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embeddedFontLst>
    <p:embeddedFont>
      <p:font typeface="Poppins"/>
      <p:regular r:id="rId8"/>
      <p:bold r:id="rId9"/>
      <p:italic r:id="rId10"/>
      <p:boldItalic r:id="rId11"/>
    </p:embeddedFont>
    <p:embeddedFont>
      <p:font typeface="La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iJ2VsxeHMlIfmJjSprsCb8VKMq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Italic.fntdata"/><Relationship Id="rId10" Type="http://schemas.openxmlformats.org/officeDocument/2006/relationships/font" Target="fonts/Poppins-italic.fntdata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bold.fntdata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0" Type="http://schemas.openxmlformats.org/officeDocument/2006/relationships/image" Target="../media/image6.jpg"/><Relationship Id="rId9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hyperlink" Target="https://literati.com/a/wishlists/bookfair/019c58ba-dca6-2d65-54d9-28178167301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1" Type="http://schemas.openxmlformats.org/officeDocument/2006/relationships/image" Target="../media/image13.jpg"/><Relationship Id="rId10" Type="http://schemas.openxmlformats.org/officeDocument/2006/relationships/image" Target="../media/image7.jpg"/><Relationship Id="rId12" Type="http://schemas.openxmlformats.org/officeDocument/2006/relationships/image" Target="../media/image12.jpg"/><Relationship Id="rId9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4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50" y="-2269094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4025" y="2978225"/>
            <a:ext cx="3906375" cy="29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656437725_10234144599261240_5022595530912201277_n.jpg"/>
          <p:cNvPicPr preferRelativeResize="0"/>
          <p:nvPr/>
        </p:nvPicPr>
        <p:blipFill rotWithShape="1">
          <a:blip r:embed="rId5">
            <a:alphaModFix/>
          </a:blip>
          <a:srcRect b="22222" l="0" r="0" t="22222"/>
          <a:stretch/>
        </p:blipFill>
        <p:spPr>
          <a:xfrm>
            <a:off x="5810250" y="1605260"/>
            <a:ext cx="5715000" cy="2381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750" y="1605260"/>
            <a:ext cx="2309812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" name="Google Shape;8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19437" y="1605260"/>
            <a:ext cx="2309812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745727" y="3031251"/>
            <a:ext cx="37404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rPr b="1" i="0" lang="en-US" sz="2004" u="none" cap="none" strike="noStrike">
                <a:solidFill>
                  <a:srgbClr val="92400E"/>
                </a:solidFill>
                <a:latin typeface="Poppins"/>
                <a:ea typeface="Poppins"/>
                <a:cs typeface="Poppins"/>
                <a:sym typeface="Poppins"/>
              </a:rPr>
              <a:t>Fund Our Teacher Wishlists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745727" y="3440826"/>
            <a:ext cx="3562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 have 18 teacher wishlists—help us reach our goals during the final 2 days of shopping!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745727" y="4479965"/>
            <a:ext cx="35622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1575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https://literati.com/a/wishlists/bookfair/019c58ba-dca6-2d65-54d9-28178167301a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819775" y="3624560"/>
            <a:ext cx="5695950" cy="3524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915025" y="3719810"/>
            <a:ext cx="5505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Mission Success: Creating a love for reading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096000" y="4268630"/>
            <a:ext cx="5429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b="1" i="0" lang="en-US" sz="167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Books Over Toys:</a:t>
            </a:r>
            <a:r>
              <a:rPr b="0" i="0" lang="en-US" sz="167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Strategic selection helped kids prioritize literacy.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6096000" y="4805815"/>
            <a:ext cx="5429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b="1" i="0" lang="en-US" sz="167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Accessible Pricing:</a:t>
            </a:r>
            <a:r>
              <a:rPr b="0" i="0" lang="en-US" sz="167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$3-$7 options available and re-filled daily.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096000" y="5302479"/>
            <a:ext cx="5429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b="1" i="0" lang="en-US" sz="167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Community Support:</a:t>
            </a:r>
            <a:r>
              <a:rPr b="0" i="0" lang="en-US" sz="167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Parents and Literati both buying for classrooms.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096000" y="5880184"/>
            <a:ext cx="5429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b="1" i="0" lang="en-US" sz="167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Final Opportunity:</a:t>
            </a:r>
            <a:r>
              <a:rPr b="0" i="0" lang="en-US" sz="167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Gift card balances still valid online for $4+ books; Wishlists and Book Clubs are available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66775" y="1805285"/>
            <a:ext cx="190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511</a:t>
            </a:r>
            <a:endParaRPr b="0" i="0" sz="1400" u="none" cap="none" strike="noStrike">
              <a:solidFill>
                <a:srgbClr val="4F46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354931" y="2281535"/>
            <a:ext cx="93345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BOOKS SOLD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319462" y="1805285"/>
            <a:ext cx="190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A73E8"/>
                </a:solidFill>
                <a:latin typeface="Poppins"/>
                <a:ea typeface="Poppins"/>
                <a:cs typeface="Poppins"/>
                <a:sym typeface="Poppins"/>
              </a:rPr>
              <a:t>91%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517250" y="2281750"/>
            <a:ext cx="17523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lang="en-US" sz="105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% of Books from Total Sales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2" name="Google Shape;10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10250" y="432699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10250" y="482365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10250" y="5340579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5" name="Google Shape;10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10250" y="5918284"/>
            <a:ext cx="161925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857250" y="776585"/>
            <a:ext cx="112014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Literati Book Fair Impact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666750" y="776585"/>
            <a:ext cx="76200" cy="542925"/>
          </a:xfrm>
          <a:prstGeom prst="rect">
            <a:avLst/>
          </a:prstGeom>
          <a:solidFill>
            <a:srgbClr val="1A73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" title="669692561_10240651023509147_8054342891721161962_n.jpg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5586" y="3420696"/>
            <a:ext cx="1337189" cy="16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5853410"/>
            <a:ext cx="108585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866775" y="6053435"/>
            <a:ext cx="10458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Event Recap (March 23 - April 17):</a:t>
            </a:r>
            <a:r>
              <a:rPr b="0" i="0" lang="en-US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Our 4-day in-person event brought the community together to celebrate literacy. With over 500 books sold, we have successfully provided our children with high-value reading material while supporting our incredible teaching staff.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666750" y="5177135"/>
            <a:ext cx="349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1" i="0" lang="en-US" sz="142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Diverse Selection: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High-quality options for every reading level.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349650" y="5177135"/>
            <a:ext cx="3492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1" i="0" lang="en-US" sz="142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Classroom Impact: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Literati and parents funding 18 wishlists.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8032700" y="5177135"/>
            <a:ext cx="349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1" i="0" lang="en-US" sz="142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Successful Event:</a:t>
            </a:r>
            <a:r>
              <a:rPr b="0" i="0" lang="en-US" sz="1425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Making the book fair fun and impactful for all kids.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857250" y="776585"/>
            <a:ext cx="112014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Literacy &amp; Joy: Event Highlights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666750" y="776585"/>
            <a:ext cx="76200" cy="542925"/>
          </a:xfrm>
          <a:prstGeom prst="rect">
            <a:avLst/>
          </a:prstGeom>
          <a:solidFill>
            <a:srgbClr val="1A73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" title="657780868_10234144598781228_1436952420020751473_n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750" y="1368981"/>
            <a:ext cx="1789551" cy="240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 title="656842741_10234156981970800_8798839408143483240_n.jp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74526" y="1337101"/>
            <a:ext cx="1789551" cy="240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 title="657788704_10234156983210831_1984579560261529392_n.jp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67851" y="1266047"/>
            <a:ext cx="1895401" cy="254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 title="657386622_10234156981850797_2910916891962035046_n.jp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96764" y="1337382"/>
            <a:ext cx="1789563" cy="240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 title="656686715_10234156982890823_2231585479280198799_n.jp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26425" y="2740580"/>
            <a:ext cx="1709000" cy="229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 title="657395508_10234156982490813_756743465196596044_n.jpg"/>
          <p:cNvPicPr preferRelativeResize="0"/>
          <p:nvPr/>
        </p:nvPicPr>
        <p:blipFill rotWithShape="1">
          <a:blip r:embed="rId10">
            <a:alphaModFix/>
          </a:blip>
          <a:srcRect b="4681" l="11192" r="11192" t="14044"/>
          <a:stretch/>
        </p:blipFill>
        <p:spPr>
          <a:xfrm>
            <a:off x="2036612" y="2615380"/>
            <a:ext cx="1708994" cy="24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 title="662917009_10240544110076378_856012963703517220_n.jp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070870" y="2274610"/>
            <a:ext cx="1610315" cy="284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 title="657273982_10234156982370810_6314939507682943913_n.jpg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57225" y="3026907"/>
            <a:ext cx="2723052" cy="204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