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60" r:id="rId5"/>
    <p:sldId id="258"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6/14/2022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6/14/2022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6/14/2022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6/14/2022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6/14/2022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6/14/2022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6/14/2022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6/14/2022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6/14/2022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b="1" dirty="0" smtClean="0"/>
              <a:t>Brief Summary of Administrative Mechanism Report for FY20</a:t>
            </a:r>
            <a:endParaRPr lang="en-US" sz="3600" b="1" dirty="0"/>
          </a:p>
        </p:txBody>
      </p:sp>
      <p:sp>
        <p:nvSpPr>
          <p:cNvPr id="3" name="Subtitle 2"/>
          <p:cNvSpPr>
            <a:spLocks noGrp="1"/>
          </p:cNvSpPr>
          <p:nvPr>
            <p:ph type="subTitle" idx="1"/>
          </p:nvPr>
        </p:nvSpPr>
        <p:spPr/>
        <p:txBody>
          <a:bodyPr/>
          <a:lstStyle/>
          <a:p>
            <a:r>
              <a:rPr lang="en-US" dirty="0" smtClean="0"/>
              <a:t>Planning Council</a:t>
            </a:r>
          </a:p>
          <a:p>
            <a:r>
              <a:rPr lang="en-US" dirty="0" smtClean="0"/>
              <a:t>November 10, 2021</a:t>
            </a:r>
            <a:endParaRPr lang="en-US" dirty="0"/>
          </a:p>
        </p:txBody>
      </p:sp>
    </p:spTree>
    <p:extLst>
      <p:ext uri="{BB962C8B-B14F-4D97-AF65-F5344CB8AC3E}">
        <p14:creationId xmlns:p14="http://schemas.microsoft.com/office/powerpoint/2010/main" val="459030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28205" y="685800"/>
            <a:ext cx="10284823" cy="768531"/>
          </a:xfrm>
        </p:spPr>
        <p:txBody>
          <a:bodyPr/>
          <a:lstStyle/>
          <a:p>
            <a:r>
              <a:rPr lang="en-US" dirty="0" smtClean="0"/>
              <a:t>Administrative Mechanism</a:t>
            </a:r>
            <a:endParaRPr lang="en-US" dirty="0"/>
          </a:p>
        </p:txBody>
      </p:sp>
      <p:sp>
        <p:nvSpPr>
          <p:cNvPr id="5" name="Rectangle 4"/>
          <p:cNvSpPr/>
          <p:nvPr/>
        </p:nvSpPr>
        <p:spPr>
          <a:xfrm>
            <a:off x="1065936" y="2173856"/>
            <a:ext cx="10467581" cy="3785652"/>
          </a:xfrm>
          <a:prstGeom prst="rect">
            <a:avLst/>
          </a:prstGeom>
        </p:spPr>
        <p:txBody>
          <a:bodyPr wrap="square">
            <a:spAutoFit/>
          </a:bodyPr>
          <a:lstStyle/>
          <a:p>
            <a:pPr marL="342900" indent="-342900">
              <a:buFont typeface="Arial" panose="020B0604020202020204" pitchFamily="34" charset="0"/>
              <a:buChar char="•"/>
            </a:pPr>
            <a:r>
              <a:rPr lang="en-US" sz="2000" dirty="0"/>
              <a:t>The Ryan White HIV/AIDS Program (RWHAP) legislation requires each Part A program’s planning council to “assess the efficiency of the administrative mechanism in rapidly allocating funds to the areas of greatest need within the eligible area and at the discretion of the planning council, assess the effectiveness, either directly or through contractual arrangements, of the services offered in meeting the identified needs.” [Section 2602(b)(4)(E)]. This responsibility is generally referred to as the “assessment of the administrative mechanism” or AAM</a:t>
            </a:r>
            <a:r>
              <a:rPr lang="en-US" sz="2000" dirty="0" smtClean="0"/>
              <a:t>.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smtClean="0"/>
          </a:p>
          <a:p>
            <a:endParaRPr lang="en-US" sz="2000" dirty="0" smtClean="0"/>
          </a:p>
          <a:p>
            <a:pPr marL="342900" indent="-342900">
              <a:buFont typeface="Arial" panose="020B0604020202020204" pitchFamily="34" charset="0"/>
              <a:buChar char="•"/>
            </a:pPr>
            <a:endParaRPr lang="en-US" sz="2000" dirty="0"/>
          </a:p>
          <a:p>
            <a:endParaRPr lang="en-US" sz="2000" dirty="0"/>
          </a:p>
        </p:txBody>
      </p:sp>
    </p:spTree>
    <p:extLst>
      <p:ext uri="{BB962C8B-B14F-4D97-AF65-F5344CB8AC3E}">
        <p14:creationId xmlns:p14="http://schemas.microsoft.com/office/powerpoint/2010/main" val="129626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685800"/>
            <a:ext cx="9601200" cy="763438"/>
          </a:xfrm>
        </p:spPr>
        <p:txBody>
          <a:bodyPr/>
          <a:lstStyle/>
          <a:p>
            <a:r>
              <a:rPr lang="en-US" dirty="0" smtClean="0"/>
              <a:t>Administrative Mechanism continued…</a:t>
            </a:r>
            <a:endParaRPr lang="en-US" dirty="0"/>
          </a:p>
        </p:txBody>
      </p:sp>
      <p:sp>
        <p:nvSpPr>
          <p:cNvPr id="4" name="Content Placeholder 3"/>
          <p:cNvSpPr>
            <a:spLocks noGrp="1"/>
          </p:cNvSpPr>
          <p:nvPr>
            <p:ph idx="1"/>
          </p:nvPr>
        </p:nvSpPr>
        <p:spPr>
          <a:xfrm>
            <a:off x="1371600" y="1733909"/>
            <a:ext cx="9601200" cy="3581400"/>
          </a:xfrm>
        </p:spPr>
        <p:txBody>
          <a:bodyPr/>
          <a:lstStyle/>
          <a:p>
            <a:pPr marL="342900" indent="-342900">
              <a:buFont typeface="Arial" panose="020B0604020202020204" pitchFamily="34" charset="0"/>
              <a:buChar char="•"/>
            </a:pPr>
            <a:r>
              <a:rPr lang="en-US" dirty="0"/>
              <a:t>The AAM is a review of how quickly and well the Part A recipient (and administrative agency, </a:t>
            </a:r>
            <a:r>
              <a:rPr lang="en-US" dirty="0" smtClean="0"/>
              <a:t>in this case United Way) </a:t>
            </a:r>
            <a:r>
              <a:rPr lang="en-US" dirty="0"/>
              <a:t>carries out the processes needed to contract with and pay providers for delivering HIV-related services, so that that the needs of people living with HIV/AIDS (PLWH) throughout the Part A service area are met. Emphasis is on ensuring services to PLWH and to communities with the greatest need for Ryan White services.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If the administrative mechanism is not working well, the Planning Council is responsible for making formal recommendations to the CEO of the EMA, in order to continue the timeliness and effectiveness of the contracting process. </a:t>
            </a:r>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419414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Responsibility and Process</a:t>
            </a:r>
            <a:endParaRPr lang="en-US" dirty="0"/>
          </a:p>
        </p:txBody>
      </p:sp>
      <p:sp>
        <p:nvSpPr>
          <p:cNvPr id="4" name="Content Placeholder 3"/>
          <p:cNvSpPr>
            <a:spLocks noGrp="1"/>
          </p:cNvSpPr>
          <p:nvPr>
            <p:ph idx="1"/>
          </p:nvPr>
        </p:nvSpPr>
        <p:spPr>
          <a:xfrm>
            <a:off x="1371599" y="1699404"/>
            <a:ext cx="9773729" cy="4494362"/>
          </a:xfrm>
        </p:spPr>
        <p:txBody>
          <a:bodyPr>
            <a:normAutofit/>
          </a:bodyPr>
          <a:lstStyle/>
          <a:p>
            <a:pPr marL="342900" indent="-342900">
              <a:buFont typeface="Arial" panose="020B0604020202020204" pitchFamily="34" charset="0"/>
              <a:buChar char="•"/>
            </a:pPr>
            <a:r>
              <a:rPr lang="en-US" dirty="0"/>
              <a:t>The Clinical Quality Management Committee of the Planning Council is responsible for conducting an annual assessment of the Nassau-Suffolk EMA’s administrative mechanism</a:t>
            </a:r>
          </a:p>
          <a:p>
            <a:pPr marL="342900" indent="-342900">
              <a:buFont typeface="Arial" panose="020B0604020202020204" pitchFamily="34" charset="0"/>
              <a:buChar char="•"/>
            </a:pPr>
            <a:r>
              <a:rPr lang="en-US" dirty="0" smtClean="0"/>
              <a:t>In 2021, surveys </a:t>
            </a:r>
            <a:r>
              <a:rPr lang="en-US" dirty="0"/>
              <a:t>were sent </a:t>
            </a:r>
            <a:r>
              <a:rPr lang="en-US" dirty="0" smtClean="0"/>
              <a:t>to both </a:t>
            </a:r>
            <a:r>
              <a:rPr lang="en-US" dirty="0"/>
              <a:t>Planning Council members and </a:t>
            </a:r>
            <a:r>
              <a:rPr lang="en-US" dirty="0" smtClean="0"/>
              <a:t>to Part </a:t>
            </a:r>
            <a:r>
              <a:rPr lang="en-US" dirty="0"/>
              <a:t>A funded providers. </a:t>
            </a:r>
            <a:endParaRPr lang="en-US" dirty="0" smtClean="0"/>
          </a:p>
          <a:p>
            <a:pPr marL="342900" indent="-342900">
              <a:buFont typeface="Arial" panose="020B0604020202020204" pitchFamily="34" charset="0"/>
              <a:buChar char="•"/>
            </a:pPr>
            <a:r>
              <a:rPr lang="en-US" dirty="0" smtClean="0"/>
              <a:t>Questions </a:t>
            </a:r>
            <a:r>
              <a:rPr lang="en-US" dirty="0"/>
              <a:t>for members were specific to the Council, its mission, trainings, and the PSRA process.  Provider questions focused on distribution of funds in FY 20-21, </a:t>
            </a:r>
            <a:r>
              <a:rPr lang="en-US" dirty="0" smtClean="0"/>
              <a:t>contracting, contract </a:t>
            </a:r>
            <a:r>
              <a:rPr lang="en-US" dirty="0"/>
              <a:t>monitoring, and knowledge of PSRA process</a:t>
            </a:r>
            <a:r>
              <a:rPr lang="en-US" dirty="0" smtClean="0"/>
              <a:t>.</a:t>
            </a:r>
            <a:endParaRPr lang="en-US" dirty="0"/>
          </a:p>
          <a:p>
            <a:pPr marL="342900" indent="-342900">
              <a:buFont typeface="Arial" panose="020B0604020202020204" pitchFamily="34" charset="0"/>
              <a:buChar char="•"/>
            </a:pPr>
            <a:r>
              <a:rPr lang="en-US" dirty="0" smtClean="0"/>
              <a:t>Both </a:t>
            </a:r>
            <a:r>
              <a:rPr lang="en-US" dirty="0"/>
              <a:t>surveys </a:t>
            </a:r>
            <a:r>
              <a:rPr lang="en-US" dirty="0" smtClean="0"/>
              <a:t>reviewed </a:t>
            </a:r>
            <a:r>
              <a:rPr lang="en-US" dirty="0"/>
              <a:t>the previous </a:t>
            </a:r>
            <a:r>
              <a:rPr lang="en-US" dirty="0" smtClean="0"/>
              <a:t>year’s </a:t>
            </a:r>
            <a:r>
              <a:rPr lang="en-US" dirty="0"/>
              <a:t>planning process and the resulting priorities that are funded in the current fiscal year.  </a:t>
            </a:r>
            <a:endParaRPr lang="en-US" dirty="0" smtClean="0"/>
          </a:p>
          <a:p>
            <a:endParaRPr lang="en-US" dirty="0"/>
          </a:p>
        </p:txBody>
      </p:sp>
    </p:spTree>
    <p:extLst>
      <p:ext uri="{BB962C8B-B14F-4D97-AF65-F5344CB8AC3E}">
        <p14:creationId xmlns:p14="http://schemas.microsoft.com/office/powerpoint/2010/main" val="3185269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302026" y="426263"/>
            <a:ext cx="9713906" cy="867700"/>
          </a:xfrm>
        </p:spPr>
        <p:txBody>
          <a:bodyPr>
            <a:normAutofit/>
          </a:bodyPr>
          <a:lstStyle/>
          <a:p>
            <a:pPr algn="ctr"/>
            <a:r>
              <a:rPr lang="en-US" b="1" u="sng" dirty="0" smtClean="0"/>
              <a:t>Summary</a:t>
            </a:r>
            <a:r>
              <a:rPr lang="en-US" sz="2800" b="1" u="sng" dirty="0" smtClean="0"/>
              <a:t> </a:t>
            </a:r>
            <a:r>
              <a:rPr lang="en-US" b="1" u="sng" dirty="0" smtClean="0"/>
              <a:t>of Results</a:t>
            </a:r>
            <a:endParaRPr lang="en-US" b="1" u="sng" dirty="0"/>
          </a:p>
        </p:txBody>
      </p:sp>
      <p:sp>
        <p:nvSpPr>
          <p:cNvPr id="9" name="Content Placeholder 8"/>
          <p:cNvSpPr>
            <a:spLocks noGrp="1"/>
          </p:cNvSpPr>
          <p:nvPr>
            <p:ph sz="half" idx="1"/>
          </p:nvPr>
        </p:nvSpPr>
        <p:spPr>
          <a:xfrm>
            <a:off x="1302026" y="1181819"/>
            <a:ext cx="4641574" cy="5037826"/>
          </a:xfrm>
        </p:spPr>
        <p:txBody>
          <a:bodyPr>
            <a:noAutofit/>
          </a:bodyPr>
          <a:lstStyle/>
          <a:p>
            <a:r>
              <a:rPr lang="en-US" sz="1600" dirty="0" smtClean="0"/>
              <a:t>The </a:t>
            </a:r>
            <a:r>
              <a:rPr lang="en-US" sz="1600" dirty="0"/>
              <a:t>survey results confirm that the EMA is effective at both allocating and reallocating funds to priorities that mirror the needs of the region and that are supported through needs assessments and data collection. </a:t>
            </a:r>
            <a:endParaRPr lang="en-US" sz="1600" dirty="0" smtClean="0"/>
          </a:p>
          <a:p>
            <a:r>
              <a:rPr lang="en-US" sz="1600" dirty="0" smtClean="0"/>
              <a:t>Council </a:t>
            </a:r>
            <a:r>
              <a:rPr lang="en-US" sz="1600" dirty="0"/>
              <a:t>members indicated a clear understanding of the PSRA </a:t>
            </a:r>
            <a:r>
              <a:rPr lang="en-US" sz="1600" dirty="0" smtClean="0"/>
              <a:t>process </a:t>
            </a:r>
            <a:r>
              <a:rPr lang="en-US" sz="1600" dirty="0"/>
              <a:t>(a key component of the administrative mechanism</a:t>
            </a:r>
            <a:r>
              <a:rPr lang="en-US" sz="1600" dirty="0" smtClean="0"/>
              <a:t>). All (100%) replied that they were familiar with the process and 90.91% reported participating in the process through Planning Council and committee meetings .</a:t>
            </a:r>
          </a:p>
          <a:p>
            <a:r>
              <a:rPr lang="en-US" sz="1600" dirty="0" smtClean="0"/>
              <a:t> All respondents agreed </a:t>
            </a:r>
            <a:r>
              <a:rPr lang="en-US" sz="1600" dirty="0"/>
              <a:t>that the process is both data </a:t>
            </a:r>
            <a:r>
              <a:rPr lang="en-US" sz="1600" dirty="0" smtClean="0"/>
              <a:t>driven and an overwhelming majority reported that the </a:t>
            </a:r>
            <a:r>
              <a:rPr lang="en-US" sz="1600" dirty="0"/>
              <a:t>needs of special </a:t>
            </a:r>
            <a:r>
              <a:rPr lang="en-US" sz="1600" dirty="0" smtClean="0"/>
              <a:t>populations were addressed.</a:t>
            </a:r>
            <a:endParaRPr lang="en-US" sz="1600" dirty="0"/>
          </a:p>
        </p:txBody>
      </p:sp>
      <p:sp>
        <p:nvSpPr>
          <p:cNvPr id="10" name="Content Placeholder 9"/>
          <p:cNvSpPr>
            <a:spLocks noGrp="1"/>
          </p:cNvSpPr>
          <p:nvPr>
            <p:ph sz="half" idx="2"/>
          </p:nvPr>
        </p:nvSpPr>
        <p:spPr>
          <a:xfrm>
            <a:off x="6142008" y="1181820"/>
            <a:ext cx="5296618" cy="5175848"/>
          </a:xfrm>
        </p:spPr>
        <p:txBody>
          <a:bodyPr>
            <a:noAutofit/>
          </a:bodyPr>
          <a:lstStyle/>
          <a:p>
            <a:r>
              <a:rPr lang="en-US" sz="1600" dirty="0" smtClean="0"/>
              <a:t>Over 93% of providers (an increase over the previous year) were familiar with the PSRA process and the overwhelming majority agreed the process is data driven and addresses the needs of special populations. A small percentage of both PC members and providers, less than 8%, replied that the needs of IDU were not considered; 4,55% of members did not think that the needs of  MSM were considered in the planning process. </a:t>
            </a:r>
          </a:p>
          <a:p>
            <a:r>
              <a:rPr lang="en-US" sz="1600" dirty="0" smtClean="0"/>
              <a:t>85.71% of providers replied that contracting changes made it easier for agencies to get contracted; 78.57% responded that vouchering changes simplified the vouchering process. </a:t>
            </a:r>
            <a:endParaRPr lang="en-US" sz="1600" dirty="0"/>
          </a:p>
          <a:p>
            <a:r>
              <a:rPr lang="en-US" sz="1600" dirty="0" smtClean="0"/>
              <a:t>All </a:t>
            </a:r>
            <a:r>
              <a:rPr lang="en-US" sz="1600" dirty="0"/>
              <a:t>agencies </a:t>
            </a:r>
            <a:r>
              <a:rPr lang="en-US" sz="1600" dirty="0" smtClean="0"/>
              <a:t>were </a:t>
            </a:r>
            <a:r>
              <a:rPr lang="en-US" sz="1600" dirty="0"/>
              <a:t>monitored </a:t>
            </a:r>
            <a:r>
              <a:rPr lang="en-US" sz="1600" dirty="0" smtClean="0"/>
              <a:t>and received a comprehensive site visit in FY 20-21.</a:t>
            </a:r>
            <a:endParaRPr lang="en-US" sz="1600" dirty="0"/>
          </a:p>
          <a:p>
            <a:r>
              <a:rPr lang="en-US" sz="1600" dirty="0"/>
              <a:t>All respondents agreed that contract managers and fiscal staff were accessible, and that technical assistance, when requested was reported as both timely and helpful.</a:t>
            </a:r>
          </a:p>
        </p:txBody>
      </p:sp>
    </p:spTree>
    <p:extLst>
      <p:ext uri="{BB962C8B-B14F-4D97-AF65-F5344CB8AC3E}">
        <p14:creationId xmlns:p14="http://schemas.microsoft.com/office/powerpoint/2010/main" val="1346243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83080" y="1380227"/>
            <a:ext cx="4123426" cy="4779034"/>
          </a:xfrm>
        </p:spPr>
        <p:txBody>
          <a:bodyPr/>
          <a:lstStyle/>
          <a:p>
            <a:r>
              <a:rPr lang="en-US" dirty="0" smtClean="0"/>
              <a:t>Changes to EMA processes in response to the COVID-19  Pandemic</a:t>
            </a:r>
            <a:endParaRPr lang="en-US" dirty="0"/>
          </a:p>
        </p:txBody>
      </p:sp>
      <p:sp>
        <p:nvSpPr>
          <p:cNvPr id="5" name="Content Placeholder 4"/>
          <p:cNvSpPr>
            <a:spLocks noGrp="1"/>
          </p:cNvSpPr>
          <p:nvPr>
            <p:ph idx="1"/>
          </p:nvPr>
        </p:nvSpPr>
        <p:spPr>
          <a:xfrm>
            <a:off x="6256020" y="685800"/>
            <a:ext cx="5294750" cy="5663241"/>
          </a:xfrm>
        </p:spPr>
        <p:txBody>
          <a:bodyPr>
            <a:normAutofit/>
          </a:bodyPr>
          <a:lstStyle/>
          <a:p>
            <a:r>
              <a:rPr lang="en-US" dirty="0"/>
              <a:t>The </a:t>
            </a:r>
            <a:r>
              <a:rPr lang="en-US" dirty="0" smtClean="0"/>
              <a:t>COVID-19 pandemic forced the EMA to re-examine the way it approached its planning processes, contracting and vouchering systems in FY20.  </a:t>
            </a:r>
          </a:p>
          <a:p>
            <a:r>
              <a:rPr lang="en-US" dirty="0" smtClean="0"/>
              <a:t>Specifically, the Planning </a:t>
            </a:r>
            <a:r>
              <a:rPr lang="en-US" dirty="0"/>
              <a:t>Council had to adjust the manner in which meetings and the PSRA process were conducted. </a:t>
            </a:r>
            <a:r>
              <a:rPr lang="en-US" dirty="0" smtClean="0"/>
              <a:t>All meetings were moved to a virtual platform.</a:t>
            </a:r>
          </a:p>
          <a:p>
            <a:r>
              <a:rPr lang="en-US" dirty="0" smtClean="0"/>
              <a:t>United Way had to amend its contracting process, the process for submitting and approving vouchers  and how programs would be monitored when many providers were operating remotely. </a:t>
            </a:r>
          </a:p>
          <a:p>
            <a:r>
              <a:rPr lang="en-US" b="1" u="sng" dirty="0" smtClean="0">
                <a:solidFill>
                  <a:srgbClr val="FF0000"/>
                </a:solidFill>
              </a:rPr>
              <a:t>Finding/Recommendation</a:t>
            </a:r>
            <a:r>
              <a:rPr lang="en-US" dirty="0" smtClean="0">
                <a:solidFill>
                  <a:srgbClr val="FF0000"/>
                </a:solidFill>
              </a:rPr>
              <a:t>: </a:t>
            </a:r>
            <a:r>
              <a:rPr lang="en-US" b="1" i="1" dirty="0" smtClean="0">
                <a:solidFill>
                  <a:srgbClr val="FF0000"/>
                </a:solidFill>
              </a:rPr>
              <a:t>A </a:t>
            </a:r>
            <a:r>
              <a:rPr lang="en-US" b="1" i="1" dirty="0">
                <a:solidFill>
                  <a:srgbClr val="FF0000"/>
                </a:solidFill>
              </a:rPr>
              <a:t>significant number </a:t>
            </a:r>
            <a:r>
              <a:rPr lang="en-US" b="1" i="1" dirty="0" smtClean="0">
                <a:solidFill>
                  <a:srgbClr val="FF0000"/>
                </a:solidFill>
              </a:rPr>
              <a:t>of survey respondents </a:t>
            </a:r>
            <a:r>
              <a:rPr lang="en-US" b="1" i="1" dirty="0">
                <a:solidFill>
                  <a:srgbClr val="FF0000"/>
                </a:solidFill>
              </a:rPr>
              <a:t>recommended keeping </a:t>
            </a:r>
            <a:r>
              <a:rPr lang="en-US" b="1" i="1" dirty="0" smtClean="0">
                <a:solidFill>
                  <a:srgbClr val="FF0000"/>
                </a:solidFill>
              </a:rPr>
              <a:t>many of the changes that were implemented </a:t>
            </a:r>
            <a:r>
              <a:rPr lang="en-US" b="1" i="1" dirty="0">
                <a:solidFill>
                  <a:srgbClr val="FF0000"/>
                </a:solidFill>
              </a:rPr>
              <a:t>in place.</a:t>
            </a:r>
          </a:p>
          <a:p>
            <a:endParaRPr lang="en-US" dirty="0"/>
          </a:p>
        </p:txBody>
      </p:sp>
    </p:spTree>
    <p:extLst>
      <p:ext uri="{BB962C8B-B14F-4D97-AF65-F5344CB8AC3E}">
        <p14:creationId xmlns:p14="http://schemas.microsoft.com/office/powerpoint/2010/main" val="914927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 1: Timeliness of Payments</a:t>
            </a:r>
            <a:endParaRPr lang="en-US" dirty="0"/>
          </a:p>
        </p:txBody>
      </p:sp>
      <p:sp>
        <p:nvSpPr>
          <p:cNvPr id="3" name="Content Placeholder 2"/>
          <p:cNvSpPr>
            <a:spLocks noGrp="1"/>
          </p:cNvSpPr>
          <p:nvPr>
            <p:ph idx="1"/>
          </p:nvPr>
        </p:nvSpPr>
        <p:spPr>
          <a:xfrm>
            <a:off x="5814203" y="448574"/>
            <a:ext cx="6055744" cy="5917719"/>
          </a:xfrm>
        </p:spPr>
        <p:txBody>
          <a:bodyPr>
            <a:normAutofit lnSpcReduction="10000"/>
          </a:bodyPr>
          <a:lstStyle/>
          <a:p>
            <a:r>
              <a:rPr lang="en-US" sz="1800" dirty="0"/>
              <a:t>An identified deficiency is the need for the EMA to continue working </a:t>
            </a:r>
            <a:r>
              <a:rPr lang="en-US" sz="1800" dirty="0" smtClean="0"/>
              <a:t>towards shortening </a:t>
            </a:r>
            <a:r>
              <a:rPr lang="en-US" sz="1800" dirty="0"/>
              <a:t>the length of time for processing vouchers. </a:t>
            </a:r>
            <a:r>
              <a:rPr lang="en-US" sz="1800" dirty="0" smtClean="0"/>
              <a:t>While 85.71</a:t>
            </a:r>
            <a:r>
              <a:rPr lang="en-US" sz="1800" dirty="0"/>
              <a:t>% of providers </a:t>
            </a:r>
            <a:r>
              <a:rPr lang="en-US" sz="1800" dirty="0" smtClean="0"/>
              <a:t>responded </a:t>
            </a:r>
            <a:r>
              <a:rPr lang="en-US" sz="1800" dirty="0"/>
              <a:t>that vouchers were paid in a timely </a:t>
            </a:r>
            <a:r>
              <a:rPr lang="en-US" sz="1800" dirty="0" smtClean="0"/>
              <a:t>manner approximately half also indicated </a:t>
            </a:r>
            <a:r>
              <a:rPr lang="en-US" sz="1800" dirty="0"/>
              <a:t>that the average time for UWLI to reimburse </a:t>
            </a:r>
            <a:r>
              <a:rPr lang="en-US" sz="1800" dirty="0" smtClean="0"/>
              <a:t>an </a:t>
            </a:r>
            <a:r>
              <a:rPr lang="en-US" sz="1800" dirty="0"/>
              <a:t>agency once a complete contract had been submitted was over 30 days</a:t>
            </a:r>
            <a:r>
              <a:rPr lang="en-US" sz="1800" dirty="0" smtClean="0"/>
              <a:t>.</a:t>
            </a:r>
          </a:p>
          <a:p>
            <a:r>
              <a:rPr lang="en-US" sz="1800" dirty="0" smtClean="0"/>
              <a:t>Upon further examination, it was found that some </a:t>
            </a:r>
            <a:r>
              <a:rPr lang="en-US" sz="1800" dirty="0"/>
              <a:t>of the delays were due to missing documentation, voucher error or late submission. </a:t>
            </a:r>
            <a:r>
              <a:rPr lang="en-US" sz="1800" dirty="0" smtClean="0"/>
              <a:t>Once contracted, 93% of vouchers were paid within one month.</a:t>
            </a:r>
          </a:p>
          <a:p>
            <a:r>
              <a:rPr lang="en-US" sz="1800" dirty="0" smtClean="0"/>
              <a:t>However, while not mentioned by survey respondents, it was deemed that contracting delays had an impact on the perception of late payments. From the time CFAs were sent to the date of signature could took up to 4 months in 2020.</a:t>
            </a:r>
          </a:p>
          <a:p>
            <a:r>
              <a:rPr lang="en-US" sz="1800" b="1" u="sng" dirty="0" smtClean="0">
                <a:solidFill>
                  <a:srgbClr val="FF0000"/>
                </a:solidFill>
              </a:rPr>
              <a:t>Finding/Recommendation</a:t>
            </a:r>
            <a:r>
              <a:rPr lang="en-US" sz="1800" dirty="0" smtClean="0">
                <a:solidFill>
                  <a:srgbClr val="FF0000"/>
                </a:solidFill>
              </a:rPr>
              <a:t>: In general, </a:t>
            </a:r>
            <a:r>
              <a:rPr lang="en-US" sz="1800" b="1" i="1" dirty="0">
                <a:solidFill>
                  <a:srgbClr val="FF0000"/>
                </a:solidFill>
              </a:rPr>
              <a:t>p</a:t>
            </a:r>
            <a:r>
              <a:rPr lang="en-US" sz="1800" b="1" i="1" dirty="0" smtClean="0">
                <a:solidFill>
                  <a:srgbClr val="FF0000"/>
                </a:solidFill>
              </a:rPr>
              <a:t>ayments are timely</a:t>
            </a:r>
            <a:r>
              <a:rPr lang="en-US" sz="1800" dirty="0" smtClean="0">
                <a:solidFill>
                  <a:srgbClr val="FF0000"/>
                </a:solidFill>
              </a:rPr>
              <a:t>. </a:t>
            </a:r>
            <a:r>
              <a:rPr lang="en-US" sz="1800" b="1" i="1" dirty="0" smtClean="0">
                <a:solidFill>
                  <a:srgbClr val="FF0000"/>
                </a:solidFill>
              </a:rPr>
              <a:t>ACH deposits implemented in 2021 will continue to have an greater impact on timeliness.</a:t>
            </a:r>
          </a:p>
          <a:p>
            <a:r>
              <a:rPr lang="en-US" sz="1800" b="1" u="sng" dirty="0" smtClean="0">
                <a:solidFill>
                  <a:srgbClr val="FF0000"/>
                </a:solidFill>
              </a:rPr>
              <a:t>Finding/Recommendation</a:t>
            </a:r>
            <a:r>
              <a:rPr lang="en-US" sz="1800" b="1" u="sng" dirty="0">
                <a:solidFill>
                  <a:srgbClr val="FF0000"/>
                </a:solidFill>
              </a:rPr>
              <a:t>:</a:t>
            </a:r>
            <a:r>
              <a:rPr lang="en-US" sz="1800" dirty="0">
                <a:solidFill>
                  <a:srgbClr val="FF0000"/>
                </a:solidFill>
              </a:rPr>
              <a:t> </a:t>
            </a:r>
            <a:r>
              <a:rPr lang="en-US" sz="1800" b="1" i="1" dirty="0" smtClean="0">
                <a:solidFill>
                  <a:srgbClr val="FF0000"/>
                </a:solidFill>
              </a:rPr>
              <a:t>Continue to examine contracting process.</a:t>
            </a:r>
            <a:r>
              <a:rPr lang="en-US" sz="1800" dirty="0" smtClean="0">
                <a:solidFill>
                  <a:srgbClr val="FF0000"/>
                </a:solidFill>
              </a:rPr>
              <a:t> </a:t>
            </a:r>
            <a:r>
              <a:rPr lang="en-US" sz="1800" b="1" i="1" dirty="0" smtClean="0">
                <a:solidFill>
                  <a:srgbClr val="FF0000"/>
                </a:solidFill>
              </a:rPr>
              <a:t>New </a:t>
            </a:r>
            <a:r>
              <a:rPr lang="en-US" sz="1800" b="1" i="1" dirty="0">
                <a:solidFill>
                  <a:srgbClr val="FF0000"/>
                </a:solidFill>
              </a:rPr>
              <a:t>multi-year funding should greatly reduce the contracting time moving forward. </a:t>
            </a:r>
          </a:p>
          <a:p>
            <a:endParaRPr lang="en-US" sz="1800" b="1" i="1" dirty="0" smtClean="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000086578"/>
              </p:ext>
            </p:extLst>
          </p:nvPr>
        </p:nvGraphicFramePr>
        <p:xfrm>
          <a:off x="647124" y="2843684"/>
          <a:ext cx="3855719" cy="3302822"/>
        </p:xfrm>
        <a:graphic>
          <a:graphicData uri="http://schemas.openxmlformats.org/drawingml/2006/table">
            <a:tbl>
              <a:tblPr/>
              <a:tblGrid>
                <a:gridCol w="1351303">
                  <a:extLst>
                    <a:ext uri="{9D8B030D-6E8A-4147-A177-3AD203B41FA5}">
                      <a16:colId xmlns:a16="http://schemas.microsoft.com/office/drawing/2014/main" val="2142505511"/>
                    </a:ext>
                  </a:extLst>
                </a:gridCol>
                <a:gridCol w="1351303">
                  <a:extLst>
                    <a:ext uri="{9D8B030D-6E8A-4147-A177-3AD203B41FA5}">
                      <a16:colId xmlns:a16="http://schemas.microsoft.com/office/drawing/2014/main" val="2973488919"/>
                    </a:ext>
                  </a:extLst>
                </a:gridCol>
                <a:gridCol w="1153113">
                  <a:extLst>
                    <a:ext uri="{9D8B030D-6E8A-4147-A177-3AD203B41FA5}">
                      <a16:colId xmlns:a16="http://schemas.microsoft.com/office/drawing/2014/main" val="3932984945"/>
                    </a:ext>
                  </a:extLst>
                </a:gridCol>
              </a:tblGrid>
              <a:tr h="268315">
                <a:tc>
                  <a:txBody>
                    <a:bodyPr/>
                    <a:lstStyle/>
                    <a:p>
                      <a:pPr algn="l" fontAlgn="b"/>
                      <a:r>
                        <a:rPr lang="en-US" sz="900" b="0" i="0" u="none" strike="noStrike" dirty="0">
                          <a:solidFill>
                            <a:srgbClr val="000000"/>
                          </a:solidFill>
                          <a:effectLst/>
                          <a:latin typeface="Calibri" panose="020F0502020204030204" pitchFamily="34" charset="0"/>
                        </a:rPr>
                        <a:t>1st Voucher Submitted</a:t>
                      </a:r>
                    </a:p>
                  </a:txBody>
                  <a:tcPr marL="7604" marR="7604" marT="7604" marB="36498" anchor="b">
                    <a:lnL>
                      <a:noFill/>
                    </a:lnL>
                    <a:lnR>
                      <a:noFill/>
                    </a:lnR>
                    <a:lnT>
                      <a:noFill/>
                    </a:lnT>
                    <a:lnB>
                      <a:noFill/>
                    </a:lnB>
                    <a:solidFill>
                      <a:srgbClr val="D0CECE"/>
                    </a:solidFill>
                  </a:tcPr>
                </a:tc>
                <a:tc>
                  <a:txBody>
                    <a:bodyPr/>
                    <a:lstStyle/>
                    <a:p>
                      <a:pPr algn="l" fontAlgn="b"/>
                      <a:r>
                        <a:rPr lang="en-US" sz="900" b="0" i="0" u="none" strike="noStrike">
                          <a:solidFill>
                            <a:srgbClr val="000000"/>
                          </a:solidFill>
                          <a:effectLst/>
                          <a:latin typeface="Calibri" panose="020F0502020204030204" pitchFamily="34" charset="0"/>
                        </a:rPr>
                        <a:t>Vouchers 1st paid</a:t>
                      </a:r>
                    </a:p>
                  </a:txBody>
                  <a:tcPr marL="7604" marR="7604" marT="7604" marB="36498" anchor="b">
                    <a:lnL>
                      <a:noFill/>
                    </a:lnL>
                    <a:lnR>
                      <a:noFill/>
                    </a:lnR>
                    <a:lnT>
                      <a:noFill/>
                    </a:lnT>
                    <a:lnB>
                      <a:noFill/>
                    </a:lnB>
                    <a:solidFill>
                      <a:srgbClr val="D0CECE"/>
                    </a:solidFill>
                  </a:tcPr>
                </a:tc>
                <a:tc>
                  <a:txBody>
                    <a:bodyPr/>
                    <a:lstStyle/>
                    <a:p>
                      <a:pPr algn="l" fontAlgn="b"/>
                      <a:r>
                        <a:rPr lang="en-US" sz="900" b="0" i="0" u="none" strike="noStrike" dirty="0">
                          <a:solidFill>
                            <a:srgbClr val="000000"/>
                          </a:solidFill>
                          <a:effectLst/>
                          <a:latin typeface="Calibri" panose="020F0502020204030204" pitchFamily="34" charset="0"/>
                        </a:rPr>
                        <a:t>Length of time to pay voucher once received</a:t>
                      </a:r>
                    </a:p>
                  </a:txBody>
                  <a:tcPr marL="7604" marR="7604" marT="7604" marB="36498" anchor="b">
                    <a:lnL>
                      <a:noFill/>
                    </a:lnL>
                    <a:lnR>
                      <a:noFill/>
                    </a:lnR>
                    <a:lnT>
                      <a:noFill/>
                    </a:lnT>
                    <a:lnB>
                      <a:noFill/>
                    </a:lnB>
                    <a:solidFill>
                      <a:srgbClr val="D0CECE"/>
                    </a:solidFill>
                  </a:tcPr>
                </a:tc>
                <a:extLst>
                  <a:ext uri="{0D108BD9-81ED-4DB2-BD59-A6C34878D82A}">
                    <a16:rowId xmlns:a16="http://schemas.microsoft.com/office/drawing/2014/main" val="4229433462"/>
                  </a:ext>
                </a:extLst>
              </a:tr>
              <a:tr h="198960">
                <a:tc>
                  <a:txBody>
                    <a:bodyPr/>
                    <a:lstStyle/>
                    <a:p>
                      <a:pPr algn="r" fontAlgn="b"/>
                      <a:r>
                        <a:rPr lang="en-US" sz="900" b="0" i="0" u="none" strike="noStrike">
                          <a:solidFill>
                            <a:srgbClr val="000000"/>
                          </a:solidFill>
                          <a:effectLst/>
                          <a:latin typeface="Calibri" panose="020F0502020204030204" pitchFamily="34" charset="0"/>
                        </a:rPr>
                        <a:t>7/2/2020</a:t>
                      </a:r>
                    </a:p>
                  </a:txBody>
                  <a:tcPr marL="7604" marR="7604" marT="7604" marB="36498" anchor="b">
                    <a:lnL>
                      <a:noFill/>
                    </a:lnL>
                    <a:lnR>
                      <a:noFill/>
                    </a:lnR>
                    <a:lnT>
                      <a:noFill/>
                    </a:lnT>
                    <a:lnB>
                      <a:noFill/>
                    </a:lnB>
                    <a:solidFill>
                      <a:srgbClr val="DDEBF7"/>
                    </a:solidFill>
                  </a:tcPr>
                </a:tc>
                <a:tc>
                  <a:txBody>
                    <a:bodyPr/>
                    <a:lstStyle/>
                    <a:p>
                      <a:pPr algn="r" fontAlgn="b"/>
                      <a:r>
                        <a:rPr lang="en-US" sz="900" b="0" i="0" u="none" strike="noStrike">
                          <a:solidFill>
                            <a:srgbClr val="000000"/>
                          </a:solidFill>
                          <a:effectLst/>
                          <a:latin typeface="Calibri" panose="020F0502020204030204" pitchFamily="34" charset="0"/>
                        </a:rPr>
                        <a:t>8/20/2020</a:t>
                      </a:r>
                    </a:p>
                  </a:txBody>
                  <a:tcPr marL="7604" marR="7604" marT="7604" marB="36498" anchor="b">
                    <a:lnL>
                      <a:noFill/>
                    </a:lnL>
                    <a:lnR>
                      <a:noFill/>
                    </a:lnR>
                    <a:lnT>
                      <a:noFill/>
                    </a:lnT>
                    <a:lnB>
                      <a:noFill/>
                    </a:lnB>
                    <a:solidFill>
                      <a:srgbClr val="DDEBF7"/>
                    </a:solidFill>
                  </a:tcPr>
                </a:tc>
                <a:tc>
                  <a:txBody>
                    <a:bodyPr/>
                    <a:lstStyle/>
                    <a:p>
                      <a:pPr algn="l" fontAlgn="b"/>
                      <a:r>
                        <a:rPr lang="en-US" sz="900" b="0" i="0" u="none" strike="noStrike">
                          <a:solidFill>
                            <a:srgbClr val="000000"/>
                          </a:solidFill>
                          <a:effectLst/>
                          <a:latin typeface="Calibri" panose="020F0502020204030204" pitchFamily="34" charset="0"/>
                        </a:rPr>
                        <a:t>1 month</a:t>
                      </a:r>
                    </a:p>
                  </a:txBody>
                  <a:tcPr marL="7604" marR="7604" marT="7604" marB="36498" anchor="b">
                    <a:lnL>
                      <a:noFill/>
                    </a:lnL>
                    <a:lnR>
                      <a:noFill/>
                    </a:lnR>
                    <a:lnT>
                      <a:noFill/>
                    </a:lnT>
                    <a:lnB>
                      <a:noFill/>
                    </a:lnB>
                    <a:solidFill>
                      <a:srgbClr val="DDEBF7"/>
                    </a:solidFill>
                  </a:tcPr>
                </a:tc>
                <a:extLst>
                  <a:ext uri="{0D108BD9-81ED-4DB2-BD59-A6C34878D82A}">
                    <a16:rowId xmlns:a16="http://schemas.microsoft.com/office/drawing/2014/main" val="365444371"/>
                  </a:ext>
                </a:extLst>
              </a:tr>
              <a:tr h="198960">
                <a:tc>
                  <a:txBody>
                    <a:bodyPr/>
                    <a:lstStyle/>
                    <a:p>
                      <a:pPr algn="r" fontAlgn="b"/>
                      <a:r>
                        <a:rPr lang="en-US" sz="900" b="0" i="0" u="none" strike="noStrike">
                          <a:solidFill>
                            <a:srgbClr val="000000"/>
                          </a:solidFill>
                          <a:effectLst/>
                          <a:latin typeface="Calibri" panose="020F0502020204030204" pitchFamily="34" charset="0"/>
                        </a:rPr>
                        <a:t>7/1/2020</a:t>
                      </a:r>
                    </a:p>
                  </a:txBody>
                  <a:tcPr marL="7604" marR="7604" marT="7604" marB="36498" anchor="b">
                    <a:lnL>
                      <a:noFill/>
                    </a:lnL>
                    <a:lnR>
                      <a:noFill/>
                    </a:lnR>
                    <a:lnT>
                      <a:noFill/>
                    </a:lnT>
                    <a:lnB>
                      <a:noFill/>
                    </a:lnB>
                    <a:solidFill>
                      <a:srgbClr val="BDD7EE"/>
                    </a:solidFill>
                  </a:tcPr>
                </a:tc>
                <a:tc>
                  <a:txBody>
                    <a:bodyPr/>
                    <a:lstStyle/>
                    <a:p>
                      <a:pPr algn="r" fontAlgn="b"/>
                      <a:r>
                        <a:rPr lang="en-US" sz="900" b="0" i="0" u="none" strike="noStrike">
                          <a:solidFill>
                            <a:srgbClr val="000000"/>
                          </a:solidFill>
                          <a:effectLst/>
                          <a:latin typeface="Calibri" panose="020F0502020204030204" pitchFamily="34" charset="0"/>
                        </a:rPr>
                        <a:t>8/20/2020</a:t>
                      </a:r>
                    </a:p>
                  </a:txBody>
                  <a:tcPr marL="7604" marR="7604" marT="7604" marB="36498" anchor="b">
                    <a:lnL>
                      <a:noFill/>
                    </a:lnL>
                    <a:lnR>
                      <a:noFill/>
                    </a:lnR>
                    <a:lnT>
                      <a:noFill/>
                    </a:lnT>
                    <a:lnB>
                      <a:noFill/>
                    </a:lnB>
                    <a:solidFill>
                      <a:srgbClr val="BDD7EE"/>
                    </a:solidFill>
                  </a:tcPr>
                </a:tc>
                <a:tc>
                  <a:txBody>
                    <a:bodyPr/>
                    <a:lstStyle/>
                    <a:p>
                      <a:pPr algn="l" fontAlgn="b"/>
                      <a:r>
                        <a:rPr lang="en-US" sz="900" b="0" i="0" u="none" strike="noStrike">
                          <a:solidFill>
                            <a:srgbClr val="000000"/>
                          </a:solidFill>
                          <a:effectLst/>
                          <a:latin typeface="Calibri" panose="020F0502020204030204" pitchFamily="34" charset="0"/>
                        </a:rPr>
                        <a:t>1 month</a:t>
                      </a:r>
                    </a:p>
                  </a:txBody>
                  <a:tcPr marL="7604" marR="7604" marT="7604" marB="36498" anchor="b">
                    <a:lnL>
                      <a:noFill/>
                    </a:lnL>
                    <a:lnR>
                      <a:noFill/>
                    </a:lnR>
                    <a:lnT>
                      <a:noFill/>
                    </a:lnT>
                    <a:lnB>
                      <a:noFill/>
                    </a:lnB>
                    <a:solidFill>
                      <a:srgbClr val="BDD7EE"/>
                    </a:solidFill>
                  </a:tcPr>
                </a:tc>
                <a:extLst>
                  <a:ext uri="{0D108BD9-81ED-4DB2-BD59-A6C34878D82A}">
                    <a16:rowId xmlns:a16="http://schemas.microsoft.com/office/drawing/2014/main" val="222724132"/>
                  </a:ext>
                </a:extLst>
              </a:tr>
              <a:tr h="198960">
                <a:tc>
                  <a:txBody>
                    <a:bodyPr/>
                    <a:lstStyle/>
                    <a:p>
                      <a:pPr algn="r" fontAlgn="b"/>
                      <a:r>
                        <a:rPr lang="en-US" sz="900" b="0" i="0" u="none" strike="noStrike">
                          <a:solidFill>
                            <a:srgbClr val="000000"/>
                          </a:solidFill>
                          <a:effectLst/>
                          <a:latin typeface="Calibri" panose="020F0502020204030204" pitchFamily="34" charset="0"/>
                        </a:rPr>
                        <a:t>7/3/2020</a:t>
                      </a:r>
                    </a:p>
                  </a:txBody>
                  <a:tcPr marL="7604" marR="7604" marT="7604" marB="36498" anchor="b">
                    <a:lnL>
                      <a:noFill/>
                    </a:lnL>
                    <a:lnR>
                      <a:noFill/>
                    </a:lnR>
                    <a:lnT>
                      <a:noFill/>
                    </a:lnT>
                    <a:lnB>
                      <a:noFill/>
                    </a:lnB>
                    <a:solidFill>
                      <a:srgbClr val="9BC2E6"/>
                    </a:solidFill>
                  </a:tcPr>
                </a:tc>
                <a:tc>
                  <a:txBody>
                    <a:bodyPr/>
                    <a:lstStyle/>
                    <a:p>
                      <a:pPr algn="r" fontAlgn="b"/>
                      <a:r>
                        <a:rPr lang="en-US" sz="900" b="0" i="0" u="none" strike="noStrike">
                          <a:solidFill>
                            <a:srgbClr val="000000"/>
                          </a:solidFill>
                          <a:effectLst/>
                          <a:latin typeface="Calibri" panose="020F0502020204030204" pitchFamily="34" charset="0"/>
                        </a:rPr>
                        <a:t>8/24/2020</a:t>
                      </a:r>
                    </a:p>
                  </a:txBody>
                  <a:tcPr marL="7604" marR="7604" marT="7604" marB="36498" anchor="b">
                    <a:lnL>
                      <a:noFill/>
                    </a:lnL>
                    <a:lnR>
                      <a:noFill/>
                    </a:lnR>
                    <a:lnT>
                      <a:noFill/>
                    </a:lnT>
                    <a:lnB>
                      <a:noFill/>
                    </a:lnB>
                    <a:solidFill>
                      <a:srgbClr val="9BC2E6"/>
                    </a:solidFill>
                  </a:tcPr>
                </a:tc>
                <a:tc>
                  <a:txBody>
                    <a:bodyPr/>
                    <a:lstStyle/>
                    <a:p>
                      <a:pPr algn="l" fontAlgn="b"/>
                      <a:r>
                        <a:rPr lang="en-US" sz="900" b="0" i="0" u="none" strike="noStrike">
                          <a:solidFill>
                            <a:srgbClr val="000000"/>
                          </a:solidFill>
                          <a:effectLst/>
                          <a:latin typeface="Calibri" panose="020F0502020204030204" pitchFamily="34" charset="0"/>
                        </a:rPr>
                        <a:t>1 month</a:t>
                      </a:r>
                    </a:p>
                  </a:txBody>
                  <a:tcPr marL="7604" marR="7604" marT="7604" marB="36498" anchor="b">
                    <a:lnL>
                      <a:noFill/>
                    </a:lnL>
                    <a:lnR>
                      <a:noFill/>
                    </a:lnR>
                    <a:lnT>
                      <a:noFill/>
                    </a:lnT>
                    <a:lnB>
                      <a:noFill/>
                    </a:lnB>
                    <a:solidFill>
                      <a:srgbClr val="9BC2E6"/>
                    </a:solidFill>
                  </a:tcPr>
                </a:tc>
                <a:extLst>
                  <a:ext uri="{0D108BD9-81ED-4DB2-BD59-A6C34878D82A}">
                    <a16:rowId xmlns:a16="http://schemas.microsoft.com/office/drawing/2014/main" val="3811459698"/>
                  </a:ext>
                </a:extLst>
              </a:tr>
              <a:tr h="198960">
                <a:tc>
                  <a:txBody>
                    <a:bodyPr/>
                    <a:lstStyle/>
                    <a:p>
                      <a:pPr algn="r" fontAlgn="b"/>
                      <a:r>
                        <a:rPr lang="en-US" sz="900" b="0" i="0" u="none" strike="noStrike">
                          <a:solidFill>
                            <a:srgbClr val="000000"/>
                          </a:solidFill>
                          <a:effectLst/>
                          <a:latin typeface="Calibri" panose="020F0502020204030204" pitchFamily="34" charset="0"/>
                        </a:rPr>
                        <a:t>2/26/2021</a:t>
                      </a:r>
                    </a:p>
                  </a:txBody>
                  <a:tcPr marL="7604" marR="7604" marT="7604" marB="36498" anchor="b">
                    <a:lnL>
                      <a:noFill/>
                    </a:lnL>
                    <a:lnR>
                      <a:noFill/>
                    </a:lnR>
                    <a:lnT>
                      <a:noFill/>
                    </a:lnT>
                    <a:lnB>
                      <a:noFill/>
                    </a:lnB>
                    <a:solidFill>
                      <a:srgbClr val="2F75B5"/>
                    </a:solidFill>
                  </a:tcPr>
                </a:tc>
                <a:tc>
                  <a:txBody>
                    <a:bodyPr/>
                    <a:lstStyle/>
                    <a:p>
                      <a:pPr algn="r" fontAlgn="b"/>
                      <a:r>
                        <a:rPr lang="en-US" sz="900" b="0" i="0" u="none" strike="noStrike">
                          <a:solidFill>
                            <a:srgbClr val="000000"/>
                          </a:solidFill>
                          <a:effectLst/>
                          <a:latin typeface="Calibri" panose="020F0502020204030204" pitchFamily="34" charset="0"/>
                        </a:rPr>
                        <a:t>5/21/2021</a:t>
                      </a:r>
                    </a:p>
                  </a:txBody>
                  <a:tcPr marL="7604" marR="7604" marT="7604" marB="36498" anchor="b">
                    <a:lnL>
                      <a:noFill/>
                    </a:lnL>
                    <a:lnR>
                      <a:noFill/>
                    </a:lnR>
                    <a:lnT>
                      <a:noFill/>
                    </a:lnT>
                    <a:lnB>
                      <a:noFill/>
                    </a:lnB>
                    <a:solidFill>
                      <a:srgbClr val="2F75B5"/>
                    </a:solidFill>
                  </a:tcPr>
                </a:tc>
                <a:tc>
                  <a:txBody>
                    <a:bodyPr/>
                    <a:lstStyle/>
                    <a:p>
                      <a:pPr algn="l" fontAlgn="b"/>
                      <a:r>
                        <a:rPr lang="en-US" sz="900" b="0" i="0" u="none" strike="noStrike">
                          <a:solidFill>
                            <a:srgbClr val="000000"/>
                          </a:solidFill>
                          <a:effectLst/>
                          <a:latin typeface="Calibri" panose="020F0502020204030204" pitchFamily="34" charset="0"/>
                        </a:rPr>
                        <a:t>3 months</a:t>
                      </a:r>
                    </a:p>
                  </a:txBody>
                  <a:tcPr marL="7604" marR="7604" marT="7604" marB="36498" anchor="b">
                    <a:lnL>
                      <a:noFill/>
                    </a:lnL>
                    <a:lnR>
                      <a:noFill/>
                    </a:lnR>
                    <a:lnT>
                      <a:noFill/>
                    </a:lnT>
                    <a:lnB>
                      <a:noFill/>
                    </a:lnB>
                    <a:solidFill>
                      <a:srgbClr val="2F75B5"/>
                    </a:solidFill>
                  </a:tcPr>
                </a:tc>
                <a:extLst>
                  <a:ext uri="{0D108BD9-81ED-4DB2-BD59-A6C34878D82A}">
                    <a16:rowId xmlns:a16="http://schemas.microsoft.com/office/drawing/2014/main" val="1775161446"/>
                  </a:ext>
                </a:extLst>
              </a:tr>
              <a:tr h="198960">
                <a:tc>
                  <a:txBody>
                    <a:bodyPr/>
                    <a:lstStyle/>
                    <a:p>
                      <a:pPr algn="r" fontAlgn="b"/>
                      <a:r>
                        <a:rPr lang="en-US" sz="900" b="0" i="0" u="none" strike="noStrike">
                          <a:solidFill>
                            <a:srgbClr val="000000"/>
                          </a:solidFill>
                          <a:effectLst/>
                          <a:latin typeface="Calibri" panose="020F0502020204030204" pitchFamily="34" charset="0"/>
                        </a:rPr>
                        <a:t>7/22/2021</a:t>
                      </a:r>
                    </a:p>
                  </a:txBody>
                  <a:tcPr marL="7604" marR="7604" marT="7604" marB="36498" anchor="b">
                    <a:lnL>
                      <a:noFill/>
                    </a:lnL>
                    <a:lnR>
                      <a:noFill/>
                    </a:lnR>
                    <a:lnT>
                      <a:noFill/>
                    </a:lnT>
                    <a:lnB>
                      <a:noFill/>
                    </a:lnB>
                    <a:solidFill>
                      <a:srgbClr val="FCE4D6"/>
                    </a:solidFill>
                  </a:tcPr>
                </a:tc>
                <a:tc>
                  <a:txBody>
                    <a:bodyPr/>
                    <a:lstStyle/>
                    <a:p>
                      <a:pPr algn="r" fontAlgn="b"/>
                      <a:r>
                        <a:rPr lang="en-US" sz="900" b="0" i="0" u="none" strike="noStrike">
                          <a:solidFill>
                            <a:srgbClr val="000000"/>
                          </a:solidFill>
                          <a:effectLst/>
                          <a:latin typeface="Calibri" panose="020F0502020204030204" pitchFamily="34" charset="0"/>
                        </a:rPr>
                        <a:t>8/20/2020</a:t>
                      </a:r>
                    </a:p>
                  </a:txBody>
                  <a:tcPr marL="7604" marR="7604" marT="7604" marB="36498" anchor="b">
                    <a:lnL>
                      <a:noFill/>
                    </a:lnL>
                    <a:lnR>
                      <a:noFill/>
                    </a:lnR>
                    <a:lnT>
                      <a:noFill/>
                    </a:lnT>
                    <a:lnB>
                      <a:noFill/>
                    </a:lnB>
                    <a:solidFill>
                      <a:srgbClr val="FCE4D6"/>
                    </a:solidFill>
                  </a:tcPr>
                </a:tc>
                <a:tc>
                  <a:txBody>
                    <a:bodyPr/>
                    <a:lstStyle/>
                    <a:p>
                      <a:pPr algn="l" fontAlgn="b"/>
                      <a:r>
                        <a:rPr lang="en-US" sz="900" b="0" i="0" u="none" strike="noStrike">
                          <a:solidFill>
                            <a:srgbClr val="000000"/>
                          </a:solidFill>
                          <a:effectLst/>
                          <a:latin typeface="Calibri" panose="020F0502020204030204" pitchFamily="34" charset="0"/>
                        </a:rPr>
                        <a:t>1 month</a:t>
                      </a:r>
                    </a:p>
                  </a:txBody>
                  <a:tcPr marL="7604" marR="7604" marT="7604" marB="36498" anchor="b">
                    <a:lnL>
                      <a:noFill/>
                    </a:lnL>
                    <a:lnR>
                      <a:noFill/>
                    </a:lnR>
                    <a:lnT>
                      <a:noFill/>
                    </a:lnT>
                    <a:lnB>
                      <a:noFill/>
                    </a:lnB>
                    <a:solidFill>
                      <a:srgbClr val="FCE4D6"/>
                    </a:solidFill>
                  </a:tcPr>
                </a:tc>
                <a:extLst>
                  <a:ext uri="{0D108BD9-81ED-4DB2-BD59-A6C34878D82A}">
                    <a16:rowId xmlns:a16="http://schemas.microsoft.com/office/drawing/2014/main" val="2293277630"/>
                  </a:ext>
                </a:extLst>
              </a:tr>
              <a:tr h="198960">
                <a:tc>
                  <a:txBody>
                    <a:bodyPr/>
                    <a:lstStyle/>
                    <a:p>
                      <a:pPr algn="r" fontAlgn="b"/>
                      <a:r>
                        <a:rPr lang="en-US" sz="900" b="0" i="0" u="none" strike="noStrike">
                          <a:solidFill>
                            <a:srgbClr val="000000"/>
                          </a:solidFill>
                          <a:effectLst/>
                          <a:latin typeface="Calibri" panose="020F0502020204030204" pitchFamily="34" charset="0"/>
                        </a:rPr>
                        <a:t>1/15/2021</a:t>
                      </a:r>
                    </a:p>
                  </a:txBody>
                  <a:tcPr marL="7604" marR="7604" marT="7604" marB="36498" anchor="b">
                    <a:lnL>
                      <a:noFill/>
                    </a:lnL>
                    <a:lnR>
                      <a:noFill/>
                    </a:lnR>
                    <a:lnT>
                      <a:noFill/>
                    </a:lnT>
                    <a:lnB>
                      <a:noFill/>
                    </a:lnB>
                    <a:solidFill>
                      <a:srgbClr val="F8CBAD"/>
                    </a:solidFill>
                  </a:tcPr>
                </a:tc>
                <a:tc>
                  <a:txBody>
                    <a:bodyPr/>
                    <a:lstStyle/>
                    <a:p>
                      <a:pPr algn="r" fontAlgn="b"/>
                      <a:r>
                        <a:rPr lang="en-US" sz="900" b="0" i="0" u="none" strike="noStrike">
                          <a:solidFill>
                            <a:srgbClr val="000000"/>
                          </a:solidFill>
                          <a:effectLst/>
                          <a:latin typeface="Calibri" panose="020F0502020204030204" pitchFamily="34" charset="0"/>
                        </a:rPr>
                        <a:t>2/16/2021</a:t>
                      </a:r>
                    </a:p>
                  </a:txBody>
                  <a:tcPr marL="7604" marR="7604" marT="7604" marB="36498" anchor="b">
                    <a:lnL>
                      <a:noFill/>
                    </a:lnL>
                    <a:lnR>
                      <a:noFill/>
                    </a:lnR>
                    <a:lnT>
                      <a:noFill/>
                    </a:lnT>
                    <a:lnB>
                      <a:noFill/>
                    </a:lnB>
                    <a:solidFill>
                      <a:srgbClr val="F8CBAD"/>
                    </a:solidFill>
                  </a:tcPr>
                </a:tc>
                <a:tc>
                  <a:txBody>
                    <a:bodyPr/>
                    <a:lstStyle/>
                    <a:p>
                      <a:pPr algn="l" fontAlgn="b"/>
                      <a:r>
                        <a:rPr lang="en-US" sz="900" b="0" i="0" u="none" strike="noStrike">
                          <a:solidFill>
                            <a:srgbClr val="000000"/>
                          </a:solidFill>
                          <a:effectLst/>
                          <a:latin typeface="Calibri" panose="020F0502020204030204" pitchFamily="34" charset="0"/>
                        </a:rPr>
                        <a:t>1 month</a:t>
                      </a:r>
                    </a:p>
                  </a:txBody>
                  <a:tcPr marL="7604" marR="7604" marT="7604" marB="36498" anchor="b">
                    <a:lnL>
                      <a:noFill/>
                    </a:lnL>
                    <a:lnR>
                      <a:noFill/>
                    </a:lnR>
                    <a:lnT>
                      <a:noFill/>
                    </a:lnT>
                    <a:lnB>
                      <a:noFill/>
                    </a:lnB>
                    <a:solidFill>
                      <a:srgbClr val="F8CBAD"/>
                    </a:solidFill>
                  </a:tcPr>
                </a:tc>
                <a:extLst>
                  <a:ext uri="{0D108BD9-81ED-4DB2-BD59-A6C34878D82A}">
                    <a16:rowId xmlns:a16="http://schemas.microsoft.com/office/drawing/2014/main" val="1129897867"/>
                  </a:ext>
                </a:extLst>
              </a:tr>
              <a:tr h="198960">
                <a:tc>
                  <a:txBody>
                    <a:bodyPr/>
                    <a:lstStyle/>
                    <a:p>
                      <a:pPr algn="r" fontAlgn="b"/>
                      <a:r>
                        <a:rPr lang="en-US" sz="900" b="0" i="0" u="none" strike="noStrike">
                          <a:solidFill>
                            <a:srgbClr val="000000"/>
                          </a:solidFill>
                          <a:effectLst/>
                          <a:latin typeface="Calibri" panose="020F0502020204030204" pitchFamily="34" charset="0"/>
                        </a:rPr>
                        <a:t>6/20/2020</a:t>
                      </a:r>
                    </a:p>
                  </a:txBody>
                  <a:tcPr marL="7604" marR="7604" marT="7604" marB="36498" anchor="b">
                    <a:lnL>
                      <a:noFill/>
                    </a:lnL>
                    <a:lnR>
                      <a:noFill/>
                    </a:lnR>
                    <a:lnT>
                      <a:noFill/>
                    </a:lnT>
                    <a:lnB>
                      <a:noFill/>
                    </a:lnB>
                    <a:solidFill>
                      <a:srgbClr val="F4B084"/>
                    </a:solidFill>
                  </a:tcPr>
                </a:tc>
                <a:tc>
                  <a:txBody>
                    <a:bodyPr/>
                    <a:lstStyle/>
                    <a:p>
                      <a:pPr algn="r" fontAlgn="b"/>
                      <a:r>
                        <a:rPr lang="en-US" sz="900" b="0" i="0" u="none" strike="noStrike">
                          <a:solidFill>
                            <a:srgbClr val="000000"/>
                          </a:solidFill>
                          <a:effectLst/>
                          <a:latin typeface="Calibri" panose="020F0502020204030204" pitchFamily="34" charset="0"/>
                        </a:rPr>
                        <a:t>7/22/2020</a:t>
                      </a:r>
                    </a:p>
                  </a:txBody>
                  <a:tcPr marL="7604" marR="7604" marT="7604" marB="36498" anchor="b">
                    <a:lnL>
                      <a:noFill/>
                    </a:lnL>
                    <a:lnR>
                      <a:noFill/>
                    </a:lnR>
                    <a:lnT>
                      <a:noFill/>
                    </a:lnT>
                    <a:lnB>
                      <a:noFill/>
                    </a:lnB>
                    <a:solidFill>
                      <a:srgbClr val="F4B084"/>
                    </a:solidFill>
                  </a:tcPr>
                </a:tc>
                <a:tc>
                  <a:txBody>
                    <a:bodyPr/>
                    <a:lstStyle/>
                    <a:p>
                      <a:pPr algn="l" fontAlgn="b"/>
                      <a:r>
                        <a:rPr lang="en-US" sz="900" b="0" i="0" u="none" strike="noStrike">
                          <a:solidFill>
                            <a:srgbClr val="000000"/>
                          </a:solidFill>
                          <a:effectLst/>
                          <a:latin typeface="Calibri" panose="020F0502020204030204" pitchFamily="34" charset="0"/>
                        </a:rPr>
                        <a:t>1 month</a:t>
                      </a:r>
                    </a:p>
                  </a:txBody>
                  <a:tcPr marL="7604" marR="7604" marT="7604" marB="36498" anchor="b">
                    <a:lnL>
                      <a:noFill/>
                    </a:lnL>
                    <a:lnR>
                      <a:noFill/>
                    </a:lnR>
                    <a:lnT>
                      <a:noFill/>
                    </a:lnT>
                    <a:lnB>
                      <a:noFill/>
                    </a:lnB>
                    <a:solidFill>
                      <a:srgbClr val="F4B084"/>
                    </a:solidFill>
                  </a:tcPr>
                </a:tc>
                <a:extLst>
                  <a:ext uri="{0D108BD9-81ED-4DB2-BD59-A6C34878D82A}">
                    <a16:rowId xmlns:a16="http://schemas.microsoft.com/office/drawing/2014/main" val="4185068332"/>
                  </a:ext>
                </a:extLst>
              </a:tr>
              <a:tr h="198960">
                <a:tc>
                  <a:txBody>
                    <a:bodyPr/>
                    <a:lstStyle/>
                    <a:p>
                      <a:pPr algn="r" fontAlgn="b"/>
                      <a:r>
                        <a:rPr lang="en-US" sz="900" b="0" i="0" u="none" strike="noStrike">
                          <a:solidFill>
                            <a:srgbClr val="000000"/>
                          </a:solidFill>
                          <a:effectLst/>
                          <a:latin typeface="Calibri" panose="020F0502020204030204" pitchFamily="34" charset="0"/>
                        </a:rPr>
                        <a:t>11/10/2020</a:t>
                      </a:r>
                    </a:p>
                  </a:txBody>
                  <a:tcPr marL="7604" marR="7604" marT="7604" marB="36498" anchor="b">
                    <a:lnL>
                      <a:noFill/>
                    </a:lnL>
                    <a:lnR>
                      <a:noFill/>
                    </a:lnR>
                    <a:lnT>
                      <a:noFill/>
                    </a:lnT>
                    <a:lnB>
                      <a:noFill/>
                    </a:lnB>
                    <a:solidFill>
                      <a:srgbClr val="C65911"/>
                    </a:solidFill>
                  </a:tcPr>
                </a:tc>
                <a:tc>
                  <a:txBody>
                    <a:bodyPr/>
                    <a:lstStyle/>
                    <a:p>
                      <a:pPr algn="r" fontAlgn="b"/>
                      <a:r>
                        <a:rPr lang="en-US" sz="900" b="0" i="0" u="none" strike="noStrike">
                          <a:solidFill>
                            <a:srgbClr val="000000"/>
                          </a:solidFill>
                          <a:effectLst/>
                          <a:latin typeface="Calibri" panose="020F0502020204030204" pitchFamily="34" charset="0"/>
                        </a:rPr>
                        <a:t>12/11/2020</a:t>
                      </a:r>
                    </a:p>
                  </a:txBody>
                  <a:tcPr marL="7604" marR="7604" marT="7604" marB="36498" anchor="b">
                    <a:lnL>
                      <a:noFill/>
                    </a:lnL>
                    <a:lnR>
                      <a:noFill/>
                    </a:lnR>
                    <a:lnT>
                      <a:noFill/>
                    </a:lnT>
                    <a:lnB>
                      <a:noFill/>
                    </a:lnB>
                    <a:solidFill>
                      <a:srgbClr val="C65911"/>
                    </a:solidFill>
                  </a:tcPr>
                </a:tc>
                <a:tc>
                  <a:txBody>
                    <a:bodyPr/>
                    <a:lstStyle/>
                    <a:p>
                      <a:pPr algn="l" fontAlgn="b"/>
                      <a:r>
                        <a:rPr lang="en-US" sz="900" b="0" i="0" u="none" strike="noStrike">
                          <a:solidFill>
                            <a:srgbClr val="000000"/>
                          </a:solidFill>
                          <a:effectLst/>
                          <a:latin typeface="Calibri" panose="020F0502020204030204" pitchFamily="34" charset="0"/>
                        </a:rPr>
                        <a:t>1 month</a:t>
                      </a:r>
                    </a:p>
                  </a:txBody>
                  <a:tcPr marL="7604" marR="7604" marT="7604" marB="36498" anchor="b">
                    <a:lnL>
                      <a:noFill/>
                    </a:lnL>
                    <a:lnR>
                      <a:noFill/>
                    </a:lnR>
                    <a:lnT>
                      <a:noFill/>
                    </a:lnT>
                    <a:lnB>
                      <a:noFill/>
                    </a:lnB>
                    <a:solidFill>
                      <a:srgbClr val="C65911"/>
                    </a:solidFill>
                  </a:tcPr>
                </a:tc>
                <a:extLst>
                  <a:ext uri="{0D108BD9-81ED-4DB2-BD59-A6C34878D82A}">
                    <a16:rowId xmlns:a16="http://schemas.microsoft.com/office/drawing/2014/main" val="90509800"/>
                  </a:ext>
                </a:extLst>
              </a:tr>
              <a:tr h="198960">
                <a:tc>
                  <a:txBody>
                    <a:bodyPr/>
                    <a:lstStyle/>
                    <a:p>
                      <a:pPr algn="r" fontAlgn="b"/>
                      <a:r>
                        <a:rPr lang="en-US" sz="900" b="0" i="0" u="none" strike="noStrike">
                          <a:solidFill>
                            <a:srgbClr val="000000"/>
                          </a:solidFill>
                          <a:effectLst/>
                          <a:latin typeface="Calibri" panose="020F0502020204030204" pitchFamily="34" charset="0"/>
                        </a:rPr>
                        <a:t>9/22/2020</a:t>
                      </a:r>
                    </a:p>
                  </a:txBody>
                  <a:tcPr marL="7604" marR="7604" marT="7604" marB="36498" anchor="b">
                    <a:lnL>
                      <a:noFill/>
                    </a:lnL>
                    <a:lnR>
                      <a:noFill/>
                    </a:lnR>
                    <a:lnT>
                      <a:noFill/>
                    </a:lnT>
                    <a:lnB>
                      <a:noFill/>
                    </a:lnB>
                    <a:solidFill>
                      <a:srgbClr val="DBDBDB"/>
                    </a:solidFill>
                  </a:tcPr>
                </a:tc>
                <a:tc>
                  <a:txBody>
                    <a:bodyPr/>
                    <a:lstStyle/>
                    <a:p>
                      <a:pPr algn="r" fontAlgn="b"/>
                      <a:r>
                        <a:rPr lang="en-US" sz="900" b="0" i="0" u="none" strike="noStrike">
                          <a:solidFill>
                            <a:srgbClr val="000000"/>
                          </a:solidFill>
                          <a:effectLst/>
                          <a:latin typeface="Calibri" panose="020F0502020204030204" pitchFamily="34" charset="0"/>
                        </a:rPr>
                        <a:t>9/22/2020</a:t>
                      </a:r>
                    </a:p>
                  </a:txBody>
                  <a:tcPr marL="7604" marR="7604" marT="7604" marB="36498" anchor="b">
                    <a:lnL>
                      <a:noFill/>
                    </a:lnL>
                    <a:lnR>
                      <a:noFill/>
                    </a:lnR>
                    <a:lnT>
                      <a:noFill/>
                    </a:lnT>
                    <a:lnB>
                      <a:noFill/>
                    </a:lnB>
                  </a:tcPr>
                </a:tc>
                <a:tc>
                  <a:txBody>
                    <a:bodyPr/>
                    <a:lstStyle/>
                    <a:p>
                      <a:pPr algn="l" fontAlgn="b"/>
                      <a:r>
                        <a:rPr lang="en-US" sz="900" b="0" i="0" u="none" strike="noStrike">
                          <a:solidFill>
                            <a:srgbClr val="000000"/>
                          </a:solidFill>
                          <a:effectLst/>
                          <a:latin typeface="Calibri" panose="020F0502020204030204" pitchFamily="34" charset="0"/>
                        </a:rPr>
                        <a:t>same day</a:t>
                      </a:r>
                    </a:p>
                  </a:txBody>
                  <a:tcPr marL="7604" marR="7604" marT="7604" marB="36498" anchor="b">
                    <a:lnL>
                      <a:noFill/>
                    </a:lnL>
                    <a:lnR>
                      <a:noFill/>
                    </a:lnR>
                    <a:lnT>
                      <a:noFill/>
                    </a:lnT>
                    <a:lnB>
                      <a:noFill/>
                    </a:lnB>
                    <a:solidFill>
                      <a:srgbClr val="DBDBDB"/>
                    </a:solidFill>
                  </a:tcPr>
                </a:tc>
                <a:extLst>
                  <a:ext uri="{0D108BD9-81ED-4DB2-BD59-A6C34878D82A}">
                    <a16:rowId xmlns:a16="http://schemas.microsoft.com/office/drawing/2014/main" val="4176834071"/>
                  </a:ext>
                </a:extLst>
              </a:tr>
              <a:tr h="198960">
                <a:tc>
                  <a:txBody>
                    <a:bodyPr/>
                    <a:lstStyle/>
                    <a:p>
                      <a:pPr algn="r" fontAlgn="b"/>
                      <a:r>
                        <a:rPr lang="en-US" sz="900" b="0" i="0" u="none" strike="noStrike">
                          <a:solidFill>
                            <a:srgbClr val="000000"/>
                          </a:solidFill>
                          <a:effectLst/>
                          <a:latin typeface="Calibri" panose="020F0502020204030204" pitchFamily="34" charset="0"/>
                        </a:rPr>
                        <a:t>7/1/2020</a:t>
                      </a:r>
                    </a:p>
                  </a:txBody>
                  <a:tcPr marL="7604" marR="7604" marT="7604" marB="36498" anchor="b">
                    <a:lnL>
                      <a:noFill/>
                    </a:lnL>
                    <a:lnR>
                      <a:noFill/>
                    </a:lnR>
                    <a:lnT>
                      <a:noFill/>
                    </a:lnT>
                    <a:lnB>
                      <a:noFill/>
                    </a:lnB>
                    <a:solidFill>
                      <a:srgbClr val="C9C9C9"/>
                    </a:solidFill>
                  </a:tcPr>
                </a:tc>
                <a:tc>
                  <a:txBody>
                    <a:bodyPr/>
                    <a:lstStyle/>
                    <a:p>
                      <a:pPr algn="r" fontAlgn="b"/>
                      <a:r>
                        <a:rPr lang="en-US" sz="900" b="0" i="0" u="none" strike="noStrike">
                          <a:solidFill>
                            <a:srgbClr val="000000"/>
                          </a:solidFill>
                          <a:effectLst/>
                          <a:latin typeface="Calibri" panose="020F0502020204030204" pitchFamily="34" charset="0"/>
                        </a:rPr>
                        <a:t>7/22/2020</a:t>
                      </a:r>
                    </a:p>
                  </a:txBody>
                  <a:tcPr marL="7604" marR="7604" marT="7604" marB="36498" anchor="b">
                    <a:lnL>
                      <a:noFill/>
                    </a:lnL>
                    <a:lnR>
                      <a:noFill/>
                    </a:lnR>
                    <a:lnT>
                      <a:noFill/>
                    </a:lnT>
                    <a:lnB>
                      <a:noFill/>
                    </a:lnB>
                    <a:solidFill>
                      <a:srgbClr val="C9C9C9"/>
                    </a:solidFill>
                  </a:tcPr>
                </a:tc>
                <a:tc>
                  <a:txBody>
                    <a:bodyPr/>
                    <a:lstStyle/>
                    <a:p>
                      <a:pPr algn="l" fontAlgn="b"/>
                      <a:r>
                        <a:rPr lang="en-US" sz="900" b="0" i="0" u="none" strike="noStrike">
                          <a:solidFill>
                            <a:srgbClr val="000000"/>
                          </a:solidFill>
                          <a:effectLst/>
                          <a:latin typeface="Calibri" panose="020F0502020204030204" pitchFamily="34" charset="0"/>
                        </a:rPr>
                        <a:t>1 month</a:t>
                      </a:r>
                    </a:p>
                  </a:txBody>
                  <a:tcPr marL="7604" marR="7604" marT="7604" marB="36498" anchor="b">
                    <a:lnL>
                      <a:noFill/>
                    </a:lnL>
                    <a:lnR>
                      <a:noFill/>
                    </a:lnR>
                    <a:lnT>
                      <a:noFill/>
                    </a:lnT>
                    <a:lnB>
                      <a:noFill/>
                    </a:lnB>
                    <a:solidFill>
                      <a:srgbClr val="C9C9C9"/>
                    </a:solidFill>
                  </a:tcPr>
                </a:tc>
                <a:extLst>
                  <a:ext uri="{0D108BD9-81ED-4DB2-BD59-A6C34878D82A}">
                    <a16:rowId xmlns:a16="http://schemas.microsoft.com/office/drawing/2014/main" val="362002938"/>
                  </a:ext>
                </a:extLst>
              </a:tr>
              <a:tr h="198960">
                <a:tc>
                  <a:txBody>
                    <a:bodyPr/>
                    <a:lstStyle/>
                    <a:p>
                      <a:pPr algn="r" fontAlgn="b"/>
                      <a:r>
                        <a:rPr lang="en-US" sz="900" b="0" i="0" u="none" strike="noStrike">
                          <a:solidFill>
                            <a:srgbClr val="000000"/>
                          </a:solidFill>
                          <a:effectLst/>
                          <a:latin typeface="Calibri" panose="020F0502020204030204" pitchFamily="34" charset="0"/>
                        </a:rPr>
                        <a:t>12/24/2020</a:t>
                      </a:r>
                    </a:p>
                  </a:txBody>
                  <a:tcPr marL="7604" marR="7604" marT="7604" marB="36498" anchor="b">
                    <a:lnL>
                      <a:noFill/>
                    </a:lnL>
                    <a:lnR>
                      <a:noFill/>
                    </a:lnR>
                    <a:lnT>
                      <a:noFill/>
                    </a:lnT>
                    <a:lnB>
                      <a:noFill/>
                    </a:lnB>
                    <a:solidFill>
                      <a:srgbClr val="7B7B7B"/>
                    </a:solidFill>
                  </a:tcPr>
                </a:tc>
                <a:tc>
                  <a:txBody>
                    <a:bodyPr/>
                    <a:lstStyle/>
                    <a:p>
                      <a:pPr algn="r" fontAlgn="b"/>
                      <a:r>
                        <a:rPr lang="en-US" sz="900" b="0" i="0" u="none" strike="noStrike">
                          <a:solidFill>
                            <a:srgbClr val="000000"/>
                          </a:solidFill>
                          <a:effectLst/>
                          <a:latin typeface="Calibri" panose="020F0502020204030204" pitchFamily="34" charset="0"/>
                        </a:rPr>
                        <a:t>1/14/2021</a:t>
                      </a:r>
                    </a:p>
                  </a:txBody>
                  <a:tcPr marL="7604" marR="7604" marT="7604" marB="36498" anchor="b">
                    <a:lnL>
                      <a:noFill/>
                    </a:lnL>
                    <a:lnR>
                      <a:noFill/>
                    </a:lnR>
                    <a:lnT>
                      <a:noFill/>
                    </a:lnT>
                    <a:lnB>
                      <a:noFill/>
                    </a:lnB>
                    <a:solidFill>
                      <a:srgbClr val="7B7B7B"/>
                    </a:solidFill>
                  </a:tcPr>
                </a:tc>
                <a:tc>
                  <a:txBody>
                    <a:bodyPr/>
                    <a:lstStyle/>
                    <a:p>
                      <a:pPr algn="l" fontAlgn="b"/>
                      <a:r>
                        <a:rPr lang="en-US" sz="900" b="0" i="0" u="none" strike="noStrike">
                          <a:solidFill>
                            <a:srgbClr val="000000"/>
                          </a:solidFill>
                          <a:effectLst/>
                          <a:latin typeface="Calibri" panose="020F0502020204030204" pitchFamily="34" charset="0"/>
                        </a:rPr>
                        <a:t>1 month</a:t>
                      </a:r>
                    </a:p>
                  </a:txBody>
                  <a:tcPr marL="7604" marR="7604" marT="7604" marB="36498" anchor="b">
                    <a:lnL>
                      <a:noFill/>
                    </a:lnL>
                    <a:lnR>
                      <a:noFill/>
                    </a:lnR>
                    <a:lnT>
                      <a:noFill/>
                    </a:lnT>
                    <a:lnB>
                      <a:noFill/>
                    </a:lnB>
                    <a:solidFill>
                      <a:srgbClr val="7B7B7B"/>
                    </a:solidFill>
                  </a:tcPr>
                </a:tc>
                <a:extLst>
                  <a:ext uri="{0D108BD9-81ED-4DB2-BD59-A6C34878D82A}">
                    <a16:rowId xmlns:a16="http://schemas.microsoft.com/office/drawing/2014/main" val="1320782368"/>
                  </a:ext>
                </a:extLst>
              </a:tr>
              <a:tr h="198960">
                <a:tc>
                  <a:txBody>
                    <a:bodyPr/>
                    <a:lstStyle/>
                    <a:p>
                      <a:pPr algn="r" fontAlgn="b"/>
                      <a:r>
                        <a:rPr lang="en-US" sz="900" b="0" i="0" u="none" strike="noStrike">
                          <a:solidFill>
                            <a:srgbClr val="000000"/>
                          </a:solidFill>
                          <a:effectLst/>
                          <a:latin typeface="Calibri" panose="020F0502020204030204" pitchFamily="34" charset="0"/>
                        </a:rPr>
                        <a:t>9/15/2020</a:t>
                      </a:r>
                    </a:p>
                  </a:txBody>
                  <a:tcPr marL="7604" marR="7604" marT="7604" marB="36498" anchor="b">
                    <a:lnL>
                      <a:noFill/>
                    </a:lnL>
                    <a:lnR>
                      <a:noFill/>
                    </a:lnR>
                    <a:lnT>
                      <a:noFill/>
                    </a:lnT>
                    <a:lnB>
                      <a:noFill/>
                    </a:lnB>
                    <a:solidFill>
                      <a:srgbClr val="525252"/>
                    </a:solidFill>
                  </a:tcPr>
                </a:tc>
                <a:tc>
                  <a:txBody>
                    <a:bodyPr/>
                    <a:lstStyle/>
                    <a:p>
                      <a:pPr algn="r" fontAlgn="b"/>
                      <a:r>
                        <a:rPr lang="en-US" sz="900" b="0" i="0" u="none" strike="noStrike">
                          <a:solidFill>
                            <a:srgbClr val="000000"/>
                          </a:solidFill>
                          <a:effectLst/>
                          <a:latin typeface="Calibri" panose="020F0502020204030204" pitchFamily="34" charset="0"/>
                        </a:rPr>
                        <a:t>10/6/2020</a:t>
                      </a:r>
                    </a:p>
                  </a:txBody>
                  <a:tcPr marL="7604" marR="7604" marT="7604" marB="36498" anchor="b">
                    <a:lnL>
                      <a:noFill/>
                    </a:lnL>
                    <a:lnR>
                      <a:noFill/>
                    </a:lnR>
                    <a:lnT>
                      <a:noFill/>
                    </a:lnT>
                    <a:lnB>
                      <a:noFill/>
                    </a:lnB>
                    <a:solidFill>
                      <a:srgbClr val="525252"/>
                    </a:solidFill>
                  </a:tcPr>
                </a:tc>
                <a:tc>
                  <a:txBody>
                    <a:bodyPr/>
                    <a:lstStyle/>
                    <a:p>
                      <a:pPr algn="l" fontAlgn="b"/>
                      <a:r>
                        <a:rPr lang="en-US" sz="900" b="0" i="0" u="none" strike="noStrike">
                          <a:solidFill>
                            <a:srgbClr val="000000"/>
                          </a:solidFill>
                          <a:effectLst/>
                          <a:latin typeface="Calibri" panose="020F0502020204030204" pitchFamily="34" charset="0"/>
                        </a:rPr>
                        <a:t>1 month</a:t>
                      </a:r>
                    </a:p>
                  </a:txBody>
                  <a:tcPr marL="7604" marR="7604" marT="7604" marB="36498" anchor="b">
                    <a:lnL>
                      <a:noFill/>
                    </a:lnL>
                    <a:lnR>
                      <a:noFill/>
                    </a:lnR>
                    <a:lnT>
                      <a:noFill/>
                    </a:lnT>
                    <a:lnB>
                      <a:noFill/>
                    </a:lnB>
                    <a:solidFill>
                      <a:srgbClr val="525252"/>
                    </a:solidFill>
                  </a:tcPr>
                </a:tc>
                <a:extLst>
                  <a:ext uri="{0D108BD9-81ED-4DB2-BD59-A6C34878D82A}">
                    <a16:rowId xmlns:a16="http://schemas.microsoft.com/office/drawing/2014/main" val="2993196573"/>
                  </a:ext>
                </a:extLst>
              </a:tr>
              <a:tr h="198960">
                <a:tc>
                  <a:txBody>
                    <a:bodyPr/>
                    <a:lstStyle/>
                    <a:p>
                      <a:pPr algn="r" fontAlgn="b"/>
                      <a:r>
                        <a:rPr lang="en-US" sz="900" b="0" i="0" u="none" strike="noStrike">
                          <a:solidFill>
                            <a:srgbClr val="000000"/>
                          </a:solidFill>
                          <a:effectLst/>
                          <a:latin typeface="Calibri" panose="020F0502020204030204" pitchFamily="34" charset="0"/>
                        </a:rPr>
                        <a:t>11/24/2020</a:t>
                      </a:r>
                    </a:p>
                  </a:txBody>
                  <a:tcPr marL="7604" marR="7604" marT="7604" marB="36498" anchor="b">
                    <a:lnL>
                      <a:noFill/>
                    </a:lnL>
                    <a:lnR>
                      <a:noFill/>
                    </a:lnR>
                    <a:lnT>
                      <a:noFill/>
                    </a:lnT>
                    <a:lnB>
                      <a:noFill/>
                    </a:lnB>
                    <a:solidFill>
                      <a:srgbClr val="E2EFDA"/>
                    </a:solidFill>
                  </a:tcPr>
                </a:tc>
                <a:tc>
                  <a:txBody>
                    <a:bodyPr/>
                    <a:lstStyle/>
                    <a:p>
                      <a:pPr algn="r" fontAlgn="b"/>
                      <a:r>
                        <a:rPr lang="en-US" sz="900" b="0" i="0" u="none" strike="noStrike">
                          <a:solidFill>
                            <a:srgbClr val="000000"/>
                          </a:solidFill>
                          <a:effectLst/>
                          <a:latin typeface="Calibri" panose="020F0502020204030204" pitchFamily="34" charset="0"/>
                        </a:rPr>
                        <a:t>11/24/2020</a:t>
                      </a:r>
                    </a:p>
                  </a:txBody>
                  <a:tcPr marL="7604" marR="7604" marT="7604" marB="36498" anchor="b">
                    <a:lnL>
                      <a:noFill/>
                    </a:lnL>
                    <a:lnR>
                      <a:noFill/>
                    </a:lnR>
                    <a:lnT>
                      <a:noFill/>
                    </a:lnT>
                    <a:lnB>
                      <a:noFill/>
                    </a:lnB>
                    <a:solidFill>
                      <a:srgbClr val="E2EFDA"/>
                    </a:solidFill>
                  </a:tcPr>
                </a:tc>
                <a:tc>
                  <a:txBody>
                    <a:bodyPr/>
                    <a:lstStyle/>
                    <a:p>
                      <a:pPr algn="l" fontAlgn="b"/>
                      <a:r>
                        <a:rPr lang="en-US" sz="900" b="0" i="0" u="none" strike="noStrike">
                          <a:solidFill>
                            <a:srgbClr val="000000"/>
                          </a:solidFill>
                          <a:effectLst/>
                          <a:latin typeface="Calibri" panose="020F0502020204030204" pitchFamily="34" charset="0"/>
                        </a:rPr>
                        <a:t>same day</a:t>
                      </a:r>
                    </a:p>
                  </a:txBody>
                  <a:tcPr marL="7604" marR="7604" marT="7604" marB="36498" anchor="b">
                    <a:lnL>
                      <a:noFill/>
                    </a:lnL>
                    <a:lnR>
                      <a:noFill/>
                    </a:lnR>
                    <a:lnT>
                      <a:noFill/>
                    </a:lnT>
                    <a:lnB>
                      <a:noFill/>
                    </a:lnB>
                    <a:solidFill>
                      <a:srgbClr val="E2EFDA"/>
                    </a:solidFill>
                  </a:tcPr>
                </a:tc>
                <a:extLst>
                  <a:ext uri="{0D108BD9-81ED-4DB2-BD59-A6C34878D82A}">
                    <a16:rowId xmlns:a16="http://schemas.microsoft.com/office/drawing/2014/main" val="3060071790"/>
                  </a:ext>
                </a:extLst>
              </a:tr>
              <a:tr h="198960">
                <a:tc>
                  <a:txBody>
                    <a:bodyPr/>
                    <a:lstStyle/>
                    <a:p>
                      <a:pPr algn="r" fontAlgn="b"/>
                      <a:r>
                        <a:rPr lang="en-US" sz="900" b="0" i="0" u="none" strike="noStrike">
                          <a:solidFill>
                            <a:srgbClr val="000000"/>
                          </a:solidFill>
                          <a:effectLst/>
                          <a:latin typeface="Calibri" panose="020F0502020204030204" pitchFamily="34" charset="0"/>
                        </a:rPr>
                        <a:t>8/31/2021</a:t>
                      </a:r>
                    </a:p>
                  </a:txBody>
                  <a:tcPr marL="7604" marR="7604" marT="7604" marB="36498" anchor="b">
                    <a:lnL>
                      <a:noFill/>
                    </a:lnL>
                    <a:lnR>
                      <a:noFill/>
                    </a:lnR>
                    <a:lnT>
                      <a:noFill/>
                    </a:lnT>
                    <a:lnB>
                      <a:noFill/>
                    </a:lnB>
                    <a:solidFill>
                      <a:srgbClr val="C6E0B4"/>
                    </a:solidFill>
                  </a:tcPr>
                </a:tc>
                <a:tc>
                  <a:txBody>
                    <a:bodyPr/>
                    <a:lstStyle/>
                    <a:p>
                      <a:pPr algn="r" fontAlgn="b"/>
                      <a:r>
                        <a:rPr lang="en-US" sz="900" b="0" i="0" u="none" strike="noStrike">
                          <a:solidFill>
                            <a:srgbClr val="000000"/>
                          </a:solidFill>
                          <a:effectLst/>
                          <a:latin typeface="Calibri" panose="020F0502020204030204" pitchFamily="34" charset="0"/>
                        </a:rPr>
                        <a:t>10/2/2020</a:t>
                      </a:r>
                    </a:p>
                  </a:txBody>
                  <a:tcPr marL="7604" marR="7604" marT="7604" marB="36498" anchor="b">
                    <a:lnL>
                      <a:noFill/>
                    </a:lnL>
                    <a:lnR>
                      <a:noFill/>
                    </a:lnR>
                    <a:lnT>
                      <a:noFill/>
                    </a:lnT>
                    <a:lnB>
                      <a:noFill/>
                    </a:lnB>
                    <a:solidFill>
                      <a:srgbClr val="C6E0B4"/>
                    </a:solidFill>
                  </a:tcPr>
                </a:tc>
                <a:tc>
                  <a:txBody>
                    <a:bodyPr/>
                    <a:lstStyle/>
                    <a:p>
                      <a:pPr algn="l" fontAlgn="b"/>
                      <a:r>
                        <a:rPr lang="en-US" sz="900" b="0" i="0" u="none" strike="noStrike">
                          <a:solidFill>
                            <a:srgbClr val="000000"/>
                          </a:solidFill>
                          <a:effectLst/>
                          <a:latin typeface="Calibri" panose="020F0502020204030204" pitchFamily="34" charset="0"/>
                        </a:rPr>
                        <a:t>1 month</a:t>
                      </a:r>
                    </a:p>
                  </a:txBody>
                  <a:tcPr marL="7604" marR="7604" marT="7604" marB="36498" anchor="b">
                    <a:lnL>
                      <a:noFill/>
                    </a:lnL>
                    <a:lnR>
                      <a:noFill/>
                    </a:lnR>
                    <a:lnT>
                      <a:noFill/>
                    </a:lnT>
                    <a:lnB>
                      <a:noFill/>
                    </a:lnB>
                    <a:solidFill>
                      <a:srgbClr val="C6E0B4"/>
                    </a:solidFill>
                  </a:tcPr>
                </a:tc>
                <a:extLst>
                  <a:ext uri="{0D108BD9-81ED-4DB2-BD59-A6C34878D82A}">
                    <a16:rowId xmlns:a16="http://schemas.microsoft.com/office/drawing/2014/main" val="2147291198"/>
                  </a:ext>
                </a:extLst>
              </a:tr>
              <a:tr h="198960">
                <a:tc>
                  <a:txBody>
                    <a:bodyPr/>
                    <a:lstStyle/>
                    <a:p>
                      <a:pPr algn="r" fontAlgn="b"/>
                      <a:r>
                        <a:rPr lang="en-US" sz="900" b="0" i="0" u="none" strike="noStrike" dirty="0">
                          <a:solidFill>
                            <a:srgbClr val="000000"/>
                          </a:solidFill>
                          <a:effectLst/>
                          <a:latin typeface="Calibri" panose="020F0502020204030204" pitchFamily="34" charset="0"/>
                        </a:rPr>
                        <a:t>7/1/2020</a:t>
                      </a:r>
                    </a:p>
                  </a:txBody>
                  <a:tcPr marL="7604" marR="7604" marT="7604" marB="36498" anchor="b">
                    <a:lnL>
                      <a:noFill/>
                    </a:lnL>
                    <a:lnR>
                      <a:noFill/>
                    </a:lnR>
                    <a:lnT>
                      <a:noFill/>
                    </a:lnT>
                    <a:lnB>
                      <a:noFill/>
                    </a:lnB>
                    <a:solidFill>
                      <a:srgbClr val="A9D08E"/>
                    </a:solidFill>
                  </a:tcPr>
                </a:tc>
                <a:tc>
                  <a:txBody>
                    <a:bodyPr/>
                    <a:lstStyle/>
                    <a:p>
                      <a:pPr algn="r" fontAlgn="b"/>
                      <a:r>
                        <a:rPr lang="en-US" sz="900" b="0" i="0" u="none" strike="noStrike">
                          <a:solidFill>
                            <a:srgbClr val="000000"/>
                          </a:solidFill>
                          <a:effectLst/>
                          <a:latin typeface="Calibri" panose="020F0502020204030204" pitchFamily="34" charset="0"/>
                        </a:rPr>
                        <a:t>7/1/2020</a:t>
                      </a:r>
                    </a:p>
                  </a:txBody>
                  <a:tcPr marL="7604" marR="7604" marT="7604" marB="36498" anchor="b">
                    <a:lnL>
                      <a:noFill/>
                    </a:lnL>
                    <a:lnR>
                      <a:noFill/>
                    </a:lnR>
                    <a:lnT>
                      <a:noFill/>
                    </a:lnT>
                    <a:lnB>
                      <a:noFill/>
                    </a:lnB>
                    <a:solidFill>
                      <a:srgbClr val="A9D08E"/>
                    </a:solidFill>
                  </a:tcPr>
                </a:tc>
                <a:tc>
                  <a:txBody>
                    <a:bodyPr/>
                    <a:lstStyle/>
                    <a:p>
                      <a:pPr algn="l" fontAlgn="b"/>
                      <a:r>
                        <a:rPr lang="en-US" sz="900" b="0" i="0" u="none" strike="noStrike" dirty="0">
                          <a:solidFill>
                            <a:srgbClr val="000000"/>
                          </a:solidFill>
                          <a:effectLst/>
                          <a:latin typeface="Calibri" panose="020F0502020204030204" pitchFamily="34" charset="0"/>
                        </a:rPr>
                        <a:t>same day</a:t>
                      </a:r>
                    </a:p>
                  </a:txBody>
                  <a:tcPr marL="7604" marR="7604" marT="7604" marB="36498" anchor="b">
                    <a:lnL>
                      <a:noFill/>
                    </a:lnL>
                    <a:lnR>
                      <a:noFill/>
                    </a:lnR>
                    <a:lnT>
                      <a:noFill/>
                    </a:lnT>
                    <a:lnB>
                      <a:noFill/>
                    </a:lnB>
                    <a:solidFill>
                      <a:srgbClr val="A9D08E"/>
                    </a:solidFill>
                  </a:tcPr>
                </a:tc>
                <a:extLst>
                  <a:ext uri="{0D108BD9-81ED-4DB2-BD59-A6C34878D82A}">
                    <a16:rowId xmlns:a16="http://schemas.microsoft.com/office/drawing/2014/main" val="3188713081"/>
                  </a:ext>
                </a:extLst>
              </a:tr>
            </a:tbl>
          </a:graphicData>
        </a:graphic>
      </p:graphicFrame>
    </p:spTree>
    <p:extLst>
      <p:ext uri="{BB962C8B-B14F-4D97-AF65-F5344CB8AC3E}">
        <p14:creationId xmlns:p14="http://schemas.microsoft.com/office/powerpoint/2010/main" val="798733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 2: Program Monitoring</a:t>
            </a:r>
            <a:endParaRPr lang="en-US" dirty="0"/>
          </a:p>
        </p:txBody>
      </p:sp>
      <p:sp>
        <p:nvSpPr>
          <p:cNvPr id="3" name="Content Placeholder 2"/>
          <p:cNvSpPr>
            <a:spLocks noGrp="1"/>
          </p:cNvSpPr>
          <p:nvPr>
            <p:ph idx="1"/>
          </p:nvPr>
        </p:nvSpPr>
        <p:spPr/>
        <p:txBody>
          <a:bodyPr/>
          <a:lstStyle/>
          <a:p>
            <a:r>
              <a:rPr lang="en-US" dirty="0" smtClean="0"/>
              <a:t>Conducting site visits virtually was challenging but all were completed in FY2020 and provider requirements were minimized to reduce burden as much as possible. </a:t>
            </a:r>
          </a:p>
          <a:p>
            <a:r>
              <a:rPr lang="en-US" dirty="0" smtClean="0"/>
              <a:t>While </a:t>
            </a:r>
            <a:r>
              <a:rPr lang="en-US" dirty="0"/>
              <a:t>in-person site visits </a:t>
            </a:r>
            <a:r>
              <a:rPr lang="en-US" dirty="0" smtClean="0"/>
              <a:t>are </a:t>
            </a:r>
            <a:r>
              <a:rPr lang="en-US" dirty="0"/>
              <a:t>preferable and viewed as easier by some providers, given the current health crisis, visits will continue as </a:t>
            </a:r>
            <a:r>
              <a:rPr lang="en-US" dirty="0" smtClean="0"/>
              <a:t>virtual in FY21. </a:t>
            </a:r>
          </a:p>
          <a:p>
            <a:r>
              <a:rPr lang="en-US" b="1" u="sng" dirty="0" smtClean="0">
                <a:solidFill>
                  <a:srgbClr val="FF0000"/>
                </a:solidFill>
              </a:rPr>
              <a:t>Recommendation</a:t>
            </a:r>
            <a:r>
              <a:rPr lang="en-US" b="1" dirty="0" smtClean="0">
                <a:solidFill>
                  <a:srgbClr val="FF0000"/>
                </a:solidFill>
              </a:rPr>
              <a:t>: Provider survey respondents suggested the addition of </a:t>
            </a:r>
            <a:r>
              <a:rPr lang="en-US" b="1" i="1" dirty="0" smtClean="0">
                <a:solidFill>
                  <a:srgbClr val="FF0000"/>
                </a:solidFill>
              </a:rPr>
              <a:t>mid-year </a:t>
            </a:r>
            <a:r>
              <a:rPr lang="en-US" b="1" i="1" dirty="0">
                <a:solidFill>
                  <a:srgbClr val="FF0000"/>
                </a:solidFill>
              </a:rPr>
              <a:t>or quarterly check-ins and meetings between contract administrators and </a:t>
            </a:r>
            <a:r>
              <a:rPr lang="en-US" b="1" i="1">
                <a:solidFill>
                  <a:srgbClr val="FF0000"/>
                </a:solidFill>
              </a:rPr>
              <a:t>providers </a:t>
            </a:r>
            <a:r>
              <a:rPr lang="en-US" b="1" i="1" smtClean="0">
                <a:solidFill>
                  <a:srgbClr val="FF0000"/>
                </a:solidFill>
              </a:rPr>
              <a:t>in </a:t>
            </a:r>
            <a:r>
              <a:rPr lang="en-US" b="1" i="1" dirty="0">
                <a:solidFill>
                  <a:srgbClr val="FF0000"/>
                </a:solidFill>
              </a:rPr>
              <a:t>addition to site </a:t>
            </a:r>
            <a:r>
              <a:rPr lang="en-US" b="1" i="1" dirty="0" smtClean="0">
                <a:solidFill>
                  <a:srgbClr val="FF0000"/>
                </a:solidFill>
              </a:rPr>
              <a:t>visits. </a:t>
            </a:r>
            <a:endParaRPr lang="en-US" b="1" i="1" dirty="0">
              <a:solidFill>
                <a:srgbClr val="FF0000"/>
              </a:solidFill>
            </a:endParaRPr>
          </a:p>
        </p:txBody>
      </p:sp>
      <p:pic>
        <p:nvPicPr>
          <p:cNvPr id="2052" name="Picture 4" descr="https://tse3.mm.bing.net/th?id=OIP.FDVzpJOxJiy8gI9v3ttBwAHaG5&amp;pid=Api&amp;P=0&amp;w=182&amp;h=17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4153" y="3057120"/>
            <a:ext cx="3001854" cy="28039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903532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316</TotalTime>
  <Words>1061</Words>
  <Application>Microsoft Office PowerPoint</Application>
  <PresentationFormat>Widescreen</PresentationFormat>
  <Paragraphs>88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Franklin Gothic Book</vt:lpstr>
      <vt:lpstr>Crop</vt:lpstr>
      <vt:lpstr>Brief Summary of Administrative Mechanism Report for FY20</vt:lpstr>
      <vt:lpstr>Administrative Mechanism</vt:lpstr>
      <vt:lpstr>Administrative Mechanism continued…</vt:lpstr>
      <vt:lpstr>Responsibility and Process</vt:lpstr>
      <vt:lpstr>Summary of Results</vt:lpstr>
      <vt:lpstr>Changes to EMA processes in response to the COVID-19  Pandemic</vt:lpstr>
      <vt:lpstr>Area 1: Timeliness of Payments</vt:lpstr>
      <vt:lpstr>Area 2: Program Monitoring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of Administrative Mechanism Report for FY2019</dc:title>
  <dc:creator>JoAnn Henn</dc:creator>
  <cp:lastModifiedBy>JoAnn Henn</cp:lastModifiedBy>
  <cp:revision>29</cp:revision>
  <dcterms:created xsi:type="dcterms:W3CDTF">2020-11-11T15:08:45Z</dcterms:created>
  <dcterms:modified xsi:type="dcterms:W3CDTF">2022-06-14T14:10:32Z</dcterms:modified>
</cp:coreProperties>
</file>