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6"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19" d="100"/>
          <a:sy n="119" d="100"/>
        </p:scale>
        <p:origin x="96" y="3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CC675-BCD6-4804-AEE5-C1E9F5C556E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2AF152B-A062-444E-8B12-49B9CDD821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279CF77-0B8C-4791-BB04-FCF54679A4BD}"/>
              </a:ext>
            </a:extLst>
          </p:cNvPr>
          <p:cNvSpPr>
            <a:spLocks noGrp="1"/>
          </p:cNvSpPr>
          <p:nvPr>
            <p:ph type="dt" sz="half" idx="10"/>
          </p:nvPr>
        </p:nvSpPr>
        <p:spPr/>
        <p:txBody>
          <a:bodyPr/>
          <a:lstStyle/>
          <a:p>
            <a:fld id="{9DC23417-38A2-4DE6-A0E2-1ED1986BDFAE}" type="datetimeFigureOut">
              <a:rPr lang="en-US" smtClean="0"/>
              <a:t>17-Aug-26</a:t>
            </a:fld>
            <a:endParaRPr lang="en-US"/>
          </a:p>
        </p:txBody>
      </p:sp>
      <p:sp>
        <p:nvSpPr>
          <p:cNvPr id="5" name="Footer Placeholder 4">
            <a:extLst>
              <a:ext uri="{FF2B5EF4-FFF2-40B4-BE49-F238E27FC236}">
                <a16:creationId xmlns:a16="http://schemas.microsoft.com/office/drawing/2014/main" id="{11F0EF31-FDB1-43BB-BCF6-5A02FA9A9C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9AFEDD-7618-4145-BCFF-9DE991A155A0}"/>
              </a:ext>
            </a:extLst>
          </p:cNvPr>
          <p:cNvSpPr>
            <a:spLocks noGrp="1"/>
          </p:cNvSpPr>
          <p:nvPr>
            <p:ph type="sldNum" sz="quarter" idx="12"/>
          </p:nvPr>
        </p:nvSpPr>
        <p:spPr/>
        <p:txBody>
          <a:bodyPr/>
          <a:lstStyle/>
          <a:p>
            <a:fld id="{A074D23D-BD4F-47BC-940E-0AF1B10158B9}" type="slidenum">
              <a:rPr lang="en-US" smtClean="0"/>
              <a:t>‹#›</a:t>
            </a:fld>
            <a:endParaRPr lang="en-US"/>
          </a:p>
        </p:txBody>
      </p:sp>
    </p:spTree>
    <p:extLst>
      <p:ext uri="{BB962C8B-B14F-4D97-AF65-F5344CB8AC3E}">
        <p14:creationId xmlns:p14="http://schemas.microsoft.com/office/powerpoint/2010/main" val="698567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0692A-CEA2-4329-81DA-E1A40DF96E0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68226CB-4373-42AE-83F1-50FF1FC3EB6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23B4BE-8DB0-4CF6-B093-295D6DCA62A1}"/>
              </a:ext>
            </a:extLst>
          </p:cNvPr>
          <p:cNvSpPr>
            <a:spLocks noGrp="1"/>
          </p:cNvSpPr>
          <p:nvPr>
            <p:ph type="dt" sz="half" idx="10"/>
          </p:nvPr>
        </p:nvSpPr>
        <p:spPr/>
        <p:txBody>
          <a:bodyPr/>
          <a:lstStyle/>
          <a:p>
            <a:fld id="{9DC23417-38A2-4DE6-A0E2-1ED1986BDFAE}" type="datetimeFigureOut">
              <a:rPr lang="en-US" smtClean="0"/>
              <a:t>17-Aug-26</a:t>
            </a:fld>
            <a:endParaRPr lang="en-US"/>
          </a:p>
        </p:txBody>
      </p:sp>
      <p:sp>
        <p:nvSpPr>
          <p:cNvPr id="5" name="Footer Placeholder 4">
            <a:extLst>
              <a:ext uri="{FF2B5EF4-FFF2-40B4-BE49-F238E27FC236}">
                <a16:creationId xmlns:a16="http://schemas.microsoft.com/office/drawing/2014/main" id="{FE488186-A65C-4D70-98B6-D20C11EBAE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6851B7-FA43-492F-A791-D47EEC4239B9}"/>
              </a:ext>
            </a:extLst>
          </p:cNvPr>
          <p:cNvSpPr>
            <a:spLocks noGrp="1"/>
          </p:cNvSpPr>
          <p:nvPr>
            <p:ph type="sldNum" sz="quarter" idx="12"/>
          </p:nvPr>
        </p:nvSpPr>
        <p:spPr/>
        <p:txBody>
          <a:bodyPr/>
          <a:lstStyle/>
          <a:p>
            <a:fld id="{A074D23D-BD4F-47BC-940E-0AF1B10158B9}" type="slidenum">
              <a:rPr lang="en-US" smtClean="0"/>
              <a:t>‹#›</a:t>
            </a:fld>
            <a:endParaRPr lang="en-US"/>
          </a:p>
        </p:txBody>
      </p:sp>
    </p:spTree>
    <p:extLst>
      <p:ext uri="{BB962C8B-B14F-4D97-AF65-F5344CB8AC3E}">
        <p14:creationId xmlns:p14="http://schemas.microsoft.com/office/powerpoint/2010/main" val="1314824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7D244D4-1020-422C-9708-7FBAD97E55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64E990-C292-4E04-8FDB-771B512BC49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AE8863-BE6B-4A0F-8201-29DEEA07E812}"/>
              </a:ext>
            </a:extLst>
          </p:cNvPr>
          <p:cNvSpPr>
            <a:spLocks noGrp="1"/>
          </p:cNvSpPr>
          <p:nvPr>
            <p:ph type="dt" sz="half" idx="10"/>
          </p:nvPr>
        </p:nvSpPr>
        <p:spPr/>
        <p:txBody>
          <a:bodyPr/>
          <a:lstStyle/>
          <a:p>
            <a:fld id="{9DC23417-38A2-4DE6-A0E2-1ED1986BDFAE}" type="datetimeFigureOut">
              <a:rPr lang="en-US" smtClean="0"/>
              <a:t>17-Aug-26</a:t>
            </a:fld>
            <a:endParaRPr lang="en-US"/>
          </a:p>
        </p:txBody>
      </p:sp>
      <p:sp>
        <p:nvSpPr>
          <p:cNvPr id="5" name="Footer Placeholder 4">
            <a:extLst>
              <a:ext uri="{FF2B5EF4-FFF2-40B4-BE49-F238E27FC236}">
                <a16:creationId xmlns:a16="http://schemas.microsoft.com/office/drawing/2014/main" id="{9D7B66C8-A669-4B0D-BE94-6EAD708BF6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4F0AE5-03D8-4183-AD62-01CAC5135285}"/>
              </a:ext>
            </a:extLst>
          </p:cNvPr>
          <p:cNvSpPr>
            <a:spLocks noGrp="1"/>
          </p:cNvSpPr>
          <p:nvPr>
            <p:ph type="sldNum" sz="quarter" idx="12"/>
          </p:nvPr>
        </p:nvSpPr>
        <p:spPr/>
        <p:txBody>
          <a:bodyPr/>
          <a:lstStyle/>
          <a:p>
            <a:fld id="{A074D23D-BD4F-47BC-940E-0AF1B10158B9}" type="slidenum">
              <a:rPr lang="en-US" smtClean="0"/>
              <a:t>‹#›</a:t>
            </a:fld>
            <a:endParaRPr lang="en-US"/>
          </a:p>
        </p:txBody>
      </p:sp>
    </p:spTree>
    <p:extLst>
      <p:ext uri="{BB962C8B-B14F-4D97-AF65-F5344CB8AC3E}">
        <p14:creationId xmlns:p14="http://schemas.microsoft.com/office/powerpoint/2010/main" val="3528964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F2879-23CB-405E-9E06-5B8409759C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73A691-84EC-4925-92B8-B636085F180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C05E4B-A628-43EE-8061-C41359814A6C}"/>
              </a:ext>
            </a:extLst>
          </p:cNvPr>
          <p:cNvSpPr>
            <a:spLocks noGrp="1"/>
          </p:cNvSpPr>
          <p:nvPr>
            <p:ph type="dt" sz="half" idx="10"/>
          </p:nvPr>
        </p:nvSpPr>
        <p:spPr/>
        <p:txBody>
          <a:bodyPr/>
          <a:lstStyle/>
          <a:p>
            <a:fld id="{9DC23417-38A2-4DE6-A0E2-1ED1986BDFAE}" type="datetimeFigureOut">
              <a:rPr lang="en-US" smtClean="0"/>
              <a:t>17-Aug-26</a:t>
            </a:fld>
            <a:endParaRPr lang="en-US"/>
          </a:p>
        </p:txBody>
      </p:sp>
      <p:sp>
        <p:nvSpPr>
          <p:cNvPr id="5" name="Footer Placeholder 4">
            <a:extLst>
              <a:ext uri="{FF2B5EF4-FFF2-40B4-BE49-F238E27FC236}">
                <a16:creationId xmlns:a16="http://schemas.microsoft.com/office/drawing/2014/main" id="{7EB6E3F6-83A1-4DEE-B273-6B1E1838CE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5E408A-9156-47E1-AF34-E369CF186DB1}"/>
              </a:ext>
            </a:extLst>
          </p:cNvPr>
          <p:cNvSpPr>
            <a:spLocks noGrp="1"/>
          </p:cNvSpPr>
          <p:nvPr>
            <p:ph type="sldNum" sz="quarter" idx="12"/>
          </p:nvPr>
        </p:nvSpPr>
        <p:spPr/>
        <p:txBody>
          <a:bodyPr/>
          <a:lstStyle/>
          <a:p>
            <a:fld id="{A074D23D-BD4F-47BC-940E-0AF1B10158B9}" type="slidenum">
              <a:rPr lang="en-US" smtClean="0"/>
              <a:t>‹#›</a:t>
            </a:fld>
            <a:endParaRPr lang="en-US"/>
          </a:p>
        </p:txBody>
      </p:sp>
    </p:spTree>
    <p:extLst>
      <p:ext uri="{BB962C8B-B14F-4D97-AF65-F5344CB8AC3E}">
        <p14:creationId xmlns:p14="http://schemas.microsoft.com/office/powerpoint/2010/main" val="479215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82DB2-C862-4395-ADD5-1246F0D119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4925A44-F476-4B70-B247-9C7F0DCFC5F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86EE272-C4D5-4B2E-A804-72B19F2AB4C7}"/>
              </a:ext>
            </a:extLst>
          </p:cNvPr>
          <p:cNvSpPr>
            <a:spLocks noGrp="1"/>
          </p:cNvSpPr>
          <p:nvPr>
            <p:ph type="dt" sz="half" idx="10"/>
          </p:nvPr>
        </p:nvSpPr>
        <p:spPr/>
        <p:txBody>
          <a:bodyPr/>
          <a:lstStyle/>
          <a:p>
            <a:fld id="{9DC23417-38A2-4DE6-A0E2-1ED1986BDFAE}" type="datetimeFigureOut">
              <a:rPr lang="en-US" smtClean="0"/>
              <a:t>17-Aug-26</a:t>
            </a:fld>
            <a:endParaRPr lang="en-US"/>
          </a:p>
        </p:txBody>
      </p:sp>
      <p:sp>
        <p:nvSpPr>
          <p:cNvPr id="5" name="Footer Placeholder 4">
            <a:extLst>
              <a:ext uri="{FF2B5EF4-FFF2-40B4-BE49-F238E27FC236}">
                <a16:creationId xmlns:a16="http://schemas.microsoft.com/office/drawing/2014/main" id="{187EFFBD-CB6D-440F-89BE-DE428D2D8F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A01BB3-4A82-4AD3-8E81-2F424C721FEA}"/>
              </a:ext>
            </a:extLst>
          </p:cNvPr>
          <p:cNvSpPr>
            <a:spLocks noGrp="1"/>
          </p:cNvSpPr>
          <p:nvPr>
            <p:ph type="sldNum" sz="quarter" idx="12"/>
          </p:nvPr>
        </p:nvSpPr>
        <p:spPr/>
        <p:txBody>
          <a:bodyPr/>
          <a:lstStyle/>
          <a:p>
            <a:fld id="{A074D23D-BD4F-47BC-940E-0AF1B10158B9}" type="slidenum">
              <a:rPr lang="en-US" smtClean="0"/>
              <a:t>‹#›</a:t>
            </a:fld>
            <a:endParaRPr lang="en-US"/>
          </a:p>
        </p:txBody>
      </p:sp>
    </p:spTree>
    <p:extLst>
      <p:ext uri="{BB962C8B-B14F-4D97-AF65-F5344CB8AC3E}">
        <p14:creationId xmlns:p14="http://schemas.microsoft.com/office/powerpoint/2010/main" val="1871259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2263B-0D95-4D3D-9462-55894088E5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1E6239-79FF-4924-B5E4-625162BD583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9E8DABE-0ACE-4439-95A8-9B016141621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6231522-494D-418D-B6FD-A908D9593A96}"/>
              </a:ext>
            </a:extLst>
          </p:cNvPr>
          <p:cNvSpPr>
            <a:spLocks noGrp="1"/>
          </p:cNvSpPr>
          <p:nvPr>
            <p:ph type="dt" sz="half" idx="10"/>
          </p:nvPr>
        </p:nvSpPr>
        <p:spPr/>
        <p:txBody>
          <a:bodyPr/>
          <a:lstStyle/>
          <a:p>
            <a:fld id="{9DC23417-38A2-4DE6-A0E2-1ED1986BDFAE}" type="datetimeFigureOut">
              <a:rPr lang="en-US" smtClean="0"/>
              <a:t>17-Aug-26</a:t>
            </a:fld>
            <a:endParaRPr lang="en-US"/>
          </a:p>
        </p:txBody>
      </p:sp>
      <p:sp>
        <p:nvSpPr>
          <p:cNvPr id="6" name="Footer Placeholder 5">
            <a:extLst>
              <a:ext uri="{FF2B5EF4-FFF2-40B4-BE49-F238E27FC236}">
                <a16:creationId xmlns:a16="http://schemas.microsoft.com/office/drawing/2014/main" id="{65107674-D90F-4949-917D-7B067E05B3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A896F0-EA7D-435B-BE0C-F0AEAD1E5ADC}"/>
              </a:ext>
            </a:extLst>
          </p:cNvPr>
          <p:cNvSpPr>
            <a:spLocks noGrp="1"/>
          </p:cNvSpPr>
          <p:nvPr>
            <p:ph type="sldNum" sz="quarter" idx="12"/>
          </p:nvPr>
        </p:nvSpPr>
        <p:spPr/>
        <p:txBody>
          <a:bodyPr/>
          <a:lstStyle/>
          <a:p>
            <a:fld id="{A074D23D-BD4F-47BC-940E-0AF1B10158B9}" type="slidenum">
              <a:rPr lang="en-US" smtClean="0"/>
              <a:t>‹#›</a:t>
            </a:fld>
            <a:endParaRPr lang="en-US"/>
          </a:p>
        </p:txBody>
      </p:sp>
    </p:spTree>
    <p:extLst>
      <p:ext uri="{BB962C8B-B14F-4D97-AF65-F5344CB8AC3E}">
        <p14:creationId xmlns:p14="http://schemas.microsoft.com/office/powerpoint/2010/main" val="1941108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E2007-625C-44E1-865D-F872C8706FE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68AAEE4-3584-4B00-AB13-7535C55331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0C7E59B-EC72-452A-BC3D-D21878E2FB3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CEDF236-A140-4EA1-8DB0-2703F2AB325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82CCCA3-1FED-4C90-A8D4-37414CBEA98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AAEC067-1879-4A0D-9AF6-ACBC0DB9ADDE}"/>
              </a:ext>
            </a:extLst>
          </p:cNvPr>
          <p:cNvSpPr>
            <a:spLocks noGrp="1"/>
          </p:cNvSpPr>
          <p:nvPr>
            <p:ph type="dt" sz="half" idx="10"/>
          </p:nvPr>
        </p:nvSpPr>
        <p:spPr/>
        <p:txBody>
          <a:bodyPr/>
          <a:lstStyle/>
          <a:p>
            <a:fld id="{9DC23417-38A2-4DE6-A0E2-1ED1986BDFAE}" type="datetimeFigureOut">
              <a:rPr lang="en-US" smtClean="0"/>
              <a:t>17-Aug-26</a:t>
            </a:fld>
            <a:endParaRPr lang="en-US"/>
          </a:p>
        </p:txBody>
      </p:sp>
      <p:sp>
        <p:nvSpPr>
          <p:cNvPr id="8" name="Footer Placeholder 7">
            <a:extLst>
              <a:ext uri="{FF2B5EF4-FFF2-40B4-BE49-F238E27FC236}">
                <a16:creationId xmlns:a16="http://schemas.microsoft.com/office/drawing/2014/main" id="{748DC337-EA49-434B-A2B4-A32378CF16B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4CBE65-4021-4CEB-A055-C1ADBAB6C5DB}"/>
              </a:ext>
            </a:extLst>
          </p:cNvPr>
          <p:cNvSpPr>
            <a:spLocks noGrp="1"/>
          </p:cNvSpPr>
          <p:nvPr>
            <p:ph type="sldNum" sz="quarter" idx="12"/>
          </p:nvPr>
        </p:nvSpPr>
        <p:spPr/>
        <p:txBody>
          <a:bodyPr/>
          <a:lstStyle/>
          <a:p>
            <a:fld id="{A074D23D-BD4F-47BC-940E-0AF1B10158B9}" type="slidenum">
              <a:rPr lang="en-US" smtClean="0"/>
              <a:t>‹#›</a:t>
            </a:fld>
            <a:endParaRPr lang="en-US"/>
          </a:p>
        </p:txBody>
      </p:sp>
    </p:spTree>
    <p:extLst>
      <p:ext uri="{BB962C8B-B14F-4D97-AF65-F5344CB8AC3E}">
        <p14:creationId xmlns:p14="http://schemas.microsoft.com/office/powerpoint/2010/main" val="1066101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68FF9-A7AB-4A0E-8747-D145209F25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753FB71-2B8F-41EF-8B31-A14981507CE2}"/>
              </a:ext>
            </a:extLst>
          </p:cNvPr>
          <p:cNvSpPr>
            <a:spLocks noGrp="1"/>
          </p:cNvSpPr>
          <p:nvPr>
            <p:ph type="dt" sz="half" idx="10"/>
          </p:nvPr>
        </p:nvSpPr>
        <p:spPr/>
        <p:txBody>
          <a:bodyPr/>
          <a:lstStyle/>
          <a:p>
            <a:fld id="{9DC23417-38A2-4DE6-A0E2-1ED1986BDFAE}" type="datetimeFigureOut">
              <a:rPr lang="en-US" smtClean="0"/>
              <a:t>17-Aug-26</a:t>
            </a:fld>
            <a:endParaRPr lang="en-US"/>
          </a:p>
        </p:txBody>
      </p:sp>
      <p:sp>
        <p:nvSpPr>
          <p:cNvPr id="4" name="Footer Placeholder 3">
            <a:extLst>
              <a:ext uri="{FF2B5EF4-FFF2-40B4-BE49-F238E27FC236}">
                <a16:creationId xmlns:a16="http://schemas.microsoft.com/office/drawing/2014/main" id="{8289914A-A83D-47EA-BE26-919137F5F5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0DCD6BD-896A-4AC5-A7ED-8D01FA21A5EC}"/>
              </a:ext>
            </a:extLst>
          </p:cNvPr>
          <p:cNvSpPr>
            <a:spLocks noGrp="1"/>
          </p:cNvSpPr>
          <p:nvPr>
            <p:ph type="sldNum" sz="quarter" idx="12"/>
          </p:nvPr>
        </p:nvSpPr>
        <p:spPr/>
        <p:txBody>
          <a:bodyPr/>
          <a:lstStyle/>
          <a:p>
            <a:fld id="{A074D23D-BD4F-47BC-940E-0AF1B10158B9}" type="slidenum">
              <a:rPr lang="en-US" smtClean="0"/>
              <a:t>‹#›</a:t>
            </a:fld>
            <a:endParaRPr lang="en-US"/>
          </a:p>
        </p:txBody>
      </p:sp>
    </p:spTree>
    <p:extLst>
      <p:ext uri="{BB962C8B-B14F-4D97-AF65-F5344CB8AC3E}">
        <p14:creationId xmlns:p14="http://schemas.microsoft.com/office/powerpoint/2010/main" val="3407450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B135B8-1D1B-4994-B180-6D1015CC7370}"/>
              </a:ext>
            </a:extLst>
          </p:cNvPr>
          <p:cNvSpPr>
            <a:spLocks noGrp="1"/>
          </p:cNvSpPr>
          <p:nvPr>
            <p:ph type="dt" sz="half" idx="10"/>
          </p:nvPr>
        </p:nvSpPr>
        <p:spPr/>
        <p:txBody>
          <a:bodyPr/>
          <a:lstStyle/>
          <a:p>
            <a:fld id="{9DC23417-38A2-4DE6-A0E2-1ED1986BDFAE}" type="datetimeFigureOut">
              <a:rPr lang="en-US" smtClean="0"/>
              <a:t>17-Aug-26</a:t>
            </a:fld>
            <a:endParaRPr lang="en-US"/>
          </a:p>
        </p:txBody>
      </p:sp>
      <p:sp>
        <p:nvSpPr>
          <p:cNvPr id="3" name="Footer Placeholder 2">
            <a:extLst>
              <a:ext uri="{FF2B5EF4-FFF2-40B4-BE49-F238E27FC236}">
                <a16:creationId xmlns:a16="http://schemas.microsoft.com/office/drawing/2014/main" id="{ACCAE805-91E3-4A2B-90C2-90FC160859C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56701E1-C859-4F88-ACFA-91D9E380EE2F}"/>
              </a:ext>
            </a:extLst>
          </p:cNvPr>
          <p:cNvSpPr>
            <a:spLocks noGrp="1"/>
          </p:cNvSpPr>
          <p:nvPr>
            <p:ph type="sldNum" sz="quarter" idx="12"/>
          </p:nvPr>
        </p:nvSpPr>
        <p:spPr/>
        <p:txBody>
          <a:bodyPr/>
          <a:lstStyle/>
          <a:p>
            <a:fld id="{A074D23D-BD4F-47BC-940E-0AF1B10158B9}" type="slidenum">
              <a:rPr lang="en-US" smtClean="0"/>
              <a:t>‹#›</a:t>
            </a:fld>
            <a:endParaRPr lang="en-US"/>
          </a:p>
        </p:txBody>
      </p:sp>
    </p:spTree>
    <p:extLst>
      <p:ext uri="{BB962C8B-B14F-4D97-AF65-F5344CB8AC3E}">
        <p14:creationId xmlns:p14="http://schemas.microsoft.com/office/powerpoint/2010/main" val="4043238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4E1F9-2B47-4FCC-89E0-F5698B94EF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A1A7574-12FC-40D5-B225-0F0835A201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6FCD3C5-0E5D-4285-886A-8B1D73E11E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7876C25-5243-4B19-88D6-680BB294E285}"/>
              </a:ext>
            </a:extLst>
          </p:cNvPr>
          <p:cNvSpPr>
            <a:spLocks noGrp="1"/>
          </p:cNvSpPr>
          <p:nvPr>
            <p:ph type="dt" sz="half" idx="10"/>
          </p:nvPr>
        </p:nvSpPr>
        <p:spPr/>
        <p:txBody>
          <a:bodyPr/>
          <a:lstStyle/>
          <a:p>
            <a:fld id="{9DC23417-38A2-4DE6-A0E2-1ED1986BDFAE}" type="datetimeFigureOut">
              <a:rPr lang="en-US" smtClean="0"/>
              <a:t>17-Aug-26</a:t>
            </a:fld>
            <a:endParaRPr lang="en-US"/>
          </a:p>
        </p:txBody>
      </p:sp>
      <p:sp>
        <p:nvSpPr>
          <p:cNvPr id="6" name="Footer Placeholder 5">
            <a:extLst>
              <a:ext uri="{FF2B5EF4-FFF2-40B4-BE49-F238E27FC236}">
                <a16:creationId xmlns:a16="http://schemas.microsoft.com/office/drawing/2014/main" id="{47D94317-A317-4861-8750-FACD1E5A5A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681ABB-7B77-49AD-A01E-DC7464682DBF}"/>
              </a:ext>
            </a:extLst>
          </p:cNvPr>
          <p:cNvSpPr>
            <a:spLocks noGrp="1"/>
          </p:cNvSpPr>
          <p:nvPr>
            <p:ph type="sldNum" sz="quarter" idx="12"/>
          </p:nvPr>
        </p:nvSpPr>
        <p:spPr/>
        <p:txBody>
          <a:bodyPr/>
          <a:lstStyle/>
          <a:p>
            <a:fld id="{A074D23D-BD4F-47BC-940E-0AF1B10158B9}" type="slidenum">
              <a:rPr lang="en-US" smtClean="0"/>
              <a:t>‹#›</a:t>
            </a:fld>
            <a:endParaRPr lang="en-US"/>
          </a:p>
        </p:txBody>
      </p:sp>
    </p:spTree>
    <p:extLst>
      <p:ext uri="{BB962C8B-B14F-4D97-AF65-F5344CB8AC3E}">
        <p14:creationId xmlns:p14="http://schemas.microsoft.com/office/powerpoint/2010/main" val="4150491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6C09F-8B3B-4280-94EC-76667B8156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17C0924-DC98-4758-8F8A-E94CED3380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FBCDFE6-962F-4F61-A31E-EAA1C5705A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CC83040-7757-4CCD-8AD1-5D122EB9BD46}"/>
              </a:ext>
            </a:extLst>
          </p:cNvPr>
          <p:cNvSpPr>
            <a:spLocks noGrp="1"/>
          </p:cNvSpPr>
          <p:nvPr>
            <p:ph type="dt" sz="half" idx="10"/>
          </p:nvPr>
        </p:nvSpPr>
        <p:spPr/>
        <p:txBody>
          <a:bodyPr/>
          <a:lstStyle/>
          <a:p>
            <a:fld id="{9DC23417-38A2-4DE6-A0E2-1ED1986BDFAE}" type="datetimeFigureOut">
              <a:rPr lang="en-US" smtClean="0"/>
              <a:t>17-Aug-26</a:t>
            </a:fld>
            <a:endParaRPr lang="en-US"/>
          </a:p>
        </p:txBody>
      </p:sp>
      <p:sp>
        <p:nvSpPr>
          <p:cNvPr id="6" name="Footer Placeholder 5">
            <a:extLst>
              <a:ext uri="{FF2B5EF4-FFF2-40B4-BE49-F238E27FC236}">
                <a16:creationId xmlns:a16="http://schemas.microsoft.com/office/drawing/2014/main" id="{0F94F716-2D7E-47EB-BCAB-9977071205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0790F5-E8BE-4F81-8533-4C70EC5ED9B9}"/>
              </a:ext>
            </a:extLst>
          </p:cNvPr>
          <p:cNvSpPr>
            <a:spLocks noGrp="1"/>
          </p:cNvSpPr>
          <p:nvPr>
            <p:ph type="sldNum" sz="quarter" idx="12"/>
          </p:nvPr>
        </p:nvSpPr>
        <p:spPr/>
        <p:txBody>
          <a:bodyPr/>
          <a:lstStyle/>
          <a:p>
            <a:fld id="{A074D23D-BD4F-47BC-940E-0AF1B10158B9}" type="slidenum">
              <a:rPr lang="en-US" smtClean="0"/>
              <a:t>‹#›</a:t>
            </a:fld>
            <a:endParaRPr lang="en-US"/>
          </a:p>
        </p:txBody>
      </p:sp>
    </p:spTree>
    <p:extLst>
      <p:ext uri="{BB962C8B-B14F-4D97-AF65-F5344CB8AC3E}">
        <p14:creationId xmlns:p14="http://schemas.microsoft.com/office/powerpoint/2010/main" val="1529946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3157B0-6A55-48BB-AF27-FB1285068E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A45FFC7-F267-4316-8629-E473111C2B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CFCA64-C996-465B-918F-840A4C4304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C23417-38A2-4DE6-A0E2-1ED1986BDFAE}" type="datetimeFigureOut">
              <a:rPr lang="en-US" smtClean="0"/>
              <a:t>17-Aug-26</a:t>
            </a:fld>
            <a:endParaRPr lang="en-US"/>
          </a:p>
        </p:txBody>
      </p:sp>
      <p:sp>
        <p:nvSpPr>
          <p:cNvPr id="5" name="Footer Placeholder 4">
            <a:extLst>
              <a:ext uri="{FF2B5EF4-FFF2-40B4-BE49-F238E27FC236}">
                <a16:creationId xmlns:a16="http://schemas.microsoft.com/office/drawing/2014/main" id="{C7F2C7FF-3683-468B-998C-8C279A0032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FBD77A4-7EA9-4527-A0FA-1CCD153FF4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74D23D-BD4F-47BC-940E-0AF1B10158B9}" type="slidenum">
              <a:rPr lang="en-US" smtClean="0"/>
              <a:t>‹#›</a:t>
            </a:fld>
            <a:endParaRPr lang="en-US"/>
          </a:p>
        </p:txBody>
      </p:sp>
    </p:spTree>
    <p:extLst>
      <p:ext uri="{BB962C8B-B14F-4D97-AF65-F5344CB8AC3E}">
        <p14:creationId xmlns:p14="http://schemas.microsoft.com/office/powerpoint/2010/main" val="3907750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5D2A7-1097-432B-9FB7-9839EE1F13D2}"/>
              </a:ext>
            </a:extLst>
          </p:cNvPr>
          <p:cNvSpPr>
            <a:spLocks noGrp="1"/>
          </p:cNvSpPr>
          <p:nvPr>
            <p:ph type="ctrTitle"/>
          </p:nvPr>
        </p:nvSpPr>
        <p:spPr/>
        <p:txBody>
          <a:bodyPr/>
          <a:lstStyle/>
          <a:p>
            <a:r>
              <a:rPr lang="en-US" dirty="0" err="1"/>
              <a:t>Univan</a:t>
            </a:r>
            <a:r>
              <a:rPr lang="en-US" dirty="0"/>
              <a:t>-Marine</a:t>
            </a:r>
          </a:p>
        </p:txBody>
      </p:sp>
      <p:sp>
        <p:nvSpPr>
          <p:cNvPr id="3" name="Subtitle 2">
            <a:extLst>
              <a:ext uri="{FF2B5EF4-FFF2-40B4-BE49-F238E27FC236}">
                <a16:creationId xmlns:a16="http://schemas.microsoft.com/office/drawing/2014/main" id="{EA527D00-F9F3-4DBC-9618-7ACA30442C27}"/>
              </a:ext>
            </a:extLst>
          </p:cNvPr>
          <p:cNvSpPr>
            <a:spLocks noGrp="1"/>
          </p:cNvSpPr>
          <p:nvPr>
            <p:ph type="subTitle" idx="1"/>
          </p:nvPr>
        </p:nvSpPr>
        <p:spPr/>
        <p:txBody>
          <a:bodyPr/>
          <a:lstStyle/>
          <a:p>
            <a:r>
              <a:rPr lang="en-US" dirty="0"/>
              <a:t>A trusted name in maritime assurance, technical inspection and consultancy</a:t>
            </a:r>
          </a:p>
        </p:txBody>
      </p:sp>
    </p:spTree>
    <p:extLst>
      <p:ext uri="{BB962C8B-B14F-4D97-AF65-F5344CB8AC3E}">
        <p14:creationId xmlns:p14="http://schemas.microsoft.com/office/powerpoint/2010/main" val="1654514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B78F0-2C09-4CF9-875E-BD59B7B4D62E}"/>
              </a:ext>
            </a:extLst>
          </p:cNvPr>
          <p:cNvSpPr>
            <a:spLocks noGrp="1"/>
          </p:cNvSpPr>
          <p:nvPr>
            <p:ph type="title"/>
          </p:nvPr>
        </p:nvSpPr>
        <p:spPr/>
        <p:txBody>
          <a:bodyPr/>
          <a:lstStyle/>
          <a:p>
            <a:pPr algn="ctr"/>
            <a:r>
              <a:rPr lang="en-US" dirty="0"/>
              <a:t>QUALITY POLICY</a:t>
            </a:r>
          </a:p>
        </p:txBody>
      </p:sp>
      <p:sp>
        <p:nvSpPr>
          <p:cNvPr id="3" name="Content Placeholder 2">
            <a:extLst>
              <a:ext uri="{FF2B5EF4-FFF2-40B4-BE49-F238E27FC236}">
                <a16:creationId xmlns:a16="http://schemas.microsoft.com/office/drawing/2014/main" id="{C379A10B-A4FC-4C97-B297-EC1F6A8A67C3}"/>
              </a:ext>
            </a:extLst>
          </p:cNvPr>
          <p:cNvSpPr>
            <a:spLocks noGrp="1"/>
          </p:cNvSpPr>
          <p:nvPr>
            <p:ph idx="1"/>
          </p:nvPr>
        </p:nvSpPr>
        <p:spPr/>
        <p:txBody>
          <a:bodyPr/>
          <a:lstStyle/>
          <a:p>
            <a:pPr marL="0" indent="0">
              <a:buNone/>
            </a:pPr>
            <a:r>
              <a:rPr lang="en-US" dirty="0"/>
              <a:t>‘’We offer the best quality services to shipping companies, to increase their productivity and quality of work. We will strive not only to meet customer expectations but also to exceed them. We, a highly committed team of professionals, intend to become and remain market leaders in Auditing &amp; consulting and Marine Services by operating as a high-quality and growth oriented organization in a competitive and ever-changing environment.</a:t>
            </a:r>
          </a:p>
        </p:txBody>
      </p:sp>
    </p:spTree>
    <p:extLst>
      <p:ext uri="{BB962C8B-B14F-4D97-AF65-F5344CB8AC3E}">
        <p14:creationId xmlns:p14="http://schemas.microsoft.com/office/powerpoint/2010/main" val="2005824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7A165-7A5B-4C88-A3BF-8DEA81BFC169}"/>
              </a:ext>
            </a:extLst>
          </p:cNvPr>
          <p:cNvSpPr>
            <a:spLocks noGrp="1"/>
          </p:cNvSpPr>
          <p:nvPr>
            <p:ph type="title"/>
          </p:nvPr>
        </p:nvSpPr>
        <p:spPr/>
        <p:txBody>
          <a:bodyPr>
            <a:normAutofit/>
          </a:bodyPr>
          <a:lstStyle/>
          <a:p>
            <a:r>
              <a:rPr lang="en-US" sz="4000" dirty="0"/>
              <a:t>LIVE SAILING NAVIGATION AUDIT AS PER SIRE 2.0</a:t>
            </a:r>
          </a:p>
        </p:txBody>
      </p:sp>
      <p:sp>
        <p:nvSpPr>
          <p:cNvPr id="3" name="Content Placeholder 2">
            <a:extLst>
              <a:ext uri="{FF2B5EF4-FFF2-40B4-BE49-F238E27FC236}">
                <a16:creationId xmlns:a16="http://schemas.microsoft.com/office/drawing/2014/main" id="{94111EC8-96DF-4B89-901D-02B71BFFC192}"/>
              </a:ext>
            </a:extLst>
          </p:cNvPr>
          <p:cNvSpPr>
            <a:spLocks noGrp="1"/>
          </p:cNvSpPr>
          <p:nvPr>
            <p:ph idx="1"/>
          </p:nvPr>
        </p:nvSpPr>
        <p:spPr/>
        <p:txBody>
          <a:bodyPr>
            <a:normAutofit fontScale="92500" lnSpcReduction="20000"/>
          </a:bodyPr>
          <a:lstStyle/>
          <a:p>
            <a:pPr marL="0" indent="0">
              <a:buNone/>
            </a:pPr>
            <a:r>
              <a:rPr lang="en-US" dirty="0"/>
              <a:t>The audit process consists as a minimum of the following elements: ❖ Navigational skills and procedures assessment ❖ Bridge Team Management / Resource management ❖ ECDIS / Nautical Charts, Publications and Chart corrections ❖ Evaluation of the bridge team basis Professional knowledge, Navigation practices, Compliance &amp; Soft skills assessment ❖ Interviewing each officer and carry out minimum set of trainings / PPT presentations, real-time assessments and open Forums ❖ Our Auditors are suitably qualified with relevant experience, knowledge &amp; updated with our own pool of recurring findings. They use checklists / questionnaires as per industry (SIRE 2.0 / VIQ 7) and Oil Majors’ standards and analyze audit results to identify weak areas, training needs in accordance with TMSA2, Element 5. ❖ Detailed reports are provided which reflect the navigational practices based on the client’s procedures and applicable requirements. The value of Final de-brief is most significant when despite a potential of disagreement, we need to highlight gaps and suggest improvements. </a:t>
            </a:r>
          </a:p>
        </p:txBody>
      </p:sp>
    </p:spTree>
    <p:extLst>
      <p:ext uri="{BB962C8B-B14F-4D97-AF65-F5344CB8AC3E}">
        <p14:creationId xmlns:p14="http://schemas.microsoft.com/office/powerpoint/2010/main" val="2870829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A21ED-2B08-4111-84A4-95C46AADEC0A}"/>
              </a:ext>
            </a:extLst>
          </p:cNvPr>
          <p:cNvSpPr>
            <a:spLocks noGrp="1"/>
          </p:cNvSpPr>
          <p:nvPr>
            <p:ph type="title"/>
          </p:nvPr>
        </p:nvSpPr>
        <p:spPr/>
        <p:txBody>
          <a:bodyPr/>
          <a:lstStyle/>
          <a:p>
            <a:r>
              <a:rPr lang="en-US" dirty="0"/>
              <a:t>INTERNAL AUDITS AND ONBOARD TRAINING</a:t>
            </a:r>
          </a:p>
        </p:txBody>
      </p:sp>
      <p:sp>
        <p:nvSpPr>
          <p:cNvPr id="3" name="Content Placeholder 2">
            <a:extLst>
              <a:ext uri="{FF2B5EF4-FFF2-40B4-BE49-F238E27FC236}">
                <a16:creationId xmlns:a16="http://schemas.microsoft.com/office/drawing/2014/main" id="{E533D47B-7BD2-4221-A7C8-EE1DA7407271}"/>
              </a:ext>
            </a:extLst>
          </p:cNvPr>
          <p:cNvSpPr>
            <a:spLocks noGrp="1"/>
          </p:cNvSpPr>
          <p:nvPr>
            <p:ph idx="1"/>
          </p:nvPr>
        </p:nvSpPr>
        <p:spPr/>
        <p:txBody>
          <a:bodyPr>
            <a:normAutofit lnSpcReduction="10000"/>
          </a:bodyPr>
          <a:lstStyle/>
          <a:p>
            <a:pPr marL="0" indent="0">
              <a:buNone/>
            </a:pPr>
            <a:r>
              <a:rPr lang="en-US" dirty="0"/>
              <a:t>A specialist service offered by us using highly experienced and competent auditors for vessel audits and inspections. Our team consists of Master Mariners and Chief Engineers with wide ranging experience to complement each other’s skills. Our auditors are ISO certified for 9001, 14001, 45001 &amp; 50001. Customer satisfaction, Quality, Integrity and Consistency are the core values on which we base all our audits.</a:t>
            </a:r>
          </a:p>
          <a:p>
            <a:pPr marL="0" indent="0">
              <a:buNone/>
            </a:pPr>
            <a:r>
              <a:rPr lang="en-US" dirty="0"/>
              <a:t>Vessel Inspections come under various categories. We have the expertise and experience to conduct these audits and inspections ❖ ISM / ISPS / MLC audits &amp; ISO standard audits ❖ Safety audits ❖ Cargo, Mooring, Anchor, and Bunker Audit ❖ Preparation for External Audits of Office and Vessel ❖ Charterers Inspection ❖ TMSA Audits</a:t>
            </a:r>
          </a:p>
        </p:txBody>
      </p:sp>
    </p:spTree>
    <p:extLst>
      <p:ext uri="{BB962C8B-B14F-4D97-AF65-F5344CB8AC3E}">
        <p14:creationId xmlns:p14="http://schemas.microsoft.com/office/powerpoint/2010/main" val="33183277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13301-E9F3-4782-8EB2-98341709C199}"/>
              </a:ext>
            </a:extLst>
          </p:cNvPr>
          <p:cNvSpPr>
            <a:spLocks noGrp="1"/>
          </p:cNvSpPr>
          <p:nvPr>
            <p:ph type="title"/>
          </p:nvPr>
        </p:nvSpPr>
        <p:spPr/>
        <p:txBody>
          <a:bodyPr/>
          <a:lstStyle/>
          <a:p>
            <a:r>
              <a:rPr lang="en-US" dirty="0"/>
              <a:t>VDR DATA BASED NAVIGATION AUDITS</a:t>
            </a:r>
          </a:p>
        </p:txBody>
      </p:sp>
      <p:sp>
        <p:nvSpPr>
          <p:cNvPr id="3" name="Content Placeholder 2">
            <a:extLst>
              <a:ext uri="{FF2B5EF4-FFF2-40B4-BE49-F238E27FC236}">
                <a16:creationId xmlns:a16="http://schemas.microsoft.com/office/drawing/2014/main" id="{9C31C67A-548A-44FF-9638-FD9F85AF26F3}"/>
              </a:ext>
            </a:extLst>
          </p:cNvPr>
          <p:cNvSpPr>
            <a:spLocks noGrp="1"/>
          </p:cNvSpPr>
          <p:nvPr>
            <p:ph idx="1"/>
          </p:nvPr>
        </p:nvSpPr>
        <p:spPr/>
        <p:txBody>
          <a:bodyPr/>
          <a:lstStyle/>
          <a:p>
            <a:pPr marL="0" indent="0">
              <a:buNone/>
            </a:pPr>
            <a:r>
              <a:rPr lang="en-US" dirty="0"/>
              <a:t>We are carrying out VDR data-based Navigation Audit as per requirements of SIRE 2.0 Ref 3.2.4 &amp; OCIMF: A Guide to Best Practice for Navigational Assessments and Audits Ref 5.2 Remote Navigational Assessments using Voyage Data Recorders. We do have playback software available for most of the VDR maker’s present in the industry. In addition to above, we carry out gap analysis of VDR data for the entire fleet.</a:t>
            </a:r>
          </a:p>
        </p:txBody>
      </p:sp>
    </p:spTree>
    <p:extLst>
      <p:ext uri="{BB962C8B-B14F-4D97-AF65-F5344CB8AC3E}">
        <p14:creationId xmlns:p14="http://schemas.microsoft.com/office/powerpoint/2010/main" val="1666475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96153-DE2B-4068-9380-8B6A1C181FD7}"/>
              </a:ext>
            </a:extLst>
          </p:cNvPr>
          <p:cNvSpPr>
            <a:spLocks noGrp="1"/>
          </p:cNvSpPr>
          <p:nvPr>
            <p:ph type="title"/>
          </p:nvPr>
        </p:nvSpPr>
        <p:spPr/>
        <p:txBody>
          <a:bodyPr>
            <a:normAutofit fontScale="90000"/>
          </a:bodyPr>
          <a:lstStyle/>
          <a:p>
            <a:r>
              <a:rPr lang="en-US" dirty="0"/>
              <a:t>PRE-PURCHASE / VESSEL CONDITION SURVEY ENGINEERING AUDIT AND VESSEL INSPECTION</a:t>
            </a:r>
          </a:p>
        </p:txBody>
      </p:sp>
      <p:sp>
        <p:nvSpPr>
          <p:cNvPr id="3" name="Content Placeholder 2">
            <a:extLst>
              <a:ext uri="{FF2B5EF4-FFF2-40B4-BE49-F238E27FC236}">
                <a16:creationId xmlns:a16="http://schemas.microsoft.com/office/drawing/2014/main" id="{3F6D3CFE-216A-499E-BF23-ED75171F57FB}"/>
              </a:ext>
            </a:extLst>
          </p:cNvPr>
          <p:cNvSpPr>
            <a:spLocks noGrp="1"/>
          </p:cNvSpPr>
          <p:nvPr>
            <p:ph idx="1"/>
          </p:nvPr>
        </p:nvSpPr>
        <p:spPr/>
        <p:txBody>
          <a:bodyPr>
            <a:normAutofit fontScale="77500" lnSpcReduction="20000"/>
          </a:bodyPr>
          <a:lstStyle/>
          <a:p>
            <a:r>
              <a:rPr lang="en-US" dirty="0"/>
              <a:t>❖ We, assist our clients in Pre-Purchase Inspection / Condition Surveys. These surveys involve in depth knowledge of the particular type of ships and its functions. ❖ Our team use their long past experience backed by technology and our checklist to generate a technical report based on a thorough inspection of the vessel, equipment and parts. ❖ We offer a complete, independent and objective report which is designed to satisfy the buyer’s need. We have in house IDWAL accredited inspectors to assist and do the inspection.</a:t>
            </a:r>
          </a:p>
          <a:p>
            <a:r>
              <a:rPr lang="en-US" dirty="0"/>
              <a:t>❖ General and Descriptive information, Measurements ❖ Capacities ❖ Tonnages ❖ Inspection findings ❖ Necessary Certificates and documents ❖ Condition of the Auxiliary engines, Boilers ❖ Electric Equipment ❖ Propellers, Tail shafts &amp; Steering gear ❖ Reduction gears, Clutches ❖ Treatment plants &amp; Separators ❖ Tank coating conditions, Storage areas, Deck/Engine room arrangements, Deck equipment, Mooring equipment, Safety equipment, Fire fighting equipment, Thickness measurement reports etc. ❖ The detailed report generated bringing out the actual present condition of the vessel becomes a primary tool for the decision making in evaluating net worth of the asset. Further our inspectors try to find points which will help prospective buyers to negotiate the deal better with the findings/ deficiencies.</a:t>
            </a:r>
          </a:p>
        </p:txBody>
      </p:sp>
    </p:spTree>
    <p:extLst>
      <p:ext uri="{BB962C8B-B14F-4D97-AF65-F5344CB8AC3E}">
        <p14:creationId xmlns:p14="http://schemas.microsoft.com/office/powerpoint/2010/main" val="3655981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B8DD7-5CDE-4F8B-9D40-D9D6AB2EE812}"/>
              </a:ext>
            </a:extLst>
          </p:cNvPr>
          <p:cNvSpPr>
            <a:spLocks noGrp="1"/>
          </p:cNvSpPr>
          <p:nvPr>
            <p:ph type="title"/>
          </p:nvPr>
        </p:nvSpPr>
        <p:spPr/>
        <p:txBody>
          <a:bodyPr/>
          <a:lstStyle/>
          <a:p>
            <a:r>
              <a:rPr lang="en-US" dirty="0"/>
              <a:t>PRE-VETTING AND VETTING ASSISTANCE</a:t>
            </a:r>
          </a:p>
        </p:txBody>
      </p:sp>
      <p:sp>
        <p:nvSpPr>
          <p:cNvPr id="3" name="Content Placeholder 2">
            <a:extLst>
              <a:ext uri="{FF2B5EF4-FFF2-40B4-BE49-F238E27FC236}">
                <a16:creationId xmlns:a16="http://schemas.microsoft.com/office/drawing/2014/main" id="{1B5E6190-EF7A-4821-AE61-9943A77B2AD6}"/>
              </a:ext>
            </a:extLst>
          </p:cNvPr>
          <p:cNvSpPr>
            <a:spLocks noGrp="1"/>
          </p:cNvSpPr>
          <p:nvPr>
            <p:ph idx="1"/>
          </p:nvPr>
        </p:nvSpPr>
        <p:spPr/>
        <p:txBody>
          <a:bodyPr>
            <a:normAutofit fontScale="85000" lnSpcReduction="10000"/>
          </a:bodyPr>
          <a:lstStyle/>
          <a:p>
            <a:r>
              <a:rPr lang="en-US" dirty="0"/>
              <a:t>❖ Pre-Vetting Inspection indisputably helps eliminate / minimizing the risk of negative observations during a SIRE Vetting, thus maintaining a low observation scores in the database ❖ Upon request we can also assist with Owner’s response following a SIRE Vetting with negative observations. ❖ We monitor progress of inspection in real time through out the SIRE Inspection and assist the crew as required. A comprehensive to-do-list is handed over to Master and Managers for follow ups before the Inspector / Trainer gets off the vessel. </a:t>
            </a:r>
          </a:p>
          <a:p>
            <a:r>
              <a:rPr lang="en-US" dirty="0"/>
              <a:t>WHAT WE DO ❖ The overall objective is to identify any Gap / Deficiencies which, according to the inspector’s experience, are likely to cause a negative response during a SIRE Inspection. ❖ Working with diverse nationalities at all levels and appraising their performance to Managers / Owners on Competence, Aptitude, Professionalism, Behavioral attitudes. ❖ The Owners / Managers are kept abreast on daily proceedings with recommendations and assist onboard responsible persons in resolving pointed out observations. </a:t>
            </a:r>
          </a:p>
        </p:txBody>
      </p:sp>
    </p:spTree>
    <p:extLst>
      <p:ext uri="{BB962C8B-B14F-4D97-AF65-F5344CB8AC3E}">
        <p14:creationId xmlns:p14="http://schemas.microsoft.com/office/powerpoint/2010/main" val="1277830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5FB12-4A7C-4CE7-9180-FB82E3826E15}"/>
              </a:ext>
            </a:extLst>
          </p:cNvPr>
          <p:cNvSpPr>
            <a:spLocks noGrp="1"/>
          </p:cNvSpPr>
          <p:nvPr>
            <p:ph type="title"/>
          </p:nvPr>
        </p:nvSpPr>
        <p:spPr/>
        <p:txBody>
          <a:bodyPr>
            <a:normAutofit fontScale="90000"/>
          </a:bodyPr>
          <a:lstStyle/>
          <a:p>
            <a:r>
              <a:rPr lang="en-US" dirty="0"/>
              <a:t>PRE-RIGHTSHIP AND ASSISTANCE IN PREPARATION</a:t>
            </a:r>
            <a:br>
              <a:rPr lang="en-US" dirty="0"/>
            </a:br>
            <a:endParaRPr lang="en-US" dirty="0"/>
          </a:p>
        </p:txBody>
      </p:sp>
      <p:sp>
        <p:nvSpPr>
          <p:cNvPr id="3" name="Content Placeholder 2">
            <a:extLst>
              <a:ext uri="{FF2B5EF4-FFF2-40B4-BE49-F238E27FC236}">
                <a16:creationId xmlns:a16="http://schemas.microsoft.com/office/drawing/2014/main" id="{F986630F-F007-4013-B1B0-E2D227A71271}"/>
              </a:ext>
            </a:extLst>
          </p:cNvPr>
          <p:cNvSpPr>
            <a:spLocks noGrp="1"/>
          </p:cNvSpPr>
          <p:nvPr>
            <p:ph idx="1"/>
          </p:nvPr>
        </p:nvSpPr>
        <p:spPr/>
        <p:txBody>
          <a:bodyPr/>
          <a:lstStyle/>
          <a:p>
            <a:r>
              <a:rPr lang="en-US" dirty="0"/>
              <a:t>We have experienced in house right ship accredited auditors. They can assess the condition before hand and can advise the corrective action on any short comings which will prevent the findings in the inspection.</a:t>
            </a:r>
          </a:p>
          <a:p>
            <a:r>
              <a:rPr lang="en-US" dirty="0"/>
              <a:t>We have long experience in this service and have successfully assisted vessels and owners over past 4 years.</a:t>
            </a:r>
          </a:p>
        </p:txBody>
      </p:sp>
    </p:spTree>
    <p:extLst>
      <p:ext uri="{BB962C8B-B14F-4D97-AF65-F5344CB8AC3E}">
        <p14:creationId xmlns:p14="http://schemas.microsoft.com/office/powerpoint/2010/main" val="3604272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FAABD-927C-41C3-935A-762CF888F0B0}"/>
              </a:ext>
            </a:extLst>
          </p:cNvPr>
          <p:cNvSpPr>
            <a:spLocks noGrp="1"/>
          </p:cNvSpPr>
          <p:nvPr>
            <p:ph type="title"/>
          </p:nvPr>
        </p:nvSpPr>
        <p:spPr/>
        <p:txBody>
          <a:bodyPr/>
          <a:lstStyle/>
          <a:p>
            <a:pPr algn="ctr"/>
            <a:r>
              <a:rPr lang="en-US" dirty="0"/>
              <a:t>INCIDENT INVESTIGATION</a:t>
            </a:r>
          </a:p>
        </p:txBody>
      </p:sp>
      <p:sp>
        <p:nvSpPr>
          <p:cNvPr id="3" name="Content Placeholder 2">
            <a:extLst>
              <a:ext uri="{FF2B5EF4-FFF2-40B4-BE49-F238E27FC236}">
                <a16:creationId xmlns:a16="http://schemas.microsoft.com/office/drawing/2014/main" id="{FDE5371F-2F57-4199-A316-482B605FA012}"/>
              </a:ext>
            </a:extLst>
          </p:cNvPr>
          <p:cNvSpPr>
            <a:spLocks noGrp="1"/>
          </p:cNvSpPr>
          <p:nvPr>
            <p:ph idx="1"/>
          </p:nvPr>
        </p:nvSpPr>
        <p:spPr/>
        <p:txBody>
          <a:bodyPr>
            <a:normAutofit/>
          </a:bodyPr>
          <a:lstStyle/>
          <a:p>
            <a:pPr marL="0" indent="0">
              <a:buNone/>
            </a:pPr>
            <a:r>
              <a:rPr lang="en-US" dirty="0"/>
              <a:t>We can undertake expert investigations of operations, failures, inefficiencies and hazardous incidents basis the below 6 steps – Step 1: Gather information. Step 2: Get a brief overview of the situation from witnesses and employees directly involved in the incident Step 3: Search for and establish facts. Step 4: Establish essential contributing factors. Step 5: Find root causes. Step 6: Implement corrective actions. Further we provide comprehensive reports with causes of the incident and root cause analysis, Performance assessment of crew, Salvors, shore- based operators, Onboard equipment, Assessment of conformity with requirements of national and international regulations </a:t>
            </a:r>
            <a:r>
              <a:rPr lang="en-US" dirty="0" err="1"/>
              <a:t>eg.</a:t>
            </a:r>
            <a:r>
              <a:rPr lang="en-US" dirty="0"/>
              <a:t> SOLAS, IMO and other industry established practices.</a:t>
            </a:r>
          </a:p>
        </p:txBody>
      </p:sp>
    </p:spTree>
    <p:extLst>
      <p:ext uri="{BB962C8B-B14F-4D97-AF65-F5344CB8AC3E}">
        <p14:creationId xmlns:p14="http://schemas.microsoft.com/office/powerpoint/2010/main" val="23270303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TotalTime>
  <Words>1088</Words>
  <Application>Microsoft Office PowerPoint</Application>
  <PresentationFormat>Widescreen</PresentationFormat>
  <Paragraphs>22</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Univan-Marine</vt:lpstr>
      <vt:lpstr>QUALITY POLICY</vt:lpstr>
      <vt:lpstr>LIVE SAILING NAVIGATION AUDIT AS PER SIRE 2.0</vt:lpstr>
      <vt:lpstr>INTERNAL AUDITS AND ONBOARD TRAINING</vt:lpstr>
      <vt:lpstr>VDR DATA BASED NAVIGATION AUDITS</vt:lpstr>
      <vt:lpstr>PRE-PURCHASE / VESSEL CONDITION SURVEY ENGINEERING AUDIT AND VESSEL INSPECTION</vt:lpstr>
      <vt:lpstr>PRE-VETTING AND VETTING ASSISTANCE</vt:lpstr>
      <vt:lpstr>PRE-RIGHTSHIP AND ASSISTANCE IN PREPARATION </vt:lpstr>
      <vt:lpstr>INCIDENT INVESTIGATION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Univan Marine</dc:title>
  <dc:creator>Algoma Verity, Captain</dc:creator>
  <cp:lastModifiedBy>Algoma Verity, Captain</cp:lastModifiedBy>
  <cp:revision>7</cp:revision>
  <dcterms:created xsi:type="dcterms:W3CDTF">2026-08-06T02:24:45Z</dcterms:created>
  <dcterms:modified xsi:type="dcterms:W3CDTF">2026-08-17T15:18:30Z</dcterms:modified>
</cp:coreProperties>
</file>