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5" r:id="rId6"/>
    <p:sldId id="260" r:id="rId7"/>
    <p:sldId id="261" r:id="rId8"/>
    <p:sldId id="262" r:id="rId9"/>
    <p:sldId id="263"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iasmEJvE5jwS/pCiQphi5RodR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08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5183188" y="987425"/>
            <a:ext cx="6172200" cy="4873625"/>
          </a:xfrm>
          <a:prstGeom prst="rect">
            <a:avLst/>
          </a:prstGeom>
          <a:noFill/>
          <a:ln>
            <a:noFill/>
          </a:ln>
        </p:spPr>
      </p:sp>
      <p:sp>
        <p:nvSpPr>
          <p:cNvPr id="64" name="Google Shape;64;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a:spLocks noGrp="1"/>
          </p:cNvSpPr>
          <p:nvPr>
            <p:ph type="ctrTitle"/>
          </p:nvPr>
        </p:nvSpPr>
        <p:spPr>
          <a:xfrm>
            <a:off x="5297762" y="640080"/>
            <a:ext cx="6251110" cy="356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GAOS Grower’s Club</a:t>
            </a:r>
            <a:endParaRPr/>
          </a:p>
        </p:txBody>
      </p:sp>
      <p:sp>
        <p:nvSpPr>
          <p:cNvPr id="86" name="Google Shape;86;p1"/>
          <p:cNvSpPr txBox="1">
            <a:spLocks noGrp="1"/>
          </p:cNvSpPr>
          <p:nvPr>
            <p:ph type="subTitle" idx="1"/>
          </p:nvPr>
        </p:nvSpPr>
        <p:spPr>
          <a:xfrm>
            <a:off x="5297760" y="4636008"/>
            <a:ext cx="6251111" cy="15727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dirty="0"/>
              <a:t>Basics of Water</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1200"/>
              <a:buNone/>
            </a:pPr>
            <a:r>
              <a:rPr lang="en-US" sz="1200" dirty="0"/>
              <a:t>© Greater Akron Orchid Society</a:t>
            </a:r>
            <a:endParaRPr dirty="0"/>
          </a:p>
        </p:txBody>
      </p:sp>
      <p:pic>
        <p:nvPicPr>
          <p:cNvPr id="87" name="Google Shape;87;p1"/>
          <p:cNvPicPr preferRelativeResize="0"/>
          <p:nvPr/>
        </p:nvPicPr>
        <p:blipFill rotWithShape="1">
          <a:blip r:embed="rId3">
            <a:alphaModFix/>
          </a:blip>
          <a:srcRect l="4955" r="4496"/>
          <a:stretch/>
        </p:blipFill>
        <p:spPr>
          <a:xfrm>
            <a:off x="1" y="10"/>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88" name="Google Shape;88;p1"/>
          <p:cNvSpPr/>
          <p:nvPr/>
        </p:nvSpPr>
        <p:spPr>
          <a:xfrm>
            <a:off x="5412862" y="4409267"/>
            <a:ext cx="4243589" cy="18288"/>
          </a:xfrm>
          <a:custGeom>
            <a:avLst/>
            <a:gdLst/>
            <a:ahLst/>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890338" y="640080"/>
            <a:ext cx="3734014" cy="356616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2000" b="0" i="0" u="none" strike="noStrike" cap="none" dirty="0">
                <a:solidFill>
                  <a:schemeClr val="dk1"/>
                </a:solidFill>
                <a:latin typeface="Calibri"/>
                <a:ea typeface="Calibri"/>
                <a:cs typeface="Calibri"/>
                <a:sym typeface="Calibri"/>
              </a:rPr>
              <a:t>As simple as water sounds, when we use it to nourish our orchids there are some important things to understand when making the decision which type of water is right for your situation.  Choosing the right and knowing how to use it can make a big difference for the health of your orchid.  Make the right decisions and you’ll be on the road to raising beautiful, blooming orchids!</a:t>
            </a:r>
            <a:endParaRPr dirty="0"/>
          </a:p>
        </p:txBody>
      </p:sp>
      <p:sp>
        <p:nvSpPr>
          <p:cNvPr id="95" name="Google Shape;95;p2"/>
          <p:cNvSpPr/>
          <p:nvPr/>
        </p:nvSpPr>
        <p:spPr>
          <a:xfrm>
            <a:off x="890338" y="440926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6" name="Google Shape;96;p2"/>
          <p:cNvPicPr preferRelativeResize="0"/>
          <p:nvPr/>
        </p:nvPicPr>
        <p:blipFill rotWithShape="1">
          <a:blip r:embed="rId3">
            <a:alphaModFix/>
          </a:blip>
          <a:srcRect l="23414" r="9632" b="-1"/>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3"/>
          <p:cNvSpPr/>
          <p:nvPr/>
        </p:nvSpPr>
        <p:spPr>
          <a:xfrm>
            <a:off x="-2121764" y="-284085"/>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txBox="1">
            <a:spLocks noGrp="1"/>
          </p:cNvSpPr>
          <p:nvPr>
            <p:ph type="title"/>
          </p:nvPr>
        </p:nvSpPr>
        <p:spPr>
          <a:xfrm>
            <a:off x="7531610" y="365125"/>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dirty="0"/>
              <a:t>Types of Water</a:t>
            </a:r>
            <a:endParaRPr dirty="0"/>
          </a:p>
        </p:txBody>
      </p:sp>
      <p:sp>
        <p:nvSpPr>
          <p:cNvPr id="105" name="Google Shape;105;p3"/>
          <p:cNvSpPr txBox="1">
            <a:spLocks noGrp="1"/>
          </p:cNvSpPr>
          <p:nvPr>
            <p:ph type="body" idx="1"/>
          </p:nvPr>
        </p:nvSpPr>
        <p:spPr>
          <a:xfrm>
            <a:off x="7531610" y="2434201"/>
            <a:ext cx="3822189" cy="374276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dirty="0"/>
              <a:t>Rain water</a:t>
            </a:r>
            <a:endParaRPr dirty="0"/>
          </a:p>
          <a:p>
            <a:pPr marL="228600" lvl="0" indent="-228600" algn="l" rtl="0">
              <a:lnSpc>
                <a:spcPct val="90000"/>
              </a:lnSpc>
              <a:spcBef>
                <a:spcPts val="1000"/>
              </a:spcBef>
              <a:spcAft>
                <a:spcPts val="0"/>
              </a:spcAft>
              <a:buClr>
                <a:schemeClr val="dk1"/>
              </a:buClr>
              <a:buSzPts val="2000"/>
              <a:buChar char="•"/>
            </a:pPr>
            <a:r>
              <a:rPr lang="en-US" sz="2000" dirty="0"/>
              <a:t>Tap water</a:t>
            </a:r>
            <a:endParaRPr dirty="0"/>
          </a:p>
          <a:p>
            <a:pPr marL="228600" lvl="0" indent="-228600" algn="l" rtl="0">
              <a:lnSpc>
                <a:spcPct val="90000"/>
              </a:lnSpc>
              <a:spcBef>
                <a:spcPts val="1000"/>
              </a:spcBef>
              <a:spcAft>
                <a:spcPts val="0"/>
              </a:spcAft>
              <a:buClr>
                <a:schemeClr val="dk1"/>
              </a:buClr>
              <a:buSzPts val="2000"/>
              <a:buChar char="•"/>
            </a:pPr>
            <a:r>
              <a:rPr lang="en-US" sz="2000" dirty="0"/>
              <a:t>Distilled water</a:t>
            </a:r>
            <a:endParaRPr dirty="0"/>
          </a:p>
          <a:p>
            <a:pPr marL="228600" lvl="0" indent="-228600" algn="l" rtl="0">
              <a:lnSpc>
                <a:spcPct val="90000"/>
              </a:lnSpc>
              <a:spcBef>
                <a:spcPts val="1000"/>
              </a:spcBef>
              <a:spcAft>
                <a:spcPts val="0"/>
              </a:spcAft>
              <a:buClr>
                <a:schemeClr val="dk1"/>
              </a:buClr>
              <a:buSzPts val="2000"/>
              <a:buChar char="•"/>
            </a:pPr>
            <a:r>
              <a:rPr lang="en-US" sz="2000" dirty="0"/>
              <a:t>Reverse Osmosis (RO) water</a:t>
            </a:r>
            <a:endParaRPr dirty="0"/>
          </a:p>
          <a:p>
            <a:pPr marL="228600" lvl="0" indent="-101600" algn="l" rtl="0">
              <a:lnSpc>
                <a:spcPct val="90000"/>
              </a:lnSpc>
              <a:spcBef>
                <a:spcPts val="1000"/>
              </a:spcBef>
              <a:spcAft>
                <a:spcPts val="0"/>
              </a:spcAft>
              <a:buClr>
                <a:schemeClr val="dk1"/>
              </a:buClr>
              <a:buSzPts val="2000"/>
              <a:buNone/>
            </a:pPr>
            <a:endParaRPr sz="2000" dirty="0"/>
          </a:p>
        </p:txBody>
      </p:sp>
      <p:pic>
        <p:nvPicPr>
          <p:cNvPr id="1030" name="Picture 6" descr="Orchid In Water Reflection Stock Photos, Pictures &amp; Royalty ...">
            <a:extLst>
              <a:ext uri="{FF2B5EF4-FFF2-40B4-BE49-F238E27FC236}">
                <a16:creationId xmlns:a16="http://schemas.microsoft.com/office/drawing/2014/main" id="{B1AA52AC-3AEB-1F70-36F9-E6D14D600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587" y="1201815"/>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Rain Water					</a:t>
            </a:r>
            <a:endParaRPr dirty="0"/>
          </a:p>
        </p:txBody>
      </p:sp>
      <p:sp>
        <p:nvSpPr>
          <p:cNvPr id="111" name="Google Shape;1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n-US" sz="2400" dirty="0"/>
              <a:t>Natural</a:t>
            </a:r>
            <a:r>
              <a:rPr lang="en-US" sz="2000" dirty="0"/>
              <a:t>, </a:t>
            </a:r>
            <a:r>
              <a:rPr lang="en-US" sz="2400" dirty="0"/>
              <a:t>inexpensive source</a:t>
            </a:r>
          </a:p>
          <a:p>
            <a:pPr marL="685800" lvl="1" indent="-228600">
              <a:spcBef>
                <a:spcPts val="0"/>
              </a:spcBef>
              <a:buSzPct val="100000"/>
            </a:pPr>
            <a:r>
              <a:rPr lang="en-US" dirty="0"/>
              <a:t>Comes from the sky!</a:t>
            </a:r>
          </a:p>
          <a:p>
            <a:pPr marL="685800" lvl="1" indent="-228600">
              <a:spcBef>
                <a:spcPts val="0"/>
              </a:spcBef>
              <a:buSzPct val="100000"/>
            </a:pPr>
            <a:r>
              <a:rPr lang="en-US" dirty="0"/>
              <a:t>Can be as simple as placing a bucket in the rain</a:t>
            </a:r>
            <a:endParaRPr dirty="0"/>
          </a:p>
          <a:p>
            <a:pPr marL="228600" lvl="0" indent="-228600" algn="l" rtl="0">
              <a:lnSpc>
                <a:spcPct val="90000"/>
              </a:lnSpc>
              <a:spcBef>
                <a:spcPts val="1000"/>
              </a:spcBef>
              <a:spcAft>
                <a:spcPts val="0"/>
              </a:spcAft>
              <a:buClr>
                <a:schemeClr val="dk1"/>
              </a:buClr>
              <a:buSzPct val="100000"/>
              <a:buChar char="•"/>
            </a:pPr>
            <a:r>
              <a:rPr lang="en-US" sz="2400" dirty="0"/>
              <a:t>Considered pure (no mineral content)</a:t>
            </a:r>
          </a:p>
          <a:p>
            <a:pPr marL="685800" lvl="1" indent="-228600">
              <a:spcBef>
                <a:spcPts val="1000"/>
              </a:spcBef>
              <a:buSzPct val="100000"/>
            </a:pPr>
            <a:r>
              <a:rPr lang="en-US" dirty="0"/>
              <a:t>Minimizes salt buildup</a:t>
            </a:r>
          </a:p>
          <a:p>
            <a:pPr marL="228600" lvl="0" indent="-228600" algn="l" rtl="0">
              <a:lnSpc>
                <a:spcPct val="90000"/>
              </a:lnSpc>
              <a:spcBef>
                <a:spcPts val="1000"/>
              </a:spcBef>
              <a:spcAft>
                <a:spcPts val="0"/>
              </a:spcAft>
              <a:buClr>
                <a:schemeClr val="dk1"/>
              </a:buClr>
              <a:buSzPct val="100000"/>
              <a:buChar char="•"/>
            </a:pPr>
            <a:r>
              <a:rPr lang="en-US" sz="2400" dirty="0"/>
              <a:t>Choice of fertilizer</a:t>
            </a:r>
          </a:p>
          <a:p>
            <a:pPr marL="685800" lvl="1" indent="-228600">
              <a:spcBef>
                <a:spcPts val="1000"/>
              </a:spcBef>
              <a:buSzPct val="100000"/>
            </a:pPr>
            <a:r>
              <a:rPr lang="en-US" dirty="0"/>
              <a:t>Should use fertilizer specifically formulated for pure water</a:t>
            </a:r>
            <a:endParaRPr dirty="0"/>
          </a:p>
          <a:p>
            <a:pPr marL="228600" lvl="0" indent="-228600" algn="l" rtl="0">
              <a:lnSpc>
                <a:spcPct val="90000"/>
              </a:lnSpc>
              <a:spcBef>
                <a:spcPts val="1000"/>
              </a:spcBef>
              <a:spcAft>
                <a:spcPts val="0"/>
              </a:spcAft>
              <a:buClr>
                <a:schemeClr val="dk1"/>
              </a:buClr>
              <a:buSzPct val="100000"/>
              <a:buChar char="•"/>
            </a:pPr>
            <a:r>
              <a:rPr lang="en-US" sz="2400" dirty="0"/>
              <a:t>Considered by many to be the best</a:t>
            </a:r>
            <a:endParaRPr sz="2400" dirty="0"/>
          </a:p>
          <a:p>
            <a:pPr marL="1143000" lvl="2" indent="-134619" algn="l" rtl="0">
              <a:lnSpc>
                <a:spcPct val="90000"/>
              </a:lnSpc>
              <a:spcBef>
                <a:spcPts val="500"/>
              </a:spcBef>
              <a:spcAft>
                <a:spcPts val="0"/>
              </a:spcAft>
              <a:buClr>
                <a:schemeClr val="dk1"/>
              </a:buClr>
              <a:buSzPct val="100000"/>
              <a:buNone/>
            </a:pPr>
            <a:endParaRPr sz="1600" dirty="0"/>
          </a:p>
          <a:p>
            <a:pPr marL="1143000" lvl="2" indent="-111125" algn="l" rtl="0">
              <a:lnSpc>
                <a:spcPct val="90000"/>
              </a:lnSpc>
              <a:spcBef>
                <a:spcPts val="500"/>
              </a:spcBef>
              <a:spcAft>
                <a:spcPts val="0"/>
              </a:spcAft>
              <a:buClr>
                <a:schemeClr val="dk1"/>
              </a:buClr>
              <a:buSzPct val="1000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	</a:t>
            </a:r>
            <a:endParaRPr dirty="0"/>
          </a:p>
        </p:txBody>
      </p:sp>
      <p:sp>
        <p:nvSpPr>
          <p:cNvPr id="111" name="Google Shape;1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134620" algn="l" rtl="0">
              <a:lnSpc>
                <a:spcPct val="90000"/>
              </a:lnSpc>
              <a:spcBef>
                <a:spcPts val="1000"/>
              </a:spcBef>
              <a:spcAft>
                <a:spcPts val="0"/>
              </a:spcAft>
              <a:buClr>
                <a:schemeClr val="dk1"/>
              </a:buClr>
              <a:buSzPct val="100000"/>
              <a:buNone/>
            </a:pPr>
            <a:endParaRPr sz="1600" dirty="0"/>
          </a:p>
          <a:p>
            <a:pPr marL="1143000" lvl="2" indent="-134619" algn="l" rtl="0">
              <a:lnSpc>
                <a:spcPct val="90000"/>
              </a:lnSpc>
              <a:spcBef>
                <a:spcPts val="500"/>
              </a:spcBef>
              <a:spcAft>
                <a:spcPts val="0"/>
              </a:spcAft>
              <a:buClr>
                <a:schemeClr val="dk1"/>
              </a:buClr>
              <a:buSzPct val="100000"/>
              <a:buNone/>
            </a:pPr>
            <a:endParaRPr sz="1600" dirty="0"/>
          </a:p>
          <a:p>
            <a:pPr marL="1143000" lvl="2" indent="-111125" algn="l" rtl="0">
              <a:lnSpc>
                <a:spcPct val="90000"/>
              </a:lnSpc>
              <a:spcBef>
                <a:spcPts val="500"/>
              </a:spcBef>
              <a:spcAft>
                <a:spcPts val="0"/>
              </a:spcAft>
              <a:buClr>
                <a:schemeClr val="dk1"/>
              </a:buClr>
              <a:buSzPct val="100000"/>
              <a:buNone/>
            </a:pPr>
            <a:endParaRPr dirty="0"/>
          </a:p>
        </p:txBody>
      </p:sp>
      <p:pic>
        <p:nvPicPr>
          <p:cNvPr id="3" name="Picture 2" descr="A picture containing ground, outdoor, blue, bin&#10;&#10;Description automatically generated">
            <a:extLst>
              <a:ext uri="{FF2B5EF4-FFF2-40B4-BE49-F238E27FC236}">
                <a16:creationId xmlns:a16="http://schemas.microsoft.com/office/drawing/2014/main" id="{AD0B8C18-2F8C-FCA1-11A0-D0C8AE0238B3}"/>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355532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t>Tap water</a:t>
            </a:r>
            <a:r>
              <a:rPr lang="en-US" dirty="0"/>
              <a:t> (well or city)</a:t>
            </a:r>
            <a:endParaRPr dirty="0"/>
          </a:p>
        </p:txBody>
      </p:sp>
      <p:sp>
        <p:nvSpPr>
          <p:cNvPr id="117" name="Google Shape;11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Easiest source</a:t>
            </a:r>
          </a:p>
          <a:p>
            <a:pPr marL="685800" lvl="1" indent="-228600">
              <a:spcBef>
                <a:spcPts val="0"/>
              </a:spcBef>
              <a:buSzPts val="2400"/>
            </a:pPr>
            <a:r>
              <a:rPr lang="en-US" dirty="0"/>
              <a:t>Comes right  out of your faucet</a:t>
            </a:r>
            <a:endParaRPr dirty="0"/>
          </a:p>
          <a:p>
            <a:pPr marL="228600" lvl="0" indent="-228600" algn="l" rtl="0">
              <a:lnSpc>
                <a:spcPct val="90000"/>
              </a:lnSpc>
              <a:spcBef>
                <a:spcPts val="1000"/>
              </a:spcBef>
              <a:spcAft>
                <a:spcPts val="0"/>
              </a:spcAft>
              <a:buClr>
                <a:schemeClr val="dk1"/>
              </a:buClr>
              <a:buSzPts val="2400"/>
              <a:buChar char="•"/>
            </a:pPr>
            <a:r>
              <a:rPr lang="en-US" sz="2400" dirty="0"/>
              <a:t>Not considered pure</a:t>
            </a:r>
          </a:p>
          <a:p>
            <a:pPr marL="685800" lvl="1" indent="-228600">
              <a:spcBef>
                <a:spcPts val="1000"/>
              </a:spcBef>
              <a:buSzPts val="2400"/>
            </a:pPr>
            <a:r>
              <a:rPr lang="en-US" dirty="0"/>
              <a:t>Has varying degrees of mineral content (salts)</a:t>
            </a:r>
          </a:p>
          <a:p>
            <a:pPr marL="685800" lvl="1" indent="-228600">
              <a:spcBef>
                <a:spcPts val="1000"/>
              </a:spcBef>
              <a:buSzPts val="2400"/>
            </a:pPr>
            <a:r>
              <a:rPr lang="en-US" dirty="0"/>
              <a:t>Can lead to burning from salt buildup</a:t>
            </a:r>
          </a:p>
          <a:p>
            <a:pPr marL="685800" lvl="1" indent="-228600">
              <a:spcBef>
                <a:spcPts val="1000"/>
              </a:spcBef>
              <a:buSzPts val="2400"/>
            </a:pPr>
            <a:r>
              <a:rPr lang="en-US" dirty="0"/>
              <a:t>Plants must be flushed periodically to reduce salt buildup</a:t>
            </a:r>
            <a:endParaRPr dirty="0"/>
          </a:p>
          <a:p>
            <a:pPr marL="228600" lvl="0" indent="-228600" algn="l" rtl="0">
              <a:lnSpc>
                <a:spcPct val="90000"/>
              </a:lnSpc>
              <a:spcBef>
                <a:spcPts val="1000"/>
              </a:spcBef>
              <a:spcAft>
                <a:spcPts val="0"/>
              </a:spcAft>
              <a:buClr>
                <a:schemeClr val="dk1"/>
              </a:buClr>
              <a:buSzPts val="2400"/>
              <a:buChar char="•"/>
            </a:pPr>
            <a:r>
              <a:rPr lang="en-US" sz="2400" dirty="0"/>
              <a:t>Choice of fertilizer</a:t>
            </a:r>
          </a:p>
          <a:p>
            <a:pPr marL="685800" lvl="1" indent="-228600">
              <a:buSzPts val="2400"/>
            </a:pPr>
            <a:r>
              <a:rPr lang="en-US" dirty="0"/>
              <a:t>Should use fertilizer specifically formulated for tap water</a:t>
            </a:r>
          </a:p>
          <a:p>
            <a:pPr marL="228600" lvl="0" indent="-228600" algn="l" rtl="0">
              <a:lnSpc>
                <a:spcPct val="90000"/>
              </a:lnSpc>
              <a:spcBef>
                <a:spcPts val="1000"/>
              </a:spcBef>
              <a:spcAft>
                <a:spcPts val="0"/>
              </a:spcAft>
              <a:buClr>
                <a:schemeClr val="dk1"/>
              </a:buClr>
              <a:buSzPts val="2400"/>
              <a:buChar char="•"/>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t>Distilled Water</a:t>
            </a:r>
            <a:endParaRPr dirty="0"/>
          </a:p>
        </p:txBody>
      </p:sp>
      <p:sp>
        <p:nvSpPr>
          <p:cNvPr id="123" name="Google Shape;1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Considered pure</a:t>
            </a:r>
            <a:endParaRPr dirty="0"/>
          </a:p>
          <a:p>
            <a:pPr marL="685800" lvl="1" indent="-228600" algn="l" rtl="0">
              <a:lnSpc>
                <a:spcPct val="90000"/>
              </a:lnSpc>
              <a:spcBef>
                <a:spcPts val="500"/>
              </a:spcBef>
              <a:spcAft>
                <a:spcPts val="0"/>
              </a:spcAft>
              <a:buClr>
                <a:schemeClr val="dk1"/>
              </a:buClr>
              <a:buSzPts val="2000"/>
              <a:buChar char="•"/>
            </a:pPr>
            <a:r>
              <a:rPr lang="en-US" dirty="0"/>
              <a:t>Contains a minimum of minerals</a:t>
            </a:r>
            <a:endParaRPr dirty="0"/>
          </a:p>
          <a:p>
            <a:pPr marL="228600" lvl="0" indent="-228600" algn="l" rtl="0">
              <a:lnSpc>
                <a:spcPct val="90000"/>
              </a:lnSpc>
              <a:spcBef>
                <a:spcPts val="1000"/>
              </a:spcBef>
              <a:spcAft>
                <a:spcPts val="0"/>
              </a:spcAft>
              <a:buClr>
                <a:schemeClr val="dk1"/>
              </a:buClr>
              <a:buSzPts val="2400"/>
              <a:buChar char="•"/>
            </a:pPr>
            <a:r>
              <a:rPr lang="en-US" sz="2400" dirty="0"/>
              <a:t>Sources include:</a:t>
            </a:r>
          </a:p>
          <a:p>
            <a:pPr marL="685800" lvl="1" indent="-228600">
              <a:spcBef>
                <a:spcPts val="1000"/>
              </a:spcBef>
              <a:buSzPts val="2400"/>
            </a:pPr>
            <a:r>
              <a:rPr lang="en-US" dirty="0"/>
              <a:t>Bottled distilled water from the store</a:t>
            </a:r>
          </a:p>
          <a:p>
            <a:pPr marL="685800" lvl="1" indent="-228600">
              <a:spcBef>
                <a:spcPts val="1000"/>
              </a:spcBef>
              <a:buSzPts val="2400"/>
            </a:pPr>
            <a:r>
              <a:rPr lang="en-US" dirty="0"/>
              <a:t>De-humidifier water</a:t>
            </a:r>
          </a:p>
          <a:p>
            <a:pPr marL="228600" lvl="0" indent="-228600" algn="l" rtl="0">
              <a:lnSpc>
                <a:spcPct val="90000"/>
              </a:lnSpc>
              <a:spcBef>
                <a:spcPts val="1000"/>
              </a:spcBef>
              <a:spcAft>
                <a:spcPts val="0"/>
              </a:spcAft>
              <a:buClr>
                <a:schemeClr val="dk1"/>
              </a:buClr>
              <a:buSzPts val="2400"/>
              <a:buChar char="•"/>
            </a:pPr>
            <a:r>
              <a:rPr lang="en-US" sz="2400" dirty="0"/>
              <a:t>Choice of fertilizer</a:t>
            </a:r>
          </a:p>
          <a:p>
            <a:pPr marL="685800" lvl="1" indent="-228600">
              <a:buSzPts val="2400"/>
            </a:pPr>
            <a:r>
              <a:rPr lang="en-US" dirty="0"/>
              <a:t>Should use fertilizer specifically formulated for pure water</a:t>
            </a:r>
          </a:p>
          <a:p>
            <a:pPr marL="228600" indent="-228600">
              <a:buSzPts val="2400"/>
            </a:pP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t>Reverse Osmosis (RO) Water</a:t>
            </a:r>
            <a:endParaRPr dirty="0"/>
          </a:p>
        </p:txBody>
      </p:sp>
      <p:sp>
        <p:nvSpPr>
          <p:cNvPr id="129" name="Google Shape;12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Most expensive source</a:t>
            </a:r>
          </a:p>
          <a:p>
            <a:pPr marL="685800" lvl="1" indent="-228600">
              <a:spcBef>
                <a:spcPts val="0"/>
              </a:spcBef>
              <a:buSzPts val="2400"/>
            </a:pPr>
            <a:r>
              <a:rPr lang="en-US" dirty="0"/>
              <a:t>Equipment is required to produce RO water</a:t>
            </a:r>
            <a:endParaRPr dirty="0"/>
          </a:p>
          <a:p>
            <a:pPr marL="228600" lvl="0" indent="-228600" algn="l" rtl="0">
              <a:lnSpc>
                <a:spcPct val="90000"/>
              </a:lnSpc>
              <a:spcBef>
                <a:spcPts val="1000"/>
              </a:spcBef>
              <a:spcAft>
                <a:spcPts val="0"/>
              </a:spcAft>
              <a:buClr>
                <a:schemeClr val="dk1"/>
              </a:buClr>
              <a:buSzPct val="100000"/>
              <a:buChar char="•"/>
            </a:pPr>
            <a:r>
              <a:rPr lang="en-US" sz="2400" dirty="0"/>
              <a:t>Considered pure (no mineral content)</a:t>
            </a:r>
          </a:p>
          <a:p>
            <a:pPr marL="685800" lvl="1" indent="-228600">
              <a:spcBef>
                <a:spcPts val="1000"/>
              </a:spcBef>
              <a:buSzPct val="100000"/>
            </a:pPr>
            <a:r>
              <a:rPr lang="en-US" dirty="0"/>
              <a:t>Minimizes salt buildup</a:t>
            </a:r>
          </a:p>
          <a:p>
            <a:pPr marL="228600" lvl="0" indent="-228600" algn="l" rtl="0">
              <a:lnSpc>
                <a:spcPct val="90000"/>
              </a:lnSpc>
              <a:spcBef>
                <a:spcPts val="1000"/>
              </a:spcBef>
              <a:spcAft>
                <a:spcPts val="0"/>
              </a:spcAft>
              <a:buClr>
                <a:schemeClr val="dk1"/>
              </a:buClr>
              <a:buSzPct val="100000"/>
              <a:buChar char="•"/>
            </a:pPr>
            <a:r>
              <a:rPr lang="en-US" sz="2400" dirty="0"/>
              <a:t>Choice of fertilizer</a:t>
            </a:r>
          </a:p>
          <a:p>
            <a:pPr marL="685800" lvl="1" indent="-228600">
              <a:spcBef>
                <a:spcPts val="1000"/>
              </a:spcBef>
              <a:buSzPct val="100000"/>
            </a:pPr>
            <a:r>
              <a:rPr lang="en-US" dirty="0"/>
              <a:t>Should use fertilizer specifically formulated for pure water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t>Water No-No’s</a:t>
            </a:r>
            <a:endParaRPr dirty="0"/>
          </a:p>
        </p:txBody>
      </p:sp>
      <p:sp>
        <p:nvSpPr>
          <p:cNvPr id="135" name="Google Shape;13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dirty="0"/>
              <a:t>Softened water</a:t>
            </a:r>
          </a:p>
          <a:p>
            <a:pPr marL="228600" lvl="0" indent="-228600" algn="l" rtl="0">
              <a:lnSpc>
                <a:spcPct val="90000"/>
              </a:lnSpc>
              <a:spcBef>
                <a:spcPts val="0"/>
              </a:spcBef>
              <a:spcAft>
                <a:spcPts val="0"/>
              </a:spcAft>
              <a:buClr>
                <a:schemeClr val="dk1"/>
              </a:buClr>
              <a:buSzPts val="2400"/>
              <a:buChar char="•"/>
            </a:pPr>
            <a:r>
              <a:rPr lang="en-US" dirty="0"/>
              <a:t>Ice cubes</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Widescreen</PresentationFormat>
  <Paragraphs>48</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GAOS Grower’s Club</vt:lpstr>
      <vt:lpstr>PowerPoint Presentation</vt:lpstr>
      <vt:lpstr>Types of Water</vt:lpstr>
      <vt:lpstr>Rain Water     </vt:lpstr>
      <vt:lpstr> </vt:lpstr>
      <vt:lpstr>Tap water (well or city)</vt:lpstr>
      <vt:lpstr>Distilled Water</vt:lpstr>
      <vt:lpstr>Reverse Osmosis (RO) Water</vt:lpstr>
      <vt:lpstr>Water No-No’s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GAOS Grower’s Club</dc:title>
  <dc:creator>craig miller</dc:creator>
  <cp:lastModifiedBy>craig miller</cp:lastModifiedBy>
  <cp:revision>1</cp:revision>
  <dcterms:created xsi:type="dcterms:W3CDTF">2023-01-09T01:24:48Z</dcterms:created>
  <dcterms:modified xsi:type="dcterms:W3CDTF">2023-03-13T16:17:34Z</dcterms:modified>
</cp:coreProperties>
</file>