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1" r:id="rId3"/>
    <p:sldId id="282" r:id="rId4"/>
    <p:sldId id="325" r:id="rId5"/>
    <p:sldId id="328" r:id="rId6"/>
    <p:sldId id="327" r:id="rId7"/>
    <p:sldId id="329" r:id="rId8"/>
    <p:sldId id="326" r:id="rId9"/>
    <p:sldId id="3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66" y="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FB75-58AA-4CE3-AAAD-D752625EA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AE719-2231-42EE-822E-D9FB3B130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9103D-88E3-4E4C-A227-1922E2D1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56F15-E9B5-404A-8C9B-FC376E82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7A98F-C492-4A74-BE23-31A07962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E206-065F-4006-A17F-005BF7BF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A30A9-7EAE-460A-BA81-33547E57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02B0D-3526-41CB-9882-9F6D3F5E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3ADC1-B045-41F5-BE67-7C646DA9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9021E-B9D0-446B-8702-D9CEF032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068BB4-80AC-416F-A60B-B50C89DF5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41ECB-2387-4A8F-A34D-02494FF72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BD6AF-F700-4BE4-BF2B-D3F6E0C4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12FED-9358-41EA-90C3-CE2D533F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FFB8-1BB3-41FB-9D77-37FE382D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2FAB2-D63F-4087-A2AD-07CC692E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D74A-7794-44EE-A9A3-65D5B00E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975AD-BA79-4725-9EB8-77682334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748A2-D246-4DC1-8A79-1A8FFED5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2E0AA-59CE-4D6D-9A4C-7D389582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3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9346-3F63-41D5-9FE8-BB37694F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ADCF2-FE74-46BD-864C-B4A53B33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8510-EC13-4933-9292-9F42AE644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8D7D-1520-4D2A-BB6C-292868F0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0F90-FA49-4E0E-9CC9-61AD8562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5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2B1D-AC1B-41A3-9421-2CB86FF1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DE1AC-4B66-4FC5-BC4D-7DB1AB454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3292E-534B-4669-B411-AA947589D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CE0F8-1199-4C40-9C0E-C94413FA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A8123-654C-4465-86BC-E8748AC1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6BB38-016E-4E03-A577-355DD20A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B9AC-D538-4888-80EF-0F225C9C6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88FED-7507-4D5B-B8D7-7B5A0F30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DCE31-4BC6-4835-A65F-C78673DF3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44A01-0551-45DA-8AE2-44F292240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27965-05DA-4B29-98E5-CA07CB1FA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3542B-67DE-45CE-9686-A026142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96C95-BF03-4BAC-8C95-6FA26E52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A7A0B-5693-4938-B74C-538EC532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0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CD0C-A15C-4497-8F19-20D75259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7C896-7F32-4F2B-B3ED-1E1598EA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14951-6539-4082-9E74-85CD5658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85FA8-BAA4-4068-B46C-1BE1D415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9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49FBC-1367-4DD7-9DB1-3297137B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46E00-48D7-4B89-92B2-332F0079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C70B2-8418-4C78-83E4-C85D5368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4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D65B-9CB3-4B4E-8B2E-C1905400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5E874-354C-4B33-B10B-18309068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23ADB-2765-42F6-83D4-3CD41369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DAD63-053B-409B-B447-5293937B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AAD13-AD3E-4D8F-B8C8-C939544C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23436-55A7-4E90-B7F4-BBB4A9C7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BD79-ADF2-472B-8B3A-1398E0D5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9E22B-C83D-4A1B-8168-DDC2A4D89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9BEB6-53B4-4250-B90B-BA9E2D15E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65DBE-BE93-40B2-A673-8A099783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B937D-CCF4-438A-9584-FD767EE1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81DF-0A8E-42DC-990E-010E47A8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4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B279A4-5591-4792-A1C4-54C220C3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974C9-7836-441B-BBA3-3E288ECB4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BD44F-6CA9-45F8-8315-2B3CD985A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34A3E-7A68-4519-BB39-18C7ED560A17}" type="datetimeFigureOut">
              <a:rPr lang="en-US" smtClean="0"/>
              <a:t>12/2/2018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45BA9-3ED8-418B-BD0F-BC5EAEE0D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5D557-E509-418E-90D5-005A49A26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82F0-2876-4F8C-8C0B-BAA41444C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5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hyperlink" Target="http://www.ao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61DDEA-EB4E-418F-B416-C66F15DFB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31460" r="418" b="7732"/>
          <a:stretch/>
        </p:blipFill>
        <p:spPr>
          <a:xfrm>
            <a:off x="393757" y="521163"/>
            <a:ext cx="8445008" cy="561085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BBF39D0E-4D2E-40DF-9FCB-C24F67AF6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21" y="2441000"/>
            <a:ext cx="5781294" cy="1300747"/>
          </a:xfrm>
          <a:ln w="25400">
            <a:solidFill>
              <a:schemeClr val="tx1"/>
            </a:solidFill>
          </a:ln>
          <a:effectLst>
            <a:outerShdw blurRad="12700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4800" b="1" dirty="0">
                <a:ln w="25400">
                  <a:noFill/>
                </a:ln>
                <a:latin typeface="Chaparral Pro" panose="02060503040505020203" pitchFamily="18" charset="0"/>
              </a:rPr>
              <a:t>Orchid Basics Series</a:t>
            </a:r>
            <a:br>
              <a:rPr lang="en-US" sz="5100" dirty="0">
                <a:ln w="25400">
                  <a:noFill/>
                </a:ln>
                <a:latin typeface="Chaparral Pro" panose="02060503040505020203" pitchFamily="18" charset="0"/>
              </a:rPr>
            </a:br>
            <a:r>
              <a:rPr lang="en-US" sz="3600" i="1" dirty="0">
                <a:ln w="25400">
                  <a:noFill/>
                </a:ln>
                <a:latin typeface="Comic Sans MS" panose="030F0702030302020204" pitchFamily="66" charset="0"/>
              </a:rPr>
              <a:t>What’s In a Name</a:t>
            </a:r>
            <a:endParaRPr lang="en-US" sz="5100" i="1" dirty="0">
              <a:ln w="25400"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6388B1E-42F7-4104-9756-F3EBF9255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5D54E51-21D4-4F10-AB3B-6929125D2218}"/>
              </a:ext>
            </a:extLst>
          </p:cNvPr>
          <p:cNvSpPr txBox="1">
            <a:spLocks/>
          </p:cNvSpPr>
          <p:nvPr/>
        </p:nvSpPr>
        <p:spPr>
          <a:xfrm>
            <a:off x="393757" y="6321906"/>
            <a:ext cx="2627507" cy="462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26209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8"/>
    </mc:Choice>
    <mc:Fallback xmlns="">
      <p:transition spd="slow" advTm="1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96A54C-C476-457E-9E93-8788E8D853F0}"/>
              </a:ext>
            </a:extLst>
          </p:cNvPr>
          <p:cNvSpPr txBox="1"/>
          <p:nvPr/>
        </p:nvSpPr>
        <p:spPr>
          <a:xfrm>
            <a:off x="1243763" y="2259449"/>
            <a:ext cx="927611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>
                <a:latin typeface="Chaparral Pro" panose="02060503040505020203" pitchFamily="18" charset="0"/>
              </a:rPr>
              <a:t>All content may be used without permission for any </a:t>
            </a:r>
            <a:r>
              <a:rPr lang="en-US" sz="3200" i="1">
                <a:latin typeface="Chaparral Pro" panose="02060503040505020203" pitchFamily="18" charset="0"/>
              </a:rPr>
              <a:t>not-for-profit </a:t>
            </a:r>
            <a:r>
              <a:rPr lang="en-US" sz="3200">
                <a:latin typeface="Chaparral Pro" panose="02060503040505020203" pitchFamily="18" charset="0"/>
              </a:rPr>
              <a:t>endeavor focused on educating the public about orchids.</a:t>
            </a:r>
            <a:endParaRPr lang="en-US" sz="3200" dirty="0">
              <a:latin typeface="Chaparral Pro" panose="02060503040505020203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4000" b="1">
                <a:latin typeface="Chaparral Pro" panose="02060503040505020203" pitchFamily="18" charset="0"/>
              </a:rPr>
              <a:t> </a:t>
            </a:r>
            <a:r>
              <a:rPr lang="en-US" sz="3200">
                <a:latin typeface="Chaparral Pro" panose="02060503040505020203" pitchFamily="18" charset="0"/>
              </a:rPr>
              <a:t>Contact Us at </a:t>
            </a:r>
            <a:r>
              <a:rPr lang="en-US" sz="3200" i="1">
                <a:latin typeface="Chaparral Pro" panose="02060503040505020203" pitchFamily="18" charset="0"/>
              </a:rPr>
              <a:t>OhioOrchids</a:t>
            </a:r>
            <a:r>
              <a:rPr lang="en-US" sz="3200" i="1" dirty="0">
                <a:latin typeface="Chaparral Pro" panose="02060503040505020203" pitchFamily="18" charset="0"/>
              </a:rPr>
              <a:t>@gmail</a:t>
            </a:r>
            <a:r>
              <a:rPr lang="en-US" sz="3200" i="1">
                <a:latin typeface="Chaparral Pro" panose="02060503040505020203" pitchFamily="18" charset="0"/>
              </a:rPr>
              <a:t>.com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1F0C0B-93B6-4159-B727-93AB7FE27FB9}"/>
              </a:ext>
            </a:extLst>
          </p:cNvPr>
          <p:cNvSpPr txBox="1">
            <a:spLocks/>
          </p:cNvSpPr>
          <p:nvPr/>
        </p:nvSpPr>
        <p:spPr>
          <a:xfrm>
            <a:off x="9011346" y="6243012"/>
            <a:ext cx="2627507" cy="462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82ADBE-411F-48E8-97E8-E46385E1D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5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00"/>
    </mc:Choice>
    <mc:Fallback>
      <p:transition spd="slow" advTm="1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0A09-D826-4E67-94D1-068B8526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58" y="143522"/>
            <a:ext cx="5825120" cy="651824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atin typeface="Chaparral Pro" panose="02060503040505020203" pitchFamily="18" charset="0"/>
                <a:cs typeface="Times New Roman" panose="02020603050405020304" pitchFamily="18" charset="0"/>
              </a:rPr>
              <a:t>What’s In An Orchid Name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6A54C-C476-457E-9E93-8788E8D853F0}"/>
              </a:ext>
            </a:extLst>
          </p:cNvPr>
          <p:cNvSpPr txBox="1"/>
          <p:nvPr/>
        </p:nvSpPr>
        <p:spPr>
          <a:xfrm>
            <a:off x="308537" y="469434"/>
            <a:ext cx="1155382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Genus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part of any orchid name.  Any one of more than 1000 names: Yikes!  It always starts with a capital but many times an abbreviation is used.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species or “</a:t>
            </a:r>
            <a:r>
              <a:rPr lang="en-US" sz="2400" dirty="0" err="1">
                <a:latin typeface="Comic Sans MS" panose="030F0702030302020204" pitchFamily="66" charset="0"/>
              </a:rPr>
              <a:t>Grex</a:t>
            </a:r>
            <a:r>
              <a:rPr lang="en-US" sz="2400" dirty="0">
                <a:latin typeface="Comic Sans MS" panose="030F0702030302020204" pitchFamily="66" charset="0"/>
              </a:rPr>
              <a:t>”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also known as “Hybrid”.  Either of theses is always the second part of the orchid name.  Species names start in lowercase, hybrid names start with a capital, most natural hybrids are denoted by a lowercase “x” prior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name and starts lowercase.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Cultivar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known as “clonal” name, always enclosed with ‘single quotes’.  This epithet is uncontrolled unless an award designation follows the name meaning it has been officially recognized and recorded by a sanctioned organization.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Award Designation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 that have been recognized by an official orchid organization, for example the American Orchid Society.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1F6218E-77E2-4D04-AE89-5BC79159A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6152" y="164634"/>
            <a:ext cx="304800" cy="3048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48FAFB3-4CAD-4952-8030-8C195C270A5A}"/>
              </a:ext>
            </a:extLst>
          </p:cNvPr>
          <p:cNvSpPr txBox="1">
            <a:spLocks/>
          </p:cNvSpPr>
          <p:nvPr/>
        </p:nvSpPr>
        <p:spPr>
          <a:xfrm>
            <a:off x="9474395" y="6264124"/>
            <a:ext cx="2646557" cy="45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31327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17"/>
    </mc:Choice>
    <mc:Fallback xmlns="">
      <p:transition spd="slow" advTm="13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96A54C-C476-457E-9E93-8788E8D853F0}"/>
              </a:ext>
            </a:extLst>
          </p:cNvPr>
          <p:cNvSpPr txBox="1"/>
          <p:nvPr/>
        </p:nvSpPr>
        <p:spPr>
          <a:xfrm>
            <a:off x="476250" y="116584"/>
            <a:ext cx="10848975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haparral Pro" panose="02060503040505020203" pitchFamily="18" charset="0"/>
              </a:rPr>
              <a:t>American Orchid Society (AOS) Flower &amp; Plant Awards</a:t>
            </a:r>
            <a:r>
              <a:rPr lang="en-US" sz="3200" dirty="0">
                <a:latin typeface="Chaparral Pro" panose="02060503040505020203" pitchFamily="18" charset="0"/>
              </a:rPr>
              <a:t>  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Quality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Awarded to a plant based on high quality flowers.  Notation stays with plant, divisions, clones and seedlings. 100 point scale.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Commendable Certificate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75-79 points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 of Merit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80-89 points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Class Certificate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90-100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Cultural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Awarded to a plant based on quality flowers and plant.  Award goes to GROWER not plant. 100 point scale.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 of Cultural Merit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80-89 points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 of Cultural Excellence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90-100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information on AOS awards for the American Orchid Society at www.aos.org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02028C-C418-44EF-969F-0D686879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9100" y="116584"/>
            <a:ext cx="304800" cy="304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A0CD483-16FB-4BF2-8F6C-E52A0903B811}"/>
              </a:ext>
            </a:extLst>
          </p:cNvPr>
          <p:cNvSpPr txBox="1">
            <a:spLocks/>
          </p:cNvSpPr>
          <p:nvPr/>
        </p:nvSpPr>
        <p:spPr>
          <a:xfrm>
            <a:off x="9545443" y="6307403"/>
            <a:ext cx="2456057" cy="434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2303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3"/>
    </mc:Choice>
    <mc:Fallback xmlns="">
      <p:transition spd="slow" advTm="13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FB2E82-CD0D-4D05-A400-08ED6F641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r="1" b="2390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B450B5-6940-4F8E-9A84-24D646279C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1" r="1" b="1543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76A73-832C-48A7-B144-65278134E7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r="-3" b="35592"/>
          <a:stretch/>
        </p:blipFill>
        <p:spPr>
          <a:xfrm>
            <a:off x="7534656" y="3511296"/>
            <a:ext cx="4657346" cy="3346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D18630-F713-413B-AAC0-04B91B3B4402}"/>
              </a:ext>
            </a:extLst>
          </p:cNvPr>
          <p:cNvSpPr txBox="1"/>
          <p:nvPr/>
        </p:nvSpPr>
        <p:spPr>
          <a:xfrm>
            <a:off x="8326097" y="4025907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Genus:</a:t>
            </a:r>
          </a:p>
          <a:p>
            <a:r>
              <a:rPr lang="en-US" dirty="0">
                <a:solidFill>
                  <a:schemeClr val="bg1"/>
                </a:solidFill>
              </a:rPr>
              <a:t>Paphiopedilum (</a:t>
            </a:r>
            <a:r>
              <a:rPr lang="en-US" dirty="0" err="1">
                <a:solidFill>
                  <a:schemeClr val="bg1"/>
                </a:solidFill>
              </a:rPr>
              <a:t>Paph</a:t>
            </a:r>
            <a:r>
              <a:rPr lang="en-US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8FF487-8AA8-4983-9DBB-5E89D02C9F6D}"/>
              </a:ext>
            </a:extLst>
          </p:cNvPr>
          <p:cNvSpPr txBox="1"/>
          <p:nvPr/>
        </p:nvSpPr>
        <p:spPr>
          <a:xfrm>
            <a:off x="9190025" y="5906869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species:</a:t>
            </a:r>
          </a:p>
          <a:p>
            <a:r>
              <a:rPr lang="en-US">
                <a:solidFill>
                  <a:schemeClr val="bg1"/>
                </a:solidFill>
              </a:rPr>
              <a:t>malipoense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B72D20-A55E-4669-86D7-5D5D253A5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804ECD9-9E69-48B0-A230-D1E8046F83AC}"/>
              </a:ext>
            </a:extLst>
          </p:cNvPr>
          <p:cNvSpPr txBox="1">
            <a:spLocks/>
          </p:cNvSpPr>
          <p:nvPr/>
        </p:nvSpPr>
        <p:spPr>
          <a:xfrm>
            <a:off x="152400" y="6328737"/>
            <a:ext cx="3110668" cy="61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16518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72"/>
    </mc:Choice>
    <mc:Fallback xmlns="">
      <p:transition spd="slow" advTm="4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D05271-9FDD-4350-AFA3-ABBA76CE12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 r="-1" b="11279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D5F4A-5055-4D4D-B0AF-DC39234AC1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r="-1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544883-7EFC-402F-860B-C4D7F50ED54F}"/>
              </a:ext>
            </a:extLst>
          </p:cNvPr>
          <p:cNvSpPr txBox="1"/>
          <p:nvPr/>
        </p:nvSpPr>
        <p:spPr>
          <a:xfrm>
            <a:off x="795230" y="1797057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Genus:</a:t>
            </a:r>
          </a:p>
          <a:p>
            <a:r>
              <a:rPr lang="en-US">
                <a:solidFill>
                  <a:schemeClr val="bg1"/>
                </a:solidFill>
              </a:rPr>
              <a:t>Catasetum (Ctsm.)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66497-38E7-4EF5-8E19-782D67A6E074}"/>
              </a:ext>
            </a:extLst>
          </p:cNvPr>
          <p:cNvSpPr txBox="1"/>
          <p:nvPr/>
        </p:nvSpPr>
        <p:spPr>
          <a:xfrm>
            <a:off x="795230" y="4166661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Hybrid/Grex:</a:t>
            </a:r>
          </a:p>
          <a:p>
            <a:r>
              <a:rPr lang="en-US">
                <a:solidFill>
                  <a:schemeClr val="bg1"/>
                </a:solidFill>
              </a:rPr>
              <a:t>Double Down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9FBF5A-6A4B-4874-AE69-E0D1C36104F2}"/>
              </a:ext>
            </a:extLst>
          </p:cNvPr>
          <p:cNvSpPr txBox="1"/>
          <p:nvPr/>
        </p:nvSpPr>
        <p:spPr>
          <a:xfrm>
            <a:off x="872142" y="736229"/>
            <a:ext cx="354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Catasetum Double Down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1410E7-740A-4558-8CE4-E010C308ADB1}"/>
              </a:ext>
            </a:extLst>
          </p:cNvPr>
          <p:cNvSpPr txBox="1"/>
          <p:nvPr/>
        </p:nvSpPr>
        <p:spPr>
          <a:xfrm>
            <a:off x="795229" y="5028297"/>
            <a:ext cx="463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Parents:</a:t>
            </a:r>
          </a:p>
          <a:p>
            <a:r>
              <a:rPr lang="en-US">
                <a:solidFill>
                  <a:schemeClr val="bg1"/>
                </a:solidFill>
              </a:rPr>
              <a:t>Catasetum Chuck Taylor ‘Wow’</a:t>
            </a:r>
          </a:p>
          <a:p>
            <a:r>
              <a:rPr lang="en-US">
                <a:solidFill>
                  <a:schemeClr val="bg1"/>
                </a:solidFill>
              </a:rPr>
              <a:t>crossed with</a:t>
            </a:r>
          </a:p>
          <a:p>
            <a:r>
              <a:rPr lang="en-US">
                <a:solidFill>
                  <a:schemeClr val="bg1"/>
                </a:solidFill>
              </a:rPr>
              <a:t>Catasetum kleberianum ‘SVO’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D767AA-61A9-4141-A5CC-F74BBBA25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4B1AB5E-8F23-4218-8F07-965CEE09386F}"/>
              </a:ext>
            </a:extLst>
          </p:cNvPr>
          <p:cNvSpPr txBox="1">
            <a:spLocks/>
          </p:cNvSpPr>
          <p:nvPr/>
        </p:nvSpPr>
        <p:spPr>
          <a:xfrm>
            <a:off x="9221593" y="5921132"/>
            <a:ext cx="2513207" cy="47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19233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39"/>
    </mc:Choice>
    <mc:Fallback xmlns="">
      <p:transition spd="slow" advTm="10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D5F4A-5055-4D4D-B0AF-DC39234AC1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2" r="1" b="1007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05271-9FDD-4350-AFA3-ABBA76CE1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7" r="-3" b="1738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47747-EDEA-4D50-AF95-647051874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6" r="-3" b="14358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41801-FBF1-47AB-B74D-81D8854EB270}"/>
              </a:ext>
            </a:extLst>
          </p:cNvPr>
          <p:cNvSpPr txBox="1"/>
          <p:nvPr/>
        </p:nvSpPr>
        <p:spPr>
          <a:xfrm>
            <a:off x="7854055" y="358541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Genus:</a:t>
            </a:r>
          </a:p>
          <a:p>
            <a:r>
              <a:rPr lang="en-US" dirty="0" err="1">
                <a:solidFill>
                  <a:schemeClr val="bg1"/>
                </a:solidFill>
              </a:rPr>
              <a:t>Miltassia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Mtssa</a:t>
            </a:r>
            <a:r>
              <a:rPr lang="en-US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8F520-3BD4-4DCD-8149-B2792C1E5D9B}"/>
              </a:ext>
            </a:extLst>
          </p:cNvPr>
          <p:cNvSpPr txBox="1"/>
          <p:nvPr/>
        </p:nvSpPr>
        <p:spPr>
          <a:xfrm>
            <a:off x="7854055" y="4231741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Hybrid/Grex:</a:t>
            </a:r>
          </a:p>
          <a:p>
            <a:r>
              <a:rPr lang="en-US">
                <a:solidFill>
                  <a:schemeClr val="bg1"/>
                </a:solidFill>
              </a:rPr>
              <a:t>Shelob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B21C4-AC12-4D4C-974C-56AAFDBBEBE4}"/>
              </a:ext>
            </a:extLst>
          </p:cNvPr>
          <p:cNvSpPr txBox="1"/>
          <p:nvPr/>
        </p:nvSpPr>
        <p:spPr>
          <a:xfrm>
            <a:off x="7854054" y="5524403"/>
            <a:ext cx="4337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Clonal/Cultivar:</a:t>
            </a:r>
          </a:p>
          <a:p>
            <a:r>
              <a:rPr lang="en-US">
                <a:solidFill>
                  <a:schemeClr val="bg1"/>
                </a:solidFill>
              </a:rPr>
              <a:t>Tolkien</a:t>
            </a:r>
          </a:p>
          <a:p>
            <a:r>
              <a:rPr lang="en-US">
                <a:solidFill>
                  <a:schemeClr val="bg1"/>
                </a:solidFill>
              </a:rPr>
              <a:t>after being recognized as AM quality by American Orchid Society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D45DBD1-788B-4B2B-80B7-462C1ECC2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2643E8D-3A7D-43EC-AB34-5A674DBDCB9D}"/>
              </a:ext>
            </a:extLst>
          </p:cNvPr>
          <p:cNvSpPr txBox="1">
            <a:spLocks/>
          </p:cNvSpPr>
          <p:nvPr/>
        </p:nvSpPr>
        <p:spPr>
          <a:xfrm>
            <a:off x="85661" y="142793"/>
            <a:ext cx="3110668" cy="61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359524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7"/>
    </mc:Choice>
    <mc:Fallback xmlns="">
      <p:transition spd="slow" advTm="9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450B5-6940-4F8E-9A84-24D646279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r="1" b="2173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76A73-832C-48A7-B144-65278134E7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r="-3" b="36269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0524CA-1B93-4E1B-AF0A-C9E22926C6AE}"/>
              </a:ext>
            </a:extLst>
          </p:cNvPr>
          <p:cNvSpPr txBox="1"/>
          <p:nvPr/>
        </p:nvSpPr>
        <p:spPr>
          <a:xfrm>
            <a:off x="7836963" y="3679414"/>
            <a:ext cx="288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Genus:</a:t>
            </a:r>
          </a:p>
          <a:p>
            <a:r>
              <a:rPr lang="en-US">
                <a:solidFill>
                  <a:schemeClr val="bg1"/>
                </a:solidFill>
              </a:rPr>
              <a:t>Phragmipedium (Phrag.)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95B2E-CB62-444D-B66F-095795BC9211}"/>
              </a:ext>
            </a:extLst>
          </p:cNvPr>
          <p:cNvSpPr txBox="1"/>
          <p:nvPr/>
        </p:nvSpPr>
        <p:spPr>
          <a:xfrm>
            <a:off x="7836962" y="4405806"/>
            <a:ext cx="288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Hybrid/Grex:</a:t>
            </a:r>
          </a:p>
          <a:p>
            <a:r>
              <a:rPr lang="en-US" i="1">
                <a:solidFill>
                  <a:schemeClr val="bg1"/>
                </a:solidFill>
              </a:rPr>
              <a:t>Nicholle Tower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2A01BA-B6F0-4BEB-A90A-E0B26A3CB77D}"/>
              </a:ext>
            </a:extLst>
          </p:cNvPr>
          <p:cNvSpPr txBox="1"/>
          <p:nvPr/>
        </p:nvSpPr>
        <p:spPr>
          <a:xfrm>
            <a:off x="7836962" y="6319134"/>
            <a:ext cx="28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Parents are in (parentheses)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39F34-9168-4184-930D-91641B8C58D9}"/>
              </a:ext>
            </a:extLst>
          </p:cNvPr>
          <p:cNvSpPr txBox="1"/>
          <p:nvPr/>
        </p:nvSpPr>
        <p:spPr>
          <a:xfrm>
            <a:off x="571500" y="5457825"/>
            <a:ext cx="409575" cy="61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810DD-D079-46F7-B4D4-40ACE1D0D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" y="0"/>
            <a:ext cx="7370064" cy="68580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6B3497C-A884-45BB-8BDB-50F9AC204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C3C256B-3BB4-435E-883A-D5B55D03DBDE}"/>
              </a:ext>
            </a:extLst>
          </p:cNvPr>
          <p:cNvSpPr txBox="1">
            <a:spLocks/>
          </p:cNvSpPr>
          <p:nvPr/>
        </p:nvSpPr>
        <p:spPr>
          <a:xfrm>
            <a:off x="152400" y="6243012"/>
            <a:ext cx="3110668" cy="61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17638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91"/>
    </mc:Choice>
    <mc:Fallback xmlns="">
      <p:transition spd="slow" advTm="61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96A54C-C476-457E-9E93-8788E8D853F0}"/>
              </a:ext>
            </a:extLst>
          </p:cNvPr>
          <p:cNvSpPr txBox="1"/>
          <p:nvPr/>
        </p:nvSpPr>
        <p:spPr>
          <a:xfrm>
            <a:off x="914400" y="843677"/>
            <a:ext cx="109632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haparral Pro" panose="02060503040505020203" pitchFamily="18" charset="0"/>
              </a:rPr>
              <a:t>Further Reading on Public Internet</a:t>
            </a:r>
            <a:endParaRPr lang="en-US" sz="3200" dirty="0">
              <a:latin typeface="Chaparral Pro" panose="02060503040505020203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latin typeface="Chaparral Pro" panose="02060503040505020203" pitchFamily="18" charset="0"/>
              </a:rPr>
              <a:t>International Orchid Register </a:t>
            </a:r>
            <a:r>
              <a:rPr lang="en-US" sz="2400" dirty="0">
                <a:latin typeface="Chaparral Pro" panose="02060503040505020203" pitchFamily="18" charset="0"/>
              </a:rPr>
              <a:t>hosted by Royal Horticultural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haparral Pro" panose="02060503040505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parral Pro" panose="02060503040505020203" pitchFamily="18" charset="0"/>
              </a:rPr>
              <a:t>American Orchid Society at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Chaparral Pro" panose="020605030405050202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www.aos.org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Chaparral Pro" panose="02060503040505020203" pitchFamily="18" charset="0"/>
            </a:endParaRPr>
          </a:p>
          <a:p>
            <a:endParaRPr lang="en-US" sz="2400" i="1" dirty="0">
              <a:solidFill>
                <a:schemeClr val="accent5">
                  <a:lumMod val="75000"/>
                </a:schemeClr>
              </a:solidFill>
              <a:latin typeface="Chaparral Pro" panose="02060503040505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parral Pro" panose="02060503040505020203" pitchFamily="18" charset="0"/>
              </a:rPr>
              <a:t>Mid-America Orchid Congress at </a:t>
            </a:r>
            <a:r>
              <a:rPr lang="en-US" sz="2400" i="1" u="sng" dirty="0">
                <a:solidFill>
                  <a:schemeClr val="accent5">
                    <a:lumMod val="75000"/>
                  </a:schemeClr>
                </a:solidFill>
                <a:latin typeface="Chaparral Pro" panose="02060503040505020203" pitchFamily="18" charset="0"/>
              </a:rPr>
              <a:t>www.midamericanorchids.org</a:t>
            </a:r>
            <a:r>
              <a:rPr lang="en-US" sz="2400" i="1" dirty="0">
                <a:latin typeface="Chaparral Pro" panose="02060503040505020203" pitchFamily="18" charset="0"/>
              </a:rPr>
              <a:t> </a:t>
            </a:r>
            <a:r>
              <a:rPr lang="en-US" sz="2400" dirty="0">
                <a:latin typeface="Chaparral Pro" panose="02060503040505020203" pitchFamily="18" charset="0"/>
              </a:rPr>
              <a:t>under the Judging menu tab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ABEA7-78FF-4EE4-90D5-77F0340DEC12}"/>
              </a:ext>
            </a:extLst>
          </p:cNvPr>
          <p:cNvSpPr txBox="1"/>
          <p:nvPr/>
        </p:nvSpPr>
        <p:spPr>
          <a:xfrm>
            <a:off x="2470198" y="4383107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haparral Pro" panose="02060503040505020203" pitchFamily="18" charset="0"/>
              </a:rPr>
              <a:t>Happy </a:t>
            </a:r>
            <a:r>
              <a:rPr lang="en-US" sz="6000" b="1" dirty="0" err="1">
                <a:latin typeface="Chaparral Pro" panose="02060503040505020203" pitchFamily="18" charset="0"/>
              </a:rPr>
              <a:t>Orchiding</a:t>
            </a:r>
            <a:r>
              <a:rPr lang="en-US" sz="6000" b="1" dirty="0">
                <a:latin typeface="Chaparral Pro" panose="02060503040505020203" pitchFamily="18" charset="0"/>
              </a:rPr>
              <a:t> </a:t>
            </a:r>
          </a:p>
          <a:p>
            <a:pPr algn="ctr"/>
            <a:r>
              <a:rPr lang="en-US" sz="2000" dirty="0">
                <a:latin typeface="Chaparral Pro" panose="02060503040505020203" pitchFamily="18" charset="0"/>
              </a:rPr>
              <a:t>from</a:t>
            </a:r>
            <a:r>
              <a:rPr lang="en-US" sz="3600" dirty="0"/>
              <a:t> </a:t>
            </a:r>
            <a:r>
              <a:rPr lang="en-US" sz="4000" dirty="0">
                <a:latin typeface="Mistral" panose="03090702030407020403" pitchFamily="66" charset="0"/>
              </a:rPr>
              <a:t>Ohio Orchids</a:t>
            </a:r>
            <a:endParaRPr lang="en-US" sz="3600" dirty="0">
              <a:latin typeface="Mistral" panose="03090702030407020403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1ADE0B-9916-4CFA-BAE4-9A1481B23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04A825-93C0-4F9F-9FC2-C6BD6306843D}"/>
              </a:ext>
            </a:extLst>
          </p:cNvPr>
          <p:cNvSpPr txBox="1">
            <a:spLocks/>
          </p:cNvSpPr>
          <p:nvPr/>
        </p:nvSpPr>
        <p:spPr>
          <a:xfrm>
            <a:off x="325243" y="6100511"/>
            <a:ext cx="3110668" cy="61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© Ohio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Mistral" panose="03090702030407020403" pitchFamily="66" charset="0"/>
              </a:rPr>
              <a:t>Orchids 2018</a:t>
            </a:r>
          </a:p>
        </p:txBody>
      </p:sp>
    </p:spTree>
    <p:extLst>
      <p:ext uri="{BB962C8B-B14F-4D97-AF65-F5344CB8AC3E}">
        <p14:creationId xmlns:p14="http://schemas.microsoft.com/office/powerpoint/2010/main" val="41653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0"/>
    </mc:Choice>
    <mc:Fallback xmlns="">
      <p:transition spd="slow" advTm="7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19059</TotalTime>
  <Words>387</Words>
  <Application>Microsoft Office PowerPoint</Application>
  <PresentationFormat>Widescreen</PresentationFormat>
  <Paragraphs>71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Chaparral Pro</vt:lpstr>
      <vt:lpstr>Comic Sans MS</vt:lpstr>
      <vt:lpstr>Mistral</vt:lpstr>
      <vt:lpstr>Times New Roman</vt:lpstr>
      <vt:lpstr>Office Theme</vt:lpstr>
      <vt:lpstr>Orchid Basics Series What’s In a Name</vt:lpstr>
      <vt:lpstr>PowerPoint Presentation</vt:lpstr>
      <vt:lpstr>What’s In An Orchid Name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Orchids the Basics</dc:title>
  <dc:creator>dave m</dc:creator>
  <cp:lastModifiedBy>dave m</cp:lastModifiedBy>
  <cp:revision>42</cp:revision>
  <dcterms:created xsi:type="dcterms:W3CDTF">2018-10-26T20:05:24Z</dcterms:created>
  <dcterms:modified xsi:type="dcterms:W3CDTF">2018-12-02T16:33:39Z</dcterms:modified>
</cp:coreProperties>
</file>