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0" r:id="rId3"/>
    <p:sldId id="271" r:id="rId4"/>
    <p:sldId id="272" r:id="rId5"/>
    <p:sldId id="276" r:id="rId6"/>
    <p:sldId id="273" r:id="rId7"/>
    <p:sldId id="274" r:id="rId8"/>
    <p:sldId id="275" r:id="rId9"/>
    <p:sldId id="264" r:id="rId10"/>
    <p:sldId id="267" r:id="rId11"/>
    <p:sldId id="268" r:id="rId12"/>
    <p:sldId id="269" r:id="rId13"/>
    <p:sldId id="260" r:id="rId14"/>
    <p:sldId id="261" r:id="rId15"/>
    <p:sldId id="25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4660"/>
  </p:normalViewPr>
  <p:slideViewPr>
    <p:cSldViewPr>
      <p:cViewPr>
        <p:scale>
          <a:sx n="100" d="100"/>
          <a:sy n="100" d="100"/>
        </p:scale>
        <p:origin x="8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000" dirty="0" err="1"/>
              <a:t>Opisthion</a:t>
            </a:r>
            <a:r>
              <a:rPr lang="en-US" sz="3000" dirty="0"/>
              <a:t> index</a:t>
            </a:r>
          </a:p>
        </c:rich>
      </c:tx>
      <c:layout>
        <c:manualLayout>
          <c:xMode val="edge"/>
          <c:yMode val="edge"/>
          <c:x val="0.34963539508219371"/>
          <c:y val="3.41880341880341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26289888106092"/>
          <c:y val="0.12955582475267516"/>
          <c:w val="0.70567861583091585"/>
          <c:h val="0.400962828364403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Sheet1!$D$28</c:f>
              <c:strCache>
                <c:ptCount val="1"/>
                <c:pt idx="0">
                  <c:v>Opisthion index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ACA4-4F41-B767-408880568AA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3-ACA4-4F41-B767-408880568AA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ACA4-4F41-B767-408880568AA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7-ACA4-4F41-B767-408880568AA9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9-ACA4-4F41-B767-408880568AA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B-ACA4-4F41-B767-408880568AA9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D-ACA4-4F41-B767-408880568AA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F-ACA4-4F41-B767-408880568AA9}"/>
              </c:ext>
            </c:extLst>
          </c:dPt>
          <c:cat>
            <c:strRef>
              <c:f>Sheet1!$B$29:$B$42</c:f>
              <c:strCache>
                <c:ptCount val="14"/>
                <c:pt idx="0">
                  <c:v>Ardipithecus ramidus</c:v>
                </c:pt>
                <c:pt idx="1">
                  <c:v>Australopithecus aethiopicus</c:v>
                </c:pt>
                <c:pt idx="2">
                  <c:v>Australopithecus afarensis</c:v>
                </c:pt>
                <c:pt idx="3">
                  <c:v>Australopithecus africanus</c:v>
                </c:pt>
                <c:pt idx="4">
                  <c:v>Australopithecus boisei</c:v>
                </c:pt>
                <c:pt idx="5">
                  <c:v>Australopithecus robustus</c:v>
                </c:pt>
                <c:pt idx="6">
                  <c:v>Homo erectus</c:v>
                </c:pt>
                <c:pt idx="7">
                  <c:v>Homo habilis</c:v>
                </c:pt>
                <c:pt idx="8">
                  <c:v>Homo heidelbergensis</c:v>
                </c:pt>
                <c:pt idx="9">
                  <c:v>Homo neanderthalensis</c:v>
                </c:pt>
                <c:pt idx="10">
                  <c:v>Homo rudolfensis</c:v>
                </c:pt>
                <c:pt idx="11">
                  <c:v>Homo sapiens</c:v>
                </c:pt>
                <c:pt idx="12">
                  <c:v>Kenyanthropus platyops</c:v>
                </c:pt>
                <c:pt idx="13">
                  <c:v>Sahelanthropus tchadensis</c:v>
                </c:pt>
              </c:strCache>
            </c:strRef>
          </c:cat>
          <c:val>
            <c:numRef>
              <c:f>Sheet1!$D$29:$D$42</c:f>
              <c:numCache>
                <c:formatCode>General</c:formatCode>
                <c:ptCount val="14"/>
                <c:pt idx="0">
                  <c:v>23</c:v>
                </c:pt>
                <c:pt idx="1">
                  <c:v>21</c:v>
                </c:pt>
                <c:pt idx="2">
                  <c:v>20</c:v>
                </c:pt>
                <c:pt idx="3">
                  <c:v>18</c:v>
                </c:pt>
                <c:pt idx="4">
                  <c:v>20</c:v>
                </c:pt>
                <c:pt idx="6">
                  <c:v>26</c:v>
                </c:pt>
                <c:pt idx="7">
                  <c:v>21</c:v>
                </c:pt>
                <c:pt idx="8">
                  <c:v>25</c:v>
                </c:pt>
                <c:pt idx="9">
                  <c:v>26</c:v>
                </c:pt>
                <c:pt idx="11">
                  <c:v>30</c:v>
                </c:pt>
                <c:pt idx="12">
                  <c:v>18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A4-4F41-B767-408880568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72320"/>
        <c:axId val="36205632"/>
      </c:barChart>
      <c:catAx>
        <c:axId val="3647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DE"/>
          </a:p>
        </c:txPr>
        <c:crossAx val="36205632"/>
        <c:crosses val="autoZero"/>
        <c:auto val="1"/>
        <c:lblAlgn val="ctr"/>
        <c:lblOffset val="100"/>
        <c:noMultiLvlLbl val="0"/>
      </c:catAx>
      <c:valAx>
        <c:axId val="3620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crossAx val="3647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840719910011248"/>
          <c:y val="0"/>
        </c:manualLayout>
      </c:layout>
      <c:overlay val="0"/>
      <c:txPr>
        <a:bodyPr/>
        <a:lstStyle/>
        <a:p>
          <a:pPr>
            <a:defRPr sz="3000"/>
          </a:pPr>
          <a:endParaRPr lang="en-DE"/>
        </a:p>
      </c:txPr>
    </c:title>
    <c:autoTitleDeleted val="0"/>
    <c:plotArea>
      <c:layout>
        <c:manualLayout>
          <c:layoutTarget val="inner"/>
          <c:xMode val="edge"/>
          <c:yMode val="edge"/>
          <c:x val="9.2322834645669288E-2"/>
          <c:y val="9.1132380004223607E-2"/>
          <c:w val="0.61924454443194599"/>
          <c:h val="0.606891724741303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Sheet1!$D$51</c:f>
              <c:strCache>
                <c:ptCount val="1"/>
                <c:pt idx="0">
                  <c:v>Maxillary angle  (°)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95DF-4A34-B112-9AD66BAD4B3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5DF-4A34-B112-9AD66BAD4B3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5DF-4A34-B112-9AD66BAD4B3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5DF-4A34-B112-9AD66BAD4B3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95DF-4A34-B112-9AD66BAD4B3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5DF-4A34-B112-9AD66BAD4B3B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95DF-4A34-B112-9AD66BAD4B3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95DF-4A34-B112-9AD66BAD4B3B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95DF-4A34-B112-9AD66BAD4B3B}"/>
              </c:ext>
            </c:extLst>
          </c:dPt>
          <c:cat>
            <c:strRef>
              <c:f>Sheet1!$B$52:$B$65</c:f>
              <c:strCache>
                <c:ptCount val="14"/>
                <c:pt idx="0">
                  <c:v>Ardipithecus ramidus</c:v>
                </c:pt>
                <c:pt idx="1">
                  <c:v>Australopithecus aethiopicus</c:v>
                </c:pt>
                <c:pt idx="2">
                  <c:v>Australopithecus afarensis</c:v>
                </c:pt>
                <c:pt idx="3">
                  <c:v>Australopithecus africanus</c:v>
                </c:pt>
                <c:pt idx="4">
                  <c:v>Australopithecus boisei</c:v>
                </c:pt>
                <c:pt idx="5">
                  <c:v>Australopithecus robustus</c:v>
                </c:pt>
                <c:pt idx="6">
                  <c:v>Homo erectus</c:v>
                </c:pt>
                <c:pt idx="7">
                  <c:v>Homo habilis</c:v>
                </c:pt>
                <c:pt idx="8">
                  <c:v>Homo heidelbergensis</c:v>
                </c:pt>
                <c:pt idx="9">
                  <c:v>Homo neanderthalensis</c:v>
                </c:pt>
                <c:pt idx="10">
                  <c:v>Homo rudolfensis</c:v>
                </c:pt>
                <c:pt idx="11">
                  <c:v>Homo sapiens</c:v>
                </c:pt>
                <c:pt idx="12">
                  <c:v>Kenyanthropus platyops</c:v>
                </c:pt>
                <c:pt idx="13">
                  <c:v>Sahelanthropus tchadensis</c:v>
                </c:pt>
              </c:strCache>
            </c:strRef>
          </c:cat>
          <c:val>
            <c:numRef>
              <c:f>Sheet1!$D$52:$D$65</c:f>
              <c:numCache>
                <c:formatCode>General</c:formatCode>
                <c:ptCount val="14"/>
                <c:pt idx="0">
                  <c:v>33</c:v>
                </c:pt>
                <c:pt idx="1">
                  <c:v>20</c:v>
                </c:pt>
                <c:pt idx="2">
                  <c:v>37</c:v>
                </c:pt>
                <c:pt idx="3">
                  <c:v>30</c:v>
                </c:pt>
                <c:pt idx="4">
                  <c:v>35</c:v>
                </c:pt>
                <c:pt idx="5">
                  <c:v>33</c:v>
                </c:pt>
                <c:pt idx="6">
                  <c:v>51</c:v>
                </c:pt>
                <c:pt idx="7">
                  <c:v>44</c:v>
                </c:pt>
                <c:pt idx="8">
                  <c:v>44</c:v>
                </c:pt>
                <c:pt idx="9">
                  <c:v>48</c:v>
                </c:pt>
                <c:pt idx="10">
                  <c:v>38</c:v>
                </c:pt>
                <c:pt idx="11">
                  <c:v>54</c:v>
                </c:pt>
                <c:pt idx="12">
                  <c:v>37</c:v>
                </c:pt>
                <c:pt idx="1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DF-4A34-B112-9AD66BAD4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36619264"/>
        <c:axId val="9068544"/>
      </c:barChart>
      <c:catAx>
        <c:axId val="3661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DE"/>
          </a:p>
        </c:txPr>
        <c:crossAx val="9068544"/>
        <c:crosses val="autoZero"/>
        <c:auto val="1"/>
        <c:lblAlgn val="ctr"/>
        <c:lblOffset val="100"/>
        <c:noMultiLvlLbl val="0"/>
      </c:catAx>
      <c:valAx>
        <c:axId val="906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19264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plotVisOnly val="1"/>
    <c:dispBlanksAs val="gap"/>
    <c:showDLblsOverMax val="0"/>
  </c:chart>
  <c:spPr>
    <a:ln>
      <a:solidFill>
        <a:schemeClr val="accent1"/>
      </a:solidFill>
    </a:ln>
    <a:scene3d>
      <a:camera prst="orthographicFront"/>
      <a:lightRig rig="threePt" dir="t"/>
    </a:scene3d>
    <a:sp3d>
      <a:bevelB w="635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822030967059356"/>
          <c:y val="0"/>
        </c:manualLayout>
      </c:layout>
      <c:overlay val="0"/>
      <c:txPr>
        <a:bodyPr/>
        <a:lstStyle/>
        <a:p>
          <a:pPr>
            <a:defRPr sz="3000"/>
          </a:pPr>
          <a:endParaRPr lang="en-DE"/>
        </a:p>
      </c:txPr>
    </c:title>
    <c:autoTitleDeleted val="0"/>
    <c:plotArea>
      <c:layout>
        <c:manualLayout>
          <c:layoutTarget val="inner"/>
          <c:xMode val="edge"/>
          <c:yMode val="edge"/>
          <c:x val="0.1159768255712222"/>
          <c:y val="6.8004666083406246E-2"/>
          <c:w val="0.75411554660318647"/>
          <c:h val="0.6106678331875184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Sheet1!$D$68</c:f>
              <c:strCache>
                <c:ptCount val="1"/>
                <c:pt idx="0">
                  <c:v>Cranial capacity (cm3)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BD8-4F8B-901A-5DCDE313802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2BD8-4F8B-901A-5DCDE313802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BD8-4F8B-901A-5DCDE313802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2BD8-4F8B-901A-5DCDE313802F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2BD8-4F8B-901A-5DCDE313802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2BD8-4F8B-901A-5DCDE313802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2BD8-4F8B-901A-5DCDE313802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2BD8-4F8B-901A-5DCDE313802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2BD8-4F8B-901A-5DCDE313802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2BD8-4F8B-901A-5DCDE313802F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2BD8-4F8B-901A-5DCDE313802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2BD8-4F8B-901A-5DCDE313802F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2BD8-4F8B-901A-5DCDE313802F}"/>
              </c:ext>
            </c:extLst>
          </c:dPt>
          <c:cat>
            <c:strRef>
              <c:f>Sheet1!$B$69:$B$82</c:f>
              <c:strCache>
                <c:ptCount val="14"/>
                <c:pt idx="0">
                  <c:v>Ardipithecus ramidus</c:v>
                </c:pt>
                <c:pt idx="1">
                  <c:v>Australopithecus aethiopicus</c:v>
                </c:pt>
                <c:pt idx="2">
                  <c:v>Australopithecus afarensis</c:v>
                </c:pt>
                <c:pt idx="3">
                  <c:v>Australopithecus africanus</c:v>
                </c:pt>
                <c:pt idx="4">
                  <c:v>Australopithecus boisei</c:v>
                </c:pt>
                <c:pt idx="5">
                  <c:v>Australopithecus robustus</c:v>
                </c:pt>
                <c:pt idx="6">
                  <c:v>Homo erectus</c:v>
                </c:pt>
                <c:pt idx="7">
                  <c:v>Homo habilis</c:v>
                </c:pt>
                <c:pt idx="8">
                  <c:v>Homo heidelbergensis</c:v>
                </c:pt>
                <c:pt idx="9">
                  <c:v>Homo neanderthalensis</c:v>
                </c:pt>
                <c:pt idx="10">
                  <c:v>Homo rudolfensis</c:v>
                </c:pt>
                <c:pt idx="11">
                  <c:v>Homo sapiens</c:v>
                </c:pt>
                <c:pt idx="12">
                  <c:v>Kenyanthropus platyops</c:v>
                </c:pt>
                <c:pt idx="13">
                  <c:v>Sahelanthropus tchadensis</c:v>
                </c:pt>
              </c:strCache>
            </c:strRef>
          </c:cat>
          <c:val>
            <c:numRef>
              <c:f>Sheet1!$D$69:$D$82</c:f>
              <c:numCache>
                <c:formatCode>General</c:formatCode>
                <c:ptCount val="14"/>
                <c:pt idx="0">
                  <c:v>268</c:v>
                </c:pt>
                <c:pt idx="1">
                  <c:v>393</c:v>
                </c:pt>
                <c:pt idx="2">
                  <c:v>402</c:v>
                </c:pt>
                <c:pt idx="3">
                  <c:v>413</c:v>
                </c:pt>
                <c:pt idx="4">
                  <c:v>610</c:v>
                </c:pt>
                <c:pt idx="6">
                  <c:v>964</c:v>
                </c:pt>
                <c:pt idx="7">
                  <c:v>522</c:v>
                </c:pt>
                <c:pt idx="8">
                  <c:v>894</c:v>
                </c:pt>
                <c:pt idx="9">
                  <c:v>1445</c:v>
                </c:pt>
                <c:pt idx="10">
                  <c:v>662</c:v>
                </c:pt>
                <c:pt idx="11">
                  <c:v>1421</c:v>
                </c:pt>
                <c:pt idx="12">
                  <c:v>493</c:v>
                </c:pt>
                <c:pt idx="13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BD8-4F8B-901A-5DCDE3138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9776"/>
        <c:axId val="9070272"/>
      </c:barChart>
      <c:catAx>
        <c:axId val="366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DE"/>
          </a:p>
        </c:txPr>
        <c:crossAx val="9070272"/>
        <c:crosses val="autoZero"/>
        <c:auto val="1"/>
        <c:lblAlgn val="ctr"/>
        <c:lblOffset val="100"/>
        <c:noMultiLvlLbl val="0"/>
      </c:catAx>
      <c:valAx>
        <c:axId val="907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1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9082A-2119-4D4B-B143-DBDE58967EF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1B13B-66FF-49F4-B5B3-716A545426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B13B-66FF-49F4-B5B3-716A54542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6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4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A86F-F26B-4298-AF64-EE88E503AF0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241F-CA77-44C8-A38D-4BA3184865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Paleoanthropology</a:t>
            </a:r>
            <a:r>
              <a:rPr lang="en-US" sz="2800" dirty="0"/>
              <a:t>: The study of human origins includes two main branches: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Paleontology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ym typeface="Wingdings" panose="05000000000000000000" pitchFamily="2" charset="2"/>
              </a:rPr>
              <a:t>the study of ancient life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Physical Anthropology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ym typeface="Wingdings" panose="05000000000000000000" pitchFamily="2" charset="2"/>
              </a:rPr>
              <a:t>the study of human development in the context of primates</a:t>
            </a:r>
            <a:endParaRPr lang="en-US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39FB43-BA1F-4F7A-8122-5630625024DE}"/>
              </a:ext>
            </a:extLst>
          </p:cNvPr>
          <p:cNvSpPr/>
          <p:nvPr/>
        </p:nvSpPr>
        <p:spPr>
          <a:xfrm>
            <a:off x="1008364" y="1981200"/>
            <a:ext cx="7127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Be a Paleoanthropologist for a Day!</a:t>
            </a:r>
            <a:endParaRPr lang="en-DE" sz="3200" dirty="0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2BDFF5AE-448A-473B-8258-AA4AEE58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74"/>
            <a:ext cx="4876800" cy="17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8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55890718"/>
              </p:ext>
            </p:extLst>
          </p:nvPr>
        </p:nvGraphicFramePr>
        <p:xfrm>
          <a:off x="-762000" y="0"/>
          <a:ext cx="11582400" cy="891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97472352"/>
              </p:ext>
            </p:extLst>
          </p:nvPr>
        </p:nvGraphicFramePr>
        <p:xfrm>
          <a:off x="-304800" y="228600"/>
          <a:ext cx="13335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71382013"/>
              </p:ext>
            </p:extLst>
          </p:nvPr>
        </p:nvGraphicFramePr>
        <p:xfrm>
          <a:off x="0" y="228600"/>
          <a:ext cx="9829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4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69400" cy="5029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67200" y="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Dating Methods: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480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-Radio Carbon Dating</a:t>
            </a:r>
          </a:p>
          <a:p>
            <a:r>
              <a:rPr lang="en-US" sz="2800" dirty="0"/>
              <a:t>-</a:t>
            </a:r>
            <a:r>
              <a:rPr lang="en-US" sz="2400" dirty="0"/>
              <a:t>Carbon14-carbon12 ratio decays overtime in terms of half-lives</a:t>
            </a:r>
          </a:p>
          <a:p>
            <a:r>
              <a:rPr lang="en-US" sz="2800" dirty="0"/>
              <a:t>-Argon-Argon Dating</a:t>
            </a:r>
          </a:p>
          <a:p>
            <a:r>
              <a:rPr lang="en-US" sz="2400" dirty="0"/>
              <a:t>-Relative method measuring adjacent mineral isotopes</a:t>
            </a:r>
          </a:p>
          <a:p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8950" cy="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733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Radioactive Mineral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572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Artifact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40386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4800600"/>
            <a:ext cx="1295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1066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Stratigraphy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320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8950" cy="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raph5 copy">
            <a:extLst>
              <a:ext uri="{FF2B5EF4-FFF2-40B4-BE49-F238E27FC236}">
                <a16:creationId xmlns:a16="http://schemas.microsoft.com/office/drawing/2014/main" id="{8DAE1165-8052-469B-B832-5AD4D274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1"/>
          <a:stretch>
            <a:fillRect/>
          </a:stretch>
        </p:blipFill>
        <p:spPr bwMode="auto">
          <a:xfrm>
            <a:off x="1524000" y="685800"/>
            <a:ext cx="6096000" cy="5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4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72600" cy="714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5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inidPhylogenyHominin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/>
          <a:stretch/>
        </p:blipFill>
        <p:spPr bwMode="auto">
          <a:xfrm>
            <a:off x="1413112" y="1920874"/>
            <a:ext cx="6317776" cy="478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7"/>
          </a:xfrm>
        </p:spPr>
        <p:txBody>
          <a:bodyPr/>
          <a:lstStyle/>
          <a:p>
            <a:r>
              <a:rPr lang="en-US" dirty="0"/>
              <a:t>Hominid or </a:t>
            </a:r>
            <a:r>
              <a:rPr lang="en-US" dirty="0" err="1"/>
              <a:t>Hominin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Hominids </a:t>
            </a:r>
            <a:r>
              <a:rPr lang="en-US" sz="2400" dirty="0"/>
              <a:t>descend from the common ancestor of all Great Apes </a:t>
            </a:r>
          </a:p>
          <a:p>
            <a:r>
              <a:rPr lang="en-US" sz="2400" b="1" dirty="0" err="1"/>
              <a:t>Hominins</a:t>
            </a:r>
            <a:r>
              <a:rPr lang="en-US" sz="2400" dirty="0"/>
              <a:t> are a part of the lineage leading to </a:t>
            </a:r>
            <a:r>
              <a:rPr lang="en-US" sz="2400" i="1" dirty="0"/>
              <a:t>Homo sapiens</a:t>
            </a:r>
            <a:r>
              <a:rPr lang="en-US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17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52900"/>
            <a:ext cx="30575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dirty="0"/>
              <a:t>Fossilization and Excavation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err="1"/>
              <a:t>Permineralization</a:t>
            </a:r>
            <a:r>
              <a:rPr lang="en-US" dirty="0"/>
              <a:t>- most common process where minerals in the sediment seep into broken down bone and soft tissue </a:t>
            </a:r>
          </a:p>
          <a:p>
            <a:r>
              <a:rPr lang="en-US" dirty="0"/>
              <a:t>Excavation process:</a:t>
            </a:r>
          </a:p>
          <a:p>
            <a:pPr lvl="1"/>
            <a:r>
              <a:rPr lang="en-US" dirty="0"/>
              <a:t>Survey (Test Pits and </a:t>
            </a:r>
            <a:r>
              <a:rPr lang="en-US" dirty="0" err="1"/>
              <a:t>Geomapping</a:t>
            </a:r>
            <a:r>
              <a:rPr lang="en-US" dirty="0"/>
              <a:t>: </a:t>
            </a:r>
            <a:r>
              <a:rPr lang="en-US" i="1" dirty="0"/>
              <a:t>A. </a:t>
            </a:r>
            <a:r>
              <a:rPr lang="en-US" i="1" dirty="0" err="1"/>
              <a:t>Sebida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Excavation (Planning and Gridding)</a:t>
            </a:r>
          </a:p>
          <a:p>
            <a:pPr lvl="1"/>
            <a:r>
              <a:rPr lang="en-US" dirty="0"/>
              <a:t>Lab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555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 trowel</a:t>
            </a:r>
          </a:p>
        </p:txBody>
      </p:sp>
    </p:spTree>
    <p:extLst>
      <p:ext uri="{BB962C8B-B14F-4D97-AF65-F5344CB8AC3E}">
        <p14:creationId xmlns:p14="http://schemas.microsoft.com/office/powerpoint/2010/main" val="224243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Hominin</a:t>
            </a:r>
            <a:r>
              <a:rPr lang="en-US" sz="3200" dirty="0"/>
              <a:t> Species and Site Locations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66800"/>
            <a:ext cx="943871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4346" y="58514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The Great Rift Valley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A434035-0BC1-15EF-2813-E535E0661861}"/>
              </a:ext>
            </a:extLst>
          </p:cNvPr>
          <p:cNvSpPr/>
          <p:nvPr/>
        </p:nvSpPr>
        <p:spPr>
          <a:xfrm>
            <a:off x="1981200" y="2209800"/>
            <a:ext cx="76200" cy="76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5EA5510-2C83-33E7-AEE3-E956B63836F5}"/>
              </a:ext>
            </a:extLst>
          </p:cNvPr>
          <p:cNvSpPr/>
          <p:nvPr/>
        </p:nvSpPr>
        <p:spPr>
          <a:xfrm>
            <a:off x="1929765" y="2169795"/>
            <a:ext cx="76200" cy="76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33F312A-2093-F9F3-20E5-3EC5E8C1458C}"/>
              </a:ext>
            </a:extLst>
          </p:cNvPr>
          <p:cNvSpPr/>
          <p:nvPr/>
        </p:nvSpPr>
        <p:spPr>
          <a:xfrm>
            <a:off x="1714500" y="2186940"/>
            <a:ext cx="45719" cy="457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05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Morphological Changes – </a:t>
            </a:r>
            <a:r>
              <a:rPr lang="en-US" sz="3600" b="1" dirty="0"/>
              <a:t>Upright Stature</a:t>
            </a:r>
            <a:endParaRPr lang="en-US" sz="36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E35B86C-AC20-47F8-A4F3-1CE40B28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61657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14DB61-1C6A-4106-9B20-1A5C79B33445}"/>
              </a:ext>
            </a:extLst>
          </p:cNvPr>
          <p:cNvSpPr txBox="1"/>
          <p:nvPr/>
        </p:nvSpPr>
        <p:spPr>
          <a:xfrm>
            <a:off x="1363058" y="1292328"/>
            <a:ext cx="611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Spine and position of Foramen Magnum 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365466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999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Morphological Changes – </a:t>
            </a:r>
            <a:r>
              <a:rPr lang="en-US" sz="3600" b="1" dirty="0"/>
              <a:t>Upright Stature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68107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Quadrapedalism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 Bipedalism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ym typeface="Wingdings" panose="05000000000000000000" pitchFamily="2" charset="2"/>
              </a:rPr>
              <a:t>Arborealism</a:t>
            </a:r>
            <a:r>
              <a:rPr lang="en-US" sz="2800" dirty="0">
                <a:sym typeface="Wingdings" panose="05000000000000000000" pitchFamily="2" charset="2"/>
              </a:rPr>
              <a:t>- Living in trees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ym typeface="Wingdings" panose="05000000000000000000" pitchFamily="2" charset="2"/>
              </a:rPr>
              <a:t>Laetoli</a:t>
            </a:r>
            <a:r>
              <a:rPr lang="en-US" sz="2800" dirty="0">
                <a:sym typeface="Wingdings" panose="05000000000000000000" pitchFamily="2" charset="2"/>
              </a:rPr>
              <a:t> Footprints (3.6 MYA)     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ym typeface="Wingdings" panose="05000000000000000000" pitchFamily="2" charset="2"/>
              </a:rPr>
              <a:t>Foramen Magnum- </a:t>
            </a:r>
            <a:r>
              <a:rPr lang="en-US" sz="2800" dirty="0">
                <a:sym typeface="Wingdings" panose="05000000000000000000" pitchFamily="2" charset="2"/>
              </a:rPr>
              <a:t>The “Big Hole”,    meeting point of spine and cranium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ym typeface="Wingdings" panose="05000000000000000000" pitchFamily="2" charset="2"/>
              </a:rPr>
              <a:t>Opisthion</a:t>
            </a:r>
            <a:r>
              <a:rPr lang="en-US" sz="2800" b="1" dirty="0">
                <a:sym typeface="Wingdings" panose="05000000000000000000" pitchFamily="2" charset="2"/>
              </a:rPr>
              <a:t> Index- </a:t>
            </a:r>
            <a:r>
              <a:rPr lang="en-US" sz="2800" dirty="0">
                <a:sym typeface="Wingdings" panose="05000000000000000000" pitchFamily="2" charset="2"/>
              </a:rPr>
              <a:t>Ratio of the Foramen Magnum position to the total cranial length </a:t>
            </a:r>
            <a:endParaRPr lang="en-US" sz="2800" b="1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25" y="868107"/>
            <a:ext cx="2009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4477"/>
            <a:ext cx="5095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02765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Opisthion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17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Orale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9712" y="3962400"/>
            <a:ext cx="229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Opisthiocranion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2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3" y="3962400"/>
            <a:ext cx="4029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4245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Morphological Changes – </a:t>
            </a:r>
            <a:r>
              <a:rPr lang="en-US" sz="3600" b="1" dirty="0"/>
              <a:t>Facial </a:t>
            </a:r>
            <a:r>
              <a:rPr lang="en-US" sz="3600" b="1" dirty="0" err="1"/>
              <a:t>Prognathism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Prognathism- </a:t>
            </a:r>
            <a:r>
              <a:rPr lang="en-US" sz="2800" dirty="0"/>
              <a:t>The </a:t>
            </a:r>
            <a:r>
              <a:rPr lang="en-US" sz="2800" b="1" dirty="0"/>
              <a:t>protrusion</a:t>
            </a:r>
            <a:r>
              <a:rPr lang="en-US" sz="2800" dirty="0"/>
              <a:t> of the face and jaw, pronounced in the genus </a:t>
            </a:r>
            <a:r>
              <a:rPr lang="en-US" sz="2800" i="1" dirty="0"/>
              <a:t>Australopithecus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Orthognathism</a:t>
            </a:r>
            <a:r>
              <a:rPr lang="en-US" sz="2800" b="1" dirty="0"/>
              <a:t>- </a:t>
            </a:r>
            <a:r>
              <a:rPr lang="en-US" sz="2800" dirty="0"/>
              <a:t>tendency for a flat face, seen in humans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Maxilla</a:t>
            </a:r>
            <a:r>
              <a:rPr lang="en-US" sz="2800" dirty="0"/>
              <a:t>- A paired bone that forms the upper jaw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Zygomatic</a:t>
            </a:r>
            <a:r>
              <a:rPr lang="en-US" sz="2800" b="1" dirty="0"/>
              <a:t> Process- </a:t>
            </a:r>
            <a:r>
              <a:rPr lang="en-US" sz="2800" dirty="0"/>
              <a:t>Facial bone connecting the cheek bones to the side of the cranium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Nasion</a:t>
            </a:r>
            <a:r>
              <a:rPr lang="en-US" sz="2800" b="1" dirty="0"/>
              <a:t>- </a:t>
            </a:r>
            <a:r>
              <a:rPr lang="en-US" sz="2800" dirty="0"/>
              <a:t>Concavity at the bridge of the nose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of lower jaw, below </a:t>
            </a:r>
            <a:r>
              <a:rPr lang="en-US" dirty="0" err="1"/>
              <a:t>zygomat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181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5024" y="5983069"/>
            <a:ext cx="153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 of Maxilla, above teeth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2355" y="4343400"/>
            <a:ext cx="3569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Maxillary Angle: </a:t>
            </a:r>
            <a:r>
              <a:rPr lang="en-US" sz="2800" dirty="0"/>
              <a:t>Acute angle formed by 3 points of upper jaw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70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24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Morphological Changes – </a:t>
            </a:r>
            <a:r>
              <a:rPr lang="en-US" sz="3600" b="1" dirty="0"/>
              <a:t>Cranial Capacity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Cranium- </a:t>
            </a:r>
            <a:r>
              <a:rPr lang="en-US" sz="2800" dirty="0"/>
              <a:t>Portion of the skull housing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Frontal Lobe- </a:t>
            </a:r>
            <a:r>
              <a:rPr lang="en-US" sz="2800" dirty="0"/>
              <a:t>Brain region responsible for problem solving, memory, and language</a:t>
            </a:r>
          </a:p>
          <a:p>
            <a:r>
              <a:rPr lang="en-US" sz="2800" i="1" dirty="0"/>
              <a:t>Estimation Technique- </a:t>
            </a:r>
            <a:r>
              <a:rPr lang="en-US" sz="2800" dirty="0"/>
              <a:t>A sphere within a cube:</a:t>
            </a:r>
          </a:p>
          <a:p>
            <a:r>
              <a:rPr lang="en-US" sz="2800" dirty="0"/>
              <a:t>-spherical volume = 0.524 x cubic volume</a:t>
            </a:r>
          </a:p>
          <a:p>
            <a:r>
              <a:rPr lang="en-US" sz="2800" b="1" dirty="0"/>
              <a:t> </a:t>
            </a:r>
          </a:p>
        </p:txBody>
      </p:sp>
      <p:pic>
        <p:nvPicPr>
          <p:cNvPr id="7171" name="Picture 3" descr="C:\Users\Mi\AppData\Local\Microsoft\Windows\Temporary Internet Files\Content.IE5\LC1ZYWK0\MC9004398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2" y="1488618"/>
            <a:ext cx="23320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1922"/>
            <a:ext cx="2819401" cy="236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31586"/>
            <a:ext cx="3886200" cy="22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80108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4018" y="3810000"/>
            <a:ext cx="131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Width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38276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09892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85988" y="571245"/>
            <a:ext cx="1096173" cy="22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628452" rIns="399924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06440"/>
              </p:ext>
            </p:extLst>
          </p:nvPr>
        </p:nvGraphicFramePr>
        <p:xfrm>
          <a:off x="76200" y="66546"/>
          <a:ext cx="8915400" cy="671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6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Bipedalism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Prognathism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CC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Name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Opisthocranion- opisthion distance (cm)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Opisthocranion- orale distance (cm)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Opisthion index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Maxillary angle  (°)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Height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Width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Length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Cranial capacity (cm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Ardipithecus ramidus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Australopithecus aethiopicus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21.6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Australopithecus afarensis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Australopithecus africanus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Australopithecus boisei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Australopithecus robustus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unmeasurable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unmeasurable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Homo erectus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964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Homo habilis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522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Homo heidelbergensis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894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Homo neanderthalensis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1445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Homo rudolfensis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unmeasurable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662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Homo sapiens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18.6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Kenyanthropus platyops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493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7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Sahelanthropus tchadensis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13.3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414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71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Bildschirmpräsentation (4:3)</PresentationFormat>
  <Paragraphs>199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PowerPoint-Präsentation</vt:lpstr>
      <vt:lpstr>Hominid or Hominin?</vt:lpstr>
      <vt:lpstr>Fossilization and Excavation</vt:lpstr>
      <vt:lpstr>Hominin Species and Site Locations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Tulane University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TECHNOL-X7NTA6F$</dc:creator>
  <cp:lastModifiedBy>CB</cp:lastModifiedBy>
  <cp:revision>41</cp:revision>
  <dcterms:created xsi:type="dcterms:W3CDTF">2013-06-29T21:13:41Z</dcterms:created>
  <dcterms:modified xsi:type="dcterms:W3CDTF">2025-04-21T17:40:01Z</dcterms:modified>
</cp:coreProperties>
</file>