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4" r:id="rId7"/>
    <p:sldId id="268" r:id="rId8"/>
    <p:sldId id="266" r:id="rId9"/>
    <p:sldId id="265" r:id="rId10"/>
    <p:sldId id="269" r:id="rId11"/>
    <p:sldId id="271" r:id="rId12"/>
    <p:sldId id="272" r:id="rId13"/>
    <p:sldId id="273" r:id="rId14"/>
    <p:sldId id="270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éctor Juárez Díaz" initials="HJ" lastIdx="2" clrIdx="0">
    <p:extLst>
      <p:ext uri="{19B8F6BF-5375-455C-9EA6-DF929625EA0E}">
        <p15:presenceInfo xmlns:p15="http://schemas.microsoft.com/office/powerpoint/2012/main" userId="96ed848e6bb51a0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8" d="100"/>
          <a:sy n="138" d="100"/>
        </p:scale>
        <p:origin x="13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éctor Juárez Díaz" userId="96ed848e6bb51a0c" providerId="LiveId" clId="{08C52C5E-FD28-4C93-AAFF-C1CFBF215598}"/>
    <pc:docChg chg="custSel modSld">
      <pc:chgData name="Héctor Juárez Díaz" userId="96ed848e6bb51a0c" providerId="LiveId" clId="{08C52C5E-FD28-4C93-AAFF-C1CFBF215598}" dt="2025-09-05T01:35:11.382" v="18" actId="113"/>
      <pc:docMkLst>
        <pc:docMk/>
      </pc:docMkLst>
      <pc:sldChg chg="modSp mod">
        <pc:chgData name="Héctor Juárez Díaz" userId="96ed848e6bb51a0c" providerId="LiveId" clId="{08C52C5E-FD28-4C93-AAFF-C1CFBF215598}" dt="2025-09-05T01:35:11.382" v="18" actId="113"/>
        <pc:sldMkLst>
          <pc:docMk/>
          <pc:sldMk cId="0" sldId="273"/>
        </pc:sldMkLst>
        <pc:spChg chg="mod">
          <ac:chgData name="Héctor Juárez Díaz" userId="96ed848e6bb51a0c" providerId="LiveId" clId="{08C52C5E-FD28-4C93-AAFF-C1CFBF215598}" dt="2025-09-05T01:34:59.459" v="14" actId="113"/>
          <ac:spMkLst>
            <pc:docMk/>
            <pc:sldMk cId="0" sldId="273"/>
            <ac:spMk id="13" creationId="{00000000-0000-0000-0000-000000000000}"/>
          </ac:spMkLst>
        </pc:spChg>
        <pc:spChg chg="mod">
          <ac:chgData name="Héctor Juárez Díaz" userId="96ed848e6bb51a0c" providerId="LiveId" clId="{08C52C5E-FD28-4C93-AAFF-C1CFBF215598}" dt="2025-09-05T01:34:51.131" v="12" actId="113"/>
          <ac:spMkLst>
            <pc:docMk/>
            <pc:sldMk cId="0" sldId="273"/>
            <ac:spMk id="14" creationId="{00000000-0000-0000-0000-000000000000}"/>
          </ac:spMkLst>
        </pc:spChg>
        <pc:spChg chg="mod">
          <ac:chgData name="Héctor Juárez Díaz" userId="96ed848e6bb51a0c" providerId="LiveId" clId="{08C52C5E-FD28-4C93-AAFF-C1CFBF215598}" dt="2025-09-05T01:35:11.382" v="18" actId="113"/>
          <ac:spMkLst>
            <pc:docMk/>
            <pc:sldMk cId="0" sldId="273"/>
            <ac:spMk id="15" creationId="{00000000-0000-0000-0000-000000000000}"/>
          </ac:spMkLst>
        </pc:spChg>
        <pc:spChg chg="mod">
          <ac:chgData name="Héctor Juárez Díaz" userId="96ed848e6bb51a0c" providerId="LiveId" clId="{08C52C5E-FD28-4C93-AAFF-C1CFBF215598}" dt="2025-09-05T01:35:05.474" v="16" actId="113"/>
          <ac:spMkLst>
            <pc:docMk/>
            <pc:sldMk cId="0" sldId="273"/>
            <ac:spMk id="16" creationId="{00000000-0000-0000-0000-000000000000}"/>
          </ac:spMkLst>
        </pc:spChg>
        <pc:spChg chg="mod">
          <ac:chgData name="Héctor Juárez Díaz" userId="96ed848e6bb51a0c" providerId="LiveId" clId="{08C52C5E-FD28-4C93-AAFF-C1CFBF215598}" dt="2025-09-05T01:34:35.562" v="8" actId="313"/>
          <ac:spMkLst>
            <pc:docMk/>
            <pc:sldMk cId="0" sldId="273"/>
            <ac:spMk id="18" creationId="{E063296D-F4FD-317B-C371-1A528C43ED86}"/>
          </ac:spMkLst>
        </pc:spChg>
        <pc:spChg chg="mod">
          <ac:chgData name="Héctor Juárez Díaz" userId="96ed848e6bb51a0c" providerId="LiveId" clId="{08C52C5E-FD28-4C93-AAFF-C1CFBF215598}" dt="2025-09-05T01:34:44.840" v="10" actId="113"/>
          <ac:spMkLst>
            <pc:docMk/>
            <pc:sldMk cId="0" sldId="273"/>
            <ac:spMk id="19" creationId="{236EC71C-2F81-A0E4-B013-FC76A79499FC}"/>
          </ac:spMkLst>
        </pc:spChg>
      </pc:sldChg>
    </pc:docChg>
  </pc:docChgLst>
  <pc:docChgLst>
    <pc:chgData name="Héctor Juárez Díaz" userId="96ed848e6bb51a0c" providerId="LiveId" clId="{6729779E-205C-42AD-8C76-0C30E81737D0}"/>
    <pc:docChg chg="custSel modSld">
      <pc:chgData name="Héctor Juárez Díaz" userId="96ed848e6bb51a0c" providerId="LiveId" clId="{6729779E-205C-42AD-8C76-0C30E81737D0}" dt="2025-09-19T23:04:34.783" v="48" actId="255"/>
      <pc:docMkLst>
        <pc:docMk/>
      </pc:docMkLst>
      <pc:sldChg chg="addSp modSp mod">
        <pc:chgData name="Héctor Juárez Díaz" userId="96ed848e6bb51a0c" providerId="LiveId" clId="{6729779E-205C-42AD-8C76-0C30E81737D0}" dt="2025-09-19T23:04:34.783" v="48" actId="255"/>
        <pc:sldMkLst>
          <pc:docMk/>
          <pc:sldMk cId="0" sldId="256"/>
        </pc:sldMkLst>
        <pc:spChg chg="add mod">
          <ac:chgData name="Héctor Juárez Díaz" userId="96ed848e6bb51a0c" providerId="LiveId" clId="{6729779E-205C-42AD-8C76-0C30E81737D0}" dt="2025-09-19T23:04:34.783" v="48" actId="255"/>
          <ac:spMkLst>
            <pc:docMk/>
            <pc:sldMk cId="0" sldId="256"/>
            <ac:spMk id="2" creationId="{E1C9B612-2B89-5379-79FA-1CAE77EAFBFA}"/>
          </ac:spMkLst>
        </pc:spChg>
        <pc:spChg chg="mod">
          <ac:chgData name="Héctor Juárez Díaz" userId="96ed848e6bb51a0c" providerId="LiveId" clId="{6729779E-205C-42AD-8C76-0C30E81737D0}" dt="2025-09-19T23:04:21.810" v="45" actId="1076"/>
          <ac:spMkLst>
            <pc:docMk/>
            <pc:sldMk cId="0" sldId="256"/>
            <ac:spMk id="11" creationId="{914BB577-9065-77C5-84D0-FA8EA29D90B2}"/>
          </ac:spMkLst>
        </pc:spChg>
      </pc:sldChg>
      <pc:sldChg chg="addSp modSp mod">
        <pc:chgData name="Héctor Juárez Díaz" userId="96ed848e6bb51a0c" providerId="LiveId" clId="{6729779E-205C-42AD-8C76-0C30E81737D0}" dt="2025-09-19T23:04:09.906" v="44" actId="1076"/>
        <pc:sldMkLst>
          <pc:docMk/>
          <pc:sldMk cId="0" sldId="270"/>
        </pc:sldMkLst>
        <pc:spChg chg="add mod">
          <ac:chgData name="Héctor Juárez Díaz" userId="96ed848e6bb51a0c" providerId="LiveId" clId="{6729779E-205C-42AD-8C76-0C30E81737D0}" dt="2025-09-19T23:04:09.906" v="44" actId="1076"/>
          <ac:spMkLst>
            <pc:docMk/>
            <pc:sldMk cId="0" sldId="270"/>
            <ac:spMk id="4" creationId="{B26B7C8A-DBED-20B4-0081-12A5628B950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601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1A06A-F686-DD53-1E50-EFEDD2F3F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5D4DC2-112F-08B3-985F-675CEA9B1D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A3E235-268C-5889-889C-22DE207BF0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B19C32-8DE0-C2C4-9C3E-33626B35C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56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6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10" Type="http://schemas.openxmlformats.org/officeDocument/2006/relationships/image" Target="../media/image42.svg"/><Relationship Id="rId4" Type="http://schemas.openxmlformats.org/officeDocument/2006/relationships/image" Target="../media/image36.jp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https://oceandoc-ai.obs.ap-southeast-3.myhuaweicloud.com/175677861479772/20c10ef7-7c48-4a35-92d2-4ab6366d0d34/1756780284276/2025-09-01_17h34_13.png">
            <a:extLst>
              <a:ext uri="{FF2B5EF4-FFF2-40B4-BE49-F238E27FC236}">
                <a16:creationId xmlns:a16="http://schemas.microsoft.com/office/drawing/2014/main" id="{4AA0EA04-64CE-CCA8-2ED9-BC7E29FF0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23" y="942134"/>
            <a:ext cx="3940373" cy="1669094"/>
          </a:xfrm>
          <a:prstGeom prst="rect">
            <a:avLst/>
          </a:prstGeom>
        </p:spPr>
      </p:pic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43B543BC-EB28-79F1-311E-25577D506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602" y="2985543"/>
            <a:ext cx="3978094" cy="485372"/>
          </a:xfrm>
          <a:prstGeom prst="rect">
            <a:avLst/>
          </a:prstGeom>
        </p:spPr>
      </p:pic>
      <p:sp>
        <p:nvSpPr>
          <p:cNvPr id="10" name="Text 0">
            <a:extLst>
              <a:ext uri="{FF2B5EF4-FFF2-40B4-BE49-F238E27FC236}">
                <a16:creationId xmlns:a16="http://schemas.microsoft.com/office/drawing/2014/main" id="{86CEDB9C-3787-5B9D-E924-B11C08C074A2}"/>
              </a:ext>
            </a:extLst>
          </p:cNvPr>
          <p:cNvSpPr/>
          <p:nvPr/>
        </p:nvSpPr>
        <p:spPr>
          <a:xfrm>
            <a:off x="631627" y="3017917"/>
            <a:ext cx="4744865" cy="42062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440" kern="0" spc="72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Soluciones integrales en suministros y equipos especializados</a:t>
            </a:r>
            <a:endParaRPr lang="es-MX" sz="1440" noProof="0" dirty="0"/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914BB577-9065-77C5-84D0-FA8EA29D90B2}"/>
              </a:ext>
            </a:extLst>
          </p:cNvPr>
          <p:cNvSpPr/>
          <p:nvPr/>
        </p:nvSpPr>
        <p:spPr>
          <a:xfrm>
            <a:off x="2640425" y="4332755"/>
            <a:ext cx="3570542" cy="40523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1296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Araceli Fuentes Soto / Estrategias de Negocio</a:t>
            </a:r>
            <a:endParaRPr lang="es-MX" sz="1440" noProof="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1C9B612-2B89-5379-79FA-1CAE77EAFBFA}"/>
              </a:ext>
            </a:extLst>
          </p:cNvPr>
          <p:cNvSpPr txBox="1"/>
          <p:nvPr/>
        </p:nvSpPr>
        <p:spPr>
          <a:xfrm>
            <a:off x="3161469" y="4687493"/>
            <a:ext cx="25284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</a:rPr>
              <a:t>https://arahan.com.mx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016" b="1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Especialistas en </a:t>
            </a:r>
            <a:r>
              <a:rPr lang="en-US" sz="2016" b="1" dirty="0" err="1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seguridad</a:t>
            </a:r>
            <a:r>
              <a:rPr lang="en-US" sz="2016" b="1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 industrial</a:t>
            </a:r>
            <a:endParaRPr lang="en-US" sz="1440" dirty="0"/>
          </a:p>
        </p:txBody>
      </p:sp>
      <p:sp>
        <p:nvSpPr>
          <p:cNvPr id="4" name="Shape 1"/>
          <p:cNvSpPr/>
          <p:nvPr/>
        </p:nvSpPr>
        <p:spPr>
          <a:xfrm rot="2700000">
            <a:off x="1201641" y="1116660"/>
            <a:ext cx="888296" cy="888296"/>
          </a:xfrm>
          <a:custGeom>
            <a:avLst/>
            <a:gdLst/>
            <a:ahLst/>
            <a:cxnLst/>
            <a:rect l="l" t="t" r="r" b="b"/>
            <a:pathLst>
              <a:path w="888296" h="888296">
                <a:moveTo>
                  <a:pt x="0" y="0"/>
                </a:moveTo>
                <a:moveTo>
                  <a:pt x="0" y="0"/>
                </a:moveTo>
                <a:lnTo>
                  <a:pt x="888296" y="0"/>
                </a:lnTo>
                <a:lnTo>
                  <a:pt x="888296" y="888296"/>
                </a:lnTo>
                <a:lnTo>
                  <a:pt x="0" y="888296"/>
                </a:ln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5" name="Shape 2"/>
          <p:cNvSpPr/>
          <p:nvPr/>
        </p:nvSpPr>
        <p:spPr>
          <a:xfrm rot="2700000">
            <a:off x="4101547" y="1116660"/>
            <a:ext cx="888296" cy="888296"/>
          </a:xfrm>
          <a:custGeom>
            <a:avLst/>
            <a:gdLst/>
            <a:ahLst/>
            <a:cxnLst/>
            <a:rect l="l" t="t" r="r" b="b"/>
            <a:pathLst>
              <a:path w="888296" h="888296">
                <a:moveTo>
                  <a:pt x="0" y="0"/>
                </a:moveTo>
                <a:moveTo>
                  <a:pt x="0" y="0"/>
                </a:moveTo>
                <a:lnTo>
                  <a:pt x="888296" y="0"/>
                </a:lnTo>
                <a:lnTo>
                  <a:pt x="888296" y="888296"/>
                </a:lnTo>
                <a:lnTo>
                  <a:pt x="0" y="888296"/>
                </a:ln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6" name="Shape 3"/>
          <p:cNvSpPr/>
          <p:nvPr/>
        </p:nvSpPr>
        <p:spPr>
          <a:xfrm rot="2700000">
            <a:off x="7052427" y="1126822"/>
            <a:ext cx="888296" cy="888296"/>
          </a:xfrm>
          <a:custGeom>
            <a:avLst/>
            <a:gdLst/>
            <a:ahLst/>
            <a:cxnLst/>
            <a:rect l="l" t="t" r="r" b="b"/>
            <a:pathLst>
              <a:path w="888296" h="888296">
                <a:moveTo>
                  <a:pt x="0" y="0"/>
                </a:moveTo>
                <a:moveTo>
                  <a:pt x="0" y="0"/>
                </a:moveTo>
                <a:lnTo>
                  <a:pt x="888296" y="0"/>
                </a:lnTo>
                <a:lnTo>
                  <a:pt x="888296" y="888296"/>
                </a:lnTo>
                <a:lnTo>
                  <a:pt x="0" y="888296"/>
                </a:ln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7" name="Shape 4"/>
          <p:cNvSpPr/>
          <p:nvPr/>
        </p:nvSpPr>
        <p:spPr>
          <a:xfrm>
            <a:off x="572309" y="4819383"/>
            <a:ext cx="2146959" cy="0"/>
          </a:xfrm>
          <a:custGeom>
            <a:avLst/>
            <a:gdLst/>
            <a:ahLst/>
            <a:cxnLst/>
            <a:rect l="l" t="t" r="r" b="b"/>
            <a:pathLst>
              <a:path w="2146959">
                <a:moveTo>
                  <a:pt x="0" y="0"/>
                </a:moveTo>
                <a:moveTo>
                  <a:pt x="0" y="0"/>
                </a:moveTo>
                <a:lnTo>
                  <a:pt x="2146959" y="0"/>
                </a:lnTo>
              </a:path>
            </a:pathLst>
          </a:custGeom>
          <a:noFill/>
          <a:ln w="57150">
            <a:solidFill>
              <a:srgbClr val="1B5AB5">
                <a:alpha val="18039"/>
              </a:srgbClr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3472216" y="4819383"/>
            <a:ext cx="2146959" cy="0"/>
          </a:xfrm>
          <a:custGeom>
            <a:avLst/>
            <a:gdLst/>
            <a:ahLst/>
            <a:cxnLst/>
            <a:rect l="l" t="t" r="r" b="b"/>
            <a:pathLst>
              <a:path w="2146959">
                <a:moveTo>
                  <a:pt x="0" y="0"/>
                </a:moveTo>
                <a:moveTo>
                  <a:pt x="0" y="0"/>
                </a:moveTo>
                <a:lnTo>
                  <a:pt x="2146959" y="0"/>
                </a:lnTo>
              </a:path>
            </a:pathLst>
          </a:custGeom>
          <a:noFill/>
          <a:ln w="57150">
            <a:solidFill>
              <a:srgbClr val="1B5AB5">
                <a:alpha val="16078"/>
              </a:srgbClr>
            </a:solidFill>
            <a:prstDash val="solid"/>
            <a:headEnd type="none"/>
            <a:tailEnd type="none"/>
          </a:ln>
        </p:spPr>
      </p:sp>
      <p:sp>
        <p:nvSpPr>
          <p:cNvPr id="9" name="Shape 6"/>
          <p:cNvSpPr/>
          <p:nvPr/>
        </p:nvSpPr>
        <p:spPr>
          <a:xfrm>
            <a:off x="6423096" y="4819383"/>
            <a:ext cx="2146959" cy="0"/>
          </a:xfrm>
          <a:custGeom>
            <a:avLst/>
            <a:gdLst/>
            <a:ahLst/>
            <a:cxnLst/>
            <a:rect l="l" t="t" r="r" b="b"/>
            <a:pathLst>
              <a:path w="2146959">
                <a:moveTo>
                  <a:pt x="0" y="0"/>
                </a:moveTo>
                <a:moveTo>
                  <a:pt x="0" y="0"/>
                </a:moveTo>
                <a:lnTo>
                  <a:pt x="2146959" y="0"/>
                </a:lnTo>
              </a:path>
            </a:pathLst>
          </a:custGeom>
          <a:noFill/>
          <a:ln w="57150">
            <a:solidFill>
              <a:srgbClr val="1B5AB5">
                <a:alpha val="16863"/>
              </a:srgbClr>
            </a:solidFill>
            <a:prstDash val="solid"/>
            <a:headEnd type="none"/>
            <a:tailEnd type="none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0545" y="2643775"/>
            <a:ext cx="652061" cy="430895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9665" y="2643775"/>
            <a:ext cx="652061" cy="430895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758" y="2643775"/>
            <a:ext cx="652061" cy="43089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37037" y="3202686"/>
            <a:ext cx="2417503" cy="38972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de protección personal</a:t>
            </a:r>
            <a:endParaRPr lang="en-US" sz="1440" dirty="0"/>
          </a:p>
        </p:txBody>
      </p:sp>
      <p:pic>
        <p:nvPicPr>
          <p:cNvPr id="14" name="Image 4" descr="https://oceandoc-ai.obs.ap-southeast-3.myhuaweicloud.com:443/image_1756848960163_JmcYGP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67075" y="1043029"/>
            <a:ext cx="1557429" cy="155742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37037" y="3578436"/>
            <a:ext cx="2417674" cy="10241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Ofrecemos amplia gama de equipos certificados para protección laboral, incluyendo marcas como Ansell, Duramil y 3M para entornos industriales peligrosos.</a:t>
            </a:r>
            <a:endParaRPr lang="en-US" sz="1440" dirty="0"/>
          </a:p>
        </p:txBody>
      </p:sp>
      <p:sp>
        <p:nvSpPr>
          <p:cNvPr id="16" name="Text 9"/>
          <p:cNvSpPr/>
          <p:nvPr/>
        </p:nvSpPr>
        <p:spPr>
          <a:xfrm>
            <a:off x="3336944" y="3202686"/>
            <a:ext cx="2417503" cy="38972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Sistemas de detección</a:t>
            </a:r>
            <a:endParaRPr lang="en-US" sz="1440" dirty="0"/>
          </a:p>
        </p:txBody>
      </p:sp>
      <p:pic>
        <p:nvPicPr>
          <p:cNvPr id="17" name="Image 5" descr="https://oceandoc-ai.obs.ap-southeast-3.myhuaweicloud.com:443/image_1756848963643_my6LcW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766981" y="1043029"/>
            <a:ext cx="1557429" cy="1557429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3336944" y="3578436"/>
            <a:ext cx="2417674" cy="10241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Tecnología avanzada para monitoreo de gases, temperatura y condiciones ambientales con equipos Testo y Siemens para prevenir accidentes industriales.</a:t>
            </a:r>
            <a:endParaRPr lang="en-US" sz="1440" dirty="0"/>
          </a:p>
        </p:txBody>
      </p:sp>
      <p:sp>
        <p:nvSpPr>
          <p:cNvPr id="19" name="Text 11"/>
          <p:cNvSpPr/>
          <p:nvPr/>
        </p:nvSpPr>
        <p:spPr>
          <a:xfrm>
            <a:off x="6287824" y="3202686"/>
            <a:ext cx="2417503" cy="38972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Sanitización industrial</a:t>
            </a:r>
            <a:endParaRPr lang="en-US" sz="1440" dirty="0"/>
          </a:p>
        </p:txBody>
      </p:sp>
      <p:pic>
        <p:nvPicPr>
          <p:cNvPr id="20" name="Image 6" descr="https://oceandoc-ai.obs.ap-southeast-3.myhuaweicloud.com:443/image_1756848967059_BzJUlD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717861" y="1043029"/>
            <a:ext cx="1557429" cy="1557429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6287824" y="3578436"/>
            <a:ext cx="2417503" cy="10241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Soluciones completas para desinfección de áreas críticas con productos especializados y equipamiento profesional que garantizan entornos de trabajo seguros.</a:t>
            </a:r>
            <a:endParaRPr lang="en-US" sz="14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EED4FA-BB29-B119-1BB0-A644CD1C4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074DEBA-72C1-5BEC-B4BB-96CC41969C9E}"/>
              </a:ext>
            </a:extLst>
          </p:cNvPr>
          <p:cNvSpPr/>
          <p:nvPr/>
        </p:nvSpPr>
        <p:spPr>
          <a:xfrm>
            <a:off x="6009829" y="1788038"/>
            <a:ext cx="790040" cy="790040"/>
          </a:xfrm>
          <a:custGeom>
            <a:avLst/>
            <a:gdLst/>
            <a:ahLst/>
            <a:cxnLst/>
            <a:rect l="l" t="t" r="r" b="b"/>
            <a:pathLst>
              <a:path w="790040" h="790040">
                <a:moveTo>
                  <a:pt x="98755" y="0"/>
                </a:moveTo>
                <a:moveTo>
                  <a:pt x="98755" y="0"/>
                </a:moveTo>
                <a:lnTo>
                  <a:pt x="691285" y="0"/>
                </a:lnTo>
                <a:quadBezTo>
                  <a:pt x="790040" y="0"/>
                  <a:pt x="790040" y="98755"/>
                </a:quadBezTo>
                <a:lnTo>
                  <a:pt x="790040" y="691285"/>
                </a:lnTo>
                <a:quadBezTo>
                  <a:pt x="790040" y="790040"/>
                  <a:pt x="691285" y="790040"/>
                </a:quadBezTo>
                <a:lnTo>
                  <a:pt x="98755" y="790040"/>
                </a:lnTo>
                <a:quadBezTo>
                  <a:pt x="0" y="790040"/>
                  <a:pt x="0" y="691285"/>
                </a:quadBezTo>
                <a:lnTo>
                  <a:pt x="0" y="98755"/>
                </a:lnTo>
                <a:quadBezTo>
                  <a:pt x="0" y="0"/>
                  <a:pt x="98755" y="0"/>
                </a:quad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E05E675-62A0-9D2D-0150-5C12A4055DD8}"/>
              </a:ext>
            </a:extLst>
          </p:cNvPr>
          <p:cNvSpPr/>
          <p:nvPr/>
        </p:nvSpPr>
        <p:spPr>
          <a:xfrm>
            <a:off x="4296739" y="2661103"/>
            <a:ext cx="4216218" cy="52475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2160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 de Electrico industrial</a:t>
            </a:r>
            <a:endParaRPr lang="en-US" sz="144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71FBA6B-E7CF-F7F4-4A40-CE362CA7712C}"/>
              </a:ext>
            </a:extLst>
          </p:cNvPr>
          <p:cNvSpPr/>
          <p:nvPr/>
        </p:nvSpPr>
        <p:spPr>
          <a:xfrm>
            <a:off x="5297528" y="1721286"/>
            <a:ext cx="2214642" cy="83106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3888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03</a:t>
            </a:r>
            <a:endParaRPr lang="en-US" sz="1440" dirty="0"/>
          </a:p>
        </p:txBody>
      </p:sp>
    </p:spTree>
    <p:extLst>
      <p:ext uri="{BB962C8B-B14F-4D97-AF65-F5344CB8AC3E}">
        <p14:creationId xmlns:p14="http://schemas.microsoft.com/office/powerpoint/2010/main" val="3319689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2016" b="1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Aplicaciones industriales</a:t>
            </a:r>
            <a:endParaRPr lang="es-MX" sz="1440" noProof="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41" y="1004913"/>
            <a:ext cx="2706573" cy="34396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442554" y="2041177"/>
            <a:ext cx="2448430" cy="594202"/>
          </a:xfrm>
          <a:custGeom>
            <a:avLst/>
            <a:gdLst/>
            <a:ahLst/>
            <a:cxnLst/>
            <a:rect l="l" t="t" r="r" b="b"/>
            <a:pathLst>
              <a:path w="2448430" h="594202">
                <a:moveTo>
                  <a:pt x="245983" y="0"/>
                </a:moveTo>
                <a:moveTo>
                  <a:pt x="245983" y="0"/>
                </a:moveTo>
                <a:lnTo>
                  <a:pt x="2202447" y="0"/>
                </a:lnTo>
                <a:quadBezTo>
                  <a:pt x="2448430" y="0"/>
                  <a:pt x="2448430" y="297101"/>
                </a:quadBezTo>
                <a:lnTo>
                  <a:pt x="2448430" y="297101"/>
                </a:lnTo>
                <a:quadBezTo>
                  <a:pt x="2448430" y="594202"/>
                  <a:pt x="2202447" y="594202"/>
                </a:quadBezTo>
                <a:lnTo>
                  <a:pt x="245983" y="594202"/>
                </a:lnTo>
                <a:quadBezTo>
                  <a:pt x="0" y="594202"/>
                  <a:pt x="0" y="297101"/>
                </a:quadBezTo>
                <a:lnTo>
                  <a:pt x="0" y="297101"/>
                </a:lnTo>
                <a:quadBezTo>
                  <a:pt x="0" y="0"/>
                  <a:pt x="245983" y="0"/>
                </a:quadBezTo>
                <a:close/>
              </a:path>
            </a:pathLst>
          </a:custGeom>
          <a:solidFill>
            <a:srgbClr val="1B5AB5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6" name="Text 2"/>
          <p:cNvSpPr/>
          <p:nvPr/>
        </p:nvSpPr>
        <p:spPr>
          <a:xfrm>
            <a:off x="1295784" y="1095469"/>
            <a:ext cx="741688" cy="10058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4320" b="1" i="1" noProof="0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1</a:t>
            </a:r>
            <a:endParaRPr lang="es-MX" sz="1440" noProof="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3900" y="1004967"/>
            <a:ext cx="2706759" cy="3439931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6253064" y="2041177"/>
            <a:ext cx="2448430" cy="594202"/>
          </a:xfrm>
          <a:custGeom>
            <a:avLst/>
            <a:gdLst/>
            <a:ahLst/>
            <a:cxnLst/>
            <a:rect l="l" t="t" r="r" b="b"/>
            <a:pathLst>
              <a:path w="2448430" h="594202">
                <a:moveTo>
                  <a:pt x="245983" y="0"/>
                </a:moveTo>
                <a:moveTo>
                  <a:pt x="245983" y="0"/>
                </a:moveTo>
                <a:lnTo>
                  <a:pt x="2202447" y="0"/>
                </a:lnTo>
                <a:quadBezTo>
                  <a:pt x="2448430" y="0"/>
                  <a:pt x="2448430" y="297101"/>
                </a:quadBezTo>
                <a:lnTo>
                  <a:pt x="2448430" y="297101"/>
                </a:lnTo>
                <a:quadBezTo>
                  <a:pt x="2448430" y="594202"/>
                  <a:pt x="2202447" y="594202"/>
                </a:quadBezTo>
                <a:lnTo>
                  <a:pt x="245983" y="594202"/>
                </a:lnTo>
                <a:quadBezTo>
                  <a:pt x="0" y="594202"/>
                  <a:pt x="0" y="297101"/>
                </a:quadBezTo>
                <a:lnTo>
                  <a:pt x="0" y="297101"/>
                </a:lnTo>
                <a:quadBezTo>
                  <a:pt x="0" y="0"/>
                  <a:pt x="245983" y="0"/>
                </a:quadBezTo>
                <a:close/>
              </a:path>
            </a:pathLst>
          </a:custGeom>
          <a:solidFill>
            <a:srgbClr val="1B5AB5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9" name="Text 4"/>
          <p:cNvSpPr/>
          <p:nvPr/>
        </p:nvSpPr>
        <p:spPr>
          <a:xfrm>
            <a:off x="7106435" y="1095469"/>
            <a:ext cx="741688" cy="10058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4320" b="1" i="1" noProof="0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3</a:t>
            </a:r>
            <a:endParaRPr lang="es-MX" sz="1440" noProof="0" dirty="0"/>
          </a:p>
        </p:txBody>
      </p:sp>
      <p:sp>
        <p:nvSpPr>
          <p:cNvPr id="10" name="Text 5"/>
          <p:cNvSpPr/>
          <p:nvPr/>
        </p:nvSpPr>
        <p:spPr>
          <a:xfrm>
            <a:off x="523852" y="2153079"/>
            <a:ext cx="2285552" cy="37039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296" b="1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Soluciones de control industrial</a:t>
            </a:r>
            <a:endParaRPr lang="es-MX" sz="1440" noProof="0" dirty="0"/>
          </a:p>
        </p:txBody>
      </p:sp>
      <p:sp>
        <p:nvSpPr>
          <p:cNvPr id="11" name="Text 6"/>
          <p:cNvSpPr/>
          <p:nvPr/>
        </p:nvSpPr>
        <p:spPr>
          <a:xfrm>
            <a:off x="564509" y="2621709"/>
            <a:ext cx="2204238" cy="128016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008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Siemens, Moeller y Elektrik ofrecen sistemas avanzados de control para automatización industrial, mejorando eficiencia y precisión en procesos manufactureros.</a:t>
            </a:r>
            <a:endParaRPr lang="es-MX" sz="1440" noProof="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644" y="1004913"/>
            <a:ext cx="2706759" cy="3439931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3347809" y="2041177"/>
            <a:ext cx="2448430" cy="594202"/>
          </a:xfrm>
          <a:custGeom>
            <a:avLst/>
            <a:gdLst/>
            <a:ahLst/>
            <a:cxnLst/>
            <a:rect l="l" t="t" r="r" b="b"/>
            <a:pathLst>
              <a:path w="2448430" h="594202">
                <a:moveTo>
                  <a:pt x="245983" y="0"/>
                </a:moveTo>
                <a:moveTo>
                  <a:pt x="245983" y="0"/>
                </a:moveTo>
                <a:lnTo>
                  <a:pt x="2202447" y="0"/>
                </a:lnTo>
                <a:quadBezTo>
                  <a:pt x="2448430" y="0"/>
                  <a:pt x="2448430" y="297101"/>
                </a:quadBezTo>
                <a:lnTo>
                  <a:pt x="2448430" y="297101"/>
                </a:lnTo>
                <a:quadBezTo>
                  <a:pt x="2448430" y="594202"/>
                  <a:pt x="2202447" y="594202"/>
                </a:quadBezTo>
                <a:lnTo>
                  <a:pt x="245983" y="594202"/>
                </a:lnTo>
                <a:quadBezTo>
                  <a:pt x="0" y="594202"/>
                  <a:pt x="0" y="297101"/>
                </a:quadBezTo>
                <a:lnTo>
                  <a:pt x="0" y="297101"/>
                </a:lnTo>
                <a:quadBezTo>
                  <a:pt x="0" y="0"/>
                  <a:pt x="245983" y="0"/>
                </a:quadBezTo>
                <a:close/>
              </a:path>
            </a:pathLst>
          </a:custGeom>
          <a:solidFill>
            <a:srgbClr val="1B5AB5"/>
          </a:solidFill>
          <a:ln/>
        </p:spPr>
        <p:txBody>
          <a:bodyPr/>
          <a:lstStyle/>
          <a:p>
            <a:endParaRPr lang="es-MX" noProof="0" dirty="0"/>
          </a:p>
        </p:txBody>
      </p:sp>
      <p:sp>
        <p:nvSpPr>
          <p:cNvPr id="14" name="Text 8"/>
          <p:cNvSpPr/>
          <p:nvPr/>
        </p:nvSpPr>
        <p:spPr>
          <a:xfrm>
            <a:off x="4201180" y="1095469"/>
            <a:ext cx="741688" cy="10058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4320" b="1" i="1" noProof="0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2</a:t>
            </a:r>
            <a:endParaRPr lang="es-MX" sz="1440" noProof="0" dirty="0"/>
          </a:p>
        </p:txBody>
      </p:sp>
      <p:sp>
        <p:nvSpPr>
          <p:cNvPr id="15" name="Text 9"/>
          <p:cNvSpPr/>
          <p:nvPr/>
        </p:nvSpPr>
        <p:spPr>
          <a:xfrm>
            <a:off x="3429248" y="2143581"/>
            <a:ext cx="2285552" cy="38939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296" b="1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Distribución eléctrica</a:t>
            </a:r>
            <a:endParaRPr lang="es-MX" sz="1440" noProof="0" dirty="0"/>
          </a:p>
        </p:txBody>
      </p:sp>
      <p:sp>
        <p:nvSpPr>
          <p:cNvPr id="16" name="Text 10"/>
          <p:cNvSpPr/>
          <p:nvPr/>
        </p:nvSpPr>
        <p:spPr>
          <a:xfrm>
            <a:off x="3469905" y="2621709"/>
            <a:ext cx="2204238" cy="128016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008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Tableros, interruptores y protecciones de las tres marcas garantizan distribución eléctrica segura y confiable en entornos industriales exigentes.</a:t>
            </a:r>
            <a:endParaRPr lang="es-MX" sz="1440" noProof="0" dirty="0"/>
          </a:p>
        </p:txBody>
      </p:sp>
      <p:sp>
        <p:nvSpPr>
          <p:cNvPr id="17" name="Text 11"/>
          <p:cNvSpPr/>
          <p:nvPr/>
        </p:nvSpPr>
        <p:spPr>
          <a:xfrm>
            <a:off x="6334267" y="2157827"/>
            <a:ext cx="2286024" cy="36090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296" b="1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Motores y accionamientos</a:t>
            </a:r>
            <a:endParaRPr lang="es-MX" sz="1440" noProof="0" dirty="0"/>
          </a:p>
        </p:txBody>
      </p:sp>
      <p:sp>
        <p:nvSpPr>
          <p:cNvPr id="18" name="Text 12"/>
          <p:cNvSpPr/>
          <p:nvPr/>
        </p:nvSpPr>
        <p:spPr>
          <a:xfrm>
            <a:off x="6375160" y="2621709"/>
            <a:ext cx="2204238" cy="106070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008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Variadores de frecuencia y motores eléctricos de alta eficiencia para aplicaciones que requieren control preciso de velocidad y torque.</a:t>
            </a:r>
            <a:endParaRPr lang="es-MX" sz="1440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2016" b="1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Catálogo de equipos</a:t>
            </a:r>
            <a:endParaRPr lang="es-MX" sz="1440" noProof="0" dirty="0"/>
          </a:p>
        </p:txBody>
      </p:sp>
      <p:pic>
        <p:nvPicPr>
          <p:cNvPr id="4" name="Image 1" descr="https://oceandoc-ai.obs.ap-southeast-3.myhuaweicloud.com:443/image_1756850899266_yQQKoR.jpg"/>
          <p:cNvPicPr>
            <a:picLocks noChangeAspect="1"/>
          </p:cNvPicPr>
          <p:nvPr/>
        </p:nvPicPr>
        <p:blipFill>
          <a:blip r:embed="rId4"/>
          <a:srcRect t="12500" b="12500"/>
          <a:stretch/>
        </p:blipFill>
        <p:spPr>
          <a:xfrm>
            <a:off x="6182968" y="3025192"/>
            <a:ext cx="2509856" cy="1882392"/>
          </a:xfrm>
          <a:prstGeom prst="rect">
            <a:avLst/>
          </a:prstGeom>
        </p:spPr>
      </p:pic>
      <p:pic>
        <p:nvPicPr>
          <p:cNvPr id="5" name="Image 2" descr="https://oceandoc-ai.obs.ap-southeast-3.myhuaweicloud.com:443/image_1756850895650_kcHFll.jpg"/>
          <p:cNvPicPr>
            <a:picLocks noChangeAspect="1"/>
          </p:cNvPicPr>
          <p:nvPr/>
        </p:nvPicPr>
        <p:blipFill>
          <a:blip r:embed="rId5"/>
          <a:srcRect t="12500" b="12500"/>
          <a:stretch/>
        </p:blipFill>
        <p:spPr>
          <a:xfrm>
            <a:off x="3317428" y="3025192"/>
            <a:ext cx="2509856" cy="1882392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059623" y="2569640"/>
            <a:ext cx="756547" cy="814436"/>
          </a:xfrm>
          <a:custGeom>
            <a:avLst/>
            <a:gdLst/>
            <a:ahLst/>
            <a:cxnLst/>
            <a:rect l="l" t="t" r="r" b="b"/>
            <a:pathLst>
              <a:path w="756547" h="814436">
                <a:moveTo>
                  <a:pt x="378274" y="0"/>
                </a:moveTo>
                <a:moveTo>
                  <a:pt x="378274" y="0"/>
                </a:moveTo>
                <a:lnTo>
                  <a:pt x="0" y="244331"/>
                </a:lnTo>
                <a:lnTo>
                  <a:pt x="0" y="570105"/>
                </a:lnTo>
                <a:lnTo>
                  <a:pt x="378274" y="814436"/>
                </a:lnTo>
                <a:lnTo>
                  <a:pt x="756547" y="570105"/>
                </a:lnTo>
                <a:lnTo>
                  <a:pt x="756547" y="244331"/>
                </a:lnTo>
                <a:lnTo>
                  <a:pt x="378274" y="0"/>
                </a:lnTo>
                <a:close/>
              </a:path>
            </a:pathLst>
          </a:custGeom>
          <a:solidFill>
            <a:srgbClr val="1B5AB5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MX" noProof="0" dirty="0"/>
          </a:p>
        </p:txBody>
      </p:sp>
      <p:sp>
        <p:nvSpPr>
          <p:cNvPr id="8" name="Shape 3"/>
          <p:cNvSpPr/>
          <p:nvPr/>
        </p:nvSpPr>
        <p:spPr>
          <a:xfrm>
            <a:off x="4194082" y="2569640"/>
            <a:ext cx="756547" cy="814436"/>
          </a:xfrm>
          <a:custGeom>
            <a:avLst/>
            <a:gdLst/>
            <a:ahLst/>
            <a:cxnLst/>
            <a:rect l="l" t="t" r="r" b="b"/>
            <a:pathLst>
              <a:path w="756547" h="814436">
                <a:moveTo>
                  <a:pt x="378274" y="0"/>
                </a:moveTo>
                <a:moveTo>
                  <a:pt x="378274" y="0"/>
                </a:moveTo>
                <a:lnTo>
                  <a:pt x="0" y="244331"/>
                </a:lnTo>
                <a:lnTo>
                  <a:pt x="0" y="570105"/>
                </a:lnTo>
                <a:lnTo>
                  <a:pt x="378274" y="814436"/>
                </a:lnTo>
                <a:lnTo>
                  <a:pt x="756547" y="570105"/>
                </a:lnTo>
                <a:lnTo>
                  <a:pt x="756547" y="244331"/>
                </a:lnTo>
                <a:lnTo>
                  <a:pt x="378274" y="0"/>
                </a:lnTo>
                <a:close/>
              </a:path>
            </a:pathLst>
          </a:custGeom>
          <a:solidFill>
            <a:srgbClr val="1B5AB5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MX" noProof="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1194" y="2795696"/>
            <a:ext cx="362325" cy="36232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9588" y="2798550"/>
            <a:ext cx="356616" cy="356616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3321775" y="1159460"/>
            <a:ext cx="2501162" cy="37796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b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296" noProof="0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Soluciones Moeller</a:t>
            </a:r>
            <a:endParaRPr lang="es-MX" sz="1440" noProof="0" dirty="0"/>
          </a:p>
        </p:txBody>
      </p:sp>
      <p:sp>
        <p:nvSpPr>
          <p:cNvPr id="14" name="Text 7"/>
          <p:cNvSpPr/>
          <p:nvPr/>
        </p:nvSpPr>
        <p:spPr>
          <a:xfrm>
            <a:off x="3321775" y="1457237"/>
            <a:ext cx="2501162" cy="96789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008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Componentes eléctricos Moeller destacados por fiabilidad y rendimiento. Incluye interruptores, protecciones y sistemas de control para aplicaciones industriales.</a:t>
            </a:r>
            <a:endParaRPr lang="es-MX" sz="1440" noProof="0" dirty="0"/>
          </a:p>
        </p:txBody>
      </p:sp>
      <p:sp>
        <p:nvSpPr>
          <p:cNvPr id="15" name="Text 8"/>
          <p:cNvSpPr/>
          <p:nvPr/>
        </p:nvSpPr>
        <p:spPr>
          <a:xfrm>
            <a:off x="6187315" y="1159460"/>
            <a:ext cx="2501162" cy="37796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b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296" noProof="0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Innovación Elektrik</a:t>
            </a:r>
            <a:endParaRPr lang="es-MX" sz="1440" noProof="0" dirty="0"/>
          </a:p>
        </p:txBody>
      </p:sp>
      <p:sp>
        <p:nvSpPr>
          <p:cNvPr id="16" name="Text 9"/>
          <p:cNvSpPr/>
          <p:nvPr/>
        </p:nvSpPr>
        <p:spPr>
          <a:xfrm>
            <a:off x="6187315" y="1457237"/>
            <a:ext cx="2501162" cy="81278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008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Elektrik con tecnología de vanguardia. Ofrece dispositivos de control, automatización y protección con excelente relación calidad-precio.</a:t>
            </a:r>
            <a:endParaRPr lang="es-MX" sz="1440" noProof="0" dirty="0"/>
          </a:p>
        </p:txBody>
      </p:sp>
      <p:pic>
        <p:nvPicPr>
          <p:cNvPr id="17" name="Image 1" descr="https://oceandoc-ai.obs.ap-southeast-3.myhuaweicloud.com:443/image_1756851364086_pdTtmy.jpg">
            <a:extLst>
              <a:ext uri="{FF2B5EF4-FFF2-40B4-BE49-F238E27FC236}">
                <a16:creationId xmlns:a16="http://schemas.microsoft.com/office/drawing/2014/main" id="{129E0D62-08D3-0CB8-4E42-5D7E8F0B98D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9880" b="19880"/>
          <a:stretch/>
        </p:blipFill>
        <p:spPr>
          <a:xfrm>
            <a:off x="376194" y="3025192"/>
            <a:ext cx="2585549" cy="1882392"/>
          </a:xfrm>
          <a:prstGeom prst="rect">
            <a:avLst/>
          </a:prstGeom>
        </p:spPr>
      </p:pic>
      <p:sp>
        <p:nvSpPr>
          <p:cNvPr id="18" name="Text 6">
            <a:extLst>
              <a:ext uri="{FF2B5EF4-FFF2-40B4-BE49-F238E27FC236}">
                <a16:creationId xmlns:a16="http://schemas.microsoft.com/office/drawing/2014/main" id="{E063296D-F4FD-317B-C371-1A528C43ED86}"/>
              </a:ext>
            </a:extLst>
          </p:cNvPr>
          <p:cNvSpPr/>
          <p:nvPr/>
        </p:nvSpPr>
        <p:spPr>
          <a:xfrm>
            <a:off x="426175" y="1184860"/>
            <a:ext cx="2501162" cy="37796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b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296" noProof="0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Precisión tecnológica Siemens</a:t>
            </a:r>
            <a:endParaRPr lang="es-MX" sz="1440" noProof="0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236EC71C-2F81-A0E4-B013-FC76A79499FC}"/>
              </a:ext>
            </a:extLst>
          </p:cNvPr>
          <p:cNvSpPr/>
          <p:nvPr/>
        </p:nvSpPr>
        <p:spPr>
          <a:xfrm>
            <a:off x="426175" y="1482637"/>
            <a:ext cx="2501162" cy="81278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>
              <a:spcBef>
                <a:spcPts val="375"/>
              </a:spcBef>
            </a:pPr>
            <a:r>
              <a:rPr lang="es-MX" sz="1008" noProof="0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</a:rPr>
              <a:t>Los productos Siemens incorporan la reconocida precisión alemana, garantizando funcionamiento óptimo y durabilidad superior en entornos industriales exigentes.</a:t>
            </a:r>
          </a:p>
        </p:txBody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D6E7FD21-E662-875E-FA00-37154AF9A869}"/>
              </a:ext>
            </a:extLst>
          </p:cNvPr>
          <p:cNvSpPr/>
          <p:nvPr/>
        </p:nvSpPr>
        <p:spPr>
          <a:xfrm>
            <a:off x="1279432" y="2563290"/>
            <a:ext cx="756547" cy="814436"/>
          </a:xfrm>
          <a:custGeom>
            <a:avLst/>
            <a:gdLst/>
            <a:ahLst/>
            <a:cxnLst/>
            <a:rect l="l" t="t" r="r" b="b"/>
            <a:pathLst>
              <a:path w="756547" h="814436">
                <a:moveTo>
                  <a:pt x="378274" y="0"/>
                </a:moveTo>
                <a:moveTo>
                  <a:pt x="378274" y="0"/>
                </a:moveTo>
                <a:lnTo>
                  <a:pt x="0" y="244331"/>
                </a:lnTo>
                <a:lnTo>
                  <a:pt x="0" y="570105"/>
                </a:lnTo>
                <a:lnTo>
                  <a:pt x="378274" y="814436"/>
                </a:lnTo>
                <a:lnTo>
                  <a:pt x="756547" y="570105"/>
                </a:lnTo>
                <a:lnTo>
                  <a:pt x="756547" y="244331"/>
                </a:lnTo>
                <a:lnTo>
                  <a:pt x="378274" y="0"/>
                </a:lnTo>
                <a:close/>
              </a:path>
            </a:pathLst>
          </a:custGeom>
          <a:solidFill>
            <a:srgbClr val="1B5AB5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MX" noProof="0" dirty="0"/>
          </a:p>
        </p:txBody>
      </p:sp>
      <p:pic>
        <p:nvPicPr>
          <p:cNvPr id="23" name="Gráfico 22" descr="Bombilla">
            <a:extLst>
              <a:ext uri="{FF2B5EF4-FFF2-40B4-BE49-F238E27FC236}">
                <a16:creationId xmlns:a16="http://schemas.microsoft.com/office/drawing/2014/main" id="{0A4C072D-F086-EB6F-F621-1A5B4F6352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28050" y="2767198"/>
            <a:ext cx="459310" cy="4593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2594" y="2204722"/>
            <a:ext cx="4313208" cy="89127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4320" b="1" kern="0" spc="144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Gracias！</a:t>
            </a:r>
            <a:endParaRPr lang="en-US" sz="1440" dirty="0"/>
          </a:p>
        </p:txBody>
      </p:sp>
      <p:pic>
        <p:nvPicPr>
          <p:cNvPr id="3" name="Image 0" descr="https://oceandoc-ai.obs.ap-southeast-3.myhuaweicloud.com:443/image_1756780546990_MUcLUl.jpg">
            <a:extLst>
              <a:ext uri="{FF2B5EF4-FFF2-40B4-BE49-F238E27FC236}">
                <a16:creationId xmlns:a16="http://schemas.microsoft.com/office/drawing/2014/main" id="{9438AB96-7776-1EB1-B468-8AAD9A20A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801" y="574923"/>
            <a:ext cx="4121683" cy="412168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26B7C8A-DBED-20B4-0081-12A5628B9505}"/>
              </a:ext>
            </a:extLst>
          </p:cNvPr>
          <p:cNvSpPr txBox="1"/>
          <p:nvPr/>
        </p:nvSpPr>
        <p:spPr>
          <a:xfrm>
            <a:off x="1226127" y="4237220"/>
            <a:ext cx="2528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https://arahan.com.mx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45089" y="624984"/>
            <a:ext cx="4791987" cy="7315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s-MX" sz="3744" b="1" noProof="0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CONTENT</a:t>
            </a:r>
            <a:endParaRPr lang="es-MX" sz="1440" noProof="0" dirty="0"/>
          </a:p>
        </p:txBody>
      </p:sp>
      <p:sp>
        <p:nvSpPr>
          <p:cNvPr id="3" name="Text 1"/>
          <p:cNvSpPr/>
          <p:nvPr/>
        </p:nvSpPr>
        <p:spPr>
          <a:xfrm>
            <a:off x="707833" y="1515896"/>
            <a:ext cx="713232" cy="64922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2448" b="1" noProof="0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01</a:t>
            </a:r>
            <a:endParaRPr lang="es-MX" sz="1440" noProof="0" dirty="0"/>
          </a:p>
        </p:txBody>
      </p:sp>
      <p:sp>
        <p:nvSpPr>
          <p:cNvPr id="4" name="Text 2"/>
          <p:cNvSpPr/>
          <p:nvPr/>
        </p:nvSpPr>
        <p:spPr>
          <a:xfrm>
            <a:off x="1266574" y="1621052"/>
            <a:ext cx="3335950" cy="42976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728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Productos de Laboratorio y Médico </a:t>
            </a:r>
            <a:endParaRPr lang="es-MX" sz="1440" noProof="0" dirty="0"/>
          </a:p>
        </p:txBody>
      </p:sp>
      <p:sp>
        <p:nvSpPr>
          <p:cNvPr id="5" name="Text 3"/>
          <p:cNvSpPr/>
          <p:nvPr/>
        </p:nvSpPr>
        <p:spPr>
          <a:xfrm>
            <a:off x="2407483" y="2385846"/>
            <a:ext cx="713232" cy="64922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2448" b="1" noProof="0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02</a:t>
            </a:r>
            <a:endParaRPr lang="es-MX" sz="1440" noProof="0" dirty="0"/>
          </a:p>
        </p:txBody>
      </p:sp>
      <p:sp>
        <p:nvSpPr>
          <p:cNvPr id="6" name="Text 4"/>
          <p:cNvSpPr/>
          <p:nvPr/>
        </p:nvSpPr>
        <p:spPr>
          <a:xfrm>
            <a:off x="2965703" y="2504718"/>
            <a:ext cx="3335950" cy="4023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728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 de seguridad industrial</a:t>
            </a:r>
            <a:endParaRPr lang="es-MX" sz="1440" noProof="0" dirty="0"/>
          </a:p>
        </p:txBody>
      </p:sp>
      <p:sp>
        <p:nvSpPr>
          <p:cNvPr id="7" name="Text 5"/>
          <p:cNvSpPr/>
          <p:nvPr/>
        </p:nvSpPr>
        <p:spPr>
          <a:xfrm>
            <a:off x="3895618" y="3333673"/>
            <a:ext cx="713232" cy="64922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s-MX" sz="2448" b="1" noProof="0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03</a:t>
            </a:r>
            <a:endParaRPr lang="es-MX" sz="1440" noProof="0" dirty="0"/>
          </a:p>
        </p:txBody>
      </p:sp>
      <p:sp>
        <p:nvSpPr>
          <p:cNvPr id="8" name="Text 6"/>
          <p:cNvSpPr/>
          <p:nvPr/>
        </p:nvSpPr>
        <p:spPr>
          <a:xfrm>
            <a:off x="4454752" y="3452545"/>
            <a:ext cx="3335471" cy="4023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s-MX" sz="1728" noProof="0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 eléctrico industrial</a:t>
            </a:r>
            <a:endParaRPr lang="es-MX" sz="144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09829" y="1788038"/>
            <a:ext cx="790040" cy="790040"/>
          </a:xfrm>
          <a:custGeom>
            <a:avLst/>
            <a:gdLst/>
            <a:ahLst/>
            <a:cxnLst/>
            <a:rect l="l" t="t" r="r" b="b"/>
            <a:pathLst>
              <a:path w="790040" h="790040">
                <a:moveTo>
                  <a:pt x="98755" y="0"/>
                </a:moveTo>
                <a:moveTo>
                  <a:pt x="98755" y="0"/>
                </a:moveTo>
                <a:lnTo>
                  <a:pt x="691285" y="0"/>
                </a:lnTo>
                <a:quadBezTo>
                  <a:pt x="790040" y="0"/>
                  <a:pt x="790040" y="98755"/>
                </a:quadBezTo>
                <a:lnTo>
                  <a:pt x="790040" y="691285"/>
                </a:lnTo>
                <a:quadBezTo>
                  <a:pt x="790040" y="790040"/>
                  <a:pt x="691285" y="790040"/>
                </a:quadBezTo>
                <a:lnTo>
                  <a:pt x="98755" y="790040"/>
                </a:lnTo>
                <a:quadBezTo>
                  <a:pt x="0" y="790040"/>
                  <a:pt x="0" y="691285"/>
                </a:quadBezTo>
                <a:lnTo>
                  <a:pt x="0" y="98755"/>
                </a:lnTo>
                <a:quadBezTo>
                  <a:pt x="0" y="0"/>
                  <a:pt x="98755" y="0"/>
                </a:quad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3" name="Text 1"/>
          <p:cNvSpPr/>
          <p:nvPr/>
        </p:nvSpPr>
        <p:spPr>
          <a:xfrm>
            <a:off x="4296739" y="2661103"/>
            <a:ext cx="4216218" cy="52475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2160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Productos de Laboratorio y Médico</a:t>
            </a:r>
            <a:endParaRPr lang="en-US" sz="1440" dirty="0"/>
          </a:p>
        </p:txBody>
      </p:sp>
      <p:sp>
        <p:nvSpPr>
          <p:cNvPr id="4" name="Text 2"/>
          <p:cNvSpPr/>
          <p:nvPr/>
        </p:nvSpPr>
        <p:spPr>
          <a:xfrm>
            <a:off x="5297528" y="1721286"/>
            <a:ext cx="2214642" cy="92354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3888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01</a:t>
            </a:r>
            <a:endParaRPr lang="en-US" sz="144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016" b="1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Cristalería y materiales especializados</a:t>
            </a:r>
            <a:endParaRPr lang="en-US" sz="1440" dirty="0"/>
          </a:p>
        </p:txBody>
      </p:sp>
      <p:sp>
        <p:nvSpPr>
          <p:cNvPr id="4" name="Shape 1"/>
          <p:cNvSpPr/>
          <p:nvPr/>
        </p:nvSpPr>
        <p:spPr>
          <a:xfrm>
            <a:off x="390100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1B5AB5"/>
            </a:solidFill>
            <a:prstDash val="solid"/>
            <a:headEnd type="none"/>
            <a:tailEnd type="none"/>
          </a:ln>
        </p:spPr>
      </p:sp>
      <p:sp>
        <p:nvSpPr>
          <p:cNvPr id="5" name="Shape 2"/>
          <p:cNvSpPr/>
          <p:nvPr/>
        </p:nvSpPr>
        <p:spPr>
          <a:xfrm>
            <a:off x="304842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6" name="Shape 3"/>
          <p:cNvSpPr/>
          <p:nvPr/>
        </p:nvSpPr>
        <p:spPr>
          <a:xfrm>
            <a:off x="2504386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DD7C2A"/>
            </a:solidFill>
            <a:prstDash val="solid"/>
            <a:headEnd type="none"/>
            <a:tailEnd type="none"/>
          </a:ln>
        </p:spPr>
      </p:sp>
      <p:sp>
        <p:nvSpPr>
          <p:cNvPr id="7" name="Shape 4"/>
          <p:cNvSpPr/>
          <p:nvPr/>
        </p:nvSpPr>
        <p:spPr>
          <a:xfrm>
            <a:off x="2409655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8" name="Shape 5"/>
          <p:cNvSpPr/>
          <p:nvPr/>
        </p:nvSpPr>
        <p:spPr>
          <a:xfrm>
            <a:off x="4661050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1B5AB5"/>
            </a:solidFill>
            <a:prstDash val="solid"/>
            <a:headEnd type="none"/>
            <a:tailEnd type="none"/>
          </a:ln>
        </p:spPr>
      </p:sp>
      <p:sp>
        <p:nvSpPr>
          <p:cNvPr id="9" name="Shape 6"/>
          <p:cNvSpPr/>
          <p:nvPr/>
        </p:nvSpPr>
        <p:spPr>
          <a:xfrm>
            <a:off x="4566319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10" name="Shape 7"/>
          <p:cNvSpPr/>
          <p:nvPr/>
        </p:nvSpPr>
        <p:spPr>
          <a:xfrm>
            <a:off x="6828200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DD7C2A"/>
            </a:solidFill>
            <a:prstDash val="solid"/>
            <a:headEnd type="none"/>
            <a:tailEnd type="none"/>
          </a:ln>
        </p:spPr>
      </p:sp>
      <p:sp>
        <p:nvSpPr>
          <p:cNvPr id="11" name="Shape 8"/>
          <p:cNvSpPr/>
          <p:nvPr/>
        </p:nvSpPr>
        <p:spPr>
          <a:xfrm>
            <a:off x="6733469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12" name="Text 9"/>
          <p:cNvSpPr/>
          <p:nvPr/>
        </p:nvSpPr>
        <p:spPr>
          <a:xfrm>
            <a:off x="484831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Cristalería de precisión</a:t>
            </a:r>
            <a:endParaRPr lang="en-US" sz="1440" dirty="0"/>
          </a:p>
        </p:txBody>
      </p:sp>
      <p:pic>
        <p:nvPicPr>
          <p:cNvPr id="13" name="Image 1" descr="https://oceandoc-ai.obs.ap-southeast-3.myhuaweicloud.com:443/image_1756848946814_IIrO1Y.jpg"/>
          <p:cNvPicPr>
            <a:picLocks noChangeAspect="1"/>
          </p:cNvPicPr>
          <p:nvPr/>
        </p:nvPicPr>
        <p:blipFill>
          <a:blip r:embed="rId5"/>
          <a:srcRect t="10000" b="10000"/>
          <a:stretch/>
        </p:blipFill>
        <p:spPr>
          <a:xfrm>
            <a:off x="484632" y="3348104"/>
            <a:ext cx="1875434" cy="149961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84831" y="1877608"/>
            <a:ext cx="1953132" cy="144475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Productos de alta calidad para laboratorios, fabricados con materiales resistentes a sustancias químicas y cambios de temperatura. Marcas líderes como Schott y Kimax.</a:t>
            </a:r>
            <a:endParaRPr lang="en-US" sz="1440" dirty="0"/>
          </a:p>
        </p:txBody>
      </p:sp>
      <p:sp>
        <p:nvSpPr>
          <p:cNvPr id="15" name="Text 11"/>
          <p:cNvSpPr/>
          <p:nvPr/>
        </p:nvSpPr>
        <p:spPr>
          <a:xfrm>
            <a:off x="2615405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Materiales para análisis</a:t>
            </a:r>
            <a:endParaRPr lang="en-US" sz="1440" dirty="0"/>
          </a:p>
        </p:txBody>
      </p:sp>
      <p:pic>
        <p:nvPicPr>
          <p:cNvPr id="16" name="Image 2" descr="https://oceandoc-ai.obs.ap-southeast-3.myhuaweicloud.com:443/image_1756848952278_AXWPgA.jpg"/>
          <p:cNvPicPr>
            <a:picLocks noChangeAspect="1"/>
          </p:cNvPicPr>
          <p:nvPr/>
        </p:nvPicPr>
        <p:blipFill>
          <a:blip r:embed="rId6"/>
          <a:srcRect t="10000" b="10000"/>
          <a:stretch/>
        </p:blipFill>
        <p:spPr>
          <a:xfrm>
            <a:off x="2648705" y="3348104"/>
            <a:ext cx="1875434" cy="149961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615405" y="1877608"/>
            <a:ext cx="1953132" cy="144475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Instrumentos especializados para procedimientos científicos precisos, incluyendo pipetas, buretas y matraces de marcas reconocidas como Brand y Wheaton.</a:t>
            </a:r>
            <a:endParaRPr lang="en-US" sz="1440" dirty="0"/>
          </a:p>
        </p:txBody>
      </p:sp>
      <p:sp>
        <p:nvSpPr>
          <p:cNvPr id="18" name="Text 13"/>
          <p:cNvSpPr/>
          <p:nvPr/>
        </p:nvSpPr>
        <p:spPr>
          <a:xfrm>
            <a:off x="4755452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Reactivos certificados</a:t>
            </a:r>
            <a:endParaRPr lang="en-US" sz="1440" dirty="0"/>
          </a:p>
        </p:txBody>
      </p:sp>
      <p:pic>
        <p:nvPicPr>
          <p:cNvPr id="19" name="Image 3" descr="https://oceandoc-ai.obs.ap-southeast-3.myhuaweicloud.com:443/image_1756848955531_pVOpxL.jpg"/>
          <p:cNvPicPr>
            <a:picLocks noChangeAspect="1"/>
          </p:cNvPicPr>
          <p:nvPr/>
        </p:nvPicPr>
        <p:blipFill>
          <a:blip r:embed="rId7"/>
          <a:srcRect t="10000" b="10000"/>
          <a:stretch/>
        </p:blipFill>
        <p:spPr>
          <a:xfrm>
            <a:off x="4812778" y="3348104"/>
            <a:ext cx="1875434" cy="149961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755452" y="1877608"/>
            <a:ext cx="1953132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Químicos y soluciones de alta pureza para análisis de laboratorio. Ofrecemos productos J.T. Baker, Fermont y Díbico con certificados de calidad.</a:t>
            </a:r>
            <a:endParaRPr lang="en-US" sz="1440" dirty="0"/>
          </a:p>
        </p:txBody>
      </p:sp>
      <p:sp>
        <p:nvSpPr>
          <p:cNvPr id="21" name="Text 15"/>
          <p:cNvSpPr/>
          <p:nvPr/>
        </p:nvSpPr>
        <p:spPr>
          <a:xfrm>
            <a:off x="6886026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de </a:t>
            </a:r>
            <a:r>
              <a:rPr lang="en-US" sz="1296" b="1" dirty="0" err="1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seguridad</a:t>
            </a:r>
            <a:endParaRPr lang="en-US" sz="1440" dirty="0"/>
          </a:p>
        </p:txBody>
      </p:sp>
      <p:pic>
        <p:nvPicPr>
          <p:cNvPr id="22" name="Image 4" descr="https://oceandoc-ai.obs.ap-southeast-3.myhuaweicloud.com:443/image_1756848958581_08RtUO.jpg"/>
          <p:cNvPicPr>
            <a:picLocks noChangeAspect="1"/>
          </p:cNvPicPr>
          <p:nvPr/>
        </p:nvPicPr>
        <p:blipFill>
          <a:blip r:embed="rId8"/>
          <a:srcRect t="10000" b="10000"/>
          <a:stretch/>
        </p:blipFill>
        <p:spPr>
          <a:xfrm>
            <a:off x="6976851" y="3348104"/>
            <a:ext cx="1875434" cy="149961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886026" y="1877608"/>
            <a:ext cx="1953132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Protección personal de calidad superior para entornos de laboratorio, incluyendo guantes, gafas y ropa especializada de marcas como Ansell y 3M.</a:t>
            </a:r>
            <a:endParaRPr lang="en-US" sz="144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016" b="1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Mobiliario para laboratorios</a:t>
            </a:r>
            <a:endParaRPr lang="en-US" sz="1440" dirty="0"/>
          </a:p>
        </p:txBody>
      </p:sp>
      <p:sp>
        <p:nvSpPr>
          <p:cNvPr id="4" name="Shape 1"/>
          <p:cNvSpPr/>
          <p:nvPr/>
        </p:nvSpPr>
        <p:spPr>
          <a:xfrm>
            <a:off x="282526" y="1199903"/>
            <a:ext cx="3157289" cy="3157289"/>
          </a:xfrm>
          <a:custGeom>
            <a:avLst/>
            <a:gdLst/>
            <a:ahLst/>
            <a:cxnLst/>
            <a:rect l="l" t="t" r="r" b="b"/>
            <a:pathLst>
              <a:path w="3157289" h="3157289">
                <a:moveTo>
                  <a:pt x="1578645" y="0"/>
                </a:moveTo>
                <a:moveTo>
                  <a:pt x="1578645" y="0"/>
                </a:moveTo>
                <a:cubicBezTo>
                  <a:pt x="2449922" y="0"/>
                  <a:pt x="3157289" y="707367"/>
                  <a:pt x="3157289" y="1578645"/>
                </a:cubicBezTo>
                <a:cubicBezTo>
                  <a:pt x="3157289" y="2449922"/>
                  <a:pt x="2449922" y="3157289"/>
                  <a:pt x="1578645" y="3157289"/>
                </a:cubicBezTo>
                <a:cubicBezTo>
                  <a:pt x="707367" y="3157289"/>
                  <a:pt x="0" y="2449922"/>
                  <a:pt x="0" y="1578645"/>
                </a:cubicBezTo>
                <a:cubicBezTo>
                  <a:pt x="0" y="707367"/>
                  <a:pt x="707367" y="0"/>
                  <a:pt x="1578645" y="0"/>
                </a:cubicBezTo>
                <a:close/>
              </a:path>
            </a:pathLst>
          </a:custGeom>
          <a:solidFill>
            <a:srgbClr val="1B5AB5">
              <a:alpha val="20000"/>
            </a:srgbClr>
          </a:solidFill>
          <a:ln/>
        </p:spPr>
      </p:sp>
      <p:pic>
        <p:nvPicPr>
          <p:cNvPr id="5" name="Image 1" descr="https://oceandoc-ai.obs.ap-southeast-3.myhuaweicloud.com:443/image_1756848945291_NYopcA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5553" y="1262929"/>
            <a:ext cx="3031236" cy="3031236"/>
          </a:xfrm>
          <a:prstGeom prst="ellipse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712185" y="1313256"/>
            <a:ext cx="615117" cy="615117"/>
          </a:xfrm>
          <a:custGeom>
            <a:avLst/>
            <a:gdLst/>
            <a:ahLst/>
            <a:cxnLst/>
            <a:rect l="l" t="t" r="r" b="b"/>
            <a:pathLst>
              <a:path w="615117" h="615117">
                <a:moveTo>
                  <a:pt x="307559" y="0"/>
                </a:moveTo>
                <a:moveTo>
                  <a:pt x="307559" y="0"/>
                </a:moveTo>
                <a:cubicBezTo>
                  <a:pt x="477305" y="0"/>
                  <a:pt x="615117" y="137812"/>
                  <a:pt x="615117" y="307559"/>
                </a:cubicBezTo>
                <a:cubicBezTo>
                  <a:pt x="615117" y="477305"/>
                  <a:pt x="477305" y="615117"/>
                  <a:pt x="307559" y="615117"/>
                </a:cubicBezTo>
                <a:cubicBezTo>
                  <a:pt x="137812" y="615117"/>
                  <a:pt x="0" y="477305"/>
                  <a:pt x="0" y="307559"/>
                </a:cubicBezTo>
                <a:cubicBezTo>
                  <a:pt x="0" y="137812"/>
                  <a:pt x="137812" y="0"/>
                  <a:pt x="307559" y="0"/>
                </a:cubicBez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7" name="Text 3"/>
          <p:cNvSpPr/>
          <p:nvPr/>
        </p:nvSpPr>
        <p:spPr>
          <a:xfrm>
            <a:off x="2662699" y="1296202"/>
            <a:ext cx="714089" cy="64922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448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1</a:t>
            </a:r>
            <a:endParaRPr lang="en-US" sz="1440" dirty="0"/>
          </a:p>
        </p:txBody>
      </p:sp>
      <p:sp>
        <p:nvSpPr>
          <p:cNvPr id="8" name="Shape 4"/>
          <p:cNvSpPr/>
          <p:nvPr/>
        </p:nvSpPr>
        <p:spPr>
          <a:xfrm>
            <a:off x="3028903" y="2406980"/>
            <a:ext cx="615117" cy="615117"/>
          </a:xfrm>
          <a:custGeom>
            <a:avLst/>
            <a:gdLst/>
            <a:ahLst/>
            <a:cxnLst/>
            <a:rect l="l" t="t" r="r" b="b"/>
            <a:pathLst>
              <a:path w="615117" h="615117">
                <a:moveTo>
                  <a:pt x="307559" y="0"/>
                </a:moveTo>
                <a:moveTo>
                  <a:pt x="307559" y="0"/>
                </a:moveTo>
                <a:cubicBezTo>
                  <a:pt x="477305" y="0"/>
                  <a:pt x="615117" y="137812"/>
                  <a:pt x="615117" y="307559"/>
                </a:cubicBezTo>
                <a:cubicBezTo>
                  <a:pt x="615117" y="477305"/>
                  <a:pt x="477305" y="615117"/>
                  <a:pt x="307559" y="615117"/>
                </a:cubicBezTo>
                <a:cubicBezTo>
                  <a:pt x="137812" y="615117"/>
                  <a:pt x="0" y="477305"/>
                  <a:pt x="0" y="307559"/>
                </a:cubicBezTo>
                <a:cubicBezTo>
                  <a:pt x="0" y="137812"/>
                  <a:pt x="137812" y="0"/>
                  <a:pt x="307559" y="0"/>
                </a:cubic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9" name="Shape 5"/>
          <p:cNvSpPr/>
          <p:nvPr/>
        </p:nvSpPr>
        <p:spPr>
          <a:xfrm>
            <a:off x="2712185" y="3553623"/>
            <a:ext cx="615117" cy="615117"/>
          </a:xfrm>
          <a:custGeom>
            <a:avLst/>
            <a:gdLst/>
            <a:ahLst/>
            <a:cxnLst/>
            <a:rect l="l" t="t" r="r" b="b"/>
            <a:pathLst>
              <a:path w="615117" h="615117">
                <a:moveTo>
                  <a:pt x="307559" y="0"/>
                </a:moveTo>
                <a:moveTo>
                  <a:pt x="307559" y="0"/>
                </a:moveTo>
                <a:cubicBezTo>
                  <a:pt x="477305" y="0"/>
                  <a:pt x="615117" y="137812"/>
                  <a:pt x="615117" y="307559"/>
                </a:cubicBezTo>
                <a:cubicBezTo>
                  <a:pt x="615117" y="477305"/>
                  <a:pt x="477305" y="615117"/>
                  <a:pt x="307559" y="615117"/>
                </a:cubicBezTo>
                <a:cubicBezTo>
                  <a:pt x="137812" y="615117"/>
                  <a:pt x="0" y="477305"/>
                  <a:pt x="0" y="307559"/>
                </a:cubicBezTo>
                <a:cubicBezTo>
                  <a:pt x="0" y="137812"/>
                  <a:pt x="137812" y="0"/>
                  <a:pt x="307559" y="0"/>
                </a:cubicBez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10" name="Text 6"/>
          <p:cNvSpPr/>
          <p:nvPr/>
        </p:nvSpPr>
        <p:spPr>
          <a:xfrm>
            <a:off x="2662699" y="3536570"/>
            <a:ext cx="714089" cy="64922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448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3</a:t>
            </a:r>
            <a:endParaRPr lang="en-US" sz="1440" dirty="0"/>
          </a:p>
        </p:txBody>
      </p:sp>
      <p:sp>
        <p:nvSpPr>
          <p:cNvPr id="11" name="Text 7"/>
          <p:cNvSpPr/>
          <p:nvPr/>
        </p:nvSpPr>
        <p:spPr>
          <a:xfrm>
            <a:off x="3439815" y="1250482"/>
            <a:ext cx="5410272" cy="37490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b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Mesas y superficies de trabajo</a:t>
            </a:r>
            <a:endParaRPr lang="en-US" sz="1440" dirty="0"/>
          </a:p>
        </p:txBody>
      </p:sp>
      <p:sp>
        <p:nvSpPr>
          <p:cNvPr id="12" name="Text 8"/>
          <p:cNvSpPr/>
          <p:nvPr/>
        </p:nvSpPr>
        <p:spPr>
          <a:xfrm>
            <a:off x="3439815" y="1479082"/>
            <a:ext cx="5440943" cy="60350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Superficies resistentes a químicos, con altura ergonómica y materiales especializados para garantizar durabilidad y </a:t>
            </a:r>
            <a:r>
              <a:rPr lang="en-US" sz="1008" dirty="0" err="1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seguridad</a:t>
            </a: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 en procedimientos de laboratorio.</a:t>
            </a:r>
            <a:endParaRPr lang="en-US" sz="1440" dirty="0"/>
          </a:p>
        </p:txBody>
      </p:sp>
      <p:sp>
        <p:nvSpPr>
          <p:cNvPr id="13" name="Text 9"/>
          <p:cNvSpPr/>
          <p:nvPr/>
        </p:nvSpPr>
        <p:spPr>
          <a:xfrm>
            <a:off x="3706607" y="2348779"/>
            <a:ext cx="5143480" cy="37490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b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Gabinetes y almacenamiento</a:t>
            </a:r>
            <a:endParaRPr lang="en-US" sz="1440" dirty="0"/>
          </a:p>
        </p:txBody>
      </p:sp>
      <p:sp>
        <p:nvSpPr>
          <p:cNvPr id="14" name="Text 10"/>
          <p:cNvSpPr/>
          <p:nvPr/>
        </p:nvSpPr>
        <p:spPr>
          <a:xfrm>
            <a:off x="3719566" y="2577379"/>
            <a:ext cx="5161192" cy="60350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Sistemas organizados para reactivos, cristalería y equipos con protección contra sustancias corrosivas y clasificación por riesgo.</a:t>
            </a:r>
            <a:endParaRPr lang="en-US" sz="1440" dirty="0"/>
          </a:p>
        </p:txBody>
      </p:sp>
      <p:sp>
        <p:nvSpPr>
          <p:cNvPr id="15" name="Text 11"/>
          <p:cNvSpPr/>
          <p:nvPr/>
        </p:nvSpPr>
        <p:spPr>
          <a:xfrm>
            <a:off x="3439815" y="3534232"/>
            <a:ext cx="5410272" cy="37490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b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Campanas de extracción</a:t>
            </a:r>
            <a:endParaRPr lang="en-US" sz="1440" dirty="0"/>
          </a:p>
        </p:txBody>
      </p:sp>
      <p:sp>
        <p:nvSpPr>
          <p:cNvPr id="16" name="Text 12"/>
          <p:cNvSpPr/>
          <p:nvPr/>
        </p:nvSpPr>
        <p:spPr>
          <a:xfrm>
            <a:off x="3439815" y="3753688"/>
            <a:ext cx="5440943" cy="60350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de ventilación que eliminan gases tóxicos, ofreciendo protección al personal durante experimentos con sustancias volátiles.</a:t>
            </a:r>
            <a:endParaRPr lang="en-US" sz="1440" dirty="0"/>
          </a:p>
        </p:txBody>
      </p:sp>
      <p:sp>
        <p:nvSpPr>
          <p:cNvPr id="17" name="Text 13"/>
          <p:cNvSpPr/>
          <p:nvPr/>
        </p:nvSpPr>
        <p:spPr>
          <a:xfrm>
            <a:off x="2997697" y="2389927"/>
            <a:ext cx="714089" cy="64922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448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2</a:t>
            </a:r>
            <a:endParaRPr lang="en-US" sz="14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016" b="1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de refrigeración especializada</a:t>
            </a:r>
            <a:endParaRPr lang="en-US" sz="1440" dirty="0"/>
          </a:p>
        </p:txBody>
      </p:sp>
      <p:sp>
        <p:nvSpPr>
          <p:cNvPr id="4" name="Shape 1"/>
          <p:cNvSpPr/>
          <p:nvPr/>
        </p:nvSpPr>
        <p:spPr>
          <a:xfrm>
            <a:off x="7208029" y="1196577"/>
            <a:ext cx="1253101" cy="1253101"/>
          </a:xfrm>
          <a:custGeom>
            <a:avLst/>
            <a:gdLst/>
            <a:ahLst/>
            <a:cxnLst/>
            <a:rect l="l" t="t" r="r" b="b"/>
            <a:pathLst>
              <a:path w="1253101" h="1253101">
                <a:moveTo>
                  <a:pt x="626550" y="0"/>
                </a:moveTo>
                <a:moveTo>
                  <a:pt x="626550" y="0"/>
                </a:moveTo>
                <a:cubicBezTo>
                  <a:pt x="972353" y="0"/>
                  <a:pt x="1253101" y="280748"/>
                  <a:pt x="1253101" y="626550"/>
                </a:cubicBezTo>
                <a:cubicBezTo>
                  <a:pt x="1253101" y="972353"/>
                  <a:pt x="972353" y="1253101"/>
                  <a:pt x="626550" y="1253101"/>
                </a:cubicBezTo>
                <a:cubicBezTo>
                  <a:pt x="280748" y="1253101"/>
                  <a:pt x="0" y="972353"/>
                  <a:pt x="0" y="626550"/>
                </a:cubicBezTo>
                <a:cubicBezTo>
                  <a:pt x="0" y="280748"/>
                  <a:pt x="280748" y="0"/>
                  <a:pt x="626550" y="0"/>
                </a:cubicBezTo>
                <a:close/>
              </a:path>
            </a:pathLst>
          </a:custGeom>
          <a:solidFill>
            <a:srgbClr val="1B5AB5">
              <a:alpha val="0"/>
            </a:srgbClr>
          </a:solidFill>
          <a:ln w="19050">
            <a:solidFill>
              <a:srgbClr val="1B5AB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027039" y="1196577"/>
            <a:ext cx="1253101" cy="1253101"/>
          </a:xfrm>
          <a:custGeom>
            <a:avLst/>
            <a:gdLst/>
            <a:ahLst/>
            <a:cxnLst/>
            <a:rect l="l" t="t" r="r" b="b"/>
            <a:pathLst>
              <a:path w="1253101" h="1253101">
                <a:moveTo>
                  <a:pt x="626550" y="0"/>
                </a:moveTo>
                <a:moveTo>
                  <a:pt x="626550" y="0"/>
                </a:moveTo>
                <a:cubicBezTo>
                  <a:pt x="972353" y="0"/>
                  <a:pt x="1253101" y="280748"/>
                  <a:pt x="1253101" y="626550"/>
                </a:cubicBezTo>
                <a:cubicBezTo>
                  <a:pt x="1253101" y="972353"/>
                  <a:pt x="972353" y="1253101"/>
                  <a:pt x="626550" y="1253101"/>
                </a:cubicBezTo>
                <a:cubicBezTo>
                  <a:pt x="280748" y="1253101"/>
                  <a:pt x="0" y="972353"/>
                  <a:pt x="0" y="626550"/>
                </a:cubicBezTo>
                <a:cubicBezTo>
                  <a:pt x="0" y="280748"/>
                  <a:pt x="280748" y="0"/>
                  <a:pt x="626550" y="0"/>
                </a:cubicBezTo>
                <a:close/>
              </a:path>
            </a:pathLst>
          </a:custGeom>
          <a:solidFill>
            <a:srgbClr val="1B5AB5">
              <a:alpha val="0"/>
            </a:srgbClr>
          </a:solidFill>
          <a:ln w="19050">
            <a:solidFill>
              <a:srgbClr val="1B5AB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2849" y="1196577"/>
            <a:ext cx="1253101" cy="1253101"/>
          </a:xfrm>
          <a:custGeom>
            <a:avLst/>
            <a:gdLst/>
            <a:ahLst/>
            <a:cxnLst/>
            <a:rect l="l" t="t" r="r" b="b"/>
            <a:pathLst>
              <a:path w="1253101" h="1253101">
                <a:moveTo>
                  <a:pt x="626550" y="0"/>
                </a:moveTo>
                <a:moveTo>
                  <a:pt x="626550" y="0"/>
                </a:moveTo>
                <a:cubicBezTo>
                  <a:pt x="972353" y="0"/>
                  <a:pt x="1253101" y="280748"/>
                  <a:pt x="1253101" y="626550"/>
                </a:cubicBezTo>
                <a:cubicBezTo>
                  <a:pt x="1253101" y="972353"/>
                  <a:pt x="972353" y="1253101"/>
                  <a:pt x="626550" y="1253101"/>
                </a:cubicBezTo>
                <a:cubicBezTo>
                  <a:pt x="280748" y="1253101"/>
                  <a:pt x="0" y="972353"/>
                  <a:pt x="0" y="626550"/>
                </a:cubicBezTo>
                <a:cubicBezTo>
                  <a:pt x="0" y="280748"/>
                  <a:pt x="280748" y="0"/>
                  <a:pt x="626550" y="0"/>
                </a:cubicBezTo>
                <a:close/>
              </a:path>
            </a:pathLst>
          </a:custGeom>
          <a:solidFill>
            <a:srgbClr val="1B5AB5">
              <a:alpha val="0"/>
            </a:srgbClr>
          </a:solidFill>
          <a:ln w="19050">
            <a:solidFill>
              <a:srgbClr val="1B5AB5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9952" y="734602"/>
            <a:ext cx="1056132" cy="3960266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777916" y="734602"/>
            <a:ext cx="1056132" cy="396026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37732" y="2663934"/>
            <a:ext cx="2143336" cy="37796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Refrigeradores para laboratorios</a:t>
            </a:r>
            <a:endParaRPr lang="en-US" sz="1440" dirty="0"/>
          </a:p>
        </p:txBody>
      </p:sp>
      <p:pic>
        <p:nvPicPr>
          <p:cNvPr id="10" name="Image 3" descr="https://oceandoc-ai.obs.ap-southeast-3.myhuaweicloud.com:443/image_1756848949013_gKIujb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08159" y="1321887"/>
            <a:ext cx="1002480" cy="1002480"/>
          </a:xfrm>
          <a:prstGeom prst="ellipse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37732" y="3151627"/>
            <a:ext cx="2143336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de alta precisión diseñados para mantener temperaturas constantes, ideales para conservar muestras biológicas y reactivos sensibles.</a:t>
            </a:r>
            <a:endParaRPr lang="en-US" sz="1440" dirty="0"/>
          </a:p>
        </p:txBody>
      </p:sp>
      <p:sp>
        <p:nvSpPr>
          <p:cNvPr id="12" name="Text 6"/>
          <p:cNvSpPr/>
          <p:nvPr/>
        </p:nvSpPr>
        <p:spPr>
          <a:xfrm>
            <a:off x="3581913" y="2663647"/>
            <a:ext cx="2143354" cy="37764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Ultracongeladores científicos</a:t>
            </a:r>
            <a:endParaRPr lang="en-US" sz="1440" dirty="0"/>
          </a:p>
        </p:txBody>
      </p:sp>
      <p:pic>
        <p:nvPicPr>
          <p:cNvPr id="13" name="Image 4" descr="https://oceandoc-ai.obs.ap-southeast-3.myhuaweicloud.com:443/image_1756848952713_qov52G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152350" y="1321887"/>
            <a:ext cx="1002480" cy="1002480"/>
          </a:xfrm>
          <a:prstGeom prst="ellipse">
            <a:avLst/>
          </a:prstGeom>
        </p:spPr>
      </p:pic>
      <p:sp>
        <p:nvSpPr>
          <p:cNvPr id="14" name="Text 7"/>
          <p:cNvSpPr/>
          <p:nvPr/>
        </p:nvSpPr>
        <p:spPr>
          <a:xfrm>
            <a:off x="3581913" y="3151627"/>
            <a:ext cx="2143354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Sistemas de congelación que alcanzan temperaturas extremadamente bajas, perfectos para preservar material genético y componentes farmacéuticos.</a:t>
            </a:r>
            <a:endParaRPr lang="en-US" sz="1440" dirty="0"/>
          </a:p>
        </p:txBody>
      </p:sp>
      <p:sp>
        <p:nvSpPr>
          <p:cNvPr id="15" name="Text 8"/>
          <p:cNvSpPr/>
          <p:nvPr/>
        </p:nvSpPr>
        <p:spPr>
          <a:xfrm>
            <a:off x="6762902" y="2663934"/>
            <a:ext cx="2143354" cy="37764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Gel refrigerante especializado</a:t>
            </a:r>
            <a:endParaRPr lang="en-US" sz="1440" dirty="0"/>
          </a:p>
        </p:txBody>
      </p:sp>
      <p:pic>
        <p:nvPicPr>
          <p:cNvPr id="16" name="Image 5" descr="https://oceandoc-ai.obs.ap-southeast-3.myhuaweicloud.com:443/image_1756848955307_xCi09L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333339" y="1321887"/>
            <a:ext cx="1002480" cy="1002480"/>
          </a:xfrm>
          <a:prstGeom prst="ellipse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762902" y="3151937"/>
            <a:ext cx="2143354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Soluciones de refrigeración portátil que mantienen temperaturas controladas durante el transporte de muestras y medicamentos termosensibles.</a:t>
            </a:r>
            <a:endParaRPr lang="en-US" sz="14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016" b="1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Proveedores de insumos médicos</a:t>
            </a:r>
            <a:endParaRPr lang="en-US" sz="1440" dirty="0"/>
          </a:p>
        </p:txBody>
      </p:sp>
      <p:sp>
        <p:nvSpPr>
          <p:cNvPr id="4" name="Shape 1"/>
          <p:cNvSpPr/>
          <p:nvPr/>
        </p:nvSpPr>
        <p:spPr>
          <a:xfrm>
            <a:off x="390100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1B5AB5"/>
            </a:solidFill>
            <a:prstDash val="solid"/>
            <a:headEnd type="none"/>
            <a:tailEnd type="none"/>
          </a:ln>
        </p:spPr>
      </p:sp>
      <p:sp>
        <p:nvSpPr>
          <p:cNvPr id="5" name="Shape 2"/>
          <p:cNvSpPr/>
          <p:nvPr/>
        </p:nvSpPr>
        <p:spPr>
          <a:xfrm>
            <a:off x="304842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6" name="Shape 3"/>
          <p:cNvSpPr/>
          <p:nvPr/>
        </p:nvSpPr>
        <p:spPr>
          <a:xfrm>
            <a:off x="2504386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DD7C2A"/>
            </a:solidFill>
            <a:prstDash val="solid"/>
            <a:headEnd type="none"/>
            <a:tailEnd type="none"/>
          </a:ln>
        </p:spPr>
      </p:sp>
      <p:sp>
        <p:nvSpPr>
          <p:cNvPr id="7" name="Shape 4"/>
          <p:cNvSpPr/>
          <p:nvPr/>
        </p:nvSpPr>
        <p:spPr>
          <a:xfrm>
            <a:off x="2409655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8" name="Shape 5"/>
          <p:cNvSpPr/>
          <p:nvPr/>
        </p:nvSpPr>
        <p:spPr>
          <a:xfrm>
            <a:off x="4661050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1B5AB5"/>
            </a:solidFill>
            <a:prstDash val="solid"/>
            <a:headEnd type="none"/>
            <a:tailEnd type="none"/>
          </a:ln>
        </p:spPr>
      </p:sp>
      <p:sp>
        <p:nvSpPr>
          <p:cNvPr id="9" name="Shape 6"/>
          <p:cNvSpPr/>
          <p:nvPr/>
        </p:nvSpPr>
        <p:spPr>
          <a:xfrm>
            <a:off x="4566319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1B5AB5"/>
          </a:solidFill>
          <a:ln/>
        </p:spPr>
      </p:sp>
      <p:sp>
        <p:nvSpPr>
          <p:cNvPr id="10" name="Shape 7"/>
          <p:cNvSpPr/>
          <p:nvPr/>
        </p:nvSpPr>
        <p:spPr>
          <a:xfrm>
            <a:off x="6828200" y="1187692"/>
            <a:ext cx="0" cy="3660054"/>
          </a:xfrm>
          <a:custGeom>
            <a:avLst/>
            <a:gdLst/>
            <a:ahLst/>
            <a:cxnLst/>
            <a:rect l="l" t="t" r="r" b="b"/>
            <a:pathLst>
              <a:path h="3660054">
                <a:moveTo>
                  <a:pt x="0" y="0"/>
                </a:moveTo>
                <a:moveTo>
                  <a:pt x="0" y="0"/>
                </a:moveTo>
                <a:lnTo>
                  <a:pt x="0" y="3660054"/>
                </a:lnTo>
              </a:path>
            </a:pathLst>
          </a:custGeom>
          <a:noFill/>
          <a:ln w="19736">
            <a:solidFill>
              <a:srgbClr val="DD7C2A"/>
            </a:solidFill>
            <a:prstDash val="solid"/>
            <a:headEnd type="none"/>
            <a:tailEnd type="none"/>
          </a:ln>
        </p:spPr>
      </p:sp>
      <p:sp>
        <p:nvSpPr>
          <p:cNvPr id="11" name="Shape 8"/>
          <p:cNvSpPr/>
          <p:nvPr/>
        </p:nvSpPr>
        <p:spPr>
          <a:xfrm>
            <a:off x="6733469" y="1096096"/>
            <a:ext cx="189462" cy="189462"/>
          </a:xfrm>
          <a:custGeom>
            <a:avLst/>
            <a:gdLst/>
            <a:ahLst/>
            <a:cxnLst/>
            <a:rect l="l" t="t" r="r" b="b"/>
            <a:pathLst>
              <a:path w="189462" h="189462">
                <a:moveTo>
                  <a:pt x="94731" y="0"/>
                </a:moveTo>
                <a:moveTo>
                  <a:pt x="94731" y="0"/>
                </a:moveTo>
                <a:cubicBezTo>
                  <a:pt x="147014" y="0"/>
                  <a:pt x="189462" y="42448"/>
                  <a:pt x="189462" y="94731"/>
                </a:cubicBezTo>
                <a:cubicBezTo>
                  <a:pt x="189462" y="147014"/>
                  <a:pt x="147014" y="189462"/>
                  <a:pt x="94731" y="189462"/>
                </a:cubicBezTo>
                <a:cubicBezTo>
                  <a:pt x="42448" y="189462"/>
                  <a:pt x="0" y="147014"/>
                  <a:pt x="0" y="94731"/>
                </a:cubicBezTo>
                <a:cubicBezTo>
                  <a:pt x="0" y="42448"/>
                  <a:pt x="42448" y="0"/>
                  <a:pt x="94731" y="0"/>
                </a:cubic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12" name="Text 9"/>
          <p:cNvSpPr/>
          <p:nvPr/>
        </p:nvSpPr>
        <p:spPr>
          <a:xfrm>
            <a:off x="484831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Amplia Gama de Productos</a:t>
            </a:r>
            <a:endParaRPr lang="en-US" sz="1440" dirty="0"/>
          </a:p>
        </p:txBody>
      </p:sp>
      <p:pic>
        <p:nvPicPr>
          <p:cNvPr id="13" name="Image 1" descr="https://oceandoc-ai.obs.ap-southeast-3.myhuaweicloud.com:443/image_1756848955326_WfuyOz.jpg"/>
          <p:cNvPicPr>
            <a:picLocks noChangeAspect="1"/>
          </p:cNvPicPr>
          <p:nvPr/>
        </p:nvPicPr>
        <p:blipFill>
          <a:blip r:embed="rId5"/>
          <a:srcRect t="10000" b="10000"/>
          <a:stretch/>
        </p:blipFill>
        <p:spPr>
          <a:xfrm>
            <a:off x="484632" y="3348104"/>
            <a:ext cx="1875434" cy="149961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84831" y="1877608"/>
            <a:ext cx="1953132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Ofrecemos cristalería, reactivos, materiales de curación y equipo médico de alta calidad para satisfacer todas las necesidades del sector salud.</a:t>
            </a:r>
            <a:endParaRPr lang="en-US" sz="1440" dirty="0"/>
          </a:p>
        </p:txBody>
      </p:sp>
      <p:sp>
        <p:nvSpPr>
          <p:cNvPr id="15" name="Text 11"/>
          <p:cNvSpPr/>
          <p:nvPr/>
        </p:nvSpPr>
        <p:spPr>
          <a:xfrm>
            <a:off x="2615405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Marcas Líderes del Mercado</a:t>
            </a:r>
            <a:endParaRPr lang="en-US" sz="1440" dirty="0"/>
          </a:p>
        </p:txBody>
      </p:sp>
      <p:pic>
        <p:nvPicPr>
          <p:cNvPr id="16" name="Image 2" descr="https://oceandoc-ai.obs.ap-southeast-3.myhuaweicloud.com:443/image_1756848958192_gCCkAA.jpg"/>
          <p:cNvPicPr>
            <a:picLocks noChangeAspect="1"/>
          </p:cNvPicPr>
          <p:nvPr/>
        </p:nvPicPr>
        <p:blipFill>
          <a:blip r:embed="rId6"/>
          <a:srcRect t="10000" b="10000"/>
          <a:stretch/>
        </p:blipFill>
        <p:spPr>
          <a:xfrm>
            <a:off x="2648705" y="3348104"/>
            <a:ext cx="1875434" cy="149961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615405" y="1877608"/>
            <a:ext cx="1953132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Distribuimos productos de marcas reconocidas como Schott, Brand, Thermo, J.T. Baker, 3M y Siemens, garantizando calidad y confiabilidad.</a:t>
            </a:r>
            <a:endParaRPr lang="en-US" sz="1440" dirty="0"/>
          </a:p>
        </p:txBody>
      </p:sp>
      <p:sp>
        <p:nvSpPr>
          <p:cNvPr id="18" name="Text 13"/>
          <p:cNvSpPr/>
          <p:nvPr/>
        </p:nvSpPr>
        <p:spPr>
          <a:xfrm>
            <a:off x="4755452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1B5AB5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 Especializado</a:t>
            </a:r>
            <a:endParaRPr lang="en-US" sz="1440" dirty="0"/>
          </a:p>
        </p:txBody>
      </p:sp>
      <p:pic>
        <p:nvPicPr>
          <p:cNvPr id="19" name="Image 3" descr="https://oceandoc-ai.obs.ap-southeast-3.myhuaweicloud.com:443/image_1756848961761_UQzq6k.jpg"/>
          <p:cNvPicPr>
            <a:picLocks noChangeAspect="1"/>
          </p:cNvPicPr>
          <p:nvPr/>
        </p:nvPicPr>
        <p:blipFill>
          <a:blip r:embed="rId7"/>
          <a:srcRect t="10000" b="10000"/>
          <a:stretch/>
        </p:blipFill>
        <p:spPr>
          <a:xfrm>
            <a:off x="4812778" y="3348104"/>
            <a:ext cx="1875434" cy="149961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755452" y="1877608"/>
            <a:ext cx="1953132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Suministramos mobiliario médico, equipo de laboratorio, materiales de refrigeración y dispositivos eléctricos con los más altos estándares de calidad.</a:t>
            </a:r>
            <a:endParaRPr lang="en-US" sz="1440" dirty="0"/>
          </a:p>
        </p:txBody>
      </p:sp>
      <p:sp>
        <p:nvSpPr>
          <p:cNvPr id="21" name="Text 15"/>
          <p:cNvSpPr/>
          <p:nvPr/>
        </p:nvSpPr>
        <p:spPr>
          <a:xfrm>
            <a:off x="6886026" y="1380883"/>
            <a:ext cx="1953132" cy="42258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DD7C2A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Seguridad y Sanitización</a:t>
            </a:r>
            <a:endParaRPr lang="en-US" sz="1440" dirty="0"/>
          </a:p>
        </p:txBody>
      </p:sp>
      <p:pic>
        <p:nvPicPr>
          <p:cNvPr id="22" name="Image 4" descr="https://oceandoc-ai.obs.ap-southeast-3.myhuaweicloud.com:443/image_1756848965222_e5uasR.jpg"/>
          <p:cNvPicPr>
            <a:picLocks noChangeAspect="1"/>
          </p:cNvPicPr>
          <p:nvPr/>
        </p:nvPicPr>
        <p:blipFill>
          <a:blip r:embed="rId8"/>
          <a:srcRect t="10000" b="10000"/>
          <a:stretch/>
        </p:blipFill>
        <p:spPr>
          <a:xfrm>
            <a:off x="6976851" y="3348104"/>
            <a:ext cx="1875434" cy="149961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886026" y="1877608"/>
            <a:ext cx="1953132" cy="12344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Proveemos equipos de protección personal, ropa desechable y suministros para sanitización indispensables en entornos médicos y laboratorios.</a:t>
            </a:r>
            <a:endParaRPr lang="en-US" sz="14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09829" y="1788038"/>
            <a:ext cx="790040" cy="790040"/>
          </a:xfrm>
          <a:custGeom>
            <a:avLst/>
            <a:gdLst/>
            <a:ahLst/>
            <a:cxnLst/>
            <a:rect l="l" t="t" r="r" b="b"/>
            <a:pathLst>
              <a:path w="790040" h="790040">
                <a:moveTo>
                  <a:pt x="98755" y="0"/>
                </a:moveTo>
                <a:moveTo>
                  <a:pt x="98755" y="0"/>
                </a:moveTo>
                <a:lnTo>
                  <a:pt x="691285" y="0"/>
                </a:lnTo>
                <a:quadBezTo>
                  <a:pt x="790040" y="0"/>
                  <a:pt x="790040" y="98755"/>
                </a:quadBezTo>
                <a:lnTo>
                  <a:pt x="790040" y="691285"/>
                </a:lnTo>
                <a:quadBezTo>
                  <a:pt x="790040" y="790040"/>
                  <a:pt x="691285" y="790040"/>
                </a:quadBezTo>
                <a:lnTo>
                  <a:pt x="98755" y="790040"/>
                </a:lnTo>
                <a:quadBezTo>
                  <a:pt x="0" y="790040"/>
                  <a:pt x="0" y="691285"/>
                </a:quadBezTo>
                <a:lnTo>
                  <a:pt x="0" y="98755"/>
                </a:lnTo>
                <a:quadBezTo>
                  <a:pt x="0" y="0"/>
                  <a:pt x="98755" y="0"/>
                </a:quadBezTo>
                <a:close/>
              </a:path>
            </a:pathLst>
          </a:custGeom>
          <a:solidFill>
            <a:srgbClr val="DD7C2A"/>
          </a:solidFill>
          <a:ln/>
        </p:spPr>
      </p:sp>
      <p:sp>
        <p:nvSpPr>
          <p:cNvPr id="3" name="Text 1"/>
          <p:cNvSpPr/>
          <p:nvPr/>
        </p:nvSpPr>
        <p:spPr>
          <a:xfrm>
            <a:off x="4296739" y="2661103"/>
            <a:ext cx="4216218" cy="52475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2160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 de Seguridad Industrial</a:t>
            </a:r>
            <a:endParaRPr lang="en-US" sz="1440" dirty="0"/>
          </a:p>
        </p:txBody>
      </p:sp>
      <p:sp>
        <p:nvSpPr>
          <p:cNvPr id="4" name="Text 2"/>
          <p:cNvSpPr/>
          <p:nvPr/>
        </p:nvSpPr>
        <p:spPr>
          <a:xfrm>
            <a:off x="5297528" y="1721286"/>
            <a:ext cx="2214642" cy="83106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3888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02</a:t>
            </a:r>
            <a:endParaRPr lang="en-US" sz="14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0" y="-16725"/>
            <a:ext cx="9144000" cy="90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166" y="158361"/>
            <a:ext cx="8761825" cy="56692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12500"/>
              </a:lnSpc>
              <a:spcBef>
                <a:spcPts val="375"/>
              </a:spcBef>
              <a:buNone/>
            </a:pPr>
            <a:r>
              <a:rPr lang="en-US" sz="2016" b="1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Suministros de protección personal</a:t>
            </a:r>
            <a:endParaRPr lang="en-US" sz="1440" dirty="0"/>
          </a:p>
        </p:txBody>
      </p:sp>
      <p:sp>
        <p:nvSpPr>
          <p:cNvPr id="4" name="Shape 1"/>
          <p:cNvSpPr/>
          <p:nvPr/>
        </p:nvSpPr>
        <p:spPr>
          <a:xfrm>
            <a:off x="1607938" y="2555482"/>
            <a:ext cx="626301" cy="626301"/>
          </a:xfrm>
          <a:custGeom>
            <a:avLst/>
            <a:gdLst/>
            <a:ahLst/>
            <a:cxnLst/>
            <a:rect l="l" t="t" r="r" b="b"/>
            <a:pathLst>
              <a:path w="626301" h="626301">
                <a:moveTo>
                  <a:pt x="313151" y="0"/>
                </a:moveTo>
                <a:moveTo>
                  <a:pt x="313151" y="0"/>
                </a:moveTo>
                <a:cubicBezTo>
                  <a:pt x="485983" y="0"/>
                  <a:pt x="626301" y="140318"/>
                  <a:pt x="626301" y="313151"/>
                </a:cubicBezTo>
                <a:cubicBezTo>
                  <a:pt x="626301" y="485983"/>
                  <a:pt x="485983" y="626301"/>
                  <a:pt x="313151" y="626301"/>
                </a:cubicBezTo>
                <a:cubicBezTo>
                  <a:pt x="140318" y="626301"/>
                  <a:pt x="0" y="485983"/>
                  <a:pt x="0" y="313151"/>
                </a:cubicBezTo>
                <a:cubicBezTo>
                  <a:pt x="0" y="140318"/>
                  <a:pt x="140318" y="0"/>
                  <a:pt x="313151" y="0"/>
                </a:cubicBezTo>
                <a:close/>
              </a:path>
            </a:pathLst>
          </a:custGeom>
          <a:solidFill>
            <a:srgbClr val="1B5AB5"/>
          </a:solidFill>
          <a:ln w="238125">
            <a:solidFill>
              <a:srgbClr val="1B5AB5">
                <a:alpha val="25882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2346231" y="2868632"/>
            <a:ext cx="904086" cy="0"/>
          </a:xfrm>
          <a:custGeom>
            <a:avLst/>
            <a:gdLst/>
            <a:ahLst/>
            <a:cxnLst/>
            <a:rect l="l" t="t" r="r" b="b"/>
            <a:pathLst>
              <a:path w="904086">
                <a:moveTo>
                  <a:pt x="0" y="0"/>
                </a:moveTo>
                <a:moveTo>
                  <a:pt x="0" y="0"/>
                </a:moveTo>
                <a:lnTo>
                  <a:pt x="904086" y="0"/>
                </a:lnTo>
              </a:path>
            </a:pathLst>
          </a:custGeom>
          <a:noFill/>
          <a:ln w="9525">
            <a:solidFill>
              <a:srgbClr val="1B5AB5"/>
            </a:solidFill>
            <a:prstDash val="solid"/>
            <a:headEnd type="none"/>
            <a:tailEnd type="none"/>
          </a:ln>
        </p:spPr>
      </p:sp>
      <p:sp>
        <p:nvSpPr>
          <p:cNvPr id="6" name="Shape 3"/>
          <p:cNvSpPr/>
          <p:nvPr/>
        </p:nvSpPr>
        <p:spPr>
          <a:xfrm>
            <a:off x="1894037" y="3278417"/>
            <a:ext cx="0" cy="196229"/>
          </a:xfrm>
          <a:custGeom>
            <a:avLst/>
            <a:gdLst/>
            <a:ahLst/>
            <a:cxnLst/>
            <a:rect l="l" t="t" r="r" b="b"/>
            <a:pathLst>
              <a:path h="196229">
                <a:moveTo>
                  <a:pt x="0" y="196229"/>
                </a:moveTo>
                <a:moveTo>
                  <a:pt x="0" y="196229"/>
                </a:moveTo>
                <a:lnTo>
                  <a:pt x="0" y="0"/>
                </a:lnTo>
              </a:path>
            </a:pathLst>
          </a:custGeom>
          <a:noFill/>
          <a:ln w="12605">
            <a:solidFill>
              <a:srgbClr val="1B5AB5"/>
            </a:solidFill>
            <a:prstDash val="solid"/>
            <a:headEnd type="none"/>
            <a:tailEnd type="none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655" y="3520033"/>
            <a:ext cx="3389198" cy="1222844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55" y="3428926"/>
            <a:ext cx="3389198" cy="47679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3350218" y="2555482"/>
            <a:ext cx="626301" cy="626301"/>
          </a:xfrm>
          <a:custGeom>
            <a:avLst/>
            <a:gdLst/>
            <a:ahLst/>
            <a:cxnLst/>
            <a:rect l="l" t="t" r="r" b="b"/>
            <a:pathLst>
              <a:path w="626301" h="626301">
                <a:moveTo>
                  <a:pt x="313151" y="0"/>
                </a:moveTo>
                <a:moveTo>
                  <a:pt x="313151" y="0"/>
                </a:moveTo>
                <a:cubicBezTo>
                  <a:pt x="485983" y="0"/>
                  <a:pt x="626301" y="140318"/>
                  <a:pt x="626301" y="313151"/>
                </a:cubicBezTo>
                <a:cubicBezTo>
                  <a:pt x="626301" y="485983"/>
                  <a:pt x="485983" y="626301"/>
                  <a:pt x="313151" y="626301"/>
                </a:cubicBezTo>
                <a:cubicBezTo>
                  <a:pt x="140318" y="626301"/>
                  <a:pt x="0" y="485983"/>
                  <a:pt x="0" y="313151"/>
                </a:cubicBezTo>
                <a:cubicBezTo>
                  <a:pt x="0" y="140318"/>
                  <a:pt x="140318" y="0"/>
                  <a:pt x="313151" y="0"/>
                </a:cubicBezTo>
                <a:close/>
              </a:path>
            </a:pathLst>
          </a:custGeom>
          <a:solidFill>
            <a:srgbClr val="DD7C2A"/>
          </a:solidFill>
          <a:ln w="238125">
            <a:solidFill>
              <a:srgbClr val="DD7C2A">
                <a:alpha val="25882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3663369" y="2276419"/>
            <a:ext cx="304" cy="164514"/>
          </a:xfrm>
          <a:custGeom>
            <a:avLst/>
            <a:gdLst/>
            <a:ahLst/>
            <a:cxnLst/>
            <a:rect l="l" t="t" r="r" b="b"/>
            <a:pathLst>
              <a:path w="304" h="164514">
                <a:moveTo>
                  <a:pt x="304" y="164514"/>
                </a:moveTo>
                <a:moveTo>
                  <a:pt x="304" y="16451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1B5AB5"/>
            </a:solidFill>
            <a:prstDash val="solid"/>
            <a:headEnd type="none"/>
            <a:tailEnd type="none"/>
          </a:ln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7398" y="1053389"/>
            <a:ext cx="3388766" cy="1222553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7279" y="962468"/>
            <a:ext cx="3388766" cy="476402"/>
          </a:xfrm>
          <a:prstGeom prst="rect">
            <a:avLst/>
          </a:prstGeom>
        </p:spPr>
      </p:pic>
      <p:sp>
        <p:nvSpPr>
          <p:cNvPr id="13" name="Shape 6"/>
          <p:cNvSpPr/>
          <p:nvPr/>
        </p:nvSpPr>
        <p:spPr>
          <a:xfrm>
            <a:off x="5092499" y="2555482"/>
            <a:ext cx="626301" cy="626301"/>
          </a:xfrm>
          <a:custGeom>
            <a:avLst/>
            <a:gdLst/>
            <a:ahLst/>
            <a:cxnLst/>
            <a:rect l="l" t="t" r="r" b="b"/>
            <a:pathLst>
              <a:path w="626301" h="626301">
                <a:moveTo>
                  <a:pt x="313151" y="0"/>
                </a:moveTo>
                <a:moveTo>
                  <a:pt x="313151" y="0"/>
                </a:moveTo>
                <a:cubicBezTo>
                  <a:pt x="485983" y="0"/>
                  <a:pt x="626301" y="140318"/>
                  <a:pt x="626301" y="313151"/>
                </a:cubicBezTo>
                <a:cubicBezTo>
                  <a:pt x="626301" y="485983"/>
                  <a:pt x="485983" y="626301"/>
                  <a:pt x="313151" y="626301"/>
                </a:cubicBezTo>
                <a:cubicBezTo>
                  <a:pt x="140318" y="626301"/>
                  <a:pt x="0" y="485983"/>
                  <a:pt x="0" y="313151"/>
                </a:cubicBezTo>
                <a:cubicBezTo>
                  <a:pt x="0" y="140318"/>
                  <a:pt x="140318" y="0"/>
                  <a:pt x="313151" y="0"/>
                </a:cubicBezTo>
                <a:close/>
              </a:path>
            </a:pathLst>
          </a:custGeom>
          <a:solidFill>
            <a:srgbClr val="1B5AB5"/>
          </a:solidFill>
          <a:ln w="238125">
            <a:solidFill>
              <a:srgbClr val="1B5AB5">
                <a:alpha val="25882"/>
              </a:srgbClr>
            </a:solidFill>
            <a:prstDash val="solid"/>
          </a:ln>
        </p:spPr>
      </p:sp>
      <p:sp>
        <p:nvSpPr>
          <p:cNvPr id="14" name="Shape 7"/>
          <p:cNvSpPr/>
          <p:nvPr/>
        </p:nvSpPr>
        <p:spPr>
          <a:xfrm>
            <a:off x="6834780" y="2555482"/>
            <a:ext cx="626301" cy="626301"/>
          </a:xfrm>
          <a:custGeom>
            <a:avLst/>
            <a:gdLst/>
            <a:ahLst/>
            <a:cxnLst/>
            <a:rect l="l" t="t" r="r" b="b"/>
            <a:pathLst>
              <a:path w="626301" h="626301">
                <a:moveTo>
                  <a:pt x="313151" y="0"/>
                </a:moveTo>
                <a:moveTo>
                  <a:pt x="313151" y="0"/>
                </a:moveTo>
                <a:cubicBezTo>
                  <a:pt x="485983" y="0"/>
                  <a:pt x="626301" y="140318"/>
                  <a:pt x="626301" y="313151"/>
                </a:cubicBezTo>
                <a:cubicBezTo>
                  <a:pt x="626301" y="485983"/>
                  <a:pt x="485983" y="626301"/>
                  <a:pt x="313151" y="626301"/>
                </a:cubicBezTo>
                <a:cubicBezTo>
                  <a:pt x="140318" y="626301"/>
                  <a:pt x="0" y="485983"/>
                  <a:pt x="0" y="313151"/>
                </a:cubicBezTo>
                <a:cubicBezTo>
                  <a:pt x="0" y="140318"/>
                  <a:pt x="140318" y="0"/>
                  <a:pt x="313151" y="0"/>
                </a:cubicBezTo>
                <a:close/>
              </a:path>
            </a:pathLst>
          </a:custGeom>
          <a:solidFill>
            <a:srgbClr val="DD7C2A"/>
          </a:solidFill>
          <a:ln w="238125">
            <a:solidFill>
              <a:srgbClr val="DD7C2A">
                <a:alpha val="25882"/>
              </a:srgbClr>
            </a:solidFill>
            <a:prstDash val="solid"/>
          </a:ln>
        </p:spPr>
      </p:sp>
      <p:sp>
        <p:nvSpPr>
          <p:cNvPr id="15" name="Shape 8"/>
          <p:cNvSpPr/>
          <p:nvPr/>
        </p:nvSpPr>
        <p:spPr>
          <a:xfrm>
            <a:off x="5405650" y="3287561"/>
            <a:ext cx="0" cy="196229"/>
          </a:xfrm>
          <a:custGeom>
            <a:avLst/>
            <a:gdLst/>
            <a:ahLst/>
            <a:cxnLst/>
            <a:rect l="l" t="t" r="r" b="b"/>
            <a:pathLst>
              <a:path h="196229">
                <a:moveTo>
                  <a:pt x="0" y="196229"/>
                </a:moveTo>
                <a:moveTo>
                  <a:pt x="0" y="196229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1B5AB5"/>
            </a:solidFill>
            <a:prstDash val="solid"/>
            <a:headEnd type="none"/>
            <a:tailEnd type="none"/>
          </a:ln>
        </p:spPr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858" y="3529584"/>
            <a:ext cx="3388766" cy="1222553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4858" y="3438144"/>
            <a:ext cx="3388766" cy="476402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7147931" y="2281240"/>
            <a:ext cx="304" cy="164514"/>
          </a:xfrm>
          <a:custGeom>
            <a:avLst/>
            <a:gdLst/>
            <a:ahLst/>
            <a:cxnLst/>
            <a:rect l="l" t="t" r="r" b="b"/>
            <a:pathLst>
              <a:path w="304" h="164514">
                <a:moveTo>
                  <a:pt x="304" y="164514"/>
                </a:moveTo>
                <a:moveTo>
                  <a:pt x="304" y="164514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1B5AB5"/>
            </a:solidFill>
            <a:prstDash val="solid"/>
            <a:headEnd type="none"/>
            <a:tailEnd type="none"/>
          </a:ln>
        </p:spPr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1945" y="1057961"/>
            <a:ext cx="3388766" cy="1222553"/>
          </a:xfrm>
          <a:prstGeom prst="rect">
            <a:avLst/>
          </a:prstGeom>
        </p:spPr>
      </p:pic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1945" y="967435"/>
            <a:ext cx="3388766" cy="476402"/>
          </a:xfrm>
          <a:prstGeom prst="rect">
            <a:avLst/>
          </a:prstGeom>
        </p:spPr>
      </p:pic>
      <p:sp>
        <p:nvSpPr>
          <p:cNvPr id="21" name="Shape 10"/>
          <p:cNvSpPr/>
          <p:nvPr/>
        </p:nvSpPr>
        <p:spPr>
          <a:xfrm>
            <a:off x="4088511" y="2868632"/>
            <a:ext cx="904086" cy="0"/>
          </a:xfrm>
          <a:custGeom>
            <a:avLst/>
            <a:gdLst/>
            <a:ahLst/>
            <a:cxnLst/>
            <a:rect l="l" t="t" r="r" b="b"/>
            <a:pathLst>
              <a:path w="904086">
                <a:moveTo>
                  <a:pt x="0" y="0"/>
                </a:moveTo>
                <a:moveTo>
                  <a:pt x="0" y="0"/>
                </a:moveTo>
                <a:lnTo>
                  <a:pt x="904086" y="0"/>
                </a:lnTo>
              </a:path>
            </a:pathLst>
          </a:custGeom>
          <a:noFill/>
          <a:ln w="9525">
            <a:solidFill>
              <a:srgbClr val="1B5AB5"/>
            </a:solidFill>
            <a:prstDash val="solid"/>
            <a:headEnd type="none"/>
            <a:tailEnd type="none"/>
          </a:ln>
        </p:spPr>
      </p:sp>
      <p:sp>
        <p:nvSpPr>
          <p:cNvPr id="22" name="Shape 11"/>
          <p:cNvSpPr/>
          <p:nvPr/>
        </p:nvSpPr>
        <p:spPr>
          <a:xfrm>
            <a:off x="5830111" y="2868632"/>
            <a:ext cx="904086" cy="0"/>
          </a:xfrm>
          <a:custGeom>
            <a:avLst/>
            <a:gdLst/>
            <a:ahLst/>
            <a:cxnLst/>
            <a:rect l="l" t="t" r="r" b="b"/>
            <a:pathLst>
              <a:path w="904086">
                <a:moveTo>
                  <a:pt x="0" y="0"/>
                </a:moveTo>
                <a:moveTo>
                  <a:pt x="0" y="0"/>
                </a:moveTo>
                <a:lnTo>
                  <a:pt x="904086" y="0"/>
                </a:lnTo>
              </a:path>
            </a:pathLst>
          </a:custGeom>
          <a:noFill/>
          <a:ln w="9525">
            <a:solidFill>
              <a:srgbClr val="1B5AB5"/>
            </a:solidFill>
            <a:prstDash val="solid"/>
            <a:headEnd type="none"/>
            <a:tailEnd type="none"/>
          </a:ln>
        </p:spPr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42171" y="2689715"/>
            <a:ext cx="357834" cy="357834"/>
          </a:xfrm>
          <a:prstGeom prst="rect">
            <a:avLst/>
          </a:prstGeom>
        </p:spPr>
      </p:pic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7065" y="2722328"/>
            <a:ext cx="292608" cy="292608"/>
          </a:xfrm>
          <a:prstGeom prst="rect">
            <a:avLst/>
          </a:prstGeom>
        </p:spPr>
      </p:pic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68490" y="2731472"/>
            <a:ext cx="274320" cy="274320"/>
          </a:xfrm>
          <a:prstGeom prst="rect">
            <a:avLst/>
          </a:prstGeom>
        </p:spPr>
      </p:pic>
      <p:pic>
        <p:nvPicPr>
          <p:cNvPr id="26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42191" y="2667464"/>
            <a:ext cx="411480" cy="402336"/>
          </a:xfrm>
          <a:prstGeom prst="rect">
            <a:avLst/>
          </a:prstGeom>
        </p:spPr>
      </p:pic>
      <p:sp>
        <p:nvSpPr>
          <p:cNvPr id="27" name="Text 12"/>
          <p:cNvSpPr/>
          <p:nvPr/>
        </p:nvSpPr>
        <p:spPr>
          <a:xfrm>
            <a:off x="289865" y="3429000"/>
            <a:ext cx="3315614" cy="47640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Equipos de protección respiratoria</a:t>
            </a:r>
            <a:endParaRPr lang="en-US" sz="1440" dirty="0"/>
          </a:p>
        </p:txBody>
      </p:sp>
      <p:sp>
        <p:nvSpPr>
          <p:cNvPr id="28" name="Text 13"/>
          <p:cNvSpPr/>
          <p:nvPr/>
        </p:nvSpPr>
        <p:spPr>
          <a:xfrm>
            <a:off x="253289" y="3887114"/>
            <a:ext cx="3388766" cy="81381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Ofrecemos mascarillas, respiradores y filtros de marcas como 3M, Moldex y Protect, diseñados para ambientes laboratoriales y hospitalarios.</a:t>
            </a:r>
            <a:endParaRPr lang="en-US" sz="1440" dirty="0"/>
          </a:p>
        </p:txBody>
      </p:sp>
      <p:sp>
        <p:nvSpPr>
          <p:cNvPr id="29" name="Text 14"/>
          <p:cNvSpPr/>
          <p:nvPr/>
        </p:nvSpPr>
        <p:spPr>
          <a:xfrm>
            <a:off x="1614830" y="962863"/>
            <a:ext cx="3388766" cy="47640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Guantes y protección manual</a:t>
            </a:r>
            <a:endParaRPr lang="en-US" sz="1440" dirty="0"/>
          </a:p>
        </p:txBody>
      </p:sp>
      <p:sp>
        <p:nvSpPr>
          <p:cNvPr id="30" name="Text 15"/>
          <p:cNvSpPr/>
          <p:nvPr/>
        </p:nvSpPr>
        <p:spPr>
          <a:xfrm>
            <a:off x="1587398" y="1420063"/>
            <a:ext cx="3388766" cy="81381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Distribuimos guantes de nitrilo, látex y vinilo de Ansell, Duramil y Derma Care para manipulación segura de sustancias químicas y muestras biológicas.</a:t>
            </a:r>
            <a:endParaRPr lang="en-US" sz="1440" dirty="0"/>
          </a:p>
        </p:txBody>
      </p:sp>
      <p:sp>
        <p:nvSpPr>
          <p:cNvPr id="31" name="Text 16"/>
          <p:cNvSpPr/>
          <p:nvPr/>
        </p:nvSpPr>
        <p:spPr>
          <a:xfrm>
            <a:off x="4153205" y="3429000"/>
            <a:ext cx="3388766" cy="47640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Ropa desechable especializada</a:t>
            </a:r>
            <a:endParaRPr lang="en-US" sz="1440" dirty="0"/>
          </a:p>
        </p:txBody>
      </p:sp>
      <p:sp>
        <p:nvSpPr>
          <p:cNvPr id="32" name="Text 17"/>
          <p:cNvSpPr/>
          <p:nvPr/>
        </p:nvSpPr>
        <p:spPr>
          <a:xfrm>
            <a:off x="4124858" y="3896258"/>
            <a:ext cx="3388766" cy="81381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Proveemos batas, overoles y cubiertas de calzado desechables para entornos estériles, fabricados por marcas líderes como 3M y Ambiderm.</a:t>
            </a:r>
            <a:endParaRPr lang="en-US" sz="1440" dirty="0"/>
          </a:p>
        </p:txBody>
      </p:sp>
      <p:sp>
        <p:nvSpPr>
          <p:cNvPr id="33" name="Text 18"/>
          <p:cNvSpPr/>
          <p:nvPr/>
        </p:nvSpPr>
        <p:spPr>
          <a:xfrm>
            <a:off x="5501945" y="962863"/>
            <a:ext cx="3388766" cy="47640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ctr"/>
          <a:lstStyle/>
          <a:p>
            <a:pPr marL="0" indent="0" algn="ctr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296" b="1" dirty="0">
                <a:solidFill>
                  <a:srgbClr val="FFFFFF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Protección ocular y facial</a:t>
            </a:r>
            <a:endParaRPr lang="en-US" sz="1440" dirty="0"/>
          </a:p>
        </p:txBody>
      </p:sp>
      <p:sp>
        <p:nvSpPr>
          <p:cNvPr id="34" name="Text 19"/>
          <p:cNvSpPr/>
          <p:nvPr/>
        </p:nvSpPr>
        <p:spPr>
          <a:xfrm>
            <a:off x="5501945" y="1424635"/>
            <a:ext cx="3388766" cy="81381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Suministramos gafas de </a:t>
            </a:r>
            <a:r>
              <a:rPr lang="en-US" sz="1008" dirty="0" err="1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seguridad</a:t>
            </a:r>
            <a:r>
              <a:rPr lang="en-US" sz="1008" dirty="0">
                <a:solidFill>
                  <a:srgbClr val="000000"/>
                </a:solidFill>
                <a:latin typeface="Noto Sans Latin" pitchFamily="34" charset="0"/>
                <a:ea typeface="Noto Sans Latin" pitchFamily="34" charset="-122"/>
                <a:cs typeface="Noto Sans Latin" pitchFamily="34" charset="-120"/>
              </a:rPr>
              <a:t>, caretas y pantallas faciales certificadas para proteger contra salpicaduras químicas y riesgos biológicos.</a:t>
            </a:r>
            <a:endParaRPr lang="en-US" sz="14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769</Words>
  <Application>Microsoft Office PowerPoint</Application>
  <PresentationFormat>Presentación en pantalla (16:9)</PresentationFormat>
  <Paragraphs>100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Arial</vt:lpstr>
      <vt:lpstr>Noto Sans Latin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Héctor Juárez Díaz</cp:lastModifiedBy>
  <cp:revision>2</cp:revision>
  <dcterms:created xsi:type="dcterms:W3CDTF">2025-09-02T21:54:43Z</dcterms:created>
  <dcterms:modified xsi:type="dcterms:W3CDTF">2025-09-19T23:04:42Z</dcterms:modified>
</cp:coreProperties>
</file>