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9" r:id="rId3"/>
    <p:sldId id="260" r:id="rId4"/>
    <p:sldId id="275" r:id="rId5"/>
    <p:sldId id="261" r:id="rId6"/>
    <p:sldId id="262" r:id="rId7"/>
    <p:sldId id="263" r:id="rId8"/>
    <p:sldId id="276" r:id="rId9"/>
    <p:sldId id="265" r:id="rId10"/>
    <p:sldId id="267" r:id="rId11"/>
    <p:sldId id="268" r:id="rId12"/>
    <p:sldId id="271" r:id="rId13"/>
    <p:sldId id="269"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86" d="100"/>
          <a:sy n="86" d="100"/>
        </p:scale>
        <p:origin x="142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226158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928562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332545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396156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350899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408005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205231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277692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31979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237788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A36670-4B87-4EB7-8A02-F37B970E0EAD}" type="datetimeFigureOut">
              <a:rPr lang="en-US" smtClean="0"/>
              <a:t>9/26/2023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0503C6-53D3-497F-8D3D-19C8762CD604}" type="slidenum">
              <a:rPr lang="en-US" smtClean="0"/>
              <a:t>‹#›</a:t>
            </a:fld>
            <a:endParaRPr lang="en-US" dirty="0"/>
          </a:p>
        </p:txBody>
      </p:sp>
    </p:spTree>
    <p:extLst>
      <p:ext uri="{BB962C8B-B14F-4D97-AF65-F5344CB8AC3E}">
        <p14:creationId xmlns:p14="http://schemas.microsoft.com/office/powerpoint/2010/main" val="39453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36670-4B87-4EB7-8A02-F37B970E0EAD}" type="datetimeFigureOut">
              <a:rPr lang="en-US" smtClean="0"/>
              <a:t>9/26/2023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0503C6-53D3-497F-8D3D-19C8762CD604}" type="slidenum">
              <a:rPr lang="en-US" smtClean="0"/>
              <a:t>‹#›</a:t>
            </a:fld>
            <a:endParaRPr lang="en-US" dirty="0"/>
          </a:p>
        </p:txBody>
      </p:sp>
    </p:spTree>
    <p:extLst>
      <p:ext uri="{BB962C8B-B14F-4D97-AF65-F5344CB8AC3E}">
        <p14:creationId xmlns:p14="http://schemas.microsoft.com/office/powerpoint/2010/main" val="36108074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C19E-300C-8B86-F178-319CB962CB6A}"/>
              </a:ext>
            </a:extLst>
          </p:cNvPr>
          <p:cNvSpPr>
            <a:spLocks noGrp="1"/>
          </p:cNvSpPr>
          <p:nvPr>
            <p:ph type="ctrTitle"/>
          </p:nvPr>
        </p:nvSpPr>
        <p:spPr/>
        <p:txBody>
          <a:bodyPr/>
          <a:lstStyle/>
          <a:p>
            <a:r>
              <a:rPr lang="en-US" dirty="0">
                <a:latin typeface="Copperplate Gothic Bold" panose="020E0705020206020404" pitchFamily="34" charset="0"/>
              </a:rPr>
              <a:t>The Pursuit of Perfection</a:t>
            </a:r>
          </a:p>
        </p:txBody>
      </p:sp>
      <p:sp>
        <p:nvSpPr>
          <p:cNvPr id="3" name="Subtitle 2">
            <a:extLst>
              <a:ext uri="{FF2B5EF4-FFF2-40B4-BE49-F238E27FC236}">
                <a16:creationId xmlns:a16="http://schemas.microsoft.com/office/drawing/2014/main" id="{E505079F-B59C-D9B1-F275-EBF55C4257FC}"/>
              </a:ext>
            </a:extLst>
          </p:cNvPr>
          <p:cNvSpPr>
            <a:spLocks noGrp="1"/>
          </p:cNvSpPr>
          <p:nvPr>
            <p:ph type="subTitle" idx="1"/>
          </p:nvPr>
        </p:nvSpPr>
        <p:spPr>
          <a:xfrm>
            <a:off x="0" y="4079875"/>
            <a:ext cx="9144000" cy="1655762"/>
          </a:xfrm>
        </p:spPr>
        <p:txBody>
          <a:bodyPr>
            <a:normAutofit/>
          </a:bodyPr>
          <a:lstStyle/>
          <a:p>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“You shall be perfect with Yahuah your Alahym.”</a:t>
            </a:r>
          </a:p>
          <a:p>
            <a:r>
              <a:rPr lang="en-US" sz="2800" b="1" dirty="0">
                <a:solidFill>
                  <a:srgbClr val="C00000"/>
                </a:solidFill>
                <a:latin typeface="Tahoma" panose="020B0604030504040204" pitchFamily="34" charset="0"/>
                <a:ea typeface="Tahoma" panose="020B0604030504040204" pitchFamily="34" charset="0"/>
                <a:cs typeface="Tahoma" panose="020B0604030504040204" pitchFamily="34" charset="0"/>
              </a:rPr>
              <a:t>Dabarym 18:13</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115966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49600-D73F-EBDA-F296-0FA60DDABE62}"/>
              </a:ext>
            </a:extLst>
          </p:cNvPr>
          <p:cNvSpPr>
            <a:spLocks noGrp="1"/>
          </p:cNvSpPr>
          <p:nvPr>
            <p:ph type="title"/>
          </p:nvPr>
        </p:nvSpPr>
        <p:spPr/>
        <p:txBody>
          <a:bodyPr/>
          <a:lstStyle/>
          <a:p>
            <a:pPr algn="ctr"/>
            <a:r>
              <a:rPr lang="en-US" dirty="0">
                <a:latin typeface="Copperplate Gothic Bold" panose="020E0705020206020404" pitchFamily="34" charset="0"/>
              </a:rPr>
              <a:t>Dabarym 32:1-9</a:t>
            </a:r>
          </a:p>
        </p:txBody>
      </p:sp>
      <p:sp>
        <p:nvSpPr>
          <p:cNvPr id="3" name="Content Placeholder 2">
            <a:extLst>
              <a:ext uri="{FF2B5EF4-FFF2-40B4-BE49-F238E27FC236}">
                <a16:creationId xmlns:a16="http://schemas.microsoft.com/office/drawing/2014/main" id="{374C0A89-3DA8-79CA-CA92-876927793634}"/>
              </a:ext>
            </a:extLst>
          </p:cNvPr>
          <p:cNvSpPr>
            <a:spLocks noGrp="1"/>
          </p:cNvSpPr>
          <p:nvPr>
            <p:ph idx="1"/>
          </p:nvPr>
        </p:nvSpPr>
        <p:spPr>
          <a:xfrm>
            <a:off x="628650" y="1825624"/>
            <a:ext cx="7886700" cy="4477521"/>
          </a:xfrm>
        </p:spPr>
        <p:txBody>
          <a:bodyPr>
            <a:normAutofit fontScale="92500" lnSpcReduction="10000"/>
          </a:bodyPr>
          <a:lstStyle/>
          <a:p>
            <a:pPr marL="0" marR="0" indent="0" algn="l" rtl="0">
              <a:buNone/>
            </a:pPr>
            <a:r>
              <a:rPr lang="en-US" sz="2200" dirty="0">
                <a:latin typeface="Arial" panose="020B0604020202020204" pitchFamily="34" charset="0"/>
                <a:ea typeface="Verdana" panose="020B0604030504040204" pitchFamily="34" charset="0"/>
                <a:cs typeface="Arial" panose="020B0604020202020204" pitchFamily="34" charset="0"/>
              </a:rPr>
              <a:t>“Give ear, O heavens, and let me speak; and hear, O earth, the words of my mouth. “Let my instruction fall as rain, my speech drop down as dew, as fine rain on the tender plants, and as showers on the grass. “For I proclaim the Name of Yahuah, ascribe greatness to our Alahym. </a:t>
            </a:r>
            <a:r>
              <a:rPr lang="en-US" sz="2200" b="1" u="sng" dirty="0">
                <a:solidFill>
                  <a:srgbClr val="C00000"/>
                </a:solidFill>
                <a:latin typeface="Arial" panose="020B0604020202020204" pitchFamily="34" charset="0"/>
                <a:ea typeface="Verdana" panose="020B0604030504040204" pitchFamily="34" charset="0"/>
                <a:cs typeface="Arial" panose="020B0604020202020204" pitchFamily="34" charset="0"/>
              </a:rPr>
              <a:t>“The Rock! His work is perfect, For all His ways are right-ruling, An al of truth and without unrighteousness, Righteous and straight is He.</a:t>
            </a:r>
            <a:r>
              <a:rPr lang="en-US" sz="2200" b="1" dirty="0">
                <a:solidFill>
                  <a:srgbClr val="C00000"/>
                </a:solidFill>
                <a:latin typeface="Arial" panose="020B0604020202020204" pitchFamily="34" charset="0"/>
                <a:ea typeface="Verdana" panose="020B0604030504040204" pitchFamily="34" charset="0"/>
                <a:cs typeface="Arial" panose="020B0604020202020204" pitchFamily="34" charset="0"/>
              </a:rPr>
              <a:t>” </a:t>
            </a:r>
            <a:r>
              <a:rPr lang="en-US" sz="2200" b="0" i="0" u="none" strike="noStrike" baseline="0" dirty="0">
                <a:latin typeface="Arial" panose="020B0604020202020204" pitchFamily="34" charset="0"/>
                <a:ea typeface="Verdana" panose="020B0604030504040204" pitchFamily="34" charset="0"/>
                <a:cs typeface="Arial" panose="020B0604020202020204" pitchFamily="34" charset="0"/>
              </a:rPr>
              <a:t>“A twisted and crooked generation has corrupted itself, Their blemish, they are not His children. “Do you do this to </a:t>
            </a:r>
            <a:r>
              <a:rPr lang="en-US" sz="2200" dirty="0">
                <a:latin typeface="Arial" panose="020B0604020202020204" pitchFamily="34" charset="0"/>
                <a:ea typeface="Verdana" panose="020B0604030504040204" pitchFamily="34" charset="0"/>
                <a:cs typeface="Arial" panose="020B0604020202020204" pitchFamily="34" charset="0"/>
              </a:rPr>
              <a:t>Yahuah </a:t>
            </a:r>
            <a:r>
              <a:rPr lang="en-US" sz="2200" b="0" i="0" u="none" strike="noStrike" baseline="0" dirty="0">
                <a:latin typeface="Arial" panose="020B0604020202020204" pitchFamily="34" charset="0"/>
                <a:ea typeface="Verdana" panose="020B0604030504040204" pitchFamily="34" charset="0"/>
                <a:cs typeface="Arial" panose="020B0604020202020204" pitchFamily="34" charset="0"/>
              </a:rPr>
              <a:t>O foolish and unwise people? Is He not your Father, who bought you, who created you and established you? “Remember the days of old, consider the years of many generations. Ask your father and let him show you, your elders, and let them say to you: “When the Most High gave the nations their inheritance, </a:t>
            </a:r>
            <a:r>
              <a:rPr lang="en-US" sz="2200" dirty="0">
                <a:latin typeface="Arial" panose="020B0604020202020204" pitchFamily="34" charset="0"/>
                <a:ea typeface="Verdana" panose="020B0604030504040204" pitchFamily="34" charset="0"/>
                <a:cs typeface="Arial" panose="020B0604020202020204" pitchFamily="34" charset="0"/>
              </a:rPr>
              <a:t>w</a:t>
            </a:r>
            <a:r>
              <a:rPr lang="en-US" sz="2200" b="0" i="0" u="none" strike="noStrike" baseline="0" dirty="0">
                <a:latin typeface="Arial" panose="020B0604020202020204" pitchFamily="34" charset="0"/>
                <a:ea typeface="Verdana" panose="020B0604030504040204" pitchFamily="34" charset="0"/>
                <a:cs typeface="Arial" panose="020B0604020202020204" pitchFamily="34" charset="0"/>
              </a:rPr>
              <a:t>hen He separated the sons of Aḏam, He set the boundaries of the peoples according to the number of the children of Yasharal. “For the portion of </a:t>
            </a:r>
            <a:r>
              <a:rPr lang="en-US" sz="2200" dirty="0">
                <a:latin typeface="Arial" panose="020B0604020202020204" pitchFamily="34" charset="0"/>
                <a:ea typeface="Verdana" panose="020B0604030504040204" pitchFamily="34" charset="0"/>
                <a:cs typeface="Arial" panose="020B0604020202020204" pitchFamily="34" charset="0"/>
              </a:rPr>
              <a:t>Yahuah </a:t>
            </a:r>
            <a:r>
              <a:rPr lang="en-US" sz="2200" b="0" i="0" u="none" strike="noStrike" baseline="0" dirty="0">
                <a:latin typeface="Arial" panose="020B0604020202020204" pitchFamily="34" charset="0"/>
                <a:ea typeface="Verdana" panose="020B0604030504040204" pitchFamily="34" charset="0"/>
                <a:cs typeface="Arial" panose="020B0604020202020204" pitchFamily="34" charset="0"/>
              </a:rPr>
              <a:t>is His people, Ya‛aqoḇ His allotted inheritance.”” </a:t>
            </a:r>
          </a:p>
          <a:p>
            <a:pPr marL="0" indent="0">
              <a:buNone/>
            </a:pPr>
            <a:endParaRPr lang="en-US" dirty="0"/>
          </a:p>
        </p:txBody>
      </p:sp>
    </p:spTree>
    <p:extLst>
      <p:ext uri="{BB962C8B-B14F-4D97-AF65-F5344CB8AC3E}">
        <p14:creationId xmlns:p14="http://schemas.microsoft.com/office/powerpoint/2010/main" val="8257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2AA8-9550-9E14-FD55-CBBA0C6837CE}"/>
              </a:ext>
            </a:extLst>
          </p:cNvPr>
          <p:cNvSpPr>
            <a:spLocks noGrp="1"/>
          </p:cNvSpPr>
          <p:nvPr>
            <p:ph type="title"/>
          </p:nvPr>
        </p:nvSpPr>
        <p:spPr/>
        <p:txBody>
          <a:bodyPr/>
          <a:lstStyle/>
          <a:p>
            <a:pPr algn="ctr"/>
            <a:r>
              <a:rPr lang="en-US" dirty="0">
                <a:latin typeface="Copperplate Gothic Bold" panose="020E0705020206020404" pitchFamily="34" charset="0"/>
              </a:rPr>
              <a:t>Perfection </a:t>
            </a:r>
            <a:br>
              <a:rPr lang="en-US" dirty="0">
                <a:latin typeface="Copperplate Gothic Bold" panose="020E0705020206020404" pitchFamily="34" charset="0"/>
              </a:rPr>
            </a:br>
            <a:r>
              <a:rPr lang="en-US" dirty="0">
                <a:latin typeface="Copperplate Gothic Bold" panose="020E0705020206020404" pitchFamily="34" charset="0"/>
              </a:rPr>
              <a:t>from the Garden</a:t>
            </a:r>
          </a:p>
        </p:txBody>
      </p:sp>
      <p:sp>
        <p:nvSpPr>
          <p:cNvPr id="3" name="Content Placeholder 2">
            <a:extLst>
              <a:ext uri="{FF2B5EF4-FFF2-40B4-BE49-F238E27FC236}">
                <a16:creationId xmlns:a16="http://schemas.microsoft.com/office/drawing/2014/main" id="{E9D55986-0DFF-694F-5582-B3FABB83EB9E}"/>
              </a:ext>
            </a:extLst>
          </p:cNvPr>
          <p:cNvSpPr>
            <a:spLocks noGrp="1"/>
          </p:cNvSpPr>
          <p:nvPr>
            <p:ph idx="1"/>
          </p:nvPr>
        </p:nvSpPr>
        <p:spPr>
          <a:xfrm>
            <a:off x="628650" y="2142565"/>
            <a:ext cx="7886700" cy="4034398"/>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pPr marL="0" indent="0" algn="ctr">
              <a:buNone/>
            </a:pPr>
            <a:r>
              <a:rPr lang="en-US" sz="2200" i="1" dirty="0">
                <a:latin typeface="Arial" panose="020B0604020202020204" pitchFamily="34" charset="0"/>
                <a:cs typeface="Arial" panose="020B0604020202020204" pitchFamily="34" charset="0"/>
              </a:rPr>
              <a:t>“And Alahym created the man in His image, in the image of Alahym He created him – male and female He created them.” Barashyth 1:27</a:t>
            </a:r>
          </a:p>
          <a:p>
            <a:pPr marL="0" indent="0" algn="ctr">
              <a:buNone/>
            </a:pPr>
            <a:endParaRPr lang="en-US" sz="2200" i="1"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Habal’s lineage was the lineage of perfection because it was the lineage of righteousness. Since the standard of perfection exists, the war of righteousness against unrighteousness exists. We want to be on the side of righteousness and have the testimony that we have completed the requirements. </a:t>
            </a:r>
          </a:p>
          <a:p>
            <a:pPr marL="0" indent="0" algn="ctr">
              <a:buNone/>
            </a:pPr>
            <a:endParaRPr lang="en-US" sz="2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5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80B2-04BA-3FAA-2E5C-9D7F8E1431BA}"/>
              </a:ext>
            </a:extLst>
          </p:cNvPr>
          <p:cNvSpPr>
            <a:spLocks noGrp="1"/>
          </p:cNvSpPr>
          <p:nvPr>
            <p:ph type="title"/>
          </p:nvPr>
        </p:nvSpPr>
        <p:spPr>
          <a:xfrm>
            <a:off x="242047" y="365126"/>
            <a:ext cx="8615081" cy="1325563"/>
          </a:xfrm>
        </p:spPr>
        <p:txBody>
          <a:bodyPr>
            <a:normAutofit fontScale="90000"/>
          </a:bodyPr>
          <a:lstStyle/>
          <a:p>
            <a:pPr algn="ctr"/>
            <a:r>
              <a:rPr lang="en-US" dirty="0">
                <a:latin typeface="Copperplate Gothic Bold" panose="020E0705020206020404" pitchFamily="34" charset="0"/>
              </a:rPr>
              <a:t>Perfection, A Prerequisite for Kingdom Entry</a:t>
            </a:r>
          </a:p>
        </p:txBody>
      </p:sp>
      <p:sp>
        <p:nvSpPr>
          <p:cNvPr id="3" name="Content Placeholder 2">
            <a:extLst>
              <a:ext uri="{FF2B5EF4-FFF2-40B4-BE49-F238E27FC236}">
                <a16:creationId xmlns:a16="http://schemas.microsoft.com/office/drawing/2014/main" id="{96C4CDD4-DCBA-735C-EA60-ACE1EAA0AB04}"/>
              </a:ext>
            </a:extLst>
          </p:cNvPr>
          <p:cNvSpPr>
            <a:spLocks noGrp="1"/>
          </p:cNvSpPr>
          <p:nvPr>
            <p:ph idx="1"/>
          </p:nvPr>
        </p:nvSpPr>
        <p:spPr>
          <a:xfrm>
            <a:off x="628650" y="1825624"/>
            <a:ext cx="7886700" cy="4667249"/>
          </a:xfrm>
        </p:spPr>
        <p:txBody>
          <a:bodyPr>
            <a:normAutofit lnSpcReduction="10000"/>
          </a:bodyPr>
          <a:lstStyle/>
          <a:p>
            <a:r>
              <a:rPr lang="en-US" dirty="0">
                <a:latin typeface="Arial" panose="020B0604020202020204" pitchFamily="34" charset="0"/>
                <a:cs typeface="Arial" panose="020B0604020202020204" pitchFamily="34" charset="0"/>
              </a:rPr>
              <a:t>Ten Commandments</a:t>
            </a:r>
          </a:p>
          <a:p>
            <a:r>
              <a:rPr lang="en-US" dirty="0">
                <a:latin typeface="Arial" panose="020B0604020202020204" pitchFamily="34" charset="0"/>
                <a:cs typeface="Arial" panose="020B0604020202020204" pitchFamily="34" charset="0"/>
              </a:rPr>
              <a:t>Righteous Mentality – Philippians 4:8</a:t>
            </a:r>
          </a:p>
          <a:p>
            <a:r>
              <a:rPr lang="en-US" dirty="0">
                <a:latin typeface="Arial" panose="020B0604020202020204" pitchFamily="34" charset="0"/>
                <a:cs typeface="Arial" panose="020B0604020202020204" pitchFamily="34" charset="0"/>
              </a:rPr>
              <a:t>The Fruit of the Spirit</a:t>
            </a:r>
          </a:p>
          <a:p>
            <a:r>
              <a:rPr lang="en-US" dirty="0">
                <a:latin typeface="Arial" panose="020B0604020202020204" pitchFamily="34" charset="0"/>
                <a:cs typeface="Arial" panose="020B0604020202020204" pitchFamily="34" charset="0"/>
              </a:rPr>
              <a:t>Showing Goodwill</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Micah 6:6-8</a:t>
            </a:r>
          </a:p>
          <a:p>
            <a:pPr marL="0" marR="0" indent="0" algn="ctr" rtl="0">
              <a:buNone/>
            </a:pPr>
            <a:r>
              <a:rPr lang="en-US" sz="1800" b="0" i="0" u="none" strike="noStrike" baseline="0" dirty="0">
                <a:latin typeface="Arial" panose="020B0604020202020204" pitchFamily="34" charset="0"/>
                <a:cs typeface="Arial" panose="020B0604020202020204" pitchFamily="34" charset="0"/>
              </a:rPr>
              <a:t>“With what shall I come before </a:t>
            </a:r>
            <a:r>
              <a:rPr lang="en-US" sz="1800" dirty="0">
                <a:latin typeface="Arial" panose="020B0604020202020204" pitchFamily="34" charset="0"/>
                <a:cs typeface="Arial" panose="020B0604020202020204" pitchFamily="34" charset="0"/>
              </a:rPr>
              <a:t>Yahuah and bow m</a:t>
            </a:r>
            <a:r>
              <a:rPr lang="en-US" sz="1800" b="0" i="0" u="none" strike="noStrike" baseline="0" dirty="0">
                <a:latin typeface="Arial" panose="020B0604020202020204" pitchFamily="34" charset="0"/>
                <a:cs typeface="Arial" panose="020B0604020202020204" pitchFamily="34" charset="0"/>
              </a:rPr>
              <a:t>yself before the high Alahym? Shall I come before Him with ascending offerings, with calves a year old? Is Yahuah pl</a:t>
            </a:r>
            <a:r>
              <a:rPr lang="en-US" sz="1800" dirty="0">
                <a:latin typeface="Arial" panose="020B0604020202020204" pitchFamily="34" charset="0"/>
                <a:cs typeface="Arial" panose="020B0604020202020204" pitchFamily="34" charset="0"/>
              </a:rPr>
              <a:t>ea</a:t>
            </a:r>
            <a:r>
              <a:rPr lang="en-US" sz="1800" b="0" i="0" u="none" strike="noStrike" baseline="0" dirty="0">
                <a:latin typeface="Arial" panose="020B0604020202020204" pitchFamily="34" charset="0"/>
                <a:cs typeface="Arial" panose="020B0604020202020204" pitchFamily="34" charset="0"/>
              </a:rPr>
              <a:t>sed with thousands of rams or ten thousand rivers of oil? Shall I give my first-born for my transgression, the fruit of my body for the sin of my being? He has declared to you, O man, what is good. </a:t>
            </a:r>
            <a:r>
              <a:rPr lang="en-US" sz="1800" b="1" i="0" u="sng" strike="noStrike" baseline="0" dirty="0">
                <a:solidFill>
                  <a:srgbClr val="C00000"/>
                </a:solidFill>
                <a:latin typeface="Arial" panose="020B0604020202020204" pitchFamily="34" charset="0"/>
                <a:cs typeface="Arial" panose="020B0604020202020204" pitchFamily="34" charset="0"/>
              </a:rPr>
              <a:t>And what does Yahuah</a:t>
            </a:r>
            <a:r>
              <a:rPr lang="he-IL" sz="1800" b="1" i="0" u="sng" strike="noStrike" baseline="0" dirty="0">
                <a:solidFill>
                  <a:srgbClr val="C00000"/>
                </a:solidFill>
                <a:latin typeface="Arial" panose="020B0604020202020204" pitchFamily="34" charset="0"/>
                <a:cs typeface="Arial" panose="020B0604020202020204" pitchFamily="34" charset="0"/>
              </a:rPr>
              <a:t> </a:t>
            </a:r>
            <a:r>
              <a:rPr lang="en-US" sz="1800" b="1" i="0" u="sng" strike="noStrike" baseline="0" dirty="0">
                <a:solidFill>
                  <a:srgbClr val="C00000"/>
                </a:solidFill>
                <a:latin typeface="Arial" panose="020B0604020202020204" pitchFamily="34" charset="0"/>
                <a:cs typeface="Arial" panose="020B0604020202020204" pitchFamily="34" charset="0"/>
              </a:rPr>
              <a:t>require of you but to do right, and to love</a:t>
            </a:r>
            <a:r>
              <a:rPr lang="en-US" sz="1800" b="1" i="0" u="sng" strike="noStrike" dirty="0">
                <a:solidFill>
                  <a:srgbClr val="C00000"/>
                </a:solidFill>
                <a:latin typeface="Arial" panose="020B0604020202020204" pitchFamily="34" charset="0"/>
                <a:cs typeface="Arial" panose="020B0604020202020204" pitchFamily="34" charset="0"/>
              </a:rPr>
              <a:t> loving-commitment</a:t>
            </a:r>
            <a:r>
              <a:rPr lang="en-US" sz="1800" b="1" i="0" u="sng" strike="noStrike" baseline="0" dirty="0">
                <a:solidFill>
                  <a:srgbClr val="C00000"/>
                </a:solidFill>
                <a:latin typeface="Arial" panose="020B0604020202020204" pitchFamily="34" charset="0"/>
                <a:cs typeface="Arial" panose="020B0604020202020204" pitchFamily="34" charset="0"/>
              </a:rPr>
              <a:t> (justice</a:t>
            </a:r>
            <a:r>
              <a:rPr lang="en-US" sz="1800" b="1" u="sng" dirty="0">
                <a:solidFill>
                  <a:srgbClr val="C00000"/>
                </a:solidFill>
                <a:latin typeface="Arial" panose="020B0604020202020204" pitchFamily="34" charset="0"/>
                <a:cs typeface="Arial" panose="020B0604020202020204" pitchFamily="34" charset="0"/>
              </a:rPr>
              <a:t>),</a:t>
            </a:r>
            <a:r>
              <a:rPr lang="en-US" sz="1800" b="1" i="0" u="sng" strike="noStrike" baseline="0" dirty="0">
                <a:solidFill>
                  <a:srgbClr val="C00000"/>
                </a:solidFill>
                <a:latin typeface="Arial" panose="020B0604020202020204" pitchFamily="34" charset="0"/>
                <a:cs typeface="Arial" panose="020B0604020202020204" pitchFamily="34" charset="0"/>
              </a:rPr>
              <a:t> and</a:t>
            </a:r>
            <a:r>
              <a:rPr lang="en-US" sz="1800" b="1" i="0" u="sng" strike="noStrike" dirty="0">
                <a:solidFill>
                  <a:srgbClr val="C00000"/>
                </a:solidFill>
                <a:latin typeface="Arial" panose="020B0604020202020204" pitchFamily="34" charset="0"/>
                <a:cs typeface="Arial" panose="020B0604020202020204" pitchFamily="34" charset="0"/>
              </a:rPr>
              <a:t> </a:t>
            </a:r>
            <a:r>
              <a:rPr lang="en-US" sz="1800" b="1" i="0" u="sng" strike="noStrike" baseline="0" dirty="0">
                <a:solidFill>
                  <a:srgbClr val="C00000"/>
                </a:solidFill>
                <a:latin typeface="Arial" panose="020B0604020202020204" pitchFamily="34" charset="0"/>
                <a:cs typeface="Arial" panose="020B0604020202020204" pitchFamily="34" charset="0"/>
              </a:rPr>
              <a:t>to walk humbly with your Alahym?</a:t>
            </a:r>
            <a:r>
              <a:rPr lang="en-US" sz="1800" b="1" i="0" strike="noStrike" baseline="0" dirty="0">
                <a:solidFill>
                  <a:srgbClr val="C00000"/>
                </a:solidFill>
                <a:latin typeface="Arial" panose="020B0604020202020204" pitchFamily="34" charset="0"/>
                <a:cs typeface="Arial" panose="020B0604020202020204" pitchFamily="34" charset="0"/>
              </a:rPr>
              <a:t>””</a:t>
            </a:r>
          </a:p>
          <a:p>
            <a:pPr marL="0" indent="0">
              <a:buNone/>
            </a:pPr>
            <a:endParaRPr lang="en-US" dirty="0"/>
          </a:p>
        </p:txBody>
      </p:sp>
    </p:spTree>
    <p:extLst>
      <p:ext uri="{BB962C8B-B14F-4D97-AF65-F5344CB8AC3E}">
        <p14:creationId xmlns:p14="http://schemas.microsoft.com/office/powerpoint/2010/main" val="39358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79D63-5F77-7362-B53D-D514D1FFB9C2}"/>
              </a:ext>
            </a:extLst>
          </p:cNvPr>
          <p:cNvSpPr>
            <a:spLocks noGrp="1"/>
          </p:cNvSpPr>
          <p:nvPr>
            <p:ph type="title"/>
          </p:nvPr>
        </p:nvSpPr>
        <p:spPr/>
        <p:txBody>
          <a:bodyPr/>
          <a:lstStyle/>
          <a:p>
            <a:pPr algn="ctr"/>
            <a:r>
              <a:rPr lang="en-US" dirty="0">
                <a:latin typeface="Copperplate Gothic Bold" panose="020E0705020206020404" pitchFamily="34" charset="0"/>
              </a:rPr>
              <a:t>Ecclesiastes 12:13</a:t>
            </a:r>
          </a:p>
        </p:txBody>
      </p:sp>
      <p:sp>
        <p:nvSpPr>
          <p:cNvPr id="3" name="Content Placeholder 2">
            <a:extLst>
              <a:ext uri="{FF2B5EF4-FFF2-40B4-BE49-F238E27FC236}">
                <a16:creationId xmlns:a16="http://schemas.microsoft.com/office/drawing/2014/main" id="{01F4B61D-1727-A37A-A96A-A88A4D5A3C6F}"/>
              </a:ext>
            </a:extLst>
          </p:cNvPr>
          <p:cNvSpPr>
            <a:spLocks noGrp="1"/>
          </p:cNvSpPr>
          <p:nvPr>
            <p:ph idx="1"/>
          </p:nvPr>
        </p:nvSpPr>
        <p:spPr>
          <a:xfrm>
            <a:off x="4368843" y="1872675"/>
            <a:ext cx="3914023" cy="4436811"/>
          </a:xfrm>
        </p:spPr>
        <p:txBody>
          <a:bodyPr/>
          <a:lstStyle/>
          <a:p>
            <a:pPr marL="0" indent="0" algn="ctr">
              <a:lnSpc>
                <a:spcPct val="150000"/>
              </a:lnSpc>
              <a:spcBef>
                <a:spcPts val="0"/>
              </a:spcBef>
              <a:buNone/>
            </a:pPr>
            <a:r>
              <a:rPr lang="en-US" sz="2500" i="1" dirty="0">
                <a:latin typeface="Arial" panose="020B0604020202020204" pitchFamily="34" charset="0"/>
                <a:cs typeface="Arial" panose="020B0604020202020204" pitchFamily="34" charset="0"/>
              </a:rPr>
              <a:t>“Let us hear the conclusion of the </a:t>
            </a:r>
          </a:p>
          <a:p>
            <a:pPr marL="0" indent="0" algn="ctr">
              <a:lnSpc>
                <a:spcPct val="150000"/>
              </a:lnSpc>
              <a:spcBef>
                <a:spcPts val="0"/>
              </a:spcBef>
              <a:buNone/>
            </a:pPr>
            <a:r>
              <a:rPr lang="en-US" sz="2500" i="1" dirty="0">
                <a:latin typeface="Arial" panose="020B0604020202020204" pitchFamily="34" charset="0"/>
                <a:cs typeface="Arial" panose="020B0604020202020204" pitchFamily="34" charset="0"/>
              </a:rPr>
              <a:t>whole matter: Fear Alahym, and keep His commandments: for this is the whole                                     </a:t>
            </a:r>
          </a:p>
          <a:p>
            <a:pPr marL="0" indent="0" algn="ctr">
              <a:lnSpc>
                <a:spcPct val="150000"/>
              </a:lnSpc>
              <a:spcBef>
                <a:spcPts val="0"/>
              </a:spcBef>
              <a:buNone/>
            </a:pPr>
            <a:r>
              <a:rPr lang="en-US" sz="2500" i="1" dirty="0">
                <a:latin typeface="Arial" panose="020B0604020202020204" pitchFamily="34" charset="0"/>
                <a:cs typeface="Arial" panose="020B0604020202020204" pitchFamily="34" charset="0"/>
              </a:rPr>
              <a:t>duty of man.”</a:t>
            </a:r>
          </a:p>
          <a:p>
            <a:pPr marL="0" indent="0">
              <a:buNone/>
            </a:pPr>
            <a:endParaRPr lang="en-US" i="1" dirty="0"/>
          </a:p>
        </p:txBody>
      </p:sp>
      <p:pic>
        <p:nvPicPr>
          <p:cNvPr id="4" name="Picture 3">
            <a:extLst>
              <a:ext uri="{FF2B5EF4-FFF2-40B4-BE49-F238E27FC236}">
                <a16:creationId xmlns:a16="http://schemas.microsoft.com/office/drawing/2014/main" id="{56969046-3B32-4862-984E-688CE6DA55F9}"/>
              </a:ext>
            </a:extLst>
          </p:cNvPr>
          <p:cNvPicPr>
            <a:picLocks noChangeAspect="1"/>
          </p:cNvPicPr>
          <p:nvPr/>
        </p:nvPicPr>
        <p:blipFill>
          <a:blip r:embed="rId2"/>
          <a:stretch>
            <a:fillRect/>
          </a:stretch>
        </p:blipFill>
        <p:spPr>
          <a:xfrm>
            <a:off x="221942" y="1568298"/>
            <a:ext cx="3914023" cy="5045566"/>
          </a:xfrm>
          <a:prstGeom prst="rect">
            <a:avLst/>
          </a:prstGeom>
          <a:ln>
            <a:noFill/>
          </a:ln>
          <a:effectLst>
            <a:softEdge rad="112500"/>
          </a:effectLst>
        </p:spPr>
      </p:pic>
    </p:spTree>
    <p:extLst>
      <p:ext uri="{BB962C8B-B14F-4D97-AF65-F5344CB8AC3E}">
        <p14:creationId xmlns:p14="http://schemas.microsoft.com/office/powerpoint/2010/main" val="339952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1)">
                                      <p:cBhvr>
                                        <p:cTn id="13" dur="2000"/>
                                        <p:tgtEl>
                                          <p:spTgt spid="3">
                                            <p:txEl>
                                              <p:pRg st="1" end="1"/>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1)">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2C51F-47FD-0CFE-67C0-C52CBA772F78}"/>
              </a:ext>
            </a:extLst>
          </p:cNvPr>
          <p:cNvSpPr>
            <a:spLocks noGrp="1"/>
          </p:cNvSpPr>
          <p:nvPr>
            <p:ph type="title"/>
          </p:nvPr>
        </p:nvSpPr>
        <p:spPr>
          <a:xfrm>
            <a:off x="628650" y="89919"/>
            <a:ext cx="7886700" cy="1325563"/>
          </a:xfrm>
        </p:spPr>
        <p:txBody>
          <a:bodyPr/>
          <a:lstStyle/>
          <a:p>
            <a:pPr algn="ctr"/>
            <a:r>
              <a:rPr lang="en-US" dirty="0">
                <a:latin typeface="Copperplate Gothic Bold" panose="020E0705020206020404" pitchFamily="34" charset="0"/>
              </a:rPr>
              <a:t>Will You Sit on the Throne of Perfection?</a:t>
            </a:r>
          </a:p>
        </p:txBody>
      </p:sp>
      <p:pic>
        <p:nvPicPr>
          <p:cNvPr id="4" name="Picture 3">
            <a:extLst>
              <a:ext uri="{FF2B5EF4-FFF2-40B4-BE49-F238E27FC236}">
                <a16:creationId xmlns:a16="http://schemas.microsoft.com/office/drawing/2014/main" id="{8FA50CD1-EF12-4780-AA7E-53ABE9B882D5}"/>
              </a:ext>
            </a:extLst>
          </p:cNvPr>
          <p:cNvPicPr>
            <a:picLocks noChangeAspect="1"/>
          </p:cNvPicPr>
          <p:nvPr/>
        </p:nvPicPr>
        <p:blipFill rotWithShape="1">
          <a:blip r:embed="rId2"/>
          <a:srcRect b="5223"/>
          <a:stretch/>
        </p:blipFill>
        <p:spPr>
          <a:xfrm>
            <a:off x="2474650" y="1430812"/>
            <a:ext cx="4194699" cy="5427188"/>
          </a:xfrm>
          <a:prstGeom prst="rect">
            <a:avLst/>
          </a:prstGeom>
          <a:ln>
            <a:noFill/>
          </a:ln>
          <a:effectLst>
            <a:softEdge rad="112500"/>
          </a:effectLst>
        </p:spPr>
      </p:pic>
    </p:spTree>
    <p:extLst>
      <p:ext uri="{BB962C8B-B14F-4D97-AF65-F5344CB8AC3E}">
        <p14:creationId xmlns:p14="http://schemas.microsoft.com/office/powerpoint/2010/main" val="33963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117FE1-3925-D4FF-0004-5A0FBAFA5C2A}"/>
              </a:ext>
            </a:extLst>
          </p:cNvPr>
          <p:cNvPicPr>
            <a:picLocks noChangeAspect="1"/>
          </p:cNvPicPr>
          <p:nvPr/>
        </p:nvPicPr>
        <p:blipFill>
          <a:blip r:embed="rId2"/>
          <a:stretch>
            <a:fillRect/>
          </a:stretch>
        </p:blipFill>
        <p:spPr>
          <a:xfrm>
            <a:off x="0" y="398398"/>
            <a:ext cx="9144000" cy="6094476"/>
          </a:xfrm>
          <a:prstGeom prst="rect">
            <a:avLst/>
          </a:prstGeom>
        </p:spPr>
      </p:pic>
      <p:sp>
        <p:nvSpPr>
          <p:cNvPr id="2" name="Title 1">
            <a:extLst>
              <a:ext uri="{FF2B5EF4-FFF2-40B4-BE49-F238E27FC236}">
                <a16:creationId xmlns:a16="http://schemas.microsoft.com/office/drawing/2014/main" id="{FD232696-33D9-8380-8466-C7A5BCCFBE05}"/>
              </a:ext>
            </a:extLst>
          </p:cNvPr>
          <p:cNvSpPr>
            <a:spLocks noGrp="1"/>
          </p:cNvSpPr>
          <p:nvPr>
            <p:ph type="title"/>
          </p:nvPr>
        </p:nvSpPr>
        <p:spPr/>
        <p:txBody>
          <a:bodyPr/>
          <a:lstStyle/>
          <a:p>
            <a:pPr algn="ctr"/>
            <a:r>
              <a:rPr lang="en-US" dirty="0">
                <a:latin typeface="Copperplate Gothic Bold" panose="020E0705020206020404" pitchFamily="34" charset="0"/>
              </a:rPr>
              <a:t>Pursuit</a:t>
            </a:r>
          </a:p>
        </p:txBody>
      </p:sp>
      <p:sp>
        <p:nvSpPr>
          <p:cNvPr id="3" name="Content Placeholder 2">
            <a:extLst>
              <a:ext uri="{FF2B5EF4-FFF2-40B4-BE49-F238E27FC236}">
                <a16:creationId xmlns:a16="http://schemas.microsoft.com/office/drawing/2014/main" id="{855958E5-59B5-034A-EE5F-67D519FDA332}"/>
              </a:ext>
            </a:extLst>
          </p:cNvPr>
          <p:cNvSpPr>
            <a:spLocks noGrp="1"/>
          </p:cNvSpPr>
          <p:nvPr>
            <p:ph idx="1"/>
          </p:nvPr>
        </p:nvSpPr>
        <p:spPr>
          <a:xfrm>
            <a:off x="80421" y="1027907"/>
            <a:ext cx="2689412" cy="3967752"/>
          </a:xfrm>
          <a:ln w="28575">
            <a:solidFill>
              <a:schemeClr val="tx1"/>
            </a:solidFill>
          </a:ln>
        </p:spPr>
        <p:txBody>
          <a:bodyPr>
            <a:normAutofit lnSpcReduction="10000"/>
          </a:bodyPr>
          <a:lstStyle/>
          <a:p>
            <a:r>
              <a:rPr lang="en-US" sz="2200" dirty="0">
                <a:latin typeface="Arial" panose="020B0604020202020204" pitchFamily="34" charset="0"/>
                <a:cs typeface="Arial" panose="020B0604020202020204" pitchFamily="34" charset="0"/>
              </a:rPr>
              <a:t>the act of following or pursuing someone or something)</a:t>
            </a:r>
          </a:p>
          <a:p>
            <a:r>
              <a:rPr lang="en-US" sz="2200" dirty="0">
                <a:latin typeface="Arial" panose="020B0604020202020204" pitchFamily="34" charset="0"/>
                <a:cs typeface="Arial" panose="020B0604020202020204" pitchFamily="34" charset="0"/>
              </a:rPr>
              <a:t>chasing or following in order to catch or attack</a:t>
            </a:r>
          </a:p>
          <a:p>
            <a:r>
              <a:rPr lang="en-US" sz="2200" dirty="0">
                <a:latin typeface="Arial" panose="020B0604020202020204" pitchFamily="34" charset="0"/>
                <a:cs typeface="Arial" panose="020B0604020202020204" pitchFamily="34" charset="0"/>
              </a:rPr>
              <a:t>pursuit suggests a trade, profession, or a vocation followed with zeal or steady interest</a:t>
            </a:r>
          </a:p>
          <a:p>
            <a:pPr marL="0" indent="0">
              <a:buNone/>
            </a:pPr>
            <a:endParaRPr lang="en-US" dirty="0"/>
          </a:p>
        </p:txBody>
      </p:sp>
    </p:spTree>
    <p:extLst>
      <p:ext uri="{BB962C8B-B14F-4D97-AF65-F5344CB8AC3E}">
        <p14:creationId xmlns:p14="http://schemas.microsoft.com/office/powerpoint/2010/main" val="188283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wheel(1)">
                                      <p:cBhvr>
                                        <p:cTn id="15" dur="2000"/>
                                        <p:tgtEl>
                                          <p:spTgt spid="3">
                                            <p:bg/>
                                          </p:spTgt>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heel(1)">
                                      <p:cBhvr>
                                        <p:cTn id="18" dur="2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heel(1)">
                                      <p:cBhvr>
                                        <p:cTn id="2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EF2C-5B77-35D6-7527-BCB23AE8B4D0}"/>
              </a:ext>
            </a:extLst>
          </p:cNvPr>
          <p:cNvSpPr>
            <a:spLocks noGrp="1"/>
          </p:cNvSpPr>
          <p:nvPr>
            <p:ph type="title"/>
          </p:nvPr>
        </p:nvSpPr>
        <p:spPr/>
        <p:txBody>
          <a:bodyPr/>
          <a:lstStyle/>
          <a:p>
            <a:pPr algn="ctr"/>
            <a:r>
              <a:rPr lang="en-US" dirty="0">
                <a:latin typeface="Copperplate Gothic Bold" panose="020E0705020206020404" pitchFamily="34" charset="0"/>
              </a:rPr>
              <a:t>What is Perfection?</a:t>
            </a:r>
          </a:p>
        </p:txBody>
      </p:sp>
      <p:sp>
        <p:nvSpPr>
          <p:cNvPr id="3" name="Content Placeholder 2">
            <a:extLst>
              <a:ext uri="{FF2B5EF4-FFF2-40B4-BE49-F238E27FC236}">
                <a16:creationId xmlns:a16="http://schemas.microsoft.com/office/drawing/2014/main" id="{8431E051-2ADA-EDA1-2047-82DC8CE73A13}"/>
              </a:ext>
            </a:extLst>
          </p:cNvPr>
          <p:cNvSpPr>
            <a:spLocks noGrp="1"/>
          </p:cNvSpPr>
          <p:nvPr>
            <p:ph sz="half" idx="1"/>
          </p:nvPr>
        </p:nvSpPr>
        <p:spPr>
          <a:xfrm>
            <a:off x="628650" y="1825625"/>
            <a:ext cx="2751044" cy="4351338"/>
          </a:xfrm>
        </p:spPr>
        <p:txBody>
          <a:bodyPr/>
          <a:lstStyle/>
          <a:p>
            <a:r>
              <a:rPr lang="en-US" dirty="0"/>
              <a:t>Completing the requirements</a:t>
            </a:r>
          </a:p>
          <a:p>
            <a:r>
              <a:rPr lang="en-US" dirty="0"/>
              <a:t>To be complete; to be whole, fully developed, totally righteous</a:t>
            </a:r>
          </a:p>
          <a:p>
            <a:r>
              <a:rPr lang="en-US" dirty="0"/>
              <a:t>Lacking nothing</a:t>
            </a:r>
          </a:p>
          <a:p>
            <a:endParaRPr lang="en-US" dirty="0"/>
          </a:p>
        </p:txBody>
      </p:sp>
      <p:pic>
        <p:nvPicPr>
          <p:cNvPr id="4" name="Picture 3">
            <a:extLst>
              <a:ext uri="{FF2B5EF4-FFF2-40B4-BE49-F238E27FC236}">
                <a16:creationId xmlns:a16="http://schemas.microsoft.com/office/drawing/2014/main" id="{1736F69D-6C8F-B5F8-1F74-AE7CF6FD553F}"/>
              </a:ext>
            </a:extLst>
          </p:cNvPr>
          <p:cNvPicPr>
            <a:picLocks noChangeAspect="1"/>
          </p:cNvPicPr>
          <p:nvPr/>
        </p:nvPicPr>
        <p:blipFill>
          <a:blip r:embed="rId2"/>
          <a:stretch>
            <a:fillRect/>
          </a:stretch>
        </p:blipFill>
        <p:spPr>
          <a:xfrm>
            <a:off x="3600249" y="1825625"/>
            <a:ext cx="5203092" cy="3828881"/>
          </a:xfrm>
          <a:prstGeom prst="ellipse">
            <a:avLst/>
          </a:prstGeom>
          <a:ln>
            <a:noFill/>
          </a:ln>
          <a:effectLst>
            <a:softEdge rad="112500"/>
          </a:effectLst>
        </p:spPr>
      </p:pic>
    </p:spTree>
    <p:extLst>
      <p:ext uri="{BB962C8B-B14F-4D97-AF65-F5344CB8AC3E}">
        <p14:creationId xmlns:p14="http://schemas.microsoft.com/office/powerpoint/2010/main" val="158270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2AF60A-42EF-4ECD-9F26-7A201ACFA35C}"/>
              </a:ext>
            </a:extLst>
          </p:cNvPr>
          <p:cNvSpPr>
            <a:spLocks noGrp="1"/>
          </p:cNvSpPr>
          <p:nvPr>
            <p:ph type="title"/>
          </p:nvPr>
        </p:nvSpPr>
        <p:spPr/>
        <p:txBody>
          <a:bodyPr/>
          <a:lstStyle/>
          <a:p>
            <a:pPr algn="ctr"/>
            <a:r>
              <a:rPr lang="en-US" dirty="0">
                <a:latin typeface="Copperplate Gothic Bold" panose="020E0705020206020404" pitchFamily="34" charset="0"/>
              </a:rPr>
              <a:t>Tamym</a:t>
            </a:r>
            <a:r>
              <a:rPr lang="en-US" dirty="0"/>
              <a:t> </a:t>
            </a:r>
          </a:p>
        </p:txBody>
      </p:sp>
      <p:sp>
        <p:nvSpPr>
          <p:cNvPr id="8" name="Content Placeholder 7">
            <a:extLst>
              <a:ext uri="{FF2B5EF4-FFF2-40B4-BE49-F238E27FC236}">
                <a16:creationId xmlns:a16="http://schemas.microsoft.com/office/drawing/2014/main" id="{ADADE95D-2712-466E-A688-08F808C3AFA9}"/>
              </a:ext>
            </a:extLst>
          </p:cNvPr>
          <p:cNvSpPr>
            <a:spLocks noGrp="1"/>
          </p:cNvSpPr>
          <p:nvPr>
            <p:ph idx="1"/>
          </p:nvPr>
        </p:nvSpPr>
        <p:spPr>
          <a:xfrm>
            <a:off x="426128" y="1690689"/>
            <a:ext cx="8336132" cy="5100728"/>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There are nine scriptural Hebraic words for </a:t>
            </a:r>
            <a:r>
              <a:rPr lang="en-US" i="1" dirty="0">
                <a:solidFill>
                  <a:srgbClr val="C00000"/>
                </a:solidFill>
                <a:latin typeface="Arial" panose="020B0604020202020204" pitchFamily="34" charset="0"/>
                <a:cs typeface="Arial" panose="020B0604020202020204" pitchFamily="34" charset="0"/>
              </a:rPr>
              <a:t>perfect</a:t>
            </a:r>
            <a:r>
              <a:rPr lang="en-US" dirty="0">
                <a:latin typeface="Arial" panose="020B0604020202020204" pitchFamily="34" charset="0"/>
                <a:cs typeface="Arial" panose="020B0604020202020204" pitchFamily="34" charset="0"/>
              </a:rPr>
              <a:t>. The </a:t>
            </a:r>
            <a:r>
              <a:rPr lang="en-US" i="1" dirty="0">
                <a:solidFill>
                  <a:srgbClr val="C00000"/>
                </a:solidFill>
                <a:latin typeface="Arial" panose="020B0604020202020204" pitchFamily="34" charset="0"/>
                <a:cs typeface="Arial" panose="020B0604020202020204" pitchFamily="34" charset="0"/>
              </a:rPr>
              <a:t>perfect</a:t>
            </a:r>
            <a:r>
              <a:rPr lang="en-US" dirty="0">
                <a:latin typeface="Arial" panose="020B0604020202020204" pitchFamily="34" charset="0"/>
                <a:cs typeface="Arial" panose="020B0604020202020204" pitchFamily="34" charset="0"/>
              </a:rPr>
              <a:t> in the record of Abraham in Barashyth 17:1 is </a:t>
            </a:r>
            <a:r>
              <a:rPr lang="en-US" i="1" dirty="0">
                <a:solidFill>
                  <a:srgbClr val="0070C0"/>
                </a:solidFill>
                <a:latin typeface="Arial" panose="020B0604020202020204" pitchFamily="34" charset="0"/>
                <a:cs typeface="Arial" panose="020B0604020202020204" pitchFamily="34" charset="0"/>
              </a:rPr>
              <a:t>tamym</a:t>
            </a:r>
            <a:r>
              <a:rPr lang="en-US" dirty="0">
                <a:latin typeface="Arial" panose="020B0604020202020204" pitchFamily="34" charset="0"/>
                <a:cs typeface="Arial" panose="020B0604020202020204" pitchFamily="34" charset="0"/>
              </a:rPr>
              <a:t> and this word is used ninety-one times in the biblical text. (blueletterbible.org)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H8549 </a:t>
            </a:r>
            <a:r>
              <a:rPr lang="en-US" b="1" dirty="0">
                <a:latin typeface="Arial" panose="020B0604020202020204" pitchFamily="34" charset="0"/>
                <a:cs typeface="Arial" panose="020B0604020202020204" pitchFamily="34" charset="0"/>
              </a:rPr>
              <a:t>Tamym</a:t>
            </a:r>
            <a:r>
              <a:rPr lang="en-US" dirty="0">
                <a:latin typeface="Arial" panose="020B0604020202020204" pitchFamily="34" charset="0"/>
                <a:cs typeface="Arial" panose="020B0604020202020204" pitchFamily="34" charset="0"/>
              </a:rPr>
              <a:t>: entire, integrity, truth – without blemish, complete, full, perfect, sincerely, undefiled, upright, etc.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H8552 </a:t>
            </a:r>
            <a:r>
              <a:rPr lang="en-US" b="1" dirty="0">
                <a:latin typeface="Arial" panose="020B0604020202020204" pitchFamily="34" charset="0"/>
                <a:cs typeface="Arial" panose="020B0604020202020204" pitchFamily="34" charset="0"/>
              </a:rPr>
              <a:t>Tamam</a:t>
            </a:r>
            <a:r>
              <a:rPr lang="en-US" dirty="0">
                <a:latin typeface="Arial" panose="020B0604020202020204" pitchFamily="34" charset="0"/>
                <a:cs typeface="Arial" panose="020B0604020202020204" pitchFamily="34" charset="0"/>
              </a:rPr>
              <a:t>: to complete – accomplish, cease, be clean (pass-)ed, consume, have done, come up the full, etc.</a:t>
            </a:r>
          </a:p>
          <a:p>
            <a:endParaRPr lang="en-US" dirty="0">
              <a:latin typeface="Arial" panose="020B0604020202020204" pitchFamily="34" charset="0"/>
              <a:cs typeface="Arial" panose="020B0604020202020204" pitchFamily="34" charset="0"/>
            </a:endParaRPr>
          </a:p>
          <a:p>
            <a:pPr marL="0" indent="0" algn="ctr">
              <a:buNone/>
            </a:pPr>
            <a:r>
              <a:rPr lang="en-US" b="1" i="1" dirty="0">
                <a:solidFill>
                  <a:srgbClr val="C00000"/>
                </a:solidFill>
                <a:latin typeface="Arial" panose="020B0604020202020204" pitchFamily="34" charset="0"/>
                <a:cs typeface="Arial" panose="020B0604020202020204" pitchFamily="34" charset="0"/>
              </a:rPr>
              <a:t>“You shall be perfect with Yahuah your Alahym.”</a:t>
            </a:r>
          </a:p>
          <a:p>
            <a:pPr marL="0" indent="0" algn="ctr">
              <a:buNone/>
            </a:pPr>
            <a:r>
              <a:rPr lang="en-US" b="1" i="1" dirty="0">
                <a:solidFill>
                  <a:srgbClr val="C00000"/>
                </a:solidFill>
                <a:latin typeface="Arial" panose="020B0604020202020204" pitchFamily="34" charset="0"/>
                <a:cs typeface="Arial" panose="020B0604020202020204" pitchFamily="34" charset="0"/>
              </a:rPr>
              <a:t>Dabarym 18:13</a:t>
            </a:r>
          </a:p>
          <a:p>
            <a:pPr marL="0" indent="0" algn="ctr">
              <a:buNone/>
            </a:pPr>
            <a:endParaRPr lang="en-US" b="1" i="1" dirty="0">
              <a:solidFill>
                <a:srgbClr val="C00000"/>
              </a:solidFill>
              <a:latin typeface="Arial" panose="020B0604020202020204" pitchFamily="34" charset="0"/>
              <a:cs typeface="Arial" panose="020B0604020202020204" pitchFamily="34" charset="0"/>
            </a:endParaRPr>
          </a:p>
          <a:p>
            <a:pPr marL="0" indent="0" algn="ctr">
              <a:buNone/>
            </a:pPr>
            <a:r>
              <a:rPr lang="en-US" b="1" i="1" dirty="0">
                <a:solidFill>
                  <a:srgbClr val="C00000"/>
                </a:solidFill>
                <a:latin typeface="Arial" panose="020B0604020202020204" pitchFamily="34" charset="0"/>
                <a:cs typeface="Arial" panose="020B0604020202020204" pitchFamily="34" charset="0"/>
              </a:rPr>
              <a:t>“Mark the perfect the man and behold the upright,                                for the end of that man is peace.”</a:t>
            </a:r>
          </a:p>
          <a:p>
            <a:pPr marL="0" indent="0" algn="ctr">
              <a:buNone/>
            </a:pPr>
            <a:r>
              <a:rPr lang="en-US" b="1" i="1" dirty="0">
                <a:solidFill>
                  <a:srgbClr val="C00000"/>
                </a:solidFill>
                <a:latin typeface="Arial" panose="020B0604020202020204" pitchFamily="34" charset="0"/>
                <a:cs typeface="Arial" panose="020B0604020202020204" pitchFamily="34" charset="0"/>
              </a:rPr>
              <a:t>Tahalym 37:37</a:t>
            </a:r>
          </a:p>
          <a:p>
            <a:pPr marL="0" indent="0">
              <a:buNone/>
            </a:pPr>
            <a:endParaRPr lang="en-US" b="1" i="1" dirty="0"/>
          </a:p>
          <a:p>
            <a:pPr marL="0" indent="0">
              <a:buNone/>
            </a:pPr>
            <a:endParaRPr lang="en-US" dirty="0"/>
          </a:p>
        </p:txBody>
      </p:sp>
    </p:spTree>
    <p:extLst>
      <p:ext uri="{BB962C8B-B14F-4D97-AF65-F5344CB8AC3E}">
        <p14:creationId xmlns:p14="http://schemas.microsoft.com/office/powerpoint/2010/main" val="37055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Effect transition="in" filter="fade">
                                      <p:cBhvr>
                                        <p:cTn id="25" dur="500"/>
                                        <p:tgtEl>
                                          <p:spTgt spid="8">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9" end="9"/>
                                            </p:txEl>
                                          </p:spTgt>
                                        </p:tgtEl>
                                        <p:attrNameLst>
                                          <p:attrName>style.visibility</p:attrName>
                                        </p:attrNameLst>
                                      </p:cBhvr>
                                      <p:to>
                                        <p:strVal val="visible"/>
                                      </p:to>
                                    </p:set>
                                    <p:animEffect transition="in" filter="fade">
                                      <p:cBhvr>
                                        <p:cTn id="30" dur="500"/>
                                        <p:tgtEl>
                                          <p:spTgt spid="8">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10" end="10"/>
                                            </p:txEl>
                                          </p:spTgt>
                                        </p:tgtEl>
                                        <p:attrNameLst>
                                          <p:attrName>style.visibility</p:attrName>
                                        </p:attrNameLst>
                                      </p:cBhvr>
                                      <p:to>
                                        <p:strVal val="visible"/>
                                      </p:to>
                                    </p:set>
                                    <p:animEffect transition="in" filter="fade">
                                      <p:cBhvr>
                                        <p:cTn id="33"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2FE53-3D38-5C89-99C4-CC9A688E52CA}"/>
              </a:ext>
            </a:extLst>
          </p:cNvPr>
          <p:cNvSpPr>
            <a:spLocks noGrp="1"/>
          </p:cNvSpPr>
          <p:nvPr>
            <p:ph type="title"/>
          </p:nvPr>
        </p:nvSpPr>
        <p:spPr>
          <a:xfrm>
            <a:off x="385482" y="365126"/>
            <a:ext cx="8129868" cy="1325563"/>
          </a:xfrm>
        </p:spPr>
        <p:txBody>
          <a:bodyPr>
            <a:normAutofit fontScale="90000"/>
          </a:bodyPr>
          <a:lstStyle/>
          <a:p>
            <a:pPr algn="ctr"/>
            <a:r>
              <a:rPr lang="en-US" dirty="0">
                <a:latin typeface="Copperplate Gothic Bold" panose="020E0705020206020404" pitchFamily="34" charset="0"/>
              </a:rPr>
              <a:t>Enoch </a:t>
            </a:r>
            <a:br>
              <a:rPr lang="en-US" dirty="0">
                <a:latin typeface="Copperplate Gothic Bold" panose="020E0705020206020404" pitchFamily="34" charset="0"/>
              </a:rPr>
            </a:br>
            <a:r>
              <a:rPr lang="en-US" dirty="0">
                <a:latin typeface="Copperplate Gothic Bold" panose="020E0705020206020404" pitchFamily="34" charset="0"/>
              </a:rPr>
              <a:t>Barashyth Chapter 5:19-24</a:t>
            </a:r>
          </a:p>
        </p:txBody>
      </p:sp>
      <p:sp>
        <p:nvSpPr>
          <p:cNvPr id="3" name="Content Placeholder 2">
            <a:extLst>
              <a:ext uri="{FF2B5EF4-FFF2-40B4-BE49-F238E27FC236}">
                <a16:creationId xmlns:a16="http://schemas.microsoft.com/office/drawing/2014/main" id="{0CE2FF4C-A5D6-1AFE-92E7-EED7A13B6C97}"/>
              </a:ext>
            </a:extLst>
          </p:cNvPr>
          <p:cNvSpPr>
            <a:spLocks noGrp="1"/>
          </p:cNvSpPr>
          <p:nvPr>
            <p:ph idx="1"/>
          </p:nvPr>
        </p:nvSpPr>
        <p:spPr>
          <a:xfrm>
            <a:off x="628650" y="2370337"/>
            <a:ext cx="7886700" cy="3806625"/>
          </a:xfrm>
        </p:spPr>
        <p:txBody>
          <a:bodyPr/>
          <a:lstStyle/>
          <a:p>
            <a:pPr marL="0" marR="0" indent="0" algn="l" rtl="0">
              <a:buNone/>
            </a:pPr>
            <a:r>
              <a:rPr lang="en-US" sz="2200" b="0" i="0" u="none" strike="noStrike" baseline="0" dirty="0">
                <a:latin typeface="Arial" panose="020B0604020202020204" pitchFamily="34" charset="0"/>
                <a:cs typeface="Arial" panose="020B0604020202020204" pitchFamily="34" charset="0"/>
              </a:rPr>
              <a:t>And after he brought forth Enoch, Yereḏ lived eight hundred years, and brought forth sons and daughters. So all the days of Yereḏ were nine hundred and sixty-two years, and he died. And Enoch lived sixty-five years, and brought forth Methushelah. And after he brought forth Methushelah, Enoch walked with Alahym three hundred years, and brought forth sons and daughters. So all the days of Enoch were three hundred and sixty-five years. </a:t>
            </a:r>
            <a:r>
              <a:rPr lang="en-US" sz="2200" b="1" i="0" u="sng" strike="noStrike" baseline="0" dirty="0">
                <a:latin typeface="Arial" panose="020B0604020202020204" pitchFamily="34" charset="0"/>
                <a:cs typeface="Arial" panose="020B0604020202020204" pitchFamily="34" charset="0"/>
              </a:rPr>
              <a:t>And Enoch walked with Alahym. </a:t>
            </a:r>
            <a:r>
              <a:rPr lang="en-US" sz="2200" b="0" i="0" u="none" strike="noStrike" baseline="0" dirty="0">
                <a:latin typeface="Arial" panose="020B0604020202020204" pitchFamily="34" charset="0"/>
                <a:cs typeface="Arial" panose="020B0604020202020204" pitchFamily="34" charset="0"/>
              </a:rPr>
              <a:t>Then he was no more, for Alahym took him. </a:t>
            </a:r>
          </a:p>
          <a:p>
            <a:pPr marL="0" indent="0">
              <a:buNone/>
            </a:pPr>
            <a:endParaRPr lang="en-US" dirty="0"/>
          </a:p>
        </p:txBody>
      </p:sp>
    </p:spTree>
    <p:extLst>
      <p:ext uri="{BB962C8B-B14F-4D97-AF65-F5344CB8AC3E}">
        <p14:creationId xmlns:p14="http://schemas.microsoft.com/office/powerpoint/2010/main" val="32967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C390-4765-AEDB-737E-69F9BC4286A2}"/>
              </a:ext>
            </a:extLst>
          </p:cNvPr>
          <p:cNvSpPr>
            <a:spLocks noGrp="1"/>
          </p:cNvSpPr>
          <p:nvPr>
            <p:ph type="title"/>
          </p:nvPr>
        </p:nvSpPr>
        <p:spPr/>
        <p:txBody>
          <a:bodyPr/>
          <a:lstStyle/>
          <a:p>
            <a:pPr algn="ctr"/>
            <a:r>
              <a:rPr lang="en-US" dirty="0">
                <a:latin typeface="Copperplate Gothic Bold" panose="020E0705020206020404" pitchFamily="34" charset="0"/>
              </a:rPr>
              <a:t>Nuach</a:t>
            </a:r>
            <a:br>
              <a:rPr lang="en-US" dirty="0">
                <a:latin typeface="Copperplate Gothic Bold" panose="020E0705020206020404" pitchFamily="34" charset="0"/>
              </a:rPr>
            </a:br>
            <a:r>
              <a:rPr lang="en-US" dirty="0">
                <a:latin typeface="Copperplate Gothic Bold" panose="020E0705020206020404" pitchFamily="34" charset="0"/>
              </a:rPr>
              <a:t>Barashyth 6:4-9</a:t>
            </a:r>
          </a:p>
        </p:txBody>
      </p:sp>
      <p:sp>
        <p:nvSpPr>
          <p:cNvPr id="3" name="Content Placeholder 2">
            <a:extLst>
              <a:ext uri="{FF2B5EF4-FFF2-40B4-BE49-F238E27FC236}">
                <a16:creationId xmlns:a16="http://schemas.microsoft.com/office/drawing/2014/main" id="{684B6B19-B846-17D3-0C5D-4F24528730EC}"/>
              </a:ext>
            </a:extLst>
          </p:cNvPr>
          <p:cNvSpPr>
            <a:spLocks noGrp="1"/>
          </p:cNvSpPr>
          <p:nvPr>
            <p:ph idx="1"/>
          </p:nvPr>
        </p:nvSpPr>
        <p:spPr>
          <a:xfrm>
            <a:off x="628650" y="2272683"/>
            <a:ext cx="7886700" cy="3904280"/>
          </a:xfrm>
        </p:spPr>
        <p:txBody>
          <a:bodyPr>
            <a:normAutofit lnSpcReduction="10000"/>
          </a:bodyPr>
          <a:lstStyle/>
          <a:p>
            <a:pPr marL="0" marR="0" indent="0" algn="l" rtl="0">
              <a:buNone/>
            </a:pPr>
            <a:r>
              <a:rPr lang="en-US" sz="2200" b="0" i="0" u="none" strike="noStrike" baseline="0" dirty="0">
                <a:latin typeface="Arial" panose="020B0604020202020204" pitchFamily="34" charset="0"/>
                <a:cs typeface="Arial" panose="020B0604020202020204" pitchFamily="34" charset="0"/>
              </a:rPr>
              <a:t>The Nephilim were on the earth in those days, and also afterward, when the sons of Elohim came in to the daughters of men and they bore children to them. Those were the mighty men who were of old, the men of name. And Yahuah</a:t>
            </a:r>
            <a:r>
              <a:rPr lang="he-IL"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saw that the wickedness of man was great in the earth, and that every inclination of the thoughts of his heart was only evil continually. And Yahuah</a:t>
            </a:r>
            <a:r>
              <a:rPr lang="he-IL"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was sorry that He had made man on the earth, and He was grieved in His heart. And Yahuah</a:t>
            </a:r>
            <a:r>
              <a:rPr lang="he-IL"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said, “I am going to wipe off man whom I have created from the face of the ground, both man and beast, creeping creature and birds of the heavens, for I am sorry that I have made them.” But Nuach found favour in the eyes of </a:t>
            </a:r>
            <a:r>
              <a:rPr lang="en-US" sz="2200" dirty="0">
                <a:latin typeface="Arial" panose="020B0604020202020204" pitchFamily="34" charset="0"/>
                <a:cs typeface="Arial" panose="020B0604020202020204" pitchFamily="34" charset="0"/>
              </a:rPr>
              <a:t>Yahuah. Th</a:t>
            </a:r>
            <a:r>
              <a:rPr lang="en-US" sz="2200" b="0" i="0" u="none" strike="noStrike" baseline="0" dirty="0">
                <a:latin typeface="Arial" panose="020B0604020202020204" pitchFamily="34" charset="0"/>
                <a:cs typeface="Arial" panose="020B0604020202020204" pitchFamily="34" charset="0"/>
              </a:rPr>
              <a:t>is is the genealogy of Nuach. </a:t>
            </a:r>
            <a:r>
              <a:rPr lang="en-US" sz="2200" b="1" i="0" u="sng" strike="noStrike" baseline="0" dirty="0">
                <a:latin typeface="Arial" panose="020B0604020202020204" pitchFamily="34" charset="0"/>
                <a:cs typeface="Arial" panose="020B0604020202020204" pitchFamily="34" charset="0"/>
              </a:rPr>
              <a:t>Nuach was a righteous man, perfect in his generations. Nuach walked with Alahym</a:t>
            </a:r>
            <a:r>
              <a:rPr lang="en-US" sz="2200" b="0" i="0" u="none" strike="noStrike" baseline="0" dirty="0">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33790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B4B2-E488-2E0B-F993-D40418641C78}"/>
              </a:ext>
            </a:extLst>
          </p:cNvPr>
          <p:cNvSpPr>
            <a:spLocks noGrp="1"/>
          </p:cNvSpPr>
          <p:nvPr>
            <p:ph type="title"/>
          </p:nvPr>
        </p:nvSpPr>
        <p:spPr/>
        <p:txBody>
          <a:bodyPr/>
          <a:lstStyle/>
          <a:p>
            <a:pPr algn="ctr"/>
            <a:r>
              <a:rPr lang="en-US" dirty="0">
                <a:latin typeface="Copperplate Gothic Bold" panose="020E0705020206020404" pitchFamily="34" charset="0"/>
              </a:rPr>
              <a:t>Abraham</a:t>
            </a:r>
            <a:br>
              <a:rPr lang="en-US" dirty="0">
                <a:latin typeface="Copperplate Gothic Bold" panose="020E0705020206020404" pitchFamily="34" charset="0"/>
              </a:rPr>
            </a:br>
            <a:r>
              <a:rPr lang="en-US" dirty="0">
                <a:latin typeface="Copperplate Gothic Bold" panose="020E0705020206020404" pitchFamily="34" charset="0"/>
              </a:rPr>
              <a:t>Barashyth 17:1-6</a:t>
            </a:r>
          </a:p>
        </p:txBody>
      </p:sp>
      <p:sp>
        <p:nvSpPr>
          <p:cNvPr id="3" name="Content Placeholder 2">
            <a:extLst>
              <a:ext uri="{FF2B5EF4-FFF2-40B4-BE49-F238E27FC236}">
                <a16:creationId xmlns:a16="http://schemas.microsoft.com/office/drawing/2014/main" id="{D7E96A3A-3BE3-EFBC-1A48-2D1E3C3DB4F4}"/>
              </a:ext>
            </a:extLst>
          </p:cNvPr>
          <p:cNvSpPr>
            <a:spLocks noGrp="1"/>
          </p:cNvSpPr>
          <p:nvPr>
            <p:ph idx="1"/>
          </p:nvPr>
        </p:nvSpPr>
        <p:spPr>
          <a:xfrm>
            <a:off x="277906" y="1935332"/>
            <a:ext cx="8588188" cy="4802819"/>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And it came to be when Abram was ninety-nine years old, that Yahuah appeared to Abram and said to him, “I am Al Shaddai – </a:t>
            </a:r>
            <a:r>
              <a:rPr lang="en-US" b="1" u="sng" dirty="0">
                <a:latin typeface="Arial" panose="020B0604020202020204" pitchFamily="34" charset="0"/>
                <a:cs typeface="Arial" panose="020B0604020202020204" pitchFamily="34" charset="0"/>
              </a:rPr>
              <a:t>walk before Me and be perfect. </a:t>
            </a:r>
            <a:r>
              <a:rPr lang="en-US" dirty="0">
                <a:latin typeface="Arial" panose="020B0604020202020204" pitchFamily="34" charset="0"/>
                <a:cs typeface="Arial" panose="020B0604020202020204" pitchFamily="34" charset="0"/>
              </a:rPr>
              <a:t>“And I give My covenant between Me and you, and shall greatly increase you.” And Abram fell on his face, and Alahym spoke with him, saying, “As for Me, look, My covenant is with you, and you shall become a father of many nations. “And no longer is your name called Abram, but your name shall be Abraham, because I shall make you a father of many nations. “And I shall make you exceedingly fruitful, and make nations of you, and sovereigns shall come from you. “And I shall establish My covenant between Me and you and your seed after you in their generations, for an everlasting covenant, to be Alahym to you and your seed after you. “And I shall give to you and your seed after you the land of your sojournings, all the land of Kena'an, as an everlasting possession. And I shall be their Alahym.” And Alahym said to Abraham, “As for you, guard My covenant, you and your seed after you throughout their generations. </a:t>
            </a:r>
          </a:p>
        </p:txBody>
      </p:sp>
    </p:spTree>
    <p:extLst>
      <p:ext uri="{BB962C8B-B14F-4D97-AF65-F5344CB8AC3E}">
        <p14:creationId xmlns:p14="http://schemas.microsoft.com/office/powerpoint/2010/main" val="5293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B4FB-D41A-4708-A450-CD1601024790}"/>
              </a:ext>
            </a:extLst>
          </p:cNvPr>
          <p:cNvSpPr>
            <a:spLocks noGrp="1"/>
          </p:cNvSpPr>
          <p:nvPr>
            <p:ph type="title"/>
          </p:nvPr>
        </p:nvSpPr>
        <p:spPr/>
        <p:txBody>
          <a:bodyPr/>
          <a:lstStyle/>
          <a:p>
            <a:pPr algn="ctr"/>
            <a:r>
              <a:rPr lang="en-US" dirty="0">
                <a:latin typeface="Copperplate Gothic Bold" panose="020E0705020206020404" pitchFamily="34" charset="0"/>
              </a:rPr>
              <a:t>Iyob</a:t>
            </a:r>
            <a:br>
              <a:rPr lang="en-US" dirty="0">
                <a:latin typeface="Copperplate Gothic Bold" panose="020E0705020206020404" pitchFamily="34" charset="0"/>
              </a:rPr>
            </a:br>
            <a:r>
              <a:rPr lang="en-US" dirty="0">
                <a:latin typeface="Copperplate Gothic Bold" panose="020E0705020206020404" pitchFamily="34" charset="0"/>
              </a:rPr>
              <a:t>Iyob 1:1</a:t>
            </a:r>
          </a:p>
        </p:txBody>
      </p:sp>
      <p:sp>
        <p:nvSpPr>
          <p:cNvPr id="3" name="Content Placeholder 2">
            <a:extLst>
              <a:ext uri="{FF2B5EF4-FFF2-40B4-BE49-F238E27FC236}">
                <a16:creationId xmlns:a16="http://schemas.microsoft.com/office/drawing/2014/main" id="{A3F47AF9-F38C-4DF6-BBC3-B366366F2B61}"/>
              </a:ext>
            </a:extLst>
          </p:cNvPr>
          <p:cNvSpPr>
            <a:spLocks noGrp="1"/>
          </p:cNvSpPr>
          <p:nvPr>
            <p:ph idx="1"/>
          </p:nvPr>
        </p:nvSpPr>
        <p:spPr>
          <a:xfrm>
            <a:off x="4807657" y="2246049"/>
            <a:ext cx="3879543" cy="4126221"/>
          </a:xfrm>
        </p:spPr>
        <p:txBody>
          <a:bodyPr/>
          <a:lstStyle/>
          <a:p>
            <a:pPr marL="0" indent="0">
              <a:buNone/>
            </a:pPr>
            <a:r>
              <a:rPr lang="en-US" sz="2600" dirty="0">
                <a:latin typeface="Arial" panose="020B0604020202020204" pitchFamily="34" charset="0"/>
                <a:cs typeface="Arial" panose="020B0604020202020204" pitchFamily="34" charset="0"/>
              </a:rPr>
              <a:t>There was a man in the land of Uts, whose name was Iyob. </a:t>
            </a:r>
            <a:r>
              <a:rPr lang="en-US" sz="2600" b="1" u="sng" dirty="0">
                <a:latin typeface="Arial" panose="020B0604020202020204" pitchFamily="34" charset="0"/>
                <a:cs typeface="Arial" panose="020B0604020202020204" pitchFamily="34" charset="0"/>
              </a:rPr>
              <a:t>And that man was perfect, and straight, and one who feared Alahym and turned aside from evil</a:t>
            </a:r>
            <a:r>
              <a:rPr lang="en-US" sz="2600" dirty="0">
                <a:latin typeface="Arial" panose="020B0604020202020204" pitchFamily="34" charset="0"/>
                <a:cs typeface="Arial" panose="020B0604020202020204" pitchFamily="34" charset="0"/>
              </a:rPr>
              <a:t>. </a:t>
            </a:r>
          </a:p>
          <a:p>
            <a:pPr marL="0" indent="0">
              <a:buNone/>
            </a:pPr>
            <a:endParaRPr lang="en-US" dirty="0"/>
          </a:p>
        </p:txBody>
      </p:sp>
      <p:pic>
        <p:nvPicPr>
          <p:cNvPr id="4" name="Picture 3">
            <a:extLst>
              <a:ext uri="{FF2B5EF4-FFF2-40B4-BE49-F238E27FC236}">
                <a16:creationId xmlns:a16="http://schemas.microsoft.com/office/drawing/2014/main" id="{7EC55AB5-D5AD-4736-8919-BA9200CDEA55}"/>
              </a:ext>
            </a:extLst>
          </p:cNvPr>
          <p:cNvPicPr>
            <a:picLocks noChangeAspect="1"/>
          </p:cNvPicPr>
          <p:nvPr/>
        </p:nvPicPr>
        <p:blipFill>
          <a:blip r:embed="rId2"/>
          <a:stretch>
            <a:fillRect/>
          </a:stretch>
        </p:blipFill>
        <p:spPr>
          <a:xfrm rot="21162977">
            <a:off x="202477" y="1821156"/>
            <a:ext cx="4445271" cy="4486107"/>
          </a:xfrm>
          <a:prstGeom prst="rect">
            <a:avLst/>
          </a:prstGeom>
        </p:spPr>
      </p:pic>
    </p:spTree>
    <p:extLst>
      <p:ext uri="{BB962C8B-B14F-4D97-AF65-F5344CB8AC3E}">
        <p14:creationId xmlns:p14="http://schemas.microsoft.com/office/powerpoint/2010/main" val="357990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7418-955C-E6D4-E0EE-3FCDDBAD9A42}"/>
              </a:ext>
            </a:extLst>
          </p:cNvPr>
          <p:cNvSpPr>
            <a:spLocks noGrp="1"/>
          </p:cNvSpPr>
          <p:nvPr>
            <p:ph type="title"/>
          </p:nvPr>
        </p:nvSpPr>
        <p:spPr/>
        <p:txBody>
          <a:bodyPr/>
          <a:lstStyle/>
          <a:p>
            <a:pPr algn="ctr"/>
            <a:r>
              <a:rPr lang="en-US" dirty="0">
                <a:latin typeface="Copperplate Gothic Bold" panose="020E0705020206020404" pitchFamily="34" charset="0"/>
              </a:rPr>
              <a:t>Yahuah is Perfect</a:t>
            </a:r>
          </a:p>
        </p:txBody>
      </p:sp>
      <p:sp>
        <p:nvSpPr>
          <p:cNvPr id="3" name="Content Placeholder 2">
            <a:extLst>
              <a:ext uri="{FF2B5EF4-FFF2-40B4-BE49-F238E27FC236}">
                <a16:creationId xmlns:a16="http://schemas.microsoft.com/office/drawing/2014/main" id="{09C254BD-F91E-60B7-6441-54403EF86CEE}"/>
              </a:ext>
            </a:extLst>
          </p:cNvPr>
          <p:cNvSpPr>
            <a:spLocks noGrp="1"/>
          </p:cNvSpPr>
          <p:nvPr>
            <p:ph idx="1"/>
          </p:nvPr>
        </p:nvSpPr>
        <p:spPr>
          <a:xfrm>
            <a:off x="628650" y="1864311"/>
            <a:ext cx="8249020" cy="4731797"/>
          </a:xfrm>
        </p:spPr>
        <p:txBody>
          <a:bodyPr>
            <a:normAutofit lnSpcReduction="10000"/>
          </a:bodyPr>
          <a:lstStyle/>
          <a:p>
            <a:pPr marL="0" marR="0" indent="0" rtl="0">
              <a:lnSpc>
                <a:spcPct val="100000"/>
              </a:lnSpc>
              <a:spcBef>
                <a:spcPts val="0"/>
              </a:spcBef>
              <a:buNone/>
            </a:pPr>
            <a:r>
              <a:rPr lang="en-US" sz="2200" b="1" i="0" u="none" strike="noStrike" baseline="0" dirty="0">
                <a:latin typeface="Arial" panose="020B0604020202020204" pitchFamily="34" charset="0"/>
                <a:cs typeface="Arial" panose="020B0604020202020204" pitchFamily="34" charset="0"/>
              </a:rPr>
              <a:t>Tahalym 19:7</a:t>
            </a:r>
          </a:p>
          <a:p>
            <a:pPr marL="0" marR="0" indent="0" rtl="0">
              <a:lnSpc>
                <a:spcPct val="100000"/>
              </a:lnSpc>
              <a:spcBef>
                <a:spcPts val="0"/>
              </a:spcBef>
              <a:buNone/>
            </a:pPr>
            <a:r>
              <a:rPr lang="en-US" sz="2200" b="0" i="0" u="none" strike="noStrike" baseline="0" dirty="0">
                <a:latin typeface="Arial" panose="020B0604020202020204" pitchFamily="34" charset="0"/>
                <a:cs typeface="Arial" panose="020B0604020202020204" pitchFamily="34" charset="0"/>
              </a:rPr>
              <a:t>“</a:t>
            </a:r>
            <a:r>
              <a:rPr lang="en-US" sz="2200" b="1" i="0" u="sng" strike="noStrike" baseline="0" dirty="0">
                <a:latin typeface="Arial" panose="020B0604020202020204" pitchFamily="34" charset="0"/>
                <a:cs typeface="Arial" panose="020B0604020202020204" pitchFamily="34" charset="0"/>
              </a:rPr>
              <a:t>The Turah of </a:t>
            </a:r>
            <a:r>
              <a:rPr lang="en-US" sz="2200" b="1" u="sng" dirty="0">
                <a:latin typeface="Arial" panose="020B0604020202020204" pitchFamily="34" charset="0"/>
                <a:cs typeface="Arial" panose="020B0604020202020204" pitchFamily="34" charset="0"/>
              </a:rPr>
              <a:t>Yahuah </a:t>
            </a:r>
            <a:r>
              <a:rPr lang="en-US" sz="2200" b="1" i="0" u="sng" strike="noStrike" baseline="0" dirty="0">
                <a:latin typeface="Arial" panose="020B0604020202020204" pitchFamily="34" charset="0"/>
                <a:cs typeface="Arial" panose="020B0604020202020204" pitchFamily="34" charset="0"/>
              </a:rPr>
              <a:t>is perfect</a:t>
            </a:r>
            <a:r>
              <a:rPr lang="en-US" sz="2200" b="0" i="0" u="none" strike="noStrike" baseline="0" dirty="0">
                <a:latin typeface="Arial" panose="020B0604020202020204" pitchFamily="34" charset="0"/>
                <a:cs typeface="Arial" panose="020B0604020202020204" pitchFamily="34" charset="0"/>
              </a:rPr>
              <a:t>, bringing back the being; The witness </a:t>
            </a:r>
            <a:r>
              <a:rPr lang="en-US" sz="2200" dirty="0">
                <a:latin typeface="Arial" panose="020B0604020202020204" pitchFamily="34" charset="0"/>
                <a:cs typeface="Arial" panose="020B0604020202020204" pitchFamily="34" charset="0"/>
              </a:rPr>
              <a:t>of Yahuah</a:t>
            </a:r>
            <a:r>
              <a:rPr lang="he-IL" sz="2200" b="0" i="0" u="none" strike="noStrike" baseline="0" dirty="0">
                <a:latin typeface="Arial" panose="020B0604020202020204" pitchFamily="34" charset="0"/>
                <a:cs typeface="Arial" panose="020B0604020202020204" pitchFamily="34" charset="0"/>
              </a:rPr>
              <a:t> </a:t>
            </a:r>
            <a:r>
              <a:rPr lang="en-US" sz="2200" b="0" i="0" u="none" strike="noStrike" baseline="0" dirty="0">
                <a:latin typeface="Arial" panose="020B0604020202020204" pitchFamily="34" charset="0"/>
                <a:cs typeface="Arial" panose="020B0604020202020204" pitchFamily="34" charset="0"/>
              </a:rPr>
              <a:t>is trustworthy, making wise the simple</a:t>
            </a:r>
            <a:r>
              <a:rPr lang="en-US" sz="2200" dirty="0">
                <a:latin typeface="Arial" panose="020B0604020202020204" pitchFamily="34" charset="0"/>
                <a:cs typeface="Arial" panose="020B0604020202020204" pitchFamily="34" charset="0"/>
              </a:rPr>
              <a:t>…”</a:t>
            </a:r>
            <a:endParaRPr lang="en-US" sz="2200" b="0" i="0" u="none" strike="noStrike" baseline="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22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200" b="1" dirty="0">
                <a:latin typeface="Arial" panose="020B0604020202020204" pitchFamily="34" charset="0"/>
                <a:cs typeface="Arial" panose="020B0604020202020204" pitchFamily="34" charset="0"/>
              </a:rPr>
              <a:t>Iyob 1:1</a:t>
            </a:r>
          </a:p>
          <a:p>
            <a:pPr marL="0" indent="0">
              <a:lnSpc>
                <a:spcPct val="100000"/>
              </a:lnSpc>
              <a:spcBef>
                <a:spcPts val="0"/>
              </a:spcBef>
              <a:buNone/>
            </a:pPr>
            <a:r>
              <a:rPr lang="en-US" sz="2200" b="0" i="0" u="none" strike="noStrike" baseline="0" dirty="0">
                <a:latin typeface="Arial" panose="020B0604020202020204" pitchFamily="34" charset="0"/>
                <a:cs typeface="Arial" panose="020B0604020202020204" pitchFamily="34" charset="0"/>
              </a:rPr>
              <a:t>“Do you know the balancing of the clouds, </a:t>
            </a:r>
            <a:r>
              <a:rPr lang="en-US" sz="2200" b="1" i="0" u="sng" strike="noStrike" baseline="0" dirty="0">
                <a:latin typeface="Arial" panose="020B0604020202020204" pitchFamily="34" charset="0"/>
                <a:cs typeface="Arial" panose="020B0604020202020204" pitchFamily="34" charset="0"/>
              </a:rPr>
              <a:t>the wonders of the One perfect in knowledge</a:t>
            </a:r>
            <a:r>
              <a:rPr lang="en-US" sz="2200" b="0" i="0" u="none" strike="noStrike" baseline="0" dirty="0">
                <a:latin typeface="Arial" panose="020B0604020202020204" pitchFamily="34" charset="0"/>
                <a:cs typeface="Arial" panose="020B0604020202020204" pitchFamily="34" charset="0"/>
              </a:rPr>
              <a:t>?”</a:t>
            </a:r>
          </a:p>
          <a:p>
            <a:pPr marL="0" indent="0">
              <a:lnSpc>
                <a:spcPct val="100000"/>
              </a:lnSpc>
              <a:spcBef>
                <a:spcPts val="0"/>
              </a:spcBef>
              <a:buNone/>
            </a:pPr>
            <a:endParaRPr lang="en-US" sz="22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200" b="1" dirty="0">
                <a:latin typeface="Arial" panose="020B0604020202020204" pitchFamily="34" charset="0"/>
                <a:cs typeface="Arial" panose="020B0604020202020204" pitchFamily="34" charset="0"/>
              </a:rPr>
              <a:t>2</a:t>
            </a:r>
            <a:r>
              <a:rPr lang="en-US" sz="2200" b="1" baseline="30000" dirty="0">
                <a:latin typeface="Arial" panose="020B0604020202020204" pitchFamily="34" charset="0"/>
                <a:cs typeface="Arial" panose="020B0604020202020204" pitchFamily="34" charset="0"/>
              </a:rPr>
              <a:t>nd</a:t>
            </a:r>
            <a:r>
              <a:rPr lang="en-US" sz="2200" b="1" dirty="0">
                <a:latin typeface="Arial" panose="020B0604020202020204" pitchFamily="34" charset="0"/>
                <a:cs typeface="Arial" panose="020B0604020202020204" pitchFamily="34" charset="0"/>
              </a:rPr>
              <a:t> Qorintym</a:t>
            </a:r>
          </a:p>
          <a:p>
            <a:pPr marL="0" indent="0">
              <a:lnSpc>
                <a:spcPct val="100000"/>
              </a:lnSpc>
              <a:spcBef>
                <a:spcPts val="0"/>
              </a:spcBef>
              <a:buNone/>
            </a:pPr>
            <a:r>
              <a:rPr lang="en-US" sz="2200" b="0" i="0" u="none" strike="noStrike" baseline="0" dirty="0">
                <a:latin typeface="Arial" panose="020B0604020202020204" pitchFamily="34" charset="0"/>
                <a:cs typeface="Arial" panose="020B0604020202020204" pitchFamily="34" charset="0"/>
              </a:rPr>
              <a:t>“And He said to me, “My favour is sufficient for you, for </a:t>
            </a:r>
            <a:r>
              <a:rPr lang="en-US" sz="2200" b="1" i="0" u="sng" strike="noStrike" baseline="0" dirty="0">
                <a:latin typeface="Arial" panose="020B0604020202020204" pitchFamily="34" charset="0"/>
                <a:cs typeface="Arial" panose="020B0604020202020204" pitchFamily="34" charset="0"/>
              </a:rPr>
              <a:t>My power is perfected in weakness...</a:t>
            </a:r>
            <a:r>
              <a:rPr lang="en-US" sz="2200" i="0" strike="noStrike" baseline="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0" indent="0">
              <a:buNone/>
            </a:pPr>
            <a:endParaRPr lang="en-US" sz="2200" b="0" i="0" u="none" strike="noStrike" baseline="0" dirty="0">
              <a:latin typeface="Arial" panose="020B0604020202020204" pitchFamily="34" charset="0"/>
              <a:cs typeface="Arial" panose="020B0604020202020204" pitchFamily="34" charset="0"/>
            </a:endParaRPr>
          </a:p>
          <a:p>
            <a:pPr marL="0" indent="0" algn="ctr">
              <a:buNone/>
            </a:pPr>
            <a:r>
              <a:rPr lang="en-US" i="1" dirty="0">
                <a:solidFill>
                  <a:srgbClr val="C00000"/>
                </a:solidFill>
                <a:latin typeface="Arial" panose="020B0604020202020204" pitchFamily="34" charset="0"/>
                <a:cs typeface="Arial" panose="020B0604020202020204" pitchFamily="34" charset="0"/>
              </a:rPr>
              <a:t>Yahuah’s Turah is perfect. Yahuah’s knowledge is perfect. Yahuah’s strength is perfect. Praise Yah!</a:t>
            </a:r>
          </a:p>
        </p:txBody>
      </p:sp>
    </p:spTree>
    <p:extLst>
      <p:ext uri="{BB962C8B-B14F-4D97-AF65-F5344CB8AC3E}">
        <p14:creationId xmlns:p14="http://schemas.microsoft.com/office/powerpoint/2010/main" val="16095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191</TotalTime>
  <Words>1349</Words>
  <Application>Microsoft Office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Copperplate Gothic Bold</vt:lpstr>
      <vt:lpstr>Tahoma</vt:lpstr>
      <vt:lpstr>Office Theme</vt:lpstr>
      <vt:lpstr>The Pursuit of Perfection</vt:lpstr>
      <vt:lpstr>Pursuit</vt:lpstr>
      <vt:lpstr>What is Perfection?</vt:lpstr>
      <vt:lpstr>Tamym </vt:lpstr>
      <vt:lpstr>Enoch  Barashyth Chapter 5:19-24</vt:lpstr>
      <vt:lpstr>Nuach Barashyth 6:4-9</vt:lpstr>
      <vt:lpstr>Abraham Barashyth 17:1-6</vt:lpstr>
      <vt:lpstr>Iyob Iyob 1:1</vt:lpstr>
      <vt:lpstr>Yahuah is Perfect</vt:lpstr>
      <vt:lpstr>Dabarym 32:1-9</vt:lpstr>
      <vt:lpstr>Perfection  from the Garden</vt:lpstr>
      <vt:lpstr>Perfection, A Prerequisite for Kingdom Entry</vt:lpstr>
      <vt:lpstr>Ecclesiastes 12:13</vt:lpstr>
      <vt:lpstr>Will You Sit on the Throne of Perfection?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Anderson</dc:creator>
  <cp:lastModifiedBy>Leslie Anderson Fairer</cp:lastModifiedBy>
  <cp:revision>9</cp:revision>
  <dcterms:created xsi:type="dcterms:W3CDTF">2023-09-24T22:00:50Z</dcterms:created>
  <dcterms:modified xsi:type="dcterms:W3CDTF">2023-09-27T04:39:04Z</dcterms:modified>
</cp:coreProperties>
</file>