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SHA Inspection Preparedness for Midsize Construction Companies Without a Full-Time Safety Officer" id="{096D9269-5B29-45BC-A42B-7DBC2D8CE6CF}">
          <p14:sldIdLst>
            <p14:sldId id="2561"/>
            <p14:sldId id="2562"/>
          </p14:sldIdLst>
        </p14:section>
        <p14:section name="Understanding OSHA Inspections: What to Expect" id="{ED8201B7-5EB1-4600-B9E4-D53A493BF539}">
          <p14:sldIdLst>
            <p14:sldId id="2563"/>
            <p14:sldId id="2564"/>
            <p14:sldId id="2565"/>
            <p14:sldId id="2566"/>
          </p14:sldIdLst>
        </p14:section>
        <p14:section name="Immediate Actions When OSHA Arrives Onsite" id="{71009EAB-17AA-4B50-B4ED-F0553FC317EC}">
          <p14:sldIdLst>
            <p14:sldId id="2567"/>
            <p14:sldId id="2568"/>
            <p14:sldId id="2569"/>
            <p14:sldId id="2570"/>
          </p14:sldIdLst>
        </p14:section>
        <p14:section name="Best Practices During the Inspection" id="{B78DE979-2852-4C3E-80A2-114C3D32C4FE}">
          <p14:sldIdLst>
            <p14:sldId id="2571"/>
            <p14:sldId id="2572"/>
            <p14:sldId id="2573"/>
            <p14:sldId id="2574"/>
          </p14:sldIdLst>
        </p14:section>
        <p14:section name="Knowing Your Rights and Responsibilities" id="{F6BF75AB-C067-4785-998E-E57B1BE60A0A}">
          <p14:sldIdLst>
            <p14:sldId id="2575"/>
            <p14:sldId id="2576"/>
            <p14:sldId id="2577"/>
            <p14:sldId id="2578"/>
          </p14:sldIdLst>
        </p14:section>
        <p14:section name="Proactive Measures for Future OSHA Compliance" id="{655B054A-3A4F-4A4F-B3BF-3B09081607E6}">
          <p14:sldIdLst>
            <p14:sldId id="2579"/>
            <p14:sldId id="2580"/>
            <p14:sldId id="2581"/>
            <p14:sldId id="2582"/>
          </p14:sldIdLst>
        </p14:section>
        <p14:section name="Conclusion: Confidently Navigating OSHA Inspections" id="{8635664F-D890-4C5A-96D8-CF984B6386BD}">
          <p14:sldIdLst>
            <p14:sldId id="25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9" autoAdjust="0"/>
    <p:restoredTop sz="85714" autoAdjust="0"/>
  </p:normalViewPr>
  <p:slideViewPr>
    <p:cSldViewPr snapToGrid="0">
      <p:cViewPr varScale="1">
        <p:scale>
          <a:sx n="87" d="100"/>
          <a:sy n="87" d="100"/>
        </p:scale>
        <p:origin x="1518" y="30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139CD6-8EE3-4CB9-A581-4E521981C350}"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12FFBD14-7FF8-4B0F-A5AD-924B6E710FA5}">
      <dgm:prSet/>
      <dgm:spPr/>
      <dgm:t>
        <a:bodyPr/>
        <a:lstStyle/>
        <a:p>
          <a:pPr>
            <a:lnSpc>
              <a:spcPct val="100000"/>
            </a:lnSpc>
            <a:defRPr b="1"/>
          </a:pPr>
          <a:r>
            <a:rPr lang="en-US"/>
            <a:t>Effective Citation Response</a:t>
          </a:r>
        </a:p>
      </dgm:t>
    </dgm:pt>
    <dgm:pt modelId="{25617D12-2118-46A1-9D1D-31D44E36A167}" type="parTrans" cxnId="{C9BD25A9-9443-4FC5-AA90-0692F9B4C7C2}">
      <dgm:prSet/>
      <dgm:spPr/>
      <dgm:t>
        <a:bodyPr/>
        <a:lstStyle/>
        <a:p>
          <a:endParaRPr lang="en-US"/>
        </a:p>
      </dgm:t>
    </dgm:pt>
    <dgm:pt modelId="{A0959747-23E0-4EC5-9CB0-CAA10110F1F3}" type="sibTrans" cxnId="{C9BD25A9-9443-4FC5-AA90-0692F9B4C7C2}">
      <dgm:prSet/>
      <dgm:spPr/>
      <dgm:t>
        <a:bodyPr/>
        <a:lstStyle/>
        <a:p>
          <a:pPr>
            <a:lnSpc>
              <a:spcPct val="100000"/>
            </a:lnSpc>
            <a:defRPr b="1"/>
          </a:pPr>
          <a:endParaRPr lang="en-US"/>
        </a:p>
      </dgm:t>
    </dgm:pt>
    <dgm:pt modelId="{39480DB3-B7A9-42E3-B381-F13E1392C50F}">
      <dgm:prSet/>
      <dgm:spPr/>
      <dgm:t>
        <a:bodyPr/>
        <a:lstStyle/>
        <a:p>
          <a:pPr>
            <a:lnSpc>
              <a:spcPct val="100000"/>
            </a:lnSpc>
          </a:pPr>
          <a:r>
            <a:rPr lang="en-US"/>
            <a:t>Companies should respond promptly to citations to demonstrate commitment to compliance and resolve issues efficiently.</a:t>
          </a:r>
        </a:p>
      </dgm:t>
    </dgm:pt>
    <dgm:pt modelId="{C341FDBD-0353-440E-A95C-ECE9C23C512D}" type="parTrans" cxnId="{09E5ED6F-44D9-4A56-AA1C-235E66120F30}">
      <dgm:prSet/>
      <dgm:spPr/>
      <dgm:t>
        <a:bodyPr/>
        <a:lstStyle/>
        <a:p>
          <a:endParaRPr lang="en-US"/>
        </a:p>
      </dgm:t>
    </dgm:pt>
    <dgm:pt modelId="{A9BAD7EC-3E3D-4D83-9BED-DC9303B2CEEB}" type="sibTrans" cxnId="{09E5ED6F-44D9-4A56-AA1C-235E66120F30}">
      <dgm:prSet/>
      <dgm:spPr/>
      <dgm:t>
        <a:bodyPr/>
        <a:lstStyle/>
        <a:p>
          <a:endParaRPr lang="en-US"/>
        </a:p>
      </dgm:t>
    </dgm:pt>
    <dgm:pt modelId="{A99DBF3F-C626-4743-A9CC-1CF875BCE5AF}">
      <dgm:prSet/>
      <dgm:spPr/>
      <dgm:t>
        <a:bodyPr/>
        <a:lstStyle/>
        <a:p>
          <a:pPr>
            <a:lnSpc>
              <a:spcPct val="100000"/>
            </a:lnSpc>
            <a:defRPr b="1"/>
          </a:pPr>
          <a:r>
            <a:rPr lang="en-US"/>
            <a:t>Requesting Informal Conferences</a:t>
          </a:r>
        </a:p>
      </dgm:t>
    </dgm:pt>
    <dgm:pt modelId="{1B2E32D6-66C3-40C5-936F-076F89EA420C}" type="parTrans" cxnId="{286C09D6-BE9D-440B-8804-619EF4473D3B}">
      <dgm:prSet/>
      <dgm:spPr/>
      <dgm:t>
        <a:bodyPr/>
        <a:lstStyle/>
        <a:p>
          <a:endParaRPr lang="en-US"/>
        </a:p>
      </dgm:t>
    </dgm:pt>
    <dgm:pt modelId="{2DA33F1B-AC68-4C30-94D2-CE80C4648AB1}" type="sibTrans" cxnId="{286C09D6-BE9D-440B-8804-619EF4473D3B}">
      <dgm:prSet/>
      <dgm:spPr/>
      <dgm:t>
        <a:bodyPr/>
        <a:lstStyle/>
        <a:p>
          <a:pPr>
            <a:lnSpc>
              <a:spcPct val="100000"/>
            </a:lnSpc>
            <a:defRPr b="1"/>
          </a:pPr>
          <a:endParaRPr lang="en-US"/>
        </a:p>
      </dgm:t>
    </dgm:pt>
    <dgm:pt modelId="{959EEC68-AB49-4E5F-88A8-AFE5493AFDBC}">
      <dgm:prSet/>
      <dgm:spPr/>
      <dgm:t>
        <a:bodyPr/>
        <a:lstStyle/>
        <a:p>
          <a:pPr>
            <a:lnSpc>
              <a:spcPct val="100000"/>
            </a:lnSpc>
          </a:pPr>
          <a:r>
            <a:rPr lang="en-US"/>
            <a:t>Informal conferences provide an opportunity to discuss citations and negotiate resolutions before formal penalties.</a:t>
          </a:r>
        </a:p>
      </dgm:t>
    </dgm:pt>
    <dgm:pt modelId="{0B50109D-9B8D-4556-ABB9-F838BACA92FF}" type="parTrans" cxnId="{6A70523A-3DA8-4BAC-84E3-EE1CBA84B14E}">
      <dgm:prSet/>
      <dgm:spPr/>
      <dgm:t>
        <a:bodyPr/>
        <a:lstStyle/>
        <a:p>
          <a:endParaRPr lang="en-US"/>
        </a:p>
      </dgm:t>
    </dgm:pt>
    <dgm:pt modelId="{2673CE5A-FFA1-431E-B120-8D14E34A2F64}" type="sibTrans" cxnId="{6A70523A-3DA8-4BAC-84E3-EE1CBA84B14E}">
      <dgm:prSet/>
      <dgm:spPr/>
      <dgm:t>
        <a:bodyPr/>
        <a:lstStyle/>
        <a:p>
          <a:endParaRPr lang="en-US"/>
        </a:p>
      </dgm:t>
    </dgm:pt>
    <dgm:pt modelId="{F1F41D84-81B4-4E0F-BEA1-38BBA53B9784}">
      <dgm:prSet/>
      <dgm:spPr/>
      <dgm:t>
        <a:bodyPr/>
        <a:lstStyle/>
        <a:p>
          <a:pPr>
            <a:lnSpc>
              <a:spcPct val="100000"/>
            </a:lnSpc>
            <a:defRPr b="1"/>
          </a:pPr>
          <a:r>
            <a:rPr lang="en-US"/>
            <a:t>Implementing Corrective Actions</a:t>
          </a:r>
        </a:p>
      </dgm:t>
    </dgm:pt>
    <dgm:pt modelId="{CF91457C-9590-4149-BDBD-AF2661E175F1}" type="parTrans" cxnId="{F8F21E81-C97E-4D78-BAAD-B8A680DE60B5}">
      <dgm:prSet/>
      <dgm:spPr/>
      <dgm:t>
        <a:bodyPr/>
        <a:lstStyle/>
        <a:p>
          <a:endParaRPr lang="en-US"/>
        </a:p>
      </dgm:t>
    </dgm:pt>
    <dgm:pt modelId="{EE7232E7-7F5F-4B6D-A02B-D4659C3B7503}" type="sibTrans" cxnId="{F8F21E81-C97E-4D78-BAAD-B8A680DE60B5}">
      <dgm:prSet/>
      <dgm:spPr/>
      <dgm:t>
        <a:bodyPr/>
        <a:lstStyle/>
        <a:p>
          <a:endParaRPr lang="en-US"/>
        </a:p>
      </dgm:t>
    </dgm:pt>
    <dgm:pt modelId="{52CB27CD-86DB-4CC1-A220-59F7A542624A}">
      <dgm:prSet/>
      <dgm:spPr/>
      <dgm:t>
        <a:bodyPr/>
        <a:lstStyle/>
        <a:p>
          <a:pPr>
            <a:lnSpc>
              <a:spcPct val="100000"/>
            </a:lnSpc>
          </a:pPr>
          <a:r>
            <a:rPr lang="en-US"/>
            <a:t>After citations, companies must take corrective actions promptly to fix violations and maintain ongoing compliance.</a:t>
          </a:r>
        </a:p>
      </dgm:t>
    </dgm:pt>
    <dgm:pt modelId="{250E2DF3-2100-4D34-863B-3791C9F50CDE}" type="parTrans" cxnId="{679FF335-824E-4238-ACCC-BF416A7D57AD}">
      <dgm:prSet/>
      <dgm:spPr/>
      <dgm:t>
        <a:bodyPr/>
        <a:lstStyle/>
        <a:p>
          <a:endParaRPr lang="en-US"/>
        </a:p>
      </dgm:t>
    </dgm:pt>
    <dgm:pt modelId="{39E6A952-9BA7-448C-ADC4-60BA4FD7C198}" type="sibTrans" cxnId="{679FF335-824E-4238-ACCC-BF416A7D57AD}">
      <dgm:prSet/>
      <dgm:spPr/>
      <dgm:t>
        <a:bodyPr/>
        <a:lstStyle/>
        <a:p>
          <a:endParaRPr lang="en-US"/>
        </a:p>
      </dgm:t>
    </dgm:pt>
    <dgm:pt modelId="{CA344038-D66C-480C-A56F-7BD64E786409}" type="pres">
      <dgm:prSet presAssocID="{32139CD6-8EE3-4CB9-A581-4E521981C350}" presName="Root" presStyleCnt="0">
        <dgm:presLayoutVars>
          <dgm:dir/>
          <dgm:resizeHandles val="exact"/>
        </dgm:presLayoutVars>
      </dgm:prSet>
      <dgm:spPr/>
    </dgm:pt>
    <dgm:pt modelId="{08F8018B-91F1-40FF-8D79-F16242CA500A}" type="pres">
      <dgm:prSet presAssocID="{12FFBD14-7FF8-4B0F-A5AD-924B6E710FA5}" presName="Composite" presStyleCnt="0"/>
      <dgm:spPr/>
    </dgm:pt>
    <dgm:pt modelId="{C3D9F33D-4AA2-42C0-881B-CA73E64F0A8D}" type="pres">
      <dgm:prSet presAssocID="{12FFBD14-7FF8-4B0F-A5AD-924B6E710FA5}"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2420" r="10829" b="-2"/>
          <a:stretch/>
        </a:blipFill>
      </dgm:spPr>
      <dgm:extLst>
        <a:ext uri="{E40237B7-FDA0-4F09-8148-C483321AD2D9}">
          <dgm14:cNvPr xmlns:dgm14="http://schemas.microsoft.com/office/drawing/2010/diagram" id="0" name="" descr="A group of three professionals work together around a large conference table at a meeting, reviewing documents and discussing work."/>
        </a:ext>
      </dgm:extLst>
    </dgm:pt>
    <dgm:pt modelId="{E5F51B7B-5AD7-44A9-AF3A-6DBDB8616B88}" type="pres">
      <dgm:prSet presAssocID="{12FFBD14-7FF8-4B0F-A5AD-924B6E710FA5}" presName="Subtitle" presStyleLbl="revTx" presStyleIdx="0" presStyleCnt="6">
        <dgm:presLayoutVars>
          <dgm:chMax val="0"/>
          <dgm:bulletEnabled/>
        </dgm:presLayoutVars>
      </dgm:prSet>
      <dgm:spPr/>
    </dgm:pt>
    <dgm:pt modelId="{79BDEAAA-800B-40EE-A909-F7EFC6EA0A1E}" type="pres">
      <dgm:prSet presAssocID="{12FFBD14-7FF8-4B0F-A5AD-924B6E710FA5}" presName="Description" presStyleLbl="revTx" presStyleIdx="1" presStyleCnt="6">
        <dgm:presLayoutVars>
          <dgm:bulletEnabled/>
        </dgm:presLayoutVars>
      </dgm:prSet>
      <dgm:spPr/>
    </dgm:pt>
    <dgm:pt modelId="{4557EF7E-5015-4A77-B7E6-ADDFA50A1606}" type="pres">
      <dgm:prSet presAssocID="{A0959747-23E0-4EC5-9CB0-CAA10110F1F3}" presName="sibTrans" presStyleLbl="sibTrans2D1" presStyleIdx="0" presStyleCnt="0"/>
      <dgm:spPr/>
    </dgm:pt>
    <dgm:pt modelId="{5FEFB937-F7F1-45D4-AD4F-504DDAFC9AB7}" type="pres">
      <dgm:prSet presAssocID="{A99DBF3F-C626-4743-A9CC-1CF875BCE5AF}" presName="Composite" presStyleCnt="0"/>
      <dgm:spPr/>
    </dgm:pt>
    <dgm:pt modelId="{FE5BFFB9-4E98-472D-814D-8302CF7C1296}" type="pres">
      <dgm:prSet presAssocID="{A99DBF3F-C626-4743-A9CC-1CF875BCE5AF}"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5419" r="17830" b="-2"/>
          <a:stretch/>
        </a:blipFill>
      </dgm:spPr>
      <dgm:extLst>
        <a:ext uri="{E40237B7-FDA0-4F09-8148-C483321AD2D9}">
          <dgm14:cNvPr xmlns:dgm14="http://schemas.microsoft.com/office/drawing/2010/diagram" id="0" name="" descr="engineers discussing housing project"/>
        </a:ext>
      </dgm:extLst>
    </dgm:pt>
    <dgm:pt modelId="{3191545A-5A51-428C-9150-31D31383FE6C}" type="pres">
      <dgm:prSet presAssocID="{A99DBF3F-C626-4743-A9CC-1CF875BCE5AF}" presName="Subtitle" presStyleLbl="revTx" presStyleIdx="2" presStyleCnt="6">
        <dgm:presLayoutVars>
          <dgm:chMax val="0"/>
          <dgm:bulletEnabled/>
        </dgm:presLayoutVars>
      </dgm:prSet>
      <dgm:spPr/>
    </dgm:pt>
    <dgm:pt modelId="{FD553280-738C-42F0-B7AC-FA419C27D1A5}" type="pres">
      <dgm:prSet presAssocID="{A99DBF3F-C626-4743-A9CC-1CF875BCE5AF}" presName="Description" presStyleLbl="revTx" presStyleIdx="3" presStyleCnt="6">
        <dgm:presLayoutVars>
          <dgm:bulletEnabled/>
        </dgm:presLayoutVars>
      </dgm:prSet>
      <dgm:spPr/>
    </dgm:pt>
    <dgm:pt modelId="{E012DE08-E412-4D46-903C-D7A8D2FF28F3}" type="pres">
      <dgm:prSet presAssocID="{2DA33F1B-AC68-4C30-94D2-CE80C4648AB1}" presName="sibTrans" presStyleLbl="sibTrans2D1" presStyleIdx="0" presStyleCnt="0"/>
      <dgm:spPr/>
    </dgm:pt>
    <dgm:pt modelId="{19EE27BF-5DEB-40DF-91F6-BDDF87FC8BF7}" type="pres">
      <dgm:prSet presAssocID="{F1F41D84-81B4-4E0F-BEA1-38BBA53B9784}" presName="Composite" presStyleCnt="0"/>
      <dgm:spPr/>
    </dgm:pt>
    <dgm:pt modelId="{B7552B9D-2A8F-4D64-BC9A-4BD1884B8AE8}" type="pres">
      <dgm:prSet presAssocID="{F1F41D84-81B4-4E0F-BEA1-38BBA53B9784}"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0139" r="13110" b="-2"/>
          <a:stretch/>
        </a:blipFill>
      </dgm:spPr>
      <dgm:extLst>
        <a:ext uri="{E40237B7-FDA0-4F09-8148-C483321AD2D9}">
          <dgm14:cNvPr xmlns:dgm14="http://schemas.microsoft.com/office/drawing/2010/diagram" id="0" name="" descr="Engineers with digital tablet and blueprints in a factory"/>
        </a:ext>
      </dgm:extLst>
    </dgm:pt>
    <dgm:pt modelId="{6782AF5D-16C7-4819-AC56-10A468B55F82}" type="pres">
      <dgm:prSet presAssocID="{F1F41D84-81B4-4E0F-BEA1-38BBA53B9784}" presName="Subtitle" presStyleLbl="revTx" presStyleIdx="4" presStyleCnt="6">
        <dgm:presLayoutVars>
          <dgm:chMax val="0"/>
          <dgm:bulletEnabled/>
        </dgm:presLayoutVars>
      </dgm:prSet>
      <dgm:spPr/>
    </dgm:pt>
    <dgm:pt modelId="{4A5A669A-4EAC-44CB-A2E8-AEA4A840F2BF}" type="pres">
      <dgm:prSet presAssocID="{F1F41D84-81B4-4E0F-BEA1-38BBA53B9784}" presName="Description" presStyleLbl="revTx" presStyleIdx="5" presStyleCnt="6">
        <dgm:presLayoutVars>
          <dgm:bulletEnabled/>
        </dgm:presLayoutVars>
      </dgm:prSet>
      <dgm:spPr/>
    </dgm:pt>
  </dgm:ptLst>
  <dgm:cxnLst>
    <dgm:cxn modelId="{679FF335-824E-4238-ACCC-BF416A7D57AD}" srcId="{F1F41D84-81B4-4E0F-BEA1-38BBA53B9784}" destId="{52CB27CD-86DB-4CC1-A220-59F7A542624A}" srcOrd="0" destOrd="0" parTransId="{250E2DF3-2100-4D34-863B-3791C9F50CDE}" sibTransId="{39E6A952-9BA7-448C-ADC4-60BA4FD7C198}"/>
    <dgm:cxn modelId="{6A70523A-3DA8-4BAC-84E3-EE1CBA84B14E}" srcId="{A99DBF3F-C626-4743-A9CC-1CF875BCE5AF}" destId="{959EEC68-AB49-4E5F-88A8-AFE5493AFDBC}" srcOrd="0" destOrd="0" parTransId="{0B50109D-9B8D-4556-ABB9-F838BACA92FF}" sibTransId="{2673CE5A-FFA1-431E-B120-8D14E34A2F64}"/>
    <dgm:cxn modelId="{90D45C3B-FB6F-42C0-82E9-DAF1BF7910E3}" type="presOf" srcId="{F1F41D84-81B4-4E0F-BEA1-38BBA53B9784}" destId="{6782AF5D-16C7-4819-AC56-10A468B55F82}" srcOrd="0" destOrd="0" presId="urn:microsoft.com/office/officeart/2024/3/layout/verticalVisualTextBlock1"/>
    <dgm:cxn modelId="{31873A3F-5631-4005-903D-EC6C469D85D2}" type="presOf" srcId="{39480DB3-B7A9-42E3-B381-F13E1392C50F}" destId="{79BDEAAA-800B-40EE-A909-F7EFC6EA0A1E}" srcOrd="0" destOrd="0" presId="urn:microsoft.com/office/officeart/2024/3/layout/verticalVisualTextBlock1"/>
    <dgm:cxn modelId="{21B78869-6A5F-4962-B240-A140463722FC}" type="presOf" srcId="{959EEC68-AB49-4E5F-88A8-AFE5493AFDBC}" destId="{FD553280-738C-42F0-B7AC-FA419C27D1A5}" srcOrd="0" destOrd="0" presId="urn:microsoft.com/office/officeart/2024/3/layout/verticalVisualTextBlock1"/>
    <dgm:cxn modelId="{09E5ED6F-44D9-4A56-AA1C-235E66120F30}" srcId="{12FFBD14-7FF8-4B0F-A5AD-924B6E710FA5}" destId="{39480DB3-B7A9-42E3-B381-F13E1392C50F}" srcOrd="0" destOrd="0" parTransId="{C341FDBD-0353-440E-A95C-ECE9C23C512D}" sibTransId="{A9BAD7EC-3E3D-4D83-9BED-DC9303B2CEEB}"/>
    <dgm:cxn modelId="{ACE76272-647A-4815-8736-CE8F719F104D}" type="presOf" srcId="{A0959747-23E0-4EC5-9CB0-CAA10110F1F3}" destId="{4557EF7E-5015-4A77-B7E6-ADDFA50A1606}" srcOrd="0" destOrd="0" presId="urn:microsoft.com/office/officeart/2024/3/layout/verticalVisualTextBlock1"/>
    <dgm:cxn modelId="{8418AA53-C8D9-4F6B-914E-2D9836E0257B}" type="presOf" srcId="{12FFBD14-7FF8-4B0F-A5AD-924B6E710FA5}" destId="{E5F51B7B-5AD7-44A9-AF3A-6DBDB8616B88}" srcOrd="0" destOrd="0" presId="urn:microsoft.com/office/officeart/2024/3/layout/verticalVisualTextBlock1"/>
    <dgm:cxn modelId="{47197B7C-85EF-4D7C-A5B6-61841E60EE90}" type="presOf" srcId="{2DA33F1B-AC68-4C30-94D2-CE80C4648AB1}" destId="{E012DE08-E412-4D46-903C-D7A8D2FF28F3}" srcOrd="0" destOrd="0" presId="urn:microsoft.com/office/officeart/2024/3/layout/verticalVisualTextBlock1"/>
    <dgm:cxn modelId="{F8F21E81-C97E-4D78-BAAD-B8A680DE60B5}" srcId="{32139CD6-8EE3-4CB9-A581-4E521981C350}" destId="{F1F41D84-81B4-4E0F-BEA1-38BBA53B9784}" srcOrd="2" destOrd="0" parTransId="{CF91457C-9590-4149-BDBD-AF2661E175F1}" sibTransId="{EE7232E7-7F5F-4B6D-A02B-D4659C3B7503}"/>
    <dgm:cxn modelId="{FCF88585-93BD-49D7-89BC-CBA5CD78E8D3}" type="presOf" srcId="{A99DBF3F-C626-4743-A9CC-1CF875BCE5AF}" destId="{3191545A-5A51-428C-9150-31D31383FE6C}" srcOrd="0" destOrd="0" presId="urn:microsoft.com/office/officeart/2024/3/layout/verticalVisualTextBlock1"/>
    <dgm:cxn modelId="{C9BD25A9-9443-4FC5-AA90-0692F9B4C7C2}" srcId="{32139CD6-8EE3-4CB9-A581-4E521981C350}" destId="{12FFBD14-7FF8-4B0F-A5AD-924B6E710FA5}" srcOrd="0" destOrd="0" parTransId="{25617D12-2118-46A1-9D1D-31D44E36A167}" sibTransId="{A0959747-23E0-4EC5-9CB0-CAA10110F1F3}"/>
    <dgm:cxn modelId="{399D2BC0-4106-4999-913D-528B1033B69E}" type="presOf" srcId="{52CB27CD-86DB-4CC1-A220-59F7A542624A}" destId="{4A5A669A-4EAC-44CB-A2E8-AEA4A840F2BF}" srcOrd="0" destOrd="0" presId="urn:microsoft.com/office/officeart/2024/3/layout/verticalVisualTextBlock1"/>
    <dgm:cxn modelId="{286C09D6-BE9D-440B-8804-619EF4473D3B}" srcId="{32139CD6-8EE3-4CB9-A581-4E521981C350}" destId="{A99DBF3F-C626-4743-A9CC-1CF875BCE5AF}" srcOrd="1" destOrd="0" parTransId="{1B2E32D6-66C3-40C5-936F-076F89EA420C}" sibTransId="{2DA33F1B-AC68-4C30-94D2-CE80C4648AB1}"/>
    <dgm:cxn modelId="{C9F60FEC-0016-4FAE-A20E-CDD155498167}" type="presOf" srcId="{32139CD6-8EE3-4CB9-A581-4E521981C350}" destId="{CA344038-D66C-480C-A56F-7BD64E786409}" srcOrd="0" destOrd="0" presId="urn:microsoft.com/office/officeart/2024/3/layout/verticalVisualTextBlock1"/>
    <dgm:cxn modelId="{0DD30F30-82D8-475B-B1BF-A5C8EA42E57A}" type="presParOf" srcId="{CA344038-D66C-480C-A56F-7BD64E786409}" destId="{08F8018B-91F1-40FF-8D79-F16242CA500A}" srcOrd="0" destOrd="0" presId="urn:microsoft.com/office/officeart/2024/3/layout/verticalVisualTextBlock1"/>
    <dgm:cxn modelId="{A90D66FD-15C2-4A1B-B304-DF25CF0FC1F6}" type="presParOf" srcId="{08F8018B-91F1-40FF-8D79-F16242CA500A}" destId="{C3D9F33D-4AA2-42C0-881B-CA73E64F0A8D}" srcOrd="0" destOrd="0" presId="urn:microsoft.com/office/officeart/2024/3/layout/verticalVisualTextBlock1"/>
    <dgm:cxn modelId="{85CA696D-EF6F-4AA6-ACC7-BC8C2F227A70}" type="presParOf" srcId="{08F8018B-91F1-40FF-8D79-F16242CA500A}" destId="{E5F51B7B-5AD7-44A9-AF3A-6DBDB8616B88}" srcOrd="1" destOrd="0" presId="urn:microsoft.com/office/officeart/2024/3/layout/verticalVisualTextBlock1"/>
    <dgm:cxn modelId="{AA940F7C-986E-4E04-B970-E26B40DBA2A0}" type="presParOf" srcId="{08F8018B-91F1-40FF-8D79-F16242CA500A}" destId="{79BDEAAA-800B-40EE-A909-F7EFC6EA0A1E}" srcOrd="2" destOrd="0" presId="urn:microsoft.com/office/officeart/2024/3/layout/verticalVisualTextBlock1"/>
    <dgm:cxn modelId="{F529E54A-47B5-433A-B761-F500A8077B2C}" type="presParOf" srcId="{CA344038-D66C-480C-A56F-7BD64E786409}" destId="{4557EF7E-5015-4A77-B7E6-ADDFA50A1606}" srcOrd="1" destOrd="0" presId="urn:microsoft.com/office/officeart/2024/3/layout/verticalVisualTextBlock1"/>
    <dgm:cxn modelId="{06943E14-0374-404F-B761-5DA86C6C6B7F}" type="presParOf" srcId="{CA344038-D66C-480C-A56F-7BD64E786409}" destId="{5FEFB937-F7F1-45D4-AD4F-504DDAFC9AB7}" srcOrd="2" destOrd="0" presId="urn:microsoft.com/office/officeart/2024/3/layout/verticalVisualTextBlock1"/>
    <dgm:cxn modelId="{8594ADC1-29BF-4914-9C28-ABB8B0E6F66E}" type="presParOf" srcId="{5FEFB937-F7F1-45D4-AD4F-504DDAFC9AB7}" destId="{FE5BFFB9-4E98-472D-814D-8302CF7C1296}" srcOrd="0" destOrd="0" presId="urn:microsoft.com/office/officeart/2024/3/layout/verticalVisualTextBlock1"/>
    <dgm:cxn modelId="{394A125D-E4A2-422F-A044-E0236FEE4DD7}" type="presParOf" srcId="{5FEFB937-F7F1-45D4-AD4F-504DDAFC9AB7}" destId="{3191545A-5A51-428C-9150-31D31383FE6C}" srcOrd="1" destOrd="0" presId="urn:microsoft.com/office/officeart/2024/3/layout/verticalVisualTextBlock1"/>
    <dgm:cxn modelId="{930A595B-B1C3-4100-AEC1-7F34EA217A2D}" type="presParOf" srcId="{5FEFB937-F7F1-45D4-AD4F-504DDAFC9AB7}" destId="{FD553280-738C-42F0-B7AC-FA419C27D1A5}" srcOrd="2" destOrd="0" presId="urn:microsoft.com/office/officeart/2024/3/layout/verticalVisualTextBlock1"/>
    <dgm:cxn modelId="{AC043F43-157B-4F52-8023-830BD20B968F}" type="presParOf" srcId="{CA344038-D66C-480C-A56F-7BD64E786409}" destId="{E012DE08-E412-4D46-903C-D7A8D2FF28F3}" srcOrd="3" destOrd="0" presId="urn:microsoft.com/office/officeart/2024/3/layout/verticalVisualTextBlock1"/>
    <dgm:cxn modelId="{60D6D14C-3122-419C-B91F-92DEEB35EED7}" type="presParOf" srcId="{CA344038-D66C-480C-A56F-7BD64E786409}" destId="{19EE27BF-5DEB-40DF-91F6-BDDF87FC8BF7}" srcOrd="4" destOrd="0" presId="urn:microsoft.com/office/officeart/2024/3/layout/verticalVisualTextBlock1"/>
    <dgm:cxn modelId="{7D50724D-3E38-4AA9-94E1-8CBA969E7507}" type="presParOf" srcId="{19EE27BF-5DEB-40DF-91F6-BDDF87FC8BF7}" destId="{B7552B9D-2A8F-4D64-BC9A-4BD1884B8AE8}" srcOrd="0" destOrd="0" presId="urn:microsoft.com/office/officeart/2024/3/layout/verticalVisualTextBlock1"/>
    <dgm:cxn modelId="{245A43DC-711F-4294-88D3-83ADEB372027}" type="presParOf" srcId="{19EE27BF-5DEB-40DF-91F6-BDDF87FC8BF7}" destId="{6782AF5D-16C7-4819-AC56-10A468B55F82}" srcOrd="1" destOrd="0" presId="urn:microsoft.com/office/officeart/2024/3/layout/verticalVisualTextBlock1"/>
    <dgm:cxn modelId="{95B45A81-A6AD-4A2F-849D-D6669D39ABEF}" type="presParOf" srcId="{19EE27BF-5DEB-40DF-91F6-BDDF87FC8BF7}" destId="{4A5A669A-4EAC-44CB-A2E8-AEA4A840F2BF}"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ABD5D1-B7C7-466B-A134-5895786B9E02}"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2CC66B32-AFBD-47D9-BEA1-6F7723A63DE0}">
      <dgm:prSet/>
      <dgm:spPr/>
      <dgm:t>
        <a:bodyPr/>
        <a:lstStyle/>
        <a:p>
          <a:pPr>
            <a:lnSpc>
              <a:spcPct val="100000"/>
            </a:lnSpc>
            <a:defRPr b="1"/>
          </a:pPr>
          <a:r>
            <a:rPr lang="en-US"/>
            <a:t>Understanding Inspection Processes</a:t>
          </a:r>
        </a:p>
      </dgm:t>
    </dgm:pt>
    <dgm:pt modelId="{3802B363-64EB-4E3F-A092-0A7ED4DAF3BD}" type="parTrans" cxnId="{9585E49C-A351-42C3-AF19-E28B76F7E8B1}">
      <dgm:prSet/>
      <dgm:spPr/>
      <dgm:t>
        <a:bodyPr/>
        <a:lstStyle/>
        <a:p>
          <a:endParaRPr lang="en-US"/>
        </a:p>
      </dgm:t>
    </dgm:pt>
    <dgm:pt modelId="{493F2497-E5BB-4931-88A2-7455361257BF}" type="sibTrans" cxnId="{9585E49C-A351-42C3-AF19-E28B76F7E8B1}">
      <dgm:prSet/>
      <dgm:spPr/>
      <dgm:t>
        <a:bodyPr/>
        <a:lstStyle/>
        <a:p>
          <a:pPr>
            <a:lnSpc>
              <a:spcPct val="100000"/>
            </a:lnSpc>
            <a:defRPr b="1"/>
          </a:pPr>
          <a:endParaRPr lang="en-US"/>
        </a:p>
      </dgm:t>
    </dgm:pt>
    <dgm:pt modelId="{79D092CE-D2A2-44C1-B694-16116347419B}">
      <dgm:prSet/>
      <dgm:spPr/>
      <dgm:t>
        <a:bodyPr/>
        <a:lstStyle/>
        <a:p>
          <a:pPr>
            <a:lnSpc>
              <a:spcPct val="100000"/>
            </a:lnSpc>
          </a:pPr>
          <a:r>
            <a:rPr lang="en-US"/>
            <a:t>Knowing OSHA inspection steps helps midsize companies prepare effectively and reduce compliance risks.</a:t>
          </a:r>
        </a:p>
      </dgm:t>
    </dgm:pt>
    <dgm:pt modelId="{74972DF0-9071-4F69-BD89-8BF3D15442FD}" type="parTrans" cxnId="{8B4007FB-1874-4245-8A11-80F1661B5159}">
      <dgm:prSet/>
      <dgm:spPr/>
      <dgm:t>
        <a:bodyPr/>
        <a:lstStyle/>
        <a:p>
          <a:endParaRPr lang="en-US"/>
        </a:p>
      </dgm:t>
    </dgm:pt>
    <dgm:pt modelId="{C845579A-A0AA-42F0-B3D0-D3912B1E8BB5}" type="sibTrans" cxnId="{8B4007FB-1874-4245-8A11-80F1661B5159}">
      <dgm:prSet/>
      <dgm:spPr/>
      <dgm:t>
        <a:bodyPr/>
        <a:lstStyle/>
        <a:p>
          <a:endParaRPr lang="en-US"/>
        </a:p>
      </dgm:t>
    </dgm:pt>
    <dgm:pt modelId="{A636A800-D858-49B8-8A0F-4C8F23019B1A}">
      <dgm:prSet/>
      <dgm:spPr/>
      <dgm:t>
        <a:bodyPr/>
        <a:lstStyle/>
        <a:p>
          <a:pPr>
            <a:lnSpc>
              <a:spcPct val="100000"/>
            </a:lnSpc>
            <a:defRPr b="1"/>
          </a:pPr>
          <a:r>
            <a:rPr lang="en-US"/>
            <a:t>Responding Appropriately</a:t>
          </a:r>
        </a:p>
      </dgm:t>
    </dgm:pt>
    <dgm:pt modelId="{F7A71D15-69CD-4F18-9EA6-09DA9EEC7200}" type="parTrans" cxnId="{B84B0192-B44A-4471-A15A-19490770DA3C}">
      <dgm:prSet/>
      <dgm:spPr/>
      <dgm:t>
        <a:bodyPr/>
        <a:lstStyle/>
        <a:p>
          <a:endParaRPr lang="en-US"/>
        </a:p>
      </dgm:t>
    </dgm:pt>
    <dgm:pt modelId="{1E080DAC-244C-42B8-A700-503DDB2AEB43}" type="sibTrans" cxnId="{B84B0192-B44A-4471-A15A-19490770DA3C}">
      <dgm:prSet/>
      <dgm:spPr/>
      <dgm:t>
        <a:bodyPr/>
        <a:lstStyle/>
        <a:p>
          <a:pPr>
            <a:lnSpc>
              <a:spcPct val="100000"/>
            </a:lnSpc>
            <a:defRPr b="1"/>
          </a:pPr>
          <a:endParaRPr lang="en-US"/>
        </a:p>
      </dgm:t>
    </dgm:pt>
    <dgm:pt modelId="{1A5C38D8-D4E1-413C-830B-DE4D60303A41}">
      <dgm:prSet/>
      <dgm:spPr/>
      <dgm:t>
        <a:bodyPr/>
        <a:lstStyle/>
        <a:p>
          <a:pPr>
            <a:lnSpc>
              <a:spcPct val="100000"/>
            </a:lnSpc>
          </a:pPr>
          <a:r>
            <a:rPr lang="en-US"/>
            <a:t>Proper responses during inspections promote smoother interactions and better outcomes for construction firms.</a:t>
          </a:r>
        </a:p>
      </dgm:t>
    </dgm:pt>
    <dgm:pt modelId="{CE625C53-E8D8-480A-AA0F-C73659FAF481}" type="parTrans" cxnId="{A4FE98E7-4837-431F-A872-6922740A78F4}">
      <dgm:prSet/>
      <dgm:spPr/>
      <dgm:t>
        <a:bodyPr/>
        <a:lstStyle/>
        <a:p>
          <a:endParaRPr lang="en-US"/>
        </a:p>
      </dgm:t>
    </dgm:pt>
    <dgm:pt modelId="{F79A39CF-D66E-46E3-92B2-04368B28A5CF}" type="sibTrans" cxnId="{A4FE98E7-4837-431F-A872-6922740A78F4}">
      <dgm:prSet/>
      <dgm:spPr/>
      <dgm:t>
        <a:bodyPr/>
        <a:lstStyle/>
        <a:p>
          <a:endParaRPr lang="en-US"/>
        </a:p>
      </dgm:t>
    </dgm:pt>
    <dgm:pt modelId="{C9FB9252-DE7F-4BBA-981C-2BD492CC7ED8}">
      <dgm:prSet/>
      <dgm:spPr/>
      <dgm:t>
        <a:bodyPr/>
        <a:lstStyle/>
        <a:p>
          <a:pPr>
            <a:lnSpc>
              <a:spcPct val="100000"/>
            </a:lnSpc>
            <a:defRPr b="1"/>
          </a:pPr>
          <a:r>
            <a:rPr lang="en-US"/>
            <a:t>Knowing Legal Rights</a:t>
          </a:r>
        </a:p>
      </dgm:t>
    </dgm:pt>
    <dgm:pt modelId="{214CC10E-8ED7-4ED8-B081-5098A9179DBC}" type="parTrans" cxnId="{85AC7FE3-A0CB-4E8D-BD13-5137EADF0412}">
      <dgm:prSet/>
      <dgm:spPr/>
      <dgm:t>
        <a:bodyPr/>
        <a:lstStyle/>
        <a:p>
          <a:endParaRPr lang="en-US"/>
        </a:p>
      </dgm:t>
    </dgm:pt>
    <dgm:pt modelId="{EA9B071A-7F16-424C-BF30-9CD88B7363FF}" type="sibTrans" cxnId="{85AC7FE3-A0CB-4E8D-BD13-5137EADF0412}">
      <dgm:prSet/>
      <dgm:spPr/>
      <dgm:t>
        <a:bodyPr/>
        <a:lstStyle/>
        <a:p>
          <a:pPr>
            <a:lnSpc>
              <a:spcPct val="100000"/>
            </a:lnSpc>
            <a:defRPr b="1"/>
          </a:pPr>
          <a:endParaRPr lang="en-US"/>
        </a:p>
      </dgm:t>
    </dgm:pt>
    <dgm:pt modelId="{EE22F6B4-8933-49A8-BBC0-844B19BD636E}">
      <dgm:prSet/>
      <dgm:spPr/>
      <dgm:t>
        <a:bodyPr/>
        <a:lstStyle/>
        <a:p>
          <a:pPr>
            <a:lnSpc>
              <a:spcPct val="100000"/>
            </a:lnSpc>
          </a:pPr>
          <a:r>
            <a:rPr lang="en-US"/>
            <a:t>Awareness of company rights ensures fair treatment and informed decision-making during OSHA inspections.</a:t>
          </a:r>
        </a:p>
      </dgm:t>
    </dgm:pt>
    <dgm:pt modelId="{22E2B8E1-4F54-4164-ABCF-B514D52DCA6D}" type="parTrans" cxnId="{2AC26953-41F9-4DC5-8717-7DBAA56BE1AB}">
      <dgm:prSet/>
      <dgm:spPr/>
      <dgm:t>
        <a:bodyPr/>
        <a:lstStyle/>
        <a:p>
          <a:endParaRPr lang="en-US"/>
        </a:p>
      </dgm:t>
    </dgm:pt>
    <dgm:pt modelId="{CF380321-010E-4369-9F9A-3BAFF146258E}" type="sibTrans" cxnId="{2AC26953-41F9-4DC5-8717-7DBAA56BE1AB}">
      <dgm:prSet/>
      <dgm:spPr/>
      <dgm:t>
        <a:bodyPr/>
        <a:lstStyle/>
        <a:p>
          <a:endParaRPr lang="en-US"/>
        </a:p>
      </dgm:t>
    </dgm:pt>
    <dgm:pt modelId="{01113446-D176-42AF-B6D6-0EF81301D614}">
      <dgm:prSet/>
      <dgm:spPr/>
      <dgm:t>
        <a:bodyPr/>
        <a:lstStyle/>
        <a:p>
          <a:pPr>
            <a:lnSpc>
              <a:spcPct val="100000"/>
            </a:lnSpc>
            <a:defRPr b="1"/>
          </a:pPr>
          <a:r>
            <a:rPr lang="en-US"/>
            <a:t>Fostering Safety Culture</a:t>
          </a:r>
        </a:p>
      </dgm:t>
    </dgm:pt>
    <dgm:pt modelId="{4B74CEB9-E810-42B3-AB77-251D8665C52C}" type="parTrans" cxnId="{D3BA7262-8444-46C2-B50D-EFD78DA414BE}">
      <dgm:prSet/>
      <dgm:spPr/>
      <dgm:t>
        <a:bodyPr/>
        <a:lstStyle/>
        <a:p>
          <a:endParaRPr lang="en-US"/>
        </a:p>
      </dgm:t>
    </dgm:pt>
    <dgm:pt modelId="{435CED2E-7F6A-49DE-A923-B12C5D4B64B9}" type="sibTrans" cxnId="{D3BA7262-8444-46C2-B50D-EFD78DA414BE}">
      <dgm:prSet/>
      <dgm:spPr/>
      <dgm:t>
        <a:bodyPr/>
        <a:lstStyle/>
        <a:p>
          <a:endParaRPr lang="en-US"/>
        </a:p>
      </dgm:t>
    </dgm:pt>
    <dgm:pt modelId="{2CFC39A4-7209-427F-9E50-AF8C2DC51D0D}">
      <dgm:prSet/>
      <dgm:spPr/>
      <dgm:t>
        <a:bodyPr/>
        <a:lstStyle/>
        <a:p>
          <a:pPr>
            <a:lnSpc>
              <a:spcPct val="100000"/>
            </a:lnSpc>
          </a:pPr>
          <a:r>
            <a:rPr lang="en-US"/>
            <a:t>Building a culture of safety encourages proactive risk management and workplace well-being.</a:t>
          </a:r>
        </a:p>
      </dgm:t>
    </dgm:pt>
    <dgm:pt modelId="{991AD07C-C2BA-4BDE-8447-EADAFB082D17}" type="parTrans" cxnId="{09FB3EFE-2935-41D5-A4AB-99E58E72C60F}">
      <dgm:prSet/>
      <dgm:spPr/>
      <dgm:t>
        <a:bodyPr/>
        <a:lstStyle/>
        <a:p>
          <a:endParaRPr lang="en-US"/>
        </a:p>
      </dgm:t>
    </dgm:pt>
    <dgm:pt modelId="{7ABBF7A5-E1D5-4393-9F98-DE8514A695F6}" type="sibTrans" cxnId="{09FB3EFE-2935-41D5-A4AB-99E58E72C60F}">
      <dgm:prSet/>
      <dgm:spPr/>
      <dgm:t>
        <a:bodyPr/>
        <a:lstStyle/>
        <a:p>
          <a:endParaRPr lang="en-US"/>
        </a:p>
      </dgm:t>
    </dgm:pt>
    <dgm:pt modelId="{6523D8F0-CCEA-428E-BD10-B876764F2963}" type="pres">
      <dgm:prSet presAssocID="{80ABD5D1-B7C7-466B-A134-5895786B9E02}" presName="Name0" presStyleCnt="0">
        <dgm:presLayoutVars>
          <dgm:dir/>
          <dgm:resizeHandles val="exact"/>
        </dgm:presLayoutVars>
      </dgm:prSet>
      <dgm:spPr/>
    </dgm:pt>
    <dgm:pt modelId="{406735D6-96ED-4049-BD9D-B0602897E080}" type="pres">
      <dgm:prSet presAssocID="{2CC66B32-AFBD-47D9-BEA1-6F7723A63DE0}" presName="compNode" presStyleCnt="0"/>
      <dgm:spPr/>
    </dgm:pt>
    <dgm:pt modelId="{097FB827-6665-425C-BEDE-CC42A67D7A26}" type="pres">
      <dgm:prSet presAssocID="{2CC66B32-AFBD-47D9-BEA1-6F7723A63DE0}" presName="pictRect" presStyleLbl="revTx" presStyleIdx="0" presStyleCnt="8">
        <dgm:presLayoutVars>
          <dgm:chMax val="0"/>
          <dgm:bulletEnabled/>
        </dgm:presLayoutVars>
      </dgm:prSet>
      <dgm:spPr/>
    </dgm:pt>
    <dgm:pt modelId="{CBE0132E-0788-49A0-B898-3411F2F9EC82}" type="pres">
      <dgm:prSet presAssocID="{2CC66B32-AFBD-47D9-BEA1-6F7723A63DE0}" presName="textRect" presStyleLbl="revTx" presStyleIdx="1" presStyleCnt="8">
        <dgm:presLayoutVars>
          <dgm:bulletEnabled/>
        </dgm:presLayoutVars>
      </dgm:prSet>
      <dgm:spPr/>
    </dgm:pt>
    <dgm:pt modelId="{A2ACC82C-3683-4DB1-8632-F73C5956CE1E}" type="pres">
      <dgm:prSet presAssocID="{493F2497-E5BB-4931-88A2-7455361257BF}" presName="sibTrans" presStyleLbl="sibTrans2D1" presStyleIdx="0" presStyleCnt="0"/>
      <dgm:spPr/>
    </dgm:pt>
    <dgm:pt modelId="{4559215A-39AF-4D82-89BA-20DF9E9E5A30}" type="pres">
      <dgm:prSet presAssocID="{A636A800-D858-49B8-8A0F-4C8F23019B1A}" presName="compNode" presStyleCnt="0"/>
      <dgm:spPr/>
    </dgm:pt>
    <dgm:pt modelId="{FCB14E2E-62CB-4BBC-ACD5-AE91CCD5C7F7}" type="pres">
      <dgm:prSet presAssocID="{A636A800-D858-49B8-8A0F-4C8F23019B1A}" presName="pictRect" presStyleLbl="revTx" presStyleIdx="2" presStyleCnt="8">
        <dgm:presLayoutVars>
          <dgm:chMax val="0"/>
          <dgm:bulletEnabled/>
        </dgm:presLayoutVars>
      </dgm:prSet>
      <dgm:spPr/>
    </dgm:pt>
    <dgm:pt modelId="{9CCB6FA8-CDC3-48C3-A407-9A8512E4E636}" type="pres">
      <dgm:prSet presAssocID="{A636A800-D858-49B8-8A0F-4C8F23019B1A}" presName="textRect" presStyleLbl="revTx" presStyleIdx="3" presStyleCnt="8">
        <dgm:presLayoutVars>
          <dgm:bulletEnabled/>
        </dgm:presLayoutVars>
      </dgm:prSet>
      <dgm:spPr/>
    </dgm:pt>
    <dgm:pt modelId="{9DB1C78E-D8B5-4D37-8B2D-CDF46E366EF9}" type="pres">
      <dgm:prSet presAssocID="{1E080DAC-244C-42B8-A700-503DDB2AEB43}" presName="sibTrans" presStyleLbl="sibTrans2D1" presStyleIdx="0" presStyleCnt="0"/>
      <dgm:spPr/>
    </dgm:pt>
    <dgm:pt modelId="{217A333F-10F7-4FFA-B1B0-8A2488F36ED1}" type="pres">
      <dgm:prSet presAssocID="{C9FB9252-DE7F-4BBA-981C-2BD492CC7ED8}" presName="compNode" presStyleCnt="0"/>
      <dgm:spPr/>
    </dgm:pt>
    <dgm:pt modelId="{496B7604-2C91-4699-8AD0-D250075E8B73}" type="pres">
      <dgm:prSet presAssocID="{C9FB9252-DE7F-4BBA-981C-2BD492CC7ED8}" presName="pictRect" presStyleLbl="revTx" presStyleIdx="4" presStyleCnt="8">
        <dgm:presLayoutVars>
          <dgm:chMax val="0"/>
          <dgm:bulletEnabled/>
        </dgm:presLayoutVars>
      </dgm:prSet>
      <dgm:spPr/>
    </dgm:pt>
    <dgm:pt modelId="{363FE9DF-ABE9-492B-9F80-178F99D1184F}" type="pres">
      <dgm:prSet presAssocID="{C9FB9252-DE7F-4BBA-981C-2BD492CC7ED8}" presName="textRect" presStyleLbl="revTx" presStyleIdx="5" presStyleCnt="8">
        <dgm:presLayoutVars>
          <dgm:bulletEnabled/>
        </dgm:presLayoutVars>
      </dgm:prSet>
      <dgm:spPr/>
    </dgm:pt>
    <dgm:pt modelId="{7B2DAF0A-35CC-46D4-A4D6-053A59E2B355}" type="pres">
      <dgm:prSet presAssocID="{EA9B071A-7F16-424C-BF30-9CD88B7363FF}" presName="sibTrans" presStyleLbl="sibTrans2D1" presStyleIdx="0" presStyleCnt="0"/>
      <dgm:spPr/>
    </dgm:pt>
    <dgm:pt modelId="{9B2EBEDD-185B-435A-8CB9-919FE8523AFC}" type="pres">
      <dgm:prSet presAssocID="{01113446-D176-42AF-B6D6-0EF81301D614}" presName="compNode" presStyleCnt="0"/>
      <dgm:spPr/>
    </dgm:pt>
    <dgm:pt modelId="{544666F7-76CF-4512-BA91-A1BC56E1521D}" type="pres">
      <dgm:prSet presAssocID="{01113446-D176-42AF-B6D6-0EF81301D614}" presName="pictRect" presStyleLbl="revTx" presStyleIdx="6" presStyleCnt="8">
        <dgm:presLayoutVars>
          <dgm:chMax val="0"/>
          <dgm:bulletEnabled/>
        </dgm:presLayoutVars>
      </dgm:prSet>
      <dgm:spPr/>
    </dgm:pt>
    <dgm:pt modelId="{471551BE-294E-4907-84DE-8B287BD562CC}" type="pres">
      <dgm:prSet presAssocID="{01113446-D176-42AF-B6D6-0EF81301D614}" presName="textRect" presStyleLbl="revTx" presStyleIdx="7" presStyleCnt="8">
        <dgm:presLayoutVars>
          <dgm:bulletEnabled/>
        </dgm:presLayoutVars>
      </dgm:prSet>
      <dgm:spPr/>
    </dgm:pt>
  </dgm:ptLst>
  <dgm:cxnLst>
    <dgm:cxn modelId="{70202006-9D73-4C81-99DF-55D87ADC4787}" type="presOf" srcId="{493F2497-E5BB-4931-88A2-7455361257BF}" destId="{A2ACC82C-3683-4DB1-8632-F73C5956CE1E}" srcOrd="0" destOrd="0" presId="urn:microsoft.com/office/officeart/2024/3/layout/hArchList1"/>
    <dgm:cxn modelId="{7A188808-6B9A-4A42-9C42-C98DF0C15EE4}" type="presOf" srcId="{1E080DAC-244C-42B8-A700-503DDB2AEB43}" destId="{9DB1C78E-D8B5-4D37-8B2D-CDF46E366EF9}" srcOrd="0" destOrd="0" presId="urn:microsoft.com/office/officeart/2024/3/layout/hArchList1"/>
    <dgm:cxn modelId="{133D5612-51C2-46A6-A763-8A50AE031803}" type="presOf" srcId="{C9FB9252-DE7F-4BBA-981C-2BD492CC7ED8}" destId="{496B7604-2C91-4699-8AD0-D250075E8B73}" srcOrd="0" destOrd="0" presId="urn:microsoft.com/office/officeart/2024/3/layout/hArchList1"/>
    <dgm:cxn modelId="{19EDB914-0A8D-44DA-A24A-49EF522C4692}" type="presOf" srcId="{80ABD5D1-B7C7-466B-A134-5895786B9E02}" destId="{6523D8F0-CCEA-428E-BD10-B876764F2963}" srcOrd="0" destOrd="0" presId="urn:microsoft.com/office/officeart/2024/3/layout/hArchList1"/>
    <dgm:cxn modelId="{3B296622-3675-4D72-96B2-12D0E707F932}" type="presOf" srcId="{EA9B071A-7F16-424C-BF30-9CD88B7363FF}" destId="{7B2DAF0A-35CC-46D4-A4D6-053A59E2B355}" srcOrd="0" destOrd="0" presId="urn:microsoft.com/office/officeart/2024/3/layout/hArchList1"/>
    <dgm:cxn modelId="{D3BA7262-8444-46C2-B50D-EFD78DA414BE}" srcId="{80ABD5D1-B7C7-466B-A134-5895786B9E02}" destId="{01113446-D176-42AF-B6D6-0EF81301D614}" srcOrd="3" destOrd="0" parTransId="{4B74CEB9-E810-42B3-AB77-251D8665C52C}" sibTransId="{435CED2E-7F6A-49DE-A923-B12C5D4B64B9}"/>
    <dgm:cxn modelId="{956A1D50-9E0C-4248-9AA5-CB5BF1BED887}" type="presOf" srcId="{A636A800-D858-49B8-8A0F-4C8F23019B1A}" destId="{FCB14E2E-62CB-4BBC-ACD5-AE91CCD5C7F7}" srcOrd="0" destOrd="0" presId="urn:microsoft.com/office/officeart/2024/3/layout/hArchList1"/>
    <dgm:cxn modelId="{BDF89570-C177-4A52-B4B5-195ACCEB9B4E}" type="presOf" srcId="{2CC66B32-AFBD-47D9-BEA1-6F7723A63DE0}" destId="{097FB827-6665-425C-BEDE-CC42A67D7A26}" srcOrd="0" destOrd="0" presId="urn:microsoft.com/office/officeart/2024/3/layout/hArchList1"/>
    <dgm:cxn modelId="{2AC26953-41F9-4DC5-8717-7DBAA56BE1AB}" srcId="{C9FB9252-DE7F-4BBA-981C-2BD492CC7ED8}" destId="{EE22F6B4-8933-49A8-BBC0-844B19BD636E}" srcOrd="0" destOrd="0" parTransId="{22E2B8E1-4F54-4164-ABCF-B514D52DCA6D}" sibTransId="{CF380321-010E-4369-9F9A-3BAFF146258E}"/>
    <dgm:cxn modelId="{B84B0192-B44A-4471-A15A-19490770DA3C}" srcId="{80ABD5D1-B7C7-466B-A134-5895786B9E02}" destId="{A636A800-D858-49B8-8A0F-4C8F23019B1A}" srcOrd="1" destOrd="0" parTransId="{F7A71D15-69CD-4F18-9EA6-09DA9EEC7200}" sibTransId="{1E080DAC-244C-42B8-A700-503DDB2AEB43}"/>
    <dgm:cxn modelId="{9585E49C-A351-42C3-AF19-E28B76F7E8B1}" srcId="{80ABD5D1-B7C7-466B-A134-5895786B9E02}" destId="{2CC66B32-AFBD-47D9-BEA1-6F7723A63DE0}" srcOrd="0" destOrd="0" parTransId="{3802B363-64EB-4E3F-A092-0A7ED4DAF3BD}" sibTransId="{493F2497-E5BB-4931-88A2-7455361257BF}"/>
    <dgm:cxn modelId="{36A876A0-7141-4664-AD69-57E98A5186E7}" type="presOf" srcId="{1A5C38D8-D4E1-413C-830B-DE4D60303A41}" destId="{9CCB6FA8-CDC3-48C3-A407-9A8512E4E636}" srcOrd="0" destOrd="0" presId="urn:microsoft.com/office/officeart/2024/3/layout/hArchList1"/>
    <dgm:cxn modelId="{83601DB3-DE69-4F7F-9D88-8D0AE1966861}" type="presOf" srcId="{01113446-D176-42AF-B6D6-0EF81301D614}" destId="{544666F7-76CF-4512-BA91-A1BC56E1521D}" srcOrd="0" destOrd="0" presId="urn:microsoft.com/office/officeart/2024/3/layout/hArchList1"/>
    <dgm:cxn modelId="{E66F81BD-60B5-473F-A8E8-AE85A9638161}" type="presOf" srcId="{2CFC39A4-7209-427F-9E50-AF8C2DC51D0D}" destId="{471551BE-294E-4907-84DE-8B287BD562CC}" srcOrd="0" destOrd="0" presId="urn:microsoft.com/office/officeart/2024/3/layout/hArchList1"/>
    <dgm:cxn modelId="{12F1F8D4-BDF0-4B2E-B72D-B079E354BA3C}" type="presOf" srcId="{EE22F6B4-8933-49A8-BBC0-844B19BD636E}" destId="{363FE9DF-ABE9-492B-9F80-178F99D1184F}" srcOrd="0" destOrd="0" presId="urn:microsoft.com/office/officeart/2024/3/layout/hArchList1"/>
    <dgm:cxn modelId="{85AC7FE3-A0CB-4E8D-BD13-5137EADF0412}" srcId="{80ABD5D1-B7C7-466B-A134-5895786B9E02}" destId="{C9FB9252-DE7F-4BBA-981C-2BD492CC7ED8}" srcOrd="2" destOrd="0" parTransId="{214CC10E-8ED7-4ED8-B081-5098A9179DBC}" sibTransId="{EA9B071A-7F16-424C-BF30-9CD88B7363FF}"/>
    <dgm:cxn modelId="{A4FE98E7-4837-431F-A872-6922740A78F4}" srcId="{A636A800-D858-49B8-8A0F-4C8F23019B1A}" destId="{1A5C38D8-D4E1-413C-830B-DE4D60303A41}" srcOrd="0" destOrd="0" parTransId="{CE625C53-E8D8-480A-AA0F-C73659FAF481}" sibTransId="{F79A39CF-D66E-46E3-92B2-04368B28A5CF}"/>
    <dgm:cxn modelId="{9B309FEA-BD95-4B1D-AF0E-47AA4D897AD9}" type="presOf" srcId="{79D092CE-D2A2-44C1-B694-16116347419B}" destId="{CBE0132E-0788-49A0-B898-3411F2F9EC82}" srcOrd="0" destOrd="0" presId="urn:microsoft.com/office/officeart/2024/3/layout/hArchList1"/>
    <dgm:cxn modelId="{8B4007FB-1874-4245-8A11-80F1661B5159}" srcId="{2CC66B32-AFBD-47D9-BEA1-6F7723A63DE0}" destId="{79D092CE-D2A2-44C1-B694-16116347419B}" srcOrd="0" destOrd="0" parTransId="{74972DF0-9071-4F69-BD89-8BF3D15442FD}" sibTransId="{C845579A-A0AA-42F0-B3D0-D3912B1E8BB5}"/>
    <dgm:cxn modelId="{09FB3EFE-2935-41D5-A4AB-99E58E72C60F}" srcId="{01113446-D176-42AF-B6D6-0EF81301D614}" destId="{2CFC39A4-7209-427F-9E50-AF8C2DC51D0D}" srcOrd="0" destOrd="0" parTransId="{991AD07C-C2BA-4BDE-8447-EADAFB082D17}" sibTransId="{7ABBF7A5-E1D5-4393-9F98-DE8514A695F6}"/>
    <dgm:cxn modelId="{1031A58A-0437-497A-8585-58D5D42FC96F}" type="presParOf" srcId="{6523D8F0-CCEA-428E-BD10-B876764F2963}" destId="{406735D6-96ED-4049-BD9D-B0602897E080}" srcOrd="0" destOrd="0" presId="urn:microsoft.com/office/officeart/2024/3/layout/hArchList1"/>
    <dgm:cxn modelId="{71E42D21-19DC-4948-AAB7-258A20062A04}" type="presParOf" srcId="{406735D6-96ED-4049-BD9D-B0602897E080}" destId="{097FB827-6665-425C-BEDE-CC42A67D7A26}" srcOrd="0" destOrd="0" presId="urn:microsoft.com/office/officeart/2024/3/layout/hArchList1"/>
    <dgm:cxn modelId="{D77C7E96-E869-4998-BDC5-C81263AEF52E}" type="presParOf" srcId="{406735D6-96ED-4049-BD9D-B0602897E080}" destId="{CBE0132E-0788-49A0-B898-3411F2F9EC82}" srcOrd="1" destOrd="0" presId="urn:microsoft.com/office/officeart/2024/3/layout/hArchList1"/>
    <dgm:cxn modelId="{D76157F6-07DB-4177-998D-DE733AE3ACA9}" type="presParOf" srcId="{6523D8F0-CCEA-428E-BD10-B876764F2963}" destId="{A2ACC82C-3683-4DB1-8632-F73C5956CE1E}" srcOrd="1" destOrd="0" presId="urn:microsoft.com/office/officeart/2024/3/layout/hArchList1"/>
    <dgm:cxn modelId="{DD19B9AB-AA1A-4AD1-8A38-39AA19F4837D}" type="presParOf" srcId="{6523D8F0-CCEA-428E-BD10-B876764F2963}" destId="{4559215A-39AF-4D82-89BA-20DF9E9E5A30}" srcOrd="2" destOrd="0" presId="urn:microsoft.com/office/officeart/2024/3/layout/hArchList1"/>
    <dgm:cxn modelId="{442EE231-B8DD-4991-A4E9-30866D7ECA29}" type="presParOf" srcId="{4559215A-39AF-4D82-89BA-20DF9E9E5A30}" destId="{FCB14E2E-62CB-4BBC-ACD5-AE91CCD5C7F7}" srcOrd="0" destOrd="0" presId="urn:microsoft.com/office/officeart/2024/3/layout/hArchList1"/>
    <dgm:cxn modelId="{331E13CF-11CE-4FB8-B7B3-53A3253FD8E6}" type="presParOf" srcId="{4559215A-39AF-4D82-89BA-20DF9E9E5A30}" destId="{9CCB6FA8-CDC3-48C3-A407-9A8512E4E636}" srcOrd="1" destOrd="0" presId="urn:microsoft.com/office/officeart/2024/3/layout/hArchList1"/>
    <dgm:cxn modelId="{DF62B61E-1CA6-411E-BC9C-8B57ADB16859}" type="presParOf" srcId="{6523D8F0-CCEA-428E-BD10-B876764F2963}" destId="{9DB1C78E-D8B5-4D37-8B2D-CDF46E366EF9}" srcOrd="3" destOrd="0" presId="urn:microsoft.com/office/officeart/2024/3/layout/hArchList1"/>
    <dgm:cxn modelId="{E36D6B6D-4F97-4314-B825-C51DFDAD8F9B}" type="presParOf" srcId="{6523D8F0-CCEA-428E-BD10-B876764F2963}" destId="{217A333F-10F7-4FFA-B1B0-8A2488F36ED1}" srcOrd="4" destOrd="0" presId="urn:microsoft.com/office/officeart/2024/3/layout/hArchList1"/>
    <dgm:cxn modelId="{2B0C0D22-72AE-4008-A937-018DD0DADDC8}" type="presParOf" srcId="{217A333F-10F7-4FFA-B1B0-8A2488F36ED1}" destId="{496B7604-2C91-4699-8AD0-D250075E8B73}" srcOrd="0" destOrd="0" presId="urn:microsoft.com/office/officeart/2024/3/layout/hArchList1"/>
    <dgm:cxn modelId="{AE38DC49-6AD0-44C4-804F-03251CF76221}" type="presParOf" srcId="{217A333F-10F7-4FFA-B1B0-8A2488F36ED1}" destId="{363FE9DF-ABE9-492B-9F80-178F99D1184F}" srcOrd="1" destOrd="0" presId="urn:microsoft.com/office/officeart/2024/3/layout/hArchList1"/>
    <dgm:cxn modelId="{FC309A35-FF4B-4DA0-A866-A7EE2D9784DE}" type="presParOf" srcId="{6523D8F0-CCEA-428E-BD10-B876764F2963}" destId="{7B2DAF0A-35CC-46D4-A4D6-053A59E2B355}" srcOrd="5" destOrd="0" presId="urn:microsoft.com/office/officeart/2024/3/layout/hArchList1"/>
    <dgm:cxn modelId="{D6E04978-3B14-4806-B6A9-6E4A02D6A1C1}" type="presParOf" srcId="{6523D8F0-CCEA-428E-BD10-B876764F2963}" destId="{9B2EBEDD-185B-435A-8CB9-919FE8523AFC}" srcOrd="6" destOrd="0" presId="urn:microsoft.com/office/officeart/2024/3/layout/hArchList1"/>
    <dgm:cxn modelId="{16DDDF48-42E1-4377-B167-ACDCFE471A29}" type="presParOf" srcId="{9B2EBEDD-185B-435A-8CB9-919FE8523AFC}" destId="{544666F7-76CF-4512-BA91-A1BC56E1521D}" srcOrd="0" destOrd="0" presId="urn:microsoft.com/office/officeart/2024/3/layout/hArchList1"/>
    <dgm:cxn modelId="{60F38DDA-1CB8-4E65-9308-F98A4336A0DB}" type="presParOf" srcId="{9B2EBEDD-185B-435A-8CB9-919FE8523AFC}" destId="{471551BE-294E-4907-84DE-8B287BD562CC}" srcOrd="1" destOrd="0" presId="urn:microsoft.com/office/officeart/2024/3/layout/hArc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9F33D-4AA2-42C0-881B-CA73E64F0A8D}">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2420" r="10829" b="-2"/>
          <a:stretch/>
        </a:blipFill>
        <a:ln>
          <a:noFill/>
        </a:ln>
        <a:effectLst/>
      </dsp:spPr>
      <dsp:style>
        <a:lnRef idx="0">
          <a:scrgbClr r="0" g="0" b="0"/>
        </a:lnRef>
        <a:fillRef idx="3">
          <a:scrgbClr r="0" g="0" b="0"/>
        </a:fillRef>
        <a:effectRef idx="2">
          <a:scrgbClr r="0" g="0" b="0"/>
        </a:effectRef>
        <a:fontRef idx="minor">
          <a:schemeClr val="lt1"/>
        </a:fontRef>
      </dsp:style>
    </dsp:sp>
    <dsp:sp modelId="{E5F51B7B-5AD7-44A9-AF3A-6DBDB8616B88}">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Effective Citation Response</a:t>
          </a:r>
        </a:p>
      </dsp:txBody>
      <dsp:txXfrm>
        <a:off x="1861599" y="0"/>
        <a:ext cx="5167674" cy="346182"/>
      </dsp:txXfrm>
    </dsp:sp>
    <dsp:sp modelId="{79BDEAAA-800B-40EE-A909-F7EFC6EA0A1E}">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Companies should respond promptly to citations to demonstrate commitment to compliance and resolve issues efficiently.</a:t>
          </a:r>
        </a:p>
      </dsp:txBody>
      <dsp:txXfrm>
        <a:off x="1861599" y="346182"/>
        <a:ext cx="5167674" cy="1335417"/>
      </dsp:txXfrm>
    </dsp:sp>
    <dsp:sp modelId="{FE5BFFB9-4E98-472D-814D-8302CF7C1296}">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5419" r="17830" b="-2"/>
          <a:stretch/>
        </a:blipFill>
        <a:ln>
          <a:noFill/>
        </a:ln>
        <a:effectLst/>
      </dsp:spPr>
      <dsp:style>
        <a:lnRef idx="0">
          <a:scrgbClr r="0" g="0" b="0"/>
        </a:lnRef>
        <a:fillRef idx="3">
          <a:scrgbClr r="0" g="0" b="0"/>
        </a:fillRef>
        <a:effectRef idx="2">
          <a:scrgbClr r="0" g="0" b="0"/>
        </a:effectRef>
        <a:fontRef idx="minor">
          <a:schemeClr val="lt1"/>
        </a:fontRef>
      </dsp:style>
    </dsp:sp>
    <dsp:sp modelId="{3191545A-5A51-428C-9150-31D31383FE6C}">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Requesting Informal Conferences</a:t>
          </a:r>
        </a:p>
      </dsp:txBody>
      <dsp:txXfrm>
        <a:off x="1861599" y="1816127"/>
        <a:ext cx="5167674" cy="346182"/>
      </dsp:txXfrm>
    </dsp:sp>
    <dsp:sp modelId="{FD553280-738C-42F0-B7AC-FA419C27D1A5}">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Informal conferences provide an opportunity to discuss citations and negotiate resolutions before formal penalties.</a:t>
          </a:r>
        </a:p>
      </dsp:txBody>
      <dsp:txXfrm>
        <a:off x="1861599" y="2162310"/>
        <a:ext cx="5167674" cy="1335417"/>
      </dsp:txXfrm>
    </dsp:sp>
    <dsp:sp modelId="{B7552B9D-2A8F-4D64-BC9A-4BD1884B8AE8}">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0139" r="13110" b="-2"/>
          <a:stretch/>
        </a:blipFill>
        <a:ln>
          <a:noFill/>
        </a:ln>
        <a:effectLst/>
      </dsp:spPr>
      <dsp:style>
        <a:lnRef idx="0">
          <a:scrgbClr r="0" g="0" b="0"/>
        </a:lnRef>
        <a:fillRef idx="3">
          <a:scrgbClr r="0" g="0" b="0"/>
        </a:fillRef>
        <a:effectRef idx="2">
          <a:scrgbClr r="0" g="0" b="0"/>
        </a:effectRef>
        <a:fontRef idx="minor">
          <a:schemeClr val="lt1"/>
        </a:fontRef>
      </dsp:style>
    </dsp:sp>
    <dsp:sp modelId="{6782AF5D-16C7-4819-AC56-10A468B55F82}">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Implementing Corrective Actions</a:t>
          </a:r>
        </a:p>
      </dsp:txBody>
      <dsp:txXfrm>
        <a:off x="1861599" y="3632255"/>
        <a:ext cx="5167674" cy="346182"/>
      </dsp:txXfrm>
    </dsp:sp>
    <dsp:sp modelId="{4A5A669A-4EAC-44CB-A2E8-AEA4A840F2BF}">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After citations, companies must take corrective actions promptly to fix violations and maintain ongoing compliance.</a:t>
          </a:r>
        </a:p>
      </dsp:txBody>
      <dsp:txXfrm>
        <a:off x="1861599" y="3978438"/>
        <a:ext cx="5167674" cy="1335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FB827-6665-425C-BEDE-CC42A67D7A26}">
      <dsp:nvSpPr>
        <dsp:cNvPr id="0" name=""/>
        <dsp:cNvSpPr/>
      </dsp:nvSpPr>
      <dsp:spPr>
        <a:xfrm>
          <a:off x="0" y="0"/>
          <a:ext cx="2512063" cy="60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Understanding Inspection Processes</a:t>
          </a:r>
        </a:p>
      </dsp:txBody>
      <dsp:txXfrm>
        <a:off x="0" y="0"/>
        <a:ext cx="2512063" cy="604600"/>
      </dsp:txXfrm>
    </dsp:sp>
    <dsp:sp modelId="{CBE0132E-0788-49A0-B898-3411F2F9EC82}">
      <dsp:nvSpPr>
        <dsp:cNvPr id="0" name=""/>
        <dsp:cNvSpPr/>
      </dsp:nvSpPr>
      <dsp:spPr>
        <a:xfrm>
          <a:off x="0" y="604600"/>
          <a:ext cx="2512063" cy="1901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Knowing OSHA inspection steps helps midsize companies prepare effectively and reduce compliance risks.</a:t>
          </a:r>
        </a:p>
      </dsp:txBody>
      <dsp:txXfrm>
        <a:off x="0" y="604600"/>
        <a:ext cx="2512063" cy="1901100"/>
      </dsp:txXfrm>
    </dsp:sp>
    <dsp:sp modelId="{FCB14E2E-62CB-4BBC-ACD5-AE91CCD5C7F7}">
      <dsp:nvSpPr>
        <dsp:cNvPr id="0" name=""/>
        <dsp:cNvSpPr/>
      </dsp:nvSpPr>
      <dsp:spPr>
        <a:xfrm>
          <a:off x="2763270" y="0"/>
          <a:ext cx="2512063" cy="60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Responding Appropriately</a:t>
          </a:r>
        </a:p>
      </dsp:txBody>
      <dsp:txXfrm>
        <a:off x="2763270" y="0"/>
        <a:ext cx="2512063" cy="604600"/>
      </dsp:txXfrm>
    </dsp:sp>
    <dsp:sp modelId="{9CCB6FA8-CDC3-48C3-A407-9A8512E4E636}">
      <dsp:nvSpPr>
        <dsp:cNvPr id="0" name=""/>
        <dsp:cNvSpPr/>
      </dsp:nvSpPr>
      <dsp:spPr>
        <a:xfrm>
          <a:off x="2763270" y="604600"/>
          <a:ext cx="2512063" cy="1901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Proper responses during inspections promote smoother interactions and better outcomes for construction firms.</a:t>
          </a:r>
        </a:p>
      </dsp:txBody>
      <dsp:txXfrm>
        <a:off x="2763270" y="604600"/>
        <a:ext cx="2512063" cy="1901100"/>
      </dsp:txXfrm>
    </dsp:sp>
    <dsp:sp modelId="{496B7604-2C91-4699-8AD0-D250075E8B73}">
      <dsp:nvSpPr>
        <dsp:cNvPr id="0" name=""/>
        <dsp:cNvSpPr/>
      </dsp:nvSpPr>
      <dsp:spPr>
        <a:xfrm>
          <a:off x="5526540" y="0"/>
          <a:ext cx="2512063" cy="60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Knowing Legal Rights</a:t>
          </a:r>
        </a:p>
      </dsp:txBody>
      <dsp:txXfrm>
        <a:off x="5526540" y="0"/>
        <a:ext cx="2512063" cy="604600"/>
      </dsp:txXfrm>
    </dsp:sp>
    <dsp:sp modelId="{363FE9DF-ABE9-492B-9F80-178F99D1184F}">
      <dsp:nvSpPr>
        <dsp:cNvPr id="0" name=""/>
        <dsp:cNvSpPr/>
      </dsp:nvSpPr>
      <dsp:spPr>
        <a:xfrm>
          <a:off x="5526540" y="604600"/>
          <a:ext cx="2512063" cy="1901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Awareness of company rights ensures fair treatment and informed decision-making during OSHA inspections.</a:t>
          </a:r>
        </a:p>
      </dsp:txBody>
      <dsp:txXfrm>
        <a:off x="5526540" y="604600"/>
        <a:ext cx="2512063" cy="1901100"/>
      </dsp:txXfrm>
    </dsp:sp>
    <dsp:sp modelId="{544666F7-76CF-4512-BA91-A1BC56E1521D}">
      <dsp:nvSpPr>
        <dsp:cNvPr id="0" name=""/>
        <dsp:cNvSpPr/>
      </dsp:nvSpPr>
      <dsp:spPr>
        <a:xfrm>
          <a:off x="8289811" y="0"/>
          <a:ext cx="2512063" cy="60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Fostering Safety Culture</a:t>
          </a:r>
        </a:p>
      </dsp:txBody>
      <dsp:txXfrm>
        <a:off x="8289811" y="0"/>
        <a:ext cx="2512063" cy="604600"/>
      </dsp:txXfrm>
    </dsp:sp>
    <dsp:sp modelId="{471551BE-294E-4907-84DE-8B287BD562CC}">
      <dsp:nvSpPr>
        <dsp:cNvPr id="0" name=""/>
        <dsp:cNvSpPr/>
      </dsp:nvSpPr>
      <dsp:spPr>
        <a:xfrm>
          <a:off x="8289811" y="604600"/>
          <a:ext cx="2512063" cy="1901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Building a culture of safety encourages proactive risk management and workplace well-being.</a:t>
          </a:r>
        </a:p>
      </dsp:txBody>
      <dsp:txXfrm>
        <a:off x="8289811" y="604600"/>
        <a:ext cx="2512063" cy="1901100"/>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BF5B2-7657-4F20-9B43-EFE06B0F9074}"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59307-7909-4F1D-9E09-3E3FC89EF148}" type="slidenum">
              <a:rPr lang="en-US" smtClean="0"/>
              <a:t>‹#›</a:t>
            </a:fld>
            <a:endParaRPr lang="en-US"/>
          </a:p>
        </p:txBody>
      </p:sp>
    </p:spTree>
    <p:extLst>
      <p:ext uri="{BB962C8B-B14F-4D97-AF65-F5344CB8AC3E}">
        <p14:creationId xmlns:p14="http://schemas.microsoft.com/office/powerpoint/2010/main" val="3831260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br>
              <a:rPr lang="en-US" dirty="0"/>
            </a:br>
            <a:r>
              <a:rPr lang="en-US" dirty="0"/>
              <a:t>This presentation focuses on essential strategies to prepare for OSHA inspections, ensuring your workplace meets safety compliance standards. We'll cover practical steps to help you navigate inspections successfully and maintain a safe work environment. 
This presentation guides midsize construction companies lacking a full-time safety officer on how to effectively prepare for OSHA inspections. We will cover what to expect during inspections, immediate actions when OSHA arrives, best practices during the inspection, understanding your rights, and proactive compliance measures.
</a:t>
            </a:r>
          </a:p>
        </p:txBody>
      </p:sp>
      <p:sp>
        <p:nvSpPr>
          <p:cNvPr id="4" name="Slide Number Placeholder 3"/>
          <p:cNvSpPr>
            <a:spLocks noGrp="1"/>
          </p:cNvSpPr>
          <p:nvPr>
            <p:ph type="sldNum" sz="quarter" idx="5"/>
          </p:nvPr>
        </p:nvSpPr>
        <p:spPr/>
        <p:txBody>
          <a:bodyPr/>
          <a:lstStyle/>
          <a:p>
            <a:fld id="{5235C0F4-2088-445E-A9EB-7D4C7E742D66}" type="slidenum">
              <a:rPr lang="en-US" smtClean="0"/>
              <a:t>1</a:t>
            </a:fld>
            <a:endParaRPr lang="en-US"/>
          </a:p>
        </p:txBody>
      </p:sp>
    </p:spTree>
    <p:extLst>
      <p:ext uri="{BB962C8B-B14F-4D97-AF65-F5344CB8AC3E}">
        <p14:creationId xmlns:p14="http://schemas.microsoft.com/office/powerpoint/2010/main" val="3467502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r>
              <a:rPr lang="en-US" dirty="0"/>
              <a:t>Prepare all required OSHA documentation in advance, such as injury logs and safety records. Know which documents to share and which to withhold to comply with regulations while protecting company interests. </a:t>
            </a:r>
            <a:br>
              <a:rPr lang="en-US" dirty="0"/>
            </a:br>
            <a:r>
              <a:rPr lang="en-US" dirty="0"/>
              <a:t>
Prepare required OSHA documents like injury logs and safety records. Know which documents to share and which to withhold to protect company interests during the inspection.
</a:t>
            </a:r>
          </a:p>
        </p:txBody>
      </p:sp>
      <p:sp>
        <p:nvSpPr>
          <p:cNvPr id="4" name="Slide Number Placeholder 3"/>
          <p:cNvSpPr>
            <a:spLocks noGrp="1"/>
          </p:cNvSpPr>
          <p:nvPr>
            <p:ph type="sldNum" sz="quarter" idx="5"/>
          </p:nvPr>
        </p:nvSpPr>
        <p:spPr/>
        <p:txBody>
          <a:bodyPr/>
          <a:lstStyle/>
          <a:p>
            <a:fld id="{5235C0F4-2088-445E-A9EB-7D4C7E742D66}" type="slidenum">
              <a:rPr lang="en-US" smtClean="0"/>
              <a:t>10</a:t>
            </a:fld>
            <a:endParaRPr lang="en-US"/>
          </a:p>
        </p:txBody>
      </p:sp>
    </p:spTree>
    <p:extLst>
      <p:ext uri="{BB962C8B-B14F-4D97-AF65-F5344CB8AC3E}">
        <p14:creationId xmlns:p14="http://schemas.microsoft.com/office/powerpoint/2010/main" val="423517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br>
              <a:rPr lang="en-US" dirty="0"/>
            </a:br>
            <a:r>
              <a:rPr lang="en-US" dirty="0"/>
              <a:t>During the inspection, maintaining professionalism and clear communication is essential. Following best practices helps build trust and ensures the process proceeds smoothly without unnecessary complications. </a:t>
            </a:r>
            <a:br>
              <a:rPr lang="en-US" dirty="0"/>
            </a:br>
            <a:br>
              <a:rPr lang="en-US" dirty="0"/>
            </a:br>
            <a:r>
              <a:rPr lang="en-US" dirty="0"/>
              <a:t>Maintaining professionalism and transparency during the inspection supports a positive outcome. Effective communication and documentation are key throughout the process.</a:t>
            </a:r>
          </a:p>
        </p:txBody>
      </p:sp>
      <p:sp>
        <p:nvSpPr>
          <p:cNvPr id="4" name="Slide Number Placeholder 3"/>
          <p:cNvSpPr>
            <a:spLocks noGrp="1"/>
          </p:cNvSpPr>
          <p:nvPr>
            <p:ph type="sldNum" sz="quarter" idx="5"/>
          </p:nvPr>
        </p:nvSpPr>
        <p:spPr/>
        <p:txBody>
          <a:bodyPr/>
          <a:lstStyle/>
          <a:p>
            <a:fld id="{5235C0F4-2088-445E-A9EB-7D4C7E742D66}" type="slidenum">
              <a:rPr lang="en-US" smtClean="0"/>
              <a:t>11</a:t>
            </a:fld>
            <a:endParaRPr lang="en-US"/>
          </a:p>
        </p:txBody>
      </p:sp>
    </p:spTree>
    <p:extLst>
      <p:ext uri="{BB962C8B-B14F-4D97-AF65-F5344CB8AC3E}">
        <p14:creationId xmlns:p14="http://schemas.microsoft.com/office/powerpoint/2010/main" val="3375177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br>
              <a:rPr lang="en-US" dirty="0"/>
            </a:br>
            <a:r>
              <a:rPr lang="en-US" dirty="0"/>
              <a:t>Be courteous and honest in all interactions with inspectors. Provide necessary information without oversharing, communicate clearly and factually, and avoid confrontations to maintain a cooperative atmosphere. </a:t>
            </a:r>
          </a:p>
          <a:p>
            <a:pPr>
              <a:buNone/>
            </a:pPr>
            <a:r>
              <a:rPr lang="en-US" dirty="0"/>
              <a:t>
Be courteous, honest, and cooperative without volunteering unnecessary information. Avoid confrontations and keep communication clear and factual.
Image source: Microsoft 365 content library
</a:t>
            </a:r>
          </a:p>
        </p:txBody>
      </p:sp>
      <p:sp>
        <p:nvSpPr>
          <p:cNvPr id="4" name="Slide Number Placeholder 3"/>
          <p:cNvSpPr>
            <a:spLocks noGrp="1"/>
          </p:cNvSpPr>
          <p:nvPr>
            <p:ph type="sldNum" sz="quarter" idx="5"/>
          </p:nvPr>
        </p:nvSpPr>
        <p:spPr/>
        <p:txBody>
          <a:bodyPr/>
          <a:lstStyle/>
          <a:p>
            <a:fld id="{5235C0F4-2088-445E-A9EB-7D4C7E742D66}" type="slidenum">
              <a:rPr lang="en-US" smtClean="0"/>
              <a:t>12</a:t>
            </a:fld>
            <a:endParaRPr lang="en-US"/>
          </a:p>
        </p:txBody>
      </p:sp>
    </p:spTree>
    <p:extLst>
      <p:ext uri="{BB962C8B-B14F-4D97-AF65-F5344CB8AC3E}">
        <p14:creationId xmlns:p14="http://schemas.microsoft.com/office/powerpoint/2010/main" val="3247150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br>
              <a:rPr lang="en-US" dirty="0"/>
            </a:br>
            <a:r>
              <a:rPr lang="en-US" dirty="0"/>
              <a:t>Employees should be aware of their rights during interviews and feel confident in responding to OSHA questions. Company representatives should monitor interviews to ensure fairness and transparency throughout the process. </a:t>
            </a:r>
            <a:br>
              <a:rPr lang="en-US" dirty="0"/>
            </a:br>
            <a:r>
              <a:rPr lang="en-US" dirty="0"/>
              <a:t>
Ensure employees understand their right to participate and how to respond to OSHA questions. Company representatives should monitor interviews to ensure fairness.
Image source: Microsoft 365 content library
</a:t>
            </a:r>
          </a:p>
        </p:txBody>
      </p:sp>
      <p:sp>
        <p:nvSpPr>
          <p:cNvPr id="4" name="Slide Number Placeholder 3"/>
          <p:cNvSpPr>
            <a:spLocks noGrp="1"/>
          </p:cNvSpPr>
          <p:nvPr>
            <p:ph type="sldNum" sz="quarter" idx="5"/>
          </p:nvPr>
        </p:nvSpPr>
        <p:spPr/>
        <p:txBody>
          <a:bodyPr/>
          <a:lstStyle/>
          <a:p>
            <a:fld id="{5235C0F4-2088-445E-A9EB-7D4C7E742D66}" type="slidenum">
              <a:rPr lang="en-US" smtClean="0"/>
              <a:t>13</a:t>
            </a:fld>
            <a:endParaRPr lang="en-US"/>
          </a:p>
        </p:txBody>
      </p:sp>
    </p:spTree>
    <p:extLst>
      <p:ext uri="{BB962C8B-B14F-4D97-AF65-F5344CB8AC3E}">
        <p14:creationId xmlns:p14="http://schemas.microsoft.com/office/powerpoint/2010/main" val="2040237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r>
              <a:rPr lang="en-US" dirty="0"/>
              <a:t>Accompanying inspectors allows immediate clarification of issues and better understanding of safety concerns. Taking detailed parallel notes ensures accurate documentation to support findings and address any discrepancies later. 
Always accompany OSHA inspectors during site inspections and take detailed parallel notes. This helps in verifying findings and addressing concerns later.
</a:t>
            </a:r>
          </a:p>
        </p:txBody>
      </p:sp>
      <p:sp>
        <p:nvSpPr>
          <p:cNvPr id="4" name="Slide Number Placeholder 3"/>
          <p:cNvSpPr>
            <a:spLocks noGrp="1"/>
          </p:cNvSpPr>
          <p:nvPr>
            <p:ph type="sldNum" sz="quarter" idx="5"/>
          </p:nvPr>
        </p:nvSpPr>
        <p:spPr/>
        <p:txBody>
          <a:bodyPr/>
          <a:lstStyle/>
          <a:p>
            <a:fld id="{5235C0F4-2088-445E-A9EB-7D4C7E742D66}" type="slidenum">
              <a:rPr lang="en-US" smtClean="0"/>
              <a:t>14</a:t>
            </a:fld>
            <a:endParaRPr lang="en-US"/>
          </a:p>
        </p:txBody>
      </p:sp>
    </p:spTree>
    <p:extLst>
      <p:ext uri="{BB962C8B-B14F-4D97-AF65-F5344CB8AC3E}">
        <p14:creationId xmlns:p14="http://schemas.microsoft.com/office/powerpoint/2010/main" val="4006815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br>
              <a:rPr lang="en-US" dirty="0"/>
            </a:br>
            <a:r>
              <a:rPr lang="en-US" dirty="0"/>
              <a:t>Knowing your rights and responsibilities during an OSHA inspection empowers your organization to engage effectively, protect your interests, and ensure a fair and transparent inspection process. </a:t>
            </a:r>
            <a:br>
              <a:rPr lang="en-US" dirty="0"/>
            </a:br>
            <a:br>
              <a:rPr lang="en-US" dirty="0"/>
            </a:br>
            <a:r>
              <a:rPr lang="en-US" dirty="0"/>
              <a:t>Understanding legal rights during OSHA inspections empowers companies to protect themselves while complying with regulations.</a:t>
            </a:r>
          </a:p>
        </p:txBody>
      </p:sp>
      <p:sp>
        <p:nvSpPr>
          <p:cNvPr id="4" name="Slide Number Placeholder 3"/>
          <p:cNvSpPr>
            <a:spLocks noGrp="1"/>
          </p:cNvSpPr>
          <p:nvPr>
            <p:ph type="sldNum" sz="quarter" idx="5"/>
          </p:nvPr>
        </p:nvSpPr>
        <p:spPr/>
        <p:txBody>
          <a:bodyPr/>
          <a:lstStyle/>
          <a:p>
            <a:fld id="{5235C0F4-2088-445E-A9EB-7D4C7E742D66}" type="slidenum">
              <a:rPr lang="en-US" smtClean="0"/>
              <a:t>15</a:t>
            </a:fld>
            <a:endParaRPr lang="en-US"/>
          </a:p>
        </p:txBody>
      </p:sp>
    </p:spTree>
    <p:extLst>
      <p:ext uri="{BB962C8B-B14F-4D97-AF65-F5344CB8AC3E}">
        <p14:creationId xmlns:p14="http://schemas.microsoft.com/office/powerpoint/2010/main" val="2671677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r>
              <a:rPr lang="en-US" dirty="0"/>
              <a:t>You have the right to understand the purpose and scope of the inspection, to have representation present, and to appeal any findings. These rights help ensure inspections are conducted fairly and that your company can respond appropriately. </a:t>
            </a:r>
            <a:br>
              <a:rPr lang="en-US" dirty="0"/>
            </a:br>
            <a:r>
              <a:rPr lang="en-US" dirty="0"/>
              <a:t>
Companies have the right to understand the purpose of the inspection, be represented, and appeal findings. Knowing these rights is vital to avoid misunderstandings.
</a:t>
            </a:r>
          </a:p>
        </p:txBody>
      </p:sp>
      <p:sp>
        <p:nvSpPr>
          <p:cNvPr id="4" name="Slide Number Placeholder 3"/>
          <p:cNvSpPr>
            <a:spLocks noGrp="1"/>
          </p:cNvSpPr>
          <p:nvPr>
            <p:ph type="sldNum" sz="quarter" idx="5"/>
          </p:nvPr>
        </p:nvSpPr>
        <p:spPr/>
        <p:txBody>
          <a:bodyPr/>
          <a:lstStyle/>
          <a:p>
            <a:fld id="{5235C0F4-2088-445E-A9EB-7D4C7E742D66}" type="slidenum">
              <a:rPr lang="en-US" smtClean="0"/>
              <a:t>16</a:t>
            </a:fld>
            <a:endParaRPr lang="en-US"/>
          </a:p>
        </p:txBody>
      </p:sp>
    </p:spTree>
    <p:extLst>
      <p:ext uri="{BB962C8B-B14F-4D97-AF65-F5344CB8AC3E}">
        <p14:creationId xmlns:p14="http://schemas.microsoft.com/office/powerpoint/2010/main" val="1170425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br>
              <a:rPr lang="en-US" dirty="0"/>
            </a:br>
            <a:r>
              <a:rPr lang="en-US" dirty="0"/>
              <a:t>When OSHA requests private interviews or documents, respond promptly and professionally. Ensure compliance with regulations while protecting sensitive information and maintaining confidentiality. </a:t>
            </a:r>
          </a:p>
          <a:p>
            <a:pPr>
              <a:buNone/>
            </a:pPr>
            <a:r>
              <a:rPr lang="en-US" dirty="0"/>
              <a:t>
Know how to respond to OSHA requests for private employee interviews or additional documents to ensure compliance without compromising company confidentiality.
</a:t>
            </a:r>
          </a:p>
        </p:txBody>
      </p:sp>
      <p:sp>
        <p:nvSpPr>
          <p:cNvPr id="4" name="Slide Number Placeholder 3"/>
          <p:cNvSpPr>
            <a:spLocks noGrp="1"/>
          </p:cNvSpPr>
          <p:nvPr>
            <p:ph type="sldNum" sz="quarter" idx="5"/>
          </p:nvPr>
        </p:nvSpPr>
        <p:spPr/>
        <p:txBody>
          <a:bodyPr/>
          <a:lstStyle/>
          <a:p>
            <a:fld id="{5235C0F4-2088-445E-A9EB-7D4C7E742D66}" type="slidenum">
              <a:rPr lang="en-US" smtClean="0"/>
              <a:t>17</a:t>
            </a:fld>
            <a:endParaRPr lang="en-US"/>
          </a:p>
        </p:txBody>
      </p:sp>
    </p:spTree>
    <p:extLst>
      <p:ext uri="{BB962C8B-B14F-4D97-AF65-F5344CB8AC3E}">
        <p14:creationId xmlns:p14="http://schemas.microsoft.com/office/powerpoint/2010/main" val="32276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br>
              <a:rPr lang="en-US" dirty="0"/>
            </a:br>
            <a:r>
              <a:rPr lang="en-US" dirty="0"/>
              <a:t>Responding to citations quickly shows your commitment to compliance. Utilize informal conferences to discuss and negotiate citations, and implement corrective actions promptly to address violations and prevent recurrence. </a:t>
            </a:r>
            <a:br>
              <a:rPr lang="en-US" dirty="0"/>
            </a:br>
            <a:r>
              <a:rPr lang="en-US" dirty="0"/>
              <a:t>
After the inspection, companies may receive citations. Learn how to respond effectively, request informal conferences, and implement corrective actions to maintain compliance.
</a:t>
            </a:r>
          </a:p>
        </p:txBody>
      </p:sp>
      <p:sp>
        <p:nvSpPr>
          <p:cNvPr id="4" name="Slide Number Placeholder 3"/>
          <p:cNvSpPr>
            <a:spLocks noGrp="1"/>
          </p:cNvSpPr>
          <p:nvPr>
            <p:ph type="sldNum" sz="quarter" idx="5"/>
          </p:nvPr>
        </p:nvSpPr>
        <p:spPr/>
        <p:txBody>
          <a:bodyPr/>
          <a:lstStyle/>
          <a:p>
            <a:fld id="{5235C0F4-2088-445E-A9EB-7D4C7E742D66}" type="slidenum">
              <a:rPr lang="en-US" smtClean="0"/>
              <a:t>18</a:t>
            </a:fld>
            <a:endParaRPr lang="en-US"/>
          </a:p>
        </p:txBody>
      </p:sp>
    </p:spTree>
    <p:extLst>
      <p:ext uri="{BB962C8B-B14F-4D97-AF65-F5344CB8AC3E}">
        <p14:creationId xmlns:p14="http://schemas.microsoft.com/office/powerpoint/2010/main" val="578925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r>
              <a:rPr lang="en-US" dirty="0"/>
              <a:t>Proactive measures are key to maintaining OSHA compliance. Regularly reviewing safety practices, training employees, and fostering a culture of safety help prevent violations and prepare your organization for future inspections. </a:t>
            </a:r>
            <a:br>
              <a:rPr lang="en-US" dirty="0"/>
            </a:br>
            <a:br>
              <a:rPr lang="en-US" dirty="0"/>
            </a:br>
            <a:r>
              <a:rPr lang="en-US" dirty="0"/>
              <a:t>Preparing for future OSHA inspections requires ongoing effort, especially without a full-time safety officer. Establishing a strong safety culture and documentation practices is essential.</a:t>
            </a:r>
          </a:p>
        </p:txBody>
      </p:sp>
      <p:sp>
        <p:nvSpPr>
          <p:cNvPr id="4" name="Slide Number Placeholder 3"/>
          <p:cNvSpPr>
            <a:spLocks noGrp="1"/>
          </p:cNvSpPr>
          <p:nvPr>
            <p:ph type="sldNum" sz="quarter" idx="5"/>
          </p:nvPr>
        </p:nvSpPr>
        <p:spPr/>
        <p:txBody>
          <a:bodyPr/>
          <a:lstStyle/>
          <a:p>
            <a:fld id="{5235C0F4-2088-445E-A9EB-7D4C7E742D66}" type="slidenum">
              <a:rPr lang="en-US" smtClean="0"/>
              <a:t>19</a:t>
            </a:fld>
            <a:endParaRPr lang="en-US"/>
          </a:p>
        </p:txBody>
      </p:sp>
    </p:spTree>
    <p:extLst>
      <p:ext uri="{BB962C8B-B14F-4D97-AF65-F5344CB8AC3E}">
        <p14:creationId xmlns:p14="http://schemas.microsoft.com/office/powerpoint/2010/main" val="7708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br>
              <a:rPr lang="en-US" dirty="0"/>
            </a:br>
            <a:r>
              <a:rPr lang="en-US" dirty="0"/>
              <a:t>We'll explore key topics including what to expect during OSHA inspections, immediate actions to take when inspectors arrive, best practices throughout the inspection, understanding your legal rights and responsibilities, and proactive measures to maintain ongoing compliance. </a:t>
            </a:r>
            <a:br>
              <a:rPr lang="en-US" dirty="0"/>
            </a:br>
            <a:r>
              <a:rPr lang="en-US" dirty="0"/>
              <a:t>
We will begin by understanding OSHA inspections and their triggers. Next, learn the immediate actions when OSHA arrives onsite. Then explore best practices during the inspection, followed by knowing your rights and responsibilities. Finally, we will discuss proactive measures for future OSHA compliance without a full-time safety officer.
</a:t>
            </a:r>
          </a:p>
        </p:txBody>
      </p:sp>
      <p:sp>
        <p:nvSpPr>
          <p:cNvPr id="4" name="Slide Number Placeholder 3"/>
          <p:cNvSpPr>
            <a:spLocks noGrp="1"/>
          </p:cNvSpPr>
          <p:nvPr>
            <p:ph type="sldNum" sz="quarter" idx="5"/>
          </p:nvPr>
        </p:nvSpPr>
        <p:spPr/>
        <p:txBody>
          <a:bodyPr/>
          <a:lstStyle/>
          <a:p>
            <a:fld id="{5235C0F4-2088-445E-A9EB-7D4C7E742D66}" type="slidenum">
              <a:rPr lang="en-US" smtClean="0"/>
              <a:t>2</a:t>
            </a:fld>
            <a:endParaRPr lang="en-US"/>
          </a:p>
        </p:txBody>
      </p:sp>
    </p:spTree>
    <p:extLst>
      <p:ext uri="{BB962C8B-B14F-4D97-AF65-F5344CB8AC3E}">
        <p14:creationId xmlns:p14="http://schemas.microsoft.com/office/powerpoint/2010/main" val="4182292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br>
              <a:rPr lang="en-US" dirty="0"/>
            </a:br>
            <a:r>
              <a:rPr lang="en-US" dirty="0"/>
              <a:t>Even without a full-time safety officer, empowering employees to take ownership of safety, providing regular training, and encouraging open communication create a strong safety culture that supports compliance and reduces risks. </a:t>
            </a:r>
            <a:br>
              <a:rPr lang="en-US" dirty="0"/>
            </a:br>
            <a:r>
              <a:rPr lang="en-US" dirty="0"/>
              <a:t>
Empower team leaders and employees to take ownership of safety. Regular training, communication, and hazard awareness build a proactive safety environment.
</a:t>
            </a:r>
          </a:p>
        </p:txBody>
      </p:sp>
      <p:sp>
        <p:nvSpPr>
          <p:cNvPr id="4" name="Slide Number Placeholder 3"/>
          <p:cNvSpPr>
            <a:spLocks noGrp="1"/>
          </p:cNvSpPr>
          <p:nvPr>
            <p:ph type="sldNum" sz="quarter" idx="5"/>
          </p:nvPr>
        </p:nvSpPr>
        <p:spPr/>
        <p:txBody>
          <a:bodyPr/>
          <a:lstStyle/>
          <a:p>
            <a:fld id="{5235C0F4-2088-445E-A9EB-7D4C7E742D66}" type="slidenum">
              <a:rPr lang="en-US" smtClean="0"/>
              <a:t>20</a:t>
            </a:fld>
            <a:endParaRPr lang="en-US"/>
          </a:p>
        </p:txBody>
      </p:sp>
    </p:spTree>
    <p:extLst>
      <p:ext uri="{BB962C8B-B14F-4D97-AF65-F5344CB8AC3E}">
        <p14:creationId xmlns:p14="http://schemas.microsoft.com/office/powerpoint/2010/main" val="33685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r>
              <a:rPr lang="en-US" dirty="0"/>
              <a:t>Keep safety documentation and training records up to date to demonstrate compliance readiness. Regular training sessions ensure employees remain informed and prepared for inspections and daily safety challenges. </a:t>
            </a:r>
            <a:br>
              <a:rPr lang="en-US" dirty="0"/>
            </a:br>
            <a:r>
              <a:rPr lang="en-US" dirty="0"/>
              <a:t>
Maintain updated safety records, training logs, and policies. Conduct regular safety training sessions to keep employees informed and prepared for OSHA inspections.
</a:t>
            </a:r>
          </a:p>
        </p:txBody>
      </p:sp>
      <p:sp>
        <p:nvSpPr>
          <p:cNvPr id="4" name="Slide Number Placeholder 3"/>
          <p:cNvSpPr>
            <a:spLocks noGrp="1"/>
          </p:cNvSpPr>
          <p:nvPr>
            <p:ph type="sldNum" sz="quarter" idx="5"/>
          </p:nvPr>
        </p:nvSpPr>
        <p:spPr/>
        <p:txBody>
          <a:bodyPr/>
          <a:lstStyle/>
          <a:p>
            <a:fld id="{5235C0F4-2088-445E-A9EB-7D4C7E742D66}" type="slidenum">
              <a:rPr lang="en-US" smtClean="0"/>
              <a:t>21</a:t>
            </a:fld>
            <a:endParaRPr lang="en-US"/>
          </a:p>
        </p:txBody>
      </p:sp>
    </p:spTree>
    <p:extLst>
      <p:ext uri="{BB962C8B-B14F-4D97-AF65-F5344CB8AC3E}">
        <p14:creationId xmlns:p14="http://schemas.microsoft.com/office/powerpoint/2010/main" val="598980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br>
              <a:rPr lang="en-US" dirty="0"/>
            </a:br>
            <a:r>
              <a:rPr lang="en-US" dirty="0"/>
              <a:t>Leverage resources like plumb Line Safety and Field Services, industry associations, and online training tools to support ongoing compliance efforts. These resources provide expert guidance, networking opportunities, and flexible learning options. </a:t>
            </a:r>
            <a:br>
              <a:rPr lang="en-US" dirty="0"/>
            </a:br>
            <a:endParaRPr lang="en-US" dirty="0"/>
          </a:p>
        </p:txBody>
      </p:sp>
      <p:sp>
        <p:nvSpPr>
          <p:cNvPr id="4" name="Slide Number Placeholder 3"/>
          <p:cNvSpPr>
            <a:spLocks noGrp="1"/>
          </p:cNvSpPr>
          <p:nvPr>
            <p:ph type="sldNum" sz="quarter" idx="5"/>
          </p:nvPr>
        </p:nvSpPr>
        <p:spPr/>
        <p:txBody>
          <a:bodyPr/>
          <a:lstStyle/>
          <a:p>
            <a:fld id="{5235C0F4-2088-445E-A9EB-7D4C7E742D66}" type="slidenum">
              <a:rPr lang="en-US" smtClean="0"/>
              <a:t>22</a:t>
            </a:fld>
            <a:endParaRPr lang="en-US"/>
          </a:p>
        </p:txBody>
      </p:sp>
    </p:spTree>
    <p:extLst>
      <p:ext uri="{BB962C8B-B14F-4D97-AF65-F5344CB8AC3E}">
        <p14:creationId xmlns:p14="http://schemas.microsoft.com/office/powerpoint/2010/main" val="3114790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r>
              <a:rPr lang="en-US" dirty="0"/>
              <a:t>Confidently navigating OSHA inspections involves understanding the process, responding appropriately, knowing your legal rights, and fostering a proactive safety culture. These elements together help reduce risks and promote workplace well-being. </a:t>
            </a:r>
          </a:p>
          <a:p>
            <a:pPr>
              <a:buNone/>
            </a:pPr>
            <a:br>
              <a:rPr lang="en-US" dirty="0"/>
            </a:br>
            <a:r>
              <a:rPr lang="en-US" dirty="0"/>
              <a:t>While lacking a full-time safety officer presents challenges, midsize construction companies can successfully prepare for OSHA inspections by understanding processes, responding appropriately, knowing their rights, and fostering a culture of safety.</a:t>
            </a:r>
          </a:p>
        </p:txBody>
      </p:sp>
      <p:sp>
        <p:nvSpPr>
          <p:cNvPr id="4" name="Slide Number Placeholder 3"/>
          <p:cNvSpPr>
            <a:spLocks noGrp="1"/>
          </p:cNvSpPr>
          <p:nvPr>
            <p:ph type="sldNum" sz="quarter" idx="5"/>
          </p:nvPr>
        </p:nvSpPr>
        <p:spPr/>
        <p:txBody>
          <a:bodyPr/>
          <a:lstStyle/>
          <a:p>
            <a:fld id="{5235C0F4-2088-445E-A9EB-7D4C7E742D66}" type="slidenum">
              <a:rPr lang="en-US" smtClean="0"/>
              <a:t>23</a:t>
            </a:fld>
            <a:endParaRPr lang="en-US"/>
          </a:p>
        </p:txBody>
      </p:sp>
    </p:spTree>
    <p:extLst>
      <p:ext uri="{BB962C8B-B14F-4D97-AF65-F5344CB8AC3E}">
        <p14:creationId xmlns:p14="http://schemas.microsoft.com/office/powerpoint/2010/main" val="92517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br>
              <a:rPr lang="en-US" dirty="0"/>
            </a:br>
            <a:r>
              <a:rPr lang="en-US" dirty="0"/>
              <a:t>Understanding the OSHA inspection process is crucial. Knowing what triggers inspections, how inspectors operate, and what they look for can help you prepare effectively and reduce surprises during the visit. </a:t>
            </a:r>
            <a:br>
              <a:rPr lang="en-US" dirty="0"/>
            </a:br>
            <a:br>
              <a:rPr lang="en-US" dirty="0"/>
            </a:br>
            <a:r>
              <a:rPr lang="en-US" dirty="0"/>
              <a:t>It is crucial to understand why OSHA inspections occur, the types of inspections, and the inspection process. This knowledge helps companies prepare and respond effectively to OSHA visits.</a:t>
            </a:r>
          </a:p>
        </p:txBody>
      </p:sp>
      <p:sp>
        <p:nvSpPr>
          <p:cNvPr id="4" name="Slide Number Placeholder 3"/>
          <p:cNvSpPr>
            <a:spLocks noGrp="1"/>
          </p:cNvSpPr>
          <p:nvPr>
            <p:ph type="sldNum" sz="quarter" idx="5"/>
          </p:nvPr>
        </p:nvSpPr>
        <p:spPr/>
        <p:txBody>
          <a:bodyPr/>
          <a:lstStyle/>
          <a:p>
            <a:fld id="{5235C0F4-2088-445E-A9EB-7D4C7E742D66}" type="slidenum">
              <a:rPr lang="en-US" smtClean="0"/>
              <a:t>3</a:t>
            </a:fld>
            <a:endParaRPr lang="en-US"/>
          </a:p>
        </p:txBody>
      </p:sp>
    </p:spTree>
    <p:extLst>
      <p:ext uri="{BB962C8B-B14F-4D97-AF65-F5344CB8AC3E}">
        <p14:creationId xmlns:p14="http://schemas.microsoft.com/office/powerpoint/2010/main" val="138254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br>
              <a:rPr lang="en-US" dirty="0"/>
            </a:br>
            <a:r>
              <a:rPr lang="en-US" dirty="0"/>
              <a:t>Common reasons OSHA conducts inspections include workplace accidents, employee complaints, referrals from other agencies, and programmed inspections based on industry risk. Recognizing these triggers helps organizations anticipate and prepare for potential inspections. </a:t>
            </a:r>
            <a:br>
              <a:rPr lang="en-US" dirty="0"/>
            </a:br>
            <a:r>
              <a:rPr lang="en-US" dirty="0"/>
              <a:t>
OSHA inspections often stem from workplace accidents, employee complaints, referrals, or scheduled programmed inspections. Being aware of these common triggers helps companies anticipate potential visits and stay prepared.
</a:t>
            </a:r>
          </a:p>
        </p:txBody>
      </p:sp>
      <p:sp>
        <p:nvSpPr>
          <p:cNvPr id="4" name="Slide Number Placeholder 3"/>
          <p:cNvSpPr>
            <a:spLocks noGrp="1"/>
          </p:cNvSpPr>
          <p:nvPr>
            <p:ph type="sldNum" sz="quarter" idx="5"/>
          </p:nvPr>
        </p:nvSpPr>
        <p:spPr/>
        <p:txBody>
          <a:bodyPr/>
          <a:lstStyle/>
          <a:p>
            <a:fld id="{5235C0F4-2088-445E-A9EB-7D4C7E742D66}" type="slidenum">
              <a:rPr lang="en-US" smtClean="0"/>
              <a:t>4</a:t>
            </a:fld>
            <a:endParaRPr lang="en-US"/>
          </a:p>
        </p:txBody>
      </p:sp>
    </p:spTree>
    <p:extLst>
      <p:ext uri="{BB962C8B-B14F-4D97-AF65-F5344CB8AC3E}">
        <p14:creationId xmlns:p14="http://schemas.microsoft.com/office/powerpoint/2010/main" val="1062774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br>
              <a:rPr lang="en-US" dirty="0"/>
            </a:br>
            <a:r>
              <a:rPr lang="en-US" dirty="0"/>
              <a:t>OSHA inspections vary by type: imminent danger inspections address urgent risks, fatality and catastrophe inspections investigate serious incidents, and complaint, referral, or programmed inspections focus on specific concerns or scheduled reviews. Each requires a tailored response. </a:t>
            </a:r>
            <a:br>
              <a:rPr lang="en-US" dirty="0"/>
            </a:br>
            <a:r>
              <a:rPr lang="en-US" dirty="0"/>
              <a:t>
OSHA conducts several types of inspections, including imminent danger, fatality/catastrophe, complaint, referral, and programmed inspections. Each type has unique triggers and priorities that companies should understand.
</a:t>
            </a:r>
          </a:p>
        </p:txBody>
      </p:sp>
      <p:sp>
        <p:nvSpPr>
          <p:cNvPr id="4" name="Slide Number Placeholder 3"/>
          <p:cNvSpPr>
            <a:spLocks noGrp="1"/>
          </p:cNvSpPr>
          <p:nvPr>
            <p:ph type="sldNum" sz="quarter" idx="5"/>
          </p:nvPr>
        </p:nvSpPr>
        <p:spPr/>
        <p:txBody>
          <a:bodyPr/>
          <a:lstStyle/>
          <a:p>
            <a:fld id="{5235C0F4-2088-445E-A9EB-7D4C7E742D66}" type="slidenum">
              <a:rPr lang="en-US" smtClean="0"/>
              <a:t>5</a:t>
            </a:fld>
            <a:endParaRPr lang="en-US"/>
          </a:p>
        </p:txBody>
      </p:sp>
    </p:spTree>
    <p:extLst>
      <p:ext uri="{BB962C8B-B14F-4D97-AF65-F5344CB8AC3E}">
        <p14:creationId xmlns:p14="http://schemas.microsoft.com/office/powerpoint/2010/main" val="1181686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br>
              <a:rPr lang="en-US" dirty="0"/>
            </a:br>
            <a:r>
              <a:rPr lang="en-US" dirty="0"/>
              <a:t>The inspection process typically starts with an opening conference to set expectations, followed by a walk-around to observe conditions, employee interviews to gather insights, and concludes with a closing conference summarizing findings and required corrective actions. </a:t>
            </a:r>
            <a:br>
              <a:rPr lang="en-US" dirty="0"/>
            </a:br>
            <a:r>
              <a:rPr lang="en-US" dirty="0"/>
              <a:t>
The inspection process involves opening conferences, walk-around inspections, employee interviews, and closing conferences. Familiarity with these stages ensures smoother interactions during OSHA visits.
</a:t>
            </a:r>
          </a:p>
        </p:txBody>
      </p:sp>
      <p:sp>
        <p:nvSpPr>
          <p:cNvPr id="4" name="Slide Number Placeholder 3"/>
          <p:cNvSpPr>
            <a:spLocks noGrp="1"/>
          </p:cNvSpPr>
          <p:nvPr>
            <p:ph type="sldNum" sz="quarter" idx="5"/>
          </p:nvPr>
        </p:nvSpPr>
        <p:spPr/>
        <p:txBody>
          <a:bodyPr/>
          <a:lstStyle/>
          <a:p>
            <a:fld id="{5235C0F4-2088-445E-A9EB-7D4C7E742D66}" type="slidenum">
              <a:rPr lang="en-US" smtClean="0"/>
              <a:t>6</a:t>
            </a:fld>
            <a:endParaRPr lang="en-US"/>
          </a:p>
        </p:txBody>
      </p:sp>
    </p:spTree>
    <p:extLst>
      <p:ext uri="{BB962C8B-B14F-4D97-AF65-F5344CB8AC3E}">
        <p14:creationId xmlns:p14="http://schemas.microsoft.com/office/powerpoint/2010/main" val="913852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br>
              <a:rPr lang="en-US" dirty="0"/>
            </a:br>
            <a:r>
              <a:rPr lang="en-US" dirty="0"/>
              <a:t>Immediate actions when OSHA arrives are critical to setting the tone for the inspection. Prompt, professional engagement and clear communication can facilitate a smoother process and demonstrate your commitment to safety. </a:t>
            </a:r>
            <a:br>
              <a:rPr lang="en-US" dirty="0"/>
            </a:br>
            <a:br>
              <a:rPr lang="en-US" dirty="0"/>
            </a:br>
            <a:r>
              <a:rPr lang="en-US" dirty="0"/>
              <a:t>How a company responds when OSHA arrives sets the tone for the inspection. Immediate, calm, and informed actions are essential, especially when there is no full-time safety officer available.</a:t>
            </a:r>
          </a:p>
        </p:txBody>
      </p:sp>
      <p:sp>
        <p:nvSpPr>
          <p:cNvPr id="4" name="Slide Number Placeholder 3"/>
          <p:cNvSpPr>
            <a:spLocks noGrp="1"/>
          </p:cNvSpPr>
          <p:nvPr>
            <p:ph type="sldNum" sz="quarter" idx="5"/>
          </p:nvPr>
        </p:nvSpPr>
        <p:spPr/>
        <p:txBody>
          <a:bodyPr/>
          <a:lstStyle/>
          <a:p>
            <a:fld id="{5235C0F4-2088-445E-A9EB-7D4C7E742D66}" type="slidenum">
              <a:rPr lang="en-US" smtClean="0"/>
              <a:t>7</a:t>
            </a:fld>
            <a:endParaRPr lang="en-US"/>
          </a:p>
        </p:txBody>
      </p:sp>
    </p:spTree>
    <p:extLst>
      <p:ext uri="{BB962C8B-B14F-4D97-AF65-F5344CB8AC3E}">
        <p14:creationId xmlns:p14="http://schemas.microsoft.com/office/powerpoint/2010/main" val="2521603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br>
              <a:rPr lang="en-US" dirty="0"/>
            </a:br>
            <a:r>
              <a:rPr lang="en-US" dirty="0"/>
              <a:t>Greet OSHA inspectors professionally and promptly to establish a positive interaction. Designate a specific point of contact to manage communications and coordinate the inspection efficiently. </a:t>
            </a:r>
            <a:br>
              <a:rPr lang="en-US" dirty="0"/>
            </a:br>
            <a:r>
              <a:rPr lang="en-US" dirty="0"/>
              <a:t>
Greet OSHA inspectors professionally and promptly. Designate who will be the point of contact to manage the inspection and maintain clear communication.
</a:t>
            </a:r>
          </a:p>
        </p:txBody>
      </p:sp>
      <p:sp>
        <p:nvSpPr>
          <p:cNvPr id="4" name="Slide Number Placeholder 3"/>
          <p:cNvSpPr>
            <a:spLocks noGrp="1"/>
          </p:cNvSpPr>
          <p:nvPr>
            <p:ph type="sldNum" sz="quarter" idx="5"/>
          </p:nvPr>
        </p:nvSpPr>
        <p:spPr/>
        <p:txBody>
          <a:bodyPr/>
          <a:lstStyle/>
          <a:p>
            <a:fld id="{5235C0F4-2088-445E-A9EB-7D4C7E742D66}" type="slidenum">
              <a:rPr lang="en-US" smtClean="0"/>
              <a:t>8</a:t>
            </a:fld>
            <a:endParaRPr lang="en-US"/>
          </a:p>
        </p:txBody>
      </p:sp>
    </p:spTree>
    <p:extLst>
      <p:ext uri="{BB962C8B-B14F-4D97-AF65-F5344CB8AC3E}">
        <p14:creationId xmlns:p14="http://schemas.microsoft.com/office/powerpoint/2010/main" val="503300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br>
              <a:rPr lang="en-US" dirty="0"/>
            </a:br>
            <a:r>
              <a:rPr lang="en-US" dirty="0"/>
              <a:t>A knowledgeable company representative should accompany the inspector throughout the inspection. This person must understand safety policies and site conditions to effectively communicate and assist in addressing any concerns. </a:t>
            </a:r>
            <a:br>
              <a:rPr lang="en-US" dirty="0"/>
            </a:br>
            <a:r>
              <a:rPr lang="en-US" dirty="0"/>
              <a:t>
Appoint a knowledgeable company representative to accompany the inspector and speak on behalf of the company. This person should be familiar with safety policies and site conditions.
</a:t>
            </a:r>
          </a:p>
        </p:txBody>
      </p:sp>
      <p:sp>
        <p:nvSpPr>
          <p:cNvPr id="4" name="Slide Number Placeholder 3"/>
          <p:cNvSpPr>
            <a:spLocks noGrp="1"/>
          </p:cNvSpPr>
          <p:nvPr>
            <p:ph type="sldNum" sz="quarter" idx="5"/>
          </p:nvPr>
        </p:nvSpPr>
        <p:spPr/>
        <p:txBody>
          <a:bodyPr/>
          <a:lstStyle/>
          <a:p>
            <a:fld id="{5235C0F4-2088-445E-A9EB-7D4C7E742D66}" type="slidenum">
              <a:rPr lang="en-US" smtClean="0"/>
              <a:t>9</a:t>
            </a:fld>
            <a:endParaRPr lang="en-US"/>
          </a:p>
        </p:txBody>
      </p:sp>
    </p:spTree>
    <p:extLst>
      <p:ext uri="{BB962C8B-B14F-4D97-AF65-F5344CB8AC3E}">
        <p14:creationId xmlns:p14="http://schemas.microsoft.com/office/powerpoint/2010/main" val="1590368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7/21/2025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29306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7/21/2025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88179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7/21/2025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22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7/21/2025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831390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7/21/2025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138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7/21/2025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0357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7/21/2025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141595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7/21/2025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821873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7/21/2025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59118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7/21/2025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33589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7/21/2025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283330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7/21/2025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394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hyperlink" Target="https://www.gannestonconstruction.com/blog/understanding-the-5-types-of-building-construction-for-every-projec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hyperlink" Target="https://thebirmgroup.com/construction-interview-questions-to-look-out-for/negotiatingbusinessimageofbusinessmenhandshakinghappywithworkhandshakegesturingpeopleconnec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hyperlink" Target="https://www.bondconnect.ca/blog/how-does-a-bond-in-construction-wor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hyperlink" Target="https://ukconstructioncourses.co.uk/management-and-leadershi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hyperlink" Target="http://www.plumblinesafet.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jpg"/><Relationship Id="rId5" Type="http://schemas.openxmlformats.org/officeDocument/2006/relationships/hyperlink" Target="https://creativecommons.org/licenses/by/3.0/" TargetMode="External"/><Relationship Id="rId4" Type="http://schemas.openxmlformats.org/officeDocument/2006/relationships/hyperlink" Target="https://www.mynextmove.org/profile/summary/47-4011.0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hyperlink" Target="https://www.techiesguardian.com/tips-to-ace-an-important-business-meet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hyperlink" Target="https://www.vecteezy.com/free-photos/construction-handshak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2BBB1E-D7D6-19A7-F2C6-9C6EE1CF7A51}"/>
              </a:ext>
            </a:extLst>
          </p:cNvPr>
          <p:cNvSpPr>
            <a:spLocks noGrp="1"/>
          </p:cNvSpPr>
          <p:nvPr>
            <p:ph type="ctrTitle"/>
          </p:nvPr>
        </p:nvSpPr>
        <p:spPr>
          <a:xfrm>
            <a:off x="1946564" y="1327356"/>
            <a:ext cx="8298873" cy="835740"/>
          </a:xfrm>
        </p:spPr>
        <p:txBody>
          <a:bodyPr anchor="b">
            <a:normAutofit/>
          </a:bodyPr>
          <a:lstStyle/>
          <a:p>
            <a:pPr algn="ctr">
              <a:lnSpc>
                <a:spcPct val="90000"/>
              </a:lnSpc>
            </a:pPr>
            <a:r>
              <a:rPr lang="en-US" sz="4100" dirty="0"/>
              <a:t>OSHA Inspection Preparedness</a:t>
            </a:r>
          </a:p>
        </p:txBody>
      </p:sp>
      <p:sp>
        <p:nvSpPr>
          <p:cNvPr id="3" name="Subtitle 2">
            <a:extLst>
              <a:ext uri="{FF2B5EF4-FFF2-40B4-BE49-F238E27FC236}">
                <a16:creationId xmlns:a16="http://schemas.microsoft.com/office/drawing/2014/main" id="{CA3198C5-BBB1-C3E9-A1FD-4C89789E6A47}"/>
              </a:ext>
            </a:extLst>
          </p:cNvPr>
          <p:cNvSpPr>
            <a:spLocks noGrp="1"/>
          </p:cNvSpPr>
          <p:nvPr>
            <p:ph type="subTitle" idx="1"/>
          </p:nvPr>
        </p:nvSpPr>
        <p:spPr>
          <a:xfrm>
            <a:off x="1946564" y="4490100"/>
            <a:ext cx="8298873" cy="1282843"/>
          </a:xfrm>
        </p:spPr>
        <p:txBody>
          <a:bodyPr anchor="t">
            <a:normAutofit/>
          </a:bodyPr>
          <a:lstStyle/>
          <a:p>
            <a:pPr algn="ctr"/>
            <a:r>
              <a:rPr lang="en-US" sz="2400"/>
              <a:t>Essential strategies for successful safety compliance inspections</a:t>
            </a:r>
          </a:p>
        </p:txBody>
      </p:sp>
      <p:cxnSp>
        <p:nvCxnSpPr>
          <p:cNvPr id="10" name="Straight Connector 9">
            <a:extLst>
              <a:ext uri="{FF2B5EF4-FFF2-40B4-BE49-F238E27FC236}">
                <a16:creationId xmlns:a16="http://schemas.microsoft.com/office/drawing/2014/main" id="{5E10C1D6-7EDE-467F-89EA-E0244EB623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0240" y="4290504"/>
            <a:ext cx="73152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5" name="Picture 4" descr="A logo for a plumb line&#10;&#10;AI-generated content may be incorrect.">
            <a:extLst>
              <a:ext uri="{FF2B5EF4-FFF2-40B4-BE49-F238E27FC236}">
                <a16:creationId xmlns:a16="http://schemas.microsoft.com/office/drawing/2014/main" id="{605532E1-6544-B00F-2875-B3A2D52DA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578" y="2348829"/>
            <a:ext cx="1558843" cy="2112428"/>
          </a:xfrm>
          <a:prstGeom prst="rect">
            <a:avLst/>
          </a:prstGeom>
        </p:spPr>
      </p:pic>
    </p:spTree>
    <p:extLst>
      <p:ext uri="{BB962C8B-B14F-4D97-AF65-F5344CB8AC3E}">
        <p14:creationId xmlns:p14="http://schemas.microsoft.com/office/powerpoint/2010/main" val="27542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AB424F-04B7-4D7B-91FA-89009CB0AECD}"/>
              </a:ext>
            </a:extLst>
          </p:cNvPr>
          <p:cNvSpPr>
            <a:spLocks noGrp="1"/>
          </p:cNvSpPr>
          <p:nvPr>
            <p:ph type="title"/>
          </p:nvPr>
        </p:nvSpPr>
        <p:spPr>
          <a:xfrm>
            <a:off x="640079" y="914400"/>
            <a:ext cx="4261104" cy="1097280"/>
          </a:xfrm>
        </p:spPr>
        <p:txBody>
          <a:bodyPr vert="horz" lIns="91440" tIns="45720" rIns="91440" bIns="45720" rtlCol="0" anchor="t">
            <a:normAutofit/>
          </a:bodyPr>
          <a:lstStyle/>
          <a:p>
            <a:pPr>
              <a:lnSpc>
                <a:spcPct val="90000"/>
              </a:lnSpc>
            </a:pPr>
            <a:r>
              <a:rPr lang="en-US" sz="2800"/>
              <a:t>Essential Documentation to Provide and Withhold</a:t>
            </a:r>
          </a:p>
        </p:txBody>
      </p:sp>
      <p:sp>
        <p:nvSpPr>
          <p:cNvPr id="4" name="Content Placeholder 3">
            <a:extLst>
              <a:ext uri="{FF2B5EF4-FFF2-40B4-BE49-F238E27FC236}">
                <a16:creationId xmlns:a16="http://schemas.microsoft.com/office/drawing/2014/main" id="{96C6B866-C7CE-5A6F-98A4-A5FFF79B189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Font typeface="Arial" panose="020B0604020202020204" pitchFamily="34" charset="0"/>
              <a:buNone/>
            </a:pPr>
            <a:r>
              <a:rPr lang="en-US" sz="1400" b="1"/>
              <a:t>Prepare OSHA Documents</a:t>
            </a:r>
          </a:p>
          <a:p>
            <a:pPr marL="0" lvl="1" indent="0">
              <a:buFont typeface="Arial" panose="020B0604020202020204" pitchFamily="34" charset="0"/>
              <a:buNone/>
            </a:pPr>
            <a:r>
              <a:rPr lang="en-US" sz="1400"/>
              <a:t>Ensure all required OSHA documents, including injury logs and safety records, are accurately prepared before inspection.</a:t>
            </a:r>
          </a:p>
          <a:p>
            <a:pPr marL="0" indent="0">
              <a:spcBef>
                <a:spcPts val="2500"/>
              </a:spcBef>
              <a:buFont typeface="Arial" panose="020B0604020202020204" pitchFamily="34" charset="0"/>
              <a:buNone/>
            </a:pPr>
            <a:r>
              <a:rPr lang="en-US" sz="1400" b="1"/>
              <a:t>Document Sharing Guidelines</a:t>
            </a:r>
          </a:p>
          <a:p>
            <a:pPr marL="0" lvl="1" indent="0">
              <a:buFont typeface="Arial" panose="020B0604020202020204" pitchFamily="34" charset="0"/>
              <a:buNone/>
            </a:pPr>
            <a:r>
              <a:rPr lang="en-US" sz="1400"/>
              <a:t>Understand which documents to share and which to withhold to maintain compliance and protect company interests.</a:t>
            </a:r>
          </a:p>
        </p:txBody>
      </p:sp>
      <p:pic>
        <p:nvPicPr>
          <p:cNvPr id="5" name="Content Placeholder 4" descr="LV United States Annual IRS Income Tax forms.  Tax Preparations.   Computer Mouse and coffee mug on desk with 1040 IRS form.">
            <a:extLst>
              <a:ext uri="{FF2B5EF4-FFF2-40B4-BE49-F238E27FC236}">
                <a16:creationId xmlns:a16="http://schemas.microsoft.com/office/drawing/2014/main" id="{D14C4C9A-6E69-41DF-8BFC-B4D10BE6BE97}"/>
              </a:ext>
            </a:extLst>
          </p:cNvPr>
          <p:cNvPicPr>
            <a:picLocks noGrp="1" noChangeAspect="1"/>
          </p:cNvPicPr>
          <p:nvPr>
            <p:ph sz="half" idx="1"/>
          </p:nvPr>
        </p:nvPicPr>
        <p:blipFill>
          <a:blip r:embed="rId3"/>
          <a:srcRect l="18695" r="2" b="2"/>
          <a:stretch>
            <a:fillRect/>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 name="Picture 2" descr="A logo for a plumb line&#10;&#10;AI-generated content may be incorrect.">
            <a:extLst>
              <a:ext uri="{FF2B5EF4-FFF2-40B4-BE49-F238E27FC236}">
                <a16:creationId xmlns:a16="http://schemas.microsoft.com/office/drawing/2014/main" id="{BD1B9C56-F79E-F85F-D19B-87E6C01BF9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4681" y="5603263"/>
            <a:ext cx="792654" cy="1074145"/>
          </a:xfrm>
          <a:prstGeom prst="rect">
            <a:avLst/>
          </a:prstGeom>
        </p:spPr>
      </p:pic>
      <p:pic>
        <p:nvPicPr>
          <p:cNvPr id="6" name="Picture 5" descr="A logo for a plumb line&#10;&#10;AI-generated content may be incorrect.">
            <a:extLst>
              <a:ext uri="{FF2B5EF4-FFF2-40B4-BE49-F238E27FC236}">
                <a16:creationId xmlns:a16="http://schemas.microsoft.com/office/drawing/2014/main" id="{B6D2017F-5DE6-BF0C-E125-E922702FFB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773" y="5734433"/>
            <a:ext cx="792654" cy="1074145"/>
          </a:xfrm>
          <a:prstGeom prst="rect">
            <a:avLst/>
          </a:prstGeom>
        </p:spPr>
      </p:pic>
    </p:spTree>
    <p:extLst>
      <p:ext uri="{BB962C8B-B14F-4D97-AF65-F5344CB8AC3E}">
        <p14:creationId xmlns:p14="http://schemas.microsoft.com/office/powerpoint/2010/main" val="2983667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4681135F-4804-1108-A6FA-FC8EDAC3DD5E}"/>
              </a:ext>
            </a:extLst>
          </p:cNvPr>
          <p:cNvSpPr>
            <a:spLocks noGrp="1"/>
          </p:cNvSpPr>
          <p:nvPr>
            <p:ph type="ctrTitle"/>
          </p:nvPr>
        </p:nvSpPr>
        <p:spPr>
          <a:xfrm>
            <a:off x="559219" y="1115844"/>
            <a:ext cx="7680960" cy="4631911"/>
          </a:xfrm>
        </p:spPr>
        <p:txBody>
          <a:bodyPr anchor="b">
            <a:normAutofit/>
          </a:bodyPr>
          <a:lstStyle/>
          <a:p>
            <a:r>
              <a:rPr lang="en-US" sz="6500"/>
              <a:t>Best Practices During the Inspection</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 name="Picture 2" descr="A logo for a plumb line&#10;&#10;AI-generated content may be incorrect.">
            <a:extLst>
              <a:ext uri="{FF2B5EF4-FFF2-40B4-BE49-F238E27FC236}">
                <a16:creationId xmlns:a16="http://schemas.microsoft.com/office/drawing/2014/main" id="{469ECF05-9D6A-89BC-CAEE-86FF99B63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71" y="293132"/>
            <a:ext cx="2184419" cy="2960160"/>
          </a:xfrm>
          <a:prstGeom prst="rect">
            <a:avLst/>
          </a:prstGeom>
        </p:spPr>
      </p:pic>
    </p:spTree>
    <p:extLst>
      <p:ext uri="{BB962C8B-B14F-4D97-AF65-F5344CB8AC3E}">
        <p14:creationId xmlns:p14="http://schemas.microsoft.com/office/powerpoint/2010/main" val="3351289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65BB67DC-F28D-0D79-9352-9BDF570EF8F7}"/>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90000"/>
              </a:lnSpc>
            </a:pPr>
            <a:r>
              <a:rPr lang="en-US" sz="3100"/>
              <a:t>Conduct and Communication Guidelines</a:t>
            </a:r>
          </a:p>
        </p:txBody>
      </p:sp>
      <p:pic>
        <p:nvPicPr>
          <p:cNvPr id="5" name="Content Placeholder 4">
            <a:extLst>
              <a:ext uri="{FF2B5EF4-FFF2-40B4-BE49-F238E27FC236}">
                <a16:creationId xmlns:a16="http://schemas.microsoft.com/office/drawing/2014/main" id="{0143319B-81DF-4FDA-8303-84956BE3AC25}"/>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294" r="5294"/>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5A803CE-1EF6-ACBB-0F18-971CFC93EFB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Font typeface="Arial" panose="020B0604020202020204" pitchFamily="34" charset="0"/>
              <a:buNone/>
            </a:pPr>
            <a:r>
              <a:rPr lang="en-US" sz="1400" b="1"/>
              <a:t>Courtesy and Honesty</a:t>
            </a:r>
          </a:p>
          <a:p>
            <a:pPr marL="0" lvl="1" indent="0">
              <a:buFont typeface="Arial" panose="020B0604020202020204" pitchFamily="34" charset="0"/>
              <a:buNone/>
            </a:pPr>
            <a:r>
              <a:rPr lang="en-US" sz="1400"/>
              <a:t>Always be polite and truthful in interactions to build trust and respect.</a:t>
            </a:r>
          </a:p>
          <a:p>
            <a:pPr marL="0" indent="0">
              <a:spcBef>
                <a:spcPts val="2500"/>
              </a:spcBef>
              <a:buFont typeface="Arial" panose="020B0604020202020204" pitchFamily="34" charset="0"/>
              <a:buNone/>
            </a:pPr>
            <a:r>
              <a:rPr lang="en-US" sz="1400" b="1"/>
              <a:t>Cooperation Without Oversharing</a:t>
            </a:r>
          </a:p>
          <a:p>
            <a:pPr marL="0" lvl="1" indent="0">
              <a:buFont typeface="Arial" panose="020B0604020202020204" pitchFamily="34" charset="0"/>
              <a:buNone/>
            </a:pPr>
            <a:r>
              <a:rPr lang="en-US" sz="1400"/>
              <a:t>Provide necessary information without volunteering extra details that may complicate matters.</a:t>
            </a:r>
          </a:p>
          <a:p>
            <a:pPr marL="0" indent="0">
              <a:spcBef>
                <a:spcPts val="2500"/>
              </a:spcBef>
              <a:buFont typeface="Arial" panose="020B0604020202020204" pitchFamily="34" charset="0"/>
              <a:buNone/>
            </a:pPr>
            <a:r>
              <a:rPr lang="en-US" sz="1400" b="1"/>
              <a:t>Clear and Factual Communication</a:t>
            </a:r>
          </a:p>
          <a:p>
            <a:pPr marL="0" lvl="1" indent="0">
              <a:buFont typeface="Arial" panose="020B0604020202020204" pitchFamily="34" charset="0"/>
              <a:buNone/>
            </a:pPr>
            <a:r>
              <a:rPr lang="en-US" sz="1400"/>
              <a:t>Keep communication straightforward and based on facts to avoid misunderstandings.</a:t>
            </a:r>
          </a:p>
          <a:p>
            <a:pPr marL="0" indent="0">
              <a:spcBef>
                <a:spcPts val="2500"/>
              </a:spcBef>
              <a:buFont typeface="Arial" panose="020B0604020202020204" pitchFamily="34" charset="0"/>
              <a:buNone/>
            </a:pPr>
            <a:r>
              <a:rPr lang="en-US" sz="1400" b="1"/>
              <a:t>Avoiding Confrontations</a:t>
            </a:r>
          </a:p>
          <a:p>
            <a:pPr marL="0" lvl="1" indent="0">
              <a:buFont typeface="Arial" panose="020B0604020202020204" pitchFamily="34" charset="0"/>
              <a:buNone/>
            </a:pPr>
            <a:r>
              <a:rPr lang="en-US" sz="1400"/>
              <a:t>Steer clear of conflicts by staying calm and neutral in discussions.</a:t>
            </a:r>
          </a:p>
        </p:txBody>
      </p:sp>
      <p:pic>
        <p:nvPicPr>
          <p:cNvPr id="3" name="Picture 2" descr="A logo for a plumb line&#10;&#10;AI-generated content may be incorrect.">
            <a:extLst>
              <a:ext uri="{FF2B5EF4-FFF2-40B4-BE49-F238E27FC236}">
                <a16:creationId xmlns:a16="http://schemas.microsoft.com/office/drawing/2014/main" id="{000FC274-A470-68E4-4C9A-17078DB3D7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4681" y="5603263"/>
            <a:ext cx="792654" cy="1074145"/>
          </a:xfrm>
          <a:prstGeom prst="rect">
            <a:avLst/>
          </a:prstGeom>
        </p:spPr>
      </p:pic>
    </p:spTree>
    <p:extLst>
      <p:ext uri="{BB962C8B-B14F-4D97-AF65-F5344CB8AC3E}">
        <p14:creationId xmlns:p14="http://schemas.microsoft.com/office/powerpoint/2010/main" val="809712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34E749-139C-B979-18FF-52648D23F6E7}"/>
              </a:ext>
            </a:extLst>
          </p:cNvPr>
          <p:cNvSpPr>
            <a:spLocks noGrp="1"/>
          </p:cNvSpPr>
          <p:nvPr>
            <p:ph type="title"/>
          </p:nvPr>
        </p:nvSpPr>
        <p:spPr>
          <a:xfrm>
            <a:off x="640079" y="914400"/>
            <a:ext cx="4261104" cy="1097280"/>
          </a:xfrm>
        </p:spPr>
        <p:txBody>
          <a:bodyPr vert="horz" lIns="91440" tIns="45720" rIns="91440" bIns="45720" rtlCol="0" anchor="t">
            <a:normAutofit/>
          </a:bodyPr>
          <a:lstStyle/>
          <a:p>
            <a:r>
              <a:rPr lang="en-US" sz="3300"/>
              <a:t>Managing Interviews with Employees</a:t>
            </a:r>
          </a:p>
        </p:txBody>
      </p:sp>
      <p:sp>
        <p:nvSpPr>
          <p:cNvPr id="4" name="Content Placeholder 3">
            <a:extLst>
              <a:ext uri="{FF2B5EF4-FFF2-40B4-BE49-F238E27FC236}">
                <a16:creationId xmlns:a16="http://schemas.microsoft.com/office/drawing/2014/main" id="{DAF6A193-A720-E8A2-FA05-3C72D34EEB8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Font typeface="Arial" panose="020B0604020202020204" pitchFamily="34" charset="0"/>
              <a:buNone/>
            </a:pPr>
            <a:r>
              <a:rPr lang="en-US" sz="1400" b="1"/>
              <a:t>Employee Rights Awareness</a:t>
            </a:r>
          </a:p>
          <a:p>
            <a:pPr marL="0" lvl="1" indent="0">
              <a:buFont typeface="Arial" panose="020B0604020202020204" pitchFamily="34" charset="0"/>
              <a:buNone/>
            </a:pPr>
            <a:r>
              <a:rPr lang="en-US" sz="1400"/>
              <a:t>Employees must understand their rights to participate during interviews and how to answer OSHA questions confidently.</a:t>
            </a:r>
          </a:p>
          <a:p>
            <a:pPr marL="0" indent="0">
              <a:spcBef>
                <a:spcPts val="2500"/>
              </a:spcBef>
              <a:buFont typeface="Arial" panose="020B0604020202020204" pitchFamily="34" charset="0"/>
              <a:buNone/>
            </a:pPr>
            <a:r>
              <a:rPr lang="en-US" sz="1400" b="1"/>
              <a:t>Monitoring Interview Fairness</a:t>
            </a:r>
          </a:p>
          <a:p>
            <a:pPr marL="0" lvl="1" indent="0">
              <a:buFont typeface="Arial" panose="020B0604020202020204" pitchFamily="34" charset="0"/>
              <a:buNone/>
            </a:pPr>
            <a:r>
              <a:rPr lang="en-US" sz="1400"/>
              <a:t>Company representatives should oversee interviews to maintain fairness and transparency throughout the process.</a:t>
            </a:r>
          </a:p>
        </p:txBody>
      </p:sp>
      <p:pic>
        <p:nvPicPr>
          <p:cNvPr id="5" name="Content Placeholder 4">
            <a:extLst>
              <a:ext uri="{FF2B5EF4-FFF2-40B4-BE49-F238E27FC236}">
                <a16:creationId xmlns:a16="http://schemas.microsoft.com/office/drawing/2014/main" id="{04C652AA-A548-4D2E-94FB-1F29D9BF39F2}"/>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378" r="9378"/>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 name="Picture 2" descr="A logo for a plumb line&#10;&#10;AI-generated content may be incorrect.">
            <a:extLst>
              <a:ext uri="{FF2B5EF4-FFF2-40B4-BE49-F238E27FC236}">
                <a16:creationId xmlns:a16="http://schemas.microsoft.com/office/drawing/2014/main" id="{03173AD2-1A50-B1BD-AC31-71F5B6F099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773" y="5734433"/>
            <a:ext cx="792654" cy="1074145"/>
          </a:xfrm>
          <a:prstGeom prst="rect">
            <a:avLst/>
          </a:prstGeom>
        </p:spPr>
      </p:pic>
    </p:spTree>
    <p:extLst>
      <p:ext uri="{BB962C8B-B14F-4D97-AF65-F5344CB8AC3E}">
        <p14:creationId xmlns:p14="http://schemas.microsoft.com/office/powerpoint/2010/main" val="2999211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D687B5-CB63-A93B-6C29-A043F42704E0}"/>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2500"/>
              <a:t>Accompanying the Inspector and Taking Parallel Notes</a:t>
            </a:r>
          </a:p>
        </p:txBody>
      </p:sp>
      <p:pic>
        <p:nvPicPr>
          <p:cNvPr id="5" name="Content Placeholder 4" descr="A Teamwork of an Architect, a Project Manager and a Construction worker at site of a reinforced concrete building, checking the Progress of the Building Activity.">
            <a:extLst>
              <a:ext uri="{FF2B5EF4-FFF2-40B4-BE49-F238E27FC236}">
                <a16:creationId xmlns:a16="http://schemas.microsoft.com/office/drawing/2014/main" id="{36420041-0356-4FEC-B9BA-A31D6348DF29}"/>
              </a:ext>
            </a:extLst>
          </p:cNvPr>
          <p:cNvPicPr>
            <a:picLocks noGrp="1" noChangeAspect="1"/>
          </p:cNvPicPr>
          <p:nvPr>
            <p:ph sz="half" idx="1"/>
          </p:nvPr>
        </p:nvPicPr>
        <p:blipFill>
          <a:blip r:embed="rId3"/>
          <a:srcRect l="9408" r="7588" b="2"/>
          <a:stretch>
            <a:fillRect/>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1DBD692-CC56-41B3-7FBD-103E032C64D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Font typeface="Arial" panose="020B0604020202020204" pitchFamily="34" charset="0"/>
              <a:buNone/>
            </a:pPr>
            <a:r>
              <a:rPr lang="en-US" sz="1400" b="1"/>
              <a:t>Importance of Accompanying Inspectors</a:t>
            </a:r>
          </a:p>
          <a:p>
            <a:pPr marL="0" lvl="1" indent="0">
              <a:buFont typeface="Arial" panose="020B0604020202020204" pitchFamily="34" charset="0"/>
              <a:buNone/>
            </a:pPr>
            <a:r>
              <a:rPr lang="en-US" sz="1400"/>
              <a:t>Being present during inspections allows immediate clarification and better understanding of safety concerns.</a:t>
            </a:r>
          </a:p>
          <a:p>
            <a:pPr marL="0" indent="0">
              <a:spcBef>
                <a:spcPts val="2500"/>
              </a:spcBef>
              <a:buFont typeface="Arial" panose="020B0604020202020204" pitchFamily="34" charset="0"/>
              <a:buNone/>
            </a:pPr>
            <a:r>
              <a:rPr lang="en-US" sz="1400" b="1"/>
              <a:t>Taking Detailed Parallel Notes</a:t>
            </a:r>
          </a:p>
          <a:p>
            <a:pPr marL="0" lvl="1" indent="0">
              <a:buFont typeface="Arial" panose="020B0604020202020204" pitchFamily="34" charset="0"/>
              <a:buNone/>
            </a:pPr>
            <a:r>
              <a:rPr lang="en-US" sz="1400"/>
              <a:t>Documenting observations in detail ensures accurate records to verify findings and resolve issues later.</a:t>
            </a:r>
          </a:p>
        </p:txBody>
      </p:sp>
      <p:pic>
        <p:nvPicPr>
          <p:cNvPr id="3" name="Picture 2" descr="A logo for a plumb line&#10;&#10;AI-generated content may be incorrect.">
            <a:extLst>
              <a:ext uri="{FF2B5EF4-FFF2-40B4-BE49-F238E27FC236}">
                <a16:creationId xmlns:a16="http://schemas.microsoft.com/office/drawing/2014/main" id="{7C3F458F-428F-CB09-295A-9E7D3A1FE9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4681" y="5603263"/>
            <a:ext cx="792654" cy="1074145"/>
          </a:xfrm>
          <a:prstGeom prst="rect">
            <a:avLst/>
          </a:prstGeom>
        </p:spPr>
      </p:pic>
    </p:spTree>
    <p:extLst>
      <p:ext uri="{BB962C8B-B14F-4D97-AF65-F5344CB8AC3E}">
        <p14:creationId xmlns:p14="http://schemas.microsoft.com/office/powerpoint/2010/main" val="27820391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F55170DD-F408-5D89-2A5A-EE12076560BC}"/>
              </a:ext>
            </a:extLst>
          </p:cNvPr>
          <p:cNvSpPr>
            <a:spLocks noGrp="1"/>
          </p:cNvSpPr>
          <p:nvPr>
            <p:ph type="ctrTitle"/>
          </p:nvPr>
        </p:nvSpPr>
        <p:spPr>
          <a:xfrm>
            <a:off x="559219" y="1115844"/>
            <a:ext cx="7680960" cy="4631911"/>
          </a:xfrm>
        </p:spPr>
        <p:txBody>
          <a:bodyPr anchor="b">
            <a:normAutofit/>
          </a:bodyPr>
          <a:lstStyle/>
          <a:p>
            <a:r>
              <a:rPr lang="en-US" sz="6500"/>
              <a:t>Knowing Your Rights and Responsibilities</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 name="Picture 2" descr="A logo for a plumb line&#10;&#10;AI-generated content may be incorrect.">
            <a:extLst>
              <a:ext uri="{FF2B5EF4-FFF2-40B4-BE49-F238E27FC236}">
                <a16:creationId xmlns:a16="http://schemas.microsoft.com/office/drawing/2014/main" id="{C88011DD-791D-0E87-8E9F-D349992ED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71" y="293132"/>
            <a:ext cx="2184419" cy="2960160"/>
          </a:xfrm>
          <a:prstGeom prst="rect">
            <a:avLst/>
          </a:prstGeom>
        </p:spPr>
      </p:pic>
    </p:spTree>
    <p:extLst>
      <p:ext uri="{BB962C8B-B14F-4D97-AF65-F5344CB8AC3E}">
        <p14:creationId xmlns:p14="http://schemas.microsoft.com/office/powerpoint/2010/main" val="226734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F36801-1B63-FEDD-1172-E81C149B4572}"/>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Your Legal Rights During an OSHA Inspection</a:t>
            </a:r>
          </a:p>
        </p:txBody>
      </p:sp>
      <p:sp>
        <p:nvSpPr>
          <p:cNvPr id="4" name="Content Placeholder 3">
            <a:extLst>
              <a:ext uri="{FF2B5EF4-FFF2-40B4-BE49-F238E27FC236}">
                <a16:creationId xmlns:a16="http://schemas.microsoft.com/office/drawing/2014/main" id="{A9FCC7EB-4589-8E6C-B4F3-FF291C833C6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Font typeface="Arial" panose="020B0604020202020204" pitchFamily="34" charset="0"/>
              <a:buNone/>
            </a:pPr>
            <a:r>
              <a:rPr lang="en-US" sz="1400" b="1"/>
              <a:t>Right to Understand Inspection Purpose</a:t>
            </a:r>
          </a:p>
          <a:p>
            <a:pPr marL="0" lvl="1" indent="0">
              <a:buFont typeface="Arial" panose="020B0604020202020204" pitchFamily="34" charset="0"/>
              <a:buNone/>
            </a:pPr>
            <a:r>
              <a:rPr lang="en-US" sz="1400"/>
              <a:t>Companies must be informed about the reason and scope of the OSHA inspection to engage effectively.</a:t>
            </a:r>
          </a:p>
          <a:p>
            <a:pPr marL="0" indent="0">
              <a:spcBef>
                <a:spcPts val="2500"/>
              </a:spcBef>
              <a:buFont typeface="Arial" panose="020B0604020202020204" pitchFamily="34" charset="0"/>
              <a:buNone/>
            </a:pPr>
            <a:r>
              <a:rPr lang="en-US" sz="1400" b="1"/>
              <a:t>Right to Representation</a:t>
            </a:r>
          </a:p>
          <a:p>
            <a:pPr marL="0" lvl="1" indent="0">
              <a:buFont typeface="Arial" panose="020B0604020202020204" pitchFamily="34" charset="0"/>
              <a:buNone/>
            </a:pPr>
            <a:r>
              <a:rPr lang="en-US" sz="1400"/>
              <a:t>Businesses have the right to have legal or employee representatives present during OSHA inspections.</a:t>
            </a:r>
          </a:p>
          <a:p>
            <a:pPr marL="0" indent="0">
              <a:spcBef>
                <a:spcPts val="2500"/>
              </a:spcBef>
              <a:buFont typeface="Arial" panose="020B0604020202020204" pitchFamily="34" charset="0"/>
              <a:buNone/>
            </a:pPr>
            <a:r>
              <a:rPr lang="en-US" sz="1400" b="1"/>
              <a:t>Right to Appeal Findings</a:t>
            </a:r>
          </a:p>
          <a:p>
            <a:pPr marL="0" lvl="1" indent="0">
              <a:buFont typeface="Arial" panose="020B0604020202020204" pitchFamily="34" charset="0"/>
              <a:buNone/>
            </a:pPr>
            <a:r>
              <a:rPr lang="en-US" sz="1400"/>
              <a:t>Companies can challenge and appeal OSHA inspection findings to ensure fair evaluation.</a:t>
            </a:r>
          </a:p>
        </p:txBody>
      </p:sp>
      <p:pic>
        <p:nvPicPr>
          <p:cNvPr id="5" name="Content Placeholder 4">
            <a:extLst>
              <a:ext uri="{FF2B5EF4-FFF2-40B4-BE49-F238E27FC236}">
                <a16:creationId xmlns:a16="http://schemas.microsoft.com/office/drawing/2014/main" id="{596BD3DB-5F32-481B-B2C6-C0E6923ACC40}"/>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1115" r="31115"/>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 name="Picture 2" descr="A logo for a plumb line&#10;&#10;AI-generated content may be incorrect.">
            <a:extLst>
              <a:ext uri="{FF2B5EF4-FFF2-40B4-BE49-F238E27FC236}">
                <a16:creationId xmlns:a16="http://schemas.microsoft.com/office/drawing/2014/main" id="{4C6D6C86-6075-EFC4-5144-AD2AA3477F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773" y="5734433"/>
            <a:ext cx="792654" cy="1074145"/>
          </a:xfrm>
          <a:prstGeom prst="rect">
            <a:avLst/>
          </a:prstGeom>
        </p:spPr>
      </p:pic>
    </p:spTree>
    <p:extLst>
      <p:ext uri="{BB962C8B-B14F-4D97-AF65-F5344CB8AC3E}">
        <p14:creationId xmlns:p14="http://schemas.microsoft.com/office/powerpoint/2010/main" val="3017656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21245F-31E5-9545-A338-C20D519A83AA}"/>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Handling Requests for Private Interviews or Documents</a:t>
            </a:r>
          </a:p>
        </p:txBody>
      </p:sp>
      <p:pic>
        <p:nvPicPr>
          <p:cNvPr id="5" name="Content Placeholder 4" descr="One man, young busnissman working in office, about to sign a contract, part of.">
            <a:extLst>
              <a:ext uri="{FF2B5EF4-FFF2-40B4-BE49-F238E27FC236}">
                <a16:creationId xmlns:a16="http://schemas.microsoft.com/office/drawing/2014/main" id="{31865C75-76D8-4C11-987F-33CF1C8B0E28}"/>
              </a:ext>
            </a:extLst>
          </p:cNvPr>
          <p:cNvPicPr>
            <a:picLocks noGrp="1" noChangeAspect="1"/>
          </p:cNvPicPr>
          <p:nvPr>
            <p:ph sz="half" idx="1"/>
          </p:nvPr>
        </p:nvPicPr>
        <p:blipFill>
          <a:blip r:embed="rId3"/>
          <a:srcRect l="5874" r="39060" b="2"/>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EB044ED-48F2-E532-5207-BCF469693B2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Font typeface="Arial" panose="020B0604020202020204" pitchFamily="34" charset="0"/>
              <a:buNone/>
            </a:pPr>
            <a:r>
              <a:rPr lang="en-US" sz="1400" b="1"/>
              <a:t>Responding to OSHA Requests</a:t>
            </a:r>
          </a:p>
          <a:p>
            <a:pPr marL="0" lvl="1" indent="0">
              <a:buFont typeface="Arial" panose="020B0604020202020204" pitchFamily="34" charset="0"/>
              <a:buNone/>
            </a:pPr>
            <a:r>
              <a:rPr lang="en-US" sz="1400"/>
              <a:t>Understand the proper procedures to respond to OSHA's requests for private interviews or documents promptly and professionally.</a:t>
            </a:r>
          </a:p>
          <a:p>
            <a:pPr marL="0" indent="0">
              <a:spcBef>
                <a:spcPts val="2500"/>
              </a:spcBef>
              <a:buFont typeface="Arial" panose="020B0604020202020204" pitchFamily="34" charset="0"/>
              <a:buNone/>
            </a:pPr>
            <a:r>
              <a:rPr lang="en-US" sz="1400" b="1"/>
              <a:t>Ensuring Compliance</a:t>
            </a:r>
          </a:p>
          <a:p>
            <a:pPr marL="0" lvl="1" indent="0">
              <a:buFont typeface="Arial" panose="020B0604020202020204" pitchFamily="34" charset="0"/>
              <a:buNone/>
            </a:pPr>
            <a:r>
              <a:rPr lang="en-US" sz="1400"/>
              <a:t>Ensure all responses comply with OSHA regulations while maintaining company policies and legal obligations.</a:t>
            </a:r>
          </a:p>
          <a:p>
            <a:pPr marL="0" indent="0">
              <a:spcBef>
                <a:spcPts val="2500"/>
              </a:spcBef>
              <a:buFont typeface="Arial" panose="020B0604020202020204" pitchFamily="34" charset="0"/>
              <a:buNone/>
            </a:pPr>
            <a:r>
              <a:rPr lang="en-US" sz="1400" b="1"/>
              <a:t>Protecting Confidentiality</a:t>
            </a:r>
          </a:p>
          <a:p>
            <a:pPr marL="0" lvl="1" indent="0">
              <a:buFont typeface="Arial" panose="020B0604020202020204" pitchFamily="34" charset="0"/>
              <a:buNone/>
            </a:pPr>
            <a:r>
              <a:rPr lang="en-US" sz="1400"/>
              <a:t>Balance compliance with protecting sensitive company and employee information during interviews and document sharing.</a:t>
            </a:r>
          </a:p>
        </p:txBody>
      </p:sp>
      <p:pic>
        <p:nvPicPr>
          <p:cNvPr id="3" name="Picture 2" descr="A logo for a plumb line&#10;&#10;AI-generated content may be incorrect.">
            <a:extLst>
              <a:ext uri="{FF2B5EF4-FFF2-40B4-BE49-F238E27FC236}">
                <a16:creationId xmlns:a16="http://schemas.microsoft.com/office/drawing/2014/main" id="{E24340AE-C592-FD79-0F19-42036A8C0C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4681" y="5603263"/>
            <a:ext cx="792654" cy="1074145"/>
          </a:xfrm>
          <a:prstGeom prst="rect">
            <a:avLst/>
          </a:prstGeom>
        </p:spPr>
      </p:pic>
    </p:spTree>
    <p:extLst>
      <p:ext uri="{BB962C8B-B14F-4D97-AF65-F5344CB8AC3E}">
        <p14:creationId xmlns:p14="http://schemas.microsoft.com/office/powerpoint/2010/main" val="1025858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9CEE8FA7-C8A7-C463-B806-45FCD5491CDC}"/>
              </a:ext>
            </a:extLst>
          </p:cNvPr>
          <p:cNvSpPr>
            <a:spLocks noGrp="1"/>
          </p:cNvSpPr>
          <p:nvPr>
            <p:ph type="title"/>
          </p:nvPr>
        </p:nvSpPr>
        <p:spPr>
          <a:xfrm>
            <a:off x="640080" y="914400"/>
            <a:ext cx="3412998" cy="1839433"/>
          </a:xfrm>
        </p:spPr>
        <p:txBody>
          <a:bodyPr>
            <a:normAutofit/>
          </a:bodyPr>
          <a:lstStyle/>
          <a:p>
            <a:pPr>
              <a:lnSpc>
                <a:spcPct val="90000"/>
              </a:lnSpc>
            </a:pPr>
            <a:r>
              <a:rPr lang="en-US" sz="3100"/>
              <a:t>Responding to Citations and Follow-Up Actions</a:t>
            </a:r>
          </a:p>
        </p:txBody>
      </p:sp>
      <p:graphicFrame>
        <p:nvGraphicFramePr>
          <p:cNvPr id="4" name="Content Placeholder 4">
            <a:extLst>
              <a:ext uri="{FF2B5EF4-FFF2-40B4-BE49-F238E27FC236}">
                <a16:creationId xmlns:a16="http://schemas.microsoft.com/office/drawing/2014/main" id="{4BE03C07-98A3-4504-A675-06FF9CFA2B4B}"/>
              </a:ext>
            </a:extLst>
          </p:cNvPr>
          <p:cNvGraphicFramePr>
            <a:graphicFrameLocks noGrp="1"/>
          </p:cNvGraphicFramePr>
          <p:nvPr>
            <p:ph idx="1"/>
            <p:extLst>
              <p:ext uri="{D42A27DB-BD31-4B8C-83A1-F6EECF244321}">
                <p14:modId xmlns:p14="http://schemas.microsoft.com/office/powerpoint/2010/main" val="82156350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logo for a plumb line&#10;&#10;AI-generated content may be incorrect.">
            <a:extLst>
              <a:ext uri="{FF2B5EF4-FFF2-40B4-BE49-F238E27FC236}">
                <a16:creationId xmlns:a16="http://schemas.microsoft.com/office/drawing/2014/main" id="{9C83C1D3-E47E-6AF5-591A-47FF70FDC8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2773" y="5734433"/>
            <a:ext cx="792654" cy="1074145"/>
          </a:xfrm>
          <a:prstGeom prst="rect">
            <a:avLst/>
          </a:prstGeom>
        </p:spPr>
      </p:pic>
    </p:spTree>
    <p:extLst>
      <p:ext uri="{BB962C8B-B14F-4D97-AF65-F5344CB8AC3E}">
        <p14:creationId xmlns:p14="http://schemas.microsoft.com/office/powerpoint/2010/main" val="37112657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39CBCC9D-985E-AF07-DEAD-C6236AC8F4E2}"/>
              </a:ext>
            </a:extLst>
          </p:cNvPr>
          <p:cNvSpPr>
            <a:spLocks noGrp="1"/>
          </p:cNvSpPr>
          <p:nvPr>
            <p:ph type="ctrTitle"/>
          </p:nvPr>
        </p:nvSpPr>
        <p:spPr>
          <a:xfrm>
            <a:off x="559219" y="1115844"/>
            <a:ext cx="7680960" cy="4631911"/>
          </a:xfrm>
        </p:spPr>
        <p:txBody>
          <a:bodyPr anchor="b">
            <a:normAutofit/>
          </a:bodyPr>
          <a:lstStyle/>
          <a:p>
            <a:r>
              <a:rPr lang="en-US" sz="6500"/>
              <a:t>Proactive Measures for Future OSHA Compliance</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 name="Picture 2" descr="A logo for a plumb line&#10;&#10;AI-generated content may be incorrect.">
            <a:extLst>
              <a:ext uri="{FF2B5EF4-FFF2-40B4-BE49-F238E27FC236}">
                <a16:creationId xmlns:a16="http://schemas.microsoft.com/office/drawing/2014/main" id="{64FC95EB-5BBD-CA5F-501E-A577B0DEC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71" y="293132"/>
            <a:ext cx="2184419" cy="2960160"/>
          </a:xfrm>
          <a:prstGeom prst="rect">
            <a:avLst/>
          </a:prstGeom>
        </p:spPr>
      </p:pic>
    </p:spTree>
    <p:extLst>
      <p:ext uri="{BB962C8B-B14F-4D97-AF65-F5344CB8AC3E}">
        <p14:creationId xmlns:p14="http://schemas.microsoft.com/office/powerpoint/2010/main" val="3116209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B918AC-B4B5-D027-547E-42D6636F28D6}"/>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2800"/>
              <a:t>Key Topics on OSHA Inspection Preparedness</a:t>
            </a:r>
          </a:p>
        </p:txBody>
      </p:sp>
      <p:pic>
        <p:nvPicPr>
          <p:cNvPr id="5" name="Content Placeholder 4" descr="a new employment contract">
            <a:extLst>
              <a:ext uri="{FF2B5EF4-FFF2-40B4-BE49-F238E27FC236}">
                <a16:creationId xmlns:a16="http://schemas.microsoft.com/office/drawing/2014/main" id="{67CBC4D3-5D91-4829-94BE-11D1F845F400}"/>
              </a:ext>
            </a:extLst>
          </p:cNvPr>
          <p:cNvPicPr>
            <a:picLocks noGrp="1" noChangeAspect="1"/>
          </p:cNvPicPr>
          <p:nvPr>
            <p:ph sz="half" idx="1"/>
          </p:nvPr>
        </p:nvPicPr>
        <p:blipFill>
          <a:blip r:embed="rId3"/>
          <a:srcRect l="16994" r="2" b="2"/>
          <a:stretch>
            <a:fillRect/>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A0A0753-1BE3-0782-2AA4-D0BF6AE8BBD4}"/>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7269905" y="2176036"/>
            <a:ext cx="4261104" cy="4121887"/>
          </a:xfrm>
        </p:spPr>
        <p:txBody>
          <a:bodyPr vert="horz" lIns="91440" tIns="45720" rIns="91440" bIns="45720" rtlCol="0">
            <a:normAutofit/>
          </a:bodyPr>
          <a:lstStyle/>
          <a:p>
            <a:pPr>
              <a:lnSpc>
                <a:spcPct val="110000"/>
              </a:lnSpc>
            </a:pPr>
            <a:r>
              <a:rPr lang="en-US"/>
              <a:t>Understanding OSHA Inspections: What to Expect</a:t>
            </a:r>
          </a:p>
          <a:p>
            <a:pPr>
              <a:lnSpc>
                <a:spcPct val="110000"/>
              </a:lnSpc>
            </a:pPr>
            <a:r>
              <a:rPr lang="en-US"/>
              <a:t>Immediate Actions When OSHA Arrives Onsite</a:t>
            </a:r>
          </a:p>
          <a:p>
            <a:pPr>
              <a:lnSpc>
                <a:spcPct val="110000"/>
              </a:lnSpc>
            </a:pPr>
            <a:r>
              <a:rPr lang="en-US"/>
              <a:t>Best Practices During the Inspection</a:t>
            </a:r>
          </a:p>
          <a:p>
            <a:pPr>
              <a:lnSpc>
                <a:spcPct val="110000"/>
              </a:lnSpc>
            </a:pPr>
            <a:r>
              <a:rPr lang="en-US"/>
              <a:t>Knowing Your Rights and Responsibilities</a:t>
            </a:r>
          </a:p>
          <a:p>
            <a:pPr>
              <a:lnSpc>
                <a:spcPct val="110000"/>
              </a:lnSpc>
            </a:pPr>
            <a:r>
              <a:rPr lang="en-US"/>
              <a:t>Proactive Measures for Future OSHA Compliance</a:t>
            </a:r>
          </a:p>
        </p:txBody>
      </p:sp>
      <p:pic>
        <p:nvPicPr>
          <p:cNvPr id="6" name="Picture 5" descr="A logo for a plumb line&#10;&#10;AI-generated content may be incorrect.">
            <a:extLst>
              <a:ext uri="{FF2B5EF4-FFF2-40B4-BE49-F238E27FC236}">
                <a16:creationId xmlns:a16="http://schemas.microsoft.com/office/drawing/2014/main" id="{D6C70C68-252C-B007-25E1-34366611A8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4681" y="5603263"/>
            <a:ext cx="792654" cy="1074145"/>
          </a:xfrm>
          <a:prstGeom prst="rect">
            <a:avLst/>
          </a:prstGeom>
        </p:spPr>
      </p:pic>
    </p:spTree>
    <p:extLst>
      <p:ext uri="{BB962C8B-B14F-4D97-AF65-F5344CB8AC3E}">
        <p14:creationId xmlns:p14="http://schemas.microsoft.com/office/powerpoint/2010/main" val="2335918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50D55-B78B-056C-7A7E-572E41846BCC}"/>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Creating a Culture of Safety without a Full-Time Officer</a:t>
            </a:r>
          </a:p>
        </p:txBody>
      </p:sp>
      <p:sp>
        <p:nvSpPr>
          <p:cNvPr id="4" name="Content Placeholder 3">
            <a:extLst>
              <a:ext uri="{FF2B5EF4-FFF2-40B4-BE49-F238E27FC236}">
                <a16:creationId xmlns:a16="http://schemas.microsoft.com/office/drawing/2014/main" id="{BC689C15-2151-567E-BA8B-98545B27558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Font typeface="Arial" panose="020B0604020202020204" pitchFamily="34" charset="0"/>
              <a:buNone/>
            </a:pPr>
            <a:r>
              <a:rPr lang="en-US" sz="1400" b="1"/>
              <a:t>Employee Ownership of Safety</a:t>
            </a:r>
          </a:p>
          <a:p>
            <a:pPr marL="0" lvl="1" indent="0">
              <a:buFont typeface="Arial" panose="020B0604020202020204" pitchFamily="34" charset="0"/>
              <a:buNone/>
            </a:pPr>
            <a:r>
              <a:rPr lang="en-US" sz="1400"/>
              <a:t>Empowering team leaders and employees to take responsibility fosters a safety-first mindset throughout the organization.</a:t>
            </a:r>
          </a:p>
          <a:p>
            <a:pPr marL="0" indent="0">
              <a:spcBef>
                <a:spcPts val="2500"/>
              </a:spcBef>
              <a:buFont typeface="Arial" panose="020B0604020202020204" pitchFamily="34" charset="0"/>
              <a:buNone/>
            </a:pPr>
            <a:r>
              <a:rPr lang="en-US" sz="1400" b="1"/>
              <a:t>Regular Safety Training</a:t>
            </a:r>
          </a:p>
          <a:p>
            <a:pPr marL="0" lvl="1" indent="0">
              <a:buFont typeface="Arial" panose="020B0604020202020204" pitchFamily="34" charset="0"/>
              <a:buNone/>
            </a:pPr>
            <a:r>
              <a:rPr lang="en-US" sz="1400"/>
              <a:t>Consistent training equips staff with the knowledge to identify and mitigate hazards effectively.</a:t>
            </a:r>
          </a:p>
          <a:p>
            <a:pPr marL="0" indent="0">
              <a:spcBef>
                <a:spcPts val="2500"/>
              </a:spcBef>
              <a:buFont typeface="Arial" panose="020B0604020202020204" pitchFamily="34" charset="0"/>
              <a:buNone/>
            </a:pPr>
            <a:r>
              <a:rPr lang="en-US" sz="1400" b="1"/>
              <a:t>Effective Communication</a:t>
            </a:r>
          </a:p>
          <a:p>
            <a:pPr marL="0" lvl="1" indent="0">
              <a:buFont typeface="Arial" panose="020B0604020202020204" pitchFamily="34" charset="0"/>
              <a:buNone/>
            </a:pPr>
            <a:r>
              <a:rPr lang="en-US" sz="1400"/>
              <a:t>Open communication channels promote hazard awareness and encourage proactive safety measures.</a:t>
            </a:r>
          </a:p>
        </p:txBody>
      </p:sp>
      <p:pic>
        <p:nvPicPr>
          <p:cNvPr id="5" name="Content Placeholder 4" descr="Engineer doing meeting with workers">
            <a:extLst>
              <a:ext uri="{FF2B5EF4-FFF2-40B4-BE49-F238E27FC236}">
                <a16:creationId xmlns:a16="http://schemas.microsoft.com/office/drawing/2014/main" id="{F2A927C9-AEED-427E-BAD4-7CCFF03670E4}"/>
              </a:ext>
            </a:extLst>
          </p:cNvPr>
          <p:cNvPicPr>
            <a:picLocks noGrp="1" noChangeAspect="1"/>
          </p:cNvPicPr>
          <p:nvPr>
            <p:ph sz="half" idx="1"/>
          </p:nvPr>
        </p:nvPicPr>
        <p:blipFill>
          <a:blip r:embed="rId3"/>
          <a:srcRect l="17129" r="27658" b="-1"/>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 name="Picture 2" descr="A logo for a plumb line&#10;&#10;AI-generated content may be incorrect.">
            <a:extLst>
              <a:ext uri="{FF2B5EF4-FFF2-40B4-BE49-F238E27FC236}">
                <a16:creationId xmlns:a16="http://schemas.microsoft.com/office/drawing/2014/main" id="{44FBF5D8-FC05-8E2C-9B62-FD99A546B5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773" y="5734433"/>
            <a:ext cx="792654" cy="1074145"/>
          </a:xfrm>
          <a:prstGeom prst="rect">
            <a:avLst/>
          </a:prstGeom>
        </p:spPr>
      </p:pic>
    </p:spTree>
    <p:extLst>
      <p:ext uri="{BB962C8B-B14F-4D97-AF65-F5344CB8AC3E}">
        <p14:creationId xmlns:p14="http://schemas.microsoft.com/office/powerpoint/2010/main" val="2450421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474267-7A3E-403B-8045-EECDF433898C}"/>
              </a:ext>
            </a:extLst>
          </p:cNvPr>
          <p:cNvSpPr>
            <a:spLocks noGrp="1"/>
          </p:cNvSpPr>
          <p:nvPr>
            <p:ph type="title"/>
          </p:nvPr>
        </p:nvSpPr>
        <p:spPr>
          <a:xfrm>
            <a:off x="640079" y="914400"/>
            <a:ext cx="4261104" cy="1097280"/>
          </a:xfrm>
        </p:spPr>
        <p:txBody>
          <a:bodyPr vert="horz" lIns="91440" tIns="45720" rIns="91440" bIns="45720" rtlCol="0" anchor="t">
            <a:normAutofit/>
          </a:bodyPr>
          <a:lstStyle/>
          <a:p>
            <a:pPr>
              <a:lnSpc>
                <a:spcPct val="90000"/>
              </a:lnSpc>
            </a:pPr>
            <a:r>
              <a:rPr lang="en-US" sz="2800"/>
              <a:t>Essential Documentation and Training Practices</a:t>
            </a:r>
          </a:p>
        </p:txBody>
      </p:sp>
      <p:sp>
        <p:nvSpPr>
          <p:cNvPr id="4" name="Content Placeholder 3">
            <a:extLst>
              <a:ext uri="{FF2B5EF4-FFF2-40B4-BE49-F238E27FC236}">
                <a16:creationId xmlns:a16="http://schemas.microsoft.com/office/drawing/2014/main" id="{2F357D8C-F022-A9EB-A2EA-9C787592548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Font typeface="Arial" panose="020B0604020202020204" pitchFamily="34" charset="0"/>
              <a:buNone/>
            </a:pPr>
            <a:r>
              <a:rPr lang="en-US" sz="1400" b="1"/>
              <a:t>Maintain Updated Records</a:t>
            </a:r>
          </a:p>
          <a:p>
            <a:pPr marL="0" lvl="1" indent="0">
              <a:buFont typeface="Arial" panose="020B0604020202020204" pitchFamily="34" charset="0"/>
              <a:buNone/>
            </a:pPr>
            <a:r>
              <a:rPr lang="en-US" sz="1400"/>
              <a:t>Keep safety records, training logs, and policies current to ensure compliance and readiness.</a:t>
            </a:r>
          </a:p>
          <a:p>
            <a:pPr marL="0" indent="0">
              <a:spcBef>
                <a:spcPts val="2500"/>
              </a:spcBef>
              <a:buFont typeface="Arial" panose="020B0604020202020204" pitchFamily="34" charset="0"/>
              <a:buNone/>
            </a:pPr>
            <a:r>
              <a:rPr lang="en-US" sz="1400" b="1"/>
              <a:t>Regular Safety Training</a:t>
            </a:r>
          </a:p>
          <a:p>
            <a:pPr marL="0" lvl="1" indent="0">
              <a:buFont typeface="Arial" panose="020B0604020202020204" pitchFamily="34" charset="0"/>
              <a:buNone/>
            </a:pPr>
            <a:r>
              <a:rPr lang="en-US" sz="1400"/>
              <a:t>Conduct frequent training sessions to keep employees informed and prepared for inspections.</a:t>
            </a:r>
          </a:p>
        </p:txBody>
      </p:sp>
      <p:pic>
        <p:nvPicPr>
          <p:cNvPr id="5" name="Content Placeholder 4">
            <a:extLst>
              <a:ext uri="{FF2B5EF4-FFF2-40B4-BE49-F238E27FC236}">
                <a16:creationId xmlns:a16="http://schemas.microsoft.com/office/drawing/2014/main" id="{32756E62-1113-4CE7-BB54-A915727D306B}"/>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198" r="15198"/>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 name="Picture 2" descr="A logo for a plumb line&#10;&#10;AI-generated content may be incorrect.">
            <a:extLst>
              <a:ext uri="{FF2B5EF4-FFF2-40B4-BE49-F238E27FC236}">
                <a16:creationId xmlns:a16="http://schemas.microsoft.com/office/drawing/2014/main" id="{79CDAF76-A826-1625-4B1A-F16A68BE09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773" y="5734433"/>
            <a:ext cx="792654" cy="1074145"/>
          </a:xfrm>
          <a:prstGeom prst="rect">
            <a:avLst/>
          </a:prstGeom>
        </p:spPr>
      </p:pic>
    </p:spTree>
    <p:extLst>
      <p:ext uri="{BB962C8B-B14F-4D97-AF65-F5344CB8AC3E}">
        <p14:creationId xmlns:p14="http://schemas.microsoft.com/office/powerpoint/2010/main" val="4115823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041CE6-C199-24C9-0501-75D43036C1D1}"/>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Resources for Ongoing Compliance and Support</a:t>
            </a:r>
          </a:p>
        </p:txBody>
      </p:sp>
      <p:pic>
        <p:nvPicPr>
          <p:cNvPr id="5" name="Content Placeholder 4" descr="business meeting at  conference room @ Yokohama">
            <a:extLst>
              <a:ext uri="{FF2B5EF4-FFF2-40B4-BE49-F238E27FC236}">
                <a16:creationId xmlns:a16="http://schemas.microsoft.com/office/drawing/2014/main" id="{88318C3E-13B9-4029-BFD7-3BF58021E2C2}"/>
              </a:ext>
            </a:extLst>
          </p:cNvPr>
          <p:cNvPicPr>
            <a:picLocks noGrp="1" noChangeAspect="1"/>
          </p:cNvPicPr>
          <p:nvPr>
            <p:ph sz="half" idx="1"/>
          </p:nvPr>
        </p:nvPicPr>
        <p:blipFill>
          <a:blip r:embed="rId3"/>
          <a:srcRect l="17190" r="27744" b="2"/>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F2211CF-A1F4-A03F-79CB-D526408A2A4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Font typeface="Arial" panose="020B0604020202020204" pitchFamily="34" charset="0"/>
              <a:buNone/>
            </a:pPr>
            <a:r>
              <a:rPr lang="en-US" sz="1400" b="1" dirty="0"/>
              <a:t>Plumb Line Safety and Field Services </a:t>
            </a:r>
          </a:p>
          <a:p>
            <a:pPr marL="0" lvl="1" indent="0">
              <a:buFont typeface="Arial" panose="020B0604020202020204" pitchFamily="34" charset="0"/>
              <a:buNone/>
            </a:pPr>
            <a:r>
              <a:rPr lang="en-US" sz="1400" dirty="0"/>
              <a:t>OSHA consultation services provide expert guidance to help organizations maintain health and safety compliance effectively. Visit us at </a:t>
            </a:r>
            <a:r>
              <a:rPr lang="en-US" sz="1400" dirty="0">
                <a:hlinkClick r:id="rId4"/>
              </a:rPr>
              <a:t>www.plumblinesafet.com</a:t>
            </a:r>
            <a:r>
              <a:rPr lang="en-US" sz="1400" dirty="0"/>
              <a:t> to get started.</a:t>
            </a:r>
          </a:p>
          <a:p>
            <a:pPr marL="0" indent="0">
              <a:spcBef>
                <a:spcPts val="2500"/>
              </a:spcBef>
              <a:buFont typeface="Arial" panose="020B0604020202020204" pitchFamily="34" charset="0"/>
              <a:buNone/>
            </a:pPr>
            <a:r>
              <a:rPr lang="en-US" sz="1400" b="1" dirty="0"/>
              <a:t>Industry Associations</a:t>
            </a:r>
          </a:p>
          <a:p>
            <a:pPr marL="0" lvl="1" indent="0">
              <a:buFont typeface="Arial" panose="020B0604020202020204" pitchFamily="34" charset="0"/>
              <a:buNone/>
            </a:pPr>
            <a:r>
              <a:rPr lang="en-US" sz="1400" dirty="0"/>
              <a:t>Industry associations offer networking, best practices, and regulatory updates to support compliance efforts.</a:t>
            </a:r>
          </a:p>
          <a:p>
            <a:pPr marL="0" indent="0">
              <a:spcBef>
                <a:spcPts val="2500"/>
              </a:spcBef>
              <a:buFont typeface="Arial" panose="020B0604020202020204" pitchFamily="34" charset="0"/>
              <a:buNone/>
            </a:pPr>
            <a:r>
              <a:rPr lang="en-US" sz="1400" b="1" dirty="0"/>
              <a:t>Online Training Tools</a:t>
            </a:r>
          </a:p>
          <a:p>
            <a:pPr marL="0" lvl="1" indent="0">
              <a:buNone/>
            </a:pPr>
            <a:r>
              <a:rPr lang="en-US" sz="1400" dirty="0"/>
              <a:t>Online training tools provide accessible, flexible learning solutions for ongoing compliance education. Visit us at </a:t>
            </a:r>
            <a:r>
              <a:rPr lang="en-US" sz="1400" dirty="0">
                <a:hlinkClick r:id="rId4"/>
              </a:rPr>
              <a:t>www.plumblinesafet.com</a:t>
            </a:r>
            <a:r>
              <a:rPr lang="en-US" sz="1400" dirty="0"/>
              <a:t> to get you learning management system into compliance. </a:t>
            </a:r>
          </a:p>
        </p:txBody>
      </p:sp>
      <p:pic>
        <p:nvPicPr>
          <p:cNvPr id="3" name="Picture 2" descr="A logo for a plumb line&#10;&#10;AI-generated content may be incorrect.">
            <a:extLst>
              <a:ext uri="{FF2B5EF4-FFF2-40B4-BE49-F238E27FC236}">
                <a16:creationId xmlns:a16="http://schemas.microsoft.com/office/drawing/2014/main" id="{2D7DC6A7-1811-1FB1-3DCC-4D9E22F032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4681" y="5603263"/>
            <a:ext cx="792654" cy="1074145"/>
          </a:xfrm>
          <a:prstGeom prst="rect">
            <a:avLst/>
          </a:prstGeom>
        </p:spPr>
      </p:pic>
    </p:spTree>
    <p:extLst>
      <p:ext uri="{BB962C8B-B14F-4D97-AF65-F5344CB8AC3E}">
        <p14:creationId xmlns:p14="http://schemas.microsoft.com/office/powerpoint/2010/main" val="726477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A68966C9-5768-CFB1-0A65-061FF235543F}"/>
              </a:ext>
            </a:extLst>
          </p:cNvPr>
          <p:cNvSpPr>
            <a:spLocks noGrp="1"/>
          </p:cNvSpPr>
          <p:nvPr>
            <p:ph type="title"/>
          </p:nvPr>
        </p:nvSpPr>
        <p:spPr>
          <a:xfrm>
            <a:off x="640079" y="1572768"/>
            <a:ext cx="8162176" cy="1406993"/>
          </a:xfrm>
        </p:spPr>
        <p:txBody>
          <a:bodyPr anchor="b">
            <a:normAutofit/>
          </a:bodyPr>
          <a:lstStyle/>
          <a:p>
            <a:pPr>
              <a:lnSpc>
                <a:spcPct val="90000"/>
              </a:lnSpc>
            </a:pPr>
            <a:r>
              <a:rPr lang="en-US" sz="4700"/>
              <a:t>Conclusion: Confidently Navigating OSHA Inspections</a:t>
            </a:r>
          </a:p>
        </p:txBody>
      </p:sp>
      <p:graphicFrame>
        <p:nvGraphicFramePr>
          <p:cNvPr id="11" name="Content Placeholder 2">
            <a:extLst>
              <a:ext uri="{FF2B5EF4-FFF2-40B4-BE49-F238E27FC236}">
                <a16:creationId xmlns:a16="http://schemas.microsoft.com/office/drawing/2014/main" id="{D6F316F7-0589-2C8F-5442-3D6D941B07C6}"/>
              </a:ext>
            </a:extLst>
          </p:cNvPr>
          <p:cNvGraphicFramePr>
            <a:graphicFrameLocks noGrp="1"/>
          </p:cNvGraphicFramePr>
          <p:nvPr>
            <p:ph idx="1"/>
            <p:extLst>
              <p:ext uri="{D42A27DB-BD31-4B8C-83A1-F6EECF244321}">
                <p14:modId xmlns:p14="http://schemas.microsoft.com/office/powerpoint/2010/main" val="1611968139"/>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40078" y="3593592"/>
          <a:ext cx="10808208"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a:extLst>
              <a:ext uri="{FF2B5EF4-FFF2-40B4-BE49-F238E27FC236}">
                <a16:creationId xmlns:a16="http://schemas.microsoft.com/office/drawing/2014/main" id="{F21FC8CC-145C-8745-889B-6521F9CCB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3256965"/>
            <a:ext cx="978862"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4" name="Picture 3" descr="A logo for a plumb line&#10;&#10;AI-generated content may be incorrect.">
            <a:extLst>
              <a:ext uri="{FF2B5EF4-FFF2-40B4-BE49-F238E27FC236}">
                <a16:creationId xmlns:a16="http://schemas.microsoft.com/office/drawing/2014/main" id="{4F3D1741-77DC-E61D-CBF2-309D4D91F2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34681" y="5603263"/>
            <a:ext cx="792654" cy="1074145"/>
          </a:xfrm>
          <a:prstGeom prst="rect">
            <a:avLst/>
          </a:prstGeom>
        </p:spPr>
      </p:pic>
    </p:spTree>
    <p:extLst>
      <p:ext uri="{BB962C8B-B14F-4D97-AF65-F5344CB8AC3E}">
        <p14:creationId xmlns:p14="http://schemas.microsoft.com/office/powerpoint/2010/main" val="422209338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85D018D3-205C-468B-E654-97AAC00BE54E}"/>
              </a:ext>
            </a:extLst>
          </p:cNvPr>
          <p:cNvSpPr>
            <a:spLocks noGrp="1"/>
          </p:cNvSpPr>
          <p:nvPr>
            <p:ph type="ctrTitle"/>
          </p:nvPr>
        </p:nvSpPr>
        <p:spPr>
          <a:xfrm>
            <a:off x="559219" y="1115844"/>
            <a:ext cx="7680960" cy="4631911"/>
          </a:xfrm>
        </p:spPr>
        <p:txBody>
          <a:bodyPr anchor="b">
            <a:normAutofit/>
          </a:bodyPr>
          <a:lstStyle/>
          <a:p>
            <a:r>
              <a:rPr lang="en-US" sz="6500"/>
              <a:t>Understanding OSHA Inspections: What to Expect</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 name="Picture 2" descr="A logo for a plumb line&#10;&#10;AI-generated content may be incorrect.">
            <a:extLst>
              <a:ext uri="{FF2B5EF4-FFF2-40B4-BE49-F238E27FC236}">
                <a16:creationId xmlns:a16="http://schemas.microsoft.com/office/drawing/2014/main" id="{97694040-D7AC-CA22-D9C5-F282E3CA4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71" y="293132"/>
            <a:ext cx="2184419" cy="2960160"/>
          </a:xfrm>
          <a:prstGeom prst="rect">
            <a:avLst/>
          </a:prstGeom>
        </p:spPr>
      </p:pic>
    </p:spTree>
    <p:extLst>
      <p:ext uri="{BB962C8B-B14F-4D97-AF65-F5344CB8AC3E}">
        <p14:creationId xmlns:p14="http://schemas.microsoft.com/office/powerpoint/2010/main" val="1056816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6496CB9F-9FBD-D42C-41E0-8BF35511FBAE}"/>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90000"/>
              </a:lnSpc>
            </a:pPr>
            <a:r>
              <a:rPr lang="en-US" sz="3400"/>
              <a:t>Common Reasons for OSHA Inspections</a:t>
            </a:r>
          </a:p>
        </p:txBody>
      </p:sp>
      <p:pic>
        <p:nvPicPr>
          <p:cNvPr id="5" name="Content Placeholder 4" descr="Engineers with hardhats and blueprints on coffee break talking">
            <a:extLst>
              <a:ext uri="{FF2B5EF4-FFF2-40B4-BE49-F238E27FC236}">
                <a16:creationId xmlns:a16="http://schemas.microsoft.com/office/drawing/2014/main" id="{DCE1E2B4-0061-4833-ADCB-050C84103FE0}"/>
              </a:ext>
            </a:extLst>
          </p:cNvPr>
          <p:cNvPicPr>
            <a:picLocks noGrp="1" noChangeAspect="1"/>
          </p:cNvPicPr>
          <p:nvPr>
            <p:ph sz="half" idx="1"/>
          </p:nvPr>
        </p:nvPicPr>
        <p:blipFill>
          <a:blip r:embed="rId3"/>
          <a:srcRect r="10499" b="1"/>
          <a:stretch>
            <a:fillRect/>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8A39B3F-3F1A-E3A6-E060-10DDBD1D03C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Font typeface="Arial" panose="020B0604020202020204" pitchFamily="34" charset="0"/>
              <a:buNone/>
            </a:pPr>
            <a:r>
              <a:rPr lang="en-US" sz="1400" b="1"/>
              <a:t>Workplace Accidents</a:t>
            </a:r>
          </a:p>
          <a:p>
            <a:pPr marL="0" lvl="1" indent="0">
              <a:buFont typeface="Arial" panose="020B0604020202020204" pitchFamily="34" charset="0"/>
              <a:buNone/>
            </a:pPr>
            <a:r>
              <a:rPr lang="en-US" sz="1400"/>
              <a:t>Accidents at work sites frequently trigger OSHA inspections to ensure safety compliance and prevent future hazards.</a:t>
            </a:r>
          </a:p>
          <a:p>
            <a:pPr marL="0" indent="0">
              <a:spcBef>
                <a:spcPts val="2500"/>
              </a:spcBef>
              <a:buFont typeface="Arial" panose="020B0604020202020204" pitchFamily="34" charset="0"/>
              <a:buNone/>
            </a:pPr>
            <a:r>
              <a:rPr lang="en-US" sz="1400" b="1"/>
              <a:t>Employee Complaints</a:t>
            </a:r>
          </a:p>
          <a:p>
            <a:pPr marL="0" lvl="1" indent="0">
              <a:buFont typeface="Arial" panose="020B0604020202020204" pitchFamily="34" charset="0"/>
              <a:buNone/>
            </a:pPr>
            <a:r>
              <a:rPr lang="en-US" sz="1400"/>
              <a:t>Employee-reported safety concerns can initiate OSHA visits to investigate and address potential violations.</a:t>
            </a:r>
          </a:p>
          <a:p>
            <a:pPr marL="0" indent="0">
              <a:spcBef>
                <a:spcPts val="2500"/>
              </a:spcBef>
              <a:buFont typeface="Arial" panose="020B0604020202020204" pitchFamily="34" charset="0"/>
              <a:buNone/>
            </a:pPr>
            <a:r>
              <a:rPr lang="en-US" sz="1400" b="1"/>
              <a:t>Referrals</a:t>
            </a:r>
          </a:p>
          <a:p>
            <a:pPr marL="0" lvl="1" indent="0">
              <a:buFont typeface="Arial" panose="020B0604020202020204" pitchFamily="34" charset="0"/>
              <a:buNone/>
            </a:pPr>
            <a:r>
              <a:rPr lang="en-US" sz="1400"/>
              <a:t>Referrals from other agencies or organizations often prompt OSHA to conduct targeted inspections.</a:t>
            </a:r>
          </a:p>
          <a:p>
            <a:pPr marL="0" indent="0">
              <a:spcBef>
                <a:spcPts val="2500"/>
              </a:spcBef>
              <a:buFont typeface="Arial" panose="020B0604020202020204" pitchFamily="34" charset="0"/>
              <a:buNone/>
            </a:pPr>
            <a:r>
              <a:rPr lang="en-US" sz="1400" b="1"/>
              <a:t>Programmed Inspections</a:t>
            </a:r>
          </a:p>
          <a:p>
            <a:pPr marL="0" lvl="1" indent="0">
              <a:buFont typeface="Arial" panose="020B0604020202020204" pitchFamily="34" charset="0"/>
              <a:buNone/>
            </a:pPr>
            <a:r>
              <a:rPr lang="en-US" sz="1400"/>
              <a:t>Scheduled inspections based on industry risk factors help OSHA proactively monitor workplace safety standards.</a:t>
            </a:r>
          </a:p>
        </p:txBody>
      </p:sp>
      <p:pic>
        <p:nvPicPr>
          <p:cNvPr id="3" name="Picture 2" descr="A logo for a plumb line&#10;&#10;AI-generated content may be incorrect.">
            <a:extLst>
              <a:ext uri="{FF2B5EF4-FFF2-40B4-BE49-F238E27FC236}">
                <a16:creationId xmlns:a16="http://schemas.microsoft.com/office/drawing/2014/main" id="{37884787-6567-5111-578A-C942F5BFA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4681" y="5603263"/>
            <a:ext cx="792654" cy="1074145"/>
          </a:xfrm>
          <a:prstGeom prst="rect">
            <a:avLst/>
          </a:prstGeom>
        </p:spPr>
      </p:pic>
    </p:spTree>
    <p:extLst>
      <p:ext uri="{BB962C8B-B14F-4D97-AF65-F5344CB8AC3E}">
        <p14:creationId xmlns:p14="http://schemas.microsoft.com/office/powerpoint/2010/main" val="414386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8F5652-21F0-7779-C0F9-3C2469CBF489}"/>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Types of OSHA Inspections and Triggers</a:t>
            </a:r>
          </a:p>
        </p:txBody>
      </p:sp>
      <p:pic>
        <p:nvPicPr>
          <p:cNvPr id="5" name="Content Placeholder 4">
            <a:extLst>
              <a:ext uri="{FF2B5EF4-FFF2-40B4-BE49-F238E27FC236}">
                <a16:creationId xmlns:a16="http://schemas.microsoft.com/office/drawing/2014/main" id="{B157C8C8-BB45-41B2-8B2D-54E3E06DA085}"/>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798" r="26798"/>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0422C2B-7095-F5A2-0D46-0EFDBC2C206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Font typeface="Arial" panose="020B0604020202020204" pitchFamily="34" charset="0"/>
              <a:buNone/>
            </a:pPr>
            <a:r>
              <a:rPr lang="en-US" sz="1400" b="1"/>
              <a:t>Imminent Danger Inspections</a:t>
            </a:r>
          </a:p>
          <a:p>
            <a:pPr marL="0" lvl="1" indent="0">
              <a:buFont typeface="Arial" panose="020B0604020202020204" pitchFamily="34" charset="0"/>
              <a:buNone/>
            </a:pPr>
            <a:r>
              <a:rPr lang="en-US" sz="1400"/>
              <a:t>These inspections address conditions posing immediate risk of death or severe injury, requiring urgent action.</a:t>
            </a:r>
          </a:p>
          <a:p>
            <a:pPr marL="0" indent="0">
              <a:spcBef>
                <a:spcPts val="2500"/>
              </a:spcBef>
              <a:buFont typeface="Arial" panose="020B0604020202020204" pitchFamily="34" charset="0"/>
              <a:buNone/>
            </a:pPr>
            <a:r>
              <a:rPr lang="en-US" sz="1400" b="1"/>
              <a:t>Fatality and Catastrophe Inspections</a:t>
            </a:r>
          </a:p>
          <a:p>
            <a:pPr marL="0" lvl="1" indent="0">
              <a:buFont typeface="Arial" panose="020B0604020202020204" pitchFamily="34" charset="0"/>
              <a:buNone/>
            </a:pPr>
            <a:r>
              <a:rPr lang="en-US" sz="1400"/>
              <a:t>Triggered by workplace fatalities or severe accidents, these inspections focus on investigating causes to prevent recurrence.</a:t>
            </a:r>
          </a:p>
          <a:p>
            <a:pPr marL="0" indent="0">
              <a:spcBef>
                <a:spcPts val="2500"/>
              </a:spcBef>
              <a:buFont typeface="Arial" panose="020B0604020202020204" pitchFamily="34" charset="0"/>
              <a:buNone/>
            </a:pPr>
            <a:r>
              <a:rPr lang="en-US" sz="1400" b="1"/>
              <a:t>Complaint, Referral and Programmed Inspections</a:t>
            </a:r>
          </a:p>
          <a:p>
            <a:pPr marL="0" lvl="1" indent="0">
              <a:buFont typeface="Arial" panose="020B0604020202020204" pitchFamily="34" charset="0"/>
              <a:buNone/>
            </a:pPr>
            <a:r>
              <a:rPr lang="en-US" sz="1400"/>
              <a:t>Inspections are also conducted based on employee complaints, referrals from other agencies, or scheduled safety programs.</a:t>
            </a:r>
          </a:p>
        </p:txBody>
      </p:sp>
      <p:sp>
        <p:nvSpPr>
          <p:cNvPr id="3" name="TextBox 2">
            <a:extLst>
              <a:ext uri="{FF2B5EF4-FFF2-40B4-BE49-F238E27FC236}">
                <a16:creationId xmlns:a16="http://schemas.microsoft.com/office/drawing/2014/main" id="{DE1E0F0B-6398-0EDC-7AA8-E2C9DF2489B8}"/>
              </a:ext>
            </a:extLst>
          </p:cNvPr>
          <p:cNvSpPr txBox="1"/>
          <p:nvPr/>
        </p:nvSpPr>
        <p:spPr>
          <a:xfrm>
            <a:off x="20" y="6267922"/>
            <a:ext cx="4416532" cy="230832"/>
          </a:xfrm>
          <a:prstGeom prst="rect">
            <a:avLst/>
          </a:prstGeom>
          <a:noFill/>
        </p:spPr>
        <p:txBody>
          <a:bodyPr wrap="square" rtlCol="0">
            <a:spAutoFit/>
          </a:bodyPr>
          <a:lstStyle/>
          <a:p>
            <a:r>
              <a:rPr lang="en-US" sz="900">
                <a:hlinkClick r:id="rId4" tooltip="https://www.mynextmove.org/profile/summary/47-4011.00"/>
              </a:rPr>
              <a:t>This Photo</a:t>
            </a:r>
            <a:r>
              <a:rPr lang="en-US" sz="900"/>
              <a:t> by Unknown Author is licensed under </a:t>
            </a:r>
            <a:r>
              <a:rPr lang="en-US" sz="900">
                <a:hlinkClick r:id="rId5" tooltip="https://creativecommons.org/licenses/by/3.0/"/>
              </a:rPr>
              <a:t>CC BY</a:t>
            </a:r>
            <a:endParaRPr lang="en-US" sz="900"/>
          </a:p>
        </p:txBody>
      </p:sp>
      <p:pic>
        <p:nvPicPr>
          <p:cNvPr id="6" name="Picture 5" descr="A logo for a plumb line&#10;&#10;AI-generated content may be incorrect.">
            <a:extLst>
              <a:ext uri="{FF2B5EF4-FFF2-40B4-BE49-F238E27FC236}">
                <a16:creationId xmlns:a16="http://schemas.microsoft.com/office/drawing/2014/main" id="{75465598-8908-11D9-84A9-DEFDC20F9D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34681" y="5603263"/>
            <a:ext cx="792654" cy="1074145"/>
          </a:xfrm>
          <a:prstGeom prst="rect">
            <a:avLst/>
          </a:prstGeom>
        </p:spPr>
      </p:pic>
    </p:spTree>
    <p:extLst>
      <p:ext uri="{BB962C8B-B14F-4D97-AF65-F5344CB8AC3E}">
        <p14:creationId xmlns:p14="http://schemas.microsoft.com/office/powerpoint/2010/main" val="1153344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4C879838-ED1A-0C17-2A7E-CB9D7859D1E0}"/>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90000"/>
              </a:lnSpc>
            </a:pPr>
            <a:r>
              <a:rPr lang="en-US" sz="3100"/>
              <a:t>The Inspection Process: Stages and Procedures</a:t>
            </a:r>
          </a:p>
        </p:txBody>
      </p:sp>
      <p:pic>
        <p:nvPicPr>
          <p:cNvPr id="5" name="Content Placeholder 4">
            <a:extLst>
              <a:ext uri="{FF2B5EF4-FFF2-40B4-BE49-F238E27FC236}">
                <a16:creationId xmlns:a16="http://schemas.microsoft.com/office/drawing/2014/main" id="{1C868FA2-3532-4F46-877F-DFE7AF93B44D}"/>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305" r="5305"/>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617A58B-39EB-68D4-E0D5-BF39BBDF3D8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Font typeface="Arial" panose="020B0604020202020204" pitchFamily="34" charset="0"/>
              <a:buNone/>
            </a:pPr>
            <a:r>
              <a:rPr lang="en-US" sz="1400" b="1"/>
              <a:t>Opening Conference</a:t>
            </a:r>
          </a:p>
          <a:p>
            <a:pPr marL="0" lvl="1" indent="0">
              <a:buFont typeface="Arial" panose="020B0604020202020204" pitchFamily="34" charset="0"/>
              <a:buNone/>
            </a:pPr>
            <a:r>
              <a:rPr lang="en-US" sz="1400"/>
              <a:t>The inspection begins with an opening conference to outline the inspection scope and expectations.</a:t>
            </a:r>
          </a:p>
          <a:p>
            <a:pPr marL="0" indent="0">
              <a:spcBef>
                <a:spcPts val="2500"/>
              </a:spcBef>
              <a:buFont typeface="Arial" panose="020B0604020202020204" pitchFamily="34" charset="0"/>
              <a:buNone/>
            </a:pPr>
            <a:r>
              <a:rPr lang="en-US" sz="1400" b="1"/>
              <a:t>Walk-Around Inspection</a:t>
            </a:r>
          </a:p>
          <a:p>
            <a:pPr marL="0" lvl="1" indent="0">
              <a:buFont typeface="Arial" panose="020B0604020202020204" pitchFamily="34" charset="0"/>
              <a:buNone/>
            </a:pPr>
            <a:r>
              <a:rPr lang="en-US" sz="1400"/>
              <a:t>Inspectors conduct a walk-around to observe workplace conditions and identify hazards.</a:t>
            </a:r>
          </a:p>
          <a:p>
            <a:pPr marL="0" indent="0">
              <a:spcBef>
                <a:spcPts val="2500"/>
              </a:spcBef>
              <a:buFont typeface="Arial" panose="020B0604020202020204" pitchFamily="34" charset="0"/>
              <a:buNone/>
            </a:pPr>
            <a:r>
              <a:rPr lang="en-US" sz="1400" b="1"/>
              <a:t>Employee Interviews</a:t>
            </a:r>
          </a:p>
          <a:p>
            <a:pPr marL="0" lvl="1" indent="0">
              <a:buFont typeface="Arial" panose="020B0604020202020204" pitchFamily="34" charset="0"/>
              <a:buNone/>
            </a:pPr>
            <a:r>
              <a:rPr lang="en-US" sz="1400"/>
              <a:t>Interviewing employees helps gather insights on safety practices and workplace concerns.</a:t>
            </a:r>
          </a:p>
          <a:p>
            <a:pPr marL="0" indent="0">
              <a:spcBef>
                <a:spcPts val="2500"/>
              </a:spcBef>
              <a:buFont typeface="Arial" panose="020B0604020202020204" pitchFamily="34" charset="0"/>
              <a:buNone/>
            </a:pPr>
            <a:r>
              <a:rPr lang="en-US" sz="1400" b="1"/>
              <a:t>Closing Conference</a:t>
            </a:r>
          </a:p>
          <a:p>
            <a:pPr marL="0" lvl="1" indent="0">
              <a:buFont typeface="Arial" panose="020B0604020202020204" pitchFamily="34" charset="0"/>
              <a:buNone/>
            </a:pPr>
            <a:r>
              <a:rPr lang="en-US" sz="1400"/>
              <a:t>The closing conference summarizes findings and discusses necessary corrective actions.</a:t>
            </a:r>
          </a:p>
        </p:txBody>
      </p:sp>
      <p:pic>
        <p:nvPicPr>
          <p:cNvPr id="3" name="Picture 2" descr="A logo for a plumb line&#10;&#10;AI-generated content may be incorrect.">
            <a:extLst>
              <a:ext uri="{FF2B5EF4-FFF2-40B4-BE49-F238E27FC236}">
                <a16:creationId xmlns:a16="http://schemas.microsoft.com/office/drawing/2014/main" id="{788B05D8-EAB9-D195-2D67-8395832C1E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4681" y="5603263"/>
            <a:ext cx="792654" cy="1074145"/>
          </a:xfrm>
          <a:prstGeom prst="rect">
            <a:avLst/>
          </a:prstGeom>
        </p:spPr>
      </p:pic>
    </p:spTree>
    <p:extLst>
      <p:ext uri="{BB962C8B-B14F-4D97-AF65-F5344CB8AC3E}">
        <p14:creationId xmlns:p14="http://schemas.microsoft.com/office/powerpoint/2010/main" val="689151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0D65368A-7B60-E839-4E88-09826A5B70A2}"/>
              </a:ext>
            </a:extLst>
          </p:cNvPr>
          <p:cNvSpPr>
            <a:spLocks noGrp="1"/>
          </p:cNvSpPr>
          <p:nvPr>
            <p:ph type="ctrTitle"/>
          </p:nvPr>
        </p:nvSpPr>
        <p:spPr>
          <a:xfrm>
            <a:off x="559219" y="1115844"/>
            <a:ext cx="7680960" cy="4631911"/>
          </a:xfrm>
        </p:spPr>
        <p:txBody>
          <a:bodyPr anchor="b">
            <a:normAutofit/>
          </a:bodyPr>
          <a:lstStyle/>
          <a:p>
            <a:r>
              <a:rPr lang="en-US" sz="6500" dirty="0"/>
              <a:t>Immediate Actions When OSHA Arrives Onsite</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Picture 4" descr="A logo for a plumb line&#10;&#10;AI-generated content may be incorrect.">
            <a:extLst>
              <a:ext uri="{FF2B5EF4-FFF2-40B4-BE49-F238E27FC236}">
                <a16:creationId xmlns:a16="http://schemas.microsoft.com/office/drawing/2014/main" id="{A7C4D4D9-BDB2-B695-9236-5A543FAAE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71" y="293132"/>
            <a:ext cx="2184419" cy="2960160"/>
          </a:xfrm>
          <a:prstGeom prst="rect">
            <a:avLst/>
          </a:prstGeom>
        </p:spPr>
      </p:pic>
    </p:spTree>
    <p:extLst>
      <p:ext uri="{BB962C8B-B14F-4D97-AF65-F5344CB8AC3E}">
        <p14:creationId xmlns:p14="http://schemas.microsoft.com/office/powerpoint/2010/main" val="4075772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1B069B-3D27-C076-E5D1-E06C66823327}"/>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3600"/>
              <a:t>Initial Response and Greeting Inspectors</a:t>
            </a:r>
          </a:p>
        </p:txBody>
      </p:sp>
      <p:pic>
        <p:nvPicPr>
          <p:cNvPr id="5" name="Content Placeholder 4">
            <a:extLst>
              <a:ext uri="{FF2B5EF4-FFF2-40B4-BE49-F238E27FC236}">
                <a16:creationId xmlns:a16="http://schemas.microsoft.com/office/drawing/2014/main" id="{99DD93AD-DC2D-45D3-B4D5-F51165508444}"/>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549" r="8549"/>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C41B131-A862-FA10-FC1E-0C2025363DD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Font typeface="Arial" panose="020B0604020202020204" pitchFamily="34" charset="0"/>
              <a:buNone/>
            </a:pPr>
            <a:r>
              <a:rPr lang="en-US" sz="1400" b="1"/>
              <a:t>Professional Greeting</a:t>
            </a:r>
          </a:p>
          <a:p>
            <a:pPr marL="0" lvl="1" indent="0">
              <a:buFont typeface="Arial" panose="020B0604020202020204" pitchFamily="34" charset="0"/>
              <a:buNone/>
            </a:pPr>
            <a:r>
              <a:rPr lang="en-US" sz="1400"/>
              <a:t>Always greet OSHA inspectors promptly and with professionalism to set a positive tone.</a:t>
            </a:r>
          </a:p>
          <a:p>
            <a:pPr marL="0" indent="0">
              <a:spcBef>
                <a:spcPts val="2500"/>
              </a:spcBef>
              <a:buFont typeface="Arial" panose="020B0604020202020204" pitchFamily="34" charset="0"/>
              <a:buNone/>
            </a:pPr>
            <a:r>
              <a:rPr lang="en-US" sz="1400" b="1"/>
              <a:t>Designate Point of Contact</a:t>
            </a:r>
          </a:p>
          <a:p>
            <a:pPr marL="0" lvl="1" indent="0">
              <a:buFont typeface="Arial" panose="020B0604020202020204" pitchFamily="34" charset="0"/>
              <a:buNone/>
            </a:pPr>
            <a:r>
              <a:rPr lang="en-US" sz="1400"/>
              <a:t>Assign a clear point of contact to manage the inspection and ensure smooth communication.</a:t>
            </a:r>
          </a:p>
        </p:txBody>
      </p:sp>
      <p:pic>
        <p:nvPicPr>
          <p:cNvPr id="3" name="Picture 2" descr="A logo for a plumb line&#10;&#10;AI-generated content may be incorrect.">
            <a:extLst>
              <a:ext uri="{FF2B5EF4-FFF2-40B4-BE49-F238E27FC236}">
                <a16:creationId xmlns:a16="http://schemas.microsoft.com/office/drawing/2014/main" id="{D1C16121-D153-3B5E-EA3C-D66DE70CCE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4681" y="5603263"/>
            <a:ext cx="792654" cy="1074145"/>
          </a:xfrm>
          <a:prstGeom prst="rect">
            <a:avLst/>
          </a:prstGeom>
        </p:spPr>
      </p:pic>
    </p:spTree>
    <p:extLst>
      <p:ext uri="{BB962C8B-B14F-4D97-AF65-F5344CB8AC3E}">
        <p14:creationId xmlns:p14="http://schemas.microsoft.com/office/powerpoint/2010/main" val="3732389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16CE0E-F606-93B5-5464-D39768F32B4B}"/>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Designation of a Company Representative</a:t>
            </a:r>
          </a:p>
        </p:txBody>
      </p:sp>
      <p:sp>
        <p:nvSpPr>
          <p:cNvPr id="4" name="Content Placeholder 3">
            <a:extLst>
              <a:ext uri="{FF2B5EF4-FFF2-40B4-BE49-F238E27FC236}">
                <a16:creationId xmlns:a16="http://schemas.microsoft.com/office/drawing/2014/main" id="{40A6A74C-9A33-9B3E-49E9-0693DAB5CEC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Font typeface="Arial" panose="020B0604020202020204" pitchFamily="34" charset="0"/>
              <a:buNone/>
            </a:pPr>
            <a:r>
              <a:rPr lang="en-US" sz="1400" b="1"/>
              <a:t>Role of Representative</a:t>
            </a:r>
          </a:p>
          <a:p>
            <a:pPr marL="0" lvl="1" indent="0">
              <a:buFont typeface="Arial" panose="020B0604020202020204" pitchFamily="34" charset="0"/>
              <a:buNone/>
            </a:pPr>
            <a:r>
              <a:rPr lang="en-US" sz="1400"/>
              <a:t>The company representative accompanies the inspector and communicates on behalf of the company during inspections.</a:t>
            </a:r>
          </a:p>
          <a:p>
            <a:pPr marL="0" indent="0">
              <a:spcBef>
                <a:spcPts val="2500"/>
              </a:spcBef>
              <a:buFont typeface="Arial" panose="020B0604020202020204" pitchFamily="34" charset="0"/>
              <a:buNone/>
            </a:pPr>
            <a:r>
              <a:rPr lang="en-US" sz="1400" b="1"/>
              <a:t>Knowledge Requirements</a:t>
            </a:r>
          </a:p>
          <a:p>
            <a:pPr marL="0" lvl="1" indent="0">
              <a:buFont typeface="Arial" panose="020B0604020202020204" pitchFamily="34" charset="0"/>
              <a:buNone/>
            </a:pPr>
            <a:r>
              <a:rPr lang="en-US" sz="1400"/>
              <a:t>The representative must be familiar with the company’s safety policies and the specific site conditions.</a:t>
            </a:r>
          </a:p>
          <a:p>
            <a:pPr marL="0" indent="0">
              <a:spcBef>
                <a:spcPts val="2500"/>
              </a:spcBef>
              <a:buFont typeface="Arial" panose="020B0604020202020204" pitchFamily="34" charset="0"/>
              <a:buNone/>
            </a:pPr>
            <a:r>
              <a:rPr lang="en-US" sz="1400" b="1"/>
              <a:t>Inspection Responsibilities</a:t>
            </a:r>
          </a:p>
          <a:p>
            <a:pPr marL="0" lvl="1" indent="0">
              <a:buFont typeface="Arial" panose="020B0604020202020204" pitchFamily="34" charset="0"/>
              <a:buNone/>
            </a:pPr>
            <a:r>
              <a:rPr lang="en-US" sz="1400"/>
              <a:t>The representative ensures clear communication and assists in facilitating the inspection process effectively.</a:t>
            </a:r>
          </a:p>
        </p:txBody>
      </p:sp>
      <p:pic>
        <p:nvPicPr>
          <p:cNvPr id="5" name="Content Placeholder 4" descr="Male and female engineer working together">
            <a:extLst>
              <a:ext uri="{FF2B5EF4-FFF2-40B4-BE49-F238E27FC236}">
                <a16:creationId xmlns:a16="http://schemas.microsoft.com/office/drawing/2014/main" id="{7B3F170A-4E6F-434C-9833-6C6E5C74E79B}"/>
              </a:ext>
            </a:extLst>
          </p:cNvPr>
          <p:cNvPicPr>
            <a:picLocks noGrp="1" noChangeAspect="1"/>
          </p:cNvPicPr>
          <p:nvPr>
            <p:ph sz="half" idx="1"/>
          </p:nvPr>
        </p:nvPicPr>
        <p:blipFill>
          <a:blip r:embed="rId3"/>
          <a:srcRect l="1872" r="43122"/>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 name="Picture 2" descr="A logo for a plumb line&#10;&#10;AI-generated content may be incorrect.">
            <a:extLst>
              <a:ext uri="{FF2B5EF4-FFF2-40B4-BE49-F238E27FC236}">
                <a16:creationId xmlns:a16="http://schemas.microsoft.com/office/drawing/2014/main" id="{4720B6B5-0D53-24AD-846E-80C4EEF40A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773" y="5734433"/>
            <a:ext cx="792654" cy="1074145"/>
          </a:xfrm>
          <a:prstGeom prst="rect">
            <a:avLst/>
          </a:prstGeom>
        </p:spPr>
      </p:pic>
    </p:spTree>
    <p:extLst>
      <p:ext uri="{BB962C8B-B14F-4D97-AF65-F5344CB8AC3E}">
        <p14:creationId xmlns:p14="http://schemas.microsoft.com/office/powerpoint/2010/main" val="2858786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3324</TotalTime>
  <Words>2624</Words>
  <Application>Microsoft Office PowerPoint</Application>
  <PresentationFormat>Widescreen</PresentationFormat>
  <Paragraphs>173</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Arial</vt:lpstr>
      <vt:lpstr>Bierstadt</vt:lpstr>
      <vt:lpstr>Grandview Display</vt:lpstr>
      <vt:lpstr>DashVTI</vt:lpstr>
      <vt:lpstr>OSHA Inspection Preparedness</vt:lpstr>
      <vt:lpstr>Key Topics on OSHA Inspection Preparedness</vt:lpstr>
      <vt:lpstr>Understanding OSHA Inspections: What to Expect</vt:lpstr>
      <vt:lpstr>Common Reasons for OSHA Inspections</vt:lpstr>
      <vt:lpstr>Types of OSHA Inspections and Triggers</vt:lpstr>
      <vt:lpstr>The Inspection Process: Stages and Procedures</vt:lpstr>
      <vt:lpstr>Immediate Actions When OSHA Arrives Onsite</vt:lpstr>
      <vt:lpstr>Initial Response and Greeting Inspectors</vt:lpstr>
      <vt:lpstr>Designation of a Company Representative</vt:lpstr>
      <vt:lpstr>Essential Documentation to Provide and Withhold</vt:lpstr>
      <vt:lpstr>Best Practices During the Inspection</vt:lpstr>
      <vt:lpstr>Conduct and Communication Guidelines</vt:lpstr>
      <vt:lpstr>Managing Interviews with Employees</vt:lpstr>
      <vt:lpstr>Accompanying the Inspector and Taking Parallel Notes</vt:lpstr>
      <vt:lpstr>Knowing Your Rights and Responsibilities</vt:lpstr>
      <vt:lpstr>Your Legal Rights During an OSHA Inspection</vt:lpstr>
      <vt:lpstr>Handling Requests for Private Interviews or Documents</vt:lpstr>
      <vt:lpstr>Responding to Citations and Follow-Up Actions</vt:lpstr>
      <vt:lpstr>Proactive Measures for Future OSHA Compliance</vt:lpstr>
      <vt:lpstr>Creating a Culture of Safety without a Full-Time Officer</vt:lpstr>
      <vt:lpstr>Essential Documentation and Training Practices</vt:lpstr>
      <vt:lpstr>Resources for Ongoing Compliance and Support</vt:lpstr>
      <vt:lpstr>Conclusion: Confidently Navigating OSHA Inspections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melissa upton</dc:creator>
  <cp:lastModifiedBy>melissa upton</cp:lastModifiedBy>
  <cp:revision>1</cp:revision>
  <dcterms:created xsi:type="dcterms:W3CDTF">2025-07-19T18:11:34Z</dcterms:created>
  <dcterms:modified xsi:type="dcterms:W3CDTF">2025-07-22T01:44:50Z</dcterms:modified>
</cp:coreProperties>
</file>