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8229600" cx="14630400"/>
  <p:notesSz cx="8229600" cy="14630400"/>
  <p:embeddedFontLst>
    <p:embeddedFont>
      <p:font typeface="Platypi Medium"/>
      <p:regular r:id="rId62"/>
      <p:bold r:id="rId63"/>
      <p:italic r:id="rId64"/>
      <p:boldItalic r:id="rId65"/>
    </p:embeddedFont>
    <p:embeddedFont>
      <p:font typeface="Platypi Light"/>
      <p:regular r:id="rId66"/>
      <p:bold r:id="rId67"/>
      <p:italic r:id="rId68"/>
      <p:boldItalic r:id="rId69"/>
    </p:embeddedFont>
    <p:embeddedFont>
      <p:font typeface="Platypi"/>
      <p:regular r:id="rId70"/>
      <p:bold r:id="rId71"/>
      <p:italic r:id="rId72"/>
      <p:boldItalic r:id="rId73"/>
    </p:embeddedFont>
    <p:embeddedFont>
      <p:font typeface="Source Serif 4"/>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747775"/>
          </p15:clr>
        </p15:guide>
        <p15:guide id="2" pos="48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5049EB-180C-40B3-9A69-F9FB5A939155}">
  <a:tblStyle styleId="{895049EB-180C-40B3-9A69-F9FB5A939155}" styleName="Table_0">
    <a:wholeTbl>
      <a:tcTxStyle>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482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latypi-boldItalic.fntdata"/><Relationship Id="rId72" Type="http://schemas.openxmlformats.org/officeDocument/2006/relationships/font" Target="fonts/Platypi-italic.fntdata"/><Relationship Id="rId31" Type="http://schemas.openxmlformats.org/officeDocument/2006/relationships/slide" Target="slides/slide25.xml"/><Relationship Id="rId75" Type="http://schemas.openxmlformats.org/officeDocument/2006/relationships/font" Target="fonts/SourceSerif4-bold.fntdata"/><Relationship Id="rId30" Type="http://schemas.openxmlformats.org/officeDocument/2006/relationships/slide" Target="slides/slide24.xml"/><Relationship Id="rId74" Type="http://schemas.openxmlformats.org/officeDocument/2006/relationships/font" Target="fonts/SourceSerif4-regular.fntdata"/><Relationship Id="rId33" Type="http://schemas.openxmlformats.org/officeDocument/2006/relationships/slide" Target="slides/slide27.xml"/><Relationship Id="rId77" Type="http://schemas.openxmlformats.org/officeDocument/2006/relationships/font" Target="fonts/SourceSerif4-boldItalic.fntdata"/><Relationship Id="rId32" Type="http://schemas.openxmlformats.org/officeDocument/2006/relationships/slide" Target="slides/slide26.xml"/><Relationship Id="rId76" Type="http://schemas.openxmlformats.org/officeDocument/2006/relationships/font" Target="fonts/SourceSerif4-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Platypi-bold.fntdata"/><Relationship Id="rId70" Type="http://schemas.openxmlformats.org/officeDocument/2006/relationships/font" Target="fonts/Platypi-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latypiMedium-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PlatypiMedium-italic.fntdata"/><Relationship Id="rId63" Type="http://schemas.openxmlformats.org/officeDocument/2006/relationships/font" Target="fonts/PlatypiMedium-bold.fntdata"/><Relationship Id="rId22" Type="http://schemas.openxmlformats.org/officeDocument/2006/relationships/slide" Target="slides/slide16.xml"/><Relationship Id="rId66" Type="http://schemas.openxmlformats.org/officeDocument/2006/relationships/font" Target="fonts/PlatypiLight-regular.fntdata"/><Relationship Id="rId21" Type="http://schemas.openxmlformats.org/officeDocument/2006/relationships/slide" Target="slides/slide15.xml"/><Relationship Id="rId65" Type="http://schemas.openxmlformats.org/officeDocument/2006/relationships/font" Target="fonts/PlatypiMedium-boldItalic.fntdata"/><Relationship Id="rId24" Type="http://schemas.openxmlformats.org/officeDocument/2006/relationships/slide" Target="slides/slide18.xml"/><Relationship Id="rId68" Type="http://schemas.openxmlformats.org/officeDocument/2006/relationships/font" Target="fonts/PlatypiLight-italic.fntdata"/><Relationship Id="rId23" Type="http://schemas.openxmlformats.org/officeDocument/2006/relationships/slide" Target="slides/slide17.xml"/><Relationship Id="rId67" Type="http://schemas.openxmlformats.org/officeDocument/2006/relationships/font" Target="fonts/PlatypiLight-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typiLight-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t>‹#›</a:t>
            </a:fld>
            <a:endParaRPr b="0" i="0" sz="1200" u="none" cap="none" strike="noStrik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8" name="Google Shape;102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1" name="Google Shape;110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c5fd0cd399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c5fd0cd399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3c5fd0cd399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3c5fd0cd399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3c5fd0cd399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g3c5fd0cd399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4" name="Google Shape;116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9" name="Google Shape;122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c619eedff4_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3c619eedff4_2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0" name="Google Shape;1240;g3c619eedff4_2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c619eedff4_2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3c619eedff4_2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0" name="Google Shape;1250;g3c619eedff4_2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3c619eedff4_2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3c619eedff4_2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0" name="Google Shape;1260;g3c619eedff4_2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c619eedff4_2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3c619eedff4_2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1" name="Google Shape;1271;g3c619eedff4_2_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3c5fd0cd399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3c5fd0cd399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g3c5fd0cd399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c5fd0cd399_3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3c5fd0cd399_3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g3c5fd0cd399_3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3c619eedff4_2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3c619eedff4_2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8" name="Google Shape;1318;g3c619eedff4_2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c619eedff4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3c619eedff4_2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0" name="Google Shape;1330;g3c619eedff4_2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1" name="Google Shape;134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2" name="Google Shape;134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1" name="Google Shape;136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13" name="Shape 13"/>
        <p:cNvGrpSpPr/>
        <p:nvPr/>
      </p:nvGrpSpPr>
      <p:grpSpPr>
        <a:xfrm>
          <a:off x="0" y="0"/>
          <a:ext cx="0" cy="0"/>
          <a:chOff x="0" y="0"/>
          <a:chExt cx="0" cy="0"/>
        </a:xfrm>
      </p:grpSpPr>
      <p:sp>
        <p:nvSpPr>
          <p:cNvPr id="14" name="Google Shape;14;p2"/>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53" name="Shape 53"/>
        <p:cNvGrpSpPr/>
        <p:nvPr/>
      </p:nvGrpSpPr>
      <p:grpSpPr>
        <a:xfrm>
          <a:off x="0" y="0"/>
          <a:ext cx="0" cy="0"/>
          <a:chOff x="0" y="0"/>
          <a:chExt cx="0" cy="0"/>
        </a:xfrm>
      </p:grpSpPr>
      <p:sp>
        <p:nvSpPr>
          <p:cNvPr id="54" name="Google Shape;54;p11"/>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57" name="Shape 57"/>
        <p:cNvGrpSpPr/>
        <p:nvPr/>
      </p:nvGrpSpPr>
      <p:grpSpPr>
        <a:xfrm>
          <a:off x="0" y="0"/>
          <a:ext cx="0" cy="0"/>
          <a:chOff x="0" y="0"/>
          <a:chExt cx="0" cy="0"/>
        </a:xfrm>
      </p:grpSpPr>
      <p:sp>
        <p:nvSpPr>
          <p:cNvPr id="58" name="Google Shape;58;p12"/>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61" name="Shape 61"/>
        <p:cNvGrpSpPr/>
        <p:nvPr/>
      </p:nvGrpSpPr>
      <p:grpSpPr>
        <a:xfrm>
          <a:off x="0" y="0"/>
          <a:ext cx="0" cy="0"/>
          <a:chOff x="0" y="0"/>
          <a:chExt cx="0" cy="0"/>
        </a:xfrm>
      </p:grpSpPr>
      <p:sp>
        <p:nvSpPr>
          <p:cNvPr id="62" name="Google Shape;62;p13"/>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65" name="Shape 65"/>
        <p:cNvGrpSpPr/>
        <p:nvPr/>
      </p:nvGrpSpPr>
      <p:grpSpPr>
        <a:xfrm>
          <a:off x="0" y="0"/>
          <a:ext cx="0" cy="0"/>
          <a:chOff x="0" y="0"/>
          <a:chExt cx="0" cy="0"/>
        </a:xfrm>
      </p:grpSpPr>
      <p:sp>
        <p:nvSpPr>
          <p:cNvPr id="66" name="Google Shape;66;p14"/>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69" name="Shape 69"/>
        <p:cNvGrpSpPr/>
        <p:nvPr/>
      </p:nvGrpSpPr>
      <p:grpSpPr>
        <a:xfrm>
          <a:off x="0" y="0"/>
          <a:ext cx="0" cy="0"/>
          <a:chOff x="0" y="0"/>
          <a:chExt cx="0" cy="0"/>
        </a:xfrm>
      </p:grpSpPr>
      <p:sp>
        <p:nvSpPr>
          <p:cNvPr id="70" name="Google Shape;70;p15"/>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73" name="Shape 73"/>
        <p:cNvGrpSpPr/>
        <p:nvPr/>
      </p:nvGrpSpPr>
      <p:grpSpPr>
        <a:xfrm>
          <a:off x="0" y="0"/>
          <a:ext cx="0" cy="0"/>
          <a:chOff x="0" y="0"/>
          <a:chExt cx="0" cy="0"/>
        </a:xfrm>
      </p:grpSpPr>
      <p:sp>
        <p:nvSpPr>
          <p:cNvPr id="74" name="Google Shape;74;p16"/>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77" name="Shape 77"/>
        <p:cNvGrpSpPr/>
        <p:nvPr/>
      </p:nvGrpSpPr>
      <p:grpSpPr>
        <a:xfrm>
          <a:off x="0" y="0"/>
          <a:ext cx="0" cy="0"/>
          <a:chOff x="0" y="0"/>
          <a:chExt cx="0" cy="0"/>
        </a:xfrm>
      </p:grpSpPr>
      <p:sp>
        <p:nvSpPr>
          <p:cNvPr id="78" name="Google Shape;78;p17"/>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81" name="Shape 81"/>
        <p:cNvGrpSpPr/>
        <p:nvPr/>
      </p:nvGrpSpPr>
      <p:grpSpPr>
        <a:xfrm>
          <a:off x="0" y="0"/>
          <a:ext cx="0" cy="0"/>
          <a:chOff x="0" y="0"/>
          <a:chExt cx="0" cy="0"/>
        </a:xfrm>
      </p:grpSpPr>
      <p:sp>
        <p:nvSpPr>
          <p:cNvPr id="82" name="Google Shape;82;p18"/>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85" name="Shape 85"/>
        <p:cNvGrpSpPr/>
        <p:nvPr/>
      </p:nvGrpSpPr>
      <p:grpSpPr>
        <a:xfrm>
          <a:off x="0" y="0"/>
          <a:ext cx="0" cy="0"/>
          <a:chOff x="0" y="0"/>
          <a:chExt cx="0" cy="0"/>
        </a:xfrm>
      </p:grpSpPr>
      <p:sp>
        <p:nvSpPr>
          <p:cNvPr id="86" name="Google Shape;86;p19"/>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89" name="Shape 89"/>
        <p:cNvGrpSpPr/>
        <p:nvPr/>
      </p:nvGrpSpPr>
      <p:grpSpPr>
        <a:xfrm>
          <a:off x="0" y="0"/>
          <a:ext cx="0" cy="0"/>
          <a:chOff x="0" y="0"/>
          <a:chExt cx="0" cy="0"/>
        </a:xfrm>
      </p:grpSpPr>
      <p:sp>
        <p:nvSpPr>
          <p:cNvPr id="90" name="Google Shape;90;p20"/>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0"/>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17" name="Shape 17"/>
        <p:cNvGrpSpPr/>
        <p:nvPr/>
      </p:nvGrpSpPr>
      <p:grpSpPr>
        <a:xfrm>
          <a:off x="0" y="0"/>
          <a:ext cx="0" cy="0"/>
          <a:chOff x="0" y="0"/>
          <a:chExt cx="0" cy="0"/>
        </a:xfrm>
      </p:grpSpPr>
      <p:sp>
        <p:nvSpPr>
          <p:cNvPr id="18" name="Google Shape;18;p3"/>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3" title="Elmhurst New Logo-01.png"/>
          <p:cNvPicPr preferRelativeResize="0"/>
          <p:nvPr/>
        </p:nvPicPr>
        <p:blipFill>
          <a:blip r:embed="rId2">
            <a:alphaModFix/>
          </a:blip>
          <a:stretch>
            <a:fillRect/>
          </a:stretch>
        </p:blipFill>
        <p:spPr>
          <a:xfrm>
            <a:off x="391484" y="6976226"/>
            <a:ext cx="1425859" cy="1109074"/>
          </a:xfrm>
          <a:prstGeom prst="rect">
            <a:avLst/>
          </a:prstGeom>
          <a:noFill/>
          <a:ln>
            <a:noFill/>
          </a:ln>
        </p:spPr>
      </p:pic>
      <p:sp>
        <p:nvSpPr>
          <p:cNvPr id="22" name="Google Shape;22;p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bg>
      <p:bgPr>
        <a:solidFill>
          <a:srgbClr val="000000"/>
        </a:solidFill>
      </p:bgPr>
    </p:bg>
    <p:spTree>
      <p:nvGrpSpPr>
        <p:cNvPr id="93" name="Shape 93"/>
        <p:cNvGrpSpPr/>
        <p:nvPr/>
      </p:nvGrpSpPr>
      <p:grpSpPr>
        <a:xfrm>
          <a:off x="0" y="0"/>
          <a:ext cx="0" cy="0"/>
          <a:chOff x="0" y="0"/>
          <a:chExt cx="0" cy="0"/>
        </a:xfrm>
      </p:grpSpPr>
      <p:sp>
        <p:nvSpPr>
          <p:cNvPr id="94" name="Google Shape;94;p21"/>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master">
  <p:cSld name="Slide 21 master">
    <p:bg>
      <p:bgPr>
        <a:solidFill>
          <a:srgbClr val="000000"/>
        </a:solidFill>
      </p:bgPr>
    </p:bg>
    <p:spTree>
      <p:nvGrpSpPr>
        <p:cNvPr id="97" name="Shape 97"/>
        <p:cNvGrpSpPr/>
        <p:nvPr/>
      </p:nvGrpSpPr>
      <p:grpSpPr>
        <a:xfrm>
          <a:off x="0" y="0"/>
          <a:ext cx="0" cy="0"/>
          <a:chOff x="0" y="0"/>
          <a:chExt cx="0" cy="0"/>
        </a:xfrm>
      </p:grpSpPr>
      <p:sp>
        <p:nvSpPr>
          <p:cNvPr id="98" name="Google Shape;98;p22"/>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2 master">
  <p:cSld name="Slide 22 master">
    <p:bg>
      <p:bgPr>
        <a:solidFill>
          <a:srgbClr val="000000"/>
        </a:solidFill>
      </p:bgPr>
    </p:bg>
    <p:spTree>
      <p:nvGrpSpPr>
        <p:cNvPr id="101" name="Shape 101"/>
        <p:cNvGrpSpPr/>
        <p:nvPr/>
      </p:nvGrpSpPr>
      <p:grpSpPr>
        <a:xfrm>
          <a:off x="0" y="0"/>
          <a:ext cx="0" cy="0"/>
          <a:chOff x="0" y="0"/>
          <a:chExt cx="0" cy="0"/>
        </a:xfrm>
      </p:grpSpPr>
      <p:sp>
        <p:nvSpPr>
          <p:cNvPr id="102" name="Google Shape;102;p23"/>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3 master">
  <p:cSld name="Slide 23 master">
    <p:bg>
      <p:bgPr>
        <a:solidFill>
          <a:srgbClr val="000000"/>
        </a:solidFill>
      </p:bgPr>
    </p:bg>
    <p:spTree>
      <p:nvGrpSpPr>
        <p:cNvPr id="105" name="Shape 105"/>
        <p:cNvGrpSpPr/>
        <p:nvPr/>
      </p:nvGrpSpPr>
      <p:grpSpPr>
        <a:xfrm>
          <a:off x="0" y="0"/>
          <a:ext cx="0" cy="0"/>
          <a:chOff x="0" y="0"/>
          <a:chExt cx="0" cy="0"/>
        </a:xfrm>
      </p:grpSpPr>
      <p:sp>
        <p:nvSpPr>
          <p:cNvPr id="106" name="Google Shape;106;p24"/>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4 master">
  <p:cSld name="Slide 24 master">
    <p:bg>
      <p:bgPr>
        <a:solidFill>
          <a:srgbClr val="000000"/>
        </a:solidFill>
      </p:bgPr>
    </p:bg>
    <p:spTree>
      <p:nvGrpSpPr>
        <p:cNvPr id="109" name="Shape 109"/>
        <p:cNvGrpSpPr/>
        <p:nvPr/>
      </p:nvGrpSpPr>
      <p:grpSpPr>
        <a:xfrm>
          <a:off x="0" y="0"/>
          <a:ext cx="0" cy="0"/>
          <a:chOff x="0" y="0"/>
          <a:chExt cx="0" cy="0"/>
        </a:xfrm>
      </p:grpSpPr>
      <p:sp>
        <p:nvSpPr>
          <p:cNvPr id="110" name="Google Shape;110;p25"/>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5 master">
  <p:cSld name="Slide 25 master">
    <p:bg>
      <p:bgPr>
        <a:solidFill>
          <a:srgbClr val="000000"/>
        </a:solidFill>
      </p:bgPr>
    </p:bg>
    <p:spTree>
      <p:nvGrpSpPr>
        <p:cNvPr id="113" name="Shape 113"/>
        <p:cNvGrpSpPr/>
        <p:nvPr/>
      </p:nvGrpSpPr>
      <p:grpSpPr>
        <a:xfrm>
          <a:off x="0" y="0"/>
          <a:ext cx="0" cy="0"/>
          <a:chOff x="0" y="0"/>
          <a:chExt cx="0" cy="0"/>
        </a:xfrm>
      </p:grpSpPr>
      <p:sp>
        <p:nvSpPr>
          <p:cNvPr id="114" name="Google Shape;114;p26"/>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6 master">
  <p:cSld name="Slide 26 master">
    <p:bg>
      <p:bgPr>
        <a:solidFill>
          <a:srgbClr val="000000"/>
        </a:solidFill>
      </p:bgPr>
    </p:bg>
    <p:spTree>
      <p:nvGrpSpPr>
        <p:cNvPr id="117" name="Shape 117"/>
        <p:cNvGrpSpPr/>
        <p:nvPr/>
      </p:nvGrpSpPr>
      <p:grpSpPr>
        <a:xfrm>
          <a:off x="0" y="0"/>
          <a:ext cx="0" cy="0"/>
          <a:chOff x="0" y="0"/>
          <a:chExt cx="0" cy="0"/>
        </a:xfrm>
      </p:grpSpPr>
      <p:sp>
        <p:nvSpPr>
          <p:cNvPr id="118" name="Google Shape;118;p27"/>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7 master">
  <p:cSld name="Slide 27 master">
    <p:bg>
      <p:bgPr>
        <a:solidFill>
          <a:srgbClr val="000000"/>
        </a:solidFill>
      </p:bgPr>
    </p:bg>
    <p:spTree>
      <p:nvGrpSpPr>
        <p:cNvPr id="121" name="Shape 121"/>
        <p:cNvGrpSpPr/>
        <p:nvPr/>
      </p:nvGrpSpPr>
      <p:grpSpPr>
        <a:xfrm>
          <a:off x="0" y="0"/>
          <a:ext cx="0" cy="0"/>
          <a:chOff x="0" y="0"/>
          <a:chExt cx="0" cy="0"/>
        </a:xfrm>
      </p:grpSpPr>
      <p:sp>
        <p:nvSpPr>
          <p:cNvPr id="122" name="Google Shape;122;p28"/>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8 master">
  <p:cSld name="Slide 28 master">
    <p:bg>
      <p:bgPr>
        <a:solidFill>
          <a:srgbClr val="000000"/>
        </a:solidFill>
      </p:bgPr>
    </p:bg>
    <p:spTree>
      <p:nvGrpSpPr>
        <p:cNvPr id="125" name="Shape 125"/>
        <p:cNvGrpSpPr/>
        <p:nvPr/>
      </p:nvGrpSpPr>
      <p:grpSpPr>
        <a:xfrm>
          <a:off x="0" y="0"/>
          <a:ext cx="0" cy="0"/>
          <a:chOff x="0" y="0"/>
          <a:chExt cx="0" cy="0"/>
        </a:xfrm>
      </p:grpSpPr>
      <p:sp>
        <p:nvSpPr>
          <p:cNvPr id="126" name="Google Shape;126;p29"/>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9 master">
  <p:cSld name="Slide 29 master">
    <p:bg>
      <p:bgPr>
        <a:solidFill>
          <a:srgbClr val="000000"/>
        </a:solidFill>
      </p:bgPr>
    </p:bg>
    <p:spTree>
      <p:nvGrpSpPr>
        <p:cNvPr id="129" name="Shape 129"/>
        <p:cNvGrpSpPr/>
        <p:nvPr/>
      </p:nvGrpSpPr>
      <p:grpSpPr>
        <a:xfrm>
          <a:off x="0" y="0"/>
          <a:ext cx="0" cy="0"/>
          <a:chOff x="0" y="0"/>
          <a:chExt cx="0" cy="0"/>
        </a:xfrm>
      </p:grpSpPr>
      <p:sp>
        <p:nvSpPr>
          <p:cNvPr id="130" name="Google Shape;130;p30"/>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0"/>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23" name="Shape 23"/>
        <p:cNvGrpSpPr/>
        <p:nvPr/>
      </p:nvGrpSpPr>
      <p:grpSpPr>
        <a:xfrm>
          <a:off x="0" y="0"/>
          <a:ext cx="0" cy="0"/>
          <a:chOff x="0" y="0"/>
          <a:chExt cx="0" cy="0"/>
        </a:xfrm>
      </p:grpSpPr>
      <p:sp>
        <p:nvSpPr>
          <p:cNvPr id="24" name="Google Shape;24;p4"/>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0 master">
  <p:cSld name="Slide 30 master">
    <p:bg>
      <p:bgPr>
        <a:solidFill>
          <a:srgbClr val="000000"/>
        </a:solidFill>
      </p:bgPr>
    </p:bg>
    <p:spTree>
      <p:nvGrpSpPr>
        <p:cNvPr id="133" name="Shape 133"/>
        <p:cNvGrpSpPr/>
        <p:nvPr/>
      </p:nvGrpSpPr>
      <p:grpSpPr>
        <a:xfrm>
          <a:off x="0" y="0"/>
          <a:ext cx="0" cy="0"/>
          <a:chOff x="0" y="0"/>
          <a:chExt cx="0" cy="0"/>
        </a:xfrm>
      </p:grpSpPr>
      <p:sp>
        <p:nvSpPr>
          <p:cNvPr id="134" name="Google Shape;134;p31"/>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1"/>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1 master">
  <p:cSld name="Slide 31 master">
    <p:bg>
      <p:bgPr>
        <a:solidFill>
          <a:srgbClr val="000000"/>
        </a:solidFill>
      </p:bgPr>
    </p:bg>
    <p:spTree>
      <p:nvGrpSpPr>
        <p:cNvPr id="137" name="Shape 137"/>
        <p:cNvGrpSpPr/>
        <p:nvPr/>
      </p:nvGrpSpPr>
      <p:grpSpPr>
        <a:xfrm>
          <a:off x="0" y="0"/>
          <a:ext cx="0" cy="0"/>
          <a:chOff x="0" y="0"/>
          <a:chExt cx="0" cy="0"/>
        </a:xfrm>
      </p:grpSpPr>
      <p:sp>
        <p:nvSpPr>
          <p:cNvPr id="138" name="Google Shape;138;p32"/>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2 master">
  <p:cSld name="Slide 32 master">
    <p:bg>
      <p:bgPr>
        <a:solidFill>
          <a:srgbClr val="000000"/>
        </a:solidFill>
      </p:bgPr>
    </p:bg>
    <p:spTree>
      <p:nvGrpSpPr>
        <p:cNvPr id="141" name="Shape 141"/>
        <p:cNvGrpSpPr/>
        <p:nvPr/>
      </p:nvGrpSpPr>
      <p:grpSpPr>
        <a:xfrm>
          <a:off x="0" y="0"/>
          <a:ext cx="0" cy="0"/>
          <a:chOff x="0" y="0"/>
          <a:chExt cx="0" cy="0"/>
        </a:xfrm>
      </p:grpSpPr>
      <p:sp>
        <p:nvSpPr>
          <p:cNvPr id="142" name="Google Shape;142;p33"/>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3 master">
  <p:cSld name="Slide 33 master">
    <p:bg>
      <p:bgPr>
        <a:solidFill>
          <a:srgbClr val="000000"/>
        </a:solidFill>
      </p:bgPr>
    </p:bg>
    <p:spTree>
      <p:nvGrpSpPr>
        <p:cNvPr id="145" name="Shape 145"/>
        <p:cNvGrpSpPr/>
        <p:nvPr/>
      </p:nvGrpSpPr>
      <p:grpSpPr>
        <a:xfrm>
          <a:off x="0" y="0"/>
          <a:ext cx="0" cy="0"/>
          <a:chOff x="0" y="0"/>
          <a:chExt cx="0" cy="0"/>
        </a:xfrm>
      </p:grpSpPr>
      <p:sp>
        <p:nvSpPr>
          <p:cNvPr id="146" name="Google Shape;146;p34"/>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4 master">
  <p:cSld name="Slide 34 master">
    <p:bg>
      <p:bgPr>
        <a:solidFill>
          <a:srgbClr val="000000"/>
        </a:solidFill>
      </p:bgPr>
    </p:bg>
    <p:spTree>
      <p:nvGrpSpPr>
        <p:cNvPr id="149" name="Shape 149"/>
        <p:cNvGrpSpPr/>
        <p:nvPr/>
      </p:nvGrpSpPr>
      <p:grpSpPr>
        <a:xfrm>
          <a:off x="0" y="0"/>
          <a:ext cx="0" cy="0"/>
          <a:chOff x="0" y="0"/>
          <a:chExt cx="0" cy="0"/>
        </a:xfrm>
      </p:grpSpPr>
      <p:sp>
        <p:nvSpPr>
          <p:cNvPr id="150" name="Google Shape;150;p35"/>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5 master">
  <p:cSld name="Slide 35 master">
    <p:bg>
      <p:bgPr>
        <a:solidFill>
          <a:srgbClr val="000000"/>
        </a:solidFill>
      </p:bgPr>
    </p:bg>
    <p:spTree>
      <p:nvGrpSpPr>
        <p:cNvPr id="153" name="Shape 153"/>
        <p:cNvGrpSpPr/>
        <p:nvPr/>
      </p:nvGrpSpPr>
      <p:grpSpPr>
        <a:xfrm>
          <a:off x="0" y="0"/>
          <a:ext cx="0" cy="0"/>
          <a:chOff x="0" y="0"/>
          <a:chExt cx="0" cy="0"/>
        </a:xfrm>
      </p:grpSpPr>
      <p:sp>
        <p:nvSpPr>
          <p:cNvPr id="154" name="Google Shape;154;p36"/>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6 master">
  <p:cSld name="Slide 36 master">
    <p:bg>
      <p:bgPr>
        <a:solidFill>
          <a:srgbClr val="000000"/>
        </a:solidFill>
      </p:bgPr>
    </p:bg>
    <p:spTree>
      <p:nvGrpSpPr>
        <p:cNvPr id="157" name="Shape 157"/>
        <p:cNvGrpSpPr/>
        <p:nvPr/>
      </p:nvGrpSpPr>
      <p:grpSpPr>
        <a:xfrm>
          <a:off x="0" y="0"/>
          <a:ext cx="0" cy="0"/>
          <a:chOff x="0" y="0"/>
          <a:chExt cx="0" cy="0"/>
        </a:xfrm>
      </p:grpSpPr>
      <p:sp>
        <p:nvSpPr>
          <p:cNvPr id="158" name="Google Shape;158;p37"/>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7 master">
  <p:cSld name="Slide 37 master">
    <p:bg>
      <p:bgPr>
        <a:solidFill>
          <a:srgbClr val="000000"/>
        </a:solidFill>
      </p:bgPr>
    </p:bg>
    <p:spTree>
      <p:nvGrpSpPr>
        <p:cNvPr id="161" name="Shape 161"/>
        <p:cNvGrpSpPr/>
        <p:nvPr/>
      </p:nvGrpSpPr>
      <p:grpSpPr>
        <a:xfrm>
          <a:off x="0" y="0"/>
          <a:ext cx="0" cy="0"/>
          <a:chOff x="0" y="0"/>
          <a:chExt cx="0" cy="0"/>
        </a:xfrm>
      </p:grpSpPr>
      <p:sp>
        <p:nvSpPr>
          <p:cNvPr id="162" name="Google Shape;162;p38"/>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8 master">
  <p:cSld name="Slide 38 master">
    <p:bg>
      <p:bgPr>
        <a:solidFill>
          <a:srgbClr val="000000"/>
        </a:solidFill>
      </p:bgPr>
    </p:bg>
    <p:spTree>
      <p:nvGrpSpPr>
        <p:cNvPr id="165" name="Shape 165"/>
        <p:cNvGrpSpPr/>
        <p:nvPr/>
      </p:nvGrpSpPr>
      <p:grpSpPr>
        <a:xfrm>
          <a:off x="0" y="0"/>
          <a:ext cx="0" cy="0"/>
          <a:chOff x="0" y="0"/>
          <a:chExt cx="0" cy="0"/>
        </a:xfrm>
      </p:grpSpPr>
      <p:sp>
        <p:nvSpPr>
          <p:cNvPr id="166" name="Google Shape;166;p39"/>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9 master">
  <p:cSld name="Slide 39 master">
    <p:bg>
      <p:bgPr>
        <a:solidFill>
          <a:srgbClr val="000000"/>
        </a:solidFill>
      </p:bgPr>
    </p:bg>
    <p:spTree>
      <p:nvGrpSpPr>
        <p:cNvPr id="169" name="Shape 169"/>
        <p:cNvGrpSpPr/>
        <p:nvPr/>
      </p:nvGrpSpPr>
      <p:grpSpPr>
        <a:xfrm>
          <a:off x="0" y="0"/>
          <a:ext cx="0" cy="0"/>
          <a:chOff x="0" y="0"/>
          <a:chExt cx="0" cy="0"/>
        </a:xfrm>
      </p:grpSpPr>
      <p:sp>
        <p:nvSpPr>
          <p:cNvPr id="170" name="Google Shape;170;p40"/>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0"/>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27" name="Shape 27"/>
        <p:cNvGrpSpPr/>
        <p:nvPr/>
      </p:nvGrpSpPr>
      <p:grpSpPr>
        <a:xfrm>
          <a:off x="0" y="0"/>
          <a:ext cx="0" cy="0"/>
          <a:chOff x="0" y="0"/>
          <a:chExt cx="0" cy="0"/>
        </a:xfrm>
      </p:grpSpPr>
      <p:sp>
        <p:nvSpPr>
          <p:cNvPr id="28" name="Google Shape;28;p5"/>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0 master">
  <p:cSld name="Slide 40 master">
    <p:bg>
      <p:bgPr>
        <a:solidFill>
          <a:srgbClr val="000000"/>
        </a:solidFill>
      </p:bgPr>
    </p:bg>
    <p:spTree>
      <p:nvGrpSpPr>
        <p:cNvPr id="173" name="Shape 173"/>
        <p:cNvGrpSpPr/>
        <p:nvPr/>
      </p:nvGrpSpPr>
      <p:grpSpPr>
        <a:xfrm>
          <a:off x="0" y="0"/>
          <a:ext cx="0" cy="0"/>
          <a:chOff x="0" y="0"/>
          <a:chExt cx="0" cy="0"/>
        </a:xfrm>
      </p:grpSpPr>
      <p:sp>
        <p:nvSpPr>
          <p:cNvPr id="174" name="Google Shape;174;p41"/>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1"/>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1 master">
  <p:cSld name="Slide 41 master">
    <p:bg>
      <p:bgPr>
        <a:solidFill>
          <a:srgbClr val="000000"/>
        </a:solidFill>
      </p:bgPr>
    </p:bg>
    <p:spTree>
      <p:nvGrpSpPr>
        <p:cNvPr id="177" name="Shape 177"/>
        <p:cNvGrpSpPr/>
        <p:nvPr/>
      </p:nvGrpSpPr>
      <p:grpSpPr>
        <a:xfrm>
          <a:off x="0" y="0"/>
          <a:ext cx="0" cy="0"/>
          <a:chOff x="0" y="0"/>
          <a:chExt cx="0" cy="0"/>
        </a:xfrm>
      </p:grpSpPr>
      <p:sp>
        <p:nvSpPr>
          <p:cNvPr id="178" name="Google Shape;178;p42"/>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2 master">
  <p:cSld name="Slide 42 master">
    <p:bg>
      <p:bgPr>
        <a:solidFill>
          <a:srgbClr val="000000"/>
        </a:solidFill>
      </p:bgPr>
    </p:bg>
    <p:spTree>
      <p:nvGrpSpPr>
        <p:cNvPr id="181" name="Shape 181"/>
        <p:cNvGrpSpPr/>
        <p:nvPr/>
      </p:nvGrpSpPr>
      <p:grpSpPr>
        <a:xfrm>
          <a:off x="0" y="0"/>
          <a:ext cx="0" cy="0"/>
          <a:chOff x="0" y="0"/>
          <a:chExt cx="0" cy="0"/>
        </a:xfrm>
      </p:grpSpPr>
      <p:sp>
        <p:nvSpPr>
          <p:cNvPr id="182" name="Google Shape;182;p43"/>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3 master">
  <p:cSld name="Slide 43 master">
    <p:bg>
      <p:bgPr>
        <a:solidFill>
          <a:srgbClr val="000000"/>
        </a:solidFill>
      </p:bgPr>
    </p:bg>
    <p:spTree>
      <p:nvGrpSpPr>
        <p:cNvPr id="185" name="Shape 185"/>
        <p:cNvGrpSpPr/>
        <p:nvPr/>
      </p:nvGrpSpPr>
      <p:grpSpPr>
        <a:xfrm>
          <a:off x="0" y="0"/>
          <a:ext cx="0" cy="0"/>
          <a:chOff x="0" y="0"/>
          <a:chExt cx="0" cy="0"/>
        </a:xfrm>
      </p:grpSpPr>
      <p:sp>
        <p:nvSpPr>
          <p:cNvPr id="186" name="Google Shape;186;p44"/>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4 master">
  <p:cSld name="Slide 44 master">
    <p:bg>
      <p:bgPr>
        <a:solidFill>
          <a:srgbClr val="000000"/>
        </a:solidFill>
      </p:bgPr>
    </p:bg>
    <p:spTree>
      <p:nvGrpSpPr>
        <p:cNvPr id="189" name="Shape 189"/>
        <p:cNvGrpSpPr/>
        <p:nvPr/>
      </p:nvGrpSpPr>
      <p:grpSpPr>
        <a:xfrm>
          <a:off x="0" y="0"/>
          <a:ext cx="0" cy="0"/>
          <a:chOff x="0" y="0"/>
          <a:chExt cx="0" cy="0"/>
        </a:xfrm>
      </p:grpSpPr>
      <p:sp>
        <p:nvSpPr>
          <p:cNvPr id="190" name="Google Shape;190;p45"/>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5 master">
  <p:cSld name="Slide 45 master">
    <p:bg>
      <p:bgPr>
        <a:solidFill>
          <a:srgbClr val="000000"/>
        </a:solidFill>
      </p:bgPr>
    </p:bg>
    <p:spTree>
      <p:nvGrpSpPr>
        <p:cNvPr id="193" name="Shape 193"/>
        <p:cNvGrpSpPr/>
        <p:nvPr/>
      </p:nvGrpSpPr>
      <p:grpSpPr>
        <a:xfrm>
          <a:off x="0" y="0"/>
          <a:ext cx="0" cy="0"/>
          <a:chOff x="0" y="0"/>
          <a:chExt cx="0" cy="0"/>
        </a:xfrm>
      </p:grpSpPr>
      <p:sp>
        <p:nvSpPr>
          <p:cNvPr id="194" name="Google Shape;194;p46"/>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6 master">
  <p:cSld name="Slide 46 master">
    <p:bg>
      <p:bgPr>
        <a:solidFill>
          <a:srgbClr val="000000"/>
        </a:solidFill>
      </p:bgPr>
    </p:bg>
    <p:spTree>
      <p:nvGrpSpPr>
        <p:cNvPr id="197" name="Shape 197"/>
        <p:cNvGrpSpPr/>
        <p:nvPr/>
      </p:nvGrpSpPr>
      <p:grpSpPr>
        <a:xfrm>
          <a:off x="0" y="0"/>
          <a:ext cx="0" cy="0"/>
          <a:chOff x="0" y="0"/>
          <a:chExt cx="0" cy="0"/>
        </a:xfrm>
      </p:grpSpPr>
      <p:sp>
        <p:nvSpPr>
          <p:cNvPr id="198" name="Google Shape;198;p47"/>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7 master">
  <p:cSld name="Slide 47 master">
    <p:bg>
      <p:bgPr>
        <a:solidFill>
          <a:srgbClr val="000000"/>
        </a:solidFill>
      </p:bgPr>
    </p:bg>
    <p:spTree>
      <p:nvGrpSpPr>
        <p:cNvPr id="201" name="Shape 201"/>
        <p:cNvGrpSpPr/>
        <p:nvPr/>
      </p:nvGrpSpPr>
      <p:grpSpPr>
        <a:xfrm>
          <a:off x="0" y="0"/>
          <a:ext cx="0" cy="0"/>
          <a:chOff x="0" y="0"/>
          <a:chExt cx="0" cy="0"/>
        </a:xfrm>
      </p:grpSpPr>
      <p:sp>
        <p:nvSpPr>
          <p:cNvPr id="202" name="Google Shape;202;p48"/>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8 master">
  <p:cSld name="Slide 48 master">
    <p:bg>
      <p:bgPr>
        <a:solidFill>
          <a:srgbClr val="000000"/>
        </a:solidFill>
      </p:bgPr>
    </p:bg>
    <p:spTree>
      <p:nvGrpSpPr>
        <p:cNvPr id="205" name="Shape 205"/>
        <p:cNvGrpSpPr/>
        <p:nvPr/>
      </p:nvGrpSpPr>
      <p:grpSpPr>
        <a:xfrm>
          <a:off x="0" y="0"/>
          <a:ext cx="0" cy="0"/>
          <a:chOff x="0" y="0"/>
          <a:chExt cx="0" cy="0"/>
        </a:xfrm>
      </p:grpSpPr>
      <p:sp>
        <p:nvSpPr>
          <p:cNvPr id="206" name="Google Shape;206;p49"/>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09" name="Shape 209"/>
        <p:cNvGrpSpPr/>
        <p:nvPr/>
      </p:nvGrpSpPr>
      <p:grpSpPr>
        <a:xfrm>
          <a:off x="0" y="0"/>
          <a:ext cx="0" cy="0"/>
          <a:chOff x="0" y="0"/>
          <a:chExt cx="0" cy="0"/>
        </a:xfrm>
      </p:grpSpPr>
      <p:sp>
        <p:nvSpPr>
          <p:cNvPr id="210" name="Google Shape;210;p5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31" name="Shape 31"/>
        <p:cNvGrpSpPr/>
        <p:nvPr/>
      </p:nvGrpSpPr>
      <p:grpSpPr>
        <a:xfrm>
          <a:off x="0" y="0"/>
          <a:ext cx="0" cy="0"/>
          <a:chOff x="0" y="0"/>
          <a:chExt cx="0" cy="0"/>
        </a:xfrm>
      </p:grpSpPr>
      <p:sp>
        <p:nvSpPr>
          <p:cNvPr id="32" name="Google Shape;32;p6"/>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1" name="Shape 21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35" name="Shape 35"/>
        <p:cNvGrpSpPr/>
        <p:nvPr/>
      </p:nvGrpSpPr>
      <p:grpSpPr>
        <a:xfrm>
          <a:off x="0" y="0"/>
          <a:ext cx="0" cy="0"/>
          <a:chOff x="0" y="0"/>
          <a:chExt cx="0" cy="0"/>
        </a:xfrm>
      </p:grpSpPr>
      <p:sp>
        <p:nvSpPr>
          <p:cNvPr id="36" name="Google Shape;36;p7"/>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39" name="Shape 39"/>
        <p:cNvGrpSpPr/>
        <p:nvPr/>
      </p:nvGrpSpPr>
      <p:grpSpPr>
        <a:xfrm>
          <a:off x="0" y="0"/>
          <a:ext cx="0" cy="0"/>
          <a:chOff x="0" y="0"/>
          <a:chExt cx="0" cy="0"/>
        </a:xfrm>
      </p:grpSpPr>
      <p:sp>
        <p:nvSpPr>
          <p:cNvPr id="40" name="Google Shape;40;p8"/>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43" name="Shape 43"/>
        <p:cNvGrpSpPr/>
        <p:nvPr/>
      </p:nvGrpSpPr>
      <p:grpSpPr>
        <a:xfrm>
          <a:off x="0" y="0"/>
          <a:ext cx="0" cy="0"/>
          <a:chOff x="0" y="0"/>
          <a:chExt cx="0" cy="0"/>
        </a:xfrm>
      </p:grpSpPr>
      <p:sp>
        <p:nvSpPr>
          <p:cNvPr id="44" name="Google Shape;44;p9"/>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9"/>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48" name="Google Shape;48;p9" title="Elmhurst New Logo-01.png"/>
          <p:cNvPicPr preferRelativeResize="0"/>
          <p:nvPr/>
        </p:nvPicPr>
        <p:blipFill>
          <a:blip r:embed="rId2">
            <a:alphaModFix/>
          </a:blip>
          <a:stretch>
            <a:fillRect/>
          </a:stretch>
        </p:blipFill>
        <p:spPr>
          <a:xfrm>
            <a:off x="391484" y="6976226"/>
            <a:ext cx="1425859" cy="11090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49" name="Shape 49"/>
        <p:cNvGrpSpPr/>
        <p:nvPr/>
      </p:nvGrpSpPr>
      <p:grpSpPr>
        <a:xfrm>
          <a:off x="0" y="0"/>
          <a:ext cx="0" cy="0"/>
          <a:chOff x="0" y="0"/>
          <a:chExt cx="0" cy="0"/>
        </a:xfrm>
      </p:grpSpPr>
      <p:sp>
        <p:nvSpPr>
          <p:cNvPr id="50" name="Google Shape;50;p10"/>
          <p:cNvSpPr/>
          <p:nvPr/>
        </p:nvSpPr>
        <p:spPr>
          <a:xfrm>
            <a:off x="0" y="0"/>
            <a:ext cx="14630400" cy="8229600"/>
          </a:xfrm>
          <a:prstGeom prst="rect">
            <a:avLst/>
          </a:prstGeom>
          <a:solidFill>
            <a:srgbClr val="F7F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0"/>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2"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
        <p:nvSpPr>
          <p:cNvPr id="10" name="Google Shape;10;p1"/>
          <p:cNvSpPr txBox="1"/>
          <p:nvPr>
            <p:ph idx="12" type="sldNum"/>
          </p:nvPr>
        </p:nvSpPr>
        <p:spPr>
          <a:xfrm>
            <a:off x="13690854" y="7599761"/>
            <a:ext cx="877800" cy="630000"/>
          </a:xfrm>
          <a:prstGeom prst="rect">
            <a:avLst/>
          </a:prstGeom>
          <a:noFill/>
          <a:ln>
            <a:noFill/>
          </a:ln>
        </p:spPr>
        <p:txBody>
          <a:bodyPr anchorCtr="0" anchor="t" bIns="134100" lIns="134100" spcFirstLastPara="1" rIns="134100" wrap="square" tIns="134100">
            <a:noAutofit/>
          </a:bodyPr>
          <a:lstStyle>
            <a:lvl1pPr lvl="0" algn="r">
              <a:buNone/>
              <a:defRPr sz="1900">
                <a:solidFill>
                  <a:schemeClr val="tx1"/>
                </a:solidFill>
              </a:defRPr>
            </a:lvl1pPr>
            <a:lvl2pPr lvl="1" algn="r">
              <a:buNone/>
              <a:defRPr sz="1900">
                <a:solidFill>
                  <a:schemeClr val="tx1"/>
                </a:solidFill>
              </a:defRPr>
            </a:lvl2pPr>
            <a:lvl3pPr lvl="2" algn="r">
              <a:buNone/>
              <a:defRPr sz="1900">
                <a:solidFill>
                  <a:schemeClr val="tx1"/>
                </a:solidFill>
              </a:defRPr>
            </a:lvl3pPr>
            <a:lvl4pPr lvl="3" algn="r">
              <a:buNone/>
              <a:defRPr sz="1900">
                <a:solidFill>
                  <a:schemeClr val="tx1"/>
                </a:solidFill>
              </a:defRPr>
            </a:lvl4pPr>
            <a:lvl5pPr lvl="4" algn="r">
              <a:buNone/>
              <a:defRPr sz="1900">
                <a:solidFill>
                  <a:schemeClr val="tx1"/>
                </a:solidFill>
              </a:defRPr>
            </a:lvl5pPr>
            <a:lvl6pPr lvl="5" algn="r">
              <a:buNone/>
              <a:defRPr sz="1900">
                <a:solidFill>
                  <a:schemeClr val="tx1"/>
                </a:solidFill>
              </a:defRPr>
            </a:lvl6pPr>
            <a:lvl7pPr lvl="6" algn="r">
              <a:buNone/>
              <a:defRPr sz="1900">
                <a:solidFill>
                  <a:schemeClr val="tx1"/>
                </a:solidFill>
              </a:defRPr>
            </a:lvl7pPr>
            <a:lvl8pPr lvl="7" algn="r">
              <a:buNone/>
              <a:defRPr sz="1900">
                <a:solidFill>
                  <a:schemeClr val="tx1"/>
                </a:solidFill>
              </a:defRPr>
            </a:lvl8pPr>
            <a:lvl9pPr lvl="8" algn="r">
              <a:buNone/>
              <a:defRPr sz="1900">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pic>
        <p:nvPicPr>
          <p:cNvPr id="11" name="Google Shape;11;p1" title="Elmhurst New Logo-01.png"/>
          <p:cNvPicPr preferRelativeResize="0"/>
          <p:nvPr/>
        </p:nvPicPr>
        <p:blipFill>
          <a:blip r:embed="rId1">
            <a:alphaModFix/>
          </a:blip>
          <a:stretch>
            <a:fillRect/>
          </a:stretch>
        </p:blipFill>
        <p:spPr>
          <a:xfrm>
            <a:off x="718027" y="6915750"/>
            <a:ext cx="1135027" cy="882849"/>
          </a:xfrm>
          <a:prstGeom prst="rect">
            <a:avLst/>
          </a:prstGeom>
          <a:noFill/>
          <a:ln>
            <a:noFill/>
          </a:ln>
        </p:spPr>
      </p:pic>
      <p:sp>
        <p:nvSpPr>
          <p:cNvPr id="12" name="Google Shape;12;p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5.png"/><Relationship Id="rId6" Type="http://schemas.openxmlformats.org/officeDocument/2006/relationships/image" Target="../media/image13.jpg"/><Relationship Id="rId7"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5.xml"/><Relationship Id="rId4" Type="http://schemas.openxmlformats.org/officeDocument/2006/relationships/slide" Target="/ppt/slides/slide7.xml"/><Relationship Id="rId9" Type="http://schemas.openxmlformats.org/officeDocument/2006/relationships/slide" Target="/ppt/slides/slide51.xml"/><Relationship Id="rId5" Type="http://schemas.openxmlformats.org/officeDocument/2006/relationships/slide" Target="/ppt/slides/slide13.xml"/><Relationship Id="rId6" Type="http://schemas.openxmlformats.org/officeDocument/2006/relationships/slide" Target="/ppt/slides/slide23.xml"/><Relationship Id="rId7" Type="http://schemas.openxmlformats.org/officeDocument/2006/relationships/slide" Target="/ppt/slides/slide42.xml"/><Relationship Id="rId8" Type="http://schemas.openxmlformats.org/officeDocument/2006/relationships/slide" Target="/ppt/slides/slide50.xml"/><Relationship Id="rId11" Type="http://schemas.openxmlformats.org/officeDocument/2006/relationships/image" Target="../media/image20.png"/><Relationship Id="rId10" Type="http://schemas.openxmlformats.org/officeDocument/2006/relationships/slide" Target="/ppt/slides/slide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53.png"/><Relationship Id="rId7"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40.png"/><Relationship Id="rId5"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6.xml"/><Relationship Id="rId3" Type="http://schemas.openxmlformats.org/officeDocument/2006/relationships/image" Target="../media/image57.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7.xml"/><Relationship Id="rId3" Type="http://schemas.openxmlformats.org/officeDocument/2006/relationships/image" Target="../media/image5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hyperlink" Target="https://docs.google.com/document/d/1HwFLqRLC7gUwQpDX5x4fK8aQRpgFlCwH/edit?usp=sharing&amp;ouid=102025371077167630992&amp;rtpof=true&amp;sd=true" TargetMode="External"/><Relationship Id="rId4" Type="http://schemas.openxmlformats.org/officeDocument/2006/relationships/image" Target="../media/image62.png"/><Relationship Id="rId5"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hyperlink" Target="https://sites.google.com/ehinc.org/ehiintranet/staff-survey" TargetMode="External"/><Relationship Id="rId4" Type="http://schemas.openxmlformats.org/officeDocument/2006/relationships/image" Target="../media/image5.png"/><Relationship Id="rId5"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1.xml"/><Relationship Id="rId3" Type="http://schemas.openxmlformats.org/officeDocument/2006/relationships/image" Target="../media/image55.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2.xml"/><Relationship Id="rId3" Type="http://schemas.openxmlformats.org/officeDocument/2006/relationships/image" Target="../media/image50.png"/><Relationship Id="rId4" Type="http://schemas.openxmlformats.org/officeDocument/2006/relationships/image" Target="../media/image58.png"/><Relationship Id="rId5"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3.xml"/><Relationship Id="rId3" Type="http://schemas.openxmlformats.org/officeDocument/2006/relationships/image" Target="../media/image60.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4.xml"/><Relationship Id="rId3"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52"/>
          <p:cNvPicPr preferRelativeResize="0"/>
          <p:nvPr/>
        </p:nvPicPr>
        <p:blipFill>
          <a:blip r:embed="rId3">
            <a:alphaModFix/>
          </a:blip>
          <a:stretch>
            <a:fillRect/>
          </a:stretch>
        </p:blipFill>
        <p:spPr>
          <a:xfrm>
            <a:off x="0" y="-40155"/>
            <a:ext cx="14135751" cy="7952855"/>
          </a:xfrm>
          <a:prstGeom prst="rect">
            <a:avLst/>
          </a:prstGeom>
          <a:noFill/>
          <a:ln>
            <a:noFill/>
          </a:ln>
        </p:spPr>
      </p:pic>
      <p:sp>
        <p:nvSpPr>
          <p:cNvPr id="218" name="Google Shape;218;p5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p:nvPr/>
        </p:nvSpPr>
        <p:spPr>
          <a:xfrm>
            <a:off x="790923" y="629250"/>
            <a:ext cx="12900000" cy="635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4000"/>
              <a:buFont typeface="Platypi Medium"/>
              <a:buNone/>
            </a:pPr>
            <a:r>
              <a:rPr b="0" i="0" lang="en-US" sz="4600" u="none" cap="none" strike="noStrike">
                <a:solidFill>
                  <a:srgbClr val="201B18"/>
                </a:solidFill>
                <a:latin typeface="Platypi Medium"/>
                <a:ea typeface="Platypi Medium"/>
                <a:cs typeface="Platypi Medium"/>
                <a:sym typeface="Platypi Medium"/>
              </a:rPr>
              <a:t>Top 5 Primary Substance Use Diagnoses</a:t>
            </a:r>
            <a:endParaRPr b="0" i="0" sz="4600" u="none" cap="none" strike="noStrike"/>
          </a:p>
        </p:txBody>
      </p:sp>
      <p:sp>
        <p:nvSpPr>
          <p:cNvPr id="392" name="Google Shape;392;p61"/>
          <p:cNvSpPr/>
          <p:nvPr/>
        </p:nvSpPr>
        <p:spPr>
          <a:xfrm>
            <a:off x="790932" y="1629489"/>
            <a:ext cx="13048536" cy="616982"/>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Understanding the primary substances driving treatment admissions helps us tailor our clinical programming and allocate resources effectively. Alcohol continues to be the most prevalent primary diagnosis, followed by cocaine and opioid use disorders.</a:t>
            </a:r>
            <a:endParaRPr b="0" i="0" sz="1600" u="none" cap="none" strike="noStrike"/>
          </a:p>
        </p:txBody>
      </p:sp>
      <p:pic>
        <p:nvPicPr>
          <p:cNvPr descr="preencoded.png" id="393" name="Google Shape;393;p61"/>
          <p:cNvPicPr preferRelativeResize="0"/>
          <p:nvPr/>
        </p:nvPicPr>
        <p:blipFill rotWithShape="1">
          <a:blip r:embed="rId3">
            <a:alphaModFix/>
          </a:blip>
          <a:srcRect b="0" l="0" r="0" t="0"/>
          <a:stretch/>
        </p:blipFill>
        <p:spPr>
          <a:xfrm>
            <a:off x="790932" y="2656761"/>
            <a:ext cx="5648444" cy="2370058"/>
          </a:xfrm>
          <a:prstGeom prst="rect">
            <a:avLst/>
          </a:prstGeom>
          <a:noFill/>
          <a:ln>
            <a:noFill/>
          </a:ln>
        </p:spPr>
      </p:pic>
      <p:sp>
        <p:nvSpPr>
          <p:cNvPr id="394" name="Google Shape;394;p61"/>
          <p:cNvSpPr/>
          <p:nvPr/>
        </p:nvSpPr>
        <p:spPr>
          <a:xfrm>
            <a:off x="790932" y="5057299"/>
            <a:ext cx="203359" cy="203359"/>
          </a:xfrm>
          <a:prstGeom prst="roundRect">
            <a:avLst>
              <a:gd fmla="val 8993" name="adj"/>
            </a:avLst>
          </a:prstGeom>
          <a:solidFill>
            <a:srgbClr val="3B23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1"/>
          <p:cNvSpPr/>
          <p:nvPr/>
        </p:nvSpPr>
        <p:spPr>
          <a:xfrm>
            <a:off x="1055251" y="5057299"/>
            <a:ext cx="746100" cy="20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Alcohol </a:t>
            </a:r>
            <a:r>
              <a:rPr lang="en-US" sz="1600">
                <a:solidFill>
                  <a:srgbClr val="504C49"/>
                </a:solidFill>
                <a:latin typeface="Source Serif 4"/>
                <a:ea typeface="Source Serif 4"/>
                <a:cs typeface="Source Serif 4"/>
                <a:sym typeface="Source Serif 4"/>
              </a:rPr>
              <a:t>27%</a:t>
            </a:r>
            <a:endParaRPr b="0" i="0" sz="1600" u="none" cap="none" strike="noStrike"/>
          </a:p>
        </p:txBody>
      </p:sp>
      <p:sp>
        <p:nvSpPr>
          <p:cNvPr id="396" name="Google Shape;396;p61"/>
          <p:cNvSpPr/>
          <p:nvPr/>
        </p:nvSpPr>
        <p:spPr>
          <a:xfrm>
            <a:off x="2241113" y="5057299"/>
            <a:ext cx="203359" cy="203359"/>
          </a:xfrm>
          <a:prstGeom prst="roundRect">
            <a:avLst>
              <a:gd fmla="val 8993" name="adj"/>
            </a:avLst>
          </a:prstGeom>
          <a:solidFill>
            <a:srgbClr val="724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1"/>
          <p:cNvSpPr/>
          <p:nvPr/>
        </p:nvSpPr>
        <p:spPr>
          <a:xfrm>
            <a:off x="2505432" y="5057299"/>
            <a:ext cx="774263" cy="2033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Cocaine 1</a:t>
            </a:r>
            <a:r>
              <a:rPr lang="en-US" sz="1600">
                <a:solidFill>
                  <a:srgbClr val="504C49"/>
                </a:solidFill>
                <a:latin typeface="Source Serif 4"/>
                <a:ea typeface="Source Serif 4"/>
                <a:cs typeface="Source Serif 4"/>
                <a:sym typeface="Source Serif 4"/>
              </a:rPr>
              <a:t>5</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p:txBody>
      </p:sp>
      <p:sp>
        <p:nvSpPr>
          <p:cNvPr id="398" name="Google Shape;398;p61"/>
          <p:cNvSpPr/>
          <p:nvPr/>
        </p:nvSpPr>
        <p:spPr>
          <a:xfrm>
            <a:off x="3691295" y="5057299"/>
            <a:ext cx="203359" cy="203359"/>
          </a:xfrm>
          <a:prstGeom prst="roundRect">
            <a:avLst>
              <a:gd fmla="val 8993" name="adj"/>
            </a:avLst>
          </a:prstGeom>
          <a:solidFill>
            <a:srgbClr val="A96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1"/>
          <p:cNvSpPr/>
          <p:nvPr/>
        </p:nvSpPr>
        <p:spPr>
          <a:xfrm>
            <a:off x="3955613" y="5057299"/>
            <a:ext cx="653058" cy="2033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Opioid </a:t>
            </a:r>
            <a:r>
              <a:rPr lang="en-US" sz="1600">
                <a:solidFill>
                  <a:srgbClr val="504C49"/>
                </a:solidFill>
                <a:latin typeface="Source Serif 4"/>
                <a:ea typeface="Source Serif 4"/>
                <a:cs typeface="Source Serif 4"/>
                <a:sym typeface="Source Serif 4"/>
              </a:rPr>
              <a:t>5</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p:txBody>
      </p:sp>
      <p:sp>
        <p:nvSpPr>
          <p:cNvPr id="400" name="Google Shape;400;p61"/>
          <p:cNvSpPr/>
          <p:nvPr/>
        </p:nvSpPr>
        <p:spPr>
          <a:xfrm>
            <a:off x="5141476" y="5057299"/>
            <a:ext cx="203359" cy="203359"/>
          </a:xfrm>
          <a:prstGeom prst="roundRect">
            <a:avLst>
              <a:gd fmla="val 8993" name="adj"/>
            </a:avLst>
          </a:prstGeom>
          <a:solidFill>
            <a:srgbClr val="CC8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1"/>
          <p:cNvSpPr/>
          <p:nvPr/>
        </p:nvSpPr>
        <p:spPr>
          <a:xfrm>
            <a:off x="5405795" y="5057299"/>
            <a:ext cx="903208" cy="2033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Cannabis 2%</a:t>
            </a:r>
            <a:endParaRPr b="0" i="0" sz="1600" u="none" cap="none" strike="noStrike"/>
          </a:p>
        </p:txBody>
      </p:sp>
      <p:sp>
        <p:nvSpPr>
          <p:cNvPr id="402" name="Google Shape;402;p61"/>
          <p:cNvSpPr/>
          <p:nvPr/>
        </p:nvSpPr>
        <p:spPr>
          <a:xfrm>
            <a:off x="790907" y="5819858"/>
            <a:ext cx="203400" cy="203400"/>
          </a:xfrm>
          <a:prstGeom prst="roundRect">
            <a:avLst>
              <a:gd fmla="val 8993" name="adj"/>
            </a:avLst>
          </a:prstGeom>
          <a:solidFill>
            <a:srgbClr val="DDB1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1"/>
          <p:cNvSpPr/>
          <p:nvPr/>
        </p:nvSpPr>
        <p:spPr>
          <a:xfrm>
            <a:off x="1055251" y="5548083"/>
            <a:ext cx="1033500" cy="40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600"/>
              <a:buFont typeface="Source Serif 4"/>
              <a:buNone/>
            </a:pPr>
            <a:r>
              <a:t/>
            </a:r>
            <a:endParaRPr sz="1600">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Other Stimulant </a:t>
            </a:r>
            <a:r>
              <a:rPr lang="en-US" sz="1600">
                <a:solidFill>
                  <a:srgbClr val="504C49"/>
                </a:solidFill>
                <a:latin typeface="Source Serif 4"/>
                <a:ea typeface="Source Serif 4"/>
                <a:cs typeface="Source Serif 4"/>
                <a:sym typeface="Source Serif 4"/>
              </a:rPr>
              <a:t>2</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p:txBody>
      </p:sp>
      <p:sp>
        <p:nvSpPr>
          <p:cNvPr id="404" name="Google Shape;404;p61"/>
          <p:cNvSpPr/>
          <p:nvPr/>
        </p:nvSpPr>
        <p:spPr>
          <a:xfrm>
            <a:off x="7570946" y="2633901"/>
            <a:ext cx="3065145" cy="381238"/>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400"/>
              <a:buFont typeface="Platypi Medium"/>
              <a:buNone/>
            </a:pPr>
            <a:r>
              <a:rPr b="0" i="0" lang="en-US" sz="2400" u="none" cap="none" strike="noStrike">
                <a:solidFill>
                  <a:srgbClr val="201B18"/>
                </a:solidFill>
                <a:latin typeface="Platypi Medium"/>
                <a:ea typeface="Platypi Medium"/>
                <a:cs typeface="Platypi Medium"/>
                <a:sym typeface="Platypi Medium"/>
              </a:rPr>
              <a:t>Clinical Implications</a:t>
            </a:r>
            <a:endParaRPr b="0" i="0" sz="2400" u="none" cap="none" strike="noStrike"/>
          </a:p>
        </p:txBody>
      </p:sp>
      <p:sp>
        <p:nvSpPr>
          <p:cNvPr id="405" name="Google Shape;405;p61"/>
          <p:cNvSpPr/>
          <p:nvPr/>
        </p:nvSpPr>
        <p:spPr>
          <a:xfrm>
            <a:off x="7570946" y="3197423"/>
            <a:ext cx="6276142" cy="1542455"/>
          </a:xfrm>
          <a:prstGeom prst="rect">
            <a:avLst/>
          </a:prstGeom>
          <a:noFill/>
          <a:ln>
            <a:noFill/>
          </a:ln>
        </p:spPr>
        <p:txBody>
          <a:bodyPr anchorCtr="0" anchor="t" bIns="0" lIns="0" spcFirstLastPara="1" rIns="0" wrap="square" tIns="0">
            <a:noAutofit/>
          </a:bodyPr>
          <a:lstStyle/>
          <a:p>
            <a:pPr indent="457200" lvl="0" marL="0" marR="0" rtl="0" algn="l">
              <a:lnSpc>
                <a:spcPct val="15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The predominance of alcohol use disorder reflects national trends and underscores the need for comprehensive alcohol treatment programming. The significant presence of cocaine-related admissions highlights the ongoing impact of stimulant use in our community.</a:t>
            </a:r>
            <a:endParaRPr b="0" i="0" sz="1600" u="none" cap="none" strike="noStrike"/>
          </a:p>
        </p:txBody>
      </p:sp>
      <p:sp>
        <p:nvSpPr>
          <p:cNvPr id="406" name="Google Shape;406;p61"/>
          <p:cNvSpPr/>
          <p:nvPr/>
        </p:nvSpPr>
        <p:spPr>
          <a:xfrm>
            <a:off x="7570946" y="4903946"/>
            <a:ext cx="6276142" cy="1233964"/>
          </a:xfrm>
          <a:prstGeom prst="rect">
            <a:avLst/>
          </a:prstGeom>
          <a:noFill/>
          <a:ln>
            <a:noFill/>
          </a:ln>
        </p:spPr>
        <p:txBody>
          <a:bodyPr anchorCtr="0" anchor="t" bIns="0" lIns="0" spcFirstLastPara="1" rIns="0" wrap="square" tIns="0">
            <a:noAutofit/>
          </a:bodyPr>
          <a:lstStyle/>
          <a:p>
            <a:pPr indent="457200" lvl="0" marL="0" marR="0" rtl="0" algn="l">
              <a:lnSpc>
                <a:spcPct val="150000"/>
              </a:lnSpc>
              <a:spcBef>
                <a:spcPts val="0"/>
              </a:spcBef>
              <a:spcAft>
                <a:spcPts val="0"/>
              </a:spcAft>
              <a:buClr>
                <a:srgbClr val="504C49"/>
              </a:buClr>
              <a:buSzPts val="1600"/>
              <a:buFont typeface="Source Serif 4"/>
              <a:buNone/>
            </a:pPr>
            <a:r>
              <a:rPr b="0" i="0" lang="en-US" sz="1600" u="none" cap="none" strike="noStrike">
                <a:solidFill>
                  <a:srgbClr val="504C49"/>
                </a:solidFill>
                <a:latin typeface="Source Serif 4"/>
                <a:ea typeface="Source Serif 4"/>
                <a:cs typeface="Source Serif 4"/>
                <a:sym typeface="Source Serif 4"/>
              </a:rPr>
              <a:t>Our evidence-based treatment protocols are specifically designed to address these primary diagnose, cognitive-behavioral interventions, and relapse prevention strategies tailored to each substance class.</a:t>
            </a:r>
            <a:endParaRPr b="0" i="0" sz="1600" u="none" cap="none" strike="noStrike"/>
          </a:p>
        </p:txBody>
      </p:sp>
      <p:sp>
        <p:nvSpPr>
          <p:cNvPr id="407" name="Google Shape;407;p6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408" name="Google Shape;408;p61"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409" name="Google Shape;409;p6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p:nvPr/>
        </p:nvSpPr>
        <p:spPr>
          <a:xfrm>
            <a:off x="793799" y="803450"/>
            <a:ext cx="12967500" cy="630000"/>
          </a:xfrm>
          <a:prstGeom prst="rect">
            <a:avLst/>
          </a:prstGeom>
          <a:noFill/>
          <a:ln>
            <a:noFill/>
          </a:ln>
        </p:spPr>
        <p:txBody>
          <a:bodyPr anchorCtr="0" anchor="t" bIns="0" lIns="0" spcFirstLastPara="1" rIns="0" wrap="square" tIns="0">
            <a:noAutofit/>
          </a:bodyPr>
          <a:lstStyle/>
          <a:p>
            <a:pPr indent="0" lvl="0" marL="0" marR="0" rtl="0" algn="l">
              <a:lnSpc>
                <a:spcPct val="125757"/>
              </a:lnSpc>
              <a:spcBef>
                <a:spcPts val="0"/>
              </a:spcBef>
              <a:spcAft>
                <a:spcPts val="0"/>
              </a:spcAft>
              <a:buClr>
                <a:srgbClr val="201B18"/>
              </a:buClr>
              <a:buSzPts val="3300"/>
              <a:buFont typeface="Platypi Medium"/>
              <a:buNone/>
            </a:pPr>
            <a:r>
              <a:rPr b="0" i="0" lang="en-US" sz="4600" u="none" cap="none" strike="noStrike">
                <a:solidFill>
                  <a:srgbClr val="201B18"/>
                </a:solidFill>
                <a:latin typeface="Platypi Medium"/>
                <a:ea typeface="Platypi Medium"/>
                <a:cs typeface="Platypi Medium"/>
                <a:sym typeface="Platypi Medium"/>
              </a:rPr>
              <a:t>Top 5 Mental Health Primary Diagnoses</a:t>
            </a:r>
            <a:endParaRPr b="0" i="0" sz="4600" u="none" cap="none" strike="noStrike"/>
          </a:p>
        </p:txBody>
      </p:sp>
      <p:sp>
        <p:nvSpPr>
          <p:cNvPr id="416" name="Google Shape;416;p62"/>
          <p:cNvSpPr/>
          <p:nvPr/>
        </p:nvSpPr>
        <p:spPr>
          <a:xfrm>
            <a:off x="793790" y="1661524"/>
            <a:ext cx="13042800" cy="4764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Co-occurring mental health conditions are prevalent among individuals seeking substance use treatment. Our integrated treatment approach addresses both substance use disorders and mental health needs simultaneously, recognizing the complex interplay between these conditions.</a:t>
            </a:r>
            <a:endParaRPr b="0" i="0" sz="1600" u="none" cap="none" strike="noStrike"/>
          </a:p>
        </p:txBody>
      </p:sp>
      <p:sp>
        <p:nvSpPr>
          <p:cNvPr id="417" name="Google Shape;417;p62"/>
          <p:cNvSpPr/>
          <p:nvPr/>
        </p:nvSpPr>
        <p:spPr>
          <a:xfrm>
            <a:off x="825588" y="2940561"/>
            <a:ext cx="3165000" cy="1198500"/>
          </a:xfrm>
          <a:prstGeom prst="roundRect">
            <a:avLst>
              <a:gd fmla="val 644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2"/>
          <p:cNvSpPr/>
          <p:nvPr/>
        </p:nvSpPr>
        <p:spPr>
          <a:xfrm>
            <a:off x="825578" y="2917698"/>
            <a:ext cx="3165000" cy="91500"/>
          </a:xfrm>
          <a:prstGeom prst="roundRect">
            <a:avLst>
              <a:gd fmla="val 27907"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2"/>
          <p:cNvSpPr/>
          <p:nvPr/>
        </p:nvSpPr>
        <p:spPr>
          <a:xfrm>
            <a:off x="2152886" y="2685407"/>
            <a:ext cx="510300" cy="510300"/>
          </a:xfrm>
          <a:prstGeom prst="roundRect">
            <a:avLst>
              <a:gd fmla="val 1791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2"/>
          <p:cNvSpPr/>
          <p:nvPr/>
        </p:nvSpPr>
        <p:spPr>
          <a:xfrm>
            <a:off x="2153137" y="2830062"/>
            <a:ext cx="510300" cy="2382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FFFFFF"/>
              </a:buClr>
              <a:buSzPts val="1600"/>
              <a:buFont typeface="Platypi Medium"/>
              <a:buNone/>
            </a:pPr>
            <a:r>
              <a:rPr lang="en-US">
                <a:solidFill>
                  <a:srgbClr val="FFFFFF"/>
                </a:solidFill>
                <a:latin typeface="Platypi Medium"/>
                <a:ea typeface="Platypi Medium"/>
                <a:cs typeface="Platypi Medium"/>
                <a:sym typeface="Platypi Medium"/>
              </a:rPr>
              <a:t>27%</a:t>
            </a:r>
            <a:endParaRPr b="0" i="0" u="none" cap="none" strike="noStrike"/>
          </a:p>
        </p:txBody>
      </p:sp>
      <p:sp>
        <p:nvSpPr>
          <p:cNvPr id="421" name="Google Shape;421;p62"/>
          <p:cNvSpPr/>
          <p:nvPr/>
        </p:nvSpPr>
        <p:spPr>
          <a:xfrm>
            <a:off x="7272188" y="3301600"/>
            <a:ext cx="3292500" cy="3411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1" i="0" lang="en-US" sz="1650" u="none" cap="none" strike="noStrike">
                <a:solidFill>
                  <a:srgbClr val="504C49"/>
                </a:solidFill>
                <a:latin typeface="Source Serif 4"/>
                <a:ea typeface="Source Serif 4"/>
                <a:cs typeface="Source Serif 4"/>
                <a:sym typeface="Source Serif 4"/>
              </a:rPr>
              <a:t>Post-Traumatic Stress Disorder</a:t>
            </a:r>
            <a:endParaRPr b="1" i="0" sz="1650" u="none" cap="none" strike="noStrike"/>
          </a:p>
        </p:txBody>
      </p:sp>
      <p:sp>
        <p:nvSpPr>
          <p:cNvPr id="422" name="Google Shape;422;p62"/>
          <p:cNvSpPr/>
          <p:nvPr/>
        </p:nvSpPr>
        <p:spPr>
          <a:xfrm>
            <a:off x="4118132" y="2917698"/>
            <a:ext cx="3165000" cy="91500"/>
          </a:xfrm>
          <a:prstGeom prst="roundRect">
            <a:avLst>
              <a:gd fmla="val 27907"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2"/>
          <p:cNvSpPr/>
          <p:nvPr/>
        </p:nvSpPr>
        <p:spPr>
          <a:xfrm>
            <a:off x="5445441" y="2685407"/>
            <a:ext cx="510300" cy="510300"/>
          </a:xfrm>
          <a:prstGeom prst="roundRect">
            <a:avLst>
              <a:gd fmla="val 1791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2"/>
          <p:cNvSpPr/>
          <p:nvPr/>
        </p:nvSpPr>
        <p:spPr>
          <a:xfrm>
            <a:off x="5445576" y="2812901"/>
            <a:ext cx="510300" cy="3411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FFFFFF"/>
              </a:buClr>
              <a:buSzPts val="1600"/>
              <a:buFont typeface="Platypi Medium"/>
              <a:buNone/>
            </a:pPr>
            <a:r>
              <a:rPr lang="en-US">
                <a:solidFill>
                  <a:srgbClr val="FFFFFF"/>
                </a:solidFill>
                <a:latin typeface="Platypi Medium"/>
                <a:ea typeface="Platypi Medium"/>
                <a:cs typeface="Platypi Medium"/>
                <a:sym typeface="Platypi Medium"/>
              </a:rPr>
              <a:t>19</a:t>
            </a:r>
            <a:r>
              <a:rPr b="0" i="0" lang="en-US" u="none" cap="none" strike="noStrike">
                <a:solidFill>
                  <a:srgbClr val="FFFFFF"/>
                </a:solidFill>
                <a:latin typeface="Platypi Medium"/>
                <a:ea typeface="Platypi Medium"/>
                <a:cs typeface="Platypi Medium"/>
                <a:sym typeface="Platypi Medium"/>
              </a:rPr>
              <a:t>%</a:t>
            </a:r>
            <a:endParaRPr b="0" i="0" u="none" cap="none" strike="noStrike"/>
          </a:p>
        </p:txBody>
      </p:sp>
      <p:sp>
        <p:nvSpPr>
          <p:cNvPr id="425" name="Google Shape;425;p62"/>
          <p:cNvSpPr/>
          <p:nvPr/>
        </p:nvSpPr>
        <p:spPr>
          <a:xfrm>
            <a:off x="974913" y="3339249"/>
            <a:ext cx="28662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1" i="0" lang="en-US" sz="1650" u="none" cap="none" strike="noStrike">
                <a:solidFill>
                  <a:srgbClr val="504C49"/>
                </a:solidFill>
                <a:latin typeface="Platypi"/>
                <a:ea typeface="Platypi"/>
                <a:cs typeface="Platypi"/>
                <a:sym typeface="Platypi"/>
              </a:rPr>
              <a:t>Depression (Unspecified</a:t>
            </a:r>
            <a:r>
              <a:rPr b="0" i="0" lang="en-US" sz="1650" u="none" cap="none" strike="noStrike">
                <a:solidFill>
                  <a:srgbClr val="504C49"/>
                </a:solidFill>
                <a:latin typeface="Platypi Medium"/>
                <a:ea typeface="Platypi Medium"/>
                <a:cs typeface="Platypi Medium"/>
                <a:sym typeface="Platypi Medium"/>
              </a:rPr>
              <a:t>)</a:t>
            </a:r>
            <a:endParaRPr b="0" i="0" sz="1650" u="none" cap="none" strike="noStrike"/>
          </a:p>
        </p:txBody>
      </p:sp>
      <p:sp>
        <p:nvSpPr>
          <p:cNvPr id="426" name="Google Shape;426;p62"/>
          <p:cNvSpPr/>
          <p:nvPr/>
        </p:nvSpPr>
        <p:spPr>
          <a:xfrm>
            <a:off x="7410686" y="2917698"/>
            <a:ext cx="3165000" cy="91500"/>
          </a:xfrm>
          <a:prstGeom prst="roundRect">
            <a:avLst>
              <a:gd fmla="val 27907"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2"/>
          <p:cNvSpPr/>
          <p:nvPr/>
        </p:nvSpPr>
        <p:spPr>
          <a:xfrm>
            <a:off x="8737995" y="2685407"/>
            <a:ext cx="510300" cy="510300"/>
          </a:xfrm>
          <a:prstGeom prst="roundRect">
            <a:avLst>
              <a:gd fmla="val 1791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2"/>
          <p:cNvSpPr/>
          <p:nvPr/>
        </p:nvSpPr>
        <p:spPr>
          <a:xfrm>
            <a:off x="6943225" y="4199913"/>
            <a:ext cx="339900" cy="341100"/>
          </a:xfrm>
          <a:prstGeom prst="rect">
            <a:avLst/>
          </a:prstGeom>
          <a:noFill/>
          <a:ln>
            <a:noFill/>
          </a:ln>
        </p:spPr>
        <p:txBody>
          <a:bodyPr anchorCtr="0" anchor="t" bIns="0" lIns="0" spcFirstLastPara="1" rIns="0" wrap="square" tIns="0">
            <a:noAutofit/>
          </a:bodyPr>
          <a:lstStyle/>
          <a:p>
            <a:pPr indent="0" lvl="0" marL="0" marR="0" rtl="0" algn="l">
              <a:lnSpc>
                <a:spcPct val="140625"/>
              </a:lnSpc>
              <a:spcBef>
                <a:spcPts val="0"/>
              </a:spcBef>
              <a:spcAft>
                <a:spcPts val="0"/>
              </a:spcAft>
              <a:buClr>
                <a:srgbClr val="FFFFFF"/>
              </a:buClr>
              <a:buSzPts val="1600"/>
              <a:buFont typeface="Platypi Medium"/>
              <a:buNone/>
            </a:pPr>
            <a:r>
              <a:rPr lang="en-US" sz="1600">
                <a:solidFill>
                  <a:srgbClr val="FFFFFF"/>
                </a:solidFill>
                <a:latin typeface="Platypi Medium"/>
                <a:ea typeface="Platypi Medium"/>
                <a:cs typeface="Platypi Medium"/>
                <a:sym typeface="Platypi Medium"/>
              </a:rPr>
              <a:t>2%</a:t>
            </a:r>
            <a:endParaRPr b="0" i="0" sz="1600" u="none" cap="none" strike="noStrike"/>
          </a:p>
        </p:txBody>
      </p:sp>
      <p:sp>
        <p:nvSpPr>
          <p:cNvPr id="429" name="Google Shape;429;p62"/>
          <p:cNvSpPr/>
          <p:nvPr/>
        </p:nvSpPr>
        <p:spPr>
          <a:xfrm>
            <a:off x="10665951" y="3301612"/>
            <a:ext cx="3375600" cy="3411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1" i="0" lang="en-US" sz="1650" u="none" cap="none" strike="noStrike">
                <a:solidFill>
                  <a:srgbClr val="504C49"/>
                </a:solidFill>
                <a:latin typeface="Platypi"/>
                <a:ea typeface="Platypi"/>
                <a:cs typeface="Platypi"/>
                <a:sym typeface="Platypi"/>
              </a:rPr>
              <a:t>Generalized Anx</a:t>
            </a:r>
            <a:r>
              <a:rPr b="1" lang="en-US" sz="1650">
                <a:solidFill>
                  <a:srgbClr val="504C49"/>
                </a:solidFill>
                <a:latin typeface="Platypi"/>
                <a:ea typeface="Platypi"/>
                <a:cs typeface="Platypi"/>
                <a:sym typeface="Platypi"/>
              </a:rPr>
              <a:t>i</a:t>
            </a:r>
            <a:r>
              <a:rPr b="1" i="0" lang="en-US" sz="1650" u="none" cap="none" strike="noStrike">
                <a:solidFill>
                  <a:srgbClr val="504C49"/>
                </a:solidFill>
                <a:latin typeface="Platypi"/>
                <a:ea typeface="Platypi"/>
                <a:cs typeface="Platypi"/>
                <a:sym typeface="Platypi"/>
              </a:rPr>
              <a:t>ety Disorder</a:t>
            </a:r>
            <a:endParaRPr b="1" i="0" sz="1650" u="none" cap="none" strike="noStrike"/>
          </a:p>
        </p:txBody>
      </p:sp>
      <p:sp>
        <p:nvSpPr>
          <p:cNvPr id="430" name="Google Shape;430;p62"/>
          <p:cNvSpPr/>
          <p:nvPr/>
        </p:nvSpPr>
        <p:spPr>
          <a:xfrm>
            <a:off x="10703241" y="2917698"/>
            <a:ext cx="3165300" cy="91500"/>
          </a:xfrm>
          <a:prstGeom prst="roundRect">
            <a:avLst>
              <a:gd fmla="val 27907"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2"/>
          <p:cNvSpPr/>
          <p:nvPr/>
        </p:nvSpPr>
        <p:spPr>
          <a:xfrm>
            <a:off x="12030669" y="2685407"/>
            <a:ext cx="510300" cy="510300"/>
          </a:xfrm>
          <a:prstGeom prst="roundRect">
            <a:avLst>
              <a:gd fmla="val 1791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2"/>
          <p:cNvSpPr/>
          <p:nvPr/>
        </p:nvSpPr>
        <p:spPr>
          <a:xfrm>
            <a:off x="12022103" y="2829851"/>
            <a:ext cx="501600" cy="2382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FFFFFF"/>
              </a:buClr>
              <a:buSzPts val="1600"/>
              <a:buFont typeface="Platypi Medium"/>
              <a:buNone/>
            </a:pPr>
            <a:r>
              <a:rPr lang="en-US">
                <a:solidFill>
                  <a:srgbClr val="FFFFFF"/>
                </a:solidFill>
                <a:latin typeface="Platypi Medium"/>
                <a:ea typeface="Platypi Medium"/>
                <a:cs typeface="Platypi Medium"/>
                <a:sym typeface="Platypi Medium"/>
              </a:rPr>
              <a:t>15%</a:t>
            </a:r>
            <a:endParaRPr b="0" i="0" u="none" cap="none" strike="noStrike"/>
          </a:p>
        </p:txBody>
      </p:sp>
      <p:sp>
        <p:nvSpPr>
          <p:cNvPr id="433" name="Google Shape;433;p62"/>
          <p:cNvSpPr/>
          <p:nvPr/>
        </p:nvSpPr>
        <p:spPr>
          <a:xfrm>
            <a:off x="4230350" y="3301600"/>
            <a:ext cx="2940600" cy="3411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1" i="0" lang="en-US" sz="1650" u="none" cap="none" strike="noStrike">
                <a:solidFill>
                  <a:srgbClr val="504C49"/>
                </a:solidFill>
                <a:latin typeface="Platypi"/>
                <a:ea typeface="Platypi"/>
                <a:cs typeface="Platypi"/>
                <a:sym typeface="Platypi"/>
              </a:rPr>
              <a:t>Major Depressive Disorder</a:t>
            </a:r>
            <a:endParaRPr b="1" i="0" sz="1650" u="none" cap="none" strike="noStrike"/>
          </a:p>
        </p:txBody>
      </p:sp>
      <p:sp>
        <p:nvSpPr>
          <p:cNvPr id="434" name="Google Shape;434;p62"/>
          <p:cNvSpPr/>
          <p:nvPr/>
        </p:nvSpPr>
        <p:spPr>
          <a:xfrm>
            <a:off x="761892" y="4324727"/>
            <a:ext cx="3165000" cy="91500"/>
          </a:xfrm>
          <a:prstGeom prst="roundRect">
            <a:avLst>
              <a:gd fmla="val 27907"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2"/>
          <p:cNvSpPr/>
          <p:nvPr/>
        </p:nvSpPr>
        <p:spPr>
          <a:xfrm>
            <a:off x="1983749" y="4018217"/>
            <a:ext cx="510300" cy="510300"/>
          </a:xfrm>
          <a:prstGeom prst="roundRect">
            <a:avLst>
              <a:gd fmla="val 1791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2"/>
          <p:cNvSpPr/>
          <p:nvPr/>
        </p:nvSpPr>
        <p:spPr>
          <a:xfrm>
            <a:off x="1175696" y="4602197"/>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1" i="0" lang="en-US" sz="1650" u="none" cap="none" strike="noStrike">
                <a:solidFill>
                  <a:srgbClr val="504C49"/>
                </a:solidFill>
                <a:latin typeface="Platypi"/>
                <a:ea typeface="Platypi"/>
                <a:cs typeface="Platypi"/>
                <a:sym typeface="Platypi"/>
              </a:rPr>
              <a:t>Bipolar Disorder</a:t>
            </a:r>
            <a:endParaRPr b="1" i="0" sz="1650" u="none" cap="none" strike="noStrike"/>
          </a:p>
        </p:txBody>
      </p:sp>
      <p:sp>
        <p:nvSpPr>
          <p:cNvPr id="437" name="Google Shape;437;p62"/>
          <p:cNvSpPr/>
          <p:nvPr/>
        </p:nvSpPr>
        <p:spPr>
          <a:xfrm>
            <a:off x="793790" y="5159521"/>
            <a:ext cx="13042800" cy="4764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These diagnoses inform our clinical staffing needs, training priorities, and partnership development with psychiatric providers. Our trauma-informed care approach is particularly critical given the prevalence of PTSD among our population.</a:t>
            </a:r>
            <a:endParaRPr b="0" i="0" sz="1600" u="none" cap="none" strike="noStrike"/>
          </a:p>
        </p:txBody>
      </p:sp>
      <p:sp>
        <p:nvSpPr>
          <p:cNvPr id="438" name="Google Shape;438;p6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439" name="Google Shape;439;p62"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440" name="Google Shape;440;p62"/>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
        <p:nvSpPr>
          <p:cNvPr id="441" name="Google Shape;441;p62"/>
          <p:cNvSpPr/>
          <p:nvPr/>
        </p:nvSpPr>
        <p:spPr>
          <a:xfrm>
            <a:off x="8738000" y="2792901"/>
            <a:ext cx="501600" cy="3411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Clr>
                <a:srgbClr val="FFFFFF"/>
              </a:buClr>
              <a:buSzPts val="1600"/>
              <a:buFont typeface="Platypi Medium"/>
              <a:buNone/>
            </a:pPr>
            <a:r>
              <a:rPr lang="en-US">
                <a:solidFill>
                  <a:srgbClr val="FFFFFF"/>
                </a:solidFill>
                <a:latin typeface="Platypi Medium"/>
                <a:ea typeface="Platypi Medium"/>
                <a:cs typeface="Platypi Medium"/>
                <a:sym typeface="Platypi Medium"/>
              </a:rPr>
              <a:t>17</a:t>
            </a:r>
            <a:r>
              <a:rPr lang="en-US">
                <a:solidFill>
                  <a:srgbClr val="FFFFFF"/>
                </a:solidFill>
                <a:latin typeface="Platypi Medium"/>
                <a:ea typeface="Platypi Medium"/>
                <a:cs typeface="Platypi Medium"/>
                <a:sym typeface="Platypi Medium"/>
              </a:rPr>
              <a:t>%</a:t>
            </a:r>
            <a:endParaRPr b="0" i="0" u="none" cap="none" strike="noStrike"/>
          </a:p>
        </p:txBody>
      </p:sp>
      <p:sp>
        <p:nvSpPr>
          <p:cNvPr id="442" name="Google Shape;442;p62"/>
          <p:cNvSpPr txBox="1"/>
          <p:nvPr/>
        </p:nvSpPr>
        <p:spPr>
          <a:xfrm>
            <a:off x="1934100" y="4104663"/>
            <a:ext cx="609600" cy="5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chemeClr val="lt1"/>
                </a:solidFill>
              </a:rPr>
              <a:t>11%</a:t>
            </a:r>
            <a:endParaRPr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p:nvPr/>
        </p:nvSpPr>
        <p:spPr>
          <a:xfrm>
            <a:off x="4423110" y="215779"/>
            <a:ext cx="6380400" cy="572700"/>
          </a:xfrm>
          <a:prstGeom prst="rect">
            <a:avLst/>
          </a:prstGeom>
          <a:noFill/>
          <a:ln>
            <a:noFill/>
          </a:ln>
        </p:spPr>
        <p:txBody>
          <a:bodyPr anchorCtr="0" anchor="t" bIns="0" lIns="0" spcFirstLastPara="1" rIns="0" wrap="square" tIns="0">
            <a:noAutofit/>
          </a:bodyPr>
          <a:lstStyle/>
          <a:p>
            <a:pPr indent="0" lvl="0" marL="0" marR="0" rtl="0" algn="l">
              <a:lnSpc>
                <a:spcPct val="126530"/>
              </a:lnSpc>
              <a:spcBef>
                <a:spcPts val="0"/>
              </a:spcBef>
              <a:spcAft>
                <a:spcPts val="0"/>
              </a:spcAft>
              <a:buClr>
                <a:srgbClr val="201B18"/>
              </a:buClr>
              <a:buSzPts val="2450"/>
              <a:buFont typeface="Platypi Medium"/>
              <a:buNone/>
            </a:pPr>
            <a:r>
              <a:rPr b="0" i="0" lang="en-US" sz="4600" u="none" cap="none" strike="noStrike">
                <a:solidFill>
                  <a:srgbClr val="201B18"/>
                </a:solidFill>
                <a:latin typeface="Platypi Medium"/>
                <a:ea typeface="Platypi Medium"/>
                <a:cs typeface="Platypi Medium"/>
                <a:sym typeface="Platypi Medium"/>
              </a:rPr>
              <a:t>Demographic Profile</a:t>
            </a:r>
            <a:endParaRPr b="0" i="0" sz="4600" u="none" cap="none" strike="noStrike"/>
          </a:p>
        </p:txBody>
      </p:sp>
      <p:sp>
        <p:nvSpPr>
          <p:cNvPr id="449" name="Google Shape;449;p63"/>
          <p:cNvSpPr/>
          <p:nvPr/>
        </p:nvSpPr>
        <p:spPr>
          <a:xfrm>
            <a:off x="510900" y="4003267"/>
            <a:ext cx="4047600" cy="4863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400" u="none" cap="none" strike="noStrike">
                <a:solidFill>
                  <a:srgbClr val="201B18"/>
                </a:solidFill>
                <a:latin typeface="Platypi Medium"/>
                <a:ea typeface="Platypi Medium"/>
                <a:cs typeface="Platypi Medium"/>
                <a:sym typeface="Platypi Medium"/>
              </a:rPr>
              <a:t>Gender Distribution</a:t>
            </a:r>
            <a:endParaRPr b="0" i="0" sz="2400" u="none" cap="none" strike="noStrike"/>
          </a:p>
        </p:txBody>
      </p:sp>
      <p:sp>
        <p:nvSpPr>
          <p:cNvPr id="450" name="Google Shape;450;p63"/>
          <p:cNvSpPr/>
          <p:nvPr/>
        </p:nvSpPr>
        <p:spPr>
          <a:xfrm>
            <a:off x="681840" y="5340275"/>
            <a:ext cx="1558200" cy="316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450"/>
              <a:buFont typeface="Platypi Medium"/>
              <a:buNone/>
            </a:pPr>
            <a:r>
              <a:rPr b="0" i="0" lang="en-US" sz="2450" u="none" cap="none" strike="noStrike">
                <a:solidFill>
                  <a:srgbClr val="504C49"/>
                </a:solidFill>
                <a:latin typeface="Platypi Medium"/>
                <a:ea typeface="Platypi Medium"/>
                <a:cs typeface="Platypi Medium"/>
                <a:sym typeface="Platypi Medium"/>
              </a:rPr>
              <a:t>58%</a:t>
            </a:r>
            <a:endParaRPr b="0" i="0" sz="2450" u="none" cap="none" strike="noStrike"/>
          </a:p>
        </p:txBody>
      </p:sp>
      <p:pic>
        <p:nvPicPr>
          <p:cNvPr descr="preencoded.png" id="451" name="Google Shape;451;p63"/>
          <p:cNvPicPr preferRelativeResize="0"/>
          <p:nvPr/>
        </p:nvPicPr>
        <p:blipFill rotWithShape="1">
          <a:blip r:embed="rId3">
            <a:alphaModFix/>
          </a:blip>
          <a:srcRect b="0" l="0" r="0" t="0"/>
          <a:stretch/>
        </p:blipFill>
        <p:spPr>
          <a:xfrm>
            <a:off x="510892" y="4548459"/>
            <a:ext cx="1900118" cy="1900118"/>
          </a:xfrm>
          <a:prstGeom prst="rect">
            <a:avLst/>
          </a:prstGeom>
          <a:noFill/>
          <a:ln>
            <a:noFill/>
          </a:ln>
        </p:spPr>
      </p:pic>
      <p:sp>
        <p:nvSpPr>
          <p:cNvPr id="452" name="Google Shape;452;p63"/>
          <p:cNvSpPr/>
          <p:nvPr/>
        </p:nvSpPr>
        <p:spPr>
          <a:xfrm>
            <a:off x="3909591" y="5340267"/>
            <a:ext cx="1558200" cy="316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450"/>
              <a:buFont typeface="Platypi Medium"/>
              <a:buNone/>
            </a:pPr>
            <a:r>
              <a:rPr b="0" i="0" lang="en-US" sz="2450" u="none" cap="none" strike="noStrike">
                <a:solidFill>
                  <a:srgbClr val="504C49"/>
                </a:solidFill>
                <a:latin typeface="Platypi Medium"/>
                <a:ea typeface="Platypi Medium"/>
                <a:cs typeface="Platypi Medium"/>
                <a:sym typeface="Platypi Medium"/>
              </a:rPr>
              <a:t>41.9%</a:t>
            </a:r>
            <a:endParaRPr b="0" i="0" sz="2450" u="none" cap="none" strike="noStrike"/>
          </a:p>
        </p:txBody>
      </p:sp>
      <p:pic>
        <p:nvPicPr>
          <p:cNvPr descr="preencoded.png" id="453" name="Google Shape;453;p63"/>
          <p:cNvPicPr preferRelativeResize="0"/>
          <p:nvPr/>
        </p:nvPicPr>
        <p:blipFill rotWithShape="1">
          <a:blip r:embed="rId4">
            <a:alphaModFix/>
          </a:blip>
          <a:srcRect b="0" l="0" r="0" t="0"/>
          <a:stretch/>
        </p:blipFill>
        <p:spPr>
          <a:xfrm>
            <a:off x="3738643" y="4548446"/>
            <a:ext cx="1900118" cy="1900118"/>
          </a:xfrm>
          <a:prstGeom prst="rect">
            <a:avLst/>
          </a:prstGeom>
          <a:noFill/>
          <a:ln>
            <a:noFill/>
          </a:ln>
        </p:spPr>
      </p:pic>
      <p:sp>
        <p:nvSpPr>
          <p:cNvPr id="454" name="Google Shape;454;p63"/>
          <p:cNvSpPr/>
          <p:nvPr/>
        </p:nvSpPr>
        <p:spPr>
          <a:xfrm>
            <a:off x="765495" y="1558250"/>
            <a:ext cx="5813700" cy="4863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400" u="none" cap="none" strike="noStrike">
                <a:solidFill>
                  <a:srgbClr val="201B18"/>
                </a:solidFill>
                <a:latin typeface="Platypi Medium"/>
                <a:ea typeface="Platypi Medium"/>
                <a:cs typeface="Platypi Medium"/>
                <a:sym typeface="Platypi Medium"/>
              </a:rPr>
              <a:t>Special Populations</a:t>
            </a:r>
            <a:endParaRPr b="0" i="0" sz="2400" u="none" cap="none" strike="noStrike"/>
          </a:p>
        </p:txBody>
      </p:sp>
      <p:sp>
        <p:nvSpPr>
          <p:cNvPr id="455" name="Google Shape;455;p63"/>
          <p:cNvSpPr/>
          <p:nvPr/>
        </p:nvSpPr>
        <p:spPr>
          <a:xfrm>
            <a:off x="681850" y="2131308"/>
            <a:ext cx="6478800" cy="10743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Veterans:</a:t>
            </a:r>
            <a:r>
              <a:rPr b="0" i="0" lang="en-US" sz="1600" u="none" cap="none" strike="noStrike">
                <a:solidFill>
                  <a:srgbClr val="504C49"/>
                </a:solidFill>
                <a:latin typeface="Source Serif 4"/>
                <a:ea typeface="Source Serif 4"/>
                <a:cs typeface="Source Serif 4"/>
                <a:sym typeface="Source Serif 4"/>
              </a:rPr>
              <a:t> 1.9% of total population served</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Women's Specialty Program:</a:t>
            </a:r>
            <a:r>
              <a:rPr b="0" i="0" lang="en-US" sz="1600" u="none" cap="none" strike="noStrike">
                <a:solidFill>
                  <a:srgbClr val="504C49"/>
                </a:solidFill>
                <a:latin typeface="Source Serif 4"/>
                <a:ea typeface="Source Serif 4"/>
                <a:cs typeface="Source Serif 4"/>
                <a:sym typeface="Source Serif 4"/>
              </a:rPr>
              <a:t> 2.8% participation</a:t>
            </a:r>
            <a:endParaRPr b="0" i="0" sz="1600" u="none" cap="none" strike="noStrike"/>
          </a:p>
        </p:txBody>
      </p:sp>
      <p:sp>
        <p:nvSpPr>
          <p:cNvPr id="456" name="Google Shape;456;p63"/>
          <p:cNvSpPr/>
          <p:nvPr/>
        </p:nvSpPr>
        <p:spPr>
          <a:xfrm>
            <a:off x="7477413" y="1558248"/>
            <a:ext cx="4983300" cy="3165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400" u="none" cap="none" strike="noStrike">
                <a:solidFill>
                  <a:srgbClr val="201B18"/>
                </a:solidFill>
                <a:latin typeface="Platypi Medium"/>
                <a:ea typeface="Platypi Medium"/>
                <a:cs typeface="Platypi Medium"/>
                <a:sym typeface="Platypi Medium"/>
              </a:rPr>
              <a:t>Racial/Ethnic Distribution</a:t>
            </a:r>
            <a:endParaRPr b="0" i="0" sz="2400" u="none" cap="none" strike="noStrike"/>
          </a:p>
        </p:txBody>
      </p:sp>
      <p:sp>
        <p:nvSpPr>
          <p:cNvPr id="457" name="Google Shape;457;p63"/>
          <p:cNvSpPr/>
          <p:nvPr/>
        </p:nvSpPr>
        <p:spPr>
          <a:xfrm>
            <a:off x="7477413" y="2158884"/>
            <a:ext cx="6478800" cy="6318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6</a:t>
            </a:r>
            <a:r>
              <a:rPr b="1" lang="en-US" sz="1600">
                <a:solidFill>
                  <a:srgbClr val="504C49"/>
                </a:solidFill>
                <a:latin typeface="Source Serif 4"/>
                <a:ea typeface="Source Serif 4"/>
                <a:cs typeface="Source Serif 4"/>
                <a:sym typeface="Source Serif 4"/>
              </a:rPr>
              <a:t>6</a:t>
            </a:r>
            <a:r>
              <a:rPr b="1" i="0" lang="en-US" sz="1600" u="none" cap="none" strike="noStrike">
                <a:solidFill>
                  <a:srgbClr val="504C49"/>
                </a:solidFill>
                <a:latin typeface="Source Serif 4"/>
                <a:ea typeface="Source Serif 4"/>
                <a:cs typeface="Source Serif 4"/>
                <a:sym typeface="Source Serif 4"/>
              </a:rPr>
              <a:t>%</a:t>
            </a:r>
            <a:r>
              <a:rPr b="0" i="0" lang="en-US" sz="1600" u="none" cap="none" strike="noStrike">
                <a:solidFill>
                  <a:srgbClr val="504C49"/>
                </a:solidFill>
                <a:latin typeface="Source Serif 4"/>
                <a:ea typeface="Source Serif 4"/>
                <a:cs typeface="Source Serif 4"/>
                <a:sym typeface="Source Serif 4"/>
              </a:rPr>
              <a:t> Black or African American</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21%</a:t>
            </a:r>
            <a:r>
              <a:rPr b="0" i="0" lang="en-US" sz="1600" u="none" cap="none" strike="noStrike">
                <a:solidFill>
                  <a:srgbClr val="504C49"/>
                </a:solidFill>
                <a:latin typeface="Source Serif 4"/>
                <a:ea typeface="Source Serif 4"/>
                <a:cs typeface="Source Serif 4"/>
                <a:sym typeface="Source Serif 4"/>
              </a:rPr>
              <a:t> White</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11%</a:t>
            </a:r>
            <a:r>
              <a:rPr b="0" i="0" lang="en-US" sz="1600" u="none" cap="none" strike="noStrike">
                <a:solidFill>
                  <a:srgbClr val="504C49"/>
                </a:solidFill>
                <a:latin typeface="Source Serif 4"/>
                <a:ea typeface="Source Serif 4"/>
                <a:cs typeface="Source Serif 4"/>
                <a:sym typeface="Source Serif 4"/>
              </a:rPr>
              <a:t> Unknown</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1%</a:t>
            </a:r>
            <a:r>
              <a:rPr b="0" i="0" lang="en-US" sz="1600" u="none" cap="none" strike="noStrike">
                <a:solidFill>
                  <a:srgbClr val="504C49"/>
                </a:solidFill>
                <a:latin typeface="Source Serif 4"/>
                <a:ea typeface="Source Serif 4"/>
                <a:cs typeface="Source Serif 4"/>
                <a:sym typeface="Source Serif 4"/>
              </a:rPr>
              <a:t> More than one race, American Indian/Alaskan Native, Native Hawaiian/Pacific Islander</a:t>
            </a:r>
            <a:endParaRPr b="0" i="0" sz="1600" u="none" cap="none" strike="noStrike"/>
          </a:p>
        </p:txBody>
      </p:sp>
      <p:sp>
        <p:nvSpPr>
          <p:cNvPr id="458" name="Google Shape;458;p63"/>
          <p:cNvSpPr/>
          <p:nvPr/>
        </p:nvSpPr>
        <p:spPr>
          <a:xfrm>
            <a:off x="7477388" y="4161069"/>
            <a:ext cx="4605900" cy="3411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400" u="none" cap="none" strike="noStrike">
                <a:solidFill>
                  <a:srgbClr val="201B18"/>
                </a:solidFill>
                <a:latin typeface="Platypi Medium"/>
                <a:ea typeface="Platypi Medium"/>
                <a:cs typeface="Platypi Medium"/>
                <a:sym typeface="Platypi Medium"/>
              </a:rPr>
              <a:t>Age Range Distribution</a:t>
            </a:r>
            <a:endParaRPr b="0" i="0" sz="2400" u="none" cap="none" strike="noStrike"/>
          </a:p>
        </p:txBody>
      </p:sp>
      <p:sp>
        <p:nvSpPr>
          <p:cNvPr id="459" name="Google Shape;459;p63"/>
          <p:cNvSpPr/>
          <p:nvPr/>
        </p:nvSpPr>
        <p:spPr>
          <a:xfrm>
            <a:off x="7477400" y="4644475"/>
            <a:ext cx="3251400" cy="20610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18-19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&lt;.1</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20-29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12.7</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30-39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30</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40-49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22.8</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50-59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19.6</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60-69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13.5</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rPr b="1" i="0" lang="en-US" sz="1600" u="none" cap="none" strike="noStrike">
                <a:solidFill>
                  <a:srgbClr val="504C49"/>
                </a:solidFill>
                <a:latin typeface="Source Serif 4"/>
                <a:ea typeface="Source Serif 4"/>
                <a:cs typeface="Source Serif 4"/>
                <a:sym typeface="Source Serif 4"/>
              </a:rPr>
              <a:t>70-79 years:</a:t>
            </a:r>
            <a:r>
              <a:rPr b="0" i="0" lang="en-US" sz="1600" u="none" cap="none" strike="noStrike">
                <a:solidFill>
                  <a:srgbClr val="504C49"/>
                </a:solidFill>
                <a:latin typeface="Source Serif 4"/>
                <a:ea typeface="Source Serif 4"/>
                <a:cs typeface="Source Serif 4"/>
                <a:sym typeface="Source Serif 4"/>
              </a:rPr>
              <a:t> </a:t>
            </a:r>
            <a:r>
              <a:rPr lang="en-US" sz="1600">
                <a:solidFill>
                  <a:srgbClr val="504C49"/>
                </a:solidFill>
                <a:latin typeface="Source Serif 4"/>
                <a:ea typeface="Source Serif 4"/>
                <a:cs typeface="Source Serif 4"/>
                <a:sym typeface="Source Serif 4"/>
              </a:rPr>
              <a:t>3</a:t>
            </a:r>
            <a:r>
              <a:rPr b="0" i="0" lang="en-US" sz="1600" u="none" cap="none" strike="noStrike">
                <a:solidFill>
                  <a:srgbClr val="504C49"/>
                </a:solidFill>
                <a:latin typeface="Source Serif 4"/>
                <a:ea typeface="Source Serif 4"/>
                <a:cs typeface="Source Serif 4"/>
                <a:sym typeface="Source Serif 4"/>
              </a:rPr>
              <a:t>%</a:t>
            </a:r>
            <a:endParaRPr b="0" i="0" sz="1600" u="none" cap="none" strike="noStrike"/>
          </a:p>
          <a:p>
            <a:pPr indent="0" lvl="0" marL="0" marR="0" rtl="0" algn="l">
              <a:lnSpc>
                <a:spcPct val="126315"/>
              </a:lnSpc>
              <a:spcBef>
                <a:spcPts val="0"/>
              </a:spcBef>
              <a:spcAft>
                <a:spcPts val="0"/>
              </a:spcAft>
              <a:buClr>
                <a:srgbClr val="504C49"/>
              </a:buClr>
              <a:buSzPts val="950"/>
              <a:buFont typeface="Source Serif 4"/>
              <a:buNone/>
            </a:pPr>
            <a:r>
              <a:t/>
            </a:r>
            <a:endParaRPr b="0" i="0" sz="1600" u="none" cap="none" strike="noStrike"/>
          </a:p>
        </p:txBody>
      </p:sp>
      <p:sp>
        <p:nvSpPr>
          <p:cNvPr id="460" name="Google Shape;460;p6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461" name="Google Shape;461;p63" title="Elmhurst New Logo-01.png"/>
          <p:cNvPicPr preferRelativeResize="0"/>
          <p:nvPr/>
        </p:nvPicPr>
        <p:blipFill>
          <a:blip r:embed="rId5">
            <a:alphaModFix/>
          </a:blip>
          <a:stretch>
            <a:fillRect/>
          </a:stretch>
        </p:blipFill>
        <p:spPr>
          <a:xfrm>
            <a:off x="225316" y="7008926"/>
            <a:ext cx="1381002" cy="1074176"/>
          </a:xfrm>
          <a:prstGeom prst="rect">
            <a:avLst/>
          </a:prstGeom>
          <a:noFill/>
          <a:ln>
            <a:noFill/>
          </a:ln>
        </p:spPr>
      </p:pic>
      <p:sp>
        <p:nvSpPr>
          <p:cNvPr id="462" name="Google Shape;462;p6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descr="protest related male candidate with dress vector with editable stroke (Provided by Getty Images)" id="463" name="Google Shape;463;p63"/>
          <p:cNvPicPr preferRelativeResize="0"/>
          <p:nvPr/>
        </p:nvPicPr>
        <p:blipFill>
          <a:blip r:embed="rId6">
            <a:alphaModFix/>
          </a:blip>
          <a:stretch>
            <a:fillRect/>
          </a:stretch>
        </p:blipFill>
        <p:spPr>
          <a:xfrm>
            <a:off x="2488250" y="5085671"/>
            <a:ext cx="1002209" cy="1002199"/>
          </a:xfrm>
          <a:prstGeom prst="rect">
            <a:avLst/>
          </a:prstGeom>
          <a:noFill/>
          <a:ln>
            <a:noFill/>
          </a:ln>
        </p:spPr>
      </p:pic>
      <p:pic>
        <p:nvPicPr>
          <p:cNvPr descr="student   girl  female (Provided by Getty Images)" id="464" name="Google Shape;464;p63"/>
          <p:cNvPicPr preferRelativeResize="0"/>
          <p:nvPr/>
        </p:nvPicPr>
        <p:blipFill>
          <a:blip r:embed="rId7">
            <a:alphaModFix/>
          </a:blip>
          <a:stretch>
            <a:fillRect/>
          </a:stretch>
        </p:blipFill>
        <p:spPr>
          <a:xfrm>
            <a:off x="5886950" y="5181070"/>
            <a:ext cx="811402" cy="8114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preencoded.png" id="470" name="Google Shape;470;p64"/>
          <p:cNvPicPr preferRelativeResize="0"/>
          <p:nvPr/>
        </p:nvPicPr>
        <p:blipFill rotWithShape="1">
          <a:blip r:embed="rId3">
            <a:alphaModFix amt="71000"/>
          </a:blip>
          <a:srcRect b="0" l="0" r="0" t="0"/>
          <a:stretch/>
        </p:blipFill>
        <p:spPr>
          <a:xfrm>
            <a:off x="0" y="0"/>
            <a:ext cx="5486400" cy="8229600"/>
          </a:xfrm>
          <a:prstGeom prst="rect">
            <a:avLst/>
          </a:prstGeom>
          <a:noFill/>
          <a:ln>
            <a:noFill/>
          </a:ln>
        </p:spPr>
      </p:pic>
      <p:sp>
        <p:nvSpPr>
          <p:cNvPr id="471" name="Google Shape;471;p64"/>
          <p:cNvSpPr/>
          <p:nvPr/>
        </p:nvSpPr>
        <p:spPr>
          <a:xfrm>
            <a:off x="6280190" y="911066"/>
            <a:ext cx="567059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01B18"/>
              </a:buClr>
              <a:buSzPts val="4450"/>
              <a:buFont typeface="Platypi Medium"/>
              <a:buNone/>
            </a:pPr>
            <a:r>
              <a:rPr b="0" i="0" lang="en-US" sz="4450" u="none" cap="none" strike="noStrike">
                <a:solidFill>
                  <a:srgbClr val="201B18"/>
                </a:solidFill>
                <a:latin typeface="Platypi Medium"/>
                <a:ea typeface="Platypi Medium"/>
                <a:cs typeface="Platypi Medium"/>
                <a:sym typeface="Platypi Medium"/>
              </a:rPr>
              <a:t>Clinical Reviews</a:t>
            </a:r>
            <a:endParaRPr b="0" i="0" sz="4450" u="none" cap="none" strike="noStrike"/>
          </a:p>
        </p:txBody>
      </p:sp>
      <p:sp>
        <p:nvSpPr>
          <p:cNvPr id="472" name="Google Shape;472;p64"/>
          <p:cNvSpPr/>
          <p:nvPr/>
        </p:nvSpPr>
        <p:spPr>
          <a:xfrm>
            <a:off x="6280190" y="1960007"/>
            <a:ext cx="7556421" cy="2177415"/>
          </a:xfrm>
          <a:prstGeom prst="rect">
            <a:avLst/>
          </a:prstGeom>
          <a:noFill/>
          <a:ln>
            <a:noFill/>
          </a:ln>
        </p:spPr>
        <p:txBody>
          <a:bodyPr anchorCtr="0" anchor="t" bIns="0" lIns="0" spcFirstLastPara="1" rIns="0" wrap="square" tIns="0">
            <a:noAutofit/>
          </a:bodyPr>
          <a:lstStyle/>
          <a:p>
            <a:pPr indent="45720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Clinical reviews form the backbone of our quality assurance program, providing systematic evaluation of treatment documentation, clinical practice adherence, and service delivery quality. These comprehensive reviews ensure that clinical staff maintain the highest standards of professional practice while delivering evidence-based, person-centered care.</a:t>
            </a:r>
            <a:endParaRPr b="0" i="0" sz="1750" u="none" cap="none" strike="noStrike">
              <a:solidFill>
                <a:srgbClr val="504C49"/>
              </a:solidFill>
              <a:latin typeface="Source Serif 4"/>
              <a:ea typeface="Source Serif 4"/>
              <a:cs typeface="Source Serif 4"/>
              <a:sym typeface="Source Serif 4"/>
            </a:endParaRPr>
          </a:p>
          <a:p>
            <a:pPr indent="457200" lvl="0" marL="0" rtl="0" algn="l">
              <a:lnSpc>
                <a:spcPct val="162857"/>
              </a:lnSpc>
              <a:spcBef>
                <a:spcPts val="0"/>
              </a:spcBef>
              <a:spcAft>
                <a:spcPts val="0"/>
              </a:spcAft>
              <a:buClr>
                <a:srgbClr val="504C49"/>
              </a:buClr>
              <a:buSzPts val="1750"/>
              <a:buFont typeface="Source Serif 4"/>
              <a:buNone/>
            </a:pPr>
            <a:r>
              <a:rPr lang="en-US" sz="1750">
                <a:solidFill>
                  <a:srgbClr val="504C49"/>
                </a:solidFill>
                <a:latin typeface="Source Serif 4"/>
                <a:ea typeface="Source Serif 4"/>
                <a:cs typeface="Source Serif 4"/>
                <a:sym typeface="Source Serif 4"/>
              </a:rPr>
              <a:t>Our clinical review process includes case record audits, live observations of clinical sessions, supervision documentation, and post-discharge follow-up contacts—creating a 360-degree view of clinical quality and effectiveness.</a:t>
            </a:r>
            <a:endParaRPr sz="1750">
              <a:solidFill>
                <a:srgbClr val="504C49"/>
              </a:solidFill>
              <a:latin typeface="Source Serif 4"/>
              <a:ea typeface="Source Serif 4"/>
              <a:cs typeface="Source Serif 4"/>
              <a:sym typeface="Source Serif 4"/>
            </a:endParaRPr>
          </a:p>
        </p:txBody>
      </p:sp>
      <p:sp>
        <p:nvSpPr>
          <p:cNvPr id="473" name="Google Shape;473;p6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474" name="Google Shape;474;p64" title="Elmhurst New Logo-01.png"/>
          <p:cNvPicPr preferRelativeResize="0"/>
          <p:nvPr/>
        </p:nvPicPr>
        <p:blipFill>
          <a:blip r:embed="rId4">
            <a:alphaModFix/>
          </a:blip>
          <a:stretch>
            <a:fillRect/>
          </a:stretch>
        </p:blipFill>
        <p:spPr>
          <a:xfrm>
            <a:off x="12919666" y="206526"/>
            <a:ext cx="1381002" cy="1074176"/>
          </a:xfrm>
          <a:prstGeom prst="rect">
            <a:avLst/>
          </a:prstGeom>
          <a:noFill/>
          <a:ln>
            <a:noFill/>
          </a:ln>
        </p:spPr>
      </p:pic>
      <p:sp>
        <p:nvSpPr>
          <p:cNvPr id="475" name="Google Shape;475;p64"/>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5"/>
          <p:cNvSpPr/>
          <p:nvPr/>
        </p:nvSpPr>
        <p:spPr>
          <a:xfrm>
            <a:off x="875808" y="642500"/>
            <a:ext cx="12400500" cy="522300"/>
          </a:xfrm>
          <a:prstGeom prst="rect">
            <a:avLst/>
          </a:prstGeom>
          <a:noFill/>
          <a:ln>
            <a:noFill/>
          </a:ln>
        </p:spPr>
        <p:txBody>
          <a:bodyPr anchorCtr="0" anchor="t" bIns="0" lIns="0" spcFirstLastPara="1" rIns="0" wrap="square" tIns="0">
            <a:noAutofit/>
          </a:bodyPr>
          <a:lstStyle/>
          <a:p>
            <a:pPr indent="0" lvl="0" marL="0" marR="0" rtl="0" algn="l">
              <a:lnSpc>
                <a:spcPct val="125352"/>
              </a:lnSpc>
              <a:spcBef>
                <a:spcPts val="0"/>
              </a:spcBef>
              <a:spcAft>
                <a:spcPts val="0"/>
              </a:spcAft>
              <a:buClr>
                <a:srgbClr val="201B18"/>
              </a:buClr>
              <a:buSzPts val="3550"/>
              <a:buFont typeface="Platypi Medium"/>
              <a:buNone/>
            </a:pPr>
            <a:r>
              <a:rPr b="0" i="0" lang="en-US" sz="4600" u="none" cap="none" strike="noStrike">
                <a:solidFill>
                  <a:srgbClr val="201B18"/>
                </a:solidFill>
                <a:latin typeface="Platypi Medium"/>
                <a:ea typeface="Platypi Medium"/>
                <a:cs typeface="Platypi Medium"/>
                <a:sym typeface="Platypi Medium"/>
              </a:rPr>
              <a:t>Case Record Reviews: Overview</a:t>
            </a:r>
            <a:endParaRPr b="0" i="0" sz="4600" u="none" cap="none" strike="noStrike"/>
          </a:p>
        </p:txBody>
      </p:sp>
      <p:sp>
        <p:nvSpPr>
          <p:cNvPr id="482" name="Google Shape;482;p65"/>
          <p:cNvSpPr/>
          <p:nvPr/>
        </p:nvSpPr>
        <p:spPr>
          <a:xfrm>
            <a:off x="793790" y="1681484"/>
            <a:ext cx="13042800" cy="5223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Case record reviews represent the most comprehensive evaluation of clinical documentation quality, treatment planning effectiveness, and adherence to regulatory standards. These detailed reviews examine every aspect of the clinical record—from initial assessment through discharge planning.</a:t>
            </a:r>
            <a:endParaRPr b="0" i="0" sz="1600" u="none" cap="none" strike="noStrike"/>
          </a:p>
        </p:txBody>
      </p:sp>
      <p:sp>
        <p:nvSpPr>
          <p:cNvPr id="483" name="Google Shape;483;p65"/>
          <p:cNvSpPr/>
          <p:nvPr/>
        </p:nvSpPr>
        <p:spPr>
          <a:xfrm>
            <a:off x="793790" y="3155015"/>
            <a:ext cx="4226700" cy="5988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28</a:t>
            </a:r>
            <a:endParaRPr b="0" i="0" sz="4700" u="none" cap="none" strike="noStrike"/>
          </a:p>
        </p:txBody>
      </p:sp>
      <p:sp>
        <p:nvSpPr>
          <p:cNvPr id="484" name="Google Shape;484;p65"/>
          <p:cNvSpPr/>
          <p:nvPr/>
        </p:nvSpPr>
        <p:spPr>
          <a:xfrm>
            <a:off x="1772960" y="3953329"/>
            <a:ext cx="2268300" cy="2835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Total Reviews</a:t>
            </a:r>
            <a:endParaRPr b="0" i="0" sz="1750" u="none" cap="none" strike="noStrike"/>
          </a:p>
        </p:txBody>
      </p:sp>
      <p:sp>
        <p:nvSpPr>
          <p:cNvPr id="485" name="Google Shape;485;p65"/>
          <p:cNvSpPr/>
          <p:nvPr/>
        </p:nvSpPr>
        <p:spPr>
          <a:xfrm>
            <a:off x="793790" y="4323852"/>
            <a:ext cx="4226700" cy="2613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Conducted across 12 months</a:t>
            </a:r>
            <a:endParaRPr b="0" i="0" sz="1400" u="none" cap="none" strike="noStrike"/>
          </a:p>
        </p:txBody>
      </p:sp>
      <p:sp>
        <p:nvSpPr>
          <p:cNvPr id="486" name="Google Shape;486;p65"/>
          <p:cNvSpPr/>
          <p:nvPr/>
        </p:nvSpPr>
        <p:spPr>
          <a:xfrm>
            <a:off x="5201841" y="3155015"/>
            <a:ext cx="4226700" cy="5988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16</a:t>
            </a:r>
            <a:endParaRPr b="0" i="0" sz="4700" u="none" cap="none" strike="noStrike"/>
          </a:p>
        </p:txBody>
      </p:sp>
      <p:sp>
        <p:nvSpPr>
          <p:cNvPr id="487" name="Google Shape;487;p65"/>
          <p:cNvSpPr/>
          <p:nvPr/>
        </p:nvSpPr>
        <p:spPr>
          <a:xfrm>
            <a:off x="6181011" y="3953329"/>
            <a:ext cx="2268300" cy="2835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Clinicians Reviewed</a:t>
            </a:r>
            <a:endParaRPr b="0" i="0" sz="1750" u="none" cap="none" strike="noStrike"/>
          </a:p>
        </p:txBody>
      </p:sp>
      <p:sp>
        <p:nvSpPr>
          <p:cNvPr id="488" name="Google Shape;488;p65"/>
          <p:cNvSpPr/>
          <p:nvPr/>
        </p:nvSpPr>
        <p:spPr>
          <a:xfrm>
            <a:off x="5201841" y="4323852"/>
            <a:ext cx="4226700" cy="2613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Representing all clinical programs</a:t>
            </a:r>
            <a:endParaRPr b="0" i="0" sz="1400" u="none" cap="none" strike="noStrike"/>
          </a:p>
        </p:txBody>
      </p:sp>
      <p:sp>
        <p:nvSpPr>
          <p:cNvPr id="489" name="Google Shape;489;p65"/>
          <p:cNvSpPr/>
          <p:nvPr/>
        </p:nvSpPr>
        <p:spPr>
          <a:xfrm>
            <a:off x="9609892" y="3155015"/>
            <a:ext cx="4226700" cy="5988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8</a:t>
            </a:r>
            <a:endParaRPr b="0" i="0" sz="4700" u="none" cap="none" strike="noStrike"/>
          </a:p>
        </p:txBody>
      </p:sp>
      <p:sp>
        <p:nvSpPr>
          <p:cNvPr id="490" name="Google Shape;490;p65"/>
          <p:cNvSpPr/>
          <p:nvPr/>
        </p:nvSpPr>
        <p:spPr>
          <a:xfrm>
            <a:off x="10589062" y="3953329"/>
            <a:ext cx="2268300" cy="2835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Programs Evaluated</a:t>
            </a:r>
            <a:endParaRPr b="0" i="0" sz="1750" u="none" cap="none" strike="noStrike"/>
          </a:p>
        </p:txBody>
      </p:sp>
      <p:sp>
        <p:nvSpPr>
          <p:cNvPr id="491" name="Google Shape;491;p65"/>
          <p:cNvSpPr/>
          <p:nvPr/>
        </p:nvSpPr>
        <p:spPr>
          <a:xfrm>
            <a:off x="9609892" y="4323852"/>
            <a:ext cx="4226700" cy="261300"/>
          </a:xfrm>
          <a:prstGeom prst="rect">
            <a:avLst/>
          </a:prstGeom>
          <a:solidFill>
            <a:srgbClr val="F4CCCC"/>
          </a:solid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Across service continuum</a:t>
            </a:r>
            <a:endParaRPr b="0" i="0" sz="1400" u="none" cap="none" strike="noStrike"/>
          </a:p>
        </p:txBody>
      </p:sp>
      <p:sp>
        <p:nvSpPr>
          <p:cNvPr id="492" name="Google Shape;492;p65"/>
          <p:cNvSpPr/>
          <p:nvPr/>
        </p:nvSpPr>
        <p:spPr>
          <a:xfrm>
            <a:off x="793800" y="4957313"/>
            <a:ext cx="4723500" cy="598800"/>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201B18"/>
              </a:buClr>
              <a:buSzPts val="2100"/>
              <a:buFont typeface="Platypi Medium"/>
              <a:buNone/>
            </a:pPr>
            <a:r>
              <a:rPr b="0" i="0" lang="en-US" sz="2600" u="none" cap="none" strike="noStrike">
                <a:solidFill>
                  <a:srgbClr val="201B18"/>
                </a:solidFill>
                <a:latin typeface="Platypi Medium"/>
                <a:ea typeface="Platypi Medium"/>
                <a:cs typeface="Platypi Medium"/>
                <a:sym typeface="Platypi Medium"/>
              </a:rPr>
              <a:t>Programs Reviewed</a:t>
            </a:r>
            <a:endParaRPr b="0" i="0" sz="2600" u="none" cap="none" strike="noStrike"/>
          </a:p>
        </p:txBody>
      </p:sp>
      <p:sp>
        <p:nvSpPr>
          <p:cNvPr id="493" name="Google Shape;493;p65"/>
          <p:cNvSpPr/>
          <p:nvPr/>
        </p:nvSpPr>
        <p:spPr>
          <a:xfrm>
            <a:off x="789978" y="5621716"/>
            <a:ext cx="6300000" cy="10452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IOP (Intensive Outpatient):</a:t>
            </a:r>
            <a:r>
              <a:rPr b="0" i="0" lang="en-US" sz="1600" u="none" cap="none" strike="noStrike">
                <a:solidFill>
                  <a:srgbClr val="504C49"/>
                </a:solidFill>
                <a:latin typeface="Source Serif 4"/>
                <a:ea typeface="Source Serif 4"/>
                <a:cs typeface="Source Serif 4"/>
                <a:sym typeface="Source Serif 4"/>
              </a:rPr>
              <a:t> 28.5%</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OP-MH (Outpatient Mental Health):</a:t>
            </a:r>
            <a:r>
              <a:rPr b="0" i="0" lang="en-US" sz="1600" u="none" cap="none" strike="noStrike">
                <a:solidFill>
                  <a:srgbClr val="504C49"/>
                </a:solidFill>
                <a:latin typeface="Source Serif 4"/>
                <a:ea typeface="Source Serif 4"/>
                <a:cs typeface="Source Serif 4"/>
                <a:sym typeface="Source Serif 4"/>
              </a:rPr>
              <a:t> 21.4%</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OP-SUD (Outpatient SUD):</a:t>
            </a:r>
            <a:r>
              <a:rPr b="0" i="0" lang="en-US" sz="1600" u="none" cap="none" strike="noStrike">
                <a:solidFill>
                  <a:srgbClr val="504C49"/>
                </a:solidFill>
                <a:latin typeface="Source Serif 4"/>
                <a:ea typeface="Source Serif 4"/>
                <a:cs typeface="Source Serif 4"/>
                <a:sym typeface="Source Serif 4"/>
              </a:rPr>
              <a:t> 14.2%</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Residential (SUD DWIHN):</a:t>
            </a:r>
            <a:r>
              <a:rPr b="0" i="0" lang="en-US" sz="1600" u="none" cap="none" strike="noStrike">
                <a:solidFill>
                  <a:srgbClr val="504C49"/>
                </a:solidFill>
                <a:latin typeface="Source Serif 4"/>
                <a:ea typeface="Source Serif 4"/>
                <a:cs typeface="Source Serif 4"/>
                <a:sym typeface="Source Serif 4"/>
              </a:rPr>
              <a:t> 10.7%</a:t>
            </a:r>
            <a:endParaRPr b="0" i="0" sz="1600" u="none" cap="none" strike="noStrike"/>
          </a:p>
        </p:txBody>
      </p:sp>
      <p:sp>
        <p:nvSpPr>
          <p:cNvPr id="494" name="Google Shape;494;p65"/>
          <p:cNvSpPr/>
          <p:nvPr/>
        </p:nvSpPr>
        <p:spPr>
          <a:xfrm>
            <a:off x="7540345" y="5621716"/>
            <a:ext cx="6300000" cy="10452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Residential (PA511):</a:t>
            </a:r>
            <a:r>
              <a:rPr b="0" i="0" lang="en-US" sz="1600" u="none" cap="none" strike="noStrike">
                <a:solidFill>
                  <a:srgbClr val="504C49"/>
                </a:solidFill>
                <a:latin typeface="Source Serif 4"/>
                <a:ea typeface="Source Serif 4"/>
                <a:cs typeface="Source Serif 4"/>
                <a:sym typeface="Source Serif 4"/>
              </a:rPr>
              <a:t> 10.7%</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RH SUD (Recovery Housing SUD):</a:t>
            </a:r>
            <a:r>
              <a:rPr b="0" i="0" lang="en-US" sz="1600" u="none" cap="none" strike="noStrike">
                <a:solidFill>
                  <a:srgbClr val="504C49"/>
                </a:solidFill>
                <a:latin typeface="Source Serif 4"/>
                <a:ea typeface="Source Serif 4"/>
                <a:cs typeface="Source Serif 4"/>
                <a:sym typeface="Source Serif 4"/>
              </a:rPr>
              <a:t> 7.1%</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Residential (RRS):</a:t>
            </a:r>
            <a:r>
              <a:rPr b="0" i="0" lang="en-US" sz="1600" u="none" cap="none" strike="noStrike">
                <a:solidFill>
                  <a:srgbClr val="504C49"/>
                </a:solidFill>
                <a:latin typeface="Source Serif 4"/>
                <a:ea typeface="Source Serif 4"/>
                <a:cs typeface="Source Serif 4"/>
                <a:sym typeface="Source Serif 4"/>
              </a:rPr>
              <a:t> 3.5%</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36th District Court:</a:t>
            </a:r>
            <a:r>
              <a:rPr b="0" i="0" lang="en-US" sz="1600" u="none" cap="none" strike="noStrike">
                <a:solidFill>
                  <a:srgbClr val="504C49"/>
                </a:solidFill>
                <a:latin typeface="Source Serif 4"/>
                <a:ea typeface="Source Serif 4"/>
                <a:cs typeface="Source Serif 4"/>
                <a:sym typeface="Source Serif 4"/>
              </a:rPr>
              <a:t> 3.5%</a:t>
            </a:r>
            <a:endParaRPr b="0" i="0" sz="1600" u="none" cap="none" strike="noStrike"/>
          </a:p>
        </p:txBody>
      </p:sp>
      <p:sp>
        <p:nvSpPr>
          <p:cNvPr id="495" name="Google Shape;495;p6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496" name="Google Shape;496;p65"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497" name="Google Shape;497;p6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6"/>
          <p:cNvSpPr/>
          <p:nvPr/>
        </p:nvSpPr>
        <p:spPr>
          <a:xfrm>
            <a:off x="774498" y="295148"/>
            <a:ext cx="12096600" cy="564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800"/>
              <a:buFont typeface="Platypi Medium"/>
              <a:buNone/>
            </a:pPr>
            <a:r>
              <a:rPr b="0" i="0" lang="en-US" sz="4600" u="none" cap="none" strike="noStrike">
                <a:solidFill>
                  <a:srgbClr val="201B18"/>
                </a:solidFill>
                <a:latin typeface="Platypi Medium"/>
                <a:ea typeface="Platypi Medium"/>
                <a:cs typeface="Platypi Medium"/>
                <a:sym typeface="Platypi Medium"/>
              </a:rPr>
              <a:t>Case Record Review Demographics</a:t>
            </a:r>
            <a:endParaRPr b="0" i="0" sz="4600" u="none" cap="none" strike="noStrike"/>
          </a:p>
        </p:txBody>
      </p:sp>
      <p:sp>
        <p:nvSpPr>
          <p:cNvPr id="504" name="Google Shape;504;p66"/>
          <p:cNvSpPr/>
          <p:nvPr/>
        </p:nvSpPr>
        <p:spPr>
          <a:xfrm>
            <a:off x="774499" y="1300400"/>
            <a:ext cx="3622200" cy="2697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201B18"/>
              </a:buClr>
              <a:buSzPts val="1650"/>
              <a:buFont typeface="Platypi Medium"/>
              <a:buNone/>
            </a:pPr>
            <a:r>
              <a:rPr b="0" i="0" lang="en-US" sz="2650" u="none" cap="none" strike="noStrike">
                <a:solidFill>
                  <a:srgbClr val="201B18"/>
                </a:solidFill>
                <a:latin typeface="Platypi Medium"/>
                <a:ea typeface="Platypi Medium"/>
                <a:cs typeface="Platypi Medium"/>
                <a:sym typeface="Platypi Medium"/>
              </a:rPr>
              <a:t>Gender Distribution</a:t>
            </a:r>
            <a:endParaRPr b="0" i="0" sz="2650" u="none" cap="none" strike="noStrike"/>
          </a:p>
        </p:txBody>
      </p:sp>
      <p:sp>
        <p:nvSpPr>
          <p:cNvPr id="505" name="Google Shape;505;p66"/>
          <p:cNvSpPr/>
          <p:nvPr/>
        </p:nvSpPr>
        <p:spPr>
          <a:xfrm>
            <a:off x="1700808" y="2607469"/>
            <a:ext cx="1769150" cy="35956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800"/>
              <a:buFont typeface="Platypi Medium"/>
              <a:buNone/>
            </a:pPr>
            <a:r>
              <a:rPr b="0" i="0" lang="en-US" sz="2800" u="none" cap="none" strike="noStrike">
                <a:solidFill>
                  <a:srgbClr val="504C49"/>
                </a:solidFill>
                <a:latin typeface="Platypi Medium"/>
                <a:ea typeface="Platypi Medium"/>
                <a:cs typeface="Platypi Medium"/>
                <a:sym typeface="Platypi Medium"/>
              </a:rPr>
              <a:t>46.4%</a:t>
            </a:r>
            <a:endParaRPr b="0" i="0" sz="2800" u="none" cap="none" strike="noStrike"/>
          </a:p>
        </p:txBody>
      </p:sp>
      <p:pic>
        <p:nvPicPr>
          <p:cNvPr descr="preencoded.png" id="506" name="Google Shape;506;p66"/>
          <p:cNvPicPr preferRelativeResize="0"/>
          <p:nvPr/>
        </p:nvPicPr>
        <p:blipFill rotWithShape="1">
          <a:blip r:embed="rId3">
            <a:alphaModFix/>
          </a:blip>
          <a:srcRect b="0" l="0" r="0" t="0"/>
          <a:stretch/>
        </p:blipFill>
        <p:spPr>
          <a:xfrm>
            <a:off x="1506736" y="1708547"/>
            <a:ext cx="2157532" cy="2157532"/>
          </a:xfrm>
          <a:prstGeom prst="rect">
            <a:avLst/>
          </a:prstGeom>
          <a:noFill/>
          <a:ln>
            <a:noFill/>
          </a:ln>
        </p:spPr>
      </p:pic>
      <p:sp>
        <p:nvSpPr>
          <p:cNvPr id="507" name="Google Shape;507;p66"/>
          <p:cNvSpPr/>
          <p:nvPr/>
        </p:nvSpPr>
        <p:spPr>
          <a:xfrm>
            <a:off x="1686520" y="3993237"/>
            <a:ext cx="1797963" cy="224671"/>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504C49"/>
              </a:buClr>
              <a:buSzPts val="1400"/>
              <a:buFont typeface="Platypi Medium"/>
              <a:buNone/>
            </a:pPr>
            <a:r>
              <a:rPr b="0" i="0" lang="en-US" sz="1400" u="none" cap="none" strike="noStrike">
                <a:solidFill>
                  <a:srgbClr val="504C49"/>
                </a:solidFill>
                <a:latin typeface="Platypi Medium"/>
                <a:ea typeface="Platypi Medium"/>
                <a:cs typeface="Platypi Medium"/>
                <a:sym typeface="Platypi Medium"/>
              </a:rPr>
              <a:t>Men's Program</a:t>
            </a:r>
            <a:endParaRPr b="0" i="0" sz="1400" u="none" cap="none" strike="noStrike"/>
          </a:p>
        </p:txBody>
      </p:sp>
      <p:sp>
        <p:nvSpPr>
          <p:cNvPr id="508" name="Google Shape;508;p66"/>
          <p:cNvSpPr/>
          <p:nvPr/>
        </p:nvSpPr>
        <p:spPr>
          <a:xfrm>
            <a:off x="774502" y="4309110"/>
            <a:ext cx="3622119" cy="188000"/>
          </a:xfrm>
          <a:prstGeom prst="rect">
            <a:avLst/>
          </a:prstGeom>
          <a:noFill/>
          <a:ln>
            <a:noFill/>
          </a:ln>
        </p:spPr>
        <p:txBody>
          <a:bodyPr anchorCtr="0" anchor="t" bIns="0" lIns="0" spcFirstLastPara="1" rIns="0" wrap="square" tIns="0">
            <a:noAutofit/>
          </a:bodyPr>
          <a:lstStyle/>
          <a:p>
            <a:pPr indent="0" lvl="0" marL="0" marR="0" rtl="0" algn="ctr">
              <a:lnSpc>
                <a:spcPct val="131818"/>
              </a:lnSpc>
              <a:spcBef>
                <a:spcPts val="0"/>
              </a:spcBef>
              <a:spcAft>
                <a:spcPts val="0"/>
              </a:spcAft>
              <a:buClr>
                <a:srgbClr val="504C49"/>
              </a:buClr>
              <a:buSzPts val="1100"/>
              <a:buFont typeface="Source Serif 4"/>
              <a:buNone/>
            </a:pPr>
            <a:r>
              <a:rPr b="0" i="0" lang="en-US" sz="1100" u="none" cap="none" strike="noStrike">
                <a:solidFill>
                  <a:srgbClr val="504C49"/>
                </a:solidFill>
                <a:latin typeface="Source Serif 4"/>
                <a:ea typeface="Source Serif 4"/>
                <a:cs typeface="Source Serif 4"/>
                <a:sym typeface="Source Serif 4"/>
              </a:rPr>
              <a:t>13 records reviewed at John Oden Center</a:t>
            </a:r>
            <a:endParaRPr b="0" i="0" sz="1100" u="none" cap="none" strike="noStrike"/>
          </a:p>
        </p:txBody>
      </p:sp>
      <p:sp>
        <p:nvSpPr>
          <p:cNvPr id="509" name="Google Shape;509;p66"/>
          <p:cNvSpPr/>
          <p:nvPr/>
        </p:nvSpPr>
        <p:spPr>
          <a:xfrm>
            <a:off x="1700808" y="5614392"/>
            <a:ext cx="1769150" cy="35956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800"/>
              <a:buFont typeface="Platypi Medium"/>
              <a:buNone/>
            </a:pPr>
            <a:r>
              <a:rPr b="0" i="0" lang="en-US" sz="2800" u="none" cap="none" strike="noStrike">
                <a:solidFill>
                  <a:srgbClr val="504C49"/>
                </a:solidFill>
                <a:latin typeface="Platypi Medium"/>
                <a:ea typeface="Platypi Medium"/>
                <a:cs typeface="Platypi Medium"/>
                <a:sym typeface="Platypi Medium"/>
              </a:rPr>
              <a:t>53.5%</a:t>
            </a:r>
            <a:endParaRPr b="0" i="0" sz="2800" u="none" cap="none" strike="noStrike"/>
          </a:p>
        </p:txBody>
      </p:sp>
      <p:pic>
        <p:nvPicPr>
          <p:cNvPr descr="preencoded.png" id="510" name="Google Shape;510;p66"/>
          <p:cNvPicPr preferRelativeResize="0"/>
          <p:nvPr/>
        </p:nvPicPr>
        <p:blipFill rotWithShape="1">
          <a:blip r:embed="rId4">
            <a:alphaModFix/>
          </a:blip>
          <a:srcRect b="0" l="0" r="0" t="0"/>
          <a:stretch/>
        </p:blipFill>
        <p:spPr>
          <a:xfrm>
            <a:off x="1506736" y="4715470"/>
            <a:ext cx="2157532" cy="2157532"/>
          </a:xfrm>
          <a:prstGeom prst="rect">
            <a:avLst/>
          </a:prstGeom>
          <a:noFill/>
          <a:ln>
            <a:noFill/>
          </a:ln>
        </p:spPr>
      </p:pic>
      <p:sp>
        <p:nvSpPr>
          <p:cNvPr id="511" name="Google Shape;511;p66"/>
          <p:cNvSpPr/>
          <p:nvPr/>
        </p:nvSpPr>
        <p:spPr>
          <a:xfrm>
            <a:off x="1686520" y="7000161"/>
            <a:ext cx="1797963" cy="224671"/>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504C49"/>
              </a:buClr>
              <a:buSzPts val="1400"/>
              <a:buFont typeface="Platypi Medium"/>
              <a:buNone/>
            </a:pPr>
            <a:r>
              <a:rPr b="0" i="0" lang="en-US" sz="1400" u="none" cap="none" strike="noStrike">
                <a:solidFill>
                  <a:srgbClr val="504C49"/>
                </a:solidFill>
                <a:latin typeface="Platypi Medium"/>
                <a:ea typeface="Platypi Medium"/>
                <a:cs typeface="Platypi Medium"/>
                <a:sym typeface="Platypi Medium"/>
              </a:rPr>
              <a:t>Women's Program</a:t>
            </a:r>
            <a:endParaRPr b="0" i="0" sz="1400" u="none" cap="none" strike="noStrike"/>
          </a:p>
        </p:txBody>
      </p:sp>
      <p:sp>
        <p:nvSpPr>
          <p:cNvPr id="512" name="Google Shape;512;p66"/>
          <p:cNvSpPr/>
          <p:nvPr/>
        </p:nvSpPr>
        <p:spPr>
          <a:xfrm>
            <a:off x="774502" y="7316033"/>
            <a:ext cx="3622119" cy="188000"/>
          </a:xfrm>
          <a:prstGeom prst="rect">
            <a:avLst/>
          </a:prstGeom>
          <a:noFill/>
          <a:ln>
            <a:noFill/>
          </a:ln>
        </p:spPr>
        <p:txBody>
          <a:bodyPr anchorCtr="0" anchor="t" bIns="0" lIns="0" spcFirstLastPara="1" rIns="0" wrap="square" tIns="0">
            <a:noAutofit/>
          </a:bodyPr>
          <a:lstStyle/>
          <a:p>
            <a:pPr indent="0" lvl="0" marL="0" marR="0" rtl="0" algn="ctr">
              <a:lnSpc>
                <a:spcPct val="131818"/>
              </a:lnSpc>
              <a:spcBef>
                <a:spcPts val="0"/>
              </a:spcBef>
              <a:spcAft>
                <a:spcPts val="0"/>
              </a:spcAft>
              <a:buClr>
                <a:srgbClr val="504C49"/>
              </a:buClr>
              <a:buSzPts val="1100"/>
              <a:buFont typeface="Source Serif 4"/>
              <a:buNone/>
            </a:pPr>
            <a:r>
              <a:rPr b="0" i="0" lang="en-US" sz="1100" u="none" cap="none" strike="noStrike">
                <a:solidFill>
                  <a:srgbClr val="504C49"/>
                </a:solidFill>
                <a:latin typeface="Source Serif 4"/>
                <a:ea typeface="Source Serif 4"/>
                <a:cs typeface="Source Serif 4"/>
                <a:sym typeface="Source Serif 4"/>
              </a:rPr>
              <a:t>15 records reviewed at Naomi Nest</a:t>
            </a:r>
            <a:endParaRPr b="0" i="0" sz="1100" u="none" cap="none" strike="noStrike"/>
          </a:p>
        </p:txBody>
      </p:sp>
      <p:sp>
        <p:nvSpPr>
          <p:cNvPr id="513" name="Google Shape;513;p66"/>
          <p:cNvSpPr/>
          <p:nvPr/>
        </p:nvSpPr>
        <p:spPr>
          <a:xfrm>
            <a:off x="6302451" y="1300400"/>
            <a:ext cx="4275600" cy="3597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201B18"/>
              </a:buClr>
              <a:buSzPts val="1650"/>
              <a:buFont typeface="Platypi Medium"/>
              <a:buNone/>
            </a:pPr>
            <a:r>
              <a:rPr b="0" i="0" lang="en-US" sz="2600" u="none" cap="none" strike="noStrike">
                <a:solidFill>
                  <a:srgbClr val="201B18"/>
                </a:solidFill>
                <a:latin typeface="Platypi Medium"/>
                <a:ea typeface="Platypi Medium"/>
                <a:cs typeface="Platypi Medium"/>
                <a:sym typeface="Platypi Medium"/>
              </a:rPr>
              <a:t>Record Status</a:t>
            </a:r>
            <a:endParaRPr b="0" i="0" sz="2600" u="none" cap="none" strike="noStrike"/>
          </a:p>
        </p:txBody>
      </p:sp>
      <p:sp>
        <p:nvSpPr>
          <p:cNvPr id="514" name="Google Shape;514;p66"/>
          <p:cNvSpPr/>
          <p:nvPr/>
        </p:nvSpPr>
        <p:spPr>
          <a:xfrm>
            <a:off x="6302451" y="1956698"/>
            <a:ext cx="7229700" cy="825000"/>
          </a:xfrm>
          <a:prstGeom prst="rect">
            <a:avLst/>
          </a:prstGeom>
          <a:noFill/>
          <a:ln>
            <a:noFill/>
          </a:ln>
        </p:spPr>
        <p:txBody>
          <a:bodyPr anchorCtr="0" anchor="t" bIns="0" lIns="0" spcFirstLastPara="1" rIns="0" wrap="square" tIns="0">
            <a:noAutofit/>
          </a:bodyPr>
          <a:lstStyle/>
          <a:p>
            <a:pPr indent="0" lvl="0" marL="0" marR="0" rtl="0" algn="l">
              <a:lnSpc>
                <a:spcPct val="131818"/>
              </a:lnSpc>
              <a:spcBef>
                <a:spcPts val="0"/>
              </a:spcBef>
              <a:spcAft>
                <a:spcPts val="0"/>
              </a:spcAft>
              <a:buClr>
                <a:srgbClr val="504C49"/>
              </a:buClr>
              <a:buSzPts val="1100"/>
              <a:buFont typeface="Source Serif 4"/>
              <a:buNone/>
            </a:pPr>
            <a:r>
              <a:rPr b="0" i="0" lang="en-US" sz="1600" u="none" cap="none" strike="noStrike">
                <a:solidFill>
                  <a:srgbClr val="504C49"/>
                </a:solidFill>
                <a:latin typeface="Source Serif 4"/>
                <a:ea typeface="Source Serif 4"/>
                <a:cs typeface="Source Serif 4"/>
                <a:sym typeface="Source Serif 4"/>
              </a:rPr>
              <a:t>Review included both active treatment episodes and closed cases to evaluate documentation across the full treatment continuum.</a:t>
            </a:r>
            <a:endParaRPr b="0" i="0" sz="1600" u="none" cap="none" strike="noStrike"/>
          </a:p>
        </p:txBody>
      </p:sp>
      <p:sp>
        <p:nvSpPr>
          <p:cNvPr id="515" name="Google Shape;515;p66"/>
          <p:cNvSpPr/>
          <p:nvPr/>
        </p:nvSpPr>
        <p:spPr>
          <a:xfrm>
            <a:off x="6302449" y="2695130"/>
            <a:ext cx="143700" cy="143700"/>
          </a:xfrm>
          <a:prstGeom prst="roundRect">
            <a:avLst>
              <a:gd fmla="val 31788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6"/>
          <p:cNvSpPr/>
          <p:nvPr/>
        </p:nvSpPr>
        <p:spPr>
          <a:xfrm>
            <a:off x="6460564" y="2695130"/>
            <a:ext cx="143700" cy="143700"/>
          </a:xfrm>
          <a:prstGeom prst="roundRect">
            <a:avLst>
              <a:gd fmla="val 31788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6"/>
          <p:cNvSpPr/>
          <p:nvPr/>
        </p:nvSpPr>
        <p:spPr>
          <a:xfrm>
            <a:off x="6618679" y="2695130"/>
            <a:ext cx="143700" cy="143700"/>
          </a:xfrm>
          <a:prstGeom prst="roundRect">
            <a:avLst>
              <a:gd fmla="val 31788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6"/>
          <p:cNvSpPr/>
          <p:nvPr/>
        </p:nvSpPr>
        <p:spPr>
          <a:xfrm>
            <a:off x="6776794" y="2695130"/>
            <a:ext cx="143700" cy="143700"/>
          </a:xfrm>
          <a:prstGeom prst="roundRect">
            <a:avLst>
              <a:gd fmla="val 31788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6"/>
          <p:cNvSpPr/>
          <p:nvPr/>
        </p:nvSpPr>
        <p:spPr>
          <a:xfrm>
            <a:off x="6934909" y="2695130"/>
            <a:ext cx="143700" cy="143700"/>
          </a:xfrm>
          <a:prstGeom prst="roundRect">
            <a:avLst>
              <a:gd fmla="val 31788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6"/>
          <p:cNvSpPr/>
          <p:nvPr/>
        </p:nvSpPr>
        <p:spPr>
          <a:xfrm>
            <a:off x="7186607" y="2677151"/>
            <a:ext cx="472800" cy="17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Platypi Medium"/>
              <a:buNone/>
            </a:pPr>
            <a:r>
              <a:rPr b="0" i="0" lang="en-US" sz="1600" u="none" cap="none" strike="noStrike">
                <a:solidFill>
                  <a:srgbClr val="504C49"/>
                </a:solidFill>
                <a:latin typeface="Platypi Medium"/>
                <a:ea typeface="Platypi Medium"/>
                <a:cs typeface="Platypi Medium"/>
                <a:sym typeface="Platypi Medium"/>
              </a:rPr>
              <a:t>71%</a:t>
            </a:r>
            <a:endParaRPr b="0" i="0" sz="1800" u="none" cap="none" strike="noStrike"/>
          </a:p>
        </p:txBody>
      </p:sp>
      <p:sp>
        <p:nvSpPr>
          <p:cNvPr id="521" name="Google Shape;521;p66"/>
          <p:cNvSpPr/>
          <p:nvPr/>
        </p:nvSpPr>
        <p:spPr>
          <a:xfrm>
            <a:off x="6302449" y="3111238"/>
            <a:ext cx="1797900" cy="224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04C49"/>
              </a:buClr>
              <a:buSzPts val="1400"/>
              <a:buFont typeface="Platypi Medium"/>
              <a:buNone/>
            </a:pPr>
            <a:r>
              <a:rPr b="0" i="0" lang="en-US" sz="2000" u="none" cap="none" strike="noStrike">
                <a:solidFill>
                  <a:srgbClr val="504C49"/>
                </a:solidFill>
                <a:latin typeface="Platypi Medium"/>
                <a:ea typeface="Platypi Medium"/>
                <a:cs typeface="Platypi Medium"/>
                <a:sym typeface="Platypi Medium"/>
              </a:rPr>
              <a:t>Open Records</a:t>
            </a:r>
            <a:endParaRPr b="0" i="0" sz="2000" u="none" cap="none" strike="noStrike"/>
          </a:p>
        </p:txBody>
      </p:sp>
      <p:sp>
        <p:nvSpPr>
          <p:cNvPr id="522" name="Google Shape;522;p66"/>
          <p:cNvSpPr/>
          <p:nvPr/>
        </p:nvSpPr>
        <p:spPr>
          <a:xfrm>
            <a:off x="6302449" y="3427111"/>
            <a:ext cx="3622200" cy="188100"/>
          </a:xfrm>
          <a:prstGeom prst="rect">
            <a:avLst/>
          </a:prstGeom>
          <a:noFill/>
          <a:ln>
            <a:noFill/>
          </a:ln>
        </p:spPr>
        <p:txBody>
          <a:bodyPr anchorCtr="0" anchor="t" bIns="0" lIns="0" spcFirstLastPara="1" rIns="0" wrap="square" tIns="0">
            <a:noAutofit/>
          </a:bodyPr>
          <a:lstStyle/>
          <a:p>
            <a:pPr indent="0" lvl="0" marL="0" marR="0" rtl="0" algn="l">
              <a:lnSpc>
                <a:spcPct val="131818"/>
              </a:lnSpc>
              <a:spcBef>
                <a:spcPts val="0"/>
              </a:spcBef>
              <a:spcAft>
                <a:spcPts val="0"/>
              </a:spcAft>
              <a:buClr>
                <a:srgbClr val="504C49"/>
              </a:buClr>
              <a:buSzPts val="1100"/>
              <a:buFont typeface="Source Serif 4"/>
              <a:buNone/>
            </a:pPr>
            <a:r>
              <a:rPr b="0" i="0" lang="en-US" sz="1600" u="none" cap="none" strike="noStrike">
                <a:solidFill>
                  <a:srgbClr val="504C49"/>
                </a:solidFill>
                <a:latin typeface="Source Serif 4"/>
                <a:ea typeface="Source Serif 4"/>
                <a:cs typeface="Source Serif 4"/>
                <a:sym typeface="Source Serif 4"/>
              </a:rPr>
              <a:t>20 active treatment episodes</a:t>
            </a:r>
            <a:endParaRPr b="0" i="0" sz="1600" u="none" cap="none" strike="noStrike"/>
          </a:p>
        </p:txBody>
      </p:sp>
      <p:sp>
        <p:nvSpPr>
          <p:cNvPr id="523" name="Google Shape;523;p66"/>
          <p:cNvSpPr/>
          <p:nvPr/>
        </p:nvSpPr>
        <p:spPr>
          <a:xfrm>
            <a:off x="10121949" y="2713103"/>
            <a:ext cx="143700" cy="143700"/>
          </a:xfrm>
          <a:prstGeom prst="roundRect">
            <a:avLst>
              <a:gd fmla="val 31788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6"/>
          <p:cNvSpPr/>
          <p:nvPr/>
        </p:nvSpPr>
        <p:spPr>
          <a:xfrm>
            <a:off x="10280064" y="2713103"/>
            <a:ext cx="143700" cy="143700"/>
          </a:xfrm>
          <a:prstGeom prst="roundRect">
            <a:avLst>
              <a:gd fmla="val 31788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6"/>
          <p:cNvSpPr/>
          <p:nvPr/>
        </p:nvSpPr>
        <p:spPr>
          <a:xfrm>
            <a:off x="10438179" y="2713103"/>
            <a:ext cx="143700" cy="143700"/>
          </a:xfrm>
          <a:prstGeom prst="roundRect">
            <a:avLst>
              <a:gd fmla="val 31788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6"/>
          <p:cNvSpPr/>
          <p:nvPr/>
        </p:nvSpPr>
        <p:spPr>
          <a:xfrm>
            <a:off x="10596294" y="2713103"/>
            <a:ext cx="143700" cy="143700"/>
          </a:xfrm>
          <a:prstGeom prst="roundRect">
            <a:avLst>
              <a:gd fmla="val 31788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6"/>
          <p:cNvSpPr/>
          <p:nvPr/>
        </p:nvSpPr>
        <p:spPr>
          <a:xfrm>
            <a:off x="10754409" y="2713103"/>
            <a:ext cx="143700" cy="143700"/>
          </a:xfrm>
          <a:prstGeom prst="roundRect">
            <a:avLst>
              <a:gd fmla="val 31788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6"/>
          <p:cNvSpPr/>
          <p:nvPr/>
        </p:nvSpPr>
        <p:spPr>
          <a:xfrm>
            <a:off x="11006085" y="2695127"/>
            <a:ext cx="1676100" cy="56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Platypi Medium"/>
              <a:buNone/>
            </a:pPr>
            <a:r>
              <a:rPr b="0" i="0" lang="en-US" sz="1600" u="none" cap="none" strike="noStrike">
                <a:solidFill>
                  <a:srgbClr val="504C49"/>
                </a:solidFill>
                <a:latin typeface="Platypi Medium"/>
                <a:ea typeface="Platypi Medium"/>
                <a:cs typeface="Platypi Medium"/>
                <a:sym typeface="Platypi Medium"/>
              </a:rPr>
              <a:t>2</a:t>
            </a:r>
            <a:r>
              <a:rPr lang="en-US" sz="1600">
                <a:solidFill>
                  <a:srgbClr val="504C49"/>
                </a:solidFill>
                <a:latin typeface="Platypi Medium"/>
                <a:ea typeface="Platypi Medium"/>
                <a:cs typeface="Platypi Medium"/>
                <a:sym typeface="Platypi Medium"/>
              </a:rPr>
              <a:t>9</a:t>
            </a:r>
            <a:r>
              <a:rPr b="0" i="0" lang="en-US" sz="1600" u="none" cap="none" strike="noStrike">
                <a:solidFill>
                  <a:srgbClr val="504C49"/>
                </a:solidFill>
                <a:latin typeface="Platypi Medium"/>
                <a:ea typeface="Platypi Medium"/>
                <a:cs typeface="Platypi Medium"/>
                <a:sym typeface="Platypi Medium"/>
              </a:rPr>
              <a:t>%</a:t>
            </a:r>
            <a:endParaRPr b="0" i="0" sz="1800" u="none" cap="none" strike="noStrike"/>
          </a:p>
        </p:txBody>
      </p:sp>
      <p:sp>
        <p:nvSpPr>
          <p:cNvPr id="529" name="Google Shape;529;p66"/>
          <p:cNvSpPr/>
          <p:nvPr/>
        </p:nvSpPr>
        <p:spPr>
          <a:xfrm>
            <a:off x="10033026" y="3111261"/>
            <a:ext cx="3023400" cy="269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504C49"/>
              </a:buClr>
              <a:buSzPts val="1400"/>
              <a:buFont typeface="Platypi Medium"/>
              <a:buNone/>
            </a:pPr>
            <a:r>
              <a:rPr lang="en-US" sz="2000">
                <a:solidFill>
                  <a:srgbClr val="504C49"/>
                </a:solidFill>
                <a:latin typeface="Platypi Medium"/>
                <a:ea typeface="Platypi Medium"/>
                <a:cs typeface="Platypi Medium"/>
                <a:sym typeface="Platypi Medium"/>
              </a:rPr>
              <a:t>Clos</a:t>
            </a:r>
            <a:r>
              <a:rPr b="0" i="0" lang="en-US" sz="2000" u="none" cap="none" strike="noStrike">
                <a:solidFill>
                  <a:srgbClr val="504C49"/>
                </a:solidFill>
                <a:latin typeface="Platypi Medium"/>
                <a:ea typeface="Platypi Medium"/>
                <a:cs typeface="Platypi Medium"/>
                <a:sym typeface="Platypi Medium"/>
              </a:rPr>
              <a:t>ed Records</a:t>
            </a:r>
            <a:endParaRPr b="0" i="0" sz="2000" u="none" cap="none" strike="noStrike"/>
          </a:p>
        </p:txBody>
      </p:sp>
      <p:sp>
        <p:nvSpPr>
          <p:cNvPr id="530" name="Google Shape;530;p66"/>
          <p:cNvSpPr/>
          <p:nvPr/>
        </p:nvSpPr>
        <p:spPr>
          <a:xfrm>
            <a:off x="10033024" y="3427146"/>
            <a:ext cx="3622200" cy="188100"/>
          </a:xfrm>
          <a:prstGeom prst="rect">
            <a:avLst/>
          </a:prstGeom>
          <a:noFill/>
          <a:ln>
            <a:noFill/>
          </a:ln>
        </p:spPr>
        <p:txBody>
          <a:bodyPr anchorCtr="0" anchor="t" bIns="0" lIns="0" spcFirstLastPara="1" rIns="0" wrap="square" tIns="0">
            <a:noAutofit/>
          </a:bodyPr>
          <a:lstStyle/>
          <a:p>
            <a:pPr indent="0" lvl="0" marL="0" marR="0" rtl="0" algn="l">
              <a:lnSpc>
                <a:spcPct val="131818"/>
              </a:lnSpc>
              <a:spcBef>
                <a:spcPts val="0"/>
              </a:spcBef>
              <a:spcAft>
                <a:spcPts val="0"/>
              </a:spcAft>
              <a:buClr>
                <a:srgbClr val="504C49"/>
              </a:buClr>
              <a:buSzPts val="1100"/>
              <a:buFont typeface="Source Serif 4"/>
              <a:buNone/>
            </a:pPr>
            <a:r>
              <a:rPr b="0" i="0" lang="en-US" sz="1600" u="none" cap="none" strike="noStrike">
                <a:solidFill>
                  <a:srgbClr val="504C49"/>
                </a:solidFill>
                <a:latin typeface="Source Serif 4"/>
                <a:ea typeface="Source Serif 4"/>
                <a:cs typeface="Source Serif 4"/>
                <a:sym typeface="Source Serif 4"/>
              </a:rPr>
              <a:t>8 completed treatment episodes</a:t>
            </a:r>
            <a:endParaRPr b="0" i="0" sz="1600" u="none" cap="none" strike="noStrike"/>
          </a:p>
        </p:txBody>
      </p:sp>
      <p:sp>
        <p:nvSpPr>
          <p:cNvPr id="531" name="Google Shape;531;p6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532" name="Google Shape;532;p6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533" name="Google Shape;533;p66" title="Elmhurst New Logo-01.png"/>
          <p:cNvPicPr preferRelativeResize="0"/>
          <p:nvPr/>
        </p:nvPicPr>
        <p:blipFill>
          <a:blip r:embed="rId5">
            <a:alphaModFix/>
          </a:blip>
          <a:stretch>
            <a:fillRect/>
          </a:stretch>
        </p:blipFill>
        <p:spPr>
          <a:xfrm>
            <a:off x="12871091" y="295151"/>
            <a:ext cx="1381002" cy="1074176"/>
          </a:xfrm>
          <a:prstGeom prst="rect">
            <a:avLst/>
          </a:prstGeom>
          <a:noFill/>
          <a:ln>
            <a:noFill/>
          </a:ln>
        </p:spPr>
      </p:pic>
      <p:sp>
        <p:nvSpPr>
          <p:cNvPr id="534" name="Google Shape;534;p66"/>
          <p:cNvSpPr/>
          <p:nvPr/>
        </p:nvSpPr>
        <p:spPr>
          <a:xfrm>
            <a:off x="6365350" y="3960200"/>
            <a:ext cx="7656900" cy="3294600"/>
          </a:xfrm>
          <a:prstGeom prst="rect">
            <a:avLst/>
          </a:prstGeom>
          <a:solidFill>
            <a:srgbClr val="DDB191"/>
          </a:solidFill>
          <a:ln>
            <a:noFill/>
          </a:ln>
        </p:spPr>
        <p:txBody>
          <a:bodyPr anchorCtr="0" anchor="t" bIns="0" lIns="0" spcFirstLastPara="1" rIns="0" wrap="square" tIns="0">
            <a:noAutofit/>
          </a:bodyPr>
          <a:lstStyle/>
          <a:p>
            <a:pPr indent="457200" lvl="0" marL="0" marR="0" rtl="0" algn="l">
              <a:lnSpc>
                <a:spcPct val="133333"/>
              </a:lnSpc>
              <a:spcBef>
                <a:spcPts val="0"/>
              </a:spcBef>
              <a:spcAft>
                <a:spcPts val="0"/>
              </a:spcAft>
              <a:buClr>
                <a:srgbClr val="504C49"/>
              </a:buClr>
              <a:buSzPts val="1200"/>
              <a:buFont typeface="Source Serif 4"/>
              <a:buNone/>
            </a:pPr>
            <a:r>
              <a:rPr b="0" i="0" lang="en-US" sz="1600" u="none" cap="none" strike="noStrike">
                <a:solidFill>
                  <a:srgbClr val="504C49"/>
                </a:solidFill>
                <a:latin typeface="Source Serif 4"/>
                <a:ea typeface="Source Serif 4"/>
                <a:cs typeface="Source Serif 4"/>
                <a:sym typeface="Source Serif 4"/>
              </a:rPr>
              <a:t>The distribution of open versus closed records in our review sample ensures comprehensive evaluation of documentation practices throughout the entire treatment cycle. Open records allow us to assess ongoing clinical processes and real-time documentation quality, while closed records provide insight into discharge planning, transition services, and treatment completion documentation.</a:t>
            </a:r>
            <a:endParaRPr b="0" i="0" sz="1600" u="none" cap="none" strike="noStrike">
              <a:solidFill>
                <a:srgbClr val="504C49"/>
              </a:solidFill>
              <a:latin typeface="Source Serif 4"/>
              <a:ea typeface="Source Serif 4"/>
              <a:cs typeface="Source Serif 4"/>
              <a:sym typeface="Source Serif 4"/>
            </a:endParaRPr>
          </a:p>
          <a:p>
            <a:pPr indent="457200" lvl="0" marL="0" rtl="0" algn="l">
              <a:lnSpc>
                <a:spcPct val="133333"/>
              </a:lnSpc>
              <a:spcBef>
                <a:spcPts val="0"/>
              </a:spcBef>
              <a:spcAft>
                <a:spcPts val="0"/>
              </a:spcAft>
              <a:buClr>
                <a:srgbClr val="504C49"/>
              </a:buClr>
              <a:buSzPts val="1200"/>
              <a:buFont typeface="Source Serif 4"/>
              <a:buNone/>
            </a:pPr>
            <a:r>
              <a:rPr lang="en-US" sz="1600">
                <a:solidFill>
                  <a:srgbClr val="504C49"/>
                </a:solidFill>
                <a:latin typeface="Source Serif 4"/>
                <a:ea typeface="Source Serif 4"/>
                <a:cs typeface="Source Serif 4"/>
                <a:sym typeface="Source Serif 4"/>
              </a:rPr>
              <a:t>This balanced approach to record selection enables quality reviewers to identify strengths and opportunities for improvement across all phases of treatment delivery, from admission through successful discharge or appropriate transfer of care.</a:t>
            </a:r>
            <a:endParaRPr sz="1600">
              <a:solidFill>
                <a:srgbClr val="504C49"/>
              </a:solidFill>
              <a:latin typeface="Source Serif 4"/>
              <a:ea typeface="Source Serif 4"/>
              <a:cs typeface="Source Serif 4"/>
              <a:sym typeface="Source Serif 4"/>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7"/>
          <p:cNvSpPr/>
          <p:nvPr/>
        </p:nvSpPr>
        <p:spPr>
          <a:xfrm>
            <a:off x="841308" y="393650"/>
            <a:ext cx="13371300" cy="1063200"/>
          </a:xfrm>
          <a:prstGeom prst="rect">
            <a:avLst/>
          </a:prstGeom>
          <a:noFill/>
          <a:ln>
            <a:noFill/>
          </a:ln>
        </p:spPr>
        <p:txBody>
          <a:bodyPr anchorCtr="0" anchor="t" bIns="0" lIns="0" spcFirstLastPara="1" rIns="0" wrap="square" tIns="0">
            <a:noAutofit/>
          </a:bodyPr>
          <a:lstStyle/>
          <a:p>
            <a:pPr indent="0" lvl="0" marL="0" marR="0" rtl="0" algn="l">
              <a:lnSpc>
                <a:spcPct val="125757"/>
              </a:lnSpc>
              <a:spcBef>
                <a:spcPts val="0"/>
              </a:spcBef>
              <a:spcAft>
                <a:spcPts val="0"/>
              </a:spcAft>
              <a:buClr>
                <a:srgbClr val="201B18"/>
              </a:buClr>
              <a:buSzPts val="3300"/>
              <a:buFont typeface="Platypi Medium"/>
              <a:buNone/>
            </a:pPr>
            <a:r>
              <a:rPr b="0" i="0" lang="en-US" sz="4600" u="none" cap="none" strike="noStrike">
                <a:solidFill>
                  <a:srgbClr val="201B18"/>
                </a:solidFill>
                <a:latin typeface="Platypi Medium"/>
                <a:ea typeface="Platypi Medium"/>
                <a:cs typeface="Platypi Medium"/>
                <a:sym typeface="Platypi Medium"/>
              </a:rPr>
              <a:t>Case Record Review</a:t>
            </a:r>
            <a:endParaRPr sz="4600">
              <a:solidFill>
                <a:srgbClr val="201B18"/>
              </a:solidFill>
              <a:latin typeface="Platypi Medium"/>
              <a:ea typeface="Platypi Medium"/>
              <a:cs typeface="Platypi Medium"/>
              <a:sym typeface="Platypi Medium"/>
            </a:endParaRPr>
          </a:p>
          <a:p>
            <a:pPr indent="0" lvl="0" marL="0" marR="0" rtl="0" algn="l">
              <a:lnSpc>
                <a:spcPct val="125757"/>
              </a:lnSpc>
              <a:spcBef>
                <a:spcPts val="0"/>
              </a:spcBef>
              <a:spcAft>
                <a:spcPts val="0"/>
              </a:spcAft>
              <a:buClr>
                <a:srgbClr val="201B18"/>
              </a:buClr>
              <a:buSzPts val="3300"/>
              <a:buFont typeface="Platypi Medium"/>
              <a:buNone/>
            </a:pPr>
            <a:r>
              <a:rPr b="0" i="0" lang="en-US" sz="4600" u="none" cap="none" strike="noStrike">
                <a:solidFill>
                  <a:srgbClr val="201B18"/>
                </a:solidFill>
                <a:latin typeface="Platypi Medium"/>
                <a:ea typeface="Platypi Medium"/>
                <a:cs typeface="Platypi Medium"/>
                <a:sym typeface="Platypi Medium"/>
              </a:rPr>
              <a:t>Intake &amp; Documentation Standards</a:t>
            </a:r>
            <a:endParaRPr b="0" i="0" sz="4600" u="none" cap="none" strike="noStrike"/>
          </a:p>
        </p:txBody>
      </p:sp>
      <p:sp>
        <p:nvSpPr>
          <p:cNvPr id="541" name="Google Shape;541;p67"/>
          <p:cNvSpPr/>
          <p:nvPr/>
        </p:nvSpPr>
        <p:spPr>
          <a:xfrm>
            <a:off x="727588" y="2735705"/>
            <a:ext cx="2619900" cy="2301000"/>
          </a:xfrm>
          <a:prstGeom prst="roundRect">
            <a:avLst>
              <a:gd fmla="val 974"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7"/>
          <p:cNvSpPr/>
          <p:nvPr/>
        </p:nvSpPr>
        <p:spPr>
          <a:xfrm>
            <a:off x="897571" y="2735698"/>
            <a:ext cx="2280000" cy="7335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600"/>
              <a:buFont typeface="Platypi Medium"/>
              <a:buNone/>
            </a:pPr>
            <a:r>
              <a:rPr b="0" i="0" lang="en-US" sz="4600" u="none" cap="none" strike="noStrike">
                <a:solidFill>
                  <a:srgbClr val="FFFFFF"/>
                </a:solidFill>
                <a:latin typeface="Platypi Medium"/>
                <a:ea typeface="Platypi Medium"/>
                <a:cs typeface="Platypi Medium"/>
                <a:sym typeface="Platypi Medium"/>
              </a:rPr>
              <a:t>96.4%</a:t>
            </a:r>
            <a:endParaRPr b="0" i="0" sz="4600" u="none" cap="none" strike="noStrike"/>
          </a:p>
        </p:txBody>
      </p:sp>
      <p:sp>
        <p:nvSpPr>
          <p:cNvPr id="543" name="Google Shape;543;p67"/>
          <p:cNvSpPr/>
          <p:nvPr/>
        </p:nvSpPr>
        <p:spPr>
          <a:xfrm>
            <a:off x="897571" y="3525433"/>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FFFFFF"/>
              </a:buClr>
              <a:buSzPts val="1650"/>
              <a:buFont typeface="Platypi Medium"/>
              <a:buNone/>
            </a:pPr>
            <a:r>
              <a:rPr b="1" i="0" lang="en-US" sz="1850" u="none" cap="none" strike="noStrike">
                <a:solidFill>
                  <a:srgbClr val="FFFFFF"/>
                </a:solidFill>
                <a:latin typeface="Platypi"/>
                <a:ea typeface="Platypi"/>
                <a:cs typeface="Platypi"/>
                <a:sym typeface="Platypi"/>
              </a:rPr>
              <a:t>Compliance Rate</a:t>
            </a:r>
            <a:endParaRPr b="1" i="0" sz="1850" u="none" cap="none" strike="noStrike"/>
          </a:p>
        </p:txBody>
      </p:sp>
      <p:sp>
        <p:nvSpPr>
          <p:cNvPr id="544" name="Google Shape;544;p67"/>
          <p:cNvSpPr/>
          <p:nvPr/>
        </p:nvSpPr>
        <p:spPr>
          <a:xfrm>
            <a:off x="897571" y="3990022"/>
            <a:ext cx="22800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300"/>
              <a:buFont typeface="Source Serif 4"/>
              <a:buNone/>
            </a:pPr>
            <a:r>
              <a:rPr b="0" i="0" lang="en-US" sz="1600" u="none" cap="none" strike="noStrike">
                <a:solidFill>
                  <a:srgbClr val="FFFFFF"/>
                </a:solidFill>
                <a:latin typeface="Source Serif 4"/>
                <a:ea typeface="Source Serif 4"/>
                <a:cs typeface="Source Serif 4"/>
                <a:sym typeface="Source Serif 4"/>
              </a:rPr>
              <a:t>Intake and general documentation standards</a:t>
            </a:r>
            <a:endParaRPr b="0" i="0" sz="1600" u="none" cap="none" strike="noStrike"/>
          </a:p>
        </p:txBody>
      </p:sp>
      <p:sp>
        <p:nvSpPr>
          <p:cNvPr id="545" name="Google Shape;545;p67"/>
          <p:cNvSpPr/>
          <p:nvPr/>
        </p:nvSpPr>
        <p:spPr>
          <a:xfrm>
            <a:off x="3591399" y="2225876"/>
            <a:ext cx="5481300" cy="44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600" u="none" cap="none" strike="noStrike">
                <a:solidFill>
                  <a:srgbClr val="201B18"/>
                </a:solidFill>
                <a:latin typeface="Platypi Medium"/>
                <a:ea typeface="Platypi Medium"/>
                <a:cs typeface="Platypi Medium"/>
                <a:sym typeface="Platypi Medium"/>
              </a:rPr>
              <a:t>Areas of Excellence</a:t>
            </a:r>
            <a:endParaRPr b="0" i="0" sz="2600" u="none" cap="none" strike="noStrike"/>
          </a:p>
        </p:txBody>
      </p:sp>
      <p:sp>
        <p:nvSpPr>
          <p:cNvPr id="546" name="Google Shape;546;p67"/>
          <p:cNvSpPr/>
          <p:nvPr/>
        </p:nvSpPr>
        <p:spPr>
          <a:xfrm>
            <a:off x="3591400" y="2672250"/>
            <a:ext cx="10362900" cy="9525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Our highest compliance area demonstrates exceptional attention to foundational documentation requirements that protect both clients and the organization while ensuring transparency and regulatory adherence.</a:t>
            </a:r>
            <a:endParaRPr b="0" i="0" sz="1600" u="none" cap="none" strike="noStrike"/>
          </a:p>
        </p:txBody>
      </p:sp>
      <p:sp>
        <p:nvSpPr>
          <p:cNvPr id="547" name="Google Shape;547;p67"/>
          <p:cNvSpPr/>
          <p:nvPr/>
        </p:nvSpPr>
        <p:spPr>
          <a:xfrm>
            <a:off x="3591399" y="3739525"/>
            <a:ext cx="10099500" cy="3334500"/>
          </a:xfrm>
          <a:prstGeom prst="rect">
            <a:avLst/>
          </a:prstGeom>
          <a:noFill/>
          <a:ln>
            <a:noFill/>
          </a:ln>
        </p:spPr>
        <p:txBody>
          <a:bodyPr anchorCtr="0" anchor="t" bIns="0" lIns="0" spcFirstLastPara="1" rIns="0" wrap="square" tIns="0">
            <a:noAutofit/>
          </a:bodyPr>
          <a:lstStyle/>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Financial determination forms completed, signed, and dated appropriately</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Timely provision of admission/orientation materials within 72 hours</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Proper identification on all chart documents (name, MHWIN number, dates)</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Original signatures throughout treatment records without erasures or white-out</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Evidence of active recovery planning during treatment episodes</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Proper documentation of information sharing with clients</a:t>
            </a:r>
            <a:endParaRPr b="0" i="0" sz="1600" u="none" cap="none" strike="noStrike"/>
          </a:p>
          <a:p>
            <a:pPr indent="-361950" lvl="0" marL="342900" marR="0" rtl="0" algn="l">
              <a:lnSpc>
                <a:spcPct val="142307"/>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Appropriate coordination with probation/parole when applicable</a:t>
            </a:r>
            <a:endParaRPr b="0" i="0" sz="1600" u="none" cap="none" strike="noStrike"/>
          </a:p>
        </p:txBody>
      </p:sp>
      <p:sp>
        <p:nvSpPr>
          <p:cNvPr id="548" name="Google Shape;548;p6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549" name="Google Shape;549;p67"/>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550" name="Google Shape;550;p67"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8"/>
          <p:cNvSpPr/>
          <p:nvPr/>
        </p:nvSpPr>
        <p:spPr>
          <a:xfrm>
            <a:off x="847727" y="272745"/>
            <a:ext cx="12996300" cy="831300"/>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201B18"/>
              </a:buClr>
              <a:buSzPts val="3750"/>
              <a:buFont typeface="Platypi Medium"/>
              <a:buNone/>
            </a:pPr>
            <a:r>
              <a:rPr b="0" i="0" lang="en-US" sz="4600" u="none" cap="none" strike="noStrike">
                <a:solidFill>
                  <a:srgbClr val="201B18"/>
                </a:solidFill>
                <a:latin typeface="Platypi Medium"/>
                <a:ea typeface="Platypi Medium"/>
                <a:cs typeface="Platypi Medium"/>
                <a:sym typeface="Platypi Medium"/>
              </a:rPr>
              <a:t>Case Record Review</a:t>
            </a:r>
            <a:endParaRPr sz="4600">
              <a:solidFill>
                <a:srgbClr val="201B18"/>
              </a:solidFill>
              <a:latin typeface="Platypi Medium"/>
              <a:ea typeface="Platypi Medium"/>
              <a:cs typeface="Platypi Medium"/>
              <a:sym typeface="Platypi Medium"/>
            </a:endParaRPr>
          </a:p>
          <a:p>
            <a:pPr indent="0" lvl="0" marL="0" marR="0" rtl="0" algn="l">
              <a:lnSpc>
                <a:spcPct val="125333"/>
              </a:lnSpc>
              <a:spcBef>
                <a:spcPts val="0"/>
              </a:spcBef>
              <a:spcAft>
                <a:spcPts val="0"/>
              </a:spcAft>
              <a:buClr>
                <a:srgbClr val="201B18"/>
              </a:buClr>
              <a:buSzPts val="3750"/>
              <a:buFont typeface="Platypi Medium"/>
              <a:buNone/>
            </a:pPr>
            <a:r>
              <a:rPr b="0" i="0" lang="en-US" sz="4600" u="none" cap="none" strike="noStrike">
                <a:solidFill>
                  <a:srgbClr val="201B18"/>
                </a:solidFill>
                <a:latin typeface="Platypi Medium"/>
                <a:ea typeface="Platypi Medium"/>
                <a:cs typeface="Platypi Medium"/>
                <a:sym typeface="Platypi Medium"/>
              </a:rPr>
              <a:t>Consent &amp; Confidentiality</a:t>
            </a:r>
            <a:endParaRPr b="0" i="0" sz="4600" u="none" cap="none" strike="noStrike"/>
          </a:p>
        </p:txBody>
      </p:sp>
      <p:sp>
        <p:nvSpPr>
          <p:cNvPr id="557" name="Google Shape;557;p68"/>
          <p:cNvSpPr/>
          <p:nvPr/>
        </p:nvSpPr>
        <p:spPr>
          <a:xfrm>
            <a:off x="9587950" y="272744"/>
            <a:ext cx="4536900" cy="2202600"/>
          </a:xfrm>
          <a:prstGeom prst="roundRect">
            <a:avLst>
              <a:gd fmla="val 644"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8"/>
          <p:cNvSpPr/>
          <p:nvPr/>
        </p:nvSpPr>
        <p:spPr>
          <a:xfrm>
            <a:off x="9780700" y="436568"/>
            <a:ext cx="4151400" cy="831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5200"/>
              <a:buFont typeface="Platypi Medium"/>
              <a:buNone/>
            </a:pPr>
            <a:r>
              <a:rPr b="0" i="0" lang="en-US" sz="5200" u="none" cap="none" strike="noStrike">
                <a:solidFill>
                  <a:srgbClr val="201B18"/>
                </a:solidFill>
                <a:latin typeface="Platypi Medium"/>
                <a:ea typeface="Platypi Medium"/>
                <a:cs typeface="Platypi Medium"/>
                <a:sym typeface="Platypi Medium"/>
              </a:rPr>
              <a:t>92.8%</a:t>
            </a:r>
            <a:endParaRPr b="0" i="0" sz="5200" u="none" cap="none" strike="noStrike"/>
          </a:p>
        </p:txBody>
      </p:sp>
      <p:sp>
        <p:nvSpPr>
          <p:cNvPr id="559" name="Google Shape;559;p68"/>
          <p:cNvSpPr/>
          <p:nvPr/>
        </p:nvSpPr>
        <p:spPr>
          <a:xfrm>
            <a:off x="9780700" y="1431811"/>
            <a:ext cx="2409900" cy="3012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201B18"/>
              </a:buClr>
              <a:buSzPts val="1850"/>
              <a:buFont typeface="Platypi Medium"/>
              <a:buNone/>
            </a:pPr>
            <a:r>
              <a:rPr b="0" i="0" lang="en-US" sz="1850" u="none" cap="none" strike="noStrike">
                <a:solidFill>
                  <a:srgbClr val="201B18"/>
                </a:solidFill>
                <a:latin typeface="Platypi Medium"/>
                <a:ea typeface="Platypi Medium"/>
                <a:cs typeface="Platypi Medium"/>
                <a:sym typeface="Platypi Medium"/>
              </a:rPr>
              <a:t>Compliance Rate</a:t>
            </a:r>
            <a:endParaRPr b="0" i="0" sz="1850" u="none" cap="none" strike="noStrike"/>
          </a:p>
        </p:txBody>
      </p:sp>
      <p:sp>
        <p:nvSpPr>
          <p:cNvPr id="560" name="Google Shape;560;p68"/>
          <p:cNvSpPr/>
          <p:nvPr/>
        </p:nvSpPr>
        <p:spPr>
          <a:xfrm>
            <a:off x="9780700" y="1896869"/>
            <a:ext cx="4151400" cy="2853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Consent and confidentiality documentation</a:t>
            </a:r>
            <a:endParaRPr b="0" i="0" sz="1500" u="none" cap="none" strike="noStrike"/>
          </a:p>
        </p:txBody>
      </p:sp>
      <p:sp>
        <p:nvSpPr>
          <p:cNvPr id="561" name="Google Shape;561;p68"/>
          <p:cNvSpPr/>
          <p:nvPr/>
        </p:nvSpPr>
        <p:spPr>
          <a:xfrm>
            <a:off x="847729" y="2323068"/>
            <a:ext cx="3143700" cy="361500"/>
          </a:xfrm>
          <a:prstGeom prst="rect">
            <a:avLst/>
          </a:prstGeom>
          <a:noFill/>
          <a:ln>
            <a:noFill/>
          </a:ln>
        </p:spPr>
        <p:txBody>
          <a:bodyPr anchorCtr="0" anchor="t" bIns="0" lIns="0" spcFirstLastPara="1" rIns="0" wrap="square" tIns="0">
            <a:noAutofit/>
          </a:bodyPr>
          <a:lstStyle/>
          <a:p>
            <a:pPr indent="0" lvl="0" marL="0" marR="0" rtl="0" algn="l">
              <a:lnSpc>
                <a:spcPct val="124444"/>
              </a:lnSpc>
              <a:spcBef>
                <a:spcPts val="0"/>
              </a:spcBef>
              <a:spcAft>
                <a:spcPts val="0"/>
              </a:spcAft>
              <a:buClr>
                <a:srgbClr val="201B18"/>
              </a:buClr>
              <a:buSzPts val="2250"/>
              <a:buFont typeface="Platypi Medium"/>
              <a:buNone/>
            </a:pPr>
            <a:r>
              <a:rPr b="0" i="0" lang="en-US" sz="2250" u="none" cap="none" strike="noStrike">
                <a:solidFill>
                  <a:srgbClr val="201B18"/>
                </a:solidFill>
                <a:latin typeface="Platypi Medium"/>
                <a:ea typeface="Platypi Medium"/>
                <a:cs typeface="Platypi Medium"/>
                <a:sym typeface="Platypi Medium"/>
              </a:rPr>
              <a:t>Key Compliance Areas</a:t>
            </a:r>
            <a:endParaRPr b="0" i="0" sz="2250" u="none" cap="none" strike="noStrike"/>
          </a:p>
        </p:txBody>
      </p:sp>
      <p:sp>
        <p:nvSpPr>
          <p:cNvPr id="562" name="Google Shape;562;p68"/>
          <p:cNvSpPr/>
          <p:nvPr/>
        </p:nvSpPr>
        <p:spPr>
          <a:xfrm>
            <a:off x="847723" y="2848375"/>
            <a:ext cx="13162800" cy="6300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Strong performance in this critical area demonstrates our commitment to informed consent, client autonomy, and protection of confidential health information.</a:t>
            </a:r>
            <a:endParaRPr b="0" i="0" sz="1600" u="none" cap="none" strike="noStrike"/>
          </a:p>
        </p:txBody>
      </p:sp>
      <p:sp>
        <p:nvSpPr>
          <p:cNvPr id="563" name="Google Shape;563;p68"/>
          <p:cNvSpPr/>
          <p:nvPr/>
        </p:nvSpPr>
        <p:spPr>
          <a:xfrm>
            <a:off x="847724" y="3562750"/>
            <a:ext cx="10686900" cy="2568000"/>
          </a:xfrm>
          <a:prstGeom prst="rect">
            <a:avLst/>
          </a:prstGeom>
          <a:noFill/>
          <a:ln>
            <a:noFill/>
          </a:ln>
        </p:spPr>
        <p:txBody>
          <a:bodyPr anchorCtr="0" anchor="t" bIns="0" lIns="0" spcFirstLastPara="1" rIns="0" wrap="square" tIns="0">
            <a:noAutofit/>
          </a:bodyPr>
          <a:lstStyle/>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Current consent to treatment forms signed within 72 hours and updated annually</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Documented consent for telemedicine services</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Timely provision and acknowledgment of grievance and appeal process information</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Member handbook receipt and signature documentation</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Current support services list provided to members</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Signed notice of confidentiality by member or legal representative</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Use of current MDHHS-approved Consent to Exchange Information forms (5515)</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Proper release of information documentation including all required elements</a:t>
            </a:r>
            <a:endParaRPr b="0" i="0" sz="1600" u="none" cap="none" strike="noStrike"/>
          </a:p>
          <a:p>
            <a:pPr indent="-349250" lvl="0" marL="342900" marR="0" rtl="0" algn="l">
              <a:lnSpc>
                <a:spcPct val="146666"/>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Discharge plans containing specific referrals and recommendations for continuing care</a:t>
            </a:r>
            <a:endParaRPr b="0" i="0" sz="1600" u="none" cap="none" strike="noStrike"/>
          </a:p>
        </p:txBody>
      </p:sp>
      <p:sp>
        <p:nvSpPr>
          <p:cNvPr id="564" name="Google Shape;564;p6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565" name="Google Shape;565;p68"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566" name="Google Shape;566;p68"/>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9"/>
          <p:cNvSpPr/>
          <p:nvPr/>
        </p:nvSpPr>
        <p:spPr>
          <a:xfrm>
            <a:off x="793801" y="413874"/>
            <a:ext cx="13042800" cy="855900"/>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201B18"/>
              </a:buClr>
              <a:buSzPts val="3750"/>
              <a:buFont typeface="Platypi Medium"/>
              <a:buNone/>
            </a:pPr>
            <a:r>
              <a:rPr b="0" i="0" lang="en-US" sz="4250" u="none" cap="none" strike="noStrike">
                <a:solidFill>
                  <a:srgbClr val="201B18"/>
                </a:solidFill>
                <a:latin typeface="Platypi Medium"/>
                <a:ea typeface="Platypi Medium"/>
                <a:cs typeface="Platypi Medium"/>
                <a:sym typeface="Platypi Medium"/>
              </a:rPr>
              <a:t>Case Record Review: Clinical Process Compliance</a:t>
            </a:r>
            <a:endParaRPr b="0" i="0" sz="4250" u="none" cap="none" strike="noStrike"/>
          </a:p>
        </p:txBody>
      </p:sp>
      <p:sp>
        <p:nvSpPr>
          <p:cNvPr id="573" name="Google Shape;573;p69"/>
          <p:cNvSpPr/>
          <p:nvPr/>
        </p:nvSpPr>
        <p:spPr>
          <a:xfrm>
            <a:off x="793790" y="1681043"/>
            <a:ext cx="6439495" cy="1971794"/>
          </a:xfrm>
          <a:prstGeom prst="roundRect">
            <a:avLst>
              <a:gd fmla="val 5565" name="adj"/>
            </a:avLst>
          </a:prstGeom>
          <a:solidFill>
            <a:srgbClr val="DDB191"/>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9"/>
          <p:cNvSpPr/>
          <p:nvPr/>
        </p:nvSpPr>
        <p:spPr>
          <a:xfrm>
            <a:off x="770930" y="1681043"/>
            <a:ext cx="91440" cy="1971794"/>
          </a:xfrm>
          <a:prstGeom prst="roundRect">
            <a:avLst>
              <a:gd fmla="val 3162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9"/>
          <p:cNvSpPr/>
          <p:nvPr/>
        </p:nvSpPr>
        <p:spPr>
          <a:xfrm>
            <a:off x="1078005" y="1896676"/>
            <a:ext cx="5518800" cy="3411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2000" u="none" cap="none" strike="noStrike">
                <a:solidFill>
                  <a:srgbClr val="504C49"/>
                </a:solidFill>
                <a:latin typeface="Platypi Medium"/>
                <a:ea typeface="Platypi Medium"/>
                <a:cs typeface="Platypi Medium"/>
                <a:sym typeface="Platypi Medium"/>
              </a:rPr>
              <a:t>Assessment &amp; ASAM: 85.7</a:t>
            </a:r>
            <a:r>
              <a:rPr b="0" i="0" lang="en-US" sz="1850" u="none" cap="none" strike="noStrike">
                <a:solidFill>
                  <a:srgbClr val="504C49"/>
                </a:solidFill>
                <a:latin typeface="Platypi Medium"/>
                <a:ea typeface="Platypi Medium"/>
                <a:cs typeface="Platypi Medium"/>
                <a:sym typeface="Platypi Medium"/>
              </a:rPr>
              <a:t>%</a:t>
            </a:r>
            <a:endParaRPr b="0" i="0" sz="1850" u="none" cap="none" strike="noStrike"/>
          </a:p>
        </p:txBody>
      </p:sp>
      <p:sp>
        <p:nvSpPr>
          <p:cNvPr id="576" name="Google Shape;576;p69"/>
          <p:cNvSpPr/>
          <p:nvPr/>
        </p:nvSpPr>
        <p:spPr>
          <a:xfrm>
            <a:off x="1077992" y="2296120"/>
            <a:ext cx="5939671" cy="855821"/>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The assessment process was thorough, complete, and within guidelines for timely completion using the ASAM continuum criteria.</a:t>
            </a:r>
            <a:endParaRPr b="0" i="0" sz="1600" u="none" cap="none" strike="noStrike"/>
          </a:p>
        </p:txBody>
      </p:sp>
      <p:sp>
        <p:nvSpPr>
          <p:cNvPr id="577" name="Google Shape;577;p69"/>
          <p:cNvSpPr/>
          <p:nvPr/>
        </p:nvSpPr>
        <p:spPr>
          <a:xfrm>
            <a:off x="7397115" y="1681043"/>
            <a:ext cx="6439495" cy="1971794"/>
          </a:xfrm>
          <a:prstGeom prst="roundRect">
            <a:avLst>
              <a:gd fmla="val 5565"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9"/>
          <p:cNvSpPr/>
          <p:nvPr/>
        </p:nvSpPr>
        <p:spPr>
          <a:xfrm>
            <a:off x="7374255" y="1681043"/>
            <a:ext cx="91440" cy="1971794"/>
          </a:xfrm>
          <a:prstGeom prst="roundRect">
            <a:avLst>
              <a:gd fmla="val 3162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9"/>
          <p:cNvSpPr/>
          <p:nvPr/>
        </p:nvSpPr>
        <p:spPr>
          <a:xfrm>
            <a:off x="7681325" y="1768776"/>
            <a:ext cx="5625900" cy="429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2000" u="none" cap="none" strike="noStrike">
                <a:solidFill>
                  <a:srgbClr val="504C49"/>
                </a:solidFill>
                <a:latin typeface="Platypi Medium"/>
                <a:ea typeface="Platypi Medium"/>
                <a:cs typeface="Platypi Medium"/>
                <a:sym typeface="Platypi Medium"/>
              </a:rPr>
              <a:t>Treatment Planning: 89.2%</a:t>
            </a:r>
            <a:endParaRPr b="0" i="0" sz="2000" u="none" cap="none" strike="noStrike"/>
          </a:p>
        </p:txBody>
      </p:sp>
      <p:sp>
        <p:nvSpPr>
          <p:cNvPr id="580" name="Google Shape;580;p69"/>
          <p:cNvSpPr/>
          <p:nvPr/>
        </p:nvSpPr>
        <p:spPr>
          <a:xfrm>
            <a:off x="7681317" y="2296120"/>
            <a:ext cx="5939671" cy="1141095"/>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Objectives are specific, measurable, attainable, realistic/relevant, and timely. Service plans include specific action steps for members and clinicians. Case management initiated within 3 days and care coordination documented.</a:t>
            </a:r>
            <a:endParaRPr b="0" i="0" sz="1600" u="none" cap="none" strike="noStrike"/>
          </a:p>
        </p:txBody>
      </p:sp>
      <p:sp>
        <p:nvSpPr>
          <p:cNvPr id="581" name="Google Shape;581;p69"/>
          <p:cNvSpPr/>
          <p:nvPr/>
        </p:nvSpPr>
        <p:spPr>
          <a:xfrm>
            <a:off x="793790" y="3816668"/>
            <a:ext cx="6439495" cy="1686520"/>
          </a:xfrm>
          <a:prstGeom prst="roundRect">
            <a:avLst>
              <a:gd fmla="val 6506"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9"/>
          <p:cNvSpPr/>
          <p:nvPr/>
        </p:nvSpPr>
        <p:spPr>
          <a:xfrm>
            <a:off x="770930" y="3816668"/>
            <a:ext cx="91440" cy="1686520"/>
          </a:xfrm>
          <a:prstGeom prst="roundRect">
            <a:avLst>
              <a:gd fmla="val 3162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9"/>
          <p:cNvSpPr/>
          <p:nvPr/>
        </p:nvSpPr>
        <p:spPr>
          <a:xfrm>
            <a:off x="1078004" y="3992426"/>
            <a:ext cx="5800200" cy="3411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2000" u="none" cap="none" strike="noStrike">
                <a:solidFill>
                  <a:srgbClr val="504C49"/>
                </a:solidFill>
                <a:latin typeface="Platypi Medium"/>
                <a:ea typeface="Platypi Medium"/>
                <a:cs typeface="Platypi Medium"/>
                <a:sym typeface="Platypi Medium"/>
              </a:rPr>
              <a:t>Case Management Needs: 82.1%</a:t>
            </a:r>
            <a:endParaRPr b="0" i="0" sz="2000" u="none" cap="none" strike="noStrike"/>
          </a:p>
        </p:txBody>
      </p:sp>
      <p:sp>
        <p:nvSpPr>
          <p:cNvPr id="584" name="Google Shape;584;p69"/>
          <p:cNvSpPr/>
          <p:nvPr/>
        </p:nvSpPr>
        <p:spPr>
          <a:xfrm>
            <a:off x="1077992" y="4431744"/>
            <a:ext cx="5939671" cy="855821"/>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Case Management Needs Assessment completed within 15 days of admission. Progress notes reflect integration of services when appropriate.</a:t>
            </a:r>
            <a:endParaRPr b="0" i="0" sz="1600" u="none" cap="none" strike="noStrike"/>
          </a:p>
        </p:txBody>
      </p:sp>
      <p:sp>
        <p:nvSpPr>
          <p:cNvPr id="585" name="Google Shape;585;p69"/>
          <p:cNvSpPr/>
          <p:nvPr/>
        </p:nvSpPr>
        <p:spPr>
          <a:xfrm>
            <a:off x="7397115" y="3816668"/>
            <a:ext cx="6439495" cy="1686520"/>
          </a:xfrm>
          <a:prstGeom prst="roundRect">
            <a:avLst>
              <a:gd fmla="val 6506" name="adj"/>
            </a:avLst>
          </a:prstGeom>
          <a:solidFill>
            <a:srgbClr val="DDB191"/>
          </a:solidFill>
          <a:ln cap="flat" cmpd="sng" w="22850">
            <a:solidFill>
              <a:srgbClr val="DDB1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9"/>
          <p:cNvSpPr/>
          <p:nvPr/>
        </p:nvSpPr>
        <p:spPr>
          <a:xfrm>
            <a:off x="7374255" y="3816668"/>
            <a:ext cx="91440" cy="1686520"/>
          </a:xfrm>
          <a:prstGeom prst="roundRect">
            <a:avLst>
              <a:gd fmla="val 3162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9"/>
          <p:cNvSpPr/>
          <p:nvPr/>
        </p:nvSpPr>
        <p:spPr>
          <a:xfrm>
            <a:off x="7681328" y="4032303"/>
            <a:ext cx="5625900" cy="3411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2050" u="none" cap="none" strike="noStrike">
                <a:solidFill>
                  <a:srgbClr val="504C49"/>
                </a:solidFill>
                <a:latin typeface="Platypi Medium"/>
                <a:ea typeface="Platypi Medium"/>
                <a:cs typeface="Platypi Medium"/>
                <a:sym typeface="Platypi Medium"/>
              </a:rPr>
              <a:t>Service Plan Interventions: 78.5%</a:t>
            </a:r>
            <a:endParaRPr b="0" i="0" sz="2050" u="none" cap="none" strike="noStrike"/>
          </a:p>
        </p:txBody>
      </p:sp>
      <p:sp>
        <p:nvSpPr>
          <p:cNvPr id="588" name="Google Shape;588;p69"/>
          <p:cNvSpPr/>
          <p:nvPr/>
        </p:nvSpPr>
        <p:spPr>
          <a:xfrm>
            <a:off x="7681317" y="4431744"/>
            <a:ext cx="5939671" cy="855821"/>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Service plans document specific interventions and actions clinicians will take to assist members in achieving treatment goals.</a:t>
            </a:r>
            <a:endParaRPr b="0" i="0" sz="1600" u="none" cap="none" strike="noStrike"/>
          </a:p>
        </p:txBody>
      </p:sp>
      <p:sp>
        <p:nvSpPr>
          <p:cNvPr id="589" name="Google Shape;589;p69"/>
          <p:cNvSpPr/>
          <p:nvPr/>
        </p:nvSpPr>
        <p:spPr>
          <a:xfrm>
            <a:off x="793790" y="6066497"/>
            <a:ext cx="13042800" cy="5706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These compliance rates demonstrate solid clinical documentation practices with identified opportunities for improvement in service plan specificity and intervention documentation. Targeted training and supervision will address these areas in the coming year.</a:t>
            </a:r>
            <a:endParaRPr b="0" i="0" sz="1600" u="none" cap="none" strike="noStrike"/>
          </a:p>
        </p:txBody>
      </p:sp>
      <p:sp>
        <p:nvSpPr>
          <p:cNvPr id="590" name="Google Shape;590;p6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591" name="Google Shape;591;p69"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592" name="Google Shape;592;p69"/>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0"/>
          <p:cNvSpPr/>
          <p:nvPr/>
        </p:nvSpPr>
        <p:spPr>
          <a:xfrm>
            <a:off x="779840" y="474325"/>
            <a:ext cx="13287000" cy="630000"/>
          </a:xfrm>
          <a:prstGeom prst="rect">
            <a:avLst/>
          </a:prstGeom>
          <a:noFill/>
          <a:ln>
            <a:noFill/>
          </a:ln>
        </p:spPr>
        <p:txBody>
          <a:bodyPr anchorCtr="0" anchor="t" bIns="0" lIns="0" spcFirstLastPara="1" rIns="0" wrap="square" tIns="0">
            <a:noAutofit/>
          </a:bodyPr>
          <a:lstStyle/>
          <a:p>
            <a:pPr indent="0" lvl="0" marL="0" marR="0" rtl="0" algn="l">
              <a:lnSpc>
                <a:spcPct val="124675"/>
              </a:lnSpc>
              <a:spcBef>
                <a:spcPts val="0"/>
              </a:spcBef>
              <a:spcAft>
                <a:spcPts val="0"/>
              </a:spcAft>
              <a:buClr>
                <a:srgbClr val="201B18"/>
              </a:buClr>
              <a:buSzPts val="3850"/>
              <a:buFont typeface="Platypi Medium"/>
              <a:buNone/>
            </a:pPr>
            <a:r>
              <a:rPr b="0" i="0" lang="en-US" sz="4600" u="none" cap="none" strike="noStrike">
                <a:solidFill>
                  <a:srgbClr val="201B18"/>
                </a:solidFill>
                <a:latin typeface="Platypi Medium"/>
                <a:ea typeface="Platypi Medium"/>
                <a:cs typeface="Platypi Medium"/>
                <a:sym typeface="Platypi Medium"/>
              </a:rPr>
              <a:t>Audit Checklist Reviews</a:t>
            </a:r>
            <a:endParaRPr b="0" i="0" sz="4600" u="none" cap="none" strike="noStrike"/>
          </a:p>
        </p:txBody>
      </p:sp>
      <p:sp>
        <p:nvSpPr>
          <p:cNvPr id="599" name="Google Shape;599;p70"/>
          <p:cNvSpPr/>
          <p:nvPr/>
        </p:nvSpPr>
        <p:spPr>
          <a:xfrm>
            <a:off x="583175" y="1724745"/>
            <a:ext cx="5267400" cy="2406600"/>
          </a:xfrm>
          <a:prstGeom prst="roundRect">
            <a:avLst>
              <a:gd fmla="val 67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0"/>
          <p:cNvSpPr/>
          <p:nvPr/>
        </p:nvSpPr>
        <p:spPr>
          <a:xfrm>
            <a:off x="779859" y="1895356"/>
            <a:ext cx="4874181" cy="848320"/>
          </a:xfrm>
          <a:prstGeom prst="rect">
            <a:avLst/>
          </a:prstGeom>
          <a:noFill/>
          <a:ln>
            <a:noFill/>
          </a:ln>
        </p:spPr>
        <p:txBody>
          <a:bodyPr anchorCtr="0" anchor="t" bIns="0" lIns="0" spcFirstLastPara="1" rIns="0" wrap="square" tIns="0">
            <a:noAutofit/>
          </a:bodyPr>
          <a:lstStyle/>
          <a:p>
            <a:pPr indent="0" lvl="0" marL="0" marR="0" rtl="0" algn="l">
              <a:lnSpc>
                <a:spcPct val="125471"/>
              </a:lnSpc>
              <a:spcBef>
                <a:spcPts val="0"/>
              </a:spcBef>
              <a:spcAft>
                <a:spcPts val="0"/>
              </a:spcAft>
              <a:buClr>
                <a:srgbClr val="FFFFFF"/>
              </a:buClr>
              <a:buSzPts val="5300"/>
              <a:buFont typeface="Platypi Medium"/>
              <a:buNone/>
            </a:pPr>
            <a:r>
              <a:rPr b="0" i="0" lang="en-US" sz="5300" u="none" cap="none" strike="noStrike">
                <a:solidFill>
                  <a:srgbClr val="FFFFFF"/>
                </a:solidFill>
                <a:latin typeface="Platypi Medium"/>
                <a:ea typeface="Platypi Medium"/>
                <a:cs typeface="Platypi Medium"/>
                <a:sym typeface="Platypi Medium"/>
              </a:rPr>
              <a:t>491</a:t>
            </a:r>
            <a:endParaRPr b="0" i="0" sz="5300" u="none" cap="none" strike="noStrike"/>
          </a:p>
        </p:txBody>
      </p:sp>
      <p:sp>
        <p:nvSpPr>
          <p:cNvPr id="601" name="Google Shape;601;p70"/>
          <p:cNvSpPr/>
          <p:nvPr/>
        </p:nvSpPr>
        <p:spPr>
          <a:xfrm>
            <a:off x="779859" y="2914293"/>
            <a:ext cx="2458998" cy="3073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FFFFFF"/>
              </a:buClr>
              <a:buSzPts val="1900"/>
              <a:buFont typeface="Platypi Medium"/>
              <a:buNone/>
            </a:pPr>
            <a:r>
              <a:rPr b="0" i="0" lang="en-US" sz="2000" u="none" cap="none" strike="noStrike">
                <a:solidFill>
                  <a:srgbClr val="FFFFFF"/>
                </a:solidFill>
                <a:latin typeface="Platypi Medium"/>
                <a:ea typeface="Platypi Medium"/>
                <a:cs typeface="Platypi Medium"/>
                <a:sym typeface="Platypi Medium"/>
              </a:rPr>
              <a:t>Audits Completed</a:t>
            </a:r>
            <a:endParaRPr b="0" i="0" sz="2000" u="none" cap="none" strike="noStrike"/>
          </a:p>
        </p:txBody>
      </p:sp>
      <p:sp>
        <p:nvSpPr>
          <p:cNvPr id="602" name="Google Shape;602;p70"/>
          <p:cNvSpPr/>
          <p:nvPr/>
        </p:nvSpPr>
        <p:spPr>
          <a:xfrm>
            <a:off x="779859" y="3392210"/>
            <a:ext cx="4874181" cy="293727"/>
          </a:xfrm>
          <a:prstGeom prst="rect">
            <a:avLst/>
          </a:prstGeom>
          <a:noFill/>
          <a:ln>
            <a:noFill/>
          </a:ln>
        </p:spPr>
        <p:txBody>
          <a:bodyPr anchorCtr="0" anchor="t" bIns="0" lIns="0" spcFirstLastPara="1" rIns="0" wrap="square" tIns="0">
            <a:noAutofit/>
          </a:bodyPr>
          <a:lstStyle/>
          <a:p>
            <a:pPr indent="0" lvl="0" marL="0" marR="0" rtl="0" algn="l">
              <a:lnSpc>
                <a:spcPct val="153333"/>
              </a:lnSpc>
              <a:spcBef>
                <a:spcPts val="0"/>
              </a:spcBef>
              <a:spcAft>
                <a:spcPts val="0"/>
              </a:spcAft>
              <a:buClr>
                <a:srgbClr val="FFFFFF"/>
              </a:buClr>
              <a:buSzPts val="1500"/>
              <a:buFont typeface="Source Serif 4"/>
              <a:buNone/>
            </a:pPr>
            <a:r>
              <a:rPr b="0" i="0" lang="en-US" sz="1600" u="none" cap="none" strike="noStrike">
                <a:solidFill>
                  <a:srgbClr val="FFFFFF"/>
                </a:solidFill>
                <a:latin typeface="Source Serif 4"/>
                <a:ea typeface="Source Serif 4"/>
                <a:cs typeface="Source Serif 4"/>
                <a:sym typeface="Source Serif 4"/>
              </a:rPr>
              <a:t>Comprehensive chart compliance monitoring</a:t>
            </a:r>
            <a:endParaRPr b="0" i="0" sz="1600" u="none" cap="none" strike="noStrike"/>
          </a:p>
        </p:txBody>
      </p:sp>
      <p:sp>
        <p:nvSpPr>
          <p:cNvPr id="603" name="Google Shape;603;p70"/>
          <p:cNvSpPr/>
          <p:nvPr/>
        </p:nvSpPr>
        <p:spPr>
          <a:xfrm>
            <a:off x="6196592" y="1724753"/>
            <a:ext cx="5802300" cy="539400"/>
          </a:xfrm>
          <a:prstGeom prst="rect">
            <a:avLst/>
          </a:prstGeom>
          <a:noFill/>
          <a:ln>
            <a:noFill/>
          </a:ln>
        </p:spPr>
        <p:txBody>
          <a:bodyPr anchorCtr="0" anchor="t" bIns="0" lIns="0" spcFirstLastPara="1" rIns="0" wrap="square" tIns="0">
            <a:noAutofit/>
          </a:bodyPr>
          <a:lstStyle/>
          <a:p>
            <a:pPr indent="0" lvl="0" marL="0" marR="0" rtl="0" algn="l">
              <a:lnSpc>
                <a:spcPct val="126086"/>
              </a:lnSpc>
              <a:spcBef>
                <a:spcPts val="0"/>
              </a:spcBef>
              <a:spcAft>
                <a:spcPts val="0"/>
              </a:spcAft>
              <a:buClr>
                <a:srgbClr val="201B18"/>
              </a:buClr>
              <a:buSzPts val="2300"/>
              <a:buFont typeface="Platypi Medium"/>
              <a:buNone/>
            </a:pPr>
            <a:r>
              <a:rPr b="0" i="0" lang="en-US" sz="2600" u="none" cap="none" strike="noStrike">
                <a:solidFill>
                  <a:srgbClr val="201B18"/>
                </a:solidFill>
                <a:latin typeface="Platypi Medium"/>
                <a:ea typeface="Platypi Medium"/>
                <a:cs typeface="Platypi Medium"/>
                <a:sym typeface="Platypi Medium"/>
              </a:rPr>
              <a:t>Purpose and Scope</a:t>
            </a:r>
            <a:endParaRPr b="0" i="0" sz="2600" u="none" cap="none" strike="noStrike"/>
          </a:p>
        </p:txBody>
      </p:sp>
      <p:sp>
        <p:nvSpPr>
          <p:cNvPr id="604" name="Google Shape;604;p70"/>
          <p:cNvSpPr/>
          <p:nvPr/>
        </p:nvSpPr>
        <p:spPr>
          <a:xfrm>
            <a:off x="6196608" y="2434709"/>
            <a:ext cx="7716560" cy="1174909"/>
          </a:xfrm>
          <a:prstGeom prst="rect">
            <a:avLst/>
          </a:prstGeom>
          <a:noFill/>
          <a:ln>
            <a:noFill/>
          </a:ln>
        </p:spPr>
        <p:txBody>
          <a:bodyPr anchorCtr="0" anchor="t" bIns="0" lIns="0" spcFirstLastPara="1" rIns="0" wrap="square" tIns="0">
            <a:noAutofit/>
          </a:bodyPr>
          <a:lstStyle/>
          <a:p>
            <a:pPr indent="457200" lvl="0" marL="0" marR="0" rtl="0" algn="l">
              <a:lnSpc>
                <a:spcPct val="153333"/>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The Audit Checklist is a streamlined version of the comprehensive Case Record Review, designed for more frequent monitoring by leadership and ancillary staff. This quality assurance tool enables continuous improvement in chart compliance between formal quarterly reviews.</a:t>
            </a:r>
            <a:endParaRPr b="0" i="0" sz="1600" u="none" cap="none" strike="noStrike"/>
          </a:p>
        </p:txBody>
      </p:sp>
      <p:sp>
        <p:nvSpPr>
          <p:cNvPr id="605" name="Google Shape;605;p70"/>
          <p:cNvSpPr/>
          <p:nvPr/>
        </p:nvSpPr>
        <p:spPr>
          <a:xfrm>
            <a:off x="6196608" y="4131502"/>
            <a:ext cx="7716600" cy="1468500"/>
          </a:xfrm>
          <a:prstGeom prst="rect">
            <a:avLst/>
          </a:prstGeom>
          <a:noFill/>
          <a:ln>
            <a:noFill/>
          </a:ln>
        </p:spPr>
        <p:txBody>
          <a:bodyPr anchorCtr="0" anchor="t" bIns="0" lIns="0" spcFirstLastPara="1" rIns="0" wrap="square" tIns="0">
            <a:noAutofit/>
          </a:bodyPr>
          <a:lstStyle/>
          <a:p>
            <a:pPr indent="457200" lvl="0" marL="0" marR="0" rtl="0" algn="l">
              <a:lnSpc>
                <a:spcPct val="153333"/>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By conducting nearly 500 audit checklists throughout the year, we maintain vigilant oversight of documentation quality, identify emerging compliance issues early, and provide timely feedback to clinical staff. This frequent touchpoint approach has significantly improved our overall documentation standards and reduced compliance gaps.</a:t>
            </a:r>
            <a:endParaRPr b="0" i="0" sz="1600" u="none" cap="none" strike="noStrike"/>
          </a:p>
        </p:txBody>
      </p:sp>
      <p:sp>
        <p:nvSpPr>
          <p:cNvPr id="606" name="Google Shape;606;p70"/>
          <p:cNvSpPr/>
          <p:nvPr/>
        </p:nvSpPr>
        <p:spPr>
          <a:xfrm>
            <a:off x="6196595" y="6122035"/>
            <a:ext cx="7716600" cy="587400"/>
          </a:xfrm>
          <a:prstGeom prst="rect">
            <a:avLst/>
          </a:prstGeom>
          <a:noFill/>
          <a:ln>
            <a:noFill/>
          </a:ln>
        </p:spPr>
        <p:txBody>
          <a:bodyPr anchorCtr="0" anchor="t" bIns="0" lIns="0" spcFirstLastPara="1" rIns="0" wrap="square" tIns="0">
            <a:noAutofit/>
          </a:bodyPr>
          <a:lstStyle/>
          <a:p>
            <a:pPr indent="457200" lvl="0" marL="0" marR="0" rtl="0" algn="l">
              <a:lnSpc>
                <a:spcPct val="153333"/>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The high volume of audit checklists reflects our commitment to real-time quality monitoring rather than relying solely on retrospective quarterly reviews.</a:t>
            </a:r>
            <a:endParaRPr b="0" i="0" sz="1500" u="none" cap="none" strike="noStrike"/>
          </a:p>
        </p:txBody>
      </p:sp>
      <p:sp>
        <p:nvSpPr>
          <p:cNvPr id="607" name="Google Shape;607;p7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608" name="Google Shape;608;p70"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609" name="Google Shape;609;p70"/>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3"/>
          <p:cNvSpPr/>
          <p:nvPr/>
        </p:nvSpPr>
        <p:spPr>
          <a:xfrm>
            <a:off x="793808" y="704500"/>
            <a:ext cx="7212900" cy="4962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3100"/>
              <a:buFont typeface="Platypi Medium"/>
              <a:buNone/>
            </a:pPr>
            <a:r>
              <a:rPr b="0" i="0" lang="en-US" sz="4700" u="none" cap="none" strike="noStrike">
                <a:solidFill>
                  <a:srgbClr val="201B18"/>
                </a:solidFill>
                <a:latin typeface="Platypi Medium"/>
                <a:ea typeface="Platypi Medium"/>
                <a:cs typeface="Platypi Medium"/>
                <a:sym typeface="Platypi Medium"/>
              </a:rPr>
              <a:t>Content Index</a:t>
            </a:r>
            <a:endParaRPr b="0" i="0" sz="4700" u="none" cap="none" strike="noStrike"/>
          </a:p>
        </p:txBody>
      </p:sp>
      <p:sp>
        <p:nvSpPr>
          <p:cNvPr id="225" name="Google Shape;225;p53"/>
          <p:cNvSpPr/>
          <p:nvPr/>
        </p:nvSpPr>
        <p:spPr>
          <a:xfrm>
            <a:off x="793813" y="3026226"/>
            <a:ext cx="371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b="0" i="0" lang="en-US" sz="1250" u="none" cap="none" strike="noStrike">
                <a:solidFill>
                  <a:srgbClr val="504C49"/>
                </a:solidFill>
                <a:latin typeface="Platypi Light"/>
                <a:ea typeface="Platypi Light"/>
                <a:cs typeface="Platypi Light"/>
                <a:sym typeface="Platypi Light"/>
              </a:rPr>
              <a:t>03</a:t>
            </a:r>
            <a:endParaRPr b="0" i="0" sz="1250" u="none" cap="none" strike="noStrike"/>
          </a:p>
        </p:txBody>
      </p:sp>
      <p:sp>
        <p:nvSpPr>
          <p:cNvPr id="226" name="Google Shape;226;p53"/>
          <p:cNvSpPr/>
          <p:nvPr/>
        </p:nvSpPr>
        <p:spPr>
          <a:xfrm>
            <a:off x="793790" y="3290649"/>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3"/>
          <p:cNvSpPr/>
          <p:nvPr/>
        </p:nvSpPr>
        <p:spPr>
          <a:xfrm>
            <a:off x="793790" y="3415665"/>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howjump?jump=nextslide"/>
              </a:rPr>
              <a:t>About Us</a:t>
            </a:r>
            <a:endParaRPr b="0" i="0" sz="1550" u="none" cap="none" strike="noStrike"/>
          </a:p>
        </p:txBody>
      </p:sp>
      <p:sp>
        <p:nvSpPr>
          <p:cNvPr id="228" name="Google Shape;228;p53"/>
          <p:cNvSpPr/>
          <p:nvPr/>
        </p:nvSpPr>
        <p:spPr>
          <a:xfrm>
            <a:off x="793790" y="3730347"/>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Our mission, vision, and organizational foundation</a:t>
            </a:r>
            <a:endParaRPr b="0" i="0" sz="1250" u="none" cap="none" strike="noStrike"/>
          </a:p>
        </p:txBody>
      </p:sp>
      <p:sp>
        <p:nvSpPr>
          <p:cNvPr id="229" name="Google Shape;229;p53"/>
          <p:cNvSpPr/>
          <p:nvPr/>
        </p:nvSpPr>
        <p:spPr>
          <a:xfrm>
            <a:off x="5178364" y="3043824"/>
            <a:ext cx="371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b="0" i="0" lang="en-US" sz="1250" u="none" cap="none" strike="noStrike">
                <a:solidFill>
                  <a:srgbClr val="504C49"/>
                </a:solidFill>
                <a:latin typeface="Platypi Light"/>
                <a:ea typeface="Platypi Light"/>
                <a:cs typeface="Platypi Light"/>
                <a:sym typeface="Platypi Light"/>
              </a:rPr>
              <a:t>0</a:t>
            </a:r>
            <a:r>
              <a:rPr lang="en-US" sz="1250">
                <a:solidFill>
                  <a:srgbClr val="504C49"/>
                </a:solidFill>
                <a:latin typeface="Platypi Light"/>
                <a:ea typeface="Platypi Light"/>
                <a:cs typeface="Platypi Light"/>
                <a:sym typeface="Platypi Light"/>
              </a:rPr>
              <a:t>5</a:t>
            </a:r>
            <a:endParaRPr b="0" i="0" sz="1250" u="none" cap="none" strike="noStrike"/>
          </a:p>
        </p:txBody>
      </p:sp>
      <p:sp>
        <p:nvSpPr>
          <p:cNvPr id="230" name="Google Shape;230;p53"/>
          <p:cNvSpPr/>
          <p:nvPr/>
        </p:nvSpPr>
        <p:spPr>
          <a:xfrm>
            <a:off x="5178385" y="3290649"/>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3"/>
          <p:cNvSpPr/>
          <p:nvPr/>
        </p:nvSpPr>
        <p:spPr>
          <a:xfrm>
            <a:off x="5178385" y="3415665"/>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3"/>
              </a:rPr>
              <a:t>Executive Summary</a:t>
            </a:r>
            <a:endParaRPr b="0" i="0" sz="1550" u="none" cap="none" strike="noStrike"/>
          </a:p>
        </p:txBody>
      </p:sp>
      <p:sp>
        <p:nvSpPr>
          <p:cNvPr id="232" name="Google Shape;232;p53"/>
          <p:cNvSpPr/>
          <p:nvPr/>
        </p:nvSpPr>
        <p:spPr>
          <a:xfrm>
            <a:off x="5178385" y="3730347"/>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Overview of comprehensive quality assurance process</a:t>
            </a:r>
            <a:endParaRPr b="0" i="0" sz="1250" u="none" cap="none" strike="noStrike"/>
          </a:p>
        </p:txBody>
      </p:sp>
      <p:sp>
        <p:nvSpPr>
          <p:cNvPr id="233" name="Google Shape;233;p53"/>
          <p:cNvSpPr/>
          <p:nvPr/>
        </p:nvSpPr>
        <p:spPr>
          <a:xfrm>
            <a:off x="9562959" y="3043825"/>
            <a:ext cx="5898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b="0" i="0" lang="en-US" sz="1250" u="none" cap="none" strike="noStrike">
                <a:solidFill>
                  <a:srgbClr val="504C49"/>
                </a:solidFill>
                <a:latin typeface="Platypi Light"/>
                <a:ea typeface="Platypi Light"/>
                <a:cs typeface="Platypi Light"/>
                <a:sym typeface="Platypi Light"/>
              </a:rPr>
              <a:t>0</a:t>
            </a:r>
            <a:r>
              <a:rPr lang="en-US" sz="1250">
                <a:solidFill>
                  <a:srgbClr val="504C49"/>
                </a:solidFill>
                <a:latin typeface="Platypi Light"/>
                <a:ea typeface="Platypi Light"/>
                <a:cs typeface="Platypi Light"/>
                <a:sym typeface="Platypi Light"/>
              </a:rPr>
              <a:t>7</a:t>
            </a:r>
            <a:endParaRPr b="0" i="0" sz="1250" u="none" cap="none" strike="noStrike"/>
          </a:p>
        </p:txBody>
      </p:sp>
      <p:sp>
        <p:nvSpPr>
          <p:cNvPr id="234" name="Google Shape;234;p53"/>
          <p:cNvSpPr/>
          <p:nvPr/>
        </p:nvSpPr>
        <p:spPr>
          <a:xfrm>
            <a:off x="9562981" y="3290649"/>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3"/>
          <p:cNvSpPr/>
          <p:nvPr/>
        </p:nvSpPr>
        <p:spPr>
          <a:xfrm>
            <a:off x="9562981" y="3415665"/>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4"/>
              </a:rPr>
              <a:t>Demographics</a:t>
            </a:r>
            <a:endParaRPr b="0" i="0" sz="1550" u="none" cap="none" strike="noStrike"/>
          </a:p>
        </p:txBody>
      </p:sp>
      <p:sp>
        <p:nvSpPr>
          <p:cNvPr id="236" name="Google Shape;236;p53"/>
          <p:cNvSpPr/>
          <p:nvPr/>
        </p:nvSpPr>
        <p:spPr>
          <a:xfrm>
            <a:off x="9562981" y="3730347"/>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Population characteristics and funding sources</a:t>
            </a:r>
            <a:endParaRPr b="0" i="0" sz="1250" u="none" cap="none" strike="noStrike"/>
          </a:p>
        </p:txBody>
      </p:sp>
      <p:sp>
        <p:nvSpPr>
          <p:cNvPr id="237" name="Google Shape;237;p53"/>
          <p:cNvSpPr/>
          <p:nvPr/>
        </p:nvSpPr>
        <p:spPr>
          <a:xfrm>
            <a:off x="793815" y="4176475"/>
            <a:ext cx="3714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13</a:t>
            </a:r>
            <a:endParaRPr b="0" i="0" sz="1250" u="none" cap="none" strike="noStrike"/>
          </a:p>
        </p:txBody>
      </p:sp>
      <p:sp>
        <p:nvSpPr>
          <p:cNvPr id="238" name="Google Shape;238;p53"/>
          <p:cNvSpPr/>
          <p:nvPr/>
        </p:nvSpPr>
        <p:spPr>
          <a:xfrm>
            <a:off x="793790" y="4423291"/>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3"/>
          <p:cNvSpPr/>
          <p:nvPr/>
        </p:nvSpPr>
        <p:spPr>
          <a:xfrm>
            <a:off x="793790" y="4548307"/>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5"/>
              </a:rPr>
              <a:t>Clinical Reviews</a:t>
            </a:r>
            <a:endParaRPr b="0" i="0" sz="1550" u="none" cap="none" strike="noStrike"/>
          </a:p>
        </p:txBody>
      </p:sp>
      <p:sp>
        <p:nvSpPr>
          <p:cNvPr id="240" name="Google Shape;240;p53"/>
          <p:cNvSpPr/>
          <p:nvPr/>
        </p:nvSpPr>
        <p:spPr>
          <a:xfrm>
            <a:off x="793790" y="4862989"/>
            <a:ext cx="4273510" cy="43195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Case record reviews, audits, and live observations, supervision, and follow up</a:t>
            </a:r>
            <a:endParaRPr b="0" i="0" sz="1250" u="none" cap="none" strike="noStrike"/>
          </a:p>
        </p:txBody>
      </p:sp>
      <p:sp>
        <p:nvSpPr>
          <p:cNvPr id="241" name="Google Shape;241;p53"/>
          <p:cNvSpPr/>
          <p:nvPr/>
        </p:nvSpPr>
        <p:spPr>
          <a:xfrm>
            <a:off x="5178362" y="4176475"/>
            <a:ext cx="3714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23</a:t>
            </a:r>
            <a:endParaRPr b="0" i="0" sz="1250" u="none" cap="none" strike="noStrike"/>
          </a:p>
        </p:txBody>
      </p:sp>
      <p:sp>
        <p:nvSpPr>
          <p:cNvPr id="242" name="Google Shape;242;p53"/>
          <p:cNvSpPr/>
          <p:nvPr/>
        </p:nvSpPr>
        <p:spPr>
          <a:xfrm>
            <a:off x="5178385" y="4423291"/>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3"/>
          <p:cNvSpPr/>
          <p:nvPr/>
        </p:nvSpPr>
        <p:spPr>
          <a:xfrm>
            <a:off x="5178385" y="4548307"/>
            <a:ext cx="20013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6"/>
              </a:rPr>
              <a:t>Satisfaction Surveys</a:t>
            </a:r>
            <a:endParaRPr b="0" i="0" sz="1550" u="none" cap="none" strike="noStrike"/>
          </a:p>
        </p:txBody>
      </p:sp>
      <p:sp>
        <p:nvSpPr>
          <p:cNvPr id="244" name="Google Shape;244;p53"/>
          <p:cNvSpPr/>
          <p:nvPr/>
        </p:nvSpPr>
        <p:spPr>
          <a:xfrm>
            <a:off x="5178385" y="4862989"/>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Consumer feedback across multiple programs</a:t>
            </a:r>
            <a:endParaRPr b="0" i="0" sz="1250" u="none" cap="none" strike="noStrike"/>
          </a:p>
        </p:txBody>
      </p:sp>
      <p:sp>
        <p:nvSpPr>
          <p:cNvPr id="245" name="Google Shape;245;p53"/>
          <p:cNvSpPr/>
          <p:nvPr/>
        </p:nvSpPr>
        <p:spPr>
          <a:xfrm>
            <a:off x="9562977" y="4176475"/>
            <a:ext cx="4395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42</a:t>
            </a:r>
            <a:endParaRPr sz="1250">
              <a:solidFill>
                <a:srgbClr val="504C49"/>
              </a:solidFill>
              <a:latin typeface="Platypi Light"/>
              <a:ea typeface="Platypi Light"/>
              <a:cs typeface="Platypi Light"/>
              <a:sym typeface="Platypi Light"/>
            </a:endParaRPr>
          </a:p>
          <a:p>
            <a:pPr indent="0" lvl="0" marL="0" marR="0" rtl="0" algn="l">
              <a:lnSpc>
                <a:spcPct val="136000"/>
              </a:lnSpc>
              <a:spcBef>
                <a:spcPts val="0"/>
              </a:spcBef>
              <a:spcAft>
                <a:spcPts val="0"/>
              </a:spcAft>
              <a:buClr>
                <a:srgbClr val="504C49"/>
              </a:buClr>
              <a:buSzPts val="1250"/>
              <a:buFont typeface="Platypi Light"/>
              <a:buNone/>
            </a:pPr>
            <a:r>
              <a:t/>
            </a:r>
            <a:endParaRPr sz="1250">
              <a:solidFill>
                <a:srgbClr val="504C49"/>
              </a:solidFill>
              <a:latin typeface="Platypi Light"/>
              <a:ea typeface="Platypi Light"/>
              <a:cs typeface="Platypi Light"/>
              <a:sym typeface="Platypi Light"/>
            </a:endParaRPr>
          </a:p>
        </p:txBody>
      </p:sp>
      <p:sp>
        <p:nvSpPr>
          <p:cNvPr id="246" name="Google Shape;246;p53"/>
          <p:cNvSpPr/>
          <p:nvPr/>
        </p:nvSpPr>
        <p:spPr>
          <a:xfrm>
            <a:off x="9562981" y="4423291"/>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3"/>
          <p:cNvSpPr/>
          <p:nvPr/>
        </p:nvSpPr>
        <p:spPr>
          <a:xfrm>
            <a:off x="9562973" y="4548303"/>
            <a:ext cx="3083400" cy="1983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7"/>
              </a:rPr>
              <a:t>Administrative Reviews</a:t>
            </a:r>
            <a:endParaRPr b="0" i="0" sz="1550" u="none" cap="none" strike="noStrike"/>
          </a:p>
        </p:txBody>
      </p:sp>
      <p:sp>
        <p:nvSpPr>
          <p:cNvPr id="248" name="Google Shape;248;p53"/>
          <p:cNvSpPr/>
          <p:nvPr/>
        </p:nvSpPr>
        <p:spPr>
          <a:xfrm>
            <a:off x="9562981" y="4862989"/>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Personnel records and organizational compliance</a:t>
            </a:r>
            <a:endParaRPr b="0" i="0" sz="1250" u="none" cap="none" strike="noStrike"/>
          </a:p>
        </p:txBody>
      </p:sp>
      <p:sp>
        <p:nvSpPr>
          <p:cNvPr id="249" name="Google Shape;249;p53"/>
          <p:cNvSpPr/>
          <p:nvPr/>
        </p:nvSpPr>
        <p:spPr>
          <a:xfrm>
            <a:off x="793818" y="5525100"/>
            <a:ext cx="4395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50</a:t>
            </a:r>
            <a:endParaRPr b="0" i="0" sz="1250" u="none" cap="none" strike="noStrike"/>
          </a:p>
        </p:txBody>
      </p:sp>
      <p:sp>
        <p:nvSpPr>
          <p:cNvPr id="250" name="Google Shape;250;p53"/>
          <p:cNvSpPr/>
          <p:nvPr/>
        </p:nvSpPr>
        <p:spPr>
          <a:xfrm>
            <a:off x="793790" y="5771912"/>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3"/>
          <p:cNvSpPr/>
          <p:nvPr/>
        </p:nvSpPr>
        <p:spPr>
          <a:xfrm>
            <a:off x="793811" y="5896924"/>
            <a:ext cx="4273500" cy="341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8"/>
              </a:rPr>
              <a:t>Medication Reviews and External Audits</a:t>
            </a:r>
            <a:endParaRPr b="0" i="0" sz="1550" u="none" cap="none" strike="noStrike"/>
          </a:p>
        </p:txBody>
      </p:sp>
      <p:sp>
        <p:nvSpPr>
          <p:cNvPr id="252" name="Google Shape;252;p53"/>
          <p:cNvSpPr/>
          <p:nvPr/>
        </p:nvSpPr>
        <p:spPr>
          <a:xfrm>
            <a:off x="793790" y="6211610"/>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Compliance audits and prescriber peer reviews</a:t>
            </a:r>
            <a:endParaRPr b="0" i="0" sz="1250" u="none" cap="none" strike="noStrike"/>
          </a:p>
        </p:txBody>
      </p:sp>
      <p:sp>
        <p:nvSpPr>
          <p:cNvPr id="253" name="Google Shape;253;p53"/>
          <p:cNvSpPr/>
          <p:nvPr/>
        </p:nvSpPr>
        <p:spPr>
          <a:xfrm>
            <a:off x="5178363" y="5525100"/>
            <a:ext cx="3714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51</a:t>
            </a:r>
            <a:endParaRPr b="0" i="0" sz="1250" u="none" cap="none" strike="noStrike"/>
          </a:p>
        </p:txBody>
      </p:sp>
      <p:sp>
        <p:nvSpPr>
          <p:cNvPr id="254" name="Google Shape;254;p53"/>
          <p:cNvSpPr/>
          <p:nvPr/>
        </p:nvSpPr>
        <p:spPr>
          <a:xfrm>
            <a:off x="5178385" y="5771912"/>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3"/>
          <p:cNvSpPr/>
          <p:nvPr/>
        </p:nvSpPr>
        <p:spPr>
          <a:xfrm>
            <a:off x="5178385" y="5896928"/>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lang="en-US" sz="1550" u="sng">
                <a:solidFill>
                  <a:schemeClr val="hlink"/>
                </a:solidFill>
                <a:latin typeface="Platypi Medium"/>
                <a:ea typeface="Platypi Medium"/>
                <a:cs typeface="Platypi Medium"/>
                <a:sym typeface="Platypi Medium"/>
                <a:hlinkClick action="ppaction://hlinksldjump" r:id="rId9"/>
              </a:rPr>
              <a:t>Prevention</a:t>
            </a:r>
            <a:endParaRPr b="0" i="0" sz="1550" u="none" cap="none" strike="noStrike"/>
          </a:p>
        </p:txBody>
      </p:sp>
      <p:sp>
        <p:nvSpPr>
          <p:cNvPr id="256" name="Google Shape;256;p53"/>
          <p:cNvSpPr/>
          <p:nvPr/>
        </p:nvSpPr>
        <p:spPr>
          <a:xfrm>
            <a:off x="5178385" y="6211610"/>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lang="en-US" sz="1250">
                <a:solidFill>
                  <a:srgbClr val="504C49"/>
                </a:solidFill>
                <a:latin typeface="Source Serif 4"/>
                <a:ea typeface="Source Serif 4"/>
                <a:cs typeface="Source Serif 4"/>
                <a:sym typeface="Source Serif 4"/>
              </a:rPr>
              <a:t>Prevention strategies</a:t>
            </a:r>
            <a:endParaRPr b="0" i="0" sz="1250" u="none" cap="none" strike="noStrike"/>
          </a:p>
        </p:txBody>
      </p:sp>
      <p:sp>
        <p:nvSpPr>
          <p:cNvPr id="257" name="Google Shape;257;p53"/>
          <p:cNvSpPr/>
          <p:nvPr/>
        </p:nvSpPr>
        <p:spPr>
          <a:xfrm>
            <a:off x="9562965" y="5525099"/>
            <a:ext cx="439500" cy="1983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Platypi Light"/>
              <a:buNone/>
            </a:pPr>
            <a:r>
              <a:rPr lang="en-US" sz="1250">
                <a:solidFill>
                  <a:srgbClr val="504C49"/>
                </a:solidFill>
                <a:latin typeface="Platypi Light"/>
                <a:ea typeface="Platypi Light"/>
                <a:cs typeface="Platypi Light"/>
                <a:sym typeface="Platypi Light"/>
              </a:rPr>
              <a:t>54</a:t>
            </a:r>
            <a:endParaRPr b="0" i="0" sz="1250" u="none" cap="none" strike="noStrike"/>
          </a:p>
        </p:txBody>
      </p:sp>
      <p:sp>
        <p:nvSpPr>
          <p:cNvPr id="258" name="Google Shape;258;p53"/>
          <p:cNvSpPr/>
          <p:nvPr/>
        </p:nvSpPr>
        <p:spPr>
          <a:xfrm>
            <a:off x="9562981" y="5771912"/>
            <a:ext cx="4273510" cy="2286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3"/>
          <p:cNvSpPr/>
          <p:nvPr/>
        </p:nvSpPr>
        <p:spPr>
          <a:xfrm>
            <a:off x="9562974" y="5896925"/>
            <a:ext cx="3727500" cy="2160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sng" cap="none" strike="noStrike">
                <a:solidFill>
                  <a:schemeClr val="hlink"/>
                </a:solidFill>
                <a:latin typeface="Platypi Medium"/>
                <a:ea typeface="Platypi Medium"/>
                <a:cs typeface="Platypi Medium"/>
                <a:sym typeface="Platypi Medium"/>
                <a:hlinkClick action="ppaction://hlinksldjump" r:id="rId10"/>
              </a:rPr>
              <a:t>Outcomes &amp; Recommendations</a:t>
            </a:r>
            <a:endParaRPr b="0" i="0" sz="1550" u="none" cap="none" strike="noStrike"/>
          </a:p>
        </p:txBody>
      </p:sp>
      <p:sp>
        <p:nvSpPr>
          <p:cNvPr id="260" name="Google Shape;260;p53"/>
          <p:cNvSpPr/>
          <p:nvPr/>
        </p:nvSpPr>
        <p:spPr>
          <a:xfrm>
            <a:off x="9562981" y="6211610"/>
            <a:ext cx="4273510"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Evaluation results and improvement strategies</a:t>
            </a:r>
            <a:endParaRPr b="0" i="0" sz="1250" u="none" cap="none" strike="noStrike"/>
          </a:p>
        </p:txBody>
      </p:sp>
      <p:sp>
        <p:nvSpPr>
          <p:cNvPr id="261" name="Google Shape;261;p5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262" name="Google Shape;262;p5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263" name="Google Shape;263;p53"/>
          <p:cNvPicPr preferRelativeResize="0"/>
          <p:nvPr/>
        </p:nvPicPr>
        <p:blipFill>
          <a:blip r:embed="rId11">
            <a:alphaModFix/>
          </a:blip>
          <a:stretch>
            <a:fillRect/>
          </a:stretch>
        </p:blipFill>
        <p:spPr>
          <a:xfrm>
            <a:off x="7869638" y="441388"/>
            <a:ext cx="5915025" cy="2428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1"/>
          <p:cNvSpPr txBox="1"/>
          <p:nvPr/>
        </p:nvSpPr>
        <p:spPr>
          <a:xfrm>
            <a:off x="793800" y="1753825"/>
            <a:ext cx="13364400" cy="1702200"/>
          </a:xfrm>
          <a:prstGeom prst="rect">
            <a:avLst/>
          </a:prstGeom>
          <a:solidFill>
            <a:srgbClr val="DDB19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1"/>
          <p:cNvSpPr/>
          <p:nvPr/>
        </p:nvSpPr>
        <p:spPr>
          <a:xfrm>
            <a:off x="793809" y="601146"/>
            <a:ext cx="12639900" cy="880500"/>
          </a:xfrm>
          <a:prstGeom prst="rect">
            <a:avLst/>
          </a:prstGeom>
          <a:noFill/>
          <a:ln>
            <a:noFill/>
          </a:ln>
        </p:spPr>
        <p:txBody>
          <a:bodyPr anchorCtr="0" anchor="t" bIns="0" lIns="0" spcFirstLastPara="1" rIns="0" wrap="square" tIns="0">
            <a:noAutofit/>
          </a:bodyPr>
          <a:lstStyle/>
          <a:p>
            <a:pPr indent="0" lvl="0" marL="0" marR="0" rtl="0" algn="l">
              <a:lnSpc>
                <a:spcPct val="125352"/>
              </a:lnSpc>
              <a:spcBef>
                <a:spcPts val="0"/>
              </a:spcBef>
              <a:spcAft>
                <a:spcPts val="0"/>
              </a:spcAft>
              <a:buClr>
                <a:srgbClr val="201B18"/>
              </a:buClr>
              <a:buSzPts val="3550"/>
              <a:buFont typeface="Platypi Medium"/>
              <a:buNone/>
            </a:pPr>
            <a:r>
              <a:rPr b="0" i="0" lang="en-US" sz="4600" u="none" cap="none" strike="noStrike">
                <a:solidFill>
                  <a:srgbClr val="201B18"/>
                </a:solidFill>
                <a:latin typeface="Platypi Medium"/>
                <a:ea typeface="Platypi Medium"/>
                <a:cs typeface="Platypi Medium"/>
                <a:sym typeface="Platypi Medium"/>
              </a:rPr>
              <a:t>Live Observation Evaluations</a:t>
            </a:r>
            <a:endParaRPr b="0" i="0" sz="4600" u="none" cap="none" strike="noStrike"/>
          </a:p>
        </p:txBody>
      </p:sp>
      <p:sp>
        <p:nvSpPr>
          <p:cNvPr id="617" name="Google Shape;617;p71"/>
          <p:cNvSpPr/>
          <p:nvPr/>
        </p:nvSpPr>
        <p:spPr>
          <a:xfrm>
            <a:off x="793790" y="1862733"/>
            <a:ext cx="3124500" cy="59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61</a:t>
            </a:r>
            <a:endParaRPr b="0" i="0" sz="4700" u="none" cap="none" strike="noStrike"/>
          </a:p>
        </p:txBody>
      </p:sp>
      <p:sp>
        <p:nvSpPr>
          <p:cNvPr id="618" name="Google Shape;618;p71"/>
          <p:cNvSpPr/>
          <p:nvPr/>
        </p:nvSpPr>
        <p:spPr>
          <a:xfrm>
            <a:off x="1221938" y="2661047"/>
            <a:ext cx="2268300" cy="2835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Total Observations</a:t>
            </a:r>
            <a:endParaRPr b="0" i="0" sz="1750" u="none" cap="none" strike="noStrike"/>
          </a:p>
        </p:txBody>
      </p:sp>
      <p:sp>
        <p:nvSpPr>
          <p:cNvPr id="619" name="Google Shape;619;p71"/>
          <p:cNvSpPr/>
          <p:nvPr/>
        </p:nvSpPr>
        <p:spPr>
          <a:xfrm>
            <a:off x="793790" y="3031569"/>
            <a:ext cx="3124500" cy="261300"/>
          </a:xfrm>
          <a:prstGeom prst="rect">
            <a:avLst/>
          </a:prstGeom>
          <a:no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500" u="none" cap="none" strike="noStrike">
                <a:solidFill>
                  <a:srgbClr val="504C49"/>
                </a:solidFill>
                <a:latin typeface="Source Serif 4"/>
                <a:ea typeface="Source Serif 4"/>
                <a:cs typeface="Source Serif 4"/>
                <a:sym typeface="Source Serif 4"/>
              </a:rPr>
              <a:t>Conducted across programs</a:t>
            </a:r>
            <a:endParaRPr b="0" i="0" sz="1500" u="none" cap="none" strike="noStrike"/>
          </a:p>
        </p:txBody>
      </p:sp>
      <p:sp>
        <p:nvSpPr>
          <p:cNvPr id="620" name="Google Shape;620;p71"/>
          <p:cNvSpPr/>
          <p:nvPr/>
        </p:nvSpPr>
        <p:spPr>
          <a:xfrm>
            <a:off x="4099798" y="1862733"/>
            <a:ext cx="3124800" cy="59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32</a:t>
            </a:r>
            <a:endParaRPr b="0" i="0" sz="4700" u="none" cap="none" strike="noStrike"/>
          </a:p>
        </p:txBody>
      </p:sp>
      <p:sp>
        <p:nvSpPr>
          <p:cNvPr id="621" name="Google Shape;621;p71"/>
          <p:cNvSpPr/>
          <p:nvPr/>
        </p:nvSpPr>
        <p:spPr>
          <a:xfrm>
            <a:off x="4527947" y="2661047"/>
            <a:ext cx="2268300" cy="2835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Clinical Groups</a:t>
            </a:r>
            <a:endParaRPr b="0" i="0" sz="1750" u="none" cap="none" strike="noStrike"/>
          </a:p>
        </p:txBody>
      </p:sp>
      <p:sp>
        <p:nvSpPr>
          <p:cNvPr id="622" name="Google Shape;622;p71"/>
          <p:cNvSpPr/>
          <p:nvPr/>
        </p:nvSpPr>
        <p:spPr>
          <a:xfrm>
            <a:off x="4099798" y="3031569"/>
            <a:ext cx="3124800" cy="261300"/>
          </a:xfrm>
          <a:prstGeom prst="rect">
            <a:avLst/>
          </a:prstGeom>
          <a:no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500" u="none" cap="none" strike="noStrike">
                <a:solidFill>
                  <a:srgbClr val="504C49"/>
                </a:solidFill>
                <a:latin typeface="Source Serif 4"/>
                <a:ea typeface="Source Serif 4"/>
                <a:cs typeface="Source Serif 4"/>
                <a:sym typeface="Source Serif 4"/>
              </a:rPr>
              <a:t>Therapeutic group sessions</a:t>
            </a:r>
            <a:endParaRPr b="0" i="0" sz="1500" u="none" cap="none" strike="noStrike"/>
          </a:p>
        </p:txBody>
      </p:sp>
      <p:sp>
        <p:nvSpPr>
          <p:cNvPr id="623" name="Google Shape;623;p71"/>
          <p:cNvSpPr/>
          <p:nvPr/>
        </p:nvSpPr>
        <p:spPr>
          <a:xfrm>
            <a:off x="7405926" y="1862733"/>
            <a:ext cx="3124500" cy="59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16</a:t>
            </a:r>
            <a:endParaRPr b="0" i="0" sz="4700" u="none" cap="none" strike="noStrike"/>
          </a:p>
        </p:txBody>
      </p:sp>
      <p:sp>
        <p:nvSpPr>
          <p:cNvPr id="624" name="Google Shape;624;p71"/>
          <p:cNvSpPr/>
          <p:nvPr/>
        </p:nvSpPr>
        <p:spPr>
          <a:xfrm>
            <a:off x="7834074" y="2661047"/>
            <a:ext cx="2268300" cy="2835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Staff Observed</a:t>
            </a:r>
            <a:endParaRPr b="0" i="0" sz="1750" u="none" cap="none" strike="noStrike"/>
          </a:p>
        </p:txBody>
      </p:sp>
      <p:sp>
        <p:nvSpPr>
          <p:cNvPr id="625" name="Google Shape;625;p71"/>
          <p:cNvSpPr/>
          <p:nvPr/>
        </p:nvSpPr>
        <p:spPr>
          <a:xfrm>
            <a:off x="7405926" y="3031569"/>
            <a:ext cx="3124500" cy="261300"/>
          </a:xfrm>
          <a:prstGeom prst="rect">
            <a:avLst/>
          </a:prstGeom>
          <a:no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500" u="none" cap="none" strike="noStrike">
                <a:solidFill>
                  <a:srgbClr val="504C49"/>
                </a:solidFill>
                <a:latin typeface="Source Serif 4"/>
                <a:ea typeface="Source Serif 4"/>
                <a:cs typeface="Source Serif 4"/>
                <a:sym typeface="Source Serif 4"/>
              </a:rPr>
              <a:t>Individual clinician sessions</a:t>
            </a:r>
            <a:endParaRPr b="0" i="0" sz="1500" u="none" cap="none" strike="noStrike"/>
          </a:p>
        </p:txBody>
      </p:sp>
      <p:sp>
        <p:nvSpPr>
          <p:cNvPr id="626" name="Google Shape;626;p71"/>
          <p:cNvSpPr/>
          <p:nvPr/>
        </p:nvSpPr>
        <p:spPr>
          <a:xfrm>
            <a:off x="10711934" y="1862733"/>
            <a:ext cx="3124800" cy="59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700"/>
              <a:buFont typeface="Platypi Medium"/>
              <a:buNone/>
            </a:pPr>
            <a:r>
              <a:rPr b="0" i="0" lang="en-US" sz="4700" u="none" cap="none" strike="noStrike">
                <a:solidFill>
                  <a:srgbClr val="504C49"/>
                </a:solidFill>
                <a:latin typeface="Platypi Medium"/>
                <a:ea typeface="Platypi Medium"/>
                <a:cs typeface="Platypi Medium"/>
                <a:sym typeface="Platypi Medium"/>
              </a:rPr>
              <a:t>81.1%</a:t>
            </a:r>
            <a:endParaRPr b="0" i="0" sz="4700" u="none" cap="none" strike="noStrike"/>
          </a:p>
        </p:txBody>
      </p:sp>
      <p:sp>
        <p:nvSpPr>
          <p:cNvPr id="627" name="Google Shape;627;p71"/>
          <p:cNvSpPr/>
          <p:nvPr/>
        </p:nvSpPr>
        <p:spPr>
          <a:xfrm>
            <a:off x="10810399" y="2661047"/>
            <a:ext cx="2927700" cy="2835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Exceeded or Met Standard</a:t>
            </a:r>
            <a:endParaRPr b="0" i="0" sz="1750" u="none" cap="none" strike="noStrike"/>
          </a:p>
        </p:txBody>
      </p:sp>
      <p:sp>
        <p:nvSpPr>
          <p:cNvPr id="628" name="Google Shape;628;p71"/>
          <p:cNvSpPr/>
          <p:nvPr/>
        </p:nvSpPr>
        <p:spPr>
          <a:xfrm>
            <a:off x="10711934" y="3031569"/>
            <a:ext cx="3124800" cy="261300"/>
          </a:xfrm>
          <a:prstGeom prst="rect">
            <a:avLst/>
          </a:prstGeom>
          <a:noFill/>
          <a:ln>
            <a:noFill/>
          </a:ln>
        </p:spPr>
        <p:txBody>
          <a:bodyPr anchorCtr="0" anchor="t" bIns="0" lIns="0" spcFirstLastPara="1" rIns="0" wrap="square" tIns="0">
            <a:noAutofit/>
          </a:bodyPr>
          <a:lstStyle/>
          <a:p>
            <a:pPr indent="0" lvl="0" marL="0" marR="0" rtl="0" algn="ctr">
              <a:lnSpc>
                <a:spcPct val="146428"/>
              </a:lnSpc>
              <a:spcBef>
                <a:spcPts val="0"/>
              </a:spcBef>
              <a:spcAft>
                <a:spcPts val="0"/>
              </a:spcAft>
              <a:buClr>
                <a:srgbClr val="504C49"/>
              </a:buClr>
              <a:buSzPts val="1400"/>
              <a:buFont typeface="Source Serif 4"/>
              <a:buNone/>
            </a:pPr>
            <a:r>
              <a:rPr b="0" i="0" lang="en-US" sz="1500" u="none" cap="none" strike="noStrike">
                <a:solidFill>
                  <a:srgbClr val="504C49"/>
                </a:solidFill>
                <a:latin typeface="Source Serif 4"/>
                <a:ea typeface="Source Serif 4"/>
                <a:cs typeface="Source Serif 4"/>
                <a:sym typeface="Source Serif 4"/>
              </a:rPr>
              <a:t>Fidelity adherence rate</a:t>
            </a:r>
            <a:endParaRPr b="0" i="0" sz="1500" u="none" cap="none" strike="noStrike"/>
          </a:p>
        </p:txBody>
      </p:sp>
      <p:sp>
        <p:nvSpPr>
          <p:cNvPr id="629" name="Google Shape;629;p71"/>
          <p:cNvSpPr/>
          <p:nvPr/>
        </p:nvSpPr>
        <p:spPr>
          <a:xfrm>
            <a:off x="793790" y="3601164"/>
            <a:ext cx="3154561" cy="340162"/>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201B18"/>
              </a:buClr>
              <a:buSzPts val="2100"/>
              <a:buFont typeface="Platypi Medium"/>
              <a:buNone/>
            </a:pPr>
            <a:r>
              <a:rPr b="0" i="0" lang="en-US" sz="2100" u="none" cap="none" strike="noStrike">
                <a:solidFill>
                  <a:srgbClr val="201B18"/>
                </a:solidFill>
                <a:latin typeface="Platypi Medium"/>
                <a:ea typeface="Platypi Medium"/>
                <a:cs typeface="Platypi Medium"/>
                <a:sym typeface="Platypi Medium"/>
              </a:rPr>
              <a:t>Observation Categories</a:t>
            </a:r>
            <a:endParaRPr b="0" i="0" sz="2100" u="none" cap="none" strike="noStrike"/>
          </a:p>
        </p:txBody>
      </p:sp>
      <p:sp>
        <p:nvSpPr>
          <p:cNvPr id="630" name="Google Shape;630;p71"/>
          <p:cNvSpPr/>
          <p:nvPr/>
        </p:nvSpPr>
        <p:spPr>
          <a:xfrm>
            <a:off x="793790" y="4086463"/>
            <a:ext cx="6300073" cy="1306529"/>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14 Individual Sessions</a:t>
            </a:r>
            <a:r>
              <a:rPr b="0" i="0" lang="en-US" sz="1600" u="none" cap="none" strike="noStrike">
                <a:solidFill>
                  <a:srgbClr val="504C49"/>
                </a:solidFill>
                <a:latin typeface="Source Serif 4"/>
                <a:ea typeface="Source Serif 4"/>
                <a:cs typeface="Source Serif 4"/>
                <a:sym typeface="Source Serif 4"/>
              </a:rPr>
              <a:t> observed for clinical skill and rapport</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12 Didactic Groups</a:t>
            </a:r>
            <a:r>
              <a:rPr b="0" i="0" lang="en-US" sz="1600" u="none" cap="none" strike="noStrike">
                <a:solidFill>
                  <a:srgbClr val="504C49"/>
                </a:solidFill>
                <a:latin typeface="Source Serif 4"/>
                <a:ea typeface="Source Serif 4"/>
                <a:cs typeface="Source Serif 4"/>
                <a:sym typeface="Source Serif 4"/>
              </a:rPr>
              <a:t> evaluated for educational content delivery</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3 Staff Supervision Sessions</a:t>
            </a:r>
            <a:r>
              <a:rPr b="0" i="0" lang="en-US" sz="1600" u="none" cap="none" strike="noStrike">
                <a:solidFill>
                  <a:srgbClr val="504C49"/>
                </a:solidFill>
                <a:latin typeface="Source Serif 4"/>
                <a:ea typeface="Source Serif 4"/>
                <a:cs typeface="Source Serif 4"/>
                <a:sym typeface="Source Serif 4"/>
              </a:rPr>
              <a:t> reviewed for quality mentoring</a:t>
            </a:r>
            <a:endParaRPr b="0" i="0" sz="1600" u="none" cap="none" strike="noStrike"/>
          </a:p>
          <a:p>
            <a:pPr indent="0" lvl="0" marL="0" marR="0" rtl="0" algn="l">
              <a:lnSpc>
                <a:spcPct val="146428"/>
              </a:lnSpc>
              <a:spcBef>
                <a:spcPts val="0"/>
              </a:spcBef>
              <a:spcAft>
                <a:spcPts val="0"/>
              </a:spcAft>
              <a:buClr>
                <a:srgbClr val="504C49"/>
              </a:buClr>
              <a:buSzPts val="1400"/>
              <a:buFont typeface="Source Serif 4"/>
              <a:buNone/>
            </a:pPr>
            <a:r>
              <a:rPr b="1" i="0" lang="en-US" sz="1600" u="none" cap="none" strike="noStrike">
                <a:solidFill>
                  <a:srgbClr val="504C49"/>
                </a:solidFill>
                <a:latin typeface="Source Serif 4"/>
                <a:ea typeface="Source Serif 4"/>
                <a:cs typeface="Source Serif 4"/>
                <a:sym typeface="Source Serif 4"/>
              </a:rPr>
              <a:t>5 Evidence-Based Practices</a:t>
            </a:r>
            <a:r>
              <a:rPr b="0" i="0" lang="en-US" sz="1600" u="none" cap="none" strike="noStrike">
                <a:solidFill>
                  <a:srgbClr val="504C49"/>
                </a:solidFill>
                <a:latin typeface="Source Serif 4"/>
                <a:ea typeface="Source Serif 4"/>
                <a:cs typeface="Source Serif 4"/>
                <a:sym typeface="Source Serif 4"/>
              </a:rPr>
              <a:t> assessed for fidelity (ACT, IDDT, CBT, DBT, Motivational Interviewing)</a:t>
            </a:r>
            <a:endParaRPr b="0" i="0" sz="1600" u="none" cap="none" strike="noStrike"/>
          </a:p>
        </p:txBody>
      </p:sp>
      <p:sp>
        <p:nvSpPr>
          <p:cNvPr id="631" name="Google Shape;631;p71"/>
          <p:cNvSpPr/>
          <p:nvPr/>
        </p:nvSpPr>
        <p:spPr>
          <a:xfrm>
            <a:off x="7544157" y="3601164"/>
            <a:ext cx="2721888" cy="340162"/>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201B18"/>
              </a:buClr>
              <a:buSzPts val="2100"/>
              <a:buFont typeface="Platypi Medium"/>
              <a:buNone/>
            </a:pPr>
            <a:r>
              <a:rPr b="0" i="0" lang="en-US" sz="2100" u="none" cap="none" strike="noStrike">
                <a:solidFill>
                  <a:srgbClr val="201B18"/>
                </a:solidFill>
                <a:latin typeface="Platypi Medium"/>
                <a:ea typeface="Platypi Medium"/>
                <a:cs typeface="Platypi Medium"/>
                <a:sym typeface="Platypi Medium"/>
              </a:rPr>
              <a:t>Fidelity Excellence</a:t>
            </a:r>
            <a:endParaRPr b="0" i="0" sz="2100" u="none" cap="none" strike="noStrike"/>
          </a:p>
        </p:txBody>
      </p:sp>
      <p:sp>
        <p:nvSpPr>
          <p:cNvPr id="632" name="Google Shape;632;p71"/>
          <p:cNvSpPr/>
          <p:nvPr/>
        </p:nvSpPr>
        <p:spPr>
          <a:xfrm>
            <a:off x="7544157" y="4086463"/>
            <a:ext cx="6300073" cy="1044893"/>
          </a:xfrm>
          <a:prstGeom prst="rect">
            <a:avLst/>
          </a:prstGeom>
          <a:noFill/>
          <a:ln>
            <a:noFill/>
          </a:ln>
        </p:spPr>
        <p:txBody>
          <a:bodyPr anchorCtr="0" anchor="t" bIns="0" lIns="0" spcFirstLastPara="1" rIns="0" wrap="square" tIns="0">
            <a:noAutofit/>
          </a:bodyPr>
          <a:lstStyle/>
          <a:p>
            <a:pPr indent="457200" lvl="0" marL="0" marR="0" rtl="0" algn="l">
              <a:lnSpc>
                <a:spcPct val="146428"/>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The exceptional 81.1% rate of staff exceeding or meeting standards demonstrates our commitment to evidence-based practice implementation with fidelity. Live observations provide invaluable insight into actual clinical practice beyond document</a:t>
            </a:r>
            <a:r>
              <a:rPr b="0" i="0" lang="en-US" sz="1400" u="none" cap="none" strike="noStrike">
                <a:solidFill>
                  <a:srgbClr val="504C49"/>
                </a:solidFill>
                <a:latin typeface="Source Serif 4"/>
                <a:ea typeface="Source Serif 4"/>
                <a:cs typeface="Source Serif 4"/>
                <a:sym typeface="Source Serif 4"/>
              </a:rPr>
              <a:t>ation review.</a:t>
            </a:r>
            <a:endParaRPr b="0" i="0" sz="1400" u="none" cap="none" strike="noStrike"/>
          </a:p>
        </p:txBody>
      </p:sp>
      <p:sp>
        <p:nvSpPr>
          <p:cNvPr id="633" name="Google Shape;633;p71"/>
          <p:cNvSpPr/>
          <p:nvPr/>
        </p:nvSpPr>
        <p:spPr>
          <a:xfrm>
            <a:off x="7544195" y="5925017"/>
            <a:ext cx="6300000" cy="783600"/>
          </a:xfrm>
          <a:prstGeom prst="rect">
            <a:avLst/>
          </a:prstGeom>
          <a:noFill/>
          <a:ln>
            <a:noFill/>
          </a:ln>
        </p:spPr>
        <p:txBody>
          <a:bodyPr anchorCtr="0" anchor="t" bIns="0" lIns="0" spcFirstLastPara="1" rIns="0" wrap="square" tIns="0">
            <a:noAutofit/>
          </a:bodyPr>
          <a:lstStyle/>
          <a:p>
            <a:pPr indent="457200" lvl="0" marL="0" marR="0" rtl="0" algn="l">
              <a:lnSpc>
                <a:spcPct val="146428"/>
              </a:lnSpc>
              <a:spcBef>
                <a:spcPts val="0"/>
              </a:spcBef>
              <a:spcAft>
                <a:spcPts val="0"/>
              </a:spcAft>
              <a:buClr>
                <a:srgbClr val="504C49"/>
              </a:buClr>
              <a:buSzPts val="1400"/>
              <a:buFont typeface="Source Serif 4"/>
              <a:buNone/>
            </a:pPr>
            <a:r>
              <a:rPr b="0" i="0" lang="en-US" sz="1500" u="none" cap="none" strike="noStrike">
                <a:solidFill>
                  <a:srgbClr val="504C49"/>
                </a:solidFill>
                <a:latin typeface="Source Serif 4"/>
                <a:ea typeface="Source Serif 4"/>
                <a:cs typeface="Source Serif 4"/>
                <a:sym typeface="Source Serif 4"/>
              </a:rPr>
              <a:t>This direct observation approach ensures that evidence-based interventions are delivered as intended, maximizing treatment effectiveness and client outcomes.</a:t>
            </a:r>
            <a:endParaRPr b="0" i="0" sz="1500" u="none" cap="none" strike="noStrike"/>
          </a:p>
        </p:txBody>
      </p:sp>
      <p:sp>
        <p:nvSpPr>
          <p:cNvPr id="634" name="Google Shape;634;p7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635" name="Google Shape;635;p71"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636" name="Google Shape;636;p7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2"/>
          <p:cNvSpPr/>
          <p:nvPr/>
        </p:nvSpPr>
        <p:spPr>
          <a:xfrm>
            <a:off x="793813" y="573027"/>
            <a:ext cx="12897000" cy="8238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3100"/>
              <a:buFont typeface="Platypi Medium"/>
              <a:buNone/>
            </a:pPr>
            <a:r>
              <a:rPr b="0" i="0" lang="en-US" sz="4600" u="none" cap="none" strike="noStrike">
                <a:solidFill>
                  <a:srgbClr val="201B18"/>
                </a:solidFill>
                <a:latin typeface="Platypi Medium"/>
                <a:ea typeface="Platypi Medium"/>
                <a:cs typeface="Platypi Medium"/>
                <a:sym typeface="Platypi Medium"/>
              </a:rPr>
              <a:t>Clinical Supervision Records</a:t>
            </a:r>
            <a:endParaRPr b="0" i="0" sz="4600" u="none" cap="none" strike="noStrike"/>
          </a:p>
        </p:txBody>
      </p:sp>
      <p:sp>
        <p:nvSpPr>
          <p:cNvPr id="643" name="Google Shape;643;p72"/>
          <p:cNvSpPr/>
          <p:nvPr/>
        </p:nvSpPr>
        <p:spPr>
          <a:xfrm>
            <a:off x="679497" y="1563400"/>
            <a:ext cx="3399300" cy="2015700"/>
          </a:xfrm>
          <a:prstGeom prst="roundRect">
            <a:avLst>
              <a:gd fmla="val 1182"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2"/>
          <p:cNvSpPr/>
          <p:nvPr/>
        </p:nvSpPr>
        <p:spPr>
          <a:xfrm>
            <a:off x="838200" y="1674495"/>
            <a:ext cx="4895969" cy="684728"/>
          </a:xfrm>
          <a:prstGeom prst="rect">
            <a:avLst/>
          </a:prstGeom>
          <a:noFill/>
          <a:ln>
            <a:noFill/>
          </a:ln>
        </p:spPr>
        <p:txBody>
          <a:bodyPr anchorCtr="0" anchor="t" bIns="0" lIns="0" spcFirstLastPara="1" rIns="0" wrap="square" tIns="0">
            <a:noAutofit/>
          </a:bodyPr>
          <a:lstStyle/>
          <a:p>
            <a:pPr indent="0" lvl="0" marL="0" marR="0" rtl="0" algn="l">
              <a:lnSpc>
                <a:spcPct val="124418"/>
              </a:lnSpc>
              <a:spcBef>
                <a:spcPts val="0"/>
              </a:spcBef>
              <a:spcAft>
                <a:spcPts val="0"/>
              </a:spcAft>
              <a:buClr>
                <a:srgbClr val="201B18"/>
              </a:buClr>
              <a:buSzPts val="4300"/>
              <a:buFont typeface="Platypi Medium"/>
              <a:buNone/>
            </a:pPr>
            <a:r>
              <a:rPr b="0" i="0" lang="en-US" sz="4300" u="none" cap="none" strike="noStrike">
                <a:solidFill>
                  <a:srgbClr val="201B18"/>
                </a:solidFill>
                <a:latin typeface="Platypi Medium"/>
                <a:ea typeface="Platypi Medium"/>
                <a:cs typeface="Platypi Medium"/>
                <a:sym typeface="Platypi Medium"/>
              </a:rPr>
              <a:t>858</a:t>
            </a:r>
            <a:endParaRPr b="0" i="0" sz="4300" u="none" cap="none" strike="noStrike"/>
          </a:p>
        </p:txBody>
      </p:sp>
      <p:sp>
        <p:nvSpPr>
          <p:cNvPr id="645" name="Google Shape;645;p72"/>
          <p:cNvSpPr/>
          <p:nvPr/>
        </p:nvSpPr>
        <p:spPr>
          <a:xfrm>
            <a:off x="838200" y="2470309"/>
            <a:ext cx="2556510"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1550" u="none" cap="none" strike="noStrike">
                <a:solidFill>
                  <a:srgbClr val="201B18"/>
                </a:solidFill>
                <a:latin typeface="Platypi Medium"/>
                <a:ea typeface="Platypi Medium"/>
                <a:cs typeface="Platypi Medium"/>
                <a:sym typeface="Platypi Medium"/>
              </a:rPr>
              <a:t>Supervisions Documented</a:t>
            </a:r>
            <a:endParaRPr b="0" i="0" sz="1550" u="none" cap="none" strike="noStrike"/>
          </a:p>
        </p:txBody>
      </p:sp>
      <p:sp>
        <p:nvSpPr>
          <p:cNvPr id="646" name="Google Shape;646;p72"/>
          <p:cNvSpPr/>
          <p:nvPr/>
        </p:nvSpPr>
        <p:spPr>
          <a:xfrm>
            <a:off x="838200" y="2829401"/>
            <a:ext cx="4895969"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Across both program sites</a:t>
            </a:r>
            <a:endParaRPr b="0" i="0" sz="1250" u="none" cap="none" strike="noStrike"/>
          </a:p>
        </p:txBody>
      </p:sp>
      <p:sp>
        <p:nvSpPr>
          <p:cNvPr id="647" name="Google Shape;647;p72"/>
          <p:cNvSpPr/>
          <p:nvPr/>
        </p:nvSpPr>
        <p:spPr>
          <a:xfrm>
            <a:off x="4738506" y="1591225"/>
            <a:ext cx="61488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0" i="0" lang="en-US" sz="2050" u="none" cap="none" strike="noStrike">
                <a:solidFill>
                  <a:srgbClr val="201B18"/>
                </a:solidFill>
                <a:latin typeface="Platypi Medium"/>
                <a:ea typeface="Platypi Medium"/>
                <a:cs typeface="Platypi Medium"/>
                <a:sym typeface="Platypi Medium"/>
              </a:rPr>
              <a:t>Universal Supervision Coverage</a:t>
            </a:r>
            <a:endParaRPr b="0" i="0" sz="2050" u="none" cap="none" strike="noStrike"/>
          </a:p>
        </p:txBody>
      </p:sp>
      <p:sp>
        <p:nvSpPr>
          <p:cNvPr id="648" name="Google Shape;648;p72"/>
          <p:cNvSpPr/>
          <p:nvPr/>
        </p:nvSpPr>
        <p:spPr>
          <a:xfrm>
            <a:off x="4738501" y="2036025"/>
            <a:ext cx="8952300" cy="648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100% of all clinical staff receive individual supervision.</a:t>
            </a:r>
            <a:r>
              <a:rPr b="0" i="0" lang="en-US" sz="1600" u="none" cap="none" strike="noStrike">
                <a:solidFill>
                  <a:srgbClr val="504C49"/>
                </a:solidFill>
                <a:latin typeface="Source Serif 4"/>
                <a:ea typeface="Source Serif 4"/>
                <a:cs typeface="Source Serif 4"/>
                <a:sym typeface="Source Serif 4"/>
              </a:rPr>
              <a:t> This unwavering commitment to professional development and clinical oversight ensures that every clinician receives consistent guidance, support, and accountability.</a:t>
            </a:r>
            <a:endParaRPr b="0" i="0" sz="1600" u="none" cap="none" strike="noStrike"/>
          </a:p>
        </p:txBody>
      </p:sp>
      <p:sp>
        <p:nvSpPr>
          <p:cNvPr id="649" name="Google Shape;649;p72"/>
          <p:cNvSpPr/>
          <p:nvPr/>
        </p:nvSpPr>
        <p:spPr>
          <a:xfrm>
            <a:off x="4738502" y="3107663"/>
            <a:ext cx="8952300" cy="648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100% of clinical leadership conducted both individual and group supervision.</a:t>
            </a:r>
            <a:r>
              <a:rPr b="0" i="0" lang="en-US" sz="1600" u="none" cap="none" strike="noStrike">
                <a:solidFill>
                  <a:srgbClr val="504C49"/>
                </a:solidFill>
                <a:latin typeface="Source Serif 4"/>
                <a:ea typeface="Source Serif 4"/>
                <a:cs typeface="Source Serif 4"/>
                <a:sym typeface="Source Serif 4"/>
              </a:rPr>
              <a:t> Our leadership team actively engages in supervision delivery, modeling best practices and maintaining direct connection to frontline clinical work.</a:t>
            </a:r>
            <a:endParaRPr b="0" i="0" sz="1600" u="none" cap="none" strike="noStrike"/>
          </a:p>
        </p:txBody>
      </p:sp>
      <p:sp>
        <p:nvSpPr>
          <p:cNvPr id="650" name="Google Shape;650;p72"/>
          <p:cNvSpPr/>
          <p:nvPr/>
        </p:nvSpPr>
        <p:spPr>
          <a:xfrm>
            <a:off x="679500" y="3965987"/>
            <a:ext cx="3652500" cy="341100"/>
          </a:xfrm>
          <a:prstGeom prst="rect">
            <a:avLst/>
          </a:prstGeom>
          <a:solidFill>
            <a:srgbClr val="DDB191"/>
          </a:solid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0" i="0" lang="en-US" sz="2050" u="none" cap="none" strike="noStrike">
                <a:solidFill>
                  <a:srgbClr val="201B18"/>
                </a:solidFill>
                <a:latin typeface="Platypi Medium"/>
                <a:ea typeface="Platypi Medium"/>
                <a:cs typeface="Platypi Medium"/>
                <a:sym typeface="Platypi Medium"/>
              </a:rPr>
              <a:t>Supervision Focus Areas</a:t>
            </a:r>
            <a:endParaRPr b="0" i="0" sz="2050" u="none" cap="none" strike="noStrike"/>
          </a:p>
        </p:txBody>
      </p:sp>
      <p:sp>
        <p:nvSpPr>
          <p:cNvPr id="651" name="Google Shape;651;p72"/>
          <p:cNvSpPr/>
          <p:nvPr/>
        </p:nvSpPr>
        <p:spPr>
          <a:xfrm>
            <a:off x="681300" y="4394965"/>
            <a:ext cx="2997000" cy="341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Treatment Planning Skills</a:t>
            </a:r>
            <a:endParaRPr b="0" i="0" sz="1650" u="none" cap="none" strike="noStrike"/>
          </a:p>
        </p:txBody>
      </p:sp>
      <p:sp>
        <p:nvSpPr>
          <p:cNvPr id="652" name="Google Shape;652;p72"/>
          <p:cNvSpPr/>
          <p:nvPr/>
        </p:nvSpPr>
        <p:spPr>
          <a:xfrm>
            <a:off x="679500" y="4693976"/>
            <a:ext cx="4369800" cy="29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Developing individualized, goal-oriented plans</a:t>
            </a:r>
            <a:endParaRPr b="0" i="0" sz="1600" u="none" cap="none" strike="noStrike"/>
          </a:p>
        </p:txBody>
      </p:sp>
      <p:sp>
        <p:nvSpPr>
          <p:cNvPr id="653" name="Google Shape;653;p72"/>
          <p:cNvSpPr/>
          <p:nvPr/>
        </p:nvSpPr>
        <p:spPr>
          <a:xfrm>
            <a:off x="5461571" y="4394975"/>
            <a:ext cx="30765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Areas of Opportunity</a:t>
            </a:r>
            <a:endParaRPr b="0" i="0" sz="1650" u="none" cap="none" strike="noStrike"/>
          </a:p>
        </p:txBody>
      </p:sp>
      <p:sp>
        <p:nvSpPr>
          <p:cNvPr id="654" name="Google Shape;654;p72"/>
          <p:cNvSpPr/>
          <p:nvPr/>
        </p:nvSpPr>
        <p:spPr>
          <a:xfrm>
            <a:off x="5391233" y="4650886"/>
            <a:ext cx="39057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Identifying and addressing skill gaps</a:t>
            </a:r>
            <a:endParaRPr b="0" i="0" sz="1600" u="none" cap="none" strike="noStrike"/>
          </a:p>
        </p:txBody>
      </p:sp>
      <p:sp>
        <p:nvSpPr>
          <p:cNvPr id="655" name="Google Shape;655;p72"/>
          <p:cNvSpPr/>
          <p:nvPr/>
        </p:nvSpPr>
        <p:spPr>
          <a:xfrm>
            <a:off x="9785130" y="4376479"/>
            <a:ext cx="3399300" cy="341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Training Requirements</a:t>
            </a:r>
            <a:endParaRPr b="0" i="0" sz="1650" u="none" cap="none" strike="noStrike"/>
          </a:p>
        </p:txBody>
      </p:sp>
      <p:sp>
        <p:nvSpPr>
          <p:cNvPr id="656" name="Google Shape;656;p72"/>
          <p:cNvSpPr/>
          <p:nvPr/>
        </p:nvSpPr>
        <p:spPr>
          <a:xfrm>
            <a:off x="9785126" y="4650869"/>
            <a:ext cx="4436400" cy="341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Ensuring compliance with continuing education</a:t>
            </a:r>
            <a:endParaRPr b="0" i="0" sz="1600" u="none" cap="none" strike="noStrike"/>
          </a:p>
        </p:txBody>
      </p:sp>
      <p:sp>
        <p:nvSpPr>
          <p:cNvPr id="657" name="Google Shape;657;p72"/>
          <p:cNvSpPr/>
          <p:nvPr/>
        </p:nvSpPr>
        <p:spPr>
          <a:xfrm>
            <a:off x="679500" y="5361638"/>
            <a:ext cx="27720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Productivity Monitoring</a:t>
            </a:r>
            <a:endParaRPr b="0" i="0" sz="1650" u="none" cap="none" strike="noStrike"/>
          </a:p>
        </p:txBody>
      </p:sp>
      <p:sp>
        <p:nvSpPr>
          <p:cNvPr id="658" name="Google Shape;658;p72"/>
          <p:cNvSpPr/>
          <p:nvPr/>
        </p:nvSpPr>
        <p:spPr>
          <a:xfrm>
            <a:off x="679500" y="5621974"/>
            <a:ext cx="4369800" cy="24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Tracking clinical productivity and efficiency</a:t>
            </a:r>
            <a:endParaRPr b="0" i="0" sz="1600" u="none" cap="none" strike="noStrike"/>
          </a:p>
        </p:txBody>
      </p:sp>
      <p:sp>
        <p:nvSpPr>
          <p:cNvPr id="659" name="Google Shape;659;p72"/>
          <p:cNvSpPr/>
          <p:nvPr/>
        </p:nvSpPr>
        <p:spPr>
          <a:xfrm>
            <a:off x="5391221" y="5377699"/>
            <a:ext cx="3076500" cy="2160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Performance Reviews</a:t>
            </a:r>
            <a:endParaRPr b="0" i="0" sz="1650" u="none" cap="none" strike="noStrike"/>
          </a:p>
        </p:txBody>
      </p:sp>
      <p:sp>
        <p:nvSpPr>
          <p:cNvPr id="660" name="Google Shape;660;p72"/>
          <p:cNvSpPr/>
          <p:nvPr/>
        </p:nvSpPr>
        <p:spPr>
          <a:xfrm>
            <a:off x="5391233" y="5641935"/>
            <a:ext cx="39057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Conducting comprehensive evaluations</a:t>
            </a:r>
            <a:endParaRPr b="0" i="0" sz="1600" u="none" cap="none" strike="noStrike"/>
          </a:p>
        </p:txBody>
      </p:sp>
      <p:sp>
        <p:nvSpPr>
          <p:cNvPr id="661" name="Google Shape;661;p72"/>
          <p:cNvSpPr/>
          <p:nvPr/>
        </p:nvSpPr>
        <p:spPr>
          <a:xfrm>
            <a:off x="9785115" y="5338365"/>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Quality Assurance</a:t>
            </a:r>
            <a:endParaRPr b="0" i="0" sz="1650" u="none" cap="none" strike="noStrike"/>
          </a:p>
        </p:txBody>
      </p:sp>
      <p:sp>
        <p:nvSpPr>
          <p:cNvPr id="662" name="Google Shape;662;p72"/>
          <p:cNvSpPr/>
          <p:nvPr/>
        </p:nvSpPr>
        <p:spPr>
          <a:xfrm>
            <a:off x="9785126" y="5641924"/>
            <a:ext cx="4436400" cy="24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Reviewing documentation and clinical quality</a:t>
            </a:r>
            <a:endParaRPr b="0" i="0" sz="1600" u="none" cap="none" strike="noStrike"/>
          </a:p>
        </p:txBody>
      </p:sp>
      <p:sp>
        <p:nvSpPr>
          <p:cNvPr id="663" name="Google Shape;663;p72"/>
          <p:cNvSpPr/>
          <p:nvPr/>
        </p:nvSpPr>
        <p:spPr>
          <a:xfrm>
            <a:off x="679500" y="6299401"/>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650" u="none" cap="none" strike="noStrike">
                <a:solidFill>
                  <a:srgbClr val="504C49"/>
                </a:solidFill>
                <a:latin typeface="Platypi Medium"/>
                <a:ea typeface="Platypi Medium"/>
                <a:cs typeface="Platypi Medium"/>
                <a:sym typeface="Platypi Medium"/>
              </a:rPr>
              <a:t>EBP Fidelity</a:t>
            </a:r>
            <a:endParaRPr b="0" i="0" sz="1650" u="none" cap="none" strike="noStrike"/>
          </a:p>
        </p:txBody>
      </p:sp>
      <p:sp>
        <p:nvSpPr>
          <p:cNvPr id="664" name="Google Shape;664;p72"/>
          <p:cNvSpPr/>
          <p:nvPr/>
        </p:nvSpPr>
        <p:spPr>
          <a:xfrm>
            <a:off x="679500" y="6568975"/>
            <a:ext cx="4173000" cy="21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Ensuring adherence to evidence-based protocols</a:t>
            </a:r>
            <a:endParaRPr b="0" i="0" sz="1600" u="none" cap="none" strike="noStrike"/>
          </a:p>
        </p:txBody>
      </p:sp>
      <p:sp>
        <p:nvSpPr>
          <p:cNvPr id="665" name="Google Shape;665;p7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666" name="Google Shape;666;p72" title="Elmhurst New Logo-01.png"/>
          <p:cNvPicPr preferRelativeResize="0"/>
          <p:nvPr/>
        </p:nvPicPr>
        <p:blipFill>
          <a:blip r:embed="rId3">
            <a:alphaModFix/>
          </a:blip>
          <a:stretch>
            <a:fillRect/>
          </a:stretch>
        </p:blipFill>
        <p:spPr>
          <a:xfrm>
            <a:off x="12745566" y="322651"/>
            <a:ext cx="1381002" cy="1074176"/>
          </a:xfrm>
          <a:prstGeom prst="rect">
            <a:avLst/>
          </a:prstGeom>
          <a:noFill/>
          <a:ln>
            <a:noFill/>
          </a:ln>
        </p:spPr>
      </p:pic>
      <p:sp>
        <p:nvSpPr>
          <p:cNvPr id="667" name="Google Shape;667;p72"/>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3"/>
          <p:cNvSpPr/>
          <p:nvPr/>
        </p:nvSpPr>
        <p:spPr>
          <a:xfrm>
            <a:off x="793810" y="665075"/>
            <a:ext cx="13343400" cy="4941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201B18"/>
              </a:buClr>
              <a:buSzPts val="2900"/>
              <a:buFont typeface="Platypi Medium"/>
              <a:buNone/>
            </a:pPr>
            <a:r>
              <a:rPr b="0" i="0" lang="en-US" sz="4600" u="none" cap="none" strike="noStrike">
                <a:solidFill>
                  <a:srgbClr val="201B18"/>
                </a:solidFill>
                <a:latin typeface="Platypi Medium"/>
                <a:ea typeface="Platypi Medium"/>
                <a:cs typeface="Platypi Medium"/>
                <a:sym typeface="Platypi Medium"/>
              </a:rPr>
              <a:t>Post-Discharge Follow-Up Outcomes</a:t>
            </a:r>
            <a:endParaRPr b="0" i="0" sz="4600" u="none" cap="none" strike="noStrike"/>
          </a:p>
        </p:txBody>
      </p:sp>
      <p:sp>
        <p:nvSpPr>
          <p:cNvPr id="674" name="Google Shape;674;p73"/>
          <p:cNvSpPr/>
          <p:nvPr/>
        </p:nvSpPr>
        <p:spPr>
          <a:xfrm>
            <a:off x="687700" y="1475775"/>
            <a:ext cx="3756900" cy="1593600"/>
          </a:xfrm>
          <a:prstGeom prst="roundRect">
            <a:avLst>
              <a:gd fmla="val 138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3"/>
          <p:cNvSpPr/>
          <p:nvPr/>
        </p:nvSpPr>
        <p:spPr>
          <a:xfrm>
            <a:off x="835101" y="1571500"/>
            <a:ext cx="2919900" cy="635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000"/>
              <a:buFont typeface="Platypi Medium"/>
              <a:buNone/>
            </a:pPr>
            <a:r>
              <a:rPr b="0" i="0" lang="en-US" sz="4000" u="none" cap="none" strike="noStrike">
                <a:solidFill>
                  <a:srgbClr val="FFFFFF"/>
                </a:solidFill>
                <a:latin typeface="Platypi Medium"/>
                <a:ea typeface="Platypi Medium"/>
                <a:cs typeface="Platypi Medium"/>
                <a:sym typeface="Platypi Medium"/>
              </a:rPr>
              <a:t>756</a:t>
            </a:r>
            <a:endParaRPr b="0" i="0" sz="4000" u="none" cap="none" strike="noStrike"/>
          </a:p>
        </p:txBody>
      </p:sp>
      <p:sp>
        <p:nvSpPr>
          <p:cNvPr id="676" name="Google Shape;676;p73"/>
          <p:cNvSpPr/>
          <p:nvPr/>
        </p:nvSpPr>
        <p:spPr>
          <a:xfrm>
            <a:off x="852847" y="2247619"/>
            <a:ext cx="3426600" cy="3411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FFFFFF"/>
              </a:buClr>
              <a:buSzPts val="1450"/>
              <a:buFont typeface="Platypi Medium"/>
              <a:buNone/>
            </a:pPr>
            <a:r>
              <a:rPr b="0" i="0" lang="en-US" sz="2000" u="none" cap="none" strike="noStrike">
                <a:solidFill>
                  <a:srgbClr val="FFFFFF"/>
                </a:solidFill>
                <a:latin typeface="Platypi Medium"/>
                <a:ea typeface="Platypi Medium"/>
                <a:cs typeface="Platypi Medium"/>
                <a:sym typeface="Platypi Medium"/>
              </a:rPr>
              <a:t>Follow-Up Contacts</a:t>
            </a:r>
            <a:endParaRPr b="0" i="0" sz="2000" u="none" cap="none" strike="noStrike"/>
          </a:p>
        </p:txBody>
      </p:sp>
      <p:sp>
        <p:nvSpPr>
          <p:cNvPr id="677" name="Google Shape;677;p73"/>
          <p:cNvSpPr/>
          <p:nvPr/>
        </p:nvSpPr>
        <p:spPr>
          <a:xfrm>
            <a:off x="835104" y="2629138"/>
            <a:ext cx="4248626" cy="194548"/>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FFFFFF"/>
              </a:buClr>
              <a:buSzPts val="1150"/>
              <a:buFont typeface="Source Serif 4"/>
              <a:buNone/>
            </a:pPr>
            <a:r>
              <a:rPr b="0" i="0" lang="en-US" sz="1600" u="none" cap="none" strike="noStrike">
                <a:solidFill>
                  <a:srgbClr val="FFFFFF"/>
                </a:solidFill>
                <a:latin typeface="Source Serif 4"/>
                <a:ea typeface="Source Serif 4"/>
                <a:cs typeface="Source Serif 4"/>
                <a:sym typeface="Source Serif 4"/>
              </a:rPr>
              <a:t>Tracking long-term recovery success</a:t>
            </a:r>
            <a:endParaRPr b="0" i="0" sz="1600" u="none" cap="none" strike="noStrike"/>
          </a:p>
        </p:txBody>
      </p:sp>
      <p:sp>
        <p:nvSpPr>
          <p:cNvPr id="678" name="Google Shape;678;p73"/>
          <p:cNvSpPr/>
          <p:nvPr/>
        </p:nvSpPr>
        <p:spPr>
          <a:xfrm>
            <a:off x="5492234" y="1561981"/>
            <a:ext cx="8351877" cy="583644"/>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Post-discharge follow-up represents one of our most valuable outcome measures, providing insight into sustained recovery beyond treatment completion. These contacts track critical indicators of recovery stability and long-term wellbeing.</a:t>
            </a:r>
            <a:endParaRPr b="0" i="0" sz="1600" u="none" cap="none" strike="noStrike"/>
          </a:p>
        </p:txBody>
      </p:sp>
      <p:sp>
        <p:nvSpPr>
          <p:cNvPr id="679" name="Google Shape;679;p73"/>
          <p:cNvSpPr/>
          <p:nvPr/>
        </p:nvSpPr>
        <p:spPr>
          <a:xfrm>
            <a:off x="5492156" y="2663499"/>
            <a:ext cx="3918000" cy="389100"/>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1700"/>
              <a:buFont typeface="Platypi Medium"/>
              <a:buNone/>
            </a:pPr>
            <a:r>
              <a:rPr b="0" i="0" lang="en-US" sz="2000" u="none" cap="none" strike="noStrike">
                <a:solidFill>
                  <a:srgbClr val="201B18"/>
                </a:solidFill>
                <a:latin typeface="Platypi Medium"/>
                <a:ea typeface="Platypi Medium"/>
                <a:cs typeface="Platypi Medium"/>
                <a:sym typeface="Platypi Medium"/>
              </a:rPr>
              <a:t>Program Distribution</a:t>
            </a:r>
            <a:endParaRPr b="0" i="0" sz="2000" u="none" cap="none" strike="noStrike"/>
          </a:p>
        </p:txBody>
      </p:sp>
      <p:sp>
        <p:nvSpPr>
          <p:cNvPr id="680" name="Google Shape;680;p73"/>
          <p:cNvSpPr/>
          <p:nvPr/>
        </p:nvSpPr>
        <p:spPr>
          <a:xfrm>
            <a:off x="5492172" y="3085672"/>
            <a:ext cx="8352000" cy="38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70.7%</a:t>
            </a:r>
            <a:r>
              <a:rPr b="0" i="0" lang="en-US" sz="1600" u="none" cap="none" strike="noStrike">
                <a:solidFill>
                  <a:srgbClr val="504C49"/>
                </a:solidFill>
                <a:latin typeface="Source Serif 4"/>
                <a:ea typeface="Source Serif 4"/>
                <a:cs typeface="Source Serif 4"/>
                <a:sym typeface="Source Serif 4"/>
              </a:rPr>
              <a:t> of follow-up contacts conducted with women's program clients (63% completed in 2024 - an 11.52% increase)</a:t>
            </a:r>
            <a:endParaRPr b="0" i="0" sz="1600" u="none" cap="none" strike="noStrike"/>
          </a:p>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45.7%</a:t>
            </a:r>
            <a:r>
              <a:rPr b="0" i="0" lang="en-US" sz="1600" u="none" cap="none" strike="noStrike">
                <a:solidFill>
                  <a:srgbClr val="504C49"/>
                </a:solidFill>
                <a:latin typeface="Source Serif 4"/>
                <a:ea typeface="Source Serif 4"/>
                <a:cs typeface="Source Serif 4"/>
                <a:sym typeface="Source Serif 4"/>
              </a:rPr>
              <a:t> of follow-up contacts conducted with men's program clients (36.7% completed in 2024 - a 21.8% increase)</a:t>
            </a:r>
            <a:endParaRPr b="0" i="0" sz="1600" u="none" cap="none" strike="noStrike"/>
          </a:p>
        </p:txBody>
      </p:sp>
      <p:sp>
        <p:nvSpPr>
          <p:cNvPr id="681" name="Google Shape;681;p73"/>
          <p:cNvSpPr/>
          <p:nvPr/>
        </p:nvSpPr>
        <p:spPr>
          <a:xfrm>
            <a:off x="802703" y="3886099"/>
            <a:ext cx="4313400" cy="276300"/>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1700"/>
              <a:buFont typeface="Platypi Medium"/>
              <a:buNone/>
            </a:pPr>
            <a:r>
              <a:rPr b="0" i="0" lang="en-US" sz="1700" u="none" cap="none" strike="noStrike">
                <a:solidFill>
                  <a:srgbClr val="201B18"/>
                </a:solidFill>
                <a:latin typeface="Platypi Medium"/>
                <a:ea typeface="Platypi Medium"/>
                <a:cs typeface="Platypi Medium"/>
                <a:sym typeface="Platypi Medium"/>
              </a:rPr>
              <a:t>Key Outcome Improvements from 2024</a:t>
            </a:r>
            <a:endParaRPr b="0" i="0" sz="1700" u="none" cap="none" strike="noStrike"/>
          </a:p>
        </p:txBody>
      </p:sp>
      <p:pic>
        <p:nvPicPr>
          <p:cNvPr descr="preencoded.png" id="682" name="Google Shape;682;p73"/>
          <p:cNvPicPr preferRelativeResize="0"/>
          <p:nvPr/>
        </p:nvPicPr>
        <p:blipFill rotWithShape="1">
          <a:blip r:embed="rId3">
            <a:alphaModFix/>
          </a:blip>
          <a:srcRect b="0" l="0" r="0" t="0"/>
          <a:stretch/>
        </p:blipFill>
        <p:spPr>
          <a:xfrm>
            <a:off x="801290" y="4293652"/>
            <a:ext cx="6521410" cy="589717"/>
          </a:xfrm>
          <a:prstGeom prst="rect">
            <a:avLst/>
          </a:prstGeom>
          <a:noFill/>
          <a:ln>
            <a:noFill/>
          </a:ln>
        </p:spPr>
      </p:pic>
      <p:sp>
        <p:nvSpPr>
          <p:cNvPr id="683" name="Google Shape;683;p73"/>
          <p:cNvSpPr/>
          <p:nvPr/>
        </p:nvSpPr>
        <p:spPr>
          <a:xfrm>
            <a:off x="948689" y="4979094"/>
            <a:ext cx="1842900" cy="230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No Arrest</a:t>
            </a:r>
            <a:endParaRPr b="0" i="0" sz="2000" u="none" cap="none" strike="noStrike"/>
          </a:p>
        </p:txBody>
      </p:sp>
      <p:sp>
        <p:nvSpPr>
          <p:cNvPr id="684" name="Google Shape;684;p73"/>
          <p:cNvSpPr/>
          <p:nvPr/>
        </p:nvSpPr>
        <p:spPr>
          <a:xfrm>
            <a:off x="948689" y="5266868"/>
            <a:ext cx="6226500" cy="194400"/>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38.7% remained arrest-free (88.27% increase from 15% in 2024)</a:t>
            </a:r>
            <a:endParaRPr b="0" i="0" sz="1600" u="none" cap="none" strike="noStrike"/>
          </a:p>
        </p:txBody>
      </p:sp>
      <p:pic>
        <p:nvPicPr>
          <p:cNvPr descr="preencoded.png" id="685" name="Google Shape;685;p73"/>
          <p:cNvPicPr preferRelativeResize="0"/>
          <p:nvPr/>
        </p:nvPicPr>
        <p:blipFill rotWithShape="1">
          <a:blip r:embed="rId4">
            <a:alphaModFix/>
          </a:blip>
          <a:srcRect b="0" l="0" r="0" t="0"/>
          <a:stretch/>
        </p:blipFill>
        <p:spPr>
          <a:xfrm>
            <a:off x="7322700" y="4293652"/>
            <a:ext cx="6521410" cy="589717"/>
          </a:xfrm>
          <a:prstGeom prst="rect">
            <a:avLst/>
          </a:prstGeom>
          <a:noFill/>
          <a:ln>
            <a:noFill/>
          </a:ln>
        </p:spPr>
      </p:pic>
      <p:sp>
        <p:nvSpPr>
          <p:cNvPr id="686" name="Google Shape;686;p73"/>
          <p:cNvSpPr/>
          <p:nvPr/>
        </p:nvSpPr>
        <p:spPr>
          <a:xfrm>
            <a:off x="7470102" y="4933201"/>
            <a:ext cx="6031800" cy="2763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Maintained Sobriety</a:t>
            </a:r>
            <a:endParaRPr b="0" i="0" sz="2000" u="none" cap="none" strike="noStrike"/>
          </a:p>
        </p:txBody>
      </p:sp>
      <p:sp>
        <p:nvSpPr>
          <p:cNvPr id="687" name="Google Shape;687;p73"/>
          <p:cNvSpPr/>
          <p:nvPr/>
        </p:nvSpPr>
        <p:spPr>
          <a:xfrm>
            <a:off x="7470099" y="5266868"/>
            <a:ext cx="6226500" cy="194400"/>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36.9% abstinent 30+ days (90% increase from 14% in 2024)</a:t>
            </a:r>
            <a:endParaRPr b="0" i="0" sz="1600" u="none" cap="none" strike="noStrike"/>
          </a:p>
        </p:txBody>
      </p:sp>
      <p:pic>
        <p:nvPicPr>
          <p:cNvPr descr="preencoded.png" id="688" name="Google Shape;688;p73"/>
          <p:cNvPicPr preferRelativeResize="0"/>
          <p:nvPr/>
        </p:nvPicPr>
        <p:blipFill rotWithShape="1">
          <a:blip r:embed="rId5">
            <a:alphaModFix/>
          </a:blip>
          <a:srcRect b="0" l="0" r="0" t="0"/>
          <a:stretch/>
        </p:blipFill>
        <p:spPr>
          <a:xfrm>
            <a:off x="801290" y="5608816"/>
            <a:ext cx="6521410" cy="589717"/>
          </a:xfrm>
          <a:prstGeom prst="rect">
            <a:avLst/>
          </a:prstGeom>
          <a:noFill/>
          <a:ln>
            <a:noFill/>
          </a:ln>
        </p:spPr>
      </p:pic>
      <p:sp>
        <p:nvSpPr>
          <p:cNvPr id="689" name="Google Shape;689;p73"/>
          <p:cNvSpPr/>
          <p:nvPr/>
        </p:nvSpPr>
        <p:spPr>
          <a:xfrm>
            <a:off x="948713" y="6294251"/>
            <a:ext cx="4011600" cy="230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Care Satisfaction</a:t>
            </a:r>
            <a:endParaRPr b="0" i="0" sz="2000" u="none" cap="none" strike="noStrike"/>
          </a:p>
        </p:txBody>
      </p:sp>
      <p:sp>
        <p:nvSpPr>
          <p:cNvPr id="690" name="Google Shape;690;p73"/>
          <p:cNvSpPr/>
          <p:nvPr/>
        </p:nvSpPr>
        <p:spPr>
          <a:xfrm>
            <a:off x="948700" y="6582017"/>
            <a:ext cx="6226500" cy="389100"/>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27.1% satisfied with care (57.4% increase from 15% in 2024)</a:t>
            </a:r>
            <a:endParaRPr b="0" i="0" sz="1600" u="none" cap="none" strike="noStrike"/>
          </a:p>
        </p:txBody>
      </p:sp>
      <p:pic>
        <p:nvPicPr>
          <p:cNvPr descr="preencoded.png" id="691" name="Google Shape;691;p73"/>
          <p:cNvPicPr preferRelativeResize="0"/>
          <p:nvPr/>
        </p:nvPicPr>
        <p:blipFill rotWithShape="1">
          <a:blip r:embed="rId6">
            <a:alphaModFix/>
          </a:blip>
          <a:srcRect b="0" l="0" r="0" t="0"/>
          <a:stretch/>
        </p:blipFill>
        <p:spPr>
          <a:xfrm>
            <a:off x="7322700" y="5608816"/>
            <a:ext cx="6521410" cy="589717"/>
          </a:xfrm>
          <a:prstGeom prst="rect">
            <a:avLst/>
          </a:prstGeom>
          <a:noFill/>
          <a:ln>
            <a:noFill/>
          </a:ln>
        </p:spPr>
      </p:pic>
      <p:sp>
        <p:nvSpPr>
          <p:cNvPr id="692" name="Google Shape;692;p73"/>
          <p:cNvSpPr/>
          <p:nvPr/>
        </p:nvSpPr>
        <p:spPr>
          <a:xfrm>
            <a:off x="7470101" y="6294253"/>
            <a:ext cx="3918000" cy="194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Reduced Crises</a:t>
            </a:r>
            <a:endParaRPr b="0" i="0" sz="2000" u="none" cap="none" strike="noStrike"/>
          </a:p>
        </p:txBody>
      </p:sp>
      <p:sp>
        <p:nvSpPr>
          <p:cNvPr id="693" name="Google Shape;693;p73"/>
          <p:cNvSpPr/>
          <p:nvPr/>
        </p:nvSpPr>
        <p:spPr>
          <a:xfrm>
            <a:off x="7470099" y="6582033"/>
            <a:ext cx="6226500" cy="389100"/>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23% no suicide attempts, 22.4% no SUD hospitalization, 21.6% no psychiatric hospitalization</a:t>
            </a:r>
            <a:endParaRPr b="0" i="0" sz="1600" u="none" cap="none" strike="noStrike"/>
          </a:p>
        </p:txBody>
      </p:sp>
      <p:sp>
        <p:nvSpPr>
          <p:cNvPr id="694" name="Google Shape;694;p7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695" name="Google Shape;695;p73" title="Elmhurst New Logo-01.png"/>
          <p:cNvPicPr preferRelativeResize="0"/>
          <p:nvPr/>
        </p:nvPicPr>
        <p:blipFill>
          <a:blip r:embed="rId7">
            <a:alphaModFix/>
          </a:blip>
          <a:stretch>
            <a:fillRect/>
          </a:stretch>
        </p:blipFill>
        <p:spPr>
          <a:xfrm>
            <a:off x="275016" y="7119226"/>
            <a:ext cx="1381002" cy="1074176"/>
          </a:xfrm>
          <a:prstGeom prst="rect">
            <a:avLst/>
          </a:prstGeom>
          <a:noFill/>
          <a:ln>
            <a:noFill/>
          </a:ln>
        </p:spPr>
      </p:pic>
      <p:sp>
        <p:nvSpPr>
          <p:cNvPr id="696" name="Google Shape;696;p7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descr="preencoded.png" id="702" name="Google Shape;702;p74"/>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703" name="Google Shape;703;p74"/>
          <p:cNvSpPr/>
          <p:nvPr/>
        </p:nvSpPr>
        <p:spPr>
          <a:xfrm>
            <a:off x="6280203" y="1092525"/>
            <a:ext cx="74106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01B18"/>
              </a:buClr>
              <a:buSzPts val="4450"/>
              <a:buFont typeface="Platypi Medium"/>
              <a:buNone/>
            </a:pPr>
            <a:r>
              <a:rPr b="0" i="0" lang="en-US" sz="4600" u="none" cap="none" strike="noStrike">
                <a:solidFill>
                  <a:srgbClr val="201B18"/>
                </a:solidFill>
                <a:latin typeface="Platypi Medium"/>
                <a:ea typeface="Platypi Medium"/>
                <a:cs typeface="Platypi Medium"/>
                <a:sym typeface="Platypi Medium"/>
              </a:rPr>
              <a:t>Satisfaction Surveys</a:t>
            </a:r>
            <a:endParaRPr b="0" i="0" sz="4600" u="none" cap="none" strike="noStrike"/>
          </a:p>
        </p:txBody>
      </p:sp>
      <p:sp>
        <p:nvSpPr>
          <p:cNvPr id="704" name="Google Shape;704;p74"/>
          <p:cNvSpPr/>
          <p:nvPr/>
        </p:nvSpPr>
        <p:spPr>
          <a:xfrm>
            <a:off x="6280190" y="2141458"/>
            <a:ext cx="7556421" cy="1814513"/>
          </a:xfrm>
          <a:prstGeom prst="rect">
            <a:avLst/>
          </a:prstGeom>
          <a:noFill/>
          <a:ln>
            <a:noFill/>
          </a:ln>
        </p:spPr>
        <p:txBody>
          <a:bodyPr anchorCtr="0" anchor="t" bIns="0" lIns="0" spcFirstLastPara="1" rIns="0" wrap="square" tIns="0">
            <a:noAutofit/>
          </a:bodyPr>
          <a:lstStyle/>
          <a:p>
            <a:pPr indent="45720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Consumer satisfaction surveys provide direct feedback from the individuals we serve, offering invaluable perspective on service quality, accessibility, respect, and treatment effectiveness. These surveys represent the voice of our clients and guide continuous improvement efforts.</a:t>
            </a:r>
            <a:endParaRPr b="0" i="0" sz="1750" u="none" cap="none" strike="noStrike"/>
          </a:p>
        </p:txBody>
      </p:sp>
      <p:sp>
        <p:nvSpPr>
          <p:cNvPr id="705" name="Google Shape;705;p74"/>
          <p:cNvSpPr/>
          <p:nvPr/>
        </p:nvSpPr>
        <p:spPr>
          <a:xfrm>
            <a:off x="6280190" y="4211122"/>
            <a:ext cx="7556421" cy="1451610"/>
          </a:xfrm>
          <a:prstGeom prst="rect">
            <a:avLst/>
          </a:prstGeom>
          <a:noFill/>
          <a:ln>
            <a:noFill/>
          </a:ln>
        </p:spPr>
        <p:txBody>
          <a:bodyPr anchorCtr="0" anchor="t" bIns="0" lIns="0" spcFirstLastPara="1" rIns="0" wrap="square" tIns="0">
            <a:noAutofit/>
          </a:bodyPr>
          <a:lstStyle/>
          <a:p>
            <a:pPr indent="45720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Our comprehensive satisfaction measurement approach includes multiple survey instruments administered at different points in the treatment journey, capturing feedback from consumers, families, and caregivers across all program levels.</a:t>
            </a:r>
            <a:endParaRPr b="0" i="0" sz="1750" u="none" cap="none" strike="noStrike"/>
          </a:p>
        </p:txBody>
      </p:sp>
      <p:sp>
        <p:nvSpPr>
          <p:cNvPr id="706" name="Google Shape;706;p7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707" name="Google Shape;707;p74"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708" name="Google Shape;708;p74"/>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5"/>
          <p:cNvSpPr/>
          <p:nvPr/>
        </p:nvSpPr>
        <p:spPr>
          <a:xfrm>
            <a:off x="709197" y="605950"/>
            <a:ext cx="13212000" cy="506700"/>
          </a:xfrm>
          <a:prstGeom prst="rect">
            <a:avLst/>
          </a:prstGeom>
          <a:noFill/>
          <a:ln>
            <a:noFill/>
          </a:ln>
        </p:spPr>
        <p:txBody>
          <a:bodyPr anchorCtr="0" anchor="t" bIns="0" lIns="0" spcFirstLastPara="1" rIns="0" wrap="square" tIns="0">
            <a:noAutofit/>
          </a:bodyPr>
          <a:lstStyle/>
          <a:p>
            <a:pPr indent="0" lvl="0" marL="0" marR="0" rtl="0" algn="l">
              <a:lnSpc>
                <a:spcPct val="125396"/>
              </a:lnSpc>
              <a:spcBef>
                <a:spcPts val="0"/>
              </a:spcBef>
              <a:spcAft>
                <a:spcPts val="0"/>
              </a:spcAft>
              <a:buClr>
                <a:srgbClr val="201B18"/>
              </a:buClr>
              <a:buSzPts val="3150"/>
              <a:buFont typeface="Platypi Medium"/>
              <a:buNone/>
            </a:pPr>
            <a:r>
              <a:rPr b="0" i="0" lang="en-US" sz="4600" u="none" cap="none" strike="noStrike">
                <a:solidFill>
                  <a:srgbClr val="201B18"/>
                </a:solidFill>
                <a:latin typeface="Platypi Medium"/>
                <a:ea typeface="Platypi Medium"/>
                <a:cs typeface="Platypi Medium"/>
                <a:sym typeface="Platypi Medium"/>
              </a:rPr>
              <a:t>ACT Consumer Satisfaction Survey: Service Quality</a:t>
            </a:r>
            <a:endParaRPr b="0" i="0" sz="4600" u="none" cap="none" strike="noStrike"/>
          </a:p>
        </p:txBody>
      </p:sp>
      <p:sp>
        <p:nvSpPr>
          <p:cNvPr id="715" name="Google Shape;715;p75"/>
          <p:cNvSpPr/>
          <p:nvPr/>
        </p:nvSpPr>
        <p:spPr>
          <a:xfrm>
            <a:off x="592455" y="1481614"/>
            <a:ext cx="4600575" cy="1625798"/>
          </a:xfrm>
          <a:prstGeom prst="roundRect">
            <a:avLst>
              <a:gd fmla="val 149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5"/>
          <p:cNvSpPr/>
          <p:nvPr/>
        </p:nvSpPr>
        <p:spPr>
          <a:xfrm>
            <a:off x="754499" y="1597343"/>
            <a:ext cx="4276487" cy="6990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400"/>
              <a:buFont typeface="Platypi Medium"/>
              <a:buNone/>
            </a:pPr>
            <a:r>
              <a:rPr b="0" i="0" lang="en-US" sz="4400" u="none" cap="none" strike="noStrike">
                <a:solidFill>
                  <a:srgbClr val="FFFFFF"/>
                </a:solidFill>
                <a:latin typeface="Platypi Medium"/>
                <a:ea typeface="Platypi Medium"/>
                <a:cs typeface="Platypi Medium"/>
                <a:sym typeface="Platypi Medium"/>
              </a:rPr>
              <a:t>43</a:t>
            </a:r>
            <a:endParaRPr b="0" i="0" sz="4400" u="none" cap="none" strike="noStrike"/>
          </a:p>
        </p:txBody>
      </p:sp>
      <p:sp>
        <p:nvSpPr>
          <p:cNvPr id="717" name="Google Shape;717;p75"/>
          <p:cNvSpPr/>
          <p:nvPr/>
        </p:nvSpPr>
        <p:spPr>
          <a:xfrm>
            <a:off x="754501" y="2412074"/>
            <a:ext cx="3706200" cy="2532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FFFFFF"/>
              </a:buClr>
              <a:buSzPts val="1550"/>
              <a:buFont typeface="Platypi Medium"/>
              <a:buNone/>
            </a:pPr>
            <a:r>
              <a:rPr b="0" i="0" lang="en-US" sz="2000" u="none" cap="none" strike="noStrike">
                <a:solidFill>
                  <a:srgbClr val="FFFFFF"/>
                </a:solidFill>
                <a:latin typeface="Platypi Medium"/>
                <a:ea typeface="Platypi Medium"/>
                <a:cs typeface="Platypi Medium"/>
                <a:sym typeface="Platypi Medium"/>
              </a:rPr>
              <a:t>Survey Responses</a:t>
            </a:r>
            <a:endParaRPr b="0" i="0" sz="2000" u="none" cap="none" strike="noStrike"/>
          </a:p>
        </p:txBody>
      </p:sp>
      <p:sp>
        <p:nvSpPr>
          <p:cNvPr id="718" name="Google Shape;718;p75"/>
          <p:cNvSpPr/>
          <p:nvPr/>
        </p:nvSpPr>
        <p:spPr>
          <a:xfrm>
            <a:off x="754499" y="2781062"/>
            <a:ext cx="4276487" cy="22217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FFFFFF"/>
              </a:buClr>
              <a:buSzPts val="1250"/>
              <a:buFont typeface="Source Serif 4"/>
              <a:buNone/>
            </a:pPr>
            <a:r>
              <a:rPr b="0" i="0" lang="en-US" sz="1600" u="none" cap="none" strike="noStrike">
                <a:solidFill>
                  <a:srgbClr val="FFFFFF"/>
                </a:solidFill>
                <a:latin typeface="Source Serif 4"/>
                <a:ea typeface="Source Serif 4"/>
                <a:cs typeface="Source Serif 4"/>
                <a:sym typeface="Source Serif 4"/>
              </a:rPr>
              <a:t>Assertive Community Treatment program</a:t>
            </a:r>
            <a:endParaRPr b="0" i="0" sz="1600" u="none" cap="none" strike="noStrike"/>
          </a:p>
        </p:txBody>
      </p:sp>
      <p:sp>
        <p:nvSpPr>
          <p:cNvPr id="719" name="Google Shape;719;p75"/>
          <p:cNvSpPr/>
          <p:nvPr/>
        </p:nvSpPr>
        <p:spPr>
          <a:xfrm>
            <a:off x="5479256" y="1585793"/>
            <a:ext cx="8449508" cy="666512"/>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 ACT Consumer Satisfaction Survey evaluates satisfaction with Assertive Community Treatment services, focusing on accessibility, staff responsiveness, and perceived quality of care. Results demonstrate exceptionally high satisfaction across all measured domains.</a:t>
            </a:r>
            <a:endParaRPr b="0" i="0" sz="1600" u="none" cap="none" strike="noStrike"/>
          </a:p>
        </p:txBody>
      </p:sp>
      <p:sp>
        <p:nvSpPr>
          <p:cNvPr id="720" name="Google Shape;720;p75"/>
          <p:cNvSpPr/>
          <p:nvPr/>
        </p:nvSpPr>
        <p:spPr>
          <a:xfrm>
            <a:off x="4286993" y="3302975"/>
            <a:ext cx="6056400" cy="341100"/>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201B18"/>
              </a:buClr>
              <a:buSzPts val="1900"/>
              <a:buFont typeface="Platypi Medium"/>
              <a:buNone/>
            </a:pPr>
            <a:r>
              <a:rPr b="0" i="0" lang="en-US" sz="2600" u="none" cap="none" strike="noStrike">
                <a:solidFill>
                  <a:srgbClr val="201B18"/>
                </a:solidFill>
                <a:latin typeface="Platypi Medium"/>
                <a:ea typeface="Platypi Medium"/>
                <a:cs typeface="Platypi Medium"/>
                <a:sym typeface="Platypi Medium"/>
              </a:rPr>
              <a:t>Highest-Rated Service Aspects</a:t>
            </a:r>
            <a:endParaRPr b="0" i="0" sz="2600" u="none" cap="none" strike="noStrike"/>
          </a:p>
        </p:txBody>
      </p:sp>
      <p:sp>
        <p:nvSpPr>
          <p:cNvPr id="721" name="Google Shape;721;p75"/>
          <p:cNvSpPr/>
          <p:nvPr/>
        </p:nvSpPr>
        <p:spPr>
          <a:xfrm>
            <a:off x="709136" y="3839647"/>
            <a:ext cx="3630097" cy="202525"/>
          </a:xfrm>
          <a:prstGeom prst="roundRect">
            <a:avLst>
              <a:gd fmla="val 12006"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5"/>
          <p:cNvSpPr/>
          <p:nvPr/>
        </p:nvSpPr>
        <p:spPr>
          <a:xfrm>
            <a:off x="709136" y="3839647"/>
            <a:ext cx="3546515" cy="202525"/>
          </a:xfrm>
          <a:prstGeom prst="roundRect">
            <a:avLst>
              <a:gd fmla="val 1200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5"/>
          <p:cNvSpPr/>
          <p:nvPr/>
        </p:nvSpPr>
        <p:spPr>
          <a:xfrm>
            <a:off x="4008275" y="4301375"/>
            <a:ext cx="1008300" cy="50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rPr b="0" i="0" lang="en-US" sz="3000" u="none" cap="none" strike="noStrike">
                <a:solidFill>
                  <a:srgbClr val="504C49"/>
                </a:solidFill>
                <a:latin typeface="Platypi Medium"/>
                <a:ea typeface="Platypi Medium"/>
                <a:cs typeface="Platypi Medium"/>
                <a:sym typeface="Platypi Medium"/>
              </a:rPr>
              <a:t>9</a:t>
            </a:r>
            <a:r>
              <a:rPr lang="en-US" sz="3000">
                <a:solidFill>
                  <a:srgbClr val="504C49"/>
                </a:solidFill>
                <a:latin typeface="Platypi Medium"/>
                <a:ea typeface="Platypi Medium"/>
                <a:cs typeface="Platypi Medium"/>
                <a:sym typeface="Platypi Medium"/>
              </a:rPr>
              <a:t>8</a:t>
            </a:r>
            <a:r>
              <a:rPr b="0" i="0" lang="en-US" sz="3000" u="none" cap="none" strike="noStrike">
                <a:solidFill>
                  <a:srgbClr val="504C49"/>
                </a:solidFill>
                <a:latin typeface="Platypi Medium"/>
                <a:ea typeface="Platypi Medium"/>
                <a:cs typeface="Platypi Medium"/>
                <a:sym typeface="Platypi Medium"/>
              </a:rPr>
              <a:t>%</a:t>
            </a:r>
            <a:endParaRPr b="0" i="0" sz="3000" u="none" cap="none" strike="noStrike"/>
          </a:p>
        </p:txBody>
      </p:sp>
      <p:sp>
        <p:nvSpPr>
          <p:cNvPr id="724" name="Google Shape;724;p75"/>
          <p:cNvSpPr/>
          <p:nvPr/>
        </p:nvSpPr>
        <p:spPr>
          <a:xfrm>
            <a:off x="709117" y="4122074"/>
            <a:ext cx="3527400" cy="341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Staff Returned Calls</a:t>
            </a:r>
            <a:endParaRPr b="0" i="0" sz="2000" u="none" cap="none" strike="noStrike"/>
          </a:p>
        </p:txBody>
      </p:sp>
      <p:sp>
        <p:nvSpPr>
          <p:cNvPr id="725" name="Google Shape;725;p75"/>
          <p:cNvSpPr/>
          <p:nvPr/>
        </p:nvSpPr>
        <p:spPr>
          <a:xfrm>
            <a:off x="709136" y="4532590"/>
            <a:ext cx="4307443" cy="22217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Within 24 hours</a:t>
            </a:r>
            <a:endParaRPr b="0" i="0" sz="1600" u="none" cap="none" strike="noStrike"/>
          </a:p>
        </p:txBody>
      </p:sp>
      <p:sp>
        <p:nvSpPr>
          <p:cNvPr id="726" name="Google Shape;726;p75"/>
          <p:cNvSpPr/>
          <p:nvPr/>
        </p:nvSpPr>
        <p:spPr>
          <a:xfrm>
            <a:off x="5161359" y="3839647"/>
            <a:ext cx="3614261" cy="202525"/>
          </a:xfrm>
          <a:prstGeom prst="roundRect">
            <a:avLst>
              <a:gd fmla="val 12006"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5"/>
          <p:cNvSpPr/>
          <p:nvPr/>
        </p:nvSpPr>
        <p:spPr>
          <a:xfrm>
            <a:off x="5161359" y="3839647"/>
            <a:ext cx="3527465" cy="202525"/>
          </a:xfrm>
          <a:prstGeom prst="roundRect">
            <a:avLst>
              <a:gd fmla="val 1200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5"/>
          <p:cNvSpPr/>
          <p:nvPr/>
        </p:nvSpPr>
        <p:spPr>
          <a:xfrm>
            <a:off x="8897183" y="3839647"/>
            <a:ext cx="571738" cy="2025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t/>
            </a:r>
            <a:endParaRPr b="0" i="0" sz="1550" u="none" cap="none" strike="noStrike"/>
          </a:p>
        </p:txBody>
      </p:sp>
      <p:sp>
        <p:nvSpPr>
          <p:cNvPr id="729" name="Google Shape;729;p75"/>
          <p:cNvSpPr/>
          <p:nvPr/>
        </p:nvSpPr>
        <p:spPr>
          <a:xfrm>
            <a:off x="5218409" y="4122075"/>
            <a:ext cx="3413400" cy="2532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Staff Believe in Recovery</a:t>
            </a:r>
            <a:endParaRPr b="0" i="0" sz="2000" u="none" cap="none" strike="noStrike"/>
          </a:p>
        </p:txBody>
      </p:sp>
      <p:sp>
        <p:nvSpPr>
          <p:cNvPr id="730" name="Google Shape;730;p75"/>
          <p:cNvSpPr/>
          <p:nvPr/>
        </p:nvSpPr>
        <p:spPr>
          <a:xfrm>
            <a:off x="5161359" y="4532590"/>
            <a:ext cx="4307562" cy="22217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Clients can grow and change</a:t>
            </a:r>
            <a:endParaRPr b="0" i="0" sz="1600" u="none" cap="none" strike="noStrike"/>
          </a:p>
        </p:txBody>
      </p:sp>
      <p:sp>
        <p:nvSpPr>
          <p:cNvPr id="731" name="Google Shape;731;p75"/>
          <p:cNvSpPr/>
          <p:nvPr/>
        </p:nvSpPr>
        <p:spPr>
          <a:xfrm>
            <a:off x="9613702" y="3839647"/>
            <a:ext cx="3630097" cy="202525"/>
          </a:xfrm>
          <a:prstGeom prst="roundRect">
            <a:avLst>
              <a:gd fmla="val 12006"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5"/>
          <p:cNvSpPr/>
          <p:nvPr/>
        </p:nvSpPr>
        <p:spPr>
          <a:xfrm>
            <a:off x="9613702" y="3839647"/>
            <a:ext cx="3546515" cy="202525"/>
          </a:xfrm>
          <a:prstGeom prst="roundRect">
            <a:avLst>
              <a:gd fmla="val 1200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5"/>
          <p:cNvSpPr/>
          <p:nvPr/>
        </p:nvSpPr>
        <p:spPr>
          <a:xfrm>
            <a:off x="9751424" y="4160787"/>
            <a:ext cx="3434400" cy="2532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Rights Information</a:t>
            </a:r>
            <a:endParaRPr b="0" i="0" sz="2000" u="none" cap="none" strike="noStrike"/>
          </a:p>
        </p:txBody>
      </p:sp>
      <p:sp>
        <p:nvSpPr>
          <p:cNvPr id="734" name="Google Shape;734;p75"/>
          <p:cNvSpPr/>
          <p:nvPr/>
        </p:nvSpPr>
        <p:spPr>
          <a:xfrm>
            <a:off x="9751427" y="4532565"/>
            <a:ext cx="4307400" cy="2223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Given information about rights</a:t>
            </a:r>
            <a:endParaRPr b="0" i="0" sz="1600" u="none" cap="none" strike="noStrike"/>
          </a:p>
        </p:txBody>
      </p:sp>
      <p:sp>
        <p:nvSpPr>
          <p:cNvPr id="735" name="Google Shape;735;p75"/>
          <p:cNvSpPr/>
          <p:nvPr/>
        </p:nvSpPr>
        <p:spPr>
          <a:xfrm>
            <a:off x="709136" y="5067300"/>
            <a:ext cx="3599974" cy="202525"/>
          </a:xfrm>
          <a:prstGeom prst="roundRect">
            <a:avLst>
              <a:gd fmla="val 12006"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75"/>
          <p:cNvSpPr/>
          <p:nvPr/>
        </p:nvSpPr>
        <p:spPr>
          <a:xfrm>
            <a:off x="709136" y="5067300"/>
            <a:ext cx="3434358" cy="202525"/>
          </a:xfrm>
          <a:prstGeom prst="roundRect">
            <a:avLst>
              <a:gd fmla="val 1200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5"/>
          <p:cNvSpPr/>
          <p:nvPr/>
        </p:nvSpPr>
        <p:spPr>
          <a:xfrm>
            <a:off x="709121" y="5349724"/>
            <a:ext cx="3434400" cy="341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Peer Support Encouraged</a:t>
            </a:r>
            <a:endParaRPr b="0" i="0" sz="2000" u="none" cap="none" strike="noStrike"/>
          </a:p>
        </p:txBody>
      </p:sp>
      <p:sp>
        <p:nvSpPr>
          <p:cNvPr id="738" name="Google Shape;738;p75"/>
          <p:cNvSpPr/>
          <p:nvPr/>
        </p:nvSpPr>
        <p:spPr>
          <a:xfrm>
            <a:off x="709136" y="5760244"/>
            <a:ext cx="4307443" cy="222171"/>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Consumer-run program participation</a:t>
            </a:r>
            <a:endParaRPr b="0" i="0" sz="1600" u="none" cap="none" strike="noStrike"/>
          </a:p>
        </p:txBody>
      </p:sp>
      <p:sp>
        <p:nvSpPr>
          <p:cNvPr id="739" name="Google Shape;739;p75"/>
          <p:cNvSpPr/>
          <p:nvPr/>
        </p:nvSpPr>
        <p:spPr>
          <a:xfrm>
            <a:off x="5161359" y="5067300"/>
            <a:ext cx="3581757" cy="202525"/>
          </a:xfrm>
          <a:prstGeom prst="roundRect">
            <a:avLst>
              <a:gd fmla="val 12006"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5"/>
          <p:cNvSpPr/>
          <p:nvPr/>
        </p:nvSpPr>
        <p:spPr>
          <a:xfrm>
            <a:off x="5161359" y="5067300"/>
            <a:ext cx="3413403" cy="202525"/>
          </a:xfrm>
          <a:prstGeom prst="roundRect">
            <a:avLst>
              <a:gd fmla="val 12006"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5"/>
          <p:cNvSpPr/>
          <p:nvPr/>
        </p:nvSpPr>
        <p:spPr>
          <a:xfrm>
            <a:off x="5161345" y="5413789"/>
            <a:ext cx="3982800" cy="2025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Multiple High-Rated Areas</a:t>
            </a:r>
            <a:endParaRPr b="0" i="0" sz="2000" u="none" cap="none" strike="noStrike"/>
          </a:p>
        </p:txBody>
      </p:sp>
      <p:sp>
        <p:nvSpPr>
          <p:cNvPr id="742" name="Google Shape;742;p75"/>
          <p:cNvSpPr/>
          <p:nvPr/>
        </p:nvSpPr>
        <p:spPr>
          <a:xfrm>
            <a:off x="5161359" y="5760244"/>
            <a:ext cx="4307562" cy="6665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Services available at good times, comfortable asking questions, respected confidentiality wishes, decided own goals, helped manage illness</a:t>
            </a:r>
            <a:endParaRPr b="0" i="0" sz="1600" u="none" cap="none" strike="noStrike"/>
          </a:p>
        </p:txBody>
      </p:sp>
      <p:sp>
        <p:nvSpPr>
          <p:cNvPr id="743" name="Google Shape;743;p7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744" name="Google Shape;744;p75"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745" name="Google Shape;745;p7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
        <p:nvSpPr>
          <p:cNvPr id="746" name="Google Shape;746;p75"/>
          <p:cNvSpPr/>
          <p:nvPr/>
        </p:nvSpPr>
        <p:spPr>
          <a:xfrm>
            <a:off x="4031500" y="5245175"/>
            <a:ext cx="1008300" cy="50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rPr b="0" i="0" lang="en-US" sz="3000" u="none" cap="none" strike="noStrike">
                <a:solidFill>
                  <a:srgbClr val="504C49"/>
                </a:solidFill>
                <a:latin typeface="Platypi Medium"/>
                <a:ea typeface="Platypi Medium"/>
                <a:cs typeface="Platypi Medium"/>
                <a:sym typeface="Platypi Medium"/>
              </a:rPr>
              <a:t>9</a:t>
            </a:r>
            <a:r>
              <a:rPr lang="en-US" sz="3000">
                <a:solidFill>
                  <a:srgbClr val="504C49"/>
                </a:solidFill>
                <a:latin typeface="Platypi Medium"/>
                <a:ea typeface="Platypi Medium"/>
                <a:cs typeface="Platypi Medium"/>
                <a:sym typeface="Platypi Medium"/>
              </a:rPr>
              <a:t>5</a:t>
            </a:r>
            <a:r>
              <a:rPr b="0" i="0" lang="en-US" sz="3000" u="none" cap="none" strike="noStrike">
                <a:solidFill>
                  <a:srgbClr val="504C49"/>
                </a:solidFill>
                <a:latin typeface="Platypi Medium"/>
                <a:ea typeface="Platypi Medium"/>
                <a:cs typeface="Platypi Medium"/>
                <a:sym typeface="Platypi Medium"/>
              </a:rPr>
              <a:t>%</a:t>
            </a:r>
            <a:endParaRPr b="0" i="0" sz="3000" u="none" cap="none" strike="noStrike"/>
          </a:p>
        </p:txBody>
      </p:sp>
      <p:sp>
        <p:nvSpPr>
          <p:cNvPr id="747" name="Google Shape;747;p75"/>
          <p:cNvSpPr/>
          <p:nvPr/>
        </p:nvSpPr>
        <p:spPr>
          <a:xfrm>
            <a:off x="8639850" y="4301388"/>
            <a:ext cx="1008300" cy="50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rPr b="0" i="0" lang="en-US" sz="3000" u="none" cap="none" strike="noStrike">
                <a:solidFill>
                  <a:srgbClr val="504C49"/>
                </a:solidFill>
                <a:latin typeface="Platypi Medium"/>
                <a:ea typeface="Platypi Medium"/>
                <a:cs typeface="Platypi Medium"/>
                <a:sym typeface="Platypi Medium"/>
              </a:rPr>
              <a:t>9</a:t>
            </a:r>
            <a:r>
              <a:rPr lang="en-US" sz="3000">
                <a:solidFill>
                  <a:srgbClr val="504C49"/>
                </a:solidFill>
                <a:latin typeface="Platypi Medium"/>
                <a:ea typeface="Platypi Medium"/>
                <a:cs typeface="Platypi Medium"/>
                <a:sym typeface="Platypi Medium"/>
              </a:rPr>
              <a:t>8</a:t>
            </a:r>
            <a:r>
              <a:rPr b="0" i="0" lang="en-US" sz="3000" u="none" cap="none" strike="noStrike">
                <a:solidFill>
                  <a:srgbClr val="504C49"/>
                </a:solidFill>
                <a:latin typeface="Platypi Medium"/>
                <a:ea typeface="Platypi Medium"/>
                <a:cs typeface="Platypi Medium"/>
                <a:sym typeface="Platypi Medium"/>
              </a:rPr>
              <a:t>%</a:t>
            </a:r>
            <a:endParaRPr b="0" i="0" sz="3000" u="none" cap="none" strike="noStrike"/>
          </a:p>
        </p:txBody>
      </p:sp>
      <p:sp>
        <p:nvSpPr>
          <p:cNvPr id="748" name="Google Shape;748;p75"/>
          <p:cNvSpPr/>
          <p:nvPr/>
        </p:nvSpPr>
        <p:spPr>
          <a:xfrm>
            <a:off x="8743125" y="5349725"/>
            <a:ext cx="1008300" cy="50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rPr b="0" i="0" lang="en-US" sz="3000" u="none" cap="none" strike="noStrike">
                <a:solidFill>
                  <a:srgbClr val="504C49"/>
                </a:solidFill>
                <a:latin typeface="Platypi Medium"/>
                <a:ea typeface="Platypi Medium"/>
                <a:cs typeface="Platypi Medium"/>
                <a:sym typeface="Platypi Medium"/>
              </a:rPr>
              <a:t>9</a:t>
            </a:r>
            <a:r>
              <a:rPr lang="en-US" sz="3000">
                <a:solidFill>
                  <a:srgbClr val="504C49"/>
                </a:solidFill>
                <a:latin typeface="Platypi Medium"/>
                <a:ea typeface="Platypi Medium"/>
                <a:cs typeface="Platypi Medium"/>
                <a:sym typeface="Platypi Medium"/>
              </a:rPr>
              <a:t>5</a:t>
            </a:r>
            <a:r>
              <a:rPr b="0" i="0" lang="en-US" sz="3000" u="none" cap="none" strike="noStrike">
                <a:solidFill>
                  <a:srgbClr val="504C49"/>
                </a:solidFill>
                <a:latin typeface="Platypi Medium"/>
                <a:ea typeface="Platypi Medium"/>
                <a:cs typeface="Platypi Medium"/>
                <a:sym typeface="Platypi Medium"/>
              </a:rPr>
              <a:t>%</a:t>
            </a:r>
            <a:endParaRPr b="0" i="0" sz="3000" u="none" cap="none" strike="noStrike"/>
          </a:p>
        </p:txBody>
      </p:sp>
      <p:sp>
        <p:nvSpPr>
          <p:cNvPr id="749" name="Google Shape;749;p75"/>
          <p:cNvSpPr/>
          <p:nvPr/>
        </p:nvSpPr>
        <p:spPr>
          <a:xfrm>
            <a:off x="13160225" y="4248050"/>
            <a:ext cx="1008300" cy="50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550"/>
              <a:buFont typeface="Platypi Medium"/>
              <a:buNone/>
            </a:pPr>
            <a:r>
              <a:rPr b="0" i="0" lang="en-US" sz="3000" u="none" cap="none" strike="noStrike">
                <a:solidFill>
                  <a:srgbClr val="504C49"/>
                </a:solidFill>
                <a:latin typeface="Platypi Medium"/>
                <a:ea typeface="Platypi Medium"/>
                <a:cs typeface="Platypi Medium"/>
                <a:sym typeface="Platypi Medium"/>
              </a:rPr>
              <a:t>9</a:t>
            </a:r>
            <a:r>
              <a:rPr lang="en-US" sz="3000">
                <a:solidFill>
                  <a:srgbClr val="504C49"/>
                </a:solidFill>
                <a:latin typeface="Platypi Medium"/>
                <a:ea typeface="Platypi Medium"/>
                <a:cs typeface="Platypi Medium"/>
                <a:sym typeface="Platypi Medium"/>
              </a:rPr>
              <a:t>8</a:t>
            </a:r>
            <a:r>
              <a:rPr b="0" i="0" lang="en-US" sz="3000" u="none" cap="none" strike="noStrike">
                <a:solidFill>
                  <a:srgbClr val="504C49"/>
                </a:solidFill>
                <a:latin typeface="Platypi Medium"/>
                <a:ea typeface="Platypi Medium"/>
                <a:cs typeface="Platypi Medium"/>
                <a:sym typeface="Platypi Medium"/>
              </a:rPr>
              <a:t>%</a:t>
            </a:r>
            <a:endParaRPr b="0" i="0" sz="3000" u="none" cap="none" strike="noStrike"/>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76"/>
          <p:cNvSpPr/>
          <p:nvPr/>
        </p:nvSpPr>
        <p:spPr>
          <a:xfrm>
            <a:off x="737219" y="474549"/>
            <a:ext cx="13230900" cy="532500"/>
          </a:xfrm>
          <a:prstGeom prst="rect">
            <a:avLst/>
          </a:prstGeom>
          <a:noFill/>
          <a:ln>
            <a:noFill/>
          </a:ln>
        </p:spPr>
        <p:txBody>
          <a:bodyPr anchorCtr="0" anchor="t" bIns="0" lIns="0" spcFirstLastPara="1" rIns="0" wrap="square" tIns="0">
            <a:noAutofit/>
          </a:bodyPr>
          <a:lstStyle/>
          <a:p>
            <a:pPr indent="0" lvl="0" marL="0" marR="0" rtl="0" algn="l">
              <a:lnSpc>
                <a:spcPct val="126415"/>
              </a:lnSpc>
              <a:spcBef>
                <a:spcPts val="0"/>
              </a:spcBef>
              <a:spcAft>
                <a:spcPts val="0"/>
              </a:spcAft>
              <a:buClr>
                <a:srgbClr val="201B18"/>
              </a:buClr>
              <a:buSzPts val="2650"/>
              <a:buFont typeface="Platypi Medium"/>
              <a:buNone/>
            </a:pPr>
            <a:r>
              <a:rPr b="0" i="0" lang="en-US" sz="4200" u="none" cap="none" strike="noStrike">
                <a:solidFill>
                  <a:srgbClr val="201B18"/>
                </a:solidFill>
                <a:latin typeface="Platypi Medium"/>
                <a:ea typeface="Platypi Medium"/>
                <a:cs typeface="Platypi Medium"/>
                <a:sym typeface="Platypi Medium"/>
              </a:rPr>
              <a:t>ACT Consumer Satisfaction: Personal Outcomes</a:t>
            </a:r>
            <a:endParaRPr b="0" i="0" sz="4200" u="none" cap="none" strike="noStrike"/>
          </a:p>
        </p:txBody>
      </p:sp>
      <p:sp>
        <p:nvSpPr>
          <p:cNvPr id="756" name="Google Shape;756;p76"/>
          <p:cNvSpPr/>
          <p:nvPr/>
        </p:nvSpPr>
        <p:spPr>
          <a:xfrm>
            <a:off x="737235" y="1172289"/>
            <a:ext cx="13155930" cy="3512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050"/>
              <a:buFont typeface="Source Serif 4"/>
              <a:buNone/>
            </a:pPr>
            <a:r>
              <a:rPr b="0" i="0" lang="en-US" sz="1600" u="none" cap="none" strike="noStrike">
                <a:solidFill>
                  <a:srgbClr val="504C49"/>
                </a:solidFill>
                <a:latin typeface="Source Serif 4"/>
                <a:ea typeface="Source Serif 4"/>
                <a:cs typeface="Source Serif 4"/>
                <a:sym typeface="Source Serif 4"/>
              </a:rPr>
              <a:t>Beyond service delivery satisfaction, the ACT Consumer Satisfaction Survey assesses perceived improvements in functioning and quality of life resulting from treatment. These outcome measures reflect the real-world impact of services on clients' daily lives.</a:t>
            </a:r>
            <a:endParaRPr b="0" i="0" sz="1600" u="none" cap="none" strike="noStrike"/>
          </a:p>
        </p:txBody>
      </p:sp>
      <p:pic>
        <p:nvPicPr>
          <p:cNvPr descr="preencoded.png" id="757" name="Google Shape;757;p76"/>
          <p:cNvPicPr preferRelativeResize="0"/>
          <p:nvPr/>
        </p:nvPicPr>
        <p:blipFill rotWithShape="1">
          <a:blip r:embed="rId3">
            <a:alphaModFix/>
          </a:blip>
          <a:srcRect b="0" l="0" r="0" t="0"/>
          <a:stretch/>
        </p:blipFill>
        <p:spPr>
          <a:xfrm>
            <a:off x="3039547" y="1688768"/>
            <a:ext cx="8551306" cy="4788695"/>
          </a:xfrm>
          <a:prstGeom prst="rect">
            <a:avLst/>
          </a:prstGeom>
          <a:noFill/>
          <a:ln>
            <a:noFill/>
          </a:ln>
        </p:spPr>
      </p:pic>
      <p:sp>
        <p:nvSpPr>
          <p:cNvPr id="758" name="Google Shape;758;p76"/>
          <p:cNvSpPr/>
          <p:nvPr/>
        </p:nvSpPr>
        <p:spPr>
          <a:xfrm>
            <a:off x="737235" y="6497955"/>
            <a:ext cx="13155930" cy="3512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050"/>
              <a:buFont typeface="Source Serif 4"/>
              <a:buNone/>
            </a:pPr>
            <a:r>
              <a:rPr b="0" i="0" lang="en-US" sz="1600" u="none" cap="none" strike="noStrike">
                <a:solidFill>
                  <a:srgbClr val="504C49"/>
                </a:solidFill>
                <a:latin typeface="Source Serif 4"/>
                <a:ea typeface="Source Serif 4"/>
                <a:cs typeface="Source Serif 4"/>
                <a:sym typeface="Source Serif 4"/>
              </a:rPr>
              <a:t>Clients report substantial improvements in managing daily challenges, handling crises, and maintaining control over their lives. The data shows that ACT services effectively support functional recovery across multiple life domains.</a:t>
            </a:r>
            <a:endParaRPr b="0" i="0" sz="1600" u="none" cap="none" strike="noStrike"/>
          </a:p>
        </p:txBody>
      </p:sp>
      <p:sp>
        <p:nvSpPr>
          <p:cNvPr id="759" name="Google Shape;759;p7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760" name="Google Shape;760;p76"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761" name="Google Shape;761;p7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77"/>
          <p:cNvSpPr/>
          <p:nvPr/>
        </p:nvSpPr>
        <p:spPr>
          <a:xfrm>
            <a:off x="703901" y="594200"/>
            <a:ext cx="12987000" cy="630000"/>
          </a:xfrm>
          <a:prstGeom prst="rect">
            <a:avLst/>
          </a:prstGeom>
          <a:noFill/>
          <a:ln>
            <a:noFill/>
          </a:ln>
        </p:spPr>
        <p:txBody>
          <a:bodyPr anchorCtr="0" anchor="t" bIns="0" lIns="0" spcFirstLastPara="1" rIns="0" wrap="square" tIns="0">
            <a:noAutofit/>
          </a:bodyPr>
          <a:lstStyle/>
          <a:p>
            <a:pPr indent="0" lvl="0" marL="0" marR="0" rtl="0" algn="l">
              <a:lnSpc>
                <a:spcPct val="125396"/>
              </a:lnSpc>
              <a:spcBef>
                <a:spcPts val="0"/>
              </a:spcBef>
              <a:spcAft>
                <a:spcPts val="0"/>
              </a:spcAft>
              <a:buClr>
                <a:srgbClr val="201B18"/>
              </a:buClr>
              <a:buSzPts val="3150"/>
              <a:buFont typeface="Platypi Medium"/>
              <a:buNone/>
            </a:pPr>
            <a:r>
              <a:rPr b="0" i="0" lang="en-US" sz="4600" u="none" cap="none" strike="noStrike">
                <a:solidFill>
                  <a:srgbClr val="201B18"/>
                </a:solidFill>
                <a:latin typeface="Platypi Medium"/>
                <a:ea typeface="Platypi Medium"/>
                <a:cs typeface="Platypi Medium"/>
                <a:sym typeface="Platypi Medium"/>
              </a:rPr>
              <a:t>ACT Quality of Life Assessment: Life Domains</a:t>
            </a:r>
            <a:endParaRPr b="0" i="0" sz="4600" u="none" cap="none" strike="noStrike"/>
          </a:p>
        </p:txBody>
      </p:sp>
      <p:sp>
        <p:nvSpPr>
          <p:cNvPr id="768" name="Google Shape;768;p77"/>
          <p:cNvSpPr/>
          <p:nvPr/>
        </p:nvSpPr>
        <p:spPr>
          <a:xfrm>
            <a:off x="588050" y="1413828"/>
            <a:ext cx="4604400" cy="1609800"/>
          </a:xfrm>
          <a:prstGeom prst="roundRect">
            <a:avLst>
              <a:gd fmla="val 1499"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7"/>
          <p:cNvSpPr/>
          <p:nvPr/>
        </p:nvSpPr>
        <p:spPr>
          <a:xfrm>
            <a:off x="748903" y="1509355"/>
            <a:ext cx="4282797" cy="693777"/>
          </a:xfrm>
          <a:prstGeom prst="rect">
            <a:avLst/>
          </a:prstGeom>
          <a:noFill/>
          <a:ln>
            <a:noFill/>
          </a:ln>
        </p:spPr>
        <p:txBody>
          <a:bodyPr anchorCtr="0" anchor="t" bIns="0" lIns="0" spcFirstLastPara="1" rIns="0" wrap="square" tIns="0">
            <a:noAutofit/>
          </a:bodyPr>
          <a:lstStyle/>
          <a:p>
            <a:pPr indent="0" lvl="0" marL="0" marR="0" rtl="0" algn="l">
              <a:lnSpc>
                <a:spcPct val="125287"/>
              </a:lnSpc>
              <a:spcBef>
                <a:spcPts val="0"/>
              </a:spcBef>
              <a:spcAft>
                <a:spcPts val="0"/>
              </a:spcAft>
              <a:buClr>
                <a:srgbClr val="201B18"/>
              </a:buClr>
              <a:buSzPts val="4350"/>
              <a:buFont typeface="Platypi Medium"/>
              <a:buNone/>
            </a:pPr>
            <a:r>
              <a:rPr b="0" i="0" lang="en-US" sz="4350" u="none" cap="none" strike="noStrike">
                <a:solidFill>
                  <a:srgbClr val="201B18"/>
                </a:solidFill>
                <a:latin typeface="Platypi Medium"/>
                <a:ea typeface="Platypi Medium"/>
                <a:cs typeface="Platypi Medium"/>
                <a:sym typeface="Platypi Medium"/>
              </a:rPr>
              <a:t>38</a:t>
            </a:r>
            <a:endParaRPr b="0" i="0" sz="4350" u="none" cap="none" strike="noStrike"/>
          </a:p>
        </p:txBody>
      </p:sp>
      <p:sp>
        <p:nvSpPr>
          <p:cNvPr id="770" name="Google Shape;770;p77"/>
          <p:cNvSpPr/>
          <p:nvPr/>
        </p:nvSpPr>
        <p:spPr>
          <a:xfrm>
            <a:off x="1674548" y="1730576"/>
            <a:ext cx="3206100" cy="3015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2000" u="none" cap="none" strike="noStrike">
                <a:solidFill>
                  <a:srgbClr val="201B18"/>
                </a:solidFill>
                <a:latin typeface="Platypi Medium"/>
                <a:ea typeface="Platypi Medium"/>
                <a:cs typeface="Platypi Medium"/>
                <a:sym typeface="Platypi Medium"/>
              </a:rPr>
              <a:t>Survey Responses</a:t>
            </a:r>
            <a:endParaRPr b="0" i="0" sz="2000" u="none" cap="none" strike="noStrike"/>
          </a:p>
        </p:txBody>
      </p:sp>
      <p:sp>
        <p:nvSpPr>
          <p:cNvPr id="771" name="Google Shape;771;p77"/>
          <p:cNvSpPr/>
          <p:nvPr/>
        </p:nvSpPr>
        <p:spPr>
          <a:xfrm>
            <a:off x="748903" y="2203147"/>
            <a:ext cx="4282800" cy="2199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Quality of </a:t>
            </a:r>
            <a:r>
              <a:rPr lang="en-US" sz="1600">
                <a:solidFill>
                  <a:srgbClr val="504C49"/>
                </a:solidFill>
                <a:latin typeface="Source Serif 4"/>
                <a:ea typeface="Source Serif 4"/>
                <a:cs typeface="Source Serif 4"/>
                <a:sym typeface="Source Serif 4"/>
              </a:rPr>
              <a:t>L</a:t>
            </a:r>
            <a:r>
              <a:rPr b="0" i="0" lang="en-US" sz="1600" u="none" cap="none" strike="noStrike">
                <a:solidFill>
                  <a:srgbClr val="504C49"/>
                </a:solidFill>
                <a:latin typeface="Source Serif 4"/>
                <a:ea typeface="Source Serif 4"/>
                <a:cs typeface="Source Serif 4"/>
                <a:sym typeface="Source Serif 4"/>
              </a:rPr>
              <a:t>ife </a:t>
            </a:r>
            <a:r>
              <a:rPr lang="en-US" sz="1600">
                <a:solidFill>
                  <a:srgbClr val="504C49"/>
                </a:solidFill>
                <a:latin typeface="Source Serif 4"/>
                <a:ea typeface="Source Serif 4"/>
                <a:cs typeface="Source Serif 4"/>
                <a:sym typeface="Source Serif 4"/>
              </a:rPr>
              <a:t>A</a:t>
            </a:r>
            <a:r>
              <a:rPr b="0" i="0" lang="en-US" sz="1600" u="none" cap="none" strike="noStrike">
                <a:solidFill>
                  <a:srgbClr val="504C49"/>
                </a:solidFill>
                <a:latin typeface="Source Serif 4"/>
                <a:ea typeface="Source Serif 4"/>
                <a:cs typeface="Source Serif 4"/>
                <a:sym typeface="Source Serif 4"/>
              </a:rPr>
              <a:t>ssessment</a:t>
            </a:r>
            <a:endParaRPr b="0" i="0" sz="1600" u="none" cap="none" strike="noStrike"/>
          </a:p>
        </p:txBody>
      </p:sp>
      <p:sp>
        <p:nvSpPr>
          <p:cNvPr id="772" name="Google Shape;772;p77"/>
          <p:cNvSpPr/>
          <p:nvPr/>
        </p:nvSpPr>
        <p:spPr>
          <a:xfrm>
            <a:off x="5476756" y="1497925"/>
            <a:ext cx="8457248" cy="6597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 ACT Quality of Life and Program Assessment measures satisfaction across life domains and program effectiveness. While responses vary by domain, they provide important baseline data and identify areas requiring enhanced support.</a:t>
            </a:r>
            <a:endParaRPr b="0" i="0" sz="1600" u="none" cap="none" strike="noStrike"/>
          </a:p>
        </p:txBody>
      </p:sp>
      <p:sp>
        <p:nvSpPr>
          <p:cNvPr id="773" name="Google Shape;773;p77"/>
          <p:cNvSpPr/>
          <p:nvPr/>
        </p:nvSpPr>
        <p:spPr>
          <a:xfrm>
            <a:off x="4146601" y="3578966"/>
            <a:ext cx="6582300" cy="439800"/>
          </a:xfrm>
          <a:prstGeom prst="rect">
            <a:avLst/>
          </a:prstGeom>
          <a:noFill/>
          <a:ln>
            <a:noFill/>
          </a:ln>
        </p:spPr>
        <p:txBody>
          <a:bodyPr anchorCtr="0" anchor="t" bIns="0" lIns="0" spcFirstLastPara="1" rIns="0" wrap="square" tIns="0">
            <a:noAutofit/>
          </a:bodyPr>
          <a:lstStyle/>
          <a:p>
            <a:pPr indent="0" lvl="0" marL="0" marR="0" rtl="0" algn="l">
              <a:lnSpc>
                <a:spcPct val="123684"/>
              </a:lnSpc>
              <a:spcBef>
                <a:spcPts val="0"/>
              </a:spcBef>
              <a:spcAft>
                <a:spcPts val="0"/>
              </a:spcAft>
              <a:buClr>
                <a:srgbClr val="201B18"/>
              </a:buClr>
              <a:buSzPts val="1900"/>
              <a:buFont typeface="Platypi Medium"/>
              <a:buNone/>
            </a:pPr>
            <a:r>
              <a:rPr b="0" i="0" lang="en-US" sz="2600" u="none" cap="none" strike="noStrike">
                <a:solidFill>
                  <a:srgbClr val="201B18"/>
                </a:solidFill>
                <a:latin typeface="Platypi Medium"/>
                <a:ea typeface="Platypi Medium"/>
                <a:cs typeface="Platypi Medium"/>
                <a:sym typeface="Platypi Medium"/>
              </a:rPr>
              <a:t>Quality of Life Satisfaction by Domain</a:t>
            </a:r>
            <a:endParaRPr b="0" i="0" sz="2600" u="none" cap="none" strike="noStrike"/>
          </a:p>
        </p:txBody>
      </p:sp>
      <p:sp>
        <p:nvSpPr>
          <p:cNvPr id="774" name="Google Shape;774;p77"/>
          <p:cNvSpPr/>
          <p:nvPr/>
        </p:nvSpPr>
        <p:spPr>
          <a:xfrm>
            <a:off x="700089" y="4227204"/>
            <a:ext cx="4936200" cy="4398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2000" u="none" cap="none" strike="noStrike">
                <a:solidFill>
                  <a:srgbClr val="201B18"/>
                </a:solidFill>
                <a:latin typeface="Platypi Medium"/>
                <a:ea typeface="Platypi Medium"/>
                <a:cs typeface="Platypi Medium"/>
                <a:sym typeface="Platypi Medium"/>
              </a:rPr>
              <a:t>Higher Satisfaction Domains</a:t>
            </a:r>
            <a:endParaRPr b="0" i="0" sz="2000" u="none" cap="none" strike="noStrike"/>
          </a:p>
        </p:txBody>
      </p:sp>
      <p:sp>
        <p:nvSpPr>
          <p:cNvPr id="775" name="Google Shape;775;p77"/>
          <p:cNvSpPr/>
          <p:nvPr/>
        </p:nvSpPr>
        <p:spPr>
          <a:xfrm>
            <a:off x="700092" y="4702900"/>
            <a:ext cx="3952500" cy="110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Level of Education:</a:t>
            </a:r>
            <a:r>
              <a:rPr b="0" i="0" lang="en-US" sz="1600" u="none" cap="none" strike="noStrike">
                <a:solidFill>
                  <a:srgbClr val="504C49"/>
                </a:solidFill>
                <a:latin typeface="Source Serif 4"/>
                <a:ea typeface="Source Serif 4"/>
                <a:cs typeface="Source Serif 4"/>
                <a:sym typeface="Source Serif 4"/>
              </a:rPr>
              <a:t> 84.2%</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Amount of Money:</a:t>
            </a:r>
            <a:r>
              <a:rPr b="0" i="0" lang="en-US" sz="1600" u="none" cap="none" strike="noStrike">
                <a:solidFill>
                  <a:srgbClr val="504C49"/>
                </a:solidFill>
                <a:latin typeface="Source Serif 4"/>
                <a:ea typeface="Source Serif 4"/>
                <a:cs typeface="Source Serif 4"/>
                <a:sym typeface="Source Serif 4"/>
              </a:rPr>
              <a:t> 76.3%</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Housing:</a:t>
            </a:r>
            <a:r>
              <a:rPr b="0" i="0" lang="en-US" sz="1600" u="none" cap="none" strike="noStrike">
                <a:solidFill>
                  <a:srgbClr val="504C49"/>
                </a:solidFill>
                <a:latin typeface="Source Serif 4"/>
                <a:ea typeface="Source Serif 4"/>
                <a:cs typeface="Source Serif 4"/>
                <a:sym typeface="Source Serif 4"/>
              </a:rPr>
              <a:t> 55.3%</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Self-Care Ability:</a:t>
            </a:r>
            <a:r>
              <a:rPr b="0" i="0" lang="en-US" sz="1600" u="none" cap="none" strike="noStrike">
                <a:solidFill>
                  <a:srgbClr val="504C49"/>
                </a:solidFill>
                <a:latin typeface="Source Serif 4"/>
                <a:ea typeface="Source Serif 4"/>
                <a:cs typeface="Source Serif 4"/>
                <a:sym typeface="Source Serif 4"/>
              </a:rPr>
              <a:t> 55.2%</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Independence:</a:t>
            </a:r>
            <a:r>
              <a:rPr b="0" i="0" lang="en-US" sz="1600" u="none" cap="none" strike="noStrike">
                <a:solidFill>
                  <a:srgbClr val="504C49"/>
                </a:solidFill>
                <a:latin typeface="Source Serif 4"/>
                <a:ea typeface="Source Serif 4"/>
                <a:cs typeface="Source Serif 4"/>
                <a:sym typeface="Source Serif 4"/>
              </a:rPr>
              <a:t> 52%</a:t>
            </a:r>
            <a:endParaRPr b="0" i="0" sz="1600" u="none" cap="none" strike="noStrike"/>
          </a:p>
        </p:txBody>
      </p:sp>
      <p:sp>
        <p:nvSpPr>
          <p:cNvPr id="776" name="Google Shape;776;p77"/>
          <p:cNvSpPr/>
          <p:nvPr/>
        </p:nvSpPr>
        <p:spPr>
          <a:xfrm>
            <a:off x="7515203" y="4176922"/>
            <a:ext cx="5970900" cy="3015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2000" u="none" cap="none" strike="noStrike">
                <a:solidFill>
                  <a:srgbClr val="201B18"/>
                </a:solidFill>
                <a:latin typeface="Platypi Medium"/>
                <a:ea typeface="Platypi Medium"/>
                <a:cs typeface="Platypi Medium"/>
                <a:sym typeface="Platypi Medium"/>
              </a:rPr>
              <a:t>Growth Opportunity Domains</a:t>
            </a:r>
            <a:endParaRPr b="0" i="0" sz="2000" u="none" cap="none" strike="noStrike"/>
          </a:p>
        </p:txBody>
      </p:sp>
      <p:sp>
        <p:nvSpPr>
          <p:cNvPr id="777" name="Google Shape;777;p77"/>
          <p:cNvSpPr/>
          <p:nvPr/>
        </p:nvSpPr>
        <p:spPr>
          <a:xfrm>
            <a:off x="7515223" y="4592598"/>
            <a:ext cx="6415200" cy="154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Mental Health Symptoms:</a:t>
            </a:r>
            <a:r>
              <a:rPr b="0" i="0" lang="en-US" sz="1600" u="none" cap="none" strike="noStrike">
                <a:solidFill>
                  <a:srgbClr val="504C49"/>
                </a:solidFill>
                <a:latin typeface="Source Serif 4"/>
                <a:ea typeface="Source Serif 4"/>
                <a:cs typeface="Source Serif 4"/>
                <a:sym typeface="Source Serif 4"/>
              </a:rPr>
              <a:t> 25.7%</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Physical Health:</a:t>
            </a:r>
            <a:r>
              <a:rPr b="0" i="0" lang="en-US" sz="1600" u="none" cap="none" strike="noStrike">
                <a:solidFill>
                  <a:srgbClr val="504C49"/>
                </a:solidFill>
                <a:latin typeface="Source Serif 4"/>
                <a:ea typeface="Source Serif 4"/>
                <a:cs typeface="Source Serif 4"/>
                <a:sym typeface="Source Serif 4"/>
              </a:rPr>
              <a:t> 28.3%</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Work/Employment:</a:t>
            </a:r>
            <a:r>
              <a:rPr b="0" i="0" lang="en-US" sz="1600" u="none" cap="none" strike="noStrike">
                <a:solidFill>
                  <a:srgbClr val="504C49"/>
                </a:solidFill>
                <a:latin typeface="Source Serif 4"/>
                <a:ea typeface="Source Serif 4"/>
                <a:cs typeface="Source Serif 4"/>
                <a:sym typeface="Source Serif 4"/>
              </a:rPr>
              <a:t> 28.3%</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Access to Transportation:</a:t>
            </a:r>
            <a:r>
              <a:rPr b="0" i="0" lang="en-US" sz="1600" u="none" cap="none" strike="noStrike">
                <a:solidFill>
                  <a:srgbClr val="504C49"/>
                </a:solidFill>
                <a:latin typeface="Source Serif 4"/>
                <a:ea typeface="Source Serif 4"/>
                <a:cs typeface="Source Serif 4"/>
                <a:sym typeface="Source Serif 4"/>
              </a:rPr>
              <a:t> 28.9%</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Community Participation:</a:t>
            </a:r>
            <a:r>
              <a:rPr b="0" i="0" lang="en-US" sz="1600" u="none" cap="none" strike="noStrike">
                <a:solidFill>
                  <a:srgbClr val="504C49"/>
                </a:solidFill>
                <a:latin typeface="Source Serif 4"/>
                <a:ea typeface="Source Serif 4"/>
                <a:cs typeface="Source Serif 4"/>
                <a:sym typeface="Source Serif 4"/>
              </a:rPr>
              <a:t> 31.6%</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Alcohol/Drug Effects:</a:t>
            </a:r>
            <a:r>
              <a:rPr b="0" i="0" lang="en-US" sz="1600" u="none" cap="none" strike="noStrike">
                <a:solidFill>
                  <a:srgbClr val="504C49"/>
                </a:solidFill>
                <a:latin typeface="Source Serif 4"/>
                <a:ea typeface="Source Serif 4"/>
                <a:cs typeface="Source Serif 4"/>
                <a:sym typeface="Source Serif 4"/>
              </a:rPr>
              <a:t> 34.3%</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Social Life:</a:t>
            </a:r>
            <a:r>
              <a:rPr b="0" i="0" lang="en-US" sz="1600" u="none" cap="none" strike="noStrike">
                <a:solidFill>
                  <a:srgbClr val="504C49"/>
                </a:solidFill>
                <a:latin typeface="Source Serif 4"/>
                <a:ea typeface="Source Serif 4"/>
                <a:cs typeface="Source Serif 4"/>
                <a:sym typeface="Source Serif 4"/>
              </a:rPr>
              <a:t> 34.2%</a:t>
            </a:r>
            <a:endParaRPr b="0" i="0" sz="1600" u="none" cap="none" strike="noStrike"/>
          </a:p>
        </p:txBody>
      </p:sp>
      <p:sp>
        <p:nvSpPr>
          <p:cNvPr id="778" name="Google Shape;778;p77"/>
          <p:cNvSpPr/>
          <p:nvPr/>
        </p:nvSpPr>
        <p:spPr>
          <a:xfrm>
            <a:off x="703898" y="6321582"/>
            <a:ext cx="13222500" cy="4398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These findings highlight the need for enhanced support in symptom management, physical health integration, employment services, and community connection opportunities.</a:t>
            </a:r>
            <a:endParaRPr b="0" i="0" sz="1600" u="none" cap="none" strike="noStrike"/>
          </a:p>
        </p:txBody>
      </p:sp>
      <p:sp>
        <p:nvSpPr>
          <p:cNvPr id="779" name="Google Shape;779;p7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780" name="Google Shape;780;p77"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781" name="Google Shape;781;p77"/>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78"/>
          <p:cNvSpPr/>
          <p:nvPr/>
        </p:nvSpPr>
        <p:spPr>
          <a:xfrm>
            <a:off x="737223" y="315449"/>
            <a:ext cx="13329600" cy="70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500"/>
              <a:buFont typeface="Platypi Medium"/>
              <a:buNone/>
            </a:pPr>
            <a:r>
              <a:rPr b="0" i="0" lang="en-US" sz="4600" u="none" cap="none" strike="noStrike">
                <a:solidFill>
                  <a:srgbClr val="201B18"/>
                </a:solidFill>
                <a:latin typeface="Platypi Medium"/>
                <a:ea typeface="Platypi Medium"/>
                <a:cs typeface="Platypi Medium"/>
                <a:sym typeface="Platypi Medium"/>
              </a:rPr>
              <a:t>ACT Quality of Life Assessment: Program Evaluation</a:t>
            </a:r>
            <a:endParaRPr b="0" i="0" sz="4600" u="none" cap="none" strike="noStrike"/>
          </a:p>
        </p:txBody>
      </p:sp>
      <p:sp>
        <p:nvSpPr>
          <p:cNvPr id="788" name="Google Shape;788;p78"/>
          <p:cNvSpPr/>
          <p:nvPr/>
        </p:nvSpPr>
        <p:spPr>
          <a:xfrm>
            <a:off x="737235" y="1997239"/>
            <a:ext cx="131559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Clients evaluate specific aspects of the ACT program, including staff relationships, emergency access, medication management, and choice in recovery. These ratings provide actionable feedback on program operations.</a:t>
            </a:r>
            <a:endParaRPr b="0" i="0" sz="1600" u="none" cap="none" strike="noStrike"/>
          </a:p>
        </p:txBody>
      </p:sp>
      <p:sp>
        <p:nvSpPr>
          <p:cNvPr id="789" name="Google Shape;789;p78"/>
          <p:cNvSpPr/>
          <p:nvPr/>
        </p:nvSpPr>
        <p:spPr>
          <a:xfrm>
            <a:off x="737235" y="2939957"/>
            <a:ext cx="3183000" cy="1234800"/>
          </a:xfrm>
          <a:prstGeom prst="roundRect">
            <a:avLst>
              <a:gd fmla="val 217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8"/>
          <p:cNvSpPr/>
          <p:nvPr/>
        </p:nvSpPr>
        <p:spPr>
          <a:xfrm>
            <a:off x="916186" y="3118908"/>
            <a:ext cx="28074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Staff Best Interest: 63.2%</a:t>
            </a:r>
            <a:endParaRPr b="0" i="0" sz="1750" u="none" cap="none" strike="noStrike"/>
          </a:p>
        </p:txBody>
      </p:sp>
      <p:sp>
        <p:nvSpPr>
          <p:cNvPr id="791" name="Google Shape;791;p78"/>
          <p:cNvSpPr/>
          <p:nvPr/>
        </p:nvSpPr>
        <p:spPr>
          <a:xfrm>
            <a:off x="916186" y="3483478"/>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Clients believe staff have their best interest in mind</a:t>
            </a:r>
            <a:endParaRPr b="0" i="0" sz="1400" u="none" cap="none" strike="noStrike"/>
          </a:p>
        </p:txBody>
      </p:sp>
      <p:sp>
        <p:nvSpPr>
          <p:cNvPr id="792" name="Google Shape;792;p78"/>
          <p:cNvSpPr/>
          <p:nvPr/>
        </p:nvSpPr>
        <p:spPr>
          <a:xfrm>
            <a:off x="4061460" y="2939957"/>
            <a:ext cx="3183000" cy="1234800"/>
          </a:xfrm>
          <a:prstGeom prst="roundRect">
            <a:avLst>
              <a:gd fmla="val 217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78"/>
          <p:cNvSpPr/>
          <p:nvPr/>
        </p:nvSpPr>
        <p:spPr>
          <a:xfrm>
            <a:off x="4240411" y="3118908"/>
            <a:ext cx="27366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Prescriber Listens: 57.9%</a:t>
            </a:r>
            <a:endParaRPr b="0" i="0" sz="1750" u="none" cap="none" strike="noStrike"/>
          </a:p>
        </p:txBody>
      </p:sp>
      <p:sp>
        <p:nvSpPr>
          <p:cNvPr id="794" name="Google Shape;794;p78"/>
          <p:cNvSpPr/>
          <p:nvPr/>
        </p:nvSpPr>
        <p:spPr>
          <a:xfrm>
            <a:off x="4240411" y="3483478"/>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Doctor listens to concerns and values opinions</a:t>
            </a:r>
            <a:endParaRPr b="0" i="0" sz="1400" u="none" cap="none" strike="noStrike"/>
          </a:p>
        </p:txBody>
      </p:sp>
      <p:sp>
        <p:nvSpPr>
          <p:cNvPr id="795" name="Google Shape;795;p78"/>
          <p:cNvSpPr/>
          <p:nvPr/>
        </p:nvSpPr>
        <p:spPr>
          <a:xfrm>
            <a:off x="7385804" y="2939957"/>
            <a:ext cx="3183000" cy="1234800"/>
          </a:xfrm>
          <a:prstGeom prst="roundRect">
            <a:avLst>
              <a:gd fmla="val 217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8"/>
          <p:cNvSpPr/>
          <p:nvPr/>
        </p:nvSpPr>
        <p:spPr>
          <a:xfrm>
            <a:off x="7564755" y="3118908"/>
            <a:ext cx="28035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Right Medications: 60.5%</a:t>
            </a:r>
            <a:endParaRPr b="0" i="0" sz="1750" u="none" cap="none" strike="noStrike"/>
          </a:p>
        </p:txBody>
      </p:sp>
      <p:sp>
        <p:nvSpPr>
          <p:cNvPr id="797" name="Google Shape;797;p78"/>
          <p:cNvSpPr/>
          <p:nvPr/>
        </p:nvSpPr>
        <p:spPr>
          <a:xfrm>
            <a:off x="7564755" y="3483478"/>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Doctor tries to find medications that work best</a:t>
            </a:r>
            <a:endParaRPr b="0" i="0" sz="1400" u="none" cap="none" strike="noStrike"/>
          </a:p>
        </p:txBody>
      </p:sp>
      <p:sp>
        <p:nvSpPr>
          <p:cNvPr id="798" name="Google Shape;798;p78"/>
          <p:cNvSpPr/>
          <p:nvPr/>
        </p:nvSpPr>
        <p:spPr>
          <a:xfrm>
            <a:off x="10710029" y="2939957"/>
            <a:ext cx="3183000" cy="1234800"/>
          </a:xfrm>
          <a:prstGeom prst="roundRect">
            <a:avLst>
              <a:gd fmla="val 217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8"/>
          <p:cNvSpPr/>
          <p:nvPr/>
        </p:nvSpPr>
        <p:spPr>
          <a:xfrm>
            <a:off x="10888980" y="3118908"/>
            <a:ext cx="28053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Emergency Access: 54.6%</a:t>
            </a:r>
            <a:endParaRPr b="0" i="0" sz="1750" u="none" cap="none" strike="noStrike"/>
          </a:p>
        </p:txBody>
      </p:sp>
      <p:sp>
        <p:nvSpPr>
          <p:cNvPr id="800" name="Google Shape;800;p78"/>
          <p:cNvSpPr/>
          <p:nvPr/>
        </p:nvSpPr>
        <p:spPr>
          <a:xfrm>
            <a:off x="10888980" y="3483478"/>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Can get help during nights and weekends</a:t>
            </a:r>
            <a:endParaRPr b="0" i="0" sz="1400" u="none" cap="none" strike="noStrike"/>
          </a:p>
        </p:txBody>
      </p:sp>
      <p:sp>
        <p:nvSpPr>
          <p:cNvPr id="801" name="Google Shape;801;p78"/>
          <p:cNvSpPr/>
          <p:nvPr/>
        </p:nvSpPr>
        <p:spPr>
          <a:xfrm>
            <a:off x="737235" y="4316082"/>
            <a:ext cx="3183000" cy="1514700"/>
          </a:xfrm>
          <a:prstGeom prst="roundRect">
            <a:avLst>
              <a:gd fmla="val 1773"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78"/>
          <p:cNvSpPr/>
          <p:nvPr/>
        </p:nvSpPr>
        <p:spPr>
          <a:xfrm>
            <a:off x="916186" y="4495033"/>
            <a:ext cx="26919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Recovery Choices: 55.3%</a:t>
            </a:r>
            <a:endParaRPr b="0" i="0" sz="1750" u="none" cap="none" strike="noStrike"/>
          </a:p>
        </p:txBody>
      </p:sp>
      <p:sp>
        <p:nvSpPr>
          <p:cNvPr id="803" name="Google Shape;803;p78"/>
          <p:cNvSpPr/>
          <p:nvPr/>
        </p:nvSpPr>
        <p:spPr>
          <a:xfrm>
            <a:off x="916186" y="4859602"/>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Free to make choices without fear of losing help</a:t>
            </a:r>
            <a:endParaRPr b="0" i="0" sz="1400" u="none" cap="none" strike="noStrike"/>
          </a:p>
        </p:txBody>
      </p:sp>
      <p:sp>
        <p:nvSpPr>
          <p:cNvPr id="804" name="Google Shape;804;p78"/>
          <p:cNvSpPr/>
          <p:nvPr/>
        </p:nvSpPr>
        <p:spPr>
          <a:xfrm>
            <a:off x="4061460" y="4316082"/>
            <a:ext cx="3183000" cy="1514700"/>
          </a:xfrm>
          <a:prstGeom prst="roundRect">
            <a:avLst>
              <a:gd fmla="val 1773"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8"/>
          <p:cNvSpPr/>
          <p:nvPr/>
        </p:nvSpPr>
        <p:spPr>
          <a:xfrm>
            <a:off x="4240411" y="4495033"/>
            <a:ext cx="2825100" cy="559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Staff Follow Through: 52.6%</a:t>
            </a:r>
            <a:endParaRPr b="0" i="0" sz="1750" u="none" cap="none" strike="noStrike"/>
          </a:p>
        </p:txBody>
      </p:sp>
      <p:sp>
        <p:nvSpPr>
          <p:cNvPr id="806" name="Google Shape;806;p78"/>
          <p:cNvSpPr/>
          <p:nvPr/>
        </p:nvSpPr>
        <p:spPr>
          <a:xfrm>
            <a:off x="4240411" y="5139399"/>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Staff fulfill promises made to clients</a:t>
            </a:r>
            <a:endParaRPr b="0" i="0" sz="1400" u="none" cap="none" strike="noStrike"/>
          </a:p>
        </p:txBody>
      </p:sp>
      <p:sp>
        <p:nvSpPr>
          <p:cNvPr id="807" name="Google Shape;807;p78"/>
          <p:cNvSpPr/>
          <p:nvPr/>
        </p:nvSpPr>
        <p:spPr>
          <a:xfrm>
            <a:off x="7385804" y="4316082"/>
            <a:ext cx="3183000" cy="1514700"/>
          </a:xfrm>
          <a:prstGeom prst="roundRect">
            <a:avLst>
              <a:gd fmla="val 1773"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78"/>
          <p:cNvSpPr/>
          <p:nvPr/>
        </p:nvSpPr>
        <p:spPr>
          <a:xfrm>
            <a:off x="7564755" y="4495033"/>
            <a:ext cx="22380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Staff Know Me: 52%</a:t>
            </a:r>
            <a:endParaRPr b="0" i="0" sz="1750" u="none" cap="none" strike="noStrike"/>
          </a:p>
        </p:txBody>
      </p:sp>
      <p:sp>
        <p:nvSpPr>
          <p:cNvPr id="809" name="Google Shape;809;p78"/>
          <p:cNvSpPr/>
          <p:nvPr/>
        </p:nvSpPr>
        <p:spPr>
          <a:xfrm>
            <a:off x="7564755" y="4859602"/>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Staff know clients well enough to support individual recovery</a:t>
            </a:r>
            <a:endParaRPr b="0" i="0" sz="1400" u="none" cap="none" strike="noStrike"/>
          </a:p>
        </p:txBody>
      </p:sp>
      <p:sp>
        <p:nvSpPr>
          <p:cNvPr id="810" name="Google Shape;810;p78"/>
          <p:cNvSpPr/>
          <p:nvPr/>
        </p:nvSpPr>
        <p:spPr>
          <a:xfrm>
            <a:off x="10710029" y="4316082"/>
            <a:ext cx="3183000" cy="1514700"/>
          </a:xfrm>
          <a:prstGeom prst="roundRect">
            <a:avLst>
              <a:gd fmla="val 1773"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78"/>
          <p:cNvSpPr/>
          <p:nvPr/>
        </p:nvSpPr>
        <p:spPr>
          <a:xfrm>
            <a:off x="10888980" y="4495033"/>
            <a:ext cx="2825100" cy="559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Employment Support: 50%</a:t>
            </a:r>
            <a:endParaRPr b="0" i="0" sz="1750" u="none" cap="none" strike="noStrike"/>
          </a:p>
        </p:txBody>
      </p:sp>
      <p:sp>
        <p:nvSpPr>
          <p:cNvPr id="812" name="Google Shape;812;p78"/>
          <p:cNvSpPr/>
          <p:nvPr/>
        </p:nvSpPr>
        <p:spPr>
          <a:xfrm>
            <a:off x="10888980" y="5139399"/>
            <a:ext cx="2825100" cy="5124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Staff help overcome barriers to getting and keeping jobs</a:t>
            </a:r>
            <a:endParaRPr b="0" i="0" sz="1400" u="none" cap="none" strike="noStrike"/>
          </a:p>
        </p:txBody>
      </p:sp>
      <p:sp>
        <p:nvSpPr>
          <p:cNvPr id="813" name="Google Shape;813;p78"/>
          <p:cNvSpPr/>
          <p:nvPr/>
        </p:nvSpPr>
        <p:spPr>
          <a:xfrm>
            <a:off x="737230" y="5972000"/>
            <a:ext cx="6507300" cy="978600"/>
          </a:xfrm>
          <a:prstGeom prst="roundRect">
            <a:avLst>
              <a:gd fmla="val 2744"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8"/>
          <p:cNvSpPr/>
          <p:nvPr/>
        </p:nvSpPr>
        <p:spPr>
          <a:xfrm>
            <a:off x="916186" y="6150954"/>
            <a:ext cx="2324400" cy="2799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Service Choices: 50%</a:t>
            </a:r>
            <a:endParaRPr b="0" i="0" sz="1750" u="none" cap="none" strike="noStrike"/>
          </a:p>
        </p:txBody>
      </p:sp>
      <p:sp>
        <p:nvSpPr>
          <p:cNvPr id="815" name="Google Shape;815;p78"/>
          <p:cNvSpPr/>
          <p:nvPr/>
        </p:nvSpPr>
        <p:spPr>
          <a:xfrm>
            <a:off x="916186" y="6515523"/>
            <a:ext cx="12798000" cy="256200"/>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504C49"/>
              </a:buClr>
              <a:buSzPts val="1400"/>
              <a:buFont typeface="Source Serif 4"/>
              <a:buNone/>
            </a:pPr>
            <a:r>
              <a:rPr b="0" i="0" lang="en-US" sz="1400" u="none" cap="none" strike="noStrike">
                <a:solidFill>
                  <a:srgbClr val="504C49"/>
                </a:solidFill>
                <a:latin typeface="Source Serif 4"/>
                <a:ea typeface="Source Serif 4"/>
                <a:cs typeface="Source Serif 4"/>
                <a:sym typeface="Source Serif 4"/>
              </a:rPr>
              <a:t>Offered alternatives if recommended services not desired</a:t>
            </a:r>
            <a:endParaRPr b="0" i="0" sz="1400" u="none" cap="none" strike="noStrike"/>
          </a:p>
        </p:txBody>
      </p:sp>
      <p:sp>
        <p:nvSpPr>
          <p:cNvPr id="816" name="Google Shape;816;p7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817" name="Google Shape;817;p78"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818" name="Google Shape;818;p78"/>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79"/>
          <p:cNvSpPr/>
          <p:nvPr/>
        </p:nvSpPr>
        <p:spPr>
          <a:xfrm>
            <a:off x="790925" y="625325"/>
            <a:ext cx="13374300" cy="851100"/>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201B18"/>
              </a:buClr>
              <a:buSzPts val="3750"/>
              <a:buFont typeface="Platypi Medium"/>
              <a:buNone/>
            </a:pPr>
            <a:r>
              <a:rPr b="0" i="0" lang="en-US" sz="4500" u="none" cap="none" strike="noStrike">
                <a:solidFill>
                  <a:srgbClr val="201B18"/>
                </a:solidFill>
                <a:latin typeface="Platypi Medium"/>
                <a:ea typeface="Platypi Medium"/>
                <a:cs typeface="Platypi Medium"/>
                <a:sym typeface="Platypi Medium"/>
              </a:rPr>
              <a:t>Exit Survey: Demographics and Administration</a:t>
            </a:r>
            <a:endParaRPr b="0" i="0" sz="4500" u="none" cap="none" strike="noStrike"/>
          </a:p>
        </p:txBody>
      </p:sp>
      <p:sp>
        <p:nvSpPr>
          <p:cNvPr id="825" name="Google Shape;825;p79"/>
          <p:cNvSpPr/>
          <p:nvPr/>
        </p:nvSpPr>
        <p:spPr>
          <a:xfrm>
            <a:off x="652575" y="2069672"/>
            <a:ext cx="3020400" cy="2470500"/>
          </a:xfrm>
          <a:prstGeom prst="roundRect">
            <a:avLst>
              <a:gd fmla="val 954"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9"/>
          <p:cNvSpPr/>
          <p:nvPr/>
        </p:nvSpPr>
        <p:spPr>
          <a:xfrm>
            <a:off x="844629" y="2232303"/>
            <a:ext cx="2636282" cy="828318"/>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5200"/>
              <a:buFont typeface="Platypi Medium"/>
              <a:buNone/>
            </a:pPr>
            <a:r>
              <a:rPr b="0" i="0" lang="en-US" sz="5200" u="none" cap="none" strike="noStrike">
                <a:solidFill>
                  <a:srgbClr val="FFFFFF"/>
                </a:solidFill>
                <a:latin typeface="Platypi Medium"/>
                <a:ea typeface="Platypi Medium"/>
                <a:cs typeface="Platypi Medium"/>
                <a:sym typeface="Platypi Medium"/>
              </a:rPr>
              <a:t>100</a:t>
            </a:r>
            <a:endParaRPr b="0" i="0" sz="5200" u="none" cap="none" strike="noStrike"/>
          </a:p>
        </p:txBody>
      </p:sp>
      <p:sp>
        <p:nvSpPr>
          <p:cNvPr id="827" name="Google Shape;827;p79"/>
          <p:cNvSpPr/>
          <p:nvPr/>
        </p:nvSpPr>
        <p:spPr>
          <a:xfrm>
            <a:off x="844629" y="3223260"/>
            <a:ext cx="2401133" cy="300157"/>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FFFFFF"/>
              </a:buClr>
              <a:buSzPts val="1850"/>
              <a:buFont typeface="Platypi Medium"/>
              <a:buNone/>
            </a:pPr>
            <a:r>
              <a:rPr b="0" i="0" lang="en-US" sz="2000" u="none" cap="none" strike="noStrike">
                <a:solidFill>
                  <a:srgbClr val="FFFFFF"/>
                </a:solidFill>
                <a:latin typeface="Platypi Medium"/>
                <a:ea typeface="Platypi Medium"/>
                <a:cs typeface="Platypi Medium"/>
                <a:sym typeface="Platypi Medium"/>
              </a:rPr>
              <a:t>Exit Surveys</a:t>
            </a:r>
            <a:endParaRPr b="0" i="0" sz="2000" u="none" cap="none" strike="noStrike"/>
          </a:p>
        </p:txBody>
      </p:sp>
      <p:sp>
        <p:nvSpPr>
          <p:cNvPr id="828" name="Google Shape;828;p79"/>
          <p:cNvSpPr/>
          <p:nvPr/>
        </p:nvSpPr>
        <p:spPr>
          <a:xfrm>
            <a:off x="844629" y="3686056"/>
            <a:ext cx="2636282" cy="56745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500"/>
              <a:buFont typeface="Source Serif 4"/>
              <a:buNone/>
            </a:pPr>
            <a:r>
              <a:rPr b="0" i="0" lang="en-US" sz="1600" u="none" cap="none" strike="noStrike">
                <a:solidFill>
                  <a:srgbClr val="FFFFFF"/>
                </a:solidFill>
                <a:latin typeface="Source Serif 4"/>
                <a:ea typeface="Source Serif 4"/>
                <a:cs typeface="Source Serif 4"/>
                <a:sym typeface="Source Serif 4"/>
              </a:rPr>
              <a:t>Consumer satisfaction with treatment (DWIHN)</a:t>
            </a:r>
            <a:endParaRPr b="0" i="0" sz="1600" u="none" cap="none" strike="noStrike"/>
          </a:p>
        </p:txBody>
      </p:sp>
      <p:sp>
        <p:nvSpPr>
          <p:cNvPr id="829" name="Google Shape;829;p79"/>
          <p:cNvSpPr/>
          <p:nvPr/>
        </p:nvSpPr>
        <p:spPr>
          <a:xfrm>
            <a:off x="4010847" y="2069672"/>
            <a:ext cx="4583700" cy="283800"/>
          </a:xfrm>
          <a:prstGeom prst="rect">
            <a:avLst/>
          </a:prstGeom>
          <a:noFill/>
          <a:ln>
            <a:noFill/>
          </a:ln>
        </p:spPr>
        <p:txBody>
          <a:bodyPr anchorCtr="0" anchor="t" bIns="0" lIns="0" spcFirstLastPara="1" rIns="0" wrap="square" tIns="0">
            <a:noAutofit/>
          </a:bodyPr>
          <a:lstStyle/>
          <a:p>
            <a:pPr indent="0" lvl="0" marL="0" marR="0" rtl="0" algn="l">
              <a:lnSpc>
                <a:spcPct val="124444"/>
              </a:lnSpc>
              <a:spcBef>
                <a:spcPts val="0"/>
              </a:spcBef>
              <a:spcAft>
                <a:spcPts val="0"/>
              </a:spcAft>
              <a:buClr>
                <a:srgbClr val="201B18"/>
              </a:buClr>
              <a:buSzPts val="2250"/>
              <a:buFont typeface="Platypi Medium"/>
              <a:buNone/>
            </a:pPr>
            <a:r>
              <a:rPr b="0" i="0" lang="en-US" sz="2600" u="none" cap="none" strike="noStrike">
                <a:solidFill>
                  <a:srgbClr val="201B18"/>
                </a:solidFill>
                <a:latin typeface="Platypi Medium"/>
                <a:ea typeface="Platypi Medium"/>
                <a:cs typeface="Platypi Medium"/>
                <a:sym typeface="Platypi Medium"/>
              </a:rPr>
              <a:t>Survey Administration</a:t>
            </a:r>
            <a:endParaRPr b="0" i="0" sz="2600" u="none" cap="none" strike="noStrike"/>
          </a:p>
        </p:txBody>
      </p:sp>
      <p:sp>
        <p:nvSpPr>
          <p:cNvPr id="830" name="Google Shape;830;p79"/>
          <p:cNvSpPr/>
          <p:nvPr/>
        </p:nvSpPr>
        <p:spPr>
          <a:xfrm>
            <a:off x="4010850" y="2755100"/>
            <a:ext cx="10098000" cy="10743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Exit surveys are administered 3-6 months post-discharge from Residential, Outpatient SUD, and Intensive Outpatient treatment. This timing allows clients to reflect on treatment impact from the perspective of early recovery.</a:t>
            </a:r>
            <a:endParaRPr b="0" i="0" sz="1600" u="none" cap="none" strike="noStrike"/>
          </a:p>
        </p:txBody>
      </p:sp>
      <p:sp>
        <p:nvSpPr>
          <p:cNvPr id="831" name="Google Shape;831;p79"/>
          <p:cNvSpPr/>
          <p:nvPr/>
        </p:nvSpPr>
        <p:spPr>
          <a:xfrm>
            <a:off x="4010841" y="3968400"/>
            <a:ext cx="9493200" cy="8511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1" i="0" lang="en-US" sz="1600" u="none" cap="none" strike="noStrike">
                <a:solidFill>
                  <a:srgbClr val="504C49"/>
                </a:solidFill>
                <a:latin typeface="Source Serif 4"/>
                <a:ea typeface="Source Serif 4"/>
                <a:cs typeface="Source Serif 4"/>
                <a:sym typeface="Source Serif 4"/>
              </a:rPr>
              <a:t>Administration increased by 72.4% from 2024</a:t>
            </a:r>
            <a:r>
              <a:rPr b="0" i="0" lang="en-US" sz="1600" u="none" cap="none" strike="noStrike">
                <a:solidFill>
                  <a:srgbClr val="504C49"/>
                </a:solidFill>
                <a:latin typeface="Source Serif 4"/>
                <a:ea typeface="Source Serif 4"/>
                <a:cs typeface="Source Serif 4"/>
                <a:sym typeface="Source Serif 4"/>
              </a:rPr>
              <a:t>, demonstrating enhanced follow-up capacity and commitment to outcome tracking.</a:t>
            </a:r>
            <a:endParaRPr b="0" i="0" sz="1600" u="none" cap="none" strike="noStrike"/>
          </a:p>
        </p:txBody>
      </p:sp>
      <p:sp>
        <p:nvSpPr>
          <p:cNvPr id="832" name="Google Shape;832;p79"/>
          <p:cNvSpPr/>
          <p:nvPr/>
        </p:nvSpPr>
        <p:spPr>
          <a:xfrm>
            <a:off x="652577" y="5122149"/>
            <a:ext cx="3020400" cy="2838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1" i="0" lang="en-US" sz="2000" u="none" cap="none" strike="noStrike">
                <a:solidFill>
                  <a:srgbClr val="504C49"/>
                </a:solidFill>
                <a:latin typeface="Platypi"/>
                <a:ea typeface="Platypi"/>
                <a:cs typeface="Platypi"/>
                <a:sym typeface="Platypi"/>
              </a:rPr>
              <a:t>Gender Distribution</a:t>
            </a:r>
            <a:endParaRPr b="1" i="0" sz="2000" u="none" cap="none" strike="noStrike"/>
          </a:p>
        </p:txBody>
      </p:sp>
      <p:sp>
        <p:nvSpPr>
          <p:cNvPr id="833" name="Google Shape;833;p79"/>
          <p:cNvSpPr/>
          <p:nvPr/>
        </p:nvSpPr>
        <p:spPr>
          <a:xfrm>
            <a:off x="652570" y="5503298"/>
            <a:ext cx="2919600" cy="3411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72% Male</a:t>
            </a:r>
            <a:endParaRPr b="0" i="0" sz="1600" u="none" cap="none" strike="noStrike">
              <a:solidFill>
                <a:srgbClr val="504C49"/>
              </a:solidFill>
              <a:latin typeface="Source Serif 4"/>
              <a:ea typeface="Source Serif 4"/>
              <a:cs typeface="Source Serif 4"/>
              <a:sym typeface="Source Serif 4"/>
            </a:endParaRPr>
          </a:p>
          <a:p>
            <a:pPr indent="0" lvl="0" marL="0" marR="0" rtl="0" algn="l">
              <a:lnSpc>
                <a:spcPct val="146666"/>
              </a:lnSpc>
              <a:spcBef>
                <a:spcPts val="0"/>
              </a:spcBef>
              <a:spcAft>
                <a:spcPts val="0"/>
              </a:spcAft>
              <a:buClr>
                <a:srgbClr val="504C49"/>
              </a:buClr>
              <a:buSzPts val="1500"/>
              <a:buFont typeface="Source Serif 4"/>
              <a:buNone/>
            </a:pPr>
            <a:r>
              <a:rPr b="0" i="0" lang="en-US" sz="1600" u="none" cap="none" strike="noStrike">
                <a:solidFill>
                  <a:srgbClr val="504C49"/>
                </a:solidFill>
                <a:latin typeface="Source Serif 4"/>
                <a:ea typeface="Source Serif 4"/>
                <a:cs typeface="Source Serif 4"/>
                <a:sym typeface="Source Serif 4"/>
              </a:rPr>
              <a:t>28% Female</a:t>
            </a:r>
            <a:endParaRPr b="0" i="0" sz="1600" u="none" cap="none" strike="noStrike"/>
          </a:p>
        </p:txBody>
      </p:sp>
      <p:sp>
        <p:nvSpPr>
          <p:cNvPr id="834" name="Google Shape;834;p79"/>
          <p:cNvSpPr/>
          <p:nvPr/>
        </p:nvSpPr>
        <p:spPr>
          <a:xfrm>
            <a:off x="4010842" y="5108063"/>
            <a:ext cx="2401200" cy="300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1" i="0" lang="en-US" sz="2000" u="none" cap="none" strike="noStrike">
                <a:solidFill>
                  <a:srgbClr val="504C49"/>
                </a:solidFill>
                <a:latin typeface="Platypi"/>
                <a:ea typeface="Platypi"/>
                <a:cs typeface="Platypi"/>
                <a:sym typeface="Platypi"/>
              </a:rPr>
              <a:t>Race Distribution</a:t>
            </a:r>
            <a:endParaRPr b="1" i="0" sz="2000" u="none" cap="none" strike="noStrike"/>
          </a:p>
        </p:txBody>
      </p:sp>
      <p:sp>
        <p:nvSpPr>
          <p:cNvPr id="835" name="Google Shape;835;p79"/>
          <p:cNvSpPr/>
          <p:nvPr/>
        </p:nvSpPr>
        <p:spPr>
          <a:xfrm>
            <a:off x="4010842" y="5505732"/>
            <a:ext cx="6974700" cy="567600"/>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66% African American</a:t>
            </a:r>
            <a:endParaRPr sz="1500">
              <a:solidFill>
                <a:srgbClr val="504C49"/>
              </a:solidFill>
              <a:latin typeface="Source Serif 4"/>
              <a:ea typeface="Source Serif 4"/>
              <a:cs typeface="Source Serif 4"/>
              <a:sym typeface="Source Serif 4"/>
            </a:endParaRPr>
          </a:p>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29% Caucasian</a:t>
            </a:r>
            <a:endParaRPr sz="1500">
              <a:solidFill>
                <a:srgbClr val="504C49"/>
              </a:solidFill>
              <a:latin typeface="Source Serif 4"/>
              <a:ea typeface="Source Serif 4"/>
              <a:cs typeface="Source Serif 4"/>
              <a:sym typeface="Source Serif 4"/>
            </a:endParaRPr>
          </a:p>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 &lt;1% Native </a:t>
            </a:r>
            <a:r>
              <a:rPr b="0" i="0" lang="en-US" sz="1500" u="none" cap="none" strike="noStrike">
                <a:solidFill>
                  <a:srgbClr val="504C49"/>
                </a:solidFill>
                <a:latin typeface="Source Serif 4"/>
                <a:ea typeface="Source Serif 4"/>
                <a:cs typeface="Source Serif 4"/>
                <a:sym typeface="Source Serif 4"/>
              </a:rPr>
              <a:t>American</a:t>
            </a:r>
            <a:endParaRPr b="0" i="0" sz="1500" u="none" cap="none" strike="noStrike">
              <a:solidFill>
                <a:srgbClr val="504C49"/>
              </a:solidFill>
              <a:latin typeface="Source Serif 4"/>
              <a:ea typeface="Source Serif 4"/>
              <a:cs typeface="Source Serif 4"/>
              <a:sym typeface="Source Serif 4"/>
            </a:endParaRPr>
          </a:p>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&lt;1% Hispanic</a:t>
            </a:r>
            <a:endParaRPr b="0" i="0" sz="1500" u="none" cap="none" strike="noStrike"/>
          </a:p>
        </p:txBody>
      </p:sp>
      <p:sp>
        <p:nvSpPr>
          <p:cNvPr id="836" name="Google Shape;836;p7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837" name="Google Shape;837;p79" title="Elmhurst New Logo-01.png"/>
          <p:cNvPicPr preferRelativeResize="0"/>
          <p:nvPr/>
        </p:nvPicPr>
        <p:blipFill>
          <a:blip r:embed="rId3">
            <a:alphaModFix/>
          </a:blip>
          <a:stretch>
            <a:fillRect/>
          </a:stretch>
        </p:blipFill>
        <p:spPr>
          <a:xfrm>
            <a:off x="253966" y="7036901"/>
            <a:ext cx="1381002" cy="1074176"/>
          </a:xfrm>
          <a:prstGeom prst="rect">
            <a:avLst/>
          </a:prstGeom>
          <a:noFill/>
          <a:ln>
            <a:noFill/>
          </a:ln>
        </p:spPr>
      </p:pic>
      <p:sp>
        <p:nvSpPr>
          <p:cNvPr id="838" name="Google Shape;838;p79"/>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0"/>
          <p:cNvSpPr/>
          <p:nvPr/>
        </p:nvSpPr>
        <p:spPr>
          <a:xfrm>
            <a:off x="793805" y="367952"/>
            <a:ext cx="13118100" cy="7185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3100"/>
              <a:buFont typeface="Platypi Medium"/>
              <a:buNone/>
            </a:pPr>
            <a:r>
              <a:rPr b="0" i="0" lang="en-US" sz="4600" u="none" cap="none" strike="noStrike">
                <a:solidFill>
                  <a:srgbClr val="201B18"/>
                </a:solidFill>
                <a:latin typeface="Platypi Medium"/>
                <a:ea typeface="Platypi Medium"/>
                <a:cs typeface="Platypi Medium"/>
                <a:sym typeface="Platypi Medium"/>
              </a:rPr>
              <a:t>Exit Survey: Treatment Satisfaction Results</a:t>
            </a:r>
            <a:endParaRPr b="0" i="0" sz="4600" u="none" cap="none" strike="noStrike"/>
          </a:p>
        </p:txBody>
      </p:sp>
      <p:sp>
        <p:nvSpPr>
          <p:cNvPr id="845" name="Google Shape;845;p80"/>
          <p:cNvSpPr/>
          <p:nvPr/>
        </p:nvSpPr>
        <p:spPr>
          <a:xfrm>
            <a:off x="793790" y="1407319"/>
            <a:ext cx="13042821" cy="4319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 Exit Survey - Consumer Satisfaction with Treatment Services assesses overall satisfaction and key service dimensions. Of 1,300 total responses, 99.3% indicated "Strongly Agree" or "Agree" across confidentiality, participation in treatment planning, service availability, timeliness, and information provision for decision-making.</a:t>
            </a:r>
            <a:endParaRPr b="0" i="0" sz="1600" u="none" cap="none" strike="noStrike"/>
          </a:p>
        </p:txBody>
      </p:sp>
      <p:sp>
        <p:nvSpPr>
          <p:cNvPr id="846" name="Google Shape;846;p80"/>
          <p:cNvSpPr/>
          <p:nvPr/>
        </p:nvSpPr>
        <p:spPr>
          <a:xfrm>
            <a:off x="3043238" y="2996208"/>
            <a:ext cx="1952863" cy="39683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3100"/>
              <a:buFont typeface="Platypi Medium"/>
              <a:buNone/>
            </a:pPr>
            <a:r>
              <a:rPr b="0" i="0" lang="en-US" sz="3100" u="none" cap="none" strike="noStrike">
                <a:solidFill>
                  <a:srgbClr val="504C49"/>
                </a:solidFill>
                <a:latin typeface="Platypi Medium"/>
                <a:ea typeface="Platypi Medium"/>
                <a:cs typeface="Platypi Medium"/>
                <a:sym typeface="Platypi Medium"/>
              </a:rPr>
              <a:t>50%</a:t>
            </a:r>
            <a:endParaRPr b="0" i="0" sz="3100" u="none" cap="none" strike="noStrike"/>
          </a:p>
        </p:txBody>
      </p:sp>
      <p:pic>
        <p:nvPicPr>
          <p:cNvPr descr="preencoded.png" id="847" name="Google Shape;847;p80"/>
          <p:cNvPicPr preferRelativeResize="0"/>
          <p:nvPr/>
        </p:nvPicPr>
        <p:blipFill rotWithShape="1">
          <a:blip r:embed="rId3">
            <a:alphaModFix/>
          </a:blip>
          <a:srcRect b="0" l="0" r="0" t="0"/>
          <a:stretch/>
        </p:blipFill>
        <p:spPr>
          <a:xfrm>
            <a:off x="3043251" y="2218275"/>
            <a:ext cx="2167275" cy="2167275"/>
          </a:xfrm>
          <a:prstGeom prst="rect">
            <a:avLst/>
          </a:prstGeom>
          <a:noFill/>
          <a:ln>
            <a:noFill/>
          </a:ln>
        </p:spPr>
      </p:pic>
      <p:sp>
        <p:nvSpPr>
          <p:cNvPr id="848" name="Google Shape;848;p80"/>
          <p:cNvSpPr/>
          <p:nvPr/>
        </p:nvSpPr>
        <p:spPr>
          <a:xfrm>
            <a:off x="2450047" y="4494212"/>
            <a:ext cx="3015300" cy="2481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504C49"/>
              </a:buClr>
              <a:buSzPts val="1550"/>
              <a:buFont typeface="Platypi Medium"/>
              <a:buNone/>
            </a:pPr>
            <a:r>
              <a:rPr b="1" i="0" lang="en-US" sz="2000" u="none" cap="none" strike="noStrike">
                <a:solidFill>
                  <a:srgbClr val="504C49"/>
                </a:solidFill>
                <a:latin typeface="Platypi"/>
                <a:ea typeface="Platypi"/>
                <a:cs typeface="Platypi"/>
                <a:sym typeface="Platypi"/>
              </a:rPr>
              <a:t>Overall Satisfaction</a:t>
            </a:r>
            <a:endParaRPr b="1" i="0" sz="2000" u="none" cap="none" strike="noStrike"/>
          </a:p>
        </p:txBody>
      </p:sp>
      <p:sp>
        <p:nvSpPr>
          <p:cNvPr id="849" name="Google Shape;849;p80"/>
          <p:cNvSpPr/>
          <p:nvPr/>
        </p:nvSpPr>
        <p:spPr>
          <a:xfrm>
            <a:off x="793790" y="4850963"/>
            <a:ext cx="6451997" cy="215979"/>
          </a:xfrm>
          <a:prstGeom prst="rect">
            <a:avLst/>
          </a:prstGeom>
          <a:noFill/>
          <a:ln>
            <a:noFill/>
          </a:ln>
        </p:spPr>
        <p:txBody>
          <a:bodyPr anchorCtr="0" anchor="t" bIns="0" lIns="0" spcFirstLastPara="1" rIns="0" wrap="square" tIns="0">
            <a:noAutofit/>
          </a:bodyPr>
          <a:lstStyle/>
          <a:p>
            <a:pPr indent="0" lvl="0" marL="0" marR="0" rtl="0" algn="ctr">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Strongly Agree with satisfaction</a:t>
            </a:r>
            <a:endParaRPr b="0" i="0" sz="1600" u="none" cap="none" strike="noStrike"/>
          </a:p>
        </p:txBody>
      </p:sp>
      <p:sp>
        <p:nvSpPr>
          <p:cNvPr id="850" name="Google Shape;850;p80"/>
          <p:cNvSpPr/>
          <p:nvPr/>
        </p:nvSpPr>
        <p:spPr>
          <a:xfrm>
            <a:off x="9634061" y="2996208"/>
            <a:ext cx="1952863" cy="39683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3100"/>
              <a:buFont typeface="Platypi Medium"/>
              <a:buNone/>
            </a:pPr>
            <a:r>
              <a:rPr b="0" i="0" lang="en-US" sz="3100" u="none" cap="none" strike="noStrike">
                <a:solidFill>
                  <a:srgbClr val="504C49"/>
                </a:solidFill>
                <a:latin typeface="Platypi Medium"/>
                <a:ea typeface="Platypi Medium"/>
                <a:cs typeface="Platypi Medium"/>
                <a:sym typeface="Platypi Medium"/>
              </a:rPr>
              <a:t>50%</a:t>
            </a:r>
            <a:endParaRPr b="0" i="0" sz="3100" u="none" cap="none" strike="noStrike"/>
          </a:p>
        </p:txBody>
      </p:sp>
      <p:pic>
        <p:nvPicPr>
          <p:cNvPr descr="preencoded.png" id="851" name="Google Shape;851;p80"/>
          <p:cNvPicPr preferRelativeResize="0"/>
          <p:nvPr/>
        </p:nvPicPr>
        <p:blipFill rotWithShape="1">
          <a:blip r:embed="rId3">
            <a:alphaModFix/>
          </a:blip>
          <a:srcRect b="0" l="0" r="0" t="0"/>
          <a:stretch/>
        </p:blipFill>
        <p:spPr>
          <a:xfrm>
            <a:off x="9634075" y="2218275"/>
            <a:ext cx="2167275" cy="2167275"/>
          </a:xfrm>
          <a:prstGeom prst="rect">
            <a:avLst/>
          </a:prstGeom>
          <a:noFill/>
          <a:ln>
            <a:noFill/>
          </a:ln>
        </p:spPr>
      </p:pic>
      <p:sp>
        <p:nvSpPr>
          <p:cNvPr id="852" name="Google Shape;852;p80"/>
          <p:cNvSpPr/>
          <p:nvPr/>
        </p:nvSpPr>
        <p:spPr>
          <a:xfrm>
            <a:off x="9419749" y="4550222"/>
            <a:ext cx="3773400" cy="3411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504C49"/>
              </a:buClr>
              <a:buSzPts val="1550"/>
              <a:buFont typeface="Platypi Medium"/>
              <a:buNone/>
            </a:pPr>
            <a:r>
              <a:rPr b="1" i="0" lang="en-US" sz="2000" u="none" cap="none" strike="noStrike">
                <a:solidFill>
                  <a:srgbClr val="504C49"/>
                </a:solidFill>
                <a:latin typeface="Platypi"/>
                <a:ea typeface="Platypi"/>
                <a:cs typeface="Platypi"/>
                <a:sym typeface="Platypi"/>
              </a:rPr>
              <a:t>Overall Satisfaction</a:t>
            </a:r>
            <a:endParaRPr b="1" i="0" sz="2000" u="none" cap="none" strike="noStrike"/>
          </a:p>
        </p:txBody>
      </p:sp>
      <p:sp>
        <p:nvSpPr>
          <p:cNvPr id="853" name="Google Shape;853;p80"/>
          <p:cNvSpPr/>
          <p:nvPr/>
        </p:nvSpPr>
        <p:spPr>
          <a:xfrm>
            <a:off x="7384613" y="4850963"/>
            <a:ext cx="6451997" cy="215979"/>
          </a:xfrm>
          <a:prstGeom prst="rect">
            <a:avLst/>
          </a:prstGeom>
          <a:noFill/>
          <a:ln>
            <a:noFill/>
          </a:ln>
        </p:spPr>
        <p:txBody>
          <a:bodyPr anchorCtr="0" anchor="t" bIns="0" lIns="0" spcFirstLastPara="1" rIns="0" wrap="square" tIns="0">
            <a:noAutofit/>
          </a:bodyPr>
          <a:lstStyle/>
          <a:p>
            <a:pPr indent="0" lvl="0" marL="0" marR="0" rtl="0" algn="ctr">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Agree with satisfaction</a:t>
            </a:r>
            <a:endParaRPr b="0" i="0" sz="1600" u="none" cap="none" strike="noStrike"/>
          </a:p>
        </p:txBody>
      </p:sp>
      <p:sp>
        <p:nvSpPr>
          <p:cNvPr id="854" name="Google Shape;854;p80"/>
          <p:cNvSpPr/>
          <p:nvPr/>
        </p:nvSpPr>
        <p:spPr>
          <a:xfrm>
            <a:off x="793790" y="5303044"/>
            <a:ext cx="3540204" cy="297656"/>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0" i="0" lang="en-US" sz="1850" u="none" cap="none" strike="noStrike">
                <a:solidFill>
                  <a:srgbClr val="201B18"/>
                </a:solidFill>
                <a:latin typeface="Platypi Medium"/>
                <a:ea typeface="Platypi Medium"/>
                <a:cs typeface="Platypi Medium"/>
                <a:sym typeface="Platypi Medium"/>
              </a:rPr>
              <a:t>Active Treatment Involvement</a:t>
            </a:r>
            <a:endParaRPr b="0" i="0" sz="1850" u="none" cap="none" strike="noStrike"/>
          </a:p>
        </p:txBody>
      </p:sp>
      <p:sp>
        <p:nvSpPr>
          <p:cNvPr id="855" name="Google Shape;855;p80"/>
          <p:cNvSpPr/>
          <p:nvPr/>
        </p:nvSpPr>
        <p:spPr>
          <a:xfrm>
            <a:off x="793790" y="5711785"/>
            <a:ext cx="6327815" cy="4318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57% Strongly Agree</a:t>
            </a:r>
            <a:r>
              <a:rPr b="0" i="0" lang="en-US" sz="1600" u="none" cap="none" strike="noStrike">
                <a:solidFill>
                  <a:srgbClr val="504C49"/>
                </a:solidFill>
                <a:latin typeface="Source Serif 4"/>
                <a:ea typeface="Source Serif 4"/>
                <a:cs typeface="Source Serif 4"/>
                <a:sym typeface="Source Serif 4"/>
              </a:rPr>
              <a:t> they were actively involved in deciding treatment goals</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63% Agree</a:t>
            </a:r>
            <a:r>
              <a:rPr b="0" i="0" lang="en-US" sz="1600" u="none" cap="none" strike="noStrike">
                <a:solidFill>
                  <a:srgbClr val="504C49"/>
                </a:solidFill>
                <a:latin typeface="Source Serif 4"/>
                <a:ea typeface="Source Serif 4"/>
                <a:cs typeface="Source Serif 4"/>
                <a:sym typeface="Source Serif 4"/>
              </a:rPr>
              <a:t> they were actively involved in deciding treatment goals</a:t>
            </a:r>
            <a:endParaRPr b="0" i="0" sz="1600" u="none" cap="none" strike="noStrike"/>
          </a:p>
        </p:txBody>
      </p:sp>
      <p:sp>
        <p:nvSpPr>
          <p:cNvPr id="856" name="Google Shape;856;p80"/>
          <p:cNvSpPr/>
          <p:nvPr/>
        </p:nvSpPr>
        <p:spPr>
          <a:xfrm>
            <a:off x="7516416" y="5303044"/>
            <a:ext cx="3112532" cy="297656"/>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0" i="0" lang="en-US" sz="1850" u="none" cap="none" strike="noStrike">
                <a:solidFill>
                  <a:srgbClr val="201B18"/>
                </a:solidFill>
                <a:latin typeface="Platypi Medium"/>
                <a:ea typeface="Platypi Medium"/>
                <a:cs typeface="Platypi Medium"/>
                <a:sym typeface="Platypi Medium"/>
              </a:rPr>
              <a:t>Provider Recommendation</a:t>
            </a:r>
            <a:endParaRPr b="0" i="0" sz="1850" u="none" cap="none" strike="noStrike"/>
          </a:p>
        </p:txBody>
      </p:sp>
      <p:sp>
        <p:nvSpPr>
          <p:cNvPr id="857" name="Google Shape;857;p80"/>
          <p:cNvSpPr/>
          <p:nvPr/>
        </p:nvSpPr>
        <p:spPr>
          <a:xfrm>
            <a:off x="7516425" y="5711775"/>
            <a:ext cx="6634800" cy="43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45% Strongly Agree</a:t>
            </a:r>
            <a:r>
              <a:rPr b="0" i="0" lang="en-US" sz="1600" u="none" cap="none" strike="noStrike">
                <a:solidFill>
                  <a:srgbClr val="504C49"/>
                </a:solidFill>
                <a:latin typeface="Source Serif 4"/>
                <a:ea typeface="Source Serif 4"/>
                <a:cs typeface="Source Serif 4"/>
                <a:sym typeface="Source Serif 4"/>
              </a:rPr>
              <a:t> they would recommend their provider to others</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53% Agree</a:t>
            </a:r>
            <a:r>
              <a:rPr b="0" i="0" lang="en-US" sz="1600" u="none" cap="none" strike="noStrike">
                <a:solidFill>
                  <a:srgbClr val="504C49"/>
                </a:solidFill>
                <a:latin typeface="Source Serif 4"/>
                <a:ea typeface="Source Serif 4"/>
                <a:cs typeface="Source Serif 4"/>
                <a:sym typeface="Source Serif 4"/>
              </a:rPr>
              <a:t> they would recommend their provider to others</a:t>
            </a:r>
            <a:endParaRPr b="0" i="0" sz="1600" u="none" cap="none" strike="noStrike"/>
          </a:p>
        </p:txBody>
      </p:sp>
      <p:sp>
        <p:nvSpPr>
          <p:cNvPr id="858" name="Google Shape;858;p80"/>
          <p:cNvSpPr/>
          <p:nvPr/>
        </p:nvSpPr>
        <p:spPr>
          <a:xfrm>
            <a:off x="1519200" y="6773453"/>
            <a:ext cx="11667300" cy="510000"/>
          </a:xfrm>
          <a:prstGeom prst="rect">
            <a:avLst/>
          </a:prstGeom>
          <a:solidFill>
            <a:srgbClr val="DDB19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These exceptional satisfaction ratings reflect client-centered treatment planning, respectful care delivery, and effective communication throughout the treatment episode.</a:t>
            </a:r>
            <a:endParaRPr b="0" i="0" sz="1600" u="none" cap="none" strike="noStrike"/>
          </a:p>
        </p:txBody>
      </p:sp>
      <p:sp>
        <p:nvSpPr>
          <p:cNvPr id="859" name="Google Shape;859;p8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860" name="Google Shape;860;p80"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861" name="Google Shape;861;p80"/>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preencoded.png" id="269" name="Google Shape;269;p54"/>
          <p:cNvPicPr preferRelativeResize="0"/>
          <p:nvPr/>
        </p:nvPicPr>
        <p:blipFill rotWithShape="1">
          <a:blip r:embed="rId3">
            <a:alphaModFix/>
          </a:blip>
          <a:srcRect b="0" l="0" r="0" t="0"/>
          <a:stretch/>
        </p:blipFill>
        <p:spPr>
          <a:xfrm>
            <a:off x="682051" y="754737"/>
            <a:ext cx="2911673" cy="4366618"/>
          </a:xfrm>
          <a:prstGeom prst="rect">
            <a:avLst/>
          </a:prstGeom>
          <a:noFill/>
          <a:ln>
            <a:noFill/>
          </a:ln>
        </p:spPr>
      </p:pic>
      <p:sp>
        <p:nvSpPr>
          <p:cNvPr id="270" name="Google Shape;270;p54"/>
          <p:cNvSpPr/>
          <p:nvPr/>
        </p:nvSpPr>
        <p:spPr>
          <a:xfrm>
            <a:off x="3926801" y="754727"/>
            <a:ext cx="2986200" cy="373200"/>
          </a:xfrm>
          <a:prstGeom prst="rect">
            <a:avLst/>
          </a:prstGeom>
          <a:noFill/>
          <a:ln>
            <a:noFill/>
          </a:ln>
        </p:spPr>
        <p:txBody>
          <a:bodyPr anchorCtr="0" anchor="t" bIns="0" lIns="0" spcFirstLastPara="1" rIns="0" wrap="square" tIns="0">
            <a:noAutofit/>
          </a:bodyPr>
          <a:lstStyle/>
          <a:p>
            <a:pPr indent="0" lvl="0" marL="0" marR="0" rtl="0" algn="l">
              <a:lnSpc>
                <a:spcPct val="123404"/>
              </a:lnSpc>
              <a:spcBef>
                <a:spcPts val="0"/>
              </a:spcBef>
              <a:spcAft>
                <a:spcPts val="0"/>
              </a:spcAft>
              <a:buClr>
                <a:srgbClr val="201B18"/>
              </a:buClr>
              <a:buSzPts val="2350"/>
              <a:buFont typeface="Platypi Medium"/>
              <a:buNone/>
            </a:pPr>
            <a:r>
              <a:rPr b="0" i="0" lang="en-US" sz="4700" u="none" cap="none" strike="noStrike">
                <a:solidFill>
                  <a:srgbClr val="201B18"/>
                </a:solidFill>
                <a:latin typeface="Platypi Medium"/>
                <a:ea typeface="Platypi Medium"/>
                <a:cs typeface="Platypi Medium"/>
                <a:sym typeface="Platypi Medium"/>
              </a:rPr>
              <a:t>About Us</a:t>
            </a:r>
            <a:endParaRPr b="0" i="0" sz="4700" u="none" cap="none" strike="noStrike"/>
          </a:p>
        </p:txBody>
      </p:sp>
      <p:sp>
        <p:nvSpPr>
          <p:cNvPr id="271" name="Google Shape;271;p54"/>
          <p:cNvSpPr/>
          <p:nvPr/>
        </p:nvSpPr>
        <p:spPr>
          <a:xfrm>
            <a:off x="3796450" y="1833975"/>
            <a:ext cx="10071300" cy="2420400"/>
          </a:xfrm>
          <a:prstGeom prst="rect">
            <a:avLst/>
          </a:prstGeom>
          <a:noFill/>
          <a:ln>
            <a:noFill/>
          </a:ln>
        </p:spPr>
        <p:txBody>
          <a:bodyPr anchorCtr="0" anchor="t" bIns="0" lIns="0" spcFirstLastPara="1" rIns="0" wrap="square" tIns="0">
            <a:noAutofit/>
          </a:bodyPr>
          <a:lstStyle/>
          <a:p>
            <a:pPr indent="0" lvl="0" marL="0" marR="0" rtl="0" algn="l">
              <a:lnSpc>
                <a:spcPct val="122222"/>
              </a:lnSpc>
              <a:spcBef>
                <a:spcPts val="0"/>
              </a:spcBef>
              <a:spcAft>
                <a:spcPts val="0"/>
              </a:spcAft>
              <a:buClr>
                <a:srgbClr val="504C49"/>
              </a:buClr>
              <a:buSzPts val="900"/>
              <a:buFont typeface="Source Serif 4"/>
              <a:buNone/>
            </a:pPr>
            <a:r>
              <a:rPr b="0" i="0" lang="en-US" sz="1600" u="none" cap="none" strike="noStrike">
                <a:solidFill>
                  <a:schemeClr val="dk1"/>
                </a:solidFill>
                <a:latin typeface="Source Serif 4"/>
                <a:ea typeface="Source Serif 4"/>
                <a:cs typeface="Source Serif 4"/>
                <a:sym typeface="Source Serif 4"/>
              </a:rPr>
              <a:t>Serving the community for over 53 years, Elmhurst Home, Inc. (EHI) is a non-profit 501(c)3 organization that provides "Recovery with Dignity" for men and women who are addressing substance abuse, mental health, and criminal conduct issues. Born from the vision and passion of James and Naomi Oden to help those in need, Elmhurst Home, Inc. has delivered high-quality, effective addiction treatment since 1972. </a:t>
            </a:r>
            <a:r>
              <a:rPr lang="en-US" sz="1600">
                <a:solidFill>
                  <a:schemeClr val="dk1"/>
                </a:solidFill>
                <a:latin typeface="Source Serif 4"/>
                <a:ea typeface="Source Serif 4"/>
                <a:cs typeface="Source Serif 4"/>
                <a:sym typeface="Source Serif 4"/>
              </a:rPr>
              <a:t>We aim to serve our clients' physical, mental, and emotional needs on the road to recovery. At Elmhurst Home, we believe that everyone deserves to live their best life, free from the constraints of substance abuse, mental health challenges, and unstable housing. </a:t>
            </a:r>
            <a:endParaRPr sz="1600">
              <a:solidFill>
                <a:schemeClr val="dk1"/>
              </a:solidFill>
              <a:latin typeface="Source Serif 4"/>
              <a:ea typeface="Source Serif 4"/>
              <a:cs typeface="Source Serif 4"/>
              <a:sym typeface="Source Serif 4"/>
            </a:endParaRPr>
          </a:p>
          <a:p>
            <a:pPr indent="0" lvl="0" marL="0" marR="0" rtl="0" algn="l">
              <a:lnSpc>
                <a:spcPct val="122222"/>
              </a:lnSpc>
              <a:spcBef>
                <a:spcPts val="0"/>
              </a:spcBef>
              <a:spcAft>
                <a:spcPts val="0"/>
              </a:spcAft>
              <a:buClr>
                <a:srgbClr val="504C49"/>
              </a:buClr>
              <a:buSzPts val="900"/>
              <a:buFont typeface="Source Serif 4"/>
              <a:buNone/>
            </a:pPr>
            <a:r>
              <a:t/>
            </a:r>
            <a:endParaRPr sz="1600">
              <a:solidFill>
                <a:srgbClr val="504C49"/>
              </a:solidFill>
              <a:latin typeface="Source Serif 4"/>
              <a:ea typeface="Source Serif 4"/>
              <a:cs typeface="Source Serif 4"/>
              <a:sym typeface="Source Serif 4"/>
            </a:endParaRPr>
          </a:p>
          <a:p>
            <a:pPr indent="0" lvl="0" marL="0" marR="0" rtl="0" algn="ctr">
              <a:lnSpc>
                <a:spcPct val="122222"/>
              </a:lnSpc>
              <a:spcBef>
                <a:spcPts val="0"/>
              </a:spcBef>
              <a:spcAft>
                <a:spcPts val="0"/>
              </a:spcAft>
              <a:buClr>
                <a:srgbClr val="504C49"/>
              </a:buClr>
              <a:buSzPts val="900"/>
              <a:buFont typeface="Source Serif 4"/>
              <a:buNone/>
            </a:pPr>
            <a:r>
              <a:rPr lang="en-US" sz="1600">
                <a:solidFill>
                  <a:schemeClr val="dk1"/>
                </a:solidFill>
                <a:latin typeface="Source Serif 4"/>
                <a:ea typeface="Source Serif 4"/>
                <a:cs typeface="Source Serif 4"/>
                <a:sym typeface="Source Serif 4"/>
              </a:rPr>
              <a:t>We are here to listen, support, and empower you! </a:t>
            </a:r>
            <a:endParaRPr sz="1600">
              <a:solidFill>
                <a:schemeClr val="dk1"/>
              </a:solidFill>
              <a:latin typeface="Source Serif 4"/>
              <a:ea typeface="Source Serif 4"/>
              <a:cs typeface="Source Serif 4"/>
              <a:sym typeface="Source Serif 4"/>
            </a:endParaRPr>
          </a:p>
          <a:p>
            <a:pPr indent="0" lvl="0" marL="0" marR="0" rtl="0" algn="l">
              <a:lnSpc>
                <a:spcPct val="122222"/>
              </a:lnSpc>
              <a:spcBef>
                <a:spcPts val="0"/>
              </a:spcBef>
              <a:spcAft>
                <a:spcPts val="0"/>
              </a:spcAft>
              <a:buClr>
                <a:srgbClr val="504C49"/>
              </a:buClr>
              <a:buSzPts val="900"/>
              <a:buFont typeface="Source Serif 4"/>
              <a:buNone/>
            </a:pPr>
            <a:r>
              <a:t/>
            </a:r>
            <a:endParaRPr sz="1600">
              <a:solidFill>
                <a:schemeClr val="dk1"/>
              </a:solidFill>
              <a:latin typeface="Source Serif 4"/>
              <a:ea typeface="Source Serif 4"/>
              <a:cs typeface="Source Serif 4"/>
              <a:sym typeface="Source Serif 4"/>
            </a:endParaRPr>
          </a:p>
          <a:p>
            <a:pPr indent="0" lvl="0" marL="0" marR="0" rtl="0" algn="l">
              <a:lnSpc>
                <a:spcPct val="122222"/>
              </a:lnSpc>
              <a:spcBef>
                <a:spcPts val="0"/>
              </a:spcBef>
              <a:spcAft>
                <a:spcPts val="0"/>
              </a:spcAft>
              <a:buClr>
                <a:srgbClr val="504C49"/>
              </a:buClr>
              <a:buSzPts val="900"/>
              <a:buFont typeface="Source Serif 4"/>
              <a:buNone/>
            </a:pPr>
            <a:r>
              <a:rPr lang="en-US" sz="1600">
                <a:solidFill>
                  <a:schemeClr val="dk1"/>
                </a:solidFill>
                <a:latin typeface="Source Serif 4"/>
                <a:ea typeface="Source Serif 4"/>
                <a:cs typeface="Source Serif 4"/>
                <a:sym typeface="Source Serif 4"/>
              </a:rPr>
              <a:t>No one is turned away for an inability to pay, and there is a discounted/sliding fee schedule available based on family size and income. Call today for more information: </a:t>
            </a:r>
            <a:r>
              <a:rPr b="1" lang="en-US" sz="1600">
                <a:solidFill>
                  <a:schemeClr val="dk1"/>
                </a:solidFill>
                <a:latin typeface="Source Serif 4"/>
                <a:ea typeface="Source Serif 4"/>
                <a:cs typeface="Source Serif 4"/>
                <a:sym typeface="Source Serif 4"/>
              </a:rPr>
              <a:t>(313) 867-1090, ext. 101</a:t>
            </a:r>
            <a:endParaRPr b="0" i="0" sz="1600" u="none" cap="none" strike="noStrike">
              <a:solidFill>
                <a:schemeClr val="dk1"/>
              </a:solidFill>
            </a:endParaRPr>
          </a:p>
        </p:txBody>
      </p:sp>
      <p:sp>
        <p:nvSpPr>
          <p:cNvPr id="272" name="Google Shape;272;p5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273" name="Google Shape;273;p54"/>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274" name="Google Shape;274;p54"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81"/>
          <p:cNvSpPr/>
          <p:nvPr/>
        </p:nvSpPr>
        <p:spPr>
          <a:xfrm>
            <a:off x="793808" y="313123"/>
            <a:ext cx="12897000" cy="9075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3100"/>
              <a:buFont typeface="Platypi Medium"/>
              <a:buNone/>
            </a:pPr>
            <a:r>
              <a:rPr b="0" i="0" lang="en-US" sz="4600" u="none" cap="none" strike="noStrike">
                <a:solidFill>
                  <a:srgbClr val="201B18"/>
                </a:solidFill>
                <a:latin typeface="Platypi Medium"/>
                <a:ea typeface="Platypi Medium"/>
                <a:cs typeface="Platypi Medium"/>
                <a:sym typeface="Platypi Medium"/>
              </a:rPr>
              <a:t>Food Service Survey: Quality Ratings</a:t>
            </a:r>
            <a:endParaRPr b="0" i="0" sz="4600" u="none" cap="none" strike="noStrike"/>
          </a:p>
        </p:txBody>
      </p:sp>
      <p:sp>
        <p:nvSpPr>
          <p:cNvPr id="868" name="Google Shape;868;p81"/>
          <p:cNvSpPr/>
          <p:nvPr/>
        </p:nvSpPr>
        <p:spPr>
          <a:xfrm>
            <a:off x="679496" y="1387325"/>
            <a:ext cx="2515200" cy="1581900"/>
          </a:xfrm>
          <a:prstGeom prst="roundRect">
            <a:avLst>
              <a:gd fmla="val 1506"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1"/>
          <p:cNvSpPr/>
          <p:nvPr/>
        </p:nvSpPr>
        <p:spPr>
          <a:xfrm>
            <a:off x="838200" y="1498402"/>
            <a:ext cx="4224457" cy="684728"/>
          </a:xfrm>
          <a:prstGeom prst="rect">
            <a:avLst/>
          </a:prstGeom>
          <a:noFill/>
          <a:ln>
            <a:noFill/>
          </a:ln>
        </p:spPr>
        <p:txBody>
          <a:bodyPr anchorCtr="0" anchor="t" bIns="0" lIns="0" spcFirstLastPara="1" rIns="0" wrap="square" tIns="0">
            <a:noAutofit/>
          </a:bodyPr>
          <a:lstStyle/>
          <a:p>
            <a:pPr indent="0" lvl="0" marL="0" marR="0" rtl="0" algn="l">
              <a:lnSpc>
                <a:spcPct val="124418"/>
              </a:lnSpc>
              <a:spcBef>
                <a:spcPts val="0"/>
              </a:spcBef>
              <a:spcAft>
                <a:spcPts val="0"/>
              </a:spcAft>
              <a:buClr>
                <a:srgbClr val="201B18"/>
              </a:buClr>
              <a:buSzPts val="4300"/>
              <a:buFont typeface="Platypi Medium"/>
              <a:buNone/>
            </a:pPr>
            <a:r>
              <a:rPr b="0" i="0" lang="en-US" sz="4300" u="none" cap="none" strike="noStrike">
                <a:solidFill>
                  <a:srgbClr val="201B18"/>
                </a:solidFill>
                <a:latin typeface="Platypi Medium"/>
                <a:ea typeface="Platypi Medium"/>
                <a:cs typeface="Platypi Medium"/>
                <a:sym typeface="Platypi Medium"/>
              </a:rPr>
              <a:t>213</a:t>
            </a:r>
            <a:endParaRPr b="0" i="0" sz="4300" u="none" cap="none" strike="noStrike"/>
          </a:p>
        </p:txBody>
      </p:sp>
      <p:sp>
        <p:nvSpPr>
          <p:cNvPr id="870" name="Google Shape;870;p81"/>
          <p:cNvSpPr/>
          <p:nvPr/>
        </p:nvSpPr>
        <p:spPr>
          <a:xfrm>
            <a:off x="838200" y="2294215"/>
            <a:ext cx="1984653" cy="24800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1550" u="none" cap="none" strike="noStrike">
                <a:solidFill>
                  <a:srgbClr val="201B18"/>
                </a:solidFill>
                <a:latin typeface="Platypi Medium"/>
                <a:ea typeface="Platypi Medium"/>
                <a:cs typeface="Platypi Medium"/>
                <a:sym typeface="Platypi Medium"/>
              </a:rPr>
              <a:t>Survey Responses</a:t>
            </a:r>
            <a:endParaRPr b="0" i="0" sz="1550" u="none" cap="none" strike="noStrike"/>
          </a:p>
        </p:txBody>
      </p:sp>
      <p:sp>
        <p:nvSpPr>
          <p:cNvPr id="871" name="Google Shape;871;p81"/>
          <p:cNvSpPr/>
          <p:nvPr/>
        </p:nvSpPr>
        <p:spPr>
          <a:xfrm>
            <a:off x="838200" y="2653308"/>
            <a:ext cx="4224457" cy="215979"/>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250" u="none" cap="none" strike="noStrike">
                <a:solidFill>
                  <a:srgbClr val="504C49"/>
                </a:solidFill>
                <a:latin typeface="Source Serif 4"/>
                <a:ea typeface="Source Serif 4"/>
                <a:cs typeface="Source Serif 4"/>
                <a:sym typeface="Source Serif 4"/>
              </a:rPr>
              <a:t>Food services satisfaction</a:t>
            </a:r>
            <a:endParaRPr b="0" i="0" sz="1250" u="none" cap="none" strike="noStrike"/>
          </a:p>
        </p:txBody>
      </p:sp>
      <p:sp>
        <p:nvSpPr>
          <p:cNvPr id="872" name="Google Shape;872;p81"/>
          <p:cNvSpPr/>
          <p:nvPr/>
        </p:nvSpPr>
        <p:spPr>
          <a:xfrm>
            <a:off x="3586322" y="1387328"/>
            <a:ext cx="10257900" cy="53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Food quality significantly impacts residential treatment experience and client wellbeing. Our food service satisfaction survey demonstrates exceptional performance in this critical area of care.</a:t>
            </a:r>
            <a:endParaRPr b="0" i="0" sz="1600" u="none" cap="none" strike="noStrike"/>
          </a:p>
        </p:txBody>
      </p:sp>
      <p:sp>
        <p:nvSpPr>
          <p:cNvPr id="873" name="Google Shape;873;p81"/>
          <p:cNvSpPr/>
          <p:nvPr/>
        </p:nvSpPr>
        <p:spPr>
          <a:xfrm>
            <a:off x="3586323" y="1927975"/>
            <a:ext cx="41616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1" i="0" lang="en-US" sz="2000" u="none" cap="none" strike="noStrike">
                <a:solidFill>
                  <a:srgbClr val="201B18"/>
                </a:solidFill>
                <a:latin typeface="Platypi"/>
                <a:ea typeface="Platypi"/>
                <a:cs typeface="Platypi"/>
                <a:sym typeface="Platypi"/>
              </a:rPr>
              <a:t>Program Distribution</a:t>
            </a:r>
            <a:endParaRPr b="1" i="0" sz="2000" u="none" cap="none" strike="noStrike"/>
          </a:p>
        </p:txBody>
      </p:sp>
      <p:sp>
        <p:nvSpPr>
          <p:cNvPr id="874" name="Google Shape;874;p81"/>
          <p:cNvSpPr/>
          <p:nvPr/>
        </p:nvSpPr>
        <p:spPr>
          <a:xfrm>
            <a:off x="3586324" y="2319038"/>
            <a:ext cx="4409100" cy="684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82.6%</a:t>
            </a:r>
            <a:r>
              <a:rPr b="0" i="0" lang="en-US" sz="1600" u="none" cap="none" strike="noStrike">
                <a:solidFill>
                  <a:srgbClr val="504C49"/>
                </a:solidFill>
                <a:latin typeface="Source Serif 4"/>
                <a:ea typeface="Source Serif 4"/>
                <a:cs typeface="Source Serif 4"/>
                <a:sym typeface="Source Serif 4"/>
              </a:rPr>
              <a:t> Women's Program responses</a:t>
            </a:r>
            <a:endParaRPr b="0" i="0" sz="1600" u="none" cap="none" strike="noStrike"/>
          </a:p>
          <a:p>
            <a:pPr indent="0" lvl="0" marL="0" marR="0" rtl="0" algn="l">
              <a:lnSpc>
                <a:spcPct val="100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18.3%</a:t>
            </a:r>
            <a:r>
              <a:rPr b="0" i="0" lang="en-US" sz="1600" u="none" cap="none" strike="noStrike">
                <a:solidFill>
                  <a:srgbClr val="504C49"/>
                </a:solidFill>
                <a:latin typeface="Source Serif 4"/>
                <a:ea typeface="Source Serif 4"/>
                <a:cs typeface="Source Serif 4"/>
                <a:sym typeface="Source Serif 4"/>
              </a:rPr>
              <a:t> Men's Program responses</a:t>
            </a:r>
            <a:endParaRPr b="0" i="0" sz="1600" u="none" cap="none" strike="noStrike"/>
          </a:p>
        </p:txBody>
      </p:sp>
      <p:sp>
        <p:nvSpPr>
          <p:cNvPr id="875" name="Google Shape;875;p81"/>
          <p:cNvSpPr/>
          <p:nvPr/>
        </p:nvSpPr>
        <p:spPr>
          <a:xfrm>
            <a:off x="793840" y="3447819"/>
            <a:ext cx="30069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1" i="0" lang="en-US" sz="2000" u="none" cap="none" strike="noStrike">
                <a:solidFill>
                  <a:srgbClr val="201B18"/>
                </a:solidFill>
                <a:latin typeface="Platypi"/>
                <a:ea typeface="Platypi"/>
                <a:cs typeface="Platypi"/>
                <a:sym typeface="Platypi"/>
              </a:rPr>
              <a:t>Food Quality Rating Scale</a:t>
            </a:r>
            <a:endParaRPr b="1" i="0" sz="2000" u="none" cap="none" strike="noStrike"/>
          </a:p>
        </p:txBody>
      </p:sp>
      <p:sp>
        <p:nvSpPr>
          <p:cNvPr id="876" name="Google Shape;876;p81"/>
          <p:cNvSpPr/>
          <p:nvPr/>
        </p:nvSpPr>
        <p:spPr>
          <a:xfrm>
            <a:off x="793840" y="3912163"/>
            <a:ext cx="4273500" cy="1316700"/>
          </a:xfrm>
          <a:prstGeom prst="roundRect">
            <a:avLst>
              <a:gd fmla="val 180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1"/>
          <p:cNvSpPr/>
          <p:nvPr/>
        </p:nvSpPr>
        <p:spPr>
          <a:xfrm>
            <a:off x="952550" y="4070873"/>
            <a:ext cx="3956100" cy="684600"/>
          </a:xfrm>
          <a:prstGeom prst="rect">
            <a:avLst/>
          </a:prstGeom>
          <a:noFill/>
          <a:ln>
            <a:noFill/>
          </a:ln>
        </p:spPr>
        <p:txBody>
          <a:bodyPr anchorCtr="0" anchor="t" bIns="0" lIns="0" spcFirstLastPara="1" rIns="0" wrap="square" tIns="0">
            <a:noAutofit/>
          </a:bodyPr>
          <a:lstStyle/>
          <a:p>
            <a:pPr indent="0" lvl="0" marL="0" marR="0" rtl="0" algn="l">
              <a:lnSpc>
                <a:spcPct val="124418"/>
              </a:lnSpc>
              <a:spcBef>
                <a:spcPts val="0"/>
              </a:spcBef>
              <a:spcAft>
                <a:spcPts val="0"/>
              </a:spcAft>
              <a:buClr>
                <a:srgbClr val="504C49"/>
              </a:buClr>
              <a:buSzPts val="4300"/>
              <a:buFont typeface="Platypi Medium"/>
              <a:buNone/>
            </a:pPr>
            <a:r>
              <a:rPr b="0" i="0" lang="en-US" sz="4300" u="none" cap="none" strike="noStrike">
                <a:solidFill>
                  <a:srgbClr val="504C49"/>
                </a:solidFill>
                <a:latin typeface="Platypi Medium"/>
                <a:ea typeface="Platypi Medium"/>
                <a:cs typeface="Platypi Medium"/>
                <a:sym typeface="Platypi Medium"/>
              </a:rPr>
              <a:t>75.5%</a:t>
            </a:r>
            <a:endParaRPr b="0" i="0" sz="4300" u="none" cap="none" strike="noStrike"/>
          </a:p>
        </p:txBody>
      </p:sp>
      <p:sp>
        <p:nvSpPr>
          <p:cNvPr id="878" name="Google Shape;878;p81"/>
          <p:cNvSpPr/>
          <p:nvPr/>
        </p:nvSpPr>
        <p:spPr>
          <a:xfrm>
            <a:off x="952550" y="4822277"/>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Very Good</a:t>
            </a:r>
            <a:endParaRPr b="0" i="0" sz="1550" u="none" cap="none" strike="noStrike"/>
          </a:p>
        </p:txBody>
      </p:sp>
      <p:sp>
        <p:nvSpPr>
          <p:cNvPr id="879" name="Google Shape;879;p81"/>
          <p:cNvSpPr/>
          <p:nvPr/>
        </p:nvSpPr>
        <p:spPr>
          <a:xfrm>
            <a:off x="5178435" y="3912163"/>
            <a:ext cx="4273500" cy="1316700"/>
          </a:xfrm>
          <a:prstGeom prst="roundRect">
            <a:avLst>
              <a:gd fmla="val 180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1"/>
          <p:cNvSpPr/>
          <p:nvPr/>
        </p:nvSpPr>
        <p:spPr>
          <a:xfrm>
            <a:off x="5337146" y="4070873"/>
            <a:ext cx="23817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17.3%</a:t>
            </a:r>
            <a:endParaRPr b="0" i="0" sz="1850" u="none" cap="none" strike="noStrike"/>
          </a:p>
        </p:txBody>
      </p:sp>
      <p:sp>
        <p:nvSpPr>
          <p:cNvPr id="881" name="Google Shape;881;p81"/>
          <p:cNvSpPr/>
          <p:nvPr/>
        </p:nvSpPr>
        <p:spPr>
          <a:xfrm>
            <a:off x="5337146" y="4412940"/>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Good</a:t>
            </a:r>
            <a:endParaRPr b="0" i="0" sz="1550" u="none" cap="none" strike="noStrike"/>
          </a:p>
        </p:txBody>
      </p:sp>
      <p:sp>
        <p:nvSpPr>
          <p:cNvPr id="882" name="Google Shape;882;p81"/>
          <p:cNvSpPr/>
          <p:nvPr/>
        </p:nvSpPr>
        <p:spPr>
          <a:xfrm>
            <a:off x="9563031" y="3912163"/>
            <a:ext cx="4273500" cy="1316700"/>
          </a:xfrm>
          <a:prstGeom prst="roundRect">
            <a:avLst>
              <a:gd fmla="val 180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1"/>
          <p:cNvSpPr/>
          <p:nvPr/>
        </p:nvSpPr>
        <p:spPr>
          <a:xfrm>
            <a:off x="9721741" y="4070873"/>
            <a:ext cx="23817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6%</a:t>
            </a:r>
            <a:endParaRPr b="0" i="0" sz="1850" u="none" cap="none" strike="noStrike"/>
          </a:p>
        </p:txBody>
      </p:sp>
      <p:sp>
        <p:nvSpPr>
          <p:cNvPr id="884" name="Google Shape;884;p81"/>
          <p:cNvSpPr/>
          <p:nvPr/>
        </p:nvSpPr>
        <p:spPr>
          <a:xfrm>
            <a:off x="9721741" y="4412940"/>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Sometimes Good</a:t>
            </a:r>
            <a:endParaRPr b="0" i="0" sz="1550" u="none" cap="none" strike="noStrike"/>
          </a:p>
        </p:txBody>
      </p:sp>
      <p:sp>
        <p:nvSpPr>
          <p:cNvPr id="885" name="Google Shape;885;p81"/>
          <p:cNvSpPr/>
          <p:nvPr/>
        </p:nvSpPr>
        <p:spPr>
          <a:xfrm>
            <a:off x="793840" y="5340080"/>
            <a:ext cx="6465900" cy="907500"/>
          </a:xfrm>
          <a:prstGeom prst="roundRect">
            <a:avLst>
              <a:gd fmla="val 2624"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1"/>
          <p:cNvSpPr/>
          <p:nvPr/>
        </p:nvSpPr>
        <p:spPr>
          <a:xfrm>
            <a:off x="952550" y="5498790"/>
            <a:ext cx="23817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&lt;1%</a:t>
            </a:r>
            <a:endParaRPr b="0" i="0" sz="1850" u="none" cap="none" strike="noStrike"/>
          </a:p>
        </p:txBody>
      </p:sp>
      <p:sp>
        <p:nvSpPr>
          <p:cNvPr id="887" name="Google Shape;887;p81"/>
          <p:cNvSpPr/>
          <p:nvPr/>
        </p:nvSpPr>
        <p:spPr>
          <a:xfrm>
            <a:off x="952550" y="5840857"/>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Not Good</a:t>
            </a:r>
            <a:endParaRPr b="0" i="0" sz="1550" u="none" cap="none" strike="noStrike"/>
          </a:p>
        </p:txBody>
      </p:sp>
      <p:sp>
        <p:nvSpPr>
          <p:cNvPr id="888" name="Google Shape;888;p81"/>
          <p:cNvSpPr/>
          <p:nvPr/>
        </p:nvSpPr>
        <p:spPr>
          <a:xfrm>
            <a:off x="7370733" y="5340080"/>
            <a:ext cx="6465900" cy="907500"/>
          </a:xfrm>
          <a:prstGeom prst="roundRect">
            <a:avLst>
              <a:gd fmla="val 2624"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81"/>
          <p:cNvSpPr/>
          <p:nvPr/>
        </p:nvSpPr>
        <p:spPr>
          <a:xfrm>
            <a:off x="7529443" y="5498790"/>
            <a:ext cx="2381700" cy="297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&lt;1%</a:t>
            </a:r>
            <a:endParaRPr b="0" i="0" sz="1850" u="none" cap="none" strike="noStrike"/>
          </a:p>
        </p:txBody>
      </p:sp>
      <p:sp>
        <p:nvSpPr>
          <p:cNvPr id="890" name="Google Shape;890;p81"/>
          <p:cNvSpPr/>
          <p:nvPr/>
        </p:nvSpPr>
        <p:spPr>
          <a:xfrm>
            <a:off x="7529443" y="5840857"/>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Bad</a:t>
            </a:r>
            <a:endParaRPr b="0" i="0" sz="1550" u="none" cap="none" strike="noStrike"/>
          </a:p>
        </p:txBody>
      </p:sp>
      <p:sp>
        <p:nvSpPr>
          <p:cNvPr id="891" name="Google Shape;891;p81"/>
          <p:cNvSpPr/>
          <p:nvPr/>
        </p:nvSpPr>
        <p:spPr>
          <a:xfrm>
            <a:off x="1031815" y="6344905"/>
            <a:ext cx="128046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Specific food service staff, Ms. Angie and Ms. Darnell, were mentioned by name and praised as "wonderful" and "great" in client comments.</a:t>
            </a:r>
            <a:endParaRPr b="0" i="0" sz="1600" u="none" cap="none" strike="noStrike"/>
          </a:p>
        </p:txBody>
      </p:sp>
      <p:sp>
        <p:nvSpPr>
          <p:cNvPr id="892" name="Google Shape;892;p81"/>
          <p:cNvSpPr/>
          <p:nvPr/>
        </p:nvSpPr>
        <p:spPr>
          <a:xfrm>
            <a:off x="793840" y="6372590"/>
            <a:ext cx="22800" cy="465900"/>
          </a:xfrm>
          <a:prstGeom prst="rect">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894" name="Google Shape;894;p81"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895" name="Google Shape;895;p8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82"/>
          <p:cNvSpPr/>
          <p:nvPr/>
        </p:nvSpPr>
        <p:spPr>
          <a:xfrm>
            <a:off x="683643" y="464080"/>
            <a:ext cx="13263000" cy="630000"/>
          </a:xfrm>
          <a:prstGeom prst="rect">
            <a:avLst/>
          </a:prstGeom>
          <a:noFill/>
          <a:ln>
            <a:noFill/>
          </a:ln>
        </p:spPr>
        <p:txBody>
          <a:bodyPr anchorCtr="0" anchor="t" bIns="0" lIns="0" spcFirstLastPara="1" rIns="0" wrap="square" tIns="0">
            <a:noAutofit/>
          </a:bodyPr>
          <a:lstStyle/>
          <a:p>
            <a:pPr indent="0" lvl="0" marL="0" marR="0" rtl="0" algn="l">
              <a:lnSpc>
                <a:spcPct val="126530"/>
              </a:lnSpc>
              <a:spcBef>
                <a:spcPts val="0"/>
              </a:spcBef>
              <a:spcAft>
                <a:spcPts val="0"/>
              </a:spcAft>
              <a:buClr>
                <a:srgbClr val="201B18"/>
              </a:buClr>
              <a:buSzPts val="2450"/>
              <a:buFont typeface="Platypi Medium"/>
              <a:buNone/>
            </a:pPr>
            <a:r>
              <a:rPr b="0" i="0" lang="en-US" sz="4600" u="none" cap="none" strike="noStrike">
                <a:solidFill>
                  <a:srgbClr val="201B18"/>
                </a:solidFill>
                <a:latin typeface="Platypi Medium"/>
                <a:ea typeface="Platypi Medium"/>
                <a:cs typeface="Platypi Medium"/>
                <a:sym typeface="Platypi Medium"/>
              </a:rPr>
              <a:t>Food Service Survey: Operational Excellence</a:t>
            </a:r>
            <a:endParaRPr b="0" i="0" sz="4600" u="none" cap="none" strike="noStrike"/>
          </a:p>
        </p:txBody>
      </p:sp>
      <p:sp>
        <p:nvSpPr>
          <p:cNvPr id="902" name="Google Shape;902;p82"/>
          <p:cNvSpPr/>
          <p:nvPr/>
        </p:nvSpPr>
        <p:spPr>
          <a:xfrm>
            <a:off x="683655" y="1200625"/>
            <a:ext cx="1587300" cy="547500"/>
          </a:xfrm>
          <a:prstGeom prst="rect">
            <a:avLst/>
          </a:prstGeom>
          <a:solidFill>
            <a:srgbClr val="DDB191"/>
          </a:solid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3400"/>
              <a:buFont typeface="Platypi Medium"/>
              <a:buNone/>
            </a:pPr>
            <a:r>
              <a:rPr b="0" i="0" lang="en-US" sz="3400" u="none" cap="none" strike="noStrike">
                <a:solidFill>
                  <a:srgbClr val="201B18"/>
                </a:solidFill>
                <a:latin typeface="Platypi Medium"/>
                <a:ea typeface="Platypi Medium"/>
                <a:cs typeface="Platypi Medium"/>
                <a:sym typeface="Platypi Medium"/>
              </a:rPr>
              <a:t>100%</a:t>
            </a:r>
            <a:endParaRPr b="0" i="0" sz="3400" u="none" cap="none" strike="noStrike"/>
          </a:p>
        </p:txBody>
      </p:sp>
      <p:sp>
        <p:nvSpPr>
          <p:cNvPr id="903" name="Google Shape;903;p82"/>
          <p:cNvSpPr/>
          <p:nvPr/>
        </p:nvSpPr>
        <p:spPr>
          <a:xfrm>
            <a:off x="683696" y="1854678"/>
            <a:ext cx="8811000" cy="4671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000" u="none" cap="none" strike="noStrike">
                <a:solidFill>
                  <a:srgbClr val="201B18"/>
                </a:solidFill>
                <a:latin typeface="Platypi Medium"/>
                <a:ea typeface="Platypi Medium"/>
                <a:cs typeface="Platypi Medium"/>
                <a:sym typeface="Platypi Medium"/>
              </a:rPr>
              <a:t>Universal Compliance Across All Food Service Dimensions</a:t>
            </a:r>
            <a:endParaRPr b="0" i="0" sz="2000" u="none" cap="none" strike="noStrike"/>
          </a:p>
        </p:txBody>
      </p:sp>
      <p:sp>
        <p:nvSpPr>
          <p:cNvPr id="904" name="Google Shape;904;p82"/>
          <p:cNvSpPr/>
          <p:nvPr/>
        </p:nvSpPr>
        <p:spPr>
          <a:xfrm>
            <a:off x="683707" y="2250236"/>
            <a:ext cx="13263000" cy="15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Every respondent indicated satisfaction across all operational aspects of food service delivery, demonstrating exceptional consistency and reliability in this essential service area.</a:t>
            </a:r>
            <a:endParaRPr b="0" i="0" sz="1600" u="none" cap="none" strike="noStrike"/>
          </a:p>
        </p:txBody>
      </p:sp>
      <p:sp>
        <p:nvSpPr>
          <p:cNvPr id="905" name="Google Shape;905;p82"/>
          <p:cNvSpPr/>
          <p:nvPr/>
        </p:nvSpPr>
        <p:spPr>
          <a:xfrm>
            <a:off x="569928" y="3858138"/>
            <a:ext cx="6827400" cy="762000"/>
          </a:xfrm>
          <a:prstGeom prst="roundRect">
            <a:avLst>
              <a:gd fmla="val 2500" name="adj"/>
            </a:avLst>
          </a:prstGeom>
          <a:solidFill>
            <a:srgbClr val="FFFFFF"/>
          </a:solidFill>
          <a:ln cap="flat" cmpd="sng" w="15225">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2"/>
          <p:cNvSpPr/>
          <p:nvPr/>
        </p:nvSpPr>
        <p:spPr>
          <a:xfrm>
            <a:off x="585172" y="3873389"/>
            <a:ext cx="507900" cy="731400"/>
          </a:xfrm>
          <a:prstGeom prst="roundRect">
            <a:avLst>
              <a:gd fmla="val 14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82"/>
          <p:cNvSpPr/>
          <p:nvPr/>
        </p:nvSpPr>
        <p:spPr>
          <a:xfrm>
            <a:off x="1164179" y="3886197"/>
            <a:ext cx="4827600" cy="312300"/>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04C49"/>
              </a:buClr>
              <a:buSzPts val="1200"/>
              <a:buFont typeface="Platypi Medium"/>
              <a:buNone/>
            </a:pPr>
            <a:r>
              <a:rPr b="0" i="0" lang="en-US" sz="2000" u="none" cap="none" strike="noStrike">
                <a:solidFill>
                  <a:srgbClr val="504C49"/>
                </a:solidFill>
                <a:latin typeface="Platypi Medium"/>
                <a:ea typeface="Platypi Medium"/>
                <a:cs typeface="Platypi Medium"/>
                <a:sym typeface="Platypi Medium"/>
              </a:rPr>
              <a:t>Menu Followed</a:t>
            </a:r>
            <a:endParaRPr b="0" i="0" sz="2000" u="none" cap="none" strike="noStrike"/>
          </a:p>
        </p:txBody>
      </p:sp>
      <p:sp>
        <p:nvSpPr>
          <p:cNvPr id="908" name="Google Shape;908;p82"/>
          <p:cNvSpPr/>
          <p:nvPr/>
        </p:nvSpPr>
        <p:spPr>
          <a:xfrm>
            <a:off x="1164174" y="4241304"/>
            <a:ext cx="6233100" cy="1983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Planned menu consistently served as intended</a:t>
            </a:r>
            <a:endParaRPr b="0" i="0" sz="1600" u="none" cap="none" strike="noStrike"/>
          </a:p>
        </p:txBody>
      </p:sp>
      <p:sp>
        <p:nvSpPr>
          <p:cNvPr id="909" name="Google Shape;909;p82"/>
          <p:cNvSpPr/>
          <p:nvPr/>
        </p:nvSpPr>
        <p:spPr>
          <a:xfrm>
            <a:off x="569928" y="4691113"/>
            <a:ext cx="6827400" cy="762000"/>
          </a:xfrm>
          <a:prstGeom prst="roundRect">
            <a:avLst>
              <a:gd fmla="val 2500" name="adj"/>
            </a:avLst>
          </a:prstGeom>
          <a:solidFill>
            <a:srgbClr val="FFFFFF"/>
          </a:solidFill>
          <a:ln cap="flat" cmpd="sng" w="15225">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82"/>
          <p:cNvSpPr/>
          <p:nvPr/>
        </p:nvSpPr>
        <p:spPr>
          <a:xfrm>
            <a:off x="585172" y="4706350"/>
            <a:ext cx="507900" cy="731400"/>
          </a:xfrm>
          <a:prstGeom prst="roundRect">
            <a:avLst>
              <a:gd fmla="val 14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2"/>
          <p:cNvSpPr/>
          <p:nvPr/>
        </p:nvSpPr>
        <p:spPr>
          <a:xfrm>
            <a:off x="1164173" y="4833270"/>
            <a:ext cx="1587300" cy="198300"/>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04C49"/>
              </a:buClr>
              <a:buSzPts val="1200"/>
              <a:buFont typeface="Platypi Medium"/>
              <a:buNone/>
            </a:pPr>
            <a:r>
              <a:rPr b="0" i="0" lang="en-US" sz="2000" u="none" cap="none" strike="noStrike">
                <a:solidFill>
                  <a:srgbClr val="504C49"/>
                </a:solidFill>
                <a:latin typeface="Platypi Medium"/>
                <a:ea typeface="Platypi Medium"/>
                <a:cs typeface="Platypi Medium"/>
                <a:sym typeface="Platypi Medium"/>
              </a:rPr>
              <a:t>Safe Serving</a:t>
            </a:r>
            <a:endParaRPr b="0" i="0" sz="2000" u="none" cap="none" strike="noStrike"/>
          </a:p>
        </p:txBody>
      </p:sp>
      <p:sp>
        <p:nvSpPr>
          <p:cNvPr id="912" name="Google Shape;912;p82"/>
          <p:cNvSpPr/>
          <p:nvPr/>
        </p:nvSpPr>
        <p:spPr>
          <a:xfrm>
            <a:off x="1164174" y="5074246"/>
            <a:ext cx="6290700" cy="3411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Food served in safe, hygienic manner</a:t>
            </a:r>
            <a:endParaRPr b="0" i="0" sz="1600" u="none" cap="none" strike="noStrike"/>
          </a:p>
        </p:txBody>
      </p:sp>
      <p:sp>
        <p:nvSpPr>
          <p:cNvPr id="913" name="Google Shape;913;p82"/>
          <p:cNvSpPr/>
          <p:nvPr/>
        </p:nvSpPr>
        <p:spPr>
          <a:xfrm>
            <a:off x="569928" y="5524063"/>
            <a:ext cx="6827400" cy="762000"/>
          </a:xfrm>
          <a:prstGeom prst="roundRect">
            <a:avLst>
              <a:gd fmla="val 2500" name="adj"/>
            </a:avLst>
          </a:prstGeom>
          <a:solidFill>
            <a:srgbClr val="FFFFFF"/>
          </a:solidFill>
          <a:ln cap="flat" cmpd="sng" w="15225">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82"/>
          <p:cNvSpPr/>
          <p:nvPr/>
        </p:nvSpPr>
        <p:spPr>
          <a:xfrm>
            <a:off x="585172" y="5539311"/>
            <a:ext cx="507900" cy="731400"/>
          </a:xfrm>
          <a:prstGeom prst="roundRect">
            <a:avLst>
              <a:gd fmla="val 14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82"/>
          <p:cNvSpPr/>
          <p:nvPr/>
        </p:nvSpPr>
        <p:spPr>
          <a:xfrm>
            <a:off x="1164178" y="5552221"/>
            <a:ext cx="4279200" cy="312300"/>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04C49"/>
              </a:buClr>
              <a:buSzPts val="1200"/>
              <a:buFont typeface="Platypi Medium"/>
              <a:buNone/>
            </a:pPr>
            <a:r>
              <a:rPr b="0" i="0" lang="en-US" sz="2000" u="none" cap="none" strike="noStrike">
                <a:solidFill>
                  <a:srgbClr val="504C49"/>
                </a:solidFill>
                <a:latin typeface="Platypi Medium"/>
                <a:ea typeface="Platypi Medium"/>
                <a:cs typeface="Platypi Medium"/>
                <a:sym typeface="Platypi Medium"/>
              </a:rPr>
              <a:t>Adequate Portions</a:t>
            </a:r>
            <a:endParaRPr b="0" i="0" sz="2000" u="none" cap="none" strike="noStrike"/>
          </a:p>
        </p:txBody>
      </p:sp>
      <p:sp>
        <p:nvSpPr>
          <p:cNvPr id="916" name="Google Shape;916;p82"/>
          <p:cNvSpPr/>
          <p:nvPr/>
        </p:nvSpPr>
        <p:spPr>
          <a:xfrm>
            <a:off x="1164174" y="5907237"/>
            <a:ext cx="6361200" cy="3123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Portions received were sufficient</a:t>
            </a:r>
            <a:endParaRPr b="0" i="0" sz="1600" u="none" cap="none" strike="noStrike"/>
          </a:p>
        </p:txBody>
      </p:sp>
      <p:sp>
        <p:nvSpPr>
          <p:cNvPr id="917" name="Google Shape;917;p82"/>
          <p:cNvSpPr/>
          <p:nvPr/>
        </p:nvSpPr>
        <p:spPr>
          <a:xfrm>
            <a:off x="7886303" y="3997825"/>
            <a:ext cx="6827400" cy="762000"/>
          </a:xfrm>
          <a:prstGeom prst="roundRect">
            <a:avLst>
              <a:gd fmla="val 2500" name="adj"/>
            </a:avLst>
          </a:prstGeom>
          <a:solidFill>
            <a:srgbClr val="FFFFFF"/>
          </a:solidFill>
          <a:ln cap="flat" cmpd="sng" w="15225">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82"/>
          <p:cNvSpPr/>
          <p:nvPr/>
        </p:nvSpPr>
        <p:spPr>
          <a:xfrm>
            <a:off x="7901547" y="4013059"/>
            <a:ext cx="507900" cy="731400"/>
          </a:xfrm>
          <a:prstGeom prst="roundRect">
            <a:avLst>
              <a:gd fmla="val 14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82"/>
          <p:cNvSpPr/>
          <p:nvPr/>
        </p:nvSpPr>
        <p:spPr>
          <a:xfrm>
            <a:off x="8480548" y="4015655"/>
            <a:ext cx="1587300" cy="198300"/>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04C49"/>
              </a:buClr>
              <a:buSzPts val="1200"/>
              <a:buFont typeface="Platypi Medium"/>
              <a:buNone/>
            </a:pPr>
            <a:r>
              <a:rPr b="0" i="0" lang="en-US" sz="2000" u="none" cap="none" strike="noStrike">
                <a:solidFill>
                  <a:srgbClr val="504C49"/>
                </a:solidFill>
                <a:latin typeface="Platypi Medium"/>
                <a:ea typeface="Platypi Medium"/>
                <a:cs typeface="Platypi Medium"/>
                <a:sym typeface="Platypi Medium"/>
              </a:rPr>
              <a:t>Fair Serving</a:t>
            </a:r>
            <a:endParaRPr b="0" i="0" sz="2000" u="none" cap="none" strike="noStrike"/>
          </a:p>
        </p:txBody>
      </p:sp>
      <p:sp>
        <p:nvSpPr>
          <p:cNvPr id="920" name="Google Shape;920;p82"/>
          <p:cNvSpPr/>
          <p:nvPr/>
        </p:nvSpPr>
        <p:spPr>
          <a:xfrm>
            <a:off x="8480548" y="4380963"/>
            <a:ext cx="12526800" cy="1584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Staff fair and consistent in portion distribution</a:t>
            </a:r>
            <a:endParaRPr b="0" i="0" sz="1600" u="none" cap="none" strike="noStrike"/>
          </a:p>
        </p:txBody>
      </p:sp>
      <p:sp>
        <p:nvSpPr>
          <p:cNvPr id="921" name="Google Shape;921;p82"/>
          <p:cNvSpPr/>
          <p:nvPr/>
        </p:nvSpPr>
        <p:spPr>
          <a:xfrm>
            <a:off x="7886303" y="4830775"/>
            <a:ext cx="6827400" cy="762000"/>
          </a:xfrm>
          <a:prstGeom prst="roundRect">
            <a:avLst>
              <a:gd fmla="val 2500" name="adj"/>
            </a:avLst>
          </a:prstGeom>
          <a:solidFill>
            <a:srgbClr val="FFFFFF"/>
          </a:solidFill>
          <a:ln cap="flat" cmpd="sng" w="15225">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82"/>
          <p:cNvSpPr/>
          <p:nvPr/>
        </p:nvSpPr>
        <p:spPr>
          <a:xfrm>
            <a:off x="7901547" y="4846021"/>
            <a:ext cx="507900" cy="731400"/>
          </a:xfrm>
          <a:prstGeom prst="roundRect">
            <a:avLst>
              <a:gd fmla="val 14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82"/>
          <p:cNvSpPr/>
          <p:nvPr/>
        </p:nvSpPr>
        <p:spPr>
          <a:xfrm>
            <a:off x="8480553" y="4907673"/>
            <a:ext cx="3715200" cy="158400"/>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04C49"/>
              </a:buClr>
              <a:buSzPts val="1200"/>
              <a:buFont typeface="Platypi Medium"/>
              <a:buNone/>
            </a:pPr>
            <a:r>
              <a:rPr b="0" i="0" lang="en-US" sz="2000" u="none" cap="none" strike="noStrike">
                <a:solidFill>
                  <a:srgbClr val="504C49"/>
                </a:solidFill>
                <a:latin typeface="Platypi Medium"/>
                <a:ea typeface="Platypi Medium"/>
                <a:cs typeface="Platypi Medium"/>
                <a:sym typeface="Platypi Medium"/>
              </a:rPr>
              <a:t>Timely Delivery</a:t>
            </a:r>
            <a:endParaRPr b="0" i="0" sz="2000" u="none" cap="none" strike="noStrike"/>
          </a:p>
        </p:txBody>
      </p:sp>
      <p:sp>
        <p:nvSpPr>
          <p:cNvPr id="924" name="Google Shape;924;p82"/>
          <p:cNvSpPr/>
          <p:nvPr/>
        </p:nvSpPr>
        <p:spPr>
          <a:xfrm>
            <a:off x="8480548" y="5213924"/>
            <a:ext cx="12526800" cy="1584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Meals received at appropriate scheduled times</a:t>
            </a:r>
            <a:endParaRPr b="0" i="0" sz="1600" u="none" cap="none" strike="noStrike"/>
          </a:p>
        </p:txBody>
      </p:sp>
      <p:sp>
        <p:nvSpPr>
          <p:cNvPr id="925" name="Google Shape;925;p82"/>
          <p:cNvSpPr/>
          <p:nvPr/>
        </p:nvSpPr>
        <p:spPr>
          <a:xfrm>
            <a:off x="683657" y="6611303"/>
            <a:ext cx="13263086" cy="15847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This perfect operational performance reflects strong management systems, well-trained staff, and consistent quality control in food service operations—a testament to the dedication of our food service team.</a:t>
            </a:r>
            <a:endParaRPr b="0" i="0" sz="1600" u="none" cap="none" strike="noStrike"/>
          </a:p>
        </p:txBody>
      </p:sp>
      <p:sp>
        <p:nvSpPr>
          <p:cNvPr id="926" name="Google Shape;926;p8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927" name="Google Shape;927;p82"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928" name="Google Shape;928;p82"/>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929" name="Google Shape;929;p82"/>
          <p:cNvPicPr preferRelativeResize="0"/>
          <p:nvPr/>
        </p:nvPicPr>
        <p:blipFill>
          <a:blip r:embed="rId4">
            <a:alphaModFix/>
          </a:blip>
          <a:stretch>
            <a:fillRect/>
          </a:stretch>
        </p:blipFill>
        <p:spPr>
          <a:xfrm>
            <a:off x="225325" y="3858175"/>
            <a:ext cx="762001" cy="761999"/>
          </a:xfrm>
          <a:prstGeom prst="rect">
            <a:avLst/>
          </a:prstGeom>
          <a:solidFill>
            <a:srgbClr val="FFFFFF"/>
          </a:solidFill>
          <a:ln cap="flat" cmpd="sng" w="15225">
            <a:solidFill>
              <a:srgbClr val="D8D4D4"/>
            </a:solidFill>
            <a:prstDash val="solid"/>
            <a:round/>
            <a:headEnd len="sm" w="sm" type="none"/>
            <a:tailEnd len="sm" w="sm" type="none"/>
          </a:ln>
        </p:spPr>
      </p:pic>
      <p:pic>
        <p:nvPicPr>
          <p:cNvPr id="930" name="Google Shape;930;p82"/>
          <p:cNvPicPr preferRelativeResize="0"/>
          <p:nvPr/>
        </p:nvPicPr>
        <p:blipFill>
          <a:blip r:embed="rId4">
            <a:alphaModFix/>
          </a:blip>
          <a:stretch>
            <a:fillRect/>
          </a:stretch>
        </p:blipFill>
        <p:spPr>
          <a:xfrm>
            <a:off x="225325" y="4698738"/>
            <a:ext cx="762001" cy="761999"/>
          </a:xfrm>
          <a:prstGeom prst="rect">
            <a:avLst/>
          </a:prstGeom>
          <a:solidFill>
            <a:srgbClr val="FFFFFF"/>
          </a:solidFill>
          <a:ln cap="flat" cmpd="sng" w="15225">
            <a:solidFill>
              <a:srgbClr val="D8D4D4"/>
            </a:solidFill>
            <a:prstDash val="solid"/>
            <a:round/>
            <a:headEnd len="sm" w="sm" type="none"/>
            <a:tailEnd len="sm" w="sm" type="none"/>
          </a:ln>
        </p:spPr>
      </p:pic>
      <p:pic>
        <p:nvPicPr>
          <p:cNvPr id="931" name="Google Shape;931;p82"/>
          <p:cNvPicPr preferRelativeResize="0"/>
          <p:nvPr/>
        </p:nvPicPr>
        <p:blipFill>
          <a:blip r:embed="rId4">
            <a:alphaModFix/>
          </a:blip>
          <a:stretch>
            <a:fillRect/>
          </a:stretch>
        </p:blipFill>
        <p:spPr>
          <a:xfrm>
            <a:off x="225325" y="5539300"/>
            <a:ext cx="762001" cy="761999"/>
          </a:xfrm>
          <a:prstGeom prst="rect">
            <a:avLst/>
          </a:prstGeom>
          <a:solidFill>
            <a:srgbClr val="FFFFFF"/>
          </a:solidFill>
          <a:ln cap="flat" cmpd="sng" w="15225">
            <a:solidFill>
              <a:srgbClr val="D8D4D4"/>
            </a:solidFill>
            <a:prstDash val="solid"/>
            <a:round/>
            <a:headEnd len="sm" w="sm" type="none"/>
            <a:tailEnd len="sm" w="sm" type="none"/>
          </a:ln>
        </p:spPr>
      </p:pic>
      <p:pic>
        <p:nvPicPr>
          <p:cNvPr id="932" name="Google Shape;932;p82"/>
          <p:cNvPicPr preferRelativeResize="0"/>
          <p:nvPr/>
        </p:nvPicPr>
        <p:blipFill>
          <a:blip r:embed="rId4">
            <a:alphaModFix/>
          </a:blip>
          <a:stretch>
            <a:fillRect/>
          </a:stretch>
        </p:blipFill>
        <p:spPr>
          <a:xfrm>
            <a:off x="7647450" y="3959450"/>
            <a:ext cx="762001" cy="761999"/>
          </a:xfrm>
          <a:prstGeom prst="rect">
            <a:avLst/>
          </a:prstGeom>
          <a:solidFill>
            <a:srgbClr val="FFFFFF"/>
          </a:solidFill>
          <a:ln cap="flat" cmpd="sng" w="15225">
            <a:solidFill>
              <a:srgbClr val="D8D4D4"/>
            </a:solidFill>
            <a:prstDash val="solid"/>
            <a:round/>
            <a:headEnd len="sm" w="sm" type="none"/>
            <a:tailEnd len="sm" w="sm" type="none"/>
          </a:ln>
        </p:spPr>
      </p:pic>
      <p:pic>
        <p:nvPicPr>
          <p:cNvPr id="933" name="Google Shape;933;p82"/>
          <p:cNvPicPr preferRelativeResize="0"/>
          <p:nvPr/>
        </p:nvPicPr>
        <p:blipFill>
          <a:blip r:embed="rId4">
            <a:alphaModFix/>
          </a:blip>
          <a:stretch>
            <a:fillRect/>
          </a:stretch>
        </p:blipFill>
        <p:spPr>
          <a:xfrm>
            <a:off x="7631725" y="4874875"/>
            <a:ext cx="762001" cy="761999"/>
          </a:xfrm>
          <a:prstGeom prst="rect">
            <a:avLst/>
          </a:prstGeom>
          <a:solidFill>
            <a:srgbClr val="FFFFFF"/>
          </a:solidFill>
          <a:ln cap="flat" cmpd="sng" w="15225">
            <a:solidFill>
              <a:srgbClr val="D8D4D4"/>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83"/>
          <p:cNvSpPr/>
          <p:nvPr/>
        </p:nvSpPr>
        <p:spPr>
          <a:xfrm>
            <a:off x="790228" y="417176"/>
            <a:ext cx="12900600" cy="643200"/>
          </a:xfrm>
          <a:prstGeom prst="rect">
            <a:avLst/>
          </a:prstGeom>
          <a:noFill/>
          <a:ln>
            <a:noFill/>
          </a:ln>
        </p:spPr>
        <p:txBody>
          <a:bodyPr anchorCtr="0" anchor="t" bIns="0" lIns="0" spcFirstLastPara="1" rIns="0" wrap="square" tIns="0">
            <a:noAutofit/>
          </a:bodyPr>
          <a:lstStyle/>
          <a:p>
            <a:pPr indent="0" lvl="0" marL="0" marR="0" rtl="0" algn="l">
              <a:lnSpc>
                <a:spcPct val="124193"/>
              </a:lnSpc>
              <a:spcBef>
                <a:spcPts val="0"/>
              </a:spcBef>
              <a:spcAft>
                <a:spcPts val="0"/>
              </a:spcAft>
              <a:buClr>
                <a:srgbClr val="201B18"/>
              </a:buClr>
              <a:buSzPts val="3100"/>
              <a:buFont typeface="Platypi Medium"/>
              <a:buNone/>
            </a:pPr>
            <a:r>
              <a:rPr b="0" i="0" lang="en-US" sz="4600" u="none" cap="none" strike="noStrike">
                <a:solidFill>
                  <a:srgbClr val="201B18"/>
                </a:solidFill>
                <a:latin typeface="Platypi Medium"/>
                <a:ea typeface="Platypi Medium"/>
                <a:cs typeface="Platypi Medium"/>
                <a:sym typeface="Platypi Medium"/>
              </a:rPr>
              <a:t>Client and Family/Caregiver Satisfaction Survey</a:t>
            </a:r>
            <a:endParaRPr b="0" i="0" sz="4600" u="none" cap="none" strike="noStrike"/>
          </a:p>
        </p:txBody>
      </p:sp>
      <p:sp>
        <p:nvSpPr>
          <p:cNvPr id="940" name="Google Shape;940;p83"/>
          <p:cNvSpPr/>
          <p:nvPr/>
        </p:nvSpPr>
        <p:spPr>
          <a:xfrm>
            <a:off x="676400" y="1287650"/>
            <a:ext cx="3768000" cy="1860600"/>
          </a:xfrm>
          <a:prstGeom prst="roundRect">
            <a:avLst>
              <a:gd fmla="val 150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83"/>
          <p:cNvSpPr/>
          <p:nvPr/>
        </p:nvSpPr>
        <p:spPr>
          <a:xfrm>
            <a:off x="834390" y="1397675"/>
            <a:ext cx="4228505" cy="681633"/>
          </a:xfrm>
          <a:prstGeom prst="rect">
            <a:avLst/>
          </a:prstGeom>
          <a:noFill/>
          <a:ln>
            <a:noFill/>
          </a:ln>
        </p:spPr>
        <p:txBody>
          <a:bodyPr anchorCtr="0" anchor="t" bIns="0" lIns="0" spcFirstLastPara="1" rIns="0" wrap="square" tIns="0">
            <a:noAutofit/>
          </a:bodyPr>
          <a:lstStyle/>
          <a:p>
            <a:pPr indent="0" lvl="0" marL="0" marR="0" rtl="0" algn="l">
              <a:lnSpc>
                <a:spcPct val="125882"/>
              </a:lnSpc>
              <a:spcBef>
                <a:spcPts val="0"/>
              </a:spcBef>
              <a:spcAft>
                <a:spcPts val="0"/>
              </a:spcAft>
              <a:buClr>
                <a:srgbClr val="FFFFFF"/>
              </a:buClr>
              <a:buSzPts val="4250"/>
              <a:buFont typeface="Platypi Medium"/>
              <a:buNone/>
            </a:pPr>
            <a:r>
              <a:rPr b="0" i="0" lang="en-US" sz="4250" u="none" cap="none" strike="noStrike">
                <a:solidFill>
                  <a:srgbClr val="FFFFFF"/>
                </a:solidFill>
                <a:latin typeface="Platypi Medium"/>
                <a:ea typeface="Platypi Medium"/>
                <a:cs typeface="Platypi Medium"/>
                <a:sym typeface="Platypi Medium"/>
              </a:rPr>
              <a:t>328</a:t>
            </a:r>
            <a:endParaRPr b="0" i="0" sz="4250" u="none" cap="none" strike="noStrike"/>
          </a:p>
        </p:txBody>
      </p:sp>
      <p:sp>
        <p:nvSpPr>
          <p:cNvPr id="942" name="Google Shape;942;p83"/>
          <p:cNvSpPr/>
          <p:nvPr/>
        </p:nvSpPr>
        <p:spPr>
          <a:xfrm>
            <a:off x="834400" y="2042601"/>
            <a:ext cx="3159300" cy="393600"/>
          </a:xfrm>
          <a:prstGeom prst="rect">
            <a:avLst/>
          </a:prstGeom>
          <a:noFill/>
          <a:ln>
            <a:noFill/>
          </a:ln>
        </p:spPr>
        <p:txBody>
          <a:bodyPr anchorCtr="0" anchor="t" bIns="0" lIns="0" spcFirstLastPara="1" rIns="0" wrap="square" tIns="0">
            <a:noAutofit/>
          </a:bodyPr>
          <a:lstStyle/>
          <a:p>
            <a:pPr indent="0" lvl="0" marL="0" marR="0" rtl="0" algn="l">
              <a:lnSpc>
                <a:spcPct val="122580"/>
              </a:lnSpc>
              <a:spcBef>
                <a:spcPts val="0"/>
              </a:spcBef>
              <a:spcAft>
                <a:spcPts val="0"/>
              </a:spcAft>
              <a:buClr>
                <a:srgbClr val="FFFFFF"/>
              </a:buClr>
              <a:buSzPts val="1550"/>
              <a:buFont typeface="Platypi Medium"/>
              <a:buNone/>
            </a:pPr>
            <a:r>
              <a:rPr b="0" i="0" lang="en-US" sz="2000" u="none" cap="none" strike="noStrike">
                <a:solidFill>
                  <a:srgbClr val="FFFFFF"/>
                </a:solidFill>
                <a:latin typeface="Platypi Medium"/>
                <a:ea typeface="Platypi Medium"/>
                <a:cs typeface="Platypi Medium"/>
                <a:sym typeface="Platypi Medium"/>
              </a:rPr>
              <a:t>Survey Responses</a:t>
            </a:r>
            <a:endParaRPr b="0" i="0" sz="2000" u="none" cap="none" strike="noStrike"/>
          </a:p>
        </p:txBody>
      </p:sp>
      <p:sp>
        <p:nvSpPr>
          <p:cNvPr id="943" name="Google Shape;943;p83"/>
          <p:cNvSpPr/>
          <p:nvPr/>
        </p:nvSpPr>
        <p:spPr>
          <a:xfrm>
            <a:off x="834390" y="2546152"/>
            <a:ext cx="4228505" cy="214432"/>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1200"/>
              <a:buFont typeface="Source Serif 4"/>
              <a:buNone/>
            </a:pPr>
            <a:r>
              <a:rPr b="0" i="0" lang="en-US" sz="1600" u="none" cap="none" strike="noStrike">
                <a:solidFill>
                  <a:srgbClr val="FFFFFF"/>
                </a:solidFill>
                <a:latin typeface="Source Serif 4"/>
                <a:ea typeface="Source Serif 4"/>
                <a:cs typeface="Source Serif 4"/>
                <a:sym typeface="Source Serif 4"/>
              </a:rPr>
              <a:t>7</a:t>
            </a:r>
            <a:r>
              <a:rPr lang="en-US" sz="1600">
                <a:solidFill>
                  <a:srgbClr val="FFFFFF"/>
                </a:solidFill>
                <a:latin typeface="Source Serif 4"/>
                <a:ea typeface="Source Serif 4"/>
                <a:cs typeface="Source Serif 4"/>
                <a:sym typeface="Source Serif 4"/>
              </a:rPr>
              <a:t>2</a:t>
            </a:r>
            <a:r>
              <a:rPr b="0" i="0" lang="en-US" sz="1600" u="none" cap="none" strike="noStrike">
                <a:solidFill>
                  <a:srgbClr val="FFFFFF"/>
                </a:solidFill>
                <a:latin typeface="Source Serif 4"/>
                <a:ea typeface="Source Serif 4"/>
                <a:cs typeface="Source Serif 4"/>
                <a:sym typeface="Source Serif 4"/>
              </a:rPr>
              <a:t>% Men's Program, </a:t>
            </a:r>
            <a:endParaRPr b="0" i="0" sz="1600" u="none" cap="none" strike="noStrike">
              <a:solidFill>
                <a:srgbClr val="FFFFFF"/>
              </a:solidFill>
              <a:latin typeface="Source Serif 4"/>
              <a:ea typeface="Source Serif 4"/>
              <a:cs typeface="Source Serif 4"/>
              <a:sym typeface="Source Serif 4"/>
            </a:endParaRPr>
          </a:p>
          <a:p>
            <a:pPr indent="0" lvl="0" marL="0" marR="0" rtl="0" algn="l">
              <a:lnSpc>
                <a:spcPct val="137500"/>
              </a:lnSpc>
              <a:spcBef>
                <a:spcPts val="0"/>
              </a:spcBef>
              <a:spcAft>
                <a:spcPts val="0"/>
              </a:spcAft>
              <a:buClr>
                <a:srgbClr val="FFFFFF"/>
              </a:buClr>
              <a:buSzPts val="1200"/>
              <a:buFont typeface="Source Serif 4"/>
              <a:buNone/>
            </a:pPr>
            <a:r>
              <a:rPr b="0" i="0" lang="en-US" sz="1600" u="none" cap="none" strike="noStrike">
                <a:solidFill>
                  <a:srgbClr val="FFFFFF"/>
                </a:solidFill>
                <a:latin typeface="Source Serif 4"/>
                <a:ea typeface="Source Serif 4"/>
                <a:cs typeface="Source Serif 4"/>
                <a:sym typeface="Source Serif 4"/>
              </a:rPr>
              <a:t>28</a:t>
            </a:r>
            <a:r>
              <a:rPr lang="en-US" sz="1600">
                <a:solidFill>
                  <a:srgbClr val="FFFFFF"/>
                </a:solidFill>
                <a:latin typeface="Source Serif 4"/>
                <a:ea typeface="Source Serif 4"/>
                <a:cs typeface="Source Serif 4"/>
                <a:sym typeface="Source Serif 4"/>
              </a:rPr>
              <a:t>%</a:t>
            </a:r>
            <a:r>
              <a:rPr b="0" i="0" lang="en-US" sz="1600" u="none" cap="none" strike="noStrike">
                <a:solidFill>
                  <a:srgbClr val="FFFFFF"/>
                </a:solidFill>
                <a:latin typeface="Source Serif 4"/>
                <a:ea typeface="Source Serif 4"/>
                <a:cs typeface="Source Serif 4"/>
                <a:sym typeface="Source Serif 4"/>
              </a:rPr>
              <a:t> Women's Program</a:t>
            </a:r>
            <a:endParaRPr b="0" i="0" sz="1600" u="none" cap="none" strike="noStrike"/>
          </a:p>
        </p:txBody>
      </p:sp>
      <p:sp>
        <p:nvSpPr>
          <p:cNvPr id="944" name="Google Shape;944;p83"/>
          <p:cNvSpPr/>
          <p:nvPr/>
        </p:nvSpPr>
        <p:spPr>
          <a:xfrm>
            <a:off x="4789900" y="1604175"/>
            <a:ext cx="9050400" cy="6432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504C49"/>
              </a:buClr>
              <a:buSzPts val="1200"/>
              <a:buFont typeface="Source Serif 4"/>
              <a:buNone/>
            </a:pPr>
            <a:r>
              <a:rPr b="0" i="0" lang="en-US" sz="1600" u="none" cap="none" strike="noStrike">
                <a:solidFill>
                  <a:srgbClr val="504C49"/>
                </a:solidFill>
                <a:latin typeface="Source Serif 4"/>
                <a:ea typeface="Source Serif 4"/>
                <a:cs typeface="Source Serif 4"/>
                <a:sym typeface="Source Serif 4"/>
              </a:rPr>
              <a:t>This comprehensive survey captures satisfaction with facilities, safety, timeliness, staff interactions, and overall treatment environment. Results demonstrate consistently high satisfaction across all measured dimensions.</a:t>
            </a:r>
            <a:endParaRPr b="0" i="0" sz="1600" u="none" cap="none" strike="noStrike"/>
          </a:p>
        </p:txBody>
      </p:sp>
      <p:sp>
        <p:nvSpPr>
          <p:cNvPr id="945" name="Google Shape;945;p83"/>
          <p:cNvSpPr/>
          <p:nvPr/>
        </p:nvSpPr>
        <p:spPr>
          <a:xfrm>
            <a:off x="4789905" y="3059344"/>
            <a:ext cx="5722200" cy="521400"/>
          </a:xfrm>
          <a:prstGeom prst="rect">
            <a:avLst/>
          </a:prstGeom>
          <a:noFill/>
          <a:ln>
            <a:noFill/>
          </a:ln>
        </p:spPr>
        <p:txBody>
          <a:bodyPr anchorCtr="0" anchor="t" bIns="0" lIns="0" spcFirstLastPara="1" rIns="0" wrap="square" tIns="0">
            <a:noAutofit/>
          </a:bodyPr>
          <a:lstStyle/>
          <a:p>
            <a:pPr indent="0" lvl="0" marL="0" marR="0" rtl="0" algn="ctr">
              <a:lnSpc>
                <a:spcPct val="124324"/>
              </a:lnSpc>
              <a:spcBef>
                <a:spcPts val="0"/>
              </a:spcBef>
              <a:spcAft>
                <a:spcPts val="0"/>
              </a:spcAft>
              <a:buClr>
                <a:srgbClr val="201B18"/>
              </a:buClr>
              <a:buSzPts val="1850"/>
              <a:buFont typeface="Platypi Medium"/>
              <a:buNone/>
            </a:pPr>
            <a:r>
              <a:rPr b="1" i="0" lang="en-US" sz="2000" u="none" cap="none" strike="noStrike">
                <a:solidFill>
                  <a:srgbClr val="201B18"/>
                </a:solidFill>
                <a:latin typeface="Platypi"/>
                <a:ea typeface="Platypi"/>
                <a:cs typeface="Platypi"/>
                <a:sym typeface="Platypi"/>
              </a:rPr>
              <a:t>Facility and Safety Excellence</a:t>
            </a:r>
            <a:endParaRPr b="1" i="0" sz="2000" u="none" cap="none" strike="noStrike"/>
          </a:p>
        </p:txBody>
      </p:sp>
      <p:sp>
        <p:nvSpPr>
          <p:cNvPr id="946" name="Google Shape;946;p83"/>
          <p:cNvSpPr/>
          <p:nvPr/>
        </p:nvSpPr>
        <p:spPr>
          <a:xfrm>
            <a:off x="790218" y="3565088"/>
            <a:ext cx="3159204" cy="5214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100"/>
              <a:buFont typeface="Platypi Medium"/>
              <a:buNone/>
            </a:pPr>
            <a:r>
              <a:rPr b="0" i="0" lang="en-US" sz="4100" u="none" cap="none" strike="noStrike">
                <a:solidFill>
                  <a:srgbClr val="504C49"/>
                </a:solidFill>
                <a:latin typeface="Platypi Medium"/>
                <a:ea typeface="Platypi Medium"/>
                <a:cs typeface="Platypi Medium"/>
                <a:sym typeface="Platypi Medium"/>
              </a:rPr>
              <a:t>7</a:t>
            </a:r>
            <a:r>
              <a:rPr lang="en-US" sz="4100">
                <a:solidFill>
                  <a:srgbClr val="504C49"/>
                </a:solidFill>
                <a:latin typeface="Platypi Medium"/>
                <a:ea typeface="Platypi Medium"/>
                <a:cs typeface="Platypi Medium"/>
                <a:sym typeface="Platypi Medium"/>
              </a:rPr>
              <a:t>3</a:t>
            </a:r>
            <a:r>
              <a:rPr b="0" i="0" lang="en-US" sz="4100" u="none" cap="none" strike="noStrike">
                <a:solidFill>
                  <a:srgbClr val="504C49"/>
                </a:solidFill>
                <a:latin typeface="Platypi Medium"/>
                <a:ea typeface="Platypi Medium"/>
                <a:cs typeface="Platypi Medium"/>
                <a:sym typeface="Platypi Medium"/>
              </a:rPr>
              <a:t>%</a:t>
            </a:r>
            <a:endParaRPr b="0" i="0" sz="4100" u="none" cap="none" strike="noStrike"/>
          </a:p>
        </p:txBody>
      </p:sp>
      <p:sp>
        <p:nvSpPr>
          <p:cNvPr id="947" name="Google Shape;947;p83"/>
          <p:cNvSpPr/>
          <p:nvPr/>
        </p:nvSpPr>
        <p:spPr>
          <a:xfrm>
            <a:off x="1382078" y="4248031"/>
            <a:ext cx="1975485" cy="246817"/>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Always Clean</a:t>
            </a:r>
            <a:endParaRPr b="0" i="0" sz="1550" u="none" cap="none" strike="noStrike"/>
          </a:p>
        </p:txBody>
      </p:sp>
      <p:sp>
        <p:nvSpPr>
          <p:cNvPr id="948" name="Google Shape;948;p83"/>
          <p:cNvSpPr/>
          <p:nvPr/>
        </p:nvSpPr>
        <p:spPr>
          <a:xfrm>
            <a:off x="790218" y="4560808"/>
            <a:ext cx="3159204" cy="214432"/>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504C49"/>
              </a:buClr>
              <a:buSzPts val="1200"/>
              <a:buFont typeface="Source Serif 4"/>
              <a:buNone/>
            </a:pPr>
            <a:r>
              <a:rPr b="0" i="0" lang="en-US" sz="1200" u="none" cap="none" strike="noStrike">
                <a:solidFill>
                  <a:srgbClr val="504C49"/>
                </a:solidFill>
                <a:latin typeface="Source Serif 4"/>
                <a:ea typeface="Source Serif 4"/>
                <a:cs typeface="Source Serif 4"/>
                <a:sym typeface="Source Serif 4"/>
              </a:rPr>
              <a:t>Buildings clean and comfortable</a:t>
            </a:r>
            <a:endParaRPr b="0" i="0" sz="1200" u="none" cap="none" strike="noStrike"/>
          </a:p>
        </p:txBody>
      </p:sp>
      <p:sp>
        <p:nvSpPr>
          <p:cNvPr id="949" name="Google Shape;949;p83"/>
          <p:cNvSpPr/>
          <p:nvPr/>
        </p:nvSpPr>
        <p:spPr>
          <a:xfrm>
            <a:off x="4087058" y="3565088"/>
            <a:ext cx="3159323" cy="5214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100"/>
              <a:buFont typeface="Platypi Medium"/>
              <a:buNone/>
            </a:pPr>
            <a:r>
              <a:rPr b="0" i="0" lang="en-US" sz="4100" u="none" cap="none" strike="noStrike">
                <a:solidFill>
                  <a:srgbClr val="504C49"/>
                </a:solidFill>
                <a:latin typeface="Platypi Medium"/>
                <a:ea typeface="Platypi Medium"/>
                <a:cs typeface="Platypi Medium"/>
                <a:sym typeface="Platypi Medium"/>
              </a:rPr>
              <a:t>23%</a:t>
            </a:r>
            <a:endParaRPr b="0" i="0" sz="4100" u="none" cap="none" strike="noStrike"/>
          </a:p>
        </p:txBody>
      </p:sp>
      <p:sp>
        <p:nvSpPr>
          <p:cNvPr id="950" name="Google Shape;950;p83"/>
          <p:cNvSpPr/>
          <p:nvPr/>
        </p:nvSpPr>
        <p:spPr>
          <a:xfrm>
            <a:off x="4678918" y="4248031"/>
            <a:ext cx="1975485" cy="246817"/>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Usually Clean</a:t>
            </a:r>
            <a:endParaRPr b="0" i="0" sz="1550" u="none" cap="none" strike="noStrike"/>
          </a:p>
        </p:txBody>
      </p:sp>
      <p:sp>
        <p:nvSpPr>
          <p:cNvPr id="951" name="Google Shape;951;p83"/>
          <p:cNvSpPr/>
          <p:nvPr/>
        </p:nvSpPr>
        <p:spPr>
          <a:xfrm>
            <a:off x="4087058" y="4560808"/>
            <a:ext cx="3159323" cy="214432"/>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504C49"/>
              </a:buClr>
              <a:buSzPts val="1200"/>
              <a:buFont typeface="Source Serif 4"/>
              <a:buNone/>
            </a:pPr>
            <a:r>
              <a:rPr b="0" i="0" lang="en-US" sz="1200" u="none" cap="none" strike="noStrike">
                <a:solidFill>
                  <a:srgbClr val="504C49"/>
                </a:solidFill>
                <a:latin typeface="Source Serif 4"/>
                <a:ea typeface="Source Serif 4"/>
                <a:cs typeface="Source Serif 4"/>
                <a:sym typeface="Source Serif 4"/>
              </a:rPr>
              <a:t>Clean most of the time</a:t>
            </a:r>
            <a:endParaRPr b="0" i="0" sz="1200" u="none" cap="none" strike="noStrike"/>
          </a:p>
        </p:txBody>
      </p:sp>
      <p:sp>
        <p:nvSpPr>
          <p:cNvPr id="952" name="Google Shape;952;p83"/>
          <p:cNvSpPr/>
          <p:nvPr/>
        </p:nvSpPr>
        <p:spPr>
          <a:xfrm>
            <a:off x="7384018" y="3565088"/>
            <a:ext cx="3159204" cy="5214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100"/>
              <a:buFont typeface="Platypi Medium"/>
              <a:buNone/>
            </a:pPr>
            <a:r>
              <a:rPr b="0" i="0" lang="en-US" sz="4100" u="none" cap="none" strike="noStrike">
                <a:solidFill>
                  <a:srgbClr val="504C49"/>
                </a:solidFill>
                <a:latin typeface="Platypi Medium"/>
                <a:ea typeface="Platypi Medium"/>
                <a:cs typeface="Platypi Medium"/>
                <a:sym typeface="Platypi Medium"/>
              </a:rPr>
              <a:t>7</a:t>
            </a:r>
            <a:r>
              <a:rPr lang="en-US" sz="4100">
                <a:solidFill>
                  <a:srgbClr val="504C49"/>
                </a:solidFill>
                <a:latin typeface="Platypi Medium"/>
                <a:ea typeface="Platypi Medium"/>
                <a:cs typeface="Platypi Medium"/>
                <a:sym typeface="Platypi Medium"/>
              </a:rPr>
              <a:t>7</a:t>
            </a:r>
            <a:r>
              <a:rPr b="0" i="0" lang="en-US" sz="4100" u="none" cap="none" strike="noStrike">
                <a:solidFill>
                  <a:srgbClr val="504C49"/>
                </a:solidFill>
                <a:latin typeface="Platypi Medium"/>
                <a:ea typeface="Platypi Medium"/>
                <a:cs typeface="Platypi Medium"/>
                <a:sym typeface="Platypi Medium"/>
              </a:rPr>
              <a:t>%</a:t>
            </a:r>
            <a:endParaRPr b="0" i="0" sz="4100" u="none" cap="none" strike="noStrike"/>
          </a:p>
        </p:txBody>
      </p:sp>
      <p:sp>
        <p:nvSpPr>
          <p:cNvPr id="953" name="Google Shape;953;p83"/>
          <p:cNvSpPr/>
          <p:nvPr/>
        </p:nvSpPr>
        <p:spPr>
          <a:xfrm>
            <a:off x="7975878" y="4248031"/>
            <a:ext cx="1975485" cy="246817"/>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Always Feel Safe</a:t>
            </a:r>
            <a:endParaRPr b="0" i="0" sz="1550" u="none" cap="none" strike="noStrike"/>
          </a:p>
        </p:txBody>
      </p:sp>
      <p:sp>
        <p:nvSpPr>
          <p:cNvPr id="954" name="Google Shape;954;p83"/>
          <p:cNvSpPr/>
          <p:nvPr/>
        </p:nvSpPr>
        <p:spPr>
          <a:xfrm>
            <a:off x="7384018" y="4560808"/>
            <a:ext cx="3159204" cy="214432"/>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504C49"/>
              </a:buClr>
              <a:buSzPts val="1200"/>
              <a:buFont typeface="Source Serif 4"/>
              <a:buNone/>
            </a:pPr>
            <a:r>
              <a:rPr b="0" i="0" lang="en-US" sz="1200" u="none" cap="none" strike="noStrike">
                <a:solidFill>
                  <a:srgbClr val="504C49"/>
                </a:solidFill>
                <a:latin typeface="Source Serif 4"/>
                <a:ea typeface="Source Serif 4"/>
                <a:cs typeface="Source Serif 4"/>
                <a:sym typeface="Source Serif 4"/>
              </a:rPr>
              <a:t>Inside and outside building</a:t>
            </a:r>
            <a:endParaRPr b="0" i="0" sz="1200" u="none" cap="none" strike="noStrike"/>
          </a:p>
        </p:txBody>
      </p:sp>
      <p:sp>
        <p:nvSpPr>
          <p:cNvPr id="955" name="Google Shape;955;p83"/>
          <p:cNvSpPr/>
          <p:nvPr/>
        </p:nvSpPr>
        <p:spPr>
          <a:xfrm>
            <a:off x="10680859" y="3565088"/>
            <a:ext cx="3159323" cy="5214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4100"/>
              <a:buFont typeface="Platypi Medium"/>
              <a:buNone/>
            </a:pPr>
            <a:r>
              <a:rPr b="0" i="0" lang="en-US" sz="4100" u="none" cap="none" strike="noStrike">
                <a:solidFill>
                  <a:srgbClr val="504C49"/>
                </a:solidFill>
                <a:latin typeface="Platypi Medium"/>
                <a:ea typeface="Platypi Medium"/>
                <a:cs typeface="Platypi Medium"/>
                <a:sym typeface="Platypi Medium"/>
              </a:rPr>
              <a:t>20%</a:t>
            </a:r>
            <a:endParaRPr b="0" i="0" sz="4100" u="none" cap="none" strike="noStrike"/>
          </a:p>
        </p:txBody>
      </p:sp>
      <p:sp>
        <p:nvSpPr>
          <p:cNvPr id="956" name="Google Shape;956;p83"/>
          <p:cNvSpPr/>
          <p:nvPr/>
        </p:nvSpPr>
        <p:spPr>
          <a:xfrm>
            <a:off x="11272718" y="4248031"/>
            <a:ext cx="1975485" cy="246817"/>
          </a:xfrm>
          <a:prstGeom prst="rect">
            <a:avLst/>
          </a:prstGeom>
          <a:noFill/>
          <a:ln>
            <a:noFill/>
          </a:ln>
        </p:spPr>
        <p:txBody>
          <a:bodyPr anchorCtr="0" anchor="t" bIns="0" lIns="0" spcFirstLastPara="1" rIns="0" wrap="square" tIns="0">
            <a:noAutofit/>
          </a:bodyPr>
          <a:lstStyle/>
          <a:p>
            <a:pPr indent="0" lvl="0" marL="0" marR="0" rtl="0" algn="ctr">
              <a:lnSpc>
                <a:spcPct val="122580"/>
              </a:lnSpc>
              <a:spcBef>
                <a:spcPts val="0"/>
              </a:spcBef>
              <a:spcAft>
                <a:spcPts val="0"/>
              </a:spcAft>
              <a:buClr>
                <a:srgbClr val="504C49"/>
              </a:buClr>
              <a:buSzPts val="1550"/>
              <a:buFont typeface="Platypi Medium"/>
              <a:buNone/>
            </a:pPr>
            <a:r>
              <a:rPr b="0" i="0" lang="en-US" sz="1550" u="none" cap="none" strike="noStrike">
                <a:solidFill>
                  <a:srgbClr val="504C49"/>
                </a:solidFill>
                <a:latin typeface="Platypi Medium"/>
                <a:ea typeface="Platypi Medium"/>
                <a:cs typeface="Platypi Medium"/>
                <a:sym typeface="Platypi Medium"/>
              </a:rPr>
              <a:t>Usually Feel Safe</a:t>
            </a:r>
            <a:endParaRPr b="0" i="0" sz="1550" u="none" cap="none" strike="noStrike"/>
          </a:p>
        </p:txBody>
      </p:sp>
      <p:sp>
        <p:nvSpPr>
          <p:cNvPr id="957" name="Google Shape;957;p83"/>
          <p:cNvSpPr/>
          <p:nvPr/>
        </p:nvSpPr>
        <p:spPr>
          <a:xfrm>
            <a:off x="10680859" y="4560808"/>
            <a:ext cx="3159323" cy="214432"/>
          </a:xfrm>
          <a:prstGeom prst="rect">
            <a:avLst/>
          </a:prstGeom>
          <a:noFill/>
          <a:ln>
            <a:noFill/>
          </a:ln>
        </p:spPr>
        <p:txBody>
          <a:bodyPr anchorCtr="0" anchor="t" bIns="0" lIns="0" spcFirstLastPara="1" rIns="0" wrap="square" tIns="0">
            <a:noAutofit/>
          </a:bodyPr>
          <a:lstStyle/>
          <a:p>
            <a:pPr indent="0" lvl="0" marL="0" marR="0" rtl="0" algn="ctr">
              <a:lnSpc>
                <a:spcPct val="137500"/>
              </a:lnSpc>
              <a:spcBef>
                <a:spcPts val="0"/>
              </a:spcBef>
              <a:spcAft>
                <a:spcPts val="0"/>
              </a:spcAft>
              <a:buClr>
                <a:srgbClr val="504C49"/>
              </a:buClr>
              <a:buSzPts val="1200"/>
              <a:buFont typeface="Source Serif 4"/>
              <a:buNone/>
            </a:pPr>
            <a:r>
              <a:rPr b="0" i="0" lang="en-US" sz="1200" u="none" cap="none" strike="noStrike">
                <a:solidFill>
                  <a:srgbClr val="504C49"/>
                </a:solidFill>
                <a:latin typeface="Source Serif 4"/>
                <a:ea typeface="Source Serif 4"/>
                <a:cs typeface="Source Serif 4"/>
                <a:sym typeface="Source Serif 4"/>
              </a:rPr>
              <a:t>Safe most of the time</a:t>
            </a:r>
            <a:endParaRPr b="0" i="0" sz="1200" u="none" cap="none" strike="noStrike"/>
          </a:p>
        </p:txBody>
      </p:sp>
      <p:sp>
        <p:nvSpPr>
          <p:cNvPr id="958" name="Google Shape;958;p83"/>
          <p:cNvSpPr/>
          <p:nvPr/>
        </p:nvSpPr>
        <p:spPr>
          <a:xfrm>
            <a:off x="834400" y="5249474"/>
            <a:ext cx="6045600" cy="3936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1" i="0" lang="en-US" sz="2000" u="none" cap="none" strike="noStrike">
                <a:solidFill>
                  <a:srgbClr val="201B18"/>
                </a:solidFill>
                <a:latin typeface="Platypi"/>
                <a:ea typeface="Platypi"/>
                <a:cs typeface="Platypi"/>
                <a:sym typeface="Platypi"/>
              </a:rPr>
              <a:t>Service Delivery and Staff Interaction</a:t>
            </a:r>
            <a:endParaRPr b="1" i="0" sz="2000" u="none" cap="none" strike="noStrike"/>
          </a:p>
        </p:txBody>
      </p:sp>
      <p:sp>
        <p:nvSpPr>
          <p:cNvPr id="959" name="Google Shape;959;p83"/>
          <p:cNvSpPr/>
          <p:nvPr/>
        </p:nvSpPr>
        <p:spPr>
          <a:xfrm>
            <a:off x="790218" y="5651160"/>
            <a:ext cx="13050000" cy="107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200"/>
              <a:buFont typeface="Source Serif 4"/>
              <a:buNone/>
            </a:pPr>
            <a:r>
              <a:rPr b="1" i="0" lang="en-US" sz="1600" u="none" cap="none" strike="noStrike">
                <a:solidFill>
                  <a:srgbClr val="504C49"/>
                </a:solidFill>
                <a:latin typeface="Source Serif 4"/>
                <a:ea typeface="Source Serif 4"/>
                <a:cs typeface="Source Serif 4"/>
                <a:sym typeface="Source Serif 4"/>
              </a:rPr>
              <a:t>75.6%</a:t>
            </a:r>
            <a:r>
              <a:rPr b="0" i="0" lang="en-US" sz="1600" u="none" cap="none" strike="noStrike">
                <a:solidFill>
                  <a:srgbClr val="504C49"/>
                </a:solidFill>
                <a:latin typeface="Source Serif 4"/>
                <a:ea typeface="Source Serif 4"/>
                <a:cs typeface="Source Serif 4"/>
                <a:sym typeface="Source Serif 4"/>
              </a:rPr>
              <a:t> report appointments always begin on schedule (21% most of the time)</a:t>
            </a:r>
            <a:endParaRPr b="0" i="0" sz="1600" u="none" cap="none" strike="noStrike"/>
          </a:p>
          <a:p>
            <a:pPr indent="0" lvl="0" marL="0" marR="0" rtl="0" algn="l">
              <a:lnSpc>
                <a:spcPct val="100000"/>
              </a:lnSpc>
              <a:spcBef>
                <a:spcPts val="0"/>
              </a:spcBef>
              <a:spcAft>
                <a:spcPts val="0"/>
              </a:spcAft>
              <a:buClr>
                <a:srgbClr val="504C49"/>
              </a:buClr>
              <a:buSzPts val="1200"/>
              <a:buFont typeface="Source Serif 4"/>
              <a:buNone/>
            </a:pPr>
            <a:r>
              <a:rPr b="1" i="0" lang="en-US" sz="1600" u="none" cap="none" strike="noStrike">
                <a:solidFill>
                  <a:srgbClr val="504C49"/>
                </a:solidFill>
                <a:latin typeface="Source Serif 4"/>
                <a:ea typeface="Source Serif 4"/>
                <a:cs typeface="Source Serif 4"/>
                <a:sym typeface="Source Serif 4"/>
              </a:rPr>
              <a:t>76.8%</a:t>
            </a:r>
            <a:r>
              <a:rPr b="0" i="0" lang="en-US" sz="1600" u="none" cap="none" strike="noStrike">
                <a:solidFill>
                  <a:srgbClr val="504C49"/>
                </a:solidFill>
                <a:latin typeface="Source Serif 4"/>
                <a:ea typeface="Source Serif 4"/>
                <a:cs typeface="Source Serif 4"/>
                <a:sym typeface="Source Serif 4"/>
              </a:rPr>
              <a:t> always find staff helpful and courteous</a:t>
            </a:r>
            <a:endParaRPr b="0" i="0" sz="1600" u="none" cap="none" strike="noStrike"/>
          </a:p>
          <a:p>
            <a:pPr indent="0" lvl="0" marL="0" marR="0" rtl="0" algn="l">
              <a:lnSpc>
                <a:spcPct val="100000"/>
              </a:lnSpc>
              <a:spcBef>
                <a:spcPts val="0"/>
              </a:spcBef>
              <a:spcAft>
                <a:spcPts val="0"/>
              </a:spcAft>
              <a:buClr>
                <a:srgbClr val="504C49"/>
              </a:buClr>
              <a:buSzPts val="1200"/>
              <a:buFont typeface="Source Serif 4"/>
              <a:buNone/>
            </a:pPr>
            <a:r>
              <a:rPr b="1" i="0" lang="en-US" sz="1600" u="none" cap="none" strike="noStrike">
                <a:solidFill>
                  <a:srgbClr val="504C49"/>
                </a:solidFill>
                <a:latin typeface="Source Serif 4"/>
                <a:ea typeface="Source Serif 4"/>
                <a:cs typeface="Source Serif 4"/>
                <a:sym typeface="Source Serif 4"/>
              </a:rPr>
              <a:t>79.2%</a:t>
            </a:r>
            <a:r>
              <a:rPr b="0" i="0" lang="en-US" sz="1600" u="none" cap="none" strike="noStrike">
                <a:solidFill>
                  <a:srgbClr val="504C49"/>
                </a:solidFill>
                <a:latin typeface="Source Serif 4"/>
                <a:ea typeface="Source Serif 4"/>
                <a:cs typeface="Source Serif 4"/>
                <a:sym typeface="Source Serif 4"/>
              </a:rPr>
              <a:t> always feel treated with dignity and respect</a:t>
            </a:r>
            <a:endParaRPr b="0" i="0" sz="1600" u="none" cap="none" strike="noStrike"/>
          </a:p>
          <a:p>
            <a:pPr indent="0" lvl="0" marL="0" marR="0" rtl="0" algn="l">
              <a:lnSpc>
                <a:spcPct val="100000"/>
              </a:lnSpc>
              <a:spcBef>
                <a:spcPts val="0"/>
              </a:spcBef>
              <a:spcAft>
                <a:spcPts val="0"/>
              </a:spcAft>
              <a:buClr>
                <a:srgbClr val="504C49"/>
              </a:buClr>
              <a:buSzPts val="1200"/>
              <a:buFont typeface="Source Serif 4"/>
              <a:buNone/>
            </a:pPr>
            <a:r>
              <a:rPr b="1" i="0" lang="en-US" sz="1600" u="none" cap="none" strike="noStrike">
                <a:solidFill>
                  <a:srgbClr val="504C49"/>
                </a:solidFill>
                <a:latin typeface="Source Serif 4"/>
                <a:ea typeface="Source Serif 4"/>
                <a:cs typeface="Source Serif 4"/>
                <a:sym typeface="Source Serif 4"/>
              </a:rPr>
              <a:t>75%</a:t>
            </a:r>
            <a:r>
              <a:rPr b="0" i="0" lang="en-US" sz="1600" u="none" cap="none" strike="noStrike">
                <a:solidFill>
                  <a:srgbClr val="504C49"/>
                </a:solidFill>
                <a:latin typeface="Source Serif 4"/>
                <a:ea typeface="Source Serif 4"/>
                <a:cs typeface="Source Serif 4"/>
                <a:sym typeface="Source Serif 4"/>
              </a:rPr>
              <a:t> confirm services available at convenient times</a:t>
            </a:r>
            <a:endParaRPr b="0" i="0" sz="1600" u="none" cap="none" strike="noStrike"/>
          </a:p>
          <a:p>
            <a:pPr indent="0" lvl="0" marL="0" marR="0" rtl="0" algn="l">
              <a:lnSpc>
                <a:spcPct val="100000"/>
              </a:lnSpc>
              <a:spcBef>
                <a:spcPts val="0"/>
              </a:spcBef>
              <a:spcAft>
                <a:spcPts val="0"/>
              </a:spcAft>
              <a:buClr>
                <a:srgbClr val="504C49"/>
              </a:buClr>
              <a:buSzPts val="1200"/>
              <a:buFont typeface="Source Serif 4"/>
              <a:buNone/>
            </a:pPr>
            <a:r>
              <a:rPr b="1" i="0" lang="en-US" sz="1600" u="none" cap="none" strike="noStrike">
                <a:solidFill>
                  <a:srgbClr val="504C49"/>
                </a:solidFill>
                <a:latin typeface="Source Serif 4"/>
                <a:ea typeface="Source Serif 4"/>
                <a:cs typeface="Source Serif 4"/>
                <a:sym typeface="Source Serif 4"/>
              </a:rPr>
              <a:t>77.4%</a:t>
            </a:r>
            <a:r>
              <a:rPr b="0" i="0" lang="en-US" sz="1600" u="none" cap="none" strike="noStrike">
                <a:solidFill>
                  <a:srgbClr val="504C49"/>
                </a:solidFill>
                <a:latin typeface="Source Serif 4"/>
                <a:ea typeface="Source Serif 4"/>
                <a:cs typeface="Source Serif 4"/>
                <a:sym typeface="Source Serif 4"/>
              </a:rPr>
              <a:t> feel comfortable asking about treatment and medications</a:t>
            </a:r>
            <a:endParaRPr b="0" i="0" sz="1600" u="none" cap="none" strike="noStrike"/>
          </a:p>
        </p:txBody>
      </p:sp>
      <p:sp>
        <p:nvSpPr>
          <p:cNvPr id="960" name="Google Shape;960;p8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961" name="Google Shape;961;p83"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962" name="Google Shape;962;p8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84"/>
          <p:cNvSpPr/>
          <p:nvPr/>
        </p:nvSpPr>
        <p:spPr>
          <a:xfrm>
            <a:off x="706133" y="390153"/>
            <a:ext cx="13065300" cy="733800"/>
          </a:xfrm>
          <a:prstGeom prst="rect">
            <a:avLst/>
          </a:prstGeom>
          <a:noFill/>
          <a:ln>
            <a:noFill/>
          </a:ln>
        </p:spPr>
        <p:txBody>
          <a:bodyPr anchorCtr="0" anchor="t" bIns="0" lIns="0" spcFirstLastPara="1" rIns="0" wrap="square" tIns="0">
            <a:noAutofit/>
          </a:bodyPr>
          <a:lstStyle/>
          <a:p>
            <a:pPr indent="0" lvl="0" marL="0" marR="0" rtl="0" algn="l">
              <a:lnSpc>
                <a:spcPct val="125423"/>
              </a:lnSpc>
              <a:spcBef>
                <a:spcPts val="0"/>
              </a:spcBef>
              <a:spcAft>
                <a:spcPts val="0"/>
              </a:spcAft>
              <a:buClr>
                <a:srgbClr val="201B18"/>
              </a:buClr>
              <a:buSzPts val="2950"/>
              <a:buFont typeface="Platypi Medium"/>
              <a:buNone/>
            </a:pPr>
            <a:r>
              <a:rPr b="0" i="0" lang="en-US" sz="4600" u="none" cap="none" strike="noStrike">
                <a:solidFill>
                  <a:srgbClr val="201B18"/>
                </a:solidFill>
                <a:latin typeface="Platypi Medium"/>
                <a:ea typeface="Platypi Medium"/>
                <a:cs typeface="Platypi Medium"/>
                <a:sym typeface="Platypi Medium"/>
              </a:rPr>
              <a:t>Family Orientation Survey</a:t>
            </a:r>
            <a:endParaRPr b="0" i="0" sz="4600" u="none" cap="none" strike="noStrike"/>
          </a:p>
        </p:txBody>
      </p:sp>
      <p:sp>
        <p:nvSpPr>
          <p:cNvPr id="969" name="Google Shape;969;p84"/>
          <p:cNvSpPr/>
          <p:nvPr/>
        </p:nvSpPr>
        <p:spPr>
          <a:xfrm>
            <a:off x="597224" y="1275525"/>
            <a:ext cx="4212900" cy="1484700"/>
          </a:xfrm>
          <a:prstGeom prst="roundRect">
            <a:avLst>
              <a:gd fmla="val 1529"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4"/>
          <p:cNvSpPr/>
          <p:nvPr/>
        </p:nvSpPr>
        <p:spPr>
          <a:xfrm>
            <a:off x="748546" y="1376482"/>
            <a:ext cx="4980980" cy="652582"/>
          </a:xfrm>
          <a:prstGeom prst="rect">
            <a:avLst/>
          </a:prstGeom>
          <a:noFill/>
          <a:ln>
            <a:noFill/>
          </a:ln>
        </p:spPr>
        <p:txBody>
          <a:bodyPr anchorCtr="0" anchor="t" bIns="0" lIns="0" spcFirstLastPara="1" rIns="0" wrap="square" tIns="0">
            <a:noAutofit/>
          </a:bodyPr>
          <a:lstStyle/>
          <a:p>
            <a:pPr indent="0" lvl="0" marL="0" marR="0" rtl="0" algn="l">
              <a:lnSpc>
                <a:spcPct val="124390"/>
              </a:lnSpc>
              <a:spcBef>
                <a:spcPts val="0"/>
              </a:spcBef>
              <a:spcAft>
                <a:spcPts val="0"/>
              </a:spcAft>
              <a:buClr>
                <a:srgbClr val="201B18"/>
              </a:buClr>
              <a:buSzPts val="4100"/>
              <a:buFont typeface="Platypi Medium"/>
              <a:buNone/>
            </a:pPr>
            <a:r>
              <a:rPr b="0" i="0" lang="en-US" sz="4100" u="none" cap="none" strike="noStrike">
                <a:solidFill>
                  <a:srgbClr val="201B18"/>
                </a:solidFill>
                <a:latin typeface="Platypi Medium"/>
                <a:ea typeface="Platypi Medium"/>
                <a:cs typeface="Platypi Medium"/>
                <a:sym typeface="Platypi Medium"/>
              </a:rPr>
              <a:t>428</a:t>
            </a:r>
            <a:endParaRPr b="0" i="0" sz="4100" u="none" cap="none" strike="noStrike"/>
          </a:p>
        </p:txBody>
      </p:sp>
      <p:sp>
        <p:nvSpPr>
          <p:cNvPr id="971" name="Google Shape;971;p84"/>
          <p:cNvSpPr/>
          <p:nvPr/>
        </p:nvSpPr>
        <p:spPr>
          <a:xfrm>
            <a:off x="1760927" y="1532220"/>
            <a:ext cx="3049200" cy="341100"/>
          </a:xfrm>
          <a:prstGeom prst="rect">
            <a:avLst/>
          </a:prstGeom>
          <a:noFill/>
          <a:ln>
            <a:noFill/>
          </a:ln>
        </p:spPr>
        <p:txBody>
          <a:bodyPr anchorCtr="0" anchor="t" bIns="0" lIns="0" spcFirstLastPara="1" rIns="0" wrap="square" tIns="0">
            <a:noAutofit/>
          </a:bodyPr>
          <a:lstStyle/>
          <a:p>
            <a:pPr indent="0" lvl="0" marL="0" marR="0" rtl="0" algn="l">
              <a:lnSpc>
                <a:spcPct val="127586"/>
              </a:lnSpc>
              <a:spcBef>
                <a:spcPts val="0"/>
              </a:spcBef>
              <a:spcAft>
                <a:spcPts val="0"/>
              </a:spcAft>
              <a:buClr>
                <a:srgbClr val="201B18"/>
              </a:buClr>
              <a:buSzPts val="1450"/>
              <a:buFont typeface="Platypi Medium"/>
              <a:buNone/>
            </a:pPr>
            <a:r>
              <a:rPr b="0" i="0" lang="en-US" sz="2000" u="none" cap="none" strike="noStrike">
                <a:solidFill>
                  <a:srgbClr val="201B18"/>
                </a:solidFill>
                <a:latin typeface="Platypi Medium"/>
                <a:ea typeface="Platypi Medium"/>
                <a:cs typeface="Platypi Medium"/>
                <a:sym typeface="Platypi Medium"/>
              </a:rPr>
              <a:t>Survey Responses</a:t>
            </a:r>
            <a:endParaRPr b="0" i="0" sz="2000" u="none" cap="none" strike="noStrike"/>
          </a:p>
        </p:txBody>
      </p:sp>
      <p:sp>
        <p:nvSpPr>
          <p:cNvPr id="972" name="Google Shape;972;p84"/>
          <p:cNvSpPr/>
          <p:nvPr/>
        </p:nvSpPr>
        <p:spPr>
          <a:xfrm>
            <a:off x="748550" y="2039225"/>
            <a:ext cx="3850800" cy="630000"/>
          </a:xfrm>
          <a:prstGeom prst="rect">
            <a:avLst/>
          </a:prstGeom>
          <a:noFill/>
          <a:ln>
            <a:noFill/>
          </a:ln>
        </p:spPr>
        <p:txBody>
          <a:bodyPr anchorCtr="0" anchor="t" bIns="0" lIns="0" spcFirstLastPara="1" rIns="0" wrap="square" tIns="0">
            <a:noAutofit/>
          </a:bodyPr>
          <a:lstStyle/>
          <a:p>
            <a:pPr indent="0" lvl="0" marL="0" marR="0" rtl="0" algn="l">
              <a:lnSpc>
                <a:spcPct val="134782"/>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63.3% Men's Program</a:t>
            </a:r>
            <a:endParaRPr b="0" i="0" sz="1600" u="none" cap="none" strike="noStrike">
              <a:solidFill>
                <a:srgbClr val="504C49"/>
              </a:solidFill>
              <a:latin typeface="Source Serif 4"/>
              <a:ea typeface="Source Serif 4"/>
              <a:cs typeface="Source Serif 4"/>
              <a:sym typeface="Source Serif 4"/>
            </a:endParaRPr>
          </a:p>
          <a:p>
            <a:pPr indent="0" lvl="0" marL="0" marR="0" rtl="0" algn="l">
              <a:lnSpc>
                <a:spcPct val="134782"/>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36.9% Women's Program</a:t>
            </a:r>
            <a:endParaRPr b="0" i="0" sz="1600" u="none" cap="none" strike="noStrike"/>
          </a:p>
        </p:txBody>
      </p:sp>
      <p:sp>
        <p:nvSpPr>
          <p:cNvPr id="973" name="Google Shape;973;p84"/>
          <p:cNvSpPr/>
          <p:nvPr/>
        </p:nvSpPr>
        <p:spPr>
          <a:xfrm>
            <a:off x="5154226" y="1366349"/>
            <a:ext cx="8777400" cy="652500"/>
          </a:xfrm>
          <a:prstGeom prst="rect">
            <a:avLst/>
          </a:prstGeom>
          <a:noFill/>
          <a:ln>
            <a:noFill/>
          </a:ln>
        </p:spPr>
        <p:txBody>
          <a:bodyPr anchorCtr="0" anchor="t" bIns="0" lIns="0" spcFirstLastPara="1" rIns="0" wrap="square" tIns="0">
            <a:noAutofit/>
          </a:bodyPr>
          <a:lstStyle/>
          <a:p>
            <a:pPr indent="0" lvl="0" marL="0" marR="0" rtl="0" algn="l">
              <a:lnSpc>
                <a:spcPct val="134782"/>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Family orientation provides essential education and support to </a:t>
            </a:r>
            <a:r>
              <a:rPr b="0" i="0" lang="en-US" sz="1600" u="none" cap="none" strike="noStrike">
                <a:solidFill>
                  <a:srgbClr val="504C49"/>
                </a:solidFill>
                <a:latin typeface="Source Serif 4"/>
                <a:ea typeface="Source Serif 4"/>
                <a:cs typeface="Source Serif 4"/>
                <a:sym typeface="Source Serif 4"/>
              </a:rPr>
              <a:t>family</a:t>
            </a:r>
            <a:r>
              <a:rPr b="0" i="0" lang="en-US" sz="1600" u="none" cap="none" strike="noStrike">
                <a:solidFill>
                  <a:srgbClr val="504C49"/>
                </a:solidFill>
                <a:latin typeface="Source Serif 4"/>
                <a:ea typeface="Source Serif 4"/>
                <a:cs typeface="Source Serif 4"/>
                <a:sym typeface="Source Serif 4"/>
              </a:rPr>
              <a:t> members and caregivers of individuals in treatment. This survey evaluates the effectiveness of family orientation sessions in improving understanding and engagement.</a:t>
            </a:r>
            <a:endParaRPr b="0" i="0" sz="1600" u="none" cap="none" strike="noStrike"/>
          </a:p>
        </p:txBody>
      </p:sp>
      <p:sp>
        <p:nvSpPr>
          <p:cNvPr id="974" name="Google Shape;974;p84"/>
          <p:cNvSpPr/>
          <p:nvPr/>
        </p:nvSpPr>
        <p:spPr>
          <a:xfrm>
            <a:off x="1936194" y="3857268"/>
            <a:ext cx="1861423" cy="37826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950"/>
              <a:buFont typeface="Platypi Medium"/>
              <a:buNone/>
            </a:pPr>
            <a:r>
              <a:rPr b="0" i="0" lang="en-US" sz="2950" u="none" cap="none" strike="noStrike">
                <a:solidFill>
                  <a:srgbClr val="504C49"/>
                </a:solidFill>
                <a:latin typeface="Platypi Medium"/>
                <a:ea typeface="Platypi Medium"/>
                <a:cs typeface="Platypi Medium"/>
                <a:sym typeface="Platypi Medium"/>
              </a:rPr>
              <a:t>99%</a:t>
            </a:r>
            <a:endParaRPr b="0" i="0" sz="2950" u="none" cap="none" strike="noStrike"/>
          </a:p>
        </p:txBody>
      </p:sp>
      <p:pic>
        <p:nvPicPr>
          <p:cNvPr descr="preencoded.png" id="975" name="Google Shape;975;p84"/>
          <p:cNvPicPr preferRelativeResize="0"/>
          <p:nvPr/>
        </p:nvPicPr>
        <p:blipFill rotWithShape="1">
          <a:blip r:embed="rId3">
            <a:alphaModFix/>
          </a:blip>
          <a:srcRect b="0" l="0" r="0" t="0"/>
          <a:stretch/>
        </p:blipFill>
        <p:spPr>
          <a:xfrm>
            <a:off x="1732002" y="2911435"/>
            <a:ext cx="2270046" cy="2270046"/>
          </a:xfrm>
          <a:prstGeom prst="rect">
            <a:avLst/>
          </a:prstGeom>
          <a:noFill/>
          <a:ln>
            <a:noFill/>
          </a:ln>
        </p:spPr>
      </p:pic>
      <p:sp>
        <p:nvSpPr>
          <p:cNvPr id="976" name="Google Shape;976;p84"/>
          <p:cNvSpPr/>
          <p:nvPr/>
        </p:nvSpPr>
        <p:spPr>
          <a:xfrm>
            <a:off x="1628212" y="5298350"/>
            <a:ext cx="2477400" cy="201900"/>
          </a:xfrm>
          <a:prstGeom prst="rect">
            <a:avLst/>
          </a:prstGeom>
          <a:noFill/>
          <a:ln>
            <a:noFill/>
          </a:ln>
        </p:spPr>
        <p:txBody>
          <a:bodyPr anchorCtr="0" anchor="t" bIns="0" lIns="0" spcFirstLastPara="1" rIns="0" wrap="square" tIns="0">
            <a:noAutofit/>
          </a:bodyPr>
          <a:lstStyle/>
          <a:p>
            <a:pPr indent="0" lvl="0" marL="0" marR="0" rtl="0" algn="ctr">
              <a:lnSpc>
                <a:spcPct val="127586"/>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Orientation Helpful</a:t>
            </a:r>
            <a:endParaRPr b="0" i="0" sz="2000" u="none" cap="none" strike="noStrike"/>
          </a:p>
        </p:txBody>
      </p:sp>
      <p:sp>
        <p:nvSpPr>
          <p:cNvPr id="977" name="Google Shape;977;p84"/>
          <p:cNvSpPr/>
          <p:nvPr/>
        </p:nvSpPr>
        <p:spPr>
          <a:xfrm>
            <a:off x="706160" y="5617131"/>
            <a:ext cx="4321850" cy="201811"/>
          </a:xfrm>
          <a:prstGeom prst="rect">
            <a:avLst/>
          </a:prstGeom>
          <a:noFill/>
          <a:ln>
            <a:noFill/>
          </a:ln>
        </p:spPr>
        <p:txBody>
          <a:bodyPr anchorCtr="0" anchor="t" bIns="0" lIns="0" spcFirstLastPara="1" rIns="0" wrap="square" tIns="0">
            <a:noAutofit/>
          </a:bodyPr>
          <a:lstStyle/>
          <a:p>
            <a:pPr indent="0" lvl="0" marL="0" marR="0" rtl="0" algn="ctr">
              <a:lnSpc>
                <a:spcPct val="134782"/>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Found the orientation session valuable</a:t>
            </a:r>
            <a:endParaRPr b="0" i="0" sz="1600" u="none" cap="none" strike="noStrike"/>
          </a:p>
        </p:txBody>
      </p:sp>
      <p:sp>
        <p:nvSpPr>
          <p:cNvPr id="978" name="Google Shape;978;p84"/>
          <p:cNvSpPr/>
          <p:nvPr/>
        </p:nvSpPr>
        <p:spPr>
          <a:xfrm>
            <a:off x="6384250" y="3857268"/>
            <a:ext cx="1861423" cy="37826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950"/>
              <a:buFont typeface="Platypi Medium"/>
              <a:buNone/>
            </a:pPr>
            <a:r>
              <a:rPr b="0" i="0" lang="en-US" sz="2950" u="none" cap="none" strike="noStrike">
                <a:solidFill>
                  <a:srgbClr val="504C49"/>
                </a:solidFill>
                <a:latin typeface="Platypi Medium"/>
                <a:ea typeface="Platypi Medium"/>
                <a:cs typeface="Platypi Medium"/>
                <a:sym typeface="Platypi Medium"/>
              </a:rPr>
              <a:t>99.2%</a:t>
            </a:r>
            <a:endParaRPr b="0" i="0" sz="2950" u="none" cap="none" strike="noStrike"/>
          </a:p>
        </p:txBody>
      </p:sp>
      <p:pic>
        <p:nvPicPr>
          <p:cNvPr descr="preencoded.png" id="979" name="Google Shape;979;p84"/>
          <p:cNvPicPr preferRelativeResize="0"/>
          <p:nvPr/>
        </p:nvPicPr>
        <p:blipFill rotWithShape="1">
          <a:blip r:embed="rId4">
            <a:alphaModFix/>
          </a:blip>
          <a:srcRect b="0" l="0" r="0" t="0"/>
          <a:stretch/>
        </p:blipFill>
        <p:spPr>
          <a:xfrm>
            <a:off x="6180058" y="2911435"/>
            <a:ext cx="2270046" cy="2270046"/>
          </a:xfrm>
          <a:prstGeom prst="rect">
            <a:avLst/>
          </a:prstGeom>
          <a:noFill/>
          <a:ln>
            <a:noFill/>
          </a:ln>
        </p:spPr>
      </p:pic>
      <p:sp>
        <p:nvSpPr>
          <p:cNvPr id="980" name="Google Shape;980;p84"/>
          <p:cNvSpPr/>
          <p:nvPr/>
        </p:nvSpPr>
        <p:spPr>
          <a:xfrm>
            <a:off x="5937899" y="5320226"/>
            <a:ext cx="2754600" cy="236400"/>
          </a:xfrm>
          <a:prstGeom prst="rect">
            <a:avLst/>
          </a:prstGeom>
          <a:noFill/>
          <a:ln>
            <a:noFill/>
          </a:ln>
        </p:spPr>
        <p:txBody>
          <a:bodyPr anchorCtr="0" anchor="t" bIns="0" lIns="0" spcFirstLastPara="1" rIns="0" wrap="square" tIns="0">
            <a:noAutofit/>
          </a:bodyPr>
          <a:lstStyle/>
          <a:p>
            <a:pPr indent="0" lvl="0" marL="0" marR="0" rtl="0" algn="ctr">
              <a:lnSpc>
                <a:spcPct val="127586"/>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Understand Addiction</a:t>
            </a:r>
            <a:endParaRPr b="0" i="0" sz="2000" u="none" cap="none" strike="noStrike"/>
          </a:p>
        </p:txBody>
      </p:sp>
      <p:sp>
        <p:nvSpPr>
          <p:cNvPr id="981" name="Google Shape;981;p84"/>
          <p:cNvSpPr/>
          <p:nvPr/>
        </p:nvSpPr>
        <p:spPr>
          <a:xfrm>
            <a:off x="5154216" y="5617131"/>
            <a:ext cx="4321850" cy="20181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Better understand family and addiction dynamics</a:t>
            </a:r>
            <a:endParaRPr b="0" i="0" sz="1600" u="none" cap="none" strike="noStrike"/>
          </a:p>
        </p:txBody>
      </p:sp>
      <p:sp>
        <p:nvSpPr>
          <p:cNvPr id="982" name="Google Shape;982;p84"/>
          <p:cNvSpPr/>
          <p:nvPr/>
        </p:nvSpPr>
        <p:spPr>
          <a:xfrm>
            <a:off x="10832425" y="3857268"/>
            <a:ext cx="1861423" cy="37826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04C49"/>
              </a:buClr>
              <a:buSzPts val="2950"/>
              <a:buFont typeface="Platypi Medium"/>
              <a:buNone/>
            </a:pPr>
            <a:r>
              <a:rPr b="0" i="0" lang="en-US" sz="2950" u="none" cap="none" strike="noStrike">
                <a:solidFill>
                  <a:srgbClr val="504C49"/>
                </a:solidFill>
                <a:latin typeface="Platypi Medium"/>
                <a:ea typeface="Platypi Medium"/>
                <a:cs typeface="Platypi Medium"/>
                <a:sym typeface="Platypi Medium"/>
              </a:rPr>
              <a:t>99.2%</a:t>
            </a:r>
            <a:endParaRPr b="0" i="0" sz="2950" u="none" cap="none" strike="noStrike"/>
          </a:p>
        </p:txBody>
      </p:sp>
      <p:pic>
        <p:nvPicPr>
          <p:cNvPr descr="preencoded.png" id="983" name="Google Shape;983;p84"/>
          <p:cNvPicPr preferRelativeResize="0"/>
          <p:nvPr/>
        </p:nvPicPr>
        <p:blipFill rotWithShape="1">
          <a:blip r:embed="rId4">
            <a:alphaModFix/>
          </a:blip>
          <a:srcRect b="0" l="0" r="0" t="0"/>
          <a:stretch/>
        </p:blipFill>
        <p:spPr>
          <a:xfrm>
            <a:off x="10628233" y="2911435"/>
            <a:ext cx="2270046" cy="2270046"/>
          </a:xfrm>
          <a:prstGeom prst="rect">
            <a:avLst/>
          </a:prstGeom>
          <a:noFill/>
          <a:ln>
            <a:noFill/>
          </a:ln>
        </p:spPr>
      </p:pic>
      <p:sp>
        <p:nvSpPr>
          <p:cNvPr id="984" name="Google Shape;984;p84"/>
          <p:cNvSpPr/>
          <p:nvPr/>
        </p:nvSpPr>
        <p:spPr>
          <a:xfrm>
            <a:off x="10817299" y="5320200"/>
            <a:ext cx="2477400" cy="236400"/>
          </a:xfrm>
          <a:prstGeom prst="rect">
            <a:avLst/>
          </a:prstGeom>
          <a:noFill/>
          <a:ln>
            <a:noFill/>
          </a:ln>
        </p:spPr>
        <p:txBody>
          <a:bodyPr anchorCtr="0" anchor="t" bIns="0" lIns="0" spcFirstLastPara="1" rIns="0" wrap="square" tIns="0">
            <a:noAutofit/>
          </a:bodyPr>
          <a:lstStyle/>
          <a:p>
            <a:pPr indent="0" lvl="0" marL="0" marR="0" rtl="0" algn="ctr">
              <a:lnSpc>
                <a:spcPct val="127586"/>
              </a:lnSpc>
              <a:spcBef>
                <a:spcPts val="0"/>
              </a:spcBef>
              <a:spcAft>
                <a:spcPts val="0"/>
              </a:spcAft>
              <a:buClr>
                <a:srgbClr val="504C49"/>
              </a:buClr>
              <a:buSzPts val="1450"/>
              <a:buFont typeface="Platypi Medium"/>
              <a:buNone/>
            </a:pPr>
            <a:r>
              <a:rPr b="0" i="0" lang="en-US" sz="2000" u="none" cap="none" strike="noStrike">
                <a:solidFill>
                  <a:srgbClr val="504C49"/>
                </a:solidFill>
                <a:latin typeface="Platypi Medium"/>
                <a:ea typeface="Platypi Medium"/>
                <a:cs typeface="Platypi Medium"/>
                <a:sym typeface="Platypi Medium"/>
              </a:rPr>
              <a:t>Virtual Visit Clarity</a:t>
            </a:r>
            <a:endParaRPr b="0" i="0" sz="2000" u="none" cap="none" strike="noStrike"/>
          </a:p>
        </p:txBody>
      </p:sp>
      <p:sp>
        <p:nvSpPr>
          <p:cNvPr id="985" name="Google Shape;985;p84"/>
          <p:cNvSpPr/>
          <p:nvPr/>
        </p:nvSpPr>
        <p:spPr>
          <a:xfrm>
            <a:off x="9602272" y="5617131"/>
            <a:ext cx="4321969" cy="201811"/>
          </a:xfrm>
          <a:prstGeom prst="rect">
            <a:avLst/>
          </a:prstGeom>
          <a:noFill/>
          <a:ln>
            <a:noFill/>
          </a:ln>
        </p:spPr>
        <p:txBody>
          <a:bodyPr anchorCtr="0" anchor="t" bIns="0" lIns="0" spcFirstLastPara="1" rIns="0" wrap="square" tIns="0">
            <a:noAutofit/>
          </a:bodyPr>
          <a:lstStyle/>
          <a:p>
            <a:pPr indent="0" lvl="0" marL="0" marR="0" rtl="0" algn="ctr">
              <a:lnSpc>
                <a:spcPct val="134782"/>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Understand when and how to have virtual visits</a:t>
            </a:r>
            <a:endParaRPr b="0" i="0" sz="1600" u="none" cap="none" strike="noStrike"/>
          </a:p>
        </p:txBody>
      </p:sp>
      <p:sp>
        <p:nvSpPr>
          <p:cNvPr id="986" name="Google Shape;986;p84"/>
          <p:cNvSpPr/>
          <p:nvPr/>
        </p:nvSpPr>
        <p:spPr>
          <a:xfrm>
            <a:off x="629785" y="6376427"/>
            <a:ext cx="13218000" cy="40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These exceptional satisfaction rates demonstrate that family orientation effectively prepares family members to support their loved ones' recovery journey while understanding treatment processes, visiting procedures, and the nature of addiction as a family disease.</a:t>
            </a:r>
            <a:r>
              <a:rPr lang="en-US" sz="1600">
                <a:solidFill>
                  <a:srgbClr val="504C49"/>
                </a:solidFill>
                <a:latin typeface="Source Serif 4"/>
                <a:ea typeface="Source Serif 4"/>
                <a:cs typeface="Source Serif 4"/>
                <a:sym typeface="Source Serif 4"/>
              </a:rPr>
              <a:t>Engaging families as partners in recovery improves treatment outcomes and supports long-term recovery success</a:t>
            </a:r>
            <a:endParaRPr b="0" i="0" sz="1600" u="none" cap="none" strike="noStrike"/>
          </a:p>
        </p:txBody>
      </p:sp>
      <p:sp>
        <p:nvSpPr>
          <p:cNvPr id="987" name="Google Shape;987;p8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988" name="Google Shape;988;p84" title="Elmhurst New Logo-01.png"/>
          <p:cNvPicPr preferRelativeResize="0"/>
          <p:nvPr/>
        </p:nvPicPr>
        <p:blipFill>
          <a:blip r:embed="rId5">
            <a:alphaModFix/>
          </a:blip>
          <a:stretch>
            <a:fillRect/>
          </a:stretch>
        </p:blipFill>
        <p:spPr>
          <a:xfrm>
            <a:off x="225316" y="7008926"/>
            <a:ext cx="1381002" cy="1074176"/>
          </a:xfrm>
          <a:prstGeom prst="rect">
            <a:avLst/>
          </a:prstGeom>
          <a:noFill/>
          <a:ln>
            <a:noFill/>
          </a:ln>
        </p:spPr>
      </p:pic>
      <p:sp>
        <p:nvSpPr>
          <p:cNvPr id="989" name="Google Shape;989;p84"/>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85"/>
          <p:cNvSpPr/>
          <p:nvPr/>
        </p:nvSpPr>
        <p:spPr>
          <a:xfrm>
            <a:off x="787255" y="436400"/>
            <a:ext cx="12604200" cy="492900"/>
          </a:xfrm>
          <a:prstGeom prst="rect">
            <a:avLst/>
          </a:prstGeom>
          <a:noFill/>
          <a:ln>
            <a:noFill/>
          </a:ln>
        </p:spPr>
        <p:txBody>
          <a:bodyPr anchorCtr="0" anchor="t" bIns="0" lIns="0" spcFirstLastPara="1" rIns="0" wrap="square" tIns="0">
            <a:noAutofit/>
          </a:bodyPr>
          <a:lstStyle/>
          <a:p>
            <a:pPr indent="0" lvl="0" marL="0" marR="0" rtl="0" algn="l">
              <a:lnSpc>
                <a:spcPct val="126229"/>
              </a:lnSpc>
              <a:spcBef>
                <a:spcPts val="0"/>
              </a:spcBef>
              <a:spcAft>
                <a:spcPts val="0"/>
              </a:spcAft>
              <a:buClr>
                <a:srgbClr val="201B18"/>
              </a:buClr>
              <a:buSzPts val="3050"/>
              <a:buFont typeface="Platypi Medium"/>
              <a:buNone/>
            </a:pPr>
            <a:r>
              <a:rPr b="0" i="0" lang="en-US" sz="4600" u="none" cap="none" strike="noStrike">
                <a:solidFill>
                  <a:srgbClr val="201B18"/>
                </a:solidFill>
                <a:latin typeface="Platypi Medium"/>
                <a:ea typeface="Platypi Medium"/>
                <a:cs typeface="Platypi Medium"/>
                <a:sym typeface="Platypi Medium"/>
              </a:rPr>
              <a:t>MHSIP Consumer Survey: Demographics</a:t>
            </a:r>
            <a:endParaRPr b="0" i="0" sz="4600" u="none" cap="none" strike="noStrike"/>
          </a:p>
        </p:txBody>
      </p:sp>
      <p:sp>
        <p:nvSpPr>
          <p:cNvPr id="996" name="Google Shape;996;p85"/>
          <p:cNvSpPr/>
          <p:nvPr/>
        </p:nvSpPr>
        <p:spPr>
          <a:xfrm>
            <a:off x="673894" y="1267790"/>
            <a:ext cx="4546500" cy="1564800"/>
          </a:xfrm>
          <a:prstGeom prst="roundRect">
            <a:avLst>
              <a:gd fmla="val 151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85"/>
          <p:cNvSpPr/>
          <p:nvPr/>
        </p:nvSpPr>
        <p:spPr>
          <a:xfrm>
            <a:off x="831294" y="1393865"/>
            <a:ext cx="4231719" cy="679013"/>
          </a:xfrm>
          <a:prstGeom prst="rect">
            <a:avLst/>
          </a:prstGeom>
          <a:noFill/>
          <a:ln>
            <a:noFill/>
          </a:ln>
        </p:spPr>
        <p:txBody>
          <a:bodyPr anchorCtr="0" anchor="t" bIns="0" lIns="0" spcFirstLastPara="1" rIns="0" wrap="square" tIns="0">
            <a:noAutofit/>
          </a:bodyPr>
          <a:lstStyle/>
          <a:p>
            <a:pPr indent="0" lvl="0" marL="0" marR="0" rtl="0" algn="l">
              <a:lnSpc>
                <a:spcPct val="124705"/>
              </a:lnSpc>
              <a:spcBef>
                <a:spcPts val="0"/>
              </a:spcBef>
              <a:spcAft>
                <a:spcPts val="0"/>
              </a:spcAft>
              <a:buClr>
                <a:srgbClr val="FFFFFF"/>
              </a:buClr>
              <a:buSzPts val="4250"/>
              <a:buFont typeface="Platypi Medium"/>
              <a:buNone/>
            </a:pPr>
            <a:r>
              <a:rPr b="0" i="0" lang="en-US" sz="4250" u="none" cap="none" strike="noStrike">
                <a:solidFill>
                  <a:srgbClr val="FFFFFF"/>
                </a:solidFill>
                <a:latin typeface="Platypi Medium"/>
                <a:ea typeface="Platypi Medium"/>
                <a:cs typeface="Platypi Medium"/>
                <a:sym typeface="Platypi Medium"/>
              </a:rPr>
              <a:t>355</a:t>
            </a:r>
            <a:endParaRPr b="0" i="0" sz="4250" u="none" cap="none" strike="noStrike"/>
          </a:p>
        </p:txBody>
      </p:sp>
      <p:sp>
        <p:nvSpPr>
          <p:cNvPr id="998" name="Google Shape;998;p85"/>
          <p:cNvSpPr/>
          <p:nvPr/>
        </p:nvSpPr>
        <p:spPr>
          <a:xfrm>
            <a:off x="2194819" y="1610390"/>
            <a:ext cx="1968300" cy="2460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FFFFFF"/>
              </a:buClr>
              <a:buSzPts val="1500"/>
              <a:buFont typeface="Platypi Medium"/>
              <a:buNone/>
            </a:pPr>
            <a:r>
              <a:rPr b="0" i="0" lang="en-US" sz="2000" u="none" cap="none" strike="noStrike">
                <a:solidFill>
                  <a:srgbClr val="FFFFFF"/>
                </a:solidFill>
                <a:latin typeface="Platypi Medium"/>
                <a:ea typeface="Platypi Medium"/>
                <a:cs typeface="Platypi Medium"/>
                <a:sym typeface="Platypi Medium"/>
              </a:rPr>
              <a:t>CCBHC MHSIP</a:t>
            </a:r>
            <a:endParaRPr b="0" i="0" sz="2000" u="none" cap="none" strike="noStrike"/>
          </a:p>
        </p:txBody>
      </p:sp>
      <p:sp>
        <p:nvSpPr>
          <p:cNvPr id="999" name="Google Shape;999;p85"/>
          <p:cNvSpPr/>
          <p:nvPr/>
        </p:nvSpPr>
        <p:spPr>
          <a:xfrm>
            <a:off x="831282" y="2157635"/>
            <a:ext cx="4231800" cy="213600"/>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FFFFFF"/>
              </a:buClr>
              <a:buSzPts val="1200"/>
              <a:buFont typeface="Source Serif 4"/>
              <a:buNone/>
            </a:pPr>
            <a:r>
              <a:rPr b="0" i="0" lang="en-US" sz="1600" u="none" cap="none" strike="noStrike">
                <a:solidFill>
                  <a:srgbClr val="FFFFFF"/>
                </a:solidFill>
                <a:latin typeface="Source Serif 4"/>
                <a:ea typeface="Source Serif 4"/>
                <a:cs typeface="Source Serif 4"/>
                <a:sym typeface="Source Serif 4"/>
              </a:rPr>
              <a:t>Mental Health Statistics Improvement Program survey</a:t>
            </a:r>
            <a:endParaRPr b="0" i="0" sz="1600" u="none" cap="none" strike="noStrike"/>
          </a:p>
        </p:txBody>
      </p:sp>
      <p:sp>
        <p:nvSpPr>
          <p:cNvPr id="1000" name="Google Shape;1000;p85"/>
          <p:cNvSpPr/>
          <p:nvPr/>
        </p:nvSpPr>
        <p:spPr>
          <a:xfrm>
            <a:off x="5498782" y="1382911"/>
            <a:ext cx="8351877" cy="640437"/>
          </a:xfrm>
          <a:prstGeom prst="rect">
            <a:avLst/>
          </a:prstGeom>
          <a:noFill/>
          <a:ln>
            <a:noFill/>
          </a:ln>
        </p:spPr>
        <p:txBody>
          <a:bodyPr anchorCtr="0" anchor="t" bIns="0" lIns="0" spcFirstLastPara="1" rIns="0" wrap="square" tIns="0">
            <a:noAutofit/>
          </a:bodyPr>
          <a:lstStyle/>
          <a:p>
            <a:pPr indent="0" lvl="0" marL="0" marR="0" rtl="0" algn="l">
              <a:lnSpc>
                <a:spcPct val="137500"/>
              </a:lnSpc>
              <a:spcBef>
                <a:spcPts val="0"/>
              </a:spcBef>
              <a:spcAft>
                <a:spcPts val="0"/>
              </a:spcAft>
              <a:buClr>
                <a:srgbClr val="504C49"/>
              </a:buClr>
              <a:buSzPts val="1200"/>
              <a:buFont typeface="Source Serif 4"/>
              <a:buNone/>
            </a:pPr>
            <a:r>
              <a:rPr b="0" i="0" lang="en-US" sz="1600" u="none" cap="none" strike="noStrike">
                <a:solidFill>
                  <a:srgbClr val="504C49"/>
                </a:solidFill>
                <a:latin typeface="Source Serif 4"/>
                <a:ea typeface="Source Serif 4"/>
                <a:cs typeface="Source Serif 4"/>
                <a:sym typeface="Source Serif 4"/>
              </a:rPr>
              <a:t>The MHSIP Consumer Survey is a standardized national measure assessing satisfaction with mental health services across multiple domains. This survey provides benchmarkable data on service quality and consumer experience.</a:t>
            </a:r>
            <a:endParaRPr b="0" i="0" sz="1600" u="none" cap="none" strike="noStrike"/>
          </a:p>
        </p:txBody>
      </p:sp>
      <p:sp>
        <p:nvSpPr>
          <p:cNvPr id="1001" name="Google Shape;1001;p85"/>
          <p:cNvSpPr/>
          <p:nvPr/>
        </p:nvSpPr>
        <p:spPr>
          <a:xfrm>
            <a:off x="1729784" y="3170992"/>
            <a:ext cx="4839000" cy="640500"/>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201B18"/>
              </a:buClr>
              <a:buSzPts val="1850"/>
              <a:buFont typeface="Platypi Medium"/>
              <a:buNone/>
            </a:pPr>
            <a:r>
              <a:rPr b="0" i="0" lang="en-US" sz="2600" u="none" cap="none" strike="noStrike">
                <a:solidFill>
                  <a:srgbClr val="201B18"/>
                </a:solidFill>
                <a:latin typeface="Platypi Medium"/>
                <a:ea typeface="Platypi Medium"/>
                <a:cs typeface="Platypi Medium"/>
                <a:sym typeface="Platypi Medium"/>
              </a:rPr>
              <a:t>Demographic Profile</a:t>
            </a:r>
            <a:endParaRPr b="0" i="0" sz="2600" u="none" cap="none" strike="noStrike"/>
          </a:p>
        </p:txBody>
      </p:sp>
      <p:sp>
        <p:nvSpPr>
          <p:cNvPr id="1002" name="Google Shape;1002;p85"/>
          <p:cNvSpPr/>
          <p:nvPr/>
        </p:nvSpPr>
        <p:spPr>
          <a:xfrm>
            <a:off x="831291" y="3770941"/>
            <a:ext cx="1968300" cy="2460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201B18"/>
              </a:buClr>
              <a:buSzPts val="1500"/>
              <a:buFont typeface="Platypi Medium"/>
              <a:buNone/>
            </a:pPr>
            <a:r>
              <a:rPr b="0" i="0" lang="en-US" sz="2000" u="none" cap="none" strike="noStrike">
                <a:solidFill>
                  <a:srgbClr val="201B18"/>
                </a:solidFill>
                <a:latin typeface="Platypi Medium"/>
                <a:ea typeface="Platypi Medium"/>
                <a:cs typeface="Platypi Medium"/>
                <a:sym typeface="Platypi Medium"/>
              </a:rPr>
              <a:t>Ethnicity</a:t>
            </a:r>
            <a:endParaRPr b="0" i="0" sz="2000" u="none" cap="none" strike="noStrike"/>
          </a:p>
        </p:txBody>
      </p:sp>
      <p:sp>
        <p:nvSpPr>
          <p:cNvPr id="1003" name="Google Shape;1003;p85"/>
          <p:cNvSpPr/>
          <p:nvPr/>
        </p:nvSpPr>
        <p:spPr>
          <a:xfrm>
            <a:off x="787291" y="4133223"/>
            <a:ext cx="6336000" cy="640200"/>
          </a:xfrm>
          <a:prstGeom prst="rect">
            <a:avLst/>
          </a:prstGeom>
          <a:noFill/>
          <a:ln>
            <a:noFill/>
          </a:ln>
        </p:spPr>
        <p:txBody>
          <a:bodyPr anchorCtr="0" anchor="t" bIns="0" lIns="0" spcFirstLastPara="1" rIns="0" wrap="square" tIns="0">
            <a:noAutofit/>
          </a:bodyPr>
          <a:lstStyle/>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91.2% Not Spanish, Hispanic, or Latino</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1.41% Spanish, Hispanic, or Latino</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7.6% Prefer not to answer</a:t>
            </a:r>
            <a:endParaRPr b="0" i="0" sz="1600" u="none" cap="none" strike="noStrike"/>
          </a:p>
        </p:txBody>
      </p:sp>
      <p:sp>
        <p:nvSpPr>
          <p:cNvPr id="1004" name="Google Shape;1004;p85"/>
          <p:cNvSpPr/>
          <p:nvPr/>
        </p:nvSpPr>
        <p:spPr>
          <a:xfrm>
            <a:off x="787256" y="4938574"/>
            <a:ext cx="3375900" cy="2952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201B18"/>
              </a:buClr>
              <a:buSzPts val="1500"/>
              <a:buFont typeface="Platypi Medium"/>
              <a:buNone/>
            </a:pPr>
            <a:r>
              <a:rPr b="0" i="0" lang="en-US" sz="2000" u="none" cap="none" strike="noStrike">
                <a:solidFill>
                  <a:srgbClr val="201B18"/>
                </a:solidFill>
                <a:latin typeface="Platypi Medium"/>
                <a:ea typeface="Platypi Medium"/>
                <a:cs typeface="Platypi Medium"/>
                <a:sym typeface="Platypi Medium"/>
              </a:rPr>
              <a:t>Age Distribution</a:t>
            </a:r>
            <a:endParaRPr b="0" i="0" sz="2000" u="none" cap="none" strike="noStrike"/>
          </a:p>
        </p:txBody>
      </p:sp>
      <p:sp>
        <p:nvSpPr>
          <p:cNvPr id="1005" name="Google Shape;1005;p85"/>
          <p:cNvSpPr/>
          <p:nvPr/>
        </p:nvSpPr>
        <p:spPr>
          <a:xfrm>
            <a:off x="787241" y="5240325"/>
            <a:ext cx="6336000" cy="640200"/>
          </a:xfrm>
          <a:prstGeom prst="rect">
            <a:avLst/>
          </a:prstGeom>
          <a:noFill/>
          <a:ln>
            <a:noFill/>
          </a:ln>
        </p:spPr>
        <p:txBody>
          <a:bodyPr anchorCtr="0" anchor="t" bIns="0" lIns="0" spcFirstLastPara="1" rIns="0" wrap="square" tIns="0">
            <a:noAutofit/>
          </a:bodyPr>
          <a:lstStyle/>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88.1% 18-29 years old</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7.6% 65+ years old</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5.6% 18-29 years old</a:t>
            </a:r>
            <a:endParaRPr b="0" i="0" sz="1600" u="none" cap="none" strike="noStrike"/>
          </a:p>
        </p:txBody>
      </p:sp>
      <p:sp>
        <p:nvSpPr>
          <p:cNvPr id="1006" name="Google Shape;1006;p85"/>
          <p:cNvSpPr/>
          <p:nvPr/>
        </p:nvSpPr>
        <p:spPr>
          <a:xfrm>
            <a:off x="7514868" y="3081457"/>
            <a:ext cx="1968341" cy="245983"/>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201B18"/>
              </a:buClr>
              <a:buSzPts val="1500"/>
              <a:buFont typeface="Platypi Medium"/>
              <a:buNone/>
            </a:pPr>
            <a:r>
              <a:rPr b="0" i="0" lang="en-US" sz="2000" u="none" cap="none" strike="noStrike">
                <a:solidFill>
                  <a:srgbClr val="201B18"/>
                </a:solidFill>
                <a:latin typeface="Platypi Medium"/>
                <a:ea typeface="Platypi Medium"/>
                <a:cs typeface="Platypi Medium"/>
                <a:sym typeface="Platypi Medium"/>
              </a:rPr>
              <a:t>Gender</a:t>
            </a:r>
            <a:endParaRPr b="0" i="0" sz="2000" u="none" cap="none" strike="noStrike"/>
          </a:p>
        </p:txBody>
      </p:sp>
      <p:sp>
        <p:nvSpPr>
          <p:cNvPr id="1007" name="Google Shape;1007;p85"/>
          <p:cNvSpPr/>
          <p:nvPr/>
        </p:nvSpPr>
        <p:spPr>
          <a:xfrm>
            <a:off x="7514868" y="3436739"/>
            <a:ext cx="6335911" cy="1067135"/>
          </a:xfrm>
          <a:prstGeom prst="rect">
            <a:avLst/>
          </a:prstGeom>
          <a:noFill/>
          <a:ln>
            <a:noFill/>
          </a:ln>
        </p:spPr>
        <p:txBody>
          <a:bodyPr anchorCtr="0" anchor="t" bIns="0" lIns="0" spcFirstLastPara="1" rIns="0" wrap="square" tIns="0">
            <a:noAutofit/>
          </a:bodyPr>
          <a:lstStyle/>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66.1% Male</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35.4% Female</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&lt;1% Nonbinary or Gender Nonconforming</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&lt;1% Choose to self-describe</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&lt;1% Prefer not to answer</a:t>
            </a:r>
            <a:endParaRPr b="0" i="0" sz="1600" u="none" cap="none" strike="noStrike"/>
          </a:p>
        </p:txBody>
      </p:sp>
      <p:sp>
        <p:nvSpPr>
          <p:cNvPr id="1008" name="Google Shape;1008;p85"/>
          <p:cNvSpPr/>
          <p:nvPr/>
        </p:nvSpPr>
        <p:spPr>
          <a:xfrm>
            <a:off x="7514880" y="4924580"/>
            <a:ext cx="1968300" cy="246000"/>
          </a:xfrm>
          <a:prstGeom prst="rect">
            <a:avLst/>
          </a:prstGeom>
          <a:noFill/>
          <a:ln>
            <a:noFill/>
          </a:ln>
        </p:spPr>
        <p:txBody>
          <a:bodyPr anchorCtr="0" anchor="t" bIns="0" lIns="0" spcFirstLastPara="1" rIns="0" wrap="square" tIns="0">
            <a:noAutofit/>
          </a:bodyPr>
          <a:lstStyle/>
          <a:p>
            <a:pPr indent="0" lvl="0" marL="0" marR="0" rtl="0" algn="l">
              <a:lnSpc>
                <a:spcPct val="126666"/>
              </a:lnSpc>
              <a:spcBef>
                <a:spcPts val="0"/>
              </a:spcBef>
              <a:spcAft>
                <a:spcPts val="0"/>
              </a:spcAft>
              <a:buClr>
                <a:srgbClr val="201B18"/>
              </a:buClr>
              <a:buSzPts val="1500"/>
              <a:buFont typeface="Platypi Medium"/>
              <a:buNone/>
            </a:pPr>
            <a:r>
              <a:rPr b="0" i="0" lang="en-US" sz="2000" u="none" cap="none" strike="noStrike">
                <a:solidFill>
                  <a:srgbClr val="201B18"/>
                </a:solidFill>
                <a:latin typeface="Platypi Medium"/>
                <a:ea typeface="Platypi Medium"/>
                <a:cs typeface="Platypi Medium"/>
                <a:sym typeface="Platypi Medium"/>
              </a:rPr>
              <a:t>Race</a:t>
            </a:r>
            <a:endParaRPr b="0" i="0" sz="2000" u="none" cap="none" strike="noStrike"/>
          </a:p>
        </p:txBody>
      </p:sp>
      <p:sp>
        <p:nvSpPr>
          <p:cNvPr id="1009" name="Google Shape;1009;p85"/>
          <p:cNvSpPr/>
          <p:nvPr/>
        </p:nvSpPr>
        <p:spPr>
          <a:xfrm>
            <a:off x="7514868" y="5257637"/>
            <a:ext cx="6336000" cy="1280700"/>
          </a:xfrm>
          <a:prstGeom prst="rect">
            <a:avLst/>
          </a:prstGeom>
          <a:noFill/>
          <a:ln>
            <a:noFill/>
          </a:ln>
        </p:spPr>
        <p:txBody>
          <a:bodyPr anchorCtr="0" anchor="t" bIns="0" lIns="0" spcFirstLastPara="1" rIns="0" wrap="square" tIns="0">
            <a:noAutofit/>
          </a:bodyPr>
          <a:lstStyle/>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72.9% African American</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16.6% Caucasian</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4.5% More than one race</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3% Other</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1.9% Prefer not to answer</a:t>
            </a:r>
            <a:endParaRPr b="0" i="0" sz="1600" u="none" cap="none" strike="noStrike"/>
          </a:p>
          <a:p>
            <a:pPr indent="-368300" lvl="0" marL="342900" marR="0" rtl="0" algn="l">
              <a:lnSpc>
                <a:spcPct val="100000"/>
              </a:lnSpc>
              <a:spcBef>
                <a:spcPts val="0"/>
              </a:spcBef>
              <a:spcAft>
                <a:spcPts val="0"/>
              </a:spcAft>
              <a:buClr>
                <a:srgbClr val="504C49"/>
              </a:buClr>
              <a:buSzPts val="1600"/>
              <a:buFont typeface="Source Serif 4"/>
              <a:buChar char="•"/>
            </a:pPr>
            <a:r>
              <a:rPr b="0" i="0" lang="en-US" sz="1600" u="none" cap="none" strike="noStrike">
                <a:solidFill>
                  <a:srgbClr val="504C49"/>
                </a:solidFill>
                <a:latin typeface="Source Serif 4"/>
                <a:ea typeface="Source Serif 4"/>
                <a:cs typeface="Source Serif 4"/>
                <a:sym typeface="Source Serif 4"/>
              </a:rPr>
              <a:t>&lt;1% Asian, Native Hawaiian or Pacific Islander</a:t>
            </a:r>
            <a:endParaRPr b="0" i="0" sz="1600" u="none" cap="none" strike="noStrike"/>
          </a:p>
        </p:txBody>
      </p:sp>
      <p:sp>
        <p:nvSpPr>
          <p:cNvPr id="1010" name="Google Shape;1010;p8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011" name="Google Shape;1011;p85"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1012" name="Google Shape;1012;p8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86"/>
          <p:cNvSpPr/>
          <p:nvPr/>
        </p:nvSpPr>
        <p:spPr>
          <a:xfrm>
            <a:off x="737217" y="377023"/>
            <a:ext cx="12953700" cy="630000"/>
          </a:xfrm>
          <a:prstGeom prst="rect">
            <a:avLst/>
          </a:prstGeom>
          <a:noFill/>
          <a:ln>
            <a:noFill/>
          </a:ln>
        </p:spPr>
        <p:txBody>
          <a:bodyPr anchorCtr="0" anchor="t" bIns="0" lIns="0" spcFirstLastPara="1" rIns="0" wrap="square" tIns="0">
            <a:noAutofit/>
          </a:bodyPr>
          <a:lstStyle/>
          <a:p>
            <a:pPr indent="0" lvl="0" marL="0" marR="0" rtl="0" algn="l">
              <a:lnSpc>
                <a:spcPct val="126415"/>
              </a:lnSpc>
              <a:spcBef>
                <a:spcPts val="0"/>
              </a:spcBef>
              <a:spcAft>
                <a:spcPts val="0"/>
              </a:spcAft>
              <a:buClr>
                <a:srgbClr val="201B18"/>
              </a:buClr>
              <a:buSzPts val="2650"/>
              <a:buFont typeface="Platypi Medium"/>
              <a:buNone/>
            </a:pPr>
            <a:r>
              <a:rPr b="0" i="0" lang="en-US" sz="4600" u="none" cap="none" strike="noStrike">
                <a:solidFill>
                  <a:srgbClr val="201B18"/>
                </a:solidFill>
                <a:latin typeface="Platypi Medium"/>
                <a:ea typeface="Platypi Medium"/>
                <a:cs typeface="Platypi Medium"/>
                <a:sym typeface="Platypi Medium"/>
              </a:rPr>
              <a:t>MHSIP Consumer Survey: Domain Results</a:t>
            </a:r>
            <a:endParaRPr b="0" i="0" sz="4600" u="none" cap="none" strike="noStrike"/>
          </a:p>
        </p:txBody>
      </p:sp>
      <p:sp>
        <p:nvSpPr>
          <p:cNvPr id="1019" name="Google Shape;1019;p86"/>
          <p:cNvSpPr/>
          <p:nvPr/>
        </p:nvSpPr>
        <p:spPr>
          <a:xfrm>
            <a:off x="737235" y="1172289"/>
            <a:ext cx="13155930" cy="351234"/>
          </a:xfrm>
          <a:prstGeom prst="rect">
            <a:avLst/>
          </a:prstGeom>
          <a:noFill/>
          <a:ln>
            <a:noFill/>
          </a:ln>
        </p:spPr>
        <p:txBody>
          <a:bodyPr anchorCtr="0" anchor="t" bIns="0" lIns="0" spcFirstLastPara="1" rIns="0" wrap="square" tIns="0">
            <a:noAutofit/>
          </a:bodyPr>
          <a:lstStyle/>
          <a:p>
            <a:pPr indent="0" lvl="0" marL="0" marR="0" rtl="0" algn="l">
              <a:lnSpc>
                <a:spcPct val="128571"/>
              </a:lnSpc>
              <a:spcBef>
                <a:spcPts val="0"/>
              </a:spcBef>
              <a:spcAft>
                <a:spcPts val="0"/>
              </a:spcAft>
              <a:buClr>
                <a:srgbClr val="504C49"/>
              </a:buClr>
              <a:buSzPts val="1050"/>
              <a:buFont typeface="Source Serif 4"/>
              <a:buNone/>
            </a:pPr>
            <a:r>
              <a:rPr b="0" i="0" lang="en-US" sz="1600" u="none" cap="none" strike="noStrike">
                <a:solidFill>
                  <a:srgbClr val="504C49"/>
                </a:solidFill>
                <a:latin typeface="Source Serif 4"/>
                <a:ea typeface="Source Serif 4"/>
                <a:cs typeface="Source Serif 4"/>
                <a:sym typeface="Source Serif 4"/>
              </a:rPr>
              <a:t>The MHSIP assesses seven key domains of mental health service quality. Results demonstrate strong performance in staff quality, appropriateness of services, and general satisfaction, with opportunities for improvement in outcomes and functioning domains.</a:t>
            </a:r>
            <a:endParaRPr b="0" i="0" sz="1600" u="none" cap="none" strike="noStrike"/>
          </a:p>
        </p:txBody>
      </p:sp>
      <p:pic>
        <p:nvPicPr>
          <p:cNvPr descr="preencoded.png" id="1020" name="Google Shape;1020;p86"/>
          <p:cNvPicPr preferRelativeResize="0"/>
          <p:nvPr/>
        </p:nvPicPr>
        <p:blipFill rotWithShape="1">
          <a:blip r:embed="rId3">
            <a:alphaModFix/>
          </a:blip>
          <a:srcRect b="0" l="0" r="0" t="0"/>
          <a:stretch/>
        </p:blipFill>
        <p:spPr>
          <a:xfrm>
            <a:off x="3213160" y="1883693"/>
            <a:ext cx="8551306" cy="4788695"/>
          </a:xfrm>
          <a:prstGeom prst="rect">
            <a:avLst/>
          </a:prstGeom>
          <a:noFill/>
          <a:ln>
            <a:noFill/>
          </a:ln>
        </p:spPr>
      </p:pic>
      <p:sp>
        <p:nvSpPr>
          <p:cNvPr id="1021" name="Google Shape;1021;p86"/>
          <p:cNvSpPr/>
          <p:nvPr/>
        </p:nvSpPr>
        <p:spPr>
          <a:xfrm>
            <a:off x="1785650" y="6672401"/>
            <a:ext cx="12219900" cy="737400"/>
          </a:xfrm>
          <a:prstGeom prst="rect">
            <a:avLst/>
          </a:prstGeom>
          <a:noFill/>
          <a:ln>
            <a:noFill/>
          </a:ln>
        </p:spPr>
        <p:txBody>
          <a:bodyPr anchorCtr="0" anchor="t" bIns="0" lIns="0" spcFirstLastPara="1" rIns="0" wrap="square" tIns="0">
            <a:noAutofit/>
          </a:bodyPr>
          <a:lstStyle/>
          <a:p>
            <a:pPr indent="0" lvl="0" marL="0" marR="0" rtl="0" algn="l">
              <a:lnSpc>
                <a:spcPct val="128571"/>
              </a:lnSpc>
              <a:spcBef>
                <a:spcPts val="0"/>
              </a:spcBef>
              <a:spcAft>
                <a:spcPts val="0"/>
              </a:spcAft>
              <a:buClr>
                <a:srgbClr val="504C49"/>
              </a:buClr>
              <a:buSzPts val="1050"/>
              <a:buFont typeface="Source Serif 4"/>
              <a:buNone/>
            </a:pPr>
            <a:r>
              <a:rPr b="0" i="0" lang="en-US" sz="1600" u="none" cap="none" strike="noStrike">
                <a:solidFill>
                  <a:srgbClr val="504C49"/>
                </a:solidFill>
                <a:latin typeface="Source Serif 4"/>
                <a:ea typeface="Source Serif 4"/>
                <a:cs typeface="Source Serif 4"/>
                <a:sym typeface="Source Serif 4"/>
              </a:rPr>
              <a:t>The Quality/Appropriateness domain (85%) and General Satisfaction (82%) represent our strongest areas, reflecting staff competence, respect, and service effectiveness. The Access domain (79%) indicates good availability of services when needed.</a:t>
            </a:r>
            <a:endParaRPr b="0" i="0" sz="1600" u="none" cap="none" strike="noStrike"/>
          </a:p>
        </p:txBody>
      </p:sp>
      <p:sp>
        <p:nvSpPr>
          <p:cNvPr id="1022" name="Google Shape;1022;p8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023" name="Google Shape;1023;p86"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1024" name="Google Shape;1024;p8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87"/>
          <p:cNvSpPr/>
          <p:nvPr/>
        </p:nvSpPr>
        <p:spPr>
          <a:xfrm>
            <a:off x="793790" y="342908"/>
            <a:ext cx="11498400" cy="53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300"/>
              <a:buFont typeface="Platypi Medium"/>
              <a:buNone/>
            </a:pPr>
            <a:r>
              <a:rPr b="0" i="0" lang="en-US" sz="4600" u="none" cap="none" strike="noStrike">
                <a:solidFill>
                  <a:srgbClr val="201B18"/>
                </a:solidFill>
                <a:latin typeface="Platypi Medium"/>
                <a:ea typeface="Platypi Medium"/>
                <a:cs typeface="Platypi Medium"/>
                <a:sym typeface="Platypi Medium"/>
              </a:rPr>
              <a:t>MHSIP Consumer Survey: Strengths and Opportunities</a:t>
            </a:r>
            <a:endParaRPr b="0" i="0" sz="4600" u="none" cap="none" strike="noStrike"/>
          </a:p>
        </p:txBody>
      </p:sp>
      <p:sp>
        <p:nvSpPr>
          <p:cNvPr id="1031" name="Google Shape;1031;p87"/>
          <p:cNvSpPr/>
          <p:nvPr/>
        </p:nvSpPr>
        <p:spPr>
          <a:xfrm>
            <a:off x="1286165" y="1960597"/>
            <a:ext cx="2551800" cy="3189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000" u="none" cap="none" strike="noStrike">
                <a:solidFill>
                  <a:srgbClr val="201B18"/>
                </a:solidFill>
                <a:latin typeface="Platypi Medium"/>
                <a:ea typeface="Platypi Medium"/>
                <a:cs typeface="Platypi Medium"/>
                <a:sym typeface="Platypi Medium"/>
              </a:rPr>
              <a:t>Areas of Excellence</a:t>
            </a:r>
            <a:endParaRPr b="0" i="0" sz="2000" u="none" cap="none" strike="noStrike"/>
          </a:p>
        </p:txBody>
      </p:sp>
      <p:sp>
        <p:nvSpPr>
          <p:cNvPr id="1032" name="Google Shape;1032;p87"/>
          <p:cNvSpPr/>
          <p:nvPr/>
        </p:nvSpPr>
        <p:spPr>
          <a:xfrm>
            <a:off x="1286165" y="2406962"/>
            <a:ext cx="63138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Consumer feedback highlights exceptional staff performance and respectful, supportive interactions as core strengths:</a:t>
            </a:r>
            <a:endParaRPr b="0" i="0" sz="1600" u="none" cap="none" strike="noStrike"/>
          </a:p>
        </p:txBody>
      </p:sp>
      <p:sp>
        <p:nvSpPr>
          <p:cNvPr id="1033" name="Google Shape;1033;p87"/>
          <p:cNvSpPr/>
          <p:nvPr/>
        </p:nvSpPr>
        <p:spPr>
          <a:xfrm>
            <a:off x="1286165" y="3026682"/>
            <a:ext cx="3093000" cy="1209600"/>
          </a:xfrm>
          <a:prstGeom prst="roundRect">
            <a:avLst>
              <a:gd fmla="val 3375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7"/>
          <p:cNvSpPr/>
          <p:nvPr/>
        </p:nvSpPr>
        <p:spPr>
          <a:xfrm>
            <a:off x="1456186" y="3196703"/>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90%</a:t>
            </a:r>
            <a:endParaRPr b="0" i="0" sz="2000" u="none" cap="none" strike="noStrike"/>
          </a:p>
        </p:txBody>
      </p:sp>
      <p:sp>
        <p:nvSpPr>
          <p:cNvPr id="1035" name="Google Shape;1035;p87"/>
          <p:cNvSpPr/>
          <p:nvPr/>
        </p:nvSpPr>
        <p:spPr>
          <a:xfrm>
            <a:off x="1456136" y="3589455"/>
            <a:ext cx="2753100" cy="2382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"Staff treat me with respect"</a:t>
            </a:r>
            <a:endParaRPr b="0" i="0" sz="1600" u="none" cap="none" strike="noStrike"/>
          </a:p>
        </p:txBody>
      </p:sp>
      <p:sp>
        <p:nvSpPr>
          <p:cNvPr id="1036" name="Google Shape;1036;p87"/>
          <p:cNvSpPr/>
          <p:nvPr/>
        </p:nvSpPr>
        <p:spPr>
          <a:xfrm>
            <a:off x="4506805" y="3026682"/>
            <a:ext cx="3093300" cy="1209600"/>
          </a:xfrm>
          <a:prstGeom prst="roundRect">
            <a:avLst>
              <a:gd fmla="val 3375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7"/>
          <p:cNvSpPr/>
          <p:nvPr/>
        </p:nvSpPr>
        <p:spPr>
          <a:xfrm>
            <a:off x="4676827" y="3196703"/>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88%</a:t>
            </a:r>
            <a:endParaRPr b="0" i="0" sz="2000" u="none" cap="none" strike="noStrike"/>
          </a:p>
        </p:txBody>
      </p:sp>
      <p:sp>
        <p:nvSpPr>
          <p:cNvPr id="1038" name="Google Shape;1038;p87"/>
          <p:cNvSpPr/>
          <p:nvPr/>
        </p:nvSpPr>
        <p:spPr>
          <a:xfrm>
            <a:off x="4676825" y="3589975"/>
            <a:ext cx="29232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"I feel comfortable asking questions about my treatment"</a:t>
            </a:r>
            <a:endParaRPr b="0" i="0" sz="1600" u="none" cap="none" strike="noStrike"/>
          </a:p>
        </p:txBody>
      </p:sp>
      <p:sp>
        <p:nvSpPr>
          <p:cNvPr id="1039" name="Google Shape;1039;p87"/>
          <p:cNvSpPr/>
          <p:nvPr/>
        </p:nvSpPr>
        <p:spPr>
          <a:xfrm>
            <a:off x="1286165" y="4363754"/>
            <a:ext cx="6313800" cy="971400"/>
          </a:xfrm>
          <a:prstGeom prst="roundRect">
            <a:avLst>
              <a:gd fmla="val 42030"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87"/>
          <p:cNvSpPr/>
          <p:nvPr/>
        </p:nvSpPr>
        <p:spPr>
          <a:xfrm>
            <a:off x="1456186" y="4533775"/>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85%</a:t>
            </a:r>
            <a:endParaRPr b="0" i="0" sz="2000" u="none" cap="none" strike="noStrike"/>
          </a:p>
        </p:txBody>
      </p:sp>
      <p:sp>
        <p:nvSpPr>
          <p:cNvPr id="1041" name="Google Shape;1041;p87"/>
          <p:cNvSpPr/>
          <p:nvPr/>
        </p:nvSpPr>
        <p:spPr>
          <a:xfrm>
            <a:off x="1456186" y="4927039"/>
            <a:ext cx="5973900" cy="2382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"I was able to get the help I needed"</a:t>
            </a:r>
            <a:endParaRPr b="0" i="0" sz="1600" u="none" cap="none" strike="noStrike"/>
          </a:p>
        </p:txBody>
      </p:sp>
      <p:sp>
        <p:nvSpPr>
          <p:cNvPr id="1042" name="Google Shape;1042;p87"/>
          <p:cNvSpPr/>
          <p:nvPr/>
        </p:nvSpPr>
        <p:spPr>
          <a:xfrm>
            <a:off x="1286165" y="5478655"/>
            <a:ext cx="63138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These findings demonstrate that consumers experience staff as respectful, approachable, and effective in delivering needed services.</a:t>
            </a:r>
            <a:endParaRPr b="0" i="0" sz="1600" u="none" cap="none" strike="noStrike"/>
          </a:p>
        </p:txBody>
      </p:sp>
      <p:sp>
        <p:nvSpPr>
          <p:cNvPr id="1043" name="Google Shape;1043;p87"/>
          <p:cNvSpPr/>
          <p:nvPr/>
        </p:nvSpPr>
        <p:spPr>
          <a:xfrm>
            <a:off x="8022721" y="1960597"/>
            <a:ext cx="3984300" cy="3189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000" u="none" cap="none" strike="noStrike">
                <a:solidFill>
                  <a:srgbClr val="201B18"/>
                </a:solidFill>
                <a:latin typeface="Platypi Medium"/>
                <a:ea typeface="Platypi Medium"/>
                <a:cs typeface="Platypi Medium"/>
                <a:sym typeface="Platypi Medium"/>
              </a:rPr>
              <a:t>Opportunities for Improvement</a:t>
            </a:r>
            <a:endParaRPr b="0" i="0" sz="2000" u="none" cap="none" strike="noStrike"/>
          </a:p>
        </p:txBody>
      </p:sp>
      <p:sp>
        <p:nvSpPr>
          <p:cNvPr id="1044" name="Google Shape;1044;p87"/>
          <p:cNvSpPr/>
          <p:nvPr/>
        </p:nvSpPr>
        <p:spPr>
          <a:xfrm>
            <a:off x="8022721" y="2406962"/>
            <a:ext cx="63138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Lower-scoring items identify specific areas where enhanced service delivery could improve consumer experience:</a:t>
            </a:r>
            <a:endParaRPr b="0" i="0" sz="1600" u="none" cap="none" strike="noStrike"/>
          </a:p>
        </p:txBody>
      </p:sp>
      <p:sp>
        <p:nvSpPr>
          <p:cNvPr id="1045" name="Google Shape;1045;p87"/>
          <p:cNvSpPr/>
          <p:nvPr/>
        </p:nvSpPr>
        <p:spPr>
          <a:xfrm>
            <a:off x="8022721" y="3026682"/>
            <a:ext cx="3093000" cy="1493400"/>
          </a:xfrm>
          <a:prstGeom prst="roundRect">
            <a:avLst>
              <a:gd fmla="val 1709"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87"/>
          <p:cNvSpPr/>
          <p:nvPr/>
        </p:nvSpPr>
        <p:spPr>
          <a:xfrm>
            <a:off x="8215602" y="3219563"/>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55%</a:t>
            </a:r>
            <a:endParaRPr b="0" i="0" sz="2000" u="none" cap="none" strike="noStrike"/>
          </a:p>
        </p:txBody>
      </p:sp>
      <p:sp>
        <p:nvSpPr>
          <p:cNvPr id="1047" name="Google Shape;1047;p87"/>
          <p:cNvSpPr/>
          <p:nvPr/>
        </p:nvSpPr>
        <p:spPr>
          <a:xfrm>
            <a:off x="8215602" y="3612827"/>
            <a:ext cx="27075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"I was able to get an appointment when I needed one"</a:t>
            </a:r>
            <a:endParaRPr b="0" i="0" sz="1600" u="none" cap="none" strike="noStrike"/>
          </a:p>
        </p:txBody>
      </p:sp>
      <p:sp>
        <p:nvSpPr>
          <p:cNvPr id="1048" name="Google Shape;1048;p87"/>
          <p:cNvSpPr/>
          <p:nvPr/>
        </p:nvSpPr>
        <p:spPr>
          <a:xfrm>
            <a:off x="11243362" y="3026682"/>
            <a:ext cx="3093300" cy="1493400"/>
          </a:xfrm>
          <a:prstGeom prst="roundRect">
            <a:avLst>
              <a:gd fmla="val 1709"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7"/>
          <p:cNvSpPr/>
          <p:nvPr/>
        </p:nvSpPr>
        <p:spPr>
          <a:xfrm>
            <a:off x="11436243" y="3219563"/>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58%</a:t>
            </a:r>
            <a:endParaRPr b="0" i="0" sz="2000" u="none" cap="none" strike="noStrike"/>
          </a:p>
        </p:txBody>
      </p:sp>
      <p:sp>
        <p:nvSpPr>
          <p:cNvPr id="1050" name="Google Shape;1050;p87"/>
          <p:cNvSpPr/>
          <p:nvPr/>
        </p:nvSpPr>
        <p:spPr>
          <a:xfrm>
            <a:off x="11436243" y="3612827"/>
            <a:ext cx="2707500" cy="71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"Services helped me deal more effectively with my daily problems"</a:t>
            </a:r>
            <a:endParaRPr b="0" i="0" sz="1600" u="none" cap="none" strike="noStrike"/>
          </a:p>
        </p:txBody>
      </p:sp>
      <p:sp>
        <p:nvSpPr>
          <p:cNvPr id="1051" name="Google Shape;1051;p87"/>
          <p:cNvSpPr/>
          <p:nvPr/>
        </p:nvSpPr>
        <p:spPr>
          <a:xfrm>
            <a:off x="8022721" y="4647599"/>
            <a:ext cx="6313800" cy="1017300"/>
          </a:xfrm>
          <a:prstGeom prst="roundRect">
            <a:avLst>
              <a:gd fmla="val 2509"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7"/>
          <p:cNvSpPr/>
          <p:nvPr/>
        </p:nvSpPr>
        <p:spPr>
          <a:xfrm>
            <a:off x="8215602" y="4840480"/>
            <a:ext cx="2126400" cy="265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2000" u="none" cap="none" strike="noStrike">
                <a:solidFill>
                  <a:srgbClr val="504C49"/>
                </a:solidFill>
                <a:latin typeface="Platypi Medium"/>
                <a:ea typeface="Platypi Medium"/>
                <a:cs typeface="Platypi Medium"/>
                <a:sym typeface="Platypi Medium"/>
              </a:rPr>
              <a:t>52%</a:t>
            </a:r>
            <a:endParaRPr b="0" i="0" sz="2000" u="none" cap="none" strike="noStrike"/>
          </a:p>
        </p:txBody>
      </p:sp>
      <p:sp>
        <p:nvSpPr>
          <p:cNvPr id="1053" name="Google Shape;1053;p87"/>
          <p:cNvSpPr/>
          <p:nvPr/>
        </p:nvSpPr>
        <p:spPr>
          <a:xfrm>
            <a:off x="8215602" y="5233744"/>
            <a:ext cx="5928000" cy="238200"/>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"I know what to do if I have a crisis"</a:t>
            </a:r>
            <a:endParaRPr b="0" i="0" sz="1600" u="none" cap="none" strike="noStrike"/>
          </a:p>
        </p:txBody>
      </p:sp>
      <p:sp>
        <p:nvSpPr>
          <p:cNvPr id="1054" name="Google Shape;1054;p87"/>
          <p:cNvSpPr/>
          <p:nvPr/>
        </p:nvSpPr>
        <p:spPr>
          <a:xfrm>
            <a:off x="8022721" y="5808220"/>
            <a:ext cx="63138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These findings indicate needs for improved appointment availability, enhanced functional outcome focus, and clearer crisis planning education.</a:t>
            </a:r>
            <a:endParaRPr b="0" i="0" sz="1600" u="none" cap="none" strike="noStrike"/>
          </a:p>
        </p:txBody>
      </p:sp>
      <p:pic>
        <p:nvPicPr>
          <p:cNvPr descr="preencoded.png" id="1055" name="Google Shape;1055;p87"/>
          <p:cNvPicPr preferRelativeResize="0"/>
          <p:nvPr/>
        </p:nvPicPr>
        <p:blipFill rotWithShape="1">
          <a:blip r:embed="rId3">
            <a:alphaModFix/>
          </a:blip>
          <a:srcRect b="0" l="0" r="0" t="0"/>
          <a:stretch/>
        </p:blipFill>
        <p:spPr>
          <a:xfrm>
            <a:off x="540590" y="6978817"/>
            <a:ext cx="1254562" cy="914281"/>
          </a:xfrm>
          <a:prstGeom prst="rect">
            <a:avLst/>
          </a:prstGeom>
          <a:noFill/>
          <a:ln>
            <a:noFill/>
          </a:ln>
        </p:spPr>
      </p:pic>
      <p:sp>
        <p:nvSpPr>
          <p:cNvPr id="1056" name="Google Shape;1056;p8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057" name="Google Shape;1057;p87"/>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88"/>
          <p:cNvSpPr/>
          <p:nvPr/>
        </p:nvSpPr>
        <p:spPr>
          <a:xfrm>
            <a:off x="793790" y="707350"/>
            <a:ext cx="7796808" cy="673418"/>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201B18"/>
              </a:buClr>
              <a:buSzPts val="4200"/>
              <a:buFont typeface="Platypi Medium"/>
              <a:buNone/>
            </a:pPr>
            <a:r>
              <a:rPr b="0" i="0" lang="en-US" sz="4600" u="none" cap="none" strike="noStrike">
                <a:solidFill>
                  <a:srgbClr val="201B18"/>
                </a:solidFill>
                <a:latin typeface="Platypi Medium"/>
                <a:ea typeface="Platypi Medium"/>
                <a:cs typeface="Platypi Medium"/>
                <a:sym typeface="Platypi Medium"/>
              </a:rPr>
              <a:t>Psychiatric Evaluation Access</a:t>
            </a:r>
            <a:endParaRPr b="0" i="0" sz="4600" u="none" cap="none" strike="noStrike"/>
          </a:p>
        </p:txBody>
      </p:sp>
      <p:sp>
        <p:nvSpPr>
          <p:cNvPr id="1064" name="Google Shape;1064;p88"/>
          <p:cNvSpPr/>
          <p:nvPr/>
        </p:nvSpPr>
        <p:spPr>
          <a:xfrm>
            <a:off x="638525" y="1687826"/>
            <a:ext cx="6569100" cy="2016600"/>
          </a:xfrm>
          <a:prstGeom prst="roundRect">
            <a:avLst>
              <a:gd fmla="val 554"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88"/>
          <p:cNvSpPr/>
          <p:nvPr/>
        </p:nvSpPr>
        <p:spPr>
          <a:xfrm>
            <a:off x="853916" y="1892498"/>
            <a:ext cx="6138267" cy="929283"/>
          </a:xfrm>
          <a:prstGeom prst="rect">
            <a:avLst/>
          </a:prstGeom>
          <a:noFill/>
          <a:ln>
            <a:noFill/>
          </a:ln>
        </p:spPr>
        <p:txBody>
          <a:bodyPr anchorCtr="0" anchor="t" bIns="0" lIns="0" spcFirstLastPara="1" rIns="0" wrap="square" tIns="0">
            <a:noAutofit/>
          </a:bodyPr>
          <a:lstStyle/>
          <a:p>
            <a:pPr indent="0" lvl="0" marL="0" marR="0" rtl="0" algn="l">
              <a:lnSpc>
                <a:spcPct val="124786"/>
              </a:lnSpc>
              <a:spcBef>
                <a:spcPts val="0"/>
              </a:spcBef>
              <a:spcAft>
                <a:spcPts val="0"/>
              </a:spcAft>
              <a:buClr>
                <a:srgbClr val="FFFFFF"/>
              </a:buClr>
              <a:buSzPts val="5850"/>
              <a:buFont typeface="Platypi Medium"/>
              <a:buNone/>
            </a:pPr>
            <a:r>
              <a:rPr b="0" i="0" lang="en-US" sz="5850" u="none" cap="none" strike="noStrike">
                <a:solidFill>
                  <a:srgbClr val="FFFFFF"/>
                </a:solidFill>
                <a:latin typeface="Platypi Medium"/>
                <a:ea typeface="Platypi Medium"/>
                <a:cs typeface="Platypi Medium"/>
                <a:sym typeface="Platypi Medium"/>
              </a:rPr>
              <a:t>257</a:t>
            </a:r>
            <a:endParaRPr b="0" i="0" sz="5850" u="none" cap="none" strike="noStrike"/>
          </a:p>
        </p:txBody>
      </p:sp>
      <p:sp>
        <p:nvSpPr>
          <p:cNvPr id="1066" name="Google Shape;1066;p88"/>
          <p:cNvSpPr/>
          <p:nvPr/>
        </p:nvSpPr>
        <p:spPr>
          <a:xfrm>
            <a:off x="2385079" y="2305938"/>
            <a:ext cx="3075900" cy="336600"/>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FFFFFF"/>
              </a:buClr>
              <a:buSzPts val="2100"/>
              <a:buFont typeface="Platypi Medium"/>
              <a:buNone/>
            </a:pPr>
            <a:r>
              <a:rPr b="0" i="0" lang="en-US" sz="2100" u="none" cap="none" strike="noStrike">
                <a:solidFill>
                  <a:srgbClr val="FFFFFF"/>
                </a:solidFill>
                <a:latin typeface="Platypi Medium"/>
                <a:ea typeface="Platypi Medium"/>
                <a:cs typeface="Platypi Medium"/>
                <a:sym typeface="Platypi Medium"/>
              </a:rPr>
              <a:t>Psychiatric Evaluations</a:t>
            </a:r>
            <a:endParaRPr b="0" i="0" sz="2100" u="none" cap="none" strike="noStrike"/>
          </a:p>
        </p:txBody>
      </p:sp>
      <p:sp>
        <p:nvSpPr>
          <p:cNvPr id="1067" name="Google Shape;1067;p88"/>
          <p:cNvSpPr/>
          <p:nvPr/>
        </p:nvSpPr>
        <p:spPr>
          <a:xfrm>
            <a:off x="853916" y="3010858"/>
            <a:ext cx="6138300" cy="336000"/>
          </a:xfrm>
          <a:prstGeom prst="rect">
            <a:avLst/>
          </a:prstGeom>
          <a:noFill/>
          <a:ln>
            <a:noFill/>
          </a:ln>
        </p:spPr>
        <p:txBody>
          <a:bodyPr anchorCtr="0" anchor="t" bIns="0" lIns="0" spcFirstLastPara="1" rIns="0" wrap="square" tIns="0">
            <a:noAutofit/>
          </a:bodyPr>
          <a:lstStyle/>
          <a:p>
            <a:pPr indent="0" lvl="0" marL="0" marR="0" rtl="0" algn="l">
              <a:lnSpc>
                <a:spcPct val="157575"/>
              </a:lnSpc>
              <a:spcBef>
                <a:spcPts val="0"/>
              </a:spcBef>
              <a:spcAft>
                <a:spcPts val="0"/>
              </a:spcAft>
              <a:buClr>
                <a:srgbClr val="FFFFFF"/>
              </a:buClr>
              <a:buSzPts val="1650"/>
              <a:buFont typeface="Source Serif 4"/>
              <a:buNone/>
            </a:pPr>
            <a:r>
              <a:rPr b="0" i="0" lang="en-US" sz="1650" u="none" cap="none" strike="noStrike">
                <a:solidFill>
                  <a:srgbClr val="FFFFFF"/>
                </a:solidFill>
                <a:latin typeface="Source Serif 4"/>
                <a:ea typeface="Source Serif 4"/>
                <a:cs typeface="Source Serif 4"/>
                <a:sym typeface="Source Serif 4"/>
              </a:rPr>
              <a:t>Completed for clients in SUD and Mental Health programs</a:t>
            </a:r>
            <a:endParaRPr b="0" i="0" sz="1650" u="none" cap="none" strike="noStrike"/>
          </a:p>
        </p:txBody>
      </p:sp>
      <p:sp>
        <p:nvSpPr>
          <p:cNvPr id="1068" name="Google Shape;1068;p88"/>
          <p:cNvSpPr/>
          <p:nvPr/>
        </p:nvSpPr>
        <p:spPr>
          <a:xfrm>
            <a:off x="7585710" y="1652122"/>
            <a:ext cx="6258600" cy="1644300"/>
          </a:xfrm>
          <a:prstGeom prst="roundRect">
            <a:avLst>
              <a:gd fmla="val 31453"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88"/>
          <p:cNvSpPr/>
          <p:nvPr/>
        </p:nvSpPr>
        <p:spPr>
          <a:xfrm>
            <a:off x="7801094" y="1867506"/>
            <a:ext cx="2693700" cy="336600"/>
          </a:xfrm>
          <a:prstGeom prst="rect">
            <a:avLst/>
          </a:prstGeom>
          <a:noFill/>
          <a:ln>
            <a:noFill/>
          </a:ln>
        </p:spPr>
        <p:txBody>
          <a:bodyPr anchorCtr="0" anchor="t" bIns="0" lIns="0" spcFirstLastPara="1" rIns="0" wrap="square" tIns="0">
            <a:noAutofit/>
          </a:bodyPr>
          <a:lstStyle/>
          <a:p>
            <a:pPr indent="0" lvl="0" marL="0" marR="0" rtl="0" algn="l">
              <a:lnSpc>
                <a:spcPct val="126190"/>
              </a:lnSpc>
              <a:spcBef>
                <a:spcPts val="0"/>
              </a:spcBef>
              <a:spcAft>
                <a:spcPts val="0"/>
              </a:spcAft>
              <a:buClr>
                <a:srgbClr val="504C49"/>
              </a:buClr>
              <a:buSzPts val="2100"/>
              <a:buFont typeface="Platypi Medium"/>
              <a:buNone/>
            </a:pPr>
            <a:r>
              <a:rPr b="0" i="0" lang="en-US" sz="2100" u="none" cap="none" strike="noStrike">
                <a:solidFill>
                  <a:srgbClr val="504C49"/>
                </a:solidFill>
                <a:latin typeface="Platypi Medium"/>
                <a:ea typeface="Platypi Medium"/>
                <a:cs typeface="Platypi Medium"/>
                <a:sym typeface="Platypi Medium"/>
              </a:rPr>
              <a:t>80%</a:t>
            </a:r>
            <a:endParaRPr b="0" i="0" sz="2100" u="none" cap="none" strike="noStrike"/>
          </a:p>
        </p:txBody>
      </p:sp>
      <p:sp>
        <p:nvSpPr>
          <p:cNvPr id="1070" name="Google Shape;1070;p88"/>
          <p:cNvSpPr/>
          <p:nvPr/>
        </p:nvSpPr>
        <p:spPr>
          <a:xfrm>
            <a:off x="7801094" y="2408764"/>
            <a:ext cx="5827800" cy="672300"/>
          </a:xfrm>
          <a:prstGeom prst="rect">
            <a:avLst/>
          </a:prstGeom>
          <a:noFill/>
          <a:ln>
            <a:noFill/>
          </a:ln>
        </p:spPr>
        <p:txBody>
          <a:bodyPr anchorCtr="0" anchor="t" bIns="0" lIns="0" spcFirstLastPara="1" rIns="0" wrap="square" tIns="0">
            <a:noAutofit/>
          </a:bodyPr>
          <a:lstStyle/>
          <a:p>
            <a:pPr indent="0" lvl="0" marL="0" marR="0" rtl="0" algn="l">
              <a:lnSpc>
                <a:spcPct val="157575"/>
              </a:lnSpc>
              <a:spcBef>
                <a:spcPts val="0"/>
              </a:spcBef>
              <a:spcAft>
                <a:spcPts val="0"/>
              </a:spcAft>
              <a:buClr>
                <a:srgbClr val="504C49"/>
              </a:buClr>
              <a:buSzPts val="1650"/>
              <a:buFont typeface="Source Serif 4"/>
              <a:buNone/>
            </a:pPr>
            <a:r>
              <a:rPr b="0" i="0" lang="en-US" sz="1650" u="none" cap="none" strike="noStrike">
                <a:solidFill>
                  <a:srgbClr val="504C49"/>
                </a:solidFill>
                <a:latin typeface="Source Serif 4"/>
                <a:ea typeface="Source Serif 4"/>
                <a:cs typeface="Source Serif 4"/>
                <a:sym typeface="Source Serif 4"/>
              </a:rPr>
              <a:t>of persons served was able to see a Psychiatrist when they wanted to</a:t>
            </a:r>
            <a:endParaRPr b="0" i="0" sz="1650" u="none" cap="none" strike="noStrike"/>
          </a:p>
        </p:txBody>
      </p:sp>
      <p:sp>
        <p:nvSpPr>
          <p:cNvPr id="1071" name="Google Shape;1071;p88"/>
          <p:cNvSpPr/>
          <p:nvPr/>
        </p:nvSpPr>
        <p:spPr>
          <a:xfrm>
            <a:off x="7585710" y="3792617"/>
            <a:ext cx="6258520" cy="2016681"/>
          </a:xfrm>
          <a:prstGeom prst="rect">
            <a:avLst/>
          </a:prstGeom>
          <a:noFill/>
          <a:ln>
            <a:noFill/>
          </a:ln>
        </p:spPr>
        <p:txBody>
          <a:bodyPr anchorCtr="0" anchor="t" bIns="0" lIns="0" spcFirstLastPara="1" rIns="0" wrap="square" tIns="0">
            <a:noAutofit/>
          </a:bodyPr>
          <a:lstStyle/>
          <a:p>
            <a:pPr indent="0" lvl="0" marL="0" marR="0" rtl="0" algn="l">
              <a:lnSpc>
                <a:spcPct val="157575"/>
              </a:lnSpc>
              <a:spcBef>
                <a:spcPts val="0"/>
              </a:spcBef>
              <a:spcAft>
                <a:spcPts val="0"/>
              </a:spcAft>
              <a:buClr>
                <a:srgbClr val="504C49"/>
              </a:buClr>
              <a:buSzPts val="1650"/>
              <a:buFont typeface="Source Serif 4"/>
              <a:buNone/>
            </a:pPr>
            <a:r>
              <a:rPr b="0" i="0" lang="en-US" sz="1650" u="none" cap="none" strike="noStrike">
                <a:solidFill>
                  <a:srgbClr val="504C49"/>
                </a:solidFill>
                <a:latin typeface="Source Serif 4"/>
                <a:ea typeface="Source Serif 4"/>
                <a:cs typeface="Source Serif 4"/>
                <a:sym typeface="Source Serif 4"/>
              </a:rPr>
              <a:t>Access to psychiatric evaluation is essential for comprehensive co-occurring disorder treatment. Our integrated behavioral health approach ensures that clients with both substance use disorders and mental health conditions receive thorough psychiatric assessment and appropriate medication management. </a:t>
            </a:r>
            <a:r>
              <a:rPr lang="en-US" sz="1650">
                <a:solidFill>
                  <a:srgbClr val="504C49"/>
                </a:solidFill>
                <a:latin typeface="Source Serif 4"/>
                <a:ea typeface="Source Serif 4"/>
                <a:cs typeface="Source Serif 4"/>
                <a:sym typeface="Source Serif 4"/>
              </a:rPr>
              <a:t>This substantial volume of psychiatric evaluations demonstrates our commitment to addressing the full spectrum of client needs through integrated, evidence-based care.</a:t>
            </a:r>
            <a:endParaRPr b="0" i="0" sz="1650" u="none" cap="none" strike="noStrike"/>
          </a:p>
        </p:txBody>
      </p:sp>
      <p:sp>
        <p:nvSpPr>
          <p:cNvPr id="1072" name="Google Shape;1072;p8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073" name="Google Shape;1073;p88" title="Elmhurst New Logo-01.png"/>
          <p:cNvPicPr preferRelativeResize="0"/>
          <p:nvPr/>
        </p:nvPicPr>
        <p:blipFill>
          <a:blip r:embed="rId3">
            <a:alphaModFix/>
          </a:blip>
          <a:stretch>
            <a:fillRect/>
          </a:stretch>
        </p:blipFill>
        <p:spPr>
          <a:xfrm>
            <a:off x="12463216" y="237901"/>
            <a:ext cx="1381002" cy="1074176"/>
          </a:xfrm>
          <a:prstGeom prst="rect">
            <a:avLst/>
          </a:prstGeom>
          <a:noFill/>
          <a:ln>
            <a:noFill/>
          </a:ln>
        </p:spPr>
      </p:pic>
      <p:sp>
        <p:nvSpPr>
          <p:cNvPr id="1074" name="Google Shape;1074;p88"/>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1075" name="Google Shape;1075;p88"/>
          <p:cNvPicPr preferRelativeResize="0"/>
          <p:nvPr/>
        </p:nvPicPr>
        <p:blipFill>
          <a:blip r:embed="rId4">
            <a:alphaModFix/>
          </a:blip>
          <a:stretch>
            <a:fillRect/>
          </a:stretch>
        </p:blipFill>
        <p:spPr>
          <a:xfrm>
            <a:off x="1726000" y="3856826"/>
            <a:ext cx="3734975" cy="3734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89"/>
          <p:cNvSpPr/>
          <p:nvPr/>
        </p:nvSpPr>
        <p:spPr>
          <a:xfrm>
            <a:off x="793800" y="330150"/>
            <a:ext cx="12130200" cy="99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100"/>
              <a:buFont typeface="Platypi Medium"/>
              <a:buNone/>
            </a:pPr>
            <a:r>
              <a:rPr b="0" i="0" lang="en-US" sz="4600" u="none" cap="none" strike="noStrike">
                <a:solidFill>
                  <a:srgbClr val="201B18"/>
                </a:solidFill>
                <a:latin typeface="Platypi Medium"/>
                <a:ea typeface="Platypi Medium"/>
                <a:cs typeface="Platypi Medium"/>
                <a:sym typeface="Platypi Medium"/>
              </a:rPr>
              <a:t>Program Participant Satisfaction Survey: Demographics</a:t>
            </a:r>
            <a:endParaRPr b="0" i="0" sz="4600" u="none" cap="none" strike="noStrike"/>
          </a:p>
        </p:txBody>
      </p:sp>
      <p:sp>
        <p:nvSpPr>
          <p:cNvPr id="1082" name="Google Shape;1082;p89"/>
          <p:cNvSpPr/>
          <p:nvPr/>
        </p:nvSpPr>
        <p:spPr>
          <a:xfrm>
            <a:off x="679500" y="1852850"/>
            <a:ext cx="2621700" cy="1308600"/>
          </a:xfrm>
          <a:prstGeom prst="roundRect">
            <a:avLst>
              <a:gd fmla="val 1325" name="adj"/>
            </a:avLst>
          </a:prstGeom>
          <a:solidFill>
            <a:srgbClr val="F3E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89"/>
          <p:cNvSpPr/>
          <p:nvPr/>
        </p:nvSpPr>
        <p:spPr>
          <a:xfrm>
            <a:off x="838200" y="1963936"/>
            <a:ext cx="2304217" cy="684728"/>
          </a:xfrm>
          <a:prstGeom prst="rect">
            <a:avLst/>
          </a:prstGeom>
          <a:noFill/>
          <a:ln>
            <a:noFill/>
          </a:ln>
        </p:spPr>
        <p:txBody>
          <a:bodyPr anchorCtr="0" anchor="t" bIns="0" lIns="0" spcFirstLastPara="1" rIns="0" wrap="square" tIns="0">
            <a:noAutofit/>
          </a:bodyPr>
          <a:lstStyle/>
          <a:p>
            <a:pPr indent="0" lvl="0" marL="0" marR="0" rtl="0" algn="l">
              <a:lnSpc>
                <a:spcPct val="124418"/>
              </a:lnSpc>
              <a:spcBef>
                <a:spcPts val="0"/>
              </a:spcBef>
              <a:spcAft>
                <a:spcPts val="0"/>
              </a:spcAft>
              <a:buClr>
                <a:srgbClr val="201B18"/>
              </a:buClr>
              <a:buSzPts val="4300"/>
              <a:buFont typeface="Platypi Medium"/>
              <a:buNone/>
            </a:pPr>
            <a:r>
              <a:rPr b="0" i="0" lang="en-US" sz="4300" u="none" cap="none" strike="noStrike">
                <a:solidFill>
                  <a:srgbClr val="201B18"/>
                </a:solidFill>
                <a:latin typeface="Platypi Medium"/>
                <a:ea typeface="Platypi Medium"/>
                <a:cs typeface="Platypi Medium"/>
                <a:sym typeface="Platypi Medium"/>
              </a:rPr>
              <a:t>300</a:t>
            </a:r>
            <a:endParaRPr b="0" i="0" sz="4300" u="none" cap="none" strike="noStrike"/>
          </a:p>
        </p:txBody>
      </p:sp>
      <p:sp>
        <p:nvSpPr>
          <p:cNvPr id="1084" name="Google Shape;1084;p89"/>
          <p:cNvSpPr/>
          <p:nvPr/>
        </p:nvSpPr>
        <p:spPr>
          <a:xfrm>
            <a:off x="838200" y="2627787"/>
            <a:ext cx="24630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201B18"/>
              </a:buClr>
              <a:buSzPts val="1550"/>
              <a:buFont typeface="Platypi Medium"/>
              <a:buNone/>
            </a:pPr>
            <a:r>
              <a:rPr b="0" i="0" lang="en-US" sz="2000" u="none" cap="none" strike="noStrike">
                <a:solidFill>
                  <a:srgbClr val="201B18"/>
                </a:solidFill>
                <a:latin typeface="Platypi Medium"/>
                <a:ea typeface="Platypi Medium"/>
                <a:cs typeface="Platypi Medium"/>
                <a:sym typeface="Platypi Medium"/>
              </a:rPr>
              <a:t>Survey Responses</a:t>
            </a:r>
            <a:endParaRPr b="0" i="0" sz="2000" u="none" cap="none" strike="noStrike"/>
          </a:p>
        </p:txBody>
      </p:sp>
      <p:sp>
        <p:nvSpPr>
          <p:cNvPr id="1085" name="Google Shape;1085;p89"/>
          <p:cNvSpPr/>
          <p:nvPr/>
        </p:nvSpPr>
        <p:spPr>
          <a:xfrm>
            <a:off x="3581663" y="1952875"/>
            <a:ext cx="10109100" cy="1080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 Program Participant Satisfaction Survey provides detailed feedback from individuals actively engaged in treatment across multiple levels of care. This comprehensive assessment evaluates service quality, staff interactions, and program effectiveness.</a:t>
            </a:r>
            <a:endParaRPr b="0" i="0" sz="1600" u="none" cap="none" strike="noStrike"/>
          </a:p>
        </p:txBody>
      </p:sp>
      <p:sp>
        <p:nvSpPr>
          <p:cNvPr id="1086" name="Google Shape;1086;p89"/>
          <p:cNvSpPr/>
          <p:nvPr/>
        </p:nvSpPr>
        <p:spPr>
          <a:xfrm>
            <a:off x="738530" y="3911075"/>
            <a:ext cx="31629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Program Distribution</a:t>
            </a:r>
            <a:endParaRPr b="0" i="0" sz="2000" u="none" cap="none" strike="noStrike"/>
          </a:p>
        </p:txBody>
      </p:sp>
      <p:sp>
        <p:nvSpPr>
          <p:cNvPr id="1087" name="Google Shape;1087;p89"/>
          <p:cNvSpPr/>
          <p:nvPr/>
        </p:nvSpPr>
        <p:spPr>
          <a:xfrm>
            <a:off x="793790" y="4271323"/>
            <a:ext cx="7556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Men's Program:</a:t>
            </a:r>
            <a:r>
              <a:rPr b="0" i="0" lang="en-US" sz="1600" u="none" cap="none" strike="noStrike">
                <a:solidFill>
                  <a:srgbClr val="504C49"/>
                </a:solidFill>
                <a:latin typeface="Source Serif 4"/>
                <a:ea typeface="Source Serif 4"/>
                <a:cs typeface="Source Serif 4"/>
                <a:sym typeface="Source Serif 4"/>
              </a:rPr>
              <a:t> 76.3%</a:t>
            </a:r>
            <a:endParaRPr b="0" i="0" sz="1600" u="none" cap="none" strike="noStrike"/>
          </a:p>
        </p:txBody>
      </p:sp>
      <p:sp>
        <p:nvSpPr>
          <p:cNvPr id="1088" name="Google Shape;1088;p89"/>
          <p:cNvSpPr/>
          <p:nvPr/>
        </p:nvSpPr>
        <p:spPr>
          <a:xfrm>
            <a:off x="793790" y="4571466"/>
            <a:ext cx="7556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Women's Program:</a:t>
            </a:r>
            <a:r>
              <a:rPr b="0" i="0" lang="en-US" sz="1600" u="none" cap="none" strike="noStrike">
                <a:solidFill>
                  <a:srgbClr val="504C49"/>
                </a:solidFill>
                <a:latin typeface="Source Serif 4"/>
                <a:ea typeface="Source Serif 4"/>
                <a:cs typeface="Source Serif 4"/>
                <a:sym typeface="Source Serif 4"/>
              </a:rPr>
              <a:t> 24%</a:t>
            </a:r>
            <a:endParaRPr b="0" i="0" sz="1600" u="none" cap="none" strike="noStrike"/>
          </a:p>
        </p:txBody>
      </p:sp>
      <p:sp>
        <p:nvSpPr>
          <p:cNvPr id="1089" name="Google Shape;1089;p89"/>
          <p:cNvSpPr/>
          <p:nvPr/>
        </p:nvSpPr>
        <p:spPr>
          <a:xfrm>
            <a:off x="5612840" y="3918597"/>
            <a:ext cx="1984800" cy="248100"/>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504C49"/>
              </a:buClr>
              <a:buSzPts val="1550"/>
              <a:buFont typeface="Platypi Medium"/>
              <a:buNone/>
            </a:pPr>
            <a:r>
              <a:rPr b="0" i="0" lang="en-US" sz="2000" u="none" cap="none" strike="noStrike">
                <a:solidFill>
                  <a:srgbClr val="504C49"/>
                </a:solidFill>
                <a:latin typeface="Platypi Medium"/>
                <a:ea typeface="Platypi Medium"/>
                <a:cs typeface="Platypi Medium"/>
                <a:sym typeface="Platypi Medium"/>
              </a:rPr>
              <a:t>Level of Care</a:t>
            </a:r>
            <a:endParaRPr b="0" i="0" sz="2000" u="none" cap="none" strike="noStrike"/>
          </a:p>
        </p:txBody>
      </p:sp>
      <p:sp>
        <p:nvSpPr>
          <p:cNvPr id="1090" name="Google Shape;1090;p89"/>
          <p:cNvSpPr/>
          <p:nvPr/>
        </p:nvSpPr>
        <p:spPr>
          <a:xfrm>
            <a:off x="5612840" y="4261091"/>
            <a:ext cx="7556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Recovery Housing:</a:t>
            </a:r>
            <a:r>
              <a:rPr b="0" i="0" lang="en-US" sz="1600" u="none" cap="none" strike="noStrike">
                <a:solidFill>
                  <a:srgbClr val="504C49"/>
                </a:solidFill>
                <a:latin typeface="Source Serif 4"/>
                <a:ea typeface="Source Serif 4"/>
                <a:cs typeface="Source Serif 4"/>
                <a:sym typeface="Source Serif 4"/>
              </a:rPr>
              <a:t> 69.9%</a:t>
            </a:r>
            <a:endParaRPr b="0" i="0" sz="1600" u="none" cap="none" strike="noStrike"/>
          </a:p>
        </p:txBody>
      </p:sp>
      <p:sp>
        <p:nvSpPr>
          <p:cNvPr id="1091" name="Google Shape;1091;p89"/>
          <p:cNvSpPr/>
          <p:nvPr/>
        </p:nvSpPr>
        <p:spPr>
          <a:xfrm>
            <a:off x="5612840" y="4591946"/>
            <a:ext cx="7556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Outpatient:</a:t>
            </a:r>
            <a:r>
              <a:rPr b="0" i="0" lang="en-US" sz="1600" u="none" cap="none" strike="noStrike">
                <a:solidFill>
                  <a:srgbClr val="504C49"/>
                </a:solidFill>
                <a:latin typeface="Source Serif 4"/>
                <a:ea typeface="Source Serif 4"/>
                <a:cs typeface="Source Serif 4"/>
                <a:sym typeface="Source Serif 4"/>
              </a:rPr>
              <a:t> 16%</a:t>
            </a:r>
            <a:endParaRPr b="0" i="0" sz="1600" u="none" cap="none" strike="noStrike"/>
          </a:p>
        </p:txBody>
      </p:sp>
      <p:sp>
        <p:nvSpPr>
          <p:cNvPr id="1092" name="Google Shape;1092;p89"/>
          <p:cNvSpPr/>
          <p:nvPr/>
        </p:nvSpPr>
        <p:spPr>
          <a:xfrm>
            <a:off x="5612840" y="4912575"/>
            <a:ext cx="7556400" cy="2160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1" i="0" lang="en-US" sz="1600" u="none" cap="none" strike="noStrike">
                <a:solidFill>
                  <a:srgbClr val="504C49"/>
                </a:solidFill>
                <a:latin typeface="Source Serif 4"/>
                <a:ea typeface="Source Serif 4"/>
                <a:cs typeface="Source Serif 4"/>
                <a:sym typeface="Source Serif 4"/>
              </a:rPr>
              <a:t>Residential:</a:t>
            </a:r>
            <a:r>
              <a:rPr b="0" i="0" lang="en-US" sz="1600" u="none" cap="none" strike="noStrike">
                <a:solidFill>
                  <a:srgbClr val="504C49"/>
                </a:solidFill>
                <a:latin typeface="Source Serif 4"/>
                <a:ea typeface="Source Serif 4"/>
                <a:cs typeface="Source Serif 4"/>
                <a:sym typeface="Source Serif 4"/>
              </a:rPr>
              <a:t> 14.6%</a:t>
            </a:r>
            <a:endParaRPr b="0" i="0" sz="1600" u="none" cap="none" strike="noStrike"/>
          </a:p>
        </p:txBody>
      </p:sp>
      <p:sp>
        <p:nvSpPr>
          <p:cNvPr id="1093" name="Google Shape;1093;p89"/>
          <p:cNvSpPr/>
          <p:nvPr/>
        </p:nvSpPr>
        <p:spPr>
          <a:xfrm>
            <a:off x="679503" y="5236825"/>
            <a:ext cx="8224500" cy="1308600"/>
          </a:xfrm>
          <a:prstGeom prst="rect">
            <a:avLst/>
          </a:prstGeom>
          <a:noFill/>
          <a:ln>
            <a:noFill/>
          </a:ln>
        </p:spPr>
        <p:txBody>
          <a:bodyPr anchorCtr="0" anchor="t" bIns="0" lIns="0" spcFirstLastPara="1" rIns="0" wrap="square" tIns="0">
            <a:noAutofit/>
          </a:bodyPr>
          <a:lstStyle/>
          <a:p>
            <a:pPr indent="0" lvl="0" marL="0" marR="0" rtl="0" algn="l">
              <a:lnSpc>
                <a:spcPct val="136000"/>
              </a:lnSpc>
              <a:spcBef>
                <a:spcPts val="0"/>
              </a:spcBef>
              <a:spcAft>
                <a:spcPts val="0"/>
              </a:spcAft>
              <a:buClr>
                <a:srgbClr val="504C49"/>
              </a:buClr>
              <a:buSzPts val="1250"/>
              <a:buFont typeface="Source Serif 4"/>
              <a:buNone/>
            </a:pPr>
            <a:r>
              <a:rPr b="0" i="0" lang="en-US" sz="1600" u="none" cap="none" strike="noStrike">
                <a:solidFill>
                  <a:srgbClr val="504C49"/>
                </a:solidFill>
                <a:latin typeface="Source Serif 4"/>
                <a:ea typeface="Source Serif 4"/>
                <a:cs typeface="Source Serif 4"/>
                <a:sym typeface="Source Serif 4"/>
              </a:rPr>
              <a:t>The high proportion of recovery housing participants reflects our significant investment in safe, supportive transitional living environments that bridge intensive treatment and independent living.</a:t>
            </a:r>
            <a:endParaRPr b="0" i="0" sz="1600" u="none" cap="none" strike="noStrike"/>
          </a:p>
        </p:txBody>
      </p:sp>
      <p:sp>
        <p:nvSpPr>
          <p:cNvPr id="1094" name="Google Shape;1094;p8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095" name="Google Shape;1095;p89" title="Elmhurst New Logo-01.png"/>
          <p:cNvPicPr preferRelativeResize="0"/>
          <p:nvPr/>
        </p:nvPicPr>
        <p:blipFill>
          <a:blip r:embed="rId3">
            <a:alphaModFix/>
          </a:blip>
          <a:stretch>
            <a:fillRect/>
          </a:stretch>
        </p:blipFill>
        <p:spPr>
          <a:xfrm>
            <a:off x="679491" y="6904776"/>
            <a:ext cx="1381002" cy="1074176"/>
          </a:xfrm>
          <a:prstGeom prst="rect">
            <a:avLst/>
          </a:prstGeom>
          <a:noFill/>
          <a:ln>
            <a:noFill/>
          </a:ln>
        </p:spPr>
      </p:pic>
      <p:sp>
        <p:nvSpPr>
          <p:cNvPr id="1096" name="Google Shape;1096;p89"/>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1097" name="Google Shape;1097;p89"/>
          <p:cNvPicPr preferRelativeResize="0"/>
          <p:nvPr/>
        </p:nvPicPr>
        <p:blipFill>
          <a:blip r:embed="rId4">
            <a:alphaModFix amt="80000"/>
          </a:blip>
          <a:stretch>
            <a:fillRect/>
          </a:stretch>
        </p:blipFill>
        <p:spPr>
          <a:xfrm>
            <a:off x="9144000" y="2875875"/>
            <a:ext cx="4868325" cy="4868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90"/>
          <p:cNvSpPr/>
          <p:nvPr/>
        </p:nvSpPr>
        <p:spPr>
          <a:xfrm>
            <a:off x="651494" y="421469"/>
            <a:ext cx="13039500" cy="63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2350"/>
              <a:buFont typeface="Platypi Medium"/>
              <a:buNone/>
            </a:pPr>
            <a:r>
              <a:rPr b="0" i="0" lang="en-US" sz="3800" u="none" cap="none" strike="noStrike">
                <a:solidFill>
                  <a:srgbClr val="201B18"/>
                </a:solidFill>
                <a:latin typeface="Platypi Medium"/>
                <a:ea typeface="Platypi Medium"/>
                <a:cs typeface="Platypi Medium"/>
                <a:sym typeface="Platypi Medium"/>
              </a:rPr>
              <a:t>Program Participant Satisfaction: Universal Excellence</a:t>
            </a:r>
            <a:endParaRPr b="0" i="0" sz="3800" u="none" cap="none" strike="noStrike"/>
          </a:p>
        </p:txBody>
      </p:sp>
      <p:sp>
        <p:nvSpPr>
          <p:cNvPr id="1104" name="Google Shape;1104;p90"/>
          <p:cNvSpPr/>
          <p:nvPr/>
        </p:nvSpPr>
        <p:spPr>
          <a:xfrm>
            <a:off x="651510" y="1208723"/>
            <a:ext cx="13327380" cy="296704"/>
          </a:xfrm>
          <a:prstGeom prst="rect">
            <a:avLst/>
          </a:prstGeom>
          <a:noFill/>
          <a:ln>
            <a:noFill/>
          </a:ln>
        </p:spPr>
        <p:txBody>
          <a:bodyPr anchorCtr="0" anchor="t" bIns="0" lIns="0" spcFirstLastPara="1" rIns="0" wrap="square" tIns="0">
            <a:noAutofit/>
          </a:bodyPr>
          <a:lstStyle/>
          <a:p>
            <a:pPr indent="0" lvl="0" marL="0" marR="0" rtl="0" algn="l">
              <a:lnSpc>
                <a:spcPct val="121052"/>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The Program Participant Satisfaction Survey reveals exceptional performance across all evaluated domains. Remarkably, every domain had at least one item with 100% of respondents reporting "Agree" or "Strongly Agree," underscoring consistently strong performance in accessibility, cultural responsiveness, safety, and service impact.</a:t>
            </a:r>
            <a:endParaRPr b="0" i="0" sz="1600" u="none" cap="none" strike="noStrike"/>
          </a:p>
        </p:txBody>
      </p:sp>
      <p:pic>
        <p:nvPicPr>
          <p:cNvPr descr="preencoded.png" id="1105" name="Google Shape;1105;p90"/>
          <p:cNvPicPr preferRelativeResize="0"/>
          <p:nvPr/>
        </p:nvPicPr>
        <p:blipFill rotWithShape="1">
          <a:blip r:embed="rId3">
            <a:alphaModFix/>
          </a:blip>
          <a:srcRect b="0" l="0" r="0" t="0"/>
          <a:stretch/>
        </p:blipFill>
        <p:spPr>
          <a:xfrm>
            <a:off x="1017475" y="2346364"/>
            <a:ext cx="12595446" cy="4556900"/>
          </a:xfrm>
          <a:prstGeom prst="rect">
            <a:avLst/>
          </a:prstGeom>
          <a:noFill/>
          <a:ln>
            <a:noFill/>
          </a:ln>
        </p:spPr>
      </p:pic>
      <p:sp>
        <p:nvSpPr>
          <p:cNvPr id="1106" name="Google Shape;1106;p9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107" name="Google Shape;1107;p90"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1108" name="Google Shape;1108;p90"/>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remove the logo" id="280" name="Google Shape;280;p55"/>
          <p:cNvPicPr preferRelativeResize="0"/>
          <p:nvPr/>
        </p:nvPicPr>
        <p:blipFill rotWithShape="1">
          <a:blip r:embed="rId3">
            <a:alphaModFix/>
          </a:blip>
          <a:srcRect b="5935" l="0" r="0" t="0"/>
          <a:stretch/>
        </p:blipFill>
        <p:spPr>
          <a:xfrm>
            <a:off x="0" y="0"/>
            <a:ext cx="14630400" cy="7681463"/>
          </a:xfrm>
          <a:prstGeom prst="rect">
            <a:avLst/>
          </a:prstGeom>
          <a:noFill/>
          <a:ln>
            <a:noFill/>
          </a:ln>
        </p:spPr>
      </p:pic>
      <p:sp>
        <p:nvSpPr>
          <p:cNvPr id="281" name="Google Shape;281;p5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282" name="Google Shape;282;p55" title="Elmhurst New Logo-01.png"/>
          <p:cNvPicPr preferRelativeResize="0"/>
          <p:nvPr/>
        </p:nvPicPr>
        <p:blipFill>
          <a:blip r:embed="rId4">
            <a:alphaModFix/>
          </a:blip>
          <a:stretch>
            <a:fillRect/>
          </a:stretch>
        </p:blipFill>
        <p:spPr>
          <a:xfrm>
            <a:off x="13066166" y="80926"/>
            <a:ext cx="1381002" cy="1074176"/>
          </a:xfrm>
          <a:prstGeom prst="rect">
            <a:avLst/>
          </a:prstGeom>
          <a:noFill/>
          <a:ln>
            <a:noFill/>
          </a:ln>
        </p:spPr>
      </p:pic>
      <p:sp>
        <p:nvSpPr>
          <p:cNvPr id="283" name="Google Shape;283;p55"/>
          <p:cNvSpPr txBox="1"/>
          <p:nvPr>
            <p:ph idx="4294967295"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1"/>
          <p:cNvSpPr/>
          <p:nvPr/>
        </p:nvSpPr>
        <p:spPr>
          <a:xfrm>
            <a:off x="651494" y="421469"/>
            <a:ext cx="13039500" cy="63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2350"/>
              <a:buFont typeface="Platypi Medium"/>
              <a:buNone/>
            </a:pPr>
            <a:r>
              <a:rPr b="0" i="0" lang="en-US" sz="3800" u="none" cap="none" strike="noStrike">
                <a:solidFill>
                  <a:srgbClr val="201B18"/>
                </a:solidFill>
                <a:latin typeface="Platypi Medium"/>
                <a:ea typeface="Platypi Medium"/>
                <a:cs typeface="Platypi Medium"/>
                <a:sym typeface="Platypi Medium"/>
              </a:rPr>
              <a:t>Program Participant Satisfaction: Universal Excellence</a:t>
            </a:r>
            <a:endParaRPr b="0" i="0" sz="3800" u="none" cap="none" strike="noStrike"/>
          </a:p>
        </p:txBody>
      </p:sp>
      <p:sp>
        <p:nvSpPr>
          <p:cNvPr id="1115" name="Google Shape;1115;p91"/>
          <p:cNvSpPr/>
          <p:nvPr/>
        </p:nvSpPr>
        <p:spPr>
          <a:xfrm>
            <a:off x="566925" y="1333365"/>
            <a:ext cx="3787500" cy="4839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1400"/>
              <a:buFont typeface="Platypi Medium"/>
              <a:buNone/>
            </a:pPr>
            <a:r>
              <a:rPr b="0" i="0" lang="en-US" sz="2000" u="none" cap="none" strike="noStrike">
                <a:solidFill>
                  <a:srgbClr val="201B18"/>
                </a:solidFill>
                <a:latin typeface="Platypi Medium"/>
                <a:ea typeface="Platypi Medium"/>
                <a:cs typeface="Platypi Medium"/>
                <a:sym typeface="Platypi Medium"/>
              </a:rPr>
              <a:t>Key Satisfaction Themes</a:t>
            </a:r>
            <a:endParaRPr b="0" i="0" sz="2000" u="none" cap="none" strike="noStrike"/>
          </a:p>
        </p:txBody>
      </p:sp>
      <p:pic>
        <p:nvPicPr>
          <p:cNvPr descr="preencoded.png" id="1116" name="Google Shape;1116;p91"/>
          <p:cNvPicPr preferRelativeResize="0"/>
          <p:nvPr/>
        </p:nvPicPr>
        <p:blipFill rotWithShape="1">
          <a:blip r:embed="rId3">
            <a:alphaModFix/>
          </a:blip>
          <a:srcRect b="0" l="0" r="0" t="0"/>
          <a:stretch/>
        </p:blipFill>
        <p:spPr>
          <a:xfrm>
            <a:off x="566935" y="2041038"/>
            <a:ext cx="6663689" cy="483989"/>
          </a:xfrm>
          <a:prstGeom prst="rect">
            <a:avLst/>
          </a:prstGeom>
          <a:noFill/>
          <a:ln>
            <a:noFill/>
          </a:ln>
        </p:spPr>
      </p:pic>
      <p:sp>
        <p:nvSpPr>
          <p:cNvPr id="1117" name="Google Shape;1117;p91"/>
          <p:cNvSpPr/>
          <p:nvPr/>
        </p:nvSpPr>
        <p:spPr>
          <a:xfrm>
            <a:off x="687896" y="2099174"/>
            <a:ext cx="3666600" cy="189000"/>
          </a:xfrm>
          <a:prstGeom prst="rect">
            <a:avLst/>
          </a:prstGeom>
          <a:noFill/>
          <a:ln>
            <a:noFill/>
          </a:ln>
        </p:spPr>
        <p:txBody>
          <a:bodyPr anchorCtr="0" anchor="t" bIns="0" lIns="0" spcFirstLastPara="1" rIns="0" wrap="square" tIns="0">
            <a:noAutofit/>
          </a:bodyPr>
          <a:lstStyle/>
          <a:p>
            <a:pPr indent="0" lvl="0" marL="0" marR="0" rtl="0" algn="l">
              <a:lnSpc>
                <a:spcPct val="126087"/>
              </a:lnSpc>
              <a:spcBef>
                <a:spcPts val="0"/>
              </a:spcBef>
              <a:spcAft>
                <a:spcPts val="0"/>
              </a:spcAft>
              <a:buClr>
                <a:srgbClr val="504C49"/>
              </a:buClr>
              <a:buSzPts val="1150"/>
              <a:buFont typeface="Platypi Medium"/>
              <a:buNone/>
            </a:pPr>
            <a:r>
              <a:rPr b="0" i="0" lang="en-US" sz="2000" u="none" cap="none" strike="noStrike">
                <a:solidFill>
                  <a:srgbClr val="504C49"/>
                </a:solidFill>
                <a:latin typeface="Platypi Medium"/>
                <a:ea typeface="Platypi Medium"/>
                <a:cs typeface="Platypi Medium"/>
                <a:sym typeface="Platypi Medium"/>
              </a:rPr>
              <a:t>Feeling Understood</a:t>
            </a:r>
            <a:endParaRPr b="0" i="0" sz="2000" u="none" cap="none" strike="noStrike"/>
          </a:p>
        </p:txBody>
      </p:sp>
      <p:sp>
        <p:nvSpPr>
          <p:cNvPr id="1118" name="Google Shape;1118;p91"/>
          <p:cNvSpPr/>
          <p:nvPr/>
        </p:nvSpPr>
        <p:spPr>
          <a:xfrm>
            <a:off x="687900" y="2624591"/>
            <a:ext cx="6421800" cy="341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Participants consistently report feeling heard and understood by staff</a:t>
            </a:r>
            <a:endParaRPr b="0" i="0" sz="1600" u="none" cap="none" strike="noStrike"/>
          </a:p>
        </p:txBody>
      </p:sp>
      <p:pic>
        <p:nvPicPr>
          <p:cNvPr descr="preencoded.png" id="1119" name="Google Shape;1119;p91"/>
          <p:cNvPicPr preferRelativeResize="0"/>
          <p:nvPr/>
        </p:nvPicPr>
        <p:blipFill rotWithShape="1">
          <a:blip r:embed="rId4">
            <a:alphaModFix/>
          </a:blip>
          <a:srcRect b="0" l="0" r="0" t="0"/>
          <a:stretch/>
        </p:blipFill>
        <p:spPr>
          <a:xfrm>
            <a:off x="7230625" y="2041038"/>
            <a:ext cx="6663689" cy="483989"/>
          </a:xfrm>
          <a:prstGeom prst="rect">
            <a:avLst/>
          </a:prstGeom>
          <a:noFill/>
          <a:ln>
            <a:noFill/>
          </a:ln>
        </p:spPr>
      </p:pic>
      <p:sp>
        <p:nvSpPr>
          <p:cNvPr id="1120" name="Google Shape;1120;p91"/>
          <p:cNvSpPr/>
          <p:nvPr/>
        </p:nvSpPr>
        <p:spPr>
          <a:xfrm>
            <a:off x="7351612" y="2099186"/>
            <a:ext cx="4036200" cy="189000"/>
          </a:xfrm>
          <a:prstGeom prst="rect">
            <a:avLst/>
          </a:prstGeom>
          <a:noFill/>
          <a:ln>
            <a:noFill/>
          </a:ln>
        </p:spPr>
        <p:txBody>
          <a:bodyPr anchorCtr="0" anchor="t" bIns="0" lIns="0" spcFirstLastPara="1" rIns="0" wrap="square" tIns="0">
            <a:noAutofit/>
          </a:bodyPr>
          <a:lstStyle/>
          <a:p>
            <a:pPr indent="0" lvl="0" marL="0" marR="0" rtl="0" algn="l">
              <a:lnSpc>
                <a:spcPct val="126087"/>
              </a:lnSpc>
              <a:spcBef>
                <a:spcPts val="0"/>
              </a:spcBef>
              <a:spcAft>
                <a:spcPts val="0"/>
              </a:spcAft>
              <a:buClr>
                <a:srgbClr val="504C49"/>
              </a:buClr>
              <a:buSzPts val="1150"/>
              <a:buFont typeface="Platypi Medium"/>
              <a:buNone/>
            </a:pPr>
            <a:r>
              <a:rPr b="0" i="0" lang="en-US" sz="2000" u="none" cap="none" strike="noStrike">
                <a:solidFill>
                  <a:srgbClr val="504C49"/>
                </a:solidFill>
                <a:latin typeface="Platypi Medium"/>
                <a:ea typeface="Platypi Medium"/>
                <a:cs typeface="Platypi Medium"/>
                <a:sym typeface="Platypi Medium"/>
              </a:rPr>
              <a:t>Respect and Dignity</a:t>
            </a:r>
            <a:endParaRPr b="0" i="0" sz="2000" u="none" cap="none" strike="noStrike"/>
          </a:p>
        </p:txBody>
      </p:sp>
      <p:sp>
        <p:nvSpPr>
          <p:cNvPr id="1121" name="Google Shape;1121;p91"/>
          <p:cNvSpPr/>
          <p:nvPr/>
        </p:nvSpPr>
        <p:spPr>
          <a:xfrm>
            <a:off x="7351593" y="2613106"/>
            <a:ext cx="6421800" cy="148500"/>
          </a:xfrm>
          <a:prstGeom prst="rect">
            <a:avLst/>
          </a:prstGeom>
          <a:noFill/>
          <a:ln>
            <a:noFill/>
          </a:ln>
        </p:spPr>
        <p:txBody>
          <a:bodyPr anchorCtr="0" anchor="t" bIns="0" lIns="0" spcFirstLastPara="1" rIns="0" wrap="square" tIns="0">
            <a:noAutofit/>
          </a:bodyPr>
          <a:lstStyle/>
          <a:p>
            <a:pPr indent="0" lvl="0" marL="0" marR="0" rtl="0" algn="l">
              <a:lnSpc>
                <a:spcPct val="121052"/>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Universal experience of respectful, dignified treatment</a:t>
            </a:r>
            <a:endParaRPr b="0" i="0" sz="1600" u="none" cap="none" strike="noStrike"/>
          </a:p>
        </p:txBody>
      </p:sp>
      <p:pic>
        <p:nvPicPr>
          <p:cNvPr descr="preencoded.png" id="1122" name="Google Shape;1122;p91"/>
          <p:cNvPicPr preferRelativeResize="0"/>
          <p:nvPr/>
        </p:nvPicPr>
        <p:blipFill rotWithShape="1">
          <a:blip r:embed="rId5">
            <a:alphaModFix/>
          </a:blip>
          <a:srcRect b="0" l="0" r="0" t="0"/>
          <a:stretch/>
        </p:blipFill>
        <p:spPr>
          <a:xfrm>
            <a:off x="566935" y="3086526"/>
            <a:ext cx="6663689" cy="483989"/>
          </a:xfrm>
          <a:prstGeom prst="rect">
            <a:avLst/>
          </a:prstGeom>
          <a:noFill/>
          <a:ln>
            <a:noFill/>
          </a:ln>
        </p:spPr>
      </p:pic>
      <p:sp>
        <p:nvSpPr>
          <p:cNvPr id="1123" name="Google Shape;1123;p91"/>
          <p:cNvSpPr/>
          <p:nvPr/>
        </p:nvSpPr>
        <p:spPr>
          <a:xfrm>
            <a:off x="687897" y="3270276"/>
            <a:ext cx="3074400" cy="189000"/>
          </a:xfrm>
          <a:prstGeom prst="rect">
            <a:avLst/>
          </a:prstGeom>
          <a:noFill/>
          <a:ln>
            <a:noFill/>
          </a:ln>
        </p:spPr>
        <p:txBody>
          <a:bodyPr anchorCtr="0" anchor="t" bIns="0" lIns="0" spcFirstLastPara="1" rIns="0" wrap="square" tIns="0">
            <a:noAutofit/>
          </a:bodyPr>
          <a:lstStyle/>
          <a:p>
            <a:pPr indent="0" lvl="0" marL="0" marR="0" rtl="0" algn="l">
              <a:lnSpc>
                <a:spcPct val="126087"/>
              </a:lnSpc>
              <a:spcBef>
                <a:spcPts val="0"/>
              </a:spcBef>
              <a:spcAft>
                <a:spcPts val="0"/>
              </a:spcAft>
              <a:buClr>
                <a:srgbClr val="504C49"/>
              </a:buClr>
              <a:buSzPts val="1150"/>
              <a:buFont typeface="Platypi Medium"/>
              <a:buNone/>
            </a:pPr>
            <a:r>
              <a:rPr b="0" i="0" lang="en-US" sz="2000" u="none" cap="none" strike="noStrike">
                <a:solidFill>
                  <a:srgbClr val="504C49"/>
                </a:solidFill>
                <a:latin typeface="Platypi Medium"/>
                <a:ea typeface="Platypi Medium"/>
                <a:cs typeface="Platypi Medium"/>
                <a:sym typeface="Platypi Medium"/>
              </a:rPr>
              <a:t>Staff Support</a:t>
            </a:r>
            <a:endParaRPr b="0" i="0" sz="2000" u="none" cap="none" strike="noStrike"/>
          </a:p>
        </p:txBody>
      </p:sp>
      <p:sp>
        <p:nvSpPr>
          <p:cNvPr id="1124" name="Google Shape;1124;p91"/>
          <p:cNvSpPr/>
          <p:nvPr/>
        </p:nvSpPr>
        <p:spPr>
          <a:xfrm>
            <a:off x="687903" y="3862694"/>
            <a:ext cx="6421800" cy="148500"/>
          </a:xfrm>
          <a:prstGeom prst="rect">
            <a:avLst/>
          </a:prstGeom>
          <a:noFill/>
          <a:ln>
            <a:noFill/>
          </a:ln>
        </p:spPr>
        <p:txBody>
          <a:bodyPr anchorCtr="0" anchor="t" bIns="0" lIns="0" spcFirstLastPara="1" rIns="0" wrap="square" tIns="0">
            <a:noAutofit/>
          </a:bodyPr>
          <a:lstStyle/>
          <a:p>
            <a:pPr indent="0" lvl="0" marL="0" marR="0" rtl="0" algn="l">
              <a:lnSpc>
                <a:spcPct val="121052"/>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Strong staff support reported across all programs</a:t>
            </a:r>
            <a:endParaRPr b="0" i="0" sz="1600" u="none" cap="none" strike="noStrike"/>
          </a:p>
        </p:txBody>
      </p:sp>
      <p:pic>
        <p:nvPicPr>
          <p:cNvPr descr="preencoded.png" id="1125" name="Google Shape;1125;p91"/>
          <p:cNvPicPr preferRelativeResize="0"/>
          <p:nvPr/>
        </p:nvPicPr>
        <p:blipFill rotWithShape="1">
          <a:blip r:embed="rId6">
            <a:alphaModFix/>
          </a:blip>
          <a:srcRect b="0" l="0" r="0" t="0"/>
          <a:stretch/>
        </p:blipFill>
        <p:spPr>
          <a:xfrm>
            <a:off x="7230625" y="3086526"/>
            <a:ext cx="6663689" cy="483989"/>
          </a:xfrm>
          <a:prstGeom prst="rect">
            <a:avLst/>
          </a:prstGeom>
          <a:noFill/>
          <a:ln>
            <a:noFill/>
          </a:ln>
        </p:spPr>
      </p:pic>
      <p:sp>
        <p:nvSpPr>
          <p:cNvPr id="1126" name="Google Shape;1126;p91"/>
          <p:cNvSpPr/>
          <p:nvPr/>
        </p:nvSpPr>
        <p:spPr>
          <a:xfrm>
            <a:off x="7351605" y="3217650"/>
            <a:ext cx="2626500" cy="189000"/>
          </a:xfrm>
          <a:prstGeom prst="rect">
            <a:avLst/>
          </a:prstGeom>
          <a:noFill/>
          <a:ln>
            <a:noFill/>
          </a:ln>
        </p:spPr>
        <p:txBody>
          <a:bodyPr anchorCtr="0" anchor="t" bIns="0" lIns="0" spcFirstLastPara="1" rIns="0" wrap="square" tIns="0">
            <a:noAutofit/>
          </a:bodyPr>
          <a:lstStyle/>
          <a:p>
            <a:pPr indent="0" lvl="0" marL="0" marR="0" rtl="0" algn="l">
              <a:lnSpc>
                <a:spcPct val="126087"/>
              </a:lnSpc>
              <a:spcBef>
                <a:spcPts val="0"/>
              </a:spcBef>
              <a:spcAft>
                <a:spcPts val="0"/>
              </a:spcAft>
              <a:buClr>
                <a:srgbClr val="504C49"/>
              </a:buClr>
              <a:buSzPts val="1150"/>
              <a:buFont typeface="Platypi Medium"/>
              <a:buNone/>
            </a:pPr>
            <a:r>
              <a:rPr b="0" i="0" lang="en-US" sz="2000" u="none" cap="none" strike="noStrike">
                <a:solidFill>
                  <a:srgbClr val="504C49"/>
                </a:solidFill>
                <a:latin typeface="Platypi Medium"/>
                <a:ea typeface="Platypi Medium"/>
                <a:cs typeface="Platypi Medium"/>
                <a:sym typeface="Platypi Medium"/>
              </a:rPr>
              <a:t>Rights Awareness</a:t>
            </a:r>
            <a:endParaRPr b="0" i="0" sz="2000" u="none" cap="none" strike="noStrike"/>
          </a:p>
        </p:txBody>
      </p:sp>
      <p:sp>
        <p:nvSpPr>
          <p:cNvPr id="1127" name="Google Shape;1127;p91"/>
          <p:cNvSpPr/>
          <p:nvPr/>
        </p:nvSpPr>
        <p:spPr>
          <a:xfrm>
            <a:off x="7351593" y="3862694"/>
            <a:ext cx="6421800" cy="148500"/>
          </a:xfrm>
          <a:prstGeom prst="rect">
            <a:avLst/>
          </a:prstGeom>
          <a:noFill/>
          <a:ln>
            <a:noFill/>
          </a:ln>
        </p:spPr>
        <p:txBody>
          <a:bodyPr anchorCtr="0" anchor="t" bIns="0" lIns="0" spcFirstLastPara="1" rIns="0" wrap="square" tIns="0">
            <a:noAutofit/>
          </a:bodyPr>
          <a:lstStyle/>
          <a:p>
            <a:pPr indent="0" lvl="0" marL="0" marR="0" rtl="0" algn="l">
              <a:lnSpc>
                <a:spcPct val="121052"/>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Clear knowledge of treatment rights and goals</a:t>
            </a:r>
            <a:endParaRPr b="0" i="0" sz="1600" u="none" cap="none" strike="noStrike"/>
          </a:p>
        </p:txBody>
      </p:sp>
      <p:sp>
        <p:nvSpPr>
          <p:cNvPr id="1128" name="Google Shape;1128;p91"/>
          <p:cNvSpPr/>
          <p:nvPr/>
        </p:nvSpPr>
        <p:spPr>
          <a:xfrm>
            <a:off x="566935" y="4599473"/>
            <a:ext cx="13327500" cy="148500"/>
          </a:xfrm>
          <a:prstGeom prst="rect">
            <a:avLst/>
          </a:prstGeom>
          <a:noFill/>
          <a:ln>
            <a:noFill/>
          </a:ln>
        </p:spPr>
        <p:txBody>
          <a:bodyPr anchorCtr="0" anchor="t" bIns="0" lIns="0" spcFirstLastPara="1" rIns="0" wrap="square" tIns="0">
            <a:noAutofit/>
          </a:bodyPr>
          <a:lstStyle/>
          <a:p>
            <a:pPr indent="0" lvl="0" marL="0" marR="0" rtl="0" algn="l">
              <a:lnSpc>
                <a:spcPct val="121052"/>
              </a:lnSpc>
              <a:spcBef>
                <a:spcPts val="0"/>
              </a:spcBef>
              <a:spcAft>
                <a:spcPts val="0"/>
              </a:spcAft>
              <a:buClr>
                <a:srgbClr val="504C49"/>
              </a:buClr>
              <a:buSzPts val="950"/>
              <a:buFont typeface="Source Serif 4"/>
              <a:buNone/>
            </a:pPr>
            <a:r>
              <a:rPr b="0" i="0" lang="en-US" sz="1600" u="none" cap="none" strike="noStrike">
                <a:solidFill>
                  <a:srgbClr val="504C49"/>
                </a:solidFill>
                <a:latin typeface="Source Serif 4"/>
                <a:ea typeface="Source Serif 4"/>
                <a:cs typeface="Source Serif 4"/>
                <a:sym typeface="Source Serif 4"/>
              </a:rPr>
              <a:t>These findings validate our person-centered, recovery-oriented approach and demonstrate that our core values of dignity, respect, and empowerment are successfully embedded in daily practice across all service settings.</a:t>
            </a:r>
            <a:endParaRPr b="0" i="0" sz="1600" u="none" cap="none" strike="noStrike"/>
          </a:p>
        </p:txBody>
      </p:sp>
      <p:sp>
        <p:nvSpPr>
          <p:cNvPr id="1129" name="Google Shape;1129;p9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130" name="Google Shape;1130;p91" title="Elmhurst New Logo-01.png"/>
          <p:cNvPicPr preferRelativeResize="0"/>
          <p:nvPr/>
        </p:nvPicPr>
        <p:blipFill>
          <a:blip r:embed="rId7">
            <a:alphaModFix/>
          </a:blip>
          <a:stretch>
            <a:fillRect/>
          </a:stretch>
        </p:blipFill>
        <p:spPr>
          <a:xfrm>
            <a:off x="566916" y="6822426"/>
            <a:ext cx="1381002" cy="1074176"/>
          </a:xfrm>
          <a:prstGeom prst="rect">
            <a:avLst/>
          </a:prstGeom>
          <a:noFill/>
          <a:ln>
            <a:noFill/>
          </a:ln>
        </p:spPr>
      </p:pic>
      <p:sp>
        <p:nvSpPr>
          <p:cNvPr id="1131" name="Google Shape;1131;p9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92"/>
          <p:cNvSpPr/>
          <p:nvPr/>
        </p:nvSpPr>
        <p:spPr>
          <a:xfrm>
            <a:off x="750752" y="331901"/>
            <a:ext cx="13128900" cy="63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550"/>
              <a:buFont typeface="Platypi Medium"/>
              <a:buNone/>
            </a:pPr>
            <a:r>
              <a:rPr b="0" i="0" lang="en-US" sz="4400" u="none" cap="none" strike="noStrike">
                <a:solidFill>
                  <a:srgbClr val="201B18"/>
                </a:solidFill>
                <a:latin typeface="Platypi Medium"/>
                <a:ea typeface="Platypi Medium"/>
                <a:cs typeface="Platypi Medium"/>
                <a:sym typeface="Platypi Medium"/>
              </a:rPr>
              <a:t>Consumer Advisory Survey: Qualitative Insights</a:t>
            </a:r>
            <a:endParaRPr b="0" i="0" sz="4400" u="none" cap="none" strike="noStrike"/>
          </a:p>
        </p:txBody>
      </p:sp>
      <p:sp>
        <p:nvSpPr>
          <p:cNvPr id="1138" name="Google Shape;1138;p92"/>
          <p:cNvSpPr/>
          <p:nvPr/>
        </p:nvSpPr>
        <p:spPr>
          <a:xfrm>
            <a:off x="793790" y="2022464"/>
            <a:ext cx="130428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The Consumer Advisory Survey provides rich qualitative feedback through open-ended responses, offering deeper insight into client experiences beyond numerical ratings. These narrative responses reveal both strengths and opportunities in service delivery.</a:t>
            </a:r>
            <a:endParaRPr b="0" i="0" sz="1600" u="none" cap="none" strike="noStrike"/>
          </a:p>
        </p:txBody>
      </p:sp>
      <p:sp>
        <p:nvSpPr>
          <p:cNvPr id="1139" name="Google Shape;1139;p92"/>
          <p:cNvSpPr/>
          <p:nvPr/>
        </p:nvSpPr>
        <p:spPr>
          <a:xfrm>
            <a:off x="793790" y="2690020"/>
            <a:ext cx="6448800" cy="2005500"/>
          </a:xfrm>
          <a:prstGeom prst="roundRect">
            <a:avLst>
              <a:gd fmla="val 1357"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40" name="Google Shape;1140;p92"/>
          <p:cNvPicPr preferRelativeResize="0"/>
          <p:nvPr/>
        </p:nvPicPr>
        <p:blipFill rotWithShape="1">
          <a:blip r:embed="rId3">
            <a:alphaModFix/>
          </a:blip>
          <a:srcRect b="0" l="0" r="0" t="0"/>
          <a:stretch/>
        </p:blipFill>
        <p:spPr>
          <a:xfrm>
            <a:off x="707827" y="2604057"/>
            <a:ext cx="217646" cy="217646"/>
          </a:xfrm>
          <a:prstGeom prst="rect">
            <a:avLst/>
          </a:prstGeom>
          <a:noFill/>
          <a:ln>
            <a:noFill/>
          </a:ln>
        </p:spPr>
      </p:pic>
      <p:pic>
        <p:nvPicPr>
          <p:cNvPr descr="preencoded.png" id="1141" name="Google Shape;1141;p92"/>
          <p:cNvPicPr preferRelativeResize="0"/>
          <p:nvPr/>
        </p:nvPicPr>
        <p:blipFill rotWithShape="1">
          <a:blip r:embed="rId4">
            <a:alphaModFix/>
          </a:blip>
          <a:srcRect b="0" l="0" r="0" t="0"/>
          <a:stretch/>
        </p:blipFill>
        <p:spPr>
          <a:xfrm>
            <a:off x="7110889" y="4563826"/>
            <a:ext cx="217646" cy="217646"/>
          </a:xfrm>
          <a:prstGeom prst="rect">
            <a:avLst/>
          </a:prstGeom>
          <a:noFill/>
          <a:ln>
            <a:noFill/>
          </a:ln>
        </p:spPr>
      </p:pic>
      <p:sp>
        <p:nvSpPr>
          <p:cNvPr id="1142" name="Google Shape;1142;p92"/>
          <p:cNvSpPr/>
          <p:nvPr/>
        </p:nvSpPr>
        <p:spPr>
          <a:xfrm>
            <a:off x="1088823" y="2907038"/>
            <a:ext cx="50838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2000" u="none" cap="none" strike="noStrike">
                <a:solidFill>
                  <a:srgbClr val="504C49"/>
                </a:solidFill>
                <a:latin typeface="Platypi Medium"/>
                <a:ea typeface="Platypi Medium"/>
                <a:cs typeface="Platypi Medium"/>
                <a:sym typeface="Platypi Medium"/>
              </a:rPr>
              <a:t>Staff Appreciation</a:t>
            </a:r>
            <a:endParaRPr b="0" i="0" sz="2000" u="none" cap="none" strike="noStrike"/>
          </a:p>
        </p:txBody>
      </p:sp>
      <p:sp>
        <p:nvSpPr>
          <p:cNvPr id="1143" name="Google Shape;1143;p92"/>
          <p:cNvSpPr/>
          <p:nvPr/>
        </p:nvSpPr>
        <p:spPr>
          <a:xfrm>
            <a:off x="1088827" y="3355580"/>
            <a:ext cx="5858700" cy="104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"Most respondents expressed satisfaction, particularly with their case managers and peer coaches, citing their helpfulness, effectiveness in dealing with concerns, and assistance with resources and scheduling medical appointments."</a:t>
            </a:r>
            <a:endParaRPr b="0" i="0" sz="1600" u="none" cap="none" strike="noStrike"/>
          </a:p>
        </p:txBody>
      </p:sp>
      <p:sp>
        <p:nvSpPr>
          <p:cNvPr id="1144" name="Google Shape;1144;p92"/>
          <p:cNvSpPr/>
          <p:nvPr/>
        </p:nvSpPr>
        <p:spPr>
          <a:xfrm>
            <a:off x="7387709" y="2690020"/>
            <a:ext cx="6448800" cy="2005500"/>
          </a:xfrm>
          <a:prstGeom prst="roundRect">
            <a:avLst>
              <a:gd fmla="val 1357"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45" name="Google Shape;1145;p92"/>
          <p:cNvPicPr preferRelativeResize="0"/>
          <p:nvPr/>
        </p:nvPicPr>
        <p:blipFill rotWithShape="1">
          <a:blip r:embed="rId3">
            <a:alphaModFix/>
          </a:blip>
          <a:srcRect b="0" l="0" r="0" t="0"/>
          <a:stretch/>
        </p:blipFill>
        <p:spPr>
          <a:xfrm>
            <a:off x="7301746" y="2604057"/>
            <a:ext cx="217646" cy="217646"/>
          </a:xfrm>
          <a:prstGeom prst="rect">
            <a:avLst/>
          </a:prstGeom>
          <a:noFill/>
          <a:ln>
            <a:noFill/>
          </a:ln>
        </p:spPr>
      </p:pic>
      <p:pic>
        <p:nvPicPr>
          <p:cNvPr descr="preencoded.png" id="1146" name="Google Shape;1146;p92"/>
          <p:cNvPicPr preferRelativeResize="0"/>
          <p:nvPr/>
        </p:nvPicPr>
        <p:blipFill rotWithShape="1">
          <a:blip r:embed="rId4">
            <a:alphaModFix/>
          </a:blip>
          <a:srcRect b="0" l="0" r="0" t="0"/>
          <a:stretch/>
        </p:blipFill>
        <p:spPr>
          <a:xfrm>
            <a:off x="13704927" y="4563826"/>
            <a:ext cx="217646" cy="217646"/>
          </a:xfrm>
          <a:prstGeom prst="rect">
            <a:avLst/>
          </a:prstGeom>
          <a:noFill/>
          <a:ln>
            <a:noFill/>
          </a:ln>
        </p:spPr>
      </p:pic>
      <p:sp>
        <p:nvSpPr>
          <p:cNvPr id="1147" name="Google Shape;1147;p92"/>
          <p:cNvSpPr/>
          <p:nvPr/>
        </p:nvSpPr>
        <p:spPr>
          <a:xfrm>
            <a:off x="7682755" y="2821697"/>
            <a:ext cx="5368200" cy="4470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2000" u="none" cap="none" strike="noStrike">
                <a:solidFill>
                  <a:srgbClr val="504C49"/>
                </a:solidFill>
                <a:latin typeface="Platypi Medium"/>
                <a:ea typeface="Platypi Medium"/>
                <a:cs typeface="Platypi Medium"/>
                <a:sym typeface="Platypi Medium"/>
              </a:rPr>
              <a:t>Group Effectiveness</a:t>
            </a:r>
            <a:endParaRPr b="0" i="0" sz="2000" u="none" cap="none" strike="noStrike"/>
          </a:p>
        </p:txBody>
      </p:sp>
      <p:sp>
        <p:nvSpPr>
          <p:cNvPr id="1148" name="Google Shape;1148;p92"/>
          <p:cNvSpPr/>
          <p:nvPr/>
        </p:nvSpPr>
        <p:spPr>
          <a:xfrm>
            <a:off x="7682746" y="3355580"/>
            <a:ext cx="5858700" cy="78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"Groups are frequently described as very effective, helpful, thought-provoking, and insightful, with participants learning a lot and finding them relatable to their situation and recovery journey."</a:t>
            </a:r>
            <a:endParaRPr b="0" i="0" sz="1600" u="none" cap="none" strike="noStrike"/>
          </a:p>
        </p:txBody>
      </p:sp>
      <p:sp>
        <p:nvSpPr>
          <p:cNvPr id="1149" name="Google Shape;1149;p92"/>
          <p:cNvSpPr/>
          <p:nvPr/>
        </p:nvSpPr>
        <p:spPr>
          <a:xfrm>
            <a:off x="793790" y="4840646"/>
            <a:ext cx="6448800" cy="2005500"/>
          </a:xfrm>
          <a:prstGeom prst="roundRect">
            <a:avLst>
              <a:gd fmla="val 1357"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50" name="Google Shape;1150;p92"/>
          <p:cNvPicPr preferRelativeResize="0"/>
          <p:nvPr/>
        </p:nvPicPr>
        <p:blipFill rotWithShape="1">
          <a:blip r:embed="rId3">
            <a:alphaModFix/>
          </a:blip>
          <a:srcRect b="0" l="0" r="0" t="0"/>
          <a:stretch/>
        </p:blipFill>
        <p:spPr>
          <a:xfrm>
            <a:off x="707827" y="4754683"/>
            <a:ext cx="217646" cy="217646"/>
          </a:xfrm>
          <a:prstGeom prst="rect">
            <a:avLst/>
          </a:prstGeom>
          <a:noFill/>
          <a:ln>
            <a:noFill/>
          </a:ln>
        </p:spPr>
      </p:pic>
      <p:pic>
        <p:nvPicPr>
          <p:cNvPr descr="preencoded.png" id="1151" name="Google Shape;1151;p92"/>
          <p:cNvPicPr preferRelativeResize="0"/>
          <p:nvPr/>
        </p:nvPicPr>
        <p:blipFill rotWithShape="1">
          <a:blip r:embed="rId4">
            <a:alphaModFix/>
          </a:blip>
          <a:srcRect b="0" l="0" r="0" t="0"/>
          <a:stretch/>
        </p:blipFill>
        <p:spPr>
          <a:xfrm>
            <a:off x="7110889" y="6714452"/>
            <a:ext cx="217646" cy="217646"/>
          </a:xfrm>
          <a:prstGeom prst="rect">
            <a:avLst/>
          </a:prstGeom>
          <a:noFill/>
          <a:ln>
            <a:noFill/>
          </a:ln>
        </p:spPr>
      </p:pic>
      <p:sp>
        <p:nvSpPr>
          <p:cNvPr id="1152" name="Google Shape;1152;p92"/>
          <p:cNvSpPr/>
          <p:nvPr/>
        </p:nvSpPr>
        <p:spPr>
          <a:xfrm>
            <a:off x="1088827" y="5135683"/>
            <a:ext cx="22683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2000" u="none" cap="none" strike="noStrike">
                <a:solidFill>
                  <a:srgbClr val="504C49"/>
                </a:solidFill>
                <a:latin typeface="Platypi Medium"/>
                <a:ea typeface="Platypi Medium"/>
                <a:cs typeface="Platypi Medium"/>
                <a:sym typeface="Platypi Medium"/>
              </a:rPr>
              <a:t>Food Quality</a:t>
            </a:r>
            <a:endParaRPr b="0" i="0" sz="2000" u="none" cap="none" strike="noStrike"/>
          </a:p>
        </p:txBody>
      </p:sp>
      <p:sp>
        <p:nvSpPr>
          <p:cNvPr id="1153" name="Google Shape;1153;p92"/>
          <p:cNvSpPr/>
          <p:nvPr/>
        </p:nvSpPr>
        <p:spPr>
          <a:xfrm>
            <a:off x="1088827" y="5506206"/>
            <a:ext cx="5858700" cy="104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"Respondents generally expressed high satisfaction, frequently describing the food as 'great,' 'delicious,' 'amazing,' and the 'best part of this place.' Specific cooks, Ms. Angie and Ms. Darnell, were mentioned and praised."</a:t>
            </a:r>
            <a:endParaRPr b="0" i="0" sz="1600" u="none" cap="none" strike="noStrike"/>
          </a:p>
        </p:txBody>
      </p:sp>
      <p:sp>
        <p:nvSpPr>
          <p:cNvPr id="1154" name="Google Shape;1154;p92"/>
          <p:cNvSpPr/>
          <p:nvPr/>
        </p:nvSpPr>
        <p:spPr>
          <a:xfrm>
            <a:off x="7387709" y="4840646"/>
            <a:ext cx="6448800" cy="2005500"/>
          </a:xfrm>
          <a:prstGeom prst="roundRect">
            <a:avLst>
              <a:gd fmla="val 1357" name="adj"/>
            </a:avLst>
          </a:prstGeom>
          <a:solidFill>
            <a:srgbClr val="FFFFFF"/>
          </a:solidFill>
          <a:ln cap="flat" cmpd="sng" w="22850">
            <a:solidFill>
              <a:srgbClr val="D8D4D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55" name="Google Shape;1155;p92"/>
          <p:cNvPicPr preferRelativeResize="0"/>
          <p:nvPr/>
        </p:nvPicPr>
        <p:blipFill rotWithShape="1">
          <a:blip r:embed="rId3">
            <a:alphaModFix/>
          </a:blip>
          <a:srcRect b="0" l="0" r="0" t="0"/>
          <a:stretch/>
        </p:blipFill>
        <p:spPr>
          <a:xfrm>
            <a:off x="7301746" y="4754683"/>
            <a:ext cx="217646" cy="217646"/>
          </a:xfrm>
          <a:prstGeom prst="rect">
            <a:avLst/>
          </a:prstGeom>
          <a:noFill/>
          <a:ln>
            <a:noFill/>
          </a:ln>
        </p:spPr>
      </p:pic>
      <p:pic>
        <p:nvPicPr>
          <p:cNvPr descr="preencoded.png" id="1156" name="Google Shape;1156;p92"/>
          <p:cNvPicPr preferRelativeResize="0"/>
          <p:nvPr/>
        </p:nvPicPr>
        <p:blipFill rotWithShape="1">
          <a:blip r:embed="rId4">
            <a:alphaModFix/>
          </a:blip>
          <a:srcRect b="0" l="0" r="0" t="0"/>
          <a:stretch/>
        </p:blipFill>
        <p:spPr>
          <a:xfrm>
            <a:off x="13704927" y="6714452"/>
            <a:ext cx="217646" cy="217646"/>
          </a:xfrm>
          <a:prstGeom prst="rect">
            <a:avLst/>
          </a:prstGeom>
          <a:noFill/>
          <a:ln>
            <a:noFill/>
          </a:ln>
        </p:spPr>
      </p:pic>
      <p:sp>
        <p:nvSpPr>
          <p:cNvPr id="1157" name="Google Shape;1157;p92"/>
          <p:cNvSpPr/>
          <p:nvPr/>
        </p:nvSpPr>
        <p:spPr>
          <a:xfrm>
            <a:off x="7682754" y="5135675"/>
            <a:ext cx="46494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2000" u="none" cap="none" strike="noStrike">
                <a:solidFill>
                  <a:srgbClr val="504C49"/>
                </a:solidFill>
                <a:latin typeface="Platypi Medium"/>
                <a:ea typeface="Platypi Medium"/>
                <a:cs typeface="Platypi Medium"/>
                <a:sym typeface="Platypi Medium"/>
              </a:rPr>
              <a:t>Facility Cleanliness</a:t>
            </a:r>
            <a:endParaRPr b="0" i="0" sz="2000" u="none" cap="none" strike="noStrike"/>
          </a:p>
        </p:txBody>
      </p:sp>
      <p:sp>
        <p:nvSpPr>
          <p:cNvPr id="1158" name="Google Shape;1158;p92"/>
          <p:cNvSpPr/>
          <p:nvPr/>
        </p:nvSpPr>
        <p:spPr>
          <a:xfrm>
            <a:off x="7682746" y="5506206"/>
            <a:ext cx="5858700" cy="78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"The facility is consistently described as very clean, with everything being clean and satisfactory. The women who do their detail do a good job, and the girls keep up with the daily cleaning."</a:t>
            </a:r>
            <a:endParaRPr b="0" i="0" sz="1600" u="none" cap="none" strike="noStrike"/>
          </a:p>
        </p:txBody>
      </p:sp>
      <p:sp>
        <p:nvSpPr>
          <p:cNvPr id="1159" name="Google Shape;1159;p9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160" name="Google Shape;1160;p92" title="Elmhurst New Logo-01.png"/>
          <p:cNvPicPr preferRelativeResize="0"/>
          <p:nvPr/>
        </p:nvPicPr>
        <p:blipFill>
          <a:blip r:embed="rId5">
            <a:alphaModFix/>
          </a:blip>
          <a:stretch>
            <a:fillRect/>
          </a:stretch>
        </p:blipFill>
        <p:spPr>
          <a:xfrm>
            <a:off x="225316" y="7008926"/>
            <a:ext cx="1381002" cy="1074176"/>
          </a:xfrm>
          <a:prstGeom prst="rect">
            <a:avLst/>
          </a:prstGeom>
          <a:noFill/>
          <a:ln>
            <a:noFill/>
          </a:ln>
        </p:spPr>
      </p:pic>
      <p:sp>
        <p:nvSpPr>
          <p:cNvPr id="1161" name="Google Shape;1161;p92"/>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pic>
        <p:nvPicPr>
          <p:cNvPr id="1167" name="Google Shape;1167;p93" title="EHI VB3.png"/>
          <p:cNvPicPr preferRelativeResize="0"/>
          <p:nvPr/>
        </p:nvPicPr>
        <p:blipFill rotWithShape="1">
          <a:blip r:embed="rId3">
            <a:alphaModFix/>
          </a:blip>
          <a:srcRect b="7813" l="0" r="0" t="7813"/>
          <a:stretch/>
        </p:blipFill>
        <p:spPr>
          <a:xfrm>
            <a:off x="0" y="0"/>
            <a:ext cx="5162800" cy="7744200"/>
          </a:xfrm>
          <a:prstGeom prst="rect">
            <a:avLst/>
          </a:prstGeom>
          <a:noFill/>
          <a:ln>
            <a:noFill/>
          </a:ln>
        </p:spPr>
      </p:pic>
      <p:sp>
        <p:nvSpPr>
          <p:cNvPr id="1168" name="Google Shape;1168;p93"/>
          <p:cNvSpPr/>
          <p:nvPr/>
        </p:nvSpPr>
        <p:spPr>
          <a:xfrm>
            <a:off x="6280190" y="301419"/>
            <a:ext cx="65862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01B18"/>
              </a:buClr>
              <a:buSzPts val="4450"/>
              <a:buFont typeface="Platypi Medium"/>
              <a:buNone/>
            </a:pPr>
            <a:r>
              <a:rPr b="0" i="0" lang="en-US" sz="4450" u="none" cap="none" strike="noStrike">
                <a:solidFill>
                  <a:srgbClr val="201B18"/>
                </a:solidFill>
                <a:latin typeface="Platypi Medium"/>
                <a:ea typeface="Platypi Medium"/>
                <a:cs typeface="Platypi Medium"/>
                <a:sym typeface="Platypi Medium"/>
              </a:rPr>
              <a:t>Administrative Reviews</a:t>
            </a:r>
            <a:endParaRPr b="0" i="0" sz="4450" u="none" cap="none" strike="noStrike"/>
          </a:p>
        </p:txBody>
      </p:sp>
      <p:sp>
        <p:nvSpPr>
          <p:cNvPr id="1169" name="Google Shape;1169;p93"/>
          <p:cNvSpPr/>
          <p:nvPr/>
        </p:nvSpPr>
        <p:spPr>
          <a:xfrm>
            <a:off x="6280190" y="2322909"/>
            <a:ext cx="7556421" cy="1814513"/>
          </a:xfrm>
          <a:prstGeom prst="rect">
            <a:avLst/>
          </a:prstGeom>
          <a:noFill/>
          <a:ln>
            <a:noFill/>
          </a:ln>
        </p:spPr>
        <p:txBody>
          <a:bodyPr anchorCtr="0" anchor="t" bIns="0" lIns="0" spcFirstLastPara="1" rIns="0" wrap="square" tIns="0">
            <a:noAutofit/>
          </a:bodyPr>
          <a:lstStyle/>
          <a:p>
            <a:pPr indent="45720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Administrative reviews evaluate organizational infrastructure, ensuring that personnel qualifications, documentation, and compliance systems meet regulatory standards and support high-quality service delivery. These reviews examine the foundational elements that enable clinical excellence.</a:t>
            </a:r>
            <a:endParaRPr b="0" i="0" sz="1750" u="none" cap="none" strike="noStrike">
              <a:solidFill>
                <a:srgbClr val="504C49"/>
              </a:solidFill>
              <a:latin typeface="Source Serif 4"/>
              <a:ea typeface="Source Serif 4"/>
              <a:cs typeface="Source Serif 4"/>
              <a:sym typeface="Source Serif 4"/>
            </a:endParaRPr>
          </a:p>
          <a:p>
            <a:pPr indent="457200" lvl="0" marL="0" rtl="0" algn="l">
              <a:lnSpc>
                <a:spcPct val="162857"/>
              </a:lnSpc>
              <a:spcBef>
                <a:spcPts val="0"/>
              </a:spcBef>
              <a:spcAft>
                <a:spcPts val="0"/>
              </a:spcAft>
              <a:buClr>
                <a:srgbClr val="504C49"/>
              </a:buClr>
              <a:buSzPts val="1750"/>
              <a:buFont typeface="Source Serif 4"/>
              <a:buNone/>
            </a:pPr>
            <a:r>
              <a:rPr lang="en-US" sz="1750">
                <a:solidFill>
                  <a:srgbClr val="504C49"/>
                </a:solidFill>
                <a:latin typeface="Source Serif 4"/>
                <a:ea typeface="Source Serif 4"/>
                <a:cs typeface="Source Serif 4"/>
                <a:sym typeface="Source Serif 4"/>
              </a:rPr>
              <a:t>Personnel record reviews and training compliance monitoring ensure that our staff meet professional standards and maintain current competencies essential for effective practice.</a:t>
            </a:r>
            <a:endParaRPr sz="1750">
              <a:solidFill>
                <a:srgbClr val="504C49"/>
              </a:solidFill>
              <a:latin typeface="Source Serif 4"/>
              <a:ea typeface="Source Serif 4"/>
              <a:cs typeface="Source Serif 4"/>
              <a:sym typeface="Source Serif 4"/>
            </a:endParaRPr>
          </a:p>
        </p:txBody>
      </p:sp>
      <p:sp>
        <p:nvSpPr>
          <p:cNvPr id="1170" name="Google Shape;1170;p9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171" name="Google Shape;1171;p93"/>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94"/>
          <p:cNvSpPr/>
          <p:nvPr/>
        </p:nvSpPr>
        <p:spPr>
          <a:xfrm>
            <a:off x="827251" y="550775"/>
            <a:ext cx="129759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550"/>
              <a:buFont typeface="Platypi Medium"/>
              <a:buNone/>
            </a:pPr>
            <a:r>
              <a:rPr b="0" i="0" lang="en-US" sz="3800" u="none" cap="none" strike="noStrike">
                <a:solidFill>
                  <a:srgbClr val="201B18"/>
                </a:solidFill>
                <a:latin typeface="Platypi Medium"/>
                <a:ea typeface="Platypi Medium"/>
                <a:cs typeface="Platypi Medium"/>
                <a:sym typeface="Platypi Medium"/>
              </a:rPr>
              <a:t>Personnel Record Review: Credentials and Compliance</a:t>
            </a:r>
            <a:endParaRPr b="0" i="0" sz="3800" u="none" cap="none" strike="noStrike"/>
          </a:p>
        </p:txBody>
      </p:sp>
      <p:sp>
        <p:nvSpPr>
          <p:cNvPr id="1178" name="Google Shape;1178;p94"/>
          <p:cNvSpPr/>
          <p:nvPr/>
        </p:nvSpPr>
        <p:spPr>
          <a:xfrm>
            <a:off x="663176" y="1441500"/>
            <a:ext cx="3391200" cy="1893300"/>
          </a:xfrm>
          <a:prstGeom prst="roundRect">
            <a:avLst>
              <a:gd fmla="val 143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94"/>
          <p:cNvSpPr/>
          <p:nvPr/>
        </p:nvSpPr>
        <p:spPr>
          <a:xfrm>
            <a:off x="844626" y="1586625"/>
            <a:ext cx="3057000" cy="782400"/>
          </a:xfrm>
          <a:prstGeom prst="rect">
            <a:avLst/>
          </a:prstGeom>
          <a:noFill/>
          <a:ln>
            <a:noFill/>
          </a:ln>
        </p:spPr>
        <p:txBody>
          <a:bodyPr anchorCtr="0" anchor="t" bIns="0" lIns="0" spcFirstLastPara="1" rIns="0" wrap="square" tIns="0">
            <a:noAutofit/>
          </a:bodyPr>
          <a:lstStyle/>
          <a:p>
            <a:pPr indent="0" lvl="0" marL="0" marR="0" rtl="0" algn="ctr">
              <a:lnSpc>
                <a:spcPct val="125510"/>
              </a:lnSpc>
              <a:spcBef>
                <a:spcPts val="0"/>
              </a:spcBef>
              <a:spcAft>
                <a:spcPts val="0"/>
              </a:spcAft>
              <a:buClr>
                <a:srgbClr val="FFFFFF"/>
              </a:buClr>
              <a:buSzPts val="4900"/>
              <a:buFont typeface="Platypi Medium"/>
              <a:buNone/>
            </a:pPr>
            <a:r>
              <a:rPr b="0" i="0" lang="en-US" sz="4900" u="none" cap="none" strike="noStrike">
                <a:solidFill>
                  <a:srgbClr val="FFFFFF"/>
                </a:solidFill>
                <a:latin typeface="Platypi Medium"/>
                <a:ea typeface="Platypi Medium"/>
                <a:cs typeface="Platypi Medium"/>
                <a:sym typeface="Platypi Medium"/>
              </a:rPr>
              <a:t>99</a:t>
            </a:r>
            <a:endParaRPr b="0" i="0" sz="4900" u="none" cap="none" strike="noStrike"/>
          </a:p>
        </p:txBody>
      </p:sp>
      <p:sp>
        <p:nvSpPr>
          <p:cNvPr id="1180" name="Google Shape;1180;p94"/>
          <p:cNvSpPr/>
          <p:nvPr/>
        </p:nvSpPr>
        <p:spPr>
          <a:xfrm>
            <a:off x="895599" y="2364625"/>
            <a:ext cx="30570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FFFFFF"/>
              </a:buClr>
              <a:buSzPts val="1750"/>
              <a:buFont typeface="Platypi Medium"/>
              <a:buNone/>
            </a:pPr>
            <a:r>
              <a:rPr b="0" i="0" lang="en-US" sz="2000" u="none" cap="none" strike="noStrike">
                <a:solidFill>
                  <a:srgbClr val="FFFFFF"/>
                </a:solidFill>
                <a:latin typeface="Platypi Medium"/>
                <a:ea typeface="Platypi Medium"/>
                <a:cs typeface="Platypi Medium"/>
                <a:sym typeface="Platypi Medium"/>
              </a:rPr>
              <a:t>Personnel Records</a:t>
            </a:r>
            <a:endParaRPr b="0" i="0" sz="2000" u="none" cap="none" strike="noStrike"/>
          </a:p>
        </p:txBody>
      </p:sp>
      <p:sp>
        <p:nvSpPr>
          <p:cNvPr id="1181" name="Google Shape;1181;p94"/>
          <p:cNvSpPr/>
          <p:nvPr/>
        </p:nvSpPr>
        <p:spPr>
          <a:xfrm>
            <a:off x="895604" y="2721443"/>
            <a:ext cx="4175400" cy="2613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FFFFFF"/>
              </a:buClr>
              <a:buSzPts val="1400"/>
              <a:buFont typeface="Source Serif 4"/>
              <a:buNone/>
            </a:pPr>
            <a:r>
              <a:rPr b="0" i="0" lang="en-US" sz="1600" u="none" cap="none" strike="noStrike">
                <a:solidFill>
                  <a:srgbClr val="FFFFFF"/>
                </a:solidFill>
                <a:latin typeface="Source Serif 4"/>
                <a:ea typeface="Source Serif 4"/>
                <a:cs typeface="Source Serif 4"/>
                <a:sym typeface="Source Serif 4"/>
              </a:rPr>
              <a:t>Reviewed for compliance</a:t>
            </a:r>
            <a:endParaRPr b="0" i="0" sz="1600" u="none" cap="none" strike="noStrike"/>
          </a:p>
        </p:txBody>
      </p:sp>
      <p:sp>
        <p:nvSpPr>
          <p:cNvPr id="1182" name="Google Shape;1182;p94"/>
          <p:cNvSpPr/>
          <p:nvPr/>
        </p:nvSpPr>
        <p:spPr>
          <a:xfrm>
            <a:off x="4382548" y="1572100"/>
            <a:ext cx="9461700" cy="78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Personnel record reviews verify that all staff meet minimum qualifications, maintain current credentials, and have proper documentation on file. These reviews protect both clients and the organization by ensuring qualified professionals deliver services.</a:t>
            </a:r>
            <a:endParaRPr b="0" i="0" sz="1600" u="none" cap="none" strike="noStrike"/>
          </a:p>
        </p:txBody>
      </p:sp>
      <p:sp>
        <p:nvSpPr>
          <p:cNvPr id="1183" name="Google Shape;1183;p94"/>
          <p:cNvSpPr/>
          <p:nvPr/>
        </p:nvSpPr>
        <p:spPr>
          <a:xfrm>
            <a:off x="793790" y="3703225"/>
            <a:ext cx="13042800" cy="2250600"/>
          </a:xfrm>
          <a:prstGeom prst="roundRect">
            <a:avLst>
              <a:gd fmla="val 1209"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94"/>
          <p:cNvSpPr/>
          <p:nvPr/>
        </p:nvSpPr>
        <p:spPr>
          <a:xfrm>
            <a:off x="793790" y="3703225"/>
            <a:ext cx="3260700" cy="1255800"/>
          </a:xfrm>
          <a:prstGeom prst="roundRect">
            <a:avLst>
              <a:gd fmla="val 2167"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94"/>
          <p:cNvSpPr/>
          <p:nvPr/>
        </p:nvSpPr>
        <p:spPr>
          <a:xfrm>
            <a:off x="975241" y="3884676"/>
            <a:ext cx="26964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Job Descriptions: 92.9%</a:t>
            </a:r>
            <a:endParaRPr b="0" i="0" sz="1750" u="none" cap="none" strike="noStrike"/>
          </a:p>
        </p:txBody>
      </p:sp>
      <p:sp>
        <p:nvSpPr>
          <p:cNvPr id="1186" name="Google Shape;1186;p94"/>
          <p:cNvSpPr/>
          <p:nvPr/>
        </p:nvSpPr>
        <p:spPr>
          <a:xfrm>
            <a:off x="975241" y="4255199"/>
            <a:ext cx="28977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Current job descriptions on file and updated yearly</a:t>
            </a:r>
            <a:endParaRPr b="0" i="0" sz="1600" u="none" cap="none" strike="noStrike"/>
          </a:p>
        </p:txBody>
      </p:sp>
      <p:sp>
        <p:nvSpPr>
          <p:cNvPr id="1187" name="Google Shape;1187;p94"/>
          <p:cNvSpPr/>
          <p:nvPr/>
        </p:nvSpPr>
        <p:spPr>
          <a:xfrm>
            <a:off x="4054435" y="3703225"/>
            <a:ext cx="3260700" cy="1255800"/>
          </a:xfrm>
          <a:prstGeom prst="rect">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94"/>
          <p:cNvSpPr/>
          <p:nvPr/>
        </p:nvSpPr>
        <p:spPr>
          <a:xfrm>
            <a:off x="4054435" y="3703225"/>
            <a:ext cx="22800" cy="12558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94"/>
          <p:cNvSpPr/>
          <p:nvPr/>
        </p:nvSpPr>
        <p:spPr>
          <a:xfrm>
            <a:off x="4235887" y="3884676"/>
            <a:ext cx="26025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JD Endorsement: 100%</a:t>
            </a:r>
            <a:endParaRPr b="0" i="0" sz="1750" u="none" cap="none" strike="noStrike"/>
          </a:p>
        </p:txBody>
      </p:sp>
      <p:sp>
        <p:nvSpPr>
          <p:cNvPr id="1190" name="Google Shape;1190;p94"/>
          <p:cNvSpPr/>
          <p:nvPr/>
        </p:nvSpPr>
        <p:spPr>
          <a:xfrm>
            <a:off x="4235887" y="4255199"/>
            <a:ext cx="28980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Job descriptions signed by employees</a:t>
            </a:r>
            <a:endParaRPr b="0" i="0" sz="1600" u="none" cap="none" strike="noStrike"/>
          </a:p>
        </p:txBody>
      </p:sp>
      <p:sp>
        <p:nvSpPr>
          <p:cNvPr id="1191" name="Google Shape;1191;p94"/>
          <p:cNvSpPr/>
          <p:nvPr/>
        </p:nvSpPr>
        <p:spPr>
          <a:xfrm>
            <a:off x="7315200" y="3703225"/>
            <a:ext cx="3260700" cy="1255800"/>
          </a:xfrm>
          <a:prstGeom prst="rect">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94"/>
          <p:cNvSpPr/>
          <p:nvPr/>
        </p:nvSpPr>
        <p:spPr>
          <a:xfrm>
            <a:off x="7315200" y="3703225"/>
            <a:ext cx="22800" cy="12558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94"/>
          <p:cNvSpPr/>
          <p:nvPr/>
        </p:nvSpPr>
        <p:spPr>
          <a:xfrm>
            <a:off x="7496651" y="3884676"/>
            <a:ext cx="22683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JD Evidence: 100%</a:t>
            </a:r>
            <a:endParaRPr b="0" i="0" sz="1750" u="none" cap="none" strike="noStrike"/>
          </a:p>
        </p:txBody>
      </p:sp>
      <p:sp>
        <p:nvSpPr>
          <p:cNvPr id="1194" name="Google Shape;1194;p94"/>
          <p:cNvSpPr/>
          <p:nvPr/>
        </p:nvSpPr>
        <p:spPr>
          <a:xfrm>
            <a:off x="7496651" y="4255199"/>
            <a:ext cx="28977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Evidence of signed job descriptions documented</a:t>
            </a:r>
            <a:endParaRPr b="0" i="0" sz="1600" u="none" cap="none" strike="noStrike"/>
          </a:p>
        </p:txBody>
      </p:sp>
      <p:sp>
        <p:nvSpPr>
          <p:cNvPr id="1195" name="Google Shape;1195;p94"/>
          <p:cNvSpPr/>
          <p:nvPr/>
        </p:nvSpPr>
        <p:spPr>
          <a:xfrm>
            <a:off x="10575846" y="3703225"/>
            <a:ext cx="3260700" cy="1255800"/>
          </a:xfrm>
          <a:prstGeom prst="rect">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94"/>
          <p:cNvSpPr/>
          <p:nvPr/>
        </p:nvSpPr>
        <p:spPr>
          <a:xfrm>
            <a:off x="10575846" y="3703225"/>
            <a:ext cx="22800" cy="12558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4"/>
          <p:cNvSpPr/>
          <p:nvPr/>
        </p:nvSpPr>
        <p:spPr>
          <a:xfrm>
            <a:off x="10757297" y="3884676"/>
            <a:ext cx="22683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Education: 100%</a:t>
            </a:r>
            <a:endParaRPr b="0" i="0" sz="1750" u="none" cap="none" strike="noStrike"/>
          </a:p>
        </p:txBody>
      </p:sp>
      <p:sp>
        <p:nvSpPr>
          <p:cNvPr id="1198" name="Google Shape;1198;p94"/>
          <p:cNvSpPr/>
          <p:nvPr/>
        </p:nvSpPr>
        <p:spPr>
          <a:xfrm>
            <a:off x="10757297" y="4255199"/>
            <a:ext cx="28980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Copy of degree or transcript on file</a:t>
            </a:r>
            <a:endParaRPr b="0" i="0" sz="1600" u="none" cap="none" strike="noStrike"/>
          </a:p>
        </p:txBody>
      </p:sp>
      <p:sp>
        <p:nvSpPr>
          <p:cNvPr id="1199" name="Google Shape;1199;p94"/>
          <p:cNvSpPr/>
          <p:nvPr/>
        </p:nvSpPr>
        <p:spPr>
          <a:xfrm>
            <a:off x="793790" y="4959096"/>
            <a:ext cx="6521400" cy="994500"/>
          </a:xfrm>
          <a:prstGeom prst="rect">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94"/>
          <p:cNvSpPr/>
          <p:nvPr/>
        </p:nvSpPr>
        <p:spPr>
          <a:xfrm>
            <a:off x="793790" y="4959096"/>
            <a:ext cx="6521400" cy="228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4"/>
          <p:cNvSpPr/>
          <p:nvPr/>
        </p:nvSpPr>
        <p:spPr>
          <a:xfrm>
            <a:off x="975241" y="5140548"/>
            <a:ext cx="22683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Credentials: 98.9%</a:t>
            </a:r>
            <a:endParaRPr b="0" i="0" sz="1750" u="none" cap="none" strike="noStrike"/>
          </a:p>
        </p:txBody>
      </p:sp>
      <p:sp>
        <p:nvSpPr>
          <p:cNvPr id="1202" name="Google Shape;1202;p94"/>
          <p:cNvSpPr/>
          <p:nvPr/>
        </p:nvSpPr>
        <p:spPr>
          <a:xfrm>
            <a:off x="975241" y="5511070"/>
            <a:ext cx="6158400" cy="2613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Current certification/licensure on file</a:t>
            </a:r>
            <a:endParaRPr b="0" i="0" sz="1600" u="none" cap="none" strike="noStrike"/>
          </a:p>
        </p:txBody>
      </p:sp>
      <p:sp>
        <p:nvSpPr>
          <p:cNvPr id="1203" name="Google Shape;1203;p94"/>
          <p:cNvSpPr/>
          <p:nvPr/>
        </p:nvSpPr>
        <p:spPr>
          <a:xfrm>
            <a:off x="7315200" y="4959096"/>
            <a:ext cx="6521400" cy="994500"/>
          </a:xfrm>
          <a:prstGeom prst="rect">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94"/>
          <p:cNvSpPr/>
          <p:nvPr/>
        </p:nvSpPr>
        <p:spPr>
          <a:xfrm>
            <a:off x="7315200" y="4959096"/>
            <a:ext cx="22800" cy="9945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4"/>
          <p:cNvSpPr/>
          <p:nvPr/>
        </p:nvSpPr>
        <p:spPr>
          <a:xfrm>
            <a:off x="7315200" y="4959096"/>
            <a:ext cx="6521400" cy="22800"/>
          </a:xfrm>
          <a:prstGeom prst="roundRect">
            <a:avLst>
              <a:gd fmla="val 119070" name="adj"/>
            </a:avLst>
          </a:prstGeom>
          <a:solidFill>
            <a:srgbClr val="D8D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4"/>
          <p:cNvSpPr/>
          <p:nvPr/>
        </p:nvSpPr>
        <p:spPr>
          <a:xfrm>
            <a:off x="7496651" y="5140548"/>
            <a:ext cx="2564100" cy="283500"/>
          </a:xfrm>
          <a:prstGeom prst="rect">
            <a:avLst/>
          </a:prstGeom>
          <a:noFill/>
          <a:ln>
            <a:noFill/>
          </a:ln>
        </p:spPr>
        <p:txBody>
          <a:bodyPr anchorCtr="0" anchor="t" bIns="0" lIns="0" spcFirstLastPara="1" rIns="0" wrap="square" tIns="0">
            <a:noAutofit/>
          </a:bodyPr>
          <a:lstStyle/>
          <a:p>
            <a:pPr indent="0" lvl="0" marL="0" marR="0" rtl="0" algn="l">
              <a:lnSpc>
                <a:spcPct val="125714"/>
              </a:lnSpc>
              <a:spcBef>
                <a:spcPts val="0"/>
              </a:spcBef>
              <a:spcAft>
                <a:spcPts val="0"/>
              </a:spcAft>
              <a:buClr>
                <a:srgbClr val="504C49"/>
              </a:buClr>
              <a:buSzPts val="1750"/>
              <a:buFont typeface="Platypi Medium"/>
              <a:buNone/>
            </a:pPr>
            <a:r>
              <a:rPr b="0" i="0" lang="en-US" sz="1750" u="none" cap="none" strike="noStrike">
                <a:solidFill>
                  <a:srgbClr val="504C49"/>
                </a:solidFill>
                <a:latin typeface="Platypi Medium"/>
                <a:ea typeface="Platypi Medium"/>
                <a:cs typeface="Platypi Medium"/>
                <a:sym typeface="Platypi Medium"/>
              </a:rPr>
              <a:t>Current License: 98.9%</a:t>
            </a:r>
            <a:endParaRPr b="0" i="0" sz="1750" u="none" cap="none" strike="noStrike"/>
          </a:p>
        </p:txBody>
      </p:sp>
      <p:sp>
        <p:nvSpPr>
          <p:cNvPr id="1207" name="Google Shape;1207;p94"/>
          <p:cNvSpPr/>
          <p:nvPr/>
        </p:nvSpPr>
        <p:spPr>
          <a:xfrm>
            <a:off x="7496651" y="5511070"/>
            <a:ext cx="6158400" cy="261300"/>
          </a:xfrm>
          <a:prstGeom prst="rect">
            <a:avLst/>
          </a:prstGeom>
          <a:noFill/>
          <a:ln>
            <a:noFill/>
          </a:ln>
        </p:spPr>
        <p:txBody>
          <a:bodyPr anchorCtr="0" anchor="t" bIns="0" lIns="0" spcFirstLastPara="1" rIns="0" wrap="square" tIns="0">
            <a:noAutofit/>
          </a:bodyPr>
          <a:lstStyle/>
          <a:p>
            <a:pPr indent="0" lvl="0" marL="0" marR="0" rtl="0" algn="l">
              <a:lnSpc>
                <a:spcPct val="146428"/>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Certifications and licenses remain current</a:t>
            </a:r>
            <a:endParaRPr b="0" i="0" sz="1600" u="none" cap="none" strike="noStrike"/>
          </a:p>
        </p:txBody>
      </p:sp>
      <p:sp>
        <p:nvSpPr>
          <p:cNvPr id="1208" name="Google Shape;1208;p94"/>
          <p:cNvSpPr/>
          <p:nvPr/>
        </p:nvSpPr>
        <p:spPr>
          <a:xfrm>
            <a:off x="793790" y="6322154"/>
            <a:ext cx="130428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400"/>
              <a:buFont typeface="Source Serif 4"/>
              <a:buNone/>
            </a:pPr>
            <a:r>
              <a:rPr b="0" i="0" lang="en-US" sz="1600" u="none" cap="none" strike="noStrike">
                <a:solidFill>
                  <a:srgbClr val="504C49"/>
                </a:solidFill>
                <a:latin typeface="Source Serif 4"/>
                <a:ea typeface="Source Serif 4"/>
                <a:cs typeface="Source Serif 4"/>
                <a:sym typeface="Source Serif 4"/>
              </a:rPr>
              <a:t>Near-universal compliance in credential documentation demonstrates strong human resources systems and proactive credential monitoring. The organization maintains robust processes for ensuring staff qualifications meet professional and regulatory standards.</a:t>
            </a:r>
            <a:endParaRPr b="0" i="0" sz="1600" u="none" cap="none" strike="noStrike"/>
          </a:p>
        </p:txBody>
      </p:sp>
      <p:sp>
        <p:nvSpPr>
          <p:cNvPr id="1209" name="Google Shape;1209;p9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210" name="Google Shape;1210;p94"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1211" name="Google Shape;1211;p94"/>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95"/>
          <p:cNvSpPr/>
          <p:nvPr/>
        </p:nvSpPr>
        <p:spPr>
          <a:xfrm>
            <a:off x="657496" y="650800"/>
            <a:ext cx="13253100" cy="381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400"/>
              <a:buFont typeface="Platypi Medium"/>
              <a:buNone/>
            </a:pPr>
            <a:r>
              <a:rPr b="0" i="0" lang="en-US" sz="4600" u="none" cap="none" strike="noStrike">
                <a:solidFill>
                  <a:srgbClr val="201B18"/>
                </a:solidFill>
                <a:latin typeface="Platypi Medium"/>
                <a:ea typeface="Platypi Medium"/>
                <a:cs typeface="Platypi Medium"/>
                <a:sym typeface="Platypi Medium"/>
              </a:rPr>
              <a:t>Training Compliance Monitoring</a:t>
            </a:r>
            <a:endParaRPr b="0" i="0" sz="4600" u="none" cap="none" strike="noStrike"/>
          </a:p>
        </p:txBody>
      </p:sp>
      <p:sp>
        <p:nvSpPr>
          <p:cNvPr id="1218" name="Google Shape;1218;p95"/>
          <p:cNvSpPr/>
          <p:nvPr/>
        </p:nvSpPr>
        <p:spPr>
          <a:xfrm>
            <a:off x="4429875" y="1567775"/>
            <a:ext cx="9970500" cy="5496600"/>
          </a:xfrm>
          <a:prstGeom prst="rect">
            <a:avLst/>
          </a:prstGeom>
          <a:noFill/>
          <a:ln>
            <a:noFill/>
          </a:ln>
        </p:spPr>
        <p:txBody>
          <a:bodyPr anchorCtr="0" anchor="t" bIns="0" lIns="0" spcFirstLastPara="1" rIns="0" wrap="square" tIns="0">
            <a:noAutofit/>
          </a:bodyPr>
          <a:lstStyle/>
          <a:p>
            <a:pPr indent="457200" lvl="0" marL="0" marR="0" rtl="0" algn="l">
              <a:lnSpc>
                <a:spcPct val="115000"/>
              </a:lnSpc>
              <a:spcBef>
                <a:spcPts val="0"/>
              </a:spcBef>
              <a:spcAft>
                <a:spcPts val="0"/>
              </a:spcAft>
              <a:buClr>
                <a:srgbClr val="504C49"/>
              </a:buClr>
              <a:buSzPts val="950"/>
              <a:buFont typeface="Source Serif 4"/>
              <a:buNone/>
            </a:pPr>
            <a:r>
              <a:rPr b="0" i="0" lang="en-US" sz="2000" u="none" cap="none" strike="noStrike">
                <a:solidFill>
                  <a:srgbClr val="504C49"/>
                </a:solidFill>
                <a:latin typeface="Source Serif 4"/>
                <a:ea typeface="Source Serif 4"/>
                <a:cs typeface="Source Serif 4"/>
                <a:sym typeface="Source Serif 4"/>
              </a:rPr>
              <a:t>Training compliance data demonstrates comprehensive staff development across essential competency areas. Mandatory training completion rates reflect organizational commitment to maintaining workforce capabilities aligned with best practices and regulatory requirements.</a:t>
            </a:r>
            <a:endParaRPr b="0" i="0" sz="2000" u="none" cap="none" strike="noStrike">
              <a:solidFill>
                <a:srgbClr val="504C49"/>
              </a:solidFill>
              <a:latin typeface="Source Serif 4"/>
              <a:ea typeface="Source Serif 4"/>
              <a:cs typeface="Source Serif 4"/>
              <a:sym typeface="Source Serif 4"/>
            </a:endParaRPr>
          </a:p>
          <a:p>
            <a:pPr indent="457200" lvl="0" marL="0" rtl="0" algn="l">
              <a:lnSpc>
                <a:spcPct val="115000"/>
              </a:lnSpc>
              <a:spcBef>
                <a:spcPts val="0"/>
              </a:spcBef>
              <a:spcAft>
                <a:spcPts val="0"/>
              </a:spcAft>
              <a:buClr>
                <a:srgbClr val="504C49"/>
              </a:buClr>
              <a:buSzPts val="950"/>
              <a:buFont typeface="Source Serif 4"/>
              <a:buNone/>
            </a:pPr>
            <a:r>
              <a:rPr lang="en-US" sz="2000">
                <a:solidFill>
                  <a:srgbClr val="504C49"/>
                </a:solidFill>
                <a:latin typeface="Source Serif 4"/>
                <a:ea typeface="Source Serif 4"/>
                <a:cs typeface="Source Serif 4"/>
                <a:sym typeface="Source Serif 4"/>
              </a:rPr>
              <a:t>This visual representation provides transparency into training completion rates across multiple required competency domains, enabling identification of high-performance areas and opportunities for enhanced training support.</a:t>
            </a:r>
            <a:endParaRPr sz="2000">
              <a:solidFill>
                <a:srgbClr val="504C49"/>
              </a:solidFill>
              <a:latin typeface="Source Serif 4"/>
              <a:ea typeface="Source Serif 4"/>
              <a:cs typeface="Source Serif 4"/>
              <a:sym typeface="Source Serif 4"/>
            </a:endParaRPr>
          </a:p>
          <a:p>
            <a:pPr indent="457200" lvl="0" marL="0" rtl="0" algn="l">
              <a:lnSpc>
                <a:spcPct val="115000"/>
              </a:lnSpc>
              <a:spcBef>
                <a:spcPts val="0"/>
              </a:spcBef>
              <a:spcAft>
                <a:spcPts val="0"/>
              </a:spcAft>
              <a:buClr>
                <a:srgbClr val="504C49"/>
              </a:buClr>
              <a:buSzPts val="950"/>
              <a:buFont typeface="Source Serif 4"/>
              <a:buNone/>
            </a:pPr>
            <a:r>
              <a:rPr lang="en-US" sz="1900">
                <a:solidFill>
                  <a:schemeClr val="dk1"/>
                </a:solidFill>
                <a:latin typeface="Source Serif 4"/>
                <a:ea typeface="Source Serif 4"/>
                <a:cs typeface="Source Serif 4"/>
                <a:sym typeface="Source Serif 4"/>
              </a:rPr>
              <a:t>EHI incorporated the </a:t>
            </a:r>
            <a:r>
              <a:rPr lang="en-US" sz="2000">
                <a:solidFill>
                  <a:schemeClr val="dk1"/>
                </a:solidFill>
                <a:highlight>
                  <a:srgbClr val="FFFFFF"/>
                </a:highlight>
                <a:latin typeface="Source Serif 4"/>
                <a:ea typeface="Source Serif 4"/>
                <a:cs typeface="Source Serif 4"/>
                <a:sym typeface="Source Serif 4"/>
              </a:rPr>
              <a:t>Relias platform</a:t>
            </a:r>
            <a:r>
              <a:rPr lang="en-US" sz="2000">
                <a:solidFill>
                  <a:srgbClr val="0A0A0A"/>
                </a:solidFill>
                <a:highlight>
                  <a:srgbClr val="FFFFFF"/>
                </a:highlight>
                <a:latin typeface="Source Serif 4"/>
                <a:ea typeface="Source Serif 4"/>
                <a:cs typeface="Source Serif 4"/>
                <a:sym typeface="Source Serif 4"/>
              </a:rPr>
              <a:t> that focuses on reducing risk, improving compliance, and enhancing staff performance through specialized, evidence-based training, assessments, and analytic</a:t>
            </a:r>
            <a:r>
              <a:rPr lang="en-US" sz="1700">
                <a:solidFill>
                  <a:srgbClr val="0A0A0A"/>
                </a:solidFill>
                <a:highlight>
                  <a:srgbClr val="FFFFFF"/>
                </a:highlight>
                <a:latin typeface="Source Serif 4"/>
                <a:ea typeface="Source Serif 4"/>
                <a:cs typeface="Source Serif 4"/>
                <a:sym typeface="Source Serif 4"/>
              </a:rPr>
              <a:t>s. </a:t>
            </a:r>
            <a:endParaRPr sz="2300">
              <a:solidFill>
                <a:srgbClr val="504C49"/>
              </a:solidFill>
              <a:latin typeface="Source Serif 4"/>
              <a:ea typeface="Source Serif 4"/>
              <a:cs typeface="Source Serif 4"/>
              <a:sym typeface="Source Serif 4"/>
            </a:endParaRPr>
          </a:p>
        </p:txBody>
      </p:sp>
      <p:sp>
        <p:nvSpPr>
          <p:cNvPr id="1219" name="Google Shape;1219;p9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220" name="Google Shape;1220;p95"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1221" name="Google Shape;1221;p9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
        <p:nvSpPr>
          <p:cNvPr id="1222" name="Google Shape;1222;p95"/>
          <p:cNvSpPr txBox="1"/>
          <p:nvPr/>
        </p:nvSpPr>
        <p:spPr>
          <a:xfrm>
            <a:off x="0" y="0"/>
            <a:ext cx="3000000" cy="939000"/>
          </a:xfrm>
          <a:prstGeom prst="rect">
            <a:avLst/>
          </a:prstGeom>
          <a:noFill/>
          <a:ln>
            <a:noFill/>
          </a:ln>
        </p:spPr>
        <p:txBody>
          <a:bodyPr anchorCtr="0" anchor="t" bIns="91425" lIns="91425" spcFirstLastPara="1" rIns="91425" wrap="square" tIns="91425">
            <a:spAutoFit/>
          </a:bodyPr>
          <a:lstStyle/>
          <a:p>
            <a:pPr indent="0" lvl="0" marL="0" rtl="0" algn="ctr">
              <a:lnSpc>
                <a:spcPct val="125510"/>
              </a:lnSpc>
              <a:spcBef>
                <a:spcPts val="0"/>
              </a:spcBef>
              <a:spcAft>
                <a:spcPts val="0"/>
              </a:spcAft>
              <a:buNone/>
            </a:pPr>
            <a:r>
              <a:rPr lang="en-US" sz="4900">
                <a:solidFill>
                  <a:schemeClr val="lt1"/>
                </a:solidFill>
                <a:latin typeface="Platypi Medium"/>
                <a:ea typeface="Platypi Medium"/>
                <a:cs typeface="Platypi Medium"/>
                <a:sym typeface="Platypi Medium"/>
              </a:rPr>
              <a:t>99</a:t>
            </a:r>
            <a:endParaRPr/>
          </a:p>
        </p:txBody>
      </p:sp>
      <p:sp>
        <p:nvSpPr>
          <p:cNvPr id="1223" name="Google Shape;1223;p95"/>
          <p:cNvSpPr txBox="1"/>
          <p:nvPr/>
        </p:nvSpPr>
        <p:spPr>
          <a:xfrm>
            <a:off x="657500" y="1538400"/>
            <a:ext cx="3000000" cy="939000"/>
          </a:xfrm>
          <a:prstGeom prst="rect">
            <a:avLst/>
          </a:prstGeom>
          <a:solidFill>
            <a:srgbClr val="3B2312"/>
          </a:solidFill>
          <a:ln>
            <a:noFill/>
          </a:ln>
        </p:spPr>
        <p:txBody>
          <a:bodyPr anchorCtr="0" anchor="t" bIns="91425" lIns="91425" spcFirstLastPara="1" rIns="91425" wrap="square" tIns="91425">
            <a:spAutoFit/>
          </a:bodyPr>
          <a:lstStyle/>
          <a:p>
            <a:pPr indent="0" lvl="0" marL="0" rtl="0" algn="ctr">
              <a:lnSpc>
                <a:spcPct val="125510"/>
              </a:lnSpc>
              <a:spcBef>
                <a:spcPts val="0"/>
              </a:spcBef>
              <a:spcAft>
                <a:spcPts val="0"/>
              </a:spcAft>
              <a:buNone/>
            </a:pPr>
            <a:r>
              <a:rPr lang="en-US" sz="4900">
                <a:solidFill>
                  <a:schemeClr val="lt1"/>
                </a:solidFill>
                <a:latin typeface="Platypi Medium"/>
                <a:ea typeface="Platypi Medium"/>
                <a:cs typeface="Platypi Medium"/>
                <a:sym typeface="Platypi Medium"/>
              </a:rPr>
              <a:t>35</a:t>
            </a:r>
            <a:endParaRPr/>
          </a:p>
        </p:txBody>
      </p:sp>
      <p:sp>
        <p:nvSpPr>
          <p:cNvPr id="1224" name="Google Shape;1224;p95"/>
          <p:cNvSpPr txBox="1"/>
          <p:nvPr/>
        </p:nvSpPr>
        <p:spPr>
          <a:xfrm>
            <a:off x="657500" y="2403250"/>
            <a:ext cx="3000000" cy="492600"/>
          </a:xfrm>
          <a:prstGeom prst="rect">
            <a:avLst/>
          </a:prstGeom>
          <a:solidFill>
            <a:srgbClr val="3B2312"/>
          </a:solidFill>
          <a:ln>
            <a:noFill/>
          </a:ln>
        </p:spPr>
        <p:txBody>
          <a:bodyPr anchorCtr="0" anchor="t" bIns="91425" lIns="91425" spcFirstLastPara="1" rIns="91425" wrap="square" tIns="91425">
            <a:spAutoFit/>
          </a:bodyPr>
          <a:lstStyle/>
          <a:p>
            <a:pPr indent="0" lvl="0" marL="0" rtl="0" algn="l">
              <a:lnSpc>
                <a:spcPct val="125714"/>
              </a:lnSpc>
              <a:spcBef>
                <a:spcPts val="0"/>
              </a:spcBef>
              <a:spcAft>
                <a:spcPts val="0"/>
              </a:spcAft>
              <a:buNone/>
            </a:pPr>
            <a:r>
              <a:rPr lang="en-US" sz="2000">
                <a:solidFill>
                  <a:schemeClr val="lt1"/>
                </a:solidFill>
                <a:latin typeface="Platypi Medium"/>
                <a:ea typeface="Platypi Medium"/>
                <a:cs typeface="Platypi Medium"/>
                <a:sym typeface="Platypi Medium"/>
              </a:rPr>
              <a:t>Required</a:t>
            </a:r>
            <a:r>
              <a:rPr lang="en-US" sz="2000">
                <a:solidFill>
                  <a:schemeClr val="lt1"/>
                </a:solidFill>
                <a:latin typeface="Platypi Medium"/>
                <a:ea typeface="Platypi Medium"/>
                <a:cs typeface="Platypi Medium"/>
                <a:sym typeface="Platypi Medium"/>
              </a:rPr>
              <a:t> Trainings</a:t>
            </a:r>
            <a:endParaRPr/>
          </a:p>
        </p:txBody>
      </p:sp>
      <p:sp>
        <p:nvSpPr>
          <p:cNvPr id="1225" name="Google Shape;1225;p95"/>
          <p:cNvSpPr txBox="1"/>
          <p:nvPr/>
        </p:nvSpPr>
        <p:spPr>
          <a:xfrm>
            <a:off x="657500" y="2821700"/>
            <a:ext cx="3000000" cy="431100"/>
          </a:xfrm>
          <a:prstGeom prst="rect">
            <a:avLst/>
          </a:prstGeom>
          <a:solidFill>
            <a:srgbClr val="3B2312"/>
          </a:solidFill>
          <a:ln>
            <a:noFill/>
          </a:ln>
        </p:spPr>
        <p:txBody>
          <a:bodyPr anchorCtr="0" anchor="t" bIns="91425" lIns="91425" spcFirstLastPara="1" rIns="91425" wrap="square" tIns="91425">
            <a:spAutoFit/>
          </a:bodyPr>
          <a:lstStyle/>
          <a:p>
            <a:pPr indent="0" lvl="0" marL="0" rtl="0" algn="l">
              <a:lnSpc>
                <a:spcPct val="146428"/>
              </a:lnSpc>
              <a:spcBef>
                <a:spcPts val="0"/>
              </a:spcBef>
              <a:spcAft>
                <a:spcPts val="0"/>
              </a:spcAft>
              <a:buNone/>
            </a:pPr>
            <a:r>
              <a:rPr lang="en-US" sz="1600">
                <a:solidFill>
                  <a:schemeClr val="lt1"/>
                </a:solidFill>
                <a:latin typeface="Source Serif 4"/>
                <a:ea typeface="Source Serif 4"/>
                <a:cs typeface="Source Serif 4"/>
                <a:sym typeface="Source Serif 4"/>
              </a:rPr>
              <a:t>Reviewed for compliance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96"/>
          <p:cNvSpPr/>
          <p:nvPr/>
        </p:nvSpPr>
        <p:spPr>
          <a:xfrm>
            <a:off x="707350" y="531375"/>
            <a:ext cx="12983400" cy="341100"/>
          </a:xfrm>
          <a:prstGeom prst="rect">
            <a:avLst/>
          </a:prstGeom>
          <a:noFill/>
          <a:ln>
            <a:noFill/>
          </a:ln>
        </p:spPr>
        <p:txBody>
          <a:bodyPr anchorCtr="0" anchor="t" bIns="0" lIns="0" spcFirstLastPara="1" rIns="0" wrap="square" tIns="0">
            <a:noAutofit/>
          </a:bodyPr>
          <a:lstStyle/>
          <a:p>
            <a:pPr indent="0" lvl="0" marL="0" marR="0" rtl="0" algn="l">
              <a:lnSpc>
                <a:spcPct val="125490"/>
              </a:lnSpc>
              <a:spcBef>
                <a:spcPts val="0"/>
              </a:spcBef>
              <a:spcAft>
                <a:spcPts val="0"/>
              </a:spcAft>
              <a:buClr>
                <a:srgbClr val="201B18"/>
              </a:buClr>
              <a:buSzPts val="2550"/>
              <a:buFont typeface="Platypi Medium"/>
              <a:buNone/>
            </a:pPr>
            <a:r>
              <a:rPr b="0" i="0" lang="en-US" sz="4600" u="none" cap="none" strike="noStrike">
                <a:solidFill>
                  <a:srgbClr val="201B18"/>
                </a:solidFill>
                <a:latin typeface="Platypi Medium"/>
                <a:ea typeface="Platypi Medium"/>
                <a:cs typeface="Platypi Medium"/>
                <a:sym typeface="Platypi Medium"/>
              </a:rPr>
              <a:t>Training Compliance Dashboard</a:t>
            </a:r>
            <a:endParaRPr b="0" i="0" sz="4600" u="none" cap="none" strike="noStrike"/>
          </a:p>
        </p:txBody>
      </p:sp>
      <p:pic>
        <p:nvPicPr>
          <p:cNvPr descr="preencoded.png" id="1232" name="Google Shape;1232;p96"/>
          <p:cNvPicPr preferRelativeResize="0"/>
          <p:nvPr/>
        </p:nvPicPr>
        <p:blipFill rotWithShape="1">
          <a:blip r:embed="rId3">
            <a:alphaModFix/>
          </a:blip>
          <a:srcRect b="0" l="1166" r="0" t="-2176"/>
          <a:stretch/>
        </p:blipFill>
        <p:spPr>
          <a:xfrm>
            <a:off x="818850" y="1255050"/>
            <a:ext cx="9447575" cy="5652875"/>
          </a:xfrm>
          <a:prstGeom prst="rect">
            <a:avLst/>
          </a:prstGeom>
          <a:noFill/>
          <a:ln>
            <a:noFill/>
          </a:ln>
        </p:spPr>
      </p:pic>
      <p:sp>
        <p:nvSpPr>
          <p:cNvPr id="1233" name="Google Shape;1233;p96"/>
          <p:cNvSpPr/>
          <p:nvPr/>
        </p:nvSpPr>
        <p:spPr>
          <a:xfrm>
            <a:off x="10366125" y="1585250"/>
            <a:ext cx="4004700" cy="1482900"/>
          </a:xfrm>
          <a:prstGeom prst="rect">
            <a:avLst/>
          </a:prstGeom>
          <a:noFill/>
          <a:ln>
            <a:noFill/>
          </a:ln>
        </p:spPr>
        <p:txBody>
          <a:bodyPr anchorCtr="0" anchor="t" bIns="0" lIns="0" spcFirstLastPara="1" rIns="0" wrap="square" tIns="0">
            <a:noAutofit/>
          </a:bodyPr>
          <a:lstStyle/>
          <a:p>
            <a:pPr indent="457200" lvl="0" marL="0" marR="0" rtl="0" algn="l">
              <a:lnSpc>
                <a:spcPct val="100000"/>
              </a:lnSpc>
              <a:spcBef>
                <a:spcPts val="0"/>
              </a:spcBef>
              <a:spcAft>
                <a:spcPts val="0"/>
              </a:spcAft>
              <a:buClr>
                <a:srgbClr val="504C49"/>
              </a:buClr>
              <a:buSzPts val="1000"/>
              <a:buFont typeface="Source Serif 4"/>
              <a:buNone/>
            </a:pPr>
            <a:r>
              <a:rPr b="0" i="0" lang="en-US" sz="1600" u="none" cap="none" strike="noStrike">
                <a:solidFill>
                  <a:srgbClr val="504C49"/>
                </a:solidFill>
                <a:latin typeface="Source Serif 4"/>
                <a:ea typeface="Source Serif 4"/>
                <a:cs typeface="Source Serif 4"/>
                <a:sym typeface="Source Serif 4"/>
              </a:rPr>
              <a:t>Our comprehensive training dashboard tracks completion rates across all required training domains, providing real-time visibility into organizational training compliance. This systematic approach ensures that staff maintain current knowledge and skills essential for effective practice. </a:t>
            </a:r>
            <a:endParaRPr b="0" i="0" sz="1600" u="none" cap="none" strike="noStrike">
              <a:solidFill>
                <a:srgbClr val="504C49"/>
              </a:solidFill>
              <a:latin typeface="Source Serif 4"/>
              <a:ea typeface="Source Serif 4"/>
              <a:cs typeface="Source Serif 4"/>
              <a:sym typeface="Source Serif 4"/>
            </a:endParaRPr>
          </a:p>
          <a:p>
            <a:pPr indent="457200" lvl="0" marL="0" marR="0" rtl="0" algn="l">
              <a:lnSpc>
                <a:spcPct val="100000"/>
              </a:lnSpc>
              <a:spcBef>
                <a:spcPts val="0"/>
              </a:spcBef>
              <a:spcAft>
                <a:spcPts val="0"/>
              </a:spcAft>
              <a:buClr>
                <a:srgbClr val="504C49"/>
              </a:buClr>
              <a:buSzPts val="1000"/>
              <a:buFont typeface="Source Serif 4"/>
              <a:buNone/>
            </a:pPr>
            <a:r>
              <a:rPr lang="en-US" sz="1600">
                <a:solidFill>
                  <a:srgbClr val="504C49"/>
                </a:solidFill>
                <a:latin typeface="Source Serif 4"/>
                <a:ea typeface="Source Serif 4"/>
                <a:cs typeface="Source Serif 4"/>
                <a:sym typeface="Source Serif 4"/>
              </a:rPr>
              <a:t>Training categories encompass clinical competencies, safety protocols, cultural responsiveness, regulatory compliance, and evidence-based practice implementation. </a:t>
            </a:r>
            <a:endParaRPr sz="1600">
              <a:solidFill>
                <a:srgbClr val="504C49"/>
              </a:solidFill>
              <a:latin typeface="Source Serif 4"/>
              <a:ea typeface="Source Serif 4"/>
              <a:cs typeface="Source Serif 4"/>
              <a:sym typeface="Source Serif 4"/>
            </a:endParaRPr>
          </a:p>
          <a:p>
            <a:pPr indent="457200" lvl="0" marL="0" marR="0" rtl="0" algn="l">
              <a:lnSpc>
                <a:spcPct val="100000"/>
              </a:lnSpc>
              <a:spcBef>
                <a:spcPts val="0"/>
              </a:spcBef>
              <a:spcAft>
                <a:spcPts val="0"/>
              </a:spcAft>
              <a:buClr>
                <a:srgbClr val="504C49"/>
              </a:buClr>
              <a:buSzPts val="1000"/>
              <a:buFont typeface="Source Serif 4"/>
              <a:buNone/>
            </a:pPr>
            <a:r>
              <a:rPr lang="en-US" sz="1600">
                <a:solidFill>
                  <a:srgbClr val="504C49"/>
                </a:solidFill>
                <a:latin typeface="Source Serif 4"/>
                <a:ea typeface="Source Serif 4"/>
                <a:cs typeface="Source Serif 4"/>
                <a:sym typeface="Source Serif 4"/>
              </a:rPr>
              <a:t>The dashboard enables proactive identification of training gaps and timely remediation. High training compliance rates reflect our organizational culture of continuous learning and professional development, ensuring that staff are equipped to deliver high-quality, evidence-based service.</a:t>
            </a:r>
            <a:endParaRPr b="0" i="0" sz="1600" u="none" cap="none" strike="noStrike"/>
          </a:p>
        </p:txBody>
      </p:sp>
      <p:sp>
        <p:nvSpPr>
          <p:cNvPr id="1234" name="Google Shape;1234;p9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235" name="Google Shape;1235;p96"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1236" name="Google Shape;1236;p9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9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243" name="Google Shape;1243;p97"/>
          <p:cNvSpPr txBox="1"/>
          <p:nvPr/>
        </p:nvSpPr>
        <p:spPr>
          <a:xfrm>
            <a:off x="464800" y="152400"/>
            <a:ext cx="11584500" cy="892800"/>
          </a:xfrm>
          <a:prstGeom prst="rect">
            <a:avLst/>
          </a:prstGeom>
          <a:noFill/>
          <a:ln>
            <a:noFill/>
          </a:ln>
        </p:spPr>
        <p:txBody>
          <a:bodyPr anchorCtr="0" anchor="t" bIns="91425" lIns="91425" spcFirstLastPara="1" rIns="91425" wrap="square" tIns="91425">
            <a:spAutoFit/>
          </a:bodyPr>
          <a:lstStyle/>
          <a:p>
            <a:pPr indent="0" lvl="0" marL="0" rtl="0" algn="l">
              <a:lnSpc>
                <a:spcPct val="125490"/>
              </a:lnSpc>
              <a:spcBef>
                <a:spcPts val="0"/>
              </a:spcBef>
              <a:spcAft>
                <a:spcPts val="0"/>
              </a:spcAft>
              <a:buNone/>
            </a:pPr>
            <a:r>
              <a:rPr lang="en-US" sz="4600">
                <a:solidFill>
                  <a:srgbClr val="201B18"/>
                </a:solidFill>
                <a:latin typeface="Platypi Medium"/>
                <a:ea typeface="Platypi Medium"/>
                <a:cs typeface="Platypi Medium"/>
                <a:sym typeface="Platypi Medium"/>
              </a:rPr>
              <a:t>Training Compliance Dashboard</a:t>
            </a:r>
            <a:endParaRPr/>
          </a:p>
        </p:txBody>
      </p:sp>
      <p:pic>
        <p:nvPicPr>
          <p:cNvPr id="1244" name="Google Shape;1244;p97"/>
          <p:cNvPicPr preferRelativeResize="0"/>
          <p:nvPr/>
        </p:nvPicPr>
        <p:blipFill>
          <a:blip r:embed="rId3">
            <a:alphaModFix/>
          </a:blip>
          <a:stretch>
            <a:fillRect/>
          </a:stretch>
        </p:blipFill>
        <p:spPr>
          <a:xfrm>
            <a:off x="152400" y="1045200"/>
            <a:ext cx="13285575" cy="6409626"/>
          </a:xfrm>
          <a:prstGeom prst="rect">
            <a:avLst/>
          </a:prstGeom>
          <a:noFill/>
          <a:ln>
            <a:noFill/>
          </a:ln>
        </p:spPr>
      </p:pic>
      <p:pic>
        <p:nvPicPr>
          <p:cNvPr id="1245" name="Google Shape;1245;p97" title="Elmhurst New Logo-01.png"/>
          <p:cNvPicPr preferRelativeResize="0"/>
          <p:nvPr/>
        </p:nvPicPr>
        <p:blipFill>
          <a:blip r:embed="rId4">
            <a:alphaModFix/>
          </a:blip>
          <a:stretch>
            <a:fillRect/>
          </a:stretch>
        </p:blipFill>
        <p:spPr>
          <a:xfrm>
            <a:off x="225341" y="7155426"/>
            <a:ext cx="1381002" cy="1074176"/>
          </a:xfrm>
          <a:prstGeom prst="rect">
            <a:avLst/>
          </a:prstGeom>
          <a:noFill/>
          <a:ln>
            <a:noFill/>
          </a:ln>
        </p:spPr>
      </p:pic>
      <p:sp>
        <p:nvSpPr>
          <p:cNvPr id="1246" name="Google Shape;1246;p97"/>
          <p:cNvSpPr txBox="1"/>
          <p:nvPr/>
        </p:nvSpPr>
        <p:spPr>
          <a:xfrm>
            <a:off x="4930945" y="7714650"/>
            <a:ext cx="476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9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253" name="Google Shape;1253;p98"/>
          <p:cNvSpPr txBox="1"/>
          <p:nvPr/>
        </p:nvSpPr>
        <p:spPr>
          <a:xfrm>
            <a:off x="369100" y="152400"/>
            <a:ext cx="11547300" cy="892800"/>
          </a:xfrm>
          <a:prstGeom prst="rect">
            <a:avLst/>
          </a:prstGeom>
          <a:noFill/>
          <a:ln>
            <a:noFill/>
          </a:ln>
        </p:spPr>
        <p:txBody>
          <a:bodyPr anchorCtr="0" anchor="t" bIns="91425" lIns="91425" spcFirstLastPara="1" rIns="91425" wrap="square" tIns="91425">
            <a:spAutoFit/>
          </a:bodyPr>
          <a:lstStyle/>
          <a:p>
            <a:pPr indent="0" lvl="0" marL="0" rtl="0" algn="l">
              <a:lnSpc>
                <a:spcPct val="125490"/>
              </a:lnSpc>
              <a:spcBef>
                <a:spcPts val="0"/>
              </a:spcBef>
              <a:spcAft>
                <a:spcPts val="0"/>
              </a:spcAft>
              <a:buNone/>
            </a:pPr>
            <a:r>
              <a:rPr lang="en-US" sz="4600">
                <a:solidFill>
                  <a:srgbClr val="201B18"/>
                </a:solidFill>
                <a:latin typeface="Platypi Medium"/>
                <a:ea typeface="Platypi Medium"/>
                <a:cs typeface="Platypi Medium"/>
                <a:sym typeface="Platypi Medium"/>
              </a:rPr>
              <a:t>Training Compliance Dashboard</a:t>
            </a:r>
            <a:endParaRPr/>
          </a:p>
        </p:txBody>
      </p:sp>
      <p:pic>
        <p:nvPicPr>
          <p:cNvPr id="1254" name="Google Shape;1254;p98"/>
          <p:cNvPicPr preferRelativeResize="0"/>
          <p:nvPr/>
        </p:nvPicPr>
        <p:blipFill>
          <a:blip r:embed="rId3">
            <a:alphaModFix/>
          </a:blip>
          <a:stretch>
            <a:fillRect/>
          </a:stretch>
        </p:blipFill>
        <p:spPr>
          <a:xfrm>
            <a:off x="152400" y="1045200"/>
            <a:ext cx="13433850" cy="6554551"/>
          </a:xfrm>
          <a:prstGeom prst="rect">
            <a:avLst/>
          </a:prstGeom>
          <a:noFill/>
          <a:ln>
            <a:noFill/>
          </a:ln>
        </p:spPr>
      </p:pic>
      <p:pic>
        <p:nvPicPr>
          <p:cNvPr id="1255" name="Google Shape;1255;p98"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1256" name="Google Shape;1256;p98"/>
          <p:cNvSpPr txBox="1"/>
          <p:nvPr/>
        </p:nvSpPr>
        <p:spPr>
          <a:xfrm>
            <a:off x="4829088" y="7752150"/>
            <a:ext cx="497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9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263" name="Google Shape;1263;p99"/>
          <p:cNvSpPr txBox="1"/>
          <p:nvPr/>
        </p:nvSpPr>
        <p:spPr>
          <a:xfrm>
            <a:off x="0" y="0"/>
            <a:ext cx="13690800" cy="815700"/>
          </a:xfrm>
          <a:prstGeom prst="rect">
            <a:avLst/>
          </a:prstGeom>
          <a:noFill/>
          <a:ln>
            <a:noFill/>
          </a:ln>
        </p:spPr>
        <p:txBody>
          <a:bodyPr anchorCtr="0" anchor="t" bIns="91425" lIns="91425" spcFirstLastPara="1" rIns="91425" wrap="square" tIns="91425">
            <a:spAutoFit/>
          </a:bodyPr>
          <a:lstStyle/>
          <a:p>
            <a:pPr indent="0" lvl="0" marL="0" rtl="0" algn="l">
              <a:lnSpc>
                <a:spcPct val="125490"/>
              </a:lnSpc>
              <a:spcBef>
                <a:spcPts val="0"/>
              </a:spcBef>
              <a:spcAft>
                <a:spcPts val="0"/>
              </a:spcAft>
              <a:buNone/>
            </a:pPr>
            <a:r>
              <a:rPr lang="en-US" sz="4100">
                <a:solidFill>
                  <a:srgbClr val="201B18"/>
                </a:solidFill>
                <a:latin typeface="Platypi Medium"/>
                <a:ea typeface="Platypi Medium"/>
                <a:cs typeface="Platypi Medium"/>
                <a:sym typeface="Platypi Medium"/>
              </a:rPr>
              <a:t>Community Health Needs Assessment 2023-2026</a:t>
            </a:r>
            <a:endParaRPr sz="2400"/>
          </a:p>
        </p:txBody>
      </p:sp>
      <p:sp>
        <p:nvSpPr>
          <p:cNvPr id="1264" name="Google Shape;1264;p99"/>
          <p:cNvSpPr txBox="1"/>
          <p:nvPr/>
        </p:nvSpPr>
        <p:spPr>
          <a:xfrm>
            <a:off x="8248150" y="1078475"/>
            <a:ext cx="5995200" cy="606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a:p>
          <a:p>
            <a:pPr indent="457200" lvl="0" marL="0" rtl="0" algn="l">
              <a:lnSpc>
                <a:spcPct val="115000"/>
              </a:lnSpc>
              <a:spcBef>
                <a:spcPts val="1200"/>
              </a:spcBef>
              <a:spcAft>
                <a:spcPts val="0"/>
              </a:spcAft>
              <a:buNone/>
            </a:pPr>
            <a:r>
              <a:rPr lang="en-US">
                <a:latin typeface="Source Serif 4"/>
                <a:ea typeface="Source Serif 4"/>
                <a:cs typeface="Source Serif 4"/>
                <a:sym typeface="Source Serif 4"/>
              </a:rPr>
              <a:t>The </a:t>
            </a:r>
            <a:r>
              <a:rPr lang="en-US" u="sng">
                <a:solidFill>
                  <a:srgbClr val="1155CC"/>
                </a:solidFill>
                <a:latin typeface="Source Serif 4"/>
                <a:ea typeface="Source Serif 4"/>
                <a:cs typeface="Source Serif 4"/>
                <a:sym typeface="Source Serif 4"/>
                <a:hlinkClick r:id="rId3">
                  <a:extLst>
                    <a:ext uri="{A12FA001-AC4F-418D-AE19-62706E023703}">
                      <ahyp:hlinkClr val="tx"/>
                    </a:ext>
                  </a:extLst>
                </a:hlinkClick>
              </a:rPr>
              <a:t>Community Health Needs Assessment 2023-2026</a:t>
            </a:r>
            <a:r>
              <a:rPr lang="en-US">
                <a:latin typeface="Source Serif 4"/>
                <a:ea typeface="Source Serif 4"/>
                <a:cs typeface="Source Serif 4"/>
                <a:sym typeface="Source Serif 4"/>
              </a:rPr>
              <a:t>  expands on SAMHSA and MDHHS requirements for a Community Health Needs Assessment (CHNA) for Certified Community Behavioral Health Clinics (CCBHCs). It is designed to help Elmhurst Homes, Inc. (EHI) leadership identify service gaps, reduce health disparities, strengthen partnerships, enhance behavioral health services, and plan strategic growth.</a:t>
            </a:r>
            <a:endParaRPr>
              <a:latin typeface="Source Serif 4"/>
              <a:ea typeface="Source Serif 4"/>
              <a:cs typeface="Source Serif 4"/>
              <a:sym typeface="Source Serif 4"/>
            </a:endParaRPr>
          </a:p>
          <a:p>
            <a:pPr indent="457200" lvl="0" marL="0" rtl="0" algn="l">
              <a:lnSpc>
                <a:spcPct val="115000"/>
              </a:lnSpc>
              <a:spcBef>
                <a:spcPts val="1200"/>
              </a:spcBef>
              <a:spcAft>
                <a:spcPts val="0"/>
              </a:spcAft>
              <a:buNone/>
            </a:pPr>
            <a:r>
              <a:rPr lang="en-US">
                <a:latin typeface="Source Serif 4"/>
                <a:ea typeface="Source Serif 4"/>
                <a:cs typeface="Source Serif 4"/>
                <a:sym typeface="Source Serif 4"/>
              </a:rPr>
              <a:t>The assessment focuses on residents of Wayne County, Michigan, with emphasis on mental health, substance use disorders, co-occurring disorders, and social determinants of health. It recognizes current challenges facing healthcare organizations—such as COVID-19 impacts, workforce shortages, technology demands, and an aging population—which make efficient use of limited resources critical.</a:t>
            </a:r>
            <a:endParaRPr>
              <a:latin typeface="Source Serif 4"/>
              <a:ea typeface="Source Serif 4"/>
              <a:cs typeface="Source Serif 4"/>
              <a:sym typeface="Source Serif 4"/>
            </a:endParaRPr>
          </a:p>
          <a:p>
            <a:pPr indent="457200" lvl="0" marL="0" rtl="0" algn="l">
              <a:lnSpc>
                <a:spcPct val="115000"/>
              </a:lnSpc>
              <a:spcBef>
                <a:spcPts val="1200"/>
              </a:spcBef>
              <a:spcAft>
                <a:spcPts val="1200"/>
              </a:spcAft>
              <a:buNone/>
            </a:pPr>
            <a:r>
              <a:rPr lang="en-US">
                <a:latin typeface="Source Serif 4"/>
                <a:ea typeface="Source Serif 4"/>
                <a:cs typeface="Source Serif 4"/>
                <a:sym typeface="Source Serif 4"/>
              </a:rPr>
              <a:t>The CHNA aims to identify community needs, ensure services are accessible, comprehensive, and evidence-based, anticipate future service expansion, evaluate staffing adequacy, and maintain compliance with SAMHSA, MDHHS, and state CMH standards. To support this effort, Lakeview Consultants was engaged to analyze existing data and conduct additional research specific to Wayne County to inform funding priorities and resource allocation.</a:t>
            </a:r>
            <a:endParaRPr>
              <a:latin typeface="Source Serif 4"/>
              <a:ea typeface="Source Serif 4"/>
              <a:cs typeface="Source Serif 4"/>
              <a:sym typeface="Source Serif 4"/>
            </a:endParaRPr>
          </a:p>
        </p:txBody>
      </p:sp>
      <p:pic>
        <p:nvPicPr>
          <p:cNvPr id="1265" name="Google Shape;1265;p99"/>
          <p:cNvPicPr preferRelativeResize="0"/>
          <p:nvPr/>
        </p:nvPicPr>
        <p:blipFill>
          <a:blip r:embed="rId4">
            <a:alphaModFix/>
          </a:blip>
          <a:stretch>
            <a:fillRect/>
          </a:stretch>
        </p:blipFill>
        <p:spPr>
          <a:xfrm>
            <a:off x="422818" y="968100"/>
            <a:ext cx="7672931" cy="6176375"/>
          </a:xfrm>
          <a:prstGeom prst="rect">
            <a:avLst/>
          </a:prstGeom>
          <a:noFill/>
          <a:ln>
            <a:noFill/>
          </a:ln>
        </p:spPr>
      </p:pic>
      <p:pic>
        <p:nvPicPr>
          <p:cNvPr id="1266" name="Google Shape;1266;p99" title="Elmhurst New Logo-01.png"/>
          <p:cNvPicPr preferRelativeResize="0"/>
          <p:nvPr/>
        </p:nvPicPr>
        <p:blipFill>
          <a:blip r:embed="rId5">
            <a:alphaModFix/>
          </a:blip>
          <a:stretch>
            <a:fillRect/>
          </a:stretch>
        </p:blipFill>
        <p:spPr>
          <a:xfrm>
            <a:off x="225341" y="7155576"/>
            <a:ext cx="1381002" cy="1074176"/>
          </a:xfrm>
          <a:prstGeom prst="rect">
            <a:avLst/>
          </a:prstGeom>
          <a:noFill/>
          <a:ln>
            <a:noFill/>
          </a:ln>
        </p:spPr>
      </p:pic>
      <p:sp>
        <p:nvSpPr>
          <p:cNvPr id="1267" name="Google Shape;1267;p99"/>
          <p:cNvSpPr txBox="1"/>
          <p:nvPr/>
        </p:nvSpPr>
        <p:spPr>
          <a:xfrm>
            <a:off x="5140738" y="7829550"/>
            <a:ext cx="501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0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274" name="Google Shape;1274;p100"/>
          <p:cNvSpPr txBox="1"/>
          <p:nvPr/>
        </p:nvSpPr>
        <p:spPr>
          <a:xfrm>
            <a:off x="0" y="0"/>
            <a:ext cx="12214800" cy="861900"/>
          </a:xfrm>
          <a:prstGeom prst="rect">
            <a:avLst/>
          </a:prstGeom>
          <a:noFill/>
          <a:ln>
            <a:noFill/>
          </a:ln>
        </p:spPr>
        <p:txBody>
          <a:bodyPr anchorCtr="0" anchor="t" bIns="91425" lIns="91425" spcFirstLastPara="1" rIns="91425" wrap="square" tIns="91425">
            <a:spAutoFit/>
          </a:bodyPr>
          <a:lstStyle/>
          <a:p>
            <a:pPr indent="0" lvl="0" marL="0" rtl="0" algn="l">
              <a:lnSpc>
                <a:spcPct val="125490"/>
              </a:lnSpc>
              <a:spcBef>
                <a:spcPts val="0"/>
              </a:spcBef>
              <a:spcAft>
                <a:spcPts val="0"/>
              </a:spcAft>
              <a:buNone/>
            </a:pPr>
            <a:r>
              <a:rPr lang="en-US" sz="4400">
                <a:solidFill>
                  <a:srgbClr val="201B18"/>
                </a:solidFill>
                <a:latin typeface="Platypi Medium"/>
                <a:ea typeface="Platypi Medium"/>
                <a:cs typeface="Platypi Medium"/>
                <a:sym typeface="Platypi Medium"/>
              </a:rPr>
              <a:t>Organizational Climate and Culture Survey</a:t>
            </a:r>
            <a:endParaRPr sz="1200"/>
          </a:p>
        </p:txBody>
      </p:sp>
      <p:sp>
        <p:nvSpPr>
          <p:cNvPr id="1275" name="Google Shape;1275;p100"/>
          <p:cNvSpPr txBox="1"/>
          <p:nvPr/>
        </p:nvSpPr>
        <p:spPr>
          <a:xfrm>
            <a:off x="8363938" y="1014300"/>
            <a:ext cx="509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u="sng">
                <a:solidFill>
                  <a:srgbClr val="1155CC"/>
                </a:solidFill>
                <a:highlight>
                  <a:srgbClr val="FFFFFF"/>
                </a:highlight>
                <a:hlinkClick r:id="rId3">
                  <a:extLst>
                    <a:ext uri="{A12FA001-AC4F-418D-AE19-62706E023703}">
                      <ahyp:hlinkClr val="tx"/>
                    </a:ext>
                  </a:extLst>
                </a:hlinkClick>
              </a:rPr>
              <a:t>Organizational Climate and Culture Survey</a:t>
            </a:r>
            <a:endParaRPr sz="1800"/>
          </a:p>
          <a:p>
            <a:pPr indent="0" lvl="0" marL="0" rtl="0" algn="l">
              <a:spcBef>
                <a:spcPts val="0"/>
              </a:spcBef>
              <a:spcAft>
                <a:spcPts val="0"/>
              </a:spcAft>
              <a:buNone/>
            </a:pPr>
            <a:r>
              <a:t/>
            </a:r>
            <a:endParaRPr sz="1700"/>
          </a:p>
        </p:txBody>
      </p:sp>
      <p:pic>
        <p:nvPicPr>
          <p:cNvPr id="1276" name="Google Shape;1276;p100" title="Elmhurst New Logo-01.png"/>
          <p:cNvPicPr preferRelativeResize="0"/>
          <p:nvPr/>
        </p:nvPicPr>
        <p:blipFill>
          <a:blip r:embed="rId4">
            <a:alphaModFix/>
          </a:blip>
          <a:stretch>
            <a:fillRect/>
          </a:stretch>
        </p:blipFill>
        <p:spPr>
          <a:xfrm>
            <a:off x="152391" y="7162401"/>
            <a:ext cx="1381002" cy="1074176"/>
          </a:xfrm>
          <a:prstGeom prst="rect">
            <a:avLst/>
          </a:prstGeom>
          <a:noFill/>
          <a:ln>
            <a:noFill/>
          </a:ln>
        </p:spPr>
      </p:pic>
      <p:sp>
        <p:nvSpPr>
          <p:cNvPr id="1277" name="Google Shape;1277;p100"/>
          <p:cNvSpPr txBox="1"/>
          <p:nvPr/>
        </p:nvSpPr>
        <p:spPr>
          <a:xfrm>
            <a:off x="4998088" y="7714650"/>
            <a:ext cx="530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p>
        </p:txBody>
      </p:sp>
      <p:sp>
        <p:nvSpPr>
          <p:cNvPr id="1278" name="Google Shape;1278;p100"/>
          <p:cNvSpPr txBox="1"/>
          <p:nvPr/>
        </p:nvSpPr>
        <p:spPr>
          <a:xfrm>
            <a:off x="8454100" y="1571525"/>
            <a:ext cx="5826900" cy="6187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1600">
                <a:solidFill>
                  <a:schemeClr val="dk1"/>
                </a:solidFill>
                <a:latin typeface="Calibri"/>
                <a:ea typeface="Calibri"/>
                <a:cs typeface="Calibri"/>
                <a:sym typeface="Calibri"/>
              </a:rPr>
              <a:t>For CY2025, all EHI employees were invited to participate in the agency’s climate and culture survey. Participation was voluntary and anonymous. Participation was sought via email during July and August. Data was collected through a digital survey.</a:t>
            </a:r>
            <a:endParaRPr sz="16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rPr lang="en-US" sz="1600">
                <a:solidFill>
                  <a:schemeClr val="dk1"/>
                </a:solidFill>
                <a:latin typeface="Calibri"/>
                <a:ea typeface="Calibri"/>
                <a:cs typeface="Calibri"/>
                <a:sym typeface="Calibri"/>
              </a:rPr>
              <a:t>A mixed methods approach was used, combining quantitative and qualitative data.</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rPr>
              <a:t>•</a:t>
            </a:r>
            <a:r>
              <a:rPr lang="en-US" sz="1600">
                <a:solidFill>
                  <a:schemeClr val="dk1"/>
                </a:solidFill>
                <a:latin typeface="Calibri"/>
                <a:ea typeface="Calibri"/>
                <a:cs typeface="Calibri"/>
                <a:sym typeface="Calibri"/>
              </a:rPr>
              <a:t>29 agency-specific quantitative questions</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rPr>
              <a:t>•</a:t>
            </a:r>
            <a:r>
              <a:rPr lang="en-US" sz="1600">
                <a:solidFill>
                  <a:schemeClr val="dk1"/>
                </a:solidFill>
                <a:latin typeface="Calibri"/>
                <a:ea typeface="Calibri"/>
                <a:cs typeface="Calibri"/>
                <a:sym typeface="Calibri"/>
              </a:rPr>
              <a:t>27 unit-specific quantitative questions</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rPr>
              <a:t>•</a:t>
            </a:r>
            <a:r>
              <a:rPr lang="en-US" sz="1600">
                <a:solidFill>
                  <a:schemeClr val="dk1"/>
                </a:solidFill>
                <a:latin typeface="Calibri"/>
                <a:ea typeface="Calibri"/>
                <a:cs typeface="Calibri"/>
                <a:sym typeface="Calibri"/>
              </a:rPr>
              <a:t>3 open-ended qualitative questions</a:t>
            </a:r>
            <a:endParaRPr sz="16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t/>
            </a:r>
            <a:endParaRPr sz="1600">
              <a:solidFill>
                <a:schemeClr val="dk1"/>
              </a:solidFill>
            </a:endParaRPr>
          </a:p>
          <a:p>
            <a:pPr indent="0" lvl="0" marL="0" rtl="0" algn="l">
              <a:lnSpc>
                <a:spcPct val="90000"/>
              </a:lnSpc>
              <a:spcBef>
                <a:spcPts val="600"/>
              </a:spcBef>
              <a:spcAft>
                <a:spcPts val="600"/>
              </a:spcAft>
              <a:buNone/>
            </a:pPr>
            <a:r>
              <a:rPr lang="en-US" sz="1600">
                <a:solidFill>
                  <a:schemeClr val="dk1"/>
                </a:solidFill>
                <a:latin typeface="Calibri"/>
                <a:ea typeface="Calibri"/>
                <a:cs typeface="Calibri"/>
                <a:sym typeface="Calibri"/>
              </a:rPr>
              <a:t>The survey results achieved a 46% (n=51) response rate, representing a 28% increase compared to the CY2024. Findings are presented through graphics, percentages, numerical values, and thematic analysis, inclusive of narrative feedback. Specific staff names are redacted when included in qualitative comments. Responses were consolidated (strongly agree and agree) to show overall agreement percentages, which are displayed graphically. A 4-point rating scale is applied throughout, e.g., exceeds standards (90% or higher), Meets Expectations (89-80%), sometimes Meets Expectations (79-70%), and Does not meet Expectations (69% or lower). The report notes opportunities for improvement when findings align with ‘sometimes meets’ or ‘Does not meet Expectations’.</a:t>
            </a:r>
            <a:endParaRPr sz="1600">
              <a:solidFill>
                <a:schemeClr val="dk1"/>
              </a:solidFill>
              <a:latin typeface="Calibri"/>
              <a:ea typeface="Calibri"/>
              <a:cs typeface="Calibri"/>
              <a:sym typeface="Calibri"/>
            </a:endParaRPr>
          </a:p>
        </p:txBody>
      </p:sp>
      <p:pic>
        <p:nvPicPr>
          <p:cNvPr id="1279" name="Google Shape;1279;p100"/>
          <p:cNvPicPr preferRelativeResize="0"/>
          <p:nvPr/>
        </p:nvPicPr>
        <p:blipFill>
          <a:blip r:embed="rId5">
            <a:alphaModFix/>
          </a:blip>
          <a:stretch>
            <a:fillRect/>
          </a:stretch>
        </p:blipFill>
        <p:spPr>
          <a:xfrm>
            <a:off x="458375" y="2037988"/>
            <a:ext cx="7796199" cy="4153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6"/>
          <p:cNvSpPr/>
          <p:nvPr/>
        </p:nvSpPr>
        <p:spPr>
          <a:xfrm>
            <a:off x="6967675" y="255500"/>
            <a:ext cx="6883500" cy="3526800"/>
          </a:xfrm>
          <a:prstGeom prst="rect">
            <a:avLst/>
          </a:prstGeom>
          <a:noFill/>
          <a:ln>
            <a:noFill/>
          </a:ln>
        </p:spPr>
        <p:txBody>
          <a:bodyPr anchorCtr="0" anchor="t" bIns="0" lIns="0" spcFirstLastPara="1" rIns="0" wrap="square" tIns="0">
            <a:noAutofit/>
          </a:bodyPr>
          <a:lstStyle/>
          <a:p>
            <a:pPr indent="457200" lvl="0" marL="0" marR="0" rtl="0" algn="l">
              <a:lnSpc>
                <a:spcPct val="157142"/>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This comprehensive report presents the findings of Elmhurst Home, Inc.'s Quality Assurance Program Plan (QAPP) for calendar year 2025. Our robust quality assurance framework represents a commitment to excellence in behavioral health services, encompassing systematic evaluation across clinical, administrative, satisfaction, and medication domains.</a:t>
            </a:r>
            <a:endParaRPr b="0" i="0" sz="1750" u="none" cap="none" strike="noStrike">
              <a:solidFill>
                <a:srgbClr val="504C49"/>
              </a:solidFill>
              <a:latin typeface="Source Serif 4"/>
              <a:ea typeface="Source Serif 4"/>
              <a:cs typeface="Source Serif 4"/>
              <a:sym typeface="Source Serif 4"/>
            </a:endParaRPr>
          </a:p>
          <a:p>
            <a:pPr indent="457200" lvl="0" marL="0" marR="0" rtl="0" algn="l">
              <a:lnSpc>
                <a:spcPct val="157142"/>
              </a:lnSpc>
              <a:spcBef>
                <a:spcPts val="0"/>
              </a:spcBef>
              <a:spcAft>
                <a:spcPts val="0"/>
              </a:spcAft>
              <a:buClr>
                <a:srgbClr val="504C49"/>
              </a:buClr>
              <a:buSzPts val="1750"/>
              <a:buFont typeface="Source Serif 4"/>
              <a:buNone/>
            </a:pPr>
            <a:r>
              <a:t/>
            </a:r>
            <a:endParaRPr sz="1750">
              <a:solidFill>
                <a:srgbClr val="504C49"/>
              </a:solidFill>
              <a:latin typeface="Source Serif 4"/>
              <a:ea typeface="Source Serif 4"/>
              <a:cs typeface="Source Serif 4"/>
              <a:sym typeface="Source Serif 4"/>
            </a:endParaRPr>
          </a:p>
          <a:p>
            <a:pPr indent="457200" lvl="0" marL="0" rtl="0" algn="l">
              <a:lnSpc>
                <a:spcPct val="157142"/>
              </a:lnSpc>
              <a:spcBef>
                <a:spcPts val="0"/>
              </a:spcBef>
              <a:spcAft>
                <a:spcPts val="0"/>
              </a:spcAft>
              <a:buClr>
                <a:srgbClr val="504C49"/>
              </a:buClr>
              <a:buSzPts val="1750"/>
              <a:buFont typeface="Source Serif 4"/>
              <a:buNone/>
            </a:pPr>
            <a:r>
              <a:rPr lang="en-US" sz="1750">
                <a:solidFill>
                  <a:srgbClr val="504C49"/>
                </a:solidFill>
                <a:latin typeface="Source Serif 4"/>
                <a:ea typeface="Source Serif 4"/>
                <a:cs typeface="Source Serif 4"/>
                <a:sym typeface="Source Serif 4"/>
              </a:rPr>
              <a:t>The QAPP provides continuous monitoring and improvement mechanisms that ensure our services meet the highest standards of care, regulatory compliance, and consumer satisfaction. Through quarterly reviews across all clinical programs—serving both men and women—we maintain accountability, transparency, and a relentless focus on improving outcomes for the individuals we serve.</a:t>
            </a:r>
            <a:endParaRPr sz="1750">
              <a:solidFill>
                <a:srgbClr val="504C49"/>
              </a:solidFill>
              <a:latin typeface="Source Serif 4"/>
              <a:ea typeface="Source Serif 4"/>
              <a:cs typeface="Source Serif 4"/>
              <a:sym typeface="Source Serif 4"/>
            </a:endParaRPr>
          </a:p>
        </p:txBody>
      </p:sp>
      <p:sp>
        <p:nvSpPr>
          <p:cNvPr id="290" name="Google Shape;290;p5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291" name="Google Shape;291;p5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292" name="Google Shape;292;p56"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pic>
        <p:nvPicPr>
          <p:cNvPr id="293" name="Google Shape;293;p56"/>
          <p:cNvPicPr preferRelativeResize="0"/>
          <p:nvPr/>
        </p:nvPicPr>
        <p:blipFill>
          <a:blip r:embed="rId4">
            <a:alphaModFix/>
          </a:blip>
          <a:stretch>
            <a:fillRect/>
          </a:stretch>
        </p:blipFill>
        <p:spPr>
          <a:xfrm>
            <a:off x="134700" y="255500"/>
            <a:ext cx="6616223" cy="66162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01"/>
          <p:cNvSpPr/>
          <p:nvPr/>
        </p:nvSpPr>
        <p:spPr>
          <a:xfrm>
            <a:off x="793808" y="636525"/>
            <a:ext cx="12951300" cy="5178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201B18"/>
              </a:buClr>
              <a:buSzPts val="2900"/>
              <a:buFont typeface="Platypi Medium"/>
              <a:buNone/>
            </a:pPr>
            <a:r>
              <a:rPr b="0" i="0" lang="en-US" sz="4600" u="none" cap="none" strike="noStrike">
                <a:solidFill>
                  <a:srgbClr val="201B18"/>
                </a:solidFill>
                <a:latin typeface="Platypi Medium"/>
                <a:ea typeface="Platypi Medium"/>
                <a:cs typeface="Platypi Medium"/>
                <a:sym typeface="Platypi Medium"/>
              </a:rPr>
              <a:t>Medication Reviews and External Audits</a:t>
            </a:r>
            <a:endParaRPr b="0" i="0" sz="4600" u="none" cap="none" strike="noStrike"/>
          </a:p>
        </p:txBody>
      </p:sp>
      <p:sp>
        <p:nvSpPr>
          <p:cNvPr id="1286" name="Google Shape;1286;p101"/>
          <p:cNvSpPr/>
          <p:nvPr/>
        </p:nvSpPr>
        <p:spPr>
          <a:xfrm>
            <a:off x="793807" y="1572922"/>
            <a:ext cx="5577000" cy="389100"/>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1700"/>
              <a:buFont typeface="Platypi Medium"/>
              <a:buNone/>
            </a:pPr>
            <a:r>
              <a:rPr b="0" i="0" lang="en-US" sz="2000" u="none" cap="none" strike="noStrike">
                <a:solidFill>
                  <a:srgbClr val="201B18"/>
                </a:solidFill>
                <a:latin typeface="Platypi Medium"/>
                <a:ea typeface="Platypi Medium"/>
                <a:cs typeface="Platypi Medium"/>
                <a:sym typeface="Platypi Medium"/>
              </a:rPr>
              <a:t>Medication Compliance Audits</a:t>
            </a:r>
            <a:endParaRPr b="0" i="0" sz="2000" u="none" cap="none" strike="noStrike"/>
          </a:p>
        </p:txBody>
      </p:sp>
      <p:sp>
        <p:nvSpPr>
          <p:cNvPr id="1287" name="Google Shape;1287;p101"/>
          <p:cNvSpPr/>
          <p:nvPr/>
        </p:nvSpPr>
        <p:spPr>
          <a:xfrm>
            <a:off x="793790" y="1945005"/>
            <a:ext cx="5086500" cy="635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4000"/>
              <a:buFont typeface="Platypi Medium"/>
              <a:buNone/>
            </a:pPr>
            <a:r>
              <a:rPr b="0" i="0" lang="en-US" sz="4000" u="none" cap="none" strike="noStrike">
                <a:solidFill>
                  <a:srgbClr val="201B18"/>
                </a:solidFill>
                <a:latin typeface="Platypi Medium"/>
                <a:ea typeface="Platypi Medium"/>
                <a:cs typeface="Platypi Medium"/>
                <a:sym typeface="Platypi Medium"/>
              </a:rPr>
              <a:t>1,542</a:t>
            </a:r>
            <a:endParaRPr b="0" i="0" sz="4000" u="none" cap="none" strike="noStrike"/>
          </a:p>
        </p:txBody>
      </p:sp>
      <p:sp>
        <p:nvSpPr>
          <p:cNvPr id="1288" name="Google Shape;1288;p101"/>
          <p:cNvSpPr/>
          <p:nvPr/>
        </p:nvSpPr>
        <p:spPr>
          <a:xfrm>
            <a:off x="2265640" y="2150550"/>
            <a:ext cx="1842900" cy="230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201B18"/>
              </a:buClr>
              <a:buSzPts val="1450"/>
              <a:buFont typeface="Platypi Medium"/>
              <a:buNone/>
            </a:pPr>
            <a:r>
              <a:rPr b="0" i="0" lang="en-US" sz="1600" u="none" cap="none" strike="noStrike">
                <a:solidFill>
                  <a:srgbClr val="201B18"/>
                </a:solidFill>
                <a:latin typeface="Platypi Medium"/>
                <a:ea typeface="Platypi Medium"/>
                <a:cs typeface="Platypi Medium"/>
                <a:sym typeface="Platypi Medium"/>
              </a:rPr>
              <a:t>Audits Completed</a:t>
            </a:r>
            <a:endParaRPr b="0" i="0" sz="1600" u="none" cap="none" strike="noStrike"/>
          </a:p>
        </p:txBody>
      </p:sp>
      <p:sp>
        <p:nvSpPr>
          <p:cNvPr id="1289" name="Google Shape;1289;p101"/>
          <p:cNvSpPr/>
          <p:nvPr/>
        </p:nvSpPr>
        <p:spPr>
          <a:xfrm>
            <a:off x="793790" y="2734900"/>
            <a:ext cx="6341700" cy="583500"/>
          </a:xfrm>
          <a:prstGeom prst="rect">
            <a:avLst/>
          </a:prstGeom>
          <a:noFill/>
          <a:ln>
            <a:noFill/>
          </a:ln>
        </p:spPr>
        <p:txBody>
          <a:bodyPr anchorCtr="0" anchor="t" bIns="0" lIns="0" spcFirstLastPara="1" rIns="0" wrap="square" tIns="0">
            <a:noAutofit/>
          </a:bodyPr>
          <a:lstStyle/>
          <a:p>
            <a:pPr indent="457200" lvl="0" marL="0" marR="0" rtl="0" algn="l">
              <a:lnSpc>
                <a:spcPct val="100000"/>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Monthly medication compliance audits conducted by the Primary Care Unit ensure safe medication storage, handling, and administration. These extensive audits significantly increase compliance and safety across all medication management processes.</a:t>
            </a:r>
            <a:endParaRPr b="0" i="0" sz="1600" u="none" cap="none" strike="noStrike">
              <a:solidFill>
                <a:srgbClr val="504C49"/>
              </a:solidFill>
              <a:latin typeface="Source Serif 4"/>
              <a:ea typeface="Source Serif 4"/>
              <a:cs typeface="Source Serif 4"/>
              <a:sym typeface="Source Serif 4"/>
            </a:endParaRPr>
          </a:p>
          <a:p>
            <a:pPr indent="457200" lvl="0" marL="0" rtl="0" algn="l">
              <a:lnSpc>
                <a:spcPct val="100000"/>
              </a:lnSpc>
              <a:spcBef>
                <a:spcPts val="0"/>
              </a:spcBef>
              <a:spcAft>
                <a:spcPts val="0"/>
              </a:spcAft>
              <a:buClr>
                <a:srgbClr val="504C49"/>
              </a:buClr>
              <a:buSzPts val="1150"/>
              <a:buFont typeface="Source Serif 4"/>
              <a:buNone/>
            </a:pPr>
            <a:r>
              <a:rPr lang="en-US" sz="1600">
                <a:solidFill>
                  <a:srgbClr val="504C49"/>
                </a:solidFill>
                <a:latin typeface="Source Serif 4"/>
                <a:ea typeface="Source Serif 4"/>
                <a:cs typeface="Source Serif 4"/>
                <a:sym typeface="Source Serif 4"/>
              </a:rPr>
              <a:t>Reviews address compliance, partial compliance, and noncompliance, with detailed reporting maintained separately. The PCU is updating collection methods to conform to other EHI quality processes for enhanced integration.</a:t>
            </a:r>
            <a:endParaRPr sz="1600">
              <a:solidFill>
                <a:srgbClr val="504C49"/>
              </a:solidFill>
              <a:latin typeface="Source Serif 4"/>
              <a:ea typeface="Source Serif 4"/>
              <a:cs typeface="Source Serif 4"/>
              <a:sym typeface="Source Serif 4"/>
            </a:endParaRPr>
          </a:p>
        </p:txBody>
      </p:sp>
      <p:sp>
        <p:nvSpPr>
          <p:cNvPr id="1290" name="Google Shape;1290;p101"/>
          <p:cNvSpPr/>
          <p:nvPr/>
        </p:nvSpPr>
        <p:spPr>
          <a:xfrm>
            <a:off x="793790" y="3672483"/>
            <a:ext cx="6341700" cy="583500"/>
          </a:xfrm>
          <a:prstGeom prst="rect">
            <a:avLst/>
          </a:prstGeom>
          <a:noFill/>
          <a:ln>
            <a:noFill/>
          </a:ln>
        </p:spPr>
        <p:txBody>
          <a:bodyPr anchorCtr="0" anchor="t" bIns="0" lIns="0" spcFirstLastPara="1" rIns="0" wrap="square" tIns="0">
            <a:noAutofit/>
          </a:bodyPr>
          <a:lstStyle/>
          <a:p>
            <a:pPr indent="0" lvl="0" marL="0" marR="0" rtl="0" algn="l">
              <a:lnSpc>
                <a:spcPct val="130434"/>
              </a:lnSpc>
              <a:spcBef>
                <a:spcPts val="0"/>
              </a:spcBef>
              <a:spcAft>
                <a:spcPts val="0"/>
              </a:spcAft>
              <a:buClr>
                <a:srgbClr val="504C49"/>
              </a:buClr>
              <a:buSzPts val="1150"/>
              <a:buFont typeface="Source Serif 4"/>
              <a:buNone/>
            </a:pPr>
            <a:r>
              <a:t/>
            </a:r>
            <a:endParaRPr b="0" i="0" sz="1150" u="none" cap="none" strike="noStrike"/>
          </a:p>
        </p:txBody>
      </p:sp>
      <p:sp>
        <p:nvSpPr>
          <p:cNvPr id="1291" name="Google Shape;1291;p101"/>
          <p:cNvSpPr/>
          <p:nvPr/>
        </p:nvSpPr>
        <p:spPr>
          <a:xfrm>
            <a:off x="7502596" y="1572918"/>
            <a:ext cx="5577000" cy="517800"/>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1700"/>
              <a:buFont typeface="Platypi Medium"/>
              <a:buNone/>
            </a:pPr>
            <a:r>
              <a:rPr b="0" i="0" lang="en-US" sz="2000" u="none" cap="none" strike="noStrike">
                <a:solidFill>
                  <a:srgbClr val="201B18"/>
                </a:solidFill>
                <a:latin typeface="Platypi Medium"/>
                <a:ea typeface="Platypi Medium"/>
                <a:cs typeface="Platypi Medium"/>
                <a:sym typeface="Platypi Medium"/>
              </a:rPr>
              <a:t>Peer Reviews - Prescribers</a:t>
            </a:r>
            <a:endParaRPr b="0" i="0" sz="2000" u="none" cap="none" strike="noStrike"/>
          </a:p>
        </p:txBody>
      </p:sp>
      <p:sp>
        <p:nvSpPr>
          <p:cNvPr id="1292" name="Google Shape;1292;p101"/>
          <p:cNvSpPr/>
          <p:nvPr/>
        </p:nvSpPr>
        <p:spPr>
          <a:xfrm>
            <a:off x="7502603" y="1945000"/>
            <a:ext cx="1641300" cy="6357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4000"/>
              <a:buFont typeface="Platypi Medium"/>
              <a:buNone/>
            </a:pPr>
            <a:r>
              <a:rPr lang="en-US" sz="4000">
                <a:solidFill>
                  <a:srgbClr val="201B18"/>
                </a:solidFill>
                <a:latin typeface="Platypi Medium"/>
                <a:ea typeface="Platypi Medium"/>
                <a:cs typeface="Platypi Medium"/>
                <a:sym typeface="Platypi Medium"/>
              </a:rPr>
              <a:t>100% </a:t>
            </a:r>
            <a:endParaRPr b="0" i="0" sz="4000" u="none" cap="none" strike="noStrike"/>
          </a:p>
        </p:txBody>
      </p:sp>
      <p:sp>
        <p:nvSpPr>
          <p:cNvPr id="1293" name="Google Shape;1293;p101"/>
          <p:cNvSpPr/>
          <p:nvPr/>
        </p:nvSpPr>
        <p:spPr>
          <a:xfrm>
            <a:off x="8925592" y="2147650"/>
            <a:ext cx="5704800" cy="230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201B18"/>
              </a:buClr>
              <a:buSzPts val="1450"/>
              <a:buFont typeface="Platypi Medium"/>
              <a:buNone/>
            </a:pPr>
            <a:r>
              <a:rPr b="0" i="0" lang="en-US" sz="1600" u="none" cap="none" strike="noStrike">
                <a:solidFill>
                  <a:srgbClr val="201B18"/>
                </a:solidFill>
                <a:latin typeface="Platypi Medium"/>
                <a:ea typeface="Platypi Medium"/>
                <a:cs typeface="Platypi Medium"/>
                <a:sym typeface="Platypi Medium"/>
              </a:rPr>
              <a:t>Prescribers were Peer Reviewed</a:t>
            </a:r>
            <a:endParaRPr b="0" i="0" sz="1600" u="none" cap="none" strike="noStrike"/>
          </a:p>
        </p:txBody>
      </p:sp>
      <p:sp>
        <p:nvSpPr>
          <p:cNvPr id="1294" name="Google Shape;1294;p101"/>
          <p:cNvSpPr/>
          <p:nvPr/>
        </p:nvSpPr>
        <p:spPr>
          <a:xfrm>
            <a:off x="7502600" y="2594550"/>
            <a:ext cx="6341700" cy="635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All prescriber peer reviews demonstrated that charts </a:t>
            </a:r>
            <a:r>
              <a:rPr b="1" i="0" lang="en-US" sz="1600" u="none" cap="none" strike="noStrike">
                <a:solidFill>
                  <a:srgbClr val="504C49"/>
                </a:solidFill>
                <a:latin typeface="Source Serif 4"/>
                <a:ea typeface="Source Serif 4"/>
                <a:cs typeface="Source Serif 4"/>
                <a:sym typeface="Source Serif 4"/>
              </a:rPr>
              <a:t>consistently meet standards</a:t>
            </a:r>
            <a:r>
              <a:rPr b="0" i="0" lang="en-US" sz="1600" u="none" cap="none" strike="noStrike">
                <a:solidFill>
                  <a:srgbClr val="504C49"/>
                </a:solidFill>
                <a:latin typeface="Source Serif 4"/>
                <a:ea typeface="Source Serif 4"/>
                <a:cs typeface="Source Serif 4"/>
                <a:sym typeface="Source Serif 4"/>
              </a:rPr>
              <a:t> in documentation, clinical practices, compliance, and safety</a:t>
            </a:r>
            <a:r>
              <a:rPr lang="en-US" sz="1600">
                <a:solidFill>
                  <a:srgbClr val="504C49"/>
                </a:solidFill>
                <a:latin typeface="Source Serif 4"/>
                <a:ea typeface="Source Serif 4"/>
                <a:cs typeface="Source Serif 4"/>
                <a:sym typeface="Source Serif 4"/>
              </a:rPr>
              <a:t>.</a:t>
            </a:r>
            <a:endParaRPr b="0" i="0" sz="1600" u="none" cap="none" strike="noStrike"/>
          </a:p>
        </p:txBody>
      </p:sp>
      <p:sp>
        <p:nvSpPr>
          <p:cNvPr id="1295" name="Google Shape;1295;p101"/>
          <p:cNvSpPr/>
          <p:nvPr/>
        </p:nvSpPr>
        <p:spPr>
          <a:xfrm>
            <a:off x="7502604" y="3487460"/>
            <a:ext cx="1842900" cy="230400"/>
          </a:xfrm>
          <a:prstGeom prst="rect">
            <a:avLst/>
          </a:prstGeom>
          <a:noFill/>
          <a:ln>
            <a:noFill/>
          </a:ln>
        </p:spPr>
        <p:txBody>
          <a:bodyPr anchorCtr="0" anchor="t" bIns="0" lIns="0" spcFirstLastPara="1" rIns="0" wrap="square" tIns="0">
            <a:noAutofit/>
          </a:bodyPr>
          <a:lstStyle/>
          <a:p>
            <a:pPr indent="0" lvl="0" marL="0" marR="0" rtl="0" algn="l">
              <a:lnSpc>
                <a:spcPct val="124137"/>
              </a:lnSpc>
              <a:spcBef>
                <a:spcPts val="0"/>
              </a:spcBef>
              <a:spcAft>
                <a:spcPts val="0"/>
              </a:spcAft>
              <a:buClr>
                <a:srgbClr val="201B18"/>
              </a:buClr>
              <a:buSzPts val="1450"/>
              <a:buFont typeface="Platypi Medium"/>
              <a:buNone/>
            </a:pPr>
            <a:r>
              <a:rPr b="0" i="0" lang="en-US" sz="2000" u="none" cap="none" strike="noStrike">
                <a:solidFill>
                  <a:srgbClr val="201B18"/>
                </a:solidFill>
                <a:latin typeface="Platypi Medium"/>
                <a:ea typeface="Platypi Medium"/>
                <a:cs typeface="Platypi Medium"/>
                <a:sym typeface="Platypi Medium"/>
              </a:rPr>
              <a:t>Key Findings</a:t>
            </a:r>
            <a:endParaRPr b="0" i="0" sz="2000" u="none" cap="none" strike="noStrike"/>
          </a:p>
        </p:txBody>
      </p:sp>
      <p:sp>
        <p:nvSpPr>
          <p:cNvPr id="1296" name="Google Shape;1296;p101"/>
          <p:cNvSpPr/>
          <p:nvPr/>
        </p:nvSpPr>
        <p:spPr>
          <a:xfrm>
            <a:off x="7502604" y="3813572"/>
            <a:ext cx="6341700" cy="1557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Alignment with Guidelines:</a:t>
            </a:r>
            <a:r>
              <a:rPr b="0" i="0" lang="en-US" sz="1600" u="none" cap="none" strike="noStrike">
                <a:solidFill>
                  <a:srgbClr val="504C49"/>
                </a:solidFill>
                <a:latin typeface="Source Serif 4"/>
                <a:ea typeface="Source Serif 4"/>
                <a:cs typeface="Source Serif 4"/>
                <a:sym typeface="Source Serif 4"/>
              </a:rPr>
              <a:t> Prescribing fully aligned with evidence-based practices and clinical guidelines</a:t>
            </a:r>
            <a:endParaRPr b="0" i="0" sz="1600" u="none" cap="none" strike="noStrike"/>
          </a:p>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Documentation Completeness:</a:t>
            </a:r>
            <a:r>
              <a:rPr b="0" i="0" lang="en-US" sz="1600" u="none" cap="none" strike="noStrike">
                <a:solidFill>
                  <a:srgbClr val="504C49"/>
                </a:solidFill>
                <a:latin typeface="Source Serif 4"/>
                <a:ea typeface="Source Serif 4"/>
                <a:cs typeface="Source Serif 4"/>
                <a:sym typeface="Source Serif 4"/>
              </a:rPr>
              <a:t> Orders complete, signed, dated with informed consent documented</a:t>
            </a:r>
            <a:endParaRPr b="0" i="0" sz="1600" u="none" cap="none" strike="noStrike"/>
          </a:p>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Comprehensive Charting:</a:t>
            </a:r>
            <a:r>
              <a:rPr b="0" i="0" lang="en-US" sz="1600" u="none" cap="none" strike="noStrike">
                <a:solidFill>
                  <a:srgbClr val="504C49"/>
                </a:solidFill>
                <a:latin typeface="Source Serif 4"/>
                <a:ea typeface="Source Serif 4"/>
                <a:cs typeface="Source Serif 4"/>
                <a:sym typeface="Source Serif 4"/>
              </a:rPr>
              <a:t> Detailed PMH, SOAP notes, and chief complaints well-documented</a:t>
            </a:r>
            <a:endParaRPr b="0" i="0" sz="1600" u="none" cap="none" strike="noStrike"/>
          </a:p>
          <a:p>
            <a:pPr indent="0" lvl="0" marL="0" marR="0" rtl="0" algn="l">
              <a:lnSpc>
                <a:spcPct val="100000"/>
              </a:lnSpc>
              <a:spcBef>
                <a:spcPts val="0"/>
              </a:spcBef>
              <a:spcAft>
                <a:spcPts val="0"/>
              </a:spcAft>
              <a:buClr>
                <a:srgbClr val="504C49"/>
              </a:buClr>
              <a:buSzPts val="1150"/>
              <a:buFont typeface="Source Serif 4"/>
              <a:buNone/>
            </a:pPr>
            <a:r>
              <a:rPr b="1" i="0" lang="en-US" sz="1600" u="none" cap="none" strike="noStrike">
                <a:solidFill>
                  <a:srgbClr val="504C49"/>
                </a:solidFill>
                <a:latin typeface="Source Serif 4"/>
                <a:ea typeface="Source Serif 4"/>
                <a:cs typeface="Source Serif 4"/>
                <a:sym typeface="Source Serif 4"/>
              </a:rPr>
              <a:t>Strong Care Coordination:</a:t>
            </a:r>
            <a:r>
              <a:rPr b="0" i="0" lang="en-US" sz="1600" u="none" cap="none" strike="noStrike">
                <a:solidFill>
                  <a:srgbClr val="504C49"/>
                </a:solidFill>
                <a:latin typeface="Source Serif 4"/>
                <a:ea typeface="Source Serif 4"/>
                <a:cs typeface="Source Serif 4"/>
                <a:sym typeface="Source Serif 4"/>
              </a:rPr>
              <a:t> Excellent coordination with primary care and external referrals for integrated treatment</a:t>
            </a:r>
            <a:endParaRPr b="0" i="0" sz="1600" u="none" cap="none" strike="noStrike"/>
          </a:p>
        </p:txBody>
      </p:sp>
      <p:sp>
        <p:nvSpPr>
          <p:cNvPr id="1297" name="Google Shape;1297;p101"/>
          <p:cNvSpPr/>
          <p:nvPr/>
        </p:nvSpPr>
        <p:spPr>
          <a:xfrm>
            <a:off x="790831" y="5824636"/>
            <a:ext cx="4798500" cy="341100"/>
          </a:xfrm>
          <a:prstGeom prst="rect">
            <a:avLst/>
          </a:prstGeom>
          <a:noFill/>
          <a:ln>
            <a:noFill/>
          </a:ln>
        </p:spPr>
        <p:txBody>
          <a:bodyPr anchorCtr="0" anchor="t" bIns="0" lIns="0" spcFirstLastPara="1" rIns="0" wrap="square" tIns="0">
            <a:noAutofit/>
          </a:bodyPr>
          <a:lstStyle/>
          <a:p>
            <a:pPr indent="0" lvl="0" marL="0" marR="0" rtl="0" algn="l">
              <a:lnSpc>
                <a:spcPct val="126470"/>
              </a:lnSpc>
              <a:spcBef>
                <a:spcPts val="0"/>
              </a:spcBef>
              <a:spcAft>
                <a:spcPts val="0"/>
              </a:spcAft>
              <a:buClr>
                <a:srgbClr val="201B18"/>
              </a:buClr>
              <a:buSzPts val="1700"/>
              <a:buFont typeface="Platypi Medium"/>
              <a:buNone/>
            </a:pPr>
            <a:r>
              <a:rPr b="0" i="0" lang="en-US" sz="2000" u="none" cap="none" strike="noStrike">
                <a:solidFill>
                  <a:srgbClr val="201B18"/>
                </a:solidFill>
                <a:latin typeface="Platypi Medium"/>
                <a:ea typeface="Platypi Medium"/>
                <a:cs typeface="Platypi Medium"/>
                <a:sym typeface="Platypi Medium"/>
              </a:rPr>
              <a:t>External Audits and Reviews</a:t>
            </a:r>
            <a:endParaRPr b="0" i="0" sz="2000" u="none" cap="none" strike="noStrike"/>
          </a:p>
        </p:txBody>
      </p:sp>
      <p:sp>
        <p:nvSpPr>
          <p:cNvPr id="1298" name="Google Shape;1298;p101"/>
          <p:cNvSpPr/>
          <p:nvPr/>
        </p:nvSpPr>
        <p:spPr>
          <a:xfrm>
            <a:off x="796773" y="6165725"/>
            <a:ext cx="10170900" cy="75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150"/>
              <a:buFont typeface="Source Serif 4"/>
              <a:buNone/>
            </a:pPr>
            <a:r>
              <a:rPr b="0" i="0" lang="en-US" sz="1600" u="none" cap="none" strike="noStrike">
                <a:solidFill>
                  <a:srgbClr val="504C49"/>
                </a:solidFill>
                <a:latin typeface="Source Serif 4"/>
                <a:ea typeface="Source Serif 4"/>
                <a:cs typeface="Source Serif 4"/>
                <a:sym typeface="Source Serif 4"/>
              </a:rPr>
              <a:t>EHI's external audits in 2025 include WSS Audit, DWIHN Medicaid Claims Review, DWIHN SUD Review, DWIHN SUD Recovery Housing Site Visit, DWIHN SUD Health Home Site Visit, CARF, CCBHC Site Visit, and MDHHS MiFAST Reviews covering Motivational Interviewing, DBT, ACT/IDT, and LOCUS.</a:t>
            </a:r>
            <a:endParaRPr b="0" i="0" sz="1600" u="none" cap="none" strike="noStrike"/>
          </a:p>
        </p:txBody>
      </p:sp>
      <p:sp>
        <p:nvSpPr>
          <p:cNvPr id="1299" name="Google Shape;1299;p101"/>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300" name="Google Shape;1300;p101" title="Elmhurst New Logo-01.png"/>
          <p:cNvPicPr preferRelativeResize="0"/>
          <p:nvPr/>
        </p:nvPicPr>
        <p:blipFill>
          <a:blip r:embed="rId3">
            <a:alphaModFix/>
          </a:blip>
          <a:stretch>
            <a:fillRect/>
          </a:stretch>
        </p:blipFill>
        <p:spPr>
          <a:xfrm>
            <a:off x="188241" y="7155426"/>
            <a:ext cx="1381002" cy="1074176"/>
          </a:xfrm>
          <a:prstGeom prst="rect">
            <a:avLst/>
          </a:prstGeom>
          <a:noFill/>
          <a:ln>
            <a:noFill/>
          </a:ln>
        </p:spPr>
      </p:pic>
      <p:sp>
        <p:nvSpPr>
          <p:cNvPr id="1301" name="Google Shape;1301;p101"/>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descr="Bottle of pills (Provided by Getty Images)" id="1302" name="Google Shape;1302;p101"/>
          <p:cNvPicPr preferRelativeResize="0"/>
          <p:nvPr/>
        </p:nvPicPr>
        <p:blipFill>
          <a:blip r:embed="rId4">
            <a:alphaModFix/>
          </a:blip>
          <a:stretch>
            <a:fillRect/>
          </a:stretch>
        </p:blipFill>
        <p:spPr>
          <a:xfrm>
            <a:off x="10967676" y="5824625"/>
            <a:ext cx="2820751" cy="18813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02"/>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descr="preencoded.png" id="1309" name="Google Shape;1309;p102"/>
          <p:cNvPicPr preferRelativeResize="0"/>
          <p:nvPr/>
        </p:nvPicPr>
        <p:blipFill>
          <a:blip r:embed="rId3">
            <a:alphaModFix/>
          </a:blip>
          <a:stretch>
            <a:fillRect/>
          </a:stretch>
        </p:blipFill>
        <p:spPr>
          <a:xfrm>
            <a:off x="549506" y="1946921"/>
            <a:ext cx="6452590" cy="4205230"/>
          </a:xfrm>
          <a:prstGeom prst="rect">
            <a:avLst/>
          </a:prstGeom>
          <a:noFill/>
          <a:ln>
            <a:noFill/>
          </a:ln>
        </p:spPr>
      </p:pic>
      <p:pic>
        <p:nvPicPr>
          <p:cNvPr id="1310" name="Google Shape;1310;p102"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
        <p:nvSpPr>
          <p:cNvPr id="1311" name="Google Shape;1311;p102"/>
          <p:cNvSpPr/>
          <p:nvPr/>
        </p:nvSpPr>
        <p:spPr>
          <a:xfrm>
            <a:off x="549501" y="460150"/>
            <a:ext cx="13392300" cy="63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2250"/>
              <a:buFont typeface="Platypi Medium"/>
              <a:buNone/>
            </a:pPr>
            <a:r>
              <a:rPr lang="en-US" sz="4600">
                <a:solidFill>
                  <a:srgbClr val="201B18"/>
                </a:solidFill>
                <a:latin typeface="Platypi Medium"/>
                <a:ea typeface="Platypi Medium"/>
                <a:cs typeface="Platypi Medium"/>
                <a:sym typeface="Platypi Medium"/>
              </a:rPr>
              <a:t>Prevention</a:t>
            </a:r>
            <a:endParaRPr b="0" i="0" sz="4600" u="none" cap="none" strike="noStrike"/>
          </a:p>
        </p:txBody>
      </p:sp>
      <p:sp>
        <p:nvSpPr>
          <p:cNvPr id="1312" name="Google Shape;1312;p102"/>
          <p:cNvSpPr txBox="1"/>
          <p:nvPr/>
        </p:nvSpPr>
        <p:spPr>
          <a:xfrm>
            <a:off x="7398950" y="2897100"/>
            <a:ext cx="7029900" cy="892800"/>
          </a:xfrm>
          <a:prstGeom prst="rect">
            <a:avLst/>
          </a:prstGeom>
          <a:noFill/>
          <a:ln>
            <a:noFill/>
          </a:ln>
        </p:spPr>
        <p:txBody>
          <a:bodyPr anchorCtr="0" anchor="t" bIns="91425" lIns="91425" spcFirstLastPara="1" rIns="91425" wrap="square" tIns="91425">
            <a:spAutoFit/>
          </a:bodyPr>
          <a:lstStyle/>
          <a:p>
            <a:pPr indent="0" lvl="0" marL="0" rtl="0" algn="ctr">
              <a:lnSpc>
                <a:spcPct val="124444"/>
              </a:lnSpc>
              <a:spcBef>
                <a:spcPts val="0"/>
              </a:spcBef>
              <a:spcAft>
                <a:spcPts val="0"/>
              </a:spcAft>
              <a:buNone/>
            </a:pPr>
            <a:r>
              <a:rPr lang="en-US" sz="4600">
                <a:solidFill>
                  <a:srgbClr val="201B18"/>
                </a:solidFill>
                <a:latin typeface="Platypi Medium"/>
                <a:ea typeface="Platypi Medium"/>
                <a:cs typeface="Platypi Medium"/>
                <a:sym typeface="Platypi Medium"/>
              </a:rPr>
              <a:t>Prevention Strategies</a:t>
            </a:r>
            <a:endParaRPr sz="4600">
              <a:solidFill>
                <a:schemeClr val="dk1"/>
              </a:solidFill>
            </a:endParaRPr>
          </a:p>
        </p:txBody>
      </p:sp>
      <p:sp>
        <p:nvSpPr>
          <p:cNvPr id="1313" name="Google Shape;1313;p102"/>
          <p:cNvSpPr txBox="1"/>
          <p:nvPr/>
        </p:nvSpPr>
        <p:spPr>
          <a:xfrm>
            <a:off x="4613600" y="7504550"/>
            <a:ext cx="526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solidFill>
                <a:schemeClr val="dk1"/>
              </a:solidFill>
            </a:endParaRPr>
          </a:p>
        </p:txBody>
      </p:sp>
      <p:sp>
        <p:nvSpPr>
          <p:cNvPr id="1314" name="Google Shape;1314;p102"/>
          <p:cNvSpPr txBox="1"/>
          <p:nvPr/>
        </p:nvSpPr>
        <p:spPr>
          <a:xfrm>
            <a:off x="7868150" y="4414750"/>
            <a:ext cx="6091500" cy="10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EHI aligns with SAMHSAs Strategic Prevention Framework and CSAPs Prevention </a:t>
            </a:r>
            <a:r>
              <a:rPr lang="en-US" sz="2000"/>
              <a:t>Strategies</a:t>
            </a:r>
            <a:r>
              <a:rPr lang="en-US" sz="2000"/>
              <a:t> to help prevent the onset of SUD and MH diagnoses and decrease risks aligned with Social Determinants of Health. </a:t>
            </a:r>
            <a:endParaRPr sz="2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03"/>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321" name="Google Shape;1321;p103"/>
          <p:cNvSpPr txBox="1"/>
          <p:nvPr/>
        </p:nvSpPr>
        <p:spPr>
          <a:xfrm>
            <a:off x="1188413" y="738500"/>
            <a:ext cx="5078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solidFill>
                  <a:srgbClr val="201B18"/>
                </a:solidFill>
                <a:latin typeface="Platypi Medium"/>
                <a:ea typeface="Platypi Medium"/>
                <a:cs typeface="Platypi Medium"/>
                <a:sym typeface="Platypi Medium"/>
              </a:rPr>
              <a:t>Education</a:t>
            </a:r>
            <a:endParaRPr/>
          </a:p>
        </p:txBody>
      </p:sp>
      <p:sp>
        <p:nvSpPr>
          <p:cNvPr id="1322" name="Google Shape;1322;p103"/>
          <p:cNvSpPr txBox="1"/>
          <p:nvPr/>
        </p:nvSpPr>
        <p:spPr>
          <a:xfrm>
            <a:off x="8618850" y="738500"/>
            <a:ext cx="3000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solidFill>
                  <a:srgbClr val="201B18"/>
                </a:solidFill>
                <a:latin typeface="Platypi Medium"/>
                <a:ea typeface="Platypi Medium"/>
                <a:cs typeface="Platypi Medium"/>
                <a:sym typeface="Platypi Medium"/>
              </a:rPr>
              <a:t>Outcome</a:t>
            </a:r>
            <a:endParaRPr/>
          </a:p>
        </p:txBody>
      </p:sp>
      <p:pic>
        <p:nvPicPr>
          <p:cNvPr id="1323" name="Google Shape;1323;p103"/>
          <p:cNvPicPr preferRelativeResize="0"/>
          <p:nvPr/>
        </p:nvPicPr>
        <p:blipFill>
          <a:blip r:embed="rId3">
            <a:alphaModFix/>
          </a:blip>
          <a:stretch>
            <a:fillRect/>
          </a:stretch>
        </p:blipFill>
        <p:spPr>
          <a:xfrm>
            <a:off x="1396325" y="1631300"/>
            <a:ext cx="4147825" cy="4967000"/>
          </a:xfrm>
          <a:prstGeom prst="rect">
            <a:avLst/>
          </a:prstGeom>
          <a:noFill/>
          <a:ln>
            <a:noFill/>
          </a:ln>
        </p:spPr>
      </p:pic>
      <p:pic>
        <p:nvPicPr>
          <p:cNvPr id="1324" name="Google Shape;1324;p103"/>
          <p:cNvPicPr preferRelativeResize="0"/>
          <p:nvPr/>
        </p:nvPicPr>
        <p:blipFill rotWithShape="1">
          <a:blip r:embed="rId4">
            <a:alphaModFix/>
          </a:blip>
          <a:srcRect b="-2359" l="0" r="0" t="2360"/>
          <a:stretch/>
        </p:blipFill>
        <p:spPr>
          <a:xfrm>
            <a:off x="8618850" y="1890800"/>
            <a:ext cx="4434325" cy="4707500"/>
          </a:xfrm>
          <a:prstGeom prst="rect">
            <a:avLst/>
          </a:prstGeom>
          <a:noFill/>
          <a:ln>
            <a:noFill/>
          </a:ln>
        </p:spPr>
      </p:pic>
      <p:pic>
        <p:nvPicPr>
          <p:cNvPr id="1325" name="Google Shape;1325;p103" title="Elmhurst New Logo-01.png"/>
          <p:cNvPicPr preferRelativeResize="0"/>
          <p:nvPr/>
        </p:nvPicPr>
        <p:blipFill>
          <a:blip r:embed="rId5">
            <a:alphaModFix/>
          </a:blip>
          <a:stretch>
            <a:fillRect/>
          </a:stretch>
        </p:blipFill>
        <p:spPr>
          <a:xfrm>
            <a:off x="225316" y="7008926"/>
            <a:ext cx="1381002" cy="1074176"/>
          </a:xfrm>
          <a:prstGeom prst="rect">
            <a:avLst/>
          </a:prstGeom>
          <a:noFill/>
          <a:ln>
            <a:noFill/>
          </a:ln>
        </p:spPr>
      </p:pic>
      <p:sp>
        <p:nvSpPr>
          <p:cNvPr id="1326" name="Google Shape;1326;p103"/>
          <p:cNvSpPr txBox="1"/>
          <p:nvPr/>
        </p:nvSpPr>
        <p:spPr>
          <a:xfrm>
            <a:off x="4775850" y="7714650"/>
            <a:ext cx="50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rPr>
              <a:t>Quality Assurance Program Plan - Annual Report CY2025</a:t>
            </a:r>
            <a:endParaRPr>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04"/>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1333" name="Google Shape;1333;p104"/>
          <p:cNvSpPr txBox="1"/>
          <p:nvPr/>
        </p:nvSpPr>
        <p:spPr>
          <a:xfrm>
            <a:off x="1007325" y="1195875"/>
            <a:ext cx="6248100" cy="186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rPr>
              <a:t>Number of prevention tips posts on EHI website</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rPr>
              <a:t>Number of community wellness events participated in </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US" sz="2000">
                <a:solidFill>
                  <a:schemeClr val="dk1"/>
                </a:solidFill>
              </a:rPr>
              <a:t>Number of materials distributed at events</a:t>
            </a:r>
            <a:endParaRPr sz="2000">
              <a:solidFill>
                <a:schemeClr val="dk1"/>
              </a:solidFill>
            </a:endParaRPr>
          </a:p>
        </p:txBody>
      </p:sp>
      <p:graphicFrame>
        <p:nvGraphicFramePr>
          <p:cNvPr id="1334" name="Google Shape;1334;p104"/>
          <p:cNvGraphicFramePr/>
          <p:nvPr/>
        </p:nvGraphicFramePr>
        <p:xfrm>
          <a:off x="8408750" y="1428488"/>
          <a:ext cx="3000000" cy="3000000"/>
        </p:xfrm>
        <a:graphic>
          <a:graphicData uri="http://schemas.openxmlformats.org/drawingml/2006/table">
            <a:tbl>
              <a:tblPr>
                <a:noFill/>
                <a:tableStyleId>{895049EB-180C-40B3-9A69-F9FB5A939155}</a:tableStyleId>
              </a:tblPr>
              <a:tblGrid>
                <a:gridCol w="5943600"/>
              </a:tblGrid>
              <a:tr h="1397150">
                <a:tc>
                  <a:txBody>
                    <a:bodyPr/>
                    <a:lstStyle/>
                    <a:p>
                      <a:pPr indent="-355600" lvl="0" marL="457200" rtl="0" algn="l">
                        <a:lnSpc>
                          <a:spcPct val="115000"/>
                        </a:lnSpc>
                        <a:spcBef>
                          <a:spcPts val="0"/>
                        </a:spcBef>
                        <a:spcAft>
                          <a:spcPts val="0"/>
                        </a:spcAft>
                        <a:buSzPts val="2000"/>
                        <a:buChar char="●"/>
                      </a:pPr>
                      <a:r>
                        <a:rPr lang="en-US" sz="2000"/>
                        <a:t>Number of media campaigns on Instagram </a:t>
                      </a:r>
                      <a:endParaRPr sz="2000"/>
                    </a:p>
                  </a:txBody>
                  <a:tcPr marT="63500" marB="63500" marR="63500" marL="63500"/>
                </a:tc>
              </a:tr>
            </a:tbl>
          </a:graphicData>
        </a:graphic>
      </p:graphicFrame>
      <p:pic>
        <p:nvPicPr>
          <p:cNvPr id="1335" name="Google Shape;1335;p104"/>
          <p:cNvPicPr preferRelativeResize="0"/>
          <p:nvPr/>
        </p:nvPicPr>
        <p:blipFill>
          <a:blip r:embed="rId3">
            <a:alphaModFix/>
          </a:blip>
          <a:stretch>
            <a:fillRect/>
          </a:stretch>
        </p:blipFill>
        <p:spPr>
          <a:xfrm>
            <a:off x="3886200" y="3494375"/>
            <a:ext cx="6858000" cy="4532925"/>
          </a:xfrm>
          <a:prstGeom prst="rect">
            <a:avLst/>
          </a:prstGeom>
          <a:noFill/>
          <a:ln>
            <a:noFill/>
          </a:ln>
        </p:spPr>
      </p:pic>
      <p:sp>
        <p:nvSpPr>
          <p:cNvPr id="1336" name="Google Shape;1336;p104"/>
          <p:cNvSpPr txBox="1"/>
          <p:nvPr/>
        </p:nvSpPr>
        <p:spPr>
          <a:xfrm>
            <a:off x="378075" y="597200"/>
            <a:ext cx="75066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rgbClr val="201B18"/>
                </a:solidFill>
                <a:latin typeface="Platypi Medium"/>
                <a:ea typeface="Platypi Medium"/>
                <a:cs typeface="Platypi Medium"/>
                <a:sym typeface="Platypi Medium"/>
              </a:rPr>
              <a:t>Information Dissemination</a:t>
            </a:r>
            <a:endParaRPr sz="4000">
              <a:solidFill>
                <a:srgbClr val="201B18"/>
              </a:solidFill>
              <a:latin typeface="Platypi Medium"/>
              <a:ea typeface="Platypi Medium"/>
              <a:cs typeface="Platypi Medium"/>
              <a:sym typeface="Platypi Medium"/>
            </a:endParaRPr>
          </a:p>
          <a:p>
            <a:pPr indent="0" lvl="0" marL="0" rtl="0" algn="l">
              <a:spcBef>
                <a:spcPts val="0"/>
              </a:spcBef>
              <a:spcAft>
                <a:spcPts val="0"/>
              </a:spcAft>
              <a:buNone/>
            </a:pPr>
            <a:r>
              <a:t/>
            </a:r>
            <a:endParaRPr sz="4600">
              <a:solidFill>
                <a:srgbClr val="201B18"/>
              </a:solidFill>
              <a:latin typeface="Platypi Medium"/>
              <a:ea typeface="Platypi Medium"/>
              <a:cs typeface="Platypi Medium"/>
              <a:sym typeface="Platypi Medium"/>
            </a:endParaRPr>
          </a:p>
        </p:txBody>
      </p:sp>
      <p:sp>
        <p:nvSpPr>
          <p:cNvPr id="1337" name="Google Shape;1337;p104"/>
          <p:cNvSpPr txBox="1"/>
          <p:nvPr/>
        </p:nvSpPr>
        <p:spPr>
          <a:xfrm>
            <a:off x="7772400" y="597200"/>
            <a:ext cx="6858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rgbClr val="201B18"/>
                </a:solidFill>
                <a:latin typeface="Platypi Medium"/>
                <a:ea typeface="Platypi Medium"/>
                <a:cs typeface="Platypi Medium"/>
                <a:sym typeface="Platypi Medium"/>
              </a:rPr>
              <a:t>Environmental Approach</a:t>
            </a:r>
            <a:endParaRPr sz="1200"/>
          </a:p>
        </p:txBody>
      </p:sp>
      <p:pic>
        <p:nvPicPr>
          <p:cNvPr id="1338" name="Google Shape;1338;p104" title="Elmhurst New Logo-01.png"/>
          <p:cNvPicPr preferRelativeResize="0"/>
          <p:nvPr/>
        </p:nvPicPr>
        <p:blipFill>
          <a:blip r:embed="rId4">
            <a:alphaModFix/>
          </a:blip>
          <a:stretch>
            <a:fillRect/>
          </a:stretch>
        </p:blipFill>
        <p:spPr>
          <a:xfrm>
            <a:off x="225316" y="7008926"/>
            <a:ext cx="1381002" cy="10741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05"/>
          <p:cNvSpPr/>
          <p:nvPr/>
        </p:nvSpPr>
        <p:spPr>
          <a:xfrm>
            <a:off x="791697" y="336883"/>
            <a:ext cx="13047000" cy="106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01B18"/>
              </a:buClr>
              <a:buSzPts val="3300"/>
              <a:buFont typeface="Platypi Medium"/>
              <a:buNone/>
            </a:pPr>
            <a:r>
              <a:rPr b="0" i="0" lang="en-US" sz="4600" u="none" cap="none" strike="noStrike">
                <a:solidFill>
                  <a:srgbClr val="201B18"/>
                </a:solidFill>
                <a:latin typeface="Platypi Medium"/>
                <a:ea typeface="Platypi Medium"/>
                <a:cs typeface="Platypi Medium"/>
                <a:sym typeface="Platypi Medium"/>
              </a:rPr>
              <a:t>Outcome Evaluation, Process Evaluation, and Recommendations</a:t>
            </a:r>
            <a:endParaRPr b="0" i="0" sz="4600" u="none" cap="none" strike="noStrike"/>
          </a:p>
        </p:txBody>
      </p:sp>
      <p:sp>
        <p:nvSpPr>
          <p:cNvPr id="1345" name="Google Shape;1345;p105"/>
          <p:cNvSpPr/>
          <p:nvPr/>
        </p:nvSpPr>
        <p:spPr>
          <a:xfrm>
            <a:off x="791647" y="2004179"/>
            <a:ext cx="2544723" cy="318016"/>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000" u="none" cap="none" strike="noStrike">
                <a:solidFill>
                  <a:srgbClr val="201B18"/>
                </a:solidFill>
                <a:latin typeface="Platypi Medium"/>
                <a:ea typeface="Platypi Medium"/>
                <a:cs typeface="Platypi Medium"/>
                <a:sym typeface="Platypi Medium"/>
              </a:rPr>
              <a:t>Outcome Evaluation</a:t>
            </a:r>
            <a:endParaRPr b="0" i="0" sz="2000" u="none" cap="none" strike="noStrike"/>
          </a:p>
        </p:txBody>
      </p:sp>
      <p:sp>
        <p:nvSpPr>
          <p:cNvPr id="1346" name="Google Shape;1346;p105"/>
          <p:cNvSpPr/>
          <p:nvPr/>
        </p:nvSpPr>
        <p:spPr>
          <a:xfrm>
            <a:off x="791647" y="2448997"/>
            <a:ext cx="5852874" cy="73163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4600"/>
              <a:buFont typeface="Platypi Medium"/>
              <a:buNone/>
            </a:pPr>
            <a:r>
              <a:rPr b="0" i="0" lang="en-US" sz="4600" u="none" cap="none" strike="noStrike">
                <a:solidFill>
                  <a:srgbClr val="201B18"/>
                </a:solidFill>
                <a:latin typeface="Platypi Medium"/>
                <a:ea typeface="Platypi Medium"/>
                <a:cs typeface="Platypi Medium"/>
                <a:sym typeface="Platypi Medium"/>
              </a:rPr>
              <a:t>1,888</a:t>
            </a:r>
            <a:endParaRPr b="0" i="0" sz="4600" u="none" cap="none" strike="noStrike"/>
          </a:p>
        </p:txBody>
      </p:sp>
      <p:sp>
        <p:nvSpPr>
          <p:cNvPr id="1347" name="Google Shape;1347;p105"/>
          <p:cNvSpPr/>
          <p:nvPr/>
        </p:nvSpPr>
        <p:spPr>
          <a:xfrm>
            <a:off x="2371177" y="2682387"/>
            <a:ext cx="3610200" cy="2649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201B18"/>
              </a:buClr>
              <a:buSzPts val="1650"/>
              <a:buFont typeface="Platypi Medium"/>
              <a:buNone/>
            </a:pPr>
            <a:r>
              <a:rPr b="0" i="0" lang="en-US" sz="2000" u="none" cap="none" strike="noStrike">
                <a:solidFill>
                  <a:srgbClr val="201B18"/>
                </a:solidFill>
                <a:latin typeface="Platypi Medium"/>
                <a:ea typeface="Platypi Medium"/>
                <a:cs typeface="Platypi Medium"/>
                <a:sym typeface="Platypi Medium"/>
              </a:rPr>
              <a:t>Total Admissions</a:t>
            </a:r>
            <a:endParaRPr b="0" i="0" sz="2000" u="none" cap="none" strike="noStrike"/>
          </a:p>
        </p:txBody>
      </p:sp>
      <p:sp>
        <p:nvSpPr>
          <p:cNvPr id="1348" name="Google Shape;1348;p105"/>
          <p:cNvSpPr/>
          <p:nvPr/>
        </p:nvSpPr>
        <p:spPr>
          <a:xfrm>
            <a:off x="1273352" y="3200888"/>
            <a:ext cx="3712800" cy="3411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201B18"/>
              </a:buClr>
              <a:buSzPts val="1650"/>
              <a:buFont typeface="Platypi Medium"/>
              <a:buNone/>
            </a:pPr>
            <a:r>
              <a:rPr lang="en-US" sz="2000">
                <a:solidFill>
                  <a:srgbClr val="201B18"/>
                </a:solidFill>
                <a:latin typeface="Platypi Medium"/>
                <a:ea typeface="Platypi Medium"/>
                <a:cs typeface="Platypi Medium"/>
                <a:sym typeface="Platypi Medium"/>
              </a:rPr>
              <a:t> </a:t>
            </a:r>
            <a:r>
              <a:rPr lang="en-US" sz="3800">
                <a:solidFill>
                  <a:srgbClr val="201B18"/>
                </a:solidFill>
                <a:latin typeface="Platypi Medium"/>
                <a:ea typeface="Platypi Medium"/>
                <a:cs typeface="Platypi Medium"/>
                <a:sym typeface="Platypi Medium"/>
              </a:rPr>
              <a:t>667 </a:t>
            </a:r>
            <a:r>
              <a:rPr lang="en-US" sz="2000">
                <a:solidFill>
                  <a:srgbClr val="201B18"/>
                </a:solidFill>
                <a:latin typeface="Platypi Medium"/>
                <a:ea typeface="Platypi Medium"/>
                <a:cs typeface="Platypi Medium"/>
                <a:sym typeface="Platypi Medium"/>
              </a:rPr>
              <a:t>Total Completions</a:t>
            </a:r>
            <a:endParaRPr sz="2000">
              <a:solidFill>
                <a:srgbClr val="201B18"/>
              </a:solidFill>
              <a:latin typeface="Platypi Medium"/>
              <a:ea typeface="Platypi Medium"/>
              <a:cs typeface="Platypi Medium"/>
              <a:sym typeface="Platypi Medium"/>
            </a:endParaRPr>
          </a:p>
          <a:p>
            <a:pPr indent="0" lvl="0" marL="0" marR="0" rtl="0" algn="l">
              <a:lnSpc>
                <a:spcPct val="124242"/>
              </a:lnSpc>
              <a:spcBef>
                <a:spcPts val="0"/>
              </a:spcBef>
              <a:spcAft>
                <a:spcPts val="0"/>
              </a:spcAft>
              <a:buClr>
                <a:srgbClr val="201B18"/>
              </a:buClr>
              <a:buSzPts val="1650"/>
              <a:buFont typeface="Platypi Medium"/>
              <a:buNone/>
            </a:pPr>
            <a:r>
              <a:t/>
            </a:r>
            <a:endParaRPr sz="2000">
              <a:solidFill>
                <a:srgbClr val="201B18"/>
              </a:solidFill>
              <a:latin typeface="Platypi Medium"/>
              <a:ea typeface="Platypi Medium"/>
              <a:cs typeface="Platypi Medium"/>
              <a:sym typeface="Platypi Medium"/>
            </a:endParaRPr>
          </a:p>
        </p:txBody>
      </p:sp>
      <p:sp>
        <p:nvSpPr>
          <p:cNvPr id="1349" name="Google Shape;1349;p105"/>
          <p:cNvSpPr/>
          <p:nvPr/>
        </p:nvSpPr>
        <p:spPr>
          <a:xfrm>
            <a:off x="1064938" y="3795625"/>
            <a:ext cx="4676100" cy="2017800"/>
          </a:xfrm>
          <a:prstGeom prst="rect">
            <a:avLst/>
          </a:prstGeom>
          <a:solidFill>
            <a:srgbClr val="3B231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t/>
            </a:r>
            <a:endParaRPr b="0" i="0" sz="1600" u="none" cap="none" strike="noStrike"/>
          </a:p>
          <a:p>
            <a:pPr indent="0" lvl="0" marL="0" marR="0" rtl="0" algn="l">
              <a:lnSpc>
                <a:spcPct val="100000"/>
              </a:lnSpc>
              <a:spcBef>
                <a:spcPts val="0"/>
              </a:spcBef>
              <a:spcAft>
                <a:spcPts val="0"/>
              </a:spcAft>
              <a:buClr>
                <a:srgbClr val="504C49"/>
              </a:buClr>
              <a:buSzPts val="1300"/>
              <a:buFont typeface="Source Serif 4"/>
              <a:buNone/>
            </a:pPr>
            <a:r>
              <a:rPr b="1" lang="en-US" sz="3200">
                <a:solidFill>
                  <a:srgbClr val="F9F7F7"/>
                </a:solidFill>
                <a:latin typeface="Source Serif 4"/>
                <a:ea typeface="Source Serif 4"/>
                <a:cs typeface="Source Serif 4"/>
                <a:sym typeface="Source Serif 4"/>
              </a:rPr>
              <a:t>44.8%</a:t>
            </a:r>
            <a:r>
              <a:rPr lang="en-US" sz="3200">
                <a:solidFill>
                  <a:srgbClr val="F9F7F7"/>
                </a:solidFill>
                <a:latin typeface="Source Serif 4"/>
                <a:ea typeface="Source Serif 4"/>
                <a:cs typeface="Source Serif 4"/>
                <a:sym typeface="Source Serif 4"/>
              </a:rPr>
              <a:t> </a:t>
            </a:r>
            <a:r>
              <a:rPr b="0" i="0" lang="en-US" sz="2000" u="none" cap="none" strike="noStrike">
                <a:solidFill>
                  <a:srgbClr val="F9F7F7"/>
                </a:solidFill>
                <a:latin typeface="Source Serif 4"/>
                <a:ea typeface="Source Serif 4"/>
                <a:cs typeface="Source Serif 4"/>
                <a:sym typeface="Source Serif 4"/>
              </a:rPr>
              <a:t>Successful Completion </a:t>
            </a:r>
            <a:endParaRPr b="0" i="0" sz="2000" u="none" cap="none" strike="noStrike">
              <a:solidFill>
                <a:srgbClr val="F9F7F7"/>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2000" u="none" cap="none" strike="noStrike">
                <a:solidFill>
                  <a:srgbClr val="F9F7F7"/>
                </a:solidFill>
                <a:latin typeface="Source Serif 4"/>
                <a:ea typeface="Source Serif 4"/>
                <a:cs typeface="Source Serif 4"/>
                <a:sym typeface="Source Serif 4"/>
              </a:rPr>
              <a:t>SUD (IOP, OP-SUD and Residential)</a:t>
            </a:r>
            <a:endParaRPr b="0" i="0" sz="2000" u="none" cap="none" strike="noStrike">
              <a:solidFill>
                <a:srgbClr val="F9F7F7"/>
              </a:solidFill>
            </a:endParaRPr>
          </a:p>
          <a:p>
            <a:pPr indent="0" lvl="0" marL="0" marR="0" rtl="0" algn="l">
              <a:lnSpc>
                <a:spcPct val="100000"/>
              </a:lnSpc>
              <a:spcBef>
                <a:spcPts val="0"/>
              </a:spcBef>
              <a:spcAft>
                <a:spcPts val="0"/>
              </a:spcAft>
              <a:buClr>
                <a:srgbClr val="504C49"/>
              </a:buClr>
              <a:buSzPts val="1300"/>
              <a:buFont typeface="Source Serif 4"/>
              <a:buNone/>
            </a:pPr>
            <a:r>
              <a:t/>
            </a:r>
            <a:endParaRPr b="0" i="0" sz="1600" u="none" cap="none" strike="noStrike"/>
          </a:p>
        </p:txBody>
      </p:sp>
      <p:sp>
        <p:nvSpPr>
          <p:cNvPr id="1350" name="Google Shape;1350;p105"/>
          <p:cNvSpPr/>
          <p:nvPr/>
        </p:nvSpPr>
        <p:spPr>
          <a:xfrm>
            <a:off x="6321726" y="2004179"/>
            <a:ext cx="2544600" cy="318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000" u="none" cap="none" strike="noStrike">
                <a:solidFill>
                  <a:srgbClr val="201B18"/>
                </a:solidFill>
                <a:latin typeface="Platypi Medium"/>
                <a:ea typeface="Platypi Medium"/>
                <a:cs typeface="Platypi Medium"/>
                <a:sym typeface="Platypi Medium"/>
              </a:rPr>
              <a:t>Process Evaluation</a:t>
            </a:r>
            <a:endParaRPr b="0" i="0" sz="2000" u="none" cap="none" strike="noStrike"/>
          </a:p>
        </p:txBody>
      </p:sp>
      <p:sp>
        <p:nvSpPr>
          <p:cNvPr id="1351" name="Google Shape;1351;p105"/>
          <p:cNvSpPr/>
          <p:nvPr/>
        </p:nvSpPr>
        <p:spPr>
          <a:xfrm>
            <a:off x="6321725" y="2449000"/>
            <a:ext cx="7524600" cy="711600"/>
          </a:xfrm>
          <a:prstGeom prst="rect">
            <a:avLst/>
          </a:prstGeom>
          <a:noFill/>
          <a:ln>
            <a:noFill/>
          </a:ln>
        </p:spPr>
        <p:txBody>
          <a:bodyPr anchorCtr="0" anchor="t" bIns="0" lIns="0" spcFirstLastPara="1" rIns="0" wrap="square" tIns="0">
            <a:noAutofit/>
          </a:bodyPr>
          <a:lstStyle/>
          <a:p>
            <a:pPr indent="45720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The information contained within this report demonstrates the extent to which EHI was in compliance with the QAPP review types: clinical, administrative, medication, and satisfaction. </a:t>
            </a:r>
            <a:endParaRPr b="0" i="0" sz="1600" u="none" cap="none" strike="noStrike">
              <a:solidFill>
                <a:srgbClr val="504C49"/>
              </a:solidFill>
              <a:latin typeface="Source Serif 4"/>
              <a:ea typeface="Source Serif 4"/>
              <a:cs typeface="Source Serif 4"/>
              <a:sym typeface="Source Serif 4"/>
            </a:endParaRPr>
          </a:p>
          <a:p>
            <a:pPr indent="457200" lvl="0" marL="0" rtl="0" algn="l">
              <a:lnSpc>
                <a:spcPct val="100000"/>
              </a:lnSpc>
              <a:spcBef>
                <a:spcPts val="0"/>
              </a:spcBef>
              <a:spcAft>
                <a:spcPts val="0"/>
              </a:spcAft>
              <a:buClr>
                <a:srgbClr val="504C49"/>
              </a:buClr>
              <a:buSzPts val="1300"/>
              <a:buFont typeface="Source Serif 4"/>
              <a:buNone/>
            </a:pPr>
            <a:r>
              <a:rPr lang="en-US" sz="1600">
                <a:solidFill>
                  <a:srgbClr val="504C49"/>
                </a:solidFill>
                <a:latin typeface="Source Serif 4"/>
                <a:ea typeface="Source Serif 4"/>
                <a:cs typeface="Source Serif 4"/>
                <a:sym typeface="Source Serif 4"/>
              </a:rPr>
              <a:t>Process evaluation findings confirm robust quality assurance infrastructure with systematic review processes, timely completion of required activities, and appropriate documentation across all review categories.</a:t>
            </a:r>
            <a:endParaRPr sz="1600">
              <a:solidFill>
                <a:schemeClr val="dk1"/>
              </a:solidFill>
            </a:endParaRPr>
          </a:p>
          <a:p>
            <a:pPr indent="0" lvl="0" marL="0" marR="0" rtl="0" algn="l">
              <a:lnSpc>
                <a:spcPct val="100000"/>
              </a:lnSpc>
              <a:spcBef>
                <a:spcPts val="0"/>
              </a:spcBef>
              <a:spcAft>
                <a:spcPts val="0"/>
              </a:spcAft>
              <a:buClr>
                <a:srgbClr val="504C49"/>
              </a:buClr>
              <a:buSzPts val="1300"/>
              <a:buFont typeface="Source Serif 4"/>
              <a:buNone/>
            </a:pPr>
            <a:r>
              <a:t/>
            </a:r>
            <a:endParaRPr sz="1600">
              <a:solidFill>
                <a:srgbClr val="504C49"/>
              </a:solidFill>
              <a:latin typeface="Source Serif 4"/>
              <a:ea typeface="Source Serif 4"/>
              <a:cs typeface="Source Serif 4"/>
              <a:sym typeface="Source Serif 4"/>
            </a:endParaRPr>
          </a:p>
        </p:txBody>
      </p:sp>
      <p:sp>
        <p:nvSpPr>
          <p:cNvPr id="1352" name="Google Shape;1352;p105"/>
          <p:cNvSpPr/>
          <p:nvPr/>
        </p:nvSpPr>
        <p:spPr>
          <a:xfrm>
            <a:off x="6321726" y="4352689"/>
            <a:ext cx="2544600" cy="318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1B18"/>
              </a:buClr>
              <a:buSzPts val="2000"/>
              <a:buFont typeface="Platypi Medium"/>
              <a:buNone/>
            </a:pPr>
            <a:r>
              <a:rPr b="0" i="0" lang="en-US" sz="2000" u="none" cap="none" strike="noStrike">
                <a:solidFill>
                  <a:srgbClr val="201B18"/>
                </a:solidFill>
                <a:latin typeface="Platypi Medium"/>
                <a:ea typeface="Platypi Medium"/>
                <a:cs typeface="Platypi Medium"/>
                <a:sym typeface="Platypi Medium"/>
              </a:rPr>
              <a:t>Recommendations</a:t>
            </a:r>
            <a:endParaRPr b="0" i="0" sz="2000" u="none" cap="none" strike="noStrike"/>
          </a:p>
        </p:txBody>
      </p:sp>
      <p:sp>
        <p:nvSpPr>
          <p:cNvPr id="1353" name="Google Shape;1353;p105"/>
          <p:cNvSpPr/>
          <p:nvPr/>
        </p:nvSpPr>
        <p:spPr>
          <a:xfrm>
            <a:off x="6321725" y="4797500"/>
            <a:ext cx="7369200" cy="7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0" i="0" lang="en-US" sz="1600" u="none" cap="none" strike="noStrike">
                <a:solidFill>
                  <a:srgbClr val="504C49"/>
                </a:solidFill>
                <a:latin typeface="Source Serif 4"/>
                <a:ea typeface="Source Serif 4"/>
                <a:cs typeface="Source Serif 4"/>
                <a:sym typeface="Source Serif 4"/>
              </a:rPr>
              <a:t>With each quarterly review, comprehensive feedback is provided to administrative staff for clinical, administrative, and primary care teams, including:</a:t>
            </a:r>
            <a:endParaRPr b="0" i="0" sz="1600" u="none" cap="none" strike="noStrike"/>
          </a:p>
        </p:txBody>
      </p:sp>
      <p:sp>
        <p:nvSpPr>
          <p:cNvPr id="1354" name="Google Shape;1354;p105"/>
          <p:cNvSpPr/>
          <p:nvPr/>
        </p:nvSpPr>
        <p:spPr>
          <a:xfrm>
            <a:off x="6321725" y="5623197"/>
            <a:ext cx="6316500" cy="143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1600" u="none" cap="none" strike="noStrike">
                <a:solidFill>
                  <a:srgbClr val="504C49"/>
                </a:solidFill>
                <a:latin typeface="Source Serif 4"/>
                <a:ea typeface="Source Serif 4"/>
                <a:cs typeface="Source Serif 4"/>
                <a:sym typeface="Source Serif 4"/>
              </a:rPr>
              <a:t>Recommendations</a:t>
            </a:r>
            <a:r>
              <a:rPr b="0" i="0" lang="en-US" sz="1600" u="none" cap="none" strike="noStrike">
                <a:solidFill>
                  <a:srgbClr val="504C49"/>
                </a:solidFill>
                <a:latin typeface="Source Serif 4"/>
                <a:ea typeface="Source Serif 4"/>
                <a:cs typeface="Source Serif 4"/>
                <a:sym typeface="Source Serif 4"/>
              </a:rPr>
              <a:t> for quality improvement</a:t>
            </a:r>
            <a:endParaRPr b="0" i="0" sz="1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t/>
            </a:r>
            <a:endParaRPr sz="1600">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1" i="0" lang="en-US" sz="1600" u="none" cap="none" strike="noStrike">
                <a:solidFill>
                  <a:srgbClr val="504C49"/>
                </a:solidFill>
                <a:latin typeface="Source Serif 4"/>
                <a:ea typeface="Source Serif 4"/>
                <a:cs typeface="Source Serif 4"/>
                <a:sym typeface="Source Serif 4"/>
              </a:rPr>
              <a:t>Corrective Action Plans</a:t>
            </a:r>
            <a:r>
              <a:rPr b="0" i="0" lang="en-US" sz="1600" u="none" cap="none" strike="noStrike">
                <a:solidFill>
                  <a:srgbClr val="504C49"/>
                </a:solidFill>
                <a:latin typeface="Source Serif 4"/>
                <a:ea typeface="Source Serif 4"/>
                <a:cs typeface="Source Serif 4"/>
                <a:sym typeface="Source Serif 4"/>
              </a:rPr>
              <a:t> for identified deficiencies</a:t>
            </a:r>
            <a:endParaRPr b="0" i="0" sz="1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t/>
            </a:r>
            <a:endParaRPr sz="1600">
              <a:solidFill>
                <a:srgbClr val="504C49"/>
              </a:solidFill>
              <a:latin typeface="Source Serif 4"/>
              <a:ea typeface="Source Serif 4"/>
              <a:cs typeface="Source Serif 4"/>
              <a:sym typeface="Source Serif 4"/>
            </a:endParaRPr>
          </a:p>
          <a:p>
            <a:pPr indent="-361950" lvl="0" marL="342900" marR="0" rtl="0" algn="l">
              <a:lnSpc>
                <a:spcPct val="100000"/>
              </a:lnSpc>
              <a:spcBef>
                <a:spcPts val="0"/>
              </a:spcBef>
              <a:spcAft>
                <a:spcPts val="0"/>
              </a:spcAft>
              <a:buClr>
                <a:srgbClr val="504C49"/>
              </a:buClr>
              <a:buSzPts val="1600"/>
              <a:buFont typeface="Source Serif 4"/>
              <a:buChar char="•"/>
            </a:pPr>
            <a:r>
              <a:rPr i="0" lang="en-US" sz="1600" u="none" cap="none" strike="noStrike">
                <a:solidFill>
                  <a:srgbClr val="504C49"/>
                </a:solidFill>
                <a:latin typeface="Source Serif 4"/>
                <a:ea typeface="Source Serif 4"/>
                <a:cs typeface="Source Serif 4"/>
                <a:sym typeface="Source Serif 4"/>
              </a:rPr>
              <a:t>Supervisory Support and Encouragement</a:t>
            </a:r>
            <a:endParaRPr i="0" sz="1600" u="none" cap="none" strike="noStrike"/>
          </a:p>
          <a:p>
            <a:pPr indent="-361950" lvl="0" marL="342900" marR="0" rtl="0" algn="l">
              <a:lnSpc>
                <a:spcPct val="100000"/>
              </a:lnSpc>
              <a:spcBef>
                <a:spcPts val="0"/>
              </a:spcBef>
              <a:spcAft>
                <a:spcPts val="0"/>
              </a:spcAft>
              <a:buClr>
                <a:srgbClr val="504C49"/>
              </a:buClr>
              <a:buSzPts val="1600"/>
              <a:buFont typeface="Source Serif 4"/>
              <a:buChar char="•"/>
            </a:pPr>
            <a:r>
              <a:rPr i="0" lang="en-US" sz="1600" u="none" cap="none" strike="noStrike">
                <a:solidFill>
                  <a:srgbClr val="504C49"/>
                </a:solidFill>
                <a:latin typeface="Source Serif 4"/>
                <a:ea typeface="Source Serif 4"/>
                <a:cs typeface="Source Serif 4"/>
                <a:sym typeface="Source Serif 4"/>
              </a:rPr>
              <a:t>Personnel Staff Development Needs</a:t>
            </a:r>
            <a:endParaRPr i="0" sz="1600" u="none" cap="none" strike="noStrike"/>
          </a:p>
        </p:txBody>
      </p:sp>
      <p:sp>
        <p:nvSpPr>
          <p:cNvPr id="1355" name="Google Shape;1355;p105"/>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356" name="Google Shape;1356;p105"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1357" name="Google Shape;1357;p105"/>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06"/>
          <p:cNvSpPr/>
          <p:nvPr/>
        </p:nvSpPr>
        <p:spPr>
          <a:xfrm>
            <a:off x="549501" y="460150"/>
            <a:ext cx="13392300" cy="630000"/>
          </a:xfrm>
          <a:prstGeom prst="rect">
            <a:avLst/>
          </a:prstGeom>
          <a:noFill/>
          <a:ln>
            <a:noFill/>
          </a:ln>
        </p:spPr>
        <p:txBody>
          <a:bodyPr anchorCtr="0" anchor="t" bIns="0" lIns="0" spcFirstLastPara="1" rIns="0" wrap="square" tIns="0">
            <a:noAutofit/>
          </a:bodyPr>
          <a:lstStyle/>
          <a:p>
            <a:pPr indent="0" lvl="0" marL="0" marR="0" rtl="0" algn="l">
              <a:lnSpc>
                <a:spcPct val="124444"/>
              </a:lnSpc>
              <a:spcBef>
                <a:spcPts val="0"/>
              </a:spcBef>
              <a:spcAft>
                <a:spcPts val="0"/>
              </a:spcAft>
              <a:buClr>
                <a:srgbClr val="201B18"/>
              </a:buClr>
              <a:buSzPts val="2250"/>
              <a:buFont typeface="Platypi Medium"/>
              <a:buNone/>
            </a:pPr>
            <a:r>
              <a:rPr b="0" i="0" lang="en-US" sz="4600" u="none" cap="none" strike="noStrike">
                <a:solidFill>
                  <a:srgbClr val="201B18"/>
                </a:solidFill>
                <a:latin typeface="Platypi Medium"/>
                <a:ea typeface="Platypi Medium"/>
                <a:cs typeface="Platypi Medium"/>
                <a:sym typeface="Platypi Medium"/>
              </a:rPr>
              <a:t>Looking Forward: Commitment to Excellence</a:t>
            </a:r>
            <a:endParaRPr b="0" i="0" sz="4600" u="none" cap="none" strike="noStrike"/>
          </a:p>
        </p:txBody>
      </p:sp>
      <p:sp>
        <p:nvSpPr>
          <p:cNvPr id="1364" name="Google Shape;1364;p106"/>
          <p:cNvSpPr/>
          <p:nvPr/>
        </p:nvSpPr>
        <p:spPr>
          <a:xfrm>
            <a:off x="619056" y="1448200"/>
            <a:ext cx="13392300" cy="277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Clr>
                <a:srgbClr val="504C49"/>
              </a:buClr>
              <a:buSzPts val="900"/>
              <a:buFont typeface="Source Serif 4"/>
              <a:buNone/>
            </a:pPr>
            <a:r>
              <a:rPr b="0" i="0" lang="en-US" sz="1800" u="none" cap="none" strike="noStrike">
                <a:solidFill>
                  <a:srgbClr val="504C49"/>
                </a:solidFill>
                <a:latin typeface="Source Serif 4"/>
                <a:ea typeface="Source Serif 4"/>
                <a:cs typeface="Source Serif 4"/>
                <a:sym typeface="Source Serif 4"/>
              </a:rPr>
              <a:t>The 2025 Quality Assurance Program Plan Annual Report demonstrates Elmhurst Home, Inc.'s unwavering commitment to delivering exceptional, evidence-based behavioral health services. Our comprehensive quality assurance framework—spanning clinical, satisfaction, administrative, and medication reviews—ensures continuous improvement and accountability.</a:t>
            </a:r>
            <a:endParaRPr b="0" i="0" sz="1800" u="none" cap="none" strike="noStrike"/>
          </a:p>
        </p:txBody>
      </p:sp>
      <p:sp>
        <p:nvSpPr>
          <p:cNvPr id="1365" name="Google Shape;1365;p106"/>
          <p:cNvSpPr/>
          <p:nvPr/>
        </p:nvSpPr>
        <p:spPr>
          <a:xfrm>
            <a:off x="619056" y="2938337"/>
            <a:ext cx="13392300" cy="277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Clr>
                <a:srgbClr val="504C49"/>
              </a:buClr>
              <a:buSzPts val="900"/>
              <a:buFont typeface="Source Serif 4"/>
              <a:buNone/>
            </a:pPr>
            <a:r>
              <a:rPr b="0" i="0" lang="en-US" sz="1800" u="none" cap="none" strike="noStrike">
                <a:solidFill>
                  <a:srgbClr val="504C49"/>
                </a:solidFill>
                <a:latin typeface="Source Serif 4"/>
                <a:ea typeface="Source Serif 4"/>
                <a:cs typeface="Source Serif 4"/>
                <a:sym typeface="Source Serif 4"/>
              </a:rPr>
              <a:t>Key accomplishments include high satisfaction rates across all consumer surveys, strong compliance in clinical documentation, exceptional staff supervision coverage, robust training compliance, and outstanding medication safety performance. Post-discharge follow-up data reveals significant year-over-year improvements in abstinence maintenance, reduced criminal justice involvement, and decreased psychiatric crises.</a:t>
            </a:r>
            <a:endParaRPr b="0" i="0" sz="1800" u="none" cap="none" strike="noStrike"/>
          </a:p>
        </p:txBody>
      </p:sp>
      <p:sp>
        <p:nvSpPr>
          <p:cNvPr id="1366" name="Google Shape;1366;p106"/>
          <p:cNvSpPr/>
          <p:nvPr/>
        </p:nvSpPr>
        <p:spPr>
          <a:xfrm>
            <a:off x="619056" y="4523974"/>
            <a:ext cx="13392300" cy="277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Clr>
                <a:srgbClr val="504C49"/>
              </a:buClr>
              <a:buSzPts val="900"/>
              <a:buFont typeface="Source Serif 4"/>
              <a:buNone/>
            </a:pPr>
            <a:r>
              <a:rPr b="0" i="0" lang="en-US" sz="1800" u="none" cap="none" strike="noStrike">
                <a:solidFill>
                  <a:srgbClr val="504C49"/>
                </a:solidFill>
                <a:latin typeface="Source Serif 4"/>
                <a:ea typeface="Source Serif 4"/>
                <a:cs typeface="Source Serif 4"/>
                <a:sym typeface="Source Serif 4"/>
              </a:rPr>
              <a:t>Opportunities for continued growth include enhancing appointment availability, strengthening functional outcome focus, expanding employment support services, and improving crisis planning education. These targeted improvement areas will guide our quality enhancement initiatives in the coming year.</a:t>
            </a:r>
            <a:endParaRPr b="0" i="0" sz="1800" u="none" cap="none" strike="noStrike"/>
          </a:p>
        </p:txBody>
      </p:sp>
      <p:sp>
        <p:nvSpPr>
          <p:cNvPr id="1367" name="Google Shape;1367;p106"/>
          <p:cNvSpPr/>
          <p:nvPr/>
        </p:nvSpPr>
        <p:spPr>
          <a:xfrm>
            <a:off x="619056" y="5766461"/>
            <a:ext cx="13392300" cy="2772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Clr>
                <a:srgbClr val="504C49"/>
              </a:buClr>
              <a:buSzPts val="900"/>
              <a:buFont typeface="Source Serif 4"/>
              <a:buNone/>
            </a:pPr>
            <a:r>
              <a:rPr b="0" i="0" lang="en-US" sz="1800" u="none" cap="none" strike="noStrike">
                <a:solidFill>
                  <a:srgbClr val="504C49"/>
                </a:solidFill>
                <a:latin typeface="Source Serif 4"/>
                <a:ea typeface="Source Serif 4"/>
                <a:cs typeface="Source Serif 4"/>
                <a:sym typeface="Source Serif 4"/>
              </a:rPr>
              <a:t>As we move forward, we remain dedicated to our mission of providing "Recovery with Dignity"—delivering person-centered, stage-matched, evidence-based, and recovery-oriented systems of care for individuals addressing substance use disorders, mental health issues, and criminal conduct challenges. Our quality assurance processes ensure that this mission translates into measurable, meaningful outcomes for every individual we serve.</a:t>
            </a:r>
            <a:endParaRPr b="0" i="0" sz="1800" u="none" cap="none" strike="noStrike"/>
          </a:p>
        </p:txBody>
      </p:sp>
      <p:sp>
        <p:nvSpPr>
          <p:cNvPr id="1368" name="Google Shape;1368;p106"/>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1369" name="Google Shape;1369;p106"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
        <p:nvSpPr>
          <p:cNvPr id="1370" name="Google Shape;1370;p106"/>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7"/>
          <p:cNvSpPr/>
          <p:nvPr/>
        </p:nvSpPr>
        <p:spPr>
          <a:xfrm>
            <a:off x="793811" y="538474"/>
            <a:ext cx="12629100" cy="508800"/>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201B18"/>
              </a:buClr>
              <a:buSzPts val="3750"/>
              <a:buFont typeface="Platypi Medium"/>
              <a:buNone/>
            </a:pPr>
            <a:r>
              <a:rPr b="0" i="0" lang="en-US" sz="4600" u="none" cap="none" strike="noStrike">
                <a:solidFill>
                  <a:srgbClr val="201B18"/>
                </a:solidFill>
                <a:latin typeface="Platypi Medium"/>
                <a:ea typeface="Platypi Medium"/>
                <a:cs typeface="Platypi Medium"/>
                <a:sym typeface="Platypi Medium"/>
              </a:rPr>
              <a:t>QAPP Review Framework</a:t>
            </a:r>
            <a:endParaRPr b="0" i="0" sz="4600" u="none" cap="none" strike="noStrike"/>
          </a:p>
        </p:txBody>
      </p:sp>
      <p:sp>
        <p:nvSpPr>
          <p:cNvPr id="300" name="Google Shape;300;p57"/>
          <p:cNvSpPr/>
          <p:nvPr/>
        </p:nvSpPr>
        <p:spPr>
          <a:xfrm>
            <a:off x="793790" y="1728311"/>
            <a:ext cx="13042821" cy="855821"/>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EHI has a very robust quality assurance process known as the QAPP (Quality Assurance Program Plan). Reviews are conducted across four themes: clinical, satisfaction, administrative, and medication. Reviews were conducted in CY2025 across four quarterly periods for all clinical programs (men and women) to include representative samples of client files as denoted in the Clinical Reviews - Case Record Review.</a:t>
            </a:r>
            <a:endParaRPr b="0" i="0" sz="1500" u="none" cap="none" strike="noStrike"/>
          </a:p>
        </p:txBody>
      </p:sp>
      <p:sp>
        <p:nvSpPr>
          <p:cNvPr id="301" name="Google Shape;301;p57"/>
          <p:cNvSpPr/>
          <p:nvPr/>
        </p:nvSpPr>
        <p:spPr>
          <a:xfrm>
            <a:off x="793790" y="2768441"/>
            <a:ext cx="13042821" cy="570548"/>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Clr>
                <a:srgbClr val="504C49"/>
              </a:buClr>
              <a:buSzPts val="1500"/>
              <a:buFont typeface="Source Serif 4"/>
              <a:buNone/>
            </a:pPr>
            <a:r>
              <a:rPr b="0" i="0" lang="en-US" sz="1500" u="none" cap="none" strike="noStrike">
                <a:solidFill>
                  <a:srgbClr val="504C49"/>
                </a:solidFill>
                <a:latin typeface="Source Serif 4"/>
                <a:ea typeface="Source Serif 4"/>
                <a:cs typeface="Source Serif 4"/>
                <a:sym typeface="Source Serif 4"/>
              </a:rPr>
              <a:t>Monthly monitoring is provided to ensure quality reporting. The results of the QAPP and its findings for CY2025 are aggregated to inform this report. The full annual report is detailed and 33 pages in length containing comprehensive information across all review categories.</a:t>
            </a:r>
            <a:endParaRPr b="0" i="0" sz="1500" u="none" cap="none" strike="noStrike"/>
          </a:p>
        </p:txBody>
      </p:sp>
      <p:sp>
        <p:nvSpPr>
          <p:cNvPr id="302" name="Google Shape;302;p57"/>
          <p:cNvSpPr/>
          <p:nvPr/>
        </p:nvSpPr>
        <p:spPr>
          <a:xfrm>
            <a:off x="793790" y="3523298"/>
            <a:ext cx="3137773" cy="2725698"/>
          </a:xfrm>
          <a:prstGeom prst="roundRect">
            <a:avLst>
              <a:gd fmla="val 1061"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7"/>
          <p:cNvSpPr/>
          <p:nvPr/>
        </p:nvSpPr>
        <p:spPr>
          <a:xfrm>
            <a:off x="986552" y="3716060"/>
            <a:ext cx="2409944" cy="301228"/>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Clinical Reviews</a:t>
            </a:r>
            <a:endParaRPr b="0" i="0" sz="1850" u="none" cap="none" strike="noStrike"/>
          </a:p>
        </p:txBody>
      </p:sp>
      <p:sp>
        <p:nvSpPr>
          <p:cNvPr id="304" name="Google Shape;304;p57"/>
          <p:cNvSpPr/>
          <p:nvPr/>
        </p:nvSpPr>
        <p:spPr>
          <a:xfrm>
            <a:off x="986552" y="4115514"/>
            <a:ext cx="2752249" cy="1712095"/>
          </a:xfrm>
          <a:prstGeom prst="rect">
            <a:avLst/>
          </a:prstGeom>
          <a:noFill/>
          <a:ln>
            <a:noFill/>
          </a:ln>
        </p:spPr>
        <p:txBody>
          <a:bodyPr anchorCtr="0" anchor="t" bIns="0" lIns="0" spcFirstLastPara="1" rIns="0" wrap="square" tIns="0">
            <a:noAutofit/>
          </a:bodyPr>
          <a:lstStyle/>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Case Record Reviews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Audit Checklist</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Live Observation Evaluations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Supervision Records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Post-Discharge Follow-up</a:t>
            </a:r>
            <a:endParaRPr b="0" i="0" sz="1500" u="none" cap="none" strike="noStrike"/>
          </a:p>
        </p:txBody>
      </p:sp>
      <p:sp>
        <p:nvSpPr>
          <p:cNvPr id="305" name="Google Shape;305;p57"/>
          <p:cNvSpPr/>
          <p:nvPr/>
        </p:nvSpPr>
        <p:spPr>
          <a:xfrm>
            <a:off x="4095393" y="3523298"/>
            <a:ext cx="3137892" cy="2725698"/>
          </a:xfrm>
          <a:prstGeom prst="roundRect">
            <a:avLst>
              <a:gd fmla="val 1061"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7"/>
          <p:cNvSpPr/>
          <p:nvPr/>
        </p:nvSpPr>
        <p:spPr>
          <a:xfrm>
            <a:off x="4288155" y="3716060"/>
            <a:ext cx="2430066" cy="301228"/>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Satisfaction Surveys</a:t>
            </a:r>
            <a:endParaRPr b="0" i="0" sz="1850" u="none" cap="none" strike="noStrike"/>
          </a:p>
        </p:txBody>
      </p:sp>
      <p:sp>
        <p:nvSpPr>
          <p:cNvPr id="307" name="Google Shape;307;p57"/>
          <p:cNvSpPr/>
          <p:nvPr/>
        </p:nvSpPr>
        <p:spPr>
          <a:xfrm>
            <a:off x="4288155" y="4115514"/>
            <a:ext cx="2752368" cy="1426746"/>
          </a:xfrm>
          <a:prstGeom prst="rect">
            <a:avLst/>
          </a:prstGeom>
          <a:noFill/>
          <a:ln>
            <a:noFill/>
          </a:ln>
        </p:spPr>
        <p:txBody>
          <a:bodyPr anchorCtr="0" anchor="t" bIns="0" lIns="0" spcFirstLastPara="1" rIns="0" wrap="square" tIns="0">
            <a:noAutofit/>
          </a:bodyPr>
          <a:lstStyle/>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ACT Consumer Surveys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MHSIP Consumer Survey</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Exit Treatment Surveys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Food Services Satisfaction</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Consumer Advisory Group</a:t>
            </a:r>
            <a:endParaRPr b="0" i="0" sz="1500" u="none" cap="none" strike="noStrike"/>
          </a:p>
        </p:txBody>
      </p:sp>
      <p:sp>
        <p:nvSpPr>
          <p:cNvPr id="308" name="Google Shape;308;p57"/>
          <p:cNvSpPr/>
          <p:nvPr/>
        </p:nvSpPr>
        <p:spPr>
          <a:xfrm>
            <a:off x="7397115" y="3523298"/>
            <a:ext cx="3137773" cy="2725698"/>
          </a:xfrm>
          <a:prstGeom prst="roundRect">
            <a:avLst>
              <a:gd fmla="val 1061"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7"/>
          <p:cNvSpPr/>
          <p:nvPr/>
        </p:nvSpPr>
        <p:spPr>
          <a:xfrm>
            <a:off x="7589875" y="3716053"/>
            <a:ext cx="2752200" cy="3996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Administrative Reviews</a:t>
            </a:r>
            <a:endParaRPr b="0" i="0" sz="1850" u="none" cap="none" strike="noStrike"/>
          </a:p>
        </p:txBody>
      </p:sp>
      <p:sp>
        <p:nvSpPr>
          <p:cNvPr id="310" name="Google Shape;310;p57"/>
          <p:cNvSpPr/>
          <p:nvPr/>
        </p:nvSpPr>
        <p:spPr>
          <a:xfrm>
            <a:off x="7589877" y="4416743"/>
            <a:ext cx="2752249" cy="1426746"/>
          </a:xfrm>
          <a:prstGeom prst="rect">
            <a:avLst/>
          </a:prstGeom>
          <a:noFill/>
          <a:ln>
            <a:noFill/>
          </a:ln>
        </p:spPr>
        <p:txBody>
          <a:bodyPr anchorCtr="0" anchor="t" bIns="0" lIns="0" spcFirstLastPara="1" rIns="0" wrap="square" tIns="0">
            <a:noAutofit/>
          </a:bodyPr>
          <a:lstStyle/>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Personnel Record Review</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Community Health Needs Assessment</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Organizational Culture Evaluation</a:t>
            </a:r>
            <a:endParaRPr b="0" i="0" sz="1500" u="none" cap="none" strike="noStrike"/>
          </a:p>
        </p:txBody>
      </p:sp>
      <p:sp>
        <p:nvSpPr>
          <p:cNvPr id="311" name="Google Shape;311;p57"/>
          <p:cNvSpPr/>
          <p:nvPr/>
        </p:nvSpPr>
        <p:spPr>
          <a:xfrm>
            <a:off x="10698718" y="3523298"/>
            <a:ext cx="3137892" cy="2725698"/>
          </a:xfrm>
          <a:prstGeom prst="roundRect">
            <a:avLst>
              <a:gd fmla="val 1061"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57"/>
          <p:cNvSpPr/>
          <p:nvPr/>
        </p:nvSpPr>
        <p:spPr>
          <a:xfrm>
            <a:off x="10891480" y="3716060"/>
            <a:ext cx="2661880" cy="301228"/>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Medication &amp; External</a:t>
            </a:r>
            <a:endParaRPr b="0" i="0" sz="1850" u="none" cap="none" strike="noStrike"/>
          </a:p>
        </p:txBody>
      </p:sp>
      <p:sp>
        <p:nvSpPr>
          <p:cNvPr id="313" name="Google Shape;313;p57"/>
          <p:cNvSpPr/>
          <p:nvPr/>
        </p:nvSpPr>
        <p:spPr>
          <a:xfrm>
            <a:off x="10891480" y="4115514"/>
            <a:ext cx="2752368" cy="1426746"/>
          </a:xfrm>
          <a:prstGeom prst="rect">
            <a:avLst/>
          </a:prstGeom>
          <a:noFill/>
          <a:ln>
            <a:noFill/>
          </a:ln>
        </p:spPr>
        <p:txBody>
          <a:bodyPr anchorCtr="0" anchor="t" bIns="0" lIns="0" spcFirstLastPara="1" rIns="0" wrap="square" tIns="0">
            <a:noAutofit/>
          </a:bodyPr>
          <a:lstStyle/>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Medication Compliance Audit</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Peer Review - Prescribers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External Audits</a:t>
            </a:r>
            <a:endParaRPr b="0" i="0" sz="1500" u="none" cap="none" strike="noStrike"/>
          </a:p>
          <a:p>
            <a:pPr indent="-342900" lvl="0" marL="342900" marR="0" rtl="0" algn="l">
              <a:lnSpc>
                <a:spcPct val="146666"/>
              </a:lnSpc>
              <a:spcBef>
                <a:spcPts val="0"/>
              </a:spcBef>
              <a:spcAft>
                <a:spcPts val="0"/>
              </a:spcAft>
              <a:buClr>
                <a:srgbClr val="504C49"/>
              </a:buClr>
              <a:buSzPts val="1500"/>
              <a:buFont typeface="Source Serif 4"/>
              <a:buChar char="•"/>
            </a:pPr>
            <a:r>
              <a:rPr b="0" i="0" lang="en-US" sz="1500" u="none" cap="none" strike="noStrike">
                <a:solidFill>
                  <a:srgbClr val="504C49"/>
                </a:solidFill>
                <a:latin typeface="Source Serif 4"/>
                <a:ea typeface="Source Serif 4"/>
                <a:cs typeface="Source Serif 4"/>
                <a:sym typeface="Source Serif 4"/>
              </a:rPr>
              <a:t>Outcome Evaluation</a:t>
            </a:r>
            <a:endParaRPr b="0" i="0" sz="1500" u="none" cap="none" strike="noStrike"/>
          </a:p>
        </p:txBody>
      </p:sp>
      <p:sp>
        <p:nvSpPr>
          <p:cNvPr id="314" name="Google Shape;314;p57"/>
          <p:cNvSpPr/>
          <p:nvPr/>
        </p:nvSpPr>
        <p:spPr>
          <a:xfrm>
            <a:off x="2287786" y="5837790"/>
            <a:ext cx="11556325" cy="285274"/>
          </a:xfrm>
          <a:prstGeom prst="rect">
            <a:avLst/>
          </a:prstGeom>
          <a:noFill/>
          <a:ln>
            <a:noFill/>
          </a:ln>
        </p:spPr>
        <p:txBody>
          <a:bodyPr anchorCtr="0" anchor="t" bIns="0" lIns="0" spcFirstLastPara="1" rIns="0" wrap="square" tIns="0">
            <a:noAutofit/>
          </a:bodyPr>
          <a:lstStyle/>
          <a:p>
            <a:pPr indent="0" lvl="0" marL="0" marR="0" rtl="0" algn="l">
              <a:lnSpc>
                <a:spcPct val="146666"/>
              </a:lnSpc>
              <a:spcBef>
                <a:spcPts val="0"/>
              </a:spcBef>
              <a:spcAft>
                <a:spcPts val="0"/>
              </a:spcAft>
              <a:buSzPts val="1500"/>
              <a:buFont typeface="Arial"/>
              <a:buNone/>
            </a:pPr>
            <a:r>
              <a:t/>
            </a:r>
            <a:endParaRPr b="0" i="0" sz="1500" u="none" cap="none" strike="noStrike"/>
          </a:p>
        </p:txBody>
      </p:sp>
      <p:sp>
        <p:nvSpPr>
          <p:cNvPr id="315" name="Google Shape;315;p57"/>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316" name="Google Shape;316;p57"/>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317" name="Google Shape;317;p57"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8"/>
          <p:cNvSpPr/>
          <p:nvPr/>
        </p:nvSpPr>
        <p:spPr>
          <a:xfrm>
            <a:off x="793790" y="405344"/>
            <a:ext cx="56706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01B18"/>
              </a:buClr>
              <a:buSzPts val="4450"/>
              <a:buFont typeface="Platypi Medium"/>
              <a:buNone/>
            </a:pPr>
            <a:r>
              <a:rPr b="0" i="0" lang="en-US" sz="4450" u="none" cap="none" strike="noStrike">
                <a:solidFill>
                  <a:srgbClr val="201B18"/>
                </a:solidFill>
                <a:latin typeface="Platypi Medium"/>
                <a:ea typeface="Platypi Medium"/>
                <a:cs typeface="Platypi Medium"/>
                <a:sym typeface="Platypi Medium"/>
              </a:rPr>
              <a:t>Demographics</a:t>
            </a:r>
            <a:endParaRPr b="0" i="0" sz="4450" u="none" cap="none" strike="noStrike"/>
          </a:p>
        </p:txBody>
      </p:sp>
      <p:sp>
        <p:nvSpPr>
          <p:cNvPr id="324" name="Google Shape;324;p58"/>
          <p:cNvSpPr/>
          <p:nvPr/>
        </p:nvSpPr>
        <p:spPr>
          <a:xfrm>
            <a:off x="793790" y="1286859"/>
            <a:ext cx="7556400" cy="18144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Understanding the characteristics of the population we serve is fundamental to delivering effective, culturally responsive care. This section provides a comprehensive overview of the individuals served by Elmhurst Home, Inc. in 2025, including funding sources, treatment modalities, diagnostic profiles, and demographic distributions.</a:t>
            </a:r>
            <a:endParaRPr b="0" i="0" sz="1750" u="none" cap="none" strike="noStrike"/>
          </a:p>
        </p:txBody>
      </p:sp>
      <p:sp>
        <p:nvSpPr>
          <p:cNvPr id="325" name="Google Shape;325;p58"/>
          <p:cNvSpPr/>
          <p:nvPr/>
        </p:nvSpPr>
        <p:spPr>
          <a:xfrm>
            <a:off x="793790" y="3450698"/>
            <a:ext cx="7556400" cy="1088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504C49"/>
              </a:buClr>
              <a:buSzPts val="1750"/>
              <a:buFont typeface="Source Serif 4"/>
              <a:buNone/>
            </a:pPr>
            <a:r>
              <a:rPr b="0" i="0" lang="en-US" sz="1750" u="none" cap="none" strike="noStrike">
                <a:solidFill>
                  <a:srgbClr val="504C49"/>
                </a:solidFill>
                <a:latin typeface="Source Serif 4"/>
                <a:ea typeface="Source Serif 4"/>
                <a:cs typeface="Source Serif 4"/>
                <a:sym typeface="Source Serif 4"/>
              </a:rPr>
              <a:t>Our demographic data informs program design, resource allocation, and quality improvement initiatives, ensuring that services remain responsive to the evolving needs of our community.</a:t>
            </a:r>
            <a:endParaRPr b="0" i="0" sz="1750" u="none" cap="none" strike="noStrike"/>
          </a:p>
        </p:txBody>
      </p:sp>
      <p:sp>
        <p:nvSpPr>
          <p:cNvPr id="326" name="Google Shape;326;p58"/>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
        <p:nvSpPr>
          <p:cNvPr id="327" name="Google Shape;327;p58"/>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pic>
        <p:nvPicPr>
          <p:cNvPr id="328" name="Google Shape;328;p58" title="Elmhurst New Logo-01.png"/>
          <p:cNvPicPr preferRelativeResize="0"/>
          <p:nvPr/>
        </p:nvPicPr>
        <p:blipFill>
          <a:blip r:embed="rId3">
            <a:alphaModFix/>
          </a:blip>
          <a:stretch>
            <a:fillRect/>
          </a:stretch>
        </p:blipFill>
        <p:spPr>
          <a:xfrm>
            <a:off x="225316" y="7008926"/>
            <a:ext cx="1381002" cy="1074176"/>
          </a:xfrm>
          <a:prstGeom prst="rect">
            <a:avLst/>
          </a:prstGeom>
          <a:noFill/>
          <a:ln>
            <a:noFill/>
          </a:ln>
        </p:spPr>
      </p:pic>
      <p:pic>
        <p:nvPicPr>
          <p:cNvPr id="329" name="Google Shape;329;p58"/>
          <p:cNvPicPr preferRelativeResize="0"/>
          <p:nvPr/>
        </p:nvPicPr>
        <p:blipFill>
          <a:blip r:embed="rId4">
            <a:alphaModFix/>
          </a:blip>
          <a:stretch>
            <a:fillRect/>
          </a:stretch>
        </p:blipFill>
        <p:spPr>
          <a:xfrm>
            <a:off x="8502590" y="811700"/>
            <a:ext cx="5975412" cy="39836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9"/>
          <p:cNvSpPr/>
          <p:nvPr/>
        </p:nvSpPr>
        <p:spPr>
          <a:xfrm>
            <a:off x="699254" y="717947"/>
            <a:ext cx="9231273" cy="593169"/>
          </a:xfrm>
          <a:prstGeom prst="rect">
            <a:avLst/>
          </a:prstGeom>
          <a:noFill/>
          <a:ln>
            <a:noFill/>
          </a:ln>
        </p:spPr>
        <p:txBody>
          <a:bodyPr anchorCtr="0" anchor="t" bIns="0" lIns="0" spcFirstLastPara="1" rIns="0" wrap="square" tIns="0">
            <a:noAutofit/>
          </a:bodyPr>
          <a:lstStyle/>
          <a:p>
            <a:pPr indent="0" lvl="0" marL="0" marR="0" rtl="0" algn="l">
              <a:lnSpc>
                <a:spcPct val="125675"/>
              </a:lnSpc>
              <a:spcBef>
                <a:spcPts val="0"/>
              </a:spcBef>
              <a:spcAft>
                <a:spcPts val="0"/>
              </a:spcAft>
              <a:buClr>
                <a:srgbClr val="201B18"/>
              </a:buClr>
              <a:buSzPts val="3700"/>
              <a:buFont typeface="Platypi Medium"/>
              <a:buNone/>
            </a:pPr>
            <a:r>
              <a:rPr b="0" i="0" lang="en-US" sz="3700" u="none" cap="none" strike="noStrike">
                <a:solidFill>
                  <a:srgbClr val="201B18"/>
                </a:solidFill>
                <a:latin typeface="Platypi Medium"/>
                <a:ea typeface="Platypi Medium"/>
                <a:cs typeface="Platypi Medium"/>
                <a:sym typeface="Platypi Medium"/>
              </a:rPr>
              <a:t>Individuals Served and Funding Sources</a:t>
            </a:r>
            <a:endParaRPr b="0" i="0" sz="3700" u="none" cap="none" strike="noStrike"/>
          </a:p>
        </p:txBody>
      </p:sp>
      <p:sp>
        <p:nvSpPr>
          <p:cNvPr id="336" name="Google Shape;336;p59"/>
          <p:cNvSpPr/>
          <p:nvPr/>
        </p:nvSpPr>
        <p:spPr>
          <a:xfrm>
            <a:off x="562600" y="1829131"/>
            <a:ext cx="5288100" cy="2131500"/>
          </a:xfrm>
          <a:prstGeom prst="roundRect">
            <a:avLst>
              <a:gd fmla="val 598"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9"/>
          <p:cNvSpPr/>
          <p:nvPr/>
        </p:nvSpPr>
        <p:spPr>
          <a:xfrm>
            <a:off x="752356" y="1829115"/>
            <a:ext cx="4908600" cy="818700"/>
          </a:xfrm>
          <a:prstGeom prst="rect">
            <a:avLst/>
          </a:prstGeom>
          <a:noFill/>
          <a:ln>
            <a:noFill/>
          </a:ln>
        </p:spPr>
        <p:txBody>
          <a:bodyPr anchorCtr="0" anchor="t" bIns="0" lIns="0" spcFirstLastPara="1" rIns="0" wrap="square" tIns="0">
            <a:noAutofit/>
          </a:bodyPr>
          <a:lstStyle/>
          <a:p>
            <a:pPr indent="0" lvl="0" marL="0" marR="0" rtl="0" algn="l">
              <a:lnSpc>
                <a:spcPct val="124271"/>
              </a:lnSpc>
              <a:spcBef>
                <a:spcPts val="0"/>
              </a:spcBef>
              <a:spcAft>
                <a:spcPts val="0"/>
              </a:spcAft>
              <a:buClr>
                <a:srgbClr val="FFFFFF"/>
              </a:buClr>
              <a:buSzPts val="5150"/>
              <a:buFont typeface="Platypi Medium"/>
              <a:buNone/>
            </a:pPr>
            <a:r>
              <a:rPr b="0" i="0" lang="en-US" sz="5150" u="none" cap="none" strike="noStrike">
                <a:solidFill>
                  <a:srgbClr val="FFFFFF"/>
                </a:solidFill>
                <a:latin typeface="Platypi Medium"/>
                <a:ea typeface="Platypi Medium"/>
                <a:cs typeface="Platypi Medium"/>
                <a:sym typeface="Platypi Medium"/>
              </a:rPr>
              <a:t>1,60</a:t>
            </a:r>
            <a:r>
              <a:rPr lang="en-US" sz="5150">
                <a:solidFill>
                  <a:srgbClr val="FFFFFF"/>
                </a:solidFill>
                <a:latin typeface="Platypi Medium"/>
                <a:ea typeface="Platypi Medium"/>
                <a:cs typeface="Platypi Medium"/>
                <a:sym typeface="Platypi Medium"/>
              </a:rPr>
              <a:t>2</a:t>
            </a:r>
            <a:endParaRPr b="0" i="0" sz="5150" u="none" cap="none" strike="noStrike"/>
          </a:p>
        </p:txBody>
      </p:sp>
      <p:sp>
        <p:nvSpPr>
          <p:cNvPr id="338" name="Google Shape;338;p59"/>
          <p:cNvSpPr/>
          <p:nvPr/>
        </p:nvSpPr>
        <p:spPr>
          <a:xfrm>
            <a:off x="752356" y="2685574"/>
            <a:ext cx="2793683" cy="296585"/>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FFFFFF"/>
              </a:buClr>
              <a:buSzPts val="1850"/>
              <a:buFont typeface="Platypi Medium"/>
              <a:buNone/>
            </a:pPr>
            <a:r>
              <a:rPr b="0" i="0" lang="en-US" sz="1850" u="none" cap="none" strike="noStrike">
                <a:solidFill>
                  <a:srgbClr val="FFFFFF"/>
                </a:solidFill>
                <a:latin typeface="Platypi Medium"/>
                <a:ea typeface="Platypi Medium"/>
                <a:cs typeface="Platypi Medium"/>
                <a:sym typeface="Platypi Medium"/>
              </a:rPr>
              <a:t>Total Individuals Served</a:t>
            </a:r>
            <a:endParaRPr b="0" i="0" sz="1850" u="none" cap="none" strike="noStrike"/>
          </a:p>
        </p:txBody>
      </p:sp>
      <p:sp>
        <p:nvSpPr>
          <p:cNvPr id="339" name="Google Shape;339;p59"/>
          <p:cNvSpPr/>
          <p:nvPr/>
        </p:nvSpPr>
        <p:spPr>
          <a:xfrm>
            <a:off x="752356" y="3140988"/>
            <a:ext cx="4908590" cy="278844"/>
          </a:xfrm>
          <a:prstGeom prst="rect">
            <a:avLst/>
          </a:prstGeom>
          <a:noFill/>
          <a:ln>
            <a:noFill/>
          </a:ln>
        </p:spPr>
        <p:txBody>
          <a:bodyPr anchorCtr="0" anchor="t" bIns="0" lIns="0" spcFirstLastPara="1" rIns="0" wrap="square" tIns="0">
            <a:noAutofit/>
          </a:bodyPr>
          <a:lstStyle/>
          <a:p>
            <a:pPr indent="0" lvl="0" marL="0" marR="0" rtl="0" algn="l">
              <a:lnSpc>
                <a:spcPct val="148275"/>
              </a:lnSpc>
              <a:spcBef>
                <a:spcPts val="0"/>
              </a:spcBef>
              <a:spcAft>
                <a:spcPts val="0"/>
              </a:spcAft>
              <a:buClr>
                <a:srgbClr val="FFFFFF"/>
              </a:buClr>
              <a:buSzPts val="1450"/>
              <a:buFont typeface="Source Serif 4"/>
              <a:buNone/>
            </a:pPr>
            <a:r>
              <a:rPr b="0" i="0" lang="en-US" sz="1450" u="none" cap="none" strike="noStrike">
                <a:solidFill>
                  <a:srgbClr val="FFFFFF"/>
                </a:solidFill>
                <a:latin typeface="Source Serif 4"/>
                <a:ea typeface="Source Serif 4"/>
                <a:cs typeface="Source Serif 4"/>
                <a:sym typeface="Source Serif 4"/>
              </a:rPr>
              <a:t>Across all programs and service modalities in 2025</a:t>
            </a:r>
            <a:endParaRPr b="0" i="0" sz="1450" u="none" cap="none" strike="noStrike"/>
          </a:p>
        </p:txBody>
      </p:sp>
      <p:sp>
        <p:nvSpPr>
          <p:cNvPr id="340" name="Google Shape;340;p59"/>
          <p:cNvSpPr/>
          <p:nvPr/>
        </p:nvSpPr>
        <p:spPr>
          <a:xfrm>
            <a:off x="6184821" y="1708190"/>
            <a:ext cx="3959662" cy="355759"/>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201B18"/>
              </a:buClr>
              <a:buSzPts val="2200"/>
              <a:buFont typeface="Platypi Medium"/>
              <a:buNone/>
            </a:pPr>
            <a:r>
              <a:rPr b="0" i="0" lang="en-US" sz="2200" u="none" cap="none" strike="noStrike">
                <a:solidFill>
                  <a:srgbClr val="201B18"/>
                </a:solidFill>
                <a:latin typeface="Platypi Medium"/>
                <a:ea typeface="Platypi Medium"/>
                <a:cs typeface="Platypi Medium"/>
                <a:sym typeface="Platypi Medium"/>
              </a:rPr>
              <a:t>Funding Source Distribution</a:t>
            </a:r>
            <a:endParaRPr b="0" i="0" sz="2200" u="none" cap="none" strike="noStrike"/>
          </a:p>
        </p:txBody>
      </p:sp>
      <p:sp>
        <p:nvSpPr>
          <p:cNvPr id="341" name="Google Shape;341;p59"/>
          <p:cNvSpPr/>
          <p:nvPr/>
        </p:nvSpPr>
        <p:spPr>
          <a:xfrm>
            <a:off x="6184821" y="2222778"/>
            <a:ext cx="7753826" cy="557689"/>
          </a:xfrm>
          <a:prstGeom prst="rect">
            <a:avLst/>
          </a:prstGeom>
          <a:noFill/>
          <a:ln>
            <a:noFill/>
          </a:ln>
        </p:spPr>
        <p:txBody>
          <a:bodyPr anchorCtr="0" anchor="t" bIns="0" lIns="0" spcFirstLastPara="1" rIns="0" wrap="square" tIns="0">
            <a:noAutofit/>
          </a:bodyPr>
          <a:lstStyle/>
          <a:p>
            <a:pPr indent="0" lvl="0" marL="0" marR="0" rtl="0" algn="l">
              <a:lnSpc>
                <a:spcPct val="148275"/>
              </a:lnSpc>
              <a:spcBef>
                <a:spcPts val="0"/>
              </a:spcBef>
              <a:spcAft>
                <a:spcPts val="0"/>
              </a:spcAft>
              <a:buClr>
                <a:srgbClr val="504C49"/>
              </a:buClr>
              <a:buSzPts val="1450"/>
              <a:buFont typeface="Source Serif 4"/>
              <a:buNone/>
            </a:pPr>
            <a:r>
              <a:rPr b="0" i="0" lang="en-US" sz="1450" u="none" cap="none" strike="noStrike">
                <a:solidFill>
                  <a:srgbClr val="504C49"/>
                </a:solidFill>
                <a:latin typeface="Source Serif 4"/>
                <a:ea typeface="Source Serif 4"/>
                <a:cs typeface="Source Serif 4"/>
                <a:sym typeface="Source Serif 4"/>
              </a:rPr>
              <a:t>Our funding structure reflects a strong commitment to serving Medicaid-eligible populations, ensuring access to care for those who need it most.</a:t>
            </a:r>
            <a:endParaRPr b="0" i="0" sz="1450" u="none" cap="none" strike="noStrike"/>
          </a:p>
        </p:txBody>
      </p:sp>
      <p:sp>
        <p:nvSpPr>
          <p:cNvPr id="342" name="Google Shape;342;p59"/>
          <p:cNvSpPr/>
          <p:nvPr/>
        </p:nvSpPr>
        <p:spPr>
          <a:xfrm>
            <a:off x="6184821" y="3054072"/>
            <a:ext cx="2910245" cy="237173"/>
          </a:xfrm>
          <a:prstGeom prst="roundRect">
            <a:avLst>
              <a:gd fmla="val 1200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9"/>
          <p:cNvSpPr/>
          <p:nvPr/>
        </p:nvSpPr>
        <p:spPr>
          <a:xfrm>
            <a:off x="6184821" y="3054072"/>
            <a:ext cx="2584252" cy="237173"/>
          </a:xfrm>
          <a:prstGeom prst="roundRect">
            <a:avLst>
              <a:gd fmla="val 12005"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9"/>
          <p:cNvSpPr/>
          <p:nvPr/>
        </p:nvSpPr>
        <p:spPr>
          <a:xfrm>
            <a:off x="9237345" y="3054072"/>
            <a:ext cx="725091" cy="237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88.8%</a:t>
            </a:r>
            <a:endParaRPr b="0" i="0" sz="1850" u="none" cap="none" strike="noStrike"/>
          </a:p>
        </p:txBody>
      </p:sp>
      <p:sp>
        <p:nvSpPr>
          <p:cNvPr id="345" name="Google Shape;345;p59"/>
          <p:cNvSpPr/>
          <p:nvPr/>
        </p:nvSpPr>
        <p:spPr>
          <a:xfrm>
            <a:off x="6184821" y="3505200"/>
            <a:ext cx="2372797" cy="296585"/>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Medicaid &amp; Eligible</a:t>
            </a:r>
            <a:endParaRPr b="0" i="0" sz="1850" u="none" cap="none" strike="noStrike"/>
          </a:p>
        </p:txBody>
      </p:sp>
      <p:sp>
        <p:nvSpPr>
          <p:cNvPr id="346" name="Google Shape;346;p59"/>
          <p:cNvSpPr/>
          <p:nvPr/>
        </p:nvSpPr>
        <p:spPr>
          <a:xfrm>
            <a:off x="6184821" y="3960614"/>
            <a:ext cx="3777615" cy="278844"/>
          </a:xfrm>
          <a:prstGeom prst="rect">
            <a:avLst/>
          </a:prstGeom>
          <a:noFill/>
          <a:ln>
            <a:noFill/>
          </a:ln>
        </p:spPr>
        <p:txBody>
          <a:bodyPr anchorCtr="0" anchor="t" bIns="0" lIns="0" spcFirstLastPara="1" rIns="0" wrap="square" tIns="0">
            <a:noAutofit/>
          </a:bodyPr>
          <a:lstStyle/>
          <a:p>
            <a:pPr indent="0" lvl="0" marL="0" marR="0" rtl="0" algn="l">
              <a:lnSpc>
                <a:spcPct val="148275"/>
              </a:lnSpc>
              <a:spcBef>
                <a:spcPts val="0"/>
              </a:spcBef>
              <a:spcAft>
                <a:spcPts val="0"/>
              </a:spcAft>
              <a:buClr>
                <a:srgbClr val="504C49"/>
              </a:buClr>
              <a:buSzPts val="1450"/>
              <a:buFont typeface="Source Serif 4"/>
              <a:buNone/>
            </a:pPr>
            <a:r>
              <a:rPr b="0" i="0" lang="en-US" sz="1450" u="none" cap="none" strike="noStrike">
                <a:solidFill>
                  <a:srgbClr val="504C49"/>
                </a:solidFill>
                <a:latin typeface="Source Serif 4"/>
                <a:ea typeface="Source Serif 4"/>
                <a:cs typeface="Source Serif 4"/>
                <a:sym typeface="Source Serif 4"/>
              </a:rPr>
              <a:t>1,421 individuals</a:t>
            </a:r>
            <a:endParaRPr b="0" i="0" sz="1450" u="none" cap="none" strike="noStrike"/>
          </a:p>
        </p:txBody>
      </p:sp>
      <p:sp>
        <p:nvSpPr>
          <p:cNvPr id="347" name="Google Shape;347;p59"/>
          <p:cNvSpPr/>
          <p:nvPr/>
        </p:nvSpPr>
        <p:spPr>
          <a:xfrm>
            <a:off x="10160913" y="3054072"/>
            <a:ext cx="3170753" cy="237173"/>
          </a:xfrm>
          <a:prstGeom prst="roundRect">
            <a:avLst>
              <a:gd fmla="val 1200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9"/>
          <p:cNvSpPr/>
          <p:nvPr/>
        </p:nvSpPr>
        <p:spPr>
          <a:xfrm>
            <a:off x="10160913" y="3054072"/>
            <a:ext cx="317063" cy="237173"/>
          </a:xfrm>
          <a:prstGeom prst="roundRect">
            <a:avLst>
              <a:gd fmla="val 12005"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9"/>
          <p:cNvSpPr/>
          <p:nvPr/>
        </p:nvSpPr>
        <p:spPr>
          <a:xfrm>
            <a:off x="13473946" y="3054072"/>
            <a:ext cx="464701" cy="237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10%</a:t>
            </a:r>
            <a:endParaRPr b="0" i="0" sz="1850" u="none" cap="none" strike="noStrike"/>
          </a:p>
        </p:txBody>
      </p:sp>
      <p:sp>
        <p:nvSpPr>
          <p:cNvPr id="350" name="Google Shape;350;p59"/>
          <p:cNvSpPr/>
          <p:nvPr/>
        </p:nvSpPr>
        <p:spPr>
          <a:xfrm>
            <a:off x="10160913" y="3505200"/>
            <a:ext cx="3777734" cy="593169"/>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Healthy Michigan &amp; MI Health Link</a:t>
            </a:r>
            <a:endParaRPr b="0" i="0" sz="1850" u="none" cap="none" strike="noStrike"/>
          </a:p>
        </p:txBody>
      </p:sp>
      <p:sp>
        <p:nvSpPr>
          <p:cNvPr id="351" name="Google Shape;351;p59"/>
          <p:cNvSpPr/>
          <p:nvPr/>
        </p:nvSpPr>
        <p:spPr>
          <a:xfrm>
            <a:off x="10160913" y="4257199"/>
            <a:ext cx="3777734" cy="278844"/>
          </a:xfrm>
          <a:prstGeom prst="rect">
            <a:avLst/>
          </a:prstGeom>
          <a:noFill/>
          <a:ln>
            <a:noFill/>
          </a:ln>
        </p:spPr>
        <p:txBody>
          <a:bodyPr anchorCtr="0" anchor="t" bIns="0" lIns="0" spcFirstLastPara="1" rIns="0" wrap="square" tIns="0">
            <a:noAutofit/>
          </a:bodyPr>
          <a:lstStyle/>
          <a:p>
            <a:pPr indent="0" lvl="0" marL="0" marR="0" rtl="0" algn="l">
              <a:lnSpc>
                <a:spcPct val="148275"/>
              </a:lnSpc>
              <a:spcBef>
                <a:spcPts val="0"/>
              </a:spcBef>
              <a:spcAft>
                <a:spcPts val="0"/>
              </a:spcAft>
              <a:buClr>
                <a:srgbClr val="504C49"/>
              </a:buClr>
              <a:buSzPts val="1450"/>
              <a:buFont typeface="Source Serif 4"/>
              <a:buNone/>
            </a:pPr>
            <a:r>
              <a:rPr b="0" i="0" lang="en-US" sz="1450" u="none" cap="none" strike="noStrike">
                <a:solidFill>
                  <a:srgbClr val="504C49"/>
                </a:solidFill>
                <a:latin typeface="Source Serif 4"/>
                <a:ea typeface="Source Serif 4"/>
                <a:cs typeface="Source Serif 4"/>
                <a:sym typeface="Source Serif 4"/>
              </a:rPr>
              <a:t>160 individuals</a:t>
            </a:r>
            <a:endParaRPr b="0" i="0" sz="1450" u="none" cap="none" strike="noStrike"/>
          </a:p>
        </p:txBody>
      </p:sp>
      <p:sp>
        <p:nvSpPr>
          <p:cNvPr id="352" name="Google Shape;352;p59"/>
          <p:cNvSpPr/>
          <p:nvPr/>
        </p:nvSpPr>
        <p:spPr>
          <a:xfrm>
            <a:off x="6184821" y="4948595"/>
            <a:ext cx="3128486" cy="237173"/>
          </a:xfrm>
          <a:prstGeom prst="roundRect">
            <a:avLst>
              <a:gd fmla="val 12005" name="adj"/>
            </a:avLst>
          </a:prstGeom>
          <a:solidFill>
            <a:srgbClr val="F9F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9"/>
          <p:cNvSpPr/>
          <p:nvPr/>
        </p:nvSpPr>
        <p:spPr>
          <a:xfrm>
            <a:off x="6184821" y="4948595"/>
            <a:ext cx="37505" cy="237173"/>
          </a:xfrm>
          <a:prstGeom prst="roundRect">
            <a:avLst>
              <a:gd fmla="val 75920" name="adj"/>
            </a:avLst>
          </a:prstGeom>
          <a:solidFill>
            <a:srgbClr val="3E2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9"/>
          <p:cNvSpPr/>
          <p:nvPr/>
        </p:nvSpPr>
        <p:spPr>
          <a:xfrm>
            <a:off x="9455587" y="4948595"/>
            <a:ext cx="506849" cy="237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1.2%</a:t>
            </a:r>
            <a:endParaRPr b="0" i="0" sz="1850" u="none" cap="none" strike="noStrike"/>
          </a:p>
        </p:txBody>
      </p:sp>
      <p:sp>
        <p:nvSpPr>
          <p:cNvPr id="355" name="Google Shape;355;p59"/>
          <p:cNvSpPr/>
          <p:nvPr/>
        </p:nvSpPr>
        <p:spPr>
          <a:xfrm>
            <a:off x="6184821" y="5399723"/>
            <a:ext cx="2783324" cy="296585"/>
          </a:xfrm>
          <a:prstGeom prst="rect">
            <a:avLst/>
          </a:prstGeom>
          <a:noFill/>
          <a:ln>
            <a:noFill/>
          </a:ln>
        </p:spPr>
        <p:txBody>
          <a:bodyPr anchorCtr="0" anchor="t" bIns="0" lIns="0" spcFirstLastPara="1" rIns="0" wrap="square" tIns="0">
            <a:noAutofit/>
          </a:bodyPr>
          <a:lstStyle/>
          <a:p>
            <a:pPr indent="0" lvl="0" marL="0" marR="0" rtl="0" algn="l">
              <a:lnSpc>
                <a:spcPct val="124324"/>
              </a:lnSpc>
              <a:spcBef>
                <a:spcPts val="0"/>
              </a:spcBef>
              <a:spcAft>
                <a:spcPts val="0"/>
              </a:spcAft>
              <a:buClr>
                <a:srgbClr val="504C49"/>
              </a:buClr>
              <a:buSzPts val="1850"/>
              <a:buFont typeface="Platypi Medium"/>
              <a:buNone/>
            </a:pPr>
            <a:r>
              <a:rPr b="0" i="0" lang="en-US" sz="1850" u="none" cap="none" strike="noStrike">
                <a:solidFill>
                  <a:srgbClr val="504C49"/>
                </a:solidFill>
                <a:latin typeface="Platypi Medium"/>
                <a:ea typeface="Platypi Medium"/>
                <a:cs typeface="Platypi Medium"/>
                <a:sym typeface="Platypi Medium"/>
              </a:rPr>
              <a:t>Commercial &amp; Medicare</a:t>
            </a:r>
            <a:endParaRPr b="0" i="0" sz="1850" u="none" cap="none" strike="noStrike"/>
          </a:p>
        </p:txBody>
      </p:sp>
      <p:sp>
        <p:nvSpPr>
          <p:cNvPr id="356" name="Google Shape;356;p59"/>
          <p:cNvSpPr/>
          <p:nvPr/>
        </p:nvSpPr>
        <p:spPr>
          <a:xfrm>
            <a:off x="6184821" y="5855137"/>
            <a:ext cx="3777615" cy="278844"/>
          </a:xfrm>
          <a:prstGeom prst="rect">
            <a:avLst/>
          </a:prstGeom>
          <a:noFill/>
          <a:ln>
            <a:noFill/>
          </a:ln>
        </p:spPr>
        <p:txBody>
          <a:bodyPr anchorCtr="0" anchor="t" bIns="0" lIns="0" spcFirstLastPara="1" rIns="0" wrap="square" tIns="0">
            <a:noAutofit/>
          </a:bodyPr>
          <a:lstStyle/>
          <a:p>
            <a:pPr indent="0" lvl="0" marL="0" marR="0" rtl="0" algn="l">
              <a:lnSpc>
                <a:spcPct val="148275"/>
              </a:lnSpc>
              <a:spcBef>
                <a:spcPts val="0"/>
              </a:spcBef>
              <a:spcAft>
                <a:spcPts val="0"/>
              </a:spcAft>
              <a:buClr>
                <a:srgbClr val="504C49"/>
              </a:buClr>
              <a:buSzPts val="1450"/>
              <a:buFont typeface="Source Serif 4"/>
              <a:buNone/>
            </a:pPr>
            <a:r>
              <a:rPr b="0" i="0" lang="en-US" sz="1450" u="none" cap="none" strike="noStrike">
                <a:solidFill>
                  <a:srgbClr val="504C49"/>
                </a:solidFill>
                <a:latin typeface="Source Serif 4"/>
                <a:ea typeface="Source Serif 4"/>
                <a:cs typeface="Source Serif 4"/>
                <a:sym typeface="Source Serif 4"/>
              </a:rPr>
              <a:t>20 individuals</a:t>
            </a:r>
            <a:endParaRPr b="0" i="0" sz="1450" u="none" cap="none" strike="noStrike"/>
          </a:p>
        </p:txBody>
      </p:sp>
      <p:sp>
        <p:nvSpPr>
          <p:cNvPr id="357" name="Google Shape;357;p59"/>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0"/>
          <p:cNvSpPr/>
          <p:nvPr/>
        </p:nvSpPr>
        <p:spPr>
          <a:xfrm>
            <a:off x="702106" y="576400"/>
            <a:ext cx="11613600" cy="477600"/>
          </a:xfrm>
          <a:prstGeom prst="rect">
            <a:avLst/>
          </a:prstGeom>
          <a:noFill/>
          <a:ln>
            <a:noFill/>
          </a:ln>
        </p:spPr>
        <p:txBody>
          <a:bodyPr anchorCtr="0" anchor="t" bIns="0" lIns="0" spcFirstLastPara="1" rIns="0" wrap="square" tIns="0">
            <a:noAutofit/>
          </a:bodyPr>
          <a:lstStyle/>
          <a:p>
            <a:pPr indent="0" lvl="0" marL="0" marR="0" rtl="0" algn="l">
              <a:lnSpc>
                <a:spcPct val="123880"/>
              </a:lnSpc>
              <a:spcBef>
                <a:spcPts val="0"/>
              </a:spcBef>
              <a:spcAft>
                <a:spcPts val="0"/>
              </a:spcAft>
              <a:buClr>
                <a:srgbClr val="201B18"/>
              </a:buClr>
              <a:buSzPts val="3350"/>
              <a:buFont typeface="Platypi Medium"/>
              <a:buNone/>
            </a:pPr>
            <a:r>
              <a:rPr b="0" i="0" lang="en-US" sz="4600" u="none" cap="none" strike="noStrike">
                <a:solidFill>
                  <a:srgbClr val="201B18"/>
                </a:solidFill>
                <a:latin typeface="Platypi Medium"/>
                <a:ea typeface="Platypi Medium"/>
                <a:cs typeface="Platypi Medium"/>
                <a:sym typeface="Platypi Medium"/>
              </a:rPr>
              <a:t>Treatment Modalities</a:t>
            </a:r>
            <a:endParaRPr b="0" i="0" sz="4600" u="none" cap="none" strike="noStrike"/>
          </a:p>
        </p:txBody>
      </p:sp>
      <p:sp>
        <p:nvSpPr>
          <p:cNvPr id="364" name="Google Shape;364;p60"/>
          <p:cNvSpPr/>
          <p:nvPr/>
        </p:nvSpPr>
        <p:spPr>
          <a:xfrm>
            <a:off x="702112" y="1855589"/>
            <a:ext cx="13226177" cy="477679"/>
          </a:xfrm>
          <a:prstGeom prst="rect">
            <a:avLst/>
          </a:prstGeom>
          <a:noFill/>
          <a:ln>
            <a:noFill/>
          </a:ln>
        </p:spPr>
        <p:txBody>
          <a:bodyPr anchorCtr="0" anchor="t" bIns="0" lIns="0" spcFirstLastPara="1" rIns="0" wrap="square" tIns="0">
            <a:noAutofit/>
          </a:bodyPr>
          <a:lstStyle/>
          <a:p>
            <a:pPr indent="0" lvl="0" marL="0" marR="0" rtl="0" algn="l">
              <a:lnSpc>
                <a:spcPct val="142307"/>
              </a:lnSpc>
              <a:spcBef>
                <a:spcPts val="0"/>
              </a:spcBef>
              <a:spcAft>
                <a:spcPts val="0"/>
              </a:spcAft>
              <a:buClr>
                <a:srgbClr val="504C49"/>
              </a:buClr>
              <a:buSzPts val="1300"/>
              <a:buFont typeface="Source Serif 4"/>
              <a:buNone/>
            </a:pPr>
            <a:r>
              <a:rPr b="0" i="0" lang="en-US" sz="1600" u="none" cap="none" strike="noStrike">
                <a:solidFill>
                  <a:schemeClr val="dk1"/>
                </a:solidFill>
                <a:latin typeface="Source Serif 4"/>
                <a:ea typeface="Source Serif 4"/>
                <a:cs typeface="Source Serif 4"/>
                <a:sym typeface="Source Serif 4"/>
              </a:rPr>
              <a:t>Elmhurst Home, Inc. offers a comprehensive continuum of care designed to meet individuals at every stage of their recovery journey. Our multi-level service approach ensures that clients receive the appropriate intensity of treatment based on their unique needs and circumstances.</a:t>
            </a:r>
            <a:endParaRPr b="0" i="0" sz="1600" u="none" cap="none" strike="noStrike">
              <a:solidFill>
                <a:schemeClr val="dk1"/>
              </a:solidFill>
            </a:endParaRPr>
          </a:p>
        </p:txBody>
      </p:sp>
      <p:pic>
        <p:nvPicPr>
          <p:cNvPr descr="preencoded.png" id="365" name="Google Shape;365;p60"/>
          <p:cNvPicPr preferRelativeResize="0"/>
          <p:nvPr/>
        </p:nvPicPr>
        <p:blipFill rotWithShape="1">
          <a:blip r:embed="rId3">
            <a:alphaModFix/>
          </a:blip>
          <a:srcRect b="0" l="0" r="0" t="0"/>
          <a:stretch/>
        </p:blipFill>
        <p:spPr>
          <a:xfrm>
            <a:off x="9228687" y="2958953"/>
            <a:ext cx="1155859" cy="1155859"/>
          </a:xfrm>
          <a:prstGeom prst="rect">
            <a:avLst/>
          </a:prstGeom>
          <a:noFill/>
          <a:ln>
            <a:noFill/>
          </a:ln>
        </p:spPr>
      </p:pic>
      <p:sp>
        <p:nvSpPr>
          <p:cNvPr id="366" name="Google Shape;366;p60"/>
          <p:cNvSpPr/>
          <p:nvPr/>
        </p:nvSpPr>
        <p:spPr>
          <a:xfrm>
            <a:off x="10509125" y="2883013"/>
            <a:ext cx="3423000" cy="388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1650" u="none" cap="none" strike="noStrike">
                <a:solidFill>
                  <a:srgbClr val="504C49"/>
                </a:solidFill>
                <a:latin typeface="Platypi Medium"/>
                <a:ea typeface="Platypi Medium"/>
                <a:cs typeface="Platypi Medium"/>
                <a:sym typeface="Platypi Medium"/>
              </a:rPr>
              <a:t>Residential Treatment</a:t>
            </a:r>
            <a:endParaRPr b="0" i="0" sz="1650" u="none" cap="none" strike="noStrike"/>
          </a:p>
        </p:txBody>
      </p:sp>
      <p:sp>
        <p:nvSpPr>
          <p:cNvPr id="367" name="Google Shape;367;p60"/>
          <p:cNvSpPr/>
          <p:nvPr/>
        </p:nvSpPr>
        <p:spPr>
          <a:xfrm>
            <a:off x="10509127" y="3134875"/>
            <a:ext cx="2310000" cy="119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71.7%</a:t>
            </a:r>
            <a:r>
              <a:rPr b="0" i="0" lang="en-US" sz="2600" u="none" cap="none" strike="noStrike">
                <a:solidFill>
                  <a:srgbClr val="504C49"/>
                </a:solidFill>
                <a:latin typeface="Source Serif 4"/>
                <a:ea typeface="Source Serif 4"/>
                <a:cs typeface="Source Serif 4"/>
                <a:sym typeface="Source Serif 4"/>
              </a:rPr>
              <a:t> </a:t>
            </a:r>
            <a:endParaRPr b="0" i="0" sz="2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of clients served through immersive, structured residential programming</a:t>
            </a:r>
            <a:endParaRPr b="0" i="0" sz="1300" u="none" cap="none" strike="noStrike"/>
          </a:p>
        </p:txBody>
      </p:sp>
      <p:pic>
        <p:nvPicPr>
          <p:cNvPr descr="preencoded.png" id="368" name="Google Shape;368;p60"/>
          <p:cNvPicPr preferRelativeResize="0"/>
          <p:nvPr/>
        </p:nvPicPr>
        <p:blipFill rotWithShape="1">
          <a:blip r:embed="rId4">
            <a:alphaModFix/>
          </a:blip>
          <a:srcRect b="0" l="0" r="0" t="0"/>
          <a:stretch/>
        </p:blipFill>
        <p:spPr>
          <a:xfrm>
            <a:off x="9228682" y="4968153"/>
            <a:ext cx="1155859" cy="1155859"/>
          </a:xfrm>
          <a:prstGeom prst="rect">
            <a:avLst/>
          </a:prstGeom>
          <a:noFill/>
          <a:ln>
            <a:noFill/>
          </a:ln>
        </p:spPr>
      </p:pic>
      <p:sp>
        <p:nvSpPr>
          <p:cNvPr id="369" name="Google Shape;369;p60"/>
          <p:cNvSpPr/>
          <p:nvPr/>
        </p:nvSpPr>
        <p:spPr>
          <a:xfrm>
            <a:off x="10492100" y="4844338"/>
            <a:ext cx="2724000" cy="388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1650" u="none" cap="none" strike="noStrike">
                <a:solidFill>
                  <a:srgbClr val="504C49"/>
                </a:solidFill>
                <a:latin typeface="Platypi Medium"/>
                <a:ea typeface="Platypi Medium"/>
                <a:cs typeface="Platypi Medium"/>
                <a:sym typeface="Platypi Medium"/>
              </a:rPr>
              <a:t>Outpatient Mental Health</a:t>
            </a:r>
            <a:endParaRPr b="0" i="0" sz="1650" u="none" cap="none" strike="noStrike"/>
          </a:p>
        </p:txBody>
      </p:sp>
      <p:sp>
        <p:nvSpPr>
          <p:cNvPr id="370" name="Google Shape;370;p60"/>
          <p:cNvSpPr/>
          <p:nvPr/>
        </p:nvSpPr>
        <p:spPr>
          <a:xfrm>
            <a:off x="10509121" y="5149813"/>
            <a:ext cx="2508900" cy="7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25.6%</a:t>
            </a:r>
            <a:r>
              <a:rPr b="0" i="0" lang="en-US" sz="1300" u="none" cap="none" strike="noStrike">
                <a:solidFill>
                  <a:srgbClr val="504C49"/>
                </a:solidFill>
                <a:latin typeface="Source Serif 4"/>
                <a:ea typeface="Source Serif 4"/>
                <a:cs typeface="Source Serif 4"/>
                <a:sym typeface="Source Serif 4"/>
              </a:rPr>
              <a:t> </a:t>
            </a:r>
            <a:endParaRPr b="0" i="0" sz="13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receiving individualized mental health services</a:t>
            </a:r>
            <a:endParaRPr b="0" i="0" sz="1300" u="none" cap="none" strike="noStrike"/>
          </a:p>
        </p:txBody>
      </p:sp>
      <p:pic>
        <p:nvPicPr>
          <p:cNvPr descr="preencoded.png" id="371" name="Google Shape;371;p60"/>
          <p:cNvPicPr preferRelativeResize="0"/>
          <p:nvPr/>
        </p:nvPicPr>
        <p:blipFill rotWithShape="1">
          <a:blip r:embed="rId5">
            <a:alphaModFix/>
          </a:blip>
          <a:srcRect b="0" l="0" r="0" t="0"/>
          <a:stretch/>
        </p:blipFill>
        <p:spPr>
          <a:xfrm>
            <a:off x="5093004" y="2958953"/>
            <a:ext cx="1155859" cy="1155859"/>
          </a:xfrm>
          <a:prstGeom prst="rect">
            <a:avLst/>
          </a:prstGeom>
          <a:noFill/>
          <a:ln>
            <a:noFill/>
          </a:ln>
        </p:spPr>
      </p:pic>
      <p:sp>
        <p:nvSpPr>
          <p:cNvPr id="372" name="Google Shape;372;p60"/>
          <p:cNvSpPr/>
          <p:nvPr/>
        </p:nvSpPr>
        <p:spPr>
          <a:xfrm>
            <a:off x="6430025" y="2958950"/>
            <a:ext cx="2454300" cy="388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1650" u="none" cap="none" strike="noStrike">
                <a:solidFill>
                  <a:srgbClr val="504C49"/>
                </a:solidFill>
                <a:latin typeface="Platypi Medium"/>
                <a:ea typeface="Platypi Medium"/>
                <a:cs typeface="Platypi Medium"/>
                <a:sym typeface="Platypi Medium"/>
              </a:rPr>
              <a:t>Intensive Outpatient</a:t>
            </a:r>
            <a:endParaRPr b="0" i="0" sz="1650" u="none" cap="none" strike="noStrike"/>
          </a:p>
        </p:txBody>
      </p:sp>
      <p:sp>
        <p:nvSpPr>
          <p:cNvPr id="373" name="Google Shape;373;p60"/>
          <p:cNvSpPr/>
          <p:nvPr/>
        </p:nvSpPr>
        <p:spPr>
          <a:xfrm>
            <a:off x="6430024" y="3230613"/>
            <a:ext cx="2150700" cy="7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19.9%</a:t>
            </a:r>
            <a:r>
              <a:rPr b="0" i="0" lang="en-US" sz="1300" u="none" cap="none" strike="noStrike">
                <a:solidFill>
                  <a:srgbClr val="504C49"/>
                </a:solidFill>
                <a:latin typeface="Source Serif 4"/>
                <a:ea typeface="Source Serif 4"/>
                <a:cs typeface="Source Serif 4"/>
                <a:sym typeface="Source Serif 4"/>
              </a:rPr>
              <a:t> </a:t>
            </a:r>
            <a:endParaRPr b="0" i="0" sz="13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participating in intensive structured outpatient treatment</a:t>
            </a:r>
            <a:endParaRPr b="0" i="0" sz="1300" u="none" cap="none" strike="noStrike"/>
          </a:p>
        </p:txBody>
      </p:sp>
      <p:pic>
        <p:nvPicPr>
          <p:cNvPr descr="preencoded.png" id="374" name="Google Shape;374;p60"/>
          <p:cNvPicPr preferRelativeResize="0"/>
          <p:nvPr/>
        </p:nvPicPr>
        <p:blipFill rotWithShape="1">
          <a:blip r:embed="rId6">
            <a:alphaModFix/>
          </a:blip>
          <a:srcRect b="0" l="0" r="0" t="0"/>
          <a:stretch/>
        </p:blipFill>
        <p:spPr>
          <a:xfrm>
            <a:off x="702088" y="4983941"/>
            <a:ext cx="1155859" cy="1155859"/>
          </a:xfrm>
          <a:prstGeom prst="rect">
            <a:avLst/>
          </a:prstGeom>
          <a:noFill/>
          <a:ln>
            <a:noFill/>
          </a:ln>
        </p:spPr>
      </p:pic>
      <p:sp>
        <p:nvSpPr>
          <p:cNvPr id="375" name="Google Shape;375;p60"/>
          <p:cNvSpPr/>
          <p:nvPr/>
        </p:nvSpPr>
        <p:spPr>
          <a:xfrm>
            <a:off x="1941705" y="4905553"/>
            <a:ext cx="1870200" cy="2664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1650" u="none" cap="none" strike="noStrike">
                <a:solidFill>
                  <a:srgbClr val="504C49"/>
                </a:solidFill>
                <a:latin typeface="Platypi Medium"/>
                <a:ea typeface="Platypi Medium"/>
                <a:cs typeface="Platypi Medium"/>
                <a:sym typeface="Platypi Medium"/>
              </a:rPr>
              <a:t>Recovery Housing</a:t>
            </a:r>
            <a:endParaRPr b="0" i="0" sz="1650" u="none" cap="none" strike="noStrike"/>
          </a:p>
        </p:txBody>
      </p:sp>
      <p:sp>
        <p:nvSpPr>
          <p:cNvPr id="376" name="Google Shape;376;p60"/>
          <p:cNvSpPr/>
          <p:nvPr/>
        </p:nvSpPr>
        <p:spPr>
          <a:xfrm>
            <a:off x="1941705" y="5187885"/>
            <a:ext cx="1870200" cy="7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12.9%</a:t>
            </a:r>
            <a:r>
              <a:rPr b="0" i="0" lang="en-US" sz="2600" u="none" cap="none" strike="noStrike">
                <a:solidFill>
                  <a:srgbClr val="504C49"/>
                </a:solidFill>
                <a:latin typeface="Source Serif 4"/>
                <a:ea typeface="Source Serif 4"/>
                <a:cs typeface="Source Serif 4"/>
                <a:sym typeface="Source Serif 4"/>
              </a:rPr>
              <a:t> </a:t>
            </a:r>
            <a:endParaRPr b="0" i="0" sz="2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supported through stable recovery housing</a:t>
            </a:r>
            <a:endParaRPr b="0" i="0" sz="1300" u="none" cap="none" strike="noStrike"/>
          </a:p>
        </p:txBody>
      </p:sp>
      <p:pic>
        <p:nvPicPr>
          <p:cNvPr descr="preencoded.png" id="377" name="Google Shape;377;p60"/>
          <p:cNvPicPr preferRelativeResize="0"/>
          <p:nvPr/>
        </p:nvPicPr>
        <p:blipFill rotWithShape="1">
          <a:blip r:embed="rId7">
            <a:alphaModFix/>
          </a:blip>
          <a:srcRect b="0" l="0" r="0" t="0"/>
          <a:stretch/>
        </p:blipFill>
        <p:spPr>
          <a:xfrm>
            <a:off x="785837" y="2958941"/>
            <a:ext cx="1155859" cy="1155859"/>
          </a:xfrm>
          <a:prstGeom prst="rect">
            <a:avLst/>
          </a:prstGeom>
          <a:noFill/>
          <a:ln>
            <a:noFill/>
          </a:ln>
        </p:spPr>
      </p:pic>
      <p:sp>
        <p:nvSpPr>
          <p:cNvPr id="378" name="Google Shape;378;p60"/>
          <p:cNvSpPr/>
          <p:nvPr/>
        </p:nvSpPr>
        <p:spPr>
          <a:xfrm>
            <a:off x="2039303" y="2944216"/>
            <a:ext cx="1870200" cy="2664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b="0" i="0" lang="en-US" sz="1650" u="none" cap="none" strike="noStrike">
                <a:solidFill>
                  <a:srgbClr val="504C49"/>
                </a:solidFill>
                <a:latin typeface="Platypi Medium"/>
                <a:ea typeface="Platypi Medium"/>
                <a:cs typeface="Platypi Medium"/>
                <a:sym typeface="Platypi Medium"/>
              </a:rPr>
              <a:t>Outpatient SUD</a:t>
            </a:r>
            <a:endParaRPr b="0" i="0" sz="1650" u="none" cap="none" strike="noStrike"/>
          </a:p>
        </p:txBody>
      </p:sp>
      <p:sp>
        <p:nvSpPr>
          <p:cNvPr id="379" name="Google Shape;379;p60"/>
          <p:cNvSpPr/>
          <p:nvPr/>
        </p:nvSpPr>
        <p:spPr>
          <a:xfrm>
            <a:off x="2039316" y="3261210"/>
            <a:ext cx="1870200" cy="7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12.9%</a:t>
            </a:r>
            <a:r>
              <a:rPr b="0" i="0" lang="en-US" sz="2600" u="none" cap="none" strike="noStrike">
                <a:solidFill>
                  <a:srgbClr val="504C49"/>
                </a:solidFill>
                <a:latin typeface="Source Serif 4"/>
                <a:ea typeface="Source Serif 4"/>
                <a:cs typeface="Source Serif 4"/>
                <a:sym typeface="Source Serif 4"/>
              </a:rPr>
              <a:t> </a:t>
            </a:r>
            <a:endParaRPr b="0" i="0" sz="2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engaging in outpatient substance use disorder treatment</a:t>
            </a:r>
            <a:endParaRPr b="0" i="0" sz="1300" u="none" cap="none" strike="noStrike"/>
          </a:p>
        </p:txBody>
      </p:sp>
      <p:pic>
        <p:nvPicPr>
          <p:cNvPr descr="preencoded.png" id="380" name="Google Shape;380;p60"/>
          <p:cNvPicPr preferRelativeResize="0"/>
          <p:nvPr/>
        </p:nvPicPr>
        <p:blipFill rotWithShape="1">
          <a:blip r:embed="rId8">
            <a:alphaModFix/>
          </a:blip>
          <a:srcRect b="0" l="0" r="0" t="0"/>
          <a:stretch/>
        </p:blipFill>
        <p:spPr>
          <a:xfrm>
            <a:off x="5011670" y="4968141"/>
            <a:ext cx="1155859" cy="1155859"/>
          </a:xfrm>
          <a:prstGeom prst="rect">
            <a:avLst/>
          </a:prstGeom>
          <a:noFill/>
          <a:ln>
            <a:noFill/>
          </a:ln>
        </p:spPr>
      </p:pic>
      <p:sp>
        <p:nvSpPr>
          <p:cNvPr id="381" name="Google Shape;381;p60"/>
          <p:cNvSpPr/>
          <p:nvPr/>
        </p:nvSpPr>
        <p:spPr>
          <a:xfrm>
            <a:off x="6295175" y="4844338"/>
            <a:ext cx="2724000" cy="3888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504C49"/>
              </a:buClr>
              <a:buSzPts val="1650"/>
              <a:buFont typeface="Platypi Medium"/>
              <a:buNone/>
            </a:pPr>
            <a:r>
              <a:rPr lang="en-US" sz="1650">
                <a:solidFill>
                  <a:srgbClr val="504C49"/>
                </a:solidFill>
                <a:latin typeface="Platypi Medium"/>
                <a:ea typeface="Platypi Medium"/>
                <a:cs typeface="Platypi Medium"/>
                <a:sym typeface="Platypi Medium"/>
              </a:rPr>
              <a:t>SUD</a:t>
            </a:r>
            <a:r>
              <a:rPr b="0" i="0" lang="en-US" sz="1650" u="none" cap="none" strike="noStrike">
                <a:solidFill>
                  <a:srgbClr val="504C49"/>
                </a:solidFill>
                <a:latin typeface="Platypi Medium"/>
                <a:ea typeface="Platypi Medium"/>
                <a:cs typeface="Platypi Medium"/>
                <a:sym typeface="Platypi Medium"/>
              </a:rPr>
              <a:t> Health Home</a:t>
            </a:r>
            <a:endParaRPr b="0" i="0" sz="1650" u="none" cap="none" strike="noStrike"/>
          </a:p>
        </p:txBody>
      </p:sp>
      <p:sp>
        <p:nvSpPr>
          <p:cNvPr id="382" name="Google Shape;382;p60"/>
          <p:cNvSpPr/>
          <p:nvPr/>
        </p:nvSpPr>
        <p:spPr>
          <a:xfrm>
            <a:off x="6295187" y="5171941"/>
            <a:ext cx="1870200" cy="95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04C49"/>
              </a:buClr>
              <a:buSzPts val="1300"/>
              <a:buFont typeface="Source Serif 4"/>
              <a:buNone/>
            </a:pPr>
            <a:r>
              <a:rPr b="1" i="0" lang="en-US" sz="2600" u="none" cap="none" strike="noStrike">
                <a:solidFill>
                  <a:srgbClr val="504C49"/>
                </a:solidFill>
                <a:latin typeface="Source Serif 4"/>
                <a:ea typeface="Source Serif 4"/>
                <a:cs typeface="Source Serif 4"/>
                <a:sym typeface="Source Serif 4"/>
              </a:rPr>
              <a:t>11.5%</a:t>
            </a:r>
            <a:r>
              <a:rPr b="0" i="0" lang="en-US" sz="2600" u="none" cap="none" strike="noStrike">
                <a:solidFill>
                  <a:srgbClr val="504C49"/>
                </a:solidFill>
                <a:latin typeface="Source Serif 4"/>
                <a:ea typeface="Source Serif 4"/>
                <a:cs typeface="Source Serif 4"/>
                <a:sym typeface="Source Serif 4"/>
              </a:rPr>
              <a:t> </a:t>
            </a:r>
            <a:endParaRPr b="0" i="0" sz="2600" u="none" cap="none" strike="noStrike">
              <a:solidFill>
                <a:srgbClr val="504C49"/>
              </a:solidFill>
              <a:latin typeface="Source Serif 4"/>
              <a:ea typeface="Source Serif 4"/>
              <a:cs typeface="Source Serif 4"/>
              <a:sym typeface="Source Serif 4"/>
            </a:endParaRPr>
          </a:p>
          <a:p>
            <a:pPr indent="0" lvl="0" marL="0" marR="0" rtl="0" algn="l">
              <a:lnSpc>
                <a:spcPct val="100000"/>
              </a:lnSpc>
              <a:spcBef>
                <a:spcPts val="0"/>
              </a:spcBef>
              <a:spcAft>
                <a:spcPts val="0"/>
              </a:spcAft>
              <a:buClr>
                <a:srgbClr val="504C49"/>
              </a:buClr>
              <a:buSzPts val="1300"/>
              <a:buFont typeface="Source Serif 4"/>
              <a:buNone/>
            </a:pPr>
            <a:r>
              <a:rPr b="0" i="0" lang="en-US" sz="1300" u="none" cap="none" strike="noStrike">
                <a:solidFill>
                  <a:srgbClr val="504C49"/>
                </a:solidFill>
                <a:latin typeface="Source Serif 4"/>
                <a:ea typeface="Source Serif 4"/>
                <a:cs typeface="Source Serif 4"/>
                <a:sym typeface="Source Serif 4"/>
              </a:rPr>
              <a:t>receiving integrated behavioral and SUD health home services</a:t>
            </a:r>
            <a:endParaRPr b="0" i="0" sz="1300" u="none" cap="none" strike="noStrike"/>
          </a:p>
        </p:txBody>
      </p:sp>
      <p:sp>
        <p:nvSpPr>
          <p:cNvPr id="383" name="Google Shape;383;p60"/>
          <p:cNvSpPr txBox="1"/>
          <p:nvPr>
            <p:ph idx="12" type="sldNum"/>
          </p:nvPr>
        </p:nvSpPr>
        <p:spPr>
          <a:xfrm>
            <a:off x="13690854" y="7599761"/>
            <a:ext cx="877800" cy="630000"/>
          </a:xfrm>
          <a:prstGeom prst="rect">
            <a:avLst/>
          </a:prstGeom>
        </p:spPr>
        <p:txBody>
          <a:bodyPr anchorCtr="0" anchor="t" bIns="134100" lIns="134100" spcFirstLastPara="1" rIns="134100" wrap="square" tIns="134100">
            <a:noAutofit/>
          </a:bodyPr>
          <a:lstStyle/>
          <a:p>
            <a:pPr indent="0" lvl="0" marL="0" rtl="0" algn="r">
              <a:spcBef>
                <a:spcPts val="0"/>
              </a:spcBef>
              <a:spcAft>
                <a:spcPts val="0"/>
              </a:spcAft>
              <a:buNone/>
            </a:pPr>
            <a:fld id="{00000000-1234-1234-1234-123412341234}" type="slidenum">
              <a:rPr lang="en-US"/>
              <a:t>‹#›</a:t>
            </a:fld>
            <a:endParaRPr/>
          </a:p>
        </p:txBody>
      </p:sp>
      <p:pic>
        <p:nvPicPr>
          <p:cNvPr id="384" name="Google Shape;384;p60" title="Elmhurst New Logo-01.png"/>
          <p:cNvPicPr preferRelativeResize="0"/>
          <p:nvPr/>
        </p:nvPicPr>
        <p:blipFill>
          <a:blip r:embed="rId9">
            <a:alphaModFix/>
          </a:blip>
          <a:stretch>
            <a:fillRect/>
          </a:stretch>
        </p:blipFill>
        <p:spPr>
          <a:xfrm>
            <a:off x="225316" y="7008926"/>
            <a:ext cx="1381002" cy="1074176"/>
          </a:xfrm>
          <a:prstGeom prst="rect">
            <a:avLst/>
          </a:prstGeom>
          <a:noFill/>
          <a:ln>
            <a:noFill/>
          </a:ln>
        </p:spPr>
      </p:pic>
      <p:sp>
        <p:nvSpPr>
          <p:cNvPr id="385" name="Google Shape;385;p60"/>
          <p:cNvSpPr txBox="1"/>
          <p:nvPr/>
        </p:nvSpPr>
        <p:spPr>
          <a:xfrm>
            <a:off x="3901500" y="7744200"/>
            <a:ext cx="68274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Quality Assurance Program Plan - Annual Report CY2025</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