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7" r:id="rId5"/>
    <p:sldId id="261" r:id="rId6"/>
    <p:sldId id="258" r:id="rId7"/>
    <p:sldId id="311" r:id="rId8"/>
    <p:sldId id="266" r:id="rId9"/>
    <p:sldId id="286" r:id="rId10"/>
    <p:sldId id="287" r:id="rId11"/>
    <p:sldId id="288" r:id="rId12"/>
    <p:sldId id="267" r:id="rId13"/>
    <p:sldId id="268" r:id="rId14"/>
    <p:sldId id="269" r:id="rId15"/>
    <p:sldId id="270" r:id="rId16"/>
    <p:sldId id="290" r:id="rId17"/>
    <p:sldId id="309" r:id="rId18"/>
    <p:sldId id="265" r:id="rId19"/>
    <p:sldId id="289" r:id="rId20"/>
    <p:sldId id="299" r:id="rId21"/>
    <p:sldId id="271" r:id="rId22"/>
    <p:sldId id="291" r:id="rId23"/>
    <p:sldId id="272" r:id="rId24"/>
    <p:sldId id="273" r:id="rId25"/>
    <p:sldId id="300" r:id="rId26"/>
    <p:sldId id="296" r:id="rId27"/>
    <p:sldId id="274" r:id="rId28"/>
    <p:sldId id="275" r:id="rId29"/>
    <p:sldId id="276" r:id="rId30"/>
    <p:sldId id="281" r:id="rId31"/>
    <p:sldId id="297" r:id="rId32"/>
    <p:sldId id="312" r:id="rId33"/>
    <p:sldId id="284" r:id="rId34"/>
    <p:sldId id="285" r:id="rId35"/>
    <p:sldId id="298" r:id="rId36"/>
    <p:sldId id="293" r:id="rId37"/>
    <p:sldId id="294" r:id="rId38"/>
    <p:sldId id="304" r:id="rId39"/>
    <p:sldId id="292" r:id="rId40"/>
    <p:sldId id="282" r:id="rId41"/>
    <p:sldId id="283" r:id="rId42"/>
    <p:sldId id="301" r:id="rId43"/>
    <p:sldId id="302" r:id="rId44"/>
    <p:sldId id="278" r:id="rId45"/>
    <p:sldId id="280" r:id="rId46"/>
    <p:sldId id="277" r:id="rId47"/>
    <p:sldId id="279" r:id="rId48"/>
    <p:sldId id="305" r:id="rId49"/>
    <p:sldId id="306" r:id="rId50"/>
    <p:sldId id="307" r:id="rId51"/>
    <p:sldId id="308" r:id="rId52"/>
    <p:sldId id="303" r:id="rId5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oper, Nancy" initials="CN" lastIdx="1" clrIdx="0">
    <p:extLst>
      <p:ext uri="{19B8F6BF-5375-455C-9EA6-DF929625EA0E}">
        <p15:presenceInfo xmlns:p15="http://schemas.microsoft.com/office/powerpoint/2012/main" userId="S::ncooper@sbcda.org::d13c9e0a-dccf-4376-8ed4-e0c39fbbe7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6AA6BA-F3C7-4A12-BBB9-0E351CAF8FE7}" v="25" dt="2022-08-22T19:50:42.5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6" d="100"/>
          <a:sy n="76" d="100"/>
        </p:scale>
        <p:origin x="142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09T11:18:09.571" idx="1">
    <p:pos x="10" y="10"/>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8/22/2022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hyperlink" Target="mailto:ncooper@sbcda.or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0AF40-F2F9-4513-B274-40184B933906}"/>
              </a:ext>
            </a:extLst>
          </p:cNvPr>
          <p:cNvSpPr>
            <a:spLocks noGrp="1"/>
          </p:cNvSpPr>
          <p:nvPr>
            <p:ph type="title"/>
          </p:nvPr>
        </p:nvSpPr>
        <p:spPr/>
        <p:txBody>
          <a:bodyPr>
            <a:normAutofit/>
          </a:bodyPr>
          <a:lstStyle/>
          <a:p>
            <a:r>
              <a:rPr lang="en-US" sz="2400" dirty="0">
                <a:latin typeface="Times New Roman" panose="02020603050405020304" pitchFamily="18" charset="0"/>
                <a:cs typeface="Times New Roman" panose="02020603050405020304" pitchFamily="18" charset="0"/>
              </a:rPr>
              <a:t>Nancy Cooper</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Deputy District Attorney</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San Bernardino County</a:t>
            </a:r>
          </a:p>
        </p:txBody>
      </p:sp>
      <p:sp>
        <p:nvSpPr>
          <p:cNvPr id="3" name="Content Placeholder 2">
            <a:extLst>
              <a:ext uri="{FF2B5EF4-FFF2-40B4-BE49-F238E27FC236}">
                <a16:creationId xmlns:a16="http://schemas.microsoft.com/office/drawing/2014/main" id="{892F5F43-F544-48E9-AD69-BDE6CF5EAE1A}"/>
              </a:ext>
            </a:extLst>
          </p:cNvPr>
          <p:cNvSpPr>
            <a:spLocks noGrp="1"/>
          </p:cNvSpPr>
          <p:nvPr>
            <p:ph idx="1"/>
          </p:nvPr>
        </p:nvSpPr>
        <p:spPr/>
        <p:txBody>
          <a:bodyPr/>
          <a:lstStyle/>
          <a:p>
            <a:endParaRPr lang="en-US" dirty="0"/>
          </a:p>
          <a:p>
            <a:endParaRPr lang="en-US" dirty="0"/>
          </a:p>
          <a:p>
            <a:pPr marL="0" indent="0" algn="ctr">
              <a:buNone/>
            </a:pPr>
            <a:r>
              <a:rPr lang="en-US" sz="2800" dirty="0">
                <a:latin typeface="Times New Roman" panose="02020603050405020304" pitchFamily="18" charset="0"/>
                <a:cs typeface="Times New Roman" panose="02020603050405020304" pitchFamily="18" charset="0"/>
              </a:rPr>
              <a:t>FRAUD 103:</a:t>
            </a:r>
          </a:p>
          <a:p>
            <a:pPr marL="0" indent="0" algn="ctr">
              <a:buNone/>
            </a:pPr>
            <a:r>
              <a:rPr lang="en-US" sz="2800" dirty="0">
                <a:latin typeface="Times New Roman" panose="02020603050405020304" pitchFamily="18" charset="0"/>
                <a:cs typeface="Times New Roman" panose="02020603050405020304" pitchFamily="18" charset="0"/>
              </a:rPr>
              <a:t>PROSECUTION/ PREPARATION OF </a:t>
            </a:r>
          </a:p>
          <a:p>
            <a:pPr marL="0" indent="0" algn="ctr">
              <a:buNone/>
            </a:pPr>
            <a:r>
              <a:rPr lang="en-US" sz="2800" dirty="0">
                <a:latin typeface="Times New Roman" panose="02020603050405020304" pitchFamily="18" charset="0"/>
                <a:cs typeface="Times New Roman" panose="02020603050405020304" pitchFamily="18" charset="0"/>
              </a:rPr>
              <a:t>WELFARE FRAUD CASES</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CALIFORNIA WELFARE FRAUD INVESTIGATORS ASSOCIATION</a:t>
            </a:r>
          </a:p>
          <a:p>
            <a:endParaRPr lang="en-US" dirty="0"/>
          </a:p>
        </p:txBody>
      </p:sp>
    </p:spTree>
    <p:extLst>
      <p:ext uri="{BB962C8B-B14F-4D97-AF65-F5344CB8AC3E}">
        <p14:creationId xmlns:p14="http://schemas.microsoft.com/office/powerpoint/2010/main" val="3021031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7B773-A714-43BE-B209-2A0BECAD4679}"/>
              </a:ext>
            </a:extLst>
          </p:cNvPr>
          <p:cNvSpPr>
            <a:spLocks noGrp="1"/>
          </p:cNvSpPr>
          <p:nvPr>
            <p:ph type="title"/>
          </p:nvPr>
        </p:nvSpPr>
        <p:spPr/>
        <p:txBody>
          <a:bodyPr/>
          <a:lstStyle/>
          <a:p>
            <a:r>
              <a:rPr lang="en-US" dirty="0"/>
              <a:t>SAWS FORMS	</a:t>
            </a:r>
          </a:p>
        </p:txBody>
      </p:sp>
      <p:sp>
        <p:nvSpPr>
          <p:cNvPr id="3" name="Content Placeholder 2">
            <a:extLst>
              <a:ext uri="{FF2B5EF4-FFF2-40B4-BE49-F238E27FC236}">
                <a16:creationId xmlns:a16="http://schemas.microsoft.com/office/drawing/2014/main" id="{11EC8AA5-928C-43A6-BFCD-7AA12A929A20}"/>
              </a:ext>
            </a:extLst>
          </p:cNvPr>
          <p:cNvSpPr>
            <a:spLocks noGrp="1"/>
          </p:cNvSpPr>
          <p:nvPr>
            <p:ph idx="1"/>
          </p:nvPr>
        </p:nvSpPr>
        <p:spPr/>
        <p:txBody>
          <a:bodyPr/>
          <a:lstStyle/>
          <a:p>
            <a:r>
              <a:rPr lang="en-US" dirty="0"/>
              <a:t>DOCUMENTS ARE COMPLETED AT THE APPLICATION WITH EW</a:t>
            </a:r>
          </a:p>
          <a:p>
            <a:r>
              <a:rPr lang="en-US" dirty="0"/>
              <a:t>INFORMATION ON THE FORMS COMES FROM DEF</a:t>
            </a:r>
          </a:p>
          <a:p>
            <a:r>
              <a:rPr lang="en-US" dirty="0"/>
              <a:t>LOTS OF NON-RELEVANT INFO, BUT LOOK AT KEY QUESTIONS</a:t>
            </a:r>
          </a:p>
          <a:p>
            <a:r>
              <a:rPr lang="en-US" dirty="0"/>
              <a:t>-Who’s in the home</a:t>
            </a:r>
          </a:p>
          <a:p>
            <a:r>
              <a:rPr lang="en-US" dirty="0"/>
              <a:t>-yes or no to working or training</a:t>
            </a:r>
          </a:p>
          <a:p>
            <a:r>
              <a:rPr lang="en-US" dirty="0"/>
              <a:t>-earned income</a:t>
            </a:r>
          </a:p>
          <a:p>
            <a:r>
              <a:rPr lang="en-US" dirty="0"/>
              <a:t>-self employment income</a:t>
            </a:r>
          </a:p>
          <a:p>
            <a:r>
              <a:rPr lang="en-US" dirty="0"/>
              <a:t>-lost or quit jobs</a:t>
            </a:r>
          </a:p>
          <a:p>
            <a:r>
              <a:rPr lang="en-US" dirty="0"/>
              <a:t>PULL JOURNALS THAT COINCIDE WITH THE FORMS FOR MORE DETAILS</a:t>
            </a:r>
          </a:p>
          <a:p>
            <a:pPr marL="0" indent="0">
              <a:buNone/>
            </a:pPr>
            <a:endParaRPr lang="en-US" dirty="0"/>
          </a:p>
          <a:p>
            <a:endParaRPr lang="en-US" dirty="0"/>
          </a:p>
        </p:txBody>
      </p:sp>
    </p:spTree>
    <p:extLst>
      <p:ext uri="{BB962C8B-B14F-4D97-AF65-F5344CB8AC3E}">
        <p14:creationId xmlns:p14="http://schemas.microsoft.com/office/powerpoint/2010/main" val="408015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3E7B5-4251-4F39-AC81-4A623D9D13A1}"/>
              </a:ext>
            </a:extLst>
          </p:cNvPr>
          <p:cNvSpPr>
            <a:spLocks noGrp="1"/>
          </p:cNvSpPr>
          <p:nvPr>
            <p:ph type="title"/>
          </p:nvPr>
        </p:nvSpPr>
        <p:spPr/>
        <p:txBody>
          <a:bodyPr/>
          <a:lstStyle/>
          <a:p>
            <a:r>
              <a:rPr lang="en-US" dirty="0"/>
              <a:t>FORMS</a:t>
            </a:r>
          </a:p>
        </p:txBody>
      </p:sp>
      <p:sp>
        <p:nvSpPr>
          <p:cNvPr id="3" name="Content Placeholder 2">
            <a:extLst>
              <a:ext uri="{FF2B5EF4-FFF2-40B4-BE49-F238E27FC236}">
                <a16:creationId xmlns:a16="http://schemas.microsoft.com/office/drawing/2014/main" id="{2C5AEBA2-6D0D-45CA-BA56-273C522EBCE9}"/>
              </a:ext>
            </a:extLst>
          </p:cNvPr>
          <p:cNvSpPr>
            <a:spLocks noGrp="1"/>
          </p:cNvSpPr>
          <p:nvPr>
            <p:ph idx="1"/>
          </p:nvPr>
        </p:nvSpPr>
        <p:spPr/>
        <p:txBody>
          <a:bodyPr/>
          <a:lstStyle/>
          <a:p>
            <a:r>
              <a:rPr lang="en-US" dirty="0"/>
              <a:t>COMPARING THE JOURNAL TO FORMS MAY CLEAR UP WHAT SEEMS LIKE REPORTING OF INCOME</a:t>
            </a:r>
          </a:p>
          <a:p>
            <a:r>
              <a:rPr lang="en-US" dirty="0"/>
              <a:t>-EX. Forms says “yes” to #8 income or job but in journal it notes def said lost the job or laid off, etc. </a:t>
            </a:r>
          </a:p>
          <a:p>
            <a:r>
              <a:rPr lang="en-US" dirty="0"/>
              <a:t>-Journal is also important to read before interviewing the def, spouse, boy/girlfriend or children to compare for inconsistencies</a:t>
            </a:r>
          </a:p>
        </p:txBody>
      </p:sp>
    </p:spTree>
    <p:extLst>
      <p:ext uri="{BB962C8B-B14F-4D97-AF65-F5344CB8AC3E}">
        <p14:creationId xmlns:p14="http://schemas.microsoft.com/office/powerpoint/2010/main" val="101347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284BA-2737-4C01-B6A3-2291DF4A3271}"/>
              </a:ext>
            </a:extLst>
          </p:cNvPr>
          <p:cNvSpPr>
            <a:spLocks noGrp="1"/>
          </p:cNvSpPr>
          <p:nvPr>
            <p:ph type="title"/>
          </p:nvPr>
        </p:nvSpPr>
        <p:spPr/>
        <p:txBody>
          <a:bodyPr/>
          <a:lstStyle/>
          <a:p>
            <a:r>
              <a:rPr lang="en-US" dirty="0"/>
              <a:t>SAR-7 &amp; QR-7 FORMS</a:t>
            </a:r>
          </a:p>
        </p:txBody>
      </p:sp>
      <p:sp>
        <p:nvSpPr>
          <p:cNvPr id="3" name="Content Placeholder 2">
            <a:extLst>
              <a:ext uri="{FF2B5EF4-FFF2-40B4-BE49-F238E27FC236}">
                <a16:creationId xmlns:a16="http://schemas.microsoft.com/office/drawing/2014/main" id="{25E53CAC-32E8-4DF0-8BF0-687122BCEC3C}"/>
              </a:ext>
            </a:extLst>
          </p:cNvPr>
          <p:cNvSpPr>
            <a:spLocks noGrp="1"/>
          </p:cNvSpPr>
          <p:nvPr>
            <p:ph idx="1"/>
          </p:nvPr>
        </p:nvSpPr>
        <p:spPr/>
        <p:txBody>
          <a:bodyPr/>
          <a:lstStyle/>
          <a:p>
            <a:r>
              <a:rPr lang="en-US" dirty="0"/>
              <a:t>FORM DEALS WITH MID REPORTING PERIOD CHANGES</a:t>
            </a:r>
          </a:p>
          <a:p>
            <a:r>
              <a:rPr lang="en-US" dirty="0"/>
              <a:t>#1 LISTS WHO MOVED IN OR OUT OF THE HOME</a:t>
            </a:r>
          </a:p>
          <a:p>
            <a:r>
              <a:rPr lang="en-US" dirty="0"/>
              <a:t>#2 CHANGE OF ADDRESS</a:t>
            </a:r>
          </a:p>
          <a:p>
            <a:r>
              <a:rPr lang="en-US" dirty="0"/>
              <a:t>#9,10,11,12 DEAL WITH THE INCOME</a:t>
            </a:r>
          </a:p>
          <a:p>
            <a:r>
              <a:rPr lang="en-US" dirty="0"/>
              <a:t>REMEMBER THE INFO ON THE FORM IS FOR THE REPORTING MONTH, NOT NECESSARILY FOR THE MONTH SIGNED.</a:t>
            </a:r>
          </a:p>
          <a:p>
            <a:endParaRPr lang="en-US" dirty="0"/>
          </a:p>
          <a:p>
            <a:r>
              <a:rPr lang="en-US" dirty="0"/>
              <a:t>QR-7 FORMS ARE REALLY OLD CASES, CHECK THE STATUTE OF LIMITATIONS.</a:t>
            </a:r>
          </a:p>
          <a:p>
            <a:r>
              <a:rPr lang="en-US" dirty="0"/>
              <a:t>ALWAYS PULL THE JOURNAL TOO, AS EW SOMETIMES CALL TO VERIFY INFO WITH DEF</a:t>
            </a:r>
          </a:p>
        </p:txBody>
      </p:sp>
    </p:spTree>
    <p:extLst>
      <p:ext uri="{BB962C8B-B14F-4D97-AF65-F5344CB8AC3E}">
        <p14:creationId xmlns:p14="http://schemas.microsoft.com/office/powerpoint/2010/main" val="1703367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E04B8-0D75-4C83-B97C-9F487064F01D}"/>
              </a:ext>
            </a:extLst>
          </p:cNvPr>
          <p:cNvSpPr>
            <a:spLocks noGrp="1"/>
          </p:cNvSpPr>
          <p:nvPr>
            <p:ph type="title"/>
          </p:nvPr>
        </p:nvSpPr>
        <p:spPr/>
        <p:txBody>
          <a:bodyPr/>
          <a:lstStyle/>
          <a:p>
            <a:r>
              <a:rPr lang="en-US" dirty="0"/>
              <a:t>AMOUNT OF LOSS	</a:t>
            </a:r>
          </a:p>
        </p:txBody>
      </p:sp>
      <p:sp>
        <p:nvSpPr>
          <p:cNvPr id="3" name="Content Placeholder 2">
            <a:extLst>
              <a:ext uri="{FF2B5EF4-FFF2-40B4-BE49-F238E27FC236}">
                <a16:creationId xmlns:a16="http://schemas.microsoft.com/office/drawing/2014/main" id="{35D6EBE5-9839-454D-89BB-9FE3FF887F51}"/>
              </a:ext>
            </a:extLst>
          </p:cNvPr>
          <p:cNvSpPr>
            <a:spLocks noGrp="1"/>
          </p:cNvSpPr>
          <p:nvPr>
            <p:ph idx="1"/>
          </p:nvPr>
        </p:nvSpPr>
        <p:spPr/>
        <p:txBody>
          <a:bodyPr/>
          <a:lstStyle/>
          <a:p>
            <a:r>
              <a:rPr lang="en-US" dirty="0"/>
              <a:t>QRS ESTABLISHES THE AMOUNT</a:t>
            </a:r>
          </a:p>
          <a:p>
            <a:r>
              <a:rPr lang="en-US" dirty="0"/>
              <a:t>VERIFY STATUTE OF LIMITATIONS</a:t>
            </a:r>
          </a:p>
          <a:p>
            <a:r>
              <a:rPr lang="en-US" dirty="0"/>
              <a:t>-4 YRS FROM DISCOVERY</a:t>
            </a:r>
          </a:p>
          <a:p>
            <a:r>
              <a:rPr lang="en-US" dirty="0"/>
              <a:t>-DISCOVERY EDD REPORT OR BUDGETTED</a:t>
            </a:r>
          </a:p>
          <a:p>
            <a:r>
              <a:rPr lang="en-US" dirty="0"/>
              <a:t>QRS IN SB CO. DO A NARRATIVE TO EXPLAIN AMOUNT, FRAUD PERIOD AND WHY IT’S FRAUD</a:t>
            </a:r>
          </a:p>
          <a:p>
            <a:r>
              <a:rPr lang="en-US" dirty="0"/>
              <a:t>-VERY HELPFUL ESPECIALLY WHEN TIME FRAME HAS GAPS</a:t>
            </a:r>
          </a:p>
        </p:txBody>
      </p:sp>
    </p:spTree>
    <p:extLst>
      <p:ext uri="{BB962C8B-B14F-4D97-AF65-F5344CB8AC3E}">
        <p14:creationId xmlns:p14="http://schemas.microsoft.com/office/powerpoint/2010/main" val="594511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AFD87-1A2E-495D-BFAC-6B5D51BFC100}"/>
              </a:ext>
            </a:extLst>
          </p:cNvPr>
          <p:cNvSpPr>
            <a:spLocks noGrp="1"/>
          </p:cNvSpPr>
          <p:nvPr>
            <p:ph type="title"/>
          </p:nvPr>
        </p:nvSpPr>
        <p:spPr/>
        <p:txBody>
          <a:bodyPr/>
          <a:lstStyle/>
          <a:p>
            <a:r>
              <a:rPr lang="en-US" dirty="0"/>
              <a:t>UNDER PENALTY OF PERJURY</a:t>
            </a:r>
          </a:p>
        </p:txBody>
      </p:sp>
      <p:sp>
        <p:nvSpPr>
          <p:cNvPr id="3" name="Content Placeholder 2">
            <a:extLst>
              <a:ext uri="{FF2B5EF4-FFF2-40B4-BE49-F238E27FC236}">
                <a16:creationId xmlns:a16="http://schemas.microsoft.com/office/drawing/2014/main" id="{750AB2E0-2040-4CC2-B501-A246DAB519F0}"/>
              </a:ext>
            </a:extLst>
          </p:cNvPr>
          <p:cNvSpPr>
            <a:spLocks noGrp="1"/>
          </p:cNvSpPr>
          <p:nvPr>
            <p:ph idx="1"/>
          </p:nvPr>
        </p:nvSpPr>
        <p:spPr/>
        <p:txBody>
          <a:bodyPr/>
          <a:lstStyle/>
          <a:p>
            <a:r>
              <a:rPr lang="en-US" dirty="0"/>
              <a:t>ALL FORMS ARE SIGNED UNDER P OF P</a:t>
            </a:r>
          </a:p>
          <a:p>
            <a:r>
              <a:rPr lang="en-US" dirty="0"/>
              <a:t>EW NOTES IN JOURNAL TOLD DEF UNDER P OF P</a:t>
            </a:r>
          </a:p>
          <a:p>
            <a:r>
              <a:rPr lang="en-US" dirty="0"/>
              <a:t>ON LINE APPS (E-APP) – SPECIAL PROBLEM</a:t>
            </a:r>
          </a:p>
          <a:p>
            <a:r>
              <a:rPr lang="en-US" dirty="0"/>
              <a:t>-MORE COMMON DURING PANDEMIC</a:t>
            </a:r>
          </a:p>
          <a:p>
            <a:r>
              <a:rPr lang="en-US" dirty="0"/>
              <a:t>-ARE UNDER P OF P</a:t>
            </a:r>
          </a:p>
          <a:p>
            <a:r>
              <a:rPr lang="en-US" dirty="0"/>
              <a:t>-DURING ONLINE PROCESS SCREEN POPS UP WITH THE P OF P ADVISEMENT</a:t>
            </a:r>
          </a:p>
          <a:p>
            <a:r>
              <a:rPr lang="en-US" dirty="0"/>
              <a:t>-PRINTED/ IMAGED COPY DOESN’T HAVE SIG. PAGE</a:t>
            </a:r>
          </a:p>
          <a:p>
            <a:r>
              <a:rPr lang="en-US" dirty="0"/>
              <a:t>GET DEF’S ADMISSION ACKNOWLEDGED THE P OF P SCREEN</a:t>
            </a:r>
          </a:p>
        </p:txBody>
      </p:sp>
    </p:spTree>
    <p:extLst>
      <p:ext uri="{BB962C8B-B14F-4D97-AF65-F5344CB8AC3E}">
        <p14:creationId xmlns:p14="http://schemas.microsoft.com/office/powerpoint/2010/main" val="3993184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90534-2DE7-4835-8C7C-A7B385AC1D0D}"/>
              </a:ext>
            </a:extLst>
          </p:cNvPr>
          <p:cNvSpPr>
            <a:spLocks noGrp="1"/>
          </p:cNvSpPr>
          <p:nvPr>
            <p:ph type="title"/>
          </p:nvPr>
        </p:nvSpPr>
        <p:spPr/>
        <p:txBody>
          <a:bodyPr/>
          <a:lstStyle/>
          <a:p>
            <a:r>
              <a:rPr lang="en-US" dirty="0"/>
              <a:t>UNREPORTED INCOME</a:t>
            </a:r>
          </a:p>
        </p:txBody>
      </p:sp>
      <p:sp>
        <p:nvSpPr>
          <p:cNvPr id="3" name="Content Placeholder 2">
            <a:extLst>
              <a:ext uri="{FF2B5EF4-FFF2-40B4-BE49-F238E27FC236}">
                <a16:creationId xmlns:a16="http://schemas.microsoft.com/office/drawing/2014/main" id="{CE8A68B8-C9C7-4CAF-8572-8B6C6CC5E602}"/>
              </a:ext>
            </a:extLst>
          </p:cNvPr>
          <p:cNvSpPr>
            <a:spLocks noGrp="1"/>
          </p:cNvSpPr>
          <p:nvPr>
            <p:ph idx="1"/>
          </p:nvPr>
        </p:nvSpPr>
        <p:spPr/>
        <p:txBody>
          <a:bodyPr>
            <a:normAutofit/>
          </a:bodyPr>
          <a:lstStyle/>
          <a:p>
            <a:r>
              <a:rPr lang="en-US" sz="2800" dirty="0"/>
              <a:t>Defendant fails to report their own income</a:t>
            </a:r>
          </a:p>
          <a:p>
            <a:r>
              <a:rPr lang="en-US" sz="2800" dirty="0"/>
              <a:t>Defendant fails to report the income of a child’s parent living in the home</a:t>
            </a:r>
          </a:p>
          <a:p>
            <a:r>
              <a:rPr lang="en-US" sz="2800" dirty="0"/>
              <a:t>Defendant fails to report the income of an adult child living in the home</a:t>
            </a:r>
          </a:p>
          <a:p>
            <a:r>
              <a:rPr lang="en-US" sz="2800" dirty="0"/>
              <a:t>Defendant fails to report the income of their parent who they live with</a:t>
            </a:r>
          </a:p>
        </p:txBody>
      </p:sp>
    </p:spTree>
    <p:extLst>
      <p:ext uri="{BB962C8B-B14F-4D97-AF65-F5344CB8AC3E}">
        <p14:creationId xmlns:p14="http://schemas.microsoft.com/office/powerpoint/2010/main" val="3307377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72909-F6FE-423A-BEBC-AAF4180AF6DC}"/>
              </a:ext>
            </a:extLst>
          </p:cNvPr>
          <p:cNvSpPr>
            <a:spLocks noGrp="1"/>
          </p:cNvSpPr>
          <p:nvPr>
            <p:ph type="title"/>
          </p:nvPr>
        </p:nvSpPr>
        <p:spPr/>
        <p:txBody>
          <a:bodyPr/>
          <a:lstStyle/>
          <a:p>
            <a:r>
              <a:rPr lang="en-US" dirty="0"/>
              <a:t>FRADIUE/ TURNER</a:t>
            </a:r>
          </a:p>
        </p:txBody>
      </p:sp>
      <p:sp>
        <p:nvSpPr>
          <p:cNvPr id="3" name="Content Placeholder 2">
            <a:extLst>
              <a:ext uri="{FF2B5EF4-FFF2-40B4-BE49-F238E27FC236}">
                <a16:creationId xmlns:a16="http://schemas.microsoft.com/office/drawing/2014/main" id="{EBD9FB5A-C9E1-4697-B296-67945CA48C5D}"/>
              </a:ext>
            </a:extLst>
          </p:cNvPr>
          <p:cNvSpPr>
            <a:spLocks noGrp="1"/>
          </p:cNvSpPr>
          <p:nvPr>
            <p:ph idx="1"/>
          </p:nvPr>
        </p:nvSpPr>
        <p:spPr/>
        <p:txBody>
          <a:bodyPr/>
          <a:lstStyle/>
          <a:p>
            <a:r>
              <a:rPr lang="en-US" dirty="0"/>
              <a:t>CASE PENDING</a:t>
            </a:r>
          </a:p>
          <a:p>
            <a:r>
              <a:rPr lang="en-US" dirty="0"/>
              <a:t>AND NEW ONE SUBMITTED WHILE FIRST STILL PENDING</a:t>
            </a:r>
          </a:p>
          <a:p>
            <a:r>
              <a:rPr lang="en-US" dirty="0"/>
              <a:t>TIME FRAMES OVERLAPPED</a:t>
            </a:r>
          </a:p>
        </p:txBody>
      </p:sp>
    </p:spTree>
    <p:extLst>
      <p:ext uri="{BB962C8B-B14F-4D97-AF65-F5344CB8AC3E}">
        <p14:creationId xmlns:p14="http://schemas.microsoft.com/office/powerpoint/2010/main" val="1946887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53D95-376D-494E-BBD4-D22C179A8325}"/>
              </a:ext>
            </a:extLst>
          </p:cNvPr>
          <p:cNvSpPr>
            <a:spLocks noGrp="1"/>
          </p:cNvSpPr>
          <p:nvPr>
            <p:ph type="title"/>
          </p:nvPr>
        </p:nvSpPr>
        <p:spPr/>
        <p:txBody>
          <a:bodyPr/>
          <a:lstStyle/>
          <a:p>
            <a:r>
              <a:rPr lang="en-US" dirty="0"/>
              <a:t>WHO TO INTERVIEW</a:t>
            </a:r>
          </a:p>
        </p:txBody>
      </p:sp>
      <p:sp>
        <p:nvSpPr>
          <p:cNvPr id="3" name="Content Placeholder 2">
            <a:extLst>
              <a:ext uri="{FF2B5EF4-FFF2-40B4-BE49-F238E27FC236}">
                <a16:creationId xmlns:a16="http://schemas.microsoft.com/office/drawing/2014/main" id="{C5CB09C7-6566-4593-A74B-8EE1FC300494}"/>
              </a:ext>
            </a:extLst>
          </p:cNvPr>
          <p:cNvSpPr>
            <a:spLocks noGrp="1"/>
          </p:cNvSpPr>
          <p:nvPr>
            <p:ph idx="1"/>
          </p:nvPr>
        </p:nvSpPr>
        <p:spPr/>
        <p:txBody>
          <a:bodyPr/>
          <a:lstStyle/>
          <a:p>
            <a:r>
              <a:rPr lang="en-US" dirty="0"/>
              <a:t>EW/ QRS</a:t>
            </a:r>
          </a:p>
          <a:p>
            <a:r>
              <a:rPr lang="en-US" dirty="0"/>
              <a:t>WTW AND CHILD CARE EW</a:t>
            </a:r>
          </a:p>
          <a:p>
            <a:r>
              <a:rPr lang="en-US" dirty="0"/>
              <a:t>EMPLOYER, SUPERVISOR</a:t>
            </a:r>
          </a:p>
          <a:p>
            <a:r>
              <a:rPr lang="en-US" dirty="0"/>
              <a:t>CUSTODIAN OF RECORDS</a:t>
            </a:r>
          </a:p>
          <a:p>
            <a:r>
              <a:rPr lang="en-US" dirty="0"/>
              <a:t>OTHERS IN THE HOME WITH DEF</a:t>
            </a:r>
          </a:p>
          <a:p>
            <a:r>
              <a:rPr lang="en-US" dirty="0"/>
              <a:t>DEFENDANT</a:t>
            </a:r>
          </a:p>
        </p:txBody>
      </p:sp>
    </p:spTree>
    <p:extLst>
      <p:ext uri="{BB962C8B-B14F-4D97-AF65-F5344CB8AC3E}">
        <p14:creationId xmlns:p14="http://schemas.microsoft.com/office/powerpoint/2010/main" val="3851668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8D0E-615A-4529-9E71-9E80F48B0632}"/>
              </a:ext>
            </a:extLst>
          </p:cNvPr>
          <p:cNvSpPr>
            <a:spLocks noGrp="1"/>
          </p:cNvSpPr>
          <p:nvPr>
            <p:ph type="title"/>
          </p:nvPr>
        </p:nvSpPr>
        <p:spPr/>
        <p:txBody>
          <a:bodyPr/>
          <a:lstStyle/>
          <a:p>
            <a:r>
              <a:rPr lang="en-US" dirty="0"/>
              <a:t>FINDING THE INCOME</a:t>
            </a:r>
          </a:p>
        </p:txBody>
      </p:sp>
      <p:sp>
        <p:nvSpPr>
          <p:cNvPr id="3" name="Content Placeholder 2">
            <a:extLst>
              <a:ext uri="{FF2B5EF4-FFF2-40B4-BE49-F238E27FC236}">
                <a16:creationId xmlns:a16="http://schemas.microsoft.com/office/drawing/2014/main" id="{8E58026B-8A74-4AFB-9321-CD16F31EA610}"/>
              </a:ext>
            </a:extLst>
          </p:cNvPr>
          <p:cNvSpPr>
            <a:spLocks noGrp="1"/>
          </p:cNvSpPr>
          <p:nvPr>
            <p:ph idx="1"/>
          </p:nvPr>
        </p:nvSpPr>
        <p:spPr/>
        <p:txBody>
          <a:bodyPr/>
          <a:lstStyle/>
          <a:p>
            <a:r>
              <a:rPr lang="en-US" dirty="0"/>
              <a:t>INITIALLY PULLED FROM THE EDD REPORT</a:t>
            </a:r>
          </a:p>
          <a:p>
            <a:r>
              <a:rPr lang="en-US" dirty="0"/>
              <a:t>QRS PULLS FROM “WORK NUMBER” OR SIMILAR SYSTEM</a:t>
            </a:r>
          </a:p>
          <a:p>
            <a:r>
              <a:rPr lang="en-US" dirty="0"/>
              <a:t>QRS MAY ALSO GET DIRECTLY FROM THE EMPLOYER</a:t>
            </a:r>
          </a:p>
          <a:p>
            <a:r>
              <a:rPr lang="en-US" dirty="0"/>
              <a:t>CAN GET ADMISSIBLE COPY FOR COURT FROM EITHER SEARCH WARRANT OF SDT</a:t>
            </a:r>
          </a:p>
          <a:p>
            <a:r>
              <a:rPr lang="en-US" dirty="0"/>
              <a:t>TALK TO THE CUSTODIAN OF RECORDS AT BUSINESS</a:t>
            </a:r>
          </a:p>
          <a:p>
            <a:r>
              <a:rPr lang="en-US" dirty="0"/>
              <a:t>-SHOW THEM WHAT QRS PULLED AND GET THEM TO VERIFY IT IS CORRECT PAYROLL FOR DEF/ OTHER</a:t>
            </a:r>
          </a:p>
          <a:p>
            <a:pPr marL="0" indent="0">
              <a:buNone/>
            </a:pPr>
            <a:endParaRPr lang="en-US" dirty="0"/>
          </a:p>
        </p:txBody>
      </p:sp>
    </p:spTree>
    <p:extLst>
      <p:ext uri="{BB962C8B-B14F-4D97-AF65-F5344CB8AC3E}">
        <p14:creationId xmlns:p14="http://schemas.microsoft.com/office/powerpoint/2010/main" val="605306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F1EFA-70AF-4BCD-B0F3-94133881BD7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CF2CC94F-4E72-4487-BA3F-FBCBE1C4D02D}"/>
              </a:ext>
            </a:extLst>
          </p:cNvPr>
          <p:cNvSpPr>
            <a:spLocks noGrp="1"/>
          </p:cNvSpPr>
          <p:nvPr>
            <p:ph idx="1"/>
          </p:nvPr>
        </p:nvSpPr>
        <p:spPr/>
        <p:txBody>
          <a:bodyPr/>
          <a:lstStyle/>
          <a:p>
            <a:r>
              <a:rPr lang="en-US" dirty="0"/>
              <a:t>TAKE DMV PICTURE WITH YOU TO HAVE EMPLOYER VERIFY DEF OR OTHER AS EMPLOYEE AND TIME FRAME WORKED</a:t>
            </a:r>
          </a:p>
          <a:p>
            <a:r>
              <a:rPr lang="en-US" dirty="0"/>
              <a:t>-needed for when we cannot locate the def or other OR they deny</a:t>
            </a:r>
          </a:p>
          <a:p>
            <a:r>
              <a:rPr lang="en-US" dirty="0"/>
              <a:t>GET THEIR CONTACT INFORMATION</a:t>
            </a:r>
          </a:p>
          <a:p>
            <a:r>
              <a:rPr lang="en-US" dirty="0"/>
              <a:t>-PERSONAL INFO TOO NOT JUST BUSINESS ADDRESS</a:t>
            </a:r>
          </a:p>
          <a:p>
            <a:r>
              <a:rPr lang="en-US" dirty="0"/>
              <a:t>-DOB</a:t>
            </a:r>
          </a:p>
          <a:p>
            <a:r>
              <a:rPr lang="en-US" dirty="0"/>
              <a:t>PERSONAL CELL NUMBERS</a:t>
            </a:r>
          </a:p>
          <a:p>
            <a:r>
              <a:rPr lang="en-US" dirty="0"/>
              <a:t>GET COPY OF THE EMPLOYMENT FILE – FOR ADDRESS USED, EMERGENCY CONTACT, DOB &amp; SSN, AND ID CARD PICTURE</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307755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6F2E3-AA1C-4D5F-BDEE-5CEBD20A94FE}"/>
              </a:ext>
            </a:extLst>
          </p:cNvPr>
          <p:cNvSpPr>
            <a:spLocks noGrp="1"/>
          </p:cNvSpPr>
          <p:nvPr>
            <p:ph type="title"/>
          </p:nvPr>
        </p:nvSpPr>
        <p:spPr/>
        <p:txBody>
          <a:bodyPr/>
          <a:lstStyle/>
          <a:p>
            <a:r>
              <a:rPr lang="en-US" dirty="0"/>
              <a:t>W&amp;I 10980 </a:t>
            </a:r>
          </a:p>
        </p:txBody>
      </p:sp>
      <p:sp>
        <p:nvSpPr>
          <p:cNvPr id="3" name="Content Placeholder 2">
            <a:extLst>
              <a:ext uri="{FF2B5EF4-FFF2-40B4-BE49-F238E27FC236}">
                <a16:creationId xmlns:a16="http://schemas.microsoft.com/office/drawing/2014/main" id="{CFC1941B-8B57-4995-A601-4E89C72615A6}"/>
              </a:ext>
            </a:extLst>
          </p:cNvPr>
          <p:cNvSpPr>
            <a:spLocks noGrp="1"/>
          </p:cNvSpPr>
          <p:nvPr>
            <p:ph idx="1"/>
          </p:nvPr>
        </p:nvSpPr>
        <p:spPr>
          <a:xfrm>
            <a:off x="2592924" y="1625600"/>
            <a:ext cx="8911688" cy="4285622"/>
          </a:xfrm>
        </p:spPr>
        <p:txBody>
          <a:bodyPr>
            <a:normAutofit/>
          </a:bodyPr>
          <a:lstStyle/>
          <a:p>
            <a:r>
              <a:rPr lang="en-US" dirty="0"/>
              <a:t>(c) Whenever any person has, willfully and knowingly, with the intent to deceive, by means of false statement or representation, or by failing to disclose a material fact, or by impersonation or other fraudulent device, obtained or retained aid under the provisions of this division for himself or herself or for a child not in fact entitled thereto, the person obtaining the aid shall be punished</a:t>
            </a:r>
          </a:p>
          <a:p>
            <a:r>
              <a:rPr lang="en-US" dirty="0"/>
              <a:t>(1) $950 or less as </a:t>
            </a:r>
            <a:r>
              <a:rPr lang="en-US" dirty="0" err="1"/>
              <a:t>misd</a:t>
            </a:r>
            <a:endParaRPr lang="en-US" dirty="0"/>
          </a:p>
          <a:p>
            <a:r>
              <a:rPr lang="en-US" dirty="0"/>
              <a:t>(2) over $950 as felony/ wobbler</a:t>
            </a:r>
          </a:p>
          <a:p>
            <a:endParaRPr lang="en-US" dirty="0"/>
          </a:p>
          <a:p>
            <a:r>
              <a:rPr lang="en-US" dirty="0"/>
              <a:t>PC118 – any person who …declares...under penalty of perjury and willfully states as true any material matter which he or she knows to be false is guilty of perjury. Felony</a:t>
            </a:r>
          </a:p>
          <a:p>
            <a:endParaRPr lang="en-US" dirty="0"/>
          </a:p>
        </p:txBody>
      </p:sp>
    </p:spTree>
    <p:extLst>
      <p:ext uri="{BB962C8B-B14F-4D97-AF65-F5344CB8AC3E}">
        <p14:creationId xmlns:p14="http://schemas.microsoft.com/office/powerpoint/2010/main" val="349007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E7395-C0D8-41EA-B8CC-4912408C4BE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D87A7AE-DE95-4785-A74B-8146484A1743}"/>
              </a:ext>
            </a:extLst>
          </p:cNvPr>
          <p:cNvSpPr>
            <a:spLocks noGrp="1"/>
          </p:cNvSpPr>
          <p:nvPr>
            <p:ph idx="1"/>
          </p:nvPr>
        </p:nvSpPr>
        <p:spPr/>
        <p:txBody>
          <a:bodyPr/>
          <a:lstStyle/>
          <a:p>
            <a:r>
              <a:rPr lang="en-US" dirty="0"/>
              <a:t>IF INCOME FROM IHSS – MAKE SURE THEY DON’T BLACK OUT THE NAME AND IDENTIFYING INFO OF THE PAYEE AND PAYOR, EX. DOB,SSN,NAME</a:t>
            </a:r>
          </a:p>
          <a:p>
            <a:r>
              <a:rPr lang="en-US" dirty="0"/>
              <a:t>IF RETIREMENT/PENSION/SOCIAL SECURITY INCOME MAY NEED WAIVER FROM THE PAYEE IF OTHER THAN DEF</a:t>
            </a:r>
          </a:p>
          <a:p>
            <a:r>
              <a:rPr lang="en-US" dirty="0"/>
              <a:t>IF INCOME FROM A BUSINESS DEF OWNS, NEED TAX RECORDS.</a:t>
            </a:r>
          </a:p>
          <a:p>
            <a:r>
              <a:rPr lang="en-US" dirty="0"/>
              <a:t>-DO SW AND SEARCH THE HOME FOR TAX RECORDS</a:t>
            </a:r>
          </a:p>
          <a:p>
            <a:r>
              <a:rPr lang="en-US" dirty="0"/>
              <a:t>-MOST PEOPLE KEEP COPIES</a:t>
            </a:r>
          </a:p>
          <a:p>
            <a:r>
              <a:rPr lang="en-US" dirty="0"/>
              <a:t>-TAKE THE COMPUTER, FOR SAVED TURBO TAX FORMS</a:t>
            </a:r>
          </a:p>
          <a:p>
            <a:r>
              <a:rPr lang="en-US" dirty="0"/>
              <a:t>-EASIER THAN TRYING TO GET THEM FROM IRS OR FRANCHISE TAX BD</a:t>
            </a:r>
          </a:p>
          <a:p>
            <a:r>
              <a:rPr lang="en-US" dirty="0"/>
              <a:t>RUN THEM AGAIN IN INCOME SYSTEM TO SEE IF STILL DOING IT</a:t>
            </a:r>
          </a:p>
          <a:p>
            <a:endParaRPr lang="en-US" dirty="0"/>
          </a:p>
        </p:txBody>
      </p:sp>
    </p:spTree>
    <p:extLst>
      <p:ext uri="{BB962C8B-B14F-4D97-AF65-F5344CB8AC3E}">
        <p14:creationId xmlns:p14="http://schemas.microsoft.com/office/powerpoint/2010/main" val="1935368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81213-184C-4501-87E9-148C0F7C669C}"/>
              </a:ext>
            </a:extLst>
          </p:cNvPr>
          <p:cNvSpPr>
            <a:spLocks noGrp="1"/>
          </p:cNvSpPr>
          <p:nvPr>
            <p:ph type="title"/>
          </p:nvPr>
        </p:nvSpPr>
        <p:spPr/>
        <p:txBody>
          <a:bodyPr/>
          <a:lstStyle/>
          <a:p>
            <a:r>
              <a:rPr lang="en-US" dirty="0"/>
              <a:t>ABSENT PARENT (AP) CASE</a:t>
            </a:r>
          </a:p>
        </p:txBody>
      </p:sp>
      <p:sp>
        <p:nvSpPr>
          <p:cNvPr id="3" name="Content Placeholder 2">
            <a:extLst>
              <a:ext uri="{FF2B5EF4-FFF2-40B4-BE49-F238E27FC236}">
                <a16:creationId xmlns:a16="http://schemas.microsoft.com/office/drawing/2014/main" id="{1D54BC7C-BE7E-4EFA-93A7-405C0ADE1632}"/>
              </a:ext>
            </a:extLst>
          </p:cNvPr>
          <p:cNvSpPr>
            <a:spLocks noGrp="1"/>
          </p:cNvSpPr>
          <p:nvPr>
            <p:ph idx="1"/>
          </p:nvPr>
        </p:nvSpPr>
        <p:spPr/>
        <p:txBody>
          <a:bodyPr>
            <a:normAutofit/>
          </a:bodyPr>
          <a:lstStyle/>
          <a:p>
            <a:r>
              <a:rPr lang="en-US"/>
              <a:t>NEED TO PROVE AP IN THE HOME AND TIME FRAMES</a:t>
            </a:r>
            <a:endParaRPr lang="en-US" dirty="0"/>
          </a:p>
          <a:p>
            <a:r>
              <a:rPr lang="en-US" dirty="0"/>
              <a:t>-WHO DOES DEF LIST IN HOME</a:t>
            </a:r>
          </a:p>
          <a:p>
            <a:r>
              <a:rPr lang="en-US" dirty="0"/>
              <a:t>-DID DEF REPORT AP OUT OF THE HOME</a:t>
            </a:r>
          </a:p>
          <a:p>
            <a:r>
              <a:rPr lang="en-US" dirty="0"/>
              <a:t>LOOK TO PRIOR APPS</a:t>
            </a:r>
          </a:p>
          <a:p>
            <a:r>
              <a:rPr lang="en-US" dirty="0"/>
              <a:t>-HAS DEF REPORTED AP OR KID OUT PREVIOUSLY?</a:t>
            </a:r>
          </a:p>
          <a:p>
            <a:r>
              <a:rPr lang="en-US" dirty="0"/>
              <a:t>-SHOWS KNOWS SUPPOSED TO</a:t>
            </a:r>
          </a:p>
          <a:p>
            <a:r>
              <a:rPr lang="en-US" dirty="0"/>
              <a:t>GET THE CHILD SUPPORT QUESTIONAIRE</a:t>
            </a:r>
          </a:p>
          <a:p>
            <a:r>
              <a:rPr lang="en-US" dirty="0"/>
              <a:t>-Signed under penalty of perjury to show claimed AP out of home</a:t>
            </a:r>
          </a:p>
          <a:p>
            <a:r>
              <a:rPr lang="en-US" dirty="0"/>
              <a:t>-ANOTHER PC118 COUNT</a:t>
            </a:r>
          </a:p>
          <a:p>
            <a:endParaRPr lang="en-US" dirty="0"/>
          </a:p>
          <a:p>
            <a:endParaRPr lang="en-US" dirty="0"/>
          </a:p>
        </p:txBody>
      </p:sp>
    </p:spTree>
    <p:extLst>
      <p:ext uri="{BB962C8B-B14F-4D97-AF65-F5344CB8AC3E}">
        <p14:creationId xmlns:p14="http://schemas.microsoft.com/office/powerpoint/2010/main" val="27064823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D3451-6F18-408E-8FE5-AE4C1B7593EC}"/>
              </a:ext>
            </a:extLst>
          </p:cNvPr>
          <p:cNvSpPr>
            <a:spLocks noGrp="1"/>
          </p:cNvSpPr>
          <p:nvPr>
            <p:ph type="title"/>
          </p:nvPr>
        </p:nvSpPr>
        <p:spPr/>
        <p:txBody>
          <a:bodyPr/>
          <a:lstStyle/>
          <a:p>
            <a:r>
              <a:rPr lang="en-US" dirty="0"/>
              <a:t>TALK TO</a:t>
            </a:r>
          </a:p>
        </p:txBody>
      </p:sp>
      <p:sp>
        <p:nvSpPr>
          <p:cNvPr id="3" name="Content Placeholder 2">
            <a:extLst>
              <a:ext uri="{FF2B5EF4-FFF2-40B4-BE49-F238E27FC236}">
                <a16:creationId xmlns:a16="http://schemas.microsoft.com/office/drawing/2014/main" id="{19139D29-1A3B-4F3B-AFD7-DBB6CFF0B3B0}"/>
              </a:ext>
            </a:extLst>
          </p:cNvPr>
          <p:cNvSpPr>
            <a:spLocks noGrp="1"/>
          </p:cNvSpPr>
          <p:nvPr>
            <p:ph idx="1"/>
          </p:nvPr>
        </p:nvSpPr>
        <p:spPr/>
        <p:txBody>
          <a:bodyPr/>
          <a:lstStyle/>
          <a:p>
            <a:r>
              <a:rPr lang="en-US" dirty="0"/>
              <a:t>ABSENT PARENT</a:t>
            </a:r>
          </a:p>
          <a:p>
            <a:r>
              <a:rPr lang="en-US" dirty="0"/>
              <a:t>CHILDREN</a:t>
            </a:r>
          </a:p>
          <a:p>
            <a:r>
              <a:rPr lang="en-US" dirty="0"/>
              <a:t>RELATIVES</a:t>
            </a:r>
          </a:p>
          <a:p>
            <a:r>
              <a:rPr lang="en-US" dirty="0"/>
              <a:t>NEIGHBORS</a:t>
            </a:r>
          </a:p>
          <a:p>
            <a:r>
              <a:rPr lang="en-US" dirty="0"/>
              <a:t>EMPLOYERS</a:t>
            </a:r>
          </a:p>
          <a:p>
            <a:r>
              <a:rPr lang="en-US" dirty="0"/>
              <a:t>LANDLORD</a:t>
            </a:r>
          </a:p>
        </p:txBody>
      </p:sp>
    </p:spTree>
    <p:extLst>
      <p:ext uri="{BB962C8B-B14F-4D97-AF65-F5344CB8AC3E}">
        <p14:creationId xmlns:p14="http://schemas.microsoft.com/office/powerpoint/2010/main" val="110797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C068D-7718-4C21-9964-25983E0D52CE}"/>
              </a:ext>
            </a:extLst>
          </p:cNvPr>
          <p:cNvSpPr>
            <a:spLocks noGrp="1"/>
          </p:cNvSpPr>
          <p:nvPr>
            <p:ph type="title"/>
          </p:nvPr>
        </p:nvSpPr>
        <p:spPr/>
        <p:txBody>
          <a:bodyPr/>
          <a:lstStyle/>
          <a:p>
            <a:r>
              <a:rPr lang="en-US" dirty="0"/>
              <a:t>CORROBORATION</a:t>
            </a:r>
          </a:p>
        </p:txBody>
      </p:sp>
      <p:sp>
        <p:nvSpPr>
          <p:cNvPr id="3" name="Content Placeholder 2">
            <a:extLst>
              <a:ext uri="{FF2B5EF4-FFF2-40B4-BE49-F238E27FC236}">
                <a16:creationId xmlns:a16="http://schemas.microsoft.com/office/drawing/2014/main" id="{BFF50450-19DD-4B3B-97B5-AA6B98DC61AF}"/>
              </a:ext>
            </a:extLst>
          </p:cNvPr>
          <p:cNvSpPr>
            <a:spLocks noGrp="1"/>
          </p:cNvSpPr>
          <p:nvPr>
            <p:ph idx="1"/>
          </p:nvPr>
        </p:nvSpPr>
        <p:spPr/>
        <p:txBody>
          <a:bodyPr/>
          <a:lstStyle/>
          <a:p>
            <a:r>
              <a:rPr lang="en-US" dirty="0"/>
              <a:t>CHECK FACEBOOK FOR PICTURES TOGETHER AND DATES</a:t>
            </a:r>
          </a:p>
          <a:p>
            <a:r>
              <a:rPr lang="en-US" dirty="0"/>
              <a:t>-PRINT THEM OUT WHEN FOUND SO NOT DELETED</a:t>
            </a:r>
          </a:p>
          <a:p>
            <a:r>
              <a:rPr lang="en-US" dirty="0"/>
              <a:t>CHECK MARRIGE LICENSES, CA AND NV</a:t>
            </a:r>
          </a:p>
          <a:p>
            <a:r>
              <a:rPr lang="en-US" dirty="0"/>
              <a:t>RUN DMV TO SEE ADDRESS LISTED BY AP</a:t>
            </a:r>
          </a:p>
          <a:p>
            <a:r>
              <a:rPr lang="en-US" dirty="0"/>
              <a:t>RUN VEHICLE REGISTRATIONS FOR CARS AND ADDRESSES</a:t>
            </a:r>
          </a:p>
          <a:p>
            <a:r>
              <a:rPr lang="en-US" dirty="0"/>
              <a:t>-SURVEIL THE HOUSE, DO YOU SEE THE CARS</a:t>
            </a:r>
          </a:p>
          <a:p>
            <a:endParaRPr lang="en-US" dirty="0"/>
          </a:p>
          <a:p>
            <a:endParaRPr lang="en-US" dirty="0"/>
          </a:p>
        </p:txBody>
      </p:sp>
    </p:spTree>
    <p:extLst>
      <p:ext uri="{BB962C8B-B14F-4D97-AF65-F5344CB8AC3E}">
        <p14:creationId xmlns:p14="http://schemas.microsoft.com/office/powerpoint/2010/main" val="561103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AF53-ACA9-4A26-85F8-DF712828C5D8}"/>
              </a:ext>
            </a:extLst>
          </p:cNvPr>
          <p:cNvSpPr>
            <a:spLocks noGrp="1"/>
          </p:cNvSpPr>
          <p:nvPr>
            <p:ph type="title"/>
          </p:nvPr>
        </p:nvSpPr>
        <p:spPr/>
        <p:txBody>
          <a:bodyPr/>
          <a:lstStyle/>
          <a:p>
            <a:r>
              <a:rPr lang="en-US" dirty="0"/>
              <a:t>MORE</a:t>
            </a:r>
          </a:p>
        </p:txBody>
      </p:sp>
      <p:sp>
        <p:nvSpPr>
          <p:cNvPr id="3" name="Content Placeholder 2">
            <a:extLst>
              <a:ext uri="{FF2B5EF4-FFF2-40B4-BE49-F238E27FC236}">
                <a16:creationId xmlns:a16="http://schemas.microsoft.com/office/drawing/2014/main" id="{E995FFB8-D7A4-4F5F-B4B1-B1F007A01047}"/>
              </a:ext>
            </a:extLst>
          </p:cNvPr>
          <p:cNvSpPr>
            <a:spLocks noGrp="1"/>
          </p:cNvSpPr>
          <p:nvPr>
            <p:ph idx="1"/>
          </p:nvPr>
        </p:nvSpPr>
        <p:spPr/>
        <p:txBody>
          <a:bodyPr>
            <a:normAutofit lnSpcReduction="10000"/>
          </a:bodyPr>
          <a:lstStyle/>
          <a:p>
            <a:r>
              <a:rPr lang="en-US" dirty="0"/>
              <a:t>TALK TO THE NEIGHBORS, FRIENDS, RELATIVES</a:t>
            </a:r>
          </a:p>
          <a:p>
            <a:r>
              <a:rPr lang="en-US" dirty="0"/>
              <a:t>-DO THEY SEE AP AT ALL HOURS, ETC</a:t>
            </a:r>
          </a:p>
          <a:p>
            <a:r>
              <a:rPr lang="en-US" dirty="0"/>
              <a:t>TALK TO LANDLORD</a:t>
            </a:r>
          </a:p>
          <a:p>
            <a:r>
              <a:rPr lang="en-US" dirty="0"/>
              <a:t>-WHO IS ON LEASE, WHO PAYS THE RENT, WHO DO THEY GET CALL FOR REPAIRS FROM</a:t>
            </a:r>
          </a:p>
          <a:p>
            <a:r>
              <a:rPr lang="en-US" dirty="0"/>
              <a:t>WHAT ADDRESS DOES THE AP USE FOR WORK, CDL</a:t>
            </a:r>
          </a:p>
          <a:p>
            <a:r>
              <a:rPr lang="en-US" dirty="0"/>
              <a:t>-EMPLOYMENT FILE</a:t>
            </a:r>
          </a:p>
          <a:p>
            <a:r>
              <a:rPr lang="en-US" dirty="0"/>
              <a:t>RUN RAP OF AP, WHAT ADDRESS USED FOR PROBATION OR PAROLE</a:t>
            </a:r>
          </a:p>
          <a:p>
            <a:r>
              <a:rPr lang="en-US" dirty="0"/>
              <a:t>ARE THERE SUPPORT ORDERS FOR CHILD SUPPORT, CUSTODY</a:t>
            </a:r>
          </a:p>
          <a:p>
            <a:r>
              <a:rPr lang="en-US" dirty="0"/>
              <a:t>-Absence of those things can show togetherness</a:t>
            </a:r>
          </a:p>
        </p:txBody>
      </p:sp>
    </p:spTree>
    <p:extLst>
      <p:ext uri="{BB962C8B-B14F-4D97-AF65-F5344CB8AC3E}">
        <p14:creationId xmlns:p14="http://schemas.microsoft.com/office/powerpoint/2010/main" val="3201772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AABE-E177-4BF9-BECA-5A49D733E3CB}"/>
              </a:ext>
            </a:extLst>
          </p:cNvPr>
          <p:cNvSpPr>
            <a:spLocks noGrp="1"/>
          </p:cNvSpPr>
          <p:nvPr>
            <p:ph type="title"/>
          </p:nvPr>
        </p:nvSpPr>
        <p:spPr/>
        <p:txBody>
          <a:bodyPr/>
          <a:lstStyle/>
          <a:p>
            <a:r>
              <a:rPr lang="en-US" dirty="0"/>
              <a:t>CHILD OUT OF THE HOME</a:t>
            </a:r>
          </a:p>
        </p:txBody>
      </p:sp>
      <p:sp>
        <p:nvSpPr>
          <p:cNvPr id="3" name="Content Placeholder 2">
            <a:extLst>
              <a:ext uri="{FF2B5EF4-FFF2-40B4-BE49-F238E27FC236}">
                <a16:creationId xmlns:a16="http://schemas.microsoft.com/office/drawing/2014/main" id="{1EB35783-9D2C-4FCE-9483-FB22EE4773F8}"/>
              </a:ext>
            </a:extLst>
          </p:cNvPr>
          <p:cNvSpPr>
            <a:spLocks noGrp="1"/>
          </p:cNvSpPr>
          <p:nvPr>
            <p:ph idx="1"/>
          </p:nvPr>
        </p:nvSpPr>
        <p:spPr/>
        <p:txBody>
          <a:bodyPr/>
          <a:lstStyle/>
          <a:p>
            <a:r>
              <a:rPr lang="en-US" dirty="0"/>
              <a:t>LOOK TO THE FORMS AS TO WHO IS LISTED ON THE CASE</a:t>
            </a:r>
          </a:p>
          <a:p>
            <a:r>
              <a:rPr lang="en-US" dirty="0"/>
              <a:t>CHECK THE SAR TO SEE IF CHILD REPORTED OUT - QUES #1</a:t>
            </a:r>
          </a:p>
          <a:p>
            <a:r>
              <a:rPr lang="en-US" dirty="0"/>
              <a:t>CHECK SAR FOR CHANGES TO CUSTODY - QUES #13</a:t>
            </a:r>
          </a:p>
          <a:p>
            <a:r>
              <a:rPr lang="en-US" dirty="0"/>
              <a:t>GET THE CHILD SUPPORT QUESTIONAIRE</a:t>
            </a:r>
          </a:p>
          <a:p>
            <a:r>
              <a:rPr lang="en-US" dirty="0"/>
              <a:t>SCHOOL RECORDS</a:t>
            </a:r>
          </a:p>
          <a:p>
            <a:r>
              <a:rPr lang="en-US" dirty="0"/>
              <a:t>-WHO IS LISTED AS EMERGENCY CONTACT AND CUSTODIAL PARENT</a:t>
            </a:r>
          </a:p>
          <a:p>
            <a:r>
              <a:rPr lang="en-US" dirty="0"/>
              <a:t>TALK TO THE SCHOOL TEACHER, OFFICE SECRETARY, NURSE</a:t>
            </a:r>
          </a:p>
          <a:p>
            <a:r>
              <a:rPr lang="en-US" dirty="0"/>
              <a:t>-WHO SHOWS UP TO PICK UP CHILD</a:t>
            </a:r>
          </a:p>
          <a:p>
            <a:r>
              <a:rPr lang="en-US" dirty="0"/>
              <a:t>-WHO COMES TO PARENT CONFERENCES/ FIELD TRIPS</a:t>
            </a:r>
          </a:p>
        </p:txBody>
      </p:sp>
    </p:spTree>
    <p:extLst>
      <p:ext uri="{BB962C8B-B14F-4D97-AF65-F5344CB8AC3E}">
        <p14:creationId xmlns:p14="http://schemas.microsoft.com/office/powerpoint/2010/main" val="1912844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60FCF-5601-4D8F-A505-877E1D4D932D}"/>
              </a:ext>
            </a:extLst>
          </p:cNvPr>
          <p:cNvSpPr>
            <a:spLocks noGrp="1"/>
          </p:cNvSpPr>
          <p:nvPr>
            <p:ph type="title"/>
          </p:nvPr>
        </p:nvSpPr>
        <p:spPr/>
        <p:txBody>
          <a:bodyPr/>
          <a:lstStyle/>
          <a:p>
            <a:r>
              <a:rPr lang="en-US" dirty="0"/>
              <a:t>CHILD OUT</a:t>
            </a:r>
          </a:p>
        </p:txBody>
      </p:sp>
      <p:sp>
        <p:nvSpPr>
          <p:cNvPr id="3" name="Content Placeholder 2">
            <a:extLst>
              <a:ext uri="{FF2B5EF4-FFF2-40B4-BE49-F238E27FC236}">
                <a16:creationId xmlns:a16="http://schemas.microsoft.com/office/drawing/2014/main" id="{2418D1C1-334D-4032-98FD-055B2FC85358}"/>
              </a:ext>
            </a:extLst>
          </p:cNvPr>
          <p:cNvSpPr>
            <a:spLocks noGrp="1"/>
          </p:cNvSpPr>
          <p:nvPr>
            <p:ph idx="1"/>
          </p:nvPr>
        </p:nvSpPr>
        <p:spPr/>
        <p:txBody>
          <a:bodyPr>
            <a:normAutofit lnSpcReduction="10000"/>
          </a:bodyPr>
          <a:lstStyle/>
          <a:p>
            <a:r>
              <a:rPr lang="en-US" dirty="0"/>
              <a:t>TALK TO CUSTODIAL PARENT</a:t>
            </a:r>
          </a:p>
          <a:p>
            <a:r>
              <a:rPr lang="en-US" dirty="0"/>
              <a:t>TALK TO GRAND PARENTS, NEIGHBORS</a:t>
            </a:r>
          </a:p>
          <a:p>
            <a:r>
              <a:rPr lang="en-US" dirty="0"/>
              <a:t>TAKE PICTURES OF CHILD’S ROOM/ PICTURES ON FRIDGE/ TOYS ETC.</a:t>
            </a:r>
          </a:p>
          <a:p>
            <a:r>
              <a:rPr lang="en-US" dirty="0"/>
              <a:t>-and lack there of those things at </a:t>
            </a:r>
            <a:r>
              <a:rPr lang="en-US" dirty="0" err="1"/>
              <a:t>def’s</a:t>
            </a:r>
            <a:endParaRPr lang="en-US" dirty="0"/>
          </a:p>
          <a:p>
            <a:r>
              <a:rPr lang="en-US" dirty="0"/>
              <a:t>CUSTODY AND SUPPORT RECORDS</a:t>
            </a:r>
          </a:p>
          <a:p>
            <a:r>
              <a:rPr lang="en-US" dirty="0"/>
              <a:t>-copy from custodian parent</a:t>
            </a:r>
          </a:p>
          <a:p>
            <a:r>
              <a:rPr lang="en-US" dirty="0"/>
              <a:t>-certified from Family court</a:t>
            </a:r>
          </a:p>
          <a:p>
            <a:r>
              <a:rPr lang="en-US" dirty="0"/>
              <a:t>GO BACK IN DEF HISTORY OF APPS</a:t>
            </a:r>
          </a:p>
          <a:p>
            <a:r>
              <a:rPr lang="en-US" dirty="0"/>
              <a:t>-HAS SHE REPORTED CHILD OUT BEFORE OR OTHER KIDS</a:t>
            </a:r>
          </a:p>
          <a:p>
            <a:r>
              <a:rPr lang="en-US" dirty="0"/>
              <a:t>-SHOWS KNOWLEDGE</a:t>
            </a:r>
          </a:p>
        </p:txBody>
      </p:sp>
    </p:spTree>
    <p:extLst>
      <p:ext uri="{BB962C8B-B14F-4D97-AF65-F5344CB8AC3E}">
        <p14:creationId xmlns:p14="http://schemas.microsoft.com/office/powerpoint/2010/main" val="957322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FC3EC-FC39-4489-8897-C0BFBB62FEC1}"/>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190FA592-F7DA-4776-BC0C-98C4204E592A}"/>
              </a:ext>
            </a:extLst>
          </p:cNvPr>
          <p:cNvSpPr>
            <a:spLocks noGrp="1"/>
          </p:cNvSpPr>
          <p:nvPr>
            <p:ph sz="half" idx="1"/>
          </p:nvPr>
        </p:nvSpPr>
        <p:spPr/>
        <p:txBody>
          <a:bodyPr/>
          <a:lstStyle/>
          <a:p>
            <a:r>
              <a:rPr lang="en-US" dirty="0"/>
              <a:t>CHANGE IN CUSTODY</a:t>
            </a:r>
          </a:p>
          <a:p>
            <a:r>
              <a:rPr lang="en-US" dirty="0"/>
              <a:t>DEF HAD CUSTODY WHILE MOM IN SCHOOL</a:t>
            </a:r>
          </a:p>
          <a:p>
            <a:r>
              <a:rPr lang="en-US" dirty="0"/>
              <a:t>SHE GETS THE CHILD AND DEF CON’T TO CLAIM AID FOR HIM</a:t>
            </a:r>
          </a:p>
          <a:p>
            <a:r>
              <a:rPr lang="en-US" dirty="0"/>
              <a:t>NEVER REPORTED CHANGE IN CUSTODY</a:t>
            </a:r>
          </a:p>
          <a:p>
            <a:r>
              <a:rPr lang="en-US" dirty="0"/>
              <a:t>MULTIPLE JURIS.- SB AND RIV</a:t>
            </a:r>
          </a:p>
        </p:txBody>
      </p:sp>
      <p:sp>
        <p:nvSpPr>
          <p:cNvPr id="4" name="Content Placeholder 3">
            <a:extLst>
              <a:ext uri="{FF2B5EF4-FFF2-40B4-BE49-F238E27FC236}">
                <a16:creationId xmlns:a16="http://schemas.microsoft.com/office/drawing/2014/main" id="{A2443CCD-5960-468F-9E61-7401F19ABE14}"/>
              </a:ext>
            </a:extLst>
          </p:cNvPr>
          <p:cNvSpPr>
            <a:spLocks noGrp="1"/>
          </p:cNvSpPr>
          <p:nvPr>
            <p:ph sz="half" idx="2"/>
          </p:nvPr>
        </p:nvSpPr>
        <p:spPr/>
        <p:txBody>
          <a:bodyPr/>
          <a:lstStyle/>
          <a:p>
            <a:r>
              <a:rPr lang="en-US" dirty="0"/>
              <a:t>MULTIPLE TYPES OF FRAUD</a:t>
            </a:r>
          </a:p>
          <a:p>
            <a:r>
              <a:rPr lang="en-US" dirty="0"/>
              <a:t>DEF APPLIES FOR AID FOR SON WHO LIVES WITH BIO DAD</a:t>
            </a:r>
          </a:p>
          <a:p>
            <a:r>
              <a:rPr lang="en-US" dirty="0"/>
              <a:t>SHE IS GETTING INCOME </a:t>
            </a:r>
          </a:p>
          <a:p>
            <a:r>
              <a:rPr lang="en-US" dirty="0"/>
              <a:t>HER ADULT WORKING DAUG IN HOME AND FTR INCOME</a:t>
            </a:r>
          </a:p>
          <a:p>
            <a:r>
              <a:rPr lang="en-US" dirty="0"/>
              <a:t>DAUG ON HER OWN AID CASE IN SAME HOME, NOT REPORTING MOM</a:t>
            </a:r>
          </a:p>
        </p:txBody>
      </p:sp>
    </p:spTree>
    <p:extLst>
      <p:ext uri="{BB962C8B-B14F-4D97-AF65-F5344CB8AC3E}">
        <p14:creationId xmlns:p14="http://schemas.microsoft.com/office/powerpoint/2010/main" val="1915676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606BF-85DA-4E99-A1F6-B2F7BD2D06BE}"/>
              </a:ext>
            </a:extLst>
          </p:cNvPr>
          <p:cNvSpPr>
            <a:spLocks noGrp="1"/>
          </p:cNvSpPr>
          <p:nvPr>
            <p:ph type="title"/>
          </p:nvPr>
        </p:nvSpPr>
        <p:spPr/>
        <p:txBody>
          <a:bodyPr/>
          <a:lstStyle/>
          <a:p>
            <a:r>
              <a:rPr lang="en-US" dirty="0"/>
              <a:t>NON WELFARE DOCUMENTS</a:t>
            </a:r>
          </a:p>
        </p:txBody>
      </p:sp>
      <p:sp>
        <p:nvSpPr>
          <p:cNvPr id="3" name="Content Placeholder 2">
            <a:extLst>
              <a:ext uri="{FF2B5EF4-FFF2-40B4-BE49-F238E27FC236}">
                <a16:creationId xmlns:a16="http://schemas.microsoft.com/office/drawing/2014/main" id="{2AF2BC78-CFE7-4202-9B03-D0A1FBF01AC7}"/>
              </a:ext>
            </a:extLst>
          </p:cNvPr>
          <p:cNvSpPr>
            <a:spLocks noGrp="1"/>
          </p:cNvSpPr>
          <p:nvPr>
            <p:ph idx="1"/>
          </p:nvPr>
        </p:nvSpPr>
        <p:spPr/>
        <p:txBody>
          <a:bodyPr/>
          <a:lstStyle/>
          <a:p>
            <a:r>
              <a:rPr lang="en-US" dirty="0"/>
              <a:t>COPIES OF TAX FORMS, PAY STUBS, BANK STATEMENTS FROM DEF OR AP</a:t>
            </a:r>
          </a:p>
          <a:p>
            <a:r>
              <a:rPr lang="en-US" dirty="0"/>
              <a:t>SCHOOL RECORDS</a:t>
            </a:r>
          </a:p>
          <a:p>
            <a:r>
              <a:rPr lang="en-US" dirty="0"/>
              <a:t>CUSTODY / FAMILY COURT ORDERS</a:t>
            </a:r>
          </a:p>
          <a:p>
            <a:r>
              <a:rPr lang="en-US" dirty="0"/>
              <a:t>LEASE AGREEMENTS</a:t>
            </a:r>
          </a:p>
          <a:p>
            <a:r>
              <a:rPr lang="en-US" dirty="0"/>
              <a:t>SECTION 8 LEASES</a:t>
            </a:r>
          </a:p>
          <a:p>
            <a:r>
              <a:rPr lang="en-US" dirty="0"/>
              <a:t>BIRTH CERTIFICATES/ MARRIAGE LICENSES – CERTIFIED</a:t>
            </a:r>
          </a:p>
          <a:p>
            <a:r>
              <a:rPr lang="en-US" dirty="0"/>
              <a:t>-COMPARE TO ANY IMAGED IN SYSTEM</a:t>
            </a:r>
          </a:p>
          <a:p>
            <a:r>
              <a:rPr lang="en-US" dirty="0"/>
              <a:t>JAIL CALLS</a:t>
            </a:r>
          </a:p>
          <a:p>
            <a:endParaRPr lang="en-US" dirty="0"/>
          </a:p>
        </p:txBody>
      </p:sp>
    </p:spTree>
    <p:extLst>
      <p:ext uri="{BB962C8B-B14F-4D97-AF65-F5344CB8AC3E}">
        <p14:creationId xmlns:p14="http://schemas.microsoft.com/office/powerpoint/2010/main" val="27439758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D0B1-C2DF-4230-8DF4-D785EEABE2AA}"/>
              </a:ext>
            </a:extLst>
          </p:cNvPr>
          <p:cNvSpPr>
            <a:spLocks noGrp="1"/>
          </p:cNvSpPr>
          <p:nvPr>
            <p:ph type="title"/>
          </p:nvPr>
        </p:nvSpPr>
        <p:spPr/>
        <p:txBody>
          <a:bodyPr/>
          <a:lstStyle/>
          <a:p>
            <a:r>
              <a:rPr lang="en-US" dirty="0"/>
              <a:t>INTERVIEW PREPARATION</a:t>
            </a:r>
          </a:p>
        </p:txBody>
      </p:sp>
      <p:sp>
        <p:nvSpPr>
          <p:cNvPr id="3" name="Content Placeholder 2">
            <a:extLst>
              <a:ext uri="{FF2B5EF4-FFF2-40B4-BE49-F238E27FC236}">
                <a16:creationId xmlns:a16="http://schemas.microsoft.com/office/drawing/2014/main" id="{E109E6C5-6E5F-4E31-9DA9-636D8248371B}"/>
              </a:ext>
            </a:extLst>
          </p:cNvPr>
          <p:cNvSpPr>
            <a:spLocks noGrp="1"/>
          </p:cNvSpPr>
          <p:nvPr>
            <p:ph idx="1"/>
          </p:nvPr>
        </p:nvSpPr>
        <p:spPr/>
        <p:txBody>
          <a:bodyPr/>
          <a:lstStyle/>
          <a:p>
            <a:r>
              <a:rPr lang="en-US" dirty="0"/>
              <a:t>ALWAYS REVIEW ALL THE SAWS/ SAR FORMS AND INCOME BEFORE THE INTERVIEW</a:t>
            </a:r>
          </a:p>
          <a:p>
            <a:r>
              <a:rPr lang="en-US" dirty="0"/>
              <a:t>-CATCH DEF/ SPOUSE IN LIES</a:t>
            </a:r>
          </a:p>
          <a:p>
            <a:r>
              <a:rPr lang="en-US" dirty="0"/>
              <a:t>REVIEW THE JOURNALS TO CONFRONT THEM WITH PRIOR STATEMENTS TO EW/ QRS</a:t>
            </a:r>
          </a:p>
          <a:p>
            <a:r>
              <a:rPr lang="en-US" dirty="0"/>
              <a:t>GATHER ALL OTHER NON WELFARE DOCUMENTS BEFORE THE INTERVIEW TO REVIEW</a:t>
            </a:r>
          </a:p>
        </p:txBody>
      </p:sp>
    </p:spTree>
    <p:extLst>
      <p:ext uri="{BB962C8B-B14F-4D97-AF65-F5344CB8AC3E}">
        <p14:creationId xmlns:p14="http://schemas.microsoft.com/office/powerpoint/2010/main" val="1268482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9B8A4-AD05-4A94-97C2-596631CDA1C5}"/>
              </a:ext>
            </a:extLst>
          </p:cNvPr>
          <p:cNvSpPr>
            <a:spLocks noGrp="1"/>
          </p:cNvSpPr>
          <p:nvPr>
            <p:ph type="title"/>
          </p:nvPr>
        </p:nvSpPr>
        <p:spPr/>
        <p:txBody>
          <a:bodyPr>
            <a:normAutofit fontScale="90000"/>
          </a:bodyPr>
          <a:lstStyle/>
          <a:p>
            <a:r>
              <a:rPr lang="en-US" dirty="0"/>
              <a:t>TYPES OF CASES:</a:t>
            </a:r>
            <a:br>
              <a:rPr lang="en-US" dirty="0"/>
            </a:br>
            <a:br>
              <a:rPr lang="en-US" dirty="0"/>
            </a:br>
            <a:endParaRPr lang="en-US" dirty="0"/>
          </a:p>
        </p:txBody>
      </p:sp>
      <p:sp>
        <p:nvSpPr>
          <p:cNvPr id="3" name="Content Placeholder 2">
            <a:extLst>
              <a:ext uri="{FF2B5EF4-FFF2-40B4-BE49-F238E27FC236}">
                <a16:creationId xmlns:a16="http://schemas.microsoft.com/office/drawing/2014/main" id="{0A7CC08C-692F-4124-906B-A2D3CDD30C2C}"/>
              </a:ext>
            </a:extLst>
          </p:cNvPr>
          <p:cNvSpPr>
            <a:spLocks noGrp="1"/>
          </p:cNvSpPr>
          <p:nvPr>
            <p:ph idx="1"/>
          </p:nvPr>
        </p:nvSpPr>
        <p:spPr>
          <a:xfrm>
            <a:off x="2659310" y="1694576"/>
            <a:ext cx="8845302" cy="4216646"/>
          </a:xfrm>
        </p:spPr>
        <p:txBody>
          <a:bodyPr>
            <a:normAutofit/>
          </a:bodyPr>
          <a:lstStyle/>
          <a:p>
            <a:pPr marL="0" indent="0">
              <a:buNone/>
            </a:pPr>
            <a:r>
              <a:rPr lang="en-US" sz="2400" dirty="0"/>
              <a:t>*UNREPORTED INCOME (W&amp;I 10980 C)</a:t>
            </a:r>
          </a:p>
          <a:p>
            <a:pPr marL="0" indent="0">
              <a:buNone/>
            </a:pPr>
            <a:r>
              <a:rPr lang="en-US" sz="2400" dirty="0"/>
              <a:t>*ABSENT PARENT/ CHILD</a:t>
            </a:r>
          </a:p>
          <a:p>
            <a:pPr marL="0" indent="0">
              <a:buNone/>
            </a:pPr>
            <a:r>
              <a:rPr lang="en-US" sz="2400" dirty="0"/>
              <a:t> RESIDENCY</a:t>
            </a:r>
          </a:p>
          <a:p>
            <a:pPr marL="0" indent="0">
              <a:buNone/>
            </a:pPr>
            <a:r>
              <a:rPr lang="en-US" sz="2400" dirty="0"/>
              <a:t> CHILD CARE/ WELFARE TO WORK</a:t>
            </a:r>
          </a:p>
          <a:p>
            <a:pPr marL="0" indent="0">
              <a:buNone/>
            </a:pPr>
            <a:r>
              <a:rPr lang="en-US" sz="2400" dirty="0"/>
              <a:t> FOOD STAMP FRAUD (W&amp;I 10980 F &amp; G)</a:t>
            </a:r>
          </a:p>
          <a:p>
            <a:pPr marL="0" indent="0">
              <a:buNone/>
            </a:pPr>
            <a:r>
              <a:rPr lang="en-US" sz="2400" dirty="0"/>
              <a:t> COUNTERFEIT EBT CARDS (W&amp;I 10980 D &amp; E)</a:t>
            </a:r>
          </a:p>
          <a:p>
            <a:pPr marL="0" indent="0">
              <a:buNone/>
            </a:pPr>
            <a:r>
              <a:rPr lang="en-US" sz="2400" dirty="0"/>
              <a:t> EMPLOYEE THEFT</a:t>
            </a:r>
          </a:p>
          <a:p>
            <a:pPr marL="0" indent="0">
              <a:buNone/>
            </a:pPr>
            <a:r>
              <a:rPr lang="en-US" sz="2400" dirty="0"/>
              <a:t> IN HOME SUPPORT SERVICES</a:t>
            </a:r>
          </a:p>
        </p:txBody>
      </p:sp>
    </p:spTree>
    <p:extLst>
      <p:ext uri="{BB962C8B-B14F-4D97-AF65-F5344CB8AC3E}">
        <p14:creationId xmlns:p14="http://schemas.microsoft.com/office/powerpoint/2010/main" val="27556396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BA6C-525C-4A80-BEE8-553F4A5A5B88}"/>
              </a:ext>
            </a:extLst>
          </p:cNvPr>
          <p:cNvSpPr>
            <a:spLocks noGrp="1"/>
          </p:cNvSpPr>
          <p:nvPr>
            <p:ph type="title"/>
          </p:nvPr>
        </p:nvSpPr>
        <p:spPr/>
        <p:txBody>
          <a:bodyPr/>
          <a:lstStyle/>
          <a:p>
            <a:r>
              <a:rPr lang="en-US" dirty="0"/>
              <a:t>INTERVIEWING THE DEFENDANT	</a:t>
            </a:r>
          </a:p>
        </p:txBody>
      </p:sp>
      <p:sp>
        <p:nvSpPr>
          <p:cNvPr id="3" name="Content Placeholder 2">
            <a:extLst>
              <a:ext uri="{FF2B5EF4-FFF2-40B4-BE49-F238E27FC236}">
                <a16:creationId xmlns:a16="http://schemas.microsoft.com/office/drawing/2014/main" id="{30A89BA8-4540-4A91-99E4-5A7BA660B7CF}"/>
              </a:ext>
            </a:extLst>
          </p:cNvPr>
          <p:cNvSpPr>
            <a:spLocks noGrp="1"/>
          </p:cNvSpPr>
          <p:nvPr>
            <p:ph idx="1"/>
          </p:nvPr>
        </p:nvSpPr>
        <p:spPr/>
        <p:txBody>
          <a:bodyPr/>
          <a:lstStyle/>
          <a:p>
            <a:r>
              <a:rPr lang="en-US" dirty="0"/>
              <a:t>BE SURE TO IDENTIFY THEM</a:t>
            </a:r>
          </a:p>
          <a:p>
            <a:r>
              <a:rPr lang="en-US" dirty="0"/>
              <a:t>-PULL THEIR CDL</a:t>
            </a:r>
          </a:p>
          <a:p>
            <a:r>
              <a:rPr lang="en-US" dirty="0"/>
              <a:t>GIVE THEM THE BEHELER WAIVER</a:t>
            </a:r>
          </a:p>
          <a:p>
            <a:r>
              <a:rPr lang="en-US" dirty="0"/>
              <a:t>ALWAYS GET THEM TO VERIFY THE FORMS AND THEIR SIGNATURES</a:t>
            </a:r>
          </a:p>
          <a:p>
            <a:r>
              <a:rPr lang="en-US" dirty="0"/>
              <a:t>ALWAYS GET THEM TO VERIFY THEIR EMPLOYERS, WHEN THEY WORKED, QUIT ETC</a:t>
            </a:r>
          </a:p>
          <a:p>
            <a:r>
              <a:rPr lang="en-US" dirty="0"/>
              <a:t>IS THE INCOME PROVIDED BY EMPLOYER CORRECT</a:t>
            </a:r>
          </a:p>
          <a:p>
            <a:r>
              <a:rPr lang="en-US" dirty="0"/>
              <a:t>ASK THEM FOR THEIR PAY STUBS, BANK INFO – JT ACCTS, DIRECT DEPOSIT</a:t>
            </a:r>
          </a:p>
          <a:p>
            <a:r>
              <a:rPr lang="en-US" dirty="0"/>
              <a:t>GET THEM TO ADMIT THEY KNEW NEEDED TO REPORT INCOME, KIDS ETC</a:t>
            </a:r>
          </a:p>
        </p:txBody>
      </p:sp>
    </p:spTree>
    <p:extLst>
      <p:ext uri="{BB962C8B-B14F-4D97-AF65-F5344CB8AC3E}">
        <p14:creationId xmlns:p14="http://schemas.microsoft.com/office/powerpoint/2010/main" val="1587550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7B020-1FDD-443D-BC84-9D9C6E2E44B5}"/>
              </a:ext>
            </a:extLst>
          </p:cNvPr>
          <p:cNvSpPr>
            <a:spLocks noGrp="1"/>
          </p:cNvSpPr>
          <p:nvPr>
            <p:ph type="title"/>
          </p:nvPr>
        </p:nvSpPr>
        <p:spPr/>
        <p:txBody>
          <a:bodyPr/>
          <a:lstStyle/>
          <a:p>
            <a:r>
              <a:rPr lang="en-US" dirty="0"/>
              <a:t>DEFENDANT</a:t>
            </a:r>
          </a:p>
        </p:txBody>
      </p:sp>
      <p:sp>
        <p:nvSpPr>
          <p:cNvPr id="3" name="Content Placeholder 2">
            <a:extLst>
              <a:ext uri="{FF2B5EF4-FFF2-40B4-BE49-F238E27FC236}">
                <a16:creationId xmlns:a16="http://schemas.microsoft.com/office/drawing/2014/main" id="{23497F72-C43D-4467-92BB-9C20054868EF}"/>
              </a:ext>
            </a:extLst>
          </p:cNvPr>
          <p:cNvSpPr>
            <a:spLocks noGrp="1"/>
          </p:cNvSpPr>
          <p:nvPr>
            <p:ph idx="1"/>
          </p:nvPr>
        </p:nvSpPr>
        <p:spPr/>
        <p:txBody>
          <a:bodyPr/>
          <a:lstStyle/>
          <a:p>
            <a:r>
              <a:rPr lang="en-US" dirty="0"/>
              <a:t>GET THEM TO ADMIT THEY TALKED TO EW OR QRS</a:t>
            </a:r>
          </a:p>
          <a:p>
            <a:r>
              <a:rPr lang="en-US" dirty="0"/>
              <a:t>THAT EW ASKED THEM ABOUT EMPLOYMENT</a:t>
            </a:r>
          </a:p>
          <a:p>
            <a:r>
              <a:rPr lang="en-US" dirty="0"/>
              <a:t>PIN DOWN WHO LIVED IN HOME, WHEN</a:t>
            </a:r>
          </a:p>
          <a:p>
            <a:r>
              <a:rPr lang="en-US" dirty="0"/>
              <a:t>VERIFY INFO FROM JOURNAL EW PUT DOWN DEF TOLD THEM</a:t>
            </a:r>
          </a:p>
          <a:p>
            <a:r>
              <a:rPr lang="en-US" dirty="0"/>
              <a:t>TIE THEM TO THEIR STORY WITH AS MANY DETAILS AS POSSIBLE</a:t>
            </a:r>
          </a:p>
          <a:p>
            <a:r>
              <a:rPr lang="en-US" dirty="0"/>
              <a:t>GET CONSENT TO SEARCH DEF AND CHILD’S ROOM</a:t>
            </a:r>
          </a:p>
          <a:p>
            <a:r>
              <a:rPr lang="en-US" dirty="0"/>
              <a:t>-clothes in closet - look at sizes</a:t>
            </a:r>
          </a:p>
          <a:p>
            <a:r>
              <a:rPr lang="en-US" dirty="0"/>
              <a:t>Toys, homework, pics on fridge, beds</a:t>
            </a:r>
          </a:p>
          <a:p>
            <a:r>
              <a:rPr lang="en-US" dirty="0"/>
              <a:t>TAKE PICTURES!!</a:t>
            </a:r>
          </a:p>
          <a:p>
            <a:endParaRPr lang="en-US" dirty="0"/>
          </a:p>
        </p:txBody>
      </p:sp>
    </p:spTree>
    <p:extLst>
      <p:ext uri="{BB962C8B-B14F-4D97-AF65-F5344CB8AC3E}">
        <p14:creationId xmlns:p14="http://schemas.microsoft.com/office/powerpoint/2010/main" val="22848356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293DE-A4F2-4EBC-B43E-87BC59E33ED7}"/>
              </a:ext>
            </a:extLst>
          </p:cNvPr>
          <p:cNvSpPr>
            <a:spLocks noGrp="1"/>
          </p:cNvSpPr>
          <p:nvPr>
            <p:ph type="title"/>
          </p:nvPr>
        </p:nvSpPr>
        <p:spPr/>
        <p:txBody>
          <a:bodyPr/>
          <a:lstStyle/>
          <a:p>
            <a:r>
              <a:rPr lang="en-US" dirty="0"/>
              <a:t>DEFENDANT</a:t>
            </a:r>
          </a:p>
        </p:txBody>
      </p:sp>
      <p:sp>
        <p:nvSpPr>
          <p:cNvPr id="3" name="Content Placeholder 2">
            <a:extLst>
              <a:ext uri="{FF2B5EF4-FFF2-40B4-BE49-F238E27FC236}">
                <a16:creationId xmlns:a16="http://schemas.microsoft.com/office/drawing/2014/main" id="{687AC9E9-334B-4E51-A25A-52ECE66527FC}"/>
              </a:ext>
            </a:extLst>
          </p:cNvPr>
          <p:cNvSpPr>
            <a:spLocks noGrp="1"/>
          </p:cNvSpPr>
          <p:nvPr>
            <p:ph idx="1"/>
          </p:nvPr>
        </p:nvSpPr>
        <p:spPr/>
        <p:txBody>
          <a:bodyPr/>
          <a:lstStyle/>
          <a:p>
            <a:r>
              <a:rPr lang="en-US" dirty="0"/>
              <a:t>PULL CDL, ALL FORMS</a:t>
            </a:r>
          </a:p>
          <a:p>
            <a:r>
              <a:rPr lang="en-US" dirty="0"/>
              <a:t>-ID ALL SIGNATURES</a:t>
            </a:r>
          </a:p>
          <a:p>
            <a:r>
              <a:rPr lang="en-US" dirty="0"/>
              <a:t>-SIGNATURES MAY CHANGE OVER TIME</a:t>
            </a:r>
          </a:p>
          <a:p>
            <a:r>
              <a:rPr lang="en-US" dirty="0"/>
              <a:t>RECORD THEIR STATEMENT</a:t>
            </a:r>
          </a:p>
        </p:txBody>
      </p:sp>
    </p:spTree>
    <p:extLst>
      <p:ext uri="{BB962C8B-B14F-4D97-AF65-F5344CB8AC3E}">
        <p14:creationId xmlns:p14="http://schemas.microsoft.com/office/powerpoint/2010/main" val="73988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65D1E-81E0-4929-9B7A-7293FB1AFC8A}"/>
              </a:ext>
            </a:extLst>
          </p:cNvPr>
          <p:cNvSpPr>
            <a:spLocks noGrp="1"/>
          </p:cNvSpPr>
          <p:nvPr>
            <p:ph type="title"/>
          </p:nvPr>
        </p:nvSpPr>
        <p:spPr/>
        <p:txBody>
          <a:bodyPr/>
          <a:lstStyle/>
          <a:p>
            <a:r>
              <a:rPr lang="en-US" dirty="0"/>
              <a:t>WITNESS INTERVIEWS</a:t>
            </a:r>
          </a:p>
        </p:txBody>
      </p:sp>
      <p:sp>
        <p:nvSpPr>
          <p:cNvPr id="3" name="Content Placeholder 2">
            <a:extLst>
              <a:ext uri="{FF2B5EF4-FFF2-40B4-BE49-F238E27FC236}">
                <a16:creationId xmlns:a16="http://schemas.microsoft.com/office/drawing/2014/main" id="{9E948A63-4AFF-4143-B8F2-1DB7B99DF1DE}"/>
              </a:ext>
            </a:extLst>
          </p:cNvPr>
          <p:cNvSpPr>
            <a:spLocks noGrp="1"/>
          </p:cNvSpPr>
          <p:nvPr>
            <p:ph idx="1"/>
          </p:nvPr>
        </p:nvSpPr>
        <p:spPr/>
        <p:txBody>
          <a:bodyPr/>
          <a:lstStyle/>
          <a:p>
            <a:pPr marL="0" indent="0">
              <a:buNone/>
            </a:pPr>
            <a:r>
              <a:rPr lang="en-US" dirty="0"/>
              <a:t>THE INTERVIEW IS IN THE DETAILS!!</a:t>
            </a:r>
          </a:p>
          <a:p>
            <a:r>
              <a:rPr lang="en-US" dirty="0"/>
              <a:t>HOW THEY KNOW DEF, HOW LONG KNOW DEF</a:t>
            </a:r>
          </a:p>
          <a:p>
            <a:r>
              <a:rPr lang="en-US" dirty="0"/>
              <a:t>SHOW THEM CDL OF DEF OR AP TO BE SURE TALKING ABOUT RIGHT PERSON</a:t>
            </a:r>
          </a:p>
          <a:p>
            <a:r>
              <a:rPr lang="en-US" dirty="0"/>
              <a:t>GET PERSONAL CONTACT INFO</a:t>
            </a:r>
          </a:p>
          <a:p>
            <a:r>
              <a:rPr lang="en-US" dirty="0"/>
              <a:t>IF THEY POINT YOU TO OTHER WITS, GET INFO</a:t>
            </a:r>
          </a:p>
          <a:p>
            <a:r>
              <a:rPr lang="en-US" dirty="0"/>
              <a:t>NEIGHBORS – HOW LONG LIVED THERE, KNOWN DEF, HOW OFTEN SEE AP OR DEF OR KIDS</a:t>
            </a:r>
          </a:p>
          <a:p>
            <a:r>
              <a:rPr lang="en-US" dirty="0"/>
              <a:t>RECORD THE INTERVIEWS</a:t>
            </a:r>
          </a:p>
          <a:p>
            <a:r>
              <a:rPr lang="en-US" dirty="0"/>
              <a:t>DETAILS! DETAILS! PIN THEM DOWN ON A STORY EARLY</a:t>
            </a:r>
          </a:p>
        </p:txBody>
      </p:sp>
    </p:spTree>
    <p:extLst>
      <p:ext uri="{BB962C8B-B14F-4D97-AF65-F5344CB8AC3E}">
        <p14:creationId xmlns:p14="http://schemas.microsoft.com/office/powerpoint/2010/main" val="19608325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B4E09-ADFA-4579-B542-98FC006A320A}"/>
              </a:ext>
            </a:extLst>
          </p:cNvPr>
          <p:cNvSpPr>
            <a:spLocks noGrp="1"/>
          </p:cNvSpPr>
          <p:nvPr>
            <p:ph type="title"/>
          </p:nvPr>
        </p:nvSpPr>
        <p:spPr/>
        <p:txBody>
          <a:bodyPr/>
          <a:lstStyle/>
          <a:p>
            <a:r>
              <a:rPr lang="en-US" dirty="0"/>
              <a:t>WHY WAS MY CASE REJECTED??</a:t>
            </a:r>
          </a:p>
        </p:txBody>
      </p:sp>
      <p:sp>
        <p:nvSpPr>
          <p:cNvPr id="3" name="Content Placeholder 2">
            <a:extLst>
              <a:ext uri="{FF2B5EF4-FFF2-40B4-BE49-F238E27FC236}">
                <a16:creationId xmlns:a16="http://schemas.microsoft.com/office/drawing/2014/main" id="{B14E5650-3FBA-4F15-A6F3-84375DB0CA59}"/>
              </a:ext>
            </a:extLst>
          </p:cNvPr>
          <p:cNvSpPr>
            <a:spLocks noGrp="1"/>
          </p:cNvSpPr>
          <p:nvPr>
            <p:ph idx="1"/>
          </p:nvPr>
        </p:nvSpPr>
        <p:spPr/>
        <p:txBody>
          <a:bodyPr>
            <a:normAutofit lnSpcReduction="10000"/>
          </a:bodyPr>
          <a:lstStyle/>
          <a:p>
            <a:r>
              <a:rPr lang="en-US" dirty="0"/>
              <a:t>STATUTE OF LIMITATIONS</a:t>
            </a:r>
          </a:p>
          <a:p>
            <a:r>
              <a:rPr lang="en-US" dirty="0"/>
              <a:t>-IEVS requirement to notify def in 45 days (W&amp;I 10980 (j))</a:t>
            </a:r>
          </a:p>
          <a:p>
            <a:r>
              <a:rPr lang="en-US" dirty="0"/>
              <a:t>-date of discovery</a:t>
            </a:r>
          </a:p>
          <a:p>
            <a:endParaRPr lang="en-US" dirty="0"/>
          </a:p>
          <a:p>
            <a:r>
              <a:rPr lang="en-US" dirty="0"/>
              <a:t>YOUR REPORT WAS CONFUSING</a:t>
            </a:r>
          </a:p>
          <a:p>
            <a:r>
              <a:rPr lang="en-US" dirty="0"/>
              <a:t>-an overall summary of the fraud helps</a:t>
            </a:r>
          </a:p>
          <a:p>
            <a:endParaRPr lang="en-US" dirty="0"/>
          </a:p>
          <a:p>
            <a:r>
              <a:rPr lang="en-US" dirty="0"/>
              <a:t>MISSING DOCUMENTS OR INTERVIEWS</a:t>
            </a:r>
          </a:p>
          <a:p>
            <a:r>
              <a:rPr lang="en-US" dirty="0"/>
              <a:t>-no employer id of def or AP as employee</a:t>
            </a:r>
          </a:p>
          <a:p>
            <a:r>
              <a:rPr lang="en-US" dirty="0"/>
              <a:t>-no journals to match forms</a:t>
            </a:r>
          </a:p>
          <a:p>
            <a:endParaRPr lang="en-US" dirty="0"/>
          </a:p>
          <a:p>
            <a:endParaRPr lang="en-US" dirty="0"/>
          </a:p>
          <a:p>
            <a:endParaRPr lang="en-US" dirty="0"/>
          </a:p>
        </p:txBody>
      </p:sp>
    </p:spTree>
    <p:extLst>
      <p:ext uri="{BB962C8B-B14F-4D97-AF65-F5344CB8AC3E}">
        <p14:creationId xmlns:p14="http://schemas.microsoft.com/office/powerpoint/2010/main" val="30614695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4D33-0EA4-445B-AE25-1FC809285C83}"/>
              </a:ext>
            </a:extLst>
          </p:cNvPr>
          <p:cNvSpPr>
            <a:spLocks noGrp="1"/>
          </p:cNvSpPr>
          <p:nvPr>
            <p:ph type="title"/>
          </p:nvPr>
        </p:nvSpPr>
        <p:spPr/>
        <p:txBody>
          <a:bodyPr/>
          <a:lstStyle/>
          <a:p>
            <a:r>
              <a:rPr lang="en-US" dirty="0"/>
              <a:t>REJECTED??</a:t>
            </a:r>
          </a:p>
        </p:txBody>
      </p:sp>
      <p:sp>
        <p:nvSpPr>
          <p:cNvPr id="3" name="Content Placeholder 2">
            <a:extLst>
              <a:ext uri="{FF2B5EF4-FFF2-40B4-BE49-F238E27FC236}">
                <a16:creationId xmlns:a16="http://schemas.microsoft.com/office/drawing/2014/main" id="{8E81602E-6186-40EF-86C7-72047CCF67A7}"/>
              </a:ext>
            </a:extLst>
          </p:cNvPr>
          <p:cNvSpPr>
            <a:spLocks noGrp="1"/>
          </p:cNvSpPr>
          <p:nvPr>
            <p:ph idx="1"/>
          </p:nvPr>
        </p:nvSpPr>
        <p:spPr/>
        <p:txBody>
          <a:bodyPr>
            <a:normAutofit/>
          </a:bodyPr>
          <a:lstStyle/>
          <a:p>
            <a:r>
              <a:rPr lang="en-US" dirty="0"/>
              <a:t>LACK OF PROOF OF INTENT</a:t>
            </a:r>
          </a:p>
          <a:p>
            <a:r>
              <a:rPr lang="en-US" dirty="0"/>
              <a:t>-LOSS OF EMPLOY BETWEEN PERIODS AND THEN REPORT ON NEXT FORM</a:t>
            </a:r>
          </a:p>
          <a:p>
            <a:r>
              <a:rPr lang="en-US" dirty="0"/>
              <a:t>-INCONSISTENCY BETWEEN FORMS AND JOURNALS</a:t>
            </a:r>
          </a:p>
          <a:p>
            <a:r>
              <a:rPr lang="en-US" dirty="0"/>
              <a:t>-GAPS IN FRAUD PERIOD</a:t>
            </a:r>
          </a:p>
          <a:p>
            <a:endParaRPr lang="en-US" dirty="0"/>
          </a:p>
          <a:p>
            <a:r>
              <a:rPr lang="en-US" dirty="0"/>
              <a:t>CASE TOO CIRCUMSTANTIAL</a:t>
            </a:r>
          </a:p>
          <a:p>
            <a:r>
              <a:rPr lang="en-US" dirty="0"/>
              <a:t>-NOT ENOUGH PROOF OF WHEN AP IN OR OUT OF HOME</a:t>
            </a:r>
          </a:p>
          <a:p>
            <a:endParaRPr lang="en-US" dirty="0"/>
          </a:p>
          <a:p>
            <a:r>
              <a:rPr lang="en-US" dirty="0"/>
              <a:t>DIDN’T INCLUDE ALL FRAUD IN SINGLE REPORT</a:t>
            </a:r>
          </a:p>
        </p:txBody>
      </p:sp>
    </p:spTree>
    <p:extLst>
      <p:ext uri="{BB962C8B-B14F-4D97-AF65-F5344CB8AC3E}">
        <p14:creationId xmlns:p14="http://schemas.microsoft.com/office/powerpoint/2010/main" val="2978608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42DF8-34D1-4E43-969B-E465A69502CB}"/>
              </a:ext>
            </a:extLst>
          </p:cNvPr>
          <p:cNvSpPr>
            <a:spLocks noGrp="1"/>
          </p:cNvSpPr>
          <p:nvPr>
            <p:ph type="title"/>
          </p:nvPr>
        </p:nvSpPr>
        <p:spPr/>
        <p:txBody>
          <a:bodyPr/>
          <a:lstStyle/>
          <a:p>
            <a:r>
              <a:rPr lang="en-US" dirty="0"/>
              <a:t>DA FILING</a:t>
            </a:r>
          </a:p>
        </p:txBody>
      </p:sp>
      <p:sp>
        <p:nvSpPr>
          <p:cNvPr id="3" name="Content Placeholder 2">
            <a:extLst>
              <a:ext uri="{FF2B5EF4-FFF2-40B4-BE49-F238E27FC236}">
                <a16:creationId xmlns:a16="http://schemas.microsoft.com/office/drawing/2014/main" id="{71E243A0-7C6B-44DB-A539-628B9BFFFEB0}"/>
              </a:ext>
            </a:extLst>
          </p:cNvPr>
          <p:cNvSpPr>
            <a:spLocks noGrp="1"/>
          </p:cNvSpPr>
          <p:nvPr>
            <p:ph idx="1"/>
          </p:nvPr>
        </p:nvSpPr>
        <p:spPr/>
        <p:txBody>
          <a:bodyPr/>
          <a:lstStyle/>
          <a:p>
            <a:r>
              <a:rPr lang="en-US" dirty="0"/>
              <a:t>PUT RECORDS IN CHRONOLOGICAL ORDER</a:t>
            </a:r>
          </a:p>
          <a:p>
            <a:r>
              <a:rPr lang="en-US" dirty="0"/>
              <a:t>ISSUE ARRAIGNMENT LETTERS RATHER THAN WARRANTS</a:t>
            </a:r>
          </a:p>
          <a:p>
            <a:r>
              <a:rPr lang="en-US" dirty="0"/>
              <a:t>DO THE SDT FOR DOCUMENTS AT FILING FOR ARRAIGNMENT DATE</a:t>
            </a:r>
          </a:p>
          <a:p>
            <a:r>
              <a:rPr lang="en-US" dirty="0"/>
              <a:t>DON’T FORGET THE PERJURY AND FORGERY </a:t>
            </a:r>
          </a:p>
          <a:p>
            <a:r>
              <a:rPr lang="en-US"/>
              <a:t>THINK ABOUT IDENTITY THEFT</a:t>
            </a:r>
            <a:endParaRPr lang="en-US" dirty="0"/>
          </a:p>
          <a:p>
            <a:r>
              <a:rPr lang="en-US" dirty="0"/>
              <a:t>ADD AMOUNT OF THE FRAUD TO COMPLAINT</a:t>
            </a:r>
          </a:p>
          <a:p>
            <a:r>
              <a:rPr lang="en-US" dirty="0"/>
              <a:t>ADD STRIKES UPFRONT</a:t>
            </a:r>
          </a:p>
          <a:p>
            <a:r>
              <a:rPr lang="en-US" dirty="0"/>
              <a:t>IF FOOD STAMPS FRAUD DON’T FORGET THE 10980(h)</a:t>
            </a:r>
          </a:p>
          <a:p>
            <a:r>
              <a:rPr lang="en-US" dirty="0"/>
              <a:t>-additional time for amount of loss</a:t>
            </a:r>
          </a:p>
          <a:p>
            <a:endParaRPr lang="en-US" dirty="0"/>
          </a:p>
          <a:p>
            <a:endParaRPr lang="en-US" dirty="0"/>
          </a:p>
        </p:txBody>
      </p:sp>
    </p:spTree>
    <p:extLst>
      <p:ext uri="{BB962C8B-B14F-4D97-AF65-F5344CB8AC3E}">
        <p14:creationId xmlns:p14="http://schemas.microsoft.com/office/powerpoint/2010/main" val="515928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F9DEB-8B06-4EC7-AD9D-F4AABC40FA24}"/>
              </a:ext>
            </a:extLst>
          </p:cNvPr>
          <p:cNvSpPr>
            <a:spLocks noGrp="1"/>
          </p:cNvSpPr>
          <p:nvPr>
            <p:ph type="title"/>
          </p:nvPr>
        </p:nvSpPr>
        <p:spPr/>
        <p:txBody>
          <a:bodyPr/>
          <a:lstStyle/>
          <a:p>
            <a:r>
              <a:rPr lang="en-US" dirty="0"/>
              <a:t>INVESTIGATOR PREP FOR A PRELIM</a:t>
            </a:r>
          </a:p>
        </p:txBody>
      </p:sp>
      <p:sp>
        <p:nvSpPr>
          <p:cNvPr id="3" name="Content Placeholder 2">
            <a:extLst>
              <a:ext uri="{FF2B5EF4-FFF2-40B4-BE49-F238E27FC236}">
                <a16:creationId xmlns:a16="http://schemas.microsoft.com/office/drawing/2014/main" id="{AAEF154E-EA4B-49C1-9885-B4504854227E}"/>
              </a:ext>
            </a:extLst>
          </p:cNvPr>
          <p:cNvSpPr>
            <a:spLocks noGrp="1"/>
          </p:cNvSpPr>
          <p:nvPr>
            <p:ph idx="1"/>
          </p:nvPr>
        </p:nvSpPr>
        <p:spPr/>
        <p:txBody>
          <a:bodyPr>
            <a:normAutofit lnSpcReduction="10000"/>
          </a:bodyPr>
          <a:lstStyle/>
          <a:p>
            <a:pPr marL="0" indent="0">
              <a:buNone/>
            </a:pPr>
            <a:endParaRPr lang="en-US" dirty="0"/>
          </a:p>
          <a:p>
            <a:pPr marL="0" indent="0">
              <a:buNone/>
            </a:pPr>
            <a:r>
              <a:rPr lang="en-US" dirty="0"/>
              <a:t>	BE PREPARED!!</a:t>
            </a:r>
          </a:p>
          <a:p>
            <a:r>
              <a:rPr lang="en-US" dirty="0"/>
              <a:t>READ AND READ OVER YOUR REPORT</a:t>
            </a:r>
          </a:p>
          <a:p>
            <a:r>
              <a:rPr lang="en-US" dirty="0"/>
              <a:t>BE FAMILIAR WITH ALL INTERVIEWS</a:t>
            </a:r>
          </a:p>
          <a:p>
            <a:r>
              <a:rPr lang="en-US" dirty="0"/>
              <a:t>“I don’t recall” needs to be kept to a minimum</a:t>
            </a:r>
          </a:p>
          <a:p>
            <a:r>
              <a:rPr lang="en-US" dirty="0"/>
              <a:t>IF INTERVIEW HAS GAPS REINTERVIEW WITS (AN DO SUPP)</a:t>
            </a:r>
          </a:p>
          <a:p>
            <a:r>
              <a:rPr lang="en-US" dirty="0"/>
              <a:t>GO OVER EW INTERVIEW PROCESS IN DETAIL</a:t>
            </a:r>
          </a:p>
          <a:p>
            <a:r>
              <a:rPr lang="en-US" dirty="0"/>
              <a:t>DO THEY INFORM DEF SIGNING UNDER P OF P</a:t>
            </a:r>
          </a:p>
          <a:p>
            <a:r>
              <a:rPr lang="en-US" dirty="0"/>
              <a:t>GO OVER THEIR JOURNAL WITH THEM, TO EXPLAIN IT</a:t>
            </a:r>
          </a:p>
          <a:p>
            <a:r>
              <a:rPr lang="en-US" dirty="0"/>
              <a:t>HAVE COPIES OF ANY DOCUMENTS YOU USED DURING THE INTERVIEWS</a:t>
            </a:r>
          </a:p>
          <a:p>
            <a:endParaRPr lang="en-US" dirty="0"/>
          </a:p>
        </p:txBody>
      </p:sp>
    </p:spTree>
    <p:extLst>
      <p:ext uri="{BB962C8B-B14F-4D97-AF65-F5344CB8AC3E}">
        <p14:creationId xmlns:p14="http://schemas.microsoft.com/office/powerpoint/2010/main" val="8595570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EFCC-04AB-4465-A503-0043DC5F6D06}"/>
              </a:ext>
            </a:extLst>
          </p:cNvPr>
          <p:cNvSpPr>
            <a:spLocks noGrp="1"/>
          </p:cNvSpPr>
          <p:nvPr>
            <p:ph type="title"/>
          </p:nvPr>
        </p:nvSpPr>
        <p:spPr/>
        <p:txBody>
          <a:bodyPr/>
          <a:lstStyle/>
          <a:p>
            <a:r>
              <a:rPr lang="en-US" dirty="0"/>
              <a:t>AREAS YOU WILL BE QUESTIONED ABOUT</a:t>
            </a:r>
          </a:p>
        </p:txBody>
      </p:sp>
      <p:sp>
        <p:nvSpPr>
          <p:cNvPr id="3" name="Content Placeholder 2">
            <a:extLst>
              <a:ext uri="{FF2B5EF4-FFF2-40B4-BE49-F238E27FC236}">
                <a16:creationId xmlns:a16="http://schemas.microsoft.com/office/drawing/2014/main" id="{6A0BFA61-5AE0-4C61-9267-AC99FCDC159C}"/>
              </a:ext>
            </a:extLst>
          </p:cNvPr>
          <p:cNvSpPr>
            <a:spLocks noGrp="1"/>
          </p:cNvSpPr>
          <p:nvPr>
            <p:ph idx="1"/>
          </p:nvPr>
        </p:nvSpPr>
        <p:spPr/>
        <p:txBody>
          <a:bodyPr/>
          <a:lstStyle/>
          <a:p>
            <a:r>
              <a:rPr lang="en-US" dirty="0"/>
              <a:t>LAW ENFORCEMTN EXPER.  FOR PROP 115</a:t>
            </a:r>
          </a:p>
          <a:p>
            <a:r>
              <a:rPr lang="en-US" dirty="0"/>
              <a:t>JOB DUTIES – STRONG ON INVESTIGATION – PC 872</a:t>
            </a:r>
          </a:p>
          <a:p>
            <a:r>
              <a:rPr lang="en-US" dirty="0"/>
              <a:t>BE FAMILIAR WITH HOW THE DEPT WORKS IN ALL ASPECTS</a:t>
            </a:r>
          </a:p>
          <a:p>
            <a:r>
              <a:rPr lang="en-US" dirty="0"/>
              <a:t>HOW ARE DOCUMENTS COLLECTED AND AUTHENTICATED</a:t>
            </a:r>
          </a:p>
          <a:p>
            <a:r>
              <a:rPr lang="en-US" dirty="0"/>
              <a:t>EX. C-IV &amp; WORK NUMBER</a:t>
            </a:r>
          </a:p>
          <a:p>
            <a:r>
              <a:rPr lang="en-US" dirty="0"/>
              <a:t>IDENTIFY THE DEF</a:t>
            </a:r>
          </a:p>
          <a:p>
            <a:r>
              <a:rPr lang="en-US" dirty="0"/>
              <a:t>YOUR INTERVIEW WITH THE WITS</a:t>
            </a:r>
          </a:p>
          <a:p>
            <a:r>
              <a:rPr lang="en-US" dirty="0"/>
              <a:t>IDENTIFY DOCUMENTS</a:t>
            </a:r>
          </a:p>
          <a:p>
            <a:r>
              <a:rPr lang="en-US" dirty="0"/>
              <a:t>DEF INTERVIEW</a:t>
            </a:r>
          </a:p>
          <a:p>
            <a:endParaRPr lang="en-US" dirty="0"/>
          </a:p>
          <a:p>
            <a:endParaRPr lang="en-US" dirty="0"/>
          </a:p>
        </p:txBody>
      </p:sp>
    </p:spTree>
    <p:extLst>
      <p:ext uri="{BB962C8B-B14F-4D97-AF65-F5344CB8AC3E}">
        <p14:creationId xmlns:p14="http://schemas.microsoft.com/office/powerpoint/2010/main" val="14764347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26322-27AA-45B6-A6A9-C94887395137}"/>
              </a:ext>
            </a:extLst>
          </p:cNvPr>
          <p:cNvSpPr>
            <a:spLocks noGrp="1"/>
          </p:cNvSpPr>
          <p:nvPr>
            <p:ph type="title"/>
          </p:nvPr>
        </p:nvSpPr>
        <p:spPr/>
        <p:txBody>
          <a:bodyPr/>
          <a:lstStyle/>
          <a:p>
            <a:r>
              <a:rPr lang="en-US" dirty="0"/>
              <a:t>DA PREP FOR PRELIM</a:t>
            </a:r>
          </a:p>
        </p:txBody>
      </p:sp>
      <p:sp>
        <p:nvSpPr>
          <p:cNvPr id="3" name="Content Placeholder 2">
            <a:extLst>
              <a:ext uri="{FF2B5EF4-FFF2-40B4-BE49-F238E27FC236}">
                <a16:creationId xmlns:a16="http://schemas.microsoft.com/office/drawing/2014/main" id="{3F78CA79-417D-4DAA-B735-A626EF403773}"/>
              </a:ext>
            </a:extLst>
          </p:cNvPr>
          <p:cNvSpPr>
            <a:spLocks noGrp="1"/>
          </p:cNvSpPr>
          <p:nvPr>
            <p:ph idx="1"/>
          </p:nvPr>
        </p:nvSpPr>
        <p:spPr/>
        <p:txBody>
          <a:bodyPr/>
          <a:lstStyle/>
          <a:p>
            <a:r>
              <a:rPr lang="en-US" dirty="0"/>
              <a:t>DO AN EXHIBIT LIST FOR YOUR JA</a:t>
            </a:r>
          </a:p>
          <a:p>
            <a:r>
              <a:rPr lang="en-US" dirty="0"/>
              <a:t>MARK EXHIBITS AHEAD OF TIME IN CHRONOLOGICAL ORDER</a:t>
            </a:r>
          </a:p>
          <a:p>
            <a:r>
              <a:rPr lang="en-US" dirty="0"/>
              <a:t>CLEAN COPY OF FORMS</a:t>
            </a:r>
          </a:p>
          <a:p>
            <a:r>
              <a:rPr lang="en-US" dirty="0"/>
              <a:t>SIGNATURE PAGES</a:t>
            </a:r>
          </a:p>
          <a:p>
            <a:r>
              <a:rPr lang="en-US" dirty="0"/>
              <a:t>CALCULATION OF FRAUD AMOUNT</a:t>
            </a:r>
          </a:p>
          <a:p>
            <a:r>
              <a:rPr lang="en-US" dirty="0"/>
              <a:t>SDT OF PAYROLL OR SCHOOL RECORDS</a:t>
            </a:r>
          </a:p>
          <a:p>
            <a:r>
              <a:rPr lang="en-US" dirty="0"/>
              <a:t>CERTIFIED CDL, VEH REGS, RAPS</a:t>
            </a:r>
          </a:p>
          <a:p>
            <a:r>
              <a:rPr lang="en-US" dirty="0"/>
              <a:t>TALK TO WITNESSES AHEAD OF TIME</a:t>
            </a:r>
          </a:p>
          <a:p>
            <a:r>
              <a:rPr lang="en-US" dirty="0"/>
              <a:t>DO YOU WANT TO PROP 115 EW/ QRS/ CIVILIAN WITS?</a:t>
            </a:r>
          </a:p>
        </p:txBody>
      </p:sp>
    </p:spTree>
    <p:extLst>
      <p:ext uri="{BB962C8B-B14F-4D97-AF65-F5344CB8AC3E}">
        <p14:creationId xmlns:p14="http://schemas.microsoft.com/office/powerpoint/2010/main" val="134828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4D648-ACF5-4484-A0B6-6CF5B4FFE052}"/>
              </a:ext>
            </a:extLst>
          </p:cNvPr>
          <p:cNvSpPr>
            <a:spLocks noGrp="1"/>
          </p:cNvSpPr>
          <p:nvPr>
            <p:ph type="title"/>
          </p:nvPr>
        </p:nvSpPr>
        <p:spPr/>
        <p:txBody>
          <a:bodyPr/>
          <a:lstStyle/>
          <a:p>
            <a:r>
              <a:rPr lang="en-US" dirty="0"/>
              <a:t>OTHER ASSOCIATED CRIMES</a:t>
            </a:r>
          </a:p>
        </p:txBody>
      </p:sp>
      <p:sp>
        <p:nvSpPr>
          <p:cNvPr id="3" name="Content Placeholder 2">
            <a:extLst>
              <a:ext uri="{FF2B5EF4-FFF2-40B4-BE49-F238E27FC236}">
                <a16:creationId xmlns:a16="http://schemas.microsoft.com/office/drawing/2014/main" id="{24A6C0F7-1474-4E8C-9CC1-BF8945C2B4DB}"/>
              </a:ext>
            </a:extLst>
          </p:cNvPr>
          <p:cNvSpPr>
            <a:spLocks noGrp="1"/>
          </p:cNvSpPr>
          <p:nvPr>
            <p:ph idx="1"/>
          </p:nvPr>
        </p:nvSpPr>
        <p:spPr/>
        <p:txBody>
          <a:bodyPr/>
          <a:lstStyle/>
          <a:p>
            <a:r>
              <a:rPr lang="en-US" dirty="0"/>
              <a:t>PC118 – PERJURY</a:t>
            </a:r>
          </a:p>
          <a:p>
            <a:r>
              <a:rPr lang="en-US" dirty="0"/>
              <a:t>PC 530.5 – IDENTITY THEFT</a:t>
            </a:r>
          </a:p>
          <a:p>
            <a:r>
              <a:rPr lang="en-US" dirty="0"/>
              <a:t>PC 470 – FORGERY</a:t>
            </a:r>
          </a:p>
          <a:p>
            <a:r>
              <a:rPr lang="en-US" dirty="0"/>
              <a:t>PC 72 – PRESENTING A FALSE CLAIM (IHSS)</a:t>
            </a:r>
          </a:p>
          <a:p>
            <a:r>
              <a:rPr lang="en-US" dirty="0"/>
              <a:t>PC 424 – EMBEZZLEMENT BY AN EMPLOYEE</a:t>
            </a:r>
          </a:p>
          <a:p>
            <a:r>
              <a:rPr lang="en-US" dirty="0"/>
              <a:t>PC 550 – UNLAWFUL CLAIMS (IHSS)</a:t>
            </a:r>
          </a:p>
          <a:p>
            <a:endParaRPr lang="en-US" dirty="0"/>
          </a:p>
          <a:p>
            <a:endParaRPr lang="en-US" dirty="0"/>
          </a:p>
        </p:txBody>
      </p:sp>
    </p:spTree>
    <p:extLst>
      <p:ext uri="{BB962C8B-B14F-4D97-AF65-F5344CB8AC3E}">
        <p14:creationId xmlns:p14="http://schemas.microsoft.com/office/powerpoint/2010/main" val="37780215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675BE-CE8A-46E9-9105-1D4F292577C7}"/>
              </a:ext>
            </a:extLst>
          </p:cNvPr>
          <p:cNvSpPr>
            <a:spLocks noGrp="1"/>
          </p:cNvSpPr>
          <p:nvPr>
            <p:ph type="title"/>
          </p:nvPr>
        </p:nvSpPr>
        <p:spPr/>
        <p:txBody>
          <a:bodyPr/>
          <a:lstStyle/>
          <a:p>
            <a:r>
              <a:rPr lang="en-US" dirty="0"/>
              <a:t>JURY TRIAL</a:t>
            </a:r>
          </a:p>
        </p:txBody>
      </p:sp>
      <p:sp>
        <p:nvSpPr>
          <p:cNvPr id="3" name="Content Placeholder 2">
            <a:extLst>
              <a:ext uri="{FF2B5EF4-FFF2-40B4-BE49-F238E27FC236}">
                <a16:creationId xmlns:a16="http://schemas.microsoft.com/office/drawing/2014/main" id="{DFCA1E82-2EAA-44DC-8DF7-B11F4A2532C2}"/>
              </a:ext>
            </a:extLst>
          </p:cNvPr>
          <p:cNvSpPr>
            <a:spLocks noGrp="1"/>
          </p:cNvSpPr>
          <p:nvPr>
            <p:ph idx="1"/>
          </p:nvPr>
        </p:nvSpPr>
        <p:spPr/>
        <p:txBody>
          <a:bodyPr/>
          <a:lstStyle/>
          <a:p>
            <a:pPr marL="0" indent="0">
              <a:buNone/>
            </a:pPr>
            <a:endParaRPr lang="en-US" dirty="0"/>
          </a:p>
          <a:p>
            <a:r>
              <a:rPr lang="en-US" dirty="0"/>
              <a:t>PRELIM EXHIBITS</a:t>
            </a:r>
          </a:p>
          <a:p>
            <a:r>
              <a:rPr lang="en-US" dirty="0"/>
              <a:t>TALK TO ALL WITNESSES</a:t>
            </a:r>
          </a:p>
          <a:p>
            <a:r>
              <a:rPr lang="en-US" dirty="0"/>
              <a:t>PERSONAL SERVICE OF SUBPOENAS?</a:t>
            </a:r>
          </a:p>
          <a:p>
            <a:r>
              <a:rPr lang="en-US" dirty="0"/>
              <a:t>ADDITIONAL SDTS</a:t>
            </a:r>
          </a:p>
          <a:p>
            <a:r>
              <a:rPr lang="en-US" dirty="0"/>
              <a:t>ADDITIONAL EXHIBITS</a:t>
            </a:r>
          </a:p>
          <a:p>
            <a:r>
              <a:rPr lang="en-US" dirty="0"/>
              <a:t>ADDITIONAL WITNESSES </a:t>
            </a:r>
          </a:p>
        </p:txBody>
      </p:sp>
    </p:spTree>
    <p:extLst>
      <p:ext uri="{BB962C8B-B14F-4D97-AF65-F5344CB8AC3E}">
        <p14:creationId xmlns:p14="http://schemas.microsoft.com/office/powerpoint/2010/main" val="12917164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8DF7F-9E52-4CF3-A5B3-E6D39D0F1679}"/>
              </a:ext>
            </a:extLst>
          </p:cNvPr>
          <p:cNvSpPr>
            <a:spLocks noGrp="1"/>
          </p:cNvSpPr>
          <p:nvPr>
            <p:ph type="title"/>
          </p:nvPr>
        </p:nvSpPr>
        <p:spPr/>
        <p:txBody>
          <a:bodyPr/>
          <a:lstStyle/>
          <a:p>
            <a:r>
              <a:rPr lang="en-US" dirty="0"/>
              <a:t>CHILD CARE/ WTW</a:t>
            </a:r>
          </a:p>
        </p:txBody>
      </p:sp>
      <p:sp>
        <p:nvSpPr>
          <p:cNvPr id="3" name="Content Placeholder 2">
            <a:extLst>
              <a:ext uri="{FF2B5EF4-FFF2-40B4-BE49-F238E27FC236}">
                <a16:creationId xmlns:a16="http://schemas.microsoft.com/office/drawing/2014/main" id="{2FF138E3-0B0A-4E6B-97AB-2827FD3E88D9}"/>
              </a:ext>
            </a:extLst>
          </p:cNvPr>
          <p:cNvSpPr>
            <a:spLocks noGrp="1"/>
          </p:cNvSpPr>
          <p:nvPr>
            <p:ph idx="1"/>
          </p:nvPr>
        </p:nvSpPr>
        <p:spPr/>
        <p:txBody>
          <a:bodyPr>
            <a:normAutofit lnSpcReduction="10000"/>
          </a:bodyPr>
          <a:lstStyle/>
          <a:p>
            <a:r>
              <a:rPr lang="en-US" dirty="0"/>
              <a:t>THESE CASES ARE WHERE THE DEF CLAIMS TO BE WORKING VIA WTW AND WE PAY CHILD CARE DURING WORK HOURS</a:t>
            </a:r>
          </a:p>
          <a:p>
            <a:r>
              <a:rPr lang="en-US" dirty="0"/>
              <a:t>DOCUMENTS:</a:t>
            </a:r>
          </a:p>
          <a:p>
            <a:r>
              <a:rPr lang="en-US" dirty="0"/>
              <a:t>CHILD CARE FORMS</a:t>
            </a:r>
          </a:p>
          <a:p>
            <a:r>
              <a:rPr lang="en-US" dirty="0"/>
              <a:t>-LISTS THAT DEF IS COMPLYING WITH THE SIGNED AGREEMENT WITH CC</a:t>
            </a:r>
          </a:p>
          <a:p>
            <a:r>
              <a:rPr lang="en-US" dirty="0"/>
              <a:t>-TALK TO THE CC EW FOR HER SIGNED CONTRACT</a:t>
            </a:r>
          </a:p>
          <a:p>
            <a:r>
              <a:rPr lang="en-US" dirty="0"/>
              <a:t>-SIGNED UNDER PENALTY OF PERJURY</a:t>
            </a:r>
          </a:p>
          <a:p>
            <a:r>
              <a:rPr lang="en-US" dirty="0"/>
              <a:t>TALK TO THE EMPLOYER LISTED</a:t>
            </a:r>
          </a:p>
          <a:p>
            <a:r>
              <a:rPr lang="en-US" dirty="0"/>
              <a:t>GET THE EMPLOYMENT RECORDS</a:t>
            </a:r>
          </a:p>
          <a:p>
            <a:r>
              <a:rPr lang="en-US" dirty="0"/>
              <a:t>-LIKELY SHOW SHE QUIT OR WAS FIRED</a:t>
            </a:r>
          </a:p>
        </p:txBody>
      </p:sp>
    </p:spTree>
    <p:extLst>
      <p:ext uri="{BB962C8B-B14F-4D97-AF65-F5344CB8AC3E}">
        <p14:creationId xmlns:p14="http://schemas.microsoft.com/office/powerpoint/2010/main" val="5596009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29E2C-98BA-43FA-812C-F3C910691927}"/>
              </a:ext>
            </a:extLst>
          </p:cNvPr>
          <p:cNvSpPr>
            <a:spLocks noGrp="1"/>
          </p:cNvSpPr>
          <p:nvPr>
            <p:ph type="title"/>
          </p:nvPr>
        </p:nvSpPr>
        <p:spPr/>
        <p:txBody>
          <a:bodyPr/>
          <a:lstStyle/>
          <a:p>
            <a:r>
              <a:rPr lang="en-US" dirty="0"/>
              <a:t>CASE EXAMPLES</a:t>
            </a:r>
          </a:p>
        </p:txBody>
      </p:sp>
      <p:sp>
        <p:nvSpPr>
          <p:cNvPr id="3" name="Text Placeholder 2">
            <a:extLst>
              <a:ext uri="{FF2B5EF4-FFF2-40B4-BE49-F238E27FC236}">
                <a16:creationId xmlns:a16="http://schemas.microsoft.com/office/drawing/2014/main" id="{76FD60ED-6849-4379-83D4-03293F751703}"/>
              </a:ext>
            </a:extLst>
          </p:cNvPr>
          <p:cNvSpPr>
            <a:spLocks noGrp="1"/>
          </p:cNvSpPr>
          <p:nvPr>
            <p:ph type="body" idx="1"/>
          </p:nvPr>
        </p:nvSpPr>
        <p:spPr/>
        <p:txBody>
          <a:bodyPr/>
          <a:lstStyle/>
          <a:p>
            <a:r>
              <a:rPr lang="en-US" dirty="0"/>
              <a:t>CHESTER</a:t>
            </a:r>
          </a:p>
        </p:txBody>
      </p:sp>
      <p:sp>
        <p:nvSpPr>
          <p:cNvPr id="4" name="Content Placeholder 3">
            <a:extLst>
              <a:ext uri="{FF2B5EF4-FFF2-40B4-BE49-F238E27FC236}">
                <a16:creationId xmlns:a16="http://schemas.microsoft.com/office/drawing/2014/main" id="{6D665F3D-3B76-43F0-A033-B68EE1B6835F}"/>
              </a:ext>
            </a:extLst>
          </p:cNvPr>
          <p:cNvSpPr>
            <a:spLocks noGrp="1"/>
          </p:cNvSpPr>
          <p:nvPr>
            <p:ph sz="half" idx="2"/>
          </p:nvPr>
        </p:nvSpPr>
        <p:spPr/>
        <p:txBody>
          <a:bodyPr/>
          <a:lstStyle/>
          <a:p>
            <a:r>
              <a:rPr lang="en-US" dirty="0"/>
              <a:t>DEF HAS BEEN ON AID A WHILE AND HAS TIMED OUT FOR HERSELF.</a:t>
            </a:r>
          </a:p>
          <a:p>
            <a:r>
              <a:rPr lang="en-US" dirty="0"/>
              <a:t>SHE STILL CLAIMS CF &amp; CW FOR THE KIDS</a:t>
            </a:r>
          </a:p>
          <a:p>
            <a:r>
              <a:rPr lang="en-US" dirty="0"/>
              <a:t>SHE GETS JOB &amp; FTR IT TO WEL.</a:t>
            </a:r>
          </a:p>
          <a:p>
            <a:r>
              <a:rPr lang="en-US" dirty="0"/>
              <a:t>APPLYS FOR C.C THRU SCHL DIST AND SHOWS THEM PAYSTUBS</a:t>
            </a:r>
          </a:p>
          <a:p>
            <a:endParaRPr lang="en-US" dirty="0"/>
          </a:p>
          <a:p>
            <a:r>
              <a:rPr lang="en-US" dirty="0"/>
              <a:t>DOUBLE DIPPING</a:t>
            </a:r>
          </a:p>
        </p:txBody>
      </p:sp>
      <p:sp>
        <p:nvSpPr>
          <p:cNvPr id="5" name="Text Placeholder 4">
            <a:extLst>
              <a:ext uri="{FF2B5EF4-FFF2-40B4-BE49-F238E27FC236}">
                <a16:creationId xmlns:a16="http://schemas.microsoft.com/office/drawing/2014/main" id="{004A0CD1-A654-4487-854B-1F4987EEBA35}"/>
              </a:ext>
            </a:extLst>
          </p:cNvPr>
          <p:cNvSpPr>
            <a:spLocks noGrp="1"/>
          </p:cNvSpPr>
          <p:nvPr>
            <p:ph type="body" sz="quarter" idx="3"/>
          </p:nvPr>
        </p:nvSpPr>
        <p:spPr/>
        <p:txBody>
          <a:bodyPr/>
          <a:lstStyle/>
          <a:p>
            <a:r>
              <a:rPr lang="en-US"/>
              <a:t>BLANTHORNE</a:t>
            </a:r>
          </a:p>
        </p:txBody>
      </p:sp>
      <p:sp>
        <p:nvSpPr>
          <p:cNvPr id="6" name="Content Placeholder 5">
            <a:extLst>
              <a:ext uri="{FF2B5EF4-FFF2-40B4-BE49-F238E27FC236}">
                <a16:creationId xmlns:a16="http://schemas.microsoft.com/office/drawing/2014/main" id="{4CE69DD3-B09C-4000-8D62-54CD66852232}"/>
              </a:ext>
            </a:extLst>
          </p:cNvPr>
          <p:cNvSpPr>
            <a:spLocks noGrp="1"/>
          </p:cNvSpPr>
          <p:nvPr>
            <p:ph sz="quarter" idx="4"/>
          </p:nvPr>
        </p:nvSpPr>
        <p:spPr/>
        <p:txBody>
          <a:bodyPr/>
          <a:lstStyle/>
          <a:p>
            <a:r>
              <a:rPr lang="en-US" dirty="0"/>
              <a:t>DEF FORGES HER PAYSTUB FOR EMPLOYER SHE QUIT</a:t>
            </a:r>
          </a:p>
          <a:p>
            <a:r>
              <a:rPr lang="en-US" dirty="0"/>
              <a:t>CLAIMS CARETAKER FOR DISABLED HUSB – HE SAYS NO</a:t>
            </a:r>
          </a:p>
          <a:p>
            <a:r>
              <a:rPr lang="en-US" dirty="0"/>
              <a:t>SIGNS WTW/CC FORMS UNDER P OF P</a:t>
            </a:r>
          </a:p>
          <a:p>
            <a:endParaRPr lang="en-US" dirty="0"/>
          </a:p>
          <a:p>
            <a:r>
              <a:rPr lang="en-US" dirty="0"/>
              <a:t>DON’T FORGERT FORGERY CHARGES</a:t>
            </a:r>
          </a:p>
        </p:txBody>
      </p:sp>
    </p:spTree>
    <p:extLst>
      <p:ext uri="{BB962C8B-B14F-4D97-AF65-F5344CB8AC3E}">
        <p14:creationId xmlns:p14="http://schemas.microsoft.com/office/powerpoint/2010/main" val="1785151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393FB-371D-4D7A-B332-00F17E142D20}"/>
              </a:ext>
            </a:extLst>
          </p:cNvPr>
          <p:cNvSpPr>
            <a:spLocks noGrp="1"/>
          </p:cNvSpPr>
          <p:nvPr>
            <p:ph type="title"/>
          </p:nvPr>
        </p:nvSpPr>
        <p:spPr/>
        <p:txBody>
          <a:bodyPr/>
          <a:lstStyle/>
          <a:p>
            <a:r>
              <a:rPr lang="en-US" dirty="0"/>
              <a:t>RESIDENCY</a:t>
            </a:r>
          </a:p>
        </p:txBody>
      </p:sp>
      <p:sp>
        <p:nvSpPr>
          <p:cNvPr id="3" name="Content Placeholder 2">
            <a:extLst>
              <a:ext uri="{FF2B5EF4-FFF2-40B4-BE49-F238E27FC236}">
                <a16:creationId xmlns:a16="http://schemas.microsoft.com/office/drawing/2014/main" id="{E4CDC0FD-80BB-457C-9393-61BB494C1C8E}"/>
              </a:ext>
            </a:extLst>
          </p:cNvPr>
          <p:cNvSpPr>
            <a:spLocks noGrp="1"/>
          </p:cNvSpPr>
          <p:nvPr>
            <p:ph idx="1"/>
          </p:nvPr>
        </p:nvSpPr>
        <p:spPr/>
        <p:txBody>
          <a:bodyPr/>
          <a:lstStyle/>
          <a:p>
            <a:r>
              <a:rPr lang="en-US" dirty="0"/>
              <a:t>FROM COUNTY TO COUNTY</a:t>
            </a:r>
          </a:p>
          <a:p>
            <a:r>
              <a:rPr lang="en-US" dirty="0"/>
              <a:t>-NOT REALLY A PROBLEM AS IF ALL ELSE CORRECT AND DEF ENTITLED ISSUE IS ONLY WHO PAID</a:t>
            </a:r>
          </a:p>
          <a:p>
            <a:endParaRPr lang="en-US" dirty="0"/>
          </a:p>
          <a:p>
            <a:r>
              <a:rPr lang="en-US" dirty="0"/>
              <a:t>OUT OF STATE</a:t>
            </a:r>
          </a:p>
          <a:p>
            <a:r>
              <a:rPr lang="en-US" dirty="0"/>
              <a:t>RUN EBT HISTORY FOR TRANSACTIONS LOCATION</a:t>
            </a:r>
          </a:p>
          <a:p>
            <a:r>
              <a:rPr lang="en-US" dirty="0"/>
              <a:t>RUN DEF THRU OUT OF STATE DMV</a:t>
            </a:r>
          </a:p>
          <a:p>
            <a:r>
              <a:rPr lang="en-US" dirty="0"/>
              <a:t>INTERVIEW FAMILY </a:t>
            </a:r>
          </a:p>
          <a:p>
            <a:r>
              <a:rPr lang="en-US" dirty="0"/>
              <a:t>PULL SCHOOL RECORDS TO SEE IF FILE TRANSFERRED TO NEW SCHOOL OR CHILD NO RE-ENROLLED</a:t>
            </a:r>
          </a:p>
        </p:txBody>
      </p:sp>
    </p:spTree>
    <p:extLst>
      <p:ext uri="{BB962C8B-B14F-4D97-AF65-F5344CB8AC3E}">
        <p14:creationId xmlns:p14="http://schemas.microsoft.com/office/powerpoint/2010/main" val="7441116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3D55C-92EF-400E-8931-1F1F898FC7A3}"/>
              </a:ext>
            </a:extLst>
          </p:cNvPr>
          <p:cNvSpPr>
            <a:spLocks noGrp="1"/>
          </p:cNvSpPr>
          <p:nvPr>
            <p:ph type="title"/>
          </p:nvPr>
        </p:nvSpPr>
        <p:spPr/>
        <p:txBody>
          <a:bodyPr/>
          <a:lstStyle/>
          <a:p>
            <a:r>
              <a:rPr lang="en-US" dirty="0"/>
              <a:t>FOOD STAMP FRAUD</a:t>
            </a:r>
          </a:p>
        </p:txBody>
      </p:sp>
      <p:sp>
        <p:nvSpPr>
          <p:cNvPr id="3" name="Content Placeholder 2">
            <a:extLst>
              <a:ext uri="{FF2B5EF4-FFF2-40B4-BE49-F238E27FC236}">
                <a16:creationId xmlns:a16="http://schemas.microsoft.com/office/drawing/2014/main" id="{BDE4CAEC-F403-4C57-ABBA-A7D8F88646DF}"/>
              </a:ext>
            </a:extLst>
          </p:cNvPr>
          <p:cNvSpPr>
            <a:spLocks noGrp="1"/>
          </p:cNvSpPr>
          <p:nvPr>
            <p:ph idx="1"/>
          </p:nvPr>
        </p:nvSpPr>
        <p:spPr/>
        <p:txBody>
          <a:bodyPr/>
          <a:lstStyle/>
          <a:p>
            <a:r>
              <a:rPr lang="en-US" dirty="0"/>
              <a:t>APPLY TO STORES THAT ACCEPT FOOD STAMPS</a:t>
            </a:r>
          </a:p>
          <a:p>
            <a:r>
              <a:rPr lang="en-US" dirty="0"/>
              <a:t>-USUALLY INVESTIGATED BY DEPT OF AG</a:t>
            </a:r>
          </a:p>
          <a:p>
            <a:r>
              <a:rPr lang="en-US" dirty="0"/>
              <a:t>-COME TO US WHEN THE AG DECLINES CASE FOR TOO LOW AMOUNT OF LOSS</a:t>
            </a:r>
          </a:p>
          <a:p>
            <a:r>
              <a:rPr lang="en-US" dirty="0"/>
              <a:t>INTERNAL AUDIT FINDS EW STEALING</a:t>
            </a:r>
          </a:p>
          <a:p>
            <a:r>
              <a:rPr lang="en-US" dirty="0"/>
              <a:t>INTERVIEWS WITH DEF IDENTIFIED BY DEPT OF AG INVESIG OF STORES</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7856578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219D2-3B2A-46C2-A183-5C59DCA8A8F2}"/>
              </a:ext>
            </a:extLst>
          </p:cNvPr>
          <p:cNvSpPr>
            <a:spLocks noGrp="1"/>
          </p:cNvSpPr>
          <p:nvPr>
            <p:ph type="title"/>
          </p:nvPr>
        </p:nvSpPr>
        <p:spPr/>
        <p:txBody>
          <a:bodyPr/>
          <a:lstStyle/>
          <a:p>
            <a:r>
              <a:rPr lang="en-US" dirty="0"/>
              <a:t>LAW</a:t>
            </a:r>
          </a:p>
        </p:txBody>
      </p:sp>
      <p:sp>
        <p:nvSpPr>
          <p:cNvPr id="3" name="Content Placeholder 2">
            <a:extLst>
              <a:ext uri="{FF2B5EF4-FFF2-40B4-BE49-F238E27FC236}">
                <a16:creationId xmlns:a16="http://schemas.microsoft.com/office/drawing/2014/main" id="{E96F1133-BCA1-4E6E-8587-286A39D70B1A}"/>
              </a:ext>
            </a:extLst>
          </p:cNvPr>
          <p:cNvSpPr>
            <a:spLocks noGrp="1"/>
          </p:cNvSpPr>
          <p:nvPr>
            <p:ph idx="1"/>
          </p:nvPr>
        </p:nvSpPr>
        <p:spPr/>
        <p:txBody>
          <a:bodyPr/>
          <a:lstStyle/>
          <a:p>
            <a:r>
              <a:rPr lang="en-US" dirty="0"/>
              <a:t>(d) any person who knowingly uses, transfers, acquires, or possesses blank authorizations to participate in the federal Supplemental Nutrition Assistance Program (SNAP) in any manner not authorized…, with the intent to defraud is guilty of a felony.</a:t>
            </a:r>
          </a:p>
          <a:p>
            <a:r>
              <a:rPr lang="en-US" dirty="0"/>
              <a:t>(e) any person who counterfeits or alters or knowingly uses, transfers, acquires, or possesses counterfeited or altered authorizations to participate in the federal SNAP or to receive </a:t>
            </a:r>
            <a:r>
              <a:rPr lang="en-US" dirty="0" err="1"/>
              <a:t>CalFresh</a:t>
            </a:r>
            <a:r>
              <a:rPr lang="en-US" dirty="0"/>
              <a:t> benefits or electronically transferred benefits in any manner not authorized… is guilty of forgery.</a:t>
            </a:r>
          </a:p>
          <a:p>
            <a:r>
              <a:rPr lang="en-US" dirty="0"/>
              <a:t>(f) any person who fraudulently appropriates </a:t>
            </a:r>
            <a:r>
              <a:rPr lang="en-US" dirty="0" err="1"/>
              <a:t>CalFresh</a:t>
            </a:r>
            <a:r>
              <a:rPr lang="en-US" dirty="0"/>
              <a:t> benefits, electronically transferred benefits, or authorizations to participate in SNAP with which he or she has been entrusted as a public employee is guilty of embezzlement.</a:t>
            </a:r>
          </a:p>
        </p:txBody>
      </p:sp>
    </p:spTree>
    <p:extLst>
      <p:ext uri="{BB962C8B-B14F-4D97-AF65-F5344CB8AC3E}">
        <p14:creationId xmlns:p14="http://schemas.microsoft.com/office/powerpoint/2010/main" val="4186044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4EDCF-B2E4-4D20-86BB-D85954111BBB}"/>
              </a:ext>
            </a:extLst>
          </p:cNvPr>
          <p:cNvSpPr>
            <a:spLocks noGrp="1"/>
          </p:cNvSpPr>
          <p:nvPr>
            <p:ph type="title"/>
          </p:nvPr>
        </p:nvSpPr>
        <p:spPr/>
        <p:txBody>
          <a:bodyPr/>
          <a:lstStyle/>
          <a:p>
            <a:r>
              <a:rPr lang="en-US" dirty="0"/>
              <a:t>LAW</a:t>
            </a:r>
          </a:p>
        </p:txBody>
      </p:sp>
      <p:sp>
        <p:nvSpPr>
          <p:cNvPr id="3" name="Content Placeholder 2">
            <a:extLst>
              <a:ext uri="{FF2B5EF4-FFF2-40B4-BE49-F238E27FC236}">
                <a16:creationId xmlns:a16="http://schemas.microsoft.com/office/drawing/2014/main" id="{DCADD0B8-2602-4E25-AF10-7603B6C83A72}"/>
              </a:ext>
            </a:extLst>
          </p:cNvPr>
          <p:cNvSpPr>
            <a:spLocks noGrp="1"/>
          </p:cNvSpPr>
          <p:nvPr>
            <p:ph idx="1"/>
          </p:nvPr>
        </p:nvSpPr>
        <p:spPr/>
        <p:txBody>
          <a:bodyPr>
            <a:normAutofit fontScale="92500" lnSpcReduction="10000"/>
          </a:bodyPr>
          <a:lstStyle/>
          <a:p>
            <a:r>
              <a:rPr lang="en-US" dirty="0"/>
              <a:t>(g) any person who knowingly uses, transfers, sell, purchases, or possesses </a:t>
            </a:r>
            <a:r>
              <a:rPr lang="en-US" dirty="0" err="1"/>
              <a:t>CalFresh</a:t>
            </a:r>
            <a:r>
              <a:rPr lang="en-US" dirty="0"/>
              <a:t> benefits, electronically transferred benefits, or authorization to participate in SNAP is guilty</a:t>
            </a:r>
          </a:p>
          <a:p>
            <a:r>
              <a:rPr lang="en-US" dirty="0"/>
              <a:t>(1) Of </a:t>
            </a:r>
            <a:r>
              <a:rPr lang="en-US" dirty="0" err="1"/>
              <a:t>misd</a:t>
            </a:r>
            <a:r>
              <a:rPr lang="en-US" dirty="0"/>
              <a:t> if $950 of less</a:t>
            </a:r>
          </a:p>
          <a:p>
            <a:r>
              <a:rPr lang="en-US" dirty="0"/>
              <a:t>(2) of felony if over $950 county prison</a:t>
            </a:r>
          </a:p>
          <a:p>
            <a:endParaRPr lang="en-US" dirty="0"/>
          </a:p>
          <a:p>
            <a:r>
              <a:rPr lang="en-US" dirty="0"/>
              <a:t>(h) if the violation of (f) or (g) is by electronic transfer additional </a:t>
            </a:r>
            <a:r>
              <a:rPr lang="en-US" dirty="0" err="1"/>
              <a:t>penaly</a:t>
            </a:r>
            <a:endParaRPr lang="en-US" dirty="0"/>
          </a:p>
          <a:p>
            <a:r>
              <a:rPr lang="en-US" dirty="0"/>
              <a:t>A over $50,000 add 1 year</a:t>
            </a:r>
          </a:p>
          <a:p>
            <a:r>
              <a:rPr lang="en-US" dirty="0"/>
              <a:t>B over $150,000 add 2 </a:t>
            </a:r>
            <a:r>
              <a:rPr lang="en-US" dirty="0" err="1"/>
              <a:t>yrs</a:t>
            </a:r>
            <a:endParaRPr lang="en-US" dirty="0"/>
          </a:p>
          <a:p>
            <a:r>
              <a:rPr lang="en-US" dirty="0"/>
              <a:t>C over $1 million add 3 </a:t>
            </a:r>
            <a:r>
              <a:rPr lang="en-US" dirty="0" err="1"/>
              <a:t>yrs</a:t>
            </a:r>
            <a:endParaRPr lang="en-US" dirty="0"/>
          </a:p>
          <a:p>
            <a:r>
              <a:rPr lang="en-US" dirty="0"/>
              <a:t>D over $2.5 million add 4 </a:t>
            </a:r>
            <a:r>
              <a:rPr lang="en-US" dirty="0" err="1"/>
              <a:t>yrs</a:t>
            </a:r>
            <a:r>
              <a:rPr lang="en-US" dirty="0"/>
              <a:t> state prison</a:t>
            </a:r>
          </a:p>
          <a:p>
            <a:endParaRPr lang="en-US" dirty="0"/>
          </a:p>
        </p:txBody>
      </p:sp>
    </p:spTree>
    <p:extLst>
      <p:ext uri="{BB962C8B-B14F-4D97-AF65-F5344CB8AC3E}">
        <p14:creationId xmlns:p14="http://schemas.microsoft.com/office/powerpoint/2010/main" val="32634585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C702D-60EF-4946-BBF9-1D3FF35E50E7}"/>
              </a:ext>
            </a:extLst>
          </p:cNvPr>
          <p:cNvSpPr>
            <a:spLocks noGrp="1"/>
          </p:cNvSpPr>
          <p:nvPr>
            <p:ph type="title"/>
          </p:nvPr>
        </p:nvSpPr>
        <p:spPr/>
        <p:txBody>
          <a:bodyPr/>
          <a:lstStyle/>
          <a:p>
            <a:r>
              <a:rPr lang="en-US" dirty="0"/>
              <a:t>EXAMPLES</a:t>
            </a:r>
          </a:p>
        </p:txBody>
      </p:sp>
      <p:sp>
        <p:nvSpPr>
          <p:cNvPr id="3" name="Text Placeholder 2">
            <a:extLst>
              <a:ext uri="{FF2B5EF4-FFF2-40B4-BE49-F238E27FC236}">
                <a16:creationId xmlns:a16="http://schemas.microsoft.com/office/drawing/2014/main" id="{135032AF-AC72-46DE-AD6D-99BD13E9E7EF}"/>
              </a:ext>
            </a:extLst>
          </p:cNvPr>
          <p:cNvSpPr>
            <a:spLocks noGrp="1"/>
          </p:cNvSpPr>
          <p:nvPr>
            <p:ph type="body" idx="1"/>
          </p:nvPr>
        </p:nvSpPr>
        <p:spPr/>
        <p:txBody>
          <a:bodyPr/>
          <a:lstStyle/>
          <a:p>
            <a:r>
              <a:rPr lang="en-US" dirty="0"/>
              <a:t>STORE FRAUD</a:t>
            </a:r>
          </a:p>
        </p:txBody>
      </p:sp>
      <p:sp>
        <p:nvSpPr>
          <p:cNvPr id="4" name="Content Placeholder 3">
            <a:extLst>
              <a:ext uri="{FF2B5EF4-FFF2-40B4-BE49-F238E27FC236}">
                <a16:creationId xmlns:a16="http://schemas.microsoft.com/office/drawing/2014/main" id="{19F0E7DE-B153-4B33-898C-315664CC2EBF}"/>
              </a:ext>
            </a:extLst>
          </p:cNvPr>
          <p:cNvSpPr>
            <a:spLocks noGrp="1"/>
          </p:cNvSpPr>
          <p:nvPr>
            <p:ph sz="half" idx="2"/>
          </p:nvPr>
        </p:nvSpPr>
        <p:spPr/>
        <p:txBody>
          <a:bodyPr/>
          <a:lstStyle/>
          <a:p>
            <a:r>
              <a:rPr lang="en-US" dirty="0"/>
              <a:t>DEPT OF AG IDENTIFIES STORES SHOWING RED FLAGS</a:t>
            </a:r>
          </a:p>
          <a:p>
            <a:r>
              <a:rPr lang="en-US" dirty="0"/>
              <a:t>RUNS COMPS</a:t>
            </a:r>
          </a:p>
          <a:p>
            <a:r>
              <a:rPr lang="en-US" dirty="0"/>
              <a:t>SENDS IN UC CI’S TO MAKE MULTI</a:t>
            </a:r>
          </a:p>
          <a:p>
            <a:r>
              <a:rPr lang="en-US" dirty="0"/>
              <a:t>TRANSACTIONS</a:t>
            </a:r>
          </a:p>
        </p:txBody>
      </p:sp>
      <p:sp>
        <p:nvSpPr>
          <p:cNvPr id="5" name="Text Placeholder 4">
            <a:extLst>
              <a:ext uri="{FF2B5EF4-FFF2-40B4-BE49-F238E27FC236}">
                <a16:creationId xmlns:a16="http://schemas.microsoft.com/office/drawing/2014/main" id="{55A8487C-BC9D-42A8-AD5B-0A5059B6FB0F}"/>
              </a:ext>
            </a:extLst>
          </p:cNvPr>
          <p:cNvSpPr>
            <a:spLocks noGrp="1"/>
          </p:cNvSpPr>
          <p:nvPr>
            <p:ph type="body" sz="quarter" idx="3"/>
          </p:nvPr>
        </p:nvSpPr>
        <p:spPr/>
        <p:txBody>
          <a:bodyPr/>
          <a:lstStyle/>
          <a:p>
            <a:r>
              <a:rPr lang="en-US" dirty="0"/>
              <a:t>DEF ID’D BY DEPT OF AG</a:t>
            </a:r>
          </a:p>
        </p:txBody>
      </p:sp>
      <p:sp>
        <p:nvSpPr>
          <p:cNvPr id="6" name="Content Placeholder 5">
            <a:extLst>
              <a:ext uri="{FF2B5EF4-FFF2-40B4-BE49-F238E27FC236}">
                <a16:creationId xmlns:a16="http://schemas.microsoft.com/office/drawing/2014/main" id="{8E970437-01EB-4E29-BBF5-D1E1748A47A0}"/>
              </a:ext>
            </a:extLst>
          </p:cNvPr>
          <p:cNvSpPr>
            <a:spLocks noGrp="1"/>
          </p:cNvSpPr>
          <p:nvPr>
            <p:ph sz="quarter" idx="4"/>
          </p:nvPr>
        </p:nvSpPr>
        <p:spPr/>
        <p:txBody>
          <a:bodyPr/>
          <a:lstStyle/>
          <a:p>
            <a:r>
              <a:rPr lang="en-US" dirty="0"/>
              <a:t>DEPT OF AG IDENTIFIES STORE</a:t>
            </a:r>
          </a:p>
          <a:p>
            <a:r>
              <a:rPr lang="en-US" dirty="0"/>
              <a:t>WE RUN THE EBT OF STORE FOR OUR CLIENTS USING STORE</a:t>
            </a:r>
          </a:p>
          <a:p>
            <a:r>
              <a:rPr lang="en-US" dirty="0"/>
              <a:t>INTERVIEW DEF TO ADMIT SELLING CF AND ID STORE OWNER</a:t>
            </a:r>
          </a:p>
        </p:txBody>
      </p:sp>
    </p:spTree>
    <p:extLst>
      <p:ext uri="{BB962C8B-B14F-4D97-AF65-F5344CB8AC3E}">
        <p14:creationId xmlns:p14="http://schemas.microsoft.com/office/powerpoint/2010/main" val="28881696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794AF-9B76-415F-A21A-696F932726B8}"/>
              </a:ext>
            </a:extLst>
          </p:cNvPr>
          <p:cNvSpPr>
            <a:spLocks noGrp="1"/>
          </p:cNvSpPr>
          <p:nvPr>
            <p:ph type="title"/>
          </p:nvPr>
        </p:nvSpPr>
        <p:spPr/>
        <p:txBody>
          <a:bodyPr/>
          <a:lstStyle/>
          <a:p>
            <a:r>
              <a:rPr lang="en-US" dirty="0"/>
              <a:t>EMPLOYEE THEFT</a:t>
            </a:r>
          </a:p>
        </p:txBody>
      </p:sp>
      <p:sp>
        <p:nvSpPr>
          <p:cNvPr id="3" name="Content Placeholder 2">
            <a:extLst>
              <a:ext uri="{FF2B5EF4-FFF2-40B4-BE49-F238E27FC236}">
                <a16:creationId xmlns:a16="http://schemas.microsoft.com/office/drawing/2014/main" id="{74C61014-D7E2-42DA-A9AA-CE254C1CAFA6}"/>
              </a:ext>
            </a:extLst>
          </p:cNvPr>
          <p:cNvSpPr>
            <a:spLocks noGrp="1"/>
          </p:cNvSpPr>
          <p:nvPr>
            <p:ph sz="half" idx="1"/>
          </p:nvPr>
        </p:nvSpPr>
        <p:spPr/>
        <p:txBody>
          <a:bodyPr/>
          <a:lstStyle/>
          <a:p>
            <a:r>
              <a:rPr lang="en-US" dirty="0"/>
              <a:t>EW CREATES FRAUDULENT AID ACCOUNTS </a:t>
            </a:r>
          </a:p>
          <a:p>
            <a:r>
              <a:rPr lang="en-US" dirty="0"/>
              <a:t>OBTAINS THE EBT CARD AND USES FUNDS</a:t>
            </a:r>
          </a:p>
        </p:txBody>
      </p:sp>
      <p:sp>
        <p:nvSpPr>
          <p:cNvPr id="4" name="Content Placeholder 3">
            <a:extLst>
              <a:ext uri="{FF2B5EF4-FFF2-40B4-BE49-F238E27FC236}">
                <a16:creationId xmlns:a16="http://schemas.microsoft.com/office/drawing/2014/main" id="{0DFEE520-FA0C-4E39-A5A5-61C9DF2FECB3}"/>
              </a:ext>
            </a:extLst>
          </p:cNvPr>
          <p:cNvSpPr>
            <a:spLocks noGrp="1"/>
          </p:cNvSpPr>
          <p:nvPr>
            <p:ph sz="half" idx="2"/>
          </p:nvPr>
        </p:nvSpPr>
        <p:spPr/>
        <p:txBody>
          <a:bodyPr/>
          <a:lstStyle/>
          <a:p>
            <a:r>
              <a:rPr lang="en-US" dirty="0"/>
              <a:t>EW CREATES FAKE CHILD CARE ACCOUNTS</a:t>
            </a:r>
          </a:p>
          <a:p>
            <a:r>
              <a:rPr lang="en-US" dirty="0"/>
              <a:t>LISTS HER FAMILY AS THE CARE GIVERS </a:t>
            </a:r>
          </a:p>
          <a:p>
            <a:r>
              <a:rPr lang="en-US" dirty="0"/>
              <a:t>PAYS THEM FROM FAKE CLIENTS</a:t>
            </a:r>
          </a:p>
        </p:txBody>
      </p:sp>
    </p:spTree>
    <p:extLst>
      <p:ext uri="{BB962C8B-B14F-4D97-AF65-F5344CB8AC3E}">
        <p14:creationId xmlns:p14="http://schemas.microsoft.com/office/powerpoint/2010/main" val="11518771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9823E-AAB8-4E83-BC24-3A3982FBFB49}"/>
              </a:ext>
            </a:extLst>
          </p:cNvPr>
          <p:cNvSpPr>
            <a:spLocks noGrp="1"/>
          </p:cNvSpPr>
          <p:nvPr>
            <p:ph type="ctrTitle"/>
          </p:nvPr>
        </p:nvSpPr>
        <p:spPr/>
        <p:txBody>
          <a:bodyPr/>
          <a:lstStyle/>
          <a:p>
            <a:r>
              <a:rPr lang="en-US" dirty="0"/>
              <a:t>Nancy Cooper</a:t>
            </a:r>
            <a:br>
              <a:rPr lang="en-US" dirty="0"/>
            </a:br>
            <a:r>
              <a:rPr lang="en-US" dirty="0"/>
              <a:t>SB Co. DDA</a:t>
            </a:r>
          </a:p>
        </p:txBody>
      </p:sp>
      <p:sp>
        <p:nvSpPr>
          <p:cNvPr id="3" name="Subtitle 2">
            <a:extLst>
              <a:ext uri="{FF2B5EF4-FFF2-40B4-BE49-F238E27FC236}">
                <a16:creationId xmlns:a16="http://schemas.microsoft.com/office/drawing/2014/main" id="{EB1E9E23-7875-45A2-868C-BAFA98081EA4}"/>
              </a:ext>
            </a:extLst>
          </p:cNvPr>
          <p:cNvSpPr>
            <a:spLocks noGrp="1"/>
          </p:cNvSpPr>
          <p:nvPr>
            <p:ph type="subTitle" idx="1"/>
          </p:nvPr>
        </p:nvSpPr>
        <p:spPr/>
        <p:txBody>
          <a:bodyPr>
            <a:normAutofit lnSpcReduction="10000"/>
          </a:bodyPr>
          <a:lstStyle/>
          <a:p>
            <a:r>
              <a:rPr lang="en-US" dirty="0">
                <a:hlinkClick r:id="rId2"/>
              </a:rPr>
              <a:t>ncooper@sbcda.org</a:t>
            </a:r>
            <a:endParaRPr lang="en-US" dirty="0"/>
          </a:p>
          <a:p>
            <a:r>
              <a:rPr lang="en-US" dirty="0"/>
              <a:t>909-945-4274</a:t>
            </a:r>
          </a:p>
          <a:p>
            <a:r>
              <a:rPr lang="en-US" dirty="0"/>
              <a:t>Cell 909-996-8996</a:t>
            </a:r>
          </a:p>
        </p:txBody>
      </p:sp>
    </p:spTree>
    <p:extLst>
      <p:ext uri="{BB962C8B-B14F-4D97-AF65-F5344CB8AC3E}">
        <p14:creationId xmlns:p14="http://schemas.microsoft.com/office/powerpoint/2010/main" val="38752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89CED-3504-4DD6-8113-005FB985DFFC}"/>
              </a:ext>
            </a:extLst>
          </p:cNvPr>
          <p:cNvSpPr>
            <a:spLocks noGrp="1"/>
          </p:cNvSpPr>
          <p:nvPr>
            <p:ph type="title"/>
          </p:nvPr>
        </p:nvSpPr>
        <p:spPr/>
        <p:txBody>
          <a:bodyPr/>
          <a:lstStyle/>
          <a:p>
            <a:r>
              <a:rPr lang="en-US" dirty="0"/>
              <a:t>ELEMENTS THAT THE DA NEEDS TO PROVE</a:t>
            </a:r>
          </a:p>
        </p:txBody>
      </p:sp>
      <p:sp>
        <p:nvSpPr>
          <p:cNvPr id="3" name="Content Placeholder 2">
            <a:extLst>
              <a:ext uri="{FF2B5EF4-FFF2-40B4-BE49-F238E27FC236}">
                <a16:creationId xmlns:a16="http://schemas.microsoft.com/office/drawing/2014/main" id="{D8BCBDF5-4936-486F-B273-60945457AD78}"/>
              </a:ext>
            </a:extLst>
          </p:cNvPr>
          <p:cNvSpPr>
            <a:spLocks noGrp="1"/>
          </p:cNvSpPr>
          <p:nvPr>
            <p:ph idx="1"/>
          </p:nvPr>
        </p:nvSpPr>
        <p:spPr/>
        <p:txBody>
          <a:bodyPr>
            <a:normAutofit/>
          </a:bodyPr>
          <a:lstStyle/>
          <a:p>
            <a:r>
              <a:rPr lang="en-US" sz="2400" dirty="0"/>
              <a:t>DEF MADE A FALSE STATEMENT</a:t>
            </a:r>
          </a:p>
          <a:p>
            <a:r>
              <a:rPr lang="en-US" sz="2400" dirty="0"/>
              <a:t>FALSE STATEMENT WAS A MATERIAL FACT</a:t>
            </a:r>
          </a:p>
          <a:p>
            <a:r>
              <a:rPr lang="en-US" sz="2400" dirty="0"/>
              <a:t>STATEMENT WAS MADE WITH A SPECIFIC INTENT TO DEFRAUD</a:t>
            </a:r>
          </a:p>
          <a:p>
            <a:r>
              <a:rPr lang="en-US" sz="2400" dirty="0"/>
              <a:t>KNEW FALSE</a:t>
            </a:r>
          </a:p>
          <a:p>
            <a:r>
              <a:rPr lang="en-US" sz="2400" dirty="0"/>
              <a:t>AMOUNT OF THE LOSS</a:t>
            </a:r>
          </a:p>
          <a:p>
            <a:r>
              <a:rPr lang="en-US" sz="2400" dirty="0"/>
              <a:t>OBTAINED BY SOMEONE NOT ENTITLED TO THE AID</a:t>
            </a:r>
          </a:p>
        </p:txBody>
      </p:sp>
    </p:spTree>
    <p:extLst>
      <p:ext uri="{BB962C8B-B14F-4D97-AF65-F5344CB8AC3E}">
        <p14:creationId xmlns:p14="http://schemas.microsoft.com/office/powerpoint/2010/main" val="2066045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51E91-2045-451B-80DD-0A022D0C4AC4}"/>
              </a:ext>
            </a:extLst>
          </p:cNvPr>
          <p:cNvSpPr>
            <a:spLocks noGrp="1"/>
          </p:cNvSpPr>
          <p:nvPr>
            <p:ph type="title"/>
          </p:nvPr>
        </p:nvSpPr>
        <p:spPr/>
        <p:txBody>
          <a:bodyPr/>
          <a:lstStyle/>
          <a:p>
            <a:r>
              <a:rPr lang="en-US" dirty="0"/>
              <a:t>FALSE STATEMENT/ MATERIAL</a:t>
            </a:r>
          </a:p>
        </p:txBody>
      </p:sp>
      <p:sp>
        <p:nvSpPr>
          <p:cNvPr id="3" name="Content Placeholder 2">
            <a:extLst>
              <a:ext uri="{FF2B5EF4-FFF2-40B4-BE49-F238E27FC236}">
                <a16:creationId xmlns:a16="http://schemas.microsoft.com/office/drawing/2014/main" id="{531F7D93-CFFB-4AFE-AF4C-19DE08415ECE}"/>
              </a:ext>
            </a:extLst>
          </p:cNvPr>
          <p:cNvSpPr>
            <a:spLocks noGrp="1"/>
          </p:cNvSpPr>
          <p:nvPr>
            <p:ph idx="1"/>
          </p:nvPr>
        </p:nvSpPr>
        <p:spPr/>
        <p:txBody>
          <a:bodyPr/>
          <a:lstStyle/>
          <a:p>
            <a:r>
              <a:rPr lang="en-US" dirty="0"/>
              <a:t>WHAT THE DEF LIED ABOUT</a:t>
            </a:r>
          </a:p>
          <a:p>
            <a:r>
              <a:rPr lang="en-US" dirty="0"/>
              <a:t>INCOME, AP IN HOME, CHILD OUT ETC</a:t>
            </a:r>
          </a:p>
          <a:p>
            <a:r>
              <a:rPr lang="en-US" dirty="0"/>
              <a:t>IS IT MATERIAL</a:t>
            </a:r>
          </a:p>
          <a:p>
            <a:endParaRPr lang="en-US" dirty="0"/>
          </a:p>
          <a:p>
            <a:r>
              <a:rPr lang="en-US" dirty="0"/>
              <a:t>COMES FROM THE FORMS</a:t>
            </a:r>
          </a:p>
          <a:p>
            <a:r>
              <a:rPr lang="en-US" dirty="0"/>
              <a:t>JOURNALS</a:t>
            </a:r>
          </a:p>
          <a:p>
            <a:r>
              <a:rPr lang="en-US" dirty="0"/>
              <a:t>WHAT DEF SAID</a:t>
            </a:r>
          </a:p>
          <a:p>
            <a:r>
              <a:rPr lang="en-US" dirty="0"/>
              <a:t>HAS TO BE SOMETHING WEL. RELIES ON TO DETERMINE ELIGIBILITY</a:t>
            </a:r>
          </a:p>
        </p:txBody>
      </p:sp>
    </p:spTree>
    <p:extLst>
      <p:ext uri="{BB962C8B-B14F-4D97-AF65-F5344CB8AC3E}">
        <p14:creationId xmlns:p14="http://schemas.microsoft.com/office/powerpoint/2010/main" val="1945514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0BC1-A1FB-4D4E-A5CD-18EE0B39B36C}"/>
              </a:ext>
            </a:extLst>
          </p:cNvPr>
          <p:cNvSpPr>
            <a:spLocks noGrp="1"/>
          </p:cNvSpPr>
          <p:nvPr>
            <p:ph type="title"/>
          </p:nvPr>
        </p:nvSpPr>
        <p:spPr/>
        <p:txBody>
          <a:bodyPr/>
          <a:lstStyle/>
          <a:p>
            <a:r>
              <a:rPr lang="en-US" dirty="0"/>
              <a:t>SPECIFIC INTENT/ KNEW FALSE</a:t>
            </a:r>
          </a:p>
        </p:txBody>
      </p:sp>
      <p:sp>
        <p:nvSpPr>
          <p:cNvPr id="3" name="Content Placeholder 2">
            <a:extLst>
              <a:ext uri="{FF2B5EF4-FFF2-40B4-BE49-F238E27FC236}">
                <a16:creationId xmlns:a16="http://schemas.microsoft.com/office/drawing/2014/main" id="{B53997B2-59D0-4337-8B91-09CDB445A9E6}"/>
              </a:ext>
            </a:extLst>
          </p:cNvPr>
          <p:cNvSpPr>
            <a:spLocks noGrp="1"/>
          </p:cNvSpPr>
          <p:nvPr>
            <p:ph idx="1"/>
          </p:nvPr>
        </p:nvSpPr>
        <p:spPr/>
        <p:txBody>
          <a:bodyPr>
            <a:normAutofit/>
          </a:bodyPr>
          <a:lstStyle/>
          <a:p>
            <a:r>
              <a:rPr lang="en-US" sz="2000" dirty="0"/>
              <a:t>DEF INTENDED TO DEFRAUD WEL. DEPT</a:t>
            </a:r>
          </a:p>
          <a:p>
            <a:r>
              <a:rPr lang="en-US" sz="2000" dirty="0"/>
              <a:t>SIGNED UNDER PENALTY OF PERJURY (P OF P)</a:t>
            </a:r>
          </a:p>
          <a:p>
            <a:r>
              <a:rPr lang="en-US" sz="2000" dirty="0"/>
              <a:t>SPECIFICALLY ASKED BY EW AND LIED</a:t>
            </a:r>
          </a:p>
          <a:p>
            <a:r>
              <a:rPr lang="en-US" sz="2000" dirty="0"/>
              <a:t>DEF HAS PAST OI/ OP ACCTS</a:t>
            </a:r>
          </a:p>
          <a:p>
            <a:r>
              <a:rPr lang="en-US" sz="2000" dirty="0"/>
              <a:t>-PULL THE NOA, JOURNALS AND REPORTS BY INVESTIGATOR</a:t>
            </a:r>
          </a:p>
        </p:txBody>
      </p:sp>
    </p:spTree>
    <p:extLst>
      <p:ext uri="{BB962C8B-B14F-4D97-AF65-F5344CB8AC3E}">
        <p14:creationId xmlns:p14="http://schemas.microsoft.com/office/powerpoint/2010/main" val="260633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FD856-7A07-4114-9B7B-811FC1E103C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F380786-1912-4BD4-97B3-B95D68AB0DB6}"/>
              </a:ext>
            </a:extLst>
          </p:cNvPr>
          <p:cNvSpPr>
            <a:spLocks noGrp="1"/>
          </p:cNvSpPr>
          <p:nvPr>
            <p:ph idx="1"/>
          </p:nvPr>
        </p:nvSpPr>
        <p:spPr/>
        <p:txBody>
          <a:bodyPr>
            <a:normAutofit/>
          </a:bodyPr>
          <a:lstStyle/>
          <a:p>
            <a:r>
              <a:rPr lang="en-US" sz="2000" dirty="0"/>
              <a:t>DEF ADMISSION KNEW CONDUCT WRONG, EX.  “NEEDED THE MONEY”</a:t>
            </a:r>
          </a:p>
          <a:p>
            <a:r>
              <a:rPr lang="en-US" sz="2000" dirty="0"/>
              <a:t>QUOTES FROM DEF IN JOURNALS</a:t>
            </a:r>
          </a:p>
          <a:p>
            <a:r>
              <a:rPr lang="en-US" sz="2000" dirty="0"/>
              <a:t>PULL THE FORM AND JOURNAL BEFORE FRAUD AND AFTER FRAUD</a:t>
            </a:r>
          </a:p>
          <a:p>
            <a:r>
              <a:rPr lang="en-US" sz="2000" dirty="0"/>
              <a:t>DEF HAS PRIORS FOR WELFARE FRAUD</a:t>
            </a:r>
          </a:p>
          <a:p>
            <a:r>
              <a:rPr lang="en-US" sz="2000" dirty="0"/>
              <a:t>-RUN RAP AND INTERSTATE RAPS</a:t>
            </a:r>
          </a:p>
          <a:p>
            <a:r>
              <a:rPr lang="en-US" sz="2000" dirty="0"/>
              <a:t>-GET THE POLICE REPORTS FOR THE PRIORS</a:t>
            </a:r>
          </a:p>
        </p:txBody>
      </p:sp>
    </p:spTree>
    <p:extLst>
      <p:ext uri="{BB962C8B-B14F-4D97-AF65-F5344CB8AC3E}">
        <p14:creationId xmlns:p14="http://schemas.microsoft.com/office/powerpoint/2010/main" val="398441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5DAAA-8747-4940-8F99-29E0D38EADA9}"/>
              </a:ext>
            </a:extLst>
          </p:cNvPr>
          <p:cNvSpPr>
            <a:spLocks noGrp="1"/>
          </p:cNvSpPr>
          <p:nvPr>
            <p:ph type="title"/>
          </p:nvPr>
        </p:nvSpPr>
        <p:spPr/>
        <p:txBody>
          <a:bodyPr/>
          <a:lstStyle/>
          <a:p>
            <a:r>
              <a:rPr lang="en-US" dirty="0"/>
              <a:t>PROVING FALSE STATEMENT &amp; INTENT</a:t>
            </a:r>
          </a:p>
        </p:txBody>
      </p:sp>
      <p:sp>
        <p:nvSpPr>
          <p:cNvPr id="3" name="Content Placeholder 2">
            <a:extLst>
              <a:ext uri="{FF2B5EF4-FFF2-40B4-BE49-F238E27FC236}">
                <a16:creationId xmlns:a16="http://schemas.microsoft.com/office/drawing/2014/main" id="{742008B2-13A0-4CE3-B59F-32049070C596}"/>
              </a:ext>
            </a:extLst>
          </p:cNvPr>
          <p:cNvSpPr>
            <a:spLocks noGrp="1"/>
          </p:cNvSpPr>
          <p:nvPr>
            <p:ph idx="1"/>
          </p:nvPr>
        </p:nvSpPr>
        <p:spPr/>
        <p:txBody>
          <a:bodyPr/>
          <a:lstStyle/>
          <a:p>
            <a:r>
              <a:rPr lang="en-US" dirty="0"/>
              <a:t>NEED TO LOOK AT THE FORMS FILLED OUT BY DEFENDANT</a:t>
            </a:r>
          </a:p>
          <a:p>
            <a:r>
              <a:rPr lang="en-US" dirty="0"/>
              <a:t>SAWS-2, SAWS 2 PLUS, SAR-7, QR-7</a:t>
            </a:r>
          </a:p>
          <a:p>
            <a:endParaRPr lang="en-US" dirty="0"/>
          </a:p>
          <a:p>
            <a:r>
              <a:rPr lang="en-US" dirty="0"/>
              <a:t>WHO DOES THE DEF LIST AS LIVING IN THE HOME</a:t>
            </a:r>
          </a:p>
          <a:p>
            <a:r>
              <a:rPr lang="en-US" dirty="0"/>
              <a:t>WHO DID THE DEF LIST AS WORKING OR NOT WORKING</a:t>
            </a:r>
          </a:p>
          <a:p>
            <a:r>
              <a:rPr lang="en-US" dirty="0"/>
              <a:t>HOW MUCH DID THE DEF PUT AS THE INCOME</a:t>
            </a:r>
          </a:p>
          <a:p>
            <a:r>
              <a:rPr lang="en-US" dirty="0"/>
              <a:t>WHEN IT STARTED AND ENDED</a:t>
            </a:r>
          </a:p>
          <a:p>
            <a:r>
              <a:rPr lang="en-US" dirty="0"/>
              <a:t>WHO PURCHASES AND PREPARES TOGETHER OR SEPARATE</a:t>
            </a:r>
          </a:p>
        </p:txBody>
      </p:sp>
    </p:spTree>
    <p:extLst>
      <p:ext uri="{BB962C8B-B14F-4D97-AF65-F5344CB8AC3E}">
        <p14:creationId xmlns:p14="http://schemas.microsoft.com/office/powerpoint/2010/main" val="180033569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06C26689ED3F47936053D429BDF58C" ma:contentTypeVersion="9" ma:contentTypeDescription="Create a new document." ma:contentTypeScope="" ma:versionID="66ecbbe427636473f978a03321d118df">
  <xsd:schema xmlns:xsd="http://www.w3.org/2001/XMLSchema" xmlns:xs="http://www.w3.org/2001/XMLSchema" xmlns:p="http://schemas.microsoft.com/office/2006/metadata/properties" xmlns:ns2="bdda19d9-f9ba-46b3-a6de-8cd7cd5343b5" xmlns:ns3="b480663d-7f8b-472d-9c70-e03b8f8cc4c6" targetNamespace="http://schemas.microsoft.com/office/2006/metadata/properties" ma:root="true" ma:fieldsID="81672e0168d4235f3e1b1a331d259dae" ns2:_="" ns3:_="">
    <xsd:import namespace="bdda19d9-f9ba-46b3-a6de-8cd7cd5343b5"/>
    <xsd:import namespace="b480663d-7f8b-472d-9c70-e03b8f8cc4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da19d9-f9ba-46b3-a6de-8cd7cd5343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ed8703d-a7c8-4a51-8730-763bd45d72e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80663d-7f8b-472d-9c70-e03b8f8cc4c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fcc9c-6109-48d3-8202-d2de5a44e771}" ma:internalName="TaxCatchAll" ma:showField="CatchAllData" ma:web="b480663d-7f8b-472d-9c70-e03b8f8cc4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480663d-7f8b-472d-9c70-e03b8f8cc4c6" xsi:nil="true"/>
    <lcf76f155ced4ddcb4097134ff3c332f xmlns="bdda19d9-f9ba-46b3-a6de-8cd7cd5343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D79E1F-5CA6-481C-BDB7-6F8379F40BAD}">
  <ds:schemaRefs>
    <ds:schemaRef ds:uri="http://schemas.microsoft.com/sharepoint/v3/contenttype/forms"/>
  </ds:schemaRefs>
</ds:datastoreItem>
</file>

<file path=customXml/itemProps2.xml><?xml version="1.0" encoding="utf-8"?>
<ds:datastoreItem xmlns:ds="http://schemas.openxmlformats.org/officeDocument/2006/customXml" ds:itemID="{EB0C2797-813A-4FC6-9605-7FF65D96143F}"/>
</file>

<file path=customXml/itemProps3.xml><?xml version="1.0" encoding="utf-8"?>
<ds:datastoreItem xmlns:ds="http://schemas.openxmlformats.org/officeDocument/2006/customXml" ds:itemID="{E5BC5CCA-723B-4590-BF6D-DADDF4D688B6}">
  <ds:schemaRefs>
    <ds:schemaRef ds:uri="http://schemas.microsoft.com/office/2006/documentManagement/types"/>
    <ds:schemaRef ds:uri="http://schemas.microsoft.com/office/2006/metadata/properties"/>
    <ds:schemaRef ds:uri="6e7d94c1-698a-43fb-bcb7-509fbbba63fb"/>
    <ds:schemaRef ds:uri="http://purl.org/dc/terms/"/>
    <ds:schemaRef ds:uri="http://schemas.openxmlformats.org/package/2006/metadata/core-properties"/>
    <ds:schemaRef ds:uri="http://purl.org/dc/dcmitype/"/>
    <ds:schemaRef ds:uri="http://schemas.microsoft.com/office/infopath/2007/PartnerControls"/>
    <ds:schemaRef ds:uri="343b80a0-9639-4605-8c34-b8125195ac0c"/>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Wisp</Template>
  <TotalTime>920</TotalTime>
  <Words>2847</Words>
  <Application>Microsoft Office PowerPoint</Application>
  <PresentationFormat>Widescreen</PresentationFormat>
  <Paragraphs>405</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Century Gothic</vt:lpstr>
      <vt:lpstr>Times New Roman</vt:lpstr>
      <vt:lpstr>Wingdings 3</vt:lpstr>
      <vt:lpstr>Wisp</vt:lpstr>
      <vt:lpstr>Nancy Cooper Deputy District Attorney San Bernardino County</vt:lpstr>
      <vt:lpstr>W&amp;I 10980 </vt:lpstr>
      <vt:lpstr>TYPES OF CASES:  </vt:lpstr>
      <vt:lpstr>OTHER ASSOCIATED CRIMES</vt:lpstr>
      <vt:lpstr>ELEMENTS THAT THE DA NEEDS TO PROVE</vt:lpstr>
      <vt:lpstr>FALSE STATEMENT/ MATERIAL</vt:lpstr>
      <vt:lpstr>SPECIFIC INTENT/ KNEW FALSE</vt:lpstr>
      <vt:lpstr>PowerPoint Presentation</vt:lpstr>
      <vt:lpstr>PROVING FALSE STATEMENT &amp; INTENT</vt:lpstr>
      <vt:lpstr>SAWS FORMS </vt:lpstr>
      <vt:lpstr>FORMS</vt:lpstr>
      <vt:lpstr>SAR-7 &amp; QR-7 FORMS</vt:lpstr>
      <vt:lpstr>AMOUNT OF LOSS </vt:lpstr>
      <vt:lpstr>UNDER PENALTY OF PERJURY</vt:lpstr>
      <vt:lpstr>UNREPORTED INCOME</vt:lpstr>
      <vt:lpstr>FRADIUE/ TURNER</vt:lpstr>
      <vt:lpstr>WHO TO INTERVIEW</vt:lpstr>
      <vt:lpstr>FINDING THE INCOME</vt:lpstr>
      <vt:lpstr>PowerPoint Presentation</vt:lpstr>
      <vt:lpstr>PowerPoint Presentation</vt:lpstr>
      <vt:lpstr>ABSENT PARENT (AP) CASE</vt:lpstr>
      <vt:lpstr>TALK TO</vt:lpstr>
      <vt:lpstr>CORROBORATION</vt:lpstr>
      <vt:lpstr>MORE</vt:lpstr>
      <vt:lpstr>CHILD OUT OF THE HOME</vt:lpstr>
      <vt:lpstr>CHILD OUT</vt:lpstr>
      <vt:lpstr>EXAMPLES</vt:lpstr>
      <vt:lpstr>NON WELFARE DOCUMENTS</vt:lpstr>
      <vt:lpstr>INTERVIEW PREPARATION</vt:lpstr>
      <vt:lpstr>INTERVIEWING THE DEFENDANT </vt:lpstr>
      <vt:lpstr>DEFENDANT</vt:lpstr>
      <vt:lpstr>DEFENDANT</vt:lpstr>
      <vt:lpstr>WITNESS INTERVIEWS</vt:lpstr>
      <vt:lpstr>WHY WAS MY CASE REJECTED??</vt:lpstr>
      <vt:lpstr>REJECTED??</vt:lpstr>
      <vt:lpstr>DA FILING</vt:lpstr>
      <vt:lpstr>INVESTIGATOR PREP FOR A PRELIM</vt:lpstr>
      <vt:lpstr>AREAS YOU WILL BE QUESTIONED ABOUT</vt:lpstr>
      <vt:lpstr>DA PREP FOR PRELIM</vt:lpstr>
      <vt:lpstr>JURY TRIAL</vt:lpstr>
      <vt:lpstr>CHILD CARE/ WTW</vt:lpstr>
      <vt:lpstr>CASE EXAMPLES</vt:lpstr>
      <vt:lpstr>RESIDENCY</vt:lpstr>
      <vt:lpstr>FOOD STAMP FRAUD</vt:lpstr>
      <vt:lpstr>LAW</vt:lpstr>
      <vt:lpstr>LAW</vt:lpstr>
      <vt:lpstr>EXAMPLES</vt:lpstr>
      <vt:lpstr>EMPLOYEE THEFT</vt:lpstr>
      <vt:lpstr>Nancy Cooper SB Co. DDA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Nancy Cooper San Bernardino Co. Deputy District Attorney</dc:title>
  <dc:creator>Cooper, Nancy</dc:creator>
  <cp:lastModifiedBy>Cooper, Nancy</cp:lastModifiedBy>
  <cp:revision>10</cp:revision>
  <cp:lastPrinted>2022-08-22T19:07:29Z</cp:lastPrinted>
  <dcterms:created xsi:type="dcterms:W3CDTF">2021-07-09T17:57:36Z</dcterms:created>
  <dcterms:modified xsi:type="dcterms:W3CDTF">2022-08-22T19:51:15Z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0x010100B806C26689ED3F47936053D429BDF58C</vt:lpwstr>
  </property>
</Properties>
</file>