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83" r:id="rId3"/>
    <p:sldId id="380" r:id="rId4"/>
    <p:sldId id="327" r:id="rId5"/>
    <p:sldId id="328" r:id="rId6"/>
    <p:sldId id="329" r:id="rId7"/>
    <p:sldId id="331" r:id="rId8"/>
    <p:sldId id="398" r:id="rId9"/>
    <p:sldId id="399" r:id="rId10"/>
    <p:sldId id="330" r:id="rId11"/>
    <p:sldId id="333" r:id="rId12"/>
    <p:sldId id="334" r:id="rId13"/>
    <p:sldId id="335" r:id="rId14"/>
    <p:sldId id="336" r:id="rId15"/>
    <p:sldId id="338" r:id="rId16"/>
    <p:sldId id="339" r:id="rId17"/>
    <p:sldId id="340" r:id="rId18"/>
    <p:sldId id="400" r:id="rId19"/>
    <p:sldId id="401" r:id="rId20"/>
    <p:sldId id="342" r:id="rId21"/>
    <p:sldId id="343" r:id="rId22"/>
    <p:sldId id="350" r:id="rId23"/>
    <p:sldId id="346" r:id="rId24"/>
    <p:sldId id="347" r:id="rId25"/>
    <p:sldId id="348" r:id="rId26"/>
    <p:sldId id="349" r:id="rId27"/>
    <p:sldId id="351" r:id="rId28"/>
    <p:sldId id="352" r:id="rId29"/>
    <p:sldId id="353" r:id="rId30"/>
    <p:sldId id="354" r:id="rId31"/>
    <p:sldId id="355" r:id="rId32"/>
    <p:sldId id="356" r:id="rId33"/>
    <p:sldId id="357" r:id="rId34"/>
    <p:sldId id="358" r:id="rId35"/>
    <p:sldId id="359" r:id="rId36"/>
    <p:sldId id="360" r:id="rId37"/>
    <p:sldId id="362" r:id="rId38"/>
    <p:sldId id="363" r:id="rId39"/>
    <p:sldId id="364" r:id="rId40"/>
    <p:sldId id="370" r:id="rId41"/>
    <p:sldId id="371" r:id="rId42"/>
    <p:sldId id="372" r:id="rId43"/>
    <p:sldId id="373" r:id="rId44"/>
    <p:sldId id="376" r:id="rId45"/>
    <p:sldId id="374" r:id="rId46"/>
    <p:sldId id="375" r:id="rId47"/>
    <p:sldId id="391" r:id="rId48"/>
    <p:sldId id="394" r:id="rId49"/>
    <p:sldId id="395" r:id="rId50"/>
    <p:sldId id="396" r:id="rId51"/>
    <p:sldId id="392" r:id="rId52"/>
    <p:sldId id="385" r:id="rId53"/>
    <p:sldId id="386" r:id="rId54"/>
    <p:sldId id="390" r:id="rId55"/>
    <p:sldId id="389" r:id="rId56"/>
    <p:sldId id="397" r:id="rId57"/>
    <p:sldId id="387" r:id="rId58"/>
    <p:sldId id="402" r:id="rId59"/>
    <p:sldId id="406" r:id="rId60"/>
    <p:sldId id="381" r:id="rId61"/>
    <p:sldId id="257" r:id="rId62"/>
    <p:sldId id="388" r:id="rId63"/>
    <p:sldId id="316" r:id="rId64"/>
    <p:sldId id="317" r:id="rId65"/>
    <p:sldId id="318" r:id="rId66"/>
    <p:sldId id="403" r:id="rId67"/>
    <p:sldId id="404" r:id="rId68"/>
    <p:sldId id="276" r:id="rId69"/>
    <p:sldId id="271" r:id="rId70"/>
    <p:sldId id="272" r:id="rId71"/>
    <p:sldId id="323" r:id="rId72"/>
    <p:sldId id="322" r:id="rId73"/>
    <p:sldId id="324" r:id="rId74"/>
    <p:sldId id="325" r:id="rId75"/>
    <p:sldId id="326" r:id="rId76"/>
    <p:sldId id="305" r:id="rId77"/>
    <p:sldId id="277" r:id="rId78"/>
    <p:sldId id="273" r:id="rId79"/>
    <p:sldId id="264" r:id="rId80"/>
    <p:sldId id="265" r:id="rId81"/>
    <p:sldId id="314" r:id="rId82"/>
    <p:sldId id="279" r:id="rId83"/>
    <p:sldId id="282" r:id="rId84"/>
    <p:sldId id="284" r:id="rId85"/>
    <p:sldId id="307" r:id="rId86"/>
    <p:sldId id="285" r:id="rId87"/>
    <p:sldId id="286" r:id="rId88"/>
    <p:sldId id="287" r:id="rId89"/>
    <p:sldId id="288" r:id="rId90"/>
    <p:sldId id="289" r:id="rId91"/>
    <p:sldId id="290" r:id="rId92"/>
    <p:sldId id="291" r:id="rId93"/>
    <p:sldId id="292" r:id="rId94"/>
    <p:sldId id="293" r:id="rId95"/>
    <p:sldId id="294" r:id="rId96"/>
    <p:sldId id="295" r:id="rId97"/>
    <p:sldId id="296" r:id="rId98"/>
    <p:sldId id="319" r:id="rId99"/>
    <p:sldId id="309" r:id="rId100"/>
    <p:sldId id="302" r:id="rId101"/>
    <p:sldId id="297" r:id="rId102"/>
    <p:sldId id="298" r:id="rId103"/>
    <p:sldId id="315" r:id="rId104"/>
    <p:sldId id="378" r:id="rId105"/>
    <p:sldId id="308" r:id="rId106"/>
    <p:sldId id="310" r:id="rId107"/>
    <p:sldId id="311" r:id="rId108"/>
    <p:sldId id="313" r:id="rId109"/>
    <p:sldId id="304" r:id="rId110"/>
    <p:sldId id="299" r:id="rId111"/>
    <p:sldId id="300" r:id="rId112"/>
    <p:sldId id="301" r:id="rId113"/>
    <p:sldId id="405" r:id="rId11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727" autoAdjust="0"/>
  </p:normalViewPr>
  <p:slideViewPr>
    <p:cSldViewPr snapToGrid="0">
      <p:cViewPr varScale="1">
        <p:scale>
          <a:sx n="122" d="100"/>
          <a:sy n="122" d="100"/>
        </p:scale>
        <p:origin x="9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29456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AF585-35A0-421C-A1A4-402B52BA754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251638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27854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3553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634638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728040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4099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224026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08767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32440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94221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9AF585-35A0-421C-A1A4-402B52BA754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335394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AF585-35A0-421C-A1A4-402B52BA754D}"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75540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47455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61278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E9AF585-35A0-421C-A1A4-402B52BA754D}" type="datetimeFigureOut">
              <a:rPr lang="en-US" smtClean="0"/>
              <a:t>8/19/2022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380314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AF585-35A0-421C-A1A4-402B52BA754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0B42C-1404-4CD9-8D86-C429C3D0E764}" type="slidenum">
              <a:rPr lang="en-US" smtClean="0"/>
              <a:t>‹#›</a:t>
            </a:fld>
            <a:endParaRPr lang="en-US"/>
          </a:p>
        </p:txBody>
      </p:sp>
    </p:spTree>
    <p:extLst>
      <p:ext uri="{BB962C8B-B14F-4D97-AF65-F5344CB8AC3E}">
        <p14:creationId xmlns:p14="http://schemas.microsoft.com/office/powerpoint/2010/main" val="137182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E9AF585-35A0-421C-A1A4-402B52BA754D}" type="datetimeFigureOut">
              <a:rPr lang="en-US" smtClean="0"/>
              <a:t>8/19/2022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0B42C-1404-4CD9-8D86-C429C3D0E764}" type="slidenum">
              <a:rPr lang="en-US" smtClean="0"/>
              <a:t>‹#›</a:t>
            </a:fld>
            <a:endParaRPr lang="en-US"/>
          </a:p>
        </p:txBody>
      </p:sp>
    </p:spTree>
    <p:extLst>
      <p:ext uri="{BB962C8B-B14F-4D97-AF65-F5344CB8AC3E}">
        <p14:creationId xmlns:p14="http://schemas.microsoft.com/office/powerpoint/2010/main" val="69541518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A873-DDFE-4F21-A820-59C6F6842AB4}"/>
              </a:ext>
            </a:extLst>
          </p:cNvPr>
          <p:cNvSpPr>
            <a:spLocks noGrp="1"/>
          </p:cNvSpPr>
          <p:nvPr>
            <p:ph type="ctrTitle"/>
          </p:nvPr>
        </p:nvSpPr>
        <p:spPr>
          <a:xfrm>
            <a:off x="5282382" y="1454964"/>
            <a:ext cx="6261917" cy="3308840"/>
          </a:xfrm>
        </p:spPr>
        <p:txBody>
          <a:bodyPr>
            <a:normAutofit/>
          </a:bodyPr>
          <a:lstStyle/>
          <a:p>
            <a:pPr>
              <a:lnSpc>
                <a:spcPct val="90000"/>
              </a:lnSpc>
            </a:pPr>
            <a:r>
              <a:rPr lang="en-US" dirty="0"/>
              <a:t>2021-2022 Legal Updates</a:t>
            </a:r>
          </a:p>
        </p:txBody>
      </p:sp>
      <p:sp>
        <p:nvSpPr>
          <p:cNvPr id="3" name="Subtitle 2">
            <a:extLst>
              <a:ext uri="{FF2B5EF4-FFF2-40B4-BE49-F238E27FC236}">
                <a16:creationId xmlns:a16="http://schemas.microsoft.com/office/drawing/2014/main" id="{029C23F2-843A-4D13-B691-FCFDBEE6D2E9}"/>
              </a:ext>
            </a:extLst>
          </p:cNvPr>
          <p:cNvSpPr>
            <a:spLocks noGrp="1"/>
          </p:cNvSpPr>
          <p:nvPr>
            <p:ph type="subTitle" idx="1"/>
          </p:nvPr>
        </p:nvSpPr>
        <p:spPr>
          <a:xfrm>
            <a:off x="5282382" y="4763803"/>
            <a:ext cx="6261917" cy="1464378"/>
          </a:xfrm>
        </p:spPr>
        <p:txBody>
          <a:bodyPr>
            <a:normAutofit/>
          </a:bodyPr>
          <a:lstStyle/>
          <a:p>
            <a:r>
              <a:rPr lang="en-US" dirty="0"/>
              <a:t>DDA Preston Schaub</a:t>
            </a:r>
          </a:p>
          <a:p>
            <a:r>
              <a:rPr lang="en-US" dirty="0"/>
              <a:t>Yolo County, CA</a:t>
            </a:r>
          </a:p>
        </p:txBody>
      </p:sp>
      <p:pic>
        <p:nvPicPr>
          <p:cNvPr id="7" name="Picture 6" descr="A vintage weighing scales">
            <a:extLst>
              <a:ext uri="{FF2B5EF4-FFF2-40B4-BE49-F238E27FC236}">
                <a16:creationId xmlns:a16="http://schemas.microsoft.com/office/drawing/2014/main" id="{0553B5F5-D5BE-4CB4-835E-B5476F02F2EB}"/>
              </a:ext>
            </a:extLst>
          </p:cNvPr>
          <p:cNvPicPr>
            <a:picLocks noChangeAspect="1"/>
          </p:cNvPicPr>
          <p:nvPr/>
        </p:nvPicPr>
        <p:blipFill rotWithShape="1">
          <a:blip r:embed="rId3"/>
          <a:srcRect r="-2" b="1227"/>
          <a:stretch/>
        </p:blipFill>
        <p:spPr>
          <a:xfrm>
            <a:off x="-1" y="10"/>
            <a:ext cx="4634681" cy="6857990"/>
          </a:xfrm>
          <a:prstGeom prst="rect">
            <a:avLst/>
          </a:prstGeom>
        </p:spPr>
      </p:pic>
    </p:spTree>
    <p:extLst>
      <p:ext uri="{BB962C8B-B14F-4D97-AF65-F5344CB8AC3E}">
        <p14:creationId xmlns:p14="http://schemas.microsoft.com/office/powerpoint/2010/main" val="273340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72D76AB-8D57-491E-A63C-07935227E285}"/>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Kasrawi</a:t>
            </a:r>
            <a:r>
              <a:rPr lang="en-US" dirty="0">
                <a:solidFill>
                  <a:srgbClr val="FFFFFF"/>
                </a:solidFill>
              </a:rPr>
              <a:t> (2021) 65 Cal.App.5th 751*</a:t>
            </a:r>
          </a:p>
        </p:txBody>
      </p:sp>
      <p:sp>
        <p:nvSpPr>
          <p:cNvPr id="3" name="Content Placeholder 2">
            <a:extLst>
              <a:ext uri="{FF2B5EF4-FFF2-40B4-BE49-F238E27FC236}">
                <a16:creationId xmlns:a16="http://schemas.microsoft.com/office/drawing/2014/main" id="{3E6B44E0-452B-45C9-A771-A9B46E638F24}"/>
              </a:ext>
            </a:extLst>
          </p:cNvPr>
          <p:cNvSpPr>
            <a:spLocks noGrp="1"/>
          </p:cNvSpPr>
          <p:nvPr>
            <p:ph idx="1"/>
          </p:nvPr>
        </p:nvSpPr>
        <p:spPr>
          <a:xfrm>
            <a:off x="1103312" y="2763520"/>
            <a:ext cx="8946541" cy="3484879"/>
          </a:xfrm>
        </p:spPr>
        <p:txBody>
          <a:bodyPr>
            <a:normAutofit/>
          </a:bodyPr>
          <a:lstStyle/>
          <a:p>
            <a:r>
              <a:rPr lang="en-US" dirty="0"/>
              <a:t>RULES: Merely being out late at night in an area where burglaries have occurred is not reasonable suspicion justifying a detention. A detention occurs if facts are present that remove any ambiguity as to whether a person is free to leave. Pulling up behind a car and using a patrol car spotlight may be a detention if combined with additional circumstances. An unlawful detention does not result in suppression if an outstanding arrest warrant was discovered prior to the search.</a:t>
            </a:r>
          </a:p>
        </p:txBody>
      </p:sp>
    </p:spTree>
    <p:extLst>
      <p:ext uri="{BB962C8B-B14F-4D97-AF65-F5344CB8AC3E}">
        <p14:creationId xmlns:p14="http://schemas.microsoft.com/office/powerpoint/2010/main" val="4045994107"/>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57E457D-078A-4F8F-861A-965EA15096F5}"/>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Elections Code § 18541</a:t>
            </a:r>
          </a:p>
        </p:txBody>
      </p:sp>
      <p:sp>
        <p:nvSpPr>
          <p:cNvPr id="3" name="Content Placeholder 2">
            <a:extLst>
              <a:ext uri="{FF2B5EF4-FFF2-40B4-BE49-F238E27FC236}">
                <a16:creationId xmlns:a16="http://schemas.microsoft.com/office/drawing/2014/main" id="{1190D054-309A-42E9-9655-800AF6DEC82D}"/>
              </a:ext>
            </a:extLst>
          </p:cNvPr>
          <p:cNvSpPr>
            <a:spLocks noGrp="1"/>
          </p:cNvSpPr>
          <p:nvPr>
            <p:ph idx="1"/>
          </p:nvPr>
        </p:nvSpPr>
        <p:spPr>
          <a:xfrm>
            <a:off x="1103312" y="2763520"/>
            <a:ext cx="8946541" cy="3484879"/>
          </a:xfrm>
        </p:spPr>
        <p:txBody>
          <a:bodyPr>
            <a:normAutofit/>
          </a:bodyPr>
          <a:lstStyle/>
          <a:p>
            <a:pPr>
              <a:lnSpc>
                <a:spcPct val="90000"/>
              </a:lnSpc>
            </a:pPr>
            <a:r>
              <a:rPr lang="en-US" dirty="0"/>
              <a:t>Expands the list of felony crimes prohibiting dissuading another person from voting, by adding these crimes: </a:t>
            </a:r>
          </a:p>
          <a:p>
            <a:pPr lvl="1">
              <a:lnSpc>
                <a:spcPct val="90000"/>
              </a:lnSpc>
            </a:pPr>
            <a:r>
              <a:rPr lang="en-US" dirty="0"/>
              <a:t>1.) Obstructing ingress, egress, or parking, within 100 feet of a polling place, elections official’s office, election satellite location, or curbside voting area. 2.) Soliciting a vote, speaking to a voter about marking the voter’s ballot, or disseminating visible or audible electioneering information, with the intent of dissuading another person from voting and within the immediate vicinity of a voter in line to cast a ballot or drop off a ballot. </a:t>
            </a:r>
          </a:p>
          <a:p>
            <a:pPr>
              <a:lnSpc>
                <a:spcPct val="90000"/>
              </a:lnSpc>
            </a:pPr>
            <a:r>
              <a:rPr lang="en-US" dirty="0"/>
              <a:t>Continues to provide that a violation is punishable in the state prison or by up to 12 months in jail.</a:t>
            </a:r>
          </a:p>
        </p:txBody>
      </p:sp>
    </p:spTree>
    <p:extLst>
      <p:ext uri="{BB962C8B-B14F-4D97-AF65-F5344CB8AC3E}">
        <p14:creationId xmlns:p14="http://schemas.microsoft.com/office/powerpoint/2010/main" val="3580807911"/>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94452E0-63D4-4DDA-98C3-3C0F7F327A6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Elections Code § 18568</a:t>
            </a:r>
          </a:p>
        </p:txBody>
      </p:sp>
      <p:sp>
        <p:nvSpPr>
          <p:cNvPr id="3" name="Content Placeholder 2">
            <a:extLst>
              <a:ext uri="{FF2B5EF4-FFF2-40B4-BE49-F238E27FC236}">
                <a16:creationId xmlns:a16="http://schemas.microsoft.com/office/drawing/2014/main" id="{2C950F57-097B-4879-BDBF-B27C5F907CB2}"/>
              </a:ext>
            </a:extLst>
          </p:cNvPr>
          <p:cNvSpPr>
            <a:spLocks noGrp="1"/>
          </p:cNvSpPr>
          <p:nvPr>
            <p:ph idx="1"/>
          </p:nvPr>
        </p:nvSpPr>
        <p:spPr>
          <a:xfrm>
            <a:off x="1103312" y="2763520"/>
            <a:ext cx="8946541" cy="3484879"/>
          </a:xfrm>
        </p:spPr>
        <p:txBody>
          <a:bodyPr>
            <a:normAutofit/>
          </a:bodyPr>
          <a:lstStyle/>
          <a:p>
            <a:r>
              <a:rPr lang="en-US" dirty="0"/>
              <a:t>Adds the new felony crime of displaying a container for the purpose of collecting ballots, with the intent to deceive a voter into casting a ballot in an unofficial ballot box. Provides that evidence of the intent to deceive may include using the word “official” on the container, or otherwise fashioning the container in a way that is likely to deceive a voter into believing that the container is an official collection box that has been approved by an election official.</a:t>
            </a:r>
          </a:p>
        </p:txBody>
      </p:sp>
    </p:spTree>
    <p:extLst>
      <p:ext uri="{BB962C8B-B14F-4D97-AF65-F5344CB8AC3E}">
        <p14:creationId xmlns:p14="http://schemas.microsoft.com/office/powerpoint/2010/main" val="3232293747"/>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B34BF1E-8862-4366-AA42-A6A07CA98A7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PC § 487m</a:t>
            </a:r>
          </a:p>
        </p:txBody>
      </p:sp>
      <p:sp>
        <p:nvSpPr>
          <p:cNvPr id="3" name="Content Placeholder 2">
            <a:extLst>
              <a:ext uri="{FF2B5EF4-FFF2-40B4-BE49-F238E27FC236}">
                <a16:creationId xmlns:a16="http://schemas.microsoft.com/office/drawing/2014/main" id="{07B22839-957F-4A0D-834A-CDAACE1162D5}"/>
              </a:ext>
            </a:extLst>
          </p:cNvPr>
          <p:cNvSpPr>
            <a:spLocks noGrp="1"/>
          </p:cNvSpPr>
          <p:nvPr>
            <p:ph idx="1"/>
          </p:nvPr>
        </p:nvSpPr>
        <p:spPr>
          <a:xfrm>
            <a:off x="1103312" y="2763520"/>
            <a:ext cx="8946541" cy="3484879"/>
          </a:xfrm>
        </p:spPr>
        <p:txBody>
          <a:bodyPr>
            <a:normAutofit/>
          </a:bodyPr>
          <a:lstStyle/>
          <a:p>
            <a:r>
              <a:rPr lang="en-US" dirty="0"/>
              <a:t>Creates the new felony crime of “intentional theft of wages” in an amount greater than $950 from one employee, or $2,350 in the aggregate from two or more employees, by an employer in any consecutive 12-month period. </a:t>
            </a:r>
          </a:p>
        </p:txBody>
      </p:sp>
    </p:spTree>
    <p:extLst>
      <p:ext uri="{BB962C8B-B14F-4D97-AF65-F5344CB8AC3E}">
        <p14:creationId xmlns:p14="http://schemas.microsoft.com/office/powerpoint/2010/main" val="3685103932"/>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57014C1-1096-42AB-9B6D-6B386456E3FD}"/>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Gov. Code § 12525.3</a:t>
            </a:r>
          </a:p>
        </p:txBody>
      </p:sp>
      <p:sp>
        <p:nvSpPr>
          <p:cNvPr id="3" name="Content Placeholder 2">
            <a:extLst>
              <a:ext uri="{FF2B5EF4-FFF2-40B4-BE49-F238E27FC236}">
                <a16:creationId xmlns:a16="http://schemas.microsoft.com/office/drawing/2014/main" id="{D894911D-B65F-4340-A262-805CE67823D1}"/>
              </a:ext>
            </a:extLst>
          </p:cNvPr>
          <p:cNvSpPr>
            <a:spLocks noGrp="1"/>
          </p:cNvSpPr>
          <p:nvPr>
            <p:ph idx="1"/>
          </p:nvPr>
        </p:nvSpPr>
        <p:spPr>
          <a:xfrm>
            <a:off x="1103312" y="2763520"/>
            <a:ext cx="8946541" cy="3484879"/>
          </a:xfrm>
        </p:spPr>
        <p:txBody>
          <a:bodyPr>
            <a:normAutofit/>
          </a:bodyPr>
          <a:lstStyle/>
          <a:p>
            <a:r>
              <a:rPr lang="en-US" dirty="0"/>
              <a:t>Clarifies that a state prosecutor may investigate and gather facts in an incident involving a shooting by a peace officer that results in the death of a civilian if the civilian was unarmed, or if there is a reasonable dispute as to whether the civilian was unarmed. </a:t>
            </a:r>
          </a:p>
        </p:txBody>
      </p:sp>
    </p:spTree>
    <p:extLst>
      <p:ext uri="{BB962C8B-B14F-4D97-AF65-F5344CB8AC3E}">
        <p14:creationId xmlns:p14="http://schemas.microsoft.com/office/powerpoint/2010/main" val="4120301100"/>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3" name="Picture 410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05" name="Picture 410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07" name="Oval 410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9" name="Picture 410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11" name="Picture 411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13" name="Rectangle 411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5" name="Rectangle 4114">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6FAD6-47EC-468D-B0B2-E3B7CA0F7E53}"/>
              </a:ext>
            </a:extLst>
          </p:cNvPr>
          <p:cNvSpPr>
            <a:spLocks noGrp="1"/>
          </p:cNvSpPr>
          <p:nvPr>
            <p:ph type="title"/>
          </p:nvPr>
        </p:nvSpPr>
        <p:spPr>
          <a:xfrm>
            <a:off x="5363149" y="1325880"/>
            <a:ext cx="6181152" cy="3066507"/>
          </a:xfrm>
        </p:spPr>
        <p:txBody>
          <a:bodyPr vert="horz" lIns="91440" tIns="45720" rIns="91440" bIns="45720" rtlCol="0" anchor="b">
            <a:normAutofit/>
          </a:bodyPr>
          <a:lstStyle/>
          <a:p>
            <a:r>
              <a:rPr lang="en-US" sz="7200" b="0" i="0" kern="1200" dirty="0">
                <a:solidFill>
                  <a:srgbClr val="EBEBEB"/>
                </a:solidFill>
                <a:latin typeface="+mj-lt"/>
                <a:ea typeface="+mj-ea"/>
                <a:cs typeface="+mj-cs"/>
              </a:rPr>
              <a:t>Changes to Juvenile </a:t>
            </a:r>
            <a:r>
              <a:rPr lang="en-US" sz="7200" dirty="0">
                <a:solidFill>
                  <a:srgbClr val="EBEBEB"/>
                </a:solidFill>
              </a:rPr>
              <a:t>L</a:t>
            </a:r>
            <a:r>
              <a:rPr lang="en-US" sz="7200" b="0" i="0" kern="1200" dirty="0">
                <a:solidFill>
                  <a:srgbClr val="EBEBEB"/>
                </a:solidFill>
                <a:latin typeface="+mj-lt"/>
                <a:ea typeface="+mj-ea"/>
                <a:cs typeface="+mj-cs"/>
              </a:rPr>
              <a:t>aw</a:t>
            </a:r>
          </a:p>
        </p:txBody>
      </p:sp>
      <p:sp>
        <p:nvSpPr>
          <p:cNvPr id="3" name="Text Placeholder 2">
            <a:extLst>
              <a:ext uri="{FF2B5EF4-FFF2-40B4-BE49-F238E27FC236}">
                <a16:creationId xmlns:a16="http://schemas.microsoft.com/office/drawing/2014/main" id="{B98BA33F-F6CB-4A50-959F-C0AB8A8F2C4F}"/>
              </a:ext>
            </a:extLst>
          </p:cNvPr>
          <p:cNvSpPr>
            <a:spLocks noGrp="1"/>
          </p:cNvSpPr>
          <p:nvPr>
            <p:ph type="body" idx="1"/>
          </p:nvPr>
        </p:nvSpPr>
        <p:spPr>
          <a:xfrm>
            <a:off x="5363149" y="4588329"/>
            <a:ext cx="6181152" cy="1621508"/>
          </a:xfrm>
        </p:spPr>
        <p:txBody>
          <a:bodyPr vert="horz" lIns="91440" tIns="45720" rIns="91440" bIns="45720" rtlCol="0" anchor="t">
            <a:normAutofit/>
          </a:bodyPr>
          <a:lstStyle/>
          <a:p>
            <a:endParaRPr lang="en-US" sz="1800">
              <a:solidFill>
                <a:schemeClr val="tx2">
                  <a:lumMod val="40000"/>
                  <a:lumOff val="60000"/>
                </a:schemeClr>
              </a:solidFill>
            </a:endParaRPr>
          </a:p>
        </p:txBody>
      </p:sp>
      <p:sp>
        <p:nvSpPr>
          <p:cNvPr id="4117"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4119" name="Freeform: Shape 4118">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4121" name="Rectangle 4120">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098" name="Picture 2">
            <a:extLst>
              <a:ext uri="{FF2B5EF4-FFF2-40B4-BE49-F238E27FC236}">
                <a16:creationId xmlns:a16="http://schemas.microsoft.com/office/drawing/2014/main" id="{C72B4A3E-573A-4D45-8CA6-6CCA4C27CF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2714" y="647698"/>
            <a:ext cx="2934028" cy="55621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53793"/>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766AE0A-AC8B-4A23-8657-F9F2DC18393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Welfare &amp; Institutions Code § 654.3</a:t>
            </a:r>
          </a:p>
        </p:txBody>
      </p:sp>
      <p:sp>
        <p:nvSpPr>
          <p:cNvPr id="3" name="Content Placeholder 2">
            <a:extLst>
              <a:ext uri="{FF2B5EF4-FFF2-40B4-BE49-F238E27FC236}">
                <a16:creationId xmlns:a16="http://schemas.microsoft.com/office/drawing/2014/main" id="{FB8A0927-5928-4D4F-AF61-52E7B23A577D}"/>
              </a:ext>
            </a:extLst>
          </p:cNvPr>
          <p:cNvSpPr>
            <a:spLocks noGrp="1"/>
          </p:cNvSpPr>
          <p:nvPr>
            <p:ph idx="1"/>
          </p:nvPr>
        </p:nvSpPr>
        <p:spPr>
          <a:xfrm>
            <a:off x="1103312" y="2763520"/>
            <a:ext cx="8946541" cy="3484879"/>
          </a:xfrm>
        </p:spPr>
        <p:txBody>
          <a:bodyPr>
            <a:normAutofit/>
          </a:bodyPr>
          <a:lstStyle/>
          <a:p>
            <a:r>
              <a:rPr lang="en-US" dirty="0"/>
              <a:t>Expands eligibility for informal supervision pursuant to W&amp;I 654 and W&amp;I 654.2 in these ways:</a:t>
            </a:r>
          </a:p>
          <a:p>
            <a:pPr lvl="1"/>
            <a:r>
              <a:rPr lang="en-US" dirty="0"/>
              <a:t>1.) Eliminates the drug offenses that previously were disqualifiers for informal supervision (sale or possession for sale of a controlled substance; H&amp;S 11350 or H&amp;S 11377 committed at a school); and </a:t>
            </a:r>
          </a:p>
          <a:p>
            <a:pPr lvl="1"/>
            <a:r>
              <a:rPr lang="en-US" dirty="0"/>
              <a:t>2.) Eliminates the disqualifier of committing a felony offense at age 14 or older.</a:t>
            </a:r>
          </a:p>
        </p:txBody>
      </p:sp>
    </p:spTree>
    <p:extLst>
      <p:ext uri="{BB962C8B-B14F-4D97-AF65-F5344CB8AC3E}">
        <p14:creationId xmlns:p14="http://schemas.microsoft.com/office/powerpoint/2010/main" val="810880227"/>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58D1B3D-8650-4FC8-89D0-1F69C8048582}"/>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New Welfare &amp; Institutions Code § 801</a:t>
            </a:r>
          </a:p>
        </p:txBody>
      </p:sp>
      <p:sp>
        <p:nvSpPr>
          <p:cNvPr id="3" name="Content Placeholder 2">
            <a:extLst>
              <a:ext uri="{FF2B5EF4-FFF2-40B4-BE49-F238E27FC236}">
                <a16:creationId xmlns:a16="http://schemas.microsoft.com/office/drawing/2014/main" id="{C82D6968-F881-45B1-9739-1E019C825C69}"/>
              </a:ext>
            </a:extLst>
          </p:cNvPr>
          <p:cNvSpPr>
            <a:spLocks noGrp="1"/>
          </p:cNvSpPr>
          <p:nvPr>
            <p:ph idx="1"/>
          </p:nvPr>
        </p:nvSpPr>
        <p:spPr>
          <a:xfrm>
            <a:off x="1103312" y="2763520"/>
            <a:ext cx="8946541" cy="3484879"/>
          </a:xfrm>
        </p:spPr>
        <p:txBody>
          <a:bodyPr>
            <a:normAutofit/>
          </a:bodyPr>
          <a:lstStyle/>
          <a:p>
            <a:r>
              <a:rPr lang="en-US" dirty="0"/>
              <a:t>Provides that an order transferring a minor from juvenile court to criminal (adult) court is subject to “immediate appellate review” if a notice of appeal is filed within 30 days of the transfer order. Provides that an appeal of a transfer order cannot be heard on appeal from the judgment of conviction.</a:t>
            </a:r>
          </a:p>
          <a:p>
            <a:r>
              <a:rPr lang="en-US" dirty="0"/>
              <a:t>Requires the court, upon request of the minor, to stay the criminal court proceedings until a final determination of the transfer appeal. </a:t>
            </a:r>
          </a:p>
          <a:p>
            <a:r>
              <a:rPr lang="en-US" dirty="0"/>
              <a:t>Provides that the appeal shall have precedence and must be determined as soon as practicable after the notice of appeal is filed. </a:t>
            </a:r>
          </a:p>
        </p:txBody>
      </p:sp>
    </p:spTree>
    <p:extLst>
      <p:ext uri="{BB962C8B-B14F-4D97-AF65-F5344CB8AC3E}">
        <p14:creationId xmlns:p14="http://schemas.microsoft.com/office/powerpoint/2010/main" val="178463589"/>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DFCD45E-85B0-4449-838B-02E92E299651}"/>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New Welfare &amp; Institutions Code §§ 875, 875.5 and 876</a:t>
            </a:r>
          </a:p>
        </p:txBody>
      </p:sp>
      <p:sp>
        <p:nvSpPr>
          <p:cNvPr id="3" name="Content Placeholder 2">
            <a:extLst>
              <a:ext uri="{FF2B5EF4-FFF2-40B4-BE49-F238E27FC236}">
                <a16:creationId xmlns:a16="http://schemas.microsoft.com/office/drawing/2014/main" id="{0D527C50-03B3-425D-B8FC-BE3C01EC3E23}"/>
              </a:ext>
            </a:extLst>
          </p:cNvPr>
          <p:cNvSpPr>
            <a:spLocks noGrp="1"/>
          </p:cNvSpPr>
          <p:nvPr>
            <p:ph idx="1"/>
          </p:nvPr>
        </p:nvSpPr>
        <p:spPr>
          <a:xfrm>
            <a:off x="1103312" y="2763520"/>
            <a:ext cx="8946541" cy="3484879"/>
          </a:xfrm>
        </p:spPr>
        <p:txBody>
          <a:bodyPr>
            <a:normAutofit/>
          </a:bodyPr>
          <a:lstStyle/>
          <a:p>
            <a:pPr>
              <a:lnSpc>
                <a:spcPct val="90000"/>
              </a:lnSpc>
            </a:pPr>
            <a:r>
              <a:rPr lang="en-US" sz="1400" dirty="0"/>
              <a:t>Creates new Article of the Welfare &amp; Institutions Code, entitled “Secure Youth Treatment Facilities.” </a:t>
            </a:r>
          </a:p>
          <a:p>
            <a:pPr>
              <a:lnSpc>
                <a:spcPct val="90000"/>
              </a:lnSpc>
            </a:pPr>
            <a:r>
              <a:rPr lang="en-US" sz="1400" dirty="0"/>
              <a:t>Permits a court to order a juvenile age 14 or older who has been adjudicated a ward of the court for a W&amp;I 707(b) offense to be committed to a secure youth treatment facility, if the W&amp;I 707(b) offense is the most recent offense for which the juvenile has been adjudicated, and if the court has made a finding on the record that a less restrictive, alternative disposition for the ward is not suitable.  </a:t>
            </a:r>
          </a:p>
          <a:p>
            <a:pPr>
              <a:lnSpc>
                <a:spcPct val="90000"/>
              </a:lnSpc>
            </a:pPr>
            <a:r>
              <a:rPr lang="en-US" sz="1400" dirty="0"/>
              <a:t>Requires the court to set a baseline term of confinement and a maximum term of confinement.</a:t>
            </a:r>
          </a:p>
          <a:p>
            <a:pPr>
              <a:lnSpc>
                <a:spcPct val="90000"/>
              </a:lnSpc>
            </a:pPr>
            <a:r>
              <a:rPr lang="en-US" sz="1400" dirty="0"/>
              <a:t> Prohibits a juvenile ward from being held in secure confinement beyond age 23, or two years from the date of the commitment, whichever occurs later. But if a ward would have faced a sentence of seven years or more in adult court, he or she may be held until age 25, or two years from the date of commitment, whichever occurs later</a:t>
            </a:r>
          </a:p>
        </p:txBody>
      </p:sp>
    </p:spTree>
    <p:extLst>
      <p:ext uri="{BB962C8B-B14F-4D97-AF65-F5344CB8AC3E}">
        <p14:creationId xmlns:p14="http://schemas.microsoft.com/office/powerpoint/2010/main" val="4187100802"/>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3E2ACA6-35D4-4F74-9D88-E515F023313C}"/>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Definition of secure treatment facility</a:t>
            </a:r>
          </a:p>
        </p:txBody>
      </p:sp>
      <p:sp>
        <p:nvSpPr>
          <p:cNvPr id="3" name="Content Placeholder 2">
            <a:extLst>
              <a:ext uri="{FF2B5EF4-FFF2-40B4-BE49-F238E27FC236}">
                <a16:creationId xmlns:a16="http://schemas.microsoft.com/office/drawing/2014/main" id="{E769F2B2-D7AC-477A-9A2F-0A1DCEB646BE}"/>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A facility operated or used by the county of commitment to provide programming, treatment, and education for wards. Permits stand-alone facilities and permits the use of a portion of an existing county juvenile facility, including a juvenile hall or probation camp. Permits a county to operate its own facility or to contract with another county to use its facility. Also permits a county to establish a regional secure youth treatment facility for one or more counties to use on a contract payment basis</a:t>
            </a:r>
          </a:p>
          <a:p>
            <a:pPr>
              <a:lnSpc>
                <a:spcPct val="90000"/>
              </a:lnSpc>
            </a:pPr>
            <a:r>
              <a:rPr lang="en-US" sz="1700" dirty="0"/>
              <a:t>New W&amp;I 875.5 sets forth the intent of the Legislature that W&amp;I 1800 – 1803 (Extended Detention of Dangerous Persons) apply to wards who are committed to secure facilities and who are physically dangerous to the public, pending the development of a more specific process. Also sets forth the intent of the Legislature to enact legislation that would, effective July 1, 2022, extend the detention of physically dangerous wards.</a:t>
            </a:r>
          </a:p>
        </p:txBody>
      </p:sp>
    </p:spTree>
    <p:extLst>
      <p:ext uri="{BB962C8B-B14F-4D97-AF65-F5344CB8AC3E}">
        <p14:creationId xmlns:p14="http://schemas.microsoft.com/office/powerpoint/2010/main" val="3894554267"/>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129" name="Picture 512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31" name="Oval 513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33" name="Picture 513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35" name="Picture 513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137" name="Rectangle 513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39" name="Rectangle 513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1CE6C-F5A5-4A70-BFAC-2D019F9AEA83}"/>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3400" b="0" i="0" kern="1200" dirty="0">
                <a:solidFill>
                  <a:srgbClr val="EBEBEB"/>
                </a:solidFill>
                <a:latin typeface="+mj-lt"/>
                <a:ea typeface="+mj-ea"/>
                <a:cs typeface="+mj-cs"/>
              </a:rPr>
              <a:t>New Misdemeanors</a:t>
            </a:r>
          </a:p>
        </p:txBody>
      </p:sp>
      <p:sp>
        <p:nvSpPr>
          <p:cNvPr id="3" name="Text Placeholder 2">
            <a:extLst>
              <a:ext uri="{FF2B5EF4-FFF2-40B4-BE49-F238E27FC236}">
                <a16:creationId xmlns:a16="http://schemas.microsoft.com/office/drawing/2014/main" id="{1FE55785-1C57-4F6F-9ED6-0B506809B7EA}"/>
              </a:ext>
            </a:extLst>
          </p:cNvPr>
          <p:cNvSpPr>
            <a:spLocks noGrp="1"/>
          </p:cNvSpPr>
          <p:nvPr>
            <p:ph type="body" idx="1"/>
          </p:nvPr>
        </p:nvSpPr>
        <p:spPr>
          <a:xfrm>
            <a:off x="8191925" y="4588329"/>
            <a:ext cx="3352375" cy="1621508"/>
          </a:xfrm>
        </p:spPr>
        <p:txBody>
          <a:bodyPr vert="horz" lIns="91440" tIns="45720" rIns="91440" bIns="45720" rtlCol="0" anchor="t">
            <a:normAutofit/>
          </a:bodyPr>
          <a:lstStyle/>
          <a:p>
            <a:endParaRPr lang="en-US" sz="1800">
              <a:solidFill>
                <a:schemeClr val="tx2">
                  <a:lumMod val="40000"/>
                  <a:lumOff val="60000"/>
                </a:schemeClr>
              </a:solidFill>
            </a:endParaRPr>
          </a:p>
        </p:txBody>
      </p:sp>
      <p:sp>
        <p:nvSpPr>
          <p:cNvPr id="5141"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143" name="Freeform: Shape 514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45" name="Rectangle 514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122" name="Picture 2">
            <a:extLst>
              <a:ext uri="{FF2B5EF4-FFF2-40B4-BE49-F238E27FC236}">
                <a16:creationId xmlns:a16="http://schemas.microsoft.com/office/drawing/2014/main" id="{3E95E5BE-53E6-4362-9457-65E48BB951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3854" y="1335934"/>
            <a:ext cx="6270662" cy="41856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62921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8531715-C913-4EB2-B0F2-C2806E49C29D}"/>
              </a:ext>
            </a:extLst>
          </p:cNvPr>
          <p:cNvSpPr>
            <a:spLocks noGrp="1"/>
          </p:cNvSpPr>
          <p:nvPr>
            <p:ph type="title"/>
          </p:nvPr>
        </p:nvSpPr>
        <p:spPr>
          <a:xfrm>
            <a:off x="1103312" y="452718"/>
            <a:ext cx="8947522" cy="1400530"/>
          </a:xfrm>
        </p:spPr>
        <p:txBody>
          <a:bodyPr anchor="ctr">
            <a:normAutofit/>
          </a:bodyPr>
          <a:lstStyle/>
          <a:p>
            <a:r>
              <a:rPr lang="es-ES" dirty="0">
                <a:solidFill>
                  <a:srgbClr val="FFFFFF"/>
                </a:solidFill>
              </a:rPr>
              <a:t>Torres v. Madrid (2021) 141 </a:t>
            </a:r>
            <a:r>
              <a:rPr lang="es-ES" dirty="0" err="1">
                <a:solidFill>
                  <a:srgbClr val="FFFFFF"/>
                </a:solidFill>
              </a:rPr>
              <a:t>S.Ct</a:t>
            </a:r>
            <a:r>
              <a:rPr lang="es-ES" dirty="0">
                <a:solidFill>
                  <a:srgbClr val="FFFFFF"/>
                </a:solidFill>
              </a:rPr>
              <a:t>. 989</a:t>
            </a:r>
            <a:endParaRPr lang="en-US" dirty="0">
              <a:solidFill>
                <a:srgbClr val="FFFFFF"/>
              </a:solidFill>
            </a:endParaRPr>
          </a:p>
        </p:txBody>
      </p:sp>
      <p:sp>
        <p:nvSpPr>
          <p:cNvPr id="3" name="Content Placeholder 2">
            <a:extLst>
              <a:ext uri="{FF2B5EF4-FFF2-40B4-BE49-F238E27FC236}">
                <a16:creationId xmlns:a16="http://schemas.microsoft.com/office/drawing/2014/main" id="{5F24E14F-2EE6-4814-BC1F-CB9FD0E62412}"/>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FACTS: Four New Mexico State Police officers in tactical vests with police insignia set out at dawn to execute an arrest warrant at an apartment in Albuquerque. Torres was standing with another person in the apartment parking lot near a Toyota Cruiser; neither Torres nor her companion was the target of the warrant. As the officers approached the vehicle, the companion departed, and Torres—at the time experiencing methamphetamine withdrawal—got into the driver’s seat. The officers attempted to speak with her, but she did not notice their presence until one of them tried to open the door of her car. Torres thought the officers were carjackers, and she hit the gas. The officers fired 13 shots at Torres, striking her twice in the back and temporarily paralyzing her left arm; she escaped. Then she stopped in another parking lot, and stole a Kia Soul that was idling nearby. She managed to drive 75 miles to a hospital but was air-lifted back to Albuquerque, where she was arrested. </a:t>
            </a:r>
          </a:p>
        </p:txBody>
      </p:sp>
    </p:spTree>
    <p:extLst>
      <p:ext uri="{BB962C8B-B14F-4D97-AF65-F5344CB8AC3E}">
        <p14:creationId xmlns:p14="http://schemas.microsoft.com/office/powerpoint/2010/main" val="761531242"/>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1D4E452-399A-42C2-858C-DDD7DB2D47C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EC § 18370</a:t>
            </a:r>
          </a:p>
        </p:txBody>
      </p:sp>
      <p:sp>
        <p:nvSpPr>
          <p:cNvPr id="3" name="Content Placeholder 2">
            <a:extLst>
              <a:ext uri="{FF2B5EF4-FFF2-40B4-BE49-F238E27FC236}">
                <a16:creationId xmlns:a16="http://schemas.microsoft.com/office/drawing/2014/main" id="{5533364F-68E4-4B23-8F25-ED7B95A72CB1}"/>
              </a:ext>
            </a:extLst>
          </p:cNvPr>
          <p:cNvSpPr>
            <a:spLocks noGrp="1"/>
          </p:cNvSpPr>
          <p:nvPr>
            <p:ph idx="1"/>
          </p:nvPr>
        </p:nvSpPr>
        <p:spPr>
          <a:xfrm>
            <a:off x="1103312" y="2763520"/>
            <a:ext cx="8946541" cy="3484879"/>
          </a:xfrm>
        </p:spPr>
        <p:txBody>
          <a:bodyPr>
            <a:normAutofit/>
          </a:bodyPr>
          <a:lstStyle/>
          <a:p>
            <a:r>
              <a:rPr lang="en-US" dirty="0"/>
              <a:t>Expands the list of misdemeanor election crimes to include these:</a:t>
            </a:r>
          </a:p>
          <a:p>
            <a:pPr lvl="1"/>
            <a:r>
              <a:rPr lang="en-US" dirty="0"/>
              <a:t> 1.) Soliciting a vote, circulating a petition, or electioneering within 100 feet of an outdoor site, including a curbside voting area, at which a voter may cast or drop off a ballot. </a:t>
            </a:r>
          </a:p>
          <a:p>
            <a:pPr lvl="1"/>
            <a:r>
              <a:rPr lang="en-US" dirty="0"/>
              <a:t>2.) Soliciting a vote, speaking to a voter about marking the voter’s ballot, or disseminating visible or audible electioneering information, to a person on election day or at any time the voter is casting a ballot, within the immediate vicinity of a voter in line to cast a ballot or drop off a ballot.</a:t>
            </a:r>
          </a:p>
        </p:txBody>
      </p:sp>
    </p:spTree>
    <p:extLst>
      <p:ext uri="{BB962C8B-B14F-4D97-AF65-F5344CB8AC3E}">
        <p14:creationId xmlns:p14="http://schemas.microsoft.com/office/powerpoint/2010/main" val="226087080"/>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5F7AA4D-AE2B-4A1D-82E4-D54C5CB6419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PC § 594.39 </a:t>
            </a:r>
          </a:p>
        </p:txBody>
      </p:sp>
      <p:sp>
        <p:nvSpPr>
          <p:cNvPr id="3" name="Content Placeholder 2">
            <a:extLst>
              <a:ext uri="{FF2B5EF4-FFF2-40B4-BE49-F238E27FC236}">
                <a16:creationId xmlns:a16="http://schemas.microsoft.com/office/drawing/2014/main" id="{7BE0635A-397B-46A3-A86C-FE352D59A829}"/>
              </a:ext>
            </a:extLst>
          </p:cNvPr>
          <p:cNvSpPr>
            <a:spLocks noGrp="1"/>
          </p:cNvSpPr>
          <p:nvPr>
            <p:ph idx="1"/>
          </p:nvPr>
        </p:nvSpPr>
        <p:spPr>
          <a:xfrm>
            <a:off x="1103312" y="2763520"/>
            <a:ext cx="8946541" cy="3484879"/>
          </a:xfrm>
        </p:spPr>
        <p:txBody>
          <a:bodyPr>
            <a:normAutofit/>
          </a:bodyPr>
          <a:lstStyle/>
          <a:p>
            <a:r>
              <a:rPr lang="en-US" dirty="0"/>
              <a:t>Creates the new misdemeanor crime of knowingly approaching within 30 feet of a person while that person is within 100 feet of the entrance or exit to a vaccination site and is seeking to enter or exit the site, or any occupied motor vehicle seeking entry or exit to a vaccination site, for the purpose of obstructing, injuring, harassing, intimidating, or interfering with that person or vehicle occupant.</a:t>
            </a:r>
          </a:p>
          <a:p>
            <a:r>
              <a:rPr lang="en-US" dirty="0"/>
              <a:t> Punishable by up to six months in jail and/or by a fine of up to $1,000. </a:t>
            </a:r>
          </a:p>
          <a:p>
            <a:r>
              <a:rPr lang="en-US" dirty="0"/>
              <a:t>[There are concerns about the constitutionality of this bill, and lawsuits have already been filed on First Amendment grounds.] </a:t>
            </a:r>
          </a:p>
        </p:txBody>
      </p:sp>
    </p:spTree>
    <p:extLst>
      <p:ext uri="{BB962C8B-B14F-4D97-AF65-F5344CB8AC3E}">
        <p14:creationId xmlns:p14="http://schemas.microsoft.com/office/powerpoint/2010/main" val="770787044"/>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79"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7836A9-2328-431E-94AC-ED6C46E5157F}"/>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Fish &amp; Game § 2024</a:t>
            </a:r>
          </a:p>
        </p:txBody>
      </p:sp>
      <p:sp useBgFill="1">
        <p:nvSpPr>
          <p:cNvPr id="7181" name="Freeform: Shape 7180">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B436FF69-3631-4662-B485-C0D5B205A9D5}"/>
              </a:ext>
            </a:extLst>
          </p:cNvPr>
          <p:cNvSpPr>
            <a:spLocks noGrp="1"/>
          </p:cNvSpPr>
          <p:nvPr>
            <p:ph idx="1"/>
          </p:nvPr>
        </p:nvSpPr>
        <p:spPr>
          <a:xfrm>
            <a:off x="648931" y="2548281"/>
            <a:ext cx="7153602" cy="3658689"/>
          </a:xfrm>
        </p:spPr>
        <p:txBody>
          <a:bodyPr>
            <a:normAutofit/>
          </a:bodyPr>
          <a:lstStyle/>
          <a:p>
            <a:pPr>
              <a:lnSpc>
                <a:spcPct val="90000"/>
              </a:lnSpc>
            </a:pPr>
            <a:r>
              <a:rPr lang="en-US" sz="1700" dirty="0"/>
              <a:t>Creates two new misdemeanor crimes in order to combat </a:t>
            </a:r>
            <a:r>
              <a:rPr lang="en-US" sz="1700" dirty="0" err="1"/>
              <a:t>dudleya</a:t>
            </a:r>
            <a:r>
              <a:rPr lang="en-US" sz="1700" dirty="0"/>
              <a:t> poaching: </a:t>
            </a:r>
          </a:p>
          <a:p>
            <a:pPr lvl="1">
              <a:lnSpc>
                <a:spcPct val="90000"/>
              </a:lnSpc>
            </a:pPr>
            <a:r>
              <a:rPr lang="en-US" sz="1700" dirty="0"/>
              <a:t>1.) Uprooting, removing, harvesting, or cutting </a:t>
            </a:r>
            <a:r>
              <a:rPr lang="en-US" sz="1700" dirty="0" err="1"/>
              <a:t>dudleya</a:t>
            </a:r>
            <a:r>
              <a:rPr lang="en-US" sz="1700" dirty="0"/>
              <a:t> from land owned by the state or a local government, or from private property without written permission from the landowner. </a:t>
            </a:r>
          </a:p>
          <a:p>
            <a:pPr lvl="1">
              <a:lnSpc>
                <a:spcPct val="90000"/>
              </a:lnSpc>
            </a:pPr>
            <a:r>
              <a:rPr lang="en-US" sz="1700" dirty="0"/>
              <a:t>2.) Selling, offering for sale, possessing with the intent to sell, transporting or exporting for sale, or purchasing </a:t>
            </a:r>
            <a:r>
              <a:rPr lang="en-US" sz="1700" dirty="0" err="1"/>
              <a:t>dudleya</a:t>
            </a:r>
            <a:r>
              <a:rPr lang="en-US" sz="1700" dirty="0"/>
              <a:t> that was unlawfully uprooted, removed, harvested, or cut.</a:t>
            </a:r>
          </a:p>
          <a:p>
            <a:pPr lvl="1">
              <a:lnSpc>
                <a:spcPct val="90000"/>
              </a:lnSpc>
            </a:pPr>
            <a:r>
              <a:rPr lang="en-US" sz="1700" dirty="0"/>
              <a:t> Defines “</a:t>
            </a:r>
            <a:r>
              <a:rPr lang="en-US" sz="1700" dirty="0" err="1"/>
              <a:t>dudleya</a:t>
            </a:r>
            <a:r>
              <a:rPr lang="en-US" sz="1700" dirty="0"/>
              <a:t>” as a succulent plant belonging to the genus </a:t>
            </a:r>
            <a:r>
              <a:rPr lang="en-US" sz="1700" dirty="0" err="1"/>
              <a:t>Dudleya</a:t>
            </a:r>
            <a:r>
              <a:rPr lang="en-US" sz="1700" dirty="0"/>
              <a:t> and commonly referred to as “live-forevers,” that is native to California and grows in natural habitats. </a:t>
            </a:r>
          </a:p>
        </p:txBody>
      </p:sp>
      <p:pic>
        <p:nvPicPr>
          <p:cNvPr id="7170" name="Picture 2" descr="Dudleya Plant: Care and Growing Guide">
            <a:extLst>
              <a:ext uri="{FF2B5EF4-FFF2-40B4-BE49-F238E27FC236}">
                <a16:creationId xmlns:a16="http://schemas.microsoft.com/office/drawing/2014/main" id="{59A7B500-8A39-454D-9005-C61B32B178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872" y="3100811"/>
            <a:ext cx="3413671" cy="255695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94820"/>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FFDEAEBE-C4DB-49E8-8500-B510ADC848F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Contact Info</a:t>
            </a:r>
          </a:p>
        </p:txBody>
      </p:sp>
      <p:sp>
        <p:nvSpPr>
          <p:cNvPr id="5" name="Content Placeholder 4">
            <a:extLst>
              <a:ext uri="{FF2B5EF4-FFF2-40B4-BE49-F238E27FC236}">
                <a16:creationId xmlns:a16="http://schemas.microsoft.com/office/drawing/2014/main" id="{8E226A65-429A-43E4-BA70-1FB0613F9BD0}"/>
              </a:ext>
            </a:extLst>
          </p:cNvPr>
          <p:cNvSpPr>
            <a:spLocks noGrp="1"/>
          </p:cNvSpPr>
          <p:nvPr>
            <p:ph idx="1"/>
          </p:nvPr>
        </p:nvSpPr>
        <p:spPr>
          <a:xfrm>
            <a:off x="699796" y="2305966"/>
            <a:ext cx="9974424" cy="4374752"/>
          </a:xfrm>
        </p:spPr>
        <p:txBody>
          <a:bodyPr>
            <a:normAutofit lnSpcReduction="10000"/>
          </a:bodyPr>
          <a:lstStyle/>
          <a:p>
            <a:pPr marL="0" indent="0">
              <a:lnSpc>
                <a:spcPct val="90000"/>
              </a:lnSpc>
              <a:buNone/>
            </a:pPr>
            <a:br>
              <a:rPr lang="en-US" sz="2400" dirty="0"/>
            </a:br>
            <a:r>
              <a:rPr lang="en-US" sz="2800" b="1" u="sng"/>
              <a:t>Yolo County DDA </a:t>
            </a:r>
            <a:r>
              <a:rPr lang="en-US" sz="2800" b="1" u="sng" dirty="0"/>
              <a:t>Preston Schaub</a:t>
            </a:r>
            <a:br>
              <a:rPr lang="en-US" sz="2800" dirty="0"/>
            </a:br>
            <a:r>
              <a:rPr lang="en-US" sz="2800" dirty="0"/>
              <a:t>- Felony Trial Unit</a:t>
            </a:r>
            <a:br>
              <a:rPr lang="en-US" sz="2800" dirty="0"/>
            </a:br>
            <a:r>
              <a:rPr lang="en-US" sz="2800" dirty="0"/>
              <a:t>- West Sac. Community Prosecutor</a:t>
            </a:r>
            <a:br>
              <a:rPr lang="en-US" sz="2800" dirty="0"/>
            </a:br>
            <a:br>
              <a:rPr lang="en-US" sz="2800" dirty="0"/>
            </a:br>
            <a:r>
              <a:rPr lang="en-US" sz="2800" b="1" dirty="0"/>
              <a:t>Phone:</a:t>
            </a:r>
            <a:br>
              <a:rPr lang="en-US" sz="2800" dirty="0"/>
            </a:br>
            <a:r>
              <a:rPr lang="en-US" sz="2800" dirty="0"/>
              <a:t>W: (530) 666-8414</a:t>
            </a:r>
            <a:br>
              <a:rPr lang="en-US" sz="2800" dirty="0"/>
            </a:br>
            <a:r>
              <a:rPr lang="en-US" sz="2800" dirty="0"/>
              <a:t>C: (530) 341-3347</a:t>
            </a:r>
            <a:br>
              <a:rPr lang="en-US" sz="2800" dirty="0"/>
            </a:br>
            <a:br>
              <a:rPr lang="en-US" sz="2800" dirty="0"/>
            </a:br>
            <a:r>
              <a:rPr lang="en-US" sz="2800" b="1" dirty="0"/>
              <a:t>Email:</a:t>
            </a:r>
            <a:br>
              <a:rPr lang="en-US" sz="2800" dirty="0"/>
            </a:br>
            <a:r>
              <a:rPr lang="en-US" sz="2800" dirty="0"/>
              <a:t>preston.schaub@yolocounty.org</a:t>
            </a:r>
            <a:br>
              <a:rPr lang="en-US" sz="2800" dirty="0"/>
            </a:br>
            <a:r>
              <a:rPr lang="en-US" sz="2800" dirty="0"/>
              <a:t>psschaub@outlook.com</a:t>
            </a:r>
            <a:br>
              <a:rPr lang="en-US" sz="1900" dirty="0"/>
            </a:br>
            <a:endParaRPr lang="en-US" sz="1900" dirty="0"/>
          </a:p>
        </p:txBody>
      </p:sp>
    </p:spTree>
    <p:extLst>
      <p:ext uri="{BB962C8B-B14F-4D97-AF65-F5344CB8AC3E}">
        <p14:creationId xmlns:p14="http://schemas.microsoft.com/office/powerpoint/2010/main" val="47663292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B825652-4D33-4353-9E32-6D82A4FB0C05}"/>
              </a:ext>
            </a:extLst>
          </p:cNvPr>
          <p:cNvSpPr>
            <a:spLocks noGrp="1"/>
          </p:cNvSpPr>
          <p:nvPr>
            <p:ph type="title"/>
          </p:nvPr>
        </p:nvSpPr>
        <p:spPr>
          <a:xfrm>
            <a:off x="1103312" y="452718"/>
            <a:ext cx="8947522" cy="1400530"/>
          </a:xfrm>
        </p:spPr>
        <p:txBody>
          <a:bodyPr anchor="ctr">
            <a:normAutofit/>
          </a:bodyPr>
          <a:lstStyle/>
          <a:p>
            <a:r>
              <a:rPr lang="es-ES" dirty="0">
                <a:solidFill>
                  <a:srgbClr val="FFFFFF"/>
                </a:solidFill>
              </a:rPr>
              <a:t>Torres v. Madrid (2021) 141 </a:t>
            </a:r>
            <a:r>
              <a:rPr lang="es-ES" dirty="0" err="1">
                <a:solidFill>
                  <a:srgbClr val="FFFFFF"/>
                </a:solidFill>
              </a:rPr>
              <a:t>S.Ct</a:t>
            </a:r>
            <a:r>
              <a:rPr lang="es-ES" dirty="0">
                <a:solidFill>
                  <a:srgbClr val="FFFFFF"/>
                </a:solidFill>
              </a:rPr>
              <a:t>. 989</a:t>
            </a:r>
            <a:endParaRPr lang="en-US" dirty="0">
              <a:solidFill>
                <a:srgbClr val="FFFFFF"/>
              </a:solidFill>
            </a:endParaRPr>
          </a:p>
        </p:txBody>
      </p:sp>
      <p:sp>
        <p:nvSpPr>
          <p:cNvPr id="3" name="Content Placeholder 2">
            <a:extLst>
              <a:ext uri="{FF2B5EF4-FFF2-40B4-BE49-F238E27FC236}">
                <a16:creationId xmlns:a16="http://schemas.microsoft.com/office/drawing/2014/main" id="{269E9993-6569-4514-AD6E-676038C58ADC}"/>
              </a:ext>
            </a:extLst>
          </p:cNvPr>
          <p:cNvSpPr>
            <a:spLocks noGrp="1"/>
          </p:cNvSpPr>
          <p:nvPr>
            <p:ph idx="1"/>
          </p:nvPr>
        </p:nvSpPr>
        <p:spPr>
          <a:xfrm>
            <a:off x="1103312" y="2763520"/>
            <a:ext cx="8946541" cy="3484879"/>
          </a:xfrm>
        </p:spPr>
        <p:txBody>
          <a:bodyPr>
            <a:normAutofit/>
          </a:bodyPr>
          <a:lstStyle/>
          <a:p>
            <a:pPr>
              <a:lnSpc>
                <a:spcPct val="90000"/>
              </a:lnSpc>
            </a:pPr>
            <a:r>
              <a:rPr lang="en-US" dirty="0"/>
              <a:t>HELD: The application of physical force with an intent to restrain is a Fourth Amendment seizure even if the person does not submit and is not subdued. It is important to note, however, that the seizure only “lasts only as long at the application of force.” Torres was not still seized when she drove away.</a:t>
            </a:r>
          </a:p>
          <a:p>
            <a:pPr>
              <a:lnSpc>
                <a:spcPct val="90000"/>
              </a:lnSpc>
            </a:pPr>
            <a:r>
              <a:rPr lang="en-US" dirty="0"/>
              <a:t>In the criminal case, Torres pleaded no contest to aggravated fleeing from a law enforcement officer, assault on a peace officer, and unlawfully taking a motor vehicle. She then sought monetary damages in a civil suit (42 U.S.C. § 1983), claiming the officers had used excessive force, making the shooting an unreasonable seizure under the Fourth Amendment</a:t>
            </a:r>
          </a:p>
        </p:txBody>
      </p:sp>
    </p:spTree>
    <p:extLst>
      <p:ext uri="{BB962C8B-B14F-4D97-AF65-F5344CB8AC3E}">
        <p14:creationId xmlns:p14="http://schemas.microsoft.com/office/powerpoint/2010/main" val="130256420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8711F9F-9119-47AE-86AB-B2091AD54EF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Tousant</a:t>
            </a:r>
            <a:r>
              <a:rPr lang="en-US" dirty="0">
                <a:solidFill>
                  <a:srgbClr val="FFFFFF"/>
                </a:solidFill>
              </a:rPr>
              <a:t> (2021) 64 Cal.App.5th 804</a:t>
            </a:r>
          </a:p>
        </p:txBody>
      </p:sp>
      <p:sp>
        <p:nvSpPr>
          <p:cNvPr id="3" name="Content Placeholder 2">
            <a:extLst>
              <a:ext uri="{FF2B5EF4-FFF2-40B4-BE49-F238E27FC236}">
                <a16:creationId xmlns:a16="http://schemas.microsoft.com/office/drawing/2014/main" id="{12BE457D-30C6-4F02-80C0-6D58C96867C5}"/>
              </a:ext>
            </a:extLst>
          </p:cNvPr>
          <p:cNvSpPr>
            <a:spLocks noGrp="1"/>
          </p:cNvSpPr>
          <p:nvPr>
            <p:ph idx="1"/>
          </p:nvPr>
        </p:nvSpPr>
        <p:spPr>
          <a:xfrm>
            <a:off x="1103312" y="2763520"/>
            <a:ext cx="8946541" cy="3484879"/>
          </a:xfrm>
        </p:spPr>
        <p:txBody>
          <a:bodyPr>
            <a:normAutofit/>
          </a:bodyPr>
          <a:lstStyle/>
          <a:p>
            <a:pPr>
              <a:lnSpc>
                <a:spcPct val="90000"/>
              </a:lnSpc>
            </a:pPr>
            <a:r>
              <a:rPr lang="en-US" sz="1300" dirty="0"/>
              <a:t>FACTS: Def. suspected that local gang members had killed his son. Several months later, there were two shootings— one in Berkeley and one in Oakland. At the Berkeley shooting, a man was injured. At the Oakland shooting, someone shot 14 times at an occupied vehicle. Nobody was hit but </a:t>
            </a:r>
            <a:r>
              <a:rPr lang="en-US" sz="1300" dirty="0" err="1"/>
              <a:t>def.’s</a:t>
            </a:r>
            <a:r>
              <a:rPr lang="en-US" sz="1300" dirty="0"/>
              <a:t> rented Camaro was found partially blocking a private driveway a few feet from the shell casings and directly across a narrow street from where victim’s truck was shot. Police searched the Camaro without a warrant and seized </a:t>
            </a:r>
            <a:r>
              <a:rPr lang="en-US" sz="1300" dirty="0" err="1"/>
              <a:t>def.’s</a:t>
            </a:r>
            <a:r>
              <a:rPr lang="en-US" sz="1300" dirty="0"/>
              <a:t> cell phone that had been left inside. An officer turned on the phone; she checked the Settings folder to determine its phone number, and found a photo of </a:t>
            </a:r>
            <a:r>
              <a:rPr lang="en-US" sz="1300" dirty="0" err="1"/>
              <a:t>def.’s</a:t>
            </a:r>
            <a:r>
              <a:rPr lang="en-US" sz="1300" dirty="0"/>
              <a:t> driver’s license saved in the phone. The phone number and information from the driver’s license were included in the affidavit supporting the warrant to download the rest of the phone’s memory. </a:t>
            </a:r>
          </a:p>
          <a:p>
            <a:pPr>
              <a:lnSpc>
                <a:spcPct val="90000"/>
              </a:lnSpc>
            </a:pPr>
            <a:r>
              <a:rPr lang="en-US" sz="1300" dirty="0"/>
              <a:t>Def. was later arrested by Oakland police, but the arresting officer only knew that def. was being sought by Berkeley police for an unspecified violent crime. Def. was taken to a Berkeley police station, told he was being arrested for a firearms violation (not for a shooting) and Mirandized by Berkeley police. </a:t>
            </a:r>
          </a:p>
          <a:p>
            <a:pPr>
              <a:lnSpc>
                <a:spcPct val="90000"/>
              </a:lnSpc>
            </a:pPr>
            <a:r>
              <a:rPr lang="en-US" sz="1300" dirty="0"/>
              <a:t>However, he was then also questioned by Oakland police, who did not Mirandize him. An Oakland police officer spoke to def. about his son’s murder, which Oakland police were still investigating. Def. told the officer about his son’s feud with a gang, and this information was later used against def. when he was prosecuted for the Berkeley shooting</a:t>
            </a:r>
          </a:p>
        </p:txBody>
      </p:sp>
    </p:spTree>
    <p:extLst>
      <p:ext uri="{BB962C8B-B14F-4D97-AF65-F5344CB8AC3E}">
        <p14:creationId xmlns:p14="http://schemas.microsoft.com/office/powerpoint/2010/main" val="141299559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663CE60-6ABC-48E8-A9BD-C2828C2E3A7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Tousant</a:t>
            </a:r>
            <a:r>
              <a:rPr lang="en-US" dirty="0">
                <a:solidFill>
                  <a:srgbClr val="FFFFFF"/>
                </a:solidFill>
              </a:rPr>
              <a:t> (2021) 64 Cal.App.5th 804</a:t>
            </a:r>
          </a:p>
        </p:txBody>
      </p:sp>
      <p:sp>
        <p:nvSpPr>
          <p:cNvPr id="3" name="Content Placeholder 2">
            <a:extLst>
              <a:ext uri="{FF2B5EF4-FFF2-40B4-BE49-F238E27FC236}">
                <a16:creationId xmlns:a16="http://schemas.microsoft.com/office/drawing/2014/main" id="{46A19B8B-5315-4857-8E4E-049360B0DCB1}"/>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(1.) The warrantless search of the car was lawful under the “automobile exception” to the search warrant requirement because there was probable cause to believe that it was connected to the shooting. It was a rental car blocking a private residential driveway at the scene of the shooting, was unlocked and abandoned, and was surrounded by shell casings. </a:t>
            </a:r>
          </a:p>
          <a:p>
            <a:pPr>
              <a:lnSpc>
                <a:spcPct val="90000"/>
              </a:lnSpc>
            </a:pPr>
            <a:r>
              <a:rPr lang="en-US" sz="1700" dirty="0"/>
              <a:t>(2.) It was lawful for officers to seize the cell phone from the car. It was in plain view inside the suspicious car, and it was reasonably probable that it contained evidence about the shooting.</a:t>
            </a:r>
          </a:p>
          <a:p>
            <a:pPr>
              <a:lnSpc>
                <a:spcPct val="90000"/>
              </a:lnSpc>
            </a:pPr>
            <a:r>
              <a:rPr lang="en-US" sz="1700" dirty="0"/>
              <a:t> (3.) It was unlawful for police to extract </a:t>
            </a:r>
            <a:r>
              <a:rPr lang="en-US" sz="1700" dirty="0" err="1"/>
              <a:t>def.’s</a:t>
            </a:r>
            <a:r>
              <a:rPr lang="en-US" sz="1700" dirty="0"/>
              <a:t> phone number and driver’s license photo from the phone before obtaining a search warrant, given the privacy interests inherent to cell phones. (Riley v. California (2014) 573 U.S. 373.) </a:t>
            </a:r>
          </a:p>
        </p:txBody>
      </p:sp>
    </p:spTree>
    <p:extLst>
      <p:ext uri="{BB962C8B-B14F-4D97-AF65-F5344CB8AC3E}">
        <p14:creationId xmlns:p14="http://schemas.microsoft.com/office/powerpoint/2010/main" val="55989690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FE15900-89EF-4EE9-B9EC-ACD0923B2D70}"/>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Tousant</a:t>
            </a:r>
            <a:r>
              <a:rPr lang="en-US" dirty="0">
                <a:solidFill>
                  <a:srgbClr val="FFFFFF"/>
                </a:solidFill>
              </a:rPr>
              <a:t> (2021) 64 Cal.App.5th 804</a:t>
            </a:r>
          </a:p>
        </p:txBody>
      </p:sp>
      <p:sp>
        <p:nvSpPr>
          <p:cNvPr id="3" name="Content Placeholder 2">
            <a:extLst>
              <a:ext uri="{FF2B5EF4-FFF2-40B4-BE49-F238E27FC236}">
                <a16:creationId xmlns:a16="http://schemas.microsoft.com/office/drawing/2014/main" id="{5F8F31E7-FBF1-4265-B166-56CBE6AAC958}"/>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(4.) Based on the “independent source” doctrine, the cell phone data were admissible at trial because sufficient facts, independent from the initial improper search of the phone, provided probable cause to support the warrant. </a:t>
            </a:r>
          </a:p>
          <a:p>
            <a:pPr>
              <a:lnSpc>
                <a:spcPct val="90000"/>
              </a:lnSpc>
            </a:pPr>
            <a:r>
              <a:rPr lang="en-US" sz="1700" dirty="0"/>
              <a:t>(5.) There was no Miranda violation. Miranda warnings must be given before any “custodial interrogation,” but the conversation def. had with Oakland police was not an interrogation. Although def. was in Berkeley police custody at that time, that arrest was for a firearms violation, not the shootings. Also, the Oakland officer did not know and had no reason to think def. would incriminate himself in the Berkeley shooting. The discussion was about the death of </a:t>
            </a:r>
            <a:r>
              <a:rPr lang="en-US" sz="1700" dirty="0" err="1"/>
              <a:t>def.’s</a:t>
            </a:r>
            <a:r>
              <a:rPr lang="en-US" sz="1700" dirty="0"/>
              <a:t> son, and about Oakland police’s fear that def. might retaliate against the gang in the future, not that he had already done so.</a:t>
            </a:r>
          </a:p>
        </p:txBody>
      </p:sp>
    </p:spTree>
    <p:extLst>
      <p:ext uri="{BB962C8B-B14F-4D97-AF65-F5344CB8AC3E}">
        <p14:creationId xmlns:p14="http://schemas.microsoft.com/office/powerpoint/2010/main" val="306514155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B6479C-5B1F-4454-AA14-4F240E63F939}"/>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Tousant</a:t>
            </a:r>
            <a:r>
              <a:rPr lang="en-US" dirty="0">
                <a:solidFill>
                  <a:srgbClr val="FFFFFF"/>
                </a:solidFill>
              </a:rPr>
              <a:t> (2021) 64 Cal.App.5th 804</a:t>
            </a:r>
          </a:p>
        </p:txBody>
      </p:sp>
      <p:sp>
        <p:nvSpPr>
          <p:cNvPr id="3" name="Content Placeholder 2">
            <a:extLst>
              <a:ext uri="{FF2B5EF4-FFF2-40B4-BE49-F238E27FC236}">
                <a16:creationId xmlns:a16="http://schemas.microsoft.com/office/drawing/2014/main" id="{7A104588-46EA-4C12-849D-5F30DD0963F8}"/>
              </a:ext>
            </a:extLst>
          </p:cNvPr>
          <p:cNvSpPr>
            <a:spLocks noGrp="1"/>
          </p:cNvSpPr>
          <p:nvPr>
            <p:ph idx="1"/>
          </p:nvPr>
        </p:nvSpPr>
        <p:spPr>
          <a:xfrm>
            <a:off x="1103312" y="2763520"/>
            <a:ext cx="8946541" cy="3484879"/>
          </a:xfrm>
        </p:spPr>
        <p:txBody>
          <a:bodyPr>
            <a:normAutofit/>
          </a:bodyPr>
          <a:lstStyle/>
          <a:p>
            <a:r>
              <a:rPr lang="en-US" dirty="0"/>
              <a:t>RULES: A warrantless search of a vehicle is lawful where there is probable cause that it was involved in a crime. A cell phone in plain view inside such a vehicle may be seized, but its data may not be searched without a search warrant. </a:t>
            </a:r>
          </a:p>
          <a:p>
            <a:r>
              <a:rPr lang="en-US" dirty="0"/>
              <a:t>If an officer has reason to know that a suspect’s answer may incriminate him, even routine questioning may amount to interrogation.</a:t>
            </a:r>
          </a:p>
        </p:txBody>
      </p:sp>
    </p:spTree>
    <p:extLst>
      <p:ext uri="{BB962C8B-B14F-4D97-AF65-F5344CB8AC3E}">
        <p14:creationId xmlns:p14="http://schemas.microsoft.com/office/powerpoint/2010/main" val="31897935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749F311-A2DF-4033-A6BE-52B5CFE20E2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Hall (2020) 57 Cal.App.5th 946</a:t>
            </a:r>
          </a:p>
        </p:txBody>
      </p:sp>
      <p:sp>
        <p:nvSpPr>
          <p:cNvPr id="3" name="Content Placeholder 2">
            <a:extLst>
              <a:ext uri="{FF2B5EF4-FFF2-40B4-BE49-F238E27FC236}">
                <a16:creationId xmlns:a16="http://schemas.microsoft.com/office/drawing/2014/main" id="{E2EE4DF2-D8D6-4ED9-B15F-135487D36DC0}"/>
              </a:ext>
            </a:extLst>
          </p:cNvPr>
          <p:cNvSpPr>
            <a:spLocks noGrp="1"/>
          </p:cNvSpPr>
          <p:nvPr>
            <p:ph idx="1"/>
          </p:nvPr>
        </p:nvSpPr>
        <p:spPr>
          <a:xfrm>
            <a:off x="1103312" y="2763520"/>
            <a:ext cx="8946541" cy="3484879"/>
          </a:xfrm>
        </p:spPr>
        <p:txBody>
          <a:bodyPr>
            <a:normAutofit/>
          </a:bodyPr>
          <a:lstStyle/>
          <a:p>
            <a:r>
              <a:rPr lang="en-US" dirty="0"/>
              <a:t>FACTS: During a traffic stop for a nonoperational license plate lamp, the officer saw a clear plastic baggie of marijuana in the center console of </a:t>
            </a:r>
            <a:r>
              <a:rPr lang="en-US" dirty="0" err="1"/>
              <a:t>def.’s</a:t>
            </a:r>
            <a:r>
              <a:rPr lang="en-US" dirty="0"/>
              <a:t> vehicle, burnt cigar wrappers commonly used to wrap marijuana, and loose marijuana leaf on the center console and </a:t>
            </a:r>
            <a:r>
              <a:rPr lang="en-US" dirty="0" err="1"/>
              <a:t>def.’s</a:t>
            </a:r>
            <a:r>
              <a:rPr lang="en-US" dirty="0"/>
              <a:t> lap. Concluding that def. was driving with an “open container” of marijuana, the officer searched the car and found a firearm in a closed backpack. </a:t>
            </a:r>
          </a:p>
        </p:txBody>
      </p:sp>
    </p:spTree>
    <p:extLst>
      <p:ext uri="{BB962C8B-B14F-4D97-AF65-F5344CB8AC3E}">
        <p14:creationId xmlns:p14="http://schemas.microsoft.com/office/powerpoint/2010/main" val="67660105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749F311-A2DF-4033-A6BE-52B5CFE20E2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Hall (2020) 57 Cal.App.5th 946</a:t>
            </a:r>
          </a:p>
        </p:txBody>
      </p:sp>
      <p:sp>
        <p:nvSpPr>
          <p:cNvPr id="3" name="Content Placeholder 2">
            <a:extLst>
              <a:ext uri="{FF2B5EF4-FFF2-40B4-BE49-F238E27FC236}">
                <a16:creationId xmlns:a16="http://schemas.microsoft.com/office/drawing/2014/main" id="{E2EE4DF2-D8D6-4ED9-B15F-135487D36DC0}"/>
              </a:ext>
            </a:extLst>
          </p:cNvPr>
          <p:cNvSpPr>
            <a:spLocks noGrp="1"/>
          </p:cNvSpPr>
          <p:nvPr>
            <p:ph idx="1"/>
          </p:nvPr>
        </p:nvSpPr>
        <p:spPr>
          <a:xfrm>
            <a:off x="1103312" y="2763520"/>
            <a:ext cx="8946541" cy="3484879"/>
          </a:xfrm>
        </p:spPr>
        <p:txBody>
          <a:bodyPr>
            <a:normAutofit/>
          </a:bodyPr>
          <a:lstStyle/>
          <a:p>
            <a:r>
              <a:rPr lang="en-US" dirty="0"/>
              <a:t>HELD: (1.) Possession of a lawful quantity of marijuana in a vehicle, i.e. 28.5 grams or less (Health and </a:t>
            </a:r>
            <a:r>
              <a:rPr lang="en-US" dirty="0" err="1"/>
              <a:t>Saf</a:t>
            </a:r>
            <a:r>
              <a:rPr lang="en-US" dirty="0"/>
              <a:t>. Code, § 11362.1(c)), by itself, does not justify the search of a vehicle for additional quantities of marijuana.</a:t>
            </a:r>
          </a:p>
        </p:txBody>
      </p:sp>
    </p:spTree>
    <p:extLst>
      <p:ext uri="{BB962C8B-B14F-4D97-AF65-F5344CB8AC3E}">
        <p14:creationId xmlns:p14="http://schemas.microsoft.com/office/powerpoint/2010/main" val="418325844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749F311-A2DF-4033-A6BE-52B5CFE20E2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Hall (2020) 57 Cal.App.5th 946</a:t>
            </a:r>
          </a:p>
        </p:txBody>
      </p:sp>
      <p:sp>
        <p:nvSpPr>
          <p:cNvPr id="3" name="Content Placeholder 2">
            <a:extLst>
              <a:ext uri="{FF2B5EF4-FFF2-40B4-BE49-F238E27FC236}">
                <a16:creationId xmlns:a16="http://schemas.microsoft.com/office/drawing/2014/main" id="{E2EE4DF2-D8D6-4ED9-B15F-135487D36DC0}"/>
              </a:ext>
            </a:extLst>
          </p:cNvPr>
          <p:cNvSpPr>
            <a:spLocks noGrp="1"/>
          </p:cNvSpPr>
          <p:nvPr>
            <p:ph idx="1"/>
          </p:nvPr>
        </p:nvSpPr>
        <p:spPr>
          <a:xfrm>
            <a:off x="1103312" y="2763520"/>
            <a:ext cx="8946541" cy="3484879"/>
          </a:xfrm>
        </p:spPr>
        <p:txBody>
          <a:bodyPr>
            <a:normAutofit lnSpcReduction="10000"/>
          </a:bodyPr>
          <a:lstStyle/>
          <a:p>
            <a:r>
              <a:rPr lang="en-US" dirty="0"/>
              <a:t>(2.) There was insufficient evidence to prove that the plastic baggie was an “open container” under Health and Safety Code section 11362.3, subdivision (a)(4):</a:t>
            </a:r>
          </a:p>
          <a:p>
            <a:r>
              <a:rPr lang="en-US" dirty="0"/>
              <a:t>No evidence about the condition of the plastic baggie. “For all we know, the baggie was purchased from a dispensary and had never been opened.” </a:t>
            </a:r>
          </a:p>
          <a:p>
            <a:r>
              <a:rPr lang="en-US" dirty="0"/>
              <a:t>No evidence that the vehicle smelled of marijuana.  </a:t>
            </a:r>
          </a:p>
          <a:p>
            <a:r>
              <a:rPr lang="en-US" dirty="0"/>
              <a:t>Officers did not seize the marijuana from the </a:t>
            </a:r>
            <a:r>
              <a:rPr lang="en-US" dirty="0" err="1"/>
              <a:t>def.’s</a:t>
            </a:r>
            <a:r>
              <a:rPr lang="en-US" dirty="0"/>
              <a:t> lap, leading to an inference that def. had only trace amounts that were not necessarily related to the baggie or an open container.</a:t>
            </a:r>
          </a:p>
          <a:p>
            <a:endParaRPr lang="en-US" dirty="0"/>
          </a:p>
        </p:txBody>
      </p:sp>
    </p:spTree>
    <p:extLst>
      <p:ext uri="{BB962C8B-B14F-4D97-AF65-F5344CB8AC3E}">
        <p14:creationId xmlns:p14="http://schemas.microsoft.com/office/powerpoint/2010/main" val="217989178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FFDEAEBE-C4DB-49E8-8500-B510ADC848F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Contact Info</a:t>
            </a:r>
          </a:p>
        </p:txBody>
      </p:sp>
      <p:sp>
        <p:nvSpPr>
          <p:cNvPr id="5" name="Content Placeholder 4">
            <a:extLst>
              <a:ext uri="{FF2B5EF4-FFF2-40B4-BE49-F238E27FC236}">
                <a16:creationId xmlns:a16="http://schemas.microsoft.com/office/drawing/2014/main" id="{8E226A65-429A-43E4-BA70-1FB0613F9BD0}"/>
              </a:ext>
            </a:extLst>
          </p:cNvPr>
          <p:cNvSpPr>
            <a:spLocks noGrp="1"/>
          </p:cNvSpPr>
          <p:nvPr>
            <p:ph idx="1"/>
          </p:nvPr>
        </p:nvSpPr>
        <p:spPr>
          <a:xfrm>
            <a:off x="699796" y="2305966"/>
            <a:ext cx="9974424" cy="4374752"/>
          </a:xfrm>
        </p:spPr>
        <p:txBody>
          <a:bodyPr>
            <a:normAutofit lnSpcReduction="10000"/>
          </a:bodyPr>
          <a:lstStyle/>
          <a:p>
            <a:pPr marL="0" indent="0">
              <a:lnSpc>
                <a:spcPct val="90000"/>
              </a:lnSpc>
              <a:buNone/>
            </a:pPr>
            <a:br>
              <a:rPr lang="en-US" sz="2400" dirty="0"/>
            </a:br>
            <a:r>
              <a:rPr lang="en-US" sz="2800" b="1" u="sng" dirty="0"/>
              <a:t>Yolo County DDA Preston Schaub  </a:t>
            </a:r>
            <a:br>
              <a:rPr lang="en-US" sz="2800" dirty="0"/>
            </a:br>
            <a:r>
              <a:rPr lang="en-US" sz="2800" dirty="0"/>
              <a:t>- Felony Trial Unit</a:t>
            </a:r>
            <a:br>
              <a:rPr lang="en-US" sz="2800" dirty="0"/>
            </a:br>
            <a:r>
              <a:rPr lang="en-US" sz="2800" dirty="0"/>
              <a:t>- West Sac. Community Prosecutor</a:t>
            </a:r>
            <a:br>
              <a:rPr lang="en-US" sz="2800" dirty="0"/>
            </a:br>
            <a:br>
              <a:rPr lang="en-US" sz="2800" dirty="0"/>
            </a:br>
            <a:r>
              <a:rPr lang="en-US" sz="2800" b="1" dirty="0"/>
              <a:t>Phone:</a:t>
            </a:r>
            <a:br>
              <a:rPr lang="en-US" sz="2800" dirty="0"/>
            </a:br>
            <a:r>
              <a:rPr lang="en-US" sz="2800" dirty="0"/>
              <a:t>W: (530) 666-8414</a:t>
            </a:r>
            <a:br>
              <a:rPr lang="en-US" sz="2800" dirty="0"/>
            </a:br>
            <a:r>
              <a:rPr lang="en-US" sz="2800" dirty="0"/>
              <a:t>C: (530) 341-3347</a:t>
            </a:r>
            <a:br>
              <a:rPr lang="en-US" sz="2800" dirty="0"/>
            </a:br>
            <a:br>
              <a:rPr lang="en-US" sz="2800" dirty="0"/>
            </a:br>
            <a:r>
              <a:rPr lang="en-US" sz="2800" b="1" dirty="0"/>
              <a:t>Email:</a:t>
            </a:r>
            <a:br>
              <a:rPr lang="en-US" sz="2800" dirty="0"/>
            </a:br>
            <a:r>
              <a:rPr lang="en-US" sz="2800" dirty="0"/>
              <a:t>preston.schaub@yolocounty.org</a:t>
            </a:r>
            <a:br>
              <a:rPr lang="en-US" sz="2800" dirty="0"/>
            </a:br>
            <a:r>
              <a:rPr lang="en-US" sz="2800" dirty="0"/>
              <a:t>psschaub@outlook.com</a:t>
            </a:r>
            <a:br>
              <a:rPr lang="en-US" sz="1900" dirty="0"/>
            </a:br>
            <a:endParaRPr lang="en-US" sz="1900" dirty="0"/>
          </a:p>
        </p:txBody>
      </p:sp>
    </p:spTree>
    <p:extLst>
      <p:ext uri="{BB962C8B-B14F-4D97-AF65-F5344CB8AC3E}">
        <p14:creationId xmlns:p14="http://schemas.microsoft.com/office/powerpoint/2010/main" val="286754619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A18D68B-BC9C-471C-B779-AF398F809A0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Hall (2020) 57 Cal.App.5th 946</a:t>
            </a:r>
          </a:p>
        </p:txBody>
      </p:sp>
      <p:sp>
        <p:nvSpPr>
          <p:cNvPr id="3" name="Content Placeholder 2">
            <a:extLst>
              <a:ext uri="{FF2B5EF4-FFF2-40B4-BE49-F238E27FC236}">
                <a16:creationId xmlns:a16="http://schemas.microsoft.com/office/drawing/2014/main" id="{8B2C9FDE-60B9-43A4-B784-8010AB59BB0C}"/>
              </a:ext>
            </a:extLst>
          </p:cNvPr>
          <p:cNvSpPr>
            <a:spLocks noGrp="1"/>
          </p:cNvSpPr>
          <p:nvPr>
            <p:ph idx="1"/>
          </p:nvPr>
        </p:nvSpPr>
        <p:spPr>
          <a:xfrm>
            <a:off x="1103312" y="2763520"/>
            <a:ext cx="8946541" cy="3484879"/>
          </a:xfrm>
        </p:spPr>
        <p:txBody>
          <a:bodyPr>
            <a:normAutofit/>
          </a:bodyPr>
          <a:lstStyle/>
          <a:p>
            <a:r>
              <a:rPr lang="en-US" dirty="0"/>
              <a:t>RULE: A warrantless search of a vehicle for a violation of Health and Safety Code, § 11362.3(a)(4) is permissible as long as the officer has specific, articulable facts demonstrating that a particular plastic baggie constitutes an “open container.”</a:t>
            </a:r>
          </a:p>
        </p:txBody>
      </p:sp>
    </p:spTree>
    <p:extLst>
      <p:ext uri="{BB962C8B-B14F-4D97-AF65-F5344CB8AC3E}">
        <p14:creationId xmlns:p14="http://schemas.microsoft.com/office/powerpoint/2010/main" val="33720425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8DD5995-AFA5-4B5E-9C5F-E1A6C6FA291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Moore (2021) 64 Cal.App.5th 291:</a:t>
            </a:r>
          </a:p>
        </p:txBody>
      </p:sp>
      <p:sp>
        <p:nvSpPr>
          <p:cNvPr id="3" name="Content Placeholder 2">
            <a:extLst>
              <a:ext uri="{FF2B5EF4-FFF2-40B4-BE49-F238E27FC236}">
                <a16:creationId xmlns:a16="http://schemas.microsoft.com/office/drawing/2014/main" id="{06177977-B2CC-4420-A9BF-91C9C1F2BE86}"/>
              </a:ext>
            </a:extLst>
          </p:cNvPr>
          <p:cNvSpPr>
            <a:spLocks noGrp="1"/>
          </p:cNvSpPr>
          <p:nvPr>
            <p:ph idx="1"/>
          </p:nvPr>
        </p:nvSpPr>
        <p:spPr>
          <a:xfrm>
            <a:off x="1103312" y="2763520"/>
            <a:ext cx="8946541" cy="3484879"/>
          </a:xfrm>
        </p:spPr>
        <p:txBody>
          <a:bodyPr>
            <a:normAutofit/>
          </a:bodyPr>
          <a:lstStyle/>
          <a:p>
            <a:pPr>
              <a:lnSpc>
                <a:spcPct val="90000"/>
              </a:lnSpc>
            </a:pPr>
            <a:r>
              <a:rPr lang="en-US" sz="1300" b="1" dirty="0"/>
              <a:t>Facts</a:t>
            </a:r>
            <a:r>
              <a:rPr lang="en-US" sz="1300" dirty="0"/>
              <a:t>:  A police sergeant noticed a Jeep parked on a curb next to a park known for drug transactions. Def. was leaning into the open front passenger door of the Jeep. Based on his training and experience, the sergeant believed that def. may be engaged in a narcotics transaction. When he parked his patrol unit behind the Jeep, def. walked away and to the middle of the park. The sergeant approached the driver of the Jeep. When the driver opened the driver’s side door, the driver appeared nervous, and the officer smelled a “strong” odor of “fresh marijuana.” The driver denied there was any marijuana in the car, but produced an empty glass jar that appeared to have marijuana residue in it and said there was no marijuana in the car because he had smoked it. When asked if there was anything illegal in the Jeep, the driver responded, “[n]</a:t>
            </a:r>
            <a:r>
              <a:rPr lang="en-US" sz="1300" dirty="0" err="1"/>
              <a:t>ot</a:t>
            </a:r>
            <a:r>
              <a:rPr lang="en-US" sz="1300" dirty="0"/>
              <a:t> that I know of.” The driver told the officer that a backpack on the front passenger floorboard belonged to def., who had left it in the car. </a:t>
            </a:r>
          </a:p>
          <a:p>
            <a:pPr>
              <a:lnSpc>
                <a:spcPct val="90000"/>
              </a:lnSpc>
            </a:pPr>
            <a:r>
              <a:rPr lang="en-US" sz="1300" dirty="0"/>
              <a:t>During his interaction with the driver, the officer saw def. watching from a gazebo in the park. The officer detained the driver, and searched the vehicle. When he picked up the backpack, def. approached and claimed the backpack as his property. The sergeant told Moore “he was going to conduct a probable cause search” of the backpack. When the sergeant asked def. for his name, he turned and walked away towards a parked Mercedes with another individual in the driver’s seat. Moore got into the parked Mercedes, which drove away. Inside the backpack, the sergeant found a jar containing approximately one-quarter pound of marijuana, a loaded .40-caliber handgun, and additional materials indicative of narcotics sales.</a:t>
            </a:r>
          </a:p>
        </p:txBody>
      </p:sp>
    </p:spTree>
    <p:extLst>
      <p:ext uri="{BB962C8B-B14F-4D97-AF65-F5344CB8AC3E}">
        <p14:creationId xmlns:p14="http://schemas.microsoft.com/office/powerpoint/2010/main" val="8074023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4D45F70-41F5-43D5-9C7E-06B2986829F0}"/>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Moore (2021) 64 Cal.App.5th 291:</a:t>
            </a:r>
          </a:p>
        </p:txBody>
      </p:sp>
      <p:sp>
        <p:nvSpPr>
          <p:cNvPr id="3" name="Content Placeholder 2">
            <a:extLst>
              <a:ext uri="{FF2B5EF4-FFF2-40B4-BE49-F238E27FC236}">
                <a16:creationId xmlns:a16="http://schemas.microsoft.com/office/drawing/2014/main" id="{18A8F419-AEED-485E-9A08-4E844623B85E}"/>
              </a:ext>
            </a:extLst>
          </p:cNvPr>
          <p:cNvSpPr>
            <a:spLocks noGrp="1"/>
          </p:cNvSpPr>
          <p:nvPr>
            <p:ph idx="1"/>
          </p:nvPr>
        </p:nvSpPr>
        <p:spPr>
          <a:xfrm>
            <a:off x="1103312" y="2763520"/>
            <a:ext cx="8946541" cy="3484879"/>
          </a:xfrm>
        </p:spPr>
        <p:txBody>
          <a:bodyPr>
            <a:normAutofit/>
          </a:bodyPr>
          <a:lstStyle/>
          <a:p>
            <a:r>
              <a:rPr lang="en-US" dirty="0"/>
              <a:t>HELD: Probable cause must be based on the totality of the circumstances, not singular facts viewed in isolation, and the facts and circumstances must be analyzed “as understood by those versed in the field of law enforcement.” Here, the sergeant’s observations, his encounter with the driver, and the “strong” odor of “fresh marijuana,” supported a reasonable belief that the Jeep contained an illegal amount of marijuana. Based on this training and experience, the sergeant disbelieved the driver’s claims that the strong smell of fresh marijuana was actually the smell of recently burnt marijuana or came from an empty jar with marijuana residue.</a:t>
            </a:r>
          </a:p>
        </p:txBody>
      </p:sp>
    </p:spTree>
    <p:extLst>
      <p:ext uri="{BB962C8B-B14F-4D97-AF65-F5344CB8AC3E}">
        <p14:creationId xmlns:p14="http://schemas.microsoft.com/office/powerpoint/2010/main" val="383744227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1C1C2B7-46E9-4E78-8E11-3DECC48D19D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Moore (2021) 64 Cal.App.5th 291:</a:t>
            </a:r>
          </a:p>
        </p:txBody>
      </p:sp>
      <p:sp>
        <p:nvSpPr>
          <p:cNvPr id="3" name="Content Placeholder 2">
            <a:extLst>
              <a:ext uri="{FF2B5EF4-FFF2-40B4-BE49-F238E27FC236}">
                <a16:creationId xmlns:a16="http://schemas.microsoft.com/office/drawing/2014/main" id="{D0A4C265-8CA8-476A-9E80-C4143DFE947D}"/>
              </a:ext>
            </a:extLst>
          </p:cNvPr>
          <p:cNvSpPr>
            <a:spLocks noGrp="1"/>
          </p:cNvSpPr>
          <p:nvPr>
            <p:ph idx="1"/>
          </p:nvPr>
        </p:nvSpPr>
        <p:spPr>
          <a:xfrm>
            <a:off x="1103312" y="2763520"/>
            <a:ext cx="8946541" cy="3484879"/>
          </a:xfrm>
        </p:spPr>
        <p:txBody>
          <a:bodyPr>
            <a:normAutofit/>
          </a:bodyPr>
          <a:lstStyle/>
          <a:p>
            <a:r>
              <a:rPr lang="en-US" dirty="0"/>
              <a:t>RULE: A vehicle search may be based on an odor of marijuana if the officer can articulate a reasonable basis for concluding that more than one ounce was in the vehicle. This may require an officer to describe his or her expertise in discerning the differences between the odors of burnt marijuana and fresh marijuana.</a:t>
            </a:r>
          </a:p>
        </p:txBody>
      </p:sp>
    </p:spTree>
    <p:extLst>
      <p:ext uri="{BB962C8B-B14F-4D97-AF65-F5344CB8AC3E}">
        <p14:creationId xmlns:p14="http://schemas.microsoft.com/office/powerpoint/2010/main" val="4961662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A302938-B26D-4EB9-9091-80B5FCF9B8F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Moore (2021) 64 Cal.App.5th 291:</a:t>
            </a:r>
          </a:p>
        </p:txBody>
      </p:sp>
      <p:sp>
        <p:nvSpPr>
          <p:cNvPr id="3" name="Content Placeholder 2">
            <a:extLst>
              <a:ext uri="{FF2B5EF4-FFF2-40B4-BE49-F238E27FC236}">
                <a16:creationId xmlns:a16="http://schemas.microsoft.com/office/drawing/2014/main" id="{6CEEC0D3-4DEE-497F-8755-2927CD7B03ED}"/>
              </a:ext>
            </a:extLst>
          </p:cNvPr>
          <p:cNvSpPr>
            <a:spLocks noGrp="1"/>
          </p:cNvSpPr>
          <p:nvPr>
            <p:ph idx="1"/>
          </p:nvPr>
        </p:nvSpPr>
        <p:spPr>
          <a:xfrm>
            <a:off x="1103312" y="2763520"/>
            <a:ext cx="8946541" cy="3484879"/>
          </a:xfrm>
        </p:spPr>
        <p:txBody>
          <a:bodyPr>
            <a:normAutofit/>
          </a:bodyPr>
          <a:lstStyle/>
          <a:p>
            <a:pPr>
              <a:lnSpc>
                <a:spcPct val="90000"/>
              </a:lnSpc>
            </a:pPr>
            <a:r>
              <a:rPr lang="en-US" sz="1900" dirty="0"/>
              <a:t>PRACTICE POINTER: This case shows how detailed testimony about an officer’s training and experience makes all the difference. When articulating the basis for a search based on probable cause in reports/testimony, include details about your training and experience. At this suppression hearing, the sergeant testified about his 12 years of experience as a peace officer, his current position as a sergeant supervising a gang enforcement team, and his year of academy training which included instruction from numerous drug experts. He testified about his extensive experience in the field including a role as supervisor of a marijuana abatement team in which he investigated illegal indoor marijuana grows. He also testified to encountering marijuana for sales or simple possession hundreds of times throughout his career. </a:t>
            </a:r>
          </a:p>
        </p:txBody>
      </p:sp>
    </p:spTree>
    <p:extLst>
      <p:ext uri="{BB962C8B-B14F-4D97-AF65-F5344CB8AC3E}">
        <p14:creationId xmlns:p14="http://schemas.microsoft.com/office/powerpoint/2010/main" val="407555663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AAEB033-BBA5-47D2-80E2-625A6CEE3749}"/>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Caniglia v. Strom (2021) __ U.S.__, 141 </a:t>
            </a:r>
            <a:r>
              <a:rPr lang="en-US" dirty="0" err="1">
                <a:solidFill>
                  <a:srgbClr val="FFFFFF"/>
                </a:solidFill>
              </a:rPr>
              <a:t>S.Ct</a:t>
            </a:r>
            <a:r>
              <a:rPr lang="en-US" dirty="0">
                <a:solidFill>
                  <a:srgbClr val="FFFFFF"/>
                </a:solidFill>
              </a:rPr>
              <a:t>. 1596</a:t>
            </a:r>
          </a:p>
        </p:txBody>
      </p:sp>
      <p:sp>
        <p:nvSpPr>
          <p:cNvPr id="3" name="Content Placeholder 2">
            <a:extLst>
              <a:ext uri="{FF2B5EF4-FFF2-40B4-BE49-F238E27FC236}">
                <a16:creationId xmlns:a16="http://schemas.microsoft.com/office/drawing/2014/main" id="{8E390A94-440C-4909-984E-D4A1C3FF1E9D}"/>
              </a:ext>
            </a:extLst>
          </p:cNvPr>
          <p:cNvSpPr>
            <a:spLocks noGrp="1"/>
          </p:cNvSpPr>
          <p:nvPr>
            <p:ph idx="1"/>
          </p:nvPr>
        </p:nvSpPr>
        <p:spPr>
          <a:xfrm>
            <a:off x="1103312" y="2763520"/>
            <a:ext cx="8946541" cy="3484879"/>
          </a:xfrm>
        </p:spPr>
        <p:txBody>
          <a:bodyPr>
            <a:normAutofit/>
          </a:bodyPr>
          <a:lstStyle/>
          <a:p>
            <a:r>
              <a:rPr lang="en-US" dirty="0"/>
              <a:t>FACTS: A man had an argument with his wife, urging her to shoot him with one of his guns. She left and called the police to perform a welfare check on her husband. When officers arrived, the man denied he was suicidal but agreed to go to a hospital for a psychiatric evaluation on the condition officers did not enter his home while he was gone and confiscate his guns. Officers agreed but, once the homeowner left, they entered and seized his guns. The homeowner sued, alleging a violation of his Fourth Amendment rights</a:t>
            </a:r>
          </a:p>
        </p:txBody>
      </p:sp>
    </p:spTree>
    <p:extLst>
      <p:ext uri="{BB962C8B-B14F-4D97-AF65-F5344CB8AC3E}">
        <p14:creationId xmlns:p14="http://schemas.microsoft.com/office/powerpoint/2010/main" val="115235062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3009F86-658F-4FEE-925B-8B7FBC95F18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Caniglia v. Strom (2021) __ U.S.__, 141 </a:t>
            </a:r>
            <a:r>
              <a:rPr lang="en-US" dirty="0" err="1">
                <a:solidFill>
                  <a:srgbClr val="FFFFFF"/>
                </a:solidFill>
              </a:rPr>
              <a:t>S.Ct</a:t>
            </a:r>
            <a:r>
              <a:rPr lang="en-US" dirty="0">
                <a:solidFill>
                  <a:srgbClr val="FFFFFF"/>
                </a:solidFill>
              </a:rPr>
              <a:t>. 1596</a:t>
            </a:r>
          </a:p>
        </p:txBody>
      </p:sp>
      <p:sp>
        <p:nvSpPr>
          <p:cNvPr id="3" name="Content Placeholder 2">
            <a:extLst>
              <a:ext uri="{FF2B5EF4-FFF2-40B4-BE49-F238E27FC236}">
                <a16:creationId xmlns:a16="http://schemas.microsoft.com/office/drawing/2014/main" id="{0C46CB0E-82C4-47CF-BCF2-40AEEC632B9C}"/>
              </a:ext>
            </a:extLst>
          </p:cNvPr>
          <p:cNvSpPr>
            <a:spLocks noGrp="1"/>
          </p:cNvSpPr>
          <p:nvPr>
            <p:ph idx="1"/>
          </p:nvPr>
        </p:nvSpPr>
        <p:spPr>
          <a:xfrm>
            <a:off x="1103312" y="2763520"/>
            <a:ext cx="8946541" cy="3484879"/>
          </a:xfrm>
        </p:spPr>
        <p:txBody>
          <a:bodyPr>
            <a:normAutofit/>
          </a:bodyPr>
          <a:lstStyle/>
          <a:p>
            <a:pPr>
              <a:lnSpc>
                <a:spcPct val="90000"/>
              </a:lnSpc>
            </a:pPr>
            <a:r>
              <a:rPr lang="en-US" dirty="0"/>
              <a:t>HELD: (1.) The “community caretaking” exception to the search warrant requirement permits police to conduct warrantless searches and seizures of vehicles on public roads for public safety reasons, even when no crime is suspected, such as where a vehicle is disabled or has been involved in an accident. (Cady v. Dombrowski (1973) 413 U.S. 433.) But this rule does not apply to private homes, and it could not justify the search and seizure here. The expectation of privacy in homes is greater than in vehicles. </a:t>
            </a:r>
          </a:p>
          <a:p>
            <a:pPr>
              <a:lnSpc>
                <a:spcPct val="90000"/>
              </a:lnSpc>
            </a:pPr>
            <a:r>
              <a:rPr lang="en-US" dirty="0"/>
              <a:t>(2.) Officers may conduct a warrantless search and seizure in a home in an emergency to protect the occupant from imminent injury, but that was not the basis for the search here.</a:t>
            </a:r>
          </a:p>
        </p:txBody>
      </p:sp>
    </p:spTree>
    <p:extLst>
      <p:ext uri="{BB962C8B-B14F-4D97-AF65-F5344CB8AC3E}">
        <p14:creationId xmlns:p14="http://schemas.microsoft.com/office/powerpoint/2010/main" val="392232162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023950D-ECF8-4950-A5B9-AB3DD9059D7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Caniglia v. Strom (2021) __ U.S.__, 141 </a:t>
            </a:r>
            <a:r>
              <a:rPr lang="en-US" dirty="0" err="1">
                <a:solidFill>
                  <a:srgbClr val="FFFFFF"/>
                </a:solidFill>
              </a:rPr>
              <a:t>S.Ct</a:t>
            </a:r>
            <a:r>
              <a:rPr lang="en-US" dirty="0">
                <a:solidFill>
                  <a:srgbClr val="FFFFFF"/>
                </a:solidFill>
              </a:rPr>
              <a:t>. 1596</a:t>
            </a:r>
          </a:p>
        </p:txBody>
      </p:sp>
      <p:sp>
        <p:nvSpPr>
          <p:cNvPr id="3" name="Content Placeholder 2">
            <a:extLst>
              <a:ext uri="{FF2B5EF4-FFF2-40B4-BE49-F238E27FC236}">
                <a16:creationId xmlns:a16="http://schemas.microsoft.com/office/drawing/2014/main" id="{9034D492-B8D6-443C-B5AB-08F1741093C9}"/>
              </a:ext>
            </a:extLst>
          </p:cNvPr>
          <p:cNvSpPr>
            <a:spLocks noGrp="1"/>
          </p:cNvSpPr>
          <p:nvPr>
            <p:ph idx="1"/>
          </p:nvPr>
        </p:nvSpPr>
        <p:spPr>
          <a:xfrm>
            <a:off x="1103312" y="2763520"/>
            <a:ext cx="8946541" cy="3484879"/>
          </a:xfrm>
        </p:spPr>
        <p:txBody>
          <a:bodyPr>
            <a:normAutofit/>
          </a:bodyPr>
          <a:lstStyle/>
          <a:p>
            <a:r>
              <a:rPr lang="en-US" dirty="0"/>
              <a:t>RULE: A warrantless search of a home is unlawful if based merely on “community caretaking” for the welfare of the homeowner, i.e., where officers are not actively investigating a crime and there is no emergency.</a:t>
            </a:r>
          </a:p>
        </p:txBody>
      </p:sp>
    </p:spTree>
    <p:extLst>
      <p:ext uri="{BB962C8B-B14F-4D97-AF65-F5344CB8AC3E}">
        <p14:creationId xmlns:p14="http://schemas.microsoft.com/office/powerpoint/2010/main" val="173895854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1BA2C08-04A6-4882-93AE-0DA92F2293F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 Lange v. California (2021) __U.S.__, 141 </a:t>
            </a:r>
            <a:r>
              <a:rPr lang="en-US" dirty="0" err="1">
                <a:solidFill>
                  <a:srgbClr val="FFFFFF"/>
                </a:solidFill>
              </a:rPr>
              <a:t>S.Ct</a:t>
            </a:r>
            <a:r>
              <a:rPr lang="en-US" dirty="0">
                <a:solidFill>
                  <a:srgbClr val="FFFFFF"/>
                </a:solidFill>
              </a:rPr>
              <a:t>. 2011</a:t>
            </a:r>
          </a:p>
        </p:txBody>
      </p:sp>
      <p:sp>
        <p:nvSpPr>
          <p:cNvPr id="3" name="Content Placeholder 2">
            <a:extLst>
              <a:ext uri="{FF2B5EF4-FFF2-40B4-BE49-F238E27FC236}">
                <a16:creationId xmlns:a16="http://schemas.microsoft.com/office/drawing/2014/main" id="{D7C432E6-853B-4552-856E-ED35F1C33BBD}"/>
              </a:ext>
            </a:extLst>
          </p:cNvPr>
          <p:cNvSpPr>
            <a:spLocks noGrp="1"/>
          </p:cNvSpPr>
          <p:nvPr>
            <p:ph idx="1"/>
          </p:nvPr>
        </p:nvSpPr>
        <p:spPr>
          <a:xfrm>
            <a:off x="1103312" y="2763520"/>
            <a:ext cx="8946541" cy="3484879"/>
          </a:xfrm>
        </p:spPr>
        <p:txBody>
          <a:bodyPr>
            <a:normAutofit/>
          </a:bodyPr>
          <a:lstStyle/>
          <a:p>
            <a:r>
              <a:rPr lang="en-US" dirty="0"/>
              <a:t>FACTS: A CHP officer in Sonoma County noticed the driver of a car that had just passed him was playing extremely loud music (windows rolled down) and was repeatedly honking his horn. When the officer attempted to conduct a vehicle stop, the driver kept driving for 100 feet and drove into the attached garage of a home. The officer walked into the garage and quickly determined that def. might have been DUI. Def. failed FST’s, and an analysis of his blood showed that it was three times over the limit. Def. moved to suppress, claiming that the officer’s entry into his garage was unlawful. After California courts affirmed the denial of the motion, he appealed to the United States Supreme Court</a:t>
            </a:r>
          </a:p>
        </p:txBody>
      </p:sp>
    </p:spTree>
    <p:extLst>
      <p:ext uri="{BB962C8B-B14F-4D97-AF65-F5344CB8AC3E}">
        <p14:creationId xmlns:p14="http://schemas.microsoft.com/office/powerpoint/2010/main" val="65974345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CA92EBA-D265-4F99-9AE8-39A0FC68A265}"/>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Lange v. California (2021) __U.S.__, 141 </a:t>
            </a:r>
            <a:r>
              <a:rPr lang="en-US" dirty="0" err="1">
                <a:solidFill>
                  <a:srgbClr val="FFFFFF"/>
                </a:solidFill>
              </a:rPr>
              <a:t>S.Ct</a:t>
            </a:r>
            <a:r>
              <a:rPr lang="en-US" dirty="0">
                <a:solidFill>
                  <a:srgbClr val="FFFFFF"/>
                </a:solidFill>
              </a:rPr>
              <a:t>. 2011</a:t>
            </a:r>
          </a:p>
        </p:txBody>
      </p:sp>
      <p:sp>
        <p:nvSpPr>
          <p:cNvPr id="3" name="Content Placeholder 2">
            <a:extLst>
              <a:ext uri="{FF2B5EF4-FFF2-40B4-BE49-F238E27FC236}">
                <a16:creationId xmlns:a16="http://schemas.microsoft.com/office/drawing/2014/main" id="{08F630E0-1C41-460A-A47C-9F8CAAB8BF95}"/>
              </a:ext>
            </a:extLst>
          </p:cNvPr>
          <p:cNvSpPr>
            <a:spLocks noGrp="1"/>
          </p:cNvSpPr>
          <p:nvPr>
            <p:ph idx="1"/>
          </p:nvPr>
        </p:nvSpPr>
        <p:spPr>
          <a:xfrm>
            <a:off x="1103312" y="2763520"/>
            <a:ext cx="8946541" cy="3484879"/>
          </a:xfrm>
        </p:spPr>
        <p:txBody>
          <a:bodyPr>
            <a:normAutofit/>
          </a:bodyPr>
          <a:lstStyle/>
          <a:p>
            <a:r>
              <a:rPr lang="en-US" dirty="0"/>
              <a:t>HELD: Exigent circumstances must exist to justify entrance into a home to arrest a fleeing misdemeanant, such as the potential destruction of evidence, escape, imminent harm to others, or a threat to officers. Previously, the Supreme Court had never ruled that the seriousness of the crime was a factor in relying on the “hot pursuit” exception. Because the court announced a new rule, the case was sent back to the trial court to determine whether exigent circumstances existed.</a:t>
            </a:r>
          </a:p>
        </p:txBody>
      </p:sp>
    </p:spTree>
    <p:extLst>
      <p:ext uri="{BB962C8B-B14F-4D97-AF65-F5344CB8AC3E}">
        <p14:creationId xmlns:p14="http://schemas.microsoft.com/office/powerpoint/2010/main" val="35361332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CF885-5B42-45AF-B39A-34CEA8068764}"/>
              </a:ext>
            </a:extLst>
          </p:cNvPr>
          <p:cNvSpPr>
            <a:spLocks noGrp="1"/>
          </p:cNvSpPr>
          <p:nvPr>
            <p:ph type="ctrTitle"/>
          </p:nvPr>
        </p:nvSpPr>
        <p:spPr>
          <a:xfrm>
            <a:off x="7385967" y="1325880"/>
            <a:ext cx="4158334" cy="3066507"/>
          </a:xfrm>
        </p:spPr>
        <p:txBody>
          <a:bodyPr>
            <a:normAutofit/>
          </a:bodyPr>
          <a:lstStyle/>
          <a:p>
            <a:r>
              <a:rPr lang="en-US" sz="5400" dirty="0">
                <a:solidFill>
                  <a:srgbClr val="EBEBEB"/>
                </a:solidFill>
              </a:rPr>
              <a:t>Case Law</a:t>
            </a:r>
          </a:p>
        </p:txBody>
      </p:sp>
      <p:sp>
        <p:nvSpPr>
          <p:cNvPr id="4" name="Subtitle 3">
            <a:extLst>
              <a:ext uri="{FF2B5EF4-FFF2-40B4-BE49-F238E27FC236}">
                <a16:creationId xmlns:a16="http://schemas.microsoft.com/office/drawing/2014/main" id="{BE3E22FB-8595-48D3-AC59-9B82B75CBF8C}"/>
              </a:ext>
            </a:extLst>
          </p:cNvPr>
          <p:cNvSpPr>
            <a:spLocks noGrp="1"/>
          </p:cNvSpPr>
          <p:nvPr>
            <p:ph type="subTitle" idx="1"/>
          </p:nvPr>
        </p:nvSpPr>
        <p:spPr>
          <a:xfrm>
            <a:off x="7385967" y="4588329"/>
            <a:ext cx="4158334" cy="1621508"/>
          </a:xfrm>
        </p:spPr>
        <p:txBody>
          <a:bodyPr>
            <a:normAutofit/>
          </a:bodyPr>
          <a:lstStyle/>
          <a:p>
            <a:endParaRPr lang="en-US" sz="1800">
              <a:solidFill>
                <a:schemeClr val="tx2">
                  <a:lumMod val="40000"/>
                  <a:lumOff val="60000"/>
                </a:schemeClr>
              </a:solidFill>
            </a:endParaRPr>
          </a:p>
        </p:txBody>
      </p:sp>
      <p:sp>
        <p:nvSpPr>
          <p:cNvPr id="6155"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157" name="Freeform: Shape 6156">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6159" name="Rectangle 6158">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148" name="Picture 4">
            <a:extLst>
              <a:ext uri="{FF2B5EF4-FFF2-40B4-BE49-F238E27FC236}">
                <a16:creationId xmlns:a16="http://schemas.microsoft.com/office/drawing/2014/main" id="{974AF6FD-CC70-4054-8012-8DA2FFB6A8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6555" y="647698"/>
            <a:ext cx="4825154" cy="55621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2158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B60CF04-3C4E-40DD-B9F3-F7E01E0449AF}"/>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Lange v. California (2021) __U.S.__, 141 </a:t>
            </a:r>
            <a:r>
              <a:rPr lang="en-US" dirty="0" err="1">
                <a:solidFill>
                  <a:srgbClr val="FFFFFF"/>
                </a:solidFill>
              </a:rPr>
              <a:t>S.Ct</a:t>
            </a:r>
            <a:r>
              <a:rPr lang="en-US" dirty="0">
                <a:solidFill>
                  <a:srgbClr val="FFFFFF"/>
                </a:solidFill>
              </a:rPr>
              <a:t>. 2011</a:t>
            </a:r>
          </a:p>
        </p:txBody>
      </p:sp>
      <p:sp>
        <p:nvSpPr>
          <p:cNvPr id="3" name="Content Placeholder 2">
            <a:extLst>
              <a:ext uri="{FF2B5EF4-FFF2-40B4-BE49-F238E27FC236}">
                <a16:creationId xmlns:a16="http://schemas.microsoft.com/office/drawing/2014/main" id="{D8D8A16A-DA01-4ED2-AD46-4899AA09EA7B}"/>
              </a:ext>
            </a:extLst>
          </p:cNvPr>
          <p:cNvSpPr>
            <a:spLocks noGrp="1"/>
          </p:cNvSpPr>
          <p:nvPr>
            <p:ph idx="1"/>
          </p:nvPr>
        </p:nvSpPr>
        <p:spPr>
          <a:xfrm>
            <a:off x="1103312" y="2763520"/>
            <a:ext cx="8946541" cy="3484879"/>
          </a:xfrm>
        </p:spPr>
        <p:txBody>
          <a:bodyPr>
            <a:normAutofit/>
          </a:bodyPr>
          <a:lstStyle/>
          <a:p>
            <a:r>
              <a:rPr lang="en-US" dirty="0"/>
              <a:t>RULE: The commission of the misdemeanor crime of failing to comply with a lawful order (</a:t>
            </a:r>
            <a:r>
              <a:rPr lang="en-US" dirty="0" err="1"/>
              <a:t>Veh</a:t>
            </a:r>
            <a:r>
              <a:rPr lang="en-US" dirty="0"/>
              <a:t>. Code, § 2800(a)), does not, on its own, allow an entry into a residence under the “hot pursuit” exception. The new formula for “hot pursuit” entries following flight after the commission of a misdemeanor requires: (1) the commission of an offense, (2) flight, and (3) an exigency. This rule does not apply to a “hot pursuit” following the commission of a felony.</a:t>
            </a:r>
          </a:p>
        </p:txBody>
      </p:sp>
    </p:spTree>
    <p:extLst>
      <p:ext uri="{BB962C8B-B14F-4D97-AF65-F5344CB8AC3E}">
        <p14:creationId xmlns:p14="http://schemas.microsoft.com/office/powerpoint/2010/main" val="368678576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B5F12F6-0654-4845-838A-C65D829EAC79}"/>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Lange v. California (2021) __U.S.__, 141 </a:t>
            </a:r>
            <a:r>
              <a:rPr lang="en-US" dirty="0" err="1">
                <a:solidFill>
                  <a:srgbClr val="FFFFFF"/>
                </a:solidFill>
              </a:rPr>
              <a:t>S.Ct</a:t>
            </a:r>
            <a:r>
              <a:rPr lang="en-US" dirty="0">
                <a:solidFill>
                  <a:srgbClr val="FFFFFF"/>
                </a:solidFill>
              </a:rPr>
              <a:t>. 2011</a:t>
            </a:r>
          </a:p>
        </p:txBody>
      </p:sp>
      <p:sp>
        <p:nvSpPr>
          <p:cNvPr id="3" name="Content Placeholder 2">
            <a:extLst>
              <a:ext uri="{FF2B5EF4-FFF2-40B4-BE49-F238E27FC236}">
                <a16:creationId xmlns:a16="http://schemas.microsoft.com/office/drawing/2014/main" id="{6EA7A5F4-8FC4-4452-A544-AF0DFC231B92}"/>
              </a:ext>
            </a:extLst>
          </p:cNvPr>
          <p:cNvSpPr>
            <a:spLocks noGrp="1"/>
          </p:cNvSpPr>
          <p:nvPr>
            <p:ph idx="1"/>
          </p:nvPr>
        </p:nvSpPr>
        <p:spPr>
          <a:xfrm>
            <a:off x="1103312" y="2763520"/>
            <a:ext cx="8946541" cy="3484879"/>
          </a:xfrm>
        </p:spPr>
        <p:txBody>
          <a:bodyPr>
            <a:normAutofit/>
          </a:bodyPr>
          <a:lstStyle/>
          <a:p>
            <a:pPr>
              <a:lnSpc>
                <a:spcPct val="90000"/>
              </a:lnSpc>
            </a:pPr>
            <a:r>
              <a:rPr lang="en-US" sz="1300" dirty="0"/>
              <a:t>PRACTICE POINTER: Including the following facts in reports and/or testimony will help to satisfy the new test under Lange:</a:t>
            </a:r>
          </a:p>
          <a:p>
            <a:pPr>
              <a:lnSpc>
                <a:spcPct val="90000"/>
              </a:lnSpc>
            </a:pPr>
            <a:r>
              <a:rPr lang="en-US" sz="1300" dirty="0"/>
              <a:t>Make clear that the attempt to apprehend the suspect began in a public place prior to suspect’s entry into a residence. </a:t>
            </a:r>
          </a:p>
          <a:p>
            <a:pPr>
              <a:lnSpc>
                <a:spcPct val="90000"/>
              </a:lnSpc>
            </a:pPr>
            <a:r>
              <a:rPr lang="en-US" sz="1300" dirty="0"/>
              <a:t>State the facts supporting that the crime qualifies as a felony, particularly if the offense is a wobbler that could be charged as either a felony or misdemeanor. And remember that if force was used against an officer in the suspect’s attempt to flee, the use of force elevates a Pen. Code, § 148 offense to a felony violation of Pen. Code, § 69. </a:t>
            </a:r>
          </a:p>
          <a:p>
            <a:pPr>
              <a:lnSpc>
                <a:spcPct val="90000"/>
              </a:lnSpc>
            </a:pPr>
            <a:r>
              <a:rPr lang="en-US" sz="1300" dirty="0"/>
              <a:t>Even if it seems obvious, point out that evidence could have been destroyed if the suspect escaped arrest. For purposes of DUI investigations, ingesting alcohol or narcotics inside the residence could mask (destroy) evidence of driving under the influence. Be specific, if possible, as to what could be destroyed and how evidence would be eliminated.</a:t>
            </a:r>
          </a:p>
          <a:p>
            <a:pPr>
              <a:lnSpc>
                <a:spcPct val="90000"/>
              </a:lnSpc>
            </a:pPr>
            <a:r>
              <a:rPr lang="en-US" sz="1300" dirty="0"/>
              <a:t>Include details about the residence, particularly if there are means of escape through doors or windows. </a:t>
            </a:r>
          </a:p>
          <a:p>
            <a:pPr>
              <a:lnSpc>
                <a:spcPct val="90000"/>
              </a:lnSpc>
            </a:pPr>
            <a:r>
              <a:rPr lang="en-US" sz="1300" dirty="0"/>
              <a:t>Include any information about potential dangers to officers or others tied to the suspect’s flight or the nature of the crime.</a:t>
            </a:r>
          </a:p>
        </p:txBody>
      </p:sp>
    </p:spTree>
    <p:extLst>
      <p:ext uri="{BB962C8B-B14F-4D97-AF65-F5344CB8AC3E}">
        <p14:creationId xmlns:p14="http://schemas.microsoft.com/office/powerpoint/2010/main" val="198333319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D521C4-F472-4251-B21E-640BE6899125}"/>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Nunes (2021) 64 Cal.App.5th 1</a:t>
            </a:r>
          </a:p>
        </p:txBody>
      </p:sp>
      <p:sp>
        <p:nvSpPr>
          <p:cNvPr id="3" name="Content Placeholder 2">
            <a:extLst>
              <a:ext uri="{FF2B5EF4-FFF2-40B4-BE49-F238E27FC236}">
                <a16:creationId xmlns:a16="http://schemas.microsoft.com/office/drawing/2014/main" id="{4F41DDE3-C2D0-466C-8A5D-6AA663D081F3}"/>
              </a:ext>
            </a:extLst>
          </p:cNvPr>
          <p:cNvSpPr>
            <a:spLocks noGrp="1"/>
          </p:cNvSpPr>
          <p:nvPr>
            <p:ph idx="1"/>
          </p:nvPr>
        </p:nvSpPr>
        <p:spPr>
          <a:xfrm>
            <a:off x="1103312" y="2763520"/>
            <a:ext cx="8946541" cy="3484879"/>
          </a:xfrm>
        </p:spPr>
        <p:txBody>
          <a:bodyPr>
            <a:normAutofit/>
          </a:bodyPr>
          <a:lstStyle/>
          <a:p>
            <a:pPr>
              <a:lnSpc>
                <a:spcPct val="90000"/>
              </a:lnSpc>
            </a:pPr>
            <a:r>
              <a:rPr lang="en-US" sz="1400" dirty="0"/>
              <a:t>FACTS: A fire captain responded a report of a “whole structure fire” at </a:t>
            </a:r>
            <a:r>
              <a:rPr lang="en-US" sz="1400" dirty="0" err="1"/>
              <a:t>def.’s</a:t>
            </a:r>
            <a:r>
              <a:rPr lang="en-US" sz="1400" dirty="0"/>
              <a:t> house. When he arrived, he saw no fire and no smoke. Neighbors said they had recently seen a plume of smoke coming from the backyard. The captain opened a gate and entered the backyard, where he smelled smoke in the air “not consistent with cooking.” The smell was “around the entire backyard,” not coming from an identifiable place. He investigated to confirm there was no imminent danger, i.e. an active fire, and found none. Because there was still an odor of smoke, he and four other firefighters “continued to search around the back.” There were test tubes and chemistry equipment on the ground, as well as a homemade toy rocket that looked burned. Then the captain noticed a closed shed. No smoke was coming from it, nor did the smell of smoke seem to originate from there. He opened the shed “to make sure everything [was] clear.” Inside was a metal cabinet. Although nothing specific about the cabinet made him think he should look inside, he opened the cabinet, and saw bottled chemicals he was not familiar with. He called the hazardous materials team to respond. Police ultimately obtained a search warrant, and def. was charged with the possession of an explosives and destructive device</a:t>
            </a:r>
          </a:p>
        </p:txBody>
      </p:sp>
    </p:spTree>
    <p:extLst>
      <p:ext uri="{BB962C8B-B14F-4D97-AF65-F5344CB8AC3E}">
        <p14:creationId xmlns:p14="http://schemas.microsoft.com/office/powerpoint/2010/main" val="409665392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CEF27C6-A3BB-4128-88AC-09CB6D4E499C}"/>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Nunes (2021) 64 Cal.App.5th 1</a:t>
            </a:r>
          </a:p>
        </p:txBody>
      </p:sp>
      <p:sp>
        <p:nvSpPr>
          <p:cNvPr id="3" name="Content Placeholder 2">
            <a:extLst>
              <a:ext uri="{FF2B5EF4-FFF2-40B4-BE49-F238E27FC236}">
                <a16:creationId xmlns:a16="http://schemas.microsoft.com/office/drawing/2014/main" id="{CF1AC4DF-E6CE-4AE6-BD20-CC763E034057}"/>
              </a:ext>
            </a:extLst>
          </p:cNvPr>
          <p:cNvSpPr>
            <a:spLocks noGrp="1"/>
          </p:cNvSpPr>
          <p:nvPr>
            <p:ph idx="1"/>
          </p:nvPr>
        </p:nvSpPr>
        <p:spPr>
          <a:xfrm>
            <a:off x="1103312" y="2763520"/>
            <a:ext cx="8946541" cy="3484879"/>
          </a:xfrm>
        </p:spPr>
        <p:txBody>
          <a:bodyPr>
            <a:normAutofit/>
          </a:bodyPr>
          <a:lstStyle/>
          <a:p>
            <a:r>
              <a:rPr lang="en-US" sz="1900" dirty="0"/>
              <a:t>HELD: The exigent circumstances exception did not justify the search of the cabinet. Whether exigent circumstances justify a search depends on the circumstances known to the officer at the time of the search. While the fire captain was entitled to enter the backyard and the shed, by the time he opened the cabinet inside the shed, there was no visible smoke, only a persistent odor in the general area that was not consistent with cooking. So the urgency of the situation had dissipated, and the facts did not support a reasonable belief that the search was necessary to avoid imminent danger to life or serious property damage. </a:t>
            </a:r>
          </a:p>
          <a:p>
            <a:r>
              <a:rPr lang="en-US" sz="1900" dirty="0"/>
              <a:t>RULE: The justification for a search based on exigent circumstances ends when the emergency passes.</a:t>
            </a:r>
          </a:p>
          <a:p>
            <a:endParaRPr lang="en-US" sz="1900" dirty="0"/>
          </a:p>
          <a:p>
            <a:endParaRPr lang="en-US" sz="1900" dirty="0"/>
          </a:p>
        </p:txBody>
      </p:sp>
    </p:spTree>
    <p:extLst>
      <p:ext uri="{BB962C8B-B14F-4D97-AF65-F5344CB8AC3E}">
        <p14:creationId xmlns:p14="http://schemas.microsoft.com/office/powerpoint/2010/main" val="306370980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71B7C15-F92C-4DE1-AF16-3BCB931FF9A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Wilson (2020) 56 Cal.App.5th 128*</a:t>
            </a:r>
          </a:p>
        </p:txBody>
      </p:sp>
      <p:sp>
        <p:nvSpPr>
          <p:cNvPr id="3" name="Content Placeholder 2">
            <a:extLst>
              <a:ext uri="{FF2B5EF4-FFF2-40B4-BE49-F238E27FC236}">
                <a16:creationId xmlns:a16="http://schemas.microsoft.com/office/drawing/2014/main" id="{6DAFAC1A-9848-4FB5-8E13-5E50D842942B}"/>
              </a:ext>
            </a:extLst>
          </p:cNvPr>
          <p:cNvSpPr>
            <a:spLocks noGrp="1"/>
          </p:cNvSpPr>
          <p:nvPr>
            <p:ph idx="1"/>
          </p:nvPr>
        </p:nvSpPr>
        <p:spPr>
          <a:xfrm>
            <a:off x="1103312" y="2763520"/>
            <a:ext cx="8946541" cy="3484879"/>
          </a:xfrm>
        </p:spPr>
        <p:txBody>
          <a:bodyPr>
            <a:normAutofit/>
          </a:bodyPr>
          <a:lstStyle/>
          <a:p>
            <a:pPr>
              <a:lnSpc>
                <a:spcPct val="90000"/>
              </a:lnSpc>
            </a:pPr>
            <a:r>
              <a:rPr lang="en-US" sz="1600" dirty="0"/>
              <a:t>FACTS: Using his “Gmail” account, def. communicated with and paid women to photograph lewd acts with minors, and he emailed the images to others. Google, which operates the Gmail server, identified an email from def. as having four image files containing child pornography. Google uses a proprietary “hashing” technology to identify child sexual abuse images on its servers by assigning a “hash” value (a “digital fingerprint”) to unopened images and matching those values against those of known images of child pornography kept in a repository. Google sent the four flagged files to the National Center for Missing and Exploited Children, which forwarded the “</a:t>
            </a:r>
            <a:r>
              <a:rPr lang="en-US" sz="1600" dirty="0" err="1"/>
              <a:t>Cybertip</a:t>
            </a:r>
            <a:r>
              <a:rPr lang="en-US" sz="1600" dirty="0"/>
              <a:t>” to the San Diego Internet Crimes Against Children (ICAC) task force. ICAC investigators viewed the images without a warrant. Based on the review of the images and information in the </a:t>
            </a:r>
            <a:r>
              <a:rPr lang="en-US" sz="1600" dirty="0" err="1"/>
              <a:t>Cybertip</a:t>
            </a:r>
            <a:r>
              <a:rPr lang="en-US" sz="1600" dirty="0"/>
              <a:t>, they obtained a search warrant for all Google content and user information associated with def., which led to the discovery of his emails to an accomplice and the electronic distribution of child pornography. </a:t>
            </a:r>
          </a:p>
        </p:txBody>
      </p:sp>
    </p:spTree>
    <p:extLst>
      <p:ext uri="{BB962C8B-B14F-4D97-AF65-F5344CB8AC3E}">
        <p14:creationId xmlns:p14="http://schemas.microsoft.com/office/powerpoint/2010/main" val="63462393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D2469A9-E67B-42E5-BEAF-3CDF55D79EF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Wilson (2020) 56 Cal.App.5th 128*</a:t>
            </a:r>
          </a:p>
        </p:txBody>
      </p:sp>
      <p:sp>
        <p:nvSpPr>
          <p:cNvPr id="3" name="Content Placeholder 2">
            <a:extLst>
              <a:ext uri="{FF2B5EF4-FFF2-40B4-BE49-F238E27FC236}">
                <a16:creationId xmlns:a16="http://schemas.microsoft.com/office/drawing/2014/main" id="{D60F43A4-5FD1-4B24-B62A-0BB0F367238B}"/>
              </a:ext>
            </a:extLst>
          </p:cNvPr>
          <p:cNvSpPr>
            <a:spLocks noGrp="1"/>
          </p:cNvSpPr>
          <p:nvPr>
            <p:ph idx="1"/>
          </p:nvPr>
        </p:nvSpPr>
        <p:spPr>
          <a:xfrm>
            <a:off x="1103312" y="2763520"/>
            <a:ext cx="8946541" cy="3484879"/>
          </a:xfrm>
        </p:spPr>
        <p:txBody>
          <a:bodyPr>
            <a:normAutofit/>
          </a:bodyPr>
          <a:lstStyle/>
          <a:p>
            <a:pPr>
              <a:lnSpc>
                <a:spcPct val="90000"/>
              </a:lnSpc>
            </a:pPr>
            <a:r>
              <a:rPr lang="en-US" dirty="0"/>
              <a:t>HELD: The government’s warrantless search of the four images attached to </a:t>
            </a:r>
            <a:r>
              <a:rPr lang="en-US" dirty="0" err="1"/>
              <a:t>def.’s</a:t>
            </a:r>
            <a:r>
              <a:rPr lang="en-US" dirty="0"/>
              <a:t> email was permissible under the private search doctrine. Google’s private search frustrated any expectation of privacy def. had in the image files before they were viewed by the government. Google had already identified </a:t>
            </a:r>
            <a:r>
              <a:rPr lang="en-US" dirty="0" err="1"/>
              <a:t>def.’s</a:t>
            </a:r>
            <a:r>
              <a:rPr lang="en-US" dirty="0"/>
              <a:t> image files as having matching hash values to images that had previously been viewed and identified by a Google employee as child pornography, so it was virtually certain that the images were contraband. The government’s subsequent opening and viewing of the photographs did not significantly expand the search that Google had already conducted. “No privacy interest remained in the four images following the private search by Google.” </a:t>
            </a:r>
          </a:p>
        </p:txBody>
      </p:sp>
    </p:spTree>
    <p:extLst>
      <p:ext uri="{BB962C8B-B14F-4D97-AF65-F5344CB8AC3E}">
        <p14:creationId xmlns:p14="http://schemas.microsoft.com/office/powerpoint/2010/main" val="108305399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7027FBD-6228-46A2-8D94-EB9C921CEE72}"/>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Wilson (2020) 56 Cal.App.5th 128*</a:t>
            </a:r>
          </a:p>
        </p:txBody>
      </p:sp>
      <p:sp>
        <p:nvSpPr>
          <p:cNvPr id="3" name="Content Placeholder 2">
            <a:extLst>
              <a:ext uri="{FF2B5EF4-FFF2-40B4-BE49-F238E27FC236}">
                <a16:creationId xmlns:a16="http://schemas.microsoft.com/office/drawing/2014/main" id="{C4E209B5-8A10-4485-83AF-A7846B1DDAE6}"/>
              </a:ext>
            </a:extLst>
          </p:cNvPr>
          <p:cNvSpPr>
            <a:spLocks noGrp="1"/>
          </p:cNvSpPr>
          <p:nvPr>
            <p:ph idx="1"/>
          </p:nvPr>
        </p:nvSpPr>
        <p:spPr>
          <a:xfrm>
            <a:off x="1103312" y="2763520"/>
            <a:ext cx="8946541" cy="3484879"/>
          </a:xfrm>
        </p:spPr>
        <p:txBody>
          <a:bodyPr>
            <a:normAutofit/>
          </a:bodyPr>
          <a:lstStyle/>
          <a:p>
            <a:r>
              <a:rPr lang="en-US" dirty="0"/>
              <a:t>RULE: The Fourth Amendment does not apply to private searches and does not prohibit the governmental use of information in which any expectation of privacy was already frustrated by a private party search.</a:t>
            </a:r>
          </a:p>
        </p:txBody>
      </p:sp>
    </p:spTree>
    <p:extLst>
      <p:ext uri="{BB962C8B-B14F-4D97-AF65-F5344CB8AC3E}">
        <p14:creationId xmlns:p14="http://schemas.microsoft.com/office/powerpoint/2010/main" val="404850735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30023E0-8C5F-4C58-80C6-617CF7BEB8B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J.W. (2020) 56 Cal.App.5th 355</a:t>
            </a:r>
          </a:p>
        </p:txBody>
      </p:sp>
      <p:sp>
        <p:nvSpPr>
          <p:cNvPr id="3" name="Content Placeholder 2">
            <a:extLst>
              <a:ext uri="{FF2B5EF4-FFF2-40B4-BE49-F238E27FC236}">
                <a16:creationId xmlns:a16="http://schemas.microsoft.com/office/drawing/2014/main" id="{D0D1ED53-5A3A-45C5-B3F7-FC4E281B82D8}"/>
              </a:ext>
            </a:extLst>
          </p:cNvPr>
          <p:cNvSpPr>
            <a:spLocks noGrp="1"/>
          </p:cNvSpPr>
          <p:nvPr>
            <p:ph idx="1"/>
          </p:nvPr>
        </p:nvSpPr>
        <p:spPr>
          <a:xfrm>
            <a:off x="1103312" y="2763520"/>
            <a:ext cx="8946541" cy="3484879"/>
          </a:xfrm>
        </p:spPr>
        <p:txBody>
          <a:bodyPr>
            <a:normAutofit/>
          </a:bodyPr>
          <a:lstStyle/>
          <a:p>
            <a:r>
              <a:rPr lang="en-US" dirty="0"/>
              <a:t>FACTS: The police found a loaded firearm in J.W.’s backpack and arrested him. During booking, the police asked J.W. for his age and date of birth, and he said he was 16 years old and gave his birthdate. At the juvenile adjudication hearing, the court admitted J.W.’s statements for the purpose of establishing his age—an element of the charged offense of being a minor in possession of a firearm</a:t>
            </a:r>
          </a:p>
        </p:txBody>
      </p:sp>
    </p:spTree>
    <p:extLst>
      <p:ext uri="{BB962C8B-B14F-4D97-AF65-F5344CB8AC3E}">
        <p14:creationId xmlns:p14="http://schemas.microsoft.com/office/powerpoint/2010/main" val="64155340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DC0F0B5-3EBA-4A10-9730-49E2CB6E25E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J.W. (2020) 56 Cal.App.5th 355</a:t>
            </a:r>
          </a:p>
        </p:txBody>
      </p:sp>
      <p:sp>
        <p:nvSpPr>
          <p:cNvPr id="3" name="Content Placeholder 2">
            <a:extLst>
              <a:ext uri="{FF2B5EF4-FFF2-40B4-BE49-F238E27FC236}">
                <a16:creationId xmlns:a16="http://schemas.microsoft.com/office/drawing/2014/main" id="{48BDF7D7-0875-4932-8659-9A8D7A2FDED6}"/>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HELD: The “routine booking question” exception to Miranda applies to questions that fall squarely within the core definition of “booking questions” (Pennsylvania v. Muniz (1990) 496 U.S. 582) even when, on the facts of the specific case, they are nevertheless reasonably likely to lead to an incriminating response from the suspect. Questions about the seven categories of basic identifying biographical data during the booking process—name, address, height, weight, eye color, date of birth, and age—“do not subject suspects to ‘inherently compelling pressures’ that might ‘compel them to speak when they would not otherwise do so.’”</a:t>
            </a:r>
          </a:p>
          <a:p>
            <a:pPr>
              <a:lnSpc>
                <a:spcPct val="90000"/>
              </a:lnSpc>
            </a:pPr>
            <a:r>
              <a:rPr lang="en-US" sz="1700" dirty="0"/>
              <a:t> J.W. follows the reasoning of the California Supreme Court in People v. Elizalde (2015) 61 Cal.4th 523, which distinguished the seven questions bearing on biographical data from questions reasonably related to administrative concerns (e.g. gang classification). </a:t>
            </a:r>
          </a:p>
        </p:txBody>
      </p:sp>
    </p:spTree>
    <p:extLst>
      <p:ext uri="{BB962C8B-B14F-4D97-AF65-F5344CB8AC3E}">
        <p14:creationId xmlns:p14="http://schemas.microsoft.com/office/powerpoint/2010/main" val="331508000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E9871F1-7D45-4B7B-9214-3062B92AA845}"/>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J.W. (2020) 56 Cal.App.5th 355</a:t>
            </a:r>
          </a:p>
        </p:txBody>
      </p:sp>
      <p:sp>
        <p:nvSpPr>
          <p:cNvPr id="3" name="Content Placeholder 2">
            <a:extLst>
              <a:ext uri="{FF2B5EF4-FFF2-40B4-BE49-F238E27FC236}">
                <a16:creationId xmlns:a16="http://schemas.microsoft.com/office/drawing/2014/main" id="{AEC56233-2815-4464-98E7-49FCBFE51033}"/>
              </a:ext>
            </a:extLst>
          </p:cNvPr>
          <p:cNvSpPr>
            <a:spLocks noGrp="1"/>
          </p:cNvSpPr>
          <p:nvPr>
            <p:ph idx="1"/>
          </p:nvPr>
        </p:nvSpPr>
        <p:spPr>
          <a:xfrm>
            <a:off x="1103312" y="2763520"/>
            <a:ext cx="8946541" cy="3484879"/>
          </a:xfrm>
        </p:spPr>
        <p:txBody>
          <a:bodyPr>
            <a:normAutofit/>
          </a:bodyPr>
          <a:lstStyle/>
          <a:p>
            <a:r>
              <a:rPr lang="en-US" dirty="0"/>
              <a:t>RULE: Under the “routine booking question,” an arrestee’s answers to core booking questions are admissible in the absence of Miranda warnings.</a:t>
            </a:r>
          </a:p>
          <a:p>
            <a:r>
              <a:rPr lang="en-US" dirty="0"/>
              <a:t>PRACTICE POINTER: An obligation to give Miranda advisements during booking arises if you start asking questions that go beyond the biographical data approved by Muniz and that you “should know are reasonably likely to elicit an incriminating response.” </a:t>
            </a:r>
          </a:p>
        </p:txBody>
      </p:sp>
    </p:spTree>
    <p:extLst>
      <p:ext uri="{BB962C8B-B14F-4D97-AF65-F5344CB8AC3E}">
        <p14:creationId xmlns:p14="http://schemas.microsoft.com/office/powerpoint/2010/main" val="322666248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DA0424D-8607-4029-B3A2-157A0C1A74C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Edgerrin J. (2020) 57 Cal.App.5th 752</a:t>
            </a:r>
          </a:p>
        </p:txBody>
      </p:sp>
      <p:sp>
        <p:nvSpPr>
          <p:cNvPr id="3" name="Content Placeholder 2">
            <a:extLst>
              <a:ext uri="{FF2B5EF4-FFF2-40B4-BE49-F238E27FC236}">
                <a16:creationId xmlns:a16="http://schemas.microsoft.com/office/drawing/2014/main" id="{8C78431A-5213-4C72-9FEE-CF7BC836E63B}"/>
              </a:ext>
            </a:extLst>
          </p:cNvPr>
          <p:cNvSpPr>
            <a:spLocks noGrp="1"/>
          </p:cNvSpPr>
          <p:nvPr>
            <p:ph idx="1"/>
          </p:nvPr>
        </p:nvSpPr>
        <p:spPr>
          <a:xfrm>
            <a:off x="1103312" y="2763520"/>
            <a:ext cx="8946541" cy="3484879"/>
          </a:xfrm>
        </p:spPr>
        <p:txBody>
          <a:bodyPr>
            <a:normAutofit/>
          </a:bodyPr>
          <a:lstStyle/>
          <a:p>
            <a:r>
              <a:rPr lang="en-US" dirty="0"/>
              <a:t>FACTS: Gang officers had Edgerrin, a gang member, under surveillance. After receiving a tip that black males in a Mercedes were “acting shady,” four gang officers parked two cars behind the Mercedes, an officer stood outside each of its four doors, and the minors were ordered to produce identification. It was unclear whether the officers knew when they arrived that one of the occupants was Edgerrin. The officers verified that Edgerrin, the driver, was on probation with a search clause, searched the car, and found a loaded firearm and a pair of sneakers connected to a robbery.</a:t>
            </a:r>
          </a:p>
        </p:txBody>
      </p:sp>
    </p:spTree>
    <p:extLst>
      <p:ext uri="{BB962C8B-B14F-4D97-AF65-F5344CB8AC3E}">
        <p14:creationId xmlns:p14="http://schemas.microsoft.com/office/powerpoint/2010/main" val="370466996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46AA8E2-E0E0-4722-B785-7D80FE91DEB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Matthew W. (2021) 66 Cal.App.5th 392:</a:t>
            </a:r>
          </a:p>
        </p:txBody>
      </p:sp>
      <p:sp>
        <p:nvSpPr>
          <p:cNvPr id="3" name="Content Placeholder 2">
            <a:extLst>
              <a:ext uri="{FF2B5EF4-FFF2-40B4-BE49-F238E27FC236}">
                <a16:creationId xmlns:a16="http://schemas.microsoft.com/office/drawing/2014/main" id="{FCC9A4C2-F1F0-4B01-A859-D1031D17AFBE}"/>
              </a:ext>
            </a:extLst>
          </p:cNvPr>
          <p:cNvSpPr>
            <a:spLocks noGrp="1"/>
          </p:cNvSpPr>
          <p:nvPr>
            <p:ph idx="1"/>
          </p:nvPr>
        </p:nvSpPr>
        <p:spPr>
          <a:xfrm>
            <a:off x="1103312" y="2763520"/>
            <a:ext cx="8946541" cy="3484879"/>
          </a:xfrm>
        </p:spPr>
        <p:txBody>
          <a:bodyPr>
            <a:normAutofit/>
          </a:bodyPr>
          <a:lstStyle/>
          <a:p>
            <a:r>
              <a:rPr lang="en-US" dirty="0"/>
              <a:t>FACTS: Matthew stabbed the victim following a late-night confrontation. In the early morning hours following the stabbing, a detective questioned minor inside his home without reading him Miranda rights. The detective was accompanied by two other officers, all of whom were armed, and denied Matthew’s mother’s request to be present for questioning. During the interrogation, Matthew admitted to having stabbed the victim</a:t>
            </a:r>
          </a:p>
        </p:txBody>
      </p:sp>
    </p:spTree>
    <p:extLst>
      <p:ext uri="{BB962C8B-B14F-4D97-AF65-F5344CB8AC3E}">
        <p14:creationId xmlns:p14="http://schemas.microsoft.com/office/powerpoint/2010/main" val="3521720948"/>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ED746C-1CD2-47F1-AC07-9DD94C0DF14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Matthew W. (2021) 66 Cal.App.5th 392:</a:t>
            </a:r>
          </a:p>
        </p:txBody>
      </p:sp>
      <p:sp>
        <p:nvSpPr>
          <p:cNvPr id="3" name="Content Placeholder 2">
            <a:extLst>
              <a:ext uri="{FF2B5EF4-FFF2-40B4-BE49-F238E27FC236}">
                <a16:creationId xmlns:a16="http://schemas.microsoft.com/office/drawing/2014/main" id="{0ED3272C-D4C8-43BA-8F99-E2A43A45ACD4}"/>
              </a:ext>
            </a:extLst>
          </p:cNvPr>
          <p:cNvSpPr>
            <a:spLocks noGrp="1"/>
          </p:cNvSpPr>
          <p:nvPr>
            <p:ph idx="1"/>
          </p:nvPr>
        </p:nvSpPr>
        <p:spPr>
          <a:xfrm>
            <a:off x="1103312" y="2763520"/>
            <a:ext cx="8946541" cy="3484879"/>
          </a:xfrm>
        </p:spPr>
        <p:txBody>
          <a:bodyPr>
            <a:normAutofit/>
          </a:bodyPr>
          <a:lstStyle/>
          <a:p>
            <a:pPr>
              <a:lnSpc>
                <a:spcPct val="90000"/>
              </a:lnSpc>
            </a:pPr>
            <a:r>
              <a:rPr lang="en-US" sz="1600" dirty="0"/>
              <a:t>HELD: (1.) Minor was in Miranda custody when he made the statements. Although some factors pointed to a lack of custody (detective’s calm, professional tone of voice and fact he told minor he was not under arrest), the weight of facts supported a finding of custody. The interrogation was initiated by police to question Matthew as a suspect in stabbing, and the questioning was accusatory. Five officers arrived at minor’s home at 6:00 a.m. Matthew did not consent to be questioned. Detective questioned minor while armed, another armed officer stood behind minor, and another stood at the front door. Matthew was never told that, at any time, he could end the interview or leave. Detective denied minor’s mother’s request to be present during questioning. Matthew was 17 years old, and his age “would certainly have intensified the effect of the factors . . . in causing him to feel ‘pressured to submit’ to the police interrogation.” Matthew was arrested at the end of the interrogation. All of these circumstances would have suggested to minor that he was not free to leave or end the interrogation.</a:t>
            </a:r>
            <a:endParaRPr lang="en-US" sz="1600" b="1" dirty="0"/>
          </a:p>
        </p:txBody>
      </p:sp>
    </p:spTree>
    <p:extLst>
      <p:ext uri="{BB962C8B-B14F-4D97-AF65-F5344CB8AC3E}">
        <p14:creationId xmlns:p14="http://schemas.microsoft.com/office/powerpoint/2010/main" val="376097400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EC00EC8-3623-4DF6-83C5-BB77E22B512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Matthew W. (2021) 66 Cal.App.5th 392:</a:t>
            </a:r>
          </a:p>
        </p:txBody>
      </p:sp>
      <p:sp>
        <p:nvSpPr>
          <p:cNvPr id="3" name="Content Placeholder 2">
            <a:extLst>
              <a:ext uri="{FF2B5EF4-FFF2-40B4-BE49-F238E27FC236}">
                <a16:creationId xmlns:a16="http://schemas.microsoft.com/office/drawing/2014/main" id="{61EFEDBB-830E-4DB3-A757-2244179B2CC0}"/>
              </a:ext>
            </a:extLst>
          </p:cNvPr>
          <p:cNvSpPr>
            <a:spLocks noGrp="1"/>
          </p:cNvSpPr>
          <p:nvPr>
            <p:ph idx="1"/>
          </p:nvPr>
        </p:nvSpPr>
        <p:spPr>
          <a:xfrm>
            <a:off x="1103312" y="2763520"/>
            <a:ext cx="8946541" cy="3484879"/>
          </a:xfrm>
        </p:spPr>
        <p:txBody>
          <a:bodyPr>
            <a:normAutofit/>
          </a:bodyPr>
          <a:lstStyle/>
          <a:p>
            <a:r>
              <a:rPr lang="en-US" dirty="0"/>
              <a:t>HELD: (2.) The error was prejudicial. The juvenile court relied heavily on the inconsistencies between Matthew’s prearrest statements and his trial testimony in concluding that minor’s version of events was not credible. Without his prearrest statements, the evidence would have supported a finding that minor acted in self-defense or in a reasonable belief in the need to protect his friend or himself from the victim’s unprovoked aggression.</a:t>
            </a:r>
          </a:p>
          <a:p>
            <a:r>
              <a:rPr lang="en-US" dirty="0"/>
              <a:t>RULE: Miranda warnings must be given if, based on the totality of circumstances, a reasonable juvenile in the suspect’s position would not feel free to end the interrogation.</a:t>
            </a:r>
          </a:p>
        </p:txBody>
      </p:sp>
    </p:spTree>
    <p:extLst>
      <p:ext uri="{BB962C8B-B14F-4D97-AF65-F5344CB8AC3E}">
        <p14:creationId xmlns:p14="http://schemas.microsoft.com/office/powerpoint/2010/main" val="1344841809"/>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E6C0D40-C9F8-4A8E-9065-AA5C1D6E265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Sumagang</a:t>
            </a:r>
            <a:r>
              <a:rPr lang="en-US" dirty="0">
                <a:solidFill>
                  <a:srgbClr val="FFFFFF"/>
                </a:solidFill>
              </a:rPr>
              <a:t> (2021) 69 Cal.App.5th 712</a:t>
            </a:r>
          </a:p>
        </p:txBody>
      </p:sp>
      <p:sp>
        <p:nvSpPr>
          <p:cNvPr id="3" name="Content Placeholder 2">
            <a:extLst>
              <a:ext uri="{FF2B5EF4-FFF2-40B4-BE49-F238E27FC236}">
                <a16:creationId xmlns:a16="http://schemas.microsoft.com/office/drawing/2014/main" id="{CB324DA3-2645-4B95-B72C-7CF2ABA40A06}"/>
              </a:ext>
            </a:extLst>
          </p:cNvPr>
          <p:cNvSpPr>
            <a:spLocks noGrp="1"/>
          </p:cNvSpPr>
          <p:nvPr>
            <p:ph idx="1"/>
          </p:nvPr>
        </p:nvSpPr>
        <p:spPr>
          <a:xfrm>
            <a:off x="1103312" y="2763520"/>
            <a:ext cx="8946541" cy="3484879"/>
          </a:xfrm>
        </p:spPr>
        <p:txBody>
          <a:bodyPr>
            <a:normAutofit/>
          </a:bodyPr>
          <a:lstStyle/>
          <a:p>
            <a:r>
              <a:rPr lang="en-US" dirty="0"/>
              <a:t>FACTS: Def. was found asleep in a car holding the deceased victim’s body. He was taken into custody. At the police station, a detective knew that def. was in custody but he “chose not to” give Miranda warnings because the detective “wanted to see what he had to say first.” For 25 minutes, he asked questions about how the victim died. After a two minute break, the detective gave def. Miranda warnings, and continued questioning for another 45 minutes. In the pre and post-warning statements, def. confessed that he had killed the victim, claiming that she had asked him to kill her. </a:t>
            </a:r>
          </a:p>
        </p:txBody>
      </p:sp>
    </p:spTree>
    <p:extLst>
      <p:ext uri="{BB962C8B-B14F-4D97-AF65-F5344CB8AC3E}">
        <p14:creationId xmlns:p14="http://schemas.microsoft.com/office/powerpoint/2010/main" val="91704136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A4747A2-58F7-43AA-AB7F-19579DEC0BC2}"/>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Sumagang</a:t>
            </a:r>
            <a:r>
              <a:rPr lang="en-US" dirty="0">
                <a:solidFill>
                  <a:srgbClr val="FFFFFF"/>
                </a:solidFill>
              </a:rPr>
              <a:t> (2021) 69 Cal.App.5th 712</a:t>
            </a:r>
          </a:p>
        </p:txBody>
      </p:sp>
      <p:sp>
        <p:nvSpPr>
          <p:cNvPr id="3" name="Content Placeholder 2">
            <a:extLst>
              <a:ext uri="{FF2B5EF4-FFF2-40B4-BE49-F238E27FC236}">
                <a16:creationId xmlns:a16="http://schemas.microsoft.com/office/drawing/2014/main" id="{3C55064C-5A35-4F69-9518-0C2A72E44F9E}"/>
              </a:ext>
            </a:extLst>
          </p:cNvPr>
          <p:cNvSpPr>
            <a:spLocks noGrp="1"/>
          </p:cNvSpPr>
          <p:nvPr>
            <p:ph idx="1"/>
          </p:nvPr>
        </p:nvSpPr>
        <p:spPr>
          <a:xfrm>
            <a:off x="1103312" y="2763520"/>
            <a:ext cx="8946541" cy="3484879"/>
          </a:xfrm>
        </p:spPr>
        <p:txBody>
          <a:bodyPr>
            <a:normAutofit/>
          </a:bodyPr>
          <a:lstStyle/>
          <a:p>
            <a:r>
              <a:rPr lang="en-US" dirty="0"/>
              <a:t>HELD: (1.) Based on the overall setting and context of the interrogation, the detective deliberately undermined Miranda by employing the prohibited two-step interrogation tactic. The confession was inadmissible. The court relied on following factors: </a:t>
            </a:r>
          </a:p>
          <a:p>
            <a:r>
              <a:rPr lang="en-US" dirty="0"/>
              <a:t>a) Completeness and detail of questions and answers in pre-warning interview: During the 25-minute interview, the detective elicited a detailed narrative of the night the victim died, including all of the facts needed to inculpate def. Def. was considered a suspect at that time.</a:t>
            </a:r>
          </a:p>
        </p:txBody>
      </p:sp>
    </p:spTree>
    <p:extLst>
      <p:ext uri="{BB962C8B-B14F-4D97-AF65-F5344CB8AC3E}">
        <p14:creationId xmlns:p14="http://schemas.microsoft.com/office/powerpoint/2010/main" val="138115228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F836983-650D-4FA4-A652-77BB87D2047F}"/>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Sumagang</a:t>
            </a:r>
            <a:r>
              <a:rPr lang="en-US" dirty="0">
                <a:solidFill>
                  <a:srgbClr val="FFFFFF"/>
                </a:solidFill>
              </a:rPr>
              <a:t> (2021) 69 Cal.App.5th 712</a:t>
            </a:r>
          </a:p>
        </p:txBody>
      </p:sp>
      <p:sp>
        <p:nvSpPr>
          <p:cNvPr id="3" name="Content Placeholder 2">
            <a:extLst>
              <a:ext uri="{FF2B5EF4-FFF2-40B4-BE49-F238E27FC236}">
                <a16:creationId xmlns:a16="http://schemas.microsoft.com/office/drawing/2014/main" id="{F6E53DB2-C772-4DDC-B05E-BE728A28CF41}"/>
              </a:ext>
            </a:extLst>
          </p:cNvPr>
          <p:cNvSpPr>
            <a:spLocks noGrp="1"/>
          </p:cNvSpPr>
          <p:nvPr>
            <p:ph idx="1"/>
          </p:nvPr>
        </p:nvSpPr>
        <p:spPr>
          <a:xfrm>
            <a:off x="1103312" y="2763520"/>
            <a:ext cx="8946541" cy="3484879"/>
          </a:xfrm>
        </p:spPr>
        <p:txBody>
          <a:bodyPr>
            <a:normAutofit/>
          </a:bodyPr>
          <a:lstStyle/>
          <a:p>
            <a:r>
              <a:rPr lang="en-US" dirty="0"/>
              <a:t>b) Overlapping content of two statements: In post-warning interview, detective elicited the same basic narrative of events, used facts elicited from pre-warning interview, and def. confessed again that victim asked him to kill her. Similar to his statement in pre-warning portion of the interview, def. admitted in the post-warning portion that, “I gave it to her,” and admitted he had his “hands on” her, her arms went limp, and her body stopped moving. c) Other Factors: The first and second parts of interrogation occurred in the same room, and the same interrogator conducted both sessions.</a:t>
            </a:r>
          </a:p>
        </p:txBody>
      </p:sp>
    </p:spTree>
    <p:extLst>
      <p:ext uri="{BB962C8B-B14F-4D97-AF65-F5344CB8AC3E}">
        <p14:creationId xmlns:p14="http://schemas.microsoft.com/office/powerpoint/2010/main" val="3428802936"/>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Sumagang</a:t>
            </a:r>
            <a:r>
              <a:rPr lang="en-US" dirty="0">
                <a:solidFill>
                  <a:srgbClr val="FFFFFF"/>
                </a:solidFill>
              </a:rPr>
              <a:t> (2021) 69 Cal.App.5th 712</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pPr>
              <a:lnSpc>
                <a:spcPct val="90000"/>
              </a:lnSpc>
            </a:pPr>
            <a:r>
              <a:rPr lang="en-US" dirty="0"/>
              <a:t>(2.) The error in admitting the confession at trial was prejudicial. The remaining evidence was not so overwhelming that it would have resulted in a guilty verdict of first degree murder beyond a reasonable doubt.</a:t>
            </a:r>
          </a:p>
          <a:p>
            <a:pPr>
              <a:lnSpc>
                <a:spcPct val="90000"/>
              </a:lnSpc>
            </a:pPr>
            <a:r>
              <a:rPr lang="en-US" dirty="0"/>
              <a:t>RULE: A person subjected to custodial interrogation must, in advance, be advised of his Miranda rights to be admissible at a subsequent trial. Questioning a suspect first and waiting until after a confession to give Miranda warnings before continuing questioning is a prohibited tactic that deprives a suspect of the knowledge essential to understanding the nature of his rights and consequences of abandoning them.</a:t>
            </a:r>
          </a:p>
        </p:txBody>
      </p:sp>
    </p:spTree>
    <p:extLst>
      <p:ext uri="{BB962C8B-B14F-4D97-AF65-F5344CB8AC3E}">
        <p14:creationId xmlns:p14="http://schemas.microsoft.com/office/powerpoint/2010/main" val="388203931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Holiman</a:t>
            </a:r>
            <a:r>
              <a:rPr lang="en-US" dirty="0">
                <a:solidFill>
                  <a:srgbClr val="FFFFFF"/>
                </a:solidFill>
              </a:rPr>
              <a:t> (03/28/2022) (A160142) (1 DCA, Div. 2)</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RULE: An officer lacks reasonable suspicious to stop a driver who fails to properly use a turn signal when there is no evidence that another vehicle could be affected by the improper signal.</a:t>
            </a:r>
          </a:p>
        </p:txBody>
      </p:sp>
    </p:spTree>
    <p:extLst>
      <p:ext uri="{BB962C8B-B14F-4D97-AF65-F5344CB8AC3E}">
        <p14:creationId xmlns:p14="http://schemas.microsoft.com/office/powerpoint/2010/main" val="1820659683"/>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Chatman (01/31/2022) (A151508) (1 DCA, Div. 4):</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Facts: Def. was convicted of committing mail theft, several forms of identity theft, and second degree commercial burglary based on her conduct in taking mail, fraudulently possessing several forms of personal identifying information, and entering a check cashing store and using personal identifying information to cash a forged check.</a:t>
            </a:r>
          </a:p>
          <a:p>
            <a:r>
              <a:rPr lang="en-US" dirty="0"/>
              <a:t>Held: Pursuant to Prop. 47, </a:t>
            </a:r>
            <a:r>
              <a:rPr lang="en-US" dirty="0" err="1"/>
              <a:t>def.’s</a:t>
            </a:r>
            <a:r>
              <a:rPr lang="en-US" dirty="0"/>
              <a:t> conviction for mail theft (P.C. § 530.5(e)) qualified for reduction to misdemeanor petty theft (P.C. § 490.2) where the conviction involved the “theft” of mail valued at $950 or less</a:t>
            </a:r>
          </a:p>
        </p:txBody>
      </p:sp>
    </p:spTree>
    <p:extLst>
      <p:ext uri="{BB962C8B-B14F-4D97-AF65-F5344CB8AC3E}">
        <p14:creationId xmlns:p14="http://schemas.microsoft.com/office/powerpoint/2010/main" val="1862011003"/>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Newsom–Filed Jan. 10, 2022, in B312652 (2 DCA, Div. 8)</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Facts: Def. was convicted of stealing the victim’s car. At a restitution hearing, the prosecution presented evidence that the victim’s car had a reduced market value because the car’s title would reflect the theft (something referred to as a “branded title”). The trial court rejected a defense claim that the victim was required to sell the car to realize the loss.</a:t>
            </a:r>
          </a:p>
          <a:p>
            <a:pPr marL="0" indent="0">
              <a:buNone/>
            </a:pPr>
            <a:endParaRPr lang="en-US" dirty="0"/>
          </a:p>
          <a:p>
            <a:r>
              <a:rPr lang="en-US" dirty="0"/>
              <a:t>Held: The restitution order properly included the estimated reduction in market value because the victim’s diminished net worth was real, even though the victim had not yet sold the car.</a:t>
            </a:r>
          </a:p>
        </p:txBody>
      </p:sp>
    </p:spTree>
    <p:extLst>
      <p:ext uri="{BB962C8B-B14F-4D97-AF65-F5344CB8AC3E}">
        <p14:creationId xmlns:p14="http://schemas.microsoft.com/office/powerpoint/2010/main" val="69701564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2318B7A-6A0B-4133-875A-6AEEDE57E28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Edgerrin J. (2020) 57 Cal.App.5th 752</a:t>
            </a:r>
          </a:p>
        </p:txBody>
      </p:sp>
      <p:sp>
        <p:nvSpPr>
          <p:cNvPr id="3" name="Content Placeholder 2">
            <a:extLst>
              <a:ext uri="{FF2B5EF4-FFF2-40B4-BE49-F238E27FC236}">
                <a16:creationId xmlns:a16="http://schemas.microsoft.com/office/drawing/2014/main" id="{353F1CF0-709D-45AB-A249-F2E6A5AC1314}"/>
              </a:ext>
            </a:extLst>
          </p:cNvPr>
          <p:cNvSpPr>
            <a:spLocks noGrp="1"/>
          </p:cNvSpPr>
          <p:nvPr>
            <p:ph idx="1"/>
          </p:nvPr>
        </p:nvSpPr>
        <p:spPr>
          <a:xfrm>
            <a:off x="1103312" y="2763520"/>
            <a:ext cx="8946541" cy="3484879"/>
          </a:xfrm>
        </p:spPr>
        <p:txBody>
          <a:bodyPr>
            <a:normAutofit lnSpcReduction="10000"/>
          </a:bodyPr>
          <a:lstStyle/>
          <a:p>
            <a:r>
              <a:rPr lang="en-US" dirty="0"/>
              <a:t>HELD: </a:t>
            </a:r>
          </a:p>
          <a:p>
            <a:r>
              <a:rPr lang="en-US" dirty="0"/>
              <a:t>(1.) A nonconsensual detention occurred when two patrol cars parked behind suspect’s vehicle, one activated its emergency lights, and four officers positioned themselves at doors of the car. </a:t>
            </a:r>
          </a:p>
          <a:p>
            <a:r>
              <a:rPr lang="en-US" dirty="0"/>
              <a:t>(2.) The tip of “shady” behavior did not, by itself, furnish reasonable suspicion because it was highly subjective, unreliable, and too vague to support indication of illegal conduct.</a:t>
            </a:r>
          </a:p>
          <a:p>
            <a:r>
              <a:rPr lang="en-US" dirty="0"/>
              <a:t> The case was remanded for the juvenile court to determine whether officers knew Edgerrin was on probation at the time of the detention.</a:t>
            </a:r>
          </a:p>
        </p:txBody>
      </p:sp>
    </p:spTree>
    <p:extLst>
      <p:ext uri="{BB962C8B-B14F-4D97-AF65-F5344CB8AC3E}">
        <p14:creationId xmlns:p14="http://schemas.microsoft.com/office/powerpoint/2010/main" val="3009375541"/>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Blakes v. Superior Court (12/16/2021) (C093856) (3 DCA)</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endParaRPr lang="en-US" dirty="0"/>
          </a:p>
          <a:p>
            <a:r>
              <a:rPr lang="en-US" dirty="0"/>
              <a:t>The warrantless search of the defendant’s car was not justified by the community caretaker rationale because the officers’ decision to impound the car was motivated in part by an investigatory purpose.</a:t>
            </a:r>
          </a:p>
        </p:txBody>
      </p:sp>
    </p:spTree>
    <p:extLst>
      <p:ext uri="{BB962C8B-B14F-4D97-AF65-F5344CB8AC3E}">
        <p14:creationId xmlns:p14="http://schemas.microsoft.com/office/powerpoint/2010/main" val="1704635788"/>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Rorabaugh</a:t>
            </a:r>
            <a:r>
              <a:rPr lang="en-US" dirty="0">
                <a:solidFill>
                  <a:srgbClr val="FFFFFF"/>
                </a:solidFill>
              </a:rPr>
              <a:t> (01/25/2022) (C090482) (3 DCA)</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pPr>
              <a:lnSpc>
                <a:spcPct val="90000"/>
              </a:lnSpc>
            </a:pPr>
            <a:r>
              <a:rPr lang="en-US" sz="1600" dirty="0"/>
              <a:t>Trial court erred in denying a suppression motion based on the automobile exception.  It is a Fourth Amendment violation to seize an automobile on private property without a warrant by trespassing to take the vehicle to another location and search it when it is not impracticable to obtain a warrant.  </a:t>
            </a:r>
          </a:p>
          <a:p>
            <a:pPr>
              <a:lnSpc>
                <a:spcPct val="90000"/>
              </a:lnSpc>
            </a:pPr>
            <a:r>
              <a:rPr lang="en-US" sz="1600" dirty="0"/>
              <a:t>Here, the vehicle was on private property, the defendant was in custody, and the property owner did not have a key to the car.  Thus, it was not impracticable to return to the judge that had authorized a search warrant to obtain authorization to seize the car as there was no exigency based on the ready mobility of a vehicle.  </a:t>
            </a:r>
          </a:p>
          <a:p>
            <a:pPr>
              <a:lnSpc>
                <a:spcPct val="90000"/>
              </a:lnSpc>
            </a:pPr>
            <a:r>
              <a:rPr lang="en-US" sz="1600" dirty="0"/>
              <a:t>Other theories rejected were that the car was properly seized as an instrumentality of the crime, that the defendant did not have an expectation of privacy.  The admission of evidence derived from seizing the car and later searching it was not harmless because the prosecutor relied on the DNA evidence found in the car during closing statements to corroborate a witness’s testimony.  </a:t>
            </a:r>
          </a:p>
        </p:txBody>
      </p:sp>
    </p:spTree>
    <p:extLst>
      <p:ext uri="{BB962C8B-B14F-4D97-AF65-F5344CB8AC3E}">
        <p14:creationId xmlns:p14="http://schemas.microsoft.com/office/powerpoint/2010/main" val="403837906"/>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McCune–Filed July 25, 2022, in A163579 (1 DCA, Div. 5)</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Facts: Def. pled guilty to felony hit and run causing injury and was granted five years’ probation. As part of his plea, he agreed to pay restitution, which was to be determined at a later date. Two and a half years later, the probation department issued a notice that the victim was seeking $30,166.23 in 4 restitution for medical expenses. The next day, a law went into effect shortening probationary periods from five years to two. </a:t>
            </a:r>
            <a:r>
              <a:rPr lang="en-US" dirty="0" err="1"/>
              <a:t>Def.’s</a:t>
            </a:r>
            <a:r>
              <a:rPr lang="en-US" dirty="0"/>
              <a:t> probation terminated before the court held a hearing to determine the restitution amount. </a:t>
            </a:r>
          </a:p>
        </p:txBody>
      </p:sp>
    </p:spTree>
    <p:extLst>
      <p:ext uri="{BB962C8B-B14F-4D97-AF65-F5344CB8AC3E}">
        <p14:creationId xmlns:p14="http://schemas.microsoft.com/office/powerpoint/2010/main" val="254141172"/>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McCune–Filed July 25, 2022, in A163579 (1 DCA, Div. 5)</a:t>
            </a: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Held: P.C. § 1202.46 grants trial courts’ jurisdiction to impose and modify restitution until such time as losses may be determined, even if that determination takes place after the defendant’s probationary term has expired. A contrary result would frustrate the constitutional mandate to award victim restitution.</a:t>
            </a:r>
          </a:p>
        </p:txBody>
      </p:sp>
    </p:spTree>
    <p:extLst>
      <p:ext uri="{BB962C8B-B14F-4D97-AF65-F5344CB8AC3E}">
        <p14:creationId xmlns:p14="http://schemas.microsoft.com/office/powerpoint/2010/main" val="2846426286"/>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sz="3900" b="0" i="0" dirty="0">
                <a:solidFill>
                  <a:srgbClr val="FFFFFF"/>
                </a:solidFill>
                <a:effectLst/>
                <a:latin typeface="Open Sans" panose="020B0606030504020204" pitchFamily="34" charset="0"/>
              </a:rPr>
              <a:t>People v. Pantoja (03/24/2022) (Pub. 04/13/2022) (A162591) (1 DCA, Div. 2)</a:t>
            </a:r>
            <a:endParaRPr lang="en-US" sz="3900" dirty="0">
              <a:solidFill>
                <a:srgbClr val="FFFFFF"/>
              </a:solidFill>
            </a:endParaRP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Facts: An officer conducted a traffic stop on </a:t>
            </a:r>
            <a:r>
              <a:rPr lang="en-US" dirty="0" err="1"/>
              <a:t>def.’s</a:t>
            </a:r>
            <a:r>
              <a:rPr lang="en-US" dirty="0"/>
              <a:t> vehicle for a nonworking brake light and license plate light. During the traffic stop, the officer ordered def. out of the car, pat searched him for § weapons, and found a revolver in </a:t>
            </a:r>
            <a:r>
              <a:rPr lang="en-US" dirty="0" err="1"/>
              <a:t>def.’s</a:t>
            </a:r>
            <a:r>
              <a:rPr lang="en-US" dirty="0"/>
              <a:t> waistband. </a:t>
            </a:r>
          </a:p>
          <a:p>
            <a:r>
              <a:rPr lang="en-US" dirty="0"/>
              <a:t>At a suppression hearing, the officer testified that he searched def. because def. was wearing baggy clothing and because he was aware of </a:t>
            </a:r>
            <a:r>
              <a:rPr lang="en-US" dirty="0" err="1"/>
              <a:t>def.’s</a:t>
            </a:r>
            <a:r>
              <a:rPr lang="en-US" dirty="0"/>
              <a:t> past history with weapons. </a:t>
            </a:r>
          </a:p>
          <a:p>
            <a:r>
              <a:rPr lang="en-US" dirty="0"/>
              <a:t>The trial court granted </a:t>
            </a:r>
            <a:r>
              <a:rPr lang="en-US" dirty="0" err="1"/>
              <a:t>def.’s</a:t>
            </a:r>
            <a:r>
              <a:rPr lang="en-US" dirty="0"/>
              <a:t> motion to suppress the firearm and the People appealed.</a:t>
            </a:r>
          </a:p>
        </p:txBody>
      </p:sp>
    </p:spTree>
    <p:extLst>
      <p:ext uri="{BB962C8B-B14F-4D97-AF65-F5344CB8AC3E}">
        <p14:creationId xmlns:p14="http://schemas.microsoft.com/office/powerpoint/2010/main" val="1517421629"/>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sz="3900" b="0" i="0" dirty="0">
                <a:solidFill>
                  <a:srgbClr val="FFFFFF"/>
                </a:solidFill>
                <a:effectLst/>
                <a:latin typeface="Open Sans" panose="020B0606030504020204" pitchFamily="34" charset="0"/>
              </a:rPr>
              <a:t>People v. Pantoja (03/24/2022) (Pub. 04/13/2022) (A162591) (1 DCA, Div. 2)</a:t>
            </a:r>
            <a:endParaRPr lang="en-US" sz="3900" dirty="0">
              <a:solidFill>
                <a:srgbClr val="FFFFFF"/>
              </a:solidFill>
            </a:endParaRP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Held: (1.) </a:t>
            </a:r>
            <a:r>
              <a:rPr lang="en-US" dirty="0" err="1"/>
              <a:t>Def.’s</a:t>
            </a:r>
            <a:r>
              <a:rPr lang="en-US" dirty="0"/>
              <a:t> baggy clothing was insufficient to establish a reasonable suspicion that def. was armed because def. was dressed appropriately for the weather, was cooperative during the traffic stop, and made no sudden or furtive movements. </a:t>
            </a:r>
          </a:p>
          <a:p>
            <a:r>
              <a:rPr lang="en-US" dirty="0"/>
              <a:t>(2.) </a:t>
            </a:r>
            <a:r>
              <a:rPr lang="en-US" dirty="0" err="1"/>
              <a:t>Def.’s</a:t>
            </a:r>
            <a:r>
              <a:rPr lang="en-US" dirty="0"/>
              <a:t> prior history of weapons possession was insufficient to establish a reasonable suspicion that def. was currently armed.</a:t>
            </a:r>
          </a:p>
        </p:txBody>
      </p:sp>
    </p:spTree>
    <p:extLst>
      <p:ext uri="{BB962C8B-B14F-4D97-AF65-F5344CB8AC3E}">
        <p14:creationId xmlns:p14="http://schemas.microsoft.com/office/powerpoint/2010/main" val="2301904196"/>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b="0" i="0" dirty="0">
                <a:solidFill>
                  <a:srgbClr val="FFFFFF"/>
                </a:solidFill>
                <a:effectLst/>
                <a:latin typeface="Open Sans" panose="020B0606030504020204" pitchFamily="34" charset="0"/>
              </a:rPr>
              <a:t>People v. </a:t>
            </a:r>
            <a:r>
              <a:rPr lang="en-US" b="0" i="0" dirty="0" err="1">
                <a:solidFill>
                  <a:srgbClr val="FFFFFF"/>
                </a:solidFill>
                <a:effectLst/>
                <a:latin typeface="Open Sans" panose="020B0606030504020204" pitchFamily="34" charset="0"/>
              </a:rPr>
              <a:t>Zgurski</a:t>
            </a:r>
            <a:r>
              <a:rPr lang="en-US" b="0" i="0" dirty="0">
                <a:solidFill>
                  <a:srgbClr val="FFFFFF"/>
                </a:solidFill>
                <a:effectLst/>
                <a:latin typeface="Open Sans" panose="020B0606030504020204" pitchFamily="34" charset="0"/>
              </a:rPr>
              <a:t>–Filed Dec. 27, 2021, in A160525 (1 DCA, Div. 3)</a:t>
            </a:r>
            <a:endParaRPr lang="en-US" dirty="0">
              <a:solidFill>
                <a:srgbClr val="FFFFFF"/>
              </a:solidFill>
            </a:endParaRP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endParaRPr lang="en-US" dirty="0"/>
          </a:p>
          <a:p>
            <a:r>
              <a:rPr lang="en-US" dirty="0"/>
              <a:t>Facts: Def. used a false name to open a bank account in a scheme to defraud a purchaser of a nonexistent boat.</a:t>
            </a:r>
          </a:p>
          <a:p>
            <a:endParaRPr lang="en-US" dirty="0"/>
          </a:p>
          <a:p>
            <a:r>
              <a:rPr lang="en-US" dirty="0"/>
              <a:t>Held: P.C. § 530.5(a) requires the willful use of a false name but does not require a defendant to know that the name belongs to a real person.</a:t>
            </a:r>
          </a:p>
        </p:txBody>
      </p:sp>
    </p:spTree>
    <p:extLst>
      <p:ext uri="{BB962C8B-B14F-4D97-AF65-F5344CB8AC3E}">
        <p14:creationId xmlns:p14="http://schemas.microsoft.com/office/powerpoint/2010/main" val="2137471630"/>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b="0" i="0" dirty="0">
                <a:solidFill>
                  <a:srgbClr val="FFFFFF"/>
                </a:solidFill>
                <a:effectLst/>
                <a:latin typeface="Open Sans" panose="020B0606030504020204" pitchFamily="34" charset="0"/>
              </a:rPr>
              <a:t>New York State Rife &amp; Pistol Assn. v. </a:t>
            </a:r>
            <a:r>
              <a:rPr lang="en-US" b="0" i="0" dirty="0" err="1">
                <a:solidFill>
                  <a:srgbClr val="FFFFFF"/>
                </a:solidFill>
                <a:effectLst/>
                <a:latin typeface="Open Sans" panose="020B0606030504020204" pitchFamily="34" charset="0"/>
              </a:rPr>
              <a:t>Bruen</a:t>
            </a:r>
            <a:r>
              <a:rPr lang="en-US" b="0" i="0" dirty="0">
                <a:solidFill>
                  <a:srgbClr val="FFFFFF"/>
                </a:solidFill>
                <a:effectLst/>
                <a:latin typeface="Open Sans" panose="020B0606030504020204" pitchFamily="34" charset="0"/>
              </a:rPr>
              <a:t> (06/23/2022)</a:t>
            </a:r>
            <a:endParaRPr lang="en-US" dirty="0">
              <a:solidFill>
                <a:srgbClr val="FFFFFF"/>
              </a:solidFill>
            </a:endParaRP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Facts: New York requires licensed gun holders who want to carry a firearm in public for self-defense—as opposed to possessing a firearm at home or at a place of business—to demonstrate a special need for self-protection distinguishable from that of the general community. Two New Yorkers who wanted to carry their guns in public but faced no special dangers sued under 42 U.S.C. § 1983 for declaratory and injunctive relief. They alleged that respondents, who were in charge of processing licensing applications and enforcement of the state’s licensing laws, violated their Second and Fourteenth Amendment rights by denying their applications for an unrestricted license. </a:t>
            </a:r>
          </a:p>
        </p:txBody>
      </p:sp>
    </p:spTree>
    <p:extLst>
      <p:ext uri="{BB962C8B-B14F-4D97-AF65-F5344CB8AC3E}">
        <p14:creationId xmlns:p14="http://schemas.microsoft.com/office/powerpoint/2010/main" val="1602968046"/>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b="0" i="0" dirty="0">
                <a:solidFill>
                  <a:srgbClr val="FFFFFF"/>
                </a:solidFill>
                <a:effectLst/>
                <a:latin typeface="Open Sans" panose="020B0606030504020204" pitchFamily="34" charset="0"/>
              </a:rPr>
              <a:t>New York State Rife &amp; Pistol Assn. v. </a:t>
            </a:r>
            <a:r>
              <a:rPr lang="en-US" b="0" i="0" dirty="0" err="1">
                <a:solidFill>
                  <a:srgbClr val="FFFFFF"/>
                </a:solidFill>
                <a:effectLst/>
                <a:latin typeface="Open Sans" panose="020B0606030504020204" pitchFamily="34" charset="0"/>
              </a:rPr>
              <a:t>Bruen</a:t>
            </a:r>
            <a:r>
              <a:rPr lang="en-US" b="0" i="0" dirty="0">
                <a:solidFill>
                  <a:srgbClr val="FFFFFF"/>
                </a:solidFill>
                <a:effectLst/>
                <a:latin typeface="Open Sans" panose="020B0606030504020204" pitchFamily="34" charset="0"/>
              </a:rPr>
              <a:t> (06/23/2022)</a:t>
            </a:r>
            <a:endParaRPr lang="en-US" dirty="0">
              <a:solidFill>
                <a:srgbClr val="FFFFFF"/>
              </a:solidFill>
            </a:endParaRP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Held: The Second and Fourteenth Amendments protect an individual’s right to carry a handgun for self-defense outside the home. The government must demonstrate that any regulation on that conduct is consistent with the Nation’s historical traditions of firearm regulation. Under this text-and-history standard, New York’s “proper cause” requirement for public carry is unconstitutional.</a:t>
            </a:r>
          </a:p>
        </p:txBody>
      </p:sp>
    </p:spTree>
    <p:extLst>
      <p:ext uri="{BB962C8B-B14F-4D97-AF65-F5344CB8AC3E}">
        <p14:creationId xmlns:p14="http://schemas.microsoft.com/office/powerpoint/2010/main" val="2216741290"/>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4F75731-134D-407B-AA57-EC7AA023738B}"/>
              </a:ext>
            </a:extLst>
          </p:cNvPr>
          <p:cNvSpPr>
            <a:spLocks noGrp="1"/>
          </p:cNvSpPr>
          <p:nvPr>
            <p:ph type="title"/>
          </p:nvPr>
        </p:nvSpPr>
        <p:spPr>
          <a:xfrm>
            <a:off x="1103312" y="452718"/>
            <a:ext cx="8947522" cy="1400530"/>
          </a:xfrm>
        </p:spPr>
        <p:txBody>
          <a:bodyPr anchor="ctr">
            <a:normAutofit/>
          </a:bodyPr>
          <a:lstStyle/>
          <a:p>
            <a:r>
              <a:rPr lang="en-US" b="0" i="0" dirty="0">
                <a:solidFill>
                  <a:srgbClr val="FFFFFF"/>
                </a:solidFill>
                <a:effectLst/>
                <a:latin typeface="Open Sans" panose="020B0606030504020204" pitchFamily="34" charset="0"/>
              </a:rPr>
              <a:t>New York State Rife &amp; Pistol Assn. v. </a:t>
            </a:r>
            <a:r>
              <a:rPr lang="en-US" b="0" i="0" dirty="0" err="1">
                <a:solidFill>
                  <a:srgbClr val="FFFFFF"/>
                </a:solidFill>
                <a:effectLst/>
                <a:latin typeface="Open Sans" panose="020B0606030504020204" pitchFamily="34" charset="0"/>
              </a:rPr>
              <a:t>Bruen</a:t>
            </a:r>
            <a:r>
              <a:rPr lang="en-US" b="0" i="0" dirty="0">
                <a:solidFill>
                  <a:srgbClr val="FFFFFF"/>
                </a:solidFill>
                <a:effectLst/>
                <a:latin typeface="Open Sans" panose="020B0606030504020204" pitchFamily="34" charset="0"/>
              </a:rPr>
              <a:t> (06/23/2022)</a:t>
            </a:r>
            <a:endParaRPr lang="en-US" dirty="0">
              <a:solidFill>
                <a:srgbClr val="FFFFFF"/>
              </a:solidFill>
            </a:endParaRPr>
          </a:p>
        </p:txBody>
      </p:sp>
      <p:sp>
        <p:nvSpPr>
          <p:cNvPr id="3" name="Content Placeholder 2">
            <a:extLst>
              <a:ext uri="{FF2B5EF4-FFF2-40B4-BE49-F238E27FC236}">
                <a16:creationId xmlns:a16="http://schemas.microsoft.com/office/drawing/2014/main" id="{E64B6452-6870-4684-8034-6D663D2E9A53}"/>
              </a:ext>
            </a:extLst>
          </p:cNvPr>
          <p:cNvSpPr>
            <a:spLocks noGrp="1"/>
          </p:cNvSpPr>
          <p:nvPr>
            <p:ph idx="1"/>
          </p:nvPr>
        </p:nvSpPr>
        <p:spPr>
          <a:xfrm>
            <a:off x="1103312" y="2763520"/>
            <a:ext cx="8946541" cy="3484879"/>
          </a:xfrm>
        </p:spPr>
        <p:txBody>
          <a:bodyPr>
            <a:normAutofit/>
          </a:bodyPr>
          <a:lstStyle/>
          <a:p>
            <a:r>
              <a:rPr lang="en-US" dirty="0"/>
              <a:t>Practice Pointer:</a:t>
            </a:r>
          </a:p>
          <a:p>
            <a:endParaRPr lang="en-US" dirty="0"/>
          </a:p>
          <a:p>
            <a:r>
              <a:rPr lang="en-US" dirty="0"/>
              <a:t>High-Capacity Magazines – SCOTUS remanded it back to the 9</a:t>
            </a:r>
            <a:r>
              <a:rPr lang="en-US" baseline="30000" dirty="0"/>
              <a:t>th</a:t>
            </a:r>
            <a:r>
              <a:rPr lang="en-US" dirty="0"/>
              <a:t> circuit in light of </a:t>
            </a:r>
            <a:r>
              <a:rPr lang="en-US" i="1" dirty="0" err="1"/>
              <a:t>Bruen</a:t>
            </a:r>
            <a:r>
              <a:rPr lang="en-US" i="1" dirty="0"/>
              <a:t>. </a:t>
            </a:r>
            <a:r>
              <a:rPr lang="en-US" dirty="0"/>
              <a:t>As of now, the original law stands, but the 9</a:t>
            </a:r>
            <a:r>
              <a:rPr lang="en-US" baseline="30000" dirty="0"/>
              <a:t>th</a:t>
            </a:r>
            <a:r>
              <a:rPr lang="en-US" dirty="0"/>
              <a:t> will either uphold their prior decision or reverse it.</a:t>
            </a:r>
          </a:p>
          <a:p>
            <a:endParaRPr lang="en-US" i="1" dirty="0"/>
          </a:p>
          <a:p>
            <a:r>
              <a:rPr lang="en-US" dirty="0"/>
              <a:t>Assault Weapon Ban – Stay tuned.</a:t>
            </a:r>
          </a:p>
        </p:txBody>
      </p:sp>
    </p:spTree>
    <p:extLst>
      <p:ext uri="{BB962C8B-B14F-4D97-AF65-F5344CB8AC3E}">
        <p14:creationId xmlns:p14="http://schemas.microsoft.com/office/powerpoint/2010/main" val="405124169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F0C3251-9309-47EB-82B5-8957B53C909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 re Edgerrin J. (2020) 57 Cal.App.5th 752</a:t>
            </a:r>
          </a:p>
        </p:txBody>
      </p:sp>
      <p:sp>
        <p:nvSpPr>
          <p:cNvPr id="3" name="Content Placeholder 2">
            <a:extLst>
              <a:ext uri="{FF2B5EF4-FFF2-40B4-BE49-F238E27FC236}">
                <a16:creationId xmlns:a16="http://schemas.microsoft.com/office/drawing/2014/main" id="{0C042548-F0E1-48C4-A1F0-1D14381F320F}"/>
              </a:ext>
            </a:extLst>
          </p:cNvPr>
          <p:cNvSpPr>
            <a:spLocks noGrp="1"/>
          </p:cNvSpPr>
          <p:nvPr>
            <p:ph idx="1"/>
          </p:nvPr>
        </p:nvSpPr>
        <p:spPr>
          <a:xfrm>
            <a:off x="1103312" y="2763520"/>
            <a:ext cx="8946541" cy="3484879"/>
          </a:xfrm>
        </p:spPr>
        <p:txBody>
          <a:bodyPr>
            <a:normAutofit/>
          </a:bodyPr>
          <a:lstStyle/>
          <a:p>
            <a:pPr>
              <a:lnSpc>
                <a:spcPct val="90000"/>
              </a:lnSpc>
            </a:pPr>
            <a:r>
              <a:rPr lang="en-US" sz="1900" dirty="0"/>
              <a:t>RULE: Even a brief investigatory detention requires reasonable suspicion—“specific articulable facts that, considered in light of the totality of the circumstances, provide some objective manifestation that the person detained may be involved in criminal activity.”</a:t>
            </a:r>
          </a:p>
          <a:p>
            <a:pPr>
              <a:lnSpc>
                <a:spcPct val="90000"/>
              </a:lnSpc>
            </a:pPr>
            <a:r>
              <a:rPr lang="en-US" sz="1900" dirty="0"/>
              <a:t>PRACTICE POINTER: A tip can be a good starting point. When “confronted with a tip that was insufficient to create reasonable suspicion, officers were nonetheless entitled to investigate further. . . . [T]hey had a right to drive to the location after receiving the tip. Once there, they could have made additional observations before approaching or attempted a consensual encounter by asking if the minors were willing to answer a few questions. What they could not do, without more, was immediately detain the minors.” </a:t>
            </a:r>
          </a:p>
        </p:txBody>
      </p:sp>
    </p:spTree>
    <p:extLst>
      <p:ext uri="{BB962C8B-B14F-4D97-AF65-F5344CB8AC3E}">
        <p14:creationId xmlns:p14="http://schemas.microsoft.com/office/powerpoint/2010/main" val="2686131026"/>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105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56" name="Picture 105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58" name="Oval 105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60" name="Picture 105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62" name="Picture 106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64" name="Rectangle 106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66" name="Rectangle 1065">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C39C7-D986-4711-B538-9478147D5525}"/>
              </a:ext>
            </a:extLst>
          </p:cNvPr>
          <p:cNvSpPr>
            <a:spLocks noGrp="1"/>
          </p:cNvSpPr>
          <p:nvPr>
            <p:ph type="title"/>
          </p:nvPr>
        </p:nvSpPr>
        <p:spPr>
          <a:xfrm>
            <a:off x="7385967" y="1325880"/>
            <a:ext cx="4158334" cy="3066507"/>
          </a:xfrm>
        </p:spPr>
        <p:txBody>
          <a:bodyPr vert="horz" lIns="91440" tIns="45720" rIns="91440" bIns="45720" rtlCol="0" anchor="b">
            <a:normAutofit/>
          </a:bodyPr>
          <a:lstStyle/>
          <a:p>
            <a:r>
              <a:rPr lang="en-US" sz="4600" b="0" i="0" kern="1200" dirty="0">
                <a:solidFill>
                  <a:srgbClr val="EBEBEB"/>
                </a:solidFill>
                <a:latin typeface="+mj-lt"/>
                <a:ea typeface="+mj-ea"/>
                <a:cs typeface="+mj-cs"/>
              </a:rPr>
              <a:t>Legislative Amendments</a:t>
            </a:r>
          </a:p>
        </p:txBody>
      </p:sp>
      <p:sp>
        <p:nvSpPr>
          <p:cNvPr id="3" name="Text Placeholder 2">
            <a:extLst>
              <a:ext uri="{FF2B5EF4-FFF2-40B4-BE49-F238E27FC236}">
                <a16:creationId xmlns:a16="http://schemas.microsoft.com/office/drawing/2014/main" id="{BEF83375-0C31-4054-A368-BDEC2195F4AA}"/>
              </a:ext>
            </a:extLst>
          </p:cNvPr>
          <p:cNvSpPr>
            <a:spLocks noGrp="1"/>
          </p:cNvSpPr>
          <p:nvPr>
            <p:ph type="body" idx="1"/>
          </p:nvPr>
        </p:nvSpPr>
        <p:spPr>
          <a:xfrm>
            <a:off x="7385967" y="4588329"/>
            <a:ext cx="4158334" cy="1621508"/>
          </a:xfrm>
        </p:spPr>
        <p:txBody>
          <a:bodyPr vert="horz" lIns="91440" tIns="45720" rIns="91440" bIns="45720" rtlCol="0" anchor="t">
            <a:normAutofit/>
          </a:bodyPr>
          <a:lstStyle/>
          <a:p>
            <a:endParaRPr lang="en-US" sz="1800">
              <a:solidFill>
                <a:schemeClr val="tx2">
                  <a:lumMod val="40000"/>
                  <a:lumOff val="60000"/>
                </a:schemeClr>
              </a:solidFill>
            </a:endParaRPr>
          </a:p>
        </p:txBody>
      </p:sp>
      <p:sp>
        <p:nvSpPr>
          <p:cNvPr id="1068"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70" name="Freeform: Shape 1069">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1072" name="Rectangle 1071">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a:extLst>
              <a:ext uri="{FF2B5EF4-FFF2-40B4-BE49-F238E27FC236}">
                <a16:creationId xmlns:a16="http://schemas.microsoft.com/office/drawing/2014/main" id="{ACF3C972-34B0-49C7-A809-C6927E1CF2D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12769" y="647698"/>
            <a:ext cx="3712727" cy="55621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12033"/>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317D621-67D6-4102-B748-96969427DCBE}"/>
              </a:ext>
            </a:extLst>
          </p:cNvPr>
          <p:cNvSpPr>
            <a:spLocks noGrp="1"/>
          </p:cNvSpPr>
          <p:nvPr>
            <p:ph type="title"/>
          </p:nvPr>
        </p:nvSpPr>
        <p:spPr>
          <a:xfrm>
            <a:off x="1103312" y="452718"/>
            <a:ext cx="8947522" cy="1400530"/>
          </a:xfrm>
        </p:spPr>
        <p:txBody>
          <a:bodyPr anchor="ctr">
            <a:normAutofit/>
          </a:bodyPr>
          <a:lstStyle/>
          <a:p>
            <a:br>
              <a:rPr lang="en-US" dirty="0">
                <a:solidFill>
                  <a:srgbClr val="FFFFFF"/>
                </a:solidFill>
              </a:rPr>
            </a:br>
            <a:r>
              <a:rPr lang="en-US" dirty="0">
                <a:solidFill>
                  <a:srgbClr val="FFFFFF"/>
                </a:solidFill>
              </a:rPr>
              <a:t>PC 1203a &amp; PC 1203.1 (AB 1950)</a:t>
            </a:r>
          </a:p>
        </p:txBody>
      </p:sp>
      <p:sp>
        <p:nvSpPr>
          <p:cNvPr id="3" name="Content Placeholder 2">
            <a:extLst>
              <a:ext uri="{FF2B5EF4-FFF2-40B4-BE49-F238E27FC236}">
                <a16:creationId xmlns:a16="http://schemas.microsoft.com/office/drawing/2014/main" id="{E0E6F7D1-D782-4A9E-917F-A619EDB24EC7}"/>
              </a:ext>
            </a:extLst>
          </p:cNvPr>
          <p:cNvSpPr>
            <a:spLocks noGrp="1"/>
          </p:cNvSpPr>
          <p:nvPr>
            <p:ph idx="1"/>
          </p:nvPr>
        </p:nvSpPr>
        <p:spPr>
          <a:xfrm>
            <a:off x="1103312" y="2763520"/>
            <a:ext cx="8946541" cy="3484879"/>
          </a:xfrm>
        </p:spPr>
        <p:txBody>
          <a:bodyPr>
            <a:normAutofit/>
          </a:bodyPr>
          <a:lstStyle/>
          <a:p>
            <a:r>
              <a:rPr lang="en-US" dirty="0"/>
              <a:t>Shortens the default length of probation for misdemeanors to 1 year and felonies to 2 years.</a:t>
            </a:r>
          </a:p>
          <a:p>
            <a:r>
              <a:rPr lang="en-US" dirty="0"/>
              <a:t>There are exceptions for crimes such as DUI and Domestic Violence or any other crime where it states in the code section that there is to be a specific probation length.</a:t>
            </a:r>
          </a:p>
          <a:p>
            <a:pPr marL="457200" lvl="1" indent="0">
              <a:buNone/>
            </a:pPr>
            <a:endParaRPr lang="en-US" dirty="0"/>
          </a:p>
        </p:txBody>
      </p:sp>
    </p:spTree>
    <p:extLst>
      <p:ext uri="{BB962C8B-B14F-4D97-AF65-F5344CB8AC3E}">
        <p14:creationId xmlns:p14="http://schemas.microsoft.com/office/powerpoint/2010/main" val="3131854841"/>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317D621-67D6-4102-B748-96969427DCBE}"/>
              </a:ext>
            </a:extLst>
          </p:cNvPr>
          <p:cNvSpPr>
            <a:spLocks noGrp="1"/>
          </p:cNvSpPr>
          <p:nvPr>
            <p:ph type="title"/>
          </p:nvPr>
        </p:nvSpPr>
        <p:spPr>
          <a:xfrm>
            <a:off x="1103312" y="452718"/>
            <a:ext cx="8947522" cy="1400530"/>
          </a:xfrm>
        </p:spPr>
        <p:txBody>
          <a:bodyPr anchor="ctr">
            <a:normAutofit/>
          </a:bodyPr>
          <a:lstStyle/>
          <a:p>
            <a:br>
              <a:rPr lang="en-US" dirty="0">
                <a:solidFill>
                  <a:srgbClr val="FFFFFF"/>
                </a:solidFill>
              </a:rPr>
            </a:br>
            <a:r>
              <a:rPr lang="en-US" dirty="0">
                <a:solidFill>
                  <a:srgbClr val="FFFFFF"/>
                </a:solidFill>
              </a:rPr>
              <a:t>Civil Code § 52.1 (SB 2)</a:t>
            </a:r>
          </a:p>
        </p:txBody>
      </p:sp>
      <p:sp>
        <p:nvSpPr>
          <p:cNvPr id="3" name="Content Placeholder 2">
            <a:extLst>
              <a:ext uri="{FF2B5EF4-FFF2-40B4-BE49-F238E27FC236}">
                <a16:creationId xmlns:a16="http://schemas.microsoft.com/office/drawing/2014/main" id="{E0E6F7D1-D782-4A9E-917F-A619EDB24EC7}"/>
              </a:ext>
            </a:extLst>
          </p:cNvPr>
          <p:cNvSpPr>
            <a:spLocks noGrp="1"/>
          </p:cNvSpPr>
          <p:nvPr>
            <p:ph idx="1"/>
          </p:nvPr>
        </p:nvSpPr>
        <p:spPr>
          <a:xfrm>
            <a:off x="1103312" y="2763520"/>
            <a:ext cx="8946541" cy="3484879"/>
          </a:xfrm>
        </p:spPr>
        <p:txBody>
          <a:bodyPr>
            <a:normAutofit/>
          </a:bodyPr>
          <a:lstStyle/>
          <a:p>
            <a:r>
              <a:rPr lang="en-US" dirty="0"/>
              <a:t>Eliminates three immunity provisions for peace officers and custodial officers, and their agencies when a civil rights action is brought under CV § 52.1.</a:t>
            </a:r>
          </a:p>
          <a:p>
            <a:pPr lvl="1"/>
            <a:r>
              <a:rPr lang="en-US" dirty="0"/>
              <a:t>Eliminates immunity under GC §§ 821.6, 844.6 and845.6.</a:t>
            </a:r>
          </a:p>
          <a:p>
            <a:r>
              <a:rPr lang="en-US" dirty="0"/>
              <a:t>SB 2 is known as the Kenneth Ross Jr. Police Decertification Act of 2021 and strengthens the Tom Bane Civil Rights Act.</a:t>
            </a:r>
          </a:p>
          <a:p>
            <a:r>
              <a:rPr lang="en-US" dirty="0"/>
              <a:t>Aimed at decertifying officers who commit serious crimes or get termination due to misconduct.</a:t>
            </a:r>
          </a:p>
          <a:p>
            <a:pPr lvl="1"/>
            <a:r>
              <a:rPr lang="en-US" dirty="0"/>
              <a:t>No more agency hopping.</a:t>
            </a:r>
          </a:p>
          <a:p>
            <a:pPr marL="457200" lvl="1" indent="0">
              <a:buNone/>
            </a:pPr>
            <a:endParaRPr lang="en-US" dirty="0"/>
          </a:p>
        </p:txBody>
      </p:sp>
    </p:spTree>
    <p:extLst>
      <p:ext uri="{BB962C8B-B14F-4D97-AF65-F5344CB8AC3E}">
        <p14:creationId xmlns:p14="http://schemas.microsoft.com/office/powerpoint/2010/main" val="113401955"/>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B7DB1F4-05EC-4FE8-88DE-1CDAE1EDDAF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SB 2 cont. </a:t>
            </a:r>
          </a:p>
        </p:txBody>
      </p:sp>
      <p:sp>
        <p:nvSpPr>
          <p:cNvPr id="3" name="Content Placeholder 2">
            <a:extLst>
              <a:ext uri="{FF2B5EF4-FFF2-40B4-BE49-F238E27FC236}">
                <a16:creationId xmlns:a16="http://schemas.microsoft.com/office/drawing/2014/main" id="{153163C5-B284-4616-8957-ABD14D2BC112}"/>
              </a:ext>
            </a:extLst>
          </p:cNvPr>
          <p:cNvSpPr>
            <a:spLocks noGrp="1"/>
          </p:cNvSpPr>
          <p:nvPr>
            <p:ph idx="1"/>
          </p:nvPr>
        </p:nvSpPr>
        <p:spPr>
          <a:xfrm>
            <a:off x="1103312" y="2763520"/>
            <a:ext cx="8946541" cy="3484879"/>
          </a:xfrm>
        </p:spPr>
        <p:txBody>
          <a:bodyPr>
            <a:normAutofit/>
          </a:bodyPr>
          <a:lstStyle/>
          <a:p>
            <a:r>
              <a:rPr lang="en-US" dirty="0"/>
              <a:t>Specifies that any person who, after January 1, 2004, has been convicted of a crime based upon a verdict or finding of guilt of a felony by the trier of fact, or upon the entry of a plea of guilty or nolo contendere to a felony, is disqualified from being a peace officer, even if the court sets aside, vacates, withdraws, expunges or otherwise dismisses or reverses the conviction, unless the court finds the person to be factually innocent of the crime for which they were convicted at the time of entry of the order.</a:t>
            </a:r>
          </a:p>
        </p:txBody>
      </p:sp>
    </p:spTree>
    <p:extLst>
      <p:ext uri="{BB962C8B-B14F-4D97-AF65-F5344CB8AC3E}">
        <p14:creationId xmlns:p14="http://schemas.microsoft.com/office/powerpoint/2010/main" val="1748691122"/>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AC7F230-19B8-4C48-9F97-ED844AD9447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SB 2 cont. </a:t>
            </a:r>
          </a:p>
        </p:txBody>
      </p:sp>
      <p:sp>
        <p:nvSpPr>
          <p:cNvPr id="3" name="Content Placeholder 2">
            <a:extLst>
              <a:ext uri="{FF2B5EF4-FFF2-40B4-BE49-F238E27FC236}">
                <a16:creationId xmlns:a16="http://schemas.microsoft.com/office/drawing/2014/main" id="{F3BEC856-2735-418C-82D0-9CBF5DD6E735}"/>
              </a:ext>
            </a:extLst>
          </p:cNvPr>
          <p:cNvSpPr>
            <a:spLocks noGrp="1"/>
          </p:cNvSpPr>
          <p:nvPr>
            <p:ph idx="1"/>
          </p:nvPr>
        </p:nvSpPr>
        <p:spPr>
          <a:xfrm>
            <a:off x="1103312" y="2763520"/>
            <a:ext cx="8946541" cy="3484879"/>
          </a:xfrm>
        </p:spPr>
        <p:txBody>
          <a:bodyPr>
            <a:normAutofit/>
          </a:bodyPr>
          <a:lstStyle/>
          <a:p>
            <a:r>
              <a:rPr lang="en-US" dirty="0"/>
              <a:t>Provides that any person who has been issued peace officer certification and has had that certification revoked by POST, or who has voluntarily surrendered that certification permanently, or having met the minimum requirement for issuance of certification, has been denied issuance of certification, is disqualified from being a peace officer.</a:t>
            </a:r>
          </a:p>
          <a:p>
            <a:r>
              <a:rPr lang="en-US" dirty="0"/>
              <a:t>Requires the Department of Justice (DOJ) to supply POST with necessary disqualifying felony and misdemeanor conviction data for all persons known to be current/former peace officers.</a:t>
            </a:r>
          </a:p>
        </p:txBody>
      </p:sp>
    </p:spTree>
    <p:extLst>
      <p:ext uri="{BB962C8B-B14F-4D97-AF65-F5344CB8AC3E}">
        <p14:creationId xmlns:p14="http://schemas.microsoft.com/office/powerpoint/2010/main" val="1023697453"/>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DD9A598-9232-4C8E-9E61-D67937B88C7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SB 2 cont. </a:t>
            </a:r>
          </a:p>
        </p:txBody>
      </p:sp>
      <p:sp>
        <p:nvSpPr>
          <p:cNvPr id="3" name="Content Placeholder 2">
            <a:extLst>
              <a:ext uri="{FF2B5EF4-FFF2-40B4-BE49-F238E27FC236}">
                <a16:creationId xmlns:a16="http://schemas.microsoft.com/office/drawing/2014/main" id="{584BB5C6-1FB5-4129-BC3B-928335D8BB3B}"/>
              </a:ext>
            </a:extLst>
          </p:cNvPr>
          <p:cNvSpPr>
            <a:spLocks noGrp="1"/>
          </p:cNvSpPr>
          <p:nvPr>
            <p:ph idx="1"/>
          </p:nvPr>
        </p:nvSpPr>
        <p:spPr>
          <a:xfrm>
            <a:off x="1103312" y="2763520"/>
            <a:ext cx="8946541" cy="3484879"/>
          </a:xfrm>
        </p:spPr>
        <p:txBody>
          <a:bodyPr>
            <a:normAutofit/>
          </a:bodyPr>
          <a:lstStyle/>
          <a:p>
            <a:pPr>
              <a:lnSpc>
                <a:spcPct val="90000"/>
              </a:lnSpc>
            </a:pPr>
            <a:r>
              <a:rPr lang="en-US" dirty="0"/>
              <a:t>Grants POST the power to investigate and determine the fitness of any person to serve as a peace officer within the POST training program, as specified, in the State of California  </a:t>
            </a:r>
          </a:p>
          <a:p>
            <a:pPr>
              <a:lnSpc>
                <a:spcPct val="90000"/>
              </a:lnSpc>
            </a:pPr>
            <a:r>
              <a:rPr lang="en-US" dirty="0"/>
              <a:t>Grants POST the power to audit any law enforcement agency that employs peace officers, as specified, without cause and at any time.  </a:t>
            </a:r>
          </a:p>
          <a:p>
            <a:pPr>
              <a:lnSpc>
                <a:spcPct val="90000"/>
              </a:lnSpc>
            </a:pPr>
            <a:r>
              <a:rPr lang="en-US" dirty="0"/>
              <a:t>Creates a Peace Officer Standards Accountability Division within POST.</a:t>
            </a:r>
          </a:p>
          <a:p>
            <a:pPr>
              <a:lnSpc>
                <a:spcPct val="90000"/>
              </a:lnSpc>
            </a:pPr>
            <a:r>
              <a:rPr lang="en-US" dirty="0"/>
              <a:t>Creates a 9-member Advisory Board for the purpose of making recommendations on the decertification of peace officers to POST.</a:t>
            </a:r>
          </a:p>
        </p:txBody>
      </p:sp>
    </p:spTree>
    <p:extLst>
      <p:ext uri="{BB962C8B-B14F-4D97-AF65-F5344CB8AC3E}">
        <p14:creationId xmlns:p14="http://schemas.microsoft.com/office/powerpoint/2010/main" val="728700088"/>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DD9A598-9232-4C8E-9E61-D67937B88C7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Peace Officer Standards Accountability Division</a:t>
            </a:r>
          </a:p>
        </p:txBody>
      </p:sp>
      <p:sp>
        <p:nvSpPr>
          <p:cNvPr id="3" name="Content Placeholder 2">
            <a:extLst>
              <a:ext uri="{FF2B5EF4-FFF2-40B4-BE49-F238E27FC236}">
                <a16:creationId xmlns:a16="http://schemas.microsoft.com/office/drawing/2014/main" id="{584BB5C6-1FB5-4129-BC3B-928335D8BB3B}"/>
              </a:ext>
            </a:extLst>
          </p:cNvPr>
          <p:cNvSpPr>
            <a:spLocks noGrp="1"/>
          </p:cNvSpPr>
          <p:nvPr>
            <p:ph idx="1"/>
          </p:nvPr>
        </p:nvSpPr>
        <p:spPr>
          <a:xfrm>
            <a:off x="1103312" y="2763520"/>
            <a:ext cx="8946541" cy="3484879"/>
          </a:xfrm>
        </p:spPr>
        <p:txBody>
          <a:bodyPr>
            <a:normAutofit/>
          </a:bodyPr>
          <a:lstStyle/>
          <a:p>
            <a:r>
              <a:rPr lang="en-US" sz="2000" dirty="0"/>
              <a:t>One peace officer (or former) appointed by the Governor;</a:t>
            </a:r>
          </a:p>
          <a:p>
            <a:r>
              <a:rPr lang="en-US" sz="2000" dirty="0"/>
              <a:t>One peace officer (or former) with substantial experience at a management rank in IA or disciplinary proceedings, appointed by the Governor;</a:t>
            </a:r>
          </a:p>
          <a:p>
            <a:r>
              <a:rPr lang="en-US" sz="2000" dirty="0"/>
              <a:t>Two members of the public, working in nonprofit or academic institutions on issues related to police misconduct (one by Governor, other by Speaker of the Assembly);</a:t>
            </a:r>
          </a:p>
        </p:txBody>
      </p:sp>
    </p:spTree>
    <p:extLst>
      <p:ext uri="{BB962C8B-B14F-4D97-AF65-F5344CB8AC3E}">
        <p14:creationId xmlns:p14="http://schemas.microsoft.com/office/powerpoint/2010/main" val="2096280111"/>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DD9A598-9232-4C8E-9E61-D67937B88C7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Peace Officer Standards Accountability Division</a:t>
            </a:r>
          </a:p>
        </p:txBody>
      </p:sp>
      <p:sp>
        <p:nvSpPr>
          <p:cNvPr id="3" name="Content Placeholder 2">
            <a:extLst>
              <a:ext uri="{FF2B5EF4-FFF2-40B4-BE49-F238E27FC236}">
                <a16:creationId xmlns:a16="http://schemas.microsoft.com/office/drawing/2014/main" id="{584BB5C6-1FB5-4129-BC3B-928335D8BB3B}"/>
              </a:ext>
            </a:extLst>
          </p:cNvPr>
          <p:cNvSpPr>
            <a:spLocks noGrp="1"/>
          </p:cNvSpPr>
          <p:nvPr>
            <p:ph idx="1"/>
          </p:nvPr>
        </p:nvSpPr>
        <p:spPr>
          <a:xfrm>
            <a:off x="1103312" y="2763520"/>
            <a:ext cx="8946541" cy="3484879"/>
          </a:xfrm>
        </p:spPr>
        <p:txBody>
          <a:bodyPr>
            <a:normAutofit lnSpcReduction="10000"/>
          </a:bodyPr>
          <a:lstStyle/>
          <a:p>
            <a:r>
              <a:rPr lang="en-US" sz="2000" dirty="0"/>
              <a:t>Two members of the public working at community-based organizations on issues related to police misconduct (one by Governor and one by Senate Rules Committee); </a:t>
            </a:r>
          </a:p>
          <a:p>
            <a:r>
              <a:rPr lang="en-US" sz="2000" dirty="0"/>
              <a:t>Two members shall be members of the public, who shall not be former peace officers, with strong consideration given to individuals who have been subject to wrongful use of force likely to cause death or serious bodily injury by a peace officer, or who are surviving family members of a person killed by the wrongful use of deadly force by a peace officer, appointed by the Governor;</a:t>
            </a:r>
          </a:p>
          <a:p>
            <a:r>
              <a:rPr lang="en-US" sz="2000" dirty="0"/>
              <a:t>One attorney with substantial professional experience involving oversight of peace officers, as appointed by the Governor.</a:t>
            </a:r>
          </a:p>
        </p:txBody>
      </p:sp>
    </p:spTree>
    <p:extLst>
      <p:ext uri="{BB962C8B-B14F-4D97-AF65-F5344CB8AC3E}">
        <p14:creationId xmlns:p14="http://schemas.microsoft.com/office/powerpoint/2010/main" val="552993488"/>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52FB8F4-0B7D-46B6-952D-B24C7A7FB6B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GC § 1031.4 and PC § 13511.1. (AB 89)</a:t>
            </a:r>
          </a:p>
        </p:txBody>
      </p:sp>
      <p:sp>
        <p:nvSpPr>
          <p:cNvPr id="3" name="Content Placeholder 2">
            <a:extLst>
              <a:ext uri="{FF2B5EF4-FFF2-40B4-BE49-F238E27FC236}">
                <a16:creationId xmlns:a16="http://schemas.microsoft.com/office/drawing/2014/main" id="{E3111652-C223-4025-958D-9AE3C2FF24E8}"/>
              </a:ext>
            </a:extLst>
          </p:cNvPr>
          <p:cNvSpPr>
            <a:spLocks noGrp="1"/>
          </p:cNvSpPr>
          <p:nvPr>
            <p:ph idx="1"/>
          </p:nvPr>
        </p:nvSpPr>
        <p:spPr>
          <a:xfrm>
            <a:off x="1103312" y="2763520"/>
            <a:ext cx="8946541" cy="3484879"/>
          </a:xfrm>
        </p:spPr>
        <p:txBody>
          <a:bodyPr>
            <a:normAutofit/>
          </a:bodyPr>
          <a:lstStyle/>
          <a:p>
            <a:pPr>
              <a:lnSpc>
                <a:spcPct val="90000"/>
              </a:lnSpc>
            </a:pPr>
            <a:r>
              <a:rPr lang="en-US" dirty="0"/>
              <a:t>Raises the minimum age to be a police officer in CA from 18 to 21;</a:t>
            </a:r>
          </a:p>
          <a:p>
            <a:pPr>
              <a:lnSpc>
                <a:spcPct val="90000"/>
              </a:lnSpc>
            </a:pPr>
            <a:r>
              <a:rPr lang="en-US" dirty="0"/>
              <a:t>Why this bill was created:</a:t>
            </a:r>
          </a:p>
          <a:p>
            <a:pPr lvl="1">
              <a:lnSpc>
                <a:spcPct val="90000"/>
              </a:lnSpc>
            </a:pPr>
            <a:r>
              <a:rPr lang="en-US" dirty="0"/>
              <a:t>Studies show that our brains do not fully develop or mature until the age of 25 and that a four-year education in college significantly reduces the chance of an officer using excessive force.</a:t>
            </a:r>
          </a:p>
          <a:p>
            <a:pPr>
              <a:lnSpc>
                <a:spcPct val="90000"/>
              </a:lnSpc>
            </a:pPr>
            <a:r>
              <a:rPr lang="en-US" dirty="0"/>
              <a:t>Requires new peace officers obtained a bachelor’s degree </a:t>
            </a:r>
          </a:p>
          <a:p>
            <a:pPr lvl="1">
              <a:lnSpc>
                <a:spcPct val="90000"/>
              </a:lnSpc>
            </a:pPr>
            <a:r>
              <a:rPr lang="en-US" dirty="0"/>
              <a:t>Chancellor of the California Community Colleges to create modern policing criteria to be adopted by the Commission on POST. </a:t>
            </a:r>
          </a:p>
          <a:p>
            <a:pPr>
              <a:lnSpc>
                <a:spcPct val="90000"/>
              </a:lnSpc>
            </a:pPr>
            <a:r>
              <a:rPr lang="en-US" dirty="0"/>
              <a:t>Peace Officers Education and Age Conditions for Employment Act (PEACE Act)</a:t>
            </a:r>
          </a:p>
          <a:p>
            <a:pPr marL="457200" lvl="1" indent="0">
              <a:lnSpc>
                <a:spcPct val="90000"/>
              </a:lnSpc>
              <a:buNone/>
            </a:pPr>
            <a:endParaRPr lang="en-US" dirty="0"/>
          </a:p>
          <a:p>
            <a:pPr>
              <a:lnSpc>
                <a:spcPct val="90000"/>
              </a:lnSpc>
            </a:pPr>
            <a:endParaRPr lang="en-US" dirty="0"/>
          </a:p>
          <a:p>
            <a:pPr marL="0" indent="0">
              <a:lnSpc>
                <a:spcPct val="90000"/>
              </a:lnSpc>
              <a:buNone/>
            </a:pPr>
            <a:endParaRPr lang="en-US" dirty="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3197118963"/>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B5CDC94-E419-41AC-8B33-6684AC478009}"/>
              </a:ext>
            </a:extLst>
          </p:cNvPr>
          <p:cNvSpPr>
            <a:spLocks noGrp="1"/>
          </p:cNvSpPr>
          <p:nvPr>
            <p:ph type="title"/>
          </p:nvPr>
        </p:nvSpPr>
        <p:spPr>
          <a:xfrm>
            <a:off x="1103312" y="452718"/>
            <a:ext cx="8947522" cy="1400530"/>
          </a:xfrm>
        </p:spPr>
        <p:txBody>
          <a:bodyPr anchor="ctr">
            <a:normAutofit/>
          </a:bodyPr>
          <a:lstStyle/>
          <a:p>
            <a:pPr>
              <a:lnSpc>
                <a:spcPct val="90000"/>
              </a:lnSpc>
            </a:pPr>
            <a:br>
              <a:rPr lang="en-US" sz="2900" dirty="0">
                <a:solidFill>
                  <a:srgbClr val="FFFFFF"/>
                </a:solidFill>
              </a:rPr>
            </a:br>
            <a:r>
              <a:rPr lang="en-US" sz="2900" dirty="0">
                <a:solidFill>
                  <a:srgbClr val="FFFFFF"/>
                </a:solidFill>
              </a:rPr>
              <a:t>GC § 7286 amended (AB 26)</a:t>
            </a:r>
            <a:br>
              <a:rPr lang="en-US" sz="2900" dirty="0">
                <a:solidFill>
                  <a:srgbClr val="FFFFFF"/>
                </a:solidFill>
              </a:rPr>
            </a:br>
            <a:endParaRPr lang="en-US" sz="2900" dirty="0">
              <a:solidFill>
                <a:srgbClr val="FFFFFF"/>
              </a:solidFill>
            </a:endParaRPr>
          </a:p>
        </p:txBody>
      </p:sp>
      <p:sp>
        <p:nvSpPr>
          <p:cNvPr id="3" name="Content Placeholder 2">
            <a:extLst>
              <a:ext uri="{FF2B5EF4-FFF2-40B4-BE49-F238E27FC236}">
                <a16:creationId xmlns:a16="http://schemas.microsoft.com/office/drawing/2014/main" id="{A7E1EED4-6411-4E3D-84F3-63ECD32AC68E}"/>
              </a:ext>
            </a:extLst>
          </p:cNvPr>
          <p:cNvSpPr>
            <a:spLocks noGrp="1"/>
          </p:cNvSpPr>
          <p:nvPr>
            <p:ph idx="1"/>
          </p:nvPr>
        </p:nvSpPr>
        <p:spPr>
          <a:xfrm>
            <a:off x="1103312" y="2763520"/>
            <a:ext cx="8946541" cy="3484879"/>
          </a:xfrm>
        </p:spPr>
        <p:txBody>
          <a:bodyPr>
            <a:normAutofit/>
          </a:bodyPr>
          <a:lstStyle/>
          <a:p>
            <a:r>
              <a:rPr lang="en-US" dirty="0"/>
              <a:t>Requires officers to </a:t>
            </a:r>
            <a:r>
              <a:rPr lang="en-US" i="1" dirty="0"/>
              <a:t>immediately</a:t>
            </a:r>
            <a:r>
              <a:rPr lang="en-US" dirty="0"/>
              <a:t> report potential incidents of excessive force an intervene if they witness excessive force that is “clearly beyond that which is necessary.”</a:t>
            </a:r>
          </a:p>
          <a:p>
            <a:r>
              <a:rPr lang="en-US" dirty="0"/>
              <a:t>Agencies will be required to revise polices to prevent retaliation against officers who report the violations. </a:t>
            </a:r>
          </a:p>
          <a:p>
            <a:r>
              <a:rPr lang="en-US" dirty="0"/>
              <a:t>Use of force policies must also require that officers who do not intercede when present in cases of excessive force be disciplined up to and including the same way the officer who used excessive force was disciplined. </a:t>
            </a:r>
          </a:p>
          <a:p>
            <a:pPr marL="457200" lvl="1" indent="0">
              <a:buNone/>
            </a:pPr>
            <a:endParaRPr lang="en-US" dirty="0"/>
          </a:p>
        </p:txBody>
      </p:sp>
    </p:spTree>
    <p:extLst>
      <p:ext uri="{BB962C8B-B14F-4D97-AF65-F5344CB8AC3E}">
        <p14:creationId xmlns:p14="http://schemas.microsoft.com/office/powerpoint/2010/main" val="28960072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398B962-132B-4787-9055-EA4BADFA0EF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Kasrawi</a:t>
            </a:r>
            <a:r>
              <a:rPr lang="en-US" dirty="0">
                <a:solidFill>
                  <a:srgbClr val="FFFFFF"/>
                </a:solidFill>
              </a:rPr>
              <a:t> (2021) 65 Cal.App.5th 751*</a:t>
            </a:r>
          </a:p>
        </p:txBody>
      </p:sp>
      <p:sp>
        <p:nvSpPr>
          <p:cNvPr id="3" name="Content Placeholder 2">
            <a:extLst>
              <a:ext uri="{FF2B5EF4-FFF2-40B4-BE49-F238E27FC236}">
                <a16:creationId xmlns:a16="http://schemas.microsoft.com/office/drawing/2014/main" id="{69CC5462-8112-40CD-B77E-8257A0ED4978}"/>
              </a:ext>
            </a:extLst>
          </p:cNvPr>
          <p:cNvSpPr>
            <a:spLocks noGrp="1"/>
          </p:cNvSpPr>
          <p:nvPr>
            <p:ph idx="1"/>
          </p:nvPr>
        </p:nvSpPr>
        <p:spPr>
          <a:xfrm>
            <a:off x="1103312" y="2763520"/>
            <a:ext cx="8946541" cy="3484879"/>
          </a:xfrm>
        </p:spPr>
        <p:txBody>
          <a:bodyPr>
            <a:normAutofit/>
          </a:bodyPr>
          <a:lstStyle/>
          <a:p>
            <a:r>
              <a:rPr lang="en-US" dirty="0"/>
              <a:t>FACTS: At 4:00 a.m. in a residential neighborhood, an officer saw def. cross a street and begin to get into a Prius. The officer was suspicious based on the def. being out in the early morning and the fact that two car burglaries had recently occurred in the area. He shined the patrol car spotlight on def. and pulled up behind and to the side of the Prius. The officer asked def. where he was coming from, found the answer unsatisfactory, and detained him. The officer then learned that def. had an outstanding arrest warrant and formally arrested him. A search incident to arrest revealed contraband and stolen items. Def. moved to suppress the evidence on the basis that the initial detention was unlawful</a:t>
            </a:r>
          </a:p>
        </p:txBody>
      </p:sp>
    </p:spTree>
    <p:extLst>
      <p:ext uri="{BB962C8B-B14F-4D97-AF65-F5344CB8AC3E}">
        <p14:creationId xmlns:p14="http://schemas.microsoft.com/office/powerpoint/2010/main" val="2825777863"/>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09CFF94-78DB-466F-8526-5A25752ECA6F}"/>
              </a:ext>
            </a:extLst>
          </p:cNvPr>
          <p:cNvSpPr>
            <a:spLocks noGrp="1"/>
          </p:cNvSpPr>
          <p:nvPr>
            <p:ph type="title"/>
          </p:nvPr>
        </p:nvSpPr>
        <p:spPr>
          <a:xfrm>
            <a:off x="1103312" y="452718"/>
            <a:ext cx="8947522" cy="1400530"/>
          </a:xfrm>
        </p:spPr>
        <p:txBody>
          <a:bodyPr anchor="ctr">
            <a:normAutofit/>
          </a:bodyPr>
          <a:lstStyle/>
          <a:p>
            <a:br>
              <a:rPr lang="en-US" dirty="0">
                <a:solidFill>
                  <a:srgbClr val="FFFFFF"/>
                </a:solidFill>
              </a:rPr>
            </a:br>
            <a:r>
              <a:rPr lang="en-US" dirty="0">
                <a:solidFill>
                  <a:srgbClr val="FFFFFF"/>
                </a:solidFill>
              </a:rPr>
              <a:t>GC 7286.5 amended (AB 490)</a:t>
            </a:r>
          </a:p>
        </p:txBody>
      </p:sp>
      <p:sp>
        <p:nvSpPr>
          <p:cNvPr id="3" name="Content Placeholder 2">
            <a:extLst>
              <a:ext uri="{FF2B5EF4-FFF2-40B4-BE49-F238E27FC236}">
                <a16:creationId xmlns:a16="http://schemas.microsoft.com/office/drawing/2014/main" id="{851CD4CB-0BF2-4137-84AB-A00187EEEA87}"/>
              </a:ext>
            </a:extLst>
          </p:cNvPr>
          <p:cNvSpPr>
            <a:spLocks noGrp="1"/>
          </p:cNvSpPr>
          <p:nvPr>
            <p:ph idx="1"/>
          </p:nvPr>
        </p:nvSpPr>
        <p:spPr>
          <a:xfrm>
            <a:off x="1103312" y="2763520"/>
            <a:ext cx="8946541" cy="3484879"/>
          </a:xfrm>
        </p:spPr>
        <p:txBody>
          <a:bodyPr>
            <a:normAutofit/>
          </a:bodyPr>
          <a:lstStyle/>
          <a:p>
            <a:r>
              <a:rPr lang="en-US" dirty="0"/>
              <a:t>Forbids LEA’s from authorizing methods of transport or techniques that lead to a “substantial risk” of position asphyxia. </a:t>
            </a:r>
          </a:p>
          <a:p>
            <a:r>
              <a:rPr lang="en-US" dirty="0"/>
              <a:t>Existing law already prohibited LEA’s from authorizing choke holds or carotid restraints.  This law adds positional asphyxia to those techniques not allowed.  </a:t>
            </a:r>
          </a:p>
          <a:p>
            <a:endParaRPr lang="en-US" dirty="0"/>
          </a:p>
          <a:p>
            <a:pPr marL="0" indent="0">
              <a:buNone/>
            </a:pPr>
            <a:endParaRPr lang="en-US" dirty="0"/>
          </a:p>
        </p:txBody>
      </p:sp>
    </p:spTree>
    <p:extLst>
      <p:ext uri="{BB962C8B-B14F-4D97-AF65-F5344CB8AC3E}">
        <p14:creationId xmlns:p14="http://schemas.microsoft.com/office/powerpoint/2010/main" val="3142920771"/>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EE98179-1767-43B2-AB41-BD83BD455A19}"/>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“Positional asphyxia”</a:t>
            </a:r>
          </a:p>
        </p:txBody>
      </p:sp>
      <p:sp>
        <p:nvSpPr>
          <p:cNvPr id="3" name="Content Placeholder 2">
            <a:extLst>
              <a:ext uri="{FF2B5EF4-FFF2-40B4-BE49-F238E27FC236}">
                <a16:creationId xmlns:a16="http://schemas.microsoft.com/office/drawing/2014/main" id="{D799BC82-6AFF-446C-9502-469548B2CF1C}"/>
              </a:ext>
            </a:extLst>
          </p:cNvPr>
          <p:cNvSpPr>
            <a:spLocks noGrp="1"/>
          </p:cNvSpPr>
          <p:nvPr>
            <p:ph idx="1"/>
          </p:nvPr>
        </p:nvSpPr>
        <p:spPr>
          <a:xfrm>
            <a:off x="1103312" y="2763520"/>
            <a:ext cx="8946541" cy="3484879"/>
          </a:xfrm>
        </p:spPr>
        <p:txBody>
          <a:bodyPr>
            <a:normAutofit/>
          </a:bodyPr>
          <a:lstStyle/>
          <a:p>
            <a:r>
              <a:rPr lang="en-US" dirty="0"/>
              <a:t>“Positional asphyxia” means situating a person in a manner that compresses their airway and reduces the ability to sustain adequate breathing. This includes, without limitation, the use of any physical restraint that causes a person’s respiratory airway to be compressed or impairs the person’s breathing or respiratory capacity, including any action in which pressure or body weight is unreasonably applied against a restrained person’s neck, torso, or back, or positioning a restrained person without reasonable monitoring for signs of asphyxia.</a:t>
            </a:r>
          </a:p>
        </p:txBody>
      </p:sp>
    </p:spTree>
    <p:extLst>
      <p:ext uri="{BB962C8B-B14F-4D97-AF65-F5344CB8AC3E}">
        <p14:creationId xmlns:p14="http://schemas.microsoft.com/office/powerpoint/2010/main" val="1385508718"/>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EE98179-1767-43B2-AB41-BD83BD455A19}"/>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GC § 7286.5 amended (AB 490)</a:t>
            </a:r>
          </a:p>
        </p:txBody>
      </p:sp>
      <p:sp>
        <p:nvSpPr>
          <p:cNvPr id="3" name="Content Placeholder 2">
            <a:extLst>
              <a:ext uri="{FF2B5EF4-FFF2-40B4-BE49-F238E27FC236}">
                <a16:creationId xmlns:a16="http://schemas.microsoft.com/office/drawing/2014/main" id="{D799BC82-6AFF-446C-9502-469548B2CF1C}"/>
              </a:ext>
            </a:extLst>
          </p:cNvPr>
          <p:cNvSpPr>
            <a:spLocks noGrp="1"/>
          </p:cNvSpPr>
          <p:nvPr>
            <p:ph idx="1"/>
          </p:nvPr>
        </p:nvSpPr>
        <p:spPr>
          <a:xfrm>
            <a:off x="1103312" y="2763520"/>
            <a:ext cx="8946541" cy="3484879"/>
          </a:xfrm>
        </p:spPr>
        <p:txBody>
          <a:bodyPr>
            <a:normAutofit/>
          </a:bodyPr>
          <a:lstStyle/>
          <a:p>
            <a:r>
              <a:rPr lang="en-US" dirty="0"/>
              <a:t>There are a lot of ambiguities built into this language that will have to be further defined through evolving case law. </a:t>
            </a:r>
          </a:p>
          <a:p>
            <a:r>
              <a:rPr lang="en-US" dirty="0"/>
              <a:t>In sum, monitor suspects closely if you have applied a hobble, tarp or other restraint device, or have used body weight for any significant period of time to control a suspect. </a:t>
            </a:r>
          </a:p>
          <a:p>
            <a:r>
              <a:rPr lang="en-US" dirty="0"/>
              <a:t>Also ensure that the suspect is placed in a proper recovery position, or other appropriate steps are taken, to ensure the ability to breath if there are complaints or signs of the inability to breath (turning blue for example).</a:t>
            </a:r>
          </a:p>
        </p:txBody>
      </p:sp>
    </p:spTree>
    <p:extLst>
      <p:ext uri="{BB962C8B-B14F-4D97-AF65-F5344CB8AC3E}">
        <p14:creationId xmlns:p14="http://schemas.microsoft.com/office/powerpoint/2010/main" val="3886490140"/>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47A4968-C79A-4DA2-BAAF-9B22290F2B31}"/>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Law enforcement gangs added </a:t>
            </a:r>
            <a:br>
              <a:rPr lang="en-US" dirty="0">
                <a:solidFill>
                  <a:srgbClr val="FFFFFF"/>
                </a:solidFill>
              </a:rPr>
            </a:br>
            <a:r>
              <a:rPr lang="en-US" dirty="0">
                <a:solidFill>
                  <a:srgbClr val="FFFFFF"/>
                </a:solidFill>
              </a:rPr>
              <a:t>Penal Code § 13670 (SB 958)</a:t>
            </a:r>
          </a:p>
        </p:txBody>
      </p:sp>
      <p:sp>
        <p:nvSpPr>
          <p:cNvPr id="3" name="Content Placeholder 2">
            <a:extLst>
              <a:ext uri="{FF2B5EF4-FFF2-40B4-BE49-F238E27FC236}">
                <a16:creationId xmlns:a16="http://schemas.microsoft.com/office/drawing/2014/main" id="{54ED3EEB-4FCB-4892-A3E4-1857E12DCB5B}"/>
              </a:ext>
            </a:extLst>
          </p:cNvPr>
          <p:cNvSpPr>
            <a:spLocks noGrp="1"/>
          </p:cNvSpPr>
          <p:nvPr>
            <p:ph idx="1"/>
          </p:nvPr>
        </p:nvSpPr>
        <p:spPr>
          <a:xfrm>
            <a:off x="1103312" y="2763520"/>
            <a:ext cx="8946541" cy="3484879"/>
          </a:xfrm>
        </p:spPr>
        <p:txBody>
          <a:bodyPr>
            <a:normAutofit/>
          </a:bodyPr>
          <a:lstStyle/>
          <a:p>
            <a:pPr>
              <a:lnSpc>
                <a:spcPct val="90000"/>
              </a:lnSpc>
            </a:pPr>
            <a:r>
              <a:rPr lang="en-US" sz="1400" dirty="0"/>
              <a:t>Requires all LEA’s maintain a policy that prohibits participation in a law enforcement gang and makes a violation of that policy grounds for termination.</a:t>
            </a:r>
          </a:p>
          <a:p>
            <a:pPr>
              <a:lnSpc>
                <a:spcPct val="90000"/>
              </a:lnSpc>
            </a:pPr>
            <a:r>
              <a:rPr lang="en-US" sz="1400" b="0" i="0" dirty="0">
                <a:effectLst/>
                <a:latin typeface="+mj-lt"/>
              </a:rPr>
              <a:t>"Law enforcement gang" means a group of peace officers within a law enforcement agency who may identify themselves by a name and may be associated with an identifying symbol, including, but not limited to, matching tattoos, and who engage in a pattern of on-duty behavior that intentionally violates the law or fundamental principles of professional policing, including, but not limited to, excluding, harassing, or discriminating against any individual based on a protected category under federal or state antidiscrimination laws, engaging in or promoting conduct that violates the rights of other employees or members of the public, violating agency policy, the persistent practice of unlawful detention or use of excessive force in circumstances where it is known to be unjustified, falsifying police reports, fabricating or destroying evidence, targeting persons for enforcement based solely on protected characteristics of those persons, theft, unauthorized use of alcohol or drugs on duty, unlawful or unauthorized protection of other members from disciplinary actions, and retaliation against other officers who threaten or interfere with the activities of the group.</a:t>
            </a:r>
            <a:endParaRPr lang="en-US" sz="1400" dirty="0">
              <a:latin typeface="+mj-lt"/>
            </a:endParaRPr>
          </a:p>
        </p:txBody>
      </p:sp>
    </p:spTree>
    <p:extLst>
      <p:ext uri="{BB962C8B-B14F-4D97-AF65-F5344CB8AC3E}">
        <p14:creationId xmlns:p14="http://schemas.microsoft.com/office/powerpoint/2010/main" val="1744027527"/>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13687D8-B9BD-4378-A6C0-68C12D88A91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Social media added PC § 13665 (AB 1475) </a:t>
            </a:r>
          </a:p>
        </p:txBody>
      </p:sp>
      <p:sp>
        <p:nvSpPr>
          <p:cNvPr id="3" name="Content Placeholder 2">
            <a:extLst>
              <a:ext uri="{FF2B5EF4-FFF2-40B4-BE49-F238E27FC236}">
                <a16:creationId xmlns:a16="http://schemas.microsoft.com/office/drawing/2014/main" id="{DEF98590-F739-4327-BD5F-D814983C06EF}"/>
              </a:ext>
            </a:extLst>
          </p:cNvPr>
          <p:cNvSpPr>
            <a:spLocks noGrp="1"/>
          </p:cNvSpPr>
          <p:nvPr>
            <p:ph idx="1"/>
          </p:nvPr>
        </p:nvSpPr>
        <p:spPr>
          <a:xfrm>
            <a:off x="1103312" y="2763520"/>
            <a:ext cx="8946541" cy="3484879"/>
          </a:xfrm>
        </p:spPr>
        <p:txBody>
          <a:bodyPr>
            <a:normAutofit/>
          </a:bodyPr>
          <a:lstStyle/>
          <a:p>
            <a:r>
              <a:rPr lang="en-US" dirty="0"/>
              <a:t>Prohibits LEA from sharing on social media the booking photos of an individual arrested on suspicion of committing a nonviolent crime.</a:t>
            </a:r>
          </a:p>
          <a:p>
            <a:pPr lvl="1"/>
            <a:r>
              <a:rPr lang="en-US" dirty="0"/>
              <a:t>Exceptions exist. </a:t>
            </a:r>
          </a:p>
          <a:p>
            <a:r>
              <a:rPr lang="en-US" dirty="0"/>
              <a:t>Nonviolent crime” means a crime not identified in subdivision (c) of Section 667.5.</a:t>
            </a:r>
          </a:p>
          <a:p>
            <a:r>
              <a:rPr lang="en-US" dirty="0"/>
              <a:t>Photo may be removed under certain circumstances.</a:t>
            </a:r>
          </a:p>
          <a:p>
            <a:r>
              <a:rPr lang="en-US" dirty="0"/>
              <a:t>Applies only to booking photos, not applicable to departmental webpages and surveillance/ring cameras etc. are also exempt.  </a:t>
            </a:r>
          </a:p>
        </p:txBody>
      </p:sp>
    </p:spTree>
    <p:extLst>
      <p:ext uri="{BB962C8B-B14F-4D97-AF65-F5344CB8AC3E}">
        <p14:creationId xmlns:p14="http://schemas.microsoft.com/office/powerpoint/2010/main" val="229645595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8787166-F3BB-4BC5-B6AC-6D7034DF68F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Release of records PC § § 832.5  &amp; 832.7 (SB 16)</a:t>
            </a:r>
          </a:p>
        </p:txBody>
      </p:sp>
      <p:sp>
        <p:nvSpPr>
          <p:cNvPr id="3" name="Content Placeholder 2">
            <a:extLst>
              <a:ext uri="{FF2B5EF4-FFF2-40B4-BE49-F238E27FC236}">
                <a16:creationId xmlns:a16="http://schemas.microsoft.com/office/drawing/2014/main" id="{FE6F5810-0C90-4D42-A91A-66689AD1FD9C}"/>
              </a:ext>
            </a:extLst>
          </p:cNvPr>
          <p:cNvSpPr>
            <a:spLocks noGrp="1"/>
          </p:cNvSpPr>
          <p:nvPr>
            <p:ph idx="1"/>
          </p:nvPr>
        </p:nvSpPr>
        <p:spPr>
          <a:xfrm>
            <a:off x="1103312" y="2763520"/>
            <a:ext cx="8946541" cy="3484879"/>
          </a:xfrm>
        </p:spPr>
        <p:txBody>
          <a:bodyPr>
            <a:normAutofit/>
          </a:bodyPr>
          <a:lstStyle/>
          <a:p>
            <a:pPr>
              <a:lnSpc>
                <a:spcPct val="90000"/>
              </a:lnSpc>
            </a:pPr>
            <a:r>
              <a:rPr lang="en-US" sz="1400" dirty="0"/>
              <a:t>PC 832.5(b):  Complaints and any reports or findings relating to these complaints shall be retained for a period of no less than 5 years (not sustained) and no less than 15 years for sustained findings of misconduct.</a:t>
            </a:r>
          </a:p>
          <a:p>
            <a:pPr>
              <a:lnSpc>
                <a:spcPct val="90000"/>
              </a:lnSpc>
            </a:pPr>
            <a:r>
              <a:rPr lang="en-US" sz="1400" dirty="0"/>
              <a:t>PC 832.7: Requires disclosure of an incident involving use of force that resulted in death or GBI</a:t>
            </a:r>
          </a:p>
          <a:p>
            <a:pPr>
              <a:lnSpc>
                <a:spcPct val="90000"/>
              </a:lnSpc>
            </a:pPr>
            <a:r>
              <a:rPr lang="en-US" sz="1400" dirty="0"/>
              <a:t>A sustained finding involving a complaint that alleges unreasonable or excessive force. </a:t>
            </a:r>
          </a:p>
          <a:p>
            <a:pPr>
              <a:lnSpc>
                <a:spcPct val="90000"/>
              </a:lnSpc>
            </a:pPr>
            <a:r>
              <a:rPr lang="en-US" sz="1400" dirty="0"/>
              <a:t>A sustained finding that an officer failed to intervene against another office using force that is clearly unreasonable or excessive.  </a:t>
            </a:r>
          </a:p>
          <a:p>
            <a:pPr>
              <a:lnSpc>
                <a:spcPct val="90000"/>
              </a:lnSpc>
            </a:pPr>
            <a:r>
              <a:rPr lang="en-US" sz="1400" dirty="0"/>
              <a:t>Phases-in implementation of this bill so that records relating to incidents that relate to the new categories of offenses added by this bill that occurred before January 1, 2022, shall not be required to be disclosed until January 1, 2023. However, records of incidents that occur after January 1, 2022, shall be subject to disclosure pursuant to the provisions of this bill.</a:t>
            </a:r>
          </a:p>
        </p:txBody>
      </p:sp>
    </p:spTree>
    <p:extLst>
      <p:ext uri="{BB962C8B-B14F-4D97-AF65-F5344CB8AC3E}">
        <p14:creationId xmlns:p14="http://schemas.microsoft.com/office/powerpoint/2010/main" val="719912977"/>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7" name="Picture 205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9" name="Oval 205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1" name="Picture 206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206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5" name="Rectangle 206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7" name="Rectangle 2066">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05FF5-F55C-4F77-BB84-2C5B5E227813}"/>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4200" b="0" i="0" kern="1200" dirty="0">
                <a:solidFill>
                  <a:srgbClr val="EBEBEB"/>
                </a:solidFill>
                <a:latin typeface="+mj-lt"/>
                <a:ea typeface="+mj-ea"/>
                <a:cs typeface="+mj-cs"/>
              </a:rPr>
              <a:t>New Laws for Prosecutors </a:t>
            </a:r>
          </a:p>
        </p:txBody>
      </p:sp>
      <p:sp>
        <p:nvSpPr>
          <p:cNvPr id="3" name="Text Placeholder 2">
            <a:extLst>
              <a:ext uri="{FF2B5EF4-FFF2-40B4-BE49-F238E27FC236}">
                <a16:creationId xmlns:a16="http://schemas.microsoft.com/office/drawing/2014/main" id="{01527783-B2F6-484A-8547-E0FD6E2A0C55}"/>
              </a:ext>
            </a:extLst>
          </p:cNvPr>
          <p:cNvSpPr>
            <a:spLocks noGrp="1"/>
          </p:cNvSpPr>
          <p:nvPr>
            <p:ph type="body" idx="1"/>
          </p:nvPr>
        </p:nvSpPr>
        <p:spPr>
          <a:xfrm>
            <a:off x="8191925" y="4588329"/>
            <a:ext cx="3352375" cy="1621508"/>
          </a:xfrm>
        </p:spPr>
        <p:txBody>
          <a:bodyPr vert="horz" lIns="91440" tIns="45720" rIns="91440" bIns="45720" rtlCol="0" anchor="t">
            <a:normAutofit/>
          </a:bodyPr>
          <a:lstStyle/>
          <a:p>
            <a:endParaRPr lang="en-US" sz="1800">
              <a:solidFill>
                <a:schemeClr val="tx2">
                  <a:lumMod val="40000"/>
                  <a:lumOff val="60000"/>
                </a:schemeClr>
              </a:solidFill>
            </a:endParaRPr>
          </a:p>
        </p:txBody>
      </p:sp>
      <p:sp>
        <p:nvSpPr>
          <p:cNvPr id="2069"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71" name="Freeform: Shape 2070">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3" name="Rectangle 2072">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a:extLst>
              <a:ext uri="{FF2B5EF4-FFF2-40B4-BE49-F238E27FC236}">
                <a16:creationId xmlns:a16="http://schemas.microsoft.com/office/drawing/2014/main" id="{881F0730-7D4B-40B4-BF1A-00B7FE7735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3854" y="1351611"/>
            <a:ext cx="6270662" cy="415431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34594"/>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4EAB9C7-1E6A-4545-AE7C-4184191A6CF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CCP § 231.7</a:t>
            </a:r>
          </a:p>
        </p:txBody>
      </p:sp>
      <p:sp>
        <p:nvSpPr>
          <p:cNvPr id="3" name="Content Placeholder 2">
            <a:extLst>
              <a:ext uri="{FF2B5EF4-FFF2-40B4-BE49-F238E27FC236}">
                <a16:creationId xmlns:a16="http://schemas.microsoft.com/office/drawing/2014/main" id="{CC27CDA3-6E38-4C63-9883-6D257E2413D5}"/>
              </a:ext>
            </a:extLst>
          </p:cNvPr>
          <p:cNvSpPr>
            <a:spLocks noGrp="1"/>
          </p:cNvSpPr>
          <p:nvPr>
            <p:ph idx="1"/>
          </p:nvPr>
        </p:nvSpPr>
        <p:spPr>
          <a:xfrm>
            <a:off x="1103312" y="2763520"/>
            <a:ext cx="8946541" cy="3484879"/>
          </a:xfrm>
        </p:spPr>
        <p:txBody>
          <a:bodyPr>
            <a:normAutofit/>
          </a:bodyPr>
          <a:lstStyle/>
          <a:p>
            <a:pPr>
              <a:lnSpc>
                <a:spcPct val="90000"/>
              </a:lnSpc>
            </a:pPr>
            <a:r>
              <a:rPr lang="en-US" dirty="0"/>
              <a:t>Changes jury selection rules by creating a list of reasons to excuse jurors that are presumptively invalid.</a:t>
            </a:r>
          </a:p>
          <a:p>
            <a:pPr>
              <a:lnSpc>
                <a:spcPct val="90000"/>
              </a:lnSpc>
            </a:pPr>
            <a:r>
              <a:rPr lang="en-US" dirty="0"/>
              <a:t>Court does not need to find purposeful discrimination.</a:t>
            </a:r>
          </a:p>
          <a:p>
            <a:pPr>
              <a:lnSpc>
                <a:spcPct val="90000"/>
              </a:lnSpc>
            </a:pPr>
            <a:r>
              <a:rPr lang="en-US" dirty="0"/>
              <a:t>Makes major changes to peremptory challenges that have been in place since the late 70’s.</a:t>
            </a:r>
          </a:p>
          <a:p>
            <a:pPr>
              <a:lnSpc>
                <a:spcPct val="90000"/>
              </a:lnSpc>
            </a:pPr>
            <a:r>
              <a:rPr lang="en-US" dirty="0"/>
              <a:t>If an objection is made, the court must determine if there is a substantial likelihood that an “objectively reasonable person” would view race, ethnicity, gender, gender identity, sexual orientation, national origin, religious affiliation, or perceived membership in any of these groups as a factor in the peremptory challenge.</a:t>
            </a:r>
          </a:p>
        </p:txBody>
      </p:sp>
    </p:spTree>
    <p:extLst>
      <p:ext uri="{BB962C8B-B14F-4D97-AF65-F5344CB8AC3E}">
        <p14:creationId xmlns:p14="http://schemas.microsoft.com/office/powerpoint/2010/main" val="94652120"/>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DC64DC7-3DFC-44DB-A714-78276FB7271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Changes to sentencing laws (AB 124)</a:t>
            </a:r>
          </a:p>
        </p:txBody>
      </p:sp>
      <p:sp>
        <p:nvSpPr>
          <p:cNvPr id="3" name="Content Placeholder 2">
            <a:extLst>
              <a:ext uri="{FF2B5EF4-FFF2-40B4-BE49-F238E27FC236}">
                <a16:creationId xmlns:a16="http://schemas.microsoft.com/office/drawing/2014/main" id="{1A498727-FEC0-4B7D-88E3-853662ED61B2}"/>
              </a:ext>
            </a:extLst>
          </p:cNvPr>
          <p:cNvSpPr>
            <a:spLocks noGrp="1"/>
          </p:cNvSpPr>
          <p:nvPr>
            <p:ph idx="1"/>
          </p:nvPr>
        </p:nvSpPr>
        <p:spPr>
          <a:xfrm>
            <a:off x="1103312" y="2763520"/>
            <a:ext cx="8946541" cy="3484879"/>
          </a:xfrm>
        </p:spPr>
        <p:txBody>
          <a:bodyPr>
            <a:normAutofit/>
          </a:bodyPr>
          <a:lstStyle/>
          <a:p>
            <a:pPr lvl="1"/>
            <a:r>
              <a:rPr lang="en-US" dirty="0"/>
              <a:t>Applies to defendants who are youthful, experienced trauma and/or are victim of DV or human trafficking;</a:t>
            </a:r>
          </a:p>
          <a:p>
            <a:pPr lvl="1"/>
            <a:r>
              <a:rPr lang="en-US" dirty="0"/>
              <a:t>Presumptive low term for all defendants under 26 and defendants who have experienced trauma;</a:t>
            </a:r>
          </a:p>
          <a:p>
            <a:pPr lvl="1"/>
            <a:r>
              <a:rPr lang="en-US" dirty="0"/>
              <a:t>Creates new factors to consider for plea bargains; and </a:t>
            </a:r>
          </a:p>
          <a:p>
            <a:pPr lvl="1"/>
            <a:r>
              <a:rPr lang="en-US" dirty="0"/>
              <a:t>Creates new factors to consider for post-conviction re-sentencings </a:t>
            </a:r>
          </a:p>
          <a:p>
            <a:pPr lvl="1"/>
            <a:r>
              <a:rPr lang="en-US" dirty="0"/>
              <a:t>Expanded vacatur relief and affirmative coercion defense.</a:t>
            </a:r>
          </a:p>
          <a:p>
            <a:pPr marL="457200" lvl="1" indent="0">
              <a:buNone/>
            </a:pPr>
            <a:endParaRPr lang="en-US" dirty="0"/>
          </a:p>
        </p:txBody>
      </p:sp>
    </p:spTree>
    <p:extLst>
      <p:ext uri="{BB962C8B-B14F-4D97-AF65-F5344CB8AC3E}">
        <p14:creationId xmlns:p14="http://schemas.microsoft.com/office/powerpoint/2010/main" val="1159638253"/>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6454085-DE02-4D91-ACA1-44E410B87908}"/>
              </a:ext>
            </a:extLst>
          </p:cNvPr>
          <p:cNvSpPr>
            <a:spLocks noGrp="1"/>
          </p:cNvSpPr>
          <p:nvPr>
            <p:ph type="title"/>
          </p:nvPr>
        </p:nvSpPr>
        <p:spPr>
          <a:xfrm>
            <a:off x="1103312" y="452718"/>
            <a:ext cx="8947522" cy="1400530"/>
          </a:xfrm>
        </p:spPr>
        <p:txBody>
          <a:bodyPr anchor="ctr">
            <a:normAutofit/>
          </a:bodyPr>
          <a:lstStyle/>
          <a:p>
            <a:r>
              <a:rPr lang="fr-FR" dirty="0">
                <a:solidFill>
                  <a:srgbClr val="FFFFFF"/>
                </a:solidFill>
              </a:rPr>
              <a:t>Affirmative Coercion </a:t>
            </a:r>
            <a:r>
              <a:rPr lang="fr-FR" dirty="0" err="1">
                <a:solidFill>
                  <a:srgbClr val="FFFFFF"/>
                </a:solidFill>
              </a:rPr>
              <a:t>Defense</a:t>
            </a:r>
            <a:r>
              <a:rPr lang="fr-FR" dirty="0">
                <a:solidFill>
                  <a:srgbClr val="FFFFFF"/>
                </a:solidFill>
              </a:rPr>
              <a:t> (AB 124)</a:t>
            </a:r>
            <a:endParaRPr lang="en-US" dirty="0">
              <a:solidFill>
                <a:srgbClr val="FFFFFF"/>
              </a:solidFill>
            </a:endParaRPr>
          </a:p>
        </p:txBody>
      </p:sp>
      <p:sp>
        <p:nvSpPr>
          <p:cNvPr id="3" name="Content Placeholder 2">
            <a:extLst>
              <a:ext uri="{FF2B5EF4-FFF2-40B4-BE49-F238E27FC236}">
                <a16:creationId xmlns:a16="http://schemas.microsoft.com/office/drawing/2014/main" id="{1C18676B-98B3-4D0A-85FC-2B6E9F9E03E1}"/>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Adds serious felonies to the coercion defense set forth in PC 236.23:</a:t>
            </a:r>
          </a:p>
          <a:p>
            <a:pPr lvl="1">
              <a:lnSpc>
                <a:spcPct val="90000"/>
              </a:lnSpc>
            </a:pPr>
            <a:r>
              <a:rPr lang="en-US" sz="1700" dirty="0"/>
              <a:t>“Affirmative” defense for those who were coerced to commit offense as a result of being human trafficking victim; </a:t>
            </a:r>
          </a:p>
          <a:p>
            <a:pPr lvl="1">
              <a:lnSpc>
                <a:spcPct val="90000"/>
              </a:lnSpc>
            </a:pPr>
            <a:r>
              <a:rPr lang="en-US" sz="1700" dirty="0"/>
              <a:t>Now only violent offenses are excluded. </a:t>
            </a:r>
          </a:p>
          <a:p>
            <a:pPr>
              <a:lnSpc>
                <a:spcPct val="90000"/>
              </a:lnSpc>
            </a:pPr>
            <a:r>
              <a:rPr lang="en-US" sz="1700" dirty="0"/>
              <a:t>New PC 236.24 provides an affirmative defense to a charged crime for petitioners who are coerced to commit the offense as a direct result of being victims of intimate partner violence or sexual violence;</a:t>
            </a:r>
          </a:p>
          <a:p>
            <a:pPr lvl="1">
              <a:lnSpc>
                <a:spcPct val="90000"/>
              </a:lnSpc>
            </a:pPr>
            <a:r>
              <a:rPr lang="en-US" sz="1700" dirty="0"/>
              <a:t>Only violent offenses are excluded . </a:t>
            </a:r>
          </a:p>
          <a:p>
            <a:pPr>
              <a:lnSpc>
                <a:spcPct val="90000"/>
              </a:lnSpc>
            </a:pPr>
            <a:r>
              <a:rPr lang="en-US" sz="1700" dirty="0"/>
              <a:t>Sets forth specific types of evidence that may be utilized by a defendant in pursuing such a defense.</a:t>
            </a:r>
          </a:p>
        </p:txBody>
      </p:sp>
    </p:spTree>
    <p:extLst>
      <p:ext uri="{BB962C8B-B14F-4D97-AF65-F5344CB8AC3E}">
        <p14:creationId xmlns:p14="http://schemas.microsoft.com/office/powerpoint/2010/main" val="167157909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398B962-132B-4787-9055-EA4BADFA0EF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Kasrawi</a:t>
            </a:r>
            <a:r>
              <a:rPr lang="en-US" dirty="0">
                <a:solidFill>
                  <a:srgbClr val="FFFFFF"/>
                </a:solidFill>
              </a:rPr>
              <a:t> (2021) 65 Cal.App.5th 751*</a:t>
            </a:r>
          </a:p>
        </p:txBody>
      </p:sp>
      <p:sp>
        <p:nvSpPr>
          <p:cNvPr id="3" name="Content Placeholder 2">
            <a:extLst>
              <a:ext uri="{FF2B5EF4-FFF2-40B4-BE49-F238E27FC236}">
                <a16:creationId xmlns:a16="http://schemas.microsoft.com/office/drawing/2014/main" id="{69CC5462-8112-40CD-B77E-8257A0ED4978}"/>
              </a:ext>
            </a:extLst>
          </p:cNvPr>
          <p:cNvSpPr>
            <a:spLocks noGrp="1"/>
          </p:cNvSpPr>
          <p:nvPr>
            <p:ph idx="1"/>
          </p:nvPr>
        </p:nvSpPr>
        <p:spPr>
          <a:xfrm>
            <a:off x="1103312" y="2763520"/>
            <a:ext cx="8946541" cy="3484879"/>
          </a:xfrm>
        </p:spPr>
        <p:txBody>
          <a:bodyPr>
            <a:normAutofit/>
          </a:bodyPr>
          <a:lstStyle/>
          <a:p>
            <a:r>
              <a:rPr lang="en-US" sz="2000" dirty="0"/>
              <a:t>HELD: (1.) The contact between the officer and def., from the first moment, was a non-consensual detention. Although the use of a spotlight alone does not necessarily transform a contact into a detention, here the officer used a spotlight while parking his patrol car close to def., advancing toward him, and immediately asked pointed questions that a reasonable person would not feel free to ignore</a:t>
            </a:r>
          </a:p>
          <a:p>
            <a:r>
              <a:rPr lang="en-US" sz="2000" dirty="0"/>
              <a:t>(2.) The detention was unlawful. Def. did nothing to give the officer a reasonable suspicion of criminal activity, just because he was out late at night and walking to a car. </a:t>
            </a:r>
          </a:p>
        </p:txBody>
      </p:sp>
    </p:spTree>
    <p:extLst>
      <p:ext uri="{BB962C8B-B14F-4D97-AF65-F5344CB8AC3E}">
        <p14:creationId xmlns:p14="http://schemas.microsoft.com/office/powerpoint/2010/main" val="1143455290"/>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C3290D5-863D-4CF8-AAAE-34FAF0AEE63D}"/>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3300" dirty="0">
                <a:solidFill>
                  <a:srgbClr val="FFFFFF"/>
                </a:solidFill>
              </a:rPr>
              <a:t>Gang Prosecutions New PC 1109</a:t>
            </a:r>
            <a:br>
              <a:rPr lang="en-US" sz="3300" dirty="0">
                <a:solidFill>
                  <a:srgbClr val="FFFFFF"/>
                </a:solidFill>
              </a:rPr>
            </a:br>
            <a:r>
              <a:rPr lang="en-US" sz="3300" dirty="0">
                <a:solidFill>
                  <a:srgbClr val="FFFFFF"/>
                </a:solidFill>
              </a:rPr>
              <a:t>“The STEP Forward Act of 2021” (AB 333)</a:t>
            </a:r>
          </a:p>
        </p:txBody>
      </p:sp>
      <p:sp>
        <p:nvSpPr>
          <p:cNvPr id="3" name="Content Placeholder 2">
            <a:extLst>
              <a:ext uri="{FF2B5EF4-FFF2-40B4-BE49-F238E27FC236}">
                <a16:creationId xmlns:a16="http://schemas.microsoft.com/office/drawing/2014/main" id="{43624461-7CF0-400F-981D-083F60DB3E5E}"/>
              </a:ext>
            </a:extLst>
          </p:cNvPr>
          <p:cNvSpPr>
            <a:spLocks noGrp="1"/>
          </p:cNvSpPr>
          <p:nvPr>
            <p:ph idx="1"/>
          </p:nvPr>
        </p:nvSpPr>
        <p:spPr>
          <a:xfrm>
            <a:off x="1103312" y="2763520"/>
            <a:ext cx="8946541" cy="3484879"/>
          </a:xfrm>
        </p:spPr>
        <p:txBody>
          <a:bodyPr>
            <a:normAutofit/>
          </a:bodyPr>
          <a:lstStyle/>
          <a:p>
            <a:r>
              <a:rPr lang="en-US" dirty="0"/>
              <a:t>Mandatory bifurcation of gang enhancement if requested by defense; </a:t>
            </a:r>
          </a:p>
          <a:p>
            <a:r>
              <a:rPr lang="en-US" dirty="0"/>
              <a:t> PC 186.22(a) (actively participating in CSG) must be tried separately from all other counts;</a:t>
            </a:r>
          </a:p>
          <a:p>
            <a:r>
              <a:rPr lang="en-US" dirty="0"/>
              <a:t>Adds requirement that the offenses “commonly benefitted a CSG” AND the benefit must be “more than reputational;”</a:t>
            </a:r>
          </a:p>
          <a:p>
            <a:r>
              <a:rPr lang="en-US" dirty="0"/>
              <a:t>Eliminates current offense for use as predicate offense;</a:t>
            </a:r>
          </a:p>
          <a:p>
            <a:r>
              <a:rPr lang="en-US" dirty="0"/>
              <a:t>“Allegations must be proved by direct or circumstantial evidence.”</a:t>
            </a:r>
          </a:p>
        </p:txBody>
      </p:sp>
    </p:spTree>
    <p:extLst>
      <p:ext uri="{BB962C8B-B14F-4D97-AF65-F5344CB8AC3E}">
        <p14:creationId xmlns:p14="http://schemas.microsoft.com/office/powerpoint/2010/main" val="873691800"/>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24DB847-98E8-4608-A639-0888EFD4CD41}"/>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AB 333 cont. </a:t>
            </a:r>
          </a:p>
        </p:txBody>
      </p:sp>
      <p:sp>
        <p:nvSpPr>
          <p:cNvPr id="3" name="Content Placeholder 2">
            <a:extLst>
              <a:ext uri="{FF2B5EF4-FFF2-40B4-BE49-F238E27FC236}">
                <a16:creationId xmlns:a16="http://schemas.microsoft.com/office/drawing/2014/main" id="{DD637A1D-FA96-43F1-80F0-A746CAE8E501}"/>
              </a:ext>
            </a:extLst>
          </p:cNvPr>
          <p:cNvSpPr>
            <a:spLocks noGrp="1"/>
          </p:cNvSpPr>
          <p:nvPr>
            <p:ph idx="1"/>
          </p:nvPr>
        </p:nvSpPr>
        <p:spPr>
          <a:xfrm>
            <a:off x="1103312" y="2763520"/>
            <a:ext cx="8946541" cy="3484879"/>
          </a:xfrm>
        </p:spPr>
        <p:txBody>
          <a:bodyPr>
            <a:normAutofit/>
          </a:bodyPr>
          <a:lstStyle/>
          <a:p>
            <a:r>
              <a:rPr lang="en-US" dirty="0"/>
              <a:t>Removes looting, felony vandalism, offenses related to unlawful theft or use of an access card, and unlawful use of personal identifying information from list of “pattern of criminal gang activity” crimes;</a:t>
            </a:r>
          </a:p>
          <a:p>
            <a:r>
              <a:rPr lang="en-US" dirty="0"/>
              <a:t>Revises the definition of “pattern of criminal gang activity” to additionally require that the last of those offenses have occurred within three years of the prior offense and within three years of the current offense, the offenses were committed by two or more members, and the offenses commonly benefited a criminal street gang.</a:t>
            </a:r>
          </a:p>
          <a:p>
            <a:endParaRPr lang="en-US" dirty="0"/>
          </a:p>
        </p:txBody>
      </p:sp>
    </p:spTree>
    <p:extLst>
      <p:ext uri="{BB962C8B-B14F-4D97-AF65-F5344CB8AC3E}">
        <p14:creationId xmlns:p14="http://schemas.microsoft.com/office/powerpoint/2010/main" val="1471070656"/>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0FE78F8-40AD-4FAC-B4A1-22EAD8F98FCF}"/>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Enhancements (SB 81)</a:t>
            </a:r>
          </a:p>
        </p:txBody>
      </p:sp>
      <p:sp>
        <p:nvSpPr>
          <p:cNvPr id="3" name="Content Placeholder 2">
            <a:extLst>
              <a:ext uri="{FF2B5EF4-FFF2-40B4-BE49-F238E27FC236}">
                <a16:creationId xmlns:a16="http://schemas.microsoft.com/office/drawing/2014/main" id="{B1B5D52E-BE9B-4E46-8521-91A03BA3E9AC}"/>
              </a:ext>
            </a:extLst>
          </p:cNvPr>
          <p:cNvSpPr>
            <a:spLocks noGrp="1"/>
          </p:cNvSpPr>
          <p:nvPr>
            <p:ph idx="1"/>
          </p:nvPr>
        </p:nvSpPr>
        <p:spPr>
          <a:xfrm>
            <a:off x="1103312" y="2763520"/>
            <a:ext cx="8946541" cy="3484879"/>
          </a:xfrm>
        </p:spPr>
        <p:txBody>
          <a:bodyPr>
            <a:normAutofit/>
          </a:bodyPr>
          <a:lstStyle/>
          <a:p>
            <a:pPr>
              <a:lnSpc>
                <a:spcPct val="90000"/>
              </a:lnSpc>
            </a:pPr>
            <a:r>
              <a:rPr lang="en-US" sz="1900" dirty="0"/>
              <a:t>Creates a new subsection (c) of PC 1385 “the court shall dismiss an enhancement if it is in the furtherance of justice to do so (no exceptions);” </a:t>
            </a:r>
          </a:p>
          <a:p>
            <a:pPr>
              <a:lnSpc>
                <a:spcPct val="90000"/>
              </a:lnSpc>
            </a:pPr>
            <a:r>
              <a:rPr lang="en-US" sz="1900" dirty="0"/>
              <a:t> Lists several circumstances that the court “shall consider and afford great weight;” </a:t>
            </a:r>
          </a:p>
          <a:p>
            <a:pPr>
              <a:lnSpc>
                <a:spcPct val="90000"/>
              </a:lnSpc>
            </a:pPr>
            <a:r>
              <a:rPr lang="en-US" sz="1900" dirty="0"/>
              <a:t>“Proof of the presence of one or more of these circumstances weighs greatly in favor of dismissing the enhancement, unless the court finds that dismissal of the enhancement would endanger public safety.” </a:t>
            </a:r>
          </a:p>
          <a:p>
            <a:pPr>
              <a:lnSpc>
                <a:spcPct val="90000"/>
              </a:lnSpc>
            </a:pPr>
            <a:r>
              <a:rPr lang="en-US" sz="1900" dirty="0"/>
              <a:t>“Endanger public safety” means there is a likelihood that the dismissal of the enhancement would result in physical injury or other serious danger to others.</a:t>
            </a:r>
          </a:p>
        </p:txBody>
      </p:sp>
    </p:spTree>
    <p:extLst>
      <p:ext uri="{BB962C8B-B14F-4D97-AF65-F5344CB8AC3E}">
        <p14:creationId xmlns:p14="http://schemas.microsoft.com/office/powerpoint/2010/main" val="1429735824"/>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6A0F28C-B535-4202-BDDB-02449F6031C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Repeal &amp; Resentencing </a:t>
            </a:r>
            <a:br>
              <a:rPr lang="en-US" dirty="0">
                <a:solidFill>
                  <a:srgbClr val="FFFFFF"/>
                </a:solidFill>
              </a:rPr>
            </a:br>
            <a:r>
              <a:rPr lang="en-US" dirty="0">
                <a:solidFill>
                  <a:srgbClr val="FFFFFF"/>
                </a:solidFill>
              </a:rPr>
              <a:t>PC § § 1171 &amp; 1171.1 (SB 483) </a:t>
            </a:r>
          </a:p>
        </p:txBody>
      </p:sp>
      <p:sp>
        <p:nvSpPr>
          <p:cNvPr id="3" name="Content Placeholder 2">
            <a:extLst>
              <a:ext uri="{FF2B5EF4-FFF2-40B4-BE49-F238E27FC236}">
                <a16:creationId xmlns:a16="http://schemas.microsoft.com/office/drawing/2014/main" id="{EF37A4A8-1C2D-4F1A-A40E-91FD42616D00}"/>
              </a:ext>
            </a:extLst>
          </p:cNvPr>
          <p:cNvSpPr>
            <a:spLocks noGrp="1"/>
          </p:cNvSpPr>
          <p:nvPr>
            <p:ph idx="1"/>
          </p:nvPr>
        </p:nvSpPr>
        <p:spPr>
          <a:xfrm>
            <a:off x="1103312" y="2763520"/>
            <a:ext cx="8946541" cy="3484879"/>
          </a:xfrm>
        </p:spPr>
        <p:txBody>
          <a:bodyPr>
            <a:normAutofit/>
          </a:bodyPr>
          <a:lstStyle/>
          <a:p>
            <a:r>
              <a:rPr lang="en-US" dirty="0"/>
              <a:t>Makes the HS 11370.2 &amp; PC 667.5(b) priors legally invalid (except 11380 or sexually violent)  </a:t>
            </a:r>
          </a:p>
          <a:p>
            <a:r>
              <a:rPr lang="en-US" dirty="0"/>
              <a:t>Resentencing is </a:t>
            </a:r>
            <a:r>
              <a:rPr lang="en-US" i="1" dirty="0"/>
              <a:t>fully retroactive </a:t>
            </a:r>
            <a:r>
              <a:rPr lang="en-US" dirty="0"/>
              <a:t>to all those serving a sentence</a:t>
            </a:r>
          </a:p>
          <a:p>
            <a:r>
              <a:rPr lang="en-US" dirty="0"/>
              <a:t>Requires court to apply “any other changes in law that reduce sentences or provide judicial discretion…;” </a:t>
            </a:r>
          </a:p>
          <a:p>
            <a:pPr lvl="1"/>
            <a:r>
              <a:rPr lang="en-US" dirty="0"/>
              <a:t>Authorizes court to consider post-conviction factors.</a:t>
            </a:r>
          </a:p>
          <a:p>
            <a:endParaRPr lang="en-US" dirty="0"/>
          </a:p>
        </p:txBody>
      </p:sp>
    </p:spTree>
    <p:extLst>
      <p:ext uri="{BB962C8B-B14F-4D97-AF65-F5344CB8AC3E}">
        <p14:creationId xmlns:p14="http://schemas.microsoft.com/office/powerpoint/2010/main" val="1681053263"/>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7EA8DFD-1950-417D-8A95-421744667F2D}"/>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3600" dirty="0">
                <a:solidFill>
                  <a:srgbClr val="FFFFFF"/>
                </a:solidFill>
              </a:rPr>
              <a:t>PC § 1170.95 Extended to Attempted Murder and Manslaughter (SB 775)</a:t>
            </a:r>
          </a:p>
        </p:txBody>
      </p:sp>
      <p:sp>
        <p:nvSpPr>
          <p:cNvPr id="3" name="Content Placeholder 2">
            <a:extLst>
              <a:ext uri="{FF2B5EF4-FFF2-40B4-BE49-F238E27FC236}">
                <a16:creationId xmlns:a16="http://schemas.microsoft.com/office/drawing/2014/main" id="{B6EEDBBC-FCA9-48DF-879F-68B26D3ED4FB}"/>
              </a:ext>
            </a:extLst>
          </p:cNvPr>
          <p:cNvSpPr>
            <a:spLocks noGrp="1"/>
          </p:cNvSpPr>
          <p:nvPr>
            <p:ph idx="1"/>
          </p:nvPr>
        </p:nvSpPr>
        <p:spPr>
          <a:xfrm>
            <a:off x="1103312" y="2763520"/>
            <a:ext cx="8946541" cy="3484879"/>
          </a:xfrm>
        </p:spPr>
        <p:txBody>
          <a:bodyPr>
            <a:normAutofit/>
          </a:bodyPr>
          <a:lstStyle/>
          <a:p>
            <a:r>
              <a:rPr lang="en-US" dirty="0"/>
              <a:t>Extends PC 1170.95 relief to Attempted Murder and Manslaughter; </a:t>
            </a:r>
          </a:p>
          <a:p>
            <a:r>
              <a:rPr lang="en-US" dirty="0"/>
              <a:t>Requires appointment of counsel upon request if indicated in the petition;</a:t>
            </a:r>
          </a:p>
          <a:p>
            <a:r>
              <a:rPr lang="en-US" dirty="0"/>
              <a:t>Eliminates ability of court to determine whether prima facie showing exists until after appointment of counsel and filing of briefs by both sides; </a:t>
            </a:r>
          </a:p>
          <a:p>
            <a:r>
              <a:rPr lang="en-US" dirty="0"/>
              <a:t>Requires court to provide a statement of reasons if an OSC is declined.</a:t>
            </a:r>
          </a:p>
        </p:txBody>
      </p:sp>
    </p:spTree>
    <p:extLst>
      <p:ext uri="{BB962C8B-B14F-4D97-AF65-F5344CB8AC3E}">
        <p14:creationId xmlns:p14="http://schemas.microsoft.com/office/powerpoint/2010/main" val="3970244596"/>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1B3B3DB-23D2-4303-BF25-174D678BC7C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SB 775: Continued</a:t>
            </a:r>
          </a:p>
        </p:txBody>
      </p:sp>
      <p:sp>
        <p:nvSpPr>
          <p:cNvPr id="3" name="Content Placeholder 2">
            <a:extLst>
              <a:ext uri="{FF2B5EF4-FFF2-40B4-BE49-F238E27FC236}">
                <a16:creationId xmlns:a16="http://schemas.microsoft.com/office/drawing/2014/main" id="{244697D9-FC89-49A0-8499-7C3D532CDAC3}"/>
              </a:ext>
            </a:extLst>
          </p:cNvPr>
          <p:cNvSpPr>
            <a:spLocks noGrp="1"/>
          </p:cNvSpPr>
          <p:nvPr>
            <p:ph idx="1"/>
          </p:nvPr>
        </p:nvSpPr>
        <p:spPr>
          <a:xfrm>
            <a:off x="1103312" y="2763520"/>
            <a:ext cx="8946541" cy="3484879"/>
          </a:xfrm>
        </p:spPr>
        <p:txBody>
          <a:bodyPr>
            <a:normAutofit/>
          </a:bodyPr>
          <a:lstStyle/>
          <a:p>
            <a:pPr>
              <a:lnSpc>
                <a:spcPct val="90000"/>
              </a:lnSpc>
            </a:pPr>
            <a:r>
              <a:rPr lang="en-US" dirty="0"/>
              <a:t>Hearing requirements: </a:t>
            </a:r>
          </a:p>
          <a:p>
            <a:pPr lvl="1">
              <a:lnSpc>
                <a:spcPct val="90000"/>
              </a:lnSpc>
            </a:pPr>
            <a:r>
              <a:rPr lang="en-US" dirty="0"/>
              <a:t>Prosecution must prove petitioner is guilty BRD; </a:t>
            </a:r>
          </a:p>
          <a:p>
            <a:pPr lvl="1">
              <a:lnSpc>
                <a:spcPct val="90000"/>
              </a:lnSpc>
            </a:pPr>
            <a:r>
              <a:rPr lang="en-US" dirty="0"/>
              <a:t>Admission of evidence is governed by the Evidence Code or if previously admitted;</a:t>
            </a:r>
          </a:p>
          <a:p>
            <a:pPr lvl="1">
              <a:lnSpc>
                <a:spcPct val="90000"/>
              </a:lnSpc>
            </a:pPr>
            <a:r>
              <a:rPr lang="en-US" dirty="0"/>
              <a:t>A finding that there is substantial evidence to support a conviction is not sufficient to prove BRD ineligibility.</a:t>
            </a:r>
          </a:p>
          <a:p>
            <a:pPr>
              <a:lnSpc>
                <a:spcPct val="90000"/>
              </a:lnSpc>
            </a:pPr>
            <a:r>
              <a:rPr lang="en-US" dirty="0"/>
              <a:t> Allows person convicted of murder, attempted murder, or manslaughter whose conviction is not final to challenge on direct appeal the validity of the conviction under SB 1473 and SB 775.</a:t>
            </a:r>
          </a:p>
          <a:p>
            <a:pPr>
              <a:lnSpc>
                <a:spcPct val="90000"/>
              </a:lnSpc>
            </a:pPr>
            <a:r>
              <a:rPr lang="en-US" dirty="0"/>
              <a:t> Reduces the parole term for resentencing from 3 years to 2 years.</a:t>
            </a:r>
          </a:p>
        </p:txBody>
      </p:sp>
    </p:spTree>
    <p:extLst>
      <p:ext uri="{BB962C8B-B14F-4D97-AF65-F5344CB8AC3E}">
        <p14:creationId xmlns:p14="http://schemas.microsoft.com/office/powerpoint/2010/main" val="4201808212"/>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6F66737-FA29-4859-9EB3-FE43A53C8D1B}"/>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dirty="0">
                <a:solidFill>
                  <a:srgbClr val="FFFFFF"/>
                </a:solidFill>
              </a:rPr>
              <a:t>Social media included in the definition of evidence of a victim’s sexual conduct (AB 341) </a:t>
            </a:r>
          </a:p>
        </p:txBody>
      </p:sp>
      <p:sp>
        <p:nvSpPr>
          <p:cNvPr id="3" name="Content Placeholder 2">
            <a:extLst>
              <a:ext uri="{FF2B5EF4-FFF2-40B4-BE49-F238E27FC236}">
                <a16:creationId xmlns:a16="http://schemas.microsoft.com/office/drawing/2014/main" id="{ABBAF831-F5C6-4727-84DA-99579F906928}"/>
              </a:ext>
            </a:extLst>
          </p:cNvPr>
          <p:cNvSpPr>
            <a:spLocks noGrp="1"/>
          </p:cNvSpPr>
          <p:nvPr>
            <p:ph idx="1"/>
          </p:nvPr>
        </p:nvSpPr>
        <p:spPr>
          <a:xfrm>
            <a:off x="1103312" y="2763520"/>
            <a:ext cx="8946541" cy="3484879"/>
          </a:xfrm>
        </p:spPr>
        <p:txBody>
          <a:bodyPr>
            <a:normAutofit/>
          </a:bodyPr>
          <a:lstStyle/>
          <a:p>
            <a:r>
              <a:rPr lang="en-US" dirty="0"/>
              <a:t>Evidence Code § 782: </a:t>
            </a:r>
          </a:p>
          <a:p>
            <a:pPr lvl="1"/>
            <a:r>
              <a:rPr lang="en-US" dirty="0"/>
              <a:t>Provides that “evidence of sexual conduct” includes “those portions of a social media account about the complaining witness, including any text, image, video, or picture, which depict sexual content, sexual history, nudity or partial nudity, intimate sexual activity, communications about sex, sexual fantasies, and other information that appeals to a prurient interest, unless it is related to the alleged offense.”</a:t>
            </a:r>
          </a:p>
          <a:p>
            <a:pPr lvl="1"/>
            <a:r>
              <a:rPr lang="en-US" dirty="0"/>
              <a:t>Written motion is required, with an offer of proof, and a hearing outside the presence of the jury in a sexual assault case, about the admissibility of information in a victim’s social media account.</a:t>
            </a:r>
          </a:p>
        </p:txBody>
      </p:sp>
    </p:spTree>
    <p:extLst>
      <p:ext uri="{BB962C8B-B14F-4D97-AF65-F5344CB8AC3E}">
        <p14:creationId xmlns:p14="http://schemas.microsoft.com/office/powerpoint/2010/main" val="1193045343"/>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71C14F7-E880-41B8-8F69-D2FE7FCB0A59}"/>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dirty="0">
                <a:solidFill>
                  <a:srgbClr val="FFFFFF"/>
                </a:solidFill>
              </a:rPr>
              <a:t>Evidence of sexual assault victim is clothing is prohibited on the issue of consent (AB 939)</a:t>
            </a:r>
          </a:p>
        </p:txBody>
      </p:sp>
      <p:sp>
        <p:nvSpPr>
          <p:cNvPr id="3" name="Content Placeholder 2">
            <a:extLst>
              <a:ext uri="{FF2B5EF4-FFF2-40B4-BE49-F238E27FC236}">
                <a16:creationId xmlns:a16="http://schemas.microsoft.com/office/drawing/2014/main" id="{F07BE3CF-AE7C-4824-9A94-8BEC20F5DD09}"/>
              </a:ext>
            </a:extLst>
          </p:cNvPr>
          <p:cNvSpPr>
            <a:spLocks noGrp="1"/>
          </p:cNvSpPr>
          <p:nvPr>
            <p:ph idx="1"/>
          </p:nvPr>
        </p:nvSpPr>
        <p:spPr>
          <a:xfrm>
            <a:off x="1103312" y="2763520"/>
            <a:ext cx="8946541" cy="3484879"/>
          </a:xfrm>
        </p:spPr>
        <p:txBody>
          <a:bodyPr>
            <a:normAutofit/>
          </a:bodyPr>
          <a:lstStyle/>
          <a:p>
            <a:r>
              <a:rPr lang="en-US" dirty="0"/>
              <a:t>Evidence Code § 1103 The Denim Day Act of 2021. </a:t>
            </a:r>
          </a:p>
          <a:p>
            <a:pPr lvl="1"/>
            <a:r>
              <a:rPr lang="en-US" dirty="0"/>
              <a:t>Prohibits a court from admitting evidence of the manner in which a specified sexual assault victim was dressed at the time of the crime, on the issue of consent, regardless of whether the evidence is relevant and admissible in the interest of justice. Previously, evidence of a victim’s manner of dress could be admitted if the court determined that the evidence was relevant and admissible in the interest of justice. </a:t>
            </a:r>
          </a:p>
          <a:p>
            <a:pPr lvl="1"/>
            <a:r>
              <a:rPr lang="en-US" dirty="0"/>
              <a:t>Continues to provide that “manner of dress” does not include the condition of the victim’s clothing before, during, or after the commission of the offense.</a:t>
            </a:r>
          </a:p>
        </p:txBody>
      </p:sp>
    </p:spTree>
    <p:extLst>
      <p:ext uri="{BB962C8B-B14F-4D97-AF65-F5344CB8AC3E}">
        <p14:creationId xmlns:p14="http://schemas.microsoft.com/office/powerpoint/2010/main" val="3693563659"/>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982951A-2E19-47E0-BC61-1B0D22997C81}"/>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dirty="0">
                <a:solidFill>
                  <a:srgbClr val="FFFFFF"/>
                </a:solidFill>
              </a:rPr>
              <a:t>Reproductive coercion is added as a basis for a domestic violence restraining order (SB 374)</a:t>
            </a:r>
          </a:p>
        </p:txBody>
      </p:sp>
      <p:sp>
        <p:nvSpPr>
          <p:cNvPr id="3" name="Content Placeholder 2">
            <a:extLst>
              <a:ext uri="{FF2B5EF4-FFF2-40B4-BE49-F238E27FC236}">
                <a16:creationId xmlns:a16="http://schemas.microsoft.com/office/drawing/2014/main" id="{2B2E0871-4FDC-4A11-BF8D-0A70E18C37A9}"/>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Family Code section 6320:</a:t>
            </a:r>
          </a:p>
          <a:p>
            <a:pPr>
              <a:lnSpc>
                <a:spcPct val="90000"/>
              </a:lnSpc>
            </a:pPr>
            <a:r>
              <a:rPr lang="en-US" sz="1700" dirty="0"/>
              <a:t>Expands the type of conduct that may be the subject of an ex </a:t>
            </a:r>
            <a:r>
              <a:rPr lang="en-US" sz="1700" dirty="0" err="1"/>
              <a:t>parte</a:t>
            </a:r>
            <a:r>
              <a:rPr lang="en-US" sz="1700" dirty="0"/>
              <a:t> domestic violence restraining order, to include reproductive coercion. Existing language in this section provides that coercive control qualifies as conduct that disturbs the peace of the other party and that disturbing the peace of another is one of the types of conduct a court may enjoin in an ex </a:t>
            </a:r>
            <a:r>
              <a:rPr lang="en-US" sz="1700" dirty="0" err="1"/>
              <a:t>parte</a:t>
            </a:r>
            <a:r>
              <a:rPr lang="en-US" sz="1700" dirty="0"/>
              <a:t> order. Reproductive coercion is added as a fifth example of what constitutes coercive control. </a:t>
            </a:r>
          </a:p>
          <a:p>
            <a:pPr>
              <a:lnSpc>
                <a:spcPct val="90000"/>
              </a:lnSpc>
            </a:pPr>
            <a:r>
              <a:rPr lang="en-US" sz="1700" dirty="0"/>
              <a:t>Defines reproductive coercion as control over the reproductive autonomy of another person through force, threat of force, or intimidation, which may include, but is not limited to, unreasonably pressuring the other party to become pregnant, deliberately interfering with contraception use or access to reproductive health information, or using coercive tactics to control, or to attempt to control, pregnancy outcomes.</a:t>
            </a:r>
          </a:p>
        </p:txBody>
      </p:sp>
    </p:spTree>
    <p:extLst>
      <p:ext uri="{BB962C8B-B14F-4D97-AF65-F5344CB8AC3E}">
        <p14:creationId xmlns:p14="http://schemas.microsoft.com/office/powerpoint/2010/main" val="3447674754"/>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936428E-E4E9-4672-B9E8-E9FC025E26F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Probation eligibility for drug crimes is expanded (SB 73)</a:t>
            </a:r>
          </a:p>
        </p:txBody>
      </p:sp>
      <p:sp>
        <p:nvSpPr>
          <p:cNvPr id="3" name="Content Placeholder 2">
            <a:extLst>
              <a:ext uri="{FF2B5EF4-FFF2-40B4-BE49-F238E27FC236}">
                <a16:creationId xmlns:a16="http://schemas.microsoft.com/office/drawing/2014/main" id="{F2F3F737-0796-487C-9103-FD4F285711A7}"/>
              </a:ext>
            </a:extLst>
          </p:cNvPr>
          <p:cNvSpPr>
            <a:spLocks noGrp="1"/>
          </p:cNvSpPr>
          <p:nvPr>
            <p:ph idx="1"/>
          </p:nvPr>
        </p:nvSpPr>
        <p:spPr>
          <a:xfrm>
            <a:off x="1103312" y="2763520"/>
            <a:ext cx="8946541" cy="3484879"/>
          </a:xfrm>
        </p:spPr>
        <p:txBody>
          <a:bodyPr>
            <a:normAutofit/>
          </a:bodyPr>
          <a:lstStyle/>
          <a:p>
            <a:r>
              <a:rPr lang="en-US" dirty="0"/>
              <a:t>Amends both H&amp;S 11370 and P.C. 1203.07 to eliminate crimes that trigger probation ineligibility, and to convert both sections from mandatory probation ineligibility to presumptive probation ineligibility only. </a:t>
            </a:r>
          </a:p>
          <a:p>
            <a:r>
              <a:rPr lang="en-US" dirty="0"/>
              <a:t>Repeals P.C. 1203.073 in its entirety (which had provided for presumptive probation ineligibility in a number of drug cases.)</a:t>
            </a:r>
          </a:p>
        </p:txBody>
      </p:sp>
    </p:spTree>
    <p:extLst>
      <p:ext uri="{BB962C8B-B14F-4D97-AF65-F5344CB8AC3E}">
        <p14:creationId xmlns:p14="http://schemas.microsoft.com/office/powerpoint/2010/main" val="165484137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398B962-132B-4787-9055-EA4BADFA0EF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People v. </a:t>
            </a:r>
            <a:r>
              <a:rPr lang="en-US" dirty="0" err="1">
                <a:solidFill>
                  <a:srgbClr val="FFFFFF"/>
                </a:solidFill>
              </a:rPr>
              <a:t>Kasrawi</a:t>
            </a:r>
            <a:r>
              <a:rPr lang="en-US" dirty="0">
                <a:solidFill>
                  <a:srgbClr val="FFFFFF"/>
                </a:solidFill>
              </a:rPr>
              <a:t> (2021) 65 Cal.App.5th 751*</a:t>
            </a:r>
          </a:p>
        </p:txBody>
      </p:sp>
      <p:sp>
        <p:nvSpPr>
          <p:cNvPr id="3" name="Content Placeholder 2">
            <a:extLst>
              <a:ext uri="{FF2B5EF4-FFF2-40B4-BE49-F238E27FC236}">
                <a16:creationId xmlns:a16="http://schemas.microsoft.com/office/drawing/2014/main" id="{69CC5462-8112-40CD-B77E-8257A0ED4978}"/>
              </a:ext>
            </a:extLst>
          </p:cNvPr>
          <p:cNvSpPr>
            <a:spLocks noGrp="1"/>
          </p:cNvSpPr>
          <p:nvPr>
            <p:ph idx="1"/>
          </p:nvPr>
        </p:nvSpPr>
        <p:spPr>
          <a:xfrm>
            <a:off x="1103312" y="2763520"/>
            <a:ext cx="8946541" cy="3484879"/>
          </a:xfrm>
        </p:spPr>
        <p:txBody>
          <a:bodyPr>
            <a:normAutofit/>
          </a:bodyPr>
          <a:lstStyle/>
          <a:p>
            <a:r>
              <a:rPr lang="en-US" sz="2000" dirty="0"/>
              <a:t>(3.) If a detention is unlawful, evidence obtained in the search that follows generally should be suppressed. But there is an exception when the officer discovers some “intervening circumstance” after the detention but before the search that makes the search lawful—so long as the officer does not engage in any flagrant abuse of power. Here, the officer learned of the outstanding warrant before he began the search and there was no evidence that he had a pretextual reason to target def. or engaged in a flagrant abuse of power. For that reason, the evidence was admissible despite the unlawful detention</a:t>
            </a:r>
          </a:p>
        </p:txBody>
      </p:sp>
    </p:spTree>
    <p:extLst>
      <p:ext uri="{BB962C8B-B14F-4D97-AF65-F5344CB8AC3E}">
        <p14:creationId xmlns:p14="http://schemas.microsoft.com/office/powerpoint/2010/main" val="1391260955"/>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B3E019D-B25E-4101-8C7B-B978BAC2D093}"/>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3300" dirty="0">
                <a:solidFill>
                  <a:srgbClr val="FFFFFF"/>
                </a:solidFill>
              </a:rPr>
              <a:t>Spousal Rape is repealed and incorporated into PC 261 Rape (AB 1171)</a:t>
            </a:r>
            <a:endParaRPr lang="en-US" sz="3300" b="1" dirty="0">
              <a:solidFill>
                <a:srgbClr val="FFFFFF"/>
              </a:solidFill>
            </a:endParaRPr>
          </a:p>
        </p:txBody>
      </p:sp>
      <p:sp>
        <p:nvSpPr>
          <p:cNvPr id="3" name="Content Placeholder 2">
            <a:extLst>
              <a:ext uri="{FF2B5EF4-FFF2-40B4-BE49-F238E27FC236}">
                <a16:creationId xmlns:a16="http://schemas.microsoft.com/office/drawing/2014/main" id="{192F66F2-9CFA-45EB-B6CE-DCD80462781A}"/>
              </a:ext>
            </a:extLst>
          </p:cNvPr>
          <p:cNvSpPr>
            <a:spLocks noGrp="1"/>
          </p:cNvSpPr>
          <p:nvPr>
            <p:ph idx="1"/>
          </p:nvPr>
        </p:nvSpPr>
        <p:spPr>
          <a:xfrm>
            <a:off x="1103312" y="2763520"/>
            <a:ext cx="8946541" cy="3484879"/>
          </a:xfrm>
        </p:spPr>
        <p:txBody>
          <a:bodyPr>
            <a:normAutofit/>
          </a:bodyPr>
          <a:lstStyle/>
          <a:p>
            <a:r>
              <a:rPr lang="en-US" dirty="0"/>
              <a:t>The various types of rape in P.C. 261(a)(2) through P.C. 261(a)(7) now apply regardless of whether the perpetrator and victim are spouses. </a:t>
            </a:r>
          </a:p>
          <a:p>
            <a:r>
              <a:rPr lang="en-US" dirty="0"/>
              <a:t>The exception is P.C. 261(a)(1), the crime of raping a person who is incapable of giving legal consent because of a mental disorder or developmental or physical disability. P.C. 261(a)(1) Does provide that nothing in P.C. 261(a)(1) precludes the prosecution of a spouse who commits the act from being prosecuted under any other paragraph in P.C. 261(a), or under any other law.  </a:t>
            </a:r>
          </a:p>
        </p:txBody>
      </p:sp>
    </p:spTree>
    <p:extLst>
      <p:ext uri="{BB962C8B-B14F-4D97-AF65-F5344CB8AC3E}">
        <p14:creationId xmlns:p14="http://schemas.microsoft.com/office/powerpoint/2010/main" val="4137472068"/>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B058424-84D4-4B42-80E0-657D72AFA4EB}"/>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3300" dirty="0">
                <a:solidFill>
                  <a:srgbClr val="FFFFFF"/>
                </a:solidFill>
              </a:rPr>
              <a:t>SOL for a Felony PC 502 offense (computer crimes) is extended (AB 1247)</a:t>
            </a:r>
          </a:p>
        </p:txBody>
      </p:sp>
      <p:sp>
        <p:nvSpPr>
          <p:cNvPr id="3" name="Content Placeholder 2">
            <a:extLst>
              <a:ext uri="{FF2B5EF4-FFF2-40B4-BE49-F238E27FC236}">
                <a16:creationId xmlns:a16="http://schemas.microsoft.com/office/drawing/2014/main" id="{10CE8434-320A-487D-995D-6B43B18312C9}"/>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New Penal Code § 801.7: Extends the SOL for prosecuting a felony P.C. 502 offense (computer crimes) from within three years after the commission of the offense, to within three years after the discovery of the offense or within three years after the offense could reasonably have been discovered, but no more than six years after the commission of the offense. </a:t>
            </a:r>
          </a:p>
          <a:p>
            <a:pPr lvl="1">
              <a:lnSpc>
                <a:spcPct val="90000"/>
              </a:lnSpc>
            </a:pPr>
            <a:r>
              <a:rPr lang="en-US" sz="1700" dirty="0"/>
              <a:t>With this expanded statute of limitations, computer crimes such as hacking and cyberattacks that are not discovered until long after they are committed, may still be filed in criminal court, as long as charges are filed within six years of the date of commission.</a:t>
            </a:r>
          </a:p>
          <a:p>
            <a:pPr>
              <a:lnSpc>
                <a:spcPct val="90000"/>
              </a:lnSpc>
            </a:pPr>
            <a:r>
              <a:rPr lang="en-US" sz="1700" dirty="0"/>
              <a:t>Provides that this new section applies to crimes committed on or after January 1, 2022.</a:t>
            </a:r>
          </a:p>
        </p:txBody>
      </p:sp>
    </p:spTree>
    <p:extLst>
      <p:ext uri="{BB962C8B-B14F-4D97-AF65-F5344CB8AC3E}">
        <p14:creationId xmlns:p14="http://schemas.microsoft.com/office/powerpoint/2010/main" val="11733402"/>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9CF7F43-AD59-46F7-9450-A5416187C02B}"/>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3300" dirty="0">
                <a:solidFill>
                  <a:srgbClr val="FFFFFF"/>
                </a:solidFill>
              </a:rPr>
              <a:t>SOL for PC 647(j)(4) misdemeanor crime of revenge porn is extended (SB 23)</a:t>
            </a:r>
          </a:p>
        </p:txBody>
      </p:sp>
      <p:sp>
        <p:nvSpPr>
          <p:cNvPr id="3" name="Content Placeholder 2">
            <a:extLst>
              <a:ext uri="{FF2B5EF4-FFF2-40B4-BE49-F238E27FC236}">
                <a16:creationId xmlns:a16="http://schemas.microsoft.com/office/drawing/2014/main" id="{909BA675-800B-4C61-948F-95AA5CEF0D89}"/>
              </a:ext>
            </a:extLst>
          </p:cNvPr>
          <p:cNvSpPr>
            <a:spLocks noGrp="1"/>
          </p:cNvSpPr>
          <p:nvPr>
            <p:ph idx="1"/>
          </p:nvPr>
        </p:nvSpPr>
        <p:spPr>
          <a:xfrm>
            <a:off x="1103312" y="2763520"/>
            <a:ext cx="8946541" cy="3484879"/>
          </a:xfrm>
        </p:spPr>
        <p:txBody>
          <a:bodyPr>
            <a:normAutofit/>
          </a:bodyPr>
          <a:lstStyle/>
          <a:p>
            <a:r>
              <a:rPr lang="en-US" dirty="0"/>
              <a:t>Penal Code Section 803: Extends the statute of limitations for filing a violation of P.C. 647(j)(4) (commonly referred to as “revenge porn”) from one year, to within one year of the date of discovery but no more than four years after the date the image was distributed.</a:t>
            </a:r>
          </a:p>
        </p:txBody>
      </p:sp>
    </p:spTree>
    <p:extLst>
      <p:ext uri="{BB962C8B-B14F-4D97-AF65-F5344CB8AC3E}">
        <p14:creationId xmlns:p14="http://schemas.microsoft.com/office/powerpoint/2010/main" val="1617606307"/>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5C48021-A3B1-4C8F-911F-935B2E8676B5}"/>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dirty="0">
                <a:solidFill>
                  <a:srgbClr val="FFFFFF"/>
                </a:solidFill>
              </a:rPr>
              <a:t>Employee of a prosecutor’s office may write probable cause dec for an arrest warrant (AB 127)</a:t>
            </a:r>
          </a:p>
        </p:txBody>
      </p:sp>
      <p:sp>
        <p:nvSpPr>
          <p:cNvPr id="3" name="Content Placeholder 2">
            <a:extLst>
              <a:ext uri="{FF2B5EF4-FFF2-40B4-BE49-F238E27FC236}">
                <a16:creationId xmlns:a16="http://schemas.microsoft.com/office/drawing/2014/main" id="{5F594233-94BC-47F8-BE62-E555C9B1E17D}"/>
              </a:ext>
            </a:extLst>
          </p:cNvPr>
          <p:cNvSpPr>
            <a:spLocks noGrp="1"/>
          </p:cNvSpPr>
          <p:nvPr>
            <p:ph idx="1"/>
          </p:nvPr>
        </p:nvSpPr>
        <p:spPr>
          <a:xfrm>
            <a:off x="1103312" y="2763520"/>
            <a:ext cx="8946541" cy="3484879"/>
          </a:xfrm>
        </p:spPr>
        <p:txBody>
          <a:bodyPr>
            <a:normAutofit/>
          </a:bodyPr>
          <a:lstStyle/>
          <a:p>
            <a:r>
              <a:rPr lang="en-US" dirty="0"/>
              <a:t>Penal Code Section 817: Authorizes an employee of a public prosecutor’s office (e.g., a DDA  or DCA) to make a declaration of PC to a magistrate if the defendant is a peace officer, in order to obtain an arrest warrant.</a:t>
            </a:r>
          </a:p>
          <a:p>
            <a:r>
              <a:rPr lang="en-US" dirty="0"/>
              <a:t>According to the legislative history of this bill, an obstacle to the prosecution of police officers is the unwillingness of law enforcement officers to assist in the prosecution of one of their own and this can lead to law enforcement officers refusing to provide the necessary information to support an arrest warrant.</a:t>
            </a:r>
          </a:p>
        </p:txBody>
      </p:sp>
    </p:spTree>
    <p:extLst>
      <p:ext uri="{BB962C8B-B14F-4D97-AF65-F5344CB8AC3E}">
        <p14:creationId xmlns:p14="http://schemas.microsoft.com/office/powerpoint/2010/main" val="340875332"/>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B860F25-3B3F-472A-BD3E-7BD1AF1A8C20}"/>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dirty="0">
                <a:solidFill>
                  <a:srgbClr val="FFFFFF"/>
                </a:solidFill>
              </a:rPr>
              <a:t>Release of probation violators on their own recognizance pending a formal violation hearing (AB 1228)</a:t>
            </a:r>
          </a:p>
        </p:txBody>
      </p:sp>
      <p:sp>
        <p:nvSpPr>
          <p:cNvPr id="3" name="Content Placeholder 2">
            <a:extLst>
              <a:ext uri="{FF2B5EF4-FFF2-40B4-BE49-F238E27FC236}">
                <a16:creationId xmlns:a16="http://schemas.microsoft.com/office/drawing/2014/main" id="{1B5BE3FC-7523-46B8-8227-7B02C1024BD3}"/>
              </a:ext>
            </a:extLst>
          </p:cNvPr>
          <p:cNvSpPr>
            <a:spLocks noGrp="1"/>
          </p:cNvSpPr>
          <p:nvPr>
            <p:ph idx="1"/>
          </p:nvPr>
        </p:nvSpPr>
        <p:spPr>
          <a:xfrm>
            <a:off x="1103312" y="2763520"/>
            <a:ext cx="8946541" cy="3484879"/>
          </a:xfrm>
        </p:spPr>
        <p:txBody>
          <a:bodyPr>
            <a:normAutofit/>
          </a:bodyPr>
          <a:lstStyle/>
          <a:p>
            <a:pPr>
              <a:lnSpc>
                <a:spcPct val="90000"/>
              </a:lnSpc>
            </a:pPr>
            <a:r>
              <a:rPr lang="en-US" sz="1600" dirty="0"/>
              <a:t>New Penal Code Section 1203.25: </a:t>
            </a:r>
          </a:p>
          <a:p>
            <a:pPr>
              <a:lnSpc>
                <a:spcPct val="90000"/>
              </a:lnSpc>
            </a:pPr>
            <a:r>
              <a:rPr lang="en-US" sz="1600" dirty="0"/>
              <a:t>Creates a presumption for the O.R. release of a probation violator before a formal violation hearing. </a:t>
            </a:r>
          </a:p>
          <a:p>
            <a:pPr>
              <a:lnSpc>
                <a:spcPct val="90000"/>
              </a:lnSpc>
            </a:pPr>
            <a:r>
              <a:rPr lang="en-US" sz="1600" dirty="0"/>
              <a:t>Prohibits a court from denying release for a person on probation for a misdemeanor, unless the probationer fails to comply with an order of the court, including an order to appear in court. </a:t>
            </a:r>
          </a:p>
          <a:p>
            <a:pPr>
              <a:lnSpc>
                <a:spcPct val="90000"/>
              </a:lnSpc>
            </a:pPr>
            <a:r>
              <a:rPr lang="en-US" sz="1600" dirty="0"/>
              <a:t>Prohibits a court from denying release for a person on probation for a felony unless the court finds by clear and convincing evidence that there are no means reasonably available to provide reasonable protection of the public and reasonable assurance of the probationer’s future appearance in court. </a:t>
            </a:r>
          </a:p>
          <a:p>
            <a:pPr>
              <a:lnSpc>
                <a:spcPct val="90000"/>
              </a:lnSpc>
            </a:pPr>
            <a:r>
              <a:rPr lang="en-US" sz="1600" dirty="0"/>
              <a:t>Requires a court to make a finding of danger to the public by clear and convincing evidence, in order to be able to impose conditions of release such as electronic monitoring or reporting by telephone to a probation officer.</a:t>
            </a:r>
          </a:p>
        </p:txBody>
      </p:sp>
    </p:spTree>
    <p:extLst>
      <p:ext uri="{BB962C8B-B14F-4D97-AF65-F5344CB8AC3E}">
        <p14:creationId xmlns:p14="http://schemas.microsoft.com/office/powerpoint/2010/main" val="3801543078"/>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59003B7-7062-45CB-87B9-A9B8A373360D}"/>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dirty="0">
                <a:solidFill>
                  <a:srgbClr val="FFFFFF"/>
                </a:solidFill>
              </a:rPr>
              <a:t>The dismissal of a conviction does not release the defendant from the terms and conditions of an unexpired criminal protective order (AB 1281)</a:t>
            </a:r>
          </a:p>
        </p:txBody>
      </p:sp>
      <p:sp>
        <p:nvSpPr>
          <p:cNvPr id="3" name="Content Placeholder 2">
            <a:extLst>
              <a:ext uri="{FF2B5EF4-FFF2-40B4-BE49-F238E27FC236}">
                <a16:creationId xmlns:a16="http://schemas.microsoft.com/office/drawing/2014/main" id="{23EE8E3B-39EF-4CD3-9483-EEB35D360BED}"/>
              </a:ext>
            </a:extLst>
          </p:cNvPr>
          <p:cNvSpPr>
            <a:spLocks noGrp="1"/>
          </p:cNvSpPr>
          <p:nvPr>
            <p:ph idx="1"/>
          </p:nvPr>
        </p:nvSpPr>
        <p:spPr>
          <a:xfrm>
            <a:off x="1103312" y="2763520"/>
            <a:ext cx="8946541" cy="3484879"/>
          </a:xfrm>
        </p:spPr>
        <p:txBody>
          <a:bodyPr>
            <a:normAutofit/>
          </a:bodyPr>
          <a:lstStyle/>
          <a:p>
            <a:r>
              <a:rPr lang="en-US" dirty="0"/>
              <a:t>Penal Code §§ 1203.4, 1203.4a, 1203.4b, and 1203.425:</a:t>
            </a:r>
          </a:p>
          <a:p>
            <a:r>
              <a:rPr lang="en-US" dirty="0"/>
              <a:t>Adds that the dismissal of a conviction does not release the defendant from the terms and conditions of any unexpired criminal protective order that was issued pursuant to P.C. 136.2(</a:t>
            </a:r>
            <a:r>
              <a:rPr lang="en-US" dirty="0" err="1"/>
              <a:t>i</a:t>
            </a:r>
            <a:r>
              <a:rPr lang="en-US" dirty="0"/>
              <a:t>)(1); 273.5(j); PC 368(I) or PC 646.9(k). </a:t>
            </a:r>
          </a:p>
          <a:p>
            <a:pPr lvl="1"/>
            <a:r>
              <a:rPr lang="en-US" dirty="0"/>
              <a:t>All RO’s granted under these sections may be issued for up to 10 years.</a:t>
            </a:r>
          </a:p>
          <a:p>
            <a:pPr marL="0" indent="0">
              <a:buNone/>
            </a:pPr>
            <a:endParaRPr lang="en-US" dirty="0"/>
          </a:p>
        </p:txBody>
      </p:sp>
    </p:spTree>
    <p:extLst>
      <p:ext uri="{BB962C8B-B14F-4D97-AF65-F5344CB8AC3E}">
        <p14:creationId xmlns:p14="http://schemas.microsoft.com/office/powerpoint/2010/main" val="3405948323"/>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C055DA3-067E-43EF-9CA2-31F40F9E619C}"/>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Nunchakus legal (AB 827) </a:t>
            </a:r>
          </a:p>
        </p:txBody>
      </p:sp>
      <p:sp>
        <p:nvSpPr>
          <p:cNvPr id="3" name="Content Placeholder 2">
            <a:extLst>
              <a:ext uri="{FF2B5EF4-FFF2-40B4-BE49-F238E27FC236}">
                <a16:creationId xmlns:a16="http://schemas.microsoft.com/office/drawing/2014/main" id="{DF1E8D3B-E0F0-4A09-972E-181FC6A94120}"/>
              </a:ext>
            </a:extLst>
          </p:cNvPr>
          <p:cNvSpPr>
            <a:spLocks noGrp="1"/>
          </p:cNvSpPr>
          <p:nvPr>
            <p:ph idx="1"/>
          </p:nvPr>
        </p:nvSpPr>
        <p:spPr>
          <a:xfrm>
            <a:off x="1103312" y="2763520"/>
            <a:ext cx="8946541" cy="3484879"/>
          </a:xfrm>
        </p:spPr>
        <p:txBody>
          <a:bodyPr>
            <a:normAutofit/>
          </a:bodyPr>
          <a:lstStyle/>
          <a:p>
            <a:r>
              <a:rPr lang="en-US" sz="1900" dirty="0"/>
              <a:t>Eliminates nunchaku from the list of prohibited weapons and makes conforming amendments to several other Penal Code sections. </a:t>
            </a:r>
          </a:p>
          <a:p>
            <a:r>
              <a:rPr lang="en-US" sz="1900" dirty="0"/>
              <a:t> [The legislative history of the bill explains the history of the ban on nunchakus.  In the 1970s, California banned nunchakus following the rise in popularity of Kung Fu and Bruce Lee movies, and a concern about nunchakus being used by criminals. In 2018, New York’s law prohibiting the possession of nunchakus was struck down on Second Amendment grounds. Nunchakus are a form of self-defense in various martial arts. The Committee on the Revision of the Penal Code claims that “many” California cases involving nunchakus are prosecuted based only on possession and that these cases often involve a minor.]</a:t>
            </a:r>
          </a:p>
        </p:txBody>
      </p:sp>
    </p:spTree>
    <p:extLst>
      <p:ext uri="{BB962C8B-B14F-4D97-AF65-F5344CB8AC3E}">
        <p14:creationId xmlns:p14="http://schemas.microsoft.com/office/powerpoint/2010/main" val="3541951608"/>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A0B6EB4-D77B-44AA-A43A-EC1DCBBAB50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 GVRO’s (SB 538) </a:t>
            </a:r>
          </a:p>
        </p:txBody>
      </p:sp>
      <p:sp>
        <p:nvSpPr>
          <p:cNvPr id="3" name="Content Placeholder 2">
            <a:extLst>
              <a:ext uri="{FF2B5EF4-FFF2-40B4-BE49-F238E27FC236}">
                <a16:creationId xmlns:a16="http://schemas.microsoft.com/office/drawing/2014/main" id="{9C3B91F3-E3DC-4788-B069-218AF7DCE65A}"/>
              </a:ext>
            </a:extLst>
          </p:cNvPr>
          <p:cNvSpPr>
            <a:spLocks noGrp="1"/>
          </p:cNvSpPr>
          <p:nvPr>
            <p:ph idx="1"/>
          </p:nvPr>
        </p:nvSpPr>
        <p:spPr>
          <a:xfrm>
            <a:off x="1103312" y="2763520"/>
            <a:ext cx="8946541" cy="3484879"/>
          </a:xfrm>
        </p:spPr>
        <p:txBody>
          <a:bodyPr>
            <a:normAutofit/>
          </a:bodyPr>
          <a:lstStyle/>
          <a:p>
            <a:r>
              <a:rPr lang="en-US" dirty="0"/>
              <a:t>Penal Code Sections 18121 – 18123: </a:t>
            </a:r>
          </a:p>
          <a:p>
            <a:r>
              <a:rPr lang="en-US" dirty="0"/>
              <a:t>Permits a party or witness to appear remotely at the hearing on a petition for a gun violence restraining order. Requires the superior court of each county to develop local rules and instructions for remote appearances and to post them on its internet website.</a:t>
            </a:r>
          </a:p>
          <a:p>
            <a:r>
              <a:rPr lang="en-US" dirty="0"/>
              <a:t>Requires courts, by July 1, 2023, to permit the electronic filing of petitions for gun violence restraining orders, during and after normal business hours.</a:t>
            </a:r>
          </a:p>
        </p:txBody>
      </p:sp>
    </p:spTree>
    <p:extLst>
      <p:ext uri="{BB962C8B-B14F-4D97-AF65-F5344CB8AC3E}">
        <p14:creationId xmlns:p14="http://schemas.microsoft.com/office/powerpoint/2010/main" val="3394577851"/>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4C57F63-F9C5-47B2-81C2-4B35A5F20624}"/>
              </a:ext>
            </a:extLst>
          </p:cNvPr>
          <p:cNvSpPr>
            <a:spLocks noGrp="1"/>
          </p:cNvSpPr>
          <p:nvPr>
            <p:ph type="title"/>
          </p:nvPr>
        </p:nvSpPr>
        <p:spPr>
          <a:xfrm>
            <a:off x="1103312" y="452718"/>
            <a:ext cx="8947522" cy="1400530"/>
          </a:xfrm>
        </p:spPr>
        <p:txBody>
          <a:bodyPr anchor="ctr">
            <a:normAutofit/>
          </a:bodyPr>
          <a:lstStyle/>
          <a:p>
            <a:r>
              <a:rPr lang="en-US" sz="3900" dirty="0">
                <a:solidFill>
                  <a:srgbClr val="FFFFFF"/>
                </a:solidFill>
              </a:rPr>
              <a:t>Frame included in firearm definition </a:t>
            </a:r>
            <a:br>
              <a:rPr lang="en-US" sz="3900" dirty="0">
                <a:solidFill>
                  <a:srgbClr val="FFFFFF"/>
                </a:solidFill>
              </a:rPr>
            </a:br>
            <a:r>
              <a:rPr lang="en-US" sz="3900" dirty="0">
                <a:solidFill>
                  <a:srgbClr val="FFFFFF"/>
                </a:solidFill>
              </a:rPr>
              <a:t>FC § 6216 &amp; PC § 16520 (AB 1057)</a:t>
            </a:r>
          </a:p>
        </p:txBody>
      </p:sp>
      <p:sp>
        <p:nvSpPr>
          <p:cNvPr id="3" name="Content Placeholder 2">
            <a:extLst>
              <a:ext uri="{FF2B5EF4-FFF2-40B4-BE49-F238E27FC236}">
                <a16:creationId xmlns:a16="http://schemas.microsoft.com/office/drawing/2014/main" id="{E2833AC8-F0CF-4EC2-A09F-682B80E113D5}"/>
              </a:ext>
            </a:extLst>
          </p:cNvPr>
          <p:cNvSpPr>
            <a:spLocks noGrp="1"/>
          </p:cNvSpPr>
          <p:nvPr>
            <p:ph idx="1"/>
          </p:nvPr>
        </p:nvSpPr>
        <p:spPr>
          <a:xfrm>
            <a:off x="1103312" y="2763520"/>
            <a:ext cx="8946541" cy="3484879"/>
          </a:xfrm>
        </p:spPr>
        <p:txBody>
          <a:bodyPr>
            <a:normAutofit/>
          </a:bodyPr>
          <a:lstStyle/>
          <a:p>
            <a:r>
              <a:rPr lang="en-US" dirty="0"/>
              <a:t>Includes in the definition of "firearm" a frame, receiver, or precursor part for the purpose of surrender or seizure pursuant to a Gun Violence Restraining Order (GVRO) and a domestic violence restraining order.</a:t>
            </a:r>
          </a:p>
          <a:p>
            <a:r>
              <a:rPr lang="en-US" dirty="0"/>
              <a:t>Becomes operative on July 1, 2022.</a:t>
            </a:r>
          </a:p>
        </p:txBody>
      </p:sp>
    </p:spTree>
    <p:extLst>
      <p:ext uri="{BB962C8B-B14F-4D97-AF65-F5344CB8AC3E}">
        <p14:creationId xmlns:p14="http://schemas.microsoft.com/office/powerpoint/2010/main" val="1928725100"/>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9" name="Picture 307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81" name="Picture 308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83" name="Oval 308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85" name="Picture 308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87" name="Picture 308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089" name="Rectangle 308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91" name="Rectangle 309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6FAD6-47EC-468D-B0B2-E3B7CA0F7E53}"/>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dirty="0">
                <a:solidFill>
                  <a:srgbClr val="EBEBEB"/>
                </a:solidFill>
                <a:latin typeface="+mj-lt"/>
                <a:ea typeface="+mj-ea"/>
                <a:cs typeface="+mj-cs"/>
              </a:rPr>
              <a:t>New Felony Crimes</a:t>
            </a:r>
          </a:p>
        </p:txBody>
      </p:sp>
      <p:sp>
        <p:nvSpPr>
          <p:cNvPr id="3" name="Text Placeholder 2">
            <a:extLst>
              <a:ext uri="{FF2B5EF4-FFF2-40B4-BE49-F238E27FC236}">
                <a16:creationId xmlns:a16="http://schemas.microsoft.com/office/drawing/2014/main" id="{B98BA33F-F6CB-4A50-959F-C0AB8A8F2C4F}"/>
              </a:ext>
            </a:extLst>
          </p:cNvPr>
          <p:cNvSpPr>
            <a:spLocks noGrp="1"/>
          </p:cNvSpPr>
          <p:nvPr>
            <p:ph type="body" idx="1"/>
          </p:nvPr>
        </p:nvSpPr>
        <p:spPr>
          <a:xfrm>
            <a:off x="8191925" y="4588329"/>
            <a:ext cx="3352375" cy="1621508"/>
          </a:xfrm>
        </p:spPr>
        <p:txBody>
          <a:bodyPr vert="horz" lIns="91440" tIns="45720" rIns="91440" bIns="45720" rtlCol="0" anchor="t">
            <a:normAutofit/>
          </a:bodyPr>
          <a:lstStyle/>
          <a:p>
            <a:endParaRPr lang="en-US" sz="1800">
              <a:solidFill>
                <a:schemeClr val="tx2">
                  <a:lumMod val="40000"/>
                  <a:lumOff val="60000"/>
                </a:schemeClr>
              </a:solidFill>
            </a:endParaRPr>
          </a:p>
        </p:txBody>
      </p:sp>
      <p:sp>
        <p:nvSpPr>
          <p:cNvPr id="309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95" name="Freeform: Shape 309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7" name="Rectangle 309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074" name="Picture 2">
            <a:extLst>
              <a:ext uri="{FF2B5EF4-FFF2-40B4-BE49-F238E27FC236}">
                <a16:creationId xmlns:a16="http://schemas.microsoft.com/office/drawing/2014/main" id="{D4F7BD0C-5305-44BB-85B7-2F67200BF2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3854" y="1328096"/>
            <a:ext cx="6270662" cy="420134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5970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06C26689ED3F47936053D429BDF58C" ma:contentTypeVersion="9" ma:contentTypeDescription="Create a new document." ma:contentTypeScope="" ma:versionID="66ecbbe427636473f978a03321d118df">
  <xsd:schema xmlns:xsd="http://www.w3.org/2001/XMLSchema" xmlns:xs="http://www.w3.org/2001/XMLSchema" xmlns:p="http://schemas.microsoft.com/office/2006/metadata/properties" xmlns:ns2="bdda19d9-f9ba-46b3-a6de-8cd7cd5343b5" xmlns:ns3="b480663d-7f8b-472d-9c70-e03b8f8cc4c6" targetNamespace="http://schemas.microsoft.com/office/2006/metadata/properties" ma:root="true" ma:fieldsID="81672e0168d4235f3e1b1a331d259dae" ns2:_="" ns3:_="">
    <xsd:import namespace="bdda19d9-f9ba-46b3-a6de-8cd7cd5343b5"/>
    <xsd:import namespace="b480663d-7f8b-472d-9c70-e03b8f8cc4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a19d9-f9ba-46b3-a6de-8cd7cd534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ed8703d-a7c8-4a51-8730-763bd45d72e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80663d-7f8b-472d-9c70-e03b8f8cc4c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cfcc9c-6109-48d3-8202-d2de5a44e771}" ma:internalName="TaxCatchAll" ma:showField="CatchAllData" ma:web="b480663d-7f8b-472d-9c70-e03b8f8cc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80663d-7f8b-472d-9c70-e03b8f8cc4c6" xsi:nil="true"/>
    <lcf76f155ced4ddcb4097134ff3c332f xmlns="bdda19d9-f9ba-46b3-a6de-8cd7cd5343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66398C-4245-4CE7-A2AD-92C8389CAB22}"/>
</file>

<file path=customXml/itemProps2.xml><?xml version="1.0" encoding="utf-8"?>
<ds:datastoreItem xmlns:ds="http://schemas.openxmlformats.org/officeDocument/2006/customXml" ds:itemID="{60DD0869-E373-417C-B684-26AD018567EC}"/>
</file>

<file path=customXml/itemProps3.xml><?xml version="1.0" encoding="utf-8"?>
<ds:datastoreItem xmlns:ds="http://schemas.openxmlformats.org/officeDocument/2006/customXml" ds:itemID="{BF30F498-88AA-4BED-A63E-232464901853}"/>
</file>

<file path=docProps/app.xml><?xml version="1.0" encoding="utf-8"?>
<Properties xmlns="http://schemas.openxmlformats.org/officeDocument/2006/extended-properties" xmlns:vt="http://schemas.openxmlformats.org/officeDocument/2006/docPropsVTypes">
  <Template>Ion</Template>
  <TotalTime>1840</TotalTime>
  <Words>12845</Words>
  <Application>Microsoft Office PowerPoint</Application>
  <PresentationFormat>Widescreen</PresentationFormat>
  <Paragraphs>369</Paragraphs>
  <Slides>113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113</vt:i4>
      </vt:variant>
    </vt:vector>
  </HeadingPairs>
  <TitlesOfParts>
    <vt:vector size="118" baseType="lpstr">
      <vt:lpstr>Arial</vt:lpstr>
      <vt:lpstr>Century Gothic</vt:lpstr>
      <vt:lpstr>Open Sans</vt:lpstr>
      <vt:lpstr>Wingdings 3</vt:lpstr>
      <vt:lpstr>Ion</vt:lpstr>
      <vt:lpstr>2021-2022 Legal Updates</vt:lpstr>
      <vt:lpstr>Contact Info</vt:lpstr>
      <vt:lpstr>Case Law</vt:lpstr>
      <vt:lpstr>In re Edgerrin J. (2020) 57 Cal.App.5th 752</vt:lpstr>
      <vt:lpstr>In re Edgerrin J. (2020) 57 Cal.App.5th 752</vt:lpstr>
      <vt:lpstr>In re Edgerrin J. (2020) 57 Cal.App.5th 752</vt:lpstr>
      <vt:lpstr>People v. Kasrawi (2021) 65 Cal.App.5th 751*</vt:lpstr>
      <vt:lpstr>People v. Kasrawi (2021) 65 Cal.App.5th 751*</vt:lpstr>
      <vt:lpstr>People v. Kasrawi (2021) 65 Cal.App.5th 751*</vt:lpstr>
      <vt:lpstr>People v. Kasrawi (2021) 65 Cal.App.5th 751*</vt:lpstr>
      <vt:lpstr>Torres v. Madrid (2021) 141 S.Ct. 989</vt:lpstr>
      <vt:lpstr>Torres v. Madrid (2021) 141 S.Ct. 989</vt:lpstr>
      <vt:lpstr>People v. Tousant (2021) 64 Cal.App.5th 804</vt:lpstr>
      <vt:lpstr>People v. Tousant (2021) 64 Cal.App.5th 804</vt:lpstr>
      <vt:lpstr>People v. Tousant (2021) 64 Cal.App.5th 804</vt:lpstr>
      <vt:lpstr>People v. Tousant (2021) 64 Cal.App.5th 804</vt:lpstr>
      <vt:lpstr>People v. Hall (2020) 57 Cal.App.5th 946</vt:lpstr>
      <vt:lpstr>People v. Hall (2020) 57 Cal.App.5th 946</vt:lpstr>
      <vt:lpstr>People v. Hall (2020) 57 Cal.App.5th 946</vt:lpstr>
      <vt:lpstr>People v. Hall (2020) 57 Cal.App.5th 946</vt:lpstr>
      <vt:lpstr>People v. Moore (2021) 64 Cal.App.5th 291:</vt:lpstr>
      <vt:lpstr>People v. Moore (2021) 64 Cal.App.5th 291:</vt:lpstr>
      <vt:lpstr>People v. Moore (2021) 64 Cal.App.5th 291:</vt:lpstr>
      <vt:lpstr>People v. Moore (2021) 64 Cal.App.5th 291:</vt:lpstr>
      <vt:lpstr>Caniglia v. Strom (2021) __ U.S.__, 141 S.Ct. 1596</vt:lpstr>
      <vt:lpstr>Caniglia v. Strom (2021) __ U.S.__, 141 S.Ct. 1596</vt:lpstr>
      <vt:lpstr>Caniglia v. Strom (2021) __ U.S.__, 141 S.Ct. 1596</vt:lpstr>
      <vt:lpstr> Lange v. California (2021) __U.S.__, 141 S.Ct. 2011</vt:lpstr>
      <vt:lpstr>Lange v. California (2021) __U.S.__, 141 S.Ct. 2011</vt:lpstr>
      <vt:lpstr>Lange v. California (2021) __U.S.__, 141 S.Ct. 2011</vt:lpstr>
      <vt:lpstr>Lange v. California (2021) __U.S.__, 141 S.Ct. 2011</vt:lpstr>
      <vt:lpstr>People v. Nunes (2021) 64 Cal.App.5th 1</vt:lpstr>
      <vt:lpstr>People v. Nunes (2021) 64 Cal.App.5th 1</vt:lpstr>
      <vt:lpstr>People v. Wilson (2020) 56 Cal.App.5th 128*</vt:lpstr>
      <vt:lpstr>People v. Wilson (2020) 56 Cal.App.5th 128*</vt:lpstr>
      <vt:lpstr>People v. Wilson (2020) 56 Cal.App.5th 128*</vt:lpstr>
      <vt:lpstr>In re J.W. (2020) 56 Cal.App.5th 355</vt:lpstr>
      <vt:lpstr>In re J.W. (2020) 56 Cal.App.5th 355</vt:lpstr>
      <vt:lpstr>In re J.W. (2020) 56 Cal.App.5th 355</vt:lpstr>
      <vt:lpstr>In re Matthew W. (2021) 66 Cal.App.5th 392:</vt:lpstr>
      <vt:lpstr>In re Matthew W. (2021) 66 Cal.App.5th 392:</vt:lpstr>
      <vt:lpstr>In re Matthew W. (2021) 66 Cal.App.5th 392:</vt:lpstr>
      <vt:lpstr>People v. Sumagang (2021) 69 Cal.App.5th 712</vt:lpstr>
      <vt:lpstr>People v. Sumagang (2021) 69 Cal.App.5th 712</vt:lpstr>
      <vt:lpstr>People v. Sumagang (2021) 69 Cal.App.5th 712</vt:lpstr>
      <vt:lpstr>People v. Sumagang (2021) 69 Cal.App.5th 712</vt:lpstr>
      <vt:lpstr>People v. Holiman (03/28/2022) (A160142) (1 DCA, Div. 2)</vt:lpstr>
      <vt:lpstr>People v. Chatman (01/31/2022) (A151508) (1 DCA, Div. 4):</vt:lpstr>
      <vt:lpstr>People v. Newsom–Filed Jan. 10, 2022, in B312652 (2 DCA, Div. 8)</vt:lpstr>
      <vt:lpstr>Blakes v. Superior Court (12/16/2021) (C093856) (3 DCA)</vt:lpstr>
      <vt:lpstr>People v. Rorabaugh (01/25/2022) (C090482) (3 DCA)</vt:lpstr>
      <vt:lpstr>People v. McCune–Filed July 25, 2022, in A163579 (1 DCA, Div. 5)</vt:lpstr>
      <vt:lpstr>People v. McCune–Filed July 25, 2022, in A163579 (1 DCA, Div. 5)</vt:lpstr>
      <vt:lpstr>People v. Pantoja (03/24/2022) (Pub. 04/13/2022) (A162591) (1 DCA, Div. 2)</vt:lpstr>
      <vt:lpstr>People v. Pantoja (03/24/2022) (Pub. 04/13/2022) (A162591) (1 DCA, Div. 2)</vt:lpstr>
      <vt:lpstr>People v. Zgurski–Filed Dec. 27, 2021, in A160525 (1 DCA, Div. 3)</vt:lpstr>
      <vt:lpstr>New York State Rife &amp; Pistol Assn. v. Bruen (06/23/2022)</vt:lpstr>
      <vt:lpstr>New York State Rife &amp; Pistol Assn. v. Bruen (06/23/2022)</vt:lpstr>
      <vt:lpstr>New York State Rife &amp; Pistol Assn. v. Bruen (06/23/2022)</vt:lpstr>
      <vt:lpstr>Legislative Amendments</vt:lpstr>
      <vt:lpstr> PC 1203a &amp; PC 1203.1 (AB 1950)</vt:lpstr>
      <vt:lpstr> Civil Code § 52.1 (SB 2)</vt:lpstr>
      <vt:lpstr>SB 2 cont. </vt:lpstr>
      <vt:lpstr>SB 2 cont. </vt:lpstr>
      <vt:lpstr>SB 2 cont. </vt:lpstr>
      <vt:lpstr>Peace Officer Standards Accountability Division</vt:lpstr>
      <vt:lpstr>Peace Officer Standards Accountability Division</vt:lpstr>
      <vt:lpstr>GC § 1031.4 and PC § 13511.1. (AB 89)</vt:lpstr>
      <vt:lpstr> GC § 7286 amended (AB 26) </vt:lpstr>
      <vt:lpstr> GC 7286.5 amended (AB 490)</vt:lpstr>
      <vt:lpstr>“Positional asphyxia”</vt:lpstr>
      <vt:lpstr>GC § 7286.5 amended (AB 490)</vt:lpstr>
      <vt:lpstr>Law enforcement gangs added  Penal Code § 13670 (SB 958)</vt:lpstr>
      <vt:lpstr>Social media added PC § 13665 (AB 1475) </vt:lpstr>
      <vt:lpstr>Release of records PC § § 832.5  &amp; 832.7 (SB 16)</vt:lpstr>
      <vt:lpstr>New Laws for Prosecutors </vt:lpstr>
      <vt:lpstr>CCP § 231.7</vt:lpstr>
      <vt:lpstr>Changes to sentencing laws (AB 124)</vt:lpstr>
      <vt:lpstr>Affirmative Coercion Defense (AB 124)</vt:lpstr>
      <vt:lpstr>Gang Prosecutions New PC 1109 “The STEP Forward Act of 2021” (AB 333)</vt:lpstr>
      <vt:lpstr>AB 333 cont. </vt:lpstr>
      <vt:lpstr>Enhancements (SB 81)</vt:lpstr>
      <vt:lpstr>Repeal &amp; Resentencing  PC § § 1171 &amp; 1171.1 (SB 483) </vt:lpstr>
      <vt:lpstr>PC § 1170.95 Extended to Attempted Murder and Manslaughter (SB 775)</vt:lpstr>
      <vt:lpstr>SB 775: Continued</vt:lpstr>
      <vt:lpstr>Social media included in the definition of evidence of a victim’s sexual conduct (AB 341) </vt:lpstr>
      <vt:lpstr>Evidence of sexual assault victim is clothing is prohibited on the issue of consent (AB 939)</vt:lpstr>
      <vt:lpstr>Reproductive coercion is added as a basis for a domestic violence restraining order (SB 374)</vt:lpstr>
      <vt:lpstr>Probation eligibility for drug crimes is expanded (SB 73)</vt:lpstr>
      <vt:lpstr>Spousal Rape is repealed and incorporated into PC 261 Rape (AB 1171)</vt:lpstr>
      <vt:lpstr>SOL for a Felony PC 502 offense (computer crimes) is extended (AB 1247)</vt:lpstr>
      <vt:lpstr>SOL for PC 647(j)(4) misdemeanor crime of revenge porn is extended (SB 23)</vt:lpstr>
      <vt:lpstr>Employee of a prosecutor’s office may write probable cause dec for an arrest warrant (AB 127)</vt:lpstr>
      <vt:lpstr>Release of probation violators on their own recognizance pending a formal violation hearing (AB 1228)</vt:lpstr>
      <vt:lpstr>The dismissal of a conviction does not release the defendant from the terms and conditions of an unexpired criminal protective order (AB 1281)</vt:lpstr>
      <vt:lpstr>Nunchakus legal (AB 827) </vt:lpstr>
      <vt:lpstr> GVRO’s (SB 538) </vt:lpstr>
      <vt:lpstr>Frame included in firearm definition  FC § 6216 &amp; PC § 16520 (AB 1057)</vt:lpstr>
      <vt:lpstr>New Felony Crimes</vt:lpstr>
      <vt:lpstr>Elections Code § 18541</vt:lpstr>
      <vt:lpstr>Elections Code § 18568</vt:lpstr>
      <vt:lpstr>PC § 487m</vt:lpstr>
      <vt:lpstr>Gov. Code § 12525.3</vt:lpstr>
      <vt:lpstr>Changes to Juvenile Law</vt:lpstr>
      <vt:lpstr>Welfare &amp; Institutions Code § 654.3</vt:lpstr>
      <vt:lpstr>New Welfare &amp; Institutions Code § 801</vt:lpstr>
      <vt:lpstr>New Welfare &amp; Institutions Code §§ 875, 875.5 and 876</vt:lpstr>
      <vt:lpstr>Definition of secure treatment facility</vt:lpstr>
      <vt:lpstr>New Misdemeanors</vt:lpstr>
      <vt:lpstr>EC § 18370</vt:lpstr>
      <vt:lpstr>PC § 594.39 </vt:lpstr>
      <vt:lpstr>Fish &amp; Game § 2024</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 Diversion</dc:title>
  <dc:creator>Melinda Aiello</dc:creator>
  <cp:lastModifiedBy>Preston Schaub</cp:lastModifiedBy>
  <cp:revision>52</cp:revision>
  <cp:lastPrinted>2022-01-28T23:42:57Z</cp:lastPrinted>
  <dcterms:created xsi:type="dcterms:W3CDTF">2021-08-02T17:12:19Z</dcterms:created>
  <dcterms:modified xsi:type="dcterms:W3CDTF">2022-08-19T15:48:09Z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0x010100B806C26689ED3F47936053D429BDF58C</vt:lpwstr>
  </property>
</Properties>
</file>