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70"/>
  </p:notesMasterIdLst>
  <p:sldIdLst>
    <p:sldId id="256" r:id="rId6"/>
    <p:sldId id="258" r:id="rId7"/>
    <p:sldId id="339" r:id="rId8"/>
    <p:sldId id="268" r:id="rId9"/>
    <p:sldId id="269" r:id="rId10"/>
    <p:sldId id="270" r:id="rId11"/>
    <p:sldId id="538" r:id="rId12"/>
    <p:sldId id="522" r:id="rId13"/>
    <p:sldId id="273" r:id="rId14"/>
    <p:sldId id="542" r:id="rId15"/>
    <p:sldId id="274" r:id="rId16"/>
    <p:sldId id="275" r:id="rId17"/>
    <p:sldId id="264" r:id="rId18"/>
    <p:sldId id="276" r:id="rId19"/>
    <p:sldId id="278" r:id="rId20"/>
    <p:sldId id="281" r:id="rId21"/>
    <p:sldId id="282" r:id="rId22"/>
    <p:sldId id="279" r:id="rId23"/>
    <p:sldId id="280" r:id="rId24"/>
    <p:sldId id="541" r:id="rId25"/>
    <p:sldId id="283" r:id="rId26"/>
    <p:sldId id="297" r:id="rId27"/>
    <p:sldId id="292" r:id="rId28"/>
    <p:sldId id="298" r:id="rId29"/>
    <p:sldId id="293" r:id="rId30"/>
    <p:sldId id="295" r:id="rId31"/>
    <p:sldId id="294" r:id="rId32"/>
    <p:sldId id="299" r:id="rId33"/>
    <p:sldId id="300" r:id="rId34"/>
    <p:sldId id="302" r:id="rId35"/>
    <p:sldId id="303" r:id="rId36"/>
    <p:sldId id="304" r:id="rId37"/>
    <p:sldId id="305" r:id="rId38"/>
    <p:sldId id="306" r:id="rId39"/>
    <p:sldId id="307" r:id="rId40"/>
    <p:sldId id="308" r:id="rId41"/>
    <p:sldId id="309" r:id="rId42"/>
    <p:sldId id="310" r:id="rId43"/>
    <p:sldId id="311" r:id="rId44"/>
    <p:sldId id="317" r:id="rId45"/>
    <p:sldId id="312" r:id="rId46"/>
    <p:sldId id="313" r:id="rId47"/>
    <p:sldId id="314" r:id="rId48"/>
    <p:sldId id="315" r:id="rId49"/>
    <p:sldId id="316" r:id="rId50"/>
    <p:sldId id="325" r:id="rId51"/>
    <p:sldId id="324" r:id="rId52"/>
    <p:sldId id="328" r:id="rId53"/>
    <p:sldId id="329" r:id="rId54"/>
    <p:sldId id="326" r:id="rId55"/>
    <p:sldId id="327" r:id="rId56"/>
    <p:sldId id="332" r:id="rId57"/>
    <p:sldId id="333" r:id="rId58"/>
    <p:sldId id="330" r:id="rId59"/>
    <p:sldId id="320" r:id="rId60"/>
    <p:sldId id="334" r:id="rId61"/>
    <p:sldId id="335" r:id="rId62"/>
    <p:sldId id="336" r:id="rId63"/>
    <p:sldId id="337" r:id="rId64"/>
    <p:sldId id="338" r:id="rId65"/>
    <p:sldId id="331" r:id="rId66"/>
    <p:sldId id="540" r:id="rId67"/>
    <p:sldId id="267" r:id="rId68"/>
    <p:sldId id="26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1A4706-6CA8-467D-A27E-D74FF030D499}">
          <p14:sldIdLst>
            <p14:sldId id="256"/>
            <p14:sldId id="258"/>
            <p14:sldId id="339"/>
            <p14:sldId id="268"/>
            <p14:sldId id="269"/>
            <p14:sldId id="270"/>
            <p14:sldId id="538"/>
            <p14:sldId id="522"/>
            <p14:sldId id="273"/>
            <p14:sldId id="542"/>
            <p14:sldId id="274"/>
            <p14:sldId id="275"/>
            <p14:sldId id="264"/>
            <p14:sldId id="276"/>
            <p14:sldId id="278"/>
            <p14:sldId id="281"/>
          </p14:sldIdLst>
        </p14:section>
        <p14:section name="Untitled Section" id="{FC08593D-5CAB-4371-9A65-07FC2E553A95}">
          <p14:sldIdLst>
            <p14:sldId id="282"/>
            <p14:sldId id="279"/>
            <p14:sldId id="280"/>
            <p14:sldId id="541"/>
            <p14:sldId id="283"/>
            <p14:sldId id="297"/>
            <p14:sldId id="292"/>
            <p14:sldId id="298"/>
            <p14:sldId id="293"/>
            <p14:sldId id="295"/>
            <p14:sldId id="294"/>
            <p14:sldId id="299"/>
            <p14:sldId id="300"/>
            <p14:sldId id="302"/>
            <p14:sldId id="303"/>
            <p14:sldId id="304"/>
            <p14:sldId id="305"/>
            <p14:sldId id="306"/>
            <p14:sldId id="307"/>
            <p14:sldId id="308"/>
            <p14:sldId id="309"/>
            <p14:sldId id="310"/>
            <p14:sldId id="311"/>
            <p14:sldId id="317"/>
            <p14:sldId id="312"/>
            <p14:sldId id="313"/>
            <p14:sldId id="314"/>
            <p14:sldId id="315"/>
            <p14:sldId id="316"/>
            <p14:sldId id="325"/>
            <p14:sldId id="324"/>
            <p14:sldId id="328"/>
            <p14:sldId id="329"/>
            <p14:sldId id="326"/>
            <p14:sldId id="327"/>
            <p14:sldId id="332"/>
            <p14:sldId id="333"/>
            <p14:sldId id="330"/>
            <p14:sldId id="320"/>
            <p14:sldId id="334"/>
            <p14:sldId id="335"/>
            <p14:sldId id="336"/>
            <p14:sldId id="337"/>
            <p14:sldId id="338"/>
            <p14:sldId id="331"/>
            <p14:sldId id="540"/>
            <p14:sldId id="267"/>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E1E803-0B5F-EFA6-B7C3-60162CFC137F}" name="Allen, Dwrena K." initials="ADK" userId="S::AllenD@hudoig.gov::99b3df8b-3541-4146-81b2-c954d43066f1" providerId="AD"/>
  <p188:author id="{CDB44D12-FA40-C902-459E-8A17E2732641}" name="Kwok, Koon Hong" initials="KKH" userId="S::Kwokk@hudoig.gov::e902cbe8-54f4-4f1c-880f-f8707cf113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B54"/>
    <a:srgbClr val="705BAD"/>
    <a:srgbClr val="E2AF2D"/>
    <a:srgbClr val="69A58E"/>
    <a:srgbClr val="17AFA7"/>
    <a:srgbClr val="5AB0C9"/>
    <a:srgbClr val="265273"/>
    <a:srgbClr val="565656"/>
    <a:srgbClr val="E9EDF1"/>
    <a:srgbClr val="DEE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63888-D5EF-4198-9B11-988EF4C69AC8}" v="2" dt="2022-10-18T03:47:14.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77" d="100"/>
          <a:sy n="77" d="100"/>
        </p:scale>
        <p:origin x="228" y="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vely, Thomas" userId="6b1f2a86-6a65-4a1f-86a7-7b36de3510e7" providerId="ADAL" clId="{D7763888-D5EF-4198-9B11-988EF4C69AC8}"/>
    <pc:docChg chg="undo custSel modSld">
      <pc:chgData name="Gravely, Thomas" userId="6b1f2a86-6a65-4a1f-86a7-7b36de3510e7" providerId="ADAL" clId="{D7763888-D5EF-4198-9B11-988EF4C69AC8}" dt="2022-10-18T05:08:05.150" v="133" actId="21"/>
      <pc:docMkLst>
        <pc:docMk/>
      </pc:docMkLst>
      <pc:sldChg chg="modSp mod">
        <pc:chgData name="Gravely, Thomas" userId="6b1f2a86-6a65-4a1f-86a7-7b36de3510e7" providerId="ADAL" clId="{D7763888-D5EF-4198-9B11-988EF4C69AC8}" dt="2022-10-18T03:47:44.353" v="127" actId="27636"/>
        <pc:sldMkLst>
          <pc:docMk/>
          <pc:sldMk cId="1232998586" sldId="267"/>
        </pc:sldMkLst>
        <pc:spChg chg="mod">
          <ac:chgData name="Gravely, Thomas" userId="6b1f2a86-6a65-4a1f-86a7-7b36de3510e7" providerId="ADAL" clId="{D7763888-D5EF-4198-9B11-988EF4C69AC8}" dt="2022-10-18T03:47:44.353" v="127" actId="27636"/>
          <ac:spMkLst>
            <pc:docMk/>
            <pc:sldMk cId="1232998586" sldId="267"/>
            <ac:spMk id="6" creationId="{6BD0E821-B91F-43E7-ABBF-86D5BB91994C}"/>
          </ac:spMkLst>
        </pc:spChg>
      </pc:sldChg>
      <pc:sldChg chg="modSp mod">
        <pc:chgData name="Gravely, Thomas" userId="6b1f2a86-6a65-4a1f-86a7-7b36de3510e7" providerId="ADAL" clId="{D7763888-D5EF-4198-9B11-988EF4C69AC8}" dt="2022-10-18T05:08:05.150" v="133" actId="21"/>
        <pc:sldMkLst>
          <pc:docMk/>
          <pc:sldMk cId="3732814193" sldId="334"/>
        </pc:sldMkLst>
        <pc:spChg chg="mod">
          <ac:chgData name="Gravely, Thomas" userId="6b1f2a86-6a65-4a1f-86a7-7b36de3510e7" providerId="ADAL" clId="{D7763888-D5EF-4198-9B11-988EF4C69AC8}" dt="2022-10-18T05:08:05.150" v="133" actId="21"/>
          <ac:spMkLst>
            <pc:docMk/>
            <pc:sldMk cId="3732814193" sldId="334"/>
            <ac:spMk id="3" creationId="{8F996EF7-0DA6-E52F-1AB8-E7D130C3DE7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Housing Assistance Billions Spent in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2F-456B-AFCE-387D7D3BC7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2F-456B-AFCE-387D7D3BC7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2F-456B-AFCE-387D7D3BC75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2F-456B-AFCE-387D7D3BC75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Tenant Based</c:v>
                </c:pt>
                <c:pt idx="1">
                  <c:v>Project Based</c:v>
                </c:pt>
                <c:pt idx="2">
                  <c:v>Public Housing</c:v>
                </c:pt>
                <c:pt idx="3">
                  <c:v>Homeless Assistance</c:v>
                </c:pt>
              </c:strCache>
            </c:strRef>
          </c:cat>
          <c:val>
            <c:numRef>
              <c:f>Sheet1!$B$2:$B$5</c:f>
              <c:numCache>
                <c:formatCode>"$"#,##0.0_);\("$"#,##0.0\)</c:formatCode>
                <c:ptCount val="4"/>
                <c:pt idx="0" formatCode="&quot;$&quot;#,##0.0">
                  <c:v>25.7</c:v>
                </c:pt>
                <c:pt idx="1">
                  <c:v>13.5</c:v>
                </c:pt>
                <c:pt idx="2" formatCode="&quot;$&quot;#,##0.0">
                  <c:v>7.8</c:v>
                </c:pt>
                <c:pt idx="3" formatCode="&quot;$&quot;#,##0">
                  <c:v>3</c:v>
                </c:pt>
              </c:numCache>
            </c:numRef>
          </c:val>
          <c:extLst>
            <c:ext xmlns:c16="http://schemas.microsoft.com/office/drawing/2014/chart" uri="{C3380CC4-5D6E-409C-BE32-E72D297353CC}">
              <c16:uniqueId val="{00000000-7454-4BF0-AD3A-5F479C2E945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00:24:05.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0 323,'10'1,"-1"0,1 0,-1 1,0 1,1 0,-1 0,14 7,-13-5,0-1,0 0,1-1,-1 0,1 0,11 0,5 0,-1 1,1 2,-1 0,49 19,96 55,-65-29,-71-34,6 3,1-2,1-2,64 15,47-5,194 6,154-21,-252-9,-179 1,-1 4,0 3,0 3,85 26,-120-31,1-1,-1-2,1-2,62-2,5 0,41 11,48 1,862-14,-986-2,108-19,-103 10,77-1,-12 10,-1 6,182 26,-164-7,296 3,-152-27,889 13,-544 49,-501-35,-1 5,203 73,-312-92,2-2,-1 0,1-3,1-1,-1-1,64-2,14-4,227 2,-90 24,-164-16,193 9,-204-17,86-12,-126 7,-1-2,0-1,0-1,56-25,3-8,202-98,-222 105,146-48,-84 30,-90 33,2 2,59-14,68-17,-116 31,1 2,118-17,-116 28,0 3,0 3,1 2,-1 3,-1 2,67 19,191 75,-166-36,-13-4,-68-37,2-2,0-4,97 13,-103-22,-35-4,0-2,1-1,57-2,-78-3,1 0,-1-2,0 1,-1-1,1-1,-1 0,19-11,-1-3,42-33,-48 31,-1-2,36-47,5-4,-58 69,0 0,1 1,-1-1,1 1,0 1,0-1,1 1,-1 0,1 1,-1-1,1 1,0 1,13-3,6 2,-1 1,40 4,-21-1,-43-2,0 0,0 0,0 0,0 0,0 0,0 0,0 0,0 0,0 0,0 1,0-1,0 0,0 1,0-1,0 0,0 1,1 0,-12 7,-36 9,41-16,-33 11,-10 3,-77 36,41-13,-1-3,-1-5,-2-2,-160 26,143-39,-173 2,-109-26,41 1,-528 21,655-1,14 0,-475-49,593 29,-986-101,1052 106,-1124-63,204 68,902-2,38 0,1 0,-1 0,1 0,-1 0,1 0,-1 1,1-1,-1 0,1 0,-1 0,1-1,-1 1,1 0,-1 0,1 0,-1 0,1 0,-1-1,1 1,-1 0,1 0,0-1,-1 1,1 0,-1-1,1 1,0 0,-1-1,1 1,0 0,-1-1,22-8,17 2,0 2,47-1,-66 4,782-30,-689 29,1177 37,-9 128,-1224-151,-31-6,1 0,45 1,-65-7,1 0,-1 0,0-1,0 0,0 0,0 0,0-1,0 0,-1 0,8-5,30-15,29 1,1 3,115-16,-153 30,388-41,3 27,-345 16,-36 0,-20 2,0 0,28 3,-50 0,-8 0,-13 3,-80 4,-123-3,136-6,-666 1,-1-36,-547-98,985 99,-547 10,772 32,0 4,-170 45,151-33,0-5,-157 7,-224-18,366-8,-214-2,-252 2,300 17,217-12,-189 26,30-3,-460-9,673-21,47-2,1138-47,-754 74,706 129,-1116-152,21 6,-24-4,-15-1,-260 1,-295-37,-543-121,781 104,-298-57,78 11,-2 27,288 50,-82 8,100 8,145-3,32 2,1 3,-116 9,149 1,1 1,1 2,-48 21,40-15,-63 16,43-21,46-10,1 2,-1 0,1 1,0 0,0 2,-21 9,12-3,0-2,-35 11,-18 6,57-20,1-2,-1 0,0-1,0-1,-42 0,-22 4,-78 25,17-3,94-19,21-4,-56 4,79-9,0-1,-1 0,1-1,0 0,0 0,0-1,-1 0,1 0,1-1,-1 0,-12-7,20 10,-1-1,1 1,-1 0,0-1,1 1,-1 0,1-1,-1 1,1-1,-1 1,1-1,0 1,-1-1,1 1,-1-1,1 1,0-1,0 0,-1 1,1-1,0 0,0 1,0-1,0 0,0 1,-1-1,2-1,-1 1,1-1,0 1,0-1,0 1,0-1,0 1,0 0,0-1,0 1,0 0,1 0,-1 0,2-1,12-8,0 1,0 1,0 0,1 1,32-9,91-16,-133 31,116-19,235-6,125 39,113 48,-5 30,-441-66,-63-11,1-4,144-2,167-32,156-3,177 27,-704 0,0-1,0-2,0 0,-1-2,1-1,-1-1,0-1,26-13,-17 7,-1 2,48-11,45-16,87-39,-206 75,48-20,88-22,-129 40,-17 3,-28 0,-184 2,-651-25,195-62,656 85,0 1,0 1,0 1,0 0,-1 0,-17 5,-33 3,-152 16,203-23,21-1,30 0,-29-1,569 14,-4 45,-429-34,-20-3,158 9,-67-33,-66-1,668-21,-380 0,164-18,-40-24,4 46,-546 20,0-1,-1-2,20-3,38-5,-31 9,1 1,-1 3,0 1,89 19,-110-15,45 12,1-2,1-4,101 7,-152-20,62 4,-77-3,0-1,-1 1,1 0,0 0,-1 1,1-1,-1 1,1 0,-1 0,0 1,0-1,0 1,5 4,-9-6,0-1,1 0,-1 1,0-1,1 1,-1-1,0 1,0-1,1 1,-1-1,0 1,0-1,0 1,0-1,0 1,0-1,0 1,0-1,0 1,0-1,0 1,0-1,0 1,0-1,0 1,0 0,-1-1,1 0,0 1,0-1,-1 1,1-1,0 1,-1-1,1 1,0-1,-1 0,0 1,-21 14,20-14,-25 12,0-2,-1 0,0-2,-1-1,-35 5,-157 12,-98-7,-383-28,-314-94,586 29,-96-11,440 80,-119 8,67 2,-1749-5,1789-3,-137-25,159 17,-52-10,63 10,-131-8,195 20,-68 0,0-3,-94-17,84 8,-106-3,168 14,-86-10,-30-1,-631 13,720-3,-48-9,47 5,-46 0,16 5,-164 3,205 2,1 1,-41 12,-6 1,55-12,2 2,-1 0,1 1,-40 23,-38 15,77-37,1 1,-28 17,44-25,0 0,-1 0,1-1,0 0,-1 0,0 0,1-1,-1 0,0-1,0 0,1 0,-1-1,0 0,1 0,-1-1,0 1,1-2,0 1,-12-6,19 8,0-1,-1 1,1 0,0 0,0 0,-1-1,1 1,0 0,0 0,-1-1,1 1,0 0,0 0,-1-1,1 1,0 0,0-1,0 1,0 0,0-1,0 1,-1 0,1-1,0 1,0 0,0-1,0 1,0-1,0 1,0 0,1-1,-1 1,0 0,0-1,0 1,0 0,0-1,0 1,1 0,-1 0,0-1,0 1,0 0,1-1,-1 1,0 0,1-1,3-2,1 1,0-1,-1 1,1-1,0 1,8-2,50-14,1 3,117-12,149 5,-290 20,274-3,528 58,301 136,-1001-160,46 12,262 20,-436-59,0-2,0 0,0-1,0 0,0-1,0-1,-1 0,17-6,0 0,1 1,0 1,59-5,100 6,-138 5,1003 7,-269 53,-296-15,5-26,-383-19,461-15,550-90,-1044 97,401-25,-20 1,-408 27,-1-2,0-2,-1-3,0-1,87-39,-81 30,1 3,0 2,2 2,0 4,107-10,304 13,-463 9,-1 0,0 1,0 0,0 0,0 0,8 3,-13-4,0 0,-1 1,1-1,-1 0,1 1,-1-1,1 0,-1 1,1-1,-1 0,1 1,-1-1,0 1,1-1,-1 1,0-1,1 1,-1 0,0-1,0 1,1-1,-1 1,0-1,0 1,0 0,0 0,0 1,-1 0,1-1,-1 1,0 0,0-1,0 1,1-1,-1 1,-1-1,1 0,0 1,0-1,-1 0,-1 2,-11 7,0 0,0-1,-1 0,-1-1,1-1,-1-1,0 0,-24 5,-18 2,-65 6,-267 6,-7-24,241-3,-708-1,836 4,20 0,1-1,-1 0,1 0,-1 0,1-1,0 0,-1-1,-6-1,12-2,10 0,11-2,0 0,1 2,24-4,-11 2,889-142,-669 133,326 22,-373 10,0 10,203 53,-359-66,0-3,1-2,0-2,72-1,-67-5,63 10,-5-1,176 14,-287-23,-1 0,1 1,0-1,0 1,0-1,-1 1,1 0,0 0,-1 0,1 1,-1-1,1 0,2 3,-5-3,0-1,1 1,-1-1,0 0,0 1,0-1,0 1,0-1,0 1,0-1,0 0,0 1,0-1,0 1,0-1,0 1,0-1,0 1,0-1,0 0,0 1,-1-1,1 1,0-1,0 0,-1 1,1-1,0 0,0 1,-1-1,-24 18,-21 4,-1-3,0-2,-1-2,-93 17,-207 8,-483-24,823-17,-33 0,-70-10,84 2,24 2,16-2,8 3,0 1,0 0,0 2,34-2,-36 4,681-21,-300 17,-321 2,561-9,-620 11,0-1,30-6,17-2,297-18,-266 16,-67 6,0 2,0 1,1 2,-1 1,46 6,-77-6,1 0,0 0,-1 0,1 0,0 0,0 0,-1 0,1 0,0 0,-1 1,1-1,0 0,-1 0,1 1,0-1,-1 1,1-1,-1 0,1 1,-1-1,1 1,-1-1,1 1,-1 0,1-1,0 2,-2-1,1 0,-1 0,1-1,-1 1,0 0,1-1,-1 1,0 0,1-1,-1 1,0-1,0 1,0-1,0 1,1-1,-3 1,-50 17,48-17,-105 28,60-18,-90 34,77-20,-1-2,-1-4,-72 13,-175 42,291-68,0-1,-41 3,54-10,11-2,22-7,-25 11,123-49,160-39,140-3,-254 64,178-3,-331 29,-11 0,1 1,-1-1,0 1,1 1,-1-1,0 1,0 0,1 0,4 2,-10-3,1 0,-1 0,0 0,0 0,0 0,0 0,1 0,-1 0,0 1,0-1,0 0,0 0,0 0,1 0,-1 0,0 0,0 0,0 1,0-1,0 0,0 0,0 0,0 0,1 0,-1 1,0-1,0 0,0 0,0 0,0 0,0 1,0-1,0 0,0 0,0 0,0 0,0 1,0-1,0 0,0 0,0 0,0 0,0 1,-1-1,1 0,-9 6,-14 2,23-8,-40 10,1-2,-1-2,-45 2,-123-7,104-2,91 2,0 0,0 1,0 0,1 1,-22 8,67-24,0 2,1 1,0 1,1 2,38-3,180 1,-228 10,1-2,-1 0,0-1,0-2,47-13,-48 11,1 0,1 1,-1 2,45-1,-34 2,-438 5,211-5,94-2,-121-22,135 15,-34 1,-175 9,135 3,124-1,18 0,0-1,0-1,0 0,-19-4,34 5,-1 0,0 0,1 0,-1 0,1 0,-1 0,1 0,-1-1,0 1,1 0,-1 0,1-1,-1 1,1 0,-1-1,1 1,0-1,-1 1,1 0,-1-1,1 1,0-1,-1 1,1-1,0 1,0-1,-1 0,1 1,0-1,0 1,0-1,0 1,0-1,0 0,0 1,0-1,0 1,0-1,0 0,0 1,0-1,0 1,0-1,1 1,-1-1,0 1,0-1,1 1,-1-1,0 1,1-1,-1 1,1-1,-1 1,1-1,-1 1,0 0,1-1,-1 1,2-1,31-24,-33 24,21-12,-1 1,2 1,-1 1,2 1,-1 1,26-6,-15 8,0 0,1 3,60 0,619 7,-657-4,-36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7:11.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0,'9'0,"12"0,12 0,4 5,5 6,0 1,-3 3,-3-2,-8-1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7:28.0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3640 637,'1313'0,"-1271"2,0 2,66 16,45 5,26 2,-128-16,0-3,76 2,16-12,136 4,-177 10,-52-5,54 0,-51-7,13 0,124 15,-115-7,-1-3,101-6,-58-1,-95 1,1-1,35-9,9-1,59-13,-90 16,-1 2,1 1,37-1,-31 5,-1-2,1-2,-1-1,0-2,65-25,-77 24,1 1,0 2,0 0,1 2,53-2,68-5,5-1,7 0,7 0,-133 14,0 2,0 1,69 17,-37-4,1-4,1-3,128 2,-162-10,0 1,-1 3,38 9,-33-6,82 8,400-15,-259-5,-247 2,0-1,0 0,1-2,-2 0,1-1,0-1,-1 0,28-16,-17 11,0 1,1 1,1 1,0 2,56-5,-4 0,-43 5,56-2,901 9,-965-3,61-10,-61 6,58-3,836 10,-905 3,-31 2,-33 6,-27-6,-126-4,99-4,77 1,1-1,-36-9,34 6,-1 1,-29-1,-632 3,328 4,309-4,0-3,-65-14,63 9,0 2,-55-1,-116-4,-36 0,-1685 15,1027-3,875 1,1 2,-1 2,0 1,-71 20,-113 24,162-38,-8-3,1-2,-130-7,70-2,35 4,-103-3,5-24,153 22,1-2,0-2,-69-23,63 17,-1 2,-53-8,-71 0,-174 3,308 15,-62-10,-11-1,-27 0,-38-2,105 15,-131 17,28 4,-37 6,118-11,-69 17,-32 0,35-9,89-14,-2-3,1-3,-102-7,37 0,74 3,-30-1,-158 19,57-3,23-3,-182 26,197-13,104-15,-82 6,7-2,78-8,-61 1,-264 22,156-7,127-18,58-4,1 1,-1 2,1 0,-1 2,1 1,-29 10,35-10,0-1,-1-1,1-1,-1 0,0-2,0-1,-26-2,20 0,-1 2,1 1,-44 7,56-4,-1-1,1 0,-1-2,0 0,0 0,0-2,0 0,1-1,-1 0,0-2,-29-9,27 6,5 3,1-1,-1-1,1 0,0 0,-21-15,32 19,-1 0,1-1,-1 1,1-1,0 0,-1 0,2 1,-1-1,0 0,0-1,1 1,0 0,0 0,0-1,0 1,0-1,0 1,1-1,0 1,0-1,0 1,0-1,0 1,1 0,0-1,-1 1,1-1,0 1,2-4,3-7,1 1,0 0,0 0,2 1,9-13,-11 17,0 0,-1-1,0 0,0-1,-1 1,0-1,-1 0,0 0,0 0,-1 0,2-17,-6-130,1 154,1 1,-1-1,1 1,-1-1,1 1,0 0,0-1,1 1,-1 0,0 0,1 0,-1 0,1 0,0 0,-1 0,1 0,0 1,0-1,0 1,0 0,1-1,-1 1,0 0,0 0,1 0,3-1,8-1,1 0,-1 0,23-1,-17 3,707-17,-529 20,985 0,-1131-5,55-9,-26 2,85-17,-20 2,-75 12,88-26,-106 23,0 3,1 2,91-7,261 20,-399-1,-2-1,1 0,-1 0,1 0,0 1,-1 0,1 0,-1 1,1-1,-1 1,0 0,0 1,7 3,-12-5,1-1,-1 1,0-1,0 1,0-1,1 0,-1 1,0-1,0 1,0-1,0 1,0-1,0 1,0-1,0 1,0-1,0 1,0-1,0 1,0-1,-1 1,1-1,0 1,0-1,0 0,-1 1,1-1,0 1,0-1,-1 0,1 1,-1-1,1 0,0 1,-1-1,1 0,0 1,-1-1,1 0,-1 0,1 0,-1 1,0-1,-26 12,23-10,-77 25,-1-4,-2-3,-102 11,29-5,-695 192,1123-294,3 11,291-28,592-4,476 80,-1005 20,-519-4,127 3,-133 13,-33-3,-19-2,0 2,0 3,95 41,23 8,172 47,-306-95,-34-16,-1 0,1 1,0-1,-1 1,0-1,1 0,-1 1,1-1,-1 1,0 0,1-1,-1 1,0-1,1 1,-1 0,0-1,0 1,0-1,0 1,0 0,0-1,0 1,0 0,0-1,0 1,0 0,0-1,0 1,0-1,0 1,-1 0,1-1,0 1,0-1,-1 1,1 0,0-1,-1 1,1-1,-1 1,1-1,-1 0,1 1,-1-1,1 1,-1-1,1 0,-1 1,0-1,1 0,-1 0,1 0,-1 1,-1-1,-7 5,0-1,0 0,-1 0,0-1,1 0,-1-1,0 0,-12 1,-90 1,74-4,-154-2,-278-39,-383-25,628 59,-818 8,807 15,-45 1,-323 63,-13-3,212-36,139-2,-436 43,253-44,-168 5,560-43,11-1,0 2,-81 13,116-9,24-3,35 1,-46-3,421 3,250 10,-499-3,558 19,-705-28,1 2,0 1,-1 1,38 13,2-1,69 11,217 16,141-30,-462-14,444-20,-306 8,186 11,-153 4,-158-3,-1 1,0 3,0 2,0 1,68 21,-78-18,0-2,1-1,-1-2,42 1,144-6,-90-3,-126 3,-7 0,-16 0,-37-2,-496-60,3-42,-260-37,585 117,0 10,-230 15,432 2,0 1,0 1,0 0,-30 13,-39 10,18-12,-1-4,0-2,-93-1,122-6,0 1,0 3,-77 21,-42 7,-240 25,-104-39,469-20,-60 11,58-6,-49 1,26-3,-105 19,104-12,-99 4,136-14,0-2,0 2,-1 0,1 2,0 2,-41 11,15-1,-2-2,1-3,-1-2,-1-3,-103-3,137-2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00:2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6632 225,'-4'3,"1"-1,-1 1,1-1,-1 0,0 0,0 0,0-1,0 0,0 1,0-1,0-1,-6 2,-57 0,46-2,-265-3,226-2,1-2,-103-27,64 6,-226-57,257 71,0 4,-131-4,145 14,-194-7,-503-34,551 39,-169 5,173 20,148-17,1 2,0 1,-48 19,16-6,-103 25,-2-8,-242 20,-851-29,1079-30,29 13,15-1,75-10,0-3,-106-15,141 12,34 4,1 0,-1-1,0 0,1 0,-1-1,-11-4,15 1,6-1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00:24:29.5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88 1395,'119'3,"181"30,108 45,-384-73,931 216,-265-56,75-29,-700-126,530 47,1-47,-249-13,388 5,-61 50,-336-21,30 8,454 106,-749-128,1-3,0-3,1-3,77-3,339-9,120-5,712-9,-853 21,-90 10,-9-1,-276-11,502-8,-410-3,216-41,-370 44,0-1,-1-2,0-2,0-1,34-19,161-74,-196 92,-16 8,-1-1,18-11,24-18,79-39,-71 46,2 1,79-20,-94 32,-1-1,56-27,-31 13,2 4,1 4,87-15,-322 80,31-22,-159 6,-135-22,-385-71,3-61,422 63,-2453-362,1340 313,504 52,759 35,-697-62,144 83,2 35,-70-8,-236 13,266 62,110 75,638-149,-1-4,-143 18,206-36,24-2,33-2,306-18,-77 6,1868-90,643 144,-1354 76,-598-48,-57-5,-3 29,-611-66,605 80,3-56,-671-48,35-1,155 18,-268-10,-22-7,1 0,-1 1,0-1,0 0,1 0,-1 1,0-1,0 0,1 1,-1-1,0 0,0 0,0 1,1-1,-1 0,0 1,0-1,0 1,0-1,0 0,0 1,0-1,0 0,0 1,0-1,0 1,0-1,0 0,0 1,0 0,-2 1,0 0,1 0,-1 0,0 0,0 0,0-1,0 1,-1-1,1 1,0-1,-1 0,1 1,-5 0,-23 9,1-1,-1-2,-34 6,-101 6,127-16,-328 23,-496-25,-370-93,1000 70,-762-18,-266 154,865-88,0-29,357 1,-673-61,105 4,-317 51,501 10,298-2,-133-3,184-5,-87-21,55 8,-339-79,399 87,-1 1,0 2,-1 2,0 3,-76 1,-191 2,231-4,-144-27,152 18,-1 4,0 4,-102 3,148 4,0 2,1 1,-1 1,1 1,1 2,-1 1,1 1,-48 26,66-29,13-2,22 0,72 8,0 4,-1 5,-1 3,150 62,-241-85,1 0,-1-1,1 1,-1 0,0 0,0 1,0-1,0 1,0 0,0 0,-1 0,1 0,-1 1,4 4,-7-7,0 0,0 0,0 0,1 0,-1 0,0 1,0-1,0 0,0 0,-1 0,1 0,0 0,0 0,-1 0,1 0,-1 0,1 0,0 0,-1 0,0 0,1 0,-1-1,0 1,1 0,-1 0,0 0,0-1,0 1,0-1,1 1,-1 0,0-1,0 1,0-1,0 0,-2 1,-41 13,41-13,-62 13,-2-3,-70 2,-136-8,256-5,0 0,1 1,-1 2,1-1,-32 10,96-5,82 2,623 52,-603-45,155-4,-228-13,308 1,-2 34,-274-22,2-5,113-7,133 7,-143 18,81 7,-292-32,1115 57,-745-59,463 18,-438 41,-294-38,-45-13,0-2,-1-3,1-2,59-10,29 0,519-5,-82 1,-509 8,0-3,108-30,-80 17,1593-302,-1216 229,-446 89,9-3,-43 10,0 0,0 0,0 0,0 0,0 0,0 0,0 0,-1 0,1-1,0 1,0 0,0 0,0 0,0 0,0 0,0 0,0 0,0 0,0 0,0 0,0 0,0 0,0 0,0-1,0 1,0 0,0 0,0 0,0 0,0 0,0 0,0 0,0 0,0 0,0 0,0 0,0-1,-29 2,-921 25,0-82,914 52,-562-61,-3 39,476 29,-103-2,201-6,27 5,0 0,-1 0,1-1,0 1,0 0,0 0,0 0,0 0,0-1,0 1,0 0,0 0,-1 0,1-1,0 1,0 0,0 0,0 0,0-1,0 1,0 0,0 0,0 0,0 0,1-1,-1 1,0 0,0 0,0 0,0-1,0 1,0 0,0 0,0 0,0 0,1-1,-1 1,0 0,0 0,0 0,0 0,1 0,-1 0,0 0,0-1,0 1,0 0,1 0,-1 0,0 0,0 0,0 0,1 0,-1 0,8-3,0 0,1 0,-1 0,12-1,90-12,117-4,113 14,-298 6,618 26,1 35,503 25,-975-84,246-31,171-14,6 37,-494 6,-98-1,0-1,0-1,25-6,-44 8,11-1,-22 7,-31 10,-1-3,-75 12,-97 2,195-24,-722 29,218-16,491-14,5 0,-1 1,1 0,0 3,-48 13,73-18,1 0,0 1,-1-1,1 1,0-1,0 1,0 0,0-1,-1 1,1 0,0 0,0 0,-1 1,2-1,1-1,-1 1,0 0,0-1,1 1,-1-1,1 1,-1-1,1 1,-1-1,0 1,1-1,0 0,-1 1,1-1,-1 0,1 1,-1-1,1 0,0 0,-1 1,1-1,-1 0,1 0,0 0,-1 0,1 0,0 0,-1 0,2 0,36 6,-1-2,1-1,41-3,-22 0,-22 0,551 24,-186 28,-91-10,-287-39,-1-1,0-2,1 0,-1-1,0-1,0-1,21-6,-6 3,0 1,1 2,-1 2,43 3,-21-1,-47 1,-18 2,-31 7,27-8,-80 19,0-4,-112 7,-186-10,83-28,298 13,3 0,1-1,-1 1,1 0,-1-1,1 0,0 0,-1-1,1 1,0-1,0 0,-1 0,1 0,-7-6,11 8,0-1,-1 1,1-1,0 1,0-1,-1 1,1-1,0 1,0-1,0 0,-1 1,1-1,0 0,0 1,0-1,0 1,0-1,0 0,1 1,-1-1,0 1,0-1,0 0,0 1,1-1,-1 1,0-1,1 1,-1-1,0 1,1-1,-1 1,1-1,20-14,2 5,1 1,0 1,1 1,48-7,-15 4,271-47,630-25,-63 76,-868 5,1-2,-1-1,55-14,-8 1,-59 14,-1-1,0-1,0 0,-1-1,0-1,0 0,0-1,15-11,-9 3,0-1,-1 0,-1-2,20-24,-37 41,1 0,-1 1,0-1,1 0,-1 1,0-1,0 0,0 0,0 0,0 0,-1 0,1 0,0-4,-2 4,1 1,-1 0,0 0,0 0,0 0,0 0,0 0,0 0,0 0,0 0,0 1,0-1,0 0,0 1,-1-1,1 0,0 1,0 0,-1-1,1 1,0 0,-1 0,1-1,-1 1,1 0,-2 1,-42-6,-1 3,1 2,-83 9,87-5,-566 68,-145 11,545-71,-322 25,404-28,-186-10,310 1,-1 0,1 0,-1 0,1 0,-1 0,0-1,1 1,-1 0,1-1,-1 1,1-1,0 0,-1 1,1-1,0 0,-1 0,1 0,0 0,0 0,-2-2,3 3,-1-1,1 1,0-1,0 1,0-1,0 1,0-1,0 0,0 1,0-1,1 1,-1-1,0 1,0-1,0 1,0-1,1 1,-1-1,0 1,1 0,-1-1,1 0,18-14,16-1,0 0,2 2,0 2,49-10,-37 10,174-39,438-40,232 63,-819 29,-54 3,-20-4,0 0,0 0,0 0,0 0,0 0,0 0,1 0,-1 0,0 0,0 0,0 0,0 0,0 0,0 0,0 1,0-1,0 0,0 0,0 0,0 0,0 0,0 0,0 0,0 0,0 0,0 1,0-1,0 0,0 0,0 0,0 0,0 0,0 0,0 0,0 0,0 1,0-1,0 0,0 0,0 0,0 0,0 0,0 0,0 0,0 0,0 0,0 0,0 0,-1 0,1 1,0-1,0 0,0 0,0 0,0 0,0 0,0 0,0 0,0 0,-1 0,1 0,0 0,0 0,0 0,0 0,0 0,0 0,-35 9,-251 29,-9-23,294-15,-197 6,0-9,1-9,-239-44,426 54,-2 1,1-1,-1-1,1 0,0 0,-1-1,2-1,-16-8,25 13,0-1,0 1,1-1,-1 1,0-1,0 1,1-1,-1 0,1 1,-1-1,0 0,1 0,-1 0,1 1,0-1,-1 0,1 0,0 0,-1 0,1 0,0 0,0 0,0 0,0 0,0 1,0-1,0 0,0 0,0 0,0 0,1 0,-1 0,0 0,1 0,-1 0,0 1,1-1,-1 0,1 0,0 0,-1 1,1-1,-1 0,1 1,0-1,0 1,-1-1,3 0,3-4,1 0,1 1,-1 0,10-5,94-35,1 4,2 6,171-30,-210 53,-72 11,-1-1,1 1,-1 0,1 0,-1 0,1 0,-1 1,1-1,-1 0,5 2,-10 5,-16 5,-12 3,-1-1,-1-2,-50 12,-111 13,180-34,-261 34,-529 2,744-40,45-2,12-1,25-6,30-3,0 2,92-8,109 14,-232 5,235 14,-208-9,0 2,-1 2,60 20,32 28,-14-4,-79-37,1-2,0-3,63 8,-93-15,-1-1,0 2,0 0,19 10,-16-7,0-1,23 6,9-5,0-3,1-1,74-6,47 4,-121 2,0 3,62 16,-93-20,0-1,1 0,-1-2,0-1,1 0,-1-2,29-6,1 1,39-5,230-23,-273 33,-1-3,85-19,-127 24,1 0,0-1,-1 1,1-1,-1 0,0 0,0 0,0 0,0-1,0 1,0-1,0 0,-1-1,0 1,1-1,-1 1,-1-1,1 0,0 0,-1 0,0 0,0-1,0 1,-1 0,1-1,-1 1,0-1,0 0,0-5,3-30,13-179,-17 196,1 0,1 1,9-44,-1 12,-8 41,0 0,1 1,0-1,1 0,0 1,12-23,133-189,-136 202,-1 0,-1-1,-1 0,-1 0,0-1,7-41,-12 45,-2 1,0-1,-1 0,-3-33,0 34,2-1,0 0,1 1,6-29,0 32,-2 24,0 33,-5 16,-2-1,-2 0,-18 79,16-96,-10 55,-3-1,-42 124,32-127,5 2,-16 112,39-197,-11 81,4 0,3 1,10 119,-4-198,0 1,1-1,-1 0,2 0,0 0,0 0,1 0,8 16,-10-22,0-1,1 1,-1-1,1 0,0 0,0 0,0 0,0 0,0-1,1 0,-1 1,1-1,0 0,-1-1,1 1,0-1,0 1,0-1,0-1,0 1,0 0,1-1,-1 0,5 0,-5-1,-1 0,1 1,-1-1,0-1,1 1,-1 0,0-1,0 0,0 0,0 0,0 0,0 0,-1-1,1 1,-1-1,5-5,3-6,0-1,9-18,-10 16,5-9,0-2,-2 1,-2-2,0 1,-2-2,6-36,-6 7,-3 0,-4-74,11-44,1 9,-14 130,3 0,11-72,-7 71,1-42,5-32,-6 64,-2 0,-4-59,0 66,-12 421,4-280,-40 181,30-222,-3-1,-2-1,-3-1,-55 89,46-91,-42 49,-9 13,75-99,-9 14,-18 35,17-28,12-22,1 1,0 1,-6 22,-4 30,12-41,-1 0,-19 46,23-70,1 1,-2-1,1 0,0 0,-1 0,0 0,0-1,0 1,0-1,-1 0,1 0,-1-1,0 1,0-1,0 0,0 0,-9 1,-4 1,1-1,0 0,-1-2,-19 0,-87-12,20 0,-448 6,330 6,182 1,0 1,0 2,-48 12,-115 42,91-25,25-8,-150 39,178-52,-1-3,-66 3,-441-13,508-4,0-3,-112-29,82 10,-97-43,15-15,123 58,-1 1,-1 3,-102-31,-159-19,259 62,-1 2,-89-2,23 3,-399-4,324 13,-154-1,-470-3,624-6,1-9,-255-55,-369-130,706 173,-736-152,406 77,413 97,0 0,-1 2,-41-3,-87 7,144 1,9 0,-8 1,1-1,0-1,-23-3,34 4,-1 0,1 0,-1 0,1 0,0 0,-1 0,1 0,-1 0,1 0,-1 0,1-1,0 1,-1 0,1 0,-1 0,1 0,0-1,-1 1,1 0,0 0,-1-1,1 1,0 0,-1-1,1 1,0 0,0-1,-1 1,1-1,0 1,0 0,0-1,-1 1,1-1,0 1,0 0,0-1,0 0,1 0,1 0,-1 0,1 0,-1 0,1 0,-1 0,1 1,-1-1,1 1,0-1,-1 1,4-1,34-5,1 1,47 0,-60 4,212-2,301 35,238 72,396 102,-1017-179,-135-26,-46-7,-820-128,728 113,-396-50,494 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01:26:06.0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53,'13'1,"0"1,-1 0,1 1,0 0,-1 1,0 1,23 11,-21-9,1-1,0 0,0-1,1-1,17 4,7-6,0-2,68-7,-25 1,43 1,-17 2,208-34,-77-1,-113 20,-48 10,1 3,91 7,-44 0,-115-2,26-1,0 1,-1 2,1 2,0 1,62 17,-21 4,104 18,35 17,-151-40,-31-9,-3 0,1-2,0-1,0-2,1-1,54 2,693-10,-558-18,-185 15,-18 2,-1-2,32-11,-35 10,-1 1,1 0,1 2,22-3,-14 3,0 0,0-2,0-1,0-1,36-15,-40 15,0 1,0 1,1 1,0 1,37-1,-28 3,73-10,35-1,-87 11,191 3,-146 10,35 1,-4-14,-60 0,-1 2,1 3,79 16,165 32,-229-42,90 4,556-15,-513-12,7 0,392 53,-461-29,156-10,-139-3,-136 1,51-10,16-1,0 0,-67 6,45-1,-4 2,134-27,-82 9,-4 6,77-13,-164 24,1 1,-1 2,1 1,-1 3,1 1,-1 1,39 9,222 63,-266-67,51 7,-2-1,67 27,16 7,-122-32,1-3,77 13,-79-19,60 19,-63-15,74 12,175-17,-167-8,-102 0,1 0,-1-1,0-1,0 0,18-8,32-8,6-1,-50 13,-1 2,51-8,74 8,-98 7,-1-3,99-17,-88 8,0 4,1 2,81 4,23-2,-55-8,194-47,-265 49,63-10,184-9,-75 6,-153 10,-40 8,0 0,31-1,298 6,-335-1,0 2,0 0,0 0,0 1,0 1,0 0,-1 1,0 1,0-1,16 11,-14-8,1-1,0-1,1-1,-1 0,1-1,32 4,98 0,599-9,-575-12,4 0,555 14,-709-2,-1-1,36-8,-34 5,0 2,24-2,-36 4,0 1,0 0,0 0,0 1,0 1,-1-1,1 1,0 1,-1 0,1 0,-1 0,0 1,0 0,11 8,-6-3,1-1,0-1,0-1,0 0,28 8,19 7,70 22,-130-42,-1-1,1 0,-1 1,1-1,0 0,-1 0,1 0,-1 1,1-1,0 0,-1 0,1 0,-1 0,1 0,0 0,-1 0,1 0,0 0,-1 0,1 0,-1-1,1 1,0 0,-1 0,1-1,0 0,-10-11,-27-14,13 16,1-1,0-1,-25-17,-2 5,47 22,7 1,8 0,-13 1,15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01:26:23.6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17153 151,'0'1,"1"0,-1-1,0 1,0-1,0 1,1 0,-1-1,0 1,1-1,-1 1,1-1,-1 1,1-1,-1 0,1 1,-1-1,1 1,-1-1,1 0,-1 0,1 1,-1-1,1 0,0 0,-1 1,1-1,0 0,21 3,-22-3,21 1,0-2,0 0,0-2,-1 0,22-7,18-2,426-40,7 41,-465 11,9 0,0 1,55 8,-82-7,1 0,-1 1,0 0,0 1,0 0,-1 0,1 1,-1 0,0 1,-1 0,1 0,-1 1,10 11,-4-4,0-1,1 0,1-2,-1 1,2-2,0 0,0-1,1 0,0-2,25 8,-8-3,31 12,137 30,-121-40,144 45,-199-51,-1-1,1-1,0-2,40 2,112-7,-76-1,189 4,241-5,-504 3,-1-2,0-1,0-1,0-1,0-2,-1-1,30-12,-28 9,0 1,1 1,41-6,-15 3,2-1,603-112,-544 118,181 13,-265-2,0 1,0 2,-1 2,38 14,-34-10,0-2,73 12,111 11,6 0,-165-27,322 20,-282-26,143-4,-208 1,0-2,-1-1,39-12,-62 13,0-1,0-1,17-11,9-4,65-36,28-13,-128 69,0-1,0 1,1-1,-1 0,0 0,-1 0,1-1,4-3,-6 5,-1 1,0 0,0 0,0-1,0 1,1 0,-1 0,0-1,0 1,0 0,0-1,0 1,0 0,0 0,0-1,0 1,0 0,0-1,0 1,0 0,0-1,0 1,0 0,0 0,0-1,0 1,-1 0,1 0,0-1,0 1,0 0,0 0,-1-1,1 1,0 0,-22-6,-45 3,0 4,-99 12,49-2,-203-7,180-6,82-1,0-3,-103-24,-11-2,-141-19,162 25,38 6,53 15,1 2,-65 5,25 0,14-1,-125 16,171-10,0 1,1 2,0 1,1 3,-56 27,-86 60,106-56,-2-4,-2-3,-89 31,27-19,65-23,-86 22,4-27,103-17,-61 15,9 6,-166 34,267-60,-1 1,0-1,0 0,0 0,1 0,-1-1,0 0,0 0,1 0,-1-1,0 1,1-1,0 0,-1 0,1-1,0 1,-5-5,4 3,0-1,0-1,0 1,1-1,-1 1,1-1,1-1,-1 1,1 0,0-1,-2-8,4 11,-7-19,1 0,1 0,-3-27,9 42,-1 0,1 0,1 0,-1 0,1 1,1-1,-1 0,1 1,1-1,0 1,0-1,0 1,7-11,-4 9,0 1,0 0,1 0,0 1,1 0,0 0,0 0,0 1,1 0,13-7,0 4,0 0,1 2,35-8,207-55,-226 62,-1 1,1 1,52 0,-61 4,4-2,-1-2,0-1,-1-2,47-18,11-3,-69 23,-19 6,-3 0,-33 11,-5 3,-1-1,-64 11,-88 1,20-3,97-8,8-1,0-3,-100 2,-71-12,-207-10,263-5,-130-8,262 25,0 2,1 2,-66 16,17-3,-24 6,1 6,-152 57,183-57,-1-3,-170 25,137-38,-206-4,-555-13,483 4,351 3,0 2,0 2,1 3,-63 21,-15 2,54-16,-1-4,0-3,-147 2,102-14,-64-2,165 1,0-2,1 0,-1-1,1-1,-31-14,-39-12,-68-2,100 25,0-3,-67-25,57 16,0 3,-2 3,-71-7,30 5,-501-67,186 59,299 25,-170 22,186-3,-147 44,-91 12,97-26,-742 237,941-267,0-1,-1-3,-75 12,93-23,-200 14,205-18,1-1,-1-2,1-1,0-1,0-2,-34-11,26 3,1-1,1-2,0-1,-47-35,59 37,1-1,0 0,1-2,1-1,1 0,-30-48,39 55,0 0,-2 1,1 0,-2 0,1 1,-2 0,0 1,0 1,-1 0,0 1,0 0,-1 1,0 1,-32-11,29 12,-75-26,-150-33,-167 21,-9 40,359 2,1-2,-64-14,-80-5,163 22,-6 0,1-1,-71-14,-191-27,-6 26,26 3,185 12,-1 4,-162 25,125-11,-7-2,7-1,-202 43,230-26,-88 19,18-15,-259 57,397-80,-1-1,0-3,-91 4,-299-1,105-1,-377 15,364-20,187-6,70 4,-98-4,160-2,0 0,1-2,-26-8,-7-3,56 17,-52-15,0 3,-1 2,0 2,-77-1,-413 11,336-3,328 16,656 47,-743-58,64 15,-63-11,49 6,-12-10,-32-2,80 14,-72-6,1-1,-1-3,71 0,1197-8,-1019-17,-229 13,282-51,-239 34,172-22,-155 25,-69 10,-25 3,1 2,45-1,417 7,-473 0,-1 2,30 6,-28-5,42 4,-44-6,40 8,-41-5,43 3,57 3,-10 1,-72-8,-1 2,1 2,-1 1,37 15,-40-12,0-2,1-1,0-1,66 3,757-11,-342-2,-322-10,6-1,-56 12,153 4,-212 9,-59-7,44 2,389-8,-438 1,1-2,-1-1,0-1,23-7,88-33,-91 27,1 3,75-15,-55 19,-1-3,111-37,38-14,-69 24,-56 16,0 4,1 3,104-5,275 11,-66-5,-297 10,195-21,-235 17,59-4,53 1,45-1,6 13,209 4,-400 1,0 2,0 1,68 22,-79-21,15 2,0-2,66 4,-39-5,284 27,-110-11,-18 3,-136-17,114 7,-145-16,-17 2,-1-2,1-1,-1-3,0 0,50-14,-9-4,1 4,1 3,138-7,-96 11,75-2,227 14,-405-1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6:30.2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54,'198'-2,"208"5,-374 1,-1 1,0 2,-1 1,36 14,-16-6,98 19,-115-29,44 3,12 1,-17-1,1-4,129-6,-67-2,98 5,255-5,-419-4,0-3,70-20,65-11,-53 28,194 8,-295 5,-19-1,-1-2,1-2,47-12,-44 8,1 2,48-4,159 8,126-9,60 0,-287 14,-118-2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6:30.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7:09.6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28,'4'0,"6"-5,7 0,3-1,4 1,2 2,2 1,-5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8T21:57:11.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1,'4'0,"0"1,0-1,0 1,0 0,-1 0,1 1,0-1,0 1,-1 0,1 0,-1 0,6 5,41 39,-7-7,107 56,-140-89,1-1,0 1,0-2,0 0,1 0,-1-1,1 0,21 1,9-1,51-4,-59-1,0 2,50 7,-19 4,152 22,-130-22,-36-4,68 1,24-6,139-6,-195-8,-55 6,59-2,-66 8,34 0,0-3,61-10,-65 6,0 3,84 3,-80 2,-31-1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4ADF7-E700-433C-A550-9E9039EC0A83}"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CBB54-1EDA-49E8-B0AA-8677034FF2EE}" type="slidenum">
              <a:rPr lang="en-US" smtClean="0"/>
              <a:t>‹#›</a:t>
            </a:fld>
            <a:endParaRPr lang="en-US"/>
          </a:p>
        </p:txBody>
      </p:sp>
    </p:spTree>
    <p:extLst>
      <p:ext uri="{BB962C8B-B14F-4D97-AF65-F5344CB8AC3E}">
        <p14:creationId xmlns:p14="http://schemas.microsoft.com/office/powerpoint/2010/main" val="34186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Administrations, Congress, and the public look to OIGs as a source of independent information and relies on their work in conducting Congressional</a:t>
            </a:r>
            <a:r>
              <a:rPr lang="en-US" baseline="0" dirty="0"/>
              <a:t> oversight.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OIG has broad oversight authority and responsibilities that encompass all HUD programs and operations, including those that expend HUD funding or do business with HUD. This includes coverage across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a:p>
            <a:r>
              <a:rPr lang="en-US" baseline="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EFFB4-40FE-49F4-9444-58C6D7072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0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Administrations, Congress, and the public look to OIGs as a source of independent information and relies on their work in conducting Congressional</a:t>
            </a:r>
            <a:r>
              <a:rPr lang="en-US" baseline="0" dirty="0"/>
              <a:t> oversight.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OIG has broad oversight authority and responsibilities that encompass all HUD programs and operations, including those that expend HUD funding or do business with HUD. This includes coverage across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a:p>
            <a:r>
              <a:rPr lang="en-US" baseline="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EFFB4-40FE-49F4-9444-58C6D70721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31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E6D091-BD46-4579-AC57-59D32E57A369}"/>
              </a:ext>
            </a:extLst>
          </p:cNvPr>
          <p:cNvSpPr/>
          <p:nvPr userDrawn="1"/>
        </p:nvSpPr>
        <p:spPr>
          <a:xfrm>
            <a:off x="7697244" y="-1"/>
            <a:ext cx="4494756" cy="192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1E5179-4B65-4825-8BB1-996D4402C415}"/>
              </a:ext>
            </a:extLst>
          </p:cNvPr>
          <p:cNvSpPr/>
          <p:nvPr userDrawn="1"/>
        </p:nvSpPr>
        <p:spPr>
          <a:xfrm>
            <a:off x="0" y="2956142"/>
            <a:ext cx="12192000" cy="3901857"/>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A72BE5DB-DE3D-4CAB-A7F6-C902DA77B4B9}"/>
              </a:ext>
            </a:extLst>
          </p:cNvPr>
          <p:cNvSpPr>
            <a:spLocks noGrp="1"/>
          </p:cNvSpPr>
          <p:nvPr>
            <p:ph type="ctrTitle"/>
          </p:nvPr>
        </p:nvSpPr>
        <p:spPr>
          <a:xfrm>
            <a:off x="838199" y="3169085"/>
            <a:ext cx="9143999" cy="993492"/>
          </a:xfrm>
        </p:spPr>
        <p:txBody>
          <a:bodyPr anchor="b">
            <a:normAutofit/>
          </a:bodyPr>
          <a:lstStyle>
            <a:lvl1pPr algn="l">
              <a:defRPr sz="4800">
                <a:solidFill>
                  <a:schemeClr val="bg1"/>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2D5115E3-6BEB-46D7-895D-729107581953}"/>
              </a:ext>
            </a:extLst>
          </p:cNvPr>
          <p:cNvSpPr>
            <a:spLocks noGrp="1"/>
          </p:cNvSpPr>
          <p:nvPr>
            <p:ph type="subTitle" idx="1"/>
          </p:nvPr>
        </p:nvSpPr>
        <p:spPr>
          <a:xfrm>
            <a:off x="838200" y="4172776"/>
            <a:ext cx="9144000" cy="84157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A69A1F3-E04A-4004-9745-E3AA56EDCEF3}"/>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5" name="Footer Placeholder 4">
            <a:extLst>
              <a:ext uri="{FF2B5EF4-FFF2-40B4-BE49-F238E27FC236}">
                <a16:creationId xmlns:a16="http://schemas.microsoft.com/office/drawing/2014/main" id="{95B71175-5C95-4E1E-A427-77BC628C6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224AF-442E-4888-A58C-02C0372F7C15}"/>
              </a:ext>
            </a:extLst>
          </p:cNvPr>
          <p:cNvSpPr>
            <a:spLocks noGrp="1"/>
          </p:cNvSpPr>
          <p:nvPr>
            <p:ph type="sldNum" sz="quarter" idx="12"/>
          </p:nvPr>
        </p:nvSpPr>
        <p:spPr/>
        <p:txBody>
          <a:bodyPr/>
          <a:lstStyle/>
          <a:p>
            <a:fld id="{C5744F80-D1B0-4822-97BC-DAF56F9F7E94}" type="slidenum">
              <a:rPr lang="en-US" smtClean="0"/>
              <a:t>‹#›</a:t>
            </a:fld>
            <a:endParaRPr lang="en-US"/>
          </a:p>
        </p:txBody>
      </p:sp>
      <p:grpSp>
        <p:nvGrpSpPr>
          <p:cNvPr id="8" name="Group 7">
            <a:extLst>
              <a:ext uri="{FF2B5EF4-FFF2-40B4-BE49-F238E27FC236}">
                <a16:creationId xmlns:a16="http://schemas.microsoft.com/office/drawing/2014/main" id="{DC61621C-822D-4B0F-BEB0-0DB873A3649F}"/>
              </a:ext>
            </a:extLst>
          </p:cNvPr>
          <p:cNvGrpSpPr/>
          <p:nvPr userDrawn="1"/>
        </p:nvGrpSpPr>
        <p:grpSpPr>
          <a:xfrm rot="10800000">
            <a:off x="491490" y="-1"/>
            <a:ext cx="693420" cy="1586371"/>
            <a:chOff x="0" y="0"/>
            <a:chExt cx="693420" cy="914400"/>
          </a:xfrm>
          <a:solidFill>
            <a:srgbClr val="BD9E43"/>
          </a:solidFill>
        </p:grpSpPr>
        <p:sp>
          <p:nvSpPr>
            <p:cNvPr id="9" name="Rectangle 8">
              <a:extLst>
                <a:ext uri="{FF2B5EF4-FFF2-40B4-BE49-F238E27FC236}">
                  <a16:creationId xmlns:a16="http://schemas.microsoft.com/office/drawing/2014/main" id="{DF7184D1-9B25-457C-94A1-9DA0384D5548}"/>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1E81118E-27B7-4DDB-A395-D9D2F5DAC43F}"/>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6A814328-F8BC-4806-B267-C896D3AF8509}"/>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2D789DA8-0E78-4ACC-929F-023B02A40E77}"/>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5" name="Picture 14" descr="Text&#10;&#10;Description automatically generated">
            <a:extLst>
              <a:ext uri="{FF2B5EF4-FFF2-40B4-BE49-F238E27FC236}">
                <a16:creationId xmlns:a16="http://schemas.microsoft.com/office/drawing/2014/main" id="{DA3C5F09-03B2-4B2F-A89A-7D65B49E00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0972" y="504172"/>
            <a:ext cx="3182451" cy="914400"/>
          </a:xfrm>
          <a:prstGeom prst="rect">
            <a:avLst/>
          </a:prstGeom>
        </p:spPr>
      </p:pic>
      <p:cxnSp>
        <p:nvCxnSpPr>
          <p:cNvPr id="18" name="Straight Connector 17">
            <a:extLst>
              <a:ext uri="{FF2B5EF4-FFF2-40B4-BE49-F238E27FC236}">
                <a16:creationId xmlns:a16="http://schemas.microsoft.com/office/drawing/2014/main" id="{E1F83570-C014-4749-9B37-9679FF296D8F}"/>
              </a:ext>
            </a:extLst>
          </p:cNvPr>
          <p:cNvCxnSpPr/>
          <p:nvPr userDrawn="1"/>
        </p:nvCxnSpPr>
        <p:spPr>
          <a:xfrm>
            <a:off x="986789" y="3429000"/>
            <a:ext cx="914400" cy="0"/>
          </a:xfrm>
          <a:prstGeom prst="line">
            <a:avLst/>
          </a:prstGeom>
          <a:ln w="38100" cap="rnd">
            <a:solidFill>
              <a:srgbClr val="5AB0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3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33660D-E8AB-4FED-AC78-FB05ED9E231A}"/>
              </a:ext>
            </a:extLst>
          </p:cNvPr>
          <p:cNvSpPr/>
          <p:nvPr userDrawn="1"/>
        </p:nvSpPr>
        <p:spPr>
          <a:xfrm>
            <a:off x="-3174" y="6169068"/>
            <a:ext cx="5756253" cy="688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A0090DB1-DFF3-48BD-B2A1-8F405427AB2B}"/>
              </a:ext>
            </a:extLst>
          </p:cNvPr>
          <p:cNvSpPr/>
          <p:nvPr userDrawn="1"/>
        </p:nvSpPr>
        <p:spPr>
          <a:xfrm>
            <a:off x="5756253" y="0"/>
            <a:ext cx="6442096" cy="6859245"/>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6919F3E-461E-43BF-A5AC-14772CAE4919}"/>
              </a:ext>
            </a:extLst>
          </p:cNvPr>
          <p:cNvSpPr>
            <a:spLocks noGrp="1"/>
          </p:cNvSpPr>
          <p:nvPr>
            <p:ph type="title"/>
          </p:nvPr>
        </p:nvSpPr>
        <p:spPr>
          <a:xfrm>
            <a:off x="6416039" y="1959681"/>
            <a:ext cx="4362607" cy="1600200"/>
          </a:xfrm>
        </p:spPr>
        <p:txBody>
          <a:bodyPr anchor="b"/>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3ED1B7F-3349-4369-994C-004396209A80}"/>
              </a:ext>
            </a:extLst>
          </p:cNvPr>
          <p:cNvSpPr>
            <a:spLocks noGrp="1"/>
          </p:cNvSpPr>
          <p:nvPr>
            <p:ph type="body" sz="half" idx="2"/>
          </p:nvPr>
        </p:nvSpPr>
        <p:spPr>
          <a:xfrm>
            <a:off x="6416040" y="3566160"/>
            <a:ext cx="4362607" cy="231790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4D31E5D-9A1A-4686-B51C-3CD608DAA138}"/>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6" name="Footer Placeholder 5">
            <a:extLst>
              <a:ext uri="{FF2B5EF4-FFF2-40B4-BE49-F238E27FC236}">
                <a16:creationId xmlns:a16="http://schemas.microsoft.com/office/drawing/2014/main" id="{E843AEDF-FD91-4175-8020-8DB59FF61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4A0EE-9693-4232-B978-A58FAB27EC9A}"/>
              </a:ext>
            </a:extLst>
          </p:cNvPr>
          <p:cNvSpPr>
            <a:spLocks noGrp="1"/>
          </p:cNvSpPr>
          <p:nvPr>
            <p:ph type="sldNum" sz="quarter" idx="12"/>
          </p:nvPr>
        </p:nvSpPr>
        <p:spPr/>
        <p:txBody>
          <a:bodyPr/>
          <a:lstStyle/>
          <a:p>
            <a:fld id="{C5744F80-D1B0-4822-97BC-DAF56F9F7E94}" type="slidenum">
              <a:rPr lang="en-US" smtClean="0"/>
              <a:t>‹#›</a:t>
            </a:fld>
            <a:endParaRPr lang="en-US"/>
          </a:p>
        </p:txBody>
      </p:sp>
      <p:grpSp>
        <p:nvGrpSpPr>
          <p:cNvPr id="10" name="Group 9">
            <a:extLst>
              <a:ext uri="{FF2B5EF4-FFF2-40B4-BE49-F238E27FC236}">
                <a16:creationId xmlns:a16="http://schemas.microsoft.com/office/drawing/2014/main" id="{1897B451-F1B0-41CE-A58C-BA6C7046B4F0}"/>
              </a:ext>
            </a:extLst>
          </p:cNvPr>
          <p:cNvGrpSpPr/>
          <p:nvPr userDrawn="1"/>
        </p:nvGrpSpPr>
        <p:grpSpPr>
          <a:xfrm rot="10800000">
            <a:off x="11007090" y="0"/>
            <a:ext cx="693420" cy="1586371"/>
            <a:chOff x="0" y="0"/>
            <a:chExt cx="693420" cy="914400"/>
          </a:xfrm>
          <a:solidFill>
            <a:srgbClr val="BD9E43"/>
          </a:solidFill>
        </p:grpSpPr>
        <p:sp>
          <p:nvSpPr>
            <p:cNvPr id="11" name="Rectangle 10">
              <a:extLst>
                <a:ext uri="{FF2B5EF4-FFF2-40B4-BE49-F238E27FC236}">
                  <a16:creationId xmlns:a16="http://schemas.microsoft.com/office/drawing/2014/main" id="{0F97085D-7371-43E1-A2DE-67308DF40E97}"/>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B7DEF986-8A69-435B-9BA8-4863235DB0E3}"/>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1146B36E-5CBC-482C-A032-37276444769D}"/>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3DEF0702-91AA-405B-ACCA-404C8BC5173C}"/>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5" name="Picture 14" descr="Text&#10;&#10;Description automatically generated">
            <a:extLst>
              <a:ext uri="{FF2B5EF4-FFF2-40B4-BE49-F238E27FC236}">
                <a16:creationId xmlns:a16="http://schemas.microsoft.com/office/drawing/2014/main" id="{ABA4A50B-1B56-47CC-9C13-C2430FCA1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3726" y="2971800"/>
            <a:ext cx="3182451" cy="914400"/>
          </a:xfrm>
          <a:prstGeom prst="rect">
            <a:avLst/>
          </a:prstGeom>
        </p:spPr>
      </p:pic>
    </p:spTree>
    <p:extLst>
      <p:ext uri="{BB962C8B-B14F-4D97-AF65-F5344CB8AC3E}">
        <p14:creationId xmlns:p14="http://schemas.microsoft.com/office/powerpoint/2010/main" val="415477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3EAD7F-C84B-44DE-AA54-CFF3DB981582}"/>
              </a:ext>
            </a:extLst>
          </p:cNvPr>
          <p:cNvSpPr/>
          <p:nvPr userDrawn="1"/>
        </p:nvSpPr>
        <p:spPr>
          <a:xfrm>
            <a:off x="0" y="0"/>
            <a:ext cx="12192000" cy="6857999"/>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Date Placeholder 2">
            <a:extLst>
              <a:ext uri="{FF2B5EF4-FFF2-40B4-BE49-F238E27FC236}">
                <a16:creationId xmlns:a16="http://schemas.microsoft.com/office/drawing/2014/main" id="{4B02D6E1-2674-44AA-9C5A-0FAE0FB97B16}"/>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4" name="Footer Placeholder 3">
            <a:extLst>
              <a:ext uri="{FF2B5EF4-FFF2-40B4-BE49-F238E27FC236}">
                <a16:creationId xmlns:a16="http://schemas.microsoft.com/office/drawing/2014/main" id="{34157419-ABAE-41A9-A558-F63793ACE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8ECF03-312B-4A40-8656-5AF2A76EA5EF}"/>
              </a:ext>
            </a:extLst>
          </p:cNvPr>
          <p:cNvSpPr>
            <a:spLocks noGrp="1"/>
          </p:cNvSpPr>
          <p:nvPr>
            <p:ph type="sldNum" sz="quarter" idx="12"/>
          </p:nvPr>
        </p:nvSpPr>
        <p:spPr/>
        <p:txBody>
          <a:bodyPr/>
          <a:lstStyle/>
          <a:p>
            <a:fld id="{C5744F80-D1B0-4822-97BC-DAF56F9F7E94}" type="slidenum">
              <a:rPr lang="en-US" smtClean="0"/>
              <a:t>‹#›</a:t>
            </a:fld>
            <a:endParaRPr lang="en-US"/>
          </a:p>
        </p:txBody>
      </p:sp>
      <p:pic>
        <p:nvPicPr>
          <p:cNvPr id="6" name="Picture 5">
            <a:extLst>
              <a:ext uri="{FF2B5EF4-FFF2-40B4-BE49-F238E27FC236}">
                <a16:creationId xmlns:a16="http://schemas.microsoft.com/office/drawing/2014/main" id="{1298F6DE-D00B-4295-A0BB-9D5233C0E3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19041" y="2494090"/>
            <a:ext cx="4753918" cy="1368171"/>
          </a:xfrm>
          <a:prstGeom prst="rect">
            <a:avLst/>
          </a:prstGeom>
        </p:spPr>
      </p:pic>
      <p:sp>
        <p:nvSpPr>
          <p:cNvPr id="2" name="TextBox 1">
            <a:extLst>
              <a:ext uri="{FF2B5EF4-FFF2-40B4-BE49-F238E27FC236}">
                <a16:creationId xmlns:a16="http://schemas.microsoft.com/office/drawing/2014/main" id="{CCA41DEB-0510-473B-A815-A8DEBCDC1E06}"/>
              </a:ext>
            </a:extLst>
          </p:cNvPr>
          <p:cNvSpPr txBox="1"/>
          <p:nvPr userDrawn="1"/>
        </p:nvSpPr>
        <p:spPr>
          <a:xfrm>
            <a:off x="3507509" y="4353881"/>
            <a:ext cx="5361884" cy="307777"/>
          </a:xfrm>
          <a:prstGeom prst="rect">
            <a:avLst/>
          </a:prstGeom>
          <a:noFill/>
        </p:spPr>
        <p:txBody>
          <a:bodyPr wrap="square" rtlCol="0">
            <a:spAutoFit/>
          </a:bodyPr>
          <a:lstStyle/>
          <a:p>
            <a:pPr algn="l"/>
            <a:r>
              <a:rPr lang="en-US" sz="1400" b="1" spc="300" dirty="0">
                <a:solidFill>
                  <a:schemeClr val="bg1"/>
                </a:solidFill>
                <a:latin typeface="+mn-lt"/>
              </a:rPr>
              <a:t>WWW.HUDOIG.GOV | HOTLINE: 1-800-347-3735</a:t>
            </a:r>
          </a:p>
        </p:txBody>
      </p:sp>
    </p:spTree>
    <p:extLst>
      <p:ext uri="{BB962C8B-B14F-4D97-AF65-F5344CB8AC3E}">
        <p14:creationId xmlns:p14="http://schemas.microsoft.com/office/powerpoint/2010/main" val="181743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6ADB-9386-4F52-BFF7-3E897B61BA0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211B0F-C50C-435C-B28A-207C49E0B000}"/>
              </a:ext>
            </a:extLst>
          </p:cNvPr>
          <p:cNvSpPr>
            <a:spLocks noGrp="1"/>
          </p:cNvSpPr>
          <p:nvPr>
            <p:ph idx="1"/>
          </p:nvPr>
        </p:nvSpPr>
        <p:spPr>
          <a:xfrm>
            <a:off x="838200" y="1825625"/>
            <a:ext cx="10515600" cy="4143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DBDD8-9C62-4623-B094-C92C13E0F70E}"/>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5" name="Footer Placeholder 4">
            <a:extLst>
              <a:ext uri="{FF2B5EF4-FFF2-40B4-BE49-F238E27FC236}">
                <a16:creationId xmlns:a16="http://schemas.microsoft.com/office/drawing/2014/main" id="{24A9EDB1-99EC-4D6F-9988-B3B6BDB78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5FE03-3B69-4EEE-AC10-7AC571ECFE92}"/>
              </a:ext>
            </a:extLst>
          </p:cNvPr>
          <p:cNvSpPr>
            <a:spLocks noGrp="1"/>
          </p:cNvSpPr>
          <p:nvPr>
            <p:ph type="sldNum" sz="quarter" idx="12"/>
          </p:nvPr>
        </p:nvSpPr>
        <p:spPr/>
        <p:txBody>
          <a:bodyPr/>
          <a:lstStyle/>
          <a:p>
            <a:fld id="{C5744F80-D1B0-4822-97BC-DAF56F9F7E94}" type="slidenum">
              <a:rPr lang="en-US" smtClean="0"/>
              <a:t>‹#›</a:t>
            </a:fld>
            <a:endParaRPr lang="en-US"/>
          </a:p>
        </p:txBody>
      </p:sp>
    </p:spTree>
    <p:extLst>
      <p:ext uri="{BB962C8B-B14F-4D97-AF65-F5344CB8AC3E}">
        <p14:creationId xmlns:p14="http://schemas.microsoft.com/office/powerpoint/2010/main" val="140650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Da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B0542-1B52-4163-922F-0F24D22D322D}"/>
              </a:ext>
            </a:extLst>
          </p:cNvPr>
          <p:cNvSpPr/>
          <p:nvPr userDrawn="1"/>
        </p:nvSpPr>
        <p:spPr>
          <a:xfrm>
            <a:off x="0" y="6056333"/>
            <a:ext cx="12192000" cy="80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936C8C-A50F-4D90-8083-B1F27DFE0B8D}"/>
              </a:ext>
            </a:extLst>
          </p:cNvPr>
          <p:cNvSpPr/>
          <p:nvPr userDrawn="1"/>
        </p:nvSpPr>
        <p:spPr>
          <a:xfrm>
            <a:off x="0" y="1"/>
            <a:ext cx="12192000" cy="2768252"/>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44E6ADB-9386-4F52-BFF7-3E897B61BA0F}"/>
              </a:ext>
            </a:extLst>
          </p:cNvPr>
          <p:cNvSpPr>
            <a:spLocks noGrp="1"/>
          </p:cNvSpPr>
          <p:nvPr>
            <p:ph type="title"/>
          </p:nvPr>
        </p:nvSpPr>
        <p:spPr>
          <a:xfrm>
            <a:off x="838200" y="1442690"/>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7211B0F-C50C-435C-B28A-207C49E0B000}"/>
              </a:ext>
            </a:extLst>
          </p:cNvPr>
          <p:cNvSpPr>
            <a:spLocks noGrp="1"/>
          </p:cNvSpPr>
          <p:nvPr>
            <p:ph idx="1"/>
          </p:nvPr>
        </p:nvSpPr>
        <p:spPr>
          <a:xfrm>
            <a:off x="838200" y="2968667"/>
            <a:ext cx="10515600" cy="32082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DBDD8-9C62-4623-B094-C92C13E0F70E}"/>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5" name="Footer Placeholder 4">
            <a:extLst>
              <a:ext uri="{FF2B5EF4-FFF2-40B4-BE49-F238E27FC236}">
                <a16:creationId xmlns:a16="http://schemas.microsoft.com/office/drawing/2014/main" id="{24A9EDB1-99EC-4D6F-9988-B3B6BDB78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5FE03-3B69-4EEE-AC10-7AC571ECFE92}"/>
              </a:ext>
            </a:extLst>
          </p:cNvPr>
          <p:cNvSpPr>
            <a:spLocks noGrp="1"/>
          </p:cNvSpPr>
          <p:nvPr>
            <p:ph type="sldNum" sz="quarter" idx="12"/>
          </p:nvPr>
        </p:nvSpPr>
        <p:spPr/>
        <p:txBody>
          <a:bodyPr/>
          <a:lstStyle/>
          <a:p>
            <a:fld id="{C5744F80-D1B0-4822-97BC-DAF56F9F7E94}" type="slidenum">
              <a:rPr lang="en-US" smtClean="0"/>
              <a:t>‹#›</a:t>
            </a:fld>
            <a:endParaRPr lang="en-US"/>
          </a:p>
        </p:txBody>
      </p:sp>
      <p:grpSp>
        <p:nvGrpSpPr>
          <p:cNvPr id="8" name="Group 7">
            <a:extLst>
              <a:ext uri="{FF2B5EF4-FFF2-40B4-BE49-F238E27FC236}">
                <a16:creationId xmlns:a16="http://schemas.microsoft.com/office/drawing/2014/main" id="{06C3C7AE-C039-4A48-8499-02E74C21FE1B}"/>
              </a:ext>
            </a:extLst>
          </p:cNvPr>
          <p:cNvGrpSpPr/>
          <p:nvPr userDrawn="1"/>
        </p:nvGrpSpPr>
        <p:grpSpPr>
          <a:xfrm rot="10800000">
            <a:off x="11007090" y="0"/>
            <a:ext cx="693420" cy="1586371"/>
            <a:chOff x="0" y="0"/>
            <a:chExt cx="693420" cy="914400"/>
          </a:xfrm>
          <a:solidFill>
            <a:srgbClr val="BD9E43"/>
          </a:solidFill>
        </p:grpSpPr>
        <p:sp>
          <p:nvSpPr>
            <p:cNvPr id="9" name="Rectangle 8">
              <a:extLst>
                <a:ext uri="{FF2B5EF4-FFF2-40B4-BE49-F238E27FC236}">
                  <a16:creationId xmlns:a16="http://schemas.microsoft.com/office/drawing/2014/main" id="{77E2337B-62CE-4268-A654-F5B9C82ACBF8}"/>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8782F554-F7A7-45AF-BAA7-58B9C1CDA4EF}"/>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1A465F66-8DD3-410D-955A-8665062D367B}"/>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1DAA9A9B-487D-40D0-A157-46F9B0438A48}"/>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5068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937B2-B995-47C7-9550-ABB8DD4E0F4C}"/>
              </a:ext>
            </a:extLst>
          </p:cNvPr>
          <p:cNvSpPr/>
          <p:nvPr userDrawn="1"/>
        </p:nvSpPr>
        <p:spPr>
          <a:xfrm>
            <a:off x="-6350" y="1478069"/>
            <a:ext cx="12204700" cy="3901860"/>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82AE52F-88A2-4A86-A666-89AD521A5B4C}"/>
              </a:ext>
            </a:extLst>
          </p:cNvPr>
          <p:cNvSpPr/>
          <p:nvPr userDrawn="1"/>
        </p:nvSpPr>
        <p:spPr>
          <a:xfrm>
            <a:off x="-6350" y="5379928"/>
            <a:ext cx="12198350" cy="147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8D668873-9BDB-4CB6-8D7E-99BC6898CDC0}"/>
              </a:ext>
            </a:extLst>
          </p:cNvPr>
          <p:cNvSpPr>
            <a:spLocks noGrp="1"/>
          </p:cNvSpPr>
          <p:nvPr>
            <p:ph type="title"/>
          </p:nvPr>
        </p:nvSpPr>
        <p:spPr>
          <a:xfrm>
            <a:off x="831850" y="1753579"/>
            <a:ext cx="10515600" cy="241186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32B7A6-AE9E-4291-8556-72329F270E15}"/>
              </a:ext>
            </a:extLst>
          </p:cNvPr>
          <p:cNvSpPr>
            <a:spLocks noGrp="1"/>
          </p:cNvSpPr>
          <p:nvPr>
            <p:ph type="body" idx="1"/>
          </p:nvPr>
        </p:nvSpPr>
        <p:spPr>
          <a:xfrm>
            <a:off x="838200" y="4185609"/>
            <a:ext cx="10515600" cy="105716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3918EC6-78DF-40D2-A6AB-925F5E6A6D5F}"/>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5" name="Footer Placeholder 4">
            <a:extLst>
              <a:ext uri="{FF2B5EF4-FFF2-40B4-BE49-F238E27FC236}">
                <a16:creationId xmlns:a16="http://schemas.microsoft.com/office/drawing/2014/main" id="{D7E28C86-283D-4B76-95FB-3656EA14E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0B8B2-05D1-40C2-B961-F42D310D8956}"/>
              </a:ext>
            </a:extLst>
          </p:cNvPr>
          <p:cNvSpPr>
            <a:spLocks noGrp="1"/>
          </p:cNvSpPr>
          <p:nvPr>
            <p:ph type="sldNum" sz="quarter" idx="12"/>
          </p:nvPr>
        </p:nvSpPr>
        <p:spPr/>
        <p:txBody>
          <a:bodyPr/>
          <a:lstStyle/>
          <a:p>
            <a:fld id="{C5744F80-D1B0-4822-97BC-DAF56F9F7E94}" type="slidenum">
              <a:rPr lang="en-US" smtClean="0"/>
              <a:t>‹#›</a:t>
            </a:fld>
            <a:endParaRPr lang="en-US"/>
          </a:p>
        </p:txBody>
      </p:sp>
      <p:sp>
        <p:nvSpPr>
          <p:cNvPr id="9" name="Rectangle 8">
            <a:extLst>
              <a:ext uri="{FF2B5EF4-FFF2-40B4-BE49-F238E27FC236}">
                <a16:creationId xmlns:a16="http://schemas.microsoft.com/office/drawing/2014/main" id="{62AA3F47-33E0-46BA-B6C9-ECDDB77ABFC5}"/>
              </a:ext>
            </a:extLst>
          </p:cNvPr>
          <p:cNvSpPr/>
          <p:nvPr userDrawn="1"/>
        </p:nvSpPr>
        <p:spPr>
          <a:xfrm>
            <a:off x="10648950" y="0"/>
            <a:ext cx="1543050" cy="147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0" name="Group 9">
            <a:extLst>
              <a:ext uri="{FF2B5EF4-FFF2-40B4-BE49-F238E27FC236}">
                <a16:creationId xmlns:a16="http://schemas.microsoft.com/office/drawing/2014/main" id="{32F1428D-8E1E-421C-B7C6-844A9049708D}"/>
              </a:ext>
            </a:extLst>
          </p:cNvPr>
          <p:cNvGrpSpPr/>
          <p:nvPr userDrawn="1"/>
        </p:nvGrpSpPr>
        <p:grpSpPr>
          <a:xfrm rot="10800000">
            <a:off x="11000740" y="1478070"/>
            <a:ext cx="693420" cy="1586371"/>
            <a:chOff x="0" y="0"/>
            <a:chExt cx="693420" cy="914400"/>
          </a:xfrm>
          <a:solidFill>
            <a:srgbClr val="BD9E43"/>
          </a:solidFill>
        </p:grpSpPr>
        <p:sp>
          <p:nvSpPr>
            <p:cNvPr id="11" name="Rectangle 10">
              <a:extLst>
                <a:ext uri="{FF2B5EF4-FFF2-40B4-BE49-F238E27FC236}">
                  <a16:creationId xmlns:a16="http://schemas.microsoft.com/office/drawing/2014/main" id="{46F75EF3-6B0D-4171-882E-4A8CCC20D709}"/>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CDB65DA-A409-45D3-B12F-AF86D1FDB520}"/>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C992E3B6-00CE-43C2-85D4-63B0E91612C8}"/>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761B0632-4B5C-4E3A-BFB9-432C40BEF41E}"/>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15" name="Straight Connector 14">
            <a:extLst>
              <a:ext uri="{FF2B5EF4-FFF2-40B4-BE49-F238E27FC236}">
                <a16:creationId xmlns:a16="http://schemas.microsoft.com/office/drawing/2014/main" id="{CBCB9267-6240-4631-90BF-232E2CB761E2}"/>
              </a:ext>
            </a:extLst>
          </p:cNvPr>
          <p:cNvCxnSpPr/>
          <p:nvPr userDrawn="1"/>
        </p:nvCxnSpPr>
        <p:spPr>
          <a:xfrm>
            <a:off x="986789" y="3429000"/>
            <a:ext cx="914400" cy="0"/>
          </a:xfrm>
          <a:prstGeom prst="line">
            <a:avLst/>
          </a:prstGeom>
          <a:ln w="38100" cap="rnd">
            <a:solidFill>
              <a:srgbClr val="5AB0C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14A0D25-E2B1-4085-B3CB-E20654AF4100}"/>
              </a:ext>
            </a:extLst>
          </p:cNvPr>
          <p:cNvSpPr/>
          <p:nvPr userDrawn="1"/>
        </p:nvSpPr>
        <p:spPr>
          <a:xfrm>
            <a:off x="0" y="5010150"/>
            <a:ext cx="12204700" cy="369778"/>
          </a:xfrm>
          <a:prstGeom prst="rect">
            <a:avLst/>
          </a:prstGeom>
          <a:solidFill>
            <a:srgbClr val="2652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2919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F190-4D5E-4F82-A24D-102A2EF8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BC283-24C9-4C4A-88CD-D1334E447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7DF551-EB2A-41B5-B86D-540EDCB9D3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65ADD5-77F2-4C0B-97D5-18BFE748D459}"/>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6" name="Footer Placeholder 5">
            <a:extLst>
              <a:ext uri="{FF2B5EF4-FFF2-40B4-BE49-F238E27FC236}">
                <a16:creationId xmlns:a16="http://schemas.microsoft.com/office/drawing/2014/main" id="{965D5C05-821D-4C2D-9956-24A149A84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94F5B-FC42-4AB2-AE1B-CBB19F153539}"/>
              </a:ext>
            </a:extLst>
          </p:cNvPr>
          <p:cNvSpPr>
            <a:spLocks noGrp="1"/>
          </p:cNvSpPr>
          <p:nvPr>
            <p:ph type="sldNum" sz="quarter" idx="12"/>
          </p:nvPr>
        </p:nvSpPr>
        <p:spPr/>
        <p:txBody>
          <a:bodyPr/>
          <a:lstStyle/>
          <a:p>
            <a:fld id="{C5744F80-D1B0-4822-97BC-DAF56F9F7E94}" type="slidenum">
              <a:rPr lang="en-US" smtClean="0"/>
              <a:t>‹#›</a:t>
            </a:fld>
            <a:endParaRPr lang="en-US"/>
          </a:p>
        </p:txBody>
      </p:sp>
    </p:spTree>
    <p:extLst>
      <p:ext uri="{BB962C8B-B14F-4D97-AF65-F5344CB8AC3E}">
        <p14:creationId xmlns:p14="http://schemas.microsoft.com/office/powerpoint/2010/main" val="346268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F34C-64F8-4D9D-B28D-E45E66EDED8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F280AA3-DE61-4911-8AF3-2ABFCA847D52}"/>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4" name="Footer Placeholder 3">
            <a:extLst>
              <a:ext uri="{FF2B5EF4-FFF2-40B4-BE49-F238E27FC236}">
                <a16:creationId xmlns:a16="http://schemas.microsoft.com/office/drawing/2014/main" id="{C0AAC6D6-A701-4472-A24E-421D8638A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37244-EC55-4503-B47C-4E356CF0EF97}"/>
              </a:ext>
            </a:extLst>
          </p:cNvPr>
          <p:cNvSpPr>
            <a:spLocks noGrp="1"/>
          </p:cNvSpPr>
          <p:nvPr>
            <p:ph type="sldNum" sz="quarter" idx="12"/>
          </p:nvPr>
        </p:nvSpPr>
        <p:spPr/>
        <p:txBody>
          <a:bodyPr/>
          <a:lstStyle/>
          <a:p>
            <a:fld id="{C5744F80-D1B0-4822-97BC-DAF56F9F7E94}" type="slidenum">
              <a:rPr lang="en-US" smtClean="0"/>
              <a:t>‹#›</a:t>
            </a:fld>
            <a:endParaRPr lang="en-US"/>
          </a:p>
        </p:txBody>
      </p:sp>
    </p:spTree>
    <p:extLst>
      <p:ext uri="{BB962C8B-B14F-4D97-AF65-F5344CB8AC3E}">
        <p14:creationId xmlns:p14="http://schemas.microsoft.com/office/powerpoint/2010/main" val="123610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588-04A5-4477-9008-ABD571CB0D24}"/>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3" name="Footer Placeholder 2">
            <a:extLst>
              <a:ext uri="{FF2B5EF4-FFF2-40B4-BE49-F238E27FC236}">
                <a16:creationId xmlns:a16="http://schemas.microsoft.com/office/drawing/2014/main" id="{F58BC2D8-A778-45A7-80A6-A705AD12C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973D81-A3C1-45A6-A0A3-63CF2D0EF62A}"/>
              </a:ext>
            </a:extLst>
          </p:cNvPr>
          <p:cNvSpPr>
            <a:spLocks noGrp="1"/>
          </p:cNvSpPr>
          <p:nvPr>
            <p:ph type="sldNum" sz="quarter" idx="12"/>
          </p:nvPr>
        </p:nvSpPr>
        <p:spPr/>
        <p:txBody>
          <a:bodyPr/>
          <a:lstStyle/>
          <a:p>
            <a:fld id="{C5744F80-D1B0-4822-97BC-DAF56F9F7E94}" type="slidenum">
              <a:rPr lang="en-US" smtClean="0"/>
              <a:t>‹#›</a:t>
            </a:fld>
            <a:endParaRPr lang="en-US"/>
          </a:p>
        </p:txBody>
      </p:sp>
    </p:spTree>
    <p:extLst>
      <p:ext uri="{BB962C8B-B14F-4D97-AF65-F5344CB8AC3E}">
        <p14:creationId xmlns:p14="http://schemas.microsoft.com/office/powerpoint/2010/main" val="239211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0DB1-DFF3-48BD-B2A1-8F405427AB2B}"/>
              </a:ext>
            </a:extLst>
          </p:cNvPr>
          <p:cNvSpPr/>
          <p:nvPr userDrawn="1"/>
        </p:nvSpPr>
        <p:spPr>
          <a:xfrm>
            <a:off x="0" y="6175332"/>
            <a:ext cx="12198350" cy="68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6919F3E-461E-43BF-A5AC-14772CAE4919}"/>
              </a:ext>
            </a:extLst>
          </p:cNvPr>
          <p:cNvSpPr>
            <a:spLocks noGrp="1"/>
          </p:cNvSpPr>
          <p:nvPr>
            <p:ph type="title"/>
          </p:nvPr>
        </p:nvSpPr>
        <p:spPr>
          <a:xfrm>
            <a:off x="6096000" y="472281"/>
            <a:ext cx="468264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C8EFD3F-6D10-4AEE-88BA-A68015C4D191}"/>
              </a:ext>
            </a:extLst>
          </p:cNvPr>
          <p:cNvSpPr>
            <a:spLocks noGrp="1"/>
          </p:cNvSpPr>
          <p:nvPr>
            <p:ph type="pic" idx="1"/>
          </p:nvPr>
        </p:nvSpPr>
        <p:spPr>
          <a:xfrm>
            <a:off x="0" y="0"/>
            <a:ext cx="575625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D1B7F-3349-4369-994C-004396209A80}"/>
              </a:ext>
            </a:extLst>
          </p:cNvPr>
          <p:cNvSpPr>
            <a:spLocks noGrp="1"/>
          </p:cNvSpPr>
          <p:nvPr>
            <p:ph type="body" sz="half" idx="2"/>
          </p:nvPr>
        </p:nvSpPr>
        <p:spPr>
          <a:xfrm>
            <a:off x="6096000" y="2072481"/>
            <a:ext cx="468264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E5D-9A1A-4686-B51C-3CD608DAA138}"/>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6" name="Footer Placeholder 5">
            <a:extLst>
              <a:ext uri="{FF2B5EF4-FFF2-40B4-BE49-F238E27FC236}">
                <a16:creationId xmlns:a16="http://schemas.microsoft.com/office/drawing/2014/main" id="{E843AEDF-FD91-4175-8020-8DB59FF61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4A0EE-9693-4232-B978-A58FAB27EC9A}"/>
              </a:ext>
            </a:extLst>
          </p:cNvPr>
          <p:cNvSpPr>
            <a:spLocks noGrp="1"/>
          </p:cNvSpPr>
          <p:nvPr>
            <p:ph type="sldNum" sz="quarter" idx="12"/>
          </p:nvPr>
        </p:nvSpPr>
        <p:spPr/>
        <p:txBody>
          <a:bodyPr/>
          <a:lstStyle/>
          <a:p>
            <a:fld id="{C5744F80-D1B0-4822-97BC-DAF56F9F7E94}" type="slidenum">
              <a:rPr lang="en-US" smtClean="0"/>
              <a:t>‹#›</a:t>
            </a:fld>
            <a:endParaRPr lang="en-US"/>
          </a:p>
        </p:txBody>
      </p:sp>
    </p:spTree>
    <p:extLst>
      <p:ext uri="{BB962C8B-B14F-4D97-AF65-F5344CB8AC3E}">
        <p14:creationId xmlns:p14="http://schemas.microsoft.com/office/powerpoint/2010/main" val="237275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33660D-E8AB-4FED-AC78-FB05ED9E231A}"/>
              </a:ext>
            </a:extLst>
          </p:cNvPr>
          <p:cNvSpPr/>
          <p:nvPr userDrawn="1"/>
        </p:nvSpPr>
        <p:spPr>
          <a:xfrm>
            <a:off x="-3174" y="6169068"/>
            <a:ext cx="5756253" cy="688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A0090DB1-DFF3-48BD-B2A1-8F405427AB2B}"/>
              </a:ext>
            </a:extLst>
          </p:cNvPr>
          <p:cNvSpPr/>
          <p:nvPr userDrawn="1"/>
        </p:nvSpPr>
        <p:spPr>
          <a:xfrm>
            <a:off x="5756253" y="0"/>
            <a:ext cx="6442096" cy="6859245"/>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6919F3E-461E-43BF-A5AC-14772CAE4919}"/>
              </a:ext>
            </a:extLst>
          </p:cNvPr>
          <p:cNvSpPr>
            <a:spLocks noGrp="1"/>
          </p:cNvSpPr>
          <p:nvPr>
            <p:ph type="title"/>
          </p:nvPr>
        </p:nvSpPr>
        <p:spPr>
          <a:xfrm>
            <a:off x="6096000" y="472281"/>
            <a:ext cx="468264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C8EFD3F-6D10-4AEE-88BA-A68015C4D191}"/>
              </a:ext>
            </a:extLst>
          </p:cNvPr>
          <p:cNvSpPr>
            <a:spLocks noGrp="1"/>
          </p:cNvSpPr>
          <p:nvPr>
            <p:ph type="pic" idx="1"/>
          </p:nvPr>
        </p:nvSpPr>
        <p:spPr>
          <a:xfrm>
            <a:off x="0" y="0"/>
            <a:ext cx="575625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D1B7F-3349-4369-994C-004396209A80}"/>
              </a:ext>
            </a:extLst>
          </p:cNvPr>
          <p:cNvSpPr>
            <a:spLocks noGrp="1"/>
          </p:cNvSpPr>
          <p:nvPr>
            <p:ph type="body" sz="half" idx="2"/>
          </p:nvPr>
        </p:nvSpPr>
        <p:spPr>
          <a:xfrm>
            <a:off x="6096000" y="2072481"/>
            <a:ext cx="468264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4D31E5D-9A1A-4686-B51C-3CD608DAA138}"/>
              </a:ext>
            </a:extLst>
          </p:cNvPr>
          <p:cNvSpPr>
            <a:spLocks noGrp="1"/>
          </p:cNvSpPr>
          <p:nvPr>
            <p:ph type="dt" sz="half" idx="10"/>
          </p:nvPr>
        </p:nvSpPr>
        <p:spPr/>
        <p:txBody>
          <a:bodyPr/>
          <a:lstStyle/>
          <a:p>
            <a:fld id="{B08B6FD2-63BB-4BE4-B281-3BA8C255B761}" type="datetimeFigureOut">
              <a:rPr lang="en-US" smtClean="0"/>
              <a:t>10/17/2022</a:t>
            </a:fld>
            <a:endParaRPr lang="en-US"/>
          </a:p>
        </p:txBody>
      </p:sp>
      <p:sp>
        <p:nvSpPr>
          <p:cNvPr id="6" name="Footer Placeholder 5">
            <a:extLst>
              <a:ext uri="{FF2B5EF4-FFF2-40B4-BE49-F238E27FC236}">
                <a16:creationId xmlns:a16="http://schemas.microsoft.com/office/drawing/2014/main" id="{E843AEDF-FD91-4175-8020-8DB59FF61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4A0EE-9693-4232-B978-A58FAB27EC9A}"/>
              </a:ext>
            </a:extLst>
          </p:cNvPr>
          <p:cNvSpPr>
            <a:spLocks noGrp="1"/>
          </p:cNvSpPr>
          <p:nvPr>
            <p:ph type="sldNum" sz="quarter" idx="12"/>
          </p:nvPr>
        </p:nvSpPr>
        <p:spPr/>
        <p:txBody>
          <a:bodyPr/>
          <a:lstStyle/>
          <a:p>
            <a:fld id="{C5744F80-D1B0-4822-97BC-DAF56F9F7E94}" type="slidenum">
              <a:rPr lang="en-US" smtClean="0"/>
              <a:t>‹#›</a:t>
            </a:fld>
            <a:endParaRPr lang="en-US"/>
          </a:p>
        </p:txBody>
      </p:sp>
      <p:grpSp>
        <p:nvGrpSpPr>
          <p:cNvPr id="10" name="Group 9">
            <a:extLst>
              <a:ext uri="{FF2B5EF4-FFF2-40B4-BE49-F238E27FC236}">
                <a16:creationId xmlns:a16="http://schemas.microsoft.com/office/drawing/2014/main" id="{1897B451-F1B0-41CE-A58C-BA6C7046B4F0}"/>
              </a:ext>
            </a:extLst>
          </p:cNvPr>
          <p:cNvGrpSpPr/>
          <p:nvPr userDrawn="1"/>
        </p:nvGrpSpPr>
        <p:grpSpPr>
          <a:xfrm rot="10800000">
            <a:off x="11007090" y="0"/>
            <a:ext cx="693420" cy="1586371"/>
            <a:chOff x="0" y="0"/>
            <a:chExt cx="693420" cy="914400"/>
          </a:xfrm>
          <a:solidFill>
            <a:srgbClr val="BD9E43"/>
          </a:solidFill>
        </p:grpSpPr>
        <p:sp>
          <p:nvSpPr>
            <p:cNvPr id="11" name="Rectangle 10">
              <a:extLst>
                <a:ext uri="{FF2B5EF4-FFF2-40B4-BE49-F238E27FC236}">
                  <a16:creationId xmlns:a16="http://schemas.microsoft.com/office/drawing/2014/main" id="{0F97085D-7371-43E1-A2DE-67308DF40E97}"/>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B7DEF986-8A69-435B-9BA8-4863235DB0E3}"/>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1146B36E-5CBC-482C-A032-37276444769D}"/>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3DEF0702-91AA-405B-ACCA-404C8BC5173C}"/>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10458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8A93BE-6BAA-4E8A-9964-85E6ECC4DF2B}"/>
              </a:ext>
            </a:extLst>
          </p:cNvPr>
          <p:cNvSpPr/>
          <p:nvPr userDrawn="1"/>
        </p:nvSpPr>
        <p:spPr>
          <a:xfrm>
            <a:off x="0" y="6176963"/>
            <a:ext cx="12192000" cy="681037"/>
          </a:xfrm>
          <a:prstGeom prst="rect">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Placeholder 1">
            <a:extLst>
              <a:ext uri="{FF2B5EF4-FFF2-40B4-BE49-F238E27FC236}">
                <a16:creationId xmlns:a16="http://schemas.microsoft.com/office/drawing/2014/main" id="{D9A47113-8553-45D2-8335-9A5EA7AE9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2674567-7B99-4687-BD96-74470CE95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50650E9-70F4-4BEF-823B-9D90321E4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B6FD2-63BB-4BE4-B281-3BA8C255B761}" type="datetimeFigureOut">
              <a:rPr lang="en-US" smtClean="0"/>
              <a:t>10/17/2022</a:t>
            </a:fld>
            <a:endParaRPr lang="en-US"/>
          </a:p>
        </p:txBody>
      </p:sp>
      <p:sp>
        <p:nvSpPr>
          <p:cNvPr id="5" name="Footer Placeholder 4">
            <a:extLst>
              <a:ext uri="{FF2B5EF4-FFF2-40B4-BE49-F238E27FC236}">
                <a16:creationId xmlns:a16="http://schemas.microsoft.com/office/drawing/2014/main" id="{C7CFC9F6-4883-4D24-BE2E-BD4F3AB40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2C43B-44C0-4A58-B8D7-52E8FBB4B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44F80-D1B0-4822-97BC-DAF56F9F7E94}" type="slidenum">
              <a:rPr lang="en-US" smtClean="0"/>
              <a:t>‹#›</a:t>
            </a:fld>
            <a:endParaRPr lang="en-US"/>
          </a:p>
        </p:txBody>
      </p:sp>
      <p:grpSp>
        <p:nvGrpSpPr>
          <p:cNvPr id="8" name="Group 7">
            <a:extLst>
              <a:ext uri="{FF2B5EF4-FFF2-40B4-BE49-F238E27FC236}">
                <a16:creationId xmlns:a16="http://schemas.microsoft.com/office/drawing/2014/main" id="{2ECC4B9C-EFA9-4041-9B1C-12ACC943F38A}"/>
              </a:ext>
            </a:extLst>
          </p:cNvPr>
          <p:cNvGrpSpPr/>
          <p:nvPr userDrawn="1"/>
        </p:nvGrpSpPr>
        <p:grpSpPr>
          <a:xfrm rot="10800000">
            <a:off x="11007090" y="0"/>
            <a:ext cx="693420" cy="1586371"/>
            <a:chOff x="0" y="0"/>
            <a:chExt cx="693420" cy="914400"/>
          </a:xfrm>
          <a:solidFill>
            <a:srgbClr val="BD9E43"/>
          </a:solidFill>
        </p:grpSpPr>
        <p:sp>
          <p:nvSpPr>
            <p:cNvPr id="9" name="Rectangle 8">
              <a:extLst>
                <a:ext uri="{FF2B5EF4-FFF2-40B4-BE49-F238E27FC236}">
                  <a16:creationId xmlns:a16="http://schemas.microsoft.com/office/drawing/2014/main" id="{FB613A20-E00A-4D02-A334-D5EB022BF6B5}"/>
                </a:ext>
              </a:extLst>
            </p:cNvPr>
            <p:cNvSpPr/>
            <p:nvPr/>
          </p:nvSpPr>
          <p:spPr>
            <a:xfrm>
              <a:off x="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EEE06FDC-A13B-4C8F-989D-2ACF13BFDE13}"/>
                </a:ext>
              </a:extLst>
            </p:cNvPr>
            <p:cNvSpPr/>
            <p:nvPr/>
          </p:nvSpPr>
          <p:spPr>
            <a:xfrm>
              <a:off x="19812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6665C13C-3522-4AE3-8247-D9D54285573A}"/>
                </a:ext>
              </a:extLst>
            </p:cNvPr>
            <p:cNvSpPr/>
            <p:nvPr/>
          </p:nvSpPr>
          <p:spPr>
            <a:xfrm>
              <a:off x="40386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45713528-6F0A-47B8-9F1A-D22124CB55A3}"/>
                </a:ext>
              </a:extLst>
            </p:cNvPr>
            <p:cNvSpPr/>
            <p:nvPr/>
          </p:nvSpPr>
          <p:spPr>
            <a:xfrm>
              <a:off x="601980" y="0"/>
              <a:ext cx="9144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159616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4" r:id="rId6"/>
    <p:sldLayoutId id="2147483655" r:id="rId7"/>
    <p:sldLayoutId id="2147483657" r:id="rId8"/>
    <p:sldLayoutId id="2147483658" r:id="rId9"/>
    <p:sldLayoutId id="2147483661" r:id="rId10"/>
    <p:sldLayoutId id="2147483660" r:id="rId11"/>
  </p:sldLayoutIdLst>
  <p:txStyles>
    <p:titleStyle>
      <a:lvl1pPr algn="l" defTabSz="914400" rtl="0" eaLnBrk="1" latinLnBrk="0" hangingPunct="1">
        <a:lnSpc>
          <a:spcPct val="90000"/>
        </a:lnSpc>
        <a:spcBef>
          <a:spcPct val="0"/>
        </a:spcBef>
        <a:buNone/>
        <a:defRPr sz="4000" b="1" kern="1200">
          <a:solidFill>
            <a:srgbClr val="265273"/>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ud.gov/sites/dfiles/CFO/documents/2023_BudgetInBriefFINAL.pdf" TargetMode="Externa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customXml" Target="../ink/ink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customXml" Target="../ink/ink5.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11.xml"/><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customXml" Target="../ink/ink9.xml"/><Relationship Id="rId1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mailto:amccullough@hudoig.gov" TargetMode="Externa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5229-4313-4B79-855C-1060F659C910}"/>
              </a:ext>
            </a:extLst>
          </p:cNvPr>
          <p:cNvSpPr>
            <a:spLocks noGrp="1"/>
          </p:cNvSpPr>
          <p:nvPr>
            <p:ph type="ctrTitle"/>
          </p:nvPr>
        </p:nvSpPr>
        <p:spPr>
          <a:xfrm>
            <a:off x="270640" y="3891721"/>
            <a:ext cx="10773104" cy="1531102"/>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4000" dirty="0"/>
              <a:t>Housing Fraud and Social Services Benefits</a:t>
            </a:r>
          </a:p>
        </p:txBody>
      </p:sp>
      <p:sp>
        <p:nvSpPr>
          <p:cNvPr id="5" name="TextBox 4">
            <a:extLst>
              <a:ext uri="{FF2B5EF4-FFF2-40B4-BE49-F238E27FC236}">
                <a16:creationId xmlns:a16="http://schemas.microsoft.com/office/drawing/2014/main" id="{F10FAEAE-8EC9-5B0D-EC13-0536D6525545}"/>
              </a:ext>
            </a:extLst>
          </p:cNvPr>
          <p:cNvSpPr txBox="1"/>
          <p:nvPr/>
        </p:nvSpPr>
        <p:spPr>
          <a:xfrm>
            <a:off x="270640" y="5422823"/>
            <a:ext cx="8489731" cy="707886"/>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rPr>
              <a:t>Thomas Gravely, Assistant Special Agent in Charge</a:t>
            </a:r>
          </a:p>
          <a:p>
            <a:r>
              <a:rPr lang="en-US" sz="2000" b="1" dirty="0">
                <a:solidFill>
                  <a:schemeClr val="bg1"/>
                </a:solidFill>
                <a:latin typeface="Cambria" panose="02040503050406030204" pitchFamily="18" charset="0"/>
                <a:ea typeface="Cambria" panose="02040503050406030204" pitchFamily="18" charset="0"/>
              </a:rPr>
              <a:t>Philip Kwok, Special Agent</a:t>
            </a:r>
          </a:p>
        </p:txBody>
      </p:sp>
    </p:spTree>
    <p:extLst>
      <p:ext uri="{BB962C8B-B14F-4D97-AF65-F5344CB8AC3E}">
        <p14:creationId xmlns:p14="http://schemas.microsoft.com/office/powerpoint/2010/main" val="322737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ECD6-48E0-4C88-AA14-D824745E7C80}"/>
              </a:ext>
            </a:extLst>
          </p:cNvPr>
          <p:cNvSpPr>
            <a:spLocks noGrp="1"/>
          </p:cNvSpPr>
          <p:nvPr>
            <p:ph type="title"/>
          </p:nvPr>
        </p:nvSpPr>
        <p:spPr>
          <a:xfrm>
            <a:off x="624017" y="636974"/>
            <a:ext cx="10515600" cy="1006891"/>
          </a:xfrm>
        </p:spPr>
        <p:txBody>
          <a:bodyPr/>
          <a:lstStyle/>
          <a:p>
            <a:r>
              <a:rPr lang="en-US" dirty="0"/>
              <a:t>Office of Investigation Regions</a:t>
            </a:r>
          </a:p>
        </p:txBody>
      </p:sp>
      <p:pic>
        <p:nvPicPr>
          <p:cNvPr id="6" name="Content Placeholder 4">
            <a:extLst>
              <a:ext uri="{FF2B5EF4-FFF2-40B4-BE49-F238E27FC236}">
                <a16:creationId xmlns:a16="http://schemas.microsoft.com/office/drawing/2014/main" id="{281FC1A6-EDB9-7E25-C3FC-33041B557422}"/>
              </a:ext>
            </a:extLst>
          </p:cNvPr>
          <p:cNvPicPr>
            <a:picLocks noChangeAspect="1"/>
          </p:cNvPicPr>
          <p:nvPr/>
        </p:nvPicPr>
        <p:blipFill>
          <a:blip r:embed="rId3"/>
          <a:stretch>
            <a:fillRect/>
          </a:stretch>
        </p:blipFill>
        <p:spPr>
          <a:xfrm>
            <a:off x="1253937" y="1544320"/>
            <a:ext cx="9302621" cy="4531359"/>
          </a:xfrm>
          <a:prstGeom prst="rect">
            <a:avLst/>
          </a:prstGeom>
        </p:spPr>
      </p:pic>
    </p:spTree>
    <p:extLst>
      <p:ext uri="{BB962C8B-B14F-4D97-AF65-F5344CB8AC3E}">
        <p14:creationId xmlns:p14="http://schemas.microsoft.com/office/powerpoint/2010/main" val="104422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A122-70B0-EE6E-DD50-278D99E392AD}"/>
              </a:ext>
            </a:extLst>
          </p:cNvPr>
          <p:cNvSpPr>
            <a:spLocks noGrp="1"/>
          </p:cNvSpPr>
          <p:nvPr>
            <p:ph type="title"/>
          </p:nvPr>
        </p:nvSpPr>
        <p:spPr>
          <a:xfrm>
            <a:off x="-410547" y="1486274"/>
            <a:ext cx="6680719" cy="1325563"/>
          </a:xfrm>
        </p:spPr>
        <p:txBody>
          <a:bodyPr>
            <a:normAutofit/>
          </a:bodyPr>
          <a:lstStyle/>
          <a:p>
            <a:pPr algn="ctr"/>
            <a:r>
              <a:rPr lang="en-US" sz="3600" dirty="0"/>
              <a:t>Areas of Responsibility</a:t>
            </a:r>
          </a:p>
        </p:txBody>
      </p:sp>
      <p:sp>
        <p:nvSpPr>
          <p:cNvPr id="3" name="Content Placeholder 2">
            <a:extLst>
              <a:ext uri="{FF2B5EF4-FFF2-40B4-BE49-F238E27FC236}">
                <a16:creationId xmlns:a16="http://schemas.microsoft.com/office/drawing/2014/main" id="{8CB03C3A-FD8F-C8F8-F83A-DDF1155501C2}"/>
              </a:ext>
            </a:extLst>
          </p:cNvPr>
          <p:cNvSpPr>
            <a:spLocks noGrp="1"/>
          </p:cNvSpPr>
          <p:nvPr>
            <p:ph idx="1"/>
          </p:nvPr>
        </p:nvSpPr>
        <p:spPr>
          <a:xfrm>
            <a:off x="269032" y="2903353"/>
            <a:ext cx="11002347" cy="39546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Los Angeles – 6 Agents (HI &amp; Guam)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San Francisco – 2 Agents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Las Vegas – 1 Agent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Phoenix –  1Agent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Seattle – 3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Salt Lake – 1 Agent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Denver – 4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pic>
        <p:nvPicPr>
          <p:cNvPr id="4" name="Picture 3">
            <a:extLst>
              <a:ext uri="{FF2B5EF4-FFF2-40B4-BE49-F238E27FC236}">
                <a16:creationId xmlns:a16="http://schemas.microsoft.com/office/drawing/2014/main" id="{1606A21B-F194-D4C5-9FB8-41113E259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561" y="3806890"/>
            <a:ext cx="3838732" cy="2526902"/>
          </a:xfrm>
          <a:prstGeom prst="rect">
            <a:avLst/>
          </a:prstGeom>
        </p:spPr>
      </p:pic>
      <p:pic>
        <p:nvPicPr>
          <p:cNvPr id="5" name="Content Placeholder 3">
            <a:extLst>
              <a:ext uri="{FF2B5EF4-FFF2-40B4-BE49-F238E27FC236}">
                <a16:creationId xmlns:a16="http://schemas.microsoft.com/office/drawing/2014/main" id="{C2479DBC-D54B-F474-BD73-B2A5AC824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293" y="2811837"/>
            <a:ext cx="3589358" cy="4120501"/>
          </a:xfrm>
          <a:prstGeom prst="rect">
            <a:avLst/>
          </a:prstGeom>
        </p:spPr>
      </p:pic>
      <p:sp>
        <p:nvSpPr>
          <p:cNvPr id="7" name="Oval 6">
            <a:extLst>
              <a:ext uri="{FF2B5EF4-FFF2-40B4-BE49-F238E27FC236}">
                <a16:creationId xmlns:a16="http://schemas.microsoft.com/office/drawing/2014/main" id="{3CF99950-0769-3B40-2189-F4B4D3D0208E}"/>
              </a:ext>
            </a:extLst>
          </p:cNvPr>
          <p:cNvSpPr/>
          <p:nvPr/>
        </p:nvSpPr>
        <p:spPr>
          <a:xfrm>
            <a:off x="4244830" y="4872087"/>
            <a:ext cx="343948" cy="3020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39475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5F6-F8CD-59C3-B2B4-FCACA2F70440}"/>
              </a:ext>
            </a:extLst>
          </p:cNvPr>
          <p:cNvSpPr>
            <a:spLocks noGrp="1"/>
          </p:cNvSpPr>
          <p:nvPr>
            <p:ph type="title"/>
          </p:nvPr>
        </p:nvSpPr>
        <p:spPr>
          <a:xfrm>
            <a:off x="109894" y="1538220"/>
            <a:ext cx="10515600" cy="1325563"/>
          </a:xfrm>
        </p:spPr>
        <p:txBody>
          <a:bodyPr>
            <a:normAutofit/>
          </a:bodyPr>
          <a:lstStyle/>
          <a:p>
            <a:r>
              <a:rPr lang="en-US" sz="3600" dirty="0"/>
              <a:t>Where have we been for the last 5 years?</a:t>
            </a:r>
          </a:p>
        </p:txBody>
      </p:sp>
      <p:pic>
        <p:nvPicPr>
          <p:cNvPr id="7" name="Picture 7" descr="investigating-public-corruption-fbi.jpg">
            <a:extLst>
              <a:ext uri="{FF2B5EF4-FFF2-40B4-BE49-F238E27FC236}">
                <a16:creationId xmlns:a16="http://schemas.microsoft.com/office/drawing/2014/main" id="{ECD55BC1-D57F-D054-A1AA-7BD1987DF8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836" y="2905984"/>
            <a:ext cx="2452396" cy="17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RA_Sign.jpg">
            <a:extLst>
              <a:ext uri="{FF2B5EF4-FFF2-40B4-BE49-F238E27FC236}">
                <a16:creationId xmlns:a16="http://schemas.microsoft.com/office/drawing/2014/main" id="{11788764-5FDD-5F4A-ED67-1E1DB66FC9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0962" y="479429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an mod 2.jpg">
            <a:extLst>
              <a:ext uri="{FF2B5EF4-FFF2-40B4-BE49-F238E27FC236}">
                <a16:creationId xmlns:a16="http://schemas.microsoft.com/office/drawing/2014/main" id="{4B0064CF-59E2-188F-83BA-A286E3ECE3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0294" y="2848488"/>
            <a:ext cx="20574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loan mod 1.jpg">
            <a:extLst>
              <a:ext uri="{FF2B5EF4-FFF2-40B4-BE49-F238E27FC236}">
                <a16:creationId xmlns:a16="http://schemas.microsoft.com/office/drawing/2014/main" id="{38FCE08F-6AE2-3411-2C5F-784200966A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13641" y="4825254"/>
            <a:ext cx="13716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hp_homeless.jpg">
            <a:extLst>
              <a:ext uri="{FF2B5EF4-FFF2-40B4-BE49-F238E27FC236}">
                <a16:creationId xmlns:a16="http://schemas.microsoft.com/office/drawing/2014/main" id="{2B481D58-E8D4-B846-CF2E-E0C462CF6C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05749" y="2932649"/>
            <a:ext cx="1940479" cy="153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5994B32-56BF-4D5F-F0F3-9691226ED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836" y="4765715"/>
            <a:ext cx="2466975" cy="1857375"/>
          </a:xfrm>
          <a:prstGeom prst="rect">
            <a:avLst/>
          </a:prstGeom>
        </p:spPr>
      </p:pic>
      <p:pic>
        <p:nvPicPr>
          <p:cNvPr id="13" name="Picture 12" descr="Nonprofit abuse.jpg">
            <a:extLst>
              <a:ext uri="{FF2B5EF4-FFF2-40B4-BE49-F238E27FC236}">
                <a16:creationId xmlns:a16="http://schemas.microsoft.com/office/drawing/2014/main" id="{8104FDB6-BD3D-C864-8FEA-6E6E56362BB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23331" y="4468084"/>
            <a:ext cx="150971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loan-modification-scam-avoid-companies-offering.jpg">
            <a:extLst>
              <a:ext uri="{FF2B5EF4-FFF2-40B4-BE49-F238E27FC236}">
                <a16:creationId xmlns:a16="http://schemas.microsoft.com/office/drawing/2014/main" id="{1F7189E1-8864-3F1A-0E4C-172D22BE1F9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4957" y="2905984"/>
            <a:ext cx="2082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85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ECD6-48E0-4C88-AA14-D824745E7C80}"/>
              </a:ext>
            </a:extLst>
          </p:cNvPr>
          <p:cNvSpPr>
            <a:spLocks noGrp="1"/>
          </p:cNvSpPr>
          <p:nvPr>
            <p:ph type="title"/>
          </p:nvPr>
        </p:nvSpPr>
        <p:spPr>
          <a:xfrm>
            <a:off x="271852" y="308708"/>
            <a:ext cx="10515600" cy="1325563"/>
          </a:xfrm>
        </p:spPr>
        <p:txBody>
          <a:bodyPr>
            <a:normAutofit/>
          </a:bodyPr>
          <a:lstStyle/>
          <a:p>
            <a:r>
              <a:rPr lang="en-US" sz="3600" dirty="0"/>
              <a:t>HUD Data - California</a:t>
            </a:r>
          </a:p>
        </p:txBody>
      </p:sp>
      <p:graphicFrame>
        <p:nvGraphicFramePr>
          <p:cNvPr id="6" name="Table 6">
            <a:extLst>
              <a:ext uri="{FF2B5EF4-FFF2-40B4-BE49-F238E27FC236}">
                <a16:creationId xmlns:a16="http://schemas.microsoft.com/office/drawing/2014/main" id="{AD53FBBB-BB6F-45B7-B1CB-87BA89BA76BF}"/>
              </a:ext>
            </a:extLst>
          </p:cNvPr>
          <p:cNvGraphicFramePr>
            <a:graphicFrameLocks noGrp="1"/>
          </p:cNvGraphicFramePr>
          <p:nvPr>
            <p:ph idx="1"/>
            <p:extLst>
              <p:ext uri="{D42A27DB-BD31-4B8C-83A1-F6EECF244321}">
                <p14:modId xmlns:p14="http://schemas.microsoft.com/office/powerpoint/2010/main" val="3352191152"/>
              </p:ext>
            </p:extLst>
          </p:nvPr>
        </p:nvGraphicFramePr>
        <p:xfrm>
          <a:off x="308272" y="1617986"/>
          <a:ext cx="10707168" cy="3779520"/>
        </p:xfrm>
        <a:graphic>
          <a:graphicData uri="http://schemas.openxmlformats.org/drawingml/2006/table">
            <a:tbl>
              <a:tblPr firstRow="1" bandRow="1">
                <a:tableStyleId>{5C22544A-7EE6-4342-B048-85BDC9FD1C3A}</a:tableStyleId>
              </a:tblPr>
              <a:tblGrid>
                <a:gridCol w="1024783">
                  <a:extLst>
                    <a:ext uri="{9D8B030D-6E8A-4147-A177-3AD203B41FA5}">
                      <a16:colId xmlns:a16="http://schemas.microsoft.com/office/drawing/2014/main" val="473799609"/>
                    </a:ext>
                  </a:extLst>
                </a:gridCol>
                <a:gridCol w="1312017">
                  <a:extLst>
                    <a:ext uri="{9D8B030D-6E8A-4147-A177-3AD203B41FA5}">
                      <a16:colId xmlns:a16="http://schemas.microsoft.com/office/drawing/2014/main" val="3133133354"/>
                    </a:ext>
                  </a:extLst>
                </a:gridCol>
                <a:gridCol w="1217538">
                  <a:extLst>
                    <a:ext uri="{9D8B030D-6E8A-4147-A177-3AD203B41FA5}">
                      <a16:colId xmlns:a16="http://schemas.microsoft.com/office/drawing/2014/main" val="4095384624"/>
                    </a:ext>
                  </a:extLst>
                </a:gridCol>
                <a:gridCol w="1076770">
                  <a:extLst>
                    <a:ext uri="{9D8B030D-6E8A-4147-A177-3AD203B41FA5}">
                      <a16:colId xmlns:a16="http://schemas.microsoft.com/office/drawing/2014/main" val="3632068800"/>
                    </a:ext>
                  </a:extLst>
                </a:gridCol>
                <a:gridCol w="1210892">
                  <a:extLst>
                    <a:ext uri="{9D8B030D-6E8A-4147-A177-3AD203B41FA5}">
                      <a16:colId xmlns:a16="http://schemas.microsoft.com/office/drawing/2014/main" val="1678103733"/>
                    </a:ext>
                  </a:extLst>
                </a:gridCol>
                <a:gridCol w="1168400">
                  <a:extLst>
                    <a:ext uri="{9D8B030D-6E8A-4147-A177-3AD203B41FA5}">
                      <a16:colId xmlns:a16="http://schemas.microsoft.com/office/drawing/2014/main" val="2139835736"/>
                    </a:ext>
                  </a:extLst>
                </a:gridCol>
                <a:gridCol w="1244125">
                  <a:extLst>
                    <a:ext uri="{9D8B030D-6E8A-4147-A177-3AD203B41FA5}">
                      <a16:colId xmlns:a16="http://schemas.microsoft.com/office/drawing/2014/main" val="3015344646"/>
                    </a:ext>
                  </a:extLst>
                </a:gridCol>
                <a:gridCol w="1179320">
                  <a:extLst>
                    <a:ext uri="{9D8B030D-6E8A-4147-A177-3AD203B41FA5}">
                      <a16:colId xmlns:a16="http://schemas.microsoft.com/office/drawing/2014/main" val="3403776557"/>
                    </a:ext>
                  </a:extLst>
                </a:gridCol>
                <a:gridCol w="1273323">
                  <a:extLst>
                    <a:ext uri="{9D8B030D-6E8A-4147-A177-3AD203B41FA5}">
                      <a16:colId xmlns:a16="http://schemas.microsoft.com/office/drawing/2014/main" val="3324864984"/>
                    </a:ext>
                  </a:extLst>
                </a:gridCol>
              </a:tblGrid>
              <a:tr h="366659">
                <a:tc>
                  <a:txBody>
                    <a:bodyPr/>
                    <a:lstStyle/>
                    <a:p>
                      <a:pPr algn="ctr"/>
                      <a:r>
                        <a:rPr lang="en-US" sz="1600" dirty="0"/>
                        <a:t>Program Label</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Subsidized Units Available</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 Occupied</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 Reported</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Number of People Per Unit</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Household Income Per Year</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 Households Where Wages Are Major Source of Income</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 Households Where Welfare Is Major Source of Income</a:t>
                      </a:r>
                    </a:p>
                  </a:txBody>
                  <a:tcPr anchor="ctr">
                    <a:lnB w="12700" cap="flat" cmpd="sng" algn="ctr">
                      <a:solidFill>
                        <a:schemeClr val="bg1"/>
                      </a:solidFill>
                      <a:prstDash val="solid"/>
                      <a:round/>
                      <a:headEnd type="none" w="med" len="med"/>
                      <a:tailEnd type="none" w="med" len="med"/>
                    </a:lnB>
                    <a:solidFill>
                      <a:srgbClr val="265273"/>
                    </a:solidFill>
                  </a:tcPr>
                </a:tc>
                <a:tc>
                  <a:txBody>
                    <a:bodyPr/>
                    <a:lstStyle/>
                    <a:p>
                      <a:pPr algn="ctr"/>
                      <a:r>
                        <a:rPr lang="en-US" sz="1600" dirty="0"/>
                        <a:t>% With Disability Among All Persons In Households</a:t>
                      </a:r>
                    </a:p>
                  </a:txBody>
                  <a:tcPr anchor="ctr">
                    <a:lnB w="12700" cap="flat" cmpd="sng" algn="ctr">
                      <a:solidFill>
                        <a:schemeClr val="bg1"/>
                      </a:solidFill>
                      <a:prstDash val="solid"/>
                      <a:round/>
                      <a:headEnd type="none" w="med" len="med"/>
                      <a:tailEnd type="none" w="med" len="med"/>
                    </a:lnB>
                    <a:solidFill>
                      <a:srgbClr val="265273"/>
                    </a:solidFill>
                  </a:tcPr>
                </a:tc>
                <a:extLst>
                  <a:ext uri="{0D108BD9-81ED-4DB2-BD59-A6C34878D82A}">
                    <a16:rowId xmlns:a16="http://schemas.microsoft.com/office/drawing/2014/main" val="3001117854"/>
                  </a:ext>
                </a:extLst>
              </a:tr>
              <a:tr h="441325">
                <a:tc>
                  <a:txBody>
                    <a:bodyPr/>
                    <a:lstStyle/>
                    <a:p>
                      <a:pPr algn="ctr"/>
                      <a:r>
                        <a:rPr lang="en-US" sz="1400" dirty="0"/>
                        <a:t>Public Housing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26,109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94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24,235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$22,105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extLst>
                  <a:ext uri="{0D108BD9-81ED-4DB2-BD59-A6C34878D82A}">
                    <a16:rowId xmlns:a16="http://schemas.microsoft.com/office/drawing/2014/main" val="1129418629"/>
                  </a:ext>
                </a:extLst>
              </a:tr>
              <a:tr h="441325">
                <a:tc>
                  <a:txBody>
                    <a:bodyPr/>
                    <a:lstStyle/>
                    <a:p>
                      <a:pPr algn="ctr"/>
                      <a:r>
                        <a:rPr lang="en-US" sz="1400" dirty="0"/>
                        <a:t>Housing Choice Voucher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355,620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312,697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$19,073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tc>
                  <a:txBody>
                    <a:bodyPr/>
                    <a:lstStyle/>
                    <a:p>
                      <a:pPr algn="ctr"/>
                      <a:r>
                        <a:rPr lang="en-US" sz="1400" dirty="0"/>
                        <a:t>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EEFF4">
                        <a:alpha val="20000"/>
                      </a:srgbClr>
                    </a:solidFill>
                  </a:tcPr>
                </a:tc>
                <a:extLst>
                  <a:ext uri="{0D108BD9-81ED-4DB2-BD59-A6C34878D82A}">
                    <a16:rowId xmlns:a16="http://schemas.microsoft.com/office/drawing/2014/main" val="1649847548"/>
                  </a:ext>
                </a:extLst>
              </a:tr>
              <a:tr h="441325">
                <a:tc>
                  <a:txBody>
                    <a:bodyPr/>
                    <a:lstStyle/>
                    <a:p>
                      <a:pPr algn="ctr"/>
                      <a:r>
                        <a:rPr lang="en-US" sz="1400" dirty="0"/>
                        <a:t>Project Based Section 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102,293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95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98,138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$16,474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tc>
                  <a:txBody>
                    <a:bodyPr/>
                    <a:lstStyle/>
                    <a:p>
                      <a:pPr algn="ctr"/>
                      <a:r>
                        <a:rPr lang="en-US" sz="1400" dirty="0"/>
                        <a:t>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5273">
                        <a:alpha val="10196"/>
                      </a:srgbClr>
                    </a:solidFill>
                  </a:tcPr>
                </a:tc>
                <a:extLst>
                  <a:ext uri="{0D108BD9-81ED-4DB2-BD59-A6C34878D82A}">
                    <a16:rowId xmlns:a16="http://schemas.microsoft.com/office/drawing/2014/main" val="126182196"/>
                  </a:ext>
                </a:extLst>
              </a:tr>
            </a:tbl>
          </a:graphicData>
        </a:graphic>
      </p:graphicFrame>
      <p:sp>
        <p:nvSpPr>
          <p:cNvPr id="3" name="TextBox 2">
            <a:extLst>
              <a:ext uri="{FF2B5EF4-FFF2-40B4-BE49-F238E27FC236}">
                <a16:creationId xmlns:a16="http://schemas.microsoft.com/office/drawing/2014/main" id="{211406B0-BC47-3BC7-1811-68A286C89EF4}"/>
              </a:ext>
            </a:extLst>
          </p:cNvPr>
          <p:cNvSpPr txBox="1"/>
          <p:nvPr/>
        </p:nvSpPr>
        <p:spPr>
          <a:xfrm>
            <a:off x="308272" y="5486400"/>
            <a:ext cx="7610935" cy="400110"/>
          </a:xfrm>
          <a:prstGeom prst="rect">
            <a:avLst/>
          </a:prstGeom>
          <a:noFill/>
        </p:spPr>
        <p:txBody>
          <a:bodyPr wrap="square" rtlCol="0">
            <a:spAutoFit/>
          </a:bodyPr>
          <a:lstStyle/>
          <a:p>
            <a:r>
              <a:rPr lang="en-US" sz="1000" dirty="0"/>
              <a:t>Data obtained from </a:t>
            </a:r>
            <a:r>
              <a:rPr lang="en-US" sz="1000" b="1" dirty="0"/>
              <a:t>HUD’s Office of Policy Development and Research – Picture of Subsidized Households </a:t>
            </a:r>
            <a:r>
              <a:rPr lang="en-US" sz="1000" dirty="0"/>
              <a:t>- 2021 data based on 2010 Census</a:t>
            </a:r>
            <a:endParaRPr lang="en-US" sz="1000" b="1" dirty="0"/>
          </a:p>
          <a:p>
            <a:r>
              <a:rPr lang="en-US" sz="1000" dirty="0"/>
              <a:t>https://www.huduser.gov/portal/datasets/assthsg.html#2009-2021_query</a:t>
            </a:r>
          </a:p>
        </p:txBody>
      </p:sp>
    </p:spTree>
    <p:extLst>
      <p:ext uri="{BB962C8B-B14F-4D97-AF65-F5344CB8AC3E}">
        <p14:creationId xmlns:p14="http://schemas.microsoft.com/office/powerpoint/2010/main" val="19807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DA64-2435-26FF-1CC1-14EDBB6E089B}"/>
              </a:ext>
            </a:extLst>
          </p:cNvPr>
          <p:cNvSpPr>
            <a:spLocks noGrp="1"/>
          </p:cNvSpPr>
          <p:nvPr>
            <p:ph type="title"/>
          </p:nvPr>
        </p:nvSpPr>
        <p:spPr>
          <a:xfrm>
            <a:off x="-568774" y="1488044"/>
            <a:ext cx="7378959" cy="1325563"/>
          </a:xfrm>
        </p:spPr>
        <p:txBody>
          <a:bodyPr>
            <a:normAutofit/>
          </a:bodyPr>
          <a:lstStyle/>
          <a:p>
            <a:pPr algn="ctr"/>
            <a:r>
              <a:rPr lang="en-US" sz="3600" dirty="0"/>
              <a:t>Housing Assistance Budget</a:t>
            </a:r>
          </a:p>
        </p:txBody>
      </p:sp>
      <p:graphicFrame>
        <p:nvGraphicFramePr>
          <p:cNvPr id="6" name="Content Placeholder 5">
            <a:extLst>
              <a:ext uri="{FF2B5EF4-FFF2-40B4-BE49-F238E27FC236}">
                <a16:creationId xmlns:a16="http://schemas.microsoft.com/office/drawing/2014/main" id="{0A0D750E-B6C0-3D91-146E-692E72BEA42C}"/>
              </a:ext>
            </a:extLst>
          </p:cNvPr>
          <p:cNvGraphicFramePr>
            <a:graphicFrameLocks noGrp="1"/>
          </p:cNvGraphicFramePr>
          <p:nvPr>
            <p:ph idx="1"/>
            <p:extLst>
              <p:ext uri="{D42A27DB-BD31-4B8C-83A1-F6EECF244321}">
                <p14:modId xmlns:p14="http://schemas.microsoft.com/office/powerpoint/2010/main" val="279827182"/>
              </p:ext>
            </p:extLst>
          </p:nvPr>
        </p:nvGraphicFramePr>
        <p:xfrm>
          <a:off x="322635" y="2939442"/>
          <a:ext cx="10515600" cy="315935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5D12471-A503-78B8-934F-615B9E4B5958}"/>
              </a:ext>
            </a:extLst>
          </p:cNvPr>
          <p:cNvSpPr txBox="1"/>
          <p:nvPr/>
        </p:nvSpPr>
        <p:spPr>
          <a:xfrm>
            <a:off x="322636" y="6350466"/>
            <a:ext cx="2798070" cy="400110"/>
          </a:xfrm>
          <a:prstGeom prst="rect">
            <a:avLst/>
          </a:prstGeom>
          <a:noFill/>
        </p:spPr>
        <p:txBody>
          <a:bodyPr wrap="square" rtlCol="0">
            <a:spAutoFit/>
          </a:bodyPr>
          <a:lstStyle/>
          <a:p>
            <a:r>
              <a:rPr lang="en-US" sz="1000" dirty="0"/>
              <a:t>Data obtained from HUD’s 2023 Budget In Brief   </a:t>
            </a:r>
          </a:p>
          <a:p>
            <a:r>
              <a:rPr lang="en-US" sz="1000" dirty="0">
                <a:hlinkClick r:id="rId3"/>
              </a:rPr>
              <a:t>2023 Budget In Brief Report Cover-web (hud.gov)</a:t>
            </a:r>
            <a:r>
              <a:rPr lang="en-US" sz="1000" dirty="0"/>
              <a:t>    </a:t>
            </a:r>
          </a:p>
        </p:txBody>
      </p:sp>
    </p:spTree>
    <p:extLst>
      <p:ext uri="{BB962C8B-B14F-4D97-AF65-F5344CB8AC3E}">
        <p14:creationId xmlns:p14="http://schemas.microsoft.com/office/powerpoint/2010/main" val="2280079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AE31-B8EE-A3D1-7D3C-FF8C4AC13A32}"/>
              </a:ext>
            </a:extLst>
          </p:cNvPr>
          <p:cNvSpPr>
            <a:spLocks noGrp="1"/>
          </p:cNvSpPr>
          <p:nvPr>
            <p:ph type="title"/>
          </p:nvPr>
        </p:nvSpPr>
        <p:spPr>
          <a:xfrm>
            <a:off x="-111969" y="1480013"/>
            <a:ext cx="7770845" cy="1325563"/>
          </a:xfrm>
        </p:spPr>
        <p:txBody>
          <a:bodyPr>
            <a:normAutofit/>
          </a:bodyPr>
          <a:lstStyle/>
          <a:p>
            <a:pPr algn="ctr"/>
            <a:r>
              <a:rPr lang="en-US" sz="3600" dirty="0"/>
              <a:t>Low-Income Housing Programs</a:t>
            </a:r>
          </a:p>
        </p:txBody>
      </p:sp>
      <p:sp>
        <p:nvSpPr>
          <p:cNvPr id="3" name="Content Placeholder 2">
            <a:extLst>
              <a:ext uri="{FF2B5EF4-FFF2-40B4-BE49-F238E27FC236}">
                <a16:creationId xmlns:a16="http://schemas.microsoft.com/office/drawing/2014/main" id="{0E1D8A3A-4999-B8AA-E046-6E9583265249}"/>
              </a:ext>
            </a:extLst>
          </p:cNvPr>
          <p:cNvSpPr>
            <a:spLocks noGrp="1"/>
          </p:cNvSpPr>
          <p:nvPr>
            <p:ph idx="1"/>
          </p:nvPr>
        </p:nvSpPr>
        <p:spPr>
          <a:xfrm>
            <a:off x="213049" y="2931345"/>
            <a:ext cx="11664820" cy="3469455"/>
          </a:xfrm>
        </p:spPr>
        <p:txBody>
          <a:bodyPr>
            <a:normAutofit fontScale="92500" lnSpcReduction="20000"/>
          </a:bodyPr>
          <a:lstStyle/>
          <a:p>
            <a:pPr>
              <a:buSzPct val="100000"/>
            </a:pPr>
            <a:r>
              <a:rPr lang="en-US" b="1" dirty="0">
                <a:cs typeface="Times New Roman" panose="02020603050405020304" pitchFamily="18" charset="0"/>
              </a:rPr>
              <a:t>Public Housing</a:t>
            </a:r>
            <a:r>
              <a:rPr lang="en-US" dirty="0">
                <a:cs typeface="Times New Roman" panose="02020603050405020304" pitchFamily="18" charset="0"/>
              </a:rPr>
              <a:t>– housing units owned and operated by local public housing authorities (PHA) </a:t>
            </a:r>
          </a:p>
          <a:p>
            <a:pPr marL="0" indent="0">
              <a:buSzPct val="100000"/>
              <a:buNone/>
            </a:pPr>
            <a:endParaRPr lang="en-US" dirty="0">
              <a:cs typeface="Times New Roman" panose="02020603050405020304" pitchFamily="18" charset="0"/>
            </a:endParaRPr>
          </a:p>
          <a:p>
            <a:pPr>
              <a:buSzPct val="100000"/>
            </a:pPr>
            <a:r>
              <a:rPr lang="en-US" b="1" dirty="0">
                <a:cs typeface="Times New Roman" panose="02020603050405020304" pitchFamily="18" charset="0"/>
              </a:rPr>
              <a:t>Housing Choice Voucher </a:t>
            </a:r>
            <a:r>
              <a:rPr lang="en-US" dirty="0">
                <a:cs typeface="Times New Roman" panose="02020603050405020304" pitchFamily="18" charset="0"/>
              </a:rPr>
              <a:t>(HCV) –tenants can live anywhere that the private landlord accept Section 8 payments (administered by PHAs) </a:t>
            </a:r>
            <a:br>
              <a:rPr lang="en-US" dirty="0">
                <a:cs typeface="Times New Roman" panose="02020603050405020304" pitchFamily="18" charset="0"/>
              </a:rPr>
            </a:br>
            <a:endParaRPr lang="en-US" dirty="0">
              <a:cs typeface="Times New Roman" panose="02020603050405020304" pitchFamily="18" charset="0"/>
            </a:endParaRPr>
          </a:p>
          <a:p>
            <a:pPr>
              <a:buSzPct val="100000"/>
            </a:pPr>
            <a:r>
              <a:rPr lang="en-US" b="1" dirty="0">
                <a:cs typeface="Times New Roman" panose="02020603050405020304" pitchFamily="18" charset="0"/>
              </a:rPr>
              <a:t>Multifamily Housing </a:t>
            </a:r>
            <a:r>
              <a:rPr lang="en-US" dirty="0">
                <a:cs typeface="Times New Roman" panose="02020603050405020304" pitchFamily="18" charset="0"/>
              </a:rPr>
              <a:t>– multifamily housing complex owned and operated by private landlord</a:t>
            </a:r>
            <a:br>
              <a:rPr lang="en-US" dirty="0">
                <a:cs typeface="Times New Roman" panose="02020603050405020304" pitchFamily="18" charset="0"/>
              </a:rPr>
            </a:br>
            <a:endParaRPr lang="en-US" dirty="0">
              <a:cs typeface="Times New Roman" panose="02020603050405020304" pitchFamily="18" charset="0"/>
            </a:endParaRPr>
          </a:p>
          <a:p>
            <a:pPr lvl="1">
              <a:buSzPct val="100000"/>
              <a:buFont typeface="Wingdings" panose="05000000000000000000" pitchFamily="2" charset="2"/>
              <a:buChar char="v"/>
            </a:pPr>
            <a:r>
              <a:rPr lang="en-US" sz="2800" dirty="0">
                <a:cs typeface="Times New Roman" panose="02020603050405020304" pitchFamily="18" charset="0"/>
              </a:rPr>
              <a:t>Eligibility and assistance based on household </a:t>
            </a:r>
            <a:r>
              <a:rPr lang="en-US" sz="2800" b="1" u="sng" dirty="0">
                <a:cs typeface="Times New Roman" panose="02020603050405020304" pitchFamily="18" charset="0"/>
              </a:rPr>
              <a:t>composition, income, and assets.</a:t>
            </a:r>
          </a:p>
          <a:p>
            <a:endParaRPr lang="en-US" dirty="0"/>
          </a:p>
        </p:txBody>
      </p:sp>
    </p:spTree>
    <p:extLst>
      <p:ext uri="{BB962C8B-B14F-4D97-AF65-F5344CB8AC3E}">
        <p14:creationId xmlns:p14="http://schemas.microsoft.com/office/powerpoint/2010/main" val="255837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CB52-8BA7-6CDA-D8F1-6C7A5A595CCD}"/>
              </a:ext>
            </a:extLst>
          </p:cNvPr>
          <p:cNvSpPr>
            <a:spLocks noGrp="1"/>
          </p:cNvSpPr>
          <p:nvPr>
            <p:ph type="title"/>
          </p:nvPr>
        </p:nvSpPr>
        <p:spPr>
          <a:xfrm>
            <a:off x="-345233" y="1480014"/>
            <a:ext cx="9069355" cy="1325563"/>
          </a:xfrm>
        </p:spPr>
        <p:txBody>
          <a:bodyPr>
            <a:normAutofit/>
          </a:bodyPr>
          <a:lstStyle/>
          <a:p>
            <a:pPr algn="ctr"/>
            <a:r>
              <a:rPr lang="en-US" sz="3600" dirty="0"/>
              <a:t>The Welfare and Housing Connection</a:t>
            </a:r>
          </a:p>
        </p:txBody>
      </p:sp>
      <p:sp>
        <p:nvSpPr>
          <p:cNvPr id="3" name="Content Placeholder 2">
            <a:extLst>
              <a:ext uri="{FF2B5EF4-FFF2-40B4-BE49-F238E27FC236}">
                <a16:creationId xmlns:a16="http://schemas.microsoft.com/office/drawing/2014/main" id="{7FDB7D6A-AD43-5C36-8621-C3D829DC76A8}"/>
              </a:ext>
            </a:extLst>
          </p:cNvPr>
          <p:cNvSpPr>
            <a:spLocks noGrp="1"/>
          </p:cNvSpPr>
          <p:nvPr>
            <p:ph idx="1"/>
          </p:nvPr>
        </p:nvSpPr>
        <p:spPr>
          <a:xfrm>
            <a:off x="297025" y="2931344"/>
            <a:ext cx="10515600" cy="3208295"/>
          </a:xfrm>
        </p:spPr>
        <p:txBody>
          <a:bodyPr>
            <a:normAutofit fontScale="85000" lnSpcReduction="20000"/>
          </a:bodyPr>
          <a:lstStyle/>
          <a:p>
            <a:r>
              <a:rPr lang="en-US" sz="2600" dirty="0"/>
              <a:t>Income-based programs</a:t>
            </a:r>
          </a:p>
          <a:p>
            <a:r>
              <a:rPr lang="en-US" sz="2600" dirty="0"/>
              <a:t>Documents for eligibility (SSN)</a:t>
            </a:r>
          </a:p>
          <a:p>
            <a:r>
              <a:rPr lang="en-US" sz="2600" dirty="0"/>
              <a:t>Identical clienteles</a:t>
            </a:r>
          </a:p>
          <a:p>
            <a:r>
              <a:rPr lang="en-US" sz="2600" dirty="0"/>
              <a:t>Lies to one, lies to all (other Social Services benefits)</a:t>
            </a:r>
          </a:p>
          <a:p>
            <a:r>
              <a:rPr lang="en-US" sz="2600" dirty="0"/>
              <a:t>Programs typically do not share information; h</a:t>
            </a:r>
            <a:r>
              <a:rPr lang="en-US" sz="2600" dirty="0">
                <a:effectLst/>
                <a:ea typeface="Times New Roman" panose="02020603050405020304" pitchFamily="18" charset="0"/>
              </a:rPr>
              <a:t>owever, HUD/housing authorities can obtain welfare, supplemental security income (SSI), and employment information through Enterprise Income Verification (EIV), except self-employment.</a:t>
            </a:r>
            <a:endParaRPr lang="en-US" sz="2600" dirty="0"/>
          </a:p>
          <a:p>
            <a:r>
              <a:rPr lang="en-US" sz="2600" dirty="0"/>
              <a:t>Limited verifications due to understaffed oversight</a:t>
            </a:r>
          </a:p>
          <a:p>
            <a:r>
              <a:rPr lang="en-US" sz="2600" dirty="0"/>
              <a:t>No incentives to wean clients off program</a:t>
            </a:r>
          </a:p>
          <a:p>
            <a:endParaRPr lang="en-US" dirty="0"/>
          </a:p>
        </p:txBody>
      </p:sp>
    </p:spTree>
    <p:extLst>
      <p:ext uri="{BB962C8B-B14F-4D97-AF65-F5344CB8AC3E}">
        <p14:creationId xmlns:p14="http://schemas.microsoft.com/office/powerpoint/2010/main" val="93411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A3DD-09BC-8FFD-A0E8-8DE423426AB0}"/>
              </a:ext>
            </a:extLst>
          </p:cNvPr>
          <p:cNvSpPr>
            <a:spLocks noGrp="1"/>
          </p:cNvSpPr>
          <p:nvPr>
            <p:ph type="title"/>
          </p:nvPr>
        </p:nvSpPr>
        <p:spPr>
          <a:xfrm>
            <a:off x="118553" y="717842"/>
            <a:ext cx="10515600" cy="1325563"/>
          </a:xfrm>
        </p:spPr>
        <p:txBody>
          <a:bodyPr>
            <a:normAutofit/>
          </a:bodyPr>
          <a:lstStyle/>
          <a:p>
            <a:r>
              <a:rPr lang="en-US" sz="3200" dirty="0"/>
              <a:t>Similarities Between Low-Income Housing and Welfare</a:t>
            </a:r>
          </a:p>
        </p:txBody>
      </p:sp>
      <p:pic>
        <p:nvPicPr>
          <p:cNvPr id="5" name="Content Placeholder 4">
            <a:extLst>
              <a:ext uri="{FF2B5EF4-FFF2-40B4-BE49-F238E27FC236}">
                <a16:creationId xmlns:a16="http://schemas.microsoft.com/office/drawing/2014/main" id="{07B6FC0A-8596-8FD9-CA37-2DD5CCF363F3}"/>
              </a:ext>
            </a:extLst>
          </p:cNvPr>
          <p:cNvPicPr>
            <a:picLocks noGrp="1" noChangeAspect="1"/>
          </p:cNvPicPr>
          <p:nvPr>
            <p:ph idx="1"/>
          </p:nvPr>
        </p:nvPicPr>
        <p:blipFill>
          <a:blip r:embed="rId2"/>
          <a:stretch>
            <a:fillRect/>
          </a:stretch>
        </p:blipFill>
        <p:spPr>
          <a:xfrm>
            <a:off x="0" y="1828801"/>
            <a:ext cx="12295761" cy="5175114"/>
          </a:xfrm>
        </p:spPr>
      </p:pic>
    </p:spTree>
    <p:extLst>
      <p:ext uri="{BB962C8B-B14F-4D97-AF65-F5344CB8AC3E}">
        <p14:creationId xmlns:p14="http://schemas.microsoft.com/office/powerpoint/2010/main" val="334697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1A01C9-CC7D-409B-E49F-B745766A6128}"/>
              </a:ext>
            </a:extLst>
          </p:cNvPr>
          <p:cNvSpPr>
            <a:spLocks noGrp="1"/>
          </p:cNvSpPr>
          <p:nvPr>
            <p:ph type="title"/>
          </p:nvPr>
        </p:nvSpPr>
        <p:spPr>
          <a:xfrm>
            <a:off x="251927" y="243828"/>
            <a:ext cx="9862457" cy="1325563"/>
          </a:xfrm>
        </p:spPr>
        <p:txBody>
          <a:bodyPr>
            <a:normAutofit/>
          </a:bodyPr>
          <a:lstStyle/>
          <a:p>
            <a:r>
              <a:rPr lang="en-US" sz="3600" dirty="0"/>
              <a:t>OIG and Public and Indian Housing (PIH)</a:t>
            </a:r>
          </a:p>
        </p:txBody>
      </p:sp>
      <p:sp>
        <p:nvSpPr>
          <p:cNvPr id="3" name="Content Placeholder 2">
            <a:extLst>
              <a:ext uri="{FF2B5EF4-FFF2-40B4-BE49-F238E27FC236}">
                <a16:creationId xmlns:a16="http://schemas.microsoft.com/office/drawing/2014/main" id="{215001BD-7998-7496-BD76-CC9761FB900F}"/>
              </a:ext>
            </a:extLst>
          </p:cNvPr>
          <p:cNvSpPr>
            <a:spLocks noGrp="1"/>
          </p:cNvSpPr>
          <p:nvPr>
            <p:ph sz="half" idx="1"/>
          </p:nvPr>
        </p:nvSpPr>
        <p:spPr>
          <a:xfrm>
            <a:off x="567612" y="1377755"/>
            <a:ext cx="5181600" cy="4351338"/>
          </a:xfrm>
        </p:spPr>
        <p:txBody>
          <a:bodyPr>
            <a:normAutofit/>
          </a:bodyPr>
          <a:lstStyle/>
          <a:p>
            <a:pPr>
              <a:defRPr/>
            </a:pPr>
            <a:r>
              <a:rPr lang="en-US" dirty="0">
                <a:cs typeface="Times New Roman" panose="02020603050405020304" pitchFamily="18" charset="0"/>
              </a:rPr>
              <a:t>PIH</a:t>
            </a:r>
          </a:p>
          <a:p>
            <a:pPr lvl="1">
              <a:buFont typeface="Wingdings" panose="05000000000000000000" pitchFamily="2" charset="2"/>
              <a:buChar char="v"/>
              <a:defRPr/>
            </a:pPr>
            <a:r>
              <a:rPr lang="en-US" dirty="0">
                <a:cs typeface="Times New Roman" panose="02020603050405020304" pitchFamily="18" charset="0"/>
              </a:rPr>
              <a:t>HCV</a:t>
            </a:r>
          </a:p>
          <a:p>
            <a:pPr lvl="1">
              <a:buFont typeface="Wingdings" panose="05000000000000000000" pitchFamily="2" charset="2"/>
              <a:buChar char="v"/>
              <a:defRPr/>
            </a:pPr>
            <a:r>
              <a:rPr lang="en-US" dirty="0">
                <a:cs typeface="Times New Roman" panose="02020603050405020304" pitchFamily="18" charset="0"/>
              </a:rPr>
              <a:t>Project-Based                                                  </a:t>
            </a:r>
          </a:p>
          <a:p>
            <a:pPr lvl="1">
              <a:buFont typeface="Wingdings" panose="05000000000000000000" pitchFamily="2" charset="2"/>
              <a:buChar char="v"/>
              <a:defRPr/>
            </a:pPr>
            <a:r>
              <a:rPr lang="en-US" dirty="0">
                <a:cs typeface="Times New Roman" panose="02020603050405020304" pitchFamily="18" charset="0"/>
              </a:rPr>
              <a:t>Public Housing    	</a:t>
            </a:r>
          </a:p>
          <a:p>
            <a:pPr lvl="1">
              <a:buFont typeface="Wingdings" panose="05000000000000000000" pitchFamily="2" charset="2"/>
              <a:buChar char="v"/>
              <a:defRPr/>
            </a:pPr>
            <a:r>
              <a:rPr lang="en-US" dirty="0">
                <a:cs typeface="Times New Roman" panose="02020603050405020304" pitchFamily="18" charset="0"/>
              </a:rPr>
              <a:t>Capital Funds	</a:t>
            </a:r>
          </a:p>
          <a:p>
            <a:pPr lvl="1">
              <a:buFont typeface="Wingdings" panose="05000000000000000000" pitchFamily="2" charset="2"/>
              <a:buChar char="v"/>
              <a:defRPr/>
            </a:pPr>
            <a:r>
              <a:rPr lang="en-US" dirty="0">
                <a:cs typeface="Times New Roman" panose="02020603050405020304" pitchFamily="18" charset="0"/>
              </a:rPr>
              <a:t>Operating Fund</a:t>
            </a:r>
          </a:p>
          <a:p>
            <a:pPr lvl="1">
              <a:buFont typeface="Wingdings" panose="05000000000000000000" pitchFamily="2" charset="2"/>
              <a:buChar char="v"/>
              <a:defRPr/>
            </a:pPr>
            <a:r>
              <a:rPr lang="en-US" dirty="0">
                <a:cs typeface="Times New Roman" panose="02020603050405020304" pitchFamily="18" charset="0"/>
              </a:rPr>
              <a:t>HOPE VI</a:t>
            </a:r>
          </a:p>
          <a:p>
            <a:endParaRPr lang="en-US" dirty="0"/>
          </a:p>
        </p:txBody>
      </p:sp>
      <p:sp>
        <p:nvSpPr>
          <p:cNvPr id="7" name="Content Placeholder 6">
            <a:extLst>
              <a:ext uri="{FF2B5EF4-FFF2-40B4-BE49-F238E27FC236}">
                <a16:creationId xmlns:a16="http://schemas.microsoft.com/office/drawing/2014/main" id="{FCD91F9B-C142-1B6E-D5AF-09B244909FC4}"/>
              </a:ext>
            </a:extLst>
          </p:cNvPr>
          <p:cNvSpPr>
            <a:spLocks noGrp="1"/>
          </p:cNvSpPr>
          <p:nvPr>
            <p:ph sz="half" idx="2"/>
          </p:nvPr>
        </p:nvSpPr>
        <p:spPr>
          <a:xfrm>
            <a:off x="5013649" y="1377755"/>
            <a:ext cx="6610739" cy="4351338"/>
          </a:xfrm>
        </p:spPr>
        <p:txBody>
          <a:bodyPr/>
          <a:lstStyle/>
          <a:p>
            <a:pPr marL="457200" indent="-457200">
              <a:buFont typeface="Arial" panose="020B0604020202020204" pitchFamily="34" charset="0"/>
              <a:buChar char="•"/>
            </a:pPr>
            <a:r>
              <a:rPr lang="en-US" altLang="en-US" dirty="0">
                <a:cs typeface="Times New Roman" panose="02020603050405020304" pitchFamily="18" charset="0"/>
              </a:rPr>
              <a:t>Types of Fraud</a:t>
            </a:r>
          </a:p>
          <a:p>
            <a:pPr lvl="1">
              <a:buFont typeface="Wingdings" panose="05000000000000000000" pitchFamily="2" charset="2"/>
              <a:buChar char="v"/>
            </a:pPr>
            <a:r>
              <a:rPr lang="en-US" altLang="en-US" dirty="0">
                <a:cs typeface="Times New Roman" panose="02020603050405020304" pitchFamily="18" charset="0"/>
              </a:rPr>
              <a:t>Landlord/Tenant</a:t>
            </a:r>
          </a:p>
          <a:p>
            <a:pPr lvl="1">
              <a:buFont typeface="Wingdings" panose="05000000000000000000" pitchFamily="2" charset="2"/>
              <a:buChar char="v"/>
            </a:pPr>
            <a:r>
              <a:rPr lang="en-US" altLang="en-US" dirty="0">
                <a:cs typeface="Times New Roman" panose="02020603050405020304" pitchFamily="18" charset="0"/>
              </a:rPr>
              <a:t>Public housing employees &amp; contracts</a:t>
            </a:r>
          </a:p>
          <a:p>
            <a:pPr lvl="1">
              <a:buFont typeface="Wingdings" panose="05000000000000000000" pitchFamily="2" charset="2"/>
              <a:buChar char="v"/>
            </a:pPr>
            <a:r>
              <a:rPr lang="en-US" altLang="en-US" dirty="0">
                <a:cs typeface="Times New Roman" panose="02020603050405020304" pitchFamily="18" charset="0"/>
              </a:rPr>
              <a:t>Procurement</a:t>
            </a:r>
          </a:p>
          <a:p>
            <a:pPr lvl="1">
              <a:buFont typeface="Wingdings" panose="05000000000000000000" pitchFamily="2" charset="2"/>
              <a:buChar char="v"/>
            </a:pPr>
            <a:r>
              <a:rPr lang="en-US" altLang="en-US" dirty="0">
                <a:cs typeface="Times New Roman" panose="02020603050405020304" pitchFamily="18" charset="0"/>
              </a:rPr>
              <a:t>Public Corruption</a:t>
            </a:r>
          </a:p>
          <a:p>
            <a:pPr lvl="1">
              <a:buFont typeface="Wingdings" panose="05000000000000000000" pitchFamily="2" charset="2"/>
              <a:buChar char="v"/>
            </a:pPr>
            <a:r>
              <a:rPr lang="en-US" altLang="en-US" dirty="0">
                <a:cs typeface="Times New Roman" panose="02020603050405020304" pitchFamily="18" charset="0"/>
              </a:rPr>
              <a:t>Kickback/Bribery  (Anti-Trust)</a:t>
            </a:r>
          </a:p>
          <a:p>
            <a:endParaRPr lang="en-US" dirty="0"/>
          </a:p>
        </p:txBody>
      </p:sp>
    </p:spTree>
    <p:extLst>
      <p:ext uri="{BB962C8B-B14F-4D97-AF65-F5344CB8AC3E}">
        <p14:creationId xmlns:p14="http://schemas.microsoft.com/office/powerpoint/2010/main" val="628544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678A-159D-14EC-0FCE-00236586E812}"/>
              </a:ext>
            </a:extLst>
          </p:cNvPr>
          <p:cNvSpPr>
            <a:spLocks noGrp="1"/>
          </p:cNvSpPr>
          <p:nvPr>
            <p:ph type="title"/>
          </p:nvPr>
        </p:nvSpPr>
        <p:spPr>
          <a:xfrm>
            <a:off x="-1233196" y="1480013"/>
            <a:ext cx="10515600" cy="1325563"/>
          </a:xfrm>
        </p:spPr>
        <p:txBody>
          <a:bodyPr>
            <a:normAutofit/>
          </a:bodyPr>
          <a:lstStyle/>
          <a:p>
            <a:pPr algn="ctr"/>
            <a:r>
              <a:rPr lang="en-US" sz="3600" dirty="0"/>
              <a:t>Fraud Schemes in PIH (continued)</a:t>
            </a:r>
          </a:p>
        </p:txBody>
      </p:sp>
      <p:sp>
        <p:nvSpPr>
          <p:cNvPr id="3" name="Content Placeholder 2">
            <a:extLst>
              <a:ext uri="{FF2B5EF4-FFF2-40B4-BE49-F238E27FC236}">
                <a16:creationId xmlns:a16="http://schemas.microsoft.com/office/drawing/2014/main" id="{89ED2072-C1AB-7214-BFDC-6620E6A7FCA5}"/>
              </a:ext>
            </a:extLst>
          </p:cNvPr>
          <p:cNvSpPr>
            <a:spLocks noGrp="1"/>
          </p:cNvSpPr>
          <p:nvPr>
            <p:ph idx="1"/>
          </p:nvPr>
        </p:nvSpPr>
        <p:spPr/>
        <p:txBody>
          <a:bodyPr>
            <a:normAutofit fontScale="92500" lnSpcReduction="20000"/>
          </a:bodyPr>
          <a:lstStyle/>
          <a:p>
            <a:pPr fontAlgn="auto">
              <a:spcAft>
                <a:spcPts val="0"/>
              </a:spcAft>
              <a:defRPr/>
            </a:pPr>
            <a:r>
              <a:rPr lang="en-US" sz="2200" b="1" dirty="0"/>
              <a:t>Public Housing/Office of Native American Programs</a:t>
            </a:r>
          </a:p>
          <a:p>
            <a:pPr lvl="1" fontAlgn="auto">
              <a:spcAft>
                <a:spcPts val="0"/>
              </a:spcAft>
              <a:buFont typeface="Wingdings" panose="05000000000000000000" pitchFamily="2" charset="2"/>
              <a:buChar char="v"/>
              <a:defRPr/>
            </a:pPr>
            <a:r>
              <a:rPr lang="en-US" sz="2200" dirty="0"/>
              <a:t>Kickbacks / Pay to Play (redevelopment/development) (shell subcontractors)</a:t>
            </a:r>
          </a:p>
          <a:p>
            <a:pPr lvl="1" fontAlgn="auto">
              <a:spcAft>
                <a:spcPts val="0"/>
              </a:spcAft>
              <a:buFont typeface="Wingdings" panose="05000000000000000000" pitchFamily="2" charset="2"/>
              <a:buChar char="v"/>
              <a:defRPr/>
            </a:pPr>
            <a:r>
              <a:rPr lang="en-US" sz="2200" dirty="0"/>
              <a:t>Tenant certification misrepresentations (income/asset/unauthorized tenant)</a:t>
            </a:r>
          </a:p>
          <a:p>
            <a:pPr lvl="1" fontAlgn="auto">
              <a:spcAft>
                <a:spcPts val="0"/>
              </a:spcAft>
              <a:buFont typeface="Wingdings" panose="05000000000000000000" pitchFamily="2" charset="2"/>
              <a:buChar char="v"/>
              <a:defRPr/>
            </a:pPr>
            <a:r>
              <a:rPr lang="en-US" sz="2200" dirty="0"/>
              <a:t>Subleasing  (sectioning off the apartments)</a:t>
            </a:r>
          </a:p>
          <a:p>
            <a:pPr lvl="1" fontAlgn="auto">
              <a:spcAft>
                <a:spcPts val="0"/>
              </a:spcAft>
              <a:buFont typeface="Wingdings" panose="05000000000000000000" pitchFamily="2" charset="2"/>
              <a:buChar char="v"/>
              <a:defRPr/>
            </a:pPr>
            <a:r>
              <a:rPr lang="en-US" sz="2200" dirty="0"/>
              <a:t>Fugitive felon / sex offender</a:t>
            </a:r>
          </a:p>
          <a:p>
            <a:pPr lvl="1" fontAlgn="auto">
              <a:spcAft>
                <a:spcPts val="0"/>
              </a:spcAft>
              <a:buFont typeface="Wingdings" panose="05000000000000000000" pitchFamily="2" charset="2"/>
              <a:buChar char="v"/>
              <a:defRPr/>
            </a:pPr>
            <a:r>
              <a:rPr lang="en-US" sz="2200" dirty="0"/>
              <a:t>Bumping individuals to top of waiting list -$</a:t>
            </a:r>
          </a:p>
          <a:p>
            <a:pPr lvl="1" fontAlgn="auto">
              <a:spcAft>
                <a:spcPts val="0"/>
              </a:spcAft>
              <a:buFont typeface="Wingdings" panose="05000000000000000000" pitchFamily="2" charset="2"/>
              <a:buChar char="v"/>
              <a:defRPr/>
            </a:pPr>
            <a:r>
              <a:rPr lang="en-US" sz="2200" dirty="0"/>
              <a:t>Drug houses/human smuggling/trafficking (apartment used for illegal activity)</a:t>
            </a:r>
          </a:p>
          <a:p>
            <a:pPr lvl="1" fontAlgn="auto">
              <a:spcAft>
                <a:spcPts val="0"/>
              </a:spcAft>
              <a:buFont typeface="Wingdings" panose="05000000000000000000" pitchFamily="2" charset="2"/>
              <a:buChar char="v"/>
              <a:defRPr/>
            </a:pPr>
            <a:r>
              <a:rPr lang="en-US" sz="2200" dirty="0"/>
              <a:t>Creating false documents to qualify tenants</a:t>
            </a:r>
          </a:p>
          <a:p>
            <a:pPr lvl="1" fontAlgn="auto">
              <a:spcAft>
                <a:spcPts val="0"/>
              </a:spcAft>
              <a:buFont typeface="Wingdings" panose="05000000000000000000" pitchFamily="2" charset="2"/>
              <a:buChar char="v"/>
              <a:defRPr/>
            </a:pPr>
            <a:r>
              <a:rPr lang="en-US" sz="2200" dirty="0"/>
              <a:t>False landlord / Check Fraud</a:t>
            </a:r>
          </a:p>
          <a:p>
            <a:pPr lvl="1" fontAlgn="auto">
              <a:spcAft>
                <a:spcPts val="0"/>
              </a:spcAft>
              <a:buFont typeface="Wingdings" panose="05000000000000000000" pitchFamily="2" charset="2"/>
              <a:buChar char="v"/>
              <a:defRPr/>
            </a:pPr>
            <a:r>
              <a:rPr lang="en-US" sz="2200" dirty="0"/>
              <a:t>Lead-Based Paint</a:t>
            </a:r>
          </a:p>
          <a:p>
            <a:pPr lvl="1" fontAlgn="auto">
              <a:spcAft>
                <a:spcPts val="0"/>
              </a:spcAft>
              <a:buFont typeface="Wingdings" panose="05000000000000000000" pitchFamily="2" charset="2"/>
              <a:buChar char="v"/>
              <a:defRPr/>
            </a:pPr>
            <a:r>
              <a:rPr lang="en-US" sz="2200" dirty="0"/>
              <a:t>Contract/Grant Fraud</a:t>
            </a:r>
          </a:p>
          <a:p>
            <a:endParaRPr lang="en-US" dirty="0"/>
          </a:p>
        </p:txBody>
      </p:sp>
    </p:spTree>
    <p:extLst>
      <p:ext uri="{BB962C8B-B14F-4D97-AF65-F5344CB8AC3E}">
        <p14:creationId xmlns:p14="http://schemas.microsoft.com/office/powerpoint/2010/main" val="414195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B02C-7A3F-4B43-B04A-493A8BC7FF1E}"/>
              </a:ext>
            </a:extLst>
          </p:cNvPr>
          <p:cNvSpPr>
            <a:spLocks noGrp="1"/>
          </p:cNvSpPr>
          <p:nvPr>
            <p:ph type="title"/>
          </p:nvPr>
        </p:nvSpPr>
        <p:spPr>
          <a:xfrm>
            <a:off x="136635" y="1403276"/>
            <a:ext cx="10515600" cy="1325563"/>
          </a:xfrm>
        </p:spPr>
        <p:txBody>
          <a:bodyPr>
            <a:normAutofit/>
          </a:bodyPr>
          <a:lstStyle/>
          <a:p>
            <a:r>
              <a:rPr lang="en-US" sz="3600" dirty="0"/>
              <a:t>Course Agenda</a:t>
            </a:r>
          </a:p>
        </p:txBody>
      </p:sp>
      <p:sp>
        <p:nvSpPr>
          <p:cNvPr id="3" name="Content Placeholder 2">
            <a:extLst>
              <a:ext uri="{FF2B5EF4-FFF2-40B4-BE49-F238E27FC236}">
                <a16:creationId xmlns:a16="http://schemas.microsoft.com/office/drawing/2014/main" id="{6AB5789B-2745-43D4-8CF5-17475DF3028D}"/>
              </a:ext>
            </a:extLst>
          </p:cNvPr>
          <p:cNvSpPr>
            <a:spLocks noGrp="1"/>
          </p:cNvSpPr>
          <p:nvPr>
            <p:ph idx="1"/>
          </p:nvPr>
        </p:nvSpPr>
        <p:spPr>
          <a:xfrm>
            <a:off x="357351" y="2897722"/>
            <a:ext cx="10515600" cy="3408485"/>
          </a:xfrm>
        </p:spPr>
        <p:txBody>
          <a:bodyPr>
            <a:noAutofit/>
          </a:bodyPr>
          <a:lstStyle/>
          <a:p>
            <a:pPr>
              <a:lnSpc>
                <a:spcPct val="120000"/>
              </a:lnSpc>
              <a:spcBef>
                <a:spcPts val="0"/>
              </a:spcBef>
            </a:pPr>
            <a:r>
              <a:rPr lang="en-US" sz="2000" dirty="0">
                <a:cs typeface="Times New Roman" panose="02020603050405020304" pitchFamily="18" charset="0"/>
              </a:rPr>
              <a:t>Overview of HUD and HUD programs</a:t>
            </a:r>
          </a:p>
          <a:p>
            <a:pPr>
              <a:lnSpc>
                <a:spcPct val="120000"/>
              </a:lnSpc>
              <a:spcBef>
                <a:spcPts val="0"/>
              </a:spcBef>
            </a:pPr>
            <a:r>
              <a:rPr lang="en-US" sz="2000" dirty="0">
                <a:cs typeface="Times New Roman" panose="02020603050405020304" pitchFamily="18" charset="0"/>
              </a:rPr>
              <a:t>Role and responsibilities of the OIG</a:t>
            </a:r>
          </a:p>
          <a:p>
            <a:pPr>
              <a:lnSpc>
                <a:spcPct val="120000"/>
              </a:lnSpc>
              <a:spcBef>
                <a:spcPts val="0"/>
              </a:spcBef>
            </a:pPr>
            <a:r>
              <a:rPr lang="en-US" sz="2000" dirty="0">
                <a:cs typeface="Times New Roman" panose="02020603050405020304" pitchFamily="18" charset="0"/>
              </a:rPr>
              <a:t>Overview of HUD Low-Income Housing Assistance Programs</a:t>
            </a:r>
          </a:p>
          <a:p>
            <a:pPr>
              <a:lnSpc>
                <a:spcPct val="120000"/>
              </a:lnSpc>
              <a:spcBef>
                <a:spcPts val="0"/>
              </a:spcBef>
            </a:pPr>
            <a:r>
              <a:rPr lang="en-US" sz="2000" dirty="0">
                <a:cs typeface="Times New Roman" panose="02020603050405020304" pitchFamily="18" charset="0"/>
              </a:rPr>
              <a:t>Social Services benefits crimes and HUD</a:t>
            </a:r>
          </a:p>
          <a:p>
            <a:pPr>
              <a:lnSpc>
                <a:spcPct val="120000"/>
              </a:lnSpc>
              <a:spcBef>
                <a:spcPts val="0"/>
              </a:spcBef>
            </a:pPr>
            <a:r>
              <a:rPr lang="en-US" sz="2000" dirty="0">
                <a:cs typeface="Times New Roman" panose="02020603050405020304" pitchFamily="18" charset="0"/>
              </a:rPr>
              <a:t>Common housing fraud cases </a:t>
            </a:r>
          </a:p>
          <a:p>
            <a:pPr>
              <a:lnSpc>
                <a:spcPct val="120000"/>
              </a:lnSpc>
              <a:spcBef>
                <a:spcPts val="0"/>
              </a:spcBef>
            </a:pPr>
            <a:r>
              <a:rPr lang="en-US" sz="2000" dirty="0">
                <a:cs typeface="Times New Roman" panose="02020603050405020304" pitchFamily="18" charset="0"/>
              </a:rPr>
              <a:t>Key documents to support housing fraud investigations</a:t>
            </a:r>
          </a:p>
          <a:p>
            <a:pPr>
              <a:lnSpc>
                <a:spcPct val="120000"/>
              </a:lnSpc>
              <a:spcBef>
                <a:spcPts val="0"/>
              </a:spcBef>
            </a:pPr>
            <a:r>
              <a:rPr lang="en-US" sz="2000" dirty="0">
                <a:cs typeface="Times New Roman" panose="02020603050405020304" pitchFamily="18" charset="0"/>
              </a:rPr>
              <a:t>Successful prosecutions</a:t>
            </a:r>
          </a:p>
          <a:p>
            <a:pPr>
              <a:lnSpc>
                <a:spcPct val="120000"/>
              </a:lnSpc>
              <a:spcBef>
                <a:spcPts val="0"/>
              </a:spcBef>
            </a:pPr>
            <a:r>
              <a:rPr lang="en-US" sz="2000" dirty="0">
                <a:cs typeface="Times New Roman" panose="02020603050405020304" pitchFamily="18" charset="0"/>
              </a:rPr>
              <a:t>OIG’s Assistance</a:t>
            </a:r>
          </a:p>
          <a:p>
            <a:pPr>
              <a:lnSpc>
                <a:spcPct val="120000"/>
              </a:lnSpc>
              <a:spcBef>
                <a:spcPts val="0"/>
              </a:spcBef>
            </a:pPr>
            <a:r>
              <a:rPr lang="en-US" sz="2000" dirty="0">
                <a:cs typeface="Times New Roman" panose="02020603050405020304" pitchFamily="18" charset="0"/>
              </a:rPr>
              <a:t>Questions &amp; Answers </a:t>
            </a:r>
          </a:p>
        </p:txBody>
      </p:sp>
    </p:spTree>
    <p:extLst>
      <p:ext uri="{BB962C8B-B14F-4D97-AF65-F5344CB8AC3E}">
        <p14:creationId xmlns:p14="http://schemas.microsoft.com/office/powerpoint/2010/main" val="112739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6452-E582-F655-1520-C53ECE3FEEB4}"/>
              </a:ext>
            </a:extLst>
          </p:cNvPr>
          <p:cNvSpPr>
            <a:spLocks noGrp="1"/>
          </p:cNvSpPr>
          <p:nvPr>
            <p:ph type="title"/>
          </p:nvPr>
        </p:nvSpPr>
        <p:spPr>
          <a:xfrm>
            <a:off x="0" y="1643104"/>
            <a:ext cx="5877910" cy="1325563"/>
          </a:xfrm>
        </p:spPr>
        <p:txBody>
          <a:bodyPr>
            <a:normAutofit/>
          </a:bodyPr>
          <a:lstStyle/>
          <a:p>
            <a:r>
              <a:rPr lang="en-US" sz="3600" dirty="0"/>
              <a:t>Section 8 HCV Program</a:t>
            </a:r>
          </a:p>
        </p:txBody>
      </p:sp>
      <p:sp>
        <p:nvSpPr>
          <p:cNvPr id="3" name="Content Placeholder 2">
            <a:extLst>
              <a:ext uri="{FF2B5EF4-FFF2-40B4-BE49-F238E27FC236}">
                <a16:creationId xmlns:a16="http://schemas.microsoft.com/office/drawing/2014/main" id="{46D1DF2B-B1C3-1852-DBBA-8FBE4D353128}"/>
              </a:ext>
            </a:extLst>
          </p:cNvPr>
          <p:cNvSpPr>
            <a:spLocks noGrp="1"/>
          </p:cNvSpPr>
          <p:nvPr>
            <p:ph idx="1"/>
          </p:nvPr>
        </p:nvSpPr>
        <p:spPr>
          <a:xfrm>
            <a:off x="6096000" y="2968667"/>
            <a:ext cx="5257800" cy="3208295"/>
          </a:xfrm>
        </p:spPr>
        <p:txBody>
          <a:bodyPr>
            <a:normAutofit lnSpcReduction="10000"/>
          </a:bodyPr>
          <a:lstStyle/>
          <a:p>
            <a:r>
              <a:rPr lang="en-US" altLang="en-US" sz="2400" dirty="0">
                <a:latin typeface="Calibri" panose="020F0502020204030204" pitchFamily="34" charset="0"/>
                <a:cs typeface="Calibri" panose="020F0502020204030204" pitchFamily="34" charset="0"/>
              </a:rPr>
              <a:t>Nickname “Section 8”</a:t>
            </a:r>
          </a:p>
          <a:p>
            <a:pPr lvl="1"/>
            <a:endParaRPr lang="en-US" altLang="en-US" dirty="0">
              <a:latin typeface="Calibri" panose="020F0502020204030204" pitchFamily="34" charset="0"/>
              <a:cs typeface="Calibri" panose="020F0502020204030204" pitchFamily="34" charset="0"/>
            </a:endParaRPr>
          </a:p>
          <a:p>
            <a:r>
              <a:rPr lang="en-US" altLang="en-US" sz="2400" dirty="0">
                <a:latin typeface="Calibri" panose="020F0502020204030204" pitchFamily="34" charset="0"/>
                <a:cs typeface="Calibri" panose="020F0502020204030204" pitchFamily="34" charset="0"/>
              </a:rPr>
              <a:t>Golden ticket</a:t>
            </a:r>
          </a:p>
          <a:p>
            <a:pPr lvl="1">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No term limits</a:t>
            </a:r>
          </a:p>
          <a:p>
            <a:pPr lvl="1">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“Portability”</a:t>
            </a:r>
          </a:p>
          <a:p>
            <a:pPr lvl="1">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Passed on</a:t>
            </a:r>
          </a:p>
          <a:p>
            <a:pPr lvl="1"/>
            <a:endParaRPr lang="en-US" altLang="en-US" dirty="0">
              <a:latin typeface="Calibri" panose="020F0502020204030204" pitchFamily="34" charset="0"/>
              <a:cs typeface="Calibri" panose="020F0502020204030204" pitchFamily="34" charset="0"/>
            </a:endParaRPr>
          </a:p>
          <a:p>
            <a:pPr>
              <a:buClrTx/>
            </a:pPr>
            <a:r>
              <a:rPr lang="en-US" altLang="en-US" sz="2400" dirty="0">
                <a:latin typeface="Calibri" panose="020F0502020204030204" pitchFamily="34" charset="0"/>
                <a:cs typeface="Calibri" panose="020F0502020204030204" pitchFamily="34" charset="0"/>
              </a:rPr>
              <a:t>Stigma?</a:t>
            </a:r>
          </a:p>
          <a:p>
            <a:pPr marL="0" indent="0">
              <a:buNone/>
            </a:pPr>
            <a:endParaRPr lang="en-US" altLang="en-US" sz="2000" dirty="0">
              <a:solidFill>
                <a:srgbClr val="FF0000"/>
              </a:solidFill>
              <a:latin typeface="Times New Roman" panose="02020603050405020304" pitchFamily="18" charset="0"/>
              <a:cs typeface="Times New Roman" panose="02020603050405020304" pitchFamily="18" charset="0"/>
            </a:endParaRPr>
          </a:p>
        </p:txBody>
      </p:sp>
      <p:pic>
        <p:nvPicPr>
          <p:cNvPr id="4" name="Picture 2" descr="See the source image">
            <a:extLst>
              <a:ext uri="{FF2B5EF4-FFF2-40B4-BE49-F238E27FC236}">
                <a16:creationId xmlns:a16="http://schemas.microsoft.com/office/drawing/2014/main" id="{AA069086-18D7-B64F-F03E-07D5828E4F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0501" y="3587496"/>
            <a:ext cx="5257800" cy="25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5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5E7A8-AA26-6650-BD6A-74DDD69C285C}"/>
              </a:ext>
            </a:extLst>
          </p:cNvPr>
          <p:cNvSpPr>
            <a:spLocks noGrp="1"/>
          </p:cNvSpPr>
          <p:nvPr>
            <p:ph type="title"/>
          </p:nvPr>
        </p:nvSpPr>
        <p:spPr>
          <a:xfrm>
            <a:off x="0" y="1442690"/>
            <a:ext cx="11353800" cy="1325563"/>
          </a:xfrm>
        </p:spPr>
        <p:txBody>
          <a:bodyPr>
            <a:normAutofit/>
          </a:bodyPr>
          <a:lstStyle/>
          <a:p>
            <a:pPr algn="ctr"/>
            <a:r>
              <a:rPr lang="en-US" sz="3600" dirty="0"/>
              <a:t>Section 8 Housing Choice Voucher Program (HCV)</a:t>
            </a:r>
          </a:p>
        </p:txBody>
      </p:sp>
      <p:sp>
        <p:nvSpPr>
          <p:cNvPr id="3" name="Content Placeholder 2">
            <a:extLst>
              <a:ext uri="{FF2B5EF4-FFF2-40B4-BE49-F238E27FC236}">
                <a16:creationId xmlns:a16="http://schemas.microsoft.com/office/drawing/2014/main" id="{47D5E8C6-5827-5409-18F9-535C91DFF593}"/>
              </a:ext>
            </a:extLst>
          </p:cNvPr>
          <p:cNvSpPr>
            <a:spLocks noGrp="1"/>
          </p:cNvSpPr>
          <p:nvPr>
            <p:ph idx="1"/>
          </p:nvPr>
        </p:nvSpPr>
        <p:spPr>
          <a:xfrm>
            <a:off x="314325" y="2959142"/>
            <a:ext cx="10515600" cy="3208295"/>
          </a:xfrm>
        </p:spPr>
        <p:txBody>
          <a:bodyPr/>
          <a:lstStyle/>
          <a:p>
            <a:r>
              <a:rPr lang="en-US" altLang="en-US" sz="2400" dirty="0">
                <a:cs typeface="Times New Roman" panose="02020603050405020304" pitchFamily="18" charset="0"/>
              </a:rPr>
              <a:t>Introduction</a:t>
            </a:r>
          </a:p>
          <a:p>
            <a:r>
              <a:rPr lang="en-US" altLang="en-US" sz="2400" dirty="0">
                <a:cs typeface="Times New Roman" panose="02020603050405020304" pitchFamily="18" charset="0"/>
              </a:rPr>
              <a:t>General</a:t>
            </a:r>
          </a:p>
          <a:p>
            <a:r>
              <a:rPr lang="en-US" altLang="en-US" sz="2400" dirty="0">
                <a:cs typeface="Times New Roman" panose="02020603050405020304" pitchFamily="18" charset="0"/>
              </a:rPr>
              <a:t>Rules/Procedures/Terms (Federal Government)</a:t>
            </a:r>
          </a:p>
          <a:p>
            <a:r>
              <a:rPr lang="en-US" altLang="en-US" sz="2400" dirty="0">
                <a:cs typeface="Times New Roman" panose="02020603050405020304" pitchFamily="18" charset="0"/>
              </a:rPr>
              <a:t>Key documents</a:t>
            </a:r>
          </a:p>
          <a:p>
            <a:r>
              <a:rPr lang="en-US" altLang="en-US" sz="2400" dirty="0">
                <a:cs typeface="Times New Roman" panose="02020603050405020304" pitchFamily="18" charset="0"/>
              </a:rPr>
              <a:t>Social Services fraud working groups</a:t>
            </a:r>
          </a:p>
          <a:p>
            <a:r>
              <a:rPr lang="en-US" altLang="en-US" sz="2400" dirty="0">
                <a:cs typeface="Times New Roman" panose="02020603050405020304" pitchFamily="18" charset="0"/>
              </a:rPr>
              <a:t>War stories</a:t>
            </a:r>
          </a:p>
          <a:p>
            <a:endParaRPr lang="en-US" dirty="0"/>
          </a:p>
        </p:txBody>
      </p:sp>
    </p:spTree>
    <p:extLst>
      <p:ext uri="{BB962C8B-B14F-4D97-AF65-F5344CB8AC3E}">
        <p14:creationId xmlns:p14="http://schemas.microsoft.com/office/powerpoint/2010/main" val="121035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2815-3DFE-614D-3C7D-EBD0C48BB731}"/>
              </a:ext>
            </a:extLst>
          </p:cNvPr>
          <p:cNvSpPr>
            <a:spLocks noGrp="1"/>
          </p:cNvSpPr>
          <p:nvPr>
            <p:ph type="title"/>
          </p:nvPr>
        </p:nvSpPr>
        <p:spPr>
          <a:xfrm>
            <a:off x="133958" y="1265363"/>
            <a:ext cx="10515600" cy="1325563"/>
          </a:xfrm>
        </p:spPr>
        <p:txBody>
          <a:bodyPr>
            <a:normAutofit/>
          </a:bodyPr>
          <a:lstStyle/>
          <a:p>
            <a:r>
              <a:rPr lang="en-US" sz="3600" dirty="0"/>
              <a:t>Section 8 HCV Program</a:t>
            </a:r>
          </a:p>
        </p:txBody>
      </p:sp>
      <p:pic>
        <p:nvPicPr>
          <p:cNvPr id="4" name="Content Placeholder 3">
            <a:extLst>
              <a:ext uri="{FF2B5EF4-FFF2-40B4-BE49-F238E27FC236}">
                <a16:creationId xmlns:a16="http://schemas.microsoft.com/office/drawing/2014/main" id="{2A3957FF-AEB2-CAED-CF11-7E0C859BF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7537" y="2790952"/>
            <a:ext cx="7498080" cy="3978513"/>
          </a:xfrm>
          <a:prstGeom prst="rect">
            <a:avLst/>
          </a:prstGeom>
        </p:spPr>
      </p:pic>
    </p:spTree>
    <p:extLst>
      <p:ext uri="{BB962C8B-B14F-4D97-AF65-F5344CB8AC3E}">
        <p14:creationId xmlns:p14="http://schemas.microsoft.com/office/powerpoint/2010/main" val="2804478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CD3E-2B6E-5C74-0AE4-061AF6BD620B}"/>
              </a:ext>
            </a:extLst>
          </p:cNvPr>
          <p:cNvSpPr>
            <a:spLocks noGrp="1"/>
          </p:cNvSpPr>
          <p:nvPr>
            <p:ph type="title"/>
          </p:nvPr>
        </p:nvSpPr>
        <p:spPr>
          <a:xfrm>
            <a:off x="210777" y="509318"/>
            <a:ext cx="9952397" cy="1608328"/>
          </a:xfrm>
        </p:spPr>
        <p:txBody>
          <a:bodyPr>
            <a:normAutofit/>
          </a:bodyPr>
          <a:lstStyle/>
          <a:p>
            <a:r>
              <a:rPr lang="en-US" sz="3600" dirty="0"/>
              <a:t>HCV Tenant Approval Process</a:t>
            </a:r>
          </a:p>
        </p:txBody>
      </p:sp>
      <p:sp>
        <p:nvSpPr>
          <p:cNvPr id="23" name="Rectangle 2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EB142B-C017-9E8D-80EC-3AC35AF0A644}"/>
              </a:ext>
            </a:extLst>
          </p:cNvPr>
          <p:cNvSpPr txBox="1"/>
          <p:nvPr/>
        </p:nvSpPr>
        <p:spPr>
          <a:xfrm>
            <a:off x="6696074" y="2981325"/>
            <a:ext cx="507682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Initial online or in person application</a:t>
            </a:r>
          </a:p>
          <a:p>
            <a:endParaRPr lang="en-US" sz="2400" dirty="0"/>
          </a:p>
          <a:p>
            <a:pPr marL="342900" indent="-342900">
              <a:buFont typeface="Arial" panose="020B0604020202020204" pitchFamily="34" charset="0"/>
              <a:buChar char="•"/>
            </a:pPr>
            <a:r>
              <a:rPr lang="en-US" sz="2400" dirty="0"/>
              <a:t>“Waiting list”</a:t>
            </a:r>
          </a:p>
          <a:p>
            <a:pPr marL="800100" lvl="1" indent="-342900">
              <a:buFont typeface="Wingdings" panose="05000000000000000000" pitchFamily="2" charset="2"/>
              <a:buChar char="v"/>
            </a:pPr>
            <a:r>
              <a:rPr lang="en-US" sz="2400" dirty="0"/>
              <a:t>Lottery</a:t>
            </a:r>
          </a:p>
          <a:p>
            <a:pPr marL="800100" lvl="1" indent="-342900">
              <a:buFont typeface="Wingdings" panose="05000000000000000000" pitchFamily="2" charset="2"/>
              <a:buChar char="v"/>
            </a:pPr>
            <a:r>
              <a:rPr lang="en-US" sz="2400" dirty="0"/>
              <a:t>Preferences </a:t>
            </a:r>
          </a:p>
          <a:p>
            <a:pPr marL="800100" lvl="1" indent="-342900">
              <a:buFont typeface="Wingdings" panose="05000000000000000000" pitchFamily="2" charset="2"/>
              <a:buChar char="v"/>
            </a:pPr>
            <a:r>
              <a:rPr lang="en-US" sz="2400" dirty="0"/>
              <a:t>Date Stamp</a:t>
            </a:r>
          </a:p>
        </p:txBody>
      </p:sp>
      <p:pic>
        <p:nvPicPr>
          <p:cNvPr id="9" name="Picture 8" descr="Calendar&#10;&#10;Description automatically generated">
            <a:extLst>
              <a:ext uri="{FF2B5EF4-FFF2-40B4-BE49-F238E27FC236}">
                <a16:creationId xmlns:a16="http://schemas.microsoft.com/office/drawing/2014/main" id="{C5290FC1-D10E-A031-AA91-2D8392AFD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88" y="2797450"/>
            <a:ext cx="5268500" cy="3039518"/>
          </a:xfrm>
          <a:prstGeom prst="rect">
            <a:avLst/>
          </a:prstGeom>
          <a:ln>
            <a:noFill/>
          </a:ln>
          <a:effectLst>
            <a:softEdge rad="112500"/>
          </a:effectLst>
        </p:spPr>
      </p:pic>
    </p:spTree>
    <p:extLst>
      <p:ext uri="{BB962C8B-B14F-4D97-AF65-F5344CB8AC3E}">
        <p14:creationId xmlns:p14="http://schemas.microsoft.com/office/powerpoint/2010/main" val="351318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chine gears">
            <a:extLst>
              <a:ext uri="{FF2B5EF4-FFF2-40B4-BE49-F238E27FC236}">
                <a16:creationId xmlns:a16="http://schemas.microsoft.com/office/drawing/2014/main" id="{7C06614E-94FB-207A-17D8-8F5F270664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0" r="5442" b="-1"/>
          <a:stretch/>
        </p:blipFill>
        <p:spPr>
          <a:xfrm>
            <a:off x="2960770" y="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7DCD3E-2B6E-5C74-0AE4-061AF6BD620B}"/>
              </a:ext>
            </a:extLst>
          </p:cNvPr>
          <p:cNvSpPr>
            <a:spLocks noGrp="1"/>
          </p:cNvSpPr>
          <p:nvPr>
            <p:ph type="title"/>
          </p:nvPr>
        </p:nvSpPr>
        <p:spPr>
          <a:xfrm>
            <a:off x="0" y="76200"/>
            <a:ext cx="7105650" cy="1979287"/>
          </a:xfrm>
        </p:spPr>
        <p:txBody>
          <a:bodyPr vert="horz" lIns="91440" tIns="45720" rIns="91440" bIns="45720" rtlCol="0" anchor="ctr">
            <a:normAutofit/>
          </a:bodyPr>
          <a:lstStyle/>
          <a:p>
            <a:r>
              <a:rPr lang="en-US" sz="3600" dirty="0">
                <a:solidFill>
                  <a:srgbClr val="1E3B54"/>
                </a:solidFill>
              </a:rPr>
              <a:t>HCV Tenant Approval Process</a:t>
            </a:r>
          </a:p>
        </p:txBody>
      </p:sp>
      <p:sp>
        <p:nvSpPr>
          <p:cNvPr id="4" name="TextBox 3">
            <a:extLst>
              <a:ext uri="{FF2B5EF4-FFF2-40B4-BE49-F238E27FC236}">
                <a16:creationId xmlns:a16="http://schemas.microsoft.com/office/drawing/2014/main" id="{980B7DA5-7200-2CC8-9F1C-D62F084A2AC9}"/>
              </a:ext>
            </a:extLst>
          </p:cNvPr>
          <p:cNvSpPr txBox="1"/>
          <p:nvPr/>
        </p:nvSpPr>
        <p:spPr>
          <a:xfrm>
            <a:off x="400050" y="1653151"/>
            <a:ext cx="3822189" cy="3742762"/>
          </a:xfrm>
          <a:prstGeom prst="rect">
            <a:avLst/>
          </a:prstGeom>
        </p:spPr>
        <p:txBody>
          <a:bodyPr vert="horz" lIns="91440" tIns="45720" rIns="91440" bIns="45720" rtlCol="0">
            <a:norm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cap="none" spc="0" normalizeH="0" baseline="0" noProof="0" dirty="0">
                <a:ln>
                  <a:noFill/>
                </a:ln>
                <a:effectLst/>
                <a:uLnTx/>
                <a:uFillTx/>
              </a:rPr>
              <a:t>Eligibility</a:t>
            </a:r>
          </a:p>
          <a:p>
            <a:pPr marL="800100" marR="0" lvl="1" indent="-342900" fontAlgn="auto">
              <a:lnSpc>
                <a:spcPct val="90000"/>
              </a:lnSpc>
              <a:spcBef>
                <a:spcPts val="500"/>
              </a:spcBef>
              <a:spcAft>
                <a:spcPts val="0"/>
              </a:spcAft>
              <a:buClrTx/>
              <a:buSzTx/>
              <a:buFont typeface="Wingdings" panose="05000000000000000000" pitchFamily="2" charset="2"/>
              <a:buChar char="v"/>
              <a:tabLst/>
              <a:defRPr/>
            </a:pPr>
            <a:r>
              <a:rPr kumimoji="0" lang="en-US" altLang="en-US" sz="2400" b="0" i="0" u="none" strike="noStrike" cap="none" spc="0" normalizeH="0" baseline="0" noProof="0" dirty="0">
                <a:ln>
                  <a:noFill/>
                </a:ln>
                <a:effectLst/>
                <a:uLnTx/>
                <a:uFillTx/>
              </a:rPr>
              <a:t>Income /Assets</a:t>
            </a:r>
          </a:p>
          <a:p>
            <a:pPr marL="800100" marR="0" lvl="1" indent="-342900" fontAlgn="auto">
              <a:lnSpc>
                <a:spcPct val="90000"/>
              </a:lnSpc>
              <a:spcBef>
                <a:spcPts val="500"/>
              </a:spcBef>
              <a:spcAft>
                <a:spcPts val="0"/>
              </a:spcAft>
              <a:buClrTx/>
              <a:buSzTx/>
              <a:buFont typeface="Wingdings" panose="05000000000000000000" pitchFamily="2" charset="2"/>
              <a:buChar char="v"/>
              <a:tabLst/>
              <a:defRPr/>
            </a:pPr>
            <a:r>
              <a:rPr kumimoji="0" lang="en-US" altLang="en-US" sz="2400" b="0" i="0" u="none" strike="noStrike" cap="none" spc="0" normalizeH="0" baseline="0" noProof="0" dirty="0">
                <a:ln>
                  <a:noFill/>
                </a:ln>
                <a:effectLst/>
                <a:uLnTx/>
                <a:uFillTx/>
              </a:rPr>
              <a:t>Family composition</a:t>
            </a:r>
          </a:p>
          <a:p>
            <a:pPr marL="800100" marR="0" lvl="1" indent="-342900" fontAlgn="auto">
              <a:lnSpc>
                <a:spcPct val="90000"/>
              </a:lnSpc>
              <a:spcBef>
                <a:spcPts val="500"/>
              </a:spcBef>
              <a:spcAft>
                <a:spcPts val="0"/>
              </a:spcAft>
              <a:buClrTx/>
              <a:buSzTx/>
              <a:buFont typeface="Wingdings" panose="05000000000000000000" pitchFamily="2" charset="2"/>
              <a:buChar char="v"/>
              <a:tabLst/>
              <a:defRPr/>
            </a:pPr>
            <a:r>
              <a:rPr kumimoji="0" lang="en-US" altLang="en-US" sz="2400" b="0" i="0" u="none" strike="noStrike" cap="none" spc="0" normalizeH="0" baseline="0" noProof="0" dirty="0">
                <a:ln>
                  <a:noFill/>
                </a:ln>
                <a:effectLst/>
                <a:uLnTx/>
                <a:uFillTx/>
              </a:rPr>
              <a:t>Criminal history</a:t>
            </a:r>
          </a:p>
          <a:p>
            <a:pPr marL="457200" marR="0" lvl="1" indent="-228600" fontAlgn="auto">
              <a:lnSpc>
                <a:spcPct val="90000"/>
              </a:lnSpc>
              <a:spcBef>
                <a:spcPts val="500"/>
              </a:spcBef>
              <a:spcAft>
                <a:spcPts val="0"/>
              </a:spcAft>
              <a:buClrTx/>
              <a:buSzTx/>
              <a:buFont typeface="Arial" panose="020B0604020202020204" pitchFamily="34" charset="0"/>
              <a:buChar char="•"/>
              <a:tabLst/>
              <a:defRPr/>
            </a:pPr>
            <a:endParaRPr kumimoji="0" lang="en-US" altLang="en-US" sz="2400" b="0" i="0" u="none" strike="noStrike" cap="none" spc="0" normalizeH="0" baseline="0" noProof="0" dirty="0">
              <a:ln>
                <a:noFill/>
              </a:ln>
              <a:effectLst/>
              <a:uLnTx/>
              <a:uFillTx/>
            </a:endParaRP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cap="none" spc="0" normalizeH="0" baseline="0" noProof="0" dirty="0">
                <a:ln>
                  <a:noFill/>
                </a:ln>
                <a:effectLst/>
                <a:uLnTx/>
                <a:uFillTx/>
              </a:rPr>
              <a:t>Disability Exception</a:t>
            </a:r>
          </a:p>
        </p:txBody>
      </p:sp>
    </p:spTree>
    <p:extLst>
      <p:ext uri="{BB962C8B-B14F-4D97-AF65-F5344CB8AC3E}">
        <p14:creationId xmlns:p14="http://schemas.microsoft.com/office/powerpoint/2010/main" val="198925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6F9A-8121-D9FC-3B3D-D2C865C6A097}"/>
              </a:ext>
            </a:extLst>
          </p:cNvPr>
          <p:cNvSpPr>
            <a:spLocks noGrp="1"/>
          </p:cNvSpPr>
          <p:nvPr>
            <p:ph type="title"/>
          </p:nvPr>
        </p:nvSpPr>
        <p:spPr>
          <a:xfrm>
            <a:off x="191813" y="1277152"/>
            <a:ext cx="10515600" cy="1325563"/>
          </a:xfrm>
        </p:spPr>
        <p:txBody>
          <a:bodyPr>
            <a:normAutofit/>
          </a:bodyPr>
          <a:lstStyle/>
          <a:p>
            <a:r>
              <a:rPr lang="en-US" sz="3600" dirty="0"/>
              <a:t>HCV Key Documents</a:t>
            </a:r>
          </a:p>
        </p:txBody>
      </p:sp>
      <p:sp>
        <p:nvSpPr>
          <p:cNvPr id="3" name="Content Placeholder 2">
            <a:extLst>
              <a:ext uri="{FF2B5EF4-FFF2-40B4-BE49-F238E27FC236}">
                <a16:creationId xmlns:a16="http://schemas.microsoft.com/office/drawing/2014/main" id="{6D926664-58D8-D9E5-9EE5-C6ABF44C8674}"/>
              </a:ext>
            </a:extLst>
          </p:cNvPr>
          <p:cNvSpPr>
            <a:spLocks noGrp="1"/>
          </p:cNvSpPr>
          <p:nvPr>
            <p:ph idx="1"/>
          </p:nvPr>
        </p:nvSpPr>
        <p:spPr>
          <a:xfrm>
            <a:off x="191813" y="2889839"/>
            <a:ext cx="10515600" cy="3208295"/>
          </a:xfrm>
        </p:spPr>
        <p:txBody>
          <a:bodyPr/>
          <a:lstStyle/>
          <a:p>
            <a:pPr>
              <a:buClrTx/>
            </a:pPr>
            <a:r>
              <a:rPr lang="en-US" altLang="en-US" sz="2400" dirty="0">
                <a:cs typeface="Times New Roman" panose="02020603050405020304" pitchFamily="18" charset="0"/>
              </a:rPr>
              <a:t>Voucher</a:t>
            </a:r>
          </a:p>
          <a:p>
            <a:pPr lvl="1">
              <a:buFont typeface="Wingdings" panose="05000000000000000000" pitchFamily="2" charset="2"/>
              <a:buChar char="v"/>
            </a:pPr>
            <a:r>
              <a:rPr lang="en-US" altLang="en-US" dirty="0">
                <a:cs typeface="Times New Roman" panose="02020603050405020304" pitchFamily="18" charset="0"/>
              </a:rPr>
              <a:t>Signed by family representative </a:t>
            </a:r>
          </a:p>
          <a:p>
            <a:pPr lvl="2">
              <a:buFont typeface="Courier New" panose="02070309020205020404" pitchFamily="49" charset="0"/>
              <a:buChar char="o"/>
            </a:pPr>
            <a:r>
              <a:rPr lang="en-US" altLang="en-US" sz="2400" dirty="0">
                <a:cs typeface="Times New Roman" panose="02020603050405020304" pitchFamily="18" charset="0"/>
              </a:rPr>
              <a:t> “Head of Household” (HOH)</a:t>
            </a:r>
          </a:p>
          <a:p>
            <a:pPr lvl="1">
              <a:buFont typeface="Wingdings" panose="05000000000000000000" pitchFamily="2" charset="2"/>
              <a:buChar char="v"/>
            </a:pPr>
            <a:r>
              <a:rPr lang="en-US" altLang="en-US" dirty="0">
                <a:cs typeface="Times New Roman" panose="02020603050405020304" pitchFamily="18" charset="0"/>
              </a:rPr>
              <a:t>States, “The unit must be the family’s only residence.”</a:t>
            </a:r>
          </a:p>
          <a:p>
            <a:pPr lvl="1">
              <a:buFont typeface="Wingdings" panose="05000000000000000000" pitchFamily="2" charset="2"/>
              <a:buChar char="v"/>
            </a:pPr>
            <a:r>
              <a:rPr lang="en-US" altLang="en-US" dirty="0">
                <a:cs typeface="Times New Roman" panose="02020603050405020304" pitchFamily="18" charset="0"/>
              </a:rPr>
              <a:t>States, “Commit fraud…in connection with the program.”</a:t>
            </a:r>
          </a:p>
          <a:p>
            <a:pPr lvl="1">
              <a:buFont typeface="Wingdings" panose="05000000000000000000" pitchFamily="2" charset="2"/>
              <a:buChar char="v"/>
            </a:pPr>
            <a:r>
              <a:rPr lang="en-US" altLang="en-US" dirty="0">
                <a:cs typeface="Times New Roman" panose="02020603050405020304" pitchFamily="18" charset="0"/>
              </a:rPr>
              <a:t>HUD requires minimum 60 days</a:t>
            </a:r>
          </a:p>
          <a:p>
            <a:pPr lvl="1">
              <a:buFont typeface="Wingdings" panose="05000000000000000000" pitchFamily="2" charset="2"/>
              <a:buChar char="v"/>
            </a:pPr>
            <a:r>
              <a:rPr lang="en-US" altLang="en-US" dirty="0">
                <a:cs typeface="Times New Roman" panose="02020603050405020304" pitchFamily="18" charset="0"/>
              </a:rPr>
              <a:t>Passed on?</a:t>
            </a:r>
          </a:p>
          <a:p>
            <a:endParaRPr lang="en-US" dirty="0"/>
          </a:p>
        </p:txBody>
      </p:sp>
    </p:spTree>
    <p:extLst>
      <p:ext uri="{BB962C8B-B14F-4D97-AF65-F5344CB8AC3E}">
        <p14:creationId xmlns:p14="http://schemas.microsoft.com/office/powerpoint/2010/main" val="83134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B243F-EE47-6188-C327-78F97EC22EF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rPr>
              <a:t>Voucher</a:t>
            </a:r>
          </a:p>
        </p:txBody>
      </p:sp>
      <p:pic>
        <p:nvPicPr>
          <p:cNvPr id="4" name="Content Placeholder 3">
            <a:extLst>
              <a:ext uri="{FF2B5EF4-FFF2-40B4-BE49-F238E27FC236}">
                <a16:creationId xmlns:a16="http://schemas.microsoft.com/office/drawing/2014/main" id="{4C006EE7-BADD-CF8B-AA1A-10B2FC25C673}"/>
              </a:ext>
            </a:extLst>
          </p:cNvPr>
          <p:cNvPicPr>
            <a:picLocks noChangeAspect="1"/>
          </p:cNvPicPr>
          <p:nvPr/>
        </p:nvPicPr>
        <p:blipFill rotWithShape="1">
          <a:blip r:embed="rId2"/>
          <a:srcRect r="-1" b="3901"/>
          <a:stretch/>
        </p:blipFill>
        <p:spPr>
          <a:xfrm>
            <a:off x="4216526" y="-36884"/>
            <a:ext cx="6264613" cy="6741268"/>
          </a:xfrm>
          <a:prstGeom prst="rect">
            <a:avLst/>
          </a:prstGeom>
        </p:spPr>
      </p:pic>
    </p:spTree>
    <p:extLst>
      <p:ext uri="{BB962C8B-B14F-4D97-AF65-F5344CB8AC3E}">
        <p14:creationId xmlns:p14="http://schemas.microsoft.com/office/powerpoint/2010/main" val="541254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A0E98-13AC-669E-19D8-FFE642EB25B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t>Voucher</a:t>
            </a:r>
          </a:p>
        </p:txBody>
      </p:sp>
      <p:pic>
        <p:nvPicPr>
          <p:cNvPr id="4" name="Picture 3">
            <a:extLst>
              <a:ext uri="{FF2B5EF4-FFF2-40B4-BE49-F238E27FC236}">
                <a16:creationId xmlns:a16="http://schemas.microsoft.com/office/drawing/2014/main" id="{E241065F-5CB0-9E1C-4308-0A5E2EF7443E}"/>
              </a:ext>
            </a:extLst>
          </p:cNvPr>
          <p:cNvPicPr>
            <a:picLocks noChangeAspect="1"/>
          </p:cNvPicPr>
          <p:nvPr/>
        </p:nvPicPr>
        <p:blipFill rotWithShape="1">
          <a:blip r:embed="rId2"/>
          <a:srcRect l="4213" r="3" b="3"/>
          <a:stretch/>
        </p:blipFill>
        <p:spPr>
          <a:xfrm>
            <a:off x="4747099" y="97278"/>
            <a:ext cx="5487540" cy="6663446"/>
          </a:xfrm>
          <a:prstGeom prst="rect">
            <a:avLst/>
          </a:prstGeom>
        </p:spPr>
      </p:pic>
    </p:spTree>
    <p:extLst>
      <p:ext uri="{BB962C8B-B14F-4D97-AF65-F5344CB8AC3E}">
        <p14:creationId xmlns:p14="http://schemas.microsoft.com/office/powerpoint/2010/main" val="2728275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6D41-2A6B-6A2E-B2A3-49E6303BD029}"/>
              </a:ext>
            </a:extLst>
          </p:cNvPr>
          <p:cNvSpPr>
            <a:spLocks noGrp="1"/>
          </p:cNvSpPr>
          <p:nvPr>
            <p:ph type="title"/>
          </p:nvPr>
        </p:nvSpPr>
        <p:spPr>
          <a:xfrm>
            <a:off x="-2875384" y="1424029"/>
            <a:ext cx="10515600" cy="1325563"/>
          </a:xfrm>
        </p:spPr>
        <p:txBody>
          <a:bodyPr>
            <a:normAutofit/>
          </a:bodyPr>
          <a:lstStyle/>
          <a:p>
            <a:pPr algn="ctr"/>
            <a:r>
              <a:rPr lang="en-US" sz="3600" dirty="0"/>
              <a:t>HCV Key Documents</a:t>
            </a:r>
          </a:p>
        </p:txBody>
      </p:sp>
      <p:sp>
        <p:nvSpPr>
          <p:cNvPr id="3" name="Content Placeholder 2">
            <a:extLst>
              <a:ext uri="{FF2B5EF4-FFF2-40B4-BE49-F238E27FC236}">
                <a16:creationId xmlns:a16="http://schemas.microsoft.com/office/drawing/2014/main" id="{52448327-771D-7F43-C091-9C4E06015233}"/>
              </a:ext>
            </a:extLst>
          </p:cNvPr>
          <p:cNvSpPr>
            <a:spLocks noGrp="1"/>
          </p:cNvSpPr>
          <p:nvPr>
            <p:ph idx="1"/>
          </p:nvPr>
        </p:nvSpPr>
        <p:spPr>
          <a:xfrm>
            <a:off x="250371" y="2940675"/>
            <a:ext cx="10515600" cy="3208295"/>
          </a:xfrm>
        </p:spPr>
        <p:txBody>
          <a:bodyPr/>
          <a:lstStyle/>
          <a:p>
            <a:pPr>
              <a:buClrTx/>
            </a:pPr>
            <a:r>
              <a:rPr lang="en-US" altLang="en-US" sz="2400" dirty="0">
                <a:cs typeface="Times New Roman" panose="02020603050405020304" pitchFamily="18" charset="0"/>
              </a:rPr>
              <a:t>Personal Declaration</a:t>
            </a:r>
          </a:p>
          <a:p>
            <a:pPr lvl="1">
              <a:buFont typeface="Wingdings" panose="05000000000000000000" pitchFamily="2" charset="2"/>
              <a:buChar char="v"/>
            </a:pPr>
            <a:r>
              <a:rPr lang="en-US" altLang="en-US" dirty="0">
                <a:cs typeface="Times New Roman" panose="02020603050405020304" pitchFamily="18" charset="0"/>
              </a:rPr>
              <a:t> Annual Basis </a:t>
            </a:r>
          </a:p>
          <a:p>
            <a:pPr lvl="1">
              <a:buFont typeface="Wingdings" panose="05000000000000000000" pitchFamily="2" charset="2"/>
              <a:buChar char="v"/>
            </a:pPr>
            <a:r>
              <a:rPr lang="en-US" altLang="en-US" dirty="0">
                <a:cs typeface="Times New Roman" panose="02020603050405020304" pitchFamily="18" charset="0"/>
              </a:rPr>
              <a:t>“Annual”; “Recertification”; “Re-Examination”</a:t>
            </a:r>
          </a:p>
          <a:p>
            <a:pPr lvl="1">
              <a:buFont typeface="Wingdings" panose="05000000000000000000" pitchFamily="2" charset="2"/>
              <a:buChar char="v"/>
            </a:pPr>
            <a:r>
              <a:rPr lang="en-US" altLang="en-US" dirty="0">
                <a:cs typeface="Times New Roman" panose="02020603050405020304" pitchFamily="18" charset="0"/>
              </a:rPr>
              <a:t>Verification of Employment</a:t>
            </a:r>
          </a:p>
          <a:p>
            <a:pPr lvl="1">
              <a:buFont typeface="Wingdings" panose="05000000000000000000" pitchFamily="2" charset="2"/>
              <a:buChar char="v"/>
            </a:pPr>
            <a:r>
              <a:rPr lang="en-US" altLang="en-US" dirty="0">
                <a:cs typeface="Times New Roman" panose="02020603050405020304" pitchFamily="18" charset="0"/>
              </a:rPr>
              <a:t> Assets</a:t>
            </a:r>
          </a:p>
          <a:p>
            <a:pPr lvl="2">
              <a:buFont typeface="Courier New" panose="02070309020205020404" pitchFamily="49" charset="0"/>
              <a:buChar char="o"/>
            </a:pPr>
            <a:r>
              <a:rPr lang="en-US" altLang="en-US" sz="2400" dirty="0">
                <a:cs typeface="Times New Roman" panose="02020603050405020304" pitchFamily="18" charset="0"/>
              </a:rPr>
              <a:t>Property </a:t>
            </a:r>
          </a:p>
          <a:p>
            <a:pPr lvl="2">
              <a:buFont typeface="Courier New" panose="02070309020205020404" pitchFamily="49" charset="0"/>
              <a:buChar char="o"/>
            </a:pPr>
            <a:r>
              <a:rPr lang="en-US" altLang="en-US" sz="2400" dirty="0">
                <a:cs typeface="Times New Roman" panose="02020603050405020304" pitchFamily="18" charset="0"/>
              </a:rPr>
              <a:t>Bank Accounts</a:t>
            </a:r>
          </a:p>
          <a:p>
            <a:endParaRPr lang="en-US" dirty="0"/>
          </a:p>
        </p:txBody>
      </p:sp>
    </p:spTree>
    <p:extLst>
      <p:ext uri="{BB962C8B-B14F-4D97-AF65-F5344CB8AC3E}">
        <p14:creationId xmlns:p14="http://schemas.microsoft.com/office/powerpoint/2010/main" val="3192950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43687" y="1967266"/>
            <a:ext cx="3676385" cy="2547257"/>
          </a:xfrm>
          <a:noFill/>
        </p:spPr>
        <p:txBody>
          <a:bodyPr vert="horz" lIns="91440" tIns="45720" rIns="91440" bIns="45720" rtlCol="0" anchor="ctr">
            <a:normAutofit/>
          </a:bodyPr>
          <a:lstStyle/>
          <a:p>
            <a:r>
              <a:rPr lang="en-US" sz="3600" kern="1200" dirty="0">
                <a:solidFill>
                  <a:srgbClr val="FFFFFF"/>
                </a:solidFill>
              </a:rPr>
              <a:t>Annual </a:t>
            </a:r>
            <a:br>
              <a:rPr lang="en-US" sz="3600" dirty="0">
                <a:solidFill>
                  <a:srgbClr val="FFFFFF"/>
                </a:solidFill>
              </a:rPr>
            </a:br>
            <a:r>
              <a:rPr lang="en-US" sz="3600" kern="1200" dirty="0">
                <a:solidFill>
                  <a:srgbClr val="FFFFFF"/>
                </a:solidFill>
              </a:rPr>
              <a:t>Re-examination</a:t>
            </a:r>
          </a:p>
        </p:txBody>
      </p:sp>
      <p:pic>
        <p:nvPicPr>
          <p:cNvPr id="4" name="Content Placeholder 3">
            <a:extLst>
              <a:ext uri="{FF2B5EF4-FFF2-40B4-BE49-F238E27FC236}">
                <a16:creationId xmlns:a16="http://schemas.microsoft.com/office/drawing/2014/main" id="{9E6156CD-8903-3A4A-7DD9-928E70CB04F8}"/>
              </a:ext>
            </a:extLst>
          </p:cNvPr>
          <p:cNvPicPr>
            <a:picLocks noChangeAspect="1"/>
          </p:cNvPicPr>
          <p:nvPr/>
        </p:nvPicPr>
        <p:blipFill rotWithShape="1">
          <a:blip r:embed="rId2">
            <a:extLst>
              <a:ext uri="{28A0092B-C50C-407E-A947-70E740481C1C}">
                <a14:useLocalDpi xmlns:a14="http://schemas.microsoft.com/office/drawing/2010/main" val="0"/>
              </a:ext>
            </a:extLst>
          </a:blip>
          <a:srcRect r="9173"/>
          <a:stretch/>
        </p:blipFill>
        <p:spPr>
          <a:xfrm>
            <a:off x="4216526" y="0"/>
            <a:ext cx="6780700" cy="6643991"/>
          </a:xfrm>
          <a:prstGeom prst="rect">
            <a:avLst/>
          </a:prstGeom>
        </p:spPr>
      </p:pic>
    </p:spTree>
    <p:extLst>
      <p:ext uri="{BB962C8B-B14F-4D97-AF65-F5344CB8AC3E}">
        <p14:creationId xmlns:p14="http://schemas.microsoft.com/office/powerpoint/2010/main" val="239624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B02C-7A3F-4B43-B04A-493A8BC7FF1E}"/>
              </a:ext>
            </a:extLst>
          </p:cNvPr>
          <p:cNvSpPr>
            <a:spLocks noGrp="1"/>
          </p:cNvSpPr>
          <p:nvPr>
            <p:ph type="title"/>
          </p:nvPr>
        </p:nvSpPr>
        <p:spPr>
          <a:xfrm>
            <a:off x="97872" y="1546973"/>
            <a:ext cx="11497666" cy="1325563"/>
          </a:xfrm>
        </p:spPr>
        <p:txBody>
          <a:bodyPr>
            <a:noAutofit/>
          </a:bodyPr>
          <a:lstStyle/>
          <a:p>
            <a:r>
              <a:rPr lang="en-US" sz="3200" dirty="0"/>
              <a:t>U.S. Department of Housing and Urban Development (HUD)</a:t>
            </a:r>
          </a:p>
        </p:txBody>
      </p:sp>
      <p:sp>
        <p:nvSpPr>
          <p:cNvPr id="3" name="Content Placeholder 2">
            <a:extLst>
              <a:ext uri="{FF2B5EF4-FFF2-40B4-BE49-F238E27FC236}">
                <a16:creationId xmlns:a16="http://schemas.microsoft.com/office/drawing/2014/main" id="{6AB5789B-2745-43D4-8CF5-17475DF3028D}"/>
              </a:ext>
            </a:extLst>
          </p:cNvPr>
          <p:cNvSpPr>
            <a:spLocks noGrp="1"/>
          </p:cNvSpPr>
          <p:nvPr>
            <p:ph idx="1"/>
          </p:nvPr>
        </p:nvSpPr>
        <p:spPr>
          <a:xfrm>
            <a:off x="231227" y="2872536"/>
            <a:ext cx="10515600" cy="3208295"/>
          </a:xfrm>
        </p:spPr>
        <p:txBody>
          <a:bodyPr>
            <a:normAutofit/>
          </a:bodyPr>
          <a:lstStyle/>
          <a:p>
            <a:pPr marL="285750" indent="-285750">
              <a:lnSpc>
                <a:spcPct val="120000"/>
              </a:lnSpc>
              <a:spcBef>
                <a:spcPts val="0"/>
              </a:spcBef>
              <a:buFont typeface="Arial" panose="020B0604020202020204" pitchFamily="34" charset="0"/>
              <a:buChar char="•"/>
            </a:pPr>
            <a:r>
              <a:rPr lang="en-US" sz="2000" b="1" dirty="0">
                <a:cs typeface="Times New Roman" panose="02020603050405020304" pitchFamily="18" charset="0"/>
              </a:rPr>
              <a:t>National Housing Act of 1937</a:t>
            </a:r>
          </a:p>
          <a:p>
            <a:pPr lvl="1">
              <a:lnSpc>
                <a:spcPct val="120000"/>
              </a:lnSpc>
              <a:spcBef>
                <a:spcPts val="0"/>
              </a:spcBef>
              <a:buFont typeface="Wingdings" panose="05000000000000000000" pitchFamily="2" charset="2"/>
              <a:buChar char="v"/>
            </a:pPr>
            <a:r>
              <a:rPr lang="en-US" sz="2000" dirty="0">
                <a:cs typeface="Times New Roman" panose="02020603050405020304" pitchFamily="18" charset="0"/>
              </a:rPr>
              <a:t>Promoted middle-class homeownership through Federal Housing Administration (FHA) mortgage insurance program</a:t>
            </a:r>
          </a:p>
          <a:p>
            <a:pPr lvl="1">
              <a:lnSpc>
                <a:spcPct val="120000"/>
              </a:lnSpc>
              <a:spcBef>
                <a:spcPts val="0"/>
              </a:spcBef>
              <a:buFont typeface="Wingdings" panose="05000000000000000000" pitchFamily="2" charset="2"/>
              <a:buChar char="v"/>
            </a:pPr>
            <a:r>
              <a:rPr lang="en-US" sz="2000" dirty="0">
                <a:cs typeface="Times New Roman" panose="02020603050405020304" pitchFamily="18" charset="0"/>
              </a:rPr>
              <a:t>Creates public housing for low-income families</a:t>
            </a:r>
          </a:p>
          <a:p>
            <a:pPr marL="457200" lvl="1" indent="0">
              <a:lnSpc>
                <a:spcPct val="120000"/>
              </a:lnSpc>
              <a:spcBef>
                <a:spcPts val="0"/>
              </a:spcBef>
              <a:buNone/>
            </a:pPr>
            <a:endParaRPr lang="en-US" sz="2000" dirty="0">
              <a:cs typeface="Times New Roman" panose="02020603050405020304" pitchFamily="18" charset="0"/>
            </a:endParaRPr>
          </a:p>
          <a:p>
            <a:pPr marL="285750" indent="-285750">
              <a:lnSpc>
                <a:spcPct val="120000"/>
              </a:lnSpc>
              <a:spcBef>
                <a:spcPts val="0"/>
              </a:spcBef>
              <a:buFont typeface="Arial" panose="020B0604020202020204" pitchFamily="34" charset="0"/>
              <a:buChar char="•"/>
            </a:pPr>
            <a:r>
              <a:rPr lang="en-US" sz="2000" b="1" dirty="0">
                <a:cs typeface="Times New Roman" panose="02020603050405020304" pitchFamily="18" charset="0"/>
              </a:rPr>
              <a:t>Became A Cabinet-Level Agency, in 1965</a:t>
            </a:r>
          </a:p>
          <a:p>
            <a:pPr lvl="1">
              <a:lnSpc>
                <a:spcPct val="120000"/>
              </a:lnSpc>
              <a:spcBef>
                <a:spcPts val="0"/>
              </a:spcBef>
              <a:buFont typeface="Wingdings" panose="05000000000000000000" pitchFamily="2" charset="2"/>
              <a:buChar char="v"/>
            </a:pPr>
            <a:r>
              <a:rPr lang="en-US" sz="2000" dirty="0">
                <a:cs typeface="Times New Roman" panose="02020603050405020304" pitchFamily="18" charset="0"/>
              </a:rPr>
              <a:t>Incorporated tenant-based housing assistance payment program</a:t>
            </a:r>
          </a:p>
          <a:p>
            <a:pPr marL="514350" indent="-514350">
              <a:lnSpc>
                <a:spcPct val="120000"/>
              </a:lnSpc>
              <a:spcBef>
                <a:spcPts val="0"/>
              </a:spcBef>
              <a:buAutoNum type="arabicPeriod"/>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1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32298" y="1967265"/>
            <a:ext cx="3751144" cy="2547257"/>
          </a:xfrm>
          <a:noFill/>
        </p:spPr>
        <p:txBody>
          <a:bodyPr vert="horz" lIns="91440" tIns="45720" rIns="91440" bIns="45720" rtlCol="0" anchor="ctr">
            <a:normAutofit/>
          </a:bodyPr>
          <a:lstStyle/>
          <a:p>
            <a:r>
              <a:rPr lang="en-US" sz="3600" kern="1200" dirty="0">
                <a:solidFill>
                  <a:srgbClr val="FFFFFF"/>
                </a:solidFill>
              </a:rPr>
              <a:t>Annual </a:t>
            </a:r>
            <a:br>
              <a:rPr lang="en-US" sz="3600" dirty="0">
                <a:solidFill>
                  <a:srgbClr val="FFFFFF"/>
                </a:solidFill>
              </a:rPr>
            </a:br>
            <a:r>
              <a:rPr lang="en-US" sz="3600" kern="1200" dirty="0">
                <a:solidFill>
                  <a:srgbClr val="FFFFFF"/>
                </a:solidFill>
              </a:rPr>
              <a:t>Re-examination</a:t>
            </a:r>
          </a:p>
        </p:txBody>
      </p:sp>
      <p:pic>
        <p:nvPicPr>
          <p:cNvPr id="3" name="Picture 2">
            <a:extLst>
              <a:ext uri="{FF2B5EF4-FFF2-40B4-BE49-F238E27FC236}">
                <a16:creationId xmlns:a16="http://schemas.microsoft.com/office/drawing/2014/main" id="{1BD74DF1-1778-9938-371E-354C4211BCCB}"/>
              </a:ext>
            </a:extLst>
          </p:cNvPr>
          <p:cNvPicPr>
            <a:picLocks noChangeAspect="1"/>
          </p:cNvPicPr>
          <p:nvPr/>
        </p:nvPicPr>
        <p:blipFill>
          <a:blip r:embed="rId2"/>
          <a:stretch>
            <a:fillRect/>
          </a:stretch>
        </p:blipFill>
        <p:spPr>
          <a:xfrm>
            <a:off x="4216526" y="82685"/>
            <a:ext cx="6780700" cy="6692630"/>
          </a:xfrm>
          <a:prstGeom prst="rect">
            <a:avLst/>
          </a:prstGeom>
        </p:spPr>
      </p:pic>
      <p:sp>
        <p:nvSpPr>
          <p:cNvPr id="5" name="Oval 4">
            <a:extLst>
              <a:ext uri="{FF2B5EF4-FFF2-40B4-BE49-F238E27FC236}">
                <a16:creationId xmlns:a16="http://schemas.microsoft.com/office/drawing/2014/main" id="{8945CC8D-1F1A-A8B3-55A6-DE02EAA34504}"/>
              </a:ext>
            </a:extLst>
          </p:cNvPr>
          <p:cNvSpPr/>
          <p:nvPr/>
        </p:nvSpPr>
        <p:spPr>
          <a:xfrm>
            <a:off x="4483223" y="1089498"/>
            <a:ext cx="1612777" cy="330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09347B7-7903-D86B-FE81-839EA6BF7300}"/>
              </a:ext>
            </a:extLst>
          </p:cNvPr>
          <p:cNvSpPr/>
          <p:nvPr/>
        </p:nvSpPr>
        <p:spPr>
          <a:xfrm>
            <a:off x="4483223" y="4598633"/>
            <a:ext cx="1438183" cy="30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052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717421" y="1967266"/>
            <a:ext cx="3765801"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sp>
        <p:nvSpPr>
          <p:cNvPr id="5" name="Oval 4">
            <a:extLst>
              <a:ext uri="{FF2B5EF4-FFF2-40B4-BE49-F238E27FC236}">
                <a16:creationId xmlns:a16="http://schemas.microsoft.com/office/drawing/2014/main" id="{8945CC8D-1F1A-A8B3-55A6-DE02EAA34504}"/>
              </a:ext>
            </a:extLst>
          </p:cNvPr>
          <p:cNvSpPr/>
          <p:nvPr/>
        </p:nvSpPr>
        <p:spPr>
          <a:xfrm>
            <a:off x="4483223" y="1089498"/>
            <a:ext cx="1612777" cy="330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09347B7-7903-D86B-FE81-839EA6BF7300}"/>
              </a:ext>
            </a:extLst>
          </p:cNvPr>
          <p:cNvSpPr/>
          <p:nvPr/>
        </p:nvSpPr>
        <p:spPr>
          <a:xfrm>
            <a:off x="4483223" y="4598633"/>
            <a:ext cx="1438183" cy="30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3D0829-D693-EC83-1726-3D0F91E9D8C3}"/>
              </a:ext>
            </a:extLst>
          </p:cNvPr>
          <p:cNvPicPr>
            <a:picLocks noChangeAspect="1"/>
          </p:cNvPicPr>
          <p:nvPr/>
        </p:nvPicPr>
        <p:blipFill>
          <a:blip r:embed="rId2"/>
          <a:stretch>
            <a:fillRect/>
          </a:stretch>
        </p:blipFill>
        <p:spPr>
          <a:xfrm>
            <a:off x="4355789" y="0"/>
            <a:ext cx="6501601" cy="6773054"/>
          </a:xfrm>
          <a:prstGeom prst="rect">
            <a:avLst/>
          </a:prstGeom>
        </p:spPr>
      </p:pic>
      <p:sp>
        <p:nvSpPr>
          <p:cNvPr id="7" name="Oval 6">
            <a:extLst>
              <a:ext uri="{FF2B5EF4-FFF2-40B4-BE49-F238E27FC236}">
                <a16:creationId xmlns:a16="http://schemas.microsoft.com/office/drawing/2014/main" id="{8EEC733F-0C08-4571-CA6D-482C6D7B674D}"/>
              </a:ext>
            </a:extLst>
          </p:cNvPr>
          <p:cNvSpPr/>
          <p:nvPr/>
        </p:nvSpPr>
        <p:spPr>
          <a:xfrm>
            <a:off x="4714043" y="523783"/>
            <a:ext cx="1381957" cy="330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41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717423" y="1967266"/>
            <a:ext cx="3698934"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3" name="Picture 2">
            <a:extLst>
              <a:ext uri="{FF2B5EF4-FFF2-40B4-BE49-F238E27FC236}">
                <a16:creationId xmlns:a16="http://schemas.microsoft.com/office/drawing/2014/main" id="{B4E01A73-2BA5-C7C7-C4F0-A403B151F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526" y="316577"/>
            <a:ext cx="6688180" cy="6307959"/>
          </a:xfrm>
          <a:prstGeom prst="rect">
            <a:avLst/>
          </a:prstGeom>
        </p:spPr>
      </p:pic>
      <p:sp>
        <p:nvSpPr>
          <p:cNvPr id="8" name="Oval 7">
            <a:extLst>
              <a:ext uri="{FF2B5EF4-FFF2-40B4-BE49-F238E27FC236}">
                <a16:creationId xmlns:a16="http://schemas.microsoft.com/office/drawing/2014/main" id="{D740C4C6-6187-C340-0A1D-E98B5E4C9BAF}"/>
              </a:ext>
            </a:extLst>
          </p:cNvPr>
          <p:cNvSpPr/>
          <p:nvPr/>
        </p:nvSpPr>
        <p:spPr>
          <a:xfrm>
            <a:off x="6429983" y="1967266"/>
            <a:ext cx="1303506" cy="47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341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42026" y="1967266"/>
            <a:ext cx="3774331"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4" name="Picture 3">
            <a:extLst>
              <a:ext uri="{FF2B5EF4-FFF2-40B4-BE49-F238E27FC236}">
                <a16:creationId xmlns:a16="http://schemas.microsoft.com/office/drawing/2014/main" id="{E6973C2C-E072-5C7D-A741-FA99D261E2F5}"/>
              </a:ext>
            </a:extLst>
          </p:cNvPr>
          <p:cNvPicPr>
            <a:picLocks noChangeAspect="1"/>
          </p:cNvPicPr>
          <p:nvPr/>
        </p:nvPicPr>
        <p:blipFill>
          <a:blip r:embed="rId2"/>
          <a:stretch>
            <a:fillRect/>
          </a:stretch>
        </p:blipFill>
        <p:spPr>
          <a:xfrm>
            <a:off x="4260715" y="107004"/>
            <a:ext cx="6643991" cy="6624536"/>
          </a:xfrm>
          <a:prstGeom prst="rect">
            <a:avLst/>
          </a:prstGeom>
          <a:noFill/>
          <a:ln>
            <a:noFill/>
          </a:ln>
        </p:spPr>
      </p:pic>
      <p:sp>
        <p:nvSpPr>
          <p:cNvPr id="5" name="Oval 4">
            <a:extLst>
              <a:ext uri="{FF2B5EF4-FFF2-40B4-BE49-F238E27FC236}">
                <a16:creationId xmlns:a16="http://schemas.microsoft.com/office/drawing/2014/main" id="{4E7B29D0-7546-9683-616C-CF5500F7EC07}"/>
              </a:ext>
            </a:extLst>
          </p:cNvPr>
          <p:cNvSpPr/>
          <p:nvPr/>
        </p:nvSpPr>
        <p:spPr>
          <a:xfrm>
            <a:off x="4527804" y="797668"/>
            <a:ext cx="1568196" cy="486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62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12843" y="1967266"/>
            <a:ext cx="4027251"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3" name="Picture 2">
            <a:extLst>
              <a:ext uri="{FF2B5EF4-FFF2-40B4-BE49-F238E27FC236}">
                <a16:creationId xmlns:a16="http://schemas.microsoft.com/office/drawing/2014/main" id="{FC162953-FC20-DFB5-CB5D-3C69C4B022B1}"/>
              </a:ext>
            </a:extLst>
          </p:cNvPr>
          <p:cNvPicPr>
            <a:picLocks noChangeAspect="1"/>
          </p:cNvPicPr>
          <p:nvPr/>
        </p:nvPicPr>
        <p:blipFill>
          <a:blip r:embed="rId2"/>
          <a:stretch>
            <a:fillRect/>
          </a:stretch>
        </p:blipFill>
        <p:spPr>
          <a:xfrm>
            <a:off x="4804255" y="0"/>
            <a:ext cx="6128434" cy="6858000"/>
          </a:xfrm>
          <a:prstGeom prst="rect">
            <a:avLst/>
          </a:prstGeom>
        </p:spPr>
      </p:pic>
      <p:sp>
        <p:nvSpPr>
          <p:cNvPr id="6" name="Oval 5">
            <a:extLst>
              <a:ext uri="{FF2B5EF4-FFF2-40B4-BE49-F238E27FC236}">
                <a16:creationId xmlns:a16="http://schemas.microsoft.com/office/drawing/2014/main" id="{FF0AECAC-534C-65B6-D6B8-2B9F5D7CDE33}"/>
              </a:ext>
            </a:extLst>
          </p:cNvPr>
          <p:cNvSpPr/>
          <p:nvPr/>
        </p:nvSpPr>
        <p:spPr>
          <a:xfrm>
            <a:off x="5007006" y="807396"/>
            <a:ext cx="2210918" cy="4182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944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32298" y="1989042"/>
            <a:ext cx="3963608"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4" name="Picture 3">
            <a:extLst>
              <a:ext uri="{FF2B5EF4-FFF2-40B4-BE49-F238E27FC236}">
                <a16:creationId xmlns:a16="http://schemas.microsoft.com/office/drawing/2014/main" id="{C33667EA-6DF1-0DF4-8DD4-0CC0AA6C2AA9}"/>
              </a:ext>
            </a:extLst>
          </p:cNvPr>
          <p:cNvPicPr>
            <a:picLocks noChangeAspect="1"/>
          </p:cNvPicPr>
          <p:nvPr/>
        </p:nvPicPr>
        <p:blipFill>
          <a:blip r:embed="rId2"/>
          <a:stretch>
            <a:fillRect/>
          </a:stretch>
        </p:blipFill>
        <p:spPr>
          <a:xfrm>
            <a:off x="4216526" y="4335"/>
            <a:ext cx="6780700" cy="6707750"/>
          </a:xfrm>
          <a:prstGeom prst="rect">
            <a:avLst/>
          </a:prstGeom>
        </p:spPr>
      </p:pic>
      <p:sp>
        <p:nvSpPr>
          <p:cNvPr id="5" name="Oval 4">
            <a:extLst>
              <a:ext uri="{FF2B5EF4-FFF2-40B4-BE49-F238E27FC236}">
                <a16:creationId xmlns:a16="http://schemas.microsoft.com/office/drawing/2014/main" id="{50A9DF13-7172-7C99-F2EA-633E1C166098}"/>
              </a:ext>
            </a:extLst>
          </p:cNvPr>
          <p:cNvSpPr/>
          <p:nvPr/>
        </p:nvSpPr>
        <p:spPr>
          <a:xfrm>
            <a:off x="4474347" y="914400"/>
            <a:ext cx="1352522" cy="4669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30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717422" y="1967266"/>
            <a:ext cx="3810382"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3" name="Picture 2">
            <a:extLst>
              <a:ext uri="{FF2B5EF4-FFF2-40B4-BE49-F238E27FC236}">
                <a16:creationId xmlns:a16="http://schemas.microsoft.com/office/drawing/2014/main" id="{363A5BE6-6C62-2E80-9795-4226EA12DEE0}"/>
              </a:ext>
            </a:extLst>
          </p:cNvPr>
          <p:cNvPicPr>
            <a:picLocks noChangeAspect="1"/>
          </p:cNvPicPr>
          <p:nvPr/>
        </p:nvPicPr>
        <p:blipFill>
          <a:blip r:embed="rId2"/>
          <a:stretch>
            <a:fillRect/>
          </a:stretch>
        </p:blipFill>
        <p:spPr>
          <a:xfrm>
            <a:off x="4368006" y="0"/>
            <a:ext cx="6477000" cy="6632408"/>
          </a:xfrm>
          <a:prstGeom prst="rect">
            <a:avLst/>
          </a:prstGeom>
        </p:spPr>
      </p:pic>
      <p:sp>
        <p:nvSpPr>
          <p:cNvPr id="6" name="Oval 5">
            <a:extLst>
              <a:ext uri="{FF2B5EF4-FFF2-40B4-BE49-F238E27FC236}">
                <a16:creationId xmlns:a16="http://schemas.microsoft.com/office/drawing/2014/main" id="{FA6624E1-CC22-9670-5C42-3B666C7628CE}"/>
              </a:ext>
            </a:extLst>
          </p:cNvPr>
          <p:cNvSpPr/>
          <p:nvPr/>
        </p:nvSpPr>
        <p:spPr>
          <a:xfrm>
            <a:off x="5095783" y="346229"/>
            <a:ext cx="2894120" cy="319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4D37795-11D1-0DC4-B3DE-689520972E36}"/>
                  </a:ext>
                </a:extLst>
              </p14:cNvPr>
              <p14:cNvContentPartPr/>
              <p14:nvPr/>
            </p14:nvContentPartPr>
            <p14:xfrm>
              <a:off x="4847169" y="4624228"/>
              <a:ext cx="5286240" cy="427680"/>
            </p14:xfrm>
          </p:contentPart>
        </mc:Choice>
        <mc:Fallback xmlns="">
          <p:pic>
            <p:nvPicPr>
              <p:cNvPr id="7" name="Ink 6">
                <a:extLst>
                  <a:ext uri="{FF2B5EF4-FFF2-40B4-BE49-F238E27FC236}">
                    <a16:creationId xmlns:a16="http://schemas.microsoft.com/office/drawing/2014/main" id="{04D37795-11D1-0DC4-B3DE-689520972E36}"/>
                  </a:ext>
                </a:extLst>
              </p:cNvPr>
              <p:cNvPicPr/>
              <p:nvPr/>
            </p:nvPicPr>
            <p:blipFill>
              <a:blip r:embed="rId4"/>
              <a:stretch>
                <a:fillRect/>
              </a:stretch>
            </p:blipFill>
            <p:spPr>
              <a:xfrm>
                <a:off x="4793169" y="4516137"/>
                <a:ext cx="5393880" cy="64350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674B4B0-CA0E-0136-EE07-1AB76CE305CE}"/>
                  </a:ext>
                </a:extLst>
              </p14:cNvPr>
              <p14:cNvContentPartPr/>
              <p14:nvPr/>
            </p14:nvContentPartPr>
            <p14:xfrm>
              <a:off x="4794249" y="4863628"/>
              <a:ext cx="2387520" cy="108720"/>
            </p14:xfrm>
          </p:contentPart>
        </mc:Choice>
        <mc:Fallback xmlns="">
          <p:pic>
            <p:nvPicPr>
              <p:cNvPr id="8" name="Ink 7">
                <a:extLst>
                  <a:ext uri="{FF2B5EF4-FFF2-40B4-BE49-F238E27FC236}">
                    <a16:creationId xmlns:a16="http://schemas.microsoft.com/office/drawing/2014/main" id="{5674B4B0-CA0E-0136-EE07-1AB76CE305CE}"/>
                  </a:ext>
                </a:extLst>
              </p:cNvPr>
              <p:cNvPicPr/>
              <p:nvPr/>
            </p:nvPicPr>
            <p:blipFill>
              <a:blip r:embed="rId6"/>
              <a:stretch>
                <a:fillRect/>
              </a:stretch>
            </p:blipFill>
            <p:spPr>
              <a:xfrm>
                <a:off x="4740249" y="4755628"/>
                <a:ext cx="249516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F16B76E-7FA0-01BB-D855-E78896EE7379}"/>
                  </a:ext>
                </a:extLst>
              </p14:cNvPr>
              <p14:cNvContentPartPr/>
              <p14:nvPr/>
            </p14:nvContentPartPr>
            <p14:xfrm>
              <a:off x="4806129" y="4646908"/>
              <a:ext cx="5430240" cy="876600"/>
            </p14:xfrm>
          </p:contentPart>
        </mc:Choice>
        <mc:Fallback xmlns="">
          <p:pic>
            <p:nvPicPr>
              <p:cNvPr id="9" name="Ink 8">
                <a:extLst>
                  <a:ext uri="{FF2B5EF4-FFF2-40B4-BE49-F238E27FC236}">
                    <a16:creationId xmlns:a16="http://schemas.microsoft.com/office/drawing/2014/main" id="{9F16B76E-7FA0-01BB-D855-E78896EE7379}"/>
                  </a:ext>
                </a:extLst>
              </p:cNvPr>
              <p:cNvPicPr/>
              <p:nvPr/>
            </p:nvPicPr>
            <p:blipFill>
              <a:blip r:embed="rId8"/>
              <a:stretch>
                <a:fillRect/>
              </a:stretch>
            </p:blipFill>
            <p:spPr>
              <a:xfrm>
                <a:off x="4752129" y="4538908"/>
                <a:ext cx="5537880" cy="1092240"/>
              </a:xfrm>
              <a:prstGeom prst="rect">
                <a:avLst/>
              </a:prstGeom>
            </p:spPr>
          </p:pic>
        </mc:Fallback>
      </mc:AlternateContent>
    </p:spTree>
    <p:extLst>
      <p:ext uri="{BB962C8B-B14F-4D97-AF65-F5344CB8AC3E}">
        <p14:creationId xmlns:p14="http://schemas.microsoft.com/office/powerpoint/2010/main" val="41589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642026" y="1967266"/>
            <a:ext cx="3574500" cy="2547257"/>
          </a:xfrm>
          <a:noFill/>
        </p:spPr>
        <p:txBody>
          <a:bodyPr vert="horz" lIns="91440" tIns="45720" rIns="91440" bIns="45720" rtlCol="0" anchor="ctr">
            <a:normAutofit/>
          </a:bodyPr>
          <a:lstStyle/>
          <a:p>
            <a:r>
              <a:rPr lang="en-US" sz="3600" kern="1200" dirty="0">
                <a:solidFill>
                  <a:srgbClr val="FFFFFF"/>
                </a:solidFill>
              </a:rPr>
              <a:t>Annual </a:t>
            </a:r>
            <a:br>
              <a:rPr lang="en-US" sz="3600" kern="1200" dirty="0">
                <a:solidFill>
                  <a:srgbClr val="FFFFFF"/>
                </a:solidFill>
              </a:rPr>
            </a:br>
            <a:r>
              <a:rPr lang="en-US" sz="3600" kern="1200" dirty="0">
                <a:solidFill>
                  <a:srgbClr val="FFFFFF"/>
                </a:solidFill>
              </a:rPr>
              <a:t>Re-examination</a:t>
            </a:r>
          </a:p>
        </p:txBody>
      </p:sp>
      <p:pic>
        <p:nvPicPr>
          <p:cNvPr id="4" name="Picture 3">
            <a:extLst>
              <a:ext uri="{FF2B5EF4-FFF2-40B4-BE49-F238E27FC236}">
                <a16:creationId xmlns:a16="http://schemas.microsoft.com/office/drawing/2014/main" id="{36A43F4D-018F-4CC1-210B-0DDE33A0A569}"/>
              </a:ext>
            </a:extLst>
          </p:cNvPr>
          <p:cNvPicPr>
            <a:picLocks noChangeAspect="1"/>
          </p:cNvPicPr>
          <p:nvPr/>
        </p:nvPicPr>
        <p:blipFill>
          <a:blip r:embed="rId2"/>
          <a:stretch>
            <a:fillRect/>
          </a:stretch>
        </p:blipFill>
        <p:spPr>
          <a:xfrm>
            <a:off x="4687409" y="0"/>
            <a:ext cx="5842597" cy="6858000"/>
          </a:xfrm>
          <a:prstGeom prst="rect">
            <a:avLst/>
          </a:prstGeom>
        </p:spPr>
      </p:pic>
      <p:sp>
        <p:nvSpPr>
          <p:cNvPr id="5" name="Oval 4">
            <a:extLst>
              <a:ext uri="{FF2B5EF4-FFF2-40B4-BE49-F238E27FC236}">
                <a16:creationId xmlns:a16="http://schemas.microsoft.com/office/drawing/2014/main" id="{6E5AF08F-FCA1-6401-4473-64D6CC75FA9B}"/>
              </a:ext>
            </a:extLst>
          </p:cNvPr>
          <p:cNvSpPr/>
          <p:nvPr/>
        </p:nvSpPr>
        <p:spPr>
          <a:xfrm>
            <a:off x="5415379" y="745724"/>
            <a:ext cx="1349405" cy="2574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BBC5B6-D40C-2094-EA13-56E7571B1E56}"/>
              </a:ext>
            </a:extLst>
          </p:cNvPr>
          <p:cNvSpPr/>
          <p:nvPr/>
        </p:nvSpPr>
        <p:spPr>
          <a:xfrm>
            <a:off x="5237825" y="4208017"/>
            <a:ext cx="2654424" cy="3284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98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6D41-2A6B-6A2E-B2A3-49E6303BD029}"/>
              </a:ext>
            </a:extLst>
          </p:cNvPr>
          <p:cNvSpPr>
            <a:spLocks noGrp="1"/>
          </p:cNvSpPr>
          <p:nvPr>
            <p:ph type="title"/>
          </p:nvPr>
        </p:nvSpPr>
        <p:spPr>
          <a:xfrm>
            <a:off x="108626" y="1643104"/>
            <a:ext cx="10515600" cy="1325563"/>
          </a:xfrm>
        </p:spPr>
        <p:txBody>
          <a:bodyPr>
            <a:normAutofit/>
          </a:bodyPr>
          <a:lstStyle/>
          <a:p>
            <a:r>
              <a:rPr lang="en-US" sz="3600" dirty="0"/>
              <a:t>HCV Key Documents</a:t>
            </a:r>
          </a:p>
        </p:txBody>
      </p:sp>
      <p:sp>
        <p:nvSpPr>
          <p:cNvPr id="3" name="Content Placeholder 2">
            <a:extLst>
              <a:ext uri="{FF2B5EF4-FFF2-40B4-BE49-F238E27FC236}">
                <a16:creationId xmlns:a16="http://schemas.microsoft.com/office/drawing/2014/main" id="{52448327-771D-7F43-C091-9C4E06015233}"/>
              </a:ext>
            </a:extLst>
          </p:cNvPr>
          <p:cNvSpPr>
            <a:spLocks noGrp="1"/>
          </p:cNvSpPr>
          <p:nvPr>
            <p:ph idx="1"/>
          </p:nvPr>
        </p:nvSpPr>
        <p:spPr>
          <a:xfrm>
            <a:off x="108626" y="2881119"/>
            <a:ext cx="10515600" cy="3208295"/>
          </a:xfr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a:ln>
                  <a:noFill/>
                </a:ln>
                <a:solidFill>
                  <a:prstClr val="black"/>
                </a:solidFill>
                <a:effectLst/>
                <a:uLnTx/>
                <a:uFillTx/>
                <a:ea typeface="+mn-ea"/>
                <a:cs typeface="Times New Roman" panose="02020603050405020304" pitchFamily="18" charset="0"/>
              </a:rPr>
              <a:t>Interim</a:t>
            </a:r>
          </a:p>
          <a:p>
            <a:pPr marR="0" lvl="1"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altLang="en-US" b="0" i="0" u="none" strike="noStrike" kern="1200" cap="none" spc="0" normalizeH="0" baseline="0" noProof="0" dirty="0">
                <a:ln>
                  <a:noFill/>
                </a:ln>
                <a:solidFill>
                  <a:prstClr val="black"/>
                </a:solidFill>
                <a:effectLst/>
                <a:uLnTx/>
                <a:uFillTx/>
                <a:ea typeface="+mn-ea"/>
                <a:cs typeface="Times New Roman" panose="02020603050405020304" pitchFamily="18" charset="0"/>
              </a:rPr>
              <a:t>Required </a:t>
            </a:r>
          </a:p>
          <a:p>
            <a:pPr marR="0" lvl="1"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altLang="en-US" b="0" i="0" u="none" strike="noStrike" kern="1200" cap="none" spc="0" normalizeH="0" baseline="0" noProof="0" dirty="0">
                <a:ln>
                  <a:noFill/>
                </a:ln>
                <a:solidFill>
                  <a:prstClr val="black"/>
                </a:solidFill>
                <a:effectLst/>
                <a:uLnTx/>
                <a:uFillTx/>
                <a:ea typeface="+mn-ea"/>
                <a:cs typeface="Times New Roman" panose="02020603050405020304" pitchFamily="18" charset="0"/>
              </a:rPr>
              <a:t>Change(s)</a:t>
            </a:r>
          </a:p>
          <a:p>
            <a:pPr marR="0" lvl="2"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400" b="0" i="0" u="none" strike="noStrike" kern="1200" cap="none" spc="0" normalizeH="0" baseline="0" noProof="0" dirty="0">
                <a:ln>
                  <a:noFill/>
                </a:ln>
                <a:solidFill>
                  <a:prstClr val="black"/>
                </a:solidFill>
                <a:effectLst/>
                <a:uLnTx/>
                <a:uFillTx/>
                <a:ea typeface="+mn-ea"/>
                <a:cs typeface="Times New Roman" panose="02020603050405020304" pitchFamily="18" charset="0"/>
              </a:rPr>
              <a:t>Tenants typically advise of a loss of income or assets not a gain which would reduce their subsidy or size of their unit.</a:t>
            </a:r>
          </a:p>
          <a:p>
            <a:pPr marL="0" indent="0">
              <a:buNone/>
            </a:pPr>
            <a:endParaRPr lang="en-US" dirty="0"/>
          </a:p>
        </p:txBody>
      </p:sp>
    </p:spTree>
    <p:extLst>
      <p:ext uri="{BB962C8B-B14F-4D97-AF65-F5344CB8AC3E}">
        <p14:creationId xmlns:p14="http://schemas.microsoft.com/office/powerpoint/2010/main" val="3293961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717421" y="1967266"/>
            <a:ext cx="3640569" cy="2547257"/>
          </a:xfrm>
          <a:noFill/>
        </p:spPr>
        <p:txBody>
          <a:bodyPr vert="horz" lIns="91440" tIns="45720" rIns="91440" bIns="45720" rtlCol="0" anchor="ctr">
            <a:normAutofit/>
          </a:bodyPr>
          <a:lstStyle/>
          <a:p>
            <a:r>
              <a:rPr lang="en-US" sz="3600" dirty="0">
                <a:solidFill>
                  <a:srgbClr val="FFFFFF"/>
                </a:solidFill>
              </a:rPr>
              <a:t>Interim</a:t>
            </a:r>
            <a:br>
              <a:rPr lang="en-US" sz="3600" kern="1200" dirty="0">
                <a:solidFill>
                  <a:srgbClr val="FFFFFF"/>
                </a:solidFill>
              </a:rPr>
            </a:br>
            <a:r>
              <a:rPr lang="en-US" sz="3600" kern="1200" dirty="0">
                <a:solidFill>
                  <a:srgbClr val="FFFFFF"/>
                </a:solidFill>
              </a:rPr>
              <a:t>Re-examination</a:t>
            </a:r>
          </a:p>
        </p:txBody>
      </p:sp>
      <p:pic>
        <p:nvPicPr>
          <p:cNvPr id="3" name="Picture 2">
            <a:extLst>
              <a:ext uri="{FF2B5EF4-FFF2-40B4-BE49-F238E27FC236}">
                <a16:creationId xmlns:a16="http://schemas.microsoft.com/office/drawing/2014/main" id="{8F154C49-029F-9278-D550-FE134FD6FE50}"/>
              </a:ext>
            </a:extLst>
          </p:cNvPr>
          <p:cNvPicPr>
            <a:picLocks noChangeAspect="1"/>
          </p:cNvPicPr>
          <p:nvPr/>
        </p:nvPicPr>
        <p:blipFill>
          <a:blip r:embed="rId2"/>
          <a:stretch>
            <a:fillRect/>
          </a:stretch>
        </p:blipFill>
        <p:spPr>
          <a:xfrm>
            <a:off x="5821835" y="184826"/>
            <a:ext cx="4691662" cy="6517531"/>
          </a:xfrm>
          <a:prstGeom prst="rect">
            <a:avLst/>
          </a:prstGeom>
        </p:spPr>
      </p:pic>
      <p:sp>
        <p:nvSpPr>
          <p:cNvPr id="6" name="Oval 5">
            <a:extLst>
              <a:ext uri="{FF2B5EF4-FFF2-40B4-BE49-F238E27FC236}">
                <a16:creationId xmlns:a16="http://schemas.microsoft.com/office/drawing/2014/main" id="{950D3C5A-487F-F58D-DE43-2A4312019765}"/>
              </a:ext>
            </a:extLst>
          </p:cNvPr>
          <p:cNvSpPr/>
          <p:nvPr/>
        </p:nvSpPr>
        <p:spPr>
          <a:xfrm>
            <a:off x="6245157" y="2247089"/>
            <a:ext cx="1264596" cy="194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705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B02C-7A3F-4B43-B04A-493A8BC7FF1E}"/>
              </a:ext>
            </a:extLst>
          </p:cNvPr>
          <p:cNvSpPr>
            <a:spLocks noGrp="1"/>
          </p:cNvSpPr>
          <p:nvPr>
            <p:ph type="title"/>
          </p:nvPr>
        </p:nvSpPr>
        <p:spPr>
          <a:xfrm>
            <a:off x="294289" y="301652"/>
            <a:ext cx="12038201" cy="992830"/>
          </a:xfrm>
        </p:spPr>
        <p:txBody>
          <a:bodyPr>
            <a:noAutofit/>
          </a:bodyPr>
          <a:lstStyle/>
          <a:p>
            <a:r>
              <a:rPr lang="en-US" sz="3600" dirty="0"/>
              <a:t>HUD Secretary and HUD Inspector General</a:t>
            </a:r>
          </a:p>
        </p:txBody>
      </p:sp>
      <p:sp>
        <p:nvSpPr>
          <p:cNvPr id="4" name="Content Placeholder 3">
            <a:extLst>
              <a:ext uri="{FF2B5EF4-FFF2-40B4-BE49-F238E27FC236}">
                <a16:creationId xmlns:a16="http://schemas.microsoft.com/office/drawing/2014/main" id="{0FD6EA23-A242-CFF7-AAF2-CF4B27E577F9}"/>
              </a:ext>
            </a:extLst>
          </p:cNvPr>
          <p:cNvSpPr>
            <a:spLocks noGrp="1"/>
          </p:cNvSpPr>
          <p:nvPr>
            <p:ph sz="half" idx="1"/>
          </p:nvPr>
        </p:nvSpPr>
        <p:spPr>
          <a:xfrm>
            <a:off x="294289" y="1294482"/>
            <a:ext cx="5181600" cy="4486275"/>
          </a:xfrm>
        </p:spPr>
        <p:txBody>
          <a:bodyPr/>
          <a:lstStyle/>
          <a:p>
            <a:pPr marL="0" indent="0">
              <a:spcBef>
                <a:spcPts val="0"/>
              </a:spcBef>
              <a:buNone/>
            </a:pPr>
            <a:r>
              <a:rPr lang="en-US" sz="2400" dirty="0">
                <a:cs typeface="Times New Roman" panose="02020603050405020304" pitchFamily="18" charset="0"/>
              </a:rPr>
              <a:t>		Secretary</a:t>
            </a:r>
          </a:p>
          <a:p>
            <a:pPr marL="0" indent="0">
              <a:spcBef>
                <a:spcPts val="0"/>
              </a:spcBef>
              <a:buNone/>
            </a:pPr>
            <a:r>
              <a:rPr lang="en-US" sz="2400" dirty="0">
                <a:cs typeface="Times New Roman" panose="02020603050405020304" pitchFamily="18" charset="0"/>
              </a:rPr>
              <a:t>		Marcia L. Fudge</a:t>
            </a:r>
          </a:p>
          <a:p>
            <a:pPr marL="0" indent="0" algn="ctr">
              <a:buNone/>
            </a:pPr>
            <a:endParaRPr lang="en-US"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779D1204-3BDF-3D23-D368-979F07426456}"/>
              </a:ext>
            </a:extLst>
          </p:cNvPr>
          <p:cNvSpPr>
            <a:spLocks noGrp="1"/>
          </p:cNvSpPr>
          <p:nvPr>
            <p:ph sz="half" idx="2"/>
          </p:nvPr>
        </p:nvSpPr>
        <p:spPr>
          <a:xfrm>
            <a:off x="5475889" y="1294482"/>
            <a:ext cx="5181600" cy="4486275"/>
          </a:xfrm>
        </p:spPr>
        <p:txBody>
          <a:bodyPr>
            <a:normAutofit/>
          </a:bodyPr>
          <a:lstStyle/>
          <a:p>
            <a:pPr marL="1371600" lvl="3" indent="0">
              <a:spcBef>
                <a:spcPts val="0"/>
              </a:spcBef>
              <a:buNone/>
            </a:pPr>
            <a:r>
              <a:rPr lang="en-US" sz="2400" dirty="0">
                <a:cs typeface="Times New Roman" panose="02020603050405020304" pitchFamily="18" charset="0"/>
              </a:rPr>
              <a:t>Inspector General </a:t>
            </a:r>
          </a:p>
          <a:p>
            <a:pPr marL="1371600" lvl="3" indent="0">
              <a:spcBef>
                <a:spcPts val="0"/>
              </a:spcBef>
              <a:buNone/>
            </a:pPr>
            <a:r>
              <a:rPr lang="en-US" sz="2400" dirty="0">
                <a:cs typeface="Times New Roman" panose="02020603050405020304" pitchFamily="18" charset="0"/>
              </a:rPr>
              <a:t>Rae Oliver Davis</a:t>
            </a:r>
          </a:p>
        </p:txBody>
      </p:sp>
      <p:pic>
        <p:nvPicPr>
          <p:cNvPr id="9" name="Picture 8">
            <a:extLst>
              <a:ext uri="{FF2B5EF4-FFF2-40B4-BE49-F238E27FC236}">
                <a16:creationId xmlns:a16="http://schemas.microsoft.com/office/drawing/2014/main" id="{5F56F55B-018B-AADB-7F14-F73C5C89948D}"/>
              </a:ext>
            </a:extLst>
          </p:cNvPr>
          <p:cNvPicPr>
            <a:picLocks noChangeAspect="1"/>
          </p:cNvPicPr>
          <p:nvPr/>
        </p:nvPicPr>
        <p:blipFill>
          <a:blip r:embed="rId2"/>
          <a:stretch>
            <a:fillRect/>
          </a:stretch>
        </p:blipFill>
        <p:spPr>
          <a:xfrm>
            <a:off x="2272791" y="2144665"/>
            <a:ext cx="2908809" cy="3606629"/>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21C2C288-4EBB-2102-32D5-9CE4515E8E56}"/>
              </a:ext>
            </a:extLst>
          </p:cNvPr>
          <p:cNvPicPr>
            <a:picLocks noChangeAspect="1"/>
          </p:cNvPicPr>
          <p:nvPr/>
        </p:nvPicPr>
        <p:blipFill rotWithShape="1">
          <a:blip r:embed="rId3"/>
          <a:srcRect r="695"/>
          <a:stretch/>
        </p:blipFill>
        <p:spPr>
          <a:xfrm>
            <a:off x="6910983" y="2093694"/>
            <a:ext cx="2926727" cy="3657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92750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94A3-60F7-C0A1-48FD-938793E7166F}"/>
              </a:ext>
            </a:extLst>
          </p:cNvPr>
          <p:cNvSpPr>
            <a:spLocks noGrp="1"/>
          </p:cNvSpPr>
          <p:nvPr>
            <p:ph type="title"/>
          </p:nvPr>
        </p:nvSpPr>
        <p:spPr>
          <a:xfrm>
            <a:off x="108625" y="1549695"/>
            <a:ext cx="10515600" cy="1325563"/>
          </a:xfrm>
        </p:spPr>
        <p:txBody>
          <a:bodyPr>
            <a:normAutofit/>
          </a:bodyPr>
          <a:lstStyle/>
          <a:p>
            <a:r>
              <a:rPr lang="en-US" sz="3600" dirty="0"/>
              <a:t>Housing Fraud</a:t>
            </a:r>
          </a:p>
        </p:txBody>
      </p:sp>
      <p:sp>
        <p:nvSpPr>
          <p:cNvPr id="3" name="Content Placeholder 2">
            <a:extLst>
              <a:ext uri="{FF2B5EF4-FFF2-40B4-BE49-F238E27FC236}">
                <a16:creationId xmlns:a16="http://schemas.microsoft.com/office/drawing/2014/main" id="{CE1F343B-0448-A0D3-EB49-AFC354285E7D}"/>
              </a:ext>
            </a:extLst>
          </p:cNvPr>
          <p:cNvSpPr>
            <a:spLocks noGrp="1"/>
          </p:cNvSpPr>
          <p:nvPr>
            <p:ph idx="1"/>
          </p:nvPr>
        </p:nvSpPr>
        <p:spPr>
          <a:xfrm>
            <a:off x="340469" y="2968667"/>
            <a:ext cx="11751012" cy="3821239"/>
          </a:xfr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Pct val="100000"/>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Tenant</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False Reporting; Subletting or Failure to Occupy Unit; Ownership of Section 8 Unit; ID theft</a:t>
            </a:r>
          </a:p>
          <a:p>
            <a:pPr marL="342900" marR="0" lvl="0" indent="-342900" algn="l" defTabSz="914400" rtl="0" eaLnBrk="1" fontAlgn="auto" latinLnBrk="0" hangingPunct="1">
              <a:lnSpc>
                <a:spcPct val="100000"/>
              </a:lnSpc>
              <a:spcBef>
                <a:spcPct val="20000"/>
              </a:spcBef>
              <a:spcAft>
                <a:spcPts val="0"/>
              </a:spcAft>
              <a:buClrTx/>
              <a:buSzPct val="100000"/>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Landlord</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Conflict of Interest, Side-Payments</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Failure To Report Move-Out, Extortions</a:t>
            </a:r>
          </a:p>
          <a:p>
            <a:pPr marL="342900" marR="0" lvl="0" indent="-342900" algn="l" defTabSz="914400" rtl="0" eaLnBrk="1" fontAlgn="auto" latinLnBrk="0" hangingPunct="1">
              <a:lnSpc>
                <a:spcPct val="100000"/>
              </a:lnSpc>
              <a:spcBef>
                <a:spcPct val="20000"/>
              </a:spcBef>
              <a:spcAft>
                <a:spcPts val="0"/>
              </a:spcAft>
              <a:buClrTx/>
              <a:buSzPct val="100000"/>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Public Housing Authority Employee</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Bribery; Selling Section 8 Voucher</a:t>
            </a:r>
          </a:p>
          <a:p>
            <a:pPr marL="342900" marR="0" lvl="0" indent="-342900" algn="l" defTabSz="914400" rtl="0" eaLnBrk="1" fontAlgn="auto" latinLnBrk="0" hangingPunct="1">
              <a:lnSpc>
                <a:spcPct val="100000"/>
              </a:lnSpc>
              <a:spcBef>
                <a:spcPct val="20000"/>
              </a:spcBef>
              <a:spcAft>
                <a:spcPts val="0"/>
              </a:spcAft>
              <a:buClrTx/>
              <a:buSzPct val="100000"/>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Fugitives</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Unauthorized, harboring</a:t>
            </a:r>
          </a:p>
          <a:p>
            <a:pPr marL="342900" marR="0" lvl="0" indent="-342900" algn="l" defTabSz="914400" rtl="0" eaLnBrk="1" fontAlgn="auto" latinLnBrk="0" hangingPunct="1">
              <a:lnSpc>
                <a:spcPct val="100000"/>
              </a:lnSpc>
              <a:spcBef>
                <a:spcPct val="20000"/>
              </a:spcBef>
              <a:spcAft>
                <a:spcPts val="0"/>
              </a:spcAft>
              <a:buClrTx/>
              <a:buSzPct val="100000"/>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Sex Offenders</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Unauthorized, harboring</a:t>
            </a:r>
          </a:p>
          <a:p>
            <a:pPr marL="0" indent="0">
              <a:buNone/>
            </a:pPr>
            <a:endParaRPr lang="en-US" dirty="0"/>
          </a:p>
        </p:txBody>
      </p:sp>
    </p:spTree>
    <p:extLst>
      <p:ext uri="{BB962C8B-B14F-4D97-AF65-F5344CB8AC3E}">
        <p14:creationId xmlns:p14="http://schemas.microsoft.com/office/powerpoint/2010/main" val="616223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6D41-2A6B-6A2E-B2A3-49E6303BD029}"/>
              </a:ext>
            </a:extLst>
          </p:cNvPr>
          <p:cNvSpPr>
            <a:spLocks noGrp="1"/>
          </p:cNvSpPr>
          <p:nvPr>
            <p:ph type="title"/>
          </p:nvPr>
        </p:nvSpPr>
        <p:spPr>
          <a:xfrm>
            <a:off x="-873868" y="1643104"/>
            <a:ext cx="10515600" cy="1325563"/>
          </a:xfrm>
        </p:spPr>
        <p:txBody>
          <a:bodyPr/>
          <a:lstStyle/>
          <a:p>
            <a:pPr algn="ctr"/>
            <a:r>
              <a:rPr lang="en-US" dirty="0"/>
              <a:t> </a:t>
            </a:r>
            <a:r>
              <a:rPr lang="en-US" sz="3600" dirty="0"/>
              <a:t>Housing  Fraud: A Crime of Opportunity</a:t>
            </a:r>
          </a:p>
        </p:txBody>
      </p:sp>
      <p:sp>
        <p:nvSpPr>
          <p:cNvPr id="3" name="Content Placeholder 2">
            <a:extLst>
              <a:ext uri="{FF2B5EF4-FFF2-40B4-BE49-F238E27FC236}">
                <a16:creationId xmlns:a16="http://schemas.microsoft.com/office/drawing/2014/main" id="{52448327-771D-7F43-C091-9C4E06015233}"/>
              </a:ext>
            </a:extLst>
          </p:cNvPr>
          <p:cNvSpPr>
            <a:spLocks noGrp="1"/>
          </p:cNvSpPr>
          <p:nvPr>
            <p:ph idx="1"/>
          </p:nvPr>
        </p:nvSpPr>
        <p:spPr>
          <a:xfrm>
            <a:off x="235085" y="2968667"/>
            <a:ext cx="10515600" cy="3208295"/>
          </a:xfrm>
        </p:spPr>
        <p:txBody>
          <a:bodyPr/>
          <a:lstStyle/>
          <a:p>
            <a:pPr marL="365125" marR="0" lvl="0" indent="-282575" algn="l" defTabSz="914400" rtl="0" eaLnBrk="0" fontAlgn="base" latinLnBrk="0" hangingPunct="0">
              <a:lnSpc>
                <a:spcPct val="100000"/>
              </a:lnSpc>
              <a:spcBef>
                <a:spcPts val="600"/>
              </a:spcBef>
              <a:spcAft>
                <a:spcPct val="0"/>
              </a:spcAft>
              <a:buClr>
                <a:srgbClr val="3891A7"/>
              </a:buClr>
              <a:buSzPct val="80000"/>
              <a:buFont typeface="Wingdings 2" pitchFamily="18" charset="2"/>
              <a:buChar char=""/>
              <a:tabLst/>
              <a:defRPr/>
            </a:pPr>
            <a:endParaRPr kumimoji="0" lang="en-US" altLang="en-US" b="0" i="0" u="none" strike="noStrike" kern="1200" cap="none" spc="0" normalizeH="0" baseline="0" noProof="0" dirty="0">
              <a:ln>
                <a:noFill/>
              </a:ln>
              <a:solidFill>
                <a:prstClr val="black"/>
              </a:solidFill>
              <a:effectLst/>
              <a:uLnTx/>
              <a:uFillTx/>
              <a:ea typeface="+mn-ea"/>
              <a:cs typeface="+mn-cs"/>
            </a:endParaRPr>
          </a:p>
          <a:p>
            <a:pPr marL="365125" marR="0" lvl="0" indent="-282575" algn="l" defTabSz="914400" rtl="0" eaLnBrk="0" fontAlgn="base" latinLnBrk="0" hangingPunct="0">
              <a:lnSpc>
                <a:spcPct val="100000"/>
              </a:lnSpc>
              <a:spcBef>
                <a:spcPts val="600"/>
              </a:spcBef>
              <a:spcAft>
                <a:spcPct val="0"/>
              </a:spcAft>
              <a:buSzPct val="80000"/>
              <a:buFont typeface="Wingdings 2" pitchFamily="18" charset="2"/>
              <a:buChar char=""/>
              <a:tabLst/>
              <a:defRPr/>
            </a:pPr>
            <a:r>
              <a:rPr kumimoji="0" lang="en-US" altLang="en-US" i="0" u="none" strike="noStrike" kern="1200" cap="none" spc="0" normalizeH="0" baseline="0" noProof="0" dirty="0">
                <a:ln>
                  <a:noFill/>
                </a:ln>
                <a:solidFill>
                  <a:prstClr val="black"/>
                </a:solidFill>
                <a:effectLst/>
                <a:uLnTx/>
                <a:uFillTx/>
                <a:ea typeface="+mn-ea"/>
                <a:cs typeface="+mn-cs"/>
              </a:rPr>
              <a:t>A break-down in the Housing Authority’s detection and prevention control</a:t>
            </a:r>
          </a:p>
          <a:p>
            <a:pPr marL="365125" marR="0" lvl="0" indent="-282575" algn="l" defTabSz="914400" rtl="0" eaLnBrk="0" fontAlgn="base" latinLnBrk="0" hangingPunct="0">
              <a:lnSpc>
                <a:spcPct val="100000"/>
              </a:lnSpc>
              <a:spcBef>
                <a:spcPts val="600"/>
              </a:spcBef>
              <a:spcAft>
                <a:spcPct val="0"/>
              </a:spcAft>
              <a:buSzPct val="80000"/>
              <a:buFont typeface="Wingdings 2" pitchFamily="18" charset="2"/>
              <a:buChar char=""/>
              <a:tabLst/>
              <a:defRPr/>
            </a:pPr>
            <a:r>
              <a:rPr kumimoji="0" lang="en-US" altLang="en-US" i="0" u="none" strike="noStrike" kern="1200" cap="none" spc="0" normalizeH="0" baseline="0" noProof="0" dirty="0">
                <a:ln>
                  <a:noFill/>
                </a:ln>
                <a:solidFill>
                  <a:prstClr val="black"/>
                </a:solidFill>
                <a:effectLst/>
                <a:uLnTx/>
                <a:uFillTx/>
                <a:ea typeface="+mn-ea"/>
                <a:cs typeface="+mn-cs"/>
              </a:rPr>
              <a:t>A lack of Housing Authority’s oversight and follow-through</a:t>
            </a:r>
          </a:p>
          <a:p>
            <a:pPr marL="365125" marR="0" lvl="0" indent="-282575" algn="l" defTabSz="914400" rtl="0" eaLnBrk="0" fontAlgn="base" latinLnBrk="0" hangingPunct="0">
              <a:lnSpc>
                <a:spcPct val="100000"/>
              </a:lnSpc>
              <a:spcBef>
                <a:spcPts val="600"/>
              </a:spcBef>
              <a:spcAft>
                <a:spcPct val="0"/>
              </a:spcAft>
              <a:buSzPct val="80000"/>
              <a:buFont typeface="Wingdings 2" pitchFamily="18" charset="2"/>
              <a:buChar char=""/>
              <a:tabLst/>
              <a:defRPr/>
            </a:pPr>
            <a:r>
              <a:rPr lang="en-US" altLang="en-US" dirty="0">
                <a:solidFill>
                  <a:prstClr val="black"/>
                </a:solidFill>
              </a:rPr>
              <a:t>Rewards outweigh risks and punishment</a:t>
            </a:r>
            <a:endParaRPr kumimoji="0" lang="en-US" altLang="en-US" i="0" u="none" strike="noStrike" kern="1200" cap="none" spc="0" normalizeH="0" baseline="0" noProof="0" dirty="0">
              <a:ln>
                <a:noFill/>
              </a:ln>
              <a:solidFill>
                <a:prstClr val="black"/>
              </a:solidFill>
              <a:effectLst/>
              <a:uLnTx/>
              <a:uFillTx/>
              <a:ea typeface="+mn-ea"/>
              <a:cs typeface="+mn-cs"/>
            </a:endParaRPr>
          </a:p>
          <a:p>
            <a:pPr marL="0" indent="0">
              <a:buNone/>
            </a:pPr>
            <a:endParaRPr lang="en-US" dirty="0"/>
          </a:p>
        </p:txBody>
      </p:sp>
    </p:spTree>
    <p:extLst>
      <p:ext uri="{BB962C8B-B14F-4D97-AF65-F5344CB8AC3E}">
        <p14:creationId xmlns:p14="http://schemas.microsoft.com/office/powerpoint/2010/main" val="213989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CA07-1E1C-C606-5455-A7677709C092}"/>
              </a:ext>
            </a:extLst>
          </p:cNvPr>
          <p:cNvSpPr>
            <a:spLocks noGrp="1"/>
          </p:cNvSpPr>
          <p:nvPr>
            <p:ph type="title"/>
          </p:nvPr>
        </p:nvSpPr>
        <p:spPr>
          <a:xfrm>
            <a:off x="-700392" y="1413507"/>
            <a:ext cx="7890753" cy="1325563"/>
          </a:xfrm>
        </p:spPr>
        <p:txBody>
          <a:bodyPr/>
          <a:lstStyle/>
          <a:p>
            <a:pPr algn="ctr"/>
            <a:r>
              <a:rPr lang="en-US" dirty="0"/>
              <a:t>Investigative Challenges</a:t>
            </a:r>
          </a:p>
        </p:txBody>
      </p:sp>
      <p:sp>
        <p:nvSpPr>
          <p:cNvPr id="3" name="Content Placeholder 2">
            <a:extLst>
              <a:ext uri="{FF2B5EF4-FFF2-40B4-BE49-F238E27FC236}">
                <a16:creationId xmlns:a16="http://schemas.microsoft.com/office/drawing/2014/main" id="{4C4B31D6-65B0-2060-4B73-F631151D8836}"/>
              </a:ext>
            </a:extLst>
          </p:cNvPr>
          <p:cNvSpPr>
            <a:spLocks noGrp="1"/>
          </p:cNvSpPr>
          <p:nvPr>
            <p:ph idx="1"/>
          </p:nvPr>
        </p:nvSpPr>
        <p:spPr>
          <a:xfrm>
            <a:off x="166250" y="2739070"/>
            <a:ext cx="11859500" cy="4025521"/>
          </a:xfrm>
        </p:spPr>
        <p:txBody>
          <a:bodyPr>
            <a:noAutofit/>
          </a:bodyPr>
          <a:lstStyle/>
          <a:p>
            <a:pPr marL="365125" marR="0" lvl="0" indent="-282575" algn="l" defTabSz="914400" rtl="0" eaLnBrk="0" fontAlgn="base" latinLnBrk="0" hangingPunct="0">
              <a:lnSpc>
                <a:spcPct val="80000"/>
              </a:lnSpc>
              <a:spcBef>
                <a:spcPts val="600"/>
              </a:spcBef>
              <a:spcAft>
                <a:spcPct val="0"/>
              </a:spcAft>
              <a:buSzPct val="80000"/>
              <a:buFont typeface="Wingdings 2" pitchFamily="18" charset="2"/>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Missing records or poor record-keeping</a:t>
            </a:r>
          </a:p>
          <a:p>
            <a:pPr marL="365125" marR="0" lvl="0" indent="-282575" algn="l" defTabSz="914400" rtl="0" eaLnBrk="0" fontAlgn="base" latinLnBrk="0" hangingPunct="0">
              <a:lnSpc>
                <a:spcPct val="80000"/>
              </a:lnSpc>
              <a:spcBef>
                <a:spcPts val="600"/>
              </a:spcBef>
              <a:spcAft>
                <a:spcPct val="0"/>
              </a:spcAft>
              <a:buSzPct val="80000"/>
              <a:buFont typeface="Wingdings 2" pitchFamily="18" charset="2"/>
              <a:buChar char=""/>
              <a:tabLst/>
              <a:defRPr/>
            </a:pPr>
            <a:endParaRPr kumimoji="0" lang="en-US" altLang="en-US" sz="2000" b="0" i="0" u="none" strike="noStrike" kern="1200" cap="none" spc="0" normalizeH="0" baseline="0" noProof="0" dirty="0">
              <a:ln>
                <a:noFill/>
              </a:ln>
              <a:solidFill>
                <a:prstClr val="black"/>
              </a:solidFill>
              <a:effectLst/>
              <a:uLnTx/>
              <a:uFillTx/>
              <a:ea typeface="+mn-ea"/>
              <a:cs typeface="+mn-cs"/>
            </a:endParaRPr>
          </a:p>
          <a:p>
            <a:pPr marL="365125" marR="0" lvl="0" indent="-282575" algn="l" defTabSz="914400" rtl="0" eaLnBrk="0" fontAlgn="base" latinLnBrk="0" hangingPunct="0">
              <a:lnSpc>
                <a:spcPct val="80000"/>
              </a:lnSpc>
              <a:spcBef>
                <a:spcPts val="600"/>
              </a:spcBef>
              <a:spcAft>
                <a:spcPct val="0"/>
              </a:spcAft>
              <a:buSzPct val="80000"/>
              <a:buFont typeface="Wingdings 2" pitchFamily="18" charset="2"/>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Housing Authority’s key documents </a:t>
            </a:r>
            <a:r>
              <a:rPr kumimoji="0" lang="en-US" altLang="en-US" sz="2000" b="1" i="0" u="none" strike="noStrike" kern="1200" cap="none" spc="0" normalizeH="0" baseline="0" noProof="0" dirty="0">
                <a:ln>
                  <a:noFill/>
                </a:ln>
                <a:effectLst/>
                <a:uLnTx/>
                <a:uFillTx/>
                <a:ea typeface="+mn-ea"/>
                <a:cs typeface="+mn-cs"/>
              </a:rPr>
              <a:t>lacking false statements and/or perjury warning.  </a:t>
            </a:r>
            <a:r>
              <a:rPr kumimoji="0" lang="en-US" altLang="en-US" sz="2000" b="0" i="0" u="none" strike="noStrike" kern="1200" cap="none" spc="0" normalizeH="0" baseline="0" noProof="0" dirty="0">
                <a:ln>
                  <a:noFill/>
                </a:ln>
                <a:solidFill>
                  <a:prstClr val="black"/>
                </a:solidFill>
                <a:effectLst/>
                <a:uLnTx/>
                <a:uFillTx/>
                <a:ea typeface="+mn-ea"/>
                <a:cs typeface="+mn-cs"/>
              </a:rPr>
              <a:t>These documents include but not limited to:	</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Applications</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Personal Declarations</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Non-Assets Affidavits</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Non-Income Affidavits</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Verification of Employment</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Request for Lease Approval</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Lease Agreement</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Housing Assistance Payment (HAP) Agreement</a:t>
            </a:r>
          </a:p>
          <a:p>
            <a:pPr marL="639763" marR="0" lvl="1" indent="-236538" algn="l" defTabSz="914400" rtl="0" eaLnBrk="0" fontAlgn="base" latinLnBrk="0" hangingPunct="0">
              <a:lnSpc>
                <a:spcPct val="80000"/>
              </a:lnSpc>
              <a:spcBef>
                <a:spcPts val="550"/>
              </a:spcBef>
              <a:spcAft>
                <a:spcPct val="0"/>
              </a:spcAft>
              <a:buSzTx/>
              <a:buFont typeface="Verdana" pitchFamily="34" charset="0"/>
              <a:buChar char="◦"/>
              <a:tabLst/>
              <a:defRPr/>
            </a:pPr>
            <a:r>
              <a:rPr kumimoji="0" lang="en-US" altLang="en-US" sz="2000" b="0" i="0" u="none" strike="noStrike" kern="1200" cap="none" spc="0" normalizeH="0" baseline="0" noProof="0" dirty="0">
                <a:ln>
                  <a:noFill/>
                </a:ln>
                <a:solidFill>
                  <a:prstClr val="black"/>
                </a:solidFill>
                <a:effectLst/>
                <a:uLnTx/>
                <a:uFillTx/>
                <a:ea typeface="+mn-ea"/>
                <a:cs typeface="+mn-cs"/>
              </a:rPr>
              <a:t>Non-Family Related Leasing certification</a:t>
            </a:r>
            <a:endParaRPr lang="en-US" sz="2000" dirty="0"/>
          </a:p>
        </p:txBody>
      </p:sp>
      <p:pic>
        <p:nvPicPr>
          <p:cNvPr id="4" name="Picture 7" descr="MCIN00011_0000[1]">
            <a:extLst>
              <a:ext uri="{FF2B5EF4-FFF2-40B4-BE49-F238E27FC236}">
                <a16:creationId xmlns:a16="http://schemas.microsoft.com/office/drawing/2014/main" id="{33A952E2-1B2B-AE38-1119-A6CA0441CE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9778" y="4065541"/>
            <a:ext cx="182698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558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9D9-011A-BD1F-3A62-FB59CDE96DA9}"/>
              </a:ext>
            </a:extLst>
          </p:cNvPr>
          <p:cNvSpPr>
            <a:spLocks noGrp="1"/>
          </p:cNvSpPr>
          <p:nvPr>
            <p:ph type="title"/>
          </p:nvPr>
        </p:nvSpPr>
        <p:spPr>
          <a:xfrm>
            <a:off x="-718226" y="1491328"/>
            <a:ext cx="10515600" cy="1325563"/>
          </a:xfrm>
        </p:spPr>
        <p:txBody>
          <a:bodyPr/>
          <a:lstStyle/>
          <a:p>
            <a:pPr algn="ctr"/>
            <a:r>
              <a:rPr lang="en-US" dirty="0"/>
              <a:t>Investigative Challenges…Continued</a:t>
            </a:r>
          </a:p>
        </p:txBody>
      </p:sp>
      <p:sp>
        <p:nvSpPr>
          <p:cNvPr id="3" name="Content Placeholder 2">
            <a:extLst>
              <a:ext uri="{FF2B5EF4-FFF2-40B4-BE49-F238E27FC236}">
                <a16:creationId xmlns:a16="http://schemas.microsoft.com/office/drawing/2014/main" id="{FAC36BE1-8F67-2EC0-D7EE-E4C6EB955AB3}"/>
              </a:ext>
            </a:extLst>
          </p:cNvPr>
          <p:cNvSpPr>
            <a:spLocks noGrp="1"/>
          </p:cNvSpPr>
          <p:nvPr>
            <p:ph idx="1"/>
          </p:nvPr>
        </p:nvSpPr>
        <p:spPr>
          <a:xfrm>
            <a:off x="342089" y="2929757"/>
            <a:ext cx="10515600" cy="3753146"/>
          </a:xfrm>
        </p:spPr>
        <p:txBody>
          <a:bodyPr>
            <a:normAutofit/>
          </a:bodyPr>
          <a:lstStyle/>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r>
              <a:rPr kumimoji="0" lang="en-US" altLang="en-US" sz="2400" b="0" i="0" u="none" strike="noStrike" kern="1200" cap="none" spc="0" normalizeH="0" baseline="0" noProof="0" dirty="0">
                <a:ln>
                  <a:noFill/>
                </a:ln>
                <a:solidFill>
                  <a:prstClr val="black"/>
                </a:solidFill>
                <a:effectLst/>
                <a:uLnTx/>
                <a:uFillTx/>
                <a:ea typeface="+mn-ea"/>
                <a:cs typeface="+mn-cs"/>
              </a:rPr>
              <a:t>PHA failed to review the submitted information</a:t>
            </a:r>
            <a:br>
              <a:rPr kumimoji="0" lang="en-US" altLang="en-US" sz="2400" b="0" i="0" u="none" strike="noStrike" kern="1200" cap="none" spc="0" normalizeH="0" baseline="0" noProof="0" dirty="0">
                <a:ln>
                  <a:noFill/>
                </a:ln>
                <a:solidFill>
                  <a:prstClr val="black"/>
                </a:solidFill>
                <a:effectLst/>
                <a:uLnTx/>
                <a:uFillTx/>
                <a:ea typeface="+mn-ea"/>
                <a:cs typeface="+mn-cs"/>
              </a:rPr>
            </a:br>
            <a:r>
              <a:rPr kumimoji="0" lang="en-US" altLang="en-US" sz="2400" b="0" i="0" u="none" strike="noStrike" kern="1200" cap="none" spc="0" normalizeH="0" baseline="0" noProof="0" dirty="0">
                <a:ln>
                  <a:noFill/>
                </a:ln>
                <a:solidFill>
                  <a:prstClr val="black"/>
                </a:solidFill>
                <a:effectLst/>
                <a:uLnTx/>
                <a:uFillTx/>
                <a:ea typeface="+mn-ea"/>
                <a:cs typeface="+mn-cs"/>
              </a:rPr>
              <a:t> </a:t>
            </a:r>
          </a:p>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r>
              <a:rPr kumimoji="0" lang="en-US" altLang="en-US" sz="2400" b="0" i="0" u="none" strike="noStrike" kern="1200" cap="none" spc="0" normalizeH="0" baseline="0" noProof="0" dirty="0">
                <a:ln>
                  <a:noFill/>
                </a:ln>
                <a:solidFill>
                  <a:prstClr val="black"/>
                </a:solidFill>
                <a:effectLst/>
                <a:uLnTx/>
                <a:uFillTx/>
                <a:ea typeface="+mn-ea"/>
                <a:cs typeface="+mn-cs"/>
              </a:rPr>
              <a:t>PHA failed to take action</a:t>
            </a:r>
            <a:br>
              <a:rPr kumimoji="0" lang="en-US" altLang="en-US" sz="2400" b="0" i="0" u="none" strike="noStrike" kern="1200" cap="none" spc="0" normalizeH="0" baseline="0" noProof="0" dirty="0">
                <a:ln>
                  <a:noFill/>
                </a:ln>
                <a:solidFill>
                  <a:prstClr val="black"/>
                </a:solidFill>
                <a:effectLst/>
                <a:uLnTx/>
                <a:uFillTx/>
                <a:ea typeface="+mn-ea"/>
                <a:cs typeface="+mn-cs"/>
              </a:rPr>
            </a:br>
            <a:endParaRPr kumimoji="0" lang="en-US" altLang="en-US" sz="2400" b="0" i="0" u="none" strike="noStrike" kern="1200" cap="none" spc="0" normalizeH="0" baseline="0" noProof="0" dirty="0">
              <a:ln>
                <a:noFill/>
              </a:ln>
              <a:solidFill>
                <a:prstClr val="black"/>
              </a:solidFill>
              <a:effectLst/>
              <a:uLnTx/>
              <a:uFillTx/>
              <a:ea typeface="+mn-ea"/>
              <a:cs typeface="+mn-cs"/>
            </a:endParaRPr>
          </a:p>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r>
              <a:rPr kumimoji="0" lang="en-US" altLang="en-US" sz="2400" b="0" i="0" u="none" strike="noStrike" kern="1200" cap="none" spc="0" normalizeH="0" baseline="0" noProof="0" dirty="0">
                <a:ln>
                  <a:noFill/>
                </a:ln>
                <a:solidFill>
                  <a:prstClr val="black"/>
                </a:solidFill>
                <a:effectLst/>
                <a:uLnTx/>
                <a:uFillTx/>
                <a:ea typeface="+mn-ea"/>
                <a:cs typeface="+mn-cs"/>
              </a:rPr>
              <a:t>PHA failed to adhere or did not know Section 8 protocols</a:t>
            </a:r>
            <a:br>
              <a:rPr kumimoji="0" lang="en-US" altLang="en-US" sz="2400" b="0" i="0" u="none" strike="noStrike" kern="1200" cap="none" spc="0" normalizeH="0" baseline="0" noProof="0" dirty="0">
                <a:ln>
                  <a:noFill/>
                </a:ln>
                <a:solidFill>
                  <a:prstClr val="black"/>
                </a:solidFill>
                <a:effectLst/>
                <a:uLnTx/>
                <a:uFillTx/>
                <a:ea typeface="+mn-ea"/>
                <a:cs typeface="+mn-cs"/>
              </a:rPr>
            </a:br>
            <a:endParaRPr kumimoji="0" lang="en-US" altLang="en-US" sz="2400" b="0" i="0" u="none" strike="noStrike" kern="1200" cap="none" spc="0" normalizeH="0" baseline="0" noProof="0" dirty="0">
              <a:ln>
                <a:noFill/>
              </a:ln>
              <a:solidFill>
                <a:prstClr val="black"/>
              </a:solidFill>
              <a:effectLst/>
              <a:uLnTx/>
              <a:uFillTx/>
              <a:ea typeface="+mn-ea"/>
              <a:cs typeface="+mn-cs"/>
            </a:endParaRPr>
          </a:p>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r>
              <a:rPr kumimoji="0" lang="en-US" altLang="en-US" sz="2400" b="0" i="0" u="none" strike="noStrike" kern="1200" cap="none" spc="0" normalizeH="0" baseline="0" noProof="0" dirty="0">
                <a:ln>
                  <a:noFill/>
                </a:ln>
                <a:solidFill>
                  <a:prstClr val="black"/>
                </a:solidFill>
                <a:effectLst/>
                <a:uLnTx/>
                <a:uFillTx/>
                <a:ea typeface="+mn-ea"/>
                <a:cs typeface="+mn-cs"/>
              </a:rPr>
              <a:t>Tenants were not apprised of their obligations</a:t>
            </a:r>
          </a:p>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a:p>
            <a:pPr marL="365125" marR="0" lvl="0" indent="-282575" algn="l" defTabSz="914400" rtl="0" eaLnBrk="0" fontAlgn="base" latinLnBrk="0" hangingPunct="0">
              <a:lnSpc>
                <a:spcPct val="90000"/>
              </a:lnSpc>
              <a:spcBef>
                <a:spcPts val="600"/>
              </a:spcBef>
              <a:spcAft>
                <a:spcPct val="0"/>
              </a:spcAft>
              <a:buSzPct val="80000"/>
              <a:buFont typeface="Wingdings 2" pitchFamily="18" charset="2"/>
              <a:buChar char=""/>
              <a:tabLst/>
              <a:defRPr/>
            </a:pPr>
            <a:r>
              <a:rPr kumimoji="0" lang="en-US" altLang="en-US" sz="2400" b="0" i="0" u="none" strike="noStrike" kern="1200" cap="none" spc="0" normalizeH="0" baseline="0" noProof="0" dirty="0">
                <a:ln>
                  <a:noFill/>
                </a:ln>
                <a:solidFill>
                  <a:prstClr val="black"/>
                </a:solidFill>
                <a:effectLst/>
                <a:uLnTx/>
                <a:uFillTx/>
                <a:ea typeface="+mn-ea"/>
                <a:cs typeface="+mn-cs"/>
              </a:rPr>
              <a:t>Inconsistent administration of PHA fraud policy</a:t>
            </a:r>
          </a:p>
          <a:p>
            <a:endParaRPr lang="en-US" dirty="0"/>
          </a:p>
        </p:txBody>
      </p:sp>
    </p:spTree>
    <p:extLst>
      <p:ext uri="{BB962C8B-B14F-4D97-AF65-F5344CB8AC3E}">
        <p14:creationId xmlns:p14="http://schemas.microsoft.com/office/powerpoint/2010/main" val="1023656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0FA0-85AE-4401-9407-C2A579FAFBBB}"/>
              </a:ext>
            </a:extLst>
          </p:cNvPr>
          <p:cNvSpPr>
            <a:spLocks noGrp="1"/>
          </p:cNvSpPr>
          <p:nvPr>
            <p:ph type="title"/>
          </p:nvPr>
        </p:nvSpPr>
        <p:spPr>
          <a:xfrm>
            <a:off x="116732" y="1442690"/>
            <a:ext cx="11663464" cy="1325563"/>
          </a:xfrm>
        </p:spPr>
        <p:txBody>
          <a:bodyPr>
            <a:normAutofit/>
          </a:bodyPr>
          <a:lstStyle/>
          <a:p>
            <a:r>
              <a:rPr lang="en-US" sz="3600" dirty="0"/>
              <a:t>Privacy Act of 1974, 5 United States Code Section 552a</a:t>
            </a:r>
          </a:p>
        </p:txBody>
      </p:sp>
      <p:sp>
        <p:nvSpPr>
          <p:cNvPr id="3" name="Content Placeholder 2">
            <a:extLst>
              <a:ext uri="{FF2B5EF4-FFF2-40B4-BE49-F238E27FC236}">
                <a16:creationId xmlns:a16="http://schemas.microsoft.com/office/drawing/2014/main" id="{16DB665C-EFE2-05FC-CD38-735E9D5896F8}"/>
              </a:ext>
            </a:extLst>
          </p:cNvPr>
          <p:cNvSpPr>
            <a:spLocks noGrp="1"/>
          </p:cNvSpPr>
          <p:nvPr>
            <p:ph idx="1"/>
          </p:nvPr>
        </p:nvSpPr>
        <p:spPr>
          <a:xfrm>
            <a:off x="223736" y="2966936"/>
            <a:ext cx="11130064" cy="3754877"/>
          </a:xfrm>
        </p:spPr>
        <p:txBody>
          <a:bodyPr>
            <a:normAutofit fontScale="925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mn-ea"/>
                <a:cs typeface="Times New Roman" panose="02020603050405020304" pitchFamily="18" charset="0"/>
              </a:rPr>
              <a:t>No agency shall disclose any record which is contained in a system of records by any means of communication to any person, or to another agency, except pursuant to a written request by, or with the prior written consent of, the individual to whom the record pertains [subject to 12 exceptions].”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chemeClr val="tx1">
                  <a:lumMod val="95000"/>
                  <a:lumOff val="5000"/>
                </a:schemeClr>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Exception for Law Enforcement (USC 552a(b)(7))</a:t>
            </a:r>
            <a:r>
              <a:rPr kumimoji="0" lang="en-US" sz="2200"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Allows information to be released “(7</a:t>
            </a:r>
            <a:r>
              <a:rPr kumimoji="0" lang="en-US" sz="2200" b="1"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 to another agency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or to an instrumentality of </a:t>
            </a:r>
            <a:r>
              <a:rPr kumimoji="0" lang="en-US" sz="2200" b="1"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any governmental jurisdiction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within or under the control of the United States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1) for a civil or criminal law enforcement activity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if the activity is authorized by law;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2) if the </a:t>
            </a:r>
            <a:r>
              <a:rPr kumimoji="0" lang="en-US" sz="2200" b="1"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head of the agency or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instrumentality has made </a:t>
            </a:r>
            <a:r>
              <a:rPr kumimoji="0" lang="en-US" sz="2200" b="1"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a written request </a:t>
            </a:r>
            <a:r>
              <a:rPr kumimoji="0" lang="en-US" sz="2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to the agency which    maintains the record specifying the particular portion desired and the law enforcement activity for which the record is sought.”</a:t>
            </a:r>
          </a:p>
          <a:p>
            <a:pPr marL="0" indent="0">
              <a:buNone/>
            </a:pPr>
            <a:endParaRPr lang="en-US" dirty="0"/>
          </a:p>
        </p:txBody>
      </p:sp>
    </p:spTree>
    <p:extLst>
      <p:ext uri="{BB962C8B-B14F-4D97-AF65-F5344CB8AC3E}">
        <p14:creationId xmlns:p14="http://schemas.microsoft.com/office/powerpoint/2010/main" val="386739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7761-CA6F-6CC5-A163-A9C9485B271B}"/>
              </a:ext>
            </a:extLst>
          </p:cNvPr>
          <p:cNvSpPr>
            <a:spLocks noGrp="1"/>
          </p:cNvSpPr>
          <p:nvPr>
            <p:ph type="title"/>
          </p:nvPr>
        </p:nvSpPr>
        <p:spPr>
          <a:xfrm>
            <a:off x="219008" y="2444243"/>
            <a:ext cx="10515600" cy="2411867"/>
          </a:xfrm>
        </p:spPr>
        <p:txBody>
          <a:bodyPr>
            <a:normAutofit/>
          </a:bodyPr>
          <a:lstStyle/>
          <a:p>
            <a:r>
              <a:rPr lang="en-US" sz="3600" dirty="0"/>
              <a:t>Federal and State M.O.U.</a:t>
            </a:r>
          </a:p>
        </p:txBody>
      </p:sp>
    </p:spTree>
    <p:extLst>
      <p:ext uri="{BB962C8B-B14F-4D97-AF65-F5344CB8AC3E}">
        <p14:creationId xmlns:p14="http://schemas.microsoft.com/office/powerpoint/2010/main" val="4286540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F3CC6FCB-23F4-7524-0DF9-44F8B939E859}"/>
              </a:ext>
            </a:extLst>
          </p:cNvPr>
          <p:cNvSpPr/>
          <p:nvPr/>
        </p:nvSpPr>
        <p:spPr>
          <a:xfrm>
            <a:off x="932155" y="674702"/>
            <a:ext cx="9197265" cy="5311446"/>
          </a:xfrm>
          <a:prstGeom prst="rect">
            <a:avLst/>
          </a:prstGeom>
          <a:blipFill>
            <a:blip r:embed="rId2" cstate="print"/>
            <a:stretch>
              <a:fillRect/>
            </a:stretch>
          </a:blipFill>
        </p:spPr>
        <p:txBody>
          <a:bodyPr wrap="square" lIns="0" tIns="0" rIns="0" bIns="0" rtlCol="0"/>
          <a:lstStyle/>
          <a:p>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9F2EB844-ECD0-432B-F35E-C8F2C26A7C2A}"/>
                  </a:ext>
                </a:extLst>
              </p14:cNvPr>
              <p14:cNvContentPartPr/>
              <p14:nvPr/>
            </p14:nvContentPartPr>
            <p14:xfrm>
              <a:off x="1206849" y="1143748"/>
              <a:ext cx="6452280" cy="144360"/>
            </p14:xfrm>
          </p:contentPart>
        </mc:Choice>
        <mc:Fallback xmlns="">
          <p:pic>
            <p:nvPicPr>
              <p:cNvPr id="12" name="Ink 11">
                <a:extLst>
                  <a:ext uri="{FF2B5EF4-FFF2-40B4-BE49-F238E27FC236}">
                    <a16:creationId xmlns:a16="http://schemas.microsoft.com/office/drawing/2014/main" id="{9F2EB844-ECD0-432B-F35E-C8F2C26A7C2A}"/>
                  </a:ext>
                </a:extLst>
              </p:cNvPr>
              <p:cNvPicPr/>
              <p:nvPr/>
            </p:nvPicPr>
            <p:blipFill>
              <a:blip r:embed="rId4"/>
              <a:stretch>
                <a:fillRect/>
              </a:stretch>
            </p:blipFill>
            <p:spPr>
              <a:xfrm>
                <a:off x="1152846" y="1035748"/>
                <a:ext cx="6559926"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B5D9CC59-60B1-147A-477A-3600CF0B0C6D}"/>
                  </a:ext>
                </a:extLst>
              </p14:cNvPr>
              <p14:cNvContentPartPr/>
              <p14:nvPr/>
            </p14:nvContentPartPr>
            <p14:xfrm>
              <a:off x="1246449" y="1134748"/>
              <a:ext cx="8847360" cy="303120"/>
            </p14:xfrm>
          </p:contentPart>
        </mc:Choice>
        <mc:Fallback xmlns="">
          <p:pic>
            <p:nvPicPr>
              <p:cNvPr id="13" name="Ink 12">
                <a:extLst>
                  <a:ext uri="{FF2B5EF4-FFF2-40B4-BE49-F238E27FC236}">
                    <a16:creationId xmlns:a16="http://schemas.microsoft.com/office/drawing/2014/main" id="{B5D9CC59-60B1-147A-477A-3600CF0B0C6D}"/>
                  </a:ext>
                </a:extLst>
              </p:cNvPr>
              <p:cNvPicPr/>
              <p:nvPr/>
            </p:nvPicPr>
            <p:blipFill>
              <a:blip r:embed="rId6"/>
              <a:stretch>
                <a:fillRect/>
              </a:stretch>
            </p:blipFill>
            <p:spPr>
              <a:xfrm>
                <a:off x="1192449" y="1026748"/>
                <a:ext cx="8955000" cy="518760"/>
              </a:xfrm>
              <a:prstGeom prst="rect">
                <a:avLst/>
              </a:prstGeom>
            </p:spPr>
          </p:pic>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57C61-EB27-263D-4DF8-95D475DBF1DD}"/>
              </a:ext>
            </a:extLst>
          </p:cNvPr>
          <p:cNvSpPr>
            <a:spLocks noGrp="1"/>
          </p:cNvSpPr>
          <p:nvPr>
            <p:ph type="title"/>
          </p:nvPr>
        </p:nvSpPr>
        <p:spPr>
          <a:xfrm>
            <a:off x="293451" y="1423235"/>
            <a:ext cx="10515600" cy="1325563"/>
          </a:xfrm>
        </p:spPr>
        <p:txBody>
          <a:bodyPr>
            <a:normAutofit/>
          </a:bodyPr>
          <a:lstStyle/>
          <a:p>
            <a:r>
              <a:rPr lang="en-US" sz="3600" dirty="0"/>
              <a:t>HOUSING FRAUD</a:t>
            </a:r>
          </a:p>
        </p:txBody>
      </p:sp>
      <p:sp>
        <p:nvSpPr>
          <p:cNvPr id="6" name="Content Placeholder 5">
            <a:extLst>
              <a:ext uri="{FF2B5EF4-FFF2-40B4-BE49-F238E27FC236}">
                <a16:creationId xmlns:a16="http://schemas.microsoft.com/office/drawing/2014/main" id="{A6EEE27B-5585-35E3-6BD8-698E59C4647E}"/>
              </a:ext>
            </a:extLst>
          </p:cNvPr>
          <p:cNvSpPr>
            <a:spLocks noGrp="1"/>
          </p:cNvSpPr>
          <p:nvPr>
            <p:ph idx="1"/>
          </p:nvPr>
        </p:nvSpPr>
        <p:spPr>
          <a:xfrm>
            <a:off x="293451" y="3007578"/>
            <a:ext cx="10515600" cy="3208295"/>
          </a:xfrm>
        </p:spPr>
        <p:txBody>
          <a:bodyPr/>
          <a:lstStyle/>
          <a:p>
            <a:pPr marL="82550" marR="0" lvl="0" indent="0" defTabSz="914400" rtl="0" eaLnBrk="0" fontAlgn="base" latinLnBrk="0" hangingPunct="0">
              <a:lnSpc>
                <a:spcPct val="100000"/>
              </a:lnSpc>
              <a:spcBef>
                <a:spcPts val="600"/>
              </a:spcBef>
              <a:spcAft>
                <a:spcPct val="0"/>
              </a:spcAft>
              <a:buClr>
                <a:srgbClr val="3891A7"/>
              </a:buClr>
              <a:buSzPct val="100000"/>
              <a:buFont typeface="Wingdings 2" pitchFamily="18" charset="2"/>
              <a:buNone/>
              <a:tabLst/>
              <a:defRPr/>
            </a:pPr>
            <a:r>
              <a:rPr kumimoji="0" lang="en-US" b="1" i="0" u="sng" strike="noStrike" kern="1200" cap="none" spc="0" normalizeH="0" baseline="0" noProof="0" dirty="0">
                <a:ln>
                  <a:noFill/>
                </a:ln>
                <a:solidFill>
                  <a:prstClr val="black"/>
                </a:solidFill>
                <a:effectLst/>
                <a:uLnTx/>
                <a:uFillTx/>
                <a:ea typeface="+mn-ea"/>
                <a:cs typeface="Times New Roman" panose="02020603050405020304" pitchFamily="18" charset="0"/>
              </a:rPr>
              <a:t>Two forms of Housing Fraud</a:t>
            </a:r>
          </a:p>
          <a:p>
            <a:pPr marL="82550" marR="0" lvl="0" indent="0" defTabSz="914400" rtl="0" eaLnBrk="0" fontAlgn="base" latinLnBrk="0" hangingPunct="0">
              <a:lnSpc>
                <a:spcPct val="100000"/>
              </a:lnSpc>
              <a:spcBef>
                <a:spcPts val="600"/>
              </a:spcBef>
              <a:spcAft>
                <a:spcPct val="0"/>
              </a:spcAft>
              <a:buClr>
                <a:srgbClr val="3891A7"/>
              </a:buClr>
              <a:buSzPct val="100000"/>
              <a:buFont typeface="Wingdings 2" pitchFamily="18" charset="2"/>
              <a:buNone/>
              <a:tabLst/>
              <a:defRPr/>
            </a:pPr>
            <a:endParaRPr kumimoji="0" lang="en-US"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L="365125" marR="0" lvl="0" indent="-282575" defTabSz="914400" rtl="0" eaLnBrk="0" fontAlgn="base" latinLnBrk="0" hangingPunct="0">
              <a:lnSpc>
                <a:spcPct val="100000"/>
              </a:lnSpc>
              <a:spcBef>
                <a:spcPts val="600"/>
              </a:spcBef>
              <a:spcAft>
                <a:spcPct val="0"/>
              </a:spcAft>
              <a:buSzPct val="100000"/>
              <a:buFont typeface="Wingdings 2" pitchFamily="18" charset="2"/>
              <a:buChar char=""/>
              <a:tabLst/>
              <a:defRPr/>
            </a:pPr>
            <a:r>
              <a:rPr kumimoji="0" lang="en-US" i="0" u="none" strike="noStrike" kern="1200" cap="none" spc="0" normalizeH="0" baseline="0" noProof="0" dirty="0">
                <a:ln>
                  <a:noFill/>
                </a:ln>
                <a:solidFill>
                  <a:prstClr val="black"/>
                </a:solidFill>
                <a:effectLst/>
                <a:uLnTx/>
                <a:uFillTx/>
                <a:ea typeface="+mn-ea"/>
                <a:cs typeface="Times New Roman" panose="02020603050405020304" pitchFamily="18" charset="0"/>
              </a:rPr>
              <a:t>Profit</a:t>
            </a:r>
          </a:p>
          <a:p>
            <a:pPr marL="365125" marR="0" lvl="0" indent="-282575" defTabSz="914400" rtl="0" eaLnBrk="0" fontAlgn="base" latinLnBrk="0" hangingPunct="0">
              <a:lnSpc>
                <a:spcPct val="100000"/>
              </a:lnSpc>
              <a:spcBef>
                <a:spcPts val="600"/>
              </a:spcBef>
              <a:spcAft>
                <a:spcPct val="0"/>
              </a:spcAft>
              <a:buSzPct val="100000"/>
              <a:buFont typeface="Wingdings 2" pitchFamily="18" charset="2"/>
              <a:buChar char=""/>
              <a:tabLst/>
              <a:defRPr/>
            </a:pPr>
            <a:r>
              <a:rPr kumimoji="0" lang="en-US" i="0" u="none" strike="noStrike" kern="1200" cap="none" spc="0" normalizeH="0" baseline="0" noProof="0" dirty="0">
                <a:ln>
                  <a:noFill/>
                </a:ln>
                <a:solidFill>
                  <a:prstClr val="black"/>
                </a:solidFill>
                <a:effectLst/>
                <a:uLnTx/>
                <a:uFillTx/>
                <a:ea typeface="+mn-ea"/>
                <a:cs typeface="Times New Roman" panose="02020603050405020304" pitchFamily="18" charset="0"/>
              </a:rPr>
              <a:t>Housing</a:t>
            </a:r>
          </a:p>
          <a:p>
            <a:pPr marL="0" indent="0">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3463-697F-8270-01A9-EBA556AAD333}"/>
              </a:ext>
            </a:extLst>
          </p:cNvPr>
          <p:cNvSpPr>
            <a:spLocks noGrp="1"/>
          </p:cNvSpPr>
          <p:nvPr>
            <p:ph type="title"/>
          </p:nvPr>
        </p:nvSpPr>
        <p:spPr>
          <a:xfrm>
            <a:off x="147536" y="1394052"/>
            <a:ext cx="6720191" cy="1325563"/>
          </a:xfrm>
        </p:spPr>
        <p:txBody>
          <a:bodyPr/>
          <a:lstStyle/>
          <a:p>
            <a:r>
              <a:rPr lang="en-US" dirty="0"/>
              <a:t>HUD/SSA/IHSS Fraud</a:t>
            </a:r>
          </a:p>
        </p:txBody>
      </p:sp>
      <p:sp>
        <p:nvSpPr>
          <p:cNvPr id="3" name="Content Placeholder 2">
            <a:extLst>
              <a:ext uri="{FF2B5EF4-FFF2-40B4-BE49-F238E27FC236}">
                <a16:creationId xmlns:a16="http://schemas.microsoft.com/office/drawing/2014/main" id="{7827EA38-58ED-115A-58E9-89D7EBF1D6A8}"/>
              </a:ext>
            </a:extLst>
          </p:cNvPr>
          <p:cNvSpPr>
            <a:spLocks noGrp="1"/>
          </p:cNvSpPr>
          <p:nvPr>
            <p:ph idx="1"/>
          </p:nvPr>
        </p:nvSpPr>
        <p:spPr>
          <a:xfrm>
            <a:off x="-183205" y="2890846"/>
            <a:ext cx="11973127" cy="3889333"/>
          </a:xfrm>
        </p:spPr>
        <p:txBody>
          <a:bodyPr>
            <a:normAutofit fontScale="62500" lnSpcReduction="20000"/>
          </a:bodyPr>
          <a:lstStyle/>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HOUSING SUBSIDY RECIPIENT TO SERVE 12 YEARS IN PRISON FOR FRAUD</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 Housing Choice Voucher Program participant EDWARD REED was charged with Grand Theft and Perjury.</a:t>
            </a: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From 2008 to 2016, the program participant orchestrated a fraud scheme in which he failed to report his marital status and assets to the local PHA.  The tenant maintained assets of over $300,000 located in various bank accounts, in addition to his wife owning property.  As a result, the PHA paid over $60,000 in HAP checks on his behalf to which he was not entitled. </a:t>
            </a: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During the course of the investigation, it was also determined that he was also fraudulently collecting other government subsidies to include health care services and social security benefits.  </a:t>
            </a: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defTabSz="914400" rtl="0" eaLnBrk="1" fontAlgn="auto" latinLnBrk="0" hangingPunct="1">
              <a:lnSpc>
                <a:spcPct val="100000"/>
              </a:lnSpc>
              <a:spcBef>
                <a:spcPct val="20000"/>
              </a:spcBef>
              <a:spcAft>
                <a:spcPts val="0"/>
              </a:spcAft>
              <a:buClrTx/>
              <a:buSzPct val="100000"/>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HUD OIG; SSA OIG; and the California Department of Health Care Services, Investigations Unit conducted this investigation.  </a:t>
            </a:r>
          </a:p>
          <a:p>
            <a:endParaRPr lang="en-US" dirty="0"/>
          </a:p>
        </p:txBody>
      </p:sp>
    </p:spTree>
    <p:extLst>
      <p:ext uri="{BB962C8B-B14F-4D97-AF65-F5344CB8AC3E}">
        <p14:creationId xmlns:p14="http://schemas.microsoft.com/office/powerpoint/2010/main" val="2325130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5201C-A169-63D3-053C-621DFF8FFFE7}"/>
              </a:ext>
            </a:extLst>
          </p:cNvPr>
          <p:cNvSpPr>
            <a:spLocks noGrp="1"/>
          </p:cNvSpPr>
          <p:nvPr>
            <p:ph type="title"/>
          </p:nvPr>
        </p:nvSpPr>
        <p:spPr>
          <a:xfrm>
            <a:off x="-2313561" y="1510784"/>
            <a:ext cx="10515600" cy="1325563"/>
          </a:xfrm>
        </p:spPr>
        <p:txBody>
          <a:bodyPr/>
          <a:lstStyle/>
          <a:p>
            <a:pPr algn="ctr"/>
            <a:r>
              <a:rPr lang="en-US" dirty="0"/>
              <a:t>HUD/SSA/IHSS Fraud</a:t>
            </a:r>
          </a:p>
        </p:txBody>
      </p:sp>
      <p:sp>
        <p:nvSpPr>
          <p:cNvPr id="3" name="Content Placeholder 2">
            <a:extLst>
              <a:ext uri="{FF2B5EF4-FFF2-40B4-BE49-F238E27FC236}">
                <a16:creationId xmlns:a16="http://schemas.microsoft.com/office/drawing/2014/main" id="{C70DD7AB-4DC8-2A3E-EF8E-FA3C763FB520}"/>
              </a:ext>
            </a:extLst>
          </p:cNvPr>
          <p:cNvSpPr>
            <a:spLocks noGrp="1"/>
          </p:cNvSpPr>
          <p:nvPr>
            <p:ph idx="1"/>
          </p:nvPr>
        </p:nvSpPr>
        <p:spPr>
          <a:xfrm>
            <a:off x="371272" y="2851935"/>
            <a:ext cx="10515600" cy="4006065"/>
          </a:xfrm>
        </p:spPr>
        <p:txBody>
          <a:bodyPr>
            <a:normAutofit fontScale="55000" lnSpcReduction="20000"/>
          </a:bodyPr>
          <a:lstStyle/>
          <a:p>
            <a:pPr>
              <a:buClrTx/>
            </a:pPr>
            <a:r>
              <a:rPr lang="en-US" sz="3600" dirty="0">
                <a:latin typeface="Calibri" panose="020F0502020204030204" pitchFamily="34" charset="0"/>
                <a:cs typeface="Calibri" panose="020F0502020204030204" pitchFamily="34" charset="0"/>
              </a:rPr>
              <a:t>Misrepresented his eligibility to receive government benefits </a:t>
            </a:r>
            <a:r>
              <a:rPr lang="en-US" altLang="en-US" sz="3600" dirty="0">
                <a:latin typeface="Calibri" panose="020F0502020204030204" pitchFamily="34" charset="0"/>
                <a:cs typeface="Calibri" panose="020F0502020204030204" pitchFamily="34" charset="0"/>
              </a:rPr>
              <a:t>for housing subsidies, Social Security benefits and IHSS.</a:t>
            </a:r>
          </a:p>
          <a:p>
            <a:pPr>
              <a:buClrTx/>
            </a:pPr>
            <a:endParaRPr lang="en-US" altLang="en-US" sz="3600" dirty="0">
              <a:latin typeface="Calibri" panose="020F0502020204030204" pitchFamily="34" charset="0"/>
              <a:cs typeface="Calibri" panose="020F0502020204030204" pitchFamily="34" charset="0"/>
            </a:endParaRPr>
          </a:p>
          <a:p>
            <a:pPr>
              <a:buClrTx/>
            </a:pPr>
            <a:r>
              <a:rPr lang="en-US" sz="3600" dirty="0">
                <a:latin typeface="Calibri" panose="020F0502020204030204" pitchFamily="34" charset="0"/>
                <a:cs typeface="Calibri" panose="020F0502020204030204" pitchFamily="34" charset="0"/>
              </a:rPr>
              <a:t>13 counts of Grand Theft and Perjury</a:t>
            </a:r>
          </a:p>
          <a:p>
            <a:pPr>
              <a:buClrTx/>
            </a:pPr>
            <a:endParaRPr lang="en-US" altLang="en-US" sz="3600" dirty="0">
              <a:latin typeface="Calibri" panose="020F0502020204030204" pitchFamily="34" charset="0"/>
              <a:cs typeface="Calibri" panose="020F0502020204030204" pitchFamily="34" charset="0"/>
            </a:endParaRPr>
          </a:p>
          <a:p>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275,779.06</a:t>
            </a:r>
            <a:r>
              <a:rPr lang="en-US" altLang="en-US" sz="3600" dirty="0">
                <a:latin typeface="Calibri" panose="020F0502020204030204" pitchFamily="34" charset="0"/>
                <a:cs typeface="Calibri" panose="020F0502020204030204" pitchFamily="34" charset="0"/>
              </a:rPr>
              <a:t> in total restitution </a:t>
            </a:r>
          </a:p>
          <a:p>
            <a:pPr lvl="2">
              <a:buFont typeface="Wingdings" panose="05000000000000000000" pitchFamily="2" charset="2"/>
              <a:buChar char="v"/>
            </a:pPr>
            <a:r>
              <a:rPr lang="en-US" altLang="en-US" sz="3600" dirty="0">
                <a:latin typeface="Calibri" panose="020F0502020204030204" pitchFamily="34" charset="0"/>
                <a:cs typeface="Calibri" panose="020F0502020204030204" pitchFamily="34" charset="0"/>
              </a:rPr>
              <a:t>Reed was ordered to pay</a:t>
            </a:r>
          </a:p>
          <a:p>
            <a:pPr lvl="3">
              <a:buFont typeface="Courier New" panose="02070309020205020404" pitchFamily="49" charset="0"/>
              <a:buChar char="o"/>
            </a:pPr>
            <a:r>
              <a:rPr lang="en-US" altLang="en-US" sz="3600" dirty="0">
                <a:latin typeface="Calibri" panose="020F0502020204030204" pitchFamily="34" charset="0"/>
                <a:cs typeface="Calibri" panose="020F0502020204030204" pitchFamily="34" charset="0"/>
              </a:rPr>
              <a:t>$60,380 in HUD subsidies to the Housing Authority for City of Los Angeles</a:t>
            </a:r>
          </a:p>
          <a:p>
            <a:pPr lvl="3">
              <a:buFont typeface="Courier New" panose="02070309020205020404" pitchFamily="49" charset="0"/>
              <a:buChar char="o"/>
            </a:pPr>
            <a:r>
              <a:rPr lang="en-US" sz="3600" dirty="0">
                <a:latin typeface="Calibri" panose="020F0502020204030204" pitchFamily="34" charset="0"/>
                <a:cs typeface="Calibri" panose="020F0502020204030204" pitchFamily="34" charset="0"/>
              </a:rPr>
              <a:t>$84,374.56 to CA Department of Health Care Services</a:t>
            </a:r>
          </a:p>
          <a:p>
            <a:pPr lvl="3">
              <a:buFont typeface="Courier New" panose="02070309020205020404" pitchFamily="49" charset="0"/>
              <a:buChar char="o"/>
            </a:pPr>
            <a:r>
              <a:rPr lang="en-US" sz="3600" dirty="0">
                <a:latin typeface="Calibri" panose="020F0502020204030204" pitchFamily="34" charset="0"/>
                <a:cs typeface="Calibri" panose="020F0502020204030204" pitchFamily="34" charset="0"/>
              </a:rPr>
              <a:t>$50,883.22 to CA Department of Public Social Services </a:t>
            </a:r>
          </a:p>
          <a:p>
            <a:pPr lvl="3">
              <a:buFont typeface="Courier New" panose="02070309020205020404" pitchFamily="49" charset="0"/>
              <a:buChar char="o"/>
            </a:pPr>
            <a:r>
              <a:rPr lang="en-US" sz="3600" dirty="0">
                <a:latin typeface="Calibri" panose="020F0502020204030204" pitchFamily="34" charset="0"/>
                <a:cs typeface="Calibri" panose="020F0502020204030204" pitchFamily="34" charset="0"/>
              </a:rPr>
              <a:t>$80,141.28 to the Social Security Administration </a:t>
            </a:r>
            <a:endParaRPr lang="en-US" altLang="en-US" sz="3600" dirty="0">
              <a:latin typeface="Calibri" panose="020F0502020204030204" pitchFamily="34" charset="0"/>
              <a:cs typeface="Calibri" panose="020F0502020204030204" pitchFamily="34" charset="0"/>
            </a:endParaRPr>
          </a:p>
          <a:p>
            <a:pPr lvl="1"/>
            <a:endParaRPr lang="en-US" altLang="en-US" sz="3600" dirty="0">
              <a:latin typeface="Calibri" panose="020F0502020204030204" pitchFamily="34" charset="0"/>
              <a:cs typeface="Calibri" panose="020F0502020204030204" pitchFamily="34" charset="0"/>
            </a:endParaRPr>
          </a:p>
          <a:p>
            <a:pPr>
              <a:buClrTx/>
            </a:pPr>
            <a:r>
              <a:rPr lang="en-US" altLang="en-US" sz="3600" dirty="0">
                <a:latin typeface="Calibri" panose="020F0502020204030204" pitchFamily="34" charset="0"/>
                <a:cs typeface="Calibri" panose="020F0502020204030204" pitchFamily="34" charset="0"/>
              </a:rPr>
              <a:t>Sentenced to 12 years in prison.</a:t>
            </a:r>
          </a:p>
          <a:p>
            <a:pPr marL="0" indent="0">
              <a:buNone/>
            </a:pPr>
            <a:endParaRPr lang="en-US" dirty="0"/>
          </a:p>
        </p:txBody>
      </p:sp>
    </p:spTree>
    <p:extLst>
      <p:ext uri="{BB962C8B-B14F-4D97-AF65-F5344CB8AC3E}">
        <p14:creationId xmlns:p14="http://schemas.microsoft.com/office/powerpoint/2010/main" val="241716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07B1-F093-27BC-4515-6E8BCACF5440}"/>
              </a:ext>
            </a:extLst>
          </p:cNvPr>
          <p:cNvSpPr>
            <a:spLocks noGrp="1"/>
          </p:cNvSpPr>
          <p:nvPr>
            <p:ph type="title"/>
          </p:nvPr>
        </p:nvSpPr>
        <p:spPr>
          <a:xfrm>
            <a:off x="112987" y="1458456"/>
            <a:ext cx="10515600" cy="1325563"/>
          </a:xfrm>
        </p:spPr>
        <p:txBody>
          <a:bodyPr>
            <a:normAutofit/>
          </a:bodyPr>
          <a:lstStyle/>
          <a:p>
            <a:r>
              <a:rPr lang="en-US" sz="3600" dirty="0"/>
              <a:t>HUD’s Major Departments</a:t>
            </a:r>
          </a:p>
        </p:txBody>
      </p:sp>
      <p:sp>
        <p:nvSpPr>
          <p:cNvPr id="3" name="Content Placeholder 2">
            <a:extLst>
              <a:ext uri="{FF2B5EF4-FFF2-40B4-BE49-F238E27FC236}">
                <a16:creationId xmlns:a16="http://schemas.microsoft.com/office/drawing/2014/main" id="{9820A446-4E37-BDC5-C5C0-416067FD3B40}"/>
              </a:ext>
            </a:extLst>
          </p:cNvPr>
          <p:cNvSpPr>
            <a:spLocks noGrp="1"/>
          </p:cNvSpPr>
          <p:nvPr>
            <p:ph idx="1"/>
          </p:nvPr>
        </p:nvSpPr>
        <p:spPr>
          <a:xfrm>
            <a:off x="838200" y="2968667"/>
            <a:ext cx="10515600" cy="3424250"/>
          </a:xfrm>
        </p:spPr>
        <p:txBody>
          <a:bodyPr>
            <a:noAutofit/>
          </a:bodyPr>
          <a:lstStyle/>
          <a:p>
            <a:pPr marR="0" lvl="0" algn="l" defTabSz="914400" rtl="0" eaLnBrk="1" fontAlgn="auto" latinLnBrk="0" hangingPunct="1">
              <a:lnSpc>
                <a:spcPct val="100000"/>
              </a:lnSpc>
              <a:spcBef>
                <a:spcPct val="20000"/>
              </a:spcBef>
              <a:spcAft>
                <a:spcPts val="0"/>
              </a:spcAft>
              <a:buClrTx/>
              <a:buSzPct val="100000"/>
              <a:tabLst/>
              <a:defRPr/>
            </a:pPr>
            <a:r>
              <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rPr>
              <a:t>Public and Indian Housing – </a:t>
            </a:r>
            <a:r>
              <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rPr>
              <a:t>Housing subsidies to local public housing authorities to provide housing and rental assistance to low-income families.</a:t>
            </a:r>
            <a:br>
              <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rPr>
            </a:br>
            <a:endPar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rPr>
              <a:t>Multifamily Housing – </a:t>
            </a:r>
            <a:r>
              <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rPr>
              <a:t>Housing subsidies to private owner to provide housing to low-income families. </a:t>
            </a:r>
            <a:br>
              <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rPr>
            </a:br>
            <a:endPar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rPr>
              <a:t>Federal Housing Administration (FHA) – </a:t>
            </a:r>
            <a:r>
              <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rPr>
              <a:t>Mortgage Insurance Program</a:t>
            </a:r>
          </a:p>
          <a:p>
            <a:pPr marR="0" lvl="0" algn="l" defTabSz="914400" rtl="0" eaLnBrk="1" fontAlgn="auto" latinLnBrk="0" hangingPunct="1">
              <a:lnSpc>
                <a:spcPct val="100000"/>
              </a:lnSpc>
              <a:spcBef>
                <a:spcPct val="20000"/>
              </a:spcBef>
              <a:spcAft>
                <a:spcPts val="0"/>
              </a:spcAft>
              <a:buClrTx/>
              <a:buSzPct val="100000"/>
              <a:tabLst/>
              <a:defRPr/>
            </a:pPr>
            <a:endPar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000" b="1" i="0" u="none" strike="noStrike" kern="1200" cap="none" spc="0" normalizeH="0" baseline="0" noProof="0" dirty="0">
                <a:ln>
                  <a:noFill/>
                </a:ln>
                <a:solidFill>
                  <a:prstClr val="black"/>
                </a:solidFill>
                <a:effectLst/>
                <a:uLnTx/>
                <a:uFillTx/>
                <a:ea typeface="+mn-ea"/>
                <a:cs typeface="Times New Roman" panose="02020603050405020304" pitchFamily="18" charset="0"/>
              </a:rPr>
              <a:t>Community Planning and Development (CPD)</a:t>
            </a:r>
            <a:r>
              <a:rPr kumimoji="0" lang="en-US" sz="2000" b="0" i="0" u="none" strike="noStrike" kern="1200" cap="none" spc="0" normalizeH="0" baseline="0" noProof="0" dirty="0">
                <a:ln>
                  <a:noFill/>
                </a:ln>
                <a:solidFill>
                  <a:prstClr val="black"/>
                </a:solidFill>
                <a:effectLst/>
                <a:uLnTx/>
                <a:uFillTx/>
                <a:ea typeface="+mn-ea"/>
                <a:cs typeface="Times New Roman" panose="02020603050405020304" pitchFamily="18" charset="0"/>
              </a:rPr>
              <a:t> – Block grants to communities for neighborhood improvements, homeless programs, and community developments</a:t>
            </a:r>
            <a:endParaRPr lang="en-US" sz="2000" dirty="0"/>
          </a:p>
        </p:txBody>
      </p:sp>
    </p:spTree>
    <p:extLst>
      <p:ext uri="{BB962C8B-B14F-4D97-AF65-F5344CB8AC3E}">
        <p14:creationId xmlns:p14="http://schemas.microsoft.com/office/powerpoint/2010/main" val="3637710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4667-A9F2-0540-2E44-8662FDE69CAA}"/>
              </a:ext>
            </a:extLst>
          </p:cNvPr>
          <p:cNvSpPr>
            <a:spLocks noGrp="1"/>
          </p:cNvSpPr>
          <p:nvPr>
            <p:ph type="title"/>
          </p:nvPr>
        </p:nvSpPr>
        <p:spPr>
          <a:xfrm>
            <a:off x="273996" y="1283490"/>
            <a:ext cx="10515600" cy="1685177"/>
          </a:xfrm>
        </p:spPr>
        <p:txBody>
          <a:bodyPr>
            <a:normAutofit fontScale="90000"/>
          </a:bodyPr>
          <a:lstStyle/>
          <a:p>
            <a:br>
              <a:rPr lang="en-US" dirty="0"/>
            </a:br>
            <a:br>
              <a:rPr lang="en-US" dirty="0"/>
            </a:br>
            <a:br>
              <a:rPr lang="en-US" dirty="0"/>
            </a:br>
            <a:br>
              <a:rPr lang="en-US" dirty="0"/>
            </a:br>
            <a:br>
              <a:rPr lang="en-US" dirty="0"/>
            </a:br>
            <a:br>
              <a:rPr lang="en-US" dirty="0"/>
            </a:br>
            <a:r>
              <a:rPr lang="en-US" dirty="0"/>
              <a:t>HUD/DPSS/USPS Fraud “Babysitter Club”</a:t>
            </a:r>
            <a:br>
              <a:rPr lang="en-US" dirty="0"/>
            </a:br>
            <a:br>
              <a:rPr lang="en-US" dirty="0"/>
            </a:br>
            <a:br>
              <a:rPr lang="en-US" dirty="0"/>
            </a:br>
            <a:br>
              <a:rPr lang="en-US" dirty="0"/>
            </a:br>
            <a:br>
              <a:rPr lang="en-US" dirty="0"/>
            </a:br>
            <a:br>
              <a:rPr lang="en-US" dirty="0"/>
            </a:br>
            <a:br>
              <a:rPr lang="en-US" dirty="0"/>
            </a:br>
            <a:r>
              <a:rPr lang="en-US" dirty="0"/>
              <a:t>‘</a:t>
            </a:r>
          </a:p>
        </p:txBody>
      </p:sp>
      <p:sp>
        <p:nvSpPr>
          <p:cNvPr id="3" name="Content Placeholder 2">
            <a:extLst>
              <a:ext uri="{FF2B5EF4-FFF2-40B4-BE49-F238E27FC236}">
                <a16:creationId xmlns:a16="http://schemas.microsoft.com/office/drawing/2014/main" id="{1B761A8F-FE80-1421-F8C8-AA6210B1C039}"/>
              </a:ext>
            </a:extLst>
          </p:cNvPr>
          <p:cNvSpPr>
            <a:spLocks noGrp="1"/>
          </p:cNvSpPr>
          <p:nvPr>
            <p:ph idx="1"/>
          </p:nvPr>
        </p:nvSpPr>
        <p:spPr>
          <a:xfrm>
            <a:off x="273996" y="2989853"/>
            <a:ext cx="10515600" cy="3208295"/>
          </a:xfrm>
        </p:spPr>
        <p:txBody>
          <a:bodyPr>
            <a:normAutofit fontScale="92500" lnSpcReduction="20000"/>
          </a:bodyPr>
          <a:lstStyle/>
          <a:p>
            <a:pPr marL="0" indent="0">
              <a:buNone/>
            </a:pPr>
            <a:r>
              <a:rPr lang="en-US" sz="2400" b="1" dirty="0"/>
              <a:t>Housing Choice Voucher Program participant, Tamara Wilson (Wilson), was charged with (1) count of Grand Theft and (11) counts of Perjury.</a:t>
            </a:r>
          </a:p>
          <a:p>
            <a:pPr marL="0" indent="0">
              <a:buNone/>
            </a:pPr>
            <a:endParaRPr lang="en-US" sz="2400" dirty="0">
              <a:latin typeface="Times New Roman" panose="02020603050405020304" pitchFamily="18" charset="0"/>
              <a:ea typeface="Times New Roman" panose="02020603050405020304" pitchFamily="18" charset="0"/>
            </a:endParaRPr>
          </a:p>
          <a:p>
            <a:pPr marL="0" indent="0">
              <a:buNone/>
            </a:pPr>
            <a:r>
              <a:rPr lang="en-US" sz="2400" dirty="0">
                <a:ea typeface="Times New Roman" panose="02020603050405020304" pitchFamily="18" charset="0"/>
              </a:rPr>
              <a:t>From 2008 to 2020, </a:t>
            </a:r>
            <a:r>
              <a:rPr lang="en-US" sz="2400" dirty="0">
                <a:effectLst/>
                <a:ea typeface="Times New Roman" panose="02020603050405020304" pitchFamily="18" charset="0"/>
              </a:rPr>
              <a:t>Wilson, a U.S. government employee (USPS), concealed her secondary employment and income earned as an independent contractor (Provider) for Crystal Stairs from the housing authority. </a:t>
            </a:r>
            <a:r>
              <a:rPr lang="en-US" sz="2400" dirty="0">
                <a:ea typeface="Times New Roman" panose="02020603050405020304" pitchFamily="18" charset="0"/>
              </a:rPr>
              <a:t>HUD OIG’s investigation revealed that Wilson failed to report over $200,000 in income to the housing authority; resulting, in a governmental loss of $158,482 in housing assistance payments. Wilson was arrested at her place of employment (U.S. Post Office), and later entered into a plea agreement which she was sentenced to 24 months of formal probation and ordered to pay full restitution. Subsequently, Wilson was terminated from the USPS and is pending housing termination. </a:t>
            </a: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400" dirty="0"/>
          </a:p>
        </p:txBody>
      </p:sp>
    </p:spTree>
    <p:extLst>
      <p:ext uri="{BB962C8B-B14F-4D97-AF65-F5344CB8AC3E}">
        <p14:creationId xmlns:p14="http://schemas.microsoft.com/office/powerpoint/2010/main" val="131693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52CE-A652-EFCA-3266-9072C3B5E02B}"/>
              </a:ext>
            </a:extLst>
          </p:cNvPr>
          <p:cNvSpPr>
            <a:spLocks noGrp="1"/>
          </p:cNvSpPr>
          <p:nvPr>
            <p:ph type="title"/>
          </p:nvPr>
        </p:nvSpPr>
        <p:spPr>
          <a:xfrm>
            <a:off x="342089" y="1267592"/>
            <a:ext cx="6301902" cy="1325563"/>
          </a:xfrm>
        </p:spPr>
        <p:txBody>
          <a:bodyPr>
            <a:normAutofit/>
          </a:bodyPr>
          <a:lstStyle/>
          <a:p>
            <a:r>
              <a:rPr lang="en-US" sz="3600" dirty="0"/>
              <a:t>HUD/DPSS “Faire Belle”</a:t>
            </a:r>
          </a:p>
        </p:txBody>
      </p:sp>
      <p:sp>
        <p:nvSpPr>
          <p:cNvPr id="3" name="Content Placeholder 2">
            <a:extLst>
              <a:ext uri="{FF2B5EF4-FFF2-40B4-BE49-F238E27FC236}">
                <a16:creationId xmlns:a16="http://schemas.microsoft.com/office/drawing/2014/main" id="{7B916D3E-35D3-A8EB-7AE6-A52159A2205B}"/>
              </a:ext>
            </a:extLst>
          </p:cNvPr>
          <p:cNvSpPr>
            <a:spLocks noGrp="1"/>
          </p:cNvSpPr>
          <p:nvPr>
            <p:ph idx="1"/>
          </p:nvPr>
        </p:nvSpPr>
        <p:spPr>
          <a:xfrm>
            <a:off x="264268" y="2949212"/>
            <a:ext cx="10515600" cy="3208295"/>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Housing Choice Voucher Program participant, Shalanda Williams (Williams), was charged with (1) count of Welfare Fraud, (1) count of Grand Theft, and (2) counts of Perjury.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From 2013 to 2015, Williams deceived the County of Los Angeles Department of Public Social Services (DPSS) by underreporting her income as a self-employed hair stylist in order to qualify for larger amount of DPSS benefits. In addition, Williams intentionally deceived the housing authority by failing to disclose her true household composition, subletting a bedroom in her Section 8 unit, and not reporting her income as a hair stylist. As a result, DPSS claimed a loss of $19,428, and the housing authority claimed a loss of $19,666. Williams was sentenced to 36 months of summary probation, 200 hours of community service, and order to pay full restitution to the housing authority and DPSS.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en-US" dirty="0"/>
          </a:p>
        </p:txBody>
      </p:sp>
    </p:spTree>
    <p:extLst>
      <p:ext uri="{BB962C8B-B14F-4D97-AF65-F5344CB8AC3E}">
        <p14:creationId xmlns:p14="http://schemas.microsoft.com/office/powerpoint/2010/main" val="2007627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35B1-7E89-3056-C0FC-1A425848C788}"/>
              </a:ext>
            </a:extLst>
          </p:cNvPr>
          <p:cNvSpPr>
            <a:spLocks noGrp="1"/>
          </p:cNvSpPr>
          <p:nvPr>
            <p:ph type="title"/>
          </p:nvPr>
        </p:nvSpPr>
        <p:spPr>
          <a:xfrm>
            <a:off x="-2342745" y="1462145"/>
            <a:ext cx="10515600" cy="1325563"/>
          </a:xfrm>
        </p:spPr>
        <p:txBody>
          <a:bodyPr>
            <a:normAutofit/>
          </a:bodyPr>
          <a:lstStyle/>
          <a:p>
            <a:pPr algn="ctr"/>
            <a:r>
              <a:rPr lang="en-US" sz="3600" dirty="0"/>
              <a:t>Additional Fraud Cases</a:t>
            </a:r>
          </a:p>
        </p:txBody>
      </p:sp>
      <p:sp>
        <p:nvSpPr>
          <p:cNvPr id="3" name="Content Placeholder 2">
            <a:extLst>
              <a:ext uri="{FF2B5EF4-FFF2-40B4-BE49-F238E27FC236}">
                <a16:creationId xmlns:a16="http://schemas.microsoft.com/office/drawing/2014/main" id="{88C1C06F-69B5-4F33-0CC7-D7299E9541D0}"/>
              </a:ext>
            </a:extLst>
          </p:cNvPr>
          <p:cNvSpPr>
            <a:spLocks noGrp="1"/>
          </p:cNvSpPr>
          <p:nvPr>
            <p:ph idx="1"/>
          </p:nvPr>
        </p:nvSpPr>
        <p:spPr>
          <a:xfrm>
            <a:off x="361545" y="2997850"/>
            <a:ext cx="10515600" cy="3208295"/>
          </a:xfrm>
        </p:spPr>
        <p: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VICTIM: PHA, DPSS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SUBJECT: B. LOPEZ</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PROGRAMS DEFRAUDED: HUD SEC 8, Welfare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COMBINED LOSS: $18,655</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CHARGED: WI 10980(c)(2), WI 10980(g), PC 487(</a:t>
            </a:r>
            <a:r>
              <a:rPr lang="en-US" sz="2400" dirty="0" err="1"/>
              <a:t>i</a:t>
            </a:r>
            <a:r>
              <a:rPr lang="en-US" sz="2400" dirty="0"/>
              <a:t>),  (3) PC 118</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PLEAD NO CONTEST: WI 10980 (c)(2) and PC 487(</a:t>
            </a:r>
            <a:r>
              <a:rPr lang="en-US" sz="2400" dirty="0" err="1"/>
              <a:t>i</a:t>
            </a:r>
            <a:r>
              <a:rPr lang="en-US" sz="2400" dirty="0"/>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SENTENCED TO 3YRS PROBATION</a:t>
            </a:r>
          </a:p>
          <a:p>
            <a:endParaRPr lang="en-US" dirty="0"/>
          </a:p>
        </p:txBody>
      </p:sp>
    </p:spTree>
    <p:extLst>
      <p:ext uri="{BB962C8B-B14F-4D97-AF65-F5344CB8AC3E}">
        <p14:creationId xmlns:p14="http://schemas.microsoft.com/office/powerpoint/2010/main" val="620599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98DD-B154-F8D3-C55C-FCE0AE42D499}"/>
              </a:ext>
            </a:extLst>
          </p:cNvPr>
          <p:cNvSpPr>
            <a:spLocks noGrp="1"/>
          </p:cNvSpPr>
          <p:nvPr>
            <p:ph type="title"/>
          </p:nvPr>
        </p:nvSpPr>
        <p:spPr>
          <a:xfrm>
            <a:off x="-932234" y="1539966"/>
            <a:ext cx="10515600" cy="1325563"/>
          </a:xfrm>
        </p:spPr>
        <p:txBody>
          <a:bodyPr>
            <a:normAutofit/>
          </a:bodyPr>
          <a:lstStyle/>
          <a:p>
            <a:pPr algn="ctr"/>
            <a:r>
              <a:rPr lang="en-US" sz="3600" dirty="0"/>
              <a:t>Additional Fraud Cases…Continued</a:t>
            </a:r>
          </a:p>
        </p:txBody>
      </p:sp>
      <p:sp>
        <p:nvSpPr>
          <p:cNvPr id="3" name="Content Placeholder 2">
            <a:extLst>
              <a:ext uri="{FF2B5EF4-FFF2-40B4-BE49-F238E27FC236}">
                <a16:creationId xmlns:a16="http://schemas.microsoft.com/office/drawing/2014/main" id="{9B52BC4E-9774-B3BB-5B49-459F43C27F55}"/>
              </a:ext>
            </a:extLst>
          </p:cNvPr>
          <p:cNvSpPr>
            <a:spLocks noGrp="1"/>
          </p:cNvSpPr>
          <p:nvPr>
            <p:ph idx="1"/>
          </p:nvPr>
        </p:nvSpPr>
        <p:spPr>
          <a:xfrm>
            <a:off x="546370" y="3007578"/>
            <a:ext cx="10515600" cy="3208295"/>
          </a:xfrm>
        </p:spPr>
        <p:txBody>
          <a:bodyPr>
            <a:normAutofit lnSpcReduction="10000"/>
          </a:bodyPr>
          <a:lstStyle/>
          <a:p>
            <a:pPr marL="285750" indent="-285750">
              <a:buFont typeface="Arial" panose="020B0604020202020204" pitchFamily="34" charset="0"/>
              <a:buChar char="•"/>
            </a:pPr>
            <a:r>
              <a:rPr lang="en-US" sz="2600" dirty="0"/>
              <a:t>VICTIM: HECTOR, SSA, PHA, DSS</a:t>
            </a:r>
          </a:p>
          <a:p>
            <a:pPr marL="285750" indent="-285750">
              <a:buFont typeface="Arial" panose="020B0604020202020204" pitchFamily="34" charset="0"/>
              <a:buChar char="•"/>
            </a:pPr>
            <a:r>
              <a:rPr lang="en-US" sz="2600" dirty="0"/>
              <a:t>SUBJECT: RAFAEL FLORES</a:t>
            </a:r>
          </a:p>
          <a:p>
            <a:pPr marL="285750" indent="-285750">
              <a:buFont typeface="Arial" panose="020B0604020202020204" pitchFamily="34" charset="0"/>
              <a:buChar char="•"/>
            </a:pPr>
            <a:r>
              <a:rPr lang="en-US" sz="2600" dirty="0"/>
              <a:t>PROGRAMS DEFRAUDED: HUD SEC 8, SSI, DSS</a:t>
            </a:r>
          </a:p>
          <a:p>
            <a:pPr marL="285750" indent="-285750">
              <a:buFont typeface="Arial" panose="020B0604020202020204" pitchFamily="34" charset="0"/>
              <a:buChar char="•"/>
            </a:pPr>
            <a:r>
              <a:rPr lang="en-US" sz="2600" dirty="0"/>
              <a:t>COMBINED LOSS: $258,000</a:t>
            </a:r>
          </a:p>
          <a:p>
            <a:pPr marL="285750" indent="-285750">
              <a:buFont typeface="Arial" panose="020B0604020202020204" pitchFamily="34" charset="0"/>
              <a:buChar char="•"/>
            </a:pPr>
            <a:r>
              <a:rPr lang="en-US" sz="2600" dirty="0"/>
              <a:t>CHARGED: (2) PC 487, PC 118, PC 530.5(A)</a:t>
            </a:r>
          </a:p>
          <a:p>
            <a:pPr marL="285750" indent="-285750">
              <a:buFont typeface="Arial" panose="020B0604020202020204" pitchFamily="34" charset="0"/>
              <a:buChar char="•"/>
            </a:pPr>
            <a:r>
              <a:rPr lang="en-US" sz="2600" dirty="0"/>
              <a:t>PLEAD GUILTY: PC 118 and PC 530.5(A)</a:t>
            </a:r>
          </a:p>
          <a:p>
            <a:pPr marL="285750" indent="-285750">
              <a:buFont typeface="Arial" panose="020B0604020202020204" pitchFamily="34" charset="0"/>
              <a:buChar char="•"/>
            </a:pPr>
            <a:r>
              <a:rPr lang="en-US" sz="2600" dirty="0"/>
              <a:t>SENTENCED TO 2YRS and ordered to pay full restitution</a:t>
            </a:r>
          </a:p>
          <a:p>
            <a:endParaRPr lang="en-US" dirty="0"/>
          </a:p>
        </p:txBody>
      </p:sp>
    </p:spTree>
    <p:extLst>
      <p:ext uri="{BB962C8B-B14F-4D97-AF65-F5344CB8AC3E}">
        <p14:creationId xmlns:p14="http://schemas.microsoft.com/office/powerpoint/2010/main" val="2083847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82F4-FB5F-B5DC-8E40-419E26FBA19D}"/>
              </a:ext>
            </a:extLst>
          </p:cNvPr>
          <p:cNvSpPr>
            <a:spLocks noGrp="1"/>
          </p:cNvSpPr>
          <p:nvPr>
            <p:ph type="title"/>
          </p:nvPr>
        </p:nvSpPr>
        <p:spPr>
          <a:xfrm>
            <a:off x="225357" y="1887166"/>
            <a:ext cx="10515600" cy="780880"/>
          </a:xfrm>
        </p:spPr>
        <p:txBody>
          <a:bodyPr>
            <a:normAutofit/>
          </a:bodyPr>
          <a:lstStyle/>
          <a:p>
            <a:r>
              <a:rPr lang="en-US" sz="3600"/>
              <a:t>Mortgage Fraud</a:t>
            </a:r>
            <a:endParaRPr lang="en-US" sz="3600" dirty="0"/>
          </a:p>
        </p:txBody>
      </p:sp>
      <p:sp>
        <p:nvSpPr>
          <p:cNvPr id="3" name="Content Placeholder 2">
            <a:extLst>
              <a:ext uri="{FF2B5EF4-FFF2-40B4-BE49-F238E27FC236}">
                <a16:creationId xmlns:a16="http://schemas.microsoft.com/office/drawing/2014/main" id="{522014B3-7AF1-F8C6-C5AF-62095DF7422F}"/>
              </a:ext>
            </a:extLst>
          </p:cNvPr>
          <p:cNvSpPr>
            <a:spLocks noGrp="1"/>
          </p:cNvSpPr>
          <p:nvPr>
            <p:ph idx="1"/>
          </p:nvPr>
        </p:nvSpPr>
        <p:spPr>
          <a:xfrm>
            <a:off x="1147540" y="2758708"/>
            <a:ext cx="9854443" cy="470875"/>
          </a:xfrm>
        </p:spPr>
        <p:txBody>
          <a:bodyPr>
            <a:normAutofit/>
          </a:bodyPr>
          <a:lstStyle/>
          <a:p>
            <a:pPr marL="0" indent="0" algn="ctr">
              <a:buNone/>
            </a:pPr>
            <a:r>
              <a:rPr lang="en-US" sz="2400" b="1" u="sng" dirty="0"/>
              <a:t>Robbery without the GUN!</a:t>
            </a:r>
          </a:p>
          <a:p>
            <a:pPr marL="0" indent="0" algn="ctr">
              <a:buNone/>
            </a:pPr>
            <a:endParaRPr lang="en-US" b="1" u="sng" dirty="0"/>
          </a:p>
          <a:p>
            <a:pPr marL="0" indent="0" algn="ctr">
              <a:buNone/>
            </a:pPr>
            <a:endParaRPr lang="en-US" b="1" u="sng" dirty="0"/>
          </a:p>
        </p:txBody>
      </p:sp>
      <p:pic>
        <p:nvPicPr>
          <p:cNvPr id="6" name="Picture 5" descr="An object on top of money&#10;&#10;Description automatically generated with medium confidence">
            <a:extLst>
              <a:ext uri="{FF2B5EF4-FFF2-40B4-BE49-F238E27FC236}">
                <a16:creationId xmlns:a16="http://schemas.microsoft.com/office/drawing/2014/main" id="{DD268D37-C99C-EE2D-DE53-2559D9178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860" y="3138921"/>
            <a:ext cx="5394960" cy="3596139"/>
          </a:xfrm>
          <a:prstGeom prst="rect">
            <a:avLst/>
          </a:prstGeom>
          <a:ln>
            <a:noFill/>
          </a:ln>
          <a:effectLst>
            <a:softEdge rad="112500"/>
          </a:effectLst>
        </p:spPr>
      </p:pic>
    </p:spTree>
    <p:extLst>
      <p:ext uri="{BB962C8B-B14F-4D97-AF65-F5344CB8AC3E}">
        <p14:creationId xmlns:p14="http://schemas.microsoft.com/office/powerpoint/2010/main" val="4104617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A349-CA9A-A8EC-8352-DB2CC2C57240}"/>
              </a:ext>
            </a:extLst>
          </p:cNvPr>
          <p:cNvSpPr>
            <a:spLocks noGrp="1"/>
          </p:cNvSpPr>
          <p:nvPr>
            <p:ph type="title"/>
          </p:nvPr>
        </p:nvSpPr>
        <p:spPr>
          <a:xfrm>
            <a:off x="-865762" y="1468226"/>
            <a:ext cx="6024160" cy="1325563"/>
          </a:xfrm>
        </p:spPr>
        <p:txBody>
          <a:bodyPr/>
          <a:lstStyle/>
          <a:p>
            <a:pPr algn="ctr"/>
            <a:r>
              <a:rPr lang="en-US" dirty="0"/>
              <a:t> </a:t>
            </a:r>
            <a:r>
              <a:rPr lang="en-US" sz="3600" dirty="0"/>
              <a:t>Mortgage Fraud</a:t>
            </a:r>
          </a:p>
        </p:txBody>
      </p:sp>
      <p:sp>
        <p:nvSpPr>
          <p:cNvPr id="3" name="Content Placeholder 2">
            <a:extLst>
              <a:ext uri="{FF2B5EF4-FFF2-40B4-BE49-F238E27FC236}">
                <a16:creationId xmlns:a16="http://schemas.microsoft.com/office/drawing/2014/main" id="{0AB6B01E-1C9E-654C-B08B-A9137C7EDACC}"/>
              </a:ext>
            </a:extLst>
          </p:cNvPr>
          <p:cNvSpPr>
            <a:spLocks noGrp="1"/>
          </p:cNvSpPr>
          <p:nvPr>
            <p:ph idx="1"/>
          </p:nvPr>
        </p:nvSpPr>
        <p:spPr>
          <a:xfrm>
            <a:off x="243840" y="2958939"/>
            <a:ext cx="11820728" cy="3208295"/>
          </a:xfrm>
        </p:spPr>
        <p:txBody>
          <a:bodyPr>
            <a:normAutofit/>
          </a:bodyPr>
          <a:lstStyle/>
          <a:p>
            <a:pPr marL="82550" indent="0">
              <a:buNone/>
            </a:pPr>
            <a:r>
              <a:rPr lang="en-US" altLang="en-US" sz="2400" b="1" u="sng" dirty="0"/>
              <a:t>Single Family</a:t>
            </a:r>
            <a:r>
              <a:rPr lang="en-US" altLang="en-US" sz="2400" dirty="0"/>
              <a:t>	</a:t>
            </a:r>
          </a:p>
          <a:p>
            <a:pPr lvl="1"/>
            <a:r>
              <a:rPr lang="en-US" altLang="en-US" sz="2000" dirty="0"/>
              <a:t>FHA</a:t>
            </a:r>
          </a:p>
          <a:p>
            <a:pPr lvl="1"/>
            <a:r>
              <a:rPr lang="en-US" altLang="en-US" sz="2000" dirty="0"/>
              <a:t>1-4 Family Mortgage Insurance (203(b))</a:t>
            </a:r>
          </a:p>
          <a:p>
            <a:pPr lvl="1"/>
            <a:r>
              <a:rPr lang="en-US" altLang="en-US" sz="2000" dirty="0"/>
              <a:t>Rehab. Loan Insurance (203(k))</a:t>
            </a:r>
          </a:p>
          <a:p>
            <a:pPr lvl="1"/>
            <a:r>
              <a:rPr lang="en-US" altLang="en-US" sz="2000" dirty="0"/>
              <a:t>HECM (255)</a:t>
            </a:r>
          </a:p>
          <a:p>
            <a:pPr lvl="1"/>
            <a:r>
              <a:rPr lang="en-US" altLang="en-US" sz="2000" dirty="0"/>
              <a:t>Property Improvement Loan </a:t>
            </a:r>
          </a:p>
          <a:p>
            <a:pPr lvl="1"/>
            <a:r>
              <a:rPr lang="en-US" altLang="en-US" sz="2000" dirty="0"/>
              <a:t>REO</a:t>
            </a:r>
          </a:p>
          <a:p>
            <a:endParaRPr lang="en-US" dirty="0"/>
          </a:p>
        </p:txBody>
      </p:sp>
      <p:sp>
        <p:nvSpPr>
          <p:cNvPr id="4" name="Content Placeholder 3">
            <a:extLst>
              <a:ext uri="{FF2B5EF4-FFF2-40B4-BE49-F238E27FC236}">
                <a16:creationId xmlns:a16="http://schemas.microsoft.com/office/drawing/2014/main" id="{33268BD4-5074-FEBC-A3FC-37EE07A1E57C}"/>
              </a:ext>
            </a:extLst>
          </p:cNvPr>
          <p:cNvSpPr>
            <a:spLocks noGrp="1"/>
          </p:cNvSpPr>
          <p:nvPr>
            <p:ph sz="half" idx="4294967295"/>
          </p:nvPr>
        </p:nvSpPr>
        <p:spPr>
          <a:xfrm>
            <a:off x="6531006" y="2618911"/>
            <a:ext cx="5181600" cy="4312653"/>
          </a:xfrm>
        </p:spPr>
        <p:txBody>
          <a:bodyPr>
            <a:normAutofit/>
          </a:bodyPr>
          <a:lstStyle/>
          <a:p>
            <a:endParaRPr lang="en-US" altLang="en-US" sz="1600" b="1" u="sng" dirty="0"/>
          </a:p>
          <a:p>
            <a:pPr marL="0" indent="0">
              <a:buNone/>
            </a:pPr>
            <a:r>
              <a:rPr lang="en-US" altLang="en-US" sz="2400" b="1" u="sng" dirty="0"/>
              <a:t>Frauds</a:t>
            </a:r>
          </a:p>
          <a:p>
            <a:pPr lvl="1"/>
            <a:r>
              <a:rPr lang="en-US" altLang="en-US" sz="2000" dirty="0"/>
              <a:t>Loan Origination</a:t>
            </a:r>
          </a:p>
          <a:p>
            <a:pPr lvl="1"/>
            <a:r>
              <a:rPr lang="en-US" altLang="en-US" sz="2000" dirty="0"/>
              <a:t>Mtg. Rescue Scams / Loan Modification / Quit Claim</a:t>
            </a:r>
          </a:p>
          <a:p>
            <a:pPr lvl="1"/>
            <a:r>
              <a:rPr lang="en-US" altLang="en-US" sz="2000" dirty="0"/>
              <a:t>Short Sales</a:t>
            </a:r>
          </a:p>
          <a:p>
            <a:pPr lvl="1"/>
            <a:r>
              <a:rPr lang="en-US" altLang="en-US" sz="2000" dirty="0"/>
              <a:t>Owner-occupied</a:t>
            </a:r>
          </a:p>
          <a:p>
            <a:pPr lvl="1"/>
            <a:r>
              <a:rPr lang="en-US" altLang="en-US" sz="2000" dirty="0"/>
              <a:t>Straw buyers</a:t>
            </a:r>
          </a:p>
          <a:p>
            <a:pPr lvl="1"/>
            <a:r>
              <a:rPr lang="en-US" altLang="en-US" sz="2000" dirty="0"/>
              <a:t>Fraudulent filing (clouding title)</a:t>
            </a:r>
          </a:p>
          <a:p>
            <a:pPr lvl="1"/>
            <a:r>
              <a:rPr lang="en-US" altLang="en-US" sz="2000" dirty="0"/>
              <a:t>Squatters / Imminent Domain or Blight</a:t>
            </a:r>
          </a:p>
          <a:p>
            <a:endParaRPr lang="en-US" dirty="0"/>
          </a:p>
        </p:txBody>
      </p:sp>
    </p:spTree>
    <p:extLst>
      <p:ext uri="{BB962C8B-B14F-4D97-AF65-F5344CB8AC3E}">
        <p14:creationId xmlns:p14="http://schemas.microsoft.com/office/powerpoint/2010/main" val="3615049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2C04-421B-B5DB-FC4D-9141B6384495}"/>
              </a:ext>
            </a:extLst>
          </p:cNvPr>
          <p:cNvSpPr>
            <a:spLocks noGrp="1"/>
          </p:cNvSpPr>
          <p:nvPr>
            <p:ph type="title"/>
          </p:nvPr>
        </p:nvSpPr>
        <p:spPr>
          <a:xfrm>
            <a:off x="5756253" y="0"/>
            <a:ext cx="5571110" cy="1600200"/>
          </a:xfrm>
        </p:spPr>
        <p:txBody>
          <a:bodyPr>
            <a:normAutofit/>
          </a:bodyPr>
          <a:lstStyle/>
          <a:p>
            <a:r>
              <a:rPr lang="en-US" sz="3600" dirty="0"/>
              <a:t>Potential Persons of Interest</a:t>
            </a:r>
          </a:p>
        </p:txBody>
      </p:sp>
      <p:pic>
        <p:nvPicPr>
          <p:cNvPr id="6" name="Picture Placeholder 5" descr="Exterior of modern farmhouse">
            <a:extLst>
              <a:ext uri="{FF2B5EF4-FFF2-40B4-BE49-F238E27FC236}">
                <a16:creationId xmlns:a16="http://schemas.microsoft.com/office/drawing/2014/main" id="{F6B84551-4A33-6800-29EC-E7BB1D45493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018" r="22018"/>
          <a:stretch>
            <a:fillRect/>
          </a:stretch>
        </p:blipFill>
        <p:spPr/>
      </p:pic>
      <p:sp>
        <p:nvSpPr>
          <p:cNvPr id="3" name="Content Placeholder 2">
            <a:extLst>
              <a:ext uri="{FF2B5EF4-FFF2-40B4-BE49-F238E27FC236}">
                <a16:creationId xmlns:a16="http://schemas.microsoft.com/office/drawing/2014/main" id="{8F996EF7-0DA6-E52F-1AB8-E7D130C3DE75}"/>
              </a:ext>
            </a:extLst>
          </p:cNvPr>
          <p:cNvSpPr>
            <a:spLocks noGrp="1"/>
          </p:cNvSpPr>
          <p:nvPr>
            <p:ph type="body" sz="half" idx="2"/>
          </p:nvPr>
        </p:nvSpPr>
        <p:spPr>
          <a:xfrm>
            <a:off x="5918718" y="1727248"/>
            <a:ext cx="4682647" cy="3811588"/>
          </a:xfrm>
        </p:spPr>
        <p:txBody>
          <a:bodyPr>
            <a:normAutofit/>
          </a:bodyPr>
          <a:lstStyle/>
          <a:p>
            <a:pPr>
              <a:buFont typeface="Wingdings" panose="05000000000000000000" pitchFamily="2" charset="2"/>
              <a:buChar char="Ø"/>
            </a:pPr>
            <a:endParaRPr lang="en-US" dirty="0"/>
          </a:p>
          <a:p>
            <a:pPr marL="342900" indent="-342900">
              <a:buFont typeface="Arial" panose="020B0604020202020204" pitchFamily="34" charset="0"/>
              <a:buChar char="•"/>
            </a:pPr>
            <a:r>
              <a:rPr lang="en-US" sz="2400" dirty="0"/>
              <a:t>Borrower(s)</a:t>
            </a:r>
          </a:p>
          <a:p>
            <a:pPr marL="342900" indent="-342900">
              <a:buFont typeface="Arial" panose="020B0604020202020204" pitchFamily="34" charset="0"/>
              <a:buChar char="•"/>
            </a:pPr>
            <a:r>
              <a:rPr lang="en-US" sz="2400" dirty="0"/>
              <a:t>Real Estate Agent</a:t>
            </a:r>
          </a:p>
          <a:p>
            <a:pPr marL="342900" indent="-342900">
              <a:buFont typeface="Arial" panose="020B0604020202020204" pitchFamily="34" charset="0"/>
              <a:buChar char="•"/>
            </a:pPr>
            <a:r>
              <a:rPr lang="en-US" sz="2400" dirty="0"/>
              <a:t>Appraiser</a:t>
            </a:r>
          </a:p>
          <a:p>
            <a:pPr marL="342900" indent="-342900">
              <a:buFont typeface="Arial" panose="020B0604020202020204" pitchFamily="34" charset="0"/>
              <a:buChar char="•"/>
            </a:pPr>
            <a:r>
              <a:rPr lang="en-US" sz="2400" dirty="0"/>
              <a:t>Loan Officer</a:t>
            </a:r>
          </a:p>
          <a:p>
            <a:pPr marL="342900" indent="-342900">
              <a:buFont typeface="Arial" panose="020B0604020202020204" pitchFamily="34" charset="0"/>
              <a:buChar char="•"/>
            </a:pPr>
            <a:r>
              <a:rPr lang="en-US" sz="2400" dirty="0"/>
              <a:t>Loan Processor</a:t>
            </a:r>
          </a:p>
          <a:p>
            <a:pPr marL="342900" indent="-342900">
              <a:buFont typeface="Arial" panose="020B0604020202020204" pitchFamily="34" charset="0"/>
              <a:buChar char="•"/>
            </a:pPr>
            <a:r>
              <a:rPr lang="en-US" sz="2400" dirty="0"/>
              <a:t>Notary</a:t>
            </a:r>
          </a:p>
          <a:p>
            <a:pPr marL="342900" indent="-342900">
              <a:buFont typeface="Arial" panose="020B0604020202020204" pitchFamily="34" charset="0"/>
              <a:buChar char="•"/>
            </a:pPr>
            <a:r>
              <a:rPr lang="en-US" sz="2400" dirty="0"/>
              <a:t>Underwriter</a:t>
            </a:r>
          </a:p>
        </p:txBody>
      </p:sp>
    </p:spTree>
    <p:extLst>
      <p:ext uri="{BB962C8B-B14F-4D97-AF65-F5344CB8AC3E}">
        <p14:creationId xmlns:p14="http://schemas.microsoft.com/office/powerpoint/2010/main" val="3732814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3600" kern="1200" dirty="0">
                <a:solidFill>
                  <a:srgbClr val="FFFFFF"/>
                </a:solidFill>
              </a:rPr>
              <a:t>Uniform Residential Loan Application</a:t>
            </a:r>
          </a:p>
        </p:txBody>
      </p:sp>
      <p:pic>
        <p:nvPicPr>
          <p:cNvPr id="5" name="Picture 4" descr="Table">
            <a:extLst>
              <a:ext uri="{FF2B5EF4-FFF2-40B4-BE49-F238E27FC236}">
                <a16:creationId xmlns:a16="http://schemas.microsoft.com/office/drawing/2014/main" id="{30279FE0-E3E5-1F8A-EC0D-62B39AB1D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401" y="0"/>
            <a:ext cx="5299364" cy="6858000"/>
          </a:xfrm>
          <a:prstGeom prst="rect">
            <a:avLst/>
          </a:prstGeom>
        </p:spPr>
      </p:pic>
      <p:sp>
        <p:nvSpPr>
          <p:cNvPr id="7" name="Oval 6">
            <a:extLst>
              <a:ext uri="{FF2B5EF4-FFF2-40B4-BE49-F238E27FC236}">
                <a16:creationId xmlns:a16="http://schemas.microsoft.com/office/drawing/2014/main" id="{3D3C40F0-90A3-D4CC-ECC8-11A87860E81C}"/>
              </a:ext>
            </a:extLst>
          </p:cNvPr>
          <p:cNvSpPr/>
          <p:nvPr/>
        </p:nvSpPr>
        <p:spPr>
          <a:xfrm>
            <a:off x="7734650" y="3892492"/>
            <a:ext cx="1199625" cy="167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37E805-F528-29EC-D236-2D91396127EF}"/>
              </a:ext>
            </a:extLst>
          </p:cNvPr>
          <p:cNvSpPr/>
          <p:nvPr/>
        </p:nvSpPr>
        <p:spPr>
          <a:xfrm>
            <a:off x="7734650" y="5402511"/>
            <a:ext cx="1258348" cy="201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73FBE8-C1CB-F4FA-6089-DF937705B505}"/>
              </a:ext>
            </a:extLst>
          </p:cNvPr>
          <p:cNvSpPr/>
          <p:nvPr/>
        </p:nvSpPr>
        <p:spPr>
          <a:xfrm>
            <a:off x="7290033" y="1661020"/>
            <a:ext cx="2013358" cy="2646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606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3600" kern="1200" dirty="0">
                <a:solidFill>
                  <a:srgbClr val="FFFFFF"/>
                </a:solidFill>
              </a:rPr>
              <a:t>Uniform Residential Loan Application</a:t>
            </a:r>
          </a:p>
        </p:txBody>
      </p:sp>
      <p:pic>
        <p:nvPicPr>
          <p:cNvPr id="4" name="Picture 3" descr="Table">
            <a:extLst>
              <a:ext uri="{FF2B5EF4-FFF2-40B4-BE49-F238E27FC236}">
                <a16:creationId xmlns:a16="http://schemas.microsoft.com/office/drawing/2014/main" id="{214205DC-8B7C-6B77-DFF0-EECA7DF54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893" y="0"/>
            <a:ext cx="5299364" cy="6858000"/>
          </a:xfrm>
          <a:prstGeom prst="rect">
            <a:avLst/>
          </a:prstGeom>
        </p:spPr>
      </p:pic>
      <p:sp>
        <p:nvSpPr>
          <p:cNvPr id="6" name="Oval 5">
            <a:extLst>
              <a:ext uri="{FF2B5EF4-FFF2-40B4-BE49-F238E27FC236}">
                <a16:creationId xmlns:a16="http://schemas.microsoft.com/office/drawing/2014/main" id="{3BC322C9-4D1B-2B6C-2BBA-B9C7C55F73DD}"/>
              </a:ext>
            </a:extLst>
          </p:cNvPr>
          <p:cNvSpPr/>
          <p:nvPr/>
        </p:nvSpPr>
        <p:spPr>
          <a:xfrm>
            <a:off x="6806667" y="1574019"/>
            <a:ext cx="3099816" cy="318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5DBDCD-A98C-536A-1CC0-F5A755BA77BF}"/>
              </a:ext>
            </a:extLst>
          </p:cNvPr>
          <p:cNvSpPr/>
          <p:nvPr/>
        </p:nvSpPr>
        <p:spPr>
          <a:xfrm>
            <a:off x="7799832" y="3813048"/>
            <a:ext cx="1179576" cy="201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68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3600" kern="1200" dirty="0">
                <a:solidFill>
                  <a:srgbClr val="FFFFFF"/>
                </a:solidFill>
              </a:rPr>
              <a:t>Uniform Residential Loan Application</a:t>
            </a:r>
          </a:p>
        </p:txBody>
      </p:sp>
      <p:pic>
        <p:nvPicPr>
          <p:cNvPr id="5" name="Picture 4" descr="Diagram">
            <a:extLst>
              <a:ext uri="{FF2B5EF4-FFF2-40B4-BE49-F238E27FC236}">
                <a16:creationId xmlns:a16="http://schemas.microsoft.com/office/drawing/2014/main" id="{83BCD56C-1DF2-82BF-C8B7-E24203202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598" y="0"/>
            <a:ext cx="5299364" cy="6858000"/>
          </a:xfrm>
          <a:prstGeom prst="rect">
            <a:avLst/>
          </a:prstGeom>
        </p:spPr>
      </p:pic>
      <p:sp>
        <p:nvSpPr>
          <p:cNvPr id="7" name="Oval 6">
            <a:extLst>
              <a:ext uri="{FF2B5EF4-FFF2-40B4-BE49-F238E27FC236}">
                <a16:creationId xmlns:a16="http://schemas.microsoft.com/office/drawing/2014/main" id="{93A7CE78-3153-66D4-E31E-B37C04BEA234}"/>
              </a:ext>
            </a:extLst>
          </p:cNvPr>
          <p:cNvSpPr/>
          <p:nvPr/>
        </p:nvSpPr>
        <p:spPr>
          <a:xfrm>
            <a:off x="7543800" y="219456"/>
            <a:ext cx="1499616" cy="201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22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9656-E3E2-B793-9C00-65FA0D90FF9B}"/>
              </a:ext>
            </a:extLst>
          </p:cNvPr>
          <p:cNvSpPr>
            <a:spLocks noGrp="1"/>
          </p:cNvSpPr>
          <p:nvPr>
            <p:ph type="title"/>
          </p:nvPr>
        </p:nvSpPr>
        <p:spPr>
          <a:xfrm>
            <a:off x="102476" y="1355980"/>
            <a:ext cx="7118132" cy="1325563"/>
          </a:xfrm>
        </p:spPr>
        <p:txBody>
          <a:bodyPr>
            <a:normAutofit/>
          </a:bodyPr>
          <a:lstStyle/>
          <a:p>
            <a:pPr algn="ctr"/>
            <a:r>
              <a:rPr lang="en-US" sz="3600" dirty="0"/>
              <a:t>Office of Inspector General (OIG)</a:t>
            </a:r>
          </a:p>
        </p:txBody>
      </p:sp>
      <p:sp>
        <p:nvSpPr>
          <p:cNvPr id="3" name="Content Placeholder 2">
            <a:extLst>
              <a:ext uri="{FF2B5EF4-FFF2-40B4-BE49-F238E27FC236}">
                <a16:creationId xmlns:a16="http://schemas.microsoft.com/office/drawing/2014/main" id="{16055C27-3D9D-23B7-D937-F53DC6C65A77}"/>
              </a:ext>
            </a:extLst>
          </p:cNvPr>
          <p:cNvSpPr>
            <a:spLocks noGrp="1"/>
          </p:cNvSpPr>
          <p:nvPr>
            <p:ph idx="1"/>
          </p:nvPr>
        </p:nvSpPr>
        <p:spPr>
          <a:xfrm>
            <a:off x="168166" y="2889840"/>
            <a:ext cx="10515600" cy="3605553"/>
          </a:xfrm>
        </p:spPr>
        <p:txBody>
          <a:bodyPr>
            <a:normAutofit fontScale="77500" lnSpcReduction="20000"/>
          </a:bodyPr>
          <a:lstStyle/>
          <a:p>
            <a:pPr marR="0" lvl="0" algn="l" defTabSz="914400" rtl="0" eaLnBrk="1" fontAlgn="auto" latinLnBrk="0" hangingPunct="1">
              <a:lnSpc>
                <a:spcPct val="100000"/>
              </a:lnSpc>
              <a:spcBef>
                <a:spcPct val="20000"/>
              </a:spcBef>
              <a:spcAft>
                <a:spcPts val="0"/>
              </a:spcAft>
              <a:buClrTx/>
              <a:buSzPct val="100000"/>
              <a:tabLst/>
              <a:defRPr/>
            </a:pPr>
            <a: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t>Established by the Inspector General Act of 1978</a:t>
            </a:r>
          </a:p>
          <a:p>
            <a:pPr marR="0" lvl="0" algn="l" defTabSz="914400" rtl="0" eaLnBrk="1" fontAlgn="auto" latinLnBrk="0" hangingPunct="1">
              <a:lnSpc>
                <a:spcPct val="100000"/>
              </a:lnSpc>
              <a:spcBef>
                <a:spcPct val="20000"/>
              </a:spcBef>
              <a:spcAft>
                <a:spcPts val="0"/>
              </a:spcAft>
              <a:buClrTx/>
              <a:buSzPct val="100000"/>
              <a:tabLst/>
              <a:defRPr/>
            </a:pPr>
            <a:endPar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t>“Congressional Watchdog” </a:t>
            </a:r>
            <a:b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br>
            <a:endPar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t>Conduct independent and objective audits, evaluations, investigations, and other reviews</a:t>
            </a:r>
          </a:p>
          <a:p>
            <a:pPr marR="0" lvl="0" algn="l" defTabSz="914400" rtl="0" eaLnBrk="1" fontAlgn="auto" latinLnBrk="0" hangingPunct="1">
              <a:lnSpc>
                <a:spcPct val="100000"/>
              </a:lnSpc>
              <a:spcBef>
                <a:spcPct val="20000"/>
              </a:spcBef>
              <a:spcAft>
                <a:spcPts val="0"/>
              </a:spcAft>
              <a:buClrTx/>
              <a:buSzPct val="100000"/>
              <a:tabLst/>
              <a:defRPr/>
            </a:pPr>
            <a:endPar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Tx/>
              <a:buSzPct val="100000"/>
              <a:tabLst/>
              <a:defRPr/>
            </a:pPr>
            <a: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t>Prevent and detect fraud, waste, and abuse</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rPr>
              <a:t>Office of Audit </a:t>
            </a:r>
          </a:p>
          <a:p>
            <a:pPr lvl="1">
              <a:lnSpc>
                <a:spcPct val="100000"/>
              </a:lnSpc>
              <a:spcBef>
                <a:spcPct val="20000"/>
              </a:spcBef>
              <a:buSzPct val="100000"/>
              <a:buFont typeface="Wingdings" panose="05000000000000000000" pitchFamily="2" charset="2"/>
              <a:buChar char="v"/>
              <a:defRPr/>
            </a:pPr>
            <a:r>
              <a:rPr lang="en-US" sz="2600" dirty="0">
                <a:solidFill>
                  <a:prstClr val="black"/>
                </a:solidFill>
                <a:cs typeface="Times New Roman" panose="02020603050405020304" pitchFamily="18" charset="0"/>
              </a:rPr>
              <a:t>Office of Evaluation</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kumimoji="0" lang="en-US" sz="2600" i="0" u="none" strike="noStrike" kern="1200" cap="none" spc="0" normalizeH="0" baseline="0" noProof="0" dirty="0">
                <a:ln>
                  <a:noFill/>
                </a:ln>
                <a:effectLst/>
                <a:uLnTx/>
                <a:uFillTx/>
                <a:ea typeface="+mn-ea"/>
                <a:cs typeface="Times New Roman" panose="02020603050405020304" pitchFamily="18" charset="0"/>
              </a:rPr>
              <a:t>Office of Investigation</a:t>
            </a:r>
          </a:p>
          <a:p>
            <a:pPr marR="0" lvl="1" algn="l" defTabSz="914400" rtl="0" eaLnBrk="1" fontAlgn="auto" latinLnBrk="0" hangingPunct="1">
              <a:lnSpc>
                <a:spcPct val="100000"/>
              </a:lnSpc>
              <a:spcBef>
                <a:spcPct val="20000"/>
              </a:spcBef>
              <a:spcAft>
                <a:spcPts val="0"/>
              </a:spcAft>
              <a:buClrTx/>
              <a:buSzPct val="100000"/>
              <a:buFont typeface="Wingdings" panose="05000000000000000000" pitchFamily="2" charset="2"/>
              <a:buChar char="v"/>
              <a:tabLst/>
              <a:defRPr/>
            </a:pPr>
            <a:r>
              <a:rPr lang="en-US" sz="2600" dirty="0">
                <a:solidFill>
                  <a:prstClr val="black"/>
                </a:solidFill>
                <a:cs typeface="Times New Roman" panose="02020603050405020304" pitchFamily="18" charset="0"/>
              </a:rPr>
              <a:t>Office of Special Inquiry</a:t>
            </a:r>
            <a:endParaRPr kumimoji="0" lang="en-US" sz="26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48334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734D-2872-D5C7-FB0B-D30D9BBA4501}"/>
              </a:ext>
            </a:extLst>
          </p:cNvPr>
          <p:cNvSpPr>
            <a:spLocks noGrp="1"/>
          </p:cNvSpPr>
          <p:nvPr>
            <p:ph type="title"/>
          </p:nvPr>
        </p:nvSpPr>
        <p:spPr>
          <a:xfrm>
            <a:off x="839755" y="1967266"/>
            <a:ext cx="3041779" cy="2547257"/>
          </a:xfrm>
          <a:noFill/>
        </p:spPr>
        <p:txBody>
          <a:bodyPr vert="horz" lIns="91440" tIns="45720" rIns="91440" bIns="45720" rtlCol="0" anchor="ctr">
            <a:normAutofit/>
          </a:bodyPr>
          <a:lstStyle/>
          <a:p>
            <a:r>
              <a:rPr lang="en-US" sz="3600" kern="1200" dirty="0">
                <a:solidFill>
                  <a:srgbClr val="FFFFFF"/>
                </a:solidFill>
              </a:rPr>
              <a:t>Uniform Residential Loan Application</a:t>
            </a:r>
          </a:p>
        </p:txBody>
      </p:sp>
      <p:pic>
        <p:nvPicPr>
          <p:cNvPr id="4" name="Picture 3" descr="Table&#10;&#10;Description automatically generated">
            <a:extLst>
              <a:ext uri="{FF2B5EF4-FFF2-40B4-BE49-F238E27FC236}">
                <a16:creationId xmlns:a16="http://schemas.microsoft.com/office/drawing/2014/main" id="{0BB77D79-B7A5-9E17-F514-9005F69B3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803" y="0"/>
            <a:ext cx="529936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3D4669-AF35-4275-D26B-1FF6ED757C82}"/>
                  </a:ext>
                </a:extLst>
              </p14:cNvPr>
              <p14:cNvContentPartPr/>
              <p14:nvPr/>
            </p14:nvContentPartPr>
            <p14:xfrm>
              <a:off x="7886595" y="2980710"/>
              <a:ext cx="1780200" cy="69120"/>
            </p14:xfrm>
          </p:contentPart>
        </mc:Choice>
        <mc:Fallback xmlns="">
          <p:pic>
            <p:nvPicPr>
              <p:cNvPr id="6" name="Ink 5">
                <a:extLst>
                  <a:ext uri="{FF2B5EF4-FFF2-40B4-BE49-F238E27FC236}">
                    <a16:creationId xmlns:a16="http://schemas.microsoft.com/office/drawing/2014/main" id="{D03D4669-AF35-4275-D26B-1FF6ED757C82}"/>
                  </a:ext>
                </a:extLst>
              </p:cNvPr>
              <p:cNvPicPr/>
              <p:nvPr/>
            </p:nvPicPr>
            <p:blipFill>
              <a:blip r:embed="rId4"/>
              <a:stretch>
                <a:fillRect/>
              </a:stretch>
            </p:blipFill>
            <p:spPr>
              <a:xfrm>
                <a:off x="7832606" y="2872710"/>
                <a:ext cx="1887818"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9FB6159-8D03-D065-78E3-6BEAD1FDEE35}"/>
                  </a:ext>
                </a:extLst>
              </p14:cNvPr>
              <p14:cNvContentPartPr/>
              <p14:nvPr/>
            </p14:nvContentPartPr>
            <p14:xfrm>
              <a:off x="9676875" y="2981070"/>
              <a:ext cx="360" cy="360"/>
            </p14:xfrm>
          </p:contentPart>
        </mc:Choice>
        <mc:Fallback xmlns="">
          <p:pic>
            <p:nvPicPr>
              <p:cNvPr id="8" name="Ink 7">
                <a:extLst>
                  <a:ext uri="{FF2B5EF4-FFF2-40B4-BE49-F238E27FC236}">
                    <a16:creationId xmlns:a16="http://schemas.microsoft.com/office/drawing/2014/main" id="{79FB6159-8D03-D065-78E3-6BEAD1FDEE35}"/>
                  </a:ext>
                </a:extLst>
              </p:cNvPr>
              <p:cNvPicPr/>
              <p:nvPr/>
            </p:nvPicPr>
            <p:blipFill>
              <a:blip r:embed="rId6"/>
              <a:stretch>
                <a:fillRect/>
              </a:stretch>
            </p:blipFill>
            <p:spPr>
              <a:xfrm>
                <a:off x="9622875" y="28730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A7E91445-EC51-9D51-90A2-D6672D8C8EC7}"/>
                  </a:ext>
                </a:extLst>
              </p14:cNvPr>
              <p14:cNvContentPartPr/>
              <p14:nvPr/>
            </p14:nvContentPartPr>
            <p14:xfrm>
              <a:off x="5943315" y="2818710"/>
              <a:ext cx="55080" cy="10080"/>
            </p14:xfrm>
          </p:contentPart>
        </mc:Choice>
        <mc:Fallback xmlns="">
          <p:pic>
            <p:nvPicPr>
              <p:cNvPr id="9" name="Ink 8">
                <a:extLst>
                  <a:ext uri="{FF2B5EF4-FFF2-40B4-BE49-F238E27FC236}">
                    <a16:creationId xmlns:a16="http://schemas.microsoft.com/office/drawing/2014/main" id="{A7E91445-EC51-9D51-90A2-D6672D8C8EC7}"/>
                  </a:ext>
                </a:extLst>
              </p:cNvPr>
              <p:cNvPicPr/>
              <p:nvPr/>
            </p:nvPicPr>
            <p:blipFill>
              <a:blip r:embed="rId8"/>
              <a:stretch>
                <a:fillRect/>
              </a:stretch>
            </p:blipFill>
            <p:spPr>
              <a:xfrm>
                <a:off x="5889315" y="2710710"/>
                <a:ext cx="1627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95AEDC1-26CC-B0CE-8D4C-9C31DCA84AE4}"/>
                  </a:ext>
                </a:extLst>
              </p14:cNvPr>
              <p14:cNvContentPartPr/>
              <p14:nvPr/>
            </p14:nvContentPartPr>
            <p14:xfrm>
              <a:off x="6009915" y="2819070"/>
              <a:ext cx="893160" cy="115560"/>
            </p14:xfrm>
          </p:contentPart>
        </mc:Choice>
        <mc:Fallback xmlns="">
          <p:pic>
            <p:nvPicPr>
              <p:cNvPr id="10" name="Ink 9">
                <a:extLst>
                  <a:ext uri="{FF2B5EF4-FFF2-40B4-BE49-F238E27FC236}">
                    <a16:creationId xmlns:a16="http://schemas.microsoft.com/office/drawing/2014/main" id="{A95AEDC1-26CC-B0CE-8D4C-9C31DCA84AE4}"/>
                  </a:ext>
                </a:extLst>
              </p:cNvPr>
              <p:cNvPicPr/>
              <p:nvPr/>
            </p:nvPicPr>
            <p:blipFill>
              <a:blip r:embed="rId10"/>
              <a:stretch>
                <a:fillRect/>
              </a:stretch>
            </p:blipFill>
            <p:spPr>
              <a:xfrm>
                <a:off x="5955893" y="2711070"/>
                <a:ext cx="1000843"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3ABA6FB5-7400-781C-8581-6B8BB50040DA}"/>
                  </a:ext>
                </a:extLst>
              </p14:cNvPr>
              <p14:cNvContentPartPr/>
              <p14:nvPr/>
            </p14:nvContentPartPr>
            <p14:xfrm>
              <a:off x="6981555" y="2914110"/>
              <a:ext cx="103320" cy="24480"/>
            </p14:xfrm>
          </p:contentPart>
        </mc:Choice>
        <mc:Fallback xmlns="">
          <p:pic>
            <p:nvPicPr>
              <p:cNvPr id="11" name="Ink 10">
                <a:extLst>
                  <a:ext uri="{FF2B5EF4-FFF2-40B4-BE49-F238E27FC236}">
                    <a16:creationId xmlns:a16="http://schemas.microsoft.com/office/drawing/2014/main" id="{3ABA6FB5-7400-781C-8581-6B8BB50040DA}"/>
                  </a:ext>
                </a:extLst>
              </p:cNvPr>
              <p:cNvPicPr/>
              <p:nvPr/>
            </p:nvPicPr>
            <p:blipFill>
              <a:blip r:embed="rId12"/>
              <a:stretch>
                <a:fillRect/>
              </a:stretch>
            </p:blipFill>
            <p:spPr>
              <a:xfrm>
                <a:off x="6927742" y="2807675"/>
                <a:ext cx="210586" cy="2369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A9761C13-1595-116B-1A93-1A0C195EB7AD}"/>
                  </a:ext>
                </a:extLst>
              </p14:cNvPr>
              <p14:cNvContentPartPr/>
              <p14:nvPr/>
            </p14:nvContentPartPr>
            <p14:xfrm>
              <a:off x="5852235" y="2723310"/>
              <a:ext cx="4822920" cy="391680"/>
            </p14:xfrm>
          </p:contentPart>
        </mc:Choice>
        <mc:Fallback xmlns="">
          <p:pic>
            <p:nvPicPr>
              <p:cNvPr id="12" name="Ink 11">
                <a:extLst>
                  <a:ext uri="{FF2B5EF4-FFF2-40B4-BE49-F238E27FC236}">
                    <a16:creationId xmlns:a16="http://schemas.microsoft.com/office/drawing/2014/main" id="{A9761C13-1595-116B-1A93-1A0C195EB7AD}"/>
                  </a:ext>
                </a:extLst>
              </p:cNvPr>
              <p:cNvPicPr/>
              <p:nvPr/>
            </p:nvPicPr>
            <p:blipFill>
              <a:blip r:embed="rId14"/>
              <a:stretch>
                <a:fillRect/>
              </a:stretch>
            </p:blipFill>
            <p:spPr>
              <a:xfrm>
                <a:off x="5798235" y="2615310"/>
                <a:ext cx="4930560" cy="607320"/>
              </a:xfrm>
              <a:prstGeom prst="rect">
                <a:avLst/>
              </a:prstGeom>
            </p:spPr>
          </p:pic>
        </mc:Fallback>
      </mc:AlternateContent>
    </p:spTree>
    <p:extLst>
      <p:ext uri="{BB962C8B-B14F-4D97-AF65-F5344CB8AC3E}">
        <p14:creationId xmlns:p14="http://schemas.microsoft.com/office/powerpoint/2010/main" val="633052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A349-CA9A-A8EC-8352-DB2CC2C57240}"/>
              </a:ext>
            </a:extLst>
          </p:cNvPr>
          <p:cNvSpPr>
            <a:spLocks noGrp="1"/>
          </p:cNvSpPr>
          <p:nvPr>
            <p:ph type="title"/>
          </p:nvPr>
        </p:nvSpPr>
        <p:spPr>
          <a:xfrm>
            <a:off x="-1393794" y="1573630"/>
            <a:ext cx="10515600" cy="1325563"/>
          </a:xfrm>
        </p:spPr>
        <p:txBody>
          <a:bodyPr/>
          <a:lstStyle/>
          <a:p>
            <a:pPr algn="ctr"/>
            <a:r>
              <a:rPr lang="en-US" dirty="0"/>
              <a:t> </a:t>
            </a:r>
            <a:r>
              <a:rPr lang="en-US" sz="3600" dirty="0"/>
              <a:t>Disaster Oversight Investigations</a:t>
            </a:r>
          </a:p>
        </p:txBody>
      </p:sp>
      <p:sp>
        <p:nvSpPr>
          <p:cNvPr id="3" name="Content Placeholder 2">
            <a:extLst>
              <a:ext uri="{FF2B5EF4-FFF2-40B4-BE49-F238E27FC236}">
                <a16:creationId xmlns:a16="http://schemas.microsoft.com/office/drawing/2014/main" id="{0AB6B01E-1C9E-654C-B08B-A9137C7EDACC}"/>
              </a:ext>
            </a:extLst>
          </p:cNvPr>
          <p:cNvSpPr>
            <a:spLocks noGrp="1"/>
          </p:cNvSpPr>
          <p:nvPr>
            <p:ph idx="1"/>
          </p:nvPr>
        </p:nvSpPr>
        <p:spPr/>
        <p:txBody>
          <a:bodyPr>
            <a:normAutofit/>
          </a:bodyPr>
          <a:lstStyle/>
          <a:p>
            <a:pPr marL="82550" indent="0">
              <a:buNone/>
            </a:pPr>
            <a:r>
              <a:rPr lang="en-US" altLang="en-US" sz="1600" b="1" u="sng" dirty="0"/>
              <a:t>Single Family</a:t>
            </a:r>
            <a:r>
              <a:rPr lang="en-US" altLang="en-US" sz="1600" dirty="0"/>
              <a:t>	</a:t>
            </a:r>
          </a:p>
          <a:p>
            <a:pPr lvl="1">
              <a:buFont typeface="Courier New" panose="02070309020205020404" pitchFamily="49" charset="0"/>
              <a:buChar char="o"/>
            </a:pPr>
            <a:r>
              <a:rPr lang="en-US" altLang="en-US" sz="1600" dirty="0"/>
              <a:t>FHA</a:t>
            </a:r>
          </a:p>
          <a:p>
            <a:pPr lvl="1">
              <a:buFont typeface="Courier New" panose="02070309020205020404" pitchFamily="49" charset="0"/>
              <a:buChar char="o"/>
            </a:pPr>
            <a:r>
              <a:rPr lang="en-US" altLang="en-US" sz="1600" dirty="0"/>
              <a:t>RESPA (Misdemeanor)</a:t>
            </a:r>
          </a:p>
          <a:p>
            <a:pPr lvl="1">
              <a:buFont typeface="Courier New" panose="02070309020205020404" pitchFamily="49" charset="0"/>
              <a:buChar char="o"/>
            </a:pPr>
            <a:r>
              <a:rPr lang="en-US" altLang="en-US" sz="1600" dirty="0"/>
              <a:t>1-4 Family Mtg. Ins (203(b))</a:t>
            </a:r>
          </a:p>
          <a:p>
            <a:pPr lvl="1">
              <a:buFont typeface="Courier New" panose="02070309020205020404" pitchFamily="49" charset="0"/>
              <a:buChar char="o"/>
            </a:pPr>
            <a:r>
              <a:rPr lang="en-US" altLang="en-US" sz="1600" dirty="0"/>
              <a:t>Rehab. Loan Ins. (203(k))</a:t>
            </a:r>
          </a:p>
          <a:p>
            <a:pPr lvl="1">
              <a:buFont typeface="Courier New" panose="02070309020205020404" pitchFamily="49" charset="0"/>
              <a:buChar char="o"/>
            </a:pPr>
            <a:r>
              <a:rPr lang="en-US" altLang="en-US" sz="1600" dirty="0"/>
              <a:t>HECM (255)</a:t>
            </a:r>
          </a:p>
          <a:p>
            <a:pPr lvl="1">
              <a:buFont typeface="Courier New" panose="02070309020205020404" pitchFamily="49" charset="0"/>
              <a:buChar char="o"/>
            </a:pPr>
            <a:r>
              <a:rPr lang="en-US" altLang="en-US" sz="1600" dirty="0"/>
              <a:t>Property Improvement Loan </a:t>
            </a:r>
          </a:p>
          <a:p>
            <a:pPr lvl="1">
              <a:buFont typeface="Courier New" panose="02070309020205020404" pitchFamily="49" charset="0"/>
              <a:buChar char="o"/>
            </a:pPr>
            <a:r>
              <a:rPr lang="en-US" altLang="en-US" sz="1600" dirty="0"/>
              <a:t>REO</a:t>
            </a:r>
          </a:p>
          <a:p>
            <a:endParaRPr lang="en-US" dirty="0"/>
          </a:p>
        </p:txBody>
      </p:sp>
      <p:sp>
        <p:nvSpPr>
          <p:cNvPr id="4" name="Content Placeholder 3">
            <a:extLst>
              <a:ext uri="{FF2B5EF4-FFF2-40B4-BE49-F238E27FC236}">
                <a16:creationId xmlns:a16="http://schemas.microsoft.com/office/drawing/2014/main" id="{33268BD4-5074-FEBC-A3FC-37EE07A1E57C}"/>
              </a:ext>
            </a:extLst>
          </p:cNvPr>
          <p:cNvSpPr>
            <a:spLocks noGrp="1"/>
          </p:cNvSpPr>
          <p:nvPr>
            <p:ph sz="half" idx="4294967295"/>
          </p:nvPr>
        </p:nvSpPr>
        <p:spPr>
          <a:xfrm>
            <a:off x="5779508" y="2545347"/>
            <a:ext cx="5181600" cy="4312653"/>
          </a:xfrm>
        </p:spPr>
        <p:txBody>
          <a:bodyPr>
            <a:normAutofit/>
          </a:bodyPr>
          <a:lstStyle/>
          <a:p>
            <a:endParaRPr lang="en-US" altLang="en-US" sz="1600" b="1" u="sng" dirty="0"/>
          </a:p>
          <a:p>
            <a:pPr marL="0" marR="0" lvl="0" indent="0" algn="l" defTabSz="914400" rtl="0" eaLnBrk="1" fontAlgn="auto" latinLnBrk="0" hangingPunct="1">
              <a:lnSpc>
                <a:spcPct val="100000"/>
              </a:lnSpc>
              <a:spcBef>
                <a:spcPts val="0"/>
              </a:spcBef>
              <a:spcAft>
                <a:spcPts val="0"/>
              </a:spcAft>
              <a:buClrTx/>
              <a:buSzTx/>
              <a:buNone/>
              <a:tabLst/>
              <a:defRPr/>
            </a:pPr>
            <a:r>
              <a:rPr kumimoji="0" lang="en-US" sz="2000" b="1" i="0" strike="noStrike" kern="1200" cap="none" spc="0" normalizeH="0" baseline="0" noProof="0" dirty="0">
                <a:ln>
                  <a:noFill/>
                </a:ln>
                <a:solidFill>
                  <a:prstClr val="black"/>
                </a:solidFill>
                <a:effectLst/>
                <a:uLnTx/>
                <a:uFillTx/>
                <a:latin typeface="Calibri"/>
                <a:ea typeface="+mn-ea"/>
                <a:cs typeface="+mn-cs"/>
              </a:rPr>
              <a:t>Types of Disasters</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Hurricane</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Tornado</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Fire</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Earthquake</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Erosion (AK)</a:t>
            </a:r>
          </a:p>
          <a:p>
            <a:pPr lvl="2">
              <a:lnSpc>
                <a:spcPct val="100000"/>
              </a:lnSpc>
              <a:spcBef>
                <a:spcPts val="0"/>
              </a:spcBef>
              <a:buFont typeface="Wingdings" panose="05000000000000000000" pitchFamily="2" charset="2"/>
              <a:buChar char="v"/>
              <a:defRPr/>
            </a:pPr>
            <a:r>
              <a:rPr kumimoji="0" lang="en-US" b="0" i="0" u="none" strike="noStrike" kern="1200" cap="none" spc="0" normalizeH="0" baseline="0" noProof="0" dirty="0">
                <a:ln>
                  <a:noFill/>
                </a:ln>
                <a:solidFill>
                  <a:prstClr val="black"/>
                </a:solidFill>
                <a:effectLst/>
                <a:uLnTx/>
                <a:uFillTx/>
                <a:latin typeface="Calibri"/>
                <a:ea typeface="+mn-ea"/>
                <a:cs typeface="+mn-cs"/>
              </a:rPr>
              <a:t>Partial/Total destruction of property</a:t>
            </a:r>
          </a:p>
          <a:p>
            <a:pPr lvl="3">
              <a:lnSpc>
                <a:spcPct val="100000"/>
              </a:lnSpc>
              <a:spcBef>
                <a:spcPts val="0"/>
              </a:spcBef>
              <a:buFont typeface="Courier New" panose="02070309020205020404" pitchFamily="49" charset="0"/>
              <a:buChar char="o"/>
              <a:defRPr/>
            </a:pPr>
            <a:r>
              <a:rPr kumimoji="0" lang="en-US" b="0" i="0" u="none" strike="noStrike" kern="1200" cap="none" spc="0" normalizeH="0" baseline="0" noProof="0" dirty="0">
                <a:ln>
                  <a:noFill/>
                </a:ln>
                <a:solidFill>
                  <a:prstClr val="black"/>
                </a:solidFill>
                <a:effectLst/>
                <a:uLnTx/>
                <a:uFillTx/>
                <a:latin typeface="Calibri"/>
                <a:ea typeface="+mn-ea"/>
                <a:cs typeface="+mn-cs"/>
              </a:rPr>
              <a:t>Flood / Mold = Structural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prstClr val="black"/>
                </a:solidFill>
                <a:effectLst/>
                <a:uLnTx/>
                <a:uFillTx/>
                <a:latin typeface="Calibri"/>
                <a:ea typeface="+mn-ea"/>
                <a:cs typeface="+mn-cs"/>
              </a:rPr>
              <a:t>Types of Investigations</a:t>
            </a:r>
          </a:p>
          <a:p>
            <a:pPr lvl="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Public Corruption (PH/ONAP/SF/CPD)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Block Grants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Relocation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Contracts (New Construction/Rehab)</a:t>
            </a:r>
          </a:p>
          <a:p>
            <a:endParaRPr lang="en-US" dirty="0"/>
          </a:p>
        </p:txBody>
      </p:sp>
      <p:pic>
        <p:nvPicPr>
          <p:cNvPr id="7" name="Picture 6">
            <a:extLst>
              <a:ext uri="{FF2B5EF4-FFF2-40B4-BE49-F238E27FC236}">
                <a16:creationId xmlns:a16="http://schemas.microsoft.com/office/drawing/2014/main" id="{9D8F267B-502C-52A3-EB26-B9AAA43A658F}"/>
              </a:ext>
            </a:extLst>
          </p:cNvPr>
          <p:cNvPicPr>
            <a:picLocks noChangeAspect="1"/>
          </p:cNvPicPr>
          <p:nvPr/>
        </p:nvPicPr>
        <p:blipFill>
          <a:blip r:embed="rId2"/>
          <a:stretch>
            <a:fillRect/>
          </a:stretch>
        </p:blipFill>
        <p:spPr>
          <a:xfrm>
            <a:off x="838200" y="2829720"/>
            <a:ext cx="3887391" cy="3891034"/>
          </a:xfrm>
          <a:prstGeom prst="rect">
            <a:avLst/>
          </a:prstGeom>
        </p:spPr>
      </p:pic>
    </p:spTree>
    <p:extLst>
      <p:ext uri="{BB962C8B-B14F-4D97-AF65-F5344CB8AC3E}">
        <p14:creationId xmlns:p14="http://schemas.microsoft.com/office/powerpoint/2010/main" val="4242797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7EF939-B158-5166-A220-44D2D5B3564A}"/>
              </a:ext>
            </a:extLst>
          </p:cNvPr>
          <p:cNvSpPr>
            <a:spLocks noGrp="1"/>
          </p:cNvSpPr>
          <p:nvPr>
            <p:ph type="title"/>
          </p:nvPr>
        </p:nvSpPr>
        <p:spPr>
          <a:xfrm>
            <a:off x="214604" y="1576623"/>
            <a:ext cx="10515600" cy="1325563"/>
          </a:xfrm>
        </p:spPr>
        <p:txBody>
          <a:bodyPr/>
          <a:lstStyle/>
          <a:p>
            <a:r>
              <a:rPr lang="en-US" dirty="0"/>
              <a:t>Questions</a:t>
            </a:r>
          </a:p>
        </p:txBody>
      </p:sp>
      <p:pic>
        <p:nvPicPr>
          <p:cNvPr id="11" name="Picture 10" descr="A close-up of a signpost&#10;&#10;Description automatically generated with medium confidence">
            <a:extLst>
              <a:ext uri="{FF2B5EF4-FFF2-40B4-BE49-F238E27FC236}">
                <a16:creationId xmlns:a16="http://schemas.microsoft.com/office/drawing/2014/main" id="{9329F24F-7A82-9A2B-F5DE-50AE4B484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480" y="2753218"/>
            <a:ext cx="6035040" cy="4017453"/>
          </a:xfrm>
          <a:prstGeom prst="rect">
            <a:avLst/>
          </a:prstGeom>
          <a:ln>
            <a:noFill/>
          </a:ln>
          <a:effectLst>
            <a:softEdge rad="112500"/>
          </a:effectLst>
        </p:spPr>
      </p:pic>
    </p:spTree>
    <p:extLst>
      <p:ext uri="{BB962C8B-B14F-4D97-AF65-F5344CB8AC3E}">
        <p14:creationId xmlns:p14="http://schemas.microsoft.com/office/powerpoint/2010/main" val="1406491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F9433F-9934-4379-A72D-9EE73C121773}"/>
              </a:ext>
            </a:extLst>
          </p:cNvPr>
          <p:cNvSpPr>
            <a:spLocks noGrp="1"/>
          </p:cNvSpPr>
          <p:nvPr>
            <p:ph type="title"/>
          </p:nvPr>
        </p:nvSpPr>
        <p:spPr>
          <a:xfrm>
            <a:off x="5878674" y="569167"/>
            <a:ext cx="4362607" cy="850058"/>
          </a:xfrm>
        </p:spPr>
        <p:txBody>
          <a:bodyPr>
            <a:normAutofit/>
          </a:bodyPr>
          <a:lstStyle/>
          <a:p>
            <a:r>
              <a:rPr lang="en-US" sz="3600" dirty="0"/>
              <a:t>Contact Us</a:t>
            </a:r>
          </a:p>
        </p:txBody>
      </p:sp>
      <p:sp>
        <p:nvSpPr>
          <p:cNvPr id="6" name="Text Placeholder 5">
            <a:extLst>
              <a:ext uri="{FF2B5EF4-FFF2-40B4-BE49-F238E27FC236}">
                <a16:creationId xmlns:a16="http://schemas.microsoft.com/office/drawing/2014/main" id="{6BD0E821-B91F-43E7-ABBF-86D5BB91994C}"/>
              </a:ext>
            </a:extLst>
          </p:cNvPr>
          <p:cNvSpPr>
            <a:spLocks noGrp="1"/>
          </p:cNvSpPr>
          <p:nvPr>
            <p:ph type="body" sz="half" idx="2"/>
          </p:nvPr>
        </p:nvSpPr>
        <p:spPr>
          <a:xfrm>
            <a:off x="6096000" y="1822790"/>
            <a:ext cx="5170769" cy="4593913"/>
          </a:xfrm>
        </p:spPr>
        <p:txBody>
          <a:bodyPr>
            <a:normAutofit fontScale="70000" lnSpcReduction="20000"/>
          </a:bodyPr>
          <a:lstStyle/>
          <a:p>
            <a:pPr>
              <a:lnSpc>
                <a:spcPct val="120000"/>
              </a:lnSpc>
              <a:spcBef>
                <a:spcPts val="0"/>
              </a:spcBef>
            </a:pPr>
            <a:r>
              <a:rPr lang="en-US" sz="2900" b="1" dirty="0"/>
              <a:t>Aaron McCullough</a:t>
            </a:r>
          </a:p>
          <a:p>
            <a:pPr>
              <a:lnSpc>
                <a:spcPct val="120000"/>
              </a:lnSpc>
              <a:spcBef>
                <a:spcPts val="0"/>
              </a:spcBef>
            </a:pPr>
            <a:r>
              <a:rPr lang="en-US" sz="2900" b="1" dirty="0"/>
              <a:t>Special Agent</a:t>
            </a:r>
          </a:p>
          <a:p>
            <a:pPr>
              <a:lnSpc>
                <a:spcPct val="120000"/>
              </a:lnSpc>
              <a:spcBef>
                <a:spcPts val="0"/>
              </a:spcBef>
            </a:pPr>
            <a:r>
              <a:rPr lang="en-US" sz="2900" b="1" dirty="0"/>
              <a:t>213-534-2695</a:t>
            </a:r>
          </a:p>
          <a:p>
            <a:pPr>
              <a:lnSpc>
                <a:spcPct val="120000"/>
              </a:lnSpc>
              <a:spcBef>
                <a:spcPts val="0"/>
              </a:spcBef>
            </a:pPr>
            <a:r>
              <a:rPr lang="en-US" sz="2900" b="1" dirty="0">
                <a:hlinkClick r:id="rId2">
                  <a:extLst>
                    <a:ext uri="{A12FA001-AC4F-418D-AE19-62706E023703}">
                      <ahyp:hlinkClr xmlns:ahyp="http://schemas.microsoft.com/office/drawing/2018/hyperlinkcolor" val="tx"/>
                    </a:ext>
                  </a:extLst>
                </a:hlinkClick>
              </a:rPr>
              <a:t>amccullough@hudoig.gov</a:t>
            </a:r>
            <a:endParaRPr lang="en-US" sz="2900" b="1" dirty="0"/>
          </a:p>
          <a:p>
            <a:pPr>
              <a:lnSpc>
                <a:spcPct val="100000"/>
              </a:lnSpc>
            </a:pPr>
            <a:endParaRPr lang="en-US" sz="2900" b="1" dirty="0"/>
          </a:p>
          <a:p>
            <a:pPr>
              <a:lnSpc>
                <a:spcPct val="120000"/>
              </a:lnSpc>
              <a:spcBef>
                <a:spcPts val="0"/>
              </a:spcBef>
            </a:pPr>
            <a:r>
              <a:rPr lang="en-US" sz="2900" b="1" dirty="0"/>
              <a:t>Koon Hong (Philip) Kwok</a:t>
            </a:r>
          </a:p>
          <a:p>
            <a:pPr>
              <a:lnSpc>
                <a:spcPct val="120000"/>
              </a:lnSpc>
              <a:spcBef>
                <a:spcPts val="0"/>
              </a:spcBef>
            </a:pPr>
            <a:r>
              <a:rPr lang="en-US" sz="2900" b="1" dirty="0"/>
              <a:t>Special Agent</a:t>
            </a:r>
          </a:p>
          <a:p>
            <a:pPr>
              <a:lnSpc>
                <a:spcPct val="120000"/>
              </a:lnSpc>
              <a:spcBef>
                <a:spcPts val="0"/>
              </a:spcBef>
            </a:pPr>
            <a:r>
              <a:rPr lang="en-US" sz="2900" b="1" dirty="0"/>
              <a:t>213-534-2510</a:t>
            </a:r>
          </a:p>
          <a:p>
            <a:pPr>
              <a:lnSpc>
                <a:spcPct val="120000"/>
              </a:lnSpc>
              <a:spcBef>
                <a:spcPts val="0"/>
              </a:spcBef>
            </a:pPr>
            <a:r>
              <a:rPr lang="en-US" sz="2900" b="1" dirty="0"/>
              <a:t>kkwok@hudoig.gov</a:t>
            </a:r>
          </a:p>
          <a:p>
            <a:pPr>
              <a:lnSpc>
                <a:spcPct val="120000"/>
              </a:lnSpc>
              <a:spcBef>
                <a:spcPts val="0"/>
              </a:spcBef>
            </a:pPr>
            <a:endParaRPr lang="en-US" sz="2900" b="1" dirty="0"/>
          </a:p>
          <a:p>
            <a:pPr>
              <a:lnSpc>
                <a:spcPct val="120000"/>
              </a:lnSpc>
              <a:spcBef>
                <a:spcPts val="0"/>
              </a:spcBef>
            </a:pPr>
            <a:r>
              <a:rPr lang="en-US" sz="2900" b="1" dirty="0"/>
              <a:t>Thomas Gravely</a:t>
            </a:r>
          </a:p>
          <a:p>
            <a:pPr>
              <a:lnSpc>
                <a:spcPct val="120000"/>
              </a:lnSpc>
              <a:spcBef>
                <a:spcPts val="0"/>
              </a:spcBef>
            </a:pPr>
            <a:r>
              <a:rPr lang="en-US" sz="2900" b="1" dirty="0"/>
              <a:t>Assistant Special Agent in Charge</a:t>
            </a:r>
          </a:p>
          <a:p>
            <a:pPr>
              <a:lnSpc>
                <a:spcPct val="120000"/>
              </a:lnSpc>
              <a:spcBef>
                <a:spcPts val="0"/>
              </a:spcBef>
            </a:pPr>
            <a:r>
              <a:rPr lang="en-US" sz="2900" b="1" dirty="0"/>
              <a:t>213-434-8293</a:t>
            </a:r>
          </a:p>
          <a:p>
            <a:pPr>
              <a:lnSpc>
                <a:spcPct val="120000"/>
              </a:lnSpc>
              <a:spcBef>
                <a:spcPts val="0"/>
              </a:spcBef>
            </a:pPr>
            <a:r>
              <a:rPr lang="en-US" sz="2900" b="1" dirty="0"/>
              <a:t>tgravely@hudoig.gov</a:t>
            </a:r>
          </a:p>
          <a:p>
            <a:pPr>
              <a:lnSpc>
                <a:spcPct val="100000"/>
              </a:lnSpc>
            </a:pPr>
            <a:endParaRPr lang="en-US" b="1" dirty="0"/>
          </a:p>
        </p:txBody>
      </p:sp>
    </p:spTree>
    <p:extLst>
      <p:ext uri="{BB962C8B-B14F-4D97-AF65-F5344CB8AC3E}">
        <p14:creationId xmlns:p14="http://schemas.microsoft.com/office/powerpoint/2010/main" val="1232998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0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ECD6-48E0-4C88-AA14-D824745E7C80}"/>
              </a:ext>
            </a:extLst>
          </p:cNvPr>
          <p:cNvSpPr>
            <a:spLocks noGrp="1"/>
          </p:cNvSpPr>
          <p:nvPr>
            <p:ph type="title"/>
          </p:nvPr>
        </p:nvSpPr>
        <p:spPr>
          <a:xfrm>
            <a:off x="624017" y="636974"/>
            <a:ext cx="10515600" cy="1006891"/>
          </a:xfrm>
        </p:spPr>
        <p:txBody>
          <a:bodyPr/>
          <a:lstStyle/>
          <a:p>
            <a:r>
              <a:rPr lang="en-US" dirty="0"/>
              <a:t>About Us</a:t>
            </a:r>
          </a:p>
        </p:txBody>
      </p:sp>
      <p:sp>
        <p:nvSpPr>
          <p:cNvPr id="3" name="Content Placeholder 2">
            <a:extLst>
              <a:ext uri="{FF2B5EF4-FFF2-40B4-BE49-F238E27FC236}">
                <a16:creationId xmlns:a16="http://schemas.microsoft.com/office/drawing/2014/main" id="{DD89CE55-8A92-42B3-8D00-DA9ABEA05ECE}"/>
              </a:ext>
            </a:extLst>
          </p:cNvPr>
          <p:cNvSpPr>
            <a:spLocks noGrp="1"/>
          </p:cNvSpPr>
          <p:nvPr>
            <p:ph idx="1"/>
          </p:nvPr>
        </p:nvSpPr>
        <p:spPr>
          <a:xfrm>
            <a:off x="269292" y="1841201"/>
            <a:ext cx="10515600" cy="3298358"/>
          </a:xfrm>
        </p:spPr>
        <p:txBody>
          <a:bodyPr>
            <a:normAutofit/>
          </a:bodyPr>
          <a:lstStyle/>
          <a:p>
            <a:r>
              <a:rPr lang="en-US" sz="2000" dirty="0"/>
              <a:t>HUD OIG conducts independent audits, evaluations, investigations, and other reviews to safeguard HUD’s programs from fraud, waste, and abuse and to identify opportunities for HUD programs to progress and succeed. </a:t>
            </a:r>
          </a:p>
          <a:p>
            <a:pPr marL="0" indent="0">
              <a:buNone/>
            </a:pPr>
            <a:endParaRPr lang="en-US" sz="2000" dirty="0"/>
          </a:p>
          <a:p>
            <a:r>
              <a:rPr lang="en-US" sz="2000" dirty="0"/>
              <a:t>Its oversight responsibilities include making timely recommendations to improve the economy and efficiency of HUD programs and operations. </a:t>
            </a:r>
          </a:p>
          <a:p>
            <a:pPr marL="0" indent="0">
              <a:buNone/>
            </a:pPr>
            <a:endParaRPr lang="en-US" sz="2000" dirty="0"/>
          </a:p>
          <a:p>
            <a:r>
              <a:rPr lang="en-US" sz="2000" dirty="0"/>
              <a:t>The Inspector General reports directly to both the Department Secretary and Congress about the efficiency and effectiveness of HUD’s programs and operations.</a:t>
            </a:r>
          </a:p>
          <a:p>
            <a:endParaRPr lang="en-US" sz="2500" dirty="0"/>
          </a:p>
          <a:p>
            <a:pPr lvl="1"/>
            <a:endParaRPr lang="en-US" sz="2100" dirty="0"/>
          </a:p>
          <a:p>
            <a:pPr marL="0" indent="0">
              <a:buNone/>
            </a:pPr>
            <a:endParaRPr lang="en-US" sz="2500" dirty="0"/>
          </a:p>
          <a:p>
            <a:pPr marL="0" indent="0">
              <a:buNone/>
            </a:pPr>
            <a:endParaRPr lang="en-US" sz="2500" dirty="0"/>
          </a:p>
        </p:txBody>
      </p:sp>
    </p:spTree>
    <p:extLst>
      <p:ext uri="{BB962C8B-B14F-4D97-AF65-F5344CB8AC3E}">
        <p14:creationId xmlns:p14="http://schemas.microsoft.com/office/powerpoint/2010/main" val="334461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F04AACD-2834-2741-C6BE-E17DB871A55B}"/>
              </a:ext>
            </a:extLst>
          </p:cNvPr>
          <p:cNvSpPr/>
          <p:nvPr/>
        </p:nvSpPr>
        <p:spPr>
          <a:xfrm>
            <a:off x="1658974" y="1304926"/>
            <a:ext cx="3828456" cy="3828456"/>
          </a:xfrm>
          <a:prstGeom prst="ellipse">
            <a:avLst/>
          </a:prstGeom>
          <a:solidFill>
            <a:srgbClr val="1E3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DB3E730-3A8C-509A-FC24-AF1826C77CED}"/>
              </a:ext>
            </a:extLst>
          </p:cNvPr>
          <p:cNvSpPr/>
          <p:nvPr/>
        </p:nvSpPr>
        <p:spPr>
          <a:xfrm>
            <a:off x="6704570" y="1304926"/>
            <a:ext cx="3828456" cy="3828456"/>
          </a:xfrm>
          <a:prstGeom prst="ellipse">
            <a:avLst/>
          </a:prstGeom>
          <a:solidFill>
            <a:srgbClr val="BD9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58D5B2-BB5F-B802-620F-83EE239E2A15}"/>
              </a:ext>
            </a:extLst>
          </p:cNvPr>
          <p:cNvSpPr txBox="1"/>
          <p:nvPr/>
        </p:nvSpPr>
        <p:spPr>
          <a:xfrm>
            <a:off x="1658974" y="2687299"/>
            <a:ext cx="3828456" cy="510638"/>
          </a:xfrm>
          <a:prstGeom prst="rect">
            <a:avLst/>
          </a:prstGeom>
          <a:noFill/>
        </p:spPr>
        <p:txBody>
          <a:bodyPr wrap="square" rtlCol="0">
            <a:spAutoFit/>
          </a:bodyPr>
          <a:lstStyle/>
          <a:p>
            <a:pPr algn="ctr"/>
            <a:r>
              <a:rPr lang="en-US" sz="2000" b="1" dirty="0">
                <a:solidFill>
                  <a:schemeClr val="bg1"/>
                </a:solidFill>
              </a:rPr>
              <a:t>OUR VISION</a:t>
            </a:r>
          </a:p>
        </p:txBody>
      </p:sp>
      <p:sp>
        <p:nvSpPr>
          <p:cNvPr id="6" name="TextBox 5">
            <a:extLst>
              <a:ext uri="{FF2B5EF4-FFF2-40B4-BE49-F238E27FC236}">
                <a16:creationId xmlns:a16="http://schemas.microsoft.com/office/drawing/2014/main" id="{8B77F044-ACA1-D4AB-AB4E-C895E9239724}"/>
              </a:ext>
            </a:extLst>
          </p:cNvPr>
          <p:cNvSpPr txBox="1"/>
          <p:nvPr/>
        </p:nvSpPr>
        <p:spPr>
          <a:xfrm>
            <a:off x="1658974" y="3182678"/>
            <a:ext cx="3828456" cy="1200329"/>
          </a:xfrm>
          <a:prstGeom prst="rect">
            <a:avLst/>
          </a:prstGeom>
          <a:noFill/>
        </p:spPr>
        <p:txBody>
          <a:bodyPr wrap="square" rtlCol="0">
            <a:spAutoFit/>
          </a:bodyPr>
          <a:lstStyle/>
          <a:p>
            <a:pPr algn="ctr"/>
            <a:r>
              <a:rPr lang="en-US" dirty="0">
                <a:solidFill>
                  <a:schemeClr val="bg1"/>
                </a:solidFill>
              </a:rPr>
              <a:t>Influential oversight through </a:t>
            </a:r>
          </a:p>
          <a:p>
            <a:pPr algn="ctr"/>
            <a:r>
              <a:rPr lang="en-US" dirty="0">
                <a:solidFill>
                  <a:schemeClr val="bg1"/>
                </a:solidFill>
              </a:rPr>
              <a:t>strategic collaboration, innovation, </a:t>
            </a:r>
          </a:p>
          <a:p>
            <a:pPr algn="ctr"/>
            <a:r>
              <a:rPr lang="en-US" dirty="0">
                <a:solidFill>
                  <a:schemeClr val="bg1"/>
                </a:solidFill>
              </a:rPr>
              <a:t>and independent work.</a:t>
            </a:r>
          </a:p>
          <a:p>
            <a:endParaRPr lang="en-US" dirty="0"/>
          </a:p>
        </p:txBody>
      </p:sp>
      <p:sp>
        <p:nvSpPr>
          <p:cNvPr id="7" name="TextBox 6">
            <a:extLst>
              <a:ext uri="{FF2B5EF4-FFF2-40B4-BE49-F238E27FC236}">
                <a16:creationId xmlns:a16="http://schemas.microsoft.com/office/drawing/2014/main" id="{796502B7-A588-6C0B-ACC8-E4A802BB04CB}"/>
              </a:ext>
            </a:extLst>
          </p:cNvPr>
          <p:cNvSpPr txBox="1"/>
          <p:nvPr/>
        </p:nvSpPr>
        <p:spPr>
          <a:xfrm>
            <a:off x="6704569" y="2687299"/>
            <a:ext cx="3828456" cy="510638"/>
          </a:xfrm>
          <a:prstGeom prst="rect">
            <a:avLst/>
          </a:prstGeom>
          <a:noFill/>
        </p:spPr>
        <p:txBody>
          <a:bodyPr wrap="square" rtlCol="0">
            <a:spAutoFit/>
          </a:bodyPr>
          <a:lstStyle/>
          <a:p>
            <a:pPr algn="ctr"/>
            <a:r>
              <a:rPr lang="en-US" sz="2000" b="1" dirty="0">
                <a:solidFill>
                  <a:schemeClr val="bg1"/>
                </a:solidFill>
              </a:rPr>
              <a:t>OUR MISSION</a:t>
            </a:r>
          </a:p>
        </p:txBody>
      </p:sp>
      <p:sp>
        <p:nvSpPr>
          <p:cNvPr id="8" name="TextBox 7">
            <a:extLst>
              <a:ext uri="{FF2B5EF4-FFF2-40B4-BE49-F238E27FC236}">
                <a16:creationId xmlns:a16="http://schemas.microsoft.com/office/drawing/2014/main" id="{6C922C80-7707-2030-3289-5B1C1F4348FA}"/>
              </a:ext>
            </a:extLst>
          </p:cNvPr>
          <p:cNvSpPr txBox="1"/>
          <p:nvPr/>
        </p:nvSpPr>
        <p:spPr>
          <a:xfrm>
            <a:off x="6704569" y="3182678"/>
            <a:ext cx="3828456" cy="1200329"/>
          </a:xfrm>
          <a:prstGeom prst="rect">
            <a:avLst/>
          </a:prstGeom>
          <a:noFill/>
        </p:spPr>
        <p:txBody>
          <a:bodyPr wrap="square" rtlCol="0">
            <a:spAutoFit/>
          </a:bodyPr>
          <a:lstStyle/>
          <a:p>
            <a:pPr algn="ctr"/>
            <a:r>
              <a:rPr lang="en-US" b="0" i="0" dirty="0">
                <a:solidFill>
                  <a:schemeClr val="bg1"/>
                </a:solidFill>
                <a:effectLst/>
                <a:latin typeface="system-ui"/>
              </a:rPr>
              <a:t>Safeguard HUD’s programs from </a:t>
            </a:r>
          </a:p>
          <a:p>
            <a:pPr algn="ctr"/>
            <a:r>
              <a:rPr lang="en-US" b="0" i="0" dirty="0">
                <a:solidFill>
                  <a:schemeClr val="bg1"/>
                </a:solidFill>
                <a:effectLst/>
                <a:latin typeface="system-ui"/>
              </a:rPr>
              <a:t>fraud, waste, and abuse and identify opportunities for HUD programs to </a:t>
            </a:r>
          </a:p>
          <a:p>
            <a:pPr algn="ctr"/>
            <a:r>
              <a:rPr lang="en-US" b="0" i="0" dirty="0">
                <a:solidFill>
                  <a:schemeClr val="bg1"/>
                </a:solidFill>
                <a:effectLst/>
                <a:latin typeface="system-ui"/>
              </a:rPr>
              <a:t>progress and succeed.</a:t>
            </a:r>
          </a:p>
        </p:txBody>
      </p:sp>
      <p:pic>
        <p:nvPicPr>
          <p:cNvPr id="9" name="Graphic 8" descr="Bullseye with solid fill">
            <a:extLst>
              <a:ext uri="{FF2B5EF4-FFF2-40B4-BE49-F238E27FC236}">
                <a16:creationId xmlns:a16="http://schemas.microsoft.com/office/drawing/2014/main" id="{0B2336F5-463C-4316-7569-A14B2F098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3647" y="1581139"/>
            <a:ext cx="1050299" cy="1050299"/>
          </a:xfrm>
          <a:prstGeom prst="rect">
            <a:avLst/>
          </a:prstGeom>
        </p:spPr>
      </p:pic>
      <p:pic>
        <p:nvPicPr>
          <p:cNvPr id="10" name="Graphic 9" descr="Lights On with solid fill">
            <a:extLst>
              <a:ext uri="{FF2B5EF4-FFF2-40B4-BE49-F238E27FC236}">
                <a16:creationId xmlns:a16="http://schemas.microsoft.com/office/drawing/2014/main" id="{70C45FD5-7225-4273-88BA-C5DFA7BB8C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872" y="1578621"/>
            <a:ext cx="1050659" cy="1050659"/>
          </a:xfrm>
          <a:prstGeom prst="rect">
            <a:avLst/>
          </a:prstGeom>
        </p:spPr>
      </p:pic>
    </p:spTree>
    <p:extLst>
      <p:ext uri="{BB962C8B-B14F-4D97-AF65-F5344CB8AC3E}">
        <p14:creationId xmlns:p14="http://schemas.microsoft.com/office/powerpoint/2010/main" val="170680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3A76-BD8C-A77B-B725-A5E3560298E1}"/>
              </a:ext>
            </a:extLst>
          </p:cNvPr>
          <p:cNvSpPr>
            <a:spLocks noGrp="1"/>
          </p:cNvSpPr>
          <p:nvPr>
            <p:ph type="title"/>
          </p:nvPr>
        </p:nvSpPr>
        <p:spPr>
          <a:xfrm>
            <a:off x="2464826" y="1357054"/>
            <a:ext cx="6586491" cy="1676603"/>
          </a:xfrm>
        </p:spPr>
        <p:txBody>
          <a:bodyPr>
            <a:normAutofit/>
          </a:bodyPr>
          <a:lstStyle/>
          <a:p>
            <a:r>
              <a:rPr lang="en-US" sz="3600" dirty="0"/>
              <a:t>Office of Investigation (OI)</a:t>
            </a:r>
          </a:p>
        </p:txBody>
      </p:sp>
      <p:sp>
        <p:nvSpPr>
          <p:cNvPr id="3" name="Content Placeholder 2">
            <a:extLst>
              <a:ext uri="{FF2B5EF4-FFF2-40B4-BE49-F238E27FC236}">
                <a16:creationId xmlns:a16="http://schemas.microsoft.com/office/drawing/2014/main" id="{432544A5-BFE2-5654-FEA3-3BCF490FB837}"/>
              </a:ext>
            </a:extLst>
          </p:cNvPr>
          <p:cNvSpPr>
            <a:spLocks noGrp="1"/>
          </p:cNvSpPr>
          <p:nvPr>
            <p:ph idx="1"/>
          </p:nvPr>
        </p:nvSpPr>
        <p:spPr>
          <a:xfrm>
            <a:off x="253471" y="3033657"/>
            <a:ext cx="6586489" cy="2620695"/>
          </a:xfrm>
        </p:spPr>
        <p:txBody>
          <a:bodyPr>
            <a:normAutofit/>
          </a:bodyPr>
          <a:lstStyle/>
          <a:p>
            <a:pPr marL="0" indent="0">
              <a:buClrTx/>
              <a:buNone/>
            </a:pPr>
            <a:endParaRPr lang="en-US" altLang="en-US" sz="2400" dirty="0">
              <a:latin typeface="Times New Roman" panose="02020603050405020304" pitchFamily="18" charset="0"/>
              <a:cs typeface="Times New Roman" panose="02020603050405020304" pitchFamily="18" charset="0"/>
            </a:endParaRPr>
          </a:p>
          <a:p>
            <a:pPr>
              <a:buClrTx/>
            </a:pPr>
            <a:r>
              <a:rPr lang="en-US" altLang="en-US" sz="2400" dirty="0">
                <a:cs typeface="Times New Roman" panose="02020603050405020304" pitchFamily="18" charset="0"/>
              </a:rPr>
              <a:t>Approximately 150 Special Agents Nationwide                                    </a:t>
            </a:r>
          </a:p>
          <a:p>
            <a:pPr>
              <a:buClrTx/>
            </a:pPr>
            <a:r>
              <a:rPr lang="en-US" altLang="en-US" sz="2400" dirty="0">
                <a:cs typeface="Times New Roman" panose="02020603050405020304" pitchFamily="18" charset="0"/>
              </a:rPr>
              <a:t>Full Statutory Arrest and Subpoena Authority</a:t>
            </a:r>
          </a:p>
          <a:p>
            <a:pPr>
              <a:buClrTx/>
            </a:pPr>
            <a:r>
              <a:rPr lang="en-US" altLang="en-US" sz="2400" dirty="0">
                <a:cs typeface="Times New Roman" panose="02020603050405020304" pitchFamily="18" charset="0"/>
              </a:rPr>
              <a:t>Authorized direct access to all HUD records and information</a:t>
            </a:r>
          </a:p>
          <a:p>
            <a:endParaRPr lang="en-US" sz="2400" dirty="0"/>
          </a:p>
        </p:txBody>
      </p:sp>
      <p:pic>
        <p:nvPicPr>
          <p:cNvPr id="4" name="Picture 3">
            <a:extLst>
              <a:ext uri="{FF2B5EF4-FFF2-40B4-BE49-F238E27FC236}">
                <a16:creationId xmlns:a16="http://schemas.microsoft.com/office/drawing/2014/main" id="{1849EC13-E9C7-51FC-3032-F597222941FE}"/>
              </a:ext>
            </a:extLst>
          </p:cNvPr>
          <p:cNvPicPr>
            <a:picLocks noChangeAspect="1"/>
          </p:cNvPicPr>
          <p:nvPr/>
        </p:nvPicPr>
        <p:blipFill rotWithShape="1">
          <a:blip r:embed="rId2"/>
          <a:srcRect l="9875"/>
          <a:stretch/>
        </p:blipFill>
        <p:spPr>
          <a:xfrm>
            <a:off x="0" y="-354166"/>
            <a:ext cx="2966762" cy="4016690"/>
          </a:xfrm>
          <a:prstGeom prst="rect">
            <a:avLst/>
          </a:prstGeom>
          <a:effectLst/>
        </p:spPr>
      </p:pic>
    </p:spTree>
    <p:extLst>
      <p:ext uri="{BB962C8B-B14F-4D97-AF65-F5344CB8AC3E}">
        <p14:creationId xmlns:p14="http://schemas.microsoft.com/office/powerpoint/2010/main" val="4255579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AFF64698B067479431DE29AF259EF0" ma:contentTypeVersion="20" ma:contentTypeDescription="Create a new document." ma:contentTypeScope="" ma:versionID="abc8146fa85f73000cd06e64e2afb338">
  <xsd:schema xmlns:xsd="http://www.w3.org/2001/XMLSchema" xmlns:xs="http://www.w3.org/2001/XMLSchema" xmlns:p="http://schemas.microsoft.com/office/2006/metadata/properties" xmlns:ns1="http://schemas.microsoft.com/sharepoint/v3" xmlns:ns2="dd5930c6-5b61-4303-b090-8df013ae9ac7" xmlns:ns3="f26beb56-8b7c-4b1b-8be6-3a5cecba5a66" targetNamespace="http://schemas.microsoft.com/office/2006/metadata/properties" ma:root="true" ma:fieldsID="6a295d714fe3ce0dcf234be833c13f36" ns1:_="" ns2:_="" ns3:_="">
    <xsd:import namespace="http://schemas.microsoft.com/sharepoint/v3"/>
    <xsd:import namespace="dd5930c6-5b61-4303-b090-8df013ae9ac7"/>
    <xsd:import namespace="f26beb56-8b7c-4b1b-8be6-3a5cecba5a66"/>
    <xsd:element name="properties">
      <xsd:complexType>
        <xsd:sequence>
          <xsd:element name="documentManagement">
            <xsd:complexType>
              <xsd:all>
                <xsd:element ref="ns2:_dlc_DocId" minOccurs="0"/>
                <xsd:element ref="ns2:_dlc_DocIdUrl" minOccurs="0"/>
                <xsd:element ref="ns2:_dlc_DocIdPersistId" minOccurs="0"/>
                <xsd:element ref="ns3:status" minOccurs="0"/>
                <xsd:element ref="ns1:PublishingStartDate" minOccurs="0"/>
                <xsd:element ref="ns1:PublishingExpirationDate" minOccurs="0"/>
                <xsd:element ref="ns3:doc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dt"/>
                <xsd:element ref="ns3:MediaServiceDateTaken" minOccurs="0"/>
                <xsd:element ref="ns3:comp" minOccurs="0"/>
                <xsd:element ref="ns2:SharedWithUsers" minOccurs="0"/>
                <xsd:element ref="ns2:SharedWithDetails" minOccurs="0"/>
                <xsd:element ref="ns3:uploadedBy"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5930c6-5b61-4303-b090-8df013ae9ac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f8c92038-b045-4fd1-b0da-d35def693be5}" ma:internalName="TaxCatchAll" ma:showField="CatchAllData" ma:web="dd5930c6-5b61-4303-b090-8df013ae9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6beb56-8b7c-4b1b-8be6-3a5cecba5a66" elementFormDefault="qualified">
    <xsd:import namespace="http://schemas.microsoft.com/office/2006/documentManagement/types"/>
    <xsd:import namespace="http://schemas.microsoft.com/office/infopath/2007/PartnerControls"/>
    <xsd:element name="status" ma:index="11" nillable="true" ma:displayName="Status" ma:format="Dropdown" ma:internalName="status">
      <xsd:simpleType>
        <xsd:restriction base="dms:Choice">
          <xsd:enumeration value="Submitted"/>
          <xsd:enumeration value="Pending Acceptance"/>
          <xsd:enumeration value="Accepted"/>
          <xsd:enumeration value="Send for Rework"/>
          <xsd:enumeration value="Rework Required"/>
          <xsd:enumeration value="Rework Complete"/>
          <xsd:enumeration value="In Review"/>
          <xsd:enumeration value="Ready for Issuance"/>
          <xsd:enumeration value="Further Discussion Required"/>
          <xsd:enumeration value="Returned w/ Comments"/>
        </xsd:restriction>
      </xsd:simpleType>
    </xsd:element>
    <xsd:element name="docid" ma:index="14" nillable="true" ma:displayName="docid" ma:internalName="docid">
      <xsd:simpleType>
        <xsd:restriction base="dms:Text">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dt" ma:index="20" ma:displayName="Doc Type" ma:list="{02ded30c-5713-4c1b-8631-a16134dcb6b1}" ma:internalName="dt" ma:readOnly="false" ma:showField="Title">
      <xsd:simpleType>
        <xsd:restriction base="dms:Lookup"/>
      </xsd:simpleType>
    </xsd:element>
    <xsd:element name="MediaServiceDateTaken" ma:index="21" nillable="true" ma:displayName="MediaServiceDateTaken" ma:hidden="true" ma:internalName="MediaServiceDateTaken" ma:readOnly="true">
      <xsd:simpleType>
        <xsd:restriction base="dms:Text"/>
      </xsd:simpleType>
    </xsd:element>
    <xsd:element name="comp" ma:index="22" nillable="true" ma:displayName="comp" ma:format="Dropdown" ma:internalName="comp">
      <xsd:simpleType>
        <xsd:restriction base="dms:Text">
          <xsd:maxLength value="255"/>
        </xsd:restriction>
      </xsd:simpleType>
    </xsd:element>
    <xsd:element name="uploadedBy" ma:index="25" nillable="true" ma:displayName="uploadedBy" ma:format="Dropdown" ma:internalName="uploadedBy">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668b4a1-88ce-484b-a14d-e643d8a627e1"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B806C26689ED3F47936053D429BDF58C" ma:contentTypeVersion="9" ma:contentTypeDescription="Create a new document." ma:contentTypeScope="" ma:versionID="66ecbbe427636473f978a03321d118df">
  <xsd:schema xmlns:xsd="http://www.w3.org/2001/XMLSchema" xmlns:xs="http://www.w3.org/2001/XMLSchema" xmlns:p="http://schemas.microsoft.com/office/2006/metadata/properties" xmlns:ns2="bdda19d9-f9ba-46b3-a6de-8cd7cd5343b5" xmlns:ns3="b480663d-7f8b-472d-9c70-e03b8f8cc4c6" targetNamespace="http://schemas.microsoft.com/office/2006/metadata/properties" ma:root="true" ma:fieldsID="81672e0168d4235f3e1b1a331d259dae" ns2:_="" ns3:_="">
    <xsd:import namespace="bdda19d9-f9ba-46b3-a6de-8cd7cd5343b5"/>
    <xsd:import namespace="b480663d-7f8b-472d-9c70-e03b8f8cc4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a19d9-f9ba-46b3-a6de-8cd7cd534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d8703d-a7c8-4a51-8730-763bd45d72e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80663d-7f8b-472d-9c70-e03b8f8cc4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0cfcc9c-6109-48d3-8202-d2de5a44e771}" ma:internalName="TaxCatchAll" ma:showField="CatchAllData" ma:web="b480663d-7f8b-472d-9c70-e03b8f8cc4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b480663d-7f8b-472d-9c70-e03b8f8cc4c6" xsi:nil="true"/>
    <lcf76f155ced4ddcb4097134ff3c332f xmlns="bdda19d9-f9ba-46b3-a6de-8cd7cd5343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FB1F8E-BBF7-4822-ADF0-8A4CC9938A46}">
  <ds:schemaRefs>
    <ds:schemaRef ds:uri="http://schemas.microsoft.com/sharepoint/v3/contenttype/forms"/>
  </ds:schemaRefs>
</ds:datastoreItem>
</file>

<file path=customXml/itemProps2.xml><?xml version="1.0" encoding="utf-8"?>
<ds:datastoreItem xmlns:ds="http://schemas.openxmlformats.org/officeDocument/2006/customXml" ds:itemID="{72E98200-032A-4D59-931C-7974250F7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5930c6-5b61-4303-b090-8df013ae9ac7"/>
    <ds:schemaRef ds:uri="f26beb56-8b7c-4b1b-8be6-3a5cecba5a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ACB5F3-C8E9-415C-918C-DF92CB97DC42}"/>
</file>

<file path=customXml/itemProps4.xml><?xml version="1.0" encoding="utf-8"?>
<ds:datastoreItem xmlns:ds="http://schemas.openxmlformats.org/officeDocument/2006/customXml" ds:itemID="{027F8181-941A-4094-A815-EE9C1DF26807}">
  <ds:schemaRefs>
    <ds:schemaRef ds:uri="http://purl.org/dc/terms/"/>
    <ds:schemaRef ds:uri="dd5930c6-5b61-4303-b090-8df013ae9ac7"/>
    <ds:schemaRef ds:uri="http://purl.org/dc/dcmitype/"/>
    <ds:schemaRef ds:uri="f26beb56-8b7c-4b1b-8be6-3a5cecba5a66"/>
    <ds:schemaRef ds:uri="http://purl.org/dc/elements/1.1/"/>
    <ds:schemaRef ds:uri="http://schemas.microsoft.com/office/2006/metadata/properties"/>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17541</TotalTime>
  <Words>2591</Words>
  <Application>Microsoft Office PowerPoint</Application>
  <PresentationFormat>Widescreen</PresentationFormat>
  <Paragraphs>405</Paragraphs>
  <Slides>64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Cambria</vt:lpstr>
      <vt:lpstr>Courier New</vt:lpstr>
      <vt:lpstr>system-ui</vt:lpstr>
      <vt:lpstr>Times New Roman</vt:lpstr>
      <vt:lpstr>Verdana</vt:lpstr>
      <vt:lpstr>Wingdings</vt:lpstr>
      <vt:lpstr>Wingdings 2</vt:lpstr>
      <vt:lpstr>Office Theme</vt:lpstr>
      <vt:lpstr>         Housing Fraud and Social Services Benefits</vt:lpstr>
      <vt:lpstr>Course Agenda</vt:lpstr>
      <vt:lpstr>U.S. Department of Housing and Urban Development (HUD)</vt:lpstr>
      <vt:lpstr>HUD Secretary and HUD Inspector General</vt:lpstr>
      <vt:lpstr>HUD’s Major Departments</vt:lpstr>
      <vt:lpstr>Office of Inspector General (OIG)</vt:lpstr>
      <vt:lpstr>About Us</vt:lpstr>
      <vt:lpstr>PowerPoint Presentation</vt:lpstr>
      <vt:lpstr>Office of Investigation (OI)</vt:lpstr>
      <vt:lpstr>Office of Investigation Regions</vt:lpstr>
      <vt:lpstr>Areas of Responsibility</vt:lpstr>
      <vt:lpstr>Where have we been for the last 5 years?</vt:lpstr>
      <vt:lpstr>HUD Data - California</vt:lpstr>
      <vt:lpstr>Housing Assistance Budget</vt:lpstr>
      <vt:lpstr>Low-Income Housing Programs</vt:lpstr>
      <vt:lpstr>The Welfare and Housing Connection</vt:lpstr>
      <vt:lpstr>Similarities Between Low-Income Housing and Welfare</vt:lpstr>
      <vt:lpstr>OIG and Public and Indian Housing (PIH)</vt:lpstr>
      <vt:lpstr>Fraud Schemes in PIH (continued)</vt:lpstr>
      <vt:lpstr>Section 8 HCV Program</vt:lpstr>
      <vt:lpstr>Section 8 Housing Choice Voucher Program (HCV)</vt:lpstr>
      <vt:lpstr>Section 8 HCV Program</vt:lpstr>
      <vt:lpstr>HCV Tenant Approval Process</vt:lpstr>
      <vt:lpstr>HCV Tenant Approval Process</vt:lpstr>
      <vt:lpstr>HCV Key Documents</vt:lpstr>
      <vt:lpstr>Voucher</vt:lpstr>
      <vt:lpstr>Voucher</vt:lpstr>
      <vt:lpstr>HCV Key Documents</vt:lpstr>
      <vt:lpstr>Annual  Re-examination</vt:lpstr>
      <vt:lpstr>Annual  Re-examination</vt:lpstr>
      <vt:lpstr>Annual  Re-examination</vt:lpstr>
      <vt:lpstr>Annual  Re-examination</vt:lpstr>
      <vt:lpstr>Annual  Re-examination</vt:lpstr>
      <vt:lpstr>Annual  Re-examination</vt:lpstr>
      <vt:lpstr>Annual  Re-examination</vt:lpstr>
      <vt:lpstr>Annual  Re-examination</vt:lpstr>
      <vt:lpstr>Annual  Re-examination</vt:lpstr>
      <vt:lpstr>HCV Key Documents</vt:lpstr>
      <vt:lpstr>Interim Re-examination</vt:lpstr>
      <vt:lpstr>Housing Fraud</vt:lpstr>
      <vt:lpstr> Housing  Fraud: A Crime of Opportunity</vt:lpstr>
      <vt:lpstr>Investigative Challenges</vt:lpstr>
      <vt:lpstr>Investigative Challenges…Continued</vt:lpstr>
      <vt:lpstr>Privacy Act of 1974, 5 United States Code Section 552a</vt:lpstr>
      <vt:lpstr>Federal and State M.O.U.</vt:lpstr>
      <vt:lpstr>PowerPoint Presentation</vt:lpstr>
      <vt:lpstr>HOUSING FRAUD</vt:lpstr>
      <vt:lpstr>HUD/SSA/IHSS Fraud</vt:lpstr>
      <vt:lpstr>HUD/SSA/IHSS Fraud</vt:lpstr>
      <vt:lpstr>      HUD/DPSS/USPS Fraud “Babysitter Club”       ‘</vt:lpstr>
      <vt:lpstr>HUD/DPSS “Faire Belle”</vt:lpstr>
      <vt:lpstr>Additional Fraud Cases</vt:lpstr>
      <vt:lpstr>Additional Fraud Cases…Continued</vt:lpstr>
      <vt:lpstr>Mortgage Fraud</vt:lpstr>
      <vt:lpstr> Mortgage Fraud</vt:lpstr>
      <vt:lpstr>Potential Persons of Interest</vt:lpstr>
      <vt:lpstr>Uniform Residential Loan Application</vt:lpstr>
      <vt:lpstr>Uniform Residential Loan Application</vt:lpstr>
      <vt:lpstr>Uniform Residential Loan Application</vt:lpstr>
      <vt:lpstr>Uniform Residential Loan Application</vt:lpstr>
      <vt:lpstr> Disaster Oversight Investigations</vt:lpstr>
      <vt:lpstr>Questions</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HUD OIG PowerPoint Presentation Template</dc:title>
  <dc:creator>Adriana Gonzalez</dc:creator>
  <cp:lastModifiedBy>Gravely, Thomas</cp:lastModifiedBy>
  <cp:revision>26</cp:revision>
  <dcterms:created xsi:type="dcterms:W3CDTF">2022-03-08T17:00:25Z</dcterms:created>
  <dcterms:modified xsi:type="dcterms:W3CDTF">2022-10-18T05:08:13Z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0x010100B806C26689ED3F47936053D429BDF58C</vt:lpwstr>
  </property>
  <property fmtid="{D5CDD505-2E9C-101B-9397-08002B2CF9AE}" pid="3" name="_dlc_DocIdItemGuid">
    <vt:lpwstr>aa2824fd-df9b-445f-854c-56521c6b617a</vt:lpwstr>
  </property>
  <property fmtid="{D5CDD505-2E9C-101B-9397-08002B2CF9AE}" pid="4" name="MediaServiceImageTags">
    <vt:lpwstr/>
  </property>
</Properties>
</file>