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83" r:id="rId7"/>
    <p:sldId id="284" r:id="rId8"/>
    <p:sldId id="285" r:id="rId9"/>
    <p:sldId id="286" r:id="rId10"/>
    <p:sldId id="287" r:id="rId11"/>
    <p:sldId id="258" r:id="rId12"/>
    <p:sldId id="259" r:id="rId13"/>
    <p:sldId id="260" r:id="rId14"/>
    <p:sldId id="261" r:id="rId15"/>
    <p:sldId id="262" r:id="rId16"/>
    <p:sldId id="263" r:id="rId17"/>
    <p:sldId id="288" r:id="rId18"/>
    <p:sldId id="289" r:id="rId19"/>
    <p:sldId id="264" r:id="rId20"/>
    <p:sldId id="265" r:id="rId21"/>
    <p:sldId id="266" r:id="rId22"/>
    <p:sldId id="267" r:id="rId23"/>
    <p:sldId id="268" r:id="rId24"/>
    <p:sldId id="269" r:id="rId25"/>
    <p:sldId id="270" r:id="rId26"/>
    <p:sldId id="271" r:id="rId27"/>
    <p:sldId id="299" r:id="rId28"/>
    <p:sldId id="300" r:id="rId29"/>
    <p:sldId id="273" r:id="rId30"/>
    <p:sldId id="274" r:id="rId31"/>
    <p:sldId id="275" r:id="rId32"/>
    <p:sldId id="276" r:id="rId33"/>
    <p:sldId id="277" r:id="rId34"/>
    <p:sldId id="278" r:id="rId35"/>
    <p:sldId id="279" r:id="rId36"/>
    <p:sldId id="280" r:id="rId37"/>
    <p:sldId id="296" r:id="rId38"/>
    <p:sldId id="281" r:id="rId39"/>
    <p:sldId id="297" r:id="rId40"/>
    <p:sldId id="294" r:id="rId41"/>
    <p:sldId id="295" r:id="rId42"/>
    <p:sldId id="301" r:id="rId43"/>
    <p:sldId id="282" r:id="rId44"/>
    <p:sldId id="298" r:id="rId45"/>
    <p:sldId id="290" r:id="rId46"/>
    <p:sldId id="291" r:id="rId47"/>
    <p:sldId id="29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6D0615-933D-451F-857B-B9BC41B942FA}" v="86" dt="2022-08-23T21:24:05.7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EE461E-534A-4B09-BA76-07C56B1F39E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7F2E892-ABBB-49FA-AB06-9A08F3B8D603}">
      <dgm:prSet/>
      <dgm:spPr/>
      <dgm:t>
        <a:bodyPr/>
        <a:lstStyle/>
        <a:p>
          <a:r>
            <a:rPr lang="en-US"/>
            <a:t>No later than the day before the hearing, re-verify there has not been a reported change of address or telephone number which would result in a postponement of the hearing. </a:t>
          </a:r>
        </a:p>
      </dgm:t>
    </dgm:pt>
    <dgm:pt modelId="{36E2046F-CAF9-468A-84AF-359209816857}" type="parTrans" cxnId="{FE31F431-0E1E-4B37-B85C-A71EC2BA2D92}">
      <dgm:prSet/>
      <dgm:spPr/>
      <dgm:t>
        <a:bodyPr/>
        <a:lstStyle/>
        <a:p>
          <a:endParaRPr lang="en-US"/>
        </a:p>
      </dgm:t>
    </dgm:pt>
    <dgm:pt modelId="{D2A2319E-D057-4F32-8D8A-F9FE35B504A0}" type="sibTrans" cxnId="{FE31F431-0E1E-4B37-B85C-A71EC2BA2D92}">
      <dgm:prSet/>
      <dgm:spPr/>
      <dgm:t>
        <a:bodyPr/>
        <a:lstStyle/>
        <a:p>
          <a:endParaRPr lang="en-US"/>
        </a:p>
      </dgm:t>
    </dgm:pt>
    <dgm:pt modelId="{03C16315-B00C-4DB0-937C-39460CEED2C5}">
      <dgm:prSet/>
      <dgm:spPr/>
      <dgm:t>
        <a:bodyPr/>
        <a:lstStyle/>
        <a:p>
          <a:r>
            <a:rPr lang="en-US"/>
            <a:t>Check ACMS (Appeals Case Management System) that the Affidavit of mailing has been signed by the State representative.</a:t>
          </a:r>
        </a:p>
      </dgm:t>
    </dgm:pt>
    <dgm:pt modelId="{887F40CA-EDE5-4525-8848-3E5E51EB1461}" type="parTrans" cxnId="{74DA76FB-E943-4D79-8491-58423C44BCEE}">
      <dgm:prSet/>
      <dgm:spPr/>
      <dgm:t>
        <a:bodyPr/>
        <a:lstStyle/>
        <a:p>
          <a:endParaRPr lang="en-US"/>
        </a:p>
      </dgm:t>
    </dgm:pt>
    <dgm:pt modelId="{A7BE14C5-4BFA-4FC7-9C68-8C1279BE6EF8}" type="sibTrans" cxnId="{74DA76FB-E943-4D79-8491-58423C44BCEE}">
      <dgm:prSet/>
      <dgm:spPr/>
      <dgm:t>
        <a:bodyPr/>
        <a:lstStyle/>
        <a:p>
          <a:endParaRPr lang="en-US"/>
        </a:p>
      </dgm:t>
    </dgm:pt>
    <dgm:pt modelId="{75090115-EAA2-4ADB-9FFF-9B35B1DC4FF0}">
      <dgm:prSet/>
      <dgm:spPr/>
      <dgm:t>
        <a:bodyPr/>
        <a:lstStyle/>
        <a:p>
          <a:r>
            <a:rPr lang="en-US"/>
            <a:t>ALJ opens the record.</a:t>
          </a:r>
        </a:p>
      </dgm:t>
    </dgm:pt>
    <dgm:pt modelId="{4614FB39-85B7-40DE-A6EE-54F42594C075}" type="parTrans" cxnId="{199942A5-909D-4DE8-A77E-DA74958EDAA2}">
      <dgm:prSet/>
      <dgm:spPr/>
      <dgm:t>
        <a:bodyPr/>
        <a:lstStyle/>
        <a:p>
          <a:endParaRPr lang="en-US"/>
        </a:p>
      </dgm:t>
    </dgm:pt>
    <dgm:pt modelId="{8BB989E5-AE7B-4F63-A9A8-306ACC7F489A}" type="sibTrans" cxnId="{199942A5-909D-4DE8-A77E-DA74958EDAA2}">
      <dgm:prSet/>
      <dgm:spPr/>
      <dgm:t>
        <a:bodyPr/>
        <a:lstStyle/>
        <a:p>
          <a:endParaRPr lang="en-US"/>
        </a:p>
      </dgm:t>
    </dgm:pt>
    <dgm:pt modelId="{F22D3B86-FBEC-43E4-A12A-C3851DCFB724}">
      <dgm:prSet/>
      <dgm:spPr/>
      <dgm:t>
        <a:bodyPr/>
        <a:lstStyle/>
        <a:p>
          <a:r>
            <a:rPr lang="en-US"/>
            <a:t>Jurisdiction established</a:t>
          </a:r>
        </a:p>
      </dgm:t>
    </dgm:pt>
    <dgm:pt modelId="{BBDB78EF-F703-460E-8DA4-B981E4D7C723}" type="parTrans" cxnId="{D43859B2-AA66-40EF-882C-2B0F3C8231C4}">
      <dgm:prSet/>
      <dgm:spPr/>
      <dgm:t>
        <a:bodyPr/>
        <a:lstStyle/>
        <a:p>
          <a:endParaRPr lang="en-US"/>
        </a:p>
      </dgm:t>
    </dgm:pt>
    <dgm:pt modelId="{2A4548CE-D5A3-493B-BA94-9BD05651F4C3}" type="sibTrans" cxnId="{D43859B2-AA66-40EF-882C-2B0F3C8231C4}">
      <dgm:prSet/>
      <dgm:spPr/>
      <dgm:t>
        <a:bodyPr/>
        <a:lstStyle/>
        <a:p>
          <a:endParaRPr lang="en-US"/>
        </a:p>
      </dgm:t>
    </dgm:pt>
    <dgm:pt modelId="{DBA934BE-5919-4BE3-914E-1E9ECBD7F4AF}">
      <dgm:prSet/>
      <dgm:spPr/>
      <dgm:t>
        <a:bodyPr/>
        <a:lstStyle/>
        <a:p>
          <a:r>
            <a:rPr lang="en-US"/>
            <a:t>SOP presented with or without respondent present.</a:t>
          </a:r>
        </a:p>
      </dgm:t>
    </dgm:pt>
    <dgm:pt modelId="{F51071A8-64A1-4889-87DD-605FACE48FFC}" type="parTrans" cxnId="{2A87C5D0-3998-41AC-8918-001F4DE747E8}">
      <dgm:prSet/>
      <dgm:spPr/>
      <dgm:t>
        <a:bodyPr/>
        <a:lstStyle/>
        <a:p>
          <a:endParaRPr lang="en-US"/>
        </a:p>
      </dgm:t>
    </dgm:pt>
    <dgm:pt modelId="{A12B2225-655B-4F08-8F0B-8FAE86601AA0}" type="sibTrans" cxnId="{2A87C5D0-3998-41AC-8918-001F4DE747E8}">
      <dgm:prSet/>
      <dgm:spPr/>
      <dgm:t>
        <a:bodyPr/>
        <a:lstStyle/>
        <a:p>
          <a:endParaRPr lang="en-US"/>
        </a:p>
      </dgm:t>
    </dgm:pt>
    <dgm:pt modelId="{7E986FBD-8153-4BEB-99FF-860EFAF0E6C3}" type="pres">
      <dgm:prSet presAssocID="{8EEE461E-534A-4B09-BA76-07C56B1F39E4}" presName="linear" presStyleCnt="0">
        <dgm:presLayoutVars>
          <dgm:animLvl val="lvl"/>
          <dgm:resizeHandles val="exact"/>
        </dgm:presLayoutVars>
      </dgm:prSet>
      <dgm:spPr/>
    </dgm:pt>
    <dgm:pt modelId="{50653EBF-AAC7-4C51-BE25-6D1346B038A5}" type="pres">
      <dgm:prSet presAssocID="{67F2E892-ABBB-49FA-AB06-9A08F3B8D603}" presName="parentText" presStyleLbl="node1" presStyleIdx="0" presStyleCnt="5">
        <dgm:presLayoutVars>
          <dgm:chMax val="0"/>
          <dgm:bulletEnabled val="1"/>
        </dgm:presLayoutVars>
      </dgm:prSet>
      <dgm:spPr/>
    </dgm:pt>
    <dgm:pt modelId="{982F8CFE-0553-4849-B156-EDE8A99B2063}" type="pres">
      <dgm:prSet presAssocID="{D2A2319E-D057-4F32-8D8A-F9FE35B504A0}" presName="spacer" presStyleCnt="0"/>
      <dgm:spPr/>
    </dgm:pt>
    <dgm:pt modelId="{21589FE0-5D16-447B-87EC-778B311233F1}" type="pres">
      <dgm:prSet presAssocID="{03C16315-B00C-4DB0-937C-39460CEED2C5}" presName="parentText" presStyleLbl="node1" presStyleIdx="1" presStyleCnt="5">
        <dgm:presLayoutVars>
          <dgm:chMax val="0"/>
          <dgm:bulletEnabled val="1"/>
        </dgm:presLayoutVars>
      </dgm:prSet>
      <dgm:spPr/>
    </dgm:pt>
    <dgm:pt modelId="{B06E4D32-0794-4907-AD55-7BE6DFA72323}" type="pres">
      <dgm:prSet presAssocID="{A7BE14C5-4BFA-4FC7-9C68-8C1279BE6EF8}" presName="spacer" presStyleCnt="0"/>
      <dgm:spPr/>
    </dgm:pt>
    <dgm:pt modelId="{E936B024-0483-4A5A-9B33-B27F7C1DA3BC}" type="pres">
      <dgm:prSet presAssocID="{75090115-EAA2-4ADB-9FFF-9B35B1DC4FF0}" presName="parentText" presStyleLbl="node1" presStyleIdx="2" presStyleCnt="5">
        <dgm:presLayoutVars>
          <dgm:chMax val="0"/>
          <dgm:bulletEnabled val="1"/>
        </dgm:presLayoutVars>
      </dgm:prSet>
      <dgm:spPr/>
    </dgm:pt>
    <dgm:pt modelId="{E396C2A4-9BCA-4B28-ACC7-1C040B0F7736}" type="pres">
      <dgm:prSet presAssocID="{8BB989E5-AE7B-4F63-A9A8-306ACC7F489A}" presName="spacer" presStyleCnt="0"/>
      <dgm:spPr/>
    </dgm:pt>
    <dgm:pt modelId="{A3662736-9089-4A61-B2E0-D5829EE2AD4E}" type="pres">
      <dgm:prSet presAssocID="{F22D3B86-FBEC-43E4-A12A-C3851DCFB724}" presName="parentText" presStyleLbl="node1" presStyleIdx="3" presStyleCnt="5">
        <dgm:presLayoutVars>
          <dgm:chMax val="0"/>
          <dgm:bulletEnabled val="1"/>
        </dgm:presLayoutVars>
      </dgm:prSet>
      <dgm:spPr/>
    </dgm:pt>
    <dgm:pt modelId="{5347721E-21C9-4AED-B2C4-5DAC3CB7E7C9}" type="pres">
      <dgm:prSet presAssocID="{2A4548CE-D5A3-493B-BA94-9BD05651F4C3}" presName="spacer" presStyleCnt="0"/>
      <dgm:spPr/>
    </dgm:pt>
    <dgm:pt modelId="{880AA3B5-6310-44CF-8255-4DE7C18A13CA}" type="pres">
      <dgm:prSet presAssocID="{DBA934BE-5919-4BE3-914E-1E9ECBD7F4AF}" presName="parentText" presStyleLbl="node1" presStyleIdx="4" presStyleCnt="5">
        <dgm:presLayoutVars>
          <dgm:chMax val="0"/>
          <dgm:bulletEnabled val="1"/>
        </dgm:presLayoutVars>
      </dgm:prSet>
      <dgm:spPr/>
    </dgm:pt>
  </dgm:ptLst>
  <dgm:cxnLst>
    <dgm:cxn modelId="{F651B801-8C3D-4D76-B4D2-0DE9F1F170AB}" type="presOf" srcId="{F22D3B86-FBEC-43E4-A12A-C3851DCFB724}" destId="{A3662736-9089-4A61-B2E0-D5829EE2AD4E}" srcOrd="0" destOrd="0" presId="urn:microsoft.com/office/officeart/2005/8/layout/vList2"/>
    <dgm:cxn modelId="{FE31F431-0E1E-4B37-B85C-A71EC2BA2D92}" srcId="{8EEE461E-534A-4B09-BA76-07C56B1F39E4}" destId="{67F2E892-ABBB-49FA-AB06-9A08F3B8D603}" srcOrd="0" destOrd="0" parTransId="{36E2046F-CAF9-468A-84AF-359209816857}" sibTransId="{D2A2319E-D057-4F32-8D8A-F9FE35B504A0}"/>
    <dgm:cxn modelId="{FE817284-BE18-41C2-BBEB-6198876D7325}" type="presOf" srcId="{67F2E892-ABBB-49FA-AB06-9A08F3B8D603}" destId="{50653EBF-AAC7-4C51-BE25-6D1346B038A5}" srcOrd="0" destOrd="0" presId="urn:microsoft.com/office/officeart/2005/8/layout/vList2"/>
    <dgm:cxn modelId="{199942A5-909D-4DE8-A77E-DA74958EDAA2}" srcId="{8EEE461E-534A-4B09-BA76-07C56B1F39E4}" destId="{75090115-EAA2-4ADB-9FFF-9B35B1DC4FF0}" srcOrd="2" destOrd="0" parTransId="{4614FB39-85B7-40DE-A6EE-54F42594C075}" sibTransId="{8BB989E5-AE7B-4F63-A9A8-306ACC7F489A}"/>
    <dgm:cxn modelId="{EAD3D5A5-F7F3-44B5-9DD8-A616E0984D89}" type="presOf" srcId="{DBA934BE-5919-4BE3-914E-1E9ECBD7F4AF}" destId="{880AA3B5-6310-44CF-8255-4DE7C18A13CA}" srcOrd="0" destOrd="0" presId="urn:microsoft.com/office/officeart/2005/8/layout/vList2"/>
    <dgm:cxn modelId="{D43859B2-AA66-40EF-882C-2B0F3C8231C4}" srcId="{8EEE461E-534A-4B09-BA76-07C56B1F39E4}" destId="{F22D3B86-FBEC-43E4-A12A-C3851DCFB724}" srcOrd="3" destOrd="0" parTransId="{BBDB78EF-F703-460E-8DA4-B981E4D7C723}" sibTransId="{2A4548CE-D5A3-493B-BA94-9BD05651F4C3}"/>
    <dgm:cxn modelId="{511E22C0-8183-496C-87EE-7CDFCB921799}" type="presOf" srcId="{75090115-EAA2-4ADB-9FFF-9B35B1DC4FF0}" destId="{E936B024-0483-4A5A-9B33-B27F7C1DA3BC}" srcOrd="0" destOrd="0" presId="urn:microsoft.com/office/officeart/2005/8/layout/vList2"/>
    <dgm:cxn modelId="{D8F0A5C0-C032-4587-A817-412621FCF3D2}" type="presOf" srcId="{8EEE461E-534A-4B09-BA76-07C56B1F39E4}" destId="{7E986FBD-8153-4BEB-99FF-860EFAF0E6C3}" srcOrd="0" destOrd="0" presId="urn:microsoft.com/office/officeart/2005/8/layout/vList2"/>
    <dgm:cxn modelId="{34D59FC5-A51F-4CEC-A716-4EA32CAD507F}" type="presOf" srcId="{03C16315-B00C-4DB0-937C-39460CEED2C5}" destId="{21589FE0-5D16-447B-87EC-778B311233F1}" srcOrd="0" destOrd="0" presId="urn:microsoft.com/office/officeart/2005/8/layout/vList2"/>
    <dgm:cxn modelId="{2A87C5D0-3998-41AC-8918-001F4DE747E8}" srcId="{8EEE461E-534A-4B09-BA76-07C56B1F39E4}" destId="{DBA934BE-5919-4BE3-914E-1E9ECBD7F4AF}" srcOrd="4" destOrd="0" parTransId="{F51071A8-64A1-4889-87DD-605FACE48FFC}" sibTransId="{A12B2225-655B-4F08-8F0B-8FAE86601AA0}"/>
    <dgm:cxn modelId="{74DA76FB-E943-4D79-8491-58423C44BCEE}" srcId="{8EEE461E-534A-4B09-BA76-07C56B1F39E4}" destId="{03C16315-B00C-4DB0-937C-39460CEED2C5}" srcOrd="1" destOrd="0" parTransId="{887F40CA-EDE5-4525-8848-3E5E51EB1461}" sibTransId="{A7BE14C5-4BFA-4FC7-9C68-8C1279BE6EF8}"/>
    <dgm:cxn modelId="{CF2EC238-7889-4F00-A369-A37B05B9A7C5}" type="presParOf" srcId="{7E986FBD-8153-4BEB-99FF-860EFAF0E6C3}" destId="{50653EBF-AAC7-4C51-BE25-6D1346B038A5}" srcOrd="0" destOrd="0" presId="urn:microsoft.com/office/officeart/2005/8/layout/vList2"/>
    <dgm:cxn modelId="{B158EB5E-B98C-4A50-BDA9-EB481B632EDE}" type="presParOf" srcId="{7E986FBD-8153-4BEB-99FF-860EFAF0E6C3}" destId="{982F8CFE-0553-4849-B156-EDE8A99B2063}" srcOrd="1" destOrd="0" presId="urn:microsoft.com/office/officeart/2005/8/layout/vList2"/>
    <dgm:cxn modelId="{8ECAD04B-B51F-4B1A-8692-3679B0E45D4B}" type="presParOf" srcId="{7E986FBD-8153-4BEB-99FF-860EFAF0E6C3}" destId="{21589FE0-5D16-447B-87EC-778B311233F1}" srcOrd="2" destOrd="0" presId="urn:microsoft.com/office/officeart/2005/8/layout/vList2"/>
    <dgm:cxn modelId="{3B6AF2C2-68DD-4853-87A2-11EDF682F5AC}" type="presParOf" srcId="{7E986FBD-8153-4BEB-99FF-860EFAF0E6C3}" destId="{B06E4D32-0794-4907-AD55-7BE6DFA72323}" srcOrd="3" destOrd="0" presId="urn:microsoft.com/office/officeart/2005/8/layout/vList2"/>
    <dgm:cxn modelId="{57754070-663D-49CD-881E-6C80AA257787}" type="presParOf" srcId="{7E986FBD-8153-4BEB-99FF-860EFAF0E6C3}" destId="{E936B024-0483-4A5A-9B33-B27F7C1DA3BC}" srcOrd="4" destOrd="0" presId="urn:microsoft.com/office/officeart/2005/8/layout/vList2"/>
    <dgm:cxn modelId="{BA139C78-4B23-42A5-8F2D-A7FF3B5FD1DC}" type="presParOf" srcId="{7E986FBD-8153-4BEB-99FF-860EFAF0E6C3}" destId="{E396C2A4-9BCA-4B28-ACC7-1C040B0F7736}" srcOrd="5" destOrd="0" presId="urn:microsoft.com/office/officeart/2005/8/layout/vList2"/>
    <dgm:cxn modelId="{CBDCB9F9-243A-4FC7-9650-8ABE040ABBE8}" type="presParOf" srcId="{7E986FBD-8153-4BEB-99FF-860EFAF0E6C3}" destId="{A3662736-9089-4A61-B2E0-D5829EE2AD4E}" srcOrd="6" destOrd="0" presId="urn:microsoft.com/office/officeart/2005/8/layout/vList2"/>
    <dgm:cxn modelId="{F7BE8024-7674-45B3-8EDD-09C98972ACF2}" type="presParOf" srcId="{7E986FBD-8153-4BEB-99FF-860EFAF0E6C3}" destId="{5347721E-21C9-4AED-B2C4-5DAC3CB7E7C9}" srcOrd="7" destOrd="0" presId="urn:microsoft.com/office/officeart/2005/8/layout/vList2"/>
    <dgm:cxn modelId="{36836ECF-2AD1-4F61-8F55-6BBD66BCADCE}" type="presParOf" srcId="{7E986FBD-8153-4BEB-99FF-860EFAF0E6C3}" destId="{880AA3B5-6310-44CF-8255-4DE7C18A13C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53EBF-AAC7-4C51-BE25-6D1346B038A5}">
      <dsp:nvSpPr>
        <dsp:cNvPr id="0" name=""/>
        <dsp:cNvSpPr/>
      </dsp:nvSpPr>
      <dsp:spPr>
        <a:xfrm>
          <a:off x="0" y="46605"/>
          <a:ext cx="6900512" cy="1044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No later than the day before the hearing, re-verify there has not been a reported change of address or telephone number which would result in a postponement of the hearing. </a:t>
          </a:r>
        </a:p>
      </dsp:txBody>
      <dsp:txXfrm>
        <a:off x="51003" y="97608"/>
        <a:ext cx="6798506" cy="942803"/>
      </dsp:txXfrm>
    </dsp:sp>
    <dsp:sp modelId="{21589FE0-5D16-447B-87EC-778B311233F1}">
      <dsp:nvSpPr>
        <dsp:cNvPr id="0" name=""/>
        <dsp:cNvSpPr/>
      </dsp:nvSpPr>
      <dsp:spPr>
        <a:xfrm>
          <a:off x="0" y="1146135"/>
          <a:ext cx="6900512" cy="1044809"/>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Check ACMS (Appeals Case Management System) that the Affidavit of mailing has been signed by the State representative.</a:t>
          </a:r>
        </a:p>
      </dsp:txBody>
      <dsp:txXfrm>
        <a:off x="51003" y="1197138"/>
        <a:ext cx="6798506" cy="942803"/>
      </dsp:txXfrm>
    </dsp:sp>
    <dsp:sp modelId="{E936B024-0483-4A5A-9B33-B27F7C1DA3BC}">
      <dsp:nvSpPr>
        <dsp:cNvPr id="0" name=""/>
        <dsp:cNvSpPr/>
      </dsp:nvSpPr>
      <dsp:spPr>
        <a:xfrm>
          <a:off x="0" y="2245665"/>
          <a:ext cx="6900512" cy="104480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ALJ opens the record.</a:t>
          </a:r>
        </a:p>
      </dsp:txBody>
      <dsp:txXfrm>
        <a:off x="51003" y="2296668"/>
        <a:ext cx="6798506" cy="942803"/>
      </dsp:txXfrm>
    </dsp:sp>
    <dsp:sp modelId="{A3662736-9089-4A61-B2E0-D5829EE2AD4E}">
      <dsp:nvSpPr>
        <dsp:cNvPr id="0" name=""/>
        <dsp:cNvSpPr/>
      </dsp:nvSpPr>
      <dsp:spPr>
        <a:xfrm>
          <a:off x="0" y="3345195"/>
          <a:ext cx="6900512" cy="1044809"/>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Jurisdiction established</a:t>
          </a:r>
        </a:p>
      </dsp:txBody>
      <dsp:txXfrm>
        <a:off x="51003" y="3396198"/>
        <a:ext cx="6798506" cy="942803"/>
      </dsp:txXfrm>
    </dsp:sp>
    <dsp:sp modelId="{880AA3B5-6310-44CF-8255-4DE7C18A13CA}">
      <dsp:nvSpPr>
        <dsp:cNvPr id="0" name=""/>
        <dsp:cNvSpPr/>
      </dsp:nvSpPr>
      <dsp:spPr>
        <a:xfrm>
          <a:off x="0" y="4444725"/>
          <a:ext cx="6900512" cy="104480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SOP presented with or without respondent present.</a:t>
          </a:r>
        </a:p>
      </dsp:txBody>
      <dsp:txXfrm>
        <a:off x="51003" y="4495728"/>
        <a:ext cx="6798506" cy="9428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B8406-3407-5054-B846-7D76A13513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ABB361-5EF8-4382-4969-694473CD40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5E7EA8-89F5-DFD8-54DE-0F8ADF5C78ED}"/>
              </a:ext>
            </a:extLst>
          </p:cNvPr>
          <p:cNvSpPr>
            <a:spLocks noGrp="1"/>
          </p:cNvSpPr>
          <p:nvPr>
            <p:ph type="dt" sz="half" idx="10"/>
          </p:nvPr>
        </p:nvSpPr>
        <p:spPr/>
        <p:txBody>
          <a:bodyPr/>
          <a:lstStyle/>
          <a:p>
            <a:fld id="{65DD2A34-E9DF-4B83-AE66-E1E7EEF08DB4}" type="datetimeFigureOut">
              <a:rPr lang="en-US" smtClean="0"/>
              <a:t>8/23/2022</a:t>
            </a:fld>
            <a:endParaRPr lang="en-US"/>
          </a:p>
        </p:txBody>
      </p:sp>
      <p:sp>
        <p:nvSpPr>
          <p:cNvPr id="5" name="Footer Placeholder 4">
            <a:extLst>
              <a:ext uri="{FF2B5EF4-FFF2-40B4-BE49-F238E27FC236}">
                <a16:creationId xmlns:a16="http://schemas.microsoft.com/office/drawing/2014/main" id="{B6D96D5A-C1A5-D707-7831-7CC18F691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11ECD-B29A-D406-569B-DBBAEAB15A84}"/>
              </a:ext>
            </a:extLst>
          </p:cNvPr>
          <p:cNvSpPr>
            <a:spLocks noGrp="1"/>
          </p:cNvSpPr>
          <p:nvPr>
            <p:ph type="sldNum" sz="quarter" idx="12"/>
          </p:nvPr>
        </p:nvSpPr>
        <p:spPr/>
        <p:txBody>
          <a:bodyPr/>
          <a:lstStyle/>
          <a:p>
            <a:fld id="{464F5ECD-8667-47FA-A4BC-7DA9F228F247}" type="slidenum">
              <a:rPr lang="en-US" smtClean="0"/>
              <a:t>‹#›</a:t>
            </a:fld>
            <a:endParaRPr lang="en-US"/>
          </a:p>
        </p:txBody>
      </p:sp>
    </p:spTree>
    <p:extLst>
      <p:ext uri="{BB962C8B-B14F-4D97-AF65-F5344CB8AC3E}">
        <p14:creationId xmlns:p14="http://schemas.microsoft.com/office/powerpoint/2010/main" val="70518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7FA0F-F397-2F15-3120-27D76F094C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9053CA-5D63-D23E-BCBD-D20351B91F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480AF1-C20F-44D0-88FF-1799AFF69D87}"/>
              </a:ext>
            </a:extLst>
          </p:cNvPr>
          <p:cNvSpPr>
            <a:spLocks noGrp="1"/>
          </p:cNvSpPr>
          <p:nvPr>
            <p:ph type="dt" sz="half" idx="10"/>
          </p:nvPr>
        </p:nvSpPr>
        <p:spPr/>
        <p:txBody>
          <a:bodyPr/>
          <a:lstStyle/>
          <a:p>
            <a:fld id="{65DD2A34-E9DF-4B83-AE66-E1E7EEF08DB4}" type="datetimeFigureOut">
              <a:rPr lang="en-US" smtClean="0"/>
              <a:t>8/23/2022</a:t>
            </a:fld>
            <a:endParaRPr lang="en-US"/>
          </a:p>
        </p:txBody>
      </p:sp>
      <p:sp>
        <p:nvSpPr>
          <p:cNvPr id="5" name="Footer Placeholder 4">
            <a:extLst>
              <a:ext uri="{FF2B5EF4-FFF2-40B4-BE49-F238E27FC236}">
                <a16:creationId xmlns:a16="http://schemas.microsoft.com/office/drawing/2014/main" id="{D547AED4-3568-37F4-181C-AE935A71E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34FC4-340E-384E-07A7-06292A0A6134}"/>
              </a:ext>
            </a:extLst>
          </p:cNvPr>
          <p:cNvSpPr>
            <a:spLocks noGrp="1"/>
          </p:cNvSpPr>
          <p:nvPr>
            <p:ph type="sldNum" sz="quarter" idx="12"/>
          </p:nvPr>
        </p:nvSpPr>
        <p:spPr/>
        <p:txBody>
          <a:bodyPr/>
          <a:lstStyle/>
          <a:p>
            <a:fld id="{464F5ECD-8667-47FA-A4BC-7DA9F228F247}" type="slidenum">
              <a:rPr lang="en-US" smtClean="0"/>
              <a:t>‹#›</a:t>
            </a:fld>
            <a:endParaRPr lang="en-US"/>
          </a:p>
        </p:txBody>
      </p:sp>
    </p:spTree>
    <p:extLst>
      <p:ext uri="{BB962C8B-B14F-4D97-AF65-F5344CB8AC3E}">
        <p14:creationId xmlns:p14="http://schemas.microsoft.com/office/powerpoint/2010/main" val="3621981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CD4D46-81C5-661F-C7EE-764BC37857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0EA11F-C512-0607-9C21-334234F123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09475-1316-CF91-07B8-454227BDE514}"/>
              </a:ext>
            </a:extLst>
          </p:cNvPr>
          <p:cNvSpPr>
            <a:spLocks noGrp="1"/>
          </p:cNvSpPr>
          <p:nvPr>
            <p:ph type="dt" sz="half" idx="10"/>
          </p:nvPr>
        </p:nvSpPr>
        <p:spPr/>
        <p:txBody>
          <a:bodyPr/>
          <a:lstStyle/>
          <a:p>
            <a:fld id="{65DD2A34-E9DF-4B83-AE66-E1E7EEF08DB4}" type="datetimeFigureOut">
              <a:rPr lang="en-US" smtClean="0"/>
              <a:t>8/23/2022</a:t>
            </a:fld>
            <a:endParaRPr lang="en-US"/>
          </a:p>
        </p:txBody>
      </p:sp>
      <p:sp>
        <p:nvSpPr>
          <p:cNvPr id="5" name="Footer Placeholder 4">
            <a:extLst>
              <a:ext uri="{FF2B5EF4-FFF2-40B4-BE49-F238E27FC236}">
                <a16:creationId xmlns:a16="http://schemas.microsoft.com/office/drawing/2014/main" id="{30CDB69A-8FA6-EF44-379D-50F9CC0DD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0075E-B865-0DDE-B447-A9212C99EBCE}"/>
              </a:ext>
            </a:extLst>
          </p:cNvPr>
          <p:cNvSpPr>
            <a:spLocks noGrp="1"/>
          </p:cNvSpPr>
          <p:nvPr>
            <p:ph type="sldNum" sz="quarter" idx="12"/>
          </p:nvPr>
        </p:nvSpPr>
        <p:spPr/>
        <p:txBody>
          <a:bodyPr/>
          <a:lstStyle/>
          <a:p>
            <a:fld id="{464F5ECD-8667-47FA-A4BC-7DA9F228F247}" type="slidenum">
              <a:rPr lang="en-US" smtClean="0"/>
              <a:t>‹#›</a:t>
            </a:fld>
            <a:endParaRPr lang="en-US"/>
          </a:p>
        </p:txBody>
      </p:sp>
    </p:spTree>
    <p:extLst>
      <p:ext uri="{BB962C8B-B14F-4D97-AF65-F5344CB8AC3E}">
        <p14:creationId xmlns:p14="http://schemas.microsoft.com/office/powerpoint/2010/main" val="1162617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CF792-8EAA-4BEF-E296-C21FEA9481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8CD44F-81BC-8E2C-2FF5-A517FB2223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721D7-110C-A39E-A90E-F98A1D539495}"/>
              </a:ext>
            </a:extLst>
          </p:cNvPr>
          <p:cNvSpPr>
            <a:spLocks noGrp="1"/>
          </p:cNvSpPr>
          <p:nvPr>
            <p:ph type="dt" sz="half" idx="10"/>
          </p:nvPr>
        </p:nvSpPr>
        <p:spPr/>
        <p:txBody>
          <a:bodyPr/>
          <a:lstStyle/>
          <a:p>
            <a:fld id="{65DD2A34-E9DF-4B83-AE66-E1E7EEF08DB4}" type="datetimeFigureOut">
              <a:rPr lang="en-US" smtClean="0"/>
              <a:t>8/23/2022</a:t>
            </a:fld>
            <a:endParaRPr lang="en-US"/>
          </a:p>
        </p:txBody>
      </p:sp>
      <p:sp>
        <p:nvSpPr>
          <p:cNvPr id="5" name="Footer Placeholder 4">
            <a:extLst>
              <a:ext uri="{FF2B5EF4-FFF2-40B4-BE49-F238E27FC236}">
                <a16:creationId xmlns:a16="http://schemas.microsoft.com/office/drawing/2014/main" id="{5D026F3A-41FA-4AEF-FA47-91204CE07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7E320-4AED-DB76-7F18-3BBD000C64AB}"/>
              </a:ext>
            </a:extLst>
          </p:cNvPr>
          <p:cNvSpPr>
            <a:spLocks noGrp="1"/>
          </p:cNvSpPr>
          <p:nvPr>
            <p:ph type="sldNum" sz="quarter" idx="12"/>
          </p:nvPr>
        </p:nvSpPr>
        <p:spPr/>
        <p:txBody>
          <a:bodyPr/>
          <a:lstStyle/>
          <a:p>
            <a:fld id="{464F5ECD-8667-47FA-A4BC-7DA9F228F247}" type="slidenum">
              <a:rPr lang="en-US" smtClean="0"/>
              <a:t>‹#›</a:t>
            </a:fld>
            <a:endParaRPr lang="en-US"/>
          </a:p>
        </p:txBody>
      </p:sp>
    </p:spTree>
    <p:extLst>
      <p:ext uri="{BB962C8B-B14F-4D97-AF65-F5344CB8AC3E}">
        <p14:creationId xmlns:p14="http://schemas.microsoft.com/office/powerpoint/2010/main" val="116135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D841A-87E5-1130-942D-D854B07AAF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E7C9FA-9A0C-A608-FF1E-A1F3D9D4B0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610678-133D-ABD7-B346-0192D40CE038}"/>
              </a:ext>
            </a:extLst>
          </p:cNvPr>
          <p:cNvSpPr>
            <a:spLocks noGrp="1"/>
          </p:cNvSpPr>
          <p:nvPr>
            <p:ph type="dt" sz="half" idx="10"/>
          </p:nvPr>
        </p:nvSpPr>
        <p:spPr/>
        <p:txBody>
          <a:bodyPr/>
          <a:lstStyle/>
          <a:p>
            <a:fld id="{65DD2A34-E9DF-4B83-AE66-E1E7EEF08DB4}" type="datetimeFigureOut">
              <a:rPr lang="en-US" smtClean="0"/>
              <a:t>8/23/2022</a:t>
            </a:fld>
            <a:endParaRPr lang="en-US"/>
          </a:p>
        </p:txBody>
      </p:sp>
      <p:sp>
        <p:nvSpPr>
          <p:cNvPr id="5" name="Footer Placeholder 4">
            <a:extLst>
              <a:ext uri="{FF2B5EF4-FFF2-40B4-BE49-F238E27FC236}">
                <a16:creationId xmlns:a16="http://schemas.microsoft.com/office/drawing/2014/main" id="{C84841ED-B458-BA60-E3B1-C2DD5A4AC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89759-F11D-330C-8722-600620644835}"/>
              </a:ext>
            </a:extLst>
          </p:cNvPr>
          <p:cNvSpPr>
            <a:spLocks noGrp="1"/>
          </p:cNvSpPr>
          <p:nvPr>
            <p:ph type="sldNum" sz="quarter" idx="12"/>
          </p:nvPr>
        </p:nvSpPr>
        <p:spPr/>
        <p:txBody>
          <a:bodyPr/>
          <a:lstStyle/>
          <a:p>
            <a:fld id="{464F5ECD-8667-47FA-A4BC-7DA9F228F247}" type="slidenum">
              <a:rPr lang="en-US" smtClean="0"/>
              <a:t>‹#›</a:t>
            </a:fld>
            <a:endParaRPr lang="en-US"/>
          </a:p>
        </p:txBody>
      </p:sp>
    </p:spTree>
    <p:extLst>
      <p:ext uri="{BB962C8B-B14F-4D97-AF65-F5344CB8AC3E}">
        <p14:creationId xmlns:p14="http://schemas.microsoft.com/office/powerpoint/2010/main" val="1300131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C2AA3-F44B-4BAA-8596-64F75F3F76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24E29F-8602-ABBA-68F8-BED99886E5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009BD7-5EE5-1AB5-F03E-03E5090624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2B0A72-E3EB-3301-E451-EB9D03CDE46F}"/>
              </a:ext>
            </a:extLst>
          </p:cNvPr>
          <p:cNvSpPr>
            <a:spLocks noGrp="1"/>
          </p:cNvSpPr>
          <p:nvPr>
            <p:ph type="dt" sz="half" idx="10"/>
          </p:nvPr>
        </p:nvSpPr>
        <p:spPr/>
        <p:txBody>
          <a:bodyPr/>
          <a:lstStyle/>
          <a:p>
            <a:fld id="{65DD2A34-E9DF-4B83-AE66-E1E7EEF08DB4}" type="datetimeFigureOut">
              <a:rPr lang="en-US" smtClean="0"/>
              <a:t>8/23/2022</a:t>
            </a:fld>
            <a:endParaRPr lang="en-US"/>
          </a:p>
        </p:txBody>
      </p:sp>
      <p:sp>
        <p:nvSpPr>
          <p:cNvPr id="6" name="Footer Placeholder 5">
            <a:extLst>
              <a:ext uri="{FF2B5EF4-FFF2-40B4-BE49-F238E27FC236}">
                <a16:creationId xmlns:a16="http://schemas.microsoft.com/office/drawing/2014/main" id="{AE4727D6-F0CF-3387-93C9-81047A639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4576A2-F035-F784-7937-B4748FF2AFB3}"/>
              </a:ext>
            </a:extLst>
          </p:cNvPr>
          <p:cNvSpPr>
            <a:spLocks noGrp="1"/>
          </p:cNvSpPr>
          <p:nvPr>
            <p:ph type="sldNum" sz="quarter" idx="12"/>
          </p:nvPr>
        </p:nvSpPr>
        <p:spPr/>
        <p:txBody>
          <a:bodyPr/>
          <a:lstStyle/>
          <a:p>
            <a:fld id="{464F5ECD-8667-47FA-A4BC-7DA9F228F247}" type="slidenum">
              <a:rPr lang="en-US" smtClean="0"/>
              <a:t>‹#›</a:t>
            </a:fld>
            <a:endParaRPr lang="en-US"/>
          </a:p>
        </p:txBody>
      </p:sp>
    </p:spTree>
    <p:extLst>
      <p:ext uri="{BB962C8B-B14F-4D97-AF65-F5344CB8AC3E}">
        <p14:creationId xmlns:p14="http://schemas.microsoft.com/office/powerpoint/2010/main" val="3298685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FC7B-D32C-E304-4F47-32328AFF79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1D6B42-512E-3D11-FF0D-BA07F09EC3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F3882A-675E-76C4-308D-E61928A96B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DC9CB7-1112-60FC-77FB-D2C1E207F3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01C9EA-B7B6-2772-05F9-679E894FEF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CDF4AB-0F6D-0F1E-EE31-5256BEA426E1}"/>
              </a:ext>
            </a:extLst>
          </p:cNvPr>
          <p:cNvSpPr>
            <a:spLocks noGrp="1"/>
          </p:cNvSpPr>
          <p:nvPr>
            <p:ph type="dt" sz="half" idx="10"/>
          </p:nvPr>
        </p:nvSpPr>
        <p:spPr/>
        <p:txBody>
          <a:bodyPr/>
          <a:lstStyle/>
          <a:p>
            <a:fld id="{65DD2A34-E9DF-4B83-AE66-E1E7EEF08DB4}" type="datetimeFigureOut">
              <a:rPr lang="en-US" smtClean="0"/>
              <a:t>8/23/2022</a:t>
            </a:fld>
            <a:endParaRPr lang="en-US"/>
          </a:p>
        </p:txBody>
      </p:sp>
      <p:sp>
        <p:nvSpPr>
          <p:cNvPr id="8" name="Footer Placeholder 7">
            <a:extLst>
              <a:ext uri="{FF2B5EF4-FFF2-40B4-BE49-F238E27FC236}">
                <a16:creationId xmlns:a16="http://schemas.microsoft.com/office/drawing/2014/main" id="{3AD85FB2-D76C-73D6-ED95-5A3B73C792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3E094D-0E97-0BC9-09B7-3D72CDCD3C20}"/>
              </a:ext>
            </a:extLst>
          </p:cNvPr>
          <p:cNvSpPr>
            <a:spLocks noGrp="1"/>
          </p:cNvSpPr>
          <p:nvPr>
            <p:ph type="sldNum" sz="quarter" idx="12"/>
          </p:nvPr>
        </p:nvSpPr>
        <p:spPr/>
        <p:txBody>
          <a:bodyPr/>
          <a:lstStyle/>
          <a:p>
            <a:fld id="{464F5ECD-8667-47FA-A4BC-7DA9F228F247}" type="slidenum">
              <a:rPr lang="en-US" smtClean="0"/>
              <a:t>‹#›</a:t>
            </a:fld>
            <a:endParaRPr lang="en-US"/>
          </a:p>
        </p:txBody>
      </p:sp>
    </p:spTree>
    <p:extLst>
      <p:ext uri="{BB962C8B-B14F-4D97-AF65-F5344CB8AC3E}">
        <p14:creationId xmlns:p14="http://schemas.microsoft.com/office/powerpoint/2010/main" val="413149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BAEA-78B0-3983-1869-A42989C302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BDD788-A2F2-9179-E70F-A249ECAFBD78}"/>
              </a:ext>
            </a:extLst>
          </p:cNvPr>
          <p:cNvSpPr>
            <a:spLocks noGrp="1"/>
          </p:cNvSpPr>
          <p:nvPr>
            <p:ph type="dt" sz="half" idx="10"/>
          </p:nvPr>
        </p:nvSpPr>
        <p:spPr/>
        <p:txBody>
          <a:bodyPr/>
          <a:lstStyle/>
          <a:p>
            <a:fld id="{65DD2A34-E9DF-4B83-AE66-E1E7EEF08DB4}" type="datetimeFigureOut">
              <a:rPr lang="en-US" smtClean="0"/>
              <a:t>8/23/2022</a:t>
            </a:fld>
            <a:endParaRPr lang="en-US"/>
          </a:p>
        </p:txBody>
      </p:sp>
      <p:sp>
        <p:nvSpPr>
          <p:cNvPr id="4" name="Footer Placeholder 3">
            <a:extLst>
              <a:ext uri="{FF2B5EF4-FFF2-40B4-BE49-F238E27FC236}">
                <a16:creationId xmlns:a16="http://schemas.microsoft.com/office/drawing/2014/main" id="{3C5A7FDA-DE09-EEDF-624C-A7F8610F4E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336456-810A-33F3-4EDE-C2ADCB120764}"/>
              </a:ext>
            </a:extLst>
          </p:cNvPr>
          <p:cNvSpPr>
            <a:spLocks noGrp="1"/>
          </p:cNvSpPr>
          <p:nvPr>
            <p:ph type="sldNum" sz="quarter" idx="12"/>
          </p:nvPr>
        </p:nvSpPr>
        <p:spPr/>
        <p:txBody>
          <a:bodyPr/>
          <a:lstStyle/>
          <a:p>
            <a:fld id="{464F5ECD-8667-47FA-A4BC-7DA9F228F247}" type="slidenum">
              <a:rPr lang="en-US" smtClean="0"/>
              <a:t>‹#›</a:t>
            </a:fld>
            <a:endParaRPr lang="en-US"/>
          </a:p>
        </p:txBody>
      </p:sp>
    </p:spTree>
    <p:extLst>
      <p:ext uri="{BB962C8B-B14F-4D97-AF65-F5344CB8AC3E}">
        <p14:creationId xmlns:p14="http://schemas.microsoft.com/office/powerpoint/2010/main" val="230813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07D0CA-A2C3-69A8-8BAF-D2A01ED152EE}"/>
              </a:ext>
            </a:extLst>
          </p:cNvPr>
          <p:cNvSpPr>
            <a:spLocks noGrp="1"/>
          </p:cNvSpPr>
          <p:nvPr>
            <p:ph type="dt" sz="half" idx="10"/>
          </p:nvPr>
        </p:nvSpPr>
        <p:spPr/>
        <p:txBody>
          <a:bodyPr/>
          <a:lstStyle/>
          <a:p>
            <a:fld id="{65DD2A34-E9DF-4B83-AE66-E1E7EEF08DB4}" type="datetimeFigureOut">
              <a:rPr lang="en-US" smtClean="0"/>
              <a:t>8/23/2022</a:t>
            </a:fld>
            <a:endParaRPr lang="en-US"/>
          </a:p>
        </p:txBody>
      </p:sp>
      <p:sp>
        <p:nvSpPr>
          <p:cNvPr id="3" name="Footer Placeholder 2">
            <a:extLst>
              <a:ext uri="{FF2B5EF4-FFF2-40B4-BE49-F238E27FC236}">
                <a16:creationId xmlns:a16="http://schemas.microsoft.com/office/drawing/2014/main" id="{DB0524A9-B382-A555-F990-0C02EC23B4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904E29-44B7-E5F2-49BA-0730248AE4EB}"/>
              </a:ext>
            </a:extLst>
          </p:cNvPr>
          <p:cNvSpPr>
            <a:spLocks noGrp="1"/>
          </p:cNvSpPr>
          <p:nvPr>
            <p:ph type="sldNum" sz="quarter" idx="12"/>
          </p:nvPr>
        </p:nvSpPr>
        <p:spPr/>
        <p:txBody>
          <a:bodyPr/>
          <a:lstStyle/>
          <a:p>
            <a:fld id="{464F5ECD-8667-47FA-A4BC-7DA9F228F247}" type="slidenum">
              <a:rPr lang="en-US" smtClean="0"/>
              <a:t>‹#›</a:t>
            </a:fld>
            <a:endParaRPr lang="en-US"/>
          </a:p>
        </p:txBody>
      </p:sp>
    </p:spTree>
    <p:extLst>
      <p:ext uri="{BB962C8B-B14F-4D97-AF65-F5344CB8AC3E}">
        <p14:creationId xmlns:p14="http://schemas.microsoft.com/office/powerpoint/2010/main" val="365674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1359-71F4-DA90-E458-D646CFE713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42BD94-8D2C-AEEA-F6D8-826ED092EA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3DE3B-C9FD-12A4-8322-50843E49A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9A957F-F309-9D5E-059D-1531617AED95}"/>
              </a:ext>
            </a:extLst>
          </p:cNvPr>
          <p:cNvSpPr>
            <a:spLocks noGrp="1"/>
          </p:cNvSpPr>
          <p:nvPr>
            <p:ph type="dt" sz="half" idx="10"/>
          </p:nvPr>
        </p:nvSpPr>
        <p:spPr/>
        <p:txBody>
          <a:bodyPr/>
          <a:lstStyle/>
          <a:p>
            <a:fld id="{65DD2A34-E9DF-4B83-AE66-E1E7EEF08DB4}" type="datetimeFigureOut">
              <a:rPr lang="en-US" smtClean="0"/>
              <a:t>8/23/2022</a:t>
            </a:fld>
            <a:endParaRPr lang="en-US"/>
          </a:p>
        </p:txBody>
      </p:sp>
      <p:sp>
        <p:nvSpPr>
          <p:cNvPr id="6" name="Footer Placeholder 5">
            <a:extLst>
              <a:ext uri="{FF2B5EF4-FFF2-40B4-BE49-F238E27FC236}">
                <a16:creationId xmlns:a16="http://schemas.microsoft.com/office/drawing/2014/main" id="{01CBC23B-13CF-6FBC-66F7-CC1ACE95DB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339262-2D5D-283B-0574-4491EA1699F8}"/>
              </a:ext>
            </a:extLst>
          </p:cNvPr>
          <p:cNvSpPr>
            <a:spLocks noGrp="1"/>
          </p:cNvSpPr>
          <p:nvPr>
            <p:ph type="sldNum" sz="quarter" idx="12"/>
          </p:nvPr>
        </p:nvSpPr>
        <p:spPr/>
        <p:txBody>
          <a:bodyPr/>
          <a:lstStyle/>
          <a:p>
            <a:fld id="{464F5ECD-8667-47FA-A4BC-7DA9F228F247}" type="slidenum">
              <a:rPr lang="en-US" smtClean="0"/>
              <a:t>‹#›</a:t>
            </a:fld>
            <a:endParaRPr lang="en-US"/>
          </a:p>
        </p:txBody>
      </p:sp>
    </p:spTree>
    <p:extLst>
      <p:ext uri="{BB962C8B-B14F-4D97-AF65-F5344CB8AC3E}">
        <p14:creationId xmlns:p14="http://schemas.microsoft.com/office/powerpoint/2010/main" val="169506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3CF2F-B879-281E-C3EE-0E6BB24064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227A8C-FD09-F133-7CF6-7C66D3C0E9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5CEC99-68B9-67B5-B03A-20064F20B5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F467D-4CA6-CD9E-FC1D-A20EF87B5C6F}"/>
              </a:ext>
            </a:extLst>
          </p:cNvPr>
          <p:cNvSpPr>
            <a:spLocks noGrp="1"/>
          </p:cNvSpPr>
          <p:nvPr>
            <p:ph type="dt" sz="half" idx="10"/>
          </p:nvPr>
        </p:nvSpPr>
        <p:spPr/>
        <p:txBody>
          <a:bodyPr/>
          <a:lstStyle/>
          <a:p>
            <a:fld id="{65DD2A34-E9DF-4B83-AE66-E1E7EEF08DB4}" type="datetimeFigureOut">
              <a:rPr lang="en-US" smtClean="0"/>
              <a:t>8/23/2022</a:t>
            </a:fld>
            <a:endParaRPr lang="en-US"/>
          </a:p>
        </p:txBody>
      </p:sp>
      <p:sp>
        <p:nvSpPr>
          <p:cNvPr id="6" name="Footer Placeholder 5">
            <a:extLst>
              <a:ext uri="{FF2B5EF4-FFF2-40B4-BE49-F238E27FC236}">
                <a16:creationId xmlns:a16="http://schemas.microsoft.com/office/drawing/2014/main" id="{3B6D0629-75BC-3954-9D04-AD557D0C5F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9C3469-7907-A582-80AC-923082BD248F}"/>
              </a:ext>
            </a:extLst>
          </p:cNvPr>
          <p:cNvSpPr>
            <a:spLocks noGrp="1"/>
          </p:cNvSpPr>
          <p:nvPr>
            <p:ph type="sldNum" sz="quarter" idx="12"/>
          </p:nvPr>
        </p:nvSpPr>
        <p:spPr/>
        <p:txBody>
          <a:bodyPr/>
          <a:lstStyle/>
          <a:p>
            <a:fld id="{464F5ECD-8667-47FA-A4BC-7DA9F228F247}" type="slidenum">
              <a:rPr lang="en-US" smtClean="0"/>
              <a:t>‹#›</a:t>
            </a:fld>
            <a:endParaRPr lang="en-US"/>
          </a:p>
        </p:txBody>
      </p:sp>
    </p:spTree>
    <p:extLst>
      <p:ext uri="{BB962C8B-B14F-4D97-AF65-F5344CB8AC3E}">
        <p14:creationId xmlns:p14="http://schemas.microsoft.com/office/powerpoint/2010/main" val="576892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C44770-63DE-5F0D-EA78-D4705EBBC2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A1A6D0-17D1-5C74-87D7-387F1147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50F25-9C70-B954-122D-4455D88BDC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D2A34-E9DF-4B83-AE66-E1E7EEF08DB4}" type="datetimeFigureOut">
              <a:rPr lang="en-US" smtClean="0"/>
              <a:t>8/23/2022</a:t>
            </a:fld>
            <a:endParaRPr lang="en-US"/>
          </a:p>
        </p:txBody>
      </p:sp>
      <p:sp>
        <p:nvSpPr>
          <p:cNvPr id="5" name="Footer Placeholder 4">
            <a:extLst>
              <a:ext uri="{FF2B5EF4-FFF2-40B4-BE49-F238E27FC236}">
                <a16:creationId xmlns:a16="http://schemas.microsoft.com/office/drawing/2014/main" id="{45BDA64F-3335-7005-0DDC-FFC994B93A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8C3F30-5A89-E5E6-6BBA-F80D9D7DC3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F5ECD-8667-47FA-A4BC-7DA9F228F247}" type="slidenum">
              <a:rPr lang="en-US" smtClean="0"/>
              <a:t>‹#›</a:t>
            </a:fld>
            <a:endParaRPr lang="en-US"/>
          </a:p>
        </p:txBody>
      </p:sp>
    </p:spTree>
    <p:extLst>
      <p:ext uri="{BB962C8B-B14F-4D97-AF65-F5344CB8AC3E}">
        <p14:creationId xmlns:p14="http://schemas.microsoft.com/office/powerpoint/2010/main" val="1669345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2"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ull frame shot of tree rings on a dry tree trunk">
            <a:extLst>
              <a:ext uri="{FF2B5EF4-FFF2-40B4-BE49-F238E27FC236}">
                <a16:creationId xmlns:a16="http://schemas.microsoft.com/office/drawing/2014/main" id="{6AA6B203-D65E-9975-576B-011D8862430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5186" b="10227"/>
          <a:stretch/>
        </p:blipFill>
        <p:spPr>
          <a:xfrm>
            <a:off x="20" y="1"/>
            <a:ext cx="12191980" cy="6857999"/>
          </a:xfrm>
          <a:prstGeom prst="rect">
            <a:avLst/>
          </a:prstGeom>
        </p:spPr>
      </p:pic>
      <p:sp>
        <p:nvSpPr>
          <p:cNvPr id="2" name="Title 1">
            <a:extLst>
              <a:ext uri="{FF2B5EF4-FFF2-40B4-BE49-F238E27FC236}">
                <a16:creationId xmlns:a16="http://schemas.microsoft.com/office/drawing/2014/main" id="{7254DDB0-915E-E99F-C70E-395FF7163E71}"/>
              </a:ext>
            </a:extLst>
          </p:cNvPr>
          <p:cNvSpPr>
            <a:spLocks noGrp="1"/>
          </p:cNvSpPr>
          <p:nvPr>
            <p:ph type="ctrTitle"/>
          </p:nvPr>
        </p:nvSpPr>
        <p:spPr>
          <a:xfrm>
            <a:off x="1524000" y="1122362"/>
            <a:ext cx="9144000" cy="2900518"/>
          </a:xfrm>
        </p:spPr>
        <p:txBody>
          <a:bodyPr>
            <a:normAutofit/>
          </a:bodyPr>
          <a:lstStyle/>
          <a:p>
            <a:r>
              <a:rPr lang="en-US">
                <a:solidFill>
                  <a:srgbClr val="FFFFFF"/>
                </a:solidFill>
                <a:latin typeface="Berlin Sans FB Demi" panose="020E0802020502020306" pitchFamily="34" charset="0"/>
              </a:rPr>
              <a:t>ADMINISTATIVE DISQUALIFICATION HEARINGS</a:t>
            </a:r>
          </a:p>
        </p:txBody>
      </p:sp>
      <p:sp>
        <p:nvSpPr>
          <p:cNvPr id="3" name="Subtitle 2">
            <a:extLst>
              <a:ext uri="{FF2B5EF4-FFF2-40B4-BE49-F238E27FC236}">
                <a16:creationId xmlns:a16="http://schemas.microsoft.com/office/drawing/2014/main" id="{9FD26977-60DE-F8FF-4B0C-4F5B9063FC52}"/>
              </a:ext>
            </a:extLst>
          </p:cNvPr>
          <p:cNvSpPr>
            <a:spLocks noGrp="1"/>
          </p:cNvSpPr>
          <p:nvPr>
            <p:ph type="subTitle" idx="1"/>
          </p:nvPr>
        </p:nvSpPr>
        <p:spPr>
          <a:xfrm>
            <a:off x="1524000" y="4159404"/>
            <a:ext cx="9144000" cy="1098395"/>
          </a:xfrm>
        </p:spPr>
        <p:txBody>
          <a:bodyPr>
            <a:normAutofit lnSpcReduction="10000"/>
          </a:bodyPr>
          <a:lstStyle/>
          <a:p>
            <a:endParaRPr lang="en-US" sz="1700" dirty="0">
              <a:solidFill>
                <a:srgbClr val="FFFFFF"/>
              </a:solidFill>
            </a:endParaRPr>
          </a:p>
          <a:p>
            <a:r>
              <a:rPr lang="en-US" sz="2000" dirty="0">
                <a:solidFill>
                  <a:srgbClr val="FFFFFF"/>
                </a:solidFill>
              </a:rPr>
              <a:t>How to Review, Prepare and Present a </a:t>
            </a:r>
          </a:p>
          <a:p>
            <a:r>
              <a:rPr lang="en-US" sz="2000" dirty="0">
                <a:solidFill>
                  <a:srgbClr val="FFFFFF"/>
                </a:solidFill>
              </a:rPr>
              <a:t>Successful ADH</a:t>
            </a:r>
          </a:p>
          <a:p>
            <a:endParaRPr lang="en-US" sz="1700" dirty="0">
              <a:solidFill>
                <a:srgbClr val="FFFFFF"/>
              </a:solidFill>
            </a:endParaRPr>
          </a:p>
        </p:txBody>
      </p:sp>
    </p:spTree>
    <p:extLst>
      <p:ext uri="{BB962C8B-B14F-4D97-AF65-F5344CB8AC3E}">
        <p14:creationId xmlns:p14="http://schemas.microsoft.com/office/powerpoint/2010/main" val="3394475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7904F-51C5-313D-8746-9E0AFDACA474}"/>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3400" dirty="0">
                <a:effectLst/>
              </a:rPr>
              <a:t>Case Record Must Show Clear Intent</a:t>
            </a:r>
            <a:br>
              <a:rPr lang="en-US" sz="3400" dirty="0">
                <a:effectLst/>
              </a:rPr>
            </a:br>
            <a:endParaRPr lang="en-US" sz="3400" dirty="0"/>
          </a:p>
        </p:txBody>
      </p:sp>
      <p:sp>
        <p:nvSpPr>
          <p:cNvPr id="4" name="Text Placeholder 3">
            <a:extLst>
              <a:ext uri="{FF2B5EF4-FFF2-40B4-BE49-F238E27FC236}">
                <a16:creationId xmlns:a16="http://schemas.microsoft.com/office/drawing/2014/main" id="{3331ABB5-562A-E0FF-EBBA-2B0DB65BA62C}"/>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marL="342900" marR="0" lvl="0" indent="-228600">
              <a:spcBef>
                <a:spcPts val="0"/>
              </a:spcBef>
              <a:spcAft>
                <a:spcPts val="0"/>
              </a:spcAft>
              <a:buFont typeface="Arial" panose="020B0604020202020204" pitchFamily="34" charset="0"/>
              <a:buChar char="•"/>
            </a:pPr>
            <a:r>
              <a:rPr lang="en-US" sz="1700" dirty="0">
                <a:effectLst/>
              </a:rPr>
              <a:t>County did not possess information that could have avoided OP/OI.</a:t>
            </a:r>
          </a:p>
          <a:p>
            <a:pPr marR="0" lvl="0" indent="-228600">
              <a:spcBef>
                <a:spcPts val="0"/>
              </a:spcBef>
              <a:spcAft>
                <a:spcPts val="0"/>
              </a:spcAft>
              <a:buFont typeface="Arial" panose="020B0604020202020204" pitchFamily="34" charset="0"/>
              <a:buChar char="•"/>
            </a:pPr>
            <a:endParaRPr lang="en-US" sz="1700" dirty="0">
              <a:effectLst/>
            </a:endParaRPr>
          </a:p>
          <a:p>
            <a:pPr marL="342900" marR="0" lvl="0" indent="-228600">
              <a:spcBef>
                <a:spcPts val="0"/>
              </a:spcBef>
              <a:spcAft>
                <a:spcPts val="0"/>
              </a:spcAft>
              <a:buFont typeface="Arial" panose="020B0604020202020204" pitchFamily="34" charset="0"/>
              <a:buChar char="•"/>
            </a:pPr>
            <a:r>
              <a:rPr lang="en-US" sz="1700" dirty="0">
                <a:effectLst/>
              </a:rPr>
              <a:t>No report by respondent to WTW etc.</a:t>
            </a:r>
          </a:p>
          <a:p>
            <a:pPr marR="0" lvl="0" indent="-228600">
              <a:spcBef>
                <a:spcPts val="0"/>
              </a:spcBef>
              <a:spcAft>
                <a:spcPts val="0"/>
              </a:spcAft>
              <a:buFont typeface="Arial" panose="020B0604020202020204" pitchFamily="34" charset="0"/>
              <a:buChar char="•"/>
            </a:pPr>
            <a:endParaRPr lang="en-US" sz="1700" dirty="0">
              <a:effectLst/>
            </a:endParaRPr>
          </a:p>
          <a:p>
            <a:pPr marL="342900" marR="0" lvl="0" indent="-228600">
              <a:spcBef>
                <a:spcPts val="0"/>
              </a:spcBef>
              <a:spcAft>
                <a:spcPts val="0"/>
              </a:spcAft>
              <a:buFont typeface="Arial" panose="020B0604020202020204" pitchFamily="34" charset="0"/>
              <a:buChar char="•"/>
            </a:pPr>
            <a:r>
              <a:rPr lang="en-US" sz="1700" dirty="0">
                <a:effectLst/>
              </a:rPr>
              <a:t>Review case journals. Was it reported by phone?</a:t>
            </a:r>
          </a:p>
          <a:p>
            <a:pPr marR="0" lvl="0" indent="-228600">
              <a:spcBef>
                <a:spcPts val="0"/>
              </a:spcBef>
              <a:spcAft>
                <a:spcPts val="0"/>
              </a:spcAft>
              <a:buFont typeface="Arial" panose="020B0604020202020204" pitchFamily="34" charset="0"/>
              <a:buChar char="•"/>
            </a:pPr>
            <a:endParaRPr lang="en-US" sz="1700" dirty="0">
              <a:effectLst/>
            </a:endParaRPr>
          </a:p>
          <a:p>
            <a:pPr marL="342900" marR="0" lvl="0" indent="-228600">
              <a:spcBef>
                <a:spcPts val="0"/>
              </a:spcBef>
              <a:spcAft>
                <a:spcPts val="0"/>
              </a:spcAft>
              <a:buFont typeface="Arial" panose="020B0604020202020204" pitchFamily="34" charset="0"/>
              <a:buChar char="•"/>
            </a:pPr>
            <a:r>
              <a:rPr lang="en-US" sz="1700" dirty="0">
                <a:effectLst/>
              </a:rPr>
              <a:t>NOA’s informing of the OP/OI must have actually been sent.</a:t>
            </a:r>
          </a:p>
          <a:p>
            <a:pPr marL="114300" marR="0" lvl="0">
              <a:spcBef>
                <a:spcPts val="0"/>
              </a:spcBef>
              <a:spcAft>
                <a:spcPts val="0"/>
              </a:spcAft>
            </a:pPr>
            <a:endParaRPr lang="en-US" sz="1700" dirty="0">
              <a:effectLst/>
            </a:endParaRPr>
          </a:p>
          <a:p>
            <a:pPr marL="342900" indent="-228600">
              <a:spcBef>
                <a:spcPts val="0"/>
              </a:spcBef>
              <a:buFont typeface="Arial" panose="020B0604020202020204" pitchFamily="34" charset="0"/>
              <a:buChar char="•"/>
            </a:pPr>
            <a:r>
              <a:rPr lang="en-US" sz="1700" dirty="0">
                <a:effectLst/>
              </a:rPr>
              <a:t>Forms and NOA’s must be in the respondents reported primary language.</a:t>
            </a:r>
          </a:p>
          <a:p>
            <a:pPr marR="0" lvl="0">
              <a:spcBef>
                <a:spcPts val="0"/>
              </a:spcBef>
              <a:spcAft>
                <a:spcPts val="0"/>
              </a:spcAft>
            </a:pPr>
            <a:endParaRPr lang="en-US" sz="1700" dirty="0">
              <a:effectLst/>
            </a:endParaRPr>
          </a:p>
          <a:p>
            <a:pPr marL="342900" marR="0" lvl="0" indent="-228600">
              <a:spcBef>
                <a:spcPts val="0"/>
              </a:spcBef>
              <a:spcAft>
                <a:spcPts val="0"/>
              </a:spcAft>
              <a:buFont typeface="Arial" panose="020B0604020202020204" pitchFamily="34" charset="0"/>
              <a:buChar char="•"/>
            </a:pPr>
            <a:r>
              <a:rPr lang="en-US" sz="1700" dirty="0">
                <a:effectLst/>
              </a:rPr>
              <a:t>Respondent must have demonstrated knowledge of reporting.</a:t>
            </a:r>
          </a:p>
          <a:p>
            <a:pPr marR="0" lvl="0" indent="-228600">
              <a:spcBef>
                <a:spcPts val="0"/>
              </a:spcBef>
              <a:spcAft>
                <a:spcPts val="0"/>
              </a:spcAft>
              <a:buFont typeface="Arial" panose="020B0604020202020204" pitchFamily="34" charset="0"/>
              <a:buChar char="•"/>
            </a:pPr>
            <a:endParaRPr lang="en-US" sz="1700" dirty="0">
              <a:effectLst/>
            </a:endParaRPr>
          </a:p>
          <a:p>
            <a:pPr indent="-228600">
              <a:buFont typeface="Arial" panose="020B0604020202020204" pitchFamily="34" charset="0"/>
              <a:buChar char="•"/>
            </a:pPr>
            <a:endParaRPr lang="en-US" sz="1700" dirty="0"/>
          </a:p>
        </p:txBody>
      </p:sp>
      <p:pic>
        <p:nvPicPr>
          <p:cNvPr id="6" name="Content Placeholder 5" descr="Formulas written on a blackboard">
            <a:extLst>
              <a:ext uri="{FF2B5EF4-FFF2-40B4-BE49-F238E27FC236}">
                <a16:creationId xmlns:a16="http://schemas.microsoft.com/office/drawing/2014/main" id="{25CD37C5-4348-6383-E54A-D2F93F3D194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791" r="24089"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9812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9F8A1-9C9E-7EBE-809C-24166C64C51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Respondent Contact Information</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9E29AE0-7D2A-8286-EBCB-557C2509FA78}"/>
              </a:ext>
            </a:extLst>
          </p:cNvPr>
          <p:cNvSpPr>
            <a:spLocks noGrp="1"/>
          </p:cNvSpPr>
          <p:nvPr>
            <p:ph type="body" sz="half" idx="2"/>
          </p:nvPr>
        </p:nvSpPr>
        <p:spPr>
          <a:xfrm>
            <a:off x="640080" y="2872899"/>
            <a:ext cx="4243589" cy="3320668"/>
          </a:xfrm>
        </p:spPr>
        <p:txBody>
          <a:bodyPr vert="horz" lIns="91440" tIns="45720" rIns="91440" bIns="45720" rtlCol="0">
            <a:normAutofit fontScale="92500" lnSpcReduction="10000"/>
          </a:bodyPr>
          <a:lstStyle/>
          <a:p>
            <a:pPr marL="342900" marR="0" lvl="0" indent="-228600">
              <a:spcBef>
                <a:spcPts val="0"/>
              </a:spcBef>
              <a:spcAft>
                <a:spcPts val="0"/>
              </a:spcAft>
              <a:buFont typeface="Arial" panose="020B0604020202020204" pitchFamily="34" charset="0"/>
              <a:buChar char="•"/>
            </a:pPr>
            <a:r>
              <a:rPr lang="en-US" sz="1800" dirty="0">
                <a:effectLst/>
              </a:rPr>
              <a:t>Verify the known address/telephone # on file for the respondent. (since 2020, all ADH have been heard by telephone)</a:t>
            </a:r>
            <a:br>
              <a:rPr lang="en-US" sz="1800" dirty="0">
                <a:effectLst/>
              </a:rPr>
            </a:br>
            <a:endParaRPr lang="en-US" sz="1800" dirty="0">
              <a:effectLst/>
            </a:endParaRPr>
          </a:p>
          <a:p>
            <a:pPr marL="342900" marR="0" lvl="0" indent="-228600">
              <a:spcBef>
                <a:spcPts val="0"/>
              </a:spcBef>
              <a:spcAft>
                <a:spcPts val="0"/>
              </a:spcAft>
              <a:buFont typeface="Arial" panose="020B0604020202020204" pitchFamily="34" charset="0"/>
              <a:buChar char="•"/>
            </a:pPr>
            <a:r>
              <a:rPr lang="en-US" sz="1800" dirty="0">
                <a:effectLst/>
              </a:rPr>
              <a:t>Currently on aid, or case closed within last 6 months.</a:t>
            </a:r>
          </a:p>
          <a:p>
            <a:pPr marR="0" lvl="0" indent="-228600">
              <a:spcBef>
                <a:spcPts val="0"/>
              </a:spcBef>
              <a:spcAft>
                <a:spcPts val="0"/>
              </a:spcAft>
              <a:buFont typeface="Arial" panose="020B0604020202020204" pitchFamily="34" charset="0"/>
              <a:buChar char="•"/>
            </a:pPr>
            <a:endParaRPr lang="en-US" sz="1800" dirty="0">
              <a:effectLst/>
            </a:endParaRPr>
          </a:p>
          <a:p>
            <a:pPr marL="342900" marR="0" lvl="0" indent="-228600">
              <a:spcBef>
                <a:spcPts val="0"/>
              </a:spcBef>
              <a:spcAft>
                <a:spcPts val="0"/>
              </a:spcAft>
              <a:buFont typeface="Arial" panose="020B0604020202020204" pitchFamily="34" charset="0"/>
              <a:buChar char="•"/>
            </a:pPr>
            <a:r>
              <a:rPr lang="en-US" sz="1800" dirty="0">
                <a:effectLst/>
              </a:rPr>
              <a:t>Address verified by USPS.</a:t>
            </a:r>
          </a:p>
          <a:p>
            <a:pPr marR="0" lvl="0" indent="-228600">
              <a:spcBef>
                <a:spcPts val="0"/>
              </a:spcBef>
              <a:spcAft>
                <a:spcPts val="0"/>
              </a:spcAft>
              <a:buFont typeface="Arial" panose="020B0604020202020204" pitchFamily="34" charset="0"/>
              <a:buChar char="•"/>
            </a:pPr>
            <a:endParaRPr lang="en-US" sz="1800" dirty="0">
              <a:effectLst/>
            </a:endParaRPr>
          </a:p>
          <a:p>
            <a:pPr marL="342900" marR="0" lvl="0" indent="-228600">
              <a:spcBef>
                <a:spcPts val="0"/>
              </a:spcBef>
              <a:spcAft>
                <a:spcPts val="0"/>
              </a:spcAft>
              <a:buFont typeface="Arial" panose="020B0604020202020204" pitchFamily="34" charset="0"/>
              <a:buChar char="•"/>
            </a:pPr>
            <a:r>
              <a:rPr lang="en-US" sz="1800" dirty="0">
                <a:effectLst/>
              </a:rPr>
              <a:t>Phone number verified.</a:t>
            </a:r>
          </a:p>
          <a:p>
            <a:pPr marR="0" lvl="0" indent="-228600">
              <a:spcBef>
                <a:spcPts val="0"/>
              </a:spcBef>
              <a:spcAft>
                <a:spcPts val="0"/>
              </a:spcAft>
              <a:buFont typeface="Arial" panose="020B0604020202020204" pitchFamily="34" charset="0"/>
              <a:buChar char="•"/>
            </a:pPr>
            <a:endParaRPr lang="en-US" sz="1800" dirty="0">
              <a:effectLst/>
            </a:endParaRPr>
          </a:p>
          <a:p>
            <a:pPr marL="800100" lvl="1" indent="-228600">
              <a:spcBef>
                <a:spcPts val="0"/>
              </a:spcBef>
              <a:buFont typeface="Arial" panose="020B0604020202020204" pitchFamily="34" charset="0"/>
              <a:buChar char="•"/>
            </a:pPr>
            <a:r>
              <a:rPr lang="en-US" sz="1800" dirty="0">
                <a:effectLst/>
              </a:rPr>
              <a:t>Call number on file to verify.</a:t>
            </a:r>
          </a:p>
          <a:p>
            <a:pPr marR="0" lvl="0" indent="-228600">
              <a:spcBef>
                <a:spcPts val="0"/>
              </a:spcBef>
              <a:spcAft>
                <a:spcPts val="0"/>
              </a:spcAft>
              <a:buFont typeface="Arial" panose="020B0604020202020204" pitchFamily="34" charset="0"/>
              <a:buChar char="•"/>
            </a:pPr>
            <a:endParaRPr lang="en-US" sz="1800" dirty="0">
              <a:effectLst/>
            </a:endParaRPr>
          </a:p>
          <a:p>
            <a:pPr marL="800100" lvl="1" indent="-228600">
              <a:spcBef>
                <a:spcPts val="0"/>
              </a:spcBef>
              <a:spcAft>
                <a:spcPts val="800"/>
              </a:spcAft>
              <a:buFont typeface="Arial" panose="020B0604020202020204" pitchFamily="34" charset="0"/>
              <a:buChar char="•"/>
            </a:pPr>
            <a:r>
              <a:rPr lang="en-US" sz="1800" dirty="0">
                <a:effectLst/>
              </a:rPr>
              <a:t>Check journal narratives for recent phone contact.</a:t>
            </a:r>
          </a:p>
          <a:p>
            <a:pPr indent="-228600">
              <a:buFont typeface="Arial" panose="020B0604020202020204" pitchFamily="34" charset="0"/>
              <a:buChar char="•"/>
            </a:pPr>
            <a:endParaRPr lang="en-US" sz="1500" dirty="0"/>
          </a:p>
        </p:txBody>
      </p:sp>
      <p:pic>
        <p:nvPicPr>
          <p:cNvPr id="6" name="Content Placeholder 5" descr="Stressed woman using phone">
            <a:extLst>
              <a:ext uri="{FF2B5EF4-FFF2-40B4-BE49-F238E27FC236}">
                <a16:creationId xmlns:a16="http://schemas.microsoft.com/office/drawing/2014/main" id="{EEFDFF20-DFC8-A929-933D-BA6E69768C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2" r="3284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78432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52DF7-CBA5-3222-8FC5-C70BF2AC66A5}"/>
              </a:ext>
            </a:extLst>
          </p:cNvPr>
          <p:cNvSpPr>
            <a:spLocks noGrp="1"/>
          </p:cNvSpPr>
          <p:nvPr>
            <p:ph type="title"/>
          </p:nvPr>
        </p:nvSpPr>
        <p:spPr/>
        <p:txBody>
          <a:bodyPr>
            <a:normAutofit/>
          </a:bodyPr>
          <a:lstStyle/>
          <a:p>
            <a:pPr algn="ctr"/>
            <a:r>
              <a:rPr lang="en-US" sz="1600" dirty="0">
                <a:effectLst/>
                <a:latin typeface="Amasis MT Pro Black" panose="02040A04050005020304" pitchFamily="18" charset="0"/>
                <a:ea typeface="Calibri" panose="020F0502020204030204" pitchFamily="34" charset="0"/>
                <a:cs typeface="Calibri" panose="020F0502020204030204" pitchFamily="34" charset="0"/>
              </a:rPr>
              <a:t>Attempt </a:t>
            </a:r>
            <a:r>
              <a:rPr lang="en-US" sz="1600" dirty="0">
                <a:latin typeface="Amasis MT Pro Black" panose="02040A04050005020304" pitchFamily="18" charset="0"/>
                <a:ea typeface="Calibri" panose="020F0502020204030204" pitchFamily="34" charset="0"/>
                <a:cs typeface="Calibri" panose="020F0502020204030204" pitchFamily="34" charset="0"/>
              </a:rPr>
              <a:t>T</a:t>
            </a:r>
            <a:r>
              <a:rPr lang="en-US" sz="1600" dirty="0">
                <a:effectLst/>
                <a:latin typeface="Amasis MT Pro Black" panose="02040A04050005020304" pitchFamily="18" charset="0"/>
                <a:ea typeface="Calibri" panose="020F0502020204030204" pitchFamily="34" charset="0"/>
                <a:cs typeface="Calibri" panose="020F0502020204030204" pitchFamily="34" charset="0"/>
              </a:rPr>
              <a:t>o Contact </a:t>
            </a:r>
            <a:r>
              <a:rPr lang="en-US" sz="1600" dirty="0">
                <a:latin typeface="Amasis MT Pro Black" panose="02040A04050005020304" pitchFamily="18" charset="0"/>
                <a:ea typeface="Calibri" panose="020F0502020204030204" pitchFamily="34" charset="0"/>
                <a:cs typeface="Calibri" panose="020F0502020204030204" pitchFamily="34" charset="0"/>
              </a:rPr>
              <a:t>T</a:t>
            </a:r>
            <a:r>
              <a:rPr lang="en-US" sz="1600" dirty="0">
                <a:effectLst/>
                <a:latin typeface="Amasis MT Pro Black" panose="02040A04050005020304" pitchFamily="18" charset="0"/>
                <a:ea typeface="Calibri" panose="020F0502020204030204" pitchFamily="34" charset="0"/>
                <a:cs typeface="Calibri" panose="020F0502020204030204" pitchFamily="34" charset="0"/>
              </a:rPr>
              <a:t>he Respondent To Review The Collector File And </a:t>
            </a:r>
            <a:r>
              <a:rPr lang="en-US" sz="1600" dirty="0">
                <a:latin typeface="Amasis MT Pro Black" panose="02040A04050005020304" pitchFamily="18" charset="0"/>
                <a:ea typeface="Calibri" panose="020F0502020204030204" pitchFamily="34" charset="0"/>
                <a:cs typeface="Calibri" panose="020F0502020204030204" pitchFamily="34" charset="0"/>
              </a:rPr>
              <a:t>C</a:t>
            </a:r>
            <a:r>
              <a:rPr lang="en-US" sz="1600" dirty="0">
                <a:effectLst/>
                <a:latin typeface="Amasis MT Pro Black" panose="02040A04050005020304" pitchFamily="18" charset="0"/>
                <a:ea typeface="Calibri" panose="020F0502020204030204" pitchFamily="34" charset="0"/>
                <a:cs typeface="Calibri" panose="020F0502020204030204" pitchFamily="34" charset="0"/>
              </a:rPr>
              <a:t>ause Of The OP/OI.</a:t>
            </a:r>
            <a:br>
              <a:rPr lang="en-US" sz="1600" dirty="0">
                <a:effectLst/>
                <a:latin typeface="Amasis MT Pro Black" panose="02040A04050005020304" pitchFamily="18" charset="0"/>
                <a:ea typeface="Calibri" panose="020F0502020204030204" pitchFamily="34" charset="0"/>
                <a:cs typeface="Times New Roman" panose="02020603050405020304" pitchFamily="18" charset="0"/>
              </a:rPr>
            </a:br>
            <a:endParaRPr lang="en-US" sz="1600" dirty="0">
              <a:latin typeface="Amasis MT Pro Black" panose="02040A04050005020304" pitchFamily="18" charset="0"/>
            </a:endParaRPr>
          </a:p>
        </p:txBody>
      </p:sp>
      <p:sp>
        <p:nvSpPr>
          <p:cNvPr id="7" name="Text Placeholder 6">
            <a:extLst>
              <a:ext uri="{FF2B5EF4-FFF2-40B4-BE49-F238E27FC236}">
                <a16:creationId xmlns:a16="http://schemas.microsoft.com/office/drawing/2014/main" id="{D0758227-95B3-8435-46B3-A25671F3BFAD}"/>
              </a:ext>
            </a:extLst>
          </p:cNvPr>
          <p:cNvSpPr>
            <a:spLocks noGrp="1"/>
          </p:cNvSpPr>
          <p:nvPr>
            <p:ph type="body" idx="1"/>
          </p:nvPr>
        </p:nvSpPr>
        <p:spPr>
          <a:xfrm>
            <a:off x="839788" y="1040235"/>
            <a:ext cx="5157787" cy="402671"/>
          </a:xfrm>
        </p:spPr>
        <p:txBody>
          <a:bodyPr>
            <a:normAutofit lnSpcReduction="10000"/>
          </a:bodyPr>
          <a:lstStyle/>
          <a:p>
            <a:pPr algn="ctr"/>
            <a:r>
              <a:rPr lang="en-US" dirty="0"/>
              <a:t>1</a:t>
            </a:r>
            <a:r>
              <a:rPr lang="en-US" baseline="30000" dirty="0"/>
              <a:t>st</a:t>
            </a:r>
            <a:r>
              <a:rPr lang="en-US" dirty="0"/>
              <a:t> letter</a:t>
            </a:r>
          </a:p>
        </p:txBody>
      </p:sp>
      <p:sp>
        <p:nvSpPr>
          <p:cNvPr id="8" name="Text Placeholder 7">
            <a:extLst>
              <a:ext uri="{FF2B5EF4-FFF2-40B4-BE49-F238E27FC236}">
                <a16:creationId xmlns:a16="http://schemas.microsoft.com/office/drawing/2014/main" id="{55F87BF9-1033-3F07-8EED-9E83D3E8F5C6}"/>
              </a:ext>
            </a:extLst>
          </p:cNvPr>
          <p:cNvSpPr>
            <a:spLocks noGrp="1"/>
          </p:cNvSpPr>
          <p:nvPr>
            <p:ph type="body" sz="quarter" idx="3"/>
          </p:nvPr>
        </p:nvSpPr>
        <p:spPr>
          <a:xfrm>
            <a:off x="6172200" y="914401"/>
            <a:ext cx="5183188" cy="528506"/>
          </a:xfrm>
        </p:spPr>
        <p:txBody>
          <a:bodyPr>
            <a:normAutofit lnSpcReduction="10000"/>
          </a:bodyPr>
          <a:lstStyle/>
          <a:p>
            <a:pPr algn="ctr"/>
            <a:r>
              <a:rPr lang="en-US" dirty="0"/>
              <a:t>2</a:t>
            </a:r>
            <a:r>
              <a:rPr lang="en-US" baseline="30000" dirty="0"/>
              <a:t>nd</a:t>
            </a:r>
            <a:r>
              <a:rPr lang="en-US" dirty="0"/>
              <a:t> letter</a:t>
            </a:r>
          </a:p>
        </p:txBody>
      </p:sp>
      <p:sp>
        <p:nvSpPr>
          <p:cNvPr id="4" name="Text Placeholder 3">
            <a:extLst>
              <a:ext uri="{FF2B5EF4-FFF2-40B4-BE49-F238E27FC236}">
                <a16:creationId xmlns:a16="http://schemas.microsoft.com/office/drawing/2014/main" id="{9649A528-3C01-676C-6508-531029C7C644}"/>
              </a:ext>
            </a:extLst>
          </p:cNvPr>
          <p:cNvSpPr>
            <a:spLocks noGrp="1"/>
          </p:cNvSpPr>
          <p:nvPr>
            <p:ph sz="quarter" idx="4"/>
          </p:nvPr>
        </p:nvSpPr>
        <p:spPr/>
        <p:txBody>
          <a:bodyPr/>
          <a:lstStyle/>
          <a:p>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680429FC-E348-E103-BEF7-62194E49F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6916" y="1442906"/>
            <a:ext cx="4845296" cy="5427522"/>
          </a:xfrm>
          <a:prstGeom prst="rect">
            <a:avLst/>
          </a:prstGeom>
        </p:spPr>
      </p:pic>
      <p:pic>
        <p:nvPicPr>
          <p:cNvPr id="13" name="Content Placeholder 12" descr="Text, letter&#10;&#10;Description automatically generated">
            <a:extLst>
              <a:ext uri="{FF2B5EF4-FFF2-40B4-BE49-F238E27FC236}">
                <a16:creationId xmlns:a16="http://schemas.microsoft.com/office/drawing/2014/main" id="{25B68047-E069-C28F-DDEF-CC04B1B91F6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48337" y="1563756"/>
            <a:ext cx="4998417" cy="5294243"/>
          </a:xfrm>
        </p:spPr>
      </p:pic>
    </p:spTree>
    <p:extLst>
      <p:ext uri="{BB962C8B-B14F-4D97-AF65-F5344CB8AC3E}">
        <p14:creationId xmlns:p14="http://schemas.microsoft.com/office/powerpoint/2010/main" val="292559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20" name="Freeform: Shape 19">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le 6">
            <a:extLst>
              <a:ext uri="{FF2B5EF4-FFF2-40B4-BE49-F238E27FC236}">
                <a16:creationId xmlns:a16="http://schemas.microsoft.com/office/drawing/2014/main" id="{5FD7E902-599C-620C-7485-2C982A751AF2}"/>
              </a:ext>
            </a:extLst>
          </p:cNvPr>
          <p:cNvSpPr>
            <a:spLocks noGrp="1"/>
          </p:cNvSpPr>
          <p:nvPr>
            <p:ph type="title"/>
          </p:nvPr>
        </p:nvSpPr>
        <p:spPr>
          <a:xfrm>
            <a:off x="765051" y="662400"/>
            <a:ext cx="3384000" cy="1492132"/>
          </a:xfrm>
        </p:spPr>
        <p:txBody>
          <a:bodyPr vert="horz" lIns="91440" tIns="45720" rIns="91440" bIns="45720" rtlCol="0" anchor="t">
            <a:normAutofit fontScale="90000"/>
          </a:bodyPr>
          <a:lstStyle/>
          <a:p>
            <a:pPr algn="ctr"/>
            <a:r>
              <a:rPr lang="en-US" sz="3100" b="1" kern="1200" dirty="0">
                <a:solidFill>
                  <a:schemeClr val="bg1"/>
                </a:solidFill>
                <a:effectLst/>
                <a:latin typeface="+mj-lt"/>
                <a:ea typeface="+mj-ea"/>
                <a:cs typeface="+mj-cs"/>
              </a:rPr>
              <a:t>Writing </a:t>
            </a:r>
            <a:r>
              <a:rPr lang="en-US" sz="3100" b="1" dirty="0">
                <a:solidFill>
                  <a:schemeClr val="bg1"/>
                </a:solidFill>
              </a:rPr>
              <a:t>T</a:t>
            </a:r>
            <a:r>
              <a:rPr lang="en-US" sz="3100" b="1" kern="1200" dirty="0">
                <a:solidFill>
                  <a:schemeClr val="bg1"/>
                </a:solidFill>
                <a:effectLst/>
                <a:latin typeface="+mj-lt"/>
                <a:ea typeface="+mj-ea"/>
                <a:cs typeface="+mj-cs"/>
              </a:rPr>
              <a:t>he Statement Of Position</a:t>
            </a:r>
            <a:br>
              <a:rPr lang="en-US" sz="3100" kern="1200" dirty="0">
                <a:solidFill>
                  <a:schemeClr val="bg1"/>
                </a:solidFill>
                <a:effectLst/>
                <a:latin typeface="+mj-lt"/>
                <a:ea typeface="+mj-ea"/>
                <a:cs typeface="+mj-cs"/>
              </a:rPr>
            </a:br>
            <a:endParaRPr lang="en-US" sz="3100" kern="1200" dirty="0">
              <a:solidFill>
                <a:schemeClr val="bg1"/>
              </a:solidFill>
              <a:latin typeface="+mj-lt"/>
              <a:ea typeface="+mj-ea"/>
              <a:cs typeface="+mj-cs"/>
            </a:endParaRPr>
          </a:p>
        </p:txBody>
      </p:sp>
      <p:sp>
        <p:nvSpPr>
          <p:cNvPr id="9" name="Text Placeholder 8">
            <a:extLst>
              <a:ext uri="{FF2B5EF4-FFF2-40B4-BE49-F238E27FC236}">
                <a16:creationId xmlns:a16="http://schemas.microsoft.com/office/drawing/2014/main" id="{F137D62F-2CFF-1E05-1167-1BDB0493E836}"/>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endParaRPr lang="en-US" sz="2000" dirty="0">
              <a:solidFill>
                <a:schemeClr val="bg1">
                  <a:alpha val="60000"/>
                </a:schemeClr>
              </a:solidFill>
              <a:effectLst/>
            </a:endParaRPr>
          </a:p>
          <a:p>
            <a:endParaRPr lang="en-US" sz="2000" dirty="0">
              <a:solidFill>
                <a:schemeClr val="bg1">
                  <a:alpha val="60000"/>
                </a:schemeClr>
              </a:solidFill>
              <a:effectLst/>
            </a:endParaRPr>
          </a:p>
          <a:p>
            <a:pPr indent="-228600">
              <a:buFont typeface="Arial" panose="020B0604020202020204" pitchFamily="34" charset="0"/>
              <a:buChar char="•"/>
            </a:pPr>
            <a:r>
              <a:rPr lang="en-US" sz="2000" dirty="0">
                <a:solidFill>
                  <a:schemeClr val="bg1">
                    <a:alpha val="60000"/>
                  </a:schemeClr>
                </a:solidFill>
                <a:effectLst/>
              </a:rPr>
              <a:t>90 days from the date the RA (Recovery Account) NOA’s were mailed,  write the Statement of Position.</a:t>
            </a:r>
          </a:p>
          <a:p>
            <a:pPr indent="-228600">
              <a:buFont typeface="Arial" panose="020B0604020202020204" pitchFamily="34" charset="0"/>
              <a:buChar char="•"/>
            </a:pPr>
            <a:endParaRPr lang="en-US" sz="2000" dirty="0">
              <a:solidFill>
                <a:schemeClr val="bg1">
                  <a:alpha val="60000"/>
                </a:schemeClr>
              </a:solidFill>
            </a:endParaRPr>
          </a:p>
          <a:p>
            <a:pPr indent="-228600">
              <a:buFont typeface="Arial" panose="020B0604020202020204" pitchFamily="34" charset="0"/>
              <a:buChar char="•"/>
            </a:pPr>
            <a:r>
              <a:rPr lang="en-US" sz="2000" dirty="0">
                <a:solidFill>
                  <a:schemeClr val="bg1">
                    <a:alpha val="60000"/>
                  </a:schemeClr>
                </a:solidFill>
                <a:effectLst/>
              </a:rPr>
              <a:t>(SOP - DPA 435)</a:t>
            </a:r>
          </a:p>
          <a:p>
            <a:pPr indent="-228600">
              <a:buFont typeface="Arial" panose="020B0604020202020204" pitchFamily="34" charset="0"/>
              <a:buChar char="•"/>
            </a:pPr>
            <a:endParaRPr lang="en-US" sz="2000" dirty="0">
              <a:solidFill>
                <a:schemeClr val="bg1">
                  <a:alpha val="60000"/>
                </a:schemeClr>
              </a:solidFill>
            </a:endParaRPr>
          </a:p>
        </p:txBody>
      </p:sp>
      <p:pic>
        <p:nvPicPr>
          <p:cNvPr id="11" name="Content Placeholder 10" descr="Graphical user interface, text, application&#10;&#10;Description automatically generated">
            <a:extLst>
              <a:ext uri="{FF2B5EF4-FFF2-40B4-BE49-F238E27FC236}">
                <a16:creationId xmlns:a16="http://schemas.microsoft.com/office/drawing/2014/main" id="{90A60700-1D24-661B-7008-3B3ED251BC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4954" y="31684"/>
            <a:ext cx="5341590" cy="6826315"/>
          </a:xfrm>
          <a:prstGeom prst="rect">
            <a:avLst/>
          </a:prstGeom>
        </p:spPr>
      </p:pic>
    </p:spTree>
    <p:extLst>
      <p:ext uri="{BB962C8B-B14F-4D97-AF65-F5344CB8AC3E}">
        <p14:creationId xmlns:p14="http://schemas.microsoft.com/office/powerpoint/2010/main" val="206501790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AFA9343-A08E-1221-D360-6005C6B3D4B9}"/>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DPA 435</a:t>
            </a:r>
          </a:p>
        </p:txBody>
      </p:sp>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Text, letter&#10;&#10;Description automatically generated">
            <a:extLst>
              <a:ext uri="{FF2B5EF4-FFF2-40B4-BE49-F238E27FC236}">
                <a16:creationId xmlns:a16="http://schemas.microsoft.com/office/drawing/2014/main" id="{62AD3512-9E18-20A6-D473-73ADE47C7D7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4643" y="1636841"/>
            <a:ext cx="4443805" cy="5486179"/>
          </a:xfrm>
          <a:prstGeom prst="rect">
            <a:avLst/>
          </a:prstGeom>
        </p:spPr>
      </p:pic>
      <p:cxnSp>
        <p:nvCxnSpPr>
          <p:cNvPr id="20" name="Straight Connector 1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Content Placeholder 8" descr="Table&#10;&#10;Description automatically generated">
            <a:extLst>
              <a:ext uri="{FF2B5EF4-FFF2-40B4-BE49-F238E27FC236}">
                <a16:creationId xmlns:a16="http://schemas.microsoft.com/office/drawing/2014/main" id="{395FE823-5DF7-23CE-F8A4-3EF81293CB4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73554" y="1604189"/>
            <a:ext cx="4497832" cy="5518815"/>
          </a:xfrm>
          <a:prstGeom prst="rect">
            <a:avLst/>
          </a:prstGeom>
        </p:spPr>
      </p:pic>
    </p:spTree>
    <p:extLst>
      <p:ext uri="{BB962C8B-B14F-4D97-AF65-F5344CB8AC3E}">
        <p14:creationId xmlns:p14="http://schemas.microsoft.com/office/powerpoint/2010/main" val="256762630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D0EA75-140F-8149-87DF-69C72255E0E3}"/>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DPA 435</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picture containing letter&#10;&#10;Description automatically generated">
            <a:extLst>
              <a:ext uri="{FF2B5EF4-FFF2-40B4-BE49-F238E27FC236}">
                <a16:creationId xmlns:a16="http://schemas.microsoft.com/office/drawing/2014/main" id="{A435C055-D867-D714-2AD7-6B335420B78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32649" y="1589306"/>
            <a:ext cx="4318440" cy="5298701"/>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Text, letter&#10;&#10;Description automatically generated">
            <a:extLst>
              <a:ext uri="{FF2B5EF4-FFF2-40B4-BE49-F238E27FC236}">
                <a16:creationId xmlns:a16="http://schemas.microsoft.com/office/drawing/2014/main" id="{2EEE3AB8-E205-DEA3-F1D0-C0E1CB69E0C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40911" y="1614199"/>
            <a:ext cx="4239444" cy="5170054"/>
          </a:xfrm>
          <a:prstGeom prst="rect">
            <a:avLst/>
          </a:prstGeom>
        </p:spPr>
      </p:pic>
    </p:spTree>
    <p:extLst>
      <p:ext uri="{BB962C8B-B14F-4D97-AF65-F5344CB8AC3E}">
        <p14:creationId xmlns:p14="http://schemas.microsoft.com/office/powerpoint/2010/main" val="2797947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7D6ACE3-601E-E951-4B18-540F72C5565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b="1"/>
              <a:t>More Than One Respondent?</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77074F12-A722-5289-BD1C-31DCD37771CF}"/>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marL="342900" marR="0" lvl="0" indent="-228600">
              <a:spcBef>
                <a:spcPts val="0"/>
              </a:spcBef>
              <a:spcAft>
                <a:spcPts val="0"/>
              </a:spcAft>
              <a:buFont typeface="Arial" panose="020B0604020202020204" pitchFamily="34" charset="0"/>
              <a:buChar char="•"/>
            </a:pPr>
            <a:r>
              <a:rPr lang="en-US" sz="2200" dirty="0">
                <a:effectLst/>
              </a:rPr>
              <a:t>Prepare a separate allegation packet for each person.</a:t>
            </a:r>
          </a:p>
          <a:p>
            <a:pPr marL="342900" marR="0" lvl="0" indent="-228600">
              <a:spcBef>
                <a:spcPts val="0"/>
              </a:spcBef>
              <a:spcAft>
                <a:spcPts val="0"/>
              </a:spcAft>
              <a:buFont typeface="Arial" panose="020B0604020202020204" pitchFamily="34" charset="0"/>
              <a:buChar char="•"/>
            </a:pPr>
            <a:endParaRPr lang="en-US" sz="2200" dirty="0"/>
          </a:p>
          <a:p>
            <a:pPr marR="0" lvl="0" indent="-228600">
              <a:spcBef>
                <a:spcPts val="0"/>
              </a:spcBef>
              <a:spcAft>
                <a:spcPts val="0"/>
              </a:spcAft>
              <a:buFont typeface="Arial" panose="020B0604020202020204" pitchFamily="34" charset="0"/>
              <a:buChar char="•"/>
            </a:pPr>
            <a:endParaRPr lang="en-US" sz="2200" dirty="0">
              <a:effectLst/>
            </a:endParaRPr>
          </a:p>
          <a:p>
            <a:pPr marL="342900" marR="0" lvl="0" indent="-228600">
              <a:spcBef>
                <a:spcPts val="0"/>
              </a:spcBef>
              <a:spcAft>
                <a:spcPts val="0"/>
              </a:spcAft>
              <a:buFont typeface="Arial" panose="020B0604020202020204" pitchFamily="34" charset="0"/>
              <a:buChar char="•"/>
            </a:pPr>
            <a:r>
              <a:rPr lang="en-US" sz="2200" dirty="0">
                <a:effectLst/>
              </a:rPr>
              <a:t>Husband/Wife. Both must have signed all forms.</a:t>
            </a:r>
          </a:p>
          <a:p>
            <a:pPr marL="342900" marR="0" lvl="0" indent="-228600">
              <a:spcBef>
                <a:spcPts val="0"/>
              </a:spcBef>
              <a:spcAft>
                <a:spcPts val="0"/>
              </a:spcAft>
              <a:buFont typeface="Arial" panose="020B0604020202020204" pitchFamily="34" charset="0"/>
              <a:buChar char="•"/>
            </a:pPr>
            <a:endParaRPr lang="en-US" sz="2200" dirty="0"/>
          </a:p>
          <a:p>
            <a:pPr marR="0" lvl="0" indent="-228600">
              <a:spcBef>
                <a:spcPts val="0"/>
              </a:spcBef>
              <a:spcAft>
                <a:spcPts val="0"/>
              </a:spcAft>
              <a:buFont typeface="Arial" panose="020B0604020202020204" pitchFamily="34" charset="0"/>
              <a:buChar char="•"/>
            </a:pPr>
            <a:endParaRPr lang="en-US" sz="2200" dirty="0">
              <a:effectLst/>
            </a:endParaRPr>
          </a:p>
          <a:p>
            <a:pPr marL="342900" marR="0" lvl="0" indent="-228600">
              <a:spcBef>
                <a:spcPts val="0"/>
              </a:spcBef>
              <a:spcAft>
                <a:spcPts val="800"/>
              </a:spcAft>
              <a:buFont typeface="Arial" panose="020B0604020202020204" pitchFamily="34" charset="0"/>
              <a:buChar char="•"/>
            </a:pPr>
            <a:r>
              <a:rPr lang="en-US" sz="2200" dirty="0">
                <a:effectLst/>
              </a:rPr>
              <a:t>Unmarried couple (More on losses here later!)</a:t>
            </a:r>
          </a:p>
          <a:p>
            <a:pPr indent="-228600">
              <a:buFont typeface="Arial" panose="020B0604020202020204" pitchFamily="34" charset="0"/>
              <a:buChar char="•"/>
            </a:pPr>
            <a:endParaRPr lang="en-US" sz="2200" dirty="0"/>
          </a:p>
        </p:txBody>
      </p:sp>
      <p:pic>
        <p:nvPicPr>
          <p:cNvPr id="11" name="Content Placeholder 10" descr="Married couple in the streets">
            <a:extLst>
              <a:ext uri="{FF2B5EF4-FFF2-40B4-BE49-F238E27FC236}">
                <a16:creationId xmlns:a16="http://schemas.microsoft.com/office/drawing/2014/main" id="{EC5B20A1-34E1-AE06-220D-C55D1AF170E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461" r="583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59485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8662F07-7C31-38DE-E379-502A2C6227D0}"/>
              </a:ext>
            </a:extLst>
          </p:cNvPr>
          <p:cNvSpPr>
            <a:spLocks noGrp="1"/>
          </p:cNvSpPr>
          <p:nvPr>
            <p:ph type="title"/>
          </p:nvPr>
        </p:nvSpPr>
        <p:spPr>
          <a:xfrm>
            <a:off x="1295400" y="669925"/>
            <a:ext cx="4800600" cy="1325563"/>
          </a:xfrm>
        </p:spPr>
        <p:txBody>
          <a:bodyPr vert="horz" lIns="91440" tIns="45720" rIns="91440" bIns="45720" rtlCol="0" anchor="b">
            <a:normAutofit/>
          </a:bodyPr>
          <a:lstStyle/>
          <a:p>
            <a:r>
              <a:rPr lang="en-US" sz="3400">
                <a:solidFill>
                  <a:schemeClr val="bg1"/>
                </a:solidFill>
                <a:effectLst/>
              </a:rPr>
              <a:t>Unreported Income Cases Required Verifications</a:t>
            </a:r>
            <a:endParaRPr lang="en-US" sz="3400">
              <a:solidFill>
                <a:schemeClr val="bg1"/>
              </a:solidFill>
            </a:endParaRPr>
          </a:p>
        </p:txBody>
      </p:sp>
      <p:cxnSp>
        <p:nvCxnSpPr>
          <p:cNvPr id="15" name="Straight Connector 1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C5179B00-2FFA-167F-A040-D86F66266F9C}"/>
              </a:ext>
            </a:extLst>
          </p:cNvPr>
          <p:cNvSpPr>
            <a:spLocks noGrp="1"/>
          </p:cNvSpPr>
          <p:nvPr>
            <p:ph type="body" sz="half" idx="2"/>
          </p:nvPr>
        </p:nvSpPr>
        <p:spPr>
          <a:xfrm>
            <a:off x="1295400" y="2288833"/>
            <a:ext cx="4800600" cy="3711571"/>
          </a:xfrm>
        </p:spPr>
        <p:txBody>
          <a:bodyPr vert="horz" lIns="91440" tIns="45720" rIns="91440" bIns="45720" rtlCol="0">
            <a:normAutofit/>
          </a:bodyPr>
          <a:lstStyle/>
          <a:p>
            <a:pPr indent="-228600">
              <a:buFont typeface="Arial" panose="020B0604020202020204" pitchFamily="34" charset="0"/>
              <a:buChar char="•"/>
            </a:pPr>
            <a:endParaRPr lang="en-US" sz="2000" dirty="0">
              <a:solidFill>
                <a:schemeClr val="bg1"/>
              </a:solidFill>
              <a:effectLst/>
            </a:endParaRPr>
          </a:p>
          <a:p>
            <a:pPr indent="-228600">
              <a:buFont typeface="Arial" panose="020B0604020202020204" pitchFamily="34" charset="0"/>
              <a:buChar char="•"/>
            </a:pPr>
            <a:endParaRPr lang="en-US" sz="2000" dirty="0">
              <a:solidFill>
                <a:schemeClr val="bg1"/>
              </a:solidFill>
            </a:endParaRPr>
          </a:p>
          <a:p>
            <a:pPr indent="-228600">
              <a:buFont typeface="Arial" panose="020B0604020202020204" pitchFamily="34" charset="0"/>
              <a:buChar char="•"/>
            </a:pPr>
            <a:endParaRPr lang="en-US" sz="2000" dirty="0">
              <a:solidFill>
                <a:schemeClr val="bg1"/>
              </a:solidFill>
              <a:effectLst/>
            </a:endParaRPr>
          </a:p>
          <a:p>
            <a:r>
              <a:rPr lang="en-US" sz="2400" dirty="0">
                <a:solidFill>
                  <a:schemeClr val="bg1"/>
                </a:solidFill>
                <a:effectLst/>
              </a:rPr>
              <a:t>Copy of ID and SS Card provided to county at application.</a:t>
            </a:r>
          </a:p>
          <a:p>
            <a:pPr indent="-228600">
              <a:buFont typeface="Arial" panose="020B0604020202020204" pitchFamily="34" charset="0"/>
              <a:buChar char="•"/>
            </a:pPr>
            <a:endParaRPr lang="en-US" sz="2000" dirty="0">
              <a:solidFill>
                <a:schemeClr val="bg1"/>
              </a:solidFill>
            </a:endParaRPr>
          </a:p>
        </p:txBody>
      </p:sp>
      <p:pic>
        <p:nvPicPr>
          <p:cNvPr id="6" name="Content Placeholder 5" descr="A close-up of a person's face on a paper&#10;&#10;Description automatically generated with low confidence">
            <a:extLst>
              <a:ext uri="{FF2B5EF4-FFF2-40B4-BE49-F238E27FC236}">
                <a16:creationId xmlns:a16="http://schemas.microsoft.com/office/drawing/2014/main" id="{A8B6DC7C-1159-5BE0-2A57-5132D6C0DA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45193" y="576646"/>
            <a:ext cx="3588640" cy="2371066"/>
          </a:xfrm>
          <a:prstGeom prst="rect">
            <a:avLst/>
          </a:prstGeom>
        </p:spPr>
      </p:pic>
      <p:sp>
        <p:nvSpPr>
          <p:cNvPr id="17" name="Rectangle 16">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736E628-22FB-C721-AE79-9263921F2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8661" y="3971229"/>
            <a:ext cx="3588640" cy="2302608"/>
          </a:xfrm>
          <a:prstGeom prst="rect">
            <a:avLst/>
          </a:prstGeom>
        </p:spPr>
      </p:pic>
      <p:sp>
        <p:nvSpPr>
          <p:cNvPr id="19" name="Rectangle 18">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634829"/>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CC00-6E28-7B54-91DB-068BA8F640EC}"/>
              </a:ext>
            </a:extLst>
          </p:cNvPr>
          <p:cNvSpPr>
            <a:spLocks noGrp="1"/>
          </p:cNvSpPr>
          <p:nvPr>
            <p:ph type="title"/>
          </p:nvPr>
        </p:nvSpPr>
        <p:spPr>
          <a:xfrm>
            <a:off x="6940295" y="1396289"/>
            <a:ext cx="4668257" cy="1325563"/>
          </a:xfrm>
        </p:spPr>
        <p:txBody>
          <a:bodyPr vert="horz" lIns="91440" tIns="45720" rIns="91440" bIns="45720" rtlCol="0" anchor="ctr">
            <a:normAutofit/>
          </a:bodyPr>
          <a:lstStyle/>
          <a:p>
            <a:r>
              <a:rPr lang="en-US" sz="3100" kern="1200" dirty="0">
                <a:solidFill>
                  <a:schemeClr val="tx1"/>
                </a:solidFill>
                <a:latin typeface="+mj-lt"/>
                <a:ea typeface="+mj-ea"/>
                <a:cs typeface="+mj-cs"/>
              </a:rPr>
              <a:t>Unreported Income Cases Required Verifications Cont.</a:t>
            </a:r>
          </a:p>
        </p:txBody>
      </p:sp>
      <p:sp>
        <p:nvSpPr>
          <p:cNvPr id="17" name="Freeform: Shape 16">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7B225C5B-7060-FD6A-EE7B-9787C30F2332}"/>
              </a:ext>
            </a:extLst>
          </p:cNvPr>
          <p:cNvPicPr>
            <a:picLocks noChangeAspect="1"/>
          </p:cNvPicPr>
          <p:nvPr/>
        </p:nvPicPr>
        <p:blipFill rotWithShape="1">
          <a:blip r:embed="rId2">
            <a:extLst>
              <a:ext uri="{28A0092B-C50C-407E-A947-70E740481C1C}">
                <a14:useLocalDpi xmlns:a14="http://schemas.microsoft.com/office/drawing/2010/main" val="0"/>
              </a:ext>
            </a:extLst>
          </a:blip>
          <a:srcRect l="28146" r="10743"/>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8" name="Content Placeholder 7" descr="A picture containing logo&#10;&#10;Description automatically generated">
            <a:extLst>
              <a:ext uri="{FF2B5EF4-FFF2-40B4-BE49-F238E27FC236}">
                <a16:creationId xmlns:a16="http://schemas.microsoft.com/office/drawing/2014/main" id="{041EA7FA-BEBD-B838-C495-C54AE7BCEE7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51" r="729" b="1"/>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2" name="Picture 11" descr="Table&#10;&#10;Description automatically generated">
            <a:extLst>
              <a:ext uri="{FF2B5EF4-FFF2-40B4-BE49-F238E27FC236}">
                <a16:creationId xmlns:a16="http://schemas.microsoft.com/office/drawing/2014/main" id="{5D2CB852-47DE-1D64-71D9-29E85598D77A}"/>
              </a:ext>
            </a:extLst>
          </p:cNvPr>
          <p:cNvPicPr>
            <a:picLocks noChangeAspect="1"/>
          </p:cNvPicPr>
          <p:nvPr/>
        </p:nvPicPr>
        <p:blipFill rotWithShape="1">
          <a:blip r:embed="rId4">
            <a:extLst>
              <a:ext uri="{28A0092B-C50C-407E-A947-70E740481C1C}">
                <a14:useLocalDpi xmlns:a14="http://schemas.microsoft.com/office/drawing/2010/main" val="0"/>
              </a:ext>
            </a:extLst>
          </a:blip>
          <a:srcRect t="22711" r="-4" b="5906"/>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4" name="Text Placeholder 3">
            <a:extLst>
              <a:ext uri="{FF2B5EF4-FFF2-40B4-BE49-F238E27FC236}">
                <a16:creationId xmlns:a16="http://schemas.microsoft.com/office/drawing/2014/main" id="{73C45DBC-1782-CB1B-E46D-622A6730C3C9}"/>
              </a:ext>
            </a:extLst>
          </p:cNvPr>
          <p:cNvSpPr>
            <a:spLocks noGrp="1"/>
          </p:cNvSpPr>
          <p:nvPr>
            <p:ph type="body" sz="half" idx="2"/>
          </p:nvPr>
        </p:nvSpPr>
        <p:spPr>
          <a:xfrm>
            <a:off x="6940296" y="2871982"/>
            <a:ext cx="4668256" cy="3181684"/>
          </a:xfrm>
        </p:spPr>
        <p:txBody>
          <a:bodyPr vert="horz" lIns="91440" tIns="45720" rIns="91440" bIns="45720" rtlCol="0" anchor="t">
            <a:normAutofit/>
          </a:bodyPr>
          <a:lstStyle/>
          <a:p>
            <a:pPr indent="-228600">
              <a:buFont typeface="Arial" panose="020B0604020202020204" pitchFamily="34" charset="0"/>
              <a:buChar char="•"/>
            </a:pPr>
            <a:endParaRPr lang="en-US" sz="1800" dirty="0">
              <a:effectLst/>
            </a:endParaRPr>
          </a:p>
          <a:p>
            <a:pPr indent="-228600">
              <a:buFont typeface="Arial" panose="020B0604020202020204" pitchFamily="34" charset="0"/>
              <a:buChar char="•"/>
            </a:pPr>
            <a:endParaRPr lang="en-US" sz="1800" dirty="0"/>
          </a:p>
          <a:p>
            <a:r>
              <a:rPr lang="en-US" sz="2400" dirty="0">
                <a:effectLst/>
              </a:rPr>
              <a:t>Employment verification from employer, WorkNumber, VerifyFast etc. Must have at least last 4 of SS# and name.</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1386671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0E70C8D-49B0-835A-2FEA-8ADBC39DA222}"/>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dirty="0">
                <a:solidFill>
                  <a:schemeClr val="bg1"/>
                </a:solidFill>
                <a:latin typeface="+mj-lt"/>
                <a:ea typeface="+mj-ea"/>
                <a:cs typeface="+mj-cs"/>
              </a:rPr>
              <a:t>Verifs. Continued…</a:t>
            </a: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6613E96-AF74-F5DF-AFAF-53BEE052DF9B}"/>
              </a:ext>
            </a:extLst>
          </p:cNvPr>
          <p:cNvSpPr>
            <a:spLocks noGrp="1"/>
          </p:cNvSpPr>
          <p:nvPr>
            <p:ph type="body" sz="half" idx="2"/>
          </p:nvPr>
        </p:nvSpPr>
        <p:spPr>
          <a:xfrm>
            <a:off x="897769" y="1909192"/>
            <a:ext cx="4586513" cy="3647710"/>
          </a:xfrm>
        </p:spPr>
        <p:txBody>
          <a:bodyPr vert="horz" lIns="91440" tIns="45720" rIns="91440" bIns="45720" rtlCol="0">
            <a:normAutofit/>
          </a:bodyPr>
          <a:lstStyle/>
          <a:p>
            <a:pPr indent="-228600">
              <a:buFont typeface="Arial" panose="020B0604020202020204" pitchFamily="34" charset="0"/>
              <a:buChar char="•"/>
            </a:pPr>
            <a:endParaRPr lang="en-US" sz="2000" dirty="0">
              <a:solidFill>
                <a:schemeClr val="bg1"/>
              </a:solidFill>
              <a:effectLst/>
            </a:endParaRPr>
          </a:p>
          <a:p>
            <a:pPr indent="-228600">
              <a:buFont typeface="Arial" panose="020B0604020202020204" pitchFamily="34" charset="0"/>
              <a:buChar char="•"/>
            </a:pPr>
            <a:endParaRPr lang="en-US" sz="2000" dirty="0">
              <a:solidFill>
                <a:schemeClr val="bg1"/>
              </a:solidFill>
            </a:endParaRPr>
          </a:p>
          <a:p>
            <a:pPr indent="-228600">
              <a:buFont typeface="Arial" panose="020B0604020202020204" pitchFamily="34" charset="0"/>
              <a:buChar char="•"/>
            </a:pPr>
            <a:endParaRPr lang="en-US" sz="2000" dirty="0">
              <a:solidFill>
                <a:schemeClr val="bg1"/>
              </a:solidFill>
              <a:effectLst/>
            </a:endParaRPr>
          </a:p>
          <a:p>
            <a:r>
              <a:rPr lang="en-US" sz="2400" dirty="0">
                <a:solidFill>
                  <a:schemeClr val="bg1"/>
                </a:solidFill>
                <a:effectLst/>
              </a:rPr>
              <a:t>IEVS report or New Hire report. How did county become aware of the income not reported?</a:t>
            </a:r>
          </a:p>
          <a:p>
            <a:pPr indent="-228600">
              <a:buFont typeface="Arial" panose="020B0604020202020204" pitchFamily="34" charset="0"/>
              <a:buChar char="•"/>
            </a:pPr>
            <a:endParaRPr lang="en-US" sz="2000" dirty="0">
              <a:solidFill>
                <a:schemeClr val="bg1"/>
              </a:solidFill>
            </a:endParaRP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Content Placeholder 5" descr="Timeline&#10;&#10;Description automatically generated">
            <a:extLst>
              <a:ext uri="{FF2B5EF4-FFF2-40B4-BE49-F238E27FC236}">
                <a16:creationId xmlns:a16="http://schemas.microsoft.com/office/drawing/2014/main" id="{BB583538-D6ED-EA1B-507E-39B35E887B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25453" y="0"/>
            <a:ext cx="4183379" cy="6858000"/>
          </a:xfrm>
          <a:prstGeom prst="rect">
            <a:avLst/>
          </a:prstGeom>
        </p:spPr>
      </p:pic>
    </p:spTree>
    <p:extLst>
      <p:ext uri="{BB962C8B-B14F-4D97-AF65-F5344CB8AC3E}">
        <p14:creationId xmlns:p14="http://schemas.microsoft.com/office/powerpoint/2010/main" val="2331856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33BCE-7903-187F-9F28-9F122EDEDACA}"/>
              </a:ext>
            </a:extLst>
          </p:cNvPr>
          <p:cNvSpPr>
            <a:spLocks noGrp="1"/>
          </p:cNvSpPr>
          <p:nvPr>
            <p:ph type="title"/>
          </p:nvPr>
        </p:nvSpPr>
        <p:spPr/>
        <p:txBody>
          <a:bodyPr>
            <a:normAutofit fontScale="90000"/>
          </a:bodyPr>
          <a:lstStyle/>
          <a:p>
            <a:pPr marL="0" marR="0">
              <a:lnSpc>
                <a:spcPct val="107000"/>
              </a:lnSpc>
              <a:spcBef>
                <a:spcPts val="0"/>
              </a:spcBef>
              <a:spcAft>
                <a:spcPts val="800"/>
              </a:spcAft>
            </a:pPr>
            <a:r>
              <a:rPr lang="en-US" sz="1600" b="1" u="sng" dirty="0">
                <a:effectLst/>
                <a:latin typeface="Berlin Sans FB" panose="020E0602020502020306" pitchFamily="34" charset="0"/>
                <a:ea typeface="Calibri" panose="020F0502020204030204" pitchFamily="34" charset="0"/>
                <a:cs typeface="Calibri" panose="020F0502020204030204" pitchFamily="34" charset="0"/>
              </a:rPr>
              <a:t>Introduction:</a:t>
            </a:r>
            <a:br>
              <a:rPr lang="en-US" sz="1600" b="1" u="sng" dirty="0">
                <a:effectLst/>
                <a:latin typeface="Berlin Sans FB" panose="020E0602020502020306" pitchFamily="34" charset="0"/>
                <a:ea typeface="Calibri" panose="020F0502020204030204" pitchFamily="34" charset="0"/>
                <a:cs typeface="Calibri" panose="020F0502020204030204" pitchFamily="34" charset="0"/>
              </a:rPr>
            </a:br>
            <a:br>
              <a:rPr lang="en-US" sz="1600" b="1" u="sng" dirty="0">
                <a:effectLst/>
                <a:latin typeface="Berlin Sans FB" panose="020E0602020502020306" pitchFamily="34" charset="0"/>
                <a:ea typeface="Calibri" panose="020F0502020204030204" pitchFamily="34" charset="0"/>
                <a:cs typeface="Calibri" panose="020F0502020204030204" pitchFamily="34" charset="0"/>
              </a:rPr>
            </a:br>
            <a:r>
              <a:rPr lang="en-US" sz="1600" dirty="0">
                <a:effectLst/>
                <a:latin typeface="Berlin Sans FB" panose="020E0602020502020306" pitchFamily="34" charset="0"/>
                <a:ea typeface="Calibri" panose="020F0502020204030204" pitchFamily="34" charset="0"/>
                <a:cs typeface="Calibri" panose="020F0502020204030204" pitchFamily="34" charset="0"/>
              </a:rPr>
              <a:t>Kandi Griffith</a:t>
            </a:r>
            <a:br>
              <a:rPr lang="en-US" sz="1600" dirty="0">
                <a:effectLst/>
                <a:latin typeface="Berlin Sans FB" panose="020E0602020502020306" pitchFamily="34" charset="0"/>
                <a:ea typeface="Calibri" panose="020F0502020204030204" pitchFamily="34" charset="0"/>
                <a:cs typeface="Calibri" panose="020F0502020204030204" pitchFamily="34" charset="0"/>
              </a:rPr>
            </a:br>
            <a:r>
              <a:rPr lang="en-US" sz="1600" dirty="0">
                <a:effectLst/>
                <a:latin typeface="Berlin Sans FB" panose="020E0602020502020306" pitchFamily="34" charset="0"/>
                <a:ea typeface="Calibri" panose="020F0502020204030204" pitchFamily="34" charset="0"/>
                <a:cs typeface="Calibri" panose="020F0502020204030204" pitchFamily="34" charset="0"/>
              </a:rPr>
              <a:t>Welfare Fraud Specialist, San Joaquin County</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Content Placeholder 5" descr="A horse in a flooded area&#10;&#10;Description automatically generated with low confidence">
            <a:extLst>
              <a:ext uri="{FF2B5EF4-FFF2-40B4-BE49-F238E27FC236}">
                <a16:creationId xmlns:a16="http://schemas.microsoft.com/office/drawing/2014/main" id="{5B1519AD-77F4-925E-F619-0092D0E764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3722" y="746449"/>
            <a:ext cx="5952931" cy="4926563"/>
          </a:xfrm>
        </p:spPr>
      </p:pic>
      <p:sp>
        <p:nvSpPr>
          <p:cNvPr id="4" name="Text Placeholder 3">
            <a:extLst>
              <a:ext uri="{FF2B5EF4-FFF2-40B4-BE49-F238E27FC236}">
                <a16:creationId xmlns:a16="http://schemas.microsoft.com/office/drawing/2014/main" id="{4B4938E7-67F9-0182-24F1-484BD5CF9D31}"/>
              </a:ext>
            </a:extLst>
          </p:cNvPr>
          <p:cNvSpPr>
            <a:spLocks noGrp="1"/>
          </p:cNvSpPr>
          <p:nvPr>
            <p:ph type="body" sz="half" idx="2"/>
          </p:nvPr>
        </p:nvSpPr>
        <p:spPr>
          <a:xfrm>
            <a:off x="839788" y="1656521"/>
            <a:ext cx="4196038" cy="4926563"/>
          </a:xfrm>
        </p:spPr>
        <p:txBody>
          <a:bodyPr>
            <a:normAutofit fontScale="62500" lnSpcReduction="20000"/>
          </a:bodyPr>
          <a:lstStyle/>
          <a:p>
            <a:endParaRPr lang="en-US" sz="1800" dirty="0">
              <a:effectLst/>
              <a:latin typeface="Book Antiqua" panose="02040602050305030304" pitchFamily="18" charset="0"/>
              <a:ea typeface="Calibri" panose="020F0502020204030204" pitchFamily="34" charset="0"/>
              <a:cs typeface="Calibri" panose="020F0502020204030204" pitchFamily="34" charset="0"/>
            </a:endParaRPr>
          </a:p>
          <a:p>
            <a:r>
              <a:rPr lang="en-US" sz="1900" dirty="0">
                <a:effectLst/>
                <a:latin typeface="Book Antiqua" panose="02040602050305030304" pitchFamily="18" charset="0"/>
                <a:ea typeface="Calibri" panose="020F0502020204030204" pitchFamily="34" charset="0"/>
                <a:cs typeface="Calibri" panose="020F0502020204030204" pitchFamily="34" charset="0"/>
              </a:rPr>
              <a:t>I have been with San Joaquin County since January 1989.</a:t>
            </a:r>
          </a:p>
          <a:p>
            <a:r>
              <a:rPr lang="en-US" sz="1900" dirty="0">
                <a:effectLst/>
                <a:latin typeface="Book Antiqua" panose="02040602050305030304" pitchFamily="18" charset="0"/>
                <a:ea typeface="Calibri" panose="020F0502020204030204" pitchFamily="34" charset="0"/>
                <a:cs typeface="Calibri" panose="020F0502020204030204" pitchFamily="34" charset="0"/>
              </a:rPr>
              <a:t>My </a:t>
            </a:r>
            <a:r>
              <a:rPr lang="en-US" sz="1900" dirty="0">
                <a:effectLst/>
                <a:latin typeface="Book Antiqua" panose="02040602050305030304" pitchFamily="18" charset="0"/>
                <a:ea typeface="Calibri" panose="020F0502020204030204" pitchFamily="34" charset="0"/>
                <a:cs typeface="Times New Roman" panose="02020603050405020304" pitchFamily="18" charset="0"/>
              </a:rPr>
              <a:t>first position was as a receptionist in the intake applications lobby for Human Services. I then went on to work as a dispatcher for the San Joaquin County Sheriffs, followed by a position with the Treasurer/Tax Collector. In November 1998, I was hired as an Eligibility Worker where I worked in the intake division for 13 years. In 2011, I was hired as a Welfare Fraud Investigator in a non-sworn position, now classified as Welfare Fraud Specialist. </a:t>
            </a:r>
          </a:p>
          <a:p>
            <a:r>
              <a:rPr lang="en-US" sz="1900" dirty="0">
                <a:effectLst/>
                <a:latin typeface="Book Antiqua" panose="02040602050305030304" pitchFamily="18" charset="0"/>
                <a:ea typeface="Calibri" panose="020F0502020204030204" pitchFamily="34" charset="0"/>
                <a:cs typeface="Times New Roman" panose="02020603050405020304" pitchFamily="18" charset="0"/>
              </a:rPr>
              <a:t>In 2016, while attending a CWFIA Roundtable meeting in Monterey County, I gained information on the processing of Administrative Disqualification Hearings. Upon return from that Roundtable, I presented a solution to the Deputy Director for processing the backlog of ADH cases and was given the greenlight to try a pilot program for one year. That first year, I obtained 98 signed ADH waivers and collected over $250,000.00 in over-issuances and over-payments. After that, I was given the green light to continue the program. San Joaquin County currently processes more Administrative Disqualification Hearings than any other county in California. We currently hold 20 - 30 Administrative Disqualification Hearings per month with an excellent success rate.  In addition to processing and presenting Administrative Disqualification Hearings, My division, currently 3 of us, investigate all of the early fraud complaints and in person employer verifications.</a:t>
            </a:r>
          </a:p>
          <a:p>
            <a:r>
              <a:rPr lang="en-US" sz="1900" dirty="0">
                <a:effectLst/>
                <a:latin typeface="Book Antiqua" panose="02040602050305030304" pitchFamily="18" charset="0"/>
                <a:ea typeface="Calibri" panose="020F0502020204030204" pitchFamily="34" charset="0"/>
                <a:cs typeface="Times New Roman" panose="02020603050405020304" pitchFamily="18" charset="0"/>
              </a:rPr>
              <a:t>In my spare time, I compete in the sport of Combined Driving with my horses Kara and Jackson. I am usually cheered on by my husband Jim and remotely by my son Wyatt, who is stationed in Hawaii with the US Navy. </a:t>
            </a:r>
          </a:p>
          <a:p>
            <a:endParaRPr lang="en-US" dirty="0"/>
          </a:p>
        </p:txBody>
      </p:sp>
    </p:spTree>
    <p:extLst>
      <p:ext uri="{BB962C8B-B14F-4D97-AF65-F5344CB8AC3E}">
        <p14:creationId xmlns:p14="http://schemas.microsoft.com/office/powerpoint/2010/main" val="833840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3CB1A6-AF6D-5FED-7F3B-3906BDE0227E}"/>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Verifs. Continued…</a:t>
            </a:r>
          </a:p>
        </p:txBody>
      </p:sp>
      <p:sp>
        <p:nvSpPr>
          <p:cNvPr id="4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1173189-5600-D27B-7E85-6A9D8254AED5}"/>
              </a:ext>
            </a:extLst>
          </p:cNvPr>
          <p:cNvSpPr>
            <a:spLocks noGrp="1"/>
          </p:cNvSpPr>
          <p:nvPr>
            <p:ph type="body" sz="half" idx="2"/>
          </p:nvPr>
        </p:nvSpPr>
        <p:spPr>
          <a:xfrm>
            <a:off x="630936" y="2660904"/>
            <a:ext cx="4818888" cy="3547872"/>
          </a:xfrm>
        </p:spPr>
        <p:txBody>
          <a:bodyPr vert="horz" lIns="91440" tIns="45720" rIns="91440" bIns="45720" rtlCol="0" anchor="t">
            <a:normAutofit/>
          </a:bodyPr>
          <a:lstStyle/>
          <a:p>
            <a:pPr indent="-228600">
              <a:buFont typeface="Arial" panose="020B0604020202020204" pitchFamily="34" charset="0"/>
              <a:buChar char="•"/>
            </a:pPr>
            <a:endParaRPr lang="en-US" sz="2200" dirty="0">
              <a:effectLst/>
            </a:endParaRPr>
          </a:p>
          <a:p>
            <a:pPr indent="-228600">
              <a:buFont typeface="Arial" panose="020B0604020202020204" pitchFamily="34" charset="0"/>
              <a:buChar char="•"/>
            </a:pPr>
            <a:endParaRPr lang="en-US" sz="2200" dirty="0"/>
          </a:p>
          <a:p>
            <a:pPr indent="-228600">
              <a:buFont typeface="Arial" panose="020B0604020202020204" pitchFamily="34" charset="0"/>
              <a:buChar char="•"/>
            </a:pPr>
            <a:endParaRPr lang="en-US" sz="2200" dirty="0">
              <a:effectLst/>
            </a:endParaRPr>
          </a:p>
          <a:p>
            <a:r>
              <a:rPr lang="en-US" sz="2200" dirty="0">
                <a:effectLst/>
              </a:rPr>
              <a:t>SAWS 2A SAR – Rights and Responsibilities signature page signed by the respondent prior to OP/OI timeframe.</a:t>
            </a:r>
          </a:p>
          <a:p>
            <a:pPr indent="-228600">
              <a:buFont typeface="Arial" panose="020B0604020202020204" pitchFamily="34" charset="0"/>
              <a:buChar char="•"/>
            </a:pPr>
            <a:endParaRPr lang="en-US" sz="2200" dirty="0"/>
          </a:p>
        </p:txBody>
      </p:sp>
      <p:pic>
        <p:nvPicPr>
          <p:cNvPr id="6" name="Content Placeholder 5" descr="Graphical user interface, text, application, Word&#10;&#10;Description automatically generated">
            <a:extLst>
              <a:ext uri="{FF2B5EF4-FFF2-40B4-BE49-F238E27FC236}">
                <a16:creationId xmlns:a16="http://schemas.microsoft.com/office/drawing/2014/main" id="{2AC38352-5D6D-7374-C99A-9B3DABF7FB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142" r="25592" b="-1"/>
          <a:stretch/>
        </p:blipFill>
        <p:spPr>
          <a:xfrm>
            <a:off x="6524147" y="640080"/>
            <a:ext cx="4608770" cy="5577840"/>
          </a:xfrm>
          <a:prstGeom prst="rect">
            <a:avLst/>
          </a:prstGeom>
        </p:spPr>
      </p:pic>
    </p:spTree>
    <p:extLst>
      <p:ext uri="{BB962C8B-B14F-4D97-AF65-F5344CB8AC3E}">
        <p14:creationId xmlns:p14="http://schemas.microsoft.com/office/powerpoint/2010/main" val="316087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ED1BAA4-17C2-1578-B123-FF2E83D00661}"/>
              </a:ext>
            </a:extLst>
          </p:cNvPr>
          <p:cNvSpPr>
            <a:spLocks noGrp="1"/>
          </p:cNvSpPr>
          <p:nvPr>
            <p:ph type="title"/>
          </p:nvPr>
        </p:nvSpPr>
        <p:spPr>
          <a:xfrm>
            <a:off x="966952" y="1204108"/>
            <a:ext cx="2669406" cy="1781175"/>
          </a:xfrm>
        </p:spPr>
        <p:txBody>
          <a:bodyPr vert="horz" lIns="91440" tIns="45720" rIns="91440" bIns="45720" rtlCol="0" anchor="ctr">
            <a:normAutofit/>
          </a:bodyPr>
          <a:lstStyle/>
          <a:p>
            <a:r>
              <a:rPr lang="en-US" kern="1200">
                <a:solidFill>
                  <a:srgbClr val="FFFFFF"/>
                </a:solidFill>
                <a:latin typeface="+mj-lt"/>
                <a:ea typeface="+mj-ea"/>
                <a:cs typeface="+mj-cs"/>
              </a:rPr>
              <a:t>Verifs. Continued…</a:t>
            </a:r>
          </a:p>
        </p:txBody>
      </p:sp>
      <p:sp>
        <p:nvSpPr>
          <p:cNvPr id="7" name="Text Placeholder 6">
            <a:extLst>
              <a:ext uri="{FF2B5EF4-FFF2-40B4-BE49-F238E27FC236}">
                <a16:creationId xmlns:a16="http://schemas.microsoft.com/office/drawing/2014/main" id="{BB0FEB82-6D26-4B26-7CA0-5D28A6ABD566}"/>
              </a:ext>
            </a:extLst>
          </p:cNvPr>
          <p:cNvSpPr>
            <a:spLocks noGrp="1"/>
          </p:cNvSpPr>
          <p:nvPr>
            <p:ph type="body" sz="half" idx="2"/>
          </p:nvPr>
        </p:nvSpPr>
        <p:spPr>
          <a:xfrm>
            <a:off x="966951" y="3355130"/>
            <a:ext cx="2669407" cy="2427333"/>
          </a:xfrm>
        </p:spPr>
        <p:txBody>
          <a:bodyPr vert="horz" lIns="91440" tIns="45720" rIns="91440" bIns="45720" rtlCol="0">
            <a:normAutofit/>
          </a:bodyPr>
          <a:lstStyle/>
          <a:p>
            <a:pPr indent="-228600">
              <a:buFont typeface="Arial" panose="020B0604020202020204" pitchFamily="34" charset="0"/>
              <a:buChar char="•"/>
            </a:pPr>
            <a:endParaRPr lang="en-US" dirty="0">
              <a:effectLst/>
            </a:endParaRPr>
          </a:p>
          <a:p>
            <a:pPr indent="-228600">
              <a:buFont typeface="Arial" panose="020B0604020202020204" pitchFamily="34" charset="0"/>
              <a:buChar char="•"/>
            </a:pPr>
            <a:endParaRPr lang="en-US" dirty="0"/>
          </a:p>
          <a:p>
            <a:r>
              <a:rPr lang="en-US" sz="1800" dirty="0">
                <a:effectLst/>
                <a:latin typeface="Cavolini" panose="03000502040302020204" pitchFamily="66" charset="0"/>
                <a:cs typeface="Cavolini" panose="03000502040302020204" pitchFamily="66" charset="0"/>
              </a:rPr>
              <a:t>SAR7 failing to report income.</a:t>
            </a:r>
          </a:p>
          <a:p>
            <a:pPr indent="-228600">
              <a:buFont typeface="Arial" panose="020B0604020202020204" pitchFamily="34" charset="0"/>
              <a:buChar char="•"/>
            </a:pPr>
            <a:endParaRPr lang="en-US" dirty="0"/>
          </a:p>
        </p:txBody>
      </p:sp>
      <p:pic>
        <p:nvPicPr>
          <p:cNvPr id="12" name="Content Placeholder 11" descr="Table&#10;&#10;Description automatically generated">
            <a:extLst>
              <a:ext uri="{FF2B5EF4-FFF2-40B4-BE49-F238E27FC236}">
                <a16:creationId xmlns:a16="http://schemas.microsoft.com/office/drawing/2014/main" id="{5F43CBCA-61E2-E3F2-67C9-8DF3C6845B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2102" y="1106513"/>
            <a:ext cx="6903723" cy="4521937"/>
          </a:xfrm>
          <a:prstGeom prst="rect">
            <a:avLst/>
          </a:prstGeom>
        </p:spPr>
      </p:pic>
    </p:spTree>
    <p:extLst>
      <p:ext uri="{BB962C8B-B14F-4D97-AF65-F5344CB8AC3E}">
        <p14:creationId xmlns:p14="http://schemas.microsoft.com/office/powerpoint/2010/main" val="213144317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15">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3" name="Rectangle 17">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84A5FE6-E4ED-2933-E4A7-8262C37228CA}"/>
              </a:ext>
            </a:extLst>
          </p:cNvPr>
          <p:cNvSpPr>
            <a:spLocks noGrp="1"/>
          </p:cNvSpPr>
          <p:nvPr>
            <p:ph type="title"/>
          </p:nvPr>
        </p:nvSpPr>
        <p:spPr>
          <a:xfrm>
            <a:off x="527538" y="4756638"/>
            <a:ext cx="11139854" cy="930447"/>
          </a:xfrm>
        </p:spPr>
        <p:txBody>
          <a:bodyPr vert="horz" lIns="91440" tIns="45720" rIns="91440" bIns="45720" rtlCol="0" anchor="b">
            <a:normAutofit fontScale="90000"/>
          </a:bodyPr>
          <a:lstStyle/>
          <a:p>
            <a:pPr algn="ctr"/>
            <a:br>
              <a:rPr lang="en-US" sz="1400" dirty="0">
                <a:solidFill>
                  <a:srgbClr val="FFFFFF"/>
                </a:solidFill>
                <a:effectLst/>
              </a:rPr>
            </a:br>
            <a:br>
              <a:rPr lang="en-US" sz="1400" dirty="0">
                <a:solidFill>
                  <a:srgbClr val="FFFFFF"/>
                </a:solidFill>
                <a:effectLst/>
              </a:rPr>
            </a:br>
            <a:r>
              <a:rPr lang="en-US" sz="2700" dirty="0">
                <a:solidFill>
                  <a:srgbClr val="FFFFFF"/>
                </a:solidFill>
                <a:effectLst/>
              </a:rPr>
              <a:t>SOF – SAWS 2 PLUS, CF 37, CF 285 Failing To Report Income.</a:t>
            </a:r>
            <a:br>
              <a:rPr lang="en-US" sz="2700" dirty="0">
                <a:solidFill>
                  <a:srgbClr val="FFFFFF"/>
                </a:solidFill>
                <a:effectLst/>
              </a:rPr>
            </a:br>
            <a:r>
              <a:rPr lang="en-US" sz="2700" dirty="0">
                <a:solidFill>
                  <a:srgbClr val="FFFFFF"/>
                </a:solidFill>
                <a:effectLst/>
              </a:rPr>
              <a:t>(Some ALJ’s want all pages)</a:t>
            </a:r>
            <a:br>
              <a:rPr lang="en-US" sz="1400" dirty="0">
                <a:solidFill>
                  <a:srgbClr val="FFFFFF"/>
                </a:solidFill>
                <a:effectLst/>
              </a:rPr>
            </a:br>
            <a:endParaRPr lang="en-US" sz="1400" dirty="0">
              <a:solidFill>
                <a:srgbClr val="FFFFFF"/>
              </a:solidFill>
            </a:endParaRPr>
          </a:p>
        </p:txBody>
      </p:sp>
      <p:pic>
        <p:nvPicPr>
          <p:cNvPr id="9" name="Picture 8" descr="Graphical user interface, text, application&#10;&#10;Description automatically generated">
            <a:extLst>
              <a:ext uri="{FF2B5EF4-FFF2-40B4-BE49-F238E27FC236}">
                <a16:creationId xmlns:a16="http://schemas.microsoft.com/office/drawing/2014/main" id="{FD89EBE6-41A4-2AE6-4D92-976224A14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8705" y="386810"/>
            <a:ext cx="3118156" cy="3997637"/>
          </a:xfrm>
          <a:prstGeom prst="rect">
            <a:avLst/>
          </a:prstGeom>
        </p:spPr>
      </p:pic>
      <p:pic>
        <p:nvPicPr>
          <p:cNvPr id="7" name="Picture 6" descr="Graphical user interface, table&#10;&#10;Description automatically generated with medium confidence">
            <a:extLst>
              <a:ext uri="{FF2B5EF4-FFF2-40B4-BE49-F238E27FC236}">
                <a16:creationId xmlns:a16="http://schemas.microsoft.com/office/drawing/2014/main" id="{C9F6379E-79C4-9824-2679-89C9A75C6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13" y="330045"/>
            <a:ext cx="3148139" cy="3997637"/>
          </a:xfrm>
          <a:prstGeom prst="rect">
            <a:avLst/>
          </a:prstGeom>
        </p:spPr>
      </p:pic>
      <p:cxnSp>
        <p:nvCxnSpPr>
          <p:cNvPr id="20" name="Straight Connector 19">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0" descr="Table&#10;&#10;Description automatically generated">
            <a:extLst>
              <a:ext uri="{FF2B5EF4-FFF2-40B4-BE49-F238E27FC236}">
                <a16:creationId xmlns:a16="http://schemas.microsoft.com/office/drawing/2014/main" id="{306F8B1D-1B89-01EF-4509-3E7568CEB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068" y="380198"/>
            <a:ext cx="2968245" cy="3997637"/>
          </a:xfrm>
          <a:prstGeom prst="rect">
            <a:avLst/>
          </a:prstGeom>
        </p:spPr>
      </p:pic>
      <p:cxnSp>
        <p:nvCxnSpPr>
          <p:cNvPr id="22" name="Straight Connector 21">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358891"/>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35B9CBB-9A85-2A65-9294-154B45C9FD61}"/>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dirty="0">
                <a:solidFill>
                  <a:srgbClr val="FFFFFF"/>
                </a:solidFill>
                <a:effectLst/>
              </a:rPr>
              <a:t>Any Prior SAR7’s Or SOF Showing Client Reported </a:t>
            </a:r>
            <a:r>
              <a:rPr lang="en-US" sz="3000" dirty="0">
                <a:solidFill>
                  <a:srgbClr val="FFFFFF"/>
                </a:solidFill>
              </a:rPr>
              <a:t>I</a:t>
            </a:r>
            <a:r>
              <a:rPr lang="en-US" sz="3000" dirty="0">
                <a:solidFill>
                  <a:srgbClr val="FFFFFF"/>
                </a:solidFill>
                <a:effectLst/>
              </a:rPr>
              <a:t>ncome In </a:t>
            </a:r>
            <a:r>
              <a:rPr lang="en-US" sz="3000" dirty="0">
                <a:solidFill>
                  <a:srgbClr val="FFFFFF"/>
                </a:solidFill>
              </a:rPr>
              <a:t>T</a:t>
            </a:r>
            <a:r>
              <a:rPr lang="en-US" sz="3000" dirty="0">
                <a:solidFill>
                  <a:srgbClr val="FFFFFF"/>
                </a:solidFill>
                <a:effectLst/>
              </a:rPr>
              <a:t>he Past</a:t>
            </a:r>
            <a:br>
              <a:rPr lang="en-US" sz="3000" dirty="0">
                <a:solidFill>
                  <a:srgbClr val="FFFFFF"/>
                </a:solidFill>
                <a:effectLst/>
              </a:rPr>
            </a:br>
            <a:endParaRPr lang="en-US" sz="3000" dirty="0">
              <a:solidFill>
                <a:srgbClr val="FFFFFF"/>
              </a:solidFill>
            </a:endParaRPr>
          </a:p>
        </p:txBody>
      </p:sp>
      <p:cxnSp>
        <p:nvCxnSpPr>
          <p:cNvPr id="20"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descr="Table&#10;&#10;Description automatically generated">
            <a:extLst>
              <a:ext uri="{FF2B5EF4-FFF2-40B4-BE49-F238E27FC236}">
                <a16:creationId xmlns:a16="http://schemas.microsoft.com/office/drawing/2014/main" id="{E24B0727-950C-B797-CECE-20837D096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880" y="1680593"/>
            <a:ext cx="4367532" cy="5080262"/>
          </a:xfrm>
          <a:prstGeom prst="rect">
            <a:avLst/>
          </a:prstGeom>
        </p:spPr>
      </p:pic>
      <p:pic>
        <p:nvPicPr>
          <p:cNvPr id="6" name="Picture 5" descr="Table&#10;&#10;Description automatically generated">
            <a:extLst>
              <a:ext uri="{FF2B5EF4-FFF2-40B4-BE49-F238E27FC236}">
                <a16:creationId xmlns:a16="http://schemas.microsoft.com/office/drawing/2014/main" id="{6CF87865-0896-2CCF-396E-91F2EBEE5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94" y="2377657"/>
            <a:ext cx="5679129" cy="3686133"/>
          </a:xfrm>
          <a:prstGeom prst="rect">
            <a:avLst/>
          </a:prstGeom>
        </p:spPr>
      </p:pic>
    </p:spTree>
    <p:extLst>
      <p:ext uri="{BB962C8B-B14F-4D97-AF65-F5344CB8AC3E}">
        <p14:creationId xmlns:p14="http://schemas.microsoft.com/office/powerpoint/2010/main" val="264145532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BA761-4A8C-31A5-562E-5BE8931E8133}"/>
              </a:ext>
            </a:extLst>
          </p:cNvPr>
          <p:cNvSpPr>
            <a:spLocks noGrp="1"/>
          </p:cNvSpPr>
          <p:nvPr>
            <p:ph type="title"/>
          </p:nvPr>
        </p:nvSpPr>
        <p:spPr/>
        <p:txBody>
          <a:bodyPr>
            <a:normAutofit/>
          </a:bodyPr>
          <a:lstStyle/>
          <a:p>
            <a:pPr algn="ctr"/>
            <a:r>
              <a:rPr lang="en-US" sz="3200" dirty="0">
                <a:latin typeface="Cavolini" panose="03000502040302020204" pitchFamily="66" charset="0"/>
                <a:cs typeface="Cavolini" panose="03000502040302020204" pitchFamily="66" charset="0"/>
              </a:rPr>
              <a:t>Eligibility Staff Journal Narratives</a:t>
            </a:r>
          </a:p>
        </p:txBody>
      </p:sp>
      <p:pic>
        <p:nvPicPr>
          <p:cNvPr id="4" name="Picture 3" descr="Graphical user interface, text, application, email&#10;&#10;Description automatically generated">
            <a:extLst>
              <a:ext uri="{FF2B5EF4-FFF2-40B4-BE49-F238E27FC236}">
                <a16:creationId xmlns:a16="http://schemas.microsoft.com/office/drawing/2014/main" id="{6084BDBD-7ECF-EC5A-5103-D5005577F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937" y="1906511"/>
            <a:ext cx="10144125" cy="4244811"/>
          </a:xfrm>
          <a:prstGeom prst="rect">
            <a:avLst/>
          </a:prstGeom>
        </p:spPr>
      </p:pic>
    </p:spTree>
    <p:extLst>
      <p:ext uri="{BB962C8B-B14F-4D97-AF65-F5344CB8AC3E}">
        <p14:creationId xmlns:p14="http://schemas.microsoft.com/office/powerpoint/2010/main" val="3256400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76BCC-6F11-8F14-B333-09615C3CD6CE}"/>
              </a:ext>
            </a:extLst>
          </p:cNvPr>
          <p:cNvSpPr>
            <a:spLocks noGrp="1"/>
          </p:cNvSpPr>
          <p:nvPr>
            <p:ph type="title"/>
          </p:nvPr>
        </p:nvSpPr>
        <p:spPr>
          <a:xfrm>
            <a:off x="838200" y="365125"/>
            <a:ext cx="10515600" cy="681797"/>
          </a:xfrm>
        </p:spPr>
        <p:txBody>
          <a:bodyPr>
            <a:normAutofit/>
          </a:bodyPr>
          <a:lstStyle/>
          <a:p>
            <a:pPr algn="ctr"/>
            <a:r>
              <a:rPr lang="en-US" sz="3200" dirty="0">
                <a:latin typeface="Cavolini" panose="03000502040302020204" pitchFamily="66" charset="0"/>
                <a:cs typeface="Cavolini" panose="03000502040302020204" pitchFamily="66" charset="0"/>
              </a:rPr>
              <a:t>Journal Narrative Continued…</a:t>
            </a:r>
          </a:p>
        </p:txBody>
      </p:sp>
      <p:pic>
        <p:nvPicPr>
          <p:cNvPr id="4" name="Picture 3" descr="Graphical user interface, text, application, email&#10;&#10;Description automatically generated">
            <a:extLst>
              <a:ext uri="{FF2B5EF4-FFF2-40B4-BE49-F238E27FC236}">
                <a16:creationId xmlns:a16="http://schemas.microsoft.com/office/drawing/2014/main" id="{AAEC1886-69AA-524D-74CE-18B06FDD0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8" y="1046922"/>
            <a:ext cx="10364404" cy="5811078"/>
          </a:xfrm>
          <a:prstGeom prst="rect">
            <a:avLst/>
          </a:prstGeom>
        </p:spPr>
      </p:pic>
    </p:spTree>
    <p:extLst>
      <p:ext uri="{BB962C8B-B14F-4D97-AF65-F5344CB8AC3E}">
        <p14:creationId xmlns:p14="http://schemas.microsoft.com/office/powerpoint/2010/main" val="706341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96EDC85-E765-7EC6-7202-3BDC2897CE9F}"/>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dirty="0">
                <a:solidFill>
                  <a:srgbClr val="FFFFFF"/>
                </a:solidFill>
              </a:rPr>
              <a:t>After SOP Is Typed, Mail DPA 435, DPA 436b And DPA 479 To Respondent With All Numbered Exhibits</a:t>
            </a:r>
          </a:p>
        </p:txBody>
      </p:sp>
      <p:pic>
        <p:nvPicPr>
          <p:cNvPr id="7" name="Picture 6" descr="Graphical user interface, text, application&#10;&#10;Description automatically generated">
            <a:extLst>
              <a:ext uri="{FF2B5EF4-FFF2-40B4-BE49-F238E27FC236}">
                <a16:creationId xmlns:a16="http://schemas.microsoft.com/office/drawing/2014/main" id="{826F2295-0323-6381-5D30-98CDC5E63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769" y="307731"/>
            <a:ext cx="3128150" cy="3997637"/>
          </a:xfrm>
          <a:prstGeom prst="rect">
            <a:avLst/>
          </a:prstGeom>
        </p:spPr>
      </p:pic>
      <p:pic>
        <p:nvPicPr>
          <p:cNvPr id="9" name="Picture 8" descr="Text&#10;&#10;Description automatically generated">
            <a:extLst>
              <a:ext uri="{FF2B5EF4-FFF2-40B4-BE49-F238E27FC236}">
                <a16:creationId xmlns:a16="http://schemas.microsoft.com/office/drawing/2014/main" id="{1DEDB5FC-E0AA-55FD-522C-639D7E1D4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225" y="307731"/>
            <a:ext cx="3138331" cy="3997637"/>
          </a:xfrm>
          <a:prstGeom prst="rect">
            <a:avLst/>
          </a:prstGeom>
        </p:spPr>
      </p:pic>
      <p:cxnSp>
        <p:nvCxnSpPr>
          <p:cNvPr id="20" name="Straight Connector 19">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0" descr="Graphical user interface, text&#10;&#10;Description automatically generated">
            <a:extLst>
              <a:ext uri="{FF2B5EF4-FFF2-40B4-BE49-F238E27FC236}">
                <a16:creationId xmlns:a16="http://schemas.microsoft.com/office/drawing/2014/main" id="{63E72663-0C4A-1526-DA9C-77B2FE574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4502" y="330045"/>
            <a:ext cx="3114362" cy="3997637"/>
          </a:xfrm>
          <a:prstGeom prst="rect">
            <a:avLst/>
          </a:prstGeom>
        </p:spPr>
      </p:pic>
      <p:cxnSp>
        <p:nvCxnSpPr>
          <p:cNvPr id="22" name="Straight Connector 21">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803787"/>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FDF0E1-C1D4-ADBE-06FA-CFAE3B852FC3}"/>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2600" kern="1200" dirty="0">
                <a:solidFill>
                  <a:schemeClr val="tx1"/>
                </a:solidFill>
                <a:effectLst/>
                <a:latin typeface="+mj-lt"/>
                <a:ea typeface="+mj-ea"/>
                <a:cs typeface="+mj-cs"/>
              </a:rPr>
              <a:t>Wait 20 days, If No Waiver Received, Upload SOP To ACMS</a:t>
            </a:r>
            <a:br>
              <a:rPr lang="en-US" sz="2600" kern="1200" dirty="0">
                <a:solidFill>
                  <a:schemeClr val="tx1"/>
                </a:solidFill>
                <a:effectLst/>
                <a:latin typeface="+mj-lt"/>
                <a:ea typeface="+mj-ea"/>
                <a:cs typeface="+mj-cs"/>
              </a:rPr>
            </a:br>
            <a:endParaRPr lang="en-US" sz="2600"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DFA7E4E-DE1D-D0B1-35EF-A5B5E70AAD9A}"/>
              </a:ext>
            </a:extLst>
          </p:cNvPr>
          <p:cNvSpPr>
            <a:spLocks noGrp="1"/>
          </p:cNvSpPr>
          <p:nvPr>
            <p:ph type="body" sz="half" idx="2"/>
          </p:nvPr>
        </p:nvSpPr>
        <p:spPr>
          <a:xfrm>
            <a:off x="630936" y="2807208"/>
            <a:ext cx="3429000" cy="3410712"/>
          </a:xfrm>
        </p:spPr>
        <p:txBody>
          <a:bodyPr vert="horz" lIns="91440" tIns="45720" rIns="91440" bIns="45720" rtlCol="0" anchor="t">
            <a:normAutofit/>
          </a:bodyPr>
          <a:lstStyle/>
          <a:p>
            <a:pPr marL="342900" marR="0" lvl="0" indent="-228600">
              <a:spcBef>
                <a:spcPts val="0"/>
              </a:spcBef>
              <a:spcAft>
                <a:spcPts val="0"/>
              </a:spcAft>
              <a:buFont typeface="Arial" panose="020B0604020202020204" pitchFamily="34" charset="0"/>
              <a:buChar char="•"/>
            </a:pPr>
            <a:r>
              <a:rPr lang="en-US" sz="1900">
                <a:effectLst/>
              </a:rPr>
              <a:t>Upload DPA 436b, DPA 479, DPA 435 and numbered evidence.</a:t>
            </a:r>
          </a:p>
          <a:p>
            <a:pPr marL="342900" marR="0" lvl="0" indent="-228600">
              <a:spcBef>
                <a:spcPts val="0"/>
              </a:spcBef>
              <a:spcAft>
                <a:spcPts val="0"/>
              </a:spcAft>
              <a:buFont typeface="Arial" panose="020B0604020202020204" pitchFamily="34" charset="0"/>
              <a:buChar char="•"/>
            </a:pPr>
            <a:endParaRPr lang="en-US" sz="1900"/>
          </a:p>
          <a:p>
            <a:pPr marR="0" lvl="0" indent="-228600">
              <a:spcBef>
                <a:spcPts val="0"/>
              </a:spcBef>
              <a:spcAft>
                <a:spcPts val="0"/>
              </a:spcAft>
              <a:buFont typeface="Arial" panose="020B0604020202020204" pitchFamily="34" charset="0"/>
              <a:buChar char="•"/>
            </a:pPr>
            <a:endParaRPr lang="en-US" sz="1900">
              <a:effectLst/>
            </a:endParaRPr>
          </a:p>
          <a:p>
            <a:pPr marL="342900" marR="0" lvl="0" indent="-228600">
              <a:spcBef>
                <a:spcPts val="0"/>
              </a:spcBef>
              <a:spcAft>
                <a:spcPts val="0"/>
              </a:spcAft>
              <a:buFont typeface="Arial" panose="020B0604020202020204" pitchFamily="34" charset="0"/>
              <a:buChar char="•"/>
            </a:pPr>
            <a:r>
              <a:rPr lang="en-US" sz="1900">
                <a:effectLst/>
              </a:rPr>
              <a:t>Case scheduled and hearing number assigned.</a:t>
            </a:r>
          </a:p>
          <a:p>
            <a:pPr marL="342900" marR="0" lvl="0" indent="-228600">
              <a:spcBef>
                <a:spcPts val="0"/>
              </a:spcBef>
              <a:spcAft>
                <a:spcPts val="0"/>
              </a:spcAft>
              <a:buFont typeface="Arial" panose="020B0604020202020204" pitchFamily="34" charset="0"/>
              <a:buChar char="•"/>
            </a:pPr>
            <a:endParaRPr lang="en-US" sz="1900"/>
          </a:p>
          <a:p>
            <a:pPr marR="0" lvl="0" indent="-228600">
              <a:spcBef>
                <a:spcPts val="0"/>
              </a:spcBef>
              <a:spcAft>
                <a:spcPts val="0"/>
              </a:spcAft>
              <a:buFont typeface="Arial" panose="020B0604020202020204" pitchFamily="34" charset="0"/>
              <a:buChar char="•"/>
            </a:pPr>
            <a:endParaRPr lang="en-US" sz="1900">
              <a:effectLst/>
            </a:endParaRPr>
          </a:p>
          <a:p>
            <a:pPr marL="342900" marR="0" lvl="0" indent="-228600">
              <a:spcBef>
                <a:spcPts val="0"/>
              </a:spcBef>
              <a:spcAft>
                <a:spcPts val="800"/>
              </a:spcAft>
              <a:buFont typeface="Arial" panose="020B0604020202020204" pitchFamily="34" charset="0"/>
              <a:buChar char="•"/>
            </a:pPr>
            <a:r>
              <a:rPr lang="en-US" sz="1900">
                <a:effectLst/>
              </a:rPr>
              <a:t>CDSS mails packet of hearing to address at least 30 days prior to the hearing date.</a:t>
            </a:r>
          </a:p>
          <a:p>
            <a:pPr indent="-228600">
              <a:buFont typeface="Arial" panose="020B0604020202020204" pitchFamily="34" charset="0"/>
              <a:buChar char="•"/>
            </a:pPr>
            <a:endParaRPr lang="en-US" sz="1900"/>
          </a:p>
        </p:txBody>
      </p:sp>
      <p:pic>
        <p:nvPicPr>
          <p:cNvPr id="8" name="Content Placeholder 7" descr="A screenshot of a computer&#10;&#10;Description automatically generated">
            <a:extLst>
              <a:ext uri="{FF2B5EF4-FFF2-40B4-BE49-F238E27FC236}">
                <a16:creationId xmlns:a16="http://schemas.microsoft.com/office/drawing/2014/main" id="{A3B0EC1E-DAE9-B2EA-EF4C-40EA8D49D4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8985" y="1585341"/>
            <a:ext cx="8253015" cy="4226091"/>
          </a:xfrm>
        </p:spPr>
      </p:pic>
    </p:spTree>
    <p:extLst>
      <p:ext uri="{BB962C8B-B14F-4D97-AF65-F5344CB8AC3E}">
        <p14:creationId xmlns:p14="http://schemas.microsoft.com/office/powerpoint/2010/main" val="8746018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3B379A-884A-8B42-74D1-788021EC0869}"/>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2600" kern="1200" dirty="0">
                <a:solidFill>
                  <a:schemeClr val="tx1"/>
                </a:solidFill>
                <a:effectLst/>
                <a:latin typeface="+mj-lt"/>
                <a:ea typeface="+mj-ea"/>
                <a:cs typeface="+mj-cs"/>
              </a:rPr>
              <a:t>Respondent Signs The ADH Waiver, DPA 479</a:t>
            </a:r>
            <a:br>
              <a:rPr lang="en-US" sz="2600" kern="1200" dirty="0">
                <a:solidFill>
                  <a:schemeClr val="tx1"/>
                </a:solidFill>
                <a:effectLst/>
                <a:latin typeface="+mj-lt"/>
                <a:ea typeface="+mj-ea"/>
                <a:cs typeface="+mj-cs"/>
              </a:rPr>
            </a:br>
            <a:endParaRPr lang="en-US" sz="2600"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0380D5E-F33A-0BAB-770C-50E1AA185053}"/>
              </a:ext>
            </a:extLst>
          </p:cNvPr>
          <p:cNvSpPr>
            <a:spLocks noGrp="1"/>
          </p:cNvSpPr>
          <p:nvPr>
            <p:ph type="body" sz="half" idx="2"/>
          </p:nvPr>
        </p:nvSpPr>
        <p:spPr>
          <a:xfrm>
            <a:off x="630936" y="2807208"/>
            <a:ext cx="3429000" cy="3410712"/>
          </a:xfrm>
        </p:spPr>
        <p:txBody>
          <a:bodyPr vert="horz" lIns="91440" tIns="45720" rIns="91440" bIns="45720" rtlCol="0" anchor="t">
            <a:normAutofit/>
          </a:bodyPr>
          <a:lstStyle/>
          <a:p>
            <a:pPr indent="-228600">
              <a:buFont typeface="Arial" panose="020B0604020202020204" pitchFamily="34" charset="0"/>
              <a:buChar char="•"/>
            </a:pPr>
            <a:endParaRPr lang="en-US" sz="2200" dirty="0">
              <a:effectLst/>
            </a:endParaRPr>
          </a:p>
          <a:p>
            <a:endParaRPr lang="en-US" sz="2200" dirty="0"/>
          </a:p>
          <a:p>
            <a:r>
              <a:rPr lang="en-US" sz="2200" dirty="0">
                <a:effectLst/>
              </a:rPr>
              <a:t>The respondent has 7 days to withdraw the Waiver and request a Hearing.</a:t>
            </a:r>
          </a:p>
          <a:p>
            <a:pPr indent="-228600">
              <a:buFont typeface="Arial" panose="020B0604020202020204" pitchFamily="34" charset="0"/>
              <a:buChar char="•"/>
            </a:pPr>
            <a:endParaRPr lang="en-US" sz="2200" dirty="0"/>
          </a:p>
        </p:txBody>
      </p:sp>
      <p:pic>
        <p:nvPicPr>
          <p:cNvPr id="6" name="Content Placeholder 5" descr="A picture containing table&#10;&#10;Description automatically generated">
            <a:extLst>
              <a:ext uri="{FF2B5EF4-FFF2-40B4-BE49-F238E27FC236}">
                <a16:creationId xmlns:a16="http://schemas.microsoft.com/office/drawing/2014/main" id="{2512B310-2DDA-CAA1-CF8E-191ACE8C19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03978" y="255869"/>
            <a:ext cx="5111684" cy="6602131"/>
          </a:xfrm>
          <a:prstGeom prst="rect">
            <a:avLst/>
          </a:prstGeom>
        </p:spPr>
      </p:pic>
    </p:spTree>
    <p:extLst>
      <p:ext uri="{BB962C8B-B14F-4D97-AF65-F5344CB8AC3E}">
        <p14:creationId xmlns:p14="http://schemas.microsoft.com/office/powerpoint/2010/main" val="3463242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itle 4">
            <a:extLst>
              <a:ext uri="{FF2B5EF4-FFF2-40B4-BE49-F238E27FC236}">
                <a16:creationId xmlns:a16="http://schemas.microsoft.com/office/drawing/2014/main" id="{AE9C77E8-361A-7681-9E10-3D1F4F8B4E8B}"/>
              </a:ext>
            </a:extLst>
          </p:cNvPr>
          <p:cNvSpPr>
            <a:spLocks noGrp="1"/>
          </p:cNvSpPr>
          <p:nvPr>
            <p:ph type="title"/>
          </p:nvPr>
        </p:nvSpPr>
        <p:spPr>
          <a:xfrm>
            <a:off x="922635" y="1250575"/>
            <a:ext cx="4604274" cy="4163210"/>
          </a:xfrm>
        </p:spPr>
        <p:txBody>
          <a:bodyPr vert="horz" lIns="91440" tIns="45720" rIns="91440" bIns="45720" rtlCol="0" anchor="ctr">
            <a:normAutofit/>
          </a:bodyPr>
          <a:lstStyle/>
          <a:p>
            <a:r>
              <a:rPr lang="en-US" sz="8000" kern="1200">
                <a:solidFill>
                  <a:schemeClr val="bg1"/>
                </a:solidFill>
                <a:latin typeface="+mj-lt"/>
                <a:ea typeface="+mj-ea"/>
                <a:cs typeface="+mj-cs"/>
              </a:rPr>
              <a:t>Signed Waivers</a:t>
            </a:r>
          </a:p>
        </p:txBody>
      </p:sp>
      <p:sp>
        <p:nvSpPr>
          <p:cNvPr id="14" name="Rectangle 13">
            <a:extLst>
              <a:ext uri="{FF2B5EF4-FFF2-40B4-BE49-F238E27FC236}">
                <a16:creationId xmlns:a16="http://schemas.microsoft.com/office/drawing/2014/main" id="{C2C57604-0CFD-4023-B9BD-107166A2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76" y="1100949"/>
            <a:ext cx="4996593"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F77273-D09C-FE9A-04B7-A9528EA0B5E3}"/>
              </a:ext>
            </a:extLst>
          </p:cNvPr>
          <p:cNvSpPr txBox="1"/>
          <p:nvPr/>
        </p:nvSpPr>
        <p:spPr>
          <a:xfrm>
            <a:off x="6293224" y="860612"/>
            <a:ext cx="4797909" cy="5023821"/>
          </a:xfrm>
          <a:prstGeom prst="rect">
            <a:avLst/>
          </a:prstGeom>
        </p:spPr>
        <p:txBody>
          <a:bodyPr vert="horz" lIns="91440" tIns="45720" rIns="91440" bIns="45720" rtlCol="0" anchor="ctr">
            <a:normAutofit/>
          </a:bodyPr>
          <a:lstStyle/>
          <a:p>
            <a:pPr marR="0" lvl="0">
              <a:lnSpc>
                <a:spcPct val="90000"/>
              </a:lnSpc>
              <a:spcBef>
                <a:spcPts val="0"/>
              </a:spcBef>
              <a:spcAft>
                <a:spcPts val="600"/>
              </a:spcAft>
            </a:pPr>
            <a:r>
              <a:rPr lang="en-US" sz="1400" dirty="0">
                <a:solidFill>
                  <a:schemeClr val="bg1"/>
                </a:solidFill>
                <a:effectLst/>
              </a:rPr>
              <a:t>CalWORKs:</a:t>
            </a:r>
          </a:p>
          <a:p>
            <a:pPr marL="342900" marR="0" lvl="0" indent="-228600">
              <a:lnSpc>
                <a:spcPct val="90000"/>
              </a:lnSpc>
              <a:spcBef>
                <a:spcPts val="0"/>
              </a:spcBef>
              <a:spcAft>
                <a:spcPts val="600"/>
              </a:spcAft>
              <a:buFont typeface="Arial" panose="020B0604020202020204" pitchFamily="34" charset="0"/>
              <a:buChar char="•"/>
            </a:pPr>
            <a:r>
              <a:rPr lang="en-US" sz="1400" dirty="0">
                <a:solidFill>
                  <a:schemeClr val="bg1"/>
                </a:solidFill>
                <a:effectLst/>
              </a:rPr>
              <a:t>The Notice of Administrative Disqualification should be issued within 45 days of the 7th day following the date the Waiver was signed. (</a:t>
            </a:r>
            <a:r>
              <a:rPr lang="en-US" sz="1400" b="1" i="1" dirty="0">
                <a:solidFill>
                  <a:schemeClr val="bg1"/>
                </a:solidFill>
                <a:effectLst/>
              </a:rPr>
              <a:t>based on DCA per MPP 20-354.3</a:t>
            </a:r>
            <a:r>
              <a:rPr lang="en-US" sz="1400" dirty="0">
                <a:solidFill>
                  <a:schemeClr val="bg1"/>
                </a:solidFill>
                <a:effectLst/>
              </a:rPr>
              <a:t>)</a:t>
            </a:r>
          </a:p>
          <a:p>
            <a:pPr marL="342900" marR="0" lvl="0" indent="-228600">
              <a:lnSpc>
                <a:spcPct val="90000"/>
              </a:lnSpc>
              <a:spcBef>
                <a:spcPts val="0"/>
              </a:spcBef>
              <a:spcAft>
                <a:spcPts val="600"/>
              </a:spcAft>
              <a:buFont typeface="Arial" panose="020B0604020202020204" pitchFamily="34" charset="0"/>
              <a:buChar char="•"/>
            </a:pPr>
            <a:r>
              <a:rPr lang="en-US" sz="1400" dirty="0">
                <a:solidFill>
                  <a:schemeClr val="bg1"/>
                </a:solidFill>
                <a:effectLst/>
              </a:rPr>
              <a:t>References: MPP 22-320.321</a:t>
            </a:r>
          </a:p>
          <a:p>
            <a:pPr marL="342900" marR="0" lvl="0" indent="-228600">
              <a:lnSpc>
                <a:spcPct val="90000"/>
              </a:lnSpc>
              <a:spcBef>
                <a:spcPts val="0"/>
              </a:spcBef>
              <a:spcAft>
                <a:spcPts val="600"/>
              </a:spcAft>
              <a:buFont typeface="Arial" panose="020B0604020202020204" pitchFamily="34" charset="0"/>
              <a:buChar char="•"/>
            </a:pPr>
            <a:r>
              <a:rPr lang="en-US" sz="1400" dirty="0">
                <a:solidFill>
                  <a:schemeClr val="bg1"/>
                </a:solidFill>
                <a:effectLst/>
              </a:rPr>
              <a:t>When the individual waives his or her right to appear at a disqualification hearing, the period of disqualification shall begin no later than the first day of the second month which follows the date of notice. (</a:t>
            </a:r>
            <a:r>
              <a:rPr lang="en-US" sz="1400" i="1" dirty="0">
                <a:solidFill>
                  <a:schemeClr val="bg1"/>
                </a:solidFill>
                <a:effectLst/>
              </a:rPr>
              <a:t>If on aid</a:t>
            </a:r>
            <a:r>
              <a:rPr lang="en-US" sz="1400" dirty="0">
                <a:solidFill>
                  <a:schemeClr val="bg1"/>
                </a:solidFill>
                <a:effectLst/>
              </a:rPr>
              <a:t>)</a:t>
            </a:r>
          </a:p>
          <a:p>
            <a:pPr marL="342900" marR="0" lvl="0" indent="-228600">
              <a:lnSpc>
                <a:spcPct val="90000"/>
              </a:lnSpc>
              <a:spcBef>
                <a:spcPts val="0"/>
              </a:spcBef>
              <a:spcAft>
                <a:spcPts val="600"/>
              </a:spcAft>
              <a:buFont typeface="Arial" panose="020B0604020202020204" pitchFamily="34" charset="0"/>
              <a:buChar char="•"/>
            </a:pPr>
            <a:r>
              <a:rPr lang="en-US" sz="1400" dirty="0">
                <a:solidFill>
                  <a:schemeClr val="bg1"/>
                </a:solidFill>
                <a:effectLst/>
              </a:rPr>
              <a:t>References: 45 CFR 235.113(c)(3) &amp; MPP 22-320.41</a:t>
            </a:r>
          </a:p>
          <a:p>
            <a:pPr marR="0" lvl="0">
              <a:lnSpc>
                <a:spcPct val="90000"/>
              </a:lnSpc>
              <a:spcBef>
                <a:spcPts val="0"/>
              </a:spcBef>
              <a:spcAft>
                <a:spcPts val="600"/>
              </a:spcAft>
            </a:pPr>
            <a:r>
              <a:rPr lang="en-US" sz="1400" dirty="0">
                <a:solidFill>
                  <a:schemeClr val="bg1"/>
                </a:solidFill>
              </a:rPr>
              <a:t>CalFresh:</a:t>
            </a:r>
            <a:endParaRPr lang="en-US" sz="1400" dirty="0">
              <a:solidFill>
                <a:schemeClr val="bg1"/>
              </a:solidFill>
              <a:effectLst/>
            </a:endParaRPr>
          </a:p>
          <a:p>
            <a:pPr marL="342900" marR="0" lvl="0" indent="-228600">
              <a:lnSpc>
                <a:spcPct val="90000"/>
              </a:lnSpc>
              <a:spcBef>
                <a:spcPts val="0"/>
              </a:spcBef>
              <a:spcAft>
                <a:spcPts val="600"/>
              </a:spcAft>
              <a:buFont typeface="Arial" panose="020B0604020202020204" pitchFamily="34" charset="0"/>
              <a:buChar char="•"/>
            </a:pPr>
            <a:r>
              <a:rPr lang="en-US" sz="1400" dirty="0">
                <a:solidFill>
                  <a:schemeClr val="bg1"/>
                </a:solidFill>
                <a:effectLst/>
              </a:rPr>
              <a:t>The Notice of Administrative Disqualification should be issued within 45 days of the 7th day following the date the Waiver was signed. (</a:t>
            </a:r>
            <a:r>
              <a:rPr lang="en-US" sz="1400" b="1" i="1" dirty="0">
                <a:solidFill>
                  <a:schemeClr val="bg1"/>
                </a:solidFill>
                <a:effectLst/>
              </a:rPr>
              <a:t>based on DCA per MPP 20-300.43</a:t>
            </a:r>
            <a:r>
              <a:rPr lang="en-US" sz="1400" dirty="0">
                <a:solidFill>
                  <a:schemeClr val="bg1"/>
                </a:solidFill>
                <a:effectLst/>
              </a:rPr>
              <a:t>)</a:t>
            </a:r>
          </a:p>
          <a:p>
            <a:pPr marL="342900" marR="0" lvl="0" indent="-228600">
              <a:lnSpc>
                <a:spcPct val="90000"/>
              </a:lnSpc>
              <a:spcBef>
                <a:spcPts val="0"/>
              </a:spcBef>
              <a:spcAft>
                <a:spcPts val="600"/>
              </a:spcAft>
              <a:buFont typeface="Arial" panose="020B0604020202020204" pitchFamily="34" charset="0"/>
              <a:buChar char="•"/>
            </a:pPr>
            <a:r>
              <a:rPr lang="en-US" sz="1400" dirty="0">
                <a:solidFill>
                  <a:schemeClr val="bg1"/>
                </a:solidFill>
                <a:effectLst/>
              </a:rPr>
              <a:t>References: MPP 22-202.4</a:t>
            </a:r>
          </a:p>
          <a:p>
            <a:pPr marL="342900" marR="0" lvl="0" indent="-228600">
              <a:lnSpc>
                <a:spcPct val="90000"/>
              </a:lnSpc>
              <a:spcBef>
                <a:spcPts val="0"/>
              </a:spcBef>
              <a:spcAft>
                <a:spcPts val="600"/>
              </a:spcAft>
              <a:buFont typeface="Arial" panose="020B0604020202020204" pitchFamily="34" charset="0"/>
              <a:buChar char="•"/>
            </a:pPr>
            <a:r>
              <a:rPr lang="en-US" sz="1400" dirty="0">
                <a:solidFill>
                  <a:schemeClr val="bg1"/>
                </a:solidFill>
                <a:effectLst/>
              </a:rPr>
              <a:t>The period of disqualification shall begin with the first month which follows the date the household member receives written notification of the disqualification.</a:t>
            </a:r>
          </a:p>
          <a:p>
            <a:pPr marL="342900" marR="0" lvl="0" indent="-228600">
              <a:lnSpc>
                <a:spcPct val="90000"/>
              </a:lnSpc>
              <a:spcBef>
                <a:spcPts val="0"/>
              </a:spcBef>
              <a:spcAft>
                <a:spcPts val="600"/>
              </a:spcAft>
              <a:buFont typeface="Arial" panose="020B0604020202020204" pitchFamily="34" charset="0"/>
              <a:buChar char="•"/>
            </a:pPr>
            <a:r>
              <a:rPr lang="en-US" sz="1400" dirty="0">
                <a:solidFill>
                  <a:schemeClr val="bg1"/>
                </a:solidFill>
                <a:effectLst/>
              </a:rPr>
              <a:t>References: 7 CFR 273.16 (f)(2)(</a:t>
            </a:r>
            <a:r>
              <a:rPr lang="en-US" sz="1400" dirty="0" err="1">
                <a:solidFill>
                  <a:schemeClr val="bg1"/>
                </a:solidFill>
                <a:effectLst/>
              </a:rPr>
              <a:t>i</a:t>
            </a:r>
            <a:r>
              <a:rPr lang="en-US" sz="1400" dirty="0">
                <a:solidFill>
                  <a:schemeClr val="bg1"/>
                </a:solidFill>
                <a:effectLst/>
              </a:rPr>
              <a:t>) &amp; MPP 20-300.41, and .411</a:t>
            </a:r>
          </a:p>
        </p:txBody>
      </p:sp>
    </p:spTree>
    <p:extLst>
      <p:ext uri="{BB962C8B-B14F-4D97-AF65-F5344CB8AC3E}">
        <p14:creationId xmlns:p14="http://schemas.microsoft.com/office/powerpoint/2010/main" val="287678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D65CCE39-E926-3696-74C7-ED498754D578}"/>
              </a:ext>
            </a:extLst>
          </p:cNvPr>
          <p:cNvSpPr>
            <a:spLocks noGrp="1"/>
          </p:cNvSpPr>
          <p:nvPr>
            <p:ph type="title"/>
          </p:nvPr>
        </p:nvSpPr>
        <p:spPr>
          <a:xfrm>
            <a:off x="1295400" y="669925"/>
            <a:ext cx="4800600" cy="1325563"/>
          </a:xfrm>
        </p:spPr>
        <p:txBody>
          <a:bodyPr vert="horz" lIns="91440" tIns="45720" rIns="91440" bIns="45720" rtlCol="0" anchor="b">
            <a:normAutofit/>
          </a:bodyPr>
          <a:lstStyle/>
          <a:p>
            <a:r>
              <a:rPr lang="en-US" sz="3400">
                <a:solidFill>
                  <a:schemeClr val="bg1"/>
                </a:solidFill>
              </a:rPr>
              <a:t>Administrative Disqualification Hearings</a:t>
            </a:r>
          </a:p>
        </p:txBody>
      </p:sp>
      <p:cxnSp>
        <p:nvCxnSpPr>
          <p:cNvPr id="17" name="Straight Connector 16">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5BAE569-3ECA-B1D5-83CC-D25EA8FF2F1A}"/>
              </a:ext>
            </a:extLst>
          </p:cNvPr>
          <p:cNvSpPr>
            <a:spLocks noGrp="1"/>
          </p:cNvSpPr>
          <p:nvPr>
            <p:ph type="body" sz="half" idx="2"/>
          </p:nvPr>
        </p:nvSpPr>
        <p:spPr>
          <a:xfrm>
            <a:off x="1295400" y="2288833"/>
            <a:ext cx="4800600" cy="3711571"/>
          </a:xfrm>
        </p:spPr>
        <p:txBody>
          <a:bodyPr vert="horz" lIns="91440" tIns="45720" rIns="91440" bIns="45720" rtlCol="0">
            <a:normAutofit/>
          </a:bodyPr>
          <a:lstStyle/>
          <a:p>
            <a:pPr indent="-228600">
              <a:buFont typeface="Arial" panose="020B0604020202020204" pitchFamily="34" charset="0"/>
              <a:buChar char="•"/>
            </a:pPr>
            <a:endParaRPr lang="en-US" sz="2000">
              <a:solidFill>
                <a:schemeClr val="bg1"/>
              </a:solidFill>
              <a:effectLst/>
            </a:endParaRPr>
          </a:p>
          <a:p>
            <a:pPr indent="-228600">
              <a:buFont typeface="Arial" panose="020B0604020202020204" pitchFamily="34" charset="0"/>
              <a:buChar char="•"/>
            </a:pPr>
            <a:r>
              <a:rPr lang="en-US" sz="2000">
                <a:solidFill>
                  <a:schemeClr val="bg1"/>
                </a:solidFill>
                <a:effectLst/>
              </a:rPr>
              <a:t>Counties investigate cases of alleged Intentional Program Violation (IPV).</a:t>
            </a:r>
          </a:p>
          <a:p>
            <a:pPr indent="-228600">
              <a:buFont typeface="Arial" panose="020B0604020202020204" pitchFamily="34" charset="0"/>
              <a:buChar char="•"/>
            </a:pPr>
            <a:endParaRPr lang="en-US" sz="2000">
              <a:solidFill>
                <a:schemeClr val="bg1"/>
              </a:solidFill>
            </a:endParaRPr>
          </a:p>
          <a:p>
            <a:pPr indent="-228600">
              <a:buFont typeface="Arial" panose="020B0604020202020204" pitchFamily="34" charset="0"/>
              <a:buChar char="•"/>
            </a:pPr>
            <a:r>
              <a:rPr lang="en-US" sz="2000">
                <a:solidFill>
                  <a:schemeClr val="bg1"/>
                </a:solidFill>
                <a:effectLst/>
              </a:rPr>
              <a:t>These cases are pursued either through administrative or criminal proceedings.</a:t>
            </a:r>
          </a:p>
          <a:p>
            <a:pPr indent="-228600">
              <a:buFont typeface="Arial" panose="020B0604020202020204" pitchFamily="34" charset="0"/>
              <a:buChar char="•"/>
            </a:pPr>
            <a:endParaRPr lang="en-US" sz="2000">
              <a:solidFill>
                <a:schemeClr val="bg1"/>
              </a:solidFill>
            </a:endParaRPr>
          </a:p>
        </p:txBody>
      </p:sp>
      <p:pic>
        <p:nvPicPr>
          <p:cNvPr id="8" name="Picture Placeholder 7" descr="Diagram, text, whiteboard&#10;&#10;Description automatically generated">
            <a:extLst>
              <a:ext uri="{FF2B5EF4-FFF2-40B4-BE49-F238E27FC236}">
                <a16:creationId xmlns:a16="http://schemas.microsoft.com/office/drawing/2014/main" id="{FE1F763E-0155-654D-81E6-2CA38735D1E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939" b="3939"/>
          <a:stretch>
            <a:fillRect/>
          </a:stretch>
        </p:blipFill>
        <p:spPr>
          <a:xfrm>
            <a:off x="6676296" y="369913"/>
            <a:ext cx="3526434" cy="2784532"/>
          </a:xfrm>
          <a:prstGeom prst="rect">
            <a:avLst/>
          </a:prstGeom>
        </p:spPr>
      </p:pic>
      <p:sp>
        <p:nvSpPr>
          <p:cNvPr id="19" name="Rectangle 18">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indoor&#10;&#10;Description automatically generated">
            <a:extLst>
              <a:ext uri="{FF2B5EF4-FFF2-40B4-BE49-F238E27FC236}">
                <a16:creationId xmlns:a16="http://schemas.microsoft.com/office/drawing/2014/main" id="{D709458E-86F4-C46A-27EA-E89A68AF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8661" y="3761587"/>
            <a:ext cx="3588640" cy="2721891"/>
          </a:xfrm>
          <a:prstGeom prst="rect">
            <a:avLst/>
          </a:prstGeom>
        </p:spPr>
      </p:pic>
      <p:sp>
        <p:nvSpPr>
          <p:cNvPr id="21" name="Rectangle 20">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79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A9BDED6-EB3B-3EF8-2B37-7E132C7B8BFC}"/>
              </a:ext>
            </a:extLst>
          </p:cNvPr>
          <p:cNvSpPr>
            <a:spLocks noGrp="1"/>
          </p:cNvSpPr>
          <p:nvPr>
            <p:ph type="title"/>
          </p:nvPr>
        </p:nvSpPr>
        <p:spPr>
          <a:xfrm>
            <a:off x="728663" y="1422400"/>
            <a:ext cx="4505552" cy="2387600"/>
          </a:xfrm>
        </p:spPr>
        <p:txBody>
          <a:bodyPr vert="horz" lIns="91440" tIns="45720" rIns="91440" bIns="45720" rtlCol="0" anchor="b">
            <a:normAutofit/>
          </a:bodyPr>
          <a:lstStyle/>
          <a:p>
            <a:r>
              <a:rPr lang="en-US" sz="5000">
                <a:solidFill>
                  <a:schemeClr val="bg1"/>
                </a:solidFill>
              </a:rPr>
              <a:t>The Hearing:</a:t>
            </a:r>
          </a:p>
        </p:txBody>
      </p:sp>
      <p:sp>
        <p:nvSpPr>
          <p:cNvPr id="23" name="Freeform: Shape 22">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erson talking on a cell phone&#10;&#10;Description automatically generated with low confidence">
            <a:extLst>
              <a:ext uri="{FF2B5EF4-FFF2-40B4-BE49-F238E27FC236}">
                <a16:creationId xmlns:a16="http://schemas.microsoft.com/office/drawing/2014/main" id="{A43BB211-0E50-D03E-FDFC-74433A082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805" y="2955753"/>
            <a:ext cx="3408121" cy="2823036"/>
          </a:xfrm>
          <a:prstGeom prst="rect">
            <a:avLst/>
          </a:prstGeom>
        </p:spPr>
      </p:pic>
      <p:pic>
        <p:nvPicPr>
          <p:cNvPr id="7" name="Picture 6" descr="A gavel on a table&#10;&#10;Description automatically generated with low confidence">
            <a:extLst>
              <a:ext uri="{FF2B5EF4-FFF2-40B4-BE49-F238E27FC236}">
                <a16:creationId xmlns:a16="http://schemas.microsoft.com/office/drawing/2014/main" id="{C745872F-96AF-DC80-358D-F8C26EAF9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393" y="913641"/>
            <a:ext cx="3105975" cy="2165160"/>
          </a:xfrm>
          <a:prstGeom prst="rect">
            <a:avLst/>
          </a:prstGeom>
        </p:spPr>
      </p:pic>
    </p:spTree>
    <p:extLst>
      <p:ext uri="{BB962C8B-B14F-4D97-AF65-F5344CB8AC3E}">
        <p14:creationId xmlns:p14="http://schemas.microsoft.com/office/powerpoint/2010/main" val="330761375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E39672-FCE9-B118-D88F-D304658878EB}"/>
              </a:ext>
            </a:extLst>
          </p:cNvPr>
          <p:cNvSpPr>
            <a:spLocks noGrp="1"/>
          </p:cNvSpPr>
          <p:nvPr>
            <p:ph type="title"/>
          </p:nvPr>
        </p:nvSpPr>
        <p:spPr>
          <a:xfrm>
            <a:off x="635000" y="640823"/>
            <a:ext cx="3418659" cy="5583148"/>
          </a:xfrm>
        </p:spPr>
        <p:txBody>
          <a:bodyPr vert="horz" lIns="91440" tIns="45720" rIns="91440" bIns="45720" rtlCol="0" anchor="ctr">
            <a:normAutofit/>
          </a:bodyPr>
          <a:lstStyle/>
          <a:p>
            <a:br>
              <a:rPr lang="en-US" sz="3400" kern="1200" dirty="0">
                <a:solidFill>
                  <a:schemeClr val="tx1"/>
                </a:solidFill>
                <a:effectLst/>
                <a:latin typeface="+mj-lt"/>
                <a:ea typeface="+mj-ea"/>
                <a:cs typeface="+mj-cs"/>
              </a:rPr>
            </a:br>
            <a:r>
              <a:rPr lang="en-US" sz="3400" kern="1200" dirty="0">
                <a:solidFill>
                  <a:schemeClr val="tx1"/>
                </a:solidFill>
                <a:effectLst/>
                <a:latin typeface="+mj-lt"/>
                <a:ea typeface="+mj-ea"/>
                <a:cs typeface="+mj-cs"/>
              </a:rPr>
              <a:t>Beginning 2020, Due To The COVID Pandemic, All ADH’s Have Been Scheduled And Heard </a:t>
            </a:r>
            <a:r>
              <a:rPr lang="en-US" sz="3400" kern="1200" dirty="0">
                <a:solidFill>
                  <a:schemeClr val="tx1"/>
                </a:solidFill>
                <a:latin typeface="+mj-lt"/>
                <a:ea typeface="+mj-ea"/>
                <a:cs typeface="+mj-cs"/>
              </a:rPr>
              <a:t>T</a:t>
            </a:r>
            <a:r>
              <a:rPr lang="en-US" sz="3400" kern="1200" dirty="0">
                <a:solidFill>
                  <a:schemeClr val="tx1"/>
                </a:solidFill>
                <a:effectLst/>
                <a:latin typeface="+mj-lt"/>
                <a:ea typeface="+mj-ea"/>
                <a:cs typeface="+mj-cs"/>
              </a:rPr>
              <a:t>elephonically.</a:t>
            </a:r>
            <a:br>
              <a:rPr lang="en-US" sz="3400" kern="1200" dirty="0">
                <a:solidFill>
                  <a:schemeClr val="tx1"/>
                </a:solidFill>
                <a:effectLst/>
                <a:latin typeface="+mj-lt"/>
                <a:ea typeface="+mj-ea"/>
                <a:cs typeface="+mj-cs"/>
              </a:rPr>
            </a:br>
            <a:endParaRPr lang="en-US" sz="3400" kern="1200" dirty="0">
              <a:solidFill>
                <a:schemeClr val="tx1"/>
              </a:solidFill>
              <a:latin typeface="+mj-lt"/>
              <a:ea typeface="+mj-ea"/>
              <a:cs typeface="+mj-cs"/>
            </a:endParaRPr>
          </a:p>
        </p:txBody>
      </p:sp>
      <p:sp>
        <p:nvSpPr>
          <p:cNvPr id="2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extBox 6">
            <a:extLst>
              <a:ext uri="{FF2B5EF4-FFF2-40B4-BE49-F238E27FC236}">
                <a16:creationId xmlns:a16="http://schemas.microsoft.com/office/drawing/2014/main" id="{B01ABEC9-7020-10F8-CD67-6E16BA0BA387}"/>
              </a:ext>
            </a:extLst>
          </p:cNvPr>
          <p:cNvGraphicFramePr/>
          <p:nvPr>
            <p:extLst>
              <p:ext uri="{D42A27DB-BD31-4B8C-83A1-F6EECF244321}">
                <p14:modId xmlns:p14="http://schemas.microsoft.com/office/powerpoint/2010/main" val="422425059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744754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BAE2CF-75CE-C138-5DA4-C5D35A7E4892}"/>
              </a:ext>
            </a:extLst>
          </p:cNvPr>
          <p:cNvSpPr>
            <a:spLocks noGrp="1"/>
          </p:cNvSpPr>
          <p:nvPr>
            <p:ph type="title"/>
          </p:nvPr>
        </p:nvSpPr>
        <p:spPr>
          <a:xfrm>
            <a:off x="8014996" y="642594"/>
            <a:ext cx="3732244" cy="1702952"/>
          </a:xfrm>
        </p:spPr>
        <p:txBody>
          <a:bodyPr vert="horz" lIns="91440" tIns="45720" rIns="91440" bIns="45720" rtlCol="0" anchor="ctr">
            <a:normAutofit/>
          </a:bodyPr>
          <a:lstStyle/>
          <a:p>
            <a:r>
              <a:rPr lang="en-US" sz="3700">
                <a:effectLst/>
              </a:rPr>
              <a:t>Possible Issues At The Hearing</a:t>
            </a:r>
            <a:br>
              <a:rPr lang="en-US" sz="3700">
                <a:effectLst/>
              </a:rPr>
            </a:br>
            <a:endParaRPr lang="en-US" sz="3700" dirty="0"/>
          </a:p>
        </p:txBody>
      </p:sp>
      <p:sp>
        <p:nvSpPr>
          <p:cNvPr id="55" name="Rectangle 54">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62" name="Rectangle 58">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descr="Diagram&#10;&#10;Description automatically generated">
            <a:extLst>
              <a:ext uri="{FF2B5EF4-FFF2-40B4-BE49-F238E27FC236}">
                <a16:creationId xmlns:a16="http://schemas.microsoft.com/office/drawing/2014/main" id="{B2F03922-D0D6-C837-A909-EE78034ECCA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3" b="7966"/>
          <a:stretch/>
        </p:blipFill>
        <p:spPr>
          <a:xfrm>
            <a:off x="798460" y="1419408"/>
            <a:ext cx="3044697" cy="1728285"/>
          </a:xfrm>
          <a:prstGeom prst="rect">
            <a:avLst/>
          </a:prstGeom>
        </p:spPr>
      </p:pic>
      <p:sp>
        <p:nvSpPr>
          <p:cNvPr id="61" name="Rectangle 60">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icture containing graphical user interface&#10;&#10;Description automatically generated">
            <a:extLst>
              <a:ext uri="{FF2B5EF4-FFF2-40B4-BE49-F238E27FC236}">
                <a16:creationId xmlns:a16="http://schemas.microsoft.com/office/drawing/2014/main" id="{6052DB25-738F-97E7-A445-547173E08399}"/>
              </a:ext>
            </a:extLst>
          </p:cNvPr>
          <p:cNvPicPr>
            <a:picLocks noChangeAspect="1"/>
          </p:cNvPicPr>
          <p:nvPr/>
        </p:nvPicPr>
        <p:blipFill rotWithShape="1">
          <a:blip r:embed="rId3">
            <a:extLst>
              <a:ext uri="{28A0092B-C50C-407E-A947-70E740481C1C}">
                <a14:useLocalDpi xmlns:a14="http://schemas.microsoft.com/office/drawing/2010/main" val="0"/>
              </a:ext>
            </a:extLst>
          </a:blip>
          <a:srcRect t="4471" r="2" b="2"/>
          <a:stretch/>
        </p:blipFill>
        <p:spPr>
          <a:xfrm>
            <a:off x="4323497" y="1025355"/>
            <a:ext cx="2434338" cy="1383629"/>
          </a:xfrm>
          <a:prstGeom prst="rect">
            <a:avLst/>
          </a:prstGeom>
        </p:spPr>
      </p:pic>
      <p:sp>
        <p:nvSpPr>
          <p:cNvPr id="63" name="Rectangle 62">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keyboard&#10;&#10;Description automatically generated with medium confidence">
            <a:extLst>
              <a:ext uri="{FF2B5EF4-FFF2-40B4-BE49-F238E27FC236}">
                <a16:creationId xmlns:a16="http://schemas.microsoft.com/office/drawing/2014/main" id="{9B41B723-339E-68D5-0597-11B084E5E618}"/>
              </a:ext>
            </a:extLst>
          </p:cNvPr>
          <p:cNvPicPr>
            <a:picLocks noChangeAspect="1"/>
          </p:cNvPicPr>
          <p:nvPr/>
        </p:nvPicPr>
        <p:blipFill rotWithShape="1">
          <a:blip r:embed="rId4">
            <a:extLst>
              <a:ext uri="{28A0092B-C50C-407E-A947-70E740481C1C}">
                <a14:useLocalDpi xmlns:a14="http://schemas.microsoft.com/office/drawing/2010/main" val="0"/>
              </a:ext>
            </a:extLst>
          </a:blip>
          <a:srcRect l="13109" r="2" b="2"/>
          <a:stretch/>
        </p:blipFill>
        <p:spPr>
          <a:xfrm>
            <a:off x="798460" y="4296645"/>
            <a:ext cx="3044697" cy="1728285"/>
          </a:xfrm>
          <a:prstGeom prst="rect">
            <a:avLst/>
          </a:prstGeom>
        </p:spPr>
      </p:pic>
      <p:sp>
        <p:nvSpPr>
          <p:cNvPr id="65" name="Rectangle 64">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Graphical user interface, application&#10;&#10;Description automatically generated">
            <a:extLst>
              <a:ext uri="{FF2B5EF4-FFF2-40B4-BE49-F238E27FC236}">
                <a16:creationId xmlns:a16="http://schemas.microsoft.com/office/drawing/2014/main" id="{C6F4A641-D696-1FBF-457E-3E0AF9460182}"/>
              </a:ext>
            </a:extLst>
          </p:cNvPr>
          <p:cNvPicPr>
            <a:picLocks noChangeAspect="1"/>
          </p:cNvPicPr>
          <p:nvPr/>
        </p:nvPicPr>
        <p:blipFill rotWithShape="1">
          <a:blip r:embed="rId5">
            <a:extLst>
              <a:ext uri="{28A0092B-C50C-407E-A947-70E740481C1C}">
                <a14:useLocalDpi xmlns:a14="http://schemas.microsoft.com/office/drawing/2010/main" val="0"/>
              </a:ext>
            </a:extLst>
          </a:blip>
          <a:srcRect t="10192" r="-1" b="8282"/>
          <a:stretch/>
        </p:blipFill>
        <p:spPr>
          <a:xfrm>
            <a:off x="4323497" y="3882317"/>
            <a:ext cx="2434338" cy="1384603"/>
          </a:xfrm>
          <a:prstGeom prst="rect">
            <a:avLst/>
          </a:prstGeom>
        </p:spPr>
      </p:pic>
      <p:sp>
        <p:nvSpPr>
          <p:cNvPr id="5" name="Text Placeholder 4">
            <a:extLst>
              <a:ext uri="{FF2B5EF4-FFF2-40B4-BE49-F238E27FC236}">
                <a16:creationId xmlns:a16="http://schemas.microsoft.com/office/drawing/2014/main" id="{81024F96-7A00-26AA-1CE4-AC77509A1AFF}"/>
              </a:ext>
            </a:extLst>
          </p:cNvPr>
          <p:cNvSpPr>
            <a:spLocks noGrp="1"/>
          </p:cNvSpPr>
          <p:nvPr>
            <p:ph type="body" sz="half" idx="2"/>
          </p:nvPr>
        </p:nvSpPr>
        <p:spPr>
          <a:xfrm>
            <a:off x="8014995" y="2623457"/>
            <a:ext cx="3732245" cy="3589615"/>
          </a:xfrm>
        </p:spPr>
        <p:txBody>
          <a:bodyPr vert="horz" lIns="91440" tIns="45720" rIns="91440" bIns="45720" rtlCol="0">
            <a:normAutofit/>
          </a:bodyPr>
          <a:lstStyle/>
          <a:p>
            <a:pPr marL="285750" marR="0" lvl="0" indent="-228600">
              <a:spcBef>
                <a:spcPts val="0"/>
              </a:spcBef>
              <a:spcAft>
                <a:spcPts val="0"/>
              </a:spcAft>
              <a:buFont typeface="Arial" panose="020B0604020202020204" pitchFamily="34" charset="0"/>
              <a:buChar char="•"/>
            </a:pPr>
            <a:r>
              <a:rPr lang="en-US" sz="1500" dirty="0">
                <a:effectLst/>
              </a:rPr>
              <a:t>Identity or mistaken identity.</a:t>
            </a:r>
          </a:p>
          <a:p>
            <a:pPr marL="285750" marR="0" lvl="0" indent="-228600">
              <a:spcBef>
                <a:spcPts val="0"/>
              </a:spcBef>
              <a:spcAft>
                <a:spcPts val="0"/>
              </a:spcAft>
              <a:buFont typeface="Arial" panose="020B0604020202020204" pitchFamily="34" charset="0"/>
              <a:buChar char="•"/>
            </a:pPr>
            <a:endParaRPr lang="en-US" sz="1500" dirty="0">
              <a:effectLst/>
            </a:endParaRPr>
          </a:p>
          <a:p>
            <a:pPr marL="342900" marR="0" lvl="0" indent="-228600">
              <a:spcBef>
                <a:spcPts val="0"/>
              </a:spcBef>
              <a:spcAft>
                <a:spcPts val="0"/>
              </a:spcAft>
              <a:buFont typeface="Arial" panose="020B0604020202020204" pitchFamily="34" charset="0"/>
              <a:buChar char="•"/>
            </a:pPr>
            <a:r>
              <a:rPr lang="en-US" sz="1500" dirty="0">
                <a:effectLst/>
              </a:rPr>
              <a:t>Someone used the respondents SS# without permission.</a:t>
            </a:r>
          </a:p>
          <a:p>
            <a:pPr marL="342900" marR="0" lvl="0" indent="-228600">
              <a:spcBef>
                <a:spcPts val="0"/>
              </a:spcBef>
              <a:spcAft>
                <a:spcPts val="0"/>
              </a:spcAft>
              <a:buFont typeface="Arial" panose="020B0604020202020204" pitchFamily="34" charset="0"/>
              <a:buChar char="•"/>
            </a:pPr>
            <a:endParaRPr lang="en-US" sz="1500" dirty="0">
              <a:effectLst/>
            </a:endParaRPr>
          </a:p>
          <a:p>
            <a:pPr marL="342900" marR="0" lvl="0" indent="-228600">
              <a:spcBef>
                <a:spcPts val="0"/>
              </a:spcBef>
              <a:spcAft>
                <a:spcPts val="0"/>
              </a:spcAft>
              <a:buFont typeface="Arial" panose="020B0604020202020204" pitchFamily="34" charset="0"/>
              <a:buChar char="•"/>
            </a:pPr>
            <a:r>
              <a:rPr lang="en-US" sz="1500" dirty="0">
                <a:effectLst/>
              </a:rPr>
              <a:t>Respondent did not sign SOF or SAR7.</a:t>
            </a:r>
          </a:p>
          <a:p>
            <a:pPr marR="0" lvl="0" indent="-228600">
              <a:spcBef>
                <a:spcPts val="0"/>
              </a:spcBef>
              <a:spcAft>
                <a:spcPts val="0"/>
              </a:spcAft>
              <a:buFont typeface="Arial" panose="020B0604020202020204" pitchFamily="34" charset="0"/>
              <a:buChar char="•"/>
            </a:pPr>
            <a:endParaRPr lang="en-US" sz="1500" dirty="0">
              <a:effectLst/>
            </a:endParaRPr>
          </a:p>
          <a:p>
            <a:pPr marL="342900" marR="0" lvl="0" indent="-228600">
              <a:spcBef>
                <a:spcPts val="0"/>
              </a:spcBef>
              <a:spcAft>
                <a:spcPts val="0"/>
              </a:spcAft>
              <a:buFont typeface="Arial" panose="020B0604020202020204" pitchFamily="34" charset="0"/>
              <a:buChar char="•"/>
            </a:pPr>
            <a:r>
              <a:rPr lang="en-US" sz="1500" dirty="0">
                <a:effectLst/>
              </a:rPr>
              <a:t>Insufficient knowledge of reporting requirements.</a:t>
            </a:r>
          </a:p>
          <a:p>
            <a:pPr marL="342900" marR="0" lvl="0" indent="-228600">
              <a:spcBef>
                <a:spcPts val="0"/>
              </a:spcBef>
              <a:spcAft>
                <a:spcPts val="0"/>
              </a:spcAft>
              <a:buFont typeface="Arial" panose="020B0604020202020204" pitchFamily="34" charset="0"/>
              <a:buChar char="•"/>
            </a:pPr>
            <a:endParaRPr lang="en-US" sz="1500" dirty="0">
              <a:effectLst/>
            </a:endParaRPr>
          </a:p>
          <a:p>
            <a:pPr marL="342900" marR="0" lvl="0" indent="-228600">
              <a:spcBef>
                <a:spcPts val="0"/>
              </a:spcBef>
              <a:spcAft>
                <a:spcPts val="0"/>
              </a:spcAft>
              <a:buFont typeface="Arial" panose="020B0604020202020204" pitchFamily="34" charset="0"/>
              <a:buChar char="•"/>
            </a:pPr>
            <a:r>
              <a:rPr lang="en-US" sz="1500" dirty="0">
                <a:effectLst/>
              </a:rPr>
              <a:t>Language Barrier.</a:t>
            </a:r>
          </a:p>
          <a:p>
            <a:pPr marL="342900" marR="0" lvl="0" indent="-228600">
              <a:spcBef>
                <a:spcPts val="0"/>
              </a:spcBef>
              <a:spcAft>
                <a:spcPts val="0"/>
              </a:spcAft>
              <a:buFont typeface="Arial" panose="020B0604020202020204" pitchFamily="34" charset="0"/>
              <a:buChar char="•"/>
            </a:pPr>
            <a:endParaRPr lang="en-US" sz="1500" dirty="0">
              <a:effectLst/>
            </a:endParaRPr>
          </a:p>
          <a:p>
            <a:pPr marL="342900" marR="0" lvl="0" indent="-228600">
              <a:spcBef>
                <a:spcPts val="0"/>
              </a:spcBef>
              <a:spcAft>
                <a:spcPts val="0"/>
              </a:spcAft>
              <a:buFont typeface="Arial" panose="020B0604020202020204" pitchFamily="34" charset="0"/>
              <a:buChar char="•"/>
            </a:pPr>
            <a:r>
              <a:rPr lang="en-US" sz="1500" dirty="0">
                <a:effectLst/>
              </a:rPr>
              <a:t>New recipient didn’t understand.</a:t>
            </a:r>
          </a:p>
          <a:p>
            <a:pPr marR="0" lvl="0" indent="-228600">
              <a:spcBef>
                <a:spcPts val="0"/>
              </a:spcBef>
              <a:spcAft>
                <a:spcPts val="0"/>
              </a:spcAft>
              <a:buFont typeface="Arial" panose="020B0604020202020204" pitchFamily="34" charset="0"/>
              <a:buChar char="•"/>
            </a:pPr>
            <a:endParaRPr lang="en-US" sz="1500" dirty="0">
              <a:effectLst/>
            </a:endParaRPr>
          </a:p>
          <a:p>
            <a:pPr marL="342900" marR="0" lvl="0" indent="-228600">
              <a:spcBef>
                <a:spcPts val="0"/>
              </a:spcBef>
              <a:spcAft>
                <a:spcPts val="800"/>
              </a:spcAft>
              <a:buFont typeface="Arial" panose="020B0604020202020204" pitchFamily="34" charset="0"/>
              <a:buChar char="•"/>
            </a:pPr>
            <a:r>
              <a:rPr lang="en-US" sz="1500" dirty="0">
                <a:effectLst/>
              </a:rPr>
              <a:t>Education or learning disability.</a:t>
            </a:r>
          </a:p>
          <a:p>
            <a:pPr marL="342900" marR="0" lvl="0" indent="-228600">
              <a:spcBef>
                <a:spcPts val="0"/>
              </a:spcBef>
              <a:spcAft>
                <a:spcPts val="800"/>
              </a:spcAft>
              <a:buFont typeface="Arial" panose="020B0604020202020204" pitchFamily="34" charset="0"/>
              <a:buChar char="•"/>
            </a:pPr>
            <a:r>
              <a:rPr lang="en-US" sz="1500" dirty="0"/>
              <a:t>Mental state/depression.</a:t>
            </a:r>
            <a:endParaRPr lang="en-US" sz="1500" dirty="0">
              <a:effectLst/>
            </a:endParaRPr>
          </a:p>
          <a:p>
            <a:pPr indent="-228600">
              <a:buFont typeface="Arial" panose="020B0604020202020204" pitchFamily="34" charset="0"/>
              <a:buChar char="•"/>
            </a:pPr>
            <a:endParaRPr lang="en-US" sz="1500" dirty="0"/>
          </a:p>
        </p:txBody>
      </p:sp>
    </p:spTree>
    <p:extLst>
      <p:ext uri="{BB962C8B-B14F-4D97-AF65-F5344CB8AC3E}">
        <p14:creationId xmlns:p14="http://schemas.microsoft.com/office/powerpoint/2010/main" val="19653049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550F5B9-399F-4FAD-AE6C-ED65F9A43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C5A38A-EAF3-01D5-F2CE-96DCF7602E83}"/>
              </a:ext>
            </a:extLst>
          </p:cNvPr>
          <p:cNvSpPr>
            <a:spLocks noGrp="1"/>
          </p:cNvSpPr>
          <p:nvPr>
            <p:ph type="title"/>
          </p:nvPr>
        </p:nvSpPr>
        <p:spPr>
          <a:xfrm>
            <a:off x="841248" y="510047"/>
            <a:ext cx="3300984" cy="1645920"/>
          </a:xfrm>
        </p:spPr>
        <p:txBody>
          <a:bodyPr vert="horz" lIns="91440" tIns="45720" rIns="91440" bIns="45720" rtlCol="0" anchor="ctr">
            <a:normAutofit/>
          </a:bodyPr>
          <a:lstStyle/>
          <a:p>
            <a:r>
              <a:rPr lang="en-US" sz="2800"/>
              <a:t>The Decision:</a:t>
            </a:r>
          </a:p>
        </p:txBody>
      </p:sp>
      <p:sp>
        <p:nvSpPr>
          <p:cNvPr id="19" name="Rectangle 18">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08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9F823C0-CC48-DAE0-1CBE-3A99DD6873B5}"/>
              </a:ext>
            </a:extLst>
          </p:cNvPr>
          <p:cNvSpPr>
            <a:spLocks noGrp="1"/>
          </p:cNvSpPr>
          <p:nvPr>
            <p:ph type="body" sz="half" idx="2"/>
          </p:nvPr>
        </p:nvSpPr>
        <p:spPr>
          <a:xfrm>
            <a:off x="4581144" y="510047"/>
            <a:ext cx="6858000" cy="1645920"/>
          </a:xfrm>
        </p:spPr>
        <p:txBody>
          <a:bodyPr vert="horz" lIns="91440" tIns="45720" rIns="91440" bIns="45720" rtlCol="0" anchor="ctr">
            <a:normAutofit lnSpcReduction="10000"/>
          </a:bodyPr>
          <a:lstStyle/>
          <a:p>
            <a:pPr marR="0" lvl="0" indent="-228600">
              <a:spcBef>
                <a:spcPts val="0"/>
              </a:spcBef>
              <a:spcAft>
                <a:spcPts val="0"/>
              </a:spcAft>
              <a:buFont typeface="Arial" panose="020B0604020202020204" pitchFamily="34" charset="0"/>
              <a:buChar char="•"/>
            </a:pPr>
            <a:endParaRPr lang="en-US" sz="1300" dirty="0">
              <a:effectLst/>
            </a:endParaRPr>
          </a:p>
          <a:p>
            <a:pPr marR="0" lvl="0">
              <a:spcBef>
                <a:spcPts val="0"/>
              </a:spcBef>
              <a:spcAft>
                <a:spcPts val="0"/>
              </a:spcAft>
            </a:pPr>
            <a:r>
              <a:rPr lang="en-US" b="1" dirty="0">
                <a:effectLst/>
              </a:rPr>
              <a:t>Dismissed without prejudice</a:t>
            </a:r>
            <a:endParaRPr lang="en-US" sz="1300" dirty="0">
              <a:effectLst/>
            </a:endParaRPr>
          </a:p>
          <a:p>
            <a:pPr marR="0" lvl="0" indent="-228600">
              <a:spcBef>
                <a:spcPts val="0"/>
              </a:spcBef>
              <a:spcAft>
                <a:spcPts val="0"/>
              </a:spcAft>
              <a:buFont typeface="Arial" panose="020B0604020202020204" pitchFamily="34" charset="0"/>
              <a:buChar char="•"/>
            </a:pPr>
            <a:endParaRPr lang="en-US" sz="1300" dirty="0">
              <a:effectLst/>
            </a:endParaRPr>
          </a:p>
          <a:p>
            <a:pPr marL="342900" marR="0" lvl="0" indent="-285750">
              <a:spcBef>
                <a:spcPts val="0"/>
              </a:spcBef>
              <a:spcAft>
                <a:spcPts val="0"/>
              </a:spcAft>
              <a:buFont typeface="Wingdings" panose="05000000000000000000" pitchFamily="2" charset="2"/>
              <a:buChar char="ü"/>
            </a:pPr>
            <a:r>
              <a:rPr lang="en-US" sz="1300" dirty="0">
                <a:effectLst/>
              </a:rPr>
              <a:t>No proof of mailing.</a:t>
            </a:r>
          </a:p>
          <a:p>
            <a:pPr marR="0" lvl="0" indent="-228600">
              <a:spcBef>
                <a:spcPts val="0"/>
              </a:spcBef>
              <a:spcAft>
                <a:spcPts val="0"/>
              </a:spcAft>
              <a:buFont typeface="Arial" panose="020B0604020202020204" pitchFamily="34" charset="0"/>
              <a:buChar char="•"/>
            </a:pPr>
            <a:endParaRPr lang="en-US" sz="1300" dirty="0"/>
          </a:p>
          <a:p>
            <a:pPr marL="342900" marR="0" lvl="0" indent="-285750">
              <a:spcBef>
                <a:spcPts val="0"/>
              </a:spcBef>
              <a:spcAft>
                <a:spcPts val="0"/>
              </a:spcAft>
              <a:buFont typeface="Wingdings" panose="05000000000000000000" pitchFamily="2" charset="2"/>
              <a:buChar char="ü"/>
            </a:pPr>
            <a:r>
              <a:rPr lang="en-US" sz="1300" dirty="0">
                <a:effectLst/>
              </a:rPr>
              <a:t>Disconnected Phone #.</a:t>
            </a:r>
          </a:p>
          <a:p>
            <a:pPr marR="0" lvl="0" indent="-228600">
              <a:spcBef>
                <a:spcPts val="0"/>
              </a:spcBef>
              <a:spcAft>
                <a:spcPts val="0"/>
              </a:spcAft>
              <a:buFont typeface="Arial" panose="020B0604020202020204" pitchFamily="34" charset="0"/>
              <a:buChar char="•"/>
            </a:pPr>
            <a:endParaRPr lang="en-US" sz="1300" dirty="0">
              <a:effectLst/>
            </a:endParaRPr>
          </a:p>
          <a:p>
            <a:pPr marL="342900" marR="0" lvl="0" indent="-285750">
              <a:spcBef>
                <a:spcPts val="0"/>
              </a:spcBef>
              <a:spcAft>
                <a:spcPts val="800"/>
              </a:spcAft>
              <a:buFont typeface="Wingdings" panose="05000000000000000000" pitchFamily="2" charset="2"/>
              <a:buChar char="ü"/>
            </a:pPr>
            <a:r>
              <a:rPr lang="en-US" sz="1300" dirty="0">
                <a:effectLst/>
              </a:rPr>
              <a:t>No proof of phone # or address.</a:t>
            </a:r>
          </a:p>
          <a:p>
            <a:pPr indent="-228600">
              <a:buFont typeface="Arial" panose="020B0604020202020204" pitchFamily="34" charset="0"/>
              <a:buChar char="•"/>
            </a:pPr>
            <a:endParaRPr lang="en-US" sz="1300" dirty="0"/>
          </a:p>
        </p:txBody>
      </p:sp>
      <p:pic>
        <p:nvPicPr>
          <p:cNvPr id="10" name="Picture 9" descr="Graphical user interface, text, application&#10;&#10;Description automatically generated">
            <a:extLst>
              <a:ext uri="{FF2B5EF4-FFF2-40B4-BE49-F238E27FC236}">
                <a16:creationId xmlns:a16="http://schemas.microsoft.com/office/drawing/2014/main" id="{4038D8AA-CE0E-DB57-ABC5-6DAE8AFBF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414" y="2423634"/>
            <a:ext cx="3968757" cy="4434366"/>
          </a:xfrm>
          <a:prstGeom prst="rect">
            <a:avLst/>
          </a:prstGeom>
        </p:spPr>
      </p:pic>
      <p:pic>
        <p:nvPicPr>
          <p:cNvPr id="6" name="Picture Placeholder 5" descr="A picture containing icon&#10;&#10;Description automatically generated">
            <a:extLst>
              <a:ext uri="{FF2B5EF4-FFF2-40B4-BE49-F238E27FC236}">
                <a16:creationId xmlns:a16="http://schemas.microsoft.com/office/drawing/2014/main" id="{7B6693C1-4527-B0AD-3FC2-3A433769C11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6500" r="16500"/>
          <a:stretch>
            <a:fillRect/>
          </a:stretch>
        </p:blipFill>
        <p:spPr>
          <a:xfrm>
            <a:off x="4788035" y="3010978"/>
            <a:ext cx="3584448" cy="2830280"/>
          </a:xfrm>
          <a:prstGeom prst="rect">
            <a:avLst/>
          </a:prstGeom>
        </p:spPr>
      </p:pic>
      <p:pic>
        <p:nvPicPr>
          <p:cNvPr id="8" name="Picture 7" descr="Text&#10;&#10;Description automatically generated">
            <a:extLst>
              <a:ext uri="{FF2B5EF4-FFF2-40B4-BE49-F238E27FC236}">
                <a16:creationId xmlns:a16="http://schemas.microsoft.com/office/drawing/2014/main" id="{5FBFFE0B-9F0E-7DD9-106F-3F04B5587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2483" y="3759589"/>
            <a:ext cx="3584448" cy="1333058"/>
          </a:xfrm>
          <a:prstGeom prst="rect">
            <a:avLst/>
          </a:prstGeom>
        </p:spPr>
      </p:pic>
    </p:spTree>
    <p:extLst>
      <p:ext uri="{BB962C8B-B14F-4D97-AF65-F5344CB8AC3E}">
        <p14:creationId xmlns:p14="http://schemas.microsoft.com/office/powerpoint/2010/main" val="997220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ACDDC64-467B-2507-FE6A-E0AD408DBC52}"/>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Dismissed Without Prejudice</a:t>
            </a:r>
          </a:p>
        </p:txBody>
      </p:sp>
      <p:cxnSp>
        <p:nvCxnSpPr>
          <p:cNvPr id="20" name="Straight Connector 1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Text&#10;&#10;Description automatically generated">
            <a:extLst>
              <a:ext uri="{FF2B5EF4-FFF2-40B4-BE49-F238E27FC236}">
                <a16:creationId xmlns:a16="http://schemas.microsoft.com/office/drawing/2014/main" id="{3691CAFA-3808-1A54-024C-ADA1B5B4529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6325" y="1975997"/>
            <a:ext cx="6172619" cy="3057907"/>
          </a:xfrm>
          <a:prstGeom prst="rect">
            <a:avLst/>
          </a:prstGeom>
        </p:spPr>
      </p:pic>
      <p:cxnSp>
        <p:nvCxnSpPr>
          <p:cNvPr id="22" name="Straight Connector 2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3" name="Content Placeholder 12" descr="Text, letter&#10;&#10;Description automatically generated">
            <a:extLst>
              <a:ext uri="{FF2B5EF4-FFF2-40B4-BE49-F238E27FC236}">
                <a16:creationId xmlns:a16="http://schemas.microsoft.com/office/drawing/2014/main" id="{13361B42-71F4-2118-E750-A0F6A5DD4D0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26317" y="3247653"/>
            <a:ext cx="6645058" cy="2242706"/>
          </a:xfrm>
          <a:prstGeom prst="rect">
            <a:avLst/>
          </a:prstGeom>
        </p:spPr>
      </p:pic>
    </p:spTree>
    <p:extLst>
      <p:ext uri="{BB962C8B-B14F-4D97-AF65-F5344CB8AC3E}">
        <p14:creationId xmlns:p14="http://schemas.microsoft.com/office/powerpoint/2010/main" val="3480448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BB31-E746-3C34-6083-B81F69CFE774}"/>
              </a:ext>
            </a:extLst>
          </p:cNvPr>
          <p:cNvSpPr>
            <a:spLocks noGrp="1"/>
          </p:cNvSpPr>
          <p:nvPr>
            <p:ph type="title"/>
          </p:nvPr>
        </p:nvSpPr>
        <p:spPr>
          <a:xfrm>
            <a:off x="801098" y="1396289"/>
            <a:ext cx="4624342" cy="1325563"/>
          </a:xfrm>
        </p:spPr>
        <p:txBody>
          <a:bodyPr vert="horz" lIns="91440" tIns="45720" rIns="91440" bIns="45720" rtlCol="0" anchor="ctr">
            <a:normAutofit/>
          </a:bodyPr>
          <a:lstStyle/>
          <a:p>
            <a:r>
              <a:rPr lang="en-US" kern="1200">
                <a:solidFill>
                  <a:schemeClr val="tx1"/>
                </a:solidFill>
                <a:latin typeface="+mj-lt"/>
                <a:ea typeface="+mj-ea"/>
                <a:cs typeface="+mj-cs"/>
              </a:rPr>
              <a:t>Claim Granted</a:t>
            </a:r>
          </a:p>
        </p:txBody>
      </p:sp>
      <p:sp>
        <p:nvSpPr>
          <p:cNvPr id="14" name="Oval 16">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icture containing text&#10;&#10;Description automatically generated">
            <a:extLst>
              <a:ext uri="{FF2B5EF4-FFF2-40B4-BE49-F238E27FC236}">
                <a16:creationId xmlns:a16="http://schemas.microsoft.com/office/drawing/2014/main" id="{A7CBB536-BAF0-1B73-A349-17F2D9C8F27A}"/>
              </a:ext>
            </a:extLst>
          </p:cNvPr>
          <p:cNvPicPr>
            <a:picLocks noChangeAspect="1"/>
          </p:cNvPicPr>
          <p:nvPr/>
        </p:nvPicPr>
        <p:blipFill rotWithShape="1">
          <a:blip r:embed="rId2">
            <a:extLst>
              <a:ext uri="{28A0092B-C50C-407E-A947-70E740481C1C}">
                <a14:useLocalDpi xmlns:a14="http://schemas.microsoft.com/office/drawing/2010/main" val="0"/>
              </a:ext>
            </a:extLst>
          </a:blip>
          <a:srcRect l="11188" r="16638" b="5"/>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4" name="Text Placeholder 3">
            <a:extLst>
              <a:ext uri="{FF2B5EF4-FFF2-40B4-BE49-F238E27FC236}">
                <a16:creationId xmlns:a16="http://schemas.microsoft.com/office/drawing/2014/main" id="{C7A1D9E5-7090-948E-CE30-36AF019AC4FB}"/>
              </a:ext>
            </a:extLst>
          </p:cNvPr>
          <p:cNvSpPr>
            <a:spLocks noGrp="1"/>
          </p:cNvSpPr>
          <p:nvPr>
            <p:ph sz="half" idx="2"/>
          </p:nvPr>
        </p:nvSpPr>
        <p:spPr>
          <a:xfrm>
            <a:off x="805543" y="2871982"/>
            <a:ext cx="4558309" cy="3181684"/>
          </a:xfrm>
        </p:spPr>
        <p:txBody>
          <a:bodyPr vert="horz" lIns="91440" tIns="45720" rIns="91440" bIns="45720" rtlCol="0" anchor="t">
            <a:normAutofit/>
          </a:bodyPr>
          <a:lstStyle/>
          <a:p>
            <a:pPr marR="0" lvl="0">
              <a:spcBef>
                <a:spcPts val="0"/>
              </a:spcBef>
              <a:spcAft>
                <a:spcPts val="0"/>
              </a:spcAft>
            </a:pPr>
            <a:endParaRPr lang="en-US" sz="1800">
              <a:effectLst/>
            </a:endParaRPr>
          </a:p>
          <a:p>
            <a:pPr marR="0" lvl="0">
              <a:spcBef>
                <a:spcPts val="0"/>
              </a:spcBef>
              <a:spcAft>
                <a:spcPts val="0"/>
              </a:spcAft>
            </a:pPr>
            <a:r>
              <a:rPr lang="en-US" sz="1800">
                <a:effectLst/>
              </a:rPr>
              <a:t>The Penalty:</a:t>
            </a:r>
          </a:p>
          <a:p>
            <a:pPr marR="0" lvl="0">
              <a:spcBef>
                <a:spcPts val="0"/>
              </a:spcBef>
              <a:spcAft>
                <a:spcPts val="0"/>
              </a:spcAft>
            </a:pPr>
            <a:endParaRPr lang="en-US" sz="1800">
              <a:effectLst/>
            </a:endParaRPr>
          </a:p>
          <a:p>
            <a:pPr marL="285750" marR="0" lvl="0">
              <a:spcBef>
                <a:spcPts val="0"/>
              </a:spcBef>
              <a:spcAft>
                <a:spcPts val="0"/>
              </a:spcAft>
            </a:pPr>
            <a:r>
              <a:rPr lang="en-US" sz="1800">
                <a:effectLst/>
              </a:rPr>
              <a:t>CalFresh - Disqualification penalties vary from 12 months to permanent depending on the type of violation.</a:t>
            </a:r>
          </a:p>
          <a:p>
            <a:pPr marR="0" lvl="0">
              <a:spcBef>
                <a:spcPts val="0"/>
              </a:spcBef>
              <a:spcAft>
                <a:spcPts val="0"/>
              </a:spcAft>
            </a:pPr>
            <a:endParaRPr lang="en-US" sz="1800">
              <a:effectLst/>
            </a:endParaRPr>
          </a:p>
          <a:p>
            <a:pPr marL="285750" marR="0" lvl="0">
              <a:spcBef>
                <a:spcPts val="0"/>
              </a:spcBef>
              <a:spcAft>
                <a:spcPts val="0"/>
              </a:spcAft>
            </a:pPr>
            <a:r>
              <a:rPr lang="en-US" sz="1800">
                <a:effectLst/>
              </a:rPr>
              <a:t>CalWORKs - Disqualification penalties vary from 6 months to permanent depending on the type of violation.</a:t>
            </a:r>
          </a:p>
          <a:p>
            <a:endParaRPr lang="en-US" sz="1800"/>
          </a:p>
        </p:txBody>
      </p:sp>
      <p:sp>
        <p:nvSpPr>
          <p:cNvPr id="15" name="Freeform: Shape 18">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20">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a:extLst>
              <a:ext uri="{FF2B5EF4-FFF2-40B4-BE49-F238E27FC236}">
                <a16:creationId xmlns:a16="http://schemas.microsoft.com/office/drawing/2014/main" id="{B717B33B-E885-EBD4-DBB5-A35100C2DD9C}"/>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1282" r="2" b="2"/>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8" name="Picture 7">
            <a:extLst>
              <a:ext uri="{FF2B5EF4-FFF2-40B4-BE49-F238E27FC236}">
                <a16:creationId xmlns:a16="http://schemas.microsoft.com/office/drawing/2014/main" id="{95EA8A01-BE6A-07F5-9A35-F83D80AEF3B8}"/>
              </a:ext>
            </a:extLst>
          </p:cNvPr>
          <p:cNvPicPr>
            <a:picLocks noChangeAspect="1"/>
          </p:cNvPicPr>
          <p:nvPr/>
        </p:nvPicPr>
        <p:blipFill rotWithShape="1">
          <a:blip r:embed="rId4">
            <a:extLst>
              <a:ext uri="{28A0092B-C50C-407E-A947-70E740481C1C}">
                <a14:useLocalDpi xmlns:a14="http://schemas.microsoft.com/office/drawing/2010/main" val="0"/>
              </a:ext>
            </a:extLst>
          </a:blip>
          <a:srcRect l="6522" r="18006" b="-1"/>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8" name="Freeform: Shape 22">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Text&#10;&#10;Description automatically generated">
            <a:extLst>
              <a:ext uri="{FF2B5EF4-FFF2-40B4-BE49-F238E27FC236}">
                <a16:creationId xmlns:a16="http://schemas.microsoft.com/office/drawing/2014/main" id="{209E8396-F748-0AD9-1D8B-F1D138415E28}"/>
              </a:ext>
            </a:extLst>
          </p:cNvPr>
          <p:cNvPicPr>
            <a:picLocks noChangeAspect="1"/>
          </p:cNvPicPr>
          <p:nvPr/>
        </p:nvPicPr>
        <p:blipFill rotWithShape="1">
          <a:blip r:embed="rId5">
            <a:extLst>
              <a:ext uri="{28A0092B-C50C-407E-A947-70E740481C1C}">
                <a14:useLocalDpi xmlns:a14="http://schemas.microsoft.com/office/drawing/2010/main" val="0"/>
              </a:ext>
            </a:extLst>
          </a:blip>
          <a:srcRect l="5763" r="4918"/>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3328508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811A7-F434-A7FE-E7A9-0446C1FEF9B2}"/>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Claim Granted</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descr="Graphical user interface, text&#10;&#10;Description automatically generated">
            <a:extLst>
              <a:ext uri="{FF2B5EF4-FFF2-40B4-BE49-F238E27FC236}">
                <a16:creationId xmlns:a16="http://schemas.microsoft.com/office/drawing/2014/main" id="{74AF5D83-5397-8A64-40EC-FF922787C17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48808" y="2286858"/>
            <a:ext cx="5791326" cy="4285582"/>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Text&#10;&#10;Description automatically generated">
            <a:extLst>
              <a:ext uri="{FF2B5EF4-FFF2-40B4-BE49-F238E27FC236}">
                <a16:creationId xmlns:a16="http://schemas.microsoft.com/office/drawing/2014/main" id="{926B726D-802F-0410-80E9-E6BA75450D5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00263" y="3666932"/>
            <a:ext cx="5783487" cy="1171156"/>
          </a:xfrm>
          <a:prstGeom prst="rect">
            <a:avLst/>
          </a:prstGeom>
        </p:spPr>
      </p:pic>
    </p:spTree>
    <p:extLst>
      <p:ext uri="{BB962C8B-B14F-4D97-AF65-F5344CB8AC3E}">
        <p14:creationId xmlns:p14="http://schemas.microsoft.com/office/powerpoint/2010/main" val="2992617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B8D4066-32B8-7C75-5D1D-145AC93668C2}"/>
              </a:ext>
            </a:extLst>
          </p:cNvPr>
          <p:cNvSpPr>
            <a:spLocks noGrp="1"/>
          </p:cNvSpPr>
          <p:nvPr>
            <p:ph type="title"/>
          </p:nvPr>
        </p:nvSpPr>
        <p:spPr>
          <a:xfrm>
            <a:off x="556532" y="643467"/>
            <a:ext cx="11210925" cy="744836"/>
          </a:xfrm>
        </p:spPr>
        <p:txBody>
          <a:bodyPr>
            <a:normAutofit/>
          </a:bodyPr>
          <a:lstStyle/>
          <a:p>
            <a:pPr algn="ctr"/>
            <a:r>
              <a:rPr lang="en-US" sz="3200">
                <a:solidFill>
                  <a:schemeClr val="bg1"/>
                </a:solidFill>
                <a:latin typeface="Congenial" panose="02000503040000020004" pitchFamily="2" charset="0"/>
              </a:rPr>
              <a:t>Penalties for CalWORKs:</a:t>
            </a:r>
          </a:p>
        </p:txBody>
      </p:sp>
      <p:pic>
        <p:nvPicPr>
          <p:cNvPr id="7" name="Picture 6" descr="Table&#10;&#10;Description automatically generated">
            <a:extLst>
              <a:ext uri="{FF2B5EF4-FFF2-40B4-BE49-F238E27FC236}">
                <a16:creationId xmlns:a16="http://schemas.microsoft.com/office/drawing/2014/main" id="{46F8391D-DC27-7696-22CD-DDC8C7F5B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529" y="1675227"/>
            <a:ext cx="8290941" cy="4394199"/>
          </a:xfrm>
          <a:prstGeom prst="rect">
            <a:avLst/>
          </a:prstGeom>
        </p:spPr>
      </p:pic>
    </p:spTree>
    <p:extLst>
      <p:ext uri="{BB962C8B-B14F-4D97-AF65-F5344CB8AC3E}">
        <p14:creationId xmlns:p14="http://schemas.microsoft.com/office/powerpoint/2010/main" val="1616934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779FA84-6E54-35A9-8962-4AB485098896}"/>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Penalties for CalFresh:</a:t>
            </a:r>
          </a:p>
        </p:txBody>
      </p:sp>
      <p:cxnSp>
        <p:nvCxnSpPr>
          <p:cNvPr id="14" name="Straight Connector 13">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Graphical user interface, text, application, chat or text message&#10;&#10;Description automatically generated">
            <a:extLst>
              <a:ext uri="{FF2B5EF4-FFF2-40B4-BE49-F238E27FC236}">
                <a16:creationId xmlns:a16="http://schemas.microsoft.com/office/drawing/2014/main" id="{4C6BF7FF-6B6B-D4F9-77D5-AB4986408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5258"/>
            <a:ext cx="11755832" cy="4238809"/>
          </a:xfrm>
          <a:prstGeom prst="rect">
            <a:avLst/>
          </a:prstGeom>
        </p:spPr>
      </p:pic>
    </p:spTree>
    <p:extLst>
      <p:ext uri="{BB962C8B-B14F-4D97-AF65-F5344CB8AC3E}">
        <p14:creationId xmlns:p14="http://schemas.microsoft.com/office/powerpoint/2010/main" val="2077980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8A0D73-E678-1013-4A83-B995CF2957C8}"/>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Penalties for CalFresh Cont.</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text, application, chat or text message&#10;&#10;Description automatically generated">
            <a:extLst>
              <a:ext uri="{FF2B5EF4-FFF2-40B4-BE49-F238E27FC236}">
                <a16:creationId xmlns:a16="http://schemas.microsoft.com/office/drawing/2014/main" id="{D30595A7-2378-CF9D-C463-74705AAFF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956" y="2298654"/>
            <a:ext cx="9844087" cy="4454450"/>
          </a:xfrm>
          <a:prstGeom prst="rect">
            <a:avLst/>
          </a:prstGeom>
        </p:spPr>
      </p:pic>
    </p:spTree>
    <p:extLst>
      <p:ext uri="{BB962C8B-B14F-4D97-AF65-F5344CB8AC3E}">
        <p14:creationId xmlns:p14="http://schemas.microsoft.com/office/powerpoint/2010/main" val="72498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CEC53-9129-36B1-86C3-FF02CAF2314E}"/>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sz="4400">
                <a:solidFill>
                  <a:schemeClr val="bg1"/>
                </a:solidFill>
              </a:rPr>
              <a:t>CalWORKs</a:t>
            </a:r>
          </a:p>
        </p:txBody>
      </p:sp>
      <p:pic>
        <p:nvPicPr>
          <p:cNvPr id="6" name="Picture Placeholder 5" descr="Logo, company name&#10;&#10;Description automatically generated">
            <a:extLst>
              <a:ext uri="{FF2B5EF4-FFF2-40B4-BE49-F238E27FC236}">
                <a16:creationId xmlns:a16="http://schemas.microsoft.com/office/drawing/2014/main" id="{8CEFF3B8-E72C-885F-16C7-C9D73574F6E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022" r="6830" b="1"/>
          <a:stretch/>
        </p:blipFill>
        <p:spPr>
          <a:xfrm>
            <a:off x="841248" y="2516777"/>
            <a:ext cx="6236208" cy="3660185"/>
          </a:xfrm>
          <a:prstGeom prst="rect">
            <a:avLst/>
          </a:prstGeom>
          <a:ln>
            <a:noFill/>
          </a:ln>
          <a:effectLst>
            <a:softEdge rad="112500"/>
          </a:effectLst>
        </p:spPr>
      </p:pic>
      <p:sp>
        <p:nvSpPr>
          <p:cNvPr id="4" name="Text Placeholder 3">
            <a:extLst>
              <a:ext uri="{FF2B5EF4-FFF2-40B4-BE49-F238E27FC236}">
                <a16:creationId xmlns:a16="http://schemas.microsoft.com/office/drawing/2014/main" id="{DAFABB15-EC19-E648-F3A6-484228293783}"/>
              </a:ext>
            </a:extLst>
          </p:cNvPr>
          <p:cNvSpPr>
            <a:spLocks noGrp="1"/>
          </p:cNvSpPr>
          <p:nvPr>
            <p:ph type="body" sz="half" idx="2"/>
          </p:nvPr>
        </p:nvSpPr>
        <p:spPr>
          <a:xfrm>
            <a:off x="7546848" y="2516777"/>
            <a:ext cx="3803904" cy="3660185"/>
          </a:xfrm>
        </p:spPr>
        <p:txBody>
          <a:bodyPr vert="horz" lIns="91440" tIns="45720" rIns="91440" bIns="45720" rtlCol="0" anchor="ctr">
            <a:normAutofit/>
          </a:bodyPr>
          <a:lstStyle/>
          <a:p>
            <a:pPr indent="-228600">
              <a:buFont typeface="Arial" panose="020B0604020202020204" pitchFamily="34" charset="0"/>
              <a:buChar char="•"/>
            </a:pPr>
            <a:r>
              <a:rPr lang="en-US" sz="1500">
                <a:effectLst/>
              </a:rPr>
              <a:t>An IPV is intentionally making a false or misleading statement or misrepresenting, concealing, or withholding facts; committing any act intended to mislead, misrepresent, conceal, or withhold facts or propound a falsity; and committing these acts to establish or maintain CalWORKs eligibility or to increase or prevent a reduction in the amount of a CalWORKs grant.  </a:t>
            </a:r>
          </a:p>
          <a:p>
            <a:pPr indent="-228600">
              <a:buFont typeface="Arial" panose="020B0604020202020204" pitchFamily="34" charset="0"/>
              <a:buChar char="•"/>
            </a:pPr>
            <a:r>
              <a:rPr lang="en-US" sz="1500">
                <a:effectLst/>
              </a:rPr>
              <a:t>The county can initiate a CalWORKs ADH when the county determines that the respondent has committed an ADH based on preponderance of the evidence.</a:t>
            </a:r>
          </a:p>
          <a:p>
            <a:pPr indent="-228600">
              <a:buFont typeface="Arial" panose="020B0604020202020204" pitchFamily="34" charset="0"/>
              <a:buChar char="•"/>
            </a:pPr>
            <a:endParaRPr lang="en-US" sz="1500"/>
          </a:p>
        </p:txBody>
      </p:sp>
    </p:spTree>
    <p:extLst>
      <p:ext uri="{BB962C8B-B14F-4D97-AF65-F5344CB8AC3E}">
        <p14:creationId xmlns:p14="http://schemas.microsoft.com/office/powerpoint/2010/main" val="18473936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97B7B-38C9-C792-4592-3ED87FACFFE2}"/>
              </a:ext>
            </a:extLst>
          </p:cNvPr>
          <p:cNvSpPr>
            <a:spLocks noGrp="1"/>
          </p:cNvSpPr>
          <p:nvPr>
            <p:ph type="title"/>
          </p:nvPr>
        </p:nvSpPr>
        <p:spPr>
          <a:xfrm>
            <a:off x="6940295" y="1396289"/>
            <a:ext cx="4668257" cy="1325563"/>
          </a:xfrm>
        </p:spPr>
        <p:txBody>
          <a:bodyPr vert="horz" lIns="91440" tIns="45720" rIns="91440" bIns="45720" rtlCol="0" anchor="ctr">
            <a:normAutofit/>
          </a:bodyPr>
          <a:lstStyle/>
          <a:p>
            <a:r>
              <a:rPr lang="en-US" sz="4400" kern="1200">
                <a:solidFill>
                  <a:schemeClr val="tx1"/>
                </a:solidFill>
                <a:latin typeface="+mj-lt"/>
                <a:ea typeface="+mj-ea"/>
                <a:cs typeface="+mj-cs"/>
              </a:rPr>
              <a:t>Denied</a:t>
            </a:r>
          </a:p>
        </p:txBody>
      </p:sp>
      <p:sp>
        <p:nvSpPr>
          <p:cNvPr id="15" name="Freeform: Shape 1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Dominoes falling in a row">
            <a:extLst>
              <a:ext uri="{FF2B5EF4-FFF2-40B4-BE49-F238E27FC236}">
                <a16:creationId xmlns:a16="http://schemas.microsoft.com/office/drawing/2014/main" id="{D6B6EFCA-9D6C-A010-49B6-36C8F9B20A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879" r="5118"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8" name="Picture 7" descr="A red and white sign&#10;&#10;Description automatically generated with medium confidence">
            <a:extLst>
              <a:ext uri="{FF2B5EF4-FFF2-40B4-BE49-F238E27FC236}">
                <a16:creationId xmlns:a16="http://schemas.microsoft.com/office/drawing/2014/main" id="{BBD014E1-F74D-F39F-93B4-1EC92F4A3DE0}"/>
              </a:ext>
            </a:extLst>
          </p:cNvPr>
          <p:cNvPicPr>
            <a:picLocks noChangeAspect="1"/>
          </p:cNvPicPr>
          <p:nvPr/>
        </p:nvPicPr>
        <p:blipFill rotWithShape="1">
          <a:blip r:embed="rId3">
            <a:extLst>
              <a:ext uri="{28A0092B-C50C-407E-A947-70E740481C1C}">
                <a14:useLocalDpi xmlns:a14="http://schemas.microsoft.com/office/drawing/2010/main" val="0"/>
              </a:ext>
            </a:extLst>
          </a:blip>
          <a:srcRect l="13736" r="6065" b="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0" name="Picture 9" descr="A picture containing text, person, indoor&#10;&#10;Description automatically generated">
            <a:extLst>
              <a:ext uri="{FF2B5EF4-FFF2-40B4-BE49-F238E27FC236}">
                <a16:creationId xmlns:a16="http://schemas.microsoft.com/office/drawing/2014/main" id="{3C412B67-C29F-2A4C-0E27-5DE8CE536F6A}"/>
              </a:ext>
            </a:extLst>
          </p:cNvPr>
          <p:cNvPicPr>
            <a:picLocks noChangeAspect="1"/>
          </p:cNvPicPr>
          <p:nvPr/>
        </p:nvPicPr>
        <p:blipFill rotWithShape="1">
          <a:blip r:embed="rId4">
            <a:extLst>
              <a:ext uri="{28A0092B-C50C-407E-A947-70E740481C1C}">
                <a14:useLocalDpi xmlns:a14="http://schemas.microsoft.com/office/drawing/2010/main" val="0"/>
              </a:ext>
            </a:extLst>
          </a:blip>
          <a:srcRect t="12380" r="-1" b="4836"/>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4" name="Text Placeholder 3">
            <a:extLst>
              <a:ext uri="{FF2B5EF4-FFF2-40B4-BE49-F238E27FC236}">
                <a16:creationId xmlns:a16="http://schemas.microsoft.com/office/drawing/2014/main" id="{E262F7F2-C04F-2A1D-DE17-5CECC143311F}"/>
              </a:ext>
            </a:extLst>
          </p:cNvPr>
          <p:cNvSpPr>
            <a:spLocks noGrp="1"/>
          </p:cNvSpPr>
          <p:nvPr>
            <p:ph type="body" sz="half" idx="2"/>
          </p:nvPr>
        </p:nvSpPr>
        <p:spPr>
          <a:xfrm>
            <a:off x="6940296" y="2871982"/>
            <a:ext cx="4668256" cy="3181684"/>
          </a:xfrm>
        </p:spPr>
        <p:txBody>
          <a:bodyPr vert="horz" lIns="91440" tIns="45720" rIns="91440" bIns="45720" rtlCol="0" anchor="t">
            <a:normAutofit/>
          </a:bodyPr>
          <a:lstStyle/>
          <a:p>
            <a:r>
              <a:rPr lang="en-US" sz="2000" dirty="0"/>
              <a:t>Back to issues…</a:t>
            </a:r>
          </a:p>
          <a:p>
            <a:pPr indent="-228600">
              <a:buFont typeface="Arial" panose="020B0604020202020204" pitchFamily="34" charset="0"/>
              <a:buChar char="•"/>
            </a:pPr>
            <a:endParaRPr lang="en-US" sz="1700" dirty="0"/>
          </a:p>
          <a:p>
            <a:r>
              <a:rPr lang="en-US" dirty="0"/>
              <a:t>Samples I have seen:</a:t>
            </a:r>
          </a:p>
          <a:p>
            <a:pPr indent="-228600">
              <a:buFont typeface="Arial" panose="020B0604020202020204" pitchFamily="34" charset="0"/>
              <a:buChar char="•"/>
            </a:pPr>
            <a:r>
              <a:rPr lang="en-US" dirty="0"/>
              <a:t>Respondent new to aid.</a:t>
            </a:r>
          </a:p>
          <a:p>
            <a:pPr indent="-228600">
              <a:buFont typeface="Arial" panose="020B0604020202020204" pitchFamily="34" charset="0"/>
              <a:buChar char="•"/>
            </a:pPr>
            <a:r>
              <a:rPr lang="en-US" dirty="0"/>
              <a:t>Significant other earnings.</a:t>
            </a:r>
          </a:p>
          <a:p>
            <a:pPr indent="-228600">
              <a:buFont typeface="Arial" panose="020B0604020202020204" pitchFamily="34" charset="0"/>
              <a:buChar char="•"/>
            </a:pPr>
            <a:r>
              <a:rPr lang="en-US" dirty="0"/>
              <a:t>ALJ having different protocol.</a:t>
            </a:r>
          </a:p>
          <a:p>
            <a:pPr indent="-228600">
              <a:buFont typeface="Arial" panose="020B0604020202020204" pitchFamily="34" charset="0"/>
              <a:buChar char="•"/>
            </a:pPr>
            <a:r>
              <a:rPr lang="en-US" dirty="0"/>
              <a:t>Learning disability.</a:t>
            </a:r>
          </a:p>
          <a:p>
            <a:pPr indent="-228600">
              <a:buFont typeface="Arial" panose="020B0604020202020204" pitchFamily="34" charset="0"/>
              <a:buChar char="•"/>
            </a:pPr>
            <a:r>
              <a:rPr lang="en-US" dirty="0"/>
              <a:t>Respondent having a stressful time in their life. (depression, divorce or separation, mental illness)</a:t>
            </a:r>
          </a:p>
        </p:txBody>
      </p:sp>
    </p:spTree>
    <p:extLst>
      <p:ext uri="{BB962C8B-B14F-4D97-AF65-F5344CB8AC3E}">
        <p14:creationId xmlns:p14="http://schemas.microsoft.com/office/powerpoint/2010/main" val="241064031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60703E-7AF4-8C10-0B40-749A67B93916}"/>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Claim Denied</a:t>
            </a:r>
          </a:p>
        </p:txBody>
      </p:sp>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Content Placeholder 8" descr="Graphical user interface, text, application, email&#10;&#10;Description automatically generated">
            <a:extLst>
              <a:ext uri="{FF2B5EF4-FFF2-40B4-BE49-F238E27FC236}">
                <a16:creationId xmlns:a16="http://schemas.microsoft.com/office/drawing/2014/main" id="{39AD36BF-1839-16E8-C9AF-10E8F94A5E0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54976" y="2377957"/>
            <a:ext cx="5481015" cy="4302596"/>
          </a:xfrm>
          <a:prstGeom prst="rect">
            <a:avLst/>
          </a:prstGeom>
        </p:spPr>
      </p:pic>
      <p:cxnSp>
        <p:nvCxnSpPr>
          <p:cNvPr id="20" name="Straight Connector 1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5" name="Content Placeholder 14" descr="A screenshot of a computer&#10;&#10;Description automatically generated with medium confidence">
            <a:extLst>
              <a:ext uri="{FF2B5EF4-FFF2-40B4-BE49-F238E27FC236}">
                <a16:creationId xmlns:a16="http://schemas.microsoft.com/office/drawing/2014/main" id="{C8FA51CE-052B-6EF6-A580-BE8FE7C4D46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8587" y="3324041"/>
            <a:ext cx="5947135" cy="1409330"/>
          </a:xfrm>
        </p:spPr>
      </p:pic>
    </p:spTree>
    <p:extLst>
      <p:ext uri="{BB962C8B-B14F-4D97-AF65-F5344CB8AC3E}">
        <p14:creationId xmlns:p14="http://schemas.microsoft.com/office/powerpoint/2010/main" val="2852894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20" name="Freeform: Shape 19">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AF744FA-E9C0-B4AD-B564-94D2FE8582C5}"/>
              </a:ext>
            </a:extLst>
          </p:cNvPr>
          <p:cNvSpPr>
            <a:spLocks noGrp="1"/>
          </p:cNvSpPr>
          <p:nvPr>
            <p:ph type="title"/>
          </p:nvPr>
        </p:nvSpPr>
        <p:spPr>
          <a:xfrm>
            <a:off x="765051" y="662400"/>
            <a:ext cx="3384000" cy="1492132"/>
          </a:xfrm>
        </p:spPr>
        <p:txBody>
          <a:bodyPr vert="horz" lIns="91440" tIns="45720" rIns="91440" bIns="45720" rtlCol="0" anchor="t">
            <a:normAutofit fontScale="90000"/>
          </a:bodyPr>
          <a:lstStyle/>
          <a:p>
            <a:r>
              <a:rPr lang="en-US" sz="3100" kern="1200" dirty="0">
                <a:solidFill>
                  <a:schemeClr val="bg1"/>
                </a:solidFill>
                <a:latin typeface="+mj-lt"/>
                <a:ea typeface="+mj-ea"/>
                <a:cs typeface="+mj-cs"/>
              </a:rPr>
              <a:t>Other Types Of Cases We Have Filed On With Success</a:t>
            </a:r>
          </a:p>
        </p:txBody>
      </p:sp>
      <p:sp>
        <p:nvSpPr>
          <p:cNvPr id="4" name="Text Placeholder 3">
            <a:extLst>
              <a:ext uri="{FF2B5EF4-FFF2-40B4-BE49-F238E27FC236}">
                <a16:creationId xmlns:a16="http://schemas.microsoft.com/office/drawing/2014/main" id="{6D9C0D29-6B71-E30A-8277-22ABC8D0420D}"/>
              </a:ext>
            </a:extLst>
          </p:cNvPr>
          <p:cNvSpPr>
            <a:spLocks noGrp="1"/>
          </p:cNvSpPr>
          <p:nvPr>
            <p:ph type="body" sz="half" idx="2"/>
          </p:nvPr>
        </p:nvSpPr>
        <p:spPr>
          <a:xfrm>
            <a:off x="765051" y="2286000"/>
            <a:ext cx="3384000" cy="3844800"/>
          </a:xfrm>
        </p:spPr>
        <p:txBody>
          <a:bodyPr vert="horz" lIns="91440" tIns="45720" rIns="91440" bIns="45720" rtlCol="0">
            <a:normAutofit/>
          </a:bodyPr>
          <a:lstStyle/>
          <a:p>
            <a:r>
              <a:rPr lang="en-US" sz="2000" dirty="0">
                <a:solidFill>
                  <a:schemeClr val="bg1">
                    <a:alpha val="60000"/>
                  </a:schemeClr>
                </a:solidFill>
              </a:rPr>
              <a:t>Duplicate applications and aided in more than one State.</a:t>
            </a:r>
          </a:p>
          <a:p>
            <a:pPr indent="-228600">
              <a:buFont typeface="Arial" panose="020B0604020202020204" pitchFamily="34" charset="0"/>
              <a:buChar char="•"/>
            </a:pPr>
            <a:endParaRPr lang="en-US" sz="2000" dirty="0">
              <a:solidFill>
                <a:schemeClr val="bg1">
                  <a:alpha val="60000"/>
                </a:schemeClr>
              </a:solidFill>
            </a:endParaRPr>
          </a:p>
          <a:p>
            <a:r>
              <a:rPr lang="en-US" sz="2000" dirty="0">
                <a:solidFill>
                  <a:schemeClr val="bg1">
                    <a:alpha val="60000"/>
                  </a:schemeClr>
                </a:solidFill>
              </a:rPr>
              <a:t>Forged/Falsified paychecks.</a:t>
            </a:r>
          </a:p>
          <a:p>
            <a:pPr indent="-228600">
              <a:buFont typeface="Arial" panose="020B0604020202020204" pitchFamily="34" charset="0"/>
              <a:buChar char="•"/>
            </a:pPr>
            <a:endParaRPr lang="en-US" sz="2000" dirty="0">
              <a:solidFill>
                <a:schemeClr val="bg1">
                  <a:alpha val="60000"/>
                </a:schemeClr>
              </a:solidFill>
            </a:endParaRPr>
          </a:p>
          <a:p>
            <a:r>
              <a:rPr lang="en-US" sz="2000" dirty="0">
                <a:solidFill>
                  <a:schemeClr val="bg1">
                    <a:alpha val="60000"/>
                  </a:schemeClr>
                </a:solidFill>
              </a:rPr>
              <a:t>Not reporting mandatory HH member with income as in the home.</a:t>
            </a:r>
          </a:p>
        </p:txBody>
      </p:sp>
      <p:pic>
        <p:nvPicPr>
          <p:cNvPr id="6" name="Content Placeholder 5" descr="A picture containing text, nature, sunset&#10;&#10;Description automatically generated">
            <a:extLst>
              <a:ext uri="{FF2B5EF4-FFF2-40B4-BE49-F238E27FC236}">
                <a16:creationId xmlns:a16="http://schemas.microsoft.com/office/drawing/2014/main" id="{EA1CE22B-73BB-8A5C-A4EC-96AF691DEE8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48" r="-1" b="-1"/>
          <a:stretch/>
        </p:blipFill>
        <p:spPr>
          <a:xfrm>
            <a:off x="5411053" y="756525"/>
            <a:ext cx="6014185" cy="5344950"/>
          </a:xfrm>
          <a:prstGeom prst="rect">
            <a:avLst/>
          </a:prstGeom>
        </p:spPr>
      </p:pic>
    </p:spTree>
    <p:extLst>
      <p:ext uri="{BB962C8B-B14F-4D97-AF65-F5344CB8AC3E}">
        <p14:creationId xmlns:p14="http://schemas.microsoft.com/office/powerpoint/2010/main" val="1022921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1">
            <a:extLst>
              <a:ext uri="{FF2B5EF4-FFF2-40B4-BE49-F238E27FC236}">
                <a16:creationId xmlns:a16="http://schemas.microsoft.com/office/drawing/2014/main" id="{1045B59B-615E-4718-A150-42DE5D03E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3">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4105200-385B-78B4-E522-8182B563BA8D}"/>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en-US" sz="6000" kern="1200">
                <a:solidFill>
                  <a:srgbClr val="FFFFFF"/>
                </a:solidFill>
                <a:latin typeface="+mj-lt"/>
                <a:ea typeface="+mj-ea"/>
                <a:cs typeface="+mj-cs"/>
              </a:rPr>
              <a:t>Questions???</a:t>
            </a:r>
          </a:p>
        </p:txBody>
      </p:sp>
      <p:pic>
        <p:nvPicPr>
          <p:cNvPr id="7" name="Picture 6">
            <a:extLst>
              <a:ext uri="{FF2B5EF4-FFF2-40B4-BE49-F238E27FC236}">
                <a16:creationId xmlns:a16="http://schemas.microsoft.com/office/drawing/2014/main" id="{5A902DE4-9542-A172-CC32-4E30F5297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78" y="643464"/>
            <a:ext cx="8213013" cy="3275978"/>
          </a:xfrm>
          <a:prstGeom prst="rect">
            <a:avLst/>
          </a:prstGeom>
        </p:spPr>
      </p:pic>
    </p:spTree>
    <p:extLst>
      <p:ext uri="{BB962C8B-B14F-4D97-AF65-F5344CB8AC3E}">
        <p14:creationId xmlns:p14="http://schemas.microsoft.com/office/powerpoint/2010/main" val="1725871623"/>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454B-AAD4-10C0-71A8-776B60B38ECD}"/>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anchor="ctr">
            <a:normAutofit/>
          </a:bodyPr>
          <a:lstStyle/>
          <a:p>
            <a:pPr algn="ctr"/>
            <a:r>
              <a:rPr lang="en-US" sz="2600">
                <a:solidFill>
                  <a:schemeClr val="bg1"/>
                </a:solidFill>
              </a:rPr>
              <a:t>Thank You! </a:t>
            </a:r>
          </a:p>
        </p:txBody>
      </p:sp>
      <p:pic>
        <p:nvPicPr>
          <p:cNvPr id="4" name="Picture 3">
            <a:extLst>
              <a:ext uri="{FF2B5EF4-FFF2-40B4-BE49-F238E27FC236}">
                <a16:creationId xmlns:a16="http://schemas.microsoft.com/office/drawing/2014/main" id="{AC0C7939-B289-267D-5D76-CC6356F7C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358299"/>
            <a:ext cx="7188199" cy="4138013"/>
          </a:xfrm>
          <a:prstGeom prst="rect">
            <a:avLst/>
          </a:prstGeom>
        </p:spPr>
      </p:pic>
    </p:spTree>
    <p:extLst>
      <p:ext uri="{BB962C8B-B14F-4D97-AF65-F5344CB8AC3E}">
        <p14:creationId xmlns:p14="http://schemas.microsoft.com/office/powerpoint/2010/main" val="1644650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3832F5-9D7A-78CB-EAE5-B0D518D1AE0D}"/>
              </a:ext>
            </a:extLst>
          </p:cNvPr>
          <p:cNvSpPr>
            <a:spLocks noGrp="1"/>
          </p:cNvSpPr>
          <p:nvPr>
            <p:ph type="title"/>
          </p:nvPr>
        </p:nvSpPr>
        <p:spPr>
          <a:xfrm>
            <a:off x="841247" y="474146"/>
            <a:ext cx="10515593" cy="1197864"/>
          </a:xfrm>
        </p:spPr>
        <p:txBody>
          <a:bodyPr vert="horz" lIns="91440" tIns="45720" rIns="91440" bIns="45720" rtlCol="0" anchor="ctr">
            <a:normAutofit/>
          </a:bodyPr>
          <a:lstStyle/>
          <a:p>
            <a:r>
              <a:rPr lang="en-US" sz="4400" dirty="0"/>
              <a:t>CalFresh</a:t>
            </a:r>
          </a:p>
        </p:txBody>
      </p:sp>
      <p:sp>
        <p:nvSpPr>
          <p:cNvPr id="16"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Logo, company name&#10;&#10;Description automatically generated">
            <a:extLst>
              <a:ext uri="{FF2B5EF4-FFF2-40B4-BE49-F238E27FC236}">
                <a16:creationId xmlns:a16="http://schemas.microsoft.com/office/drawing/2014/main" id="{3E7F3705-6D48-1159-268B-D47781C7384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90" r="2591" b="1"/>
          <a:stretch/>
        </p:blipFill>
        <p:spPr>
          <a:xfrm>
            <a:off x="835153" y="2002117"/>
            <a:ext cx="6215794" cy="4171569"/>
          </a:xfrm>
          <a:prstGeom prst="rect">
            <a:avLst/>
          </a:prstGeom>
        </p:spPr>
      </p:pic>
      <p:sp>
        <p:nvSpPr>
          <p:cNvPr id="4" name="Text Placeholder 3">
            <a:extLst>
              <a:ext uri="{FF2B5EF4-FFF2-40B4-BE49-F238E27FC236}">
                <a16:creationId xmlns:a16="http://schemas.microsoft.com/office/drawing/2014/main" id="{724A18D1-D3EF-25B9-94C1-978F40CF246C}"/>
              </a:ext>
            </a:extLst>
          </p:cNvPr>
          <p:cNvSpPr>
            <a:spLocks noGrp="1"/>
          </p:cNvSpPr>
          <p:nvPr>
            <p:ph type="body" sz="half" idx="2"/>
          </p:nvPr>
        </p:nvSpPr>
        <p:spPr>
          <a:xfrm>
            <a:off x="7533314" y="1999578"/>
            <a:ext cx="3823525" cy="4171568"/>
          </a:xfrm>
        </p:spPr>
        <p:txBody>
          <a:bodyPr vert="horz" lIns="91440" tIns="45720" rIns="91440" bIns="45720" rtlCol="0" anchor="ctr">
            <a:normAutofit/>
          </a:bodyPr>
          <a:lstStyle/>
          <a:p>
            <a:pPr indent="-228600">
              <a:buFont typeface="Arial" panose="020B0604020202020204" pitchFamily="34" charset="0"/>
              <a:buChar char="•"/>
            </a:pPr>
            <a:r>
              <a:rPr lang="en-US" sz="2000" dirty="0">
                <a:effectLst/>
              </a:rPr>
              <a:t>An IPV is intentionally either making a false or misleading statement; misrepresenting, concealing, or withholding facts; or committing any act that violates the Food Stamp Act or the CalFresh program regulations.</a:t>
            </a:r>
          </a:p>
          <a:p>
            <a:pPr indent="-228600">
              <a:buFont typeface="Arial" panose="020B0604020202020204" pitchFamily="34" charset="0"/>
              <a:buChar char="•"/>
            </a:pPr>
            <a:endParaRPr lang="en-US" sz="2000" dirty="0"/>
          </a:p>
          <a:p>
            <a:pPr indent="-228600">
              <a:buFont typeface="Arial" panose="020B0604020202020204" pitchFamily="34" charset="0"/>
              <a:buChar char="•"/>
            </a:pPr>
            <a:r>
              <a:rPr lang="en-US" sz="2000" dirty="0">
                <a:effectLst/>
              </a:rPr>
              <a:t>The county can initiate a CalFresh ADH by informing CDSS State Hearings Division that it has clear and convincing documentary evidence of an IPV.</a:t>
            </a:r>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3794099624"/>
      </p:ext>
    </p:extLst>
  </p:cSld>
  <p:clrMapOvr>
    <a:overrideClrMapping bg1="dk1" tx1="lt1" bg2="dk2" tx2="lt2" accent1="accent1" accent2="accent2" accent3="accent3" accent4="accent4" accent5="accent5" accent6="accent6" hlink="hlink" folHlink="folHlink"/>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2A638C7D-9088-41A9-88A0-7357157BC1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180" y="1109243"/>
            <a:ext cx="4842710" cy="4842710"/>
            <a:chOff x="1881974" y="1174396"/>
            <a:chExt cx="5290997" cy="5290997"/>
          </a:xfrm>
        </p:grpSpPr>
        <p:sp>
          <p:nvSpPr>
            <p:cNvPr id="34" name="Oval 33">
              <a:extLst>
                <a:ext uri="{FF2B5EF4-FFF2-40B4-BE49-F238E27FC236}">
                  <a16:creationId xmlns:a16="http://schemas.microsoft.com/office/drawing/2014/main" id="{9714B173-1D32-4BBC-A685-1F5D257AB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EF82DD1-2343-4F41-B6A7-A6489A713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Oval 36">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270" y="1095407"/>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B394CD-1C1B-03ED-DA38-453AF140D0D0}"/>
              </a:ext>
            </a:extLst>
          </p:cNvPr>
          <p:cNvSpPr>
            <a:spLocks noGrp="1"/>
          </p:cNvSpPr>
          <p:nvPr>
            <p:ph type="title"/>
          </p:nvPr>
        </p:nvSpPr>
        <p:spPr>
          <a:xfrm>
            <a:off x="5644751" y="568517"/>
            <a:ext cx="6161004" cy="886379"/>
          </a:xfrm>
        </p:spPr>
        <p:txBody>
          <a:bodyPr vert="horz" lIns="91440" tIns="45720" rIns="91440" bIns="45720" rtlCol="0" anchor="ctr">
            <a:normAutofit/>
          </a:bodyPr>
          <a:lstStyle/>
          <a:p>
            <a:r>
              <a:rPr lang="en-US" sz="2400" kern="1200" dirty="0">
                <a:solidFill>
                  <a:schemeClr val="bg1"/>
                </a:solidFill>
                <a:latin typeface="Cavolini" panose="03000502040302020204" pitchFamily="66" charset="0"/>
                <a:cs typeface="Cavolini" panose="03000502040302020204" pitchFamily="66" charset="0"/>
              </a:rPr>
              <a:t>Rejected By DA</a:t>
            </a:r>
          </a:p>
        </p:txBody>
      </p:sp>
      <p:grpSp>
        <p:nvGrpSpPr>
          <p:cNvPr id="39" name="Group 38">
            <a:extLst>
              <a:ext uri="{FF2B5EF4-FFF2-40B4-BE49-F238E27FC236}">
                <a16:creationId xmlns:a16="http://schemas.microsoft.com/office/drawing/2014/main" id="{3F219210-B16A-47B6-9AA8-207DAFF37E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40" name="Freeform: Shape 39">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1" name="Freeform: Shape 40">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6" name="Picture Placeholder 5" descr="Logo&#10;&#10;Description automatically generated with medium confidence">
            <a:extLst>
              <a:ext uri="{FF2B5EF4-FFF2-40B4-BE49-F238E27FC236}">
                <a16:creationId xmlns:a16="http://schemas.microsoft.com/office/drawing/2014/main" id="{B9C0B1A1-9A1F-CEDD-A845-1FBDC79A7AF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667" b="2667"/>
          <a:stretch>
            <a:fillRect/>
          </a:stretch>
        </p:blipFill>
        <p:spPr>
          <a:xfrm>
            <a:off x="1649077" y="2202661"/>
            <a:ext cx="3217333" cy="2540439"/>
          </a:xfrm>
          <a:prstGeom prst="rect">
            <a:avLst/>
          </a:prstGeom>
        </p:spPr>
      </p:pic>
      <p:sp>
        <p:nvSpPr>
          <p:cNvPr id="4" name="Text Placeholder 3">
            <a:extLst>
              <a:ext uri="{FF2B5EF4-FFF2-40B4-BE49-F238E27FC236}">
                <a16:creationId xmlns:a16="http://schemas.microsoft.com/office/drawing/2014/main" id="{01D6EF68-D453-1AD2-765A-668E434E977D}"/>
              </a:ext>
            </a:extLst>
          </p:cNvPr>
          <p:cNvSpPr>
            <a:spLocks noGrp="1"/>
          </p:cNvSpPr>
          <p:nvPr>
            <p:ph type="body" sz="half" idx="2"/>
          </p:nvPr>
        </p:nvSpPr>
        <p:spPr>
          <a:xfrm>
            <a:off x="6234868" y="1820369"/>
            <a:ext cx="5217173" cy="4351338"/>
          </a:xfrm>
        </p:spPr>
        <p:txBody>
          <a:bodyPr vert="horz" lIns="91440" tIns="45720" rIns="91440" bIns="45720" rtlCol="0">
            <a:normAutofit/>
          </a:bodyPr>
          <a:lstStyle/>
          <a:p>
            <a:pPr indent="-228600">
              <a:buFont typeface="Arial" panose="020B0604020202020204" pitchFamily="34" charset="0"/>
              <a:buChar char="•"/>
            </a:pPr>
            <a:r>
              <a:rPr lang="en-US" dirty="0">
                <a:solidFill>
                  <a:schemeClr val="bg1"/>
                </a:solidFill>
                <a:effectLst/>
              </a:rPr>
              <a:t>If the case meets the definition of an IPV, the case must be referred to the District Attorney for prosecution or to the ADH process.</a:t>
            </a:r>
          </a:p>
          <a:p>
            <a:pPr indent="-228600">
              <a:buFont typeface="Arial" panose="020B0604020202020204" pitchFamily="34" charset="0"/>
              <a:buChar char="•"/>
            </a:pPr>
            <a:endParaRPr lang="en-US" dirty="0">
              <a:solidFill>
                <a:schemeClr val="bg1"/>
              </a:solidFill>
            </a:endParaRPr>
          </a:p>
          <a:p>
            <a:pPr indent="-228600">
              <a:buFont typeface="Arial" panose="020B0604020202020204" pitchFamily="34" charset="0"/>
              <a:buChar char="•"/>
            </a:pPr>
            <a:r>
              <a:rPr lang="en-US" dirty="0">
                <a:solidFill>
                  <a:schemeClr val="bg1"/>
                </a:solidFill>
                <a:effectLst/>
              </a:rPr>
              <a:t>If the case is not accepted by the District Attorney or the District Attorney does not act on the referral, the county </a:t>
            </a:r>
            <a:r>
              <a:rPr lang="en-US" b="1" u="sng" dirty="0">
                <a:solidFill>
                  <a:schemeClr val="bg1"/>
                </a:solidFill>
                <a:effectLst/>
              </a:rPr>
              <a:t>must</a:t>
            </a:r>
            <a:r>
              <a:rPr lang="en-US" dirty="0">
                <a:solidFill>
                  <a:schemeClr val="bg1"/>
                </a:solidFill>
                <a:effectLst/>
              </a:rPr>
              <a:t> initiate ADH proceedings. (Review for appropriate ADH guidelines.)</a:t>
            </a:r>
          </a:p>
          <a:p>
            <a:endParaRPr lang="en-US" dirty="0">
              <a:solidFill>
                <a:schemeClr val="bg1"/>
              </a:solidFill>
            </a:endParaRPr>
          </a:p>
        </p:txBody>
      </p:sp>
      <p:grpSp>
        <p:nvGrpSpPr>
          <p:cNvPr id="43"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44" name="Freeform: Shape 43">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0278226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0F0C2E5D-B08F-4A99-9D15-59D33148FE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47167"/>
            <a:ext cx="1861854" cy="717514"/>
            <a:chOff x="0" y="238499"/>
            <a:chExt cx="1861854" cy="717514"/>
          </a:xfrm>
          <a:solidFill>
            <a:schemeClr val="bg1"/>
          </a:solidFill>
        </p:grpSpPr>
        <p:grpSp>
          <p:nvGrpSpPr>
            <p:cNvPr id="15" name="Group 14">
              <a:extLst>
                <a:ext uri="{FF2B5EF4-FFF2-40B4-BE49-F238E27FC236}">
                  <a16:creationId xmlns:a16="http://schemas.microsoft.com/office/drawing/2014/main" id="{07B8F35D-FB89-4C40-8A99-E46DDA02132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238499"/>
              <a:ext cx="1861854" cy="717514"/>
              <a:chOff x="0" y="604259"/>
              <a:chExt cx="1861854" cy="717514"/>
            </a:xfrm>
            <a:grpFill/>
          </p:grpSpPr>
          <p:sp>
            <p:nvSpPr>
              <p:cNvPr id="19" name="Freeform: Shape 18">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0" name="Freeform: Shape 19">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16" name="Group 15">
              <a:extLst>
                <a:ext uri="{FF2B5EF4-FFF2-40B4-BE49-F238E27FC236}">
                  <a16:creationId xmlns:a16="http://schemas.microsoft.com/office/drawing/2014/main" id="{55FC669C-CD13-4F4A-AFFF-4029D34F2DB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238499"/>
              <a:ext cx="1861854" cy="717514"/>
              <a:chOff x="0" y="604259"/>
              <a:chExt cx="1861854" cy="717514"/>
            </a:xfrm>
            <a:grpFill/>
          </p:grpSpPr>
          <p:sp>
            <p:nvSpPr>
              <p:cNvPr id="17" name="Freeform: Shape 16">
                <a:extLst>
                  <a:ext uri="{FF2B5EF4-FFF2-40B4-BE49-F238E27FC236}">
                    <a16:creationId xmlns:a16="http://schemas.microsoft.com/office/drawing/2014/main" id="{6617B5AA-8A0D-41D3-B2EF-8BC53E3B7D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72EB308-9A4E-4332-A908-22F2978D7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grpSp>
        <p:nvGrpSpPr>
          <p:cNvPr id="22" name="Group 21">
            <a:extLst>
              <a:ext uri="{FF2B5EF4-FFF2-40B4-BE49-F238E27FC236}">
                <a16:creationId xmlns:a16="http://schemas.microsoft.com/office/drawing/2014/main" id="{5499343D-E927-41D0-B997-E44A300C68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9725" y="1119591"/>
            <a:ext cx="4965868" cy="4598497"/>
            <a:chOff x="579725" y="1119591"/>
            <a:chExt cx="4965868" cy="4598497"/>
          </a:xfrm>
        </p:grpSpPr>
        <p:sp>
          <p:nvSpPr>
            <p:cNvPr id="23" name="Rectangle 22">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 y="1119591"/>
              <a:ext cx="4965868" cy="4598497"/>
            </a:xfrm>
            <a:prstGeom prst="rect">
              <a:avLst/>
            </a:prstGeom>
            <a:solidFill>
              <a:srgbClr val="FFFF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AD33695-C117-4AEE-9AF5-65F13C6CC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 y="1119591"/>
              <a:ext cx="4965868" cy="4598497"/>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90A7F83A-9728-4030-8E45-9ECF1ABCC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2"/>
            <a:ext cx="4860256" cy="452926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6BD5A63-839C-933B-9CD5-8B93E75F8AE1}"/>
              </a:ext>
            </a:extLst>
          </p:cNvPr>
          <p:cNvSpPr>
            <a:spLocks noGrp="1"/>
          </p:cNvSpPr>
          <p:nvPr>
            <p:ph type="title"/>
          </p:nvPr>
        </p:nvSpPr>
        <p:spPr>
          <a:xfrm>
            <a:off x="838200" y="1254952"/>
            <a:ext cx="4324642" cy="2939655"/>
          </a:xfrm>
        </p:spPr>
        <p:txBody>
          <a:bodyPr vert="horz" lIns="91440" tIns="45720" rIns="91440" bIns="45720" rtlCol="0" anchor="b">
            <a:normAutofit fontScale="90000"/>
          </a:bodyPr>
          <a:lstStyle/>
          <a:p>
            <a:pPr algn="ctr"/>
            <a:r>
              <a:rPr lang="en-US" sz="2200" dirty="0">
                <a:solidFill>
                  <a:schemeClr val="bg1"/>
                </a:solidFill>
                <a:effectLst/>
              </a:rPr>
              <a:t>This course will cover how to review, prepare, and present an Administrative Disqualification Hearing Statement of Position.</a:t>
            </a:r>
            <a:br>
              <a:rPr lang="en-US" sz="2200" dirty="0">
                <a:solidFill>
                  <a:schemeClr val="bg1"/>
                </a:solidFill>
                <a:effectLst/>
              </a:rPr>
            </a:br>
            <a:br>
              <a:rPr lang="en-US" sz="2200" dirty="0">
                <a:solidFill>
                  <a:schemeClr val="bg1"/>
                </a:solidFill>
                <a:effectLst/>
              </a:rPr>
            </a:br>
            <a:r>
              <a:rPr lang="en-US" sz="2200" dirty="0">
                <a:solidFill>
                  <a:schemeClr val="bg1"/>
                </a:solidFill>
                <a:effectLst/>
              </a:rPr>
              <a:t>The course will also cover what makes an ADH successful as well as some of the pitfalls resulting in a denial or dismissal.</a:t>
            </a:r>
            <a:br>
              <a:rPr lang="en-US" sz="2200" dirty="0">
                <a:solidFill>
                  <a:schemeClr val="bg1"/>
                </a:solidFill>
                <a:effectLst/>
              </a:rPr>
            </a:br>
            <a:endParaRPr lang="en-US" sz="2200" dirty="0">
              <a:solidFill>
                <a:schemeClr val="bg1"/>
              </a:solidFill>
            </a:endParaRPr>
          </a:p>
        </p:txBody>
      </p:sp>
      <p:pic>
        <p:nvPicPr>
          <p:cNvPr id="7" name="Content Placeholder 6" descr="Diagram, text, whiteboard&#10;&#10;Description automatically generated">
            <a:extLst>
              <a:ext uri="{FF2B5EF4-FFF2-40B4-BE49-F238E27FC236}">
                <a16:creationId xmlns:a16="http://schemas.microsoft.com/office/drawing/2014/main" id="{4053B4C5-FEF4-87C5-0332-10A79681FB3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502" r="1" b="1"/>
          <a:stretch/>
        </p:blipFill>
        <p:spPr>
          <a:xfrm>
            <a:off x="6094114" y="1321031"/>
            <a:ext cx="5428611" cy="4210940"/>
          </a:xfrm>
          <a:prstGeom prst="rect">
            <a:avLst/>
          </a:prstGeom>
          <a:ln w="28575">
            <a:noFill/>
          </a:ln>
        </p:spPr>
      </p:pic>
      <p:sp>
        <p:nvSpPr>
          <p:cNvPr id="28" name="Freeform: Shape 27">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Freeform: Shape 29">
            <a:extLst>
              <a:ext uri="{FF2B5EF4-FFF2-40B4-BE49-F238E27FC236}">
                <a16:creationId xmlns:a16="http://schemas.microsoft.com/office/drawing/2014/main" id="{FEA9761C-7BB2-45E5-A5DB-A0B353624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Oval 31">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4" y="4727300"/>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8E44D629-6B8E-4D88-A77E-149C0ED03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4" y="4727300"/>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6"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rgbClr val="FFFFFF"/>
          </a:solidFill>
        </p:grpSpPr>
        <p:sp>
          <p:nvSpPr>
            <p:cNvPr id="37" name="Freeform: Shape 36">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43" name="Graphic 185">
            <a:extLst>
              <a:ext uri="{FF2B5EF4-FFF2-40B4-BE49-F238E27FC236}">
                <a16:creationId xmlns:a16="http://schemas.microsoft.com/office/drawing/2014/main" id="{8B6BCBAB-41A5-4D6D-8C9B-55E3AA6FCC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bg1"/>
          </a:solidFill>
        </p:grpSpPr>
        <p:sp>
          <p:nvSpPr>
            <p:cNvPr id="44" name="Freeform: Shape 43">
              <a:extLst>
                <a:ext uri="{FF2B5EF4-FFF2-40B4-BE49-F238E27FC236}">
                  <a16:creationId xmlns:a16="http://schemas.microsoft.com/office/drawing/2014/main" id="{755217F1-B506-4443-A399-CFFA441CD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B8C0F31-7A0C-4630-A379-0B4719A1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2D43873-56D9-4AC1-AB59-A1E78D679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B2197D5-22E1-47CC-83CF-9E64CCD57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5DC5D97-506B-47F6-B9A7-D8FA26C88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6426228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1C1DC5-BDB4-4B17-33FC-01DEFE195AC0}"/>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2800" b="1" i="1">
                <a:effectLst/>
              </a:rPr>
              <a:t>Administrative Disqualification Hearing</a:t>
            </a:r>
            <a:r>
              <a:rPr lang="en-US" sz="2800" b="1">
                <a:effectLst/>
              </a:rPr>
              <a:t> Process</a:t>
            </a:r>
            <a:br>
              <a:rPr lang="en-US" sz="2800">
                <a:effectLst/>
              </a:rPr>
            </a:br>
            <a:endParaRPr lang="en-US" sz="2800"/>
          </a:p>
        </p:txBody>
      </p:sp>
      <p:sp>
        <p:nvSpPr>
          <p:cNvPr id="6" name="Content Placeholder 5">
            <a:extLst>
              <a:ext uri="{FF2B5EF4-FFF2-40B4-BE49-F238E27FC236}">
                <a16:creationId xmlns:a16="http://schemas.microsoft.com/office/drawing/2014/main" id="{AADDBB26-997D-ADF5-B5CA-A4CA8B48825B}"/>
              </a:ext>
            </a:extLst>
          </p:cNvPr>
          <p:cNvSpPr>
            <a:spLocks noGrp="1"/>
          </p:cNvSpPr>
          <p:nvPr>
            <p:ph sz="half" idx="1"/>
          </p:nvPr>
        </p:nvSpPr>
        <p:spPr>
          <a:xfrm>
            <a:off x="4965431" y="2438400"/>
            <a:ext cx="6586489" cy="3785419"/>
          </a:xfrm>
        </p:spPr>
        <p:txBody>
          <a:bodyPr vert="horz" lIns="91440" tIns="45720" rIns="91440" bIns="45720" rtlCol="0">
            <a:normAutofit/>
          </a:bodyPr>
          <a:lstStyle/>
          <a:p>
            <a:pPr marL="342900" marR="0" lvl="0">
              <a:spcBef>
                <a:spcPts val="0"/>
              </a:spcBef>
              <a:spcAft>
                <a:spcPts val="0"/>
              </a:spcAft>
            </a:pPr>
            <a:r>
              <a:rPr lang="en-US" sz="1900">
                <a:effectLst/>
              </a:rPr>
              <a:t>Benefit Recovery Unit (BRU) gathers the supporting documentation of the OP/OI. Checks for all signed forms, SAWS 2 PLUS, SAR7, SAWS 2A SAR, Case Journal.</a:t>
            </a:r>
          </a:p>
          <a:p>
            <a:pPr marL="0" marR="0" lvl="0">
              <a:spcBef>
                <a:spcPts val="0"/>
              </a:spcBef>
              <a:spcAft>
                <a:spcPts val="0"/>
              </a:spcAft>
            </a:pPr>
            <a:endParaRPr lang="en-US" sz="1900">
              <a:effectLst/>
            </a:endParaRPr>
          </a:p>
          <a:p>
            <a:pPr marL="342900" marR="0" lvl="0">
              <a:spcBef>
                <a:spcPts val="0"/>
              </a:spcBef>
              <a:spcAft>
                <a:spcPts val="0"/>
              </a:spcAft>
            </a:pPr>
            <a:r>
              <a:rPr lang="en-US" sz="1900">
                <a:effectLst/>
              </a:rPr>
              <a:t>Threshold Determination for ADH or Prosecution (Determined by your County) </a:t>
            </a:r>
          </a:p>
          <a:p>
            <a:pPr marL="685800" marR="0">
              <a:spcBef>
                <a:spcPts val="0"/>
              </a:spcBef>
              <a:spcAft>
                <a:spcPts val="0"/>
              </a:spcAft>
            </a:pPr>
            <a:r>
              <a:rPr lang="en-US" sz="1900">
                <a:effectLst/>
              </a:rPr>
              <a:t>Our county, Over $5,000.00 to DA for Prosecution or over $1,000.00 with prior IPV</a:t>
            </a:r>
          </a:p>
          <a:p>
            <a:pPr marL="685800" marR="0">
              <a:spcBef>
                <a:spcPts val="0"/>
              </a:spcBef>
              <a:spcAft>
                <a:spcPts val="0"/>
              </a:spcAft>
            </a:pPr>
            <a:r>
              <a:rPr lang="en-US" sz="1900">
                <a:effectLst/>
              </a:rPr>
              <a:t>Is it SB360 compliant? Yes – to DA. No – ADH</a:t>
            </a:r>
          </a:p>
          <a:p>
            <a:pPr marL="457200" marR="0">
              <a:spcBef>
                <a:spcPts val="0"/>
              </a:spcBef>
              <a:spcAft>
                <a:spcPts val="0"/>
              </a:spcAft>
            </a:pPr>
            <a:endParaRPr lang="en-US" sz="1900">
              <a:effectLst/>
            </a:endParaRPr>
          </a:p>
          <a:p>
            <a:pPr marL="342900" marR="0" lvl="0">
              <a:spcBef>
                <a:spcPts val="0"/>
              </a:spcBef>
              <a:spcAft>
                <a:spcPts val="0"/>
              </a:spcAft>
            </a:pPr>
            <a:r>
              <a:rPr lang="en-US" sz="1900">
                <a:effectLst/>
              </a:rPr>
              <a:t>Sufficient evidence to determine </a:t>
            </a:r>
            <a:r>
              <a:rPr lang="en-US" sz="1900" b="1" i="1">
                <a:effectLst/>
              </a:rPr>
              <a:t>intent</a:t>
            </a:r>
            <a:endParaRPr lang="en-US" sz="1900">
              <a:effectLst/>
            </a:endParaRPr>
          </a:p>
          <a:p>
            <a:pPr marL="685800" marR="0">
              <a:spcBef>
                <a:spcPts val="0"/>
              </a:spcBef>
              <a:spcAft>
                <a:spcPts val="0"/>
              </a:spcAft>
            </a:pPr>
            <a:r>
              <a:rPr lang="en-US" sz="1900">
                <a:effectLst/>
              </a:rPr>
              <a:t>More than one failure to report. </a:t>
            </a:r>
          </a:p>
          <a:p>
            <a:pPr marL="685800" marR="0">
              <a:spcBef>
                <a:spcPts val="0"/>
              </a:spcBef>
              <a:spcAft>
                <a:spcPts val="800"/>
              </a:spcAft>
            </a:pPr>
            <a:r>
              <a:rPr lang="en-US" sz="1900">
                <a:effectLst/>
              </a:rPr>
              <a:t>Over IRT, then not reported at recertification or on SAR7.</a:t>
            </a:r>
          </a:p>
          <a:p>
            <a:endParaRPr lang="en-US" sz="1900"/>
          </a:p>
        </p:txBody>
      </p:sp>
      <p:pic>
        <p:nvPicPr>
          <p:cNvPr id="9" name="Content Placeholder 8" descr="Businesswoman reviewing notes on a wall">
            <a:extLst>
              <a:ext uri="{FF2B5EF4-FFF2-40B4-BE49-F238E27FC236}">
                <a16:creationId xmlns:a16="http://schemas.microsoft.com/office/drawing/2014/main" id="{09C32B65-C3D2-00A6-934C-15442D3B15D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7405" r="17476" b="-1"/>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284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7364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7ED5B6-B96D-771D-13B0-9E4C03E2E201}"/>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br>
              <a:rPr lang="en-US" sz="4200" dirty="0">
                <a:effectLst/>
              </a:rPr>
            </a:br>
            <a:br>
              <a:rPr lang="en-US" sz="4200" dirty="0">
                <a:effectLst/>
              </a:rPr>
            </a:br>
            <a:br>
              <a:rPr lang="en-US" sz="4200" dirty="0">
                <a:effectLst/>
              </a:rPr>
            </a:br>
            <a:r>
              <a:rPr lang="en-US" sz="4000" dirty="0">
                <a:effectLst/>
              </a:rPr>
              <a:t>Prior </a:t>
            </a:r>
            <a:r>
              <a:rPr lang="en-US" sz="4000" dirty="0"/>
              <a:t>T</a:t>
            </a:r>
            <a:r>
              <a:rPr lang="en-US" sz="4000" dirty="0">
                <a:effectLst/>
              </a:rPr>
              <a:t>o Writing </a:t>
            </a:r>
            <a:r>
              <a:rPr lang="en-US" sz="4000" dirty="0"/>
              <a:t>T</a:t>
            </a:r>
            <a:r>
              <a:rPr lang="en-US" sz="4000" dirty="0">
                <a:effectLst/>
              </a:rPr>
              <a:t>he Statement </a:t>
            </a:r>
            <a:r>
              <a:rPr lang="en-US" sz="4000" dirty="0"/>
              <a:t>O</a:t>
            </a:r>
            <a:r>
              <a:rPr lang="en-US" sz="4000" dirty="0">
                <a:effectLst/>
              </a:rPr>
              <a:t>f Position </a:t>
            </a:r>
            <a:br>
              <a:rPr lang="en-US" sz="4200" dirty="0">
                <a:effectLst/>
              </a:rPr>
            </a:br>
            <a:endParaRPr lang="en-US" sz="42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C500D01-319E-0273-8759-AC66E0AFFB33}"/>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marL="342900" marR="0" lvl="0" indent="-228600">
              <a:spcBef>
                <a:spcPts val="0"/>
              </a:spcBef>
              <a:spcAft>
                <a:spcPts val="0"/>
              </a:spcAft>
              <a:buFont typeface="Arial" panose="020B0604020202020204" pitchFamily="34" charset="0"/>
              <a:buChar char="•"/>
            </a:pPr>
            <a:r>
              <a:rPr lang="en-US" sz="2000" dirty="0">
                <a:effectLst/>
              </a:rPr>
              <a:t>Review case for ADH requirements.</a:t>
            </a:r>
          </a:p>
          <a:p>
            <a:pPr marR="0" lvl="0" indent="-228600">
              <a:spcBef>
                <a:spcPts val="0"/>
              </a:spcBef>
              <a:spcAft>
                <a:spcPts val="0"/>
              </a:spcAft>
              <a:buFont typeface="Arial" panose="020B0604020202020204" pitchFamily="34" charset="0"/>
              <a:buChar char="•"/>
            </a:pPr>
            <a:endParaRPr lang="en-US" sz="2000" dirty="0">
              <a:effectLst/>
            </a:endParaRPr>
          </a:p>
          <a:p>
            <a:pPr marL="342900" marR="0" lvl="0" indent="-228600">
              <a:spcBef>
                <a:spcPts val="0"/>
              </a:spcBef>
              <a:spcAft>
                <a:spcPts val="0"/>
              </a:spcAft>
              <a:buFont typeface="Arial" panose="020B0604020202020204" pitchFamily="34" charset="0"/>
              <a:buChar char="•"/>
            </a:pPr>
            <a:r>
              <a:rPr lang="en-US" sz="2000" dirty="0">
                <a:effectLst/>
              </a:rPr>
              <a:t>Review all documents in OP/OI period. (</a:t>
            </a:r>
            <a:r>
              <a:rPr lang="en-US" sz="1800" i="1" dirty="0">
                <a:effectLst/>
              </a:rPr>
              <a:t>I check 1-2 years prior as well</a:t>
            </a:r>
            <a:r>
              <a:rPr lang="en-US" sz="2000" dirty="0">
                <a:effectLst/>
              </a:rPr>
              <a:t>) </a:t>
            </a:r>
          </a:p>
          <a:p>
            <a:pPr marR="0" lvl="0" indent="-228600">
              <a:spcBef>
                <a:spcPts val="0"/>
              </a:spcBef>
              <a:spcAft>
                <a:spcPts val="0"/>
              </a:spcAft>
              <a:buFont typeface="Arial" panose="020B0604020202020204" pitchFamily="34" charset="0"/>
              <a:buChar char="•"/>
            </a:pPr>
            <a:endParaRPr lang="en-US" sz="2000" dirty="0">
              <a:effectLst/>
            </a:endParaRPr>
          </a:p>
          <a:p>
            <a:pPr marL="342900" marR="0" lvl="0" indent="-228600">
              <a:spcBef>
                <a:spcPts val="0"/>
              </a:spcBef>
              <a:spcAft>
                <a:spcPts val="0"/>
              </a:spcAft>
              <a:buFont typeface="Arial" panose="020B0604020202020204" pitchFamily="34" charset="0"/>
              <a:buChar char="•"/>
            </a:pPr>
            <a:r>
              <a:rPr lang="en-US" sz="2000" dirty="0">
                <a:effectLst/>
              </a:rPr>
              <a:t>Respondent must have signed all necessary documents.</a:t>
            </a:r>
          </a:p>
          <a:p>
            <a:pPr marR="0" lvl="0" indent="-228600">
              <a:spcBef>
                <a:spcPts val="0"/>
              </a:spcBef>
              <a:spcAft>
                <a:spcPts val="0"/>
              </a:spcAft>
              <a:buFont typeface="Arial" panose="020B0604020202020204" pitchFamily="34" charset="0"/>
              <a:buChar char="•"/>
            </a:pPr>
            <a:endParaRPr lang="en-US" sz="2000" dirty="0">
              <a:effectLst/>
            </a:endParaRPr>
          </a:p>
          <a:p>
            <a:pPr marL="342900" marR="0" lvl="0" indent="-228600">
              <a:spcBef>
                <a:spcPts val="0"/>
              </a:spcBef>
              <a:spcAft>
                <a:spcPts val="800"/>
              </a:spcAft>
              <a:buFont typeface="Arial" panose="020B0604020202020204" pitchFamily="34" charset="0"/>
              <a:buChar char="•"/>
            </a:pPr>
            <a:r>
              <a:rPr lang="en-US" sz="2000" dirty="0">
                <a:effectLst/>
              </a:rPr>
              <a:t>IEVS and New Hire reports must not have been ignored by EW.</a:t>
            </a:r>
          </a:p>
          <a:p>
            <a:pPr indent="-228600">
              <a:buFont typeface="Arial" panose="020B0604020202020204" pitchFamily="34" charset="0"/>
              <a:buChar char="•"/>
            </a:pPr>
            <a:endParaRPr lang="en-US" sz="2000" dirty="0"/>
          </a:p>
        </p:txBody>
      </p:sp>
      <p:pic>
        <p:nvPicPr>
          <p:cNvPr id="6" name="Content Placeholder 5" descr="Hands of person wearing gray sweater typing on laptop with a tablet, digital pen, and cup of coffee">
            <a:extLst>
              <a:ext uri="{FF2B5EF4-FFF2-40B4-BE49-F238E27FC236}">
                <a16:creationId xmlns:a16="http://schemas.microsoft.com/office/drawing/2014/main" id="{C99B24DC-A33C-8D5D-C812-6508A5DAD0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430" r="2061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6787549"/>
      </p:ext>
    </p:extLst>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06C26689ED3F47936053D429BDF58C" ma:contentTypeVersion="9" ma:contentTypeDescription="Create a new document." ma:contentTypeScope="" ma:versionID="66ecbbe427636473f978a03321d118df">
  <xsd:schema xmlns:xsd="http://www.w3.org/2001/XMLSchema" xmlns:xs="http://www.w3.org/2001/XMLSchema" xmlns:p="http://schemas.microsoft.com/office/2006/metadata/properties" xmlns:ns2="bdda19d9-f9ba-46b3-a6de-8cd7cd5343b5" xmlns:ns3="b480663d-7f8b-472d-9c70-e03b8f8cc4c6" targetNamespace="http://schemas.microsoft.com/office/2006/metadata/properties" ma:root="true" ma:fieldsID="81672e0168d4235f3e1b1a331d259dae" ns2:_="" ns3:_="">
    <xsd:import namespace="bdda19d9-f9ba-46b3-a6de-8cd7cd5343b5"/>
    <xsd:import namespace="b480663d-7f8b-472d-9c70-e03b8f8cc4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da19d9-f9ba-46b3-a6de-8cd7cd5343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ed8703d-a7c8-4a51-8730-763bd45d72e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80663d-7f8b-472d-9c70-e03b8f8cc4c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0cfcc9c-6109-48d3-8202-d2de5a44e771}" ma:internalName="TaxCatchAll" ma:showField="CatchAllData" ma:web="b480663d-7f8b-472d-9c70-e03b8f8cc4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480663d-7f8b-472d-9c70-e03b8f8cc4c6" xsi:nil="true"/>
    <lcf76f155ced4ddcb4097134ff3c332f xmlns="bdda19d9-f9ba-46b3-a6de-8cd7cd5343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84E720A-50B0-48FC-A790-E07F120EEC79}"/>
</file>

<file path=customXml/itemProps2.xml><?xml version="1.0" encoding="utf-8"?>
<ds:datastoreItem xmlns:ds="http://schemas.openxmlformats.org/officeDocument/2006/customXml" ds:itemID="{966EB45D-AE17-47D7-9A54-5BDBD41A5869}">
  <ds:schemaRefs>
    <ds:schemaRef ds:uri="http://schemas.microsoft.com/sharepoint/v3/contenttype/forms"/>
  </ds:schemaRefs>
</ds:datastoreItem>
</file>

<file path=customXml/itemProps3.xml><?xml version="1.0" encoding="utf-8"?>
<ds:datastoreItem xmlns:ds="http://schemas.openxmlformats.org/officeDocument/2006/customXml" ds:itemID="{C076F19A-6298-4FA1-8D47-24448C475B0F}">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eea8aa08-0b81-48ef-82d1-411e2f67a6d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614</TotalTime>
  <Words>1741</Words>
  <Application>Microsoft Office PowerPoint</Application>
  <PresentationFormat>Widescreen</PresentationFormat>
  <Paragraphs>199</Paragraphs>
  <Slides>44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Amasis MT Pro Black</vt:lpstr>
      <vt:lpstr>Arial</vt:lpstr>
      <vt:lpstr>Berlin Sans FB</vt:lpstr>
      <vt:lpstr>Berlin Sans FB Demi</vt:lpstr>
      <vt:lpstr>Book Antiqua</vt:lpstr>
      <vt:lpstr>Calibri</vt:lpstr>
      <vt:lpstr>Calibri Light</vt:lpstr>
      <vt:lpstr>Cavolini</vt:lpstr>
      <vt:lpstr>Congenial</vt:lpstr>
      <vt:lpstr>Wingdings</vt:lpstr>
      <vt:lpstr>Office Theme</vt:lpstr>
      <vt:lpstr>ADMINISTATIVE DISQUALIFICATION HEARINGS</vt:lpstr>
      <vt:lpstr>Introduction:  Kandi Griffith Welfare Fraud Specialist, San Joaquin County </vt:lpstr>
      <vt:lpstr>Administrative Disqualification Hearings</vt:lpstr>
      <vt:lpstr>CalWORKs</vt:lpstr>
      <vt:lpstr>CalFresh</vt:lpstr>
      <vt:lpstr>Rejected By DA</vt:lpstr>
      <vt:lpstr>This course will cover how to review, prepare, and present an Administrative Disqualification Hearing Statement of Position.  The course will also cover what makes an ADH successful as well as some of the pitfalls resulting in a denial or dismissal. </vt:lpstr>
      <vt:lpstr>Administrative Disqualification Hearing Process </vt:lpstr>
      <vt:lpstr>   Prior To Writing The Statement Of Position  </vt:lpstr>
      <vt:lpstr>Case Record Must Show Clear Intent </vt:lpstr>
      <vt:lpstr>Respondent Contact Information</vt:lpstr>
      <vt:lpstr>Attempt To Contact The Respondent To Review The Collector File And Cause Of The OP/OI. </vt:lpstr>
      <vt:lpstr>Writing The Statement Of Position </vt:lpstr>
      <vt:lpstr>DPA 435</vt:lpstr>
      <vt:lpstr>DPA 435</vt:lpstr>
      <vt:lpstr>More Than One Respondent?</vt:lpstr>
      <vt:lpstr>Unreported Income Cases Required Verifications</vt:lpstr>
      <vt:lpstr>Unreported Income Cases Required Verifications Cont.</vt:lpstr>
      <vt:lpstr>Verifs. Continued…</vt:lpstr>
      <vt:lpstr>Verifs. Continued…</vt:lpstr>
      <vt:lpstr>Verifs. Continued…</vt:lpstr>
      <vt:lpstr>  SOF – SAWS 2 PLUS, CF 37, CF 285 Failing To Report Income. (Some ALJ’s want all pages) </vt:lpstr>
      <vt:lpstr>Any Prior SAR7’s Or SOF Showing Client Reported Income In The Past </vt:lpstr>
      <vt:lpstr>Eligibility Staff Journal Narratives</vt:lpstr>
      <vt:lpstr>Journal Narrative Continued…</vt:lpstr>
      <vt:lpstr>After SOP Is Typed, Mail DPA 435, DPA 436b And DPA 479 To Respondent With All Numbered Exhibits</vt:lpstr>
      <vt:lpstr>Wait 20 days, If No Waiver Received, Upload SOP To ACMS </vt:lpstr>
      <vt:lpstr>Respondent Signs The ADH Waiver, DPA 479 </vt:lpstr>
      <vt:lpstr>Signed Waivers</vt:lpstr>
      <vt:lpstr>The Hearing:</vt:lpstr>
      <vt:lpstr> Beginning 2020, Due To The COVID Pandemic, All ADH’s Have Been Scheduled And Heard Telephonically. </vt:lpstr>
      <vt:lpstr>Possible Issues At The Hearing </vt:lpstr>
      <vt:lpstr>The Decision:</vt:lpstr>
      <vt:lpstr>Dismissed Without Prejudice</vt:lpstr>
      <vt:lpstr>Claim Granted</vt:lpstr>
      <vt:lpstr>Claim Granted</vt:lpstr>
      <vt:lpstr>Penalties for CalWORKs:</vt:lpstr>
      <vt:lpstr>Penalties for CalFresh:</vt:lpstr>
      <vt:lpstr>Penalties for CalFresh Cont.</vt:lpstr>
      <vt:lpstr>Denied</vt:lpstr>
      <vt:lpstr>Claim Denied</vt:lpstr>
      <vt:lpstr>Other Types Of Cases We Have Filed On With Success</vt:lpstr>
      <vt:lpstr>Questions???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ADMINISTATIVE DISQUALIFICATION HEARINGS</dc:title>
  <dc:creator>Griffith, Kandi [HSA]</dc:creator>
  <cp:lastModifiedBy>Griffith, Kandi [HSA]</cp:lastModifiedBy>
  <cp:revision>3</cp:revision>
  <dcterms:created xsi:type="dcterms:W3CDTF">2022-08-22T21:49:26Z</dcterms:created>
  <dcterms:modified xsi:type="dcterms:W3CDTF">2022-08-24T00:22:10Z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0x010100B806C26689ED3F47936053D429BDF58C</vt:lpwstr>
  </property>
</Properties>
</file>