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82" r:id="rId3"/>
    <p:sldId id="257" r:id="rId4"/>
    <p:sldId id="283" r:id="rId5"/>
    <p:sldId id="258" r:id="rId6"/>
    <p:sldId id="284" r:id="rId7"/>
    <p:sldId id="285" r:id="rId8"/>
    <p:sldId id="286" r:id="rId9"/>
    <p:sldId id="287" r:id="rId10"/>
    <p:sldId id="260" r:id="rId11"/>
    <p:sldId id="259" r:id="rId12"/>
    <p:sldId id="261" r:id="rId13"/>
    <p:sldId id="268" r:id="rId14"/>
    <p:sldId id="262" r:id="rId15"/>
    <p:sldId id="288" r:id="rId16"/>
    <p:sldId id="289" r:id="rId17"/>
    <p:sldId id="290" r:id="rId18"/>
    <p:sldId id="265" r:id="rId19"/>
    <p:sldId id="291" r:id="rId20"/>
    <p:sldId id="298" r:id="rId21"/>
    <p:sldId id="277" r:id="rId22"/>
    <p:sldId id="266" r:id="rId23"/>
    <p:sldId id="292" r:id="rId24"/>
    <p:sldId id="293" r:id="rId25"/>
    <p:sldId id="267" r:id="rId26"/>
    <p:sldId id="294" r:id="rId27"/>
    <p:sldId id="295" r:id="rId28"/>
    <p:sldId id="296" r:id="rId29"/>
    <p:sldId id="270" r:id="rId30"/>
    <p:sldId id="271" r:id="rId31"/>
    <p:sldId id="272" r:id="rId32"/>
    <p:sldId id="273" r:id="rId33"/>
    <p:sldId id="278" r:id="rId34"/>
    <p:sldId id="274" r:id="rId35"/>
    <p:sldId id="275" r:id="rId36"/>
    <p:sldId id="276" r:id="rId37"/>
    <p:sldId id="280" r:id="rId38"/>
    <p:sldId id="281" r:id="rId39"/>
    <p:sldId id="299" r:id="rId40"/>
    <p:sldId id="300" r:id="rId41"/>
    <p:sldId id="279" r:id="rId42"/>
    <p:sldId id="297" r:id="rId4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40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50" Type="http://schemas.openxmlformats.org/officeDocument/2006/relationships/customXml" Target="../customXml/item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customXml" Target="../customXml/item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E65F6-478E-468A-BC2F-CCAE9D95ABFF}" type="datetimeFigureOut">
              <a:rPr lang="en-US" smtClean="0"/>
              <a:t>10/15/2022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D4F9B-ADF8-4100-ADCF-B595A26CE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870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E65F6-478E-468A-BC2F-CCAE9D95ABFF}" type="datetimeFigureOut">
              <a:rPr lang="en-US" smtClean="0"/>
              <a:t>10/15/2022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D4F9B-ADF8-4100-ADCF-B595A26CE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003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E65F6-478E-468A-BC2F-CCAE9D95ABFF}" type="datetimeFigureOut">
              <a:rPr lang="en-US" smtClean="0"/>
              <a:t>10/15/2022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D4F9B-ADF8-4100-ADCF-B595A26CE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064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E65F6-478E-468A-BC2F-CCAE9D95ABFF}" type="datetimeFigureOut">
              <a:rPr lang="en-US" smtClean="0"/>
              <a:t>10/15/2022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D4F9B-ADF8-4100-ADCF-B595A26CE86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63418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E65F6-478E-468A-BC2F-CCAE9D95ABFF}" type="datetimeFigureOut">
              <a:rPr lang="en-US" smtClean="0"/>
              <a:t>10/15/2022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D4F9B-ADF8-4100-ADCF-B595A26CE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64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E65F6-478E-468A-BC2F-CCAE9D95ABFF}" type="datetimeFigureOut">
              <a:rPr lang="en-US" smtClean="0"/>
              <a:t>10/15/2022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D4F9B-ADF8-4100-ADCF-B595A26CE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114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E65F6-478E-468A-BC2F-CCAE9D95ABFF}" type="datetimeFigureOut">
              <a:rPr lang="en-US" smtClean="0"/>
              <a:t>10/15/2022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D4F9B-ADF8-4100-ADCF-B595A26CE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852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E65F6-478E-468A-BC2F-CCAE9D95ABFF}" type="datetimeFigureOut">
              <a:rPr lang="en-US" smtClean="0"/>
              <a:t>10/15/2022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D4F9B-ADF8-4100-ADCF-B595A26CE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027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E65F6-478E-468A-BC2F-CCAE9D95ABFF}" type="datetimeFigureOut">
              <a:rPr lang="en-US" smtClean="0"/>
              <a:t>10/15/2022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D4F9B-ADF8-4100-ADCF-B595A26CE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582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E65F6-478E-468A-BC2F-CCAE9D95ABFF}" type="datetimeFigureOut">
              <a:rPr lang="en-US" smtClean="0"/>
              <a:t>10/15/2022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D4F9B-ADF8-4100-ADCF-B595A26CE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674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E65F6-478E-468A-BC2F-CCAE9D95ABFF}" type="datetimeFigureOut">
              <a:rPr lang="en-US" smtClean="0"/>
              <a:t>10/15/2022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D4F9B-ADF8-4100-ADCF-B595A26CE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284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E65F6-478E-468A-BC2F-CCAE9D95ABFF}" type="datetimeFigureOut">
              <a:rPr lang="en-US" smtClean="0"/>
              <a:t>10/15/2022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D4F9B-ADF8-4100-ADCF-B595A26CE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222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E65F6-478E-468A-BC2F-CCAE9D95ABFF}" type="datetimeFigureOut">
              <a:rPr lang="en-US" smtClean="0"/>
              <a:t>10/15/2022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D4F9B-ADF8-4100-ADCF-B595A26CE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60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E65F6-478E-468A-BC2F-CCAE9D95ABFF}" type="datetimeFigureOut">
              <a:rPr lang="en-US" smtClean="0"/>
              <a:t>10/15/2022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D4F9B-ADF8-4100-ADCF-B595A26CE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238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E65F6-478E-468A-BC2F-CCAE9D95ABFF}" type="datetimeFigureOut">
              <a:rPr lang="en-US" smtClean="0"/>
              <a:t>10/15/2022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D4F9B-ADF8-4100-ADCF-B595A26CE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382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E65F6-478E-468A-BC2F-CCAE9D95ABFF}" type="datetimeFigureOut">
              <a:rPr lang="en-US" smtClean="0"/>
              <a:t>10/15/2022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D4F9B-ADF8-4100-ADCF-B595A26CE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113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E65F6-478E-468A-BC2F-CCAE9D95ABFF}" type="datetimeFigureOut">
              <a:rPr lang="en-US" smtClean="0"/>
              <a:t>10/15/2022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D4F9B-ADF8-4100-ADCF-B595A26CE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639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C3E65F6-478E-468A-BC2F-CCAE9D95ABFF}" type="datetimeFigureOut">
              <a:rPr lang="en-US" smtClean="0"/>
              <a:t>10/15/2022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8D4F9B-ADF8-4100-ADCF-B595A26CE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7086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fi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mailto:RandyFedak@cwfia.org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DC88B-4BFE-40BF-B6BB-521E8252D7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508884"/>
            <a:ext cx="8825658" cy="2920116"/>
          </a:xfrm>
        </p:spPr>
        <p:txBody>
          <a:bodyPr/>
          <a:lstStyle/>
          <a:p>
            <a:r>
              <a:rPr lang="en-US" dirty="0"/>
              <a:t>Career Ethics and Survival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A561DD-8952-4C62-A7EF-81035377DD4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/>
              <a:t>Survival Through Professionalism</a:t>
            </a:r>
          </a:p>
          <a:p>
            <a:r>
              <a:rPr lang="en-US" dirty="0"/>
              <a:t>Randy Fedak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998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EAE20-02A9-4363-B008-7FA393659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7 Habits of Highly Effective People by Stephen Covey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31188E-ACF1-44B4-882B-2808D7A4EB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There is no real excellence in all this world which can be separated from right living.</a:t>
            </a:r>
          </a:p>
          <a:p>
            <a:endParaRPr lang="en-US" sz="2800" dirty="0"/>
          </a:p>
          <a:p>
            <a:pPr lvl="3"/>
            <a:r>
              <a:rPr lang="en-US" sz="2000" dirty="0"/>
              <a:t>David Star Jordan</a:t>
            </a:r>
          </a:p>
        </p:txBody>
      </p:sp>
    </p:spTree>
    <p:extLst>
      <p:ext uri="{BB962C8B-B14F-4D97-AF65-F5344CB8AC3E}">
        <p14:creationId xmlns:p14="http://schemas.microsoft.com/office/powerpoint/2010/main" val="4092890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67B18-1B8E-498F-9458-9EE94A1EC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7 Habits of Highly Effective People by Stephen Covey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62E177-2FD3-4751-BAEA-28476CF772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Habit One:</a:t>
            </a:r>
          </a:p>
          <a:p>
            <a:endParaRPr lang="en-US" dirty="0"/>
          </a:p>
          <a:p>
            <a:r>
              <a:rPr lang="en-US" dirty="0"/>
              <a:t>The Power of the Paradigm</a:t>
            </a:r>
          </a:p>
        </p:txBody>
      </p:sp>
    </p:spTree>
    <p:extLst>
      <p:ext uri="{BB962C8B-B14F-4D97-AF65-F5344CB8AC3E}">
        <p14:creationId xmlns:p14="http://schemas.microsoft.com/office/powerpoint/2010/main" val="3881591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38608-28A5-41EF-B054-69676DCCA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Habit One-The Power of the Paradigm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FCB7FD-DBAF-42E9-880F-EB48BAE3C2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3313" y="1954696"/>
            <a:ext cx="4396338" cy="576262"/>
          </a:xfrm>
        </p:spPr>
        <p:txBody>
          <a:bodyPr/>
          <a:lstStyle/>
          <a:p>
            <a:r>
              <a:rPr lang="en-US" dirty="0"/>
              <a:t>Proactive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D8B933-27DD-4EFF-9DF9-DC34A5E48E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03313" y="2514600"/>
            <a:ext cx="4396339" cy="37417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Let’s look at alternatives.</a:t>
            </a:r>
          </a:p>
          <a:p>
            <a:r>
              <a:rPr lang="en-US" dirty="0"/>
              <a:t>I can choose a different approach.</a:t>
            </a:r>
          </a:p>
          <a:p>
            <a:r>
              <a:rPr lang="en-US" dirty="0"/>
              <a:t>I control my own feelings.</a:t>
            </a:r>
          </a:p>
          <a:p>
            <a:r>
              <a:rPr lang="en-US" dirty="0"/>
              <a:t>I can create an effective presentation.</a:t>
            </a:r>
          </a:p>
          <a:p>
            <a:r>
              <a:rPr lang="en-US" dirty="0"/>
              <a:t>I will choose an appropriate response.</a:t>
            </a:r>
          </a:p>
          <a:p>
            <a:r>
              <a:rPr lang="en-US" dirty="0"/>
              <a:t>I choose.</a:t>
            </a:r>
          </a:p>
          <a:p>
            <a:r>
              <a:rPr lang="en-US" dirty="0"/>
              <a:t>I prefer.</a:t>
            </a:r>
          </a:p>
          <a:p>
            <a:r>
              <a:rPr lang="en-US" dirty="0"/>
              <a:t>I will.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70E481-5EAE-46DE-A3D1-212814E5C7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Reactive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6DBFDA-A971-4977-869A-6F86490E3175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There is nothing I can do.</a:t>
            </a:r>
          </a:p>
          <a:p>
            <a:r>
              <a:rPr lang="en-US" dirty="0"/>
              <a:t>That’s just the way I am.</a:t>
            </a:r>
          </a:p>
          <a:p>
            <a:r>
              <a:rPr lang="en-US" dirty="0" err="1"/>
              <a:t>He/She</a:t>
            </a:r>
            <a:r>
              <a:rPr lang="en-US" dirty="0"/>
              <a:t> makes me so mad.</a:t>
            </a:r>
          </a:p>
          <a:p>
            <a:r>
              <a:rPr lang="en-US" dirty="0"/>
              <a:t>They won’t allow that.</a:t>
            </a:r>
          </a:p>
          <a:p>
            <a:r>
              <a:rPr lang="en-US" dirty="0"/>
              <a:t>I have to do that.</a:t>
            </a:r>
          </a:p>
          <a:p>
            <a:r>
              <a:rPr lang="en-US" dirty="0"/>
              <a:t>I can’t.</a:t>
            </a:r>
          </a:p>
          <a:p>
            <a:r>
              <a:rPr lang="en-US" dirty="0"/>
              <a:t>I must.</a:t>
            </a:r>
          </a:p>
          <a:p>
            <a:r>
              <a:rPr lang="en-US" dirty="0"/>
              <a:t>If only…</a:t>
            </a:r>
          </a:p>
        </p:txBody>
      </p:sp>
    </p:spTree>
    <p:extLst>
      <p:ext uri="{BB962C8B-B14F-4D97-AF65-F5344CB8AC3E}">
        <p14:creationId xmlns:p14="http://schemas.microsoft.com/office/powerpoint/2010/main" val="399337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2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2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2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2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44A57B-205A-4899-836F-2E9810D19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Habit#1 Be Proactive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83E8C72-F908-61AD-F63E-A4E6618422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257" y="1488930"/>
            <a:ext cx="8396577" cy="4665379"/>
          </a:xfrm>
        </p:spPr>
      </p:pic>
    </p:spTree>
    <p:extLst>
      <p:ext uri="{BB962C8B-B14F-4D97-AF65-F5344CB8AC3E}">
        <p14:creationId xmlns:p14="http://schemas.microsoft.com/office/powerpoint/2010/main" val="1822671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EBBA8-2C98-467E-9B62-BF03FDF2F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Habit One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4C33B5-4D99-4EE0-BA6E-B444988E19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Reactive language becomes a self-fulfilling prophecy.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The Proactive approach to a mistake is to acknowledge it </a:t>
            </a:r>
            <a:r>
              <a:rPr lang="en-US" u="sng" dirty="0"/>
              <a:t>instantly,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correct and learn from it.  This literally takes a failure and turns it into a success.</a:t>
            </a: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important to immediately admit and correct our mistakes so that they have no power over that next moment and we are empowered again.</a:t>
            </a: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Rationalization (rational lies) puts a person on self-deceiving, self-justifying path.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987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E1FEAC-4B36-3786-C072-2D8533CC8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Habit Two-Beginning with the end in mind.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22FA74-3D6A-D6D3-C9A7-00B9A77601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really important to us?</a:t>
            </a:r>
          </a:p>
          <a:p>
            <a:r>
              <a:rPr lang="en-US" dirty="0"/>
              <a:t>Having a “Personal Mission Statement” helps in clarifying values</a:t>
            </a:r>
          </a:p>
          <a:p>
            <a:r>
              <a:rPr lang="en-US" dirty="0"/>
              <a:t>Once values are clarified, then goals can be set.</a:t>
            </a:r>
          </a:p>
        </p:txBody>
      </p:sp>
    </p:spTree>
    <p:extLst>
      <p:ext uri="{BB962C8B-B14F-4D97-AF65-F5344CB8AC3E}">
        <p14:creationId xmlns:p14="http://schemas.microsoft.com/office/powerpoint/2010/main" val="3490205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C20F8-4D84-F47C-4A2C-50FAEC07E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type of “centered” person are you?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sz="2000" dirty="0"/>
            </a:b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284F23-8AC9-DF54-8AB3-E09CF1179342}"/>
              </a:ext>
            </a:extLst>
          </p:cNvPr>
          <p:cNvSpPr txBox="1"/>
          <p:nvPr/>
        </p:nvSpPr>
        <p:spPr>
          <a:xfrm>
            <a:off x="731520" y="2592125"/>
            <a:ext cx="862716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A. Spouse Centered</a:t>
            </a:r>
            <a:br>
              <a:rPr lang="en-US" sz="1800" dirty="0"/>
            </a:br>
            <a:r>
              <a:rPr lang="en-US" sz="1800" dirty="0"/>
              <a:t>B. Work Centered</a:t>
            </a:r>
            <a:br>
              <a:rPr lang="en-US" sz="1800" dirty="0"/>
            </a:br>
            <a:r>
              <a:rPr lang="en-US" sz="1800" dirty="0"/>
              <a:t>C. Enemy Centered</a:t>
            </a:r>
            <a:br>
              <a:rPr lang="en-US" sz="1800" dirty="0"/>
            </a:br>
            <a:r>
              <a:rPr lang="en-US" sz="1800" dirty="0"/>
              <a:t>D. Family Centered</a:t>
            </a:r>
            <a:br>
              <a:rPr lang="en-US" sz="1800" dirty="0"/>
            </a:br>
            <a:r>
              <a:rPr lang="en-US" sz="1800" dirty="0"/>
              <a:t>E. Possession Centered</a:t>
            </a:r>
            <a:br>
              <a:rPr lang="en-US" sz="1800" dirty="0"/>
            </a:br>
            <a:r>
              <a:rPr lang="en-US" sz="1800" dirty="0"/>
              <a:t>F. Church Centered</a:t>
            </a:r>
            <a:br>
              <a:rPr lang="en-US" sz="1800" dirty="0"/>
            </a:br>
            <a:r>
              <a:rPr lang="en-US" sz="1800" dirty="0"/>
              <a:t>G. Money Centered</a:t>
            </a:r>
            <a:br>
              <a:rPr lang="en-US" sz="1800" dirty="0"/>
            </a:br>
            <a:r>
              <a:rPr lang="en-US" sz="1800" dirty="0"/>
              <a:t>H. Friend Centered</a:t>
            </a:r>
            <a:br>
              <a:rPr lang="en-US" sz="1800" dirty="0"/>
            </a:br>
            <a:r>
              <a:rPr lang="en-US" sz="1800" dirty="0"/>
              <a:t>I. Self-Centered</a:t>
            </a:r>
          </a:p>
          <a:p>
            <a:endParaRPr lang="en-US" dirty="0"/>
          </a:p>
          <a:p>
            <a:r>
              <a:rPr lang="en-US" dirty="0"/>
              <a:t>Visualization-Begin with the end in mind</a:t>
            </a:r>
          </a:p>
          <a:p>
            <a:r>
              <a:rPr lang="en-US" dirty="0"/>
              <a:t>*Note: Almost all world class athletes and other peak performers are visualizers.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882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1F8643-7BF5-81B3-64DC-FE0DEEF00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Habit Three-Put First Things First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64B7F0-AB49-10C1-005F-4759555774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Organizing and managing time and events around the personal priorities that you identified in Habit 2.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276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15784-ED8D-479A-A583-03C40323A4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Time Management Matrix</a:t>
            </a:r>
            <a:br>
              <a:rPr lang="en-US" dirty="0"/>
            </a:br>
            <a:r>
              <a:rPr lang="en-US" dirty="0"/>
              <a:t>Habit Three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D4BFD54-AF0E-105F-3A70-2193CEB24A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909" y="1853247"/>
            <a:ext cx="6824779" cy="4921263"/>
          </a:xfrm>
        </p:spPr>
      </p:pic>
    </p:spTree>
    <p:extLst>
      <p:ext uri="{BB962C8B-B14F-4D97-AF65-F5344CB8AC3E}">
        <p14:creationId xmlns:p14="http://schemas.microsoft.com/office/powerpoint/2010/main" val="2129546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6146E-577D-2271-98F2-B8EFE38BE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Management Take-Aways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CE2623-DCA0-E61B-FAF9-7F5E130CDEBA}"/>
              </a:ext>
            </a:extLst>
          </p:cNvPr>
          <p:cNvSpPr txBox="1"/>
          <p:nvPr/>
        </p:nvSpPr>
        <p:spPr>
          <a:xfrm flipH="1">
            <a:off x="492981" y="2536466"/>
            <a:ext cx="97741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 should devote less attention to activities that are urgent but not important.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More time to those things that are important but not necessarily urgent.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Urgent things act on us, and we usually react to them.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 must be proactive!</a:t>
            </a:r>
          </a:p>
        </p:txBody>
      </p:sp>
    </p:spTree>
    <p:extLst>
      <p:ext uri="{BB962C8B-B14F-4D97-AF65-F5344CB8AC3E}">
        <p14:creationId xmlns:p14="http://schemas.microsoft.com/office/powerpoint/2010/main" val="2894969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1C088-C97D-63CA-6876-F75C5B07D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Background and course expectations</a:t>
            </a:r>
            <a:br>
              <a:rPr lang="en-US" dirty="0"/>
            </a:br>
            <a:br>
              <a:rPr lang="en-US" dirty="0"/>
            </a:br>
            <a:endParaRPr lang="en-US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9FCB1B-7851-6800-8071-39CA6FBA43C4}"/>
              </a:ext>
            </a:extLst>
          </p:cNvPr>
          <p:cNvSpPr txBox="1"/>
          <p:nvPr/>
        </p:nvSpPr>
        <p:spPr>
          <a:xfrm>
            <a:off x="2068559" y="2639832"/>
            <a:ext cx="655982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My Work Experience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Pronouns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Your work experience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Class Participation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Disclaimers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Free Stuff!</a:t>
            </a:r>
          </a:p>
        </p:txBody>
      </p:sp>
    </p:spTree>
    <p:extLst>
      <p:ext uri="{BB962C8B-B14F-4D97-AF65-F5344CB8AC3E}">
        <p14:creationId xmlns:p14="http://schemas.microsoft.com/office/powerpoint/2010/main" val="2444123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5C3E1-55AF-4495-4E37-09B7AE828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Break/Drawing Time!</a:t>
            </a:r>
            <a:br>
              <a:rPr lang="en-US" dirty="0"/>
            </a:br>
            <a:r>
              <a:rPr lang="en-US" dirty="0"/>
              <a:t>10 minutes</a:t>
            </a:r>
          </a:p>
        </p:txBody>
      </p:sp>
    </p:spTree>
    <p:extLst>
      <p:ext uri="{BB962C8B-B14F-4D97-AF65-F5344CB8AC3E}">
        <p14:creationId xmlns:p14="http://schemas.microsoft.com/office/powerpoint/2010/main" val="2358490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2CE3D-9381-A698-CCE0-330841919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TRAF System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72145A-DC33-55B1-3C9C-CDC8C296EE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Trash it</a:t>
            </a:r>
          </a:p>
          <a:p>
            <a:endParaRPr lang="en-US" dirty="0"/>
          </a:p>
          <a:p>
            <a:r>
              <a:rPr lang="en-US" dirty="0"/>
              <a:t>Refer it</a:t>
            </a:r>
          </a:p>
          <a:p>
            <a:endParaRPr lang="en-US" dirty="0"/>
          </a:p>
          <a:p>
            <a:r>
              <a:rPr lang="en-US" dirty="0"/>
              <a:t>Assign it</a:t>
            </a:r>
          </a:p>
          <a:p>
            <a:endParaRPr lang="en-US" dirty="0"/>
          </a:p>
          <a:p>
            <a:r>
              <a:rPr lang="en-US" dirty="0"/>
              <a:t>File it</a:t>
            </a:r>
          </a:p>
        </p:txBody>
      </p:sp>
    </p:spTree>
    <p:extLst>
      <p:ext uri="{BB962C8B-B14F-4D97-AF65-F5344CB8AC3E}">
        <p14:creationId xmlns:p14="http://schemas.microsoft.com/office/powerpoint/2010/main" val="3256848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02DAB-B941-400D-952E-AF64895AB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Consideration/Courage Matrix</a:t>
            </a:r>
            <a:br>
              <a:rPr lang="en-US" dirty="0"/>
            </a:br>
            <a:r>
              <a:rPr lang="en-US" dirty="0"/>
              <a:t>Habit Four</a:t>
            </a:r>
          </a:p>
        </p:txBody>
      </p:sp>
      <p:pic>
        <p:nvPicPr>
          <p:cNvPr id="2050" name="Picture 2" descr="Habit 4 - Think Win Win — Meet Constance">
            <a:extLst>
              <a:ext uri="{FF2B5EF4-FFF2-40B4-BE49-F238E27FC236}">
                <a16:creationId xmlns:a16="http://schemas.microsoft.com/office/drawing/2014/main" id="{937D7CCE-F913-4125-AD59-A4E764D3381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288" y="2135981"/>
            <a:ext cx="4267200" cy="402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580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19D18-26D2-AA46-C13A-C041BCD52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Habit Four-Think Win-Win</a:t>
            </a:r>
            <a:br>
              <a:rPr lang="en-US" dirty="0"/>
            </a:br>
            <a:br>
              <a:rPr lang="en-US" dirty="0"/>
            </a:br>
            <a:endParaRPr lang="en-US" sz="2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6A5496-4C2B-3B5B-AAB3-C885873A3E27}"/>
              </a:ext>
            </a:extLst>
          </p:cNvPr>
          <p:cNvSpPr txBox="1"/>
          <p:nvPr/>
        </p:nvSpPr>
        <p:spPr>
          <a:xfrm>
            <a:off x="731520" y="2743200"/>
            <a:ext cx="9056536" cy="834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8BA1DE-3A5B-0661-AA6D-6101095E4C42}"/>
              </a:ext>
            </a:extLst>
          </p:cNvPr>
          <p:cNvSpPr txBox="1"/>
          <p:nvPr/>
        </p:nvSpPr>
        <p:spPr>
          <a:xfrm>
            <a:off x="731520" y="2743200"/>
            <a:ext cx="977215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This is the attitude of seeking mutual benefit.</a:t>
            </a:r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 Abundance Mentality-synergistically increasing the pie so there is enough for everyone.</a:t>
            </a:r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Scarcity mentalities believe there is only enough for the best. Win-Lose mentality.</a:t>
            </a:r>
            <a:br>
              <a:rPr lang="en-US" sz="2000" dirty="0"/>
            </a:b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14269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DE547-A693-DCA7-D4D0-7A23BA5E3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159" y="492475"/>
            <a:ext cx="9404723" cy="1400530"/>
          </a:xfrm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Essential Character Traits for WIN/WIN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0C5132-0A6C-A75F-6706-E4A9070B93E8}"/>
              </a:ext>
            </a:extLst>
          </p:cNvPr>
          <p:cNvSpPr txBox="1"/>
          <p:nvPr/>
        </p:nvSpPr>
        <p:spPr>
          <a:xfrm>
            <a:off x="1574358" y="2099144"/>
            <a:ext cx="656777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1. Integrity in harmony with your values.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2. Maturity-balance between courage and consideration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br>
              <a:rPr lang="en-US" sz="2000" dirty="0"/>
            </a:br>
            <a:r>
              <a:rPr lang="en-US" sz="2000" dirty="0"/>
              <a:t>3. Abundance Mentality-there is plenty for everyone.</a:t>
            </a:r>
          </a:p>
        </p:txBody>
      </p:sp>
    </p:spTree>
    <p:extLst>
      <p:ext uri="{BB962C8B-B14F-4D97-AF65-F5344CB8AC3E}">
        <p14:creationId xmlns:p14="http://schemas.microsoft.com/office/powerpoint/2010/main" val="1169722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48F18-7A99-44A3-AE20-8A802C07A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Habit #5 Communication</a:t>
            </a:r>
          </a:p>
        </p:txBody>
      </p:sp>
      <p:pic>
        <p:nvPicPr>
          <p:cNvPr id="1026" name="Picture 2" descr="Image result for old woman young lady illusion">
            <a:extLst>
              <a:ext uri="{FF2B5EF4-FFF2-40B4-BE49-F238E27FC236}">
                <a16:creationId xmlns:a16="http://schemas.microsoft.com/office/drawing/2014/main" id="{FAFA5145-91FC-4F3A-9FB2-E97109D78E1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472" y="1337538"/>
            <a:ext cx="6051048" cy="5230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4566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5DE09B-C087-B42E-CC60-125C5269C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Habit Five-Seek first to understand, then to be understood.</a:t>
            </a:r>
            <a:br>
              <a:rPr lang="en-US" dirty="0"/>
            </a:br>
            <a:br>
              <a:rPr lang="en-US" dirty="0"/>
            </a:br>
            <a:r>
              <a:rPr lang="en-US" sz="2000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B71CAE-4BCC-52EE-AA0F-84C49FA52322}"/>
              </a:ext>
            </a:extLst>
          </p:cNvPr>
          <p:cNvSpPr txBox="1"/>
          <p:nvPr/>
        </p:nvSpPr>
        <p:spPr>
          <a:xfrm>
            <a:off x="930303" y="2615979"/>
            <a:ext cx="964493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Good communication is the essence of professionalism</a:t>
            </a:r>
          </a:p>
          <a:p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 We see the world as we are, not as it is.</a:t>
            </a:r>
          </a:p>
          <a:p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Credibility problems begin with perception differences</a:t>
            </a:r>
          </a:p>
          <a:p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We must exercise empathy</a:t>
            </a:r>
          </a:p>
          <a:p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Once people are understood, they lower their defenses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232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3DBCF-70F1-58DD-4C3C-803792B37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Habit Six-Synergize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sz="2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D0B09E-6BAE-1B8A-9B27-07192784BA01}"/>
              </a:ext>
            </a:extLst>
          </p:cNvPr>
          <p:cNvSpPr txBox="1"/>
          <p:nvPr/>
        </p:nvSpPr>
        <p:spPr>
          <a:xfrm>
            <a:off x="739471" y="2551837"/>
            <a:ext cx="1034464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The habit of creative cooperation or teamwork.</a:t>
            </a:r>
          </a:p>
          <a:p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The whole is greater than the sum of the parts.</a:t>
            </a:r>
          </a:p>
          <a:p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Valuing the differences among people is the essence of synergy.</a:t>
            </a:r>
          </a:p>
          <a:p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Insecure people surround themselves with like-minded people.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200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D2212-C0A9-A7F8-7FF3-1CE6930F1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Habit Seven-Sharpen the Saw</a:t>
            </a:r>
            <a:br>
              <a:rPr lang="en-US" dirty="0"/>
            </a:br>
            <a:br>
              <a:rPr lang="en-US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*Question: Have you sharpened your saw lately?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ADB70B-F1BE-42BB-C50E-05814DE33696}"/>
              </a:ext>
            </a:extLst>
          </p:cNvPr>
          <p:cNvSpPr txBox="1"/>
          <p:nvPr/>
        </p:nvSpPr>
        <p:spPr>
          <a:xfrm>
            <a:off x="723569" y="2250219"/>
            <a:ext cx="96846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The habit of self renewal.</a:t>
            </a:r>
          </a:p>
          <a:p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Goose and the golden egg principle.</a:t>
            </a:r>
          </a:p>
          <a:p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We must maintain our lives with balance.</a:t>
            </a:r>
          </a:p>
          <a:p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Areas: Physical, Mental, Emotional-Social, and Spiritual.</a:t>
            </a:r>
          </a:p>
          <a:p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We reap what we sow.</a:t>
            </a:r>
            <a:br>
              <a:rPr lang="en-US" sz="1800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182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0E771-3B4A-04A0-4062-AF0CE547D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74866"/>
          </a:xfrm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Do’s and Don’ts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24B472-45A1-01FC-3F7E-F4EA094E4062}"/>
              </a:ext>
            </a:extLst>
          </p:cNvPr>
          <p:cNvSpPr txBox="1"/>
          <p:nvPr/>
        </p:nvSpPr>
        <p:spPr>
          <a:xfrm>
            <a:off x="1439186" y="1796996"/>
            <a:ext cx="818984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Look for leadership opportunities and take them.</a:t>
            </a:r>
          </a:p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Pick a successful mentor.</a:t>
            </a:r>
          </a:p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Join professional organizations and get involved!</a:t>
            </a:r>
          </a:p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Develop your expertise and share it with others.</a:t>
            </a:r>
            <a:br>
              <a:rPr lang="en-US" sz="2000" dirty="0"/>
            </a:br>
            <a:br>
              <a:rPr lang="en-US" sz="2000" dirty="0"/>
            </a:b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73891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CAB2A-8DAA-4310-BA65-E6ECB22D9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and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E45EED-F416-489B-9851-225EDE3F18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293" y="2195380"/>
            <a:ext cx="8946541" cy="4195481"/>
          </a:xfrm>
        </p:spPr>
        <p:txBody>
          <a:bodyPr/>
          <a:lstStyle/>
          <a:p>
            <a:r>
              <a:rPr lang="en-US" dirty="0"/>
              <a:t>Historical Background-why the need?</a:t>
            </a:r>
          </a:p>
          <a:p>
            <a:r>
              <a:rPr lang="en-US" dirty="0"/>
              <a:t>Professions versus Vocations</a:t>
            </a:r>
          </a:p>
          <a:p>
            <a:r>
              <a:rPr lang="en-US" dirty="0"/>
              <a:t>Management Perspective</a:t>
            </a:r>
          </a:p>
          <a:p>
            <a:r>
              <a:rPr lang="en-US" dirty="0"/>
              <a:t>Employee Retention</a:t>
            </a:r>
          </a:p>
          <a:p>
            <a:r>
              <a:rPr lang="en-US" dirty="0"/>
              <a:t>Liability</a:t>
            </a:r>
          </a:p>
          <a:p>
            <a:r>
              <a:rPr lang="en-US" dirty="0"/>
              <a:t>Employee Development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209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236F2-2FA1-2DF8-04D9-E09728818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 Not!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2DBB54-86B4-CE4A-3E14-EA38561F37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783588"/>
          </a:xfrm>
        </p:spPr>
        <p:txBody>
          <a:bodyPr>
            <a:normAutofit/>
          </a:bodyPr>
          <a:lstStyle/>
          <a:p>
            <a:r>
              <a:rPr lang="en-US" sz="3600" dirty="0"/>
              <a:t>Advertise your views!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55F811-5AFC-AB7E-0C81-6FF1FCD440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2724538"/>
            <a:ext cx="8572500" cy="4133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267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0111DAE-5C5F-AC52-892E-D4DF4EF177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92" y="37322"/>
            <a:ext cx="10916815" cy="7264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632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392637-FB3B-260D-C26E-22C8D5B16C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533400"/>
            <a:ext cx="10287000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032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E7B79-082F-1247-B5C9-7D6176932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Do not make a statement you wouldn’t want your family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/>
              <a:t>to see posted anywhere.</a:t>
            </a:r>
            <a:br>
              <a:rPr lang="en-US" sz="3200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9FB7F1-8C48-4638-7755-71C2621AF5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includes:</a:t>
            </a:r>
          </a:p>
          <a:p>
            <a:endParaRPr lang="en-US" dirty="0"/>
          </a:p>
          <a:p>
            <a:r>
              <a:rPr lang="en-US" dirty="0"/>
              <a:t>Emails</a:t>
            </a:r>
          </a:p>
          <a:p>
            <a:endParaRPr lang="en-US" dirty="0"/>
          </a:p>
          <a:p>
            <a:r>
              <a:rPr lang="en-US" dirty="0"/>
              <a:t>Texts</a:t>
            </a:r>
          </a:p>
          <a:p>
            <a:endParaRPr lang="en-US" dirty="0"/>
          </a:p>
          <a:p>
            <a:r>
              <a:rPr lang="en-US" dirty="0"/>
              <a:t>Blogs</a:t>
            </a:r>
          </a:p>
          <a:p>
            <a:endParaRPr lang="en-US" dirty="0"/>
          </a:p>
          <a:p>
            <a:r>
              <a:rPr lang="en-US" dirty="0"/>
              <a:t>Photos and any other posts</a:t>
            </a:r>
          </a:p>
        </p:txBody>
      </p:sp>
    </p:spTree>
    <p:extLst>
      <p:ext uri="{BB962C8B-B14F-4D97-AF65-F5344CB8AC3E}">
        <p14:creationId xmlns:p14="http://schemas.microsoft.com/office/powerpoint/2010/main" val="3444654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7DA94B-DF5B-DEC3-5FE5-634E7F468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Tattoos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710423-3133-9A50-7E2C-8A8088B06A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499" y="0"/>
            <a:ext cx="5629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816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0B2C792-1FD1-7472-FF0B-1A2186ABC3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981" y="0"/>
            <a:ext cx="38600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676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5C6FD3-F686-6AED-3914-E661308C0B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687" y="1099451"/>
            <a:ext cx="7291345" cy="489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534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87D10-374C-485D-AD50-11248C7F6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Piercings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FB98EE-E1E1-BD45-858E-6C471D77A5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176793"/>
            <a:ext cx="9753600" cy="5557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238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3C616B-D585-DB28-2F14-A3E1F08A77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75" y="804862"/>
            <a:ext cx="4286250" cy="524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535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A1C87-FA48-C2CF-C31F-7ED0EE722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Hair me out…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2A7366-BEB8-77D2-078E-80A0D41B31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399430"/>
            <a:ext cx="9144000" cy="5343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110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4F96D-778A-EEE6-1438-1529EBA77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What determines Success?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sz="3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DE95F3-CA89-683A-1B37-F8C23847E174}"/>
              </a:ext>
            </a:extLst>
          </p:cNvPr>
          <p:cNvSpPr txBox="1"/>
          <p:nvPr/>
        </p:nvSpPr>
        <p:spPr>
          <a:xfrm>
            <a:off x="1272209" y="1367624"/>
            <a:ext cx="713231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Having a plan.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Attitude and Outlook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Scarcity Mentality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Mentors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Honest Self-Assessments</a:t>
            </a:r>
            <a:br>
              <a:rPr lang="en-US" sz="2400" dirty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60013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292A3E-857A-BEAC-4644-56B0ADF926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6948" y="0"/>
            <a:ext cx="45781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20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A80CA-770F-6F38-14E5-5830A3D39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010" y="556085"/>
            <a:ext cx="9404723" cy="1400530"/>
          </a:xfrm>
        </p:spPr>
        <p:txBody>
          <a:bodyPr/>
          <a:lstStyle/>
          <a:p>
            <a:r>
              <a:rPr lang="en-US" dirty="0"/>
              <a:t>Most Importantly….In closing…</a:t>
            </a:r>
            <a:br>
              <a:rPr lang="en-US" dirty="0"/>
            </a:br>
            <a:br>
              <a:rPr lang="en-US" dirty="0"/>
            </a:br>
            <a:endParaRPr lang="en-US" sz="2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1DE669-11AD-AAC7-A0B8-F7CB841F272A}"/>
              </a:ext>
            </a:extLst>
          </p:cNvPr>
          <p:cNvSpPr txBox="1"/>
          <p:nvPr/>
        </p:nvSpPr>
        <p:spPr>
          <a:xfrm>
            <a:off x="1224501" y="2425148"/>
            <a:ext cx="867487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Honesty and Integrity …In every facet of your life.</a:t>
            </a:r>
          </a:p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Treat others the way you would like to be treated.</a:t>
            </a:r>
          </a:p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Be enthusiastic!</a:t>
            </a:r>
          </a:p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Be self-motivated.</a:t>
            </a:r>
          </a:p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Model good communication skills.</a:t>
            </a:r>
          </a:p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Enjoy the ride!</a:t>
            </a:r>
          </a:p>
        </p:txBody>
      </p:sp>
    </p:spTree>
    <p:extLst>
      <p:ext uri="{BB962C8B-B14F-4D97-AF65-F5344CB8AC3E}">
        <p14:creationId xmlns:p14="http://schemas.microsoft.com/office/powerpoint/2010/main" val="310945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27432A-475E-02BD-3F74-23B7A50FB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7"/>
            <a:ext cx="9404723" cy="3491961"/>
          </a:xfrm>
        </p:spPr>
        <p:txBody>
          <a:bodyPr/>
          <a:lstStyle/>
          <a:p>
            <a:r>
              <a:rPr lang="en-US" dirty="0"/>
              <a:t>Randy Fedak</a:t>
            </a:r>
            <a:br>
              <a:rPr lang="en-US" dirty="0"/>
            </a:br>
            <a:r>
              <a:rPr lang="en-US" dirty="0"/>
              <a:t>Vice President-CWFIA/Retired SIU Chief</a:t>
            </a:r>
            <a:br>
              <a:rPr lang="en-US" dirty="0"/>
            </a:br>
            <a:r>
              <a:rPr lang="en-US" dirty="0">
                <a:hlinkClick r:id="rId2"/>
              </a:rPr>
              <a:t>RandyFedak@cwfia.org</a:t>
            </a:r>
            <a:br>
              <a:rPr lang="en-US" dirty="0"/>
            </a:br>
            <a:r>
              <a:rPr lang="en-US" dirty="0"/>
              <a:t>831-706-1044</a:t>
            </a:r>
            <a:br>
              <a:rPr lang="en-US" i="1" dirty="0"/>
            </a:b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260429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ED475-250D-4A12-9584-DC43DA216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Power of a Paradigm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1C09B5-57DE-40C0-8836-B5939D56B8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Webster defines a paradigm as a model, theory, perception, assumption, or </a:t>
            </a:r>
            <a:r>
              <a:rPr lang="en-US" b="1" dirty="0"/>
              <a:t>frame of reference.</a:t>
            </a:r>
          </a:p>
          <a:p>
            <a:endParaRPr lang="en-US" b="1" dirty="0"/>
          </a:p>
          <a:p>
            <a:r>
              <a:rPr lang="en-US" dirty="0"/>
              <a:t>It is the way that we “see” the world in terms of perceiving, understanding, and interpreting.</a:t>
            </a:r>
          </a:p>
        </p:txBody>
      </p:sp>
    </p:spTree>
    <p:extLst>
      <p:ext uri="{BB962C8B-B14F-4D97-AF65-F5344CB8AC3E}">
        <p14:creationId xmlns:p14="http://schemas.microsoft.com/office/powerpoint/2010/main" val="628780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B6F40-EF23-8152-BFBF-354987241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130" y="492474"/>
            <a:ext cx="9404723" cy="1400530"/>
          </a:xfrm>
        </p:spPr>
        <p:txBody>
          <a:bodyPr/>
          <a:lstStyle/>
          <a:p>
            <a:r>
              <a:rPr lang="en-US" dirty="0"/>
              <a:t>The Need for a Paradigm Shift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A9D0D9-0E6E-083E-10A4-6770538716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302001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Our view of ourselves and how we view our environment.</a:t>
            </a:r>
          </a:p>
          <a:p>
            <a:r>
              <a:rPr lang="en-US" dirty="0"/>
              <a:t>How our values impact our view of our environment.</a:t>
            </a:r>
          </a:p>
          <a:p>
            <a:r>
              <a:rPr lang="en-US" dirty="0"/>
              <a:t>Are we on track to meet our goals?</a:t>
            </a:r>
          </a:p>
          <a:p>
            <a:r>
              <a:rPr lang="en-US" dirty="0"/>
              <a:t>What questions do we need to get answered?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694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060A2-21DF-6B2E-E783-5AB00773C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Ethics and Values and how they influence our willingness to change</a:t>
            </a:r>
            <a:br>
              <a:rPr lang="en-US" dirty="0"/>
            </a:br>
            <a:br>
              <a:rPr lang="en-US" dirty="0"/>
            </a:br>
            <a:r>
              <a:rPr lang="en-US" sz="3600" dirty="0"/>
              <a:t>The basis for value formation:</a:t>
            </a:r>
            <a:br>
              <a:rPr lang="en-US" sz="3600" dirty="0"/>
            </a:br>
            <a:r>
              <a:rPr lang="en-US" dirty="0"/>
              <a:t>	</a:t>
            </a:r>
            <a:endParaRPr lang="en-US" sz="2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147489-CCC0-9874-8272-D54A5E43013D}"/>
              </a:ext>
            </a:extLst>
          </p:cNvPr>
          <p:cNvSpPr txBox="1"/>
          <p:nvPr/>
        </p:nvSpPr>
        <p:spPr>
          <a:xfrm>
            <a:off x="1121134" y="3236181"/>
            <a:ext cx="71800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Age when values are formed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What environmental factors influence values?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What can change values as we age?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Why is it important to know the values of your peers?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802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06F97-4ED1-A97A-C6C5-431B4F3A5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Knowing how you are wired and how others are wired.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	</a:t>
            </a:r>
            <a:r>
              <a:rPr lang="en-US" sz="3600" dirty="0"/>
              <a:t>Personality Types</a:t>
            </a:r>
            <a:br>
              <a:rPr lang="en-US" sz="3600" dirty="0"/>
            </a:br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59D292-5312-EAE3-190C-5BF0E08AE9C2}"/>
              </a:ext>
            </a:extLst>
          </p:cNvPr>
          <p:cNvSpPr txBox="1"/>
          <p:nvPr/>
        </p:nvSpPr>
        <p:spPr>
          <a:xfrm>
            <a:off x="3047338" y="3095895"/>
            <a:ext cx="60946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en-US" dirty="0"/>
            </a:b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F0472A-07AB-2B22-3F0E-99477BAC01FC}"/>
              </a:ext>
            </a:extLst>
          </p:cNvPr>
          <p:cNvSpPr txBox="1"/>
          <p:nvPr/>
        </p:nvSpPr>
        <p:spPr>
          <a:xfrm>
            <a:off x="1280160" y="3307743"/>
            <a:ext cx="69414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Type “A” Dominant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Type “B” Calm, laid-back, non-competitive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Type “C” People Pleasers, hard time making decisions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Type “D” Stressed, hostile, job security of high importance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35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EC777-F9F0-8054-5F12-FF9C1DE95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Importance of Setting Goals</a:t>
            </a:r>
            <a:br>
              <a:rPr lang="en-US" dirty="0"/>
            </a:br>
            <a:r>
              <a:rPr lang="en-US" dirty="0"/>
              <a:t>	</a:t>
            </a:r>
            <a:r>
              <a:rPr lang="en-US" sz="2800" dirty="0"/>
              <a:t>Necessary Elements of Proper Goal Setting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C07406-551B-D51E-FDAB-763B678901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 Must be specific-Intrinsic versus Extrinsic</a:t>
            </a:r>
          </a:p>
          <a:p>
            <a:r>
              <a:rPr lang="en-US" dirty="0"/>
              <a:t>2. Must list the benefits of achieving the goal.</a:t>
            </a:r>
          </a:p>
          <a:p>
            <a:r>
              <a:rPr lang="en-US" dirty="0"/>
              <a:t>3. List the consequences, pros and cons</a:t>
            </a:r>
          </a:p>
          <a:p>
            <a:r>
              <a:rPr lang="en-US" dirty="0"/>
              <a:t>4. Beware of Roadblocks!</a:t>
            </a:r>
          </a:p>
          <a:p>
            <a:r>
              <a:rPr lang="en-US" dirty="0"/>
              <a:t>5. List the steps you will take to achieve the goal</a:t>
            </a:r>
          </a:p>
          <a:p>
            <a:r>
              <a:rPr lang="en-US" dirty="0"/>
              <a:t>6. Set a deadline</a:t>
            </a:r>
          </a:p>
          <a:p>
            <a:r>
              <a:rPr lang="en-US" dirty="0"/>
              <a:t>7. Identify your mentors if they have a part in accomplishing your goal.</a:t>
            </a:r>
          </a:p>
          <a:p>
            <a:r>
              <a:rPr lang="en-US" dirty="0"/>
              <a:t>8. Know how to measure your accomplishments.</a:t>
            </a:r>
          </a:p>
        </p:txBody>
      </p:sp>
    </p:spTree>
    <p:extLst>
      <p:ext uri="{BB962C8B-B14F-4D97-AF65-F5344CB8AC3E}">
        <p14:creationId xmlns:p14="http://schemas.microsoft.com/office/powerpoint/2010/main" val="2299198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06C26689ED3F47936053D429BDF58C" ma:contentTypeVersion="9" ma:contentTypeDescription="Create a new document." ma:contentTypeScope="" ma:versionID="66ecbbe427636473f978a03321d118df">
  <xsd:schema xmlns:xsd="http://www.w3.org/2001/XMLSchema" xmlns:xs="http://www.w3.org/2001/XMLSchema" xmlns:p="http://schemas.microsoft.com/office/2006/metadata/properties" xmlns:ns2="bdda19d9-f9ba-46b3-a6de-8cd7cd5343b5" xmlns:ns3="b480663d-7f8b-472d-9c70-e03b8f8cc4c6" targetNamespace="http://schemas.microsoft.com/office/2006/metadata/properties" ma:root="true" ma:fieldsID="81672e0168d4235f3e1b1a331d259dae" ns2:_="" ns3:_="">
    <xsd:import namespace="bdda19d9-f9ba-46b3-a6de-8cd7cd5343b5"/>
    <xsd:import namespace="b480663d-7f8b-472d-9c70-e03b8f8cc4c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da19d9-f9ba-46b3-a6de-8cd7cd5343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ed8703d-a7c8-4a51-8730-763bd45d72e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80663d-7f8b-472d-9c70-e03b8f8cc4c6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d0cfcc9c-6109-48d3-8202-d2de5a44e771}" ma:internalName="TaxCatchAll" ma:showField="CatchAllData" ma:web="b480663d-7f8b-472d-9c70-e03b8f8cc4c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480663d-7f8b-472d-9c70-e03b8f8cc4c6" xsi:nil="true"/>
    <lcf76f155ced4ddcb4097134ff3c332f xmlns="bdda19d9-f9ba-46b3-a6de-8cd7cd5343b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790CA49-8BED-40A1-97B6-7ADDDE338572}"/>
</file>

<file path=customXml/itemProps2.xml><?xml version="1.0" encoding="utf-8"?>
<ds:datastoreItem xmlns:ds="http://schemas.openxmlformats.org/officeDocument/2006/customXml" ds:itemID="{101222AF-57FB-4F3D-802C-3BA84F578FBD}"/>
</file>

<file path=customXml/itemProps3.xml><?xml version="1.0" encoding="utf-8"?>
<ds:datastoreItem xmlns:ds="http://schemas.openxmlformats.org/officeDocument/2006/customXml" ds:itemID="{2805060A-92F9-4555-A96A-CA9610785F0F}"/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27069</TotalTime>
  <Words>1187</Words>
  <Application>Microsoft Office PowerPoint</Application>
  <PresentationFormat>Widescreen</PresentationFormat>
  <Paragraphs>192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6" baseType="lpstr">
      <vt:lpstr>Arial</vt:lpstr>
      <vt:lpstr>Century Gothic</vt:lpstr>
      <vt:lpstr>Wingdings 3</vt:lpstr>
      <vt:lpstr>Ion</vt:lpstr>
      <vt:lpstr>Career Ethics and Survival</vt:lpstr>
      <vt:lpstr>My Background and course expectations  </vt:lpstr>
      <vt:lpstr>Goals and Objectives</vt:lpstr>
      <vt:lpstr>What determines Success?   </vt:lpstr>
      <vt:lpstr>The Power of a Paradigm</vt:lpstr>
      <vt:lpstr>The Need for a Paradigm Shift</vt:lpstr>
      <vt:lpstr>Ethics and Values and how they influence our willingness to change  The basis for value formation:  </vt:lpstr>
      <vt:lpstr>Knowing how you are wired and how others are wired.   Personality Types </vt:lpstr>
      <vt:lpstr>Importance of Setting Goals  Necessary Elements of Proper Goal Setting</vt:lpstr>
      <vt:lpstr>The 7 Habits of Highly Effective People by Stephen Covey</vt:lpstr>
      <vt:lpstr>The 7 Habits of Highly Effective People by Stephen Covey</vt:lpstr>
      <vt:lpstr>Habit One-The Power of the Paradigm</vt:lpstr>
      <vt:lpstr>Habit#1 Be Proactive</vt:lpstr>
      <vt:lpstr>Habit One</vt:lpstr>
      <vt:lpstr>Habit Two-Beginning with the end in mind.</vt:lpstr>
      <vt:lpstr>What type of “centered” person are you?     </vt:lpstr>
      <vt:lpstr>Habit Three-Put First Things First</vt:lpstr>
      <vt:lpstr>The Time Management Matrix Habit Three</vt:lpstr>
      <vt:lpstr>Time Management Take-Aways     </vt:lpstr>
      <vt:lpstr>Break/Drawing Time! 10 minutes</vt:lpstr>
      <vt:lpstr>TRAF System  </vt:lpstr>
      <vt:lpstr>Consideration/Courage Matrix Habit Four</vt:lpstr>
      <vt:lpstr>Habit Four-Think Win-Win  </vt:lpstr>
      <vt:lpstr>Essential Character Traits for WIN/WIN     </vt:lpstr>
      <vt:lpstr>Habit #5 Communication</vt:lpstr>
      <vt:lpstr>Habit Five-Seek first to understand, then to be understood.   </vt:lpstr>
      <vt:lpstr>Habit Six-Synergize   </vt:lpstr>
      <vt:lpstr>Habit Seven-Sharpen the Saw               *Question: Have you sharpened your saw lately?</vt:lpstr>
      <vt:lpstr>Do’s and Don’ts  </vt:lpstr>
      <vt:lpstr>Do Not!</vt:lpstr>
      <vt:lpstr>PowerPoint Presentation</vt:lpstr>
      <vt:lpstr>PowerPoint Presentation</vt:lpstr>
      <vt:lpstr>Do not make a statement you wouldn’t want your family to see posted anywhere. </vt:lpstr>
      <vt:lpstr>Tattoos</vt:lpstr>
      <vt:lpstr>PowerPoint Presentation</vt:lpstr>
      <vt:lpstr>PowerPoint Presentation</vt:lpstr>
      <vt:lpstr>Piercings</vt:lpstr>
      <vt:lpstr>PowerPoint Presentation</vt:lpstr>
      <vt:lpstr>Hair me out…</vt:lpstr>
      <vt:lpstr>PowerPoint Presentation</vt:lpstr>
      <vt:lpstr>Most Importantly….In closing…  </vt:lpstr>
      <vt:lpstr>Randy Fedak Vice President-CWFIA/Retired SIU Chief RandyFedak@cwfia.org 831-706-1044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Career Ethics and Survival</dc:title>
  <dc:creator>Randy Fedak</dc:creator>
  <cp:lastModifiedBy>Randy Fedak</cp:lastModifiedBy>
  <cp:revision>36</cp:revision>
  <dcterms:created xsi:type="dcterms:W3CDTF">2022-06-24T17:50:58Z</dcterms:created>
  <dcterms:modified xsi:type="dcterms:W3CDTF">2022-10-16T01:01:15Z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0x010100B806C26689ED3F47936053D429BDF58C</vt:lpwstr>
  </property>
</Properties>
</file>