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57" r:id="rId3"/>
    <p:sldId id="259" r:id="rId4"/>
    <p:sldId id="258" r:id="rId5"/>
    <p:sldId id="285" r:id="rId6"/>
    <p:sldId id="286" r:id="rId7"/>
    <p:sldId id="284" r:id="rId8"/>
    <p:sldId id="291" r:id="rId9"/>
    <p:sldId id="292" r:id="rId10"/>
    <p:sldId id="287" r:id="rId11"/>
    <p:sldId id="281" r:id="rId12"/>
    <p:sldId id="282" r:id="rId13"/>
    <p:sldId id="283" r:id="rId14"/>
    <p:sldId id="290" r:id="rId15"/>
    <p:sldId id="271" r:id="rId16"/>
    <p:sldId id="272" r:id="rId17"/>
    <p:sldId id="273" r:id="rId18"/>
    <p:sldId id="274" r:id="rId19"/>
    <p:sldId id="276" r:id="rId20"/>
    <p:sldId id="277" r:id="rId21"/>
    <p:sldId id="278" r:id="rId22"/>
    <p:sldId id="279" r:id="rId23"/>
    <p:sldId id="280" r:id="rId24"/>
    <p:sldId id="293" r:id="rId25"/>
    <p:sldId id="275" r:id="rId26"/>
    <p:sldId id="288" r:id="rId27"/>
    <p:sldId id="294" r:id="rId28"/>
    <p:sldId id="268" r:id="rId29"/>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4" d="100"/>
          <a:sy n="64" d="100"/>
        </p:scale>
        <p:origin x="40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9AB7B3F-8F9A-48AF-A1D8-BB012EFDC0C3}" type="datetimeFigureOut">
              <a:rPr lang="en-US" smtClean="0"/>
              <a:t>10/15/2022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82259FC3-1968-4F1C-B799-27205FD1B26E}" type="slidenum">
              <a:rPr lang="en-US" smtClean="0"/>
              <a:t>‹#›</a:t>
            </a:fld>
            <a:endParaRPr lang="en-US"/>
          </a:p>
        </p:txBody>
      </p:sp>
    </p:spTree>
    <p:extLst>
      <p:ext uri="{BB962C8B-B14F-4D97-AF65-F5344CB8AC3E}">
        <p14:creationId xmlns:p14="http://schemas.microsoft.com/office/powerpoint/2010/main" val="3829824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259FC3-1968-4F1C-B799-27205FD1B26E}" type="slidenum">
              <a:rPr lang="en-US" smtClean="0"/>
              <a:t>1</a:t>
            </a:fld>
            <a:endParaRPr lang="en-US"/>
          </a:p>
        </p:txBody>
      </p:sp>
    </p:spTree>
    <p:extLst>
      <p:ext uri="{BB962C8B-B14F-4D97-AF65-F5344CB8AC3E}">
        <p14:creationId xmlns:p14="http://schemas.microsoft.com/office/powerpoint/2010/main" val="184529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259FC3-1968-4F1C-B799-27205FD1B26E}" type="slidenum">
              <a:rPr lang="en-US" smtClean="0"/>
              <a:t>2</a:t>
            </a:fld>
            <a:endParaRPr lang="en-US"/>
          </a:p>
        </p:txBody>
      </p:sp>
    </p:spTree>
    <p:extLst>
      <p:ext uri="{BB962C8B-B14F-4D97-AF65-F5344CB8AC3E}">
        <p14:creationId xmlns:p14="http://schemas.microsoft.com/office/powerpoint/2010/main" val="399680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259FC3-1968-4F1C-B799-27205FD1B26E}" type="slidenum">
              <a:rPr lang="en-US" smtClean="0"/>
              <a:t>3</a:t>
            </a:fld>
            <a:endParaRPr lang="en-US"/>
          </a:p>
        </p:txBody>
      </p:sp>
    </p:spTree>
    <p:extLst>
      <p:ext uri="{BB962C8B-B14F-4D97-AF65-F5344CB8AC3E}">
        <p14:creationId xmlns:p14="http://schemas.microsoft.com/office/powerpoint/2010/main" val="417905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259FC3-1968-4F1C-B799-27205FD1B26E}" type="slidenum">
              <a:rPr lang="en-US" smtClean="0"/>
              <a:t>4</a:t>
            </a:fld>
            <a:endParaRPr lang="en-US"/>
          </a:p>
        </p:txBody>
      </p:sp>
    </p:spTree>
    <p:extLst>
      <p:ext uri="{BB962C8B-B14F-4D97-AF65-F5344CB8AC3E}">
        <p14:creationId xmlns:p14="http://schemas.microsoft.com/office/powerpoint/2010/main" val="213949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10/15/2022</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2.xml"/><Relationship Id="rId5" Type="http://schemas.openxmlformats.org/officeDocument/2006/relationships/image" Target="../media/image8.tmp"/><Relationship Id="rId4" Type="http://schemas.openxmlformats.org/officeDocument/2006/relationships/image" Target="../media/image7.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Cell Phone Analysis</a:t>
            </a:r>
          </a:p>
        </p:txBody>
      </p:sp>
      <p:sp>
        <p:nvSpPr>
          <p:cNvPr id="3" name="Subtitle 2"/>
          <p:cNvSpPr>
            <a:spLocks noGrp="1"/>
          </p:cNvSpPr>
          <p:nvPr>
            <p:ph type="subTitle" idx="1"/>
          </p:nvPr>
        </p:nvSpPr>
        <p:spPr/>
        <p:txBody>
          <a:bodyPr/>
          <a:lstStyle/>
          <a:p>
            <a:r>
              <a:rPr lang="en-US" dirty="0"/>
              <a:t>Basic Overview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812" y="3897956"/>
            <a:ext cx="2903838" cy="2903838"/>
          </a:xfrm>
          <a:prstGeom prst="rect">
            <a:avLst/>
          </a:prstGeom>
        </p:spPr>
      </p:pic>
    </p:spTree>
    <p:extLst>
      <p:ext uri="{BB962C8B-B14F-4D97-AF65-F5344CB8AC3E}">
        <p14:creationId xmlns:p14="http://schemas.microsoft.com/office/powerpoint/2010/main" val="1763509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26061-A015-4660-A424-97DBB1B3103B}"/>
              </a:ext>
            </a:extLst>
          </p:cNvPr>
          <p:cNvSpPr>
            <a:spLocks noGrp="1"/>
          </p:cNvSpPr>
          <p:nvPr>
            <p:ph type="ctrTitle"/>
          </p:nvPr>
        </p:nvSpPr>
        <p:spPr/>
        <p:txBody>
          <a:bodyPr>
            <a:normAutofit fontScale="90000"/>
          </a:bodyPr>
          <a:lstStyle/>
          <a:p>
            <a:r>
              <a:rPr lang="en-US" dirty="0"/>
              <a:t>Question:</a:t>
            </a:r>
            <a:br>
              <a:rPr lang="en-US" dirty="0"/>
            </a:br>
            <a:r>
              <a:rPr lang="en-US" dirty="0"/>
              <a:t>But what if you don’t have a suspect or phone number?</a:t>
            </a:r>
          </a:p>
        </p:txBody>
      </p:sp>
      <p:sp>
        <p:nvSpPr>
          <p:cNvPr id="5" name="Subtitle 4">
            <a:extLst>
              <a:ext uri="{FF2B5EF4-FFF2-40B4-BE49-F238E27FC236}">
                <a16:creationId xmlns:a16="http://schemas.microsoft.com/office/drawing/2014/main" id="{B4D58015-2B93-4820-9D41-889D90AE4FB7}"/>
              </a:ext>
            </a:extLst>
          </p:cNvPr>
          <p:cNvSpPr>
            <a:spLocks noGrp="1"/>
          </p:cNvSpPr>
          <p:nvPr>
            <p:ph type="subTitle" idx="1"/>
          </p:nvPr>
        </p:nvSpPr>
        <p:spPr/>
        <p:txBody>
          <a:bodyPr/>
          <a:lstStyle/>
          <a:p>
            <a:r>
              <a:rPr lang="en-US" dirty="0"/>
              <a:t>Answer:</a:t>
            </a:r>
          </a:p>
          <a:p>
            <a:r>
              <a:rPr lang="en-US" dirty="0"/>
              <a:t>Tower Dumps and/or Geofences</a:t>
            </a:r>
          </a:p>
        </p:txBody>
      </p:sp>
    </p:spTree>
    <p:extLst>
      <p:ext uri="{BB962C8B-B14F-4D97-AF65-F5344CB8AC3E}">
        <p14:creationId xmlns:p14="http://schemas.microsoft.com/office/powerpoint/2010/main" val="4044801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FB06-C76F-47A4-84BD-6D0E40CA5679}"/>
              </a:ext>
            </a:extLst>
          </p:cNvPr>
          <p:cNvSpPr>
            <a:spLocks noGrp="1"/>
          </p:cNvSpPr>
          <p:nvPr>
            <p:ph type="title"/>
          </p:nvPr>
        </p:nvSpPr>
        <p:spPr/>
        <p:txBody>
          <a:bodyPr/>
          <a:lstStyle/>
          <a:p>
            <a:r>
              <a:rPr lang="en-US" dirty="0"/>
              <a:t>Cell tower dumps</a:t>
            </a:r>
          </a:p>
        </p:txBody>
      </p:sp>
      <p:sp>
        <p:nvSpPr>
          <p:cNvPr id="3" name="Content Placeholder 2">
            <a:extLst>
              <a:ext uri="{FF2B5EF4-FFF2-40B4-BE49-F238E27FC236}">
                <a16:creationId xmlns:a16="http://schemas.microsoft.com/office/drawing/2014/main" id="{AC0CFA12-8621-4DA2-8A15-CA51F50BA27D}"/>
              </a:ext>
            </a:extLst>
          </p:cNvPr>
          <p:cNvSpPr>
            <a:spLocks noGrp="1"/>
          </p:cNvSpPr>
          <p:nvPr>
            <p:ph idx="1"/>
          </p:nvPr>
        </p:nvSpPr>
        <p:spPr>
          <a:xfrm>
            <a:off x="913795" y="2096063"/>
            <a:ext cx="10353762" cy="4152337"/>
          </a:xfrm>
        </p:spPr>
        <p:txBody>
          <a:bodyPr>
            <a:normAutofit fontScale="92500" lnSpcReduction="10000"/>
          </a:bodyPr>
          <a:lstStyle/>
          <a:p>
            <a:r>
              <a:rPr lang="en-US" dirty="0"/>
              <a:t>Record of all usage events involving a particular tower in a specified area during a specified timeframe</a:t>
            </a:r>
          </a:p>
          <a:p>
            <a:r>
              <a:rPr lang="en-US" dirty="0"/>
              <a:t>The towers to be “dumped” are determined by the carrier based on the address(es) / geo-location(s) provided by YOU in your search warrant</a:t>
            </a:r>
          </a:p>
          <a:p>
            <a:r>
              <a:rPr lang="en-US" dirty="0"/>
              <a:t>Submit search warrant (list all carriers on one warrant)</a:t>
            </a:r>
          </a:p>
          <a:p>
            <a:pPr lvl="1"/>
            <a:r>
              <a:rPr lang="en-US" dirty="0"/>
              <a:t>Ensure manageable timeframe(s)</a:t>
            </a:r>
          </a:p>
          <a:p>
            <a:r>
              <a:rPr lang="en-US" dirty="0"/>
              <a:t>Tower dump returns vary depending on carrier</a:t>
            </a:r>
          </a:p>
          <a:p>
            <a:pPr lvl="1"/>
            <a:r>
              <a:rPr lang="en-US" dirty="0"/>
              <a:t>AT&amp;T – voice, text, data (we wish all suspects used AT&amp;T)</a:t>
            </a:r>
          </a:p>
          <a:p>
            <a:pPr lvl="1"/>
            <a:r>
              <a:rPr lang="en-US" dirty="0"/>
              <a:t>T-Mobile – voice, text</a:t>
            </a:r>
          </a:p>
          <a:p>
            <a:pPr lvl="1"/>
            <a:r>
              <a:rPr lang="en-US" dirty="0"/>
              <a:t>Sprint – voice</a:t>
            </a:r>
          </a:p>
          <a:p>
            <a:pPr lvl="1"/>
            <a:r>
              <a:rPr lang="en-US" dirty="0"/>
              <a:t>Verizon – voice, text, sometimes per call measurement data</a:t>
            </a:r>
          </a:p>
        </p:txBody>
      </p:sp>
    </p:spTree>
    <p:extLst>
      <p:ext uri="{BB962C8B-B14F-4D97-AF65-F5344CB8AC3E}">
        <p14:creationId xmlns:p14="http://schemas.microsoft.com/office/powerpoint/2010/main" val="3177972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96FD4-0A61-40AC-AD1F-AE99F54D195B}"/>
              </a:ext>
            </a:extLst>
          </p:cNvPr>
          <p:cNvSpPr>
            <a:spLocks noGrp="1"/>
          </p:cNvSpPr>
          <p:nvPr>
            <p:ph type="title"/>
          </p:nvPr>
        </p:nvSpPr>
        <p:spPr/>
        <p:txBody>
          <a:bodyPr/>
          <a:lstStyle/>
          <a:p>
            <a:r>
              <a:rPr lang="en-US" dirty="0"/>
              <a:t>Cell tower dumps</a:t>
            </a:r>
          </a:p>
        </p:txBody>
      </p:sp>
      <p:sp>
        <p:nvSpPr>
          <p:cNvPr id="3" name="Content Placeholder 2">
            <a:extLst>
              <a:ext uri="{FF2B5EF4-FFF2-40B4-BE49-F238E27FC236}">
                <a16:creationId xmlns:a16="http://schemas.microsoft.com/office/drawing/2014/main" id="{1DAF3E38-DD80-48C6-B7B5-E935E560DDEA}"/>
              </a:ext>
            </a:extLst>
          </p:cNvPr>
          <p:cNvSpPr>
            <a:spLocks noGrp="1"/>
          </p:cNvSpPr>
          <p:nvPr>
            <p:ph idx="1"/>
          </p:nvPr>
        </p:nvSpPr>
        <p:spPr>
          <a:xfrm>
            <a:off x="913795" y="2096063"/>
            <a:ext cx="10353762" cy="4017735"/>
          </a:xfrm>
        </p:spPr>
        <p:txBody>
          <a:bodyPr>
            <a:normAutofit lnSpcReduction="10000"/>
          </a:bodyPr>
          <a:lstStyle/>
          <a:p>
            <a:r>
              <a:rPr lang="en-US" dirty="0"/>
              <a:t>It’s all about comparing / contrasting</a:t>
            </a:r>
          </a:p>
          <a:p>
            <a:r>
              <a:rPr lang="en-US" dirty="0"/>
              <a:t>Single location</a:t>
            </a:r>
          </a:p>
          <a:p>
            <a:pPr lvl="1"/>
            <a:r>
              <a:rPr lang="en-US" dirty="0"/>
              <a:t>Have video surveillance of suspect with phone to ear</a:t>
            </a:r>
          </a:p>
          <a:p>
            <a:pPr lvl="1"/>
            <a:r>
              <a:rPr lang="en-US" dirty="0"/>
              <a:t>Hoping suspect used cell phone</a:t>
            </a:r>
          </a:p>
          <a:p>
            <a:pPr lvl="1"/>
            <a:r>
              <a:rPr lang="en-US" dirty="0"/>
              <a:t>Look for stand-out numbers</a:t>
            </a:r>
          </a:p>
          <a:p>
            <a:pPr lvl="1"/>
            <a:r>
              <a:rPr lang="en-US" dirty="0"/>
              <a:t>Have a POI phone number</a:t>
            </a:r>
          </a:p>
          <a:p>
            <a:pPr lvl="1"/>
            <a:r>
              <a:rPr lang="en-US" dirty="0"/>
              <a:t>Preserve as evidence to search later with a suspect lead</a:t>
            </a:r>
          </a:p>
          <a:p>
            <a:pPr lvl="1"/>
            <a:r>
              <a:rPr lang="en-US" dirty="0"/>
              <a:t>Last resort…</a:t>
            </a:r>
          </a:p>
          <a:p>
            <a:pPr marL="0" indent="0">
              <a:buNone/>
            </a:pPr>
            <a:r>
              <a:rPr lang="en-US" dirty="0"/>
              <a:t>Control Tower Dump – 1 dump for date/time of crime | 1 dump for same time exactly 1 week prior to crime</a:t>
            </a:r>
          </a:p>
        </p:txBody>
      </p:sp>
    </p:spTree>
    <p:extLst>
      <p:ext uri="{BB962C8B-B14F-4D97-AF65-F5344CB8AC3E}">
        <p14:creationId xmlns:p14="http://schemas.microsoft.com/office/powerpoint/2010/main" val="2672802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8437A-4943-437E-9860-9BB4CF3729FF}"/>
              </a:ext>
            </a:extLst>
          </p:cNvPr>
          <p:cNvSpPr>
            <a:spLocks noGrp="1"/>
          </p:cNvSpPr>
          <p:nvPr>
            <p:ph type="title"/>
          </p:nvPr>
        </p:nvSpPr>
        <p:spPr/>
        <p:txBody>
          <a:bodyPr/>
          <a:lstStyle/>
          <a:p>
            <a:r>
              <a:rPr lang="en-US" dirty="0"/>
              <a:t>Cell tower dumps</a:t>
            </a:r>
          </a:p>
        </p:txBody>
      </p:sp>
      <p:sp>
        <p:nvSpPr>
          <p:cNvPr id="3" name="Content Placeholder 2">
            <a:extLst>
              <a:ext uri="{FF2B5EF4-FFF2-40B4-BE49-F238E27FC236}">
                <a16:creationId xmlns:a16="http://schemas.microsoft.com/office/drawing/2014/main" id="{55ED9CEE-7AAA-46C6-8648-16A379EC8A28}"/>
              </a:ext>
            </a:extLst>
          </p:cNvPr>
          <p:cNvSpPr>
            <a:spLocks noGrp="1"/>
          </p:cNvSpPr>
          <p:nvPr>
            <p:ph idx="1"/>
          </p:nvPr>
        </p:nvSpPr>
        <p:spPr/>
        <p:txBody>
          <a:bodyPr/>
          <a:lstStyle/>
          <a:p>
            <a:r>
              <a:rPr lang="en-US" dirty="0"/>
              <a:t>Multiple locations</a:t>
            </a:r>
          </a:p>
          <a:p>
            <a:pPr lvl="1"/>
            <a:r>
              <a:rPr lang="en-US" dirty="0"/>
              <a:t>Same location – different dates/times</a:t>
            </a:r>
          </a:p>
          <a:p>
            <a:pPr lvl="2"/>
            <a:r>
              <a:rPr lang="en-US" dirty="0"/>
              <a:t>Suspect seen on video casing area days before the crime</a:t>
            </a:r>
          </a:p>
          <a:p>
            <a:pPr lvl="1"/>
            <a:r>
              <a:rPr lang="en-US" dirty="0"/>
              <a:t>Different locations – one or more dates</a:t>
            </a:r>
          </a:p>
          <a:p>
            <a:pPr lvl="2"/>
            <a:r>
              <a:rPr lang="en-US" dirty="0"/>
              <a:t>Serial crimes / sprees and trends</a:t>
            </a:r>
          </a:p>
          <a:p>
            <a:pPr marL="914400" lvl="2" indent="0">
              <a:buNone/>
            </a:pPr>
            <a:r>
              <a:rPr lang="en-US" dirty="0"/>
              <a:t>	</a:t>
            </a:r>
          </a:p>
          <a:p>
            <a:pPr marL="0" indent="0">
              <a:buNone/>
            </a:pPr>
            <a:r>
              <a:rPr lang="en-US" dirty="0"/>
              <a:t>Ensure the crime scenes are separated by time and/or distance so as not to use the same towers during the same timeframes</a:t>
            </a:r>
          </a:p>
        </p:txBody>
      </p:sp>
    </p:spTree>
    <p:extLst>
      <p:ext uri="{BB962C8B-B14F-4D97-AF65-F5344CB8AC3E}">
        <p14:creationId xmlns:p14="http://schemas.microsoft.com/office/powerpoint/2010/main" val="382118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BB93F9-42C1-4E11-A850-F200B91855BD}"/>
              </a:ext>
            </a:extLst>
          </p:cNvPr>
          <p:cNvSpPr>
            <a:spLocks noGrp="1"/>
          </p:cNvSpPr>
          <p:nvPr>
            <p:ph type="title"/>
          </p:nvPr>
        </p:nvSpPr>
        <p:spPr/>
        <p:txBody>
          <a:bodyPr/>
          <a:lstStyle/>
          <a:p>
            <a:r>
              <a:rPr lang="en-US" dirty="0"/>
              <a:t>Cell tower dumps</a:t>
            </a:r>
          </a:p>
        </p:txBody>
      </p:sp>
      <p:pic>
        <p:nvPicPr>
          <p:cNvPr id="14" name="Content Placeholder 13" descr="Chart, diagram&#10;&#10;Description automatically generated">
            <a:extLst>
              <a:ext uri="{FF2B5EF4-FFF2-40B4-BE49-F238E27FC236}">
                <a16:creationId xmlns:a16="http://schemas.microsoft.com/office/drawing/2014/main" id="{1E8E718F-5EFA-46D7-BA98-19525B4DF1EA}"/>
              </a:ext>
            </a:extLst>
          </p:cNvPr>
          <p:cNvPicPr>
            <a:picLocks noGrp="1" noChangeAspect="1"/>
          </p:cNvPicPr>
          <p:nvPr>
            <p:ph sz="half" idx="2"/>
          </p:nvPr>
        </p:nvPicPr>
        <p:blipFill>
          <a:blip r:embed="rId2"/>
          <a:stretch>
            <a:fillRect/>
          </a:stretch>
        </p:blipFill>
        <p:spPr>
          <a:xfrm>
            <a:off x="7675213" y="2087562"/>
            <a:ext cx="4196359" cy="3703637"/>
          </a:xfrm>
        </p:spPr>
      </p:pic>
      <p:pic>
        <p:nvPicPr>
          <p:cNvPr id="12" name="Content Placeholder 4" descr="Chart&#10;&#10;Description automatically generated">
            <a:extLst>
              <a:ext uri="{FF2B5EF4-FFF2-40B4-BE49-F238E27FC236}">
                <a16:creationId xmlns:a16="http://schemas.microsoft.com/office/drawing/2014/main" id="{51B87021-A81D-497C-BADD-50906CA28E94}"/>
              </a:ext>
            </a:extLst>
          </p:cNvPr>
          <p:cNvPicPr>
            <a:picLocks noGrp="1" noChangeAspect="1"/>
          </p:cNvPicPr>
          <p:nvPr>
            <p:ph sz="half" idx="1"/>
          </p:nvPr>
        </p:nvPicPr>
        <p:blipFill rotWithShape="1">
          <a:blip r:embed="rId3"/>
          <a:srcRect l="5727" r="8643" b="-2"/>
          <a:stretch/>
        </p:blipFill>
        <p:spPr>
          <a:xfrm>
            <a:off x="320428" y="2087563"/>
            <a:ext cx="4083544" cy="3703637"/>
          </a:xfrm>
          <a:prstGeom prst="rect">
            <a:avLst/>
          </a:prstGeom>
        </p:spPr>
      </p:pic>
      <p:sp>
        <p:nvSpPr>
          <p:cNvPr id="16" name="TextBox 15">
            <a:extLst>
              <a:ext uri="{FF2B5EF4-FFF2-40B4-BE49-F238E27FC236}">
                <a16:creationId xmlns:a16="http://schemas.microsoft.com/office/drawing/2014/main" id="{7D171920-FF3F-470A-B00F-32FF3DBA3B19}"/>
              </a:ext>
            </a:extLst>
          </p:cNvPr>
          <p:cNvSpPr txBox="1"/>
          <p:nvPr/>
        </p:nvSpPr>
        <p:spPr>
          <a:xfrm>
            <a:off x="4516788" y="2087562"/>
            <a:ext cx="3057492" cy="3970318"/>
          </a:xfrm>
          <a:prstGeom prst="rect">
            <a:avLst/>
          </a:prstGeom>
          <a:noFill/>
        </p:spPr>
        <p:txBody>
          <a:bodyPr wrap="square" rtlCol="0">
            <a:spAutoFit/>
          </a:bodyPr>
          <a:lstStyle/>
          <a:p>
            <a:r>
              <a:rPr lang="en-US" sz="1800" dirty="0">
                <a:solidFill>
                  <a:srgbClr val="FFFFFF"/>
                </a:solidFill>
              </a:rPr>
              <a:t>3 distinct locations &amp; times</a:t>
            </a:r>
          </a:p>
          <a:p>
            <a:endParaRPr lang="en-US" dirty="0">
              <a:solidFill>
                <a:srgbClr val="FFFFFF"/>
              </a:solidFill>
            </a:endParaRPr>
          </a:p>
          <a:p>
            <a:endParaRPr lang="en-US" sz="1800" dirty="0">
              <a:solidFill>
                <a:srgbClr val="FFFFFF"/>
              </a:solidFill>
            </a:endParaRPr>
          </a:p>
          <a:p>
            <a:r>
              <a:rPr lang="en-US" sz="1800" dirty="0">
                <a:solidFill>
                  <a:srgbClr val="FFFFFF"/>
                </a:solidFill>
              </a:rPr>
              <a:t>Timeframe – 1 hr. each</a:t>
            </a:r>
          </a:p>
          <a:p>
            <a:endParaRPr lang="en-US" dirty="0">
              <a:solidFill>
                <a:srgbClr val="FFFFFF"/>
              </a:solidFill>
            </a:endParaRPr>
          </a:p>
          <a:p>
            <a:endParaRPr lang="en-US" sz="1800" dirty="0">
              <a:solidFill>
                <a:srgbClr val="FFFFFF"/>
              </a:solidFill>
            </a:endParaRPr>
          </a:p>
          <a:p>
            <a:r>
              <a:rPr lang="en-US" sz="1800" dirty="0">
                <a:solidFill>
                  <a:srgbClr val="FFFFFF"/>
                </a:solidFill>
              </a:rPr>
              <a:t>Hundreds of thousands of numbers</a:t>
            </a:r>
          </a:p>
          <a:p>
            <a:endParaRPr lang="en-US" dirty="0">
              <a:solidFill>
                <a:srgbClr val="FFFFFF"/>
              </a:solidFill>
            </a:endParaRPr>
          </a:p>
          <a:p>
            <a:endParaRPr lang="en-US" sz="1800" dirty="0">
              <a:solidFill>
                <a:srgbClr val="FFFFFF"/>
              </a:solidFill>
            </a:endParaRPr>
          </a:p>
          <a:p>
            <a:r>
              <a:rPr lang="en-US" dirty="0">
                <a:solidFill>
                  <a:srgbClr val="FFFFFF"/>
                </a:solidFill>
              </a:rPr>
              <a:t>Only 2 numbers hit on all three locations during the predesignated timeframes</a:t>
            </a:r>
            <a:endParaRPr lang="en-US" sz="1800" dirty="0">
              <a:solidFill>
                <a:srgbClr val="FFFFFF"/>
              </a:solidFill>
            </a:endParaRPr>
          </a:p>
          <a:p>
            <a:endParaRPr lang="en-US" dirty="0"/>
          </a:p>
        </p:txBody>
      </p:sp>
    </p:spTree>
    <p:extLst>
      <p:ext uri="{BB962C8B-B14F-4D97-AF65-F5344CB8AC3E}">
        <p14:creationId xmlns:p14="http://schemas.microsoft.com/office/powerpoint/2010/main" val="2699789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E3EE3-CCF2-4CB6-97A3-025E673B9B28}"/>
              </a:ext>
            </a:extLst>
          </p:cNvPr>
          <p:cNvSpPr>
            <a:spLocks noGrp="1"/>
          </p:cNvSpPr>
          <p:nvPr>
            <p:ph type="title"/>
          </p:nvPr>
        </p:nvSpPr>
        <p:spPr/>
        <p:txBody>
          <a:bodyPr/>
          <a:lstStyle/>
          <a:p>
            <a:r>
              <a:rPr lang="en-US" dirty="0"/>
              <a:t>Google geofence</a:t>
            </a:r>
            <a:br>
              <a:rPr lang="en-US" dirty="0"/>
            </a:br>
            <a:r>
              <a:rPr lang="en-US" sz="2800" dirty="0"/>
              <a:t>(aka) google reverse location search</a:t>
            </a:r>
            <a:endParaRPr lang="en-US" dirty="0"/>
          </a:p>
        </p:txBody>
      </p:sp>
      <p:sp>
        <p:nvSpPr>
          <p:cNvPr id="3" name="Content Placeholder 2">
            <a:extLst>
              <a:ext uri="{FF2B5EF4-FFF2-40B4-BE49-F238E27FC236}">
                <a16:creationId xmlns:a16="http://schemas.microsoft.com/office/drawing/2014/main" id="{5031FD0F-4677-4509-AA1C-F5D29384F9A9}"/>
              </a:ext>
            </a:extLst>
          </p:cNvPr>
          <p:cNvSpPr>
            <a:spLocks noGrp="1"/>
          </p:cNvSpPr>
          <p:nvPr>
            <p:ph idx="1"/>
          </p:nvPr>
        </p:nvSpPr>
        <p:spPr/>
        <p:txBody>
          <a:bodyPr/>
          <a:lstStyle/>
          <a:p>
            <a:r>
              <a:rPr lang="en-US" dirty="0"/>
              <a:t>Demand Google to produce an anonymized list of device ID numbers for their subscribers based on a specified area of interest and timeframe.</a:t>
            </a:r>
          </a:p>
          <a:p>
            <a:r>
              <a:rPr lang="en-US" dirty="0"/>
              <a:t>Create a virtual perimeter around the area(s) of interest by drawing on a map – radius or convex polygon – based on latitudes/longitudes.</a:t>
            </a:r>
          </a:p>
          <a:p>
            <a:pPr lvl="1"/>
            <a:r>
              <a:rPr lang="en-US" dirty="0"/>
              <a:t>Radius – single geo-location on the map with a radius size to create the fence.</a:t>
            </a:r>
          </a:p>
          <a:p>
            <a:pPr lvl="1"/>
            <a:r>
              <a:rPr lang="en-US" dirty="0"/>
              <a:t>Polygon – At least three geo-location points creating a fenced in area.</a:t>
            </a:r>
          </a:p>
          <a:p>
            <a:r>
              <a:rPr lang="en-US" dirty="0"/>
              <a:t>The size and timeframe of the geofence varies by case.</a:t>
            </a:r>
          </a:p>
        </p:txBody>
      </p:sp>
    </p:spTree>
    <p:extLst>
      <p:ext uri="{BB962C8B-B14F-4D97-AF65-F5344CB8AC3E}">
        <p14:creationId xmlns:p14="http://schemas.microsoft.com/office/powerpoint/2010/main" val="935977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2303-4F05-4848-9FD3-292ADF33469F}"/>
              </a:ext>
            </a:extLst>
          </p:cNvPr>
          <p:cNvSpPr>
            <a:spLocks noGrp="1"/>
          </p:cNvSpPr>
          <p:nvPr>
            <p:ph type="title"/>
          </p:nvPr>
        </p:nvSpPr>
        <p:spPr/>
        <p:txBody>
          <a:bodyPr/>
          <a:lstStyle/>
          <a:p>
            <a:r>
              <a:rPr lang="en-US" dirty="0"/>
              <a:t>Google geofence case law</a:t>
            </a:r>
          </a:p>
        </p:txBody>
      </p:sp>
      <p:sp>
        <p:nvSpPr>
          <p:cNvPr id="3" name="Content Placeholder 2">
            <a:extLst>
              <a:ext uri="{FF2B5EF4-FFF2-40B4-BE49-F238E27FC236}">
                <a16:creationId xmlns:a16="http://schemas.microsoft.com/office/drawing/2014/main" id="{8A7F141D-ED50-4E98-A493-B58DB8955637}"/>
              </a:ext>
            </a:extLst>
          </p:cNvPr>
          <p:cNvSpPr>
            <a:spLocks noGrp="1"/>
          </p:cNvSpPr>
          <p:nvPr>
            <p:ph idx="1"/>
          </p:nvPr>
        </p:nvSpPr>
        <p:spPr>
          <a:xfrm>
            <a:off x="913795" y="2096063"/>
            <a:ext cx="10353762" cy="4384829"/>
          </a:xfrm>
        </p:spPr>
        <p:txBody>
          <a:bodyPr/>
          <a:lstStyle/>
          <a:p>
            <a:r>
              <a:rPr lang="en-US" dirty="0"/>
              <a:t>Matter of Search of Information Stored at Premises Controlled by Google, N.D. Illinois (8/24/2020) No. 20 M 392</a:t>
            </a:r>
          </a:p>
          <a:p>
            <a:pPr lvl="1"/>
            <a:r>
              <a:rPr lang="en-US" dirty="0"/>
              <a:t>Federal court ruled application was in violation of the 4</a:t>
            </a:r>
            <a:r>
              <a:rPr lang="en-US" baseline="30000" dirty="0"/>
              <a:t>th</a:t>
            </a:r>
            <a:r>
              <a:rPr lang="en-US" dirty="0"/>
              <a:t> Amendment</a:t>
            </a:r>
          </a:p>
          <a:p>
            <a:pPr lvl="2"/>
            <a:r>
              <a:rPr lang="en-US" dirty="0"/>
              <a:t>Two-location search warrant application</a:t>
            </a:r>
          </a:p>
          <a:p>
            <a:pPr lvl="2"/>
            <a:r>
              <a:rPr lang="en-US" dirty="0"/>
              <a:t>Three separate search warrant submissions</a:t>
            </a:r>
          </a:p>
          <a:p>
            <a:pPr lvl="2"/>
            <a:r>
              <a:rPr lang="en-US" dirty="0"/>
              <a:t>Two different judges</a:t>
            </a:r>
          </a:p>
          <a:p>
            <a:pPr lvl="1"/>
            <a:r>
              <a:rPr lang="en-US" dirty="0"/>
              <a:t>Warrant application denied, but stated in the Conclusion:</a:t>
            </a:r>
          </a:p>
          <a:p>
            <a:pPr lvl="2"/>
            <a:r>
              <a:rPr lang="en-US" i="1" dirty="0"/>
              <a:t>Simply because Google can collect this information, or because the government can obtain it from Google under a “constrained” approach “justified” by the investigation’s parameters, does not mean that the approach clears the hurdles of the Fourth Amendment probable cause and particularity. </a:t>
            </a:r>
            <a:r>
              <a:rPr lang="en-US" i="1" dirty="0">
                <a:solidFill>
                  <a:srgbClr val="FF0000"/>
                </a:solidFill>
              </a:rPr>
              <a:t>But nor does the Court intend to suggest that geofence warrants are categorically unconstitutional.</a:t>
            </a:r>
          </a:p>
        </p:txBody>
      </p:sp>
    </p:spTree>
    <p:extLst>
      <p:ext uri="{BB962C8B-B14F-4D97-AF65-F5344CB8AC3E}">
        <p14:creationId xmlns:p14="http://schemas.microsoft.com/office/powerpoint/2010/main" val="130227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DAFB9-DA6D-4D06-A14C-52B18A3511B5}"/>
              </a:ext>
            </a:extLst>
          </p:cNvPr>
          <p:cNvSpPr>
            <a:spLocks noGrp="1"/>
          </p:cNvSpPr>
          <p:nvPr>
            <p:ph type="title"/>
          </p:nvPr>
        </p:nvSpPr>
        <p:spPr/>
        <p:txBody>
          <a:bodyPr/>
          <a:lstStyle/>
          <a:p>
            <a:r>
              <a:rPr lang="en-US" dirty="0"/>
              <a:t>Google geofence case law</a:t>
            </a:r>
          </a:p>
        </p:txBody>
      </p:sp>
      <p:sp>
        <p:nvSpPr>
          <p:cNvPr id="3" name="Content Placeholder 2">
            <a:extLst>
              <a:ext uri="{FF2B5EF4-FFF2-40B4-BE49-F238E27FC236}">
                <a16:creationId xmlns:a16="http://schemas.microsoft.com/office/drawing/2014/main" id="{77A1E31A-EAA1-4C0A-8254-BD364A7E160D}"/>
              </a:ext>
            </a:extLst>
          </p:cNvPr>
          <p:cNvSpPr>
            <a:spLocks noGrp="1"/>
          </p:cNvSpPr>
          <p:nvPr>
            <p:ph idx="1"/>
          </p:nvPr>
        </p:nvSpPr>
        <p:spPr/>
        <p:txBody>
          <a:bodyPr/>
          <a:lstStyle/>
          <a:p>
            <a:r>
              <a:rPr lang="en-US" dirty="0"/>
              <a:t>Matter of Search Warrant for Data Stored at Google Concerning an Arson Investigation, N.D. Illinois (10/29/2020) No. 20 M. 525</a:t>
            </a:r>
          </a:p>
          <a:p>
            <a:pPr lvl="1"/>
            <a:r>
              <a:rPr lang="en-US" dirty="0"/>
              <a:t>Federal court granted search warrant application</a:t>
            </a:r>
          </a:p>
          <a:p>
            <a:pPr lvl="2"/>
            <a:r>
              <a:rPr lang="en-US" dirty="0"/>
              <a:t>Multi-location search warrant application</a:t>
            </a:r>
          </a:p>
          <a:p>
            <a:pPr lvl="2"/>
            <a:r>
              <a:rPr lang="en-US" i="1" dirty="0"/>
              <a:t>“…no court has held that a geofence warrant is categorically unconstitutional. Rather, the issue is whether the warrant is supported by probable cause and is particular in time, location and scope to ensure that there is a fair probability that evidence of the crime will be obtained.”</a:t>
            </a:r>
          </a:p>
        </p:txBody>
      </p:sp>
    </p:spTree>
    <p:extLst>
      <p:ext uri="{BB962C8B-B14F-4D97-AF65-F5344CB8AC3E}">
        <p14:creationId xmlns:p14="http://schemas.microsoft.com/office/powerpoint/2010/main" val="32557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4DB88-B072-43B4-8783-16DC6EB8E702}"/>
              </a:ext>
            </a:extLst>
          </p:cNvPr>
          <p:cNvSpPr>
            <a:spLocks noGrp="1"/>
          </p:cNvSpPr>
          <p:nvPr>
            <p:ph type="title"/>
          </p:nvPr>
        </p:nvSpPr>
        <p:spPr/>
        <p:txBody>
          <a:bodyPr/>
          <a:lstStyle/>
          <a:p>
            <a:r>
              <a:rPr lang="en-US" dirty="0"/>
              <a:t>Google Geofence case law</a:t>
            </a:r>
          </a:p>
        </p:txBody>
      </p:sp>
      <p:sp>
        <p:nvSpPr>
          <p:cNvPr id="3" name="Content Placeholder 2">
            <a:extLst>
              <a:ext uri="{FF2B5EF4-FFF2-40B4-BE49-F238E27FC236}">
                <a16:creationId xmlns:a16="http://schemas.microsoft.com/office/drawing/2014/main" id="{5F8D5031-C796-448E-9B7F-423B22DA5555}"/>
              </a:ext>
            </a:extLst>
          </p:cNvPr>
          <p:cNvSpPr>
            <a:spLocks noGrp="1"/>
          </p:cNvSpPr>
          <p:nvPr>
            <p:ph idx="1"/>
          </p:nvPr>
        </p:nvSpPr>
        <p:spPr/>
        <p:txBody>
          <a:bodyPr/>
          <a:lstStyle/>
          <a:p>
            <a:r>
              <a:rPr lang="en-US" dirty="0"/>
              <a:t>Okello </a:t>
            </a:r>
            <a:r>
              <a:rPr lang="en-US" dirty="0" err="1"/>
              <a:t>Chatrie</a:t>
            </a:r>
            <a:r>
              <a:rPr lang="en-US" dirty="0"/>
              <a:t> Motion to Suppress the Geofence Warrant Decision (3/3/2022)</a:t>
            </a:r>
          </a:p>
          <a:p>
            <a:pPr lvl="1"/>
            <a:r>
              <a:rPr lang="en-US" dirty="0"/>
              <a:t>5/20/2019 bank robbery at Call Federal Credit Union in Midlothian, VA</a:t>
            </a:r>
          </a:p>
          <a:p>
            <a:pPr lvl="1"/>
            <a:r>
              <a:rPr lang="en-US" dirty="0"/>
              <a:t>Suspect had firearm and note; he forced a bank employee to open the safe</a:t>
            </a:r>
          </a:p>
          <a:p>
            <a:pPr lvl="1"/>
            <a:r>
              <a:rPr lang="en-US" dirty="0"/>
              <a:t>Suspect took $195,000 and fled on foot towards an adjacent business west of the bank</a:t>
            </a:r>
          </a:p>
          <a:p>
            <a:pPr lvl="1"/>
            <a:r>
              <a:rPr lang="en-US" dirty="0"/>
              <a:t>Law enforcement obtained a Google Geofence warrant to assist in identifying the suspect</a:t>
            </a:r>
          </a:p>
          <a:p>
            <a:pPr lvl="1"/>
            <a:r>
              <a:rPr lang="en-US" dirty="0"/>
              <a:t>Suspect identified as Okello </a:t>
            </a:r>
            <a:r>
              <a:rPr lang="en-US" dirty="0" err="1"/>
              <a:t>Chatrie</a:t>
            </a:r>
            <a:endParaRPr lang="en-US" dirty="0"/>
          </a:p>
          <a:p>
            <a:pPr lvl="2"/>
            <a:r>
              <a:rPr lang="en-US" dirty="0"/>
              <a:t>Charged with Forced Accompaniment during Armed Credit Union Robbery and Using, Carrying, or Brandishing a Firearm during and in Relation to a Crime of Violence</a:t>
            </a:r>
          </a:p>
        </p:txBody>
      </p:sp>
    </p:spTree>
    <p:extLst>
      <p:ext uri="{BB962C8B-B14F-4D97-AF65-F5344CB8AC3E}">
        <p14:creationId xmlns:p14="http://schemas.microsoft.com/office/powerpoint/2010/main" val="115990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4816-612D-4A16-9145-B3FD430C1D22}"/>
              </a:ext>
            </a:extLst>
          </p:cNvPr>
          <p:cNvSpPr>
            <a:spLocks noGrp="1"/>
          </p:cNvSpPr>
          <p:nvPr>
            <p:ph type="title"/>
          </p:nvPr>
        </p:nvSpPr>
        <p:spPr/>
        <p:txBody>
          <a:bodyPr/>
          <a:lstStyle/>
          <a:p>
            <a:r>
              <a:rPr lang="en-US" dirty="0"/>
              <a:t>Google geofence case law</a:t>
            </a:r>
          </a:p>
        </p:txBody>
      </p:sp>
      <p:sp>
        <p:nvSpPr>
          <p:cNvPr id="3" name="Content Placeholder 2">
            <a:extLst>
              <a:ext uri="{FF2B5EF4-FFF2-40B4-BE49-F238E27FC236}">
                <a16:creationId xmlns:a16="http://schemas.microsoft.com/office/drawing/2014/main" id="{354553EC-A829-4E8C-B0D8-6BB717C55256}"/>
              </a:ext>
            </a:extLst>
          </p:cNvPr>
          <p:cNvSpPr>
            <a:spLocks noGrp="1"/>
          </p:cNvSpPr>
          <p:nvPr>
            <p:ph sz="half" idx="1"/>
          </p:nvPr>
        </p:nvSpPr>
        <p:spPr>
          <a:xfrm>
            <a:off x="913795" y="2088319"/>
            <a:ext cx="5106004" cy="4029931"/>
          </a:xfrm>
        </p:spPr>
        <p:txBody>
          <a:bodyPr>
            <a:normAutofit fontScale="92500" lnSpcReduction="20000"/>
          </a:bodyPr>
          <a:lstStyle/>
          <a:p>
            <a:r>
              <a:rPr lang="en-US" dirty="0" err="1"/>
              <a:t>Chatrie</a:t>
            </a:r>
            <a:r>
              <a:rPr lang="en-US" dirty="0"/>
              <a:t> Geofence Warrant</a:t>
            </a:r>
          </a:p>
          <a:p>
            <a:r>
              <a:rPr lang="en-US" dirty="0"/>
              <a:t>1 warrant – three-step process</a:t>
            </a:r>
          </a:p>
          <a:p>
            <a:r>
              <a:rPr lang="en-US" dirty="0"/>
              <a:t>150-meter radius (300-meter diameter)</a:t>
            </a:r>
          </a:p>
          <a:p>
            <a:pPr lvl="1"/>
            <a:r>
              <a:rPr lang="en-US" dirty="0"/>
              <a:t>Encompassed 17.5 acres</a:t>
            </a:r>
          </a:p>
          <a:p>
            <a:pPr lvl="1"/>
            <a:r>
              <a:rPr lang="en-US" dirty="0"/>
              <a:t>Included credit union and church</a:t>
            </a:r>
          </a:p>
          <a:p>
            <a:r>
              <a:rPr lang="en-US" dirty="0"/>
              <a:t>5/20/2019 – 16:20-17:20 </a:t>
            </a:r>
            <a:r>
              <a:rPr lang="en-US" dirty="0" err="1"/>
              <a:t>hrs</a:t>
            </a:r>
            <a:endParaRPr lang="en-US" dirty="0"/>
          </a:p>
          <a:p>
            <a:r>
              <a:rPr lang="en-US" dirty="0"/>
              <a:t>Step 1 – Received 19 anonymized devices</a:t>
            </a:r>
          </a:p>
          <a:p>
            <a:r>
              <a:rPr lang="en-US" dirty="0"/>
              <a:t>Step 2 &amp; 3 – Asked for all 19 devices</a:t>
            </a:r>
          </a:p>
          <a:p>
            <a:r>
              <a:rPr lang="en-US" dirty="0"/>
              <a:t>Google took issue with request</a:t>
            </a:r>
          </a:p>
          <a:p>
            <a:pPr lvl="1"/>
            <a:r>
              <a:rPr lang="en-US" dirty="0"/>
              <a:t>Step 2 – 9 devices; Step 3 – 3 devices</a:t>
            </a:r>
          </a:p>
        </p:txBody>
      </p:sp>
      <p:sp>
        <p:nvSpPr>
          <p:cNvPr id="6" name="Content Placeholder 5">
            <a:extLst>
              <a:ext uri="{FF2B5EF4-FFF2-40B4-BE49-F238E27FC236}">
                <a16:creationId xmlns:a16="http://schemas.microsoft.com/office/drawing/2014/main" id="{EAF30103-BB0C-4CB2-8036-5CD6516D5719}"/>
              </a:ext>
            </a:extLst>
          </p:cNvPr>
          <p:cNvSpPr>
            <a:spLocks noGrp="1"/>
          </p:cNvSpPr>
          <p:nvPr>
            <p:ph sz="half" idx="2"/>
          </p:nvPr>
        </p:nvSpPr>
        <p:spPr/>
        <p:txBody>
          <a:bodyPr>
            <a:normAutofit fontScale="92500" lnSpcReduction="20000"/>
          </a:bodyPr>
          <a:lstStyle/>
          <a:p>
            <a:endParaRPr lang="en-US"/>
          </a:p>
        </p:txBody>
      </p:sp>
      <p:pic>
        <p:nvPicPr>
          <p:cNvPr id="5" name="Picture 4" descr="Map&#10;&#10;Description automatically generated">
            <a:extLst>
              <a:ext uri="{FF2B5EF4-FFF2-40B4-BE49-F238E27FC236}">
                <a16:creationId xmlns:a16="http://schemas.microsoft.com/office/drawing/2014/main" id="{DDAC2B77-B9F1-4A63-BF2F-D0A07D3D923D}"/>
              </a:ext>
            </a:extLst>
          </p:cNvPr>
          <p:cNvPicPr>
            <a:picLocks noChangeAspect="1"/>
          </p:cNvPicPr>
          <p:nvPr/>
        </p:nvPicPr>
        <p:blipFill>
          <a:blip r:embed="rId2"/>
          <a:stretch>
            <a:fillRect/>
          </a:stretch>
        </p:blipFill>
        <p:spPr>
          <a:xfrm>
            <a:off x="6172203" y="2088319"/>
            <a:ext cx="5620378" cy="4029931"/>
          </a:xfrm>
          <a:prstGeom prst="rect">
            <a:avLst/>
          </a:prstGeom>
        </p:spPr>
      </p:pic>
    </p:spTree>
    <p:extLst>
      <p:ext uri="{BB962C8B-B14F-4D97-AF65-F5344CB8AC3E}">
        <p14:creationId xmlns:p14="http://schemas.microsoft.com/office/powerpoint/2010/main" val="757684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Key Points made using cell records</a:t>
            </a:r>
          </a:p>
        </p:txBody>
      </p:sp>
      <p:sp>
        <p:nvSpPr>
          <p:cNvPr id="3" name="Content Placeholder 2"/>
          <p:cNvSpPr>
            <a:spLocks noGrp="1"/>
          </p:cNvSpPr>
          <p:nvPr>
            <p:ph idx="1"/>
          </p:nvPr>
        </p:nvSpPr>
        <p:spPr/>
        <p:txBody>
          <a:bodyPr/>
          <a:lstStyle/>
          <a:p>
            <a:r>
              <a:rPr lang="en-US" dirty="0"/>
              <a:t>Device was in the general area of a location (inconclusive / only general area)</a:t>
            </a:r>
          </a:p>
          <a:p>
            <a:r>
              <a:rPr lang="en-US" dirty="0"/>
              <a:t>Device was not at or near a location (conclusive)</a:t>
            </a:r>
          </a:p>
          <a:p>
            <a:r>
              <a:rPr lang="en-US" dirty="0"/>
              <a:t>Device’s route of travel / movement</a:t>
            </a:r>
          </a:p>
          <a:p>
            <a:r>
              <a:rPr lang="en-US" dirty="0"/>
              <a:t>Multiple devices together or near each other</a:t>
            </a:r>
          </a:p>
          <a:p>
            <a:r>
              <a:rPr lang="en-US" dirty="0"/>
              <a:t>Who communicated with whom (connections)</a:t>
            </a:r>
          </a:p>
          <a:p>
            <a:r>
              <a:rPr lang="en-US" dirty="0"/>
              <a:t>What a device’s “normal” is (pattern of life)</a:t>
            </a:r>
          </a:p>
          <a:p>
            <a:pPr lvl="1"/>
            <a:r>
              <a:rPr lang="en-US" dirty="0"/>
              <a:t>Calling pattern, top numbers called, daily usage, timelines, travel route, etc.</a:t>
            </a:r>
          </a:p>
        </p:txBody>
      </p:sp>
    </p:spTree>
    <p:extLst>
      <p:ext uri="{BB962C8B-B14F-4D97-AF65-F5344CB8AC3E}">
        <p14:creationId xmlns:p14="http://schemas.microsoft.com/office/powerpoint/2010/main" val="164580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181C2-34F4-4C8A-BB99-2030D550FB7D}"/>
              </a:ext>
            </a:extLst>
          </p:cNvPr>
          <p:cNvSpPr>
            <a:spLocks noGrp="1"/>
          </p:cNvSpPr>
          <p:nvPr>
            <p:ph type="title"/>
          </p:nvPr>
        </p:nvSpPr>
        <p:spPr/>
        <p:txBody>
          <a:bodyPr/>
          <a:lstStyle/>
          <a:p>
            <a:r>
              <a:rPr lang="en-US" dirty="0"/>
              <a:t>Google geofence case law</a:t>
            </a:r>
          </a:p>
        </p:txBody>
      </p:sp>
      <p:sp>
        <p:nvSpPr>
          <p:cNvPr id="5" name="Content Placeholder 4">
            <a:extLst>
              <a:ext uri="{FF2B5EF4-FFF2-40B4-BE49-F238E27FC236}">
                <a16:creationId xmlns:a16="http://schemas.microsoft.com/office/drawing/2014/main" id="{3A6C2BAB-870E-4AD1-A20E-DD2FD5597917}"/>
              </a:ext>
            </a:extLst>
          </p:cNvPr>
          <p:cNvSpPr>
            <a:spLocks noGrp="1"/>
          </p:cNvSpPr>
          <p:nvPr>
            <p:ph idx="1"/>
          </p:nvPr>
        </p:nvSpPr>
        <p:spPr/>
        <p:txBody>
          <a:bodyPr/>
          <a:lstStyle/>
          <a:p>
            <a:r>
              <a:rPr lang="en-US" dirty="0" err="1"/>
              <a:t>Chatrie</a:t>
            </a:r>
            <a:r>
              <a:rPr lang="en-US" dirty="0"/>
              <a:t> Motion to Suppress denied</a:t>
            </a:r>
          </a:p>
          <a:p>
            <a:pPr lvl="1"/>
            <a:r>
              <a:rPr lang="en-US" i="1" dirty="0"/>
              <a:t>Despite the warrant failing under Fourth Amendment scrutiny, the Leon good faith exception shields the resulting evidence from suppression. The warrant lacked particularized probable cause, but was not “so lacking in indicia of probable cause as to render official belief in its existence entirely unreasonable.”</a:t>
            </a:r>
          </a:p>
        </p:txBody>
      </p:sp>
    </p:spTree>
    <p:extLst>
      <p:ext uri="{BB962C8B-B14F-4D97-AF65-F5344CB8AC3E}">
        <p14:creationId xmlns:p14="http://schemas.microsoft.com/office/powerpoint/2010/main" val="267861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C748-EC71-443D-B641-07EBF24CAB33}"/>
              </a:ext>
            </a:extLst>
          </p:cNvPr>
          <p:cNvSpPr>
            <a:spLocks noGrp="1"/>
          </p:cNvSpPr>
          <p:nvPr>
            <p:ph type="title"/>
          </p:nvPr>
        </p:nvSpPr>
        <p:spPr/>
        <p:txBody>
          <a:bodyPr/>
          <a:lstStyle/>
          <a:p>
            <a:r>
              <a:rPr lang="en-US" dirty="0"/>
              <a:t>Google geofence</a:t>
            </a:r>
          </a:p>
        </p:txBody>
      </p:sp>
      <p:sp>
        <p:nvSpPr>
          <p:cNvPr id="3" name="Content Placeholder 2">
            <a:extLst>
              <a:ext uri="{FF2B5EF4-FFF2-40B4-BE49-F238E27FC236}">
                <a16:creationId xmlns:a16="http://schemas.microsoft.com/office/drawing/2014/main" id="{FD43242A-0D17-4C70-90F6-1ED7FCDB1D6B}"/>
              </a:ext>
            </a:extLst>
          </p:cNvPr>
          <p:cNvSpPr>
            <a:spLocks noGrp="1"/>
          </p:cNvSpPr>
          <p:nvPr>
            <p:ph idx="1"/>
          </p:nvPr>
        </p:nvSpPr>
        <p:spPr/>
        <p:txBody>
          <a:bodyPr>
            <a:normAutofit fontScale="92500" lnSpcReduction="10000"/>
          </a:bodyPr>
          <a:lstStyle/>
          <a:p>
            <a:r>
              <a:rPr lang="en-US" dirty="0"/>
              <a:t>Three-step process = three search warrants</a:t>
            </a:r>
          </a:p>
          <a:p>
            <a:pPr lvl="1"/>
            <a:r>
              <a:rPr lang="en-US" dirty="0"/>
              <a:t>Step 1 – Request list of anonymized devices based on area(s) of interest and timeframe(s)</a:t>
            </a:r>
          </a:p>
          <a:p>
            <a:pPr lvl="2"/>
            <a:r>
              <a:rPr lang="en-US" dirty="0"/>
              <a:t>Google returns devices based on GPS / Wi-Fi hits within the geofence with a margin of error</a:t>
            </a:r>
          </a:p>
          <a:p>
            <a:pPr lvl="1"/>
            <a:r>
              <a:rPr lang="en-US" dirty="0"/>
              <a:t>Step 2 – Shortlist relevant devices</a:t>
            </a:r>
          </a:p>
          <a:p>
            <a:pPr lvl="2"/>
            <a:r>
              <a:rPr lang="en-US" dirty="0"/>
              <a:t>Request location data before, during, and after crime inside/outside of the geofence</a:t>
            </a:r>
          </a:p>
          <a:p>
            <a:pPr lvl="2"/>
            <a:r>
              <a:rPr lang="en-US" dirty="0"/>
              <a:t>Expanded timeframe (with particularized probable cause)</a:t>
            </a:r>
          </a:p>
          <a:p>
            <a:pPr lvl="1"/>
            <a:r>
              <a:rPr lang="en-US" dirty="0"/>
              <a:t>Step 3 – Shortlist relevant devices</a:t>
            </a:r>
          </a:p>
          <a:p>
            <a:pPr lvl="2"/>
            <a:r>
              <a:rPr lang="en-US" dirty="0"/>
              <a:t>Request subscriber information for relevant devices (non-disclosure / delay of notice)</a:t>
            </a:r>
          </a:p>
          <a:p>
            <a:pPr lvl="1"/>
            <a:r>
              <a:rPr lang="en-US" dirty="0"/>
              <a:t>Did you find your target?</a:t>
            </a:r>
          </a:p>
          <a:p>
            <a:pPr lvl="2"/>
            <a:r>
              <a:rPr lang="en-US" dirty="0"/>
              <a:t>Send Google a preservation request, then ask for EVERYTHING GOOGLE (not part of geofence process)</a:t>
            </a:r>
          </a:p>
        </p:txBody>
      </p:sp>
    </p:spTree>
    <p:extLst>
      <p:ext uri="{BB962C8B-B14F-4D97-AF65-F5344CB8AC3E}">
        <p14:creationId xmlns:p14="http://schemas.microsoft.com/office/powerpoint/2010/main" val="859421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7C0E-5015-4D42-AF4D-99A47426D96D}"/>
              </a:ext>
            </a:extLst>
          </p:cNvPr>
          <p:cNvSpPr>
            <a:spLocks noGrp="1"/>
          </p:cNvSpPr>
          <p:nvPr>
            <p:ph type="title"/>
          </p:nvPr>
        </p:nvSpPr>
        <p:spPr/>
        <p:txBody>
          <a:bodyPr/>
          <a:lstStyle/>
          <a:p>
            <a:r>
              <a:rPr lang="en-US" dirty="0"/>
              <a:t>Google geofence</a:t>
            </a:r>
          </a:p>
        </p:txBody>
      </p:sp>
      <p:sp>
        <p:nvSpPr>
          <p:cNvPr id="3" name="Content Placeholder 2">
            <a:extLst>
              <a:ext uri="{FF2B5EF4-FFF2-40B4-BE49-F238E27FC236}">
                <a16:creationId xmlns:a16="http://schemas.microsoft.com/office/drawing/2014/main" id="{04D565B3-1C0A-4F16-AACE-8026DB9EF614}"/>
              </a:ext>
            </a:extLst>
          </p:cNvPr>
          <p:cNvSpPr>
            <a:spLocks noGrp="1"/>
          </p:cNvSpPr>
          <p:nvPr>
            <p:ph idx="1"/>
          </p:nvPr>
        </p:nvSpPr>
        <p:spPr/>
        <p:txBody>
          <a:bodyPr/>
          <a:lstStyle/>
          <a:p>
            <a:r>
              <a:rPr lang="en-US" dirty="0"/>
              <a:t>Small geofence = greater timeframe | Large geofence = lesser timeframe</a:t>
            </a:r>
          </a:p>
          <a:p>
            <a:r>
              <a:rPr lang="en-US" dirty="0"/>
              <a:t>Urban area = smaller geofence | Rural area = larger geofence</a:t>
            </a:r>
          </a:p>
          <a:p>
            <a:r>
              <a:rPr lang="en-US" dirty="0"/>
              <a:t>Common timeframe to use in Step 1 is 1 </a:t>
            </a:r>
            <a:r>
              <a:rPr lang="en-US" dirty="0" err="1"/>
              <a:t>hr</a:t>
            </a:r>
            <a:r>
              <a:rPr lang="en-US" dirty="0"/>
              <a:t> before and 1 </a:t>
            </a:r>
            <a:r>
              <a:rPr lang="en-US" dirty="0" err="1"/>
              <a:t>hr</a:t>
            </a:r>
            <a:r>
              <a:rPr lang="en-US" dirty="0"/>
              <a:t> after the crime</a:t>
            </a:r>
          </a:p>
          <a:p>
            <a:r>
              <a:rPr lang="en-US" dirty="0"/>
              <a:t>If Google says your request is overly broad</a:t>
            </a:r>
          </a:p>
          <a:p>
            <a:pPr lvl="1"/>
            <a:r>
              <a:rPr lang="en-US" dirty="0"/>
              <a:t>Resubmit with a smaller geofence OR lesser time (don’t do both…baby steps)</a:t>
            </a:r>
          </a:p>
          <a:p>
            <a:r>
              <a:rPr lang="en-US" dirty="0"/>
              <a:t>YOU HAVE 60 DAYS FROM STEP 1 – STEP 3</a:t>
            </a:r>
          </a:p>
          <a:p>
            <a:r>
              <a:rPr lang="en-US" dirty="0"/>
              <a:t>No preservation requests for Google Geofences</a:t>
            </a:r>
          </a:p>
          <a:p>
            <a:pPr marL="0" indent="0">
              <a:buNone/>
            </a:pPr>
            <a:endParaRPr lang="en-US" dirty="0"/>
          </a:p>
        </p:txBody>
      </p:sp>
    </p:spTree>
    <p:extLst>
      <p:ext uri="{BB962C8B-B14F-4D97-AF65-F5344CB8AC3E}">
        <p14:creationId xmlns:p14="http://schemas.microsoft.com/office/powerpoint/2010/main" val="1133229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5BC52-ABC9-4740-8EFC-CAACD8933E32}"/>
              </a:ext>
            </a:extLst>
          </p:cNvPr>
          <p:cNvSpPr>
            <a:spLocks noGrp="1"/>
          </p:cNvSpPr>
          <p:nvPr>
            <p:ph type="title"/>
          </p:nvPr>
        </p:nvSpPr>
        <p:spPr/>
        <p:txBody>
          <a:bodyPr/>
          <a:lstStyle/>
          <a:p>
            <a:r>
              <a:rPr lang="en-US" dirty="0"/>
              <a:t>Google geofence</a:t>
            </a:r>
          </a:p>
        </p:txBody>
      </p:sp>
      <p:sp>
        <p:nvSpPr>
          <p:cNvPr id="3" name="Content Placeholder 2">
            <a:extLst>
              <a:ext uri="{FF2B5EF4-FFF2-40B4-BE49-F238E27FC236}">
                <a16:creationId xmlns:a16="http://schemas.microsoft.com/office/drawing/2014/main" id="{08C781B2-DF67-4EB6-84CE-34FAAB8BDD6C}"/>
              </a:ext>
            </a:extLst>
          </p:cNvPr>
          <p:cNvSpPr>
            <a:spLocks noGrp="1"/>
          </p:cNvSpPr>
          <p:nvPr>
            <p:ph idx="1"/>
          </p:nvPr>
        </p:nvSpPr>
        <p:spPr>
          <a:xfrm>
            <a:off x="913795" y="2096064"/>
            <a:ext cx="10353762" cy="4071130"/>
          </a:xfrm>
        </p:spPr>
        <p:txBody>
          <a:bodyPr/>
          <a:lstStyle/>
          <a:p>
            <a:r>
              <a:rPr lang="en-US" dirty="0"/>
              <a:t>What if you don’t get anything back?</a:t>
            </a:r>
          </a:p>
          <a:p>
            <a:pPr lvl="1"/>
            <a:r>
              <a:rPr lang="en-US" dirty="0"/>
              <a:t>Google Location Services has to be enabled at the account level</a:t>
            </a:r>
          </a:p>
          <a:p>
            <a:pPr lvl="1"/>
            <a:r>
              <a:rPr lang="en-US" dirty="0"/>
              <a:t>Location Services has to be enabled on the device</a:t>
            </a:r>
          </a:p>
          <a:p>
            <a:pPr lvl="1"/>
            <a:r>
              <a:rPr lang="en-US" dirty="0"/>
              <a:t>Location Services has to be in use at the moment</a:t>
            </a:r>
          </a:p>
          <a:p>
            <a:pPr lvl="1"/>
            <a:r>
              <a:rPr lang="en-US" dirty="0"/>
              <a:t>The device has to ping within the timeframe requested</a:t>
            </a:r>
          </a:p>
          <a:p>
            <a:pPr marL="0" indent="0">
              <a:buNone/>
            </a:pPr>
            <a:endParaRPr lang="en-US" sz="1000" dirty="0"/>
          </a:p>
          <a:p>
            <a:pPr marL="0" indent="0">
              <a:buNone/>
            </a:pPr>
            <a:r>
              <a:rPr lang="en-US" sz="1800" dirty="0"/>
              <a:t>Location history is user configurable. The user can delete the location history at any time. </a:t>
            </a:r>
          </a:p>
          <a:p>
            <a:pPr marL="0" indent="0">
              <a:buNone/>
            </a:pPr>
            <a:r>
              <a:rPr lang="en-US" sz="1800" dirty="0"/>
              <a:t>Beginning in May 2020, new users’ location history is auto-deleted after 18 months</a:t>
            </a:r>
          </a:p>
        </p:txBody>
      </p:sp>
    </p:spTree>
    <p:extLst>
      <p:ext uri="{BB962C8B-B14F-4D97-AF65-F5344CB8AC3E}">
        <p14:creationId xmlns:p14="http://schemas.microsoft.com/office/powerpoint/2010/main" val="3700275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BE803-6463-467C-9438-44F5986FB470}"/>
              </a:ext>
            </a:extLst>
          </p:cNvPr>
          <p:cNvSpPr>
            <a:spLocks noGrp="1"/>
          </p:cNvSpPr>
          <p:nvPr>
            <p:ph type="title"/>
          </p:nvPr>
        </p:nvSpPr>
        <p:spPr/>
        <p:txBody>
          <a:bodyPr/>
          <a:lstStyle/>
          <a:p>
            <a:r>
              <a:rPr lang="en-US" dirty="0"/>
              <a:t>Google geofence</a:t>
            </a:r>
          </a:p>
        </p:txBody>
      </p:sp>
      <p:pic>
        <p:nvPicPr>
          <p:cNvPr id="5" name="Content Placeholder 4" descr="Diagram&#10;&#10;Description automatically generated">
            <a:extLst>
              <a:ext uri="{FF2B5EF4-FFF2-40B4-BE49-F238E27FC236}">
                <a16:creationId xmlns:a16="http://schemas.microsoft.com/office/drawing/2014/main" id="{58ADC867-0575-45F8-9997-C53EDE784ADF}"/>
              </a:ext>
            </a:extLst>
          </p:cNvPr>
          <p:cNvPicPr>
            <a:picLocks noGrp="1" noChangeAspect="1"/>
          </p:cNvPicPr>
          <p:nvPr>
            <p:ph idx="1"/>
          </p:nvPr>
        </p:nvPicPr>
        <p:blipFill>
          <a:blip r:embed="rId2"/>
          <a:stretch>
            <a:fillRect/>
          </a:stretch>
        </p:blipFill>
        <p:spPr>
          <a:xfrm>
            <a:off x="150257" y="2321169"/>
            <a:ext cx="5680049" cy="4124178"/>
          </a:xfrm>
        </p:spPr>
      </p:pic>
      <p:pic>
        <p:nvPicPr>
          <p:cNvPr id="7" name="Picture 6" descr="Map&#10;&#10;Description automatically generated">
            <a:extLst>
              <a:ext uri="{FF2B5EF4-FFF2-40B4-BE49-F238E27FC236}">
                <a16:creationId xmlns:a16="http://schemas.microsoft.com/office/drawing/2014/main" id="{B735264B-1D1E-4898-9C39-D0DF4FF57934}"/>
              </a:ext>
            </a:extLst>
          </p:cNvPr>
          <p:cNvPicPr>
            <a:picLocks noChangeAspect="1"/>
          </p:cNvPicPr>
          <p:nvPr/>
        </p:nvPicPr>
        <p:blipFill>
          <a:blip r:embed="rId3"/>
          <a:stretch>
            <a:fillRect/>
          </a:stretch>
        </p:blipFill>
        <p:spPr>
          <a:xfrm>
            <a:off x="4337337" y="2025555"/>
            <a:ext cx="7704406" cy="4715406"/>
          </a:xfrm>
          <a:prstGeom prst="rect">
            <a:avLst/>
          </a:prstGeom>
          <a:ln w="92075" cmpd="dbl">
            <a:solidFill>
              <a:schemeClr val="bg1"/>
            </a:solidFill>
          </a:ln>
        </p:spPr>
      </p:pic>
    </p:spTree>
    <p:extLst>
      <p:ext uri="{BB962C8B-B14F-4D97-AF65-F5344CB8AC3E}">
        <p14:creationId xmlns:p14="http://schemas.microsoft.com/office/powerpoint/2010/main" val="2536373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B089-1D9C-47CE-B8AA-D4D7AA7D5530}"/>
              </a:ext>
            </a:extLst>
          </p:cNvPr>
          <p:cNvSpPr>
            <a:spLocks noGrp="1"/>
          </p:cNvSpPr>
          <p:nvPr>
            <p:ph type="title"/>
          </p:nvPr>
        </p:nvSpPr>
        <p:spPr/>
        <p:txBody>
          <a:bodyPr/>
          <a:lstStyle/>
          <a:p>
            <a:r>
              <a:rPr lang="en-US" dirty="0"/>
              <a:t>Google location history fun facts</a:t>
            </a:r>
          </a:p>
        </p:txBody>
      </p:sp>
      <p:sp>
        <p:nvSpPr>
          <p:cNvPr id="3" name="Content Placeholder 2">
            <a:extLst>
              <a:ext uri="{FF2B5EF4-FFF2-40B4-BE49-F238E27FC236}">
                <a16:creationId xmlns:a16="http://schemas.microsoft.com/office/drawing/2014/main" id="{016CE935-144A-4EE2-A8B5-CF5D47D9515D}"/>
              </a:ext>
            </a:extLst>
          </p:cNvPr>
          <p:cNvSpPr>
            <a:spLocks noGrp="1"/>
          </p:cNvSpPr>
          <p:nvPr>
            <p:ph idx="1"/>
          </p:nvPr>
        </p:nvSpPr>
        <p:spPr/>
        <p:txBody>
          <a:bodyPr/>
          <a:lstStyle/>
          <a:p>
            <a:r>
              <a:rPr lang="en-US" dirty="0"/>
              <a:t>All Android devices have Google</a:t>
            </a:r>
          </a:p>
          <a:p>
            <a:r>
              <a:rPr lang="en-US" dirty="0"/>
              <a:t>Location History (LH) supports Google’s advertising revenue</a:t>
            </a:r>
          </a:p>
          <a:p>
            <a:r>
              <a:rPr lang="en-US" dirty="0"/>
              <a:t>LH logs a device’s location, on average, every two minutes</a:t>
            </a:r>
          </a:p>
          <a:p>
            <a:r>
              <a:rPr lang="en-US" dirty="0"/>
              <a:t>If user ‘opts in’ to LH, Google is “always collecting” data</a:t>
            </a:r>
          </a:p>
          <a:p>
            <a:pPr lvl="1"/>
            <a:r>
              <a:rPr lang="en-US" dirty="0"/>
              <a:t>LH is tied to a user’s Google account, NOT to a specific app</a:t>
            </a:r>
          </a:p>
          <a:p>
            <a:r>
              <a:rPr lang="en-US" dirty="0"/>
              <a:t>Approximately 1/3 of all active Google users have LH enabled</a:t>
            </a:r>
          </a:p>
          <a:p>
            <a:r>
              <a:rPr lang="en-US" dirty="0"/>
              <a:t>Google estimates a device’s location; aims to accurately capture 68% of users</a:t>
            </a:r>
          </a:p>
        </p:txBody>
      </p:sp>
    </p:spTree>
    <p:extLst>
      <p:ext uri="{BB962C8B-B14F-4D97-AF65-F5344CB8AC3E}">
        <p14:creationId xmlns:p14="http://schemas.microsoft.com/office/powerpoint/2010/main" val="708256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B366-F7A3-4612-B385-1522A6D07C33}"/>
              </a:ext>
            </a:extLst>
          </p:cNvPr>
          <p:cNvSpPr>
            <a:spLocks noGrp="1"/>
          </p:cNvSpPr>
          <p:nvPr>
            <p:ph type="title"/>
          </p:nvPr>
        </p:nvSpPr>
        <p:spPr/>
        <p:txBody>
          <a:bodyPr/>
          <a:lstStyle/>
          <a:p>
            <a:r>
              <a:rPr lang="en-US" dirty="0"/>
              <a:t>What else?</a:t>
            </a:r>
          </a:p>
        </p:txBody>
      </p:sp>
      <p:sp>
        <p:nvSpPr>
          <p:cNvPr id="3" name="Content Placeholder 2">
            <a:extLst>
              <a:ext uri="{FF2B5EF4-FFF2-40B4-BE49-F238E27FC236}">
                <a16:creationId xmlns:a16="http://schemas.microsoft.com/office/drawing/2014/main" id="{D37106A4-556B-4B5B-B13C-8ACF663DECEA}"/>
              </a:ext>
            </a:extLst>
          </p:cNvPr>
          <p:cNvSpPr>
            <a:spLocks noGrp="1"/>
          </p:cNvSpPr>
          <p:nvPr>
            <p:ph idx="1"/>
          </p:nvPr>
        </p:nvSpPr>
        <p:spPr/>
        <p:txBody>
          <a:bodyPr>
            <a:normAutofit lnSpcReduction="10000"/>
          </a:bodyPr>
          <a:lstStyle/>
          <a:p>
            <a:r>
              <a:rPr lang="en-US" dirty="0"/>
              <a:t>Other geo-location data sources</a:t>
            </a:r>
          </a:p>
          <a:p>
            <a:pPr lvl="1"/>
            <a:r>
              <a:rPr lang="en-US" dirty="0"/>
              <a:t>Cellebrite downloads</a:t>
            </a:r>
          </a:p>
          <a:p>
            <a:pPr lvl="1"/>
            <a:r>
              <a:rPr lang="en-US" dirty="0"/>
              <a:t>Snapchat (any social media with location data)</a:t>
            </a:r>
          </a:p>
          <a:p>
            <a:pPr lvl="1"/>
            <a:r>
              <a:rPr lang="en-US" dirty="0"/>
              <a:t>Rideshares</a:t>
            </a:r>
          </a:p>
          <a:p>
            <a:pPr lvl="1"/>
            <a:r>
              <a:rPr lang="en-US" dirty="0"/>
              <a:t>Exercise apps</a:t>
            </a:r>
          </a:p>
          <a:p>
            <a:pPr lvl="1"/>
            <a:r>
              <a:rPr lang="en-US" dirty="0"/>
              <a:t>Rentable scooters</a:t>
            </a:r>
          </a:p>
          <a:p>
            <a:pPr lvl="1"/>
            <a:r>
              <a:rPr lang="en-US" dirty="0"/>
              <a:t>Ankle bracelets</a:t>
            </a:r>
          </a:p>
          <a:p>
            <a:pPr lvl="1"/>
            <a:r>
              <a:rPr lang="en-US" dirty="0"/>
              <a:t>Personal trackers</a:t>
            </a:r>
          </a:p>
          <a:p>
            <a:pPr lvl="1"/>
            <a:r>
              <a:rPr lang="en-US" dirty="0"/>
              <a:t>Connected cars</a:t>
            </a:r>
          </a:p>
          <a:p>
            <a:pPr lvl="1"/>
            <a:r>
              <a:rPr lang="en-US" dirty="0"/>
              <a:t>Real Time Pings</a:t>
            </a:r>
          </a:p>
        </p:txBody>
      </p:sp>
    </p:spTree>
    <p:extLst>
      <p:ext uri="{BB962C8B-B14F-4D97-AF65-F5344CB8AC3E}">
        <p14:creationId xmlns:p14="http://schemas.microsoft.com/office/powerpoint/2010/main" val="292418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creen Recording 6">
            <a:hlinkClick r:id="" action="ppaction://media"/>
            <a:extLst>
              <a:ext uri="{FF2B5EF4-FFF2-40B4-BE49-F238E27FC236}">
                <a16:creationId xmlns:a16="http://schemas.microsoft.com/office/drawing/2014/main" id="{4907CAC6-2DA3-4CC3-83BB-BCAF88995AB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6174" y="667046"/>
            <a:ext cx="11899652" cy="5523907"/>
          </a:xfrm>
        </p:spPr>
      </p:pic>
    </p:spTree>
    <p:extLst>
      <p:ext uri="{BB962C8B-B14F-4D97-AF65-F5344CB8AC3E}">
        <p14:creationId xmlns:p14="http://schemas.microsoft.com/office/powerpoint/2010/main" val="270462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https://support.hawkanalytics.com/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8444" y="1618570"/>
            <a:ext cx="7904462" cy="4992293"/>
          </a:xfrm>
        </p:spPr>
      </p:pic>
    </p:spTree>
    <p:extLst>
      <p:ext uri="{BB962C8B-B14F-4D97-AF65-F5344CB8AC3E}">
        <p14:creationId xmlns:p14="http://schemas.microsoft.com/office/powerpoint/2010/main" val="30483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safe facts</a:t>
            </a:r>
          </a:p>
        </p:txBody>
      </p:sp>
      <p:sp>
        <p:nvSpPr>
          <p:cNvPr id="3" name="Content Placeholder 2"/>
          <p:cNvSpPr>
            <a:spLocks noGrp="1"/>
          </p:cNvSpPr>
          <p:nvPr>
            <p:ph sz="half" idx="1"/>
          </p:nvPr>
        </p:nvSpPr>
        <p:spPr>
          <a:xfrm>
            <a:off x="913794" y="2088319"/>
            <a:ext cx="5233377" cy="3702881"/>
          </a:xfrm>
        </p:spPr>
        <p:txBody>
          <a:bodyPr>
            <a:normAutofit fontScale="85000" lnSpcReduction="10000"/>
          </a:bodyPr>
          <a:lstStyle/>
          <a:p>
            <a:r>
              <a:rPr lang="en-US" dirty="0" err="1"/>
              <a:t>Lat</a:t>
            </a:r>
            <a:r>
              <a:rPr lang="en-US" dirty="0"/>
              <a:t>/Long	Precise location of the tower</a:t>
            </a:r>
          </a:p>
          <a:p>
            <a:r>
              <a:rPr lang="en-US" dirty="0"/>
              <a:t>Direction	Direction of the Sector (azimuth)</a:t>
            </a:r>
          </a:p>
          <a:p>
            <a:r>
              <a:rPr lang="en-US" dirty="0"/>
              <a:t>Best Signal	The phone picks the tower and 		sector to use in a connection 		because it had the best signal 		(not because it was the closest)</a:t>
            </a:r>
          </a:p>
          <a:p>
            <a:r>
              <a:rPr lang="en-US" dirty="0"/>
              <a:t>General Area	Use the 3 facts above to 			identify the “general area” of a 		phone</a:t>
            </a:r>
          </a:p>
          <a:p>
            <a:r>
              <a:rPr lang="en-US" dirty="0"/>
              <a:t>Called/Calling	Who called/texted whom</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15959" y="2087563"/>
            <a:ext cx="2609945" cy="3703637"/>
          </a:xfrm>
        </p:spPr>
      </p:pic>
    </p:spTree>
    <p:extLst>
      <p:ext uri="{BB962C8B-B14F-4D97-AF65-F5344CB8AC3E}">
        <p14:creationId xmlns:p14="http://schemas.microsoft.com/office/powerpoint/2010/main" val="251361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 Detail Records</a:t>
            </a:r>
          </a:p>
        </p:txBody>
      </p:sp>
      <p:sp>
        <p:nvSpPr>
          <p:cNvPr id="3" name="Content Placeholder 2"/>
          <p:cNvSpPr>
            <a:spLocks noGrp="1"/>
          </p:cNvSpPr>
          <p:nvPr>
            <p:ph idx="1"/>
          </p:nvPr>
        </p:nvSpPr>
        <p:spPr/>
        <p:txBody>
          <a:bodyPr>
            <a:normAutofit/>
          </a:bodyPr>
          <a:lstStyle/>
          <a:p>
            <a:r>
              <a:rPr lang="en-US" dirty="0"/>
              <a:t>Determine the phone number &amp; carrier</a:t>
            </a:r>
          </a:p>
          <a:p>
            <a:r>
              <a:rPr lang="en-US" b="1" u="sng" dirty="0">
                <a:solidFill>
                  <a:srgbClr val="FF0000"/>
                </a:solidFill>
              </a:rPr>
              <a:t>Preserve the records (records are perishable)</a:t>
            </a:r>
          </a:p>
          <a:p>
            <a:pPr lvl="1"/>
            <a:r>
              <a:rPr lang="en-US" dirty="0"/>
              <a:t>Valid for 90 days</a:t>
            </a:r>
          </a:p>
          <a:p>
            <a:pPr lvl="1"/>
            <a:r>
              <a:rPr lang="en-US" dirty="0"/>
              <a:t>Cannot preserve records into the future</a:t>
            </a:r>
          </a:p>
          <a:p>
            <a:pPr lvl="1"/>
            <a:r>
              <a:rPr lang="en-US" dirty="0"/>
              <a:t>Use Preservation Request template in </a:t>
            </a:r>
            <a:r>
              <a:rPr lang="en-US" dirty="0" err="1"/>
              <a:t>CellHawk</a:t>
            </a:r>
            <a:endParaRPr lang="en-US" dirty="0"/>
          </a:p>
          <a:p>
            <a:r>
              <a:rPr lang="en-US" dirty="0"/>
              <a:t>Develop your probable cause</a:t>
            </a:r>
          </a:p>
          <a:p>
            <a:r>
              <a:rPr lang="en-US" dirty="0"/>
              <a:t>Write and submit search warrant (required for location information)</a:t>
            </a:r>
          </a:p>
          <a:p>
            <a:r>
              <a:rPr lang="en-US" dirty="0"/>
              <a:t>Be sure date range is adequate to establish a pattern of life</a:t>
            </a:r>
          </a:p>
        </p:txBody>
      </p:sp>
    </p:spTree>
    <p:extLst>
      <p:ext uri="{BB962C8B-B14F-4D97-AF65-F5344CB8AC3E}">
        <p14:creationId xmlns:p14="http://schemas.microsoft.com/office/powerpoint/2010/main" val="1645392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D3194-0631-42E7-9211-79587EA60735}"/>
              </a:ext>
            </a:extLst>
          </p:cNvPr>
          <p:cNvSpPr>
            <a:spLocks noGrp="1"/>
          </p:cNvSpPr>
          <p:nvPr>
            <p:ph type="title"/>
          </p:nvPr>
        </p:nvSpPr>
        <p:spPr/>
        <p:txBody>
          <a:bodyPr/>
          <a:lstStyle/>
          <a:p>
            <a:r>
              <a:rPr lang="en-US" dirty="0"/>
              <a:t>Call detail records</a:t>
            </a:r>
          </a:p>
        </p:txBody>
      </p:sp>
      <p:graphicFrame>
        <p:nvGraphicFramePr>
          <p:cNvPr id="4" name="Table 4">
            <a:extLst>
              <a:ext uri="{FF2B5EF4-FFF2-40B4-BE49-F238E27FC236}">
                <a16:creationId xmlns:a16="http://schemas.microsoft.com/office/drawing/2014/main" id="{CD947C2A-C0B0-41C9-B81E-33E5558D6830}"/>
              </a:ext>
            </a:extLst>
          </p:cNvPr>
          <p:cNvGraphicFramePr>
            <a:graphicFrameLocks noGrp="1"/>
          </p:cNvGraphicFramePr>
          <p:nvPr>
            <p:ph idx="1"/>
            <p:extLst>
              <p:ext uri="{D42A27DB-BD31-4B8C-83A1-F6EECF244321}">
                <p14:modId xmlns:p14="http://schemas.microsoft.com/office/powerpoint/2010/main" val="2529916090"/>
              </p:ext>
            </p:extLst>
          </p:nvPr>
        </p:nvGraphicFramePr>
        <p:xfrm>
          <a:off x="914400" y="2095500"/>
          <a:ext cx="10353672" cy="3479800"/>
        </p:xfrm>
        <a:graphic>
          <a:graphicData uri="http://schemas.openxmlformats.org/drawingml/2006/table">
            <a:tbl>
              <a:tblPr firstRow="1" bandRow="1">
                <a:tableStyleId>{5C22544A-7EE6-4342-B048-85BDC9FD1C3A}</a:tableStyleId>
              </a:tblPr>
              <a:tblGrid>
                <a:gridCol w="1725612">
                  <a:extLst>
                    <a:ext uri="{9D8B030D-6E8A-4147-A177-3AD203B41FA5}">
                      <a16:colId xmlns:a16="http://schemas.microsoft.com/office/drawing/2014/main" val="4003934949"/>
                    </a:ext>
                  </a:extLst>
                </a:gridCol>
                <a:gridCol w="3286902">
                  <a:extLst>
                    <a:ext uri="{9D8B030D-6E8A-4147-A177-3AD203B41FA5}">
                      <a16:colId xmlns:a16="http://schemas.microsoft.com/office/drawing/2014/main" val="3861364100"/>
                    </a:ext>
                  </a:extLst>
                </a:gridCol>
                <a:gridCol w="1681962">
                  <a:extLst>
                    <a:ext uri="{9D8B030D-6E8A-4147-A177-3AD203B41FA5}">
                      <a16:colId xmlns:a16="http://schemas.microsoft.com/office/drawing/2014/main" val="3489208281"/>
                    </a:ext>
                  </a:extLst>
                </a:gridCol>
                <a:gridCol w="1274820">
                  <a:extLst>
                    <a:ext uri="{9D8B030D-6E8A-4147-A177-3AD203B41FA5}">
                      <a16:colId xmlns:a16="http://schemas.microsoft.com/office/drawing/2014/main" val="1829513784"/>
                    </a:ext>
                  </a:extLst>
                </a:gridCol>
                <a:gridCol w="1194727">
                  <a:extLst>
                    <a:ext uri="{9D8B030D-6E8A-4147-A177-3AD203B41FA5}">
                      <a16:colId xmlns:a16="http://schemas.microsoft.com/office/drawing/2014/main" val="1159260520"/>
                    </a:ext>
                  </a:extLst>
                </a:gridCol>
                <a:gridCol w="1189649">
                  <a:extLst>
                    <a:ext uri="{9D8B030D-6E8A-4147-A177-3AD203B41FA5}">
                      <a16:colId xmlns:a16="http://schemas.microsoft.com/office/drawing/2014/main" val="4149301634"/>
                    </a:ext>
                  </a:extLst>
                </a:gridCol>
              </a:tblGrid>
              <a:tr h="370840">
                <a:tc>
                  <a:txBody>
                    <a:bodyPr/>
                    <a:lstStyle/>
                    <a:p>
                      <a:pPr algn="ctr"/>
                      <a:r>
                        <a:rPr lang="en-US" dirty="0"/>
                        <a:t>Legal Process</a:t>
                      </a:r>
                    </a:p>
                  </a:txBody>
                  <a:tcPr anchor="ctr"/>
                </a:tc>
                <a:tc>
                  <a:txBody>
                    <a:bodyPr/>
                    <a:lstStyle/>
                    <a:p>
                      <a:pPr algn="ctr"/>
                      <a:r>
                        <a:rPr lang="en-US" dirty="0"/>
                        <a:t>Threshold</a:t>
                      </a:r>
                    </a:p>
                  </a:txBody>
                  <a:tcPr anchor="ctr"/>
                </a:tc>
                <a:tc>
                  <a:txBody>
                    <a:bodyPr/>
                    <a:lstStyle/>
                    <a:p>
                      <a:pPr algn="ctr"/>
                      <a:r>
                        <a:rPr lang="en-US" dirty="0"/>
                        <a:t>Subscriber &amp; Billing Info</a:t>
                      </a:r>
                    </a:p>
                  </a:txBody>
                  <a:tcPr anchor="ctr"/>
                </a:tc>
                <a:tc>
                  <a:txBody>
                    <a:bodyPr/>
                    <a:lstStyle/>
                    <a:p>
                      <a:pPr algn="ctr"/>
                      <a:r>
                        <a:rPr lang="en-US" dirty="0"/>
                        <a:t>Toll Records</a:t>
                      </a:r>
                    </a:p>
                  </a:txBody>
                  <a:tcPr anchor="ctr"/>
                </a:tc>
                <a:tc>
                  <a:txBody>
                    <a:bodyPr/>
                    <a:lstStyle/>
                    <a:p>
                      <a:pPr algn="ctr"/>
                      <a:r>
                        <a:rPr lang="en-US" dirty="0"/>
                        <a:t>Cell Site Location</a:t>
                      </a:r>
                    </a:p>
                  </a:txBody>
                  <a:tcPr anchor="ctr"/>
                </a:tc>
                <a:tc>
                  <a:txBody>
                    <a:bodyPr/>
                    <a:lstStyle/>
                    <a:p>
                      <a:pPr algn="ctr"/>
                      <a:r>
                        <a:rPr lang="en-US" dirty="0"/>
                        <a:t>Content</a:t>
                      </a:r>
                    </a:p>
                  </a:txBody>
                  <a:tcPr anchor="ctr"/>
                </a:tc>
                <a:extLst>
                  <a:ext uri="{0D108BD9-81ED-4DB2-BD59-A6C34878D82A}">
                    <a16:rowId xmlns:a16="http://schemas.microsoft.com/office/drawing/2014/main" val="2977065805"/>
                  </a:ext>
                </a:extLst>
              </a:tr>
              <a:tr h="370840">
                <a:tc>
                  <a:txBody>
                    <a:bodyPr/>
                    <a:lstStyle/>
                    <a:p>
                      <a:r>
                        <a:rPr lang="en-US" dirty="0"/>
                        <a:t>Subpoena</a:t>
                      </a:r>
                    </a:p>
                  </a:txBody>
                  <a:tcPr anchor="ctr"/>
                </a:tc>
                <a:tc>
                  <a:txBody>
                    <a:bodyPr/>
                    <a:lstStyle/>
                    <a:p>
                      <a:endParaRPr lang="en-US" dirty="0"/>
                    </a:p>
                  </a:txBody>
                  <a:tcPr anchor="ct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11985190"/>
                  </a:ext>
                </a:extLst>
              </a:tr>
              <a:tr h="370840">
                <a:tc>
                  <a:txBody>
                    <a:bodyPr/>
                    <a:lstStyle/>
                    <a:p>
                      <a:r>
                        <a:rPr lang="en-US" dirty="0"/>
                        <a:t>Court Order (Federal only)</a:t>
                      </a:r>
                    </a:p>
                  </a:txBody>
                  <a:tcPr anchor="ctr"/>
                </a:tc>
                <a:tc>
                  <a:txBody>
                    <a:bodyPr/>
                    <a:lstStyle/>
                    <a:p>
                      <a:r>
                        <a:rPr lang="en-US" dirty="0"/>
                        <a:t>Specific &amp; articulable facts relevant to investigation signed by a Judge</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9032447"/>
                  </a:ext>
                </a:extLst>
              </a:tr>
              <a:tr h="370840">
                <a:tc>
                  <a:txBody>
                    <a:bodyPr/>
                    <a:lstStyle/>
                    <a:p>
                      <a:r>
                        <a:rPr lang="en-US" dirty="0"/>
                        <a:t>Search Warrant</a:t>
                      </a:r>
                    </a:p>
                  </a:txBody>
                  <a:tcPr anchor="ctr"/>
                </a:tc>
                <a:tc>
                  <a:txBody>
                    <a:bodyPr/>
                    <a:lstStyle/>
                    <a:p>
                      <a:r>
                        <a:rPr lang="en-US" dirty="0"/>
                        <a:t>Probable cause</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2203914"/>
                  </a:ext>
                </a:extLst>
              </a:tr>
              <a:tr h="370840">
                <a:tc>
                  <a:txBody>
                    <a:bodyPr/>
                    <a:lstStyle/>
                    <a:p>
                      <a:r>
                        <a:rPr lang="en-US" dirty="0"/>
                        <a:t>Exigent</a:t>
                      </a:r>
                    </a:p>
                  </a:txBody>
                  <a:tcPr anchor="ctr"/>
                </a:tc>
                <a:tc>
                  <a:txBody>
                    <a:bodyPr/>
                    <a:lstStyle/>
                    <a:p>
                      <a:r>
                        <a:rPr lang="en-US" dirty="0"/>
                        <a:t>Emergency involving danger of death or serious physical injury</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39186109"/>
                  </a:ext>
                </a:extLst>
              </a:tr>
            </a:tbl>
          </a:graphicData>
        </a:graphic>
      </p:graphicFrame>
      <p:sp>
        <p:nvSpPr>
          <p:cNvPr id="5" name="Star: 6 Points 4">
            <a:extLst>
              <a:ext uri="{FF2B5EF4-FFF2-40B4-BE49-F238E27FC236}">
                <a16:creationId xmlns:a16="http://schemas.microsoft.com/office/drawing/2014/main" id="{486E3A18-B085-4FEB-9741-B3AFF5F12108}"/>
              </a:ext>
            </a:extLst>
          </p:cNvPr>
          <p:cNvSpPr/>
          <p:nvPr/>
        </p:nvSpPr>
        <p:spPr>
          <a:xfrm>
            <a:off x="6676007" y="2783244"/>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6 Points 5">
            <a:extLst>
              <a:ext uri="{FF2B5EF4-FFF2-40B4-BE49-F238E27FC236}">
                <a16:creationId xmlns:a16="http://schemas.microsoft.com/office/drawing/2014/main" id="{A77435DC-FBC3-443A-9E5B-87FE2C3441D9}"/>
              </a:ext>
            </a:extLst>
          </p:cNvPr>
          <p:cNvSpPr/>
          <p:nvPr/>
        </p:nvSpPr>
        <p:spPr>
          <a:xfrm>
            <a:off x="8148949" y="2783245"/>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6 Points 6">
            <a:extLst>
              <a:ext uri="{FF2B5EF4-FFF2-40B4-BE49-F238E27FC236}">
                <a16:creationId xmlns:a16="http://schemas.microsoft.com/office/drawing/2014/main" id="{4217555E-55C3-476A-9090-D4BB40BF772F}"/>
              </a:ext>
            </a:extLst>
          </p:cNvPr>
          <p:cNvSpPr/>
          <p:nvPr/>
        </p:nvSpPr>
        <p:spPr>
          <a:xfrm>
            <a:off x="6676007" y="3415920"/>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6 Points 7">
            <a:extLst>
              <a:ext uri="{FF2B5EF4-FFF2-40B4-BE49-F238E27FC236}">
                <a16:creationId xmlns:a16="http://schemas.microsoft.com/office/drawing/2014/main" id="{CCDC0152-E108-45EE-98F3-77293C0D8A67}"/>
              </a:ext>
            </a:extLst>
          </p:cNvPr>
          <p:cNvSpPr/>
          <p:nvPr/>
        </p:nvSpPr>
        <p:spPr>
          <a:xfrm>
            <a:off x="8139047" y="3415919"/>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6 Points 8">
            <a:extLst>
              <a:ext uri="{FF2B5EF4-FFF2-40B4-BE49-F238E27FC236}">
                <a16:creationId xmlns:a16="http://schemas.microsoft.com/office/drawing/2014/main" id="{AD0D9E04-37EB-43D8-8161-9059A8290582}"/>
              </a:ext>
            </a:extLst>
          </p:cNvPr>
          <p:cNvSpPr/>
          <p:nvPr/>
        </p:nvSpPr>
        <p:spPr>
          <a:xfrm>
            <a:off x="6676007" y="4259175"/>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6 Points 9">
            <a:extLst>
              <a:ext uri="{FF2B5EF4-FFF2-40B4-BE49-F238E27FC236}">
                <a16:creationId xmlns:a16="http://schemas.microsoft.com/office/drawing/2014/main" id="{640D0950-4FDE-4302-A671-FB19636D55B1}"/>
              </a:ext>
            </a:extLst>
          </p:cNvPr>
          <p:cNvSpPr/>
          <p:nvPr/>
        </p:nvSpPr>
        <p:spPr>
          <a:xfrm>
            <a:off x="8139047" y="4223234"/>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6 Points 10">
            <a:extLst>
              <a:ext uri="{FF2B5EF4-FFF2-40B4-BE49-F238E27FC236}">
                <a16:creationId xmlns:a16="http://schemas.microsoft.com/office/drawing/2014/main" id="{070F48B8-4159-4DC3-9AB0-4D071CEACBDC}"/>
              </a:ext>
            </a:extLst>
          </p:cNvPr>
          <p:cNvSpPr/>
          <p:nvPr/>
        </p:nvSpPr>
        <p:spPr>
          <a:xfrm>
            <a:off x="9348458" y="4223233"/>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6 Points 11">
            <a:extLst>
              <a:ext uri="{FF2B5EF4-FFF2-40B4-BE49-F238E27FC236}">
                <a16:creationId xmlns:a16="http://schemas.microsoft.com/office/drawing/2014/main" id="{3F36A6DD-FECC-4FB3-B558-645206489E19}"/>
              </a:ext>
            </a:extLst>
          </p:cNvPr>
          <p:cNvSpPr/>
          <p:nvPr/>
        </p:nvSpPr>
        <p:spPr>
          <a:xfrm>
            <a:off x="10557869" y="4223233"/>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6 Points 12">
            <a:extLst>
              <a:ext uri="{FF2B5EF4-FFF2-40B4-BE49-F238E27FC236}">
                <a16:creationId xmlns:a16="http://schemas.microsoft.com/office/drawing/2014/main" id="{6B4532B5-78C1-4849-81DC-1757C17F4A38}"/>
              </a:ext>
            </a:extLst>
          </p:cNvPr>
          <p:cNvSpPr/>
          <p:nvPr/>
        </p:nvSpPr>
        <p:spPr>
          <a:xfrm>
            <a:off x="10557869" y="4923919"/>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6 Points 13">
            <a:extLst>
              <a:ext uri="{FF2B5EF4-FFF2-40B4-BE49-F238E27FC236}">
                <a16:creationId xmlns:a16="http://schemas.microsoft.com/office/drawing/2014/main" id="{C98C2345-0DFF-4526-B99D-FC49C55939B9}"/>
              </a:ext>
            </a:extLst>
          </p:cNvPr>
          <p:cNvSpPr/>
          <p:nvPr/>
        </p:nvSpPr>
        <p:spPr>
          <a:xfrm>
            <a:off x="9348458" y="4923919"/>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6 Points 14">
            <a:extLst>
              <a:ext uri="{FF2B5EF4-FFF2-40B4-BE49-F238E27FC236}">
                <a16:creationId xmlns:a16="http://schemas.microsoft.com/office/drawing/2014/main" id="{FB4E22C4-EF5B-4CDA-BBBE-16E371B1C212}"/>
              </a:ext>
            </a:extLst>
          </p:cNvPr>
          <p:cNvSpPr/>
          <p:nvPr/>
        </p:nvSpPr>
        <p:spPr>
          <a:xfrm>
            <a:off x="8148949" y="4923919"/>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6 Points 15">
            <a:extLst>
              <a:ext uri="{FF2B5EF4-FFF2-40B4-BE49-F238E27FC236}">
                <a16:creationId xmlns:a16="http://schemas.microsoft.com/office/drawing/2014/main" id="{3B56244E-1EE2-4CB2-A8E5-2EAE55706A7D}"/>
              </a:ext>
            </a:extLst>
          </p:cNvPr>
          <p:cNvSpPr/>
          <p:nvPr/>
        </p:nvSpPr>
        <p:spPr>
          <a:xfrm>
            <a:off x="6676007" y="4941496"/>
            <a:ext cx="253629" cy="236435"/>
          </a:xfrm>
          <a:prstGeom prst="star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870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BC2C5-6A4C-4B48-8FBD-8A741DFA58FE}"/>
              </a:ext>
            </a:extLst>
          </p:cNvPr>
          <p:cNvSpPr>
            <a:spLocks noGrp="1"/>
          </p:cNvSpPr>
          <p:nvPr>
            <p:ph type="title"/>
          </p:nvPr>
        </p:nvSpPr>
        <p:spPr/>
        <p:txBody>
          <a:bodyPr/>
          <a:lstStyle/>
          <a:p>
            <a:r>
              <a:rPr lang="en-US" dirty="0"/>
              <a:t>Call detail records</a:t>
            </a:r>
          </a:p>
        </p:txBody>
      </p:sp>
      <p:sp>
        <p:nvSpPr>
          <p:cNvPr id="3" name="Content Placeholder 2">
            <a:extLst>
              <a:ext uri="{FF2B5EF4-FFF2-40B4-BE49-F238E27FC236}">
                <a16:creationId xmlns:a16="http://schemas.microsoft.com/office/drawing/2014/main" id="{C40B1716-4194-4700-8123-6DB9254520F5}"/>
              </a:ext>
            </a:extLst>
          </p:cNvPr>
          <p:cNvSpPr>
            <a:spLocks noGrp="1"/>
          </p:cNvSpPr>
          <p:nvPr>
            <p:ph idx="1"/>
          </p:nvPr>
        </p:nvSpPr>
        <p:spPr/>
        <p:txBody>
          <a:bodyPr>
            <a:normAutofit lnSpcReduction="10000"/>
          </a:bodyPr>
          <a:lstStyle/>
          <a:p>
            <a:r>
              <a:rPr lang="en-US" dirty="0"/>
              <a:t>Carpenter v US (2018) ruled that a Probable Cause based search warrant is REQUIRED for cell site location information (not just relevancy)</a:t>
            </a:r>
          </a:p>
          <a:p>
            <a:pPr lvl="1"/>
            <a:r>
              <a:rPr lang="en-US" dirty="0"/>
              <a:t>FBI received CDRs with Cell Site Location information based on current law at the time</a:t>
            </a:r>
          </a:p>
          <a:p>
            <a:pPr lvl="1"/>
            <a:r>
              <a:rPr lang="en-US" dirty="0"/>
              <a:t>127 days of CDR with cell site information amounted to nearly 13,000 locations</a:t>
            </a:r>
          </a:p>
          <a:p>
            <a:pPr lvl="1"/>
            <a:r>
              <a:rPr lang="en-US" dirty="0"/>
              <a:t>Prior to Carpenter, a person had no legitimate expectation to privacy regarding information voluntarily turned over to third parties, therefore search warrant not required</a:t>
            </a:r>
          </a:p>
          <a:p>
            <a:pPr lvl="1"/>
            <a:r>
              <a:rPr lang="en-US" dirty="0"/>
              <a:t>Carpenter v US (2018) ruled that Third-Party Doctrine does not apply here</a:t>
            </a:r>
          </a:p>
          <a:p>
            <a:r>
              <a:rPr lang="en-US" dirty="0"/>
              <a:t>The court did not expand its ruling on other matters related to cell phones not presented in Carpenter including real-time cell site location information (pings or cell site simulators), tower dumps [and geofences]</a:t>
            </a:r>
          </a:p>
        </p:txBody>
      </p:sp>
    </p:spTree>
    <p:extLst>
      <p:ext uri="{BB962C8B-B14F-4D97-AF65-F5344CB8AC3E}">
        <p14:creationId xmlns:p14="http://schemas.microsoft.com/office/powerpoint/2010/main" val="772340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CDBB2-A6FF-465E-84D6-7C51A020F53C}"/>
              </a:ext>
            </a:extLst>
          </p:cNvPr>
          <p:cNvSpPr>
            <a:spLocks noGrp="1"/>
          </p:cNvSpPr>
          <p:nvPr>
            <p:ph type="title"/>
          </p:nvPr>
        </p:nvSpPr>
        <p:spPr/>
        <p:txBody>
          <a:bodyPr/>
          <a:lstStyle/>
          <a:p>
            <a:r>
              <a:rPr lang="en-US" dirty="0"/>
              <a:t>CALL DETAIL records</a:t>
            </a:r>
          </a:p>
        </p:txBody>
      </p:sp>
      <p:sp>
        <p:nvSpPr>
          <p:cNvPr id="3" name="Content Placeholder 2">
            <a:extLst>
              <a:ext uri="{FF2B5EF4-FFF2-40B4-BE49-F238E27FC236}">
                <a16:creationId xmlns:a16="http://schemas.microsoft.com/office/drawing/2014/main" id="{9076A2C3-30A1-4709-8DD5-7E61F1A39233}"/>
              </a:ext>
            </a:extLst>
          </p:cNvPr>
          <p:cNvSpPr>
            <a:spLocks noGrp="1"/>
          </p:cNvSpPr>
          <p:nvPr>
            <p:ph idx="1"/>
          </p:nvPr>
        </p:nvSpPr>
        <p:spPr/>
        <p:txBody>
          <a:bodyPr>
            <a:normAutofit lnSpcReduction="10000"/>
          </a:bodyPr>
          <a:lstStyle/>
          <a:p>
            <a:r>
              <a:rPr lang="en-US" dirty="0"/>
              <a:t>What information can the carriers provide?</a:t>
            </a:r>
          </a:p>
          <a:p>
            <a:pPr lvl="1"/>
            <a:r>
              <a:rPr lang="en-US" dirty="0"/>
              <a:t>Subscriber information</a:t>
            </a:r>
          </a:p>
          <a:p>
            <a:pPr lvl="1"/>
            <a:r>
              <a:rPr lang="en-US" dirty="0"/>
              <a:t>Call (voice) detail records</a:t>
            </a:r>
          </a:p>
          <a:p>
            <a:pPr lvl="1"/>
            <a:r>
              <a:rPr lang="en-US" dirty="0"/>
              <a:t>Text (SMS / MMS) detail records</a:t>
            </a:r>
          </a:p>
          <a:p>
            <a:pPr lvl="1"/>
            <a:r>
              <a:rPr lang="en-US" dirty="0"/>
              <a:t>Data / IP sessions</a:t>
            </a:r>
          </a:p>
          <a:p>
            <a:pPr lvl="1"/>
            <a:r>
              <a:rPr lang="en-US" dirty="0"/>
              <a:t>Specialized location records (EXTREMELY HELPFUL BUT EXTREMELY PERISHABLE)</a:t>
            </a:r>
          </a:p>
          <a:p>
            <a:pPr lvl="1"/>
            <a:r>
              <a:rPr lang="en-US" dirty="0"/>
              <a:t>Voicemail</a:t>
            </a:r>
          </a:p>
          <a:p>
            <a:pPr lvl="1"/>
            <a:r>
              <a:rPr lang="en-US" dirty="0"/>
              <a:t>Text content</a:t>
            </a:r>
          </a:p>
          <a:p>
            <a:pPr lvl="1"/>
            <a:r>
              <a:rPr lang="en-US" dirty="0"/>
              <a:t>Cell site lists</a:t>
            </a:r>
          </a:p>
          <a:p>
            <a:pPr lvl="1"/>
            <a:r>
              <a:rPr lang="en-US" dirty="0"/>
              <a:t>Carrier keys / interpretations</a:t>
            </a:r>
          </a:p>
        </p:txBody>
      </p:sp>
    </p:spTree>
    <p:extLst>
      <p:ext uri="{BB962C8B-B14F-4D97-AF65-F5344CB8AC3E}">
        <p14:creationId xmlns:p14="http://schemas.microsoft.com/office/powerpoint/2010/main" val="178119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creen Recording 11">
            <a:hlinkClick r:id="" action="ppaction://media"/>
            <a:extLst>
              <a:ext uri="{FF2B5EF4-FFF2-40B4-BE49-F238E27FC236}">
                <a16:creationId xmlns:a16="http://schemas.microsoft.com/office/drawing/2014/main" id="{734F76A0-9048-4A97-8F75-449EBD7ABE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51660" y="114299"/>
            <a:ext cx="8839200" cy="6629401"/>
          </a:xfrm>
        </p:spPr>
      </p:pic>
    </p:spTree>
    <p:extLst>
      <p:ext uri="{BB962C8B-B14F-4D97-AF65-F5344CB8AC3E}">
        <p14:creationId xmlns:p14="http://schemas.microsoft.com/office/powerpoint/2010/main" val="401066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05541E4A-8706-43FD-A11D-7BB646C5F949}"/>
              </a:ext>
            </a:extLst>
          </p:cNvPr>
          <p:cNvPicPr>
            <a:picLocks noGrp="1" noChangeAspect="1"/>
          </p:cNvPicPr>
          <p:nvPr>
            <p:ph idx="1"/>
          </p:nvPr>
        </p:nvPicPr>
        <p:blipFill>
          <a:blip r:embed="rId2"/>
          <a:stretch>
            <a:fillRect/>
          </a:stretch>
        </p:blipFill>
        <p:spPr>
          <a:xfrm>
            <a:off x="145896" y="137160"/>
            <a:ext cx="7105081" cy="6545580"/>
          </a:xfrm>
        </p:spPr>
      </p:pic>
      <p:pic>
        <p:nvPicPr>
          <p:cNvPr id="9" name="Picture 8" descr="Text&#10;&#10;Description automatically generated">
            <a:extLst>
              <a:ext uri="{FF2B5EF4-FFF2-40B4-BE49-F238E27FC236}">
                <a16:creationId xmlns:a16="http://schemas.microsoft.com/office/drawing/2014/main" id="{78FECE74-230F-456E-830A-B9EC9CECA6F6}"/>
              </a:ext>
            </a:extLst>
          </p:cNvPr>
          <p:cNvPicPr>
            <a:picLocks noChangeAspect="1"/>
          </p:cNvPicPr>
          <p:nvPr/>
        </p:nvPicPr>
        <p:blipFill>
          <a:blip r:embed="rId3"/>
          <a:stretch>
            <a:fillRect/>
          </a:stretch>
        </p:blipFill>
        <p:spPr>
          <a:xfrm>
            <a:off x="145896" y="4706091"/>
            <a:ext cx="1536705" cy="1976649"/>
          </a:xfrm>
          <a:prstGeom prst="rect">
            <a:avLst/>
          </a:prstGeom>
        </p:spPr>
      </p:pic>
      <p:pic>
        <p:nvPicPr>
          <p:cNvPr id="11" name="Picture 10" descr="Text&#10;&#10;Description automatically generated">
            <a:extLst>
              <a:ext uri="{FF2B5EF4-FFF2-40B4-BE49-F238E27FC236}">
                <a16:creationId xmlns:a16="http://schemas.microsoft.com/office/drawing/2014/main" id="{CD78E404-73CE-4D1A-B39F-FC1A22C9BBBF}"/>
              </a:ext>
            </a:extLst>
          </p:cNvPr>
          <p:cNvPicPr>
            <a:picLocks noChangeAspect="1"/>
          </p:cNvPicPr>
          <p:nvPr/>
        </p:nvPicPr>
        <p:blipFill>
          <a:blip r:embed="rId4"/>
          <a:stretch>
            <a:fillRect/>
          </a:stretch>
        </p:blipFill>
        <p:spPr>
          <a:xfrm>
            <a:off x="3576981" y="283629"/>
            <a:ext cx="1506679" cy="1941412"/>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id="{8C82ABF9-C002-4F10-AD26-C921F3F604F9}"/>
              </a:ext>
            </a:extLst>
          </p:cNvPr>
          <p:cNvPicPr>
            <a:picLocks noChangeAspect="1"/>
          </p:cNvPicPr>
          <p:nvPr/>
        </p:nvPicPr>
        <p:blipFill>
          <a:blip r:embed="rId5"/>
          <a:stretch>
            <a:fillRect/>
          </a:stretch>
        </p:blipFill>
        <p:spPr>
          <a:xfrm>
            <a:off x="7311322" y="137160"/>
            <a:ext cx="4830072" cy="6545580"/>
          </a:xfrm>
          <a:prstGeom prst="rect">
            <a:avLst/>
          </a:prstGeom>
        </p:spPr>
      </p:pic>
    </p:spTree>
    <p:extLst>
      <p:ext uri="{BB962C8B-B14F-4D97-AF65-F5344CB8AC3E}">
        <p14:creationId xmlns:p14="http://schemas.microsoft.com/office/powerpoint/2010/main" val="8264451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06C26689ED3F47936053D429BDF58C" ma:contentTypeVersion="9" ma:contentTypeDescription="Create a new document." ma:contentTypeScope="" ma:versionID="66ecbbe427636473f978a03321d118df">
  <xsd:schema xmlns:xsd="http://www.w3.org/2001/XMLSchema" xmlns:xs="http://www.w3.org/2001/XMLSchema" xmlns:p="http://schemas.microsoft.com/office/2006/metadata/properties" xmlns:ns2="bdda19d9-f9ba-46b3-a6de-8cd7cd5343b5" xmlns:ns3="b480663d-7f8b-472d-9c70-e03b8f8cc4c6" targetNamespace="http://schemas.microsoft.com/office/2006/metadata/properties" ma:root="true" ma:fieldsID="81672e0168d4235f3e1b1a331d259dae" ns2:_="" ns3:_="">
    <xsd:import namespace="bdda19d9-f9ba-46b3-a6de-8cd7cd5343b5"/>
    <xsd:import namespace="b480663d-7f8b-472d-9c70-e03b8f8cc4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da19d9-f9ba-46b3-a6de-8cd7cd5343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ed8703d-a7c8-4a51-8730-763bd45d72e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80663d-7f8b-472d-9c70-e03b8f8cc4c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0cfcc9c-6109-48d3-8202-d2de5a44e771}" ma:internalName="TaxCatchAll" ma:showField="CatchAllData" ma:web="b480663d-7f8b-472d-9c70-e03b8f8cc4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EFD1A0-94FB-4198-844F-B0DA20A2742F}"/>
</file>

<file path=customXml/itemProps2.xml><?xml version="1.0" encoding="utf-8"?>
<ds:datastoreItem xmlns:ds="http://schemas.openxmlformats.org/officeDocument/2006/customXml" ds:itemID="{E75280B1-4B5D-4C86-9CCC-C4EBB40447B7}"/>
</file>

<file path=docProps/app.xml><?xml version="1.0" encoding="utf-8"?>
<Properties xmlns="http://schemas.openxmlformats.org/officeDocument/2006/extended-properties" xmlns:vt="http://schemas.openxmlformats.org/officeDocument/2006/docPropsVTypes">
  <Template>Damask</Template>
  <TotalTime>21295</TotalTime>
  <Words>1727</Words>
  <Application>Microsoft Office PowerPoint</Application>
  <PresentationFormat>Widescreen</PresentationFormat>
  <Paragraphs>193</Paragraphs>
  <Slides>28</Slides>
  <Notes>4</Notes>
  <HiddenSlides>2</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Bookman Old Style</vt:lpstr>
      <vt:lpstr>Calibri</vt:lpstr>
      <vt:lpstr>Rockwell</vt:lpstr>
      <vt:lpstr>Damask</vt:lpstr>
      <vt:lpstr>Cell Phone Analysis</vt:lpstr>
      <vt:lpstr>6 Key Points made using cell records</vt:lpstr>
      <vt:lpstr>5 safe facts</vt:lpstr>
      <vt:lpstr>Call Detail Records</vt:lpstr>
      <vt:lpstr>Call detail records</vt:lpstr>
      <vt:lpstr>Call detail records</vt:lpstr>
      <vt:lpstr>CALL DETAIL records</vt:lpstr>
      <vt:lpstr>PowerPoint Presentation</vt:lpstr>
      <vt:lpstr>PowerPoint Presentation</vt:lpstr>
      <vt:lpstr>Question: But what if you don’t have a suspect or phone number?</vt:lpstr>
      <vt:lpstr>Cell tower dumps</vt:lpstr>
      <vt:lpstr>Cell tower dumps</vt:lpstr>
      <vt:lpstr>Cell tower dumps</vt:lpstr>
      <vt:lpstr>Cell tower dumps</vt:lpstr>
      <vt:lpstr>Google geofence (aka) google reverse location search</vt:lpstr>
      <vt:lpstr>Google geofence case law</vt:lpstr>
      <vt:lpstr>Google geofence case law</vt:lpstr>
      <vt:lpstr>Google Geofence case law</vt:lpstr>
      <vt:lpstr>Google geofence case law</vt:lpstr>
      <vt:lpstr>Google geofence case law</vt:lpstr>
      <vt:lpstr>Google geofence</vt:lpstr>
      <vt:lpstr>Google geofence</vt:lpstr>
      <vt:lpstr>Google geofence</vt:lpstr>
      <vt:lpstr>Google geofence</vt:lpstr>
      <vt:lpstr>Google location history fun facts</vt:lpstr>
      <vt:lpstr>What else?</vt:lpstr>
      <vt:lpstr>PowerPoint Presentation</vt:lpstr>
      <vt:lpstr>https://support.hawkanalytics.com/</vt:lpstr>
    </vt:vector>
  </TitlesOfParts>
  <Company>Washoe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Phone Analysis</dc:title>
  <dc:creator>Kelly, Shannon C</dc:creator>
  <cp:lastModifiedBy>Randy Fedak</cp:lastModifiedBy>
  <cp:revision>67</cp:revision>
  <cp:lastPrinted>2021-06-04T22:09:16Z</cp:lastPrinted>
  <dcterms:created xsi:type="dcterms:W3CDTF">2021-06-03T22:14:57Z</dcterms:created>
  <dcterms:modified xsi:type="dcterms:W3CDTF">2022-10-16T02:51:46Z</dcterms:modified>
</cp:coreProperties>
</file>