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70"/>
  </p:notesMasterIdLst>
  <p:handoutMasterIdLst>
    <p:handoutMasterId r:id="rId71"/>
  </p:handoutMasterIdLst>
  <p:sldIdLst>
    <p:sldId id="256" r:id="rId5"/>
    <p:sldId id="269" r:id="rId6"/>
    <p:sldId id="271" r:id="rId7"/>
    <p:sldId id="370" r:id="rId8"/>
    <p:sldId id="326" r:id="rId9"/>
    <p:sldId id="360" r:id="rId10"/>
    <p:sldId id="310" r:id="rId11"/>
    <p:sldId id="366" r:id="rId12"/>
    <p:sldId id="313" r:id="rId13"/>
    <p:sldId id="311" r:id="rId14"/>
    <p:sldId id="312" r:id="rId15"/>
    <p:sldId id="314" r:id="rId16"/>
    <p:sldId id="315" r:id="rId17"/>
    <p:sldId id="365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67" r:id="rId26"/>
    <p:sldId id="369" r:id="rId27"/>
    <p:sldId id="368" r:id="rId28"/>
    <p:sldId id="361" r:id="rId29"/>
    <p:sldId id="273" r:id="rId30"/>
    <p:sldId id="337" r:id="rId31"/>
    <p:sldId id="338" r:id="rId32"/>
    <p:sldId id="339" r:id="rId33"/>
    <p:sldId id="340" r:id="rId34"/>
    <p:sldId id="344" r:id="rId35"/>
    <p:sldId id="341" r:id="rId36"/>
    <p:sldId id="325" r:id="rId37"/>
    <p:sldId id="327" r:id="rId38"/>
    <p:sldId id="336" r:id="rId39"/>
    <p:sldId id="328" r:id="rId40"/>
    <p:sldId id="329" r:id="rId41"/>
    <p:sldId id="330" r:id="rId42"/>
    <p:sldId id="331" r:id="rId43"/>
    <p:sldId id="332" r:id="rId44"/>
    <p:sldId id="333" r:id="rId45"/>
    <p:sldId id="359" r:id="rId46"/>
    <p:sldId id="342" r:id="rId47"/>
    <p:sldId id="334" r:id="rId48"/>
    <p:sldId id="346" r:id="rId49"/>
    <p:sldId id="347" r:id="rId50"/>
    <p:sldId id="335" r:id="rId51"/>
    <p:sldId id="358" r:id="rId52"/>
    <p:sldId id="348" r:id="rId53"/>
    <p:sldId id="349" r:id="rId54"/>
    <p:sldId id="350" r:id="rId55"/>
    <p:sldId id="345" r:id="rId56"/>
    <p:sldId id="351" r:id="rId57"/>
    <p:sldId id="352" r:id="rId58"/>
    <p:sldId id="353" r:id="rId59"/>
    <p:sldId id="285" r:id="rId60"/>
    <p:sldId id="287" r:id="rId61"/>
    <p:sldId id="300" r:id="rId62"/>
    <p:sldId id="354" r:id="rId63"/>
    <p:sldId id="355" r:id="rId64"/>
    <p:sldId id="282" r:id="rId65"/>
    <p:sldId id="281" r:id="rId66"/>
    <p:sldId id="356" r:id="rId67"/>
    <p:sldId id="357" r:id="rId68"/>
    <p:sldId id="276" r:id="rId69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C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4" autoAdjust="0"/>
    <p:restoredTop sz="94641" autoAdjust="0"/>
  </p:normalViewPr>
  <p:slideViewPr>
    <p:cSldViewPr snapToGrid="0">
      <p:cViewPr varScale="1">
        <p:scale>
          <a:sx n="68" d="100"/>
          <a:sy n="68" d="100"/>
        </p:scale>
        <p:origin x="6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1272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703FB87-790C-4850-A90C-12C5FF4B94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127921-F9C4-44F3-AC5F-130B6A406C0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6E59275-AFE1-4999-B78A-D0D76B9F2B0B}" type="datetimeFigureOut">
              <a:rPr lang="en-US" smtClean="0"/>
              <a:t>10/19/2022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65E047-F1CB-4066-A459-9EDC95F2E6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A77EF5-5277-4BAF-8BB4-2E02103988E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B668C69-0C3E-40A2-B4A0-B2C8B71D8E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5862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3EADD7A-FE61-48EE-BE0E-8546E5401374}" type="datetimeFigureOut">
              <a:rPr lang="en-US" smtClean="0"/>
              <a:t>10/19/2022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E000EEB-8338-48D7-8EE8-EE0082EF76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770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000EEB-8338-48D7-8EE8-EE0082EF760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338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000EEB-8338-48D7-8EE8-EE0082EF760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338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Add</a:t>
            </a:r>
            <a:r>
              <a:rPr lang="en-US" baseline="0"/>
              <a:t> 502 P.C.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00EEB-8338-48D7-8EE8-EE0082EF7602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78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r>
              <a:rPr lang="en-US" dirty="0"/>
              <a:t>In our example case, IP search warrant returns are from Google.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000EEB-8338-48D7-8EE8-EE0082EF7602}" type="slidenum">
              <a:rPr lang="en-US" smtClean="0"/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956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10/19/2022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ankofamerica.com/security-center/privacy-overview/#privacyNoticeBanner" TargetMode="External"/><Relationship Id="rId5" Type="http://schemas.openxmlformats.org/officeDocument/2006/relationships/hyperlink" Target="https://cash.app/legal/us/en-us/privacy#information" TargetMode="External"/><Relationship Id="rId4" Type="http://schemas.openxmlformats.org/officeDocument/2006/relationships/hyperlink" Target="https://www.paypal.com/us/webapps/mpp/ua/privacy-full#dataCollec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rin.net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arch.org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tmp"/><Relationship Id="rId4" Type="http://schemas.openxmlformats.org/officeDocument/2006/relationships/image" Target="../media/image25.tm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imei.info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tm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tm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png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32.tm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tm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20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g"/><Relationship Id="rId5" Type="http://schemas.openxmlformats.org/officeDocument/2006/relationships/image" Target="../media/image37.tmp"/><Relationship Id="rId4" Type="http://schemas.openxmlformats.org/officeDocument/2006/relationships/hyperlink" Target="mailto:CHARLESBRADLEY012345@gmail.com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38.tm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Ashley.singh@doj.ca.gov" TargetMode="External"/><Relationship Id="rId4" Type="http://schemas.openxmlformats.org/officeDocument/2006/relationships/hyperlink" Target="https://clew.doj.ca.gov/content/search-warrant-notification-reporting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tm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tm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tmp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hyperlink" Target="mailto:Charlesbradley012345@gmail.com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hyperlink" Target="mailto:Chralesbradley012345@gmail.com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6.jpg"/><Relationship Id="rId4" Type="http://schemas.openxmlformats.org/officeDocument/2006/relationships/image" Target="../media/image4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6.jpg"/><Relationship Id="rId4" Type="http://schemas.openxmlformats.org/officeDocument/2006/relationships/image" Target="../media/image4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44.sv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4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hyperlink" Target="https://cash.app/legal/us/en-us/privacy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hyperlink" Target="https://www.zellepay.com/legal-and-privacy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eric.tapper@ocdapa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in links">
            <a:extLst>
              <a:ext uri="{FF2B5EF4-FFF2-40B4-BE49-F238E27FC236}">
                <a16:creationId xmlns:a16="http://schemas.microsoft.com/office/drawing/2014/main" id="{A4511EBC-2F3C-446D-867B-7DC328517A4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23391" r="90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30D32A-359B-41BB-9746-2CF3A21EE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2325" y="1447800"/>
            <a:ext cx="8825658" cy="3329581"/>
          </a:xfrm>
        </p:spPr>
        <p:txBody>
          <a:bodyPr>
            <a:normAutofit/>
          </a:bodyPr>
          <a:lstStyle/>
          <a:p>
            <a:r>
              <a:rPr lang="en-US" dirty="0"/>
              <a:t>CYBER FRAUD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CA222A-88BC-48F4-9AE8-2115B7D1E6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4" y="4777380"/>
            <a:ext cx="9968657" cy="861420"/>
          </a:xfrm>
        </p:spPr>
        <p:txBody>
          <a:bodyPr>
            <a:noAutofit/>
          </a:bodyPr>
          <a:lstStyle/>
          <a:p>
            <a:r>
              <a:rPr lang="en-US" dirty="0"/>
              <a:t>BANK SEARCH WARRANT STRATEGIES AND CASE STUDY</a:t>
            </a:r>
          </a:p>
          <a:p>
            <a:endParaRPr lang="en-US" dirty="0"/>
          </a:p>
          <a:p>
            <a:r>
              <a:rPr lang="en-US" dirty="0"/>
              <a:t>California Welfare Fraud Investigator’s Association – October 2022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18E9D62-7BA3-4D5E-8915-0D0E8661E3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000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174D3-6B10-409E-9110-EEBEAA7E3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8" y="629266"/>
            <a:ext cx="4802031" cy="1641986"/>
          </a:xfrm>
        </p:spPr>
        <p:txBody>
          <a:bodyPr>
            <a:normAutofit/>
          </a:bodyPr>
          <a:lstStyle/>
          <a:p>
            <a:r>
              <a:rPr lang="en-US" dirty="0"/>
              <a:t>CASE STUDY OVERVIEW</a:t>
            </a:r>
          </a:p>
        </p:txBody>
      </p:sp>
      <p:pic>
        <p:nvPicPr>
          <p:cNvPr id="18" name="Picture 17" descr="abstract image">
            <a:extLst>
              <a:ext uri="{FF2B5EF4-FFF2-40B4-BE49-F238E27FC236}">
                <a16:creationId xmlns:a16="http://schemas.microsoft.com/office/drawing/2014/main" id="{D4405318-CC16-40AE-BFE1-B9E42D20DF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999" r="23682"/>
          <a:stretch/>
        </p:blipFill>
        <p:spPr>
          <a:xfrm>
            <a:off x="6100398" y="10"/>
            <a:ext cx="6094412" cy="685799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7527E565-DE8D-445C-9879-AD1D04415A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EF9FE66-BC8D-4FEF-B391-EBF4E24A4F34}"/>
              </a:ext>
            </a:extLst>
          </p:cNvPr>
          <p:cNvSpPr/>
          <p:nvPr/>
        </p:nvSpPr>
        <p:spPr>
          <a:xfrm>
            <a:off x="650668" y="2438865"/>
            <a:ext cx="4802031" cy="1088305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Rectangle 5" descr="Target with solid fill">
            <a:extLst>
              <a:ext uri="{FF2B5EF4-FFF2-40B4-BE49-F238E27FC236}">
                <a16:creationId xmlns:a16="http://schemas.microsoft.com/office/drawing/2014/main" id="{D5153852-D141-4131-B987-462E819D3ACC}"/>
              </a:ext>
            </a:extLst>
          </p:cNvPr>
          <p:cNvSpPr/>
          <p:nvPr/>
        </p:nvSpPr>
        <p:spPr>
          <a:xfrm>
            <a:off x="979880" y="2683733"/>
            <a:ext cx="598567" cy="598567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05D48D0C-89F5-4A8E-BDD9-ECB9F17E572F}"/>
              </a:ext>
            </a:extLst>
          </p:cNvPr>
          <p:cNvSpPr/>
          <p:nvPr/>
        </p:nvSpPr>
        <p:spPr>
          <a:xfrm>
            <a:off x="1907660" y="2438865"/>
            <a:ext cx="3545038" cy="1088305"/>
          </a:xfrm>
          <a:custGeom>
            <a:avLst/>
            <a:gdLst>
              <a:gd name="connsiteX0" fmla="*/ 0 w 3545038"/>
              <a:gd name="connsiteY0" fmla="*/ 0 h 1088305"/>
              <a:gd name="connsiteX1" fmla="*/ 3545038 w 3545038"/>
              <a:gd name="connsiteY1" fmla="*/ 0 h 1088305"/>
              <a:gd name="connsiteX2" fmla="*/ 3545038 w 3545038"/>
              <a:gd name="connsiteY2" fmla="*/ 1088305 h 1088305"/>
              <a:gd name="connsiteX3" fmla="*/ 0 w 3545038"/>
              <a:gd name="connsiteY3" fmla="*/ 1088305 h 1088305"/>
              <a:gd name="connsiteX4" fmla="*/ 0 w 3545038"/>
              <a:gd name="connsiteY4" fmla="*/ 0 h 108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5038" h="1088305">
                <a:moveTo>
                  <a:pt x="0" y="0"/>
                </a:moveTo>
                <a:lnTo>
                  <a:pt x="3545038" y="0"/>
                </a:lnTo>
                <a:lnTo>
                  <a:pt x="3545038" y="1088305"/>
                </a:lnTo>
                <a:lnTo>
                  <a:pt x="0" y="108830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5179" tIns="115179" rIns="115179" bIns="115179" numCol="1" spcCol="1270" anchor="ctr" anchorCtr="0">
            <a:noAutofit/>
          </a:bodyPr>
          <a:lstStyle/>
          <a:p>
            <a:pPr marL="0" lvl="0" indent="0" algn="l" defTabSz="11112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500" kern="1200" dirty="0"/>
              <a:t>Case Information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074EF9-1A29-4D57-880C-6432C3646BDB}"/>
              </a:ext>
            </a:extLst>
          </p:cNvPr>
          <p:cNvSpPr/>
          <p:nvPr/>
        </p:nvSpPr>
        <p:spPr>
          <a:xfrm>
            <a:off x="650668" y="3799246"/>
            <a:ext cx="4802031" cy="1088305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Rectangle 8" descr="Magnifying glass">
            <a:extLst>
              <a:ext uri="{FF2B5EF4-FFF2-40B4-BE49-F238E27FC236}">
                <a16:creationId xmlns:a16="http://schemas.microsoft.com/office/drawing/2014/main" id="{02B8D888-A24D-43CE-872B-EC8376053E3D}"/>
              </a:ext>
            </a:extLst>
          </p:cNvPr>
          <p:cNvSpPr/>
          <p:nvPr/>
        </p:nvSpPr>
        <p:spPr>
          <a:xfrm>
            <a:off x="979880" y="4044115"/>
            <a:ext cx="598567" cy="598567"/>
          </a:xfrm>
          <a:prstGeom prst="rect">
            <a:avLst/>
          </a:prstGeom>
          <a:blipFill>
            <a:blip r:embed="rId7">
              <a:duotone>
                <a:prstClr val="black"/>
                <a:srgbClr val="75CEEC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-1313969"/>
              <a:satOff val="-8924"/>
              <a:lumOff val="-3726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4F7A88E-CCD3-4B63-A12D-877B7C625A69}"/>
              </a:ext>
            </a:extLst>
          </p:cNvPr>
          <p:cNvSpPr/>
          <p:nvPr/>
        </p:nvSpPr>
        <p:spPr>
          <a:xfrm>
            <a:off x="1907660" y="3799246"/>
            <a:ext cx="3545038" cy="1088305"/>
          </a:xfrm>
          <a:custGeom>
            <a:avLst/>
            <a:gdLst>
              <a:gd name="connsiteX0" fmla="*/ 0 w 3545038"/>
              <a:gd name="connsiteY0" fmla="*/ 0 h 1088305"/>
              <a:gd name="connsiteX1" fmla="*/ 3545038 w 3545038"/>
              <a:gd name="connsiteY1" fmla="*/ 0 h 1088305"/>
              <a:gd name="connsiteX2" fmla="*/ 3545038 w 3545038"/>
              <a:gd name="connsiteY2" fmla="*/ 1088305 h 1088305"/>
              <a:gd name="connsiteX3" fmla="*/ 0 w 3545038"/>
              <a:gd name="connsiteY3" fmla="*/ 1088305 h 1088305"/>
              <a:gd name="connsiteX4" fmla="*/ 0 w 3545038"/>
              <a:gd name="connsiteY4" fmla="*/ 0 h 108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5038" h="1088305">
                <a:moveTo>
                  <a:pt x="0" y="0"/>
                </a:moveTo>
                <a:lnTo>
                  <a:pt x="3545038" y="0"/>
                </a:lnTo>
                <a:lnTo>
                  <a:pt x="3545038" y="1088305"/>
                </a:lnTo>
                <a:lnTo>
                  <a:pt x="0" y="108830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5179" tIns="115179" rIns="115179" bIns="115179" numCol="1" spcCol="1270" anchor="ctr" anchorCtr="0">
            <a:noAutofit/>
          </a:bodyPr>
          <a:lstStyle/>
          <a:p>
            <a:pPr marL="0" lvl="0" indent="0" algn="l" defTabSz="11112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500" kern="1200" dirty="0"/>
              <a:t>Search Warrants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FE7D8A9-136F-4873-AA1E-65BC4F7FF0FC}"/>
              </a:ext>
            </a:extLst>
          </p:cNvPr>
          <p:cNvSpPr/>
          <p:nvPr/>
        </p:nvSpPr>
        <p:spPr>
          <a:xfrm>
            <a:off x="650668" y="5159628"/>
            <a:ext cx="4802031" cy="1088305"/>
          </a:xfrm>
          <a:prstGeom prst="roundRect">
            <a:avLst>
              <a:gd name="adj" fmla="val 10000"/>
            </a:avLst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Rectangle 11" descr="Statistics with solid fill">
            <a:extLst>
              <a:ext uri="{FF2B5EF4-FFF2-40B4-BE49-F238E27FC236}">
                <a16:creationId xmlns:a16="http://schemas.microsoft.com/office/drawing/2014/main" id="{5966EC00-EA4E-4FCA-87C4-1EC1B82FD966}"/>
              </a:ext>
            </a:extLst>
          </p:cNvPr>
          <p:cNvSpPr/>
          <p:nvPr/>
        </p:nvSpPr>
        <p:spPr>
          <a:xfrm>
            <a:off x="979880" y="5404497"/>
            <a:ext cx="598567" cy="598567"/>
          </a:xfrm>
          <a:prstGeom prst="rect">
            <a:avLst/>
          </a:pr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-2627937"/>
              <a:satOff val="-17848"/>
              <a:lumOff val="-7451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0CAE749-0FD7-4F30-8F4E-5B4E129B8790}"/>
              </a:ext>
            </a:extLst>
          </p:cNvPr>
          <p:cNvSpPr/>
          <p:nvPr/>
        </p:nvSpPr>
        <p:spPr>
          <a:xfrm>
            <a:off x="1907660" y="5159628"/>
            <a:ext cx="3545038" cy="1088305"/>
          </a:xfrm>
          <a:custGeom>
            <a:avLst/>
            <a:gdLst>
              <a:gd name="connsiteX0" fmla="*/ 0 w 3545038"/>
              <a:gd name="connsiteY0" fmla="*/ 0 h 1088305"/>
              <a:gd name="connsiteX1" fmla="*/ 3545038 w 3545038"/>
              <a:gd name="connsiteY1" fmla="*/ 0 h 1088305"/>
              <a:gd name="connsiteX2" fmla="*/ 3545038 w 3545038"/>
              <a:gd name="connsiteY2" fmla="*/ 1088305 h 1088305"/>
              <a:gd name="connsiteX3" fmla="*/ 0 w 3545038"/>
              <a:gd name="connsiteY3" fmla="*/ 1088305 h 1088305"/>
              <a:gd name="connsiteX4" fmla="*/ 0 w 3545038"/>
              <a:gd name="connsiteY4" fmla="*/ 0 h 108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5038" h="1088305">
                <a:moveTo>
                  <a:pt x="0" y="0"/>
                </a:moveTo>
                <a:lnTo>
                  <a:pt x="3545038" y="0"/>
                </a:lnTo>
                <a:lnTo>
                  <a:pt x="3545038" y="1088305"/>
                </a:lnTo>
                <a:lnTo>
                  <a:pt x="0" y="108830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5179" tIns="115179" rIns="115179" bIns="115179" numCol="1" spcCol="1270" anchor="ctr" anchorCtr="0">
            <a:noAutofit/>
          </a:bodyPr>
          <a:lstStyle/>
          <a:p>
            <a:pPr marL="0" lvl="0" indent="0" algn="l" defTabSz="11112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500" kern="1200" dirty="0"/>
              <a:t>Analysis</a:t>
            </a:r>
          </a:p>
        </p:txBody>
      </p:sp>
    </p:spTree>
    <p:extLst>
      <p:ext uri="{BB962C8B-B14F-4D97-AF65-F5344CB8AC3E}">
        <p14:creationId xmlns:p14="http://schemas.microsoft.com/office/powerpoint/2010/main" val="2333881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8C2486E0-5F16-4FA3-A92F-3713690A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BEFORE WE START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8946541" cy="4780144"/>
          </a:xfrm>
        </p:spPr>
        <p:txBody>
          <a:bodyPr anchor="ctr">
            <a:normAutofit fontScale="925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FFFF00"/>
                </a:solidFill>
              </a:rPr>
              <a:t>WHAT ELECTRONIC DATA DO BANKS HAVE?</a:t>
            </a:r>
            <a:endParaRPr lang="en-US" sz="2800" dirty="0">
              <a:solidFill>
                <a:srgbClr val="FFFF00"/>
              </a:solidFill>
              <a:latin typeface="Roboto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Name/Address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Associated FI account number(s)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Transactions (including counterparty info)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IP address log(s)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Device ID/IMEI/IMSI number(s) for cellular device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Phone number(s)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Email account(s)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Geo-Location Data*</a:t>
            </a:r>
          </a:p>
        </p:txBody>
      </p:sp>
    </p:spTree>
    <p:extLst>
      <p:ext uri="{BB962C8B-B14F-4D97-AF65-F5344CB8AC3E}">
        <p14:creationId xmlns:p14="http://schemas.microsoft.com/office/powerpoint/2010/main" val="1077966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8C2486E0-5F16-4FA3-A92F-3713690A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BEFORE WE START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8946541" cy="478014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FFFF00"/>
                </a:solidFill>
              </a:rPr>
              <a:t>WHAT ELECTRONIC DATA DO BANKS HAVE?</a:t>
            </a:r>
            <a:endParaRPr lang="en-US" sz="2800" dirty="0">
              <a:solidFill>
                <a:srgbClr val="FFFF00"/>
              </a:solidFill>
              <a:latin typeface="Roboto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C000"/>
                </a:solidFill>
              </a:rPr>
              <a:t>PayPal</a:t>
            </a:r>
            <a:r>
              <a:rPr lang="en-US" sz="2800" dirty="0"/>
              <a:t> – </a:t>
            </a:r>
            <a:r>
              <a:rPr lang="en-US" sz="28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PayPal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FFC000"/>
                </a:solidFill>
              </a:rPr>
              <a:t>CashApp</a:t>
            </a:r>
            <a:r>
              <a:rPr lang="en-US" sz="2800" dirty="0"/>
              <a:t> - </a:t>
            </a:r>
            <a:r>
              <a:rPr lang="en-US" sz="28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Privacy Notice applies to your use of our Services, and covers only information collected in connection with your access to and use of our Services. (</a:t>
            </a:r>
            <a:r>
              <a:rPr lang="en-US" sz="2800" dirty="0" err="1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cash.app</a:t>
            </a:r>
            <a:r>
              <a:rPr lang="en-US" sz="28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endParaRPr lang="en-US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C000"/>
                </a:solidFill>
              </a:rPr>
              <a:t>Bank of America </a:t>
            </a:r>
            <a:r>
              <a:rPr lang="en-US" sz="2800" dirty="0"/>
              <a:t>- </a:t>
            </a:r>
            <a:r>
              <a:rPr lang="en-US" sz="2800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Bank of America Privacy Notices and Policies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04650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15" descr="Target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5C80B3-DD58-4742-A857-186ADFC3BA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3171" y="2890130"/>
            <a:ext cx="8825658" cy="1077740"/>
          </a:xfrm>
        </p:spPr>
        <p:txBody>
          <a:bodyPr anchor="ctr">
            <a:normAutofit/>
          </a:bodyPr>
          <a:lstStyle/>
          <a:p>
            <a:pPr algn="ctr"/>
            <a:r>
              <a:rPr lang="en-US" sz="6000" dirty="0"/>
              <a:t>CASE INFORMATION</a:t>
            </a:r>
          </a:p>
        </p:txBody>
      </p:sp>
    </p:spTree>
    <p:extLst>
      <p:ext uri="{BB962C8B-B14F-4D97-AF65-F5344CB8AC3E}">
        <p14:creationId xmlns:p14="http://schemas.microsoft.com/office/powerpoint/2010/main" val="169858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8C2486E0-5F16-4FA3-A92F-3713690A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8946541" cy="4780144"/>
          </a:xfrm>
        </p:spPr>
        <p:txBody>
          <a:bodyPr anchor="ctr">
            <a:normAutofit/>
          </a:bodyPr>
          <a:lstStyle/>
          <a:p>
            <a:r>
              <a:rPr lang="en-US" sz="3000" dirty="0"/>
              <a:t>You are an Investigator working for a LEA located in Orange County.</a:t>
            </a:r>
          </a:p>
          <a:p>
            <a:r>
              <a:rPr lang="en-US" sz="3000" dirty="0"/>
              <a:t>You are contacted by an investigator from EZ LOANS regarding a financial elder identity fraud case with known losses of $100,000.</a:t>
            </a:r>
          </a:p>
          <a:p>
            <a:r>
              <a:rPr lang="en-US" sz="3000" dirty="0"/>
              <a:t>The alleged victim, </a:t>
            </a:r>
            <a:r>
              <a:rPr lang="en-US" sz="3000" b="1" dirty="0">
                <a:solidFill>
                  <a:schemeClr val="accent2"/>
                </a:solidFill>
              </a:rPr>
              <a:t>CHARLES BRADLEY </a:t>
            </a:r>
            <a:r>
              <a:rPr lang="en-US" sz="3000" dirty="0"/>
              <a:t>was born on </a:t>
            </a:r>
            <a:r>
              <a:rPr lang="en-US" sz="3000" b="1" dirty="0">
                <a:solidFill>
                  <a:schemeClr val="accent2"/>
                </a:solidFill>
              </a:rPr>
              <a:t>January 23, 1945</a:t>
            </a:r>
            <a:r>
              <a:rPr lang="en-US" sz="3000" dirty="0"/>
              <a:t>, with an address in your jurisdiction.</a:t>
            </a:r>
          </a:p>
        </p:txBody>
      </p:sp>
    </p:spTree>
    <p:extLst>
      <p:ext uri="{BB962C8B-B14F-4D97-AF65-F5344CB8AC3E}">
        <p14:creationId xmlns:p14="http://schemas.microsoft.com/office/powerpoint/2010/main" val="1815883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FAD4A3F3-FBAF-4C8C-883E-9B644DDF9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4423" y="1468255"/>
            <a:ext cx="9943152" cy="4780144"/>
          </a:xfrm>
        </p:spPr>
        <p:txBody>
          <a:bodyPr>
            <a:noAutofit/>
          </a:bodyPr>
          <a:lstStyle/>
          <a:p>
            <a:r>
              <a:rPr lang="en-US" sz="2200" dirty="0"/>
              <a:t>EZ LOANS LOAN APPLICATION: </a:t>
            </a:r>
          </a:p>
          <a:p>
            <a:pPr lvl="1"/>
            <a:r>
              <a:rPr lang="en-US" sz="2200" b="1" dirty="0"/>
              <a:t>DATE OF LOAN:  </a:t>
            </a:r>
            <a:r>
              <a:rPr lang="en-US" sz="2200" b="1" dirty="0">
                <a:solidFill>
                  <a:schemeClr val="accent2"/>
                </a:solidFill>
              </a:rPr>
              <a:t>12/18/2020 @ 23:52:04 [UTC]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AMOUNT OF LOAN</a:t>
            </a:r>
            <a:r>
              <a:rPr lang="en-US" sz="2200" b="1" dirty="0">
                <a:solidFill>
                  <a:srgbClr val="FFFF00"/>
                </a:solidFill>
              </a:rPr>
              <a:t>:  </a:t>
            </a:r>
            <a:r>
              <a:rPr lang="en-US" sz="2200" b="1" dirty="0">
                <a:solidFill>
                  <a:schemeClr val="accent2"/>
                </a:solidFill>
              </a:rPr>
              <a:t>$100,000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EMAIL ADDRESS FROM APPLICATION:  </a:t>
            </a:r>
            <a:r>
              <a:rPr lang="en-US" sz="2200" b="1" dirty="0">
                <a:solidFill>
                  <a:schemeClr val="accent2"/>
                </a:solidFill>
              </a:rPr>
              <a:t>CHARLESBRADLEY012345@gmail.com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PHONE NUMBER FROM APPLICATION:  </a:t>
            </a:r>
            <a:r>
              <a:rPr lang="en-US" sz="2200" b="1" dirty="0">
                <a:solidFill>
                  <a:schemeClr val="accent2"/>
                </a:solidFill>
              </a:rPr>
              <a:t>555-621-8353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IP ADDRESS:  </a:t>
            </a:r>
            <a:r>
              <a:rPr lang="en-US" sz="2200" b="1" dirty="0">
                <a:solidFill>
                  <a:schemeClr val="accent2"/>
                </a:solidFill>
              </a:rPr>
              <a:t>23.122.157.100</a:t>
            </a:r>
            <a:r>
              <a:rPr lang="en-US" sz="2200" b="1" dirty="0"/>
              <a:t> </a:t>
            </a:r>
            <a:endParaRPr lang="en-US" sz="2200" dirty="0"/>
          </a:p>
          <a:p>
            <a:pPr lvl="1"/>
            <a:r>
              <a:rPr lang="en-US" sz="2200" b="1" dirty="0"/>
              <a:t>BANK ROUTING NUMBER FUNDED:  </a:t>
            </a:r>
            <a:r>
              <a:rPr lang="en-US" sz="2200" b="1" dirty="0">
                <a:solidFill>
                  <a:schemeClr val="accent2"/>
                </a:solidFill>
              </a:rPr>
              <a:t>122000661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BANK ACCOUNT NUMBER FUNDED:  </a:t>
            </a:r>
            <a:r>
              <a:rPr lang="en-US" sz="2200" b="1" dirty="0">
                <a:solidFill>
                  <a:schemeClr val="accent2"/>
                </a:solidFill>
              </a:rPr>
              <a:t>#XXXXXXXXX7621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b="1" dirty="0"/>
              <a:t>BANK ACCOUNT HOLDER NAME:  </a:t>
            </a:r>
            <a:r>
              <a:rPr lang="en-US" sz="2200" b="1" dirty="0">
                <a:solidFill>
                  <a:schemeClr val="accent2"/>
                </a:solidFill>
              </a:rPr>
              <a:t>CHARLES BRADLEY</a:t>
            </a:r>
          </a:p>
          <a:p>
            <a:pPr lvl="1"/>
            <a:r>
              <a:rPr lang="en-US" sz="2200" b="1" dirty="0">
                <a:solidFill>
                  <a:schemeClr val="accent2"/>
                </a:solidFill>
              </a:rPr>
              <a:t>IMEI: 356728110705908</a:t>
            </a:r>
          </a:p>
          <a:p>
            <a:pPr lvl="1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20327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FAD4A3F3-FBAF-4C8C-883E-9B644DDF9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4423" y="1468255"/>
            <a:ext cx="9943152" cy="4780144"/>
          </a:xfrm>
        </p:spPr>
        <p:txBody>
          <a:bodyPr>
            <a:noAutofit/>
          </a:bodyPr>
          <a:lstStyle/>
          <a:p>
            <a:r>
              <a:rPr lang="en-US" sz="3000" dirty="0">
                <a:solidFill>
                  <a:srgbClr val="FFFF00"/>
                </a:solidFill>
              </a:rPr>
              <a:t>UTC CONVERSION</a:t>
            </a:r>
          </a:p>
          <a:p>
            <a:pPr lvl="1"/>
            <a:r>
              <a:rPr lang="en-US" sz="3000" b="1" dirty="0"/>
              <a:t>DATE OF LOAN:  </a:t>
            </a:r>
            <a:r>
              <a:rPr lang="en-US" sz="3000" b="1" dirty="0">
                <a:solidFill>
                  <a:schemeClr val="accent2"/>
                </a:solidFill>
              </a:rPr>
              <a:t>12/18/2020 @ 23:52:04 [UTC]</a:t>
            </a:r>
            <a:endParaRPr lang="en-US" sz="2200" dirty="0"/>
          </a:p>
          <a:p>
            <a:pPr marL="457200" lvl="1" indent="0">
              <a:buNone/>
            </a:pPr>
            <a:r>
              <a:rPr lang="en-US" sz="2200" i="1" dirty="0"/>
              <a:t>Universal Time Coordinated</a:t>
            </a:r>
          </a:p>
          <a:p>
            <a:pPr marL="457200" lvl="1" indent="0">
              <a:buNone/>
            </a:pPr>
            <a:r>
              <a:rPr lang="en-US" sz="2200" i="1" dirty="0"/>
              <a:t>Same as GMT</a:t>
            </a:r>
          </a:p>
          <a:p>
            <a:pPr marL="457200" lvl="1" indent="0">
              <a:buNone/>
            </a:pPr>
            <a:endParaRPr lang="en-US" sz="2200" dirty="0"/>
          </a:p>
          <a:p>
            <a:pPr lvl="1"/>
            <a:r>
              <a:rPr lang="en-US" sz="2200" dirty="0"/>
              <a:t>California is -7 from UTC March 8 to November 1 in year 2020</a:t>
            </a:r>
          </a:p>
          <a:p>
            <a:pPr lvl="1"/>
            <a:r>
              <a:rPr lang="en-US" sz="2200" b="1" dirty="0">
                <a:solidFill>
                  <a:srgbClr val="FFFF00"/>
                </a:solidFill>
              </a:rPr>
              <a:t>California is -8 from UTC </a:t>
            </a:r>
            <a:r>
              <a:rPr lang="en-US" sz="2200" dirty="0"/>
              <a:t>January 1 to March 8; and </a:t>
            </a:r>
            <a:r>
              <a:rPr lang="en-US" sz="2200" b="1" dirty="0">
                <a:solidFill>
                  <a:srgbClr val="FFFF00"/>
                </a:solidFill>
              </a:rPr>
              <a:t>November 1 to December  31</a:t>
            </a:r>
            <a:r>
              <a:rPr lang="en-US" sz="2200" b="1" baseline="30000" dirty="0">
                <a:solidFill>
                  <a:srgbClr val="FFFF00"/>
                </a:solidFill>
              </a:rPr>
              <a:t>st</a:t>
            </a:r>
            <a:r>
              <a:rPr lang="en-US" sz="2200" b="1" dirty="0">
                <a:solidFill>
                  <a:srgbClr val="FFFF00"/>
                </a:solidFill>
              </a:rPr>
              <a:t>  in 2020.</a:t>
            </a:r>
          </a:p>
          <a:p>
            <a:pPr marL="457200" lvl="1" indent="0">
              <a:buNone/>
            </a:pPr>
            <a:endParaRPr lang="en-US" sz="2200" dirty="0"/>
          </a:p>
          <a:p>
            <a:pPr marL="457200" lvl="1" indent="0">
              <a:buNone/>
            </a:pPr>
            <a:r>
              <a:rPr lang="en-US" sz="2200" dirty="0"/>
              <a:t> </a:t>
            </a:r>
            <a:r>
              <a:rPr lang="en-US" sz="3000" b="1" dirty="0">
                <a:solidFill>
                  <a:srgbClr val="FFFF00"/>
                </a:solidFill>
              </a:rPr>
              <a:t>= Friday 12/18/2020 3:52 PM [PST]</a:t>
            </a:r>
          </a:p>
          <a:p>
            <a:pPr marL="457200" lvl="1" indent="0"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784083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Target with solid fill">
            <a:extLst>
              <a:ext uri="{FF2B5EF4-FFF2-40B4-BE49-F238E27FC236}">
                <a16:creationId xmlns:a16="http://schemas.microsoft.com/office/drawing/2014/main" id="{66EB50E0-592E-457C-AED1-9373A141F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0" lvl="1" indent="0" algn="ctr">
              <a:buNone/>
            </a:pPr>
            <a:r>
              <a:rPr lang="en-US" sz="2800" dirty="0"/>
              <a:t>ABA ROUTING NUMBER LOOKUP </a:t>
            </a:r>
            <a:r>
              <a:rPr lang="en-US" sz="2800" dirty="0">
                <a:solidFill>
                  <a:schemeClr val="accent2"/>
                </a:solidFill>
              </a:rPr>
              <a:t>122000661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98" y="2147507"/>
            <a:ext cx="5772727" cy="4273542"/>
          </a:xfrm>
          <a:prstGeom prst="roundRect">
            <a:avLst>
              <a:gd name="adj" fmla="val 246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439" y="3389821"/>
            <a:ext cx="2167525" cy="1205951"/>
          </a:xfrm>
          <a:prstGeom prst="roundRect">
            <a:avLst>
              <a:gd name="adj" fmla="val 540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60221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DF786CC0-3237-4AEC-B537-EE3F7CC05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CHARLES BRADLEY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226" y="1298378"/>
            <a:ext cx="9476621" cy="4780144"/>
          </a:xfrm>
        </p:spPr>
        <p:txBody>
          <a:bodyPr anchor="ctr">
            <a:normAutofit/>
          </a:bodyPr>
          <a:lstStyle/>
          <a:p>
            <a:r>
              <a:rPr lang="en-US" sz="3000" dirty="0"/>
              <a:t>Charles Bradley is unaware of any such financial activities.</a:t>
            </a:r>
          </a:p>
          <a:p>
            <a:r>
              <a:rPr lang="en-US" sz="3000" dirty="0"/>
              <a:t>He does not bank with Bank of America.</a:t>
            </a:r>
          </a:p>
          <a:p>
            <a:r>
              <a:rPr lang="en-US" sz="3000" dirty="0"/>
              <a:t>He uses an AOL.COM email account. </a:t>
            </a:r>
          </a:p>
          <a:p>
            <a:r>
              <a:rPr lang="en-US" sz="3000" dirty="0"/>
              <a:t>He uses a different phone number through Verizon. </a:t>
            </a:r>
          </a:p>
          <a:p>
            <a:r>
              <a:rPr lang="en-US" sz="3000" dirty="0"/>
              <a:t>Week before Christmas time last year, mail stopped coming to his home.</a:t>
            </a:r>
          </a:p>
        </p:txBody>
      </p:sp>
    </p:spTree>
    <p:extLst>
      <p:ext uri="{BB962C8B-B14F-4D97-AF65-F5344CB8AC3E}">
        <p14:creationId xmlns:p14="http://schemas.microsoft.com/office/powerpoint/2010/main" val="2451873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Target with solid fill">
            <a:extLst>
              <a:ext uri="{FF2B5EF4-FFF2-40B4-BE49-F238E27FC236}">
                <a16:creationId xmlns:a16="http://schemas.microsoft.com/office/drawing/2014/main" id="{F0F549B6-577B-4109-A6F8-676E49186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CHARLES BRADLEY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702032"/>
            <a:ext cx="3675632" cy="4074353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accent2"/>
                </a:solidFill>
              </a:rPr>
              <a:t>SOC 341 Elder Abuse Form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348" y="1575174"/>
            <a:ext cx="6381822" cy="4688992"/>
          </a:xfrm>
          <a:prstGeom prst="roundRect">
            <a:avLst>
              <a:gd name="adj" fmla="val 193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87974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3E778CFE-AC1E-4AF1-A049-D18CC927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U.S. POSTAL INSPECTOR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784101" cy="4780144"/>
          </a:xfrm>
        </p:spPr>
        <p:txBody>
          <a:bodyPr>
            <a:normAutofit/>
          </a:bodyPr>
          <a:lstStyle/>
          <a:p>
            <a:r>
              <a:rPr lang="en-US" sz="2800" dirty="0"/>
              <a:t>Contact US Postal Inspection Service for assistance with </a:t>
            </a:r>
            <a:r>
              <a:rPr lang="en-US" sz="2800" dirty="0">
                <a:solidFill>
                  <a:schemeClr val="accent2"/>
                </a:solidFill>
              </a:rPr>
              <a:t>CHARLES BRADLEY’S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/>
              <a:t>mail withholding. </a:t>
            </a:r>
          </a:p>
          <a:p>
            <a:r>
              <a:rPr lang="en-US" sz="2800" dirty="0"/>
              <a:t>An Inspector emails you back and provides you with the following information regarding the application:</a:t>
            </a:r>
          </a:p>
          <a:p>
            <a:pPr lvl="1"/>
            <a:r>
              <a:rPr lang="en-US" sz="2400" b="1" dirty="0"/>
              <a:t>DATE OF WITHHOLDING REQUEST:  </a:t>
            </a:r>
            <a:r>
              <a:rPr lang="en-US" sz="2400" b="1" dirty="0">
                <a:solidFill>
                  <a:schemeClr val="accent2"/>
                </a:solidFill>
              </a:rPr>
              <a:t>12/18/2020 @ 10:22:05 [PAC STD]</a:t>
            </a:r>
            <a:endParaRPr lang="en-US" sz="2400" dirty="0">
              <a:solidFill>
                <a:schemeClr val="accent2"/>
              </a:solidFill>
            </a:endParaRPr>
          </a:p>
          <a:p>
            <a:pPr lvl="1"/>
            <a:r>
              <a:rPr lang="en-US" sz="2400" b="1" dirty="0"/>
              <a:t>EMAIL ADDRESS FROM APPLICATION:  </a:t>
            </a:r>
            <a:r>
              <a:rPr lang="en-US" sz="2400" b="1" dirty="0">
                <a:solidFill>
                  <a:schemeClr val="accent2"/>
                </a:solidFill>
              </a:rPr>
              <a:t>CHARLESBRADLEY012345@gmail.com</a:t>
            </a:r>
            <a:endParaRPr lang="en-US" sz="2400" dirty="0">
              <a:solidFill>
                <a:schemeClr val="accent2"/>
              </a:solidFill>
            </a:endParaRPr>
          </a:p>
          <a:p>
            <a:pPr lvl="1"/>
            <a:r>
              <a:rPr lang="en-US" sz="2400" b="1" dirty="0"/>
              <a:t>IP ADDRESS:  </a:t>
            </a:r>
            <a:r>
              <a:rPr lang="en-US" sz="2400" b="1" dirty="0">
                <a:solidFill>
                  <a:schemeClr val="accent2"/>
                </a:solidFill>
              </a:rPr>
              <a:t>23.122.157.100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  <a:endParaRPr lang="en-US" sz="2400" dirty="0">
              <a:solidFill>
                <a:srgbClr val="FFFF00"/>
              </a:solidFill>
            </a:endParaRPr>
          </a:p>
          <a:p>
            <a:endParaRPr lang="en-US" sz="28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603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517FB667-6FD6-4A16-BE76-FD3BF75FF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 BANK OF AMERICA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dirty="0"/>
              <a:t>Contact Investigator from Bank of America regarding account number:  </a:t>
            </a:r>
            <a:r>
              <a:rPr lang="en-US" sz="2800" b="1" dirty="0">
                <a:solidFill>
                  <a:schemeClr val="accent2"/>
                </a:solidFill>
              </a:rPr>
              <a:t>#XXXXXXXXX7621</a:t>
            </a:r>
            <a:r>
              <a:rPr lang="en-US" sz="2800" dirty="0"/>
              <a:t>.</a:t>
            </a:r>
          </a:p>
          <a:p>
            <a:r>
              <a:rPr lang="en-US" sz="2800" dirty="0"/>
              <a:t>He/she confirms existence of account. </a:t>
            </a:r>
          </a:p>
          <a:p>
            <a:r>
              <a:rPr lang="en-US" sz="2800" dirty="0"/>
              <a:t>The account was opened online on </a:t>
            </a:r>
            <a:r>
              <a:rPr lang="en-US" sz="2800" b="1" dirty="0">
                <a:solidFill>
                  <a:srgbClr val="FFFF00"/>
                </a:solidFill>
              </a:rPr>
              <a:t>12/15/2020</a:t>
            </a:r>
            <a:r>
              <a:rPr lang="en-US" sz="2800" dirty="0"/>
              <a:t> with a $5,000 deposit, and the current balance in the account is $230. No recent transactions.</a:t>
            </a:r>
          </a:p>
          <a:p>
            <a:r>
              <a:rPr lang="en-US" sz="2800" dirty="0"/>
              <a:t>Looks like </a:t>
            </a:r>
            <a:r>
              <a:rPr lang="en-US" sz="2800" dirty="0" err="1"/>
              <a:t>Zelle</a:t>
            </a:r>
            <a:r>
              <a:rPr lang="en-US" sz="2800" dirty="0"/>
              <a:t> and </a:t>
            </a:r>
            <a:r>
              <a:rPr lang="en-US" sz="2800" dirty="0" err="1"/>
              <a:t>CashApp</a:t>
            </a:r>
            <a:r>
              <a:rPr lang="en-US" sz="2800" dirty="0"/>
              <a:t> were used.</a:t>
            </a:r>
          </a:p>
          <a:p>
            <a:r>
              <a:rPr lang="en-US" sz="2800" dirty="0"/>
              <a:t>Any additional information would require a subpoena or search warrant. </a:t>
            </a:r>
          </a:p>
          <a:p>
            <a:endParaRPr lang="en-US" sz="28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838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WORK-UP ON YOUR DATA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00EAAE-4E4C-02BE-A41B-DE9B03682C6E}"/>
              </a:ext>
            </a:extLst>
          </p:cNvPr>
          <p:cNvSpPr txBox="1"/>
          <p:nvPr/>
        </p:nvSpPr>
        <p:spPr>
          <a:xfrm>
            <a:off x="646111" y="1389367"/>
            <a:ext cx="11352628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INTERNET PROTOCOL ADDRESS (IP)</a:t>
            </a:r>
          </a:p>
          <a:p>
            <a:endParaRPr lang="en-US" sz="3200" dirty="0">
              <a:solidFill>
                <a:srgbClr val="333333"/>
              </a:solidFill>
              <a:latin typeface="+mj-lt"/>
            </a:endParaRPr>
          </a:p>
          <a:p>
            <a:r>
              <a:rPr lang="en-US" sz="2800" dirty="0">
                <a:latin typeface="+mj-lt"/>
                <a:ea typeface="+mj-ea"/>
                <a:cs typeface="+mj-cs"/>
              </a:rPr>
              <a:t>An Internet Protocol address (IP address) is a numerical label assigned to each device connected to a computer network that uses the Internet Protocol for communication: </a:t>
            </a:r>
          </a:p>
          <a:p>
            <a:endParaRPr lang="en-US" dirty="0">
              <a:solidFill>
                <a:srgbClr val="1D2228"/>
              </a:solidFill>
              <a:latin typeface="Helvetica Neue"/>
            </a:endParaRPr>
          </a:p>
          <a:p>
            <a:r>
              <a:rPr lang="en-US" sz="2800" dirty="0">
                <a:latin typeface="+mj-lt"/>
                <a:ea typeface="+mj-ea"/>
                <a:cs typeface="+mj-cs"/>
              </a:rPr>
              <a:t>Examples:</a:t>
            </a:r>
          </a:p>
          <a:p>
            <a:endParaRPr lang="en-US" sz="1800" dirty="0">
              <a:solidFill>
                <a:srgbClr val="1D2228"/>
              </a:solidFill>
              <a:latin typeface="Helvetica Neue"/>
            </a:endParaRPr>
          </a:p>
          <a:p>
            <a:r>
              <a:rPr lang="en-US" sz="3200" b="1" dirty="0">
                <a:latin typeface="Helvetica Neue"/>
              </a:rPr>
              <a:t>IPV4:  212.45.43.10</a:t>
            </a:r>
          </a:p>
          <a:p>
            <a:r>
              <a:rPr lang="en-US" sz="3200" b="1" dirty="0">
                <a:latin typeface="Helvetica Neue"/>
              </a:rPr>
              <a:t>IPV6: 2001:0db8:85a3:0000:0000:8a2e:0370:7334</a:t>
            </a:r>
          </a:p>
          <a:p>
            <a:endParaRPr lang="en-US" sz="3200" b="1" dirty="0">
              <a:latin typeface="Helvetica Neue"/>
            </a:endParaRPr>
          </a:p>
          <a:p>
            <a:r>
              <a:rPr lang="en-US" sz="3200" b="1" dirty="0">
                <a:latin typeface="Helvetica Neue"/>
                <a:hlinkClick r:id="rId4"/>
              </a:rPr>
              <a:t>www.arin.net</a:t>
            </a:r>
            <a:endParaRPr lang="en-US" sz="3200" b="1" dirty="0">
              <a:latin typeface="Helvetica Neue"/>
            </a:endParaRPr>
          </a:p>
          <a:p>
            <a:endParaRPr lang="en-US" sz="3200" b="1" dirty="0">
              <a:latin typeface="Helvetica Neue"/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756BF42B-5639-F06B-D59C-DA0F8B810697}"/>
              </a:ext>
            </a:extLst>
          </p:cNvPr>
          <p:cNvSpPr/>
          <p:nvPr/>
        </p:nvSpPr>
        <p:spPr>
          <a:xfrm rot="4857836">
            <a:off x="3614809" y="5681214"/>
            <a:ext cx="925945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82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" t="213" r="-58" b="11509"/>
          <a:stretch/>
        </p:blipFill>
        <p:spPr>
          <a:xfrm>
            <a:off x="1509512" y="2010131"/>
            <a:ext cx="9172975" cy="3952130"/>
          </a:xfrm>
          <a:prstGeom prst="roundRect">
            <a:avLst>
              <a:gd name="adj" fmla="val 180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WORK-UP ON YOUR DATA</a:t>
            </a:r>
          </a:p>
        </p:txBody>
      </p:sp>
      <p:sp>
        <p:nvSpPr>
          <p:cNvPr id="9" name="Oval 8"/>
          <p:cNvSpPr/>
          <p:nvPr/>
        </p:nvSpPr>
        <p:spPr>
          <a:xfrm>
            <a:off x="5905500" y="2250253"/>
            <a:ext cx="996461" cy="334109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706826" y="1692418"/>
            <a:ext cx="386861" cy="49773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093687" y="1206917"/>
            <a:ext cx="3012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2"/>
                </a:solidFill>
              </a:rPr>
              <a:t>Enter the IPv4 address and click, “Search.”</a:t>
            </a:r>
          </a:p>
        </p:txBody>
      </p:sp>
    </p:spTree>
    <p:extLst>
      <p:ext uri="{BB962C8B-B14F-4D97-AF65-F5344CB8AC3E}">
        <p14:creationId xmlns:p14="http://schemas.microsoft.com/office/powerpoint/2010/main" val="2378968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WORK-UP ON YOUR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" r="1" b="11718"/>
          <a:stretch/>
        </p:blipFill>
        <p:spPr>
          <a:xfrm>
            <a:off x="1293114" y="1964053"/>
            <a:ext cx="9402132" cy="4050860"/>
          </a:xfrm>
          <a:prstGeom prst="roundRect">
            <a:avLst>
              <a:gd name="adj" fmla="val 180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9" name="Oval 8"/>
          <p:cNvSpPr/>
          <p:nvPr/>
        </p:nvSpPr>
        <p:spPr>
          <a:xfrm>
            <a:off x="5890663" y="2227070"/>
            <a:ext cx="1673468" cy="334109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805247" y="1853248"/>
            <a:ext cx="232756" cy="29448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038003" y="1317722"/>
            <a:ext cx="3012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2"/>
                </a:solidFill>
              </a:rPr>
              <a:t>This also works with IPv6 addresses.</a:t>
            </a:r>
          </a:p>
        </p:txBody>
      </p:sp>
    </p:spTree>
    <p:extLst>
      <p:ext uri="{BB962C8B-B14F-4D97-AF65-F5344CB8AC3E}">
        <p14:creationId xmlns:p14="http://schemas.microsoft.com/office/powerpoint/2010/main" val="1240493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WORK-UP ON YOUR DATA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" r="-47" b="11718"/>
          <a:stretch/>
        </p:blipFill>
        <p:spPr>
          <a:xfrm>
            <a:off x="1105553" y="2010131"/>
            <a:ext cx="9232733" cy="3980122"/>
          </a:xfrm>
          <a:prstGeom prst="roundRect">
            <a:avLst>
              <a:gd name="adj" fmla="val 180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E4814D39-452D-21BF-1EA4-E1EC4686CCF9}"/>
              </a:ext>
            </a:extLst>
          </p:cNvPr>
          <p:cNvSpPr/>
          <p:nvPr/>
        </p:nvSpPr>
        <p:spPr>
          <a:xfrm>
            <a:off x="2431983" y="3285976"/>
            <a:ext cx="1673468" cy="334109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0660F75-E75D-A3B8-2BFF-4B7B31D21BFA}"/>
              </a:ext>
            </a:extLst>
          </p:cNvPr>
          <p:cNvCxnSpPr>
            <a:cxnSpLocks/>
          </p:cNvCxnSpPr>
          <p:nvPr/>
        </p:nvCxnSpPr>
        <p:spPr>
          <a:xfrm flipH="1">
            <a:off x="3372730" y="1853248"/>
            <a:ext cx="1790113" cy="1421214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D8D2B02-3235-F2C4-2979-123DB8059D86}"/>
              </a:ext>
            </a:extLst>
          </p:cNvPr>
          <p:cNvSpPr txBox="1"/>
          <p:nvPr/>
        </p:nvSpPr>
        <p:spPr>
          <a:xfrm>
            <a:off x="4967812" y="1206916"/>
            <a:ext cx="323365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chemeClr val="accent2"/>
                </a:solidFill>
              </a:rPr>
              <a:t>23.122.157.100</a:t>
            </a:r>
            <a:endParaRPr lang="en-US" sz="2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1135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395" y="2254054"/>
            <a:ext cx="4024763" cy="624254"/>
          </a:xfrm>
        </p:spPr>
        <p:txBody>
          <a:bodyPr>
            <a:normAutofit fontScale="90000"/>
          </a:bodyPr>
          <a:lstStyle/>
          <a:p>
            <a:r>
              <a:rPr lang="en-US" dirty="0"/>
              <a:t>IPv4 Results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4" r="4695"/>
          <a:stretch/>
        </p:blipFill>
        <p:spPr>
          <a:xfrm>
            <a:off x="5640265" y="1569720"/>
            <a:ext cx="4466493" cy="4572000"/>
          </a:xfrm>
          <a:prstGeom prst="roundRect">
            <a:avLst>
              <a:gd name="adj" fmla="val 209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955395" y="2230655"/>
            <a:ext cx="4024762" cy="39427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US" dirty="0"/>
              <a:t>We know that this IP and those within the range of </a:t>
            </a:r>
            <a:r>
              <a:rPr lang="en-US" dirty="0">
                <a:solidFill>
                  <a:srgbClr val="FFFF00"/>
                </a:solidFill>
              </a:rPr>
              <a:t>23.112.0.0 – 23.127.255.255 </a:t>
            </a:r>
            <a:r>
              <a:rPr lang="en-US" dirty="0"/>
              <a:t>were issued by </a:t>
            </a:r>
            <a:r>
              <a:rPr lang="en-US" b="1" dirty="0">
                <a:solidFill>
                  <a:srgbClr val="FFFF00"/>
                </a:solidFill>
              </a:rPr>
              <a:t>AT&amp;T</a:t>
            </a:r>
          </a:p>
          <a:p>
            <a:r>
              <a:rPr lang="en-US" dirty="0"/>
              <a:t>Where do you serve your search warrant?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879731" y="4237892"/>
            <a:ext cx="1521069" cy="26377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 txBox="1">
            <a:spLocks/>
          </p:cNvSpPr>
          <p:nvPr/>
        </p:nvSpPr>
        <p:spPr>
          <a:xfrm>
            <a:off x="622512" y="558944"/>
            <a:ext cx="9404723" cy="7712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200" dirty="0"/>
              <a:t>WORK-UP ON YOUR </a:t>
            </a:r>
            <a:r>
              <a:rPr lang="en-US" dirty="0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189356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4095552E-0D1D-4953-B49B-447E2B409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573085" cy="4780144"/>
          </a:xfrm>
        </p:spPr>
        <p:txBody>
          <a:bodyPr anchor="ctr">
            <a:normAutofit/>
          </a:bodyPr>
          <a:lstStyle/>
          <a:p>
            <a:pPr marL="342900" lvl="1" indent="-342900"/>
            <a:r>
              <a:rPr lang="en-US" sz="2800" b="1" dirty="0"/>
              <a:t>PHONE NUMBER FROM APPLICATION:  </a:t>
            </a:r>
            <a:r>
              <a:rPr lang="en-US" sz="2800" b="1" dirty="0">
                <a:solidFill>
                  <a:schemeClr val="accent2"/>
                </a:solidFill>
              </a:rPr>
              <a:t>555-621-8353</a:t>
            </a:r>
          </a:p>
          <a:p>
            <a:pPr marL="0" lvl="1" indent="0">
              <a:buNone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lvl="1" indent="-342900"/>
            <a:r>
              <a:rPr lang="en-US" sz="2800" dirty="0"/>
              <a:t>Utilizing CLEAR/TLO/LEXIS NEXUS you conduct a search for phone number </a:t>
            </a:r>
            <a:r>
              <a:rPr lang="en-US" sz="2800" dirty="0">
                <a:solidFill>
                  <a:schemeClr val="accent2"/>
                </a:solidFill>
              </a:rPr>
              <a:t>555-621-8353</a:t>
            </a:r>
            <a:r>
              <a:rPr lang="en-US" sz="2800" dirty="0"/>
              <a:t>.</a:t>
            </a:r>
            <a:r>
              <a:rPr lang="en-US" sz="2800" dirty="0">
                <a:solidFill>
                  <a:srgbClr val="FFFF00"/>
                </a:solidFill>
              </a:rPr>
              <a:t>  </a:t>
            </a:r>
            <a:r>
              <a:rPr lang="en-US" sz="2800" dirty="0"/>
              <a:t>The phone number appears to return to </a:t>
            </a:r>
            <a:r>
              <a:rPr lang="en-US" sz="2800" b="1" dirty="0">
                <a:solidFill>
                  <a:schemeClr val="accent2"/>
                </a:solidFill>
              </a:rPr>
              <a:t>BANDWITH.COM, LLC</a:t>
            </a:r>
            <a:r>
              <a:rPr lang="en-US" sz="2800" b="1" dirty="0"/>
              <a:t>. </a:t>
            </a:r>
          </a:p>
          <a:p>
            <a:pPr marL="342900" lvl="1" indent="-342900"/>
            <a:r>
              <a:rPr lang="en-US" sz="2800" dirty="0"/>
              <a:t>You conduct an “ISP” search on </a:t>
            </a:r>
            <a:r>
              <a:rPr lang="en-US" sz="3000" b="1" dirty="0">
                <a:hlinkClick r:id="rId4"/>
              </a:rPr>
              <a:t>www.search.org</a:t>
            </a:r>
            <a:r>
              <a:rPr lang="en-US" sz="3000" b="1" dirty="0"/>
              <a:t> </a:t>
            </a:r>
            <a:r>
              <a:rPr lang="en-US" sz="2800" dirty="0"/>
              <a:t>to obtain contact and subpoena service information on </a:t>
            </a:r>
            <a:r>
              <a:rPr lang="en-US" sz="2800" dirty="0">
                <a:solidFill>
                  <a:schemeClr val="accent2"/>
                </a:solidFill>
              </a:rPr>
              <a:t>Bandwidth.com, Inc. &amp; Bandwidth.com CLEC, LLC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49255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Magnifying glass with solid fill">
            <a:extLst>
              <a:ext uri="{FF2B5EF4-FFF2-40B4-BE49-F238E27FC236}">
                <a16:creationId xmlns:a16="http://schemas.microsoft.com/office/drawing/2014/main" id="{8A54ED1C-A522-4D8C-9EEE-926D4B0D1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dirty="0"/>
              <a:t>SEARCH.ORG results for </a:t>
            </a:r>
            <a:r>
              <a:rPr lang="en-US" sz="2800" dirty="0">
                <a:solidFill>
                  <a:schemeClr val="accent2"/>
                </a:solidFill>
              </a:rPr>
              <a:t>Bandwidth.com, Inc. &amp; Bandwidth.com CLEC, LLC</a:t>
            </a:r>
            <a:r>
              <a:rPr lang="en-US" sz="2800" dirty="0"/>
              <a:t>: </a:t>
            </a:r>
          </a:p>
          <a:p>
            <a:pPr marL="342900" lvl="1" indent="-342900"/>
            <a:endParaRPr lang="en-US" sz="2800" dirty="0"/>
          </a:p>
          <a:p>
            <a:pPr marL="0" lvl="1" indent="0">
              <a:buNone/>
            </a:pPr>
            <a:endParaRPr lang="en-US" sz="2800" dirty="0"/>
          </a:p>
          <a:p>
            <a:pPr marL="342900" lvl="1" indent="-342900"/>
            <a:endParaRPr lang="en-US" sz="28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081" y="2676537"/>
            <a:ext cx="3920154" cy="3239796"/>
          </a:xfrm>
          <a:prstGeom prst="roundRect">
            <a:avLst>
              <a:gd name="adj" fmla="val 282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91" y="3280216"/>
            <a:ext cx="6187000" cy="1724537"/>
          </a:xfrm>
          <a:prstGeom prst="roundRect">
            <a:avLst>
              <a:gd name="adj" fmla="val 599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15002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00775B4-C7BF-406F-9F24-35DEAF60D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dirty="0">
                <a:solidFill>
                  <a:schemeClr val="accent2"/>
                </a:solidFill>
              </a:rPr>
              <a:t>Bandwidth.com, Inc. &amp; Bandwidth.com CLEC, LLC </a:t>
            </a:r>
            <a:r>
              <a:rPr lang="en-US" sz="2800" dirty="0"/>
              <a:t>emails you back indicating </a:t>
            </a:r>
            <a:r>
              <a:rPr lang="en-US" sz="2800" dirty="0">
                <a:solidFill>
                  <a:schemeClr val="accent2"/>
                </a:solidFill>
              </a:rPr>
              <a:t>555-621-8353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/>
              <a:t>is a VOIP number assigned to </a:t>
            </a:r>
            <a:r>
              <a:rPr lang="en-US" sz="2800" b="1" dirty="0">
                <a:solidFill>
                  <a:schemeClr val="accent2"/>
                </a:solidFill>
              </a:rPr>
              <a:t>GOOGLE</a:t>
            </a:r>
            <a:r>
              <a:rPr lang="en-US" sz="2800" b="1" dirty="0"/>
              <a:t>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690" y="3436883"/>
            <a:ext cx="3256617" cy="2442463"/>
          </a:xfrm>
          <a:prstGeom prst="roundRect">
            <a:avLst>
              <a:gd name="adj" fmla="val 347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80434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00775B4-C7BF-406F-9F24-35DEAF60D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 fontScale="92500"/>
          </a:bodyPr>
          <a:lstStyle/>
          <a:p>
            <a:pPr marL="0" lvl="1" indent="0">
              <a:buNone/>
            </a:pPr>
            <a:r>
              <a:rPr lang="en-US" sz="2800" b="1" dirty="0">
                <a:solidFill>
                  <a:schemeClr val="accent2"/>
                </a:solidFill>
              </a:rPr>
              <a:t>VOIP PHONE NUMBERS</a:t>
            </a:r>
          </a:p>
          <a:p>
            <a:pPr marL="342900" lvl="1" indent="-342900"/>
            <a:endParaRPr lang="en-US" sz="2800" b="1" dirty="0">
              <a:solidFill>
                <a:schemeClr val="accent2"/>
              </a:solidFill>
            </a:endParaRPr>
          </a:p>
          <a:p>
            <a:pPr lvl="1"/>
            <a:r>
              <a:rPr lang="en-US" sz="3200" b="0" i="0" dirty="0">
                <a:effectLst/>
                <a:latin typeface="DMSans"/>
              </a:rPr>
              <a:t>A VoIP number (Voice over Internet Protocol) can be used to make calls from any internet-enabled device</a:t>
            </a:r>
          </a:p>
          <a:p>
            <a:pPr lvl="1"/>
            <a:r>
              <a:rPr lang="en-US" sz="3200" dirty="0">
                <a:latin typeface="DMSans"/>
              </a:rPr>
              <a:t>You</a:t>
            </a:r>
            <a:r>
              <a:rPr lang="en-US" sz="3200" b="0" i="0" dirty="0">
                <a:effectLst/>
                <a:latin typeface="DMSans"/>
              </a:rPr>
              <a:t> choose your VoIP number and make/receive calls from the same number across all of your devices. </a:t>
            </a:r>
          </a:p>
          <a:p>
            <a:pPr lvl="1"/>
            <a:r>
              <a:rPr lang="en-US" sz="3200" b="0" i="0" dirty="0">
                <a:effectLst/>
                <a:latin typeface="DMSans"/>
              </a:rPr>
              <a:t>VoIP phone numbers can work with a desktop, laptop, tablet, and smartphone.</a:t>
            </a:r>
          </a:p>
          <a:p>
            <a:pPr marL="342900" lvl="1" indent="-342900"/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4537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00775B4-C7BF-406F-9F24-35DEAF60D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b="1" dirty="0">
                <a:solidFill>
                  <a:schemeClr val="accent2"/>
                </a:solidFill>
              </a:rPr>
              <a:t>IMEI: 356728110705908</a:t>
            </a:r>
            <a:endParaRPr lang="en-US" sz="2800" dirty="0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6D9A81-E1F7-4452-6BB1-59E591469D55}"/>
              </a:ext>
            </a:extLst>
          </p:cNvPr>
          <p:cNvSpPr txBox="1"/>
          <p:nvPr/>
        </p:nvSpPr>
        <p:spPr>
          <a:xfrm>
            <a:off x="646111" y="2119352"/>
            <a:ext cx="1108700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INTERNATIONAL MOBILE EQUIPMENT IDENTITY (IMEI)</a:t>
            </a:r>
          </a:p>
          <a:p>
            <a:endParaRPr lang="en-US" sz="2800" dirty="0">
              <a:latin typeface="+mj-lt"/>
            </a:endParaRPr>
          </a:p>
          <a:p>
            <a:r>
              <a:rPr lang="en-US" sz="1600" dirty="0">
                <a:latin typeface="Helvetica Neue"/>
              </a:rPr>
              <a:t>Majority of Global Phone Devices conform to GSM standard [Global System for Mobile Communications]</a:t>
            </a:r>
          </a:p>
          <a:p>
            <a:r>
              <a:rPr lang="en-US" sz="1600" dirty="0">
                <a:latin typeface="Helvetica Neue"/>
              </a:rPr>
              <a:t>We can uniquely identify mobile devices that follow GSM standards by their International Mobile Equipment Identity (IMEI):  </a:t>
            </a:r>
            <a:r>
              <a:rPr lang="en-US" sz="1600" dirty="0">
                <a:solidFill>
                  <a:srgbClr val="FFC000"/>
                </a:solidFill>
                <a:latin typeface="Helvetica Neu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https://www.imei.info/</a:t>
            </a:r>
            <a:endParaRPr lang="en-US" sz="1600" dirty="0">
              <a:solidFill>
                <a:srgbClr val="FFC000"/>
              </a:solidFill>
              <a:latin typeface="Helvetica Neue"/>
            </a:endParaRPr>
          </a:p>
          <a:p>
            <a:endParaRPr lang="en-US" sz="1600" dirty="0">
              <a:solidFill>
                <a:srgbClr val="1D2228"/>
              </a:solidFill>
              <a:latin typeface="Helvetica Neue"/>
            </a:endParaRPr>
          </a:p>
          <a:p>
            <a:pPr algn="ctr"/>
            <a:r>
              <a:rPr lang="en-US" sz="2800" b="1" dirty="0">
                <a:solidFill>
                  <a:srgbClr val="1D2228"/>
                </a:solidFill>
                <a:latin typeface="Helvetica Neue"/>
              </a:rPr>
              <a:t>15 DIGITS – EX:  </a:t>
            </a:r>
            <a:r>
              <a:rPr lang="en-US" sz="2800" b="1" u="sng" dirty="0">
                <a:solidFill>
                  <a:srgbClr val="1D2228"/>
                </a:solidFill>
                <a:latin typeface="Helvetica Neue"/>
              </a:rPr>
              <a:t>014354565790302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111111"/>
              </a:solidFill>
              <a:latin typeface="Roboto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304869D-4074-8E4D-DC9F-41DA4C187C1A}"/>
              </a:ext>
            </a:extLst>
          </p:cNvPr>
          <p:cNvSpPr/>
          <p:nvPr/>
        </p:nvSpPr>
        <p:spPr>
          <a:xfrm>
            <a:off x="4693387" y="4872471"/>
            <a:ext cx="1524000" cy="1391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dirty="0">
                <a:solidFill>
                  <a:schemeClr val="tx1"/>
                </a:solidFill>
              </a:rPr>
              <a:t>TAC: 01435456</a:t>
            </a:r>
          </a:p>
          <a:p>
            <a:pPr algn="ctr"/>
            <a:r>
              <a:rPr lang="en-US" sz="1700" dirty="0">
                <a:solidFill>
                  <a:schemeClr val="tx1"/>
                </a:solidFill>
              </a:rPr>
              <a:t>[Vendor, Model of Device]</a:t>
            </a:r>
          </a:p>
        </p:txBody>
      </p:sp>
      <p:sp>
        <p:nvSpPr>
          <p:cNvPr id="7" name="Rectangle: Rounded Corners 3">
            <a:extLst>
              <a:ext uri="{FF2B5EF4-FFF2-40B4-BE49-F238E27FC236}">
                <a16:creationId xmlns:a16="http://schemas.microsoft.com/office/drawing/2014/main" id="{E70CB941-BF28-EDB0-48B9-6BF8E1D175DE}"/>
              </a:ext>
            </a:extLst>
          </p:cNvPr>
          <p:cNvSpPr/>
          <p:nvPr/>
        </p:nvSpPr>
        <p:spPr>
          <a:xfrm>
            <a:off x="6846968" y="5017747"/>
            <a:ext cx="1524000" cy="11630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SN:</a:t>
            </a:r>
          </a:p>
          <a:p>
            <a:pPr algn="ctr"/>
            <a:r>
              <a:rPr lang="en-US" sz="1500" dirty="0"/>
              <a:t>579030</a:t>
            </a:r>
          </a:p>
          <a:p>
            <a:pPr algn="ctr"/>
            <a:r>
              <a:rPr lang="en-US" sz="1500" dirty="0"/>
              <a:t>[ID’s Specific</a:t>
            </a:r>
          </a:p>
          <a:p>
            <a:pPr algn="ctr"/>
            <a:r>
              <a:rPr lang="en-US" sz="1500" dirty="0"/>
              <a:t>Device</a:t>
            </a:r>
            <a:r>
              <a:rPr lang="en-US" dirty="0"/>
              <a:t>]</a:t>
            </a:r>
          </a:p>
        </p:txBody>
      </p:sp>
      <p:sp>
        <p:nvSpPr>
          <p:cNvPr id="16" name="Rectangle: Rounded Corners 3">
            <a:extLst>
              <a:ext uri="{FF2B5EF4-FFF2-40B4-BE49-F238E27FC236}">
                <a16:creationId xmlns:a16="http://schemas.microsoft.com/office/drawing/2014/main" id="{00B2F3BF-F1ED-9535-1614-484F95315028}"/>
              </a:ext>
            </a:extLst>
          </p:cNvPr>
          <p:cNvSpPr/>
          <p:nvPr/>
        </p:nvSpPr>
        <p:spPr>
          <a:xfrm>
            <a:off x="8904422" y="4854466"/>
            <a:ext cx="1524000" cy="1409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CheckSum</a:t>
            </a:r>
            <a:endParaRPr lang="en-US" sz="1600" dirty="0"/>
          </a:p>
          <a:p>
            <a:pPr algn="ctr"/>
            <a:r>
              <a:rPr lang="en-US" sz="1600" dirty="0"/>
              <a:t>2</a:t>
            </a:r>
          </a:p>
          <a:p>
            <a:pPr algn="ctr"/>
            <a:r>
              <a:rPr lang="en-US" sz="1600" dirty="0"/>
              <a:t>Verify Integrity of IMEI</a:t>
            </a:r>
          </a:p>
        </p:txBody>
      </p:sp>
      <p:sp>
        <p:nvSpPr>
          <p:cNvPr id="17" name="Down Arrow 1">
            <a:extLst>
              <a:ext uri="{FF2B5EF4-FFF2-40B4-BE49-F238E27FC236}">
                <a16:creationId xmlns:a16="http://schemas.microsoft.com/office/drawing/2014/main" id="{3C7A0358-6027-1398-BF5C-C538F2D4E3C8}"/>
              </a:ext>
            </a:extLst>
          </p:cNvPr>
          <p:cNvSpPr/>
          <p:nvPr/>
        </p:nvSpPr>
        <p:spPr>
          <a:xfrm rot="3186601">
            <a:off x="6072555" y="4540550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Down Arrow 7">
            <a:extLst>
              <a:ext uri="{FF2B5EF4-FFF2-40B4-BE49-F238E27FC236}">
                <a16:creationId xmlns:a16="http://schemas.microsoft.com/office/drawing/2014/main" id="{6067B62B-BA17-CF60-84B8-313C0B36F20E}"/>
              </a:ext>
            </a:extLst>
          </p:cNvPr>
          <p:cNvSpPr/>
          <p:nvPr/>
        </p:nvSpPr>
        <p:spPr>
          <a:xfrm>
            <a:off x="7418468" y="4616306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8">
            <a:extLst>
              <a:ext uri="{FF2B5EF4-FFF2-40B4-BE49-F238E27FC236}">
                <a16:creationId xmlns:a16="http://schemas.microsoft.com/office/drawing/2014/main" id="{7075D9EB-5F93-5C95-4557-DB2CC7FAA5AE}"/>
              </a:ext>
            </a:extLst>
          </p:cNvPr>
          <p:cNvSpPr/>
          <p:nvPr/>
        </p:nvSpPr>
        <p:spPr>
          <a:xfrm rot="20001714">
            <a:off x="8774410" y="4556961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1173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00775B4-C7BF-406F-9F24-35DEAF60D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b="1" dirty="0">
                <a:solidFill>
                  <a:schemeClr val="accent2"/>
                </a:solidFill>
              </a:rPr>
              <a:t>IMEI: 356728110705908</a:t>
            </a:r>
            <a:endParaRPr lang="en-US" sz="2800" dirty="0">
              <a:solidFill>
                <a:schemeClr val="accent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00FBC0-92ED-EF07-BB4C-D75A010C6E8A}"/>
              </a:ext>
            </a:extLst>
          </p:cNvPr>
          <p:cNvSpPr txBox="1"/>
          <p:nvPr/>
        </p:nvSpPr>
        <p:spPr>
          <a:xfrm>
            <a:off x="552499" y="2135799"/>
            <a:ext cx="1108700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INTERNATIONAL MOBILE SUBSCRIBER IDENTITY (IMSI)</a:t>
            </a:r>
          </a:p>
          <a:p>
            <a:endParaRPr lang="en-US" sz="2800" dirty="0">
              <a:latin typeface="+mj-lt"/>
            </a:endParaRPr>
          </a:p>
          <a:p>
            <a:r>
              <a:rPr lang="en-US" sz="1600" dirty="0">
                <a:latin typeface="Helvetica Neue"/>
              </a:rPr>
              <a:t>The IMSI (International Mobile Subscriber Identity) is a code used by the phone company to identify the SIM on the mobile network. The IMSI is one of the pieces of information stored on a SIM card.</a:t>
            </a:r>
          </a:p>
          <a:p>
            <a:endParaRPr lang="en-US" sz="1600" dirty="0">
              <a:latin typeface="Helvetica Neue"/>
            </a:endParaRPr>
          </a:p>
          <a:p>
            <a:pPr algn="ctr"/>
            <a:r>
              <a:rPr lang="en-US" sz="2800" b="1" dirty="0">
                <a:latin typeface="Helvetica Neue"/>
              </a:rPr>
              <a:t>14 or 15 DIGITS – EX:  </a:t>
            </a:r>
            <a:r>
              <a:rPr lang="en-US" sz="2800" b="1" u="sng" dirty="0">
                <a:latin typeface="Helvetica Neue"/>
              </a:rPr>
              <a:t>104354565790302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111111"/>
              </a:solidFill>
              <a:latin typeface="Roboto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4D4BFB-4B5C-1C04-1990-B0047D3B7E3F}"/>
              </a:ext>
            </a:extLst>
          </p:cNvPr>
          <p:cNvSpPr txBox="1"/>
          <p:nvPr/>
        </p:nvSpPr>
        <p:spPr>
          <a:xfrm>
            <a:off x="552499" y="2135799"/>
            <a:ext cx="1108700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INTERNATIONAL MOBILE SUBSCRIBER IDENTITY (IMSI)</a:t>
            </a:r>
          </a:p>
          <a:p>
            <a:endParaRPr lang="en-US" sz="2800" dirty="0">
              <a:latin typeface="+mj-lt"/>
            </a:endParaRPr>
          </a:p>
          <a:p>
            <a:r>
              <a:rPr lang="en-US" sz="1600" dirty="0">
                <a:latin typeface="Helvetica Neue"/>
              </a:rPr>
              <a:t>The IMSI (International Mobile Subscriber Identity) is a code used by the phone company to identify the SIM on the mobile network. The IMSI is one of the pieces of information stored on a SIM card.</a:t>
            </a:r>
          </a:p>
          <a:p>
            <a:endParaRPr lang="en-US" sz="1600" dirty="0">
              <a:latin typeface="Helvetica Neue"/>
            </a:endParaRPr>
          </a:p>
          <a:p>
            <a:pPr algn="ctr"/>
            <a:r>
              <a:rPr lang="en-US" sz="2800" b="1" dirty="0">
                <a:latin typeface="Helvetica Neue"/>
              </a:rPr>
              <a:t>14 or 15 DIGITS – EX:  </a:t>
            </a:r>
            <a:r>
              <a:rPr lang="en-US" sz="2800" b="1" u="sng" dirty="0">
                <a:latin typeface="Helvetica Neue"/>
              </a:rPr>
              <a:t>104354565790302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111111"/>
              </a:solidFill>
              <a:latin typeface="Roboto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  <a:p>
            <a:endParaRPr lang="en-US" sz="2800" dirty="0">
              <a:solidFill>
                <a:srgbClr val="333333"/>
              </a:solidFill>
              <a:latin typeface="+mj-lt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5274F8F-A80F-1D6B-B4F5-46BD05ADBAD1}"/>
              </a:ext>
            </a:extLst>
          </p:cNvPr>
          <p:cNvSpPr/>
          <p:nvPr/>
        </p:nvSpPr>
        <p:spPr>
          <a:xfrm>
            <a:off x="5185420" y="4626659"/>
            <a:ext cx="1524000" cy="13916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MCC: 104</a:t>
            </a:r>
          </a:p>
          <a:p>
            <a:pPr algn="ctr"/>
            <a:r>
              <a:rPr lang="en-US" i="1" dirty="0"/>
              <a:t>COUNTRY CODE</a:t>
            </a:r>
          </a:p>
        </p:txBody>
      </p:sp>
      <p:sp>
        <p:nvSpPr>
          <p:cNvPr id="11" name="Rectangle: Rounded Corners 3">
            <a:extLst>
              <a:ext uri="{FF2B5EF4-FFF2-40B4-BE49-F238E27FC236}">
                <a16:creationId xmlns:a16="http://schemas.microsoft.com/office/drawing/2014/main" id="{87C3874B-FD69-C352-94D8-57FE874F25B2}"/>
              </a:ext>
            </a:extLst>
          </p:cNvPr>
          <p:cNvSpPr/>
          <p:nvPr/>
        </p:nvSpPr>
        <p:spPr>
          <a:xfrm>
            <a:off x="7268815" y="4761054"/>
            <a:ext cx="1524000" cy="11630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MNC: 35</a:t>
            </a:r>
          </a:p>
          <a:p>
            <a:pPr algn="ctr"/>
            <a:r>
              <a:rPr lang="en-US" i="1" dirty="0"/>
              <a:t>NETWORK NAME</a:t>
            </a:r>
          </a:p>
        </p:txBody>
      </p:sp>
      <p:sp>
        <p:nvSpPr>
          <p:cNvPr id="12" name="Rectangle: Rounded Corners 3">
            <a:extLst>
              <a:ext uri="{FF2B5EF4-FFF2-40B4-BE49-F238E27FC236}">
                <a16:creationId xmlns:a16="http://schemas.microsoft.com/office/drawing/2014/main" id="{1AC4178E-B135-58FC-21ED-E51F657FE78B}"/>
              </a:ext>
            </a:extLst>
          </p:cNvPr>
          <p:cNvSpPr/>
          <p:nvPr/>
        </p:nvSpPr>
        <p:spPr>
          <a:xfrm>
            <a:off x="9356856" y="4617655"/>
            <a:ext cx="1524000" cy="1843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MSIN: 4565790302</a:t>
            </a:r>
          </a:p>
          <a:p>
            <a:pPr algn="ctr"/>
            <a:r>
              <a:rPr lang="en-US" sz="1500" i="1" dirty="0"/>
              <a:t>Mobile Subscriber Identification Number</a:t>
            </a:r>
            <a:endParaRPr lang="en-US" sz="1500" dirty="0"/>
          </a:p>
        </p:txBody>
      </p:sp>
      <p:sp>
        <p:nvSpPr>
          <p:cNvPr id="13" name="Down Arrow 7">
            <a:extLst>
              <a:ext uri="{FF2B5EF4-FFF2-40B4-BE49-F238E27FC236}">
                <a16:creationId xmlns:a16="http://schemas.microsoft.com/office/drawing/2014/main" id="{C718CEEE-B0D7-C5A2-732B-451F8194524C}"/>
              </a:ext>
            </a:extLst>
          </p:cNvPr>
          <p:cNvSpPr/>
          <p:nvPr/>
        </p:nvSpPr>
        <p:spPr>
          <a:xfrm rot="3186601">
            <a:off x="6671937" y="4303109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8">
            <a:extLst>
              <a:ext uri="{FF2B5EF4-FFF2-40B4-BE49-F238E27FC236}">
                <a16:creationId xmlns:a16="http://schemas.microsoft.com/office/drawing/2014/main" id="{0EAD4BA5-4532-FFEB-028E-C54A77632C20}"/>
              </a:ext>
            </a:extLst>
          </p:cNvPr>
          <p:cNvSpPr/>
          <p:nvPr/>
        </p:nvSpPr>
        <p:spPr>
          <a:xfrm>
            <a:off x="7843020" y="4303109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own Arrow 9">
            <a:extLst>
              <a:ext uri="{FF2B5EF4-FFF2-40B4-BE49-F238E27FC236}">
                <a16:creationId xmlns:a16="http://schemas.microsoft.com/office/drawing/2014/main" id="{025854C3-1739-F0FE-A80E-2E7A39131A1B}"/>
              </a:ext>
            </a:extLst>
          </p:cNvPr>
          <p:cNvSpPr/>
          <p:nvPr/>
        </p:nvSpPr>
        <p:spPr>
          <a:xfrm rot="20001714">
            <a:off x="9161710" y="4324780"/>
            <a:ext cx="3810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0749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00775B4-C7BF-406F-9F24-35DEAF60D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WORK-UP ON YOUR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249671" cy="4780144"/>
          </a:xfrm>
        </p:spPr>
        <p:txBody>
          <a:bodyPr>
            <a:normAutofit/>
          </a:bodyPr>
          <a:lstStyle/>
          <a:p>
            <a:pPr marL="342900" lvl="1" indent="-342900"/>
            <a:r>
              <a:rPr lang="en-US" sz="2800" b="1" dirty="0">
                <a:solidFill>
                  <a:schemeClr val="accent2"/>
                </a:solidFill>
              </a:rPr>
              <a:t>IMEI: 356728110705908</a:t>
            </a:r>
            <a:endParaRPr lang="en-US" sz="2800" dirty="0">
              <a:solidFill>
                <a:schemeClr val="accent2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358B82-A865-F6EE-6874-24DFBB9C93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736" y="2241297"/>
            <a:ext cx="7694784" cy="4138361"/>
          </a:xfrm>
          <a:prstGeom prst="roundRect">
            <a:avLst>
              <a:gd name="adj" fmla="val 180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FBA7A386-6D7E-90E8-DA3F-2ECF9DC704A3}"/>
              </a:ext>
            </a:extLst>
          </p:cNvPr>
          <p:cNvSpPr/>
          <p:nvPr/>
        </p:nvSpPr>
        <p:spPr>
          <a:xfrm>
            <a:off x="7914364" y="2213414"/>
            <a:ext cx="1673468" cy="334109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FDDF01F-C1E6-4847-6BAF-2877AA0A11E6}"/>
              </a:ext>
            </a:extLst>
          </p:cNvPr>
          <p:cNvCxnSpPr>
            <a:cxnSpLocks/>
          </p:cNvCxnSpPr>
          <p:nvPr/>
        </p:nvCxnSpPr>
        <p:spPr>
          <a:xfrm>
            <a:off x="5622373" y="1853248"/>
            <a:ext cx="2176747" cy="494511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87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DBA84492-739B-4A94-87E6-09710F47F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5C80B3-DD58-4742-A857-186ADFC3BA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3171" y="2890130"/>
            <a:ext cx="8825658" cy="107774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dirty="0"/>
              <a:t>Search Warrants</a:t>
            </a:r>
          </a:p>
        </p:txBody>
      </p:sp>
    </p:spTree>
    <p:extLst>
      <p:ext uri="{BB962C8B-B14F-4D97-AF65-F5344CB8AC3E}">
        <p14:creationId xmlns:p14="http://schemas.microsoft.com/office/powerpoint/2010/main" val="14338918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ABB7E016-3347-4120-881A-985334E69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EC0869ED-AF83-4C8A-ACBE-20431DB87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C3FEC66-AED5-4D63-8CFC-88C0BFCD1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339142"/>
            <a:ext cx="8946541" cy="4195481"/>
          </a:xfrm>
        </p:spPr>
        <p:txBody>
          <a:bodyPr anchor="ctr">
            <a:noAutofit/>
          </a:bodyPr>
          <a:lstStyle/>
          <a:p>
            <a:r>
              <a:rPr lang="en-US" sz="2600" dirty="0"/>
              <a:t>What’s the crime?</a:t>
            </a:r>
          </a:p>
          <a:p>
            <a:pPr lvl="1"/>
            <a:r>
              <a:rPr lang="en-US" sz="2600" dirty="0"/>
              <a:t>Identity theft							530.5(a) P.C.</a:t>
            </a:r>
          </a:p>
          <a:p>
            <a:pPr lvl="1"/>
            <a:r>
              <a:rPr lang="en-US" sz="2600" dirty="0"/>
              <a:t>Forgery									470 P.C.</a:t>
            </a:r>
          </a:p>
          <a:p>
            <a:pPr lvl="1"/>
            <a:r>
              <a:rPr lang="en-US" sz="2600" dirty="0"/>
              <a:t>False financial statements			532(a) P.C.</a:t>
            </a:r>
          </a:p>
          <a:p>
            <a:pPr lvl="1"/>
            <a:r>
              <a:rPr lang="en-US" sz="2600" dirty="0"/>
              <a:t>Elder financial abuse					368(d) P.C.</a:t>
            </a:r>
          </a:p>
          <a:p>
            <a:pPr lvl="1"/>
            <a:r>
              <a:rPr lang="en-US" sz="2600" dirty="0"/>
              <a:t>Money Laundering 					186.10 P.C.</a:t>
            </a:r>
          </a:p>
          <a:p>
            <a:r>
              <a:rPr lang="en-US" sz="2600" dirty="0"/>
              <a:t>Consider the above crimes and any others you can think of to guide you as you determine what evidence you need.</a:t>
            </a:r>
          </a:p>
        </p:txBody>
      </p:sp>
    </p:spTree>
    <p:extLst>
      <p:ext uri="{BB962C8B-B14F-4D97-AF65-F5344CB8AC3E}">
        <p14:creationId xmlns:p14="http://schemas.microsoft.com/office/powerpoint/2010/main" val="2730499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8F1E58B-1D51-4362-9E29-9CBE8C717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EC0869ED-AF83-4C8A-ACBE-20431DB87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Strategy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C3FEC66-AED5-4D63-8CFC-88C0BFCD1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02230"/>
            <a:ext cx="10037439" cy="47461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dirty="0"/>
              <a:t>Do you need to write search warrants?</a:t>
            </a:r>
          </a:p>
          <a:p>
            <a:pPr lvl="1"/>
            <a:r>
              <a:rPr lang="en-US" sz="2800" dirty="0"/>
              <a:t>Intermediary bank (complicit/personal account)</a:t>
            </a:r>
          </a:p>
          <a:p>
            <a:r>
              <a:rPr lang="en-US" sz="2800" dirty="0">
                <a:ea typeface="+mj-lt"/>
                <a:cs typeface="+mj-lt"/>
              </a:rPr>
              <a:t>Google was heavily used by the suspect</a:t>
            </a:r>
          </a:p>
          <a:p>
            <a:pPr lvl="1"/>
            <a:r>
              <a:rPr lang="en-US" sz="2800" dirty="0">
                <a:ea typeface="+mj-lt"/>
                <a:cs typeface="+mj-lt"/>
              </a:rPr>
              <a:t>Phone number, Google Voice?</a:t>
            </a:r>
          </a:p>
          <a:p>
            <a:pPr lvl="1"/>
            <a:r>
              <a:rPr lang="en-US" sz="2800" dirty="0">
                <a:ea typeface="+mj-lt"/>
                <a:cs typeface="+mj-lt"/>
              </a:rPr>
              <a:t>What other information can Google provide?</a:t>
            </a:r>
          </a:p>
          <a:p>
            <a:r>
              <a:rPr lang="en-US" sz="2800" dirty="0"/>
              <a:t>Zelle and Cash App?</a:t>
            </a:r>
          </a:p>
          <a:p>
            <a:r>
              <a:rPr lang="en-US" sz="2800" dirty="0"/>
              <a:t>Is there a bank/tech investigator to help us?</a:t>
            </a:r>
          </a:p>
          <a:p>
            <a:r>
              <a:rPr lang="en-US" sz="2800" dirty="0"/>
              <a:t>On a tech search warrant, what should you ask for?</a:t>
            </a:r>
          </a:p>
        </p:txBody>
      </p:sp>
    </p:spTree>
    <p:extLst>
      <p:ext uri="{BB962C8B-B14F-4D97-AF65-F5344CB8AC3E}">
        <p14:creationId xmlns:p14="http://schemas.microsoft.com/office/powerpoint/2010/main" val="5760171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2DE4D519-7167-44AE-B95F-44296A5C0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 Search Warrant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616819"/>
            <a:ext cx="9699695" cy="4195481"/>
          </a:xfrm>
        </p:spPr>
        <p:txBody>
          <a:bodyPr anchor="ctr">
            <a:normAutofit/>
          </a:bodyPr>
          <a:lstStyle/>
          <a:p>
            <a:r>
              <a:rPr lang="en-US" sz="4200" dirty="0"/>
              <a:t>PII from loan company (EZ Loans)</a:t>
            </a:r>
          </a:p>
          <a:p>
            <a:r>
              <a:rPr lang="en-US" sz="4200" dirty="0"/>
              <a:t>PII from USPIS</a:t>
            </a:r>
          </a:p>
        </p:txBody>
      </p:sp>
    </p:spTree>
    <p:extLst>
      <p:ext uri="{BB962C8B-B14F-4D97-AF65-F5344CB8AC3E}">
        <p14:creationId xmlns:p14="http://schemas.microsoft.com/office/powerpoint/2010/main" val="18154302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923CA896-185C-4A67-8296-F693A820E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577057"/>
            <a:ext cx="8946541" cy="4195481"/>
          </a:xfrm>
        </p:spPr>
        <p:txBody>
          <a:bodyPr anchor="ctr">
            <a:normAutofit/>
          </a:bodyPr>
          <a:lstStyle/>
          <a:p>
            <a:r>
              <a:rPr lang="en-US" sz="3400" dirty="0"/>
              <a:t>Bank of America (photo/video/IP…fight for it)</a:t>
            </a:r>
          </a:p>
          <a:p>
            <a:r>
              <a:rPr lang="en-US" sz="3400" dirty="0"/>
              <a:t>ISP that issued IP in loan file</a:t>
            </a:r>
          </a:p>
          <a:p>
            <a:r>
              <a:rPr lang="en-US" sz="3400" dirty="0"/>
              <a:t>TransUnion</a:t>
            </a:r>
          </a:p>
          <a:p>
            <a:r>
              <a:rPr lang="en-US" sz="3400" dirty="0"/>
              <a:t>Google</a:t>
            </a:r>
          </a:p>
          <a:p>
            <a:r>
              <a:rPr lang="en-US" sz="3400" dirty="0"/>
              <a:t>Cash App, </a:t>
            </a:r>
            <a:r>
              <a:rPr lang="en-US" sz="3400" dirty="0" err="1"/>
              <a:t>Zelle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22526216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id="{EC0869ED-AF83-4C8A-ACBE-20431DB87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8C3FEC66-AED5-4D63-8CFC-88C0BFCD1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630887"/>
            <a:ext cx="8946541" cy="4195481"/>
          </a:xfrm>
        </p:spPr>
        <p:txBody>
          <a:bodyPr anchor="ctr">
            <a:noAutofit/>
          </a:bodyPr>
          <a:lstStyle/>
          <a:p>
            <a:r>
              <a:rPr lang="en-US" sz="2800" dirty="0"/>
              <a:t>Bank of America</a:t>
            </a:r>
          </a:p>
          <a:p>
            <a:r>
              <a:rPr lang="en-US" sz="2800" dirty="0"/>
              <a:t>Google</a:t>
            </a:r>
          </a:p>
          <a:p>
            <a:pPr lvl="1"/>
            <a:r>
              <a:rPr lang="en-US" sz="2800" dirty="0"/>
              <a:t>Account information</a:t>
            </a:r>
          </a:p>
          <a:p>
            <a:pPr lvl="1"/>
            <a:r>
              <a:rPr lang="en-US" sz="2800" dirty="0"/>
              <a:t>Gmail</a:t>
            </a:r>
          </a:p>
          <a:p>
            <a:pPr lvl="1"/>
            <a:r>
              <a:rPr lang="en-US" sz="2800" dirty="0"/>
              <a:t>Device information (What does this include and how do you ask for it?)</a:t>
            </a:r>
          </a:p>
          <a:p>
            <a:r>
              <a:rPr lang="en-US" sz="2800" dirty="0"/>
              <a:t>Zelle, Cash App</a:t>
            </a:r>
          </a:p>
          <a:p>
            <a:r>
              <a:rPr lang="en-US" sz="2800" dirty="0"/>
              <a:t>Physical location of suspect if determined</a:t>
            </a:r>
          </a:p>
        </p:txBody>
      </p:sp>
    </p:spTree>
    <p:extLst>
      <p:ext uri="{BB962C8B-B14F-4D97-AF65-F5344CB8AC3E}">
        <p14:creationId xmlns:p14="http://schemas.microsoft.com/office/powerpoint/2010/main" val="26616177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C022F183-2B48-4CAF-B847-167FD54CF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End Goal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2123" y="1339142"/>
            <a:ext cx="8946541" cy="4195481"/>
          </a:xfrm>
        </p:spPr>
        <p:txBody>
          <a:bodyPr>
            <a:noAutofit/>
          </a:bodyPr>
          <a:lstStyle/>
          <a:p>
            <a:r>
              <a:rPr lang="en-US" sz="2400" dirty="0"/>
              <a:t>Put a suspect behind a keyboard by matching IP addresses with account identifiers and account transactions.</a:t>
            </a:r>
          </a:p>
          <a:p>
            <a:r>
              <a:rPr lang="en-US" sz="2400" dirty="0"/>
              <a:t>What’s it take?</a:t>
            </a:r>
          </a:p>
          <a:p>
            <a:pPr lvl="1"/>
            <a:r>
              <a:rPr lang="en-US" sz="2400" dirty="0"/>
              <a:t>Use of available resources</a:t>
            </a:r>
          </a:p>
          <a:p>
            <a:pPr lvl="2"/>
            <a:r>
              <a:rPr lang="en-US" sz="2400" dirty="0"/>
              <a:t>ARIN</a:t>
            </a:r>
          </a:p>
          <a:p>
            <a:pPr lvl="2"/>
            <a:r>
              <a:rPr lang="en-US" sz="2400" dirty="0"/>
              <a:t>TLO/CLEAR/LexisNexis</a:t>
            </a:r>
          </a:p>
          <a:p>
            <a:pPr lvl="2"/>
            <a:r>
              <a:rPr lang="en-US" sz="2400" dirty="0"/>
              <a:t>IAFCI contacts</a:t>
            </a:r>
          </a:p>
          <a:p>
            <a:pPr lvl="1"/>
            <a:r>
              <a:rPr lang="en-US" sz="2400" dirty="0"/>
              <a:t>Good search warrants</a:t>
            </a:r>
          </a:p>
          <a:p>
            <a:pPr lvl="1"/>
            <a:r>
              <a:rPr lang="en-US" sz="2400" dirty="0"/>
              <a:t>Analytical/Microsoft Excel skills</a:t>
            </a:r>
          </a:p>
        </p:txBody>
      </p:sp>
    </p:spTree>
    <p:extLst>
      <p:ext uri="{BB962C8B-B14F-4D97-AF65-F5344CB8AC3E}">
        <p14:creationId xmlns:p14="http://schemas.microsoft.com/office/powerpoint/2010/main" val="22884039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2BCEE103-0CD4-4A85-B5F6-0D9E91401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4153507" cy="4131936"/>
          </a:xfrm>
        </p:spPr>
        <p:txBody>
          <a:bodyPr anchor="ctr">
            <a:normAutofit/>
          </a:bodyPr>
          <a:lstStyle/>
          <a:p>
            <a:r>
              <a:rPr lang="en-US" sz="3000" dirty="0"/>
              <a:t>To move forward with your investigation, you must prepare a search warrant with several locations.</a:t>
            </a:r>
          </a:p>
        </p:txBody>
      </p:sp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982" y="1534995"/>
            <a:ext cx="4739951" cy="4452724"/>
          </a:xfrm>
          <a:prstGeom prst="roundRect">
            <a:avLst>
              <a:gd name="adj" fmla="val 233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6278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Magnifying glass with solid fill">
            <a:extLst>
              <a:ext uri="{FF2B5EF4-FFF2-40B4-BE49-F238E27FC236}">
                <a16:creationId xmlns:a16="http://schemas.microsoft.com/office/drawing/2014/main" id="{E24CEAC3-CFCA-4B01-A700-71F791537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699" y="1152983"/>
            <a:ext cx="9426547" cy="4780144"/>
          </a:xfrm>
        </p:spPr>
        <p:txBody>
          <a:bodyPr anchor="ctr">
            <a:normAutofit/>
          </a:bodyPr>
          <a:lstStyle/>
          <a:p>
            <a:r>
              <a:rPr lang="en-US" sz="3400" dirty="0"/>
              <a:t>For your first of several possible search warrants, you decide you will serve AT&amp;T for the IP address:  </a:t>
            </a:r>
            <a:r>
              <a:rPr lang="en-US" sz="3400" b="1" dirty="0">
                <a:solidFill>
                  <a:schemeClr val="accent2"/>
                </a:solidFill>
              </a:rPr>
              <a:t>23.122.157.100</a:t>
            </a:r>
            <a:r>
              <a:rPr lang="en-US" sz="3400" b="1" dirty="0"/>
              <a:t>.</a:t>
            </a:r>
            <a:r>
              <a:rPr lang="en-US" sz="3400" b="1" dirty="0">
                <a:solidFill>
                  <a:srgbClr val="FFFF00"/>
                </a:solidFill>
              </a:rPr>
              <a:t> </a:t>
            </a:r>
          </a:p>
          <a:p>
            <a:r>
              <a:rPr lang="en-US" sz="3400" dirty="0"/>
              <a:t>To successfully serve this warrant, you will need the date and time in UTC.  In this case it is</a:t>
            </a:r>
            <a:r>
              <a:rPr lang="en-US" sz="3400" b="1" dirty="0"/>
              <a:t> </a:t>
            </a:r>
            <a:r>
              <a:rPr lang="en-US" sz="3400" b="1" dirty="0">
                <a:solidFill>
                  <a:schemeClr val="accent2"/>
                </a:solidFill>
              </a:rPr>
              <a:t>23:52:04 [UTC]</a:t>
            </a:r>
            <a:r>
              <a:rPr lang="en-US" sz="3400" b="1" dirty="0"/>
              <a:t>.</a:t>
            </a:r>
            <a:endParaRPr lang="en-US" sz="3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1528"/>
            <a:ext cx="1661963" cy="12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1190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C52C7BA5-6B3F-4A1C-90BE-A0816325C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66" t="4798" r="35309" b="7194"/>
          <a:stretch/>
        </p:blipFill>
        <p:spPr>
          <a:xfrm>
            <a:off x="2002473" y="1615722"/>
            <a:ext cx="4395787" cy="4193931"/>
          </a:xfrm>
          <a:prstGeom prst="roundRect">
            <a:avLst>
              <a:gd name="adj" fmla="val 188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1773" y="1609408"/>
            <a:ext cx="4396341" cy="4200245"/>
          </a:xfrm>
          <a:prstGeom prst="roundRect">
            <a:avLst>
              <a:gd name="adj" fmla="val 1772"/>
            </a:avLst>
          </a:prstGeom>
          <a:solidFill>
            <a:schemeClr val="tx1"/>
          </a:solidFill>
          <a:effectLst>
            <a:reflection blurRad="12700" stA="38000" endPos="15000" dist="5080" dir="5400000" sy="-100000" algn="bl" rotWithShape="0"/>
          </a:effectLst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AT&amp;T Global Legal Demands Center</a:t>
            </a:r>
            <a:endParaRPr lang="en-US" sz="800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8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Online Service	</a:t>
            </a:r>
            <a:r>
              <a:rPr lang="en-US" sz="800" dirty="0">
                <a:solidFill>
                  <a:schemeClr val="bg1"/>
                </a:solidFill>
              </a:rPr>
              <a:t>AT&amp;T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Online </a:t>
            </a:r>
            <a:r>
              <a:rPr lang="en-US" sz="800" b="1" dirty="0" err="1">
                <a:solidFill>
                  <a:schemeClr val="bg1"/>
                </a:solidFill>
              </a:rPr>
              <a:t>Attn</a:t>
            </a:r>
            <a:r>
              <a:rPr lang="en-US" sz="800" b="1" dirty="0">
                <a:solidFill>
                  <a:schemeClr val="bg1"/>
                </a:solidFill>
              </a:rPr>
              <a:t>	</a:t>
            </a:r>
            <a:r>
              <a:rPr lang="en-US" sz="800" dirty="0">
                <a:solidFill>
                  <a:schemeClr val="bg1"/>
                </a:solidFill>
              </a:rPr>
              <a:t>Attn: Global Legal Demands Center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Address		</a:t>
            </a:r>
            <a:r>
              <a:rPr lang="en-US" sz="800" dirty="0">
                <a:solidFill>
                  <a:schemeClr val="bg1"/>
                </a:solidFill>
              </a:rPr>
              <a:t>11760 U.S. Highway 1, Suite 300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City		</a:t>
            </a:r>
            <a:r>
              <a:rPr lang="en-US" sz="800" dirty="0">
                <a:solidFill>
                  <a:schemeClr val="bg1"/>
                </a:solidFill>
              </a:rPr>
              <a:t>North Palm Beach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State		</a:t>
            </a:r>
            <a:r>
              <a:rPr lang="en-US" sz="800" dirty="0">
                <a:solidFill>
                  <a:schemeClr val="bg1"/>
                </a:solidFill>
              </a:rPr>
              <a:t>FL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Zip Code		</a:t>
            </a:r>
            <a:r>
              <a:rPr lang="en-US" sz="800" dirty="0">
                <a:solidFill>
                  <a:schemeClr val="bg1"/>
                </a:solidFill>
              </a:rPr>
              <a:t>33408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Fax Number	</a:t>
            </a:r>
            <a:r>
              <a:rPr lang="en-US" sz="800" dirty="0">
                <a:solidFill>
                  <a:schemeClr val="bg1"/>
                </a:solidFill>
              </a:rPr>
              <a:t>(888) 938-4715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Email		</a:t>
            </a:r>
            <a:r>
              <a:rPr lang="en-US" sz="800" u="sng" dirty="0">
                <a:solidFill>
                  <a:schemeClr val="bg1"/>
                </a:solidFill>
              </a:rPr>
              <a:t>gldc@att.com</a:t>
            </a:r>
            <a:endParaRPr lang="en-US" sz="800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8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Notes</a:t>
            </a:r>
            <a:r>
              <a:rPr lang="en-US" sz="800" dirty="0">
                <a:solidFill>
                  <a:schemeClr val="bg1"/>
                </a:solidFill>
              </a:rPr>
              <a:t>    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dirty="0">
                <a:solidFill>
                  <a:schemeClr val="bg1"/>
                </a:solidFill>
              </a:rPr>
              <a:t>AT&amp;T Global Legal Demands Center phone support: 800-635-6840 #5 for non-exigent inquiries 800-635-6840 #4 for exigent only calls AT&amp;T Global Legal Demands Center handles all legal process for the AT&amp;T entities: AT&amp;T Wireless AT&amp;T (Landline Phone Service) AT&amp;T Internet Services AT&amp;T Mobility Cingular Cricket Wireless Fax Number: (888) 938-4715 Ping location requests through AT&amp;T Wireless: Set up charges are $100 initially and $25 per day of use. Any changes after the initial installation are an additional $100 charge. For submission, faxing is preferred secure method. Cricket is a wholly owned subsidiary of AT&amp;T. As of March 16, 2015, Cricket Legal Compliance Services requests will be process by AT&amp;T National Compliance Center (NCC). Please Note: All legal requests received by </a:t>
            </a:r>
            <a:r>
              <a:rPr lang="en-US" sz="800" dirty="0" err="1">
                <a:solidFill>
                  <a:schemeClr val="bg1"/>
                </a:solidFill>
              </a:rPr>
              <a:t>Neustar</a:t>
            </a:r>
            <a:r>
              <a:rPr lang="en-US" sz="800" dirty="0">
                <a:solidFill>
                  <a:schemeClr val="bg1"/>
                </a:solidFill>
              </a:rPr>
              <a:t>, Inc. on or after March 16, 2015 will be responded to with directions to resend to the AT&amp;T GLDC at the above address. Legal requests will not be forwarded to the AT&amp;T GLDC by </a:t>
            </a:r>
            <a:r>
              <a:rPr lang="en-US" sz="800" dirty="0" err="1">
                <a:solidFill>
                  <a:schemeClr val="bg1"/>
                </a:solidFill>
              </a:rPr>
              <a:t>Neustar</a:t>
            </a:r>
            <a:r>
              <a:rPr lang="en-US" sz="800" dirty="0">
                <a:solidFill>
                  <a:schemeClr val="bg1"/>
                </a:solidFill>
              </a:rPr>
              <a:t> for processing.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8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800" b="1" dirty="0">
                <a:solidFill>
                  <a:schemeClr val="bg1"/>
                </a:solidFill>
              </a:rPr>
              <a:t>Last Updated	</a:t>
            </a:r>
            <a:r>
              <a:rPr lang="en-US" sz="800" dirty="0">
                <a:solidFill>
                  <a:schemeClr val="bg1"/>
                </a:solidFill>
              </a:rPr>
              <a:t>Aug 2021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1528"/>
            <a:ext cx="1661963" cy="12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2010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9F366549-9BD0-4DFF-8B76-43277057D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4153507" cy="4780144"/>
          </a:xfrm>
        </p:spPr>
        <p:txBody>
          <a:bodyPr anchor="ctr">
            <a:normAutofit/>
          </a:bodyPr>
          <a:lstStyle/>
          <a:p>
            <a:r>
              <a:rPr lang="en-US" sz="2800" dirty="0"/>
              <a:t>Since this warrant is served to an entity outside of California, you may use a local AT&amp;T store address to satisfy a judge. </a:t>
            </a:r>
          </a:p>
          <a:p>
            <a:r>
              <a:rPr lang="en-US" sz="2800" dirty="0"/>
              <a:t>AT&amp;T will honor Florida address.</a:t>
            </a:r>
          </a:p>
        </p:txBody>
      </p:sp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468" y="1604865"/>
            <a:ext cx="5770911" cy="4643533"/>
          </a:xfrm>
          <a:prstGeom prst="roundRect">
            <a:avLst>
              <a:gd name="adj" fmla="val 157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1528"/>
            <a:ext cx="1661963" cy="12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815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23D9E14C-F1F0-4AA6-A422-173497FEF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56" y="1418899"/>
            <a:ext cx="4229707" cy="4780144"/>
          </a:xfrm>
        </p:spPr>
        <p:txBody>
          <a:bodyPr anchor="ctr">
            <a:normAutofit/>
          </a:bodyPr>
          <a:lstStyle/>
          <a:p>
            <a:r>
              <a:rPr lang="en-US" sz="3200" dirty="0"/>
              <a:t>If you are serving a bank branch, make sure you deliver it to the exact one listed on your warrant.</a:t>
            </a:r>
          </a:p>
        </p:txBody>
      </p:sp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182" y="1418899"/>
            <a:ext cx="5907879" cy="4937027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0660"/>
            <a:ext cx="1718187" cy="96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296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1" y="1514609"/>
            <a:ext cx="4168747" cy="4780144"/>
          </a:xfrm>
        </p:spPr>
        <p:txBody>
          <a:bodyPr anchor="ctr">
            <a:normAutofit/>
          </a:bodyPr>
          <a:lstStyle/>
          <a:p>
            <a:r>
              <a:rPr lang="en-US" sz="2800" dirty="0"/>
              <a:t>We also want to know the electronic activity that took place.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398" y="1537528"/>
            <a:ext cx="6431899" cy="4581917"/>
          </a:xfrm>
          <a:prstGeom prst="roundRect">
            <a:avLst>
              <a:gd name="adj" fmla="val 237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43254D5C-AA2E-4C9B-88DC-D6CD9D8BD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0660"/>
            <a:ext cx="1718187" cy="96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962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 anchor="ctr">
            <a:normAutofit/>
          </a:bodyPr>
          <a:lstStyle/>
          <a:p>
            <a:r>
              <a:rPr lang="en-US" sz="3200" dirty="0"/>
              <a:t>The third location we want to serve a search warrant to is Google. </a:t>
            </a:r>
          </a:p>
          <a:p>
            <a:r>
              <a:rPr lang="en-US" sz="3200" dirty="0"/>
              <a:t>This is perhaps the most important evidence in this case.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  <p:pic>
        <p:nvPicPr>
          <p:cNvPr id="6" name="Graphic 15" descr="Magnifying glass with solid fill">
            <a:extLst>
              <a:ext uri="{FF2B5EF4-FFF2-40B4-BE49-F238E27FC236}">
                <a16:creationId xmlns:a16="http://schemas.microsoft.com/office/drawing/2014/main" id="{9A035AE6-F765-477A-B421-8A137F5E2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797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37F487F2-0141-48E5-BA6C-D3C63E94F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1" y="1567367"/>
            <a:ext cx="5312729" cy="3739032"/>
          </a:xfrm>
        </p:spPr>
        <p:txBody>
          <a:bodyPr anchor="ctr">
            <a:normAutofit/>
          </a:bodyPr>
          <a:lstStyle/>
          <a:p>
            <a:r>
              <a:rPr lang="en-US" sz="2400" dirty="0"/>
              <a:t>Ask for contents of</a:t>
            </a:r>
          </a:p>
          <a:p>
            <a:pPr lvl="1"/>
            <a:r>
              <a:rPr lang="en-US" sz="2000" b="1" dirty="0">
                <a:solidFill>
                  <a:schemeClr val="accent2"/>
                </a:solidFill>
                <a:hlinkClick r:id="rId4"/>
              </a:rPr>
              <a:t>charlesbradley012345@gmail.com</a:t>
            </a:r>
            <a:endParaRPr lang="en-US" sz="2000" b="1" dirty="0">
              <a:solidFill>
                <a:schemeClr val="accent2"/>
              </a:solidFill>
            </a:endParaRPr>
          </a:p>
          <a:p>
            <a:pPr lvl="1"/>
            <a:r>
              <a:rPr lang="en-US" sz="2000" dirty="0"/>
              <a:t>and </a:t>
            </a:r>
            <a:r>
              <a:rPr lang="en-US" sz="2000" b="1" dirty="0">
                <a:solidFill>
                  <a:schemeClr val="accent2"/>
                </a:solidFill>
              </a:rPr>
              <a:t>555-621-8353</a:t>
            </a:r>
            <a:endParaRPr lang="en-US" sz="1400" dirty="0"/>
          </a:p>
        </p:txBody>
      </p:sp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491175"/>
            <a:ext cx="5312730" cy="4429456"/>
          </a:xfrm>
          <a:prstGeom prst="roundRect">
            <a:avLst>
              <a:gd name="adj" fmla="val 174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503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Magnifying glass with solid fill">
            <a:extLst>
              <a:ext uri="{FF2B5EF4-FFF2-40B4-BE49-F238E27FC236}">
                <a16:creationId xmlns:a16="http://schemas.microsoft.com/office/drawing/2014/main" id="{8B81EF5D-32FE-4946-97D7-188E73068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679395"/>
            <a:ext cx="4168747" cy="4099370"/>
          </a:xfrm>
        </p:spPr>
        <p:txBody>
          <a:bodyPr anchor="ctr">
            <a:normAutofit/>
          </a:bodyPr>
          <a:lstStyle/>
          <a:p>
            <a:r>
              <a:rPr lang="en-US" sz="2800" dirty="0"/>
              <a:t>Google not only contains email and search history contents, but also Drive, Voice, IP logs, geo-location, and device information.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989" y="1463040"/>
            <a:ext cx="5027146" cy="4801126"/>
          </a:xfrm>
          <a:prstGeom prst="roundRect">
            <a:avLst>
              <a:gd name="adj" fmla="val 194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283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Target with solid fill">
            <a:extLst>
              <a:ext uri="{FF2B5EF4-FFF2-40B4-BE49-F238E27FC236}">
                <a16:creationId xmlns:a16="http://schemas.microsoft.com/office/drawing/2014/main" id="{8C2486E0-5F16-4FA3-A92F-3713690A04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8979" y="1920085"/>
            <a:ext cx="8946541" cy="4780144"/>
          </a:xfrm>
        </p:spPr>
        <p:txBody>
          <a:bodyPr anchor="ctr">
            <a:normAutofit/>
          </a:bodyPr>
          <a:lstStyle/>
          <a:p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937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BEEDA2B1-0C36-473E-A1DB-D5C853F82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76F712-3D15-4D5F-84F4-E5A8410AF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69" y="2471360"/>
            <a:ext cx="8825659" cy="3174694"/>
          </a:xfrm>
        </p:spPr>
        <p:txBody>
          <a:bodyPr/>
          <a:lstStyle/>
          <a:p>
            <a:r>
              <a:rPr lang="en-US" sz="4000" dirty="0"/>
              <a:t>Bottom line...The privacy policy will help you identify what information is collected and what you might ask for.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 txBox="1">
            <a:spLocks/>
          </p:cNvSpPr>
          <p:nvPr/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SEARCH WARRANTS</a:t>
            </a:r>
          </a:p>
        </p:txBody>
      </p:sp>
    </p:spTree>
    <p:extLst>
      <p:ext uri="{BB962C8B-B14F-4D97-AF65-F5344CB8AC3E}">
        <p14:creationId xmlns:p14="http://schemas.microsoft.com/office/powerpoint/2010/main" val="15828978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C80B3-DD58-4742-A857-186ADFC3BA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9160" y="2890130"/>
            <a:ext cx="10896600" cy="1077740"/>
          </a:xfrm>
        </p:spPr>
        <p:txBody>
          <a:bodyPr anchor="ctr">
            <a:normAutofit fontScale="90000"/>
          </a:bodyPr>
          <a:lstStyle/>
          <a:p>
            <a:r>
              <a:rPr lang="en-US" dirty="0"/>
              <a:t>CAL-ECPA/NDO STRATEGY</a:t>
            </a:r>
          </a:p>
        </p:txBody>
      </p:sp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4B18F81D-79C6-4E9D-B591-B7765C699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1888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THE STRATEGIC CHECKLIST</a:t>
            </a:r>
          </a:p>
          <a:p>
            <a:pPr lvl="1"/>
            <a:r>
              <a:rPr lang="en-US" sz="2200" dirty="0"/>
              <a:t>Will the SW be executed and items be returned within 10 days? </a:t>
            </a:r>
          </a:p>
          <a:p>
            <a:pPr lvl="1"/>
            <a:r>
              <a:rPr lang="en-US" sz="2200" dirty="0"/>
              <a:t>Do you want the ISP/Financial Institution notifying the target(s) of your investigation? </a:t>
            </a:r>
          </a:p>
          <a:p>
            <a:pPr lvl="1"/>
            <a:r>
              <a:rPr lang="en-US" sz="2200" dirty="0"/>
              <a:t>Do you know who owns the data/device/information you are serving the warrant on and/or is the authorized user? </a:t>
            </a:r>
          </a:p>
          <a:p>
            <a:pPr lvl="1"/>
            <a:r>
              <a:rPr lang="en-US" sz="2200" dirty="0"/>
              <a:t>Would providing contemporaneous notification per Cal-ECPA to the owner/authorized user compromise your investigation?  Or would a 90-day delay be a better option?</a:t>
            </a:r>
          </a:p>
          <a:p>
            <a:pPr lvl="1"/>
            <a:r>
              <a:rPr lang="en-US" sz="2200" dirty="0"/>
              <a:t>Case involve privileged information? Contact your local DDA for strategic guidance.   </a:t>
            </a:r>
          </a:p>
          <a:p>
            <a:endParaRPr lang="en-US" sz="2800" b="1" dirty="0">
              <a:solidFill>
                <a:srgbClr val="FFFF00"/>
              </a:solidFill>
            </a:endParaRPr>
          </a:p>
          <a:p>
            <a:endParaRPr lang="en-US" sz="2800" dirty="0"/>
          </a:p>
          <a:p>
            <a:pPr lvl="1"/>
            <a:endParaRPr lang="en-US" dirty="0"/>
          </a:p>
        </p:txBody>
      </p:sp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FABC75E7-533A-40CD-9AB7-65C0564EE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7340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/>
          </a:bodyPr>
          <a:lstStyle/>
          <a:p>
            <a:r>
              <a:rPr lang="en-US" sz="2800" dirty="0"/>
              <a:t>EXTENSION OF 10-DAY SEARCH REQUIREMENT: </a:t>
            </a:r>
          </a:p>
          <a:p>
            <a:pPr lvl="0"/>
            <a:r>
              <a:rPr lang="en-US" i="1" dirty="0"/>
              <a:t>Will your DDA support this?  If not, you will need to seek an additional court order on day 9 to ask for the extension after establishing that an ISP/Bank cannot get you the items listed in your warrant in time. </a:t>
            </a:r>
            <a:endParaRPr lang="en-US" dirty="0"/>
          </a:p>
          <a:p>
            <a:endParaRPr lang="en-US" sz="2800" b="1" dirty="0">
              <a:solidFill>
                <a:srgbClr val="FFFF00"/>
              </a:solidFill>
            </a:endParaRPr>
          </a:p>
          <a:p>
            <a:endParaRPr lang="en-US" sz="2800" dirty="0"/>
          </a:p>
          <a:p>
            <a:pPr lvl="1"/>
            <a:endParaRPr lang="en-US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48" y="3307611"/>
            <a:ext cx="10591917" cy="2713362"/>
          </a:xfrm>
          <a:prstGeom prst="roundRect">
            <a:avLst>
              <a:gd name="adj" fmla="val 419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CF74D6D9-60E8-4B7A-9E4D-AB0BFBAEA5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5561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48972"/>
            <a:ext cx="10150842" cy="4972077"/>
          </a:xfrm>
        </p:spPr>
        <p:txBody>
          <a:bodyPr anchor="ctr">
            <a:noAutofit/>
          </a:bodyPr>
          <a:lstStyle/>
          <a:p>
            <a:r>
              <a:rPr lang="en-US" sz="3000" dirty="0"/>
              <a:t>California Penal Code §1546 through 1546.4</a:t>
            </a:r>
          </a:p>
          <a:p>
            <a:r>
              <a:rPr lang="en-US" sz="3000" dirty="0"/>
              <a:t>Enacted by statute in 2015</a:t>
            </a:r>
          </a:p>
          <a:p>
            <a:r>
              <a:rPr lang="en-US" sz="3000" dirty="0"/>
              <a:t>Requirements (1546.2 PC)</a:t>
            </a:r>
          </a:p>
          <a:p>
            <a:pPr lvl="1"/>
            <a:r>
              <a:rPr lang="en-US" sz="3000" dirty="0"/>
              <a:t>Notification to the target</a:t>
            </a:r>
          </a:p>
          <a:p>
            <a:pPr lvl="2"/>
            <a:r>
              <a:rPr lang="en-US" sz="3000" dirty="0"/>
              <a:t>Contemporaneous with service of the warrant</a:t>
            </a:r>
          </a:p>
          <a:p>
            <a:pPr lvl="2"/>
            <a:r>
              <a:rPr lang="en-US" sz="3000" dirty="0"/>
              <a:t>90 day delay with judicial approval</a:t>
            </a:r>
          </a:p>
          <a:p>
            <a:pPr lvl="2"/>
            <a:r>
              <a:rPr lang="en-US" sz="3000" dirty="0"/>
              <a:t>Reasonable specificity regarding the nature of the investigation</a:t>
            </a:r>
          </a:p>
        </p:txBody>
      </p:sp>
    </p:spTree>
    <p:extLst>
      <p:ext uri="{BB962C8B-B14F-4D97-AF65-F5344CB8AC3E}">
        <p14:creationId xmlns:p14="http://schemas.microsoft.com/office/powerpoint/2010/main" val="4436937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15" descr="Magnifying glass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524000"/>
            <a:ext cx="9899968" cy="4897049"/>
          </a:xfrm>
        </p:spPr>
        <p:txBody>
          <a:bodyPr anchor="ctr">
            <a:noAutofit/>
          </a:bodyPr>
          <a:lstStyle/>
          <a:p>
            <a:r>
              <a:rPr lang="en-US" sz="3200" dirty="0"/>
              <a:t>If target is </a:t>
            </a:r>
            <a:r>
              <a:rPr lang="en-US" sz="3200" b="1" u="sng" dirty="0">
                <a:solidFill>
                  <a:srgbClr val="FFC000"/>
                </a:solidFill>
              </a:rPr>
              <a:t>unknown</a:t>
            </a:r>
          </a:p>
          <a:p>
            <a:pPr lvl="1"/>
            <a:r>
              <a:rPr lang="en-US" sz="3200" dirty="0"/>
              <a:t>Notification may be made to the California Department of Justice</a:t>
            </a:r>
          </a:p>
          <a:p>
            <a:pPr lvl="1"/>
            <a:r>
              <a:rPr lang="en-US" sz="3200" dirty="0">
                <a:hlinkClick r:id="rId4"/>
              </a:rPr>
              <a:t>https://clew.doj.ca.gov/content/search-warrant-notification-reporting</a:t>
            </a:r>
            <a:endParaRPr lang="en-US" sz="3200" dirty="0"/>
          </a:p>
          <a:p>
            <a:pPr lvl="1"/>
            <a:r>
              <a:rPr lang="en-US" sz="3200" dirty="0"/>
              <a:t>Contact email: </a:t>
            </a:r>
            <a:r>
              <a:rPr lang="en-US" sz="3200" dirty="0">
                <a:hlinkClick r:id="rId5"/>
              </a:rPr>
              <a:t>ashley.singh@doj.ca.gov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26765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Magnifying glass with solid fill">
            <a:extLst>
              <a:ext uri="{FF2B5EF4-FFF2-40B4-BE49-F238E27FC236}">
                <a16:creationId xmlns:a16="http://schemas.microsoft.com/office/drawing/2014/main" id="{F6A56124-91E5-4CAA-9919-8BE564A68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/>
          </a:bodyPr>
          <a:lstStyle/>
          <a:p>
            <a:r>
              <a:rPr lang="en-US" sz="2800" dirty="0"/>
              <a:t>CONTEMPORANEOUS NOTIFICATION TO TARGET:  </a:t>
            </a:r>
          </a:p>
          <a:p>
            <a:pPr lvl="1"/>
            <a:r>
              <a:rPr lang="en-US" i="1" dirty="0"/>
              <a:t>If you are serving an ISP/ISP Bank/warrant on a device and you don’t know who the authorized user of an account is, then it is recommended to serve contemporaneous notice to CAL DOJ CLEW website.  </a:t>
            </a:r>
            <a:endParaRPr lang="en-US" dirty="0"/>
          </a:p>
          <a:p>
            <a:pPr lvl="1"/>
            <a:r>
              <a:rPr lang="en-US" i="1" dirty="0"/>
              <a:t>Likewise, if you are serving a target who is already aware of your investigation, then serving contemporaneous notification might be the best course of action. However, you do run the risk of early interference from a defense attorney.  Think ahead and contact a DDA for guidance.  Each case is specific in regards to who may assert privilege over the information you are seeking.  </a:t>
            </a:r>
            <a:endParaRPr lang="en-US" dirty="0"/>
          </a:p>
          <a:p>
            <a:pPr marL="0" indent="0">
              <a:buNone/>
            </a:pPr>
            <a:endParaRPr lang="en-US" sz="2800" b="1" dirty="0">
              <a:solidFill>
                <a:srgbClr val="FFFF00"/>
              </a:solidFill>
            </a:endParaRPr>
          </a:p>
          <a:p>
            <a:endParaRPr lang="en-US" sz="2800" dirty="0"/>
          </a:p>
          <a:p>
            <a:pPr lvl="1"/>
            <a:endParaRPr lang="en-US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05" y="5043434"/>
            <a:ext cx="10356187" cy="1204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492644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1CCDED68-9E2A-477E-8295-71F0774E4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/>
          </a:bodyPr>
          <a:lstStyle/>
          <a:p>
            <a:r>
              <a:rPr lang="en-US" sz="2800" dirty="0"/>
              <a:t>90-DAY DELAY OF NOTIFICATION TO TARGET:</a:t>
            </a:r>
          </a:p>
          <a:p>
            <a:pPr lvl="1"/>
            <a:r>
              <a:rPr lang="en-US" i="1" dirty="0"/>
              <a:t>If you are serving an ISP/ISP Bank/warrant on a device and you know who the authorized user of an account is, </a:t>
            </a:r>
            <a:r>
              <a:rPr lang="en-US" i="1" u="sng" dirty="0"/>
              <a:t>and you don’t want them to know</a:t>
            </a:r>
            <a:r>
              <a:rPr lang="en-US" i="1" dirty="0"/>
              <a:t>, then request a 90-day and extensions, if necessary. </a:t>
            </a:r>
            <a:endParaRPr lang="en-US" dirty="0"/>
          </a:p>
          <a:p>
            <a:pPr lvl="1"/>
            <a:r>
              <a:rPr lang="en-US" i="1" dirty="0"/>
              <a:t>At the end of the 90 days, </a:t>
            </a:r>
            <a:r>
              <a:rPr lang="en-US" i="1" u="sng" dirty="0"/>
              <a:t>you must notify the target or ask for another extension</a:t>
            </a:r>
            <a:r>
              <a:rPr lang="en-US" dirty="0"/>
              <a:t>.  </a:t>
            </a:r>
          </a:p>
          <a:p>
            <a:pPr marL="0" indent="0">
              <a:buNone/>
            </a:pPr>
            <a:r>
              <a:rPr lang="en-US" sz="2800" dirty="0"/>
              <a:t>  </a:t>
            </a:r>
          </a:p>
          <a:p>
            <a:pPr marL="0" indent="0">
              <a:buNone/>
            </a:pPr>
            <a:endParaRPr lang="en-US" sz="2800" b="1" dirty="0">
              <a:solidFill>
                <a:srgbClr val="FFFF00"/>
              </a:solidFill>
            </a:endParaRPr>
          </a:p>
          <a:p>
            <a:endParaRPr lang="en-US" sz="2800" dirty="0"/>
          </a:p>
          <a:p>
            <a:pPr lvl="1"/>
            <a:endParaRPr lang="en-US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665" y="4350006"/>
            <a:ext cx="8689802" cy="1829432"/>
          </a:xfrm>
          <a:prstGeom prst="roundRect">
            <a:avLst>
              <a:gd name="adj" fmla="val 493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502239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Magnifying glass with solid fill">
            <a:extLst>
              <a:ext uri="{FF2B5EF4-FFF2-40B4-BE49-F238E27FC236}">
                <a16:creationId xmlns:a16="http://schemas.microsoft.com/office/drawing/2014/main" id="{8D24B08D-0E9F-470A-BBEA-A5FBB56F2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CAL-ECPA/NDO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/>
          </a:bodyPr>
          <a:lstStyle/>
          <a:p>
            <a:r>
              <a:rPr lang="en-US" dirty="0"/>
              <a:t>DELAY OF NOTICE BY THE SERVICE PROVIDER TO TARGET [NDO]:</a:t>
            </a:r>
          </a:p>
          <a:p>
            <a:pPr lvl="1"/>
            <a:r>
              <a:rPr lang="en-US" dirty="0"/>
              <a:t>Most technology companies will not honor an indefinite NDO, they want a new order every 90 days.</a:t>
            </a:r>
          </a:p>
          <a:p>
            <a:pPr lvl="1"/>
            <a:r>
              <a:rPr lang="en-US" dirty="0"/>
              <a:t>Even if you serve contemporaneous notice to CAL DOJ CLEW, you must still prevent the Service Provider from notifying the target every 90 days.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042" y="3789679"/>
            <a:ext cx="8990798" cy="2317505"/>
          </a:xfrm>
          <a:prstGeom prst="roundRect">
            <a:avLst>
              <a:gd name="adj" fmla="val 401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09744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Magnifying glass with solid fill">
            <a:extLst>
              <a:ext uri="{FF2B5EF4-FFF2-40B4-BE49-F238E27FC236}">
                <a16:creationId xmlns:a16="http://schemas.microsoft.com/office/drawing/2014/main" id="{DC18F6D1-CEC2-47B3-804B-06BA2061F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3171" y="1990724"/>
            <a:ext cx="8825659" cy="1438275"/>
          </a:xfrm>
        </p:spPr>
        <p:txBody>
          <a:bodyPr/>
          <a:lstStyle/>
          <a:p>
            <a:pPr algn="ctr"/>
            <a:r>
              <a:rPr lang="en-US" dirty="0"/>
              <a:t>Read the Statute!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683171" y="3093720"/>
            <a:ext cx="8825659" cy="2362200"/>
          </a:xfrm>
        </p:spPr>
        <p:txBody>
          <a:bodyPr>
            <a:noAutofit/>
          </a:bodyPr>
          <a:lstStyle/>
          <a:p>
            <a:pPr algn="ctr"/>
            <a:r>
              <a:rPr lang="en-US" sz="3400" dirty="0"/>
              <a:t>CAL-ECPA places very specific requirements on the investigator.  Failure to comply, even unintentionally, may result in the exclusion of evidence or the complete loss of your case!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 txBox="1">
            <a:spLocks/>
          </p:cNvSpPr>
          <p:nvPr/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CAL-ECPA/NDO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5839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Statistics with solid fill">
            <a:extLst>
              <a:ext uri="{FF2B5EF4-FFF2-40B4-BE49-F238E27FC236}">
                <a16:creationId xmlns:a16="http://schemas.microsoft.com/office/drawing/2014/main" id="{C76214D2-3A72-4849-9BD4-CE81A387F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 RETURNS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10009184" cy="4780144"/>
          </a:xfrm>
        </p:spPr>
        <p:txBody>
          <a:bodyPr anchor="ctr">
            <a:normAutofit/>
          </a:bodyPr>
          <a:lstStyle/>
          <a:p>
            <a:r>
              <a:rPr lang="en-US" sz="2800" dirty="0"/>
              <a:t>You receive an email response to your search warrant request from AT&amp;T for IP address:  </a:t>
            </a:r>
            <a:r>
              <a:rPr lang="en-US" sz="2800" b="1" dirty="0">
                <a:solidFill>
                  <a:schemeClr val="accent2"/>
                </a:solidFill>
              </a:rPr>
              <a:t>23.122.157.100</a:t>
            </a:r>
            <a:r>
              <a:rPr lang="en-US" sz="2800" b="1" dirty="0"/>
              <a:t>.</a:t>
            </a:r>
            <a:r>
              <a:rPr lang="en-US" sz="2800" b="1" dirty="0">
                <a:solidFill>
                  <a:srgbClr val="FFFF00"/>
                </a:solidFill>
              </a:rPr>
              <a:t>  </a:t>
            </a:r>
            <a:r>
              <a:rPr lang="en-US" sz="2800" dirty="0"/>
              <a:t>The subscriber information is: </a:t>
            </a:r>
            <a:r>
              <a:rPr lang="en-US" dirty="0"/>
              <a:t> </a:t>
            </a:r>
          </a:p>
          <a:p>
            <a:pPr lvl="1"/>
            <a:r>
              <a:rPr lang="en-US" sz="2800" b="1" dirty="0"/>
              <a:t>NAME:  		</a:t>
            </a:r>
            <a:r>
              <a:rPr lang="en-US" sz="2800" b="1" dirty="0">
                <a:solidFill>
                  <a:schemeClr val="accent2"/>
                </a:solidFill>
              </a:rPr>
              <a:t>LANCASTER, EDITH M.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b="1" dirty="0"/>
              <a:t>ADDRESS:		</a:t>
            </a:r>
            <a:r>
              <a:rPr lang="en-US" sz="2800" b="1" dirty="0">
                <a:solidFill>
                  <a:schemeClr val="accent2"/>
                </a:solidFill>
              </a:rPr>
              <a:t>1461 Pelham Rd, CA Seal Beach, CA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b="1" dirty="0"/>
              <a:t>DOB:			</a:t>
            </a:r>
            <a:r>
              <a:rPr lang="en-US" sz="2800" b="1" dirty="0">
                <a:solidFill>
                  <a:schemeClr val="accent2"/>
                </a:solidFill>
              </a:rPr>
              <a:t>7/**/1941</a:t>
            </a:r>
            <a:endParaRPr lang="en-US" sz="2800" dirty="0">
              <a:solidFill>
                <a:schemeClr val="accent2"/>
              </a:solidFill>
            </a:endParaRPr>
          </a:p>
          <a:p>
            <a:pPr lvl="1"/>
            <a:r>
              <a:rPr lang="en-US" sz="2800" b="1" dirty="0"/>
              <a:t>PHONE:		</a:t>
            </a:r>
            <a:r>
              <a:rPr lang="en-US" sz="2800" b="1" dirty="0">
                <a:solidFill>
                  <a:schemeClr val="accent2"/>
                </a:solidFill>
              </a:rPr>
              <a:t>555-434-9292</a:t>
            </a:r>
            <a:endParaRPr lang="en-US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1528"/>
            <a:ext cx="1661963" cy="12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406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Statistics with solid fill">
            <a:extLst>
              <a:ext uri="{FF2B5EF4-FFF2-40B4-BE49-F238E27FC236}">
                <a16:creationId xmlns:a16="http://schemas.microsoft.com/office/drawing/2014/main" id="{B71A4E18-4747-4667-8939-7869201D11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 RETURNS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10401907" cy="4780144"/>
          </a:xfrm>
        </p:spPr>
        <p:txBody>
          <a:bodyPr anchor="ctr">
            <a:normAutofit/>
          </a:bodyPr>
          <a:lstStyle/>
          <a:p>
            <a:r>
              <a:rPr lang="en-US" sz="2400" dirty="0"/>
              <a:t>You receive a package from Bank of America containing a CD.  </a:t>
            </a:r>
          </a:p>
          <a:p>
            <a:r>
              <a:rPr lang="en-US" sz="2400" dirty="0"/>
              <a:t>You confirm the 100K loan funded from EZ LOANS was deposited shortly after 12/18/2020.  </a:t>
            </a:r>
          </a:p>
          <a:p>
            <a:r>
              <a:rPr lang="en-US" sz="2400" dirty="0"/>
              <a:t>You notice that within three days, the money was drained via </a:t>
            </a:r>
            <a:r>
              <a:rPr lang="en-US" sz="2400" dirty="0">
                <a:solidFill>
                  <a:schemeClr val="accent2"/>
                </a:solidFill>
              </a:rPr>
              <a:t>Zelle</a:t>
            </a:r>
            <a:r>
              <a:rPr lang="en-US" sz="2400" dirty="0"/>
              <a:t> and </a:t>
            </a:r>
            <a:r>
              <a:rPr lang="en-US" sz="2400" dirty="0">
                <a:solidFill>
                  <a:schemeClr val="accent2"/>
                </a:solidFill>
              </a:rPr>
              <a:t>Cash App</a:t>
            </a:r>
            <a:r>
              <a:rPr lang="en-US" sz="2400" dirty="0"/>
              <a:t> transfers, and several cashier’s checks were purchased.  </a:t>
            </a:r>
          </a:p>
          <a:p>
            <a:r>
              <a:rPr lang="en-US" sz="2400" dirty="0"/>
              <a:t>Bank of America provided you with an excel spreadsheet listing all of the IP log sessions.  </a:t>
            </a:r>
          </a:p>
          <a:p>
            <a:pPr lvl="1"/>
            <a:r>
              <a:rPr lang="en-US" sz="2400" dirty="0"/>
              <a:t>Several logins from IP address: 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b="1" dirty="0">
                <a:solidFill>
                  <a:schemeClr val="accent2"/>
                </a:solidFill>
              </a:rPr>
              <a:t>23.122.157.100</a:t>
            </a:r>
            <a:r>
              <a:rPr lang="en-US" sz="2400" b="1" dirty="0"/>
              <a:t>.  </a:t>
            </a:r>
          </a:p>
          <a:p>
            <a:pPr lvl="1"/>
            <a:r>
              <a:rPr lang="en-US" sz="2400" dirty="0"/>
              <a:t>The registered email account for the bank account was:  </a:t>
            </a:r>
            <a:r>
              <a:rPr lang="en-US" sz="2400" b="1" u="sng" dirty="0">
                <a:hlinkClick r:id="rId4"/>
              </a:rPr>
              <a:t>charlesbradley012345@gmail.com</a:t>
            </a:r>
            <a:r>
              <a:rPr lang="en-US" sz="2400" b="1" dirty="0"/>
              <a:t>.</a:t>
            </a:r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90660"/>
            <a:ext cx="1718187" cy="967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872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Statistics with solid fill">
            <a:extLst>
              <a:ext uri="{FF2B5EF4-FFF2-40B4-BE49-F238E27FC236}">
                <a16:creationId xmlns:a16="http://schemas.microsoft.com/office/drawing/2014/main" id="{420C695E-390C-4288-A263-84E70F383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 RETURNS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8361" y="1312446"/>
            <a:ext cx="9426547" cy="4780144"/>
          </a:xfrm>
        </p:spPr>
        <p:txBody>
          <a:bodyPr anchor="ctr">
            <a:normAutofit/>
          </a:bodyPr>
          <a:lstStyle/>
          <a:p>
            <a:pPr lvl="1"/>
            <a:r>
              <a:rPr lang="en-US" sz="3600" dirty="0"/>
              <a:t>The Google Voice phone number </a:t>
            </a:r>
            <a:r>
              <a:rPr lang="en-US" sz="3600" b="1" dirty="0">
                <a:solidFill>
                  <a:srgbClr val="FFFF00"/>
                </a:solidFill>
              </a:rPr>
              <a:t>555-621-8353</a:t>
            </a:r>
            <a:r>
              <a:rPr lang="en-US" sz="3600" dirty="0">
                <a:solidFill>
                  <a:srgbClr val="FFFF00"/>
                </a:solidFill>
              </a:rPr>
              <a:t> </a:t>
            </a:r>
            <a:r>
              <a:rPr lang="en-US" sz="3600" dirty="0"/>
              <a:t>was attached to the email account </a:t>
            </a:r>
            <a:r>
              <a:rPr lang="en-US" sz="3600" b="1" u="sng" dirty="0">
                <a:solidFill>
                  <a:srgbClr val="FFFF00"/>
                </a:solidFill>
                <a:hlinkClick r:id="rId4"/>
              </a:rPr>
              <a:t>charlesbradley012345@gmail.com</a:t>
            </a:r>
            <a:r>
              <a:rPr lang="en-US" sz="3600" b="1" dirty="0">
                <a:solidFill>
                  <a:srgbClr val="FFFF00"/>
                </a:solidFill>
              </a:rPr>
              <a:t>.  </a:t>
            </a:r>
            <a:endParaRPr lang="en-US" sz="3600" dirty="0"/>
          </a:p>
          <a:p>
            <a:pPr lvl="1"/>
            <a:r>
              <a:rPr lang="en-US" sz="3600" dirty="0"/>
              <a:t>The IP logs for the email account show the IP address </a:t>
            </a:r>
            <a:r>
              <a:rPr lang="en-US" sz="3600" b="1" dirty="0">
                <a:solidFill>
                  <a:srgbClr val="FFFF00"/>
                </a:solidFill>
              </a:rPr>
              <a:t>23.122.157.100</a:t>
            </a:r>
            <a:r>
              <a:rPr lang="en-US" sz="3600" b="1" dirty="0"/>
              <a:t> </a:t>
            </a:r>
            <a:r>
              <a:rPr lang="en-US" sz="3600" dirty="0"/>
              <a:t>logged in several times in December of 2020.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075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15" descr="Statistics with solid fill">
            <a:extLst>
              <a:ext uri="{FF2B5EF4-FFF2-40B4-BE49-F238E27FC236}">
                <a16:creationId xmlns:a16="http://schemas.microsoft.com/office/drawing/2014/main" id="{1662CED4-2783-4AFA-BCBE-33F74124D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46111" y="2859087"/>
            <a:ext cx="5026871" cy="2850885"/>
          </a:xfrm>
        </p:spPr>
        <p:txBody>
          <a:bodyPr anchor="ctr"/>
          <a:lstStyle/>
          <a:p>
            <a:r>
              <a:rPr lang="en-US" dirty="0"/>
              <a:t>Assume you served a </a:t>
            </a:r>
            <a:r>
              <a:rPr lang="en-US" dirty="0" err="1"/>
              <a:t>CalECPA</a:t>
            </a:r>
            <a:r>
              <a:rPr lang="en-US" dirty="0"/>
              <a:t>-compliant search warrant on Google</a:t>
            </a:r>
          </a:p>
          <a:p>
            <a:r>
              <a:rPr lang="en-US" dirty="0"/>
              <a:t>You received IP address information</a:t>
            </a:r>
          </a:p>
          <a:p>
            <a:r>
              <a:rPr lang="en-US" dirty="0"/>
              <a:t>Note that Google returned IP address information in coordinated universal time (UTC)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23" y="1274075"/>
            <a:ext cx="4375052" cy="50150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  <a:reflection blurRad="6350" stA="52000" endA="300" endPos="15000" dir="5400000" sy="-100000" algn="bl" rotWithShape="0"/>
          </a:effectLst>
        </p:spPr>
      </p:pic>
      <p:sp>
        <p:nvSpPr>
          <p:cNvPr id="11" name="Title 12">
            <a:extLst>
              <a:ext uri="{FF2B5EF4-FFF2-40B4-BE49-F238E27FC236}">
                <a16:creationId xmlns:a16="http://schemas.microsoft.com/office/drawing/2014/main" id="{EC0869ED-AF83-4C8A-ACBE-20431DB87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0" y="1700744"/>
            <a:ext cx="5026871" cy="1158343"/>
          </a:xfrm>
        </p:spPr>
        <p:txBody>
          <a:bodyPr anchor="t"/>
          <a:lstStyle/>
          <a:p>
            <a:r>
              <a:rPr lang="en-US" dirty="0"/>
              <a:t>Google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 txBox="1">
            <a:spLocks/>
          </p:cNvSpPr>
          <p:nvPr/>
        </p:nvSpPr>
        <p:spPr>
          <a:xfrm>
            <a:off x="646111" y="452718"/>
            <a:ext cx="9404723" cy="6938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200" dirty="0"/>
              <a:t>SEARCH WARRANT RETURNS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66063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5" descr="Statistics with solid fill">
            <a:extLst>
              <a:ext uri="{FF2B5EF4-FFF2-40B4-BE49-F238E27FC236}">
                <a16:creationId xmlns:a16="http://schemas.microsoft.com/office/drawing/2014/main" id="{7A43D160-2142-454B-BA18-D85969BB01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46111" y="1853247"/>
            <a:ext cx="5026871" cy="3856725"/>
          </a:xfrm>
        </p:spPr>
        <p:txBody>
          <a:bodyPr anchor="ctr"/>
          <a:lstStyle/>
          <a:p>
            <a:r>
              <a:rPr lang="en-US" dirty="0"/>
              <a:t>Note the different IP addresses</a:t>
            </a:r>
          </a:p>
          <a:p>
            <a:pPr lvl="1"/>
            <a:r>
              <a:rPr lang="en-US" dirty="0"/>
              <a:t>IP addresses are dynamic</a:t>
            </a:r>
          </a:p>
          <a:p>
            <a:pPr lvl="1"/>
            <a:r>
              <a:rPr lang="en-US" dirty="0"/>
              <a:t>IPv4 and IPv6 are presented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823" y="1302607"/>
            <a:ext cx="4199946" cy="5015066"/>
          </a:xfrm>
          <a:effectLst>
            <a:outerShdw blurRad="50800" dist="50800" dir="5400000" algn="tl" rotWithShape="0">
              <a:srgbClr val="000000">
                <a:alpha val="43000"/>
              </a:srgbClr>
            </a:outerShdw>
            <a:reflection blurRad="6350" stA="52000" endA="300" endPos="15000" dir="5400000" sy="-100000" algn="bl" rotWithShape="0"/>
          </a:effectLst>
        </p:spPr>
      </p:pic>
      <p:sp>
        <p:nvSpPr>
          <p:cNvPr id="8" name="Title 12">
            <a:extLst>
              <a:ext uri="{FF2B5EF4-FFF2-40B4-BE49-F238E27FC236}">
                <a16:creationId xmlns:a16="http://schemas.microsoft.com/office/drawing/2014/main" id="{EC0869ED-AF83-4C8A-ACBE-20431DB87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037960"/>
            <a:ext cx="5026871" cy="1158343"/>
          </a:xfrm>
        </p:spPr>
        <p:txBody>
          <a:bodyPr anchor="t"/>
          <a:lstStyle/>
          <a:p>
            <a:r>
              <a:rPr lang="en-US" dirty="0"/>
              <a:t>Google</a:t>
            </a:r>
          </a:p>
        </p:txBody>
      </p:sp>
      <p:sp>
        <p:nvSpPr>
          <p:cNvPr id="6" name="Oval 5"/>
          <p:cNvSpPr/>
          <p:nvPr/>
        </p:nvSpPr>
        <p:spPr>
          <a:xfrm>
            <a:off x="7161193" y="1548004"/>
            <a:ext cx="779648" cy="221381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244497" y="3273625"/>
            <a:ext cx="1567531" cy="240631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229760" y="4260783"/>
            <a:ext cx="1567531" cy="240631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176124" y="5524172"/>
            <a:ext cx="1413525" cy="240631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 txBox="1">
            <a:spLocks/>
          </p:cNvSpPr>
          <p:nvPr/>
        </p:nvSpPr>
        <p:spPr>
          <a:xfrm>
            <a:off x="646111" y="452718"/>
            <a:ext cx="9404723" cy="6938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200" dirty="0"/>
              <a:t>SEARCH WARRANT RETURNS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7031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15" descr="Statistics with solid fill">
            <a:extLst>
              <a:ext uri="{FF2B5EF4-FFF2-40B4-BE49-F238E27FC236}">
                <a16:creationId xmlns:a16="http://schemas.microsoft.com/office/drawing/2014/main" id="{D5DB2181-7C8F-4233-82A4-C4DAF8F45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Google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380" y="1725150"/>
            <a:ext cx="9404723" cy="4195481"/>
          </a:xfrm>
        </p:spPr>
        <p:txBody>
          <a:bodyPr>
            <a:normAutofit fontScale="85000" lnSpcReduction="10000"/>
          </a:bodyPr>
          <a:lstStyle/>
          <a:p>
            <a:r>
              <a:rPr lang="en-US" sz="2800" dirty="0"/>
              <a:t>Subscriber/IP logs are presented in HTML format</a:t>
            </a:r>
          </a:p>
          <a:p>
            <a:r>
              <a:rPr lang="en-US" sz="2800" dirty="0"/>
              <a:t>HTML is easily copied/pasted into Microsoft Excel</a:t>
            </a:r>
          </a:p>
          <a:p>
            <a:pPr lvl="1"/>
            <a:r>
              <a:rPr lang="en-US" sz="2800" dirty="0"/>
              <a:t>Automatically formatted in column/row format</a:t>
            </a:r>
          </a:p>
          <a:p>
            <a:pPr lvl="1"/>
            <a:r>
              <a:rPr lang="en-US" sz="2800" dirty="0"/>
              <a:t>Includes header information and worksheet cell data</a:t>
            </a:r>
          </a:p>
          <a:p>
            <a:r>
              <a:rPr lang="en-US" sz="2800" dirty="0"/>
              <a:t>Some formatting is required for analysis</a:t>
            </a:r>
          </a:p>
          <a:p>
            <a:pPr lvl="1"/>
            <a:r>
              <a:rPr lang="en-US" sz="2800" dirty="0"/>
              <a:t>Format as Table (required for PivotTable manipulation)</a:t>
            </a:r>
          </a:p>
          <a:p>
            <a:pPr lvl="1"/>
            <a:r>
              <a:rPr lang="en-US" sz="2800" dirty="0"/>
              <a:t>Cells take on the ‘General’ formatting attribute</a:t>
            </a:r>
          </a:p>
          <a:p>
            <a:pPr lvl="2"/>
            <a:r>
              <a:rPr lang="en-US" sz="2800" dirty="0"/>
              <a:t>Dates must be reformatted (note they are in UTC)</a:t>
            </a:r>
          </a:p>
          <a:p>
            <a:pPr lvl="2"/>
            <a:r>
              <a:rPr lang="en-US" sz="2800" dirty="0"/>
              <a:t>Use a custom ‘Date’ format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76679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Statistics with solid fill">
            <a:extLst>
              <a:ext uri="{FF2B5EF4-FFF2-40B4-BE49-F238E27FC236}">
                <a16:creationId xmlns:a16="http://schemas.microsoft.com/office/drawing/2014/main" id="{AEE33F17-BE9A-458F-9845-F933C0C919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 RETURNS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 anchor="ctr">
            <a:normAutofit/>
          </a:bodyPr>
          <a:lstStyle/>
          <a:p>
            <a:r>
              <a:rPr lang="en-US" sz="2800" dirty="0"/>
              <a:t>The Google Search results indicated several searches for </a:t>
            </a:r>
            <a:r>
              <a:rPr lang="en-US" sz="2800" dirty="0">
                <a:solidFill>
                  <a:schemeClr val="accent2"/>
                </a:solidFill>
              </a:rPr>
              <a:t>“EZ LOANS”</a:t>
            </a:r>
            <a:r>
              <a:rPr lang="en-US" sz="2800" dirty="0">
                <a:solidFill>
                  <a:srgbClr val="FFFF00"/>
                </a:solidFill>
              </a:rPr>
              <a:t>.</a:t>
            </a:r>
          </a:p>
          <a:p>
            <a:r>
              <a:rPr lang="en-US" sz="2800" dirty="0"/>
              <a:t>The geo location data shows a location of </a:t>
            </a:r>
            <a:r>
              <a:rPr lang="en-US" sz="2800" b="1" dirty="0">
                <a:solidFill>
                  <a:schemeClr val="accent2"/>
                </a:solidFill>
              </a:rPr>
              <a:t>33.767424, -118.086826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dirty="0"/>
              <a:t>on </a:t>
            </a:r>
            <a:r>
              <a:rPr lang="en-US" sz="2800" b="1" dirty="0">
                <a:solidFill>
                  <a:schemeClr val="accent2"/>
                </a:solidFill>
              </a:rPr>
              <a:t>12/18/2020 @ 24:00:00 [UTC]</a:t>
            </a:r>
            <a:r>
              <a:rPr lang="en-US" sz="2800" b="1" dirty="0"/>
              <a:t>.</a:t>
            </a:r>
            <a:r>
              <a:rPr lang="en-US" sz="2800" b="1" dirty="0">
                <a:solidFill>
                  <a:srgbClr val="FFFF00"/>
                </a:solidFill>
              </a:rPr>
              <a:t>  </a:t>
            </a:r>
            <a:endParaRPr lang="en-US" sz="2800" dirty="0">
              <a:solidFill>
                <a:srgbClr val="FFFF00"/>
              </a:solidFill>
            </a:endParaRPr>
          </a:p>
          <a:p>
            <a:r>
              <a:rPr lang="en-US" sz="2800" dirty="0"/>
              <a:t>Several emails were found in the email account addressed to </a:t>
            </a:r>
            <a:r>
              <a:rPr lang="en-US" sz="2800" b="1" dirty="0">
                <a:solidFill>
                  <a:srgbClr val="FFFF00"/>
                </a:solidFill>
              </a:rPr>
              <a:t>“</a:t>
            </a:r>
            <a:r>
              <a:rPr lang="en-US" sz="2800" b="1" dirty="0">
                <a:solidFill>
                  <a:schemeClr val="accent2"/>
                </a:solidFill>
              </a:rPr>
              <a:t>Bruce L.”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en-US" sz="2800" dirty="0"/>
              <a:t>Recovery phone number is </a:t>
            </a:r>
            <a:r>
              <a:rPr lang="en-US" sz="2800" b="1" dirty="0">
                <a:solidFill>
                  <a:schemeClr val="accent2"/>
                </a:solidFill>
              </a:rPr>
              <a:t>555-656-6666</a:t>
            </a:r>
            <a:r>
              <a:rPr lang="en-US" sz="2800" b="1" dirty="0"/>
              <a:t>.</a:t>
            </a:r>
            <a:endParaRPr lang="en-U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174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15" descr="Statistics with solid fill">
            <a:extLst>
              <a:ext uri="{FF2B5EF4-FFF2-40B4-BE49-F238E27FC236}">
                <a16:creationId xmlns:a16="http://schemas.microsoft.com/office/drawing/2014/main" id="{707ED966-E6EA-4A6F-8DB4-CB5A00537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SEARCH WARRANT RETURNS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9426547" cy="4780144"/>
          </a:xfrm>
        </p:spPr>
        <p:txBody>
          <a:bodyPr>
            <a:normAutofit/>
          </a:bodyPr>
          <a:lstStyle/>
          <a:p>
            <a:r>
              <a:rPr lang="en-US" sz="2200" dirty="0"/>
              <a:t>The geo location data shows a location of </a:t>
            </a:r>
            <a:r>
              <a:rPr lang="en-US" sz="2200" b="1" dirty="0">
                <a:solidFill>
                  <a:schemeClr val="accent2"/>
                </a:solidFill>
              </a:rPr>
              <a:t>33.767424, -118.086826 </a:t>
            </a:r>
            <a:r>
              <a:rPr lang="en-US" sz="2200" dirty="0"/>
              <a:t>on </a:t>
            </a:r>
            <a:r>
              <a:rPr lang="en-US" sz="2200" b="1" dirty="0">
                <a:solidFill>
                  <a:schemeClr val="accent2"/>
                </a:solidFill>
              </a:rPr>
              <a:t>12/18/2020 @ 24:00:00 [UTC]</a:t>
            </a:r>
            <a:r>
              <a:rPr lang="en-US" sz="2200" b="1" dirty="0"/>
              <a:t>.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559" y="2552190"/>
            <a:ext cx="8056880" cy="3517139"/>
          </a:xfrm>
          <a:prstGeom prst="roundRect">
            <a:avLst>
              <a:gd name="adj" fmla="val 2847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  <p:sp>
        <p:nvSpPr>
          <p:cNvPr id="7" name="Oval 6"/>
          <p:cNvSpPr/>
          <p:nvPr/>
        </p:nvSpPr>
        <p:spPr>
          <a:xfrm>
            <a:off x="6220935" y="3424681"/>
            <a:ext cx="2340512" cy="1772159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80" y="5920631"/>
            <a:ext cx="794084" cy="7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8933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15" descr="Statistics with solid fill">
            <a:extLst>
              <a:ext uri="{FF2B5EF4-FFF2-40B4-BE49-F238E27FC236}">
                <a16:creationId xmlns:a16="http://schemas.microsoft.com/office/drawing/2014/main" id="{1047BB25-B567-4158-B603-3B1777B66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421117" y="7620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D91AA4-0E9D-4799-B976-1FA871FB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Cash App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D3C02-BE5B-424A-9905-2CBB5DD77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569" y="1321398"/>
            <a:ext cx="8946541" cy="73232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hlinkClick r:id="rId4"/>
              </a:rPr>
              <a:t>https://cash.app/legal/us/en-us/privacy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0F7074-F8CF-43BE-A2E0-017447A17A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7292"/>
          <a:stretch/>
        </p:blipFill>
        <p:spPr>
          <a:xfrm>
            <a:off x="1749059" y="2064317"/>
            <a:ext cx="8998680" cy="3868777"/>
          </a:xfrm>
          <a:prstGeom prst="roundRect">
            <a:avLst>
              <a:gd name="adj" fmla="val 279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016657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15" descr="Target with solid fill">
            <a:extLst>
              <a:ext uri="{FF2B5EF4-FFF2-40B4-BE49-F238E27FC236}">
                <a16:creationId xmlns:a16="http://schemas.microsoft.com/office/drawing/2014/main" id="{6694EB3D-05A6-4AA0-B8B2-AB023D49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68717" y="609601"/>
            <a:ext cx="5654565" cy="56545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D91AA4-0E9D-4799-B976-1FA871FB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Zelle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D3C02-BE5B-424A-9905-2CBB5DD77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5569" y="1321398"/>
            <a:ext cx="8946541" cy="732323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hlinkClick r:id="rId4"/>
              </a:rPr>
              <a:t>https://www.zellepay.com/legal-and-privacy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9F0F7074-F8CF-43BE-A2E0-017447A17A0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27456"/>
          <a:stretch/>
        </p:blipFill>
        <p:spPr>
          <a:xfrm>
            <a:off x="1485569" y="2010131"/>
            <a:ext cx="9031402" cy="3882845"/>
          </a:xfrm>
          <a:prstGeom prst="roundRect">
            <a:avLst>
              <a:gd name="adj" fmla="val 252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15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4682549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C80B3-DD58-4742-A857-186ADFC3BA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3171" y="2890130"/>
            <a:ext cx="8825658" cy="107774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dirty="0"/>
              <a:t>The Conclusion</a:t>
            </a:r>
          </a:p>
        </p:txBody>
      </p:sp>
    </p:spTree>
    <p:extLst>
      <p:ext uri="{BB962C8B-B14F-4D97-AF65-F5344CB8AC3E}">
        <p14:creationId xmlns:p14="http://schemas.microsoft.com/office/powerpoint/2010/main" val="42826988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8FEAB-CC16-41DA-A3AB-DC90FB9C3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537529"/>
            <a:ext cx="10295227" cy="4780144"/>
          </a:xfrm>
        </p:spPr>
        <p:txBody>
          <a:bodyPr anchor="ctr">
            <a:noAutofit/>
          </a:bodyPr>
          <a:lstStyle/>
          <a:p>
            <a:r>
              <a:rPr lang="en-US" sz="2400" dirty="0"/>
              <a:t>Based on information you have received from multiple sources, you now have strong reason to believe your suspect is </a:t>
            </a:r>
            <a:r>
              <a:rPr lang="en-US" sz="2400" b="1" dirty="0">
                <a:solidFill>
                  <a:schemeClr val="accent2"/>
                </a:solidFill>
              </a:rPr>
              <a:t>BRUCE LANCASTER</a:t>
            </a:r>
            <a:r>
              <a:rPr lang="en-US" sz="2400" b="1" dirty="0"/>
              <a:t>.</a:t>
            </a:r>
            <a:r>
              <a:rPr lang="en-US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en-US" sz="2400" dirty="0"/>
              <a:t>Your investigation indicates he has several arrests for methamphetamine possession, and has one prior conviction for check fraud.  </a:t>
            </a:r>
          </a:p>
          <a:p>
            <a:r>
              <a:rPr lang="en-US" sz="2400" dirty="0"/>
              <a:t>He is also the grandson of </a:t>
            </a:r>
            <a:r>
              <a:rPr lang="en-US" sz="2400" b="1" dirty="0">
                <a:solidFill>
                  <a:schemeClr val="accent2"/>
                </a:solidFill>
              </a:rPr>
              <a:t>EDITH LANCASTER</a:t>
            </a:r>
            <a:r>
              <a:rPr lang="en-US" sz="2400" b="1" dirty="0"/>
              <a:t>.</a:t>
            </a:r>
            <a:endParaRPr lang="en-US" sz="2400" dirty="0">
              <a:solidFill>
                <a:srgbClr val="FFFF00"/>
              </a:solidFill>
            </a:endParaRPr>
          </a:p>
          <a:p>
            <a:r>
              <a:rPr lang="en-US" sz="2400" dirty="0"/>
              <a:t>You have reason to believe he utilized his grandmother’s internet service to conduct the fraud against EZ LOANS using </a:t>
            </a:r>
            <a:r>
              <a:rPr lang="en-US" sz="2400" b="1" dirty="0">
                <a:solidFill>
                  <a:schemeClr val="accent2"/>
                </a:solidFill>
              </a:rPr>
              <a:t>CHARLES BRADLEY’S </a:t>
            </a:r>
            <a:r>
              <a:rPr lang="en-US" sz="2400" dirty="0"/>
              <a:t>PII.  </a:t>
            </a:r>
          </a:p>
          <a:p>
            <a:r>
              <a:rPr lang="en-US" sz="2400" dirty="0"/>
              <a:t>You and your DDA agree to obtain a Ramey warrant for his arrest, and a search warrant to seize his iPhone.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A27609-7A9B-44B3-94A5-1D3B5F6BD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CONCLUSION</a:t>
            </a:r>
          </a:p>
        </p:txBody>
      </p:sp>
    </p:spTree>
    <p:extLst>
      <p:ext uri="{BB962C8B-B14F-4D97-AF65-F5344CB8AC3E}">
        <p14:creationId xmlns:p14="http://schemas.microsoft.com/office/powerpoint/2010/main" val="4614545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alendar&#10;&#10;Description automatically generated">
            <a:extLst>
              <a:ext uri="{FF2B5EF4-FFF2-40B4-BE49-F238E27FC236}">
                <a16:creationId xmlns:a16="http://schemas.microsoft.com/office/drawing/2014/main" id="{4A574BD4-A125-413C-A6F0-06AE4208FD8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2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7943" y="1331259"/>
            <a:ext cx="3556113" cy="419548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04106-485D-400C-884B-74391C193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8896" y="1228623"/>
            <a:ext cx="9363002" cy="41954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sz="3600" b="1" dirty="0"/>
              <a:t>Eric Tapper, Supervising Investigator</a:t>
            </a:r>
            <a:br>
              <a:rPr lang="en-US" sz="3600" b="1" dirty="0"/>
            </a:br>
            <a:r>
              <a:rPr lang="en-US" sz="3600" b="1" dirty="0"/>
              <a:t>Orange County District Attorney’s Office</a:t>
            </a:r>
            <a:br>
              <a:rPr lang="en-US" sz="3600" b="1" dirty="0"/>
            </a:br>
            <a:r>
              <a:rPr lang="en-US" sz="3600" b="1" dirty="0"/>
              <a:t>300 N. Flower St.</a:t>
            </a:r>
            <a:br>
              <a:rPr lang="en-US" sz="3600" b="1" dirty="0"/>
            </a:br>
            <a:r>
              <a:rPr lang="en-US" sz="3600" b="1" dirty="0"/>
              <a:t>Santa Ana, CA 92703</a:t>
            </a:r>
            <a:br>
              <a:rPr lang="en-US" sz="3600" b="1" dirty="0"/>
            </a:br>
            <a:r>
              <a:rPr lang="en-US" sz="3600" b="1" dirty="0">
                <a:hlinkClick r:id="rId4"/>
              </a:rPr>
              <a:t>eric.tapper@ocdapa.org</a:t>
            </a:r>
            <a:endParaRPr lang="en-US" sz="3600" b="1" dirty="0"/>
          </a:p>
          <a:p>
            <a:endParaRPr lang="en-US" sz="3600" b="1" dirty="0"/>
          </a:p>
          <a:p>
            <a:r>
              <a:rPr lang="en-US" sz="3600" b="1" dirty="0"/>
              <a:t>Additional credits to DA Investigator James Rochford, OC RCFL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514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78884036_DIGITAL ION DESIGN_SL_V1.pptx" id="{AD58A1CE-E9E9-4C2E-83A0-65FD4522F93A}" vid="{1E9553B9-AA04-4A15-9836-1E06682578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480663d-7f8b-472d-9c70-e03b8f8cc4c6" xsi:nil="true"/>
    <lcf76f155ced4ddcb4097134ff3c332f xmlns="bdda19d9-f9ba-46b3-a6de-8cd7cd5343b5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06C26689ED3F47936053D429BDF58C" ma:contentTypeVersion="9" ma:contentTypeDescription="Create a new document." ma:contentTypeScope="" ma:versionID="66ecbbe427636473f978a03321d118df">
  <xsd:schema xmlns:xsd="http://www.w3.org/2001/XMLSchema" xmlns:xs="http://www.w3.org/2001/XMLSchema" xmlns:p="http://schemas.microsoft.com/office/2006/metadata/properties" xmlns:ns2="bdda19d9-f9ba-46b3-a6de-8cd7cd5343b5" xmlns:ns3="b480663d-7f8b-472d-9c70-e03b8f8cc4c6" targetNamespace="http://schemas.microsoft.com/office/2006/metadata/properties" ma:root="true" ma:fieldsID="81672e0168d4235f3e1b1a331d259dae" ns2:_="" ns3:_="">
    <xsd:import namespace="bdda19d9-f9ba-46b3-a6de-8cd7cd5343b5"/>
    <xsd:import namespace="b480663d-7f8b-472d-9c70-e03b8f8cc4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a19d9-f9ba-46b3-a6de-8cd7cd5343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ed8703d-a7c8-4a51-8730-763bd45d7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0663d-7f8b-472d-9c70-e03b8f8cc4c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0cfcc9c-6109-48d3-8202-d2de5a44e771}" ma:internalName="TaxCatchAll" ma:showField="CatchAllData" ma:web="b480663d-7f8b-472d-9c70-e03b8f8cc4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16958A-754B-4396-9457-FD7A427A37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8C88F1-1664-415F-AFCE-F6CF45809817}">
  <ds:schemaRefs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84659D6-B439-4643-BBA9-B84CA5141DD4}"/>
</file>

<file path=docProps/app.xml><?xml version="1.0" encoding="utf-8"?>
<Properties xmlns="http://schemas.openxmlformats.org/officeDocument/2006/extended-properties" xmlns:vt="http://schemas.openxmlformats.org/officeDocument/2006/docPropsVTypes">
  <Template>Digital design</Template>
  <TotalTime>4501</TotalTime>
  <Words>3013</Words>
  <Application>Microsoft Office PowerPoint</Application>
  <PresentationFormat>Widescreen</PresentationFormat>
  <Paragraphs>340</Paragraphs>
  <Slides>65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3" baseType="lpstr">
      <vt:lpstr>Arial</vt:lpstr>
      <vt:lpstr>Calibri</vt:lpstr>
      <vt:lpstr>Century Gothic</vt:lpstr>
      <vt:lpstr>DMSans</vt:lpstr>
      <vt:lpstr>Helvetica Neue</vt:lpstr>
      <vt:lpstr>Roboto</vt:lpstr>
      <vt:lpstr>Wingdings 3</vt:lpstr>
      <vt:lpstr>Ion</vt:lpstr>
      <vt:lpstr>CYBER FRAUD</vt:lpstr>
      <vt:lpstr>CASE STUDY OVERVIEW</vt:lpstr>
      <vt:lpstr>BEFORE WE START</vt:lpstr>
      <vt:lpstr>BEFORE WE START</vt:lpstr>
      <vt:lpstr>CASE INFORMATION</vt:lpstr>
      <vt:lpstr>INTRODUCTION</vt:lpstr>
      <vt:lpstr>INTRODUCTION</vt:lpstr>
      <vt:lpstr>INTRODUCTION</vt:lpstr>
      <vt:lpstr>INTRODUCTION</vt:lpstr>
      <vt:lpstr>CONTACT CHARLES BRADLEY</vt:lpstr>
      <vt:lpstr>CONTACT CHARLES BRADLEY</vt:lpstr>
      <vt:lpstr>CONTACT U.S. POSTAL INSPECTOR</vt:lpstr>
      <vt:lpstr>CONTACT BANK OF AMERICA</vt:lpstr>
      <vt:lpstr>WORK-UP ON YOUR DATA</vt:lpstr>
      <vt:lpstr>WORK-UP ON YOUR DATA</vt:lpstr>
      <vt:lpstr>WORK-UP ON YOUR DATA</vt:lpstr>
      <vt:lpstr>WORK-UP ON YOUR DATA</vt:lpstr>
      <vt:lpstr>IPv4 Results</vt:lpstr>
      <vt:lpstr>WORK-UP ON YOUR DATA</vt:lpstr>
      <vt:lpstr>WORK-UP ON YOUR DATA</vt:lpstr>
      <vt:lpstr>WORK-UP ON YOUR DATA</vt:lpstr>
      <vt:lpstr>WORK-UP ON YOUR DATA</vt:lpstr>
      <vt:lpstr>WORK-UP ON YOUR DATA</vt:lpstr>
      <vt:lpstr>WORK-UP ON YOUR DATA</vt:lpstr>
      <vt:lpstr>WORK-UP ON YOUR DATA</vt:lpstr>
      <vt:lpstr>Search Warrants</vt:lpstr>
      <vt:lpstr>Strategy</vt:lpstr>
      <vt:lpstr>Strategy</vt:lpstr>
      <vt:lpstr>No Search Warrant</vt:lpstr>
      <vt:lpstr>Search Warrant</vt:lpstr>
      <vt:lpstr>Search Warrants</vt:lpstr>
      <vt:lpstr>The End Goal</vt:lpstr>
      <vt:lpstr>SEARCH WARRANTS</vt:lpstr>
      <vt:lpstr>SEARCH WARRANTS</vt:lpstr>
      <vt:lpstr>SEARCH WARRANTS</vt:lpstr>
      <vt:lpstr>SEARCH WARRANTS</vt:lpstr>
      <vt:lpstr>SEARCH WARRANTS</vt:lpstr>
      <vt:lpstr>SEARCH WARRANTS</vt:lpstr>
      <vt:lpstr>SEARCH WARRANTS</vt:lpstr>
      <vt:lpstr>SEARCH WARRANTS</vt:lpstr>
      <vt:lpstr>SEARCH WARRANTS</vt:lpstr>
      <vt:lpstr>SEARCH WARRANTS</vt:lpstr>
      <vt:lpstr>Bottom line...The privacy policy will help you identify what information is collected and what you might ask for.</vt:lpstr>
      <vt:lpstr>CAL-ECPA/NDO STRATEGY</vt:lpstr>
      <vt:lpstr>CAL-ECPA/NDO STRATEGY</vt:lpstr>
      <vt:lpstr>CAL-ECPA/NDO STRATEGY</vt:lpstr>
      <vt:lpstr>CAL-ECPA/NDO STRATEGY</vt:lpstr>
      <vt:lpstr>CAL-ECPA/NDO STRATEGY</vt:lpstr>
      <vt:lpstr>CAL-ECPA/NDO STRATEGY</vt:lpstr>
      <vt:lpstr>CAL-ECPA/NDO STRATEGY</vt:lpstr>
      <vt:lpstr>CAL-ECPA/NDO STRATEGY</vt:lpstr>
      <vt:lpstr>Read the Statute!</vt:lpstr>
      <vt:lpstr>SEARCH WARRANT RETURNS</vt:lpstr>
      <vt:lpstr>SEARCH WARRANT RETURNS</vt:lpstr>
      <vt:lpstr>SEARCH WARRANT RETURNS</vt:lpstr>
      <vt:lpstr>Google</vt:lpstr>
      <vt:lpstr>Google</vt:lpstr>
      <vt:lpstr>Google</vt:lpstr>
      <vt:lpstr>SEARCH WARRANT RETURNS</vt:lpstr>
      <vt:lpstr>SEARCH WARRANT RETURNS</vt:lpstr>
      <vt:lpstr>Cash App</vt:lpstr>
      <vt:lpstr>Zelle</vt:lpstr>
      <vt:lpstr>The Conclusion</vt:lpstr>
      <vt:lpstr>THE 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FRAUD</dc:title>
  <dc:creator>James Rochford</dc:creator>
  <cp:lastModifiedBy>Eric Tapper</cp:lastModifiedBy>
  <cp:revision>198</cp:revision>
  <dcterms:created xsi:type="dcterms:W3CDTF">2021-09-19T14:06:09Z</dcterms:created>
  <dcterms:modified xsi:type="dcterms:W3CDTF">2022-10-19T16:03:25Z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