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7" r:id="rId8"/>
    <p:sldId id="261" r:id="rId9"/>
    <p:sldId id="266" r:id="rId10"/>
    <p:sldId id="262" r:id="rId11"/>
    <p:sldId id="263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562" y="4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954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798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176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798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20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901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276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0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033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891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394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606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3683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646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9849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9083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303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BD49B8-D589-4277-9B8B-F0EDA3C1F3C6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7106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Fraud 101: Basics of eligibility for Investigators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198098"/>
          </a:xfrm>
        </p:spPr>
        <p:txBody>
          <a:bodyPr/>
          <a:lstStyle/>
          <a:p>
            <a:r>
              <a:rPr lang="en-US" dirty="0"/>
              <a:t>S. Renee Haga</a:t>
            </a:r>
          </a:p>
        </p:txBody>
      </p:sp>
    </p:spTree>
    <p:extLst>
      <p:ext uri="{BB962C8B-B14F-4D97-AF65-F5344CB8AC3E}">
        <p14:creationId xmlns:p14="http://schemas.microsoft.com/office/powerpoint/2010/main" val="3455800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Eligibility Factors</a:t>
            </a:r>
            <a:br>
              <a:rPr lang="en-US" dirty="0"/>
            </a:br>
            <a:r>
              <a:rPr lang="en-US" dirty="0"/>
              <a:t>CalWORKs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99560"/>
          </a:xfrm>
        </p:spPr>
        <p:txBody>
          <a:bodyPr/>
          <a:lstStyle/>
          <a:p>
            <a:r>
              <a:rPr lang="en-US" dirty="0"/>
              <a:t>Deprivation</a:t>
            </a:r>
          </a:p>
          <a:p>
            <a:pPr lvl="1"/>
            <a:r>
              <a:rPr lang="en-US" dirty="0"/>
              <a:t>Absent Parent</a:t>
            </a:r>
          </a:p>
          <a:p>
            <a:pPr lvl="1"/>
            <a:r>
              <a:rPr lang="en-US" dirty="0"/>
              <a:t>Unemployed Parent</a:t>
            </a:r>
          </a:p>
          <a:p>
            <a:pPr lvl="1"/>
            <a:r>
              <a:rPr lang="en-US" dirty="0"/>
              <a:t>Incapacitated Parent</a:t>
            </a:r>
          </a:p>
          <a:p>
            <a:pPr lvl="1"/>
            <a:r>
              <a:rPr lang="en-US" dirty="0"/>
              <a:t>Deceased Parent</a:t>
            </a:r>
          </a:p>
        </p:txBody>
      </p:sp>
    </p:spTree>
    <p:extLst>
      <p:ext uri="{BB962C8B-B14F-4D97-AF65-F5344CB8AC3E}">
        <p14:creationId xmlns:p14="http://schemas.microsoft.com/office/powerpoint/2010/main" val="461592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dirty="0"/>
              <a:t>Assistant Unit/ Non Assistant Unit (AU/Non AU)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175760"/>
          </a:xfrm>
        </p:spPr>
        <p:txBody>
          <a:bodyPr/>
          <a:lstStyle/>
          <a:p>
            <a:r>
              <a:rPr lang="en-US" dirty="0"/>
              <a:t>Mandatory Inclusions</a:t>
            </a:r>
          </a:p>
          <a:p>
            <a:r>
              <a:rPr lang="en-US" dirty="0"/>
              <a:t>Optional Persons</a:t>
            </a:r>
          </a:p>
          <a:p>
            <a:r>
              <a:rPr lang="en-US" dirty="0"/>
              <a:t>Excluded Persons</a:t>
            </a:r>
          </a:p>
          <a:p>
            <a:r>
              <a:rPr lang="en-US" dirty="0"/>
              <a:t>Ineligible Persons</a:t>
            </a:r>
          </a:p>
        </p:txBody>
      </p:sp>
    </p:spTree>
    <p:extLst>
      <p:ext uri="{BB962C8B-B14F-4D97-AF65-F5344CB8AC3E}">
        <p14:creationId xmlns:p14="http://schemas.microsoft.com/office/powerpoint/2010/main" val="3272180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Household Composition</a:t>
            </a:r>
            <a:br>
              <a:rPr lang="en-US" dirty="0"/>
            </a:br>
            <a:r>
              <a:rPr lang="en-US" dirty="0"/>
              <a:t> (HH Comp)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4023360"/>
          </a:xfrm>
        </p:spPr>
        <p:txBody>
          <a:bodyPr/>
          <a:lstStyle/>
          <a:p>
            <a:r>
              <a:rPr lang="en-US" dirty="0"/>
              <a:t>Mandatory Inclusions</a:t>
            </a:r>
          </a:p>
          <a:p>
            <a:r>
              <a:rPr lang="en-US" dirty="0"/>
              <a:t>Separate Household</a:t>
            </a:r>
          </a:p>
          <a:p>
            <a:r>
              <a:rPr lang="en-US" dirty="0"/>
              <a:t>Optional Persons</a:t>
            </a:r>
          </a:p>
          <a:p>
            <a:r>
              <a:rPr lang="en-US" dirty="0"/>
              <a:t>Student Eligibility</a:t>
            </a:r>
          </a:p>
        </p:txBody>
      </p:sp>
    </p:spTree>
    <p:extLst>
      <p:ext uri="{BB962C8B-B14F-4D97-AF65-F5344CB8AC3E}">
        <p14:creationId xmlns:p14="http://schemas.microsoft.com/office/powerpoint/2010/main" val="3337862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4023360"/>
          </a:xfrm>
        </p:spPr>
        <p:txBody>
          <a:bodyPr/>
          <a:lstStyle/>
          <a:p>
            <a:r>
              <a:rPr lang="en-US" dirty="0"/>
              <a:t>Non Exempt</a:t>
            </a:r>
          </a:p>
          <a:p>
            <a:r>
              <a:rPr lang="en-US" dirty="0"/>
              <a:t>Exempt</a:t>
            </a:r>
          </a:p>
          <a:p>
            <a:r>
              <a:rPr lang="en-US" dirty="0"/>
              <a:t>Excluded</a:t>
            </a:r>
          </a:p>
          <a:p>
            <a:r>
              <a:rPr lang="en-US" dirty="0"/>
              <a:t>Included</a:t>
            </a:r>
          </a:p>
          <a:p>
            <a:r>
              <a:rPr lang="en-US" dirty="0"/>
              <a:t>Income In-Kind (IIK)</a:t>
            </a:r>
          </a:p>
        </p:txBody>
      </p:sp>
    </p:spTree>
    <p:extLst>
      <p:ext uri="{BB962C8B-B14F-4D97-AF65-F5344CB8AC3E}">
        <p14:creationId xmlns:p14="http://schemas.microsoft.com/office/powerpoint/2010/main" val="8625228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Semi Annual Reporting (SAR)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2133600"/>
            <a:ext cx="8229600" cy="4251960"/>
          </a:xfrm>
        </p:spPr>
        <p:txBody>
          <a:bodyPr/>
          <a:lstStyle/>
          <a:p>
            <a:r>
              <a:rPr lang="en-US" dirty="0"/>
              <a:t>Cycles</a:t>
            </a:r>
          </a:p>
          <a:p>
            <a:pPr lvl="1"/>
            <a:r>
              <a:rPr lang="en-US" dirty="0"/>
              <a:t>Data Month</a:t>
            </a:r>
          </a:p>
          <a:p>
            <a:pPr lvl="1"/>
            <a:r>
              <a:rPr lang="en-US" dirty="0"/>
              <a:t>Submit Month</a:t>
            </a:r>
          </a:p>
          <a:p>
            <a:pPr lvl="1"/>
            <a:r>
              <a:rPr lang="en-US" dirty="0"/>
              <a:t>Payment Period</a:t>
            </a:r>
          </a:p>
          <a:p>
            <a:endParaRPr lang="en-US" dirty="0"/>
          </a:p>
          <a:p>
            <a:r>
              <a:rPr lang="en-US" dirty="0"/>
              <a:t>SAR2/AR2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2166B8D1-1D36-8F95-9E04-FE6462865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3" t="30408" r="23265" b="11987"/>
          <a:stretch>
            <a:fillRect/>
          </a:stretch>
        </p:blipFill>
        <p:spPr bwMode="auto">
          <a:xfrm>
            <a:off x="2590800" y="2432303"/>
            <a:ext cx="6192838" cy="399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76400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7E1E2-CF32-AE28-5D2B-DA15F373EA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152400"/>
            <a:ext cx="7772400" cy="838200"/>
          </a:xfrm>
        </p:spPr>
        <p:txBody>
          <a:bodyPr>
            <a:normAutofit/>
          </a:bodyPr>
          <a:lstStyle/>
          <a:p>
            <a:r>
              <a:rPr lang="en-US" sz="3200" dirty="0"/>
              <a:t>Sar2/ar2</a:t>
            </a:r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7611BB36-1343-2651-BD1C-8C615849A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51" t="19785" r="26299" b="5840"/>
          <a:stretch>
            <a:fillRect/>
          </a:stretch>
        </p:blipFill>
        <p:spPr bwMode="auto">
          <a:xfrm>
            <a:off x="1752600" y="1122362"/>
            <a:ext cx="5078080" cy="558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68212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Mandatory Reporting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3642360"/>
          </a:xfrm>
        </p:spPr>
        <p:txBody>
          <a:bodyPr/>
          <a:lstStyle/>
          <a:p>
            <a:r>
              <a:rPr lang="en-US" dirty="0"/>
              <a:t>CalWORKs Semi Annual Reporting</a:t>
            </a:r>
          </a:p>
          <a:p>
            <a:r>
              <a:rPr lang="en-US" dirty="0"/>
              <a:t>CalWORKs Annual Reporting</a:t>
            </a:r>
          </a:p>
          <a:p>
            <a:r>
              <a:rPr lang="en-US" dirty="0" err="1"/>
              <a:t>CalFresh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23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600199"/>
          </a:xfrm>
        </p:spPr>
        <p:txBody>
          <a:bodyPr>
            <a:normAutofit/>
          </a:bodyPr>
          <a:lstStyle/>
          <a:p>
            <a:r>
              <a:rPr lang="en-US" dirty="0"/>
              <a:t>Income Reporting Threshold</a:t>
            </a:r>
            <a:br>
              <a:rPr lang="en-US" dirty="0"/>
            </a:br>
            <a:r>
              <a:rPr lang="en-US" dirty="0"/>
              <a:t>(IRT)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810000"/>
            <a:ext cx="7765322" cy="3048000"/>
          </a:xfrm>
        </p:spPr>
        <p:txBody>
          <a:bodyPr/>
          <a:lstStyle/>
          <a:p>
            <a:r>
              <a:rPr lang="en-US" dirty="0"/>
              <a:t>CalWORKs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 err="1"/>
              <a:t>CalFresh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990600" y="2245659"/>
            <a:ext cx="7765322" cy="110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When determining the client is over their IRT, the income must continue for two continuous months.</a:t>
            </a:r>
          </a:p>
        </p:txBody>
      </p:sp>
    </p:spTree>
    <p:extLst>
      <p:ext uri="{BB962C8B-B14F-4D97-AF65-F5344CB8AC3E}">
        <p14:creationId xmlns:p14="http://schemas.microsoft.com/office/powerpoint/2010/main" val="22063482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Verified Upon Receipt (VUR)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3642360"/>
          </a:xfrm>
        </p:spPr>
        <p:txBody>
          <a:bodyPr>
            <a:normAutofit/>
          </a:bodyPr>
          <a:lstStyle/>
          <a:p>
            <a:r>
              <a:rPr lang="en-US" dirty="0"/>
              <a:t>Clients may voluntarily report changes at any time during the Semi-Annual Report period. If the report is considered Verified Upon Receipt (VUR), the EW will take action which may increase or decrease the allotment with a 10 day NOA. VUR means that the information provided is not questionable, the provider is the primary source of the information, and no further information is required to take action</a:t>
            </a:r>
          </a:p>
        </p:txBody>
      </p:sp>
    </p:spTree>
    <p:extLst>
      <p:ext uri="{BB962C8B-B14F-4D97-AF65-F5344CB8AC3E}">
        <p14:creationId xmlns:p14="http://schemas.microsoft.com/office/powerpoint/2010/main" val="29172145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523999"/>
          </a:xfrm>
        </p:spPr>
        <p:txBody>
          <a:bodyPr/>
          <a:lstStyle/>
          <a:p>
            <a:r>
              <a:rPr lang="en-US" dirty="0"/>
              <a:t>Property/Resources</a:t>
            </a:r>
            <a:br>
              <a:rPr lang="en-US" dirty="0"/>
            </a:br>
            <a:r>
              <a:rPr lang="en-US" dirty="0"/>
              <a:t>CalWORKs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52800"/>
            <a:ext cx="8229600" cy="295656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All other Households</a:t>
            </a:r>
          </a:p>
          <a:p>
            <a:r>
              <a:rPr lang="en-US" dirty="0"/>
              <a:t>$3,250</a:t>
            </a:r>
          </a:p>
          <a:p>
            <a:pPr marL="0" indent="0">
              <a:buNone/>
            </a:pPr>
            <a:r>
              <a:rPr lang="en-US" dirty="0"/>
              <a:t>Households with at least one member over 60</a:t>
            </a:r>
          </a:p>
          <a:p>
            <a:r>
              <a:rPr lang="en-US" dirty="0"/>
              <a:t>$2,250</a:t>
            </a:r>
          </a:p>
        </p:txBody>
      </p:sp>
    </p:spTree>
    <p:extLst>
      <p:ext uri="{BB962C8B-B14F-4D97-AF65-F5344CB8AC3E}">
        <p14:creationId xmlns:p14="http://schemas.microsoft.com/office/powerpoint/2010/main" val="11254821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Eligibility</a:t>
            </a:r>
            <a:br>
              <a:rPr lang="en-US" dirty="0"/>
            </a:br>
            <a:r>
              <a:rPr lang="en-US" dirty="0"/>
              <a:t>Overpayments/Over Issuances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3870960"/>
          </a:xfrm>
        </p:spPr>
        <p:txBody>
          <a:bodyPr/>
          <a:lstStyle/>
          <a:p>
            <a:r>
              <a:rPr lang="en-US" dirty="0"/>
              <a:t>ACL 15-95</a:t>
            </a:r>
          </a:p>
          <a:p>
            <a:pPr marL="457200" lvl="1" indent="0">
              <a:buNone/>
            </a:pPr>
            <a:r>
              <a:rPr lang="en-US" dirty="0"/>
              <a:t>Counties are required to assess the OP/OI based on the actual case circumstances</a:t>
            </a:r>
          </a:p>
          <a:p>
            <a:r>
              <a:rPr lang="en-US" dirty="0"/>
              <a:t>Dates</a:t>
            </a:r>
          </a:p>
          <a:p>
            <a:pPr marL="0" indent="0">
              <a:buNone/>
            </a:pPr>
            <a:r>
              <a:rPr lang="en-US" dirty="0"/>
              <a:t>       Dates are necessary to determine when ineligibility begins</a:t>
            </a:r>
          </a:p>
          <a:p>
            <a:r>
              <a:rPr lang="en-US" dirty="0"/>
              <a:t>Verification</a:t>
            </a:r>
          </a:p>
          <a:p>
            <a:pPr marL="0" indent="0">
              <a:buNone/>
            </a:pPr>
            <a:r>
              <a:rPr lang="en-US" dirty="0"/>
              <a:t>       Verifications are need to prove Fraud</a:t>
            </a:r>
          </a:p>
        </p:txBody>
      </p:sp>
    </p:spTree>
    <p:extLst>
      <p:ext uri="{BB962C8B-B14F-4D97-AF65-F5344CB8AC3E}">
        <p14:creationId xmlns:p14="http://schemas.microsoft.com/office/powerpoint/2010/main" val="7215081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06C26689ED3F47936053D429BDF58C" ma:contentTypeVersion="9" ma:contentTypeDescription="Create a new document." ma:contentTypeScope="" ma:versionID="66ecbbe427636473f978a03321d118df">
  <xsd:schema xmlns:xsd="http://www.w3.org/2001/XMLSchema" xmlns:xs="http://www.w3.org/2001/XMLSchema" xmlns:p="http://schemas.microsoft.com/office/2006/metadata/properties" xmlns:ns2="bdda19d9-f9ba-46b3-a6de-8cd7cd5343b5" xmlns:ns3="b480663d-7f8b-472d-9c70-e03b8f8cc4c6" targetNamespace="http://schemas.microsoft.com/office/2006/metadata/properties" ma:root="true" ma:fieldsID="81672e0168d4235f3e1b1a331d259dae" ns2:_="" ns3:_="">
    <xsd:import namespace="bdda19d9-f9ba-46b3-a6de-8cd7cd5343b5"/>
    <xsd:import namespace="b480663d-7f8b-472d-9c70-e03b8f8cc4c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da19d9-f9ba-46b3-a6de-8cd7cd5343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ed8703d-a7c8-4a51-8730-763bd45d72e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80663d-7f8b-472d-9c70-e03b8f8cc4c6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0cfcc9c-6109-48d3-8202-d2de5a44e771}" ma:internalName="TaxCatchAll" ma:showField="CatchAllData" ma:web="b480663d-7f8b-472d-9c70-e03b8f8cc4c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02B49D3-BACF-4681-893E-0B0863731B53}"/>
</file>

<file path=customXml/itemProps2.xml><?xml version="1.0" encoding="utf-8"?>
<ds:datastoreItem xmlns:ds="http://schemas.openxmlformats.org/officeDocument/2006/customXml" ds:itemID="{266C16F2-2398-45B5-8663-05ABD6C1E879}"/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172</TotalTime>
  <Words>268</Words>
  <Application>Microsoft Office PowerPoint</Application>
  <PresentationFormat>On-screen Show (4:3)</PresentationFormat>
  <Paragraphs>56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Bookman Old Style</vt:lpstr>
      <vt:lpstr>Rockwell</vt:lpstr>
      <vt:lpstr>Damask</vt:lpstr>
      <vt:lpstr>Fraud 101: Basics of eligibility for Investigators</vt:lpstr>
      <vt:lpstr>Eligibility Factors CalWORKs</vt:lpstr>
      <vt:lpstr>Assistant Unit/ Non Assistant Unit (AU/Non AU)</vt:lpstr>
      <vt:lpstr>Household Composition  (HH Comp) </vt:lpstr>
      <vt:lpstr>Income</vt:lpstr>
      <vt:lpstr>Semi Annual Reporting (SAR) Overview</vt:lpstr>
      <vt:lpstr>Sar2/ar2</vt:lpstr>
      <vt:lpstr>Mandatory Reporting</vt:lpstr>
      <vt:lpstr>Income Reporting Threshold (IRT)</vt:lpstr>
      <vt:lpstr>Verified Upon Receipt (VUR)</vt:lpstr>
      <vt:lpstr>Property/Resources CalWORKs</vt:lpstr>
      <vt:lpstr>Eligibility Overpayments/Over Issuances</vt:lpstr>
    </vt:vector>
  </TitlesOfParts>
  <Company>County of Fresno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Fraud 101: Basics of eligibility for Investigators</dc:title>
  <dc:creator>Haga, Renee</dc:creator>
  <cp:lastModifiedBy>Sally Renee Haga</cp:lastModifiedBy>
  <cp:revision>11</cp:revision>
  <dcterms:created xsi:type="dcterms:W3CDTF">2017-08-31T17:55:42Z</dcterms:created>
  <dcterms:modified xsi:type="dcterms:W3CDTF">2022-10-17T21:49:05Z</dcterms:modified>
</cp:coreProperties>
</file>