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4" r:id="rId3"/>
    <p:sldId id="257" r:id="rId4"/>
    <p:sldId id="267" r:id="rId5"/>
    <p:sldId id="258" r:id="rId6"/>
    <p:sldId id="259" r:id="rId7"/>
    <p:sldId id="260" r:id="rId8"/>
    <p:sldId id="261" r:id="rId9"/>
    <p:sldId id="266" r:id="rId10"/>
    <p:sldId id="262" r:id="rId11"/>
    <p:sldId id="263" r:id="rId12"/>
    <p:sldId id="265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1562" y="4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47" y="1122363"/>
            <a:ext cx="777330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347" y="3602038"/>
            <a:ext cx="777330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49B8-D589-4277-9B8B-F0EDA3C1F3C6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24DC-C0AA-46C2-811F-48E5051A6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954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49B8-D589-4277-9B8B-F0EDA3C1F3C6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24DC-C0AA-46C2-811F-48E5051A6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798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1933" y="657227"/>
            <a:ext cx="7300134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1933" y="3602039"/>
            <a:ext cx="7300134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49B8-D589-4277-9B8B-F0EDA3C1F3C6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24DC-C0AA-46C2-811F-48E5051A6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5176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632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346" y="2088320"/>
            <a:ext cx="3829503" cy="370288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0052" y="2088320"/>
            <a:ext cx="3820616" cy="370288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49B8-D589-4277-9B8B-F0EDA3C1F3C6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24DC-C0AA-46C2-811F-48E5051A6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7986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5427" y="2088320"/>
            <a:ext cx="3600326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346" y="2912232"/>
            <a:ext cx="3830406" cy="287896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9230" y="2088320"/>
            <a:ext cx="3591437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912232"/>
            <a:ext cx="3821518" cy="287896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49B8-D589-4277-9B8B-F0EDA3C1F3C6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24DC-C0AA-46C2-811F-48E5051A6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9200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49B8-D589-4277-9B8B-F0EDA3C1F3C6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24DC-C0AA-46C2-811F-48E5051A6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5901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49B8-D589-4277-9B8B-F0EDA3C1F3C6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24DC-C0AA-46C2-811F-48E5051A6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0276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921" y="609600"/>
            <a:ext cx="2949178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8548" y="609600"/>
            <a:ext cx="4642119" cy="518160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7921" y="2971801"/>
            <a:ext cx="2949178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49B8-D589-4277-9B8B-F0EDA3C1F3C6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24DC-C0AA-46C2-811F-48E5051A6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01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921" y="609600"/>
            <a:ext cx="416760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49932" y="758881"/>
            <a:ext cx="2966938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971800"/>
            <a:ext cx="4171242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49B8-D589-4277-9B8B-F0EDA3C1F3C6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24DC-C0AA-46C2-811F-48E5051A6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033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5" y="4289373"/>
            <a:ext cx="7775673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355" y="621322"/>
            <a:ext cx="7775673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5108728"/>
            <a:ext cx="7774499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49B8-D589-4277-9B8B-F0EDA3C1F3C6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24DC-C0AA-46C2-811F-48E5051A6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8915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609601"/>
            <a:ext cx="776532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4204820"/>
            <a:ext cx="776532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49B8-D589-4277-9B8B-F0EDA3C1F3C6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24DC-C0AA-46C2-811F-48E5051A6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53944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5" y="4204821"/>
            <a:ext cx="776532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49B8-D589-4277-9B8B-F0EDA3C1F3C6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24DC-C0AA-46C2-811F-48E5051A6B89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505245" y="641749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46721" y="307337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1606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5" y="2126943"/>
            <a:ext cx="7766495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650556"/>
            <a:ext cx="776532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49B8-D589-4277-9B8B-F0EDA3C1F3C6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24DC-C0AA-46C2-811F-48E5051A6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83683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45" y="609601"/>
            <a:ext cx="776532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46" y="2088320"/>
            <a:ext cx="2474217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46" y="2911624"/>
            <a:ext cx="2474217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3658" y="2088320"/>
            <a:ext cx="2473919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3659" y="2911624"/>
            <a:ext cx="247486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088320"/>
            <a:ext cx="246840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82260" y="2911624"/>
            <a:ext cx="2468408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49B8-D589-4277-9B8B-F0EDA3C1F3C6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24DC-C0AA-46C2-811F-48E5051A6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646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46" y="609601"/>
            <a:ext cx="776532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47" y="3989147"/>
            <a:ext cx="247421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19015" y="2092235"/>
            <a:ext cx="2205038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47" y="4565409"/>
            <a:ext cx="2474216" cy="122579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26" y="3989147"/>
            <a:ext cx="247423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26747" y="2092235"/>
            <a:ext cx="2197894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565408"/>
            <a:ext cx="2475252" cy="122579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0067" y="3989147"/>
            <a:ext cx="246742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14603" y="2092235"/>
            <a:ext cx="219908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973" y="4565410"/>
            <a:ext cx="2470694" cy="122579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49B8-D589-4277-9B8B-F0EDA3C1F3C6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24DC-C0AA-46C2-811F-48E5051A6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89849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49B8-D589-4277-9B8B-F0EDA3C1F3C6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24DC-C0AA-46C2-811F-48E5051A6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9083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0"/>
            <a:ext cx="1906993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346" y="609600"/>
            <a:ext cx="5744029" cy="518160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49B8-D589-4277-9B8B-F0EDA3C1F3C6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24DC-C0AA-46C2-811F-48E5051A6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303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46" y="2096064"/>
            <a:ext cx="776532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BD49B8-D589-4277-9B8B-F0EDA3C1F3C6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46" y="5883276"/>
            <a:ext cx="50046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DB24DC-C0AA-46C2-811F-48E5051A6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71065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Fraud 102: IEVS &amp; Overpayments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198098"/>
          </a:xfrm>
        </p:spPr>
        <p:txBody>
          <a:bodyPr/>
          <a:lstStyle/>
          <a:p>
            <a:r>
              <a:rPr lang="en-US" dirty="0"/>
              <a:t>S. Renee Haga</a:t>
            </a:r>
          </a:p>
        </p:txBody>
      </p:sp>
    </p:spTree>
    <p:extLst>
      <p:ext uri="{BB962C8B-B14F-4D97-AF65-F5344CB8AC3E}">
        <p14:creationId xmlns:p14="http://schemas.microsoft.com/office/powerpoint/2010/main" val="34558003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Income and Eligibility Verification System (IEVS)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99560"/>
          </a:xfrm>
        </p:spPr>
        <p:txBody>
          <a:bodyPr>
            <a:normAutofit/>
          </a:bodyPr>
          <a:lstStyle/>
          <a:p>
            <a:r>
              <a:rPr lang="en-US" dirty="0"/>
              <a:t>Implemented by DHCS and CDSS</a:t>
            </a:r>
          </a:p>
          <a:p>
            <a:pPr lvl="1"/>
            <a:r>
              <a:rPr lang="en-US" dirty="0"/>
              <a:t>Mandated by Federal and State Law for verifying eligibility and benefit amounts for CalWORKs, CalFresh and Medi-Cal</a:t>
            </a:r>
          </a:p>
          <a:p>
            <a:pPr lvl="1"/>
            <a:r>
              <a:rPr lang="en-US" dirty="0"/>
              <a:t>IEVS matches applicant name, date of birth, and Social Security Number (SSN) with</a:t>
            </a:r>
          </a:p>
          <a:p>
            <a:pPr lvl="2"/>
            <a:r>
              <a:rPr lang="en-US" dirty="0"/>
              <a:t>State welfare files, </a:t>
            </a:r>
          </a:p>
          <a:p>
            <a:pPr lvl="2"/>
            <a:r>
              <a:rPr lang="en-US" dirty="0"/>
              <a:t>Wage and unemployment/disability benefit files,</a:t>
            </a:r>
          </a:p>
          <a:p>
            <a:pPr lvl="2"/>
            <a:r>
              <a:rPr lang="en-US" dirty="0"/>
              <a:t>Interest and dividend information from State Franchise Tax Board (FTB) files </a:t>
            </a:r>
          </a:p>
          <a:p>
            <a:pPr lvl="2"/>
            <a:r>
              <a:rPr lang="en-US" dirty="0"/>
              <a:t>Social Security Administration (SSA)</a:t>
            </a:r>
          </a:p>
        </p:txBody>
      </p:sp>
    </p:spTree>
    <p:extLst>
      <p:ext uri="{BB962C8B-B14F-4D97-AF65-F5344CB8AC3E}">
        <p14:creationId xmlns:p14="http://schemas.microsoft.com/office/powerpoint/2010/main" val="4615929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Income and Eligibility Verification System (IEVS)</a:t>
            </a:r>
            <a:endParaRPr lang="en-US" sz="3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43200"/>
            <a:ext cx="8229600" cy="3566160"/>
          </a:xfrm>
        </p:spPr>
        <p:txBody>
          <a:bodyPr/>
          <a:lstStyle/>
          <a:p>
            <a:r>
              <a:rPr lang="en-US" dirty="0">
                <a:effectLst/>
              </a:rPr>
              <a:t>There are two components to IEVS.</a:t>
            </a:r>
          </a:p>
          <a:p>
            <a:pPr lvl="1"/>
            <a:r>
              <a:rPr lang="en-US" dirty="0">
                <a:effectLst/>
              </a:rPr>
              <a:t>Applicant </a:t>
            </a:r>
          </a:p>
          <a:p>
            <a:pPr lvl="2"/>
            <a:r>
              <a:rPr lang="en-US" dirty="0">
                <a:effectLst/>
              </a:rPr>
              <a:t>Reviewed at Application and Redetermination</a:t>
            </a:r>
          </a:p>
          <a:p>
            <a:pPr lvl="1"/>
            <a:endParaRPr lang="en-US" dirty="0">
              <a:effectLst/>
            </a:endParaRPr>
          </a:p>
          <a:p>
            <a:pPr lvl="1"/>
            <a:r>
              <a:rPr lang="en-US" dirty="0">
                <a:effectLst/>
              </a:rPr>
              <a:t>Recipient</a:t>
            </a:r>
          </a:p>
          <a:p>
            <a:pPr lvl="2"/>
            <a:r>
              <a:rPr lang="en-US" dirty="0">
                <a:effectLst/>
              </a:rPr>
              <a:t>Matches are received at various times of the year</a:t>
            </a:r>
          </a:p>
          <a:p>
            <a:pPr lvl="2"/>
            <a:r>
              <a:rPr lang="en-US" dirty="0">
                <a:effectLst/>
              </a:rPr>
              <a:t>Match (abstract) is generated when there is information in excess of the tolerance level</a:t>
            </a:r>
          </a:p>
        </p:txBody>
      </p:sp>
    </p:spTree>
    <p:extLst>
      <p:ext uri="{BB962C8B-B14F-4D97-AF65-F5344CB8AC3E}">
        <p14:creationId xmlns:p14="http://schemas.microsoft.com/office/powerpoint/2010/main" val="32721803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417FBA-A642-4951-8F7C-B3D0660448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457200"/>
            <a:ext cx="7773308" cy="1147763"/>
          </a:xfrm>
        </p:spPr>
        <p:txBody>
          <a:bodyPr/>
          <a:lstStyle/>
          <a:p>
            <a:r>
              <a:rPr lang="en-US" dirty="0"/>
              <a:t>Recipient IEVS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FB50F7-CB74-47FC-9EA6-BF0AE7125B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1905000"/>
            <a:ext cx="7773308" cy="4495800"/>
          </a:xfrm>
        </p:spPr>
        <p:txBody>
          <a:bodyPr>
            <a:normAutofit/>
          </a:bodyPr>
          <a:lstStyle/>
          <a:p>
            <a:r>
              <a:rPr lang="en-US" dirty="0"/>
              <a:t>IFD440</a:t>
            </a:r>
          </a:p>
          <a:p>
            <a:r>
              <a:rPr lang="en-US" dirty="0"/>
              <a:t>IRS Asset</a:t>
            </a:r>
          </a:p>
          <a:p>
            <a:r>
              <a:rPr lang="en-US" dirty="0"/>
              <a:t>BEER</a:t>
            </a:r>
          </a:p>
          <a:p>
            <a:r>
              <a:rPr lang="en-US" dirty="0"/>
              <a:t>CYA</a:t>
            </a:r>
          </a:p>
          <a:p>
            <a:r>
              <a:rPr lang="en-US" dirty="0"/>
              <a:t>NPM</a:t>
            </a:r>
          </a:p>
          <a:p>
            <a:r>
              <a:rPr lang="en-US" dirty="0"/>
              <a:t>DPM</a:t>
            </a:r>
          </a:p>
          <a:p>
            <a:r>
              <a:rPr lang="en-US" dirty="0"/>
              <a:t>PVS</a:t>
            </a:r>
          </a:p>
          <a:p>
            <a:r>
              <a:rPr lang="en-US" dirty="0"/>
              <a:t>NHR</a:t>
            </a:r>
          </a:p>
        </p:txBody>
      </p:sp>
    </p:spTree>
    <p:extLst>
      <p:ext uri="{BB962C8B-B14F-4D97-AF65-F5344CB8AC3E}">
        <p14:creationId xmlns:p14="http://schemas.microsoft.com/office/powerpoint/2010/main" val="2841125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dirty="0"/>
              <a:t>Integrated Fraud Detection </a:t>
            </a:r>
            <a:br>
              <a:rPr lang="en-US" sz="3600" dirty="0"/>
            </a:br>
            <a:r>
              <a:rPr lang="en-US" sz="3600" dirty="0"/>
              <a:t>(IFD 440)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556760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US" sz="2600" b="1" dirty="0"/>
              <a:t>	                  </a:t>
            </a:r>
          </a:p>
          <a:p>
            <a:pPr marL="0" indent="0" algn="ctr">
              <a:buNone/>
            </a:pPr>
            <a:r>
              <a:rPr lang="en-US" sz="2600" b="1" dirty="0"/>
              <a:t>Quarterly</a:t>
            </a:r>
            <a:endParaRPr lang="en-US" dirty="0"/>
          </a:p>
          <a:p>
            <a:r>
              <a:rPr lang="en-US" b="1" dirty="0"/>
              <a:t>Earnings Clearance</a:t>
            </a:r>
          </a:p>
          <a:p>
            <a:r>
              <a:rPr lang="en-US" dirty="0"/>
              <a:t>The wage match contains earnings that were reported to the EDD from employers</a:t>
            </a:r>
          </a:p>
          <a:p>
            <a:r>
              <a:rPr lang="en-US" dirty="0"/>
              <a:t>Information is 9-12 months old. </a:t>
            </a:r>
          </a:p>
          <a:p>
            <a:endParaRPr lang="en-US" dirty="0"/>
          </a:p>
          <a:p>
            <a:r>
              <a:rPr lang="en-US" b="1" dirty="0"/>
              <a:t>Duplicate Aid</a:t>
            </a:r>
          </a:p>
          <a:p>
            <a:r>
              <a:rPr lang="en-US" dirty="0"/>
              <a:t>This match finds two or more records containing the same identifiers. </a:t>
            </a:r>
          </a:p>
          <a:p>
            <a:r>
              <a:rPr lang="en-US" dirty="0"/>
              <a:t>Information is 7-9 months old.</a:t>
            </a:r>
          </a:p>
          <a:p>
            <a:endParaRPr lang="en-US" dirty="0"/>
          </a:p>
          <a:p>
            <a:r>
              <a:rPr lang="en-US" b="1" dirty="0"/>
              <a:t>SSI/SSP Match</a:t>
            </a:r>
          </a:p>
          <a:p>
            <a:r>
              <a:rPr lang="en-US" dirty="0"/>
              <a:t>This match compares information with the Social Security Administration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78625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142999"/>
          </a:xfrm>
        </p:spPr>
        <p:txBody>
          <a:bodyPr>
            <a:noAutofit/>
          </a:bodyPr>
          <a:lstStyle/>
          <a:p>
            <a:r>
              <a:rPr lang="en-US" sz="2800" dirty="0">
                <a:effectLst/>
              </a:rPr>
              <a:t>Internal Revenue Service (IRS) Asset Match </a:t>
            </a:r>
            <a:br>
              <a:rPr lang="en-US" sz="2800" dirty="0">
                <a:effectLst/>
              </a:rPr>
            </a:br>
            <a:br>
              <a:rPr lang="en-US" sz="2800" dirty="0">
                <a:effectLst/>
              </a:rPr>
            </a:b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440436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dirty="0"/>
              <a:t>Annual</a:t>
            </a:r>
          </a:p>
          <a:p>
            <a:pPr marL="0" indent="0" algn="ctr">
              <a:buNone/>
            </a:pPr>
            <a:endParaRPr lang="en-US" dirty="0"/>
          </a:p>
          <a:p>
            <a:r>
              <a:rPr lang="en-US" dirty="0"/>
              <a:t>Unearned Income (Interest and Dividends)</a:t>
            </a:r>
          </a:p>
          <a:p>
            <a:pPr lvl="1"/>
            <a:r>
              <a:rPr lang="en-US" dirty="0"/>
              <a:t>Pensions</a:t>
            </a:r>
          </a:p>
          <a:p>
            <a:pPr lvl="1"/>
            <a:r>
              <a:rPr lang="en-US" dirty="0"/>
              <a:t>Lottery Winnings</a:t>
            </a:r>
          </a:p>
          <a:p>
            <a:pPr lvl="1"/>
            <a:r>
              <a:rPr lang="en-US" dirty="0"/>
              <a:t>Bank Account Interest</a:t>
            </a:r>
          </a:p>
          <a:p>
            <a:pPr lvl="1"/>
            <a:r>
              <a:rPr lang="en-US" dirty="0"/>
              <a:t>Stocks </a:t>
            </a:r>
          </a:p>
          <a:p>
            <a:pPr lvl="1"/>
            <a:r>
              <a:rPr lang="en-US" dirty="0"/>
              <a:t>Bonds</a:t>
            </a:r>
          </a:p>
          <a:p>
            <a:pPr lvl="1"/>
            <a:r>
              <a:rPr lang="en-US" dirty="0"/>
              <a:t>Retirement Accounts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25228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effectLst/>
              </a:rPr>
              <a:t>Beneficiary Earning Exchange Record (BEER)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4251960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/>
              <a:t>Quarterly</a:t>
            </a:r>
          </a:p>
          <a:p>
            <a:endParaRPr lang="en-US" dirty="0"/>
          </a:p>
          <a:p>
            <a:r>
              <a:rPr lang="en-US" dirty="0"/>
              <a:t>Wage Information from Tax Filings</a:t>
            </a:r>
          </a:p>
          <a:p>
            <a:pPr lvl="1"/>
            <a:r>
              <a:rPr lang="en-US" dirty="0"/>
              <a:t>Self Employment</a:t>
            </a:r>
          </a:p>
          <a:p>
            <a:pPr lvl="1"/>
            <a:r>
              <a:rPr lang="en-US" dirty="0"/>
              <a:t>Out of state wages</a:t>
            </a:r>
          </a:p>
          <a:p>
            <a:pPr lvl="1"/>
            <a:r>
              <a:rPr lang="en-US" dirty="0"/>
              <a:t>Wages not reported to EDD that would appear on the IFD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76400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Fleeing Felon Match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922"/>
            <a:ext cx="8229600" cy="4373438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/>
              <a:t>Monthly</a:t>
            </a:r>
          </a:p>
          <a:p>
            <a:pPr marL="0" indent="0" algn="ctr">
              <a:buNone/>
            </a:pPr>
            <a:endParaRPr lang="en-US" dirty="0"/>
          </a:p>
          <a:p>
            <a:r>
              <a:rPr lang="en-US" dirty="0"/>
              <a:t>File from Wanted Persons System</a:t>
            </a:r>
          </a:p>
          <a:p>
            <a:r>
              <a:rPr lang="en-US" dirty="0"/>
              <a:t>For CalFresh, warrant must have one of the 3 NCC codes:</a:t>
            </a:r>
          </a:p>
          <a:p>
            <a:pPr lvl="1"/>
            <a:r>
              <a:rPr lang="en-US" dirty="0"/>
              <a:t>Escape (4901)</a:t>
            </a:r>
          </a:p>
          <a:p>
            <a:pPr lvl="1"/>
            <a:r>
              <a:rPr lang="en-US" dirty="0"/>
              <a:t>Flight to avoid prosecution or confinement (4902)</a:t>
            </a:r>
          </a:p>
          <a:p>
            <a:pPr lvl="1"/>
            <a:r>
              <a:rPr lang="en-US" dirty="0"/>
              <a:t>Flight-Escape (4999)</a:t>
            </a:r>
          </a:p>
          <a:p>
            <a:r>
              <a:rPr lang="en-US" dirty="0"/>
              <a:t>For CalWORKs, no eligibility</a:t>
            </a:r>
          </a:p>
        </p:txBody>
      </p:sp>
    </p:spTree>
    <p:extLst>
      <p:ext uri="{BB962C8B-B14F-4D97-AF65-F5344CB8AC3E}">
        <p14:creationId xmlns:p14="http://schemas.microsoft.com/office/powerpoint/2010/main" val="2085234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600199"/>
          </a:xfrm>
        </p:spPr>
        <p:txBody>
          <a:bodyPr>
            <a:normAutofit/>
          </a:bodyPr>
          <a:lstStyle/>
          <a:p>
            <a:r>
              <a:rPr lang="en-US" dirty="0"/>
              <a:t>California youth Authority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8367" y="3431458"/>
            <a:ext cx="7765322" cy="1447800"/>
          </a:xfrm>
        </p:spPr>
        <p:txBody>
          <a:bodyPr/>
          <a:lstStyle/>
          <a:p>
            <a:r>
              <a:rPr lang="en-US" dirty="0"/>
              <a:t>Information from California Youth Authority</a:t>
            </a:r>
          </a:p>
          <a:p>
            <a:r>
              <a:rPr lang="en-US" dirty="0"/>
              <a:t>Incarcerated Minors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990600" y="2245659"/>
            <a:ext cx="7765322" cy="5737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/>
              <a:t>Monthly</a:t>
            </a:r>
          </a:p>
        </p:txBody>
      </p:sp>
    </p:spTree>
    <p:extLst>
      <p:ext uri="{BB962C8B-B14F-4D97-AF65-F5344CB8AC3E}">
        <p14:creationId xmlns:p14="http://schemas.microsoft.com/office/powerpoint/2010/main" val="22063482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ffectLst/>
              </a:rPr>
              <a:t>Nationwide Prisoner Match (NPM)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425196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dirty="0"/>
              <a:t>Monthly</a:t>
            </a:r>
          </a:p>
          <a:p>
            <a:pPr marL="0" indent="0" algn="ctr">
              <a:buNone/>
            </a:pPr>
            <a:endParaRPr lang="en-US" dirty="0"/>
          </a:p>
          <a:p>
            <a:r>
              <a:rPr lang="en-US" dirty="0">
                <a:effectLst/>
              </a:rPr>
              <a:t>Matches records against the Social Security Administration’s Prisoner Update Program System (PUPS)</a:t>
            </a:r>
          </a:p>
          <a:p>
            <a:r>
              <a:rPr lang="en-US" dirty="0">
                <a:effectLst/>
              </a:rPr>
              <a:t>Contains data from other states jails and prisons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72145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523999"/>
          </a:xfrm>
        </p:spPr>
        <p:txBody>
          <a:bodyPr/>
          <a:lstStyle/>
          <a:p>
            <a:r>
              <a:rPr lang="en-US" dirty="0">
                <a:effectLst/>
              </a:rPr>
              <a:t>Deceased Persons Match (DPM)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99560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/>
              <a:t>Semi Annual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Match from SSA on deceased individuals</a:t>
            </a:r>
          </a:p>
        </p:txBody>
      </p:sp>
    </p:spTree>
    <p:extLst>
      <p:ext uri="{BB962C8B-B14F-4D97-AF65-F5344CB8AC3E}">
        <p14:creationId xmlns:p14="http://schemas.microsoft.com/office/powerpoint/2010/main" val="11254821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effectLst/>
              </a:rPr>
              <a:t>Payment Verification System (PVS)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99560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/>
              <a:t>Monthly</a:t>
            </a:r>
          </a:p>
          <a:p>
            <a:pPr marL="0" indent="0" algn="ctr">
              <a:buNone/>
            </a:pPr>
            <a:endParaRPr lang="en-US" dirty="0"/>
          </a:p>
          <a:p>
            <a:r>
              <a:rPr lang="en-US" dirty="0"/>
              <a:t>Match with the EDD</a:t>
            </a:r>
          </a:p>
          <a:p>
            <a:pPr lvl="1"/>
            <a:r>
              <a:rPr lang="en-US" dirty="0"/>
              <a:t>UIB</a:t>
            </a:r>
          </a:p>
          <a:p>
            <a:pPr lvl="1"/>
            <a:r>
              <a:rPr lang="en-US" dirty="0"/>
              <a:t>DIB</a:t>
            </a:r>
          </a:p>
          <a:p>
            <a:pPr lvl="1"/>
            <a:r>
              <a:rPr lang="en-US" dirty="0"/>
              <a:t>Aided in 2 states at the same time</a:t>
            </a:r>
          </a:p>
          <a:p>
            <a:pPr marL="0" indent="0">
              <a:buNone/>
            </a:pPr>
            <a:r>
              <a:rPr lang="en-US" dirty="0"/>
              <a:t>       </a:t>
            </a:r>
          </a:p>
        </p:txBody>
      </p:sp>
    </p:spTree>
    <p:extLst>
      <p:ext uri="{BB962C8B-B14F-4D97-AF65-F5344CB8AC3E}">
        <p14:creationId xmlns:p14="http://schemas.microsoft.com/office/powerpoint/2010/main" val="7215081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792836-394E-4E1E-87BE-EF020F8B0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New Hire Registry</a:t>
            </a:r>
            <a:br>
              <a:rPr lang="en-US" dirty="0"/>
            </a:br>
            <a:r>
              <a:rPr lang="en-US" dirty="0"/>
              <a:t>(NHR)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5A48F1-7BA1-4A3D-A1BE-55F8A285F3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346" y="2667000"/>
            <a:ext cx="7765322" cy="3124200"/>
          </a:xfrm>
        </p:spPr>
        <p:txBody>
          <a:bodyPr/>
          <a:lstStyle/>
          <a:p>
            <a:r>
              <a:rPr lang="en-US" dirty="0"/>
              <a:t>Matches with EDD</a:t>
            </a:r>
          </a:p>
          <a:p>
            <a:pPr lvl="1"/>
            <a:r>
              <a:rPr lang="en-US" dirty="0"/>
              <a:t>Recently Hired</a:t>
            </a:r>
          </a:p>
          <a:p>
            <a:pPr lvl="1"/>
            <a:r>
              <a:rPr lang="en-US" dirty="0"/>
              <a:t>Rehired</a:t>
            </a:r>
          </a:p>
          <a:p>
            <a:pPr lvl="1"/>
            <a:r>
              <a:rPr lang="en-US" dirty="0"/>
              <a:t>Returned to Work</a:t>
            </a:r>
          </a:p>
        </p:txBody>
      </p:sp>
    </p:spTree>
    <p:extLst>
      <p:ext uri="{BB962C8B-B14F-4D97-AF65-F5344CB8AC3E}">
        <p14:creationId xmlns:p14="http://schemas.microsoft.com/office/powerpoint/2010/main" val="12312693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168B13-7F86-453D-A790-8FEB837D7E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IEVS Processing Time Frames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96B0C5-AE2B-49BB-971A-7164EC873E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45-Day</a:t>
            </a:r>
          </a:p>
          <a:p>
            <a:pPr lvl="1"/>
            <a:r>
              <a:rPr lang="en-US" dirty="0"/>
              <a:t>Match must be reviewed and determined discrepant and pursued, or not discrepant</a:t>
            </a:r>
          </a:p>
          <a:p>
            <a:pPr lvl="1"/>
            <a:r>
              <a:rPr lang="en-US" dirty="0"/>
              <a:t>Does not apply to Criminal Matches</a:t>
            </a:r>
          </a:p>
          <a:p>
            <a:r>
              <a:rPr lang="en-US" dirty="0"/>
              <a:t>Quarter after the Quarter</a:t>
            </a:r>
          </a:p>
          <a:p>
            <a:pPr lvl="1"/>
            <a:r>
              <a:rPr lang="en-US" dirty="0"/>
              <a:t>OP/OI must be completed, and client notified</a:t>
            </a:r>
          </a:p>
        </p:txBody>
      </p:sp>
    </p:spTree>
    <p:extLst>
      <p:ext uri="{BB962C8B-B14F-4D97-AF65-F5344CB8AC3E}">
        <p14:creationId xmlns:p14="http://schemas.microsoft.com/office/powerpoint/2010/main" val="8400267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43940A-E593-4BCB-88BA-726255BF64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700" dirty="0">
                <a:effectLst/>
              </a:rPr>
              <a:t>Criminal Prosecution of Intentional Program Violation Time Frames </a:t>
            </a:r>
            <a:br>
              <a:rPr lang="en-US" sz="2700" dirty="0">
                <a:effectLst/>
              </a:rPr>
            </a:br>
            <a:r>
              <a:rPr lang="en-US" sz="2700" dirty="0">
                <a:effectLst/>
              </a:rPr>
              <a:t>ACL 18-22 (SB 360)</a:t>
            </a:r>
            <a:br>
              <a:rPr lang="en-US" dirty="0">
                <a:effectLst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725E15-234B-4D61-81B5-1F9876731E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Stipulates a person shall not be subject to criminal prosecution if the following applies:</a:t>
            </a:r>
          </a:p>
          <a:p>
            <a:pPr marL="0" indent="0">
              <a:buNone/>
            </a:pPr>
            <a:endParaRPr lang="en-US" dirty="0"/>
          </a:p>
          <a:p>
            <a:pPr lvl="1"/>
            <a:r>
              <a:rPr lang="en-US" dirty="0">
                <a:effectLst/>
              </a:rPr>
              <a:t>The CWD was in receipt of any IEVS data match information</a:t>
            </a:r>
          </a:p>
          <a:p>
            <a:pPr lvl="2"/>
            <a:r>
              <a:rPr lang="en-US" dirty="0">
                <a:effectLst/>
              </a:rPr>
              <a:t>The CWD has not processed the IEVS data match timely: and/or</a:t>
            </a:r>
          </a:p>
          <a:p>
            <a:pPr lvl="2"/>
            <a:r>
              <a:rPr lang="en-US" dirty="0">
                <a:effectLst/>
              </a:rPr>
              <a:t>Has not provided a timely and adequate notice of action for the collection of the OP/OI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24845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2DE777-ABBB-49DA-9373-7E3BC0716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effectLst/>
              </a:rPr>
              <a:t>Overpayments and Overissuances </a:t>
            </a:r>
            <a:br>
              <a:rPr lang="en-US" i="1" dirty="0">
                <a:effectLst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E2B767-2E81-47AC-9B40-C26292FC35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346" y="2533385"/>
            <a:ext cx="7765322" cy="3695136"/>
          </a:xfrm>
        </p:spPr>
        <p:txBody>
          <a:bodyPr/>
          <a:lstStyle/>
          <a:p>
            <a:r>
              <a:rPr lang="en-US" dirty="0"/>
              <a:t>An OP/OI is based on that individuals reporting requirements</a:t>
            </a:r>
          </a:p>
          <a:p>
            <a:r>
              <a:rPr lang="en-US" dirty="0"/>
              <a:t>There are three reporting requirements</a:t>
            </a:r>
          </a:p>
          <a:p>
            <a:pPr lvl="1"/>
            <a:r>
              <a:rPr lang="en-US" dirty="0"/>
              <a:t>Semi-Annual Reporting (SAR)</a:t>
            </a:r>
          </a:p>
          <a:p>
            <a:pPr lvl="1"/>
            <a:r>
              <a:rPr lang="en-US" dirty="0"/>
              <a:t>Annual Reporting for Child Only (AR/CO</a:t>
            </a:r>
          </a:p>
          <a:p>
            <a:pPr lvl="1"/>
            <a:r>
              <a:rPr lang="en-US" dirty="0"/>
              <a:t>Change Reporting</a:t>
            </a:r>
          </a:p>
        </p:txBody>
      </p:sp>
    </p:spTree>
    <p:extLst>
      <p:ext uri="{BB962C8B-B14F-4D97-AF65-F5344CB8AC3E}">
        <p14:creationId xmlns:p14="http://schemas.microsoft.com/office/powerpoint/2010/main" val="21364006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C6A24-A890-49A1-8E4F-34A8B1CC61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643467"/>
            <a:ext cx="2521123" cy="1267810"/>
          </a:xfrm>
        </p:spPr>
        <p:txBody>
          <a:bodyPr anchor="b">
            <a:normAutofit/>
          </a:bodyPr>
          <a:lstStyle/>
          <a:p>
            <a:pPr algn="l"/>
            <a:r>
              <a:rPr lang="en-US" sz="2100"/>
              <a:t>Semi-Annual Reporting (SAR)</a:t>
            </a:r>
            <a:br>
              <a:rPr lang="en-US" sz="2100"/>
            </a:br>
            <a:endParaRPr lang="en-US" sz="21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89D5A2-DAB0-4E8C-9E3C-5E7D213192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600" y="2096063"/>
            <a:ext cx="2521123" cy="4028512"/>
          </a:xfrm>
        </p:spPr>
        <p:txBody>
          <a:bodyPr>
            <a:normAutofit/>
          </a:bodyPr>
          <a:lstStyle/>
          <a:p>
            <a:pPr lvl="0" fontAlgn="t"/>
            <a:r>
              <a:rPr lang="en-US" sz="1200">
                <a:effectLst/>
              </a:rPr>
              <a:t>Cases will be assigned to one of the six SAR cycles. </a:t>
            </a:r>
          </a:p>
          <a:p>
            <a:pPr lvl="0" fontAlgn="t"/>
            <a:r>
              <a:rPr lang="en-US" sz="1200">
                <a:effectLst/>
              </a:rPr>
              <a:t>Each cycle consists of two Payment Periods.</a:t>
            </a:r>
          </a:p>
          <a:p>
            <a:pPr lvl="0" fontAlgn="t"/>
            <a:r>
              <a:rPr lang="en-US" sz="1200">
                <a:effectLst/>
              </a:rPr>
              <a:t>In each SAR period, there is</a:t>
            </a:r>
          </a:p>
          <a:p>
            <a:pPr lvl="1" fontAlgn="t"/>
            <a:r>
              <a:rPr lang="en-US" sz="1200">
                <a:effectLst/>
              </a:rPr>
              <a:t>Data/Report Month</a:t>
            </a:r>
          </a:p>
          <a:p>
            <a:pPr lvl="1" fontAlgn="t"/>
            <a:r>
              <a:rPr lang="en-US" sz="1200">
                <a:effectLst/>
              </a:rPr>
              <a:t>Submit Month</a:t>
            </a:r>
          </a:p>
          <a:p>
            <a:pPr lvl="1" fontAlgn="t"/>
            <a:r>
              <a:rPr lang="en-US" sz="1200">
                <a:effectLst/>
              </a:rPr>
              <a:t>Payment Period</a:t>
            </a:r>
          </a:p>
          <a:p>
            <a:pPr lvl="1" fontAlgn="t"/>
            <a:endParaRPr lang="en-US" sz="1200">
              <a:effectLst/>
            </a:endParaRPr>
          </a:p>
          <a:p>
            <a:endParaRPr lang="en-US" sz="12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1007713-5891-46A9-BACA-FAD760FE23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69094" y="733425"/>
            <a:ext cx="5022057" cy="5391150"/>
          </a:xfrm>
          <a:prstGeom prst="rect">
            <a:avLst/>
          </a:prstGeom>
          <a:solidFill>
            <a:schemeClr val="bg2">
              <a:lumMod val="75000"/>
            </a:schemeClr>
          </a:solidFill>
          <a:ln w="1905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4991" dist="17780" dir="5400000" algn="ctr" rotWithShape="0">
              <a:schemeClr val="bg1">
                <a:alpha val="40000"/>
              </a:scheme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4BB6AA7-7EAD-4D3B-9335-B6E8BD7E68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17979" y="799817"/>
            <a:ext cx="4924287" cy="5258367"/>
          </a:xfrm>
          <a:prstGeom prst="rect">
            <a:avLst/>
          </a:prstGeom>
          <a:noFill/>
          <a:ln w="127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45961C2-75D4-4653-8349-564F0B0267CC}"/>
              </a:ext>
            </a:extLst>
          </p:cNvPr>
          <p:cNvPicPr/>
          <p:nvPr/>
        </p:nvPicPr>
        <p:blipFill rotWithShape="1">
          <a:blip r:embed="rId3"/>
          <a:srcRect l="9855" t="19872" r="8591" b="9135"/>
          <a:stretch/>
        </p:blipFill>
        <p:spPr bwMode="auto">
          <a:xfrm>
            <a:off x="3878198" y="1962363"/>
            <a:ext cx="4421443" cy="2963635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6285642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D5556-F6E1-4ABB-BA5F-F1CB65BF4F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SAR </a:t>
            </a:r>
            <a:r>
              <a:rPr lang="en-US" dirty="0">
                <a:effectLst/>
              </a:rPr>
              <a:t>Mandatory Mid Period Report Requirements</a:t>
            </a:r>
            <a:br>
              <a:rPr lang="en-US" dirty="0">
                <a:effectLst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0CDBB-1E38-4ACC-813B-58BAFCA0CF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CalWORKS</a:t>
            </a:r>
          </a:p>
          <a:p>
            <a:pPr lvl="1" fontAlgn="t"/>
            <a:r>
              <a:rPr lang="en-US" dirty="0">
                <a:effectLst/>
              </a:rPr>
              <a:t>Income exceeds their IRT</a:t>
            </a:r>
          </a:p>
          <a:p>
            <a:pPr lvl="1" fontAlgn="t"/>
            <a:r>
              <a:rPr lang="en-US" dirty="0">
                <a:effectLst/>
              </a:rPr>
              <a:t>Drug Felony Convictions</a:t>
            </a:r>
          </a:p>
          <a:p>
            <a:pPr lvl="1" fontAlgn="t"/>
            <a:r>
              <a:rPr lang="en-US" dirty="0">
                <a:effectLst/>
              </a:rPr>
              <a:t>Fleeing Felon Status</a:t>
            </a:r>
          </a:p>
          <a:p>
            <a:pPr lvl="1" fontAlgn="t"/>
            <a:r>
              <a:rPr lang="en-US" dirty="0">
                <a:effectLst/>
              </a:rPr>
              <a:t>Parole/Probation Violations</a:t>
            </a:r>
          </a:p>
          <a:p>
            <a:pPr lvl="1" fontAlgn="t"/>
            <a:r>
              <a:rPr lang="en-US" dirty="0">
                <a:effectLst/>
              </a:rPr>
              <a:t>Address Changes</a:t>
            </a:r>
          </a:p>
          <a:p>
            <a:r>
              <a:rPr lang="en-US" dirty="0"/>
              <a:t>CalFresh</a:t>
            </a:r>
          </a:p>
          <a:p>
            <a:pPr lvl="1"/>
            <a:r>
              <a:rPr lang="en-US" dirty="0"/>
              <a:t>Income Exceeds their IRT</a:t>
            </a:r>
          </a:p>
        </p:txBody>
      </p:sp>
    </p:spTree>
    <p:extLst>
      <p:ext uri="{BB962C8B-B14F-4D97-AF65-F5344CB8AC3E}">
        <p14:creationId xmlns:p14="http://schemas.microsoft.com/office/powerpoint/2010/main" val="13499536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10C6C-7941-47A2-8B6E-E59EFBF862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effectLst/>
              </a:rPr>
              <a:t>Annual Reporting for a Child Only </a:t>
            </a:r>
            <a:br>
              <a:rPr lang="en-US" dirty="0">
                <a:effectLst/>
              </a:rPr>
            </a:br>
            <a:r>
              <a:rPr lang="en-US" dirty="0">
                <a:effectLst/>
              </a:rPr>
              <a:t>(AR/CO)</a:t>
            </a:r>
            <a:br>
              <a:rPr lang="en-US" dirty="0">
                <a:effectLst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974EA8-78B3-4B97-9E33-7CEB2E6CE2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346" y="2895600"/>
            <a:ext cx="7765322" cy="3695136"/>
          </a:xfrm>
        </p:spPr>
        <p:txBody>
          <a:bodyPr/>
          <a:lstStyle/>
          <a:p>
            <a:r>
              <a:rPr lang="en-US" dirty="0"/>
              <a:t>No eligible Adult</a:t>
            </a:r>
          </a:p>
          <a:p>
            <a:r>
              <a:rPr lang="en-US" dirty="0"/>
              <a:t>Annual Renewal only-no periodic report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42796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542B24-AFC6-498F-8A40-6CB2C2BCD5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effectLst/>
              </a:rPr>
              <a:t>Mandatory Mid Period Report Requirements</a:t>
            </a:r>
            <a:br>
              <a:rPr lang="en-US" dirty="0">
                <a:effectLst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7211CC-71B9-42A4-90A1-3D2313373D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t"/>
            <a:r>
              <a:rPr lang="en-US" dirty="0">
                <a:effectLst/>
              </a:rPr>
              <a:t>Income exceeds their IRT</a:t>
            </a:r>
          </a:p>
          <a:p>
            <a:pPr lvl="0" fontAlgn="t"/>
            <a:r>
              <a:rPr lang="en-US" dirty="0">
                <a:effectLst/>
              </a:rPr>
              <a:t>Drug Felony Convictions</a:t>
            </a:r>
          </a:p>
          <a:p>
            <a:pPr lvl="0" fontAlgn="t"/>
            <a:r>
              <a:rPr lang="en-US" dirty="0">
                <a:effectLst/>
              </a:rPr>
              <a:t>Fleeing Felon Status</a:t>
            </a:r>
          </a:p>
          <a:p>
            <a:pPr lvl="0" fontAlgn="t"/>
            <a:r>
              <a:rPr lang="en-US" dirty="0">
                <a:effectLst/>
              </a:rPr>
              <a:t>Parole/Probation Violations</a:t>
            </a:r>
          </a:p>
          <a:p>
            <a:pPr lvl="0" fontAlgn="t"/>
            <a:r>
              <a:rPr lang="en-US" dirty="0">
                <a:effectLst/>
              </a:rPr>
              <a:t>Changes in Household Composition</a:t>
            </a:r>
          </a:p>
          <a:p>
            <a:pPr lvl="0" fontAlgn="t"/>
            <a:r>
              <a:rPr lang="en-US" dirty="0">
                <a:effectLst/>
              </a:rPr>
              <a:t>Address Changes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8200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75E0DA-5451-46BD-A09D-1BAA7B108F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643467"/>
            <a:ext cx="2521123" cy="1267810"/>
          </a:xfrm>
        </p:spPr>
        <p:txBody>
          <a:bodyPr anchor="b">
            <a:normAutofit/>
          </a:bodyPr>
          <a:lstStyle/>
          <a:p>
            <a:pPr algn="l"/>
            <a:r>
              <a:rPr lang="en-US" sz="2100" dirty="0"/>
              <a:t>income Reporting Threshold</a:t>
            </a:r>
            <a:br>
              <a:rPr lang="en-US" sz="2100" dirty="0"/>
            </a:br>
            <a:r>
              <a:rPr lang="en-US" sz="2100" dirty="0"/>
              <a:t>(IRT)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13DBD6-342E-4D0A-8F16-AC3BE86454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600" y="2096063"/>
            <a:ext cx="2521123" cy="4028512"/>
          </a:xfrm>
        </p:spPr>
        <p:txBody>
          <a:bodyPr>
            <a:normAutofit/>
          </a:bodyPr>
          <a:lstStyle/>
          <a:p>
            <a:r>
              <a:rPr lang="en-US" sz="1200" dirty="0"/>
              <a:t>CalWORKs </a:t>
            </a:r>
          </a:p>
          <a:p>
            <a:pPr lvl="1"/>
            <a:r>
              <a:rPr lang="en-US" sz="1400" dirty="0"/>
              <a:t>Tier 1: $996.00 plus the amount of income last used in the budget</a:t>
            </a:r>
          </a:p>
          <a:p>
            <a:pPr lvl="1"/>
            <a:r>
              <a:rPr lang="en-US" sz="1400" dirty="0"/>
              <a:t>Tier 2: Income that would render the AU Ineligible</a:t>
            </a:r>
          </a:p>
          <a:p>
            <a:r>
              <a:rPr lang="en-US" sz="1600" dirty="0"/>
              <a:t>Must contain Earned Income</a:t>
            </a:r>
          </a:p>
          <a:p>
            <a:pPr lvl="2"/>
            <a:endParaRPr lang="en-US" sz="120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1007713-5891-46A9-BACA-FAD760FE23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69094" y="733425"/>
            <a:ext cx="5022057" cy="5391150"/>
          </a:xfrm>
          <a:prstGeom prst="rect">
            <a:avLst/>
          </a:prstGeom>
          <a:solidFill>
            <a:schemeClr val="bg2">
              <a:lumMod val="75000"/>
            </a:schemeClr>
          </a:solidFill>
          <a:ln w="1905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4991" dist="17780" dir="5400000" algn="ctr" rotWithShape="0">
              <a:schemeClr val="bg1">
                <a:alpha val="40000"/>
              </a:scheme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4BB6AA7-7EAD-4D3B-9335-B6E8BD7E68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17979" y="799817"/>
            <a:ext cx="4924287" cy="5258367"/>
          </a:xfrm>
          <a:prstGeom prst="rect">
            <a:avLst/>
          </a:prstGeom>
          <a:noFill/>
          <a:ln w="127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21E5545-DE2E-1D47-B97F-1DEDC691C51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8875" t="33174" r="35237" b="16186"/>
          <a:stretch/>
        </p:blipFill>
        <p:spPr>
          <a:xfrm>
            <a:off x="3717867" y="990601"/>
            <a:ext cx="4740333" cy="5078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4694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91DDD4-67E8-4B89-AB21-C073DA25CB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1" cy="1326321"/>
          </a:xfrm>
        </p:spPr>
        <p:txBody>
          <a:bodyPr>
            <a:normAutofit/>
          </a:bodyPr>
          <a:lstStyle/>
          <a:p>
            <a:r>
              <a:rPr lang="en-US" sz="3100"/>
              <a:t>income Reporting Threshold</a:t>
            </a:r>
            <a:br>
              <a:rPr lang="en-US" sz="3100"/>
            </a:br>
            <a:r>
              <a:rPr lang="en-US" sz="3100"/>
              <a:t>(IRT)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556D9E-20CA-41E2-9C5A-36E4A974E2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346" y="2096064"/>
            <a:ext cx="3762645" cy="3695136"/>
          </a:xfrm>
        </p:spPr>
        <p:txBody>
          <a:bodyPr>
            <a:normAutofit/>
          </a:bodyPr>
          <a:lstStyle/>
          <a:p>
            <a:r>
              <a:rPr lang="en-US" dirty="0"/>
              <a:t>CalFresh</a:t>
            </a:r>
          </a:p>
          <a:p>
            <a:r>
              <a:rPr lang="en-US" dirty="0"/>
              <a:t>All income</a:t>
            </a:r>
          </a:p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6B44CBD-BC94-E1E8-9A39-E68B94CA7C3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333" t="15490" r="14166" b="15490"/>
          <a:stretch/>
        </p:blipFill>
        <p:spPr>
          <a:xfrm>
            <a:off x="2457905" y="1828800"/>
            <a:ext cx="6000749" cy="48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698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916AA9-EF5E-4428-83EA-244EBD7A4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OP/OI Start Dates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4F5504-151C-4D6C-AD70-6A26FE17CE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553263"/>
            <a:ext cx="7765322" cy="3695136"/>
          </a:xfrm>
        </p:spPr>
        <p:txBody>
          <a:bodyPr/>
          <a:lstStyle/>
          <a:p>
            <a:r>
              <a:rPr lang="en-US" dirty="0"/>
              <a:t>Dependent upon the individuals reporting requirements</a:t>
            </a:r>
          </a:p>
          <a:p>
            <a:r>
              <a:rPr lang="en-US" dirty="0"/>
              <a:t>CalWORKs does not require a 10-day notice</a:t>
            </a:r>
          </a:p>
          <a:p>
            <a:r>
              <a:rPr lang="en-US" dirty="0"/>
              <a:t>CalFresh does require a 10-day notice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25704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508485-C75D-408C-9789-FF3C1DA1BC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Budgeting Methodology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EBA798-FFCD-4E61-AC0D-402A008E30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ACL 15-95</a:t>
            </a:r>
          </a:p>
          <a:p>
            <a:pPr lvl="1"/>
            <a:r>
              <a:rPr lang="en-US" dirty="0"/>
              <a:t>CDSS has determined that under SAR and AR/CO, CalWORKs current OP calculation methods can result in large OPs based on income that the clients did not actually have</a:t>
            </a:r>
          </a:p>
          <a:p>
            <a:pPr lvl="1"/>
            <a:r>
              <a:rPr lang="en-US" dirty="0"/>
              <a:t>OP/OI shall not be assessed based on more income than the client actually received</a:t>
            </a:r>
          </a:p>
          <a:p>
            <a:pPr lvl="1"/>
            <a:r>
              <a:rPr lang="en-US" dirty="0"/>
              <a:t>OP/OI must be based on the actual circumstances, taking into consideration a decrease in income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687086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806C26689ED3F47936053D429BDF58C" ma:contentTypeVersion="9" ma:contentTypeDescription="Create a new document." ma:contentTypeScope="" ma:versionID="66ecbbe427636473f978a03321d118df">
  <xsd:schema xmlns:xsd="http://www.w3.org/2001/XMLSchema" xmlns:xs="http://www.w3.org/2001/XMLSchema" xmlns:p="http://schemas.microsoft.com/office/2006/metadata/properties" xmlns:ns2="bdda19d9-f9ba-46b3-a6de-8cd7cd5343b5" xmlns:ns3="b480663d-7f8b-472d-9c70-e03b8f8cc4c6" targetNamespace="http://schemas.microsoft.com/office/2006/metadata/properties" ma:root="true" ma:fieldsID="81672e0168d4235f3e1b1a331d259dae" ns2:_="" ns3:_="">
    <xsd:import namespace="bdda19d9-f9ba-46b3-a6de-8cd7cd5343b5"/>
    <xsd:import namespace="b480663d-7f8b-472d-9c70-e03b8f8cc4c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da19d9-f9ba-46b3-a6de-8cd7cd5343b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ed8703d-a7c8-4a51-8730-763bd45d72e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480663d-7f8b-472d-9c70-e03b8f8cc4c6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0cfcc9c-6109-48d3-8202-d2de5a44e771}" ma:internalName="TaxCatchAll" ma:showField="CatchAllData" ma:web="b480663d-7f8b-472d-9c70-e03b8f8cc4c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D886623-7FD6-4914-B1CA-400EB8DE6E2C}"/>
</file>

<file path=customXml/itemProps2.xml><?xml version="1.0" encoding="utf-8"?>
<ds:datastoreItem xmlns:ds="http://schemas.openxmlformats.org/officeDocument/2006/customXml" ds:itemID="{B2D431E8-2687-4C10-81CB-77A9656D4FB2}"/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TM04033921[[fn=Damask]]</Template>
  <TotalTime>317</TotalTime>
  <Words>811</Words>
  <Application>Microsoft Office PowerPoint</Application>
  <PresentationFormat>On-screen Show (4:3)</PresentationFormat>
  <Paragraphs>154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Bookman Old Style</vt:lpstr>
      <vt:lpstr>Rockwell</vt:lpstr>
      <vt:lpstr>Damask</vt:lpstr>
      <vt:lpstr>Fraud 102: IEVS &amp; Overpayments</vt:lpstr>
      <vt:lpstr>Income and Eligibility Verification System (IEVS)</vt:lpstr>
      <vt:lpstr>Income and Eligibility Verification System (IEVS)</vt:lpstr>
      <vt:lpstr>Recipient IEVS</vt:lpstr>
      <vt:lpstr>Integrated Fraud Detection  (IFD 440)</vt:lpstr>
      <vt:lpstr>Internal Revenue Service (IRS) Asset Match   </vt:lpstr>
      <vt:lpstr>Beneficiary Earning Exchange Record (BEER)</vt:lpstr>
      <vt:lpstr>Fleeing Felon Match</vt:lpstr>
      <vt:lpstr>California youth Authority</vt:lpstr>
      <vt:lpstr>Nationwide Prisoner Match (NPM)</vt:lpstr>
      <vt:lpstr>Deceased Persons Match (DPM)</vt:lpstr>
      <vt:lpstr>Payment Verification System (PVS)</vt:lpstr>
      <vt:lpstr>New Hire Registry (NHR)</vt:lpstr>
      <vt:lpstr>IEVS Processing Time Frames</vt:lpstr>
      <vt:lpstr>Criminal Prosecution of Intentional Program Violation Time Frames  ACL 18-22 (SB 360) </vt:lpstr>
      <vt:lpstr>Overpayments and Overissuances  </vt:lpstr>
      <vt:lpstr>Semi-Annual Reporting (SAR) </vt:lpstr>
      <vt:lpstr>SAR Mandatory Mid Period Report Requirements </vt:lpstr>
      <vt:lpstr>Annual Reporting for a Child Only  (AR/CO) </vt:lpstr>
      <vt:lpstr>Mandatory Mid Period Report Requirements </vt:lpstr>
      <vt:lpstr>income Reporting Threshold (IRT)</vt:lpstr>
      <vt:lpstr>income Reporting Threshold (IRT)</vt:lpstr>
      <vt:lpstr>OP/OI Start Dates</vt:lpstr>
      <vt:lpstr>Budgeting Methodology</vt:lpstr>
    </vt:vector>
  </TitlesOfParts>
  <Company>County of Fresno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Fraud 101: Basics of eligibility for Investigators</dc:title>
  <dc:creator>Haga, Renee</dc:creator>
  <cp:lastModifiedBy>Sally Renee Haga</cp:lastModifiedBy>
  <cp:revision>24</cp:revision>
  <dcterms:created xsi:type="dcterms:W3CDTF">2017-08-31T17:55:42Z</dcterms:created>
  <dcterms:modified xsi:type="dcterms:W3CDTF">2022-12-16T02:25:46Z</dcterms:modified>
</cp:coreProperties>
</file>