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2"/>
  </p:notesMasterIdLst>
  <p:handoutMasterIdLst>
    <p:handoutMasterId r:id="rId33"/>
  </p:handoutMasterIdLst>
  <p:sldIdLst>
    <p:sldId id="349" r:id="rId5"/>
    <p:sldId id="350" r:id="rId6"/>
    <p:sldId id="375" r:id="rId7"/>
    <p:sldId id="352" r:id="rId8"/>
    <p:sldId id="374" r:id="rId9"/>
    <p:sldId id="405" r:id="rId10"/>
    <p:sldId id="406" r:id="rId11"/>
    <p:sldId id="353" r:id="rId12"/>
    <p:sldId id="380" r:id="rId13"/>
    <p:sldId id="383" r:id="rId14"/>
    <p:sldId id="366" r:id="rId15"/>
    <p:sldId id="387" r:id="rId16"/>
    <p:sldId id="340" r:id="rId17"/>
    <p:sldId id="327" r:id="rId18"/>
    <p:sldId id="342" r:id="rId19"/>
    <p:sldId id="370" r:id="rId20"/>
    <p:sldId id="354" r:id="rId21"/>
    <p:sldId id="369" r:id="rId22"/>
    <p:sldId id="373" r:id="rId23"/>
    <p:sldId id="356" r:id="rId24"/>
    <p:sldId id="402" r:id="rId25"/>
    <p:sldId id="357" r:id="rId26"/>
    <p:sldId id="358" r:id="rId27"/>
    <p:sldId id="360" r:id="rId28"/>
    <p:sldId id="361" r:id="rId29"/>
    <p:sldId id="368" r:id="rId30"/>
    <p:sldId id="362" r:id="rId31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kachuk, Katie (DIR-OC)@DHCS" initials="TK(" lastIdx="7" clrIdx="0">
    <p:extLst>
      <p:ext uri="{19B8F6BF-5375-455C-9EA6-DF929625EA0E}">
        <p15:presenceInfo xmlns:p15="http://schemas.microsoft.com/office/powerpoint/2012/main" userId="S-1-5-21-746137067-1767777339-682003330-231562" providerId="AD"/>
      </p:ext>
    </p:extLst>
  </p:cmAuthor>
  <p:cmAuthor id="2" name="Limon, Nellie (OC)@DHCS" initials="LN(" lastIdx="5" clrIdx="1">
    <p:extLst>
      <p:ext uri="{19B8F6BF-5375-455C-9EA6-DF929625EA0E}">
        <p15:presenceInfo xmlns:p15="http://schemas.microsoft.com/office/powerpoint/2012/main" userId="S-1-5-21-746137067-1767777339-682003330-218914" providerId="AD"/>
      </p:ext>
    </p:extLst>
  </p:cmAuthor>
  <p:cmAuthor id="3" name="Weiner, Mitchell (OC)@DHCS" initials="WM(" lastIdx="1" clrIdx="2">
    <p:extLst>
      <p:ext uri="{19B8F6BF-5375-455C-9EA6-DF929625EA0E}">
        <p15:presenceInfo xmlns:p15="http://schemas.microsoft.com/office/powerpoint/2012/main" userId="S-1-5-21-746137067-1767777339-682003330-171837" providerId="AD"/>
      </p:ext>
    </p:extLst>
  </p:cmAuthor>
  <p:cmAuthor id="4" name="Williams, Norman (OC)@DHCS" initials="WN(" lastIdx="9" clrIdx="3">
    <p:extLst>
      <p:ext uri="{19B8F6BF-5375-455C-9EA6-DF929625EA0E}">
        <p15:presenceInfo xmlns:p15="http://schemas.microsoft.com/office/powerpoint/2012/main" userId="S-1-5-21-746137067-1767777339-682003330-101805" providerId="AD"/>
      </p:ext>
    </p:extLst>
  </p:cmAuthor>
  <p:cmAuthor id="5" name="Matamoros, Jennifer (OC)@DHCS" initials="MJ(" lastIdx="4" clrIdx="4">
    <p:extLst>
      <p:ext uri="{19B8F6BF-5375-455C-9EA6-DF929625EA0E}">
        <p15:presenceInfo xmlns:p15="http://schemas.microsoft.com/office/powerpoint/2012/main" userId="S-1-5-21-746137067-1767777339-682003330-20027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315A"/>
    <a:srgbClr val="97388E"/>
    <a:srgbClr val="EAEDF2"/>
    <a:srgbClr val="782B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0698" autoAdjust="0"/>
  </p:normalViewPr>
  <p:slideViewPr>
    <p:cSldViewPr snapToGrid="0">
      <p:cViewPr varScale="1">
        <p:scale>
          <a:sx n="41" d="100"/>
          <a:sy n="41" d="100"/>
        </p:scale>
        <p:origin x="18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6/11/relationships/changesInfo" Target="changesInfos/changesInfo1.xml"/><Relationship Id="rId21" Type="http://schemas.openxmlformats.org/officeDocument/2006/relationships/slide" Target="slides/slide17.xml"/><Relationship Id="rId34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regory Mahony" userId="d75adaa6-0239-4bff-8127-1e7c2a0af0b5" providerId="ADAL" clId="{0E9C2C59-1355-43BE-874F-0A99AA7595CE}"/>
    <pc:docChg chg="delSld">
      <pc:chgData name="Gregory Mahony" userId="d75adaa6-0239-4bff-8127-1e7c2a0af0b5" providerId="ADAL" clId="{0E9C2C59-1355-43BE-874F-0A99AA7595CE}" dt="2022-11-28T05:06:36.301" v="25" actId="47"/>
      <pc:docMkLst>
        <pc:docMk/>
      </pc:docMkLst>
      <pc:sldChg chg="del">
        <pc:chgData name="Gregory Mahony" userId="d75adaa6-0239-4bff-8127-1e7c2a0af0b5" providerId="ADAL" clId="{0E9C2C59-1355-43BE-874F-0A99AA7595CE}" dt="2022-11-28T05:06:26.550" v="1" actId="47"/>
        <pc:sldMkLst>
          <pc:docMk/>
          <pc:sldMk cId="2539701707" sldId="326"/>
        </pc:sldMkLst>
      </pc:sldChg>
      <pc:sldChg chg="del">
        <pc:chgData name="Gregory Mahony" userId="d75adaa6-0239-4bff-8127-1e7c2a0af0b5" providerId="ADAL" clId="{0E9C2C59-1355-43BE-874F-0A99AA7595CE}" dt="2022-11-28T05:06:34.016" v="22" actId="47"/>
        <pc:sldMkLst>
          <pc:docMk/>
          <pc:sldMk cId="3119843269" sldId="367"/>
        </pc:sldMkLst>
      </pc:sldChg>
      <pc:sldChg chg="del">
        <pc:chgData name="Gregory Mahony" userId="d75adaa6-0239-4bff-8127-1e7c2a0af0b5" providerId="ADAL" clId="{0E9C2C59-1355-43BE-874F-0A99AA7595CE}" dt="2022-11-28T05:06:34.221" v="23" actId="47"/>
        <pc:sldMkLst>
          <pc:docMk/>
          <pc:sldMk cId="3282641198" sldId="371"/>
        </pc:sldMkLst>
      </pc:sldChg>
      <pc:sldChg chg="del">
        <pc:chgData name="Gregory Mahony" userId="d75adaa6-0239-4bff-8127-1e7c2a0af0b5" providerId="ADAL" clId="{0E9C2C59-1355-43BE-874F-0A99AA7595CE}" dt="2022-11-28T05:06:32.078" v="15" actId="47"/>
        <pc:sldMkLst>
          <pc:docMk/>
          <pc:sldMk cId="1809069478" sldId="376"/>
        </pc:sldMkLst>
      </pc:sldChg>
      <pc:sldChg chg="del">
        <pc:chgData name="Gregory Mahony" userId="d75adaa6-0239-4bff-8127-1e7c2a0af0b5" providerId="ADAL" clId="{0E9C2C59-1355-43BE-874F-0A99AA7595CE}" dt="2022-11-28T05:06:32.471" v="17" actId="47"/>
        <pc:sldMkLst>
          <pc:docMk/>
          <pc:sldMk cId="883914544" sldId="378"/>
        </pc:sldMkLst>
      </pc:sldChg>
      <pc:sldChg chg="del">
        <pc:chgData name="Gregory Mahony" userId="d75adaa6-0239-4bff-8127-1e7c2a0af0b5" providerId="ADAL" clId="{0E9C2C59-1355-43BE-874F-0A99AA7595CE}" dt="2022-11-28T05:06:27.672" v="2" actId="47"/>
        <pc:sldMkLst>
          <pc:docMk/>
          <pc:sldMk cId="3680174309" sldId="379"/>
        </pc:sldMkLst>
      </pc:sldChg>
      <pc:sldChg chg="del">
        <pc:chgData name="Gregory Mahony" userId="d75adaa6-0239-4bff-8127-1e7c2a0af0b5" providerId="ADAL" clId="{0E9C2C59-1355-43BE-874F-0A99AA7595CE}" dt="2022-11-28T05:06:36.301" v="25" actId="47"/>
        <pc:sldMkLst>
          <pc:docMk/>
          <pc:sldMk cId="1310259895" sldId="381"/>
        </pc:sldMkLst>
      </pc:sldChg>
      <pc:sldChg chg="del">
        <pc:chgData name="Gregory Mahony" userId="d75adaa6-0239-4bff-8127-1e7c2a0af0b5" providerId="ADAL" clId="{0E9C2C59-1355-43BE-874F-0A99AA7595CE}" dt="2022-11-28T05:06:34.410" v="24" actId="47"/>
        <pc:sldMkLst>
          <pc:docMk/>
          <pc:sldMk cId="2658341966" sldId="382"/>
        </pc:sldMkLst>
      </pc:sldChg>
      <pc:sldChg chg="del">
        <pc:chgData name="Gregory Mahony" userId="d75adaa6-0239-4bff-8127-1e7c2a0af0b5" providerId="ADAL" clId="{0E9C2C59-1355-43BE-874F-0A99AA7595CE}" dt="2022-11-28T05:06:33.639" v="21" actId="47"/>
        <pc:sldMkLst>
          <pc:docMk/>
          <pc:sldMk cId="374043084" sldId="384"/>
        </pc:sldMkLst>
      </pc:sldChg>
      <pc:sldChg chg="del">
        <pc:chgData name="Gregory Mahony" userId="d75adaa6-0239-4bff-8127-1e7c2a0af0b5" providerId="ADAL" clId="{0E9C2C59-1355-43BE-874F-0A99AA7595CE}" dt="2022-11-28T05:06:33.006" v="20" actId="47"/>
        <pc:sldMkLst>
          <pc:docMk/>
          <pc:sldMk cId="2339557523" sldId="385"/>
        </pc:sldMkLst>
      </pc:sldChg>
      <pc:sldChg chg="del">
        <pc:chgData name="Gregory Mahony" userId="d75adaa6-0239-4bff-8127-1e7c2a0af0b5" providerId="ADAL" clId="{0E9C2C59-1355-43BE-874F-0A99AA7595CE}" dt="2022-11-28T05:06:32.283" v="16" actId="47"/>
        <pc:sldMkLst>
          <pc:docMk/>
          <pc:sldMk cId="2925852983" sldId="386"/>
        </pc:sldMkLst>
      </pc:sldChg>
      <pc:sldChg chg="del">
        <pc:chgData name="Gregory Mahony" userId="d75adaa6-0239-4bff-8127-1e7c2a0af0b5" providerId="ADAL" clId="{0E9C2C59-1355-43BE-874F-0A99AA7595CE}" dt="2022-11-28T05:06:25.666" v="0" actId="47"/>
        <pc:sldMkLst>
          <pc:docMk/>
          <pc:sldMk cId="4176505021" sldId="388"/>
        </pc:sldMkLst>
      </pc:sldChg>
      <pc:sldChg chg="del">
        <pc:chgData name="Gregory Mahony" userId="d75adaa6-0239-4bff-8127-1e7c2a0af0b5" providerId="ADAL" clId="{0E9C2C59-1355-43BE-874F-0A99AA7595CE}" dt="2022-11-28T05:06:32.632" v="18" actId="47"/>
        <pc:sldMkLst>
          <pc:docMk/>
          <pc:sldMk cId="453984782" sldId="390"/>
        </pc:sldMkLst>
      </pc:sldChg>
      <pc:sldChg chg="del">
        <pc:chgData name="Gregory Mahony" userId="d75adaa6-0239-4bff-8127-1e7c2a0af0b5" providerId="ADAL" clId="{0E9C2C59-1355-43BE-874F-0A99AA7595CE}" dt="2022-11-28T05:06:31.495" v="12" actId="47"/>
        <pc:sldMkLst>
          <pc:docMk/>
          <pc:sldMk cId="3147755182" sldId="391"/>
        </pc:sldMkLst>
      </pc:sldChg>
      <pc:sldChg chg="del">
        <pc:chgData name="Gregory Mahony" userId="d75adaa6-0239-4bff-8127-1e7c2a0af0b5" providerId="ADAL" clId="{0E9C2C59-1355-43BE-874F-0A99AA7595CE}" dt="2022-11-28T05:06:28.413" v="3" actId="47"/>
        <pc:sldMkLst>
          <pc:docMk/>
          <pc:sldMk cId="2647789245" sldId="392"/>
        </pc:sldMkLst>
      </pc:sldChg>
      <pc:sldChg chg="del">
        <pc:chgData name="Gregory Mahony" userId="d75adaa6-0239-4bff-8127-1e7c2a0af0b5" providerId="ADAL" clId="{0E9C2C59-1355-43BE-874F-0A99AA7595CE}" dt="2022-11-28T05:06:31.887" v="14" actId="47"/>
        <pc:sldMkLst>
          <pc:docMk/>
          <pc:sldMk cId="100584130" sldId="393"/>
        </pc:sldMkLst>
      </pc:sldChg>
      <pc:sldChg chg="del">
        <pc:chgData name="Gregory Mahony" userId="d75adaa6-0239-4bff-8127-1e7c2a0af0b5" providerId="ADAL" clId="{0E9C2C59-1355-43BE-874F-0A99AA7595CE}" dt="2022-11-28T05:06:31.688" v="13" actId="47"/>
        <pc:sldMkLst>
          <pc:docMk/>
          <pc:sldMk cId="2711769399" sldId="394"/>
        </pc:sldMkLst>
      </pc:sldChg>
      <pc:sldChg chg="del">
        <pc:chgData name="Gregory Mahony" userId="d75adaa6-0239-4bff-8127-1e7c2a0af0b5" providerId="ADAL" clId="{0E9C2C59-1355-43BE-874F-0A99AA7595CE}" dt="2022-11-28T05:06:31.275" v="11" actId="47"/>
        <pc:sldMkLst>
          <pc:docMk/>
          <pc:sldMk cId="88598348" sldId="395"/>
        </pc:sldMkLst>
      </pc:sldChg>
      <pc:sldChg chg="del">
        <pc:chgData name="Gregory Mahony" userId="d75adaa6-0239-4bff-8127-1e7c2a0af0b5" providerId="ADAL" clId="{0E9C2C59-1355-43BE-874F-0A99AA7595CE}" dt="2022-11-28T05:06:31.071" v="10" actId="47"/>
        <pc:sldMkLst>
          <pc:docMk/>
          <pc:sldMk cId="4020592828" sldId="396"/>
        </pc:sldMkLst>
      </pc:sldChg>
      <pc:sldChg chg="del">
        <pc:chgData name="Gregory Mahony" userId="d75adaa6-0239-4bff-8127-1e7c2a0af0b5" providerId="ADAL" clId="{0E9C2C59-1355-43BE-874F-0A99AA7595CE}" dt="2022-11-28T05:06:30.866" v="9" actId="47"/>
        <pc:sldMkLst>
          <pc:docMk/>
          <pc:sldMk cId="23874040" sldId="397"/>
        </pc:sldMkLst>
      </pc:sldChg>
      <pc:sldChg chg="del">
        <pc:chgData name="Gregory Mahony" userId="d75adaa6-0239-4bff-8127-1e7c2a0af0b5" providerId="ADAL" clId="{0E9C2C59-1355-43BE-874F-0A99AA7595CE}" dt="2022-11-28T05:06:30.601" v="8" actId="47"/>
        <pc:sldMkLst>
          <pc:docMk/>
          <pc:sldMk cId="667332131" sldId="398"/>
        </pc:sldMkLst>
      </pc:sldChg>
      <pc:sldChg chg="del">
        <pc:chgData name="Gregory Mahony" userId="d75adaa6-0239-4bff-8127-1e7c2a0af0b5" providerId="ADAL" clId="{0E9C2C59-1355-43BE-874F-0A99AA7595CE}" dt="2022-11-28T05:06:30.285" v="7" actId="47"/>
        <pc:sldMkLst>
          <pc:docMk/>
          <pc:sldMk cId="1866724924" sldId="399"/>
        </pc:sldMkLst>
      </pc:sldChg>
      <pc:sldChg chg="del">
        <pc:chgData name="Gregory Mahony" userId="d75adaa6-0239-4bff-8127-1e7c2a0af0b5" providerId="ADAL" clId="{0E9C2C59-1355-43BE-874F-0A99AA7595CE}" dt="2022-11-28T05:06:29.924" v="6" actId="47"/>
        <pc:sldMkLst>
          <pc:docMk/>
          <pc:sldMk cId="3366336199" sldId="400"/>
        </pc:sldMkLst>
      </pc:sldChg>
      <pc:sldChg chg="del">
        <pc:chgData name="Gregory Mahony" userId="d75adaa6-0239-4bff-8127-1e7c2a0af0b5" providerId="ADAL" clId="{0E9C2C59-1355-43BE-874F-0A99AA7595CE}" dt="2022-11-28T05:06:29.531" v="5" actId="47"/>
        <pc:sldMkLst>
          <pc:docMk/>
          <pc:sldMk cId="1550278939" sldId="401"/>
        </pc:sldMkLst>
      </pc:sldChg>
      <pc:sldChg chg="del">
        <pc:chgData name="Gregory Mahony" userId="d75adaa6-0239-4bff-8127-1e7c2a0af0b5" providerId="ADAL" clId="{0E9C2C59-1355-43BE-874F-0A99AA7595CE}" dt="2022-11-28T05:06:32.806" v="19" actId="47"/>
        <pc:sldMkLst>
          <pc:docMk/>
          <pc:sldMk cId="2405928710" sldId="404"/>
        </pc:sldMkLst>
      </pc:sldChg>
      <pc:sldChg chg="del">
        <pc:chgData name="Gregory Mahony" userId="d75adaa6-0239-4bff-8127-1e7c2a0af0b5" providerId="ADAL" clId="{0E9C2C59-1355-43BE-874F-0A99AA7595CE}" dt="2022-11-28T05:06:29.058" v="4" actId="47"/>
        <pc:sldMkLst>
          <pc:docMk/>
          <pc:sldMk cId="209864499" sldId="407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75B974-6173-48BD-A8FF-FE1954FDEBE3}" type="doc">
      <dgm:prSet loTypeId="urn:microsoft.com/office/officeart/2005/8/layout/vProcess5" loCatId="process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0598AA26-D11D-40F7-9CA2-F4775E93329A}">
      <dgm:prSet phldrT="[Text]"/>
      <dgm:spPr/>
      <dgm:t>
        <a:bodyPr/>
        <a:lstStyle/>
        <a:p>
          <a:pPr rtl="0"/>
          <a:r>
            <a:rPr lang="en-US" b="1">
              <a:latin typeface="Segoe UI"/>
              <a:ea typeface="+mj-ea"/>
              <a:cs typeface="Segoe UI"/>
            </a:rPr>
            <a:t>U.S. Department of Health &amp; Human Services (HHS)</a:t>
          </a:r>
          <a:endParaRPr lang="en-US"/>
        </a:p>
      </dgm:t>
    </dgm:pt>
    <dgm:pt modelId="{B5EF9B0A-EBEF-4000-B772-06641367E035}" type="parTrans" cxnId="{C2B2BE71-81B3-46D9-91A9-534267939BF0}">
      <dgm:prSet/>
      <dgm:spPr/>
      <dgm:t>
        <a:bodyPr/>
        <a:lstStyle/>
        <a:p>
          <a:endParaRPr lang="en-US"/>
        </a:p>
      </dgm:t>
    </dgm:pt>
    <dgm:pt modelId="{99EF6DC0-D0A9-4954-8091-5584CD70B03F}" type="sibTrans" cxnId="{C2B2BE71-81B3-46D9-91A9-534267939BF0}">
      <dgm:prSet/>
      <dgm:spPr/>
      <dgm:t>
        <a:bodyPr/>
        <a:lstStyle/>
        <a:p>
          <a:endParaRPr lang="en-US"/>
        </a:p>
      </dgm:t>
    </dgm:pt>
    <dgm:pt modelId="{4C403765-BDCF-4160-BE21-A4EC3AE55709}">
      <dgm:prSet phldrT="[Text]"/>
      <dgm:spPr/>
      <dgm:t>
        <a:bodyPr/>
        <a:lstStyle/>
        <a:p>
          <a:r>
            <a:rPr lang="en-US" b="1">
              <a:latin typeface="Segoe UI"/>
              <a:ea typeface="+mj-ea"/>
              <a:cs typeface="Segoe UI"/>
            </a:rPr>
            <a:t>Centers for Medicare &amp; Medicaid Services </a:t>
          </a:r>
          <a:endParaRPr lang="en-US"/>
        </a:p>
      </dgm:t>
    </dgm:pt>
    <dgm:pt modelId="{E3C12E81-5011-4622-9159-3A60AEA0FA64}" type="parTrans" cxnId="{0036A7B5-ABAA-4BF0-B00A-10DA377C35D3}">
      <dgm:prSet/>
      <dgm:spPr/>
      <dgm:t>
        <a:bodyPr/>
        <a:lstStyle/>
        <a:p>
          <a:endParaRPr lang="en-US"/>
        </a:p>
      </dgm:t>
    </dgm:pt>
    <dgm:pt modelId="{220C509A-34FF-412E-BFAB-274F4E35734D}" type="sibTrans" cxnId="{0036A7B5-ABAA-4BF0-B00A-10DA377C35D3}">
      <dgm:prSet/>
      <dgm:spPr/>
      <dgm:t>
        <a:bodyPr/>
        <a:lstStyle/>
        <a:p>
          <a:endParaRPr lang="en-US"/>
        </a:p>
      </dgm:t>
    </dgm:pt>
    <dgm:pt modelId="{BB18382C-F2E0-4E8F-8238-4889AB53478C}">
      <dgm:prSet phldrT="[Text]"/>
      <dgm:spPr/>
      <dgm:t>
        <a:bodyPr/>
        <a:lstStyle/>
        <a:p>
          <a:pPr rtl="0"/>
          <a:r>
            <a:rPr lang="en-US" b="1">
              <a:latin typeface="Segoe UI"/>
              <a:ea typeface="+mj-ea"/>
              <a:cs typeface="Segoe UI"/>
            </a:rPr>
            <a:t>Designated Single State Agency </a:t>
          </a:r>
          <a:endParaRPr lang="en-US" b="0">
            <a:latin typeface="Calibri Light" panose="020F0302020204030204"/>
            <a:ea typeface="+mj-ea"/>
            <a:cs typeface="Calibri Light" panose="020F0302020204030204"/>
          </a:endParaRPr>
        </a:p>
      </dgm:t>
    </dgm:pt>
    <dgm:pt modelId="{9705A1CD-2C6D-4D68-93DA-AC07B3D3F876}" type="parTrans" cxnId="{F1DDE4E8-E499-48CE-9EED-11AE6C5CDC42}">
      <dgm:prSet/>
      <dgm:spPr/>
      <dgm:t>
        <a:bodyPr/>
        <a:lstStyle/>
        <a:p>
          <a:endParaRPr lang="en-US"/>
        </a:p>
      </dgm:t>
    </dgm:pt>
    <dgm:pt modelId="{9936A2E1-F040-4838-BB90-17AFBAC16F4F}" type="sibTrans" cxnId="{F1DDE4E8-E499-48CE-9EED-11AE6C5CDC42}">
      <dgm:prSet/>
      <dgm:spPr/>
      <dgm:t>
        <a:bodyPr/>
        <a:lstStyle/>
        <a:p>
          <a:endParaRPr lang="en-US"/>
        </a:p>
      </dgm:t>
    </dgm:pt>
    <dgm:pt modelId="{6F295AA9-7016-411E-B630-92C1D24953C9}">
      <dgm:prSet/>
      <dgm:spPr/>
      <dgm:t>
        <a:bodyPr/>
        <a:lstStyle/>
        <a:p>
          <a:pPr rtl="0"/>
          <a:r>
            <a:rPr lang="en-US" b="1">
              <a:latin typeface="Segoe UI"/>
              <a:ea typeface="+mj-ea"/>
              <a:cs typeface="Segoe UI"/>
            </a:rPr>
            <a:t>Designated Medicaid Fraud Control Unit (MFCU)</a:t>
          </a:r>
        </a:p>
      </dgm:t>
    </dgm:pt>
    <dgm:pt modelId="{15C5A709-3083-4658-AAEE-3E388849BFAD}" type="parTrans" cxnId="{7891184E-00F3-42AE-8116-AC891DB7D42F}">
      <dgm:prSet/>
      <dgm:spPr/>
      <dgm:t>
        <a:bodyPr/>
        <a:lstStyle/>
        <a:p>
          <a:endParaRPr lang="en-US"/>
        </a:p>
      </dgm:t>
    </dgm:pt>
    <dgm:pt modelId="{63B98B9F-9D90-4DE8-B576-9F1453371AC7}" type="sibTrans" cxnId="{7891184E-00F3-42AE-8116-AC891DB7D42F}">
      <dgm:prSet/>
      <dgm:spPr/>
      <dgm:t>
        <a:bodyPr/>
        <a:lstStyle/>
        <a:p>
          <a:endParaRPr lang="en-US"/>
        </a:p>
      </dgm:t>
    </dgm:pt>
    <dgm:pt modelId="{37045B14-F893-493F-B284-40990945A2CE}">
      <dgm:prSet phldr="0"/>
      <dgm:spPr/>
      <dgm:t>
        <a:bodyPr/>
        <a:lstStyle/>
        <a:p>
          <a:pPr rtl="0"/>
          <a:r>
            <a:rPr lang="en-US" b="1">
              <a:latin typeface="Segoe UI"/>
              <a:ea typeface="+mj-ea"/>
              <a:cs typeface="Segoe UI"/>
            </a:rPr>
            <a:t>CA Department of Justice</a:t>
          </a:r>
        </a:p>
      </dgm:t>
    </dgm:pt>
    <dgm:pt modelId="{D0245D8F-8DB9-4C40-8639-8D9CECE4145B}" type="parTrans" cxnId="{EE65E995-A472-41E1-B450-C168BD9C2704}">
      <dgm:prSet/>
      <dgm:spPr/>
      <dgm:t>
        <a:bodyPr/>
        <a:lstStyle/>
        <a:p>
          <a:endParaRPr lang="en-US"/>
        </a:p>
      </dgm:t>
    </dgm:pt>
    <dgm:pt modelId="{D12799C1-0FBB-4E0B-A525-BBA32DAA46B6}" type="sibTrans" cxnId="{EE65E995-A472-41E1-B450-C168BD9C2704}">
      <dgm:prSet/>
      <dgm:spPr/>
      <dgm:t>
        <a:bodyPr/>
        <a:lstStyle/>
        <a:p>
          <a:endParaRPr lang="en-US"/>
        </a:p>
      </dgm:t>
    </dgm:pt>
    <dgm:pt modelId="{288A2165-E3A1-4E48-A4B9-957BA62DBA40}">
      <dgm:prSet phldr="0"/>
      <dgm:spPr/>
      <dgm:t>
        <a:bodyPr/>
        <a:lstStyle/>
        <a:p>
          <a:pPr rtl="0"/>
          <a:r>
            <a:rPr lang="en-US" b="1">
              <a:latin typeface="Segoe UI"/>
              <a:ea typeface="+mj-ea"/>
              <a:cs typeface="Segoe UI"/>
            </a:rPr>
            <a:t>CA Department of Health &amp; Human Services </a:t>
          </a:r>
          <a:endParaRPr lang="en-US" b="0">
            <a:latin typeface="Calibri Light" panose="020F0302020204030204"/>
            <a:ea typeface="+mj-ea"/>
            <a:cs typeface="Calibri Light" panose="020F0302020204030204"/>
          </a:endParaRPr>
        </a:p>
      </dgm:t>
    </dgm:pt>
    <dgm:pt modelId="{52ECAF44-1D4C-4050-AB28-4490C6546C33}" type="parTrans" cxnId="{1A281B90-03E3-4880-BC60-F17A4FDC0C67}">
      <dgm:prSet/>
      <dgm:spPr/>
      <dgm:t>
        <a:bodyPr/>
        <a:lstStyle/>
        <a:p>
          <a:endParaRPr lang="en-US"/>
        </a:p>
      </dgm:t>
    </dgm:pt>
    <dgm:pt modelId="{F24E5462-4E9C-48B5-B901-CE769EBC51F5}" type="sibTrans" cxnId="{1A281B90-03E3-4880-BC60-F17A4FDC0C67}">
      <dgm:prSet/>
      <dgm:spPr/>
      <dgm:t>
        <a:bodyPr/>
        <a:lstStyle/>
        <a:p>
          <a:endParaRPr lang="en-US"/>
        </a:p>
      </dgm:t>
    </dgm:pt>
    <dgm:pt modelId="{3F261DC8-6290-4179-B3FC-95352645F47A}">
      <dgm:prSet phldr="0"/>
      <dgm:spPr/>
      <dgm:t>
        <a:bodyPr/>
        <a:lstStyle/>
        <a:p>
          <a:pPr rtl="0"/>
          <a:r>
            <a:rPr lang="en-US" b="1">
              <a:latin typeface="Segoe UI"/>
              <a:ea typeface="+mj-ea"/>
              <a:cs typeface="Segoe UI"/>
            </a:rPr>
            <a:t>Department of Health Care Services</a:t>
          </a:r>
          <a:endParaRPr lang="en-US"/>
        </a:p>
      </dgm:t>
    </dgm:pt>
    <dgm:pt modelId="{7B3E970B-07DF-44FD-B46C-E77710AF0A60}" type="parTrans" cxnId="{4F7BC5C4-A178-4916-B821-EF0B75CE3699}">
      <dgm:prSet/>
      <dgm:spPr/>
      <dgm:t>
        <a:bodyPr/>
        <a:lstStyle/>
        <a:p>
          <a:endParaRPr lang="en-US"/>
        </a:p>
      </dgm:t>
    </dgm:pt>
    <dgm:pt modelId="{4D0D3CDF-428B-4C1E-8A97-54ECA0173BFE}" type="sibTrans" cxnId="{4F7BC5C4-A178-4916-B821-EF0B75CE3699}">
      <dgm:prSet/>
      <dgm:spPr/>
      <dgm:t>
        <a:bodyPr/>
        <a:lstStyle/>
        <a:p>
          <a:endParaRPr lang="en-US"/>
        </a:p>
      </dgm:t>
    </dgm:pt>
    <dgm:pt modelId="{5AA6285F-F89C-4FF5-9128-5236863E1BF5}">
      <dgm:prSet phldr="0"/>
      <dgm:spPr/>
      <dgm:t>
        <a:bodyPr/>
        <a:lstStyle/>
        <a:p>
          <a:r>
            <a:rPr lang="en-US" b="1">
              <a:latin typeface="Segoe UI"/>
              <a:ea typeface="+mj-ea"/>
              <a:cs typeface="Segoe UI"/>
            </a:rPr>
            <a:t>Division of Medi-Cal Fraud &amp; Elder Abuse (DMFEA)</a:t>
          </a:r>
          <a:endParaRPr lang="en-US"/>
        </a:p>
      </dgm:t>
    </dgm:pt>
    <dgm:pt modelId="{F073ADD6-9E14-4AC4-9AD3-1A0A5EE79F54}" type="parTrans" cxnId="{BA59E300-3CF5-4547-959E-724AFA313096}">
      <dgm:prSet/>
      <dgm:spPr/>
      <dgm:t>
        <a:bodyPr/>
        <a:lstStyle/>
        <a:p>
          <a:endParaRPr lang="en-US"/>
        </a:p>
      </dgm:t>
    </dgm:pt>
    <dgm:pt modelId="{EF426A55-1BDB-44F8-85D7-5C561D171B6A}" type="sibTrans" cxnId="{BA59E300-3CF5-4547-959E-724AFA313096}">
      <dgm:prSet/>
      <dgm:spPr/>
      <dgm:t>
        <a:bodyPr/>
        <a:lstStyle/>
        <a:p>
          <a:endParaRPr lang="en-US"/>
        </a:p>
      </dgm:t>
    </dgm:pt>
    <dgm:pt modelId="{7BC6869F-4AED-4660-B163-0D9C085FC879}">
      <dgm:prSet phldr="0"/>
      <dgm:spPr/>
      <dgm:t>
        <a:bodyPr/>
        <a:lstStyle/>
        <a:p>
          <a:pPr rtl="0"/>
          <a:r>
            <a:rPr lang="en-US" b="1">
              <a:latin typeface="Segoe UI"/>
              <a:ea typeface="+mj-ea"/>
              <a:cs typeface="Segoe UI"/>
            </a:rPr>
            <a:t>County Social Service Departments</a:t>
          </a:r>
        </a:p>
      </dgm:t>
    </dgm:pt>
    <dgm:pt modelId="{957A9D62-6B55-4C9B-BFBE-E6E956E42F81}" type="parTrans" cxnId="{3587A74E-77C4-4139-8A27-8F76ABB44085}">
      <dgm:prSet/>
      <dgm:spPr/>
      <dgm:t>
        <a:bodyPr/>
        <a:lstStyle/>
        <a:p>
          <a:endParaRPr lang="en-US"/>
        </a:p>
      </dgm:t>
    </dgm:pt>
    <dgm:pt modelId="{49EB1839-6A7E-4683-A0E9-559867FBBA21}" type="sibTrans" cxnId="{3587A74E-77C4-4139-8A27-8F76ABB44085}">
      <dgm:prSet/>
      <dgm:spPr/>
      <dgm:t>
        <a:bodyPr/>
        <a:lstStyle/>
        <a:p>
          <a:endParaRPr lang="en-US"/>
        </a:p>
      </dgm:t>
    </dgm:pt>
    <dgm:pt modelId="{46DC4EC4-DDD5-4CA7-B078-4BF68E3B75B3}" type="pres">
      <dgm:prSet presAssocID="{F275B974-6173-48BD-A8FF-FE1954FDEBE3}" presName="outerComposite" presStyleCnt="0">
        <dgm:presLayoutVars>
          <dgm:chMax val="5"/>
          <dgm:dir/>
          <dgm:resizeHandles val="exact"/>
        </dgm:presLayoutVars>
      </dgm:prSet>
      <dgm:spPr/>
    </dgm:pt>
    <dgm:pt modelId="{A6DD72F9-C45B-48DC-B059-0D21EF45B0F5}" type="pres">
      <dgm:prSet presAssocID="{F275B974-6173-48BD-A8FF-FE1954FDEBE3}" presName="dummyMaxCanvas" presStyleCnt="0">
        <dgm:presLayoutVars/>
      </dgm:prSet>
      <dgm:spPr/>
    </dgm:pt>
    <dgm:pt modelId="{8C8ADCB7-0B02-40EC-B0C6-8791CE861CEF}" type="pres">
      <dgm:prSet presAssocID="{F275B974-6173-48BD-A8FF-FE1954FDEBE3}" presName="ThreeNodes_1" presStyleLbl="node1" presStyleIdx="0" presStyleCnt="3">
        <dgm:presLayoutVars>
          <dgm:bulletEnabled val="1"/>
        </dgm:presLayoutVars>
      </dgm:prSet>
      <dgm:spPr/>
    </dgm:pt>
    <dgm:pt modelId="{36909FEA-AF41-4209-AB3D-71FA8EA498DE}" type="pres">
      <dgm:prSet presAssocID="{F275B974-6173-48BD-A8FF-FE1954FDEBE3}" presName="ThreeNodes_2" presStyleLbl="node1" presStyleIdx="1" presStyleCnt="3">
        <dgm:presLayoutVars>
          <dgm:bulletEnabled val="1"/>
        </dgm:presLayoutVars>
      </dgm:prSet>
      <dgm:spPr/>
    </dgm:pt>
    <dgm:pt modelId="{2E63E6EF-5A8D-4EC2-A95A-45F741BC12C2}" type="pres">
      <dgm:prSet presAssocID="{F275B974-6173-48BD-A8FF-FE1954FDEBE3}" presName="ThreeNodes_3" presStyleLbl="node1" presStyleIdx="2" presStyleCnt="3">
        <dgm:presLayoutVars>
          <dgm:bulletEnabled val="1"/>
        </dgm:presLayoutVars>
      </dgm:prSet>
      <dgm:spPr/>
    </dgm:pt>
    <dgm:pt modelId="{61173F9C-49D3-4B60-A948-2198AFFBC6DB}" type="pres">
      <dgm:prSet presAssocID="{F275B974-6173-48BD-A8FF-FE1954FDEBE3}" presName="ThreeConn_1-2" presStyleLbl="fgAccFollowNode1" presStyleIdx="0" presStyleCnt="2">
        <dgm:presLayoutVars>
          <dgm:bulletEnabled val="1"/>
        </dgm:presLayoutVars>
      </dgm:prSet>
      <dgm:spPr/>
    </dgm:pt>
    <dgm:pt modelId="{70F3F315-EAA5-4820-B35C-E333743A5199}" type="pres">
      <dgm:prSet presAssocID="{F275B974-6173-48BD-A8FF-FE1954FDEBE3}" presName="ThreeConn_2-3" presStyleLbl="fgAccFollowNode1" presStyleIdx="1" presStyleCnt="2">
        <dgm:presLayoutVars>
          <dgm:bulletEnabled val="1"/>
        </dgm:presLayoutVars>
      </dgm:prSet>
      <dgm:spPr/>
    </dgm:pt>
    <dgm:pt modelId="{BFB5E41F-921D-4020-B714-29435095C54D}" type="pres">
      <dgm:prSet presAssocID="{F275B974-6173-48BD-A8FF-FE1954FDEBE3}" presName="ThreeNodes_1_text" presStyleLbl="node1" presStyleIdx="2" presStyleCnt="3">
        <dgm:presLayoutVars>
          <dgm:bulletEnabled val="1"/>
        </dgm:presLayoutVars>
      </dgm:prSet>
      <dgm:spPr/>
    </dgm:pt>
    <dgm:pt modelId="{065EFDDF-DEFC-492F-B401-3A5D5F55DA1B}" type="pres">
      <dgm:prSet presAssocID="{F275B974-6173-48BD-A8FF-FE1954FDEBE3}" presName="ThreeNodes_2_text" presStyleLbl="node1" presStyleIdx="2" presStyleCnt="3">
        <dgm:presLayoutVars>
          <dgm:bulletEnabled val="1"/>
        </dgm:presLayoutVars>
      </dgm:prSet>
      <dgm:spPr/>
    </dgm:pt>
    <dgm:pt modelId="{5918E5BE-5027-4CF9-A121-6F819333FCFD}" type="pres">
      <dgm:prSet presAssocID="{F275B974-6173-48BD-A8FF-FE1954FDEBE3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55E5B500-CC27-4A95-8CDE-152DDE7DD861}" type="presOf" srcId="{0598AA26-D11D-40F7-9CA2-F4775E93329A}" destId="{BFB5E41F-921D-4020-B714-29435095C54D}" srcOrd="1" destOrd="0" presId="urn:microsoft.com/office/officeart/2005/8/layout/vProcess5"/>
    <dgm:cxn modelId="{BA59E300-3CF5-4547-959E-724AFA313096}" srcId="{37045B14-F893-493F-B284-40990945A2CE}" destId="{5AA6285F-F89C-4FF5-9128-5236863E1BF5}" srcOrd="0" destOrd="0" parTransId="{F073ADD6-9E14-4AC4-9AD3-1A0A5EE79F54}" sibTransId="{EF426A55-1BDB-44F8-85D7-5C561D171B6A}"/>
    <dgm:cxn modelId="{8E028C19-BA47-4D2B-9EC3-A55FD3BC9A61}" type="presOf" srcId="{37045B14-F893-493F-B284-40990945A2CE}" destId="{2E63E6EF-5A8D-4EC2-A95A-45F741BC12C2}" srcOrd="0" destOrd="1" presId="urn:microsoft.com/office/officeart/2005/8/layout/vProcess5"/>
    <dgm:cxn modelId="{745A4B1F-E47A-4B1F-A55E-3E6CB3911B00}" type="presOf" srcId="{6F295AA9-7016-411E-B630-92C1D24953C9}" destId="{5918E5BE-5027-4CF9-A121-6F819333FCFD}" srcOrd="1" destOrd="0" presId="urn:microsoft.com/office/officeart/2005/8/layout/vProcess5"/>
    <dgm:cxn modelId="{FD7FC624-B89C-4883-97A0-499AF65B538B}" type="presOf" srcId="{BB18382C-F2E0-4E8F-8238-4889AB53478C}" destId="{065EFDDF-DEFC-492F-B401-3A5D5F55DA1B}" srcOrd="1" destOrd="0" presId="urn:microsoft.com/office/officeart/2005/8/layout/vProcess5"/>
    <dgm:cxn modelId="{C7750D31-3BD4-4539-AF4A-6E2E985F7BAB}" type="presOf" srcId="{0598AA26-D11D-40F7-9CA2-F4775E93329A}" destId="{8C8ADCB7-0B02-40EC-B0C6-8791CE861CEF}" srcOrd="0" destOrd="0" presId="urn:microsoft.com/office/officeart/2005/8/layout/vProcess5"/>
    <dgm:cxn modelId="{06292533-367E-48B6-83D2-026D38C3A68C}" type="presOf" srcId="{37045B14-F893-493F-B284-40990945A2CE}" destId="{5918E5BE-5027-4CF9-A121-6F819333FCFD}" srcOrd="1" destOrd="1" presId="urn:microsoft.com/office/officeart/2005/8/layout/vProcess5"/>
    <dgm:cxn modelId="{E3933E35-DCAB-4229-85F0-BC64F11F38D1}" type="presOf" srcId="{5AA6285F-F89C-4FF5-9128-5236863E1BF5}" destId="{2E63E6EF-5A8D-4EC2-A95A-45F741BC12C2}" srcOrd="0" destOrd="2" presId="urn:microsoft.com/office/officeart/2005/8/layout/vProcess5"/>
    <dgm:cxn modelId="{C8662938-E402-4EB5-866A-B769F839E831}" type="presOf" srcId="{4C403765-BDCF-4160-BE21-A4EC3AE55709}" destId="{BFB5E41F-921D-4020-B714-29435095C54D}" srcOrd="1" destOrd="1" presId="urn:microsoft.com/office/officeart/2005/8/layout/vProcess5"/>
    <dgm:cxn modelId="{7AC90D66-3A80-41B3-87EF-64164ABE672B}" type="presOf" srcId="{F275B974-6173-48BD-A8FF-FE1954FDEBE3}" destId="{46DC4EC4-DDD5-4CA7-B078-4BF68E3B75B3}" srcOrd="0" destOrd="0" presId="urn:microsoft.com/office/officeart/2005/8/layout/vProcess5"/>
    <dgm:cxn modelId="{7891184E-00F3-42AE-8116-AC891DB7D42F}" srcId="{F275B974-6173-48BD-A8FF-FE1954FDEBE3}" destId="{6F295AA9-7016-411E-B630-92C1D24953C9}" srcOrd="2" destOrd="0" parTransId="{15C5A709-3083-4658-AAEE-3E388849BFAD}" sibTransId="{63B98B9F-9D90-4DE8-B576-9F1453371AC7}"/>
    <dgm:cxn modelId="{3587A74E-77C4-4139-8A27-8F76ABB44085}" srcId="{3F261DC8-6290-4179-B3FC-95352645F47A}" destId="{7BC6869F-4AED-4660-B163-0D9C085FC879}" srcOrd="0" destOrd="0" parTransId="{957A9D62-6B55-4C9B-BFBE-E6E956E42F81}" sibTransId="{49EB1839-6A7E-4683-A0E9-559867FBBA21}"/>
    <dgm:cxn modelId="{26A39851-0385-4DE4-B417-C846ED86C939}" type="presOf" srcId="{288A2165-E3A1-4E48-A4B9-957BA62DBA40}" destId="{065EFDDF-DEFC-492F-B401-3A5D5F55DA1B}" srcOrd="1" destOrd="1" presId="urn:microsoft.com/office/officeart/2005/8/layout/vProcess5"/>
    <dgm:cxn modelId="{C2B2BE71-81B3-46D9-91A9-534267939BF0}" srcId="{F275B974-6173-48BD-A8FF-FE1954FDEBE3}" destId="{0598AA26-D11D-40F7-9CA2-F4775E93329A}" srcOrd="0" destOrd="0" parTransId="{B5EF9B0A-EBEF-4000-B772-06641367E035}" sibTransId="{99EF6DC0-D0A9-4954-8091-5584CD70B03F}"/>
    <dgm:cxn modelId="{78AD0276-C02A-4E75-AE32-F641082E81E6}" type="presOf" srcId="{4C403765-BDCF-4160-BE21-A4EC3AE55709}" destId="{8C8ADCB7-0B02-40EC-B0C6-8791CE861CEF}" srcOrd="0" destOrd="1" presId="urn:microsoft.com/office/officeart/2005/8/layout/vProcess5"/>
    <dgm:cxn modelId="{9551EA7D-658E-4577-B095-A0DF10377559}" type="presOf" srcId="{6F295AA9-7016-411E-B630-92C1D24953C9}" destId="{2E63E6EF-5A8D-4EC2-A95A-45F741BC12C2}" srcOrd="0" destOrd="0" presId="urn:microsoft.com/office/officeart/2005/8/layout/vProcess5"/>
    <dgm:cxn modelId="{BFBA5281-AA12-451C-89B3-F42B1A4476E4}" type="presOf" srcId="{99EF6DC0-D0A9-4954-8091-5584CD70B03F}" destId="{61173F9C-49D3-4B60-A948-2198AFFBC6DB}" srcOrd="0" destOrd="0" presId="urn:microsoft.com/office/officeart/2005/8/layout/vProcess5"/>
    <dgm:cxn modelId="{09A4E784-6156-4C6B-9912-8F4A4839E807}" type="presOf" srcId="{288A2165-E3A1-4E48-A4B9-957BA62DBA40}" destId="{36909FEA-AF41-4209-AB3D-71FA8EA498DE}" srcOrd="0" destOrd="1" presId="urn:microsoft.com/office/officeart/2005/8/layout/vProcess5"/>
    <dgm:cxn modelId="{1A281B90-03E3-4880-BC60-F17A4FDC0C67}" srcId="{BB18382C-F2E0-4E8F-8238-4889AB53478C}" destId="{288A2165-E3A1-4E48-A4B9-957BA62DBA40}" srcOrd="0" destOrd="0" parTransId="{52ECAF44-1D4C-4050-AB28-4490C6546C33}" sibTransId="{F24E5462-4E9C-48B5-B901-CE769EBC51F5}"/>
    <dgm:cxn modelId="{EE65E995-A472-41E1-B450-C168BD9C2704}" srcId="{6F295AA9-7016-411E-B630-92C1D24953C9}" destId="{37045B14-F893-493F-B284-40990945A2CE}" srcOrd="0" destOrd="0" parTransId="{D0245D8F-8DB9-4C40-8639-8D9CECE4145B}" sibTransId="{D12799C1-0FBB-4E0B-A525-BBA32DAA46B6}"/>
    <dgm:cxn modelId="{0036A7B5-ABAA-4BF0-B00A-10DA377C35D3}" srcId="{0598AA26-D11D-40F7-9CA2-F4775E93329A}" destId="{4C403765-BDCF-4160-BE21-A4EC3AE55709}" srcOrd="0" destOrd="0" parTransId="{E3C12E81-5011-4622-9159-3A60AEA0FA64}" sibTransId="{220C509A-34FF-412E-BFAB-274F4E35734D}"/>
    <dgm:cxn modelId="{FA3CE9B5-6EA1-4ED3-89E2-942AEE8F7977}" type="presOf" srcId="{BB18382C-F2E0-4E8F-8238-4889AB53478C}" destId="{36909FEA-AF41-4209-AB3D-71FA8EA498DE}" srcOrd="0" destOrd="0" presId="urn:microsoft.com/office/officeart/2005/8/layout/vProcess5"/>
    <dgm:cxn modelId="{399135B8-E542-4774-9913-34B54DCE8479}" type="presOf" srcId="{9936A2E1-F040-4838-BB90-17AFBAC16F4F}" destId="{70F3F315-EAA5-4820-B35C-E333743A5199}" srcOrd="0" destOrd="0" presId="urn:microsoft.com/office/officeart/2005/8/layout/vProcess5"/>
    <dgm:cxn modelId="{4F7BC5C4-A178-4916-B821-EF0B75CE3699}" srcId="{288A2165-E3A1-4E48-A4B9-957BA62DBA40}" destId="{3F261DC8-6290-4179-B3FC-95352645F47A}" srcOrd="0" destOrd="0" parTransId="{7B3E970B-07DF-44FD-B46C-E77710AF0A60}" sibTransId="{4D0D3CDF-428B-4C1E-8A97-54ECA0173BFE}"/>
    <dgm:cxn modelId="{B3C32DC7-7083-4D9D-9351-BC526E0F03AA}" type="presOf" srcId="{7BC6869F-4AED-4660-B163-0D9C085FC879}" destId="{36909FEA-AF41-4209-AB3D-71FA8EA498DE}" srcOrd="0" destOrd="3" presId="urn:microsoft.com/office/officeart/2005/8/layout/vProcess5"/>
    <dgm:cxn modelId="{74714DE3-54C9-4558-B78C-7D9A162E7F8C}" type="presOf" srcId="{5AA6285F-F89C-4FF5-9128-5236863E1BF5}" destId="{5918E5BE-5027-4CF9-A121-6F819333FCFD}" srcOrd="1" destOrd="2" presId="urn:microsoft.com/office/officeart/2005/8/layout/vProcess5"/>
    <dgm:cxn modelId="{C5B1BBE4-B538-45D6-A63B-3B25007C72D5}" type="presOf" srcId="{7BC6869F-4AED-4660-B163-0D9C085FC879}" destId="{065EFDDF-DEFC-492F-B401-3A5D5F55DA1B}" srcOrd="1" destOrd="3" presId="urn:microsoft.com/office/officeart/2005/8/layout/vProcess5"/>
    <dgm:cxn modelId="{ACFAB5E8-02DF-4338-910D-37286A68140C}" type="presOf" srcId="{3F261DC8-6290-4179-B3FC-95352645F47A}" destId="{065EFDDF-DEFC-492F-B401-3A5D5F55DA1B}" srcOrd="1" destOrd="2" presId="urn:microsoft.com/office/officeart/2005/8/layout/vProcess5"/>
    <dgm:cxn modelId="{F1DDE4E8-E499-48CE-9EED-11AE6C5CDC42}" srcId="{F275B974-6173-48BD-A8FF-FE1954FDEBE3}" destId="{BB18382C-F2E0-4E8F-8238-4889AB53478C}" srcOrd="1" destOrd="0" parTransId="{9705A1CD-2C6D-4D68-93DA-AC07B3D3F876}" sibTransId="{9936A2E1-F040-4838-BB90-17AFBAC16F4F}"/>
    <dgm:cxn modelId="{D66BB5F9-12DD-4557-9322-ABCC8159F6EC}" type="presOf" srcId="{3F261DC8-6290-4179-B3FC-95352645F47A}" destId="{36909FEA-AF41-4209-AB3D-71FA8EA498DE}" srcOrd="0" destOrd="2" presId="urn:microsoft.com/office/officeart/2005/8/layout/vProcess5"/>
    <dgm:cxn modelId="{2751E7F4-F651-424A-BA05-AD3F03F86B62}" type="presParOf" srcId="{46DC4EC4-DDD5-4CA7-B078-4BF68E3B75B3}" destId="{A6DD72F9-C45B-48DC-B059-0D21EF45B0F5}" srcOrd="0" destOrd="0" presId="urn:microsoft.com/office/officeart/2005/8/layout/vProcess5"/>
    <dgm:cxn modelId="{D3E44ECF-C03C-419F-A70E-566EA49220C6}" type="presParOf" srcId="{46DC4EC4-DDD5-4CA7-B078-4BF68E3B75B3}" destId="{8C8ADCB7-0B02-40EC-B0C6-8791CE861CEF}" srcOrd="1" destOrd="0" presId="urn:microsoft.com/office/officeart/2005/8/layout/vProcess5"/>
    <dgm:cxn modelId="{193123BF-918F-495D-A81A-E03E9BEAA0C4}" type="presParOf" srcId="{46DC4EC4-DDD5-4CA7-B078-4BF68E3B75B3}" destId="{36909FEA-AF41-4209-AB3D-71FA8EA498DE}" srcOrd="2" destOrd="0" presId="urn:microsoft.com/office/officeart/2005/8/layout/vProcess5"/>
    <dgm:cxn modelId="{2D02138F-28E9-42CD-8F0D-7E2C48DCBD5B}" type="presParOf" srcId="{46DC4EC4-DDD5-4CA7-B078-4BF68E3B75B3}" destId="{2E63E6EF-5A8D-4EC2-A95A-45F741BC12C2}" srcOrd="3" destOrd="0" presId="urn:microsoft.com/office/officeart/2005/8/layout/vProcess5"/>
    <dgm:cxn modelId="{89E1D98B-33AE-4F89-959C-941540C0CD1F}" type="presParOf" srcId="{46DC4EC4-DDD5-4CA7-B078-4BF68E3B75B3}" destId="{61173F9C-49D3-4B60-A948-2198AFFBC6DB}" srcOrd="4" destOrd="0" presId="urn:microsoft.com/office/officeart/2005/8/layout/vProcess5"/>
    <dgm:cxn modelId="{6DF79DD3-C828-4F60-A263-0279742448FB}" type="presParOf" srcId="{46DC4EC4-DDD5-4CA7-B078-4BF68E3B75B3}" destId="{70F3F315-EAA5-4820-B35C-E333743A5199}" srcOrd="5" destOrd="0" presId="urn:microsoft.com/office/officeart/2005/8/layout/vProcess5"/>
    <dgm:cxn modelId="{C63D710B-CD25-41C8-A82C-E71F808FF455}" type="presParOf" srcId="{46DC4EC4-DDD5-4CA7-B078-4BF68E3B75B3}" destId="{BFB5E41F-921D-4020-B714-29435095C54D}" srcOrd="6" destOrd="0" presId="urn:microsoft.com/office/officeart/2005/8/layout/vProcess5"/>
    <dgm:cxn modelId="{DE71C52C-A78F-4FAD-BC66-510F68154A34}" type="presParOf" srcId="{46DC4EC4-DDD5-4CA7-B078-4BF68E3B75B3}" destId="{065EFDDF-DEFC-492F-B401-3A5D5F55DA1B}" srcOrd="7" destOrd="0" presId="urn:microsoft.com/office/officeart/2005/8/layout/vProcess5"/>
    <dgm:cxn modelId="{2F5F208C-76F2-4F51-8153-07E5C0673884}" type="presParOf" srcId="{46DC4EC4-DDD5-4CA7-B078-4BF68E3B75B3}" destId="{5918E5BE-5027-4CF9-A121-6F819333FCFD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8ADCB7-0B02-40EC-B0C6-8791CE861CEF}">
      <dsp:nvSpPr>
        <dsp:cNvPr id="0" name=""/>
        <dsp:cNvSpPr/>
      </dsp:nvSpPr>
      <dsp:spPr>
        <a:xfrm>
          <a:off x="0" y="0"/>
          <a:ext cx="7983277" cy="18338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>
              <a:latin typeface="Segoe UI"/>
              <a:ea typeface="+mj-ea"/>
              <a:cs typeface="Segoe UI"/>
            </a:rPr>
            <a:t>U.S. Department of Health &amp; Human Services (HHS)</a:t>
          </a:r>
          <a:endParaRPr lang="en-US" sz="2200" kern="120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1" kern="1200">
              <a:latin typeface="Segoe UI"/>
              <a:ea typeface="+mj-ea"/>
              <a:cs typeface="Segoe UI"/>
            </a:rPr>
            <a:t>Centers for Medicare &amp; Medicaid Services </a:t>
          </a:r>
          <a:endParaRPr lang="en-US" sz="1700" kern="1200"/>
        </a:p>
      </dsp:txBody>
      <dsp:txXfrm>
        <a:off x="53712" y="53712"/>
        <a:ext cx="6004384" cy="1726450"/>
      </dsp:txXfrm>
    </dsp:sp>
    <dsp:sp modelId="{36909FEA-AF41-4209-AB3D-71FA8EA498DE}">
      <dsp:nvSpPr>
        <dsp:cNvPr id="0" name=""/>
        <dsp:cNvSpPr/>
      </dsp:nvSpPr>
      <dsp:spPr>
        <a:xfrm>
          <a:off x="704406" y="2139519"/>
          <a:ext cx="7983277" cy="18338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>
              <a:latin typeface="Segoe UI"/>
              <a:ea typeface="+mj-ea"/>
              <a:cs typeface="Segoe UI"/>
            </a:rPr>
            <a:t>Designated Single State Agency </a:t>
          </a:r>
          <a:endParaRPr lang="en-US" sz="2200" b="0" kern="1200">
            <a:latin typeface="Calibri Light" panose="020F0302020204030204"/>
            <a:ea typeface="+mj-ea"/>
            <a:cs typeface="Calibri Light" panose="020F0302020204030204"/>
          </a:endParaRPr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1" kern="1200">
              <a:latin typeface="Segoe UI"/>
              <a:ea typeface="+mj-ea"/>
              <a:cs typeface="Segoe UI"/>
            </a:rPr>
            <a:t>CA Department of Health &amp; Human Services </a:t>
          </a:r>
          <a:endParaRPr lang="en-US" sz="1700" b="0" kern="1200">
            <a:latin typeface="Calibri Light" panose="020F0302020204030204"/>
            <a:ea typeface="+mj-ea"/>
            <a:cs typeface="Calibri Light" panose="020F0302020204030204"/>
          </a:endParaRPr>
        </a:p>
        <a:p>
          <a:pPr marL="342900" lvl="2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1" kern="1200">
              <a:latin typeface="Segoe UI"/>
              <a:ea typeface="+mj-ea"/>
              <a:cs typeface="Segoe UI"/>
            </a:rPr>
            <a:t>Department of Health Care Services</a:t>
          </a:r>
          <a:endParaRPr lang="en-US" sz="1700" kern="1200"/>
        </a:p>
        <a:p>
          <a:pPr marL="514350" lvl="3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1" kern="1200">
              <a:latin typeface="Segoe UI"/>
              <a:ea typeface="+mj-ea"/>
              <a:cs typeface="Segoe UI"/>
            </a:rPr>
            <a:t>County Social Service Departments</a:t>
          </a:r>
        </a:p>
      </dsp:txBody>
      <dsp:txXfrm>
        <a:off x="758118" y="2193231"/>
        <a:ext cx="5979428" cy="1726450"/>
      </dsp:txXfrm>
    </dsp:sp>
    <dsp:sp modelId="{2E63E6EF-5A8D-4EC2-A95A-45F741BC12C2}">
      <dsp:nvSpPr>
        <dsp:cNvPr id="0" name=""/>
        <dsp:cNvSpPr/>
      </dsp:nvSpPr>
      <dsp:spPr>
        <a:xfrm>
          <a:off x="1408813" y="4279039"/>
          <a:ext cx="7983277" cy="18338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>
              <a:latin typeface="Segoe UI"/>
              <a:ea typeface="+mj-ea"/>
              <a:cs typeface="Segoe UI"/>
            </a:rPr>
            <a:t>Designated Medicaid Fraud Control Unit (MFCU)</a:t>
          </a:r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1" kern="1200">
              <a:latin typeface="Segoe UI"/>
              <a:ea typeface="+mj-ea"/>
              <a:cs typeface="Segoe UI"/>
            </a:rPr>
            <a:t>CA Department of Justice</a:t>
          </a:r>
        </a:p>
        <a:p>
          <a:pPr marL="342900" lvl="2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1" kern="1200">
              <a:latin typeface="Segoe UI"/>
              <a:ea typeface="+mj-ea"/>
              <a:cs typeface="Segoe UI"/>
            </a:rPr>
            <a:t>Division of Medi-Cal Fraud &amp; Elder Abuse (DMFEA)</a:t>
          </a:r>
          <a:endParaRPr lang="en-US" sz="1700" kern="1200"/>
        </a:p>
      </dsp:txBody>
      <dsp:txXfrm>
        <a:off x="1462525" y="4332751"/>
        <a:ext cx="5979428" cy="1726450"/>
      </dsp:txXfrm>
    </dsp:sp>
    <dsp:sp modelId="{61173F9C-49D3-4B60-A948-2198AFFBC6DB}">
      <dsp:nvSpPr>
        <dsp:cNvPr id="0" name=""/>
        <dsp:cNvSpPr/>
      </dsp:nvSpPr>
      <dsp:spPr>
        <a:xfrm>
          <a:off x="6791259" y="1390687"/>
          <a:ext cx="1192018" cy="1192018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7059463" y="1390687"/>
        <a:ext cx="655610" cy="896994"/>
      </dsp:txXfrm>
    </dsp:sp>
    <dsp:sp modelId="{70F3F315-EAA5-4820-B35C-E333743A5199}">
      <dsp:nvSpPr>
        <dsp:cNvPr id="0" name=""/>
        <dsp:cNvSpPr/>
      </dsp:nvSpPr>
      <dsp:spPr>
        <a:xfrm>
          <a:off x="7495665" y="3517982"/>
          <a:ext cx="1192018" cy="1192018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7763869" y="3517982"/>
        <a:ext cx="655610" cy="8969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B4C319-6D69-4629-A11E-3F322A084010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D3F05A-801B-440F-8252-3FD3A151B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1083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7C6EC111-66C1-4EE5-A06C-ED37731955D0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3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D0ECA9DC-8E96-4C18-A0D0-F5C5C0229E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25184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hcs.ca.gov/dataandstats/statistics/Documents/FastFacts-March2022.pdf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www.dhcs.ca.gov/CalAIM/Pages/Justice.aspx" TargetMode="External"/><Relationship Id="rId4" Type="http://schemas.openxmlformats.org/officeDocument/2006/relationships/hyperlink" Target="https://www.dhcs.ca.gov/calaim#initiatives" TargetMode="Externa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hcs.ca.gov/dataandstats/statistics/Documents/FastFacts-March2022.pdf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da.gov/RegulatoryInformation/LawsEnforcedbyFDA/SignificantAmendmentstotheFDCAct/21stCenturyCuresAct/default.htm" TargetMode="External"/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7093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>
                <a:cs typeface="Calibri"/>
              </a:rPr>
              <a:t>Sally to start through slide 8.</a:t>
            </a:r>
          </a:p>
          <a:p>
            <a:endParaRPr lang="en-US" b="1" dirty="0">
              <a:cs typeface="Calibri"/>
            </a:endParaRPr>
          </a:p>
          <a:p>
            <a:r>
              <a:rPr lang="en-US" b="1" dirty="0">
                <a:cs typeface="Calibri"/>
              </a:rPr>
              <a:t>Introductions</a:t>
            </a:r>
            <a:r>
              <a:rPr lang="en-US" b="1" baseline="0" dirty="0">
                <a:cs typeface="Calibri"/>
              </a:rPr>
              <a:t> and background information about ourselves.</a:t>
            </a:r>
            <a:endParaRPr lang="en-US" b="1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0898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556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Crossover claims</a:t>
            </a:r>
          </a:p>
          <a:p>
            <a:endParaRPr lang="en-US" dirty="0"/>
          </a:p>
          <a:p>
            <a:r>
              <a:rPr lang="en-US" dirty="0"/>
              <a:t>State and federal funding sources (discuss CA FMAP percentage compared to other states)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100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Medi-Cal Monthly Enrollment Fast Facts</a:t>
            </a:r>
            <a:endParaRPr lang="en-US" dirty="0"/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Cal AIM initiatives: </a:t>
            </a:r>
          </a:p>
          <a:p>
            <a:r>
              <a:rPr lang="en-US" dirty="0">
                <a:solidFill>
                  <a:schemeClr val="bg1"/>
                </a:solidFill>
                <a:cs typeface="Calibri"/>
                <a:hlinkClick r:id="rId4"/>
              </a:rPr>
              <a:t>https://www.dhcs.ca.gov/calaim#initiatives</a:t>
            </a:r>
            <a:endParaRPr lang="en-US" dirty="0">
              <a:solidFill>
                <a:schemeClr val="bg1"/>
              </a:solidFill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b="1" dirty="0"/>
              <a:t>Enhanced Care Management </a:t>
            </a:r>
            <a:br>
              <a:rPr lang="en-US" b="1" dirty="0">
                <a:cs typeface="+mn-lt"/>
              </a:rPr>
            </a:br>
            <a:r>
              <a:rPr lang="en-US" b="1" dirty="0"/>
              <a:t>Enhanced Care Management is person-centered care management provided to the highest-need Medi-Cal enrollees, primarily through in-person engagement where enrollees live, seek care, and choose to access services. </a:t>
            </a:r>
            <a:r>
              <a:rPr lang="en-US" i="1" dirty="0"/>
              <a:t> </a:t>
            </a:r>
            <a:br>
              <a:rPr lang="en-US" i="1" dirty="0">
                <a:cs typeface="+mn-lt"/>
              </a:rPr>
            </a:br>
            <a:endParaRPr lang="en-US" i="1" dirty="0"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US" b="1" dirty="0"/>
              <a:t>Community Supports (also known as “In Lieu of Services”) </a:t>
            </a:r>
            <a:br>
              <a:rPr lang="en-US" b="1" dirty="0">
                <a:cs typeface="+mn-lt"/>
              </a:rPr>
            </a:br>
            <a:r>
              <a:rPr lang="en-US" b="1" dirty="0"/>
              <a:t>Medi-Cal managed care plan partners will begin offering “Community Supports,” such as housing supports and medically tailored meals, which will play a fundamental role in meeting enrollees’ needs for heath and health-related services that address social drivers of health. </a:t>
            </a:r>
            <a:r>
              <a:rPr lang="en-US" i="1" dirty="0"/>
              <a:t> </a:t>
            </a:r>
            <a:br>
              <a:rPr lang="en-US" i="1" dirty="0">
                <a:cs typeface="+mn-lt"/>
              </a:rPr>
            </a:br>
            <a:r>
              <a:rPr lang="en-US" i="1" dirty="0"/>
              <a:t> </a:t>
            </a:r>
            <a:r>
              <a:rPr lang="en-US" dirty="0"/>
              <a:t> </a:t>
            </a:r>
          </a:p>
          <a:p>
            <a:pPr marL="171450" indent="-171450">
              <a:buFont typeface="Arial"/>
              <a:buChar char="•"/>
            </a:pPr>
            <a:r>
              <a:rPr lang="en-US" b="1" dirty="0"/>
              <a:t>New Dental Benefits</a:t>
            </a:r>
            <a:br>
              <a:rPr lang="en-US" b="1" dirty="0">
                <a:cs typeface="+mn-lt"/>
              </a:rPr>
            </a:br>
            <a:r>
              <a:rPr lang="en-US" b="1" dirty="0"/>
              <a:t> </a:t>
            </a:r>
            <a:r>
              <a:rPr lang="en-US" b="1" dirty="0" err="1"/>
              <a:t>CalAIM</a:t>
            </a:r>
            <a:r>
              <a:rPr lang="en-US" b="1" dirty="0"/>
              <a:t> will expand key dental benefits statewide, including a tool to identify risk factors of dental decay, and silver diamine fluoride for children and certain high-risk populations. </a:t>
            </a:r>
            <a:br>
              <a:rPr lang="en-US" b="1" dirty="0">
                <a:cs typeface="+mn-lt"/>
              </a:rPr>
            </a:br>
            <a:br>
              <a:rPr lang="en-US" b="1" dirty="0">
                <a:cs typeface="+mn-lt"/>
              </a:rPr>
            </a:br>
            <a:r>
              <a:rPr lang="en-US" b="1" dirty="0"/>
              <a:t>Behavioral Health Delivery System Transformation </a:t>
            </a:r>
            <a:br>
              <a:rPr lang="en-US" b="1" dirty="0">
                <a:cs typeface="+mn-lt"/>
              </a:rPr>
            </a:br>
            <a:r>
              <a:rPr lang="en-US" b="1" dirty="0"/>
              <a:t>DHCS will strengthen the state’s behavioral health continuum of care for all Californians and promote better integration with physical health care.  </a:t>
            </a:r>
            <a:r>
              <a:rPr lang="en-US" dirty="0"/>
              <a:t> </a:t>
            </a:r>
            <a:endParaRPr lang="en-US" b="1" dirty="0"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b="1" dirty="0"/>
              <a:t>Services and Supports for Justice-Involved Adults and Youth </a:t>
            </a:r>
            <a:br>
              <a:rPr lang="en-US" b="1" dirty="0">
                <a:cs typeface="+mn-lt"/>
              </a:rPr>
            </a:br>
            <a:r>
              <a:rPr lang="en-US" b="1" dirty="0"/>
              <a:t>These initiatives help California address poor health outcomes and disproportionate risk of illness and accidental death among justice-involved Medi-Cal eligible adults and youth as they re-enter their communities. </a:t>
            </a:r>
            <a:r>
              <a:rPr lang="en-US" i="1" dirty="0">
                <a:hlinkClick r:id="rId5"/>
              </a:rPr>
              <a:t> </a:t>
            </a:r>
            <a:r>
              <a:rPr lang="en-US" i="1" dirty="0"/>
              <a:t> </a:t>
            </a:r>
            <a:br>
              <a:rPr lang="en-US" i="1" dirty="0">
                <a:cs typeface="+mn-lt"/>
              </a:rPr>
            </a:br>
            <a:endParaRPr lang="en-US" i="1" dirty="0"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US" b="1" dirty="0"/>
              <a:t>Standard Enrollment with Consistent Managed Care Benefits</a:t>
            </a:r>
            <a:br>
              <a:rPr lang="en-US" b="1" dirty="0">
                <a:cs typeface="+mn-lt"/>
              </a:rPr>
            </a:br>
            <a:r>
              <a:rPr lang="en-US" b="1" dirty="0"/>
              <a:t> To improve each enrollee’s experience, </a:t>
            </a:r>
            <a:r>
              <a:rPr lang="en-US" b="1" dirty="0" err="1"/>
              <a:t>CalAIM</a:t>
            </a:r>
            <a:r>
              <a:rPr lang="en-US" b="1" dirty="0"/>
              <a:t> will expand the use of managed care plans and standardize benefits so that each enrollee will have access to a consistent set of services, no matter where they live.</a:t>
            </a:r>
            <a:r>
              <a:rPr lang="en-US" dirty="0"/>
              <a:t> </a:t>
            </a:r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1415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  <a:hlinkClick r:id="rId3"/>
              </a:rPr>
              <a:t>https://www.dhcs.ca.gov/dataandstats/statistics/Documents/FastFacts-March2022.pdf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7036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 our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position in the Medicaid landscape.</a:t>
            </a:r>
          </a:p>
          <a:p>
            <a:endParaRPr lang="en-US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dirty="0" err="1">
                <a:cs typeface="Calibri"/>
              </a:rPr>
              <a:t>Medi</a:t>
            </a:r>
            <a:r>
              <a:rPr lang="en-US" dirty="0">
                <a:cs typeface="Calibri"/>
              </a:rPr>
              <a:t>-Cal is administered at the county level through social service departments.</a:t>
            </a:r>
          </a:p>
          <a:p>
            <a:endParaRPr lang="en-US" dirty="0"/>
          </a:p>
          <a:p>
            <a:r>
              <a:rPr lang="en-US" dirty="0"/>
              <a:t>Healthcare provider fraud referrals to DOJ.</a:t>
            </a:r>
          </a:p>
          <a:p>
            <a:endParaRPr lang="en-US" dirty="0"/>
          </a:p>
          <a:p>
            <a:r>
              <a:rPr lang="en-US" dirty="0"/>
              <a:t>In 2021, 1 in 6 Californians receive Medicare.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6002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ROBERT to cover slide 9 and slide 10,</a:t>
            </a:r>
            <a:r>
              <a:rPr lang="en-US" b="1" baseline="0" dirty="0"/>
              <a:t> s</a:t>
            </a:r>
            <a:r>
              <a:rPr lang="en-US" b="1" dirty="0"/>
              <a:t>hould be just under 10 minutes in.</a:t>
            </a:r>
          </a:p>
          <a:p>
            <a:endParaRPr lang="en-US" b="1" dirty="0"/>
          </a:p>
          <a:p>
            <a:r>
              <a:rPr lang="en-US" dirty="0"/>
              <a:t>Even if something doesn’t</a:t>
            </a:r>
            <a:r>
              <a:rPr lang="en-US" baseline="0" dirty="0"/>
              <a:t> rise to the level of a referral, we may be able to help answer questions.</a:t>
            </a: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241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Certain things we need to conduct comprehensive</a:t>
            </a:r>
            <a:r>
              <a:rPr lang="en-US" baseline="0" dirty="0"/>
              <a:t> investigations and identify maximum exposure.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1. Applications &amp; renewals </a:t>
            </a:r>
            <a:r>
              <a:rPr lang="en-US" u="sng" dirty="0"/>
              <a:t>submitted</a:t>
            </a:r>
            <a:r>
              <a:rPr lang="en-US" u="sng" baseline="0" dirty="0"/>
              <a:t> in chronological order without any missing pages</a:t>
            </a:r>
            <a:r>
              <a:rPr lang="en-US" u="none" baseline="0" dirty="0"/>
              <a:t>.</a:t>
            </a:r>
            <a:endParaRPr lang="en-US" u="none" baseline="0" dirty="0">
              <a:cs typeface="Calibri"/>
            </a:endParaRPr>
          </a:p>
          <a:p>
            <a:pPr>
              <a:defRPr/>
            </a:pPr>
            <a:r>
              <a:rPr lang="en-US" dirty="0">
                <a:cs typeface="Calibri"/>
              </a:rPr>
              <a:t>	Declared vehicles/assets, financial accounts, signatures under penalty of perjury. </a:t>
            </a:r>
          </a:p>
          <a:p>
            <a:pPr>
              <a:defRPr/>
            </a:pPr>
            <a:r>
              <a:rPr lang="en-US" dirty="0">
                <a:cs typeface="Calibri"/>
              </a:rPr>
              <a:t>	Although assets</a:t>
            </a:r>
            <a:r>
              <a:rPr lang="en-US" baseline="0" dirty="0">
                <a:cs typeface="Calibri"/>
              </a:rPr>
              <a:t> may not be needed for MAGI eligibility, needed to develop PROBABLE CAUSE as proof of expenses may exceed reported income.</a:t>
            </a:r>
            <a:endParaRPr lang="en-US" dirty="0">
              <a:cs typeface="Calibri"/>
            </a:endParaRPr>
          </a:p>
          <a:p>
            <a:pPr>
              <a:defRPr/>
            </a:pPr>
            <a:endParaRPr lang="en-US" dirty="0">
              <a:cs typeface="Calibri"/>
            </a:endParaRPr>
          </a:p>
          <a:p>
            <a:pPr>
              <a:defRPr/>
            </a:pPr>
            <a:r>
              <a:rPr lang="en-US" dirty="0">
                <a:cs typeface="Calibri"/>
              </a:rPr>
              <a:t>2. Advisements and copies of rights and responsibilities forms sent to beneficiaries and methods used</a:t>
            </a:r>
            <a:r>
              <a:rPr lang="en-US" baseline="0" dirty="0">
                <a:cs typeface="Calibri"/>
              </a:rPr>
              <a:t> to send</a:t>
            </a:r>
            <a:r>
              <a:rPr lang="en-US" dirty="0">
                <a:cs typeface="Calibri"/>
              </a:rPr>
              <a:t>. </a:t>
            </a:r>
          </a:p>
          <a:p>
            <a:pPr>
              <a:defRPr/>
            </a:pPr>
            <a:endParaRPr lang="en-US" dirty="0">
              <a:cs typeface="Calibri"/>
            </a:endParaRPr>
          </a:p>
          <a:p>
            <a:pPr>
              <a:defRPr/>
            </a:pPr>
            <a:r>
              <a:rPr lang="en-US" dirty="0">
                <a:cs typeface="Calibri"/>
              </a:rPr>
              <a:t>3. We need to know the initial dates each beneficiary began receiving </a:t>
            </a:r>
            <a:r>
              <a:rPr lang="en-US" dirty="0" err="1">
                <a:cs typeface="Calibri"/>
              </a:rPr>
              <a:t>Medi</a:t>
            </a:r>
            <a:r>
              <a:rPr lang="en-US" dirty="0">
                <a:cs typeface="Calibri"/>
              </a:rPr>
              <a:t>-Cal coverage as well as when their next redetermination is due</a:t>
            </a:r>
            <a:r>
              <a:rPr lang="en-US" baseline="0" dirty="0">
                <a:cs typeface="Calibri"/>
              </a:rPr>
              <a:t> if ongoing.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4. How were the documents submitted? </a:t>
            </a:r>
            <a:r>
              <a:rPr lang="en-US" dirty="0" err="1"/>
              <a:t>CalHEERS</a:t>
            </a:r>
            <a:r>
              <a:rPr lang="en-US" baseline="0" dirty="0"/>
              <a:t> yes/no applications can lack information to successfully investigate.</a:t>
            </a:r>
            <a:endParaRPr lang="en-US" dirty="0">
              <a:cs typeface="Calibri"/>
            </a:endParaRPr>
          </a:p>
          <a:p>
            <a:endParaRPr lang="en-US" dirty="0"/>
          </a:p>
          <a:p>
            <a:r>
              <a:rPr lang="en-US" baseline="0" dirty="0"/>
              <a:t>5. Early on we establish a timeline of events, we use this information to calculate the dollars at risk which can dictate the course of the investigation.</a:t>
            </a:r>
            <a:endParaRPr lang="en-US" baseline="0" dirty="0">
              <a:cs typeface="Calibri"/>
            </a:endParaRPr>
          </a:p>
          <a:p>
            <a:endParaRPr lang="en-US" baseline="0" dirty="0"/>
          </a:p>
          <a:p>
            <a:pPr algn="l"/>
            <a:r>
              <a:rPr lang="en-US" baseline="0" dirty="0"/>
              <a:t>Statutes of limitation for fraud</a:t>
            </a:r>
            <a:endParaRPr lang="en-US" baseline="0" dirty="0">
              <a:cs typeface="Calibri"/>
            </a:endParaRPr>
          </a:p>
          <a:p>
            <a:pPr algn="l"/>
            <a:r>
              <a:rPr lang="en-US" baseline="0" dirty="0"/>
              <a:t>	A) 	3 year clock begins at date of initial discovery, if ongoing fraud. we can investigate all the way to the beginning of </a:t>
            </a:r>
            <a:r>
              <a:rPr lang="en-US" dirty="0"/>
              <a:t>enrollment </a:t>
            </a:r>
          </a:p>
          <a:p>
            <a:r>
              <a:rPr lang="en-US" dirty="0"/>
              <a:t>		to</a:t>
            </a:r>
            <a:r>
              <a:rPr lang="en-US" baseline="0" dirty="0"/>
              <a:t> further develop probable cause</a:t>
            </a:r>
            <a:endParaRPr lang="en-US" baseline="0" dirty="0">
              <a:cs typeface="Calibri"/>
            </a:endParaRPr>
          </a:p>
          <a:p>
            <a:r>
              <a:rPr lang="en-US" baseline="0" dirty="0"/>
              <a:t>	B)	Talk about what we do why its important (counties) to stay motivated and continue to submit referrals (MC-609) to us</a:t>
            </a:r>
          </a:p>
          <a:p>
            <a:r>
              <a:rPr lang="en-US" baseline="0" dirty="0">
                <a:cs typeface="Calibri"/>
              </a:rPr>
              <a:t>			lack of resources, limited amount of investigators</a:t>
            </a: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3439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Sally to Cover: 11:30-12:00 minutes.</a:t>
            </a:r>
          </a:p>
          <a:p>
            <a:endParaRPr lang="en-US" b="1" dirty="0">
              <a:cs typeface="Calibri"/>
            </a:endParaRPr>
          </a:p>
          <a:p>
            <a:r>
              <a:rPr lang="en-US" dirty="0"/>
              <a:t>Not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all complaints/referrals will be investigated</a:t>
            </a:r>
            <a:r>
              <a:rPr lang="en-US" dirty="0"/>
              <a:t> </a:t>
            </a:r>
            <a:endParaRPr lang="en-US" dirty="0">
              <a:cs typeface="Calibri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Intake screening process</a:t>
            </a:r>
            <a:endParaRPr lang="en-US" sz="1200" kern="1200" baseline="0" dirty="0">
              <a:solidFill>
                <a:schemeClr val="tx1"/>
              </a:solidFill>
              <a:effectLst/>
              <a:latin typeface="+mn-lt"/>
              <a:cs typeface="Calibri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0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Educational letters</a:t>
            </a:r>
            <a:endParaRPr lang="en-US" sz="1200" b="0" u="none" kern="1200" baseline="0" dirty="0">
              <a:solidFill>
                <a:schemeClr val="tx1"/>
              </a:solidFill>
              <a:effectLst/>
              <a:latin typeface="+mn-lt"/>
              <a:cs typeface="Calibri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0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Administrative remedies</a:t>
            </a:r>
            <a:endParaRPr lang="en-US" sz="1200" b="0" u="none" kern="1200" baseline="0" dirty="0">
              <a:solidFill>
                <a:schemeClr val="tx1"/>
              </a:solidFill>
              <a:effectLst/>
              <a:latin typeface="+mn-lt"/>
              <a:cs typeface="Calibri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0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Other referral mechanisms (crime stoppers, local hotlines)</a:t>
            </a:r>
            <a:endParaRPr lang="en-US" sz="1200" b="0" u="none" kern="1200" baseline="0" dirty="0">
              <a:solidFill>
                <a:schemeClr val="tx1"/>
              </a:solidFill>
              <a:effectLst/>
              <a:latin typeface="+mn-lt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8235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3263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Sally to cover first two bullets – Robert the second two:</a:t>
            </a:r>
          </a:p>
          <a:p>
            <a:endParaRPr lang="en-US" b="1" dirty="0"/>
          </a:p>
          <a:p>
            <a:pPr marL="0" indent="0">
              <a:buNone/>
            </a:pPr>
            <a:r>
              <a:rPr lang="en-US" dirty="0"/>
              <a:t>1. Beneficiary fraud – Failing to accurately report employment/income, household composition, businesses, financial</a:t>
            </a:r>
            <a:r>
              <a:rPr lang="en-US" baseline="0" dirty="0"/>
              <a:t> accounts.</a:t>
            </a:r>
          </a:p>
          <a:p>
            <a:pPr marL="228600" indent="-228600">
              <a:buAutoNum type="arabicPeriod"/>
            </a:pPr>
            <a:endParaRPr lang="en-US" dirty="0"/>
          </a:p>
          <a:p>
            <a:r>
              <a:rPr lang="en-US" dirty="0">
                <a:cs typeface="Calibri"/>
              </a:rPr>
              <a:t>2. Provider fraud – Billing for services not rendered, manufacturing false medical records, theft and sale of sensitive patient information.</a:t>
            </a:r>
          </a:p>
          <a:p>
            <a:endParaRPr lang="en-US" dirty="0">
              <a:cs typeface="Calibri"/>
            </a:endParaRPr>
          </a:p>
          <a:p>
            <a:r>
              <a:rPr lang="en-US" b="1" dirty="0">
                <a:cs typeface="Calibri"/>
              </a:rPr>
              <a:t>Robert</a:t>
            </a:r>
          </a:p>
          <a:p>
            <a:endParaRPr lang="en-US" b="1" dirty="0">
              <a:cs typeface="Calibri"/>
            </a:endParaRPr>
          </a:p>
          <a:p>
            <a:r>
              <a:rPr lang="en-US" dirty="0">
                <a:cs typeface="Calibri"/>
              </a:rPr>
              <a:t>3. Non-enrolled healthcare providers that see Medi-Cal beneficiaries for cash, beneficiary then receives a prescription upon the non-enrolled provider's orders that Medi-Cal ultimately pays for. Cash for prescription to outside</a:t>
            </a:r>
            <a:r>
              <a:rPr lang="en-US" baseline="0" dirty="0">
                <a:cs typeface="Calibri"/>
              </a:rPr>
              <a:t> </a:t>
            </a:r>
            <a:r>
              <a:rPr lang="en-US" dirty="0">
                <a:cs typeface="Calibri"/>
              </a:rPr>
              <a:t>Provider and fill        with </a:t>
            </a:r>
            <a:r>
              <a:rPr lang="en-US" dirty="0" err="1">
                <a:cs typeface="Calibri"/>
              </a:rPr>
              <a:t>Medi-cal</a:t>
            </a:r>
            <a:r>
              <a:rPr lang="en-US" dirty="0">
                <a:cs typeface="Calibri"/>
              </a:rPr>
              <a:t> pharmacy benefits at an enrolled pharmacy (e.g. CVS).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4. Criminal enterprise of Medicare and </a:t>
            </a:r>
            <a:r>
              <a:rPr lang="en-US" dirty="0" err="1">
                <a:cs typeface="Calibri"/>
              </a:rPr>
              <a:t>Medi</a:t>
            </a:r>
            <a:r>
              <a:rPr lang="en-US" dirty="0">
                <a:cs typeface="Calibri"/>
              </a:rPr>
              <a:t>-Cal</a:t>
            </a:r>
            <a:r>
              <a:rPr lang="en-US" baseline="0" dirty="0">
                <a:cs typeface="Calibri"/>
              </a:rPr>
              <a:t> fraud schemes, taking advantage of enrolled </a:t>
            </a:r>
            <a:r>
              <a:rPr lang="en-US" baseline="0" dirty="0" err="1">
                <a:cs typeface="Calibri"/>
              </a:rPr>
              <a:t>Medi</a:t>
            </a:r>
            <a:r>
              <a:rPr lang="en-US" baseline="0" dirty="0">
                <a:cs typeface="Calibri"/>
              </a:rPr>
              <a:t>-Cal providers and stealing identities to bill for services. ID theft rings that involve beneficiaries of </a:t>
            </a:r>
            <a:r>
              <a:rPr lang="en-US" baseline="0" dirty="0" err="1">
                <a:cs typeface="Calibri"/>
              </a:rPr>
              <a:t>Medi</a:t>
            </a:r>
            <a:r>
              <a:rPr lang="en-US" baseline="0" dirty="0">
                <a:cs typeface="Calibri"/>
              </a:rPr>
              <a:t>-Cal and other sources of PHI, PII.</a:t>
            </a: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086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Sally to cover slide 14 and 15:</a:t>
            </a:r>
          </a:p>
          <a:p>
            <a:endParaRPr lang="en-US" b="1" dirty="0"/>
          </a:p>
          <a:p>
            <a:r>
              <a:rPr lang="en-US" dirty="0"/>
              <a:t>Administrative actions </a:t>
            </a:r>
            <a:endParaRPr lang="en-US" dirty="0">
              <a:cs typeface="Calibri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Terminations from the IHSS program, reporting information back to eligibility workers to add</a:t>
            </a:r>
            <a:r>
              <a:rPr lang="en-US" baseline="0" dirty="0"/>
              <a:t> case notes or make adjustments as needed.</a:t>
            </a:r>
            <a:endParaRPr lang="en-US" dirty="0">
              <a:cs typeface="Calibri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Temporary or permanent payment suspensions for enrolled healthcare providers</a:t>
            </a:r>
            <a:r>
              <a:rPr lang="en-US" baseline="0" dirty="0"/>
              <a:t> (e.g. General Practice, Pharmacies, Hospitals).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Criminal – criminal complaint filing at local, state, or federal level, court</a:t>
            </a:r>
            <a:r>
              <a:rPr lang="en-US" baseline="0" dirty="0">
                <a:cs typeface="Calibri"/>
              </a:rPr>
              <a:t> ordered restitution upon conviction, incarceration</a:t>
            </a:r>
            <a:r>
              <a:rPr lang="en-US" dirty="0">
                <a:cs typeface="Calibri"/>
              </a:rPr>
              <a:t>.</a:t>
            </a:r>
            <a:endParaRPr lang="en-US" baseline="0" dirty="0">
              <a:cs typeface="Calibri"/>
            </a:endParaRPr>
          </a:p>
          <a:p>
            <a:endParaRPr lang="en-US" baseline="0" dirty="0">
              <a:cs typeface="Calibri"/>
            </a:endParaRPr>
          </a:p>
          <a:p>
            <a:r>
              <a:rPr lang="en-US" baseline="0" dirty="0">
                <a:cs typeface="Calibri"/>
              </a:rPr>
              <a:t>Cal DOJ will receive our referral and conduct full scope criminal investigations into healthcare providers.</a:t>
            </a:r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8040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As they pertain</a:t>
            </a:r>
            <a:r>
              <a:rPr lang="en-US" baseline="0" dirty="0">
                <a:cs typeface="Calibri"/>
              </a:rPr>
              <a:t> to an investigation.</a:t>
            </a:r>
          </a:p>
          <a:p>
            <a:endParaRPr lang="en-US" baseline="0" dirty="0">
              <a:cs typeface="Calibri"/>
            </a:endParaRPr>
          </a:p>
          <a:p>
            <a:r>
              <a:rPr lang="en-US" baseline="0" dirty="0">
                <a:cs typeface="Calibri"/>
              </a:rPr>
              <a:t>Ability to obtain information non-sworn staff members may not be able to obtain.</a:t>
            </a: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2784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>
                <a:cs typeface="Calibri"/>
              </a:rPr>
              <a:t>Robert to cover: around 17:00 minutes</a:t>
            </a:r>
          </a:p>
          <a:p>
            <a:endParaRPr lang="en-US" b="1" dirty="0"/>
          </a:p>
          <a:p>
            <a:pPr marL="228600" indent="-228600">
              <a:buAutoNum type="arabicPeriod"/>
            </a:pPr>
            <a:r>
              <a:rPr lang="en-US" dirty="0">
                <a:cs typeface="Calibri"/>
              </a:rPr>
              <a:t>With a fine tooth comb</a:t>
            </a:r>
            <a:r>
              <a:rPr lang="en-US" baseline="0" dirty="0">
                <a:cs typeface="Calibri"/>
              </a:rPr>
              <a:t> go through all case documents</a:t>
            </a:r>
          </a:p>
          <a:p>
            <a:pPr marL="0" indent="0">
              <a:buNone/>
            </a:pPr>
            <a:endParaRPr lang="en-US" dirty="0"/>
          </a:p>
          <a:p>
            <a:pPr>
              <a:defRPr/>
            </a:pPr>
            <a:r>
              <a:rPr lang="en-US" dirty="0">
                <a:latin typeface="Segoe UI"/>
                <a:cs typeface="Segoe UI"/>
              </a:rPr>
              <a:t>5.</a:t>
            </a:r>
            <a:r>
              <a:rPr lang="en-US" baseline="0" dirty="0">
                <a:latin typeface="Segoe UI"/>
                <a:cs typeface="Segoe UI"/>
              </a:rPr>
              <a:t> </a:t>
            </a:r>
            <a:r>
              <a:rPr lang="en-US" dirty="0">
                <a:latin typeface="Segoe UI"/>
                <a:cs typeface="Segoe UI"/>
              </a:rPr>
              <a:t>Surveillance techniques</a:t>
            </a:r>
            <a:endParaRPr lang="en-US" dirty="0"/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6472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5820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Sally to cover slide 17 – slide 20: Approximately 20:00 minutes in</a:t>
            </a:r>
          </a:p>
          <a:p>
            <a:endParaRPr lang="en-US" b="1" dirty="0"/>
          </a:p>
          <a:p>
            <a:r>
              <a:rPr lang="en-US" dirty="0"/>
              <a:t>It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easier for a self-employed beneficiary to commit fraud as they can easily manufacture their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own proof of income documents.</a:t>
            </a:r>
          </a:p>
          <a:p>
            <a:endParaRPr lang="en-US" dirty="0"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Counties that have access to their eligibility data can collaborate with investigators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provide reports used to self-initiate fraud investigations.</a:t>
            </a:r>
          </a:p>
          <a:p>
            <a:endParaRPr lang="en-US" sz="1200" kern="1200" baseline="0" dirty="0">
              <a:solidFill>
                <a:schemeClr val="tx1"/>
              </a:solidFill>
              <a:effectLst/>
              <a:latin typeface="+mn-lt"/>
              <a:cs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Managed care plans also submit referrals based on their own program integrity data mining efforts. </a:t>
            </a:r>
            <a:r>
              <a:rPr lang="en-US" sz="1200" dirty="0">
                <a:latin typeface="Segoe UI"/>
                <a:cs typeface="Segoe UI"/>
              </a:rPr>
              <a:t>Non-medical transportation trips without corresponding claims for services rendered</a:t>
            </a:r>
            <a:endParaRPr lang="en-US" sz="1200" dirty="0"/>
          </a:p>
          <a:p>
            <a:endParaRPr lang="en-US" sz="1200" b="0" u="non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1350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latin typeface="Segoe UI"/>
                <a:cs typeface="Segoe UI"/>
              </a:rPr>
              <a:t>U.S. HHS created benefits</a:t>
            </a:r>
            <a:r>
              <a:rPr lang="en-US" sz="2800" baseline="0" dirty="0">
                <a:latin typeface="Segoe UI"/>
                <a:cs typeface="Segoe UI"/>
              </a:rPr>
              <a:t> i</a:t>
            </a:r>
            <a:r>
              <a:rPr lang="en-US" sz="2800" dirty="0">
                <a:latin typeface="Segoe UI"/>
                <a:cs typeface="Segoe UI"/>
              </a:rPr>
              <a:t>nformation Sharing Project.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dirty="0">
              <a:latin typeface="Segoe UI"/>
              <a:cs typeface="Segoe UI"/>
            </a:endParaRPr>
          </a:p>
          <a:p>
            <a:r>
              <a:rPr lang="en-US" sz="2800" dirty="0">
                <a:latin typeface="Segoe UI"/>
                <a:cs typeface="Segoe UI"/>
              </a:rPr>
              <a:t>Used to address residency problems, duplicate coverage.</a:t>
            </a:r>
          </a:p>
          <a:p>
            <a:endParaRPr lang="en-US" sz="2800" dirty="0">
              <a:latin typeface="Segoe UI"/>
              <a:cs typeface="Segoe UI"/>
            </a:endParaRPr>
          </a:p>
          <a:p>
            <a:r>
              <a:rPr lang="en-US" sz="2800" dirty="0">
                <a:latin typeface="Segoe UI"/>
                <a:cs typeface="Segoe UI"/>
              </a:rPr>
              <a:t>Counties send letters to beneficiaries that come back as undeliverable. These names go to the database and we can look for interstate data matches – verify if active in another state. Once verified, terminate them as absent from the state – cost savings in capitation rates for us.</a:t>
            </a:r>
            <a:endParaRPr lang="en-US" sz="2800" b="0" u="none" kern="1200" dirty="0">
              <a:solidFill>
                <a:schemeClr val="tx1"/>
              </a:solidFill>
              <a:effectLst/>
              <a:latin typeface="Segoe UI"/>
              <a:cs typeface="Segoe UI"/>
            </a:endParaRPr>
          </a:p>
          <a:p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7024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 dirty="0">
                <a:latin typeface="Segoe UI"/>
                <a:cs typeface="Segoe UI"/>
              </a:rPr>
              <a:t>PARIS Project, information</a:t>
            </a:r>
            <a:r>
              <a:rPr lang="en-US" sz="2800" baseline="0" dirty="0">
                <a:latin typeface="Segoe UI"/>
                <a:cs typeface="Segoe UI"/>
              </a:rPr>
              <a:t> sharing among the states’ Medicaid programs.</a:t>
            </a:r>
          </a:p>
          <a:p>
            <a:endParaRPr lang="en-US" sz="2800" dirty="0">
              <a:latin typeface="Segoe UI"/>
              <a:cs typeface="Segoe UI"/>
            </a:endParaRPr>
          </a:p>
          <a:p>
            <a:r>
              <a:rPr lang="en-US" sz="2800" dirty="0">
                <a:latin typeface="Segoe UI"/>
                <a:cs typeface="Segoe UI"/>
              </a:rPr>
              <a:t>Residency discrepancies, duplicate coverages and payments issued.</a:t>
            </a:r>
          </a:p>
          <a:p>
            <a:endParaRPr lang="en-US" sz="2800" dirty="0">
              <a:latin typeface="Segoe UI"/>
              <a:cs typeface="Segoe UI"/>
            </a:endParaRPr>
          </a:p>
          <a:p>
            <a:r>
              <a:rPr lang="en-US" sz="2800" dirty="0">
                <a:latin typeface="Segoe UI"/>
                <a:cs typeface="Segoe UI"/>
              </a:rPr>
              <a:t>Fraud schemes that continue/extend outside California.</a:t>
            </a:r>
            <a:endParaRPr lang="en-US" sz="2800" dirty="0"/>
          </a:p>
          <a:p>
            <a:endParaRPr lang="en-US" sz="1200" b="0" u="non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5147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work closely</a:t>
            </a:r>
            <a:r>
              <a:rPr lang="en-US" baseline="0" dirty="0"/>
              <a:t> with the FBI and HHS-OIG and have dual-sworn task force officers that work with special agents in some of the federal field offices.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6868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(communications evidence) Records of communications, often contains GPS coordinates that can be mapped and presented as evidence.</a:t>
            </a:r>
            <a:r>
              <a:rPr lang="en-US" baseline="0" dirty="0"/>
              <a:t> </a:t>
            </a:r>
            <a:r>
              <a:rPr lang="en-US" dirty="0"/>
              <a:t>(historical time &amp; place evidence)</a:t>
            </a:r>
          </a:p>
          <a:p>
            <a:endParaRPr lang="en-US" dirty="0">
              <a:cs typeface="Calibri"/>
            </a:endParaRPr>
          </a:p>
          <a:p>
            <a:r>
              <a:rPr lang="en-US" b="1" dirty="0"/>
              <a:t>Sally EVV:</a:t>
            </a:r>
            <a:endParaRPr lang="en-US" b="1" dirty="0">
              <a:cs typeface="Calibri"/>
            </a:endParaRPr>
          </a:p>
          <a:p>
            <a:r>
              <a:rPr lang="en-US" dirty="0"/>
              <a:t>Section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12006 of the </a:t>
            </a:r>
            <a:r>
              <a:rPr lang="en-US" sz="1200" b="0" i="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21st Century Cures Act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requires all state Medicaid agencies implement an EVV solution for Personal Care and Home Health services. States that do not implement EVV will incur a reduction of Federal funding.</a:t>
            </a:r>
            <a:r>
              <a:rPr lang="en-US" dirty="0"/>
              <a:t> </a:t>
            </a:r>
            <a:endParaRPr lang="en-US" dirty="0">
              <a:cs typeface="Calibri"/>
            </a:endParaRPr>
          </a:p>
          <a:p>
            <a:r>
              <a:rPr lang="en-US" dirty="0"/>
              <a:t>EVV was separated into 2 phases</a:t>
            </a:r>
            <a:endParaRPr lang="en-US" dirty="0">
              <a:cs typeface="Calibri"/>
            </a:endParaRPr>
          </a:p>
          <a:p>
            <a:r>
              <a:rPr lang="en-US" dirty="0"/>
              <a:t>1. IHSS</a:t>
            </a:r>
            <a:endParaRPr lang="en-US" dirty="0">
              <a:cs typeface="Calibri"/>
            </a:endParaRPr>
          </a:p>
          <a:p>
            <a:r>
              <a:rPr lang="en-US" dirty="0"/>
              <a:t>2. all other HH</a:t>
            </a:r>
            <a:endParaRPr lang="en-US" dirty="0">
              <a:cs typeface="Calibri"/>
            </a:endParaRPr>
          </a:p>
          <a:p>
            <a:r>
              <a:rPr lang="en-US" dirty="0"/>
              <a:t>federal rule is CURES act</a:t>
            </a:r>
            <a:endParaRPr lang="en-US" dirty="0">
              <a:cs typeface="Calibri"/>
            </a:endParaRPr>
          </a:p>
          <a:p>
            <a:r>
              <a:rPr lang="en-US" dirty="0"/>
              <a:t>all HH services verified electronically start time end time and location</a:t>
            </a: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8728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601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Case numbers </a:t>
            </a:r>
            <a:r>
              <a:rPr lang="en-US" dirty="0"/>
              <a:t>exchanged.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Common</a:t>
            </a:r>
            <a:r>
              <a:rPr lang="en-US" sz="1200" b="0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goals of criminal charges or administrative sanctions.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200" b="0" u="none" kern="1200" baseline="0" dirty="0">
              <a:solidFill>
                <a:schemeClr val="tx1"/>
              </a:solidFill>
              <a:effectLst/>
              <a:latin typeface="+mn-lt"/>
              <a:cs typeface="Calibri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0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Can be shared during a joint investigation given a </a:t>
            </a:r>
            <a:r>
              <a:rPr lang="en-US" dirty="0"/>
              <a:t>legitimate nexus.</a:t>
            </a:r>
            <a:endParaRPr lang="en-US" sz="1200" b="0" u="none" kern="1200" dirty="0">
              <a:solidFill>
                <a:schemeClr val="tx1"/>
              </a:solidFill>
              <a:effectLst/>
              <a:latin typeface="+mn-lt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7563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Marijuana cultivation case in San</a:t>
            </a:r>
            <a:r>
              <a:rPr lang="en-US" sz="1200" b="0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Luis Obispo County.</a:t>
            </a:r>
          </a:p>
          <a:p>
            <a:endParaRPr lang="en-US" sz="1200" b="0" u="none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Fraud in </a:t>
            </a:r>
            <a:r>
              <a:rPr lang="en-US" sz="1200" b="0" u="none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Medi</a:t>
            </a:r>
            <a:r>
              <a:rPr lang="en-US" sz="1200" b="0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-Cal, likely fraud is occurring in other welfare programs.</a:t>
            </a:r>
          </a:p>
          <a:p>
            <a:endParaRPr lang="en-US" sz="1200" b="0" u="none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Private health insurance fraud may involve public insurance.</a:t>
            </a:r>
          </a:p>
          <a:p>
            <a:endParaRPr lang="en-US" sz="1200" b="0" u="none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Elder or dependent adult abuse/neglect, DHCS has mutual interest.</a:t>
            </a:r>
            <a:endParaRPr lang="en-US" sz="1200" b="0" u="non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87672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latin typeface="Segoe UI"/>
                <a:cs typeface="Segoe UI"/>
              </a:rPr>
              <a:t>Ongoing cooperation with social workers.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dirty="0">
                <a:latin typeface="Segoe UI"/>
                <a:cs typeface="Segoe UI"/>
              </a:rPr>
              <a:t>retrieve documents and discuss case specific eligibility details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dirty="0">
                <a:latin typeface="Segoe UI"/>
                <a:cs typeface="Segoe UI"/>
              </a:rPr>
              <a:t>currently DHCS investigators do</a:t>
            </a:r>
            <a:r>
              <a:rPr lang="en-US" sz="1200" baseline="0" dirty="0">
                <a:latin typeface="Segoe UI"/>
                <a:cs typeface="Segoe UI"/>
              </a:rPr>
              <a:t> not have access to </a:t>
            </a:r>
            <a:r>
              <a:rPr lang="en-US" sz="1200" baseline="0" dirty="0" err="1">
                <a:latin typeface="Segoe UI"/>
                <a:cs typeface="Segoe UI"/>
              </a:rPr>
              <a:t>CalSAWS</a:t>
            </a:r>
            <a:r>
              <a:rPr lang="en-US" sz="1200" baseline="0" dirty="0">
                <a:latin typeface="Segoe UI"/>
                <a:cs typeface="Segoe UI"/>
              </a:rPr>
              <a:t> and </a:t>
            </a:r>
            <a:r>
              <a:rPr lang="en-US" sz="1200" baseline="0" dirty="0" err="1">
                <a:latin typeface="Segoe UI"/>
                <a:cs typeface="Segoe UI"/>
              </a:rPr>
              <a:t>CalWIN</a:t>
            </a:r>
            <a:r>
              <a:rPr lang="en-US" sz="1200" baseline="0" dirty="0">
                <a:latin typeface="Segoe UI"/>
                <a:cs typeface="Segoe UI"/>
              </a:rPr>
              <a:t> or eligibility level data sources and heavily rely on our county partners.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200" dirty="0"/>
          </a:p>
          <a:p>
            <a:r>
              <a:rPr lang="en-US" sz="1200" b="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a general rule, any documents submitted</a:t>
            </a:r>
            <a:r>
              <a:rPr lang="en-US" sz="1200" b="0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that if proven false could result in fraud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0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penalty of perjury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0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specific intent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200" b="0" u="none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Timeline of events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0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renewals auto/or attested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0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letters requests for information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0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establishing repeated propensity to commit fraud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0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building probable cause for SW</a:t>
            </a:r>
          </a:p>
          <a:p>
            <a:endParaRPr lang="en-US" sz="1200" b="0" u="non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8855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>
                <a:cs typeface="Calibri"/>
              </a:rPr>
              <a:t>Sally to cover slide 28 – slide 30.</a:t>
            </a:r>
            <a:endParaRPr lang="en-US" b="1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4978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1808"/>
            <a:ext cx="12191013" cy="685855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4000" y="607219"/>
            <a:ext cx="9144000" cy="2387600"/>
          </a:xfrm>
        </p:spPr>
        <p:txBody>
          <a:bodyPr anchor="b">
            <a:normAutofit/>
          </a:bodyPr>
          <a:lstStyle>
            <a:lvl1pPr algn="ctr">
              <a:defRPr sz="5400" b="1" baseline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LONG, INTERESTING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192735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200" baseline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AND A SUBTITLE, IF NEEDED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4/15/2019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24" y="6146260"/>
            <a:ext cx="1981285" cy="420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653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49501"/>
            <a:ext cx="10515600" cy="1325563"/>
          </a:xfrm>
        </p:spPr>
        <p:txBody>
          <a:bodyPr/>
          <a:lstStyle>
            <a:lvl1pPr>
              <a:defRPr b="1">
                <a:solidFill>
                  <a:srgbClr val="14315A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9086" y="2114550"/>
            <a:ext cx="10515600" cy="4351338"/>
          </a:xfrm>
        </p:spPr>
        <p:txBody>
          <a:bodyPr/>
          <a:lstStyle>
            <a:lvl1pPr marL="320040" indent="-320040">
              <a:lnSpc>
                <a:spcPct val="120000"/>
              </a:lnSpc>
              <a:buClr>
                <a:srgbClr val="782B8B"/>
              </a:buClr>
              <a:buSzPct val="125000"/>
              <a:buFont typeface="Segoe UI" panose="020B0502040204020203" pitchFamily="34" charset="0"/>
              <a:buChar char="»"/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685800" indent="-228600">
              <a:buClr>
                <a:srgbClr val="782B8B"/>
              </a:buClr>
              <a:buFont typeface="Segoe UI" panose="020B0502040204020203" pitchFamily="34" charset="0"/>
              <a:buChar char="»"/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1143000" indent="-228600">
              <a:buClr>
                <a:srgbClr val="782B8B"/>
              </a:buClr>
              <a:buFont typeface="Segoe UI" panose="020B0502040204020203" pitchFamily="34" charset="0"/>
              <a:buChar char="»"/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600200" indent="-228600">
              <a:buClr>
                <a:srgbClr val="782B8B"/>
              </a:buClr>
              <a:buFont typeface="Segoe UI" panose="020B0502040204020203" pitchFamily="34" charset="0"/>
              <a:buChar char="»"/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2057400" indent="-228600">
              <a:buClr>
                <a:srgbClr val="782B8B"/>
              </a:buClr>
              <a:buFont typeface="Segoe UI" panose="020B0502040204020203" pitchFamily="34" charset="0"/>
              <a:buChar char="»"/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8C0A-392C-4A8B-9007-135A2DC939C1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90AE-F645-47C1-81A8-D4E28BF03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711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077686"/>
            <a:ext cx="10515600" cy="1698171"/>
          </a:xfrm>
        </p:spPr>
        <p:txBody>
          <a:bodyPr anchor="b"/>
          <a:lstStyle>
            <a:lvl1pPr>
              <a:defRPr sz="6000" b="1">
                <a:solidFill>
                  <a:srgbClr val="14315A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TITLE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8C0A-392C-4A8B-9007-135A2DC939C1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90AE-F645-47C1-81A8-D4E28BF03D47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4654"/>
            <a:ext cx="12192000" cy="2068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120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14315A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8C0A-392C-4A8B-9007-135A2DC939C1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90AE-F645-47C1-81A8-D4E28BF03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147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>
                <a:solidFill>
                  <a:srgbClr val="14315A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8C0A-392C-4A8B-9007-135A2DC939C1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90AE-F645-47C1-81A8-D4E28BF03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680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14315A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8C0A-392C-4A8B-9007-135A2DC939C1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90AE-F645-47C1-81A8-D4E28BF03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485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8C0A-392C-4A8B-9007-135A2DC939C1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90AE-F645-47C1-81A8-D4E28BF03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909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defRPr sz="28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2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20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2000">
                <a:latin typeface="Segoe UI" panose="020B0502040204020203" pitchFamily="34" charset="0"/>
                <a:cs typeface="Segoe UI" panose="020B0502040204020203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8C0A-392C-4A8B-9007-135A2DC939C1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90AE-F645-47C1-81A8-D4E28BF03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5496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8C0A-392C-4A8B-9007-135A2DC939C1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90AE-F645-47C1-81A8-D4E28BF03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56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8C0A-392C-4A8B-9007-135A2DC939C1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90AE-F645-47C1-81A8-D4E28BF03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262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8C0A-392C-4A8B-9007-135A2DC939C1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90AE-F645-47C1-81A8-D4E28BF03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661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69258C0A-392C-4A8B-9007-135A2DC939C1}" type="datetimeFigureOut">
              <a:rPr lang="en-US" smtClean="0"/>
              <a:pPr/>
              <a:t>11/27/2022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EB8090AE-F645-47C1-81A8-D4E28BF03D4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263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14315A"/>
          </a:solidFill>
          <a:latin typeface="Segoe UI" panose="020B0502040204020203" pitchFamily="34" charset="0"/>
          <a:ea typeface="+mj-ea"/>
          <a:cs typeface="Segoe UI" panose="020B050204020402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8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hcs.ca.gov/individuals/Pages/StopMedi-CalFraud.aspx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9159" y="698503"/>
            <a:ext cx="9144000" cy="1630763"/>
          </a:xfrm>
        </p:spPr>
        <p:txBody>
          <a:bodyPr>
            <a:normAutofit/>
          </a:bodyPr>
          <a:lstStyle/>
          <a:p>
            <a:r>
              <a:rPr lang="en-US">
                <a:latin typeface="Segoe UI"/>
                <a:cs typeface="Segoe UI"/>
              </a:rPr>
              <a:t>California Department of Health Care Services </a:t>
            </a:r>
            <a:endParaRPr lang="en-US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9016789" y="6263865"/>
            <a:ext cx="3000103" cy="4174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 baseline="0">
                <a:solidFill>
                  <a:schemeClr val="bg1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>
                <a:solidFill>
                  <a:schemeClr val="tx1"/>
                </a:solidFill>
              </a:rPr>
              <a:t>CWFIA 2022 Conference</a:t>
            </a:r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1572662" y="2460101"/>
            <a:ext cx="9144000" cy="1655762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sz="3800">
                <a:latin typeface="Segoe UI"/>
                <a:cs typeface="Segoe UI"/>
              </a:rPr>
              <a:t>Investigations Division</a:t>
            </a:r>
            <a:endParaRPr lang="en-US" sz="3800"/>
          </a:p>
          <a:p>
            <a:r>
              <a:rPr lang="en-US" sz="4300" b="1">
                <a:latin typeface="Segoe UI"/>
                <a:cs typeface="Segoe UI"/>
              </a:rPr>
              <a:t>California’s Medicaid Fraud Investigations</a:t>
            </a:r>
          </a:p>
        </p:txBody>
      </p:sp>
      <p:pic>
        <p:nvPicPr>
          <p:cNvPr id="3" name="Picture 5" descr="Badge.png">
            <a:extLst>
              <a:ext uri="{FF2B5EF4-FFF2-40B4-BE49-F238E27FC236}">
                <a16:creationId xmlns:a16="http://schemas.microsoft.com/office/drawing/2014/main" id="{8D9CE3E5-E410-AD7E-005F-F82AC229A4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8365" y="5181960"/>
            <a:ext cx="1766637" cy="1586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544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Segoe UI"/>
                <a:cs typeface="Segoe UI"/>
              </a:rPr>
              <a:t>Presenters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9561" y="2600325"/>
            <a:ext cx="10515600" cy="239871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algn="ctr"/>
            <a:r>
              <a:rPr lang="en-US" sz="3600">
                <a:latin typeface="Segoe UI"/>
                <a:cs typeface="Segoe UI"/>
              </a:rPr>
              <a:t>Sally Montoya,</a:t>
            </a:r>
            <a:r>
              <a:rPr lang="en-US">
                <a:latin typeface="Segoe UI"/>
                <a:cs typeface="Segoe UI"/>
              </a:rPr>
              <a:t> </a:t>
            </a:r>
            <a:r>
              <a:rPr lang="en-US" sz="2000">
                <a:latin typeface="Segoe UI"/>
                <a:cs typeface="Segoe UI"/>
              </a:rPr>
              <a:t>Assistant Chief of Investigations</a:t>
            </a:r>
            <a:endParaRPr lang="en-US" sz="2000"/>
          </a:p>
          <a:p>
            <a:pPr algn="ctr"/>
            <a:endParaRPr lang="en-US" sz="2000"/>
          </a:p>
          <a:p>
            <a:pPr marL="0" indent="0" algn="ctr">
              <a:buNone/>
            </a:pPr>
            <a:endParaRPr lang="en-US" sz="2000"/>
          </a:p>
          <a:p>
            <a:pPr algn="ctr"/>
            <a:r>
              <a:rPr lang="en-US" sz="3600">
                <a:latin typeface="Segoe UI"/>
                <a:cs typeface="Segoe UI"/>
              </a:rPr>
              <a:t>Robert Musso,</a:t>
            </a:r>
            <a:r>
              <a:rPr lang="en-US">
                <a:latin typeface="Segoe UI"/>
                <a:cs typeface="Segoe UI"/>
              </a:rPr>
              <a:t> </a:t>
            </a:r>
            <a:r>
              <a:rPr lang="en-US" sz="2000">
                <a:latin typeface="Segoe UI"/>
                <a:cs typeface="Segoe UI"/>
              </a:rPr>
              <a:t>Investigator</a:t>
            </a:r>
            <a:r>
              <a:rPr lang="en-US">
                <a:latin typeface="Segoe UI"/>
                <a:cs typeface="Segoe UI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08035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Course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Segoe UI"/>
                <a:cs typeface="Segoe UI"/>
              </a:rPr>
              <a:t>Structure &amp; Implementation of Medicaid</a:t>
            </a:r>
          </a:p>
          <a:p>
            <a:r>
              <a:rPr lang="en-US" dirty="0" err="1">
                <a:latin typeface="Segoe UI"/>
                <a:cs typeface="Segoe UI"/>
              </a:rPr>
              <a:t>Medi</a:t>
            </a:r>
            <a:r>
              <a:rPr lang="en-US" dirty="0">
                <a:latin typeface="Segoe UI"/>
                <a:cs typeface="Segoe UI"/>
              </a:rPr>
              <a:t>-Cal Fraud Investigations</a:t>
            </a:r>
          </a:p>
          <a:p>
            <a:r>
              <a:rPr lang="en-US" dirty="0">
                <a:latin typeface="Segoe UI"/>
                <a:cs typeface="Segoe UI"/>
              </a:rPr>
              <a:t>Innovation in </a:t>
            </a:r>
            <a:r>
              <a:rPr lang="en-US" dirty="0" err="1">
                <a:latin typeface="Segoe UI"/>
                <a:cs typeface="Segoe UI"/>
              </a:rPr>
              <a:t>Medi</a:t>
            </a:r>
            <a:r>
              <a:rPr lang="en-US" dirty="0">
                <a:latin typeface="Segoe UI"/>
                <a:cs typeface="Segoe UI"/>
              </a:rPr>
              <a:t>-Cal Fraud Investigations</a:t>
            </a:r>
          </a:p>
          <a:p>
            <a:r>
              <a:rPr lang="en-US" dirty="0">
                <a:latin typeface="Segoe UI"/>
                <a:cs typeface="Segoe UI"/>
              </a:rPr>
              <a:t>Joint Investigations with Outside Agencies</a:t>
            </a:r>
          </a:p>
          <a:p>
            <a:r>
              <a:rPr lang="en-US" dirty="0">
                <a:latin typeface="Segoe UI"/>
                <a:cs typeface="Segoe UI"/>
              </a:rPr>
              <a:t>Legal Considerations</a:t>
            </a:r>
          </a:p>
          <a:p>
            <a:r>
              <a:rPr lang="en-US" dirty="0">
                <a:latin typeface="Segoe UI"/>
                <a:cs typeface="Segoe UI"/>
              </a:rPr>
              <a:t>Case Examples</a:t>
            </a:r>
          </a:p>
          <a:p>
            <a:endParaRPr lang="en-US" dirty="0">
              <a:latin typeface="Segoe UI"/>
              <a:cs typeface="Segoe UI"/>
            </a:endParaRPr>
          </a:p>
          <a:p>
            <a:endParaRPr lang="en-US" dirty="0">
              <a:latin typeface="Segoe UI"/>
              <a:cs typeface="Segoe U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98640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47963" y="1178977"/>
            <a:ext cx="10896600" cy="1698171"/>
          </a:xfrm>
        </p:spPr>
        <p:txBody>
          <a:bodyPr>
            <a:normAutofit/>
          </a:bodyPr>
          <a:lstStyle/>
          <a:p>
            <a:pPr algn="ctr"/>
            <a:r>
              <a:rPr lang="en-US" sz="4400">
                <a:latin typeface="Segoe UI"/>
                <a:cs typeface="Segoe UI"/>
              </a:rPr>
              <a:t>Structure &amp; Implementation of Medicaid</a:t>
            </a:r>
            <a:endParaRPr lang="en-US" sz="4400"/>
          </a:p>
        </p:txBody>
      </p:sp>
    </p:spTree>
    <p:extLst>
      <p:ext uri="{BB962C8B-B14F-4D97-AF65-F5344CB8AC3E}">
        <p14:creationId xmlns:p14="http://schemas.microsoft.com/office/powerpoint/2010/main" val="17450184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Segoe UI"/>
                <a:cs typeface="Segoe UI"/>
              </a:rPr>
              <a:t>About DHCS and Medicaid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3200">
                <a:latin typeface="Segoe UI"/>
                <a:cs typeface="Segoe UI"/>
              </a:rPr>
              <a:t>Medicaid known in CA as “</a:t>
            </a:r>
            <a:r>
              <a:rPr lang="en-US" sz="3200" err="1">
                <a:latin typeface="Segoe UI"/>
                <a:cs typeface="Segoe UI"/>
              </a:rPr>
              <a:t>Medi</a:t>
            </a:r>
            <a:r>
              <a:rPr lang="en-US" sz="3200">
                <a:latin typeface="Segoe UI"/>
                <a:cs typeface="Segoe UI"/>
              </a:rPr>
              <a:t>-Cal”</a:t>
            </a:r>
          </a:p>
          <a:p>
            <a:pPr>
              <a:lnSpc>
                <a:spcPct val="100000"/>
              </a:lnSpc>
            </a:pPr>
            <a:r>
              <a:rPr lang="en-US" sz="3200" err="1">
                <a:latin typeface="Segoe UI"/>
                <a:cs typeface="Segoe UI"/>
              </a:rPr>
              <a:t>Medi</a:t>
            </a:r>
            <a:r>
              <a:rPr lang="en-US" sz="3200">
                <a:latin typeface="Segoe UI"/>
                <a:cs typeface="Segoe UI"/>
              </a:rPr>
              <a:t>-Cal is government funded healthcare intended for </a:t>
            </a:r>
            <a:r>
              <a:rPr lang="en-US" sz="3200" u="sng">
                <a:latin typeface="Segoe UI"/>
                <a:cs typeface="Segoe UI"/>
              </a:rPr>
              <a:t>eligible low-income </a:t>
            </a:r>
            <a:r>
              <a:rPr lang="en-US" sz="3200">
                <a:latin typeface="Segoe UI"/>
                <a:cs typeface="Segoe UI"/>
              </a:rPr>
              <a:t>individuals &amp; families</a:t>
            </a:r>
          </a:p>
          <a:p>
            <a:pPr>
              <a:lnSpc>
                <a:spcPct val="100000"/>
              </a:lnSpc>
            </a:pPr>
            <a:r>
              <a:rPr lang="en-US" sz="3200">
                <a:latin typeface="Segoe UI"/>
                <a:cs typeface="Segoe UI"/>
              </a:rPr>
              <a:t>Welfare in the form of health coverage</a:t>
            </a:r>
          </a:p>
          <a:p>
            <a:pPr>
              <a:lnSpc>
                <a:spcPct val="100000"/>
              </a:lnSpc>
            </a:pPr>
            <a:r>
              <a:rPr lang="en-US" sz="3200">
                <a:latin typeface="Segoe UI"/>
                <a:cs typeface="Segoe UI"/>
              </a:rPr>
              <a:t>Affiliated with Medicare, claims often paid by both</a:t>
            </a:r>
          </a:p>
          <a:p>
            <a:endParaRPr lang="en-US" b="1">
              <a:latin typeface="Segoe UI"/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3362337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Segoe UI"/>
                <a:cs typeface="Segoe UI"/>
              </a:rPr>
              <a:t>Beneficiaries of </a:t>
            </a:r>
            <a:r>
              <a:rPr lang="en-US" dirty="0" err="1">
                <a:latin typeface="Segoe UI"/>
                <a:cs typeface="Segoe UI"/>
              </a:rPr>
              <a:t>Medi</a:t>
            </a:r>
            <a:r>
              <a:rPr lang="en-US" dirty="0">
                <a:latin typeface="Segoe UI"/>
                <a:cs typeface="Segoe UI"/>
              </a:rPr>
              <a:t>-Cal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7541" y="1906732"/>
            <a:ext cx="10515600" cy="4559156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3200" dirty="0">
                <a:latin typeface="Segoe UI"/>
                <a:cs typeface="Segoe UI"/>
              </a:rPr>
              <a:t>Total </a:t>
            </a:r>
            <a:r>
              <a:rPr lang="en-US" sz="3200" dirty="0" err="1">
                <a:latin typeface="Segoe UI"/>
                <a:cs typeface="Segoe UI"/>
              </a:rPr>
              <a:t>Medi</a:t>
            </a:r>
            <a:r>
              <a:rPr lang="en-US" sz="3200" dirty="0">
                <a:latin typeface="Segoe UI"/>
                <a:cs typeface="Segoe UI"/>
              </a:rPr>
              <a:t>-Cal beneficiaries as of March 2022</a:t>
            </a:r>
            <a:endParaRPr lang="en-US" dirty="0"/>
          </a:p>
          <a:p>
            <a:pPr lvl="1">
              <a:lnSpc>
                <a:spcPct val="100000"/>
              </a:lnSpc>
            </a:pPr>
            <a:r>
              <a:rPr lang="en-US" sz="2800" dirty="0">
                <a:latin typeface="Segoe UI"/>
                <a:cs typeface="Segoe UI"/>
              </a:rPr>
              <a:t>14,678,374</a:t>
            </a:r>
          </a:p>
          <a:p>
            <a:pPr>
              <a:lnSpc>
                <a:spcPct val="100000"/>
              </a:lnSpc>
            </a:pPr>
            <a:r>
              <a:rPr lang="en-US" sz="3200" dirty="0">
                <a:latin typeface="Segoe UI"/>
                <a:cs typeface="Segoe UI"/>
              </a:rPr>
              <a:t>Percentage of beneficiaries on managed care plans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latin typeface="Segoe UI"/>
                <a:cs typeface="Segoe UI"/>
              </a:rPr>
              <a:t>84.7% as of June 2022</a:t>
            </a:r>
          </a:p>
          <a:p>
            <a:pPr>
              <a:lnSpc>
                <a:spcPct val="100000"/>
              </a:lnSpc>
            </a:pPr>
            <a:r>
              <a:rPr lang="en-US" sz="3200" dirty="0" err="1">
                <a:latin typeface="Segoe UI"/>
                <a:cs typeface="Segoe UI"/>
              </a:rPr>
              <a:t>Medi</a:t>
            </a:r>
            <a:r>
              <a:rPr lang="en-US" sz="3200" dirty="0">
                <a:latin typeface="Segoe UI"/>
                <a:cs typeface="Segoe UI"/>
              </a:rPr>
              <a:t>-Cal Rx 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latin typeface="Segoe UI"/>
                <a:cs typeface="Segoe UI"/>
              </a:rPr>
              <a:t>Pharmacy claims are carved out of managed care services</a:t>
            </a:r>
          </a:p>
          <a:p>
            <a:pPr>
              <a:lnSpc>
                <a:spcPct val="100000"/>
              </a:lnSpc>
            </a:pPr>
            <a:r>
              <a:rPr lang="en-US" sz="3200" dirty="0">
                <a:latin typeface="Segoe UI"/>
                <a:cs typeface="Segoe UI"/>
              </a:rPr>
              <a:t>California Advancing and Innovating </a:t>
            </a:r>
            <a:r>
              <a:rPr lang="en-US" sz="3200" dirty="0" err="1">
                <a:latin typeface="Segoe UI"/>
                <a:cs typeface="Segoe UI"/>
              </a:rPr>
              <a:t>Medi</a:t>
            </a:r>
            <a:r>
              <a:rPr lang="en-US" sz="3200" dirty="0">
                <a:latin typeface="Segoe UI"/>
                <a:cs typeface="Segoe UI"/>
              </a:rPr>
              <a:t>-Cal (</a:t>
            </a:r>
            <a:r>
              <a:rPr lang="en-US" sz="3200" dirty="0" err="1">
                <a:latin typeface="Segoe UI"/>
                <a:cs typeface="Segoe UI"/>
              </a:rPr>
              <a:t>CalAIM</a:t>
            </a:r>
            <a:r>
              <a:rPr lang="en-US" sz="3200" dirty="0">
                <a:latin typeface="Segoe UI"/>
                <a:cs typeface="Segoe UI"/>
              </a:rPr>
              <a:t>)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latin typeface="Segoe UI"/>
                <a:cs typeface="Segoe UI"/>
              </a:rPr>
              <a:t>99% Managed Care enrollment by 2024</a:t>
            </a:r>
            <a:endParaRPr lang="en-US" sz="2800" dirty="0"/>
          </a:p>
          <a:p>
            <a:pPr>
              <a:lnSpc>
                <a:spcPct val="100000"/>
              </a:lnSpc>
            </a:pPr>
            <a:endParaRPr lang="en-US" sz="3200" dirty="0">
              <a:latin typeface="Segoe UI"/>
              <a:cs typeface="Segoe UI"/>
            </a:endParaRPr>
          </a:p>
          <a:p>
            <a:endParaRPr lang="en-US" b="1" dirty="0">
              <a:latin typeface="Segoe UI"/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26308327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Screenshot 2022-08-31 135154.png">
            <a:extLst>
              <a:ext uri="{FF2B5EF4-FFF2-40B4-BE49-F238E27FC236}">
                <a16:creationId xmlns:a16="http://schemas.microsoft.com/office/drawing/2014/main" id="{7ABCAA61-6443-295F-A056-F7C4589677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30" y="239250"/>
            <a:ext cx="11678339" cy="6370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7037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782A5AE9-9FFC-19F1-9E7D-033E700261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18689703"/>
              </p:ext>
            </p:extLst>
          </p:nvPr>
        </p:nvGraphicFramePr>
        <p:xfrm>
          <a:off x="1394940" y="377691"/>
          <a:ext cx="9392091" cy="61129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8" name="Picture 603" descr="download.png">
            <a:extLst>
              <a:ext uri="{FF2B5EF4-FFF2-40B4-BE49-F238E27FC236}">
                <a16:creationId xmlns:a16="http://schemas.microsoft.com/office/drawing/2014/main" id="{80FF18D8-71C6-2831-3143-C143EB528FA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17515" y="3544389"/>
            <a:ext cx="1220106" cy="26207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0827" y="1339650"/>
            <a:ext cx="1396056" cy="621390"/>
          </a:xfrm>
          <a:prstGeom prst="rect">
            <a:avLst/>
          </a:prstGeom>
        </p:spPr>
      </p:pic>
      <p:pic>
        <p:nvPicPr>
          <p:cNvPr id="22" name="Picture 22">
            <a:extLst>
              <a:ext uri="{FF2B5EF4-FFF2-40B4-BE49-F238E27FC236}">
                <a16:creationId xmlns:a16="http://schemas.microsoft.com/office/drawing/2014/main" id="{72C91A1F-B50F-48DE-0F46-B71ACCA73C4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16785" y="5229350"/>
            <a:ext cx="728718" cy="73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6918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How we partner with counties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Discuss your concerns with an investigator</a:t>
            </a:r>
          </a:p>
          <a:p>
            <a:r>
              <a:rPr lang="en-US">
                <a:latin typeface="Segoe UI"/>
                <a:cs typeface="Segoe UI"/>
              </a:rPr>
              <a:t>Exchange of information</a:t>
            </a:r>
          </a:p>
          <a:p>
            <a:pPr lvl="1"/>
            <a:r>
              <a:rPr lang="en-US">
                <a:latin typeface="Segoe UI"/>
                <a:cs typeface="Segoe UI"/>
              </a:rPr>
              <a:t>household composition/residency/employment/income/contact information/marriage status</a:t>
            </a:r>
            <a:endParaRPr lang="en-US"/>
          </a:p>
          <a:p>
            <a:r>
              <a:rPr lang="en-US"/>
              <a:t>Joint investigations with county SIUs</a:t>
            </a:r>
          </a:p>
        </p:txBody>
      </p:sp>
    </p:spTree>
    <p:extLst>
      <p:ext uri="{BB962C8B-B14F-4D97-AF65-F5344CB8AC3E}">
        <p14:creationId xmlns:p14="http://schemas.microsoft.com/office/powerpoint/2010/main" val="1179041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What we will ask from counties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Enrollment and renewal documents</a:t>
            </a:r>
          </a:p>
          <a:p>
            <a:pPr lvl="1"/>
            <a:r>
              <a:rPr lang="en-US"/>
              <a:t>Establishing a fraud timeline, scrutinizing details</a:t>
            </a:r>
          </a:p>
          <a:p>
            <a:r>
              <a:rPr lang="en-US"/>
              <a:t>Identity documents</a:t>
            </a:r>
          </a:p>
          <a:p>
            <a:r>
              <a:rPr lang="en-US"/>
              <a:t>Perjury statements &amp; signatures</a:t>
            </a:r>
          </a:p>
          <a:p>
            <a:r>
              <a:rPr lang="en-US"/>
              <a:t>Recorded telephone calls</a:t>
            </a:r>
          </a:p>
          <a:p>
            <a:r>
              <a:rPr lang="en-US"/>
              <a:t>Journal entries/case notes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5780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65490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>
                <a:latin typeface="Segoe UI"/>
                <a:cs typeface="Segoe UI"/>
              </a:rPr>
              <a:t>How to submit fraud complaints to DHCS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523" y="1804354"/>
            <a:ext cx="11875477" cy="451719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3200">
                <a:latin typeface="Segoe UI"/>
                <a:cs typeface="Segoe UI"/>
              </a:rPr>
              <a:t>Via email to: Fraud@dhcs.ca.gov</a:t>
            </a:r>
          </a:p>
          <a:p>
            <a:r>
              <a:rPr lang="en-US" sz="3200">
                <a:latin typeface="Segoe UI"/>
                <a:cs typeface="Segoe UI"/>
              </a:rPr>
              <a:t>Call our 24-hour hotline: 800-822-6222</a:t>
            </a:r>
          </a:p>
          <a:p>
            <a:r>
              <a:rPr lang="en-US" sz="3200">
                <a:latin typeface="Segoe UI"/>
                <a:cs typeface="Segoe UI"/>
              </a:rPr>
              <a:t>Complete online referral form:</a:t>
            </a:r>
          </a:p>
          <a:p>
            <a:pPr lvl="1"/>
            <a:r>
              <a:rPr lang="en-US" sz="2800">
                <a:latin typeface="Segoe UI"/>
                <a:cs typeface="Segoe UI"/>
                <a:hlinkClick r:id="rId3"/>
              </a:rPr>
              <a:t>https://www.dhcs.ca.gov/individuals/Pages/StopMedi-CalFraud.aspx</a:t>
            </a:r>
          </a:p>
          <a:p>
            <a:r>
              <a:rPr lang="en-US" sz="3200">
                <a:latin typeface="Segoe UI"/>
                <a:cs typeface="Segoe UI"/>
              </a:rPr>
              <a:t>Mail a complaint:</a:t>
            </a:r>
          </a:p>
          <a:p>
            <a:pPr lvl="1"/>
            <a:r>
              <a:rPr lang="en-US">
                <a:latin typeface="Segoe UI"/>
                <a:cs typeface="Segoe UI"/>
              </a:rPr>
              <a:t>Medi-Cal Fraud Complaint – Intake Unit</a:t>
            </a:r>
            <a:br>
              <a:rPr lang="en-US" sz="2800"/>
            </a:br>
            <a:r>
              <a:rPr lang="en-US">
                <a:latin typeface="Segoe UI"/>
                <a:cs typeface="Segoe UI"/>
              </a:rPr>
              <a:t>Audits and Investigations</a:t>
            </a:r>
            <a:br>
              <a:rPr lang="en-US" sz="2800"/>
            </a:br>
            <a:r>
              <a:rPr lang="en-US">
                <a:latin typeface="Segoe UI"/>
                <a:cs typeface="Segoe UI"/>
              </a:rPr>
              <a:t>PO Box 997413, MS 2500</a:t>
            </a:r>
            <a:br>
              <a:rPr lang="en-US" sz="2800"/>
            </a:br>
            <a:r>
              <a:rPr lang="en-US">
                <a:latin typeface="Segoe UI"/>
                <a:cs typeface="Segoe UI"/>
              </a:rPr>
              <a:t>Sacramento, CA 95899-7413​</a:t>
            </a:r>
            <a:endParaRPr lang="en-US" sz="2800">
              <a:latin typeface="Segoe UI"/>
              <a:cs typeface="Segoe UI"/>
            </a:endParaRPr>
          </a:p>
          <a:p>
            <a:endParaRPr lang="en-US" sz="3200">
              <a:latin typeface="Segoe UI"/>
              <a:cs typeface="Segoe UI"/>
            </a:endParaRPr>
          </a:p>
          <a:p>
            <a:endParaRPr lang="en-US" sz="3200"/>
          </a:p>
          <a:p>
            <a:pPr algn="ctr"/>
            <a:endParaRPr lang="en-US" sz="3200"/>
          </a:p>
          <a:p>
            <a:pPr marL="0" indent="0" algn="ctr">
              <a:buNone/>
            </a:pPr>
            <a:endParaRPr lang="en-US" sz="320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1192" y="1405281"/>
            <a:ext cx="1866244" cy="18662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8100" y="4277865"/>
            <a:ext cx="2192427" cy="2192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4550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47963" y="1178977"/>
            <a:ext cx="10896600" cy="1698171"/>
          </a:xfrm>
        </p:spPr>
        <p:txBody>
          <a:bodyPr>
            <a:normAutofit/>
          </a:bodyPr>
          <a:lstStyle/>
          <a:p>
            <a:pPr algn="ctr"/>
            <a:r>
              <a:rPr lang="en-US" sz="4400" err="1">
                <a:latin typeface="Segoe UI"/>
                <a:cs typeface="Segoe UI"/>
              </a:rPr>
              <a:t>Medi</a:t>
            </a:r>
            <a:r>
              <a:rPr lang="en-US" sz="4400">
                <a:latin typeface="Segoe UI"/>
                <a:cs typeface="Segoe UI"/>
              </a:rPr>
              <a:t>-Cal Fraud Investigations</a:t>
            </a:r>
            <a:endParaRPr lang="en-US" sz="4400"/>
          </a:p>
        </p:txBody>
      </p:sp>
    </p:spTree>
    <p:extLst>
      <p:ext uri="{BB962C8B-B14F-4D97-AF65-F5344CB8AC3E}">
        <p14:creationId xmlns:p14="http://schemas.microsoft.com/office/powerpoint/2010/main" val="27107418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487665"/>
            <a:ext cx="12192000" cy="1325563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4000" err="1">
                <a:latin typeface="Segoe UI"/>
                <a:cs typeface="Segoe UI"/>
              </a:rPr>
              <a:t>Medi</a:t>
            </a:r>
            <a:r>
              <a:rPr lang="en-US" sz="4000">
                <a:latin typeface="Segoe UI"/>
                <a:cs typeface="Segoe UI"/>
              </a:rPr>
              <a:t>-Cal Fraud Takes Many Forms</a:t>
            </a:r>
            <a:endParaRPr lang="en-US" sz="40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638" y="2083184"/>
            <a:ext cx="11652421" cy="388513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3200"/>
              <a:t>Fraud committed by beneficiaries/recipients</a:t>
            </a:r>
            <a:endParaRPr lang="en-US"/>
          </a:p>
          <a:p>
            <a:pPr>
              <a:lnSpc>
                <a:spcPct val="100000"/>
              </a:lnSpc>
            </a:pPr>
            <a:r>
              <a:rPr lang="en-US" sz="3200">
                <a:latin typeface="Segoe UI"/>
                <a:cs typeface="Segoe UI"/>
              </a:rPr>
              <a:t>Fraud committed by DHCS enrolled healthcare providers</a:t>
            </a:r>
          </a:p>
          <a:p>
            <a:pPr>
              <a:lnSpc>
                <a:spcPct val="100000"/>
              </a:lnSpc>
            </a:pPr>
            <a:r>
              <a:rPr lang="en-US" sz="3200" err="1">
                <a:latin typeface="Segoe UI"/>
                <a:cs typeface="Segoe UI"/>
              </a:rPr>
              <a:t>Medi</a:t>
            </a:r>
            <a:r>
              <a:rPr lang="en-US" sz="3200">
                <a:latin typeface="Segoe UI"/>
                <a:cs typeface="Segoe UI"/>
              </a:rPr>
              <a:t>-Cal fraud as a result of third parties outside the control of DHCS</a:t>
            </a:r>
          </a:p>
          <a:p>
            <a:pPr>
              <a:lnSpc>
                <a:spcPct val="100000"/>
              </a:lnSpc>
            </a:pPr>
            <a:r>
              <a:rPr lang="en-US" sz="3200">
                <a:latin typeface="Segoe UI"/>
                <a:cs typeface="Segoe UI"/>
              </a:rPr>
              <a:t>Organized crime involving the loss of </a:t>
            </a:r>
            <a:r>
              <a:rPr lang="en-US" sz="3200" err="1">
                <a:latin typeface="Segoe UI"/>
                <a:cs typeface="Segoe UI"/>
              </a:rPr>
              <a:t>Medi</a:t>
            </a:r>
            <a:r>
              <a:rPr lang="en-US" sz="3200">
                <a:latin typeface="Segoe UI"/>
                <a:cs typeface="Segoe UI"/>
              </a:rPr>
              <a:t>-Cal funds</a:t>
            </a:r>
          </a:p>
        </p:txBody>
      </p:sp>
    </p:spTree>
    <p:extLst>
      <p:ext uri="{BB962C8B-B14F-4D97-AF65-F5344CB8AC3E}">
        <p14:creationId xmlns:p14="http://schemas.microsoft.com/office/powerpoint/2010/main" val="20517363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636360"/>
            <a:ext cx="12192001" cy="1325563"/>
          </a:xfrm>
        </p:spPr>
        <p:txBody>
          <a:bodyPr>
            <a:normAutofit/>
          </a:bodyPr>
          <a:lstStyle/>
          <a:p>
            <a:pPr algn="ctr"/>
            <a:r>
              <a:rPr lang="en-US" sz="4000">
                <a:latin typeface="Segoe UI"/>
                <a:cs typeface="Segoe UI"/>
              </a:rPr>
              <a:t>What can DHCS Investigators Do?</a:t>
            </a:r>
            <a:endParaRPr lang="en-US" sz="40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7724" y="1795828"/>
            <a:ext cx="10160109" cy="444433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>
                <a:latin typeface="Segoe UI"/>
                <a:cs typeface="Segoe UI"/>
              </a:rPr>
              <a:t>Take administrative action</a:t>
            </a:r>
            <a:endParaRPr lang="en-US"/>
          </a:p>
          <a:p>
            <a:r>
              <a:rPr lang="en-US">
                <a:latin typeface="Segoe UI"/>
                <a:cs typeface="Segoe UI"/>
              </a:rPr>
              <a:t>Conduct full scope criminal investigations</a:t>
            </a:r>
          </a:p>
          <a:p>
            <a:pPr lvl="1"/>
            <a:r>
              <a:rPr lang="en-US">
                <a:latin typeface="Segoe UI"/>
                <a:cs typeface="Segoe UI"/>
              </a:rPr>
              <a:t>Achieve court ordered restitution upon conviction</a:t>
            </a:r>
            <a:endParaRPr lang="en-US"/>
          </a:p>
          <a:p>
            <a:r>
              <a:rPr lang="en-US">
                <a:latin typeface="Segoe UI"/>
                <a:cs typeface="Segoe UI"/>
              </a:rPr>
              <a:t>Submit provider fraud referrals to our designated MFCU</a:t>
            </a:r>
            <a:endParaRPr lang="en-US"/>
          </a:p>
          <a:p>
            <a:r>
              <a:rPr lang="en-US">
                <a:latin typeface="Segoe UI"/>
                <a:cs typeface="Segoe UI"/>
              </a:rPr>
              <a:t>Assist other law enforcement agencies with their respective healthcare fraud investigations</a:t>
            </a:r>
          </a:p>
          <a:p>
            <a:r>
              <a:rPr lang="en-US">
                <a:latin typeface="Segoe UI"/>
                <a:cs typeface="Segoe UI"/>
              </a:rPr>
              <a:t>Identify program deficiencies that can be addressed to prevent fraud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4034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9545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>
                <a:latin typeface="Segoe UI"/>
                <a:cs typeface="Segoe UI"/>
              </a:rPr>
              <a:t>What Tools do DHCS Investigators Have?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9536" y="1821019"/>
            <a:ext cx="10472928" cy="451719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>
                <a:latin typeface="Segoe UI"/>
                <a:cs typeface="Segoe UI"/>
              </a:rPr>
              <a:t>Authority to obtain HIPPA protected information</a:t>
            </a:r>
            <a:endParaRPr lang="en-US" sz="2800">
              <a:latin typeface="Segoe UI"/>
              <a:cs typeface="Segoe UI"/>
            </a:endParaRPr>
          </a:p>
          <a:p>
            <a:r>
              <a:rPr lang="en-US" sz="3200" dirty="0">
                <a:latin typeface="Segoe UI"/>
                <a:cs typeface="Segoe UI"/>
              </a:rPr>
              <a:t>Sworn peace officer status PC 830.3(h)</a:t>
            </a:r>
            <a:endParaRPr lang="en-US" sz="3200"/>
          </a:p>
          <a:p>
            <a:r>
              <a:rPr lang="en-US" sz="3200" dirty="0">
                <a:latin typeface="Segoe UI"/>
                <a:cs typeface="Segoe UI"/>
              </a:rPr>
              <a:t>The ability to author and execute search warrants and affect arrests</a:t>
            </a:r>
            <a:endParaRPr lang="en-US" sz="3200" dirty="0"/>
          </a:p>
          <a:p>
            <a:pPr algn="ctr"/>
            <a:endParaRPr lang="en-US" sz="3200"/>
          </a:p>
          <a:p>
            <a:pPr marL="0" indent="0" algn="ctr">
              <a:buNone/>
            </a:pP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38355141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9545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>
                <a:latin typeface="Segoe UI"/>
                <a:cs typeface="Segoe UI"/>
              </a:rPr>
              <a:t>How Cases are Generally Worked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9536" y="1821019"/>
            <a:ext cx="10472928" cy="451719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3200">
                <a:latin typeface="Segoe UI"/>
                <a:cs typeface="Segoe UI"/>
              </a:rPr>
              <a:t>Scrutinize information received</a:t>
            </a:r>
          </a:p>
          <a:p>
            <a:r>
              <a:rPr lang="en-US" sz="3200">
                <a:latin typeface="Segoe UI"/>
                <a:cs typeface="Segoe UI"/>
              </a:rPr>
              <a:t>Request additional information if not received</a:t>
            </a:r>
          </a:p>
          <a:p>
            <a:r>
              <a:rPr lang="en-US" sz="3200">
                <a:latin typeface="Segoe UI"/>
                <a:cs typeface="Segoe UI"/>
              </a:rPr>
              <a:t>Use law enforcement tools to provide leads &amp; answer questions</a:t>
            </a:r>
          </a:p>
          <a:p>
            <a:r>
              <a:rPr lang="en-US" sz="3200">
                <a:latin typeface="Segoe UI"/>
                <a:cs typeface="Segoe UI"/>
              </a:rPr>
              <a:t>Serve search warrants to obtain incriminating evidence</a:t>
            </a:r>
          </a:p>
          <a:p>
            <a:r>
              <a:rPr lang="en-US" sz="3200">
                <a:latin typeface="Segoe UI"/>
                <a:cs typeface="Segoe UI"/>
              </a:rPr>
              <a:t>Deploy interview tactics to obtain admissions/confessions</a:t>
            </a:r>
          </a:p>
          <a:p>
            <a:pPr algn="ctr"/>
            <a:endParaRPr lang="en-US" sz="3200"/>
          </a:p>
          <a:p>
            <a:pPr marL="0" indent="0" algn="ctr">
              <a:buNone/>
            </a:pP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39443641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91931" y="1057057"/>
            <a:ext cx="10896600" cy="1698171"/>
          </a:xfrm>
        </p:spPr>
        <p:txBody>
          <a:bodyPr>
            <a:normAutofit/>
          </a:bodyPr>
          <a:lstStyle/>
          <a:p>
            <a:pPr algn="ctr"/>
            <a:r>
              <a:rPr lang="en-US" sz="4400">
                <a:latin typeface="Segoe UI"/>
                <a:cs typeface="Segoe UI"/>
              </a:rPr>
              <a:t>Innovation in </a:t>
            </a:r>
            <a:r>
              <a:rPr lang="en-US" sz="4400" err="1">
                <a:latin typeface="Segoe UI"/>
                <a:cs typeface="Segoe UI"/>
              </a:rPr>
              <a:t>Medi</a:t>
            </a:r>
            <a:r>
              <a:rPr lang="en-US" sz="4400">
                <a:latin typeface="Segoe UI"/>
                <a:cs typeface="Segoe UI"/>
              </a:rPr>
              <a:t>-Cal Fraud Investigations</a:t>
            </a:r>
            <a:endParaRPr lang="en-US" sz="4400"/>
          </a:p>
        </p:txBody>
      </p:sp>
    </p:spTree>
    <p:extLst>
      <p:ext uri="{BB962C8B-B14F-4D97-AF65-F5344CB8AC3E}">
        <p14:creationId xmlns:p14="http://schemas.microsoft.com/office/powerpoint/2010/main" val="16939438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8080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>
                <a:latin typeface="Segoe UI"/>
                <a:cs typeface="Segoe UI"/>
              </a:rPr>
              <a:t>Self-Initiating Fraud Through Data Analytics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04354"/>
            <a:ext cx="12192000" cy="451719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>
                <a:latin typeface="Segoe UI"/>
                <a:cs typeface="Segoe UI"/>
              </a:rPr>
              <a:t>Obtain eligibility level data for example:</a:t>
            </a:r>
            <a:endParaRPr lang="en-US" sz="3200">
              <a:solidFill>
                <a:srgbClr val="FF0000"/>
              </a:solidFill>
              <a:latin typeface="Segoe UI"/>
              <a:cs typeface="Segoe UI"/>
            </a:endParaRPr>
          </a:p>
          <a:p>
            <a:pPr lvl="1"/>
            <a:r>
              <a:rPr lang="en-US" sz="2800">
                <a:latin typeface="Segoe UI"/>
                <a:cs typeface="Segoe UI"/>
              </a:rPr>
              <a:t>Self-employed beneficiaries with household members receiving zero cost Medi-Cal </a:t>
            </a:r>
          </a:p>
          <a:p>
            <a:pPr lvl="1"/>
            <a:r>
              <a:rPr lang="en-US" sz="2800">
                <a:latin typeface="Segoe UI"/>
                <a:cs typeface="Segoe UI"/>
              </a:rPr>
              <a:t>Beneficiaries who submit no documents to support income</a:t>
            </a:r>
          </a:p>
          <a:p>
            <a:pPr lvl="1"/>
            <a:r>
              <a:rPr lang="en-US" sz="2800">
                <a:latin typeface="Segoe UI"/>
                <a:cs typeface="Segoe UI"/>
              </a:rPr>
              <a:t>Addresses shared among high numbers of beneficiaries</a:t>
            </a:r>
          </a:p>
          <a:p>
            <a:pPr lvl="1"/>
            <a:r>
              <a:rPr lang="en-US" sz="2800">
                <a:latin typeface="Segoe UI"/>
                <a:cs typeface="Segoe UI"/>
              </a:rPr>
              <a:t>High amounts of healthcare claims paid far distances from patient residence or in other states</a:t>
            </a:r>
          </a:p>
          <a:p>
            <a:pPr lvl="1"/>
            <a:r>
              <a:rPr lang="en-US" sz="2800">
                <a:latin typeface="Segoe UI"/>
                <a:cs typeface="Segoe UI"/>
              </a:rPr>
              <a:t>Beneficiaries with residence addresses of social service buildings</a:t>
            </a:r>
          </a:p>
          <a:p>
            <a:pPr lvl="2"/>
            <a:r>
              <a:rPr lang="en-US" sz="2400">
                <a:latin typeface="Segoe UI"/>
                <a:cs typeface="Segoe UI"/>
              </a:rPr>
              <a:t>P.O. boxes used as residence addresses</a:t>
            </a:r>
          </a:p>
          <a:p>
            <a:pPr marL="0" indent="0">
              <a:buNone/>
            </a:pPr>
            <a:endParaRPr lang="en-US" sz="3200"/>
          </a:p>
          <a:p>
            <a:pPr algn="ctr"/>
            <a:endParaRPr lang="en-US" sz="3200"/>
          </a:p>
          <a:p>
            <a:pPr marL="0" indent="0" algn="ctr">
              <a:buNone/>
            </a:pP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10264839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0703" y="2137721"/>
            <a:ext cx="11368216" cy="383059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>
                <a:latin typeface="Segoe UI"/>
                <a:cs typeface="Segoe UI"/>
              </a:rPr>
              <a:t>U.S. HHS created Information Sharing Project</a:t>
            </a:r>
          </a:p>
          <a:p>
            <a:r>
              <a:rPr lang="en-US" sz="3200">
                <a:latin typeface="Segoe UI"/>
                <a:cs typeface="Segoe UI"/>
              </a:rPr>
              <a:t>Information sharing among other states’ Medicaid programs</a:t>
            </a:r>
          </a:p>
          <a:p>
            <a:pPr marL="0" indent="0" algn="ctr">
              <a:buNone/>
            </a:pPr>
            <a:endParaRPr lang="en-US" sz="3200"/>
          </a:p>
          <a:p>
            <a:pPr marL="0" indent="0" algn="ctr">
              <a:buNone/>
            </a:pPr>
            <a:endParaRPr lang="en-US" sz="320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555133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>
                <a:latin typeface="Segoe UI"/>
                <a:cs typeface="Segoe UI"/>
              </a:rPr>
              <a:t>Public Assistance Reporting Information System</a:t>
            </a:r>
            <a:br>
              <a:rPr lang="en-US" sz="4000">
                <a:latin typeface="Segoe UI"/>
                <a:cs typeface="Segoe UI"/>
              </a:rPr>
            </a:br>
            <a:r>
              <a:rPr lang="en-US" sz="4000">
                <a:latin typeface="Segoe UI"/>
                <a:cs typeface="Segoe UI"/>
              </a:rPr>
              <a:t>(PARIS)</a:t>
            </a:r>
          </a:p>
        </p:txBody>
      </p:sp>
    </p:spTree>
    <p:extLst>
      <p:ext uri="{BB962C8B-B14F-4D97-AF65-F5344CB8AC3E}">
        <p14:creationId xmlns:p14="http://schemas.microsoft.com/office/powerpoint/2010/main" val="31589761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259" y="168418"/>
            <a:ext cx="10404389" cy="64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2259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1B71C398-4D6C-952B-C337-9A1B13A429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2523" y="172749"/>
            <a:ext cx="7678615" cy="6522923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95CD35FA-E2B9-5B8F-7BCE-EB79EFEC1E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72246" y="2223477"/>
            <a:ext cx="2078893" cy="2078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569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4286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>
                <a:latin typeface="Segoe UI"/>
                <a:cs typeface="Segoe UI"/>
              </a:rPr>
              <a:t>Investigations using cellular &amp; computer technologies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926" y="2086803"/>
            <a:ext cx="11096368" cy="393643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3200">
                <a:latin typeface="Segoe UI"/>
                <a:cs typeface="Segoe UI"/>
              </a:rPr>
              <a:t>Call detail record analysis </a:t>
            </a:r>
            <a:endParaRPr lang="en-US" sz="3200"/>
          </a:p>
          <a:p>
            <a:r>
              <a:rPr lang="en-US" sz="3200">
                <a:latin typeface="Segoe UI"/>
                <a:cs typeface="Segoe UI"/>
              </a:rPr>
              <a:t>Geolocation data </a:t>
            </a:r>
          </a:p>
          <a:p>
            <a:r>
              <a:rPr lang="en-US" sz="3200">
                <a:latin typeface="Segoe UI"/>
                <a:cs typeface="Segoe UI"/>
              </a:rPr>
              <a:t>CMIPS ESP - IP address data &amp; TTS call logs</a:t>
            </a:r>
          </a:p>
          <a:p>
            <a:pPr lvl="1"/>
            <a:r>
              <a:rPr lang="en-US" sz="2800">
                <a:latin typeface="Segoe UI"/>
                <a:cs typeface="Segoe UI"/>
              </a:rPr>
              <a:t>IHSS timesheet fraud</a:t>
            </a:r>
          </a:p>
          <a:p>
            <a:r>
              <a:rPr lang="en-US" sz="3200">
                <a:latin typeface="Segoe UI"/>
                <a:cs typeface="Segoe UI"/>
              </a:rPr>
              <a:t>Electronic Visit Verification System (EVV) </a:t>
            </a:r>
            <a:endParaRPr lang="en-US" sz="3200">
              <a:solidFill>
                <a:srgbClr val="FF0000"/>
              </a:solidFill>
              <a:latin typeface="Segoe UI"/>
              <a:cs typeface="Segoe UI"/>
            </a:endParaRPr>
          </a:p>
          <a:p>
            <a:r>
              <a:rPr lang="en-US" sz="3200">
                <a:latin typeface="Segoe UI"/>
                <a:cs typeface="Segoe UI"/>
              </a:rPr>
              <a:t>Field deployable cameras</a:t>
            </a:r>
            <a:endParaRPr lang="en-US" sz="3200"/>
          </a:p>
          <a:p>
            <a:pPr algn="ctr"/>
            <a:endParaRPr lang="en-US" sz="3200"/>
          </a:p>
          <a:p>
            <a:pPr marL="0" indent="0" algn="ctr">
              <a:buNone/>
            </a:pP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5959902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62619" y="1142401"/>
            <a:ext cx="10896600" cy="1698171"/>
          </a:xfrm>
        </p:spPr>
        <p:txBody>
          <a:bodyPr>
            <a:normAutofit/>
          </a:bodyPr>
          <a:lstStyle/>
          <a:p>
            <a:pPr algn="ctr"/>
            <a:r>
              <a:rPr lang="en-US" sz="4400">
                <a:latin typeface="Segoe UI"/>
                <a:cs typeface="Segoe UI"/>
              </a:rPr>
              <a:t>Joint Investigations with Outside Agencies</a:t>
            </a:r>
            <a:endParaRPr lang="en-US" sz="4400"/>
          </a:p>
        </p:txBody>
      </p:sp>
    </p:spTree>
    <p:extLst>
      <p:ext uri="{BB962C8B-B14F-4D97-AF65-F5344CB8AC3E}">
        <p14:creationId xmlns:p14="http://schemas.microsoft.com/office/powerpoint/2010/main" val="13200257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2476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>
                <a:latin typeface="Segoe UI"/>
                <a:cs typeface="Segoe UI"/>
              </a:rPr>
              <a:t>Information Sharing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0130" y="1650331"/>
            <a:ext cx="11294075" cy="44786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>
                <a:latin typeface="Segoe UI"/>
                <a:cs typeface="Segoe UI"/>
              </a:rPr>
              <a:t>Establishing a joint case (nexus)</a:t>
            </a:r>
            <a:endParaRPr lang="en-US" sz="3200"/>
          </a:p>
          <a:p>
            <a:r>
              <a:rPr lang="en-US" sz="3200">
                <a:latin typeface="Segoe UI"/>
                <a:cs typeface="Segoe UI"/>
              </a:rPr>
              <a:t>DHCS possesses fairly reliable sources of contact information for suspects and their relatives/household members.</a:t>
            </a:r>
          </a:p>
          <a:p>
            <a:r>
              <a:rPr lang="en-US" sz="3200">
                <a:latin typeface="Segoe UI"/>
                <a:cs typeface="Segoe UI"/>
              </a:rPr>
              <a:t>Medical records</a:t>
            </a:r>
            <a:endParaRPr lang="en-US" sz="3200"/>
          </a:p>
          <a:p>
            <a:pPr algn="ctr"/>
            <a:endParaRPr lang="en-US" sz="3200"/>
          </a:p>
          <a:p>
            <a:pPr marL="0" indent="0" algn="ctr">
              <a:buNone/>
            </a:pP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40211510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8080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>
                <a:latin typeface="Segoe UI"/>
                <a:cs typeface="Segoe UI"/>
              </a:rPr>
              <a:t>Finding a Nexus to </a:t>
            </a:r>
            <a:r>
              <a:rPr lang="en-US" sz="4000" err="1">
                <a:latin typeface="Segoe UI"/>
                <a:cs typeface="Segoe UI"/>
              </a:rPr>
              <a:t>Medi</a:t>
            </a:r>
            <a:r>
              <a:rPr lang="en-US" sz="4000">
                <a:latin typeface="Segoe UI"/>
                <a:cs typeface="Segoe UI"/>
              </a:rPr>
              <a:t>-Cal Fraud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134" y="1804354"/>
            <a:ext cx="11590639" cy="454701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>
                <a:latin typeface="Segoe UI"/>
                <a:cs typeface="Segoe UI"/>
              </a:rPr>
              <a:t>Unreported proceeds from criminal activity/enterprise</a:t>
            </a:r>
          </a:p>
          <a:p>
            <a:pPr lvl="1"/>
            <a:r>
              <a:rPr lang="en-US" sz="2800">
                <a:latin typeface="Segoe UI"/>
                <a:cs typeface="Segoe UI"/>
              </a:rPr>
              <a:t>Money laundering</a:t>
            </a:r>
            <a:endParaRPr lang="en-US" sz="2800"/>
          </a:p>
          <a:p>
            <a:r>
              <a:rPr lang="en-US" sz="3200" err="1">
                <a:latin typeface="Segoe UI"/>
                <a:cs typeface="Segoe UI"/>
              </a:rPr>
              <a:t>CalWORKS</a:t>
            </a:r>
            <a:r>
              <a:rPr lang="en-US" sz="3200">
                <a:latin typeface="Segoe UI"/>
                <a:cs typeface="Segoe UI"/>
              </a:rPr>
              <a:t>, </a:t>
            </a:r>
            <a:r>
              <a:rPr lang="en-US" sz="3200" err="1">
                <a:latin typeface="Segoe UI"/>
                <a:cs typeface="Segoe UI"/>
              </a:rPr>
              <a:t>CalFRESH</a:t>
            </a:r>
            <a:r>
              <a:rPr lang="en-US" sz="3200">
                <a:latin typeface="Segoe UI"/>
                <a:cs typeface="Segoe UI"/>
              </a:rPr>
              <a:t>, Cash Aid, EBT fraud</a:t>
            </a:r>
            <a:endParaRPr lang="en-US" sz="3200"/>
          </a:p>
          <a:p>
            <a:r>
              <a:rPr lang="en-US" sz="3200">
                <a:latin typeface="Segoe UI"/>
                <a:cs typeface="Segoe UI"/>
              </a:rPr>
              <a:t>1 in 3 Californians are receiving Medi-Cal</a:t>
            </a:r>
            <a:endParaRPr lang="en-US" sz="3200"/>
          </a:p>
          <a:p>
            <a:pPr marL="0" indent="0">
              <a:buNone/>
            </a:pPr>
            <a:endParaRPr lang="en-US" sz="3200"/>
          </a:p>
          <a:p>
            <a:pPr algn="ctr"/>
            <a:endParaRPr lang="en-US" sz="3200"/>
          </a:p>
          <a:p>
            <a:pPr marL="0" indent="0" algn="ctr">
              <a:buNone/>
            </a:pP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14888213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8080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>
                <a:latin typeface="Segoe UI"/>
                <a:cs typeface="Segoe UI"/>
              </a:rPr>
              <a:t>What DHCS Investigators Need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04354"/>
            <a:ext cx="12192000" cy="451719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>
                <a:latin typeface="Segoe UI"/>
                <a:cs typeface="Segoe UI"/>
              </a:rPr>
              <a:t>Ongoing cooperation with social workers </a:t>
            </a:r>
          </a:p>
          <a:p>
            <a:pPr lvl="1"/>
            <a:r>
              <a:rPr lang="en-US" sz="2800">
                <a:latin typeface="Segoe UI"/>
                <a:cs typeface="Segoe UI"/>
              </a:rPr>
              <a:t>Timely responses to information requests</a:t>
            </a:r>
          </a:p>
          <a:p>
            <a:pPr lvl="1"/>
            <a:r>
              <a:rPr lang="en-US" sz="2800">
                <a:latin typeface="Segoe UI"/>
                <a:cs typeface="Segoe UI"/>
              </a:rPr>
              <a:t>Responsive and ongoing communications </a:t>
            </a:r>
          </a:p>
          <a:p>
            <a:r>
              <a:rPr lang="en-US" sz="3200">
                <a:latin typeface="Segoe UI"/>
                <a:cs typeface="Segoe UI"/>
              </a:rPr>
              <a:t>Case notes/journal entries</a:t>
            </a:r>
          </a:p>
          <a:p>
            <a:r>
              <a:rPr lang="en-US" sz="3200">
                <a:latin typeface="Segoe UI"/>
                <a:cs typeface="Segoe UI"/>
              </a:rPr>
              <a:t>Recorded telephone calls with beneficiaries</a:t>
            </a:r>
          </a:p>
          <a:p>
            <a:endParaRPr lang="en-US" sz="3200"/>
          </a:p>
          <a:p>
            <a:pPr marL="0" indent="0" algn="ctr">
              <a:buNone/>
            </a:pP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13969295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74811" y="459649"/>
            <a:ext cx="10896600" cy="1698171"/>
          </a:xfrm>
        </p:spPr>
        <p:txBody>
          <a:bodyPr>
            <a:normAutofit/>
          </a:bodyPr>
          <a:lstStyle/>
          <a:p>
            <a:pPr algn="ctr"/>
            <a:r>
              <a:rPr lang="en-US" sz="4400">
                <a:latin typeface="Segoe UI"/>
                <a:cs typeface="Segoe UI"/>
              </a:rPr>
              <a:t>Legal Considerations</a:t>
            </a:r>
            <a:endParaRPr lang="en-US" sz="4400"/>
          </a:p>
        </p:txBody>
      </p:sp>
    </p:spTree>
    <p:extLst>
      <p:ext uri="{BB962C8B-B14F-4D97-AF65-F5344CB8AC3E}">
        <p14:creationId xmlns:p14="http://schemas.microsoft.com/office/powerpoint/2010/main" val="2966174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06C26689ED3F47936053D429BDF58C" ma:contentTypeVersion="9" ma:contentTypeDescription="Create a new document." ma:contentTypeScope="" ma:versionID="66ecbbe427636473f978a03321d118df">
  <xsd:schema xmlns:xsd="http://www.w3.org/2001/XMLSchema" xmlns:xs="http://www.w3.org/2001/XMLSchema" xmlns:p="http://schemas.microsoft.com/office/2006/metadata/properties" xmlns:ns2="bdda19d9-f9ba-46b3-a6de-8cd7cd5343b5" xmlns:ns3="b480663d-7f8b-472d-9c70-e03b8f8cc4c6" targetNamespace="http://schemas.microsoft.com/office/2006/metadata/properties" ma:root="true" ma:fieldsID="81672e0168d4235f3e1b1a331d259dae" ns2:_="" ns3:_="">
    <xsd:import namespace="bdda19d9-f9ba-46b3-a6de-8cd7cd5343b5"/>
    <xsd:import namespace="b480663d-7f8b-472d-9c70-e03b8f8cc4c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da19d9-f9ba-46b3-a6de-8cd7cd5343b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ed8703d-a7c8-4a51-8730-763bd45d72e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80663d-7f8b-472d-9c70-e03b8f8cc4c6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0cfcc9c-6109-48d3-8202-d2de5a44e771}" ma:internalName="TaxCatchAll" ma:showField="CatchAllData" ma:web="b480663d-7f8b-472d-9c70-e03b8f8cc4c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dda19d9-f9ba-46b3-a6de-8cd7cd5343b5">
      <Terms xmlns="http://schemas.microsoft.com/office/infopath/2007/PartnerControls"/>
    </lcf76f155ced4ddcb4097134ff3c332f>
    <TaxCatchAll xmlns="b480663d-7f8b-472d-9c70-e03b8f8cc4c6" xsi:nil="true"/>
  </documentManagement>
</p:properties>
</file>

<file path=customXml/itemProps1.xml><?xml version="1.0" encoding="utf-8"?>
<ds:datastoreItem xmlns:ds="http://schemas.openxmlformats.org/officeDocument/2006/customXml" ds:itemID="{4120AE56-34F7-4080-A36E-9D273742275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3C3747B-F92B-43C2-8F44-1C026086CF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dda19d9-f9ba-46b3-a6de-8cd7cd5343b5"/>
    <ds:schemaRef ds:uri="b480663d-7f8b-472d-9c70-e03b8f8cc4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103ED2D-7107-45A6-AD2E-BD60B4EF16D7}">
  <ds:schemaRefs>
    <ds:schemaRef ds:uri="http://purl.org/dc/terms/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2b1fc6c2-9a75-4fe6-9310-c3c229cd3100"/>
    <ds:schemaRef ds:uri="1dfaadab-cc2e-421b-ad02-f92c110ebe73"/>
    <ds:schemaRef ds:uri="http://www.w3.org/XML/1998/namespace"/>
    <ds:schemaRef ds:uri="bdda19d9-f9ba-46b3-a6de-8cd7cd5343b5"/>
    <ds:schemaRef ds:uri="b480663d-7f8b-472d-9c70-e03b8f8cc4c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456</TotalTime>
  <Words>2183</Words>
  <Application>Microsoft Office PowerPoint</Application>
  <PresentationFormat>Widescreen</PresentationFormat>
  <Paragraphs>282</Paragraphs>
  <Slides>27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Segoe UI</vt:lpstr>
      <vt:lpstr>Office Theme</vt:lpstr>
      <vt:lpstr>California Department of Health Care Services </vt:lpstr>
      <vt:lpstr>Presenters</vt:lpstr>
      <vt:lpstr>Course Objectives</vt:lpstr>
      <vt:lpstr>Structure &amp; Implementation of Medicaid</vt:lpstr>
      <vt:lpstr>About DHCS and Medicaid</vt:lpstr>
      <vt:lpstr>Beneficiaries of Medi-Cal</vt:lpstr>
      <vt:lpstr>PowerPoint Presentation</vt:lpstr>
      <vt:lpstr>PowerPoint Presentation</vt:lpstr>
      <vt:lpstr>How we partner with counties </vt:lpstr>
      <vt:lpstr>What we will ask from counties</vt:lpstr>
      <vt:lpstr>How to submit fraud complaints to DHCS</vt:lpstr>
      <vt:lpstr>Medi-Cal Fraud Investigations</vt:lpstr>
      <vt:lpstr>Medi-Cal Fraud Takes Many Forms</vt:lpstr>
      <vt:lpstr>What can DHCS Investigators Do?</vt:lpstr>
      <vt:lpstr>What Tools do DHCS Investigators Have?</vt:lpstr>
      <vt:lpstr>How Cases are Generally Worked</vt:lpstr>
      <vt:lpstr>Innovation in Medi-Cal Fraud Investigations</vt:lpstr>
      <vt:lpstr>Self-Initiating Fraud Through Data Analytics</vt:lpstr>
      <vt:lpstr>Public Assistance Reporting Information System (PARIS)</vt:lpstr>
      <vt:lpstr>PowerPoint Presentation</vt:lpstr>
      <vt:lpstr>PowerPoint Presentation</vt:lpstr>
      <vt:lpstr>Investigations using cellular &amp; computer technologies</vt:lpstr>
      <vt:lpstr>Joint Investigations with Outside Agencies</vt:lpstr>
      <vt:lpstr>Information Sharing</vt:lpstr>
      <vt:lpstr>Finding a Nexus to Medi-Cal Fraud</vt:lpstr>
      <vt:lpstr>What DHCS Investigators Need</vt:lpstr>
      <vt:lpstr>Legal Considerations</vt:lpstr>
    </vt:vector>
  </TitlesOfParts>
  <Company>DHCS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DHCS PowerPoint Template 2021</dc:title>
  <dc:creator>DHCS Office of Communications</dc:creator>
  <cp:lastModifiedBy>Gregory Mahony</cp:lastModifiedBy>
  <cp:revision>186</cp:revision>
  <cp:lastPrinted>2022-07-22T17:10:12Z</cp:lastPrinted>
  <dcterms:created xsi:type="dcterms:W3CDTF">2018-04-04T17:42:31Z</dcterms:created>
  <dcterms:modified xsi:type="dcterms:W3CDTF">2022-11-28T05:06:41Z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0x010100AC230229FD0D0941AA9528E74B2DB08C</vt:lpwstr>
  </property>
  <property fmtid="{D5CDD505-2E9C-101B-9397-08002B2CF9AE}" pid="3" name="MediaServiceImageTags">
    <vt:lpwstr/>
  </property>
</Properties>
</file>