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362" r:id="rId2"/>
    <p:sldId id="381" r:id="rId3"/>
    <p:sldId id="382" r:id="rId4"/>
    <p:sldId id="371" r:id="rId5"/>
    <p:sldId id="367" r:id="rId6"/>
    <p:sldId id="384" r:id="rId7"/>
    <p:sldId id="385" r:id="rId8"/>
    <p:sldId id="404" r:id="rId9"/>
    <p:sldId id="390" r:id="rId10"/>
    <p:sldId id="378" r:id="rId11"/>
    <p:sldId id="38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9" d="100"/>
          <a:sy n="69" d="100"/>
        </p:scale>
        <p:origin x="78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08C1D1A-55D0-46D4-BC12-4A5F82EAB156}" type="datetimeFigureOut">
              <a:rPr lang="en-US" smtClean="0"/>
              <a:t>11/27/2022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7E94021-B4C7-4275-9AE3-A7679D0AA9A0}" type="slidenum">
              <a:rPr lang="en-US" smtClean="0"/>
              <a:t>‹#›</a:t>
            </a:fld>
            <a:endParaRPr lang="en-US"/>
          </a:p>
        </p:txBody>
      </p:sp>
    </p:spTree>
    <p:extLst>
      <p:ext uri="{BB962C8B-B14F-4D97-AF65-F5344CB8AC3E}">
        <p14:creationId xmlns:p14="http://schemas.microsoft.com/office/powerpoint/2010/main" val="21491697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cs typeface="Calibri"/>
              </a:rPr>
              <a:t>Sally to cover slide 28 – slide 30.</a:t>
            </a:r>
            <a:endParaRPr lang="en-US" b="1" baseline="0" dirty="0"/>
          </a:p>
        </p:txBody>
      </p:sp>
      <p:sp>
        <p:nvSpPr>
          <p:cNvPr id="4" name="Slide Number Placeholder 3"/>
          <p:cNvSpPr>
            <a:spLocks noGrp="1"/>
          </p:cNvSpPr>
          <p:nvPr>
            <p:ph type="sldNum" sz="quarter" idx="10"/>
          </p:nvPr>
        </p:nvSpPr>
        <p:spPr/>
        <p:txBody>
          <a:bodyPr/>
          <a:lstStyle/>
          <a:p>
            <a:fld id="{D0ECA9DC-8E96-4C18-A0D0-F5C5C0229E3D}" type="slidenum">
              <a:rPr lang="en-US" smtClean="0"/>
              <a:t>1</a:t>
            </a:fld>
            <a:endParaRPr lang="en-US"/>
          </a:p>
        </p:txBody>
      </p:sp>
    </p:spTree>
    <p:extLst>
      <p:ext uri="{BB962C8B-B14F-4D97-AF65-F5344CB8AC3E}">
        <p14:creationId xmlns:p14="http://schemas.microsoft.com/office/powerpoint/2010/main" val="6294978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19 SSA § 1936 - </a:t>
            </a:r>
            <a:r>
              <a:rPr lang="en-US" sz="1200" b="0" i="0" kern="1200" dirty="0">
                <a:solidFill>
                  <a:schemeClr val="tx1"/>
                </a:solidFill>
                <a:effectLst/>
                <a:latin typeface="+mn-lt"/>
                <a:ea typeface="+mn-ea"/>
                <a:cs typeface="+mn-cs"/>
              </a:rPr>
              <a:t>established the Medicaid Integrity Program</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45 CFR </a:t>
            </a:r>
            <a:r>
              <a:rPr lang="en-US" dirty="0">
                <a:solidFill>
                  <a:srgbClr val="212121"/>
                </a:solidFill>
                <a:latin typeface="Arial" panose="020B0604020202020204" pitchFamily="34" charset="0"/>
              </a:rPr>
              <a:t>§ 164.512 - </a:t>
            </a:r>
            <a:r>
              <a:rPr lang="en-US" dirty="0">
                <a:latin typeface="Arial" panose="020B0604020202020204" pitchFamily="34" charset="0"/>
                <a:ea typeface="Times New Roman" panose="02020603050405020304" pitchFamily="18" charset="0"/>
              </a:rPr>
              <a:t>a health care provider is allowed to make disclosures, without the patient’s permission, that are required by law, so long as the disclosure complies with and is limited to the relevant requirements of the law. Health care providers are also permitted to make disclosures, </a:t>
            </a:r>
            <a:r>
              <a:rPr lang="en-US" u="sng" dirty="0">
                <a:latin typeface="Arial" panose="020B0604020202020204" pitchFamily="34" charset="0"/>
                <a:ea typeface="Times New Roman" panose="02020603050405020304" pitchFamily="18" charset="0"/>
              </a:rPr>
              <a:t>without the patient permission</a:t>
            </a:r>
            <a:r>
              <a:rPr lang="en-US" dirty="0">
                <a:latin typeface="Arial" panose="020B0604020202020204" pitchFamily="34" charset="0"/>
                <a:ea typeface="Times New Roman" panose="02020603050405020304" pitchFamily="18" charset="0"/>
              </a:rPr>
              <a:t>, to health oversight agency for oversight activities authorized by law, including audits, civil, administrative, or criminal proceedings or actions.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solidFill>
                <a:srgbClr val="212121"/>
              </a:solidFill>
              <a:latin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1" kern="1200" dirty="0">
                <a:solidFill>
                  <a:srgbClr val="FF0000"/>
                </a:solidFill>
                <a:effectLst/>
                <a:latin typeface="+mn-lt"/>
                <a:ea typeface="+mn-ea"/>
                <a:cs typeface="+mn-cs"/>
              </a:rPr>
              <a:t>45 CFR Section 164.512</a:t>
            </a:r>
            <a:r>
              <a:rPr lang="en-US" sz="1200" b="0" kern="1200" dirty="0">
                <a:solidFill>
                  <a:srgbClr val="FF0000"/>
                </a:solidFill>
                <a:effectLst/>
                <a:latin typeface="+mn-lt"/>
                <a:ea typeface="+mn-ea"/>
                <a:cs typeface="+mn-cs"/>
              </a:rPr>
              <a:t> </a:t>
            </a:r>
            <a:r>
              <a:rPr lang="en-US" sz="1200" kern="1200" dirty="0">
                <a:solidFill>
                  <a:srgbClr val="FF0000"/>
                </a:solidFill>
                <a:effectLst/>
                <a:latin typeface="+mn-lt"/>
                <a:ea typeface="+mn-ea"/>
                <a:cs typeface="+mn-cs"/>
              </a:rPr>
              <a:t>(d).  Under either provision of the regulation, providers are allowed, and are indeed, required to disclose individually identifiable information to </a:t>
            </a:r>
            <a:r>
              <a:rPr lang="en-US" sz="1200" b="0" kern="1200" dirty="0">
                <a:solidFill>
                  <a:srgbClr val="FF0000"/>
                </a:solidFill>
                <a:effectLst/>
                <a:latin typeface="+mn-lt"/>
                <a:ea typeface="+mn-ea"/>
                <a:cs typeface="+mn-cs"/>
              </a:rPr>
              <a:t>health oversight agencies (DHCS)</a:t>
            </a:r>
          </a:p>
          <a:p>
            <a:r>
              <a:rPr lang="en-US" sz="1200" b="0" i="0" kern="1200" dirty="0">
                <a:solidFill>
                  <a:schemeClr val="tx1"/>
                </a:solidFill>
                <a:effectLst/>
                <a:latin typeface="+mn-lt"/>
                <a:ea typeface="+mn-ea"/>
                <a:cs typeface="+mn-cs"/>
              </a:rPr>
              <a:t>W&amp;I §14123(a), Participation in the </a:t>
            </a:r>
            <a:r>
              <a:rPr lang="en-US" sz="1200" b="0" i="0" kern="1200" dirty="0" err="1">
                <a:solidFill>
                  <a:schemeClr val="tx1"/>
                </a:solidFill>
                <a:effectLst/>
                <a:latin typeface="+mn-lt"/>
                <a:ea typeface="+mn-ea"/>
                <a:cs typeface="+mn-cs"/>
              </a:rPr>
              <a:t>Medi</a:t>
            </a:r>
            <a:r>
              <a:rPr lang="en-US" sz="1200" b="0" i="0" kern="1200" dirty="0">
                <a:solidFill>
                  <a:schemeClr val="tx1"/>
                </a:solidFill>
                <a:effectLst/>
                <a:latin typeface="+mn-lt"/>
                <a:ea typeface="+mn-ea"/>
                <a:cs typeface="+mn-cs"/>
              </a:rPr>
              <a:t>-Cal program by a provider of service is subject to suspension in order to protect the health of the recipients and the funds appropriated to carry out this chapter.</a:t>
            </a:r>
            <a:endParaRPr lang="en-US" dirty="0"/>
          </a:p>
        </p:txBody>
      </p:sp>
      <p:sp>
        <p:nvSpPr>
          <p:cNvPr id="4" name="Slide Number Placeholder 3"/>
          <p:cNvSpPr>
            <a:spLocks noGrp="1"/>
          </p:cNvSpPr>
          <p:nvPr>
            <p:ph type="sldNum" sz="quarter" idx="10"/>
          </p:nvPr>
        </p:nvSpPr>
        <p:spPr/>
        <p:txBody>
          <a:bodyPr/>
          <a:lstStyle/>
          <a:p>
            <a:fld id="{D0ECA9DC-8E96-4C18-A0D0-F5C5C0229E3D}" type="slidenum">
              <a:rPr lang="en-US" smtClean="0"/>
              <a:t>2</a:t>
            </a:fld>
            <a:endParaRPr lang="en-US"/>
          </a:p>
        </p:txBody>
      </p:sp>
    </p:spTree>
    <p:extLst>
      <p:ext uri="{BB962C8B-B14F-4D97-AF65-F5344CB8AC3E}">
        <p14:creationId xmlns:p14="http://schemas.microsoft.com/office/powerpoint/2010/main" val="32743348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cs typeface="Calibri"/>
              </a:rPr>
              <a:t>BREAK after slide. Should be 45:00-50:00 minutes in to presentation.</a:t>
            </a:r>
          </a:p>
        </p:txBody>
      </p:sp>
      <p:sp>
        <p:nvSpPr>
          <p:cNvPr id="4" name="Slide Number Placeholder 3"/>
          <p:cNvSpPr>
            <a:spLocks noGrp="1"/>
          </p:cNvSpPr>
          <p:nvPr>
            <p:ph type="sldNum" sz="quarter" idx="5"/>
          </p:nvPr>
        </p:nvSpPr>
        <p:spPr/>
        <p:txBody>
          <a:bodyPr/>
          <a:lstStyle/>
          <a:p>
            <a:fld id="{D0ECA9DC-8E96-4C18-A0D0-F5C5C0229E3D}" type="slidenum">
              <a:rPr lang="en-US" smtClean="0"/>
              <a:t>3</a:t>
            </a:fld>
            <a:endParaRPr lang="en-US"/>
          </a:p>
        </p:txBody>
      </p:sp>
    </p:spTree>
    <p:extLst>
      <p:ext uri="{BB962C8B-B14F-4D97-AF65-F5344CB8AC3E}">
        <p14:creationId xmlns:p14="http://schemas.microsoft.com/office/powerpoint/2010/main" val="19271817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cs typeface="Calibri"/>
              </a:rPr>
              <a:t>Robert to cover slide 31 – slide 50. You have 45 to 50 minutes total for case examples if we resume no later than the hour.</a:t>
            </a:r>
            <a:endParaRPr lang="en-US" b="1" baseline="0" dirty="0">
              <a:cs typeface="Calibri" panose="020F0502020204030204"/>
            </a:endParaRPr>
          </a:p>
        </p:txBody>
      </p:sp>
      <p:sp>
        <p:nvSpPr>
          <p:cNvPr id="4" name="Slide Number Placeholder 3"/>
          <p:cNvSpPr>
            <a:spLocks noGrp="1"/>
          </p:cNvSpPr>
          <p:nvPr>
            <p:ph type="sldNum" sz="quarter" idx="10"/>
          </p:nvPr>
        </p:nvSpPr>
        <p:spPr/>
        <p:txBody>
          <a:bodyPr/>
          <a:lstStyle/>
          <a:p>
            <a:fld id="{D0ECA9DC-8E96-4C18-A0D0-F5C5C0229E3D}" type="slidenum">
              <a:rPr lang="en-US" smtClean="0"/>
              <a:t>4</a:t>
            </a:fld>
            <a:endParaRPr lang="en-US"/>
          </a:p>
        </p:txBody>
      </p:sp>
    </p:spTree>
    <p:extLst>
      <p:ext uri="{BB962C8B-B14F-4D97-AF65-F5344CB8AC3E}">
        <p14:creationId xmlns:p14="http://schemas.microsoft.com/office/powerpoint/2010/main" val="37118532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The RP</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IHSS provider)</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became aware of income paid by the State, allegedly without her knowledge, as a result of rendering IHSS services to her designated IHSS recipient. </a:t>
            </a: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RP stated</a:t>
            </a:r>
            <a:r>
              <a:rPr lang="en-US" sz="1200" kern="1200" baseline="0" dirty="0">
                <a:solidFill>
                  <a:schemeClr val="tx1"/>
                </a:solidFill>
                <a:effectLst/>
                <a:latin typeface="+mn-lt"/>
                <a:ea typeface="+mn-ea"/>
                <a:cs typeface="+mn-cs"/>
              </a:rPr>
              <a:t> she applied for EDD disability benefits as a result of a pregnancy and noticed her qualified benefit amount was much higher than anticipated. IHSS income was listed that she claims she didn’t earn.</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baseline="0" dirty="0">
                <a:solidFill>
                  <a:schemeClr val="tx1"/>
                </a:solidFill>
                <a:effectLst/>
                <a:latin typeface="+mn-lt"/>
                <a:ea typeface="+mn-ea"/>
                <a:cs typeface="+mn-cs"/>
              </a:rPr>
              <a:t>RP stated she used to work for the recipient, however stopped working for her in </a:t>
            </a:r>
            <a:r>
              <a:rPr lang="en-US" sz="1200" kern="1200" dirty="0">
                <a:solidFill>
                  <a:schemeClr val="tx1"/>
                </a:solidFill>
                <a:effectLst/>
                <a:latin typeface="+mn-lt"/>
                <a:ea typeface="+mn-ea"/>
                <a:cs typeface="+mn-cs"/>
              </a:rPr>
              <a:t>December 2016 after a verbal falling out and claims to have only worked for 4 months in total.</a:t>
            </a:r>
          </a:p>
          <a:p>
            <a:pPr marL="0" lvl="0" indent="0">
              <a:buFont typeface="Arial" panose="020B0604020202020204" pitchFamily="34" charset="0"/>
              <a:buNone/>
            </a:pPr>
            <a:endParaRPr lang="en-US" sz="1200" kern="1200" baseline="0" dirty="0">
              <a:solidFill>
                <a:schemeClr val="tx1"/>
              </a:solidFill>
              <a:effectLst/>
              <a:latin typeface="+mn-lt"/>
              <a:ea typeface="+mn-ea"/>
              <a:cs typeface="+mn-cs"/>
            </a:endParaRPr>
          </a:p>
          <a:p>
            <a:pPr marL="171450" lvl="0" indent="-171450">
              <a:buFont typeface="Arial" panose="020B0604020202020204" pitchFamily="34" charset="0"/>
              <a:buChar char="•"/>
            </a:pPr>
            <a:r>
              <a:rPr lang="en-US" sz="1200" kern="1200" baseline="0" dirty="0">
                <a:solidFill>
                  <a:schemeClr val="tx1"/>
                </a:solidFill>
                <a:effectLst/>
                <a:latin typeface="+mn-lt"/>
                <a:ea typeface="+mn-ea"/>
                <a:cs typeface="+mn-cs"/>
              </a:rPr>
              <a:t>Income was direct deposited into a joint checking that both Provider and Recipient have access to. RP claims to have not accessed or used these funds except for a select few times.</a:t>
            </a:r>
          </a:p>
          <a:p>
            <a:pPr marL="628650" lvl="1" indent="-171450">
              <a:buFont typeface="Arial" panose="020B0604020202020204" pitchFamily="34" charset="0"/>
              <a:buChar char="•"/>
            </a:pPr>
            <a:r>
              <a:rPr lang="en-US" sz="1200" kern="1200" baseline="0" dirty="0">
                <a:solidFill>
                  <a:schemeClr val="tx1"/>
                </a:solidFill>
                <a:effectLst/>
                <a:latin typeface="+mn-lt"/>
                <a:ea typeface="+mn-ea"/>
                <a:cs typeface="+mn-cs"/>
              </a:rPr>
              <a:t>RP was cooperative, consented to search of phone for identifying info, (number, carrier, IMEI).</a:t>
            </a:r>
          </a:p>
          <a:p>
            <a:pPr marL="628650" lvl="1" indent="-171450">
              <a:buFont typeface="Arial" panose="020B0604020202020204" pitchFamily="34" charset="0"/>
              <a:buChar char="•"/>
            </a:pPr>
            <a:r>
              <a:rPr lang="en-US" sz="1200" kern="1200" baseline="0" dirty="0">
                <a:solidFill>
                  <a:schemeClr val="tx1"/>
                </a:solidFill>
                <a:effectLst/>
                <a:latin typeface="+mn-lt"/>
                <a:ea typeface="+mn-ea"/>
                <a:cs typeface="+mn-cs"/>
              </a:rPr>
              <a:t>RP went with me into bank branch and provided recorded verbal consent. Spoke to teller and obtained bank statements that corroborated RP’s claims of not using funds (only $389.02, there were other small cash </a:t>
            </a:r>
            <a:r>
              <a:rPr lang="en-US" sz="1200" kern="1200" baseline="0" dirty="0" err="1">
                <a:solidFill>
                  <a:schemeClr val="tx1"/>
                </a:solidFill>
                <a:effectLst/>
                <a:latin typeface="+mn-lt"/>
                <a:ea typeface="+mn-ea"/>
                <a:cs typeface="+mn-cs"/>
              </a:rPr>
              <a:t>withdrawls</a:t>
            </a:r>
            <a:r>
              <a:rPr lang="en-US" sz="1200" kern="1200" baseline="0" dirty="0">
                <a:solidFill>
                  <a:schemeClr val="tx1"/>
                </a:solidFill>
                <a:effectLst/>
                <a:latin typeface="+mn-lt"/>
                <a:ea typeface="+mn-ea"/>
                <a:cs typeface="+mn-cs"/>
              </a:rPr>
              <a:t>)</a:t>
            </a:r>
          </a:p>
          <a:p>
            <a:pPr marL="628650" lvl="1" indent="-171450">
              <a:buFont typeface="Arial" panose="020B0604020202020204" pitchFamily="34" charset="0"/>
              <a:buChar char="•"/>
            </a:pPr>
            <a:r>
              <a:rPr lang="en-US" sz="1200" kern="1200" baseline="0" dirty="0">
                <a:solidFill>
                  <a:schemeClr val="tx1"/>
                </a:solidFill>
                <a:effectLst/>
                <a:latin typeface="+mn-lt"/>
                <a:ea typeface="+mn-ea"/>
                <a:cs typeface="+mn-cs"/>
              </a:rPr>
              <a:t>Majority of purchases were made in Los Osos area</a:t>
            </a:r>
          </a:p>
          <a:p>
            <a:pPr marL="628650" lvl="1" indent="-171450">
              <a:buFont typeface="Arial" panose="020B0604020202020204" pitchFamily="34" charset="0"/>
              <a:buChar char="•"/>
            </a:pPr>
            <a:endParaRPr lang="en-US" sz="1200" kern="1200" baseline="0" dirty="0">
              <a:solidFill>
                <a:schemeClr val="tx1"/>
              </a:solidFill>
              <a:effectLst/>
              <a:latin typeface="+mn-lt"/>
              <a:ea typeface="+mn-ea"/>
              <a:cs typeface="+mn-cs"/>
            </a:endParaRPr>
          </a:p>
          <a:p>
            <a:pPr marL="171450" lvl="0" indent="-171450">
              <a:buFont typeface="Arial" panose="020B0604020202020204" pitchFamily="34" charset="0"/>
              <a:buChar char="•"/>
            </a:pPr>
            <a:r>
              <a:rPr lang="en-US" sz="1200" kern="1200" baseline="0" dirty="0">
                <a:solidFill>
                  <a:schemeClr val="tx1"/>
                </a:solidFill>
                <a:effectLst/>
                <a:latin typeface="+mn-lt"/>
                <a:ea typeface="+mn-ea"/>
                <a:cs typeface="+mn-cs"/>
              </a:rPr>
              <a:t>Distance:		recipient lives in Los Osos (SLO), Provider in Bakersfield (KERN).</a:t>
            </a:r>
          </a:p>
          <a:p>
            <a:pPr marL="171450" lvl="0" indent="-171450">
              <a:buFont typeface="Arial" panose="020B0604020202020204" pitchFamily="34" charset="0"/>
              <a:buChar char="•"/>
            </a:pPr>
            <a:endParaRPr lang="en-US" sz="1200" kern="1200" baseline="0" dirty="0">
              <a:solidFill>
                <a:schemeClr val="tx1"/>
              </a:solidFill>
              <a:effectLst/>
              <a:latin typeface="+mn-lt"/>
              <a:ea typeface="+mn-ea"/>
              <a:cs typeface="+mn-cs"/>
            </a:endParaRPr>
          </a:p>
          <a:p>
            <a:pPr marL="171450" lvl="0" indent="-171450">
              <a:buFont typeface="Arial" panose="020B0604020202020204" pitchFamily="34" charset="0"/>
              <a:buChar char="•"/>
            </a:pPr>
            <a:r>
              <a:rPr lang="en-US" sz="1200" kern="1200" baseline="0" dirty="0">
                <a:solidFill>
                  <a:schemeClr val="tx1"/>
                </a:solidFill>
                <a:effectLst/>
                <a:latin typeface="+mn-lt"/>
                <a:ea typeface="+mn-ea"/>
                <a:cs typeface="+mn-cs"/>
              </a:rPr>
              <a:t>Search warrants:	Chase Bank, T-Mobile, AT&amp;T, and Google.</a:t>
            </a:r>
          </a:p>
          <a:p>
            <a:pPr marL="171450" lvl="0" indent="-171450">
              <a:buFont typeface="Arial" panose="020B0604020202020204" pitchFamily="34" charset="0"/>
              <a:buChar char="•"/>
            </a:pPr>
            <a:endParaRPr lang="en-US" sz="1200" kern="1200" baseline="0" dirty="0">
              <a:solidFill>
                <a:schemeClr val="tx1"/>
              </a:solidFill>
              <a:effectLst/>
              <a:latin typeface="+mn-lt"/>
              <a:ea typeface="+mn-ea"/>
              <a:cs typeface="+mn-cs"/>
            </a:endParaRPr>
          </a:p>
          <a:p>
            <a:pPr marL="171450" lvl="0" indent="-171450">
              <a:buFont typeface="Arial" panose="020B0604020202020204" pitchFamily="34" charset="0"/>
              <a:buChar char="•"/>
            </a:pPr>
            <a:r>
              <a:rPr lang="en-US" sz="1200" kern="1200" baseline="0" dirty="0">
                <a:solidFill>
                  <a:schemeClr val="tx1"/>
                </a:solidFill>
                <a:effectLst/>
                <a:latin typeface="+mn-lt"/>
                <a:ea typeface="+mn-ea"/>
                <a:cs typeface="+mn-cs"/>
              </a:rPr>
              <a:t>Recipient failed to report IHSS income to SSA which made her ineligible for SSI/SSP benefits.</a:t>
            </a:r>
          </a:p>
          <a:p>
            <a:pPr marL="171450" indent="-171450" algn="l">
              <a:buFont typeface="Arial" panose="020B0604020202020204" pitchFamily="34" charset="0"/>
              <a:buChar char="•"/>
            </a:pP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D0ECA9DC-8E96-4C18-A0D0-F5C5C0229E3D}" type="slidenum">
              <a:rPr lang="en-US" smtClean="0"/>
              <a:t>5</a:t>
            </a:fld>
            <a:endParaRPr lang="en-US"/>
          </a:p>
        </p:txBody>
      </p:sp>
    </p:spTree>
    <p:extLst>
      <p:ext uri="{BB962C8B-B14F-4D97-AF65-F5344CB8AC3E}">
        <p14:creationId xmlns:p14="http://schemas.microsoft.com/office/powerpoint/2010/main" val="7392200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Only a small segment</a:t>
            </a:r>
            <a:r>
              <a:rPr lang="en-US" baseline="0" dirty="0"/>
              <a:t> of cell site data.</a:t>
            </a:r>
          </a:p>
          <a:p>
            <a:endParaRPr lang="en-US" baseline="0" dirty="0"/>
          </a:p>
          <a:p>
            <a:r>
              <a:rPr lang="en-US" baseline="0" dirty="0"/>
              <a:t>Cell site pin markers can be expanded to show many more cell, text, and data sessions.</a:t>
            </a:r>
            <a:endParaRPr lang="en-US" dirty="0"/>
          </a:p>
        </p:txBody>
      </p:sp>
      <p:sp>
        <p:nvSpPr>
          <p:cNvPr id="4" name="Slide Number Placeholder 3"/>
          <p:cNvSpPr>
            <a:spLocks noGrp="1"/>
          </p:cNvSpPr>
          <p:nvPr>
            <p:ph type="sldNum" sz="quarter" idx="10"/>
          </p:nvPr>
        </p:nvSpPr>
        <p:spPr/>
        <p:txBody>
          <a:bodyPr/>
          <a:lstStyle/>
          <a:p>
            <a:fld id="{D0ECA9DC-8E96-4C18-A0D0-F5C5C0229E3D}" type="slidenum">
              <a:rPr lang="en-US" smtClean="0"/>
              <a:t>6</a:t>
            </a:fld>
            <a:endParaRPr lang="en-US"/>
          </a:p>
        </p:txBody>
      </p:sp>
    </p:spTree>
    <p:extLst>
      <p:ext uri="{BB962C8B-B14F-4D97-AF65-F5344CB8AC3E}">
        <p14:creationId xmlns:p14="http://schemas.microsoft.com/office/powerpoint/2010/main" val="39681922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Only a small segment</a:t>
            </a:r>
            <a:r>
              <a:rPr lang="en-US" baseline="0" dirty="0"/>
              <a:t> of entire cell site data retrieved.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a:t>Data reports were also obtained (cell site frequency reports).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a:t>Ability to geo-fence data and see times of device entry/exit.</a:t>
            </a:r>
          </a:p>
          <a:p>
            <a:endParaRPr lang="en-US" dirty="0"/>
          </a:p>
        </p:txBody>
      </p:sp>
      <p:sp>
        <p:nvSpPr>
          <p:cNvPr id="4" name="Slide Number Placeholder 3"/>
          <p:cNvSpPr>
            <a:spLocks noGrp="1"/>
          </p:cNvSpPr>
          <p:nvPr>
            <p:ph type="sldNum" sz="quarter" idx="10"/>
          </p:nvPr>
        </p:nvSpPr>
        <p:spPr/>
        <p:txBody>
          <a:bodyPr/>
          <a:lstStyle/>
          <a:p>
            <a:fld id="{D0ECA9DC-8E96-4C18-A0D0-F5C5C0229E3D}" type="slidenum">
              <a:rPr lang="en-US" smtClean="0"/>
              <a:t>7</a:t>
            </a:fld>
            <a:endParaRPr lang="en-US"/>
          </a:p>
        </p:txBody>
      </p:sp>
    </p:spTree>
    <p:extLst>
      <p:ext uri="{BB962C8B-B14F-4D97-AF65-F5344CB8AC3E}">
        <p14:creationId xmlns:p14="http://schemas.microsoft.com/office/powerpoint/2010/main" val="32403570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Example of a small sample of the data moving through time.</a:t>
            </a:r>
          </a:p>
          <a:p>
            <a:endParaRPr lang="en-US" dirty="0"/>
          </a:p>
          <a:p>
            <a:r>
              <a:rPr lang="en-US" dirty="0"/>
              <a:t>This can</a:t>
            </a:r>
            <a:r>
              <a:rPr lang="en-US" baseline="0" dirty="0"/>
              <a:t> be used to determine routes of travel and other behaviors that can be corroborated with other forms of evidence.</a:t>
            </a:r>
            <a:endParaRPr lang="en-US" dirty="0"/>
          </a:p>
        </p:txBody>
      </p:sp>
      <p:sp>
        <p:nvSpPr>
          <p:cNvPr id="4" name="Slide Number Placeholder 3"/>
          <p:cNvSpPr>
            <a:spLocks noGrp="1"/>
          </p:cNvSpPr>
          <p:nvPr>
            <p:ph type="sldNum" sz="quarter" idx="10"/>
          </p:nvPr>
        </p:nvSpPr>
        <p:spPr/>
        <p:txBody>
          <a:bodyPr/>
          <a:lstStyle/>
          <a:p>
            <a:fld id="{D0ECA9DC-8E96-4C18-A0D0-F5C5C0229E3D}" type="slidenum">
              <a:rPr lang="en-US" smtClean="0"/>
              <a:t>8</a:t>
            </a:fld>
            <a:endParaRPr lang="en-US"/>
          </a:p>
        </p:txBody>
      </p:sp>
    </p:spTree>
    <p:extLst>
      <p:ext uri="{BB962C8B-B14F-4D97-AF65-F5344CB8AC3E}">
        <p14:creationId xmlns:p14="http://schemas.microsoft.com/office/powerpoint/2010/main" val="27356044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Suspect confessed to</a:t>
            </a:r>
            <a:r>
              <a:rPr lang="en-US" sz="1200" kern="1200" baseline="0" dirty="0">
                <a:solidFill>
                  <a:schemeClr val="tx1"/>
                </a:solidFill>
                <a:effectLst/>
                <a:latin typeface="+mn-lt"/>
                <a:ea typeface="+mn-ea"/>
                <a:cs typeface="+mn-cs"/>
              </a:rPr>
              <a:t> forging timecards for the entire IHSS case period. </a:t>
            </a:r>
          </a:p>
          <a:p>
            <a:endParaRPr lang="en-US" sz="1200" kern="1200" baseline="0" dirty="0">
              <a:solidFill>
                <a:schemeClr val="tx1"/>
              </a:solidFill>
              <a:effectLst/>
              <a:latin typeface="+mn-lt"/>
              <a:ea typeface="+mn-ea"/>
              <a:cs typeface="+mn-cs"/>
            </a:endParaRPr>
          </a:p>
          <a:p>
            <a:r>
              <a:rPr lang="en-US" sz="1200" kern="1200" baseline="0" dirty="0">
                <a:solidFill>
                  <a:schemeClr val="tx1"/>
                </a:solidFill>
                <a:effectLst/>
                <a:latin typeface="+mn-lt"/>
                <a:ea typeface="+mn-ea"/>
                <a:cs typeface="+mn-cs"/>
              </a:rPr>
              <a:t>When presented with the geolocation evidence, she didn’t even want to look at it.</a:t>
            </a:r>
          </a:p>
          <a:p>
            <a:endParaRPr lang="en-US" sz="1200" kern="1200" baseline="0" dirty="0">
              <a:solidFill>
                <a:schemeClr val="tx1"/>
              </a:solidFill>
              <a:effectLst/>
              <a:latin typeface="+mn-lt"/>
              <a:ea typeface="+mn-ea"/>
              <a:cs typeface="+mn-cs"/>
            </a:endParaRPr>
          </a:p>
          <a:p>
            <a:r>
              <a:rPr lang="en-US" sz="1200" kern="1200" baseline="0" dirty="0">
                <a:solidFill>
                  <a:schemeClr val="tx1"/>
                </a:solidFill>
                <a:effectLst/>
                <a:latin typeface="+mn-lt"/>
                <a:ea typeface="+mn-ea"/>
                <a:cs typeface="+mn-cs"/>
              </a:rPr>
              <a:t>Suspect stated she needed the money because her other unearned income sources were not enough.</a:t>
            </a: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D0ECA9DC-8E96-4C18-A0D0-F5C5C0229E3D}" type="slidenum">
              <a:rPr lang="en-US" smtClean="0"/>
              <a:t>9</a:t>
            </a:fld>
            <a:endParaRPr lang="en-US"/>
          </a:p>
        </p:txBody>
      </p:sp>
    </p:spTree>
    <p:extLst>
      <p:ext uri="{BB962C8B-B14F-4D97-AF65-F5344CB8AC3E}">
        <p14:creationId xmlns:p14="http://schemas.microsoft.com/office/powerpoint/2010/main" val="17394685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Kern Family Health referral.</a:t>
            </a:r>
          </a:p>
          <a:p>
            <a:endParaRPr lang="en-US" dirty="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3. At the time, Kern Family Health contracted with </a:t>
            </a:r>
            <a:r>
              <a:rPr lang="en-US" u="sng" dirty="0"/>
              <a:t>Lyft </a:t>
            </a:r>
            <a:r>
              <a:rPr lang="en-US" dirty="0"/>
              <a:t>to perform the NMT services to beneficiaries</a:t>
            </a:r>
            <a:r>
              <a:rPr lang="en-US" baseline="0" dirty="0"/>
              <a:t> via contractor American Logistics Company (ALC) for hotline and coordination of rides with Lyft.</a:t>
            </a:r>
            <a:endParaRPr lang="en-US" dirty="0"/>
          </a:p>
          <a:p>
            <a:endParaRPr lang="en-US" dirty="0">
              <a:cs typeface="Calibri"/>
            </a:endParaRPr>
          </a:p>
          <a:p>
            <a:endParaRPr lang="en-US" dirty="0">
              <a:cs typeface="Calibri"/>
            </a:endParaRPr>
          </a:p>
          <a:p>
            <a:pPr marL="171450" indent="-171450">
              <a:buFont typeface="Arial" panose="020B0604020202020204" pitchFamily="34" charset="0"/>
              <a:buChar char="•"/>
            </a:pPr>
            <a:endParaRPr lang="en-US" dirty="0">
              <a:cs typeface="Calibri"/>
            </a:endParaRPr>
          </a:p>
          <a:p>
            <a:endParaRPr lang="en-US" dirty="0"/>
          </a:p>
        </p:txBody>
      </p:sp>
      <p:sp>
        <p:nvSpPr>
          <p:cNvPr id="4" name="Slide Number Placeholder 3"/>
          <p:cNvSpPr>
            <a:spLocks noGrp="1"/>
          </p:cNvSpPr>
          <p:nvPr>
            <p:ph type="sldNum" sz="quarter" idx="10"/>
          </p:nvPr>
        </p:nvSpPr>
        <p:spPr/>
        <p:txBody>
          <a:bodyPr/>
          <a:lstStyle/>
          <a:p>
            <a:fld id="{D0ECA9DC-8E96-4C18-A0D0-F5C5C0229E3D}" type="slidenum">
              <a:rPr lang="en-US" smtClean="0"/>
              <a:t>10</a:t>
            </a:fld>
            <a:endParaRPr lang="en-US"/>
          </a:p>
        </p:txBody>
      </p:sp>
    </p:spTree>
    <p:extLst>
      <p:ext uri="{BB962C8B-B14F-4D97-AF65-F5344CB8AC3E}">
        <p14:creationId xmlns:p14="http://schemas.microsoft.com/office/powerpoint/2010/main" val="41435613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dirty="0"/>
              <a:t>1. Providers the suspect reported</a:t>
            </a:r>
            <a:r>
              <a:rPr lang="en-US" baseline="0" dirty="0"/>
              <a:t> as destinations</a:t>
            </a:r>
            <a:r>
              <a:rPr lang="en-US" dirty="0"/>
              <a:t> were</a:t>
            </a:r>
            <a:r>
              <a:rPr lang="en-US" baseline="0" dirty="0"/>
              <a:t> contacted who verified the suspect was not a patient.</a:t>
            </a:r>
            <a:endParaRPr lang="en-US" baseline="0" dirty="0">
              <a:cs typeface="Calibri"/>
            </a:endParaRPr>
          </a:p>
          <a:p>
            <a:endParaRPr lang="en-US" baseline="0" dirty="0"/>
          </a:p>
          <a:p>
            <a:pPr marL="171450" indent="-171450">
              <a:buFont typeface="Arial" panose="020B0604020202020204" pitchFamily="34" charset="0"/>
              <a:buChar char="•"/>
            </a:pPr>
            <a:r>
              <a:rPr lang="en-US" baseline="0" dirty="0"/>
              <a:t>Recommendations were made to the plan to make changes to their NMT program to prevent future fraud.</a:t>
            </a:r>
          </a:p>
          <a:p>
            <a:pPr marL="171450" indent="-171450">
              <a:buFont typeface="Arial" panose="020B0604020202020204" pitchFamily="34" charset="0"/>
              <a:buChar char="•"/>
            </a:pPr>
            <a:endParaRPr lang="en-US" baseline="0" dirty="0">
              <a:cs typeface="Calibri"/>
            </a:endParaRPr>
          </a:p>
          <a:p>
            <a:pPr marL="171450" indent="-171450">
              <a:buFont typeface="Arial" panose="020B0604020202020204" pitchFamily="34" charset="0"/>
              <a:buChar char="•"/>
            </a:pPr>
            <a:r>
              <a:rPr lang="en-US" baseline="0" dirty="0">
                <a:cs typeface="Calibri"/>
              </a:rPr>
              <a:t>Suspect was interviewed while in custody at Kern County Jail on other charges. Admitted to the fraudulent rides in part because she gets tired of walking.</a:t>
            </a:r>
          </a:p>
          <a:p>
            <a:endParaRPr lang="en-US" baseline="0" dirty="0"/>
          </a:p>
          <a:p>
            <a:pPr marL="171450" indent="-171450">
              <a:buFont typeface="Arial" panose="020B0604020202020204" pitchFamily="34" charset="0"/>
              <a:buChar char="•"/>
            </a:pPr>
            <a:r>
              <a:rPr lang="en-US" baseline="0" dirty="0"/>
              <a:t>Felony arrest warrant issued, </a:t>
            </a:r>
            <a:r>
              <a:rPr lang="en-US" dirty="0"/>
              <a:t>failed to appear, bench warrant issued.</a:t>
            </a:r>
          </a:p>
        </p:txBody>
      </p:sp>
      <p:sp>
        <p:nvSpPr>
          <p:cNvPr id="4" name="Slide Number Placeholder 3"/>
          <p:cNvSpPr>
            <a:spLocks noGrp="1"/>
          </p:cNvSpPr>
          <p:nvPr>
            <p:ph type="sldNum" sz="quarter" idx="10"/>
          </p:nvPr>
        </p:nvSpPr>
        <p:spPr/>
        <p:txBody>
          <a:bodyPr/>
          <a:lstStyle/>
          <a:p>
            <a:fld id="{D0ECA9DC-8E96-4C18-A0D0-F5C5C0229E3D}" type="slidenum">
              <a:rPr lang="en-US" smtClean="0"/>
              <a:t>11</a:t>
            </a:fld>
            <a:endParaRPr lang="en-US"/>
          </a:p>
        </p:txBody>
      </p:sp>
    </p:spTree>
    <p:extLst>
      <p:ext uri="{BB962C8B-B14F-4D97-AF65-F5344CB8AC3E}">
        <p14:creationId xmlns:p14="http://schemas.microsoft.com/office/powerpoint/2010/main" val="24894865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D7613F-A256-0E18-9FDA-0AFDE9B01F5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CE763BD-ECDF-4E75-3DC6-CB617F761EC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8CC74F4-998D-5501-E98A-E10E0782B569}"/>
              </a:ext>
            </a:extLst>
          </p:cNvPr>
          <p:cNvSpPr>
            <a:spLocks noGrp="1"/>
          </p:cNvSpPr>
          <p:nvPr>
            <p:ph type="dt" sz="half" idx="10"/>
          </p:nvPr>
        </p:nvSpPr>
        <p:spPr/>
        <p:txBody>
          <a:bodyPr/>
          <a:lstStyle/>
          <a:p>
            <a:fld id="{A99E8AF5-0999-4A6D-AE76-E05F7B38AB4B}" type="datetimeFigureOut">
              <a:rPr lang="en-US" smtClean="0"/>
              <a:t>11/27/2022</a:t>
            </a:fld>
            <a:endParaRPr lang="en-US"/>
          </a:p>
        </p:txBody>
      </p:sp>
      <p:sp>
        <p:nvSpPr>
          <p:cNvPr id="5" name="Footer Placeholder 4">
            <a:extLst>
              <a:ext uri="{FF2B5EF4-FFF2-40B4-BE49-F238E27FC236}">
                <a16:creationId xmlns:a16="http://schemas.microsoft.com/office/drawing/2014/main" id="{59A68483-3E9F-8EBB-1246-EB09BF48391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6E9513F-161F-1146-AC60-9C10E83E2F3D}"/>
              </a:ext>
            </a:extLst>
          </p:cNvPr>
          <p:cNvSpPr>
            <a:spLocks noGrp="1"/>
          </p:cNvSpPr>
          <p:nvPr>
            <p:ph type="sldNum" sz="quarter" idx="12"/>
          </p:nvPr>
        </p:nvSpPr>
        <p:spPr/>
        <p:txBody>
          <a:bodyPr/>
          <a:lstStyle/>
          <a:p>
            <a:fld id="{019B3289-11F0-48C5-AA1A-4562C754691A}" type="slidenum">
              <a:rPr lang="en-US" smtClean="0"/>
              <a:t>‹#›</a:t>
            </a:fld>
            <a:endParaRPr lang="en-US"/>
          </a:p>
        </p:txBody>
      </p:sp>
    </p:spTree>
    <p:extLst>
      <p:ext uri="{BB962C8B-B14F-4D97-AF65-F5344CB8AC3E}">
        <p14:creationId xmlns:p14="http://schemas.microsoft.com/office/powerpoint/2010/main" val="19941405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D5F4AB-5C0A-8125-0582-CEC0550458F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3FEBDD8-33AE-4550-9C73-9C5285EF317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BF4AEFA-42C0-2869-E4DC-47ABA932568A}"/>
              </a:ext>
            </a:extLst>
          </p:cNvPr>
          <p:cNvSpPr>
            <a:spLocks noGrp="1"/>
          </p:cNvSpPr>
          <p:nvPr>
            <p:ph type="dt" sz="half" idx="10"/>
          </p:nvPr>
        </p:nvSpPr>
        <p:spPr/>
        <p:txBody>
          <a:bodyPr/>
          <a:lstStyle/>
          <a:p>
            <a:fld id="{A99E8AF5-0999-4A6D-AE76-E05F7B38AB4B}" type="datetimeFigureOut">
              <a:rPr lang="en-US" smtClean="0"/>
              <a:t>11/27/2022</a:t>
            </a:fld>
            <a:endParaRPr lang="en-US"/>
          </a:p>
        </p:txBody>
      </p:sp>
      <p:sp>
        <p:nvSpPr>
          <p:cNvPr id="5" name="Footer Placeholder 4">
            <a:extLst>
              <a:ext uri="{FF2B5EF4-FFF2-40B4-BE49-F238E27FC236}">
                <a16:creationId xmlns:a16="http://schemas.microsoft.com/office/drawing/2014/main" id="{F7FB8681-9D8C-B28E-C903-98CE5089966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1910861-4408-C55D-11BC-6E25BF7E9F3D}"/>
              </a:ext>
            </a:extLst>
          </p:cNvPr>
          <p:cNvSpPr>
            <a:spLocks noGrp="1"/>
          </p:cNvSpPr>
          <p:nvPr>
            <p:ph type="sldNum" sz="quarter" idx="12"/>
          </p:nvPr>
        </p:nvSpPr>
        <p:spPr/>
        <p:txBody>
          <a:bodyPr/>
          <a:lstStyle/>
          <a:p>
            <a:fld id="{019B3289-11F0-48C5-AA1A-4562C754691A}" type="slidenum">
              <a:rPr lang="en-US" smtClean="0"/>
              <a:t>‹#›</a:t>
            </a:fld>
            <a:endParaRPr lang="en-US"/>
          </a:p>
        </p:txBody>
      </p:sp>
    </p:spTree>
    <p:extLst>
      <p:ext uri="{BB962C8B-B14F-4D97-AF65-F5344CB8AC3E}">
        <p14:creationId xmlns:p14="http://schemas.microsoft.com/office/powerpoint/2010/main" val="15819297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B1DF5B-04A6-838E-44F1-EB095903261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8E86EC2-C2E2-A281-8CAE-1C7FE7F8861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CAE62C1-299B-D880-611B-2B982DB2980C}"/>
              </a:ext>
            </a:extLst>
          </p:cNvPr>
          <p:cNvSpPr>
            <a:spLocks noGrp="1"/>
          </p:cNvSpPr>
          <p:nvPr>
            <p:ph type="dt" sz="half" idx="10"/>
          </p:nvPr>
        </p:nvSpPr>
        <p:spPr/>
        <p:txBody>
          <a:bodyPr/>
          <a:lstStyle/>
          <a:p>
            <a:fld id="{A99E8AF5-0999-4A6D-AE76-E05F7B38AB4B}" type="datetimeFigureOut">
              <a:rPr lang="en-US" smtClean="0"/>
              <a:t>11/27/2022</a:t>
            </a:fld>
            <a:endParaRPr lang="en-US"/>
          </a:p>
        </p:txBody>
      </p:sp>
      <p:sp>
        <p:nvSpPr>
          <p:cNvPr id="5" name="Footer Placeholder 4">
            <a:extLst>
              <a:ext uri="{FF2B5EF4-FFF2-40B4-BE49-F238E27FC236}">
                <a16:creationId xmlns:a16="http://schemas.microsoft.com/office/drawing/2014/main" id="{CA3E9EEA-8B6D-16B3-2A01-2E9DDDD041A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57A53D7-8F22-5318-4529-108E98BA6F60}"/>
              </a:ext>
            </a:extLst>
          </p:cNvPr>
          <p:cNvSpPr>
            <a:spLocks noGrp="1"/>
          </p:cNvSpPr>
          <p:nvPr>
            <p:ph type="sldNum" sz="quarter" idx="12"/>
          </p:nvPr>
        </p:nvSpPr>
        <p:spPr/>
        <p:txBody>
          <a:bodyPr/>
          <a:lstStyle/>
          <a:p>
            <a:fld id="{019B3289-11F0-48C5-AA1A-4562C754691A}" type="slidenum">
              <a:rPr lang="en-US" smtClean="0"/>
              <a:t>‹#›</a:t>
            </a:fld>
            <a:endParaRPr lang="en-US"/>
          </a:p>
        </p:txBody>
      </p:sp>
    </p:spTree>
    <p:extLst>
      <p:ext uri="{BB962C8B-B14F-4D97-AF65-F5344CB8AC3E}">
        <p14:creationId xmlns:p14="http://schemas.microsoft.com/office/powerpoint/2010/main" val="20009207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628662-1EA6-3FB6-56C2-959D7605FDD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82824B8-E0BC-7645-3F97-A444E5A71F6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1A33330-6BE8-D991-7F31-9D0AF89879C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C5CEF21-90C1-BF01-6981-2B1B34588AC4}"/>
              </a:ext>
            </a:extLst>
          </p:cNvPr>
          <p:cNvSpPr>
            <a:spLocks noGrp="1"/>
          </p:cNvSpPr>
          <p:nvPr>
            <p:ph type="dt" sz="half" idx="10"/>
          </p:nvPr>
        </p:nvSpPr>
        <p:spPr/>
        <p:txBody>
          <a:bodyPr/>
          <a:lstStyle/>
          <a:p>
            <a:fld id="{A99E8AF5-0999-4A6D-AE76-E05F7B38AB4B}" type="datetimeFigureOut">
              <a:rPr lang="en-US" smtClean="0"/>
              <a:t>11/27/2022</a:t>
            </a:fld>
            <a:endParaRPr lang="en-US"/>
          </a:p>
        </p:txBody>
      </p:sp>
      <p:sp>
        <p:nvSpPr>
          <p:cNvPr id="6" name="Footer Placeholder 5">
            <a:extLst>
              <a:ext uri="{FF2B5EF4-FFF2-40B4-BE49-F238E27FC236}">
                <a16:creationId xmlns:a16="http://schemas.microsoft.com/office/drawing/2014/main" id="{7ADFFD02-C559-7EDE-7543-F47097EBD2C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0E27787-E1AE-5B9B-D96A-E00E81469FFF}"/>
              </a:ext>
            </a:extLst>
          </p:cNvPr>
          <p:cNvSpPr>
            <a:spLocks noGrp="1"/>
          </p:cNvSpPr>
          <p:nvPr>
            <p:ph type="sldNum" sz="quarter" idx="12"/>
          </p:nvPr>
        </p:nvSpPr>
        <p:spPr/>
        <p:txBody>
          <a:bodyPr/>
          <a:lstStyle/>
          <a:p>
            <a:fld id="{019B3289-11F0-48C5-AA1A-4562C754691A}" type="slidenum">
              <a:rPr lang="en-US" smtClean="0"/>
              <a:t>‹#›</a:t>
            </a:fld>
            <a:endParaRPr lang="en-US"/>
          </a:p>
        </p:txBody>
      </p:sp>
    </p:spTree>
    <p:extLst>
      <p:ext uri="{BB962C8B-B14F-4D97-AF65-F5344CB8AC3E}">
        <p14:creationId xmlns:p14="http://schemas.microsoft.com/office/powerpoint/2010/main" val="37336386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91AF89-EE4D-1366-5B11-E116944E4CC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57C6DDA-0E41-030B-19EA-CE22DA28A63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89680B4-BFFD-5CA0-925F-91517056EFE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9A3C2ED-1B1A-3E98-8E2E-C6D98572523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68E8220-C516-C946-BD31-968A76E4F37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A63B1FE-38AF-ACF9-0498-E6DDD572A0FD}"/>
              </a:ext>
            </a:extLst>
          </p:cNvPr>
          <p:cNvSpPr>
            <a:spLocks noGrp="1"/>
          </p:cNvSpPr>
          <p:nvPr>
            <p:ph type="dt" sz="half" idx="10"/>
          </p:nvPr>
        </p:nvSpPr>
        <p:spPr/>
        <p:txBody>
          <a:bodyPr/>
          <a:lstStyle/>
          <a:p>
            <a:fld id="{A99E8AF5-0999-4A6D-AE76-E05F7B38AB4B}" type="datetimeFigureOut">
              <a:rPr lang="en-US" smtClean="0"/>
              <a:t>11/27/2022</a:t>
            </a:fld>
            <a:endParaRPr lang="en-US"/>
          </a:p>
        </p:txBody>
      </p:sp>
      <p:sp>
        <p:nvSpPr>
          <p:cNvPr id="8" name="Footer Placeholder 7">
            <a:extLst>
              <a:ext uri="{FF2B5EF4-FFF2-40B4-BE49-F238E27FC236}">
                <a16:creationId xmlns:a16="http://schemas.microsoft.com/office/drawing/2014/main" id="{7E8D78D5-A37C-F90B-21D5-5A6E5FA16D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188D06C-F97F-4C9A-24FC-107486031D90}"/>
              </a:ext>
            </a:extLst>
          </p:cNvPr>
          <p:cNvSpPr>
            <a:spLocks noGrp="1"/>
          </p:cNvSpPr>
          <p:nvPr>
            <p:ph type="sldNum" sz="quarter" idx="12"/>
          </p:nvPr>
        </p:nvSpPr>
        <p:spPr/>
        <p:txBody>
          <a:bodyPr/>
          <a:lstStyle/>
          <a:p>
            <a:fld id="{019B3289-11F0-48C5-AA1A-4562C754691A}" type="slidenum">
              <a:rPr lang="en-US" smtClean="0"/>
              <a:t>‹#›</a:t>
            </a:fld>
            <a:endParaRPr lang="en-US"/>
          </a:p>
        </p:txBody>
      </p:sp>
    </p:spTree>
    <p:extLst>
      <p:ext uri="{BB962C8B-B14F-4D97-AF65-F5344CB8AC3E}">
        <p14:creationId xmlns:p14="http://schemas.microsoft.com/office/powerpoint/2010/main" val="41637108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759816-2C79-F979-2517-1967FE3B3BD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73AF089-95FC-A2E3-1D2B-BF900CE4ED16}"/>
              </a:ext>
            </a:extLst>
          </p:cNvPr>
          <p:cNvSpPr>
            <a:spLocks noGrp="1"/>
          </p:cNvSpPr>
          <p:nvPr>
            <p:ph type="dt" sz="half" idx="10"/>
          </p:nvPr>
        </p:nvSpPr>
        <p:spPr/>
        <p:txBody>
          <a:bodyPr/>
          <a:lstStyle/>
          <a:p>
            <a:fld id="{A99E8AF5-0999-4A6D-AE76-E05F7B38AB4B}" type="datetimeFigureOut">
              <a:rPr lang="en-US" smtClean="0"/>
              <a:t>11/27/2022</a:t>
            </a:fld>
            <a:endParaRPr lang="en-US"/>
          </a:p>
        </p:txBody>
      </p:sp>
      <p:sp>
        <p:nvSpPr>
          <p:cNvPr id="4" name="Footer Placeholder 3">
            <a:extLst>
              <a:ext uri="{FF2B5EF4-FFF2-40B4-BE49-F238E27FC236}">
                <a16:creationId xmlns:a16="http://schemas.microsoft.com/office/drawing/2014/main" id="{4626D6E2-3ED6-0D46-5B8A-B98BB8A20DB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31CA938-580B-6C15-F83F-8A9D05648E56}"/>
              </a:ext>
            </a:extLst>
          </p:cNvPr>
          <p:cNvSpPr>
            <a:spLocks noGrp="1"/>
          </p:cNvSpPr>
          <p:nvPr>
            <p:ph type="sldNum" sz="quarter" idx="12"/>
          </p:nvPr>
        </p:nvSpPr>
        <p:spPr/>
        <p:txBody>
          <a:bodyPr/>
          <a:lstStyle/>
          <a:p>
            <a:fld id="{019B3289-11F0-48C5-AA1A-4562C754691A}" type="slidenum">
              <a:rPr lang="en-US" smtClean="0"/>
              <a:t>‹#›</a:t>
            </a:fld>
            <a:endParaRPr lang="en-US"/>
          </a:p>
        </p:txBody>
      </p:sp>
    </p:spTree>
    <p:extLst>
      <p:ext uri="{BB962C8B-B14F-4D97-AF65-F5344CB8AC3E}">
        <p14:creationId xmlns:p14="http://schemas.microsoft.com/office/powerpoint/2010/main" val="39672206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90EFA7D-42C7-9F93-9C74-43FE24AF2CA9}"/>
              </a:ext>
            </a:extLst>
          </p:cNvPr>
          <p:cNvSpPr>
            <a:spLocks noGrp="1"/>
          </p:cNvSpPr>
          <p:nvPr>
            <p:ph type="dt" sz="half" idx="10"/>
          </p:nvPr>
        </p:nvSpPr>
        <p:spPr/>
        <p:txBody>
          <a:bodyPr/>
          <a:lstStyle/>
          <a:p>
            <a:fld id="{A99E8AF5-0999-4A6D-AE76-E05F7B38AB4B}" type="datetimeFigureOut">
              <a:rPr lang="en-US" smtClean="0"/>
              <a:t>11/27/2022</a:t>
            </a:fld>
            <a:endParaRPr lang="en-US"/>
          </a:p>
        </p:txBody>
      </p:sp>
      <p:sp>
        <p:nvSpPr>
          <p:cNvPr id="3" name="Footer Placeholder 2">
            <a:extLst>
              <a:ext uri="{FF2B5EF4-FFF2-40B4-BE49-F238E27FC236}">
                <a16:creationId xmlns:a16="http://schemas.microsoft.com/office/drawing/2014/main" id="{71F98CDF-BD31-FC9B-EC57-8C7CA34D170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2DF865D-C81F-3BE2-6E0A-88B283423C74}"/>
              </a:ext>
            </a:extLst>
          </p:cNvPr>
          <p:cNvSpPr>
            <a:spLocks noGrp="1"/>
          </p:cNvSpPr>
          <p:nvPr>
            <p:ph type="sldNum" sz="quarter" idx="12"/>
          </p:nvPr>
        </p:nvSpPr>
        <p:spPr/>
        <p:txBody>
          <a:bodyPr/>
          <a:lstStyle/>
          <a:p>
            <a:fld id="{019B3289-11F0-48C5-AA1A-4562C754691A}" type="slidenum">
              <a:rPr lang="en-US" smtClean="0"/>
              <a:t>‹#›</a:t>
            </a:fld>
            <a:endParaRPr lang="en-US"/>
          </a:p>
        </p:txBody>
      </p:sp>
    </p:spTree>
    <p:extLst>
      <p:ext uri="{BB962C8B-B14F-4D97-AF65-F5344CB8AC3E}">
        <p14:creationId xmlns:p14="http://schemas.microsoft.com/office/powerpoint/2010/main" val="30128045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88D870-1F69-C7A3-71F2-7199824AFE9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C1935F33-78D4-109C-BAF4-2C00F259991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944983D-12A7-6DB0-B5CD-D9CA30308D1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A973AAC-9AC1-73E6-E7BF-9398B5A46C5D}"/>
              </a:ext>
            </a:extLst>
          </p:cNvPr>
          <p:cNvSpPr>
            <a:spLocks noGrp="1"/>
          </p:cNvSpPr>
          <p:nvPr>
            <p:ph type="dt" sz="half" idx="10"/>
          </p:nvPr>
        </p:nvSpPr>
        <p:spPr/>
        <p:txBody>
          <a:bodyPr/>
          <a:lstStyle/>
          <a:p>
            <a:fld id="{A99E8AF5-0999-4A6D-AE76-E05F7B38AB4B}" type="datetimeFigureOut">
              <a:rPr lang="en-US" smtClean="0"/>
              <a:t>11/27/2022</a:t>
            </a:fld>
            <a:endParaRPr lang="en-US"/>
          </a:p>
        </p:txBody>
      </p:sp>
      <p:sp>
        <p:nvSpPr>
          <p:cNvPr id="6" name="Footer Placeholder 5">
            <a:extLst>
              <a:ext uri="{FF2B5EF4-FFF2-40B4-BE49-F238E27FC236}">
                <a16:creationId xmlns:a16="http://schemas.microsoft.com/office/drawing/2014/main" id="{FA62A9C4-BEDB-7F95-16D0-A9F6E9939B5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07B9585-D8F0-0A79-3BC3-D4261498C37F}"/>
              </a:ext>
            </a:extLst>
          </p:cNvPr>
          <p:cNvSpPr>
            <a:spLocks noGrp="1"/>
          </p:cNvSpPr>
          <p:nvPr>
            <p:ph type="sldNum" sz="quarter" idx="12"/>
          </p:nvPr>
        </p:nvSpPr>
        <p:spPr/>
        <p:txBody>
          <a:bodyPr/>
          <a:lstStyle/>
          <a:p>
            <a:fld id="{019B3289-11F0-48C5-AA1A-4562C754691A}" type="slidenum">
              <a:rPr lang="en-US" smtClean="0"/>
              <a:t>‹#›</a:t>
            </a:fld>
            <a:endParaRPr lang="en-US"/>
          </a:p>
        </p:txBody>
      </p:sp>
    </p:spTree>
    <p:extLst>
      <p:ext uri="{BB962C8B-B14F-4D97-AF65-F5344CB8AC3E}">
        <p14:creationId xmlns:p14="http://schemas.microsoft.com/office/powerpoint/2010/main" val="28126915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88863E-3449-8266-1FE6-3C646A98773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B25F6CB-2B69-4173-7C15-47805A04242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CE95FA4D-67D1-FF09-044E-96AC063FADE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20D2C4B-2BCD-1B67-7D99-AB5E6844271C}"/>
              </a:ext>
            </a:extLst>
          </p:cNvPr>
          <p:cNvSpPr>
            <a:spLocks noGrp="1"/>
          </p:cNvSpPr>
          <p:nvPr>
            <p:ph type="dt" sz="half" idx="10"/>
          </p:nvPr>
        </p:nvSpPr>
        <p:spPr/>
        <p:txBody>
          <a:bodyPr/>
          <a:lstStyle/>
          <a:p>
            <a:fld id="{A99E8AF5-0999-4A6D-AE76-E05F7B38AB4B}" type="datetimeFigureOut">
              <a:rPr lang="en-US" smtClean="0"/>
              <a:t>11/27/2022</a:t>
            </a:fld>
            <a:endParaRPr lang="en-US"/>
          </a:p>
        </p:txBody>
      </p:sp>
      <p:sp>
        <p:nvSpPr>
          <p:cNvPr id="6" name="Footer Placeholder 5">
            <a:extLst>
              <a:ext uri="{FF2B5EF4-FFF2-40B4-BE49-F238E27FC236}">
                <a16:creationId xmlns:a16="http://schemas.microsoft.com/office/drawing/2014/main" id="{2E75B127-1952-99DD-AAE5-44AB985D2F8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3E0CAE-8BF3-EDDA-077E-F6A97DF62C02}"/>
              </a:ext>
            </a:extLst>
          </p:cNvPr>
          <p:cNvSpPr>
            <a:spLocks noGrp="1"/>
          </p:cNvSpPr>
          <p:nvPr>
            <p:ph type="sldNum" sz="quarter" idx="12"/>
          </p:nvPr>
        </p:nvSpPr>
        <p:spPr/>
        <p:txBody>
          <a:bodyPr/>
          <a:lstStyle/>
          <a:p>
            <a:fld id="{019B3289-11F0-48C5-AA1A-4562C754691A}" type="slidenum">
              <a:rPr lang="en-US" smtClean="0"/>
              <a:t>‹#›</a:t>
            </a:fld>
            <a:endParaRPr lang="en-US"/>
          </a:p>
        </p:txBody>
      </p:sp>
    </p:spTree>
    <p:extLst>
      <p:ext uri="{BB962C8B-B14F-4D97-AF65-F5344CB8AC3E}">
        <p14:creationId xmlns:p14="http://schemas.microsoft.com/office/powerpoint/2010/main" val="10282119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4D9981-5866-F4AB-FED7-CAB2D8FCF88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49C4506-C758-15F3-8897-BED2A6FA805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2F0F50E-6B7C-408F-78E5-3B16C893A2EF}"/>
              </a:ext>
            </a:extLst>
          </p:cNvPr>
          <p:cNvSpPr>
            <a:spLocks noGrp="1"/>
          </p:cNvSpPr>
          <p:nvPr>
            <p:ph type="dt" sz="half" idx="10"/>
          </p:nvPr>
        </p:nvSpPr>
        <p:spPr/>
        <p:txBody>
          <a:bodyPr/>
          <a:lstStyle/>
          <a:p>
            <a:fld id="{A99E8AF5-0999-4A6D-AE76-E05F7B38AB4B}" type="datetimeFigureOut">
              <a:rPr lang="en-US" smtClean="0"/>
              <a:t>11/27/2022</a:t>
            </a:fld>
            <a:endParaRPr lang="en-US"/>
          </a:p>
        </p:txBody>
      </p:sp>
      <p:sp>
        <p:nvSpPr>
          <p:cNvPr id="5" name="Footer Placeholder 4">
            <a:extLst>
              <a:ext uri="{FF2B5EF4-FFF2-40B4-BE49-F238E27FC236}">
                <a16:creationId xmlns:a16="http://schemas.microsoft.com/office/drawing/2014/main" id="{5998C5F4-82CE-7921-A0B6-FB883BC680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0A38F64-ACE5-EF22-2BB2-10BCC16B952E}"/>
              </a:ext>
            </a:extLst>
          </p:cNvPr>
          <p:cNvSpPr>
            <a:spLocks noGrp="1"/>
          </p:cNvSpPr>
          <p:nvPr>
            <p:ph type="sldNum" sz="quarter" idx="12"/>
          </p:nvPr>
        </p:nvSpPr>
        <p:spPr/>
        <p:txBody>
          <a:bodyPr/>
          <a:lstStyle/>
          <a:p>
            <a:fld id="{019B3289-11F0-48C5-AA1A-4562C754691A}" type="slidenum">
              <a:rPr lang="en-US" smtClean="0"/>
              <a:t>‹#›</a:t>
            </a:fld>
            <a:endParaRPr lang="en-US"/>
          </a:p>
        </p:txBody>
      </p:sp>
    </p:spTree>
    <p:extLst>
      <p:ext uri="{BB962C8B-B14F-4D97-AF65-F5344CB8AC3E}">
        <p14:creationId xmlns:p14="http://schemas.microsoft.com/office/powerpoint/2010/main" val="31880473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055354E-0CB5-3576-CF4B-2E6FE87ECCE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65F7906-82B6-2C68-8DBF-B40A0A8279A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4969599-0EBD-603C-AD35-EBBE39298399}"/>
              </a:ext>
            </a:extLst>
          </p:cNvPr>
          <p:cNvSpPr>
            <a:spLocks noGrp="1"/>
          </p:cNvSpPr>
          <p:nvPr>
            <p:ph type="dt" sz="half" idx="10"/>
          </p:nvPr>
        </p:nvSpPr>
        <p:spPr/>
        <p:txBody>
          <a:bodyPr/>
          <a:lstStyle/>
          <a:p>
            <a:fld id="{A99E8AF5-0999-4A6D-AE76-E05F7B38AB4B}" type="datetimeFigureOut">
              <a:rPr lang="en-US" smtClean="0"/>
              <a:t>11/27/2022</a:t>
            </a:fld>
            <a:endParaRPr lang="en-US"/>
          </a:p>
        </p:txBody>
      </p:sp>
      <p:sp>
        <p:nvSpPr>
          <p:cNvPr id="5" name="Footer Placeholder 4">
            <a:extLst>
              <a:ext uri="{FF2B5EF4-FFF2-40B4-BE49-F238E27FC236}">
                <a16:creationId xmlns:a16="http://schemas.microsoft.com/office/drawing/2014/main" id="{CB8955AF-2D94-7AE8-4788-DDB96F9DA10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4FC41A2-CC2B-82D4-44C2-94BEBE65A394}"/>
              </a:ext>
            </a:extLst>
          </p:cNvPr>
          <p:cNvSpPr>
            <a:spLocks noGrp="1"/>
          </p:cNvSpPr>
          <p:nvPr>
            <p:ph type="sldNum" sz="quarter" idx="12"/>
          </p:nvPr>
        </p:nvSpPr>
        <p:spPr/>
        <p:txBody>
          <a:bodyPr/>
          <a:lstStyle/>
          <a:p>
            <a:fld id="{019B3289-11F0-48C5-AA1A-4562C754691A}" type="slidenum">
              <a:rPr lang="en-US" smtClean="0"/>
              <a:t>‹#›</a:t>
            </a:fld>
            <a:endParaRPr lang="en-US"/>
          </a:p>
        </p:txBody>
      </p:sp>
    </p:spTree>
    <p:extLst>
      <p:ext uri="{BB962C8B-B14F-4D97-AF65-F5344CB8AC3E}">
        <p14:creationId xmlns:p14="http://schemas.microsoft.com/office/powerpoint/2010/main" val="25189869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Section Header">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38200" y="1077686"/>
            <a:ext cx="10515600" cy="1698171"/>
          </a:xfrm>
        </p:spPr>
        <p:txBody>
          <a:bodyPr anchor="b"/>
          <a:lstStyle>
            <a:lvl1pPr>
              <a:defRPr sz="6000" b="1">
                <a:solidFill>
                  <a:srgbClr val="14315A"/>
                </a:solidFill>
                <a:latin typeface="Segoe UI" panose="020B0502040204020203" pitchFamily="34" charset="0"/>
                <a:cs typeface="Segoe UI" panose="020B0502040204020203" pitchFamily="34" charset="0"/>
              </a:defRPr>
            </a:lvl1pPr>
          </a:lstStyle>
          <a:p>
            <a:r>
              <a:rPr lang="en-US"/>
              <a:t>CLICK TO EDIT TITLE</a:t>
            </a:r>
          </a:p>
        </p:txBody>
      </p:sp>
      <p:sp>
        <p:nvSpPr>
          <p:cNvPr id="4" name="Date Placeholder 3"/>
          <p:cNvSpPr>
            <a:spLocks noGrp="1"/>
          </p:cNvSpPr>
          <p:nvPr>
            <p:ph type="dt" sz="half" idx="10"/>
          </p:nvPr>
        </p:nvSpPr>
        <p:spPr/>
        <p:txBody>
          <a:bodyPr/>
          <a:lstStyle/>
          <a:p>
            <a:fld id="{69258C0A-392C-4A8B-9007-135A2DC939C1}" type="datetimeFigureOut">
              <a:rPr lang="en-US" smtClean="0"/>
              <a:t>11/27/2022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B8090AE-F645-47C1-81A8-D4E28BF03D47}" type="slidenum">
              <a:rPr lang="en-US" smtClean="0"/>
              <a:t>‹#›</a:t>
            </a:fld>
            <a:endParaRPr lang="en-US"/>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3174654"/>
            <a:ext cx="12192000" cy="2068801"/>
          </a:xfrm>
          <a:prstGeom prst="rect">
            <a:avLst/>
          </a:prstGeom>
        </p:spPr>
      </p:pic>
    </p:spTree>
    <p:extLst>
      <p:ext uri="{BB962C8B-B14F-4D97-AF65-F5344CB8AC3E}">
        <p14:creationId xmlns:p14="http://schemas.microsoft.com/office/powerpoint/2010/main" val="6962842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D8FF39E-466B-D0E3-5CAD-0D17EFC7C66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507B0F2B-4290-4977-F247-0F9BD704E93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15D15DD-F77F-E444-CA65-751B12CFE37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9E8AF5-0999-4A6D-AE76-E05F7B38AB4B}" type="datetimeFigureOut">
              <a:rPr lang="en-US" smtClean="0"/>
              <a:t>11/27/2022</a:t>
            </a:fld>
            <a:endParaRPr lang="en-US"/>
          </a:p>
        </p:txBody>
      </p:sp>
      <p:sp>
        <p:nvSpPr>
          <p:cNvPr id="5" name="Footer Placeholder 4">
            <a:extLst>
              <a:ext uri="{FF2B5EF4-FFF2-40B4-BE49-F238E27FC236}">
                <a16:creationId xmlns:a16="http://schemas.microsoft.com/office/drawing/2014/main" id="{E3F26EBC-B3C0-F156-E3F8-A5ACB69A8DE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3A00F9C-2D88-C2FA-0AB1-4BAFF26BDC0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19B3289-11F0-48C5-AA1A-4562C754691A}" type="slidenum">
              <a:rPr lang="en-US" smtClean="0"/>
              <a:t>‹#›</a:t>
            </a:fld>
            <a:endParaRPr lang="en-US"/>
          </a:p>
        </p:txBody>
      </p:sp>
    </p:spTree>
    <p:extLst>
      <p:ext uri="{BB962C8B-B14F-4D97-AF65-F5344CB8AC3E}">
        <p14:creationId xmlns:p14="http://schemas.microsoft.com/office/powerpoint/2010/main" val="26665314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4.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74811" y="459649"/>
            <a:ext cx="10896600" cy="1698171"/>
          </a:xfrm>
        </p:spPr>
        <p:txBody>
          <a:bodyPr>
            <a:normAutofit/>
          </a:bodyPr>
          <a:lstStyle/>
          <a:p>
            <a:pPr algn="ctr"/>
            <a:r>
              <a:rPr lang="en-US" sz="4400">
                <a:latin typeface="Segoe UI"/>
                <a:cs typeface="Segoe UI"/>
              </a:rPr>
              <a:t>Legal Considerations</a:t>
            </a:r>
            <a:endParaRPr lang="en-US" sz="4400"/>
          </a:p>
        </p:txBody>
      </p:sp>
    </p:spTree>
    <p:extLst>
      <p:ext uri="{BB962C8B-B14F-4D97-AF65-F5344CB8AC3E}">
        <p14:creationId xmlns:p14="http://schemas.microsoft.com/office/powerpoint/2010/main" val="29661748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Foundational Authorities</a:t>
            </a:r>
            <a:endParaRPr lang="en-US" dirty="0">
              <a:solidFill>
                <a:srgbClr val="FF0000"/>
              </a:solidFill>
            </a:endParaRPr>
          </a:p>
        </p:txBody>
      </p:sp>
      <p:sp>
        <p:nvSpPr>
          <p:cNvPr id="3" name="Content Placeholder 2"/>
          <p:cNvSpPr>
            <a:spLocks noGrp="1"/>
          </p:cNvSpPr>
          <p:nvPr>
            <p:ph idx="1"/>
          </p:nvPr>
        </p:nvSpPr>
        <p:spPr>
          <a:xfrm>
            <a:off x="552884" y="1998632"/>
            <a:ext cx="11086231" cy="4241532"/>
          </a:xfrm>
        </p:spPr>
        <p:txBody>
          <a:bodyPr vert="horz" lIns="91440" tIns="45720" rIns="91440" bIns="45720" rtlCol="0" anchor="t">
            <a:normAutofit/>
          </a:bodyPr>
          <a:lstStyle/>
          <a:p>
            <a:r>
              <a:rPr lang="en-US">
                <a:latin typeface="Segoe UI"/>
                <a:cs typeface="Segoe UI"/>
              </a:rPr>
              <a:t>Medicare and Medicaid Act of 1965 </a:t>
            </a:r>
            <a:r>
              <a:rPr lang="en-US" sz="1600">
                <a:latin typeface="Segoe UI"/>
                <a:cs typeface="Segoe UI"/>
              </a:rPr>
              <a:t>– President Lyndon B. Johnson</a:t>
            </a:r>
          </a:p>
          <a:p>
            <a:r>
              <a:rPr lang="en-US">
                <a:latin typeface="Segoe UI"/>
                <a:cs typeface="Segoe UI"/>
              </a:rPr>
              <a:t>Title 19, Social Security Act</a:t>
            </a:r>
            <a:r>
              <a:rPr lang="en-US" sz="1600">
                <a:latin typeface="Segoe UI"/>
                <a:cs typeface="Segoe UI"/>
              </a:rPr>
              <a:t> -Grants to States for Medical Assistance Programs</a:t>
            </a:r>
          </a:p>
          <a:p>
            <a:pPr lvl="1"/>
            <a:r>
              <a:rPr lang="en-US">
                <a:latin typeface="Segoe UI"/>
                <a:cs typeface="Segoe UI"/>
              </a:rPr>
              <a:t>Section 1936 </a:t>
            </a:r>
            <a:r>
              <a:rPr lang="en-US" sz="1600">
                <a:latin typeface="Segoe UI"/>
                <a:cs typeface="Segoe UI"/>
              </a:rPr>
              <a:t>- Medicaid Integrity Program</a:t>
            </a:r>
          </a:p>
          <a:p>
            <a:pPr>
              <a:lnSpc>
                <a:spcPct val="130000"/>
              </a:lnSpc>
            </a:pPr>
            <a:r>
              <a:rPr lang="en-US">
                <a:latin typeface="Segoe UI"/>
                <a:cs typeface="Segoe UI"/>
              </a:rPr>
              <a:t>Title 42, Code of Federal Regulations Part 455 </a:t>
            </a:r>
            <a:r>
              <a:rPr lang="en-US" sz="1600">
                <a:latin typeface="Segoe UI"/>
                <a:cs typeface="Segoe UI"/>
              </a:rPr>
              <a:t>- Program Integrity: Medicaid</a:t>
            </a:r>
          </a:p>
          <a:p>
            <a:pPr lvl="1"/>
            <a:r>
              <a:rPr lang="en-US">
                <a:latin typeface="Segoe UI"/>
                <a:cs typeface="Segoe UI"/>
              </a:rPr>
              <a:t>42 CFR 455 Subpart A </a:t>
            </a:r>
            <a:r>
              <a:rPr lang="en-US" sz="1600">
                <a:latin typeface="Segoe UI"/>
                <a:cs typeface="Segoe UI"/>
              </a:rPr>
              <a:t>– Medicaid Agency Fraud Detection &amp; Investigation Program</a:t>
            </a:r>
          </a:p>
          <a:p>
            <a:pPr lvl="1"/>
            <a:r>
              <a:rPr lang="en-US">
                <a:latin typeface="Segoe UI"/>
                <a:cs typeface="Segoe UI"/>
              </a:rPr>
              <a:t>42 CFR 455.15 </a:t>
            </a:r>
            <a:r>
              <a:rPr lang="en-US" sz="1600">
                <a:latin typeface="Segoe UI"/>
                <a:cs typeface="Segoe UI"/>
              </a:rPr>
              <a:t>– Full investigation</a:t>
            </a:r>
          </a:p>
          <a:p>
            <a:r>
              <a:rPr lang="en-US">
                <a:latin typeface="Segoe UI"/>
                <a:cs typeface="Segoe UI"/>
              </a:rPr>
              <a:t>Title 22, California Code of Regulations</a:t>
            </a:r>
          </a:p>
          <a:p>
            <a:pPr lvl="1"/>
            <a:r>
              <a:rPr lang="en-US">
                <a:latin typeface="Segoe UI"/>
                <a:cs typeface="Segoe UI"/>
              </a:rPr>
              <a:t>22 CCR 50004 </a:t>
            </a:r>
            <a:r>
              <a:rPr lang="en-US" sz="1600">
                <a:latin typeface="Segoe UI"/>
                <a:cs typeface="Segoe UI"/>
              </a:rPr>
              <a:t>– DHCS is designated single state agency</a:t>
            </a:r>
          </a:p>
        </p:txBody>
      </p:sp>
    </p:spTree>
    <p:extLst>
      <p:ext uri="{BB962C8B-B14F-4D97-AF65-F5344CB8AC3E}">
        <p14:creationId xmlns:p14="http://schemas.microsoft.com/office/powerpoint/2010/main" val="13102598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Common Crimes Investigated</a:t>
            </a:r>
          </a:p>
        </p:txBody>
      </p:sp>
      <p:sp>
        <p:nvSpPr>
          <p:cNvPr id="3" name="Content Placeholder 2"/>
          <p:cNvSpPr>
            <a:spLocks noGrp="1"/>
          </p:cNvSpPr>
          <p:nvPr>
            <p:ph idx="1"/>
          </p:nvPr>
        </p:nvSpPr>
        <p:spPr>
          <a:xfrm>
            <a:off x="436605" y="1744951"/>
            <a:ext cx="11318789" cy="4525221"/>
          </a:xfrm>
        </p:spPr>
        <p:txBody>
          <a:bodyPr/>
          <a:lstStyle/>
          <a:p>
            <a:r>
              <a:rPr lang="en-US" sz="2400" dirty="0">
                <a:latin typeface="Segoe UI"/>
                <a:cs typeface="Segoe UI"/>
              </a:rPr>
              <a:t>WIC 14107(a) – Defrauding the </a:t>
            </a:r>
            <a:r>
              <a:rPr lang="en-US" sz="2400" dirty="0" err="1">
                <a:latin typeface="Segoe UI"/>
                <a:cs typeface="Segoe UI"/>
              </a:rPr>
              <a:t>Medi</a:t>
            </a:r>
            <a:r>
              <a:rPr lang="en-US" sz="2400" dirty="0">
                <a:latin typeface="Segoe UI"/>
                <a:cs typeface="Segoe UI"/>
              </a:rPr>
              <a:t>-Cal Program (Felony)</a:t>
            </a:r>
          </a:p>
          <a:p>
            <a:r>
              <a:rPr lang="en-US" sz="2400" dirty="0">
                <a:latin typeface="Segoe UI"/>
                <a:cs typeface="Segoe UI"/>
              </a:rPr>
              <a:t>WIC 14014(a) – Receiving healthcare not eligible for based on false declarations of eligibility. (Wobbler)</a:t>
            </a:r>
          </a:p>
          <a:p>
            <a:r>
              <a:rPr lang="en-US" sz="2400" dirty="0">
                <a:latin typeface="Segoe UI"/>
                <a:cs typeface="Segoe UI"/>
              </a:rPr>
              <a:t>PC 72 &amp; PC 550(a)(6) – Submitting fraudulent claims (Wobblers)</a:t>
            </a:r>
          </a:p>
          <a:p>
            <a:r>
              <a:rPr lang="en-US" sz="2400" dirty="0">
                <a:latin typeface="Segoe UI"/>
                <a:cs typeface="Segoe UI"/>
              </a:rPr>
              <a:t>BPC 4324(a) – Prescription Forgery (Felony)</a:t>
            </a:r>
          </a:p>
          <a:p>
            <a:r>
              <a:rPr lang="en-US" sz="2400" dirty="0">
                <a:latin typeface="Segoe UI"/>
                <a:cs typeface="Segoe UI"/>
              </a:rPr>
              <a:t>PC 530.5(a) – Identity Theft (Felony)</a:t>
            </a:r>
          </a:p>
          <a:p>
            <a:r>
              <a:rPr lang="en-US" sz="2400" dirty="0">
                <a:latin typeface="Segoe UI"/>
                <a:cs typeface="Segoe UI"/>
              </a:rPr>
              <a:t>PC 118(a) – Perjury</a:t>
            </a:r>
          </a:p>
          <a:p>
            <a:pPr algn="ctr"/>
            <a:r>
              <a:rPr lang="en-US" sz="2400" dirty="0">
                <a:latin typeface="Segoe UI"/>
                <a:cs typeface="Segoe UI"/>
              </a:rPr>
              <a:t>Over $950 = Felony</a:t>
            </a:r>
          </a:p>
        </p:txBody>
      </p:sp>
    </p:spTree>
    <p:extLst>
      <p:ext uri="{BB962C8B-B14F-4D97-AF65-F5344CB8AC3E}">
        <p14:creationId xmlns:p14="http://schemas.microsoft.com/office/powerpoint/2010/main" val="26583419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723796" y="1600200"/>
            <a:ext cx="10896600" cy="802549"/>
          </a:xfrm>
        </p:spPr>
        <p:txBody>
          <a:bodyPr>
            <a:normAutofit/>
          </a:bodyPr>
          <a:lstStyle/>
          <a:p>
            <a:pPr algn="ctr"/>
            <a:r>
              <a:rPr lang="en-US" sz="4400" dirty="0">
                <a:latin typeface="Segoe UI"/>
                <a:cs typeface="Segoe UI"/>
              </a:rPr>
              <a:t>Case Examples</a:t>
            </a:r>
            <a:endParaRPr lang="en-US" sz="4400" dirty="0"/>
          </a:p>
        </p:txBody>
      </p:sp>
    </p:spTree>
    <p:extLst>
      <p:ext uri="{BB962C8B-B14F-4D97-AF65-F5344CB8AC3E}">
        <p14:creationId xmlns:p14="http://schemas.microsoft.com/office/powerpoint/2010/main" val="32826411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9472"/>
            <a:ext cx="10515600" cy="812349"/>
          </a:xfrm>
        </p:spPr>
        <p:txBody>
          <a:bodyPr>
            <a:normAutofit/>
          </a:bodyPr>
          <a:lstStyle/>
          <a:p>
            <a:pPr algn="ctr"/>
            <a:r>
              <a:rPr lang="en-US" sz="4000" dirty="0">
                <a:latin typeface="Segoe UI"/>
                <a:cs typeface="Segoe UI"/>
              </a:rPr>
              <a:t>IHSS Fraud Case</a:t>
            </a:r>
          </a:p>
        </p:txBody>
      </p:sp>
      <p:sp>
        <p:nvSpPr>
          <p:cNvPr id="3" name="Content Placeholder 2"/>
          <p:cNvSpPr>
            <a:spLocks noGrp="1"/>
          </p:cNvSpPr>
          <p:nvPr>
            <p:ph idx="1"/>
          </p:nvPr>
        </p:nvSpPr>
        <p:spPr>
          <a:xfrm>
            <a:off x="0" y="1804354"/>
            <a:ext cx="12192000" cy="4517198"/>
          </a:xfrm>
        </p:spPr>
        <p:txBody>
          <a:bodyPr vert="horz" lIns="91440" tIns="45720" rIns="91440" bIns="45720" rtlCol="0" anchor="t">
            <a:normAutofit/>
          </a:bodyPr>
          <a:lstStyle/>
          <a:p>
            <a:r>
              <a:rPr lang="en-US" sz="2400" dirty="0">
                <a:latin typeface="Segoe UI"/>
                <a:cs typeface="Segoe UI"/>
              </a:rPr>
              <a:t>Recipient misusing designated provider’s information </a:t>
            </a:r>
          </a:p>
          <a:p>
            <a:r>
              <a:rPr lang="en-US" sz="2400" dirty="0">
                <a:latin typeface="Segoe UI"/>
                <a:cs typeface="Segoe UI"/>
              </a:rPr>
              <a:t>All mail correspondence went to the recipient’s residence</a:t>
            </a:r>
          </a:p>
          <a:p>
            <a:pPr lvl="1"/>
            <a:r>
              <a:rPr lang="en-US" dirty="0">
                <a:latin typeface="Segoe UI"/>
                <a:cs typeface="Segoe UI"/>
              </a:rPr>
              <a:t>As a result, recipient was able to enroll herself and her provider into TTS, allegedly without provider’s knowledge. </a:t>
            </a:r>
          </a:p>
          <a:p>
            <a:r>
              <a:rPr lang="en-US" sz="2400" dirty="0">
                <a:latin typeface="Segoe UI"/>
                <a:cs typeface="Segoe UI"/>
              </a:rPr>
              <a:t>Recipient submitted and approved her own time sheets from 8/2014 to 4/2021, stealing $195,691.29 she was not entitled to. Forging dozens of written signatures on paper timesheets prior to TTS.</a:t>
            </a:r>
          </a:p>
          <a:p>
            <a:r>
              <a:rPr lang="en-US" sz="2400" dirty="0">
                <a:latin typeface="Segoe UI"/>
                <a:cs typeface="Segoe UI"/>
              </a:rPr>
              <a:t>Cell tower and Google location evidence </a:t>
            </a:r>
          </a:p>
          <a:p>
            <a:r>
              <a:rPr lang="en-US" sz="2400" dirty="0">
                <a:latin typeface="Segoe UI"/>
                <a:cs typeface="Segoe UI"/>
              </a:rPr>
              <a:t>Social Security Administration initiated tag-along case</a:t>
            </a:r>
          </a:p>
          <a:p>
            <a:pPr marL="0" indent="0">
              <a:buNone/>
            </a:pPr>
            <a:endParaRPr lang="en-US" sz="3200" dirty="0"/>
          </a:p>
          <a:p>
            <a:pPr algn="ctr"/>
            <a:endParaRPr lang="en-US" sz="3200" dirty="0"/>
          </a:p>
          <a:p>
            <a:pPr marL="0" indent="0" algn="ctr">
              <a:buNone/>
            </a:pPr>
            <a:endParaRPr lang="en-US" sz="3200" dirty="0"/>
          </a:p>
        </p:txBody>
      </p:sp>
    </p:spTree>
    <p:extLst>
      <p:ext uri="{BB962C8B-B14F-4D97-AF65-F5344CB8AC3E}">
        <p14:creationId xmlns:p14="http://schemas.microsoft.com/office/powerpoint/2010/main" val="31198432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989" y="190"/>
            <a:ext cx="12179980" cy="7445637"/>
          </a:xfrm>
          <a:prstGeom prst="rect">
            <a:avLst/>
          </a:prstGeom>
        </p:spPr>
      </p:pic>
      <p:sp>
        <p:nvSpPr>
          <p:cNvPr id="2" name="TextBox 1"/>
          <p:cNvSpPr txBox="1"/>
          <p:nvPr/>
        </p:nvSpPr>
        <p:spPr>
          <a:xfrm>
            <a:off x="3533107" y="129042"/>
            <a:ext cx="5125086" cy="646331"/>
          </a:xfrm>
          <a:prstGeom prst="rect">
            <a:avLst/>
          </a:prstGeom>
          <a:solidFill>
            <a:schemeClr val="bg1"/>
          </a:solidFill>
        </p:spPr>
        <p:txBody>
          <a:bodyPr wrap="square" rtlCol="0">
            <a:spAutoFit/>
          </a:bodyPr>
          <a:lstStyle/>
          <a:p>
            <a:pPr algn="ctr"/>
            <a:r>
              <a:rPr lang="en-US" sz="3600" b="1" dirty="0"/>
              <a:t>Suspect’s Location History</a:t>
            </a:r>
          </a:p>
        </p:txBody>
      </p:sp>
    </p:spTree>
    <p:extLst>
      <p:ext uri="{BB962C8B-B14F-4D97-AF65-F5344CB8AC3E}">
        <p14:creationId xmlns:p14="http://schemas.microsoft.com/office/powerpoint/2010/main" val="3740430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5402" y="19298"/>
            <a:ext cx="12711638" cy="6904015"/>
          </a:xfrm>
          <a:prstGeom prst="rect">
            <a:avLst/>
          </a:prstGeom>
        </p:spPr>
      </p:pic>
      <p:sp>
        <p:nvSpPr>
          <p:cNvPr id="3" name="TextBox 2"/>
          <p:cNvSpPr txBox="1"/>
          <p:nvPr/>
        </p:nvSpPr>
        <p:spPr>
          <a:xfrm>
            <a:off x="3373527" y="106879"/>
            <a:ext cx="5383816" cy="646331"/>
          </a:xfrm>
          <a:prstGeom prst="rect">
            <a:avLst/>
          </a:prstGeom>
          <a:solidFill>
            <a:schemeClr val="bg1"/>
          </a:solidFill>
        </p:spPr>
        <p:txBody>
          <a:bodyPr wrap="square" rtlCol="0">
            <a:spAutoFit/>
          </a:bodyPr>
          <a:lstStyle/>
          <a:p>
            <a:pPr algn="ctr"/>
            <a:r>
              <a:rPr lang="en-US" sz="3600" b="1" dirty="0"/>
              <a:t>Provider’s Location History</a:t>
            </a:r>
          </a:p>
        </p:txBody>
      </p:sp>
      <p:sp>
        <p:nvSpPr>
          <p:cNvPr id="2" name="Rectangle 1"/>
          <p:cNvSpPr/>
          <p:nvPr/>
        </p:nvSpPr>
        <p:spPr>
          <a:xfrm>
            <a:off x="8193974" y="3408218"/>
            <a:ext cx="1686296" cy="213756"/>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395575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WFIA location data animation">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552450" y="0"/>
            <a:ext cx="11087100" cy="6858000"/>
          </a:xfrm>
          <a:prstGeom prst="rect">
            <a:avLst/>
          </a:prstGeom>
        </p:spPr>
      </p:pic>
    </p:spTree>
    <p:extLst>
      <p:ext uri="{BB962C8B-B14F-4D97-AF65-F5344CB8AC3E}">
        <p14:creationId xmlns:p14="http://schemas.microsoft.com/office/powerpoint/2010/main" val="240592871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199" y="646116"/>
            <a:ext cx="10515600" cy="741814"/>
          </a:xfrm>
        </p:spPr>
        <p:txBody>
          <a:bodyPr>
            <a:normAutofit/>
          </a:bodyPr>
          <a:lstStyle/>
          <a:p>
            <a:pPr algn="ctr"/>
            <a:r>
              <a:rPr lang="en-US" sz="4000" dirty="0">
                <a:latin typeface="Segoe UI"/>
                <a:cs typeface="Segoe UI"/>
              </a:rPr>
              <a:t>IHSS Fraud Case </a:t>
            </a:r>
          </a:p>
        </p:txBody>
      </p:sp>
      <p:sp>
        <p:nvSpPr>
          <p:cNvPr id="3" name="Content Placeholder 2"/>
          <p:cNvSpPr>
            <a:spLocks noGrp="1"/>
          </p:cNvSpPr>
          <p:nvPr>
            <p:ph idx="1"/>
          </p:nvPr>
        </p:nvSpPr>
        <p:spPr>
          <a:xfrm>
            <a:off x="257907" y="1795562"/>
            <a:ext cx="11676185" cy="4279923"/>
          </a:xfrm>
        </p:spPr>
        <p:txBody>
          <a:bodyPr vert="horz" lIns="91440" tIns="45720" rIns="91440" bIns="45720" rtlCol="0" anchor="t">
            <a:normAutofit/>
          </a:bodyPr>
          <a:lstStyle/>
          <a:p>
            <a:r>
              <a:rPr lang="en-US" sz="3200">
                <a:latin typeface="Segoe UI"/>
                <a:cs typeface="Segoe UI"/>
              </a:rPr>
              <a:t>Initial estimated dollars at risk = $143,522.37</a:t>
            </a:r>
          </a:p>
          <a:p>
            <a:pPr lvl="1"/>
            <a:r>
              <a:rPr lang="en-US" sz="2800">
                <a:latin typeface="Segoe UI"/>
                <a:cs typeface="Segoe UI"/>
              </a:rPr>
              <a:t>County estimated based on verbal statements of RP</a:t>
            </a:r>
          </a:p>
          <a:p>
            <a:r>
              <a:rPr lang="en-US" sz="3200">
                <a:latin typeface="Segoe UI"/>
                <a:cs typeface="Segoe UI"/>
              </a:rPr>
              <a:t>Final fraud loss calculation = $195,691.29</a:t>
            </a:r>
          </a:p>
          <a:p>
            <a:pPr lvl="1"/>
            <a:r>
              <a:rPr lang="en-US" sz="2800">
                <a:latin typeface="Segoe UI"/>
                <a:cs typeface="Segoe UI"/>
              </a:rPr>
              <a:t>Not including loss sustained by SSA (approx. $17,000)</a:t>
            </a:r>
          </a:p>
          <a:p>
            <a:pPr lvl="1"/>
            <a:endParaRPr lang="en-US" sz="2800">
              <a:latin typeface="Segoe UI"/>
              <a:cs typeface="Segoe UI"/>
            </a:endParaRPr>
          </a:p>
          <a:p>
            <a:r>
              <a:rPr lang="en-US" sz="3200">
                <a:latin typeface="Segoe UI"/>
                <a:cs typeface="Segoe UI"/>
              </a:rPr>
              <a:t>Additional loss of $52,168.92 confirmed using location-based evidence of both provider and recipient.</a:t>
            </a:r>
            <a:endParaRPr lang="en-US" sz="3200"/>
          </a:p>
          <a:p>
            <a:endParaRPr lang="en-US" sz="3200"/>
          </a:p>
        </p:txBody>
      </p:sp>
    </p:spTree>
    <p:extLst>
      <p:ext uri="{BB962C8B-B14F-4D97-AF65-F5344CB8AC3E}">
        <p14:creationId xmlns:p14="http://schemas.microsoft.com/office/powerpoint/2010/main" val="4539847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Managed Care Referral Case</a:t>
            </a:r>
          </a:p>
        </p:txBody>
      </p:sp>
      <p:sp>
        <p:nvSpPr>
          <p:cNvPr id="3" name="Content Placeholder 2"/>
          <p:cNvSpPr>
            <a:spLocks noGrp="1"/>
          </p:cNvSpPr>
          <p:nvPr>
            <p:ph idx="1"/>
          </p:nvPr>
        </p:nvSpPr>
        <p:spPr/>
        <p:txBody>
          <a:bodyPr>
            <a:normAutofit/>
          </a:bodyPr>
          <a:lstStyle/>
          <a:p>
            <a:r>
              <a:rPr lang="en-US"/>
              <a:t>Managed care plan program integrity staff located a data anomaly upon receiving a verbal report</a:t>
            </a:r>
          </a:p>
          <a:p>
            <a:r>
              <a:rPr lang="en-US"/>
              <a:t>High utilization of non-medical transportation by beneficiary seen in paid claims data without corresponding claims for office visits</a:t>
            </a:r>
          </a:p>
          <a:p>
            <a:r>
              <a:rPr lang="en-US"/>
              <a:t>Contractor of plan provided detailed trip data and recorded telephone calls of suspect requesting fraudulent transportation rides.</a:t>
            </a:r>
          </a:p>
        </p:txBody>
      </p:sp>
    </p:spTree>
    <p:extLst>
      <p:ext uri="{BB962C8B-B14F-4D97-AF65-F5344CB8AC3E}">
        <p14:creationId xmlns:p14="http://schemas.microsoft.com/office/powerpoint/2010/main" val="8839145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Managed Care Referral Case</a:t>
            </a:r>
          </a:p>
        </p:txBody>
      </p:sp>
      <p:sp>
        <p:nvSpPr>
          <p:cNvPr id="3" name="Content Placeholder 2"/>
          <p:cNvSpPr>
            <a:spLocks noGrp="1"/>
          </p:cNvSpPr>
          <p:nvPr>
            <p:ph idx="1"/>
          </p:nvPr>
        </p:nvSpPr>
        <p:spPr/>
        <p:txBody>
          <a:bodyPr>
            <a:normAutofit/>
          </a:bodyPr>
          <a:lstStyle/>
          <a:p>
            <a:r>
              <a:rPr lang="en-US"/>
              <a:t>From 9/1/17 to 11/25/18, suspect’s transportation claims were cross referenced with her medical and pharmacy claims. </a:t>
            </a:r>
          </a:p>
          <a:p>
            <a:r>
              <a:rPr lang="en-US"/>
              <a:t>Suspect received 162 fraudulent rides paid for by the plan resulting in an approximate loss of $3,138.94. </a:t>
            </a:r>
          </a:p>
          <a:p>
            <a:r>
              <a:rPr lang="en-US"/>
              <a:t>Suspect would call a hotline requesting medical transport, provide an address of a medical facility or pharmacy near her intended destination in order for the trip to be approved. The majority of requested trips made were illegitimate. 	</a:t>
            </a:r>
          </a:p>
          <a:p>
            <a:endParaRPr lang="en-US"/>
          </a:p>
        </p:txBody>
      </p:sp>
    </p:spTree>
    <p:extLst>
      <p:ext uri="{BB962C8B-B14F-4D97-AF65-F5344CB8AC3E}">
        <p14:creationId xmlns:p14="http://schemas.microsoft.com/office/powerpoint/2010/main" val="29258529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TotalTime>
  <Words>1204</Words>
  <Application>Microsoft Office PowerPoint</Application>
  <PresentationFormat>Widescreen</PresentationFormat>
  <Paragraphs>109</Paragraphs>
  <Slides>11</Slides>
  <Notes>11</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Calibri Light</vt:lpstr>
      <vt:lpstr>Segoe UI</vt:lpstr>
      <vt:lpstr>Office Theme</vt:lpstr>
      <vt:lpstr>Legal Considerations</vt:lpstr>
      <vt:lpstr>Foundational Authorities</vt:lpstr>
      <vt:lpstr>Common Crimes Investigated</vt:lpstr>
      <vt:lpstr>Case Examples</vt:lpstr>
      <vt:lpstr>IHSS Fraud Case</vt:lpstr>
      <vt:lpstr>PowerPoint Presentation</vt:lpstr>
      <vt:lpstr>PowerPoint Presentation</vt:lpstr>
      <vt:lpstr>PowerPoint Presentation</vt:lpstr>
      <vt:lpstr>IHSS Fraud Case </vt:lpstr>
      <vt:lpstr>Managed Care Referral Case</vt:lpstr>
      <vt:lpstr>Managed Care Referral Case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Legal Considerations</dc:title>
  <dc:creator>Gregory Mahony</dc:creator>
  <cp:lastModifiedBy>Gregory Mahony</cp:lastModifiedBy>
  <cp:revision>2</cp:revision>
  <dcterms:created xsi:type="dcterms:W3CDTF">2022-11-28T05:02:08Z</dcterms:created>
  <dcterms:modified xsi:type="dcterms:W3CDTF">2022-11-28T05:11:22Z</dcterms:modified>
</cp:coreProperties>
</file>