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376" r:id="rId2"/>
    <p:sldId id="393" r:id="rId3"/>
    <p:sldId id="394" r:id="rId4"/>
    <p:sldId id="391" r:id="rId5"/>
    <p:sldId id="395" r:id="rId6"/>
    <p:sldId id="396" r:id="rId7"/>
    <p:sldId id="397" r:id="rId8"/>
    <p:sldId id="398" r:id="rId9"/>
    <p:sldId id="399" r:id="rId10"/>
    <p:sldId id="400" r:id="rId11"/>
    <p:sldId id="401" r:id="rId12"/>
    <p:sldId id="392" r:id="rId13"/>
    <p:sldId id="379" r:id="rId14"/>
    <p:sldId id="326" r:id="rId15"/>
    <p:sldId id="388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59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customXml" Target="../customXml/item2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customXml" Target="../customXml/item1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Gregory Mahony" userId="d75adaa6-0239-4bff-8127-1e7c2a0af0b5" providerId="ADAL" clId="{199192C8-7DDA-46D3-A450-77F745C27622}"/>
    <pc:docChg chg="delSld">
      <pc:chgData name="Gregory Mahony" userId="d75adaa6-0239-4bff-8127-1e7c2a0af0b5" providerId="ADAL" clId="{199192C8-7DDA-46D3-A450-77F745C27622}" dt="2022-11-28T05:19:27.409" v="0" actId="47"/>
      <pc:docMkLst>
        <pc:docMk/>
      </pc:docMkLst>
      <pc:sldChg chg="del">
        <pc:chgData name="Gregory Mahony" userId="d75adaa6-0239-4bff-8127-1e7c2a0af0b5" providerId="ADAL" clId="{199192C8-7DDA-46D3-A450-77F745C27622}" dt="2022-11-28T05:19:27.409" v="0" actId="47"/>
        <pc:sldMkLst>
          <pc:docMk/>
          <pc:sldMk cId="209864499" sldId="407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2B8A0F5-1A4F-477E-92DB-6D1D52AD74EA}" type="datetimeFigureOut">
              <a:rPr lang="en-US" smtClean="0"/>
              <a:t>11/27/2022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50AA9D7-8CE6-4184-A69A-B77EAB6873F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02665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/>
              <a:t>Kern County Case (active investigation)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baseline="0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/>
              <a:t>1. </a:t>
            </a:r>
            <a:r>
              <a:rPr lang="en-US" dirty="0"/>
              <a:t>HH is receiving </a:t>
            </a:r>
            <a:r>
              <a:rPr lang="en-US" dirty="0" err="1"/>
              <a:t>Medi</a:t>
            </a:r>
            <a:r>
              <a:rPr lang="en-US" dirty="0"/>
              <a:t>-Cal, food stamps, and other benefits per RP.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2. Owner</a:t>
            </a:r>
            <a:r>
              <a:rPr lang="en-US" baseline="0" dirty="0"/>
              <a:t> operator of a trucking company, one truck only.</a:t>
            </a:r>
            <a:endParaRPr lang="en-US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3. RP stated</a:t>
            </a:r>
            <a:r>
              <a:rPr lang="en-US" baseline="0" dirty="0"/>
              <a:t> they are earning 300k annually and suggested Investigators search bank accounts and tax return documents.</a:t>
            </a:r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ECA9DC-8E96-4C18-A0D0-F5C5C0229E3D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536923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1. False</a:t>
            </a:r>
            <a:r>
              <a:rPr lang="en-US" baseline="0" dirty="0"/>
              <a:t> statements identified, establishing probable cause</a:t>
            </a:r>
            <a:endParaRPr lang="en-US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	Checks</a:t>
            </a:r>
            <a:r>
              <a:rPr lang="en-US" baseline="0" dirty="0"/>
              <a:t> from multiple logistics companies for delivering loads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/>
              <a:t>		Suspect believed to have requested pay advances to get the $1500 amounts, advances are common in the trucking industry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/>
              <a:t>	False reporting of income, appears to be fabricated profit and loss statements using QuickBooks, $5000 gross monthly sales and only $200 monthly operating expenses (fuel alone exceeds that).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/>
              <a:t>	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/>
              <a:t>EDD records of wages also used to bolster probable cause.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baseline="0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/>
              <a:t>Contacted logistics companies (payers), some reported income information that well exceeded what was reported to Kern DHS.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baseline="0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/>
              <a:t>Joint criminal investigation with destination state (Indiana FSSA)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/>
              <a:t>	PARIS can facilitate these relationships, DHCS now shares all our statewide contacts to enhance our relationship building efforts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/>
              <a:t>	Husband now reporting to be unemployed in new state, but purchased a home worth about 700k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/>
              <a:t>	Never notified Kern County of move, had to terminate household during investigation</a:t>
            </a:r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ECA9DC-8E96-4C18-A0D0-F5C5C0229E3D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407871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Search warrants: Bank of America, Chase, Wells Fargo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Income identified much</a:t>
            </a:r>
            <a:r>
              <a:rPr lang="en-US" baseline="0" dirty="0"/>
              <a:t> higher than reported, other check images were located in amounts much higher than $1,500 from payers (multiple $10,000 checks)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baseline="0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/>
              <a:t>About $142,000 adjusted gross income on 2020 individual income tax for head of household, unknown what mechanisms county use to electronically verify income tax records, appears to not be effective.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/>
              <a:t>	Total income for business claimed in 2020 was about $304,000.</a:t>
            </a:r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ECA9DC-8E96-4C18-A0D0-F5C5C0229E3D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843615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>
                <a:cs typeface="Calibri"/>
              </a:rPr>
              <a:t>Husband admits to signing apps/renewals but claims to not</a:t>
            </a:r>
            <a:r>
              <a:rPr lang="en-US" baseline="0" dirty="0">
                <a:cs typeface="Calibri"/>
              </a:rPr>
              <a:t> understand and someone filled them out for him. Claims a friend but refused to provide contact info for the “friend.”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>
                <a:cs typeface="Calibri"/>
              </a:rPr>
              <a:t>	Also admits that tax records obtained are accurate however pretends to not understand what happened.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baseline="0" dirty="0">
              <a:cs typeface="Calibri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>
                <a:cs typeface="Calibri"/>
              </a:rPr>
              <a:t>Pending interview with wife who will also be charged since case created in her name and false documents submitted as well.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baseline="0" dirty="0">
              <a:cs typeface="Calibri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>
              <a:cs typeface="Calibri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ECA9DC-8E96-4C18-A0D0-F5C5C0229E3D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186181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>
              <a:cs typeface="Calibri"/>
            </a:endParaRPr>
          </a:p>
          <a:p>
            <a:r>
              <a:rPr lang="en-US" dirty="0"/>
              <a:t>Kern County DA’s office will potentially</a:t>
            </a:r>
            <a:r>
              <a:rPr lang="en-US" baseline="0" dirty="0"/>
              <a:t> seek an arrest warrant with out of state extradition. DHCS Investigators can fly to Indiana and take custody of the suspect(s) and return them to California for court.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ECA9DC-8E96-4C18-A0D0-F5C5C0229E3D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26168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Monterey County DSS Referral (active case).</a:t>
            </a:r>
          </a:p>
          <a:p>
            <a:endParaRPr lang="en-US" dirty="0"/>
          </a:p>
          <a:p>
            <a:r>
              <a:rPr lang="en-US" dirty="0"/>
              <a:t>Subcontractors are enrolled and</a:t>
            </a:r>
            <a:r>
              <a:rPr lang="en-US" baseline="0" dirty="0"/>
              <a:t> non enrolled, multiple people subcontracting over several years.</a:t>
            </a:r>
          </a:p>
          <a:p>
            <a:r>
              <a:rPr lang="en-US" baseline="0" dirty="0"/>
              <a:t>	Email located of a fabricated job offer (titled personal care contract) was obtained, concerning statements suggestive of fiduciary elder abuse.</a:t>
            </a:r>
          </a:p>
          <a:p>
            <a:r>
              <a:rPr lang="en-US" baseline="0" dirty="0"/>
              <a:t>	Suspect provider created a job offer and gets subcontractors to agree to her terms</a:t>
            </a:r>
            <a:endParaRPr lang="en-US" baseline="0" dirty="0">
              <a:cs typeface="Calibri"/>
            </a:endParaRPr>
          </a:p>
          <a:p>
            <a:r>
              <a:rPr lang="en-US" baseline="0" dirty="0"/>
              <a:t>	One provider was supposed to receive $500 a month and free housing in exchange, reports was never paid, relationship went sour, mother was taken away, concerns for her welfare.</a:t>
            </a:r>
          </a:p>
          <a:p>
            <a:endParaRPr lang="en-US" dirty="0">
              <a:cs typeface="Calibri"/>
            </a:endParaRPr>
          </a:p>
          <a:p>
            <a:r>
              <a:rPr lang="en-US" dirty="0">
                <a:cs typeface="Calibri"/>
              </a:rPr>
              <a:t>Established Nexus</a:t>
            </a:r>
            <a:r>
              <a:rPr lang="en-US" baseline="0" dirty="0">
                <a:cs typeface="Calibri"/>
              </a:rPr>
              <a:t> and formed </a:t>
            </a:r>
            <a:r>
              <a:rPr lang="en-US" dirty="0">
                <a:cs typeface="Calibri"/>
              </a:rPr>
              <a:t>Joint case with MCDA and HHS OIG (recipient is also a Medicare beneficiary). HHS-OIG has similar interests,</a:t>
            </a:r>
            <a:r>
              <a:rPr lang="en-US" baseline="0" dirty="0">
                <a:cs typeface="Calibri"/>
              </a:rPr>
              <a:t> protecting their beneficiaries.</a:t>
            </a:r>
            <a:endParaRPr lang="en-US" dirty="0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ECA9DC-8E96-4C18-A0D0-F5C5C0229E3D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557553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Reports</a:t>
            </a:r>
            <a:r>
              <a:rPr lang="en-US" baseline="0" dirty="0"/>
              <a:t> were provider wanted a life of her own, husband is ill, strain on suspects marriage.</a:t>
            </a:r>
          </a:p>
          <a:p>
            <a:endParaRPr lang="en-US" baseline="0" dirty="0"/>
          </a:p>
          <a:p>
            <a:r>
              <a:rPr lang="en-US" baseline="0" dirty="0"/>
              <a:t>Provider failed to accurately report residence and current employment for </a:t>
            </a:r>
            <a:r>
              <a:rPr lang="en-US" baseline="0" dirty="0" err="1"/>
              <a:t>Medi</a:t>
            </a:r>
            <a:r>
              <a:rPr lang="en-US" baseline="0" dirty="0"/>
              <a:t>-Cal eligibility.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ECA9DC-8E96-4C18-A0D0-F5C5C0229E3D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985229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US" dirty="0"/>
              <a:t>Social media</a:t>
            </a:r>
            <a:r>
              <a:rPr lang="en-US" baseline="0" dirty="0"/>
              <a:t> searches are very fruitful and we encourage EWs to perform searches when screening applications for aid.</a:t>
            </a:r>
          </a:p>
          <a:p>
            <a:pPr lvl="0"/>
            <a:endParaRPr lang="en-US" dirty="0"/>
          </a:p>
          <a:p>
            <a:pPr lvl="0"/>
            <a:r>
              <a:rPr lang="en-US" dirty="0"/>
              <a:t>EDD showed unreported records of</a:t>
            </a:r>
            <a:r>
              <a:rPr lang="en-US" baseline="0" dirty="0"/>
              <a:t> wages over MAGI limits. These data sets don’t seem to be connected to IEVS.</a:t>
            </a:r>
          </a:p>
          <a:p>
            <a:pPr lvl="0"/>
            <a:endParaRPr lang="en-US" dirty="0"/>
          </a:p>
          <a:p>
            <a:pPr lvl="0"/>
            <a:r>
              <a:rPr lang="en-US" dirty="0"/>
              <a:t>Estranged husband was ex-faculty, updated information was not provided to property management. </a:t>
            </a:r>
          </a:p>
          <a:p>
            <a:pPr lvl="0"/>
            <a:r>
              <a:rPr lang="en-US" dirty="0">
                <a:cs typeface="Calibri"/>
              </a:rPr>
              <a:t>	Current subcontractors</a:t>
            </a:r>
            <a:r>
              <a:rPr lang="en-US" baseline="0" dirty="0">
                <a:cs typeface="Calibri"/>
              </a:rPr>
              <a:t> were 18 year old nieces of the suspect provider.</a:t>
            </a:r>
            <a:endParaRPr lang="en-US" dirty="0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ECA9DC-8E96-4C18-A0D0-F5C5C0229E3D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821373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US" dirty="0"/>
              <a:t>Suspect consistently claims 5 service hours</a:t>
            </a:r>
            <a:r>
              <a:rPr lang="en-US" baseline="0" dirty="0"/>
              <a:t> almost daily.</a:t>
            </a:r>
          </a:p>
          <a:p>
            <a:pPr lvl="0"/>
            <a:endParaRPr lang="en-US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ECA9DC-8E96-4C18-A0D0-F5C5C0229E3D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941718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US" dirty="0"/>
              <a:t>Provider dissuaded</a:t>
            </a:r>
            <a:r>
              <a:rPr lang="en-US" baseline="0" dirty="0"/>
              <a:t> recipient from seeking care.</a:t>
            </a:r>
          </a:p>
          <a:p>
            <a:pPr lvl="0"/>
            <a:r>
              <a:rPr lang="en-US" baseline="0" dirty="0"/>
              <a:t>	Incriminating text messages located.</a:t>
            </a:r>
          </a:p>
          <a:p>
            <a:pPr lvl="0"/>
            <a:endParaRPr lang="en-US" baseline="0" dirty="0"/>
          </a:p>
          <a:p>
            <a:pPr lvl="0"/>
            <a:r>
              <a:rPr lang="en-US" baseline="0" dirty="0"/>
              <a:t>Suffered femoral fracture, requiring surgery, dependent adult neglect being charged.</a:t>
            </a:r>
          </a:p>
          <a:p>
            <a:pPr lvl="0"/>
            <a:endParaRPr lang="en-US" baseline="0" dirty="0">
              <a:cs typeface="Calibri"/>
            </a:endParaRPr>
          </a:p>
          <a:p>
            <a:r>
              <a:rPr lang="en-US" baseline="0" dirty="0"/>
              <a:t>Wi-Fi cameras were in the home during the scene, unfortunately was live feed only otherwise evidence could have been obtained</a:t>
            </a:r>
            <a:r>
              <a:rPr lang="en-US" dirty="0"/>
              <a:t> from the cloud provider.</a:t>
            </a:r>
          </a:p>
          <a:p>
            <a:r>
              <a:rPr lang="en-US" baseline="0" dirty="0">
                <a:cs typeface="Calibri"/>
              </a:rPr>
              <a:t>	Preservation request sent and that was response from the company.</a:t>
            </a:r>
          </a:p>
          <a:p>
            <a:endParaRPr lang="en-US" baseline="0" dirty="0">
              <a:cs typeface="Calibri"/>
            </a:endParaRPr>
          </a:p>
          <a:p>
            <a:pPr lvl="0"/>
            <a:r>
              <a:rPr lang="en-US" baseline="0" dirty="0"/>
              <a:t>Historical google geolocation data to identify maximum IHSS exposure, total fraud loss.</a:t>
            </a:r>
          </a:p>
          <a:p>
            <a:pPr lvl="0"/>
            <a:endParaRPr lang="en-US" baseline="0" dirty="0">
              <a:cs typeface="Calibri"/>
            </a:endParaRPr>
          </a:p>
          <a:p>
            <a:r>
              <a:rPr lang="en-US" dirty="0">
                <a:cs typeface="Calibri" panose="020F0502020204030204"/>
              </a:rPr>
              <a:t>Talk about phone evidence.</a:t>
            </a:r>
          </a:p>
          <a:p>
            <a:r>
              <a:rPr lang="en-US" dirty="0">
                <a:cs typeface="Calibri" panose="020F0502020204030204"/>
              </a:rPr>
              <a:t>	Photos to corroborate</a:t>
            </a:r>
            <a:r>
              <a:rPr lang="en-US" baseline="0" dirty="0">
                <a:cs typeface="Calibri" panose="020F0502020204030204"/>
              </a:rPr>
              <a:t> location data of being out of the state (vacations) or otherwise away from recipient. Flight confirmations.</a:t>
            </a:r>
          </a:p>
          <a:p>
            <a:r>
              <a:rPr lang="en-US" baseline="0" dirty="0">
                <a:cs typeface="Calibri" panose="020F0502020204030204"/>
              </a:rPr>
              <a:t>	Text messages indicating a disregard for the recipient’s condition (she's faking it).</a:t>
            </a:r>
          </a:p>
          <a:p>
            <a:endParaRPr lang="en-US" baseline="0" dirty="0">
              <a:cs typeface="Calibri" panose="020F0502020204030204"/>
            </a:endParaRPr>
          </a:p>
          <a:p>
            <a:r>
              <a:rPr lang="en-US" baseline="0" dirty="0">
                <a:cs typeface="Calibri" panose="020F0502020204030204"/>
              </a:rPr>
              <a:t>Special Agent with HHS-OIG served a federal subpoena to current employer for attendance and payroll records.</a:t>
            </a:r>
            <a:endParaRPr lang="en-US" dirty="0">
              <a:cs typeface="Calibri" panose="020F0502020204030204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ECA9DC-8E96-4C18-A0D0-F5C5C0229E3D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223759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ESP IP address data suggests she used employer’s internet service to submit fraudulent timesheets.</a:t>
            </a:r>
          </a:p>
          <a:p>
            <a:pPr lvl="0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ECA9DC-8E96-4C18-A0D0-F5C5C0229E3D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290904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ECA9DC-8E96-4C18-A0D0-F5C5C0229E3D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799960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1" dirty="0">
                <a:cs typeface="Calibri"/>
              </a:rPr>
              <a:t>Sally to cover.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0ECA9DC-8E96-4C18-A0D0-F5C5C0229E3D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59030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="0" u="none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ECA9DC-8E96-4C18-A0D0-F5C5C0229E3D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978007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2D834D-98D9-CA99-5F68-9B6DAE716F8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48C02C3-4205-F862-B325-BBA6EC1CEDA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4D61D78-21B2-B6C4-41F7-D4E284EC59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5A3A9-9515-4E1B-917F-289F91728C1F}" type="datetimeFigureOut">
              <a:rPr lang="en-US" smtClean="0"/>
              <a:t>11/27/2022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F1A9D4-454D-FCC0-DB5F-C015890BD5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BF5AE5E-2C24-F7B6-219E-BE16F93583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378391-4F43-44DE-B010-A845CF9619E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67695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26B8B0-2279-16C8-8FD6-276A755552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02A5C7D-1B1F-69B4-EFDA-9B76619F551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1A0B45B-CF41-D07E-527D-56C452DAAE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5A3A9-9515-4E1B-917F-289F91728C1F}" type="datetimeFigureOut">
              <a:rPr lang="en-US" smtClean="0"/>
              <a:t>11/27/2022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DDA7025-66AB-511B-0366-C190ECABDF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98378E5-D20E-0460-E106-22546B2D8B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378391-4F43-44DE-B010-A845CF9619E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9721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0391B4-B854-A073-69AD-53C586B6CE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45F8FCF-F6E7-CE6C-7842-899E23BE0C9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06C7966-E48F-84F1-975E-E4627AA7EB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5A3A9-9515-4E1B-917F-289F91728C1F}" type="datetimeFigureOut">
              <a:rPr lang="en-US" smtClean="0"/>
              <a:t>11/27/2022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E57DE65-1638-4E17-D178-ED012B7B48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F184A04-2878-448F-95AC-3F4676A31E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378391-4F43-44DE-B010-A845CF9619E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03267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409CF8-CFA1-5B74-C473-D7F68F7CA8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2A8FA69-EBB7-75B5-BAB7-2F4224BB1FA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F85CA23-E1ED-F369-7A0B-934968E5C18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C9DFF2E-1807-0C4C-FE60-490C2B1FA6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5A3A9-9515-4E1B-917F-289F91728C1F}" type="datetimeFigureOut">
              <a:rPr lang="en-US" smtClean="0"/>
              <a:t>11/27/2022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EE8642B-AE14-2573-CCED-C8B043476F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332AA6E-A894-35B3-BC3C-2B8B809DCB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378391-4F43-44DE-B010-A845CF9619E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79458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47F492-FEE6-5C0F-E62B-FC877E5491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A10D460-F601-39E0-8378-A4012C0937C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917694A-557A-A0DF-85F4-AE1BE874EF2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B855633-51EC-1FBF-E42D-CBD144859DC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B30C878-5F8D-9045-0334-737F55D6F31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D112225-7970-AF89-DFBC-5582CDC0D8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5A3A9-9515-4E1B-917F-289F91728C1F}" type="datetimeFigureOut">
              <a:rPr lang="en-US" smtClean="0"/>
              <a:t>11/27/2022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C7CDDA6-1A91-2440-1C6B-ADE96C71E1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BAF70D7-F89E-38A0-E441-7A8B9D5706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378391-4F43-44DE-B010-A845CF9619E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95822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74055E-CF53-22C9-9812-7356D4ED1A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21784D2-160A-2A4A-4F0B-C0F7EC307E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5A3A9-9515-4E1B-917F-289F91728C1F}" type="datetimeFigureOut">
              <a:rPr lang="en-US" smtClean="0"/>
              <a:t>11/27/2022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945E4BD-7B56-9C89-6B2C-090FCE5163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F2F0A69-3A6E-867D-9E44-A29BA46D6B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378391-4F43-44DE-B010-A845CF9619E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69664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08C4DB2-EDCB-4FD6-A455-22C92DA3E8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5A3A9-9515-4E1B-917F-289F91728C1F}" type="datetimeFigureOut">
              <a:rPr lang="en-US" smtClean="0"/>
              <a:t>11/27/2022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D0C84F8-2296-AEA9-5C86-343A9229D0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79656D6-1360-7943-8152-7B2759C2D7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378391-4F43-44DE-B010-A845CF9619E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83667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CC383B-EAA2-EE04-B056-71B5CB3EB0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390A1C8-8052-8382-07B1-0A497CDA726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19AA56B-8A27-8B3A-0C46-D6647705A25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2EB5F41-48EB-273E-21E4-E976CBAA81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5A3A9-9515-4E1B-917F-289F91728C1F}" type="datetimeFigureOut">
              <a:rPr lang="en-US" smtClean="0"/>
              <a:t>11/27/2022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4A1117F-54F7-661D-12BE-6AAEDBA74E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DAA8C19-C4CE-E65F-45B8-D170D8402A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378391-4F43-44DE-B010-A845CF9619E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49680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CE5399-0797-C94A-15D4-6C89F37A41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B4E2712-320A-F0B6-3EA1-58971B16489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20D71E1-75AD-694D-EAA0-7F529C7A5E9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D574AB0-F043-1865-B05E-501A2F9AE7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5A3A9-9515-4E1B-917F-289F91728C1F}" type="datetimeFigureOut">
              <a:rPr lang="en-US" smtClean="0"/>
              <a:t>11/27/2022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1B8BB8F-6191-2B2D-8F4D-8157248460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AA2F952-2A7F-7A2B-6E7A-929AAA0959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378391-4F43-44DE-B010-A845CF9619E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61503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937675-75E6-4065-AE0F-B67AD3CDC4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CCA928C-6ADF-A40E-1079-C0FE17D131D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E8F631B-D5B0-D533-C33C-A541247B1C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5A3A9-9515-4E1B-917F-289F91728C1F}" type="datetimeFigureOut">
              <a:rPr lang="en-US" smtClean="0"/>
              <a:t>11/27/2022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B6C6E9-9EE5-8702-9DE7-29C3750D62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5CEB6B4-704D-FC2B-1C01-AB5505846B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378391-4F43-44DE-B010-A845CF9619E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36283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E31E156-62C5-7BD8-AAA9-78076559440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DA2D288-A830-210B-A002-FF13BCF0E6F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E125ED3-BDA0-8ABE-9F0F-A3E5A7742E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5A3A9-9515-4E1B-917F-289F91728C1F}" type="datetimeFigureOut">
              <a:rPr lang="en-US" smtClean="0"/>
              <a:t>11/27/2022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7144406-E535-F385-426B-D02D34A912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F2154CB-9C5B-55E9-FD25-8C0B7C8B3F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378391-4F43-44DE-B010-A845CF9619E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712503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838200" y="1077686"/>
            <a:ext cx="10515600" cy="1698171"/>
          </a:xfrm>
        </p:spPr>
        <p:txBody>
          <a:bodyPr anchor="b"/>
          <a:lstStyle>
            <a:lvl1pPr>
              <a:defRPr sz="6000" b="1">
                <a:solidFill>
                  <a:srgbClr val="14315A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1pPr>
          </a:lstStyle>
          <a:p>
            <a:r>
              <a:rPr lang="en-US"/>
              <a:t>CLICK TO EDIT TITLE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258C0A-392C-4A8B-9007-135A2DC939C1}" type="datetimeFigureOut">
              <a:rPr lang="en-US" smtClean="0"/>
              <a:t>11/27/2022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090AE-F645-47C1-81A8-D4E28BF03D47}" type="slidenum">
              <a:rPr lang="en-US" smtClean="0"/>
              <a:t>‹#›</a:t>
            </a:fld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174654"/>
            <a:ext cx="12192000" cy="20688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28319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61CA38C-C687-53EA-40B8-1425830287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89F6036-0F27-0F26-D0C2-1AF67CAA22E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3A22D3-970A-EC7F-8968-A7B3C6738AF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55A3A9-9515-4E1B-917F-289F91728C1F}" type="datetimeFigureOut">
              <a:rPr lang="en-US" smtClean="0"/>
              <a:t>11/27/2022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6912C12-8406-F907-FA97-04C5B67BF00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895017-F34E-DE6B-90D3-143311C7FC2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378391-4F43-44DE-B010-A845CF9619E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12517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dhcs.ca.gov/individuals/Pages/AIInvestigationsBranch.aspx" TargetMode="Externa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Eligibility Case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/>
              <a:t>Anonymous reporting party alleging husband &amp; wife falsely reporting income</a:t>
            </a:r>
          </a:p>
          <a:p>
            <a:r>
              <a:rPr lang="en-US"/>
              <a:t>Suspect later found to be </a:t>
            </a:r>
            <a:r>
              <a:rPr lang="en-US" b="1" u="sng"/>
              <a:t>self-employed</a:t>
            </a:r>
            <a:r>
              <a:rPr lang="en-US"/>
              <a:t> as a truck driver</a:t>
            </a:r>
          </a:p>
          <a:p>
            <a:r>
              <a:rPr lang="en-US"/>
              <a:t>Household of 6, claiming 138% FPL = $51,322 annually in 2022</a:t>
            </a:r>
          </a:p>
        </p:txBody>
      </p:sp>
    </p:spTree>
    <p:extLst>
      <p:ext uri="{BB962C8B-B14F-4D97-AF65-F5344CB8AC3E}">
        <p14:creationId xmlns:p14="http://schemas.microsoft.com/office/powerpoint/2010/main" val="18090694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Eligibility Case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/>
              <a:t>Application/renewal documents chronologically examined since case beginning</a:t>
            </a:r>
          </a:p>
          <a:p>
            <a:r>
              <a:rPr lang="en-US"/>
              <a:t>Head of household provided copies of checks as inaccurate proof of income</a:t>
            </a:r>
          </a:p>
          <a:p>
            <a:pPr lvl="1"/>
            <a:r>
              <a:rPr lang="en-US"/>
              <a:t>Multiple checks in the amount of $1,500 from payers in trucking industry</a:t>
            </a:r>
          </a:p>
          <a:p>
            <a:r>
              <a:rPr lang="en-US"/>
              <a:t>Sold CA home in 10/2020, moved out of state, applied for Medicaid on 11/2020 </a:t>
            </a:r>
          </a:p>
          <a:p>
            <a:pPr marL="457200" lvl="1" indent="0">
              <a:buNone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58413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Eligibility Case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Search warrants served at multiple financial institutions &amp; the CA Franchise Tax Board for tax returns</a:t>
            </a:r>
          </a:p>
          <a:p>
            <a:r>
              <a:rPr lang="en-US" dirty="0"/>
              <a:t>Over MAGI income limits as determined by county</a:t>
            </a:r>
          </a:p>
          <a:p>
            <a:pPr lvl="1"/>
            <a:r>
              <a:rPr lang="en-US" dirty="0"/>
              <a:t>County provided a case redetermination on letterhead to be used as evidence in court</a:t>
            </a:r>
          </a:p>
        </p:txBody>
      </p:sp>
    </p:spTree>
    <p:extLst>
      <p:ext uri="{BB962C8B-B14F-4D97-AF65-F5344CB8AC3E}">
        <p14:creationId xmlns:p14="http://schemas.microsoft.com/office/powerpoint/2010/main" val="271176939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Eligibility Case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5 of the 6 household members were determined to be ineligible during specified periods</a:t>
            </a:r>
          </a:p>
          <a:p>
            <a:pPr lvl="1"/>
            <a:r>
              <a:rPr lang="en-US" dirty="0"/>
              <a:t>Intermittently from 11/2013 to 12/2020</a:t>
            </a:r>
          </a:p>
          <a:p>
            <a:r>
              <a:rPr lang="en-US" dirty="0"/>
              <a:t>Conducted web-based suspect interview with approval from prosecutor</a:t>
            </a:r>
          </a:p>
        </p:txBody>
      </p:sp>
    </p:spTree>
    <p:extLst>
      <p:ext uri="{BB962C8B-B14F-4D97-AF65-F5344CB8AC3E}">
        <p14:creationId xmlns:p14="http://schemas.microsoft.com/office/powerpoint/2010/main" val="314775518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Eligibility Case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/>
              <a:t>Total calculated dollar loss $130,902.09</a:t>
            </a:r>
          </a:p>
          <a:p>
            <a:pPr lvl="1"/>
            <a:r>
              <a:rPr lang="en-US"/>
              <a:t>Capitation, FFS, Dental, Managed Care Claims</a:t>
            </a:r>
          </a:p>
          <a:p>
            <a:pPr lvl="1"/>
            <a:endParaRPr lang="en-US"/>
          </a:p>
          <a:p>
            <a:r>
              <a:rPr lang="en-US"/>
              <a:t>Potential for in-flight extradition 	</a:t>
            </a:r>
          </a:p>
          <a:p>
            <a:pPr lvl="1"/>
            <a:r>
              <a:rPr lang="en-US"/>
              <a:t>DHCS Investigators are trained to conduct these</a:t>
            </a:r>
          </a:p>
          <a:p>
            <a:pPr lvl="1"/>
            <a:r>
              <a:rPr lang="en-US"/>
              <a:t>Authority to fly armed</a:t>
            </a:r>
          </a:p>
        </p:txBody>
      </p:sp>
    </p:spTree>
    <p:extLst>
      <p:ext uri="{BB962C8B-B14F-4D97-AF65-F5344CB8AC3E}">
        <p14:creationId xmlns:p14="http://schemas.microsoft.com/office/powerpoint/2010/main" val="8859834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IHSS &amp; Beneficiary Eligibility Case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/>
              <a:t>IHSS provider subcontracting others to care for disabled mother</a:t>
            </a:r>
          </a:p>
          <a:p>
            <a:r>
              <a:rPr lang="en-US"/>
              <a:t>Provider is giving subcontractors free housing and/or money in exchange for care services</a:t>
            </a:r>
          </a:p>
          <a:p>
            <a:r>
              <a:rPr lang="en-US"/>
              <a:t>Provider fraudulently profiting from IHSS program</a:t>
            </a:r>
          </a:p>
          <a:p>
            <a:r>
              <a:rPr lang="en-US"/>
              <a:t>Joint case with county DA and HHS-OIG</a:t>
            </a:r>
          </a:p>
        </p:txBody>
      </p:sp>
    </p:spTree>
    <p:extLst>
      <p:ext uri="{BB962C8B-B14F-4D97-AF65-F5344CB8AC3E}">
        <p14:creationId xmlns:p14="http://schemas.microsoft.com/office/powerpoint/2010/main" val="402059282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IHSS &amp; Beneficiary Eligibility Case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/>
              <a:t>Suspect provider moved out and lived alone away from recipient (mother)</a:t>
            </a:r>
          </a:p>
          <a:p>
            <a:r>
              <a:rPr lang="en-US"/>
              <a:t>Provider is also a </a:t>
            </a:r>
            <a:r>
              <a:rPr lang="en-US" err="1"/>
              <a:t>Medi</a:t>
            </a:r>
            <a:r>
              <a:rPr lang="en-US"/>
              <a:t>-Cal recipient</a:t>
            </a:r>
          </a:p>
          <a:p>
            <a:r>
              <a:rPr lang="en-US"/>
              <a:t>Received full scope benefits, no share of cost for income at or below 109% FPL  = $14,813 annually for HH of 1</a:t>
            </a:r>
          </a:p>
          <a:p>
            <a:pPr lvl="1"/>
            <a:endParaRPr lang="en-US"/>
          </a:p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7404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IHSS &amp; Beneficiary Eligibility Case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Quick social media search showed suspect is employed as a manager at a private company</a:t>
            </a:r>
          </a:p>
          <a:p>
            <a:r>
              <a:rPr lang="en-US" dirty="0"/>
              <a:t>Recipient and subcontractors lived in low income housing they did not qualify for intended for students and faculty</a:t>
            </a:r>
          </a:p>
          <a:p>
            <a:r>
              <a:rPr lang="en-US" dirty="0"/>
              <a:t>All IHSS correspondence went to recipient’s address, provider’s real address could not be determined behind desk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6733213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IHSS &amp; Beneficiary Eligibility Case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Undercover surveillance operation</a:t>
            </a:r>
          </a:p>
          <a:p>
            <a:pPr lvl="1"/>
            <a:r>
              <a:rPr lang="en-US"/>
              <a:t>Live cell phone ping</a:t>
            </a:r>
          </a:p>
          <a:p>
            <a:pPr lvl="1"/>
            <a:r>
              <a:rPr lang="en-US"/>
              <a:t>GPS tracking device installed </a:t>
            </a:r>
          </a:p>
          <a:p>
            <a:pPr lvl="1"/>
            <a:r>
              <a:rPr lang="en-US"/>
              <a:t>Physical surveillance by investigators</a:t>
            </a:r>
          </a:p>
          <a:p>
            <a:r>
              <a:rPr lang="en-US"/>
              <a:t>Corroborate possession of phone and vehicle by suspect</a:t>
            </a:r>
          </a:p>
          <a:p>
            <a:pPr lvl="1"/>
            <a:r>
              <a:rPr lang="en-US">
                <a:latin typeface="Segoe UI"/>
                <a:cs typeface="Segoe UI"/>
              </a:rPr>
              <a:t>Geofences established, tracker ran for 24 days</a:t>
            </a:r>
          </a:p>
          <a:p>
            <a:pPr lvl="1"/>
            <a:r>
              <a:rPr lang="en-US">
                <a:latin typeface="Segoe UI"/>
                <a:cs typeface="Segoe UI"/>
              </a:rPr>
              <a:t>Suspect went to recipient's house for a total of ~5 hours spanning three separate occasions</a:t>
            </a:r>
          </a:p>
          <a:p>
            <a:pPr marL="457200" lvl="1" indent="0">
              <a:buNone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672492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IHSS &amp; Beneficiary Eligibility Case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/>
              <a:t>Search warrants served at providers actual unreported residence and recipient’s residence</a:t>
            </a:r>
          </a:p>
          <a:p>
            <a:pPr lvl="1"/>
            <a:r>
              <a:rPr lang="en-US"/>
              <a:t>Evidence of income</a:t>
            </a:r>
          </a:p>
          <a:p>
            <a:pPr lvl="1"/>
            <a:r>
              <a:rPr lang="en-US"/>
              <a:t>Cell phones seized, later searched </a:t>
            </a:r>
          </a:p>
          <a:p>
            <a:pPr lvl="1"/>
            <a:r>
              <a:rPr lang="en-US"/>
              <a:t>Suspects detained &amp; interviewed</a:t>
            </a:r>
          </a:p>
          <a:p>
            <a:r>
              <a:rPr lang="en-US"/>
              <a:t>During service of warrant at recipient’s home, recipient suffered injuries from a fall the prior night, no medical care received</a:t>
            </a:r>
          </a:p>
          <a:p>
            <a:pPr lvl="1"/>
            <a:r>
              <a:rPr lang="en-US"/>
              <a:t>EMS transported recipient from scene, initiated by investigators</a:t>
            </a:r>
          </a:p>
        </p:txBody>
      </p:sp>
    </p:spTree>
    <p:extLst>
      <p:ext uri="{BB962C8B-B14F-4D97-AF65-F5344CB8AC3E}">
        <p14:creationId xmlns:p14="http://schemas.microsoft.com/office/powerpoint/2010/main" val="336633619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IHSS &amp; Beneficiary Eligibility Case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/>
              <a:t>Provider submitted and approved her own timesheets within the same minute using online ESP portal</a:t>
            </a:r>
          </a:p>
          <a:p>
            <a:pPr lvl="1"/>
            <a:r>
              <a:rPr lang="en-US"/>
              <a:t>ESP IP address data </a:t>
            </a:r>
          </a:p>
          <a:p>
            <a:r>
              <a:rPr lang="en-US"/>
              <a:t>Total amount of gross IHSS payments made to suspect = $78,802.70</a:t>
            </a:r>
          </a:p>
          <a:p>
            <a:r>
              <a:rPr lang="en-US"/>
              <a:t>Total amount of monthly capitation payments issued = approx. $56,736.37</a:t>
            </a:r>
          </a:p>
          <a:p>
            <a:r>
              <a:rPr lang="en-US"/>
              <a:t>Total estimated dollars at risk = approx. $138,784.83</a:t>
            </a:r>
          </a:p>
        </p:txBody>
      </p:sp>
    </p:spTree>
    <p:extLst>
      <p:ext uri="{BB962C8B-B14F-4D97-AF65-F5344CB8AC3E}">
        <p14:creationId xmlns:p14="http://schemas.microsoft.com/office/powerpoint/2010/main" val="155027893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>
                <a:latin typeface="Segoe UI"/>
                <a:cs typeface="Segoe UI"/>
              </a:rPr>
              <a:t>Cases Opened from Data Analysis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IHSS inpatient overlaps</a:t>
            </a:r>
          </a:p>
          <a:p>
            <a:pPr lvl="1"/>
            <a:r>
              <a:rPr lang="en-US" dirty="0"/>
              <a:t>DHCS data query identifies beneficiaries with concurrent inpatient and IHSS service hours claimed</a:t>
            </a:r>
          </a:p>
          <a:p>
            <a:pPr lvl="1"/>
            <a:endParaRPr lang="en-US" dirty="0"/>
          </a:p>
          <a:p>
            <a:r>
              <a:rPr lang="en-US" dirty="0"/>
              <a:t>Cannot provide services outside the home unless approved </a:t>
            </a:r>
            <a:r>
              <a:rPr lang="en-US" dirty="0" err="1"/>
              <a:t>ny</a:t>
            </a:r>
            <a:r>
              <a:rPr lang="en-US" dirty="0"/>
              <a:t> county</a:t>
            </a:r>
          </a:p>
          <a:p>
            <a:pPr lvl="1"/>
            <a:r>
              <a:rPr lang="en-US" dirty="0"/>
              <a:t>Common case type easily identified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4778924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How to Contact the Investigations Division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>
                <a:latin typeface="Segoe UI"/>
                <a:cs typeface="Segoe UI"/>
              </a:rPr>
              <a:t>Investigations Division Mainline</a:t>
            </a:r>
          </a:p>
          <a:p>
            <a:pPr lvl="1"/>
            <a:r>
              <a:rPr lang="en-US" dirty="0">
                <a:latin typeface="Segoe UI"/>
                <a:cs typeface="Segoe UI"/>
              </a:rPr>
              <a:t>916-750-1169</a:t>
            </a:r>
          </a:p>
          <a:p>
            <a:r>
              <a:rPr lang="en-US" dirty="0">
                <a:latin typeface="Segoe UI"/>
                <a:cs typeface="Segoe UI"/>
              </a:rPr>
              <a:t>Division Email</a:t>
            </a:r>
          </a:p>
          <a:p>
            <a:pPr lvl="1"/>
            <a:r>
              <a:rPr lang="en-US" dirty="0">
                <a:latin typeface="Segoe UI"/>
                <a:cs typeface="Segoe UI"/>
              </a:rPr>
              <a:t>IBInquiry@dhcs.ca.gov</a:t>
            </a:r>
          </a:p>
          <a:p>
            <a:r>
              <a:rPr lang="en-US" dirty="0">
                <a:latin typeface="Segoe UI"/>
                <a:cs typeface="Segoe UI"/>
              </a:rPr>
              <a:t>Division Website</a:t>
            </a:r>
          </a:p>
          <a:p>
            <a:pPr lvl="1"/>
            <a:r>
              <a:rPr lang="en-US" dirty="0">
                <a:latin typeface="Segoe UI"/>
                <a:cs typeface="Segoe UI"/>
                <a:hlinkClick r:id="rId3"/>
              </a:rPr>
              <a:t>https://www.dhcs.ca.gov/individuals/Pages/AIInvestigationsBranch.aspx</a:t>
            </a:r>
            <a:endParaRPr lang="en-US" dirty="0">
              <a:hlinkClick r:id="rId3"/>
            </a:endParaRPr>
          </a:p>
          <a:p>
            <a:pPr lvl="1"/>
            <a:endParaRPr lang="en-US"/>
          </a:p>
          <a:p>
            <a:pPr lvl="1"/>
            <a:endParaRPr lang="en-US"/>
          </a:p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017430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640866" y="1243584"/>
            <a:ext cx="10515600" cy="1389888"/>
          </a:xfrm>
        </p:spPr>
        <p:txBody>
          <a:bodyPr anchor="ctr">
            <a:noAutofit/>
          </a:bodyPr>
          <a:lstStyle/>
          <a:p>
            <a:pPr algn="ctr"/>
            <a:r>
              <a:rPr lang="en-US"/>
              <a:t>Q&amp;A</a:t>
            </a:r>
            <a:endParaRPr lang="en-US" sz="4400"/>
          </a:p>
        </p:txBody>
      </p:sp>
    </p:spTree>
    <p:extLst>
      <p:ext uri="{BB962C8B-B14F-4D97-AF65-F5344CB8AC3E}">
        <p14:creationId xmlns:p14="http://schemas.microsoft.com/office/powerpoint/2010/main" val="253970170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86479" y="1157522"/>
            <a:ext cx="4042558" cy="735033"/>
          </a:xfrm>
        </p:spPr>
        <p:txBody>
          <a:bodyPr/>
          <a:lstStyle/>
          <a:p>
            <a:r>
              <a:rPr lang="en-US"/>
              <a:t>Sally Montoya</a:t>
            </a: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4394364" y="4890546"/>
            <a:ext cx="3890158" cy="780555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b="1" kern="1200">
                <a:solidFill>
                  <a:srgbClr val="14315A"/>
                </a:solidFill>
                <a:latin typeface="Segoe UI" panose="020B0502040204020203" pitchFamily="34" charset="0"/>
                <a:ea typeface="+mj-ea"/>
                <a:cs typeface="Segoe UI" panose="020B0502040204020203" pitchFamily="34" charset="0"/>
              </a:defRPr>
            </a:lvl1pPr>
          </a:lstStyle>
          <a:p>
            <a:r>
              <a:rPr lang="en-US" sz="4400"/>
              <a:t>Robert Musso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4151" y="382039"/>
            <a:ext cx="2286000" cy="22860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63053" y="4161573"/>
            <a:ext cx="2238499" cy="223849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1837" y="2913407"/>
            <a:ext cx="1441276" cy="137721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6231" y="2808221"/>
            <a:ext cx="1650861" cy="14824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650502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806C26689ED3F47936053D429BDF58C" ma:contentTypeVersion="9" ma:contentTypeDescription="Create a new document." ma:contentTypeScope="" ma:versionID="66ecbbe427636473f978a03321d118df">
  <xsd:schema xmlns:xsd="http://www.w3.org/2001/XMLSchema" xmlns:xs="http://www.w3.org/2001/XMLSchema" xmlns:p="http://schemas.microsoft.com/office/2006/metadata/properties" xmlns:ns2="bdda19d9-f9ba-46b3-a6de-8cd7cd5343b5" xmlns:ns3="b480663d-7f8b-472d-9c70-e03b8f8cc4c6" targetNamespace="http://schemas.microsoft.com/office/2006/metadata/properties" ma:root="true" ma:fieldsID="81672e0168d4235f3e1b1a331d259dae" ns2:_="" ns3:_="">
    <xsd:import namespace="bdda19d9-f9ba-46b3-a6de-8cd7cd5343b5"/>
    <xsd:import namespace="b480663d-7f8b-472d-9c70-e03b8f8cc4c6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GenerationTime" minOccurs="0"/>
                <xsd:element ref="ns2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dda19d9-f9ba-46b3-a6de-8cd7cd5343b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1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aed8703d-a7c8-4a51-8730-763bd45d72e7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480663d-7f8b-472d-9c70-e03b8f8cc4c6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d0cfcc9c-6109-48d3-8202-d2de5a44e771}" ma:internalName="TaxCatchAll" ma:showField="CatchAllData" ma:web="b480663d-7f8b-472d-9c70-e03b8f8cc4c6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2D75CA45-46AB-4581-B97B-3C4F16DA7B08}"/>
</file>

<file path=customXml/itemProps2.xml><?xml version="1.0" encoding="utf-8"?>
<ds:datastoreItem xmlns:ds="http://schemas.openxmlformats.org/officeDocument/2006/customXml" ds:itemID="{11F396DB-33C0-4548-89B8-3C95DD6F9D2A}"/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1416</Words>
  <Application>Microsoft Office PowerPoint</Application>
  <PresentationFormat>Widescreen</PresentationFormat>
  <Paragraphs>157</Paragraphs>
  <Slides>15</Slides>
  <Notes>14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Segoe UI</vt:lpstr>
      <vt:lpstr>Office Theme</vt:lpstr>
      <vt:lpstr>Eligibility Case</vt:lpstr>
      <vt:lpstr>Eligibility Case</vt:lpstr>
      <vt:lpstr>Eligibility Case</vt:lpstr>
      <vt:lpstr>Eligibility Case</vt:lpstr>
      <vt:lpstr>Eligibility Case</vt:lpstr>
      <vt:lpstr>IHSS &amp; Beneficiary Eligibility Case</vt:lpstr>
      <vt:lpstr>IHSS &amp; Beneficiary Eligibility Case</vt:lpstr>
      <vt:lpstr>IHSS &amp; Beneficiary Eligibility Case</vt:lpstr>
      <vt:lpstr>IHSS &amp; Beneficiary Eligibility Case</vt:lpstr>
      <vt:lpstr>IHSS &amp; Beneficiary Eligibility Case</vt:lpstr>
      <vt:lpstr>IHSS &amp; Beneficiary Eligibility Case</vt:lpstr>
      <vt:lpstr>Cases Opened from Data Analysis</vt:lpstr>
      <vt:lpstr>How to Contact the Investigations Division</vt:lpstr>
      <vt:lpstr>Q&amp;A</vt:lpstr>
      <vt:lpstr>Sally Montoya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Eligibility Case</dc:title>
  <dc:creator>Gregory Mahony</dc:creator>
  <cp:lastModifiedBy>Gregory Mahony</cp:lastModifiedBy>
  <cp:revision>1</cp:revision>
  <dcterms:created xsi:type="dcterms:W3CDTF">2022-11-28T05:08:21Z</dcterms:created>
  <dcterms:modified xsi:type="dcterms:W3CDTF">2022-11-28T05:19:31Z</dcterms:modified>
</cp:coreProperties>
</file>