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3"/>
  </p:sldMasterIdLst>
  <p:sldIdLst>
    <p:sldId id="256" r:id="rId4"/>
    <p:sldId id="277" r:id="rId5"/>
    <p:sldId id="278" r:id="rId6"/>
    <p:sldId id="279" r:id="rId7"/>
    <p:sldId id="280" r:id="rId8"/>
    <p:sldId id="258" r:id="rId9"/>
    <p:sldId id="259" r:id="rId10"/>
    <p:sldId id="270" r:id="rId11"/>
    <p:sldId id="260" r:id="rId12"/>
    <p:sldId id="271" r:id="rId13"/>
    <p:sldId id="272" r:id="rId14"/>
    <p:sldId id="261" r:id="rId15"/>
    <p:sldId id="267" r:id="rId16"/>
    <p:sldId id="262" r:id="rId17"/>
    <p:sldId id="273" r:id="rId18"/>
    <p:sldId id="263" r:id="rId19"/>
    <p:sldId id="274" r:id="rId20"/>
    <p:sldId id="264" r:id="rId21"/>
    <p:sldId id="268" r:id="rId22"/>
    <p:sldId id="269" r:id="rId23"/>
    <p:sldId id="265" r:id="rId24"/>
    <p:sldId id="275" r:id="rId25"/>
    <p:sldId id="266" r:id="rId26"/>
    <p:sldId id="276" r:id="rId27"/>
    <p:sldId id="281" r:id="rId28"/>
    <p:sldId id="282" r:id="rId29"/>
    <p:sldId id="283" r:id="rId30"/>
    <p:sldId id="284" r:id="rId31"/>
    <p:sldId id="285" r:id="rId32"/>
    <p:sldId id="286" r:id="rId33"/>
    <p:sldId id="287" r:id="rId34"/>
    <p:sldId id="288" r:id="rId35"/>
    <p:sldId id="289" r:id="rId36"/>
    <p:sldId id="290" r:id="rId37"/>
    <p:sldId id="294" r:id="rId38"/>
    <p:sldId id="295" r:id="rId39"/>
    <p:sldId id="296" r:id="rId40"/>
    <p:sldId id="297" r:id="rId41"/>
    <p:sldId id="25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3C45D0-28F7-4184-BCB1-E735E44F6C87}" v="13" dt="2022-11-28T05:22:58.2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2"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61" Type="http://schemas.microsoft.com/office/2015/10/relationships/revisionInfo" Target="revisionInfo.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egory Mahony" userId="d75adaa6-0239-4bff-8127-1e7c2a0af0b5" providerId="ADAL" clId="{A93C45D0-28F7-4184-BCB1-E735E44F6C87}"/>
    <pc:docChg chg="delSld">
      <pc:chgData name="Gregory Mahony" userId="d75adaa6-0239-4bff-8127-1e7c2a0af0b5" providerId="ADAL" clId="{A93C45D0-28F7-4184-BCB1-E735E44F6C87}" dt="2022-11-28T05:28:20.520" v="2" actId="47"/>
      <pc:docMkLst>
        <pc:docMk/>
      </pc:docMkLst>
      <pc:sldChg chg="del">
        <pc:chgData name="Gregory Mahony" userId="d75adaa6-0239-4bff-8127-1e7c2a0af0b5" providerId="ADAL" clId="{A93C45D0-28F7-4184-BCB1-E735E44F6C87}" dt="2022-11-28T05:28:20.520" v="2" actId="47"/>
        <pc:sldMkLst>
          <pc:docMk/>
          <pc:sldMk cId="306532289" sldId="291"/>
        </pc:sldMkLst>
      </pc:sldChg>
      <pc:sldChg chg="del">
        <pc:chgData name="Gregory Mahony" userId="d75adaa6-0239-4bff-8127-1e7c2a0af0b5" providerId="ADAL" clId="{A93C45D0-28F7-4184-BCB1-E735E44F6C87}" dt="2022-11-28T05:28:18.450" v="1" actId="47"/>
        <pc:sldMkLst>
          <pc:docMk/>
          <pc:sldMk cId="3331161593" sldId="292"/>
        </pc:sldMkLst>
      </pc:sldChg>
      <pc:sldChg chg="del">
        <pc:chgData name="Gregory Mahony" userId="d75adaa6-0239-4bff-8127-1e7c2a0af0b5" providerId="ADAL" clId="{A93C45D0-28F7-4184-BCB1-E735E44F6C87}" dt="2022-11-28T05:28:17.116" v="0" actId="47"/>
        <pc:sldMkLst>
          <pc:docMk/>
          <pc:sldMk cId="887573391" sldId="29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2204649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109037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4074487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47E04F-F80E-462E-A35D-770E99453FE4}" type="datetimeFigureOut">
              <a:rPr lang="en-US" smtClean="0"/>
              <a:t>11/27/2022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3750773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47E04F-F80E-462E-A35D-770E99453FE4}" type="datetimeFigureOut">
              <a:rPr lang="en-US" smtClean="0"/>
              <a:t>11/27/2022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4045988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47E04F-F80E-462E-A35D-770E99453FE4}" type="datetimeFigureOut">
              <a:rPr lang="en-US" smtClean="0"/>
              <a:t>11/27/2022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190196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47E04F-F80E-462E-A35D-770E99453FE4}" type="datetimeFigureOut">
              <a:rPr lang="en-US" smtClean="0"/>
              <a:t>11/27/2022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3272293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47E04F-F80E-462E-A35D-770E99453FE4}" type="datetimeFigureOut">
              <a:rPr lang="en-US" smtClean="0"/>
              <a:t>11/27/2022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3200903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4E47E04F-F80E-462E-A35D-770E99453FE4}" type="datetimeFigureOut">
              <a:rPr lang="en-US" smtClean="0"/>
              <a:t>11/27/2022</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1978555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47E04F-F80E-462E-A35D-770E99453FE4}" type="datetimeFigureOut">
              <a:rPr lang="en-US" smtClean="0"/>
              <a:t>11/27/2022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2487871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24489640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41618532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33030478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36715215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21035138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35113953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47E04F-F80E-462E-A35D-770E99453FE4}" type="datetimeFigureOut">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8B5339-EC84-42D6-8047-176A93A929B0}" type="slidenum">
              <a:rPr lang="en-US" smtClean="0"/>
              <a:t>‹#›</a:t>
            </a:fld>
            <a:endParaRPr lang="en-US"/>
          </a:p>
        </p:txBody>
      </p:sp>
    </p:spTree>
    <p:extLst>
      <p:ext uri="{BB962C8B-B14F-4D97-AF65-F5344CB8AC3E}">
        <p14:creationId xmlns:p14="http://schemas.microsoft.com/office/powerpoint/2010/main" val="2473852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E47E04F-F80E-462E-A35D-770E99453FE4}" type="datetimeFigureOut">
              <a:rPr lang="en-US" smtClean="0"/>
              <a:t>11/27/2022</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8D8B5339-EC84-42D6-8047-176A93A929B0}" type="slidenum">
              <a:rPr lang="en-US" smtClean="0"/>
              <a:t>‹#›</a:t>
            </a:fld>
            <a:endParaRPr lang="en-US"/>
          </a:p>
        </p:txBody>
      </p:sp>
    </p:spTree>
    <p:extLst>
      <p:ext uri="{BB962C8B-B14F-4D97-AF65-F5344CB8AC3E}">
        <p14:creationId xmlns:p14="http://schemas.microsoft.com/office/powerpoint/2010/main" val="3400323723"/>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Threat </a:t>
            </a:r>
            <a:r>
              <a:rPr lang="en-US" dirty="0" err="1"/>
              <a:t>AssessmentS</a:t>
            </a:r>
            <a:endParaRPr lang="en-US" dirty="0"/>
          </a:p>
        </p:txBody>
      </p:sp>
      <p:sp>
        <p:nvSpPr>
          <p:cNvPr id="3" name="Subtitle 2"/>
          <p:cNvSpPr>
            <a:spLocks noGrp="1"/>
          </p:cNvSpPr>
          <p:nvPr>
            <p:ph type="subTitle" idx="1"/>
          </p:nvPr>
        </p:nvSpPr>
        <p:spPr/>
        <p:txBody>
          <a:bodyPr/>
          <a:lstStyle/>
          <a:p>
            <a:r>
              <a:rPr lang="en-US" dirty="0"/>
              <a:t>Sergeant Nate Grgich</a:t>
            </a:r>
          </a:p>
        </p:txBody>
      </p:sp>
    </p:spTree>
    <p:extLst>
      <p:ext uri="{BB962C8B-B14F-4D97-AF65-F5344CB8AC3E}">
        <p14:creationId xmlns:p14="http://schemas.microsoft.com/office/powerpoint/2010/main" val="1935462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78675"/>
            <a:ext cx="9905998" cy="949234"/>
          </a:xfrm>
        </p:spPr>
        <p:txBody>
          <a:bodyPr/>
          <a:lstStyle/>
          <a:p>
            <a:pPr algn="ctr"/>
            <a:r>
              <a:rPr lang="en-US" dirty="0"/>
              <a:t>Introduction</a:t>
            </a:r>
          </a:p>
        </p:txBody>
      </p:sp>
      <p:sp>
        <p:nvSpPr>
          <p:cNvPr id="3" name="Content Placeholder 2"/>
          <p:cNvSpPr>
            <a:spLocks noGrp="1"/>
          </p:cNvSpPr>
          <p:nvPr>
            <p:ph idx="1"/>
          </p:nvPr>
        </p:nvSpPr>
        <p:spPr>
          <a:xfrm>
            <a:off x="1141413" y="1550127"/>
            <a:ext cx="9905998" cy="4241074"/>
          </a:xfrm>
        </p:spPr>
        <p:txBody>
          <a:bodyPr>
            <a:normAutofit lnSpcReduction="10000"/>
          </a:bodyPr>
          <a:lstStyle/>
          <a:p>
            <a:r>
              <a:rPr lang="en-US" dirty="0"/>
              <a:t>the Secret Service National Threat Assessment Center (NTAC) is tasked with delivering research, training, consultation, and information sharing on threat assessment and the prevention of targeted violence, including targeted attacks directed at workplaces, houses of worship, schools, and other public spaces.</a:t>
            </a:r>
          </a:p>
          <a:p>
            <a:r>
              <a:rPr lang="en-US" b="1" i="1" dirty="0"/>
              <a:t>Mass Attacks in Public Spaces – 2018 </a:t>
            </a:r>
            <a:r>
              <a:rPr lang="en-US" dirty="0"/>
              <a:t>(MAPS-2018), NTAC’s second analysis of mass attacks that were carried out in public spaces, builds upon </a:t>
            </a:r>
            <a:r>
              <a:rPr lang="en-US" b="1" i="1" dirty="0"/>
              <a:t>Mass Attacks in Public Spaces – 2017 </a:t>
            </a:r>
            <a:r>
              <a:rPr lang="en-US" dirty="0"/>
              <a:t>(MAPS- 2017). In MAPS-2017, NTAC found that attackers from that year were most frequently motivated by grievances related to their workplace or a domestic issue. All of the attackers had recently experienced at least one significant stressor, and most had experienced financial instability. Over three-quarters of the attackers had made threatening or concerning communications, and a similar number had elicited concern from others. Further, most had histories of criminal charges, mental health symptoms, and/or illicit substance use or abuse.</a:t>
            </a:r>
          </a:p>
        </p:txBody>
      </p:sp>
    </p:spTree>
    <p:extLst>
      <p:ext uri="{BB962C8B-B14F-4D97-AF65-F5344CB8AC3E}">
        <p14:creationId xmlns:p14="http://schemas.microsoft.com/office/powerpoint/2010/main" val="4076124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78675"/>
            <a:ext cx="9905998" cy="949234"/>
          </a:xfrm>
        </p:spPr>
        <p:txBody>
          <a:bodyPr/>
          <a:lstStyle/>
          <a:p>
            <a:pPr algn="ctr"/>
            <a:r>
              <a:rPr lang="en-US" dirty="0"/>
              <a:t>Introduction, Continued</a:t>
            </a:r>
          </a:p>
        </p:txBody>
      </p:sp>
      <p:sp>
        <p:nvSpPr>
          <p:cNvPr id="3" name="Content Placeholder 2"/>
          <p:cNvSpPr>
            <a:spLocks noGrp="1"/>
          </p:cNvSpPr>
          <p:nvPr>
            <p:ph idx="1"/>
          </p:nvPr>
        </p:nvSpPr>
        <p:spPr>
          <a:xfrm>
            <a:off x="1141413" y="1550127"/>
            <a:ext cx="9905998" cy="4241074"/>
          </a:xfrm>
        </p:spPr>
        <p:txBody>
          <a:bodyPr>
            <a:normAutofit/>
          </a:bodyPr>
          <a:lstStyle/>
          <a:p>
            <a:r>
              <a:rPr lang="en-US" dirty="0"/>
              <a:t>With this latest report, </a:t>
            </a:r>
            <a:r>
              <a:rPr lang="en-US" b="1" i="1" dirty="0"/>
              <a:t>Mass Attacks in Public Spaces – 2018 </a:t>
            </a:r>
            <a:r>
              <a:rPr lang="en-US" dirty="0"/>
              <a:t>(MAPS-2018), the Secret Service offers further analysis and operational considerations to our partners in public safety.2 Between January and December 2018, 27 incidents of mass attacks – in which three or more persons were harmed – were carried out in  public spaces within the United States.3 In total, 91 people were killed and 107 more were injured in locations where people should feel safe, including workplaces, schools, and other public areas.4 The loss of life and traumatic  nature of these attacks had a devastating impact on the victims and their families, local communities, and the entire nation.</a:t>
            </a:r>
          </a:p>
        </p:txBody>
      </p:sp>
    </p:spTree>
    <p:extLst>
      <p:ext uri="{BB962C8B-B14F-4D97-AF65-F5344CB8AC3E}">
        <p14:creationId xmlns:p14="http://schemas.microsoft.com/office/powerpoint/2010/main" val="1618988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78675"/>
            <a:ext cx="9905998" cy="949234"/>
          </a:xfrm>
        </p:spPr>
        <p:txBody>
          <a:bodyPr/>
          <a:lstStyle/>
          <a:p>
            <a:pPr algn="ctr"/>
            <a:r>
              <a:rPr lang="en-US" dirty="0"/>
              <a:t>Introduction, Continued</a:t>
            </a:r>
          </a:p>
        </p:txBody>
      </p:sp>
      <p:sp>
        <p:nvSpPr>
          <p:cNvPr id="3" name="Content Placeholder 2"/>
          <p:cNvSpPr>
            <a:spLocks noGrp="1"/>
          </p:cNvSpPr>
          <p:nvPr>
            <p:ph idx="1"/>
          </p:nvPr>
        </p:nvSpPr>
        <p:spPr>
          <a:xfrm>
            <a:off x="1141413" y="1550127"/>
            <a:ext cx="9905998" cy="4241074"/>
          </a:xfrm>
        </p:spPr>
        <p:txBody>
          <a:bodyPr>
            <a:normAutofit fontScale="70000" lnSpcReduction="20000"/>
          </a:bodyPr>
          <a:lstStyle/>
          <a:p>
            <a:pPr marL="0" indent="0">
              <a:buNone/>
            </a:pPr>
            <a:r>
              <a:rPr lang="en-US" dirty="0"/>
              <a:t>Regardless of whether these attacks were acts of workplace violence, domestic violence, school-based violence, or inspired by an ideology, similar themes were observed in the behaviors and circumstances of the perpetrators,5 including:</a:t>
            </a:r>
          </a:p>
          <a:p>
            <a:pPr marL="0" indent="0">
              <a:buNone/>
            </a:pPr>
            <a:r>
              <a:rPr lang="en-US" dirty="0"/>
              <a:t>• Most of the attackers utilized </a:t>
            </a:r>
            <a:r>
              <a:rPr lang="en-US" b="1" i="1" dirty="0"/>
              <a:t>firearms</a:t>
            </a:r>
            <a:r>
              <a:rPr lang="en-US" dirty="0"/>
              <a:t>, and half </a:t>
            </a:r>
            <a:r>
              <a:rPr lang="en-US" b="1" i="1" dirty="0"/>
              <a:t>departed the site on their own </a:t>
            </a:r>
            <a:r>
              <a:rPr lang="en-US" dirty="0"/>
              <a:t>or </a:t>
            </a:r>
            <a:r>
              <a:rPr lang="en-US" b="1" i="1" dirty="0"/>
              <a:t>committed suicide</a:t>
            </a:r>
            <a:r>
              <a:rPr lang="en-US" dirty="0"/>
              <a:t>.</a:t>
            </a:r>
          </a:p>
          <a:p>
            <a:pPr marL="0" indent="0">
              <a:buNone/>
            </a:pPr>
            <a:r>
              <a:rPr lang="en-US" dirty="0"/>
              <a:t>• Half were motivated by a </a:t>
            </a:r>
            <a:r>
              <a:rPr lang="en-US" b="1" i="1" dirty="0"/>
              <a:t>grievance </a:t>
            </a:r>
            <a:r>
              <a:rPr lang="en-US" dirty="0"/>
              <a:t>related to a domestic situation, workplace, or other personal issue.</a:t>
            </a:r>
          </a:p>
          <a:p>
            <a:pPr marL="0" indent="0">
              <a:buNone/>
            </a:pPr>
            <a:r>
              <a:rPr lang="en-US" dirty="0"/>
              <a:t>• Two-thirds had histories of </a:t>
            </a:r>
            <a:r>
              <a:rPr lang="en-US" b="1" i="1" dirty="0"/>
              <a:t>mental health symptoms, </a:t>
            </a:r>
            <a:r>
              <a:rPr lang="en-US" dirty="0"/>
              <a:t>including </a:t>
            </a:r>
            <a:r>
              <a:rPr lang="en-US" b="1" i="1" dirty="0"/>
              <a:t>depressive, suicidal, and psychotic symptoms</a:t>
            </a:r>
            <a:r>
              <a:rPr lang="en-US" dirty="0"/>
              <a:t>.</a:t>
            </a:r>
          </a:p>
          <a:p>
            <a:pPr marL="0" indent="0">
              <a:buNone/>
            </a:pPr>
            <a:r>
              <a:rPr lang="en-US" dirty="0"/>
              <a:t>• Nearly all had at least one </a:t>
            </a:r>
            <a:r>
              <a:rPr lang="en-US" b="1" i="1" dirty="0"/>
              <a:t>significant stressor </a:t>
            </a:r>
            <a:r>
              <a:rPr lang="en-US" dirty="0"/>
              <a:t>within the last five years, and over half had indications of </a:t>
            </a:r>
            <a:r>
              <a:rPr lang="en-US" b="1" i="1" dirty="0"/>
              <a:t>financial 	instability </a:t>
            </a:r>
            <a:r>
              <a:rPr lang="en-US" dirty="0"/>
              <a:t>in that timeframe.</a:t>
            </a:r>
          </a:p>
          <a:p>
            <a:pPr marL="0" indent="0">
              <a:buNone/>
            </a:pPr>
            <a:r>
              <a:rPr lang="en-US" dirty="0"/>
              <a:t>• Nearly all made </a:t>
            </a:r>
            <a:r>
              <a:rPr lang="en-US" b="1" i="1" dirty="0"/>
              <a:t>threatening or concerning communications </a:t>
            </a:r>
            <a:r>
              <a:rPr lang="en-US" dirty="0"/>
              <a:t>and more than three-quarters </a:t>
            </a:r>
            <a:r>
              <a:rPr lang="en-US" b="1" i="1" dirty="0"/>
              <a:t>elicited concern </a:t>
            </a:r>
            <a:r>
              <a:rPr lang="en-US" dirty="0"/>
              <a:t>from</a:t>
            </a:r>
          </a:p>
          <a:p>
            <a:pPr marL="0" indent="0">
              <a:buNone/>
            </a:pPr>
            <a:r>
              <a:rPr lang="en-US" dirty="0"/>
              <a:t>	others prior to carrying out their attacks.</a:t>
            </a:r>
          </a:p>
          <a:p>
            <a:r>
              <a:rPr lang="en-US" dirty="0"/>
              <a:t>The violence described in this report is not the result of a single cause or motive. The findings emphasize, however, that we can identify warning signs prior to an act of violence. While not every act of violence will be prevented, this report indicates that targeted violence may be </a:t>
            </a:r>
            <a:r>
              <a:rPr lang="en-US" b="1" i="1" dirty="0"/>
              <a:t>preventable</a:t>
            </a:r>
            <a:r>
              <a:rPr lang="en-US" dirty="0"/>
              <a:t>, if appropriate systems are in place to identify concerning behaviors, gather information to assess the risk of violence, and utilize community resources to mitigate the risk.</a:t>
            </a:r>
          </a:p>
        </p:txBody>
      </p:sp>
    </p:spTree>
    <p:extLst>
      <p:ext uri="{BB962C8B-B14F-4D97-AF65-F5344CB8AC3E}">
        <p14:creationId xmlns:p14="http://schemas.microsoft.com/office/powerpoint/2010/main" val="21156374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78675"/>
            <a:ext cx="9905998" cy="949234"/>
          </a:xfrm>
        </p:spPr>
        <p:txBody>
          <a:bodyPr/>
          <a:lstStyle/>
          <a:p>
            <a:pPr algn="ctr"/>
            <a:r>
              <a:rPr lang="en-US" dirty="0"/>
              <a:t>Introduction, Continued</a:t>
            </a:r>
          </a:p>
        </p:txBody>
      </p:sp>
      <p:sp>
        <p:nvSpPr>
          <p:cNvPr id="3" name="Content Placeholder 2"/>
          <p:cNvSpPr>
            <a:spLocks noGrp="1"/>
          </p:cNvSpPr>
          <p:nvPr>
            <p:ph idx="1"/>
          </p:nvPr>
        </p:nvSpPr>
        <p:spPr>
          <a:xfrm>
            <a:off x="1141413" y="1550127"/>
            <a:ext cx="9905998" cy="4241074"/>
          </a:xfrm>
        </p:spPr>
        <p:txBody>
          <a:bodyPr>
            <a:normAutofit/>
          </a:bodyPr>
          <a:lstStyle/>
          <a:p>
            <a:pPr marL="0" indent="0">
              <a:buNone/>
            </a:pPr>
            <a:r>
              <a:rPr lang="en-US" dirty="0"/>
              <a:t>The typical Active Shooter will display 4 to 5 behavioral indicators, and the majority will have had 3 or more recent stressors. There is no demographic or psychological “profile” of an active shooter. They can be of any age, race, or religion, although they are predominantly male.</a:t>
            </a:r>
          </a:p>
          <a:p>
            <a:pPr marL="0" indent="0">
              <a:buNone/>
            </a:pPr>
            <a:r>
              <a:rPr lang="en-US" dirty="0"/>
              <a:t>Less than ½ of all behavioral threat indicators displayed by ever get reported to Law Enforcement. Many people do not want to get their coworker, friend or family member into trouble if they are wrong. This makes it very important to take the time and conduct a threat assessment when these behaviors are reported.</a:t>
            </a:r>
          </a:p>
          <a:p>
            <a:pPr marL="0" indent="0">
              <a:buNone/>
            </a:pPr>
            <a:r>
              <a:rPr lang="en-US" dirty="0"/>
              <a:t>No active shooter will present with all of these behaviors. When conducting an analysis, having three or more indicators should cause you to take a serious look at the subject and conduct a more thorough and deeper assessment of the individual.</a:t>
            </a:r>
          </a:p>
        </p:txBody>
      </p:sp>
    </p:spTree>
    <p:extLst>
      <p:ext uri="{BB962C8B-B14F-4D97-AF65-F5344CB8AC3E}">
        <p14:creationId xmlns:p14="http://schemas.microsoft.com/office/powerpoint/2010/main" val="2063012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effectLst/>
              </a:rPr>
              <a:t>Warning Behaviors</a:t>
            </a:r>
            <a:endParaRPr lang="en-US" dirty="0"/>
          </a:p>
        </p:txBody>
      </p:sp>
      <p:sp>
        <p:nvSpPr>
          <p:cNvPr id="3" name="Content Placeholder 2"/>
          <p:cNvSpPr>
            <a:spLocks noGrp="1"/>
          </p:cNvSpPr>
          <p:nvPr>
            <p:ph idx="1"/>
          </p:nvPr>
        </p:nvSpPr>
        <p:spPr/>
        <p:txBody>
          <a:bodyPr>
            <a:normAutofit fontScale="92500" lnSpcReduction="20000"/>
          </a:bodyPr>
          <a:lstStyle/>
          <a:p>
            <a:r>
              <a:rPr lang="en-US" dirty="0">
                <a:effectLst/>
              </a:rPr>
              <a:t>Pathway </a:t>
            </a:r>
          </a:p>
          <a:p>
            <a:r>
              <a:rPr lang="en-US" dirty="0">
                <a:effectLst/>
              </a:rPr>
              <a:t>Fixation </a:t>
            </a:r>
          </a:p>
          <a:p>
            <a:r>
              <a:rPr lang="en-US" dirty="0">
                <a:effectLst/>
              </a:rPr>
              <a:t>Identification </a:t>
            </a:r>
          </a:p>
          <a:p>
            <a:r>
              <a:rPr lang="en-US" dirty="0">
                <a:effectLst/>
              </a:rPr>
              <a:t>Novel aggression </a:t>
            </a:r>
          </a:p>
          <a:p>
            <a:r>
              <a:rPr lang="en-US" dirty="0">
                <a:effectLst/>
              </a:rPr>
              <a:t>Energy burst </a:t>
            </a:r>
          </a:p>
          <a:p>
            <a:r>
              <a:rPr lang="en-US" dirty="0">
                <a:effectLst/>
              </a:rPr>
              <a:t>Leakage </a:t>
            </a:r>
          </a:p>
          <a:p>
            <a:r>
              <a:rPr lang="en-US" dirty="0">
                <a:effectLst/>
              </a:rPr>
              <a:t>Directly communicated threat </a:t>
            </a:r>
          </a:p>
          <a:p>
            <a:r>
              <a:rPr lang="en-US" dirty="0">
                <a:effectLst/>
              </a:rPr>
              <a:t>Last resort behavior </a:t>
            </a:r>
          </a:p>
          <a:p>
            <a:endParaRPr lang="en-US" dirty="0"/>
          </a:p>
        </p:txBody>
      </p:sp>
    </p:spTree>
    <p:extLst>
      <p:ext uri="{BB962C8B-B14F-4D97-AF65-F5344CB8AC3E}">
        <p14:creationId xmlns:p14="http://schemas.microsoft.com/office/powerpoint/2010/main" val="1063871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Pathway Warning behavior</a:t>
            </a:r>
          </a:p>
        </p:txBody>
      </p:sp>
      <p:sp>
        <p:nvSpPr>
          <p:cNvPr id="3" name="Content Placeholder 2"/>
          <p:cNvSpPr>
            <a:spLocks noGrp="1"/>
          </p:cNvSpPr>
          <p:nvPr>
            <p:ph idx="1"/>
          </p:nvPr>
        </p:nvSpPr>
        <p:spPr/>
        <p:txBody>
          <a:bodyPr>
            <a:normAutofit/>
          </a:bodyPr>
          <a:lstStyle/>
          <a:p>
            <a:endParaRPr lang="en-US" dirty="0"/>
          </a:p>
          <a:p>
            <a:r>
              <a:rPr lang="en-US" dirty="0"/>
              <a:t>Research and planning activities: </a:t>
            </a:r>
          </a:p>
          <a:p>
            <a:r>
              <a:rPr lang="en-US" dirty="0"/>
              <a:t>Surveillance.</a:t>
            </a:r>
          </a:p>
          <a:p>
            <a:r>
              <a:rPr lang="en-US" dirty="0"/>
              <a:t> probing (looking for a response or reaction).</a:t>
            </a:r>
          </a:p>
          <a:p>
            <a:r>
              <a:rPr lang="en-US" dirty="0"/>
              <a:t> using internet search engines to obtain personal information, researching methods to attack (weapons, bombs, etc.).</a:t>
            </a:r>
          </a:p>
          <a:p>
            <a:r>
              <a:rPr lang="en-US" dirty="0"/>
              <a:t>Research is any attempt to gain information about the target or location. </a:t>
            </a:r>
          </a:p>
        </p:txBody>
      </p:sp>
    </p:spTree>
    <p:extLst>
      <p:ext uri="{BB962C8B-B14F-4D97-AF65-F5344CB8AC3E}">
        <p14:creationId xmlns:p14="http://schemas.microsoft.com/office/powerpoint/2010/main" val="9136555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Pathway Warning behavior</a:t>
            </a:r>
          </a:p>
        </p:txBody>
      </p:sp>
      <p:sp>
        <p:nvSpPr>
          <p:cNvPr id="3" name="Content Placeholder 2"/>
          <p:cNvSpPr>
            <a:spLocks noGrp="1"/>
          </p:cNvSpPr>
          <p:nvPr>
            <p:ph idx="1"/>
          </p:nvPr>
        </p:nvSpPr>
        <p:spPr/>
        <p:txBody>
          <a:bodyPr/>
          <a:lstStyle/>
          <a:p>
            <a:r>
              <a:rPr lang="en-US" dirty="0"/>
              <a:t>On June 5, 1968, on the first anniversary of the Six Day War, </a:t>
            </a:r>
            <a:r>
              <a:rPr lang="en-US" dirty="0" err="1"/>
              <a:t>Sirhan</a:t>
            </a:r>
            <a:r>
              <a:rPr lang="en-US" dirty="0"/>
              <a:t> </a:t>
            </a:r>
            <a:r>
              <a:rPr lang="en-US" dirty="0" err="1"/>
              <a:t>Sirhan</a:t>
            </a:r>
            <a:r>
              <a:rPr lang="en-US" dirty="0"/>
              <a:t> carried out the meticulously planned assassination of Senator Robert F. Kennedy. After months of preparation, he conducted the attack following Kennedy’s vote to sell 50 Phantom jet fighter-bombers to Israel in January 1968.</a:t>
            </a:r>
          </a:p>
          <a:p>
            <a:r>
              <a:rPr lang="en-US" dirty="0"/>
              <a:t>In the 5 months leading up to the date, he secured a .22-caliber revolver, practiced at a shooting range, made at least four approaches—perhaps failed attempts or efforts to see how close he could get—to Kennedy in a public venue and, finally, shot him multiple times while hiding in the pantry at the Ambassador Hotel in Los Angeles, California</a:t>
            </a:r>
          </a:p>
        </p:txBody>
      </p:sp>
    </p:spTree>
    <p:extLst>
      <p:ext uri="{BB962C8B-B14F-4D97-AF65-F5344CB8AC3E}">
        <p14:creationId xmlns:p14="http://schemas.microsoft.com/office/powerpoint/2010/main" val="26912880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Fixation Warning Behavior</a:t>
            </a:r>
          </a:p>
        </p:txBody>
      </p:sp>
      <p:sp>
        <p:nvSpPr>
          <p:cNvPr id="3" name="Content Placeholder 2"/>
          <p:cNvSpPr>
            <a:spLocks noGrp="1"/>
          </p:cNvSpPr>
          <p:nvPr>
            <p:ph idx="1"/>
          </p:nvPr>
        </p:nvSpPr>
        <p:spPr/>
        <p:txBody>
          <a:bodyPr/>
          <a:lstStyle/>
          <a:p>
            <a:r>
              <a:rPr lang="en-US" dirty="0"/>
              <a:t>Increasingly pathological preoccupation with a person or cause.</a:t>
            </a:r>
          </a:p>
          <a:p>
            <a:r>
              <a:rPr lang="en-US" dirty="0"/>
              <a:t>“It’s all he ever talks about or thinks about.”</a:t>
            </a:r>
          </a:p>
          <a:p>
            <a:r>
              <a:rPr lang="en-US" dirty="0"/>
              <a:t>The rest of his life is falling apart or is being damaged by the obsession.</a:t>
            </a:r>
          </a:p>
          <a:p>
            <a:r>
              <a:rPr lang="en-US" dirty="0"/>
              <a:t>Devoting a lot of time and energy to the object of the obsession.</a:t>
            </a:r>
          </a:p>
        </p:txBody>
      </p:sp>
    </p:spTree>
    <p:extLst>
      <p:ext uri="{BB962C8B-B14F-4D97-AF65-F5344CB8AC3E}">
        <p14:creationId xmlns:p14="http://schemas.microsoft.com/office/powerpoint/2010/main" val="2453272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Fixation Warning Behavior</a:t>
            </a:r>
          </a:p>
        </p:txBody>
      </p:sp>
      <p:sp>
        <p:nvSpPr>
          <p:cNvPr id="3" name="Content Placeholder 2"/>
          <p:cNvSpPr>
            <a:spLocks noGrp="1"/>
          </p:cNvSpPr>
          <p:nvPr>
            <p:ph idx="1"/>
          </p:nvPr>
        </p:nvSpPr>
        <p:spPr/>
        <p:txBody>
          <a:bodyPr/>
          <a:lstStyle/>
          <a:p>
            <a:r>
              <a:rPr lang="en-US" dirty="0"/>
              <a:t>Malik Hasan, the U.S. Army major who conducted a mass murder at Ft. Hood, Texas, on November 5, 2009, became increasingly fixated by his belief that the United States was at war with Islam. During his residency and fellowship at Walter Reed Army Medical Center in Washington, D.C., he openly articulated his beliefs to other psychiatric residents, fellows, and supervisors. Hasan gave two presentations entitled “The Koranic Worldview as It Relates to Muslims in the Military” and “Why the War on Terror Is a War on Islam.”</a:t>
            </a:r>
          </a:p>
        </p:txBody>
      </p:sp>
    </p:spTree>
    <p:extLst>
      <p:ext uri="{BB962C8B-B14F-4D97-AF65-F5344CB8AC3E}">
        <p14:creationId xmlns:p14="http://schemas.microsoft.com/office/powerpoint/2010/main" val="2654676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Fixation Warning Behavior</a:t>
            </a:r>
          </a:p>
        </p:txBody>
      </p:sp>
      <p:sp>
        <p:nvSpPr>
          <p:cNvPr id="3" name="Content Placeholder 2"/>
          <p:cNvSpPr>
            <a:spLocks noGrp="1"/>
          </p:cNvSpPr>
          <p:nvPr>
            <p:ph idx="1"/>
          </p:nvPr>
        </p:nvSpPr>
        <p:spPr/>
        <p:txBody>
          <a:bodyPr/>
          <a:lstStyle/>
          <a:p>
            <a:r>
              <a:rPr lang="en-US" dirty="0"/>
              <a:t>In the months preceding the killings, the fixation continued with efforts to avoid deployment to Iraq or Afghanistan by retaining an attorney; he also communicated via e-mail with Anwar al-</a:t>
            </a:r>
            <a:r>
              <a:rPr lang="en-US" dirty="0" err="1"/>
              <a:t>Awlaki</a:t>
            </a:r>
            <a:r>
              <a:rPr lang="en-US" dirty="0"/>
              <a:t>, an American spiritual </a:t>
            </a:r>
            <a:r>
              <a:rPr lang="en-US" dirty="0" err="1"/>
              <a:t>sanctioner</a:t>
            </a:r>
            <a:r>
              <a:rPr lang="en-US" dirty="0"/>
              <a:t> and recruiter for al Qaeda in the Arabian Peninsula (AQAP) in Yemen. He inquired whether killing American soldiers and officers was a religiously legitimate act. The arguing and preaching stopped during this period, but clandestine operational planning likely continued. His fixation was a cause, but also was deeply personal because his grievance against the wars in the Middle East went unheeded.</a:t>
            </a:r>
          </a:p>
        </p:txBody>
      </p:sp>
    </p:spTree>
    <p:extLst>
      <p:ext uri="{BB962C8B-B14F-4D97-AF65-F5344CB8AC3E}">
        <p14:creationId xmlns:p14="http://schemas.microsoft.com/office/powerpoint/2010/main" val="7064742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Identification warning behavior</a:t>
            </a:r>
          </a:p>
        </p:txBody>
      </p:sp>
      <p:sp>
        <p:nvSpPr>
          <p:cNvPr id="3" name="Content Placeholder 2"/>
          <p:cNvSpPr>
            <a:spLocks noGrp="1"/>
          </p:cNvSpPr>
          <p:nvPr>
            <p:ph idx="1"/>
          </p:nvPr>
        </p:nvSpPr>
        <p:spPr/>
        <p:txBody>
          <a:bodyPr/>
          <a:lstStyle/>
          <a:p>
            <a:r>
              <a:rPr lang="en-US" dirty="0"/>
              <a:t>The warrior or pseudo commando.</a:t>
            </a:r>
          </a:p>
          <a:p>
            <a:r>
              <a:rPr lang="en-US" dirty="0"/>
              <a:t>May include idolization of or  identification with past mass killers.</a:t>
            </a:r>
          </a:p>
          <a:p>
            <a:r>
              <a:rPr lang="en-US" dirty="0"/>
              <a:t>Costuming is a manifestation of this mindset.</a:t>
            </a:r>
          </a:p>
          <a:p>
            <a:r>
              <a:rPr lang="en-US" dirty="0"/>
              <a:t>Mirroring aspects and mannerisms of past active shooters.</a:t>
            </a:r>
          </a:p>
        </p:txBody>
      </p:sp>
    </p:spTree>
    <p:extLst>
      <p:ext uri="{BB962C8B-B14F-4D97-AF65-F5344CB8AC3E}">
        <p14:creationId xmlns:p14="http://schemas.microsoft.com/office/powerpoint/2010/main" val="23962459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Identification warning behavior</a:t>
            </a:r>
          </a:p>
        </p:txBody>
      </p:sp>
      <p:sp>
        <p:nvSpPr>
          <p:cNvPr id="3" name="Content Placeholder 2"/>
          <p:cNvSpPr>
            <a:spLocks noGrp="1"/>
          </p:cNvSpPr>
          <p:nvPr>
            <p:ph idx="1"/>
          </p:nvPr>
        </p:nvSpPr>
        <p:spPr/>
        <p:txBody>
          <a:bodyPr/>
          <a:lstStyle/>
          <a:p>
            <a:r>
              <a:rPr lang="en-US" dirty="0"/>
              <a:t> Anders Breivik, the Norwegian mass murderer who killed 77 in July, 2011, aspired to be the contemporary incarnation of the Knights Templar, the Christian Crusade “special forces” of the 12th century.</a:t>
            </a:r>
          </a:p>
          <a:p>
            <a:r>
              <a:rPr lang="en-US" dirty="0"/>
              <a:t>Timothy McVeigh, the 1995 Oklahoma City bomber, believed he was the “ultimate warrior,” and wanted to be “the first hero of the second American Revolution.” </a:t>
            </a:r>
          </a:p>
          <a:p>
            <a:r>
              <a:rPr lang="en-US" dirty="0"/>
              <a:t> Dr. Malik Hasan, the 2009 Ft. Hood mass murderer, had </a:t>
            </a:r>
            <a:r>
              <a:rPr lang="en-US" dirty="0" err="1"/>
              <a:t>SoA</a:t>
            </a:r>
            <a:r>
              <a:rPr lang="en-US" dirty="0"/>
              <a:t> printed on his business card, a reference to “Soldier of Allah.”</a:t>
            </a:r>
          </a:p>
        </p:txBody>
      </p:sp>
    </p:spTree>
    <p:extLst>
      <p:ext uri="{BB962C8B-B14F-4D97-AF65-F5344CB8AC3E}">
        <p14:creationId xmlns:p14="http://schemas.microsoft.com/office/powerpoint/2010/main" val="1636523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Novel Aggression Warning Behavior</a:t>
            </a:r>
          </a:p>
        </p:txBody>
      </p:sp>
      <p:sp>
        <p:nvSpPr>
          <p:cNvPr id="3" name="Content Placeholder 2"/>
          <p:cNvSpPr>
            <a:spLocks noGrp="1"/>
          </p:cNvSpPr>
          <p:nvPr>
            <p:ph idx="1"/>
          </p:nvPr>
        </p:nvSpPr>
        <p:spPr/>
        <p:txBody>
          <a:bodyPr/>
          <a:lstStyle/>
          <a:p>
            <a:r>
              <a:rPr lang="en-US" dirty="0"/>
              <a:t>An act of violence that appears unrelated to the target. This may be a “test of ability” to act violently.</a:t>
            </a:r>
          </a:p>
          <a:p>
            <a:r>
              <a:rPr lang="en-US" dirty="0"/>
              <a:t>Killing of pets or small animals.</a:t>
            </a:r>
          </a:p>
          <a:p>
            <a:r>
              <a:rPr lang="en-US" dirty="0"/>
              <a:t>May also include desensitizing his/herself through online media (“snuff-films”) or ultra violent video games.</a:t>
            </a:r>
          </a:p>
        </p:txBody>
      </p:sp>
    </p:spTree>
    <p:extLst>
      <p:ext uri="{BB962C8B-B14F-4D97-AF65-F5344CB8AC3E}">
        <p14:creationId xmlns:p14="http://schemas.microsoft.com/office/powerpoint/2010/main" val="13801355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Novel Aggression Warning Behavior</a:t>
            </a:r>
          </a:p>
        </p:txBody>
      </p:sp>
      <p:sp>
        <p:nvSpPr>
          <p:cNvPr id="3" name="Content Placeholder 2"/>
          <p:cNvSpPr>
            <a:spLocks noGrp="1"/>
          </p:cNvSpPr>
          <p:nvPr>
            <p:ph idx="1"/>
          </p:nvPr>
        </p:nvSpPr>
        <p:spPr/>
        <p:txBody>
          <a:bodyPr>
            <a:normAutofit fontScale="85000" lnSpcReduction="20000"/>
          </a:bodyPr>
          <a:lstStyle/>
          <a:p>
            <a:r>
              <a:rPr lang="en-US" dirty="0"/>
              <a:t>On the evening of May 23, 2014, in Isla Vista, California, 22-year-old Elliot Rodger killed six people and injured fourteen others near the campus of University of California, Santa Barbara, before killing himself inside his vehicle. </a:t>
            </a:r>
          </a:p>
          <a:p>
            <a:r>
              <a:rPr lang="en-US" dirty="0"/>
              <a:t>he drove to a sorority house, but failed to gain access. He then shot three women outside; two of them died. He next drove past a nearby deli and shot to death a male student who was inside. He then began to speed through Isla Vista, shooting and wounding several pedestrians and striking several others with his car. Rodger exchanged gunfire with police twice during the attack, receiving a non-fatal gunshot to the hip. The rampage ended when his car crashed into a parked vehicle and came to a stop. Police found him dead inside his car with a self-inflicted gunshot wound to the head.</a:t>
            </a:r>
          </a:p>
          <a:p>
            <a:r>
              <a:rPr lang="en-US" dirty="0"/>
              <a:t>Prior to the sorority attack, Rodger stabbed his two roommates and a visitor to death in his apartment, for no apparent reason. This appears to have been a test of his resolve to see if he could actually kill.</a:t>
            </a:r>
          </a:p>
        </p:txBody>
      </p:sp>
    </p:spTree>
    <p:extLst>
      <p:ext uri="{BB962C8B-B14F-4D97-AF65-F5344CB8AC3E}">
        <p14:creationId xmlns:p14="http://schemas.microsoft.com/office/powerpoint/2010/main" val="18440034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Energy burst warning behavior</a:t>
            </a:r>
          </a:p>
        </p:txBody>
      </p:sp>
      <p:sp>
        <p:nvSpPr>
          <p:cNvPr id="3" name="Content Placeholder 2"/>
          <p:cNvSpPr>
            <a:spLocks noGrp="1"/>
          </p:cNvSpPr>
          <p:nvPr>
            <p:ph idx="1"/>
          </p:nvPr>
        </p:nvSpPr>
        <p:spPr/>
        <p:txBody>
          <a:bodyPr/>
          <a:lstStyle/>
          <a:p>
            <a:r>
              <a:rPr lang="en-US" dirty="0"/>
              <a:t>Increase of frequency or variety of warning behaviors</a:t>
            </a:r>
          </a:p>
          <a:p>
            <a:r>
              <a:rPr lang="en-US" dirty="0"/>
              <a:t>Accelerated rate of training or practicing with weapons.</a:t>
            </a:r>
          </a:p>
          <a:p>
            <a:r>
              <a:rPr lang="en-US" dirty="0"/>
              <a:t>Acquisition of weapons, etc.</a:t>
            </a:r>
          </a:p>
          <a:p>
            <a:r>
              <a:rPr lang="en-US" dirty="0"/>
              <a:t>large ammunition purchase.</a:t>
            </a:r>
          </a:p>
          <a:p>
            <a:r>
              <a:rPr lang="en-US" dirty="0"/>
              <a:t>stalking is intensified, etc.</a:t>
            </a:r>
          </a:p>
          <a:p>
            <a:r>
              <a:rPr lang="en-US" dirty="0"/>
              <a:t>Sudden unexplained change in mood or demeanor. The subject may have made the final decision to act and has a sense of relief.</a:t>
            </a:r>
          </a:p>
        </p:txBody>
      </p:sp>
    </p:spTree>
    <p:extLst>
      <p:ext uri="{BB962C8B-B14F-4D97-AF65-F5344CB8AC3E}">
        <p14:creationId xmlns:p14="http://schemas.microsoft.com/office/powerpoint/2010/main" val="1816931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Energy burst warning behavior</a:t>
            </a:r>
          </a:p>
        </p:txBody>
      </p:sp>
      <p:sp>
        <p:nvSpPr>
          <p:cNvPr id="3" name="Content Placeholder 2"/>
          <p:cNvSpPr>
            <a:spLocks noGrp="1"/>
          </p:cNvSpPr>
          <p:nvPr>
            <p:ph idx="1"/>
          </p:nvPr>
        </p:nvSpPr>
        <p:spPr/>
        <p:txBody>
          <a:bodyPr>
            <a:normAutofit fontScale="70000" lnSpcReduction="20000"/>
          </a:bodyPr>
          <a:lstStyle/>
          <a:p>
            <a:r>
              <a:rPr lang="en-US" dirty="0"/>
              <a:t>On January 8, 2011, Jared </a:t>
            </a:r>
            <a:r>
              <a:rPr lang="en-US" dirty="0" err="1"/>
              <a:t>Loughner</a:t>
            </a:r>
            <a:r>
              <a:rPr lang="en-US" dirty="0"/>
              <a:t> attempted to assassinate U.S. Congresswoman Gabriele </a:t>
            </a:r>
            <a:r>
              <a:rPr lang="en-US" dirty="0" err="1"/>
              <a:t>Giffords</a:t>
            </a:r>
            <a:r>
              <a:rPr lang="en-US" dirty="0"/>
              <a:t>, wounded 12 others, and killed Chief District Federal Judge John Rolland five others in a shopping mall outside Tucson, Arizona.</a:t>
            </a:r>
          </a:p>
          <a:p>
            <a:r>
              <a:rPr lang="en-US" dirty="0"/>
              <a:t>In the 12 hours prior to the shooting, </a:t>
            </a:r>
            <a:r>
              <a:rPr lang="en-US" dirty="0" err="1"/>
              <a:t>Loughner</a:t>
            </a:r>
            <a:r>
              <a:rPr lang="en-US" dirty="0"/>
              <a:t> dropped off a 35mm roll of film at a Walgreen’s drugstore to be developed, and then checked into Motel 6 shortly after midnight. At 0219 he picked up the photos and made another purchase at Walgreen’s. He then left a telephone message with a friend. At 0412 he posted to his </a:t>
            </a:r>
            <a:r>
              <a:rPr lang="en-US" dirty="0" err="1"/>
              <a:t>MySpace</a:t>
            </a:r>
            <a:r>
              <a:rPr lang="en-US" dirty="0"/>
              <a:t> page a photo of a Glock 19 and the words, “Goodbye friends. . ..” He also conducted web searches intermittently through the night on “assassins” and “lethal injection.” Just after 0600, he visited a Walmart and a Circle K store. He left the first Walmart where he did not complete a purchase because the clerk was concerned about his behavior, went to a second, and purchased 9mm full metal jacket ammunition and a black diaper bag at 0727. Shortly thereafter he was stopped by an officer for running a red light. He went home where his father confronted him about the contents of the bag, and </a:t>
            </a:r>
            <a:r>
              <a:rPr lang="en-US" dirty="0" err="1"/>
              <a:t>Loughner</a:t>
            </a:r>
            <a:r>
              <a:rPr lang="en-US" dirty="0"/>
              <a:t> ran away from him. He returned to the Circle K where a cab picked him up and took him to a Safeway supermarket where he insisted on obtaining change so he did not </a:t>
            </a:r>
            <a:r>
              <a:rPr lang="en-US" dirty="0" err="1"/>
              <a:t>overtip</a:t>
            </a:r>
            <a:r>
              <a:rPr lang="en-US" dirty="0"/>
              <a:t> the driver.</a:t>
            </a:r>
          </a:p>
          <a:p>
            <a:r>
              <a:rPr lang="en-US" dirty="0"/>
              <a:t>Sixteen minutes later he began his rampage at 1010.</a:t>
            </a:r>
          </a:p>
        </p:txBody>
      </p:sp>
    </p:spTree>
    <p:extLst>
      <p:ext uri="{BB962C8B-B14F-4D97-AF65-F5344CB8AC3E}">
        <p14:creationId xmlns:p14="http://schemas.microsoft.com/office/powerpoint/2010/main" val="4150711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Leakage warning behavior</a:t>
            </a:r>
          </a:p>
        </p:txBody>
      </p:sp>
      <p:sp>
        <p:nvSpPr>
          <p:cNvPr id="3" name="Content Placeholder 2"/>
          <p:cNvSpPr>
            <a:spLocks noGrp="1"/>
          </p:cNvSpPr>
          <p:nvPr>
            <p:ph idx="1"/>
          </p:nvPr>
        </p:nvSpPr>
        <p:spPr/>
        <p:txBody>
          <a:bodyPr/>
          <a:lstStyle/>
          <a:p>
            <a:r>
              <a:rPr lang="en-US" dirty="0"/>
              <a:t>Communication of intent to commit violence to a third party.</a:t>
            </a:r>
          </a:p>
          <a:p>
            <a:r>
              <a:rPr lang="en-US" dirty="0"/>
              <a:t>Leakage can occur through social media, school work or projects, casual conversations.</a:t>
            </a:r>
          </a:p>
          <a:p>
            <a:r>
              <a:rPr lang="en-US" dirty="0"/>
              <a:t>May not be direct—the violence might be inferred. Might take the form of a warning to avoid the attack. </a:t>
            </a:r>
          </a:p>
          <a:p>
            <a:endParaRPr lang="en-US" dirty="0"/>
          </a:p>
        </p:txBody>
      </p:sp>
    </p:spTree>
    <p:extLst>
      <p:ext uri="{BB962C8B-B14F-4D97-AF65-F5344CB8AC3E}">
        <p14:creationId xmlns:p14="http://schemas.microsoft.com/office/powerpoint/2010/main" val="3338634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Leakage warning behavior</a:t>
            </a:r>
          </a:p>
        </p:txBody>
      </p:sp>
      <p:sp>
        <p:nvSpPr>
          <p:cNvPr id="3" name="Content Placeholder 2"/>
          <p:cNvSpPr>
            <a:spLocks noGrp="1"/>
          </p:cNvSpPr>
          <p:nvPr>
            <p:ph idx="1"/>
          </p:nvPr>
        </p:nvSpPr>
        <p:spPr/>
        <p:txBody>
          <a:bodyPr>
            <a:normAutofit/>
          </a:bodyPr>
          <a:lstStyle/>
          <a:p>
            <a:r>
              <a:rPr lang="en-US" dirty="0"/>
              <a:t>Eric Harris and Dylan </a:t>
            </a:r>
            <a:r>
              <a:rPr lang="en-US" dirty="0" err="1"/>
              <a:t>Klebold</a:t>
            </a:r>
            <a:r>
              <a:rPr lang="en-US" dirty="0"/>
              <a:t>, Columbine High School (April 20, 1999)</a:t>
            </a:r>
          </a:p>
          <a:p>
            <a:r>
              <a:rPr lang="en-US" dirty="0"/>
              <a:t>Eric Harris and Dylan </a:t>
            </a:r>
            <a:r>
              <a:rPr lang="en-US" dirty="0" err="1"/>
              <a:t>Klebold</a:t>
            </a:r>
            <a:r>
              <a:rPr lang="en-US" dirty="0"/>
              <a:t> killed 12 students and one faculty member and injured 24 others at Columbine High School in Colorado. The homicide investigation indicated that Harris and </a:t>
            </a:r>
            <a:r>
              <a:rPr lang="en-US" dirty="0" err="1"/>
              <a:t>Klebold</a:t>
            </a:r>
            <a:r>
              <a:rPr lang="en-US" dirty="0"/>
              <a:t> engaged in extensive planning and preparation for this attack. Associated with their planning was significant “leakage” prior to the event. This leakage included writings on Harris’ website, saying, for example, “Kill ’</a:t>
            </a:r>
            <a:r>
              <a:rPr lang="en-US" dirty="0" err="1"/>
              <a:t>em</a:t>
            </a:r>
            <a:r>
              <a:rPr lang="en-US" dirty="0"/>
              <a:t> all!!!” Some were explicitly threatening in nature, and others portrayed themes of homicide and suicide.</a:t>
            </a:r>
          </a:p>
        </p:txBody>
      </p:sp>
    </p:spTree>
    <p:extLst>
      <p:ext uri="{BB962C8B-B14F-4D97-AF65-F5344CB8AC3E}">
        <p14:creationId xmlns:p14="http://schemas.microsoft.com/office/powerpoint/2010/main" val="13291669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Leakage warning behavior</a:t>
            </a:r>
          </a:p>
        </p:txBody>
      </p:sp>
      <p:sp>
        <p:nvSpPr>
          <p:cNvPr id="3" name="Content Placeholder 2"/>
          <p:cNvSpPr>
            <a:spLocks noGrp="1"/>
          </p:cNvSpPr>
          <p:nvPr>
            <p:ph idx="1"/>
          </p:nvPr>
        </p:nvSpPr>
        <p:spPr/>
        <p:txBody>
          <a:bodyPr>
            <a:normAutofit/>
          </a:bodyPr>
          <a:lstStyle/>
          <a:p>
            <a:r>
              <a:rPr lang="en-US" dirty="0"/>
              <a:t>They also filmed a video in a wooded area featuring both Harris and </a:t>
            </a:r>
            <a:r>
              <a:rPr lang="en-US" dirty="0" err="1"/>
              <a:t>Klebold</a:t>
            </a:r>
            <a:r>
              <a:rPr lang="en-US" dirty="0"/>
              <a:t> and several of their friends practicing with firearms which they would ultimately use against their classmates: both a “pathway” and an “identification” warning behavior. Other examples of significant leakage were not discovered until after the shooting. During the search of Harris’ bedroom additional videotapes and writings were found which provided detailed information about the planning of the shooting and the mental states of the shooters (Columbine Review, 2001; Cullen, 2009).</a:t>
            </a:r>
          </a:p>
        </p:txBody>
      </p:sp>
    </p:spTree>
    <p:extLst>
      <p:ext uri="{BB962C8B-B14F-4D97-AF65-F5344CB8AC3E}">
        <p14:creationId xmlns:p14="http://schemas.microsoft.com/office/powerpoint/2010/main" val="7726101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Last resort warning behavior</a:t>
            </a:r>
          </a:p>
        </p:txBody>
      </p:sp>
      <p:sp>
        <p:nvSpPr>
          <p:cNvPr id="3" name="Content Placeholder 2"/>
          <p:cNvSpPr>
            <a:spLocks noGrp="1"/>
          </p:cNvSpPr>
          <p:nvPr>
            <p:ph idx="1"/>
          </p:nvPr>
        </p:nvSpPr>
        <p:spPr/>
        <p:txBody>
          <a:bodyPr>
            <a:normAutofit lnSpcReduction="10000"/>
          </a:bodyPr>
          <a:lstStyle/>
          <a:p>
            <a:endParaRPr lang="en-US" dirty="0"/>
          </a:p>
          <a:p>
            <a:r>
              <a:rPr lang="en-US" dirty="0"/>
              <a:t>The feeling that options have run out, their back is against the wall, and they have no choice but to resort to violence.</a:t>
            </a:r>
          </a:p>
          <a:p>
            <a:r>
              <a:rPr lang="en-US" dirty="0"/>
              <a:t>May include a time imperative (e.g. I have to do this before I get sentenced to prison).</a:t>
            </a:r>
          </a:p>
          <a:p>
            <a:r>
              <a:rPr lang="en-US" dirty="0"/>
              <a:t>Deadlines associated with legal proceedings like divorce or custody decrees.</a:t>
            </a:r>
          </a:p>
          <a:p>
            <a:r>
              <a:rPr lang="en-US" dirty="0"/>
              <a:t>All other non-violent remedies have failed.</a:t>
            </a:r>
          </a:p>
          <a:p>
            <a:r>
              <a:rPr lang="en-US" dirty="0"/>
              <a:t>Acceptance of “end of life” consequences, i.e. life in prison, suicide etc.</a:t>
            </a:r>
          </a:p>
          <a:p>
            <a:endParaRPr lang="en-US" dirty="0"/>
          </a:p>
        </p:txBody>
      </p:sp>
    </p:spTree>
    <p:extLst>
      <p:ext uri="{BB962C8B-B14F-4D97-AF65-F5344CB8AC3E}">
        <p14:creationId xmlns:p14="http://schemas.microsoft.com/office/powerpoint/2010/main" val="2555674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Last resort warning behavior</a:t>
            </a:r>
          </a:p>
        </p:txBody>
      </p:sp>
      <p:sp>
        <p:nvSpPr>
          <p:cNvPr id="3" name="Content Placeholder 2"/>
          <p:cNvSpPr>
            <a:spLocks noGrp="1"/>
          </p:cNvSpPr>
          <p:nvPr>
            <p:ph idx="1"/>
          </p:nvPr>
        </p:nvSpPr>
        <p:spPr/>
        <p:txBody>
          <a:bodyPr>
            <a:normAutofit fontScale="92500"/>
          </a:bodyPr>
          <a:lstStyle/>
          <a:p>
            <a:r>
              <a:rPr lang="en-US" dirty="0"/>
              <a:t>On June 17, 2015, 21yearold </a:t>
            </a:r>
            <a:r>
              <a:rPr lang="en-US" dirty="0" err="1"/>
              <a:t>Dylann</a:t>
            </a:r>
            <a:r>
              <a:rPr lang="en-US" dirty="0"/>
              <a:t> Storm Roof committed mass murder at Emanuel African Methodist Episcopal Church in Charleston, South Carolina. He killed nine people during a Bible study meeting, including the senior pastor and Senator </a:t>
            </a:r>
            <a:r>
              <a:rPr lang="en-US" dirty="0" err="1"/>
              <a:t>Clementa</a:t>
            </a:r>
            <a:r>
              <a:rPr lang="en-US" dirty="0"/>
              <a:t> Pinckney, and wounded several others. Days after the shooting, his website, The Last Rhodesian, was discovered, including a manifesto. Roof had written, “I have no choice. I am not in the position to, alone, go into the ghetto and fight. I chose Charleston because it is most historic city in my state, and at one time had the highest ratio of blacks to Whites in the country. We have no skinheads, no real KKK, no one doing anything but talking on the Internet. Well, someone has to have the bravery to take it to the real world, and I guess that has to be me.”</a:t>
            </a:r>
          </a:p>
          <a:p>
            <a:endParaRPr lang="en-US" dirty="0"/>
          </a:p>
        </p:txBody>
      </p:sp>
    </p:spTree>
    <p:extLst>
      <p:ext uri="{BB962C8B-B14F-4D97-AF65-F5344CB8AC3E}">
        <p14:creationId xmlns:p14="http://schemas.microsoft.com/office/powerpoint/2010/main" val="1402459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Directly communicated threats</a:t>
            </a:r>
          </a:p>
        </p:txBody>
      </p:sp>
      <p:sp>
        <p:nvSpPr>
          <p:cNvPr id="3" name="Content Placeholder 2"/>
          <p:cNvSpPr>
            <a:spLocks noGrp="1"/>
          </p:cNvSpPr>
          <p:nvPr>
            <p:ph idx="1"/>
          </p:nvPr>
        </p:nvSpPr>
        <p:spPr/>
        <p:txBody>
          <a:bodyPr/>
          <a:lstStyle/>
          <a:p>
            <a:r>
              <a:rPr lang="en-US" dirty="0"/>
              <a:t>Might include warning others to avoid the time and location of the planned attack.</a:t>
            </a:r>
          </a:p>
          <a:p>
            <a:r>
              <a:rPr lang="en-US" dirty="0"/>
              <a:t>Not all attacks are preceded by direct threats.</a:t>
            </a:r>
          </a:p>
          <a:p>
            <a:r>
              <a:rPr lang="en-US" dirty="0"/>
              <a:t>Intimacy effect.</a:t>
            </a:r>
          </a:p>
          <a:p>
            <a:r>
              <a:rPr lang="en-US" dirty="0"/>
              <a:t>May include some type of “legacy token” such as a manifesto or video blog.</a:t>
            </a:r>
          </a:p>
          <a:p>
            <a:endParaRPr lang="en-US" dirty="0"/>
          </a:p>
        </p:txBody>
      </p:sp>
    </p:spTree>
    <p:extLst>
      <p:ext uri="{BB962C8B-B14F-4D97-AF65-F5344CB8AC3E}">
        <p14:creationId xmlns:p14="http://schemas.microsoft.com/office/powerpoint/2010/main" val="37732780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Directly communicated threats</a:t>
            </a:r>
          </a:p>
        </p:txBody>
      </p:sp>
      <p:sp>
        <p:nvSpPr>
          <p:cNvPr id="3" name="Content Placeholder 2"/>
          <p:cNvSpPr>
            <a:spLocks noGrp="1"/>
          </p:cNvSpPr>
          <p:nvPr>
            <p:ph idx="1"/>
          </p:nvPr>
        </p:nvSpPr>
        <p:spPr/>
        <p:txBody>
          <a:bodyPr>
            <a:normAutofit fontScale="85000" lnSpcReduction="10000"/>
          </a:bodyPr>
          <a:lstStyle/>
          <a:p>
            <a:r>
              <a:rPr lang="en-US" dirty="0"/>
              <a:t>At approximately 8:30 a.m. on October 28, 2002, Robert Stewart Flores, Jr., entered the College of Nursing at the University of Arizona armed with a </a:t>
            </a:r>
            <a:r>
              <a:rPr lang="en-US" dirty="0" err="1"/>
              <a:t>Norinco</a:t>
            </a:r>
            <a:r>
              <a:rPr lang="en-US" dirty="0"/>
              <a:t> .45-caliber semi-automatic pistol, a Glock .40-caliber semi-automatic pistol, a Smith and Wesson .357-caliber revolver, a Colt .357 semi-automatic revolver, a Czech 9-mm semi-automatic pistol, and approximately 250 rounds of ammunition. Flores then shot to death three nursing professors before taking his own life.</a:t>
            </a:r>
          </a:p>
          <a:p>
            <a:r>
              <a:rPr lang="en-US" dirty="0"/>
              <a:t>Flores had sent a “communication from the dead” to the Arizona Star prior to the events of October 28, 2002. This document explained the events in his life that precipitated the shootings. In his missive, Flores described himself as depressed. He indicated that he was falling behind in his bills, his child support, and his student loan responsibilities, and he was failing in his studies. Flores blamed the failures in his recent adult life on the faculty and staff of the College of Nursing at the University of Arizona. </a:t>
            </a:r>
          </a:p>
        </p:txBody>
      </p:sp>
    </p:spTree>
    <p:extLst>
      <p:ext uri="{BB962C8B-B14F-4D97-AF65-F5344CB8AC3E}">
        <p14:creationId xmlns:p14="http://schemas.microsoft.com/office/powerpoint/2010/main" val="519048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9905998" cy="888274"/>
          </a:xfrm>
        </p:spPr>
        <p:txBody>
          <a:bodyPr/>
          <a:lstStyle/>
          <a:p>
            <a:pPr algn="ctr"/>
            <a:r>
              <a:rPr lang="en-US" dirty="0"/>
              <a:t>Assessment</a:t>
            </a:r>
          </a:p>
        </p:txBody>
      </p:sp>
      <p:sp>
        <p:nvSpPr>
          <p:cNvPr id="3" name="Content Placeholder 2"/>
          <p:cNvSpPr>
            <a:spLocks noGrp="1"/>
          </p:cNvSpPr>
          <p:nvPr>
            <p:ph idx="1"/>
          </p:nvPr>
        </p:nvSpPr>
        <p:spPr>
          <a:xfrm>
            <a:off x="1141413" y="1828801"/>
            <a:ext cx="9905998" cy="3962400"/>
          </a:xfrm>
        </p:spPr>
        <p:txBody>
          <a:bodyPr/>
          <a:lstStyle/>
          <a:p>
            <a:r>
              <a:rPr lang="en-US" dirty="0"/>
              <a:t>Look at the subject’s motivation/ideation</a:t>
            </a:r>
          </a:p>
          <a:p>
            <a:r>
              <a:rPr lang="en-US" dirty="0"/>
              <a:t>Look for recent stressors/triggers</a:t>
            </a:r>
          </a:p>
          <a:p>
            <a:r>
              <a:rPr lang="en-US" dirty="0"/>
              <a:t>Look for recent lifestyle changes</a:t>
            </a:r>
          </a:p>
          <a:p>
            <a:r>
              <a:rPr lang="en-US" dirty="0"/>
              <a:t>Does the subject appear fixated on a target to the detriment of everything else?</a:t>
            </a:r>
          </a:p>
          <a:p>
            <a:r>
              <a:rPr lang="en-US" dirty="0"/>
              <a:t>Look at the subject’s motivation and actions from his perspective not your own. It doesn’t have to make sense to you if it does to him.</a:t>
            </a:r>
          </a:p>
        </p:txBody>
      </p:sp>
    </p:spTree>
    <p:extLst>
      <p:ext uri="{BB962C8B-B14F-4D97-AF65-F5344CB8AC3E}">
        <p14:creationId xmlns:p14="http://schemas.microsoft.com/office/powerpoint/2010/main" val="3534575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7655" y="1732449"/>
            <a:ext cx="8600302" cy="4370455"/>
          </a:xfrm>
          <a:prstGeom prst="rect">
            <a:avLst/>
          </a:prstGeom>
        </p:spPr>
      </p:pic>
      <p:sp>
        <p:nvSpPr>
          <p:cNvPr id="8" name="Title 7"/>
          <p:cNvSpPr>
            <a:spLocks noGrp="1"/>
          </p:cNvSpPr>
          <p:nvPr>
            <p:ph type="title"/>
          </p:nvPr>
        </p:nvSpPr>
        <p:spPr/>
        <p:txBody>
          <a:bodyPr/>
          <a:lstStyle/>
          <a:p>
            <a:r>
              <a:rPr lang="en-US" dirty="0">
                <a:latin typeface="Arial" panose="020B0604020202020204" pitchFamily="34" charset="0"/>
                <a:cs typeface="Arial" panose="020B0604020202020204" pitchFamily="34" charset="0"/>
              </a:rPr>
              <a:t>Temple Or </a:t>
            </a:r>
            <a:r>
              <a:rPr lang="en-US" dirty="0" err="1">
                <a:latin typeface="Arial" panose="020B0604020202020204" pitchFamily="34" charset="0"/>
                <a:cs typeface="Arial" panose="020B0604020202020204" pitchFamily="34" charset="0"/>
              </a:rPr>
              <a:t>Rishon</a:t>
            </a:r>
            <a:endParaRPr lang="en-US" dirty="0">
              <a:latin typeface="Arial" panose="020B0604020202020204" pitchFamily="34" charset="0"/>
              <a:cs typeface="Arial" panose="020B0604020202020204" pitchFamily="34" charset="0"/>
            </a:endParaRPr>
          </a:p>
        </p:txBody>
      </p:sp>
      <p:sp>
        <p:nvSpPr>
          <p:cNvPr id="9" name="Content Placeholder 8"/>
          <p:cNvSpPr>
            <a:spLocks noGrp="1"/>
          </p:cNvSpPr>
          <p:nvPr>
            <p:ph idx="1"/>
          </p:nvPr>
        </p:nvSpPr>
        <p:spPr/>
        <p:txBody>
          <a:bodyPr/>
          <a:lstStyle/>
          <a:p>
            <a:endParaRPr lang="en-US" dirty="0"/>
          </a:p>
        </p:txBody>
      </p:sp>
    </p:spTree>
    <p:extLst>
      <p:ext uri="{BB962C8B-B14F-4D97-AF65-F5344CB8AC3E}">
        <p14:creationId xmlns:p14="http://schemas.microsoft.com/office/powerpoint/2010/main" val="42770003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14512" y="481012"/>
            <a:ext cx="8562975" cy="5895975"/>
          </a:xfrm>
          <a:prstGeom prst="rect">
            <a:avLst/>
          </a:prstGeom>
        </p:spPr>
      </p:pic>
    </p:spTree>
    <p:extLst>
      <p:ext uri="{BB962C8B-B14F-4D97-AF65-F5344CB8AC3E}">
        <p14:creationId xmlns:p14="http://schemas.microsoft.com/office/powerpoint/2010/main" val="27222112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latin typeface="Arial" panose="020B0604020202020204" pitchFamily="34" charset="0"/>
                <a:cs typeface="Arial" panose="020B0604020202020204" pitchFamily="34" charset="0"/>
              </a:rPr>
              <a:t>Making themselves known-</a:t>
            </a:r>
          </a:p>
        </p:txBody>
      </p:sp>
      <p:sp>
        <p:nvSpPr>
          <p:cNvPr id="3" name="Content Placeholder 2"/>
          <p:cNvSpPr>
            <a:spLocks noGrp="1"/>
          </p:cNvSpPr>
          <p:nvPr>
            <p:ph idx="1"/>
          </p:nvPr>
        </p:nvSpPr>
        <p:spPr/>
        <p:txBody>
          <a:bodyPr/>
          <a:lstStyle/>
          <a:p>
            <a:r>
              <a:rPr lang="en-US" dirty="0">
                <a:latin typeface="Arial" panose="020B0604020202020204" pitchFamily="34" charset="0"/>
                <a:cs typeface="Arial" panose="020B0604020202020204" pitchFamily="34" charset="0"/>
              </a:rPr>
              <a:t>November 3-4, 2017 late night early morning two subjects                                        placed posters on the windows with glue in Orangevale, California.</a:t>
            </a:r>
          </a:p>
          <a:p>
            <a:endParaRPr lang="en-US"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082" y="2479589"/>
            <a:ext cx="3113602" cy="4024184"/>
          </a:xfrm>
          <a:prstGeom prst="rect">
            <a:avLst/>
          </a:prstGeom>
        </p:spPr>
      </p:pic>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3611843" y="2037430"/>
            <a:ext cx="3023798" cy="3908116"/>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84772" y="1300721"/>
            <a:ext cx="3107228" cy="4015946"/>
          </a:xfrm>
          <a:prstGeom prst="rect">
            <a:avLst/>
          </a:prstGeom>
        </p:spPr>
      </p:pic>
      <p:pic>
        <p:nvPicPr>
          <p:cNvPr id="7" name="Pictur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66399" y="4038220"/>
            <a:ext cx="4563380" cy="2556894"/>
          </a:xfrm>
          <a:prstGeom prst="rect">
            <a:avLst/>
          </a:prstGeom>
        </p:spPr>
      </p:pic>
    </p:spTree>
    <p:extLst>
      <p:ext uri="{BB962C8B-B14F-4D97-AF65-F5344CB8AC3E}">
        <p14:creationId xmlns:p14="http://schemas.microsoft.com/office/powerpoint/2010/main" val="40139630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latin typeface="Arial" panose="020B0604020202020204" pitchFamily="34" charset="0"/>
                <a:cs typeface="Arial" panose="020B0604020202020204" pitchFamily="34" charset="0"/>
              </a:rPr>
              <a:t>The shot across the bow-</a:t>
            </a:r>
          </a:p>
        </p:txBody>
      </p:sp>
      <p:sp>
        <p:nvSpPr>
          <p:cNvPr id="3" name="Content Placeholder 2"/>
          <p:cNvSpPr>
            <a:spLocks noGrp="1"/>
          </p:cNvSpPr>
          <p:nvPr>
            <p:ph idx="1"/>
          </p:nvPr>
        </p:nvSpPr>
        <p:spPr/>
        <p:txBody>
          <a:bodyPr>
            <a:normAutofit fontScale="77500" lnSpcReduction="20000"/>
          </a:bodyPr>
          <a:lstStyle/>
          <a:p>
            <a:r>
              <a:rPr lang="en-US" dirty="0">
                <a:latin typeface="Arial" panose="020B0604020202020204" pitchFamily="34" charset="0"/>
                <a:cs typeface="Arial" panose="020B0604020202020204" pitchFamily="34" charset="0"/>
              </a:rPr>
              <a:t>The first call the Synagogue made was to the media then the Sheriff’s Office was notified.</a:t>
            </a:r>
          </a:p>
          <a:p>
            <a:r>
              <a:rPr lang="en-US" dirty="0">
                <a:latin typeface="Arial" panose="020B0604020202020204" pitchFamily="34" charset="0"/>
                <a:cs typeface="Arial" panose="020B0604020202020204" pitchFamily="34" charset="0"/>
              </a:rPr>
              <a:t>After the original papering of the building the synagogue placed more cameras all over the building, some in plan view and others hidden. </a:t>
            </a:r>
          </a:p>
          <a:p>
            <a:r>
              <a:rPr lang="en-US" dirty="0">
                <a:latin typeface="Arial" panose="020B0604020202020204" pitchFamily="34" charset="0"/>
                <a:cs typeface="Arial" panose="020B0604020202020204" pitchFamily="34" charset="0"/>
              </a:rPr>
              <a:t>On December 4, 2018 the building was papered again. This time with new posters stating almost the exact same message.</a:t>
            </a:r>
          </a:p>
          <a:p>
            <a:r>
              <a:rPr lang="en-US" dirty="0">
                <a:latin typeface="Arial" panose="020B0604020202020204" pitchFamily="34" charset="0"/>
                <a:cs typeface="Arial" panose="020B0604020202020204" pitchFamily="34" charset="0"/>
              </a:rPr>
              <a:t>This time the Synagogue called the Sheriff’s Office first because we had a relationship built in.</a:t>
            </a:r>
          </a:p>
          <a:p>
            <a:r>
              <a:rPr lang="en-US" dirty="0">
                <a:latin typeface="Arial" panose="020B0604020202020204" pitchFamily="34" charset="0"/>
                <a:cs typeface="Arial" panose="020B0604020202020204" pitchFamily="34" charset="0"/>
              </a:rPr>
              <a:t>Video surveillance revealed two subjects were seen placing the posters on the front windows of the building then saluting the posters before walking away, their faces were covered and hidden from camera view the entire time.</a:t>
            </a:r>
          </a:p>
          <a:p>
            <a:r>
              <a:rPr lang="en-US" dirty="0">
                <a:latin typeface="Arial" panose="020B0604020202020204" pitchFamily="34" charset="0"/>
                <a:cs typeface="Arial" panose="020B0604020202020204" pitchFamily="34" charset="0"/>
              </a:rPr>
              <a:t>Just before they left they performed a hale Hitler salute and left the area.</a:t>
            </a:r>
          </a:p>
          <a:p>
            <a:r>
              <a:rPr lang="en-US" dirty="0">
                <a:latin typeface="Arial" panose="020B0604020202020204" pitchFamily="34" charset="0"/>
                <a:cs typeface="Arial" panose="020B0604020202020204" pitchFamily="34" charset="0"/>
              </a:rPr>
              <a:t>No cars were seen in the area</a:t>
            </a:r>
          </a:p>
          <a:p>
            <a:endParaRPr lang="en-US" dirty="0"/>
          </a:p>
        </p:txBody>
      </p:sp>
    </p:spTree>
    <p:extLst>
      <p:ext uri="{BB962C8B-B14F-4D97-AF65-F5344CB8AC3E}">
        <p14:creationId xmlns:p14="http://schemas.microsoft.com/office/powerpoint/2010/main" val="35154231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5782" y="545205"/>
            <a:ext cx="10353762" cy="970450"/>
          </a:xfrm>
        </p:spPr>
        <p:txBody>
          <a:bodyPr/>
          <a:lstStyle/>
          <a:p>
            <a:r>
              <a:rPr lang="en-US" dirty="0">
                <a:latin typeface="Arial" panose="020B0604020202020204" pitchFamily="34" charset="0"/>
                <a:cs typeface="Arial" panose="020B0604020202020204" pitchFamily="34" charset="0"/>
              </a:rPr>
              <a:t>Rise in </a:t>
            </a:r>
            <a:r>
              <a:rPr lang="en-US" b="1" i="1" dirty="0">
                <a:latin typeface="Arial" panose="020B0604020202020204" pitchFamily="34" charset="0"/>
                <a:cs typeface="Arial" panose="020B0604020202020204" pitchFamily="34" charset="0"/>
              </a:rPr>
              <a:t>Atomwaffen</a:t>
            </a:r>
          </a:p>
        </p:txBody>
      </p:sp>
      <p:pic>
        <p:nvPicPr>
          <p:cNvPr id="4" name="Content Placeholder 3"/>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rot="5400000">
            <a:off x="-144164" y="3239980"/>
            <a:ext cx="3171570" cy="2471352"/>
          </a:xfrm>
        </p:spPr>
      </p:pic>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2866563" y="3240178"/>
            <a:ext cx="3324375" cy="2623753"/>
          </a:xfrm>
          <a:prstGeom prst="rect">
            <a:avLst/>
          </a:prstGeom>
        </p:spPr>
      </p:pic>
      <p:pic>
        <p:nvPicPr>
          <p:cNvPr id="6" name="Pictur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5400000">
            <a:off x="6042451" y="3171572"/>
            <a:ext cx="3163333" cy="2529016"/>
          </a:xfrm>
          <a:prstGeom prst="rect">
            <a:avLst/>
          </a:prstGeom>
        </p:spPr>
      </p:pic>
      <p:pic>
        <p:nvPicPr>
          <p:cNvPr id="7" name="Picture 6"/>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5400000">
            <a:off x="8967134" y="3114160"/>
            <a:ext cx="3163335" cy="2643843"/>
          </a:xfrm>
          <a:prstGeom prst="rect">
            <a:avLst/>
          </a:prstGeom>
        </p:spPr>
      </p:pic>
    </p:spTree>
    <p:extLst>
      <p:ext uri="{BB962C8B-B14F-4D97-AF65-F5344CB8AC3E}">
        <p14:creationId xmlns:p14="http://schemas.microsoft.com/office/powerpoint/2010/main" val="10807089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 is Atomwaffen Division</a:t>
            </a:r>
          </a:p>
        </p:txBody>
      </p:sp>
      <p:sp>
        <p:nvSpPr>
          <p:cNvPr id="3" name="Content Placeholder 2"/>
          <p:cNvSpPr>
            <a:spLocks noGrp="1"/>
          </p:cNvSpPr>
          <p:nvPr>
            <p:ph idx="1"/>
          </p:nvPr>
        </p:nvSpPr>
        <p:spPr/>
        <p:txBody>
          <a:bodyPr>
            <a:normAutofit fontScale="85000" lnSpcReduction="20000"/>
          </a:bodyPr>
          <a:lstStyle/>
          <a:p>
            <a:r>
              <a:rPr lang="en-US" dirty="0"/>
              <a:t>Coming from the German “</a:t>
            </a:r>
            <a:r>
              <a:rPr lang="en-US" dirty="0" err="1"/>
              <a:t>Atomwaffen</a:t>
            </a:r>
            <a:r>
              <a:rPr lang="en-US" dirty="0"/>
              <a:t>” means Atomic Weapon</a:t>
            </a:r>
          </a:p>
          <a:p>
            <a:r>
              <a:rPr lang="en-US" dirty="0"/>
              <a:t>They primarily hold online meetings and chat groups and have thousands of underground followers who hide under fake names and anonymous profiles throughout the world.</a:t>
            </a:r>
          </a:p>
          <a:p>
            <a:r>
              <a:rPr lang="en-US" dirty="0"/>
              <a:t>Atomwaffen members rarely meet in public and if the do, they will wear face coverings as to not be identified.</a:t>
            </a:r>
          </a:p>
          <a:p>
            <a:r>
              <a:rPr lang="en-US" dirty="0"/>
              <a:t>They meet in chatrooms </a:t>
            </a:r>
          </a:p>
          <a:p>
            <a:r>
              <a:rPr lang="en-US" dirty="0"/>
              <a:t>They rejoice at the killing of innocent people </a:t>
            </a:r>
          </a:p>
          <a:p>
            <a:pPr lvl="1"/>
            <a:r>
              <a:rPr lang="en-US" dirty="0"/>
              <a:t>Especially those of Jewish decent</a:t>
            </a:r>
          </a:p>
          <a:p>
            <a:r>
              <a:rPr lang="en-US" dirty="0"/>
              <a:t>They conduct training camps </a:t>
            </a:r>
          </a:p>
          <a:p>
            <a:r>
              <a:rPr lang="en-US" dirty="0"/>
              <a:t>Youngest age 14 years old</a:t>
            </a:r>
          </a:p>
          <a:p>
            <a:endParaRPr lang="en-US" dirty="0"/>
          </a:p>
          <a:p>
            <a:endParaRPr lang="en-US" dirty="0"/>
          </a:p>
          <a:p>
            <a:pPr lvl="1"/>
            <a:endParaRPr lang="en-US"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12231" y="3368841"/>
            <a:ext cx="4755326" cy="3173663"/>
          </a:xfrm>
          <a:prstGeom prst="rect">
            <a:avLst/>
          </a:prstGeom>
        </p:spPr>
      </p:pic>
    </p:spTree>
    <p:extLst>
      <p:ext uri="{BB962C8B-B14F-4D97-AF65-F5344CB8AC3E}">
        <p14:creationId xmlns:p14="http://schemas.microsoft.com/office/powerpoint/2010/main" val="1748839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The Bowl Patrol</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664279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Bowl Patrol</a:t>
            </a:r>
          </a:p>
        </p:txBody>
      </p:sp>
      <p:sp>
        <p:nvSpPr>
          <p:cNvPr id="3" name="Content Placeholder 2"/>
          <p:cNvSpPr>
            <a:spLocks noGrp="1"/>
          </p:cNvSpPr>
          <p:nvPr>
            <p:ph idx="1"/>
          </p:nvPr>
        </p:nvSpPr>
        <p:spPr/>
        <p:txBody>
          <a:bodyPr>
            <a:noAutofit/>
          </a:bodyPr>
          <a:lstStyle/>
          <a:p>
            <a:r>
              <a:rPr lang="en-US" sz="1600" dirty="0"/>
              <a:t>The "Bowl Patrol" is an informal group of neo-Nazi agitators who convene in online chats and sometimes record podcasts to promote Dylann Roof imagery. Roof and his haircut have become a rallying point for white supremacists eager to partake in, or encourage, 'lone wolf' style murder attacks. Roof has become a martyr like symbol for the more hardcore neo-Nazi elements of the alt-right. Bowl Patrol invokes an elaborate symbolism of support for Roof's action, and also serves to encourage copycat attacks based on the Charleston shooting. </a:t>
            </a:r>
          </a:p>
          <a:p>
            <a:r>
              <a:rPr lang="en-US" sz="1600" dirty="0"/>
              <a:t>While presenting itself as dark humor, Bowl Patrol serves as a platform to unite enthusiasts and encourage similar massacres. In the years since Roof's attack, other deadly attacks have been carried out, and would-be killers have been arrested for hatching murder plans in Roof's name.</a:t>
            </a:r>
          </a:p>
          <a:p>
            <a:r>
              <a:rPr lang="en-US" sz="1600" dirty="0"/>
              <a:t> A person with the screen name of “Vic Mackey” was the founder of the “Bowl Patrol” and takes his name from the main character of The Shield, a fictional, corrupt police officer named Vic Mackey played by Michael </a:t>
            </a:r>
            <a:r>
              <a:rPr lang="en-US" sz="1600" dirty="0" err="1"/>
              <a:t>Chiklas</a:t>
            </a:r>
            <a:endParaRPr lang="en-US" sz="1600" dirty="0"/>
          </a:p>
          <a:p>
            <a:r>
              <a:rPr lang="en-US" sz="1600" dirty="0"/>
              <a:t> The Bowl Patrol encourages copycat killings like Roof’s targeted murder of 9 African Americans in June 2015 at a Charleston, SC church.</a:t>
            </a:r>
          </a:p>
        </p:txBody>
      </p:sp>
    </p:spTree>
    <p:extLst>
      <p:ext uri="{BB962C8B-B14F-4D97-AF65-F5344CB8AC3E}">
        <p14:creationId xmlns:p14="http://schemas.microsoft.com/office/powerpoint/2010/main" val="11795144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Warning</a:t>
            </a:r>
          </a:p>
        </p:txBody>
      </p:sp>
      <p:sp>
        <p:nvSpPr>
          <p:cNvPr id="3" name="Content Placeholder 2"/>
          <p:cNvSpPr>
            <a:spLocks noGrp="1"/>
          </p:cNvSpPr>
          <p:nvPr>
            <p:ph idx="1"/>
          </p:nvPr>
        </p:nvSpPr>
        <p:spPr/>
        <p:txBody>
          <a:bodyPr/>
          <a:lstStyle/>
          <a:p>
            <a:pPr marL="36900" indent="0">
              <a:buNone/>
            </a:pPr>
            <a:r>
              <a:rPr lang="en-US" dirty="0"/>
              <a:t>Warning this following video is concerning and vulgar, but it shows the subjects mindset</a:t>
            </a:r>
          </a:p>
        </p:txBody>
      </p:sp>
    </p:spTree>
    <p:extLst>
      <p:ext uri="{BB962C8B-B14F-4D97-AF65-F5344CB8AC3E}">
        <p14:creationId xmlns:p14="http://schemas.microsoft.com/office/powerpoint/2010/main" val="10944652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Bowl Patrol</a:t>
            </a:r>
          </a:p>
        </p:txBody>
      </p:sp>
      <p:pic>
        <p:nvPicPr>
          <p:cNvPr id="5" name="Content Placeholder 4"/>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149728" y="1731963"/>
            <a:ext cx="2689725" cy="4059237"/>
          </a:xfrm>
          <a:prstGeom prst="rect">
            <a:avLst/>
          </a:prstGeom>
        </p:spPr>
      </p:pic>
      <p:sp>
        <p:nvSpPr>
          <p:cNvPr id="4" name="Content Placeholder 3"/>
          <p:cNvSpPr>
            <a:spLocks noGrp="1"/>
          </p:cNvSpPr>
          <p:nvPr>
            <p:ph sz="half" idx="2"/>
          </p:nvPr>
        </p:nvSpPr>
        <p:spPr/>
        <p:txBody>
          <a:bodyPr>
            <a:normAutofit fontScale="85000" lnSpcReduction="20000"/>
          </a:bodyPr>
          <a:lstStyle/>
          <a:p>
            <a:r>
              <a:rPr lang="en-US" dirty="0"/>
              <a:t>The group hosted many online Podcasts which promoted harassing and terrorizing neighborhoods </a:t>
            </a:r>
          </a:p>
          <a:p>
            <a:r>
              <a:rPr lang="en-US" dirty="0"/>
              <a:t>The group had 5 major contributing members lead and organized by Vic Mackey</a:t>
            </a:r>
          </a:p>
          <a:p>
            <a:r>
              <a:rPr lang="en-US" dirty="0"/>
              <a:t>The group has harassed reporters</a:t>
            </a:r>
          </a:p>
          <a:p>
            <a:r>
              <a:rPr lang="en-US" dirty="0"/>
              <a:t>This seemed to spur the group and at one point members from adjoining groups began to target the Podcaster/Reporter</a:t>
            </a:r>
          </a:p>
          <a:p>
            <a:r>
              <a:rPr lang="en-US" dirty="0"/>
              <a:t>At one point the group posted an address to the Podcaster’s/Reporters home, which in fact was not his home and instead they terrorized an innocent family.</a:t>
            </a:r>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39453" y="1731963"/>
            <a:ext cx="3396342" cy="2266689"/>
          </a:xfrm>
          <a:prstGeom prst="rect">
            <a:avLst/>
          </a:prstGeom>
        </p:spPr>
      </p:pic>
    </p:spTree>
    <p:extLst>
      <p:ext uri="{BB962C8B-B14F-4D97-AF65-F5344CB8AC3E}">
        <p14:creationId xmlns:p14="http://schemas.microsoft.com/office/powerpoint/2010/main" val="4069341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we knew</a:t>
            </a:r>
          </a:p>
        </p:txBody>
      </p:sp>
      <p:sp>
        <p:nvSpPr>
          <p:cNvPr id="3" name="Content Placeholder 2"/>
          <p:cNvSpPr>
            <a:spLocks noGrp="1"/>
          </p:cNvSpPr>
          <p:nvPr>
            <p:ph idx="1"/>
          </p:nvPr>
        </p:nvSpPr>
        <p:spPr/>
        <p:txBody>
          <a:bodyPr>
            <a:normAutofit lnSpcReduction="10000"/>
          </a:bodyPr>
          <a:lstStyle/>
          <a:p>
            <a:r>
              <a:rPr lang="en-US" dirty="0"/>
              <a:t>The Sheriff’s Office had intelligence after the second placement of the flyers that it could be someone local. </a:t>
            </a:r>
          </a:p>
          <a:p>
            <a:r>
              <a:rPr lang="en-US" dirty="0"/>
              <a:t>Rumors in the area began to circulate about an online group identified at the Bowl Patrol</a:t>
            </a:r>
          </a:p>
          <a:p>
            <a:r>
              <a:rPr lang="en-US" dirty="0"/>
              <a:t>There was a lack of evidence to point to one subject and the trail started to turn cold</a:t>
            </a:r>
          </a:p>
          <a:p>
            <a:r>
              <a:rPr lang="en-US" dirty="0"/>
              <a:t>The Sheriff’s Office worked with the Synagogue on Security for the facility and conducted random spot checks with no contact with any subjects onsite.</a:t>
            </a:r>
          </a:p>
          <a:p>
            <a:r>
              <a:rPr lang="en-US" dirty="0"/>
              <a:t>Until……</a:t>
            </a:r>
          </a:p>
        </p:txBody>
      </p:sp>
    </p:spTree>
    <p:extLst>
      <p:ext uri="{BB962C8B-B14F-4D97-AF65-F5344CB8AC3E}">
        <p14:creationId xmlns:p14="http://schemas.microsoft.com/office/powerpoint/2010/main" val="32984410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10209"/>
            <a:ext cx="12192000" cy="5637581"/>
          </a:xfrm>
          <a:prstGeom prst="rect">
            <a:avLst/>
          </a:prstGeom>
        </p:spPr>
      </p:pic>
    </p:spTree>
    <p:extLst>
      <p:ext uri="{BB962C8B-B14F-4D97-AF65-F5344CB8AC3E}">
        <p14:creationId xmlns:p14="http://schemas.microsoft.com/office/powerpoint/2010/main" val="35147904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DOXING</a:t>
            </a:r>
          </a:p>
        </p:txBody>
      </p:sp>
      <p:sp>
        <p:nvSpPr>
          <p:cNvPr id="3" name="Content Placeholder 2"/>
          <p:cNvSpPr>
            <a:spLocks noGrp="1"/>
          </p:cNvSpPr>
          <p:nvPr>
            <p:ph idx="1"/>
          </p:nvPr>
        </p:nvSpPr>
        <p:spPr>
          <a:xfrm>
            <a:off x="913795" y="1732449"/>
            <a:ext cx="10353762" cy="4791340"/>
          </a:xfrm>
        </p:spPr>
        <p:txBody>
          <a:bodyPr>
            <a:normAutofit fontScale="92500" lnSpcReduction="10000"/>
          </a:bodyPr>
          <a:lstStyle/>
          <a:p>
            <a:r>
              <a:rPr lang="en-US" dirty="0"/>
              <a:t>What is Doxing?</a:t>
            </a:r>
          </a:p>
          <a:p>
            <a:pPr lvl="1"/>
            <a:r>
              <a:rPr lang="en-US" dirty="0">
                <a:effectLst/>
              </a:rPr>
              <a:t>Search for and publish private or identifying information about (a particular individual) on the internet, typically with malicious intent.</a:t>
            </a:r>
          </a:p>
          <a:p>
            <a:pPr lvl="2"/>
            <a:r>
              <a:rPr lang="en-US" dirty="0">
                <a:effectLst/>
              </a:rPr>
              <a:t>This works both ways for extremist on both sides </a:t>
            </a:r>
          </a:p>
          <a:p>
            <a:pPr lvl="2"/>
            <a:r>
              <a:rPr lang="en-US" dirty="0">
                <a:effectLst/>
              </a:rPr>
              <a:t>Examples of Doxing </a:t>
            </a:r>
          </a:p>
          <a:p>
            <a:pPr lvl="3"/>
            <a:r>
              <a:rPr lang="en-US" dirty="0">
                <a:effectLst/>
              </a:rPr>
              <a:t>Flyers posted around the subjects home</a:t>
            </a:r>
          </a:p>
          <a:p>
            <a:pPr lvl="3"/>
            <a:r>
              <a:rPr lang="en-US" dirty="0">
                <a:effectLst/>
              </a:rPr>
              <a:t>Social media </a:t>
            </a:r>
          </a:p>
          <a:p>
            <a:pPr lvl="3"/>
            <a:r>
              <a:rPr lang="en-US" dirty="0">
                <a:effectLst/>
              </a:rPr>
              <a:t>At the job of the subject </a:t>
            </a:r>
          </a:p>
          <a:p>
            <a:pPr lvl="3"/>
            <a:r>
              <a:rPr lang="en-US" dirty="0">
                <a:effectLst/>
              </a:rPr>
              <a:t>Being followed and chanting and or yelling your name in public</a:t>
            </a:r>
          </a:p>
          <a:p>
            <a:pPr lvl="3"/>
            <a:r>
              <a:rPr lang="en-US" dirty="0">
                <a:effectLst/>
              </a:rPr>
              <a:t>Attending the subjects work and advising the manager of the subjects involvement in behavior which counters the public image of the company.</a:t>
            </a:r>
          </a:p>
          <a:p>
            <a:pPr lvl="1"/>
            <a:r>
              <a:rPr lang="en-US" dirty="0">
                <a:effectLst/>
              </a:rPr>
              <a:t>Not bound by traditional methods of investigations</a:t>
            </a:r>
          </a:p>
          <a:p>
            <a:pPr lvl="2"/>
            <a:r>
              <a:rPr lang="en-US" dirty="0">
                <a:effectLst/>
              </a:rPr>
              <a:t>No procedural justice</a:t>
            </a:r>
          </a:p>
          <a:p>
            <a:pPr lvl="2"/>
            <a:r>
              <a:rPr lang="en-US" dirty="0">
                <a:effectLst/>
              </a:rPr>
              <a:t>Lack of concern for family and or friends associated to the subject</a:t>
            </a:r>
          </a:p>
          <a:p>
            <a:pPr lvl="2"/>
            <a:r>
              <a:rPr lang="en-US" dirty="0">
                <a:effectLst/>
              </a:rPr>
              <a:t>No expectation of restraint</a:t>
            </a:r>
          </a:p>
          <a:p>
            <a:pPr lvl="2"/>
            <a:endParaRPr lang="en-US" dirty="0">
              <a:effectLst/>
            </a:endParaRPr>
          </a:p>
          <a:p>
            <a:pPr lvl="2"/>
            <a:endParaRPr lang="en-US" dirty="0">
              <a:effectLst/>
            </a:endParaRPr>
          </a:p>
        </p:txBody>
      </p:sp>
    </p:spTree>
    <p:extLst>
      <p:ext uri="{BB962C8B-B14F-4D97-AF65-F5344CB8AC3E}">
        <p14:creationId xmlns:p14="http://schemas.microsoft.com/office/powerpoint/2010/main" val="35121870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Andrew Casarez (“Vic Mackey”)</a:t>
            </a:r>
          </a:p>
        </p:txBody>
      </p:sp>
      <p:sp>
        <p:nvSpPr>
          <p:cNvPr id="3" name="Content Placeholder 2"/>
          <p:cNvSpPr>
            <a:spLocks noGrp="1"/>
          </p:cNvSpPr>
          <p:nvPr>
            <p:ph idx="1"/>
          </p:nvPr>
        </p:nvSpPr>
        <p:spPr>
          <a:xfrm>
            <a:off x="913795" y="1773638"/>
            <a:ext cx="10353762" cy="4058751"/>
          </a:xfrm>
        </p:spPr>
        <p:txBody>
          <a:bodyPr>
            <a:normAutofit lnSpcReduction="10000"/>
          </a:bodyPr>
          <a:lstStyle/>
          <a:p>
            <a:pPr lvl="2"/>
            <a:r>
              <a:rPr lang="en-US" dirty="0"/>
              <a:t>Andrew Richard Casarez DOB 1/9/1993</a:t>
            </a:r>
          </a:p>
          <a:p>
            <a:pPr lvl="2"/>
            <a:r>
              <a:rPr lang="en-US" dirty="0"/>
              <a:t>Resides in Orangevale, CA</a:t>
            </a:r>
          </a:p>
          <a:p>
            <a:pPr lvl="2"/>
            <a:r>
              <a:rPr lang="en-US" dirty="0"/>
              <a:t>Attended University of the Pacific and ARC</a:t>
            </a:r>
          </a:p>
          <a:p>
            <a:pPr lvl="2"/>
            <a:r>
              <a:rPr lang="en-US" dirty="0"/>
              <a:t>DUI arrest in 2012</a:t>
            </a:r>
          </a:p>
          <a:p>
            <a:pPr lvl="2"/>
            <a:r>
              <a:rPr lang="en-US" dirty="0"/>
              <a:t>No serious criminal offenses in his past</a:t>
            </a:r>
          </a:p>
          <a:p>
            <a:pPr lvl="2"/>
            <a:r>
              <a:rPr lang="en-US" dirty="0"/>
              <a:t>No real social media presence under his given name</a:t>
            </a:r>
          </a:p>
          <a:p>
            <a:pPr lvl="2"/>
            <a:r>
              <a:rPr lang="en-US" dirty="0"/>
              <a:t>Lived at his family home with his mother and father and elderly grandmother</a:t>
            </a:r>
          </a:p>
          <a:p>
            <a:pPr lvl="2"/>
            <a:r>
              <a:rPr lang="en-US" dirty="0"/>
              <a:t>His father was a retired firefighter for the Sacramento City Fire Department</a:t>
            </a:r>
          </a:p>
          <a:p>
            <a:pPr lvl="2"/>
            <a:r>
              <a:rPr lang="en-US" dirty="0"/>
              <a:t>Worked a pizza place</a:t>
            </a:r>
          </a:p>
          <a:p>
            <a:pPr lvl="2"/>
            <a:r>
              <a:rPr lang="en-US" dirty="0"/>
              <a:t>No records of being married and no evidence of being in a romantic relationship</a:t>
            </a:r>
          </a:p>
          <a:p>
            <a:pPr lvl="2"/>
            <a:r>
              <a:rPr lang="en-US" dirty="0"/>
              <a:t>His family is incredibly left leaning as </a:t>
            </a:r>
          </a:p>
          <a:p>
            <a:pPr marL="810000" lvl="2" indent="0">
              <a:buNone/>
            </a:pPr>
            <a:endParaRPr lang="en-US" dirty="0"/>
          </a:p>
        </p:txBody>
      </p:sp>
      <p:pic>
        <p:nvPicPr>
          <p:cNvPr id="9" name="Picture 8"/>
          <p:cNvPicPr>
            <a:picLocks noChangeAspect="1"/>
          </p:cNvPicPr>
          <p:nvPr/>
        </p:nvPicPr>
        <p:blipFill>
          <a:blip r:embed="rId2"/>
          <a:stretch>
            <a:fillRect/>
          </a:stretch>
        </p:blipFill>
        <p:spPr>
          <a:xfrm>
            <a:off x="9212257" y="1773638"/>
            <a:ext cx="2055300" cy="2742934"/>
          </a:xfrm>
          <a:prstGeom prst="rect">
            <a:avLst/>
          </a:prstGeom>
        </p:spPr>
      </p:pic>
    </p:spTree>
    <p:extLst>
      <p:ext uri="{BB962C8B-B14F-4D97-AF65-F5344CB8AC3E}">
        <p14:creationId xmlns:p14="http://schemas.microsoft.com/office/powerpoint/2010/main" val="4388566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After we knew	</a:t>
            </a:r>
          </a:p>
        </p:txBody>
      </p:sp>
      <p:sp>
        <p:nvSpPr>
          <p:cNvPr id="3" name="Content Placeholder 2"/>
          <p:cNvSpPr>
            <a:spLocks noGrp="1"/>
          </p:cNvSpPr>
          <p:nvPr>
            <p:ph idx="1"/>
          </p:nvPr>
        </p:nvSpPr>
        <p:spPr/>
        <p:txBody>
          <a:bodyPr>
            <a:normAutofit fontScale="92500" lnSpcReduction="20000"/>
          </a:bodyPr>
          <a:lstStyle/>
          <a:p>
            <a:r>
              <a:rPr lang="en-US" dirty="0"/>
              <a:t>The Doxing officially hit in the evening</a:t>
            </a:r>
          </a:p>
          <a:p>
            <a:r>
              <a:rPr lang="en-US" dirty="0"/>
              <a:t>Even though we believed we knew he was the suspect from the Synagogue there was no evidence to tie him to the crime	</a:t>
            </a:r>
          </a:p>
          <a:p>
            <a:r>
              <a:rPr lang="en-US" dirty="0"/>
              <a:t>We were able to find that he had a firearm and we became concerned</a:t>
            </a:r>
          </a:p>
          <a:p>
            <a:pPr lvl="1"/>
            <a:r>
              <a:rPr lang="en-US" dirty="0"/>
              <a:t>Our thought process was Casarez had talked a big game</a:t>
            </a:r>
          </a:p>
          <a:p>
            <a:pPr lvl="1"/>
            <a:r>
              <a:rPr lang="en-US" dirty="0"/>
              <a:t>He was viewed as this leader of likeminded people who wanted to see destruction of the Jewish heritage</a:t>
            </a:r>
          </a:p>
          <a:p>
            <a:pPr lvl="1"/>
            <a:r>
              <a:rPr lang="en-US" dirty="0"/>
              <a:t>Fearing he would have to act or be looked at like a coward we authored a Gun Violence Restraining order</a:t>
            </a:r>
          </a:p>
          <a:p>
            <a:pPr lvl="1"/>
            <a:r>
              <a:rPr lang="en-US" dirty="0"/>
              <a:t>It was first of its kind</a:t>
            </a:r>
          </a:p>
        </p:txBody>
      </p:sp>
    </p:spTree>
    <p:extLst>
      <p:ext uri="{BB962C8B-B14F-4D97-AF65-F5344CB8AC3E}">
        <p14:creationId xmlns:p14="http://schemas.microsoft.com/office/powerpoint/2010/main" val="13266024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a:xfrm>
            <a:off x="2133600" y="0"/>
            <a:ext cx="8001000" cy="1371600"/>
          </a:xfrm>
        </p:spPr>
        <p:txBody>
          <a:bodyPr/>
          <a:lstStyle/>
          <a:p>
            <a:pPr algn="ctr" eaLnBrk="1" hangingPunct="1"/>
            <a:r>
              <a:rPr lang="en-US" altLang="en-US" sz="3600" b="1"/>
              <a:t>WHY GUN VIOLENCE RESTRAINING ORDERS?</a:t>
            </a:r>
          </a:p>
        </p:txBody>
      </p:sp>
      <p:sp>
        <p:nvSpPr>
          <p:cNvPr id="6147" name="Rectangle 5"/>
          <p:cNvSpPr>
            <a:spLocks noGrp="1" noChangeArrowheads="1"/>
          </p:cNvSpPr>
          <p:nvPr>
            <p:ph type="subTitle" idx="1"/>
          </p:nvPr>
        </p:nvSpPr>
        <p:spPr>
          <a:xfrm>
            <a:off x="2133600" y="1295400"/>
            <a:ext cx="8001000" cy="5562600"/>
          </a:xfrm>
        </p:spPr>
        <p:txBody>
          <a:bodyPr/>
          <a:lstStyle/>
          <a:p>
            <a:pPr eaLnBrk="1" hangingPunct="1"/>
            <a:endParaRPr lang="en-US" alt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295400"/>
            <a:ext cx="7924800" cy="5619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5252915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209800" y="25400"/>
            <a:ext cx="7924800" cy="1422400"/>
          </a:xfrm>
        </p:spPr>
        <p:txBody>
          <a:bodyPr/>
          <a:lstStyle/>
          <a:p>
            <a:pPr algn="ctr" eaLnBrk="1" hangingPunct="1"/>
            <a:r>
              <a:rPr lang="en-US" altLang="en-US" sz="3600" b="1"/>
              <a:t>ASSEMBLY BILL (AB) 1014</a:t>
            </a:r>
            <a:br>
              <a:rPr lang="en-US" altLang="en-US" sz="3600" b="1"/>
            </a:br>
            <a:r>
              <a:rPr lang="en-US" altLang="en-US" sz="3600" b="1"/>
              <a:t>EFFECTIVE JAN. 1, 2016</a:t>
            </a:r>
          </a:p>
        </p:txBody>
      </p:sp>
      <p:sp>
        <p:nvSpPr>
          <p:cNvPr id="204803" name="Rectangle 3"/>
          <p:cNvSpPr>
            <a:spLocks noGrp="1" noChangeArrowheads="1"/>
          </p:cNvSpPr>
          <p:nvPr>
            <p:ph type="body" idx="1"/>
          </p:nvPr>
        </p:nvSpPr>
        <p:spPr>
          <a:xfrm>
            <a:off x="2514600" y="1752600"/>
            <a:ext cx="7162800" cy="5105400"/>
          </a:xfrm>
        </p:spPr>
        <p:txBody>
          <a:bodyPr>
            <a:normAutofit lnSpcReduction="10000"/>
          </a:bodyPr>
          <a:lstStyle/>
          <a:p>
            <a:pPr eaLnBrk="1" hangingPunct="1"/>
            <a:r>
              <a:rPr lang="en-US" altLang="en-US" sz="2800" b="1" dirty="0">
                <a:solidFill>
                  <a:srgbClr val="FFFF00"/>
                </a:solidFill>
              </a:rPr>
              <a:t>COMMENCE WITH PENAL CODES </a:t>
            </a:r>
          </a:p>
          <a:p>
            <a:pPr lvl="1" eaLnBrk="1" hangingPunct="1"/>
            <a:r>
              <a:rPr lang="en-US" altLang="en-US" sz="2800" dirty="0"/>
              <a:t>18100 - 18205</a:t>
            </a:r>
          </a:p>
          <a:p>
            <a:pPr eaLnBrk="1" hangingPunct="1"/>
            <a:r>
              <a:rPr lang="en-US" altLang="en-US" sz="2800" b="1" dirty="0">
                <a:solidFill>
                  <a:srgbClr val="FFFF00"/>
                </a:solidFill>
              </a:rPr>
              <a:t>RIGHT TO PETITION</a:t>
            </a:r>
          </a:p>
          <a:p>
            <a:pPr lvl="1" eaLnBrk="1" hangingPunct="1"/>
            <a:r>
              <a:rPr lang="en-US" altLang="en-US" sz="2800" dirty="0"/>
              <a:t>LAW ENFORCEMENT</a:t>
            </a:r>
          </a:p>
          <a:p>
            <a:pPr lvl="1" eaLnBrk="1" hangingPunct="1"/>
            <a:r>
              <a:rPr lang="en-US" altLang="en-US" sz="2800" dirty="0"/>
              <a:t>FAMILY</a:t>
            </a:r>
          </a:p>
          <a:p>
            <a:pPr eaLnBrk="1" hangingPunct="1"/>
            <a:r>
              <a:rPr lang="en-US" altLang="en-US" sz="2800" b="1" dirty="0">
                <a:solidFill>
                  <a:srgbClr val="FFFF00"/>
                </a:solidFill>
              </a:rPr>
              <a:t>PERSON PROHIBITED FROM OWNING, PURCHASING, POSSESSING, RECEIVING OR HAVING ACCESS TO</a:t>
            </a:r>
          </a:p>
          <a:p>
            <a:pPr marL="742950" lvl="2" indent="-342900"/>
            <a:r>
              <a:rPr lang="en-US" altLang="en-US" sz="2800" dirty="0"/>
              <a:t>FIREARMS, MAGAZINES OR AMMUNITION FOR UP TO 21 DAYS</a:t>
            </a:r>
          </a:p>
          <a:p>
            <a:pPr eaLnBrk="1" hangingPunct="1"/>
            <a:endParaRPr lang="en-US" altLang="en-US" sz="2800" dirty="0">
              <a:solidFill>
                <a:srgbClr val="FFFF00"/>
              </a:solidFill>
            </a:endParaRPr>
          </a:p>
          <a:p>
            <a:pPr eaLnBrk="1" hangingPunct="1"/>
            <a:endParaRPr lang="en-US" altLang="en-US" dirty="0"/>
          </a:p>
          <a:p>
            <a:pPr eaLnBrk="1" hangingPunct="1"/>
            <a:endParaRPr lang="en-US" altLang="en-US" dirty="0"/>
          </a:p>
          <a:p>
            <a:pPr eaLnBrk="1" hangingPunct="1">
              <a:buFontTx/>
              <a:buNone/>
            </a:pPr>
            <a:endParaRPr lang="en-US" altLang="en-US" dirty="0"/>
          </a:p>
        </p:txBody>
      </p:sp>
    </p:spTree>
    <p:extLst>
      <p:ext uri="{BB962C8B-B14F-4D97-AF65-F5344CB8AC3E}">
        <p14:creationId xmlns:p14="http://schemas.microsoft.com/office/powerpoint/2010/main" val="14722634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4803">
                                            <p:txEl>
                                              <p:pRg st="0" end="0"/>
                                            </p:txEl>
                                          </p:spTgt>
                                        </p:tgtEl>
                                        <p:attrNameLst>
                                          <p:attrName>style.visibility</p:attrName>
                                        </p:attrNameLst>
                                      </p:cBhvr>
                                      <p:to>
                                        <p:strVal val="visible"/>
                                      </p:to>
                                    </p:set>
                                    <p:animEffect transition="in" filter="fade">
                                      <p:cBhvr>
                                        <p:cTn id="7" dur="1000"/>
                                        <p:tgtEl>
                                          <p:spTgt spid="204803">
                                            <p:txEl>
                                              <p:pRg st="0" end="0"/>
                                            </p:txEl>
                                          </p:spTgt>
                                        </p:tgtEl>
                                      </p:cBhvr>
                                    </p:animEffect>
                                    <p:anim calcmode="lin" valueType="num">
                                      <p:cBhvr>
                                        <p:cTn id="8" dur="1000" fill="hold"/>
                                        <p:tgtEl>
                                          <p:spTgt spid="20480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0480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4803">
                                            <p:txEl>
                                              <p:pRg st="1" end="1"/>
                                            </p:txEl>
                                          </p:spTgt>
                                        </p:tgtEl>
                                        <p:attrNameLst>
                                          <p:attrName>style.visibility</p:attrName>
                                        </p:attrNameLst>
                                      </p:cBhvr>
                                      <p:to>
                                        <p:strVal val="visible"/>
                                      </p:to>
                                    </p:set>
                                    <p:animEffect transition="in" filter="fade">
                                      <p:cBhvr>
                                        <p:cTn id="12" dur="1000"/>
                                        <p:tgtEl>
                                          <p:spTgt spid="204803">
                                            <p:txEl>
                                              <p:pRg st="1" end="1"/>
                                            </p:txEl>
                                          </p:spTgt>
                                        </p:tgtEl>
                                      </p:cBhvr>
                                    </p:animEffect>
                                    <p:anim calcmode="lin" valueType="num">
                                      <p:cBhvr>
                                        <p:cTn id="13" dur="1000" fill="hold"/>
                                        <p:tgtEl>
                                          <p:spTgt spid="20480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0480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204803">
                                            <p:txEl>
                                              <p:pRg st="2" end="2"/>
                                            </p:txEl>
                                          </p:spTgt>
                                        </p:tgtEl>
                                        <p:attrNameLst>
                                          <p:attrName>style.visibility</p:attrName>
                                        </p:attrNameLst>
                                      </p:cBhvr>
                                      <p:to>
                                        <p:strVal val="visible"/>
                                      </p:to>
                                    </p:set>
                                    <p:animEffect transition="in" filter="fade">
                                      <p:cBhvr>
                                        <p:cTn id="19" dur="1000"/>
                                        <p:tgtEl>
                                          <p:spTgt spid="204803">
                                            <p:txEl>
                                              <p:pRg st="2" end="2"/>
                                            </p:txEl>
                                          </p:spTgt>
                                        </p:tgtEl>
                                      </p:cBhvr>
                                    </p:animEffect>
                                    <p:anim calcmode="lin" valueType="num">
                                      <p:cBhvr>
                                        <p:cTn id="20" dur="1000" fill="hold"/>
                                        <p:tgtEl>
                                          <p:spTgt spid="20480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0480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04803">
                                            <p:txEl>
                                              <p:pRg st="3" end="3"/>
                                            </p:txEl>
                                          </p:spTgt>
                                        </p:tgtEl>
                                        <p:attrNameLst>
                                          <p:attrName>style.visibility</p:attrName>
                                        </p:attrNameLst>
                                      </p:cBhvr>
                                      <p:to>
                                        <p:strVal val="visible"/>
                                      </p:to>
                                    </p:set>
                                    <p:animEffect transition="in" filter="fade">
                                      <p:cBhvr>
                                        <p:cTn id="24" dur="1000"/>
                                        <p:tgtEl>
                                          <p:spTgt spid="204803">
                                            <p:txEl>
                                              <p:pRg st="3" end="3"/>
                                            </p:txEl>
                                          </p:spTgt>
                                        </p:tgtEl>
                                      </p:cBhvr>
                                    </p:animEffect>
                                    <p:anim calcmode="lin" valueType="num">
                                      <p:cBhvr>
                                        <p:cTn id="25" dur="1000" fill="hold"/>
                                        <p:tgtEl>
                                          <p:spTgt spid="20480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0480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04803">
                                            <p:txEl>
                                              <p:pRg st="4" end="4"/>
                                            </p:txEl>
                                          </p:spTgt>
                                        </p:tgtEl>
                                        <p:attrNameLst>
                                          <p:attrName>style.visibility</p:attrName>
                                        </p:attrNameLst>
                                      </p:cBhvr>
                                      <p:to>
                                        <p:strVal val="visible"/>
                                      </p:to>
                                    </p:set>
                                    <p:animEffect transition="in" filter="fade">
                                      <p:cBhvr>
                                        <p:cTn id="29" dur="1000"/>
                                        <p:tgtEl>
                                          <p:spTgt spid="204803">
                                            <p:txEl>
                                              <p:pRg st="4" end="4"/>
                                            </p:txEl>
                                          </p:spTgt>
                                        </p:tgtEl>
                                      </p:cBhvr>
                                    </p:animEffect>
                                    <p:anim calcmode="lin" valueType="num">
                                      <p:cBhvr>
                                        <p:cTn id="30" dur="1000" fill="hold"/>
                                        <p:tgtEl>
                                          <p:spTgt spid="20480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20480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nodeType="clickEffect">
                                  <p:stCondLst>
                                    <p:cond delay="0"/>
                                  </p:stCondLst>
                                  <p:childTnLst>
                                    <p:set>
                                      <p:cBhvr>
                                        <p:cTn id="35" dur="1" fill="hold">
                                          <p:stCondLst>
                                            <p:cond delay="0"/>
                                          </p:stCondLst>
                                        </p:cTn>
                                        <p:tgtEl>
                                          <p:spTgt spid="204803">
                                            <p:txEl>
                                              <p:pRg st="5" end="5"/>
                                            </p:txEl>
                                          </p:spTgt>
                                        </p:tgtEl>
                                        <p:attrNameLst>
                                          <p:attrName>style.visibility</p:attrName>
                                        </p:attrNameLst>
                                      </p:cBhvr>
                                      <p:to>
                                        <p:strVal val="visible"/>
                                      </p:to>
                                    </p:set>
                                    <p:animEffect transition="in" filter="fade">
                                      <p:cBhvr>
                                        <p:cTn id="36" dur="1000"/>
                                        <p:tgtEl>
                                          <p:spTgt spid="204803">
                                            <p:txEl>
                                              <p:pRg st="5" end="5"/>
                                            </p:txEl>
                                          </p:spTgt>
                                        </p:tgtEl>
                                      </p:cBhvr>
                                    </p:animEffect>
                                    <p:anim calcmode="lin" valueType="num">
                                      <p:cBhvr>
                                        <p:cTn id="37" dur="1000" fill="hold"/>
                                        <p:tgtEl>
                                          <p:spTgt spid="20480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0480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04803">
                                            <p:txEl>
                                              <p:pRg st="6" end="6"/>
                                            </p:txEl>
                                          </p:spTgt>
                                        </p:tgtEl>
                                        <p:attrNameLst>
                                          <p:attrName>style.visibility</p:attrName>
                                        </p:attrNameLst>
                                      </p:cBhvr>
                                      <p:to>
                                        <p:strVal val="visible"/>
                                      </p:to>
                                    </p:set>
                                    <p:animEffect transition="in" filter="fade">
                                      <p:cBhvr>
                                        <p:cTn id="41" dur="1000"/>
                                        <p:tgtEl>
                                          <p:spTgt spid="204803">
                                            <p:txEl>
                                              <p:pRg st="6" end="6"/>
                                            </p:txEl>
                                          </p:spTgt>
                                        </p:tgtEl>
                                      </p:cBhvr>
                                    </p:animEffect>
                                    <p:anim calcmode="lin" valueType="num">
                                      <p:cBhvr>
                                        <p:cTn id="42" dur="1000" fill="hold"/>
                                        <p:tgtEl>
                                          <p:spTgt spid="20480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20480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209800" y="25400"/>
            <a:ext cx="7924800" cy="1422400"/>
          </a:xfrm>
        </p:spPr>
        <p:txBody>
          <a:bodyPr/>
          <a:lstStyle/>
          <a:p>
            <a:pPr algn="ctr" eaLnBrk="1" hangingPunct="1"/>
            <a:r>
              <a:rPr lang="en-US" altLang="en-US" sz="3600" b="1" dirty="0"/>
              <a:t>TEMPORARY EMERGENCY</a:t>
            </a:r>
            <a:br>
              <a:rPr lang="en-US" altLang="en-US" sz="3600" b="1" dirty="0"/>
            </a:br>
            <a:r>
              <a:rPr lang="en-US" altLang="en-US" sz="3600" b="1" dirty="0"/>
              <a:t>GVRO (LE ONLY)</a:t>
            </a:r>
          </a:p>
        </p:txBody>
      </p:sp>
      <p:sp>
        <p:nvSpPr>
          <p:cNvPr id="204803" name="Rectangle 3"/>
          <p:cNvSpPr>
            <a:spLocks noGrp="1" noChangeArrowheads="1"/>
          </p:cNvSpPr>
          <p:nvPr>
            <p:ph type="body" idx="1"/>
          </p:nvPr>
        </p:nvSpPr>
        <p:spPr>
          <a:xfrm>
            <a:off x="1524000" y="1524000"/>
            <a:ext cx="8839200" cy="5334000"/>
          </a:xfrm>
        </p:spPr>
        <p:txBody>
          <a:bodyPr>
            <a:normAutofit lnSpcReduction="10000"/>
          </a:bodyPr>
          <a:lstStyle/>
          <a:p>
            <a:pPr eaLnBrk="1" hangingPunct="1">
              <a:defRPr/>
            </a:pPr>
            <a:r>
              <a:rPr lang="en-US" altLang="en-US" sz="2800" b="1" dirty="0">
                <a:solidFill>
                  <a:srgbClr val="FFFF00"/>
                </a:solidFill>
              </a:rPr>
              <a:t>THE COURT MUST FIND THE SUBJECT POSES:</a:t>
            </a:r>
          </a:p>
          <a:p>
            <a:pPr lvl="1" eaLnBrk="1" hangingPunct="1">
              <a:defRPr/>
            </a:pPr>
            <a:r>
              <a:rPr lang="en-US" altLang="en-US" sz="2800" dirty="0"/>
              <a:t>AN </a:t>
            </a:r>
            <a:r>
              <a:rPr lang="en-US" altLang="en-US" sz="2800" b="1" i="1" dirty="0"/>
              <a:t>IMMEDIATE AND PRESENT DANGER </a:t>
            </a:r>
            <a:r>
              <a:rPr lang="en-US" altLang="en-US" sz="2800" dirty="0"/>
              <a:t>OF CAUSING INJURY TO SELF OR OTHERS BY HAVING, OWNING, PURCHASING, POSSESSING, OR RECEIVING A FIREARM</a:t>
            </a:r>
          </a:p>
          <a:p>
            <a:pPr marL="457200" lvl="1" indent="0" algn="ctr">
              <a:buNone/>
              <a:defRPr/>
            </a:pPr>
            <a:r>
              <a:rPr lang="en-US" altLang="en-US" sz="2800" b="1" i="1" dirty="0"/>
              <a:t>AND</a:t>
            </a:r>
            <a:r>
              <a:rPr lang="en-US" altLang="en-US" sz="2800" i="1" dirty="0"/>
              <a:t> </a:t>
            </a:r>
            <a:r>
              <a:rPr lang="en-US" altLang="en-US" sz="2800" dirty="0"/>
              <a:t>                </a:t>
            </a:r>
            <a:endParaRPr lang="en-US" altLang="en-US" sz="2800" b="1" dirty="0"/>
          </a:p>
          <a:p>
            <a:pPr lvl="1" eaLnBrk="1" hangingPunct="1">
              <a:defRPr/>
            </a:pPr>
            <a:r>
              <a:rPr lang="en-US" altLang="en-US" sz="2800" dirty="0"/>
              <a:t>TO PREVENT INJURY TO SELF OR OTHERS BECAUSE LESS RESTRICTIVE  ALTERNATIVES EITHER HAVE BEEN TRIED, AND FOUND TO BE INEFFECTIVE, INADEQUATE OR INAPPROPRIATE.</a:t>
            </a:r>
          </a:p>
          <a:p>
            <a:pPr lvl="1" eaLnBrk="1" hangingPunct="1">
              <a:defRPr/>
            </a:pPr>
            <a:endParaRPr lang="en-US" altLang="en-US" sz="2800" b="1" dirty="0"/>
          </a:p>
          <a:p>
            <a:pPr eaLnBrk="1" hangingPunct="1">
              <a:defRPr/>
            </a:pPr>
            <a:endParaRPr lang="en-US" altLang="en-US" sz="2800" dirty="0">
              <a:solidFill>
                <a:srgbClr val="FFFF00"/>
              </a:solidFill>
            </a:endParaRPr>
          </a:p>
          <a:p>
            <a:pPr eaLnBrk="1" hangingPunct="1">
              <a:defRPr/>
            </a:pPr>
            <a:endParaRPr lang="en-US" altLang="en-US" dirty="0"/>
          </a:p>
          <a:p>
            <a:pPr eaLnBrk="1" hangingPunct="1">
              <a:defRPr/>
            </a:pPr>
            <a:endParaRPr lang="en-US" altLang="en-US" dirty="0"/>
          </a:p>
          <a:p>
            <a:pPr eaLnBrk="1" hangingPunct="1">
              <a:buFontTx/>
              <a:buNone/>
              <a:defRPr/>
            </a:pPr>
            <a:endParaRPr lang="en-US" altLang="en-US" dirty="0"/>
          </a:p>
        </p:txBody>
      </p:sp>
    </p:spTree>
    <p:extLst>
      <p:ext uri="{BB962C8B-B14F-4D97-AF65-F5344CB8AC3E}">
        <p14:creationId xmlns:p14="http://schemas.microsoft.com/office/powerpoint/2010/main" val="15171292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4803">
                                            <p:txEl>
                                              <p:pRg st="1" end="1"/>
                                            </p:txEl>
                                          </p:spTgt>
                                        </p:tgtEl>
                                        <p:attrNameLst>
                                          <p:attrName>style.visibility</p:attrName>
                                        </p:attrNameLst>
                                      </p:cBhvr>
                                      <p:to>
                                        <p:strVal val="visible"/>
                                      </p:to>
                                    </p:set>
                                    <p:animEffect transition="in" filter="fade">
                                      <p:cBhvr>
                                        <p:cTn id="7" dur="1000"/>
                                        <p:tgtEl>
                                          <p:spTgt spid="204803">
                                            <p:txEl>
                                              <p:pRg st="1" end="1"/>
                                            </p:txEl>
                                          </p:spTgt>
                                        </p:tgtEl>
                                      </p:cBhvr>
                                    </p:animEffect>
                                    <p:anim calcmode="lin" valueType="num">
                                      <p:cBhvr>
                                        <p:cTn id="8" dur="1000" fill="hold"/>
                                        <p:tgtEl>
                                          <p:spTgt spid="20480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0480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04803">
                                            <p:txEl>
                                              <p:pRg st="3" end="3"/>
                                            </p:txEl>
                                          </p:spTgt>
                                        </p:tgtEl>
                                        <p:attrNameLst>
                                          <p:attrName>style.visibility</p:attrName>
                                        </p:attrNameLst>
                                      </p:cBhvr>
                                      <p:to>
                                        <p:strVal val="visible"/>
                                      </p:to>
                                    </p:set>
                                    <p:animEffect transition="in" filter="fade">
                                      <p:cBhvr>
                                        <p:cTn id="14" dur="1000"/>
                                        <p:tgtEl>
                                          <p:spTgt spid="204803">
                                            <p:txEl>
                                              <p:pRg st="3" end="3"/>
                                            </p:txEl>
                                          </p:spTgt>
                                        </p:tgtEl>
                                      </p:cBhvr>
                                    </p:animEffect>
                                    <p:anim calcmode="lin" valueType="num">
                                      <p:cBhvr>
                                        <p:cTn id="15" dur="1000" fill="hold"/>
                                        <p:tgtEl>
                                          <p:spTgt spid="20480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20480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209800" y="25400"/>
            <a:ext cx="7924800" cy="1422400"/>
          </a:xfrm>
        </p:spPr>
        <p:txBody>
          <a:bodyPr/>
          <a:lstStyle/>
          <a:p>
            <a:pPr algn="ctr" eaLnBrk="1" hangingPunct="1"/>
            <a:r>
              <a:rPr lang="en-US" altLang="en-US" sz="3600" b="1"/>
              <a:t>EX PARTE GVRO</a:t>
            </a:r>
            <a:br>
              <a:rPr lang="en-US" altLang="en-US" sz="3600" b="1"/>
            </a:br>
            <a:r>
              <a:rPr lang="en-US" altLang="en-US" sz="3600" b="1"/>
              <a:t>(LE OR FAMILY)</a:t>
            </a:r>
          </a:p>
        </p:txBody>
      </p:sp>
      <p:sp>
        <p:nvSpPr>
          <p:cNvPr id="204803" name="Rectangle 3"/>
          <p:cNvSpPr>
            <a:spLocks noGrp="1" noChangeArrowheads="1"/>
          </p:cNvSpPr>
          <p:nvPr>
            <p:ph type="body" idx="1"/>
          </p:nvPr>
        </p:nvSpPr>
        <p:spPr>
          <a:xfrm>
            <a:off x="1516063" y="1524000"/>
            <a:ext cx="8839201" cy="5334000"/>
          </a:xfrm>
        </p:spPr>
        <p:txBody>
          <a:bodyPr>
            <a:normAutofit lnSpcReduction="10000"/>
          </a:bodyPr>
          <a:lstStyle/>
          <a:p>
            <a:pPr eaLnBrk="1" hangingPunct="1">
              <a:defRPr/>
            </a:pPr>
            <a:r>
              <a:rPr lang="en-US" altLang="en-US" sz="2800" b="1" dirty="0">
                <a:solidFill>
                  <a:srgbClr val="FFFF00"/>
                </a:solidFill>
              </a:rPr>
              <a:t>THE COURT MUST FIND THE SUBJECT POSES:</a:t>
            </a:r>
          </a:p>
          <a:p>
            <a:pPr lvl="1" eaLnBrk="1" hangingPunct="1">
              <a:defRPr/>
            </a:pPr>
            <a:r>
              <a:rPr lang="en-US" altLang="en-US" sz="2800" dirty="0"/>
              <a:t>A </a:t>
            </a:r>
            <a:r>
              <a:rPr lang="en-US" altLang="en-US" sz="2800" b="1" i="1" dirty="0"/>
              <a:t>SIGNIFICANT DANGER, IN THE NEAR FUTURE </a:t>
            </a:r>
            <a:r>
              <a:rPr lang="en-US" altLang="en-US" sz="2800" dirty="0"/>
              <a:t>OF CAUSING INJURY TO SELF OR OTHERS BY HAVING, OWNING, PURCHASING, POSSESSING, OR RECEIVING A FIREARM</a:t>
            </a:r>
          </a:p>
          <a:p>
            <a:pPr marL="457200" lvl="1" indent="0" algn="ctr">
              <a:buNone/>
              <a:defRPr/>
            </a:pPr>
            <a:r>
              <a:rPr lang="en-US" altLang="en-US" sz="2800" b="1" i="1" dirty="0"/>
              <a:t>AND</a:t>
            </a:r>
            <a:r>
              <a:rPr lang="en-US" altLang="en-US" sz="2800" dirty="0"/>
              <a:t>                 </a:t>
            </a:r>
            <a:endParaRPr lang="en-US" altLang="en-US" sz="2800" b="1" dirty="0"/>
          </a:p>
          <a:p>
            <a:pPr lvl="1" eaLnBrk="1" hangingPunct="1">
              <a:defRPr/>
            </a:pPr>
            <a:r>
              <a:rPr lang="en-US" altLang="en-US" sz="2800" dirty="0"/>
              <a:t>TO PREVENT INJURY TO SELF OR OTHERS BECAUSE LESS RESTRICTIVE  ALTERNATIVES EITHER HAVE BEEN TRIED, AND FOUND TO BE INEFFECTIVE, INADEQUATE OR INAPPROPRIATE.</a:t>
            </a:r>
          </a:p>
          <a:p>
            <a:pPr lvl="1" eaLnBrk="1" hangingPunct="1">
              <a:defRPr/>
            </a:pPr>
            <a:endParaRPr lang="en-US" altLang="en-US" sz="2800" b="1" dirty="0"/>
          </a:p>
          <a:p>
            <a:pPr eaLnBrk="1" hangingPunct="1">
              <a:defRPr/>
            </a:pPr>
            <a:endParaRPr lang="en-US" altLang="en-US" sz="2800" dirty="0">
              <a:solidFill>
                <a:srgbClr val="FFFF00"/>
              </a:solidFill>
            </a:endParaRPr>
          </a:p>
          <a:p>
            <a:pPr eaLnBrk="1" hangingPunct="1">
              <a:defRPr/>
            </a:pPr>
            <a:endParaRPr lang="en-US" altLang="en-US" dirty="0"/>
          </a:p>
          <a:p>
            <a:pPr eaLnBrk="1" hangingPunct="1">
              <a:defRPr/>
            </a:pPr>
            <a:endParaRPr lang="en-US" altLang="en-US" dirty="0"/>
          </a:p>
          <a:p>
            <a:pPr eaLnBrk="1" hangingPunct="1">
              <a:buFontTx/>
              <a:buNone/>
              <a:defRPr/>
            </a:pPr>
            <a:endParaRPr lang="en-US" altLang="en-US" dirty="0"/>
          </a:p>
        </p:txBody>
      </p:sp>
    </p:spTree>
    <p:extLst>
      <p:ext uri="{BB962C8B-B14F-4D97-AF65-F5344CB8AC3E}">
        <p14:creationId xmlns:p14="http://schemas.microsoft.com/office/powerpoint/2010/main" val="28279915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4803">
                                            <p:txEl>
                                              <p:pRg st="1" end="1"/>
                                            </p:txEl>
                                          </p:spTgt>
                                        </p:tgtEl>
                                        <p:attrNameLst>
                                          <p:attrName>style.visibility</p:attrName>
                                        </p:attrNameLst>
                                      </p:cBhvr>
                                      <p:to>
                                        <p:strVal val="visible"/>
                                      </p:to>
                                    </p:set>
                                    <p:animEffect transition="in" filter="fade">
                                      <p:cBhvr>
                                        <p:cTn id="7" dur="1000"/>
                                        <p:tgtEl>
                                          <p:spTgt spid="204803">
                                            <p:txEl>
                                              <p:pRg st="1" end="1"/>
                                            </p:txEl>
                                          </p:spTgt>
                                        </p:tgtEl>
                                      </p:cBhvr>
                                    </p:animEffect>
                                    <p:anim calcmode="lin" valueType="num">
                                      <p:cBhvr>
                                        <p:cTn id="8" dur="1000" fill="hold"/>
                                        <p:tgtEl>
                                          <p:spTgt spid="20480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0480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04803">
                                            <p:txEl>
                                              <p:pRg st="3" end="3"/>
                                            </p:txEl>
                                          </p:spTgt>
                                        </p:tgtEl>
                                        <p:attrNameLst>
                                          <p:attrName>style.visibility</p:attrName>
                                        </p:attrNameLst>
                                      </p:cBhvr>
                                      <p:to>
                                        <p:strVal val="visible"/>
                                      </p:to>
                                    </p:set>
                                    <p:animEffect transition="in" filter="fade">
                                      <p:cBhvr>
                                        <p:cTn id="14" dur="1000"/>
                                        <p:tgtEl>
                                          <p:spTgt spid="204803">
                                            <p:txEl>
                                              <p:pRg st="3" end="3"/>
                                            </p:txEl>
                                          </p:spTgt>
                                        </p:tgtEl>
                                      </p:cBhvr>
                                    </p:animEffect>
                                    <p:anim calcmode="lin" valueType="num">
                                      <p:cBhvr>
                                        <p:cTn id="15" dur="1000" fill="hold"/>
                                        <p:tgtEl>
                                          <p:spTgt spid="20480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20480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209800" y="25400"/>
            <a:ext cx="7924800" cy="1422400"/>
          </a:xfrm>
        </p:spPr>
        <p:txBody>
          <a:bodyPr/>
          <a:lstStyle/>
          <a:p>
            <a:pPr algn="ctr" eaLnBrk="1" hangingPunct="1"/>
            <a:r>
              <a:rPr lang="en-US" altLang="en-US" sz="3600" b="1"/>
              <a:t>GVRO HEARINGS</a:t>
            </a:r>
            <a:br>
              <a:rPr lang="en-US" altLang="en-US" sz="3600" b="1"/>
            </a:br>
            <a:endParaRPr lang="en-US" altLang="en-US" sz="3600" b="1"/>
          </a:p>
        </p:txBody>
      </p:sp>
      <p:sp>
        <p:nvSpPr>
          <p:cNvPr id="204803" name="Rectangle 3"/>
          <p:cNvSpPr>
            <a:spLocks noGrp="1" noChangeArrowheads="1"/>
          </p:cNvSpPr>
          <p:nvPr>
            <p:ph type="body" idx="1"/>
          </p:nvPr>
        </p:nvSpPr>
        <p:spPr>
          <a:xfrm>
            <a:off x="2514600" y="1752600"/>
            <a:ext cx="7162800" cy="5105400"/>
          </a:xfrm>
        </p:spPr>
        <p:txBody>
          <a:bodyPr/>
          <a:lstStyle/>
          <a:p>
            <a:pPr eaLnBrk="1" hangingPunct="1">
              <a:defRPr/>
            </a:pPr>
            <a:r>
              <a:rPr lang="en-US" altLang="en-US" sz="2800" b="1" dirty="0">
                <a:solidFill>
                  <a:srgbClr val="FFFF00"/>
                </a:solidFill>
              </a:rPr>
              <a:t>OFFICER WHO ISSUED THE TEMPORARY EMERGENCY GVRO OR EX PARTE GVRO SHALL APPEAR AT THE HEARING</a:t>
            </a:r>
            <a:endParaRPr lang="en-US" altLang="en-US" sz="2800" b="1" dirty="0"/>
          </a:p>
          <a:p>
            <a:pPr lvl="1" eaLnBrk="1" hangingPunct="1">
              <a:defRPr/>
            </a:pPr>
            <a:endParaRPr lang="en-US" altLang="en-US" sz="2800" b="1" dirty="0"/>
          </a:p>
          <a:p>
            <a:pPr eaLnBrk="1" hangingPunct="1">
              <a:defRPr/>
            </a:pPr>
            <a:r>
              <a:rPr lang="en-US" altLang="en-US" sz="2800" b="1" dirty="0">
                <a:solidFill>
                  <a:srgbClr val="FFFF00"/>
                </a:solidFill>
              </a:rPr>
              <a:t>CASES ARE CALENDARED WITHIN 21 DAYS OF ISSUANCE</a:t>
            </a:r>
          </a:p>
          <a:p>
            <a:pPr marL="342900" lvl="1" indent="-342900">
              <a:defRPr/>
            </a:pPr>
            <a:endParaRPr lang="en-US" altLang="en-US" sz="2800" dirty="0"/>
          </a:p>
          <a:p>
            <a:pPr eaLnBrk="1" hangingPunct="1">
              <a:defRPr/>
            </a:pPr>
            <a:endParaRPr lang="en-US" altLang="en-US" sz="2800" b="1" dirty="0"/>
          </a:p>
          <a:p>
            <a:pPr lvl="1" eaLnBrk="1" hangingPunct="1">
              <a:defRPr/>
            </a:pPr>
            <a:endParaRPr lang="en-US" altLang="en-US" sz="2800" b="1" dirty="0"/>
          </a:p>
          <a:p>
            <a:pPr eaLnBrk="1" hangingPunct="1">
              <a:defRPr/>
            </a:pPr>
            <a:endParaRPr lang="en-US" altLang="en-US" sz="2800" dirty="0">
              <a:solidFill>
                <a:srgbClr val="FFFF00"/>
              </a:solidFill>
            </a:endParaRPr>
          </a:p>
          <a:p>
            <a:pPr eaLnBrk="1" hangingPunct="1">
              <a:defRPr/>
            </a:pPr>
            <a:endParaRPr lang="en-US" altLang="en-US" dirty="0"/>
          </a:p>
          <a:p>
            <a:pPr eaLnBrk="1" hangingPunct="1">
              <a:defRPr/>
            </a:pPr>
            <a:endParaRPr lang="en-US" altLang="en-US" dirty="0"/>
          </a:p>
          <a:p>
            <a:pPr eaLnBrk="1" hangingPunct="1">
              <a:buFontTx/>
              <a:buNone/>
              <a:defRPr/>
            </a:pPr>
            <a:endParaRPr lang="en-US" altLang="en-US" dirty="0"/>
          </a:p>
        </p:txBody>
      </p:sp>
    </p:spTree>
    <p:extLst>
      <p:ext uri="{BB962C8B-B14F-4D97-AF65-F5344CB8AC3E}">
        <p14:creationId xmlns:p14="http://schemas.microsoft.com/office/powerpoint/2010/main" val="33445729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4803">
                                            <p:txEl>
                                              <p:pRg st="0" end="0"/>
                                            </p:txEl>
                                          </p:spTgt>
                                        </p:tgtEl>
                                        <p:attrNameLst>
                                          <p:attrName>style.visibility</p:attrName>
                                        </p:attrNameLst>
                                      </p:cBhvr>
                                      <p:to>
                                        <p:strVal val="visible"/>
                                      </p:to>
                                    </p:set>
                                    <p:animEffect transition="in" filter="fade">
                                      <p:cBhvr>
                                        <p:cTn id="7" dur="1000"/>
                                        <p:tgtEl>
                                          <p:spTgt spid="204803">
                                            <p:txEl>
                                              <p:pRg st="0" end="0"/>
                                            </p:txEl>
                                          </p:spTgt>
                                        </p:tgtEl>
                                      </p:cBhvr>
                                    </p:animEffect>
                                    <p:anim calcmode="lin" valueType="num">
                                      <p:cBhvr>
                                        <p:cTn id="8" dur="1000" fill="hold"/>
                                        <p:tgtEl>
                                          <p:spTgt spid="20480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0480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04803">
                                            <p:txEl>
                                              <p:pRg st="2" end="2"/>
                                            </p:txEl>
                                          </p:spTgt>
                                        </p:tgtEl>
                                        <p:attrNameLst>
                                          <p:attrName>style.visibility</p:attrName>
                                        </p:attrNameLst>
                                      </p:cBhvr>
                                      <p:to>
                                        <p:strVal val="visible"/>
                                      </p:to>
                                    </p:set>
                                    <p:animEffect transition="in" filter="fade">
                                      <p:cBhvr>
                                        <p:cTn id="14" dur="1000"/>
                                        <p:tgtEl>
                                          <p:spTgt spid="204803">
                                            <p:txEl>
                                              <p:pRg st="2" end="2"/>
                                            </p:txEl>
                                          </p:spTgt>
                                        </p:tgtEl>
                                      </p:cBhvr>
                                    </p:animEffect>
                                    <p:anim calcmode="lin" valueType="num">
                                      <p:cBhvr>
                                        <p:cTn id="15" dur="1000" fill="hold"/>
                                        <p:tgtEl>
                                          <p:spTgt spid="20480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0480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209800" y="25400"/>
            <a:ext cx="7924800" cy="1422400"/>
          </a:xfrm>
        </p:spPr>
        <p:txBody>
          <a:bodyPr/>
          <a:lstStyle/>
          <a:p>
            <a:pPr algn="ctr" eaLnBrk="1" hangingPunct="1"/>
            <a:r>
              <a:rPr lang="en-US" altLang="en-US" sz="3600" b="1"/>
              <a:t>GVRO NOTIFICATIONS</a:t>
            </a:r>
            <a:br>
              <a:rPr lang="en-US" altLang="en-US" sz="3600" b="1"/>
            </a:br>
            <a:endParaRPr lang="en-US" altLang="en-US" sz="3600" b="1"/>
          </a:p>
        </p:txBody>
      </p:sp>
      <p:sp>
        <p:nvSpPr>
          <p:cNvPr id="204803" name="Rectangle 3"/>
          <p:cNvSpPr>
            <a:spLocks noGrp="1" noChangeArrowheads="1"/>
          </p:cNvSpPr>
          <p:nvPr>
            <p:ph type="body" idx="1"/>
          </p:nvPr>
        </p:nvSpPr>
        <p:spPr>
          <a:xfrm>
            <a:off x="1524000" y="1524000"/>
            <a:ext cx="9067800" cy="5334000"/>
          </a:xfrm>
        </p:spPr>
        <p:txBody>
          <a:bodyPr>
            <a:normAutofit/>
          </a:bodyPr>
          <a:lstStyle/>
          <a:p>
            <a:pPr marL="342900" lvl="2" indent="-342900">
              <a:defRPr/>
            </a:pPr>
            <a:r>
              <a:rPr lang="en-US" altLang="en-US" sz="2800" b="1" dirty="0">
                <a:solidFill>
                  <a:srgbClr val="FFFF00"/>
                </a:solidFill>
              </a:rPr>
              <a:t>AFTER A TEMPORARY EMERGENCY GVRO OR EX PARTE GVRO IS ISSUED, THE ISSUING OFFICER SHALL EMAIL THE GVRO &amp; PROOF OF SERVICE </a:t>
            </a:r>
          </a:p>
          <a:p>
            <a:pPr marL="342900" lvl="2" indent="-342900">
              <a:defRPr/>
            </a:pPr>
            <a:r>
              <a:rPr lang="en-US" altLang="en-US" sz="2800" b="1" dirty="0">
                <a:solidFill>
                  <a:srgbClr val="FFFF00"/>
                </a:solidFill>
              </a:rPr>
              <a:t>NO LATER THAN END OF SHIFT </a:t>
            </a:r>
          </a:p>
          <a:p>
            <a:pPr marL="0" lvl="2" indent="0">
              <a:buNone/>
              <a:defRPr/>
            </a:pPr>
            <a:r>
              <a:rPr lang="en-US" altLang="en-US" sz="2800" b="1" dirty="0">
                <a:solidFill>
                  <a:srgbClr val="FFFF00"/>
                </a:solidFill>
              </a:rPr>
              <a:t>    THIS WILL NOTIFY:</a:t>
            </a:r>
          </a:p>
          <a:p>
            <a:pPr marL="914400" lvl="3" indent="-457200">
              <a:defRPr/>
            </a:pPr>
            <a:r>
              <a:rPr lang="en-US" altLang="en-US" sz="2800" dirty="0"/>
              <a:t>COMMUNICATIONS CENTER</a:t>
            </a:r>
          </a:p>
          <a:p>
            <a:pPr marL="914400" lvl="3" indent="-457200">
              <a:defRPr/>
            </a:pPr>
            <a:r>
              <a:rPr lang="en-US" altLang="en-US" sz="2800" dirty="0"/>
              <a:t>COURT LIAISON</a:t>
            </a:r>
          </a:p>
          <a:p>
            <a:pPr marL="914400" lvl="3" indent="-457200">
              <a:defRPr/>
            </a:pPr>
            <a:r>
              <a:rPr lang="en-US" altLang="en-US" sz="2800" dirty="0"/>
              <a:t>PROFESSIONAL STANDARDS</a:t>
            </a:r>
          </a:p>
          <a:p>
            <a:pPr marL="914400" lvl="3" indent="-457200">
              <a:defRPr/>
            </a:pPr>
            <a:r>
              <a:rPr lang="en-US" altLang="en-US" sz="2800" dirty="0"/>
              <a:t>SUPERIOR COURT</a:t>
            </a:r>
          </a:p>
          <a:p>
            <a:pPr lvl="1" eaLnBrk="1" hangingPunct="1">
              <a:defRPr/>
            </a:pPr>
            <a:endParaRPr lang="en-US" altLang="en-US" sz="2800" b="1" dirty="0"/>
          </a:p>
          <a:p>
            <a:pPr marL="342900" lvl="1" indent="-342900">
              <a:defRPr/>
            </a:pPr>
            <a:endParaRPr lang="en-US" altLang="en-US" sz="2800" dirty="0"/>
          </a:p>
          <a:p>
            <a:pPr eaLnBrk="1" hangingPunct="1">
              <a:defRPr/>
            </a:pPr>
            <a:endParaRPr lang="en-US" altLang="en-US" sz="2800" b="1" dirty="0"/>
          </a:p>
          <a:p>
            <a:pPr lvl="1" eaLnBrk="1" hangingPunct="1">
              <a:defRPr/>
            </a:pPr>
            <a:endParaRPr lang="en-US" altLang="en-US" sz="2800" b="1" dirty="0"/>
          </a:p>
          <a:p>
            <a:pPr eaLnBrk="1" hangingPunct="1">
              <a:defRPr/>
            </a:pPr>
            <a:endParaRPr lang="en-US" altLang="en-US" sz="2800" dirty="0">
              <a:solidFill>
                <a:srgbClr val="FFFF00"/>
              </a:solidFill>
            </a:endParaRPr>
          </a:p>
          <a:p>
            <a:pPr eaLnBrk="1" hangingPunct="1">
              <a:defRPr/>
            </a:pPr>
            <a:endParaRPr lang="en-US" altLang="en-US" dirty="0"/>
          </a:p>
          <a:p>
            <a:pPr eaLnBrk="1" hangingPunct="1">
              <a:defRPr/>
            </a:pPr>
            <a:endParaRPr lang="en-US" altLang="en-US" dirty="0"/>
          </a:p>
          <a:p>
            <a:pPr eaLnBrk="1" hangingPunct="1">
              <a:buFontTx/>
              <a:buNone/>
              <a:defRPr/>
            </a:pPr>
            <a:endParaRPr lang="en-US" altLang="en-US" dirty="0"/>
          </a:p>
        </p:txBody>
      </p:sp>
    </p:spTree>
    <p:extLst>
      <p:ext uri="{BB962C8B-B14F-4D97-AF65-F5344CB8AC3E}">
        <p14:creationId xmlns:p14="http://schemas.microsoft.com/office/powerpoint/2010/main" val="3801110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4803">
                                            <p:txEl>
                                              <p:pRg st="3" end="3"/>
                                            </p:txEl>
                                          </p:spTgt>
                                        </p:tgtEl>
                                        <p:attrNameLst>
                                          <p:attrName>style.visibility</p:attrName>
                                        </p:attrNameLst>
                                      </p:cBhvr>
                                      <p:to>
                                        <p:strVal val="visible"/>
                                      </p:to>
                                    </p:set>
                                    <p:animEffect transition="in" filter="fade">
                                      <p:cBhvr>
                                        <p:cTn id="7" dur="1000"/>
                                        <p:tgtEl>
                                          <p:spTgt spid="204803">
                                            <p:txEl>
                                              <p:pRg st="3" end="3"/>
                                            </p:txEl>
                                          </p:spTgt>
                                        </p:tgtEl>
                                      </p:cBhvr>
                                    </p:animEffect>
                                    <p:anim calcmode="lin" valueType="num">
                                      <p:cBhvr>
                                        <p:cTn id="8" dur="1000" fill="hold"/>
                                        <p:tgtEl>
                                          <p:spTgt spid="20480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20480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4803">
                                            <p:txEl>
                                              <p:pRg st="4" end="4"/>
                                            </p:txEl>
                                          </p:spTgt>
                                        </p:tgtEl>
                                        <p:attrNameLst>
                                          <p:attrName>style.visibility</p:attrName>
                                        </p:attrNameLst>
                                      </p:cBhvr>
                                      <p:to>
                                        <p:strVal val="visible"/>
                                      </p:to>
                                    </p:set>
                                    <p:animEffect transition="in" filter="fade">
                                      <p:cBhvr>
                                        <p:cTn id="12" dur="1000"/>
                                        <p:tgtEl>
                                          <p:spTgt spid="204803">
                                            <p:txEl>
                                              <p:pRg st="4" end="4"/>
                                            </p:txEl>
                                          </p:spTgt>
                                        </p:tgtEl>
                                      </p:cBhvr>
                                    </p:animEffect>
                                    <p:anim calcmode="lin" valueType="num">
                                      <p:cBhvr>
                                        <p:cTn id="13" dur="1000" fill="hold"/>
                                        <p:tgtEl>
                                          <p:spTgt spid="20480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20480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04803">
                                            <p:txEl>
                                              <p:pRg st="5" end="5"/>
                                            </p:txEl>
                                          </p:spTgt>
                                        </p:tgtEl>
                                        <p:attrNameLst>
                                          <p:attrName>style.visibility</p:attrName>
                                        </p:attrNameLst>
                                      </p:cBhvr>
                                      <p:to>
                                        <p:strVal val="visible"/>
                                      </p:to>
                                    </p:set>
                                    <p:animEffect transition="in" filter="fade">
                                      <p:cBhvr>
                                        <p:cTn id="17" dur="1000"/>
                                        <p:tgtEl>
                                          <p:spTgt spid="204803">
                                            <p:txEl>
                                              <p:pRg st="5" end="5"/>
                                            </p:txEl>
                                          </p:spTgt>
                                        </p:tgtEl>
                                      </p:cBhvr>
                                    </p:animEffect>
                                    <p:anim calcmode="lin" valueType="num">
                                      <p:cBhvr>
                                        <p:cTn id="18" dur="1000" fill="hold"/>
                                        <p:tgtEl>
                                          <p:spTgt spid="20480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204803">
                                            <p:txEl>
                                              <p:pRg st="5" end="5"/>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04803">
                                            <p:txEl>
                                              <p:pRg st="6" end="6"/>
                                            </p:txEl>
                                          </p:spTgt>
                                        </p:tgtEl>
                                        <p:attrNameLst>
                                          <p:attrName>style.visibility</p:attrName>
                                        </p:attrNameLst>
                                      </p:cBhvr>
                                      <p:to>
                                        <p:strVal val="visible"/>
                                      </p:to>
                                    </p:set>
                                    <p:animEffect transition="in" filter="fade">
                                      <p:cBhvr>
                                        <p:cTn id="22" dur="1000"/>
                                        <p:tgtEl>
                                          <p:spTgt spid="204803">
                                            <p:txEl>
                                              <p:pRg st="6" end="6"/>
                                            </p:txEl>
                                          </p:spTgt>
                                        </p:tgtEl>
                                      </p:cBhvr>
                                    </p:animEffect>
                                    <p:anim calcmode="lin" valueType="num">
                                      <p:cBhvr>
                                        <p:cTn id="23" dur="1000" fill="hold"/>
                                        <p:tgtEl>
                                          <p:spTgt spid="20480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20480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209800" y="25400"/>
            <a:ext cx="7924800" cy="1422400"/>
          </a:xfrm>
        </p:spPr>
        <p:txBody>
          <a:bodyPr/>
          <a:lstStyle/>
          <a:p>
            <a:pPr algn="ctr" eaLnBrk="1" hangingPunct="1"/>
            <a:r>
              <a:rPr lang="en-US" altLang="en-US" sz="3600" b="1"/>
              <a:t>GVRO CONSIDERATIONS</a:t>
            </a:r>
            <a:br>
              <a:rPr lang="en-US" altLang="en-US" sz="3600" b="1"/>
            </a:br>
            <a:endParaRPr lang="en-US" altLang="en-US" sz="3600" b="1"/>
          </a:p>
        </p:txBody>
      </p:sp>
      <p:sp>
        <p:nvSpPr>
          <p:cNvPr id="204803" name="Rectangle 3"/>
          <p:cNvSpPr>
            <a:spLocks noGrp="1" noChangeArrowheads="1"/>
          </p:cNvSpPr>
          <p:nvPr>
            <p:ph type="body" idx="1"/>
          </p:nvPr>
        </p:nvSpPr>
        <p:spPr>
          <a:xfrm>
            <a:off x="1524000" y="1524000"/>
            <a:ext cx="9067800" cy="5334000"/>
          </a:xfrm>
        </p:spPr>
        <p:txBody>
          <a:bodyPr/>
          <a:lstStyle/>
          <a:p>
            <a:pPr marL="342900" lvl="2" indent="-342900">
              <a:defRPr/>
            </a:pPr>
            <a:r>
              <a:rPr lang="en-US" altLang="en-US" sz="2800" b="1" dirty="0">
                <a:solidFill>
                  <a:srgbClr val="FFFF00"/>
                </a:solidFill>
              </a:rPr>
              <a:t>SURRENDERING FIREARMS &amp; AMMO</a:t>
            </a:r>
          </a:p>
          <a:p>
            <a:pPr marL="914400" lvl="3" indent="-457200">
              <a:defRPr/>
            </a:pPr>
            <a:r>
              <a:rPr lang="en-US" altLang="en-US" sz="2800" dirty="0"/>
              <a:t>IF SERVED, IMMEDIATELY SURRENDER TO LE.  IF NO IMMEDIATE REQUEST IS MADE, THEY HAVE 24 HOURS TO SURRENDER TO LE, OR SELL/TRANSFER TO A LICENSED FIREARM DEALER</a:t>
            </a:r>
          </a:p>
          <a:p>
            <a:pPr marL="914400" lvl="3" indent="-457200">
              <a:defRPr/>
            </a:pPr>
            <a:r>
              <a:rPr lang="en-US" altLang="en-US" sz="2800" dirty="0"/>
              <a:t>IF A DEALER IS CHOSEN, THEY HAVE 48 HOURS TO PROVIDE PROOF TO THE COURT</a:t>
            </a:r>
          </a:p>
          <a:p>
            <a:pPr lvl="1" eaLnBrk="1" hangingPunct="1">
              <a:defRPr/>
            </a:pPr>
            <a:endParaRPr lang="en-US" altLang="en-US" sz="2800" b="1" dirty="0"/>
          </a:p>
          <a:p>
            <a:pPr marL="342900" lvl="1" indent="-342900">
              <a:defRPr/>
            </a:pPr>
            <a:endParaRPr lang="en-US" altLang="en-US" sz="2800" dirty="0"/>
          </a:p>
          <a:p>
            <a:pPr eaLnBrk="1" hangingPunct="1">
              <a:defRPr/>
            </a:pPr>
            <a:endParaRPr lang="en-US" altLang="en-US" sz="2800" b="1" dirty="0"/>
          </a:p>
          <a:p>
            <a:pPr lvl="1" eaLnBrk="1" hangingPunct="1">
              <a:defRPr/>
            </a:pPr>
            <a:endParaRPr lang="en-US" altLang="en-US" sz="2800" b="1" dirty="0"/>
          </a:p>
          <a:p>
            <a:pPr eaLnBrk="1" hangingPunct="1">
              <a:defRPr/>
            </a:pPr>
            <a:endParaRPr lang="en-US" altLang="en-US" sz="2800" dirty="0">
              <a:solidFill>
                <a:srgbClr val="FFFF00"/>
              </a:solidFill>
            </a:endParaRPr>
          </a:p>
          <a:p>
            <a:pPr eaLnBrk="1" hangingPunct="1">
              <a:defRPr/>
            </a:pPr>
            <a:endParaRPr lang="en-US" altLang="en-US" dirty="0"/>
          </a:p>
          <a:p>
            <a:pPr eaLnBrk="1" hangingPunct="1">
              <a:defRPr/>
            </a:pPr>
            <a:endParaRPr lang="en-US" altLang="en-US" dirty="0"/>
          </a:p>
          <a:p>
            <a:pPr eaLnBrk="1" hangingPunct="1">
              <a:buFontTx/>
              <a:buNone/>
              <a:defRPr/>
            </a:pPr>
            <a:endParaRPr lang="en-US" altLang="en-US" dirty="0"/>
          </a:p>
        </p:txBody>
      </p:sp>
    </p:spTree>
    <p:extLst>
      <p:ext uri="{BB962C8B-B14F-4D97-AF65-F5344CB8AC3E}">
        <p14:creationId xmlns:p14="http://schemas.microsoft.com/office/powerpoint/2010/main" val="2658281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4803">
                                            <p:txEl>
                                              <p:pRg st="1" end="1"/>
                                            </p:txEl>
                                          </p:spTgt>
                                        </p:tgtEl>
                                        <p:attrNameLst>
                                          <p:attrName>style.visibility</p:attrName>
                                        </p:attrNameLst>
                                      </p:cBhvr>
                                      <p:to>
                                        <p:strVal val="visible"/>
                                      </p:to>
                                    </p:set>
                                    <p:animEffect transition="in" filter="fade">
                                      <p:cBhvr>
                                        <p:cTn id="7" dur="1000"/>
                                        <p:tgtEl>
                                          <p:spTgt spid="204803">
                                            <p:txEl>
                                              <p:pRg st="1" end="1"/>
                                            </p:txEl>
                                          </p:spTgt>
                                        </p:tgtEl>
                                      </p:cBhvr>
                                    </p:animEffect>
                                    <p:anim calcmode="lin" valueType="num">
                                      <p:cBhvr>
                                        <p:cTn id="8" dur="1000" fill="hold"/>
                                        <p:tgtEl>
                                          <p:spTgt spid="20480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0480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4803">
                                            <p:txEl>
                                              <p:pRg st="2" end="2"/>
                                            </p:txEl>
                                          </p:spTgt>
                                        </p:tgtEl>
                                        <p:attrNameLst>
                                          <p:attrName>style.visibility</p:attrName>
                                        </p:attrNameLst>
                                      </p:cBhvr>
                                      <p:to>
                                        <p:strVal val="visible"/>
                                      </p:to>
                                    </p:set>
                                    <p:animEffect transition="in" filter="fade">
                                      <p:cBhvr>
                                        <p:cTn id="12" dur="1000"/>
                                        <p:tgtEl>
                                          <p:spTgt spid="204803">
                                            <p:txEl>
                                              <p:pRg st="2" end="2"/>
                                            </p:txEl>
                                          </p:spTgt>
                                        </p:tgtEl>
                                      </p:cBhvr>
                                    </p:animEffect>
                                    <p:anim calcmode="lin" valueType="num">
                                      <p:cBhvr>
                                        <p:cTn id="13" dur="1000" fill="hold"/>
                                        <p:tgtEl>
                                          <p:spTgt spid="20480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20480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209800" y="25400"/>
            <a:ext cx="7924800" cy="1422400"/>
          </a:xfrm>
        </p:spPr>
        <p:txBody>
          <a:bodyPr/>
          <a:lstStyle/>
          <a:p>
            <a:pPr algn="ctr" eaLnBrk="1" hangingPunct="1"/>
            <a:r>
              <a:rPr lang="en-US" altLang="en-US" sz="3600" b="1"/>
              <a:t>GVRO CONSIDERATIONS</a:t>
            </a:r>
            <a:br>
              <a:rPr lang="en-US" altLang="en-US" sz="3600" b="1"/>
            </a:br>
            <a:endParaRPr lang="en-US" altLang="en-US" sz="3600" b="1"/>
          </a:p>
        </p:txBody>
      </p:sp>
      <p:sp>
        <p:nvSpPr>
          <p:cNvPr id="204803" name="Rectangle 3"/>
          <p:cNvSpPr>
            <a:spLocks noGrp="1" noChangeArrowheads="1"/>
          </p:cNvSpPr>
          <p:nvPr>
            <p:ph type="body" idx="1"/>
          </p:nvPr>
        </p:nvSpPr>
        <p:spPr>
          <a:xfrm>
            <a:off x="1524000" y="1524000"/>
            <a:ext cx="9067800" cy="5334000"/>
          </a:xfrm>
        </p:spPr>
        <p:txBody>
          <a:bodyPr/>
          <a:lstStyle/>
          <a:p>
            <a:pPr marL="342900" lvl="2" indent="-342900">
              <a:defRPr/>
            </a:pPr>
            <a:r>
              <a:rPr lang="en-US" altLang="en-US" sz="2800" b="1" dirty="0">
                <a:solidFill>
                  <a:srgbClr val="FFFF00"/>
                </a:solidFill>
              </a:rPr>
              <a:t>SURRENDERING FIREARMS &amp; AMMO CONT.</a:t>
            </a:r>
          </a:p>
          <a:p>
            <a:pPr marL="914400" lvl="3" indent="-457200">
              <a:defRPr/>
            </a:pPr>
            <a:r>
              <a:rPr lang="en-US" altLang="en-US" sz="2800" dirty="0"/>
              <a:t>IF ANY FIREARMS, AMMO OR MAGAZINES ARE CONFISCATED, LE MUST PROVIDE A RECEIPT (FIREARMS AND PROP BOOKING RECEIPT) AND COMPLETE &amp; INCIDENT RPT.</a:t>
            </a:r>
          </a:p>
          <a:p>
            <a:pPr marL="914400" lvl="3" indent="-457200">
              <a:defRPr/>
            </a:pPr>
            <a:r>
              <a:rPr lang="en-US" altLang="en-US" sz="2800" dirty="0"/>
              <a:t>THE PROPERTY DIVISION MUST RETAIN SURRENDERED ITEMS WHILE THE GVRO IS IN EFFECT</a:t>
            </a:r>
          </a:p>
          <a:p>
            <a:pPr lvl="1" eaLnBrk="1" hangingPunct="1">
              <a:defRPr/>
            </a:pPr>
            <a:endParaRPr lang="en-US" altLang="en-US" sz="2800" b="1" dirty="0"/>
          </a:p>
          <a:p>
            <a:pPr marL="342900" lvl="1" indent="-342900">
              <a:defRPr/>
            </a:pPr>
            <a:endParaRPr lang="en-US" altLang="en-US" sz="2800" dirty="0"/>
          </a:p>
          <a:p>
            <a:pPr eaLnBrk="1" hangingPunct="1">
              <a:defRPr/>
            </a:pPr>
            <a:endParaRPr lang="en-US" altLang="en-US" sz="2800" b="1" dirty="0"/>
          </a:p>
          <a:p>
            <a:pPr lvl="1" eaLnBrk="1" hangingPunct="1">
              <a:defRPr/>
            </a:pPr>
            <a:endParaRPr lang="en-US" altLang="en-US" sz="2800" b="1" dirty="0"/>
          </a:p>
          <a:p>
            <a:pPr eaLnBrk="1" hangingPunct="1">
              <a:defRPr/>
            </a:pPr>
            <a:endParaRPr lang="en-US" altLang="en-US" sz="2800" dirty="0">
              <a:solidFill>
                <a:srgbClr val="FFFF00"/>
              </a:solidFill>
            </a:endParaRPr>
          </a:p>
          <a:p>
            <a:pPr eaLnBrk="1" hangingPunct="1">
              <a:defRPr/>
            </a:pPr>
            <a:endParaRPr lang="en-US" altLang="en-US" dirty="0"/>
          </a:p>
          <a:p>
            <a:pPr eaLnBrk="1" hangingPunct="1">
              <a:defRPr/>
            </a:pPr>
            <a:endParaRPr lang="en-US" altLang="en-US" dirty="0"/>
          </a:p>
          <a:p>
            <a:pPr eaLnBrk="1" hangingPunct="1">
              <a:buFontTx/>
              <a:buNone/>
              <a:defRPr/>
            </a:pPr>
            <a:endParaRPr lang="en-US" altLang="en-US" dirty="0"/>
          </a:p>
        </p:txBody>
      </p:sp>
    </p:spTree>
    <p:extLst>
      <p:ext uri="{BB962C8B-B14F-4D97-AF65-F5344CB8AC3E}">
        <p14:creationId xmlns:p14="http://schemas.microsoft.com/office/powerpoint/2010/main" val="25849499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4803">
                                            <p:txEl>
                                              <p:pRg st="1" end="1"/>
                                            </p:txEl>
                                          </p:spTgt>
                                        </p:tgtEl>
                                        <p:attrNameLst>
                                          <p:attrName>style.visibility</p:attrName>
                                        </p:attrNameLst>
                                      </p:cBhvr>
                                      <p:to>
                                        <p:strVal val="visible"/>
                                      </p:to>
                                    </p:set>
                                    <p:animEffect transition="in" filter="fade">
                                      <p:cBhvr>
                                        <p:cTn id="7" dur="1000"/>
                                        <p:tgtEl>
                                          <p:spTgt spid="204803">
                                            <p:txEl>
                                              <p:pRg st="1" end="1"/>
                                            </p:txEl>
                                          </p:spTgt>
                                        </p:tgtEl>
                                      </p:cBhvr>
                                    </p:animEffect>
                                    <p:anim calcmode="lin" valueType="num">
                                      <p:cBhvr>
                                        <p:cTn id="8" dur="1000" fill="hold"/>
                                        <p:tgtEl>
                                          <p:spTgt spid="20480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0480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4803">
                                            <p:txEl>
                                              <p:pRg st="2" end="2"/>
                                            </p:txEl>
                                          </p:spTgt>
                                        </p:tgtEl>
                                        <p:attrNameLst>
                                          <p:attrName>style.visibility</p:attrName>
                                        </p:attrNameLst>
                                      </p:cBhvr>
                                      <p:to>
                                        <p:strVal val="visible"/>
                                      </p:to>
                                    </p:set>
                                    <p:animEffect transition="in" filter="fade">
                                      <p:cBhvr>
                                        <p:cTn id="12" dur="1000"/>
                                        <p:tgtEl>
                                          <p:spTgt spid="204803">
                                            <p:txEl>
                                              <p:pRg st="2" end="2"/>
                                            </p:txEl>
                                          </p:spTgt>
                                        </p:tgtEl>
                                      </p:cBhvr>
                                    </p:animEffect>
                                    <p:anim calcmode="lin" valueType="num">
                                      <p:cBhvr>
                                        <p:cTn id="13" dur="1000" fill="hold"/>
                                        <p:tgtEl>
                                          <p:spTgt spid="20480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20480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209800" y="25400"/>
            <a:ext cx="7924800" cy="1422400"/>
          </a:xfrm>
        </p:spPr>
        <p:txBody>
          <a:bodyPr/>
          <a:lstStyle/>
          <a:p>
            <a:pPr algn="ctr" eaLnBrk="1" hangingPunct="1"/>
            <a:r>
              <a:rPr lang="en-US" altLang="en-US" sz="3600" b="1"/>
              <a:t>GVRO CONSIDERATIONS</a:t>
            </a:r>
            <a:br>
              <a:rPr lang="en-US" altLang="en-US" sz="3600" b="1"/>
            </a:br>
            <a:endParaRPr lang="en-US" altLang="en-US" sz="3600" b="1"/>
          </a:p>
        </p:txBody>
      </p:sp>
      <p:sp>
        <p:nvSpPr>
          <p:cNvPr id="204803" name="Rectangle 3"/>
          <p:cNvSpPr>
            <a:spLocks noGrp="1" noChangeArrowheads="1"/>
          </p:cNvSpPr>
          <p:nvPr>
            <p:ph type="body" idx="1"/>
          </p:nvPr>
        </p:nvSpPr>
        <p:spPr>
          <a:xfrm>
            <a:off x="1524000" y="1524000"/>
            <a:ext cx="9067800" cy="5334000"/>
          </a:xfrm>
        </p:spPr>
        <p:txBody>
          <a:bodyPr/>
          <a:lstStyle/>
          <a:p>
            <a:pPr marL="342900" lvl="2" indent="-342900">
              <a:defRPr/>
            </a:pPr>
            <a:r>
              <a:rPr lang="en-US" altLang="en-US" sz="2800" b="1" dirty="0">
                <a:solidFill>
                  <a:srgbClr val="FFFF00"/>
                </a:solidFill>
              </a:rPr>
              <a:t>SEARCH WARRANT REQUIREMENTS</a:t>
            </a:r>
          </a:p>
          <a:p>
            <a:pPr marL="914400" lvl="3" indent="-457200">
              <a:defRPr/>
            </a:pPr>
            <a:r>
              <a:rPr lang="en-US" altLang="en-US" sz="2800" dirty="0"/>
              <a:t>IF THE PERSON REFUSES TO COMPLY WITH THE ORDER, YOU </a:t>
            </a:r>
            <a:r>
              <a:rPr lang="en-US" altLang="en-US" sz="2800" b="1" i="1" dirty="0">
                <a:solidFill>
                  <a:srgbClr val="FF0000"/>
                </a:solidFill>
              </a:rPr>
              <a:t>MUST</a:t>
            </a:r>
            <a:r>
              <a:rPr lang="en-US" altLang="en-US" sz="2800" dirty="0">
                <a:solidFill>
                  <a:srgbClr val="FF0000"/>
                </a:solidFill>
              </a:rPr>
              <a:t> </a:t>
            </a:r>
            <a:r>
              <a:rPr lang="en-US" altLang="en-US" sz="2800" dirty="0"/>
              <a:t>OBTAIN A SEARCH WARRANT</a:t>
            </a:r>
          </a:p>
          <a:p>
            <a:pPr marL="914400" lvl="3" indent="-457200">
              <a:defRPr/>
            </a:pPr>
            <a:r>
              <a:rPr lang="en-US" altLang="en-US" sz="2800" dirty="0"/>
              <a:t>EVEN THOUGH THE REFUSAL TO COMPLY WITH THE ORDER MIGHT QUALIFY AS A MISDEMEANOR VIOLATION, THE GVRO </a:t>
            </a:r>
            <a:r>
              <a:rPr lang="en-US" altLang="en-US" sz="2800" b="1" i="1" dirty="0"/>
              <a:t>DOES NOT</a:t>
            </a:r>
            <a:r>
              <a:rPr lang="en-US" altLang="en-US" sz="2800" b="1" dirty="0"/>
              <a:t> </a:t>
            </a:r>
            <a:r>
              <a:rPr lang="en-US" altLang="en-US" sz="2800" dirty="0"/>
              <a:t>PERMIT ACCESS IN THE ABSENCE OF CONSENT OR A SEARCH WARRANT </a:t>
            </a:r>
          </a:p>
          <a:p>
            <a:pPr lvl="1" eaLnBrk="1" hangingPunct="1">
              <a:defRPr/>
            </a:pPr>
            <a:endParaRPr lang="en-US" altLang="en-US" sz="2800" b="1" dirty="0"/>
          </a:p>
          <a:p>
            <a:pPr marL="342900" lvl="1" indent="-342900">
              <a:defRPr/>
            </a:pPr>
            <a:endParaRPr lang="en-US" altLang="en-US" sz="2800" dirty="0"/>
          </a:p>
          <a:p>
            <a:pPr eaLnBrk="1" hangingPunct="1">
              <a:defRPr/>
            </a:pPr>
            <a:endParaRPr lang="en-US" altLang="en-US" sz="2800" b="1" dirty="0"/>
          </a:p>
          <a:p>
            <a:pPr lvl="1" eaLnBrk="1" hangingPunct="1">
              <a:defRPr/>
            </a:pPr>
            <a:endParaRPr lang="en-US" altLang="en-US" sz="2800" b="1" dirty="0"/>
          </a:p>
          <a:p>
            <a:pPr eaLnBrk="1" hangingPunct="1">
              <a:defRPr/>
            </a:pPr>
            <a:endParaRPr lang="en-US" altLang="en-US" sz="2800" dirty="0">
              <a:solidFill>
                <a:srgbClr val="FFFF00"/>
              </a:solidFill>
            </a:endParaRPr>
          </a:p>
          <a:p>
            <a:pPr eaLnBrk="1" hangingPunct="1">
              <a:defRPr/>
            </a:pPr>
            <a:endParaRPr lang="en-US" altLang="en-US" dirty="0"/>
          </a:p>
          <a:p>
            <a:pPr eaLnBrk="1" hangingPunct="1">
              <a:defRPr/>
            </a:pPr>
            <a:endParaRPr lang="en-US" altLang="en-US" dirty="0"/>
          </a:p>
          <a:p>
            <a:pPr eaLnBrk="1" hangingPunct="1">
              <a:buFontTx/>
              <a:buNone/>
              <a:defRPr/>
            </a:pPr>
            <a:endParaRPr lang="en-US" altLang="en-US" dirty="0"/>
          </a:p>
        </p:txBody>
      </p:sp>
    </p:spTree>
    <p:extLst>
      <p:ext uri="{BB962C8B-B14F-4D97-AF65-F5344CB8AC3E}">
        <p14:creationId xmlns:p14="http://schemas.microsoft.com/office/powerpoint/2010/main" val="23075093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4803">
                                            <p:txEl>
                                              <p:pRg st="1" end="1"/>
                                            </p:txEl>
                                          </p:spTgt>
                                        </p:tgtEl>
                                        <p:attrNameLst>
                                          <p:attrName>style.visibility</p:attrName>
                                        </p:attrNameLst>
                                      </p:cBhvr>
                                      <p:to>
                                        <p:strVal val="visible"/>
                                      </p:to>
                                    </p:set>
                                    <p:animEffect transition="in" filter="fade">
                                      <p:cBhvr>
                                        <p:cTn id="7" dur="1000"/>
                                        <p:tgtEl>
                                          <p:spTgt spid="204803">
                                            <p:txEl>
                                              <p:pRg st="1" end="1"/>
                                            </p:txEl>
                                          </p:spTgt>
                                        </p:tgtEl>
                                      </p:cBhvr>
                                    </p:animEffect>
                                    <p:anim calcmode="lin" valueType="num">
                                      <p:cBhvr>
                                        <p:cTn id="8" dur="1000" fill="hold"/>
                                        <p:tgtEl>
                                          <p:spTgt spid="20480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0480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4803">
                                            <p:txEl>
                                              <p:pRg st="2" end="2"/>
                                            </p:txEl>
                                          </p:spTgt>
                                        </p:tgtEl>
                                        <p:attrNameLst>
                                          <p:attrName>style.visibility</p:attrName>
                                        </p:attrNameLst>
                                      </p:cBhvr>
                                      <p:to>
                                        <p:strVal val="visible"/>
                                      </p:to>
                                    </p:set>
                                    <p:animEffect transition="in" filter="fade">
                                      <p:cBhvr>
                                        <p:cTn id="12" dur="1000"/>
                                        <p:tgtEl>
                                          <p:spTgt spid="204803">
                                            <p:txEl>
                                              <p:pRg st="2" end="2"/>
                                            </p:txEl>
                                          </p:spTgt>
                                        </p:tgtEl>
                                      </p:cBhvr>
                                    </p:animEffect>
                                    <p:anim calcmode="lin" valueType="num">
                                      <p:cBhvr>
                                        <p:cTn id="13" dur="1000" fill="hold"/>
                                        <p:tgtEl>
                                          <p:spTgt spid="20480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20480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209800" y="25400"/>
            <a:ext cx="7924800" cy="1422400"/>
          </a:xfrm>
        </p:spPr>
        <p:txBody>
          <a:bodyPr/>
          <a:lstStyle/>
          <a:p>
            <a:pPr algn="ctr" eaLnBrk="1" hangingPunct="1"/>
            <a:r>
              <a:rPr lang="en-US" altLang="en-US" sz="3600" b="1"/>
              <a:t>GVRO CONSIDERATIONS</a:t>
            </a:r>
            <a:br>
              <a:rPr lang="en-US" altLang="en-US" sz="3600" b="1"/>
            </a:br>
            <a:endParaRPr lang="en-US" altLang="en-US" sz="3600" b="1"/>
          </a:p>
        </p:txBody>
      </p:sp>
      <p:sp>
        <p:nvSpPr>
          <p:cNvPr id="204803" name="Rectangle 3"/>
          <p:cNvSpPr>
            <a:spLocks noGrp="1" noChangeArrowheads="1"/>
          </p:cNvSpPr>
          <p:nvPr>
            <p:ph type="body" idx="1"/>
          </p:nvPr>
        </p:nvSpPr>
        <p:spPr>
          <a:xfrm>
            <a:off x="1524000" y="1524000"/>
            <a:ext cx="9067800" cy="5334000"/>
          </a:xfrm>
        </p:spPr>
        <p:txBody>
          <a:bodyPr/>
          <a:lstStyle/>
          <a:p>
            <a:pPr marL="342900" lvl="2" indent="-342900">
              <a:defRPr/>
            </a:pPr>
            <a:r>
              <a:rPr lang="en-US" altLang="en-US" sz="2800" b="1" dirty="0">
                <a:solidFill>
                  <a:srgbClr val="FFFF00"/>
                </a:solidFill>
              </a:rPr>
              <a:t>RELATION TO W&amp;I CODE 8102</a:t>
            </a:r>
          </a:p>
          <a:p>
            <a:pPr marL="914400" lvl="3" indent="-457200">
              <a:defRPr/>
            </a:pPr>
            <a:r>
              <a:rPr lang="en-US" altLang="en-US" sz="2800" dirty="0"/>
              <a:t>IF AN INDIVIDUAL SATIFIES THE REQUIREMENTS FOR W&amp;I 5150, THE PROVISIONS OF W&amp;I 8102 CAN BE USED</a:t>
            </a:r>
          </a:p>
          <a:p>
            <a:pPr marL="914400" lvl="3" indent="-457200">
              <a:defRPr/>
            </a:pPr>
            <a:r>
              <a:rPr lang="en-US" altLang="en-US" sz="2800" dirty="0"/>
              <a:t>THE GVRO IS A MEANS TO PROVIDE LE WITH A TOOL TO ENHANCE AUTHORITY IN THE FIELD WITH REGARD TO SAFEGUARDING THE COMMUNITY</a:t>
            </a:r>
          </a:p>
          <a:p>
            <a:pPr lvl="1" eaLnBrk="1" hangingPunct="1">
              <a:defRPr/>
            </a:pPr>
            <a:endParaRPr lang="en-US" altLang="en-US" sz="2800" b="1" dirty="0"/>
          </a:p>
          <a:p>
            <a:pPr marL="342900" lvl="1" indent="-342900">
              <a:defRPr/>
            </a:pPr>
            <a:endParaRPr lang="en-US" altLang="en-US" sz="2800" dirty="0"/>
          </a:p>
          <a:p>
            <a:pPr eaLnBrk="1" hangingPunct="1">
              <a:defRPr/>
            </a:pPr>
            <a:endParaRPr lang="en-US" altLang="en-US" sz="2800" b="1" dirty="0"/>
          </a:p>
          <a:p>
            <a:pPr lvl="1" eaLnBrk="1" hangingPunct="1">
              <a:defRPr/>
            </a:pPr>
            <a:endParaRPr lang="en-US" altLang="en-US" sz="2800" b="1" dirty="0"/>
          </a:p>
          <a:p>
            <a:pPr eaLnBrk="1" hangingPunct="1">
              <a:defRPr/>
            </a:pPr>
            <a:endParaRPr lang="en-US" altLang="en-US" sz="2800" dirty="0">
              <a:solidFill>
                <a:srgbClr val="FFFF00"/>
              </a:solidFill>
            </a:endParaRPr>
          </a:p>
          <a:p>
            <a:pPr eaLnBrk="1" hangingPunct="1">
              <a:defRPr/>
            </a:pPr>
            <a:endParaRPr lang="en-US" altLang="en-US" dirty="0"/>
          </a:p>
          <a:p>
            <a:pPr eaLnBrk="1" hangingPunct="1">
              <a:defRPr/>
            </a:pPr>
            <a:endParaRPr lang="en-US" altLang="en-US" dirty="0"/>
          </a:p>
          <a:p>
            <a:pPr eaLnBrk="1" hangingPunct="1">
              <a:buFontTx/>
              <a:buNone/>
              <a:defRPr/>
            </a:pPr>
            <a:endParaRPr lang="en-US" altLang="en-US" dirty="0"/>
          </a:p>
        </p:txBody>
      </p:sp>
    </p:spTree>
    <p:extLst>
      <p:ext uri="{BB962C8B-B14F-4D97-AF65-F5344CB8AC3E}">
        <p14:creationId xmlns:p14="http://schemas.microsoft.com/office/powerpoint/2010/main" val="27543861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4803">
                                            <p:txEl>
                                              <p:pRg st="1" end="1"/>
                                            </p:txEl>
                                          </p:spTgt>
                                        </p:tgtEl>
                                        <p:attrNameLst>
                                          <p:attrName>style.visibility</p:attrName>
                                        </p:attrNameLst>
                                      </p:cBhvr>
                                      <p:to>
                                        <p:strVal val="visible"/>
                                      </p:to>
                                    </p:set>
                                    <p:animEffect transition="in" filter="fade">
                                      <p:cBhvr>
                                        <p:cTn id="7" dur="1000"/>
                                        <p:tgtEl>
                                          <p:spTgt spid="204803">
                                            <p:txEl>
                                              <p:pRg st="1" end="1"/>
                                            </p:txEl>
                                          </p:spTgt>
                                        </p:tgtEl>
                                      </p:cBhvr>
                                    </p:animEffect>
                                    <p:anim calcmode="lin" valueType="num">
                                      <p:cBhvr>
                                        <p:cTn id="8" dur="1000" fill="hold"/>
                                        <p:tgtEl>
                                          <p:spTgt spid="20480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0480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4803">
                                            <p:txEl>
                                              <p:pRg st="2" end="2"/>
                                            </p:txEl>
                                          </p:spTgt>
                                        </p:tgtEl>
                                        <p:attrNameLst>
                                          <p:attrName>style.visibility</p:attrName>
                                        </p:attrNameLst>
                                      </p:cBhvr>
                                      <p:to>
                                        <p:strVal val="visible"/>
                                      </p:to>
                                    </p:set>
                                    <p:animEffect transition="in" filter="fade">
                                      <p:cBhvr>
                                        <p:cTn id="12" dur="1000"/>
                                        <p:tgtEl>
                                          <p:spTgt spid="204803">
                                            <p:txEl>
                                              <p:pRg st="2" end="2"/>
                                            </p:txEl>
                                          </p:spTgt>
                                        </p:tgtEl>
                                      </p:cBhvr>
                                    </p:animEffect>
                                    <p:anim calcmode="lin" valueType="num">
                                      <p:cBhvr>
                                        <p:cTn id="13" dur="1000" fill="hold"/>
                                        <p:tgtEl>
                                          <p:spTgt spid="20480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20480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16008-BD45-7211-A1F7-C654888C74B8}"/>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5FE9313A-DBA8-6960-5EFF-5D48E26530E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318936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Court Date</a:t>
            </a:r>
          </a:p>
        </p:txBody>
      </p:sp>
      <p:sp>
        <p:nvSpPr>
          <p:cNvPr id="3" name="Content Placeholder 2"/>
          <p:cNvSpPr>
            <a:spLocks noGrp="1"/>
          </p:cNvSpPr>
          <p:nvPr>
            <p:ph idx="1"/>
          </p:nvPr>
        </p:nvSpPr>
        <p:spPr/>
        <p:txBody>
          <a:bodyPr>
            <a:normAutofit fontScale="77500" lnSpcReduction="20000"/>
          </a:bodyPr>
          <a:lstStyle/>
          <a:p>
            <a:r>
              <a:rPr lang="en-US" dirty="0"/>
              <a:t>Casarez case took many strange turns and the court case was no exception</a:t>
            </a:r>
          </a:p>
          <a:p>
            <a:pPr lvl="1"/>
            <a:r>
              <a:rPr lang="en-US" dirty="0"/>
              <a:t>The father was a former interpreter for the court and the Judge remembered him</a:t>
            </a:r>
          </a:p>
          <a:p>
            <a:pPr lvl="1"/>
            <a:r>
              <a:rPr lang="en-US" dirty="0"/>
              <a:t>The attorney for Casarez attempted to state many times the Sheriff’s Office overreached and harassed his client</a:t>
            </a:r>
          </a:p>
          <a:p>
            <a:pPr lvl="1"/>
            <a:r>
              <a:rPr lang="en-US" dirty="0"/>
              <a:t>At one point the attorney stated there should be a lower level of enforcement </a:t>
            </a:r>
          </a:p>
          <a:p>
            <a:pPr lvl="2"/>
            <a:r>
              <a:rPr lang="en-US" dirty="0"/>
              <a:t>The judge stopped the attorney and said this was the lowest possible enforcement</a:t>
            </a:r>
          </a:p>
          <a:p>
            <a:r>
              <a:rPr lang="en-US" dirty="0"/>
              <a:t>Casarez never showed his face and never spoke</a:t>
            </a:r>
          </a:p>
          <a:p>
            <a:r>
              <a:rPr lang="en-US" dirty="0"/>
              <a:t>The attorney even stated at the end that whatever might have been said by </a:t>
            </a:r>
            <a:r>
              <a:rPr lang="en-US"/>
              <a:t>his client was a </a:t>
            </a:r>
            <a:r>
              <a:rPr lang="en-US" dirty="0"/>
              <a:t>joke and never was meant to be taken seriously.</a:t>
            </a:r>
          </a:p>
          <a:p>
            <a:r>
              <a:rPr lang="en-US" dirty="0"/>
              <a:t>We were granted a one year order</a:t>
            </a:r>
          </a:p>
          <a:p>
            <a:r>
              <a:rPr lang="en-US" dirty="0"/>
              <a:t>The gun is now ground up in tiny pieces because Casarez never picked up the firearm</a:t>
            </a:r>
          </a:p>
          <a:p>
            <a:pPr lvl="1"/>
            <a:endParaRPr lang="en-US" dirty="0"/>
          </a:p>
        </p:txBody>
      </p:sp>
    </p:spTree>
    <p:extLst>
      <p:ext uri="{BB962C8B-B14F-4D97-AF65-F5344CB8AC3E}">
        <p14:creationId xmlns:p14="http://schemas.microsoft.com/office/powerpoint/2010/main" val="40089474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806C26689ED3F47936053D429BDF58C" ma:contentTypeVersion="9" ma:contentTypeDescription="Create a new document." ma:contentTypeScope="" ma:versionID="66ecbbe427636473f978a03321d118df">
  <xsd:schema xmlns:xsd="http://www.w3.org/2001/XMLSchema" xmlns:xs="http://www.w3.org/2001/XMLSchema" xmlns:p="http://schemas.microsoft.com/office/2006/metadata/properties" xmlns:ns2="bdda19d9-f9ba-46b3-a6de-8cd7cd5343b5" xmlns:ns3="b480663d-7f8b-472d-9c70-e03b8f8cc4c6" targetNamespace="http://schemas.microsoft.com/office/2006/metadata/properties" ma:root="true" ma:fieldsID="81672e0168d4235f3e1b1a331d259dae" ns2:_="" ns3:_="">
    <xsd:import namespace="bdda19d9-f9ba-46b3-a6de-8cd7cd5343b5"/>
    <xsd:import namespace="b480663d-7f8b-472d-9c70-e03b8f8cc4c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da19d9-f9ba-46b3-a6de-8cd7cd5343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ed8703d-a7c8-4a51-8730-763bd45d72e7"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480663d-7f8b-472d-9c70-e03b8f8cc4c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0cfcc9c-6109-48d3-8202-d2de5a44e771}" ma:internalName="TaxCatchAll" ma:showField="CatchAllData" ma:web="b480663d-7f8b-472d-9c70-e03b8f8cc4c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058014-AB1E-49AA-A402-B154F9E130A7}">
  <ds:schemaRefs>
    <ds:schemaRef ds:uri="http://schemas.microsoft.com/sharepoint/v3/contenttype/forms"/>
  </ds:schemaRefs>
</ds:datastoreItem>
</file>

<file path=customXml/itemProps2.xml><?xml version="1.0" encoding="utf-8"?>
<ds:datastoreItem xmlns:ds="http://schemas.openxmlformats.org/officeDocument/2006/customXml" ds:itemID="{A6EBBA1B-EA76-4FCF-ABC0-171595F10A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da19d9-f9ba-46b3-a6de-8cd7cd5343b5"/>
    <ds:schemaRef ds:uri="b480663d-7f8b-472d-9c70-e03b8f8cc4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TM03457485[[fn=Mesh]]</Template>
  <TotalTime>926</TotalTime>
  <Words>4340</Words>
  <Application>Microsoft Office PowerPoint</Application>
  <PresentationFormat>Widescreen</PresentationFormat>
  <Paragraphs>284</Paragraphs>
  <Slides>52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52</vt:i4>
      </vt:variant>
    </vt:vector>
  </HeadingPairs>
  <TitlesOfParts>
    <vt:vector size="55" baseType="lpstr">
      <vt:lpstr>Arial</vt:lpstr>
      <vt:lpstr>Century Gothic</vt:lpstr>
      <vt:lpstr>Mesh</vt:lpstr>
      <vt:lpstr>Threat AssessmentS</vt:lpstr>
      <vt:lpstr>Introduction</vt:lpstr>
      <vt:lpstr>Introduction, Continued</vt:lpstr>
      <vt:lpstr>Introduction, Continued</vt:lpstr>
      <vt:lpstr>Introduction, Continued</vt:lpstr>
      <vt:lpstr>Warning Behaviors</vt:lpstr>
      <vt:lpstr>Pathway Warning behavior</vt:lpstr>
      <vt:lpstr>Pathway Warning behavior</vt:lpstr>
      <vt:lpstr>Fixation Warning Behavior</vt:lpstr>
      <vt:lpstr>Fixation Warning Behavior</vt:lpstr>
      <vt:lpstr>Fixation Warning Behavior</vt:lpstr>
      <vt:lpstr>Identification warning behavior</vt:lpstr>
      <vt:lpstr>Identification warning behavior</vt:lpstr>
      <vt:lpstr>Novel Aggression Warning Behavior</vt:lpstr>
      <vt:lpstr>Novel Aggression Warning Behavior</vt:lpstr>
      <vt:lpstr>Energy burst warning behavior</vt:lpstr>
      <vt:lpstr>Energy burst warning behavior</vt:lpstr>
      <vt:lpstr>Leakage warning behavior</vt:lpstr>
      <vt:lpstr>Leakage warning behavior</vt:lpstr>
      <vt:lpstr>Leakage warning behavior</vt:lpstr>
      <vt:lpstr>Last resort warning behavior</vt:lpstr>
      <vt:lpstr>Last resort warning behavior</vt:lpstr>
      <vt:lpstr>Directly communicated threats</vt:lpstr>
      <vt:lpstr>Directly communicated threats</vt:lpstr>
      <vt:lpstr>Assessment</vt:lpstr>
      <vt:lpstr>Temple Or Rishon</vt:lpstr>
      <vt:lpstr>PowerPoint Presentation</vt:lpstr>
      <vt:lpstr>Making themselves known-</vt:lpstr>
      <vt:lpstr>The shot across the bow-</vt:lpstr>
      <vt:lpstr>Rise in Atomwaffen</vt:lpstr>
      <vt:lpstr>Who is Atomwaffen Division</vt:lpstr>
      <vt:lpstr>The Bowl Patrol</vt:lpstr>
      <vt:lpstr>Bowl Patrol</vt:lpstr>
      <vt:lpstr>Warning</vt:lpstr>
      <vt:lpstr>Bowl Patrol</vt:lpstr>
      <vt:lpstr>What we knew</vt:lpstr>
      <vt:lpstr>PowerPoint Presentation</vt:lpstr>
      <vt:lpstr>DOXING</vt:lpstr>
      <vt:lpstr>Andrew Casarez (“Vic Mackey”)</vt:lpstr>
      <vt:lpstr>After we knew </vt:lpstr>
      <vt:lpstr>WHY GUN VIOLENCE RESTRAINING ORDERS?</vt:lpstr>
      <vt:lpstr>ASSEMBLY BILL (AB) 1014 EFFECTIVE JAN. 1, 2016</vt:lpstr>
      <vt:lpstr>TEMPORARY EMERGENCY GVRO (LE ONLY)</vt:lpstr>
      <vt:lpstr>EX PARTE GVRO (LE OR FAMILY)</vt:lpstr>
      <vt:lpstr>GVRO HEARINGS </vt:lpstr>
      <vt:lpstr>GVRO NOTIFICATIONS </vt:lpstr>
      <vt:lpstr>GVRO CONSIDERATIONS </vt:lpstr>
      <vt:lpstr>GVRO CONSIDERATIONS </vt:lpstr>
      <vt:lpstr>GVRO CONSIDERATIONS </vt:lpstr>
      <vt:lpstr>GVRO CONSIDERATIONS </vt:lpstr>
      <vt:lpstr>PowerPoint Presentation</vt:lpstr>
      <vt:lpstr>The Court Date</vt:lpstr>
    </vt:vector>
  </TitlesOfParts>
  <Company>SSD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Threat indicative behaviors</dc:title>
  <dc:creator>Cuneo, David</dc:creator>
  <cp:lastModifiedBy>Gregory Mahony</cp:lastModifiedBy>
  <cp:revision>28</cp:revision>
  <dcterms:created xsi:type="dcterms:W3CDTF">2020-03-01T01:30:48Z</dcterms:created>
  <dcterms:modified xsi:type="dcterms:W3CDTF">2022-11-28T05:28:24Z</dcterms:modified>
</cp:coreProperties>
</file>