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57" r:id="rId4"/>
    <p:sldId id="258"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6841B-3915-4D4E-BA52-0705243A2A0E}"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62159-5BF8-724D-A200-3314A35B378C}" type="slidenum">
              <a:rPr lang="en-US" smtClean="0"/>
              <a:t>‹#›</a:t>
            </a:fld>
            <a:endParaRPr lang="en-US"/>
          </a:p>
        </p:txBody>
      </p:sp>
    </p:spTree>
    <p:extLst>
      <p:ext uri="{BB962C8B-B14F-4D97-AF65-F5344CB8AC3E}">
        <p14:creationId xmlns:p14="http://schemas.microsoft.com/office/powerpoint/2010/main" val="87764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62159-5BF8-724D-A200-3314A35B378C}" type="slidenum">
              <a:rPr lang="en-US" smtClean="0"/>
              <a:t>8</a:t>
            </a:fld>
            <a:endParaRPr lang="en-US"/>
          </a:p>
        </p:txBody>
      </p:sp>
    </p:spTree>
    <p:extLst>
      <p:ext uri="{BB962C8B-B14F-4D97-AF65-F5344CB8AC3E}">
        <p14:creationId xmlns:p14="http://schemas.microsoft.com/office/powerpoint/2010/main" val="85348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4F61-13C7-FE41-BAB8-46B7F0413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BAA581-529D-3947-9F30-8D83F938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0E6B4A-D454-7744-A48C-BE246E186462}"/>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5" name="Footer Placeholder 4">
            <a:extLst>
              <a:ext uri="{FF2B5EF4-FFF2-40B4-BE49-F238E27FC236}">
                <a16:creationId xmlns:a16="http://schemas.microsoft.com/office/drawing/2014/main" id="{D40083C6-5587-BE4A-A724-FD2DABE62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0D8FF-C391-1F44-91E8-E8D563D21FC7}"/>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268821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7417-3D3E-2349-BADF-EC7F6C2C91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E1B82-D8DF-AD49-99D4-0D497C896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E0B73-1394-934C-A134-9339A823CF3A}"/>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5" name="Footer Placeholder 4">
            <a:extLst>
              <a:ext uri="{FF2B5EF4-FFF2-40B4-BE49-F238E27FC236}">
                <a16:creationId xmlns:a16="http://schemas.microsoft.com/office/drawing/2014/main" id="{FA704AAF-234F-F04A-86B7-77C850247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BE0E0-6BFB-DE43-982F-582A38A11F20}"/>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104293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08D12-D7E3-C84B-9D94-1A4EEFC60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EF4CA7-4D3B-4342-9A64-9D5146A3D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19945-CE66-234F-91FF-7104057AD9B5}"/>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5" name="Footer Placeholder 4">
            <a:extLst>
              <a:ext uri="{FF2B5EF4-FFF2-40B4-BE49-F238E27FC236}">
                <a16:creationId xmlns:a16="http://schemas.microsoft.com/office/drawing/2014/main" id="{BB6A25DC-6FFC-5B4A-A3D0-8F865326E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BF0C0-522B-C045-9F23-B9252A77C509}"/>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111150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F4DB-0005-1840-9069-54EB09BBE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AEAE-440B-BF4A-8B8F-77CD55D1E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0EC66-481A-D044-9359-7C610FA10072}"/>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5" name="Footer Placeholder 4">
            <a:extLst>
              <a:ext uri="{FF2B5EF4-FFF2-40B4-BE49-F238E27FC236}">
                <a16:creationId xmlns:a16="http://schemas.microsoft.com/office/drawing/2014/main" id="{E6CE324A-4096-8E4B-A349-5264CF9E3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8159B-A2B0-0546-A8ED-E103ADE0660B}"/>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364582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1CCE-55FF-9944-B60A-436905C75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D2677A-1DAD-F241-9FC7-47C231D03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E1488-CEA3-D84A-BA2D-6178F095FA58}"/>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5" name="Footer Placeholder 4">
            <a:extLst>
              <a:ext uri="{FF2B5EF4-FFF2-40B4-BE49-F238E27FC236}">
                <a16:creationId xmlns:a16="http://schemas.microsoft.com/office/drawing/2014/main" id="{D3AC0D00-B69D-D745-BF95-A7A3F5B52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F1339-A6F8-7240-BCE3-7AC5D4A5E9B0}"/>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328241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6BB4-DDF6-C542-887B-A92A4A138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75E0E0-06A2-2B44-B20F-91240CAF7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62811A-E05C-9546-8DB1-34A841D6F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713A71-C20D-9E4D-B491-0718D9DA2172}"/>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6" name="Footer Placeholder 5">
            <a:extLst>
              <a:ext uri="{FF2B5EF4-FFF2-40B4-BE49-F238E27FC236}">
                <a16:creationId xmlns:a16="http://schemas.microsoft.com/office/drawing/2014/main" id="{E6324314-4140-B04B-B46A-4887ACD3F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AD022-CE92-AB40-9AEE-FAE782C17153}"/>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380095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EC25-6CAC-CA4D-B6DD-5E658E09D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D802F-B7EA-194D-8A20-ABF393D46D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48059E-9880-EE49-9E8F-DAA3091784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737391-25BE-A447-B385-1A445FA59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D03C80-DD39-C445-A2E0-A4926123A4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A00416-70CB-B840-957C-C2B4C32E944D}"/>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8" name="Footer Placeholder 7">
            <a:extLst>
              <a:ext uri="{FF2B5EF4-FFF2-40B4-BE49-F238E27FC236}">
                <a16:creationId xmlns:a16="http://schemas.microsoft.com/office/drawing/2014/main" id="{4B9FD0E2-7023-354F-A15F-A5EC90D0C4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B78FF9-6ACB-174E-8784-BAE97C11C11B}"/>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177868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245D-A052-8744-8321-D20A16FE8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79BAE-26EB-2545-91EA-D580DC281FDE}"/>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4" name="Footer Placeholder 3">
            <a:extLst>
              <a:ext uri="{FF2B5EF4-FFF2-40B4-BE49-F238E27FC236}">
                <a16:creationId xmlns:a16="http://schemas.microsoft.com/office/drawing/2014/main" id="{BC1C3915-CEF1-D844-BE63-5CBD4DE582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218BF-02EA-114C-AEB9-5108DB776E99}"/>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133234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A08B4-27C4-7A4C-845F-250BB1B5580F}"/>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3" name="Footer Placeholder 2">
            <a:extLst>
              <a:ext uri="{FF2B5EF4-FFF2-40B4-BE49-F238E27FC236}">
                <a16:creationId xmlns:a16="http://schemas.microsoft.com/office/drawing/2014/main" id="{CD6B2089-7D46-9347-B1F9-C213536B5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F037B8-DA15-214E-9733-5997140C54BB}"/>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264567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A7CC-BB58-8045-A97C-9B43DDB21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16445-99EB-9F40-B011-241552085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26F6F-67B8-B54D-82E4-EBF16BEFA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EB055-B344-874B-9302-CAFF56193596}"/>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6" name="Footer Placeholder 5">
            <a:extLst>
              <a:ext uri="{FF2B5EF4-FFF2-40B4-BE49-F238E27FC236}">
                <a16:creationId xmlns:a16="http://schemas.microsoft.com/office/drawing/2014/main" id="{53DFCA20-2805-AC4C-BD67-383C15BEB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AA446-825A-5F41-8383-8174A9AF69EB}"/>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31363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6E31-883C-BD44-AAEF-6ABA861EF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CDBCD-9C38-DA4A-8FD7-13A68CFEF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425EFE-1D08-424F-B907-0A67DE3C0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86653-D44B-0C4D-8325-88445E12E4D4}"/>
              </a:ext>
            </a:extLst>
          </p:cNvPr>
          <p:cNvSpPr>
            <a:spLocks noGrp="1"/>
          </p:cNvSpPr>
          <p:nvPr>
            <p:ph type="dt" sz="half" idx="10"/>
          </p:nvPr>
        </p:nvSpPr>
        <p:spPr/>
        <p:txBody>
          <a:bodyPr/>
          <a:lstStyle/>
          <a:p>
            <a:fld id="{921FB8B3-30FF-FE4F-B486-F650BC59D69B}" type="datetimeFigureOut">
              <a:rPr lang="en-US" smtClean="0"/>
              <a:t>11/16/2022</a:t>
            </a:fld>
            <a:endParaRPr lang="en-US"/>
          </a:p>
        </p:txBody>
      </p:sp>
      <p:sp>
        <p:nvSpPr>
          <p:cNvPr id="6" name="Footer Placeholder 5">
            <a:extLst>
              <a:ext uri="{FF2B5EF4-FFF2-40B4-BE49-F238E27FC236}">
                <a16:creationId xmlns:a16="http://schemas.microsoft.com/office/drawing/2014/main" id="{1F0D0369-393B-7349-B56C-D1CD31501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16E50-6270-3D4C-8DBA-614DAABA301B}"/>
              </a:ext>
            </a:extLst>
          </p:cNvPr>
          <p:cNvSpPr>
            <a:spLocks noGrp="1"/>
          </p:cNvSpPr>
          <p:nvPr>
            <p:ph type="sldNum" sz="quarter" idx="12"/>
          </p:nvPr>
        </p:nvSpPr>
        <p:spPr/>
        <p:txBody>
          <a:bodyPr/>
          <a:lstStyle/>
          <a:p>
            <a:fld id="{8BF9E3F0-AEAD-B140-8A53-DDC94E49B0A8}" type="slidenum">
              <a:rPr lang="en-US" smtClean="0"/>
              <a:t>‹#›</a:t>
            </a:fld>
            <a:endParaRPr lang="en-US"/>
          </a:p>
        </p:txBody>
      </p:sp>
    </p:spTree>
    <p:extLst>
      <p:ext uri="{BB962C8B-B14F-4D97-AF65-F5344CB8AC3E}">
        <p14:creationId xmlns:p14="http://schemas.microsoft.com/office/powerpoint/2010/main" val="22711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47245-31FB-E84A-B8D7-F2DE8A8F7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5152A-4144-6B4C-8F2E-E2E2F3558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28260-EF73-9949-94D0-7A8540E62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FB8B3-30FF-FE4F-B486-F650BC59D69B}" type="datetimeFigureOut">
              <a:rPr lang="en-US" smtClean="0"/>
              <a:t>11/16/2022</a:t>
            </a:fld>
            <a:endParaRPr lang="en-US"/>
          </a:p>
        </p:txBody>
      </p:sp>
      <p:sp>
        <p:nvSpPr>
          <p:cNvPr id="5" name="Footer Placeholder 4">
            <a:extLst>
              <a:ext uri="{FF2B5EF4-FFF2-40B4-BE49-F238E27FC236}">
                <a16:creationId xmlns:a16="http://schemas.microsoft.com/office/drawing/2014/main" id="{6E21D553-C8B6-8549-9F21-1F804D772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9029D4-74B5-C242-80FB-629FB8E8E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9E3F0-AEAD-B140-8A53-DDC94E49B0A8}" type="slidenum">
              <a:rPr lang="en-US" smtClean="0"/>
              <a:t>‹#›</a:t>
            </a:fld>
            <a:endParaRPr lang="en-US"/>
          </a:p>
        </p:txBody>
      </p:sp>
    </p:spTree>
    <p:extLst>
      <p:ext uri="{BB962C8B-B14F-4D97-AF65-F5344CB8AC3E}">
        <p14:creationId xmlns:p14="http://schemas.microsoft.com/office/powerpoint/2010/main" val="146549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rldefense.proofpoint.com/v2/url?u=https-3A__www.sciencedirect.com_science_article_pii_S2351989422001949&amp;d=DwMFaQ&amp;c=sdnEM9SRGFuMt5z5w3AhsPNahmNicq64TgF1JwNR0cs&amp;r=48RJzHAtLqJVRjwTScnXoW87ep8cOm17FErsH5w-ZmE&amp;m=AOWP6eIC7GQrvMos6aN_4-GDunnWk2PKPnFYhSbVLrAg6aKMNtngVpgW7BJvUqTZ&amp;s=pcTuclH5uIJ5LDdi2YM10FmZdx_5bWnY176YnkM_WQ4&amp;e="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BE54-C2A1-9946-B272-50150ABAFB59}"/>
              </a:ext>
            </a:extLst>
          </p:cNvPr>
          <p:cNvSpPr>
            <a:spLocks noGrp="1"/>
          </p:cNvSpPr>
          <p:nvPr>
            <p:ph type="ctrTitle"/>
          </p:nvPr>
        </p:nvSpPr>
        <p:spPr>
          <a:xfrm>
            <a:off x="1524000" y="1122363"/>
            <a:ext cx="9144000" cy="1673088"/>
          </a:xfrm>
        </p:spPr>
        <p:txBody>
          <a:bodyPr>
            <a:normAutofit fontScale="90000"/>
          </a:bodyPr>
          <a:lstStyle/>
          <a:p>
            <a:r>
              <a:rPr lang="en-US" dirty="0"/>
              <a:t>CPW Working Group Members</a:t>
            </a:r>
            <a:br>
              <a:rPr lang="en-US" dirty="0"/>
            </a:br>
            <a:r>
              <a:rPr lang="en-US" sz="3600" dirty="0"/>
              <a:t>CO Wolf Reintroduction</a:t>
            </a:r>
          </a:p>
        </p:txBody>
      </p:sp>
      <p:sp>
        <p:nvSpPr>
          <p:cNvPr id="3" name="Subtitle 2">
            <a:extLst>
              <a:ext uri="{FF2B5EF4-FFF2-40B4-BE49-F238E27FC236}">
                <a16:creationId xmlns:a16="http://schemas.microsoft.com/office/drawing/2014/main" id="{2D9FBB09-ABD5-6D46-8690-DA259A665F87}"/>
              </a:ext>
            </a:extLst>
          </p:cNvPr>
          <p:cNvSpPr>
            <a:spLocks noGrp="1"/>
          </p:cNvSpPr>
          <p:nvPr>
            <p:ph type="subTitle" idx="1"/>
          </p:nvPr>
        </p:nvSpPr>
        <p:spPr>
          <a:xfrm>
            <a:off x="1524000" y="3429000"/>
            <a:ext cx="9144000" cy="2214154"/>
          </a:xfrm>
        </p:spPr>
        <p:txBody>
          <a:bodyPr>
            <a:normAutofit/>
          </a:bodyPr>
          <a:lstStyle/>
          <a:p>
            <a:pPr marL="342900" indent="-342900" algn="l">
              <a:buFont typeface="Arial" panose="020B0604020202020204" pitchFamily="34" charset="0"/>
              <a:buChar char="•"/>
            </a:pPr>
            <a:r>
              <a:rPr lang="en-US" dirty="0" err="1"/>
              <a:t>Meritt</a:t>
            </a:r>
            <a:r>
              <a:rPr lang="en-US" dirty="0"/>
              <a:t> </a:t>
            </a:r>
            <a:r>
              <a:rPr lang="en-US" dirty="0" err="1"/>
              <a:t>Linke</a:t>
            </a:r>
            <a:r>
              <a:rPr lang="en-US" dirty="0"/>
              <a:t>, Grand County Commissioner &amp; TWG member</a:t>
            </a:r>
          </a:p>
          <a:p>
            <a:pPr marL="342900" indent="-342900" algn="l">
              <a:buFont typeface="Arial" panose="020B0604020202020204" pitchFamily="34" charset="0"/>
              <a:buChar char="•"/>
            </a:pPr>
            <a:r>
              <a:rPr lang="en-US" dirty="0"/>
              <a:t>Francie </a:t>
            </a:r>
            <a:r>
              <a:rPr lang="en-US" dirty="0" err="1"/>
              <a:t>Jacober</a:t>
            </a:r>
            <a:r>
              <a:rPr lang="en-US" dirty="0"/>
              <a:t>, Pitkin County Commissioner &amp; SAG member</a:t>
            </a:r>
          </a:p>
          <a:p>
            <a:pPr marL="342900" indent="-342900" algn="l">
              <a:buFont typeface="Arial" panose="020B0604020202020204" pitchFamily="34" charset="0"/>
              <a:buChar char="•"/>
            </a:pPr>
            <a:r>
              <a:rPr lang="en-US" dirty="0"/>
              <a:t>Lenny </a:t>
            </a:r>
            <a:r>
              <a:rPr lang="en-US" dirty="0" err="1"/>
              <a:t>Klinglesmith</a:t>
            </a:r>
            <a:r>
              <a:rPr lang="en-US" dirty="0"/>
              <a:t>, cattle rancher &amp; SAG member</a:t>
            </a:r>
          </a:p>
          <a:p>
            <a:pPr marL="342900" indent="-342900" algn="l">
              <a:buFont typeface="Arial" panose="020B0604020202020204" pitchFamily="34" charset="0"/>
              <a:buChar char="•"/>
            </a:pPr>
            <a:r>
              <a:rPr lang="en-US" dirty="0"/>
              <a:t>Renee Deal, sheep rancher &amp; SAG member</a:t>
            </a:r>
          </a:p>
        </p:txBody>
      </p:sp>
    </p:spTree>
    <p:extLst>
      <p:ext uri="{BB962C8B-B14F-4D97-AF65-F5344CB8AC3E}">
        <p14:creationId xmlns:p14="http://schemas.microsoft.com/office/powerpoint/2010/main" val="191505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15C1-16ED-4E46-B67F-4D9BBF72734B}"/>
              </a:ext>
            </a:extLst>
          </p:cNvPr>
          <p:cNvSpPr>
            <a:spLocks noGrp="1"/>
          </p:cNvSpPr>
          <p:nvPr>
            <p:ph type="title"/>
          </p:nvPr>
        </p:nvSpPr>
        <p:spPr/>
        <p:txBody>
          <a:bodyPr>
            <a:normAutofit/>
          </a:bodyPr>
          <a:lstStyle/>
          <a:p>
            <a:r>
              <a:rPr lang="en-US" dirty="0">
                <a:solidFill>
                  <a:schemeClr val="accent1"/>
                </a:solidFill>
              </a:rPr>
              <a:t>Lethal Control Measures</a:t>
            </a:r>
            <a:br>
              <a:rPr lang="en-US" dirty="0">
                <a:solidFill>
                  <a:schemeClr val="accent1"/>
                </a:solidFill>
              </a:rPr>
            </a:br>
            <a:r>
              <a:rPr lang="en-US" sz="2700" dirty="0">
                <a:solidFill>
                  <a:schemeClr val="accent1"/>
                </a:solidFill>
              </a:rPr>
              <a:t>From SAG compensation report (see website below for full reports)</a:t>
            </a:r>
          </a:p>
        </p:txBody>
      </p:sp>
      <p:sp>
        <p:nvSpPr>
          <p:cNvPr id="3" name="Content Placeholder 2">
            <a:extLst>
              <a:ext uri="{FF2B5EF4-FFF2-40B4-BE49-F238E27FC236}">
                <a16:creationId xmlns:a16="http://schemas.microsoft.com/office/drawing/2014/main" id="{B7945C3B-59BF-B041-9A9C-5D582EA98822}"/>
              </a:ext>
            </a:extLst>
          </p:cNvPr>
          <p:cNvSpPr>
            <a:spLocks noGrp="1"/>
          </p:cNvSpPr>
          <p:nvPr>
            <p:ph idx="1"/>
          </p:nvPr>
        </p:nvSpPr>
        <p:spPr/>
        <p:txBody>
          <a:bodyPr/>
          <a:lstStyle/>
          <a:p>
            <a:r>
              <a:rPr lang="en-US" dirty="0"/>
              <a:t>SAG had full consensus on the following lethal measures:</a:t>
            </a:r>
          </a:p>
          <a:p>
            <a:pPr lvl="1"/>
            <a:r>
              <a:rPr lang="en-US" dirty="0"/>
              <a:t>“Allowance of lethal control by state and federal agents and by producers or their agents (with a permit) for wolves caught in the act of biting, wounding, grasping, or killing livestock or working dogs.”</a:t>
            </a:r>
          </a:p>
          <a:p>
            <a:pPr lvl="1"/>
            <a:r>
              <a:rPr lang="en-US" dirty="0"/>
              <a:t>“Allowance of lethal control of chronically depredating wolves following depredation event(s), after evaluation of circumstances, by state and federal agents across all Phases and by producers with limited duration permits in Phase 3”</a:t>
            </a:r>
          </a:p>
          <a:p>
            <a:pPr lvl="1"/>
            <a:r>
              <a:rPr lang="en-US" dirty="0"/>
              <a:t>“Discretion to CPW to make determination as to whether a situation is characterized as chronic depredation…”</a:t>
            </a:r>
          </a:p>
        </p:txBody>
      </p:sp>
      <p:sp>
        <p:nvSpPr>
          <p:cNvPr id="4" name="TextBox 3">
            <a:extLst>
              <a:ext uri="{FF2B5EF4-FFF2-40B4-BE49-F238E27FC236}">
                <a16:creationId xmlns:a16="http://schemas.microsoft.com/office/drawing/2014/main" id="{92381EEE-BC43-8145-BAE7-43B9F5BEA0D5}"/>
              </a:ext>
            </a:extLst>
          </p:cNvPr>
          <p:cNvSpPr txBox="1"/>
          <p:nvPr/>
        </p:nvSpPr>
        <p:spPr>
          <a:xfrm>
            <a:off x="302623" y="6019512"/>
            <a:ext cx="11586754" cy="584775"/>
          </a:xfrm>
          <a:prstGeom prst="rect">
            <a:avLst/>
          </a:prstGeom>
          <a:noFill/>
        </p:spPr>
        <p:txBody>
          <a:bodyPr wrap="square" rtlCol="0">
            <a:spAutoFit/>
          </a:bodyPr>
          <a:lstStyle/>
          <a:p>
            <a:r>
              <a:rPr lang="en-US" sz="3200" dirty="0">
                <a:solidFill>
                  <a:schemeClr val="accent1"/>
                </a:solidFill>
              </a:rPr>
              <a:t>https://</a:t>
            </a:r>
            <a:r>
              <a:rPr lang="en-US" sz="3200" dirty="0" err="1">
                <a:solidFill>
                  <a:schemeClr val="accent1"/>
                </a:solidFill>
              </a:rPr>
              <a:t>www.wolfengagementco.org</a:t>
            </a:r>
            <a:r>
              <a:rPr lang="en-US" sz="3200" dirty="0">
                <a:solidFill>
                  <a:schemeClr val="accent1"/>
                </a:solidFill>
              </a:rPr>
              <a:t>/advisory-groups</a:t>
            </a:r>
          </a:p>
        </p:txBody>
      </p:sp>
    </p:spTree>
    <p:extLst>
      <p:ext uri="{BB962C8B-B14F-4D97-AF65-F5344CB8AC3E}">
        <p14:creationId xmlns:p14="http://schemas.microsoft.com/office/powerpoint/2010/main" val="195632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45C3B-59BF-B041-9A9C-5D582EA98822}"/>
              </a:ext>
            </a:extLst>
          </p:cNvPr>
          <p:cNvSpPr>
            <a:spLocks noGrp="1"/>
          </p:cNvSpPr>
          <p:nvPr>
            <p:ph idx="1"/>
          </p:nvPr>
        </p:nvSpPr>
        <p:spPr/>
        <p:txBody>
          <a:bodyPr/>
          <a:lstStyle/>
          <a:p>
            <a:r>
              <a:rPr lang="en-US" dirty="0"/>
              <a:t>SAG was one vote short of consensus on the following lethal controls:</a:t>
            </a:r>
          </a:p>
          <a:p>
            <a:pPr lvl="1"/>
            <a:r>
              <a:rPr lang="en-US" sz="2800" dirty="0"/>
              <a:t>“Allowance of lethal take of chronically depredating wolves by a producer or agent with a limited duration permit in Phases 1 and 2 (state endangered and threatened).”</a:t>
            </a:r>
          </a:p>
          <a:p>
            <a:pPr lvl="1"/>
            <a:r>
              <a:rPr lang="en-US" sz="2800" dirty="0"/>
              <a:t>“Allowance of lethal control by state/federal agents for wolves caught in the act of chasing in all Phases, and by producers or their agents, with permit and prior depredation in area required in Phases 1 and 2.”</a:t>
            </a:r>
          </a:p>
        </p:txBody>
      </p:sp>
      <p:sp>
        <p:nvSpPr>
          <p:cNvPr id="4" name="TextBox 3">
            <a:extLst>
              <a:ext uri="{FF2B5EF4-FFF2-40B4-BE49-F238E27FC236}">
                <a16:creationId xmlns:a16="http://schemas.microsoft.com/office/drawing/2014/main" id="{57488D1B-214B-514F-99AC-FDC26B3ED087}"/>
              </a:ext>
            </a:extLst>
          </p:cNvPr>
          <p:cNvSpPr txBox="1"/>
          <p:nvPr/>
        </p:nvSpPr>
        <p:spPr>
          <a:xfrm>
            <a:off x="302623" y="6019512"/>
            <a:ext cx="11586754" cy="584775"/>
          </a:xfrm>
          <a:prstGeom prst="rect">
            <a:avLst/>
          </a:prstGeom>
          <a:noFill/>
        </p:spPr>
        <p:txBody>
          <a:bodyPr wrap="square" rtlCol="0">
            <a:spAutoFit/>
          </a:bodyPr>
          <a:lstStyle/>
          <a:p>
            <a:r>
              <a:rPr lang="en-US" sz="3200" dirty="0">
                <a:solidFill>
                  <a:schemeClr val="accent1"/>
                </a:solidFill>
              </a:rPr>
              <a:t>https://</a:t>
            </a:r>
            <a:r>
              <a:rPr lang="en-US" sz="3200" dirty="0" err="1">
                <a:solidFill>
                  <a:schemeClr val="accent1"/>
                </a:solidFill>
              </a:rPr>
              <a:t>www.wolfengagementco.org</a:t>
            </a:r>
            <a:r>
              <a:rPr lang="en-US" sz="3200" dirty="0">
                <a:solidFill>
                  <a:schemeClr val="accent1"/>
                </a:solidFill>
              </a:rPr>
              <a:t>/advisory-groups</a:t>
            </a:r>
          </a:p>
        </p:txBody>
      </p:sp>
      <p:sp>
        <p:nvSpPr>
          <p:cNvPr id="9" name="Title 1">
            <a:extLst>
              <a:ext uri="{FF2B5EF4-FFF2-40B4-BE49-F238E27FC236}">
                <a16:creationId xmlns:a16="http://schemas.microsoft.com/office/drawing/2014/main" id="{633ECB4D-E50F-254A-B78C-9E5F52EB03DD}"/>
              </a:ext>
            </a:extLst>
          </p:cNvPr>
          <p:cNvSpPr>
            <a:spLocks noGrp="1"/>
          </p:cNvSpPr>
          <p:nvPr>
            <p:ph type="title"/>
          </p:nvPr>
        </p:nvSpPr>
        <p:spPr/>
        <p:txBody>
          <a:bodyPr>
            <a:normAutofit/>
          </a:bodyPr>
          <a:lstStyle/>
          <a:p>
            <a:r>
              <a:rPr lang="en-US" dirty="0">
                <a:solidFill>
                  <a:schemeClr val="accent1"/>
                </a:solidFill>
              </a:rPr>
              <a:t>Lethal Control Measures (cont.)</a:t>
            </a:r>
            <a:br>
              <a:rPr lang="en-US" dirty="0">
                <a:solidFill>
                  <a:schemeClr val="accent1"/>
                </a:solidFill>
              </a:rPr>
            </a:br>
            <a:r>
              <a:rPr lang="en-US" sz="2700" dirty="0">
                <a:solidFill>
                  <a:schemeClr val="accent1"/>
                </a:solidFill>
              </a:rPr>
              <a:t>From SAG compensation report (see website below for full reports)</a:t>
            </a:r>
          </a:p>
        </p:txBody>
      </p:sp>
    </p:spTree>
    <p:extLst>
      <p:ext uri="{BB962C8B-B14F-4D97-AF65-F5344CB8AC3E}">
        <p14:creationId xmlns:p14="http://schemas.microsoft.com/office/powerpoint/2010/main" val="19090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A82E-F064-074A-8E4A-A5B9DE70C39C}"/>
              </a:ext>
            </a:extLst>
          </p:cNvPr>
          <p:cNvSpPr>
            <a:spLocks noGrp="1"/>
          </p:cNvSpPr>
          <p:nvPr>
            <p:ph type="title"/>
          </p:nvPr>
        </p:nvSpPr>
        <p:spPr/>
        <p:txBody>
          <a:bodyPr/>
          <a:lstStyle/>
          <a:p>
            <a:r>
              <a:rPr lang="en-US" dirty="0">
                <a:solidFill>
                  <a:schemeClr val="accent1"/>
                </a:solidFill>
              </a:rPr>
              <a:t>Monitoring for Impact-Based Management</a:t>
            </a:r>
          </a:p>
        </p:txBody>
      </p:sp>
      <p:sp>
        <p:nvSpPr>
          <p:cNvPr id="3" name="Content Placeholder 2">
            <a:extLst>
              <a:ext uri="{FF2B5EF4-FFF2-40B4-BE49-F238E27FC236}">
                <a16:creationId xmlns:a16="http://schemas.microsoft.com/office/drawing/2014/main" id="{087F3BCC-4706-7540-A451-9996EB660399}"/>
              </a:ext>
            </a:extLst>
          </p:cNvPr>
          <p:cNvSpPr>
            <a:spLocks noGrp="1"/>
          </p:cNvSpPr>
          <p:nvPr>
            <p:ph idx="1"/>
          </p:nvPr>
        </p:nvSpPr>
        <p:spPr/>
        <p:txBody>
          <a:bodyPr/>
          <a:lstStyle/>
          <a:p>
            <a:r>
              <a:rPr lang="en-US" dirty="0"/>
              <a:t>The SAG and TWG discussed at length the need for proper monitoring</a:t>
            </a:r>
            <a:br>
              <a:rPr lang="en-US" dirty="0"/>
            </a:br>
            <a:endParaRPr lang="en-US" dirty="0"/>
          </a:p>
          <a:p>
            <a:r>
              <a:rPr lang="en-US" dirty="0"/>
              <a:t>CPW has stated that any wolves that are reintroduced will be collared</a:t>
            </a:r>
            <a:br>
              <a:rPr lang="en-US" dirty="0"/>
            </a:br>
            <a:endParaRPr lang="en-US" dirty="0"/>
          </a:p>
          <a:p>
            <a:r>
              <a:rPr lang="en-US" dirty="0"/>
              <a:t>BUT…they are very hesitant to commit to keeping collars operational and/or deploying collars on animals who naturally migrate or are born here</a:t>
            </a:r>
            <a:br>
              <a:rPr lang="en-US" dirty="0"/>
            </a:br>
            <a:endParaRPr lang="en-US" dirty="0"/>
          </a:p>
        </p:txBody>
      </p:sp>
    </p:spTree>
    <p:extLst>
      <p:ext uri="{BB962C8B-B14F-4D97-AF65-F5344CB8AC3E}">
        <p14:creationId xmlns:p14="http://schemas.microsoft.com/office/powerpoint/2010/main" val="107120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E6EE-EA82-564D-B612-3AB2BF983937}"/>
              </a:ext>
            </a:extLst>
          </p:cNvPr>
          <p:cNvSpPr>
            <a:spLocks noGrp="1"/>
          </p:cNvSpPr>
          <p:nvPr>
            <p:ph type="title"/>
          </p:nvPr>
        </p:nvSpPr>
        <p:spPr/>
        <p:txBody>
          <a:bodyPr/>
          <a:lstStyle/>
          <a:p>
            <a:r>
              <a:rPr lang="en-US" dirty="0">
                <a:solidFill>
                  <a:schemeClr val="accent1"/>
                </a:solidFill>
              </a:rPr>
              <a:t>Talking points for comments at the upcoming commission meetings:</a:t>
            </a:r>
          </a:p>
        </p:txBody>
      </p:sp>
      <p:sp>
        <p:nvSpPr>
          <p:cNvPr id="3" name="Content Placeholder 2">
            <a:extLst>
              <a:ext uri="{FF2B5EF4-FFF2-40B4-BE49-F238E27FC236}">
                <a16:creationId xmlns:a16="http://schemas.microsoft.com/office/drawing/2014/main" id="{F51D3761-8E18-CA41-BDFB-E5C761F0294F}"/>
              </a:ext>
            </a:extLst>
          </p:cNvPr>
          <p:cNvSpPr>
            <a:spLocks noGrp="1"/>
          </p:cNvSpPr>
          <p:nvPr>
            <p:ph idx="1"/>
          </p:nvPr>
        </p:nvSpPr>
        <p:spPr/>
        <p:txBody>
          <a:bodyPr>
            <a:normAutofit lnSpcReduction="10000"/>
          </a:bodyPr>
          <a:lstStyle/>
          <a:p>
            <a:r>
              <a:rPr lang="en-US" dirty="0"/>
              <a:t>Don’t relitigate! Utilize your time for discussing productive issues</a:t>
            </a:r>
          </a:p>
          <a:p>
            <a:r>
              <a:rPr lang="en-US" dirty="0"/>
              <a:t>Compensation – Support for giving the producer options to claim direct AND indirect losses. Unified support for Alternative 5 would be very helpful.</a:t>
            </a:r>
          </a:p>
          <a:p>
            <a:r>
              <a:rPr lang="en-US" dirty="0"/>
              <a:t>Lethal Control – Support for recommendations that got full consensus AND those that were one vote shy of full consensus from the SAG.</a:t>
            </a:r>
          </a:p>
          <a:p>
            <a:pPr lvl="1"/>
            <a:r>
              <a:rPr lang="en-US" sz="2000" i="1" dirty="0"/>
              <a:t>Catching a wolf chasing or attacking are VERY RARE circumstances but the allowance eases tensions and increases support for a healthy wolf population.</a:t>
            </a:r>
          </a:p>
          <a:p>
            <a:pPr lvl="1"/>
            <a:r>
              <a:rPr lang="en-US" sz="2000" i="1" dirty="0"/>
              <a:t>Managing chronic depredators is CRITICAL!</a:t>
            </a:r>
          </a:p>
          <a:p>
            <a:r>
              <a:rPr lang="en-US" dirty="0"/>
              <a:t>Overall, expressing support for the SAG recommendations shows that we (producers) value our partnership with CPW.</a:t>
            </a:r>
          </a:p>
        </p:txBody>
      </p:sp>
    </p:spTree>
    <p:extLst>
      <p:ext uri="{BB962C8B-B14F-4D97-AF65-F5344CB8AC3E}">
        <p14:creationId xmlns:p14="http://schemas.microsoft.com/office/powerpoint/2010/main" val="207767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3FAA-B339-B94D-B915-5B6310AFC727}"/>
              </a:ext>
            </a:extLst>
          </p:cNvPr>
          <p:cNvSpPr>
            <a:spLocks noGrp="1"/>
          </p:cNvSpPr>
          <p:nvPr>
            <p:ph type="title"/>
          </p:nvPr>
        </p:nvSpPr>
        <p:spPr/>
        <p:txBody>
          <a:bodyPr/>
          <a:lstStyle/>
          <a:p>
            <a:r>
              <a:rPr lang="en-US" dirty="0">
                <a:solidFill>
                  <a:schemeClr val="accent1"/>
                </a:solidFill>
              </a:rPr>
              <a:t>CPW Upcoming Meeting Timeline</a:t>
            </a:r>
          </a:p>
        </p:txBody>
      </p:sp>
      <p:sp>
        <p:nvSpPr>
          <p:cNvPr id="3" name="Content Placeholder 2">
            <a:extLst>
              <a:ext uri="{FF2B5EF4-FFF2-40B4-BE49-F238E27FC236}">
                <a16:creationId xmlns:a16="http://schemas.microsoft.com/office/drawing/2014/main" id="{3114C02C-FC53-AD4A-99E1-C97DFFB919EE}"/>
              </a:ext>
            </a:extLst>
          </p:cNvPr>
          <p:cNvSpPr>
            <a:spLocks noGrp="1"/>
          </p:cNvSpPr>
          <p:nvPr>
            <p:ph idx="1"/>
          </p:nvPr>
        </p:nvSpPr>
        <p:spPr>
          <a:xfrm>
            <a:off x="838200" y="1431235"/>
            <a:ext cx="10515600" cy="4745728"/>
          </a:xfrm>
        </p:spPr>
        <p:txBody>
          <a:bodyPr>
            <a:normAutofit lnSpcReduction="10000"/>
          </a:bodyPr>
          <a:lstStyle/>
          <a:p>
            <a:r>
              <a:rPr lang="en-US" u="sng" dirty="0"/>
              <a:t>November 17-18 </a:t>
            </a:r>
            <a:r>
              <a:rPr lang="en-US" dirty="0"/>
              <a:t>Gateway meeting – wolf update &amp; discussions on public engagement strategies for 2023</a:t>
            </a:r>
          </a:p>
          <a:p>
            <a:r>
              <a:rPr lang="en-US" u="sng" dirty="0"/>
              <a:t>December 9</a:t>
            </a:r>
            <a:r>
              <a:rPr lang="en-US" dirty="0"/>
              <a:t> Virtual meeting – presentation of wolf plan</a:t>
            </a:r>
            <a:br>
              <a:rPr lang="en-US" dirty="0"/>
            </a:br>
            <a:r>
              <a:rPr lang="en-US" sz="2400" i="1" dirty="0"/>
              <a:t>NO comments will be taken during this meeting</a:t>
            </a:r>
            <a:br>
              <a:rPr lang="en-US" sz="2400" i="1" dirty="0"/>
            </a:br>
            <a:endParaRPr lang="en-US" sz="2400" i="1" dirty="0"/>
          </a:p>
          <a:p>
            <a:pPr marL="0" indent="0">
              <a:buNone/>
            </a:pPr>
            <a:r>
              <a:rPr lang="en-US" dirty="0"/>
              <a:t>2023 Tentative meetings/locations</a:t>
            </a:r>
          </a:p>
          <a:p>
            <a:r>
              <a:rPr lang="en-US" dirty="0"/>
              <a:t>January 19 in Colorado Springs</a:t>
            </a:r>
          </a:p>
          <a:p>
            <a:r>
              <a:rPr lang="en-US" dirty="0"/>
              <a:t>January 25 in Gunnison</a:t>
            </a:r>
          </a:p>
          <a:p>
            <a:r>
              <a:rPr lang="en-US" dirty="0"/>
              <a:t>February 7 in Rifle</a:t>
            </a:r>
          </a:p>
          <a:p>
            <a:r>
              <a:rPr lang="en-US" dirty="0"/>
              <a:t>February 16 Virtual</a:t>
            </a:r>
          </a:p>
          <a:p>
            <a:r>
              <a:rPr lang="en-US" dirty="0"/>
              <a:t>February 22 in Denver</a:t>
            </a:r>
          </a:p>
          <a:p>
            <a:pPr marL="0" indent="0">
              <a:buNone/>
            </a:pPr>
            <a:endParaRPr lang="en-US" sz="2400" i="1" dirty="0"/>
          </a:p>
        </p:txBody>
      </p:sp>
    </p:spTree>
    <p:extLst>
      <p:ext uri="{BB962C8B-B14F-4D97-AF65-F5344CB8AC3E}">
        <p14:creationId xmlns:p14="http://schemas.microsoft.com/office/powerpoint/2010/main" val="106938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5538-0803-F541-A29C-44015DC0D387}"/>
              </a:ext>
            </a:extLst>
          </p:cNvPr>
          <p:cNvSpPr>
            <a:spLocks noGrp="1"/>
          </p:cNvSpPr>
          <p:nvPr>
            <p:ph type="title"/>
          </p:nvPr>
        </p:nvSpPr>
        <p:spPr/>
        <p:txBody>
          <a:bodyPr/>
          <a:lstStyle/>
          <a:p>
            <a:r>
              <a:rPr lang="en-US" dirty="0"/>
              <a:t>Points of Discussion</a:t>
            </a:r>
          </a:p>
        </p:txBody>
      </p:sp>
      <p:sp>
        <p:nvSpPr>
          <p:cNvPr id="3" name="Content Placeholder 2">
            <a:extLst>
              <a:ext uri="{FF2B5EF4-FFF2-40B4-BE49-F238E27FC236}">
                <a16:creationId xmlns:a16="http://schemas.microsoft.com/office/drawing/2014/main" id="{F63FFAFC-13C4-8A42-AD01-B09BCA4258F5}"/>
              </a:ext>
            </a:extLst>
          </p:cNvPr>
          <p:cNvSpPr>
            <a:spLocks noGrp="1"/>
          </p:cNvSpPr>
          <p:nvPr>
            <p:ph idx="1"/>
          </p:nvPr>
        </p:nvSpPr>
        <p:spPr/>
        <p:txBody>
          <a:bodyPr>
            <a:normAutofit/>
          </a:bodyPr>
          <a:lstStyle/>
          <a:p>
            <a:r>
              <a:rPr lang="en-US" sz="3200" dirty="0"/>
              <a:t>Introduction area (TWG)</a:t>
            </a:r>
            <a:br>
              <a:rPr lang="en-US" sz="3200" dirty="0"/>
            </a:br>
            <a:endParaRPr lang="en-US" sz="3200" dirty="0"/>
          </a:p>
          <a:p>
            <a:r>
              <a:rPr lang="en-US" sz="3200" dirty="0"/>
              <a:t>Livestock loss compensation (SAG)</a:t>
            </a:r>
            <a:br>
              <a:rPr lang="en-US" sz="3200" dirty="0"/>
            </a:br>
            <a:endParaRPr lang="en-US" sz="3200" dirty="0"/>
          </a:p>
          <a:p>
            <a:r>
              <a:rPr lang="en-US" sz="3200" dirty="0"/>
              <a:t>Management controls (lethal and non-lethal) (SAG &amp; TWG)</a:t>
            </a:r>
            <a:br>
              <a:rPr lang="en-US" sz="3200" dirty="0"/>
            </a:br>
            <a:endParaRPr lang="en-US" sz="3200" dirty="0"/>
          </a:p>
          <a:p>
            <a:r>
              <a:rPr lang="en-US" sz="3200" dirty="0"/>
              <a:t>Monitoring (SAG &amp; TWG)</a:t>
            </a:r>
          </a:p>
        </p:txBody>
      </p:sp>
    </p:spTree>
    <p:extLst>
      <p:ext uri="{BB962C8B-B14F-4D97-AF65-F5344CB8AC3E}">
        <p14:creationId xmlns:p14="http://schemas.microsoft.com/office/powerpoint/2010/main" val="340603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AA68EF-92E7-554E-8CC7-428CE7CB465A}"/>
              </a:ext>
            </a:extLst>
          </p:cNvPr>
          <p:cNvPicPr>
            <a:picLocks noGrp="1" noChangeAspect="1"/>
          </p:cNvPicPr>
          <p:nvPr>
            <p:ph idx="1"/>
          </p:nvPr>
        </p:nvPicPr>
        <p:blipFill>
          <a:blip r:embed="rId2"/>
          <a:stretch>
            <a:fillRect/>
          </a:stretch>
        </p:blipFill>
        <p:spPr>
          <a:xfrm>
            <a:off x="103032" y="-425004"/>
            <a:ext cx="8912180" cy="6886685"/>
          </a:xfrm>
        </p:spPr>
      </p:pic>
      <p:sp>
        <p:nvSpPr>
          <p:cNvPr id="8" name="TextBox 7">
            <a:extLst>
              <a:ext uri="{FF2B5EF4-FFF2-40B4-BE49-F238E27FC236}">
                <a16:creationId xmlns:a16="http://schemas.microsoft.com/office/drawing/2014/main" id="{7B7AFA0C-5C3A-A647-9452-6797616D8028}"/>
              </a:ext>
            </a:extLst>
          </p:cNvPr>
          <p:cNvSpPr txBox="1"/>
          <p:nvPr/>
        </p:nvSpPr>
        <p:spPr>
          <a:xfrm>
            <a:off x="8293994" y="901521"/>
            <a:ext cx="3567448" cy="4524315"/>
          </a:xfrm>
          <a:prstGeom prst="rect">
            <a:avLst/>
          </a:prstGeom>
          <a:noFill/>
        </p:spPr>
        <p:txBody>
          <a:bodyPr wrap="square" rtlCol="0">
            <a:spAutoFit/>
          </a:bodyPr>
          <a:lstStyle/>
          <a:p>
            <a:r>
              <a:rPr lang="en-US" sz="2400" dirty="0"/>
              <a:t>Proposed suitability map </a:t>
            </a:r>
            <a:r>
              <a:rPr lang="en-US" sz="2400" dirty="0" err="1"/>
              <a:t>Ditmer</a:t>
            </a:r>
            <a:r>
              <a:rPr lang="en-US" sz="2400" dirty="0"/>
              <a:t>, et al 2022</a:t>
            </a:r>
          </a:p>
          <a:p>
            <a:endParaRPr lang="en-US" sz="2400" dirty="0"/>
          </a:p>
          <a:p>
            <a:pPr marL="342900" indent="-342900">
              <a:buFont typeface="Arial" panose="020B0604020202020204" pitchFamily="34" charset="0"/>
              <a:buChar char="•"/>
            </a:pPr>
            <a:r>
              <a:rPr lang="en-US" sz="2400" dirty="0">
                <a:highlight>
                  <a:srgbClr val="FF00FF"/>
                </a:highlight>
              </a:rPr>
              <a:t>Pink</a:t>
            </a:r>
            <a:r>
              <a:rPr lang="en-US" sz="2400" dirty="0"/>
              <a:t> areas indicate high conflict risk</a:t>
            </a:r>
          </a:p>
          <a:p>
            <a:pPr marL="342900" indent="-342900">
              <a:buFont typeface="Arial" panose="020B0604020202020204" pitchFamily="34" charset="0"/>
              <a:buChar char="•"/>
            </a:pPr>
            <a:r>
              <a:rPr lang="en-US" sz="2400" dirty="0">
                <a:highlight>
                  <a:srgbClr val="008080"/>
                </a:highlight>
              </a:rPr>
              <a:t>Green</a:t>
            </a:r>
            <a:r>
              <a:rPr lang="en-US" sz="2400" dirty="0"/>
              <a:t> indicates high ecological suitability</a:t>
            </a:r>
          </a:p>
          <a:p>
            <a:pPr marL="342900" indent="-342900">
              <a:buFont typeface="Arial" panose="020B0604020202020204" pitchFamily="34" charset="0"/>
              <a:buChar char="•"/>
            </a:pPr>
            <a:r>
              <a:rPr lang="en-US" sz="2400" dirty="0">
                <a:highlight>
                  <a:srgbClr val="0000FF"/>
                </a:highlight>
              </a:rPr>
              <a:t>Blue/Purple</a:t>
            </a:r>
            <a:r>
              <a:rPr lang="en-US" sz="2400" dirty="0"/>
              <a:t> indicates an overlap of high conflict and ecological suitability</a:t>
            </a:r>
          </a:p>
          <a:p>
            <a:endParaRPr lang="en-US" sz="2400" dirty="0"/>
          </a:p>
          <a:p>
            <a:endParaRPr lang="en-US" sz="2400" dirty="0"/>
          </a:p>
        </p:txBody>
      </p:sp>
      <p:sp>
        <p:nvSpPr>
          <p:cNvPr id="9" name="TextBox 8">
            <a:extLst>
              <a:ext uri="{FF2B5EF4-FFF2-40B4-BE49-F238E27FC236}">
                <a16:creationId xmlns:a16="http://schemas.microsoft.com/office/drawing/2014/main" id="{B1AFC0E2-FD24-A347-9BE1-924B411925D5}"/>
              </a:ext>
            </a:extLst>
          </p:cNvPr>
          <p:cNvSpPr txBox="1"/>
          <p:nvPr/>
        </p:nvSpPr>
        <p:spPr>
          <a:xfrm>
            <a:off x="321972" y="5847008"/>
            <a:ext cx="11539470" cy="523220"/>
          </a:xfrm>
          <a:prstGeom prst="rect">
            <a:avLst/>
          </a:prstGeom>
          <a:noFill/>
        </p:spPr>
        <p:txBody>
          <a:bodyPr wrap="square" rtlCol="0">
            <a:spAutoFit/>
          </a:bodyPr>
          <a:lstStyle/>
          <a:p>
            <a:r>
              <a:rPr lang="en-US" sz="2800" b="0" i="0" dirty="0">
                <a:solidFill>
                  <a:srgbClr val="1155CC"/>
                </a:solidFill>
                <a:effectLst/>
                <a:latin typeface="Arial" panose="020B0604020202020204" pitchFamily="34" charset="0"/>
                <a:hlinkClick r:id="rId3"/>
              </a:rPr>
              <a:t>https://www.sciencedirect.com/science/article/pii/S2351989422001949</a:t>
            </a:r>
            <a:endParaRPr lang="en-US" sz="2800" dirty="0"/>
          </a:p>
        </p:txBody>
      </p:sp>
    </p:spTree>
    <p:extLst>
      <p:ext uri="{BB962C8B-B14F-4D97-AF65-F5344CB8AC3E}">
        <p14:creationId xmlns:p14="http://schemas.microsoft.com/office/powerpoint/2010/main" val="30722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F8D990-20BD-1C47-9C8B-A0B9F940F557}"/>
              </a:ext>
            </a:extLst>
          </p:cNvPr>
          <p:cNvPicPr>
            <a:picLocks noGrp="1" noChangeAspect="1"/>
          </p:cNvPicPr>
          <p:nvPr>
            <p:ph idx="1"/>
          </p:nvPr>
        </p:nvPicPr>
        <p:blipFill>
          <a:blip r:embed="rId2"/>
          <a:stretch>
            <a:fillRect/>
          </a:stretch>
        </p:blipFill>
        <p:spPr>
          <a:xfrm>
            <a:off x="0" y="-1"/>
            <a:ext cx="8590208" cy="6883639"/>
          </a:xfrm>
        </p:spPr>
      </p:pic>
      <p:sp>
        <p:nvSpPr>
          <p:cNvPr id="6" name="TextBox 5">
            <a:extLst>
              <a:ext uri="{FF2B5EF4-FFF2-40B4-BE49-F238E27FC236}">
                <a16:creationId xmlns:a16="http://schemas.microsoft.com/office/drawing/2014/main" id="{7764B7FC-3F7D-884A-865C-A0E19FCFDA07}"/>
              </a:ext>
            </a:extLst>
          </p:cNvPr>
          <p:cNvSpPr txBox="1"/>
          <p:nvPr/>
        </p:nvSpPr>
        <p:spPr>
          <a:xfrm>
            <a:off x="6096000" y="1289401"/>
            <a:ext cx="5845292" cy="4924425"/>
          </a:xfrm>
          <a:prstGeom prst="rect">
            <a:avLst/>
          </a:prstGeom>
          <a:noFill/>
        </p:spPr>
        <p:txBody>
          <a:bodyPr wrap="square" rtlCol="0">
            <a:spAutoFit/>
          </a:bodyPr>
          <a:lstStyle/>
          <a:p>
            <a:r>
              <a:rPr lang="en-US" sz="3200" dirty="0"/>
              <a:t>CPW Proposed Introduction Area:</a:t>
            </a:r>
          </a:p>
          <a:p>
            <a:endParaRPr lang="en-US" dirty="0"/>
          </a:p>
          <a:p>
            <a:pPr marL="285750" indent="-285750">
              <a:buFont typeface="Arial" panose="020B0604020202020204" pitchFamily="34" charset="0"/>
              <a:buChar char="•"/>
            </a:pPr>
            <a:r>
              <a:rPr lang="en-US" sz="2400" dirty="0"/>
              <a:t>Boundary is overlaid on </a:t>
            </a:r>
            <a:r>
              <a:rPr lang="en-US" sz="2400" dirty="0" err="1"/>
              <a:t>Ditmer</a:t>
            </a:r>
            <a:r>
              <a:rPr lang="en-US" sz="2400" dirty="0"/>
              <a:t> map (previous slide)</a:t>
            </a:r>
            <a:br>
              <a:rPr lang="en-US" sz="2400" dirty="0"/>
            </a:br>
            <a:endParaRPr lang="en-US" sz="2400" dirty="0"/>
          </a:p>
          <a:p>
            <a:pPr marL="285750" indent="-285750">
              <a:buFont typeface="Arial" panose="020B0604020202020204" pitchFamily="34" charset="0"/>
              <a:buChar char="•"/>
            </a:pPr>
            <a:r>
              <a:rPr lang="en-US" sz="2400" dirty="0"/>
              <a:t>Red lines indicate borders that are 60 miles from neighboring states and Tribal lands</a:t>
            </a:r>
            <a:br>
              <a:rPr lang="en-US" sz="2400" dirty="0"/>
            </a:br>
            <a:endParaRPr lang="en-US" sz="2400" dirty="0"/>
          </a:p>
          <a:p>
            <a:pPr marL="285750" indent="-285750">
              <a:buFont typeface="Arial" panose="020B0604020202020204" pitchFamily="34" charset="0"/>
              <a:buChar char="•"/>
            </a:pPr>
            <a:r>
              <a:rPr lang="en-US" sz="2400" dirty="0"/>
              <a:t>Dotted line is the continental divide denoting the Western Slope</a:t>
            </a:r>
          </a:p>
          <a:p>
            <a:pPr marL="285750" indent="-285750">
              <a:buFont typeface="Arial" panose="020B0604020202020204" pitchFamily="34" charset="0"/>
              <a:buChar char="•"/>
            </a:pPr>
            <a:endParaRPr lang="en-US" sz="2400" dirty="0"/>
          </a:p>
          <a:p>
            <a:r>
              <a:rPr lang="en-US" sz="2400" dirty="0"/>
              <a:t>*There has been no reported decision on specifically where introductions will occur*</a:t>
            </a:r>
          </a:p>
        </p:txBody>
      </p:sp>
      <p:sp>
        <p:nvSpPr>
          <p:cNvPr id="7" name="TextBox 6">
            <a:extLst>
              <a:ext uri="{FF2B5EF4-FFF2-40B4-BE49-F238E27FC236}">
                <a16:creationId xmlns:a16="http://schemas.microsoft.com/office/drawing/2014/main" id="{C6168195-CA8A-7241-8DAA-ECBB83AC2272}"/>
              </a:ext>
            </a:extLst>
          </p:cNvPr>
          <p:cNvSpPr txBox="1"/>
          <p:nvPr/>
        </p:nvSpPr>
        <p:spPr>
          <a:xfrm>
            <a:off x="128788" y="374959"/>
            <a:ext cx="8152326" cy="707886"/>
          </a:xfrm>
          <a:prstGeom prst="rect">
            <a:avLst/>
          </a:prstGeom>
          <a:noFill/>
        </p:spPr>
        <p:txBody>
          <a:bodyPr wrap="square" rtlCol="0">
            <a:spAutoFit/>
          </a:bodyPr>
          <a:lstStyle/>
          <a:p>
            <a:r>
              <a:rPr lang="en-US" sz="2000" dirty="0"/>
              <a:t>Map was shown at our final SAG meeting &amp; published by CPR.ORG:</a:t>
            </a:r>
            <a:br>
              <a:rPr lang="en-US" sz="2000" dirty="0"/>
            </a:br>
            <a:r>
              <a:rPr lang="en-US" sz="2000" dirty="0"/>
              <a:t>https://</a:t>
            </a:r>
            <a:r>
              <a:rPr lang="en-US" sz="2000" dirty="0" err="1"/>
              <a:t>www.cpr.org</a:t>
            </a:r>
            <a:r>
              <a:rPr lang="en-US" sz="2000" dirty="0"/>
              <a:t>/2022/09/09/where-</a:t>
            </a:r>
            <a:r>
              <a:rPr lang="en-US" sz="2000" dirty="0" err="1"/>
              <a:t>colorado</a:t>
            </a:r>
            <a:r>
              <a:rPr lang="en-US" sz="2000" dirty="0"/>
              <a:t>-will-reintroduce-wolves/</a:t>
            </a:r>
          </a:p>
        </p:txBody>
      </p:sp>
    </p:spTree>
    <p:extLst>
      <p:ext uri="{BB962C8B-B14F-4D97-AF65-F5344CB8AC3E}">
        <p14:creationId xmlns:p14="http://schemas.microsoft.com/office/powerpoint/2010/main" val="412538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0685-1F4B-C94F-A29F-A3AE12D80CFB}"/>
              </a:ext>
            </a:extLst>
          </p:cNvPr>
          <p:cNvSpPr>
            <a:spLocks noGrp="1"/>
          </p:cNvSpPr>
          <p:nvPr>
            <p:ph type="title"/>
          </p:nvPr>
        </p:nvSpPr>
        <p:spPr/>
        <p:txBody>
          <a:bodyPr/>
          <a:lstStyle/>
          <a:p>
            <a:r>
              <a:rPr lang="en-US" dirty="0">
                <a:solidFill>
                  <a:schemeClr val="accent1"/>
                </a:solidFill>
              </a:rPr>
              <a:t>Livestock Loss Compensation</a:t>
            </a:r>
            <a:br>
              <a:rPr lang="en-US" dirty="0">
                <a:solidFill>
                  <a:schemeClr val="accent1"/>
                </a:solidFill>
              </a:rPr>
            </a:br>
            <a:r>
              <a:rPr lang="en-US" sz="2400" dirty="0">
                <a:solidFill>
                  <a:schemeClr val="accent1"/>
                </a:solidFill>
              </a:rPr>
              <a:t>From SAG compensation report (see website below for full reports)</a:t>
            </a:r>
            <a:endParaRPr lang="en-US" dirty="0">
              <a:solidFill>
                <a:schemeClr val="accent1"/>
              </a:solidFill>
            </a:endParaRPr>
          </a:p>
        </p:txBody>
      </p:sp>
      <p:sp>
        <p:nvSpPr>
          <p:cNvPr id="3" name="Content Placeholder 2">
            <a:extLst>
              <a:ext uri="{FF2B5EF4-FFF2-40B4-BE49-F238E27FC236}">
                <a16:creationId xmlns:a16="http://schemas.microsoft.com/office/drawing/2014/main" id="{1DEBF8DF-504D-2F4C-A3F9-D642B0FCA9F3}"/>
              </a:ext>
            </a:extLst>
          </p:cNvPr>
          <p:cNvSpPr>
            <a:spLocks noGrp="1"/>
          </p:cNvSpPr>
          <p:nvPr>
            <p:ph idx="1"/>
          </p:nvPr>
        </p:nvSpPr>
        <p:spPr/>
        <p:txBody>
          <a:bodyPr/>
          <a:lstStyle/>
          <a:p>
            <a:pPr marL="0" indent="0">
              <a:buNone/>
            </a:pPr>
            <a:r>
              <a:rPr lang="en-US" sz="2400" u="sng" dirty="0"/>
              <a:t>Proposed alternatives and levels of support from the SAG</a:t>
            </a:r>
          </a:p>
          <a:p>
            <a:r>
              <a:rPr lang="en-US" sz="2400" dirty="0"/>
              <a:t>“Alternative 4: Itemization for compensation of production losses and missing livestock (15/17 SAG members supporting/not objecting)”</a:t>
            </a:r>
          </a:p>
          <a:p>
            <a:r>
              <a:rPr lang="en-US" sz="2400" dirty="0"/>
              <a:t>“Alternative 3: Simple compensation ratio for missing livestock (14/17 SAG members supporting/not objecting)” </a:t>
            </a:r>
          </a:p>
          <a:p>
            <a:r>
              <a:rPr lang="en-US" sz="2400" dirty="0"/>
              <a:t>“Alternative 5: Producer chooses between simple ratio (Alternative 3) or itemization (Alternative 4) (13/17 members supporting/not objecting)”</a:t>
            </a:r>
          </a:p>
          <a:p>
            <a:endParaRPr lang="en-US" sz="1600" i="1" dirty="0"/>
          </a:p>
          <a:p>
            <a:pPr marL="0" indent="0">
              <a:buNone/>
            </a:pPr>
            <a:r>
              <a:rPr lang="en-US" sz="2400" i="1" dirty="0"/>
              <a:t>”Alternative 5 had the highest number of SAG members selecting it as their preferred alternative (11/17 members preferred it over all other options; no other option was preferred by more than 2 SAG members).”</a:t>
            </a:r>
          </a:p>
          <a:p>
            <a:endParaRPr lang="en-US" sz="2400" i="1" dirty="0"/>
          </a:p>
        </p:txBody>
      </p:sp>
      <p:sp>
        <p:nvSpPr>
          <p:cNvPr id="4" name="TextBox 3">
            <a:extLst>
              <a:ext uri="{FF2B5EF4-FFF2-40B4-BE49-F238E27FC236}">
                <a16:creationId xmlns:a16="http://schemas.microsoft.com/office/drawing/2014/main" id="{823FF467-EB0E-E643-9236-AF4165E3139C}"/>
              </a:ext>
            </a:extLst>
          </p:cNvPr>
          <p:cNvSpPr txBox="1"/>
          <p:nvPr/>
        </p:nvSpPr>
        <p:spPr>
          <a:xfrm>
            <a:off x="302623" y="6019512"/>
            <a:ext cx="11586754" cy="584775"/>
          </a:xfrm>
          <a:prstGeom prst="rect">
            <a:avLst/>
          </a:prstGeom>
          <a:noFill/>
        </p:spPr>
        <p:txBody>
          <a:bodyPr wrap="square" rtlCol="0">
            <a:spAutoFit/>
          </a:bodyPr>
          <a:lstStyle/>
          <a:p>
            <a:r>
              <a:rPr lang="en-US" sz="3200" dirty="0">
                <a:solidFill>
                  <a:schemeClr val="accent1"/>
                </a:solidFill>
              </a:rPr>
              <a:t>https://</a:t>
            </a:r>
            <a:r>
              <a:rPr lang="en-US" sz="3200" dirty="0" err="1">
                <a:solidFill>
                  <a:schemeClr val="accent1"/>
                </a:solidFill>
              </a:rPr>
              <a:t>www.wolfengagementco.org</a:t>
            </a:r>
            <a:r>
              <a:rPr lang="en-US" sz="3200" dirty="0">
                <a:solidFill>
                  <a:schemeClr val="accent1"/>
                </a:solidFill>
              </a:rPr>
              <a:t>/advisory-groups</a:t>
            </a:r>
          </a:p>
        </p:txBody>
      </p:sp>
    </p:spTree>
    <p:extLst>
      <p:ext uri="{BB962C8B-B14F-4D97-AF65-F5344CB8AC3E}">
        <p14:creationId xmlns:p14="http://schemas.microsoft.com/office/powerpoint/2010/main" val="137150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ABA1-CEC3-1B40-9173-C680AC6CF73B}"/>
              </a:ext>
            </a:extLst>
          </p:cNvPr>
          <p:cNvSpPr>
            <a:spLocks noGrp="1"/>
          </p:cNvSpPr>
          <p:nvPr>
            <p:ph type="title"/>
          </p:nvPr>
        </p:nvSpPr>
        <p:spPr/>
        <p:txBody>
          <a:bodyPr/>
          <a:lstStyle/>
          <a:p>
            <a:r>
              <a:rPr lang="en-US" dirty="0">
                <a:solidFill>
                  <a:schemeClr val="accent1"/>
                </a:solidFill>
              </a:rPr>
              <a:t>Alternative 3: Compensation Ratio for Losses</a:t>
            </a:r>
          </a:p>
        </p:txBody>
      </p:sp>
      <p:sp>
        <p:nvSpPr>
          <p:cNvPr id="3" name="Content Placeholder 2">
            <a:extLst>
              <a:ext uri="{FF2B5EF4-FFF2-40B4-BE49-F238E27FC236}">
                <a16:creationId xmlns:a16="http://schemas.microsoft.com/office/drawing/2014/main" id="{7D9F2D05-D0E8-8A44-AA0E-0373171F2EF7}"/>
              </a:ext>
            </a:extLst>
          </p:cNvPr>
          <p:cNvSpPr>
            <a:spLocks noGrp="1"/>
          </p:cNvSpPr>
          <p:nvPr>
            <p:ph idx="1"/>
          </p:nvPr>
        </p:nvSpPr>
        <p:spPr/>
        <p:txBody>
          <a:bodyPr>
            <a:normAutofit lnSpcReduction="10000"/>
          </a:bodyPr>
          <a:lstStyle/>
          <a:p>
            <a:r>
              <a:rPr lang="en-US" dirty="0"/>
              <a:t>Confirmed kills are paid at 100% FMV (similar to bear/lion claims)</a:t>
            </a:r>
          </a:p>
          <a:p>
            <a:pPr lvl="1"/>
            <a:r>
              <a:rPr lang="en-US" dirty="0"/>
              <a:t>Contracts or receipts showing a different valuation can be used</a:t>
            </a:r>
          </a:p>
          <a:p>
            <a:r>
              <a:rPr lang="en-US" dirty="0"/>
              <a:t>Compensation Ratio: (sometimes referred to as a ”multiplier”)</a:t>
            </a:r>
          </a:p>
          <a:p>
            <a:pPr lvl="1"/>
            <a:r>
              <a:rPr lang="en-US" dirty="0"/>
              <a:t>SAG recommended a ratio between 5&amp;7</a:t>
            </a:r>
          </a:p>
          <a:p>
            <a:pPr lvl="1"/>
            <a:r>
              <a:rPr lang="en-US" dirty="0"/>
              <a:t>This ratio can cover </a:t>
            </a:r>
            <a:r>
              <a:rPr lang="en-US" i="1" dirty="0"/>
              <a:t>up to </a:t>
            </a:r>
            <a:r>
              <a:rPr lang="en-US" dirty="0"/>
              <a:t>5-7 missing </a:t>
            </a:r>
            <a:r>
              <a:rPr lang="en-US" u="sng" dirty="0"/>
              <a:t>calves</a:t>
            </a:r>
            <a:r>
              <a:rPr lang="en-US" dirty="0"/>
              <a:t> or </a:t>
            </a:r>
            <a:r>
              <a:rPr lang="en-US" u="sng" dirty="0"/>
              <a:t>sheep</a:t>
            </a:r>
            <a:r>
              <a:rPr lang="en-US" dirty="0"/>
              <a:t> for each confirmed wolf kill. The animals claimed must be confirmed missing (production counts) and in the same area as the confirmed kill. Yearlings were also considered.</a:t>
            </a:r>
          </a:p>
          <a:p>
            <a:pPr lvl="1"/>
            <a:r>
              <a:rPr lang="en-US" dirty="0"/>
              <a:t>Example using a 5:1 ratio:</a:t>
            </a:r>
            <a:br>
              <a:rPr lang="en-US" dirty="0"/>
            </a:br>
            <a:r>
              <a:rPr lang="en-US" dirty="0"/>
              <a:t>2 confirmed kills – 1 cow &amp; 1 calf</a:t>
            </a:r>
            <a:br>
              <a:rPr lang="en-US" dirty="0"/>
            </a:br>
            <a:r>
              <a:rPr lang="en-US" dirty="0"/>
              <a:t>Determined 8 missing calves, 2 missing cows</a:t>
            </a:r>
            <a:br>
              <a:rPr lang="en-US" dirty="0"/>
            </a:br>
            <a:r>
              <a:rPr lang="en-US" dirty="0"/>
              <a:t>Since only calves can be claimed with the full ratio, the 8 missing calves would also be paid (up to 10 calves would have been covered)</a:t>
            </a:r>
          </a:p>
        </p:txBody>
      </p:sp>
    </p:spTree>
    <p:extLst>
      <p:ext uri="{BB962C8B-B14F-4D97-AF65-F5344CB8AC3E}">
        <p14:creationId xmlns:p14="http://schemas.microsoft.com/office/powerpoint/2010/main" val="414358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3BC0-B4FD-D44B-A05B-E91BB15C1080}"/>
              </a:ext>
            </a:extLst>
          </p:cNvPr>
          <p:cNvSpPr>
            <a:spLocks noGrp="1"/>
          </p:cNvSpPr>
          <p:nvPr>
            <p:ph type="title"/>
          </p:nvPr>
        </p:nvSpPr>
        <p:spPr/>
        <p:txBody>
          <a:bodyPr/>
          <a:lstStyle/>
          <a:p>
            <a:r>
              <a:rPr lang="en-US" dirty="0">
                <a:solidFill>
                  <a:schemeClr val="accent1"/>
                </a:solidFill>
              </a:rPr>
              <a:t>Alternative 4: Itemized Production Losses</a:t>
            </a:r>
          </a:p>
        </p:txBody>
      </p:sp>
      <p:sp>
        <p:nvSpPr>
          <p:cNvPr id="3" name="Content Placeholder 2">
            <a:extLst>
              <a:ext uri="{FF2B5EF4-FFF2-40B4-BE49-F238E27FC236}">
                <a16:creationId xmlns:a16="http://schemas.microsoft.com/office/drawing/2014/main" id="{1603C08F-BF0F-F545-9AD1-29197FBD3046}"/>
              </a:ext>
            </a:extLst>
          </p:cNvPr>
          <p:cNvSpPr>
            <a:spLocks noGrp="1"/>
          </p:cNvSpPr>
          <p:nvPr>
            <p:ph idx="1"/>
          </p:nvPr>
        </p:nvSpPr>
        <p:spPr/>
        <p:txBody>
          <a:bodyPr/>
          <a:lstStyle/>
          <a:p>
            <a:r>
              <a:rPr lang="en-US" dirty="0"/>
              <a:t>If there is a confirmed wolf depredation, the producer can itemize their losses</a:t>
            </a:r>
          </a:p>
          <a:p>
            <a:r>
              <a:rPr lang="en-US" dirty="0"/>
              <a:t>Examples of losses considered:</a:t>
            </a:r>
          </a:p>
          <a:p>
            <a:pPr lvl="1"/>
            <a:r>
              <a:rPr lang="en-US" dirty="0"/>
              <a:t>Missing animals</a:t>
            </a:r>
          </a:p>
          <a:p>
            <a:pPr lvl="1"/>
            <a:r>
              <a:rPr lang="en-US" dirty="0"/>
              <a:t>Decreased weaning weights</a:t>
            </a:r>
          </a:p>
          <a:p>
            <a:pPr lvl="1"/>
            <a:r>
              <a:rPr lang="en-US" dirty="0"/>
              <a:t>Decreased conception rates</a:t>
            </a:r>
          </a:p>
          <a:p>
            <a:r>
              <a:rPr lang="en-US" dirty="0"/>
              <a:t>Producer must use baseline production numbers to establish losses</a:t>
            </a:r>
            <a:br>
              <a:rPr lang="en-US" dirty="0"/>
            </a:br>
            <a:r>
              <a:rPr lang="en-US" dirty="0"/>
              <a:t>**Start organizing and keeping DETAILED production records NOW!</a:t>
            </a:r>
          </a:p>
        </p:txBody>
      </p:sp>
    </p:spTree>
    <p:extLst>
      <p:ext uri="{BB962C8B-B14F-4D97-AF65-F5344CB8AC3E}">
        <p14:creationId xmlns:p14="http://schemas.microsoft.com/office/powerpoint/2010/main" val="50546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C5B5-FE06-3D48-94E9-CEB47FCA87E4}"/>
              </a:ext>
            </a:extLst>
          </p:cNvPr>
          <p:cNvSpPr>
            <a:spLocks noGrp="1"/>
          </p:cNvSpPr>
          <p:nvPr>
            <p:ph type="title"/>
          </p:nvPr>
        </p:nvSpPr>
        <p:spPr/>
        <p:txBody>
          <a:bodyPr/>
          <a:lstStyle/>
          <a:p>
            <a:r>
              <a:rPr lang="en-US" dirty="0">
                <a:solidFill>
                  <a:schemeClr val="accent1"/>
                </a:solidFill>
              </a:rPr>
              <a:t>Alternative 5: Choose between 3 &amp; 4</a:t>
            </a:r>
          </a:p>
        </p:txBody>
      </p:sp>
      <p:sp>
        <p:nvSpPr>
          <p:cNvPr id="3" name="Content Placeholder 2">
            <a:extLst>
              <a:ext uri="{FF2B5EF4-FFF2-40B4-BE49-F238E27FC236}">
                <a16:creationId xmlns:a16="http://schemas.microsoft.com/office/drawing/2014/main" id="{4C78DFEB-4F07-8C4F-AA30-86A6CC942608}"/>
              </a:ext>
            </a:extLst>
          </p:cNvPr>
          <p:cNvSpPr>
            <a:spLocks noGrp="1"/>
          </p:cNvSpPr>
          <p:nvPr>
            <p:ph idx="1"/>
          </p:nvPr>
        </p:nvSpPr>
        <p:spPr/>
        <p:txBody>
          <a:bodyPr/>
          <a:lstStyle/>
          <a:p>
            <a:r>
              <a:rPr lang="en-US" dirty="0"/>
              <a:t>Producer can choose to take the compensation ratio</a:t>
            </a:r>
          </a:p>
          <a:p>
            <a:pPr lvl="1"/>
            <a:r>
              <a:rPr lang="en-US" dirty="0"/>
              <a:t>This is beneficial for CPW &amp; the producer as a more simplistic approach</a:t>
            </a:r>
          </a:p>
          <a:p>
            <a:pPr lvl="1"/>
            <a:r>
              <a:rPr lang="en-US" dirty="0"/>
              <a:t>This is beneficial for producers who don’t have adequate baseline data</a:t>
            </a:r>
          </a:p>
          <a:p>
            <a:pPr lvl="1"/>
            <a:endParaRPr lang="en-US" dirty="0"/>
          </a:p>
          <a:p>
            <a:r>
              <a:rPr lang="en-US" dirty="0"/>
              <a:t>Producer can choose to itemize their losses</a:t>
            </a:r>
          </a:p>
          <a:p>
            <a:pPr lvl="1"/>
            <a:r>
              <a:rPr lang="en-US" dirty="0"/>
              <a:t>This is beneficial for a particular producer who is getting especially hard-hit and notices significant indirect losses</a:t>
            </a:r>
          </a:p>
          <a:p>
            <a:pPr lvl="1"/>
            <a:r>
              <a:rPr lang="en-US" dirty="0"/>
              <a:t>This option will be more complicated for both CPW &amp; the producer but allows for those losses to be considered</a:t>
            </a:r>
          </a:p>
        </p:txBody>
      </p:sp>
    </p:spTree>
    <p:extLst>
      <p:ext uri="{BB962C8B-B14F-4D97-AF65-F5344CB8AC3E}">
        <p14:creationId xmlns:p14="http://schemas.microsoft.com/office/powerpoint/2010/main" val="37869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48580-0B4A-834B-92CB-E87891849BD3}"/>
              </a:ext>
            </a:extLst>
          </p:cNvPr>
          <p:cNvSpPr>
            <a:spLocks noGrp="1"/>
          </p:cNvSpPr>
          <p:nvPr>
            <p:ph type="title"/>
          </p:nvPr>
        </p:nvSpPr>
        <p:spPr/>
        <p:txBody>
          <a:bodyPr/>
          <a:lstStyle/>
          <a:p>
            <a:r>
              <a:rPr lang="en-US" dirty="0">
                <a:solidFill>
                  <a:schemeClr val="accent1"/>
                </a:solidFill>
              </a:rPr>
              <a:t>Non-Lethal Conflict Minimization</a:t>
            </a:r>
          </a:p>
        </p:txBody>
      </p:sp>
      <p:sp>
        <p:nvSpPr>
          <p:cNvPr id="3" name="Content Placeholder 2">
            <a:extLst>
              <a:ext uri="{FF2B5EF4-FFF2-40B4-BE49-F238E27FC236}">
                <a16:creationId xmlns:a16="http://schemas.microsoft.com/office/drawing/2014/main" id="{7D8E4510-EC85-474D-971D-B32BF5A7AAAF}"/>
              </a:ext>
            </a:extLst>
          </p:cNvPr>
          <p:cNvSpPr>
            <a:spLocks noGrp="1"/>
          </p:cNvSpPr>
          <p:nvPr>
            <p:ph idx="1"/>
          </p:nvPr>
        </p:nvSpPr>
        <p:spPr/>
        <p:txBody>
          <a:bodyPr/>
          <a:lstStyle/>
          <a:p>
            <a:r>
              <a:rPr lang="en-US" dirty="0"/>
              <a:t>SAG recommended robust funding for non-lethal management efforts</a:t>
            </a:r>
          </a:p>
          <a:p>
            <a:r>
              <a:rPr lang="en-US" dirty="0"/>
              <a:t>SAG recommended that CPW &amp; USDA/APHIS WS provide financial and logistical support to encourage producers to use non-lethal measures, </a:t>
            </a:r>
            <a:r>
              <a:rPr lang="en-US" i="1" dirty="0"/>
              <a:t>BUT…recommended it should NOT be required for compensation</a:t>
            </a:r>
          </a:p>
          <a:p>
            <a:r>
              <a:rPr lang="en-US" dirty="0"/>
              <a:t>Non-Lethal examples:</a:t>
            </a:r>
          </a:p>
          <a:p>
            <a:pPr lvl="1"/>
            <a:r>
              <a:rPr lang="en-US" dirty="0"/>
              <a:t>Fladry and electric fencing</a:t>
            </a:r>
          </a:p>
          <a:p>
            <a:pPr lvl="1"/>
            <a:r>
              <a:rPr lang="en-US" dirty="0"/>
              <a:t>Range-riders</a:t>
            </a:r>
          </a:p>
          <a:p>
            <a:pPr lvl="1"/>
            <a:r>
              <a:rPr lang="en-US" dirty="0"/>
              <a:t>Guard animals</a:t>
            </a:r>
          </a:p>
          <a:p>
            <a:pPr lvl="1"/>
            <a:r>
              <a:rPr lang="en-US" dirty="0"/>
              <a:t>Scare devices</a:t>
            </a:r>
          </a:p>
          <a:p>
            <a:pPr marL="0" indent="0">
              <a:buNone/>
            </a:pPr>
            <a:endParaRPr lang="en-US" dirty="0"/>
          </a:p>
        </p:txBody>
      </p:sp>
    </p:spTree>
    <p:extLst>
      <p:ext uri="{BB962C8B-B14F-4D97-AF65-F5344CB8AC3E}">
        <p14:creationId xmlns:p14="http://schemas.microsoft.com/office/powerpoint/2010/main" val="158080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9120</TotalTime>
  <Words>1110</Words>
  <Application>Microsoft Office PowerPoint</Application>
  <PresentationFormat>Widescreen</PresentationFormat>
  <Paragraphs>94</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CPW Working Group Members CO Wolf Reintroduction</vt:lpstr>
      <vt:lpstr>Points of Discussion</vt:lpstr>
      <vt:lpstr>PowerPoint Presentation</vt:lpstr>
      <vt:lpstr>PowerPoint Presentation</vt:lpstr>
      <vt:lpstr>Livestock Loss Compensation From SAG compensation report (see website below for full reports)</vt:lpstr>
      <vt:lpstr>Alternative 3: Compensation Ratio for Losses</vt:lpstr>
      <vt:lpstr>Alternative 4: Itemized Production Losses</vt:lpstr>
      <vt:lpstr>Alternative 5: Choose between 3 &amp; 4</vt:lpstr>
      <vt:lpstr>Non-Lethal Conflict Minimization</vt:lpstr>
      <vt:lpstr>Lethal Control Measures From SAG compensation report (see website below for full reports)</vt:lpstr>
      <vt:lpstr>Lethal Control Measures (cont.) From SAG compensation report (see website below for full reports)</vt:lpstr>
      <vt:lpstr>Monitoring for Impact-Based Management</vt:lpstr>
      <vt:lpstr>Talking points for comments at the upcoming commission meetings:</vt:lpstr>
      <vt:lpstr>CPW Upcoming Meeting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CPW Working Group Members CO Wolf Reintroduction</dc:title>
  <dc:creator>Deal,Renee</dc:creator>
  <cp:lastModifiedBy>Trisha Worley</cp:lastModifiedBy>
  <cp:revision>8</cp:revision>
  <dcterms:created xsi:type="dcterms:W3CDTF">2022-11-04T18:21:08Z</dcterms:created>
  <dcterms:modified xsi:type="dcterms:W3CDTF">2022-11-16T19:59:34Z</dcterms:modified>
</cp:coreProperties>
</file>