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0DC33-C236-41FF-A1D4-0E3273152680}" v="2" dt="2021-12-17T02:28:49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8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Parry" userId="d6ca8db61756e931" providerId="LiveId" clId="{1F10DC33-C236-41FF-A1D4-0E3273152680}"/>
    <pc:docChg chg="undo custSel addSld delSld modSld sldOrd">
      <pc:chgData name="christopher Parry" userId="d6ca8db61756e931" providerId="LiveId" clId="{1F10DC33-C236-41FF-A1D4-0E3273152680}" dt="2021-12-23T03:36:42.354" v="2053" actId="2696"/>
      <pc:docMkLst>
        <pc:docMk/>
      </pc:docMkLst>
      <pc:sldChg chg="modSp mod">
        <pc:chgData name="christopher Parry" userId="d6ca8db61756e931" providerId="LiveId" clId="{1F10DC33-C236-41FF-A1D4-0E3273152680}" dt="2021-12-17T01:53:13.685" v="14" actId="20577"/>
        <pc:sldMkLst>
          <pc:docMk/>
          <pc:sldMk cId="1702020103" sldId="257"/>
        </pc:sldMkLst>
        <pc:spChg chg="mod">
          <ac:chgData name="christopher Parry" userId="d6ca8db61756e931" providerId="LiveId" clId="{1F10DC33-C236-41FF-A1D4-0E3273152680}" dt="2021-12-17T01:53:13.685" v="14" actId="20577"/>
          <ac:spMkLst>
            <pc:docMk/>
            <pc:sldMk cId="1702020103" sldId="257"/>
            <ac:spMk id="3" creationId="{FA41A596-BB17-4FB7-836C-4D3FE51118E1}"/>
          </ac:spMkLst>
        </pc:spChg>
        <pc:picChg chg="mod">
          <ac:chgData name="christopher Parry" userId="d6ca8db61756e931" providerId="LiveId" clId="{1F10DC33-C236-41FF-A1D4-0E3273152680}" dt="2021-12-17T01:51:05.859" v="1" actId="1076"/>
          <ac:picMkLst>
            <pc:docMk/>
            <pc:sldMk cId="1702020103" sldId="257"/>
            <ac:picMk id="5" creationId="{48E413EE-9340-471A-BD11-E3B930C2B8B0}"/>
          </ac:picMkLst>
        </pc:picChg>
        <pc:picChg chg="mod">
          <ac:chgData name="christopher Parry" userId="d6ca8db61756e931" providerId="LiveId" clId="{1F10DC33-C236-41FF-A1D4-0E3273152680}" dt="2021-12-17T01:51:15.095" v="3" actId="1076"/>
          <ac:picMkLst>
            <pc:docMk/>
            <pc:sldMk cId="1702020103" sldId="257"/>
            <ac:picMk id="7" creationId="{B2149A35-3140-4CAA-8D0C-24DF4143AE68}"/>
          </ac:picMkLst>
        </pc:picChg>
        <pc:picChg chg="mod">
          <ac:chgData name="christopher Parry" userId="d6ca8db61756e931" providerId="LiveId" clId="{1F10DC33-C236-41FF-A1D4-0E3273152680}" dt="2021-12-17T01:51:21.220" v="4" actId="1076"/>
          <ac:picMkLst>
            <pc:docMk/>
            <pc:sldMk cId="1702020103" sldId="257"/>
            <ac:picMk id="9" creationId="{3381FAD8-7401-457C-BFF3-AFCFFC76FC61}"/>
          </ac:picMkLst>
        </pc:picChg>
        <pc:picChg chg="mod">
          <ac:chgData name="christopher Parry" userId="d6ca8db61756e931" providerId="LiveId" clId="{1F10DC33-C236-41FF-A1D4-0E3273152680}" dt="2021-12-17T01:51:37.031" v="6" actId="1076"/>
          <ac:picMkLst>
            <pc:docMk/>
            <pc:sldMk cId="1702020103" sldId="257"/>
            <ac:picMk id="15" creationId="{F86A134B-C771-470F-A76A-27CF254AFA29}"/>
          </ac:picMkLst>
        </pc:picChg>
        <pc:picChg chg="mod">
          <ac:chgData name="christopher Parry" userId="d6ca8db61756e931" providerId="LiveId" clId="{1F10DC33-C236-41FF-A1D4-0E3273152680}" dt="2021-12-17T01:51:48.103" v="8" actId="1076"/>
          <ac:picMkLst>
            <pc:docMk/>
            <pc:sldMk cId="1702020103" sldId="257"/>
            <ac:picMk id="17" creationId="{15FDC910-7585-4795-9A23-607C8172DF15}"/>
          </ac:picMkLst>
        </pc:picChg>
        <pc:picChg chg="mod">
          <ac:chgData name="christopher Parry" userId="d6ca8db61756e931" providerId="LiveId" clId="{1F10DC33-C236-41FF-A1D4-0E3273152680}" dt="2021-12-17T01:51:53.118" v="9" actId="1076"/>
          <ac:picMkLst>
            <pc:docMk/>
            <pc:sldMk cId="1702020103" sldId="257"/>
            <ac:picMk id="19" creationId="{19F0AA2C-C427-4DF8-9975-EDDE1BB1AA5F}"/>
          </ac:picMkLst>
        </pc:picChg>
      </pc:sldChg>
      <pc:sldChg chg="modSp mod">
        <pc:chgData name="christopher Parry" userId="d6ca8db61756e931" providerId="LiveId" clId="{1F10DC33-C236-41FF-A1D4-0E3273152680}" dt="2021-12-17T02:28:39.536" v="2050" actId="313"/>
        <pc:sldMkLst>
          <pc:docMk/>
          <pc:sldMk cId="808051198" sldId="258"/>
        </pc:sldMkLst>
        <pc:spChg chg="mod">
          <ac:chgData name="christopher Parry" userId="d6ca8db61756e931" providerId="LiveId" clId="{1F10DC33-C236-41FF-A1D4-0E3273152680}" dt="2021-12-17T02:28:39.536" v="2050" actId="313"/>
          <ac:spMkLst>
            <pc:docMk/>
            <pc:sldMk cId="808051198" sldId="258"/>
            <ac:spMk id="3" creationId="{FA41A596-BB17-4FB7-836C-4D3FE51118E1}"/>
          </ac:spMkLst>
        </pc:spChg>
      </pc:sldChg>
      <pc:sldChg chg="modSp mod">
        <pc:chgData name="christopher Parry" userId="d6ca8db61756e931" providerId="LiveId" clId="{1F10DC33-C236-41FF-A1D4-0E3273152680}" dt="2021-12-17T01:57:16.483" v="140" actId="1076"/>
        <pc:sldMkLst>
          <pc:docMk/>
          <pc:sldMk cId="2313041214" sldId="259"/>
        </pc:sldMkLst>
        <pc:spChg chg="mod">
          <ac:chgData name="christopher Parry" userId="d6ca8db61756e931" providerId="LiveId" clId="{1F10DC33-C236-41FF-A1D4-0E3273152680}" dt="2021-12-17T01:57:09.672" v="139" actId="20577"/>
          <ac:spMkLst>
            <pc:docMk/>
            <pc:sldMk cId="2313041214" sldId="259"/>
            <ac:spMk id="3" creationId="{FA41A596-BB17-4FB7-836C-4D3FE51118E1}"/>
          </ac:spMkLst>
        </pc:spChg>
        <pc:picChg chg="mod">
          <ac:chgData name="christopher Parry" userId="d6ca8db61756e931" providerId="LiveId" clId="{1F10DC33-C236-41FF-A1D4-0E3273152680}" dt="2021-12-17T01:57:16.483" v="140" actId="1076"/>
          <ac:picMkLst>
            <pc:docMk/>
            <pc:sldMk cId="2313041214" sldId="259"/>
            <ac:picMk id="15" creationId="{F86A134B-C771-470F-A76A-27CF254AFA29}"/>
          </ac:picMkLst>
        </pc:picChg>
      </pc:sldChg>
      <pc:sldChg chg="new del ord">
        <pc:chgData name="christopher Parry" userId="d6ca8db61756e931" providerId="LiveId" clId="{1F10DC33-C236-41FF-A1D4-0E3273152680}" dt="2021-12-23T03:36:42.354" v="2053" actId="2696"/>
        <pc:sldMkLst>
          <pc:docMk/>
          <pc:sldMk cId="1620607021" sldId="260"/>
        </pc:sldMkLst>
      </pc:sldChg>
      <pc:sldChg chg="modSp add mod setBg">
        <pc:chgData name="christopher Parry" userId="d6ca8db61756e931" providerId="LiveId" clId="{1F10DC33-C236-41FF-A1D4-0E3273152680}" dt="2021-12-17T02:28:26.007" v="2049" actId="1076"/>
        <pc:sldMkLst>
          <pc:docMk/>
          <pc:sldMk cId="4230790622" sldId="261"/>
        </pc:sldMkLst>
        <pc:spChg chg="mod">
          <ac:chgData name="christopher Parry" userId="d6ca8db61756e931" providerId="LiveId" clId="{1F10DC33-C236-41FF-A1D4-0E3273152680}" dt="2021-12-17T02:28:02.331" v="2047" actId="20577"/>
          <ac:spMkLst>
            <pc:docMk/>
            <pc:sldMk cId="4230790622" sldId="261"/>
            <ac:spMk id="3" creationId="{9E314BC4-AF08-41FA-98F0-F71A14C9E6F4}"/>
          </ac:spMkLst>
        </pc:spChg>
        <pc:picChg chg="mod">
          <ac:chgData name="christopher Parry" userId="d6ca8db61756e931" providerId="LiveId" clId="{1F10DC33-C236-41FF-A1D4-0E3273152680}" dt="2021-12-17T02:28:26.007" v="2049" actId="1076"/>
          <ac:picMkLst>
            <pc:docMk/>
            <pc:sldMk cId="4230790622" sldId="261"/>
            <ac:picMk id="7" creationId="{3C13B457-D1B5-4AD9-856F-15DEA796EB06}"/>
          </ac:picMkLst>
        </pc:picChg>
        <pc:picChg chg="mod">
          <ac:chgData name="christopher Parry" userId="d6ca8db61756e931" providerId="LiveId" clId="{1F10DC33-C236-41FF-A1D4-0E3273152680}" dt="2021-12-17T01:59:29.309" v="146" actId="1076"/>
          <ac:picMkLst>
            <pc:docMk/>
            <pc:sldMk cId="4230790622" sldId="261"/>
            <ac:picMk id="9" creationId="{08A43334-9DB3-45CB-B476-C011EBE097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EFAD5-E17C-48C5-85A5-F2E063953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7863F-BE6D-435F-B475-D364E2C44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C0767-1FEB-4D19-B857-DDA791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506AF-9803-443F-8DB8-BBA26C90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ED931-9DA0-4FC3-88AE-44E63397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3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E372-94B2-4026-A7AD-20F579B5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B8422-9B00-44C9-A686-18CDF8D2A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1C883-E77D-47B6-B1C9-1664DAC3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693EA-BBD5-43F1-BB70-AF1A43BA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06F3-D1B2-44B6-8A06-4527600C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3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FEB91-C986-4B09-BAB7-B00700F2D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3A040-B668-499D-A7AB-006F2B5A8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B17A3-8821-4A63-8B98-6D4DDF8A3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44637-F238-418E-B08E-5C0ADA4C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58B77-EAA7-428A-8753-64AABB9E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4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F3BA-DE47-4374-A3C8-CCA481A4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5C6CC-E7EE-4A45-8F9D-0D6AFF00E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E37BA-CD8B-47A8-BC25-BC958513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D1340-D053-4043-91BD-91F10AB3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8CB5E-A7F0-4ABE-AC19-5AC5674F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7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538E-AD64-45D2-BF7E-61B45140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D38EE-CE43-43C1-AB2A-21C064FF6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FB757-E6F6-4CA8-90B1-79F4FD27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9230B-112D-4901-B32B-6F932F21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B6213-1586-4AC5-B40F-46D4F80E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DC24-A4A6-4F4C-9B1B-2C055002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37438-46C4-49DD-A1B5-FBB169EA9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8467B-88B2-4B75-BB4F-B2B237CD1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0CB8B-F5AA-42A3-8036-335C2ED6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C9E19-B3DD-4CFA-9A3B-FF891893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229AF-3AD0-43E4-8F4C-088F2CA8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D21E8-CCBC-4FD8-9216-7E075133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9D80C-4226-4B92-9102-2518034E5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4ABBA-B8FD-4725-AFC2-1978844B2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599230-AB24-45A9-B875-569C74DBD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6BADDE-0BCA-4ED2-AC6B-ABCC8DB84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3AECB7-A1D4-4770-88F4-DCC8FBCA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F16A2-A4F7-436F-B456-20CD4D03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9615BF-7921-48B4-9BEC-6AE9039C7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812D-0588-4E9D-891C-BDD383561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FC184-B0F1-4CAE-93E8-BED0130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24BF9-C03A-410D-877F-27716F0D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D75D2-B0CC-4E90-8DBB-546B01BD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9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750B4-96AC-44CC-A43C-674D9C74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0DC67-63D1-47EA-A652-9890C54C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08952-61FF-44A4-A9D1-C4877B17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936B-F076-46C1-9EBF-EA1F73861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920EF-6626-4037-BA91-71070469A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7C124-C3EB-4D47-AB51-E0CC1803A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7114-54AD-4EC2-879B-0119FB60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36288-F6D6-48BD-988D-0D0F0F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CA752-7989-42E8-8A0D-08243934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1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245BB-EA84-44DB-9734-AC8DA040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9362F-4B4D-48B8-83AE-C13B4AC24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8FC16-C4DA-46A4-B10E-751554D65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D20BC-6108-4F36-9028-7770D0A3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30144-DEC8-4C1B-A105-1A3DC65A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FA98F-2674-4812-B0C3-D8E20ED2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0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63628-D57C-407F-814D-47C660A3C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426DA-8BEF-45DE-9165-DE401E0A2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7AC04-FCCC-47F8-B0E3-3140AD202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FC868-C04E-4335-993A-D037CF139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F8CF2-15C2-4F52-BA09-A836ED848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kpx.com/553207/close-up-photography-of-nike-soccer-cleats-and-soccer-ball-on-green-grass-field-during-daytim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kpx.com/553207/close-up-photography-of-nike-soccer-cleats-and-soccer-ball-on-green-grass-field-during-daytim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football ball on the grass&#10;&#10;Description automatically generated with low confidence">
            <a:extLst>
              <a:ext uri="{FF2B5EF4-FFF2-40B4-BE49-F238E27FC236}">
                <a16:creationId xmlns:a16="http://schemas.microsoft.com/office/drawing/2014/main" id="{3C13B457-D1B5-4AD9-856F-15DEA796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773" r="20542" b="-2"/>
          <a:stretch/>
        </p:blipFill>
        <p:spPr>
          <a:xfrm>
            <a:off x="4291253" y="-84061"/>
            <a:ext cx="7900747" cy="6942058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314BC4-AF08-41FA-98F0-F71A14C9E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68" y="2881310"/>
            <a:ext cx="4572000" cy="2790821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latin typeface="Georgia Pro Black" panose="020B0604020202020204" pitchFamily="18" charset="0"/>
                <a:cs typeface="Angsana New" panose="020B0502040204020203" pitchFamily="18" charset="-34"/>
              </a:rPr>
              <a:t>Diamond</a:t>
            </a:r>
          </a:p>
          <a:p>
            <a:pPr algn="ctr"/>
            <a:r>
              <a:rPr lang="en-GB" sz="3600" b="1" dirty="0">
                <a:latin typeface="Georgia Pro Black" panose="020B0604020202020204" pitchFamily="18" charset="0"/>
                <a:cs typeface="Angsana New" panose="020B0502040204020203" pitchFamily="18" charset="-34"/>
              </a:rPr>
              <a:t>International Sports</a:t>
            </a:r>
          </a:p>
          <a:p>
            <a:pPr algn="ctr"/>
            <a:r>
              <a:rPr lang="en-GB" sz="3600" b="1" dirty="0">
                <a:latin typeface="Georgia Pro Black" panose="020B0604020202020204" pitchFamily="18" charset="0"/>
                <a:cs typeface="Angsana New" panose="020B0502040204020203" pitchFamily="18" charset="-34"/>
              </a:rPr>
              <a:t>Academy</a:t>
            </a:r>
          </a:p>
          <a:p>
            <a:pPr algn="ctr"/>
            <a:r>
              <a:rPr lang="en-GB" sz="3600" b="1" dirty="0">
                <a:latin typeface="Georgia Pro Black" panose="020B0604020202020204" pitchFamily="18" charset="0"/>
                <a:cs typeface="Angsana New" panose="020B0502040204020203" pitchFamily="18" charset="-34"/>
              </a:rPr>
              <a:t>Courses</a:t>
            </a: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08A43334-9DB3-45CB-B476-C011EBE097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296" y="255625"/>
            <a:ext cx="195310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5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football ball on the grass&#10;&#10;Description automatically generated with low confidence">
            <a:extLst>
              <a:ext uri="{FF2B5EF4-FFF2-40B4-BE49-F238E27FC236}">
                <a16:creationId xmlns:a16="http://schemas.microsoft.com/office/drawing/2014/main" id="{3C13B457-D1B5-4AD9-856F-15DEA796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773" r="20542" b="-2"/>
          <a:stretch/>
        </p:blipFill>
        <p:spPr>
          <a:xfrm>
            <a:off x="8072657" y="3238504"/>
            <a:ext cx="4119343" cy="3619496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314BC4-AF08-41FA-98F0-F71A14C9E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40129"/>
            <a:ext cx="7762876" cy="5911815"/>
          </a:xfrm>
        </p:spPr>
        <p:txBody>
          <a:bodyPr>
            <a:noAutofit/>
          </a:bodyPr>
          <a:lstStyle/>
          <a:p>
            <a:pPr algn="ctr"/>
            <a:r>
              <a:rPr lang="en-GB" sz="1600" b="1" u="sng" dirty="0">
                <a:latin typeface="Georgia Pro Black" panose="020B0604020202020204" pitchFamily="18" charset="0"/>
                <a:cs typeface="Angsana New" panose="020B0502040204020203" pitchFamily="18" charset="-34"/>
              </a:rPr>
              <a:t>Diamond</a:t>
            </a:r>
          </a:p>
          <a:p>
            <a:pPr algn="ctr"/>
            <a:r>
              <a:rPr lang="en-GB" sz="1600" b="1" u="sng" dirty="0">
                <a:latin typeface="Georgia Pro Black" panose="020B0604020202020204" pitchFamily="18" charset="0"/>
                <a:cs typeface="Angsana New" panose="020B0502040204020203" pitchFamily="18" charset="-34"/>
              </a:rPr>
              <a:t>International Sports Academy</a:t>
            </a:r>
          </a:p>
          <a:p>
            <a:pPr algn="ctr"/>
            <a:r>
              <a:rPr lang="en-GB" sz="1600" b="1" u="sng" dirty="0">
                <a:latin typeface="Georgia Pro Black" panose="020B0604020202020204" pitchFamily="18" charset="0"/>
                <a:cs typeface="Angsana New" panose="020B0502040204020203" pitchFamily="18" charset="-34"/>
              </a:rPr>
              <a:t>Courses</a:t>
            </a:r>
          </a:p>
          <a:p>
            <a:pPr algn="l">
              <a:lnSpc>
                <a:spcPct val="100000"/>
              </a:lnSpc>
            </a:pPr>
            <a:r>
              <a:rPr lang="en-GB" sz="1400" b="1" dirty="0">
                <a:cs typeface="Angsana New" panose="020B0502040204020203" pitchFamily="18" charset="-34"/>
              </a:rPr>
              <a:t>Our courses are structured for students of all abilities , you do not need to be a elite player as we wish to develop you into that level as a player or as a future employee with us or within the Football /sports industry.</a:t>
            </a:r>
          </a:p>
          <a:p>
            <a:pPr algn="l">
              <a:lnSpc>
                <a:spcPct val="100000"/>
              </a:lnSpc>
            </a:pPr>
            <a:r>
              <a:rPr lang="en-GB" sz="1400" b="1" dirty="0">
                <a:cs typeface="Angsana New" panose="020B0502040204020203" pitchFamily="18" charset="-34"/>
              </a:rPr>
              <a:t>The industry has much to offer , not just as a player . The industry is world wide this is why offer our courses not just to UK students but also internationally.</a:t>
            </a:r>
          </a:p>
          <a:p>
            <a:pPr algn="l">
              <a:lnSpc>
                <a:spcPct val="100000"/>
              </a:lnSpc>
            </a:pPr>
            <a:r>
              <a:rPr lang="en-GB" sz="1400" b="1" dirty="0">
                <a:cs typeface="Angsana New" panose="020B0502040204020203" pitchFamily="18" charset="-34"/>
              </a:rPr>
              <a:t>We will develop your skills as a player  , a sports leader , coach , or even As an official  of the game , your pathway is our interest .You decide your future with our guidance and commitment to success.</a:t>
            </a:r>
          </a:p>
          <a:p>
            <a:pPr algn="l">
              <a:lnSpc>
                <a:spcPct val="100000"/>
              </a:lnSpc>
            </a:pPr>
            <a:r>
              <a:rPr lang="en-GB" sz="1400" b="1" dirty="0">
                <a:cs typeface="Angsana New" panose="020B0502040204020203" pitchFamily="18" charset="-34"/>
              </a:rPr>
              <a:t>The enrolment process is very straight forward , you choose the course you wish to join and a invite letter will be sent to an induction/Trials followed by a inset day which all necessary  paperwork is completed , this will then be followed by a offer of placement.</a:t>
            </a:r>
          </a:p>
          <a:p>
            <a:pPr algn="l">
              <a:lnSpc>
                <a:spcPct val="100000"/>
              </a:lnSpc>
            </a:pPr>
            <a:r>
              <a:rPr lang="en-GB" sz="1400" b="1" dirty="0">
                <a:cs typeface="Angsana New" panose="020B0502040204020203" pitchFamily="18" charset="-34"/>
              </a:rPr>
              <a:t>Finances : all costs are payable at time of offer of placement of the course unless a payment agreement is agreed.               </a:t>
            </a:r>
          </a:p>
          <a:p>
            <a:pPr algn="l">
              <a:lnSpc>
                <a:spcPct val="100000"/>
              </a:lnSpc>
            </a:pPr>
            <a:r>
              <a:rPr lang="en-GB" sz="1400" b="1" dirty="0">
                <a:cs typeface="Angsana New" panose="020B0502040204020203" pitchFamily="18" charset="-34"/>
              </a:rPr>
              <a:t>Other Activities : We as a academy / club run certain activities for the community and our grassroots youth club Diamond Youth FC and our Youth academy , of which we give our students the opportunity to participate as junior coaches or youth officials . We like to use our own resources of which a payment / rate per hour (normally the national minimum wage ) will be paid .</a:t>
            </a:r>
          </a:p>
          <a:p>
            <a:pPr algn="l">
              <a:lnSpc>
                <a:spcPct val="100000"/>
              </a:lnSpc>
            </a:pPr>
            <a:r>
              <a:rPr lang="en-GB" sz="1400" b="1" dirty="0">
                <a:cs typeface="Angsana New" panose="020B0502040204020203" pitchFamily="18" charset="-34"/>
              </a:rPr>
              <a:t>Exit Routes : possible employment within our business , introduction to other establishments within the industry or possible trials with semi pro clubs . We will support you what ever pathway you wish to take</a:t>
            </a:r>
          </a:p>
          <a:p>
            <a:pPr algn="l">
              <a:lnSpc>
                <a:spcPct val="100000"/>
              </a:lnSpc>
            </a:pPr>
            <a:endParaRPr lang="en-GB" sz="1600" b="1" dirty="0">
              <a:cs typeface="Angsana New" panose="020B0502040204020203" pitchFamily="18" charset="-34"/>
            </a:endParaRPr>
          </a:p>
          <a:p>
            <a:pPr algn="l"/>
            <a:endParaRPr lang="en-GB" sz="1600" dirty="0">
              <a:latin typeface="Georgia Pro Black" panose="020B0604020202020204" pitchFamily="18" charset="0"/>
              <a:cs typeface="Angsana New" panose="020B0502040204020203" pitchFamily="18" charset="-34"/>
            </a:endParaRP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08A43334-9DB3-45CB-B476-C011EBE097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556" y="106769"/>
            <a:ext cx="195310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9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41A596-BB17-4FB7-836C-4D3FE51118E1}"/>
              </a:ext>
            </a:extLst>
          </p:cNvPr>
          <p:cNvSpPr txBox="1"/>
          <p:nvPr/>
        </p:nvSpPr>
        <p:spPr>
          <a:xfrm>
            <a:off x="731873" y="991283"/>
            <a:ext cx="1089128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/>
            <a:r>
              <a:rPr lang="en-GB" sz="2000" dirty="0"/>
              <a:t> </a:t>
            </a:r>
            <a:r>
              <a:rPr lang="en-GB" sz="2000" b="1" dirty="0"/>
              <a:t>Customer Segments                   </a:t>
            </a:r>
            <a:r>
              <a:rPr lang="en-GB" sz="2000" dirty="0"/>
              <a:t>Age Range 16 – 24 ( Traineeship )</a:t>
            </a:r>
          </a:p>
          <a:p>
            <a:pPr marL="180000"/>
            <a:r>
              <a:rPr lang="en-GB" sz="2000" dirty="0"/>
              <a:t> </a:t>
            </a:r>
          </a:p>
          <a:p>
            <a:pPr marL="180000"/>
            <a:r>
              <a:rPr lang="en-GB" sz="2000" b="1" dirty="0"/>
              <a:t>              Geographies                   </a:t>
            </a:r>
            <a:r>
              <a:rPr lang="en-GB" sz="2000" dirty="0"/>
              <a:t>Southampton Outdoor Sports Centre, SO16 7AY</a:t>
            </a:r>
          </a:p>
          <a:p>
            <a:pPr marL="180000"/>
            <a:r>
              <a:rPr lang="en-GB" sz="2000" dirty="0"/>
              <a:t> </a:t>
            </a:r>
          </a:p>
          <a:p>
            <a:pPr marL="180000"/>
            <a:r>
              <a:rPr lang="en-GB" sz="2000" b="1" dirty="0"/>
              <a:t>                   Products                     </a:t>
            </a:r>
            <a:r>
              <a:rPr lang="en-GB" sz="2000" dirty="0"/>
              <a:t>Sports Leaders Level 1 /BT Playmakers award /NCFE  introduction</a:t>
            </a:r>
          </a:p>
          <a:p>
            <a:pPr marL="180000"/>
            <a:r>
              <a:rPr lang="en-GB" sz="2000" b="1" dirty="0"/>
              <a:t>                                                         </a:t>
            </a:r>
            <a:r>
              <a:rPr lang="en-GB" sz="2000" dirty="0"/>
              <a:t>coaching + 20 of practical sessions                    </a:t>
            </a:r>
          </a:p>
          <a:p>
            <a:pPr marL="180000"/>
            <a:r>
              <a:rPr lang="en-GB" sz="2000" b="1" dirty="0"/>
              <a:t>         </a:t>
            </a:r>
          </a:p>
          <a:p>
            <a:pPr marL="180000"/>
            <a:r>
              <a:rPr lang="en-GB" sz="2000" b="1" dirty="0"/>
              <a:t>      Cost / Duration                    </a:t>
            </a:r>
            <a:r>
              <a:rPr lang="en-GB" sz="2000" dirty="0"/>
              <a:t>£435.00 over 8 weeks / 2 days per week or 3 evenings per</a:t>
            </a:r>
          </a:p>
          <a:p>
            <a:pPr marL="180000"/>
            <a:r>
              <a:rPr lang="en-GB" sz="2000" b="1" dirty="0"/>
              <a:t>                                                         </a:t>
            </a:r>
            <a:r>
              <a:rPr lang="en-GB" sz="2000" dirty="0"/>
              <a:t>week .</a:t>
            </a:r>
            <a:endParaRPr lang="en-GB" sz="2000" b="1" dirty="0"/>
          </a:p>
          <a:p>
            <a:pPr marL="180000"/>
            <a:r>
              <a:rPr lang="en-GB" sz="2000" b="1" dirty="0"/>
              <a:t>                            </a:t>
            </a:r>
          </a:p>
          <a:p>
            <a:pPr marL="180000"/>
            <a:r>
              <a:rPr lang="en-GB" sz="2000" b="1" dirty="0"/>
              <a:t>                         Tutors                     </a:t>
            </a:r>
            <a:r>
              <a:rPr lang="en-GB" sz="2000" dirty="0"/>
              <a:t>DISA Fully qualified coaching staff from UEFA B , NCFE and</a:t>
            </a:r>
          </a:p>
          <a:p>
            <a:pPr marL="180000"/>
            <a:r>
              <a:rPr lang="en-GB" sz="2000" b="1" dirty="0"/>
              <a:t>                                                          </a:t>
            </a:r>
            <a:r>
              <a:rPr lang="en-GB" sz="2000" dirty="0"/>
              <a:t>Sports leaders accredited centre staff.</a:t>
            </a:r>
          </a:p>
          <a:p>
            <a:pPr marL="180000"/>
            <a:r>
              <a:rPr lang="en-GB" sz="2000" b="1" dirty="0"/>
              <a:t>         </a:t>
            </a:r>
          </a:p>
          <a:p>
            <a:pPr marL="180000"/>
            <a:r>
              <a:rPr lang="en-GB" sz="2000" b="1" dirty="0"/>
              <a:t>           Infrastructure                    </a:t>
            </a:r>
            <a:r>
              <a:rPr lang="en-GB" sz="2000" dirty="0"/>
              <a:t>Classroom , Grass and Astro pitches , changing rooms and </a:t>
            </a:r>
          </a:p>
          <a:p>
            <a:pPr marL="180000"/>
            <a:r>
              <a:rPr lang="en-GB" sz="2000" dirty="0"/>
              <a:t>                                                          Shower facilities and Refreshments close by.</a:t>
            </a:r>
          </a:p>
          <a:p>
            <a:pPr marL="180000"/>
            <a:endParaRPr lang="en-GB" sz="2000" dirty="0"/>
          </a:p>
          <a:p>
            <a:pPr marL="180000"/>
            <a:endParaRPr lang="en-GB" sz="2000" b="1" dirty="0"/>
          </a:p>
          <a:p>
            <a:pPr marL="180000"/>
            <a:r>
              <a:rPr lang="en-GB" sz="2000" b="1" dirty="0"/>
              <a:t>Partnerships :     </a:t>
            </a:r>
          </a:p>
        </p:txBody>
      </p:sp>
      <p:pic>
        <p:nvPicPr>
          <p:cNvPr id="5" name="Graphic 4" descr="Target Audience with solid fill">
            <a:extLst>
              <a:ext uri="{FF2B5EF4-FFF2-40B4-BE49-F238E27FC236}">
                <a16:creationId xmlns:a16="http://schemas.microsoft.com/office/drawing/2014/main" id="{48E413EE-9340-471A-BD11-E3B930C2B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0418" y="926796"/>
            <a:ext cx="658320" cy="658320"/>
          </a:xfrm>
          <a:prstGeom prst="rect">
            <a:avLst/>
          </a:prstGeom>
        </p:spPr>
      </p:pic>
      <p:pic>
        <p:nvPicPr>
          <p:cNvPr id="7" name="Graphic 6" descr="Earth globe: Americas with solid fill">
            <a:extLst>
              <a:ext uri="{FF2B5EF4-FFF2-40B4-BE49-F238E27FC236}">
                <a16:creationId xmlns:a16="http://schemas.microsoft.com/office/drawing/2014/main" id="{B2149A35-3140-4CAA-8D0C-24DF4143A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79532" y="1591252"/>
            <a:ext cx="523461" cy="523461"/>
          </a:xfrm>
          <a:prstGeom prst="rect">
            <a:avLst/>
          </a:prstGeom>
        </p:spPr>
      </p:pic>
      <p:pic>
        <p:nvPicPr>
          <p:cNvPr id="9" name="Graphic 8" descr="Sports Field outline">
            <a:extLst>
              <a:ext uri="{FF2B5EF4-FFF2-40B4-BE49-F238E27FC236}">
                <a16:creationId xmlns:a16="http://schemas.microsoft.com/office/drawing/2014/main" id="{3381FAD8-7401-457C-BFF3-AFCFFC76FC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80418" y="2201220"/>
            <a:ext cx="778412" cy="587663"/>
          </a:xfrm>
          <a:prstGeom prst="rect">
            <a:avLst/>
          </a:prstGeom>
        </p:spPr>
      </p:pic>
      <p:pic>
        <p:nvPicPr>
          <p:cNvPr id="15" name="Graphic 14" descr="Coins outline">
            <a:extLst>
              <a:ext uri="{FF2B5EF4-FFF2-40B4-BE49-F238E27FC236}">
                <a16:creationId xmlns:a16="http://schemas.microsoft.com/office/drawing/2014/main" id="{F86A134B-C771-470F-A76A-27CF254AFA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79532" y="3057706"/>
            <a:ext cx="533887" cy="533887"/>
          </a:xfrm>
          <a:prstGeom prst="rect">
            <a:avLst/>
          </a:prstGeom>
        </p:spPr>
      </p:pic>
      <p:pic>
        <p:nvPicPr>
          <p:cNvPr id="17" name="Graphic 16" descr="Teacher with solid fill">
            <a:extLst>
              <a:ext uri="{FF2B5EF4-FFF2-40B4-BE49-F238E27FC236}">
                <a16:creationId xmlns:a16="http://schemas.microsoft.com/office/drawing/2014/main" id="{15FDC910-7585-4795-9A23-607C8172DF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95848" y="3921495"/>
            <a:ext cx="755561" cy="755561"/>
          </a:xfrm>
          <a:prstGeom prst="rect">
            <a:avLst/>
          </a:prstGeom>
        </p:spPr>
      </p:pic>
      <p:pic>
        <p:nvPicPr>
          <p:cNvPr id="19" name="Graphic 18" descr="Work from home desk with solid fill">
            <a:extLst>
              <a:ext uri="{FF2B5EF4-FFF2-40B4-BE49-F238E27FC236}">
                <a16:creationId xmlns:a16="http://schemas.microsoft.com/office/drawing/2014/main" id="{19F0AA2C-C427-4DF8-9975-EDDE1BB1AA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9316" y="4982027"/>
            <a:ext cx="550802" cy="55080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7F17FC65-59E3-4F3D-B980-A61CBDA15F4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207" y="5942682"/>
            <a:ext cx="3236497" cy="475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362CF84-8D87-4BA4-BFDA-450E955651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931" y="5757016"/>
            <a:ext cx="1841500" cy="625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00C53BB-9F5A-4DDF-9E94-97044E788778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42" y="5792269"/>
            <a:ext cx="3228902" cy="62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A1419BB-0CEE-41C2-B718-C54835B40D16}"/>
              </a:ext>
            </a:extLst>
          </p:cNvPr>
          <p:cNvSpPr txBox="1"/>
          <p:nvPr/>
        </p:nvSpPr>
        <p:spPr>
          <a:xfrm>
            <a:off x="2089297" y="306031"/>
            <a:ext cx="817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Diamond International Sports Academy Course # SO-101/22</a:t>
            </a:r>
          </a:p>
        </p:txBody>
      </p:sp>
    </p:spTree>
    <p:extLst>
      <p:ext uri="{BB962C8B-B14F-4D97-AF65-F5344CB8AC3E}">
        <p14:creationId xmlns:p14="http://schemas.microsoft.com/office/powerpoint/2010/main" val="170202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41A596-BB17-4FB7-836C-4D3FE51118E1}"/>
              </a:ext>
            </a:extLst>
          </p:cNvPr>
          <p:cNvSpPr txBox="1"/>
          <p:nvPr/>
        </p:nvSpPr>
        <p:spPr>
          <a:xfrm>
            <a:off x="372093" y="920621"/>
            <a:ext cx="1144781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/>
            <a:r>
              <a:rPr lang="en-GB" sz="2000" dirty="0"/>
              <a:t> </a:t>
            </a:r>
            <a:r>
              <a:rPr lang="en-GB" sz="2000" b="1" dirty="0"/>
              <a:t>Customer Segments                   </a:t>
            </a:r>
            <a:r>
              <a:rPr lang="en-GB" sz="2000" dirty="0"/>
              <a:t>Age Range 16 – 21 Traineeship / Scholarship , Functional studies if required</a:t>
            </a:r>
          </a:p>
          <a:p>
            <a:pPr marL="180000"/>
            <a:r>
              <a:rPr lang="en-GB" sz="2000" dirty="0"/>
              <a:t> </a:t>
            </a:r>
          </a:p>
          <a:p>
            <a:pPr marL="180000"/>
            <a:r>
              <a:rPr lang="en-GB" sz="2000" b="1" dirty="0"/>
              <a:t>              Geographies                   </a:t>
            </a:r>
            <a:r>
              <a:rPr lang="en-GB" sz="2000" dirty="0"/>
              <a:t>Southampton Outdoor Sports Centre, SO16 7AY</a:t>
            </a:r>
          </a:p>
          <a:p>
            <a:pPr marL="180000"/>
            <a:r>
              <a:rPr lang="en-GB" sz="2000" dirty="0"/>
              <a:t> </a:t>
            </a:r>
          </a:p>
          <a:p>
            <a:pPr marL="180000"/>
            <a:r>
              <a:rPr lang="en-GB" sz="2000" b="1" dirty="0"/>
              <a:t>                   Products                     </a:t>
            </a:r>
            <a:r>
              <a:rPr lang="en-GB" sz="2000" dirty="0"/>
              <a:t>Sports Leaders Level 2 / FA Level 1 coaching Qualification , NCFE </a:t>
            </a:r>
          </a:p>
          <a:p>
            <a:pPr marL="180000"/>
            <a:r>
              <a:rPr lang="en-GB" sz="2000" b="1" dirty="0"/>
              <a:t>                                                         </a:t>
            </a:r>
            <a:r>
              <a:rPr lang="en-GB" sz="2000" dirty="0"/>
              <a:t>Introduction to coaching , FA Talent ID Course + 40hrs practical sessions</a:t>
            </a:r>
            <a:endParaRPr lang="en-GB" sz="2000" b="1" dirty="0"/>
          </a:p>
          <a:p>
            <a:pPr marL="180000"/>
            <a:r>
              <a:rPr lang="en-GB" sz="2000" b="1" dirty="0"/>
              <a:t>             </a:t>
            </a:r>
          </a:p>
          <a:p>
            <a:pPr marL="180000"/>
            <a:r>
              <a:rPr lang="en-GB" sz="2000" b="1" dirty="0"/>
              <a:t>         Cost / Duration                    </a:t>
            </a:r>
            <a:r>
              <a:rPr lang="en-GB" sz="2000" dirty="0"/>
              <a:t>£528.00 over 16 weeks / 3 days per week or 4 evenings per</a:t>
            </a:r>
          </a:p>
          <a:p>
            <a:pPr marL="180000"/>
            <a:r>
              <a:rPr lang="en-GB" sz="2000" b="1" dirty="0"/>
              <a:t>                                                         </a:t>
            </a:r>
            <a:r>
              <a:rPr lang="en-GB" sz="2000" dirty="0"/>
              <a:t>week .</a:t>
            </a:r>
            <a:endParaRPr lang="en-GB" sz="2000" b="1" dirty="0"/>
          </a:p>
          <a:p>
            <a:pPr marL="180000"/>
            <a:r>
              <a:rPr lang="en-GB" sz="2000" b="1" dirty="0"/>
              <a:t>                            </a:t>
            </a:r>
          </a:p>
          <a:p>
            <a:pPr marL="180000"/>
            <a:r>
              <a:rPr lang="en-GB" sz="2000" b="1" dirty="0"/>
              <a:t>                         Tutors                     </a:t>
            </a:r>
            <a:r>
              <a:rPr lang="en-GB" sz="2000" dirty="0"/>
              <a:t>DISA Fully qualified coaching staff from UEFA B , NCFE and</a:t>
            </a:r>
          </a:p>
          <a:p>
            <a:pPr marL="180000"/>
            <a:r>
              <a:rPr lang="en-GB" sz="2000" b="1" dirty="0"/>
              <a:t>                                                          </a:t>
            </a:r>
            <a:r>
              <a:rPr lang="en-GB" sz="2000" dirty="0"/>
              <a:t>Sports leaders accredited centre staff.</a:t>
            </a:r>
          </a:p>
          <a:p>
            <a:pPr marL="180000"/>
            <a:r>
              <a:rPr lang="en-GB" sz="2000" b="1" dirty="0"/>
              <a:t>           Infrastructure                    </a:t>
            </a:r>
            <a:r>
              <a:rPr lang="en-GB" sz="2000" dirty="0"/>
              <a:t>Classroom , Grass and Astro pitches , changing rooms and </a:t>
            </a:r>
          </a:p>
          <a:p>
            <a:pPr marL="180000"/>
            <a:r>
              <a:rPr lang="en-GB" sz="2000" dirty="0"/>
              <a:t>                                                          Shower facilities and Refreshments close by.</a:t>
            </a:r>
          </a:p>
          <a:p>
            <a:pPr marL="180000"/>
            <a:endParaRPr lang="en-GB" sz="2000" dirty="0"/>
          </a:p>
          <a:p>
            <a:pPr marL="180000"/>
            <a:endParaRPr lang="en-GB" sz="2000" b="1" dirty="0"/>
          </a:p>
          <a:p>
            <a:pPr marL="180000"/>
            <a:r>
              <a:rPr lang="en-GB" sz="2000" b="1" dirty="0"/>
              <a:t>Partnerships :   </a:t>
            </a:r>
          </a:p>
        </p:txBody>
      </p:sp>
      <p:pic>
        <p:nvPicPr>
          <p:cNvPr id="5" name="Graphic 4" descr="Target Audience with solid fill">
            <a:extLst>
              <a:ext uri="{FF2B5EF4-FFF2-40B4-BE49-F238E27FC236}">
                <a16:creationId xmlns:a16="http://schemas.microsoft.com/office/drawing/2014/main" id="{48E413EE-9340-471A-BD11-E3B930C2B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8697" y="883153"/>
            <a:ext cx="658320" cy="658320"/>
          </a:xfrm>
          <a:prstGeom prst="rect">
            <a:avLst/>
          </a:prstGeom>
        </p:spPr>
      </p:pic>
      <p:pic>
        <p:nvPicPr>
          <p:cNvPr id="7" name="Graphic 6" descr="Earth globe: Americas with solid fill">
            <a:extLst>
              <a:ext uri="{FF2B5EF4-FFF2-40B4-BE49-F238E27FC236}">
                <a16:creationId xmlns:a16="http://schemas.microsoft.com/office/drawing/2014/main" id="{B2149A35-3140-4CAA-8D0C-24DF4143A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93948" y="1599983"/>
            <a:ext cx="523461" cy="523461"/>
          </a:xfrm>
          <a:prstGeom prst="rect">
            <a:avLst/>
          </a:prstGeom>
        </p:spPr>
      </p:pic>
      <p:pic>
        <p:nvPicPr>
          <p:cNvPr id="9" name="Graphic 8" descr="Sports Field outline">
            <a:extLst>
              <a:ext uri="{FF2B5EF4-FFF2-40B4-BE49-F238E27FC236}">
                <a16:creationId xmlns:a16="http://schemas.microsoft.com/office/drawing/2014/main" id="{3381FAD8-7401-457C-BFF3-AFCFFC76FC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11314" y="2197252"/>
            <a:ext cx="778412" cy="587663"/>
          </a:xfrm>
          <a:prstGeom prst="rect">
            <a:avLst/>
          </a:prstGeom>
        </p:spPr>
      </p:pic>
      <p:pic>
        <p:nvPicPr>
          <p:cNvPr id="15" name="Graphic 14" descr="Coins outline">
            <a:extLst>
              <a:ext uri="{FF2B5EF4-FFF2-40B4-BE49-F238E27FC236}">
                <a16:creationId xmlns:a16="http://schemas.microsoft.com/office/drawing/2014/main" id="{F86A134B-C771-470F-A76A-27CF254AFA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10198" y="3050279"/>
            <a:ext cx="533887" cy="533887"/>
          </a:xfrm>
          <a:prstGeom prst="rect">
            <a:avLst/>
          </a:prstGeom>
        </p:spPr>
      </p:pic>
      <p:pic>
        <p:nvPicPr>
          <p:cNvPr id="17" name="Graphic 16" descr="Teacher with solid fill">
            <a:extLst>
              <a:ext uri="{FF2B5EF4-FFF2-40B4-BE49-F238E27FC236}">
                <a16:creationId xmlns:a16="http://schemas.microsoft.com/office/drawing/2014/main" id="{15FDC910-7585-4795-9A23-607C8172DF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51489" y="3882493"/>
            <a:ext cx="755561" cy="755561"/>
          </a:xfrm>
          <a:prstGeom prst="rect">
            <a:avLst/>
          </a:prstGeom>
        </p:spPr>
      </p:pic>
      <p:pic>
        <p:nvPicPr>
          <p:cNvPr id="19" name="Graphic 18" descr="Work from home desk with solid fill">
            <a:extLst>
              <a:ext uri="{FF2B5EF4-FFF2-40B4-BE49-F238E27FC236}">
                <a16:creationId xmlns:a16="http://schemas.microsoft.com/office/drawing/2014/main" id="{19F0AA2C-C427-4DF8-9975-EDDE1BB1AA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80277" y="4684625"/>
            <a:ext cx="550802" cy="55080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7F17FC65-59E3-4F3D-B980-A61CBDA15F4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213" y="5677345"/>
            <a:ext cx="3236497" cy="475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362CF84-8D87-4BA4-BFDA-450E955651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959" y="5530263"/>
            <a:ext cx="1841500" cy="625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00C53BB-9F5A-4DDF-9E94-97044E788778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298" y="5602138"/>
            <a:ext cx="3228902" cy="62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A1419BB-0CEE-41C2-B718-C54835B40D16}"/>
              </a:ext>
            </a:extLst>
          </p:cNvPr>
          <p:cNvSpPr txBox="1"/>
          <p:nvPr/>
        </p:nvSpPr>
        <p:spPr>
          <a:xfrm>
            <a:off x="2089297" y="306031"/>
            <a:ext cx="817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Diamond International Sports Academy Course # SO-102/22</a:t>
            </a:r>
          </a:p>
        </p:txBody>
      </p:sp>
    </p:spTree>
    <p:extLst>
      <p:ext uri="{BB962C8B-B14F-4D97-AF65-F5344CB8AC3E}">
        <p14:creationId xmlns:p14="http://schemas.microsoft.com/office/powerpoint/2010/main" val="80805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41A596-BB17-4FB7-836C-4D3FE51118E1}"/>
              </a:ext>
            </a:extLst>
          </p:cNvPr>
          <p:cNvSpPr txBox="1"/>
          <p:nvPr/>
        </p:nvSpPr>
        <p:spPr>
          <a:xfrm>
            <a:off x="372093" y="920621"/>
            <a:ext cx="1144781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/>
            <a:r>
              <a:rPr lang="en-GB" sz="2000" dirty="0"/>
              <a:t> </a:t>
            </a:r>
            <a:r>
              <a:rPr lang="en-GB" sz="2000" b="1" dirty="0"/>
              <a:t>Customer Segments                   </a:t>
            </a:r>
            <a:r>
              <a:rPr lang="en-GB" sz="2000" dirty="0"/>
              <a:t>Age Range 16 – 21 ( Scholarship 1yr full time)</a:t>
            </a:r>
          </a:p>
          <a:p>
            <a:pPr marL="180000"/>
            <a:r>
              <a:rPr lang="en-GB" sz="2000" dirty="0"/>
              <a:t> </a:t>
            </a:r>
          </a:p>
          <a:p>
            <a:pPr marL="180000"/>
            <a:r>
              <a:rPr lang="en-GB" sz="2000" b="1" dirty="0"/>
              <a:t>              Geographies                   </a:t>
            </a:r>
            <a:r>
              <a:rPr lang="en-GB" sz="2000" dirty="0"/>
              <a:t>Southampton Outdoor Sports Centre, SO16 7AY</a:t>
            </a:r>
          </a:p>
          <a:p>
            <a:pPr marL="180000"/>
            <a:r>
              <a:rPr lang="en-GB" sz="2000" dirty="0"/>
              <a:t> </a:t>
            </a:r>
          </a:p>
          <a:p>
            <a:pPr marL="180000"/>
            <a:r>
              <a:rPr lang="en-GB" sz="2000" b="1" dirty="0"/>
              <a:t>                   Products                     </a:t>
            </a:r>
            <a:r>
              <a:rPr lang="en-GB" sz="2000" dirty="0"/>
              <a:t>Sports Leaders Level 2 / FA Level 2 coaching Qualification , NCFE </a:t>
            </a:r>
          </a:p>
          <a:p>
            <a:pPr marL="180000"/>
            <a:r>
              <a:rPr lang="en-GB" sz="2000" b="1" dirty="0"/>
              <a:t>                                                         </a:t>
            </a:r>
            <a:r>
              <a:rPr lang="en-GB" sz="2000" dirty="0"/>
              <a:t>Level 1 coaching and Sports Performance , FA Talent ID Course </a:t>
            </a:r>
            <a:endParaRPr lang="en-GB" sz="2000" b="1" dirty="0"/>
          </a:p>
          <a:p>
            <a:pPr marL="180000"/>
            <a:r>
              <a:rPr lang="en-GB" sz="2000" b="1" dirty="0"/>
              <a:t>                                                          </a:t>
            </a:r>
            <a:r>
              <a:rPr lang="en-GB" sz="2000" dirty="0"/>
              <a:t>Btech Level 1 in Sport</a:t>
            </a:r>
          </a:p>
          <a:p>
            <a:pPr marL="180000"/>
            <a:r>
              <a:rPr lang="en-GB" sz="2000" b="1" dirty="0"/>
              <a:t>       </a:t>
            </a:r>
          </a:p>
          <a:p>
            <a:pPr marL="180000"/>
            <a:r>
              <a:rPr lang="en-GB" sz="2000" b="1" dirty="0"/>
              <a:t>       Cost / Duration                    </a:t>
            </a:r>
            <a:r>
              <a:rPr lang="en-GB" sz="2000" dirty="0"/>
              <a:t>£1255.00 over 48 weeks / 4 days per week plus Saturday Match</a:t>
            </a:r>
            <a:endParaRPr lang="en-GB" sz="2000" b="1" dirty="0"/>
          </a:p>
          <a:p>
            <a:pPr marL="180000"/>
            <a:r>
              <a:rPr lang="en-GB" sz="2000" b="1" dirty="0"/>
              <a:t>                            </a:t>
            </a:r>
          </a:p>
          <a:p>
            <a:pPr marL="180000"/>
            <a:r>
              <a:rPr lang="en-GB" sz="2000" b="1" dirty="0"/>
              <a:t>                         Tutors                     </a:t>
            </a:r>
            <a:r>
              <a:rPr lang="en-GB" sz="2000" dirty="0"/>
              <a:t>DISA Fully qualified coaching staff from UEFA B , NCFE and</a:t>
            </a:r>
          </a:p>
          <a:p>
            <a:pPr marL="180000"/>
            <a:r>
              <a:rPr lang="en-GB" sz="2000" b="1" dirty="0"/>
              <a:t>                                                          </a:t>
            </a:r>
            <a:r>
              <a:rPr lang="en-GB" sz="2000" dirty="0"/>
              <a:t>Sports leaders accredited centre staff and support staff from our partners</a:t>
            </a:r>
          </a:p>
          <a:p>
            <a:pPr marL="180000"/>
            <a:r>
              <a:rPr lang="en-GB" sz="2000" b="1" dirty="0"/>
              <a:t>          </a:t>
            </a:r>
          </a:p>
          <a:p>
            <a:pPr marL="180000"/>
            <a:r>
              <a:rPr lang="en-GB" sz="2000" b="1" dirty="0"/>
              <a:t>              Infrastructure                    </a:t>
            </a:r>
            <a:r>
              <a:rPr lang="en-GB" sz="2000" dirty="0"/>
              <a:t>Classroom , Grass and Astro pitches , changing rooms and </a:t>
            </a:r>
          </a:p>
          <a:p>
            <a:pPr marL="180000"/>
            <a:r>
              <a:rPr lang="en-GB" sz="2000" dirty="0"/>
              <a:t>                                                          Shower facilities and Refreshments close by.</a:t>
            </a:r>
          </a:p>
          <a:p>
            <a:pPr marL="180000"/>
            <a:endParaRPr lang="en-GB" sz="2000" dirty="0"/>
          </a:p>
          <a:p>
            <a:pPr marL="180000"/>
            <a:endParaRPr lang="en-GB" sz="2000" b="1" dirty="0"/>
          </a:p>
          <a:p>
            <a:pPr marL="180000"/>
            <a:r>
              <a:rPr lang="en-GB" sz="2000" b="1" dirty="0"/>
              <a:t>Partnerships :   </a:t>
            </a:r>
          </a:p>
        </p:txBody>
      </p:sp>
      <p:pic>
        <p:nvPicPr>
          <p:cNvPr id="5" name="Graphic 4" descr="Target Audience with solid fill">
            <a:extLst>
              <a:ext uri="{FF2B5EF4-FFF2-40B4-BE49-F238E27FC236}">
                <a16:creationId xmlns:a16="http://schemas.microsoft.com/office/drawing/2014/main" id="{48E413EE-9340-471A-BD11-E3B930C2B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8697" y="883153"/>
            <a:ext cx="658320" cy="658320"/>
          </a:xfrm>
          <a:prstGeom prst="rect">
            <a:avLst/>
          </a:prstGeom>
        </p:spPr>
      </p:pic>
      <p:pic>
        <p:nvPicPr>
          <p:cNvPr id="7" name="Graphic 6" descr="Earth globe: Americas with solid fill">
            <a:extLst>
              <a:ext uri="{FF2B5EF4-FFF2-40B4-BE49-F238E27FC236}">
                <a16:creationId xmlns:a16="http://schemas.microsoft.com/office/drawing/2014/main" id="{B2149A35-3140-4CAA-8D0C-24DF4143A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93948" y="1599983"/>
            <a:ext cx="523461" cy="523461"/>
          </a:xfrm>
          <a:prstGeom prst="rect">
            <a:avLst/>
          </a:prstGeom>
        </p:spPr>
      </p:pic>
      <p:pic>
        <p:nvPicPr>
          <p:cNvPr id="9" name="Graphic 8" descr="Sports Field outline">
            <a:extLst>
              <a:ext uri="{FF2B5EF4-FFF2-40B4-BE49-F238E27FC236}">
                <a16:creationId xmlns:a16="http://schemas.microsoft.com/office/drawing/2014/main" id="{3381FAD8-7401-457C-BFF3-AFCFFC76FC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11314" y="2197252"/>
            <a:ext cx="778412" cy="587663"/>
          </a:xfrm>
          <a:prstGeom prst="rect">
            <a:avLst/>
          </a:prstGeom>
        </p:spPr>
      </p:pic>
      <p:pic>
        <p:nvPicPr>
          <p:cNvPr id="15" name="Graphic 14" descr="Coins outline">
            <a:extLst>
              <a:ext uri="{FF2B5EF4-FFF2-40B4-BE49-F238E27FC236}">
                <a16:creationId xmlns:a16="http://schemas.microsoft.com/office/drawing/2014/main" id="{F86A134B-C771-470F-A76A-27CF254AFA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33576" y="3302035"/>
            <a:ext cx="533887" cy="533887"/>
          </a:xfrm>
          <a:prstGeom prst="rect">
            <a:avLst/>
          </a:prstGeom>
        </p:spPr>
      </p:pic>
      <p:pic>
        <p:nvPicPr>
          <p:cNvPr id="17" name="Graphic 16" descr="Teacher with solid fill">
            <a:extLst>
              <a:ext uri="{FF2B5EF4-FFF2-40B4-BE49-F238E27FC236}">
                <a16:creationId xmlns:a16="http://schemas.microsoft.com/office/drawing/2014/main" id="{15FDC910-7585-4795-9A23-607C8172DF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51489" y="3882493"/>
            <a:ext cx="755561" cy="755561"/>
          </a:xfrm>
          <a:prstGeom prst="rect">
            <a:avLst/>
          </a:prstGeom>
        </p:spPr>
      </p:pic>
      <p:pic>
        <p:nvPicPr>
          <p:cNvPr id="19" name="Graphic 18" descr="Work from home desk with solid fill">
            <a:extLst>
              <a:ext uri="{FF2B5EF4-FFF2-40B4-BE49-F238E27FC236}">
                <a16:creationId xmlns:a16="http://schemas.microsoft.com/office/drawing/2014/main" id="{19F0AA2C-C427-4DF8-9975-EDDE1BB1AA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80277" y="4684625"/>
            <a:ext cx="550802" cy="55080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7F17FC65-59E3-4F3D-B980-A61CBDA15F4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042" y="5974847"/>
            <a:ext cx="3236497" cy="475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362CF84-8D87-4BA4-BFDA-450E955651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19" y="5812276"/>
            <a:ext cx="1841500" cy="625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00C53BB-9F5A-4DDF-9E94-97044E788778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99" y="5824434"/>
            <a:ext cx="3228902" cy="62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A1419BB-0CEE-41C2-B718-C54835B40D16}"/>
              </a:ext>
            </a:extLst>
          </p:cNvPr>
          <p:cNvSpPr txBox="1"/>
          <p:nvPr/>
        </p:nvSpPr>
        <p:spPr>
          <a:xfrm>
            <a:off x="2089297" y="306031"/>
            <a:ext cx="817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Diamond International Sports Academy Course # SO-103/22</a:t>
            </a:r>
          </a:p>
        </p:txBody>
      </p:sp>
    </p:spTree>
    <p:extLst>
      <p:ext uri="{BB962C8B-B14F-4D97-AF65-F5344CB8AC3E}">
        <p14:creationId xmlns:p14="http://schemas.microsoft.com/office/powerpoint/2010/main" val="231304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682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 Pro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Parry</dc:creator>
  <cp:lastModifiedBy>christopher Parry</cp:lastModifiedBy>
  <cp:revision>1</cp:revision>
  <dcterms:created xsi:type="dcterms:W3CDTF">2021-12-15T03:03:16Z</dcterms:created>
  <dcterms:modified xsi:type="dcterms:W3CDTF">2021-12-23T03:36:50Z</dcterms:modified>
</cp:coreProperties>
</file>