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84" r:id="rId2"/>
    <p:sldId id="290" r:id="rId3"/>
    <p:sldId id="270" r:id="rId4"/>
    <p:sldId id="261" r:id="rId5"/>
    <p:sldId id="262" r:id="rId6"/>
    <p:sldId id="263" r:id="rId7"/>
    <p:sldId id="265" r:id="rId8"/>
    <p:sldId id="266" r:id="rId9"/>
    <p:sldId id="268" r:id="rId10"/>
    <p:sldId id="267" r:id="rId11"/>
    <p:sldId id="269" r:id="rId12"/>
    <p:sldId id="264" r:id="rId13"/>
    <p:sldId id="283" r:id="rId14"/>
    <p:sldId id="285" r:id="rId15"/>
    <p:sldId id="277" r:id="rId16"/>
    <p:sldId id="272" r:id="rId17"/>
    <p:sldId id="274" r:id="rId18"/>
    <p:sldId id="281" r:id="rId19"/>
    <p:sldId id="273" r:id="rId20"/>
    <p:sldId id="275" r:id="rId21"/>
    <p:sldId id="282" r:id="rId22"/>
    <p:sldId id="280" r:id="rId23"/>
    <p:sldId id="278" r:id="rId24"/>
    <p:sldId id="279" r:id="rId25"/>
    <p:sldId id="293" r:id="rId26"/>
    <p:sldId id="287" r:id="rId27"/>
    <p:sldId id="288" r:id="rId28"/>
    <p:sldId id="2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28"/>
    <p:restoredTop sz="87607"/>
  </p:normalViewPr>
  <p:slideViewPr>
    <p:cSldViewPr snapToGrid="0">
      <p:cViewPr>
        <p:scale>
          <a:sx n="48" d="100"/>
          <a:sy n="48" d="100"/>
        </p:scale>
        <p:origin x="1152" y="1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5FF26-C36E-3C40-9519-BF8FA1DFB808}" type="datetimeFigureOut">
              <a:rPr lang="en-US" smtClean="0"/>
              <a:t>8/6/25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4CA5D-08A9-C140-BAE5-F2D6D8A76F33}" type="slidenum">
              <a:rPr lang="en-US" smtClean="0"/>
              <a:t>‹#›</a:t>
            </a:fld>
            <a:endParaRPr lang="en-US"/>
          </a:p>
        </p:txBody>
      </p:sp>
    </p:spTree>
    <p:extLst>
      <p:ext uri="{BB962C8B-B14F-4D97-AF65-F5344CB8AC3E}">
        <p14:creationId xmlns:p14="http://schemas.microsoft.com/office/powerpoint/2010/main" val="133105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279F-51E5-BE86-E4F2-665116BF0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BFBB3-6899-B9AA-1D15-FCF273EB6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1F681-A777-CED3-08C2-F23471A2FE68}"/>
              </a:ext>
            </a:extLst>
          </p:cNvPr>
          <p:cNvSpPr>
            <a:spLocks noGrp="1"/>
          </p:cNvSpPr>
          <p:nvPr>
            <p:ph type="body" idx="1"/>
          </p:nvPr>
        </p:nvSpPr>
        <p:spPr/>
        <p:txBody>
          <a:bodyPr/>
          <a:lstStyle/>
          <a:p>
            <a:r>
              <a:rPr lang="en-US" dirty="0"/>
              <a:t>This slide summarizes the critical situation regarding IED threats faced by American troops. It highlights the initial delay in recognizing the threat, the urgent plea by Gen. Abizaid for help, the devastating impact of IEDs on soldiers, and the call for a large-scale, dedicated response comparable to the Manhattan Project's intensity during WWII.</a:t>
            </a:r>
          </a:p>
          <a:p>
            <a:endParaRPr lang="en-US" dirty="0"/>
          </a:p>
          <a:p>
            <a:r>
              <a:rPr lang="en-US" dirty="0"/>
              <a:t>JIEDDO becomes JIDA in April 2015(an agency), later changed to JIDO in 2016 and moved to DTRA</a:t>
            </a:r>
          </a:p>
        </p:txBody>
      </p:sp>
      <p:sp>
        <p:nvSpPr>
          <p:cNvPr id="4" name="Slide Number Placeholder 3">
            <a:extLst>
              <a:ext uri="{FF2B5EF4-FFF2-40B4-BE49-F238E27FC236}">
                <a16:creationId xmlns:a16="http://schemas.microsoft.com/office/drawing/2014/main" id="{25E573DB-ABDE-CFC0-705C-A0A5FA5DB81F}"/>
              </a:ext>
            </a:extLst>
          </p:cNvPr>
          <p:cNvSpPr>
            <a:spLocks noGrp="1"/>
          </p:cNvSpPr>
          <p:nvPr>
            <p:ph type="sldNum" sz="quarter" idx="5"/>
          </p:nvPr>
        </p:nvSpPr>
        <p:spPr/>
        <p:txBody>
          <a:bodyPr/>
          <a:lstStyle/>
          <a:p>
            <a:fld id="{01B4CA5D-08A9-C140-BAE5-F2D6D8A76F33}" type="slidenum">
              <a:rPr lang="en-US" smtClean="0"/>
              <a:t>22</a:t>
            </a:fld>
            <a:endParaRPr lang="en-US"/>
          </a:p>
        </p:txBody>
      </p:sp>
    </p:spTree>
    <p:extLst>
      <p:ext uri="{BB962C8B-B14F-4D97-AF65-F5344CB8AC3E}">
        <p14:creationId xmlns:p14="http://schemas.microsoft.com/office/powerpoint/2010/main" val="285055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F541E-2E24-DEDC-69AC-2E2C94748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97971-A5CA-E082-ED19-80C58821A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9B73E-68A3-9305-4676-7AAAF61F0F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596D4-E183-F11F-9262-0B5F9527B5D3}"/>
              </a:ext>
            </a:extLst>
          </p:cNvPr>
          <p:cNvSpPr>
            <a:spLocks noGrp="1"/>
          </p:cNvSpPr>
          <p:nvPr>
            <p:ph type="sldNum" sz="quarter" idx="5"/>
          </p:nvPr>
        </p:nvSpPr>
        <p:spPr/>
        <p:txBody>
          <a:bodyPr/>
          <a:lstStyle/>
          <a:p>
            <a:fld id="{01B4CA5D-08A9-C140-BAE5-F2D6D8A76F33}" type="slidenum">
              <a:rPr lang="en-US" smtClean="0"/>
              <a:t>25</a:t>
            </a:fld>
            <a:endParaRPr lang="en-US"/>
          </a:p>
        </p:txBody>
      </p:sp>
    </p:spTree>
    <p:extLst>
      <p:ext uri="{BB962C8B-B14F-4D97-AF65-F5344CB8AC3E}">
        <p14:creationId xmlns:p14="http://schemas.microsoft.com/office/powerpoint/2010/main" val="284467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4CA5D-08A9-C140-BAE5-F2D6D8A76F33}" type="slidenum">
              <a:rPr lang="en-US" smtClean="0"/>
              <a:t>26</a:t>
            </a:fld>
            <a:endParaRPr lang="en-US"/>
          </a:p>
        </p:txBody>
      </p:sp>
    </p:spTree>
    <p:extLst>
      <p:ext uri="{BB962C8B-B14F-4D97-AF65-F5344CB8AC3E}">
        <p14:creationId xmlns:p14="http://schemas.microsoft.com/office/powerpoint/2010/main" val="198037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65E2-35F5-8264-F90A-6A07F8EEF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EB3D5-431B-E749-7681-682311E47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D2EBD-FFF8-4F1E-556B-82BA12BA206E}"/>
              </a:ext>
            </a:extLst>
          </p:cNvPr>
          <p:cNvSpPr>
            <a:spLocks noGrp="1"/>
          </p:cNvSpPr>
          <p:nvPr>
            <p:ph type="body" idx="1"/>
          </p:nvPr>
        </p:nvSpPr>
        <p:spPr/>
        <p:txBody>
          <a:bodyPr/>
          <a:lstStyle/>
          <a:p>
            <a:r>
              <a:rPr lang="en-US" dirty="0"/>
              <a:t>This slide outlines the core tenets of the Command Philosophy. It emphasizes successful deployment and combat readiness, the importance of supporting soldiers and their families to maintain morale, and the ambition to be recognized as the greatest engineer battalion, reflecting dedication, excellence, and commitment.</a:t>
            </a:r>
          </a:p>
        </p:txBody>
      </p:sp>
      <p:sp>
        <p:nvSpPr>
          <p:cNvPr id="4" name="Slide Number Placeholder 3">
            <a:extLst>
              <a:ext uri="{FF2B5EF4-FFF2-40B4-BE49-F238E27FC236}">
                <a16:creationId xmlns:a16="http://schemas.microsoft.com/office/drawing/2014/main" id="{AF49D483-713A-0F0D-4279-380B3F8AAD48}"/>
              </a:ext>
            </a:extLst>
          </p:cNvPr>
          <p:cNvSpPr>
            <a:spLocks noGrp="1"/>
          </p:cNvSpPr>
          <p:nvPr>
            <p:ph type="sldNum" sz="quarter" idx="5"/>
          </p:nvPr>
        </p:nvSpPr>
        <p:spPr/>
        <p:txBody>
          <a:bodyPr/>
          <a:lstStyle/>
          <a:p>
            <a:fld id="{01B4CA5D-08A9-C140-BAE5-F2D6D8A76F33}" type="slidenum">
              <a:rPr lang="en-US" smtClean="0"/>
              <a:t>27</a:t>
            </a:fld>
            <a:endParaRPr lang="en-US"/>
          </a:p>
        </p:txBody>
      </p:sp>
    </p:spTree>
    <p:extLst>
      <p:ext uri="{BB962C8B-B14F-4D97-AF65-F5344CB8AC3E}">
        <p14:creationId xmlns:p14="http://schemas.microsoft.com/office/powerpoint/2010/main" val="2866231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6FE1-1CB8-CA22-9E33-AF7E56DB4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C6CBA-2E32-67BA-8780-FA69FD476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7B5213-A2C0-EF25-524E-D9BB51063040}"/>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371D0BEE-DA27-5995-1F8D-23717093B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8A523-0C6A-C0A0-CBFB-EC43FA242C6D}"/>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368721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ABC4-B463-0B7E-1393-E705C6E5ED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BD29D5-9C60-2009-01C6-3FB96A32C7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92E8B-E8C2-1E95-1C82-558DF4604894}"/>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B86234B1-83C6-D902-FC83-846D1688C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2F27E-8955-F2CA-5278-2F629943251D}"/>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149861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7B87ED-1462-D5E6-4C2C-7528067EF9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35B5EE-7EFE-6E73-DF81-D2F2F1FAD8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9F015-FBDB-65D2-22E1-FBD6C47CF54F}"/>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354B181B-39A0-313E-0488-D576FD3A7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FE829-C984-51BD-5C14-EF948B2EC827}"/>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39914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58C6D-D802-A410-7BC1-D87C32313E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2BC78F-262E-909C-88CD-3EEB5765B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E4172-9BF7-701D-B41A-0F266BC9F779}"/>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5293D6BF-137E-CD75-8B1F-0F27A943E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ADD32-EA1E-4E0A-9B25-A99A3D2CD97B}"/>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110531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8409-3F17-2454-6FCA-083580DDD9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2A0291-021C-6161-CA44-493901C47A9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34E46-4FF3-C172-DEFE-D31C5A911244}"/>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4729D9C5-4088-1047-612A-2749A3D61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DFF67-503D-F80E-4C20-F59EA83EC1AE}"/>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384606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A08B-56BE-B2FD-1E35-5A11316A87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67CE4C-CE63-0F40-5510-9D4799AA60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A258F-CFD3-0120-60F8-C45C958D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CE9196-4CD5-89FA-6F8D-D40DD1009117}"/>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6" name="Footer Placeholder 5">
            <a:extLst>
              <a:ext uri="{FF2B5EF4-FFF2-40B4-BE49-F238E27FC236}">
                <a16:creationId xmlns:a16="http://schemas.microsoft.com/office/drawing/2014/main" id="{46D51A5E-E433-5A67-ED09-7A0A38615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B78A7-E452-F11F-6380-7D6A7DC4BDB0}"/>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2227012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DF67-7ECB-80BF-05A1-B48872E89C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496DCC-7121-31C6-5EB0-FC3A540CB8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A49938-FB73-BA2B-4495-E8089B489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8BC24-F532-181E-907F-7B4030739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9E3CAF-DC6F-7C08-80AE-703FD8C9A2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2918E3-2A1D-3941-B284-E622444728C8}"/>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8" name="Footer Placeholder 7">
            <a:extLst>
              <a:ext uri="{FF2B5EF4-FFF2-40B4-BE49-F238E27FC236}">
                <a16:creationId xmlns:a16="http://schemas.microsoft.com/office/drawing/2014/main" id="{BBCA0E10-2319-A255-E6A6-12CF9F02C5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666064-6679-D63D-7023-91FD8C4632FC}"/>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324458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BAF4-8B1A-6250-8D6E-6D747C439C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421582-DDAC-E181-E13E-CBCC632E4D43}"/>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4" name="Footer Placeholder 3">
            <a:extLst>
              <a:ext uri="{FF2B5EF4-FFF2-40B4-BE49-F238E27FC236}">
                <a16:creationId xmlns:a16="http://schemas.microsoft.com/office/drawing/2014/main" id="{B1F9B76B-CC1C-F866-6F09-3D056CE70C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734AAB-5A71-7E9D-8CBD-84054ED187EA}"/>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125877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60C88-5E7D-AC9C-2CE5-CA69E8F655E7}"/>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3" name="Footer Placeholder 2">
            <a:extLst>
              <a:ext uri="{FF2B5EF4-FFF2-40B4-BE49-F238E27FC236}">
                <a16:creationId xmlns:a16="http://schemas.microsoft.com/office/drawing/2014/main" id="{77EF678E-C5BD-1AC1-373E-694786DF4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9B914F-F7DF-46BB-A824-9859E2A48CF2}"/>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55088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756C6-03DE-06AC-AF04-2EEFE0D45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4DBAE-7F1F-9F8A-23A7-A04F7D66A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DF7F9-7D7D-2DC2-8786-2DE5A54F4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32ED8-C351-30C6-AC00-5BCF05E398EB}"/>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6" name="Footer Placeholder 5">
            <a:extLst>
              <a:ext uri="{FF2B5EF4-FFF2-40B4-BE49-F238E27FC236}">
                <a16:creationId xmlns:a16="http://schemas.microsoft.com/office/drawing/2014/main" id="{741F5779-F2D1-B7E7-4503-BA26AAB91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7D3E3-C05C-509F-AFED-712CEEF46210}"/>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342162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BA9C-8EBD-643E-28D2-D3E13229F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9D9C46-42E8-5D18-4F15-6AF7708E5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8A103-19E9-DE52-BB49-398165B76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2A97D-1DB3-14D6-03C1-9A13B7644B7F}"/>
              </a:ext>
            </a:extLst>
          </p:cNvPr>
          <p:cNvSpPr>
            <a:spLocks noGrp="1"/>
          </p:cNvSpPr>
          <p:nvPr>
            <p:ph type="dt" sz="half" idx="10"/>
          </p:nvPr>
        </p:nvSpPr>
        <p:spPr/>
        <p:txBody>
          <a:bodyPr/>
          <a:lstStyle/>
          <a:p>
            <a:fld id="{0D44AFA3-E1CD-324F-9CC6-75AC90601615}" type="datetimeFigureOut">
              <a:rPr lang="en-US" smtClean="0"/>
              <a:t>8/6/25</a:t>
            </a:fld>
            <a:endParaRPr lang="en-US"/>
          </a:p>
        </p:txBody>
      </p:sp>
      <p:sp>
        <p:nvSpPr>
          <p:cNvPr id="6" name="Footer Placeholder 5">
            <a:extLst>
              <a:ext uri="{FF2B5EF4-FFF2-40B4-BE49-F238E27FC236}">
                <a16:creationId xmlns:a16="http://schemas.microsoft.com/office/drawing/2014/main" id="{1DF74B64-E1D2-96E0-C985-C019C6ED4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FBD7C-A742-9859-4BD1-6E3F8DB039C4}"/>
              </a:ext>
            </a:extLst>
          </p:cNvPr>
          <p:cNvSpPr>
            <a:spLocks noGrp="1"/>
          </p:cNvSpPr>
          <p:nvPr>
            <p:ph type="sldNum" sz="quarter" idx="12"/>
          </p:nvPr>
        </p:nvSpPr>
        <p:spPr/>
        <p:txBody>
          <a:bodyPr/>
          <a:lstStyle/>
          <a:p>
            <a:fld id="{F7E358D4-9588-7A4B-97F5-FC6F3F9516B3}" type="slidenum">
              <a:rPr lang="en-US" smtClean="0"/>
              <a:t>‹#›</a:t>
            </a:fld>
            <a:endParaRPr lang="en-US"/>
          </a:p>
        </p:txBody>
      </p:sp>
    </p:spTree>
    <p:extLst>
      <p:ext uri="{BB962C8B-B14F-4D97-AF65-F5344CB8AC3E}">
        <p14:creationId xmlns:p14="http://schemas.microsoft.com/office/powerpoint/2010/main" val="424687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DC145C-8DF8-4785-5224-EDDD69B46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A58844-1C5F-7EB0-58AA-BFB35974AC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A5233-7075-E879-2479-0D36B8E5D8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44AFA3-E1CD-324F-9CC6-75AC90601615}" type="datetimeFigureOut">
              <a:rPr lang="en-US" smtClean="0"/>
              <a:t>8/6/25</a:t>
            </a:fld>
            <a:endParaRPr lang="en-US"/>
          </a:p>
        </p:txBody>
      </p:sp>
      <p:sp>
        <p:nvSpPr>
          <p:cNvPr id="5" name="Footer Placeholder 4">
            <a:extLst>
              <a:ext uri="{FF2B5EF4-FFF2-40B4-BE49-F238E27FC236}">
                <a16:creationId xmlns:a16="http://schemas.microsoft.com/office/drawing/2014/main" id="{47C6E511-0FEE-CAE5-3D5B-AF2880DC20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36DC642-0C91-D77A-35E7-CF59F08E4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E358D4-9588-7A4B-97F5-FC6F3F9516B3}" type="slidenum">
              <a:rPr lang="en-US" smtClean="0"/>
              <a:t>‹#›</a:t>
            </a:fld>
            <a:endParaRPr lang="en-US"/>
          </a:p>
        </p:txBody>
      </p:sp>
    </p:spTree>
    <p:extLst>
      <p:ext uri="{BB962C8B-B14F-4D97-AF65-F5344CB8AC3E}">
        <p14:creationId xmlns:p14="http://schemas.microsoft.com/office/powerpoint/2010/main" val="1274929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60B5-F7B6-C3FD-9389-F489687B20A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BDE3292-CEEE-387C-F50C-389A52A54BE7}"/>
              </a:ext>
            </a:extLst>
          </p:cNvPr>
          <p:cNvSpPr>
            <a:spLocks noGrp="1"/>
          </p:cNvSpPr>
          <p:nvPr>
            <p:ph type="title"/>
          </p:nvPr>
        </p:nvSpPr>
        <p:spPr>
          <a:xfrm>
            <a:off x="-380999" y="166895"/>
            <a:ext cx="12573000" cy="1325563"/>
          </a:xfrm>
        </p:spPr>
        <p:txBody>
          <a:bodyPr>
            <a:normAutofit/>
          </a:bodyPr>
          <a:lstStyle/>
          <a:p>
            <a:pPr algn="ctr"/>
            <a:r>
              <a:rPr lang="en-US" b="1" dirty="0"/>
              <a:t>Leadership and Risk Management in Combat</a:t>
            </a:r>
          </a:p>
        </p:txBody>
      </p:sp>
      <p:pic>
        <p:nvPicPr>
          <p:cNvPr id="1026" name="Picture 2">
            <a:extLst>
              <a:ext uri="{FF2B5EF4-FFF2-40B4-BE49-F238E27FC236}">
                <a16:creationId xmlns:a16="http://schemas.microsoft.com/office/drawing/2014/main" id="{42814649-84A3-4CDE-D0C0-719468FF8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34" y="1492458"/>
            <a:ext cx="7044266" cy="35221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14FC026-E092-FE0F-B87A-73B847EE7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9" y="1492457"/>
            <a:ext cx="3522133" cy="35221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F019161-482C-864D-27F2-B0D914F7976F}"/>
              </a:ext>
            </a:extLst>
          </p:cNvPr>
          <p:cNvSpPr txBox="1">
            <a:spLocks/>
          </p:cNvSpPr>
          <p:nvPr/>
        </p:nvSpPr>
        <p:spPr>
          <a:xfrm>
            <a:off x="-381000" y="5532437"/>
            <a:ext cx="12573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Major General (Ret) Bob Whittle</a:t>
            </a:r>
          </a:p>
          <a:p>
            <a:r>
              <a:rPr lang="en-US" sz="1600" dirty="0"/>
              <a:t>           </a:t>
            </a:r>
            <a:r>
              <a:rPr lang="en-US" sz="1600" dirty="0" err="1"/>
              <a:t>robert.whittle.com</a:t>
            </a:r>
            <a:endParaRPr lang="en-US" sz="1600" dirty="0"/>
          </a:p>
          <a:p>
            <a:r>
              <a:rPr lang="en-US" sz="1600" dirty="0"/>
              <a:t>           Whittle &amp; Associates, LLC</a:t>
            </a:r>
          </a:p>
        </p:txBody>
      </p:sp>
    </p:spTree>
    <p:extLst>
      <p:ext uri="{BB962C8B-B14F-4D97-AF65-F5344CB8AC3E}">
        <p14:creationId xmlns:p14="http://schemas.microsoft.com/office/powerpoint/2010/main" val="352163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F1EC1-5D1F-D346-FFBE-A0E5949A96B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CB0B142-470D-6015-A8F0-36328C24174C}"/>
              </a:ext>
            </a:extLst>
          </p:cNvPr>
          <p:cNvSpPr txBox="1"/>
          <p:nvPr/>
        </p:nvSpPr>
        <p:spPr>
          <a:xfrm>
            <a:off x="1604513" y="405531"/>
            <a:ext cx="10213676" cy="600164"/>
          </a:xfrm>
          <a:prstGeom prst="rect">
            <a:avLst/>
          </a:prstGeom>
          <a:noFill/>
        </p:spPr>
        <p:txBody>
          <a:bodyPr wrap="square">
            <a:spAutoFit/>
          </a:bodyPr>
          <a:lstStyle/>
          <a:p>
            <a:r>
              <a:rPr lang="en-US" sz="3300" b="1" dirty="0">
                <a:latin typeface="+mj-lt"/>
              </a:rPr>
              <a:t>Army Risk Assessment / Management Steps</a:t>
            </a:r>
          </a:p>
        </p:txBody>
      </p:sp>
      <p:pic>
        <p:nvPicPr>
          <p:cNvPr id="7" name="Picture 6">
            <a:extLst>
              <a:ext uri="{FF2B5EF4-FFF2-40B4-BE49-F238E27FC236}">
                <a16:creationId xmlns:a16="http://schemas.microsoft.com/office/drawing/2014/main" id="{6830F91A-6C77-54F7-2AE5-D8F5827D7E50}"/>
              </a:ext>
            </a:extLst>
          </p:cNvPr>
          <p:cNvPicPr>
            <a:picLocks noChangeAspect="1"/>
          </p:cNvPicPr>
          <p:nvPr/>
        </p:nvPicPr>
        <p:blipFill>
          <a:blip r:embed="rId2"/>
          <a:stretch>
            <a:fillRect/>
          </a:stretch>
        </p:blipFill>
        <p:spPr>
          <a:xfrm>
            <a:off x="7660616" y="1183042"/>
            <a:ext cx="4082100" cy="4082100"/>
          </a:xfrm>
          <a:prstGeom prst="rect">
            <a:avLst/>
          </a:prstGeom>
        </p:spPr>
      </p:pic>
      <p:pic>
        <p:nvPicPr>
          <p:cNvPr id="8" name="Picture 7">
            <a:extLst>
              <a:ext uri="{FF2B5EF4-FFF2-40B4-BE49-F238E27FC236}">
                <a16:creationId xmlns:a16="http://schemas.microsoft.com/office/drawing/2014/main" id="{B5AAD256-B373-EE50-B1F9-EE64BDE2AF8B}"/>
              </a:ext>
            </a:extLst>
          </p:cNvPr>
          <p:cNvPicPr>
            <a:picLocks noChangeAspect="1"/>
          </p:cNvPicPr>
          <p:nvPr/>
        </p:nvPicPr>
        <p:blipFill>
          <a:blip r:embed="rId3"/>
          <a:stretch>
            <a:fillRect/>
          </a:stretch>
        </p:blipFill>
        <p:spPr>
          <a:xfrm>
            <a:off x="459716" y="1385169"/>
            <a:ext cx="7200900" cy="5067300"/>
          </a:xfrm>
          <a:prstGeom prst="rect">
            <a:avLst/>
          </a:prstGeom>
        </p:spPr>
      </p:pic>
      <p:sp>
        <p:nvSpPr>
          <p:cNvPr id="11" name="TextBox 10">
            <a:extLst>
              <a:ext uri="{FF2B5EF4-FFF2-40B4-BE49-F238E27FC236}">
                <a16:creationId xmlns:a16="http://schemas.microsoft.com/office/drawing/2014/main" id="{B0F2EB57-A19E-E6CE-4884-ED72AA5C61E5}"/>
              </a:ext>
            </a:extLst>
          </p:cNvPr>
          <p:cNvSpPr txBox="1"/>
          <p:nvPr/>
        </p:nvSpPr>
        <p:spPr>
          <a:xfrm>
            <a:off x="7509797" y="5063014"/>
            <a:ext cx="4882550" cy="1240148"/>
          </a:xfrm>
          <a:prstGeom prst="rect">
            <a:avLst/>
          </a:prstGeom>
          <a:noFill/>
        </p:spPr>
        <p:txBody>
          <a:bodyPr wrap="square">
            <a:spAutoFit/>
          </a:bodyPr>
          <a:lstStyle/>
          <a:p>
            <a:pPr algn="ctr">
              <a:lnSpc>
                <a:spcPct val="120000"/>
              </a:lnSpc>
            </a:pPr>
            <a:r>
              <a:rPr lang="en-US" sz="3200" dirty="0"/>
              <a:t>QR Code- Army </a:t>
            </a:r>
          </a:p>
          <a:p>
            <a:pPr algn="ctr">
              <a:lnSpc>
                <a:spcPct val="120000"/>
              </a:lnSpc>
            </a:pPr>
            <a:r>
              <a:rPr lang="en-US" sz="3200" dirty="0"/>
              <a:t>Risk Management </a:t>
            </a:r>
            <a:r>
              <a:rPr lang="en-US" sz="2800" dirty="0"/>
              <a:t>Book </a:t>
            </a:r>
          </a:p>
        </p:txBody>
      </p:sp>
    </p:spTree>
    <p:extLst>
      <p:ext uri="{BB962C8B-B14F-4D97-AF65-F5344CB8AC3E}">
        <p14:creationId xmlns:p14="http://schemas.microsoft.com/office/powerpoint/2010/main" val="283271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7CF3A-E9E5-EECC-BE79-9DEB04D16E0E}"/>
            </a:ext>
          </a:extLst>
        </p:cNvPr>
        <p:cNvGrpSpPr/>
        <p:nvPr/>
      </p:nvGrpSpPr>
      <p:grpSpPr>
        <a:xfrm>
          <a:off x="0" y="0"/>
          <a:ext cx="0" cy="0"/>
          <a:chOff x="0" y="0"/>
          <a:chExt cx="0" cy="0"/>
        </a:xfrm>
      </p:grpSpPr>
      <p:pic>
        <p:nvPicPr>
          <p:cNvPr id="8" name="Picture 7" descr="A close-up of a form&#10;&#10;AI-generated content may be incorrect.">
            <a:extLst>
              <a:ext uri="{FF2B5EF4-FFF2-40B4-BE49-F238E27FC236}">
                <a16:creationId xmlns:a16="http://schemas.microsoft.com/office/drawing/2014/main" id="{3654C2EC-237A-41E7-ABBD-27528DE536A0}"/>
              </a:ext>
            </a:extLst>
          </p:cNvPr>
          <p:cNvPicPr>
            <a:picLocks noChangeAspect="1"/>
          </p:cNvPicPr>
          <p:nvPr/>
        </p:nvPicPr>
        <p:blipFill>
          <a:blip r:embed="rId2"/>
          <a:srcRect l="32763" t="36945" r="18558" b="52352"/>
          <a:stretch>
            <a:fillRect/>
          </a:stretch>
        </p:blipFill>
        <p:spPr>
          <a:xfrm>
            <a:off x="42539" y="1263749"/>
            <a:ext cx="12106922" cy="3444949"/>
          </a:xfrm>
          <a:prstGeom prst="rect">
            <a:avLst/>
          </a:prstGeom>
          <a:ln w="3175">
            <a:solidFill>
              <a:schemeClr val="tx1"/>
            </a:solidFill>
          </a:ln>
        </p:spPr>
      </p:pic>
      <p:sp>
        <p:nvSpPr>
          <p:cNvPr id="9" name="TextBox 8">
            <a:extLst>
              <a:ext uri="{FF2B5EF4-FFF2-40B4-BE49-F238E27FC236}">
                <a16:creationId xmlns:a16="http://schemas.microsoft.com/office/drawing/2014/main" id="{1B2DED79-DAF0-F7C2-FFFE-B5A65FD0C0B1}"/>
              </a:ext>
            </a:extLst>
          </p:cNvPr>
          <p:cNvSpPr txBox="1"/>
          <p:nvPr/>
        </p:nvSpPr>
        <p:spPr>
          <a:xfrm>
            <a:off x="1390201" y="238283"/>
            <a:ext cx="10213676" cy="600164"/>
          </a:xfrm>
          <a:prstGeom prst="rect">
            <a:avLst/>
          </a:prstGeom>
          <a:noFill/>
        </p:spPr>
        <p:txBody>
          <a:bodyPr wrap="square">
            <a:spAutoFit/>
          </a:bodyPr>
          <a:lstStyle/>
          <a:p>
            <a:r>
              <a:rPr lang="en-US" sz="3300" b="1" dirty="0">
                <a:latin typeface="+mj-lt"/>
              </a:rPr>
              <a:t>Dept of Defense Form 2977 – Putting it all together </a:t>
            </a:r>
          </a:p>
        </p:txBody>
      </p:sp>
    </p:spTree>
    <p:extLst>
      <p:ext uri="{BB962C8B-B14F-4D97-AF65-F5344CB8AC3E}">
        <p14:creationId xmlns:p14="http://schemas.microsoft.com/office/powerpoint/2010/main" val="48104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form&#10;&#10;AI-generated content may be incorrect.">
            <a:extLst>
              <a:ext uri="{FF2B5EF4-FFF2-40B4-BE49-F238E27FC236}">
                <a16:creationId xmlns:a16="http://schemas.microsoft.com/office/drawing/2014/main" id="{62AA3C71-D60C-8747-BDB4-77E3EA3D8C5D}"/>
              </a:ext>
            </a:extLst>
          </p:cNvPr>
          <p:cNvPicPr>
            <a:picLocks noChangeAspect="1"/>
          </p:cNvPicPr>
          <p:nvPr/>
        </p:nvPicPr>
        <p:blipFill>
          <a:blip r:embed="rId2"/>
          <a:srcRect l="9441" t="8663" r="11889" b="14466"/>
          <a:stretch>
            <a:fillRect/>
          </a:stretch>
        </p:blipFill>
        <p:spPr>
          <a:xfrm>
            <a:off x="948482" y="1080133"/>
            <a:ext cx="4380718" cy="5539583"/>
          </a:xfrm>
          <a:prstGeom prst="rect">
            <a:avLst/>
          </a:prstGeom>
        </p:spPr>
      </p:pic>
      <p:sp>
        <p:nvSpPr>
          <p:cNvPr id="9" name="TextBox 8">
            <a:extLst>
              <a:ext uri="{FF2B5EF4-FFF2-40B4-BE49-F238E27FC236}">
                <a16:creationId xmlns:a16="http://schemas.microsoft.com/office/drawing/2014/main" id="{FB122AD1-3581-97E8-3923-29B8A8E27DD8}"/>
              </a:ext>
            </a:extLst>
          </p:cNvPr>
          <p:cNvSpPr txBox="1"/>
          <p:nvPr/>
        </p:nvSpPr>
        <p:spPr>
          <a:xfrm>
            <a:off x="1390201" y="238283"/>
            <a:ext cx="10213676" cy="600164"/>
          </a:xfrm>
          <a:prstGeom prst="rect">
            <a:avLst/>
          </a:prstGeom>
          <a:noFill/>
        </p:spPr>
        <p:txBody>
          <a:bodyPr wrap="square">
            <a:spAutoFit/>
          </a:bodyPr>
          <a:lstStyle/>
          <a:p>
            <a:r>
              <a:rPr lang="en-US" sz="3300" b="1" dirty="0">
                <a:latin typeface="+mj-lt"/>
              </a:rPr>
              <a:t>Dept of Defense Form 2977 – Putting it all together </a:t>
            </a:r>
          </a:p>
        </p:txBody>
      </p:sp>
      <p:sp>
        <p:nvSpPr>
          <p:cNvPr id="11" name="TextBox 10">
            <a:extLst>
              <a:ext uri="{FF2B5EF4-FFF2-40B4-BE49-F238E27FC236}">
                <a16:creationId xmlns:a16="http://schemas.microsoft.com/office/drawing/2014/main" id="{A3BDB77B-93BC-974D-28EC-061DB63635CB}"/>
              </a:ext>
            </a:extLst>
          </p:cNvPr>
          <p:cNvSpPr txBox="1"/>
          <p:nvPr/>
        </p:nvSpPr>
        <p:spPr>
          <a:xfrm>
            <a:off x="6497039" y="5838143"/>
            <a:ext cx="6098874" cy="649217"/>
          </a:xfrm>
          <a:prstGeom prst="rect">
            <a:avLst/>
          </a:prstGeom>
          <a:noFill/>
        </p:spPr>
        <p:txBody>
          <a:bodyPr wrap="square">
            <a:spAutoFit/>
          </a:bodyPr>
          <a:lstStyle/>
          <a:p>
            <a:pPr>
              <a:lnSpc>
                <a:spcPct val="120000"/>
              </a:lnSpc>
            </a:pPr>
            <a:r>
              <a:rPr lang="en-US" sz="3200" dirty="0"/>
              <a:t>QR Code for Form 2977</a:t>
            </a:r>
          </a:p>
        </p:txBody>
      </p:sp>
      <p:pic>
        <p:nvPicPr>
          <p:cNvPr id="3" name="Picture 2">
            <a:extLst>
              <a:ext uri="{FF2B5EF4-FFF2-40B4-BE49-F238E27FC236}">
                <a16:creationId xmlns:a16="http://schemas.microsoft.com/office/drawing/2014/main" id="{B132F403-E8B7-1F51-D13A-146C25E473E4}"/>
              </a:ext>
            </a:extLst>
          </p:cNvPr>
          <p:cNvPicPr>
            <a:picLocks noChangeAspect="1"/>
          </p:cNvPicPr>
          <p:nvPr/>
        </p:nvPicPr>
        <p:blipFill>
          <a:blip r:embed="rId3"/>
          <a:stretch>
            <a:fillRect/>
          </a:stretch>
        </p:blipFill>
        <p:spPr>
          <a:xfrm>
            <a:off x="6230471" y="1079524"/>
            <a:ext cx="4705799" cy="4705799"/>
          </a:xfrm>
          <a:prstGeom prst="rect">
            <a:avLst/>
          </a:prstGeom>
        </p:spPr>
      </p:pic>
    </p:spTree>
    <p:extLst>
      <p:ext uri="{BB962C8B-B14F-4D97-AF65-F5344CB8AC3E}">
        <p14:creationId xmlns:p14="http://schemas.microsoft.com/office/powerpoint/2010/main" val="3690383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D9DB-4391-C957-B4A9-60755BD9ED1A}"/>
            </a:ext>
          </a:extLst>
        </p:cNvPr>
        <p:cNvGrpSpPr/>
        <p:nvPr/>
      </p:nvGrpSpPr>
      <p:grpSpPr>
        <a:xfrm>
          <a:off x="0" y="0"/>
          <a:ext cx="0" cy="0"/>
          <a:chOff x="0" y="0"/>
          <a:chExt cx="0" cy="0"/>
        </a:xfrm>
      </p:grpSpPr>
      <p:pic>
        <p:nvPicPr>
          <p:cNvPr id="10" name="Picture 9" descr="A couple of men in military uniforms sitting in chairs&#10;&#10;AI-generated content may be incorrect.">
            <a:extLst>
              <a:ext uri="{FF2B5EF4-FFF2-40B4-BE49-F238E27FC236}">
                <a16:creationId xmlns:a16="http://schemas.microsoft.com/office/drawing/2014/main" id="{65AAF9F2-25A6-441A-56BF-E230366D4C20}"/>
              </a:ext>
            </a:extLst>
          </p:cNvPr>
          <p:cNvPicPr>
            <a:picLocks noChangeAspect="1"/>
          </p:cNvPicPr>
          <p:nvPr/>
        </p:nvPicPr>
        <p:blipFill>
          <a:blip r:embed="rId2"/>
          <a:stretch>
            <a:fillRect/>
          </a:stretch>
        </p:blipFill>
        <p:spPr>
          <a:xfrm>
            <a:off x="0" y="1714500"/>
            <a:ext cx="5954963" cy="4495800"/>
          </a:xfrm>
          <a:prstGeom prst="rect">
            <a:avLst/>
          </a:prstGeom>
          <a:ln w="3175">
            <a:solidFill>
              <a:schemeClr val="tx1"/>
            </a:solidFill>
          </a:ln>
        </p:spPr>
      </p:pic>
      <p:pic>
        <p:nvPicPr>
          <p:cNvPr id="12" name="Picture 11" descr="A person in military uniform smiling&#10;&#10;AI-generated content may be incorrect.">
            <a:extLst>
              <a:ext uri="{FF2B5EF4-FFF2-40B4-BE49-F238E27FC236}">
                <a16:creationId xmlns:a16="http://schemas.microsoft.com/office/drawing/2014/main" id="{B7A52787-62BE-E02B-B5D2-0E0DD39E1236}"/>
              </a:ext>
            </a:extLst>
          </p:cNvPr>
          <p:cNvPicPr>
            <a:picLocks noChangeAspect="1"/>
          </p:cNvPicPr>
          <p:nvPr/>
        </p:nvPicPr>
        <p:blipFill>
          <a:blip r:embed="rId3"/>
          <a:stretch>
            <a:fillRect/>
          </a:stretch>
        </p:blipFill>
        <p:spPr>
          <a:xfrm>
            <a:off x="6237039" y="1714500"/>
            <a:ext cx="5954963" cy="4466223"/>
          </a:xfrm>
          <a:prstGeom prst="rect">
            <a:avLst/>
          </a:prstGeom>
          <a:ln w="3175">
            <a:solidFill>
              <a:schemeClr val="tx1"/>
            </a:solidFill>
          </a:ln>
        </p:spPr>
      </p:pic>
      <p:sp>
        <p:nvSpPr>
          <p:cNvPr id="13" name="Title 1">
            <a:extLst>
              <a:ext uri="{FF2B5EF4-FFF2-40B4-BE49-F238E27FC236}">
                <a16:creationId xmlns:a16="http://schemas.microsoft.com/office/drawing/2014/main" id="{AA91D27E-4ACE-293B-DA3C-CE2B4D2713C9}"/>
              </a:ext>
            </a:extLst>
          </p:cNvPr>
          <p:cNvSpPr>
            <a:spLocks noGrp="1"/>
          </p:cNvSpPr>
          <p:nvPr>
            <p:ph type="title"/>
          </p:nvPr>
        </p:nvSpPr>
        <p:spPr>
          <a:xfrm>
            <a:off x="678521" y="166895"/>
            <a:ext cx="11117036" cy="1325563"/>
          </a:xfrm>
        </p:spPr>
        <p:txBody>
          <a:bodyPr>
            <a:normAutofit fontScale="90000"/>
          </a:bodyPr>
          <a:lstStyle/>
          <a:p>
            <a:pPr algn="ctr"/>
            <a:r>
              <a:rPr lang="en-US" b="1" dirty="0"/>
              <a:t>Reconnaissance to Iraq in August 2023 </a:t>
            </a:r>
            <a:br>
              <a:rPr lang="en-US" b="1" dirty="0"/>
            </a:br>
            <a:r>
              <a:rPr lang="en-US" b="1" dirty="0"/>
              <a:t>Major Bob Whittle and Major General John Batiste</a:t>
            </a:r>
          </a:p>
        </p:txBody>
      </p:sp>
    </p:spTree>
    <p:extLst>
      <p:ext uri="{BB962C8B-B14F-4D97-AF65-F5344CB8AC3E}">
        <p14:creationId xmlns:p14="http://schemas.microsoft.com/office/powerpoint/2010/main" val="1545284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Recording_08-05-2025 17-17-26_1_4D1D4EAB-5F32-4A86-B865-4AD4ABD46896.mp4">
            <a:hlinkClick r:id="" action="ppaction://media"/>
            <a:extLst>
              <a:ext uri="{FF2B5EF4-FFF2-40B4-BE49-F238E27FC236}">
                <a16:creationId xmlns:a16="http://schemas.microsoft.com/office/drawing/2014/main" id="{9250370B-D5A4-8FD2-9866-E92F33F101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6489" y="1376124"/>
            <a:ext cx="8877300" cy="4105751"/>
          </a:xfrm>
          <a:prstGeom prst="rect">
            <a:avLst/>
          </a:prstGeom>
        </p:spPr>
      </p:pic>
      <p:sp>
        <p:nvSpPr>
          <p:cNvPr id="6" name="Title 1">
            <a:extLst>
              <a:ext uri="{FF2B5EF4-FFF2-40B4-BE49-F238E27FC236}">
                <a16:creationId xmlns:a16="http://schemas.microsoft.com/office/drawing/2014/main" id="{8F8377BC-68D2-A88F-6EBB-C2A6787DCBA3}"/>
              </a:ext>
            </a:extLst>
          </p:cNvPr>
          <p:cNvSpPr>
            <a:spLocks noGrp="1"/>
          </p:cNvSpPr>
          <p:nvPr>
            <p:ph type="title"/>
          </p:nvPr>
        </p:nvSpPr>
        <p:spPr>
          <a:xfrm>
            <a:off x="678521" y="166895"/>
            <a:ext cx="11117036" cy="1325563"/>
          </a:xfrm>
        </p:spPr>
        <p:txBody>
          <a:bodyPr>
            <a:normAutofit/>
          </a:bodyPr>
          <a:lstStyle/>
          <a:p>
            <a:pPr algn="ctr"/>
            <a:r>
              <a:rPr lang="en-US" b="1" dirty="0"/>
              <a:t>Clearing Routes of IEDs, 2009-2010</a:t>
            </a:r>
          </a:p>
        </p:txBody>
      </p:sp>
      <p:sp>
        <p:nvSpPr>
          <p:cNvPr id="2" name="Title 1">
            <a:extLst>
              <a:ext uri="{FF2B5EF4-FFF2-40B4-BE49-F238E27FC236}">
                <a16:creationId xmlns:a16="http://schemas.microsoft.com/office/drawing/2014/main" id="{E3CD2E68-B971-3A2D-FEFB-EA803A864065}"/>
              </a:ext>
            </a:extLst>
          </p:cNvPr>
          <p:cNvSpPr txBox="1">
            <a:spLocks/>
          </p:cNvSpPr>
          <p:nvPr/>
        </p:nvSpPr>
        <p:spPr>
          <a:xfrm>
            <a:off x="0" y="5532437"/>
            <a:ext cx="121920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400+ Soldiers Deployed in this Route Clearance Battalion</a:t>
            </a:r>
          </a:p>
          <a:p>
            <a:pPr algn="ctr"/>
            <a:r>
              <a:rPr lang="en-US" b="1" dirty="0"/>
              <a:t>There were no deaths or severe injuries</a:t>
            </a:r>
          </a:p>
        </p:txBody>
      </p:sp>
    </p:spTree>
    <p:extLst>
      <p:ext uri="{BB962C8B-B14F-4D97-AF65-F5344CB8AC3E}">
        <p14:creationId xmlns:p14="http://schemas.microsoft.com/office/powerpoint/2010/main" val="13819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11EEF-A037-2BF9-1DBB-A8848E4DA9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A5A3C2-5874-9E9F-ED7A-4153434E0BC4}"/>
              </a:ext>
            </a:extLst>
          </p:cNvPr>
          <p:cNvSpPr txBox="1"/>
          <p:nvPr/>
        </p:nvSpPr>
        <p:spPr>
          <a:xfrm>
            <a:off x="364671" y="6227289"/>
            <a:ext cx="11462657" cy="400110"/>
          </a:xfrm>
          <a:prstGeom prst="rect">
            <a:avLst/>
          </a:prstGeom>
          <a:noFill/>
        </p:spPr>
        <p:txBody>
          <a:bodyPr wrap="square" rtlCol="0">
            <a:spAutoFit/>
          </a:bodyPr>
          <a:lstStyle/>
          <a:p>
            <a:r>
              <a:rPr lang="en-US" sz="1000" i="1" dirty="0"/>
              <a:t>Faust, Anthony &amp; de Ruiter, Cornelis &amp; </a:t>
            </a:r>
            <a:r>
              <a:rPr lang="en-US" sz="1000" i="1" dirty="0" err="1"/>
              <a:t>Ehlerding</a:t>
            </a:r>
            <a:r>
              <a:rPr lang="en-US" sz="1000" i="1" dirty="0"/>
              <a:t>, Anneli &amp; </a:t>
            </a:r>
            <a:r>
              <a:rPr lang="en-US" sz="1000" i="1" dirty="0" err="1"/>
              <a:t>Mcfee</a:t>
            </a:r>
            <a:r>
              <a:rPr lang="en-US" sz="1000" i="1" dirty="0"/>
              <a:t>, John &amp; </a:t>
            </a:r>
            <a:r>
              <a:rPr lang="en-US" sz="1000" i="1" dirty="0" err="1"/>
              <a:t>Svinsås</a:t>
            </a:r>
            <a:r>
              <a:rPr lang="en-US" sz="1000" i="1" dirty="0"/>
              <a:t>, Eirik &amp; </a:t>
            </a:r>
            <a:r>
              <a:rPr lang="en-US" sz="1000" i="1" dirty="0" err="1"/>
              <a:t>Rheenen</a:t>
            </a:r>
            <a:r>
              <a:rPr lang="en-US" sz="1000" i="1" dirty="0"/>
              <a:t>, Arthur. (2011). Observations on Military Exploitation of Explosives Detection Technologies. Proceedings of SPIE - The International Society for Optical Engineering. 8017. 10.1117/12.886391. SMC.</a:t>
            </a:r>
            <a:endParaRPr lang="en-US" sz="1000" dirty="0"/>
          </a:p>
        </p:txBody>
      </p:sp>
      <p:sp>
        <p:nvSpPr>
          <p:cNvPr id="6" name="TextBox 5">
            <a:extLst>
              <a:ext uri="{FF2B5EF4-FFF2-40B4-BE49-F238E27FC236}">
                <a16:creationId xmlns:a16="http://schemas.microsoft.com/office/drawing/2014/main" id="{13CDA19D-FB5D-E534-EE0C-0173684C33E8}"/>
              </a:ext>
            </a:extLst>
          </p:cNvPr>
          <p:cNvSpPr txBox="1"/>
          <p:nvPr/>
        </p:nvSpPr>
        <p:spPr>
          <a:xfrm>
            <a:off x="866683" y="230601"/>
            <a:ext cx="10458632" cy="707886"/>
          </a:xfrm>
          <a:prstGeom prst="rect">
            <a:avLst/>
          </a:prstGeom>
          <a:noFill/>
        </p:spPr>
        <p:txBody>
          <a:bodyPr wrap="none" rtlCol="0">
            <a:spAutoFit/>
          </a:bodyPr>
          <a:lstStyle/>
          <a:p>
            <a:r>
              <a:rPr lang="en-US" sz="4000" b="1" dirty="0"/>
              <a:t>Avoiding / Mitigating the Boom with Controls</a:t>
            </a:r>
          </a:p>
        </p:txBody>
      </p:sp>
      <p:grpSp>
        <p:nvGrpSpPr>
          <p:cNvPr id="4" name="Group 3">
            <a:extLst>
              <a:ext uri="{FF2B5EF4-FFF2-40B4-BE49-F238E27FC236}">
                <a16:creationId xmlns:a16="http://schemas.microsoft.com/office/drawing/2014/main" id="{0EB2F734-7DDC-C4A6-79C8-7F25C2615CEF}"/>
              </a:ext>
            </a:extLst>
          </p:cNvPr>
          <p:cNvGrpSpPr/>
          <p:nvPr/>
        </p:nvGrpSpPr>
        <p:grpSpPr>
          <a:xfrm>
            <a:off x="2514600" y="938487"/>
            <a:ext cx="5448300" cy="4830006"/>
            <a:chOff x="2514600" y="938487"/>
            <a:chExt cx="5448300" cy="4830006"/>
          </a:xfrm>
        </p:grpSpPr>
        <p:pic>
          <p:nvPicPr>
            <p:cNvPr id="1026" name="Picture 2">
              <a:extLst>
                <a:ext uri="{FF2B5EF4-FFF2-40B4-BE49-F238E27FC236}">
                  <a16:creationId xmlns:a16="http://schemas.microsoft.com/office/drawing/2014/main" id="{BE7C5783-9D8D-490B-353F-9F393754E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123" t="37093" r="16826" b="21582"/>
            <a:stretch>
              <a:fillRect/>
            </a:stretch>
          </p:blipFill>
          <p:spPr bwMode="auto">
            <a:xfrm>
              <a:off x="3277731" y="1089507"/>
              <a:ext cx="4532768" cy="46789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D5FEDD3-425E-0051-ED77-A1C2E3BE7A11}"/>
                </a:ext>
              </a:extLst>
            </p:cNvPr>
            <p:cNvSpPr/>
            <p:nvPr/>
          </p:nvSpPr>
          <p:spPr>
            <a:xfrm>
              <a:off x="2514600" y="938487"/>
              <a:ext cx="2343150" cy="3231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976B8A9-19EB-5B1A-F760-1FBA088EB413}"/>
                </a:ext>
              </a:extLst>
            </p:cNvPr>
            <p:cNvSpPr/>
            <p:nvPr/>
          </p:nvSpPr>
          <p:spPr>
            <a:xfrm>
              <a:off x="4667250" y="938487"/>
              <a:ext cx="3295650" cy="3188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36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E3C7A-38C5-7FEB-176C-2F2E95A95408}"/>
              </a:ext>
            </a:extLst>
          </p:cNvPr>
          <p:cNvSpPr>
            <a:spLocks noGrp="1"/>
          </p:cNvSpPr>
          <p:nvPr>
            <p:ph type="title"/>
          </p:nvPr>
        </p:nvSpPr>
        <p:spPr>
          <a:xfrm>
            <a:off x="1074964" y="0"/>
            <a:ext cx="11117036" cy="1325563"/>
          </a:xfrm>
        </p:spPr>
        <p:txBody>
          <a:bodyPr/>
          <a:lstStyle/>
          <a:p>
            <a:r>
              <a:rPr lang="en-US" b="1" dirty="0"/>
              <a:t>The Buffalo MRAP in Iraq arrives in Fall 2003</a:t>
            </a:r>
          </a:p>
        </p:txBody>
      </p:sp>
      <p:sp>
        <p:nvSpPr>
          <p:cNvPr id="3" name="Content Placeholder 2">
            <a:extLst>
              <a:ext uri="{FF2B5EF4-FFF2-40B4-BE49-F238E27FC236}">
                <a16:creationId xmlns:a16="http://schemas.microsoft.com/office/drawing/2014/main" id="{732E76AF-8C9F-55DA-6055-0F88DDF48F3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15939C8-26B4-89A5-4155-4DF9A6389311}"/>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3C53A1A-4E59-0317-1787-DC049BABB106}"/>
              </a:ext>
            </a:extLst>
          </p:cNvPr>
          <p:cNvPicPr>
            <a:picLocks noChangeAspect="1"/>
          </p:cNvPicPr>
          <p:nvPr/>
        </p:nvPicPr>
        <p:blipFill>
          <a:blip r:embed="rId2"/>
          <a:stretch>
            <a:fillRect/>
          </a:stretch>
        </p:blipFill>
        <p:spPr>
          <a:xfrm>
            <a:off x="1970314" y="1201491"/>
            <a:ext cx="7821386" cy="5099544"/>
          </a:xfrm>
          <a:prstGeom prst="rect">
            <a:avLst/>
          </a:prstGeom>
        </p:spPr>
      </p:pic>
      <p:sp>
        <p:nvSpPr>
          <p:cNvPr id="7" name="TextBox 6">
            <a:extLst>
              <a:ext uri="{FF2B5EF4-FFF2-40B4-BE49-F238E27FC236}">
                <a16:creationId xmlns:a16="http://schemas.microsoft.com/office/drawing/2014/main" id="{67D002FE-6373-B5D2-C573-ADE5EF07E089}"/>
              </a:ext>
            </a:extLst>
          </p:cNvPr>
          <p:cNvSpPr txBox="1"/>
          <p:nvPr/>
        </p:nvSpPr>
        <p:spPr>
          <a:xfrm>
            <a:off x="3842658" y="6307693"/>
            <a:ext cx="7511142" cy="369332"/>
          </a:xfrm>
          <a:prstGeom prst="rect">
            <a:avLst/>
          </a:prstGeom>
          <a:noFill/>
        </p:spPr>
        <p:txBody>
          <a:bodyPr wrap="square">
            <a:spAutoFit/>
          </a:bodyPr>
          <a:lstStyle/>
          <a:p>
            <a:r>
              <a:rPr lang="en-US" b="1" i="1" dirty="0">
                <a:effectLst/>
                <a:latin typeface="Times"/>
              </a:rPr>
              <a:t>USA Photo/Master Sergeant Lek Mateo.</a:t>
            </a:r>
            <a:endParaRPr lang="en-US" b="1" dirty="0">
              <a:effectLst/>
              <a:latin typeface="Times"/>
            </a:endParaRPr>
          </a:p>
        </p:txBody>
      </p:sp>
    </p:spTree>
    <p:extLst>
      <p:ext uri="{BB962C8B-B14F-4D97-AF65-F5344CB8AC3E}">
        <p14:creationId xmlns:p14="http://schemas.microsoft.com/office/powerpoint/2010/main" val="157073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5662-3248-52A8-C13D-D21DC23E1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F8928-0F8F-64DB-D661-1555EEF62DB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DB598F1-F5C8-51F2-5476-121837C3285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AE2DBAA-1469-8848-19BA-21286AD0559D}"/>
              </a:ext>
            </a:extLst>
          </p:cNvPr>
          <p:cNvSpPr>
            <a:spLocks noGrp="1"/>
          </p:cNvSpPr>
          <p:nvPr>
            <p:ph sz="half" idx="2"/>
          </p:nvPr>
        </p:nvSpPr>
        <p:spPr/>
        <p:txBody>
          <a:bodyPr/>
          <a:lstStyle/>
          <a:p>
            <a:endParaRPr lang="en-US"/>
          </a:p>
        </p:txBody>
      </p:sp>
      <p:sp>
        <p:nvSpPr>
          <p:cNvPr id="6" name="Title 1">
            <a:extLst>
              <a:ext uri="{FF2B5EF4-FFF2-40B4-BE49-F238E27FC236}">
                <a16:creationId xmlns:a16="http://schemas.microsoft.com/office/drawing/2014/main" id="{ED1BBD46-87BF-DE74-B308-E5A701C37BA8}"/>
              </a:ext>
            </a:extLst>
          </p:cNvPr>
          <p:cNvSpPr txBox="1">
            <a:spLocks/>
          </p:cNvSpPr>
          <p:nvPr/>
        </p:nvSpPr>
        <p:spPr>
          <a:xfrm>
            <a:off x="4381500" y="-213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Husky</a:t>
            </a:r>
          </a:p>
        </p:txBody>
      </p:sp>
      <p:sp>
        <p:nvSpPr>
          <p:cNvPr id="9" name="TextBox 8">
            <a:extLst>
              <a:ext uri="{FF2B5EF4-FFF2-40B4-BE49-F238E27FC236}">
                <a16:creationId xmlns:a16="http://schemas.microsoft.com/office/drawing/2014/main" id="{A3F18220-978E-CE76-8B44-8C3D2A06D97F}"/>
              </a:ext>
            </a:extLst>
          </p:cNvPr>
          <p:cNvSpPr txBox="1"/>
          <p:nvPr/>
        </p:nvSpPr>
        <p:spPr>
          <a:xfrm>
            <a:off x="364671" y="6381828"/>
            <a:ext cx="11462657" cy="461665"/>
          </a:xfrm>
          <a:prstGeom prst="rect">
            <a:avLst/>
          </a:prstGeom>
          <a:noFill/>
        </p:spPr>
        <p:txBody>
          <a:bodyPr wrap="square" rtlCol="0">
            <a:spAutoFit/>
          </a:bodyPr>
          <a:lstStyle/>
          <a:p>
            <a:r>
              <a:rPr lang="en-US" sz="1200" dirty="0"/>
              <a:t>Photo from The Joint IED Defeat Organization, DoD’s Fight Against IEDs Today and Tomorrow, Armed Services Subcommittee on Oversight and Investigations, November 2008</a:t>
            </a:r>
          </a:p>
        </p:txBody>
      </p:sp>
      <p:pic>
        <p:nvPicPr>
          <p:cNvPr id="10" name="Picture 9">
            <a:extLst>
              <a:ext uri="{FF2B5EF4-FFF2-40B4-BE49-F238E27FC236}">
                <a16:creationId xmlns:a16="http://schemas.microsoft.com/office/drawing/2014/main" id="{3B415465-4764-DB05-FD7D-7178F1AA27BB}"/>
              </a:ext>
            </a:extLst>
          </p:cNvPr>
          <p:cNvPicPr>
            <a:picLocks noChangeAspect="1"/>
          </p:cNvPicPr>
          <p:nvPr/>
        </p:nvPicPr>
        <p:blipFill>
          <a:blip r:embed="rId2"/>
          <a:stretch>
            <a:fillRect/>
          </a:stretch>
        </p:blipFill>
        <p:spPr>
          <a:xfrm>
            <a:off x="1518558" y="1135533"/>
            <a:ext cx="8490856" cy="5028565"/>
          </a:xfrm>
          <a:prstGeom prst="rect">
            <a:avLst/>
          </a:prstGeom>
        </p:spPr>
      </p:pic>
    </p:spTree>
    <p:extLst>
      <p:ext uri="{BB962C8B-B14F-4D97-AF65-F5344CB8AC3E}">
        <p14:creationId xmlns:p14="http://schemas.microsoft.com/office/powerpoint/2010/main" val="218603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0A7E6-1A6F-9A52-253E-20DB51A55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4D2A0-803C-255F-4660-9193DE8F33AF}"/>
              </a:ext>
            </a:extLst>
          </p:cNvPr>
          <p:cNvSpPr>
            <a:spLocks noGrp="1"/>
          </p:cNvSpPr>
          <p:nvPr>
            <p:ph type="title"/>
          </p:nvPr>
        </p:nvSpPr>
        <p:spPr>
          <a:xfrm>
            <a:off x="4495800" y="-107430"/>
            <a:ext cx="10515600" cy="1325563"/>
          </a:xfrm>
        </p:spPr>
        <p:txBody>
          <a:bodyPr/>
          <a:lstStyle/>
          <a:p>
            <a:r>
              <a:rPr lang="en-US" b="1" dirty="0"/>
              <a:t>The Rhino</a:t>
            </a:r>
          </a:p>
        </p:txBody>
      </p:sp>
      <p:pic>
        <p:nvPicPr>
          <p:cNvPr id="6" name="Picture 5">
            <a:extLst>
              <a:ext uri="{FF2B5EF4-FFF2-40B4-BE49-F238E27FC236}">
                <a16:creationId xmlns:a16="http://schemas.microsoft.com/office/drawing/2014/main" id="{55E8245A-D184-7EEF-25DB-F4C5309E7962}"/>
              </a:ext>
            </a:extLst>
          </p:cNvPr>
          <p:cNvPicPr>
            <a:picLocks noChangeAspect="1"/>
          </p:cNvPicPr>
          <p:nvPr/>
        </p:nvPicPr>
        <p:blipFill>
          <a:blip r:embed="rId2"/>
          <a:stretch>
            <a:fillRect/>
          </a:stretch>
        </p:blipFill>
        <p:spPr>
          <a:xfrm>
            <a:off x="1327149" y="993775"/>
            <a:ext cx="9162233" cy="4870450"/>
          </a:xfrm>
          <a:prstGeom prst="rect">
            <a:avLst/>
          </a:prstGeom>
        </p:spPr>
      </p:pic>
      <p:sp>
        <p:nvSpPr>
          <p:cNvPr id="8" name="TextBox 7">
            <a:extLst>
              <a:ext uri="{FF2B5EF4-FFF2-40B4-BE49-F238E27FC236}">
                <a16:creationId xmlns:a16="http://schemas.microsoft.com/office/drawing/2014/main" id="{669ADAC2-F4CF-B9BB-F63C-C36A049B405E}"/>
              </a:ext>
            </a:extLst>
          </p:cNvPr>
          <p:cNvSpPr txBox="1"/>
          <p:nvPr/>
        </p:nvSpPr>
        <p:spPr>
          <a:xfrm>
            <a:off x="364671" y="6381828"/>
            <a:ext cx="11462657" cy="461665"/>
          </a:xfrm>
          <a:prstGeom prst="rect">
            <a:avLst/>
          </a:prstGeom>
          <a:noFill/>
        </p:spPr>
        <p:txBody>
          <a:bodyPr wrap="square" rtlCol="0">
            <a:spAutoFit/>
          </a:bodyPr>
          <a:lstStyle/>
          <a:p>
            <a:r>
              <a:rPr lang="en-US" sz="1200" dirty="0"/>
              <a:t>Photo from The Joint IED Defeat Organization, DoD’s Fight Against IEDs Today and Tomorrow, Armed Services Subcommittee on Oversight and Investigations, November 2008</a:t>
            </a:r>
          </a:p>
        </p:txBody>
      </p:sp>
    </p:spTree>
    <p:extLst>
      <p:ext uri="{BB962C8B-B14F-4D97-AF65-F5344CB8AC3E}">
        <p14:creationId xmlns:p14="http://schemas.microsoft.com/office/powerpoint/2010/main" val="115586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D4DA-C166-E656-A813-16E2CBC178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C3C1C1F-1217-CBFD-84A8-CAF67A14DB83}"/>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A685B202-11BA-7860-BD9E-26E50130BF36}"/>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EE8ED616-C9F1-9DB3-669D-8843DE2B8378}"/>
              </a:ext>
            </a:extLst>
          </p:cNvPr>
          <p:cNvPicPr>
            <a:picLocks noChangeAspect="1"/>
          </p:cNvPicPr>
          <p:nvPr/>
        </p:nvPicPr>
        <p:blipFill>
          <a:blip r:embed="rId2"/>
          <a:stretch>
            <a:fillRect/>
          </a:stretch>
        </p:blipFill>
        <p:spPr>
          <a:xfrm>
            <a:off x="1901677" y="916442"/>
            <a:ext cx="8236245" cy="5368811"/>
          </a:xfrm>
          <a:prstGeom prst="rect">
            <a:avLst/>
          </a:prstGeom>
        </p:spPr>
      </p:pic>
      <p:sp>
        <p:nvSpPr>
          <p:cNvPr id="6" name="Title 1">
            <a:extLst>
              <a:ext uri="{FF2B5EF4-FFF2-40B4-BE49-F238E27FC236}">
                <a16:creationId xmlns:a16="http://schemas.microsoft.com/office/drawing/2014/main" id="{7806D031-8144-B830-5FBB-6C8473E4EB5E}"/>
              </a:ext>
            </a:extLst>
          </p:cNvPr>
          <p:cNvSpPr txBox="1">
            <a:spLocks/>
          </p:cNvSpPr>
          <p:nvPr/>
        </p:nvSpPr>
        <p:spPr>
          <a:xfrm>
            <a:off x="3940628" y="-1129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The Talon Robot</a:t>
            </a:r>
          </a:p>
        </p:txBody>
      </p:sp>
      <p:sp>
        <p:nvSpPr>
          <p:cNvPr id="7" name="TextBox 6">
            <a:extLst>
              <a:ext uri="{FF2B5EF4-FFF2-40B4-BE49-F238E27FC236}">
                <a16:creationId xmlns:a16="http://schemas.microsoft.com/office/drawing/2014/main" id="{91D45B8C-EE58-8AE9-7764-A2BE9C20A2EA}"/>
              </a:ext>
            </a:extLst>
          </p:cNvPr>
          <p:cNvSpPr txBox="1"/>
          <p:nvPr/>
        </p:nvSpPr>
        <p:spPr>
          <a:xfrm>
            <a:off x="3429000" y="6393543"/>
            <a:ext cx="7511142" cy="369332"/>
          </a:xfrm>
          <a:prstGeom prst="rect">
            <a:avLst/>
          </a:prstGeom>
          <a:noFill/>
        </p:spPr>
        <p:txBody>
          <a:bodyPr wrap="square">
            <a:spAutoFit/>
          </a:bodyPr>
          <a:lstStyle/>
          <a:p>
            <a:r>
              <a:rPr lang="en-US" b="1" i="1" dirty="0">
                <a:effectLst/>
                <a:latin typeface="Times"/>
              </a:rPr>
              <a:t>USA Photo/Master Sergeant Lek Mateo.</a:t>
            </a:r>
            <a:endParaRPr lang="en-US" b="1" dirty="0">
              <a:effectLst/>
              <a:latin typeface="Times"/>
            </a:endParaRPr>
          </a:p>
        </p:txBody>
      </p:sp>
    </p:spTree>
    <p:extLst>
      <p:ext uri="{BB962C8B-B14F-4D97-AF65-F5344CB8AC3E}">
        <p14:creationId xmlns:p14="http://schemas.microsoft.com/office/powerpoint/2010/main" val="383584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F9CC-BD18-EE36-5E1A-46F40A26EA2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9156F43-B649-BB68-8ECA-374C43934D3F}"/>
              </a:ext>
            </a:extLst>
          </p:cNvPr>
          <p:cNvSpPr>
            <a:spLocks noGrp="1"/>
          </p:cNvSpPr>
          <p:nvPr>
            <p:ph type="title"/>
          </p:nvPr>
        </p:nvSpPr>
        <p:spPr>
          <a:xfrm>
            <a:off x="-380999" y="166895"/>
            <a:ext cx="12573000" cy="1325563"/>
          </a:xfrm>
        </p:spPr>
        <p:txBody>
          <a:bodyPr>
            <a:normAutofit/>
          </a:bodyPr>
          <a:lstStyle/>
          <a:p>
            <a:pPr algn="ctr"/>
            <a:r>
              <a:rPr lang="en-US" b="1" dirty="0"/>
              <a:t>Probability and Severity </a:t>
            </a:r>
            <a:br>
              <a:rPr lang="en-US" b="1" dirty="0"/>
            </a:br>
            <a:r>
              <a:rPr lang="en-US" b="1" dirty="0"/>
              <a:t>Collided Together in 1995 in Mannheim, Germany</a:t>
            </a:r>
          </a:p>
        </p:txBody>
      </p:sp>
      <p:pic>
        <p:nvPicPr>
          <p:cNvPr id="3" name="Picture 2">
            <a:extLst>
              <a:ext uri="{FF2B5EF4-FFF2-40B4-BE49-F238E27FC236}">
                <a16:creationId xmlns:a16="http://schemas.microsoft.com/office/drawing/2014/main" id="{84515D1B-7BC3-191D-2D40-A0C8F4508024}"/>
              </a:ext>
            </a:extLst>
          </p:cNvPr>
          <p:cNvPicPr>
            <a:picLocks noChangeAspect="1"/>
          </p:cNvPicPr>
          <p:nvPr/>
        </p:nvPicPr>
        <p:blipFill>
          <a:blip r:embed="rId2"/>
          <a:stretch>
            <a:fillRect/>
          </a:stretch>
        </p:blipFill>
        <p:spPr>
          <a:xfrm>
            <a:off x="2038350" y="1492458"/>
            <a:ext cx="7772400" cy="5181600"/>
          </a:xfrm>
          <a:prstGeom prst="rect">
            <a:avLst/>
          </a:prstGeom>
        </p:spPr>
      </p:pic>
    </p:spTree>
    <p:extLst>
      <p:ext uri="{BB962C8B-B14F-4D97-AF65-F5344CB8AC3E}">
        <p14:creationId xmlns:p14="http://schemas.microsoft.com/office/powerpoint/2010/main" val="4051511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2B824-0794-39A5-10D9-3C8624EE5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D11C2-1D75-09C6-C905-03B1CFD9265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F930570-EEF3-5720-D30C-258957A9A64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0C453950-F644-1493-22D4-78F3FEAA3A8C}"/>
              </a:ext>
            </a:extLst>
          </p:cNvPr>
          <p:cNvSpPr>
            <a:spLocks noGrp="1"/>
          </p:cNvSpPr>
          <p:nvPr>
            <p:ph sz="half" idx="2"/>
          </p:nvPr>
        </p:nvSpPr>
        <p:spPr/>
        <p:txBody>
          <a:bodyPr/>
          <a:lstStyle/>
          <a:p>
            <a:endParaRPr lang="en-US"/>
          </a:p>
        </p:txBody>
      </p:sp>
      <p:sp>
        <p:nvSpPr>
          <p:cNvPr id="6" name="Title 1">
            <a:extLst>
              <a:ext uri="{FF2B5EF4-FFF2-40B4-BE49-F238E27FC236}">
                <a16:creationId xmlns:a16="http://schemas.microsoft.com/office/drawing/2014/main" id="{7FD1C6B7-6175-D4CF-1DC9-3C392B5648C9}"/>
              </a:ext>
            </a:extLst>
          </p:cNvPr>
          <p:cNvSpPr txBox="1">
            <a:spLocks/>
          </p:cNvSpPr>
          <p:nvPr/>
        </p:nvSpPr>
        <p:spPr>
          <a:xfrm>
            <a:off x="2202837" y="0"/>
            <a:ext cx="121430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Flamethrower Burning Vegetation</a:t>
            </a:r>
          </a:p>
        </p:txBody>
      </p:sp>
      <p:sp>
        <p:nvSpPr>
          <p:cNvPr id="9" name="TextBox 8">
            <a:extLst>
              <a:ext uri="{FF2B5EF4-FFF2-40B4-BE49-F238E27FC236}">
                <a16:creationId xmlns:a16="http://schemas.microsoft.com/office/drawing/2014/main" id="{E430A2CE-E48D-6076-6F14-C07CD3CDD807}"/>
              </a:ext>
            </a:extLst>
          </p:cNvPr>
          <p:cNvSpPr txBox="1"/>
          <p:nvPr/>
        </p:nvSpPr>
        <p:spPr>
          <a:xfrm>
            <a:off x="3031671" y="6311900"/>
            <a:ext cx="11462657" cy="369332"/>
          </a:xfrm>
          <a:prstGeom prst="rect">
            <a:avLst/>
          </a:prstGeom>
          <a:noFill/>
        </p:spPr>
        <p:txBody>
          <a:bodyPr wrap="square" rtlCol="0">
            <a:spAutoFit/>
          </a:bodyPr>
          <a:lstStyle/>
          <a:p>
            <a:r>
              <a:rPr lang="en-US" i="1" dirty="0"/>
              <a:t>DOD Photo/Lance Corporal Joseph A. Lambach, USMC.</a:t>
            </a:r>
            <a:endParaRPr lang="en-US" dirty="0"/>
          </a:p>
        </p:txBody>
      </p:sp>
      <p:pic>
        <p:nvPicPr>
          <p:cNvPr id="10" name="Picture 9">
            <a:extLst>
              <a:ext uri="{FF2B5EF4-FFF2-40B4-BE49-F238E27FC236}">
                <a16:creationId xmlns:a16="http://schemas.microsoft.com/office/drawing/2014/main" id="{6283ADC5-9F77-A56B-3624-C893989E01F1}"/>
              </a:ext>
            </a:extLst>
          </p:cNvPr>
          <p:cNvPicPr>
            <a:picLocks noChangeAspect="1"/>
          </p:cNvPicPr>
          <p:nvPr/>
        </p:nvPicPr>
        <p:blipFill>
          <a:blip r:embed="rId2"/>
          <a:stretch>
            <a:fillRect/>
          </a:stretch>
        </p:blipFill>
        <p:spPr>
          <a:xfrm>
            <a:off x="2355237" y="1027906"/>
            <a:ext cx="7633926" cy="5149057"/>
          </a:xfrm>
          <a:prstGeom prst="rect">
            <a:avLst/>
          </a:prstGeom>
        </p:spPr>
      </p:pic>
    </p:spTree>
    <p:extLst>
      <p:ext uri="{BB962C8B-B14F-4D97-AF65-F5344CB8AC3E}">
        <p14:creationId xmlns:p14="http://schemas.microsoft.com/office/powerpoint/2010/main" val="4023284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A96A4-0B3F-A631-94BE-7C02C712A6B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AA8CBA-8A32-D4DA-C728-490928D0047E}"/>
              </a:ext>
            </a:extLst>
          </p:cNvPr>
          <p:cNvSpPr txBox="1">
            <a:spLocks/>
          </p:cNvSpPr>
          <p:nvPr/>
        </p:nvSpPr>
        <p:spPr>
          <a:xfrm>
            <a:off x="364671" y="0"/>
            <a:ext cx="121430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Warrior Alpha UAV with Persistent Surveillance</a:t>
            </a:r>
          </a:p>
        </p:txBody>
      </p:sp>
      <p:pic>
        <p:nvPicPr>
          <p:cNvPr id="5" name="Picture 4">
            <a:extLst>
              <a:ext uri="{FF2B5EF4-FFF2-40B4-BE49-F238E27FC236}">
                <a16:creationId xmlns:a16="http://schemas.microsoft.com/office/drawing/2014/main" id="{745DC2FF-B4B7-7E8E-FFFA-28303889BEED}"/>
              </a:ext>
            </a:extLst>
          </p:cNvPr>
          <p:cNvPicPr>
            <a:picLocks noChangeAspect="1"/>
          </p:cNvPicPr>
          <p:nvPr/>
        </p:nvPicPr>
        <p:blipFill>
          <a:blip r:embed="rId2"/>
          <a:stretch>
            <a:fillRect/>
          </a:stretch>
        </p:blipFill>
        <p:spPr>
          <a:xfrm>
            <a:off x="2305050" y="1010909"/>
            <a:ext cx="7229238" cy="5170688"/>
          </a:xfrm>
          <a:prstGeom prst="rect">
            <a:avLst/>
          </a:prstGeom>
        </p:spPr>
      </p:pic>
      <p:sp>
        <p:nvSpPr>
          <p:cNvPr id="7" name="TextBox 6">
            <a:extLst>
              <a:ext uri="{FF2B5EF4-FFF2-40B4-BE49-F238E27FC236}">
                <a16:creationId xmlns:a16="http://schemas.microsoft.com/office/drawing/2014/main" id="{E604207E-CAE5-E428-6693-38D33F609EFE}"/>
              </a:ext>
            </a:extLst>
          </p:cNvPr>
          <p:cNvSpPr txBox="1"/>
          <p:nvPr/>
        </p:nvSpPr>
        <p:spPr>
          <a:xfrm>
            <a:off x="364671" y="6381828"/>
            <a:ext cx="11462657" cy="461665"/>
          </a:xfrm>
          <a:prstGeom prst="rect">
            <a:avLst/>
          </a:prstGeom>
          <a:noFill/>
        </p:spPr>
        <p:txBody>
          <a:bodyPr wrap="square" rtlCol="0">
            <a:spAutoFit/>
          </a:bodyPr>
          <a:lstStyle/>
          <a:p>
            <a:r>
              <a:rPr lang="en-US" sz="1200" dirty="0"/>
              <a:t>Photo from The Joint IED Defeat Organization, DoD’s Fight Against IEDs Today and Tomorrow, Armed Services Subcommittee on Oversight and Investigations, November 2008</a:t>
            </a:r>
          </a:p>
        </p:txBody>
      </p:sp>
    </p:spTree>
    <p:extLst>
      <p:ext uri="{BB962C8B-B14F-4D97-AF65-F5344CB8AC3E}">
        <p14:creationId xmlns:p14="http://schemas.microsoft.com/office/powerpoint/2010/main" val="3461825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7AA37-C3D1-806C-B2C7-8FE1CAA0F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D9565-7A62-10E0-9AA5-9AA8F1D29245}"/>
              </a:ext>
            </a:extLst>
          </p:cNvPr>
          <p:cNvSpPr>
            <a:spLocks noGrp="1"/>
          </p:cNvSpPr>
          <p:nvPr>
            <p:ph type="title"/>
          </p:nvPr>
        </p:nvSpPr>
        <p:spPr>
          <a:xfrm>
            <a:off x="776720" y="81829"/>
            <a:ext cx="10086474" cy="717525"/>
          </a:xfrm>
        </p:spPr>
        <p:txBody>
          <a:bodyPr vert="horz" lIns="91440" tIns="45720" rIns="91440" bIns="45720" rtlCol="0" anchor="b">
            <a:normAutofit/>
          </a:bodyPr>
          <a:lstStyle/>
          <a:p>
            <a:r>
              <a:rPr lang="en-US" sz="3300" b="1" kern="1200" dirty="0">
                <a:solidFill>
                  <a:schemeClr val="tx1"/>
                </a:solidFill>
                <a:latin typeface="+mj-lt"/>
                <a:ea typeface="+mj-ea"/>
                <a:cs typeface="+mj-cs"/>
              </a:rPr>
              <a:t>The Pentagon’s Joint IED Defeat Organization (JIEDDO)</a:t>
            </a:r>
          </a:p>
        </p:txBody>
      </p:sp>
      <p:sp>
        <p:nvSpPr>
          <p:cNvPr id="4" name="Content Placeholder 3">
            <a:extLst>
              <a:ext uri="{FF2B5EF4-FFF2-40B4-BE49-F238E27FC236}">
                <a16:creationId xmlns:a16="http://schemas.microsoft.com/office/drawing/2014/main" id="{B30E468F-9DB8-3340-AE90-04B696F7BC01}"/>
              </a:ext>
            </a:extLst>
          </p:cNvPr>
          <p:cNvSpPr>
            <a:spLocks noGrp="1"/>
          </p:cNvSpPr>
          <p:nvPr>
            <p:ph sz="half" idx="2"/>
          </p:nvPr>
        </p:nvSpPr>
        <p:spPr>
          <a:xfrm>
            <a:off x="1735675" y="2987582"/>
            <a:ext cx="8168564" cy="4096514"/>
          </a:xfrm>
        </p:spPr>
        <p:txBody>
          <a:bodyPr vert="horz" lIns="91440" tIns="45720" rIns="91440" bIns="45720" rtlCol="0">
            <a:normAutofit lnSpcReduction="10000"/>
          </a:bodyPr>
          <a:lstStyle/>
          <a:p>
            <a:pPr>
              <a:lnSpc>
                <a:spcPct val="120000"/>
              </a:lnSpc>
            </a:pPr>
            <a:r>
              <a:rPr lang="en-US" sz="1900" dirty="0"/>
              <a:t>JIEDDO studied the End-to-End process that the enemy uses to employ Improvised Explosive Devices (IEDs). In </a:t>
            </a:r>
          </a:p>
          <a:p>
            <a:pPr>
              <a:lnSpc>
                <a:spcPct val="120000"/>
              </a:lnSpc>
            </a:pPr>
            <a:r>
              <a:rPr lang="en-US" sz="1900" dirty="0"/>
              <a:t>Three Lines of Effort to Mitigate Risk to Mission</a:t>
            </a:r>
          </a:p>
          <a:p>
            <a:pPr lvl="1">
              <a:lnSpc>
                <a:spcPct val="120000"/>
              </a:lnSpc>
            </a:pPr>
            <a:r>
              <a:rPr lang="en-US" sz="1900" dirty="0"/>
              <a:t>Defeat the Network</a:t>
            </a:r>
          </a:p>
          <a:p>
            <a:pPr lvl="1">
              <a:lnSpc>
                <a:spcPct val="120000"/>
              </a:lnSpc>
            </a:pPr>
            <a:r>
              <a:rPr lang="en-US" sz="1900" dirty="0"/>
              <a:t>Defeat the Device</a:t>
            </a:r>
          </a:p>
          <a:p>
            <a:pPr lvl="1">
              <a:lnSpc>
                <a:spcPct val="120000"/>
              </a:lnSpc>
            </a:pPr>
            <a:r>
              <a:rPr lang="en-US" sz="1900" dirty="0"/>
              <a:t>Train the Force</a:t>
            </a:r>
          </a:p>
          <a:p>
            <a:pPr>
              <a:lnSpc>
                <a:spcPct val="120000"/>
              </a:lnSpc>
            </a:pPr>
            <a:r>
              <a:rPr lang="en-US" sz="1900" dirty="0"/>
              <a:t>AUT INVENIAM AUT FACIAM  means "I shall either find a way or make one,” attributed to Hannibal when he crossed the Alps </a:t>
            </a:r>
          </a:p>
          <a:p>
            <a:pPr>
              <a:lnSpc>
                <a:spcPct val="120000"/>
              </a:lnSpc>
            </a:pPr>
            <a:r>
              <a:rPr lang="en-US" sz="1900" dirty="0"/>
              <a:t>JIEDDO became JIDO in 2016, motto changed to APTO AUT MORIOR , “I must adapt or I will die”</a:t>
            </a:r>
          </a:p>
          <a:p>
            <a:pPr>
              <a:lnSpc>
                <a:spcPct val="120000"/>
              </a:lnSpc>
            </a:pPr>
            <a:endParaRPr lang="en-US" sz="2200" dirty="0"/>
          </a:p>
          <a:p>
            <a:pPr>
              <a:lnSpc>
                <a:spcPct val="120000"/>
              </a:lnSpc>
            </a:pPr>
            <a:endParaRPr lang="en-US" sz="2200" dirty="0"/>
          </a:p>
        </p:txBody>
      </p:sp>
      <p:pic>
        <p:nvPicPr>
          <p:cNvPr id="7" name="Picture 2" descr="A logo for the Joint Improvised-Threat Defeat Organization. The Logo has the Latin phrase “APTO AUT MORIOR,” meaning “I must adapt of die.”">
            <a:extLst>
              <a:ext uri="{FF2B5EF4-FFF2-40B4-BE49-F238E27FC236}">
                <a16:creationId xmlns:a16="http://schemas.microsoft.com/office/drawing/2014/main" id="{DABD77C7-F327-D5C3-8BA5-0F6B77640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031" y="799354"/>
            <a:ext cx="2093287" cy="20932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25E52DD-F814-4EB8-C66F-B1ADADA721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4875" y="799354"/>
            <a:ext cx="2117649" cy="2117649"/>
          </a:xfrm>
          <a:prstGeom prst="rect">
            <a:avLst/>
          </a:prstGeom>
          <a:noFill/>
          <a:extLst>
            <a:ext uri="{909E8E84-426E-40DD-AFC4-6F175D3DCCD1}">
              <a14:hiddenFill xmlns:a14="http://schemas.microsoft.com/office/drawing/2010/main">
                <a:solidFill>
                  <a:srgbClr val="FFFFFF"/>
                </a:solidFill>
              </a14:hiddenFill>
            </a:ext>
          </a:extLst>
        </p:spPr>
      </p:pic>
      <p:sp>
        <p:nvSpPr>
          <p:cNvPr id="8" name="Pentagon 7">
            <a:extLst>
              <a:ext uri="{FF2B5EF4-FFF2-40B4-BE49-F238E27FC236}">
                <a16:creationId xmlns:a16="http://schemas.microsoft.com/office/drawing/2014/main" id="{E75F3689-A044-9CE2-F891-ECB0F736BECB}"/>
              </a:ext>
            </a:extLst>
          </p:cNvPr>
          <p:cNvSpPr/>
          <p:nvPr/>
        </p:nvSpPr>
        <p:spPr>
          <a:xfrm>
            <a:off x="4999477" y="1475496"/>
            <a:ext cx="1371600" cy="66173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209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32503-0226-3E83-BCE0-46BF6CE92D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5A703D-8154-8E55-84A6-E29F22BD2F04}"/>
              </a:ext>
            </a:extLst>
          </p:cNvPr>
          <p:cNvSpPr txBox="1"/>
          <p:nvPr/>
        </p:nvSpPr>
        <p:spPr>
          <a:xfrm>
            <a:off x="364671" y="6227289"/>
            <a:ext cx="11462657" cy="400110"/>
          </a:xfrm>
          <a:prstGeom prst="rect">
            <a:avLst/>
          </a:prstGeom>
          <a:noFill/>
        </p:spPr>
        <p:txBody>
          <a:bodyPr wrap="square" rtlCol="0">
            <a:spAutoFit/>
          </a:bodyPr>
          <a:lstStyle/>
          <a:p>
            <a:r>
              <a:rPr lang="en-US" sz="1000" i="1" dirty="0"/>
              <a:t>Faust, Anthony &amp; de Ruiter, Cornelis &amp; </a:t>
            </a:r>
            <a:r>
              <a:rPr lang="en-US" sz="1000" i="1" dirty="0" err="1"/>
              <a:t>Ehlerding</a:t>
            </a:r>
            <a:r>
              <a:rPr lang="en-US" sz="1000" i="1" dirty="0"/>
              <a:t>, Anneli &amp; </a:t>
            </a:r>
            <a:r>
              <a:rPr lang="en-US" sz="1000" i="1" dirty="0" err="1"/>
              <a:t>Mcfee</a:t>
            </a:r>
            <a:r>
              <a:rPr lang="en-US" sz="1000" i="1" dirty="0"/>
              <a:t>, John &amp; </a:t>
            </a:r>
            <a:r>
              <a:rPr lang="en-US" sz="1000" i="1" dirty="0" err="1"/>
              <a:t>Svinsås</a:t>
            </a:r>
            <a:r>
              <a:rPr lang="en-US" sz="1000" i="1" dirty="0"/>
              <a:t>, Eirik &amp; </a:t>
            </a:r>
            <a:r>
              <a:rPr lang="en-US" sz="1000" i="1" dirty="0" err="1"/>
              <a:t>Rheenen</a:t>
            </a:r>
            <a:r>
              <a:rPr lang="en-US" sz="1000" i="1" dirty="0"/>
              <a:t>, Arthur. (2011). Observations on Military Exploitation of Explosives Detection Technologies. Proceedings of SPIE - The International Society for Optical Engineering. 8017. 10.1117/12.886391. SMC.</a:t>
            </a:r>
            <a:endParaRPr lang="en-US" sz="1000" dirty="0"/>
          </a:p>
        </p:txBody>
      </p:sp>
      <p:pic>
        <p:nvPicPr>
          <p:cNvPr id="1026" name="Picture 2">
            <a:extLst>
              <a:ext uri="{FF2B5EF4-FFF2-40B4-BE49-F238E27FC236}">
                <a16:creationId xmlns:a16="http://schemas.microsoft.com/office/drawing/2014/main" id="{A1CEB50B-3579-0C80-5CE5-0E6432E65D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39"/>
          <a:stretch>
            <a:fillRect/>
          </a:stretch>
        </p:blipFill>
        <p:spPr bwMode="auto">
          <a:xfrm>
            <a:off x="3382741" y="950175"/>
            <a:ext cx="8208941" cy="5352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5E4ED7-91E1-54D4-66FF-82D8D10BA26E}"/>
              </a:ext>
            </a:extLst>
          </p:cNvPr>
          <p:cNvSpPr txBox="1"/>
          <p:nvPr/>
        </p:nvSpPr>
        <p:spPr>
          <a:xfrm>
            <a:off x="172132" y="-3933"/>
            <a:ext cx="11655196" cy="954107"/>
          </a:xfrm>
          <a:prstGeom prst="rect">
            <a:avLst/>
          </a:prstGeom>
          <a:noFill/>
        </p:spPr>
        <p:txBody>
          <a:bodyPr wrap="square" rtlCol="0">
            <a:spAutoFit/>
          </a:bodyPr>
          <a:lstStyle/>
          <a:p>
            <a:pPr algn="ctr"/>
            <a:r>
              <a:rPr lang="en-US" sz="2800" b="1" dirty="0"/>
              <a:t>Getting Left of the Boom by Applying the Risk Management Cycle</a:t>
            </a:r>
          </a:p>
          <a:p>
            <a:pPr algn="ctr"/>
            <a:r>
              <a:rPr lang="en-US" sz="2800" b="1" dirty="0"/>
              <a:t>To the Full End-To-End Process</a:t>
            </a:r>
          </a:p>
        </p:txBody>
      </p:sp>
      <p:pic>
        <p:nvPicPr>
          <p:cNvPr id="2" name="Picture 1">
            <a:extLst>
              <a:ext uri="{FF2B5EF4-FFF2-40B4-BE49-F238E27FC236}">
                <a16:creationId xmlns:a16="http://schemas.microsoft.com/office/drawing/2014/main" id="{D33455C3-6E2A-7C09-FC1F-754210F119ED}"/>
              </a:ext>
            </a:extLst>
          </p:cNvPr>
          <p:cNvPicPr>
            <a:picLocks noChangeAspect="1"/>
          </p:cNvPicPr>
          <p:nvPr/>
        </p:nvPicPr>
        <p:blipFill>
          <a:blip r:embed="rId3"/>
          <a:stretch>
            <a:fillRect/>
          </a:stretch>
        </p:blipFill>
        <p:spPr>
          <a:xfrm>
            <a:off x="599092" y="2235222"/>
            <a:ext cx="2783649" cy="1958864"/>
          </a:xfrm>
          <a:prstGeom prst="rect">
            <a:avLst/>
          </a:prstGeom>
        </p:spPr>
      </p:pic>
      <p:sp>
        <p:nvSpPr>
          <p:cNvPr id="3" name="TextBox 2">
            <a:extLst>
              <a:ext uri="{FF2B5EF4-FFF2-40B4-BE49-F238E27FC236}">
                <a16:creationId xmlns:a16="http://schemas.microsoft.com/office/drawing/2014/main" id="{F20498F8-15F4-EC9C-1DC8-77B801B615E2}"/>
              </a:ext>
            </a:extLst>
          </p:cNvPr>
          <p:cNvSpPr txBox="1"/>
          <p:nvPr/>
        </p:nvSpPr>
        <p:spPr>
          <a:xfrm>
            <a:off x="-3768436" y="4170933"/>
            <a:ext cx="11655196" cy="523220"/>
          </a:xfrm>
          <a:prstGeom prst="rect">
            <a:avLst/>
          </a:prstGeom>
          <a:noFill/>
        </p:spPr>
        <p:txBody>
          <a:bodyPr wrap="square" rtlCol="0">
            <a:spAutoFit/>
          </a:bodyPr>
          <a:lstStyle/>
          <a:p>
            <a:pPr algn="ctr"/>
            <a:r>
              <a:rPr lang="en-US" sz="2800" dirty="0">
                <a:solidFill>
                  <a:schemeClr val="tx2"/>
                </a:solidFill>
              </a:rPr>
              <a:t>APTO AUT MORIOR</a:t>
            </a:r>
            <a:endParaRPr lang="en-US" sz="2800" b="1" dirty="0">
              <a:solidFill>
                <a:schemeClr val="tx2"/>
              </a:solidFill>
            </a:endParaRPr>
          </a:p>
        </p:txBody>
      </p:sp>
    </p:spTree>
    <p:extLst>
      <p:ext uri="{BB962C8B-B14F-4D97-AF65-F5344CB8AC3E}">
        <p14:creationId xmlns:p14="http://schemas.microsoft.com/office/powerpoint/2010/main" val="3934850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E46F-F78C-A194-4DAA-EB50A4F9A06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3F1148A-B445-2C4A-7405-C000F53656D7}"/>
              </a:ext>
            </a:extLst>
          </p:cNvPr>
          <p:cNvPicPr>
            <a:picLocks noChangeAspect="1"/>
          </p:cNvPicPr>
          <p:nvPr/>
        </p:nvPicPr>
        <p:blipFill>
          <a:blip r:embed="rId2"/>
          <a:stretch>
            <a:fillRect/>
          </a:stretch>
        </p:blipFill>
        <p:spPr>
          <a:xfrm>
            <a:off x="1161601" y="1135019"/>
            <a:ext cx="9303476" cy="5300260"/>
          </a:xfrm>
          <a:prstGeom prst="rect">
            <a:avLst/>
          </a:prstGeom>
        </p:spPr>
      </p:pic>
      <p:pic>
        <p:nvPicPr>
          <p:cNvPr id="6" name="Picture 5">
            <a:extLst>
              <a:ext uri="{FF2B5EF4-FFF2-40B4-BE49-F238E27FC236}">
                <a16:creationId xmlns:a16="http://schemas.microsoft.com/office/drawing/2014/main" id="{7BFF0418-C354-89A1-BE67-9C0FF39B8AF7}"/>
              </a:ext>
            </a:extLst>
          </p:cNvPr>
          <p:cNvPicPr>
            <a:picLocks noChangeAspect="1"/>
          </p:cNvPicPr>
          <p:nvPr/>
        </p:nvPicPr>
        <p:blipFill>
          <a:blip r:embed="rId3"/>
          <a:stretch>
            <a:fillRect/>
          </a:stretch>
        </p:blipFill>
        <p:spPr>
          <a:xfrm>
            <a:off x="2041411" y="1544861"/>
            <a:ext cx="3477647" cy="1879409"/>
          </a:xfrm>
          <a:prstGeom prst="rect">
            <a:avLst/>
          </a:prstGeom>
        </p:spPr>
      </p:pic>
      <p:sp>
        <p:nvSpPr>
          <p:cNvPr id="7" name="TextBox 6">
            <a:extLst>
              <a:ext uri="{FF2B5EF4-FFF2-40B4-BE49-F238E27FC236}">
                <a16:creationId xmlns:a16="http://schemas.microsoft.com/office/drawing/2014/main" id="{5AEDA941-E1DB-6AE8-9A86-9900AB426F39}"/>
              </a:ext>
            </a:extLst>
          </p:cNvPr>
          <p:cNvSpPr txBox="1"/>
          <p:nvPr/>
        </p:nvSpPr>
        <p:spPr>
          <a:xfrm>
            <a:off x="364670" y="180912"/>
            <a:ext cx="11462657" cy="954107"/>
          </a:xfrm>
          <a:prstGeom prst="rect">
            <a:avLst/>
          </a:prstGeom>
          <a:noFill/>
        </p:spPr>
        <p:txBody>
          <a:bodyPr wrap="square">
            <a:spAutoFit/>
          </a:bodyPr>
          <a:lstStyle/>
          <a:p>
            <a:pPr algn="ctr"/>
            <a:r>
              <a:rPr lang="en-US" sz="2800" b="1" dirty="0">
                <a:latin typeface="+mj-lt"/>
              </a:rPr>
              <a:t>Effective IED attacks per incident in Iraq dropped from 8.3% to 4.5% in 24 months due to Risk Management of a fully developed End to End Process</a:t>
            </a:r>
          </a:p>
        </p:txBody>
      </p:sp>
      <p:sp>
        <p:nvSpPr>
          <p:cNvPr id="2" name="TextBox 1">
            <a:extLst>
              <a:ext uri="{FF2B5EF4-FFF2-40B4-BE49-F238E27FC236}">
                <a16:creationId xmlns:a16="http://schemas.microsoft.com/office/drawing/2014/main" id="{7F09D7F6-72F4-B303-C8D1-D66BD98FA889}"/>
              </a:ext>
            </a:extLst>
          </p:cNvPr>
          <p:cNvSpPr txBox="1"/>
          <p:nvPr/>
        </p:nvSpPr>
        <p:spPr>
          <a:xfrm>
            <a:off x="364671" y="6381828"/>
            <a:ext cx="11462657" cy="461665"/>
          </a:xfrm>
          <a:prstGeom prst="rect">
            <a:avLst/>
          </a:prstGeom>
          <a:noFill/>
        </p:spPr>
        <p:txBody>
          <a:bodyPr wrap="square" rtlCol="0">
            <a:spAutoFit/>
          </a:bodyPr>
          <a:lstStyle/>
          <a:p>
            <a:r>
              <a:rPr lang="en-US" sz="1200" dirty="0"/>
              <a:t>Data and chart from The Joint IED Defeat Organization, DoD’s Fight Against IEDs Today and Tomorrow, Armed Services Subcommittee on Oversight and Investigations, November 2008</a:t>
            </a:r>
          </a:p>
        </p:txBody>
      </p:sp>
    </p:spTree>
    <p:extLst>
      <p:ext uri="{BB962C8B-B14F-4D97-AF65-F5344CB8AC3E}">
        <p14:creationId xmlns:p14="http://schemas.microsoft.com/office/powerpoint/2010/main" val="272069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C30B-7A87-0575-4535-FDBEC1E8D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2D648-CB67-20F8-7771-FD072C39DAAD}"/>
              </a:ext>
            </a:extLst>
          </p:cNvPr>
          <p:cNvSpPr>
            <a:spLocks noGrp="1"/>
          </p:cNvSpPr>
          <p:nvPr>
            <p:ph type="title"/>
          </p:nvPr>
        </p:nvSpPr>
        <p:spPr>
          <a:xfrm>
            <a:off x="704850" y="346529"/>
            <a:ext cx="11353800" cy="1325563"/>
          </a:xfrm>
        </p:spPr>
        <p:txBody>
          <a:bodyPr vert="horz" lIns="91440" tIns="45720" rIns="91440" bIns="45720" rtlCol="0" anchor="ctr">
            <a:normAutofit/>
          </a:bodyPr>
          <a:lstStyle/>
          <a:p>
            <a:pPr algn="ctr"/>
            <a:r>
              <a:rPr lang="en-US" b="1" dirty="0"/>
              <a:t>How We Created a Risk Management Culture</a:t>
            </a:r>
            <a:br>
              <a:rPr lang="en-US" b="1" dirty="0"/>
            </a:br>
            <a:endParaRPr lang="en-US" b="1" dirty="0"/>
          </a:p>
        </p:txBody>
      </p:sp>
      <p:sp>
        <p:nvSpPr>
          <p:cNvPr id="4" name="Content Placeholder 3">
            <a:extLst>
              <a:ext uri="{FF2B5EF4-FFF2-40B4-BE49-F238E27FC236}">
                <a16:creationId xmlns:a16="http://schemas.microsoft.com/office/drawing/2014/main" id="{B4D427FA-E2CF-A9CA-2898-F72AB497BA3D}"/>
              </a:ext>
            </a:extLst>
          </p:cNvPr>
          <p:cNvSpPr>
            <a:spLocks noGrp="1"/>
          </p:cNvSpPr>
          <p:nvPr>
            <p:ph sz="half" idx="2"/>
          </p:nvPr>
        </p:nvSpPr>
        <p:spPr>
          <a:xfrm>
            <a:off x="2833254" y="1861437"/>
            <a:ext cx="7955973" cy="4996563"/>
          </a:xfrm>
        </p:spPr>
        <p:txBody>
          <a:bodyPr vert="horz" lIns="91440" tIns="45720" rIns="91440" bIns="45720" rtlCol="0">
            <a:normAutofit/>
          </a:bodyPr>
          <a:lstStyle/>
          <a:p>
            <a:r>
              <a:rPr lang="en-US" sz="4000" b="1" dirty="0"/>
              <a:t> Leadership Emphasis</a:t>
            </a:r>
          </a:p>
          <a:p>
            <a:r>
              <a:rPr lang="en-US" sz="4000" b="1" dirty="0"/>
              <a:t> Set the Example</a:t>
            </a:r>
          </a:p>
          <a:p>
            <a:r>
              <a:rPr lang="en-US" sz="4000" b="1" dirty="0"/>
              <a:t> Educate</a:t>
            </a:r>
          </a:p>
          <a:p>
            <a:r>
              <a:rPr lang="en-US" sz="4000" b="1" dirty="0"/>
              <a:t> Train, Train, and Train</a:t>
            </a:r>
          </a:p>
          <a:p>
            <a:r>
              <a:rPr lang="en-US" sz="4000" b="1" dirty="0"/>
              <a:t> APTO AUT MORIOR</a:t>
            </a:r>
          </a:p>
          <a:p>
            <a:r>
              <a:rPr lang="en-US" sz="4000" b="1" dirty="0"/>
              <a:t> Accountability</a:t>
            </a:r>
          </a:p>
          <a:p>
            <a:endParaRPr lang="en-US" sz="4000" b="1" dirty="0"/>
          </a:p>
          <a:p>
            <a:endParaRPr lang="en-US" sz="2200" dirty="0"/>
          </a:p>
          <a:p>
            <a:pPr marL="0" indent="0">
              <a:buNone/>
            </a:pPr>
            <a:endParaRPr lang="en-US" sz="3600" dirty="0"/>
          </a:p>
        </p:txBody>
      </p:sp>
    </p:spTree>
    <p:extLst>
      <p:ext uri="{BB962C8B-B14F-4D97-AF65-F5344CB8AC3E}">
        <p14:creationId xmlns:p14="http://schemas.microsoft.com/office/powerpoint/2010/main" val="348965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9254AA3-050D-C36A-5035-614D48B418F6}"/>
              </a:ext>
            </a:extLst>
          </p:cNvPr>
          <p:cNvSpPr>
            <a:spLocks noGrp="1"/>
          </p:cNvSpPr>
          <p:nvPr>
            <p:ph type="title"/>
          </p:nvPr>
        </p:nvSpPr>
        <p:spPr>
          <a:xfrm>
            <a:off x="704850" y="346529"/>
            <a:ext cx="11353800" cy="1325563"/>
          </a:xfrm>
        </p:spPr>
        <p:txBody>
          <a:bodyPr vert="horz" lIns="91440" tIns="45720" rIns="91440" bIns="45720" rtlCol="0" anchor="ctr">
            <a:normAutofit/>
          </a:bodyPr>
          <a:lstStyle/>
          <a:p>
            <a:r>
              <a:rPr lang="en-US" b="1" dirty="0"/>
              <a:t>1st Engineer Battalion Command Philosophy</a:t>
            </a:r>
          </a:p>
        </p:txBody>
      </p:sp>
      <p:sp>
        <p:nvSpPr>
          <p:cNvPr id="4" name="Content Placeholder 3">
            <a:extLst>
              <a:ext uri="{FF2B5EF4-FFF2-40B4-BE49-F238E27FC236}">
                <a16:creationId xmlns:a16="http://schemas.microsoft.com/office/drawing/2014/main" id="{FD996028-3293-A468-9E28-232989E47B64}"/>
              </a:ext>
            </a:extLst>
          </p:cNvPr>
          <p:cNvSpPr>
            <a:spLocks noGrp="1"/>
          </p:cNvSpPr>
          <p:nvPr>
            <p:ph sz="half" idx="2"/>
          </p:nvPr>
        </p:nvSpPr>
        <p:spPr>
          <a:xfrm>
            <a:off x="500543" y="2168840"/>
            <a:ext cx="6286500" cy="4996563"/>
          </a:xfrm>
        </p:spPr>
        <p:txBody>
          <a:bodyPr vert="horz" lIns="91440" tIns="45720" rIns="91440" bIns="45720" rtlCol="0">
            <a:normAutofit/>
          </a:bodyPr>
          <a:lstStyle/>
          <a:p>
            <a:r>
              <a:rPr lang="en-US" sz="4000" b="1" dirty="0"/>
              <a:t>Deploy, Fight, and </a:t>
            </a:r>
            <a:r>
              <a:rPr lang="en-US" sz="4000" b="1" dirty="0">
                <a:solidFill>
                  <a:schemeClr val="accent3"/>
                </a:solidFill>
              </a:rPr>
              <a:t>Win</a:t>
            </a:r>
            <a:r>
              <a:rPr lang="en-US" sz="4000" b="1" dirty="0"/>
              <a:t> </a:t>
            </a:r>
          </a:p>
          <a:p>
            <a:r>
              <a:rPr lang="en-US" sz="4000" b="1" dirty="0"/>
              <a:t>Take </a:t>
            </a:r>
            <a:r>
              <a:rPr lang="en-US" sz="4000" b="1" dirty="0">
                <a:solidFill>
                  <a:schemeClr val="accent3"/>
                </a:solidFill>
              </a:rPr>
              <a:t>Care</a:t>
            </a:r>
            <a:r>
              <a:rPr lang="en-US" sz="4000" b="1" dirty="0"/>
              <a:t> of Soldiers and Families</a:t>
            </a:r>
          </a:p>
          <a:p>
            <a:endParaRPr lang="en-US" sz="2200" dirty="0"/>
          </a:p>
          <a:p>
            <a:pPr marL="0" indent="0">
              <a:buNone/>
            </a:pPr>
            <a:endParaRPr lang="en-US" sz="3600" dirty="0"/>
          </a:p>
          <a:p>
            <a:pPr marL="0" indent="0">
              <a:buNone/>
            </a:pPr>
            <a:r>
              <a:rPr lang="en-US" sz="3600" b="1" i="1" dirty="0"/>
              <a:t>Greatest Engineer Battalion Ever Formed</a:t>
            </a:r>
          </a:p>
        </p:txBody>
      </p:sp>
      <p:pic>
        <p:nvPicPr>
          <p:cNvPr id="9" name="Picture 8" descr="A group of soldiers in a room&#10;&#10;AI-generated content may be incorrect.">
            <a:extLst>
              <a:ext uri="{FF2B5EF4-FFF2-40B4-BE49-F238E27FC236}">
                <a16:creationId xmlns:a16="http://schemas.microsoft.com/office/drawing/2014/main" id="{A9EED30C-9E45-1722-E26B-C1E872F4A85D}"/>
              </a:ext>
            </a:extLst>
          </p:cNvPr>
          <p:cNvPicPr>
            <a:picLocks noChangeAspect="1"/>
          </p:cNvPicPr>
          <p:nvPr/>
        </p:nvPicPr>
        <p:blipFill>
          <a:blip r:embed="rId3"/>
          <a:srcRect l="25000" r="-2" b="-2"/>
          <a:stretch>
            <a:fillRect/>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497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FDDDCB-BF63-20BF-8013-7A4991618A88}"/>
            </a:ext>
          </a:extLst>
        </p:cNvPr>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icture&#10;&#10;AI-generated content may be incorrect.">
            <a:extLst>
              <a:ext uri="{FF2B5EF4-FFF2-40B4-BE49-F238E27FC236}">
                <a16:creationId xmlns:a16="http://schemas.microsoft.com/office/drawing/2014/main" id="{8999F4E4-1267-7FCF-E315-D3BD9923FB41}"/>
              </a:ext>
            </a:extLst>
          </p:cNvPr>
          <p:cNvPicPr>
            <a:picLocks noChangeAspect="1"/>
          </p:cNvPicPr>
          <p:nvPr/>
        </p:nvPicPr>
        <p:blipFill>
          <a:blip r:embed="rId3"/>
          <a:srcRect r="-2" b="632"/>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2" name="Content Placeholder 3">
            <a:extLst>
              <a:ext uri="{FF2B5EF4-FFF2-40B4-BE49-F238E27FC236}">
                <a16:creationId xmlns:a16="http://schemas.microsoft.com/office/drawing/2014/main" id="{9A8A282E-EBAA-1433-C7E2-7B7F3DA49186}"/>
              </a:ext>
            </a:extLst>
          </p:cNvPr>
          <p:cNvSpPr txBox="1">
            <a:spLocks/>
          </p:cNvSpPr>
          <p:nvPr/>
        </p:nvSpPr>
        <p:spPr>
          <a:xfrm>
            <a:off x="6096000" y="2247572"/>
            <a:ext cx="6551651" cy="3843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Win</a:t>
            </a:r>
          </a:p>
          <a:p>
            <a:pPr marL="0" indent="0" algn="ctr">
              <a:buFont typeface="Arial" panose="020B0604020202020204" pitchFamily="34" charset="0"/>
              <a:buNone/>
            </a:pPr>
            <a:r>
              <a:rPr lang="en-US" sz="4000" b="1" dirty="0"/>
              <a:t>Care</a:t>
            </a:r>
            <a:endParaRPr lang="en-US" sz="4000" dirty="0"/>
          </a:p>
          <a:p>
            <a:pPr marL="0" indent="0" algn="ctr">
              <a:buFont typeface="Arial" panose="020B0604020202020204" pitchFamily="34" charset="0"/>
              <a:buNone/>
            </a:pPr>
            <a:endParaRPr lang="en-US" sz="4000" b="1" i="1" dirty="0"/>
          </a:p>
          <a:p>
            <a:pPr marL="0" indent="0" algn="ctr">
              <a:buFont typeface="Arial" panose="020B0604020202020204" pitchFamily="34" charset="0"/>
              <a:buNone/>
            </a:pPr>
            <a:r>
              <a:rPr lang="en-US" sz="4000" b="1" i="1" dirty="0"/>
              <a:t>Teamwork</a:t>
            </a:r>
          </a:p>
        </p:txBody>
      </p:sp>
    </p:spTree>
    <p:extLst>
      <p:ext uri="{BB962C8B-B14F-4D97-AF65-F5344CB8AC3E}">
        <p14:creationId xmlns:p14="http://schemas.microsoft.com/office/powerpoint/2010/main" val="40025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AC74-AFBC-5D25-2D0B-1A54009B56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A28A734-0018-18EF-3D97-82CF8B70C74A}"/>
              </a:ext>
            </a:extLst>
          </p:cNvPr>
          <p:cNvPicPr>
            <a:picLocks noChangeAspect="1"/>
          </p:cNvPicPr>
          <p:nvPr/>
        </p:nvPicPr>
        <p:blipFill>
          <a:blip r:embed="rId2"/>
          <a:srcRect b="3746"/>
          <a:stretch>
            <a:fillRect/>
          </a:stretch>
        </p:blipFill>
        <p:spPr>
          <a:xfrm>
            <a:off x="6365406" y="2205319"/>
            <a:ext cx="4833751" cy="4652682"/>
          </a:xfrm>
          <a:prstGeom prst="rect">
            <a:avLst/>
          </a:prstGeom>
        </p:spPr>
      </p:pic>
      <p:sp>
        <p:nvSpPr>
          <p:cNvPr id="6" name="Title 1">
            <a:extLst>
              <a:ext uri="{FF2B5EF4-FFF2-40B4-BE49-F238E27FC236}">
                <a16:creationId xmlns:a16="http://schemas.microsoft.com/office/drawing/2014/main" id="{03A58F1A-37B5-3C84-DD1D-8032BDE82A56}"/>
              </a:ext>
            </a:extLst>
          </p:cNvPr>
          <p:cNvSpPr txBox="1">
            <a:spLocks/>
          </p:cNvSpPr>
          <p:nvPr/>
        </p:nvSpPr>
        <p:spPr>
          <a:xfrm>
            <a:off x="1767149" y="0"/>
            <a:ext cx="121430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Questions/			        Website/Survey</a:t>
            </a:r>
          </a:p>
          <a:p>
            <a:r>
              <a:rPr lang="en-US" sz="3600" b="1" dirty="0"/>
              <a:t>Discussion			    Look for this button:</a:t>
            </a:r>
          </a:p>
        </p:txBody>
      </p:sp>
      <p:pic>
        <p:nvPicPr>
          <p:cNvPr id="2050" name="Picture 2">
            <a:extLst>
              <a:ext uri="{FF2B5EF4-FFF2-40B4-BE49-F238E27FC236}">
                <a16:creationId xmlns:a16="http://schemas.microsoft.com/office/drawing/2014/main" id="{B862821F-C0D9-2BAF-A751-FB7C1C2B4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59" y="1168400"/>
            <a:ext cx="4267200" cy="5689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sign with white text&#10;&#10;AI-generated content may be incorrect.">
            <a:extLst>
              <a:ext uri="{FF2B5EF4-FFF2-40B4-BE49-F238E27FC236}">
                <a16:creationId xmlns:a16="http://schemas.microsoft.com/office/drawing/2014/main" id="{444EE037-887E-489D-3F52-5B8092B690D1}"/>
              </a:ext>
            </a:extLst>
          </p:cNvPr>
          <p:cNvPicPr>
            <a:picLocks noChangeAspect="1"/>
          </p:cNvPicPr>
          <p:nvPr/>
        </p:nvPicPr>
        <p:blipFill>
          <a:blip r:embed="rId4"/>
          <a:stretch>
            <a:fillRect/>
          </a:stretch>
        </p:blipFill>
        <p:spPr>
          <a:xfrm>
            <a:off x="6364938" y="1168400"/>
            <a:ext cx="4762500" cy="1270000"/>
          </a:xfrm>
          <a:prstGeom prst="rect">
            <a:avLst/>
          </a:prstGeom>
        </p:spPr>
      </p:pic>
      <p:cxnSp>
        <p:nvCxnSpPr>
          <p:cNvPr id="8" name="Straight Connector 7">
            <a:extLst>
              <a:ext uri="{FF2B5EF4-FFF2-40B4-BE49-F238E27FC236}">
                <a16:creationId xmlns:a16="http://schemas.microsoft.com/office/drawing/2014/main" id="{61364CEA-260E-CBB5-3AA0-69E4409DB04C}"/>
              </a:ext>
            </a:extLst>
          </p:cNvPr>
          <p:cNvCxnSpPr/>
          <p:nvPr/>
        </p:nvCxnSpPr>
        <p:spPr>
          <a:xfrm>
            <a:off x="6015318" y="-215153"/>
            <a:ext cx="0" cy="8821271"/>
          </a:xfrm>
          <a:prstGeom prst="line">
            <a:avLst/>
          </a:prstGeom>
          <a:ln w="6350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898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F45A7-1E31-EEE0-DCE7-2D7FDD8194C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71CAA83-3401-6620-AB24-0BABB9621381}"/>
              </a:ext>
            </a:extLst>
          </p:cNvPr>
          <p:cNvSpPr txBox="1"/>
          <p:nvPr/>
        </p:nvSpPr>
        <p:spPr>
          <a:xfrm>
            <a:off x="1604513" y="405531"/>
            <a:ext cx="10213676" cy="600164"/>
          </a:xfrm>
          <a:prstGeom prst="rect">
            <a:avLst/>
          </a:prstGeom>
          <a:noFill/>
        </p:spPr>
        <p:txBody>
          <a:bodyPr wrap="square">
            <a:spAutoFit/>
          </a:bodyPr>
          <a:lstStyle/>
          <a:p>
            <a:r>
              <a:rPr lang="en-US" sz="3300" b="1" dirty="0">
                <a:latin typeface="+mj-lt"/>
              </a:rPr>
              <a:t>Army Risk Assessment / Management Steps</a:t>
            </a:r>
          </a:p>
        </p:txBody>
      </p:sp>
      <p:pic>
        <p:nvPicPr>
          <p:cNvPr id="7" name="Picture 6">
            <a:extLst>
              <a:ext uri="{FF2B5EF4-FFF2-40B4-BE49-F238E27FC236}">
                <a16:creationId xmlns:a16="http://schemas.microsoft.com/office/drawing/2014/main" id="{7912CE17-424C-B9DB-C06B-638AAC6ECAEF}"/>
              </a:ext>
            </a:extLst>
          </p:cNvPr>
          <p:cNvPicPr>
            <a:picLocks noChangeAspect="1"/>
          </p:cNvPicPr>
          <p:nvPr/>
        </p:nvPicPr>
        <p:blipFill>
          <a:blip r:embed="rId2"/>
          <a:stretch>
            <a:fillRect/>
          </a:stretch>
        </p:blipFill>
        <p:spPr>
          <a:xfrm>
            <a:off x="7660616" y="1183042"/>
            <a:ext cx="4082100" cy="4082100"/>
          </a:xfrm>
          <a:prstGeom prst="rect">
            <a:avLst/>
          </a:prstGeom>
        </p:spPr>
      </p:pic>
      <p:pic>
        <p:nvPicPr>
          <p:cNvPr id="8" name="Picture 7">
            <a:extLst>
              <a:ext uri="{FF2B5EF4-FFF2-40B4-BE49-F238E27FC236}">
                <a16:creationId xmlns:a16="http://schemas.microsoft.com/office/drawing/2014/main" id="{B6EADA56-7949-159E-6B35-DB291619C5BE}"/>
              </a:ext>
            </a:extLst>
          </p:cNvPr>
          <p:cNvPicPr>
            <a:picLocks noChangeAspect="1"/>
          </p:cNvPicPr>
          <p:nvPr/>
        </p:nvPicPr>
        <p:blipFill>
          <a:blip r:embed="rId3"/>
          <a:stretch>
            <a:fillRect/>
          </a:stretch>
        </p:blipFill>
        <p:spPr>
          <a:xfrm>
            <a:off x="459716" y="1385169"/>
            <a:ext cx="7200900" cy="5067300"/>
          </a:xfrm>
          <a:prstGeom prst="rect">
            <a:avLst/>
          </a:prstGeom>
        </p:spPr>
      </p:pic>
      <p:sp>
        <p:nvSpPr>
          <p:cNvPr id="11" name="TextBox 10">
            <a:extLst>
              <a:ext uri="{FF2B5EF4-FFF2-40B4-BE49-F238E27FC236}">
                <a16:creationId xmlns:a16="http://schemas.microsoft.com/office/drawing/2014/main" id="{68461602-3447-F04D-C0E9-4C33FF902351}"/>
              </a:ext>
            </a:extLst>
          </p:cNvPr>
          <p:cNvSpPr txBox="1"/>
          <p:nvPr/>
        </p:nvSpPr>
        <p:spPr>
          <a:xfrm>
            <a:off x="7509797" y="5063014"/>
            <a:ext cx="4882550" cy="1240148"/>
          </a:xfrm>
          <a:prstGeom prst="rect">
            <a:avLst/>
          </a:prstGeom>
          <a:noFill/>
        </p:spPr>
        <p:txBody>
          <a:bodyPr wrap="square">
            <a:spAutoFit/>
          </a:bodyPr>
          <a:lstStyle/>
          <a:p>
            <a:pPr algn="ctr">
              <a:lnSpc>
                <a:spcPct val="120000"/>
              </a:lnSpc>
            </a:pPr>
            <a:r>
              <a:rPr lang="en-US" sz="3200" dirty="0"/>
              <a:t>QR Code- Army </a:t>
            </a:r>
          </a:p>
          <a:p>
            <a:pPr algn="ctr">
              <a:lnSpc>
                <a:spcPct val="120000"/>
              </a:lnSpc>
            </a:pPr>
            <a:r>
              <a:rPr lang="en-US" sz="3200" dirty="0"/>
              <a:t>Risk Management </a:t>
            </a:r>
            <a:r>
              <a:rPr lang="en-US" sz="2800" dirty="0"/>
              <a:t>Book </a:t>
            </a:r>
          </a:p>
        </p:txBody>
      </p:sp>
    </p:spTree>
    <p:extLst>
      <p:ext uri="{BB962C8B-B14F-4D97-AF65-F5344CB8AC3E}">
        <p14:creationId xmlns:p14="http://schemas.microsoft.com/office/powerpoint/2010/main" val="1314332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51AB4-0F40-2A4A-79D3-4B48F16C190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69C587-2B25-CB03-4536-DF20DDC3841C}"/>
              </a:ext>
            </a:extLst>
          </p:cNvPr>
          <p:cNvPicPr>
            <a:picLocks noChangeAspect="1"/>
          </p:cNvPicPr>
          <p:nvPr/>
        </p:nvPicPr>
        <p:blipFill>
          <a:blip r:embed="rId2"/>
          <a:stretch>
            <a:fillRect/>
          </a:stretch>
        </p:blipFill>
        <p:spPr>
          <a:xfrm>
            <a:off x="689391" y="1535502"/>
            <a:ext cx="10805894" cy="4916967"/>
          </a:xfrm>
          <a:prstGeom prst="rect">
            <a:avLst/>
          </a:prstGeom>
        </p:spPr>
      </p:pic>
      <p:pic>
        <p:nvPicPr>
          <p:cNvPr id="3" name="Picture 2">
            <a:extLst>
              <a:ext uri="{FF2B5EF4-FFF2-40B4-BE49-F238E27FC236}">
                <a16:creationId xmlns:a16="http://schemas.microsoft.com/office/drawing/2014/main" id="{36F3C733-FC57-FB43-7A9E-760587034E87}"/>
              </a:ext>
            </a:extLst>
          </p:cNvPr>
          <p:cNvPicPr>
            <a:picLocks noChangeAspect="1"/>
          </p:cNvPicPr>
          <p:nvPr/>
        </p:nvPicPr>
        <p:blipFill>
          <a:blip r:embed="rId3"/>
          <a:srcRect l="32457" t="5569" r="3552" b="36756"/>
          <a:stretch>
            <a:fillRect/>
          </a:stretch>
        </p:blipFill>
        <p:spPr>
          <a:xfrm>
            <a:off x="9108760" y="40376"/>
            <a:ext cx="2097740" cy="1330473"/>
          </a:xfrm>
          <a:prstGeom prst="rect">
            <a:avLst/>
          </a:prstGeom>
        </p:spPr>
      </p:pic>
      <p:sp>
        <p:nvSpPr>
          <p:cNvPr id="14" name="TextBox 13">
            <a:extLst>
              <a:ext uri="{FF2B5EF4-FFF2-40B4-BE49-F238E27FC236}">
                <a16:creationId xmlns:a16="http://schemas.microsoft.com/office/drawing/2014/main" id="{A31FE700-F2A6-78AD-E534-0EDB962EB2D9}"/>
              </a:ext>
            </a:extLst>
          </p:cNvPr>
          <p:cNvSpPr txBox="1"/>
          <p:nvPr/>
        </p:nvSpPr>
        <p:spPr>
          <a:xfrm>
            <a:off x="107574" y="105447"/>
            <a:ext cx="8671130" cy="1200329"/>
          </a:xfrm>
          <a:prstGeom prst="rect">
            <a:avLst/>
          </a:prstGeom>
          <a:noFill/>
        </p:spPr>
        <p:txBody>
          <a:bodyPr wrap="square">
            <a:spAutoFit/>
          </a:bodyPr>
          <a:lstStyle/>
          <a:p>
            <a:r>
              <a:rPr lang="en-US" sz="2400" b="1" dirty="0">
                <a:latin typeface="+mj-lt"/>
              </a:rPr>
              <a:t>“A hazard is a condition with the potential to cause injury, illness, or death of personnel; damage to or loss of equipment or property; or mission degradation “(Joint Pub 3-33)</a:t>
            </a:r>
          </a:p>
        </p:txBody>
      </p:sp>
    </p:spTree>
    <p:extLst>
      <p:ext uri="{BB962C8B-B14F-4D97-AF65-F5344CB8AC3E}">
        <p14:creationId xmlns:p14="http://schemas.microsoft.com/office/powerpoint/2010/main" val="720979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per with text on it&#10;&#10;AI-generated content may be incorrect.">
            <a:extLst>
              <a:ext uri="{FF2B5EF4-FFF2-40B4-BE49-F238E27FC236}">
                <a16:creationId xmlns:a16="http://schemas.microsoft.com/office/drawing/2014/main" id="{53C3B4DD-5DA1-9929-8408-AEC66B474E6B}"/>
              </a:ext>
            </a:extLst>
          </p:cNvPr>
          <p:cNvPicPr>
            <a:picLocks noChangeAspect="1"/>
          </p:cNvPicPr>
          <p:nvPr/>
        </p:nvPicPr>
        <p:blipFill>
          <a:blip r:embed="rId2"/>
          <a:srcRect l="15566" t="30727" r="13000" b="45950"/>
          <a:stretch>
            <a:fillRect/>
          </a:stretch>
        </p:blipFill>
        <p:spPr>
          <a:xfrm>
            <a:off x="0" y="1380225"/>
            <a:ext cx="12331774" cy="5210355"/>
          </a:xfrm>
          <a:prstGeom prst="rect">
            <a:avLst/>
          </a:prstGeom>
        </p:spPr>
      </p:pic>
      <p:pic>
        <p:nvPicPr>
          <p:cNvPr id="8" name="Picture 7">
            <a:extLst>
              <a:ext uri="{FF2B5EF4-FFF2-40B4-BE49-F238E27FC236}">
                <a16:creationId xmlns:a16="http://schemas.microsoft.com/office/drawing/2014/main" id="{ACB6A284-18D9-2DCB-4B7C-C4F7A2F3D93F}"/>
              </a:ext>
            </a:extLst>
          </p:cNvPr>
          <p:cNvPicPr>
            <a:picLocks noChangeAspect="1"/>
          </p:cNvPicPr>
          <p:nvPr/>
        </p:nvPicPr>
        <p:blipFill>
          <a:blip r:embed="rId3"/>
          <a:srcRect t="-1" r="55080" b="9062"/>
          <a:stretch>
            <a:fillRect/>
          </a:stretch>
        </p:blipFill>
        <p:spPr>
          <a:xfrm>
            <a:off x="10307102" y="0"/>
            <a:ext cx="1795593" cy="1654074"/>
          </a:xfrm>
          <a:prstGeom prst="rect">
            <a:avLst/>
          </a:prstGeom>
        </p:spPr>
      </p:pic>
    </p:spTree>
    <p:extLst>
      <p:ext uri="{BB962C8B-B14F-4D97-AF65-F5344CB8AC3E}">
        <p14:creationId xmlns:p14="http://schemas.microsoft.com/office/powerpoint/2010/main" val="5368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AI-generated content may be incorrect.">
            <a:extLst>
              <a:ext uri="{FF2B5EF4-FFF2-40B4-BE49-F238E27FC236}">
                <a16:creationId xmlns:a16="http://schemas.microsoft.com/office/drawing/2014/main" id="{F1534463-6481-7ADD-8C81-D64C8F6DBCF7}"/>
              </a:ext>
            </a:extLst>
          </p:cNvPr>
          <p:cNvPicPr>
            <a:picLocks noGrp="1" noChangeAspect="1"/>
          </p:cNvPicPr>
          <p:nvPr>
            <p:ph sz="half" idx="1"/>
          </p:nvPr>
        </p:nvPicPr>
        <p:blipFill>
          <a:blip r:embed="rId2"/>
          <a:srcRect l="10680" t="9838" r="13490" b="66707"/>
          <a:stretch>
            <a:fillRect/>
          </a:stretch>
        </p:blipFill>
        <p:spPr>
          <a:xfrm>
            <a:off x="172527" y="1725284"/>
            <a:ext cx="11852695" cy="4744527"/>
          </a:xfrm>
        </p:spPr>
      </p:pic>
      <p:pic>
        <p:nvPicPr>
          <p:cNvPr id="7" name="Picture 6">
            <a:extLst>
              <a:ext uri="{FF2B5EF4-FFF2-40B4-BE49-F238E27FC236}">
                <a16:creationId xmlns:a16="http://schemas.microsoft.com/office/drawing/2014/main" id="{9D32071D-A659-4ECB-C797-F3837F4C2D92}"/>
              </a:ext>
            </a:extLst>
          </p:cNvPr>
          <p:cNvPicPr>
            <a:picLocks noChangeAspect="1"/>
          </p:cNvPicPr>
          <p:nvPr/>
        </p:nvPicPr>
        <p:blipFill>
          <a:blip r:embed="rId3"/>
          <a:srcRect l="44594" t="430" r="-204" b="66581"/>
          <a:stretch>
            <a:fillRect/>
          </a:stretch>
        </p:blipFill>
        <p:spPr>
          <a:xfrm>
            <a:off x="6010559" y="103312"/>
            <a:ext cx="6008914" cy="1621972"/>
          </a:xfrm>
          <a:prstGeom prst="rect">
            <a:avLst/>
          </a:prstGeom>
        </p:spPr>
      </p:pic>
    </p:spTree>
    <p:extLst>
      <p:ext uri="{BB962C8B-B14F-4D97-AF65-F5344CB8AC3E}">
        <p14:creationId xmlns:p14="http://schemas.microsoft.com/office/powerpoint/2010/main" val="142162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ocument with text on it&#10;&#10;AI-generated content may be incorrect.">
            <a:extLst>
              <a:ext uri="{FF2B5EF4-FFF2-40B4-BE49-F238E27FC236}">
                <a16:creationId xmlns:a16="http://schemas.microsoft.com/office/drawing/2014/main" id="{5FE9FFA5-6D4B-4AD0-9F11-90897DEF3069}"/>
              </a:ext>
            </a:extLst>
          </p:cNvPr>
          <p:cNvPicPr>
            <a:picLocks noChangeAspect="1"/>
          </p:cNvPicPr>
          <p:nvPr/>
        </p:nvPicPr>
        <p:blipFill>
          <a:blip r:embed="rId2"/>
          <a:srcRect l="11800" t="28428" r="15273" b="39371"/>
          <a:stretch>
            <a:fillRect/>
          </a:stretch>
        </p:blipFill>
        <p:spPr>
          <a:xfrm>
            <a:off x="599534" y="767750"/>
            <a:ext cx="10657939" cy="6090250"/>
          </a:xfrm>
          <a:prstGeom prst="rect">
            <a:avLst/>
          </a:prstGeom>
        </p:spPr>
      </p:pic>
      <p:pic>
        <p:nvPicPr>
          <p:cNvPr id="13" name="Picture 12">
            <a:extLst>
              <a:ext uri="{FF2B5EF4-FFF2-40B4-BE49-F238E27FC236}">
                <a16:creationId xmlns:a16="http://schemas.microsoft.com/office/drawing/2014/main" id="{AE0E4838-E3DC-7937-1D38-CD2E759EE55D}"/>
              </a:ext>
            </a:extLst>
          </p:cNvPr>
          <p:cNvPicPr>
            <a:picLocks noChangeAspect="1"/>
          </p:cNvPicPr>
          <p:nvPr/>
        </p:nvPicPr>
        <p:blipFill>
          <a:blip r:embed="rId3"/>
          <a:srcRect l="40045" t="71913" r="21662" b="3557"/>
          <a:stretch>
            <a:fillRect/>
          </a:stretch>
        </p:blipFill>
        <p:spPr>
          <a:xfrm>
            <a:off x="9086850" y="0"/>
            <a:ext cx="2757488" cy="1243013"/>
          </a:xfrm>
          <a:prstGeom prst="rect">
            <a:avLst/>
          </a:prstGeom>
        </p:spPr>
      </p:pic>
    </p:spTree>
    <p:extLst>
      <p:ext uri="{BB962C8B-B14F-4D97-AF65-F5344CB8AC3E}">
        <p14:creationId xmlns:p14="http://schemas.microsoft.com/office/powerpoint/2010/main" val="302028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A close-up of a document&#10;&#10;AI-generated content may be incorrect.">
            <a:extLst>
              <a:ext uri="{FF2B5EF4-FFF2-40B4-BE49-F238E27FC236}">
                <a16:creationId xmlns:a16="http://schemas.microsoft.com/office/drawing/2014/main" id="{33EF8017-948C-A97B-2BC8-28861CD5EF12}"/>
              </a:ext>
            </a:extLst>
          </p:cNvPr>
          <p:cNvPicPr>
            <a:picLocks noChangeAspect="1"/>
          </p:cNvPicPr>
          <p:nvPr/>
        </p:nvPicPr>
        <p:blipFill>
          <a:blip r:embed="rId2"/>
          <a:srcRect l="15576" t="43492" r="12772" b="26843"/>
          <a:stretch>
            <a:fillRect/>
          </a:stretch>
        </p:blipFill>
        <p:spPr>
          <a:xfrm>
            <a:off x="1020433" y="1419408"/>
            <a:ext cx="10151133" cy="5438592"/>
          </a:xfrm>
          <a:prstGeom prst="rect">
            <a:avLst/>
          </a:prstGeom>
          <a:ln w="3175">
            <a:solidFill>
              <a:schemeClr val="accent1"/>
            </a:solidFill>
          </a:ln>
        </p:spPr>
      </p:pic>
      <p:pic>
        <p:nvPicPr>
          <p:cNvPr id="11" name="Picture 10">
            <a:extLst>
              <a:ext uri="{FF2B5EF4-FFF2-40B4-BE49-F238E27FC236}">
                <a16:creationId xmlns:a16="http://schemas.microsoft.com/office/drawing/2014/main" id="{D1EA5C0E-FFB4-3C0E-DF5E-35848065C45D}"/>
              </a:ext>
            </a:extLst>
          </p:cNvPr>
          <p:cNvPicPr>
            <a:picLocks noChangeAspect="1"/>
          </p:cNvPicPr>
          <p:nvPr/>
        </p:nvPicPr>
        <p:blipFill>
          <a:blip r:embed="rId3"/>
          <a:srcRect l="40045" t="71913" r="21662" b="3557"/>
          <a:stretch>
            <a:fillRect/>
          </a:stretch>
        </p:blipFill>
        <p:spPr>
          <a:xfrm>
            <a:off x="9086850" y="0"/>
            <a:ext cx="2757488" cy="1243013"/>
          </a:xfrm>
          <a:prstGeom prst="rect">
            <a:avLst/>
          </a:prstGeom>
        </p:spPr>
      </p:pic>
    </p:spTree>
    <p:extLst>
      <p:ext uri="{BB962C8B-B14F-4D97-AF65-F5344CB8AC3E}">
        <p14:creationId xmlns:p14="http://schemas.microsoft.com/office/powerpoint/2010/main" val="252192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4957A-4CA1-1D76-9F35-766FE09042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322A9F0-2971-B705-9F15-4D574C82CAD5}"/>
              </a:ext>
            </a:extLst>
          </p:cNvPr>
          <p:cNvPicPr>
            <a:picLocks noChangeAspect="1"/>
          </p:cNvPicPr>
          <p:nvPr/>
        </p:nvPicPr>
        <p:blipFill>
          <a:blip r:embed="rId2"/>
          <a:stretch>
            <a:fillRect/>
          </a:stretch>
        </p:blipFill>
        <p:spPr>
          <a:xfrm>
            <a:off x="689391" y="1535502"/>
            <a:ext cx="10805894" cy="4916967"/>
          </a:xfrm>
          <a:prstGeom prst="rect">
            <a:avLst/>
          </a:prstGeom>
        </p:spPr>
      </p:pic>
      <p:sp>
        <p:nvSpPr>
          <p:cNvPr id="14" name="TextBox 13">
            <a:extLst>
              <a:ext uri="{FF2B5EF4-FFF2-40B4-BE49-F238E27FC236}">
                <a16:creationId xmlns:a16="http://schemas.microsoft.com/office/drawing/2014/main" id="{6564F4E9-BF30-6B35-6618-D3392F098E32}"/>
              </a:ext>
            </a:extLst>
          </p:cNvPr>
          <p:cNvSpPr txBox="1"/>
          <p:nvPr/>
        </p:nvSpPr>
        <p:spPr>
          <a:xfrm>
            <a:off x="107574" y="105447"/>
            <a:ext cx="8671130" cy="461665"/>
          </a:xfrm>
          <a:prstGeom prst="rect">
            <a:avLst/>
          </a:prstGeom>
          <a:noFill/>
        </p:spPr>
        <p:txBody>
          <a:bodyPr wrap="square">
            <a:spAutoFit/>
          </a:bodyPr>
          <a:lstStyle/>
          <a:p>
            <a:r>
              <a:rPr lang="en-US" sz="2400" b="1" dirty="0">
                <a:latin typeface="+mj-lt"/>
              </a:rPr>
              <a:t>Return to Risk Assessment Matrix and Determine Residual Risk</a:t>
            </a:r>
          </a:p>
        </p:txBody>
      </p:sp>
      <p:pic>
        <p:nvPicPr>
          <p:cNvPr id="4" name="Picture 3">
            <a:extLst>
              <a:ext uri="{FF2B5EF4-FFF2-40B4-BE49-F238E27FC236}">
                <a16:creationId xmlns:a16="http://schemas.microsoft.com/office/drawing/2014/main" id="{AF18D37D-C70B-7421-AA59-B366D406CD0C}"/>
              </a:ext>
            </a:extLst>
          </p:cNvPr>
          <p:cNvPicPr>
            <a:picLocks noChangeAspect="1"/>
          </p:cNvPicPr>
          <p:nvPr/>
        </p:nvPicPr>
        <p:blipFill>
          <a:blip r:embed="rId3"/>
          <a:srcRect l="40045" t="71913" r="21662" b="3557"/>
          <a:stretch>
            <a:fillRect/>
          </a:stretch>
        </p:blipFill>
        <p:spPr>
          <a:xfrm>
            <a:off x="9086850" y="0"/>
            <a:ext cx="2757488" cy="1243013"/>
          </a:xfrm>
          <a:prstGeom prst="rect">
            <a:avLst/>
          </a:prstGeom>
        </p:spPr>
      </p:pic>
    </p:spTree>
    <p:extLst>
      <p:ext uri="{BB962C8B-B14F-4D97-AF65-F5344CB8AC3E}">
        <p14:creationId xmlns:p14="http://schemas.microsoft.com/office/powerpoint/2010/main" val="292796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2633</TotalTime>
  <Words>791</Words>
  <Application>Microsoft Macintosh PowerPoint</Application>
  <PresentationFormat>Widescreen</PresentationFormat>
  <Paragraphs>76</Paragraphs>
  <Slides>28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Calibri</vt:lpstr>
      <vt:lpstr>Times</vt:lpstr>
      <vt:lpstr>Office Theme</vt:lpstr>
      <vt:lpstr>Leadership and Risk Management in Combat</vt:lpstr>
      <vt:lpstr>Probability and Severity  Collided Together in 1995 in Mannheim, Germany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Reconnaissance to Iraq in August 2023  Major Bob Whittle and Major General John Batiste</vt:lpstr>
      <vt:lpstr>Clearing Routes of IEDs, 2009-2010</vt:lpstr>
      <vt:lpstr>PowerPoint Presentation</vt:lpstr>
      <vt:lpstr>The Buffalo MRAP in Iraq arrives in Fall 2003</vt:lpstr>
      <vt:lpstr>PowerPoint Presentation</vt:lpstr>
      <vt:lpstr>The Rhino</vt:lpstr>
      <vt:lpstr>PowerPoint Presentation</vt:lpstr>
      <vt:lpstr>PowerPoint Presentation</vt:lpstr>
      <vt:lpstr>PowerPoint Presentation</vt:lpstr>
      <vt:lpstr>The Pentagon’s Joint IED Defeat Organization (JIEDDO)</vt:lpstr>
      <vt:lpstr>PowerPoint Presentation</vt:lpstr>
      <vt:lpstr>PowerPoint Presentation</vt:lpstr>
      <vt:lpstr>How We Created a Risk Management Culture </vt:lpstr>
      <vt:lpstr>1st Engineer Battalion Command Philosophy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Bob Whittle</dc:creator>
  <cp:lastModifiedBy>Bob Whittle</cp:lastModifiedBy>
  <cp:revision>12</cp:revision>
  <dcterms:created xsi:type="dcterms:W3CDTF">2025-08-04T10:48:18Z</dcterms:created>
  <dcterms:modified xsi:type="dcterms:W3CDTF">2025-08-06T07:08:07Z</dcterms:modified>
</cp:coreProperties>
</file>