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147480320" r:id="rId3"/>
    <p:sldId id="2147480319" r:id="rId4"/>
    <p:sldId id="2147480309" r:id="rId5"/>
    <p:sldId id="2147480334" r:id="rId6"/>
    <p:sldId id="2147480323" r:id="rId7"/>
    <p:sldId id="2147480322" r:id="rId8"/>
    <p:sldId id="2147480317" r:id="rId9"/>
    <p:sldId id="2147480318" r:id="rId10"/>
    <p:sldId id="2147480312" r:id="rId11"/>
    <p:sldId id="2147480340" r:id="rId12"/>
    <p:sldId id="2147480307" r:id="rId13"/>
    <p:sldId id="2147480329" r:id="rId14"/>
    <p:sldId id="2147480327" r:id="rId15"/>
    <p:sldId id="2147480330" r:id="rId16"/>
    <p:sldId id="6533" r:id="rId17"/>
    <p:sldId id="6465" r:id="rId18"/>
    <p:sldId id="6412" r:id="rId19"/>
    <p:sldId id="6413" r:id="rId20"/>
    <p:sldId id="6535" r:id="rId21"/>
    <p:sldId id="2147480328" r:id="rId22"/>
    <p:sldId id="2147480331" r:id="rId23"/>
    <p:sldId id="2147480308" r:id="rId24"/>
    <p:sldId id="2147480332" r:id="rId25"/>
    <p:sldId id="2147480321" r:id="rId26"/>
    <p:sldId id="2147480333" r:id="rId27"/>
    <p:sldId id="2147480335" r:id="rId28"/>
    <p:sldId id="2147480336" r:id="rId29"/>
    <p:sldId id="2147480337" r:id="rId30"/>
    <p:sldId id="2147480316" r:id="rId31"/>
    <p:sldId id="2147480338" r:id="rId32"/>
    <p:sldId id="2147480324" r:id="rId33"/>
    <p:sldId id="2147480314" r:id="rId34"/>
    <p:sldId id="2147480304" r:id="rId35"/>
    <p:sldId id="2147480339" r:id="rId36"/>
    <p:sldId id="2147480305" r:id="rId37"/>
    <p:sldId id="2147480315"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94660"/>
  </p:normalViewPr>
  <p:slideViewPr>
    <p:cSldViewPr snapToGrid="0">
      <p:cViewPr varScale="1">
        <p:scale>
          <a:sx n="101" d="100"/>
          <a:sy n="101" d="100"/>
        </p:scale>
        <p:origin x="624" y="108"/>
      </p:cViewPr>
      <p:guideLst/>
    </p:cSldViewPr>
  </p:slideViewPr>
  <p:notesTextViewPr>
    <p:cViewPr>
      <p:scale>
        <a:sx n="1" d="1"/>
        <a:sy n="1" d="1"/>
      </p:scale>
      <p:origin x="0" y="0"/>
    </p:cViewPr>
  </p:notesTextViewPr>
  <p:sorterViewPr>
    <p:cViewPr>
      <p:scale>
        <a:sx n="100" d="100"/>
        <a:sy n="100" d="100"/>
      </p:scale>
      <p:origin x="0" y="-270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691F7-C87A-2BA6-04EB-33F210178E4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627B099-E0FD-357A-CD31-7FC0D769F2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B6FCC37-CC40-E5BD-9688-4099DC9744DF}"/>
              </a:ext>
            </a:extLst>
          </p:cNvPr>
          <p:cNvSpPr>
            <a:spLocks noGrp="1"/>
          </p:cNvSpPr>
          <p:nvPr>
            <p:ph type="dt" sz="half" idx="10"/>
          </p:nvPr>
        </p:nvSpPr>
        <p:spPr/>
        <p:txBody>
          <a:bodyPr/>
          <a:lstStyle/>
          <a:p>
            <a:fld id="{2D63C396-4D01-4CAE-9B6B-C94556F96942}" type="datetimeFigureOut">
              <a:rPr lang="en-GB" smtClean="0"/>
              <a:t>29/03/2026</a:t>
            </a:fld>
            <a:endParaRPr lang="en-GB"/>
          </a:p>
        </p:txBody>
      </p:sp>
      <p:sp>
        <p:nvSpPr>
          <p:cNvPr id="5" name="Footer Placeholder 4">
            <a:extLst>
              <a:ext uri="{FF2B5EF4-FFF2-40B4-BE49-F238E27FC236}">
                <a16:creationId xmlns:a16="http://schemas.microsoft.com/office/drawing/2014/main" id="{7ACEF259-34C7-2DCC-A7DC-377565D1BC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4E0BDE-24CE-EE10-DA0D-48652B64DF1F}"/>
              </a:ext>
            </a:extLst>
          </p:cNvPr>
          <p:cNvSpPr>
            <a:spLocks noGrp="1"/>
          </p:cNvSpPr>
          <p:nvPr>
            <p:ph type="sldNum" sz="quarter" idx="12"/>
          </p:nvPr>
        </p:nvSpPr>
        <p:spPr/>
        <p:txBody>
          <a:bodyPr/>
          <a:lstStyle/>
          <a:p>
            <a:fld id="{BA00BA53-8144-4563-8677-6D2E765672D3}" type="slidenum">
              <a:rPr lang="en-GB" smtClean="0"/>
              <a:t>‹#›</a:t>
            </a:fld>
            <a:endParaRPr lang="en-GB"/>
          </a:p>
        </p:txBody>
      </p:sp>
    </p:spTree>
    <p:extLst>
      <p:ext uri="{BB962C8B-B14F-4D97-AF65-F5344CB8AC3E}">
        <p14:creationId xmlns:p14="http://schemas.microsoft.com/office/powerpoint/2010/main" val="3516355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39549-405E-72AA-E801-8FF004D1507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A2665AC-443C-4739-2E23-66A5C9C6CA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B52DFE-6380-FFB8-DFA0-DB612933AC95}"/>
              </a:ext>
            </a:extLst>
          </p:cNvPr>
          <p:cNvSpPr>
            <a:spLocks noGrp="1"/>
          </p:cNvSpPr>
          <p:nvPr>
            <p:ph type="dt" sz="half" idx="10"/>
          </p:nvPr>
        </p:nvSpPr>
        <p:spPr/>
        <p:txBody>
          <a:bodyPr/>
          <a:lstStyle/>
          <a:p>
            <a:fld id="{2D63C396-4D01-4CAE-9B6B-C94556F96942}" type="datetimeFigureOut">
              <a:rPr lang="en-GB" smtClean="0"/>
              <a:t>29/03/2026</a:t>
            </a:fld>
            <a:endParaRPr lang="en-GB"/>
          </a:p>
        </p:txBody>
      </p:sp>
      <p:sp>
        <p:nvSpPr>
          <p:cNvPr id="5" name="Footer Placeholder 4">
            <a:extLst>
              <a:ext uri="{FF2B5EF4-FFF2-40B4-BE49-F238E27FC236}">
                <a16:creationId xmlns:a16="http://schemas.microsoft.com/office/drawing/2014/main" id="{95ABE2FA-904F-612E-80FE-EE02A2D075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C17408-6B0A-1F89-6025-F76A9FF31BC3}"/>
              </a:ext>
            </a:extLst>
          </p:cNvPr>
          <p:cNvSpPr>
            <a:spLocks noGrp="1"/>
          </p:cNvSpPr>
          <p:nvPr>
            <p:ph type="sldNum" sz="quarter" idx="12"/>
          </p:nvPr>
        </p:nvSpPr>
        <p:spPr/>
        <p:txBody>
          <a:bodyPr/>
          <a:lstStyle/>
          <a:p>
            <a:fld id="{BA00BA53-8144-4563-8677-6D2E765672D3}" type="slidenum">
              <a:rPr lang="en-GB" smtClean="0"/>
              <a:t>‹#›</a:t>
            </a:fld>
            <a:endParaRPr lang="en-GB"/>
          </a:p>
        </p:txBody>
      </p:sp>
    </p:spTree>
    <p:extLst>
      <p:ext uri="{BB962C8B-B14F-4D97-AF65-F5344CB8AC3E}">
        <p14:creationId xmlns:p14="http://schemas.microsoft.com/office/powerpoint/2010/main" val="3677010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26616-5C21-61BF-D8A0-90B0504C26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31C7878-4D2F-7C2B-AF3B-4A590C5F555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E56CA8-553B-0AC9-A7A1-8C089E3A459D}"/>
              </a:ext>
            </a:extLst>
          </p:cNvPr>
          <p:cNvSpPr>
            <a:spLocks noGrp="1"/>
          </p:cNvSpPr>
          <p:nvPr>
            <p:ph type="dt" sz="half" idx="10"/>
          </p:nvPr>
        </p:nvSpPr>
        <p:spPr/>
        <p:txBody>
          <a:bodyPr/>
          <a:lstStyle/>
          <a:p>
            <a:fld id="{2D63C396-4D01-4CAE-9B6B-C94556F96942}" type="datetimeFigureOut">
              <a:rPr lang="en-GB" smtClean="0"/>
              <a:t>29/03/2026</a:t>
            </a:fld>
            <a:endParaRPr lang="en-GB"/>
          </a:p>
        </p:txBody>
      </p:sp>
      <p:sp>
        <p:nvSpPr>
          <p:cNvPr id="5" name="Footer Placeholder 4">
            <a:extLst>
              <a:ext uri="{FF2B5EF4-FFF2-40B4-BE49-F238E27FC236}">
                <a16:creationId xmlns:a16="http://schemas.microsoft.com/office/drawing/2014/main" id="{55377B8A-31A2-DB08-D769-FAC9360400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8302427-FC4A-C0F8-2BB5-1C07AAAE497B}"/>
              </a:ext>
            </a:extLst>
          </p:cNvPr>
          <p:cNvSpPr>
            <a:spLocks noGrp="1"/>
          </p:cNvSpPr>
          <p:nvPr>
            <p:ph type="sldNum" sz="quarter" idx="12"/>
          </p:nvPr>
        </p:nvSpPr>
        <p:spPr/>
        <p:txBody>
          <a:bodyPr/>
          <a:lstStyle/>
          <a:p>
            <a:fld id="{BA00BA53-8144-4563-8677-6D2E765672D3}" type="slidenum">
              <a:rPr lang="en-GB" smtClean="0"/>
              <a:t>‹#›</a:t>
            </a:fld>
            <a:endParaRPr lang="en-GB"/>
          </a:p>
        </p:txBody>
      </p:sp>
    </p:spTree>
    <p:extLst>
      <p:ext uri="{BB962C8B-B14F-4D97-AF65-F5344CB8AC3E}">
        <p14:creationId xmlns:p14="http://schemas.microsoft.com/office/powerpoint/2010/main" val="1017493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FAB2D-21C6-B671-06BE-BB5370EBE46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005DED7-C133-05C4-1C68-0C60E0D898A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3CF75C5-420F-226B-3C77-387823481D5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F33D560-6759-4EEC-552D-28ADFE8C0969}"/>
              </a:ext>
            </a:extLst>
          </p:cNvPr>
          <p:cNvSpPr>
            <a:spLocks noGrp="1"/>
          </p:cNvSpPr>
          <p:nvPr>
            <p:ph type="dt" sz="half" idx="10"/>
          </p:nvPr>
        </p:nvSpPr>
        <p:spPr/>
        <p:txBody>
          <a:bodyPr/>
          <a:lstStyle/>
          <a:p>
            <a:fld id="{2D63C396-4D01-4CAE-9B6B-C94556F96942}" type="datetimeFigureOut">
              <a:rPr lang="en-GB" smtClean="0"/>
              <a:t>29/03/2026</a:t>
            </a:fld>
            <a:endParaRPr lang="en-GB"/>
          </a:p>
        </p:txBody>
      </p:sp>
      <p:sp>
        <p:nvSpPr>
          <p:cNvPr id="6" name="Footer Placeholder 5">
            <a:extLst>
              <a:ext uri="{FF2B5EF4-FFF2-40B4-BE49-F238E27FC236}">
                <a16:creationId xmlns:a16="http://schemas.microsoft.com/office/drawing/2014/main" id="{4E4131E9-0BD8-3213-FDF3-99051462478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7BBE12B-B552-BC0B-01F1-4558C1C3DC97}"/>
              </a:ext>
            </a:extLst>
          </p:cNvPr>
          <p:cNvSpPr>
            <a:spLocks noGrp="1"/>
          </p:cNvSpPr>
          <p:nvPr>
            <p:ph type="sldNum" sz="quarter" idx="12"/>
          </p:nvPr>
        </p:nvSpPr>
        <p:spPr/>
        <p:txBody>
          <a:bodyPr/>
          <a:lstStyle/>
          <a:p>
            <a:fld id="{BA00BA53-8144-4563-8677-6D2E765672D3}" type="slidenum">
              <a:rPr lang="en-GB" smtClean="0"/>
              <a:t>‹#›</a:t>
            </a:fld>
            <a:endParaRPr lang="en-GB"/>
          </a:p>
        </p:txBody>
      </p:sp>
    </p:spTree>
    <p:extLst>
      <p:ext uri="{BB962C8B-B14F-4D97-AF65-F5344CB8AC3E}">
        <p14:creationId xmlns:p14="http://schemas.microsoft.com/office/powerpoint/2010/main" val="738346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34ED3-EF0E-D2AB-C720-ABD7D25A3E8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CFD1DD6-BB0B-342F-69F1-67F47B221F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773C08-F3F3-2EF9-9020-D3F7F6E571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8B81459-BA31-1F71-A032-51C7ED2688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BCE1E4-B725-6E62-946F-5BA28E4E926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5DA6B3D-60A4-76E1-C1DF-C9D329586DDB}"/>
              </a:ext>
            </a:extLst>
          </p:cNvPr>
          <p:cNvSpPr>
            <a:spLocks noGrp="1"/>
          </p:cNvSpPr>
          <p:nvPr>
            <p:ph type="dt" sz="half" idx="10"/>
          </p:nvPr>
        </p:nvSpPr>
        <p:spPr/>
        <p:txBody>
          <a:bodyPr/>
          <a:lstStyle/>
          <a:p>
            <a:fld id="{2D63C396-4D01-4CAE-9B6B-C94556F96942}" type="datetimeFigureOut">
              <a:rPr lang="en-GB" smtClean="0"/>
              <a:t>29/03/2026</a:t>
            </a:fld>
            <a:endParaRPr lang="en-GB"/>
          </a:p>
        </p:txBody>
      </p:sp>
      <p:sp>
        <p:nvSpPr>
          <p:cNvPr id="8" name="Footer Placeholder 7">
            <a:extLst>
              <a:ext uri="{FF2B5EF4-FFF2-40B4-BE49-F238E27FC236}">
                <a16:creationId xmlns:a16="http://schemas.microsoft.com/office/drawing/2014/main" id="{67682B2A-3F59-50FB-7586-71947FA2112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05BA8F5-7508-954A-FC1B-AA9B63715DF4}"/>
              </a:ext>
            </a:extLst>
          </p:cNvPr>
          <p:cNvSpPr>
            <a:spLocks noGrp="1"/>
          </p:cNvSpPr>
          <p:nvPr>
            <p:ph type="sldNum" sz="quarter" idx="12"/>
          </p:nvPr>
        </p:nvSpPr>
        <p:spPr/>
        <p:txBody>
          <a:bodyPr/>
          <a:lstStyle/>
          <a:p>
            <a:fld id="{BA00BA53-8144-4563-8677-6D2E765672D3}" type="slidenum">
              <a:rPr lang="en-GB" smtClean="0"/>
              <a:t>‹#›</a:t>
            </a:fld>
            <a:endParaRPr lang="en-GB"/>
          </a:p>
        </p:txBody>
      </p:sp>
    </p:spTree>
    <p:extLst>
      <p:ext uri="{BB962C8B-B14F-4D97-AF65-F5344CB8AC3E}">
        <p14:creationId xmlns:p14="http://schemas.microsoft.com/office/powerpoint/2010/main" val="84400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23EA9-0DE5-B61A-C0BE-CCA283447B9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87F05D4-7D27-1197-14D1-7086636CE74D}"/>
              </a:ext>
            </a:extLst>
          </p:cNvPr>
          <p:cNvSpPr>
            <a:spLocks noGrp="1"/>
          </p:cNvSpPr>
          <p:nvPr>
            <p:ph type="dt" sz="half" idx="10"/>
          </p:nvPr>
        </p:nvSpPr>
        <p:spPr/>
        <p:txBody>
          <a:bodyPr/>
          <a:lstStyle/>
          <a:p>
            <a:fld id="{2D63C396-4D01-4CAE-9B6B-C94556F96942}" type="datetimeFigureOut">
              <a:rPr lang="en-GB" smtClean="0"/>
              <a:t>29/03/2026</a:t>
            </a:fld>
            <a:endParaRPr lang="en-GB"/>
          </a:p>
        </p:txBody>
      </p:sp>
      <p:sp>
        <p:nvSpPr>
          <p:cNvPr id="4" name="Footer Placeholder 3">
            <a:extLst>
              <a:ext uri="{FF2B5EF4-FFF2-40B4-BE49-F238E27FC236}">
                <a16:creationId xmlns:a16="http://schemas.microsoft.com/office/drawing/2014/main" id="{36D6D92A-28ED-D5FC-99D4-C6142BEDBDF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84D8D7E-4107-F5D2-289B-1F021873094B}"/>
              </a:ext>
            </a:extLst>
          </p:cNvPr>
          <p:cNvSpPr>
            <a:spLocks noGrp="1"/>
          </p:cNvSpPr>
          <p:nvPr>
            <p:ph type="sldNum" sz="quarter" idx="12"/>
          </p:nvPr>
        </p:nvSpPr>
        <p:spPr/>
        <p:txBody>
          <a:bodyPr/>
          <a:lstStyle/>
          <a:p>
            <a:fld id="{BA00BA53-8144-4563-8677-6D2E765672D3}" type="slidenum">
              <a:rPr lang="en-GB" smtClean="0"/>
              <a:t>‹#›</a:t>
            </a:fld>
            <a:endParaRPr lang="en-GB"/>
          </a:p>
        </p:txBody>
      </p:sp>
    </p:spTree>
    <p:extLst>
      <p:ext uri="{BB962C8B-B14F-4D97-AF65-F5344CB8AC3E}">
        <p14:creationId xmlns:p14="http://schemas.microsoft.com/office/powerpoint/2010/main" val="109765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231206-BE2E-0006-E55A-F0877FCF1C28}"/>
              </a:ext>
            </a:extLst>
          </p:cNvPr>
          <p:cNvSpPr>
            <a:spLocks noGrp="1"/>
          </p:cNvSpPr>
          <p:nvPr>
            <p:ph type="dt" sz="half" idx="10"/>
          </p:nvPr>
        </p:nvSpPr>
        <p:spPr/>
        <p:txBody>
          <a:bodyPr/>
          <a:lstStyle/>
          <a:p>
            <a:fld id="{2D63C396-4D01-4CAE-9B6B-C94556F96942}" type="datetimeFigureOut">
              <a:rPr lang="en-GB" smtClean="0"/>
              <a:t>29/03/2026</a:t>
            </a:fld>
            <a:endParaRPr lang="en-GB"/>
          </a:p>
        </p:txBody>
      </p:sp>
      <p:sp>
        <p:nvSpPr>
          <p:cNvPr id="3" name="Footer Placeholder 2">
            <a:extLst>
              <a:ext uri="{FF2B5EF4-FFF2-40B4-BE49-F238E27FC236}">
                <a16:creationId xmlns:a16="http://schemas.microsoft.com/office/drawing/2014/main" id="{29DAF88F-75DD-C826-9462-F3AF283595A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34640BC-B49F-97C9-9863-EAEC2F3AE49B}"/>
              </a:ext>
            </a:extLst>
          </p:cNvPr>
          <p:cNvSpPr>
            <a:spLocks noGrp="1"/>
          </p:cNvSpPr>
          <p:nvPr>
            <p:ph type="sldNum" sz="quarter" idx="12"/>
          </p:nvPr>
        </p:nvSpPr>
        <p:spPr/>
        <p:txBody>
          <a:bodyPr/>
          <a:lstStyle/>
          <a:p>
            <a:fld id="{BA00BA53-8144-4563-8677-6D2E765672D3}" type="slidenum">
              <a:rPr lang="en-GB" smtClean="0"/>
              <a:t>‹#›</a:t>
            </a:fld>
            <a:endParaRPr lang="en-GB"/>
          </a:p>
        </p:txBody>
      </p:sp>
    </p:spTree>
    <p:extLst>
      <p:ext uri="{BB962C8B-B14F-4D97-AF65-F5344CB8AC3E}">
        <p14:creationId xmlns:p14="http://schemas.microsoft.com/office/powerpoint/2010/main" val="802200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A0B87-FEC6-8E5D-34A8-4911F3A88E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67CB42B-D733-4CAD-D8E5-2E6964C416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2142D26-DB1F-B537-6B95-A30B0D35AF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83CA1-8236-AED6-A847-35FAC89C4E58}"/>
              </a:ext>
            </a:extLst>
          </p:cNvPr>
          <p:cNvSpPr>
            <a:spLocks noGrp="1"/>
          </p:cNvSpPr>
          <p:nvPr>
            <p:ph type="dt" sz="half" idx="10"/>
          </p:nvPr>
        </p:nvSpPr>
        <p:spPr/>
        <p:txBody>
          <a:bodyPr/>
          <a:lstStyle/>
          <a:p>
            <a:fld id="{2D63C396-4D01-4CAE-9B6B-C94556F96942}" type="datetimeFigureOut">
              <a:rPr lang="en-GB" smtClean="0"/>
              <a:t>29/03/2026</a:t>
            </a:fld>
            <a:endParaRPr lang="en-GB"/>
          </a:p>
        </p:txBody>
      </p:sp>
      <p:sp>
        <p:nvSpPr>
          <p:cNvPr id="6" name="Footer Placeholder 5">
            <a:extLst>
              <a:ext uri="{FF2B5EF4-FFF2-40B4-BE49-F238E27FC236}">
                <a16:creationId xmlns:a16="http://schemas.microsoft.com/office/drawing/2014/main" id="{AD60BFFD-BE16-1666-AED0-F09DD0C36C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65AA23E-41EA-C202-A15B-AB10AF00A679}"/>
              </a:ext>
            </a:extLst>
          </p:cNvPr>
          <p:cNvSpPr>
            <a:spLocks noGrp="1"/>
          </p:cNvSpPr>
          <p:nvPr>
            <p:ph type="sldNum" sz="quarter" idx="12"/>
          </p:nvPr>
        </p:nvSpPr>
        <p:spPr/>
        <p:txBody>
          <a:bodyPr/>
          <a:lstStyle/>
          <a:p>
            <a:fld id="{BA00BA53-8144-4563-8677-6D2E765672D3}" type="slidenum">
              <a:rPr lang="en-GB" smtClean="0"/>
              <a:t>‹#›</a:t>
            </a:fld>
            <a:endParaRPr lang="en-GB"/>
          </a:p>
        </p:txBody>
      </p:sp>
    </p:spTree>
    <p:extLst>
      <p:ext uri="{BB962C8B-B14F-4D97-AF65-F5344CB8AC3E}">
        <p14:creationId xmlns:p14="http://schemas.microsoft.com/office/powerpoint/2010/main" val="2137701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6F2D0-B71E-C430-F56C-818A0BF735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BFFD0D5-6C95-D18C-CA42-4632616D55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EEEB30B-8F8D-5A25-E04B-068457BE7C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628635-D654-545A-CD2F-F22846C98610}"/>
              </a:ext>
            </a:extLst>
          </p:cNvPr>
          <p:cNvSpPr>
            <a:spLocks noGrp="1"/>
          </p:cNvSpPr>
          <p:nvPr>
            <p:ph type="dt" sz="half" idx="10"/>
          </p:nvPr>
        </p:nvSpPr>
        <p:spPr/>
        <p:txBody>
          <a:bodyPr/>
          <a:lstStyle/>
          <a:p>
            <a:fld id="{2D63C396-4D01-4CAE-9B6B-C94556F96942}" type="datetimeFigureOut">
              <a:rPr lang="en-GB" smtClean="0"/>
              <a:t>29/03/2026</a:t>
            </a:fld>
            <a:endParaRPr lang="en-GB"/>
          </a:p>
        </p:txBody>
      </p:sp>
      <p:sp>
        <p:nvSpPr>
          <p:cNvPr id="6" name="Footer Placeholder 5">
            <a:extLst>
              <a:ext uri="{FF2B5EF4-FFF2-40B4-BE49-F238E27FC236}">
                <a16:creationId xmlns:a16="http://schemas.microsoft.com/office/drawing/2014/main" id="{7BFFAD04-3BE7-6581-5551-B468222C852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8E5C576-4BC6-EDF7-CDEB-F17617F39525}"/>
              </a:ext>
            </a:extLst>
          </p:cNvPr>
          <p:cNvSpPr>
            <a:spLocks noGrp="1"/>
          </p:cNvSpPr>
          <p:nvPr>
            <p:ph type="sldNum" sz="quarter" idx="12"/>
          </p:nvPr>
        </p:nvSpPr>
        <p:spPr/>
        <p:txBody>
          <a:bodyPr/>
          <a:lstStyle/>
          <a:p>
            <a:fld id="{BA00BA53-8144-4563-8677-6D2E765672D3}" type="slidenum">
              <a:rPr lang="en-GB" smtClean="0"/>
              <a:t>‹#›</a:t>
            </a:fld>
            <a:endParaRPr lang="en-GB"/>
          </a:p>
        </p:txBody>
      </p:sp>
    </p:spTree>
    <p:extLst>
      <p:ext uri="{BB962C8B-B14F-4D97-AF65-F5344CB8AC3E}">
        <p14:creationId xmlns:p14="http://schemas.microsoft.com/office/powerpoint/2010/main" val="4223954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63A37-5C1E-A209-E05D-DE28CEEFDD0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5048DB2-89D3-A109-09BC-FA148AB6AA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3EC8D4-CC71-F568-943B-28CA1000B050}"/>
              </a:ext>
            </a:extLst>
          </p:cNvPr>
          <p:cNvSpPr>
            <a:spLocks noGrp="1"/>
          </p:cNvSpPr>
          <p:nvPr>
            <p:ph type="dt" sz="half" idx="10"/>
          </p:nvPr>
        </p:nvSpPr>
        <p:spPr/>
        <p:txBody>
          <a:bodyPr/>
          <a:lstStyle/>
          <a:p>
            <a:fld id="{2D63C396-4D01-4CAE-9B6B-C94556F96942}" type="datetimeFigureOut">
              <a:rPr lang="en-GB" smtClean="0"/>
              <a:t>29/03/2026</a:t>
            </a:fld>
            <a:endParaRPr lang="en-GB"/>
          </a:p>
        </p:txBody>
      </p:sp>
      <p:sp>
        <p:nvSpPr>
          <p:cNvPr id="5" name="Footer Placeholder 4">
            <a:extLst>
              <a:ext uri="{FF2B5EF4-FFF2-40B4-BE49-F238E27FC236}">
                <a16:creationId xmlns:a16="http://schemas.microsoft.com/office/drawing/2014/main" id="{365D7B5E-D602-4E3B-950E-E40FF66A73B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A049A5-94F6-1498-DFEB-76C57A83D038}"/>
              </a:ext>
            </a:extLst>
          </p:cNvPr>
          <p:cNvSpPr>
            <a:spLocks noGrp="1"/>
          </p:cNvSpPr>
          <p:nvPr>
            <p:ph type="sldNum" sz="quarter" idx="12"/>
          </p:nvPr>
        </p:nvSpPr>
        <p:spPr/>
        <p:txBody>
          <a:bodyPr/>
          <a:lstStyle/>
          <a:p>
            <a:fld id="{BA00BA53-8144-4563-8677-6D2E765672D3}" type="slidenum">
              <a:rPr lang="en-GB" smtClean="0"/>
              <a:t>‹#›</a:t>
            </a:fld>
            <a:endParaRPr lang="en-GB"/>
          </a:p>
        </p:txBody>
      </p:sp>
    </p:spTree>
    <p:extLst>
      <p:ext uri="{BB962C8B-B14F-4D97-AF65-F5344CB8AC3E}">
        <p14:creationId xmlns:p14="http://schemas.microsoft.com/office/powerpoint/2010/main" val="3258043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67FBE6-D44E-E5D9-E275-31A36645F43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33E6BA0-FDA3-02EF-5564-BB713D03E3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0B3F47-6AD3-E889-13D8-A6E5B9920A10}"/>
              </a:ext>
            </a:extLst>
          </p:cNvPr>
          <p:cNvSpPr>
            <a:spLocks noGrp="1"/>
          </p:cNvSpPr>
          <p:nvPr>
            <p:ph type="dt" sz="half" idx="10"/>
          </p:nvPr>
        </p:nvSpPr>
        <p:spPr/>
        <p:txBody>
          <a:bodyPr/>
          <a:lstStyle/>
          <a:p>
            <a:fld id="{2D63C396-4D01-4CAE-9B6B-C94556F96942}" type="datetimeFigureOut">
              <a:rPr lang="en-GB" smtClean="0"/>
              <a:t>29/03/2026</a:t>
            </a:fld>
            <a:endParaRPr lang="en-GB"/>
          </a:p>
        </p:txBody>
      </p:sp>
      <p:sp>
        <p:nvSpPr>
          <p:cNvPr id="5" name="Footer Placeholder 4">
            <a:extLst>
              <a:ext uri="{FF2B5EF4-FFF2-40B4-BE49-F238E27FC236}">
                <a16:creationId xmlns:a16="http://schemas.microsoft.com/office/drawing/2014/main" id="{65554A6D-4C9A-03A6-73BD-1F449F7ADF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5F582E-4E7B-140D-85FD-0BA7CC58AB56}"/>
              </a:ext>
            </a:extLst>
          </p:cNvPr>
          <p:cNvSpPr>
            <a:spLocks noGrp="1"/>
          </p:cNvSpPr>
          <p:nvPr>
            <p:ph type="sldNum" sz="quarter" idx="12"/>
          </p:nvPr>
        </p:nvSpPr>
        <p:spPr/>
        <p:txBody>
          <a:bodyPr/>
          <a:lstStyle/>
          <a:p>
            <a:fld id="{BA00BA53-8144-4563-8677-6D2E765672D3}" type="slidenum">
              <a:rPr lang="en-GB" smtClean="0"/>
              <a:t>‹#›</a:t>
            </a:fld>
            <a:endParaRPr lang="en-GB"/>
          </a:p>
        </p:txBody>
      </p:sp>
    </p:spTree>
    <p:extLst>
      <p:ext uri="{BB962C8B-B14F-4D97-AF65-F5344CB8AC3E}">
        <p14:creationId xmlns:p14="http://schemas.microsoft.com/office/powerpoint/2010/main" val="2870701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21562F-933F-C75E-08F0-4198474C44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07B375D-FF0E-CF83-8BED-0E8E1866D4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6A8EA32-2C69-7719-E7EB-D600C23F04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D63C396-4D01-4CAE-9B6B-C94556F96942}" type="datetimeFigureOut">
              <a:rPr lang="en-GB" smtClean="0"/>
              <a:t>29/03/2026</a:t>
            </a:fld>
            <a:endParaRPr lang="en-GB"/>
          </a:p>
        </p:txBody>
      </p:sp>
      <p:sp>
        <p:nvSpPr>
          <p:cNvPr id="5" name="Footer Placeholder 4">
            <a:extLst>
              <a:ext uri="{FF2B5EF4-FFF2-40B4-BE49-F238E27FC236}">
                <a16:creationId xmlns:a16="http://schemas.microsoft.com/office/drawing/2014/main" id="{FB10189C-12FB-39B3-F6AE-35B31640BA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7032DB2-85F6-C0AD-8211-63CBCA1FBC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A00BA53-8144-4563-8677-6D2E765672D3}" type="slidenum">
              <a:rPr lang="en-GB" smtClean="0"/>
              <a:t>‹#›</a:t>
            </a:fld>
            <a:endParaRPr lang="en-GB"/>
          </a:p>
        </p:txBody>
      </p:sp>
    </p:spTree>
    <p:extLst>
      <p:ext uri="{BB962C8B-B14F-4D97-AF65-F5344CB8AC3E}">
        <p14:creationId xmlns:p14="http://schemas.microsoft.com/office/powerpoint/2010/main" val="37522946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4.sv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6.sv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8.sv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C8C84-C6F3-F78D-A3B0-5756812A8342}"/>
              </a:ext>
            </a:extLst>
          </p:cNvPr>
          <p:cNvSpPr>
            <a:spLocks noGrp="1"/>
          </p:cNvSpPr>
          <p:nvPr>
            <p:ph type="ctrTitle"/>
          </p:nvPr>
        </p:nvSpPr>
        <p:spPr/>
        <p:txBody>
          <a:bodyPr/>
          <a:lstStyle/>
          <a:p>
            <a:r>
              <a:rPr lang="en-GB" dirty="0"/>
              <a:t>The Impact of  Early Trauma on Perpetuation of Migraine</a:t>
            </a:r>
          </a:p>
        </p:txBody>
      </p:sp>
      <p:sp>
        <p:nvSpPr>
          <p:cNvPr id="3" name="Subtitle 2">
            <a:extLst>
              <a:ext uri="{FF2B5EF4-FFF2-40B4-BE49-F238E27FC236}">
                <a16:creationId xmlns:a16="http://schemas.microsoft.com/office/drawing/2014/main" id="{D3D40D2E-611D-B0DF-3077-7744D5EFAAF5}"/>
              </a:ext>
            </a:extLst>
          </p:cNvPr>
          <p:cNvSpPr>
            <a:spLocks noGrp="1"/>
          </p:cNvSpPr>
          <p:nvPr>
            <p:ph type="subTitle" idx="1"/>
          </p:nvPr>
        </p:nvSpPr>
        <p:spPr>
          <a:xfrm>
            <a:off x="1524000" y="3602038"/>
            <a:ext cx="9144000" cy="2387600"/>
          </a:xfrm>
        </p:spPr>
        <p:txBody>
          <a:bodyPr>
            <a:normAutofit/>
          </a:bodyPr>
          <a:lstStyle/>
          <a:p>
            <a:pPr algn="l"/>
            <a:endParaRPr lang="en-GB" dirty="0"/>
          </a:p>
          <a:p>
            <a:pPr algn="l"/>
            <a:r>
              <a:rPr lang="en-GB" dirty="0"/>
              <a:t>                                                                                                  </a:t>
            </a:r>
          </a:p>
          <a:p>
            <a:pPr algn="r"/>
            <a:r>
              <a:rPr lang="en-GB" dirty="0"/>
              <a:t>                                                                                                  David Kernick.      														Exeterheadachecare.co.uk</a:t>
            </a:r>
          </a:p>
          <a:p>
            <a:pPr algn="l"/>
            <a:endParaRPr lang="en-GB" dirty="0"/>
          </a:p>
        </p:txBody>
      </p:sp>
    </p:spTree>
    <p:extLst>
      <p:ext uri="{BB962C8B-B14F-4D97-AF65-F5344CB8AC3E}">
        <p14:creationId xmlns:p14="http://schemas.microsoft.com/office/powerpoint/2010/main" val="30442312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7147F-794A-DB57-9B82-80C7155340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55A93A-DFAF-6CE1-15EB-EF8BFDD91D00}"/>
              </a:ext>
            </a:extLst>
          </p:cNvPr>
          <p:cNvSpPr>
            <a:spLocks noGrp="1"/>
          </p:cNvSpPr>
          <p:nvPr>
            <p:ph type="title"/>
          </p:nvPr>
        </p:nvSpPr>
        <p:spPr/>
        <p:txBody>
          <a:bodyPr>
            <a:normAutofit/>
          </a:bodyPr>
          <a:lstStyle/>
          <a:p>
            <a:r>
              <a:rPr lang="en-GB" sz="6000" dirty="0"/>
              <a:t>Outline of talk</a:t>
            </a:r>
          </a:p>
        </p:txBody>
      </p:sp>
      <p:sp>
        <p:nvSpPr>
          <p:cNvPr id="3" name="Content Placeholder 2">
            <a:extLst>
              <a:ext uri="{FF2B5EF4-FFF2-40B4-BE49-F238E27FC236}">
                <a16:creationId xmlns:a16="http://schemas.microsoft.com/office/drawing/2014/main" id="{083DB66A-6D33-EB76-8E5A-20D545D8CC12}"/>
              </a:ext>
            </a:extLst>
          </p:cNvPr>
          <p:cNvSpPr>
            <a:spLocks noGrp="1"/>
          </p:cNvSpPr>
          <p:nvPr>
            <p:ph idx="1"/>
          </p:nvPr>
        </p:nvSpPr>
        <p:spPr/>
        <p:txBody>
          <a:bodyPr>
            <a:normAutofit lnSpcReduction="10000"/>
          </a:bodyPr>
          <a:lstStyle/>
          <a:p>
            <a:endParaRPr lang="en-GB" sz="3200" dirty="0"/>
          </a:p>
          <a:p>
            <a:r>
              <a:rPr lang="en-GB" sz="3200" dirty="0"/>
              <a:t>Poetical</a:t>
            </a:r>
          </a:p>
          <a:p>
            <a:endParaRPr lang="en-GB" sz="3200" dirty="0"/>
          </a:p>
          <a:p>
            <a:r>
              <a:rPr lang="en-GB" sz="3200" dirty="0"/>
              <a:t>Epidemiological</a:t>
            </a:r>
          </a:p>
          <a:p>
            <a:endParaRPr lang="en-GB" sz="3200" dirty="0"/>
          </a:p>
          <a:p>
            <a:r>
              <a:rPr lang="en-GB" sz="3200" dirty="0"/>
              <a:t>Theoretical</a:t>
            </a:r>
          </a:p>
          <a:p>
            <a:endParaRPr lang="en-GB" sz="3200" dirty="0"/>
          </a:p>
          <a:p>
            <a:r>
              <a:rPr lang="en-GB" sz="3200" dirty="0"/>
              <a:t>Practical</a:t>
            </a:r>
          </a:p>
          <a:p>
            <a:endParaRPr lang="en-GB" dirty="0"/>
          </a:p>
        </p:txBody>
      </p:sp>
    </p:spTree>
    <p:extLst>
      <p:ext uri="{BB962C8B-B14F-4D97-AF65-F5344CB8AC3E}">
        <p14:creationId xmlns:p14="http://schemas.microsoft.com/office/powerpoint/2010/main" val="3941861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0D19A-908A-D589-9F92-CB2E4CFF86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8C29E5-5F02-0FD1-8F5E-10107216FB91}"/>
              </a:ext>
            </a:extLst>
          </p:cNvPr>
          <p:cNvSpPr>
            <a:spLocks noGrp="1"/>
          </p:cNvSpPr>
          <p:nvPr>
            <p:ph type="title"/>
          </p:nvPr>
        </p:nvSpPr>
        <p:spPr>
          <a:xfrm>
            <a:off x="838200" y="751491"/>
            <a:ext cx="10515600" cy="1325563"/>
          </a:xfrm>
        </p:spPr>
        <p:txBody>
          <a:bodyPr>
            <a:normAutofit fontScale="90000"/>
          </a:bodyPr>
          <a:lstStyle/>
          <a:p>
            <a:br>
              <a:rPr lang="en-GB" dirty="0"/>
            </a:br>
            <a:br>
              <a:rPr lang="en-GB" dirty="0"/>
            </a:br>
            <a:br>
              <a:rPr lang="en-GB" dirty="0"/>
            </a:br>
            <a:br>
              <a:rPr lang="en-GB" dirty="0"/>
            </a:br>
            <a:br>
              <a:rPr lang="en-GB" dirty="0"/>
            </a:br>
            <a:br>
              <a:rPr lang="en-GB" dirty="0"/>
            </a:br>
            <a:br>
              <a:rPr lang="en-GB" dirty="0"/>
            </a:br>
            <a:r>
              <a:rPr lang="en-GB" sz="4900" dirty="0"/>
              <a:t>What is a Trauma?</a:t>
            </a:r>
            <a:br>
              <a:rPr lang="en-GB" dirty="0"/>
            </a:br>
            <a:br>
              <a:rPr lang="en-GB" dirty="0"/>
            </a:br>
            <a:r>
              <a:rPr lang="en-GB" dirty="0"/>
              <a:t>  </a:t>
            </a:r>
            <a:br>
              <a:rPr lang="en-GB" dirty="0"/>
            </a:br>
            <a:br>
              <a:rPr lang="en-GB" dirty="0"/>
            </a:br>
            <a:r>
              <a:rPr lang="en-GB" sz="4000" dirty="0"/>
              <a:t>Stressor that promotes an inappropriate or prolonged inflammatory response. </a:t>
            </a:r>
            <a:br>
              <a:rPr lang="en-GB" sz="4000" dirty="0"/>
            </a:br>
            <a:br>
              <a:rPr lang="en-GB" sz="4000" dirty="0"/>
            </a:br>
            <a:r>
              <a:rPr lang="en-GB" sz="4000" dirty="0"/>
              <a:t>Stressor can be Physical, Psychological, Social.</a:t>
            </a:r>
            <a:br>
              <a:rPr lang="en-GB" sz="4000" dirty="0"/>
            </a:br>
            <a:br>
              <a:rPr lang="en-GB" sz="4000" dirty="0"/>
            </a:br>
            <a:r>
              <a:rPr lang="en-GB" sz="4000" dirty="0"/>
              <a:t>Here considering trauma arising from interaction with others</a:t>
            </a:r>
          </a:p>
        </p:txBody>
      </p:sp>
    </p:spTree>
    <p:extLst>
      <p:ext uri="{BB962C8B-B14F-4D97-AF65-F5344CB8AC3E}">
        <p14:creationId xmlns:p14="http://schemas.microsoft.com/office/powerpoint/2010/main" val="2707317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1A10E-F513-A55D-6515-FD7A2DE45529}"/>
              </a:ext>
            </a:extLst>
          </p:cNvPr>
          <p:cNvSpPr>
            <a:spLocks noGrp="1"/>
          </p:cNvSpPr>
          <p:nvPr>
            <p:ph type="title"/>
          </p:nvPr>
        </p:nvSpPr>
        <p:spPr/>
        <p:txBody>
          <a:bodyPr>
            <a:normAutofit/>
          </a:bodyPr>
          <a:lstStyle/>
          <a:p>
            <a:r>
              <a:rPr lang="en-GB" dirty="0"/>
              <a:t>Types of Trauma.  </a:t>
            </a:r>
            <a:endParaRPr lang="en-GB" sz="3200" dirty="0"/>
          </a:p>
        </p:txBody>
      </p:sp>
      <p:sp>
        <p:nvSpPr>
          <p:cNvPr id="3" name="Content Placeholder 2">
            <a:extLst>
              <a:ext uri="{FF2B5EF4-FFF2-40B4-BE49-F238E27FC236}">
                <a16:creationId xmlns:a16="http://schemas.microsoft.com/office/drawing/2014/main" id="{4F1950E1-719B-DD0E-44B1-D9C8AF6CA059}"/>
              </a:ext>
            </a:extLst>
          </p:cNvPr>
          <p:cNvSpPr>
            <a:spLocks noGrp="1"/>
          </p:cNvSpPr>
          <p:nvPr>
            <p:ph idx="1"/>
          </p:nvPr>
        </p:nvSpPr>
        <p:spPr/>
        <p:txBody>
          <a:bodyPr>
            <a:normAutofit/>
          </a:bodyPr>
          <a:lstStyle/>
          <a:p>
            <a:r>
              <a:rPr lang="en-GB" sz="3200" dirty="0"/>
              <a:t>Generational Trauma</a:t>
            </a:r>
          </a:p>
          <a:p>
            <a:endParaRPr lang="en-GB" sz="3200" dirty="0"/>
          </a:p>
          <a:p>
            <a:r>
              <a:rPr lang="en-GB" sz="3200" dirty="0"/>
              <a:t>Childhood trauma - Significant adverse childhood events</a:t>
            </a:r>
          </a:p>
          <a:p>
            <a:endParaRPr lang="en-GB" sz="3200" dirty="0"/>
          </a:p>
          <a:p>
            <a:r>
              <a:rPr lang="en-GB" sz="3200" dirty="0"/>
              <a:t>Adult trauma</a:t>
            </a:r>
          </a:p>
        </p:txBody>
      </p:sp>
    </p:spTree>
    <p:extLst>
      <p:ext uri="{BB962C8B-B14F-4D97-AF65-F5344CB8AC3E}">
        <p14:creationId xmlns:p14="http://schemas.microsoft.com/office/powerpoint/2010/main" val="1541280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6BB61-FDE9-EFD5-FB04-40B2086E80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28AECB-D44B-95D2-6197-DBB2F6999AFE}"/>
              </a:ext>
            </a:extLst>
          </p:cNvPr>
          <p:cNvSpPr>
            <a:spLocks noGrp="1"/>
          </p:cNvSpPr>
          <p:nvPr>
            <p:ph type="title"/>
          </p:nvPr>
        </p:nvSpPr>
        <p:spPr/>
        <p:txBody>
          <a:bodyPr/>
          <a:lstStyle/>
          <a:p>
            <a:r>
              <a:rPr lang="en-GB" dirty="0"/>
              <a:t>Key questions</a:t>
            </a:r>
          </a:p>
        </p:txBody>
      </p:sp>
      <p:sp>
        <p:nvSpPr>
          <p:cNvPr id="3" name="Content Placeholder 2">
            <a:extLst>
              <a:ext uri="{FF2B5EF4-FFF2-40B4-BE49-F238E27FC236}">
                <a16:creationId xmlns:a16="http://schemas.microsoft.com/office/drawing/2014/main" id="{999C25BF-664D-769D-56E0-D0DCDF254EFA}"/>
              </a:ext>
            </a:extLst>
          </p:cNvPr>
          <p:cNvSpPr>
            <a:spLocks noGrp="1"/>
          </p:cNvSpPr>
          <p:nvPr>
            <p:ph idx="1"/>
          </p:nvPr>
        </p:nvSpPr>
        <p:spPr/>
        <p:txBody>
          <a:bodyPr>
            <a:normAutofit fontScale="77500" lnSpcReduction="20000"/>
          </a:bodyPr>
          <a:lstStyle/>
          <a:p>
            <a:r>
              <a:rPr lang="en-GB" dirty="0"/>
              <a:t>Does trauma exacerbate or perpetuate migraine?</a:t>
            </a:r>
          </a:p>
          <a:p>
            <a:endParaRPr lang="en-GB" dirty="0"/>
          </a:p>
          <a:p>
            <a:r>
              <a:rPr lang="en-GB" dirty="0"/>
              <a:t>To what extent is the trauma agenda culturally (our conditioned and filtered world view) pulled?</a:t>
            </a:r>
          </a:p>
          <a:p>
            <a:endParaRPr lang="en-GB" dirty="0"/>
          </a:p>
          <a:p>
            <a:r>
              <a:rPr lang="en-GB" dirty="0"/>
              <a:t>To what extent is the trauma agenda professionally pushed?</a:t>
            </a:r>
          </a:p>
          <a:p>
            <a:endParaRPr lang="en-GB" dirty="0"/>
          </a:p>
          <a:p>
            <a:r>
              <a:rPr lang="en-GB" dirty="0"/>
              <a:t>How does our own trauma impact on our patient relationship and clinical approach?</a:t>
            </a:r>
          </a:p>
          <a:p>
            <a:endParaRPr lang="en-GB" dirty="0"/>
          </a:p>
          <a:p>
            <a:r>
              <a:rPr lang="en-GB" dirty="0"/>
              <a:t>Should we explore a trauma background in our consultations?</a:t>
            </a:r>
          </a:p>
          <a:p>
            <a:endParaRPr lang="en-GB" dirty="0"/>
          </a:p>
          <a:p>
            <a:r>
              <a:rPr lang="en-GB" dirty="0"/>
              <a:t>How should we proceed when we do?</a:t>
            </a:r>
          </a:p>
          <a:p>
            <a:endParaRPr lang="en-GB" dirty="0"/>
          </a:p>
          <a:p>
            <a:endParaRPr lang="en-GB" dirty="0"/>
          </a:p>
          <a:p>
            <a:endParaRPr lang="en-GB" dirty="0"/>
          </a:p>
        </p:txBody>
      </p:sp>
    </p:spTree>
    <p:extLst>
      <p:ext uri="{BB962C8B-B14F-4D97-AF65-F5344CB8AC3E}">
        <p14:creationId xmlns:p14="http://schemas.microsoft.com/office/powerpoint/2010/main" val="257031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D4EE8-9837-2D21-CD4E-9C6AC61CC9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E10276-798E-7BB8-73F5-19BE5AE8AD72}"/>
              </a:ext>
            </a:extLst>
          </p:cNvPr>
          <p:cNvSpPr>
            <a:spLocks noGrp="1"/>
          </p:cNvSpPr>
          <p:nvPr>
            <p:ph type="title"/>
          </p:nvPr>
        </p:nvSpPr>
        <p:spPr/>
        <p:txBody>
          <a:bodyPr>
            <a:normAutofit/>
          </a:bodyPr>
          <a:lstStyle/>
          <a:p>
            <a:r>
              <a:rPr lang="en-GB" sz="6000" dirty="0"/>
              <a:t>Outline of talk</a:t>
            </a:r>
          </a:p>
        </p:txBody>
      </p:sp>
      <p:sp>
        <p:nvSpPr>
          <p:cNvPr id="3" name="Content Placeholder 2">
            <a:extLst>
              <a:ext uri="{FF2B5EF4-FFF2-40B4-BE49-F238E27FC236}">
                <a16:creationId xmlns:a16="http://schemas.microsoft.com/office/drawing/2014/main" id="{4246550E-B7BB-57A5-E1E1-B181EB30E14B}"/>
              </a:ext>
            </a:extLst>
          </p:cNvPr>
          <p:cNvSpPr>
            <a:spLocks noGrp="1"/>
          </p:cNvSpPr>
          <p:nvPr>
            <p:ph idx="1"/>
          </p:nvPr>
        </p:nvSpPr>
        <p:spPr/>
        <p:txBody>
          <a:bodyPr>
            <a:normAutofit lnSpcReduction="10000"/>
          </a:bodyPr>
          <a:lstStyle/>
          <a:p>
            <a:endParaRPr lang="en-GB" sz="3200" dirty="0"/>
          </a:p>
          <a:p>
            <a:r>
              <a:rPr lang="en-GB" sz="3200" dirty="0"/>
              <a:t>Poetical</a:t>
            </a:r>
          </a:p>
          <a:p>
            <a:endParaRPr lang="en-GB" sz="3200" dirty="0"/>
          </a:p>
          <a:p>
            <a:r>
              <a:rPr lang="en-GB" sz="3200" u="sng" dirty="0"/>
              <a:t>Epidemiological</a:t>
            </a:r>
          </a:p>
          <a:p>
            <a:endParaRPr lang="en-GB" sz="3200" dirty="0"/>
          </a:p>
          <a:p>
            <a:r>
              <a:rPr lang="en-GB" sz="3200" dirty="0"/>
              <a:t>Theoretical</a:t>
            </a:r>
          </a:p>
          <a:p>
            <a:endParaRPr lang="en-GB" sz="3200" dirty="0"/>
          </a:p>
          <a:p>
            <a:r>
              <a:rPr lang="en-GB" sz="3200" dirty="0"/>
              <a:t>Practical</a:t>
            </a:r>
          </a:p>
          <a:p>
            <a:endParaRPr lang="en-GB" dirty="0"/>
          </a:p>
        </p:txBody>
      </p:sp>
    </p:spTree>
    <p:extLst>
      <p:ext uri="{BB962C8B-B14F-4D97-AF65-F5344CB8AC3E}">
        <p14:creationId xmlns:p14="http://schemas.microsoft.com/office/powerpoint/2010/main" val="2432222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A4AD7-8A4F-59AF-661D-DFEE3C314D05}"/>
              </a:ext>
            </a:extLst>
          </p:cNvPr>
          <p:cNvSpPr>
            <a:spLocks noGrp="1"/>
          </p:cNvSpPr>
          <p:nvPr>
            <p:ph type="title"/>
          </p:nvPr>
        </p:nvSpPr>
        <p:spPr/>
        <p:txBody>
          <a:bodyPr/>
          <a:lstStyle/>
          <a:p>
            <a:r>
              <a:rPr lang="en-GB" dirty="0"/>
              <a:t>Migraine and Trauma</a:t>
            </a:r>
          </a:p>
        </p:txBody>
      </p:sp>
      <p:sp>
        <p:nvSpPr>
          <p:cNvPr id="3" name="Content Placeholder 2">
            <a:extLst>
              <a:ext uri="{FF2B5EF4-FFF2-40B4-BE49-F238E27FC236}">
                <a16:creationId xmlns:a16="http://schemas.microsoft.com/office/drawing/2014/main" id="{0DDE2FF6-A90C-94B0-883F-25F4583919F3}"/>
              </a:ext>
            </a:extLst>
          </p:cNvPr>
          <p:cNvSpPr>
            <a:spLocks noGrp="1"/>
          </p:cNvSpPr>
          <p:nvPr>
            <p:ph idx="1"/>
          </p:nvPr>
        </p:nvSpPr>
        <p:spPr/>
        <p:txBody>
          <a:bodyPr/>
          <a:lstStyle/>
          <a:p>
            <a:r>
              <a:rPr lang="en-GB" dirty="0"/>
              <a:t>Association between trauma and migraine</a:t>
            </a:r>
          </a:p>
          <a:p>
            <a:endParaRPr lang="en-GB" dirty="0"/>
          </a:p>
          <a:p>
            <a:r>
              <a:rPr lang="en-GB" dirty="0"/>
              <a:t>ACEs are most important (Relative risk 1.5 for people with migraine)</a:t>
            </a:r>
          </a:p>
          <a:p>
            <a:endParaRPr lang="en-GB" dirty="0"/>
          </a:p>
          <a:p>
            <a:r>
              <a:rPr lang="en-GB" dirty="0"/>
              <a:t>Dose dependent relationship (? One off)</a:t>
            </a:r>
          </a:p>
          <a:p>
            <a:pPr marL="0" indent="0">
              <a:buNone/>
            </a:pPr>
            <a:r>
              <a:rPr lang="en-GB" sz="1800" dirty="0"/>
              <a:t>						Khanna P, Clinical Practice and Research. 2025.</a:t>
            </a:r>
          </a:p>
          <a:p>
            <a:endParaRPr lang="en-GB" dirty="0"/>
          </a:p>
          <a:p>
            <a:r>
              <a:rPr lang="en-GB" dirty="0"/>
              <a:t>Association carried with chronic migraine</a:t>
            </a:r>
          </a:p>
        </p:txBody>
      </p:sp>
    </p:spTree>
    <p:extLst>
      <p:ext uri="{BB962C8B-B14F-4D97-AF65-F5344CB8AC3E}">
        <p14:creationId xmlns:p14="http://schemas.microsoft.com/office/powerpoint/2010/main" val="1936311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28022-F734-D0DE-BC2B-E528C12001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783DFF-4E0C-6C74-6F8B-CE32FF0F9343}"/>
              </a:ext>
            </a:extLst>
          </p:cNvPr>
          <p:cNvSpPr>
            <a:spLocks noGrp="1"/>
          </p:cNvSpPr>
          <p:nvPr>
            <p:ph type="title"/>
          </p:nvPr>
        </p:nvSpPr>
        <p:spPr/>
        <p:txBody>
          <a:bodyPr/>
          <a:lstStyle/>
          <a:p>
            <a:r>
              <a:rPr lang="en-GB" dirty="0"/>
              <a:t>Significant adverse childhood events</a:t>
            </a:r>
          </a:p>
        </p:txBody>
      </p:sp>
      <p:sp>
        <p:nvSpPr>
          <p:cNvPr id="3" name="TextBox 2">
            <a:extLst>
              <a:ext uri="{FF2B5EF4-FFF2-40B4-BE49-F238E27FC236}">
                <a16:creationId xmlns:a16="http://schemas.microsoft.com/office/drawing/2014/main" id="{0C15ABE8-819C-81F9-7D9C-AD93ECE7F8AA}"/>
              </a:ext>
            </a:extLst>
          </p:cNvPr>
          <p:cNvSpPr txBox="1"/>
          <p:nvPr/>
        </p:nvSpPr>
        <p:spPr>
          <a:xfrm>
            <a:off x="1814685" y="1561292"/>
            <a:ext cx="5577168" cy="5078313"/>
          </a:xfrm>
          <a:prstGeom prst="rect">
            <a:avLst/>
          </a:prstGeom>
          <a:noFill/>
        </p:spPr>
        <p:txBody>
          <a:bodyPr wrap="none" rtlCol="0">
            <a:spAutoFit/>
          </a:bodyPr>
          <a:lstStyle/>
          <a:p>
            <a:pPr marL="342900" indent="-342900">
              <a:buAutoNum type="arabicPeriod"/>
            </a:pPr>
            <a:r>
              <a:rPr lang="en-GB" b="1" dirty="0"/>
              <a:t>Abuse</a:t>
            </a:r>
          </a:p>
          <a:p>
            <a:endParaRPr lang="en-GB" b="1" dirty="0"/>
          </a:p>
          <a:p>
            <a:r>
              <a:rPr lang="en-GB" dirty="0"/>
              <a:t>Physical abuse</a:t>
            </a:r>
          </a:p>
          <a:p>
            <a:r>
              <a:rPr lang="en-GB" dirty="0"/>
              <a:t>Emotional abuse</a:t>
            </a:r>
          </a:p>
          <a:p>
            <a:r>
              <a:rPr lang="en-GB" dirty="0"/>
              <a:t>Sexual abuse</a:t>
            </a:r>
          </a:p>
          <a:p>
            <a:endParaRPr lang="en-GB" dirty="0"/>
          </a:p>
          <a:p>
            <a:r>
              <a:rPr lang="en-GB" b="1" dirty="0"/>
              <a:t>2. Neglect</a:t>
            </a:r>
          </a:p>
          <a:p>
            <a:endParaRPr lang="en-GB" b="1" dirty="0"/>
          </a:p>
          <a:p>
            <a:r>
              <a:rPr lang="en-GB" dirty="0"/>
              <a:t>Physical neglect</a:t>
            </a:r>
          </a:p>
          <a:p>
            <a:r>
              <a:rPr lang="en-GB" dirty="0"/>
              <a:t>Emotional neglect</a:t>
            </a:r>
          </a:p>
          <a:p>
            <a:endParaRPr lang="en-GB" dirty="0"/>
          </a:p>
          <a:p>
            <a:r>
              <a:rPr lang="en-GB" b="1" dirty="0"/>
              <a:t>3. Household Dysfunction</a:t>
            </a:r>
          </a:p>
          <a:p>
            <a:endParaRPr lang="en-GB" b="1" dirty="0"/>
          </a:p>
          <a:p>
            <a:r>
              <a:rPr lang="en-GB" dirty="0"/>
              <a:t>Witnessing </a:t>
            </a:r>
            <a:r>
              <a:rPr lang="en-GB" b="1" dirty="0"/>
              <a:t>domestic violence</a:t>
            </a:r>
            <a:endParaRPr lang="en-GB" dirty="0"/>
          </a:p>
          <a:p>
            <a:r>
              <a:rPr lang="en-GB" dirty="0"/>
              <a:t>Living with someone who has </a:t>
            </a:r>
            <a:r>
              <a:rPr lang="en-GB" b="1" dirty="0"/>
              <a:t>substance use disorder</a:t>
            </a:r>
            <a:endParaRPr lang="en-GB" dirty="0"/>
          </a:p>
          <a:p>
            <a:r>
              <a:rPr lang="en-GB" dirty="0"/>
              <a:t>Living with someone with </a:t>
            </a:r>
            <a:r>
              <a:rPr lang="en-GB" b="1" dirty="0"/>
              <a:t>mental illness</a:t>
            </a:r>
            <a:endParaRPr lang="en-GB" dirty="0"/>
          </a:p>
          <a:p>
            <a:r>
              <a:rPr lang="en-GB" dirty="0"/>
              <a:t>Parental </a:t>
            </a:r>
            <a:r>
              <a:rPr lang="en-GB" b="1" dirty="0"/>
              <a:t>separation or divorce</a:t>
            </a:r>
            <a:endParaRPr lang="en-GB" dirty="0"/>
          </a:p>
          <a:p>
            <a:r>
              <a:rPr lang="en-GB" dirty="0"/>
              <a:t>Having an </a:t>
            </a:r>
            <a:r>
              <a:rPr lang="en-GB" b="1" dirty="0"/>
              <a:t>incarcerated household member</a:t>
            </a:r>
            <a:endParaRPr lang="en-GB" dirty="0"/>
          </a:p>
        </p:txBody>
      </p:sp>
    </p:spTree>
    <p:extLst>
      <p:ext uri="{BB962C8B-B14F-4D97-AF65-F5344CB8AC3E}">
        <p14:creationId xmlns:p14="http://schemas.microsoft.com/office/powerpoint/2010/main" val="1873507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6BAF6-0C27-48F4-5E54-CD64DB77673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78CE84-96C0-0824-C8DE-944D79BB696C}"/>
              </a:ext>
            </a:extLst>
          </p:cNvPr>
          <p:cNvSpPr>
            <a:spLocks noGrp="1"/>
          </p:cNvSpPr>
          <p:nvPr>
            <p:ph idx="1"/>
          </p:nvPr>
        </p:nvSpPr>
        <p:spPr/>
        <p:txBody>
          <a:bodyPr>
            <a:normAutofit/>
          </a:bodyPr>
          <a:lstStyle/>
          <a:p>
            <a:endParaRPr lang="en-GB" sz="1000" dirty="0"/>
          </a:p>
          <a:p>
            <a:r>
              <a:rPr lang="en-GB" sz="3200" dirty="0"/>
              <a:t>UK 48% at least one</a:t>
            </a:r>
          </a:p>
          <a:p>
            <a:endParaRPr lang="en-GB" sz="3200" dirty="0"/>
          </a:p>
          <a:p>
            <a:r>
              <a:rPr lang="en-GB" sz="3200" dirty="0"/>
              <a:t>17% two or more</a:t>
            </a:r>
          </a:p>
          <a:p>
            <a:endParaRPr lang="en-GB" sz="3200" dirty="0"/>
          </a:p>
          <a:p>
            <a:endParaRPr lang="en-GB" sz="1000" dirty="0"/>
          </a:p>
          <a:p>
            <a:pPr marL="0" indent="0">
              <a:buNone/>
            </a:pPr>
            <a:r>
              <a:rPr lang="en-GB" sz="1300" dirty="0"/>
              <a:t>Bellis, M.A., Hughes, K., Leckenby, N. </a:t>
            </a:r>
            <a:r>
              <a:rPr lang="en-GB" sz="1300" i="1" dirty="0"/>
              <a:t>et al.</a:t>
            </a:r>
            <a:r>
              <a:rPr lang="en-GB" sz="1300" dirty="0"/>
              <a:t> National household survey of adverse childhood experiences and their relationship with resilience to health-harming </a:t>
            </a:r>
            <a:r>
              <a:rPr lang="en-GB" sz="1300" dirty="0" err="1"/>
              <a:t>behaviors</a:t>
            </a:r>
            <a:r>
              <a:rPr lang="en-GB" sz="1300" dirty="0"/>
              <a:t> in England. </a:t>
            </a:r>
            <a:r>
              <a:rPr lang="en-GB" sz="1300" i="1" dirty="0"/>
              <a:t>BMC Med</a:t>
            </a:r>
            <a:r>
              <a:rPr lang="en-GB" sz="1300" dirty="0"/>
              <a:t> </a:t>
            </a:r>
            <a:r>
              <a:rPr lang="en-GB" sz="1300" b="1" dirty="0"/>
              <a:t>12</a:t>
            </a:r>
            <a:r>
              <a:rPr lang="en-GB" sz="1300" dirty="0"/>
              <a:t>, 72 (2014). https://doi.org/10.1186/1741-7015-12-72</a:t>
            </a:r>
          </a:p>
        </p:txBody>
      </p:sp>
      <p:sp>
        <p:nvSpPr>
          <p:cNvPr id="5" name="Title 4">
            <a:extLst>
              <a:ext uri="{FF2B5EF4-FFF2-40B4-BE49-F238E27FC236}">
                <a16:creationId xmlns:a16="http://schemas.microsoft.com/office/drawing/2014/main" id="{DE49B594-06B0-C993-15F5-6DBEFD701955}"/>
              </a:ext>
            </a:extLst>
          </p:cNvPr>
          <p:cNvSpPr>
            <a:spLocks noGrp="1"/>
          </p:cNvSpPr>
          <p:nvPr>
            <p:ph type="title"/>
          </p:nvPr>
        </p:nvSpPr>
        <p:spPr/>
        <p:txBody>
          <a:bodyPr/>
          <a:lstStyle/>
          <a:p>
            <a:r>
              <a:rPr lang="en-GB" dirty="0"/>
              <a:t>Frequency</a:t>
            </a:r>
          </a:p>
        </p:txBody>
      </p:sp>
    </p:spTree>
    <p:extLst>
      <p:ext uri="{BB962C8B-B14F-4D97-AF65-F5344CB8AC3E}">
        <p14:creationId xmlns:p14="http://schemas.microsoft.com/office/powerpoint/2010/main" val="397138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9BF1D-4F7D-917A-95D0-BF40D4396D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118E2C-087A-EAC4-6ED7-4D913FCBCDA9}"/>
              </a:ext>
            </a:extLst>
          </p:cNvPr>
          <p:cNvSpPr>
            <a:spLocks noGrp="1"/>
          </p:cNvSpPr>
          <p:nvPr>
            <p:ph type="title"/>
          </p:nvPr>
        </p:nvSpPr>
        <p:spPr/>
        <p:txBody>
          <a:bodyPr>
            <a:normAutofit/>
          </a:bodyPr>
          <a:lstStyle/>
          <a:p>
            <a:r>
              <a:rPr lang="en-GB" sz="6000" dirty="0"/>
              <a:t>Outline of talk</a:t>
            </a:r>
          </a:p>
        </p:txBody>
      </p:sp>
      <p:sp>
        <p:nvSpPr>
          <p:cNvPr id="3" name="Content Placeholder 2">
            <a:extLst>
              <a:ext uri="{FF2B5EF4-FFF2-40B4-BE49-F238E27FC236}">
                <a16:creationId xmlns:a16="http://schemas.microsoft.com/office/drawing/2014/main" id="{D2CFA3F6-D645-F5B7-CA2D-AF48CB04C79A}"/>
              </a:ext>
            </a:extLst>
          </p:cNvPr>
          <p:cNvSpPr>
            <a:spLocks noGrp="1"/>
          </p:cNvSpPr>
          <p:nvPr>
            <p:ph idx="1"/>
          </p:nvPr>
        </p:nvSpPr>
        <p:spPr/>
        <p:txBody>
          <a:bodyPr/>
          <a:lstStyle/>
          <a:p>
            <a:r>
              <a:rPr lang="en-GB" sz="3200" dirty="0"/>
              <a:t>Poetical</a:t>
            </a:r>
          </a:p>
          <a:p>
            <a:endParaRPr lang="en-GB" sz="3200" dirty="0"/>
          </a:p>
          <a:p>
            <a:r>
              <a:rPr lang="en-GB" sz="3200" u="sng" dirty="0"/>
              <a:t>Theoretical</a:t>
            </a:r>
          </a:p>
          <a:p>
            <a:endParaRPr lang="en-GB" sz="3200" dirty="0"/>
          </a:p>
          <a:p>
            <a:r>
              <a:rPr lang="en-GB" sz="3200" dirty="0"/>
              <a:t>Practical</a:t>
            </a:r>
          </a:p>
          <a:p>
            <a:endParaRPr lang="en-GB" dirty="0"/>
          </a:p>
        </p:txBody>
      </p:sp>
    </p:spTree>
    <p:extLst>
      <p:ext uri="{BB962C8B-B14F-4D97-AF65-F5344CB8AC3E}">
        <p14:creationId xmlns:p14="http://schemas.microsoft.com/office/powerpoint/2010/main" val="1187245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86507-1B70-41FA-5780-1B1C03C6B0C6}"/>
              </a:ext>
            </a:extLst>
          </p:cNvPr>
          <p:cNvSpPr>
            <a:spLocks noGrp="1"/>
          </p:cNvSpPr>
          <p:nvPr>
            <p:ph type="title"/>
          </p:nvPr>
        </p:nvSpPr>
        <p:spPr/>
        <p:txBody>
          <a:bodyPr/>
          <a:lstStyle/>
          <a:p>
            <a:r>
              <a:rPr lang="en-GB" dirty="0"/>
              <a:t>Simple explanation</a:t>
            </a:r>
          </a:p>
        </p:txBody>
      </p:sp>
      <p:sp>
        <p:nvSpPr>
          <p:cNvPr id="3" name="Content Placeholder 2">
            <a:extLst>
              <a:ext uri="{FF2B5EF4-FFF2-40B4-BE49-F238E27FC236}">
                <a16:creationId xmlns:a16="http://schemas.microsoft.com/office/drawing/2014/main" id="{2C0ED61B-71EA-6C61-806D-33DED93DB822}"/>
              </a:ext>
            </a:extLst>
          </p:cNvPr>
          <p:cNvSpPr>
            <a:spLocks noGrp="1"/>
          </p:cNvSpPr>
          <p:nvPr>
            <p:ph idx="1"/>
          </p:nvPr>
        </p:nvSpPr>
        <p:spPr>
          <a:xfrm>
            <a:off x="838200" y="2141537"/>
            <a:ext cx="10515600" cy="4351338"/>
          </a:xfrm>
        </p:spPr>
        <p:txBody>
          <a:bodyPr/>
          <a:lstStyle/>
          <a:p>
            <a:pPr marL="0" indent="0">
              <a:buNone/>
            </a:pPr>
            <a:r>
              <a:rPr lang="en-GB" dirty="0"/>
              <a:t>“Trauma can trigger prolonged inflammation which can impact on</a:t>
            </a:r>
          </a:p>
          <a:p>
            <a:pPr marL="0" indent="0">
              <a:buNone/>
            </a:pPr>
            <a:r>
              <a:rPr lang="en-GB" dirty="0"/>
              <a:t> how the body and brain function including increasing migraine</a:t>
            </a:r>
          </a:p>
          <a:p>
            <a:pPr marL="0" indent="0">
              <a:buNone/>
            </a:pPr>
            <a:r>
              <a:rPr lang="en-GB" dirty="0"/>
              <a:t> sensitivity.” </a:t>
            </a:r>
          </a:p>
        </p:txBody>
      </p:sp>
    </p:spTree>
    <p:extLst>
      <p:ext uri="{BB962C8B-B14F-4D97-AF65-F5344CB8AC3E}">
        <p14:creationId xmlns:p14="http://schemas.microsoft.com/office/powerpoint/2010/main" val="1484829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A9D0D0-A8A0-2FE4-A0DC-3A0D6F428667}"/>
              </a:ext>
            </a:extLst>
          </p:cNvPr>
          <p:cNvSpPr/>
          <p:nvPr/>
        </p:nvSpPr>
        <p:spPr>
          <a:xfrm>
            <a:off x="8600941" y="2656268"/>
            <a:ext cx="2414790" cy="12202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t>Persists</a:t>
            </a:r>
          </a:p>
          <a:p>
            <a:pPr algn="ctr"/>
            <a:r>
              <a:rPr lang="en-GB" sz="3600" dirty="0"/>
              <a:t>Trauma</a:t>
            </a:r>
          </a:p>
        </p:txBody>
      </p:sp>
      <p:sp>
        <p:nvSpPr>
          <p:cNvPr id="3" name="Rectangle 2">
            <a:extLst>
              <a:ext uri="{FF2B5EF4-FFF2-40B4-BE49-F238E27FC236}">
                <a16:creationId xmlns:a16="http://schemas.microsoft.com/office/drawing/2014/main" id="{4B6AF31A-68CA-7C29-0F68-E729F2B29AB6}"/>
              </a:ext>
            </a:extLst>
          </p:cNvPr>
          <p:cNvSpPr/>
          <p:nvPr/>
        </p:nvSpPr>
        <p:spPr>
          <a:xfrm>
            <a:off x="734096" y="1751527"/>
            <a:ext cx="1803042" cy="914400"/>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Stressor</a:t>
            </a:r>
          </a:p>
        </p:txBody>
      </p:sp>
      <p:sp>
        <p:nvSpPr>
          <p:cNvPr id="4" name="Rectangle 3">
            <a:extLst>
              <a:ext uri="{FF2B5EF4-FFF2-40B4-BE49-F238E27FC236}">
                <a16:creationId xmlns:a16="http://schemas.microsoft.com/office/drawing/2014/main" id="{35C36AC4-B4F0-2589-477C-46F9D038CD77}"/>
              </a:ext>
            </a:extLst>
          </p:cNvPr>
          <p:cNvSpPr/>
          <p:nvPr/>
        </p:nvSpPr>
        <p:spPr>
          <a:xfrm>
            <a:off x="3833612" y="1455312"/>
            <a:ext cx="3348507" cy="1455314"/>
          </a:xfrm>
          <a:prstGeom prst="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Inflammatory response</a:t>
            </a:r>
          </a:p>
          <a:p>
            <a:pPr algn="ctr"/>
            <a:r>
              <a:rPr lang="en-GB" dirty="0">
                <a:solidFill>
                  <a:schemeClr val="tx1"/>
                </a:solidFill>
              </a:rPr>
              <a:t>Nervous system</a:t>
            </a:r>
          </a:p>
          <a:p>
            <a:pPr algn="ctr"/>
            <a:r>
              <a:rPr lang="en-GB" dirty="0">
                <a:solidFill>
                  <a:schemeClr val="tx1"/>
                </a:solidFill>
              </a:rPr>
              <a:t>Hormonal system</a:t>
            </a:r>
          </a:p>
          <a:p>
            <a:pPr algn="ctr"/>
            <a:r>
              <a:rPr lang="en-GB" dirty="0">
                <a:solidFill>
                  <a:schemeClr val="tx1"/>
                </a:solidFill>
              </a:rPr>
              <a:t>Cytokine system</a:t>
            </a:r>
          </a:p>
        </p:txBody>
      </p:sp>
      <p:sp>
        <p:nvSpPr>
          <p:cNvPr id="5" name="Rectangle 4">
            <a:extLst>
              <a:ext uri="{FF2B5EF4-FFF2-40B4-BE49-F238E27FC236}">
                <a16:creationId xmlns:a16="http://schemas.microsoft.com/office/drawing/2014/main" id="{D5B98A94-D6AA-BF41-92E8-A35329628818}"/>
              </a:ext>
            </a:extLst>
          </p:cNvPr>
          <p:cNvSpPr/>
          <p:nvPr/>
        </p:nvSpPr>
        <p:spPr>
          <a:xfrm>
            <a:off x="8600940" y="837126"/>
            <a:ext cx="2414789" cy="1313645"/>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Resolves</a:t>
            </a:r>
          </a:p>
        </p:txBody>
      </p:sp>
      <p:cxnSp>
        <p:nvCxnSpPr>
          <p:cNvPr id="7" name="Straight Arrow Connector 6">
            <a:extLst>
              <a:ext uri="{FF2B5EF4-FFF2-40B4-BE49-F238E27FC236}">
                <a16:creationId xmlns:a16="http://schemas.microsoft.com/office/drawing/2014/main" id="{16394F9C-1FCB-3AD2-D7BF-C0AF543C9318}"/>
              </a:ext>
            </a:extLst>
          </p:cNvPr>
          <p:cNvCxnSpPr/>
          <p:nvPr/>
        </p:nvCxnSpPr>
        <p:spPr>
          <a:xfrm>
            <a:off x="2820473" y="2150771"/>
            <a:ext cx="77273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DFDD1664-7235-10B4-1B82-64F59F1E9F1F}"/>
              </a:ext>
            </a:extLst>
          </p:cNvPr>
          <p:cNvCxnSpPr/>
          <p:nvPr/>
        </p:nvCxnSpPr>
        <p:spPr>
          <a:xfrm flipV="1">
            <a:off x="7328079" y="1545465"/>
            <a:ext cx="940158" cy="3863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72E8D264-E56B-AB7C-2592-4F99A90EBB9A}"/>
              </a:ext>
            </a:extLst>
          </p:cNvPr>
          <p:cNvCxnSpPr/>
          <p:nvPr/>
        </p:nvCxnSpPr>
        <p:spPr>
          <a:xfrm>
            <a:off x="7443989" y="2537138"/>
            <a:ext cx="837126" cy="4765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56749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3AE19-2A3E-6316-0846-6F5004F2022D}"/>
              </a:ext>
            </a:extLst>
          </p:cNvPr>
          <p:cNvSpPr>
            <a:spLocks noGrp="1"/>
          </p:cNvSpPr>
          <p:nvPr>
            <p:ph type="title"/>
          </p:nvPr>
        </p:nvSpPr>
        <p:spPr>
          <a:xfrm>
            <a:off x="722290" y="1047705"/>
            <a:ext cx="10515600" cy="1325563"/>
          </a:xfrm>
        </p:spPr>
        <p:txBody>
          <a:bodyPr/>
          <a:lstStyle/>
          <a:p>
            <a:r>
              <a:rPr lang="en-GB" dirty="0"/>
              <a:t>1. The body needs to optimise energy expenditure</a:t>
            </a:r>
          </a:p>
        </p:txBody>
      </p:sp>
      <p:sp>
        <p:nvSpPr>
          <p:cNvPr id="3" name="Content Placeholder 2">
            <a:extLst>
              <a:ext uri="{FF2B5EF4-FFF2-40B4-BE49-F238E27FC236}">
                <a16:creationId xmlns:a16="http://schemas.microsoft.com/office/drawing/2014/main" id="{E62B4177-FB90-CF6E-913F-8965FDCB9BDD}"/>
              </a:ext>
            </a:extLst>
          </p:cNvPr>
          <p:cNvSpPr>
            <a:spLocks noGrp="1"/>
          </p:cNvSpPr>
          <p:nvPr>
            <p:ph idx="1"/>
          </p:nvPr>
        </p:nvSpPr>
        <p:spPr>
          <a:xfrm>
            <a:off x="722290" y="2907451"/>
            <a:ext cx="10515600" cy="4351338"/>
          </a:xfrm>
        </p:spPr>
        <p:txBody>
          <a:bodyPr/>
          <a:lstStyle/>
          <a:p>
            <a:r>
              <a:rPr lang="en-GB" dirty="0"/>
              <a:t>Friston, K. The free-energy principle: a unified brain theory? Nature reviews neuroscience. 2010:11(2):127-138.</a:t>
            </a:r>
          </a:p>
        </p:txBody>
      </p:sp>
    </p:spTree>
    <p:extLst>
      <p:ext uri="{BB962C8B-B14F-4D97-AF65-F5344CB8AC3E}">
        <p14:creationId xmlns:p14="http://schemas.microsoft.com/office/powerpoint/2010/main" val="968673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5B12B-48F7-215F-5D12-53AA0B5DE838}"/>
              </a:ext>
            </a:extLst>
          </p:cNvPr>
          <p:cNvSpPr>
            <a:spLocks noGrp="1"/>
          </p:cNvSpPr>
          <p:nvPr>
            <p:ph type="title"/>
          </p:nvPr>
        </p:nvSpPr>
        <p:spPr>
          <a:xfrm>
            <a:off x="1005625" y="1162843"/>
            <a:ext cx="10515600" cy="1325563"/>
          </a:xfrm>
        </p:spPr>
        <p:txBody>
          <a:bodyPr/>
          <a:lstStyle/>
          <a:p>
            <a:r>
              <a:rPr lang="en-GB" dirty="0"/>
              <a:t>2. Deficiencies in energy production in the migraine brain</a:t>
            </a:r>
          </a:p>
        </p:txBody>
      </p:sp>
      <p:sp>
        <p:nvSpPr>
          <p:cNvPr id="3" name="Content Placeholder 2">
            <a:extLst>
              <a:ext uri="{FF2B5EF4-FFF2-40B4-BE49-F238E27FC236}">
                <a16:creationId xmlns:a16="http://schemas.microsoft.com/office/drawing/2014/main" id="{A937D70C-066E-7344-9CCC-50379E4736EC}"/>
              </a:ext>
            </a:extLst>
          </p:cNvPr>
          <p:cNvSpPr>
            <a:spLocks noGrp="1"/>
          </p:cNvSpPr>
          <p:nvPr>
            <p:ph idx="1"/>
          </p:nvPr>
        </p:nvSpPr>
        <p:spPr>
          <a:xfrm>
            <a:off x="1005625" y="3216543"/>
            <a:ext cx="10515600" cy="4351338"/>
          </a:xfrm>
        </p:spPr>
        <p:txBody>
          <a:bodyPr>
            <a:normAutofit/>
          </a:bodyPr>
          <a:lstStyle/>
          <a:p>
            <a:r>
              <a:rPr lang="en-GB" sz="2400" dirty="0"/>
              <a:t>Sun W, Chen T, Song M, Gao Y and Xu S (2025) Energy metabolism disorders in migraine: triggers, pathways, and therapeutic repurposing. Front. Neurol. 16:1561000. </a:t>
            </a:r>
            <a:r>
              <a:rPr lang="en-GB" sz="2400" dirty="0" err="1"/>
              <a:t>doi</a:t>
            </a:r>
            <a:r>
              <a:rPr lang="en-GB" sz="2400" dirty="0"/>
              <a:t>: 10.3389/fneur.2025.1561000</a:t>
            </a:r>
          </a:p>
        </p:txBody>
      </p:sp>
    </p:spTree>
    <p:extLst>
      <p:ext uri="{BB962C8B-B14F-4D97-AF65-F5344CB8AC3E}">
        <p14:creationId xmlns:p14="http://schemas.microsoft.com/office/powerpoint/2010/main" val="371505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48FE0-D9CB-19AB-F5DD-5BDC261EFDEA}"/>
              </a:ext>
            </a:extLst>
          </p:cNvPr>
          <p:cNvSpPr>
            <a:spLocks noGrp="1"/>
          </p:cNvSpPr>
          <p:nvPr>
            <p:ph type="title"/>
          </p:nvPr>
        </p:nvSpPr>
        <p:spPr>
          <a:xfrm>
            <a:off x="838200" y="1279525"/>
            <a:ext cx="10515600" cy="1325563"/>
          </a:xfrm>
        </p:spPr>
        <p:txBody>
          <a:bodyPr>
            <a:normAutofit fontScale="90000"/>
          </a:bodyPr>
          <a:lstStyle/>
          <a:p>
            <a:r>
              <a:rPr lang="en-GB" dirty="0"/>
              <a:t>3. Brain and other levels of scale minimise energy expenditure by operating in a predictive mode</a:t>
            </a:r>
          </a:p>
        </p:txBody>
      </p:sp>
    </p:spTree>
    <p:extLst>
      <p:ext uri="{BB962C8B-B14F-4D97-AF65-F5344CB8AC3E}">
        <p14:creationId xmlns:p14="http://schemas.microsoft.com/office/powerpoint/2010/main" val="17756339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136C2CCE-DCEB-A73B-BCF4-98C5BB9E134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BE8A4D8-8EEC-3C47-BBED-FF2A2F622053}"/>
              </a:ext>
            </a:extLst>
          </p:cNvPr>
          <p:cNvSpPr/>
          <p:nvPr/>
        </p:nvSpPr>
        <p:spPr>
          <a:xfrm>
            <a:off x="5719585" y="2492375"/>
            <a:ext cx="158432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chemeClr val="bg1"/>
                </a:solidFill>
              </a:rPr>
              <a:t>Predictive Model</a:t>
            </a:r>
          </a:p>
        </p:txBody>
      </p:sp>
      <p:sp>
        <p:nvSpPr>
          <p:cNvPr id="4" name="Rectangle 3">
            <a:extLst>
              <a:ext uri="{FF2B5EF4-FFF2-40B4-BE49-F238E27FC236}">
                <a16:creationId xmlns:a16="http://schemas.microsoft.com/office/drawing/2014/main" id="{0F55D4C5-5923-4661-5152-D2C5E89AD665}"/>
              </a:ext>
            </a:extLst>
          </p:cNvPr>
          <p:cNvSpPr/>
          <p:nvPr/>
        </p:nvSpPr>
        <p:spPr>
          <a:xfrm>
            <a:off x="6339646" y="3749676"/>
            <a:ext cx="376307" cy="1587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8" name="Straight Arrow Connector 7">
            <a:extLst>
              <a:ext uri="{FF2B5EF4-FFF2-40B4-BE49-F238E27FC236}">
                <a16:creationId xmlns:a16="http://schemas.microsoft.com/office/drawing/2014/main" id="{739C8AD7-0E4B-14E3-DC15-527845BC9BA5}"/>
              </a:ext>
            </a:extLst>
          </p:cNvPr>
          <p:cNvCxnSpPr>
            <a:cxnSpLocks/>
          </p:cNvCxnSpPr>
          <p:nvPr/>
        </p:nvCxnSpPr>
        <p:spPr>
          <a:xfrm flipV="1">
            <a:off x="6527799" y="5450444"/>
            <a:ext cx="0" cy="5730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E0BE7AA4-B215-E35D-FE61-5EC6B6404EED}"/>
              </a:ext>
            </a:extLst>
          </p:cNvPr>
          <p:cNvCxnSpPr/>
          <p:nvPr/>
        </p:nvCxnSpPr>
        <p:spPr>
          <a:xfrm flipV="1">
            <a:off x="6527799" y="3429000"/>
            <a:ext cx="0" cy="228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E557EFC7-3C3C-0D82-9E74-A4D5BF0FC1B1}"/>
              </a:ext>
            </a:extLst>
          </p:cNvPr>
          <p:cNvSpPr txBox="1"/>
          <p:nvPr/>
        </p:nvSpPr>
        <p:spPr>
          <a:xfrm>
            <a:off x="2705094" y="6215619"/>
            <a:ext cx="9486906" cy="369332"/>
          </a:xfrm>
          <a:prstGeom prst="rect">
            <a:avLst/>
          </a:prstGeom>
          <a:noFill/>
        </p:spPr>
        <p:txBody>
          <a:bodyPr wrap="square" rtlCol="0">
            <a:spAutoFit/>
          </a:bodyPr>
          <a:lstStyle/>
          <a:p>
            <a:r>
              <a:rPr lang="en-GB" b="1" dirty="0"/>
              <a:t>                                                         Sensory input = 0                                     t            </a:t>
            </a:r>
          </a:p>
        </p:txBody>
      </p:sp>
      <p:cxnSp>
        <p:nvCxnSpPr>
          <p:cNvPr id="5" name="Straight Arrow Connector 4">
            <a:extLst>
              <a:ext uri="{FF2B5EF4-FFF2-40B4-BE49-F238E27FC236}">
                <a16:creationId xmlns:a16="http://schemas.microsoft.com/office/drawing/2014/main" id="{235F7D98-A0DB-5C68-E79C-06D5EB8158D4}"/>
              </a:ext>
            </a:extLst>
          </p:cNvPr>
          <p:cNvCxnSpPr>
            <a:cxnSpLocks/>
          </p:cNvCxnSpPr>
          <p:nvPr/>
        </p:nvCxnSpPr>
        <p:spPr>
          <a:xfrm>
            <a:off x="7429500" y="2939143"/>
            <a:ext cx="16637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4251ACC-FFD3-CAFB-075E-8C800C6100C1}"/>
              </a:ext>
            </a:extLst>
          </p:cNvPr>
          <p:cNvSpPr txBox="1"/>
          <p:nvPr/>
        </p:nvSpPr>
        <p:spPr>
          <a:xfrm>
            <a:off x="235880" y="330368"/>
            <a:ext cx="9156161" cy="1384995"/>
          </a:xfrm>
          <a:prstGeom prst="rect">
            <a:avLst/>
          </a:prstGeom>
          <a:noFill/>
        </p:spPr>
        <p:txBody>
          <a:bodyPr wrap="none" rtlCol="0">
            <a:spAutoFit/>
          </a:bodyPr>
          <a:lstStyle/>
          <a:p>
            <a:r>
              <a:rPr lang="en-GB" sz="3600" dirty="0"/>
              <a:t>Allostatic control – feedforward </a:t>
            </a:r>
            <a:r>
              <a:rPr lang="en-GB" sz="2000" dirty="0"/>
              <a:t>c.f. Homeostatic control</a:t>
            </a:r>
          </a:p>
          <a:p>
            <a:pPr marL="342900" indent="-342900">
              <a:buFont typeface="Arial" panose="020B0604020202020204" pitchFamily="34" charset="0"/>
              <a:buChar char="•"/>
            </a:pPr>
            <a:r>
              <a:rPr lang="en-GB" sz="2400" dirty="0"/>
              <a:t>Causes of sensory information inferred based on experience</a:t>
            </a:r>
          </a:p>
          <a:p>
            <a:pPr marL="342900" indent="-342900">
              <a:buFont typeface="Arial" panose="020B0604020202020204" pitchFamily="34" charset="0"/>
              <a:buChar char="•"/>
            </a:pPr>
            <a:r>
              <a:rPr lang="en-GB" sz="2400" dirty="0"/>
              <a:t>The aim is to minimise predictive error                  </a:t>
            </a:r>
            <a:r>
              <a:rPr lang="en-GB" sz="1400" dirty="0"/>
              <a:t>Friston 2011</a:t>
            </a:r>
          </a:p>
        </p:txBody>
      </p:sp>
      <p:cxnSp>
        <p:nvCxnSpPr>
          <p:cNvPr id="13" name="Straight Arrow Connector 12">
            <a:extLst>
              <a:ext uri="{FF2B5EF4-FFF2-40B4-BE49-F238E27FC236}">
                <a16:creationId xmlns:a16="http://schemas.microsoft.com/office/drawing/2014/main" id="{B6D5CAB4-E914-8A16-08C4-B2D45CA9CBEA}"/>
              </a:ext>
            </a:extLst>
          </p:cNvPr>
          <p:cNvCxnSpPr/>
          <p:nvPr/>
        </p:nvCxnSpPr>
        <p:spPr>
          <a:xfrm>
            <a:off x="8788400" y="3276600"/>
            <a:ext cx="3048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6F84F22-AEFE-E4EE-D6AF-5D1362E0291F}"/>
              </a:ext>
            </a:extLst>
          </p:cNvPr>
          <p:cNvCxnSpPr/>
          <p:nvPr/>
        </p:nvCxnSpPr>
        <p:spPr>
          <a:xfrm>
            <a:off x="8788400" y="3276600"/>
            <a:ext cx="0" cy="27469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7D5F1D1-656C-FADA-45E6-2732F347B2FF}"/>
              </a:ext>
            </a:extLst>
          </p:cNvPr>
          <p:cNvSpPr txBox="1"/>
          <p:nvPr/>
        </p:nvSpPr>
        <p:spPr>
          <a:xfrm>
            <a:off x="9601200" y="2907268"/>
            <a:ext cx="1663699" cy="369332"/>
          </a:xfrm>
          <a:prstGeom prst="rect">
            <a:avLst/>
          </a:prstGeom>
          <a:noFill/>
        </p:spPr>
        <p:txBody>
          <a:bodyPr wrap="square" rtlCol="0">
            <a:spAutoFit/>
          </a:bodyPr>
          <a:lstStyle/>
          <a:p>
            <a:r>
              <a:rPr lang="en-GB" dirty="0"/>
              <a:t>Predictive error</a:t>
            </a:r>
          </a:p>
        </p:txBody>
      </p:sp>
      <p:sp>
        <p:nvSpPr>
          <p:cNvPr id="19" name="Rectangle 18">
            <a:extLst>
              <a:ext uri="{FF2B5EF4-FFF2-40B4-BE49-F238E27FC236}">
                <a16:creationId xmlns:a16="http://schemas.microsoft.com/office/drawing/2014/main" id="{3A0AA24F-2303-8857-6057-2CFDD1CC0246}"/>
              </a:ext>
            </a:extLst>
          </p:cNvPr>
          <p:cNvSpPr/>
          <p:nvPr/>
        </p:nvSpPr>
        <p:spPr>
          <a:xfrm>
            <a:off x="8564493" y="3738326"/>
            <a:ext cx="376307" cy="1587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pic>
        <p:nvPicPr>
          <p:cNvPr id="6" name="Picture 4" descr="The Genius Neuroscientist Who Might Hold the Key to True AI | WIRED">
            <a:extLst>
              <a:ext uri="{FF2B5EF4-FFF2-40B4-BE49-F238E27FC236}">
                <a16:creationId xmlns:a16="http://schemas.microsoft.com/office/drawing/2014/main" id="{2625E1F7-FA5C-BC17-A337-69B3F93BFD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9211" y="2895600"/>
            <a:ext cx="2611739" cy="1956283"/>
          </a:xfrm>
          <a:prstGeom prst="rect">
            <a:avLst/>
          </a:prstGeom>
          <a:noFill/>
          <a:extLst>
            <a:ext uri="{909E8E84-426E-40DD-AFC4-6F175D3DCCD1}">
              <a14:hiddenFill xmlns:a14="http://schemas.microsoft.com/office/drawing/2010/main">
                <a:solidFill>
                  <a:srgbClr val="FFFFFF"/>
                </a:solidFill>
              </a14:hiddenFill>
            </a:ext>
          </a:extLst>
        </p:spPr>
      </p:pic>
      <p:pic>
        <p:nvPicPr>
          <p:cNvPr id="10" name="Audio 9">
            <a:hlinkClick r:id="" action="ppaction://media"/>
            <a:extLst>
              <a:ext uri="{FF2B5EF4-FFF2-40B4-BE49-F238E27FC236}">
                <a16:creationId xmlns:a16="http://schemas.microsoft.com/office/drawing/2014/main" id="{6D58C904-3A13-3C3F-A56E-173F05808CDC}"/>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224568968"/>
      </p:ext>
    </p:extLst>
  </p:cSld>
  <p:clrMapOvr>
    <a:masterClrMapping/>
  </p:clrMapOvr>
  <mc:AlternateContent xmlns:mc="http://schemas.openxmlformats.org/markup-compatibility/2006" xmlns:p14="http://schemas.microsoft.com/office/powerpoint/2010/main">
    <mc:Choice Requires="p14">
      <p:transition spd="slow" p14:dur="2000" advTm="61844"/>
    </mc:Choice>
    <mc:Fallback xmlns="">
      <p:transition spd="slow" advTm="618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3" name="Graphic 2" descr="Car outline">
            <a:extLst>
              <a:ext uri="{FF2B5EF4-FFF2-40B4-BE49-F238E27FC236}">
                <a16:creationId xmlns:a16="http://schemas.microsoft.com/office/drawing/2014/main" id="{A2274C26-34AE-D145-173A-1ADE318E26B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18558" y="1010729"/>
            <a:ext cx="2418272" cy="2418272"/>
          </a:xfrm>
          <a:prstGeom prst="rect">
            <a:avLst/>
          </a:prstGeom>
        </p:spPr>
      </p:pic>
      <p:pic>
        <p:nvPicPr>
          <p:cNvPr id="4" name="Graphic 3" descr="Car outline">
            <a:extLst>
              <a:ext uri="{FF2B5EF4-FFF2-40B4-BE49-F238E27FC236}">
                <a16:creationId xmlns:a16="http://schemas.microsoft.com/office/drawing/2014/main" id="{4EB58625-67D4-1366-47E0-CD6801F1757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59033">
            <a:off x="1201946" y="4260012"/>
            <a:ext cx="2418272" cy="2418272"/>
          </a:xfrm>
          <a:prstGeom prst="rect">
            <a:avLst/>
          </a:prstGeom>
        </p:spPr>
      </p:pic>
      <p:sp>
        <p:nvSpPr>
          <p:cNvPr id="5" name="Arc 4">
            <a:extLst>
              <a:ext uri="{FF2B5EF4-FFF2-40B4-BE49-F238E27FC236}">
                <a16:creationId xmlns:a16="http://schemas.microsoft.com/office/drawing/2014/main" id="{59D4C128-84E0-F63E-C054-9098E12B394B}"/>
              </a:ext>
            </a:extLst>
          </p:cNvPr>
          <p:cNvSpPr/>
          <p:nvPr/>
        </p:nvSpPr>
        <p:spPr>
          <a:xfrm flipV="1">
            <a:off x="2973956" y="998966"/>
            <a:ext cx="7366957" cy="1630392"/>
          </a:xfrm>
          <a:prstGeom prst="arc">
            <a:avLst>
              <a:gd name="adj1" fmla="val 11255606"/>
              <a:gd name="adj2" fmla="val 20977433"/>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TextBox 9">
            <a:extLst>
              <a:ext uri="{FF2B5EF4-FFF2-40B4-BE49-F238E27FC236}">
                <a16:creationId xmlns:a16="http://schemas.microsoft.com/office/drawing/2014/main" id="{4EA27289-BBD8-192F-5270-53F3691CE75B}"/>
              </a:ext>
            </a:extLst>
          </p:cNvPr>
          <p:cNvSpPr txBox="1"/>
          <p:nvPr/>
        </p:nvSpPr>
        <p:spPr>
          <a:xfrm>
            <a:off x="1430689" y="249819"/>
            <a:ext cx="8763874" cy="1446550"/>
          </a:xfrm>
          <a:prstGeom prst="rect">
            <a:avLst/>
          </a:prstGeom>
          <a:noFill/>
        </p:spPr>
        <p:txBody>
          <a:bodyPr wrap="none" rtlCol="0">
            <a:spAutoFit/>
          </a:bodyPr>
          <a:lstStyle/>
          <a:p>
            <a:r>
              <a:rPr lang="en-GB" sz="2800" dirty="0"/>
              <a:t>				</a:t>
            </a:r>
            <a:r>
              <a:rPr lang="en-GB" sz="3200" b="1" dirty="0"/>
              <a:t>The brain in reactive mode</a:t>
            </a:r>
          </a:p>
          <a:p>
            <a:r>
              <a:rPr lang="en-GB" sz="2800" dirty="0"/>
              <a:t>“The car is not in the right direction for this curve.  </a:t>
            </a:r>
          </a:p>
          <a:p>
            <a:r>
              <a:rPr lang="en-GB" sz="2800" dirty="0"/>
              <a:t>I need to make an immediate correction to my steering”</a:t>
            </a:r>
          </a:p>
        </p:txBody>
      </p:sp>
      <p:sp>
        <p:nvSpPr>
          <p:cNvPr id="11" name="TextBox 10">
            <a:extLst>
              <a:ext uri="{FF2B5EF4-FFF2-40B4-BE49-F238E27FC236}">
                <a16:creationId xmlns:a16="http://schemas.microsoft.com/office/drawing/2014/main" id="{9AE74F79-BEDE-DC66-ED06-50A7B4A2DD6E}"/>
              </a:ext>
            </a:extLst>
          </p:cNvPr>
          <p:cNvSpPr txBox="1"/>
          <p:nvPr/>
        </p:nvSpPr>
        <p:spPr>
          <a:xfrm>
            <a:off x="2973956" y="3429000"/>
            <a:ext cx="9129359" cy="2308324"/>
          </a:xfrm>
          <a:prstGeom prst="rect">
            <a:avLst/>
          </a:prstGeom>
          <a:noFill/>
        </p:spPr>
        <p:txBody>
          <a:bodyPr wrap="none" rtlCol="0">
            <a:spAutoFit/>
          </a:bodyPr>
          <a:lstStyle/>
          <a:p>
            <a:r>
              <a:rPr lang="en-GB" sz="2800" dirty="0"/>
              <a:t>				</a:t>
            </a:r>
            <a:r>
              <a:rPr lang="en-GB" sz="3200" b="1" dirty="0"/>
              <a:t>The brain in predictive mode</a:t>
            </a:r>
          </a:p>
          <a:p>
            <a:r>
              <a:rPr lang="en-GB" sz="2800" dirty="0"/>
              <a:t>“I have an idea how I need to steer around this corner </a:t>
            </a:r>
          </a:p>
          <a:p>
            <a:r>
              <a:rPr lang="en-GB" sz="2800" dirty="0"/>
              <a:t>ahead. I’ll steer based on my prediction and update </a:t>
            </a:r>
          </a:p>
          <a:p>
            <a:r>
              <a:rPr lang="en-GB" sz="2800" dirty="0"/>
              <a:t>it if my idea if it is not correct”</a:t>
            </a:r>
          </a:p>
          <a:p>
            <a:endParaRPr lang="en-GB" sz="2800" dirty="0"/>
          </a:p>
        </p:txBody>
      </p:sp>
      <p:sp>
        <p:nvSpPr>
          <p:cNvPr id="2" name="Arc 1">
            <a:extLst>
              <a:ext uri="{FF2B5EF4-FFF2-40B4-BE49-F238E27FC236}">
                <a16:creationId xmlns:a16="http://schemas.microsoft.com/office/drawing/2014/main" id="{74AFFE6E-041E-5BC3-D2D1-C66BBD9101FE}"/>
              </a:ext>
            </a:extLst>
          </p:cNvPr>
          <p:cNvSpPr/>
          <p:nvPr/>
        </p:nvSpPr>
        <p:spPr>
          <a:xfrm flipV="1">
            <a:off x="2932981" y="1468308"/>
            <a:ext cx="7366957" cy="1630392"/>
          </a:xfrm>
          <a:prstGeom prst="arc">
            <a:avLst>
              <a:gd name="adj1" fmla="val 11255606"/>
              <a:gd name="adj2" fmla="val 20977433"/>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 name="Arc 7">
            <a:extLst>
              <a:ext uri="{FF2B5EF4-FFF2-40B4-BE49-F238E27FC236}">
                <a16:creationId xmlns:a16="http://schemas.microsoft.com/office/drawing/2014/main" id="{3BDBAE6E-C43B-CBC5-5CAA-FA6A94D8CCB4}"/>
              </a:ext>
            </a:extLst>
          </p:cNvPr>
          <p:cNvSpPr/>
          <p:nvPr/>
        </p:nvSpPr>
        <p:spPr>
          <a:xfrm flipV="1">
            <a:off x="3102635" y="4448529"/>
            <a:ext cx="7366957" cy="1630392"/>
          </a:xfrm>
          <a:prstGeom prst="arc">
            <a:avLst>
              <a:gd name="adj1" fmla="val 11255606"/>
              <a:gd name="adj2" fmla="val 2093755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 name="Arc 11">
            <a:extLst>
              <a:ext uri="{FF2B5EF4-FFF2-40B4-BE49-F238E27FC236}">
                <a16:creationId xmlns:a16="http://schemas.microsoft.com/office/drawing/2014/main" id="{215DF25B-0611-EB27-A041-8A71C3E0F4D7}"/>
              </a:ext>
            </a:extLst>
          </p:cNvPr>
          <p:cNvSpPr/>
          <p:nvPr/>
        </p:nvSpPr>
        <p:spPr>
          <a:xfrm flipV="1">
            <a:off x="2932981" y="4944226"/>
            <a:ext cx="7366957" cy="1630392"/>
          </a:xfrm>
          <a:prstGeom prst="arc">
            <a:avLst>
              <a:gd name="adj1" fmla="val 11255606"/>
              <a:gd name="adj2" fmla="val 20977433"/>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pic>
        <p:nvPicPr>
          <p:cNvPr id="9" name="Audio 8">
            <a:hlinkClick r:id="" action="ppaction://media"/>
            <a:extLst>
              <a:ext uri="{FF2B5EF4-FFF2-40B4-BE49-F238E27FC236}">
                <a16:creationId xmlns:a16="http://schemas.microsoft.com/office/drawing/2014/main" id="{9E9BCBF0-1A57-9FAB-4B8D-CCD233F38AE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84787697"/>
      </p:ext>
    </p:extLst>
  </p:cSld>
  <p:clrMapOvr>
    <a:masterClrMapping/>
  </p:clrMapOvr>
  <mc:AlternateContent xmlns:mc="http://schemas.openxmlformats.org/markup-compatibility/2006" xmlns:p14="http://schemas.microsoft.com/office/powerpoint/2010/main">
    <mc:Choice Requires="p14">
      <p:transition spd="slow" p14:dur="2000" advTm="51001"/>
    </mc:Choice>
    <mc:Fallback xmlns="">
      <p:transition spd="slow" advTm="510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3" name="Graphic 1">
            <a:extLst>
              <a:ext uri="{FF2B5EF4-FFF2-40B4-BE49-F238E27FC236}">
                <a16:creationId xmlns:a16="http://schemas.microsoft.com/office/drawing/2014/main" id="{AA1131FE-9D00-E616-3EF1-17E17060FCA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34914" y="1817052"/>
            <a:ext cx="7726842" cy="4346242"/>
          </a:xfrm>
          <a:prstGeom prst="rect">
            <a:avLst/>
          </a:prstGeom>
        </p:spPr>
      </p:pic>
      <p:pic>
        <p:nvPicPr>
          <p:cNvPr id="5" name="Audio 4">
            <a:hlinkClick r:id="" action="ppaction://media"/>
            <a:extLst>
              <a:ext uri="{FF2B5EF4-FFF2-40B4-BE49-F238E27FC236}">
                <a16:creationId xmlns:a16="http://schemas.microsoft.com/office/drawing/2014/main" id="{39952130-84EB-0369-ADDF-7057B25CCA7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06466803"/>
      </p:ext>
    </p:extLst>
  </p:cSld>
  <p:clrMapOvr>
    <a:masterClrMapping/>
  </p:clrMapOvr>
  <mc:AlternateContent xmlns:mc="http://schemas.openxmlformats.org/markup-compatibility/2006" xmlns:p14="http://schemas.microsoft.com/office/powerpoint/2010/main">
    <mc:Choice Requires="p14">
      <p:transition spd="slow" p14:dur="2000" advTm="12222"/>
    </mc:Choice>
    <mc:Fallback xmlns="">
      <p:transition spd="slow" advTm="122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54E4AA98-FECA-F698-4863-7E78F04B40F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86642" y="989956"/>
            <a:ext cx="8443355" cy="4749271"/>
          </a:xfrm>
          <a:prstGeom prst="rect">
            <a:avLst/>
          </a:prstGeom>
        </p:spPr>
      </p:pic>
      <p:pic>
        <p:nvPicPr>
          <p:cNvPr id="5" name="Audio 4">
            <a:hlinkClick r:id="" action="ppaction://media"/>
            <a:extLst>
              <a:ext uri="{FF2B5EF4-FFF2-40B4-BE49-F238E27FC236}">
                <a16:creationId xmlns:a16="http://schemas.microsoft.com/office/drawing/2014/main" id="{7DD9BABF-263A-53A0-ED20-4F3E563F0B5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334236518"/>
      </p:ext>
    </p:extLst>
  </p:cSld>
  <p:clrMapOvr>
    <a:masterClrMapping/>
  </p:clrMapOvr>
  <mc:AlternateContent xmlns:mc="http://schemas.openxmlformats.org/markup-compatibility/2006" xmlns:p14="http://schemas.microsoft.com/office/powerpoint/2010/main">
    <mc:Choice Requires="p14">
      <p:transition spd="slow" p14:dur="2000" advTm="43811"/>
    </mc:Choice>
    <mc:Fallback xmlns="">
      <p:transition spd="slow" advTm="438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535D9D53-88CD-4832-E60B-E5DA9629A86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B003A86-61CE-E49E-CB48-8141223A8D14}"/>
              </a:ext>
            </a:extLst>
          </p:cNvPr>
          <p:cNvSpPr/>
          <p:nvPr/>
        </p:nvSpPr>
        <p:spPr>
          <a:xfrm>
            <a:off x="5719585" y="2492375"/>
            <a:ext cx="158432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solidFill>
                  <a:schemeClr val="bg1"/>
                </a:solidFill>
              </a:rPr>
              <a:t>Predictive Model</a:t>
            </a:r>
          </a:p>
        </p:txBody>
      </p:sp>
      <p:sp>
        <p:nvSpPr>
          <p:cNvPr id="4" name="Rectangle 3">
            <a:extLst>
              <a:ext uri="{FF2B5EF4-FFF2-40B4-BE49-F238E27FC236}">
                <a16:creationId xmlns:a16="http://schemas.microsoft.com/office/drawing/2014/main" id="{13AA504A-25F2-89E8-3D12-287D9E86E448}"/>
              </a:ext>
            </a:extLst>
          </p:cNvPr>
          <p:cNvSpPr/>
          <p:nvPr/>
        </p:nvSpPr>
        <p:spPr>
          <a:xfrm>
            <a:off x="6339646" y="3749676"/>
            <a:ext cx="376307" cy="1587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cxnSp>
        <p:nvCxnSpPr>
          <p:cNvPr id="8" name="Straight Arrow Connector 7">
            <a:extLst>
              <a:ext uri="{FF2B5EF4-FFF2-40B4-BE49-F238E27FC236}">
                <a16:creationId xmlns:a16="http://schemas.microsoft.com/office/drawing/2014/main" id="{4D915296-BB51-0E20-8FB1-1AB1280BD32C}"/>
              </a:ext>
            </a:extLst>
          </p:cNvPr>
          <p:cNvCxnSpPr>
            <a:cxnSpLocks/>
          </p:cNvCxnSpPr>
          <p:nvPr/>
        </p:nvCxnSpPr>
        <p:spPr>
          <a:xfrm flipV="1">
            <a:off x="6527799" y="5450444"/>
            <a:ext cx="0" cy="5730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D2AED70-0186-1183-DF54-E932B71C232B}"/>
              </a:ext>
            </a:extLst>
          </p:cNvPr>
          <p:cNvCxnSpPr/>
          <p:nvPr/>
        </p:nvCxnSpPr>
        <p:spPr>
          <a:xfrm flipV="1">
            <a:off x="6527799" y="3429000"/>
            <a:ext cx="0" cy="228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B59867A-C775-09FA-1682-9F63072D4252}"/>
              </a:ext>
            </a:extLst>
          </p:cNvPr>
          <p:cNvSpPr txBox="1"/>
          <p:nvPr/>
        </p:nvSpPr>
        <p:spPr>
          <a:xfrm>
            <a:off x="2705094" y="6215619"/>
            <a:ext cx="9486906" cy="369332"/>
          </a:xfrm>
          <a:prstGeom prst="rect">
            <a:avLst/>
          </a:prstGeom>
          <a:noFill/>
        </p:spPr>
        <p:txBody>
          <a:bodyPr wrap="square" rtlCol="0">
            <a:spAutoFit/>
          </a:bodyPr>
          <a:lstStyle/>
          <a:p>
            <a:r>
              <a:rPr lang="en-GB" b="1" dirty="0"/>
              <a:t>Sensory input = 0                                     t            </a:t>
            </a:r>
          </a:p>
        </p:txBody>
      </p:sp>
      <p:cxnSp>
        <p:nvCxnSpPr>
          <p:cNvPr id="5" name="Straight Arrow Connector 4">
            <a:extLst>
              <a:ext uri="{FF2B5EF4-FFF2-40B4-BE49-F238E27FC236}">
                <a16:creationId xmlns:a16="http://schemas.microsoft.com/office/drawing/2014/main" id="{574E1E81-25D2-B314-8D2B-031991D563B0}"/>
              </a:ext>
            </a:extLst>
          </p:cNvPr>
          <p:cNvCxnSpPr>
            <a:cxnSpLocks/>
          </p:cNvCxnSpPr>
          <p:nvPr/>
        </p:nvCxnSpPr>
        <p:spPr>
          <a:xfrm>
            <a:off x="7429500" y="2939143"/>
            <a:ext cx="16637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5A6D210-C7B3-B3BD-FDEB-669F78D475DA}"/>
              </a:ext>
            </a:extLst>
          </p:cNvPr>
          <p:cNvSpPr txBox="1"/>
          <p:nvPr/>
        </p:nvSpPr>
        <p:spPr>
          <a:xfrm>
            <a:off x="809211" y="377345"/>
            <a:ext cx="9432454" cy="2125454"/>
          </a:xfrm>
          <a:prstGeom prst="rect">
            <a:avLst/>
          </a:prstGeom>
          <a:noFill/>
        </p:spPr>
        <p:txBody>
          <a:bodyPr wrap="none" rtlCol="0">
            <a:spAutoFit/>
          </a:bodyPr>
          <a:lstStyle/>
          <a:p>
            <a:r>
              <a:rPr lang="en-GB" sz="2400" dirty="0"/>
              <a:t>Free energy principle    </a:t>
            </a:r>
            <a:r>
              <a:rPr lang="en-GB" sz="1600" dirty="0"/>
              <a:t>Friston 2011</a:t>
            </a:r>
          </a:p>
          <a:p>
            <a:endParaRPr lang="en-GB" sz="2400" dirty="0"/>
          </a:p>
          <a:p>
            <a:r>
              <a:rPr lang="en-GB" sz="2000" dirty="0"/>
              <a:t>Disorder is minimised with minimisation of prediction error.</a:t>
            </a:r>
          </a:p>
          <a:p>
            <a:pPr>
              <a:lnSpc>
                <a:spcPct val="170000"/>
              </a:lnSpc>
            </a:pPr>
            <a:r>
              <a:rPr lang="en-GB" sz="2000" dirty="0"/>
              <a:t>This is facilitated by maximising information exchange between interacting systems. </a:t>
            </a:r>
          </a:p>
          <a:p>
            <a:pPr>
              <a:lnSpc>
                <a:spcPct val="170000"/>
              </a:lnSpc>
            </a:pPr>
            <a:r>
              <a:rPr lang="en-GB" sz="2000" dirty="0"/>
              <a:t>This occurs when interacting systems are coherent i.e. their complexity is matched. </a:t>
            </a:r>
          </a:p>
        </p:txBody>
      </p:sp>
      <p:cxnSp>
        <p:nvCxnSpPr>
          <p:cNvPr id="13" name="Straight Arrow Connector 12">
            <a:extLst>
              <a:ext uri="{FF2B5EF4-FFF2-40B4-BE49-F238E27FC236}">
                <a16:creationId xmlns:a16="http://schemas.microsoft.com/office/drawing/2014/main" id="{9A76CB65-9066-B783-9353-8EE40C1AFD8B}"/>
              </a:ext>
            </a:extLst>
          </p:cNvPr>
          <p:cNvCxnSpPr/>
          <p:nvPr/>
        </p:nvCxnSpPr>
        <p:spPr>
          <a:xfrm>
            <a:off x="8788400" y="3276600"/>
            <a:ext cx="3048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89CB84A-0042-6650-DF8F-FACFE26B8C8F}"/>
              </a:ext>
            </a:extLst>
          </p:cNvPr>
          <p:cNvCxnSpPr/>
          <p:nvPr/>
        </p:nvCxnSpPr>
        <p:spPr>
          <a:xfrm>
            <a:off x="8788400" y="3276600"/>
            <a:ext cx="0" cy="27469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1E9E703-38B5-9E4D-4311-B369955D1847}"/>
              </a:ext>
            </a:extLst>
          </p:cNvPr>
          <p:cNvSpPr txBox="1"/>
          <p:nvPr/>
        </p:nvSpPr>
        <p:spPr>
          <a:xfrm>
            <a:off x="9601200" y="2907268"/>
            <a:ext cx="1663699" cy="369332"/>
          </a:xfrm>
          <a:prstGeom prst="rect">
            <a:avLst/>
          </a:prstGeom>
          <a:noFill/>
        </p:spPr>
        <p:txBody>
          <a:bodyPr wrap="square" rtlCol="0">
            <a:spAutoFit/>
          </a:bodyPr>
          <a:lstStyle/>
          <a:p>
            <a:r>
              <a:rPr lang="en-GB" dirty="0"/>
              <a:t>Predictive error</a:t>
            </a:r>
          </a:p>
        </p:txBody>
      </p:sp>
      <p:sp>
        <p:nvSpPr>
          <p:cNvPr id="19" name="Rectangle 18">
            <a:extLst>
              <a:ext uri="{FF2B5EF4-FFF2-40B4-BE49-F238E27FC236}">
                <a16:creationId xmlns:a16="http://schemas.microsoft.com/office/drawing/2014/main" id="{B24CA57D-55B2-BA37-0091-5332CB724966}"/>
              </a:ext>
            </a:extLst>
          </p:cNvPr>
          <p:cNvSpPr/>
          <p:nvPr/>
        </p:nvSpPr>
        <p:spPr>
          <a:xfrm>
            <a:off x="8564493" y="3738326"/>
            <a:ext cx="376307" cy="1587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pic>
        <p:nvPicPr>
          <p:cNvPr id="6" name="Picture 4" descr="The Genius Neuroscientist Who Might Hold the Key to True AI | WIRED">
            <a:extLst>
              <a:ext uri="{FF2B5EF4-FFF2-40B4-BE49-F238E27FC236}">
                <a16:creationId xmlns:a16="http://schemas.microsoft.com/office/drawing/2014/main" id="{976FE7B7-AD8A-316B-5530-3310D0628A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9211" y="2895600"/>
            <a:ext cx="2611739" cy="1956283"/>
          </a:xfrm>
          <a:prstGeom prst="rect">
            <a:avLst/>
          </a:prstGeom>
          <a:noFill/>
          <a:extLst>
            <a:ext uri="{909E8E84-426E-40DD-AFC4-6F175D3DCCD1}">
              <a14:hiddenFill xmlns:a14="http://schemas.microsoft.com/office/drawing/2010/main">
                <a:solidFill>
                  <a:srgbClr val="FFFFFF"/>
                </a:solidFill>
              </a14:hiddenFill>
            </a:ext>
          </a:extLst>
        </p:spPr>
      </p:pic>
      <p:pic>
        <p:nvPicPr>
          <p:cNvPr id="10" name="Audio 9">
            <a:hlinkClick r:id="" action="ppaction://media"/>
            <a:extLst>
              <a:ext uri="{FF2B5EF4-FFF2-40B4-BE49-F238E27FC236}">
                <a16:creationId xmlns:a16="http://schemas.microsoft.com/office/drawing/2014/main" id="{55D8A6BF-B878-610B-2407-DF707308F45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34115421"/>
      </p:ext>
    </p:extLst>
  </p:cSld>
  <p:clrMapOvr>
    <a:masterClrMapping/>
  </p:clrMapOvr>
  <mc:AlternateContent xmlns:mc="http://schemas.openxmlformats.org/markup-compatibility/2006" xmlns:p14="http://schemas.microsoft.com/office/powerpoint/2010/main">
    <mc:Choice Requires="p14">
      <p:transition spd="slow" p14:dur="2000" advTm="25809"/>
    </mc:Choice>
    <mc:Fallback xmlns="">
      <p:transition spd="slow" advTm="258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E5D6A-787E-5B69-B63C-B00C1DEC9B4D}"/>
              </a:ext>
            </a:extLst>
          </p:cNvPr>
          <p:cNvSpPr>
            <a:spLocks noGrp="1"/>
          </p:cNvSpPr>
          <p:nvPr>
            <p:ph type="title"/>
          </p:nvPr>
        </p:nvSpPr>
        <p:spPr>
          <a:xfrm>
            <a:off x="838200" y="506793"/>
            <a:ext cx="10515600" cy="1325563"/>
          </a:xfrm>
        </p:spPr>
        <p:txBody>
          <a:bodyPr>
            <a:normAutofit fontScale="90000"/>
          </a:bodyPr>
          <a:lstStyle/>
          <a:p>
            <a:r>
              <a:rPr lang="en-GB" dirty="0"/>
              <a:t>4. The migraine brain (hypersensitive) can have difficulty resolving predictive errors which is an energy demanding process</a:t>
            </a:r>
          </a:p>
        </p:txBody>
      </p:sp>
      <p:sp>
        <p:nvSpPr>
          <p:cNvPr id="3" name="Content Placeholder 2">
            <a:extLst>
              <a:ext uri="{FF2B5EF4-FFF2-40B4-BE49-F238E27FC236}">
                <a16:creationId xmlns:a16="http://schemas.microsoft.com/office/drawing/2014/main" id="{30FD13A3-BDAD-2B6F-8512-80657B5AE478}"/>
              </a:ext>
            </a:extLst>
          </p:cNvPr>
          <p:cNvSpPr>
            <a:spLocks noGrp="1"/>
          </p:cNvSpPr>
          <p:nvPr>
            <p:ph idx="1"/>
          </p:nvPr>
        </p:nvSpPr>
        <p:spPr>
          <a:xfrm>
            <a:off x="1005625" y="2675631"/>
            <a:ext cx="10515600" cy="4351338"/>
          </a:xfrm>
        </p:spPr>
        <p:txBody>
          <a:bodyPr/>
          <a:lstStyle/>
          <a:p>
            <a:r>
              <a:rPr lang="en-GB" dirty="0"/>
              <a:t>Sensory signals amplified in attempt to resolve error</a:t>
            </a:r>
          </a:p>
          <a:p>
            <a:r>
              <a:rPr lang="en-GB" dirty="0"/>
              <a:t>Leads to overload and shut down</a:t>
            </a:r>
          </a:p>
          <a:p>
            <a:endParaRPr lang="en-GB" dirty="0"/>
          </a:p>
          <a:p>
            <a:pPr marL="0" indent="0">
              <a:buNone/>
            </a:pPr>
            <a:r>
              <a:rPr lang="en-GB" sz="1800" dirty="0"/>
              <a:t>Sedley, W., Kumar, S., Jones, S., Levy, A., Friston, K., Griffiths, T., &amp; Goldsmith, P. (2024). Migraine as an allostatic reset triggered by unresolved interoceptive prediction errors. Neuroscience &amp; </a:t>
            </a:r>
            <a:r>
              <a:rPr lang="en-GB" sz="1800" dirty="0" err="1"/>
              <a:t>Biobehavioral</a:t>
            </a:r>
            <a:r>
              <a:rPr lang="en-GB" sz="1800" dirty="0"/>
              <a:t> Reviews, 157, 105536.</a:t>
            </a:r>
          </a:p>
        </p:txBody>
      </p:sp>
    </p:spTree>
    <p:extLst>
      <p:ext uri="{BB962C8B-B14F-4D97-AF65-F5344CB8AC3E}">
        <p14:creationId xmlns:p14="http://schemas.microsoft.com/office/powerpoint/2010/main" val="721333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DA0D2-7D9F-A7F8-A96A-D691A025D102}"/>
              </a:ext>
            </a:extLst>
          </p:cNvPr>
          <p:cNvSpPr>
            <a:spLocks noGrp="1"/>
          </p:cNvSpPr>
          <p:nvPr>
            <p:ph type="title"/>
          </p:nvPr>
        </p:nvSpPr>
        <p:spPr/>
        <p:txBody>
          <a:bodyPr>
            <a:normAutofit fontScale="90000"/>
          </a:bodyPr>
          <a:lstStyle/>
          <a:p>
            <a:r>
              <a:rPr lang="en-GB" dirty="0"/>
              <a:t>5. Energy demands and predictive processing are further compromised by chronic inflammation</a:t>
            </a:r>
          </a:p>
        </p:txBody>
      </p:sp>
      <p:sp>
        <p:nvSpPr>
          <p:cNvPr id="3" name="Content Placeholder 2">
            <a:extLst>
              <a:ext uri="{FF2B5EF4-FFF2-40B4-BE49-F238E27FC236}">
                <a16:creationId xmlns:a16="http://schemas.microsoft.com/office/drawing/2014/main" id="{C33DACB2-6A5D-AE18-E273-D145AD435672}"/>
              </a:ext>
            </a:extLst>
          </p:cNvPr>
          <p:cNvSpPr>
            <a:spLocks noGrp="1"/>
          </p:cNvSpPr>
          <p:nvPr>
            <p:ph idx="1"/>
          </p:nvPr>
        </p:nvSpPr>
        <p:spPr>
          <a:xfrm>
            <a:off x="928353" y="2276386"/>
            <a:ext cx="10515600" cy="4351338"/>
          </a:xfrm>
        </p:spPr>
        <p:txBody>
          <a:bodyPr>
            <a:normAutofit/>
          </a:bodyPr>
          <a:lstStyle/>
          <a:p>
            <a:r>
              <a:rPr lang="en-GB" sz="2400" dirty="0"/>
              <a:t>David </a:t>
            </a:r>
            <a:r>
              <a:rPr lang="en-GB" sz="2400" dirty="0" err="1"/>
              <a:t>Borsook</a:t>
            </a:r>
            <a:r>
              <a:rPr lang="en-GB" sz="2400" dirty="0"/>
              <a:t>, Nasim Maleki, Lino Becerra, Bruce McEwen, Understanding Migraine through the Lens of Maladaptive Stress Responses: A Model Disease of Allostatic Load, Neuron, Volume 73, Issue 2, 2012, Pages 219-234, https://doi.org/10.1016/j.neuron.2012.01.001.</a:t>
            </a:r>
          </a:p>
        </p:txBody>
      </p:sp>
    </p:spTree>
    <p:extLst>
      <p:ext uri="{BB962C8B-B14F-4D97-AF65-F5344CB8AC3E}">
        <p14:creationId xmlns:p14="http://schemas.microsoft.com/office/powerpoint/2010/main" val="35444119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B7720-1221-4D53-4E20-DD316E132939}"/>
              </a:ext>
            </a:extLst>
          </p:cNvPr>
          <p:cNvSpPr>
            <a:spLocks noGrp="1"/>
          </p:cNvSpPr>
          <p:nvPr>
            <p:ph type="title"/>
          </p:nvPr>
        </p:nvSpPr>
        <p:spPr/>
        <p:txBody>
          <a:bodyPr/>
          <a:lstStyle/>
          <a:p>
            <a:r>
              <a:rPr lang="en-GB" dirty="0"/>
              <a:t>Impact chronic inflammatory load</a:t>
            </a:r>
          </a:p>
        </p:txBody>
      </p:sp>
      <p:sp>
        <p:nvSpPr>
          <p:cNvPr id="3" name="Content Placeholder 2">
            <a:extLst>
              <a:ext uri="{FF2B5EF4-FFF2-40B4-BE49-F238E27FC236}">
                <a16:creationId xmlns:a16="http://schemas.microsoft.com/office/drawing/2014/main" id="{88E7D901-96DE-2BE5-8FE6-3CD99DE230D6}"/>
              </a:ext>
            </a:extLst>
          </p:cNvPr>
          <p:cNvSpPr>
            <a:spLocks noGrp="1"/>
          </p:cNvSpPr>
          <p:nvPr>
            <p:ph idx="1"/>
          </p:nvPr>
        </p:nvSpPr>
        <p:spPr/>
        <p:txBody>
          <a:bodyPr>
            <a:normAutofit fontScale="92500" lnSpcReduction="10000"/>
          </a:bodyPr>
          <a:lstStyle/>
          <a:p>
            <a:r>
              <a:rPr lang="en-GB" dirty="0"/>
              <a:t>Held across the body. Inappropriate interpretation of physiological change. Distorts body signals.  (positive feedback).</a:t>
            </a:r>
          </a:p>
          <a:p>
            <a:endParaRPr lang="en-GB" dirty="0"/>
          </a:p>
          <a:p>
            <a:r>
              <a:rPr lang="en-GB" dirty="0"/>
              <a:t>Increased energy consumption.</a:t>
            </a:r>
          </a:p>
          <a:p>
            <a:endParaRPr lang="en-GB" dirty="0"/>
          </a:p>
          <a:p>
            <a:r>
              <a:rPr lang="en-GB" dirty="0"/>
              <a:t>Impact on cognitive functioning  - reduced model flexibility, updates model inappropriately (“I feel bad all the time, the world must be bad”).</a:t>
            </a:r>
          </a:p>
          <a:p>
            <a:endParaRPr lang="en-GB" dirty="0"/>
          </a:p>
          <a:p>
            <a:r>
              <a:rPr lang="en-GB" dirty="0"/>
              <a:t>Overweighs certain predictive errors (Those linked to threat or discomfort)</a:t>
            </a:r>
          </a:p>
        </p:txBody>
      </p:sp>
    </p:spTree>
    <p:extLst>
      <p:ext uri="{BB962C8B-B14F-4D97-AF65-F5344CB8AC3E}">
        <p14:creationId xmlns:p14="http://schemas.microsoft.com/office/powerpoint/2010/main" val="34819526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DDF49-CA9F-9B12-3ACE-C96D5EF1305F}"/>
              </a:ext>
            </a:extLst>
          </p:cNvPr>
          <p:cNvSpPr>
            <a:spLocks noGrp="1"/>
          </p:cNvSpPr>
          <p:nvPr>
            <p:ph type="title"/>
          </p:nvPr>
        </p:nvSpPr>
        <p:spPr/>
        <p:txBody>
          <a:bodyPr/>
          <a:lstStyle/>
          <a:p>
            <a:r>
              <a:rPr lang="en-GB" dirty="0"/>
              <a:t>The impact of childhood trauma</a:t>
            </a:r>
          </a:p>
        </p:txBody>
      </p:sp>
      <p:sp>
        <p:nvSpPr>
          <p:cNvPr id="3" name="Content Placeholder 2">
            <a:extLst>
              <a:ext uri="{FF2B5EF4-FFF2-40B4-BE49-F238E27FC236}">
                <a16:creationId xmlns:a16="http://schemas.microsoft.com/office/drawing/2014/main" id="{8ECFF839-3953-D669-1CC8-B2DCC8A8FD6F}"/>
              </a:ext>
            </a:extLst>
          </p:cNvPr>
          <p:cNvSpPr>
            <a:spLocks noGrp="1"/>
          </p:cNvSpPr>
          <p:nvPr>
            <p:ph idx="1"/>
          </p:nvPr>
        </p:nvSpPr>
        <p:spPr/>
        <p:txBody>
          <a:bodyPr>
            <a:normAutofit/>
          </a:bodyPr>
          <a:lstStyle/>
          <a:p>
            <a:r>
              <a:rPr lang="en-GB" dirty="0"/>
              <a:t>Difficulty in constructing consistent models</a:t>
            </a:r>
          </a:p>
          <a:p>
            <a:endParaRPr lang="en-GB" dirty="0"/>
          </a:p>
          <a:p>
            <a:r>
              <a:rPr lang="en-GB" dirty="0"/>
              <a:t>Dependence on unreliable predictive errors</a:t>
            </a:r>
          </a:p>
          <a:p>
            <a:endParaRPr lang="en-GB" dirty="0"/>
          </a:p>
          <a:p>
            <a:r>
              <a:rPr lang="en-GB" dirty="0"/>
              <a:t>High chronic inflammatory load</a:t>
            </a:r>
          </a:p>
          <a:p>
            <a:endParaRPr lang="en-GB" dirty="0"/>
          </a:p>
          <a:p>
            <a:pPr marL="0" indent="0">
              <a:buNone/>
            </a:pPr>
            <a:r>
              <a:rPr lang="en-GB" sz="2000" dirty="0"/>
              <a:t>McLaughlin KA, Sheridan MA, Lambert HK. Childhood adversity and neural development: Deprivation and threat as distinct dimensions of early experience. Neuroscience &amp; </a:t>
            </a:r>
            <a:r>
              <a:rPr lang="en-GB" sz="2000" dirty="0" err="1"/>
              <a:t>Biobehavioral</a:t>
            </a:r>
            <a:r>
              <a:rPr lang="en-GB" sz="2000" dirty="0"/>
              <a:t> Reviews. 2014 Nov 1;47:578-91.</a:t>
            </a:r>
          </a:p>
        </p:txBody>
      </p:sp>
    </p:spTree>
    <p:extLst>
      <p:ext uri="{BB962C8B-B14F-4D97-AF65-F5344CB8AC3E}">
        <p14:creationId xmlns:p14="http://schemas.microsoft.com/office/powerpoint/2010/main" val="143976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D3E17-A600-7CD9-49AB-F7FEE25CCE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470991-8899-C266-28C1-856DDDCFAF3D}"/>
              </a:ext>
            </a:extLst>
          </p:cNvPr>
          <p:cNvSpPr>
            <a:spLocks noGrp="1"/>
          </p:cNvSpPr>
          <p:nvPr>
            <p:ph type="title"/>
          </p:nvPr>
        </p:nvSpPr>
        <p:spPr/>
        <p:txBody>
          <a:bodyPr>
            <a:normAutofit/>
          </a:bodyPr>
          <a:lstStyle/>
          <a:p>
            <a:r>
              <a:rPr lang="en-GB" sz="6000" dirty="0"/>
              <a:t>Outline of talk</a:t>
            </a:r>
          </a:p>
        </p:txBody>
      </p:sp>
      <p:sp>
        <p:nvSpPr>
          <p:cNvPr id="3" name="Content Placeholder 2">
            <a:extLst>
              <a:ext uri="{FF2B5EF4-FFF2-40B4-BE49-F238E27FC236}">
                <a16:creationId xmlns:a16="http://schemas.microsoft.com/office/drawing/2014/main" id="{E07EF0AC-1259-5656-F49A-79845EE74B34}"/>
              </a:ext>
            </a:extLst>
          </p:cNvPr>
          <p:cNvSpPr>
            <a:spLocks noGrp="1"/>
          </p:cNvSpPr>
          <p:nvPr>
            <p:ph idx="1"/>
          </p:nvPr>
        </p:nvSpPr>
        <p:spPr/>
        <p:txBody>
          <a:bodyPr>
            <a:normAutofit lnSpcReduction="10000"/>
          </a:bodyPr>
          <a:lstStyle/>
          <a:p>
            <a:endParaRPr lang="en-GB" sz="3200" dirty="0"/>
          </a:p>
          <a:p>
            <a:r>
              <a:rPr lang="en-GB" sz="3200" dirty="0"/>
              <a:t>Poetical</a:t>
            </a:r>
          </a:p>
          <a:p>
            <a:endParaRPr lang="en-GB" sz="3200" dirty="0"/>
          </a:p>
          <a:p>
            <a:r>
              <a:rPr lang="en-GB" sz="3200" dirty="0"/>
              <a:t>Epidemiological</a:t>
            </a:r>
          </a:p>
          <a:p>
            <a:endParaRPr lang="en-GB" sz="3200" dirty="0"/>
          </a:p>
          <a:p>
            <a:r>
              <a:rPr lang="en-GB" sz="3200" dirty="0"/>
              <a:t>Theoretical</a:t>
            </a:r>
          </a:p>
          <a:p>
            <a:endParaRPr lang="en-GB" sz="3200" dirty="0"/>
          </a:p>
          <a:p>
            <a:r>
              <a:rPr lang="en-GB" sz="3200" u="sng" dirty="0"/>
              <a:t>Practical</a:t>
            </a:r>
          </a:p>
          <a:p>
            <a:endParaRPr lang="en-GB" dirty="0"/>
          </a:p>
        </p:txBody>
      </p:sp>
    </p:spTree>
    <p:extLst>
      <p:ext uri="{BB962C8B-B14F-4D97-AF65-F5344CB8AC3E}">
        <p14:creationId xmlns:p14="http://schemas.microsoft.com/office/powerpoint/2010/main" val="21728276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EF55C-FD09-1F7A-1AE1-EA0D1377C3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BB7BE5-0D07-2ADF-E46B-1D54398A458E}"/>
              </a:ext>
            </a:extLst>
          </p:cNvPr>
          <p:cNvSpPr>
            <a:spLocks noGrp="1"/>
          </p:cNvSpPr>
          <p:nvPr>
            <p:ph type="title"/>
          </p:nvPr>
        </p:nvSpPr>
        <p:spPr/>
        <p:txBody>
          <a:bodyPr/>
          <a:lstStyle/>
          <a:p>
            <a:r>
              <a:rPr lang="en-GB" dirty="0"/>
              <a:t>Key questions</a:t>
            </a:r>
          </a:p>
        </p:txBody>
      </p:sp>
      <p:sp>
        <p:nvSpPr>
          <p:cNvPr id="3" name="Content Placeholder 2">
            <a:extLst>
              <a:ext uri="{FF2B5EF4-FFF2-40B4-BE49-F238E27FC236}">
                <a16:creationId xmlns:a16="http://schemas.microsoft.com/office/drawing/2014/main" id="{B75DB749-1AA4-E9DF-0AB5-C0A020E1C3B0}"/>
              </a:ext>
            </a:extLst>
          </p:cNvPr>
          <p:cNvSpPr>
            <a:spLocks noGrp="1"/>
          </p:cNvSpPr>
          <p:nvPr>
            <p:ph idx="1"/>
          </p:nvPr>
        </p:nvSpPr>
        <p:spPr/>
        <p:txBody>
          <a:bodyPr>
            <a:normAutofit fontScale="92500" lnSpcReduction="20000"/>
          </a:bodyPr>
          <a:lstStyle/>
          <a:p>
            <a:r>
              <a:rPr lang="en-GB" dirty="0"/>
              <a:t>Does trauma exacerbate or perpetuate migraine?</a:t>
            </a:r>
          </a:p>
          <a:p>
            <a:endParaRPr lang="en-GB" dirty="0"/>
          </a:p>
          <a:p>
            <a:r>
              <a:rPr lang="en-GB" dirty="0"/>
              <a:t>To what extent is the trauma agenda culturally (our conditioned and filtered world view) driven?</a:t>
            </a:r>
          </a:p>
          <a:p>
            <a:endParaRPr lang="en-GB" dirty="0"/>
          </a:p>
          <a:p>
            <a:r>
              <a:rPr lang="en-GB" dirty="0"/>
              <a:t>How does our own trauma impact on our patient relationship and clinical approach?</a:t>
            </a:r>
          </a:p>
          <a:p>
            <a:endParaRPr lang="en-GB" dirty="0"/>
          </a:p>
          <a:p>
            <a:r>
              <a:rPr lang="en-GB" dirty="0"/>
              <a:t>Should we explore a trauma background in our consultations?</a:t>
            </a:r>
          </a:p>
          <a:p>
            <a:endParaRPr lang="en-GB" dirty="0"/>
          </a:p>
          <a:p>
            <a:r>
              <a:rPr lang="en-GB" dirty="0"/>
              <a:t>How should we proceed when we do?</a:t>
            </a:r>
          </a:p>
          <a:p>
            <a:endParaRPr lang="en-GB" dirty="0"/>
          </a:p>
          <a:p>
            <a:endParaRPr lang="en-GB" dirty="0"/>
          </a:p>
          <a:p>
            <a:endParaRPr lang="en-GB" dirty="0"/>
          </a:p>
        </p:txBody>
      </p:sp>
    </p:spTree>
    <p:extLst>
      <p:ext uri="{BB962C8B-B14F-4D97-AF65-F5344CB8AC3E}">
        <p14:creationId xmlns:p14="http://schemas.microsoft.com/office/powerpoint/2010/main" val="14089317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264B0-2D39-8AE0-AA5F-1E7594ED8A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D6378F-AD3E-1001-B2CC-FCDB56C598CD}"/>
              </a:ext>
            </a:extLst>
          </p:cNvPr>
          <p:cNvSpPr>
            <a:spLocks noGrp="1"/>
          </p:cNvSpPr>
          <p:nvPr>
            <p:ph type="title"/>
          </p:nvPr>
        </p:nvSpPr>
        <p:spPr/>
        <p:txBody>
          <a:bodyPr>
            <a:normAutofit fontScale="90000"/>
          </a:bodyPr>
          <a:lstStyle/>
          <a:p>
            <a:r>
              <a:rPr lang="en-GB" dirty="0"/>
              <a:t>Key questions - </a:t>
            </a:r>
            <a:r>
              <a:rPr lang="en-GB" sz="3600" dirty="0"/>
              <a:t>Does trauma exacerbate or perpetuate migraine?</a:t>
            </a:r>
            <a:br>
              <a:rPr lang="en-GB" sz="3600" dirty="0"/>
            </a:br>
            <a:endParaRPr lang="en-GB" sz="3600" dirty="0"/>
          </a:p>
        </p:txBody>
      </p:sp>
      <p:sp>
        <p:nvSpPr>
          <p:cNvPr id="3" name="Content Placeholder 2">
            <a:extLst>
              <a:ext uri="{FF2B5EF4-FFF2-40B4-BE49-F238E27FC236}">
                <a16:creationId xmlns:a16="http://schemas.microsoft.com/office/drawing/2014/main" id="{6887E161-C95B-2789-22F4-7F9469407CA8}"/>
              </a:ext>
            </a:extLst>
          </p:cNvPr>
          <p:cNvSpPr>
            <a:spLocks noGrp="1"/>
          </p:cNvSpPr>
          <p:nvPr>
            <p:ph idx="1"/>
          </p:nvPr>
        </p:nvSpPr>
        <p:spPr/>
        <p:txBody>
          <a:bodyPr>
            <a:normAutofit/>
          </a:bodyPr>
          <a:lstStyle/>
          <a:p>
            <a:r>
              <a:rPr lang="en-GB" dirty="0"/>
              <a:t>Clear association, dose response but is it causal?</a:t>
            </a:r>
          </a:p>
          <a:p>
            <a:endParaRPr lang="en-GB" dirty="0"/>
          </a:p>
          <a:p>
            <a:r>
              <a:rPr lang="en-GB" dirty="0"/>
              <a:t>Theoretical support</a:t>
            </a:r>
          </a:p>
          <a:p>
            <a:endParaRPr lang="en-GB" dirty="0"/>
          </a:p>
          <a:p>
            <a:endParaRPr lang="en-GB" dirty="0"/>
          </a:p>
        </p:txBody>
      </p:sp>
    </p:spTree>
    <p:extLst>
      <p:ext uri="{BB962C8B-B14F-4D97-AF65-F5344CB8AC3E}">
        <p14:creationId xmlns:p14="http://schemas.microsoft.com/office/powerpoint/2010/main" val="6203818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75F37-5E79-A0CC-26F3-2595BE6DA5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3EEB04-F93F-42DB-06CB-A3891345A548}"/>
              </a:ext>
            </a:extLst>
          </p:cNvPr>
          <p:cNvSpPr>
            <a:spLocks noGrp="1"/>
          </p:cNvSpPr>
          <p:nvPr>
            <p:ph type="title"/>
          </p:nvPr>
        </p:nvSpPr>
        <p:spPr/>
        <p:txBody>
          <a:bodyPr/>
          <a:lstStyle/>
          <a:p>
            <a:r>
              <a:rPr lang="en-GB" dirty="0"/>
              <a:t>Key questions</a:t>
            </a:r>
          </a:p>
        </p:txBody>
      </p:sp>
      <p:sp>
        <p:nvSpPr>
          <p:cNvPr id="3" name="Content Placeholder 2">
            <a:extLst>
              <a:ext uri="{FF2B5EF4-FFF2-40B4-BE49-F238E27FC236}">
                <a16:creationId xmlns:a16="http://schemas.microsoft.com/office/drawing/2014/main" id="{4313D4A2-0C5B-9541-22B5-2409BBA67240}"/>
              </a:ext>
            </a:extLst>
          </p:cNvPr>
          <p:cNvSpPr>
            <a:spLocks noGrp="1"/>
          </p:cNvSpPr>
          <p:nvPr>
            <p:ph idx="1"/>
          </p:nvPr>
        </p:nvSpPr>
        <p:spPr/>
        <p:txBody>
          <a:bodyPr>
            <a:normAutofit/>
          </a:bodyPr>
          <a:lstStyle/>
          <a:p>
            <a:endParaRPr lang="en-GB" dirty="0"/>
          </a:p>
          <a:p>
            <a:pPr marL="0" indent="0">
              <a:buNone/>
            </a:pPr>
            <a:r>
              <a:rPr lang="en-GB" dirty="0"/>
              <a:t>To what extent is the trauma agenda culturally (our conditioned and filtered world view) pulled?</a:t>
            </a:r>
          </a:p>
          <a:p>
            <a:pPr marL="0" indent="0">
              <a:buNone/>
            </a:pPr>
            <a:endParaRPr lang="en-GB" dirty="0"/>
          </a:p>
          <a:p>
            <a:pPr marL="0" indent="0">
              <a:buNone/>
            </a:pPr>
            <a:r>
              <a:rPr lang="en-GB" dirty="0"/>
              <a:t>To what extent is the trauma agenda professionally pushed?</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3368590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53E80-C140-D322-3CA4-639FE8FEC8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564647-23E0-1EDB-9B85-56430FBA1AE6}"/>
              </a:ext>
            </a:extLst>
          </p:cNvPr>
          <p:cNvSpPr>
            <a:spLocks noGrp="1"/>
          </p:cNvSpPr>
          <p:nvPr>
            <p:ph type="title"/>
          </p:nvPr>
        </p:nvSpPr>
        <p:spPr/>
        <p:txBody>
          <a:bodyPr/>
          <a:lstStyle/>
          <a:p>
            <a:r>
              <a:rPr lang="en-GB" dirty="0"/>
              <a:t>Key questions</a:t>
            </a:r>
          </a:p>
        </p:txBody>
      </p:sp>
      <p:sp>
        <p:nvSpPr>
          <p:cNvPr id="3" name="Content Placeholder 2">
            <a:extLst>
              <a:ext uri="{FF2B5EF4-FFF2-40B4-BE49-F238E27FC236}">
                <a16:creationId xmlns:a16="http://schemas.microsoft.com/office/drawing/2014/main" id="{CD7C9B0E-EBD6-D053-F37C-3B097F4EC651}"/>
              </a:ext>
            </a:extLst>
          </p:cNvPr>
          <p:cNvSpPr>
            <a:spLocks noGrp="1"/>
          </p:cNvSpPr>
          <p:nvPr>
            <p:ph idx="1"/>
          </p:nvPr>
        </p:nvSpPr>
        <p:spPr/>
        <p:txBody>
          <a:bodyPr>
            <a:normAutofit/>
          </a:bodyPr>
          <a:lstStyle/>
          <a:p>
            <a:endParaRPr lang="en-GB" dirty="0"/>
          </a:p>
          <a:p>
            <a:r>
              <a:rPr lang="en-GB" dirty="0"/>
              <a:t>How does our own trauma impact on our patient relationship and clinical approach?</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9609925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D546B-8962-941B-4190-20C427D7BE5F}"/>
              </a:ext>
            </a:extLst>
          </p:cNvPr>
          <p:cNvSpPr>
            <a:spLocks noGrp="1"/>
          </p:cNvSpPr>
          <p:nvPr>
            <p:ph type="title"/>
          </p:nvPr>
        </p:nvSpPr>
        <p:spPr/>
        <p:txBody>
          <a:bodyPr/>
          <a:lstStyle/>
          <a:p>
            <a:r>
              <a:rPr lang="en-GB" dirty="0"/>
              <a:t> Self reflection on our own “stress buckets.”</a:t>
            </a:r>
          </a:p>
        </p:txBody>
      </p:sp>
      <p:sp>
        <p:nvSpPr>
          <p:cNvPr id="3" name="Content Placeholder 2">
            <a:extLst>
              <a:ext uri="{FF2B5EF4-FFF2-40B4-BE49-F238E27FC236}">
                <a16:creationId xmlns:a16="http://schemas.microsoft.com/office/drawing/2014/main" id="{AE1F88AA-C63D-8B06-2B5F-C0064558B530}"/>
              </a:ext>
            </a:extLst>
          </p:cNvPr>
          <p:cNvSpPr>
            <a:spLocks noGrp="1"/>
          </p:cNvSpPr>
          <p:nvPr>
            <p:ph idx="1"/>
          </p:nvPr>
        </p:nvSpPr>
        <p:spPr>
          <a:xfrm>
            <a:off x="838200" y="2506662"/>
            <a:ext cx="10515600" cy="4351338"/>
          </a:xfrm>
        </p:spPr>
        <p:txBody>
          <a:bodyPr/>
          <a:lstStyle/>
          <a:p>
            <a:r>
              <a:rPr lang="en-GB" dirty="0"/>
              <a:t>“We are masters at hiding from ourselves that with which we don't know how to cope”</a:t>
            </a:r>
          </a:p>
          <a:p>
            <a:endParaRPr lang="en-GB" dirty="0"/>
          </a:p>
          <a:p>
            <a:r>
              <a:rPr lang="en-GB" dirty="0"/>
              <a:t>We unconsciously manufacture reactions and projections to alleviate our inner discomfort</a:t>
            </a:r>
          </a:p>
          <a:p>
            <a:endParaRPr lang="en-GB" dirty="0"/>
          </a:p>
          <a:p>
            <a:endParaRPr lang="en-GB" dirty="0"/>
          </a:p>
        </p:txBody>
      </p:sp>
    </p:spTree>
    <p:extLst>
      <p:ext uri="{BB962C8B-B14F-4D97-AF65-F5344CB8AC3E}">
        <p14:creationId xmlns:p14="http://schemas.microsoft.com/office/powerpoint/2010/main" val="41440178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58485-50C4-CE02-5935-964963DCA1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7E9C04-7A37-01EE-6126-837B06BEFBB0}"/>
              </a:ext>
            </a:extLst>
          </p:cNvPr>
          <p:cNvSpPr>
            <a:spLocks noGrp="1"/>
          </p:cNvSpPr>
          <p:nvPr>
            <p:ph type="title"/>
          </p:nvPr>
        </p:nvSpPr>
        <p:spPr/>
        <p:txBody>
          <a:bodyPr/>
          <a:lstStyle/>
          <a:p>
            <a:r>
              <a:rPr lang="en-GB" dirty="0"/>
              <a:t>Key questions</a:t>
            </a:r>
          </a:p>
        </p:txBody>
      </p:sp>
      <p:sp>
        <p:nvSpPr>
          <p:cNvPr id="3" name="Content Placeholder 2">
            <a:extLst>
              <a:ext uri="{FF2B5EF4-FFF2-40B4-BE49-F238E27FC236}">
                <a16:creationId xmlns:a16="http://schemas.microsoft.com/office/drawing/2014/main" id="{62FFAC79-010A-7908-4F36-C4F60D066F0B}"/>
              </a:ext>
            </a:extLst>
          </p:cNvPr>
          <p:cNvSpPr>
            <a:spLocks noGrp="1"/>
          </p:cNvSpPr>
          <p:nvPr>
            <p:ph idx="1"/>
          </p:nvPr>
        </p:nvSpPr>
        <p:spPr/>
        <p:txBody>
          <a:bodyPr>
            <a:normAutofit/>
          </a:bodyPr>
          <a:lstStyle/>
          <a:p>
            <a:endParaRPr lang="en-GB" dirty="0"/>
          </a:p>
          <a:p>
            <a:r>
              <a:rPr lang="en-GB" dirty="0"/>
              <a:t>Should we explore a trauma background in our consultations?</a:t>
            </a:r>
          </a:p>
          <a:p>
            <a:endParaRPr lang="en-GB" dirty="0"/>
          </a:p>
          <a:p>
            <a:endParaRPr lang="en-GB" dirty="0"/>
          </a:p>
          <a:p>
            <a:endParaRPr lang="en-GB" dirty="0"/>
          </a:p>
        </p:txBody>
      </p:sp>
    </p:spTree>
    <p:extLst>
      <p:ext uri="{BB962C8B-B14F-4D97-AF65-F5344CB8AC3E}">
        <p14:creationId xmlns:p14="http://schemas.microsoft.com/office/powerpoint/2010/main" val="27694972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0D2F772-B326-3536-6DAE-634180B6252D}"/>
              </a:ext>
            </a:extLst>
          </p:cNvPr>
          <p:cNvSpPr txBox="1"/>
          <p:nvPr/>
        </p:nvSpPr>
        <p:spPr>
          <a:xfrm>
            <a:off x="3049073" y="2147348"/>
            <a:ext cx="6098146" cy="2943178"/>
          </a:xfrm>
          <a:prstGeom prst="rect">
            <a:avLst/>
          </a:prstGeom>
          <a:noFill/>
        </p:spPr>
        <p:txBody>
          <a:bodyPr wrap="square">
            <a:spAutoFit/>
          </a:bodyPr>
          <a:lstStyle/>
          <a:p>
            <a:pPr>
              <a:lnSpc>
                <a:spcPct val="115000"/>
              </a:lnSpc>
              <a:spcBef>
                <a:spcPts val="1200"/>
              </a:spcBef>
              <a:spcAft>
                <a:spcPts val="750"/>
              </a:spcAft>
              <a:buNone/>
            </a:pPr>
            <a:r>
              <a:rPr lang="en-GB" sz="2400" b="1" kern="0" dirty="0">
                <a:solidFill>
                  <a:srgbClr val="363737"/>
                </a:solidFill>
                <a:effectLst/>
                <a:latin typeface="Segoe UI" panose="020B0502040204020203" pitchFamily="34" charset="0"/>
                <a:ea typeface="Times New Roman" panose="02020603050405020304" pitchFamily="18" charset="0"/>
                <a:cs typeface="Times New Roman" panose="02020603050405020304" pitchFamily="18" charset="0"/>
              </a:rPr>
              <a:t>What is suppressed causes us to be distressed and needs to be expressed.</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marL="190500">
              <a:lnSpc>
                <a:spcPts val="1920"/>
              </a:lnSpc>
              <a:spcAft>
                <a:spcPts val="1500"/>
              </a:spcAft>
              <a:buNone/>
            </a:pPr>
            <a:r>
              <a:rPr lang="en-GB" sz="1800" i="1" kern="0" dirty="0">
                <a:solidFill>
                  <a:srgbClr val="363737"/>
                </a:solidFill>
                <a:effectLst/>
                <a:latin typeface="Times New Roman" panose="02020603050405020304" pitchFamily="18" charset="0"/>
                <a:ea typeface="Times New Roman" panose="02020603050405020304" pitchFamily="18" charset="0"/>
                <a:cs typeface="Times New Roman" panose="02020603050405020304" pitchFamily="18" charset="0"/>
              </a:rPr>
              <a:t>“But if in consciousness there is no willingness to admit unconscious contents, then the energy of these contents is diverted to the sphere of affectivity, namely to the sphere of the instincts. From there arise emotional outbursts, and irritability, of which consciousness usually suffers a profound disorientation. </a:t>
            </a:r>
          </a:p>
          <a:p>
            <a:pPr marL="190500">
              <a:lnSpc>
                <a:spcPts val="1920"/>
              </a:lnSpc>
              <a:spcAft>
                <a:spcPts val="1500"/>
              </a:spcAft>
              <a:buNone/>
            </a:pPr>
            <a:r>
              <a:rPr lang="en-GB" i="1" kern="0" dirty="0">
                <a:solidFill>
                  <a:srgbClr val="363737"/>
                </a:solidFill>
                <a:latin typeface="Times New Roman" panose="02020603050405020304" pitchFamily="18" charset="0"/>
                <a:ea typeface="Times New Roman" panose="02020603050405020304" pitchFamily="18" charset="0"/>
                <a:cs typeface="Times New Roman" panose="02020603050405020304" pitchFamily="18" charset="0"/>
              </a:rPr>
              <a:t>                                                                      </a:t>
            </a:r>
            <a:r>
              <a:rPr lang="en-GB" sz="1800" i="1" kern="0" dirty="0">
                <a:solidFill>
                  <a:srgbClr val="363737"/>
                </a:solidFill>
                <a:effectLst/>
                <a:latin typeface="Times New Roman" panose="02020603050405020304" pitchFamily="18" charset="0"/>
                <a:ea typeface="Times New Roman" panose="02020603050405020304" pitchFamily="18" charset="0"/>
                <a:cs typeface="Times New Roman" panose="02020603050405020304" pitchFamily="18" charset="0"/>
              </a:rPr>
              <a:t>Jung</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592451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3FEB6-658E-61CC-CA28-B76217B36D15}"/>
              </a:ext>
            </a:extLst>
          </p:cNvPr>
          <p:cNvSpPr>
            <a:spLocks noGrp="1"/>
          </p:cNvSpPr>
          <p:nvPr>
            <p:ph type="title"/>
          </p:nvPr>
        </p:nvSpPr>
        <p:spPr>
          <a:xfrm>
            <a:off x="928352" y="1181099"/>
            <a:ext cx="10515600" cy="1325563"/>
          </a:xfrm>
        </p:spPr>
        <p:txBody>
          <a:bodyPr>
            <a:normAutofit fontScale="90000"/>
          </a:bodyPr>
          <a:lstStyle/>
          <a:p>
            <a:r>
              <a:rPr lang="en-GB" dirty="0"/>
              <a:t>Always Vigilant </a:t>
            </a:r>
            <a:br>
              <a:rPr lang="en-GB" dirty="0"/>
            </a:br>
            <a:br>
              <a:rPr lang="en-GB" dirty="0"/>
            </a:br>
            <a:endParaRPr lang="en-GB" dirty="0"/>
          </a:p>
        </p:txBody>
      </p:sp>
      <p:sp>
        <p:nvSpPr>
          <p:cNvPr id="3" name="Content Placeholder 2">
            <a:extLst>
              <a:ext uri="{FF2B5EF4-FFF2-40B4-BE49-F238E27FC236}">
                <a16:creationId xmlns:a16="http://schemas.microsoft.com/office/drawing/2014/main" id="{48C2C816-B3A2-6307-E2DE-F838FBC9299E}"/>
              </a:ext>
            </a:extLst>
          </p:cNvPr>
          <p:cNvSpPr>
            <a:spLocks noGrp="1"/>
          </p:cNvSpPr>
          <p:nvPr>
            <p:ph idx="1"/>
          </p:nvPr>
        </p:nvSpPr>
        <p:spPr>
          <a:xfrm>
            <a:off x="838200" y="2506662"/>
            <a:ext cx="10515600" cy="4351338"/>
          </a:xfrm>
        </p:spPr>
        <p:txBody>
          <a:bodyPr/>
          <a:lstStyle/>
          <a:p>
            <a:pPr marL="0" indent="0">
              <a:lnSpc>
                <a:spcPct val="100000"/>
              </a:lnSpc>
              <a:buNone/>
            </a:pPr>
            <a:r>
              <a:rPr lang="en-GB" dirty="0"/>
              <a:t>“Often, we find that difficult experiences even going back to childhood can impact upon physical illnesses like migraine.”</a:t>
            </a:r>
          </a:p>
          <a:p>
            <a:pPr marL="0" indent="0">
              <a:buNone/>
            </a:pPr>
            <a:endParaRPr lang="en-GB" dirty="0"/>
          </a:p>
          <a:p>
            <a:pPr marL="0" indent="0">
              <a:lnSpc>
                <a:spcPct val="100000"/>
              </a:lnSpc>
              <a:buNone/>
            </a:pPr>
            <a:r>
              <a:rPr lang="en-GB" dirty="0"/>
              <a:t>“I don’t want to go into any details, but I wonder if there is anything that may be troubling that could be arising from previous difficult experiences?”</a:t>
            </a:r>
          </a:p>
          <a:p>
            <a:pPr marL="0" indent="0">
              <a:lnSpc>
                <a:spcPct val="100000"/>
              </a:lnSpc>
              <a:buNone/>
            </a:pPr>
            <a:endParaRPr lang="en-GB" dirty="0"/>
          </a:p>
        </p:txBody>
      </p:sp>
    </p:spTree>
    <p:extLst>
      <p:ext uri="{BB962C8B-B14F-4D97-AF65-F5344CB8AC3E}">
        <p14:creationId xmlns:p14="http://schemas.microsoft.com/office/powerpoint/2010/main" val="15498479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E6B68-8B28-F25D-F4B5-7BFE2355AE8E}"/>
              </a:ext>
            </a:extLst>
          </p:cNvPr>
          <p:cNvSpPr>
            <a:spLocks noGrp="1"/>
          </p:cNvSpPr>
          <p:nvPr>
            <p:ph type="title"/>
          </p:nvPr>
        </p:nvSpPr>
        <p:spPr/>
        <p:txBody>
          <a:bodyPr/>
          <a:lstStyle/>
          <a:p>
            <a:r>
              <a:rPr lang="en-GB" dirty="0"/>
              <a:t>Should you address unresolved trauma?</a:t>
            </a:r>
          </a:p>
        </p:txBody>
      </p:sp>
      <p:sp>
        <p:nvSpPr>
          <p:cNvPr id="3" name="Content Placeholder 2">
            <a:extLst>
              <a:ext uri="{FF2B5EF4-FFF2-40B4-BE49-F238E27FC236}">
                <a16:creationId xmlns:a16="http://schemas.microsoft.com/office/drawing/2014/main" id="{ECF72E05-ADB6-0E72-653E-B2DB190F9030}"/>
              </a:ext>
            </a:extLst>
          </p:cNvPr>
          <p:cNvSpPr>
            <a:spLocks noGrp="1"/>
          </p:cNvSpPr>
          <p:nvPr>
            <p:ph idx="1"/>
          </p:nvPr>
        </p:nvSpPr>
        <p:spPr/>
        <p:txBody>
          <a:bodyPr/>
          <a:lstStyle/>
          <a:p>
            <a:r>
              <a:rPr lang="en-GB" dirty="0"/>
              <a:t>Is it harming you?</a:t>
            </a:r>
          </a:p>
          <a:p>
            <a:endParaRPr lang="en-GB" dirty="0"/>
          </a:p>
          <a:p>
            <a:r>
              <a:rPr lang="en-GB" dirty="0"/>
              <a:t>Is it harming others?</a:t>
            </a:r>
          </a:p>
          <a:p>
            <a:endParaRPr lang="en-GB" dirty="0"/>
          </a:p>
          <a:p>
            <a:r>
              <a:rPr lang="en-GB" dirty="0"/>
              <a:t>Are you at peace with yourself?</a:t>
            </a:r>
          </a:p>
        </p:txBody>
      </p:sp>
    </p:spTree>
    <p:extLst>
      <p:ext uri="{BB962C8B-B14F-4D97-AF65-F5344CB8AC3E}">
        <p14:creationId xmlns:p14="http://schemas.microsoft.com/office/powerpoint/2010/main" val="437865307"/>
      </p:ext>
    </p:extLst>
  </p:cSld>
  <p:clrMapOvr>
    <a:masterClrMapping/>
  </p:clrMapOvr>
  <mc:AlternateContent xmlns:mc="http://schemas.openxmlformats.org/markup-compatibility/2006" xmlns:p14="http://schemas.microsoft.com/office/powerpoint/2010/main">
    <mc:Choice Requires="p14">
      <p:transition spd="slow" p14:dur="2000" advTm="71670"/>
    </mc:Choice>
    <mc:Fallback xmlns="">
      <p:transition spd="slow" advTm="7167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1B1B8-FC2F-5B4C-314B-1C206E98E0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F66EF1-84C9-A0FA-466F-13D712942422}"/>
              </a:ext>
            </a:extLst>
          </p:cNvPr>
          <p:cNvSpPr>
            <a:spLocks noGrp="1"/>
          </p:cNvSpPr>
          <p:nvPr>
            <p:ph type="title"/>
          </p:nvPr>
        </p:nvSpPr>
        <p:spPr/>
        <p:txBody>
          <a:bodyPr/>
          <a:lstStyle/>
          <a:p>
            <a:r>
              <a:rPr lang="en-GB" dirty="0"/>
              <a:t>Key questions</a:t>
            </a:r>
          </a:p>
        </p:txBody>
      </p:sp>
      <p:sp>
        <p:nvSpPr>
          <p:cNvPr id="3" name="Content Placeholder 2">
            <a:extLst>
              <a:ext uri="{FF2B5EF4-FFF2-40B4-BE49-F238E27FC236}">
                <a16:creationId xmlns:a16="http://schemas.microsoft.com/office/drawing/2014/main" id="{B8905B87-FE1B-594B-F723-2E759CC3E35E}"/>
              </a:ext>
            </a:extLst>
          </p:cNvPr>
          <p:cNvSpPr>
            <a:spLocks noGrp="1"/>
          </p:cNvSpPr>
          <p:nvPr>
            <p:ph idx="1"/>
          </p:nvPr>
        </p:nvSpPr>
        <p:spPr/>
        <p:txBody>
          <a:bodyPr>
            <a:normAutofit/>
          </a:bodyPr>
          <a:lstStyle/>
          <a:p>
            <a:r>
              <a:rPr lang="en-GB" dirty="0"/>
              <a:t>How should we proceed when we do?</a:t>
            </a:r>
          </a:p>
          <a:p>
            <a:endParaRPr lang="en-GB" dirty="0"/>
          </a:p>
          <a:p>
            <a:endParaRPr lang="en-GB" dirty="0"/>
          </a:p>
          <a:p>
            <a:endParaRPr lang="en-GB" dirty="0"/>
          </a:p>
        </p:txBody>
      </p:sp>
    </p:spTree>
    <p:extLst>
      <p:ext uri="{BB962C8B-B14F-4D97-AF65-F5344CB8AC3E}">
        <p14:creationId xmlns:p14="http://schemas.microsoft.com/office/powerpoint/2010/main" val="33719778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FD303-284F-DB13-60D5-EFBDD625A31A}"/>
              </a:ext>
            </a:extLst>
          </p:cNvPr>
          <p:cNvSpPr>
            <a:spLocks noGrp="1"/>
          </p:cNvSpPr>
          <p:nvPr>
            <p:ph type="title"/>
          </p:nvPr>
        </p:nvSpPr>
        <p:spPr/>
        <p:txBody>
          <a:bodyPr/>
          <a:lstStyle/>
          <a:p>
            <a:r>
              <a:rPr lang="en-GB" dirty="0"/>
              <a:t>3. Where do you go for help?</a:t>
            </a:r>
          </a:p>
        </p:txBody>
      </p:sp>
      <p:sp>
        <p:nvSpPr>
          <p:cNvPr id="3" name="Content Placeholder 2">
            <a:extLst>
              <a:ext uri="{FF2B5EF4-FFF2-40B4-BE49-F238E27FC236}">
                <a16:creationId xmlns:a16="http://schemas.microsoft.com/office/drawing/2014/main" id="{7EE39AEC-C64E-3F3F-8A24-9122546CD37B}"/>
              </a:ext>
            </a:extLst>
          </p:cNvPr>
          <p:cNvSpPr>
            <a:spLocks noGrp="1"/>
          </p:cNvSpPr>
          <p:nvPr>
            <p:ph idx="1"/>
          </p:nvPr>
        </p:nvSpPr>
        <p:spPr/>
        <p:txBody>
          <a:bodyPr/>
          <a:lstStyle/>
          <a:p>
            <a:r>
              <a:rPr lang="en-GB" dirty="0"/>
              <a:t>NHS mental health services or GP</a:t>
            </a:r>
          </a:p>
          <a:p>
            <a:endParaRPr lang="en-GB" dirty="0"/>
          </a:p>
          <a:p>
            <a:r>
              <a:rPr lang="en-GB" dirty="0"/>
              <a:t>Psychotherapist or psychologist (registered)</a:t>
            </a:r>
          </a:p>
          <a:p>
            <a:endParaRPr lang="en-GB" dirty="0"/>
          </a:p>
          <a:p>
            <a:r>
              <a:rPr lang="en-GB" dirty="0"/>
              <a:t>Trauma focussed holistic practitioner (proceed with caution)</a:t>
            </a:r>
          </a:p>
        </p:txBody>
      </p:sp>
    </p:spTree>
    <p:extLst>
      <p:ext uri="{BB962C8B-B14F-4D97-AF65-F5344CB8AC3E}">
        <p14:creationId xmlns:p14="http://schemas.microsoft.com/office/powerpoint/2010/main" val="959007313"/>
      </p:ext>
    </p:extLst>
  </p:cSld>
  <p:clrMapOvr>
    <a:masterClrMapping/>
  </p:clrMapOvr>
  <mc:AlternateContent xmlns:mc="http://schemas.openxmlformats.org/markup-compatibility/2006" xmlns:p14="http://schemas.microsoft.com/office/powerpoint/2010/main">
    <mc:Choice Requires="p14">
      <p:transition spd="slow" p14:dur="2000" advTm="68602"/>
    </mc:Choice>
    <mc:Fallback xmlns="">
      <p:transition spd="slow" advTm="68602"/>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10028-7EA3-E647-BB4B-9D02A5888C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42BD00-81A7-F786-56E4-249345798C4B}"/>
              </a:ext>
            </a:extLst>
          </p:cNvPr>
          <p:cNvSpPr>
            <a:spLocks noGrp="1"/>
          </p:cNvSpPr>
          <p:nvPr>
            <p:ph type="ctrTitle"/>
          </p:nvPr>
        </p:nvSpPr>
        <p:spPr/>
        <p:txBody>
          <a:bodyPr/>
          <a:lstStyle/>
          <a:p>
            <a:r>
              <a:rPr lang="en-GB" dirty="0"/>
              <a:t>The Impact of  Early Trauma on Perpetuation of Migraine</a:t>
            </a:r>
          </a:p>
        </p:txBody>
      </p:sp>
      <p:sp>
        <p:nvSpPr>
          <p:cNvPr id="5" name="Subtitle 4">
            <a:extLst>
              <a:ext uri="{FF2B5EF4-FFF2-40B4-BE49-F238E27FC236}">
                <a16:creationId xmlns:a16="http://schemas.microsoft.com/office/drawing/2014/main" id="{48D166C2-88CD-1F1C-813A-4421F4D17FEF}"/>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7160897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5622</TotalTime>
  <Words>1301</Words>
  <Application>Microsoft Office PowerPoint</Application>
  <PresentationFormat>Widescreen</PresentationFormat>
  <Paragraphs>212</Paragraphs>
  <Slides>37</Slides>
  <Notes>0</Notes>
  <HiddenSlides>0</HiddenSlides>
  <MMClips>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Aptos</vt:lpstr>
      <vt:lpstr>Aptos Display</vt:lpstr>
      <vt:lpstr>Arial</vt:lpstr>
      <vt:lpstr>Segoe UI</vt:lpstr>
      <vt:lpstr>Times New Roman</vt:lpstr>
      <vt:lpstr>Office Theme</vt:lpstr>
      <vt:lpstr>The Impact of  Early Trauma on Perpetuation of Migraine</vt:lpstr>
      <vt:lpstr>Outline of talk</vt:lpstr>
      <vt:lpstr>       What is a Trauma?      Stressor that promotes an inappropriate or prolonged inflammatory response.   Stressor can be Physical, Psychological, Social.  Here considering trauma arising from interaction with others</vt:lpstr>
      <vt:lpstr>Types of Trauma.  </vt:lpstr>
      <vt:lpstr>Key questions</vt:lpstr>
      <vt:lpstr>Outline of talk</vt:lpstr>
      <vt:lpstr>Migraine and Trauma</vt:lpstr>
      <vt:lpstr>Significant adverse childhood events</vt:lpstr>
      <vt:lpstr>Frequency</vt:lpstr>
      <vt:lpstr>Outline of talk</vt:lpstr>
      <vt:lpstr>Simple explanation</vt:lpstr>
      <vt:lpstr>PowerPoint Presentation</vt:lpstr>
      <vt:lpstr>1. The body needs to optimise energy expenditure</vt:lpstr>
      <vt:lpstr>2. Deficiencies in energy production in the migraine brain</vt:lpstr>
      <vt:lpstr>3. Brain and other levels of scale minimise energy expenditure by operating in a predictive mode</vt:lpstr>
      <vt:lpstr>PowerPoint Presentation</vt:lpstr>
      <vt:lpstr>PowerPoint Presentation</vt:lpstr>
      <vt:lpstr>PowerPoint Presentation</vt:lpstr>
      <vt:lpstr>PowerPoint Presentation</vt:lpstr>
      <vt:lpstr>PowerPoint Presentation</vt:lpstr>
      <vt:lpstr>4. The migraine brain (hypersensitive) can have difficulty resolving predictive errors which is an energy demanding process</vt:lpstr>
      <vt:lpstr>5. Energy demands and predictive processing are further compromised by chronic inflammation</vt:lpstr>
      <vt:lpstr>Impact chronic inflammatory load</vt:lpstr>
      <vt:lpstr>The impact of childhood trauma</vt:lpstr>
      <vt:lpstr>Outline of talk</vt:lpstr>
      <vt:lpstr>Key questions</vt:lpstr>
      <vt:lpstr>Key questions - Does trauma exacerbate or perpetuate migraine? </vt:lpstr>
      <vt:lpstr>Key questions</vt:lpstr>
      <vt:lpstr>Key questions</vt:lpstr>
      <vt:lpstr> Self reflection on our own “stress buckets.”</vt:lpstr>
      <vt:lpstr>Key questions</vt:lpstr>
      <vt:lpstr>PowerPoint Presentation</vt:lpstr>
      <vt:lpstr>Always Vigilant   </vt:lpstr>
      <vt:lpstr>Should you address unresolved trauma?</vt:lpstr>
      <vt:lpstr>Key questions</vt:lpstr>
      <vt:lpstr>3. Where do you go for help?</vt:lpstr>
      <vt:lpstr>The Impact of  Early Trauma on Perpetuation of Migraine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KERNICK, David (GP LOCUM)</dc:creator>
  <cp:lastModifiedBy>KERNICK, David (GP LOCUM)</cp:lastModifiedBy>
  <cp:revision>12</cp:revision>
  <dcterms:created xsi:type="dcterms:W3CDTF">2026-01-31T16:55:07Z</dcterms:created>
  <dcterms:modified xsi:type="dcterms:W3CDTF">2026-03-29T09:46:02Z</dcterms:modified>
</cp:coreProperties>
</file>