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439" r:id="rId2"/>
    <p:sldId id="437" r:id="rId3"/>
    <p:sldId id="438" r:id="rId4"/>
    <p:sldId id="450" r:id="rId5"/>
    <p:sldId id="451" r:id="rId6"/>
    <p:sldId id="441" r:id="rId7"/>
    <p:sldId id="454" r:id="rId8"/>
    <p:sldId id="456" r:id="rId9"/>
    <p:sldId id="458" r:id="rId10"/>
    <p:sldId id="455" r:id="rId11"/>
    <p:sldId id="459" r:id="rId12"/>
    <p:sldId id="4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0"/>
    <p:restoredTop sz="94691"/>
  </p:normalViewPr>
  <p:slideViewPr>
    <p:cSldViewPr snapToGrid="0" snapToObjects="1">
      <p:cViewPr varScale="1">
        <p:scale>
          <a:sx n="101" d="100"/>
          <a:sy n="101" d="100"/>
        </p:scale>
        <p:origin x="966" y="108"/>
      </p:cViewPr>
      <p:guideLst/>
    </p:cSldViewPr>
  </p:slid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8B052-3944-1744-8658-2F50583E2E28}" type="datetimeFigureOut">
              <a:rPr lang="en-US" smtClean="0"/>
              <a:t>3/29/2026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0716DE-BC88-FA4B-BD02-8D7FF4245EF7}" type="slidenum">
              <a:rPr lang="en-US" smtClean="0"/>
              <a:t>‹#›</a:t>
            </a:fld>
            <a:endParaRPr lang="en-US"/>
          </a:p>
        </p:txBody>
      </p:sp>
    </p:spTree>
    <p:extLst>
      <p:ext uri="{BB962C8B-B14F-4D97-AF65-F5344CB8AC3E}">
        <p14:creationId xmlns:p14="http://schemas.microsoft.com/office/powerpoint/2010/main" val="1174798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sp.org.uk/"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chiropractic-uk.co.uk/"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mj-lt"/>
              <a:buAutoNum type="arabicPeriod"/>
            </a:pPr>
            <a:r>
              <a:rPr lang="en-GB" sz="1200" dirty="0">
                <a:effectLst/>
                <a:latin typeface="Calibri" panose="020F0502020204030204" pitchFamily="34" charset="0"/>
                <a:ea typeface="Calibri" panose="020F0502020204030204" pitchFamily="34" charset="0"/>
                <a:cs typeface="Times New Roman" panose="02020603050405020304" pitchFamily="18" charset="0"/>
              </a:rPr>
              <a:t>Good afternoon. </a:t>
            </a:r>
          </a:p>
          <a:p>
            <a:pPr marL="342900" lvl="0" indent="-342900">
              <a:buFont typeface="+mj-lt"/>
              <a:buAutoNum type="arabicPeriod"/>
            </a:pPr>
            <a:r>
              <a:rPr lang="en-GB" sz="1200" dirty="0">
                <a:effectLst/>
                <a:latin typeface="Calibri" panose="020F0502020204030204" pitchFamily="34" charset="0"/>
                <a:ea typeface="Calibri" panose="020F0502020204030204" pitchFamily="34" charset="0"/>
                <a:cs typeface="Times New Roman" panose="02020603050405020304" pitchFamily="18" charset="0"/>
              </a:rPr>
              <a:t>Thank you to Racheal for inviting me to talk to you about the osteopathic approach to the headache patient. </a:t>
            </a:r>
          </a:p>
          <a:p>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effectLst/>
                <a:latin typeface="Calibri" panose="020F0502020204030204" pitchFamily="34" charset="0"/>
                <a:ea typeface="Calibri" panose="020F0502020204030204" pitchFamily="34" charset="0"/>
                <a:cs typeface="Times New Roman" panose="02020603050405020304" pitchFamily="18" charset="0"/>
              </a:rPr>
              <a:t>overview</a:t>
            </a:r>
          </a:p>
          <a:p>
            <a:r>
              <a:rPr lang="en-GB" sz="1200" dirty="0">
                <a:effectLst/>
                <a:latin typeface="Calibri" panose="020F0502020204030204" pitchFamily="34" charset="0"/>
                <a:ea typeface="Calibri" panose="020F0502020204030204" pitchFamily="34" charset="0"/>
                <a:cs typeface="Times New Roman" panose="02020603050405020304" pitchFamily="18" charset="0"/>
              </a:rPr>
              <a:t>What is osteopathy. </a:t>
            </a:r>
          </a:p>
          <a:p>
            <a:r>
              <a:rPr lang="en-GB" sz="1200" dirty="0">
                <a:effectLst/>
                <a:latin typeface="Calibri" panose="020F0502020204030204" pitchFamily="34" charset="0"/>
                <a:ea typeface="Calibri" panose="020F0502020204030204" pitchFamily="34" charset="0"/>
                <a:cs typeface="Times New Roman" panose="02020603050405020304" pitchFamily="18" charset="0"/>
              </a:rPr>
              <a:t>What is it osteopaths actually do.</a:t>
            </a:r>
          </a:p>
          <a:p>
            <a:r>
              <a:rPr lang="en-GB" sz="1200" dirty="0">
                <a:effectLst/>
                <a:latin typeface="Calibri" panose="020F0502020204030204" pitchFamily="34" charset="0"/>
                <a:ea typeface="Calibri" panose="020F0502020204030204" pitchFamily="34" charset="0"/>
                <a:cs typeface="Times New Roman" panose="02020603050405020304" pitchFamily="18" charset="0"/>
              </a:rPr>
              <a:t>Which headache patients could benefit from osteopathic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ttt</a:t>
            </a:r>
            <a:r>
              <a:rPr lang="en-GB" sz="1200" dirty="0">
                <a:effectLst/>
                <a:latin typeface="Calibri" panose="020F0502020204030204" pitchFamily="34" charset="0"/>
                <a:ea typeface="Calibri" panose="020F0502020204030204" pitchFamily="34" charset="0"/>
                <a:cs typeface="Times New Roman" panose="02020603050405020304" pitchFamily="18" charset="0"/>
              </a:rPr>
              <a:t>.</a:t>
            </a:r>
          </a:p>
          <a:p>
            <a:r>
              <a:rPr lang="en-GB" sz="1200" dirty="0">
                <a:effectLst/>
                <a:latin typeface="Calibri" panose="020F0502020204030204" pitchFamily="34" charset="0"/>
                <a:ea typeface="Calibri" panose="020F0502020204030204" pitchFamily="34" charset="0"/>
                <a:cs typeface="Times New Roman" panose="02020603050405020304" pitchFamily="18" charset="0"/>
              </a:rPr>
              <a:t>Practicalities where can we find them, how do we know they are registered, professional and safe.</a:t>
            </a:r>
          </a:p>
          <a:p>
            <a:r>
              <a:rPr lang="en-GB" sz="1200" dirty="0">
                <a:effectLst/>
                <a:latin typeface="Calibri" panose="020F0502020204030204" pitchFamily="34" charset="0"/>
                <a:ea typeface="Calibri" panose="020F0502020204030204" pitchFamily="34" charset="0"/>
                <a:cs typeface="Times New Roman" panose="02020603050405020304" pitchFamily="18" charset="0"/>
              </a:rPr>
              <a:t>How does that differ from physios and chiros.</a:t>
            </a:r>
          </a:p>
          <a:p>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pPr marL="408940"/>
            <a:r>
              <a:rPr lang="en-GB" sz="1200" dirty="0">
                <a:effectLst/>
                <a:latin typeface="Calibri" panose="020F0502020204030204" pitchFamily="34" charset="0"/>
                <a:ea typeface="Calibri" panose="020F0502020204030204" pitchFamily="34" charset="0"/>
                <a:cs typeface="Times New Roman" panose="02020603050405020304" pitchFamily="18" charset="0"/>
              </a:rPr>
              <a:t>May I get an idea of what you already know about osteopaths.</a:t>
            </a:r>
          </a:p>
          <a:p>
            <a:pPr marL="408940"/>
            <a:r>
              <a:rPr lang="en-GB" sz="1200" dirty="0">
                <a:effectLst/>
                <a:latin typeface="Calibri" panose="020F0502020204030204" pitchFamily="34" charset="0"/>
                <a:ea typeface="Calibri" panose="020F0502020204030204" pitchFamily="34" charset="0"/>
                <a:cs typeface="Times New Roman" panose="02020603050405020304" pitchFamily="18" charset="0"/>
              </a:rPr>
              <a:t>Raise your hand if you know an osteopath, if you have worked with an osteopath and if you have been treated by an osteopath.</a:t>
            </a:r>
          </a:p>
          <a:p>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9B26EE4E-E3EE-DD48-BB82-8B26AD5F192D}" type="slidenum">
              <a:rPr lang="en-US" smtClean="0"/>
              <a:t>1</a:t>
            </a:fld>
            <a:endParaRPr lang="en-US"/>
          </a:p>
        </p:txBody>
      </p:sp>
    </p:spTree>
    <p:extLst>
      <p:ext uri="{BB962C8B-B14F-4D97-AF65-F5344CB8AC3E}">
        <p14:creationId xmlns:p14="http://schemas.microsoft.com/office/powerpoint/2010/main" val="2470304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8940"/>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marL="408940"/>
            <a:r>
              <a:rPr lang="en-GB" sz="1800" b="1" dirty="0">
                <a:effectLst/>
                <a:latin typeface="Calibri" panose="020F0502020204030204" pitchFamily="34" charset="0"/>
                <a:ea typeface="Calibri" panose="020F0502020204030204" pitchFamily="34" charset="0"/>
                <a:cs typeface="Times New Roman" panose="02020603050405020304" pitchFamily="18" charset="0"/>
              </a:rPr>
              <a:t>Where</a:t>
            </a:r>
            <a:r>
              <a:rPr lang="en-GB" sz="1800" dirty="0">
                <a:effectLst/>
                <a:latin typeface="Calibri" panose="020F0502020204030204" pitchFamily="34" charset="0"/>
                <a:ea typeface="Calibri" panose="020F0502020204030204" pitchFamily="34" charset="0"/>
                <a:cs typeface="Times New Roman" panose="02020603050405020304" pitchFamily="18" charset="0"/>
              </a:rPr>
              <a:t> do you find an osteopath,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what</a:t>
            </a:r>
            <a:r>
              <a:rPr lang="en-GB" sz="1800" dirty="0">
                <a:effectLst/>
                <a:latin typeface="Calibri" panose="020F0502020204030204" pitchFamily="34" charset="0"/>
                <a:ea typeface="Calibri" panose="020F0502020204030204" pitchFamily="34" charset="0"/>
                <a:cs typeface="Times New Roman" panose="02020603050405020304" pitchFamily="18" charset="0"/>
              </a:rPr>
              <a:t> do they do and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who </a:t>
            </a:r>
            <a:r>
              <a:rPr lang="en-GB" sz="1800" dirty="0">
                <a:effectLst/>
                <a:latin typeface="Calibri" panose="020F0502020204030204" pitchFamily="34" charset="0"/>
                <a:ea typeface="Calibri" panose="020F0502020204030204" pitchFamily="34" charset="0"/>
                <a:cs typeface="Times New Roman" panose="02020603050405020304" pitchFamily="18" charset="0"/>
              </a:rPr>
              <a:t>do they see.</a:t>
            </a:r>
          </a:p>
          <a:p>
            <a:pPr marL="228600"/>
            <a:r>
              <a:rPr lang="en-GB" sz="1800" dirty="0">
                <a:effectLst/>
                <a:latin typeface="Calibri" panose="020F0502020204030204" pitchFamily="34" charset="0"/>
                <a:ea typeface="Calibri" panose="020F0502020204030204" pitchFamily="34" charset="0"/>
                <a:cs typeface="Times New Roman" panose="02020603050405020304" pitchFamily="18" charset="0"/>
              </a:rPr>
              <a:t>There are around 5000 osteopaths practising in the UK providing 30,000 consultations every year. The title is protected in law, 4/5 year training and graduate qualified to be first contact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practitoners</a:t>
            </a:r>
            <a:r>
              <a:rPr lang="en-GB" sz="1800" dirty="0">
                <a:effectLst/>
                <a:latin typeface="Calibri" panose="020F0502020204030204" pitchFamily="34" charset="0"/>
                <a:ea typeface="Calibri" panose="020F0502020204030204" pitchFamily="34" charset="0"/>
                <a:cs typeface="Times New Roman" panose="02020603050405020304" pitchFamily="18" charset="0"/>
              </a:rPr>
              <a:t>, to know when and how to treat and just as  importantly when not to treat. We are strictly regulated by our governing body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GOsC</a:t>
            </a:r>
            <a:r>
              <a:rPr lang="en-GB" sz="1800" dirty="0">
                <a:effectLst/>
                <a:latin typeface="Calibri" panose="020F0502020204030204" pitchFamily="34" charset="0"/>
                <a:ea typeface="Calibri" panose="020F0502020204030204" pitchFamily="34" charset="0"/>
                <a:cs typeface="Times New Roman" panose="02020603050405020304" pitchFamily="18" charset="0"/>
              </a:rPr>
              <a:t> ensuring professional standards, fitness to practice, ethics, CPD, compliance and consent.</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According to the most recent NCOR data, You will find most in the community, on your high street, or in GP and dental practices. They operate as sole practitioners or small groups practices. A small number are employed within the NHS on the same contracts as physios.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Most patients self refer through word of mouth or a private health care provider. Sadly the NHS stopped funding osteopathy in 2016. Conditions treated are LBP 36%, upper back 27% neck pain 15% and most relevant for today 9% for head and facial pain.</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Equal numbers are male and female can range from babies to geriatrics but the largest cohort are tween ages of 35-55.</a:t>
            </a:r>
          </a:p>
          <a:p>
            <a:endParaRPr lang="en-US" dirty="0"/>
          </a:p>
        </p:txBody>
      </p:sp>
      <p:sp>
        <p:nvSpPr>
          <p:cNvPr id="4" name="Slide Number Placeholder 3"/>
          <p:cNvSpPr>
            <a:spLocks noGrp="1"/>
          </p:cNvSpPr>
          <p:nvPr>
            <p:ph type="sldNum" sz="quarter" idx="5"/>
          </p:nvPr>
        </p:nvSpPr>
        <p:spPr/>
        <p:txBody>
          <a:bodyPr/>
          <a:lstStyle/>
          <a:p>
            <a:fld id="{9B26EE4E-E3EE-DD48-BB82-8B26AD5F192D}" type="slidenum">
              <a:rPr lang="en-US" smtClean="0"/>
              <a:t>2</a:t>
            </a:fld>
            <a:endParaRPr lang="en-US"/>
          </a:p>
        </p:txBody>
      </p:sp>
    </p:spTree>
    <p:extLst>
      <p:ext uri="{BB962C8B-B14F-4D97-AF65-F5344CB8AC3E}">
        <p14:creationId xmlns:p14="http://schemas.microsoft.com/office/powerpoint/2010/main" val="3671680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0716DE-BC88-FA4B-BD02-8D7FF4245EF7}" type="slidenum">
              <a:rPr lang="en-US" smtClean="0"/>
              <a:t>3</a:t>
            </a:fld>
            <a:endParaRPr lang="en-US"/>
          </a:p>
        </p:txBody>
      </p:sp>
    </p:spTree>
    <p:extLst>
      <p:ext uri="{BB962C8B-B14F-4D97-AF65-F5344CB8AC3E}">
        <p14:creationId xmlns:p14="http://schemas.microsoft.com/office/powerpoint/2010/main" val="1291420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GB" sz="1800" dirty="0">
                <a:effectLst/>
                <a:latin typeface="Calibri" panose="020F0502020204030204" pitchFamily="34" charset="0"/>
                <a:ea typeface="Calibri" panose="020F0502020204030204" pitchFamily="34" charset="0"/>
                <a:cs typeface="Times New Roman" panose="02020603050405020304" pitchFamily="18" charset="0"/>
              </a:rPr>
              <a:t>story of osteopathy and principles.</a:t>
            </a:r>
          </a:p>
          <a:p>
            <a:endParaRPr lang="en-US" dirty="0"/>
          </a:p>
          <a:p>
            <a:endParaRPr lang="en-US" dirty="0"/>
          </a:p>
          <a:p>
            <a:r>
              <a:rPr lang="en-US" dirty="0"/>
              <a:t>Before we concentrate on osteopathic approach to the headache patient it may be helpful to understand the principles of Osteopathy. It all started with this handsome man.</a:t>
            </a:r>
          </a:p>
          <a:p>
            <a:r>
              <a:rPr lang="en-US" dirty="0"/>
              <a:t>A </a:t>
            </a:r>
            <a:r>
              <a:rPr lang="en-US" dirty="0" err="1"/>
              <a:t>dr</a:t>
            </a:r>
            <a:r>
              <a:rPr lang="en-US" dirty="0"/>
              <a:t> in the mid 19</a:t>
            </a:r>
            <a:r>
              <a:rPr lang="en-US" baseline="30000" dirty="0"/>
              <a:t>th</a:t>
            </a:r>
            <a:r>
              <a:rPr lang="en-US" dirty="0"/>
              <a:t> century in the mid states of America had 4 sons die of meningitis and the medicines available in the day were unable to help.</a:t>
            </a:r>
          </a:p>
          <a:p>
            <a:r>
              <a:rPr lang="en-US" dirty="0"/>
              <a:t>He had been bought up on a farm butchering his own animals. He not only saw the </a:t>
            </a:r>
            <a:r>
              <a:rPr lang="en-US" dirty="0" err="1"/>
              <a:t>aniamls</a:t>
            </a:r>
            <a:r>
              <a:rPr lang="en-US" dirty="0"/>
              <a:t> as cuts of meat and offal but also the neurovascular bundles, fascia and lymphatics. He noticed a correlation tween structural and functional changes and the idea of osteopathic medicine was born. There is big branding problem as most think osteopaths only treat bones , However it comes form the way Still used  bones as levers to move the body , pumping fluids, creating  space  and releasing areas of </a:t>
            </a:r>
            <a:r>
              <a:rPr lang="en-US" dirty="0" err="1"/>
              <a:t>restctiona</a:t>
            </a:r>
            <a:r>
              <a:rPr lang="en-US" dirty="0"/>
              <a:t> and tension in an attempt </a:t>
            </a:r>
            <a:r>
              <a:rPr lang="en-US" dirty="0" err="1"/>
              <a:t>optimise</a:t>
            </a:r>
            <a:r>
              <a:rPr lang="en-US" dirty="0"/>
              <a:t> body function.  This classic osteopathic approach was used to treat diseases and gained popularity in the US. With the huge advances of </a:t>
            </a:r>
            <a:r>
              <a:rPr lang="en-US" dirty="0" err="1"/>
              <a:t>moderm</a:t>
            </a:r>
            <a:r>
              <a:rPr lang="en-US" dirty="0"/>
              <a:t> medicines this approach  became irrelevant. Osteopathy then became used mostly for MSK disorders but the underlying principles are still taught and to a greater or lesser extent do form the basis of how osteopaths approach care</a:t>
            </a:r>
          </a:p>
          <a:p>
            <a:r>
              <a:rPr lang="en-US" dirty="0"/>
              <a:t>The 4 </a:t>
            </a:r>
            <a:r>
              <a:rPr lang="en-US" dirty="0" err="1"/>
              <a:t>princpiles</a:t>
            </a:r>
            <a:r>
              <a:rPr lang="en-US" dirty="0"/>
              <a:t> of osteopathy are...</a:t>
            </a:r>
          </a:p>
        </p:txBody>
      </p:sp>
      <p:sp>
        <p:nvSpPr>
          <p:cNvPr id="4" name="Slide Number Placeholder 3"/>
          <p:cNvSpPr>
            <a:spLocks noGrp="1"/>
          </p:cNvSpPr>
          <p:nvPr>
            <p:ph type="sldNum" sz="quarter" idx="5"/>
          </p:nvPr>
        </p:nvSpPr>
        <p:spPr/>
        <p:txBody>
          <a:bodyPr/>
          <a:lstStyle/>
          <a:p>
            <a:fld id="{9B26EE4E-E3EE-DD48-BB82-8B26AD5F192D}" type="slidenum">
              <a:rPr lang="en-US" smtClean="0"/>
              <a:t>4</a:t>
            </a:fld>
            <a:endParaRPr lang="en-US"/>
          </a:p>
        </p:txBody>
      </p:sp>
    </p:spTree>
    <p:extLst>
      <p:ext uri="{BB962C8B-B14F-4D97-AF65-F5344CB8AC3E}">
        <p14:creationId xmlns:p14="http://schemas.microsoft.com/office/powerpoint/2010/main" val="2907111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Slide 3 </a:t>
            </a:r>
          </a:p>
          <a:p>
            <a:endParaRPr lang="en-GB" sz="1800" dirty="0">
              <a:latin typeface="Calibri" panose="020F0502020204030204" pitchFamily="34" charset="0"/>
              <a:ea typeface="Calibri" panose="020F0502020204030204" pitchFamily="34" charset="0"/>
              <a:cs typeface="Times New Roman" panose="02020603050405020304" pitchFamily="18" charset="0"/>
            </a:endParaRPr>
          </a:p>
          <a:p>
            <a:r>
              <a:rPr lang="en-US" dirty="0"/>
              <a:t>When an osteopath look at the patient they are looking at it with the eyes of a body engineer.</a:t>
            </a:r>
          </a:p>
          <a:p>
            <a:endParaRPr lang="en-US" dirty="0"/>
          </a:p>
          <a:p>
            <a:r>
              <a:rPr lang="en-US" dirty="0"/>
              <a:t>Looking for points of loading, points of stress, postural patterns, emotional or physical. How different areas interrelate. </a:t>
            </a:r>
          </a:p>
          <a:p>
            <a:endParaRPr lang="en-US" dirty="0"/>
          </a:p>
          <a:p>
            <a:r>
              <a:rPr lang="en-US" dirty="0"/>
              <a:t>In the headache patient: </a:t>
            </a:r>
          </a:p>
          <a:p>
            <a:endParaRPr lang="en-US" dirty="0"/>
          </a:p>
          <a:p>
            <a:r>
              <a:rPr lang="en-US" dirty="0"/>
              <a:t>Pelvic tilts, exaggerated spinal curves, a slumped shoulder girdle, the effect on the t inlet, the overuse and underuse of muscle groups, fascial drag </a:t>
            </a:r>
            <a:r>
              <a:rPr lang="en-US" dirty="0" err="1"/>
              <a:t>thorugh</a:t>
            </a:r>
            <a:r>
              <a:rPr lang="en-US" dirty="0"/>
              <a:t> the throat and loading at the pivots and keystone.</a:t>
            </a:r>
          </a:p>
          <a:p>
            <a:endParaRPr lang="en-US" dirty="0"/>
          </a:p>
          <a:p>
            <a:r>
              <a:rPr lang="en-US" dirty="0"/>
              <a:t>Then consider these structural changes and what p[</a:t>
            </a:r>
            <a:r>
              <a:rPr lang="en-US" dirty="0" err="1"/>
              <a:t>otential</a:t>
            </a:r>
            <a:r>
              <a:rPr lang="en-US" dirty="0"/>
              <a:t>  influence they could have on blood flow, venous and lymphatic drainage, the peripheral and autonomic nerve pathways serving the  the head and neck</a:t>
            </a:r>
          </a:p>
        </p:txBody>
      </p:sp>
      <p:sp>
        <p:nvSpPr>
          <p:cNvPr id="4" name="Slide Number Placeholder 3"/>
          <p:cNvSpPr>
            <a:spLocks noGrp="1"/>
          </p:cNvSpPr>
          <p:nvPr>
            <p:ph type="sldNum" sz="quarter" idx="5"/>
          </p:nvPr>
        </p:nvSpPr>
        <p:spPr/>
        <p:txBody>
          <a:bodyPr/>
          <a:lstStyle/>
          <a:p>
            <a:fld id="{E70716DE-BC88-FA4B-BD02-8D7FF4245EF7}" type="slidenum">
              <a:rPr lang="en-US" smtClean="0"/>
              <a:t>5</a:t>
            </a:fld>
            <a:endParaRPr lang="en-US"/>
          </a:p>
        </p:txBody>
      </p:sp>
    </p:spTree>
    <p:extLst>
      <p:ext uri="{BB962C8B-B14F-4D97-AF65-F5344CB8AC3E}">
        <p14:creationId xmlns:p14="http://schemas.microsoft.com/office/powerpoint/2010/main" val="3565567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tx2"/>
                </a:solidFill>
              </a:rPr>
              <a:t>So when it comes to treatment of the headache patient one important area of direct importance is the upper c spine and the cranial base.</a:t>
            </a:r>
          </a:p>
          <a:p>
            <a:r>
              <a:rPr lang="en-GB" sz="1200" dirty="0">
                <a:solidFill>
                  <a:schemeClr val="tx2"/>
                </a:solidFill>
              </a:rPr>
              <a:t> </a:t>
            </a:r>
          </a:p>
          <a:p>
            <a:r>
              <a:rPr lang="en-GB" sz="1200" dirty="0">
                <a:solidFill>
                  <a:schemeClr val="tx2"/>
                </a:solidFill>
              </a:rPr>
              <a:t>We know the C1-3 share the </a:t>
            </a:r>
            <a:r>
              <a:rPr lang="en-GB" dirty="0">
                <a:solidFill>
                  <a:schemeClr val="tx2"/>
                </a:solidFill>
              </a:rPr>
              <a:t>same </a:t>
            </a:r>
            <a:r>
              <a:rPr lang="en-GB" sz="1200" dirty="0">
                <a:solidFill>
                  <a:schemeClr val="tx2"/>
                </a:solidFill>
              </a:rPr>
              <a:t>neurology as headache disorders</a:t>
            </a:r>
          </a:p>
          <a:p>
            <a:r>
              <a:rPr lang="en-GB" sz="1200" dirty="0">
                <a:solidFill>
                  <a:schemeClr val="tx2"/>
                </a:solidFill>
              </a:rPr>
              <a:t>Convergence of sensory input from the upper cervical spine at the TCC main junction box for  headache </a:t>
            </a:r>
            <a:r>
              <a:rPr lang="en-GB" sz="1200" dirty="0" err="1">
                <a:solidFill>
                  <a:schemeClr val="tx2"/>
                </a:solidFill>
              </a:rPr>
              <a:t>disordes</a:t>
            </a:r>
            <a:endParaRPr lang="en-GB" sz="1200" dirty="0">
              <a:solidFill>
                <a:schemeClr val="tx2"/>
              </a:solidFill>
            </a:endParaRPr>
          </a:p>
          <a:p>
            <a:r>
              <a:rPr lang="en-GB" dirty="0">
                <a:solidFill>
                  <a:schemeClr val="tx2"/>
                </a:solidFill>
              </a:rPr>
              <a:t>Evidence suggests </a:t>
            </a:r>
            <a:r>
              <a:rPr lang="en-GB" dirty="0" err="1">
                <a:solidFill>
                  <a:schemeClr val="tx2"/>
                </a:solidFill>
              </a:rPr>
              <a:t>Noxiuos</a:t>
            </a:r>
            <a:r>
              <a:rPr lang="en-GB" dirty="0">
                <a:solidFill>
                  <a:schemeClr val="tx2"/>
                </a:solidFill>
              </a:rPr>
              <a:t> afferent input from </a:t>
            </a:r>
            <a:r>
              <a:rPr lang="en-GB" sz="1200" dirty="0">
                <a:solidFill>
                  <a:schemeClr val="tx2"/>
                </a:solidFill>
              </a:rPr>
              <a:t>Upper cervical facets, Upper cervical muscles,C2-3 intervertebral disc are thought to be potential drivers for all headache disorders not just CGH. This science supports many </a:t>
            </a:r>
            <a:r>
              <a:rPr lang="en-GB" sz="1200" dirty="0" err="1">
                <a:solidFill>
                  <a:schemeClr val="tx2"/>
                </a:solidFill>
              </a:rPr>
              <a:t>ttts</a:t>
            </a:r>
            <a:r>
              <a:rPr lang="en-GB" sz="1200" dirty="0">
                <a:solidFill>
                  <a:schemeClr val="tx2"/>
                </a:solidFill>
              </a:rPr>
              <a:t> from WATSON, ACUPUNCTURE and supports what osteopaths have to be effective in practice.</a:t>
            </a:r>
          </a:p>
          <a:p>
            <a:endParaRPr lang="en-US" dirty="0"/>
          </a:p>
          <a:p>
            <a:r>
              <a:rPr lang="en-US" dirty="0"/>
              <a:t>Osteopathic Treatments  include gentle techniques to create space, relieve pressure and length the spine, relax the </a:t>
            </a:r>
            <a:r>
              <a:rPr lang="en-US" dirty="0" err="1"/>
              <a:t>subocioatl</a:t>
            </a:r>
            <a:r>
              <a:rPr lang="en-US" dirty="0"/>
              <a:t> muscles and reduce neural tension.</a:t>
            </a:r>
          </a:p>
          <a:p>
            <a:endParaRPr lang="en-US" dirty="0"/>
          </a:p>
          <a:p>
            <a:r>
              <a:rPr lang="en-US" dirty="0"/>
              <a:t>But.  Not in </a:t>
            </a:r>
            <a:r>
              <a:rPr lang="en-US" dirty="0" err="1"/>
              <a:t>isolationa</a:t>
            </a:r>
            <a:r>
              <a:rPr lang="en-US" dirty="0"/>
              <a:t> as </a:t>
            </a:r>
            <a:r>
              <a:rPr lang="en-US" dirty="0" err="1"/>
              <a:t>wethe</a:t>
            </a:r>
            <a:r>
              <a:rPr lang="en-US" dirty="0"/>
              <a:t> osteopath will look address the other curves thoracic lumbar and pelvis that indirectly influence how the head balances on the neck with a combination mobilization, soft tissue, myofascial, HVT to open the t outlet, to encourage </a:t>
            </a:r>
            <a:r>
              <a:rPr lang="en-US" dirty="0" err="1"/>
              <a:t>mvt</a:t>
            </a:r>
            <a:r>
              <a:rPr lang="en-US" dirty="0"/>
              <a:t> in the thoracic kyphosis, to release the lower </a:t>
            </a:r>
            <a:r>
              <a:rPr lang="en-US" dirty="0" err="1"/>
              <a:t>lumbars</a:t>
            </a:r>
            <a:r>
              <a:rPr lang="en-US" dirty="0"/>
              <a:t> and balance the pelvis.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B26EE4E-E3EE-DD48-BB82-8B26AD5F192D}" type="slidenum">
              <a:rPr lang="en-US" smtClean="0"/>
              <a:t>6</a:t>
            </a:fld>
            <a:endParaRPr lang="en-US"/>
          </a:p>
        </p:txBody>
      </p:sp>
    </p:spTree>
    <p:extLst>
      <p:ext uri="{BB962C8B-B14F-4D97-AF65-F5344CB8AC3E}">
        <p14:creationId xmlns:p14="http://schemas.microsoft.com/office/powerpoint/2010/main" val="2698128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65154"/>
          </a:xfrm>
        </p:spPr>
        <p:txBody>
          <a:bodyPr/>
          <a:lstStyle/>
          <a:p>
            <a:pPr fontAlgn="base"/>
            <a:r>
              <a:rPr lang="en-US" sz="1200" dirty="0"/>
              <a:t>This is </a:t>
            </a:r>
            <a:r>
              <a:rPr lang="en-US" dirty="0"/>
              <a:t>how osteopaths have been treating headaches for 180 years.</a:t>
            </a:r>
          </a:p>
          <a:p>
            <a:pPr fontAlgn="base"/>
            <a:r>
              <a:rPr lang="en-US" dirty="0"/>
              <a:t>Although effective for some It does over-simplify what we all know are very complex disorders. Over the last 15 years OPHM have had a mission to improve education, collaboration and </a:t>
            </a:r>
            <a:r>
              <a:rPr lang="en-US" dirty="0" err="1"/>
              <a:t>rersearch</a:t>
            </a:r>
            <a:r>
              <a:rPr lang="en-US" dirty="0"/>
              <a:t> I did MHD in Copenhagen Helena Edinburgh the result was the  </a:t>
            </a:r>
            <a:r>
              <a:rPr lang="en-US" dirty="0" err="1"/>
              <a:t>EdACHe</a:t>
            </a:r>
            <a:r>
              <a:rPr lang="en-US" dirty="0"/>
              <a:t> project. </a:t>
            </a:r>
            <a:r>
              <a:rPr lang="en-US" dirty="0" err="1"/>
              <a:t>Aninymous</a:t>
            </a:r>
            <a:r>
              <a:rPr lang="en-US" dirty="0"/>
              <a:t> survey. , Online e learning and face to face to educate osteopaths to better understand the headache patient, </a:t>
            </a:r>
            <a:r>
              <a:rPr lang="en-US" dirty="0" err="1"/>
              <a:t>recignise</a:t>
            </a:r>
            <a:r>
              <a:rPr lang="en-US" dirty="0"/>
              <a:t> phenotypes </a:t>
            </a:r>
            <a:r>
              <a:rPr lang="en-US" dirty="0" err="1"/>
              <a:t>underatnd</a:t>
            </a:r>
            <a:r>
              <a:rPr lang="en-US" dirty="0"/>
              <a:t> the underlying mechanisms and the advances in </a:t>
            </a:r>
            <a:r>
              <a:rPr lang="en-US" dirty="0" err="1"/>
              <a:t>ttt</a:t>
            </a:r>
            <a:r>
              <a:rPr lang="en-US" dirty="0"/>
              <a:t> options.</a:t>
            </a:r>
          </a:p>
          <a:p>
            <a:pPr fontAlgn="base"/>
            <a:endParaRPr lang="en-US" sz="1200" dirty="0"/>
          </a:p>
          <a:p>
            <a:r>
              <a:rPr lang="en-US" dirty="0"/>
              <a:t>What should a headache patient expect from their osteopath:</a:t>
            </a:r>
          </a:p>
          <a:p>
            <a:r>
              <a:rPr lang="en-US" dirty="0"/>
              <a:t>Website: should signpost for the main red flags and/or 6 month rule</a:t>
            </a:r>
          </a:p>
          <a:p>
            <a:r>
              <a:rPr lang="en-US" dirty="0"/>
              <a:t>Full headache Case history. Ask the right questions</a:t>
            </a:r>
          </a:p>
          <a:p>
            <a:r>
              <a:rPr lang="en-US" dirty="0"/>
              <a:t>Most likely Diagnosis ICHD-3</a:t>
            </a:r>
          </a:p>
          <a:p>
            <a:r>
              <a:rPr lang="en-US" dirty="0"/>
              <a:t>Refer?</a:t>
            </a:r>
          </a:p>
          <a:p>
            <a:r>
              <a:rPr lang="en-US" dirty="0"/>
              <a:t>Examination could include BP  3 min neuro screening</a:t>
            </a:r>
          </a:p>
          <a:p>
            <a:r>
              <a:rPr lang="en-US" dirty="0"/>
              <a:t>Contraindications: upper c ligament instability, potential </a:t>
            </a:r>
            <a:r>
              <a:rPr lang="en-US" dirty="0" err="1"/>
              <a:t>vascualar</a:t>
            </a:r>
            <a:r>
              <a:rPr lang="en-US" dirty="0"/>
              <a:t> pathologies IFOMPT, risk v benefit </a:t>
            </a:r>
            <a:r>
              <a:rPr lang="en-US" sz="1200" dirty="0"/>
              <a:t>developed based upon the best contemporary evidence and experts using rigorous consensus methods.</a:t>
            </a:r>
            <a:endParaRPr lang="en-US" dirty="0"/>
          </a:p>
          <a:p>
            <a:r>
              <a:rPr lang="en-US" dirty="0"/>
              <a:t>Evidence based assessment CFRT, R&amp;R, </a:t>
            </a:r>
          </a:p>
          <a:p>
            <a:r>
              <a:rPr lang="en-US" dirty="0"/>
              <a:t>Comorbidities, </a:t>
            </a:r>
          </a:p>
          <a:p>
            <a:r>
              <a:rPr lang="en-US" dirty="0"/>
              <a:t>All Treatment options</a:t>
            </a:r>
          </a:p>
          <a:p>
            <a:r>
              <a:rPr lang="en-US" dirty="0"/>
              <a:t>Treat osteopathically where demonstrable mechanical </a:t>
            </a:r>
            <a:r>
              <a:rPr lang="en-US" dirty="0" err="1"/>
              <a:t>dysfucntion</a:t>
            </a:r>
            <a:r>
              <a:rPr lang="en-US" dirty="0"/>
              <a:t> </a:t>
            </a:r>
          </a:p>
          <a:p>
            <a:r>
              <a:rPr lang="en-US" dirty="0"/>
              <a:t>Manage patient expectations </a:t>
            </a:r>
          </a:p>
          <a:p>
            <a:r>
              <a:rPr lang="en-US" dirty="0"/>
              <a:t>Initial 3-4 treatments and review</a:t>
            </a:r>
          </a:p>
          <a:p>
            <a:r>
              <a:rPr lang="en-US" dirty="0"/>
              <a:t>Maintenance </a:t>
            </a:r>
            <a:r>
              <a:rPr lang="en-US" dirty="0" err="1"/>
              <a:t>ttt</a:t>
            </a:r>
            <a:endParaRPr lang="en-US" dirty="0"/>
          </a:p>
          <a:p>
            <a:r>
              <a:rPr lang="en-US" dirty="0"/>
              <a:t>Self management/LIFESTYLE ADVICE</a:t>
            </a:r>
          </a:p>
          <a:p>
            <a:endParaRPr lang="en-US" dirty="0"/>
          </a:p>
        </p:txBody>
      </p:sp>
      <p:sp>
        <p:nvSpPr>
          <p:cNvPr id="4" name="Slide Number Placeholder 3"/>
          <p:cNvSpPr>
            <a:spLocks noGrp="1"/>
          </p:cNvSpPr>
          <p:nvPr>
            <p:ph type="sldNum" sz="quarter" idx="5"/>
          </p:nvPr>
        </p:nvSpPr>
        <p:spPr/>
        <p:txBody>
          <a:bodyPr/>
          <a:lstStyle/>
          <a:p>
            <a:fld id="{E70716DE-BC88-FA4B-BD02-8D7FF4245EF7}" type="slidenum">
              <a:rPr lang="en-US" smtClean="0"/>
              <a:t>7</a:t>
            </a:fld>
            <a:endParaRPr lang="en-US"/>
          </a:p>
        </p:txBody>
      </p:sp>
    </p:spTree>
    <p:extLst>
      <p:ext uri="{BB962C8B-B14F-4D97-AF65-F5344CB8AC3E}">
        <p14:creationId xmlns:p14="http://schemas.microsoft.com/office/powerpoint/2010/main" val="3091990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0716DE-BC88-FA4B-BD02-8D7FF4245EF7}" type="slidenum">
              <a:rPr lang="en-US" smtClean="0"/>
              <a:t>8</a:t>
            </a:fld>
            <a:endParaRPr lang="en-US"/>
          </a:p>
        </p:txBody>
      </p:sp>
    </p:spTree>
    <p:extLst>
      <p:ext uri="{BB962C8B-B14F-4D97-AF65-F5344CB8AC3E}">
        <p14:creationId xmlns:p14="http://schemas.microsoft.com/office/powerpoint/2010/main" val="60931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A0A0A"/>
                </a:solidFill>
                <a:effectLst/>
                <a:latin typeface="Google Sans"/>
              </a:rPr>
              <a:t>Now for The question every one wants answered What the difference? I asked AI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A0A0A"/>
              </a:solidFill>
              <a:effectLst/>
              <a:latin typeface="Google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A0A0A"/>
                </a:solidFill>
                <a:effectLst/>
                <a:latin typeface="Google Sans"/>
              </a:rPr>
              <a:t>Physiotherapy, osteopathy, and chiropractic are all regulated healthcare professions that focus on restoring movement and reducing pain, but do differ in their core philosophies and treatment methods.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A0A0A"/>
                </a:solidFill>
                <a:effectLst/>
                <a:latin typeface="Google Sans"/>
              </a:rPr>
              <a:t>Which one should you choose?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rgbClr val="0A0A0A"/>
                </a:solidFill>
                <a:effectLst/>
                <a:latin typeface="Google Sans"/>
              </a:rPr>
              <a:t>Choose </a:t>
            </a:r>
            <a:r>
              <a:rPr kumimoji="0" lang="en-US" altLang="en-US" sz="1200" b="0" i="0" u="none" strike="noStrike" cap="none" normalizeH="0" baseline="0" dirty="0">
                <a:ln>
                  <a:noFill/>
                </a:ln>
                <a:solidFill>
                  <a:srgbClr val="0A0A0A"/>
                </a:solidFill>
                <a:effectLst/>
                <a:latin typeface="Google Sans"/>
                <a:hlinkClick r:id="rId3"/>
              </a:rPr>
              <a:t>Physiotherapy</a:t>
            </a:r>
            <a:r>
              <a:rPr kumimoji="0" lang="en-US" altLang="en-US" sz="1200" b="1" i="0" u="none" strike="noStrike" cap="none" normalizeH="0" baseline="0" dirty="0">
                <a:ln>
                  <a:noFill/>
                </a:ln>
                <a:solidFill>
                  <a:srgbClr val="0A0A0A"/>
                </a:solidFill>
                <a:effectLst/>
                <a:latin typeface="Google Sans"/>
              </a:rPr>
              <a:t>:</a:t>
            </a:r>
            <a:r>
              <a:rPr kumimoji="0" lang="en-US" altLang="en-US" sz="1200" b="0" i="0" u="none" strike="noStrike" cap="none" normalizeH="0" baseline="0" dirty="0">
                <a:ln>
                  <a:noFill/>
                </a:ln>
                <a:solidFill>
                  <a:srgbClr val="0A0A0A"/>
                </a:solidFill>
                <a:effectLst/>
                <a:latin typeface="Google Sans"/>
              </a:rPr>
              <a:t> available on NHS. In the mainstream medical framework so more </a:t>
            </a:r>
            <a:r>
              <a:rPr kumimoji="0" lang="en-US" altLang="en-US" sz="1200" b="0" i="0" u="none" strike="noStrike" cap="none" normalizeH="0" baseline="0" dirty="0" err="1">
                <a:ln>
                  <a:noFill/>
                </a:ln>
                <a:solidFill>
                  <a:srgbClr val="0A0A0A"/>
                </a:solidFill>
                <a:effectLst/>
                <a:latin typeface="Google Sans"/>
              </a:rPr>
              <a:t>suppprt</a:t>
            </a:r>
            <a:r>
              <a:rPr kumimoji="0" lang="en-US" altLang="en-US" sz="1200" b="0" i="0" u="none" strike="noStrike" cap="none" normalizeH="0" baseline="0" dirty="0">
                <a:ln>
                  <a:noFill/>
                </a:ln>
                <a:solidFill>
                  <a:srgbClr val="0A0A0A"/>
                </a:solidFill>
                <a:effectLst/>
                <a:latin typeface="Google Sans"/>
              </a:rPr>
              <a:t> and funding for better research and science which all 3 benefit from. Less hands on more structured, exercise-led plan for long-term management.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200" b="0" i="0" u="none" strike="noStrike" cap="none" normalizeH="0" baseline="0" dirty="0">
              <a:ln>
                <a:noFill/>
              </a:ln>
              <a:solidFill>
                <a:srgbClr val="0A0A0A"/>
              </a:solidFill>
              <a:effectLst/>
              <a:latin typeface="Google Sans"/>
            </a:endParaRPr>
          </a:p>
          <a:p>
            <a:pPr lvl="0" eaLnBrk="0" fontAlgn="base" hangingPunct="0">
              <a:spcBef>
                <a:spcPct val="0"/>
              </a:spcBef>
              <a:spcAft>
                <a:spcPct val="0"/>
              </a:spcAft>
              <a:buFontTx/>
              <a:buChar char="•"/>
            </a:pPr>
            <a:r>
              <a:rPr kumimoji="0" lang="en-US" altLang="en-US" sz="1200" b="1" i="0" u="none" strike="noStrike" cap="none" normalizeH="0" baseline="0" dirty="0">
                <a:ln>
                  <a:noFill/>
                </a:ln>
                <a:solidFill>
                  <a:srgbClr val="0A0A0A"/>
                </a:solidFill>
                <a:effectLst/>
                <a:latin typeface="Google Sans"/>
              </a:rPr>
              <a:t>Choose Osteopathy:</a:t>
            </a:r>
            <a:r>
              <a:rPr kumimoji="0" lang="en-US" altLang="en-US" sz="1200" b="0" i="0" u="none" strike="noStrike" cap="none" normalizeH="0" baseline="0" dirty="0">
                <a:ln>
                  <a:noFill/>
                </a:ln>
                <a:solidFill>
                  <a:srgbClr val="0A0A0A"/>
                </a:solidFill>
                <a:effectLst/>
                <a:latin typeface="Google Sans"/>
              </a:rPr>
              <a:t> If you prefer a whole-body, hands-on approach that looks at </a:t>
            </a:r>
            <a:r>
              <a:rPr lang="en-US" altLang="en-US" dirty="0">
                <a:solidFill>
                  <a:srgbClr val="0A0A0A"/>
                </a:solidFill>
                <a:latin typeface="Google Sans"/>
              </a:rPr>
              <a:t>how  and your  overall lifestyle affect </a:t>
            </a:r>
            <a:r>
              <a:rPr kumimoji="0" lang="en-US" altLang="en-US" sz="1200" b="0" i="0" u="none" strike="noStrike" cap="none" normalizeH="0" baseline="0" dirty="0">
                <a:ln>
                  <a:noFill/>
                </a:ln>
                <a:solidFill>
                  <a:srgbClr val="0A0A0A"/>
                </a:solidFill>
                <a:effectLst/>
                <a:latin typeface="Google Sans"/>
              </a:rPr>
              <a:t>your pain.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200" b="0"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rgbClr val="0A0A0A"/>
                </a:solidFill>
                <a:effectLst/>
                <a:latin typeface="Google Sans"/>
              </a:rPr>
              <a:t>Choose </a:t>
            </a:r>
            <a:r>
              <a:rPr kumimoji="0" lang="en-US" altLang="en-US" sz="1200" b="0" i="0" u="none" strike="noStrike" cap="none" normalizeH="0" baseline="0" dirty="0">
                <a:ln>
                  <a:noFill/>
                </a:ln>
                <a:solidFill>
                  <a:srgbClr val="0A0A0A"/>
                </a:solidFill>
                <a:effectLst/>
                <a:latin typeface="Google Sans"/>
                <a:hlinkClick r:id="rId4"/>
              </a:rPr>
              <a:t>Chiropractic</a:t>
            </a:r>
            <a:r>
              <a:rPr kumimoji="0" lang="en-US" altLang="en-US" sz="1200" b="1" i="0" u="none" strike="noStrike" cap="none" normalizeH="0" baseline="0" dirty="0">
                <a:ln>
                  <a:noFill/>
                </a:ln>
                <a:solidFill>
                  <a:srgbClr val="0A0A0A"/>
                </a:solidFill>
                <a:effectLst/>
                <a:latin typeface="Google Sans"/>
              </a:rPr>
              <a:t>:</a:t>
            </a:r>
            <a:r>
              <a:rPr kumimoji="0" lang="en-US" altLang="en-US" sz="1200" b="0" i="0" u="none" strike="noStrike" cap="none" normalizeH="0" baseline="0" dirty="0">
                <a:ln>
                  <a:noFill/>
                </a:ln>
                <a:solidFill>
                  <a:srgbClr val="0A0A0A"/>
                </a:solidFill>
                <a:effectLst/>
                <a:latin typeface="Google Sans"/>
              </a:rPr>
              <a:t> If your pain is centered in your spine or neck and you prefer immediate, focused manual adjustments.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200" b="0"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A0A0A"/>
                </a:solidFill>
                <a:effectLst/>
                <a:latin typeface="Google Sans"/>
              </a:rPr>
              <a:t>In reality there can be a lot of overlap. I have worked and learned from </a:t>
            </a:r>
            <a:r>
              <a:rPr kumimoji="0" lang="en-US" altLang="en-US" sz="1200" b="0" i="0" u="none" strike="noStrike" cap="none" normalizeH="0" baseline="0" dirty="0" err="1">
                <a:ln>
                  <a:noFill/>
                </a:ln>
                <a:solidFill>
                  <a:srgbClr val="0A0A0A"/>
                </a:solidFill>
                <a:effectLst/>
                <a:latin typeface="Google Sans"/>
              </a:rPr>
              <a:t>colleugues</a:t>
            </a:r>
            <a:r>
              <a:rPr lang="en-US" altLang="en-US" dirty="0">
                <a:solidFill>
                  <a:srgbClr val="0A0A0A"/>
                </a:solidFill>
                <a:latin typeface="Google Sans"/>
              </a:rPr>
              <a:t>, strength in collaboration  </a:t>
            </a:r>
            <a:r>
              <a:rPr kumimoji="0" lang="en-US" altLang="en-US" sz="1200" b="0" i="0" u="none" strike="noStrike" cap="none" normalizeH="0" baseline="0" dirty="0">
                <a:ln>
                  <a:noFill/>
                </a:ln>
                <a:solidFill>
                  <a:srgbClr val="0A0A0A"/>
                </a:solidFill>
                <a:effectLst/>
                <a:latin typeface="Google Sans"/>
              </a:rPr>
              <a:t>so I tell my patients find someone you feel comfortable with , whose diagnosis makes sense and in. whose hands you feel safe and whose treatment feels effective . </a:t>
            </a:r>
          </a:p>
          <a:p>
            <a:r>
              <a:rPr kumimoji="0" lang="en-US" altLang="en-US" sz="1200" b="0" i="0" u="none" strike="noStrike" cap="none" normalizeH="0" baseline="0" dirty="0">
                <a:ln>
                  <a:noFill/>
                </a:ln>
                <a:solidFill>
                  <a:srgbClr val="0A0A0A"/>
                </a:solidFill>
                <a:effectLst/>
                <a:latin typeface="Google Sans"/>
              </a:rPr>
              <a:t> </a:t>
            </a:r>
            <a:endParaRPr lang="en-US" dirty="0"/>
          </a:p>
        </p:txBody>
      </p:sp>
      <p:sp>
        <p:nvSpPr>
          <p:cNvPr id="4" name="Slide Number Placeholder 3"/>
          <p:cNvSpPr>
            <a:spLocks noGrp="1"/>
          </p:cNvSpPr>
          <p:nvPr>
            <p:ph type="sldNum" sz="quarter" idx="5"/>
          </p:nvPr>
        </p:nvSpPr>
        <p:spPr/>
        <p:txBody>
          <a:bodyPr/>
          <a:lstStyle/>
          <a:p>
            <a:fld id="{9B26EE4E-E3EE-DD48-BB82-8B26AD5F192D}" type="slidenum">
              <a:rPr lang="en-US" smtClean="0"/>
              <a:t>9</a:t>
            </a:fld>
            <a:endParaRPr lang="en-US"/>
          </a:p>
        </p:txBody>
      </p:sp>
    </p:spTree>
    <p:extLst>
      <p:ext uri="{BB962C8B-B14F-4D97-AF65-F5344CB8AC3E}">
        <p14:creationId xmlns:p14="http://schemas.microsoft.com/office/powerpoint/2010/main" val="1895527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0716DE-BC88-FA4B-BD02-8D7FF4245EF7}" type="slidenum">
              <a:rPr lang="en-US" smtClean="0"/>
              <a:t>10</a:t>
            </a:fld>
            <a:endParaRPr lang="en-US"/>
          </a:p>
        </p:txBody>
      </p:sp>
    </p:spTree>
    <p:extLst>
      <p:ext uri="{BB962C8B-B14F-4D97-AF65-F5344CB8AC3E}">
        <p14:creationId xmlns:p14="http://schemas.microsoft.com/office/powerpoint/2010/main" val="2122681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home messages</a:t>
            </a:r>
          </a:p>
        </p:txBody>
      </p:sp>
      <p:sp>
        <p:nvSpPr>
          <p:cNvPr id="4" name="Slide Number Placeholder 3"/>
          <p:cNvSpPr>
            <a:spLocks noGrp="1"/>
          </p:cNvSpPr>
          <p:nvPr>
            <p:ph type="sldNum" sz="quarter" idx="5"/>
          </p:nvPr>
        </p:nvSpPr>
        <p:spPr/>
        <p:txBody>
          <a:bodyPr/>
          <a:lstStyle/>
          <a:p>
            <a:fld id="{E70716DE-BC88-FA4B-BD02-8D7FF4245EF7}" type="slidenum">
              <a:rPr lang="en-US" smtClean="0"/>
              <a:t>11</a:t>
            </a:fld>
            <a:endParaRPr lang="en-US"/>
          </a:p>
        </p:txBody>
      </p:sp>
    </p:spTree>
    <p:extLst>
      <p:ext uri="{BB962C8B-B14F-4D97-AF65-F5344CB8AC3E}">
        <p14:creationId xmlns:p14="http://schemas.microsoft.com/office/powerpoint/2010/main" val="1369686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 firmly believe that Headache patients are best served when disciplines collaborate</a:t>
            </a:r>
          </a:p>
          <a:p>
            <a:endParaRPr lang="en-US" sz="1200" dirty="0"/>
          </a:p>
          <a:p>
            <a:r>
              <a:rPr lang="en-US" sz="1200" dirty="0"/>
              <a:t>invitation</a:t>
            </a:r>
            <a:endParaRPr lang="en-US" dirty="0"/>
          </a:p>
        </p:txBody>
      </p:sp>
      <p:sp>
        <p:nvSpPr>
          <p:cNvPr id="4" name="Slide Number Placeholder 3"/>
          <p:cNvSpPr>
            <a:spLocks noGrp="1"/>
          </p:cNvSpPr>
          <p:nvPr>
            <p:ph type="sldNum" sz="quarter" idx="5"/>
          </p:nvPr>
        </p:nvSpPr>
        <p:spPr/>
        <p:txBody>
          <a:bodyPr/>
          <a:lstStyle/>
          <a:p>
            <a:fld id="{9B26EE4E-E3EE-DD48-BB82-8B26AD5F192D}" type="slidenum">
              <a:rPr lang="en-US" smtClean="0"/>
              <a:t>12</a:t>
            </a:fld>
            <a:endParaRPr lang="en-US"/>
          </a:p>
        </p:txBody>
      </p:sp>
    </p:spTree>
    <p:extLst>
      <p:ext uri="{BB962C8B-B14F-4D97-AF65-F5344CB8AC3E}">
        <p14:creationId xmlns:p14="http://schemas.microsoft.com/office/powerpoint/2010/main" val="3635563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DCC74-BEB9-0A46-BC7C-30144317362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6F98982-802D-834D-8AA8-2FA023458C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F4E0214-C4E5-9843-8202-6EAE3BFA54B0}"/>
              </a:ext>
            </a:extLst>
          </p:cNvPr>
          <p:cNvSpPr>
            <a:spLocks noGrp="1"/>
          </p:cNvSpPr>
          <p:nvPr>
            <p:ph type="dt" sz="half" idx="10"/>
          </p:nvPr>
        </p:nvSpPr>
        <p:spPr/>
        <p:txBody>
          <a:bodyPr/>
          <a:lstStyle/>
          <a:p>
            <a:fld id="{6FEF8541-18C1-954D-A1D4-D46073D04BD0}" type="datetime1">
              <a:rPr lang="en-GB" smtClean="0"/>
              <a:t>29/03/2026</a:t>
            </a:fld>
            <a:endParaRPr lang="en-US"/>
          </a:p>
        </p:txBody>
      </p:sp>
      <p:sp>
        <p:nvSpPr>
          <p:cNvPr id="5" name="Footer Placeholder 4">
            <a:extLst>
              <a:ext uri="{FF2B5EF4-FFF2-40B4-BE49-F238E27FC236}">
                <a16:creationId xmlns:a16="http://schemas.microsoft.com/office/drawing/2014/main" id="{092C733C-FFFC-E34C-BE66-171F4BBCCA1C}"/>
              </a:ext>
            </a:extLst>
          </p:cNvPr>
          <p:cNvSpPr>
            <a:spLocks noGrp="1"/>
          </p:cNvSpPr>
          <p:nvPr>
            <p:ph type="ftr" sz="quarter" idx="11"/>
          </p:nvPr>
        </p:nvSpPr>
        <p:spPr/>
        <p:txBody>
          <a:bodyPr/>
          <a:lstStyle/>
          <a:p>
            <a:r>
              <a:rPr lang="en-US"/>
              <a:t>Elizabeth Huzzey MHD DO</a:t>
            </a:r>
          </a:p>
        </p:txBody>
      </p:sp>
      <p:sp>
        <p:nvSpPr>
          <p:cNvPr id="6" name="Slide Number Placeholder 5">
            <a:extLst>
              <a:ext uri="{FF2B5EF4-FFF2-40B4-BE49-F238E27FC236}">
                <a16:creationId xmlns:a16="http://schemas.microsoft.com/office/drawing/2014/main" id="{D3591F00-60F4-B74D-B015-F5F67DF5A10A}"/>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2147762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6038D-7C49-F243-B028-70A580C649A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C03B9B6-3AC2-7E4A-B37A-CD9B3ACCD4B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71F5C0-F203-B941-9461-79F2E4109EF1}"/>
              </a:ext>
            </a:extLst>
          </p:cNvPr>
          <p:cNvSpPr>
            <a:spLocks noGrp="1"/>
          </p:cNvSpPr>
          <p:nvPr>
            <p:ph type="dt" sz="half" idx="10"/>
          </p:nvPr>
        </p:nvSpPr>
        <p:spPr/>
        <p:txBody>
          <a:bodyPr/>
          <a:lstStyle/>
          <a:p>
            <a:fld id="{211B253E-616C-9C44-9F95-40D4F4CADDAC}" type="datetime1">
              <a:rPr lang="en-GB" smtClean="0"/>
              <a:t>29/03/2026</a:t>
            </a:fld>
            <a:endParaRPr lang="en-US"/>
          </a:p>
        </p:txBody>
      </p:sp>
      <p:sp>
        <p:nvSpPr>
          <p:cNvPr id="5" name="Footer Placeholder 4">
            <a:extLst>
              <a:ext uri="{FF2B5EF4-FFF2-40B4-BE49-F238E27FC236}">
                <a16:creationId xmlns:a16="http://schemas.microsoft.com/office/drawing/2014/main" id="{983BD428-A59B-DF4F-BCF6-7C2E9B5B6532}"/>
              </a:ext>
            </a:extLst>
          </p:cNvPr>
          <p:cNvSpPr>
            <a:spLocks noGrp="1"/>
          </p:cNvSpPr>
          <p:nvPr>
            <p:ph type="ftr" sz="quarter" idx="11"/>
          </p:nvPr>
        </p:nvSpPr>
        <p:spPr/>
        <p:txBody>
          <a:bodyPr/>
          <a:lstStyle/>
          <a:p>
            <a:r>
              <a:rPr lang="en-US"/>
              <a:t>Elizabeth Huzzey MHD DO</a:t>
            </a:r>
          </a:p>
        </p:txBody>
      </p:sp>
      <p:sp>
        <p:nvSpPr>
          <p:cNvPr id="6" name="Slide Number Placeholder 5">
            <a:extLst>
              <a:ext uri="{FF2B5EF4-FFF2-40B4-BE49-F238E27FC236}">
                <a16:creationId xmlns:a16="http://schemas.microsoft.com/office/drawing/2014/main" id="{4FD1BEE7-9F61-2B44-92AF-A0A9AFCB4D9C}"/>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344822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3AF2-0C03-D041-A7CD-43628F035D7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D15BC3E-FA09-FA47-8AFD-B61CD1A435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CF9D79E-8FA8-4140-AEA9-06CF082C0CF3}"/>
              </a:ext>
            </a:extLst>
          </p:cNvPr>
          <p:cNvSpPr>
            <a:spLocks noGrp="1"/>
          </p:cNvSpPr>
          <p:nvPr>
            <p:ph type="dt" sz="half" idx="10"/>
          </p:nvPr>
        </p:nvSpPr>
        <p:spPr/>
        <p:txBody>
          <a:bodyPr/>
          <a:lstStyle/>
          <a:p>
            <a:fld id="{23EF3C92-116D-9D44-90C5-92E9B382F50E}" type="datetime1">
              <a:rPr lang="en-GB" smtClean="0"/>
              <a:t>29/03/2026</a:t>
            </a:fld>
            <a:endParaRPr lang="en-US"/>
          </a:p>
        </p:txBody>
      </p:sp>
      <p:sp>
        <p:nvSpPr>
          <p:cNvPr id="5" name="Footer Placeholder 4">
            <a:extLst>
              <a:ext uri="{FF2B5EF4-FFF2-40B4-BE49-F238E27FC236}">
                <a16:creationId xmlns:a16="http://schemas.microsoft.com/office/drawing/2014/main" id="{883104FD-F0F2-F847-8AD8-E32DA964B44E}"/>
              </a:ext>
            </a:extLst>
          </p:cNvPr>
          <p:cNvSpPr>
            <a:spLocks noGrp="1"/>
          </p:cNvSpPr>
          <p:nvPr>
            <p:ph type="ftr" sz="quarter" idx="11"/>
          </p:nvPr>
        </p:nvSpPr>
        <p:spPr/>
        <p:txBody>
          <a:bodyPr/>
          <a:lstStyle/>
          <a:p>
            <a:r>
              <a:rPr lang="en-US"/>
              <a:t>Elizabeth Huzzey MHD DO</a:t>
            </a:r>
          </a:p>
        </p:txBody>
      </p:sp>
      <p:sp>
        <p:nvSpPr>
          <p:cNvPr id="6" name="Slide Number Placeholder 5">
            <a:extLst>
              <a:ext uri="{FF2B5EF4-FFF2-40B4-BE49-F238E27FC236}">
                <a16:creationId xmlns:a16="http://schemas.microsoft.com/office/drawing/2014/main" id="{6BD437D1-2BCA-3649-A22E-87F228A45E98}"/>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1004763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3CEEF-9ABE-A14B-8547-751ABBFA9A8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D8E1F01-A65C-2F4A-928E-4E3C780B0FA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53BCDE5-3711-C544-991B-33FE68AD2ED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5151254-95DD-4347-BF9F-18B655A781C9}"/>
              </a:ext>
            </a:extLst>
          </p:cNvPr>
          <p:cNvSpPr>
            <a:spLocks noGrp="1"/>
          </p:cNvSpPr>
          <p:nvPr>
            <p:ph type="dt" sz="half" idx="10"/>
          </p:nvPr>
        </p:nvSpPr>
        <p:spPr/>
        <p:txBody>
          <a:bodyPr/>
          <a:lstStyle/>
          <a:p>
            <a:fld id="{B3E5A4C7-1DB6-F94C-83AF-2CF08D1F1905}" type="datetime1">
              <a:rPr lang="en-GB" smtClean="0"/>
              <a:t>29/03/2026</a:t>
            </a:fld>
            <a:endParaRPr lang="en-US"/>
          </a:p>
        </p:txBody>
      </p:sp>
      <p:sp>
        <p:nvSpPr>
          <p:cNvPr id="6" name="Footer Placeholder 5">
            <a:extLst>
              <a:ext uri="{FF2B5EF4-FFF2-40B4-BE49-F238E27FC236}">
                <a16:creationId xmlns:a16="http://schemas.microsoft.com/office/drawing/2014/main" id="{B9562EF7-68D6-9249-880B-34440811D53B}"/>
              </a:ext>
            </a:extLst>
          </p:cNvPr>
          <p:cNvSpPr>
            <a:spLocks noGrp="1"/>
          </p:cNvSpPr>
          <p:nvPr>
            <p:ph type="ftr" sz="quarter" idx="11"/>
          </p:nvPr>
        </p:nvSpPr>
        <p:spPr/>
        <p:txBody>
          <a:bodyPr/>
          <a:lstStyle/>
          <a:p>
            <a:r>
              <a:rPr lang="en-US"/>
              <a:t>Elizabeth Huzzey MHD DO</a:t>
            </a:r>
          </a:p>
        </p:txBody>
      </p:sp>
      <p:sp>
        <p:nvSpPr>
          <p:cNvPr id="7" name="Slide Number Placeholder 6">
            <a:extLst>
              <a:ext uri="{FF2B5EF4-FFF2-40B4-BE49-F238E27FC236}">
                <a16:creationId xmlns:a16="http://schemas.microsoft.com/office/drawing/2014/main" id="{BBEE98FB-B9AE-8C40-9686-FE1BECBE0B3A}"/>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2610725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2F48-2458-E244-B72B-06848FDA31D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4FD7097-661E-7F4C-94E7-E82E4B8DA0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5B2AC69-3BCC-B04F-B8F0-C9AAAD8F2A2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EAB2D64-9498-374F-9667-2B5658F112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49E36E1-6D94-DF40-B264-F6C27EFF949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FC17B54-BF68-2346-B087-281F02029283}"/>
              </a:ext>
            </a:extLst>
          </p:cNvPr>
          <p:cNvSpPr>
            <a:spLocks noGrp="1"/>
          </p:cNvSpPr>
          <p:nvPr>
            <p:ph type="dt" sz="half" idx="10"/>
          </p:nvPr>
        </p:nvSpPr>
        <p:spPr/>
        <p:txBody>
          <a:bodyPr/>
          <a:lstStyle/>
          <a:p>
            <a:fld id="{52B76A1F-EF7C-EF41-8BBE-1CB89060F6F2}" type="datetime1">
              <a:rPr lang="en-GB" smtClean="0"/>
              <a:t>29/03/2026</a:t>
            </a:fld>
            <a:endParaRPr lang="en-US"/>
          </a:p>
        </p:txBody>
      </p:sp>
      <p:sp>
        <p:nvSpPr>
          <p:cNvPr id="8" name="Footer Placeholder 7">
            <a:extLst>
              <a:ext uri="{FF2B5EF4-FFF2-40B4-BE49-F238E27FC236}">
                <a16:creationId xmlns:a16="http://schemas.microsoft.com/office/drawing/2014/main" id="{C8C718DD-8DD6-AE4B-874D-B9F00267F446}"/>
              </a:ext>
            </a:extLst>
          </p:cNvPr>
          <p:cNvSpPr>
            <a:spLocks noGrp="1"/>
          </p:cNvSpPr>
          <p:nvPr>
            <p:ph type="ftr" sz="quarter" idx="11"/>
          </p:nvPr>
        </p:nvSpPr>
        <p:spPr/>
        <p:txBody>
          <a:bodyPr/>
          <a:lstStyle/>
          <a:p>
            <a:r>
              <a:rPr lang="en-US"/>
              <a:t>Elizabeth Huzzey MHD DO</a:t>
            </a:r>
          </a:p>
        </p:txBody>
      </p:sp>
      <p:sp>
        <p:nvSpPr>
          <p:cNvPr id="9" name="Slide Number Placeholder 8">
            <a:extLst>
              <a:ext uri="{FF2B5EF4-FFF2-40B4-BE49-F238E27FC236}">
                <a16:creationId xmlns:a16="http://schemas.microsoft.com/office/drawing/2014/main" id="{9C977CA2-F83D-9746-83B8-3CD6812E5261}"/>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1503919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D1C52-4BC7-8448-BB14-56A5AAE3E12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57264D5-4B6B-AF44-9D6D-5E21EEFF2262}"/>
              </a:ext>
            </a:extLst>
          </p:cNvPr>
          <p:cNvSpPr>
            <a:spLocks noGrp="1"/>
          </p:cNvSpPr>
          <p:nvPr>
            <p:ph type="dt" sz="half" idx="10"/>
          </p:nvPr>
        </p:nvSpPr>
        <p:spPr/>
        <p:txBody>
          <a:bodyPr/>
          <a:lstStyle/>
          <a:p>
            <a:fld id="{E2A7F4F5-B322-2B45-A33D-2E1B304EFD12}" type="datetime1">
              <a:rPr lang="en-GB" smtClean="0"/>
              <a:t>29/03/2026</a:t>
            </a:fld>
            <a:endParaRPr lang="en-US"/>
          </a:p>
        </p:txBody>
      </p:sp>
      <p:sp>
        <p:nvSpPr>
          <p:cNvPr id="4" name="Footer Placeholder 3">
            <a:extLst>
              <a:ext uri="{FF2B5EF4-FFF2-40B4-BE49-F238E27FC236}">
                <a16:creationId xmlns:a16="http://schemas.microsoft.com/office/drawing/2014/main" id="{C5206280-7B3E-4340-A883-CF908DB05A4D}"/>
              </a:ext>
            </a:extLst>
          </p:cNvPr>
          <p:cNvSpPr>
            <a:spLocks noGrp="1"/>
          </p:cNvSpPr>
          <p:nvPr>
            <p:ph type="ftr" sz="quarter" idx="11"/>
          </p:nvPr>
        </p:nvSpPr>
        <p:spPr/>
        <p:txBody>
          <a:bodyPr/>
          <a:lstStyle/>
          <a:p>
            <a:r>
              <a:rPr lang="en-US"/>
              <a:t>Elizabeth Huzzey MHD DO</a:t>
            </a:r>
          </a:p>
        </p:txBody>
      </p:sp>
      <p:sp>
        <p:nvSpPr>
          <p:cNvPr id="5" name="Slide Number Placeholder 4">
            <a:extLst>
              <a:ext uri="{FF2B5EF4-FFF2-40B4-BE49-F238E27FC236}">
                <a16:creationId xmlns:a16="http://schemas.microsoft.com/office/drawing/2014/main" id="{D4625805-2E7F-374E-82C9-FC9C9A031794}"/>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3834820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24B349-43B2-7A4A-8595-5D3DF6919ECA}"/>
              </a:ext>
            </a:extLst>
          </p:cNvPr>
          <p:cNvSpPr>
            <a:spLocks noGrp="1"/>
          </p:cNvSpPr>
          <p:nvPr>
            <p:ph type="dt" sz="half" idx="10"/>
          </p:nvPr>
        </p:nvSpPr>
        <p:spPr/>
        <p:txBody>
          <a:bodyPr/>
          <a:lstStyle/>
          <a:p>
            <a:fld id="{B91B7EDF-7046-3546-9899-29C00658A76E}" type="datetime1">
              <a:rPr lang="en-GB" smtClean="0"/>
              <a:t>29/03/2026</a:t>
            </a:fld>
            <a:endParaRPr lang="en-US"/>
          </a:p>
        </p:txBody>
      </p:sp>
      <p:sp>
        <p:nvSpPr>
          <p:cNvPr id="3" name="Footer Placeholder 2">
            <a:extLst>
              <a:ext uri="{FF2B5EF4-FFF2-40B4-BE49-F238E27FC236}">
                <a16:creationId xmlns:a16="http://schemas.microsoft.com/office/drawing/2014/main" id="{811483AD-2619-DF49-A865-348B3E85A7BE}"/>
              </a:ext>
            </a:extLst>
          </p:cNvPr>
          <p:cNvSpPr>
            <a:spLocks noGrp="1"/>
          </p:cNvSpPr>
          <p:nvPr>
            <p:ph type="ftr" sz="quarter" idx="11"/>
          </p:nvPr>
        </p:nvSpPr>
        <p:spPr/>
        <p:txBody>
          <a:bodyPr/>
          <a:lstStyle/>
          <a:p>
            <a:r>
              <a:rPr lang="en-US"/>
              <a:t>Elizabeth Huzzey MHD DO</a:t>
            </a:r>
          </a:p>
        </p:txBody>
      </p:sp>
      <p:sp>
        <p:nvSpPr>
          <p:cNvPr id="4" name="Slide Number Placeholder 3">
            <a:extLst>
              <a:ext uri="{FF2B5EF4-FFF2-40B4-BE49-F238E27FC236}">
                <a16:creationId xmlns:a16="http://schemas.microsoft.com/office/drawing/2014/main" id="{B6D3E414-901B-9343-8753-0ABFA7063ECA}"/>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1645089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5925-18AB-9044-8625-7C89EA3306F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074CB2A-A967-F149-B693-CA3709CC11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D832495-E295-F04E-806E-18FFE7E732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655AF92-B5A3-364C-9561-DA6BF854B15D}"/>
              </a:ext>
            </a:extLst>
          </p:cNvPr>
          <p:cNvSpPr>
            <a:spLocks noGrp="1"/>
          </p:cNvSpPr>
          <p:nvPr>
            <p:ph type="dt" sz="half" idx="10"/>
          </p:nvPr>
        </p:nvSpPr>
        <p:spPr/>
        <p:txBody>
          <a:bodyPr/>
          <a:lstStyle/>
          <a:p>
            <a:fld id="{DD9C3A91-92C2-314F-A196-D3DBC1E973D7}" type="datetime1">
              <a:rPr lang="en-GB" smtClean="0"/>
              <a:t>29/03/2026</a:t>
            </a:fld>
            <a:endParaRPr lang="en-US"/>
          </a:p>
        </p:txBody>
      </p:sp>
      <p:sp>
        <p:nvSpPr>
          <p:cNvPr id="6" name="Footer Placeholder 5">
            <a:extLst>
              <a:ext uri="{FF2B5EF4-FFF2-40B4-BE49-F238E27FC236}">
                <a16:creationId xmlns:a16="http://schemas.microsoft.com/office/drawing/2014/main" id="{0C5A1552-68D9-CF46-BE79-36F60BB72535}"/>
              </a:ext>
            </a:extLst>
          </p:cNvPr>
          <p:cNvSpPr>
            <a:spLocks noGrp="1"/>
          </p:cNvSpPr>
          <p:nvPr>
            <p:ph type="ftr" sz="quarter" idx="11"/>
          </p:nvPr>
        </p:nvSpPr>
        <p:spPr/>
        <p:txBody>
          <a:bodyPr/>
          <a:lstStyle/>
          <a:p>
            <a:r>
              <a:rPr lang="en-US"/>
              <a:t>Elizabeth Huzzey MHD DO</a:t>
            </a:r>
          </a:p>
        </p:txBody>
      </p:sp>
      <p:sp>
        <p:nvSpPr>
          <p:cNvPr id="7" name="Slide Number Placeholder 6">
            <a:extLst>
              <a:ext uri="{FF2B5EF4-FFF2-40B4-BE49-F238E27FC236}">
                <a16:creationId xmlns:a16="http://schemas.microsoft.com/office/drawing/2014/main" id="{3CA39404-91D0-F249-A15A-1AF95D639079}"/>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27570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135D8-0CD3-0249-AAEC-2AD5F8B29F2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339D85D-E882-E34E-A682-63FC52E1FB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A379E8-00BC-AA45-86D7-3CBB80DE06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096C7AB-49AF-2045-AF8F-8C29A7DAFC59}"/>
              </a:ext>
            </a:extLst>
          </p:cNvPr>
          <p:cNvSpPr>
            <a:spLocks noGrp="1"/>
          </p:cNvSpPr>
          <p:nvPr>
            <p:ph type="dt" sz="half" idx="10"/>
          </p:nvPr>
        </p:nvSpPr>
        <p:spPr/>
        <p:txBody>
          <a:bodyPr/>
          <a:lstStyle/>
          <a:p>
            <a:fld id="{6EEB1BE9-9A9B-664C-80F4-E5BDFC5D870C}" type="datetime1">
              <a:rPr lang="en-GB" smtClean="0"/>
              <a:t>29/03/2026</a:t>
            </a:fld>
            <a:endParaRPr lang="en-US"/>
          </a:p>
        </p:txBody>
      </p:sp>
      <p:sp>
        <p:nvSpPr>
          <p:cNvPr id="6" name="Footer Placeholder 5">
            <a:extLst>
              <a:ext uri="{FF2B5EF4-FFF2-40B4-BE49-F238E27FC236}">
                <a16:creationId xmlns:a16="http://schemas.microsoft.com/office/drawing/2014/main" id="{C19D8427-DFA7-5647-9CB0-027169C36DCD}"/>
              </a:ext>
            </a:extLst>
          </p:cNvPr>
          <p:cNvSpPr>
            <a:spLocks noGrp="1"/>
          </p:cNvSpPr>
          <p:nvPr>
            <p:ph type="ftr" sz="quarter" idx="11"/>
          </p:nvPr>
        </p:nvSpPr>
        <p:spPr/>
        <p:txBody>
          <a:bodyPr/>
          <a:lstStyle/>
          <a:p>
            <a:r>
              <a:rPr lang="en-US"/>
              <a:t>Elizabeth Huzzey MHD DO</a:t>
            </a:r>
          </a:p>
        </p:txBody>
      </p:sp>
      <p:sp>
        <p:nvSpPr>
          <p:cNvPr id="7" name="Slide Number Placeholder 6">
            <a:extLst>
              <a:ext uri="{FF2B5EF4-FFF2-40B4-BE49-F238E27FC236}">
                <a16:creationId xmlns:a16="http://schemas.microsoft.com/office/drawing/2014/main" id="{59D10653-B79C-9E47-8256-8794B0BA44A3}"/>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31323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5AEC6-A7C1-FC4A-8D21-198523DC652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06752BB-0D91-8940-98B7-98516E4B3B1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0905F6-BDA8-BE4B-8377-5BC0E87E374C}"/>
              </a:ext>
            </a:extLst>
          </p:cNvPr>
          <p:cNvSpPr>
            <a:spLocks noGrp="1"/>
          </p:cNvSpPr>
          <p:nvPr>
            <p:ph type="dt" sz="half" idx="10"/>
          </p:nvPr>
        </p:nvSpPr>
        <p:spPr/>
        <p:txBody>
          <a:bodyPr/>
          <a:lstStyle/>
          <a:p>
            <a:fld id="{2C8BC739-F662-674D-BC10-1435EA7AE705}" type="datetime1">
              <a:rPr lang="en-GB" smtClean="0"/>
              <a:t>29/03/2026</a:t>
            </a:fld>
            <a:endParaRPr lang="en-US"/>
          </a:p>
        </p:txBody>
      </p:sp>
      <p:sp>
        <p:nvSpPr>
          <p:cNvPr id="5" name="Footer Placeholder 4">
            <a:extLst>
              <a:ext uri="{FF2B5EF4-FFF2-40B4-BE49-F238E27FC236}">
                <a16:creationId xmlns:a16="http://schemas.microsoft.com/office/drawing/2014/main" id="{826880B0-72AD-AF40-BE2F-039ECC4FE666}"/>
              </a:ext>
            </a:extLst>
          </p:cNvPr>
          <p:cNvSpPr>
            <a:spLocks noGrp="1"/>
          </p:cNvSpPr>
          <p:nvPr>
            <p:ph type="ftr" sz="quarter" idx="11"/>
          </p:nvPr>
        </p:nvSpPr>
        <p:spPr/>
        <p:txBody>
          <a:bodyPr/>
          <a:lstStyle/>
          <a:p>
            <a:r>
              <a:rPr lang="en-US"/>
              <a:t>Elizabeth Huzzey MHD DO</a:t>
            </a:r>
          </a:p>
        </p:txBody>
      </p:sp>
      <p:sp>
        <p:nvSpPr>
          <p:cNvPr id="6" name="Slide Number Placeholder 5">
            <a:extLst>
              <a:ext uri="{FF2B5EF4-FFF2-40B4-BE49-F238E27FC236}">
                <a16:creationId xmlns:a16="http://schemas.microsoft.com/office/drawing/2014/main" id="{ED9F03C5-99BB-674F-8E37-82C11AC4F1F9}"/>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2539840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9FBFB3-34B1-5445-B0E7-37B85E668B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A1FA603-5835-9B4F-B143-5D0C845B81F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F9AB99-6FCB-184E-919A-D4FF9E4BE936}"/>
              </a:ext>
            </a:extLst>
          </p:cNvPr>
          <p:cNvSpPr>
            <a:spLocks noGrp="1"/>
          </p:cNvSpPr>
          <p:nvPr>
            <p:ph type="dt" sz="half" idx="10"/>
          </p:nvPr>
        </p:nvSpPr>
        <p:spPr/>
        <p:txBody>
          <a:bodyPr/>
          <a:lstStyle/>
          <a:p>
            <a:fld id="{4C27A7C1-0A9C-7C49-A82D-7B701457F395}" type="datetime1">
              <a:rPr lang="en-GB" smtClean="0"/>
              <a:t>29/03/2026</a:t>
            </a:fld>
            <a:endParaRPr lang="en-US"/>
          </a:p>
        </p:txBody>
      </p:sp>
      <p:sp>
        <p:nvSpPr>
          <p:cNvPr id="5" name="Footer Placeholder 4">
            <a:extLst>
              <a:ext uri="{FF2B5EF4-FFF2-40B4-BE49-F238E27FC236}">
                <a16:creationId xmlns:a16="http://schemas.microsoft.com/office/drawing/2014/main" id="{BF46E75D-858F-8249-B083-957C1DEC311C}"/>
              </a:ext>
            </a:extLst>
          </p:cNvPr>
          <p:cNvSpPr>
            <a:spLocks noGrp="1"/>
          </p:cNvSpPr>
          <p:nvPr>
            <p:ph type="ftr" sz="quarter" idx="11"/>
          </p:nvPr>
        </p:nvSpPr>
        <p:spPr/>
        <p:txBody>
          <a:bodyPr/>
          <a:lstStyle/>
          <a:p>
            <a:r>
              <a:rPr lang="en-US"/>
              <a:t>Elizabeth Huzzey MHD DO</a:t>
            </a:r>
          </a:p>
        </p:txBody>
      </p:sp>
      <p:sp>
        <p:nvSpPr>
          <p:cNvPr id="6" name="Slide Number Placeholder 5">
            <a:extLst>
              <a:ext uri="{FF2B5EF4-FFF2-40B4-BE49-F238E27FC236}">
                <a16:creationId xmlns:a16="http://schemas.microsoft.com/office/drawing/2014/main" id="{E50E7663-0C5A-5643-B82D-C514484C975E}"/>
              </a:ext>
            </a:extLst>
          </p:cNvPr>
          <p:cNvSpPr>
            <a:spLocks noGrp="1"/>
          </p:cNvSpPr>
          <p:nvPr>
            <p:ph type="sldNum" sz="quarter" idx="12"/>
          </p:nvPr>
        </p:nvSpPr>
        <p:spPr/>
        <p:txBody>
          <a:bodyPr/>
          <a:lstStyle/>
          <a:p>
            <a:fld id="{576EA1ED-8C9D-A94C-A4A3-DD9263E24B06}" type="slidenum">
              <a:rPr lang="en-US" smtClean="0"/>
              <a:t>‹#›</a:t>
            </a:fld>
            <a:endParaRPr lang="en-US"/>
          </a:p>
        </p:txBody>
      </p:sp>
    </p:spTree>
    <p:extLst>
      <p:ext uri="{BB962C8B-B14F-4D97-AF65-F5344CB8AC3E}">
        <p14:creationId xmlns:p14="http://schemas.microsoft.com/office/powerpoint/2010/main" val="3492201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F3E4F3-A6DE-7249-B2B6-99BD18CFE2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8A07236-AAE5-B24F-8F02-4A699528CF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F08A5B-D924-844D-84C0-B495BA8444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89C92B-4BDB-1142-99C7-01493F4A429B}" type="datetime1">
              <a:rPr lang="en-GB" smtClean="0"/>
              <a:t>29/03/2026</a:t>
            </a:fld>
            <a:endParaRPr lang="en-US"/>
          </a:p>
        </p:txBody>
      </p:sp>
      <p:sp>
        <p:nvSpPr>
          <p:cNvPr id="5" name="Footer Placeholder 4">
            <a:extLst>
              <a:ext uri="{FF2B5EF4-FFF2-40B4-BE49-F238E27FC236}">
                <a16:creationId xmlns:a16="http://schemas.microsoft.com/office/drawing/2014/main" id="{14FD834C-B611-4E4A-98C2-20817D11A7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Elizabeth Huzzey MHD DO</a:t>
            </a:r>
          </a:p>
        </p:txBody>
      </p:sp>
      <p:sp>
        <p:nvSpPr>
          <p:cNvPr id="6" name="Slide Number Placeholder 5">
            <a:extLst>
              <a:ext uri="{FF2B5EF4-FFF2-40B4-BE49-F238E27FC236}">
                <a16:creationId xmlns:a16="http://schemas.microsoft.com/office/drawing/2014/main" id="{2137DD7E-00FF-D145-AFC5-2E39D32825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EA1ED-8C9D-A94C-A4A3-DD9263E24B06}" type="slidenum">
              <a:rPr lang="en-US" smtClean="0"/>
              <a:t>‹#›</a:t>
            </a:fld>
            <a:endParaRPr lang="en-US"/>
          </a:p>
        </p:txBody>
      </p:sp>
    </p:spTree>
    <p:extLst>
      <p:ext uri="{BB962C8B-B14F-4D97-AF65-F5344CB8AC3E}">
        <p14:creationId xmlns:p14="http://schemas.microsoft.com/office/powerpoint/2010/main" val="40658591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www.bcom.ac.uk/bcom-clinic/our-clinics/headache-clinic/" TargetMode="External"/><Relationship Id="rId3" Type="http://schemas.openxmlformats.org/officeDocument/2006/relationships/hyperlink" Target="https://www.jospt.org/doi/epdf/10.2519/jospt.2022.11147" TargetMode="External"/><Relationship Id="rId7" Type="http://schemas.openxmlformats.org/officeDocument/2006/relationships/hyperlink" Target="https://ncor.org.uk/"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www.osteopathy.org.uk/home/" TargetMode="External"/><Relationship Id="rId11" Type="http://schemas.openxmlformats.org/officeDocument/2006/relationships/hyperlink" Target="http://www.elizabethhuzzey.co.uk/" TargetMode="External"/><Relationship Id="rId5" Type="http://schemas.openxmlformats.org/officeDocument/2006/relationships/hyperlink" Target="https://www.iosteopathy.org/" TargetMode="External"/><Relationship Id="rId10" Type="http://schemas.openxmlformats.org/officeDocument/2006/relationships/hyperlink" Target="mailto:admin@elizabethhuzzey.co.uk" TargetMode="External"/><Relationship Id="rId4" Type="http://schemas.openxmlformats.org/officeDocument/2006/relationships/hyperlink" Target="https://www.cpdcourses.hsu.ac.uk/edache_education_and_assessment_for_confidence_in_headaches" TargetMode="External"/><Relationship Id="rId9" Type="http://schemas.openxmlformats.org/officeDocument/2006/relationships/hyperlink" Target="https://www.eso.ac.uk/eso-clinic/our-clinics/headache-clinic/"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mailto:admin@elizabethhuzzey.co.uk"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82A5-7FCF-E448-BE90-6101525836EE}"/>
              </a:ext>
            </a:extLst>
          </p:cNvPr>
          <p:cNvSpPr>
            <a:spLocks noGrp="1"/>
          </p:cNvSpPr>
          <p:nvPr>
            <p:ph type="ctrTitle"/>
          </p:nvPr>
        </p:nvSpPr>
        <p:spPr/>
        <p:txBody>
          <a:bodyPr/>
          <a:lstStyle/>
          <a:p>
            <a:r>
              <a:rPr lang="en-US" dirty="0"/>
              <a:t>The Osteopathic Approach to Headaches</a:t>
            </a:r>
          </a:p>
        </p:txBody>
      </p:sp>
      <p:sp>
        <p:nvSpPr>
          <p:cNvPr id="3" name="Subtitle 2">
            <a:extLst>
              <a:ext uri="{FF2B5EF4-FFF2-40B4-BE49-F238E27FC236}">
                <a16:creationId xmlns:a16="http://schemas.microsoft.com/office/drawing/2014/main" id="{B24399F3-231F-2F42-B879-06C762CF8B06}"/>
              </a:ext>
            </a:extLst>
          </p:cNvPr>
          <p:cNvSpPr>
            <a:spLocks noGrp="1"/>
          </p:cNvSpPr>
          <p:nvPr>
            <p:ph type="subTitle" idx="1"/>
          </p:nvPr>
        </p:nvSpPr>
        <p:spPr/>
        <p:txBody>
          <a:bodyPr/>
          <a:lstStyle/>
          <a:p>
            <a:r>
              <a:rPr lang="en-US" dirty="0"/>
              <a:t>20</a:t>
            </a:r>
            <a:r>
              <a:rPr lang="en-US" baseline="30000" dirty="0"/>
              <a:t>th</a:t>
            </a:r>
            <a:r>
              <a:rPr lang="en-US" dirty="0"/>
              <a:t> March 2026</a:t>
            </a:r>
          </a:p>
        </p:txBody>
      </p:sp>
      <p:pic>
        <p:nvPicPr>
          <p:cNvPr id="5" name="Picture 4" descr="Logo&#10;&#10;Description automatically generated with medium confidence">
            <a:extLst>
              <a:ext uri="{FF2B5EF4-FFF2-40B4-BE49-F238E27FC236}">
                <a16:creationId xmlns:a16="http://schemas.microsoft.com/office/drawing/2014/main" id="{D23DE4E7-E731-1445-97E1-A45A024D9F4B}"/>
              </a:ext>
            </a:extLst>
          </p:cNvPr>
          <p:cNvPicPr>
            <a:picLocks noChangeAspect="1"/>
          </p:cNvPicPr>
          <p:nvPr/>
        </p:nvPicPr>
        <p:blipFill>
          <a:blip r:embed="rId3"/>
          <a:stretch>
            <a:fillRect/>
          </a:stretch>
        </p:blipFill>
        <p:spPr>
          <a:xfrm>
            <a:off x="4166937" y="5043096"/>
            <a:ext cx="3858126" cy="1313254"/>
          </a:xfrm>
          <a:prstGeom prst="rect">
            <a:avLst/>
          </a:prstGeom>
        </p:spPr>
      </p:pic>
      <p:sp>
        <p:nvSpPr>
          <p:cNvPr id="8" name="Footer Placeholder 7">
            <a:extLst>
              <a:ext uri="{FF2B5EF4-FFF2-40B4-BE49-F238E27FC236}">
                <a16:creationId xmlns:a16="http://schemas.microsoft.com/office/drawing/2014/main" id="{50A404B9-617C-0948-8147-1F92C26B398B}"/>
              </a:ext>
            </a:extLst>
          </p:cNvPr>
          <p:cNvSpPr>
            <a:spLocks noGrp="1"/>
          </p:cNvSpPr>
          <p:nvPr>
            <p:ph type="ftr" sz="quarter" idx="11"/>
          </p:nvPr>
        </p:nvSpPr>
        <p:spPr/>
        <p:txBody>
          <a:bodyPr/>
          <a:lstStyle/>
          <a:p>
            <a:r>
              <a:rPr lang="en-US"/>
              <a:t>Elizabeth Huzzey MHD DO</a:t>
            </a:r>
          </a:p>
        </p:txBody>
      </p:sp>
    </p:spTree>
    <p:extLst>
      <p:ext uri="{BB962C8B-B14F-4D97-AF65-F5344CB8AC3E}">
        <p14:creationId xmlns:p14="http://schemas.microsoft.com/office/powerpoint/2010/main" val="2508264182"/>
      </p:ext>
    </p:extLst>
  </p:cSld>
  <p:clrMapOvr>
    <a:masterClrMapping/>
  </p:clrMapOvr>
  <mc:AlternateContent xmlns:mc="http://schemas.openxmlformats.org/markup-compatibility/2006" xmlns:p14="http://schemas.microsoft.com/office/powerpoint/2010/main">
    <mc:Choice Requires="p14">
      <p:transition spd="slow" p14:dur="2000" advTm="60786"/>
    </mc:Choice>
    <mc:Fallback xmlns="">
      <p:transition spd="slow" advTm="6078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2EEF42-FD5D-EE43-BB12-D859BFDE0C48}"/>
              </a:ext>
            </a:extLst>
          </p:cNvPr>
          <p:cNvSpPr>
            <a:spLocks noGrp="1"/>
          </p:cNvSpPr>
          <p:nvPr>
            <p:ph type="ftr" sz="quarter" idx="11"/>
          </p:nvPr>
        </p:nvSpPr>
        <p:spPr/>
        <p:txBody>
          <a:bodyPr/>
          <a:lstStyle/>
          <a:p>
            <a:r>
              <a:rPr lang="en-US"/>
              <a:t>Elizabeth Huzzey MHD DO</a:t>
            </a:r>
          </a:p>
        </p:txBody>
      </p:sp>
      <p:pic>
        <p:nvPicPr>
          <p:cNvPr id="5" name="Picture 4">
            <a:extLst>
              <a:ext uri="{FF2B5EF4-FFF2-40B4-BE49-F238E27FC236}">
                <a16:creationId xmlns:a16="http://schemas.microsoft.com/office/drawing/2014/main" id="{6D392AF1-31A1-FE40-BDBB-3FFDFAF30638}"/>
              </a:ext>
            </a:extLst>
          </p:cNvPr>
          <p:cNvPicPr>
            <a:picLocks noChangeAspect="1"/>
          </p:cNvPicPr>
          <p:nvPr/>
        </p:nvPicPr>
        <p:blipFill>
          <a:blip r:embed="rId3"/>
          <a:stretch>
            <a:fillRect/>
          </a:stretch>
        </p:blipFill>
        <p:spPr>
          <a:xfrm>
            <a:off x="3213681" y="614844"/>
            <a:ext cx="5374113" cy="5247022"/>
          </a:xfrm>
          <a:prstGeom prst="rect">
            <a:avLst/>
          </a:prstGeom>
        </p:spPr>
      </p:pic>
    </p:spTree>
    <p:extLst>
      <p:ext uri="{BB962C8B-B14F-4D97-AF65-F5344CB8AC3E}">
        <p14:creationId xmlns:p14="http://schemas.microsoft.com/office/powerpoint/2010/main" val="2296377158"/>
      </p:ext>
    </p:extLst>
  </p:cSld>
  <p:clrMapOvr>
    <a:masterClrMapping/>
  </p:clrMapOvr>
  <mc:AlternateContent xmlns:mc="http://schemas.openxmlformats.org/markup-compatibility/2006" xmlns:p14="http://schemas.microsoft.com/office/powerpoint/2010/main">
    <mc:Choice Requires="p14">
      <p:transition spd="slow" p14:dur="2000" advTm="124152"/>
    </mc:Choice>
    <mc:Fallback xmlns="">
      <p:transition spd="slow" advTm="12415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064B250-69DF-B942-BCB4-904957F09DDA}"/>
              </a:ext>
            </a:extLst>
          </p:cNvPr>
          <p:cNvSpPr>
            <a:spLocks noGrp="1"/>
          </p:cNvSpPr>
          <p:nvPr>
            <p:ph type="ftr" sz="quarter" idx="11"/>
          </p:nvPr>
        </p:nvSpPr>
        <p:spPr/>
        <p:txBody>
          <a:bodyPr/>
          <a:lstStyle/>
          <a:p>
            <a:r>
              <a:rPr lang="en-US"/>
              <a:t>Elizabeth Huzzey MHD DO</a:t>
            </a:r>
          </a:p>
        </p:txBody>
      </p:sp>
      <p:sp>
        <p:nvSpPr>
          <p:cNvPr id="3" name="TextBox 2">
            <a:extLst>
              <a:ext uri="{FF2B5EF4-FFF2-40B4-BE49-F238E27FC236}">
                <a16:creationId xmlns:a16="http://schemas.microsoft.com/office/drawing/2014/main" id="{8AA3C613-11DE-614A-B951-85787D9EE2D2}"/>
              </a:ext>
            </a:extLst>
          </p:cNvPr>
          <p:cNvSpPr txBox="1"/>
          <p:nvPr/>
        </p:nvSpPr>
        <p:spPr>
          <a:xfrm>
            <a:off x="2907627" y="1383632"/>
            <a:ext cx="6376746" cy="4339650"/>
          </a:xfrm>
          <a:prstGeom prst="rect">
            <a:avLst/>
          </a:prstGeom>
          <a:noFill/>
        </p:spPr>
        <p:txBody>
          <a:bodyPr wrap="none" rtlCol="0">
            <a:spAutoFit/>
          </a:bodyPr>
          <a:lstStyle/>
          <a:p>
            <a:r>
              <a:rPr lang="en-GB" sz="2400" dirty="0">
                <a:effectLst/>
                <a:latin typeface="Calibri" panose="020F0502020204030204" pitchFamily="34" charset="0"/>
                <a:ea typeface="Calibri" panose="020F0502020204030204" pitchFamily="34" charset="0"/>
                <a:cs typeface="Times New Roman" panose="02020603050405020304" pitchFamily="18" charset="0"/>
              </a:rPr>
              <a:t>What does an </a:t>
            </a:r>
            <a:r>
              <a:rPr lang="en-GB" sz="2400" dirty="0">
                <a:latin typeface="Calibri" panose="020F0502020204030204" pitchFamily="34" charset="0"/>
                <a:ea typeface="Calibri" panose="020F0502020204030204" pitchFamily="34" charset="0"/>
                <a:cs typeface="Times New Roman" panose="02020603050405020304" pitchFamily="18" charset="0"/>
              </a:rPr>
              <a:t>O</a:t>
            </a:r>
            <a:r>
              <a:rPr lang="en-GB" sz="2400" dirty="0">
                <a:effectLst/>
                <a:latin typeface="Calibri" panose="020F0502020204030204" pitchFamily="34" charset="0"/>
                <a:ea typeface="Calibri" panose="020F0502020204030204" pitchFamily="34" charset="0"/>
                <a:cs typeface="Times New Roman" panose="02020603050405020304" pitchFamily="18" charset="0"/>
              </a:rPr>
              <a:t>steopathic Consultation look like?</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30-45 minutes</a:t>
            </a:r>
          </a:p>
          <a:p>
            <a:r>
              <a:rPr lang="en-GB" dirty="0">
                <a:latin typeface="Calibri" panose="020F0502020204030204" pitchFamily="34" charset="0"/>
                <a:ea typeface="Calibri" panose="020F0502020204030204" pitchFamily="34" charset="0"/>
                <a:cs typeface="Times New Roman" panose="02020603050405020304" pitchFamily="18" charset="0"/>
              </a:rPr>
              <a:t>Cost: £65-90.00  (£45 - £160.00) /treatment</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A case history</a:t>
            </a: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Examination</a:t>
            </a: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Diagnosis</a:t>
            </a: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Discussion of </a:t>
            </a:r>
            <a:r>
              <a:rPr lang="en-GB" dirty="0">
                <a:latin typeface="Calibri" panose="020F0502020204030204" pitchFamily="34" charset="0"/>
                <a:ea typeface="Calibri" panose="020F0502020204030204" pitchFamily="34" charset="0"/>
                <a:cs typeface="Times New Roman" panose="02020603050405020304" pitchFamily="18" charset="0"/>
              </a:rPr>
              <a:t>findings and </a:t>
            </a:r>
            <a:r>
              <a:rPr lang="en-GB" sz="1800" dirty="0">
                <a:effectLst/>
                <a:latin typeface="Calibri" panose="020F0502020204030204" pitchFamily="34" charset="0"/>
                <a:ea typeface="Calibri" panose="020F0502020204030204" pitchFamily="34" charset="0"/>
                <a:cs typeface="Times New Roman" panose="02020603050405020304" pitchFamily="18" charset="0"/>
              </a:rPr>
              <a:t>treatment plan</a:t>
            </a: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Consent</a:t>
            </a: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Manual therapy</a:t>
            </a: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Health care advice </a:t>
            </a: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Self-management support</a:t>
            </a:r>
          </a:p>
          <a:p>
            <a:pPr marL="342900" lvl="0" indent="-342900">
              <a:buFont typeface="Arial" panose="020B0604020202020204" pitchFamily="34" charset="0"/>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Listening and talking</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458248"/>
      </p:ext>
    </p:extLst>
  </p:cSld>
  <p:clrMapOvr>
    <a:masterClrMapping/>
  </p:clrMapOvr>
  <mc:AlternateContent xmlns:mc="http://schemas.openxmlformats.org/markup-compatibility/2006" xmlns:p14="http://schemas.microsoft.com/office/powerpoint/2010/main">
    <mc:Choice Requires="p14">
      <p:transition spd="slow" p14:dur="2000" advTm="77975"/>
    </mc:Choice>
    <mc:Fallback xmlns="">
      <p:transition spd="slow" advTm="7797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4203479-05B2-C54E-9F44-4E298014E714}"/>
              </a:ext>
            </a:extLst>
          </p:cNvPr>
          <p:cNvSpPr>
            <a:spLocks noGrp="1"/>
          </p:cNvSpPr>
          <p:nvPr>
            <p:ph type="ftr" sz="quarter" idx="11"/>
          </p:nvPr>
        </p:nvSpPr>
        <p:spPr/>
        <p:txBody>
          <a:bodyPr/>
          <a:lstStyle/>
          <a:p>
            <a:r>
              <a:rPr lang="en-US"/>
              <a:t>Elizabeth Huzzey MHD DO</a:t>
            </a:r>
          </a:p>
        </p:txBody>
      </p:sp>
      <p:pic>
        <p:nvPicPr>
          <p:cNvPr id="4" name="Picture 6" descr="Still Point | Osteopathic Care | Osteopathy Kendal | Osteo Cumbria | Osteo  Treatment Kendal | Osteopathy Treatment Cumbria | Osteopathy Lancashire">
            <a:extLst>
              <a:ext uri="{FF2B5EF4-FFF2-40B4-BE49-F238E27FC236}">
                <a16:creationId xmlns:a16="http://schemas.microsoft.com/office/drawing/2014/main" id="{C910F852-B348-D74A-B90C-085AFAB13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970" r="12637" b="-2"/>
          <a:stretch>
            <a:fillRect/>
          </a:stretch>
        </p:blipFill>
        <p:spPr bwMode="auto">
          <a:xfrm>
            <a:off x="1411705" y="710932"/>
            <a:ext cx="2905400" cy="54863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FE7A59B-0732-974A-896A-93A99F434415}"/>
              </a:ext>
            </a:extLst>
          </p:cNvPr>
          <p:cNvSpPr txBox="1"/>
          <p:nvPr/>
        </p:nvSpPr>
        <p:spPr>
          <a:xfrm>
            <a:off x="5567539" y="648007"/>
            <a:ext cx="4466223" cy="461665"/>
          </a:xfrm>
          <a:prstGeom prst="rect">
            <a:avLst/>
          </a:prstGeom>
          <a:noFill/>
        </p:spPr>
        <p:txBody>
          <a:bodyPr wrap="none" rtlCol="0">
            <a:spAutoFit/>
          </a:bodyPr>
          <a:lstStyle/>
          <a:p>
            <a:pPr lvl="0"/>
            <a:r>
              <a:rPr lang="en-US" sz="2400" dirty="0"/>
              <a:t>P</a:t>
            </a:r>
            <a:r>
              <a:rPr lang="en-US" sz="2400" b="0" i="0" dirty="0"/>
              <a:t>rinciples of osteopathic medicine</a:t>
            </a:r>
            <a:endParaRPr lang="en-US" sz="2400" dirty="0"/>
          </a:p>
        </p:txBody>
      </p:sp>
      <p:sp>
        <p:nvSpPr>
          <p:cNvPr id="6" name="TextBox 5">
            <a:extLst>
              <a:ext uri="{FF2B5EF4-FFF2-40B4-BE49-F238E27FC236}">
                <a16:creationId xmlns:a16="http://schemas.microsoft.com/office/drawing/2014/main" id="{6FA7DAFB-285F-304A-AB88-5011F1C02D5C}"/>
              </a:ext>
            </a:extLst>
          </p:cNvPr>
          <p:cNvSpPr txBox="1"/>
          <p:nvPr/>
        </p:nvSpPr>
        <p:spPr>
          <a:xfrm>
            <a:off x="5756587" y="1586893"/>
            <a:ext cx="4389120" cy="923330"/>
          </a:xfrm>
          <a:prstGeom prst="rect">
            <a:avLst/>
          </a:prstGeom>
          <a:noFill/>
        </p:spPr>
        <p:txBody>
          <a:bodyPr wrap="square" rtlCol="0">
            <a:spAutoFit/>
          </a:bodyPr>
          <a:lstStyle/>
          <a:p>
            <a:pPr lvl="0"/>
            <a:r>
              <a:rPr lang="en-US" b="0" i="0" dirty="0"/>
              <a:t>The human body is a unit, an integrated organism in which no part functions independently. </a:t>
            </a:r>
            <a:endParaRPr lang="en-US" dirty="0"/>
          </a:p>
        </p:txBody>
      </p:sp>
      <p:sp>
        <p:nvSpPr>
          <p:cNvPr id="7" name="TextBox 6">
            <a:extLst>
              <a:ext uri="{FF2B5EF4-FFF2-40B4-BE49-F238E27FC236}">
                <a16:creationId xmlns:a16="http://schemas.microsoft.com/office/drawing/2014/main" id="{416DA88D-51DD-5E46-A055-F683E47B80A1}"/>
              </a:ext>
            </a:extLst>
          </p:cNvPr>
          <p:cNvSpPr txBox="1"/>
          <p:nvPr/>
        </p:nvSpPr>
        <p:spPr>
          <a:xfrm>
            <a:off x="5567539" y="2894673"/>
            <a:ext cx="4707955" cy="369332"/>
          </a:xfrm>
          <a:prstGeom prst="rect">
            <a:avLst/>
          </a:prstGeom>
          <a:noFill/>
        </p:spPr>
        <p:txBody>
          <a:bodyPr wrap="none" rtlCol="0">
            <a:spAutoFit/>
          </a:bodyPr>
          <a:lstStyle/>
          <a:p>
            <a:pPr lvl="0"/>
            <a:r>
              <a:rPr lang="en-US" b="0" i="0" dirty="0"/>
              <a:t>It has the capacity to self-regulate and self heal</a:t>
            </a:r>
            <a:r>
              <a:rPr lang="en-US" dirty="0"/>
              <a:t>.</a:t>
            </a:r>
            <a:r>
              <a:rPr lang="en-US" b="0" i="0" dirty="0"/>
              <a:t> </a:t>
            </a:r>
            <a:endParaRPr lang="en-US" dirty="0"/>
          </a:p>
        </p:txBody>
      </p:sp>
      <p:sp>
        <p:nvSpPr>
          <p:cNvPr id="8" name="TextBox 7">
            <a:extLst>
              <a:ext uri="{FF2B5EF4-FFF2-40B4-BE49-F238E27FC236}">
                <a16:creationId xmlns:a16="http://schemas.microsoft.com/office/drawing/2014/main" id="{472EC171-4D4B-C541-BB56-B8CC6849A3AD}"/>
              </a:ext>
            </a:extLst>
          </p:cNvPr>
          <p:cNvSpPr txBox="1"/>
          <p:nvPr/>
        </p:nvSpPr>
        <p:spPr>
          <a:xfrm>
            <a:off x="5053263" y="3696933"/>
            <a:ext cx="5727032" cy="369332"/>
          </a:xfrm>
          <a:prstGeom prst="rect">
            <a:avLst/>
          </a:prstGeom>
          <a:noFill/>
        </p:spPr>
        <p:txBody>
          <a:bodyPr wrap="square" rtlCol="0">
            <a:spAutoFit/>
          </a:bodyPr>
          <a:lstStyle/>
          <a:p>
            <a:pPr lvl="0"/>
            <a:r>
              <a:rPr lang="en-US" b="0" i="0" dirty="0"/>
              <a:t>Focus on the relationship </a:t>
            </a:r>
            <a:r>
              <a:rPr lang="en-US" dirty="0"/>
              <a:t>b</a:t>
            </a:r>
            <a:r>
              <a:rPr lang="en-US" b="0" i="0" dirty="0"/>
              <a:t>etween </a:t>
            </a:r>
            <a:r>
              <a:rPr lang="en-US" dirty="0"/>
              <a:t>s</a:t>
            </a:r>
            <a:r>
              <a:rPr lang="en-US" b="0" i="0" dirty="0"/>
              <a:t>tructure and function. </a:t>
            </a:r>
            <a:endParaRPr lang="en-US" dirty="0"/>
          </a:p>
        </p:txBody>
      </p:sp>
      <p:sp>
        <p:nvSpPr>
          <p:cNvPr id="9" name="TextBox 8">
            <a:extLst>
              <a:ext uri="{FF2B5EF4-FFF2-40B4-BE49-F238E27FC236}">
                <a16:creationId xmlns:a16="http://schemas.microsoft.com/office/drawing/2014/main" id="{9C09D4D1-FC3A-8E45-A53F-96F9B5144FD5}"/>
              </a:ext>
            </a:extLst>
          </p:cNvPr>
          <p:cNvSpPr txBox="1"/>
          <p:nvPr/>
        </p:nvSpPr>
        <p:spPr>
          <a:xfrm>
            <a:off x="6238427" y="4499193"/>
            <a:ext cx="3124445" cy="646331"/>
          </a:xfrm>
          <a:prstGeom prst="rect">
            <a:avLst/>
          </a:prstGeom>
          <a:noFill/>
        </p:spPr>
        <p:txBody>
          <a:bodyPr wrap="none" rtlCol="0">
            <a:spAutoFit/>
          </a:bodyPr>
          <a:lstStyle/>
          <a:p>
            <a:pPr lvl="0"/>
            <a:r>
              <a:rPr lang="en-US" dirty="0"/>
              <a:t>A </a:t>
            </a:r>
            <a:r>
              <a:rPr lang="en-US" b="0" i="0" dirty="0"/>
              <a:t>Rational Treatment Approach</a:t>
            </a:r>
            <a:br>
              <a:rPr lang="en-US" b="0" i="0" dirty="0"/>
            </a:br>
            <a:endParaRPr lang="en-US" dirty="0"/>
          </a:p>
        </p:txBody>
      </p:sp>
    </p:spTree>
    <p:extLst>
      <p:ext uri="{BB962C8B-B14F-4D97-AF65-F5344CB8AC3E}">
        <p14:creationId xmlns:p14="http://schemas.microsoft.com/office/powerpoint/2010/main" val="3986341351"/>
      </p:ext>
    </p:extLst>
  </p:cSld>
  <p:clrMapOvr>
    <a:masterClrMapping/>
  </p:clrMapOvr>
  <mc:AlternateContent xmlns:mc="http://schemas.openxmlformats.org/markup-compatibility/2006" xmlns:p14="http://schemas.microsoft.com/office/powerpoint/2010/main">
    <mc:Choice Requires="p14">
      <p:transition spd="slow" p14:dur="2000" advTm="160844"/>
    </mc:Choice>
    <mc:Fallback xmlns="">
      <p:transition spd="slow" advTm="1608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in black underwear&#10;&#10;Description automatically generated">
            <a:extLst>
              <a:ext uri="{FF2B5EF4-FFF2-40B4-BE49-F238E27FC236}">
                <a16:creationId xmlns:a16="http://schemas.microsoft.com/office/drawing/2014/main" id="{92CBE132-0C4F-F644-AC67-1E21BB5D4D5F}"/>
              </a:ext>
            </a:extLst>
          </p:cNvPr>
          <p:cNvPicPr>
            <a:picLocks noChangeAspect="1"/>
          </p:cNvPicPr>
          <p:nvPr/>
        </p:nvPicPr>
        <p:blipFill>
          <a:blip r:embed="rId3"/>
          <a:stretch>
            <a:fillRect/>
          </a:stretch>
        </p:blipFill>
        <p:spPr>
          <a:xfrm>
            <a:off x="109633" y="740269"/>
            <a:ext cx="5613834" cy="5495431"/>
          </a:xfrm>
          <a:prstGeom prst="rect">
            <a:avLst/>
          </a:prstGeom>
        </p:spPr>
      </p:pic>
      <p:pic>
        <p:nvPicPr>
          <p:cNvPr id="1026" name="Picture 2">
            <a:extLst>
              <a:ext uri="{FF2B5EF4-FFF2-40B4-BE49-F238E27FC236}">
                <a16:creationId xmlns:a16="http://schemas.microsoft.com/office/drawing/2014/main" id="{03C27F69-2172-1747-928E-3419AA95CF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635911"/>
            <a:ext cx="5704145" cy="5704145"/>
          </a:xfrm>
          <a:prstGeom prst="rect">
            <a:avLst/>
          </a:prstGeom>
          <a:noFill/>
          <a:extLst>
            <a:ext uri="{909E8E84-426E-40DD-AFC4-6F175D3DCCD1}">
              <a14:hiddenFill xmlns:a14="http://schemas.microsoft.com/office/drawing/2010/main">
                <a:solidFill>
                  <a:srgbClr val="FFFFFF"/>
                </a:solidFill>
              </a14:hiddenFill>
            </a:ext>
          </a:extLst>
        </p:spPr>
      </p:pic>
      <p:sp>
        <p:nvSpPr>
          <p:cNvPr id="16" name="Footer Placeholder 15">
            <a:extLst>
              <a:ext uri="{FF2B5EF4-FFF2-40B4-BE49-F238E27FC236}">
                <a16:creationId xmlns:a16="http://schemas.microsoft.com/office/drawing/2014/main" id="{421C86F3-CFD8-334D-8C1B-F44290192619}"/>
              </a:ext>
            </a:extLst>
          </p:cNvPr>
          <p:cNvSpPr>
            <a:spLocks noGrp="1"/>
          </p:cNvSpPr>
          <p:nvPr>
            <p:ph type="ftr" sz="quarter" idx="11"/>
          </p:nvPr>
        </p:nvSpPr>
        <p:spPr/>
        <p:txBody>
          <a:bodyPr/>
          <a:lstStyle/>
          <a:p>
            <a:r>
              <a:rPr lang="en-US"/>
              <a:t>Elizabeth Huzzey MHD DO</a:t>
            </a:r>
          </a:p>
        </p:txBody>
      </p:sp>
    </p:spTree>
    <p:extLst>
      <p:ext uri="{BB962C8B-B14F-4D97-AF65-F5344CB8AC3E}">
        <p14:creationId xmlns:p14="http://schemas.microsoft.com/office/powerpoint/2010/main" val="2016707159"/>
      </p:ext>
    </p:extLst>
  </p:cSld>
  <p:clrMapOvr>
    <a:masterClrMapping/>
  </p:clrMapOvr>
  <mc:AlternateContent xmlns:mc="http://schemas.openxmlformats.org/markup-compatibility/2006" xmlns:p14="http://schemas.microsoft.com/office/powerpoint/2010/main">
    <mc:Choice Requires="p14">
      <p:transition spd="slow" p14:dur="2000" advTm="43719"/>
    </mc:Choice>
    <mc:Fallback xmlns="">
      <p:transition spd="slow" advTm="4371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138D64-0CA6-DB44-AEFE-04A9180F11DE}"/>
              </a:ext>
            </a:extLst>
          </p:cNvPr>
          <p:cNvSpPr>
            <a:spLocks noGrp="1"/>
          </p:cNvSpPr>
          <p:nvPr>
            <p:ph type="ftr" sz="quarter" idx="11"/>
          </p:nvPr>
        </p:nvSpPr>
        <p:spPr/>
        <p:txBody>
          <a:bodyPr/>
          <a:lstStyle/>
          <a:p>
            <a:r>
              <a:rPr lang="en-US"/>
              <a:t>Elizabeth Huzzey MHD DO</a:t>
            </a:r>
          </a:p>
        </p:txBody>
      </p:sp>
      <p:sp>
        <p:nvSpPr>
          <p:cNvPr id="5" name="TextBox 4">
            <a:extLst>
              <a:ext uri="{FF2B5EF4-FFF2-40B4-BE49-F238E27FC236}">
                <a16:creationId xmlns:a16="http://schemas.microsoft.com/office/drawing/2014/main" id="{959B8225-0D33-A841-8203-35A237A6318B}"/>
              </a:ext>
            </a:extLst>
          </p:cNvPr>
          <p:cNvSpPr txBox="1"/>
          <p:nvPr/>
        </p:nvSpPr>
        <p:spPr>
          <a:xfrm>
            <a:off x="1371600" y="1606378"/>
            <a:ext cx="184731" cy="369332"/>
          </a:xfrm>
          <a:prstGeom prst="rect">
            <a:avLst/>
          </a:prstGeom>
          <a:noFill/>
        </p:spPr>
        <p:txBody>
          <a:bodyPr wrap="none" rtlCol="0">
            <a:spAutoFit/>
          </a:bodyPr>
          <a:lstStyle/>
          <a:p>
            <a:endParaRPr lang="en-US" dirty="0"/>
          </a:p>
        </p:txBody>
      </p:sp>
      <p:pic>
        <p:nvPicPr>
          <p:cNvPr id="12290" name="Picture 2" descr="Trigeminocervical Complex - A Real Pain ...">
            <a:extLst>
              <a:ext uri="{FF2B5EF4-FFF2-40B4-BE49-F238E27FC236}">
                <a16:creationId xmlns:a16="http://schemas.microsoft.com/office/drawing/2014/main" id="{A20AB3BA-986B-834D-B8DD-56A0D8B4C7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281" y="905823"/>
            <a:ext cx="3353319" cy="297393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9E268D5-232C-2D4D-94C2-14D375DE6017}"/>
              </a:ext>
            </a:extLst>
          </p:cNvPr>
          <p:cNvSpPr txBox="1"/>
          <p:nvPr/>
        </p:nvSpPr>
        <p:spPr>
          <a:xfrm>
            <a:off x="-1278709" y="1988565"/>
            <a:ext cx="268379" cy="369332"/>
          </a:xfrm>
          <a:prstGeom prst="rect">
            <a:avLst/>
          </a:prstGeom>
          <a:noFill/>
        </p:spPr>
        <p:txBody>
          <a:bodyPr wrap="square" rtlCol="0">
            <a:spAutoFit/>
          </a:bodyPr>
          <a:lstStyle/>
          <a:p>
            <a:endParaRPr lang="en-US" dirty="0"/>
          </a:p>
        </p:txBody>
      </p:sp>
      <p:pic>
        <p:nvPicPr>
          <p:cNvPr id="10" name="Picture 4" descr="This diagram shows the sagittal section of the skull and identifies the major bones and cavities.">
            <a:extLst>
              <a:ext uri="{FF2B5EF4-FFF2-40B4-BE49-F238E27FC236}">
                <a16:creationId xmlns:a16="http://schemas.microsoft.com/office/drawing/2014/main" id="{22153FD2-B0CA-5F4A-8403-C9F05DA15B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96" y="4064877"/>
            <a:ext cx="4114801" cy="247403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FFD585F-81F3-F44D-9638-B99934B1F714}"/>
              </a:ext>
            </a:extLst>
          </p:cNvPr>
          <p:cNvSpPr txBox="1"/>
          <p:nvPr/>
        </p:nvSpPr>
        <p:spPr>
          <a:xfrm>
            <a:off x="1198605" y="259492"/>
            <a:ext cx="3135025" cy="646331"/>
          </a:xfrm>
          <a:prstGeom prst="rect">
            <a:avLst/>
          </a:prstGeom>
          <a:noFill/>
        </p:spPr>
        <p:txBody>
          <a:bodyPr wrap="none" rtlCol="0">
            <a:spAutoFit/>
          </a:bodyPr>
          <a:lstStyle/>
          <a:p>
            <a:r>
              <a:rPr lang="en-US" dirty="0"/>
              <a:t>What does treatment look like?</a:t>
            </a:r>
          </a:p>
          <a:p>
            <a:endParaRPr lang="en-US" dirty="0"/>
          </a:p>
        </p:txBody>
      </p:sp>
      <p:pic>
        <p:nvPicPr>
          <p:cNvPr id="6146" name="Picture 2" descr="Does Osteopathy Work? The Facts on ...">
            <a:extLst>
              <a:ext uri="{FF2B5EF4-FFF2-40B4-BE49-F238E27FC236}">
                <a16:creationId xmlns:a16="http://schemas.microsoft.com/office/drawing/2014/main" id="{AE5AF52D-8DE9-8F4F-8C0B-03034884EA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7870" y="1988565"/>
            <a:ext cx="3703079" cy="2656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595426"/>
      </p:ext>
    </p:extLst>
  </p:cSld>
  <p:clrMapOvr>
    <a:masterClrMapping/>
  </p:clrMapOvr>
  <mc:AlternateContent xmlns:mc="http://schemas.openxmlformats.org/markup-compatibility/2006" xmlns:p14="http://schemas.microsoft.com/office/powerpoint/2010/main">
    <mc:Choice Requires="p14">
      <p:transition spd="slow" p14:dur="2000" advTm="42786"/>
    </mc:Choice>
    <mc:Fallback xmlns="">
      <p:transition spd="slow" advTm="4278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itting in a chair talking to a doctor&#10;&#10;Description automatically generated">
            <a:extLst>
              <a:ext uri="{FF2B5EF4-FFF2-40B4-BE49-F238E27FC236}">
                <a16:creationId xmlns:a16="http://schemas.microsoft.com/office/drawing/2014/main" id="{1395F615-E54F-C14F-8377-F185AD780EA7}"/>
              </a:ext>
            </a:extLst>
          </p:cNvPr>
          <p:cNvPicPr>
            <a:picLocks noChangeAspect="1"/>
          </p:cNvPicPr>
          <p:nvPr/>
        </p:nvPicPr>
        <p:blipFill>
          <a:blip r:embed="rId3"/>
          <a:stretch>
            <a:fillRect/>
          </a:stretch>
        </p:blipFill>
        <p:spPr>
          <a:xfrm>
            <a:off x="601739" y="602270"/>
            <a:ext cx="4843819" cy="7043351"/>
          </a:xfrm>
          <a:prstGeom prst="rect">
            <a:avLst/>
          </a:prstGeom>
        </p:spPr>
      </p:pic>
      <p:pic>
        <p:nvPicPr>
          <p:cNvPr id="9" name="Picture 8" descr="A close-up of a logo&#10;&#10;Description automatically generated">
            <a:extLst>
              <a:ext uri="{FF2B5EF4-FFF2-40B4-BE49-F238E27FC236}">
                <a16:creationId xmlns:a16="http://schemas.microsoft.com/office/drawing/2014/main" id="{8DB7585E-3403-034A-970A-4DB6D1C5FE60}"/>
              </a:ext>
            </a:extLst>
          </p:cNvPr>
          <p:cNvPicPr>
            <a:picLocks noChangeAspect="1"/>
          </p:cNvPicPr>
          <p:nvPr/>
        </p:nvPicPr>
        <p:blipFill>
          <a:blip r:embed="rId4"/>
          <a:stretch>
            <a:fillRect/>
          </a:stretch>
        </p:blipFill>
        <p:spPr>
          <a:xfrm>
            <a:off x="773974" y="813819"/>
            <a:ext cx="3670987" cy="1237259"/>
          </a:xfrm>
          <a:prstGeom prst="rect">
            <a:avLst/>
          </a:prstGeom>
        </p:spPr>
      </p:pic>
      <p:sp>
        <p:nvSpPr>
          <p:cNvPr id="16" name="TextBox 15">
            <a:extLst>
              <a:ext uri="{FF2B5EF4-FFF2-40B4-BE49-F238E27FC236}">
                <a16:creationId xmlns:a16="http://schemas.microsoft.com/office/drawing/2014/main" id="{785C007E-E2AC-B944-9056-0EB97268237C}"/>
              </a:ext>
            </a:extLst>
          </p:cNvPr>
          <p:cNvSpPr txBox="1"/>
          <p:nvPr/>
        </p:nvSpPr>
        <p:spPr>
          <a:xfrm>
            <a:off x="6096000" y="898920"/>
            <a:ext cx="5494261" cy="923330"/>
          </a:xfrm>
          <a:prstGeom prst="rect">
            <a:avLst/>
          </a:prstGeom>
          <a:noFill/>
        </p:spPr>
        <p:txBody>
          <a:bodyPr wrap="none" rtlCol="0">
            <a:spAutoFit/>
          </a:bodyPr>
          <a:lstStyle/>
          <a:p>
            <a:r>
              <a:rPr lang="en-US" dirty="0">
                <a:solidFill>
                  <a:schemeClr val="accent6">
                    <a:lumMod val="75000"/>
                  </a:schemeClr>
                </a:solidFill>
              </a:rPr>
              <a:t>International Framework for Examination of the Cervical</a:t>
            </a:r>
          </a:p>
          <a:p>
            <a:r>
              <a:rPr lang="en-US" dirty="0">
                <a:solidFill>
                  <a:schemeClr val="accent6">
                    <a:lumMod val="75000"/>
                  </a:schemeClr>
                </a:solidFill>
              </a:rPr>
              <a:t>Region for Potential of Vascular Pathologies of the Neck </a:t>
            </a:r>
          </a:p>
          <a:p>
            <a:r>
              <a:rPr lang="en-US" dirty="0">
                <a:solidFill>
                  <a:schemeClr val="accent6">
                    <a:lumMod val="75000"/>
                  </a:schemeClr>
                </a:solidFill>
              </a:rPr>
              <a:t>Prior to Musculoskeletal Intervention IFOMPT</a:t>
            </a:r>
          </a:p>
        </p:txBody>
      </p:sp>
      <p:pic>
        <p:nvPicPr>
          <p:cNvPr id="18" name="Picture 17" descr="Diagram of a diagram of a clinical and shared decision making&#10;&#10;Description automatically generated">
            <a:extLst>
              <a:ext uri="{FF2B5EF4-FFF2-40B4-BE49-F238E27FC236}">
                <a16:creationId xmlns:a16="http://schemas.microsoft.com/office/drawing/2014/main" id="{154C2866-391E-0543-B463-E91E3CAFC9AE}"/>
              </a:ext>
            </a:extLst>
          </p:cNvPr>
          <p:cNvPicPr>
            <a:picLocks noChangeAspect="1"/>
          </p:cNvPicPr>
          <p:nvPr/>
        </p:nvPicPr>
        <p:blipFill>
          <a:blip r:embed="rId5"/>
          <a:stretch>
            <a:fillRect/>
          </a:stretch>
        </p:blipFill>
        <p:spPr>
          <a:xfrm>
            <a:off x="6184233" y="2591368"/>
            <a:ext cx="4436914" cy="3045162"/>
          </a:xfrm>
          <a:prstGeom prst="rect">
            <a:avLst/>
          </a:prstGeom>
        </p:spPr>
      </p:pic>
      <p:sp>
        <p:nvSpPr>
          <p:cNvPr id="21" name="Footer Placeholder 20">
            <a:extLst>
              <a:ext uri="{FF2B5EF4-FFF2-40B4-BE49-F238E27FC236}">
                <a16:creationId xmlns:a16="http://schemas.microsoft.com/office/drawing/2014/main" id="{756AB5A7-341D-3943-99A5-3A37428A8D90}"/>
              </a:ext>
            </a:extLst>
          </p:cNvPr>
          <p:cNvSpPr>
            <a:spLocks noGrp="1"/>
          </p:cNvSpPr>
          <p:nvPr>
            <p:ph type="ftr" sz="quarter" idx="11"/>
          </p:nvPr>
        </p:nvSpPr>
        <p:spPr/>
        <p:txBody>
          <a:bodyPr/>
          <a:lstStyle/>
          <a:p>
            <a:r>
              <a:rPr lang="en-US"/>
              <a:t>Elizabeth Huzzey MHD DO</a:t>
            </a:r>
          </a:p>
        </p:txBody>
      </p:sp>
    </p:spTree>
    <p:extLst>
      <p:ext uri="{BB962C8B-B14F-4D97-AF65-F5344CB8AC3E}">
        <p14:creationId xmlns:p14="http://schemas.microsoft.com/office/powerpoint/2010/main" val="999184934"/>
      </p:ext>
    </p:extLst>
  </p:cSld>
  <p:clrMapOvr>
    <a:masterClrMapping/>
  </p:clrMapOvr>
  <mc:AlternateContent xmlns:mc="http://schemas.openxmlformats.org/markup-compatibility/2006" xmlns:p14="http://schemas.microsoft.com/office/powerpoint/2010/main">
    <mc:Choice Requires="p14">
      <p:transition spd="slow" p14:dur="2000" advTm="318564"/>
    </mc:Choice>
    <mc:Fallback xmlns="">
      <p:transition spd="slow" advTm="31856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53796A-E88C-FA4D-B322-9A8C58494424}"/>
              </a:ext>
            </a:extLst>
          </p:cNvPr>
          <p:cNvSpPr txBox="1"/>
          <p:nvPr/>
        </p:nvSpPr>
        <p:spPr>
          <a:xfrm>
            <a:off x="1495167" y="568411"/>
            <a:ext cx="4701096" cy="5570756"/>
          </a:xfrm>
          <a:prstGeom prst="rect">
            <a:avLst/>
          </a:prstGeom>
          <a:noFill/>
        </p:spPr>
        <p:txBody>
          <a:bodyPr wrap="square" rtlCol="0">
            <a:spAutoFit/>
          </a:bodyPr>
          <a:lstStyle/>
          <a:p>
            <a:endParaRPr lang="en-US" dirty="0"/>
          </a:p>
          <a:p>
            <a:endParaRPr lang="en-US" dirty="0"/>
          </a:p>
          <a:p>
            <a:r>
              <a:rPr lang="en-US" sz="3200" dirty="0"/>
              <a:t>Benefits</a:t>
            </a:r>
          </a:p>
          <a:p>
            <a:endParaRPr lang="en-US" dirty="0"/>
          </a:p>
          <a:p>
            <a:r>
              <a:rPr lang="en-US" dirty="0"/>
              <a:t> </a:t>
            </a:r>
          </a:p>
          <a:p>
            <a:r>
              <a:rPr lang="en-US" dirty="0"/>
              <a:t>Professional standards</a:t>
            </a:r>
          </a:p>
          <a:p>
            <a:r>
              <a:rPr lang="en-US" dirty="0"/>
              <a:t>Patient Centered</a:t>
            </a:r>
          </a:p>
          <a:p>
            <a:r>
              <a:rPr lang="en-US" dirty="0"/>
              <a:t>Time</a:t>
            </a:r>
          </a:p>
          <a:p>
            <a:r>
              <a:rPr lang="en-US" dirty="0"/>
              <a:t>Experts in hands on diagnosis and treatments</a:t>
            </a:r>
          </a:p>
          <a:p>
            <a:r>
              <a:rPr lang="en-US" dirty="0"/>
              <a:t>Therapeutic touch</a:t>
            </a:r>
          </a:p>
          <a:p>
            <a:r>
              <a:rPr lang="en-US" dirty="0"/>
              <a:t>Accessible, affordable </a:t>
            </a:r>
          </a:p>
          <a:p>
            <a:r>
              <a:rPr lang="en-US" dirty="0"/>
              <a:t>Continuity of care</a:t>
            </a:r>
          </a:p>
          <a:p>
            <a:r>
              <a:rPr lang="en-US" dirty="0"/>
              <a:t>Drug free option</a:t>
            </a:r>
          </a:p>
          <a:p>
            <a:r>
              <a:rPr lang="en-US" dirty="0"/>
              <a:t>Safe</a:t>
            </a:r>
          </a:p>
          <a:p>
            <a:r>
              <a:rPr lang="en-US" dirty="0"/>
              <a:t>High patient satisfaction </a:t>
            </a:r>
          </a:p>
          <a:p>
            <a:endParaRPr lang="en-US" dirty="0"/>
          </a:p>
          <a:p>
            <a:endParaRPr lang="en-US" dirty="0"/>
          </a:p>
          <a:p>
            <a:endParaRPr lang="en-US" dirty="0"/>
          </a:p>
          <a:p>
            <a:endParaRPr lang="en-US" dirty="0"/>
          </a:p>
        </p:txBody>
      </p:sp>
      <p:sp>
        <p:nvSpPr>
          <p:cNvPr id="5" name="Footer Placeholder 4">
            <a:extLst>
              <a:ext uri="{FF2B5EF4-FFF2-40B4-BE49-F238E27FC236}">
                <a16:creationId xmlns:a16="http://schemas.microsoft.com/office/drawing/2014/main" id="{8176874C-B6BC-4842-8011-6AD122034A98}"/>
              </a:ext>
            </a:extLst>
          </p:cNvPr>
          <p:cNvSpPr>
            <a:spLocks noGrp="1"/>
          </p:cNvSpPr>
          <p:nvPr>
            <p:ph type="ftr" sz="quarter" idx="11"/>
          </p:nvPr>
        </p:nvSpPr>
        <p:spPr/>
        <p:txBody>
          <a:bodyPr/>
          <a:lstStyle/>
          <a:p>
            <a:r>
              <a:rPr lang="en-US" dirty="0"/>
              <a:t>Elizabeth Huzzey MHD DO</a:t>
            </a:r>
          </a:p>
        </p:txBody>
      </p:sp>
      <p:sp>
        <p:nvSpPr>
          <p:cNvPr id="6" name="TextBox 5">
            <a:extLst>
              <a:ext uri="{FF2B5EF4-FFF2-40B4-BE49-F238E27FC236}">
                <a16:creationId xmlns:a16="http://schemas.microsoft.com/office/drawing/2014/main" id="{3E42E03A-3704-E041-99B0-730B2B32A55C}"/>
              </a:ext>
            </a:extLst>
          </p:cNvPr>
          <p:cNvSpPr txBox="1"/>
          <p:nvPr/>
        </p:nvSpPr>
        <p:spPr>
          <a:xfrm>
            <a:off x="6509084" y="962527"/>
            <a:ext cx="5327741" cy="3077766"/>
          </a:xfrm>
          <a:prstGeom prst="rect">
            <a:avLst/>
          </a:prstGeom>
          <a:noFill/>
        </p:spPr>
        <p:txBody>
          <a:bodyPr wrap="none" rtlCol="0">
            <a:spAutoFit/>
          </a:bodyPr>
          <a:lstStyle/>
          <a:p>
            <a:r>
              <a:rPr lang="en-US" sz="3200" dirty="0"/>
              <a:t>Limitations</a:t>
            </a:r>
          </a:p>
          <a:p>
            <a:endParaRPr lang="en-US" dirty="0"/>
          </a:p>
          <a:p>
            <a:endParaRPr lang="en-US" dirty="0"/>
          </a:p>
          <a:p>
            <a:r>
              <a:rPr lang="en-US" dirty="0" err="1"/>
              <a:t>Hypothosis</a:t>
            </a:r>
            <a:r>
              <a:rPr lang="en-US" dirty="0"/>
              <a:t> v science</a:t>
            </a:r>
          </a:p>
          <a:p>
            <a:r>
              <a:rPr lang="en-US" dirty="0"/>
              <a:t>Is not a cure</a:t>
            </a:r>
          </a:p>
          <a:p>
            <a:r>
              <a:rPr lang="en-US" dirty="0"/>
              <a:t>No effect on centrally driven headache disorders </a:t>
            </a:r>
          </a:p>
          <a:p>
            <a:r>
              <a:rPr lang="en-US" dirty="0"/>
              <a:t>MA MO TAC PTHD IIH SIH</a:t>
            </a:r>
          </a:p>
          <a:p>
            <a:r>
              <a:rPr lang="en-US" dirty="0"/>
              <a:t>No effect in absence of related mechanical dysfunction</a:t>
            </a:r>
          </a:p>
          <a:p>
            <a:r>
              <a:rPr lang="en-US" dirty="0"/>
              <a:t>Not all Osteopaths understand headache disorders YET</a:t>
            </a:r>
          </a:p>
          <a:p>
            <a:r>
              <a:rPr lang="en-US" dirty="0"/>
              <a:t>Passive treatment but can not build strength</a:t>
            </a:r>
          </a:p>
        </p:txBody>
      </p:sp>
    </p:spTree>
    <p:extLst>
      <p:ext uri="{BB962C8B-B14F-4D97-AF65-F5344CB8AC3E}">
        <p14:creationId xmlns:p14="http://schemas.microsoft.com/office/powerpoint/2010/main" val="2190462685"/>
      </p:ext>
    </p:extLst>
  </p:cSld>
  <p:clrMapOvr>
    <a:masterClrMapping/>
  </p:clrMapOvr>
  <mc:AlternateContent xmlns:mc="http://schemas.openxmlformats.org/markup-compatibility/2006" xmlns:p14="http://schemas.microsoft.com/office/powerpoint/2010/main">
    <mc:Choice Requires="p14">
      <p:transition spd="slow" p14:dur="2000" advTm="130237"/>
    </mc:Choice>
    <mc:Fallback xmlns="">
      <p:transition spd="slow" advTm="13023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D726E46-021F-1347-B4A0-CA6E748FC9B0}"/>
              </a:ext>
            </a:extLst>
          </p:cNvPr>
          <p:cNvSpPr>
            <a:spLocks noGrp="1"/>
          </p:cNvSpPr>
          <p:nvPr>
            <p:ph type="ftr" sz="quarter" idx="11"/>
          </p:nvPr>
        </p:nvSpPr>
        <p:spPr/>
        <p:txBody>
          <a:bodyPr/>
          <a:lstStyle/>
          <a:p>
            <a:r>
              <a:rPr lang="en-US"/>
              <a:t>Elizabeth Huzzey MHD DO</a:t>
            </a:r>
          </a:p>
        </p:txBody>
      </p:sp>
      <p:pic>
        <p:nvPicPr>
          <p:cNvPr id="4" name="Picture 3" descr="A table of manual therapy&#10;&#10;Description automatically generated">
            <a:extLst>
              <a:ext uri="{FF2B5EF4-FFF2-40B4-BE49-F238E27FC236}">
                <a16:creationId xmlns:a16="http://schemas.microsoft.com/office/drawing/2014/main" id="{04319D04-736D-674E-91DF-31DE9834DD50}"/>
              </a:ext>
            </a:extLst>
          </p:cNvPr>
          <p:cNvPicPr>
            <a:picLocks noChangeAspect="1"/>
          </p:cNvPicPr>
          <p:nvPr/>
        </p:nvPicPr>
        <p:blipFill>
          <a:blip r:embed="rId3"/>
          <a:stretch>
            <a:fillRect/>
          </a:stretch>
        </p:blipFill>
        <p:spPr>
          <a:xfrm>
            <a:off x="2446317" y="0"/>
            <a:ext cx="7142633" cy="6879754"/>
          </a:xfrm>
          <a:prstGeom prst="rect">
            <a:avLst/>
          </a:prstGeom>
        </p:spPr>
      </p:pic>
    </p:spTree>
    <p:extLst>
      <p:ext uri="{BB962C8B-B14F-4D97-AF65-F5344CB8AC3E}">
        <p14:creationId xmlns:p14="http://schemas.microsoft.com/office/powerpoint/2010/main" val="3019115541"/>
      </p:ext>
    </p:extLst>
  </p:cSld>
  <p:clrMapOvr>
    <a:masterClrMapping/>
  </p:clrMapOvr>
  <mc:AlternateContent xmlns:mc="http://schemas.openxmlformats.org/markup-compatibility/2006" xmlns:p14="http://schemas.microsoft.com/office/powerpoint/2010/main">
    <mc:Choice Requires="p14">
      <p:transition spd="slow" p14:dur="2000" advTm="105932"/>
    </mc:Choice>
    <mc:Fallback xmlns="">
      <p:transition spd="slow" advTm="10593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29AE95-C07E-2B40-90AA-0F4EA8F2C899}"/>
              </a:ext>
            </a:extLst>
          </p:cNvPr>
          <p:cNvSpPr txBox="1"/>
          <p:nvPr/>
        </p:nvSpPr>
        <p:spPr>
          <a:xfrm>
            <a:off x="420131" y="159913"/>
            <a:ext cx="9923935" cy="6463308"/>
          </a:xfrm>
          <a:prstGeom prst="rect">
            <a:avLst/>
          </a:prstGeom>
          <a:noFill/>
        </p:spPr>
        <p:txBody>
          <a:bodyPr wrap="none" rtlCol="0">
            <a:spAutoFit/>
          </a:bodyPr>
          <a:lstStyle/>
          <a:p>
            <a:r>
              <a:rPr lang="en-US" dirty="0">
                <a:solidFill>
                  <a:schemeClr val="accent6">
                    <a:lumMod val="50000"/>
                  </a:schemeClr>
                </a:solidFill>
                <a:hlinkClick r:id="rId3"/>
              </a:rPr>
              <a:t>Useful links</a:t>
            </a:r>
          </a:p>
          <a:p>
            <a:endParaRPr lang="en-US" dirty="0">
              <a:solidFill>
                <a:schemeClr val="accent6">
                  <a:lumMod val="50000"/>
                </a:schemeClr>
              </a:solidFill>
              <a:hlinkClick r:id="rId3"/>
            </a:endParaRPr>
          </a:p>
          <a:p>
            <a:r>
              <a:rPr lang="en-US" u="sng" dirty="0">
                <a:solidFill>
                  <a:schemeClr val="accent6">
                    <a:lumMod val="50000"/>
                  </a:schemeClr>
                </a:solidFill>
                <a:hlinkClick r:id="rId3"/>
              </a:rPr>
              <a:t>Risk v benefits for manual treatment in cervical spine </a:t>
            </a:r>
          </a:p>
          <a:p>
            <a:r>
              <a:rPr lang="en-US" u="sng" dirty="0">
                <a:solidFill>
                  <a:schemeClr val="accent6">
                    <a:lumMod val="50000"/>
                  </a:schemeClr>
                </a:solidFill>
                <a:hlinkClick r:id="rId3"/>
              </a:rPr>
              <a:t> </a:t>
            </a:r>
            <a:r>
              <a:rPr lang="en-US" dirty="0">
                <a:solidFill>
                  <a:schemeClr val="accent6">
                    <a:lumMod val="50000"/>
                  </a:schemeClr>
                </a:solidFill>
                <a:hlinkClick r:id="rId3"/>
              </a:rPr>
              <a:t>IFOMPT  https://www.jospt.org/doi/epdf/10.2519/jospt.2022.11147</a:t>
            </a:r>
            <a:endParaRPr lang="en-US" dirty="0">
              <a:solidFill>
                <a:schemeClr val="accent6">
                  <a:lumMod val="50000"/>
                </a:schemeClr>
              </a:solidFill>
            </a:endParaRPr>
          </a:p>
          <a:p>
            <a:endParaRPr lang="en-US" dirty="0">
              <a:solidFill>
                <a:schemeClr val="accent6">
                  <a:lumMod val="50000"/>
                </a:schemeClr>
              </a:solidFill>
            </a:endParaRPr>
          </a:p>
          <a:p>
            <a:r>
              <a:rPr lang="en-US" dirty="0" err="1"/>
              <a:t>EdACHe</a:t>
            </a:r>
            <a:r>
              <a:rPr lang="en-US" dirty="0"/>
              <a:t> Headache online course for </a:t>
            </a:r>
            <a:r>
              <a:rPr lang="en-US" dirty="0" err="1"/>
              <a:t>osteos</a:t>
            </a:r>
            <a:r>
              <a:rPr lang="en-US" dirty="0"/>
              <a:t>/physios/chiros </a:t>
            </a:r>
          </a:p>
          <a:p>
            <a:r>
              <a:rPr lang="en-US" dirty="0"/>
              <a:t> </a:t>
            </a:r>
            <a:r>
              <a:rPr lang="en-US" dirty="0">
                <a:hlinkClick r:id="rId4"/>
              </a:rPr>
              <a:t>https://www.cpdcourses.hsu.ac.uk/edache_education_and_assessment_for_confidence_in_headaches</a:t>
            </a:r>
            <a:endParaRPr lang="en-US" dirty="0"/>
          </a:p>
          <a:p>
            <a:endParaRPr lang="en-US" dirty="0"/>
          </a:p>
          <a:p>
            <a:r>
              <a:rPr lang="en-US" dirty="0"/>
              <a:t>To Find an Osteopath. </a:t>
            </a:r>
            <a:r>
              <a:rPr lang="en-US" dirty="0">
                <a:hlinkClick r:id="rId5"/>
              </a:rPr>
              <a:t>https://www.iosteopathy.org/</a:t>
            </a:r>
            <a:endParaRPr lang="en-US" dirty="0"/>
          </a:p>
          <a:p>
            <a:endParaRPr lang="en-US" dirty="0"/>
          </a:p>
          <a:p>
            <a:r>
              <a:rPr lang="en-US" dirty="0"/>
              <a:t>General Osteopathic Council </a:t>
            </a:r>
            <a:r>
              <a:rPr lang="en-US" dirty="0">
                <a:hlinkClick r:id="rId6"/>
              </a:rPr>
              <a:t>https://www.osteopathy.org.uk/home/</a:t>
            </a:r>
            <a:endParaRPr lang="en-US" dirty="0"/>
          </a:p>
          <a:p>
            <a:endParaRPr lang="en-US" dirty="0"/>
          </a:p>
          <a:p>
            <a:r>
              <a:rPr lang="en-US" dirty="0"/>
              <a:t>NCOR  </a:t>
            </a:r>
            <a:r>
              <a:rPr lang="en-US" dirty="0">
                <a:hlinkClick r:id="rId7"/>
              </a:rPr>
              <a:t>https://ncor.org.uk/</a:t>
            </a:r>
            <a:endParaRPr lang="en-US" dirty="0"/>
          </a:p>
          <a:p>
            <a:endParaRPr lang="en-US" dirty="0"/>
          </a:p>
          <a:p>
            <a:r>
              <a:rPr lang="en-US" dirty="0"/>
              <a:t>Training clinics in London and Kent:</a:t>
            </a:r>
          </a:p>
          <a:p>
            <a:r>
              <a:rPr lang="en-US" dirty="0"/>
              <a:t>BCNO Headache Clinic </a:t>
            </a:r>
            <a:r>
              <a:rPr lang="en-US" dirty="0">
                <a:hlinkClick r:id="rId8"/>
              </a:rPr>
              <a:t>https://www.bcom.ac.uk/bcom-clinic/our-clinics/headache-clinic/</a:t>
            </a:r>
            <a:r>
              <a:rPr lang="en-US" dirty="0"/>
              <a:t> (£28-16.00)</a:t>
            </a:r>
          </a:p>
          <a:p>
            <a:r>
              <a:rPr lang="en-US" dirty="0"/>
              <a:t>ESO Headache Clinic </a:t>
            </a:r>
            <a:r>
              <a:rPr lang="en-US" dirty="0">
                <a:hlinkClick r:id="rId9"/>
              </a:rPr>
              <a:t>https://www.eso.ac.uk/eso-clinic/our-clinics/headache-clinic/</a:t>
            </a:r>
            <a:endParaRPr lang="en-US" dirty="0"/>
          </a:p>
          <a:p>
            <a:endParaRPr lang="en-US" dirty="0"/>
          </a:p>
          <a:p>
            <a:r>
              <a:rPr lang="en-US" dirty="0"/>
              <a:t>Elizabeth Huzzey DO MHD  Central London W1 and Hertfordshire Clinics (£68—140.00)</a:t>
            </a:r>
          </a:p>
          <a:p>
            <a:r>
              <a:rPr lang="en-US" dirty="0">
                <a:hlinkClick r:id="rId10"/>
              </a:rPr>
              <a:t>admin@elizabethhuzzey.co.uk</a:t>
            </a:r>
            <a:endParaRPr lang="en-US" dirty="0"/>
          </a:p>
          <a:p>
            <a:r>
              <a:rPr lang="en-US" dirty="0">
                <a:hlinkClick r:id="rId11"/>
              </a:rPr>
              <a:t>www.elizabethhuzzey.co.uk</a:t>
            </a:r>
            <a:r>
              <a:rPr lang="en-US" dirty="0"/>
              <a:t> </a:t>
            </a:r>
          </a:p>
          <a:p>
            <a:endParaRPr lang="en-US" dirty="0"/>
          </a:p>
          <a:p>
            <a:endParaRPr lang="en-US" dirty="0"/>
          </a:p>
        </p:txBody>
      </p:sp>
      <p:sp>
        <p:nvSpPr>
          <p:cNvPr id="6" name="Footer Placeholder 5">
            <a:extLst>
              <a:ext uri="{FF2B5EF4-FFF2-40B4-BE49-F238E27FC236}">
                <a16:creationId xmlns:a16="http://schemas.microsoft.com/office/drawing/2014/main" id="{27E2CF3A-B428-414C-835F-4DD051B64EAF}"/>
              </a:ext>
            </a:extLst>
          </p:cNvPr>
          <p:cNvSpPr>
            <a:spLocks noGrp="1"/>
          </p:cNvSpPr>
          <p:nvPr>
            <p:ph type="ftr" sz="quarter" idx="11"/>
          </p:nvPr>
        </p:nvSpPr>
        <p:spPr/>
        <p:txBody>
          <a:bodyPr/>
          <a:lstStyle/>
          <a:p>
            <a:r>
              <a:rPr lang="en-US"/>
              <a:t>Elizabeth Huzzey MHD DO</a:t>
            </a:r>
          </a:p>
        </p:txBody>
      </p:sp>
    </p:spTree>
    <p:extLst>
      <p:ext uri="{BB962C8B-B14F-4D97-AF65-F5344CB8AC3E}">
        <p14:creationId xmlns:p14="http://schemas.microsoft.com/office/powerpoint/2010/main" val="1675732560"/>
      </p:ext>
    </p:extLst>
  </p:cSld>
  <p:clrMapOvr>
    <a:masterClrMapping/>
  </p:clrMapOvr>
  <mc:AlternateContent xmlns:mc="http://schemas.openxmlformats.org/markup-compatibility/2006" xmlns:p14="http://schemas.microsoft.com/office/powerpoint/2010/main">
    <mc:Choice Requires="p14">
      <p:transition spd="slow" p14:dur="2000" advTm="102879"/>
    </mc:Choice>
    <mc:Fallback xmlns="">
      <p:transition spd="slow" advTm="10287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BD278A-8BBF-864E-B797-7BEF6EAEC46E}"/>
              </a:ext>
            </a:extLst>
          </p:cNvPr>
          <p:cNvSpPr txBox="1"/>
          <p:nvPr/>
        </p:nvSpPr>
        <p:spPr>
          <a:xfrm>
            <a:off x="775078" y="743031"/>
            <a:ext cx="10736914" cy="4524315"/>
          </a:xfrm>
          <a:prstGeom prst="rect">
            <a:avLst/>
          </a:prstGeom>
          <a:noFill/>
        </p:spPr>
        <p:txBody>
          <a:bodyPr wrap="none" rtlCol="0">
            <a:spAutoFit/>
          </a:bodyPr>
          <a:lstStyle/>
          <a:p>
            <a:endParaRPr lang="en-US" dirty="0"/>
          </a:p>
          <a:p>
            <a:r>
              <a:rPr lang="en-US" dirty="0"/>
              <a:t>Osteopathy is a regulated profession.</a:t>
            </a:r>
          </a:p>
          <a:p>
            <a:endParaRPr lang="en-US" dirty="0"/>
          </a:p>
          <a:p>
            <a:r>
              <a:rPr lang="en-US" dirty="0"/>
              <a:t>All Osteopaths study for 4-5 years and are trained to be first contact practitioners</a:t>
            </a:r>
          </a:p>
          <a:p>
            <a:endParaRPr lang="en-US" dirty="0"/>
          </a:p>
          <a:p>
            <a:r>
              <a:rPr lang="en-US" dirty="0"/>
              <a:t>Not all osteopaths understand headache disorders YET</a:t>
            </a:r>
          </a:p>
          <a:p>
            <a:endParaRPr lang="en-US" dirty="0"/>
          </a:p>
          <a:p>
            <a:r>
              <a:rPr lang="en-US" dirty="0"/>
              <a:t>BUT we are working hard for progress for headache patients</a:t>
            </a:r>
          </a:p>
          <a:p>
            <a:endParaRPr lang="en-US" dirty="0"/>
          </a:p>
          <a:p>
            <a:r>
              <a:rPr lang="en-US" dirty="0"/>
              <a:t> An accessible, affordable and a safe option.</a:t>
            </a:r>
          </a:p>
          <a:p>
            <a:endParaRPr lang="en-US" dirty="0"/>
          </a:p>
          <a:p>
            <a:r>
              <a:rPr lang="en-US" dirty="0"/>
              <a:t>Potentially helpful for a lot patients with headache disorders where there a significant biomechanical dysfunction</a:t>
            </a:r>
          </a:p>
          <a:p>
            <a:endParaRPr lang="en-US" dirty="0"/>
          </a:p>
          <a:p>
            <a:r>
              <a:rPr lang="en-US" dirty="0"/>
              <a:t>Headaches most likely to respond are side dominant, demonstrate CFRT, Reproduction and Resolution</a:t>
            </a:r>
          </a:p>
          <a:p>
            <a:endParaRPr lang="en-US" dirty="0"/>
          </a:p>
          <a:p>
            <a:r>
              <a:rPr lang="en-US" dirty="0"/>
              <a:t>Consider in non classic presentations </a:t>
            </a:r>
          </a:p>
        </p:txBody>
      </p:sp>
      <p:sp>
        <p:nvSpPr>
          <p:cNvPr id="5" name="Footer Placeholder 4">
            <a:extLst>
              <a:ext uri="{FF2B5EF4-FFF2-40B4-BE49-F238E27FC236}">
                <a16:creationId xmlns:a16="http://schemas.microsoft.com/office/drawing/2014/main" id="{AFA51E89-8588-B04C-8229-B59DCA0825EA}"/>
              </a:ext>
            </a:extLst>
          </p:cNvPr>
          <p:cNvSpPr>
            <a:spLocks noGrp="1"/>
          </p:cNvSpPr>
          <p:nvPr>
            <p:ph type="ftr" sz="quarter" idx="11"/>
          </p:nvPr>
        </p:nvSpPr>
        <p:spPr/>
        <p:txBody>
          <a:bodyPr/>
          <a:lstStyle/>
          <a:p>
            <a:r>
              <a:rPr lang="en-US"/>
              <a:t>Elizabeth Huzzey MHD DO</a:t>
            </a:r>
          </a:p>
        </p:txBody>
      </p:sp>
    </p:spTree>
    <p:extLst>
      <p:ext uri="{BB962C8B-B14F-4D97-AF65-F5344CB8AC3E}">
        <p14:creationId xmlns:p14="http://schemas.microsoft.com/office/powerpoint/2010/main" val="3331763652"/>
      </p:ext>
    </p:extLst>
  </p:cSld>
  <p:clrMapOvr>
    <a:masterClrMapping/>
  </p:clrMapOvr>
  <mc:AlternateContent xmlns:mc="http://schemas.openxmlformats.org/markup-compatibility/2006" xmlns:p14="http://schemas.microsoft.com/office/powerpoint/2010/main">
    <mc:Choice Requires="p14">
      <p:transition spd="slow" p14:dur="2000" advTm="68380"/>
    </mc:Choice>
    <mc:Fallback xmlns="">
      <p:transition spd="slow" advTm="6838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82A5-7FCF-E448-BE90-6101525836EE}"/>
              </a:ext>
            </a:extLst>
          </p:cNvPr>
          <p:cNvSpPr>
            <a:spLocks noGrp="1"/>
          </p:cNvSpPr>
          <p:nvPr>
            <p:ph type="ctrTitle"/>
          </p:nvPr>
        </p:nvSpPr>
        <p:spPr>
          <a:xfrm>
            <a:off x="1524000" y="501650"/>
            <a:ext cx="9144000" cy="3167981"/>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THANK YOU</a:t>
            </a:r>
            <a:br>
              <a:rPr lang="en-US" dirty="0"/>
            </a:br>
            <a:br>
              <a:rPr lang="en-US" dirty="0"/>
            </a:br>
            <a:endParaRPr lang="en-US" sz="2700" dirty="0"/>
          </a:p>
        </p:txBody>
      </p:sp>
      <p:sp>
        <p:nvSpPr>
          <p:cNvPr id="3" name="Subtitle 2">
            <a:extLst>
              <a:ext uri="{FF2B5EF4-FFF2-40B4-BE49-F238E27FC236}">
                <a16:creationId xmlns:a16="http://schemas.microsoft.com/office/drawing/2014/main" id="{B24399F3-231F-2F42-B879-06C762CF8B06}"/>
              </a:ext>
            </a:extLst>
          </p:cNvPr>
          <p:cNvSpPr>
            <a:spLocks noGrp="1"/>
          </p:cNvSpPr>
          <p:nvPr>
            <p:ph type="subTitle" idx="1"/>
          </p:nvPr>
        </p:nvSpPr>
        <p:spPr>
          <a:xfrm>
            <a:off x="1524000" y="3136453"/>
            <a:ext cx="9144000" cy="1381125"/>
          </a:xfrm>
        </p:spPr>
        <p:txBody>
          <a:bodyPr>
            <a:normAutofit lnSpcReduction="10000"/>
          </a:bodyPr>
          <a:lstStyle/>
          <a:p>
            <a:pPr algn="l"/>
            <a:endParaRPr lang="en-US" sz="1800" dirty="0">
              <a:hlinkClick r:id="rId3"/>
            </a:endParaRPr>
          </a:p>
          <a:p>
            <a:endParaRPr lang="en-US" sz="1800" dirty="0">
              <a:hlinkClick r:id="rId3"/>
            </a:endParaRPr>
          </a:p>
          <a:p>
            <a:r>
              <a:rPr lang="en-US" sz="1800" dirty="0">
                <a:hlinkClick r:id="rId3"/>
              </a:rPr>
              <a:t>admin@elizabethhuzzey.co.uk</a:t>
            </a:r>
            <a:endParaRPr lang="en-US" sz="1800" dirty="0"/>
          </a:p>
          <a:p>
            <a:r>
              <a:rPr lang="en-US" sz="1800" dirty="0" err="1"/>
              <a:t>www.elizabethhuzzey.co.uk</a:t>
            </a:r>
            <a:endParaRPr lang="en-US" sz="1800" dirty="0"/>
          </a:p>
        </p:txBody>
      </p:sp>
      <p:pic>
        <p:nvPicPr>
          <p:cNvPr id="5" name="Picture 4" descr="Logo&#10;&#10;Description automatically generated with medium confidence">
            <a:extLst>
              <a:ext uri="{FF2B5EF4-FFF2-40B4-BE49-F238E27FC236}">
                <a16:creationId xmlns:a16="http://schemas.microsoft.com/office/drawing/2014/main" id="{D23DE4E7-E731-1445-97E1-A45A024D9F4B}"/>
              </a:ext>
            </a:extLst>
          </p:cNvPr>
          <p:cNvPicPr>
            <a:picLocks noChangeAspect="1"/>
          </p:cNvPicPr>
          <p:nvPr/>
        </p:nvPicPr>
        <p:blipFill>
          <a:blip r:embed="rId4"/>
          <a:stretch>
            <a:fillRect/>
          </a:stretch>
        </p:blipFill>
        <p:spPr>
          <a:xfrm>
            <a:off x="4344783" y="5150572"/>
            <a:ext cx="3542378" cy="1205778"/>
          </a:xfrm>
          <a:prstGeom prst="rect">
            <a:avLst/>
          </a:prstGeom>
        </p:spPr>
      </p:pic>
      <p:sp>
        <p:nvSpPr>
          <p:cNvPr id="8" name="Footer Placeholder 7">
            <a:extLst>
              <a:ext uri="{FF2B5EF4-FFF2-40B4-BE49-F238E27FC236}">
                <a16:creationId xmlns:a16="http://schemas.microsoft.com/office/drawing/2014/main" id="{50A404B9-617C-0948-8147-1F92C26B398B}"/>
              </a:ext>
            </a:extLst>
          </p:cNvPr>
          <p:cNvSpPr>
            <a:spLocks noGrp="1"/>
          </p:cNvSpPr>
          <p:nvPr>
            <p:ph type="ftr" sz="quarter" idx="11"/>
          </p:nvPr>
        </p:nvSpPr>
        <p:spPr/>
        <p:txBody>
          <a:bodyPr/>
          <a:lstStyle/>
          <a:p>
            <a:r>
              <a:rPr lang="en-US"/>
              <a:t>Elizabeth Huzzey MHD DO</a:t>
            </a:r>
          </a:p>
        </p:txBody>
      </p:sp>
    </p:spTree>
    <p:extLst>
      <p:ext uri="{BB962C8B-B14F-4D97-AF65-F5344CB8AC3E}">
        <p14:creationId xmlns:p14="http://schemas.microsoft.com/office/powerpoint/2010/main" val="2580095159"/>
      </p:ext>
    </p:extLst>
  </p:cSld>
  <p:clrMapOvr>
    <a:masterClrMapping/>
  </p:clrMapOvr>
  <mc:AlternateContent xmlns:mc="http://schemas.openxmlformats.org/markup-compatibility/2006" xmlns:p14="http://schemas.microsoft.com/office/powerpoint/2010/main">
    <mc:Choice Requires="p14">
      <p:transition spd="slow" p14:dur="2000" advTm="6494"/>
    </mc:Choice>
    <mc:Fallback xmlns="">
      <p:transition spd="slow" advTm="6494"/>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1659</TotalTime>
  <Words>1840</Words>
  <Application>Microsoft Office PowerPoint</Application>
  <PresentationFormat>Widescreen</PresentationFormat>
  <Paragraphs>202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Google Sans</vt:lpstr>
      <vt:lpstr>Office Theme</vt:lpstr>
      <vt:lpstr>The Osteopathic Approach to Headaches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Osteopathic Approach to Headaches</dc:title>
  <dc:creator>Liz Huzzey</dc:creator>
  <cp:lastModifiedBy>KERNICK, David (GP LOCUM)</cp:lastModifiedBy>
  <cp:revision>3</cp:revision>
  <dcterms:created xsi:type="dcterms:W3CDTF">2026-03-18T13:55:29Z</dcterms:created>
  <dcterms:modified xsi:type="dcterms:W3CDTF">2026-03-29T09:42:46Z</dcterms:modified>
</cp:coreProperties>
</file>