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02" r:id="rId2"/>
    <p:sldId id="257" r:id="rId3"/>
    <p:sldId id="258" r:id="rId4"/>
    <p:sldId id="279" r:id="rId5"/>
    <p:sldId id="280" r:id="rId6"/>
    <p:sldId id="281" r:id="rId7"/>
    <p:sldId id="282" r:id="rId8"/>
    <p:sldId id="266" r:id="rId9"/>
    <p:sldId id="283" r:id="rId10"/>
    <p:sldId id="284" r:id="rId11"/>
    <p:sldId id="285" r:id="rId12"/>
    <p:sldId id="268" r:id="rId13"/>
    <p:sldId id="295" r:id="rId14"/>
    <p:sldId id="287" r:id="rId15"/>
    <p:sldId id="267" r:id="rId16"/>
    <p:sldId id="286" r:id="rId17"/>
    <p:sldId id="269" r:id="rId18"/>
    <p:sldId id="290" r:id="rId19"/>
    <p:sldId id="297" r:id="rId20"/>
    <p:sldId id="298" r:id="rId21"/>
    <p:sldId id="299" r:id="rId22"/>
    <p:sldId id="300" r:id="rId23"/>
    <p:sldId id="301" r:id="rId24"/>
    <p:sldId id="303" r:id="rId25"/>
    <p:sldId id="271" r:id="rId26"/>
    <p:sldId id="288" r:id="rId27"/>
    <p:sldId id="289" r:id="rId28"/>
    <p:sldId id="296" r:id="rId29"/>
    <p:sldId id="291" r:id="rId30"/>
    <p:sldId id="292" r:id="rId31"/>
    <p:sldId id="293" r:id="rId32"/>
    <p:sldId id="272" r:id="rId33"/>
    <p:sldId id="273" r:id="rId34"/>
    <p:sldId id="294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167792-9196-40CA-BEA3-7B3A3E1FA4CC}" type="doc">
      <dgm:prSet loTypeId="urn:microsoft.com/office/officeart/2005/8/layout/pyramid3" loCatId="pyramid" qsTypeId="urn:microsoft.com/office/officeart/2005/8/quickstyle/simple1#6" qsCatId="simple" csTypeId="urn:microsoft.com/office/officeart/2005/8/colors/accent1_2#6" csCatId="accent1" phldr="1"/>
      <dgm:spPr/>
    </dgm:pt>
    <dgm:pt modelId="{8052C7E1-2171-40B8-9027-624A5A27074C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Cluster headache</a:t>
          </a:r>
        </a:p>
      </dgm:t>
    </dgm:pt>
    <dgm:pt modelId="{697F586D-741F-4C8F-95FE-D4B0F2C57F9B}" type="parTrans" cxnId="{CBE035B3-3471-4920-90CD-A5C043706600}">
      <dgm:prSet/>
      <dgm:spPr/>
      <dgm:t>
        <a:bodyPr/>
        <a:lstStyle/>
        <a:p>
          <a:endParaRPr lang="en-GB"/>
        </a:p>
      </dgm:t>
    </dgm:pt>
    <dgm:pt modelId="{75353D6B-D75B-41C2-90D4-1E0FF9E97EF1}" type="sibTrans" cxnId="{CBE035B3-3471-4920-90CD-A5C043706600}">
      <dgm:prSet/>
      <dgm:spPr/>
      <dgm:t>
        <a:bodyPr/>
        <a:lstStyle/>
        <a:p>
          <a:endParaRPr lang="en-GB"/>
        </a:p>
      </dgm:t>
    </dgm:pt>
    <dgm:pt modelId="{B3979970-EF87-49B0-9964-F93C760DB94A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Trigeminal neuralgia</a:t>
          </a:r>
        </a:p>
      </dgm:t>
    </dgm:pt>
    <dgm:pt modelId="{4A80DAF0-7B49-463C-AD2A-2598C5CBB6D0}" type="parTrans" cxnId="{219E22E9-55A7-4A81-8B21-5498ECA19F39}">
      <dgm:prSet/>
      <dgm:spPr/>
      <dgm:t>
        <a:bodyPr/>
        <a:lstStyle/>
        <a:p>
          <a:endParaRPr lang="en-GB"/>
        </a:p>
      </dgm:t>
    </dgm:pt>
    <dgm:pt modelId="{E4E24855-24D0-4FF3-B5A6-B0F8F2319AC6}" type="sibTrans" cxnId="{219E22E9-55A7-4A81-8B21-5498ECA19F39}">
      <dgm:prSet/>
      <dgm:spPr/>
      <dgm:t>
        <a:bodyPr/>
        <a:lstStyle/>
        <a:p>
          <a:endParaRPr lang="en-GB"/>
        </a:p>
      </dgm:t>
    </dgm:pt>
    <dgm:pt modelId="{226E1078-3B2F-4C9F-AF81-E5422E42DE40}">
      <dgm:prSet phldrT="[Text]" custT="1"/>
      <dgm:spPr>
        <a:solidFill>
          <a:srgbClr val="00B050"/>
        </a:solidFill>
      </dgm:spPr>
      <dgm:t>
        <a:bodyPr/>
        <a:lstStyle/>
        <a:p>
          <a:r>
            <a:rPr lang="en-GB" sz="1400" dirty="0"/>
            <a:t>Exertion</a:t>
          </a:r>
        </a:p>
      </dgm:t>
    </dgm:pt>
    <dgm:pt modelId="{1B466536-7822-4284-AE8A-0199AF6063A0}" type="parTrans" cxnId="{7EA8EC30-77DC-48DB-A3C8-13A21AA4894B}">
      <dgm:prSet/>
      <dgm:spPr/>
      <dgm:t>
        <a:bodyPr/>
        <a:lstStyle/>
        <a:p>
          <a:endParaRPr lang="en-GB"/>
        </a:p>
      </dgm:t>
    </dgm:pt>
    <dgm:pt modelId="{E1F6DE24-507D-444E-A0B2-633BB2B32F31}" type="sibTrans" cxnId="{7EA8EC30-77DC-48DB-A3C8-13A21AA4894B}">
      <dgm:prSet/>
      <dgm:spPr/>
      <dgm:t>
        <a:bodyPr/>
        <a:lstStyle/>
        <a:p>
          <a:endParaRPr lang="en-GB"/>
        </a:p>
      </dgm:t>
    </dgm:pt>
    <dgm:pt modelId="{9FF8042E-C26A-4BCF-88AC-352078D81BC4}" type="pres">
      <dgm:prSet presAssocID="{30167792-9196-40CA-BEA3-7B3A3E1FA4CC}" presName="Name0" presStyleCnt="0">
        <dgm:presLayoutVars>
          <dgm:dir/>
          <dgm:animLvl val="lvl"/>
          <dgm:resizeHandles val="exact"/>
        </dgm:presLayoutVars>
      </dgm:prSet>
      <dgm:spPr/>
    </dgm:pt>
    <dgm:pt modelId="{660CC0FD-F9AA-499D-BD1C-2E385275B9BE}" type="pres">
      <dgm:prSet presAssocID="{8052C7E1-2171-40B8-9027-624A5A27074C}" presName="Name8" presStyleCnt="0"/>
      <dgm:spPr/>
    </dgm:pt>
    <dgm:pt modelId="{8ABE62D7-251A-482A-AF68-4CE9658DE8C2}" type="pres">
      <dgm:prSet presAssocID="{8052C7E1-2171-40B8-9027-624A5A27074C}" presName="level" presStyleLbl="node1" presStyleIdx="0" presStyleCnt="3">
        <dgm:presLayoutVars>
          <dgm:chMax val="1"/>
          <dgm:bulletEnabled val="1"/>
        </dgm:presLayoutVars>
      </dgm:prSet>
      <dgm:spPr/>
    </dgm:pt>
    <dgm:pt modelId="{8C7300DC-3DA2-4EF3-9D4A-E9A69D6A8BAD}" type="pres">
      <dgm:prSet presAssocID="{8052C7E1-2171-40B8-9027-624A5A27074C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C567F6D-D5A9-4FC4-A260-71A805446512}" type="pres">
      <dgm:prSet presAssocID="{B3979970-EF87-49B0-9964-F93C760DB94A}" presName="Name8" presStyleCnt="0"/>
      <dgm:spPr/>
    </dgm:pt>
    <dgm:pt modelId="{997CA2FB-08A0-4DCF-B6DA-9881A2ED7D77}" type="pres">
      <dgm:prSet presAssocID="{B3979970-EF87-49B0-9964-F93C760DB94A}" presName="level" presStyleLbl="node1" presStyleIdx="1" presStyleCnt="3">
        <dgm:presLayoutVars>
          <dgm:chMax val="1"/>
          <dgm:bulletEnabled val="1"/>
        </dgm:presLayoutVars>
      </dgm:prSet>
      <dgm:spPr/>
    </dgm:pt>
    <dgm:pt modelId="{E7BA7636-2A16-4E33-A80E-619D5A01AFE5}" type="pres">
      <dgm:prSet presAssocID="{B3979970-EF87-49B0-9964-F93C760DB94A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EB4D8013-4998-4FFA-A7B0-C970F4B8FB7F}" type="pres">
      <dgm:prSet presAssocID="{226E1078-3B2F-4C9F-AF81-E5422E42DE40}" presName="Name8" presStyleCnt="0"/>
      <dgm:spPr/>
    </dgm:pt>
    <dgm:pt modelId="{10D61253-65C7-4518-950E-83E3FDA38F5C}" type="pres">
      <dgm:prSet presAssocID="{226E1078-3B2F-4C9F-AF81-E5422E42DE40}" presName="level" presStyleLbl="node1" presStyleIdx="2" presStyleCnt="3">
        <dgm:presLayoutVars>
          <dgm:chMax val="1"/>
          <dgm:bulletEnabled val="1"/>
        </dgm:presLayoutVars>
      </dgm:prSet>
      <dgm:spPr/>
    </dgm:pt>
    <dgm:pt modelId="{2B5A3280-0DDD-4D86-A86A-37EB1DF0A707}" type="pres">
      <dgm:prSet presAssocID="{226E1078-3B2F-4C9F-AF81-E5422E42DE40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B609E03-D457-4486-BE80-3923BA9E2610}" type="presOf" srcId="{B3979970-EF87-49B0-9964-F93C760DB94A}" destId="{997CA2FB-08A0-4DCF-B6DA-9881A2ED7D77}" srcOrd="0" destOrd="0" presId="urn:microsoft.com/office/officeart/2005/8/layout/pyramid3"/>
    <dgm:cxn modelId="{FC076A2F-2104-43D6-B80B-17558F8CF3D0}" type="presOf" srcId="{226E1078-3B2F-4C9F-AF81-E5422E42DE40}" destId="{10D61253-65C7-4518-950E-83E3FDA38F5C}" srcOrd="0" destOrd="0" presId="urn:microsoft.com/office/officeart/2005/8/layout/pyramid3"/>
    <dgm:cxn modelId="{7EA8EC30-77DC-48DB-A3C8-13A21AA4894B}" srcId="{30167792-9196-40CA-BEA3-7B3A3E1FA4CC}" destId="{226E1078-3B2F-4C9F-AF81-E5422E42DE40}" srcOrd="2" destOrd="0" parTransId="{1B466536-7822-4284-AE8A-0199AF6063A0}" sibTransId="{E1F6DE24-507D-444E-A0B2-633BB2B32F31}"/>
    <dgm:cxn modelId="{CBE035B3-3471-4920-90CD-A5C043706600}" srcId="{30167792-9196-40CA-BEA3-7B3A3E1FA4CC}" destId="{8052C7E1-2171-40B8-9027-624A5A27074C}" srcOrd="0" destOrd="0" parTransId="{697F586D-741F-4C8F-95FE-D4B0F2C57F9B}" sibTransId="{75353D6B-D75B-41C2-90D4-1E0FF9E97EF1}"/>
    <dgm:cxn modelId="{4F2CD5B5-14D9-4126-8238-62823AD3A35C}" type="presOf" srcId="{B3979970-EF87-49B0-9964-F93C760DB94A}" destId="{E7BA7636-2A16-4E33-A80E-619D5A01AFE5}" srcOrd="1" destOrd="0" presId="urn:microsoft.com/office/officeart/2005/8/layout/pyramid3"/>
    <dgm:cxn modelId="{2D0744BB-7D18-483C-89BF-27ECA9D0A57F}" type="presOf" srcId="{226E1078-3B2F-4C9F-AF81-E5422E42DE40}" destId="{2B5A3280-0DDD-4D86-A86A-37EB1DF0A707}" srcOrd="1" destOrd="0" presId="urn:microsoft.com/office/officeart/2005/8/layout/pyramid3"/>
    <dgm:cxn modelId="{19F984D1-CEDE-4059-AA71-DB5B7928014A}" type="presOf" srcId="{30167792-9196-40CA-BEA3-7B3A3E1FA4CC}" destId="{9FF8042E-C26A-4BCF-88AC-352078D81BC4}" srcOrd="0" destOrd="0" presId="urn:microsoft.com/office/officeart/2005/8/layout/pyramid3"/>
    <dgm:cxn modelId="{219E22E9-55A7-4A81-8B21-5498ECA19F39}" srcId="{30167792-9196-40CA-BEA3-7B3A3E1FA4CC}" destId="{B3979970-EF87-49B0-9964-F93C760DB94A}" srcOrd="1" destOrd="0" parTransId="{4A80DAF0-7B49-463C-AD2A-2598C5CBB6D0}" sibTransId="{E4E24855-24D0-4FF3-B5A6-B0F8F2319AC6}"/>
    <dgm:cxn modelId="{2AB504EA-7572-4ECD-B2B0-EC66B6C44EA8}" type="presOf" srcId="{8052C7E1-2171-40B8-9027-624A5A27074C}" destId="{8C7300DC-3DA2-4EF3-9D4A-E9A69D6A8BAD}" srcOrd="1" destOrd="0" presId="urn:microsoft.com/office/officeart/2005/8/layout/pyramid3"/>
    <dgm:cxn modelId="{99020BED-B4D9-4369-9B19-5513C6BCDE38}" type="presOf" srcId="{8052C7E1-2171-40B8-9027-624A5A27074C}" destId="{8ABE62D7-251A-482A-AF68-4CE9658DE8C2}" srcOrd="0" destOrd="0" presId="urn:microsoft.com/office/officeart/2005/8/layout/pyramid3"/>
    <dgm:cxn modelId="{8BE31056-D1C2-45C5-8EEC-0AD79403F8E9}" type="presParOf" srcId="{9FF8042E-C26A-4BCF-88AC-352078D81BC4}" destId="{660CC0FD-F9AA-499D-BD1C-2E385275B9BE}" srcOrd="0" destOrd="0" presId="urn:microsoft.com/office/officeart/2005/8/layout/pyramid3"/>
    <dgm:cxn modelId="{1FEBCD26-97F5-45A7-A5A7-0DB15CEB5A4A}" type="presParOf" srcId="{660CC0FD-F9AA-499D-BD1C-2E385275B9BE}" destId="{8ABE62D7-251A-482A-AF68-4CE9658DE8C2}" srcOrd="0" destOrd="0" presId="urn:microsoft.com/office/officeart/2005/8/layout/pyramid3"/>
    <dgm:cxn modelId="{FC7A6326-034C-4820-A677-46BC2C9E9CA3}" type="presParOf" srcId="{660CC0FD-F9AA-499D-BD1C-2E385275B9BE}" destId="{8C7300DC-3DA2-4EF3-9D4A-E9A69D6A8BAD}" srcOrd="1" destOrd="0" presId="urn:microsoft.com/office/officeart/2005/8/layout/pyramid3"/>
    <dgm:cxn modelId="{7BE9E7DD-B07A-4F5D-B8F8-AAB375D84209}" type="presParOf" srcId="{9FF8042E-C26A-4BCF-88AC-352078D81BC4}" destId="{FC567F6D-D5A9-4FC4-A260-71A805446512}" srcOrd="1" destOrd="0" presId="urn:microsoft.com/office/officeart/2005/8/layout/pyramid3"/>
    <dgm:cxn modelId="{D2F79788-DD32-4FD8-A16B-0FA44068A57E}" type="presParOf" srcId="{FC567F6D-D5A9-4FC4-A260-71A805446512}" destId="{997CA2FB-08A0-4DCF-B6DA-9881A2ED7D77}" srcOrd="0" destOrd="0" presId="urn:microsoft.com/office/officeart/2005/8/layout/pyramid3"/>
    <dgm:cxn modelId="{CC029AAF-7AA6-4385-8283-1F7DADE46109}" type="presParOf" srcId="{FC567F6D-D5A9-4FC4-A260-71A805446512}" destId="{E7BA7636-2A16-4E33-A80E-619D5A01AFE5}" srcOrd="1" destOrd="0" presId="urn:microsoft.com/office/officeart/2005/8/layout/pyramid3"/>
    <dgm:cxn modelId="{53A8F868-5579-4B37-B349-69C3A0CA69E0}" type="presParOf" srcId="{9FF8042E-C26A-4BCF-88AC-352078D81BC4}" destId="{EB4D8013-4998-4FFA-A7B0-C970F4B8FB7F}" srcOrd="2" destOrd="0" presId="urn:microsoft.com/office/officeart/2005/8/layout/pyramid3"/>
    <dgm:cxn modelId="{DED85614-E82E-419B-A669-AB6EE9F8A7ED}" type="presParOf" srcId="{EB4D8013-4998-4FFA-A7B0-C970F4B8FB7F}" destId="{10D61253-65C7-4518-950E-83E3FDA38F5C}" srcOrd="0" destOrd="0" presId="urn:microsoft.com/office/officeart/2005/8/layout/pyramid3"/>
    <dgm:cxn modelId="{886FC93C-9BF6-473E-9BA3-84A60C0A7B10}" type="presParOf" srcId="{EB4D8013-4998-4FFA-A7B0-C970F4B8FB7F}" destId="{2B5A3280-0DDD-4D86-A86A-37EB1DF0A707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A61CF8-7B36-480C-A9BF-6F793A3AE898}" type="doc">
      <dgm:prSet loTypeId="urn:microsoft.com/office/officeart/2005/8/layout/hierarchy2" loCatId="hierarchy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GB"/>
        </a:p>
      </dgm:t>
    </dgm:pt>
    <dgm:pt modelId="{77B15443-5DAA-402C-8D5A-5915754FB081}">
      <dgm:prSet phldrT="[Text]"/>
      <dgm:spPr/>
      <dgm:t>
        <a:bodyPr/>
        <a:lstStyle/>
        <a:p>
          <a:r>
            <a:rPr lang="en-GB" dirty="0"/>
            <a:t>What type of headache</a:t>
          </a:r>
        </a:p>
      </dgm:t>
    </dgm:pt>
    <dgm:pt modelId="{939F6DB2-B8AB-4E67-ABD7-FA68949A65F6}" type="parTrans" cxnId="{677B4B7D-6405-481B-8D82-B766DD27C3C9}">
      <dgm:prSet/>
      <dgm:spPr/>
      <dgm:t>
        <a:bodyPr/>
        <a:lstStyle/>
        <a:p>
          <a:endParaRPr lang="en-GB"/>
        </a:p>
      </dgm:t>
    </dgm:pt>
    <dgm:pt modelId="{5BE8DB5F-CC6E-4B63-86CF-C84C5D64ADEA}" type="sibTrans" cxnId="{677B4B7D-6405-481B-8D82-B766DD27C3C9}">
      <dgm:prSet/>
      <dgm:spPr/>
      <dgm:t>
        <a:bodyPr/>
        <a:lstStyle/>
        <a:p>
          <a:endParaRPr lang="en-GB"/>
        </a:p>
      </dgm:t>
    </dgm:pt>
    <dgm:pt modelId="{E3785D59-4A98-45F9-9211-E30D129DF46D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Secondary</a:t>
          </a:r>
        </a:p>
      </dgm:t>
    </dgm:pt>
    <dgm:pt modelId="{BF3A58B6-153B-49D6-84AF-5CEC674C61EE}" type="parTrans" cxnId="{6805E077-164F-412A-9BEB-B1C88408E5C2}">
      <dgm:prSet/>
      <dgm:spPr/>
      <dgm:t>
        <a:bodyPr/>
        <a:lstStyle/>
        <a:p>
          <a:endParaRPr lang="en-GB"/>
        </a:p>
      </dgm:t>
    </dgm:pt>
    <dgm:pt modelId="{2136E4B7-8CA8-4135-B79E-5B352A6B161F}" type="sibTrans" cxnId="{6805E077-164F-412A-9BEB-B1C88408E5C2}">
      <dgm:prSet/>
      <dgm:spPr/>
      <dgm:t>
        <a:bodyPr/>
        <a:lstStyle/>
        <a:p>
          <a:endParaRPr lang="en-GB"/>
        </a:p>
      </dgm:t>
    </dgm:pt>
    <dgm:pt modelId="{DD0D8A6B-AE2A-4718-814F-12E98A6C62A8}">
      <dgm:prSet phldrT="[Text]"/>
      <dgm:spPr>
        <a:solidFill>
          <a:srgbClr val="00B050"/>
        </a:solidFill>
      </dgm:spPr>
      <dgm:t>
        <a:bodyPr/>
        <a:lstStyle/>
        <a:p>
          <a:r>
            <a:rPr lang="en-GB" dirty="0"/>
            <a:t>Primary</a:t>
          </a:r>
        </a:p>
      </dgm:t>
    </dgm:pt>
    <dgm:pt modelId="{6982E138-D1BD-4139-A939-47CD39B0C797}" type="parTrans" cxnId="{BA943A30-1497-4F33-9DB5-88FEE9308CC7}">
      <dgm:prSet/>
      <dgm:spPr/>
      <dgm:t>
        <a:bodyPr/>
        <a:lstStyle/>
        <a:p>
          <a:endParaRPr lang="en-GB"/>
        </a:p>
      </dgm:t>
    </dgm:pt>
    <dgm:pt modelId="{7AFD30A4-E78D-4E7C-BBAE-BF4C5414B40B}" type="sibTrans" cxnId="{BA943A30-1497-4F33-9DB5-88FEE9308CC7}">
      <dgm:prSet/>
      <dgm:spPr/>
      <dgm:t>
        <a:bodyPr/>
        <a:lstStyle/>
        <a:p>
          <a:endParaRPr lang="en-GB"/>
        </a:p>
      </dgm:t>
    </dgm:pt>
    <dgm:pt modelId="{FD9B5981-EDCE-4629-8E43-3B7545BC1F61}">
      <dgm:prSet phldrT="[Text]"/>
      <dgm:spPr>
        <a:solidFill>
          <a:srgbClr val="00B050"/>
        </a:solidFill>
      </dgm:spPr>
      <dgm:t>
        <a:bodyPr/>
        <a:lstStyle/>
        <a:p>
          <a:r>
            <a:rPr lang="en-GB" dirty="0"/>
            <a:t>Migraine</a:t>
          </a:r>
        </a:p>
      </dgm:t>
    </dgm:pt>
    <dgm:pt modelId="{3A6C614D-472B-45CA-B0FC-15DD895FBF90}" type="parTrans" cxnId="{8D5FB96E-87B4-4F45-8586-BD61276F33E4}">
      <dgm:prSet/>
      <dgm:spPr/>
      <dgm:t>
        <a:bodyPr/>
        <a:lstStyle/>
        <a:p>
          <a:endParaRPr lang="en-GB"/>
        </a:p>
      </dgm:t>
    </dgm:pt>
    <dgm:pt modelId="{6C886EEE-C388-4DA5-804A-A424ABB8DCC7}" type="sibTrans" cxnId="{8D5FB96E-87B4-4F45-8586-BD61276F33E4}">
      <dgm:prSet/>
      <dgm:spPr/>
      <dgm:t>
        <a:bodyPr/>
        <a:lstStyle/>
        <a:p>
          <a:endParaRPr lang="en-GB"/>
        </a:p>
      </dgm:t>
    </dgm:pt>
    <dgm:pt modelId="{A09C6ECA-49E1-4F03-BBEB-CD3D720A4895}">
      <dgm:prSet/>
      <dgm:spPr>
        <a:solidFill>
          <a:srgbClr val="7030A0"/>
        </a:solidFill>
      </dgm:spPr>
      <dgm:t>
        <a:bodyPr/>
        <a:lstStyle/>
        <a:p>
          <a:r>
            <a:rPr lang="en-GB" dirty="0"/>
            <a:t>Cluster </a:t>
          </a:r>
        </a:p>
      </dgm:t>
    </dgm:pt>
    <dgm:pt modelId="{6A5E973A-791C-4260-A523-65B4FA37896A}" type="parTrans" cxnId="{0C7A9ABA-185E-4979-9338-7E1150824A81}">
      <dgm:prSet/>
      <dgm:spPr/>
      <dgm:t>
        <a:bodyPr/>
        <a:lstStyle/>
        <a:p>
          <a:endParaRPr lang="en-GB"/>
        </a:p>
      </dgm:t>
    </dgm:pt>
    <dgm:pt modelId="{14C20613-4FF7-4B47-A366-12618CFE64FD}" type="sibTrans" cxnId="{0C7A9ABA-185E-4979-9338-7E1150824A81}">
      <dgm:prSet/>
      <dgm:spPr/>
      <dgm:t>
        <a:bodyPr/>
        <a:lstStyle/>
        <a:p>
          <a:endParaRPr lang="en-GB"/>
        </a:p>
      </dgm:t>
    </dgm:pt>
    <dgm:pt modelId="{59BFF8B0-72D9-4006-BB2C-94E27D99223A}">
      <dgm:prSet/>
      <dgm:spPr/>
      <dgm:t>
        <a:bodyPr/>
        <a:lstStyle/>
        <a:p>
          <a:r>
            <a:rPr lang="en-GB" dirty="0"/>
            <a:t>Other</a:t>
          </a:r>
        </a:p>
      </dgm:t>
    </dgm:pt>
    <dgm:pt modelId="{B3879B37-8DB7-42AF-86FA-C12C7FEB5D75}" type="parTrans" cxnId="{7BF22C38-1090-4584-A9FD-DFA90791936F}">
      <dgm:prSet/>
      <dgm:spPr/>
      <dgm:t>
        <a:bodyPr/>
        <a:lstStyle/>
        <a:p>
          <a:endParaRPr lang="en-GB"/>
        </a:p>
      </dgm:t>
    </dgm:pt>
    <dgm:pt modelId="{A360FD4E-E009-455D-ADC6-FCFF42C79EEE}" type="sibTrans" cxnId="{7BF22C38-1090-4584-A9FD-DFA90791936F}">
      <dgm:prSet/>
      <dgm:spPr/>
      <dgm:t>
        <a:bodyPr/>
        <a:lstStyle/>
        <a:p>
          <a:endParaRPr lang="en-GB"/>
        </a:p>
      </dgm:t>
    </dgm:pt>
    <dgm:pt modelId="{12978536-BE24-44F1-B48B-BC5C2A33AB48}" type="pres">
      <dgm:prSet presAssocID="{1FA61CF8-7B36-480C-A9BF-6F793A3AE89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B01FA2B-47F3-4A17-A380-9F68DD11937F}" type="pres">
      <dgm:prSet presAssocID="{77B15443-5DAA-402C-8D5A-5915754FB081}" presName="root1" presStyleCnt="0"/>
      <dgm:spPr/>
    </dgm:pt>
    <dgm:pt modelId="{4FAEDFA4-390B-4DE3-AC12-A4D30690E963}" type="pres">
      <dgm:prSet presAssocID="{77B15443-5DAA-402C-8D5A-5915754FB081}" presName="LevelOneTextNode" presStyleLbl="node0" presStyleIdx="0" presStyleCnt="1">
        <dgm:presLayoutVars>
          <dgm:chPref val="3"/>
        </dgm:presLayoutVars>
      </dgm:prSet>
      <dgm:spPr/>
    </dgm:pt>
    <dgm:pt modelId="{4F104525-F2EB-4F6B-998B-03CE4FC49851}" type="pres">
      <dgm:prSet presAssocID="{77B15443-5DAA-402C-8D5A-5915754FB081}" presName="level2hierChild" presStyleCnt="0"/>
      <dgm:spPr/>
    </dgm:pt>
    <dgm:pt modelId="{45ADFCED-9F35-4C2A-97C3-FB6AF408660F}" type="pres">
      <dgm:prSet presAssocID="{BF3A58B6-153B-49D6-84AF-5CEC674C61EE}" presName="conn2-1" presStyleLbl="parChTrans1D2" presStyleIdx="0" presStyleCnt="2"/>
      <dgm:spPr/>
    </dgm:pt>
    <dgm:pt modelId="{66E5F49E-B6AF-4BD4-B663-1241A8646A95}" type="pres">
      <dgm:prSet presAssocID="{BF3A58B6-153B-49D6-84AF-5CEC674C61EE}" presName="connTx" presStyleLbl="parChTrans1D2" presStyleIdx="0" presStyleCnt="2"/>
      <dgm:spPr/>
    </dgm:pt>
    <dgm:pt modelId="{1143EC6D-32FB-449B-AF58-9D503347C209}" type="pres">
      <dgm:prSet presAssocID="{E3785D59-4A98-45F9-9211-E30D129DF46D}" presName="root2" presStyleCnt="0"/>
      <dgm:spPr/>
    </dgm:pt>
    <dgm:pt modelId="{EC04E749-B982-47E5-AADB-9CFF87E68C0A}" type="pres">
      <dgm:prSet presAssocID="{E3785D59-4A98-45F9-9211-E30D129DF46D}" presName="LevelTwoTextNode" presStyleLbl="node2" presStyleIdx="0" presStyleCnt="2" custLinFactNeighborX="81" custLinFactNeighborY="-4996">
        <dgm:presLayoutVars>
          <dgm:chPref val="3"/>
        </dgm:presLayoutVars>
      </dgm:prSet>
      <dgm:spPr/>
    </dgm:pt>
    <dgm:pt modelId="{0A112859-4F64-4C25-B70A-1686C96F9B61}" type="pres">
      <dgm:prSet presAssocID="{E3785D59-4A98-45F9-9211-E30D129DF46D}" presName="level3hierChild" presStyleCnt="0"/>
      <dgm:spPr/>
    </dgm:pt>
    <dgm:pt modelId="{59884A73-AE9F-4C42-8FAA-B62009F8D2CF}" type="pres">
      <dgm:prSet presAssocID="{6982E138-D1BD-4139-A939-47CD39B0C797}" presName="conn2-1" presStyleLbl="parChTrans1D2" presStyleIdx="1" presStyleCnt="2"/>
      <dgm:spPr/>
    </dgm:pt>
    <dgm:pt modelId="{C80970BB-100B-4C64-8A57-87348C6B18DD}" type="pres">
      <dgm:prSet presAssocID="{6982E138-D1BD-4139-A939-47CD39B0C797}" presName="connTx" presStyleLbl="parChTrans1D2" presStyleIdx="1" presStyleCnt="2"/>
      <dgm:spPr/>
    </dgm:pt>
    <dgm:pt modelId="{8250D846-E5CF-460D-98BD-5DA2686302D6}" type="pres">
      <dgm:prSet presAssocID="{DD0D8A6B-AE2A-4718-814F-12E98A6C62A8}" presName="root2" presStyleCnt="0"/>
      <dgm:spPr/>
    </dgm:pt>
    <dgm:pt modelId="{0BF37308-AFCE-4552-AE21-3F62766141A7}" type="pres">
      <dgm:prSet presAssocID="{DD0D8A6B-AE2A-4718-814F-12E98A6C62A8}" presName="LevelTwoTextNode" presStyleLbl="node2" presStyleIdx="1" presStyleCnt="2">
        <dgm:presLayoutVars>
          <dgm:chPref val="3"/>
        </dgm:presLayoutVars>
      </dgm:prSet>
      <dgm:spPr/>
    </dgm:pt>
    <dgm:pt modelId="{FBA2EFDD-1F69-422A-BA71-E4A3E2AF34FC}" type="pres">
      <dgm:prSet presAssocID="{DD0D8A6B-AE2A-4718-814F-12E98A6C62A8}" presName="level3hierChild" presStyleCnt="0"/>
      <dgm:spPr/>
    </dgm:pt>
    <dgm:pt modelId="{5EB55FBC-DFEA-4F43-A04E-057F475D11B8}" type="pres">
      <dgm:prSet presAssocID="{3A6C614D-472B-45CA-B0FC-15DD895FBF90}" presName="conn2-1" presStyleLbl="parChTrans1D3" presStyleIdx="0" presStyleCnt="3"/>
      <dgm:spPr/>
    </dgm:pt>
    <dgm:pt modelId="{88BA2DFE-AFEF-43E4-AEA1-647CB7B59500}" type="pres">
      <dgm:prSet presAssocID="{3A6C614D-472B-45CA-B0FC-15DD895FBF90}" presName="connTx" presStyleLbl="parChTrans1D3" presStyleIdx="0" presStyleCnt="3"/>
      <dgm:spPr/>
    </dgm:pt>
    <dgm:pt modelId="{5958774F-7212-4DEF-9A07-3F2D09B3A007}" type="pres">
      <dgm:prSet presAssocID="{FD9B5981-EDCE-4629-8E43-3B7545BC1F61}" presName="root2" presStyleCnt="0"/>
      <dgm:spPr/>
    </dgm:pt>
    <dgm:pt modelId="{070B7455-2006-4AD1-B696-BA9F4A9845B8}" type="pres">
      <dgm:prSet presAssocID="{FD9B5981-EDCE-4629-8E43-3B7545BC1F61}" presName="LevelTwoTextNode" presStyleLbl="node3" presStyleIdx="0" presStyleCnt="3">
        <dgm:presLayoutVars>
          <dgm:chPref val="3"/>
        </dgm:presLayoutVars>
      </dgm:prSet>
      <dgm:spPr/>
    </dgm:pt>
    <dgm:pt modelId="{2BCC554E-F340-4CB8-961E-FA321FD0B47B}" type="pres">
      <dgm:prSet presAssocID="{FD9B5981-EDCE-4629-8E43-3B7545BC1F61}" presName="level3hierChild" presStyleCnt="0"/>
      <dgm:spPr/>
    </dgm:pt>
    <dgm:pt modelId="{50F0D014-1F15-4932-A2E5-79D7089C5111}" type="pres">
      <dgm:prSet presAssocID="{6A5E973A-791C-4260-A523-65B4FA37896A}" presName="conn2-1" presStyleLbl="parChTrans1D3" presStyleIdx="1" presStyleCnt="3"/>
      <dgm:spPr/>
    </dgm:pt>
    <dgm:pt modelId="{D85EDD4F-FDAD-4BFA-BA45-44AD6F9E679B}" type="pres">
      <dgm:prSet presAssocID="{6A5E973A-791C-4260-A523-65B4FA37896A}" presName="connTx" presStyleLbl="parChTrans1D3" presStyleIdx="1" presStyleCnt="3"/>
      <dgm:spPr/>
    </dgm:pt>
    <dgm:pt modelId="{8FE409B4-FB22-4D97-9995-3284E0F1D020}" type="pres">
      <dgm:prSet presAssocID="{A09C6ECA-49E1-4F03-BBEB-CD3D720A4895}" presName="root2" presStyleCnt="0"/>
      <dgm:spPr/>
    </dgm:pt>
    <dgm:pt modelId="{4E81DE58-62E9-4D2F-8614-DF6AACB90535}" type="pres">
      <dgm:prSet presAssocID="{A09C6ECA-49E1-4F03-BBEB-CD3D720A4895}" presName="LevelTwoTextNode" presStyleLbl="node3" presStyleIdx="1" presStyleCnt="3">
        <dgm:presLayoutVars>
          <dgm:chPref val="3"/>
        </dgm:presLayoutVars>
      </dgm:prSet>
      <dgm:spPr/>
    </dgm:pt>
    <dgm:pt modelId="{71A84FA2-8776-4F40-A48B-2BECA2580EF6}" type="pres">
      <dgm:prSet presAssocID="{A09C6ECA-49E1-4F03-BBEB-CD3D720A4895}" presName="level3hierChild" presStyleCnt="0"/>
      <dgm:spPr/>
    </dgm:pt>
    <dgm:pt modelId="{862D96CA-7FFC-44C2-910A-32C0A2246C71}" type="pres">
      <dgm:prSet presAssocID="{B3879B37-8DB7-42AF-86FA-C12C7FEB5D75}" presName="conn2-1" presStyleLbl="parChTrans1D3" presStyleIdx="2" presStyleCnt="3"/>
      <dgm:spPr/>
    </dgm:pt>
    <dgm:pt modelId="{8C0DA812-128D-4AF6-9E7A-774E16B26FEE}" type="pres">
      <dgm:prSet presAssocID="{B3879B37-8DB7-42AF-86FA-C12C7FEB5D75}" presName="connTx" presStyleLbl="parChTrans1D3" presStyleIdx="2" presStyleCnt="3"/>
      <dgm:spPr/>
    </dgm:pt>
    <dgm:pt modelId="{1F34F240-9ADD-427C-8150-CA7D7A1EBD16}" type="pres">
      <dgm:prSet presAssocID="{59BFF8B0-72D9-4006-BB2C-94E27D99223A}" presName="root2" presStyleCnt="0"/>
      <dgm:spPr/>
    </dgm:pt>
    <dgm:pt modelId="{297AF1A9-D119-42F2-AAE9-8B2809AB6795}" type="pres">
      <dgm:prSet presAssocID="{59BFF8B0-72D9-4006-BB2C-94E27D99223A}" presName="LevelTwoTextNode" presStyleLbl="node3" presStyleIdx="2" presStyleCnt="3">
        <dgm:presLayoutVars>
          <dgm:chPref val="3"/>
        </dgm:presLayoutVars>
      </dgm:prSet>
      <dgm:spPr/>
    </dgm:pt>
    <dgm:pt modelId="{5E1A918D-543F-4DC6-AFC3-2125506814B3}" type="pres">
      <dgm:prSet presAssocID="{59BFF8B0-72D9-4006-BB2C-94E27D99223A}" presName="level3hierChild" presStyleCnt="0"/>
      <dgm:spPr/>
    </dgm:pt>
  </dgm:ptLst>
  <dgm:cxnLst>
    <dgm:cxn modelId="{048CD907-1699-4F32-A622-2C15ED67A7D0}" type="presOf" srcId="{6982E138-D1BD-4139-A939-47CD39B0C797}" destId="{59884A73-AE9F-4C42-8FAA-B62009F8D2CF}" srcOrd="0" destOrd="0" presId="urn:microsoft.com/office/officeart/2005/8/layout/hierarchy2"/>
    <dgm:cxn modelId="{E8AA9708-468A-49C2-B3D0-D872FFE2B80F}" type="presOf" srcId="{6A5E973A-791C-4260-A523-65B4FA37896A}" destId="{50F0D014-1F15-4932-A2E5-79D7089C5111}" srcOrd="0" destOrd="0" presId="urn:microsoft.com/office/officeart/2005/8/layout/hierarchy2"/>
    <dgm:cxn modelId="{493F5A0F-17E6-4773-A6A1-374DCD8CF361}" type="presOf" srcId="{DD0D8A6B-AE2A-4718-814F-12E98A6C62A8}" destId="{0BF37308-AFCE-4552-AE21-3F62766141A7}" srcOrd="0" destOrd="0" presId="urn:microsoft.com/office/officeart/2005/8/layout/hierarchy2"/>
    <dgm:cxn modelId="{4B95C022-73A9-4C83-97E8-66540A4323A0}" type="presOf" srcId="{FD9B5981-EDCE-4629-8E43-3B7545BC1F61}" destId="{070B7455-2006-4AD1-B696-BA9F4A9845B8}" srcOrd="0" destOrd="0" presId="urn:microsoft.com/office/officeart/2005/8/layout/hierarchy2"/>
    <dgm:cxn modelId="{9B7A0C2C-97AF-4AD5-8DD5-7ABBCD403CDD}" type="presOf" srcId="{3A6C614D-472B-45CA-B0FC-15DD895FBF90}" destId="{88BA2DFE-AFEF-43E4-AEA1-647CB7B59500}" srcOrd="1" destOrd="0" presId="urn:microsoft.com/office/officeart/2005/8/layout/hierarchy2"/>
    <dgm:cxn modelId="{BA943A30-1497-4F33-9DB5-88FEE9308CC7}" srcId="{77B15443-5DAA-402C-8D5A-5915754FB081}" destId="{DD0D8A6B-AE2A-4718-814F-12E98A6C62A8}" srcOrd="1" destOrd="0" parTransId="{6982E138-D1BD-4139-A939-47CD39B0C797}" sibTransId="{7AFD30A4-E78D-4E7C-BBAE-BF4C5414B40B}"/>
    <dgm:cxn modelId="{7BF22C38-1090-4584-A9FD-DFA90791936F}" srcId="{DD0D8A6B-AE2A-4718-814F-12E98A6C62A8}" destId="{59BFF8B0-72D9-4006-BB2C-94E27D99223A}" srcOrd="2" destOrd="0" parTransId="{B3879B37-8DB7-42AF-86FA-C12C7FEB5D75}" sibTransId="{A360FD4E-E009-455D-ADC6-FCFF42C79EEE}"/>
    <dgm:cxn modelId="{C3BC5C44-189B-4802-B16B-CD4F9F95C48E}" type="presOf" srcId="{6A5E973A-791C-4260-A523-65B4FA37896A}" destId="{D85EDD4F-FDAD-4BFA-BA45-44AD6F9E679B}" srcOrd="1" destOrd="0" presId="urn:microsoft.com/office/officeart/2005/8/layout/hierarchy2"/>
    <dgm:cxn modelId="{8D5FB96E-87B4-4F45-8586-BD61276F33E4}" srcId="{DD0D8A6B-AE2A-4718-814F-12E98A6C62A8}" destId="{FD9B5981-EDCE-4629-8E43-3B7545BC1F61}" srcOrd="0" destOrd="0" parTransId="{3A6C614D-472B-45CA-B0FC-15DD895FBF90}" sibTransId="{6C886EEE-C388-4DA5-804A-A424ABB8DCC7}"/>
    <dgm:cxn modelId="{3DB1A851-8531-4A3F-AF8A-8F4ECD77DD9C}" type="presOf" srcId="{59BFF8B0-72D9-4006-BB2C-94E27D99223A}" destId="{297AF1A9-D119-42F2-AAE9-8B2809AB6795}" srcOrd="0" destOrd="0" presId="urn:microsoft.com/office/officeart/2005/8/layout/hierarchy2"/>
    <dgm:cxn modelId="{91E15553-FED8-4660-99CD-86EACBDCA2A2}" type="presOf" srcId="{3A6C614D-472B-45CA-B0FC-15DD895FBF90}" destId="{5EB55FBC-DFEA-4F43-A04E-057F475D11B8}" srcOrd="0" destOrd="0" presId="urn:microsoft.com/office/officeart/2005/8/layout/hierarchy2"/>
    <dgm:cxn modelId="{6805E077-164F-412A-9BEB-B1C88408E5C2}" srcId="{77B15443-5DAA-402C-8D5A-5915754FB081}" destId="{E3785D59-4A98-45F9-9211-E30D129DF46D}" srcOrd="0" destOrd="0" parTransId="{BF3A58B6-153B-49D6-84AF-5CEC674C61EE}" sibTransId="{2136E4B7-8CA8-4135-B79E-5B352A6B161F}"/>
    <dgm:cxn modelId="{677B4B7D-6405-481B-8D82-B766DD27C3C9}" srcId="{1FA61CF8-7B36-480C-A9BF-6F793A3AE898}" destId="{77B15443-5DAA-402C-8D5A-5915754FB081}" srcOrd="0" destOrd="0" parTransId="{939F6DB2-B8AB-4E67-ABD7-FA68949A65F6}" sibTransId="{5BE8DB5F-CC6E-4B63-86CF-C84C5D64ADEA}"/>
    <dgm:cxn modelId="{7F5DA692-8436-4A05-A98A-A7FD2DE95022}" type="presOf" srcId="{77B15443-5DAA-402C-8D5A-5915754FB081}" destId="{4FAEDFA4-390B-4DE3-AC12-A4D30690E963}" srcOrd="0" destOrd="0" presId="urn:microsoft.com/office/officeart/2005/8/layout/hierarchy2"/>
    <dgm:cxn modelId="{4F9A299B-FA0E-4CCB-A014-43870ED639B5}" type="presOf" srcId="{B3879B37-8DB7-42AF-86FA-C12C7FEB5D75}" destId="{8C0DA812-128D-4AF6-9E7A-774E16B26FEE}" srcOrd="1" destOrd="0" presId="urn:microsoft.com/office/officeart/2005/8/layout/hierarchy2"/>
    <dgm:cxn modelId="{431A0E9F-804D-4AD2-B6CE-BE11851F6A76}" type="presOf" srcId="{6982E138-D1BD-4139-A939-47CD39B0C797}" destId="{C80970BB-100B-4C64-8A57-87348C6B18DD}" srcOrd="1" destOrd="0" presId="urn:microsoft.com/office/officeart/2005/8/layout/hierarchy2"/>
    <dgm:cxn modelId="{7F194CB6-248A-4079-A660-574A6AF1E019}" type="presOf" srcId="{B3879B37-8DB7-42AF-86FA-C12C7FEB5D75}" destId="{862D96CA-7FFC-44C2-910A-32C0A2246C71}" srcOrd="0" destOrd="0" presId="urn:microsoft.com/office/officeart/2005/8/layout/hierarchy2"/>
    <dgm:cxn modelId="{0C7A9ABA-185E-4979-9338-7E1150824A81}" srcId="{DD0D8A6B-AE2A-4718-814F-12E98A6C62A8}" destId="{A09C6ECA-49E1-4F03-BBEB-CD3D720A4895}" srcOrd="1" destOrd="0" parTransId="{6A5E973A-791C-4260-A523-65B4FA37896A}" sibTransId="{14C20613-4FF7-4B47-A366-12618CFE64FD}"/>
    <dgm:cxn modelId="{364A03C8-7BD6-4451-A9FB-1A75A64D9D0C}" type="presOf" srcId="{A09C6ECA-49E1-4F03-BBEB-CD3D720A4895}" destId="{4E81DE58-62E9-4D2F-8614-DF6AACB90535}" srcOrd="0" destOrd="0" presId="urn:microsoft.com/office/officeart/2005/8/layout/hierarchy2"/>
    <dgm:cxn modelId="{AA3283CC-B82E-4038-82F6-2DA1CF342E32}" type="presOf" srcId="{BF3A58B6-153B-49D6-84AF-5CEC674C61EE}" destId="{45ADFCED-9F35-4C2A-97C3-FB6AF408660F}" srcOrd="0" destOrd="0" presId="urn:microsoft.com/office/officeart/2005/8/layout/hierarchy2"/>
    <dgm:cxn modelId="{C12EB1D1-4BCE-47D6-8026-A669D81A3408}" type="presOf" srcId="{E3785D59-4A98-45F9-9211-E30D129DF46D}" destId="{EC04E749-B982-47E5-AADB-9CFF87E68C0A}" srcOrd="0" destOrd="0" presId="urn:microsoft.com/office/officeart/2005/8/layout/hierarchy2"/>
    <dgm:cxn modelId="{EBE8AAD6-DC17-42D8-806D-4019A3D0526B}" type="presOf" srcId="{BF3A58B6-153B-49D6-84AF-5CEC674C61EE}" destId="{66E5F49E-B6AF-4BD4-B663-1241A8646A95}" srcOrd="1" destOrd="0" presId="urn:microsoft.com/office/officeart/2005/8/layout/hierarchy2"/>
    <dgm:cxn modelId="{054DDFE9-8DCD-47F9-AF5D-AFBD947E3AF0}" type="presOf" srcId="{1FA61CF8-7B36-480C-A9BF-6F793A3AE898}" destId="{12978536-BE24-44F1-B48B-BC5C2A33AB48}" srcOrd="0" destOrd="0" presId="urn:microsoft.com/office/officeart/2005/8/layout/hierarchy2"/>
    <dgm:cxn modelId="{E6C70B17-F30A-459F-B3E7-F2795B95C9B7}" type="presParOf" srcId="{12978536-BE24-44F1-B48B-BC5C2A33AB48}" destId="{EB01FA2B-47F3-4A17-A380-9F68DD11937F}" srcOrd="0" destOrd="0" presId="urn:microsoft.com/office/officeart/2005/8/layout/hierarchy2"/>
    <dgm:cxn modelId="{011AC2A9-2AA1-4099-91E7-433EA148CF24}" type="presParOf" srcId="{EB01FA2B-47F3-4A17-A380-9F68DD11937F}" destId="{4FAEDFA4-390B-4DE3-AC12-A4D30690E963}" srcOrd="0" destOrd="0" presId="urn:microsoft.com/office/officeart/2005/8/layout/hierarchy2"/>
    <dgm:cxn modelId="{43B2395E-ACA3-4D67-BA62-A68062B6DEF8}" type="presParOf" srcId="{EB01FA2B-47F3-4A17-A380-9F68DD11937F}" destId="{4F104525-F2EB-4F6B-998B-03CE4FC49851}" srcOrd="1" destOrd="0" presId="urn:microsoft.com/office/officeart/2005/8/layout/hierarchy2"/>
    <dgm:cxn modelId="{BB27552D-35A0-4576-8AAB-54F283E99926}" type="presParOf" srcId="{4F104525-F2EB-4F6B-998B-03CE4FC49851}" destId="{45ADFCED-9F35-4C2A-97C3-FB6AF408660F}" srcOrd="0" destOrd="0" presId="urn:microsoft.com/office/officeart/2005/8/layout/hierarchy2"/>
    <dgm:cxn modelId="{E5E9C5E6-C3A2-40A5-9C4C-15C64E673A0B}" type="presParOf" srcId="{45ADFCED-9F35-4C2A-97C3-FB6AF408660F}" destId="{66E5F49E-B6AF-4BD4-B663-1241A8646A95}" srcOrd="0" destOrd="0" presId="urn:microsoft.com/office/officeart/2005/8/layout/hierarchy2"/>
    <dgm:cxn modelId="{46E6514A-3948-41CE-B604-64B0E5F652A4}" type="presParOf" srcId="{4F104525-F2EB-4F6B-998B-03CE4FC49851}" destId="{1143EC6D-32FB-449B-AF58-9D503347C209}" srcOrd="1" destOrd="0" presId="urn:microsoft.com/office/officeart/2005/8/layout/hierarchy2"/>
    <dgm:cxn modelId="{C8C7951A-0150-479D-AFBE-8B66F25CDB0F}" type="presParOf" srcId="{1143EC6D-32FB-449B-AF58-9D503347C209}" destId="{EC04E749-B982-47E5-AADB-9CFF87E68C0A}" srcOrd="0" destOrd="0" presId="urn:microsoft.com/office/officeart/2005/8/layout/hierarchy2"/>
    <dgm:cxn modelId="{46AB4469-6CAF-42AF-99E2-8E0C3B83F46F}" type="presParOf" srcId="{1143EC6D-32FB-449B-AF58-9D503347C209}" destId="{0A112859-4F64-4C25-B70A-1686C96F9B61}" srcOrd="1" destOrd="0" presId="urn:microsoft.com/office/officeart/2005/8/layout/hierarchy2"/>
    <dgm:cxn modelId="{E6E14893-D66E-4315-A648-0CCA781CA1C1}" type="presParOf" srcId="{4F104525-F2EB-4F6B-998B-03CE4FC49851}" destId="{59884A73-AE9F-4C42-8FAA-B62009F8D2CF}" srcOrd="2" destOrd="0" presId="urn:microsoft.com/office/officeart/2005/8/layout/hierarchy2"/>
    <dgm:cxn modelId="{706332D6-109C-4848-BE1D-5F5B058EDCC4}" type="presParOf" srcId="{59884A73-AE9F-4C42-8FAA-B62009F8D2CF}" destId="{C80970BB-100B-4C64-8A57-87348C6B18DD}" srcOrd="0" destOrd="0" presId="urn:microsoft.com/office/officeart/2005/8/layout/hierarchy2"/>
    <dgm:cxn modelId="{46A99DCE-53C4-436D-98A7-152B04D8FAB2}" type="presParOf" srcId="{4F104525-F2EB-4F6B-998B-03CE4FC49851}" destId="{8250D846-E5CF-460D-98BD-5DA2686302D6}" srcOrd="3" destOrd="0" presId="urn:microsoft.com/office/officeart/2005/8/layout/hierarchy2"/>
    <dgm:cxn modelId="{CA3A5230-F8A5-4135-8025-70138400028F}" type="presParOf" srcId="{8250D846-E5CF-460D-98BD-5DA2686302D6}" destId="{0BF37308-AFCE-4552-AE21-3F62766141A7}" srcOrd="0" destOrd="0" presId="urn:microsoft.com/office/officeart/2005/8/layout/hierarchy2"/>
    <dgm:cxn modelId="{DDB999EC-FF75-4168-8A27-CB607A69957F}" type="presParOf" srcId="{8250D846-E5CF-460D-98BD-5DA2686302D6}" destId="{FBA2EFDD-1F69-422A-BA71-E4A3E2AF34FC}" srcOrd="1" destOrd="0" presId="urn:microsoft.com/office/officeart/2005/8/layout/hierarchy2"/>
    <dgm:cxn modelId="{2B9809A6-797C-419F-896C-1DD668719845}" type="presParOf" srcId="{FBA2EFDD-1F69-422A-BA71-E4A3E2AF34FC}" destId="{5EB55FBC-DFEA-4F43-A04E-057F475D11B8}" srcOrd="0" destOrd="0" presId="urn:microsoft.com/office/officeart/2005/8/layout/hierarchy2"/>
    <dgm:cxn modelId="{832AD40E-A81B-4B34-9DC0-FC98DA9444F1}" type="presParOf" srcId="{5EB55FBC-DFEA-4F43-A04E-057F475D11B8}" destId="{88BA2DFE-AFEF-43E4-AEA1-647CB7B59500}" srcOrd="0" destOrd="0" presId="urn:microsoft.com/office/officeart/2005/8/layout/hierarchy2"/>
    <dgm:cxn modelId="{40F9EC82-2264-4D8E-9567-BEB3511C1EE2}" type="presParOf" srcId="{FBA2EFDD-1F69-422A-BA71-E4A3E2AF34FC}" destId="{5958774F-7212-4DEF-9A07-3F2D09B3A007}" srcOrd="1" destOrd="0" presId="urn:microsoft.com/office/officeart/2005/8/layout/hierarchy2"/>
    <dgm:cxn modelId="{A3EAAED1-E913-44FC-836C-FC0F952C801A}" type="presParOf" srcId="{5958774F-7212-4DEF-9A07-3F2D09B3A007}" destId="{070B7455-2006-4AD1-B696-BA9F4A9845B8}" srcOrd="0" destOrd="0" presId="urn:microsoft.com/office/officeart/2005/8/layout/hierarchy2"/>
    <dgm:cxn modelId="{D9608F2D-E661-4749-9AE7-F9E90AA15111}" type="presParOf" srcId="{5958774F-7212-4DEF-9A07-3F2D09B3A007}" destId="{2BCC554E-F340-4CB8-961E-FA321FD0B47B}" srcOrd="1" destOrd="0" presId="urn:microsoft.com/office/officeart/2005/8/layout/hierarchy2"/>
    <dgm:cxn modelId="{CAEEFFB5-907C-40E6-B626-7198770EFB16}" type="presParOf" srcId="{FBA2EFDD-1F69-422A-BA71-E4A3E2AF34FC}" destId="{50F0D014-1F15-4932-A2E5-79D7089C5111}" srcOrd="2" destOrd="0" presId="urn:microsoft.com/office/officeart/2005/8/layout/hierarchy2"/>
    <dgm:cxn modelId="{055CB99B-411F-4193-8DC4-FFFDF6DDEE4D}" type="presParOf" srcId="{50F0D014-1F15-4932-A2E5-79D7089C5111}" destId="{D85EDD4F-FDAD-4BFA-BA45-44AD6F9E679B}" srcOrd="0" destOrd="0" presId="urn:microsoft.com/office/officeart/2005/8/layout/hierarchy2"/>
    <dgm:cxn modelId="{6ED2DDF0-37F0-4A42-808B-036A71716BE7}" type="presParOf" srcId="{FBA2EFDD-1F69-422A-BA71-E4A3E2AF34FC}" destId="{8FE409B4-FB22-4D97-9995-3284E0F1D020}" srcOrd="3" destOrd="0" presId="urn:microsoft.com/office/officeart/2005/8/layout/hierarchy2"/>
    <dgm:cxn modelId="{A108597B-A5FB-456E-BE81-569FCD66E1A0}" type="presParOf" srcId="{8FE409B4-FB22-4D97-9995-3284E0F1D020}" destId="{4E81DE58-62E9-4D2F-8614-DF6AACB90535}" srcOrd="0" destOrd="0" presId="urn:microsoft.com/office/officeart/2005/8/layout/hierarchy2"/>
    <dgm:cxn modelId="{828EB339-7DF0-410F-A7FB-08F143ABB9E4}" type="presParOf" srcId="{8FE409B4-FB22-4D97-9995-3284E0F1D020}" destId="{71A84FA2-8776-4F40-A48B-2BECA2580EF6}" srcOrd="1" destOrd="0" presId="urn:microsoft.com/office/officeart/2005/8/layout/hierarchy2"/>
    <dgm:cxn modelId="{6E3E4F3C-B63D-44D9-8646-44B8F357E65E}" type="presParOf" srcId="{FBA2EFDD-1F69-422A-BA71-E4A3E2AF34FC}" destId="{862D96CA-7FFC-44C2-910A-32C0A2246C71}" srcOrd="4" destOrd="0" presId="urn:microsoft.com/office/officeart/2005/8/layout/hierarchy2"/>
    <dgm:cxn modelId="{4D15673F-C84E-4FCC-8097-83C3A45DE6E5}" type="presParOf" srcId="{862D96CA-7FFC-44C2-910A-32C0A2246C71}" destId="{8C0DA812-128D-4AF6-9E7A-774E16B26FEE}" srcOrd="0" destOrd="0" presId="urn:microsoft.com/office/officeart/2005/8/layout/hierarchy2"/>
    <dgm:cxn modelId="{C226EA2E-7E33-4A3A-A679-12AB3A9218F4}" type="presParOf" srcId="{FBA2EFDD-1F69-422A-BA71-E4A3E2AF34FC}" destId="{1F34F240-9ADD-427C-8150-CA7D7A1EBD16}" srcOrd="5" destOrd="0" presId="urn:microsoft.com/office/officeart/2005/8/layout/hierarchy2"/>
    <dgm:cxn modelId="{A0B41169-D6E7-4BAC-8370-90AB50549E03}" type="presParOf" srcId="{1F34F240-9ADD-427C-8150-CA7D7A1EBD16}" destId="{297AF1A9-D119-42F2-AAE9-8B2809AB6795}" srcOrd="0" destOrd="0" presId="urn:microsoft.com/office/officeart/2005/8/layout/hierarchy2"/>
    <dgm:cxn modelId="{575B3747-A6A5-4F87-996E-FAB1A25F22CF}" type="presParOf" srcId="{1F34F240-9ADD-427C-8150-CA7D7A1EBD16}" destId="{5E1A918D-543F-4DC6-AFC3-2125506814B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97B981-E9AE-4FD9-91F9-C5B9993D3328}" type="doc">
      <dgm:prSet loTypeId="urn:microsoft.com/office/officeart/2005/8/layout/cycle6" loCatId="relationship" qsTypeId="urn:microsoft.com/office/officeart/2005/8/quickstyle/simple1#8" qsCatId="simple" csTypeId="urn:microsoft.com/office/officeart/2005/8/colors/accent1_2#8" csCatId="accent1" phldr="1"/>
      <dgm:spPr/>
    </dgm:pt>
    <dgm:pt modelId="{9B66CA68-A070-4296-8EFD-0747A3866CFB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Unilateral</a:t>
          </a:r>
        </a:p>
      </dgm:t>
    </dgm:pt>
    <dgm:pt modelId="{9C8909CC-3904-4680-A8C3-66781C1EF4A8}" type="parTrans" cxnId="{14AC626F-253D-4D90-BD3D-5145BBE34EA5}">
      <dgm:prSet/>
      <dgm:spPr/>
      <dgm:t>
        <a:bodyPr/>
        <a:lstStyle/>
        <a:p>
          <a:endParaRPr lang="en-GB"/>
        </a:p>
      </dgm:t>
    </dgm:pt>
    <dgm:pt modelId="{BE39B83F-BAED-42A1-9171-C99C2B8B9246}" type="sibTrans" cxnId="{14AC626F-253D-4D90-BD3D-5145BBE34EA5}">
      <dgm:prSet/>
      <dgm:spPr/>
      <dgm:t>
        <a:bodyPr/>
        <a:lstStyle/>
        <a:p>
          <a:endParaRPr lang="en-GB"/>
        </a:p>
      </dgm:t>
    </dgm:pt>
    <dgm:pt modelId="{1070140D-E20F-4882-A8E8-CDF6126A496A}">
      <dgm:prSet phldrT="[Text]"/>
      <dgm:spPr>
        <a:solidFill>
          <a:srgbClr val="0070C0"/>
        </a:solidFill>
      </dgm:spPr>
      <dgm:t>
        <a:bodyPr/>
        <a:lstStyle/>
        <a:p>
          <a:r>
            <a:rPr lang="en-GB" dirty="0"/>
            <a:t>Up to 3 hours </a:t>
          </a:r>
        </a:p>
      </dgm:t>
    </dgm:pt>
    <dgm:pt modelId="{2B5CE0FA-B9B6-4ABA-8210-4F49D26273CF}" type="parTrans" cxnId="{9CE88610-E33E-4E92-9275-6BE751EC0D5F}">
      <dgm:prSet/>
      <dgm:spPr/>
      <dgm:t>
        <a:bodyPr/>
        <a:lstStyle/>
        <a:p>
          <a:endParaRPr lang="en-GB"/>
        </a:p>
      </dgm:t>
    </dgm:pt>
    <dgm:pt modelId="{685C2B57-EC3D-43E3-BE86-B0518D83C0FF}" type="sibTrans" cxnId="{9CE88610-E33E-4E92-9275-6BE751EC0D5F}">
      <dgm:prSet/>
      <dgm:spPr/>
      <dgm:t>
        <a:bodyPr/>
        <a:lstStyle/>
        <a:p>
          <a:endParaRPr lang="en-GB"/>
        </a:p>
      </dgm:t>
    </dgm:pt>
    <dgm:pt modelId="{E1E97E45-8996-478F-A836-A77CC58D3A53}">
      <dgm:prSet phldrT="[Text]"/>
      <dgm:spPr>
        <a:solidFill>
          <a:srgbClr val="FF0000">
            <a:alpha val="50000"/>
          </a:srgbClr>
        </a:solidFill>
      </dgm:spPr>
      <dgm:t>
        <a:bodyPr/>
        <a:lstStyle/>
        <a:p>
          <a:r>
            <a:rPr lang="en-GB" dirty="0"/>
            <a:t>Autonomic</a:t>
          </a:r>
        </a:p>
      </dgm:t>
    </dgm:pt>
    <dgm:pt modelId="{9B1C76FA-D2D8-4F37-A833-A08F0CD8D983}" type="parTrans" cxnId="{F23385F6-7DD5-440D-9A27-188CF8704C75}">
      <dgm:prSet/>
      <dgm:spPr/>
      <dgm:t>
        <a:bodyPr/>
        <a:lstStyle/>
        <a:p>
          <a:endParaRPr lang="en-GB"/>
        </a:p>
      </dgm:t>
    </dgm:pt>
    <dgm:pt modelId="{77B40493-063C-4CFB-B470-62AE84641DA8}" type="sibTrans" cxnId="{F23385F6-7DD5-440D-9A27-188CF8704C75}">
      <dgm:prSet/>
      <dgm:spPr/>
      <dgm:t>
        <a:bodyPr/>
        <a:lstStyle/>
        <a:p>
          <a:endParaRPr lang="en-GB"/>
        </a:p>
      </dgm:t>
    </dgm:pt>
    <dgm:pt modelId="{491BB545-1753-4BD7-8C97-F54DB59F2482}">
      <dgm:prSet/>
      <dgm:spPr/>
      <dgm:t>
        <a:bodyPr/>
        <a:lstStyle/>
        <a:p>
          <a:r>
            <a:rPr lang="en-GB" dirty="0"/>
            <a:t>Agitation</a:t>
          </a:r>
        </a:p>
      </dgm:t>
    </dgm:pt>
    <dgm:pt modelId="{F60949A7-F854-4973-A778-2FC9BFB58529}" type="parTrans" cxnId="{498BFC6F-2CA6-4023-BE4A-184F84E98D50}">
      <dgm:prSet/>
      <dgm:spPr/>
      <dgm:t>
        <a:bodyPr/>
        <a:lstStyle/>
        <a:p>
          <a:endParaRPr lang="en-GB"/>
        </a:p>
      </dgm:t>
    </dgm:pt>
    <dgm:pt modelId="{D05775DC-3987-4B2B-BDDE-7AD58553BC2A}" type="sibTrans" cxnId="{498BFC6F-2CA6-4023-BE4A-184F84E98D50}">
      <dgm:prSet/>
      <dgm:spPr/>
      <dgm:t>
        <a:bodyPr/>
        <a:lstStyle/>
        <a:p>
          <a:endParaRPr lang="en-GB"/>
        </a:p>
      </dgm:t>
    </dgm:pt>
    <dgm:pt modelId="{6A97578B-C85A-4749-A5E6-AE5A14FC81AC}" type="pres">
      <dgm:prSet presAssocID="{FB97B981-E9AE-4FD9-91F9-C5B9993D3328}" presName="cycle" presStyleCnt="0">
        <dgm:presLayoutVars>
          <dgm:dir/>
          <dgm:resizeHandles val="exact"/>
        </dgm:presLayoutVars>
      </dgm:prSet>
      <dgm:spPr/>
    </dgm:pt>
    <dgm:pt modelId="{EE471E92-DEAD-464F-A013-B9C2D5A866CC}" type="pres">
      <dgm:prSet presAssocID="{9B66CA68-A070-4296-8EFD-0747A3866CFB}" presName="node" presStyleLbl="node1" presStyleIdx="0" presStyleCnt="4">
        <dgm:presLayoutVars>
          <dgm:bulletEnabled val="1"/>
        </dgm:presLayoutVars>
      </dgm:prSet>
      <dgm:spPr/>
    </dgm:pt>
    <dgm:pt modelId="{055A3707-7526-4A12-AE2F-15ECDB69974E}" type="pres">
      <dgm:prSet presAssocID="{9B66CA68-A070-4296-8EFD-0747A3866CFB}" presName="spNode" presStyleCnt="0"/>
      <dgm:spPr/>
    </dgm:pt>
    <dgm:pt modelId="{63D5DF95-2981-4FFF-9D09-0ACC828452B7}" type="pres">
      <dgm:prSet presAssocID="{BE39B83F-BAED-42A1-9171-C99C2B8B9246}" presName="sibTrans" presStyleLbl="sibTrans1D1" presStyleIdx="0" presStyleCnt="4"/>
      <dgm:spPr/>
    </dgm:pt>
    <dgm:pt modelId="{30DC4774-BD5A-4874-AFD7-6871FB4BB1CF}" type="pres">
      <dgm:prSet presAssocID="{491BB545-1753-4BD7-8C97-F54DB59F2482}" presName="node" presStyleLbl="node1" presStyleIdx="1" presStyleCnt="4">
        <dgm:presLayoutVars>
          <dgm:bulletEnabled val="1"/>
        </dgm:presLayoutVars>
      </dgm:prSet>
      <dgm:spPr/>
    </dgm:pt>
    <dgm:pt modelId="{E25D7207-08A0-4376-9118-C8EC9DFA8E15}" type="pres">
      <dgm:prSet presAssocID="{491BB545-1753-4BD7-8C97-F54DB59F2482}" presName="spNode" presStyleCnt="0"/>
      <dgm:spPr/>
    </dgm:pt>
    <dgm:pt modelId="{76075E0E-EA03-482C-914F-0A6DAA17CFBF}" type="pres">
      <dgm:prSet presAssocID="{D05775DC-3987-4B2B-BDDE-7AD58553BC2A}" presName="sibTrans" presStyleLbl="sibTrans1D1" presStyleIdx="1" presStyleCnt="4"/>
      <dgm:spPr/>
    </dgm:pt>
    <dgm:pt modelId="{F09BDB66-2B28-460B-9312-FF76309B9C36}" type="pres">
      <dgm:prSet presAssocID="{1070140D-E20F-4882-A8E8-CDF6126A496A}" presName="node" presStyleLbl="node1" presStyleIdx="2" presStyleCnt="4">
        <dgm:presLayoutVars>
          <dgm:bulletEnabled val="1"/>
        </dgm:presLayoutVars>
      </dgm:prSet>
      <dgm:spPr/>
    </dgm:pt>
    <dgm:pt modelId="{1F69A550-ED8B-4E02-978D-61A817FCF2ED}" type="pres">
      <dgm:prSet presAssocID="{1070140D-E20F-4882-A8E8-CDF6126A496A}" presName="spNode" presStyleCnt="0"/>
      <dgm:spPr/>
    </dgm:pt>
    <dgm:pt modelId="{DFB0FB7E-B572-474B-9879-0034F90D19E7}" type="pres">
      <dgm:prSet presAssocID="{685C2B57-EC3D-43E3-BE86-B0518D83C0FF}" presName="sibTrans" presStyleLbl="sibTrans1D1" presStyleIdx="2" presStyleCnt="4"/>
      <dgm:spPr/>
    </dgm:pt>
    <dgm:pt modelId="{17E3E8E5-25C0-41A4-814A-3E8446F25DCE}" type="pres">
      <dgm:prSet presAssocID="{E1E97E45-8996-478F-A836-A77CC58D3A53}" presName="node" presStyleLbl="node1" presStyleIdx="3" presStyleCnt="4" custRadScaleRad="96903" custRadScaleInc="-1221">
        <dgm:presLayoutVars>
          <dgm:bulletEnabled val="1"/>
        </dgm:presLayoutVars>
      </dgm:prSet>
      <dgm:spPr/>
    </dgm:pt>
    <dgm:pt modelId="{B787DF93-3432-4AD3-9C0C-CF8E65ED88CE}" type="pres">
      <dgm:prSet presAssocID="{E1E97E45-8996-478F-A836-A77CC58D3A53}" presName="spNode" presStyleCnt="0"/>
      <dgm:spPr/>
    </dgm:pt>
    <dgm:pt modelId="{E0CFC45C-A953-460B-BBAE-7A5DF299717E}" type="pres">
      <dgm:prSet presAssocID="{77B40493-063C-4CFB-B470-62AE84641DA8}" presName="sibTrans" presStyleLbl="sibTrans1D1" presStyleIdx="3" presStyleCnt="4"/>
      <dgm:spPr/>
    </dgm:pt>
  </dgm:ptLst>
  <dgm:cxnLst>
    <dgm:cxn modelId="{9CE88610-E33E-4E92-9275-6BE751EC0D5F}" srcId="{FB97B981-E9AE-4FD9-91F9-C5B9993D3328}" destId="{1070140D-E20F-4882-A8E8-CDF6126A496A}" srcOrd="2" destOrd="0" parTransId="{2B5CE0FA-B9B6-4ABA-8210-4F49D26273CF}" sibTransId="{685C2B57-EC3D-43E3-BE86-B0518D83C0FF}"/>
    <dgm:cxn modelId="{C65BF615-CA7F-414C-8983-9F989701B3EE}" type="presOf" srcId="{1070140D-E20F-4882-A8E8-CDF6126A496A}" destId="{F09BDB66-2B28-460B-9312-FF76309B9C36}" srcOrd="0" destOrd="0" presId="urn:microsoft.com/office/officeart/2005/8/layout/cycle6"/>
    <dgm:cxn modelId="{14AC626F-253D-4D90-BD3D-5145BBE34EA5}" srcId="{FB97B981-E9AE-4FD9-91F9-C5B9993D3328}" destId="{9B66CA68-A070-4296-8EFD-0747A3866CFB}" srcOrd="0" destOrd="0" parTransId="{9C8909CC-3904-4680-A8C3-66781C1EF4A8}" sibTransId="{BE39B83F-BAED-42A1-9171-C99C2B8B9246}"/>
    <dgm:cxn modelId="{498BFC6F-2CA6-4023-BE4A-184F84E98D50}" srcId="{FB97B981-E9AE-4FD9-91F9-C5B9993D3328}" destId="{491BB545-1753-4BD7-8C97-F54DB59F2482}" srcOrd="1" destOrd="0" parTransId="{F60949A7-F854-4973-A778-2FC9BFB58529}" sibTransId="{D05775DC-3987-4B2B-BDDE-7AD58553BC2A}"/>
    <dgm:cxn modelId="{6FEE268B-DF75-49DA-8E24-B15D16CDDEB7}" type="presOf" srcId="{D05775DC-3987-4B2B-BDDE-7AD58553BC2A}" destId="{76075E0E-EA03-482C-914F-0A6DAA17CFBF}" srcOrd="0" destOrd="0" presId="urn:microsoft.com/office/officeart/2005/8/layout/cycle6"/>
    <dgm:cxn modelId="{277F7093-5A72-47F7-8DD8-192C40588DC6}" type="presOf" srcId="{77B40493-063C-4CFB-B470-62AE84641DA8}" destId="{E0CFC45C-A953-460B-BBAE-7A5DF299717E}" srcOrd="0" destOrd="0" presId="urn:microsoft.com/office/officeart/2005/8/layout/cycle6"/>
    <dgm:cxn modelId="{1404A6A1-A745-404A-B6E9-3BF863C2668E}" type="presOf" srcId="{FB97B981-E9AE-4FD9-91F9-C5B9993D3328}" destId="{6A97578B-C85A-4749-A5E6-AE5A14FC81AC}" srcOrd="0" destOrd="0" presId="urn:microsoft.com/office/officeart/2005/8/layout/cycle6"/>
    <dgm:cxn modelId="{BE1F0FA6-9C1E-4960-A518-AD0F8C5C6172}" type="presOf" srcId="{491BB545-1753-4BD7-8C97-F54DB59F2482}" destId="{30DC4774-BD5A-4874-AFD7-6871FB4BB1CF}" srcOrd="0" destOrd="0" presId="urn:microsoft.com/office/officeart/2005/8/layout/cycle6"/>
    <dgm:cxn modelId="{C0CCDAA6-18C1-4C8A-A2D8-B1DA0CAC228C}" type="presOf" srcId="{9B66CA68-A070-4296-8EFD-0747A3866CFB}" destId="{EE471E92-DEAD-464F-A013-B9C2D5A866CC}" srcOrd="0" destOrd="0" presId="urn:microsoft.com/office/officeart/2005/8/layout/cycle6"/>
    <dgm:cxn modelId="{0A8680AB-0ABA-4580-B61C-22C407F72C7A}" type="presOf" srcId="{685C2B57-EC3D-43E3-BE86-B0518D83C0FF}" destId="{DFB0FB7E-B572-474B-9879-0034F90D19E7}" srcOrd="0" destOrd="0" presId="urn:microsoft.com/office/officeart/2005/8/layout/cycle6"/>
    <dgm:cxn modelId="{E6DEB6B3-F77C-4707-B2A7-A2F6A9C20F4F}" type="presOf" srcId="{BE39B83F-BAED-42A1-9171-C99C2B8B9246}" destId="{63D5DF95-2981-4FFF-9D09-0ACC828452B7}" srcOrd="0" destOrd="0" presId="urn:microsoft.com/office/officeart/2005/8/layout/cycle6"/>
    <dgm:cxn modelId="{1C4B93CA-4CF6-4BAB-9D00-4744EF5C12BA}" type="presOf" srcId="{E1E97E45-8996-478F-A836-A77CC58D3A53}" destId="{17E3E8E5-25C0-41A4-814A-3E8446F25DCE}" srcOrd="0" destOrd="0" presId="urn:microsoft.com/office/officeart/2005/8/layout/cycle6"/>
    <dgm:cxn modelId="{F23385F6-7DD5-440D-9A27-188CF8704C75}" srcId="{FB97B981-E9AE-4FD9-91F9-C5B9993D3328}" destId="{E1E97E45-8996-478F-A836-A77CC58D3A53}" srcOrd="3" destOrd="0" parTransId="{9B1C76FA-D2D8-4F37-A833-A08F0CD8D983}" sibTransId="{77B40493-063C-4CFB-B470-62AE84641DA8}"/>
    <dgm:cxn modelId="{C5C51D28-A81D-442B-9B3F-239E9CE52012}" type="presParOf" srcId="{6A97578B-C85A-4749-A5E6-AE5A14FC81AC}" destId="{EE471E92-DEAD-464F-A013-B9C2D5A866CC}" srcOrd="0" destOrd="0" presId="urn:microsoft.com/office/officeart/2005/8/layout/cycle6"/>
    <dgm:cxn modelId="{5963370E-A537-4D43-81E1-4FE78BEAEB37}" type="presParOf" srcId="{6A97578B-C85A-4749-A5E6-AE5A14FC81AC}" destId="{055A3707-7526-4A12-AE2F-15ECDB69974E}" srcOrd="1" destOrd="0" presId="urn:microsoft.com/office/officeart/2005/8/layout/cycle6"/>
    <dgm:cxn modelId="{B48E1747-FCBA-4631-BDED-53C1CDE44E4D}" type="presParOf" srcId="{6A97578B-C85A-4749-A5E6-AE5A14FC81AC}" destId="{63D5DF95-2981-4FFF-9D09-0ACC828452B7}" srcOrd="2" destOrd="0" presId="urn:microsoft.com/office/officeart/2005/8/layout/cycle6"/>
    <dgm:cxn modelId="{AB6AAA1C-BDCA-4322-96EC-39BD52FA93D4}" type="presParOf" srcId="{6A97578B-C85A-4749-A5E6-AE5A14FC81AC}" destId="{30DC4774-BD5A-4874-AFD7-6871FB4BB1CF}" srcOrd="3" destOrd="0" presId="urn:microsoft.com/office/officeart/2005/8/layout/cycle6"/>
    <dgm:cxn modelId="{F79FE505-A424-4EFA-B96D-F7C9182DBD1B}" type="presParOf" srcId="{6A97578B-C85A-4749-A5E6-AE5A14FC81AC}" destId="{E25D7207-08A0-4376-9118-C8EC9DFA8E15}" srcOrd="4" destOrd="0" presId="urn:microsoft.com/office/officeart/2005/8/layout/cycle6"/>
    <dgm:cxn modelId="{9FCCD77E-3877-4FDE-A59E-B1D8B0AF866D}" type="presParOf" srcId="{6A97578B-C85A-4749-A5E6-AE5A14FC81AC}" destId="{76075E0E-EA03-482C-914F-0A6DAA17CFBF}" srcOrd="5" destOrd="0" presId="urn:microsoft.com/office/officeart/2005/8/layout/cycle6"/>
    <dgm:cxn modelId="{FB0231A2-7D0B-47D5-AD15-2294E2DC271D}" type="presParOf" srcId="{6A97578B-C85A-4749-A5E6-AE5A14FC81AC}" destId="{F09BDB66-2B28-460B-9312-FF76309B9C36}" srcOrd="6" destOrd="0" presId="urn:microsoft.com/office/officeart/2005/8/layout/cycle6"/>
    <dgm:cxn modelId="{B9529CCE-E291-4186-BA7F-3DB77D8CB72D}" type="presParOf" srcId="{6A97578B-C85A-4749-A5E6-AE5A14FC81AC}" destId="{1F69A550-ED8B-4E02-978D-61A817FCF2ED}" srcOrd="7" destOrd="0" presId="urn:microsoft.com/office/officeart/2005/8/layout/cycle6"/>
    <dgm:cxn modelId="{784A28B6-AD0F-480C-83A5-38800B8414A7}" type="presParOf" srcId="{6A97578B-C85A-4749-A5E6-AE5A14FC81AC}" destId="{DFB0FB7E-B572-474B-9879-0034F90D19E7}" srcOrd="8" destOrd="0" presId="urn:microsoft.com/office/officeart/2005/8/layout/cycle6"/>
    <dgm:cxn modelId="{71D2C062-9BCF-40EE-B815-D9BD18C3F586}" type="presParOf" srcId="{6A97578B-C85A-4749-A5E6-AE5A14FC81AC}" destId="{17E3E8E5-25C0-41A4-814A-3E8446F25DCE}" srcOrd="9" destOrd="0" presId="urn:microsoft.com/office/officeart/2005/8/layout/cycle6"/>
    <dgm:cxn modelId="{3C3DD71A-4936-43B9-B3B4-5E31A8648309}" type="presParOf" srcId="{6A97578B-C85A-4749-A5E6-AE5A14FC81AC}" destId="{B787DF93-3432-4AD3-9C0C-CF8E65ED88CE}" srcOrd="10" destOrd="0" presId="urn:microsoft.com/office/officeart/2005/8/layout/cycle6"/>
    <dgm:cxn modelId="{84152AA1-D032-42FD-B22E-FA804CD19B4A}" type="presParOf" srcId="{6A97578B-C85A-4749-A5E6-AE5A14FC81AC}" destId="{E0CFC45C-A953-460B-BBAE-7A5DF299717E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F311316-A330-48DD-A21C-F9B56F419A73}" type="doc">
      <dgm:prSet loTypeId="urn:microsoft.com/office/officeart/2005/8/layout/venn2" loCatId="relationship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en-GB"/>
        </a:p>
      </dgm:t>
    </dgm:pt>
    <dgm:pt modelId="{401136E3-629E-4B8A-BB34-E725D61DB6DC}">
      <dgm:prSet phldrT="[Text]"/>
      <dgm:spPr/>
      <dgm:t>
        <a:bodyPr/>
        <a:lstStyle/>
        <a:p>
          <a:r>
            <a:rPr lang="en-GB" dirty="0"/>
            <a:t>Supporting </a:t>
          </a:r>
        </a:p>
      </dgm:t>
    </dgm:pt>
    <dgm:pt modelId="{8BB2DE62-E6A6-455B-BBF8-F4FF9A23677F}" type="parTrans" cxnId="{9F9692C8-98AA-434B-A12E-42CBAADFD039}">
      <dgm:prSet/>
      <dgm:spPr/>
      <dgm:t>
        <a:bodyPr/>
        <a:lstStyle/>
        <a:p>
          <a:endParaRPr lang="en-GB"/>
        </a:p>
      </dgm:t>
    </dgm:pt>
    <dgm:pt modelId="{256C4C63-7394-4E87-962D-595AA01A2659}" type="sibTrans" cxnId="{9F9692C8-98AA-434B-A12E-42CBAADFD039}">
      <dgm:prSet/>
      <dgm:spPr/>
      <dgm:t>
        <a:bodyPr/>
        <a:lstStyle/>
        <a:p>
          <a:endParaRPr lang="en-GB"/>
        </a:p>
      </dgm:t>
    </dgm:pt>
    <dgm:pt modelId="{CA7672FA-75B5-4335-8EDC-6F84C92A88C6}">
      <dgm:prSet phldrT="[Text]"/>
      <dgm:spPr>
        <a:noFill/>
      </dgm:spPr>
      <dgm:t>
        <a:bodyPr/>
        <a:lstStyle/>
        <a:p>
          <a:r>
            <a:rPr lang="en-GB" dirty="0"/>
            <a:t>Core</a:t>
          </a:r>
        </a:p>
      </dgm:t>
    </dgm:pt>
    <dgm:pt modelId="{08203B88-9082-44EC-AB40-71D466961453}" type="parTrans" cxnId="{3DB62050-3641-4B99-8AB5-4763F2210410}">
      <dgm:prSet/>
      <dgm:spPr/>
      <dgm:t>
        <a:bodyPr/>
        <a:lstStyle/>
        <a:p>
          <a:endParaRPr lang="en-GB"/>
        </a:p>
      </dgm:t>
    </dgm:pt>
    <dgm:pt modelId="{9F3CB678-7186-4F0B-9993-F25E44E3D2FE}" type="sibTrans" cxnId="{3DB62050-3641-4B99-8AB5-4763F2210410}">
      <dgm:prSet/>
      <dgm:spPr/>
      <dgm:t>
        <a:bodyPr/>
        <a:lstStyle/>
        <a:p>
          <a:endParaRPr lang="en-GB"/>
        </a:p>
      </dgm:t>
    </dgm:pt>
    <dgm:pt modelId="{310B167D-9100-4DF4-ACFC-3E2EBC4D3ABD}" type="pres">
      <dgm:prSet presAssocID="{BF311316-A330-48DD-A21C-F9B56F419A73}" presName="Name0" presStyleCnt="0">
        <dgm:presLayoutVars>
          <dgm:chMax val="7"/>
          <dgm:resizeHandles val="exact"/>
        </dgm:presLayoutVars>
      </dgm:prSet>
      <dgm:spPr/>
    </dgm:pt>
    <dgm:pt modelId="{82C7309C-F07B-4EF7-930B-D9017FFB17E3}" type="pres">
      <dgm:prSet presAssocID="{BF311316-A330-48DD-A21C-F9B56F419A73}" presName="comp1" presStyleCnt="0"/>
      <dgm:spPr/>
    </dgm:pt>
    <dgm:pt modelId="{61C553B8-0B6E-4D35-9D9B-FAD531165D95}" type="pres">
      <dgm:prSet presAssocID="{BF311316-A330-48DD-A21C-F9B56F419A73}" presName="circle1" presStyleLbl="node1" presStyleIdx="0" presStyleCnt="2"/>
      <dgm:spPr/>
    </dgm:pt>
    <dgm:pt modelId="{184B70C2-D670-427C-A326-D2D3B1DD7436}" type="pres">
      <dgm:prSet presAssocID="{BF311316-A330-48DD-A21C-F9B56F419A73}" presName="c1text" presStyleLbl="node1" presStyleIdx="0" presStyleCnt="2">
        <dgm:presLayoutVars>
          <dgm:bulletEnabled val="1"/>
        </dgm:presLayoutVars>
      </dgm:prSet>
      <dgm:spPr/>
    </dgm:pt>
    <dgm:pt modelId="{89BA719E-1563-4F14-BBCD-D5C2CC74B8EC}" type="pres">
      <dgm:prSet presAssocID="{BF311316-A330-48DD-A21C-F9B56F419A73}" presName="comp2" presStyleCnt="0"/>
      <dgm:spPr/>
    </dgm:pt>
    <dgm:pt modelId="{55DAA94F-0954-49A4-817E-30B4BCFBF7D8}" type="pres">
      <dgm:prSet presAssocID="{BF311316-A330-48DD-A21C-F9B56F419A73}" presName="circle2" presStyleLbl="node1" presStyleIdx="1" presStyleCnt="2" custScaleY="59821"/>
      <dgm:spPr/>
    </dgm:pt>
    <dgm:pt modelId="{21851E66-36A9-4B22-AE3D-C9DEACDEF816}" type="pres">
      <dgm:prSet presAssocID="{BF311316-A330-48DD-A21C-F9B56F419A73}" presName="c2text" presStyleLbl="node1" presStyleIdx="1" presStyleCnt="2">
        <dgm:presLayoutVars>
          <dgm:bulletEnabled val="1"/>
        </dgm:presLayoutVars>
      </dgm:prSet>
      <dgm:spPr/>
    </dgm:pt>
  </dgm:ptLst>
  <dgm:cxnLst>
    <dgm:cxn modelId="{5D048E3D-AEC3-49C0-8326-1F1CBADBD3C4}" type="presOf" srcId="{BF311316-A330-48DD-A21C-F9B56F419A73}" destId="{310B167D-9100-4DF4-ACFC-3E2EBC4D3ABD}" srcOrd="0" destOrd="0" presId="urn:microsoft.com/office/officeart/2005/8/layout/venn2"/>
    <dgm:cxn modelId="{3DB62050-3641-4B99-8AB5-4763F2210410}" srcId="{BF311316-A330-48DD-A21C-F9B56F419A73}" destId="{CA7672FA-75B5-4335-8EDC-6F84C92A88C6}" srcOrd="1" destOrd="0" parTransId="{08203B88-9082-44EC-AB40-71D466961453}" sibTransId="{9F3CB678-7186-4F0B-9993-F25E44E3D2FE}"/>
    <dgm:cxn modelId="{4BCD4470-087B-4F13-AAF7-2CDB5D5E4301}" type="presOf" srcId="{401136E3-629E-4B8A-BB34-E725D61DB6DC}" destId="{61C553B8-0B6E-4D35-9D9B-FAD531165D95}" srcOrd="0" destOrd="0" presId="urn:microsoft.com/office/officeart/2005/8/layout/venn2"/>
    <dgm:cxn modelId="{33AE759A-9E67-4015-8E02-AF31F8D6F43C}" type="presOf" srcId="{CA7672FA-75B5-4335-8EDC-6F84C92A88C6}" destId="{21851E66-36A9-4B22-AE3D-C9DEACDEF816}" srcOrd="1" destOrd="0" presId="urn:microsoft.com/office/officeart/2005/8/layout/venn2"/>
    <dgm:cxn modelId="{5910ADB1-F6BA-4336-815F-20C6993A85C1}" type="presOf" srcId="{CA7672FA-75B5-4335-8EDC-6F84C92A88C6}" destId="{55DAA94F-0954-49A4-817E-30B4BCFBF7D8}" srcOrd="0" destOrd="0" presId="urn:microsoft.com/office/officeart/2005/8/layout/venn2"/>
    <dgm:cxn modelId="{9F9692C8-98AA-434B-A12E-42CBAADFD039}" srcId="{BF311316-A330-48DD-A21C-F9B56F419A73}" destId="{401136E3-629E-4B8A-BB34-E725D61DB6DC}" srcOrd="0" destOrd="0" parTransId="{8BB2DE62-E6A6-455B-BBF8-F4FF9A23677F}" sibTransId="{256C4C63-7394-4E87-962D-595AA01A2659}"/>
    <dgm:cxn modelId="{041E88D0-8DBC-4DAD-908A-065687FA1C5D}" type="presOf" srcId="{401136E3-629E-4B8A-BB34-E725D61DB6DC}" destId="{184B70C2-D670-427C-A326-D2D3B1DD7436}" srcOrd="1" destOrd="0" presId="urn:microsoft.com/office/officeart/2005/8/layout/venn2"/>
    <dgm:cxn modelId="{BBD794EF-7169-47F8-A557-FD1ABB68F1C9}" type="presParOf" srcId="{310B167D-9100-4DF4-ACFC-3E2EBC4D3ABD}" destId="{82C7309C-F07B-4EF7-930B-D9017FFB17E3}" srcOrd="0" destOrd="0" presId="urn:microsoft.com/office/officeart/2005/8/layout/venn2"/>
    <dgm:cxn modelId="{22F68835-24CC-4A4B-BFA3-520DA77B8C44}" type="presParOf" srcId="{82C7309C-F07B-4EF7-930B-D9017FFB17E3}" destId="{61C553B8-0B6E-4D35-9D9B-FAD531165D95}" srcOrd="0" destOrd="0" presId="urn:microsoft.com/office/officeart/2005/8/layout/venn2"/>
    <dgm:cxn modelId="{6D84BC39-7088-491D-AECA-38FF860EB7A8}" type="presParOf" srcId="{82C7309C-F07B-4EF7-930B-D9017FFB17E3}" destId="{184B70C2-D670-427C-A326-D2D3B1DD7436}" srcOrd="1" destOrd="0" presId="urn:microsoft.com/office/officeart/2005/8/layout/venn2"/>
    <dgm:cxn modelId="{D4E34790-1256-4003-B4AC-AB67C076A30F}" type="presParOf" srcId="{310B167D-9100-4DF4-ACFC-3E2EBC4D3ABD}" destId="{89BA719E-1563-4F14-BBCD-D5C2CC74B8EC}" srcOrd="1" destOrd="0" presId="urn:microsoft.com/office/officeart/2005/8/layout/venn2"/>
    <dgm:cxn modelId="{67C5AEC6-13E8-4A62-888B-39C2DD87F826}" type="presParOf" srcId="{89BA719E-1563-4F14-BBCD-D5C2CC74B8EC}" destId="{55DAA94F-0954-49A4-817E-30B4BCFBF7D8}" srcOrd="0" destOrd="0" presId="urn:microsoft.com/office/officeart/2005/8/layout/venn2"/>
    <dgm:cxn modelId="{F8C1B4F4-D022-4DB5-BBB0-80D311B4617A}" type="presParOf" srcId="{89BA719E-1563-4F14-BBCD-D5C2CC74B8EC}" destId="{21851E66-36A9-4B22-AE3D-C9DEACDEF816}" srcOrd="1" destOrd="0" presId="urn:microsoft.com/office/officeart/2005/8/layout/ven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6E3254-4F91-4A46-A293-B0BE46C92CD8}" type="doc">
      <dgm:prSet loTypeId="urn:microsoft.com/office/officeart/2005/8/layout/pyramid1" loCatId="pyramid" qsTypeId="urn:microsoft.com/office/officeart/2005/8/quickstyle/simple1#10" qsCatId="simple" csTypeId="urn:microsoft.com/office/officeart/2005/8/colors/accent1_2#10" csCatId="accent1" phldr="1"/>
      <dgm:spPr/>
    </dgm:pt>
    <dgm:pt modelId="{AD4A0DF6-B419-4F4F-93DD-281581E8F8A7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TN</a:t>
          </a:r>
        </a:p>
      </dgm:t>
    </dgm:pt>
    <dgm:pt modelId="{8CF173C3-4EB6-4EE6-A091-CB19F39AEAE4}" type="parTrans" cxnId="{888E7706-59D0-4226-835F-4F9CEFB7F89E}">
      <dgm:prSet/>
      <dgm:spPr/>
      <dgm:t>
        <a:bodyPr/>
        <a:lstStyle/>
        <a:p>
          <a:endParaRPr lang="en-GB"/>
        </a:p>
      </dgm:t>
    </dgm:pt>
    <dgm:pt modelId="{A9489FDD-110F-4517-ABC7-19CDFF6E3B45}" type="sibTrans" cxnId="{888E7706-59D0-4226-835F-4F9CEFB7F89E}">
      <dgm:prSet/>
      <dgm:spPr/>
      <dgm:t>
        <a:bodyPr/>
        <a:lstStyle/>
        <a:p>
          <a:endParaRPr lang="en-GB"/>
        </a:p>
      </dgm:t>
    </dgm:pt>
    <dgm:pt modelId="{69786319-C6DD-4D99-BFA1-4E46397F36F2}">
      <dgm:prSet phldrT="[Text]"/>
      <dgm:spPr>
        <a:solidFill>
          <a:srgbClr val="7030A0"/>
        </a:solidFill>
      </dgm:spPr>
      <dgm:t>
        <a:bodyPr/>
        <a:lstStyle/>
        <a:p>
          <a:r>
            <a:rPr lang="en-GB" dirty="0"/>
            <a:t>Cluster </a:t>
          </a:r>
        </a:p>
      </dgm:t>
    </dgm:pt>
    <dgm:pt modelId="{F33F2AFF-7F1A-4C03-9492-857AFE540C1F}" type="parTrans" cxnId="{7E0EA221-22E3-4C3D-836B-8DC477279DE3}">
      <dgm:prSet/>
      <dgm:spPr/>
      <dgm:t>
        <a:bodyPr/>
        <a:lstStyle/>
        <a:p>
          <a:endParaRPr lang="en-GB"/>
        </a:p>
      </dgm:t>
    </dgm:pt>
    <dgm:pt modelId="{BF0D40F0-975C-4335-859E-A4965FC595D9}" type="sibTrans" cxnId="{7E0EA221-22E3-4C3D-836B-8DC477279DE3}">
      <dgm:prSet/>
      <dgm:spPr/>
      <dgm:t>
        <a:bodyPr/>
        <a:lstStyle/>
        <a:p>
          <a:endParaRPr lang="en-GB"/>
        </a:p>
      </dgm:t>
    </dgm:pt>
    <dgm:pt modelId="{1C808537-2BF8-436A-A8D0-BB394EA90E18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Hemicrania continua</a:t>
          </a:r>
        </a:p>
      </dgm:t>
    </dgm:pt>
    <dgm:pt modelId="{95F6360B-7182-4D6E-81E2-C4349644E071}" type="parTrans" cxnId="{90C8A4CB-28BB-45BF-8C9E-A7C8E9E94E4A}">
      <dgm:prSet/>
      <dgm:spPr/>
      <dgm:t>
        <a:bodyPr/>
        <a:lstStyle/>
        <a:p>
          <a:endParaRPr lang="en-GB"/>
        </a:p>
      </dgm:t>
    </dgm:pt>
    <dgm:pt modelId="{8A85278B-99D4-4D42-B4E8-593B9FBE8A43}" type="sibTrans" cxnId="{90C8A4CB-28BB-45BF-8C9E-A7C8E9E94E4A}">
      <dgm:prSet/>
      <dgm:spPr/>
      <dgm:t>
        <a:bodyPr/>
        <a:lstStyle/>
        <a:p>
          <a:endParaRPr lang="en-GB"/>
        </a:p>
      </dgm:t>
    </dgm:pt>
    <dgm:pt modelId="{5DCB6E29-6947-44CC-AD4A-3EDAB9A30493}">
      <dgm:prSet/>
      <dgm:spPr>
        <a:solidFill>
          <a:srgbClr val="0070C0"/>
        </a:solidFill>
      </dgm:spPr>
      <dgm:t>
        <a:bodyPr/>
        <a:lstStyle/>
        <a:p>
          <a:r>
            <a:rPr lang="en-GB" dirty="0"/>
            <a:t>Paroxysmal hemicrania</a:t>
          </a:r>
        </a:p>
      </dgm:t>
    </dgm:pt>
    <dgm:pt modelId="{9D2A189A-3901-48D4-A94B-E7FAD79BBDFA}" type="parTrans" cxnId="{D85DA25C-9F7A-474B-97D3-6FAA01B35FB3}">
      <dgm:prSet/>
      <dgm:spPr/>
      <dgm:t>
        <a:bodyPr/>
        <a:lstStyle/>
        <a:p>
          <a:endParaRPr lang="en-GB"/>
        </a:p>
      </dgm:t>
    </dgm:pt>
    <dgm:pt modelId="{60711CB1-4D68-4E41-A838-247B2877164A}" type="sibTrans" cxnId="{D85DA25C-9F7A-474B-97D3-6FAA01B35FB3}">
      <dgm:prSet/>
      <dgm:spPr/>
      <dgm:t>
        <a:bodyPr/>
        <a:lstStyle/>
        <a:p>
          <a:endParaRPr lang="en-GB"/>
        </a:p>
      </dgm:t>
    </dgm:pt>
    <dgm:pt modelId="{9B750619-AD15-4ABA-8737-0186B1F2A181}">
      <dgm:prSet/>
      <dgm:spPr>
        <a:solidFill>
          <a:srgbClr val="00B050"/>
        </a:solidFill>
      </dgm:spPr>
      <dgm:t>
        <a:bodyPr/>
        <a:lstStyle/>
        <a:p>
          <a:r>
            <a:rPr lang="en-GB" dirty="0"/>
            <a:t>SUNHA</a:t>
          </a:r>
        </a:p>
      </dgm:t>
    </dgm:pt>
    <dgm:pt modelId="{781D7894-237B-4B78-8241-59F151087B41}" type="parTrans" cxnId="{D4E4FF11-9841-4DA0-B6BD-5D83F26C0E05}">
      <dgm:prSet/>
      <dgm:spPr/>
      <dgm:t>
        <a:bodyPr/>
        <a:lstStyle/>
        <a:p>
          <a:endParaRPr lang="en-GB"/>
        </a:p>
      </dgm:t>
    </dgm:pt>
    <dgm:pt modelId="{23C25704-1D2D-40B5-8B76-79FE045ACFBA}" type="sibTrans" cxnId="{D4E4FF11-9841-4DA0-B6BD-5D83F26C0E05}">
      <dgm:prSet/>
      <dgm:spPr/>
      <dgm:t>
        <a:bodyPr/>
        <a:lstStyle/>
        <a:p>
          <a:endParaRPr lang="en-GB"/>
        </a:p>
      </dgm:t>
    </dgm:pt>
    <dgm:pt modelId="{8D4CD8B1-235F-44D3-9C49-61887F9F5CE9}" type="pres">
      <dgm:prSet presAssocID="{6B6E3254-4F91-4A46-A293-B0BE46C92CD8}" presName="Name0" presStyleCnt="0">
        <dgm:presLayoutVars>
          <dgm:dir/>
          <dgm:animLvl val="lvl"/>
          <dgm:resizeHandles val="exact"/>
        </dgm:presLayoutVars>
      </dgm:prSet>
      <dgm:spPr/>
    </dgm:pt>
    <dgm:pt modelId="{0FA6FBD0-174F-406D-A1C1-1EA9D54A6270}" type="pres">
      <dgm:prSet presAssocID="{AD4A0DF6-B419-4F4F-93DD-281581E8F8A7}" presName="Name8" presStyleCnt="0"/>
      <dgm:spPr/>
    </dgm:pt>
    <dgm:pt modelId="{B7582355-37F1-4F67-A1A1-D33A52664994}" type="pres">
      <dgm:prSet presAssocID="{AD4A0DF6-B419-4F4F-93DD-281581E8F8A7}" presName="level" presStyleLbl="node1" presStyleIdx="0" presStyleCnt="5" custLinFactNeighborY="-13636">
        <dgm:presLayoutVars>
          <dgm:chMax val="1"/>
          <dgm:bulletEnabled val="1"/>
        </dgm:presLayoutVars>
      </dgm:prSet>
      <dgm:spPr/>
    </dgm:pt>
    <dgm:pt modelId="{B5180767-373C-4A7B-A1E8-E90FF8E3E3FA}" type="pres">
      <dgm:prSet presAssocID="{AD4A0DF6-B419-4F4F-93DD-281581E8F8A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7DD60B3-DCAB-437A-8AC9-D4B0737F5013}" type="pres">
      <dgm:prSet presAssocID="{9B750619-AD15-4ABA-8737-0186B1F2A181}" presName="Name8" presStyleCnt="0"/>
      <dgm:spPr/>
    </dgm:pt>
    <dgm:pt modelId="{C5F9FDB9-D08A-4118-BB5A-286B70FC81A4}" type="pres">
      <dgm:prSet presAssocID="{9B750619-AD15-4ABA-8737-0186B1F2A181}" presName="level" presStyleLbl="node1" presStyleIdx="1" presStyleCnt="5">
        <dgm:presLayoutVars>
          <dgm:chMax val="1"/>
          <dgm:bulletEnabled val="1"/>
        </dgm:presLayoutVars>
      </dgm:prSet>
      <dgm:spPr/>
    </dgm:pt>
    <dgm:pt modelId="{06EA74E6-B4AB-4FD6-98FC-CC3B6DF5530C}" type="pres">
      <dgm:prSet presAssocID="{9B750619-AD15-4ABA-8737-0186B1F2A181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6889ADFC-D16E-477F-A218-5BC8B2AD4BAF}" type="pres">
      <dgm:prSet presAssocID="{5DCB6E29-6947-44CC-AD4A-3EDAB9A30493}" presName="Name8" presStyleCnt="0"/>
      <dgm:spPr/>
    </dgm:pt>
    <dgm:pt modelId="{47594467-E504-41FA-A41F-3F82E7BC7A65}" type="pres">
      <dgm:prSet presAssocID="{5DCB6E29-6947-44CC-AD4A-3EDAB9A30493}" presName="level" presStyleLbl="node1" presStyleIdx="2" presStyleCnt="5">
        <dgm:presLayoutVars>
          <dgm:chMax val="1"/>
          <dgm:bulletEnabled val="1"/>
        </dgm:presLayoutVars>
      </dgm:prSet>
      <dgm:spPr/>
    </dgm:pt>
    <dgm:pt modelId="{B889E357-B948-4195-B498-BD93344DBCCA}" type="pres">
      <dgm:prSet presAssocID="{5DCB6E29-6947-44CC-AD4A-3EDAB9A3049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40E1AC4-4D60-4A05-8479-AB9249865293}" type="pres">
      <dgm:prSet presAssocID="{69786319-C6DD-4D99-BFA1-4E46397F36F2}" presName="Name8" presStyleCnt="0"/>
      <dgm:spPr/>
    </dgm:pt>
    <dgm:pt modelId="{1F32015D-F0BE-4997-AB73-DDE61F0D3E3F}" type="pres">
      <dgm:prSet presAssocID="{69786319-C6DD-4D99-BFA1-4E46397F36F2}" presName="level" presStyleLbl="node1" presStyleIdx="3" presStyleCnt="5">
        <dgm:presLayoutVars>
          <dgm:chMax val="1"/>
          <dgm:bulletEnabled val="1"/>
        </dgm:presLayoutVars>
      </dgm:prSet>
      <dgm:spPr/>
    </dgm:pt>
    <dgm:pt modelId="{7D3DD732-5A7E-4DA2-9C2D-C820A4466D91}" type="pres">
      <dgm:prSet presAssocID="{69786319-C6DD-4D99-BFA1-4E46397F36F2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2EB54E32-9714-4F62-A8E4-2434F1EBDC1C}" type="pres">
      <dgm:prSet presAssocID="{1C808537-2BF8-436A-A8D0-BB394EA90E18}" presName="Name8" presStyleCnt="0"/>
      <dgm:spPr/>
    </dgm:pt>
    <dgm:pt modelId="{C3AA2571-8492-436E-8DF0-C74A32D214C3}" type="pres">
      <dgm:prSet presAssocID="{1C808537-2BF8-436A-A8D0-BB394EA90E18}" presName="level" presStyleLbl="node1" presStyleIdx="4" presStyleCnt="5">
        <dgm:presLayoutVars>
          <dgm:chMax val="1"/>
          <dgm:bulletEnabled val="1"/>
        </dgm:presLayoutVars>
      </dgm:prSet>
      <dgm:spPr/>
    </dgm:pt>
    <dgm:pt modelId="{11F06F68-08C8-4890-9F45-49B764903908}" type="pres">
      <dgm:prSet presAssocID="{1C808537-2BF8-436A-A8D0-BB394EA90E18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888E7706-59D0-4226-835F-4F9CEFB7F89E}" srcId="{6B6E3254-4F91-4A46-A293-B0BE46C92CD8}" destId="{AD4A0DF6-B419-4F4F-93DD-281581E8F8A7}" srcOrd="0" destOrd="0" parTransId="{8CF173C3-4EB6-4EE6-A091-CB19F39AEAE4}" sibTransId="{A9489FDD-110F-4517-ABC7-19CDFF6E3B45}"/>
    <dgm:cxn modelId="{D4E4FF11-9841-4DA0-B6BD-5D83F26C0E05}" srcId="{6B6E3254-4F91-4A46-A293-B0BE46C92CD8}" destId="{9B750619-AD15-4ABA-8737-0186B1F2A181}" srcOrd="1" destOrd="0" parTransId="{781D7894-237B-4B78-8241-59F151087B41}" sibTransId="{23C25704-1D2D-40B5-8B76-79FE045ACFBA}"/>
    <dgm:cxn modelId="{7E0EA221-22E3-4C3D-836B-8DC477279DE3}" srcId="{6B6E3254-4F91-4A46-A293-B0BE46C92CD8}" destId="{69786319-C6DD-4D99-BFA1-4E46397F36F2}" srcOrd="3" destOrd="0" parTransId="{F33F2AFF-7F1A-4C03-9492-857AFE540C1F}" sibTransId="{BF0D40F0-975C-4335-859E-A4965FC595D9}"/>
    <dgm:cxn modelId="{D85DA25C-9F7A-474B-97D3-6FAA01B35FB3}" srcId="{6B6E3254-4F91-4A46-A293-B0BE46C92CD8}" destId="{5DCB6E29-6947-44CC-AD4A-3EDAB9A30493}" srcOrd="2" destOrd="0" parTransId="{9D2A189A-3901-48D4-A94B-E7FAD79BBDFA}" sibTransId="{60711CB1-4D68-4E41-A838-247B2877164A}"/>
    <dgm:cxn modelId="{68C48D5D-1132-49CD-8F76-EABDC5A136ED}" type="presOf" srcId="{1C808537-2BF8-436A-A8D0-BB394EA90E18}" destId="{11F06F68-08C8-4890-9F45-49B764903908}" srcOrd="1" destOrd="0" presId="urn:microsoft.com/office/officeart/2005/8/layout/pyramid1"/>
    <dgm:cxn modelId="{4E077363-B500-4A8E-BDC6-BCCE25AC020F}" type="presOf" srcId="{9B750619-AD15-4ABA-8737-0186B1F2A181}" destId="{06EA74E6-B4AB-4FD6-98FC-CC3B6DF5530C}" srcOrd="1" destOrd="0" presId="urn:microsoft.com/office/officeart/2005/8/layout/pyramid1"/>
    <dgm:cxn modelId="{A3805C45-DF33-4F4D-981D-0C94B1EB35E6}" type="presOf" srcId="{AD4A0DF6-B419-4F4F-93DD-281581E8F8A7}" destId="{B7582355-37F1-4F67-A1A1-D33A52664994}" srcOrd="0" destOrd="0" presId="urn:microsoft.com/office/officeart/2005/8/layout/pyramid1"/>
    <dgm:cxn modelId="{CCC63B67-807B-4800-979D-2D0F87A8E271}" type="presOf" srcId="{9B750619-AD15-4ABA-8737-0186B1F2A181}" destId="{C5F9FDB9-D08A-4118-BB5A-286B70FC81A4}" srcOrd="0" destOrd="0" presId="urn:microsoft.com/office/officeart/2005/8/layout/pyramid1"/>
    <dgm:cxn modelId="{E9447349-B9DD-4EC6-B21C-133F2F1C1E12}" type="presOf" srcId="{5DCB6E29-6947-44CC-AD4A-3EDAB9A30493}" destId="{B889E357-B948-4195-B498-BD93344DBCCA}" srcOrd="1" destOrd="0" presId="urn:microsoft.com/office/officeart/2005/8/layout/pyramid1"/>
    <dgm:cxn modelId="{40FA1787-7285-4206-9B3D-7DBCEDF2B626}" type="presOf" srcId="{6B6E3254-4F91-4A46-A293-B0BE46C92CD8}" destId="{8D4CD8B1-235F-44D3-9C49-61887F9F5CE9}" srcOrd="0" destOrd="0" presId="urn:microsoft.com/office/officeart/2005/8/layout/pyramid1"/>
    <dgm:cxn modelId="{073F94B1-E402-4686-A3BB-3BCB1D8F983D}" type="presOf" srcId="{AD4A0DF6-B419-4F4F-93DD-281581E8F8A7}" destId="{B5180767-373C-4A7B-A1E8-E90FF8E3E3FA}" srcOrd="1" destOrd="0" presId="urn:microsoft.com/office/officeart/2005/8/layout/pyramid1"/>
    <dgm:cxn modelId="{950F7AC3-9011-4C35-A516-8DF839937A5F}" type="presOf" srcId="{69786319-C6DD-4D99-BFA1-4E46397F36F2}" destId="{1F32015D-F0BE-4997-AB73-DDE61F0D3E3F}" srcOrd="0" destOrd="0" presId="urn:microsoft.com/office/officeart/2005/8/layout/pyramid1"/>
    <dgm:cxn modelId="{90C8A4CB-28BB-45BF-8C9E-A7C8E9E94E4A}" srcId="{6B6E3254-4F91-4A46-A293-B0BE46C92CD8}" destId="{1C808537-2BF8-436A-A8D0-BB394EA90E18}" srcOrd="4" destOrd="0" parTransId="{95F6360B-7182-4D6E-81E2-C4349644E071}" sibTransId="{8A85278B-99D4-4D42-B4E8-593B9FBE8A43}"/>
    <dgm:cxn modelId="{5B654DCC-7E58-42F1-9EF6-C565EDA62EE0}" type="presOf" srcId="{5DCB6E29-6947-44CC-AD4A-3EDAB9A30493}" destId="{47594467-E504-41FA-A41F-3F82E7BC7A65}" srcOrd="0" destOrd="0" presId="urn:microsoft.com/office/officeart/2005/8/layout/pyramid1"/>
    <dgm:cxn modelId="{65BDD0D0-57C5-46BF-B925-6860B8A0280C}" type="presOf" srcId="{69786319-C6DD-4D99-BFA1-4E46397F36F2}" destId="{7D3DD732-5A7E-4DA2-9C2D-C820A4466D91}" srcOrd="1" destOrd="0" presId="urn:microsoft.com/office/officeart/2005/8/layout/pyramid1"/>
    <dgm:cxn modelId="{7DA563F2-2630-4773-8358-9F8E7B808A01}" type="presOf" srcId="{1C808537-2BF8-436A-A8D0-BB394EA90E18}" destId="{C3AA2571-8492-436E-8DF0-C74A32D214C3}" srcOrd="0" destOrd="0" presId="urn:microsoft.com/office/officeart/2005/8/layout/pyramid1"/>
    <dgm:cxn modelId="{8ACB9161-3565-44C2-8CE9-1AF78AC55F02}" type="presParOf" srcId="{8D4CD8B1-235F-44D3-9C49-61887F9F5CE9}" destId="{0FA6FBD0-174F-406D-A1C1-1EA9D54A6270}" srcOrd="0" destOrd="0" presId="urn:microsoft.com/office/officeart/2005/8/layout/pyramid1"/>
    <dgm:cxn modelId="{3D5811F4-B8E8-4517-87CB-D1048B856D8B}" type="presParOf" srcId="{0FA6FBD0-174F-406D-A1C1-1EA9D54A6270}" destId="{B7582355-37F1-4F67-A1A1-D33A52664994}" srcOrd="0" destOrd="0" presId="urn:microsoft.com/office/officeart/2005/8/layout/pyramid1"/>
    <dgm:cxn modelId="{2977B34F-C9E1-4D30-BE66-2EB855365600}" type="presParOf" srcId="{0FA6FBD0-174F-406D-A1C1-1EA9D54A6270}" destId="{B5180767-373C-4A7B-A1E8-E90FF8E3E3FA}" srcOrd="1" destOrd="0" presId="urn:microsoft.com/office/officeart/2005/8/layout/pyramid1"/>
    <dgm:cxn modelId="{24DCA9FE-9826-433F-93C5-4106077EA1C4}" type="presParOf" srcId="{8D4CD8B1-235F-44D3-9C49-61887F9F5CE9}" destId="{D7DD60B3-DCAB-437A-8AC9-D4B0737F5013}" srcOrd="1" destOrd="0" presId="urn:microsoft.com/office/officeart/2005/8/layout/pyramid1"/>
    <dgm:cxn modelId="{9E91DACC-5F7F-455E-9D95-DF5B0A3A9B3B}" type="presParOf" srcId="{D7DD60B3-DCAB-437A-8AC9-D4B0737F5013}" destId="{C5F9FDB9-D08A-4118-BB5A-286B70FC81A4}" srcOrd="0" destOrd="0" presId="urn:microsoft.com/office/officeart/2005/8/layout/pyramid1"/>
    <dgm:cxn modelId="{32471AC4-BB69-4B76-A78C-CEF58B4CBD9B}" type="presParOf" srcId="{D7DD60B3-DCAB-437A-8AC9-D4B0737F5013}" destId="{06EA74E6-B4AB-4FD6-98FC-CC3B6DF5530C}" srcOrd="1" destOrd="0" presId="urn:microsoft.com/office/officeart/2005/8/layout/pyramid1"/>
    <dgm:cxn modelId="{8F839636-9A73-42C7-8CEB-2893B39BAE2E}" type="presParOf" srcId="{8D4CD8B1-235F-44D3-9C49-61887F9F5CE9}" destId="{6889ADFC-D16E-477F-A218-5BC8B2AD4BAF}" srcOrd="2" destOrd="0" presId="urn:microsoft.com/office/officeart/2005/8/layout/pyramid1"/>
    <dgm:cxn modelId="{5C805236-5BE8-4456-A235-D2B1B92F47EB}" type="presParOf" srcId="{6889ADFC-D16E-477F-A218-5BC8B2AD4BAF}" destId="{47594467-E504-41FA-A41F-3F82E7BC7A65}" srcOrd="0" destOrd="0" presId="urn:microsoft.com/office/officeart/2005/8/layout/pyramid1"/>
    <dgm:cxn modelId="{B94A2914-6C7E-45DE-B8C9-45B6CC957362}" type="presParOf" srcId="{6889ADFC-D16E-477F-A218-5BC8B2AD4BAF}" destId="{B889E357-B948-4195-B498-BD93344DBCCA}" srcOrd="1" destOrd="0" presId="urn:microsoft.com/office/officeart/2005/8/layout/pyramid1"/>
    <dgm:cxn modelId="{DA13E55F-96DE-4FFC-9C68-0B9ABDC7D6F3}" type="presParOf" srcId="{8D4CD8B1-235F-44D3-9C49-61887F9F5CE9}" destId="{D40E1AC4-4D60-4A05-8479-AB9249865293}" srcOrd="3" destOrd="0" presId="urn:microsoft.com/office/officeart/2005/8/layout/pyramid1"/>
    <dgm:cxn modelId="{FEC5DBDB-0E74-4601-A106-059B4D4D3716}" type="presParOf" srcId="{D40E1AC4-4D60-4A05-8479-AB9249865293}" destId="{1F32015D-F0BE-4997-AB73-DDE61F0D3E3F}" srcOrd="0" destOrd="0" presId="urn:microsoft.com/office/officeart/2005/8/layout/pyramid1"/>
    <dgm:cxn modelId="{FC3A2F96-22DD-445A-8756-DB144189AF99}" type="presParOf" srcId="{D40E1AC4-4D60-4A05-8479-AB9249865293}" destId="{7D3DD732-5A7E-4DA2-9C2D-C820A4466D91}" srcOrd="1" destOrd="0" presId="urn:microsoft.com/office/officeart/2005/8/layout/pyramid1"/>
    <dgm:cxn modelId="{2DF48C22-A9E8-4BD2-BCD8-056B39F2968A}" type="presParOf" srcId="{8D4CD8B1-235F-44D3-9C49-61887F9F5CE9}" destId="{2EB54E32-9714-4F62-A8E4-2434F1EBDC1C}" srcOrd="4" destOrd="0" presId="urn:microsoft.com/office/officeart/2005/8/layout/pyramid1"/>
    <dgm:cxn modelId="{44B3D5AF-C80E-45AF-B1EE-9A5D3C326558}" type="presParOf" srcId="{2EB54E32-9714-4F62-A8E4-2434F1EBDC1C}" destId="{C3AA2571-8492-436E-8DF0-C74A32D214C3}" srcOrd="0" destOrd="0" presId="urn:microsoft.com/office/officeart/2005/8/layout/pyramid1"/>
    <dgm:cxn modelId="{E348F4EB-C5EF-4E17-9586-E8CC4B926247}" type="presParOf" srcId="{2EB54E32-9714-4F62-A8E4-2434F1EBDC1C}" destId="{11F06F68-08C8-4890-9F45-49B764903908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BE62D7-251A-482A-AF68-4CE9658DE8C2}">
      <dsp:nvSpPr>
        <dsp:cNvPr id="0" name=""/>
        <dsp:cNvSpPr/>
      </dsp:nvSpPr>
      <dsp:spPr>
        <a:xfrm rot="10800000">
          <a:off x="0" y="0"/>
          <a:ext cx="4313237" cy="1259416"/>
        </a:xfrm>
        <a:prstGeom prst="trapezoid">
          <a:avLst>
            <a:gd name="adj" fmla="val 5708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Cluster headache</a:t>
          </a:r>
        </a:p>
      </dsp:txBody>
      <dsp:txXfrm rot="-10800000">
        <a:off x="754816" y="0"/>
        <a:ext cx="2803604" cy="1259416"/>
      </dsp:txXfrm>
    </dsp:sp>
    <dsp:sp modelId="{997CA2FB-08A0-4DCF-B6DA-9881A2ED7D77}">
      <dsp:nvSpPr>
        <dsp:cNvPr id="0" name=""/>
        <dsp:cNvSpPr/>
      </dsp:nvSpPr>
      <dsp:spPr>
        <a:xfrm rot="10800000">
          <a:off x="718873" y="1259416"/>
          <a:ext cx="2875492" cy="1259416"/>
        </a:xfrm>
        <a:prstGeom prst="trapezoid">
          <a:avLst>
            <a:gd name="adj" fmla="val 57080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Trigeminal neuralgia</a:t>
          </a:r>
        </a:p>
      </dsp:txBody>
      <dsp:txXfrm rot="-10800000">
        <a:off x="1222084" y="1259416"/>
        <a:ext cx="1869069" cy="1259416"/>
      </dsp:txXfrm>
    </dsp:sp>
    <dsp:sp modelId="{10D61253-65C7-4518-950E-83E3FDA38F5C}">
      <dsp:nvSpPr>
        <dsp:cNvPr id="0" name=""/>
        <dsp:cNvSpPr/>
      </dsp:nvSpPr>
      <dsp:spPr>
        <a:xfrm rot="10800000">
          <a:off x="1437746" y="2518833"/>
          <a:ext cx="1437746" cy="1259416"/>
        </a:xfrm>
        <a:prstGeom prst="trapezoid">
          <a:avLst>
            <a:gd name="adj" fmla="val 57080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Exertion</a:t>
          </a:r>
        </a:p>
      </dsp:txBody>
      <dsp:txXfrm rot="-10800000">
        <a:off x="1437746" y="2518833"/>
        <a:ext cx="1437746" cy="12594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AEDFA4-390B-4DE3-AC12-A4D30690E963}">
      <dsp:nvSpPr>
        <dsp:cNvPr id="0" name=""/>
        <dsp:cNvSpPr/>
      </dsp:nvSpPr>
      <dsp:spPr>
        <a:xfrm>
          <a:off x="111236" y="659533"/>
          <a:ext cx="2287612" cy="114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What type of headache</a:t>
          </a:r>
        </a:p>
      </dsp:txBody>
      <dsp:txXfrm>
        <a:off x="144737" y="693034"/>
        <a:ext cx="2220610" cy="1076804"/>
      </dsp:txXfrm>
    </dsp:sp>
    <dsp:sp modelId="{45ADFCED-9F35-4C2A-97C3-FB6AF408660F}">
      <dsp:nvSpPr>
        <dsp:cNvPr id="0" name=""/>
        <dsp:cNvSpPr/>
      </dsp:nvSpPr>
      <dsp:spPr>
        <a:xfrm rot="19456331">
          <a:off x="2292566" y="874423"/>
          <a:ext cx="1129462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129462" y="2724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829061" y="873433"/>
        <a:ext cx="56473" cy="56473"/>
      </dsp:txXfrm>
    </dsp:sp>
    <dsp:sp modelId="{EC04E749-B982-47E5-AADB-9CFF87E68C0A}">
      <dsp:nvSpPr>
        <dsp:cNvPr id="0" name=""/>
        <dsp:cNvSpPr/>
      </dsp:nvSpPr>
      <dsp:spPr>
        <a:xfrm>
          <a:off x="3315746" y="0"/>
          <a:ext cx="2287612" cy="1143806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Secondary</a:t>
          </a:r>
        </a:p>
      </dsp:txBody>
      <dsp:txXfrm>
        <a:off x="3349247" y="33501"/>
        <a:ext cx="2220610" cy="1076804"/>
      </dsp:txXfrm>
    </dsp:sp>
    <dsp:sp modelId="{59884A73-AE9F-4C42-8FAA-B62009F8D2CF}">
      <dsp:nvSpPr>
        <dsp:cNvPr id="0" name=""/>
        <dsp:cNvSpPr/>
      </dsp:nvSpPr>
      <dsp:spPr>
        <a:xfrm rot="2142401">
          <a:off x="2292930" y="1533034"/>
          <a:ext cx="1126881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126881" y="27246"/>
              </a:lnTo>
            </a:path>
          </a:pathLst>
        </a:cu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828199" y="1532108"/>
        <a:ext cx="56344" cy="56344"/>
      </dsp:txXfrm>
    </dsp:sp>
    <dsp:sp modelId="{0BF37308-AFCE-4552-AE21-3F62766141A7}">
      <dsp:nvSpPr>
        <dsp:cNvPr id="0" name=""/>
        <dsp:cNvSpPr/>
      </dsp:nvSpPr>
      <dsp:spPr>
        <a:xfrm>
          <a:off x="3313893" y="1317221"/>
          <a:ext cx="2287612" cy="1143806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Primary</a:t>
          </a:r>
        </a:p>
      </dsp:txBody>
      <dsp:txXfrm>
        <a:off x="3347394" y="1350722"/>
        <a:ext cx="2220610" cy="1076804"/>
      </dsp:txXfrm>
    </dsp:sp>
    <dsp:sp modelId="{5EB55FBC-DFEA-4F43-A04E-057F475D11B8}">
      <dsp:nvSpPr>
        <dsp:cNvPr id="0" name=""/>
        <dsp:cNvSpPr/>
      </dsp:nvSpPr>
      <dsp:spPr>
        <a:xfrm rot="18289469">
          <a:off x="5257853" y="1204190"/>
          <a:ext cx="160234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02349" y="2724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018969" y="1191377"/>
        <a:ext cx="80117" cy="80117"/>
      </dsp:txXfrm>
    </dsp:sp>
    <dsp:sp modelId="{070B7455-2006-4AD1-B696-BA9F4A9845B8}">
      <dsp:nvSpPr>
        <dsp:cNvPr id="0" name=""/>
        <dsp:cNvSpPr/>
      </dsp:nvSpPr>
      <dsp:spPr>
        <a:xfrm>
          <a:off x="6516551" y="1844"/>
          <a:ext cx="2287612" cy="1143806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Migraine</a:t>
          </a:r>
        </a:p>
      </dsp:txBody>
      <dsp:txXfrm>
        <a:off x="6550052" y="35345"/>
        <a:ext cx="2220610" cy="1076804"/>
      </dsp:txXfrm>
    </dsp:sp>
    <dsp:sp modelId="{50F0D014-1F15-4932-A2E5-79D7089C5111}">
      <dsp:nvSpPr>
        <dsp:cNvPr id="0" name=""/>
        <dsp:cNvSpPr/>
      </dsp:nvSpPr>
      <dsp:spPr>
        <a:xfrm>
          <a:off x="5601506" y="1861878"/>
          <a:ext cx="915044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15044" y="2724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036152" y="1866248"/>
        <a:ext cx="45752" cy="45752"/>
      </dsp:txXfrm>
    </dsp:sp>
    <dsp:sp modelId="{4E81DE58-62E9-4D2F-8614-DF6AACB90535}">
      <dsp:nvSpPr>
        <dsp:cNvPr id="0" name=""/>
        <dsp:cNvSpPr/>
      </dsp:nvSpPr>
      <dsp:spPr>
        <a:xfrm>
          <a:off x="6516551" y="1317221"/>
          <a:ext cx="2287612" cy="1143806"/>
        </a:xfrm>
        <a:prstGeom prst="roundRect">
          <a:avLst>
            <a:gd name="adj" fmla="val 10000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Cluster </a:t>
          </a:r>
        </a:p>
      </dsp:txBody>
      <dsp:txXfrm>
        <a:off x="6550052" y="1350722"/>
        <a:ext cx="2220610" cy="1076804"/>
      </dsp:txXfrm>
    </dsp:sp>
    <dsp:sp modelId="{862D96CA-7FFC-44C2-910A-32C0A2246C71}">
      <dsp:nvSpPr>
        <dsp:cNvPr id="0" name=""/>
        <dsp:cNvSpPr/>
      </dsp:nvSpPr>
      <dsp:spPr>
        <a:xfrm rot="3310531">
          <a:off x="5257853" y="2519567"/>
          <a:ext cx="160234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602349" y="27246"/>
              </a:lnTo>
            </a:path>
          </a:pathLst>
        </a:custGeom>
        <a:noFill/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6018969" y="2506754"/>
        <a:ext cx="80117" cy="80117"/>
      </dsp:txXfrm>
    </dsp:sp>
    <dsp:sp modelId="{297AF1A9-D119-42F2-AAE9-8B2809AB6795}">
      <dsp:nvSpPr>
        <dsp:cNvPr id="0" name=""/>
        <dsp:cNvSpPr/>
      </dsp:nvSpPr>
      <dsp:spPr>
        <a:xfrm>
          <a:off x="6516551" y="2632598"/>
          <a:ext cx="2287612" cy="11438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 dirty="0"/>
            <a:t>Other</a:t>
          </a:r>
        </a:p>
      </dsp:txBody>
      <dsp:txXfrm>
        <a:off x="6550052" y="2666099"/>
        <a:ext cx="2220610" cy="1076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471E92-DEAD-464F-A013-B9C2D5A866CC}">
      <dsp:nvSpPr>
        <dsp:cNvPr id="0" name=""/>
        <dsp:cNvSpPr/>
      </dsp:nvSpPr>
      <dsp:spPr>
        <a:xfrm>
          <a:off x="3763350" y="2118"/>
          <a:ext cx="1527445" cy="992839"/>
        </a:xfrm>
        <a:prstGeom prst="roundRect">
          <a:avLst/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Unilateral</a:t>
          </a:r>
        </a:p>
      </dsp:txBody>
      <dsp:txXfrm>
        <a:off x="3811816" y="50584"/>
        <a:ext cx="1430513" cy="895907"/>
      </dsp:txXfrm>
    </dsp:sp>
    <dsp:sp modelId="{63D5DF95-2981-4FFF-9D09-0ACC828452B7}">
      <dsp:nvSpPr>
        <dsp:cNvPr id="0" name=""/>
        <dsp:cNvSpPr/>
      </dsp:nvSpPr>
      <dsp:spPr>
        <a:xfrm>
          <a:off x="2887566" y="498537"/>
          <a:ext cx="3279014" cy="3279014"/>
        </a:xfrm>
        <a:custGeom>
          <a:avLst/>
          <a:gdLst/>
          <a:ahLst/>
          <a:cxnLst/>
          <a:rect l="0" t="0" r="0" b="0"/>
          <a:pathLst>
            <a:path>
              <a:moveTo>
                <a:pt x="2414220" y="194583"/>
              </a:moveTo>
              <a:arcTo wR="1639507" hR="1639507" stAng="17891911" swAng="262449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DC4774-BD5A-4874-AFD7-6871FB4BB1CF}">
      <dsp:nvSpPr>
        <dsp:cNvPr id="0" name=""/>
        <dsp:cNvSpPr/>
      </dsp:nvSpPr>
      <dsp:spPr>
        <a:xfrm>
          <a:off x="5402858" y="1641625"/>
          <a:ext cx="1527445" cy="99283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Agitation</a:t>
          </a:r>
        </a:p>
      </dsp:txBody>
      <dsp:txXfrm>
        <a:off x="5451324" y="1690091"/>
        <a:ext cx="1430513" cy="895907"/>
      </dsp:txXfrm>
    </dsp:sp>
    <dsp:sp modelId="{76075E0E-EA03-482C-914F-0A6DAA17CFBF}">
      <dsp:nvSpPr>
        <dsp:cNvPr id="0" name=""/>
        <dsp:cNvSpPr/>
      </dsp:nvSpPr>
      <dsp:spPr>
        <a:xfrm>
          <a:off x="2887566" y="498537"/>
          <a:ext cx="3279014" cy="3279014"/>
        </a:xfrm>
        <a:custGeom>
          <a:avLst/>
          <a:gdLst/>
          <a:ahLst/>
          <a:cxnLst/>
          <a:rect l="0" t="0" r="0" b="0"/>
          <a:pathLst>
            <a:path>
              <a:moveTo>
                <a:pt x="3198240" y="2147773"/>
              </a:moveTo>
              <a:arcTo wR="1639507" hR="1639507" stAng="1083596" swAng="2624492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9BDB66-2B28-460B-9312-FF76309B9C36}">
      <dsp:nvSpPr>
        <dsp:cNvPr id="0" name=""/>
        <dsp:cNvSpPr/>
      </dsp:nvSpPr>
      <dsp:spPr>
        <a:xfrm>
          <a:off x="3763350" y="3281132"/>
          <a:ext cx="1527445" cy="992839"/>
        </a:xfrm>
        <a:prstGeom prst="roundRect">
          <a:avLst/>
        </a:prstGeom>
        <a:solidFill>
          <a:srgbClr val="0070C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Up to 3 hours </a:t>
          </a:r>
        </a:p>
      </dsp:txBody>
      <dsp:txXfrm>
        <a:off x="3811816" y="3329598"/>
        <a:ext cx="1430513" cy="895907"/>
      </dsp:txXfrm>
    </dsp:sp>
    <dsp:sp modelId="{DFB0FB7E-B572-474B-9879-0034F90D19E7}">
      <dsp:nvSpPr>
        <dsp:cNvPr id="0" name=""/>
        <dsp:cNvSpPr/>
      </dsp:nvSpPr>
      <dsp:spPr>
        <a:xfrm>
          <a:off x="2952268" y="534487"/>
          <a:ext cx="3279014" cy="3279014"/>
        </a:xfrm>
        <a:custGeom>
          <a:avLst/>
          <a:gdLst/>
          <a:ahLst/>
          <a:cxnLst/>
          <a:rect l="0" t="0" r="0" b="0"/>
          <a:pathLst>
            <a:path>
              <a:moveTo>
                <a:pt x="800741" y="3048214"/>
              </a:moveTo>
              <a:arcTo wR="1639507" hR="1639507" stAng="7246214" swAng="2527706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3E8E5-25C0-41A4-814A-3E8446F25DCE}">
      <dsp:nvSpPr>
        <dsp:cNvPr id="0" name=""/>
        <dsp:cNvSpPr/>
      </dsp:nvSpPr>
      <dsp:spPr>
        <a:xfrm>
          <a:off x="2174651" y="1651782"/>
          <a:ext cx="1527445" cy="992839"/>
        </a:xfrm>
        <a:prstGeom prst="roundRect">
          <a:avLst/>
        </a:prstGeom>
        <a:solidFill>
          <a:srgbClr val="FF0000">
            <a:alpha val="50000"/>
          </a:srgb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Autonomic</a:t>
          </a:r>
        </a:p>
      </dsp:txBody>
      <dsp:txXfrm>
        <a:off x="2223117" y="1700248"/>
        <a:ext cx="1430513" cy="895907"/>
      </dsp:txXfrm>
    </dsp:sp>
    <dsp:sp modelId="{E0CFC45C-A953-460B-BBAE-7A5DF299717E}">
      <dsp:nvSpPr>
        <dsp:cNvPr id="0" name=""/>
        <dsp:cNvSpPr/>
      </dsp:nvSpPr>
      <dsp:spPr>
        <a:xfrm>
          <a:off x="2951383" y="463106"/>
          <a:ext cx="3279014" cy="3279014"/>
        </a:xfrm>
        <a:custGeom>
          <a:avLst/>
          <a:gdLst/>
          <a:ahLst/>
          <a:cxnLst/>
          <a:rect l="0" t="0" r="0" b="0"/>
          <a:pathLst>
            <a:path>
              <a:moveTo>
                <a:pt x="66604" y="1176949"/>
              </a:moveTo>
              <a:arcTo wR="1639507" hR="1639507" stAng="11783251" swAng="2572264"/>
            </a:path>
          </a:pathLst>
        </a:custGeom>
        <a:noFill/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C553B8-0B6E-4D35-9D9B-FAD531165D95}">
      <dsp:nvSpPr>
        <dsp:cNvPr id="0" name=""/>
        <dsp:cNvSpPr/>
      </dsp:nvSpPr>
      <dsp:spPr>
        <a:xfrm>
          <a:off x="2568575" y="0"/>
          <a:ext cx="3778250" cy="3778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Supporting </a:t>
          </a:r>
        </a:p>
      </dsp:txBody>
      <dsp:txXfrm>
        <a:off x="3465909" y="283368"/>
        <a:ext cx="1983581" cy="642302"/>
      </dsp:txXfrm>
    </dsp:sp>
    <dsp:sp modelId="{55DAA94F-0954-49A4-817E-30B4BCFBF7D8}">
      <dsp:nvSpPr>
        <dsp:cNvPr id="0" name=""/>
        <dsp:cNvSpPr/>
      </dsp:nvSpPr>
      <dsp:spPr>
        <a:xfrm>
          <a:off x="3040856" y="1513836"/>
          <a:ext cx="2833687" cy="1695140"/>
        </a:xfrm>
        <a:prstGeom prst="ellipse">
          <a:avLst/>
        </a:prstGeom>
        <a:noFill/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Core</a:t>
          </a:r>
        </a:p>
      </dsp:txBody>
      <dsp:txXfrm>
        <a:off x="3455840" y="1937621"/>
        <a:ext cx="2003719" cy="8475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582355-37F1-4F67-A1A1-D33A52664994}">
      <dsp:nvSpPr>
        <dsp:cNvPr id="0" name=""/>
        <dsp:cNvSpPr/>
      </dsp:nvSpPr>
      <dsp:spPr>
        <a:xfrm>
          <a:off x="1735454" y="0"/>
          <a:ext cx="867727" cy="670559"/>
        </a:xfrm>
        <a:prstGeom prst="trapezoid">
          <a:avLst>
            <a:gd name="adj" fmla="val 64702"/>
          </a:avLst>
        </a:prstGeom>
        <a:solidFill>
          <a:srgbClr val="FF000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TN</a:t>
          </a:r>
        </a:p>
      </dsp:txBody>
      <dsp:txXfrm>
        <a:off x="1735454" y="0"/>
        <a:ext cx="867727" cy="670559"/>
      </dsp:txXfrm>
    </dsp:sp>
    <dsp:sp modelId="{C5F9FDB9-D08A-4118-BB5A-286B70FC81A4}">
      <dsp:nvSpPr>
        <dsp:cNvPr id="0" name=""/>
        <dsp:cNvSpPr/>
      </dsp:nvSpPr>
      <dsp:spPr>
        <a:xfrm>
          <a:off x="1301591" y="670559"/>
          <a:ext cx="1735454" cy="670559"/>
        </a:xfrm>
        <a:prstGeom prst="trapezoid">
          <a:avLst>
            <a:gd name="adj" fmla="val 64702"/>
          </a:avLst>
        </a:prstGeom>
        <a:solidFill>
          <a:srgbClr val="00B05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SUNHA</a:t>
          </a:r>
        </a:p>
      </dsp:txBody>
      <dsp:txXfrm>
        <a:off x="1605295" y="670559"/>
        <a:ext cx="1128045" cy="670559"/>
      </dsp:txXfrm>
    </dsp:sp>
    <dsp:sp modelId="{47594467-E504-41FA-A41F-3F82E7BC7A65}">
      <dsp:nvSpPr>
        <dsp:cNvPr id="0" name=""/>
        <dsp:cNvSpPr/>
      </dsp:nvSpPr>
      <dsp:spPr>
        <a:xfrm>
          <a:off x="867727" y="1341119"/>
          <a:ext cx="2603182" cy="670559"/>
        </a:xfrm>
        <a:prstGeom prst="trapezoid">
          <a:avLst>
            <a:gd name="adj" fmla="val 64702"/>
          </a:avLst>
        </a:prstGeom>
        <a:solidFill>
          <a:srgbClr val="0070C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Paroxysmal hemicrania</a:t>
          </a:r>
        </a:p>
      </dsp:txBody>
      <dsp:txXfrm>
        <a:off x="1323284" y="1341119"/>
        <a:ext cx="1692068" cy="670559"/>
      </dsp:txXfrm>
    </dsp:sp>
    <dsp:sp modelId="{1F32015D-F0BE-4997-AB73-DDE61F0D3E3F}">
      <dsp:nvSpPr>
        <dsp:cNvPr id="0" name=""/>
        <dsp:cNvSpPr/>
      </dsp:nvSpPr>
      <dsp:spPr>
        <a:xfrm>
          <a:off x="433863" y="2011680"/>
          <a:ext cx="3470909" cy="670559"/>
        </a:xfrm>
        <a:prstGeom prst="trapezoid">
          <a:avLst>
            <a:gd name="adj" fmla="val 64702"/>
          </a:avLst>
        </a:prstGeom>
        <a:solidFill>
          <a:srgbClr val="7030A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Cluster </a:t>
          </a:r>
        </a:p>
      </dsp:txBody>
      <dsp:txXfrm>
        <a:off x="1041272" y="2011680"/>
        <a:ext cx="2256091" cy="670559"/>
      </dsp:txXfrm>
    </dsp:sp>
    <dsp:sp modelId="{C3AA2571-8492-436E-8DF0-C74A32D214C3}">
      <dsp:nvSpPr>
        <dsp:cNvPr id="0" name=""/>
        <dsp:cNvSpPr/>
      </dsp:nvSpPr>
      <dsp:spPr>
        <a:xfrm>
          <a:off x="0" y="2682239"/>
          <a:ext cx="4338636" cy="670559"/>
        </a:xfrm>
        <a:prstGeom prst="trapezoid">
          <a:avLst>
            <a:gd name="adj" fmla="val 64702"/>
          </a:avLst>
        </a:prstGeom>
        <a:solidFill>
          <a:schemeClr val="accent2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Hemicrania continua</a:t>
          </a:r>
        </a:p>
      </dsp:txBody>
      <dsp:txXfrm>
        <a:off x="759261" y="2682239"/>
        <a:ext cx="2820114" cy="670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exeterheadacheclinic.org.uk/patients/patient-information-sheets/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BFA43-06E8-4801-A13C-7304AB39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MTIS – GLASGOW 2026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3D34118-E44D-4B43-AAAD-D2FCC4A0B2A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00091960"/>
              </p:ext>
            </p:extLst>
          </p:nvPr>
        </p:nvGraphicFramePr>
        <p:xfrm>
          <a:off x="7191375" y="2125663"/>
          <a:ext cx="4313238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6" name="Picture 4" descr="No image title">
            <a:extLst>
              <a:ext uri="{FF2B5EF4-FFF2-40B4-BE49-F238E27FC236}">
                <a16:creationId xmlns:a16="http://schemas.microsoft.com/office/drawing/2014/main" id="{95DD649C-C010-46FF-90D2-A34B65889A2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2585330"/>
            <a:ext cx="4313237" cy="2874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077539-D498-4AFB-BA9D-F3529F94DA34}"/>
              </a:ext>
            </a:extLst>
          </p:cNvPr>
          <p:cNvSpPr txBox="1"/>
          <p:nvPr/>
        </p:nvSpPr>
        <p:spPr>
          <a:xfrm>
            <a:off x="3860800" y="6116320"/>
            <a:ext cx="7792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Dr Pete Miller  	Specialty Dr Royal Devon University Hospital Trust</a:t>
            </a:r>
          </a:p>
          <a:p>
            <a:r>
              <a:rPr lang="en-GB" dirty="0"/>
              <a:t>			</a:t>
            </a:r>
            <a:r>
              <a:rPr lang="en-GB"/>
              <a:t>	Previously GPwSI</a:t>
            </a:r>
            <a:r>
              <a:rPr lang="en-GB" dirty="0"/>
              <a:t> headache </a:t>
            </a:r>
          </a:p>
        </p:txBody>
      </p:sp>
    </p:spTree>
    <p:extLst>
      <p:ext uri="{BB962C8B-B14F-4D97-AF65-F5344CB8AC3E}">
        <p14:creationId xmlns:p14="http://schemas.microsoft.com/office/powerpoint/2010/main" val="484534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219FF-CABA-4DB7-82D3-E2C020B471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9905F1-7B22-41F4-B0B4-7BDEB67CB2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69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A9DC-BFA0-411F-B144-35AA31A8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519F9-3A39-4A42-B8AC-2C47461EF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2400" dirty="0"/>
              <a:t>Why is it important</a:t>
            </a:r>
          </a:p>
          <a:p>
            <a:r>
              <a:rPr lang="en-GB" sz="2400" dirty="0"/>
              <a:t>Making a positive diagnosis </a:t>
            </a:r>
          </a:p>
          <a:p>
            <a:r>
              <a:rPr lang="en-GB" sz="2400" dirty="0"/>
              <a:t>Being aware of differentials </a:t>
            </a:r>
          </a:p>
          <a:p>
            <a:r>
              <a:rPr lang="en-GB" sz="2400" dirty="0"/>
              <a:t>Treat pro-actively</a:t>
            </a:r>
          </a:p>
          <a:p>
            <a:r>
              <a:rPr lang="en-GB" sz="2400" dirty="0"/>
              <a:t>Oxygen</a:t>
            </a:r>
          </a:p>
          <a:p>
            <a:r>
              <a:rPr lang="en-GB" sz="2400" dirty="0"/>
              <a:t>Preventatives and future treatments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D306A-3B5A-486F-B63E-2F7E565F3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675" y="2243137"/>
            <a:ext cx="2381250" cy="2600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8ADE1-C5B9-4D34-8309-18289BD4096A}"/>
              </a:ext>
            </a:extLst>
          </p:cNvPr>
          <p:cNvSpPr txBox="1"/>
          <p:nvPr/>
        </p:nvSpPr>
        <p:spPr>
          <a:xfrm>
            <a:off x="9201150" y="4896921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Ar.inspiredpencil.com</a:t>
            </a:r>
          </a:p>
        </p:txBody>
      </p:sp>
    </p:spTree>
    <p:extLst>
      <p:ext uri="{BB962C8B-B14F-4D97-AF65-F5344CB8AC3E}">
        <p14:creationId xmlns:p14="http://schemas.microsoft.com/office/powerpoint/2010/main" val="89318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2F5765-6D15-4BF5-8CF8-DAACCC0DE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Why is it important – intensely painful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1DC8B56-504D-42EF-8F8F-7B98AACF78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1" y="1739580"/>
            <a:ext cx="5645425" cy="3861813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F07AD2-C269-42C6-B1AE-3550852D1D9B}"/>
              </a:ext>
            </a:extLst>
          </p:cNvPr>
          <p:cNvSpPr txBox="1"/>
          <p:nvPr/>
        </p:nvSpPr>
        <p:spPr>
          <a:xfrm>
            <a:off x="1796912" y="5910724"/>
            <a:ext cx="814998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/>
              <a:t>Burish</a:t>
            </a:r>
            <a:r>
              <a:rPr lang="en-GB" sz="1400" dirty="0"/>
              <a:t> MJ, Pearson SM, Shapiro RE, Zhang W, Schor LI. Cluster headache</a:t>
            </a:r>
          </a:p>
          <a:p>
            <a:r>
              <a:rPr lang="en-GB" sz="1400" dirty="0"/>
              <a:t> is one of the most intensely painful human conditions: Results from the International Cluster</a:t>
            </a:r>
          </a:p>
          <a:p>
            <a:r>
              <a:rPr lang="en-GB" sz="1400" dirty="0"/>
              <a:t> Headache Questionnaire. Headache. 2021;61:117–124. https://doi.org/10.1111/head.14021</a:t>
            </a:r>
          </a:p>
        </p:txBody>
      </p:sp>
    </p:spTree>
    <p:extLst>
      <p:ext uri="{BB962C8B-B14F-4D97-AF65-F5344CB8AC3E}">
        <p14:creationId xmlns:p14="http://schemas.microsoft.com/office/powerpoint/2010/main" val="3585601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9354A-CEA1-47F0-8A61-5E5119C011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Why is it important  - intensely painful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1E0367-CB3C-44B0-B48D-4C11A6669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3201" y="1661831"/>
            <a:ext cx="7637634" cy="418978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D3ECF8-B3FC-4ACF-BDA6-D44AB5066480}"/>
              </a:ext>
            </a:extLst>
          </p:cNvPr>
          <p:cNvSpPr txBox="1"/>
          <p:nvPr/>
        </p:nvSpPr>
        <p:spPr>
          <a:xfrm>
            <a:off x="5057775" y="6105525"/>
            <a:ext cx="7023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err="1"/>
              <a:t>Burish</a:t>
            </a:r>
            <a:r>
              <a:rPr lang="en-GB" sz="1200" dirty="0"/>
              <a:t> MJ, Pearson SM, Shapiro RE, Zhang W, Schor LI. Cluster headache</a:t>
            </a:r>
          </a:p>
          <a:p>
            <a:r>
              <a:rPr lang="en-GB" sz="1200" dirty="0"/>
              <a:t> is one of the most intensely painful human conditions: Results from the International Cluster</a:t>
            </a:r>
          </a:p>
          <a:p>
            <a:r>
              <a:rPr lang="en-GB" sz="1200" dirty="0"/>
              <a:t> Headache Questionnaire. Headache. 2021;61:117–124. https://doi.org/10.1111/head.14021</a:t>
            </a:r>
          </a:p>
        </p:txBody>
      </p:sp>
    </p:spTree>
    <p:extLst>
      <p:ext uri="{BB962C8B-B14F-4D97-AF65-F5344CB8AC3E}">
        <p14:creationId xmlns:p14="http://schemas.microsoft.com/office/powerpoint/2010/main" val="1284565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2FB95-177D-49D0-B684-F782B2DC4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Why is it important – suicide risk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E8D1DB-ADC6-4BB5-B4D7-B6B2B8D321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43839" y="1809750"/>
            <a:ext cx="6354335" cy="3797381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D83C183-1DDA-4A68-9CB2-6524C324A7DC}"/>
              </a:ext>
            </a:extLst>
          </p:cNvPr>
          <p:cNvSpPr txBox="1"/>
          <p:nvPr/>
        </p:nvSpPr>
        <p:spPr>
          <a:xfrm>
            <a:off x="4953000" y="6143625"/>
            <a:ext cx="59186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Lee et al Increased suicidality in patients with </a:t>
            </a:r>
          </a:p>
          <a:p>
            <a:r>
              <a:rPr lang="en-GB" i="1" dirty="0"/>
              <a:t>Cluster headache. Cephalalgia 39(1249-1256) 2019</a:t>
            </a:r>
          </a:p>
        </p:txBody>
      </p:sp>
    </p:spTree>
    <p:extLst>
      <p:ext uri="{BB962C8B-B14F-4D97-AF65-F5344CB8AC3E}">
        <p14:creationId xmlns:p14="http://schemas.microsoft.com/office/powerpoint/2010/main" val="5582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71F45-C0E3-4363-A3DB-963C748F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Simple headache paradigm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DF7ED4B-CB41-4900-BBF5-FC1F1B0D5A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431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3F12-3301-4E93-9EC9-AE348C8C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Proactively diagnose Cluster headache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CA05E1-27A2-449C-BBD0-920649B7B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00320" y="2349942"/>
            <a:ext cx="2870835" cy="3649856"/>
          </a:xfrm>
        </p:spPr>
      </p:pic>
    </p:spTree>
    <p:extLst>
      <p:ext uri="{BB962C8B-B14F-4D97-AF65-F5344CB8AC3E}">
        <p14:creationId xmlns:p14="http://schemas.microsoft.com/office/powerpoint/2010/main" val="798247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6AD8-C15E-4D70-89E3-43D93584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7030A0"/>
                </a:solidFill>
              </a:rPr>
              <a:t>4 key features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E681093-30F0-4009-87A0-9D12A1494B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2" y="1635760"/>
          <a:ext cx="9054147" cy="42760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8267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73F12-3301-4E93-9EC9-AE348C8CF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Proactively diagnose Cluster headache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CA05E1-27A2-449C-BBD0-920649B7B5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3638" y="2468880"/>
            <a:ext cx="2453379" cy="3119120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91D34-EFBC-44A7-BF66-A758158E20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126221"/>
            <a:ext cx="4313864" cy="4417453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1"/>
                </a:solidFill>
              </a:rPr>
              <a:t>AUTONOMIC SYMPTOMS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Unilateral to pain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Often extent related to pain level</a:t>
            </a:r>
          </a:p>
          <a:p>
            <a:pPr lvl="1"/>
            <a:r>
              <a:rPr lang="en-GB" dirty="0">
                <a:solidFill>
                  <a:schemeClr val="tx1"/>
                </a:solidFill>
              </a:rPr>
              <a:t>Disinhibition of trigeminal autonomic reflex by hypothalamus</a:t>
            </a:r>
          </a:p>
          <a:p>
            <a:endParaRPr lang="en-GB" dirty="0">
              <a:solidFill>
                <a:schemeClr val="tx1"/>
              </a:solidFill>
            </a:endParaRPr>
          </a:p>
          <a:p>
            <a:r>
              <a:rPr lang="en-GB" dirty="0">
                <a:solidFill>
                  <a:srgbClr val="7030A0"/>
                </a:solidFill>
              </a:rPr>
              <a:t>PARASYMPATHETIC  ++++</a:t>
            </a:r>
          </a:p>
          <a:p>
            <a:pPr lvl="1"/>
            <a:r>
              <a:rPr lang="en-GB" dirty="0">
                <a:solidFill>
                  <a:srgbClr val="7030A0"/>
                </a:solidFill>
              </a:rPr>
              <a:t>VII nerve</a:t>
            </a:r>
          </a:p>
          <a:p>
            <a:r>
              <a:rPr lang="en-GB" dirty="0">
                <a:solidFill>
                  <a:srgbClr val="7030A0"/>
                </a:solidFill>
              </a:rPr>
              <a:t>Lacrimation, conjunctival injection, nasal symptoms, aural fullness, periorbital swelling </a:t>
            </a:r>
          </a:p>
          <a:p>
            <a:endParaRPr lang="en-GB" dirty="0">
              <a:solidFill>
                <a:srgbClr val="7030A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SYMPATHETIC  --</a:t>
            </a:r>
          </a:p>
          <a:p>
            <a:r>
              <a:rPr lang="en-GB" dirty="0">
                <a:solidFill>
                  <a:srgbClr val="FF0000"/>
                </a:solidFill>
              </a:rPr>
              <a:t>Miosis, ptosis</a:t>
            </a:r>
          </a:p>
        </p:txBody>
      </p:sp>
    </p:spTree>
    <p:extLst>
      <p:ext uri="{BB962C8B-B14F-4D97-AF65-F5344CB8AC3E}">
        <p14:creationId xmlns:p14="http://schemas.microsoft.com/office/powerpoint/2010/main" val="3447724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AC586-860A-46B9-8AE7-EEA487B19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Diagnosing Cluster headache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7E28E13-3CD2-456F-A05D-19893D0941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9745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43810-24A5-4C2F-A70C-F2FFBB7E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Other features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6C08AA-1A93-486A-A5B3-DE19976F4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Symptoms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FBA31-F62B-4BB2-A6E4-65E7DACE4C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Usually </a:t>
            </a:r>
            <a:r>
              <a:rPr lang="en-GB" dirty="0">
                <a:solidFill>
                  <a:srgbClr val="7030A0"/>
                </a:solidFill>
              </a:rPr>
              <a:t>V1</a:t>
            </a:r>
            <a:r>
              <a:rPr lang="en-GB" dirty="0"/>
              <a:t> ( can affect V2,teeth, neck)</a:t>
            </a:r>
          </a:p>
          <a:p>
            <a:r>
              <a:rPr lang="en-GB" dirty="0"/>
              <a:t>Can have </a:t>
            </a:r>
            <a:r>
              <a:rPr lang="en-GB" dirty="0">
                <a:solidFill>
                  <a:srgbClr val="7030A0"/>
                </a:solidFill>
              </a:rPr>
              <a:t>persistent </a:t>
            </a:r>
            <a:r>
              <a:rPr lang="en-GB" dirty="0"/>
              <a:t>autonomic features </a:t>
            </a:r>
            <a:r>
              <a:rPr lang="en-GB" dirty="0" err="1"/>
              <a:t>eg</a:t>
            </a:r>
            <a:r>
              <a:rPr lang="en-GB" dirty="0"/>
              <a:t> </a:t>
            </a:r>
            <a:r>
              <a:rPr lang="en-GB" dirty="0" err="1"/>
              <a:t>Horners</a:t>
            </a:r>
            <a:endParaRPr lang="en-GB" dirty="0"/>
          </a:p>
          <a:p>
            <a:r>
              <a:rPr lang="en-GB" dirty="0"/>
              <a:t>Can have </a:t>
            </a:r>
            <a:r>
              <a:rPr lang="en-GB" dirty="0">
                <a:solidFill>
                  <a:srgbClr val="7030A0"/>
                </a:solidFill>
              </a:rPr>
              <a:t>aura (14%)</a:t>
            </a:r>
          </a:p>
          <a:p>
            <a:r>
              <a:rPr lang="en-GB" dirty="0"/>
              <a:t>Can have </a:t>
            </a:r>
            <a:r>
              <a:rPr lang="en-GB" dirty="0">
                <a:solidFill>
                  <a:srgbClr val="7030A0"/>
                </a:solidFill>
              </a:rPr>
              <a:t>premonitory</a:t>
            </a:r>
            <a:r>
              <a:rPr lang="en-GB" dirty="0"/>
              <a:t> symptoms like migraine </a:t>
            </a:r>
            <a:r>
              <a:rPr lang="en-GB" dirty="0" err="1"/>
              <a:t>eg</a:t>
            </a:r>
            <a:r>
              <a:rPr lang="en-GB" dirty="0"/>
              <a:t> irritable</a:t>
            </a:r>
          </a:p>
          <a:p>
            <a:r>
              <a:rPr lang="en-GB" dirty="0"/>
              <a:t>Can have  </a:t>
            </a:r>
            <a:r>
              <a:rPr lang="en-GB" dirty="0" err="1">
                <a:solidFill>
                  <a:srgbClr val="7030A0"/>
                </a:solidFill>
              </a:rPr>
              <a:t>migrainous</a:t>
            </a:r>
            <a:r>
              <a:rPr lang="en-GB" dirty="0"/>
              <a:t> symptoms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E5C616-E6D5-4CDB-8CD3-F530AC3285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Pattern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711ED3-30DA-4925-BDE2-24770228E5C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endParaRPr lang="en-GB" dirty="0"/>
          </a:p>
          <a:p>
            <a:r>
              <a:rPr lang="en-GB" dirty="0"/>
              <a:t>Can have </a:t>
            </a:r>
            <a:r>
              <a:rPr lang="en-GB" dirty="0">
                <a:solidFill>
                  <a:srgbClr val="7030A0"/>
                </a:solidFill>
              </a:rPr>
              <a:t>shadows</a:t>
            </a:r>
            <a:r>
              <a:rPr lang="en-GB" dirty="0"/>
              <a:t> beforehand</a:t>
            </a:r>
          </a:p>
          <a:p>
            <a:r>
              <a:rPr lang="en-GB" dirty="0"/>
              <a:t>Tends to build up in frequency before reducing</a:t>
            </a:r>
          </a:p>
          <a:p>
            <a:r>
              <a:rPr lang="en-GB" dirty="0">
                <a:solidFill>
                  <a:srgbClr val="7030A0"/>
                </a:solidFill>
              </a:rPr>
              <a:t>Triggers</a:t>
            </a:r>
            <a:r>
              <a:rPr lang="en-GB" dirty="0">
                <a:solidFill>
                  <a:srgbClr val="002060"/>
                </a:solidFill>
              </a:rPr>
              <a:t> within bout and </a:t>
            </a:r>
            <a:r>
              <a:rPr lang="en-GB" dirty="0">
                <a:solidFill>
                  <a:srgbClr val="7030A0"/>
                </a:solidFill>
              </a:rPr>
              <a:t>quickly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/>
              <a:t>eg</a:t>
            </a:r>
            <a:r>
              <a:rPr lang="en-GB" dirty="0"/>
              <a:t> alcohol, heat, exertion, smell </a:t>
            </a:r>
          </a:p>
          <a:p>
            <a:r>
              <a:rPr lang="en-GB" dirty="0">
                <a:solidFill>
                  <a:srgbClr val="7030A0"/>
                </a:solidFill>
              </a:rPr>
              <a:t>FH </a:t>
            </a:r>
            <a:r>
              <a:rPr lang="en-GB" dirty="0"/>
              <a:t>6-8%</a:t>
            </a:r>
          </a:p>
          <a:p>
            <a:r>
              <a:rPr lang="en-GB" dirty="0">
                <a:solidFill>
                  <a:srgbClr val="7030A0"/>
                </a:solidFill>
              </a:rPr>
              <a:t>Male</a:t>
            </a:r>
            <a:r>
              <a:rPr lang="en-GB" dirty="0"/>
              <a:t> predominance </a:t>
            </a:r>
          </a:p>
          <a:p>
            <a:r>
              <a:rPr lang="en-GB" dirty="0"/>
              <a:t>Usually stops in 60s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90627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C40A5B5-609E-406E-9659-887F4153C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Other features 2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D7BD9A-E45D-4C0F-8421-AC3A25699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Usually </a:t>
            </a:r>
            <a:r>
              <a:rPr lang="en-GB" dirty="0">
                <a:solidFill>
                  <a:srgbClr val="7030A0"/>
                </a:solidFill>
              </a:rPr>
              <a:t>alternate day </a:t>
            </a:r>
            <a:r>
              <a:rPr lang="en-GB" dirty="0">
                <a:solidFill>
                  <a:srgbClr val="002060"/>
                </a:solidFill>
              </a:rPr>
              <a:t>to </a:t>
            </a:r>
            <a:r>
              <a:rPr lang="en-GB" dirty="0">
                <a:solidFill>
                  <a:srgbClr val="7030A0"/>
                </a:solidFill>
              </a:rPr>
              <a:t>three</a:t>
            </a:r>
            <a:r>
              <a:rPr lang="en-GB" dirty="0">
                <a:solidFill>
                  <a:srgbClr val="002060"/>
                </a:solidFill>
              </a:rPr>
              <a:t> daily but can be up to 8 a day</a:t>
            </a:r>
          </a:p>
          <a:p>
            <a:endParaRPr lang="en-GB" dirty="0">
              <a:solidFill>
                <a:srgbClr val="002060"/>
              </a:solidFill>
            </a:endParaRPr>
          </a:p>
          <a:p>
            <a:r>
              <a:rPr lang="en-GB" dirty="0"/>
              <a:t>Can have </a:t>
            </a:r>
            <a:r>
              <a:rPr lang="en-GB" dirty="0">
                <a:solidFill>
                  <a:srgbClr val="7030A0"/>
                </a:solidFill>
              </a:rPr>
              <a:t>circadian</a:t>
            </a:r>
            <a:r>
              <a:rPr lang="en-GB" dirty="0">
                <a:solidFill>
                  <a:srgbClr val="002060"/>
                </a:solidFill>
              </a:rPr>
              <a:t> rhythm </a:t>
            </a:r>
            <a:r>
              <a:rPr lang="en-GB" dirty="0"/>
              <a:t>, similar time each day </a:t>
            </a:r>
          </a:p>
          <a:p>
            <a:endParaRPr lang="en-GB" dirty="0"/>
          </a:p>
          <a:p>
            <a:r>
              <a:rPr lang="en-GB" dirty="0"/>
              <a:t>Usually </a:t>
            </a:r>
            <a:r>
              <a:rPr lang="en-GB" dirty="0">
                <a:solidFill>
                  <a:srgbClr val="002060"/>
                </a:solidFill>
              </a:rPr>
              <a:t>a link to </a:t>
            </a:r>
            <a:r>
              <a:rPr lang="en-GB" dirty="0">
                <a:solidFill>
                  <a:srgbClr val="7030A0"/>
                </a:solidFill>
              </a:rPr>
              <a:t>sleep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/>
              <a:t>eg</a:t>
            </a:r>
            <a:r>
              <a:rPr lang="en-GB" dirty="0"/>
              <a:t> 90 minutes after sleeping   or 2am  </a:t>
            </a:r>
          </a:p>
          <a:p>
            <a:endParaRPr lang="en-GB" dirty="0"/>
          </a:p>
          <a:p>
            <a:r>
              <a:rPr lang="en-GB" dirty="0"/>
              <a:t>Can be </a:t>
            </a:r>
            <a:r>
              <a:rPr lang="en-GB" dirty="0">
                <a:solidFill>
                  <a:srgbClr val="7030A0"/>
                </a:solidFill>
              </a:rPr>
              <a:t>seasonal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/>
              <a:t>– spring , autumn</a:t>
            </a:r>
          </a:p>
          <a:p>
            <a:endParaRPr lang="en-GB" dirty="0"/>
          </a:p>
          <a:p>
            <a:r>
              <a:rPr lang="en-GB" dirty="0"/>
              <a:t>Episodic vs chronic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931515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2A34C-EFFD-46AA-A1F9-05931035F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Circadian variation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B0C09FB-0BC5-47A4-9F05-A04BEB107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5624" y="1905000"/>
            <a:ext cx="5713451" cy="377825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13883E-5B7B-44FD-8D83-13B808E17153}"/>
              </a:ext>
            </a:extLst>
          </p:cNvPr>
          <p:cNvSpPr txBox="1"/>
          <p:nvPr/>
        </p:nvSpPr>
        <p:spPr>
          <a:xfrm>
            <a:off x="6868160" y="6065520"/>
            <a:ext cx="42546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Belin and </a:t>
            </a:r>
            <a:r>
              <a:rPr lang="en-GB" sz="1200" dirty="0" err="1"/>
              <a:t>Barloese</a:t>
            </a:r>
            <a:r>
              <a:rPr lang="en-GB" sz="1200" dirty="0"/>
              <a:t> The genetics and chronobiology of </a:t>
            </a:r>
          </a:p>
          <a:p>
            <a:r>
              <a:rPr lang="en-GB" sz="1200" dirty="0"/>
              <a:t>Cluster headache   Cephalalgia 2023</a:t>
            </a:r>
          </a:p>
        </p:txBody>
      </p:sp>
    </p:spTree>
    <p:extLst>
      <p:ext uri="{BB962C8B-B14F-4D97-AF65-F5344CB8AC3E}">
        <p14:creationId xmlns:p14="http://schemas.microsoft.com/office/powerpoint/2010/main" val="2145146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785C-DB61-4870-80B6-428830B1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Make positive diagnosis, be careful and be pro-active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DC1CFA-CB56-42B5-B798-ACBF0057A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GB" sz="3600" dirty="0"/>
              <a:t>It is NOT any really painful headache or any headache with eye watering </a:t>
            </a:r>
          </a:p>
          <a:p>
            <a:r>
              <a:rPr lang="en-GB" sz="3600" dirty="0"/>
              <a:t>Or any headache that wakes you up </a:t>
            </a:r>
          </a:p>
          <a:p>
            <a:endParaRPr lang="en-GB" sz="3600" dirty="0"/>
          </a:p>
          <a:p>
            <a:r>
              <a:rPr lang="en-GB" sz="3600" dirty="0"/>
              <a:t>Think			</a:t>
            </a:r>
            <a:r>
              <a:rPr lang="en-GB" sz="3000" dirty="0">
                <a:solidFill>
                  <a:srgbClr val="FF0000"/>
                </a:solidFill>
              </a:rPr>
              <a:t>do I need to image ?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could this be migraine ?</a:t>
            </a:r>
          </a:p>
          <a:p>
            <a:pPr marL="0" indent="0">
              <a:buNone/>
            </a:pPr>
            <a:r>
              <a:rPr lang="en-GB" sz="3000" dirty="0">
                <a:solidFill>
                  <a:srgbClr val="FF0000"/>
                </a:solidFill>
              </a:rPr>
              <a:t>				could this be a different cephalalgia ?</a:t>
            </a:r>
          </a:p>
          <a:p>
            <a:pPr marL="0" indent="0">
              <a:buNone/>
            </a:pPr>
            <a:r>
              <a:rPr lang="en-GB" sz="3000" dirty="0">
                <a:solidFill>
                  <a:srgbClr val="FF0000"/>
                </a:solidFill>
              </a:rPr>
              <a:t>				how can I treat acutely – o2 , triptans 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ECG + consider verapamil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Oxygen 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OUCH</a:t>
            </a:r>
            <a:endParaRPr lang="en-GB" sz="3000" dirty="0"/>
          </a:p>
          <a:p>
            <a:pPr marL="0" indent="0">
              <a:buNone/>
            </a:pPr>
            <a:r>
              <a:rPr lang="en-GB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26832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927C2-EB8A-4C45-973D-2CBAAC363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0B6B01-F167-4E9C-904F-591A7E5785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Do I need to Image?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352D9-A8EC-40AE-8769-F32679E7F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Yes </a:t>
            </a:r>
          </a:p>
          <a:p>
            <a:r>
              <a:rPr lang="en-GB" dirty="0"/>
              <a:t>No need for pituitary imaging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D8FF60-41E3-42C3-BEE9-3D80ECF2D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258075"/>
            <a:ext cx="2272707" cy="52405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1AB38A-E9A4-4FC9-A668-BD5D216EEE51}"/>
              </a:ext>
            </a:extLst>
          </p:cNvPr>
          <p:cNvSpPr txBox="1"/>
          <p:nvPr/>
        </p:nvSpPr>
        <p:spPr>
          <a:xfrm>
            <a:off x="6949440" y="6230593"/>
            <a:ext cx="4017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Schindler and </a:t>
            </a:r>
            <a:r>
              <a:rPr lang="en-GB" dirty="0" err="1"/>
              <a:t>Burish</a:t>
            </a:r>
            <a:r>
              <a:rPr lang="en-GB" dirty="0"/>
              <a:t> BMJ 2022; 376</a:t>
            </a:r>
          </a:p>
        </p:txBody>
      </p:sp>
    </p:spTree>
    <p:extLst>
      <p:ext uri="{BB962C8B-B14F-4D97-AF65-F5344CB8AC3E}">
        <p14:creationId xmlns:p14="http://schemas.microsoft.com/office/powerpoint/2010/main" val="2837700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C3DF3-B094-4464-AEC2-5D8AE6A8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Could this be migraine?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2EA692-BC35-4228-8471-884BA4EE81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00B050"/>
                </a:solidFill>
              </a:rPr>
              <a:t>Migraine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B9675-FC59-4878-9F0C-079B168061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Reduced energy</a:t>
            </a:r>
          </a:p>
          <a:p>
            <a:r>
              <a:rPr lang="en-GB" sz="2800" dirty="0">
                <a:solidFill>
                  <a:srgbClr val="00B050"/>
                </a:solidFill>
              </a:rPr>
              <a:t>Lasts 4 hours or more</a:t>
            </a:r>
          </a:p>
          <a:p>
            <a:r>
              <a:rPr lang="en-GB" sz="2800" dirty="0">
                <a:solidFill>
                  <a:srgbClr val="00B050"/>
                </a:solidFill>
              </a:rPr>
              <a:t>Unilateral or bilateral</a:t>
            </a:r>
          </a:p>
          <a:p>
            <a:endParaRPr lang="en-GB" sz="2800" dirty="0">
              <a:solidFill>
                <a:srgbClr val="00B050"/>
              </a:solidFill>
            </a:endParaRPr>
          </a:p>
          <a:p>
            <a:r>
              <a:rPr lang="en-GB" sz="2800" dirty="0">
                <a:solidFill>
                  <a:srgbClr val="00B050"/>
                </a:solidFill>
              </a:rPr>
              <a:t>Migraine triggers</a:t>
            </a:r>
          </a:p>
          <a:p>
            <a:endParaRPr lang="en-GB" sz="2800" dirty="0">
              <a:solidFill>
                <a:srgbClr val="00B050"/>
              </a:solidFill>
            </a:endParaRPr>
          </a:p>
          <a:p>
            <a:r>
              <a:rPr lang="en-GB" sz="2800" dirty="0">
                <a:solidFill>
                  <a:srgbClr val="00B050"/>
                </a:solidFill>
              </a:rPr>
              <a:t>Sensitivity ++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589512-C17D-4988-9933-E874239E9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Cluster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8D278-3120-49B7-B035-1ABEDF7C0FE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Restless</a:t>
            </a:r>
          </a:p>
          <a:p>
            <a:r>
              <a:rPr lang="en-GB" sz="2800" dirty="0">
                <a:solidFill>
                  <a:srgbClr val="002060"/>
                </a:solidFill>
              </a:rPr>
              <a:t>Lasts less than 3 hours</a:t>
            </a:r>
          </a:p>
          <a:p>
            <a:r>
              <a:rPr lang="en-GB" sz="2800" dirty="0">
                <a:solidFill>
                  <a:srgbClr val="002060"/>
                </a:solidFill>
              </a:rPr>
              <a:t>Unilateral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r>
              <a:rPr lang="en-GB" sz="2800" dirty="0">
                <a:solidFill>
                  <a:srgbClr val="002060"/>
                </a:solidFill>
              </a:rPr>
              <a:t>Daily, annual pattern</a:t>
            </a:r>
          </a:p>
          <a:p>
            <a:r>
              <a:rPr lang="en-GB" sz="2800" dirty="0">
                <a:solidFill>
                  <a:srgbClr val="002060"/>
                </a:solidFill>
              </a:rPr>
              <a:t>Autonomic ++ </a:t>
            </a:r>
          </a:p>
          <a:p>
            <a:r>
              <a:rPr lang="en-GB" sz="2800" dirty="0">
                <a:solidFill>
                  <a:srgbClr val="FF0000"/>
                </a:solidFill>
              </a:rPr>
              <a:t>Women more likely to have sensitivity than men</a:t>
            </a:r>
          </a:p>
        </p:txBody>
      </p:sp>
    </p:spTree>
    <p:extLst>
      <p:ext uri="{BB962C8B-B14F-4D97-AF65-F5344CB8AC3E}">
        <p14:creationId xmlns:p14="http://schemas.microsoft.com/office/powerpoint/2010/main" val="1882683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490B2-0288-4727-A205-3BB7E78F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Could this be a different cephalalgia?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4D18B-6BD6-4D76-9B99-616CE3BDB4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Think of these if 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BCD186-9C21-43D5-B3E7-FB4A991BEA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sz="2000" dirty="0"/>
              <a:t>Very short episodes</a:t>
            </a:r>
          </a:p>
          <a:p>
            <a:r>
              <a:rPr lang="en-GB" sz="2000" dirty="0"/>
              <a:t>Very frequent episodes</a:t>
            </a:r>
          </a:p>
          <a:p>
            <a:endParaRPr lang="en-GB" sz="2000" dirty="0"/>
          </a:p>
          <a:p>
            <a:r>
              <a:rPr lang="en-GB" sz="2000" dirty="0"/>
              <a:t>Indomethacin</a:t>
            </a:r>
          </a:p>
          <a:p>
            <a:endParaRPr lang="en-GB" sz="2000" dirty="0"/>
          </a:p>
          <a:p>
            <a:r>
              <a:rPr lang="en-GB" sz="2000" dirty="0"/>
              <a:t>TN is TRIGGERED </a:t>
            </a:r>
          </a:p>
          <a:p>
            <a:r>
              <a:rPr lang="en-GB" sz="2000" dirty="0"/>
              <a:t>TN is usually V2,3 </a:t>
            </a:r>
          </a:p>
          <a:p>
            <a:r>
              <a:rPr lang="en-GB" sz="2000" dirty="0"/>
              <a:t>Usually older person gets TN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0DF096-D1E3-4BFD-856A-D1AF7634A6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C8F9A9C8-C50C-4836-897B-DCF4C0980F0F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7167563" y="2546350"/>
          <a:ext cx="4338637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6347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F6DB2-2227-4BD9-81D5-D0C3F1DA9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Trigeminal neuralgia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EBFE2-37CE-470B-9397-37AB76A4C2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3012" y="1457324"/>
            <a:ext cx="4313864" cy="5267325"/>
          </a:xfrm>
        </p:spPr>
        <p:txBody>
          <a:bodyPr>
            <a:normAutofit fontScale="77500" lnSpcReduction="20000"/>
          </a:bodyPr>
          <a:lstStyle/>
          <a:p>
            <a:r>
              <a:rPr lang="en-GB" sz="2800" b="1" dirty="0">
                <a:solidFill>
                  <a:srgbClr val="7030A0"/>
                </a:solidFill>
              </a:rPr>
              <a:t>TRIGGERED</a:t>
            </a:r>
          </a:p>
          <a:p>
            <a:pPr lvl="2"/>
            <a:r>
              <a:rPr lang="en-GB" sz="2400" dirty="0">
                <a:solidFill>
                  <a:srgbClr val="C00000"/>
                </a:solidFill>
              </a:rPr>
              <a:t>Lightly tactile</a:t>
            </a:r>
          </a:p>
          <a:p>
            <a:pPr lvl="2"/>
            <a:r>
              <a:rPr lang="en-GB" sz="2400" dirty="0">
                <a:solidFill>
                  <a:srgbClr val="C00000"/>
                </a:solidFill>
              </a:rPr>
              <a:t> + spontaneous</a:t>
            </a:r>
          </a:p>
          <a:p>
            <a:r>
              <a:rPr lang="en-GB" sz="2000" dirty="0">
                <a:solidFill>
                  <a:srgbClr val="C00000"/>
                </a:solidFill>
              </a:rPr>
              <a:t>Usually </a:t>
            </a:r>
            <a:r>
              <a:rPr lang="en-GB" sz="2000" b="1" dirty="0">
                <a:solidFill>
                  <a:srgbClr val="7030A0"/>
                </a:solidFill>
              </a:rPr>
              <a:t>V2, V3</a:t>
            </a:r>
          </a:p>
          <a:p>
            <a:r>
              <a:rPr lang="en-GB" sz="2000" dirty="0">
                <a:solidFill>
                  <a:srgbClr val="C00000"/>
                </a:solidFill>
              </a:rPr>
              <a:t>Right &gt; left</a:t>
            </a:r>
          </a:p>
          <a:p>
            <a:r>
              <a:rPr lang="en-GB" sz="2000" b="1" dirty="0">
                <a:solidFill>
                  <a:srgbClr val="7030A0"/>
                </a:solidFill>
              </a:rPr>
              <a:t>Up to 2 minutes </a:t>
            </a:r>
            <a:r>
              <a:rPr lang="en-GB" sz="2000" dirty="0">
                <a:solidFill>
                  <a:srgbClr val="C00000"/>
                </a:solidFill>
              </a:rPr>
              <a:t>shocks</a:t>
            </a:r>
          </a:p>
          <a:p>
            <a:r>
              <a:rPr lang="en-GB" sz="2000" b="1" dirty="0">
                <a:solidFill>
                  <a:srgbClr val="7030A0"/>
                </a:solidFill>
              </a:rPr>
              <a:t>Electric</a:t>
            </a:r>
            <a:r>
              <a:rPr lang="en-GB" sz="2000" dirty="0">
                <a:solidFill>
                  <a:srgbClr val="C00000"/>
                </a:solidFill>
              </a:rPr>
              <a:t>, severe</a:t>
            </a:r>
          </a:p>
          <a:p>
            <a:r>
              <a:rPr lang="en-GB" sz="2000" dirty="0">
                <a:solidFill>
                  <a:srgbClr val="C00000"/>
                </a:solidFill>
              </a:rPr>
              <a:t>Mean age of onset 53-57</a:t>
            </a:r>
          </a:p>
          <a:p>
            <a:r>
              <a:rPr lang="en-GB" sz="2000" dirty="0">
                <a:solidFill>
                  <a:srgbClr val="7030A0"/>
                </a:solidFill>
              </a:rPr>
              <a:t>Doesn’t wake</a:t>
            </a:r>
          </a:p>
          <a:p>
            <a:r>
              <a:rPr lang="en-GB" sz="2000" dirty="0">
                <a:solidFill>
                  <a:srgbClr val="7030A0"/>
                </a:solidFill>
              </a:rPr>
              <a:t>Refractory period</a:t>
            </a:r>
          </a:p>
          <a:p>
            <a:endParaRPr lang="en-GB" sz="2000" dirty="0">
              <a:solidFill>
                <a:srgbClr val="C00000"/>
              </a:solidFill>
            </a:endParaRPr>
          </a:p>
          <a:p>
            <a:r>
              <a:rPr lang="en-GB" sz="2000" dirty="0">
                <a:solidFill>
                  <a:srgbClr val="C00000"/>
                </a:solidFill>
              </a:rPr>
              <a:t>Frequency vary variable , at least 40% &gt; 10 a day</a:t>
            </a:r>
          </a:p>
          <a:p>
            <a:r>
              <a:rPr lang="en-GB" sz="2000" dirty="0">
                <a:solidFill>
                  <a:srgbClr val="C00000"/>
                </a:solidFill>
              </a:rPr>
              <a:t>2/3 relapsing remitting</a:t>
            </a:r>
          </a:p>
          <a:p>
            <a:r>
              <a:rPr lang="en-GB" sz="2000" dirty="0">
                <a:solidFill>
                  <a:srgbClr val="C00000"/>
                </a:solidFill>
              </a:rPr>
              <a:t>Up to 50% concomitant pain ?</a:t>
            </a:r>
          </a:p>
          <a:p>
            <a:r>
              <a:rPr lang="en-GB" sz="2000" dirty="0">
                <a:solidFill>
                  <a:srgbClr val="C00000"/>
                </a:solidFill>
              </a:rPr>
              <a:t>Assoc anxiety and suicide</a:t>
            </a:r>
          </a:p>
        </p:txBody>
      </p:sp>
      <p:pic>
        <p:nvPicPr>
          <p:cNvPr id="1026" name="Picture 2" descr="Trigeminal Neuralgia Artwork">
            <a:extLst>
              <a:ext uri="{FF2B5EF4-FFF2-40B4-BE49-F238E27FC236}">
                <a16:creationId xmlns:a16="http://schemas.microsoft.com/office/drawing/2014/main" id="{20C15CA4-CEA8-47C1-BB1B-A5584AF983C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1375" y="2234093"/>
            <a:ext cx="4313238" cy="3561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383E39-EF5B-447D-8BAB-E7B6CD0A9024}"/>
              </a:ext>
            </a:extLst>
          </p:cNvPr>
          <p:cNvSpPr txBox="1"/>
          <p:nvPr/>
        </p:nvSpPr>
        <p:spPr>
          <a:xfrm>
            <a:off x="8610600" y="6181725"/>
            <a:ext cx="27565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Ar.inspiredpencil.com</a:t>
            </a:r>
          </a:p>
        </p:txBody>
      </p:sp>
    </p:spTree>
    <p:extLst>
      <p:ext uri="{BB962C8B-B14F-4D97-AF65-F5344CB8AC3E}">
        <p14:creationId xmlns:p14="http://schemas.microsoft.com/office/powerpoint/2010/main" val="617408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1333E-92A7-4188-8B51-366110E8E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C00000"/>
                </a:solidFill>
              </a:rPr>
              <a:t>Trigeminal neuralgia 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FAD48-FE28-4DF3-B686-A482AB5D65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solidFill>
                  <a:srgbClr val="C00000"/>
                </a:solidFill>
              </a:rPr>
              <a:t>Think about 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426065-4021-4F69-840C-68F0080FD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76500" y="2548966"/>
            <a:ext cx="4455605" cy="3354060"/>
          </a:xfrm>
        </p:spPr>
        <p:txBody>
          <a:bodyPr>
            <a:normAutofit fontScale="92500" lnSpcReduction="20000"/>
          </a:bodyPr>
          <a:lstStyle/>
          <a:p>
            <a:r>
              <a:rPr lang="en-GB" sz="2000" dirty="0">
                <a:solidFill>
                  <a:srgbClr val="C00000"/>
                </a:solidFill>
              </a:rPr>
              <a:t>Does this need investigation (  young , constant, at night,  spontaneous, not responding.. )</a:t>
            </a:r>
          </a:p>
          <a:p>
            <a:pPr lvl="2"/>
            <a:r>
              <a:rPr lang="en-GB" sz="1600" dirty="0">
                <a:solidFill>
                  <a:srgbClr val="C00000"/>
                </a:solidFill>
              </a:rPr>
              <a:t>Compromise and secondary</a:t>
            </a:r>
          </a:p>
          <a:p>
            <a:r>
              <a:rPr lang="en-GB" sz="2000" dirty="0">
                <a:solidFill>
                  <a:srgbClr val="C00000"/>
                </a:solidFill>
              </a:rPr>
              <a:t>Is it migraine ?</a:t>
            </a:r>
          </a:p>
          <a:p>
            <a:r>
              <a:rPr lang="en-GB" sz="2000" dirty="0">
                <a:solidFill>
                  <a:srgbClr val="C00000"/>
                </a:solidFill>
              </a:rPr>
              <a:t>Is it another cephalalgia?</a:t>
            </a:r>
          </a:p>
          <a:p>
            <a:r>
              <a:rPr lang="en-GB" sz="2000" dirty="0">
                <a:solidFill>
                  <a:srgbClr val="C00000"/>
                </a:solidFill>
              </a:rPr>
              <a:t>Is it something else </a:t>
            </a:r>
            <a:r>
              <a:rPr lang="en-GB" sz="2000" dirty="0" err="1">
                <a:solidFill>
                  <a:srgbClr val="C00000"/>
                </a:solidFill>
              </a:rPr>
              <a:t>eg</a:t>
            </a:r>
            <a:r>
              <a:rPr lang="en-GB" sz="2000" dirty="0">
                <a:solidFill>
                  <a:srgbClr val="C00000"/>
                </a:solidFill>
              </a:rPr>
              <a:t> teeth?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8FFDF4-AEAD-4E27-AF87-25577F11B9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Carbamazepine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7D5C3-7FF6-4CF7-9351-C309F87441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166957" y="2545737"/>
            <a:ext cx="4338674" cy="3883637"/>
          </a:xfrm>
        </p:spPr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Meaningful control in 90%</a:t>
            </a:r>
          </a:p>
          <a:p>
            <a:r>
              <a:rPr lang="en-GB" dirty="0">
                <a:solidFill>
                  <a:schemeClr val="accent1"/>
                </a:solidFill>
              </a:rPr>
              <a:t>Start 100-200mg daily</a:t>
            </a:r>
          </a:p>
          <a:p>
            <a:r>
              <a:rPr lang="en-GB" dirty="0">
                <a:solidFill>
                  <a:schemeClr val="accent1"/>
                </a:solidFill>
              </a:rPr>
              <a:t>Up to 1200 mg daily</a:t>
            </a:r>
          </a:p>
          <a:p>
            <a:r>
              <a:rPr lang="en-GB" dirty="0">
                <a:solidFill>
                  <a:schemeClr val="accent1"/>
                </a:solidFill>
              </a:rPr>
              <a:t>Quick release; liquid forms</a:t>
            </a:r>
          </a:p>
          <a:p>
            <a:pPr marL="0" indent="0">
              <a:buNone/>
            </a:pPr>
            <a:endParaRPr lang="en-GB" dirty="0">
              <a:solidFill>
                <a:schemeClr val="accent1"/>
              </a:solidFill>
            </a:endParaRPr>
          </a:p>
          <a:p>
            <a:r>
              <a:rPr lang="en-GB" dirty="0">
                <a:solidFill>
                  <a:schemeClr val="accent1"/>
                </a:solidFill>
              </a:rPr>
              <a:t>Dizziness, ataxia, drowsy </a:t>
            </a:r>
          </a:p>
          <a:p>
            <a:r>
              <a:rPr lang="en-GB" dirty="0">
                <a:solidFill>
                  <a:schemeClr val="accent1"/>
                </a:solidFill>
              </a:rPr>
              <a:t>Na +</a:t>
            </a:r>
          </a:p>
          <a:p>
            <a:r>
              <a:rPr lang="en-GB" dirty="0">
                <a:solidFill>
                  <a:schemeClr val="accent1"/>
                </a:solidFill>
              </a:rPr>
              <a:t>DRESS , rash</a:t>
            </a:r>
          </a:p>
          <a:p>
            <a:r>
              <a:rPr lang="en-GB" dirty="0">
                <a:solidFill>
                  <a:schemeClr val="accent1"/>
                </a:solidFill>
              </a:rPr>
              <a:t>50 % failure 5 to 10 years?</a:t>
            </a:r>
          </a:p>
          <a:p>
            <a:r>
              <a:rPr lang="en-GB" dirty="0">
                <a:solidFill>
                  <a:schemeClr val="accent1"/>
                </a:solidFill>
              </a:rPr>
              <a:t>Less tolerated in women</a:t>
            </a:r>
          </a:p>
        </p:txBody>
      </p:sp>
    </p:spTree>
    <p:extLst>
      <p:ext uri="{BB962C8B-B14F-4D97-AF65-F5344CB8AC3E}">
        <p14:creationId xmlns:p14="http://schemas.microsoft.com/office/powerpoint/2010/main" val="274563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DB231-086A-4BE5-A290-C28B0DD80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Trigeminal neuralgia 3</a:t>
            </a:r>
            <a:br>
              <a:rPr lang="en-GB" dirty="0">
                <a:solidFill>
                  <a:schemeClr val="accent1"/>
                </a:solidFill>
              </a:rPr>
            </a:br>
            <a:r>
              <a:rPr lang="en-GB" dirty="0">
                <a:solidFill>
                  <a:schemeClr val="accent1"/>
                </a:solidFill>
              </a:rPr>
              <a:t>Other treatments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A7995E-AEF6-4BFD-8B19-E2859391D3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4724400"/>
          </a:xfrm>
        </p:spPr>
        <p:txBody>
          <a:bodyPr>
            <a:normAutofit fontScale="85000" lnSpcReduction="20000"/>
          </a:bodyPr>
          <a:lstStyle/>
          <a:p>
            <a:r>
              <a:rPr lang="en-GB" sz="2400" dirty="0"/>
              <a:t>Oxcarbazepine  	- no if rash with CMZ</a:t>
            </a:r>
          </a:p>
          <a:p>
            <a:endParaRPr lang="en-GB" sz="2400" dirty="0"/>
          </a:p>
          <a:p>
            <a:r>
              <a:rPr lang="en-GB" sz="2400" dirty="0"/>
              <a:t>Lamotrigine 			- interacts with CMZ, slower, rash</a:t>
            </a:r>
          </a:p>
          <a:p>
            <a:endParaRPr lang="en-GB" sz="2400" dirty="0"/>
          </a:p>
          <a:p>
            <a:r>
              <a:rPr lang="en-GB" sz="2400" dirty="0"/>
              <a:t>Gabapentin – similar doses to pain</a:t>
            </a:r>
            <a:endParaRPr lang="en-GB" dirty="0"/>
          </a:p>
          <a:p>
            <a:r>
              <a:rPr lang="en-GB" sz="2400" dirty="0"/>
              <a:t>Pregabalin</a:t>
            </a:r>
          </a:p>
          <a:p>
            <a:r>
              <a:rPr lang="en-GB" sz="2400" dirty="0"/>
              <a:t>Baclofen </a:t>
            </a:r>
          </a:p>
          <a:p>
            <a:r>
              <a:rPr lang="en-GB" sz="2400" dirty="0"/>
              <a:t>(Botox) </a:t>
            </a:r>
          </a:p>
          <a:p>
            <a:r>
              <a:rPr lang="en-GB" sz="2400" dirty="0" err="1"/>
              <a:t>Lacosamide</a:t>
            </a:r>
            <a:endParaRPr lang="en-GB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D9770-9FEB-4187-B991-29507DCAF6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rgbClr val="C00000"/>
                </a:solidFill>
              </a:rPr>
              <a:t>Acutely</a:t>
            </a:r>
            <a:r>
              <a:rPr lang="en-GB" dirty="0"/>
              <a:t>	lidocaine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			sumatriptan injection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C00000"/>
                </a:solidFill>
              </a:rPr>
              <a:t>SURGERY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Stereotactic radiosurgery (SRS)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If secondary </a:t>
            </a:r>
            <a:r>
              <a:rPr lang="en-GB" dirty="0" err="1"/>
              <a:t>eg</a:t>
            </a:r>
            <a:r>
              <a:rPr lang="en-GB" dirty="0"/>
              <a:t> MS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Takes a long time to improve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Day case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dirty="0"/>
              <a:t>Decompression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If classic better than SRS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Best less than 3 years from symptoms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GB" dirty="0"/>
              <a:t>60 – 90 % response</a:t>
            </a:r>
          </a:p>
          <a:p>
            <a:pPr marL="914400" lvl="2" indent="0">
              <a:buNone/>
            </a:pPr>
            <a:endParaRPr lang="en-GB" dirty="0"/>
          </a:p>
          <a:p>
            <a:pPr lvl="2"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926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847C-088B-49E8-A0EE-CD6636744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6"/>
                </a:solidFill>
              </a:rPr>
              <a:t>Other triggered headaches –exertional headaches , sudden onset</a:t>
            </a:r>
            <a:br>
              <a:rPr lang="en-GB" dirty="0">
                <a:solidFill>
                  <a:schemeClr val="accent6"/>
                </a:solidFill>
              </a:rPr>
            </a:br>
            <a:r>
              <a:rPr lang="en-GB" dirty="0">
                <a:solidFill>
                  <a:schemeClr val="accent6"/>
                </a:solidFill>
              </a:rPr>
              <a:t>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1D8F0F5-9773-49A8-873D-4B700CBC21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800" dirty="0">
                <a:solidFill>
                  <a:srgbClr val="002060"/>
                </a:solidFill>
              </a:rPr>
              <a:t>COUGH</a:t>
            </a:r>
          </a:p>
          <a:p>
            <a:endParaRPr lang="en-GB" sz="2800" dirty="0">
              <a:solidFill>
                <a:srgbClr val="002060"/>
              </a:solidFill>
            </a:endParaRPr>
          </a:p>
          <a:p>
            <a:r>
              <a:rPr lang="en-GB" sz="2800" dirty="0">
                <a:solidFill>
                  <a:srgbClr val="002060"/>
                </a:solidFill>
              </a:rPr>
              <a:t>Valsalva ( cough, sneeze, laugh, stoop, strain )</a:t>
            </a:r>
          </a:p>
          <a:p>
            <a:r>
              <a:rPr lang="en-GB" sz="2800" dirty="0">
                <a:solidFill>
                  <a:srgbClr val="002060"/>
                </a:solidFill>
              </a:rPr>
              <a:t>Up to 30mins but may be dull for hours</a:t>
            </a:r>
          </a:p>
          <a:p>
            <a:r>
              <a:rPr lang="en-GB" sz="2800" dirty="0">
                <a:solidFill>
                  <a:srgbClr val="002060"/>
                </a:solidFill>
              </a:rPr>
              <a:t>Ave age 50s </a:t>
            </a:r>
          </a:p>
          <a:p>
            <a:r>
              <a:rPr lang="en-GB" sz="2800" dirty="0">
                <a:solidFill>
                  <a:srgbClr val="002060"/>
                </a:solidFill>
              </a:rPr>
              <a:t>40% have secondary cause </a:t>
            </a:r>
            <a:r>
              <a:rPr lang="en-GB" sz="2800" dirty="0" err="1">
                <a:solidFill>
                  <a:srgbClr val="002060"/>
                </a:solidFill>
              </a:rPr>
              <a:t>eg</a:t>
            </a:r>
            <a:r>
              <a:rPr lang="en-GB" sz="2800" dirty="0">
                <a:solidFill>
                  <a:srgbClr val="002060"/>
                </a:solidFill>
              </a:rPr>
              <a:t> </a:t>
            </a:r>
            <a:r>
              <a:rPr lang="en-GB" sz="2800" dirty="0" err="1">
                <a:solidFill>
                  <a:srgbClr val="002060"/>
                </a:solidFill>
              </a:rPr>
              <a:t>chiari</a:t>
            </a:r>
            <a:endParaRPr lang="en-GB" sz="2800" dirty="0">
              <a:solidFill>
                <a:srgbClr val="002060"/>
              </a:solidFill>
            </a:endParaRPr>
          </a:p>
        </p:txBody>
      </p:sp>
      <p:pic>
        <p:nvPicPr>
          <p:cNvPr id="2050" name="Picture 2" descr="Chiari Malformations | Neurosurgery | Geeky Medics">
            <a:extLst>
              <a:ext uri="{FF2B5EF4-FFF2-40B4-BE49-F238E27FC236}">
                <a16:creationId xmlns:a16="http://schemas.microsoft.com/office/drawing/2014/main" id="{E585BA3B-44EF-4C0E-84C0-5693512A0AB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869" y="2125663"/>
            <a:ext cx="377825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15A57C-DFDC-4F00-AE94-C0F5930F49DB}"/>
              </a:ext>
            </a:extLst>
          </p:cNvPr>
          <p:cNvSpPr txBox="1"/>
          <p:nvPr/>
        </p:nvSpPr>
        <p:spPr>
          <a:xfrm>
            <a:off x="8724900" y="6124575"/>
            <a:ext cx="2512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Geekymedics.com</a:t>
            </a:r>
          </a:p>
        </p:txBody>
      </p:sp>
    </p:spTree>
    <p:extLst>
      <p:ext uri="{BB962C8B-B14F-4D97-AF65-F5344CB8AC3E}">
        <p14:creationId xmlns:p14="http://schemas.microsoft.com/office/powerpoint/2010/main" val="24458650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5EB86-2E6C-42A4-8EE8-4323F0016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dirty="0">
                <a:solidFill>
                  <a:schemeClr val="accent1"/>
                </a:solidFill>
              </a:rPr>
              <a:t>Headache associated with sexual activity and exertion</a:t>
            </a:r>
            <a:br>
              <a:rPr lang="en-GB" dirty="0">
                <a:solidFill>
                  <a:schemeClr val="accent1"/>
                </a:solidFill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9CF0D-4D8C-466E-9622-2A0F950027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Pre-orgasmic and orgasmic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4 -12 % orgasmic have SAH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One study suggests majority had RCVS ( reversible cerebral vasoconstrictor syndrome )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Need MRA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Post coital might be low </a:t>
            </a:r>
            <a:r>
              <a:rPr lang="en-GB" sz="2000" dirty="0" err="1">
                <a:solidFill>
                  <a:schemeClr val="accent1"/>
                </a:solidFill>
              </a:rPr>
              <a:t>csf</a:t>
            </a:r>
            <a:r>
              <a:rPr lang="en-GB" sz="2000" dirty="0">
                <a:solidFill>
                  <a:schemeClr val="accent1"/>
                </a:solidFill>
              </a:rPr>
              <a:t> pressure 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SSRI, stimulants might trigger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Rx beta blockers, </a:t>
            </a:r>
            <a:r>
              <a:rPr lang="en-GB" sz="2000" dirty="0" err="1">
                <a:solidFill>
                  <a:schemeClr val="accent1"/>
                </a:solidFill>
              </a:rPr>
              <a:t>indomet</a:t>
            </a:r>
            <a:r>
              <a:rPr lang="en-GB" sz="2000" dirty="0">
                <a:solidFill>
                  <a:schemeClr val="accent1"/>
                </a:solidFill>
              </a:rPr>
              <a:t> 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Most resolve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0E31D-CA10-44C2-A2AB-AF0CE7D1B51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400" dirty="0">
                <a:solidFill>
                  <a:srgbClr val="92D050"/>
                </a:solidFill>
              </a:rPr>
              <a:t>Exertional headache</a:t>
            </a:r>
          </a:p>
          <a:p>
            <a:r>
              <a:rPr lang="en-GB" sz="2000" dirty="0">
                <a:solidFill>
                  <a:srgbClr val="92D050"/>
                </a:solidFill>
              </a:rPr>
              <a:t>Will worsen migraine usually</a:t>
            </a:r>
          </a:p>
          <a:p>
            <a:r>
              <a:rPr lang="en-GB" sz="2000" dirty="0">
                <a:solidFill>
                  <a:srgbClr val="92D050"/>
                </a:solidFill>
              </a:rPr>
              <a:t>Purely triggered by exertion needs imaging although usually normal</a:t>
            </a:r>
          </a:p>
          <a:p>
            <a:endParaRPr lang="en-GB" sz="2000" dirty="0">
              <a:solidFill>
                <a:srgbClr val="92D050"/>
              </a:solidFill>
            </a:endParaRPr>
          </a:p>
          <a:p>
            <a:r>
              <a:rPr lang="en-GB" sz="2000" dirty="0">
                <a:solidFill>
                  <a:srgbClr val="92D050"/>
                </a:solidFill>
              </a:rPr>
              <a:t>Treat beta blockers, indomethacin, as migraine</a:t>
            </a:r>
          </a:p>
        </p:txBody>
      </p:sp>
    </p:spTree>
    <p:extLst>
      <p:ext uri="{BB962C8B-B14F-4D97-AF65-F5344CB8AC3E}">
        <p14:creationId xmlns:p14="http://schemas.microsoft.com/office/powerpoint/2010/main" val="2224385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4785C-DB61-4870-80B6-428830B1B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Make positive diagnosis, be careful and be pro-active –cluster headache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DC1CFA-CB56-42B5-B798-ACBF0057A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6196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Think		</a:t>
            </a:r>
            <a:r>
              <a:rPr lang="en-GB" sz="3000" dirty="0">
                <a:solidFill>
                  <a:srgbClr val="FF0000"/>
                </a:solidFill>
              </a:rPr>
              <a:t>do I need to image ?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could this be migraine ?</a:t>
            </a:r>
          </a:p>
          <a:p>
            <a:pPr marL="0" indent="0">
              <a:buNone/>
            </a:pPr>
            <a:r>
              <a:rPr lang="en-GB" sz="3000" dirty="0">
                <a:solidFill>
                  <a:srgbClr val="FF0000"/>
                </a:solidFill>
              </a:rPr>
              <a:t>				could this be a different cephalalgia ?</a:t>
            </a:r>
          </a:p>
          <a:p>
            <a:pPr marL="0" indent="0">
              <a:buNone/>
            </a:pPr>
            <a:endParaRPr lang="en-GB" sz="3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3000" dirty="0">
                <a:solidFill>
                  <a:srgbClr val="FF0000"/>
                </a:solidFill>
              </a:rPr>
              <a:t>				how can I treat acutely – o2 , triptans 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ECG + consider verapamil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Oxygen </a:t>
            </a:r>
          </a:p>
          <a:p>
            <a:pPr marL="0" indent="0">
              <a:buNone/>
            </a:pPr>
            <a:r>
              <a:rPr lang="en-GB" sz="3000" dirty="0"/>
              <a:t>				</a:t>
            </a:r>
            <a:r>
              <a:rPr lang="en-GB" sz="3000" dirty="0">
                <a:solidFill>
                  <a:srgbClr val="FF0000"/>
                </a:solidFill>
              </a:rPr>
              <a:t>OUCH</a:t>
            </a:r>
            <a:endParaRPr lang="en-GB" sz="3000" dirty="0"/>
          </a:p>
          <a:p>
            <a:pPr marL="0" indent="0">
              <a:buNone/>
            </a:pPr>
            <a:r>
              <a:rPr lang="en-GB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6030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8D0C3EC-8569-48DF-B450-96A184A6E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treatment 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sz="2000" dirty="0" err="1">
                <a:solidFill>
                  <a:srgbClr val="002060"/>
                </a:solidFill>
              </a:rPr>
              <a:t>eg</a:t>
            </a:r>
            <a:r>
              <a:rPr lang="en-GB" sz="2000" dirty="0">
                <a:solidFill>
                  <a:srgbClr val="002060"/>
                </a:solidFill>
              </a:rPr>
              <a:t> European academy neurology 2023</a:t>
            </a:r>
            <a:br>
              <a:rPr lang="en-GB" sz="2000" dirty="0">
                <a:solidFill>
                  <a:srgbClr val="002060"/>
                </a:solidFill>
              </a:rPr>
            </a:br>
            <a:r>
              <a:rPr lang="en-GB" sz="2000" dirty="0">
                <a:solidFill>
                  <a:srgbClr val="002060"/>
                </a:solidFill>
              </a:rPr>
              <a:t>ACUTE</a:t>
            </a:r>
            <a:endParaRPr lang="en-GB" dirty="0">
              <a:solidFill>
                <a:srgbClr val="00206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657CB7-143E-42D0-98D7-DD4AA064420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GB" dirty="0"/>
          </a:p>
          <a:p>
            <a:r>
              <a:rPr lang="en-GB" dirty="0">
                <a:solidFill>
                  <a:srgbClr val="7030A0"/>
                </a:solidFill>
              </a:rPr>
              <a:t>TRIPTANS</a:t>
            </a:r>
          </a:p>
          <a:p>
            <a:r>
              <a:rPr lang="en-GB" dirty="0" err="1"/>
              <a:t>Subcut</a:t>
            </a:r>
            <a:r>
              <a:rPr lang="en-GB" dirty="0"/>
              <a:t> triptan 6mg  ( 3mg) .</a:t>
            </a:r>
          </a:p>
          <a:p>
            <a:pPr marL="0" indent="0">
              <a:buNone/>
            </a:pPr>
            <a:r>
              <a:rPr lang="en-GB" dirty="0"/>
              <a:t>	Maximum 12mg a day </a:t>
            </a:r>
          </a:p>
          <a:p>
            <a:pPr marL="0" indent="0">
              <a:buNone/>
            </a:pPr>
            <a:r>
              <a:rPr lang="en-GB" dirty="0"/>
              <a:t>	</a:t>
            </a:r>
          </a:p>
          <a:p>
            <a:r>
              <a:rPr lang="en-GB" dirty="0"/>
              <a:t>Nasal sumatriptan 20mg , zolmitriptan 5-10mg</a:t>
            </a:r>
          </a:p>
          <a:p>
            <a:endParaRPr lang="en-GB" dirty="0"/>
          </a:p>
          <a:p>
            <a:r>
              <a:rPr lang="en-GB" dirty="0"/>
              <a:t>Oral zolmitriptan 10mg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7B245E-C79D-4501-9C51-B5050991A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2126221"/>
            <a:ext cx="4313864" cy="43031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High flow </a:t>
            </a:r>
            <a:r>
              <a:rPr lang="en-GB" dirty="0">
                <a:solidFill>
                  <a:srgbClr val="7030A0"/>
                </a:solidFill>
              </a:rPr>
              <a:t>Oxygen </a:t>
            </a:r>
            <a:r>
              <a:rPr lang="en-GB" dirty="0"/>
              <a:t>( 7 – 12 l). Non re-breather or demand valve mask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 err="1"/>
              <a:t>Gammacore</a:t>
            </a:r>
            <a:r>
              <a:rPr lang="en-GB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Lidocaine nasal spray </a:t>
            </a:r>
          </a:p>
          <a:p>
            <a:pPr marL="0" indent="0">
              <a:buNone/>
            </a:pPr>
            <a:r>
              <a:rPr lang="en-GB" dirty="0"/>
              <a:t>In nostril or cheek</a:t>
            </a:r>
          </a:p>
          <a:p>
            <a:pPr marL="0" indent="0">
              <a:buNone/>
            </a:pP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Octreotide</a:t>
            </a:r>
          </a:p>
          <a:p>
            <a:pPr>
              <a:buFont typeface="Wingdings" panose="05000000000000000000" pitchFamily="2" charset="2"/>
              <a:buChar char="v"/>
            </a:pPr>
            <a:endParaRPr lang="en-GB" dirty="0"/>
          </a:p>
          <a:p>
            <a:pPr>
              <a:buFont typeface="Wingdings" panose="05000000000000000000" pitchFamily="2" charset="2"/>
              <a:buChar char="v"/>
            </a:pPr>
            <a:r>
              <a:rPr lang="en-GB" dirty="0"/>
              <a:t>Coffee or energy drink ( caffeine, taurine)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7C0019-64FA-4E1C-AB4A-05B362A43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602" y="1168284"/>
            <a:ext cx="2330570" cy="10351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5CD47D-15C7-4AD0-8E28-734789FDA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02" y="3035263"/>
            <a:ext cx="857294" cy="14161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CE61549-58F4-4749-A342-598BB56752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799" y="3138688"/>
            <a:ext cx="1016052" cy="1752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0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01CB1-9552-4318-A566-63785B03C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Oxygen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BB26E-0074-4584-8AAA-C53F09334A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0B9C9-D1D5-4C37-AE57-B1E334F3C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212" y="2548965"/>
            <a:ext cx="4342893" cy="4204259"/>
          </a:xfrm>
        </p:spPr>
        <p:txBody>
          <a:bodyPr>
            <a:normAutofit fontScale="85000" lnSpcReduction="10000"/>
          </a:bodyPr>
          <a:lstStyle/>
          <a:p>
            <a:r>
              <a:rPr lang="en-GB" sz="2000" b="1" dirty="0">
                <a:solidFill>
                  <a:srgbClr val="7030A0"/>
                </a:solidFill>
              </a:rPr>
              <a:t>High flow </a:t>
            </a:r>
            <a:r>
              <a:rPr lang="en-GB" sz="2000" dirty="0">
                <a:solidFill>
                  <a:srgbClr val="002060"/>
                </a:solidFill>
              </a:rPr>
              <a:t>12 litres</a:t>
            </a:r>
          </a:p>
          <a:p>
            <a:r>
              <a:rPr lang="en-GB" sz="2000" dirty="0">
                <a:solidFill>
                  <a:srgbClr val="002060"/>
                </a:solidFill>
              </a:rPr>
              <a:t>Non rebreathe mask</a:t>
            </a:r>
          </a:p>
          <a:p>
            <a:r>
              <a:rPr lang="en-GB" sz="2000" b="1" dirty="0">
                <a:solidFill>
                  <a:srgbClr val="7030A0"/>
                </a:solidFill>
              </a:rPr>
              <a:t>Demand valve </a:t>
            </a:r>
          </a:p>
          <a:p>
            <a:endParaRPr lang="en-GB" sz="2000" dirty="0">
              <a:solidFill>
                <a:srgbClr val="002060"/>
              </a:solidFill>
            </a:endParaRPr>
          </a:p>
          <a:p>
            <a:r>
              <a:rPr lang="en-GB" sz="2000" dirty="0">
                <a:solidFill>
                  <a:srgbClr val="002060"/>
                </a:solidFill>
              </a:rPr>
              <a:t>15 minutes + 5 minutes after resolved</a:t>
            </a:r>
          </a:p>
          <a:p>
            <a:endParaRPr lang="en-GB" sz="2000" dirty="0">
              <a:solidFill>
                <a:srgbClr val="002060"/>
              </a:solidFill>
            </a:endParaRPr>
          </a:p>
          <a:p>
            <a:r>
              <a:rPr lang="en-GB" sz="2000" dirty="0">
                <a:solidFill>
                  <a:srgbClr val="002060"/>
                </a:solidFill>
              </a:rPr>
              <a:t>HOOF </a:t>
            </a:r>
          </a:p>
          <a:p>
            <a:r>
              <a:rPr lang="en-GB" sz="2000" dirty="0">
                <a:solidFill>
                  <a:srgbClr val="002060"/>
                </a:solidFill>
              </a:rPr>
              <a:t>In Scotland refer to secondary care</a:t>
            </a:r>
          </a:p>
          <a:p>
            <a:endParaRPr lang="en-GB" sz="2000" dirty="0">
              <a:solidFill>
                <a:srgbClr val="002060"/>
              </a:solidFill>
            </a:endParaRPr>
          </a:p>
          <a:p>
            <a:r>
              <a:rPr lang="en-GB" sz="2000" dirty="0">
                <a:solidFill>
                  <a:srgbClr val="002060"/>
                </a:solidFill>
              </a:rPr>
              <a:t>Can get rebound and agitation makes it difficult to sit still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549F07-DED1-4354-AF55-6EF860C1CD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Useful questions for Hoof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ECD1DE-AEAA-48EC-A818-25CFD61D466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Do you smoke?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Does anyone smoke?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Smoke alarm?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Multi occupancy?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Any falls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Consent to share info and email</a:t>
            </a:r>
          </a:p>
          <a:p>
            <a:pPr>
              <a:buFont typeface="Wingdings" panose="05000000000000000000" pitchFamily="2" charset="2"/>
              <a:buChar char="ü"/>
            </a:pPr>
            <a:endParaRPr lang="en-GB" sz="2000" dirty="0">
              <a:solidFill>
                <a:srgbClr val="00206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</a:rPr>
              <a:t>Share hoof terms and conditions</a:t>
            </a:r>
          </a:p>
        </p:txBody>
      </p:sp>
    </p:spTree>
    <p:extLst>
      <p:ext uri="{BB962C8B-B14F-4D97-AF65-F5344CB8AC3E}">
        <p14:creationId xmlns:p14="http://schemas.microsoft.com/office/powerpoint/2010/main" val="13964758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6A205-3EAA-42E8-97DA-3ECA3A8EF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Triptans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4A0809-0359-41AB-85D6-41F0B14EE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76375"/>
            <a:ext cx="8915400" cy="5019675"/>
          </a:xfrm>
        </p:spPr>
        <p:txBody>
          <a:bodyPr>
            <a:normAutofit fontScale="85000" lnSpcReduction="20000"/>
          </a:bodyPr>
          <a:lstStyle/>
          <a:p>
            <a:r>
              <a:rPr lang="en-GB" sz="2800" dirty="0"/>
              <a:t> </a:t>
            </a:r>
            <a:r>
              <a:rPr lang="en-GB" sz="2800" dirty="0" err="1"/>
              <a:t>Zomig</a:t>
            </a:r>
            <a:r>
              <a:rPr lang="en-GB" sz="2800" dirty="0"/>
              <a:t> tablet licensed but only one </a:t>
            </a:r>
          </a:p>
          <a:p>
            <a:r>
              <a:rPr lang="en-GB" sz="2800" dirty="0"/>
              <a:t>Nasal/ </a:t>
            </a:r>
            <a:r>
              <a:rPr lang="en-GB" sz="2800" dirty="0" err="1"/>
              <a:t>sc</a:t>
            </a:r>
            <a:r>
              <a:rPr lang="en-GB" sz="2800" dirty="0"/>
              <a:t> quicker : ¾ 6mg </a:t>
            </a:r>
            <a:r>
              <a:rPr lang="en-GB" sz="2800" dirty="0" err="1"/>
              <a:t>suma</a:t>
            </a:r>
            <a:r>
              <a:rPr lang="en-GB" sz="2800" dirty="0"/>
              <a:t> at </a:t>
            </a:r>
            <a:r>
              <a:rPr lang="en-GB" sz="2800" b="1" dirty="0">
                <a:solidFill>
                  <a:srgbClr val="7030A0"/>
                </a:solidFill>
              </a:rPr>
              <a:t>15</a:t>
            </a:r>
            <a:r>
              <a:rPr lang="en-GB" sz="2800" dirty="0"/>
              <a:t> mins ; 6/10 nasal </a:t>
            </a:r>
            <a:r>
              <a:rPr lang="en-GB" sz="2800" dirty="0" err="1"/>
              <a:t>zomi</a:t>
            </a:r>
            <a:r>
              <a:rPr lang="en-GB" sz="2800" dirty="0"/>
              <a:t> 10 and </a:t>
            </a:r>
            <a:r>
              <a:rPr lang="en-GB" sz="2800" dirty="0" err="1"/>
              <a:t>suma</a:t>
            </a:r>
            <a:r>
              <a:rPr lang="en-GB" sz="2800" dirty="0"/>
              <a:t> 20 at </a:t>
            </a:r>
            <a:r>
              <a:rPr lang="en-GB" sz="2800" b="1" dirty="0">
                <a:solidFill>
                  <a:srgbClr val="7030A0"/>
                </a:solidFill>
              </a:rPr>
              <a:t>30</a:t>
            </a:r>
            <a:r>
              <a:rPr lang="en-GB" sz="2800" dirty="0"/>
              <a:t> mins</a:t>
            </a:r>
          </a:p>
          <a:p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r>
              <a:rPr lang="en-GB" sz="2800" dirty="0"/>
              <a:t>Some risk MOH if history or FH of migraine</a:t>
            </a:r>
          </a:p>
          <a:p>
            <a:r>
              <a:rPr lang="en-GB" sz="2800" dirty="0"/>
              <a:t>Side effects: nausea, lethargy, tight feeling</a:t>
            </a:r>
          </a:p>
          <a:p>
            <a:r>
              <a:rPr lang="en-GB" sz="2800" dirty="0"/>
              <a:t>CI in IHD</a:t>
            </a:r>
          </a:p>
          <a:p>
            <a:r>
              <a:rPr lang="en-GB" sz="2800" dirty="0"/>
              <a:t>Oral triptan night before can help 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32F2C8B-291B-443E-BAA8-7827C706C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309431"/>
              </p:ext>
            </p:extLst>
          </p:nvPr>
        </p:nvGraphicFramePr>
        <p:xfrm>
          <a:off x="2689225" y="3091391"/>
          <a:ext cx="8127999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5413114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7985893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7520780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Dose (mg)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Maximum daily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68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Sumatriptan nasal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10-20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4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Zolmitriptan nasal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5-10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620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Sumatriptan injection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  ( 3)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71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836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18B91-BE23-4E97-BE90-B2258A89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Cluster headache treatment</a:t>
            </a:r>
            <a:br>
              <a:rPr lang="en-GB" dirty="0"/>
            </a:br>
            <a:r>
              <a:rPr lang="en-GB" dirty="0"/>
              <a:t>Preventatives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A19BE9-B40E-4FED-B116-9B100F9C40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734903" y="2126222"/>
            <a:ext cx="4313864" cy="4381500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Verapamil</a:t>
            </a:r>
            <a:r>
              <a:rPr lang="en-GB" dirty="0"/>
              <a:t> </a:t>
            </a:r>
          </a:p>
          <a:p>
            <a:r>
              <a:rPr lang="en-GB" dirty="0">
                <a:solidFill>
                  <a:srgbClr val="7030A0"/>
                </a:solidFill>
              </a:rPr>
              <a:t>Prednisolone</a:t>
            </a:r>
            <a:r>
              <a:rPr lang="en-GB" dirty="0"/>
              <a:t> : 100mg reducing by 20 every 3 days</a:t>
            </a:r>
          </a:p>
          <a:p>
            <a:r>
              <a:rPr lang="en-GB" dirty="0">
                <a:solidFill>
                  <a:srgbClr val="7030A0"/>
                </a:solidFill>
              </a:rPr>
              <a:t>Melatonin</a:t>
            </a:r>
            <a:r>
              <a:rPr lang="en-GB" dirty="0"/>
              <a:t> : 12mg . ½ hour before bed</a:t>
            </a:r>
          </a:p>
          <a:p>
            <a:r>
              <a:rPr lang="en-GB" dirty="0"/>
              <a:t>Lithium </a:t>
            </a:r>
          </a:p>
          <a:p>
            <a:r>
              <a:rPr lang="en-GB" dirty="0"/>
              <a:t>Topiramate. Higher doses </a:t>
            </a:r>
            <a:r>
              <a:rPr lang="en-GB" dirty="0" err="1"/>
              <a:t>eg</a:t>
            </a:r>
            <a:r>
              <a:rPr lang="en-GB" dirty="0"/>
              <a:t> 50-800</a:t>
            </a:r>
          </a:p>
          <a:p>
            <a:endParaRPr lang="en-GB" dirty="0"/>
          </a:p>
          <a:p>
            <a:r>
              <a:rPr lang="en-GB" dirty="0"/>
              <a:t>Other tablets : baclofen, (valproate)</a:t>
            </a:r>
          </a:p>
          <a:p>
            <a:endParaRPr lang="en-GB" dirty="0"/>
          </a:p>
          <a:p>
            <a:r>
              <a:rPr lang="en-GB" b="1" dirty="0">
                <a:solidFill>
                  <a:srgbClr val="0070C0"/>
                </a:solidFill>
              </a:rPr>
              <a:t>ONI</a:t>
            </a:r>
            <a:r>
              <a:rPr lang="en-GB" dirty="0"/>
              <a:t> ( occipital nerve injection )</a:t>
            </a:r>
          </a:p>
          <a:p>
            <a:r>
              <a:rPr lang="en-GB" b="1" dirty="0" err="1">
                <a:solidFill>
                  <a:srgbClr val="0070C0"/>
                </a:solidFill>
              </a:rPr>
              <a:t>Gammacore</a:t>
            </a:r>
            <a:endParaRPr lang="en-GB" b="1" dirty="0">
              <a:solidFill>
                <a:srgbClr val="0070C0"/>
              </a:solidFill>
            </a:endParaRPr>
          </a:p>
          <a:p>
            <a:r>
              <a:rPr lang="en-GB" dirty="0"/>
              <a:t>CRGP - </a:t>
            </a:r>
            <a:r>
              <a:rPr lang="en-GB" dirty="0" err="1"/>
              <a:t>galcanezumab</a:t>
            </a:r>
            <a:endParaRPr lang="en-GB" dirty="0"/>
          </a:p>
          <a:p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BE7FE-65D0-4B0C-88BE-F78563BD59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000" dirty="0">
                <a:solidFill>
                  <a:srgbClr val="FF0000"/>
                </a:solidFill>
              </a:rPr>
              <a:t>Think :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>
                <a:solidFill>
                  <a:srgbClr val="FF0000"/>
                </a:solidFill>
              </a:rPr>
              <a:t>How quickly do I need to treat?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FF0000"/>
                </a:solidFill>
              </a:rPr>
              <a:t>	</a:t>
            </a:r>
            <a:r>
              <a:rPr lang="en-GB" sz="2000" dirty="0" err="1">
                <a:solidFill>
                  <a:srgbClr val="7030A0"/>
                </a:solidFill>
              </a:rPr>
              <a:t>Pred</a:t>
            </a:r>
            <a:r>
              <a:rPr lang="en-GB" sz="2000" dirty="0">
                <a:solidFill>
                  <a:srgbClr val="7030A0"/>
                </a:solidFill>
              </a:rPr>
              <a:t> 35 % cessation at day 7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/>
                </a:solidFill>
              </a:rPr>
              <a:t>	</a:t>
            </a:r>
            <a:r>
              <a:rPr lang="en-GB" sz="2000" dirty="0" err="1">
                <a:solidFill>
                  <a:srgbClr val="7030A0"/>
                </a:solidFill>
              </a:rPr>
              <a:t>Verap</a:t>
            </a:r>
            <a:r>
              <a:rPr lang="en-GB" sz="2000" dirty="0">
                <a:solidFill>
                  <a:srgbClr val="7030A0"/>
                </a:solidFill>
              </a:rPr>
              <a:t> 7%  “                “     “   “</a:t>
            </a:r>
          </a:p>
          <a:p>
            <a:pPr marL="0" indent="0">
              <a:buNone/>
            </a:pPr>
            <a:r>
              <a:rPr lang="en-GB" sz="2000" dirty="0">
                <a:solidFill>
                  <a:srgbClr val="7030A0"/>
                </a:solidFill>
              </a:rPr>
              <a:t>	Similar day 28  65% / 67%</a:t>
            </a:r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>
                <a:solidFill>
                  <a:srgbClr val="FF0000"/>
                </a:solidFill>
              </a:rPr>
              <a:t>How long am I going to treat for ?</a:t>
            </a:r>
          </a:p>
          <a:p>
            <a:endParaRPr lang="en-GB" sz="2000" dirty="0">
              <a:solidFill>
                <a:srgbClr val="FF0000"/>
              </a:solidFill>
            </a:endParaRPr>
          </a:p>
          <a:p>
            <a:r>
              <a:rPr lang="en-GB" sz="2000" dirty="0">
                <a:solidFill>
                  <a:srgbClr val="FF0000"/>
                </a:solidFill>
              </a:rPr>
              <a:t>Interactions and side effects </a:t>
            </a:r>
          </a:p>
        </p:txBody>
      </p:sp>
    </p:spTree>
    <p:extLst>
      <p:ext uri="{BB962C8B-B14F-4D97-AF65-F5344CB8AC3E}">
        <p14:creationId xmlns:p14="http://schemas.microsoft.com/office/powerpoint/2010/main" val="23440917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E1995-1EFD-4089-8B4C-0416A2D7D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rgbClr val="00B050"/>
                </a:solidFill>
              </a:rPr>
              <a:t>Verapamil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5725BC-27E3-47A5-8ED1-6FA1547E9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89212" y="1457325"/>
            <a:ext cx="4313864" cy="5143499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hlinkClick r:id="rId2"/>
              </a:rPr>
              <a:t>Patient Information Sheets – The Exeter Headache Clinic</a:t>
            </a:r>
            <a:endParaRPr lang="en-GB" dirty="0"/>
          </a:p>
          <a:p>
            <a:r>
              <a:rPr lang="en-GB" dirty="0"/>
              <a:t>Wide variety of receptors , may affect circadian rhythm</a:t>
            </a:r>
          </a:p>
          <a:p>
            <a:endParaRPr lang="en-GB" dirty="0"/>
          </a:p>
          <a:p>
            <a:r>
              <a:rPr lang="en-GB" dirty="0"/>
              <a:t>Start </a:t>
            </a:r>
            <a:r>
              <a:rPr lang="en-GB" b="1" dirty="0">
                <a:solidFill>
                  <a:srgbClr val="00B050"/>
                </a:solidFill>
              </a:rPr>
              <a:t>80 mg  </a:t>
            </a:r>
            <a:r>
              <a:rPr lang="en-GB" b="1" dirty="0" err="1">
                <a:solidFill>
                  <a:srgbClr val="00B050"/>
                </a:solidFill>
              </a:rPr>
              <a:t>tds</a:t>
            </a:r>
            <a:r>
              <a:rPr lang="en-GB" b="1" dirty="0">
                <a:solidFill>
                  <a:srgbClr val="00B050"/>
                </a:solidFill>
              </a:rPr>
              <a:t>.  Ordinary release not SR</a:t>
            </a:r>
          </a:p>
          <a:p>
            <a:endParaRPr lang="en-GB" dirty="0"/>
          </a:p>
          <a:p>
            <a:r>
              <a:rPr lang="en-GB" dirty="0"/>
              <a:t>Increase by 80 mg every 2 weeks with ECG monitoring  until treated </a:t>
            </a:r>
          </a:p>
          <a:p>
            <a:endParaRPr lang="en-GB" dirty="0"/>
          </a:p>
          <a:p>
            <a:r>
              <a:rPr lang="en-GB" dirty="0"/>
              <a:t>Then ECG monthly until 6 months . Then 6/12</a:t>
            </a:r>
          </a:p>
          <a:p>
            <a:endParaRPr lang="en-GB" dirty="0"/>
          </a:p>
          <a:p>
            <a:r>
              <a:rPr lang="en-GB" dirty="0"/>
              <a:t>Heart block, constipation, oedema, TEETH – dentist</a:t>
            </a:r>
          </a:p>
          <a:p>
            <a:endParaRPr lang="en-GB" dirty="0"/>
          </a:p>
          <a:p>
            <a:r>
              <a:rPr lang="en-GB" dirty="0"/>
              <a:t>80% respond at 360mg a day  </a:t>
            </a:r>
          </a:p>
          <a:p>
            <a:endParaRPr lang="en-GB" dirty="0"/>
          </a:p>
          <a:p>
            <a:r>
              <a:rPr lang="en-GB" dirty="0"/>
              <a:t>Go straight back to helpful dose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52CD220-3970-421A-A845-02647564C2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01760" y="2944758"/>
            <a:ext cx="2292468" cy="214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359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E3BF-91E1-4434-BBCF-4A08BB35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Occipital nerve injection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AC3B233-D71B-4CE6-A356-69A0407A9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7900" y="2133600"/>
            <a:ext cx="4398026" cy="3778250"/>
          </a:xfrm>
        </p:spPr>
      </p:pic>
    </p:spTree>
    <p:extLst>
      <p:ext uri="{BB962C8B-B14F-4D97-AF65-F5344CB8AC3E}">
        <p14:creationId xmlns:p14="http://schemas.microsoft.com/office/powerpoint/2010/main" val="1312615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137FF-E479-46F3-B5F6-70768BA80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>
                <a:solidFill>
                  <a:srgbClr val="002060"/>
                </a:solidFill>
              </a:rPr>
              <a:t>Gammacore</a:t>
            </a:r>
            <a:endParaRPr lang="en-GB" dirty="0">
              <a:solidFill>
                <a:srgbClr val="002060"/>
              </a:solidFill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3EBEBF-AA3A-4ED3-96DA-DD07BD8E7F9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360613" y="1670329"/>
            <a:ext cx="4313237" cy="3517342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CA939D-4E2A-4673-B52A-9CA976176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190747" y="1657525"/>
            <a:ext cx="4313864" cy="3777622"/>
          </a:xfrm>
        </p:spPr>
        <p:txBody>
          <a:bodyPr>
            <a:normAutofit/>
          </a:bodyPr>
          <a:lstStyle/>
          <a:p>
            <a:r>
              <a:rPr lang="en-GB" sz="2400" dirty="0"/>
              <a:t>Ipsilateral</a:t>
            </a:r>
          </a:p>
          <a:p>
            <a:r>
              <a:rPr lang="en-GB" sz="2400" dirty="0"/>
              <a:t>6 minutes ( 3 x 2mins)  twice a day </a:t>
            </a:r>
          </a:p>
          <a:p>
            <a:endParaRPr lang="en-GB" sz="2400" dirty="0"/>
          </a:p>
          <a:p>
            <a:r>
              <a:rPr lang="en-GB" sz="2400" dirty="0"/>
              <a:t>2 bursts of 6 minutes as needed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021503-A47F-4B64-B52F-1336BB02506D}"/>
              </a:ext>
            </a:extLst>
          </p:cNvPr>
          <p:cNvSpPr txBox="1"/>
          <p:nvPr/>
        </p:nvSpPr>
        <p:spPr>
          <a:xfrm>
            <a:off x="2771775" y="5591175"/>
            <a:ext cx="233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Gammacore.co.uk</a:t>
            </a:r>
          </a:p>
        </p:txBody>
      </p:sp>
    </p:spTree>
    <p:extLst>
      <p:ext uri="{BB962C8B-B14F-4D97-AF65-F5344CB8AC3E}">
        <p14:creationId xmlns:p14="http://schemas.microsoft.com/office/powerpoint/2010/main" val="8649223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70FCB-D9EA-468A-BCAB-3329C9D71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</a:t>
            </a:r>
            <a:br>
              <a:rPr lang="en-GB" dirty="0">
                <a:solidFill>
                  <a:srgbClr val="002060"/>
                </a:solidFill>
              </a:rPr>
            </a:br>
            <a:r>
              <a:rPr lang="en-GB" dirty="0">
                <a:solidFill>
                  <a:srgbClr val="002060"/>
                </a:solidFill>
              </a:rPr>
              <a:t>emerging areas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EF4EF-E877-4BB7-884A-78F62F32F0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629150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More investigation on CGRP treatments</a:t>
            </a:r>
          </a:p>
          <a:p>
            <a:r>
              <a:rPr lang="en-GB" dirty="0"/>
              <a:t>Psychedelics</a:t>
            </a:r>
          </a:p>
          <a:p>
            <a:pPr lvl="2"/>
            <a:r>
              <a:rPr lang="en-GB" dirty="0"/>
              <a:t>5HT2a rec ag . Long lasting . Limited doses.  </a:t>
            </a:r>
            <a:r>
              <a:rPr lang="en-GB" dirty="0" err="1"/>
              <a:t>Eg</a:t>
            </a:r>
            <a:r>
              <a:rPr lang="en-GB" dirty="0"/>
              <a:t> LSD, psilocybin . Mostly surveys</a:t>
            </a:r>
          </a:p>
          <a:p>
            <a:r>
              <a:rPr lang="en-GB" dirty="0"/>
              <a:t>High dose vitamin D</a:t>
            </a:r>
          </a:p>
          <a:p>
            <a:pPr lvl="2"/>
            <a:r>
              <a:rPr lang="en-GB" dirty="0"/>
              <a:t>Anecdotal  . Ongoing trial </a:t>
            </a:r>
          </a:p>
          <a:p>
            <a:endParaRPr lang="en-GB" dirty="0"/>
          </a:p>
          <a:p>
            <a:r>
              <a:rPr lang="en-GB" dirty="0"/>
              <a:t>Occipital nerve stimulation</a:t>
            </a:r>
          </a:p>
          <a:p>
            <a:r>
              <a:rPr lang="en-GB" dirty="0"/>
              <a:t>Deep brain stimulation</a:t>
            </a:r>
          </a:p>
          <a:p>
            <a:r>
              <a:rPr lang="en-GB" dirty="0"/>
              <a:t>SPG ( sphenopalatine ganglion ) stimulation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Intracutaneous zolmitriptan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PACAP -38</a:t>
            </a:r>
          </a:p>
          <a:p>
            <a:r>
              <a:rPr lang="en-GB" dirty="0"/>
              <a:t>Inflammatory biomarkers </a:t>
            </a:r>
          </a:p>
        </p:txBody>
      </p:sp>
    </p:spTree>
    <p:extLst>
      <p:ext uri="{BB962C8B-B14F-4D97-AF65-F5344CB8AC3E}">
        <p14:creationId xmlns:p14="http://schemas.microsoft.com/office/powerpoint/2010/main" val="2677999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765BA44-8DB0-4386-BF2C-BEC12E1A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Neuromodulation in cluster headache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CC4E8D-4E45-4CD0-A6FE-24E64217C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Management of cluster headache : treatments and their mechanisms    Peng and </a:t>
            </a:r>
            <a:r>
              <a:rPr lang="en-GB" dirty="0" err="1"/>
              <a:t>Burish</a:t>
            </a:r>
            <a:r>
              <a:rPr lang="en-GB" dirty="0"/>
              <a:t>  Cephalalgia 2023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82E423-B8D2-49EB-AD31-9D98035BB4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108" y="566339"/>
            <a:ext cx="5336760" cy="395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952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A9DC-BFA0-411F-B144-35AA31A8F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Cluster headache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519F9-3A39-4A42-B8AC-2C47461EF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sz="2400" dirty="0"/>
              <a:t>Why is it important</a:t>
            </a:r>
          </a:p>
          <a:p>
            <a:r>
              <a:rPr lang="en-GB" sz="2400" dirty="0"/>
              <a:t>Making a positive diagnosis </a:t>
            </a:r>
          </a:p>
          <a:p>
            <a:r>
              <a:rPr lang="en-GB" sz="2400" dirty="0"/>
              <a:t>Being aware of differentials </a:t>
            </a:r>
          </a:p>
          <a:p>
            <a:r>
              <a:rPr lang="en-GB" sz="2400" dirty="0"/>
              <a:t>Treat pro-actively</a:t>
            </a:r>
          </a:p>
          <a:p>
            <a:r>
              <a:rPr lang="en-GB" sz="2400" dirty="0"/>
              <a:t>Oxygen</a:t>
            </a:r>
          </a:p>
          <a:p>
            <a:r>
              <a:rPr lang="en-GB" sz="2400" dirty="0"/>
              <a:t>Preventatives and future treatments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D306A-3B5A-486F-B63E-2F7E565F3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6675" y="2243137"/>
            <a:ext cx="2381250" cy="26003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8ADE1-C5B9-4D34-8309-18289BD4096A}"/>
              </a:ext>
            </a:extLst>
          </p:cNvPr>
          <p:cNvSpPr txBox="1"/>
          <p:nvPr/>
        </p:nvSpPr>
        <p:spPr>
          <a:xfrm>
            <a:off x="9201150" y="4896921"/>
            <a:ext cx="26196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Ar.inspiredpencil.com</a:t>
            </a:r>
          </a:p>
        </p:txBody>
      </p:sp>
    </p:spTree>
    <p:extLst>
      <p:ext uri="{BB962C8B-B14F-4D97-AF65-F5344CB8AC3E}">
        <p14:creationId xmlns:p14="http://schemas.microsoft.com/office/powerpoint/2010/main" val="308604422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245</TotalTime>
  <Words>1529</Words>
  <Application>Microsoft Office PowerPoint</Application>
  <PresentationFormat>Widescreen</PresentationFormat>
  <Paragraphs>360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Century Gothic</vt:lpstr>
      <vt:lpstr>Wingdings</vt:lpstr>
      <vt:lpstr>Wingdings 3</vt:lpstr>
      <vt:lpstr>Wisp</vt:lpstr>
      <vt:lpstr>MTIS – GLASGOW 2026</vt:lpstr>
      <vt:lpstr>Cluster headache</vt:lpstr>
      <vt:lpstr>Cluster headache </vt:lpstr>
      <vt:lpstr>Why is it important – intensely painful </vt:lpstr>
      <vt:lpstr>Why is it important  - intensely painful</vt:lpstr>
      <vt:lpstr>Why is it important – suicide risk</vt:lpstr>
      <vt:lpstr>Simple headache paradigm</vt:lpstr>
      <vt:lpstr>Proactively diagnose Cluster headache</vt:lpstr>
      <vt:lpstr>4 key features</vt:lpstr>
      <vt:lpstr>Proactively diagnose Cluster headache</vt:lpstr>
      <vt:lpstr>Diagnosing Cluster headache</vt:lpstr>
      <vt:lpstr>Cluster headache  Other features 1</vt:lpstr>
      <vt:lpstr>Cluster headache  Other features 2</vt:lpstr>
      <vt:lpstr>Circadian variation</vt:lpstr>
      <vt:lpstr>Make positive diagnosis, be careful and be pro-active</vt:lpstr>
      <vt:lpstr>PowerPoint Presentation</vt:lpstr>
      <vt:lpstr>Could this be migraine?</vt:lpstr>
      <vt:lpstr>Could this be a different cephalalgia?</vt:lpstr>
      <vt:lpstr>Trigeminal neuralgia</vt:lpstr>
      <vt:lpstr>Trigeminal neuralgia 2</vt:lpstr>
      <vt:lpstr>Trigeminal neuralgia 3 Other treatments</vt:lpstr>
      <vt:lpstr>Other triggered headaches –exertional headaches , sudden onset  </vt:lpstr>
      <vt:lpstr>Headache associated with sexual activity and exertion </vt:lpstr>
      <vt:lpstr>Make positive diagnosis, be careful and be pro-active –cluster headache</vt:lpstr>
      <vt:lpstr>Cluster headache treatment  eg European academy neurology 2023 ACUTE</vt:lpstr>
      <vt:lpstr>Oxygen</vt:lpstr>
      <vt:lpstr>Triptans</vt:lpstr>
      <vt:lpstr>Cluster headache treatment Preventatives</vt:lpstr>
      <vt:lpstr>Verapamil</vt:lpstr>
      <vt:lpstr>Occipital nerve injection</vt:lpstr>
      <vt:lpstr>Gammacore</vt:lpstr>
      <vt:lpstr>Cluster headache  emerging areas</vt:lpstr>
      <vt:lpstr>Neuromodulation in cluster headache </vt:lpstr>
      <vt:lpstr>Cluster headache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Cluster headache</dc:title>
  <dc:creator>Miller Peter (Royal Devon and Exeter Foundation Trust)</dc:creator>
  <cp:lastModifiedBy>Kernick, David</cp:lastModifiedBy>
  <cp:revision>25</cp:revision>
  <dcterms:created xsi:type="dcterms:W3CDTF">2026-03-08T14:43:25Z</dcterms:created>
  <dcterms:modified xsi:type="dcterms:W3CDTF">2026-09-14T14:46:48Z</dcterms:modified>
</cp:coreProperties>
</file>