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2.xml" ContentType="application/inkml+xml"/>
  <Override PartName="/ppt/ink/ink13.xml" ContentType="application/inkml+xml"/>
  <Override PartName="/ppt/ink/ink14.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8"/>
  </p:notesMasterIdLst>
  <p:sldIdLst>
    <p:sldId id="6216" r:id="rId2"/>
    <p:sldId id="257" r:id="rId3"/>
    <p:sldId id="851" r:id="rId4"/>
    <p:sldId id="1020" r:id="rId5"/>
    <p:sldId id="6263" r:id="rId6"/>
    <p:sldId id="6282" r:id="rId7"/>
    <p:sldId id="6266" r:id="rId8"/>
    <p:sldId id="6281" r:id="rId9"/>
    <p:sldId id="6283" r:id="rId10"/>
    <p:sldId id="6179" r:id="rId11"/>
    <p:sldId id="6285" r:id="rId12"/>
    <p:sldId id="838" r:id="rId13"/>
    <p:sldId id="6286" r:id="rId14"/>
    <p:sldId id="843" r:id="rId15"/>
    <p:sldId id="6284" r:id="rId16"/>
    <p:sldId id="6192" r:id="rId17"/>
    <p:sldId id="6287" r:id="rId18"/>
    <p:sldId id="6195" r:id="rId19"/>
    <p:sldId id="6290" r:id="rId20"/>
    <p:sldId id="6288" r:id="rId21"/>
    <p:sldId id="6289" r:id="rId22"/>
    <p:sldId id="6194" r:id="rId23"/>
    <p:sldId id="6291" r:id="rId24"/>
    <p:sldId id="6219" r:id="rId25"/>
    <p:sldId id="6501" r:id="rId26"/>
    <p:sldId id="6221" r:id="rId27"/>
    <p:sldId id="516" r:id="rId28"/>
    <p:sldId id="6293" r:id="rId29"/>
    <p:sldId id="6197" r:id="rId30"/>
    <p:sldId id="6198" r:id="rId31"/>
    <p:sldId id="6200" r:id="rId32"/>
    <p:sldId id="6201" r:id="rId33"/>
    <p:sldId id="772" r:id="rId34"/>
    <p:sldId id="6295" r:id="rId35"/>
    <p:sldId id="6267" r:id="rId36"/>
    <p:sldId id="6296" r:id="rId37"/>
    <p:sldId id="6298" r:id="rId38"/>
    <p:sldId id="338" r:id="rId39"/>
    <p:sldId id="6299" r:id="rId40"/>
    <p:sldId id="6510" r:id="rId41"/>
    <p:sldId id="6507" r:id="rId42"/>
    <p:sldId id="6508" r:id="rId43"/>
    <p:sldId id="2147480332" r:id="rId44"/>
    <p:sldId id="6509" r:id="rId45"/>
    <p:sldId id="2147480323" r:id="rId46"/>
    <p:sldId id="2147480319" r:id="rId47"/>
    <p:sldId id="2147472935" r:id="rId48"/>
    <p:sldId id="2147471566" r:id="rId49"/>
    <p:sldId id="2147480266" r:id="rId50"/>
    <p:sldId id="2147480273" r:id="rId51"/>
    <p:sldId id="2147480269" r:id="rId52"/>
    <p:sldId id="2147480274" r:id="rId53"/>
    <p:sldId id="2147471547" r:id="rId54"/>
    <p:sldId id="2147472937" r:id="rId55"/>
    <p:sldId id="6301" r:id="rId56"/>
    <p:sldId id="6502" r:id="rId57"/>
    <p:sldId id="6495" r:id="rId58"/>
    <p:sldId id="2147480320" r:id="rId59"/>
    <p:sldId id="6294" r:id="rId60"/>
    <p:sldId id="6305" r:id="rId61"/>
    <p:sldId id="6504" r:id="rId62"/>
    <p:sldId id="6306" r:id="rId63"/>
    <p:sldId id="6303" r:id="rId64"/>
    <p:sldId id="6503" r:id="rId65"/>
    <p:sldId id="6309" r:id="rId66"/>
    <p:sldId id="6307" r:id="rId67"/>
    <p:sldId id="6308" r:id="rId68"/>
    <p:sldId id="6310" r:id="rId69"/>
    <p:sldId id="2147480307" r:id="rId70"/>
    <p:sldId id="2147480333" r:id="rId71"/>
    <p:sldId id="6273" r:id="rId72"/>
    <p:sldId id="6424" r:id="rId73"/>
    <p:sldId id="2147480321" r:id="rId74"/>
    <p:sldId id="6425" r:id="rId75"/>
    <p:sldId id="2147480283" r:id="rId76"/>
    <p:sldId id="258"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0251" autoAdjust="0"/>
    <p:restoredTop sz="94935" autoAdjust="0"/>
  </p:normalViewPr>
  <p:slideViewPr>
    <p:cSldViewPr snapToGrid="0">
      <p:cViewPr varScale="1">
        <p:scale>
          <a:sx n="74" d="100"/>
          <a:sy n="74" d="100"/>
        </p:scale>
        <p:origin x="78" y="432"/>
      </p:cViewPr>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6T15:04:37.594"/>
    </inkml:context>
    <inkml:brush xml:id="br0">
      <inkml:brushProperty name="width" value="0.035" units="cm"/>
      <inkml:brushProperty name="height" value="0.035" units="cm"/>
      <inkml:brushProperty name="color" value="#E71224"/>
    </inkml:brush>
  </inkml:definitions>
  <inkml:trace contextRef="#ctx0" brushRef="#br0">1426 467 24575,'-1'-2'0,"1"1"0,-1-1 0,0 1 0,1-1 0,-1 1 0,0 0 0,0-1 0,0 1 0,0 0 0,0 0 0,0 0 0,0-1 0,0 1 0,0 0 0,-1 1 0,1-1 0,0 0 0,-1 0 0,1 0 0,-1 1 0,1-1 0,-1 1 0,1-1 0,-1 1 0,1 0 0,-1-1 0,-2 1 0,-51-6 0,49 6 0,-415-3 0,214 5 0,168 1 0,0 1 0,1 2 0,-68 19 0,-9 3 0,88-23 0,0 1 0,0 2 0,-39 17 0,53-19 0,0 0 0,1 1 0,0 1 0,1 0 0,0 1 0,0 0 0,0 0 0,-16 21 0,23-25 0,-12 15 0,0 1 0,-13 25 0,24-37 0,1 1 0,0-1 0,0 1 0,1 0 0,1 0 0,0 0 0,0 0 0,0 14 0,0 12 0,1 0 0,2 0 0,1 0 0,13 62 0,-10-82 0,0 1 0,0 0 0,2-1 0,0 0 0,1-1 0,0 0 0,2 0 0,-1 0 0,2-1 0,0-1 0,23 22 0,-9-12 0,2-2 0,0-1 0,1 0 0,1-3 0,0 0 0,64 24 0,6-9 0,1-4 0,139 19 0,10 2 0,-85-15 0,0-7 0,2-8 0,177-1 0,37-2 0,84 0 0,-293-14 0,164-5 0,-327 2 0,0 0 0,0-1 0,-1 1 0,1-2 0,0 1 0,-1-1 0,1 0 0,-1 0 0,0-1 0,0 0 0,0-1 0,0 1 0,-1-1 0,0 0 0,0-1 0,0 0 0,-1 0 0,0 0 0,0 0 0,0-1 0,-1 0 0,0 0 0,0 0 0,2-9 0,6-16 0,-1-1 0,-2 0 0,-1 0 0,4-46 0,-6 41 0,6-74 0,-5-1 0,-8-121 0,-1 86 0,1 129 0,-1-1 0,-1 1 0,-1 0 0,-1 0 0,0 0 0,-2 1 0,0-1 0,-1 1 0,0 1 0,-2 0 0,0 0 0,-1 1 0,0 0 0,-2 1 0,-25-26 0,4 10 0,0 1 0,-2 2 0,-1 1 0,-1 2 0,-73-35 0,58 39 0,0 2 0,-2 2 0,-92-15 0,-7-2 0,34 3 0,0 5 0,-2 5 0,-1 5 0,-136 1 0,82 14 0,-166 5 0,329-2 0,0 0 0,0 1 0,0 0 0,0 1 0,1 1 0,-1 0 0,1 1 0,0 0 0,1 1 0,-14 10 0,-11 10 0,-59 59 0,71-63 0,-13 21-1365,25-22-5461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6T15:04:41.730"/>
    </inkml:context>
    <inkml:brush xml:id="br0">
      <inkml:brushProperty name="width" value="0.035" units="cm"/>
      <inkml:brushProperty name="height" value="0.035" units="cm"/>
      <inkml:brushProperty name="color" value="#E71224"/>
    </inkml:brush>
  </inkml:definitions>
  <inkml:trace contextRef="#ctx0" brushRef="#br0">3502 143 24575,'-1'-1'0,"0"-1"0,1 1 0,-1 0 0,0-1 0,1 1 0,-1 0 0,0 0 0,0 0 0,0-1 0,0 1 0,0 0 0,0 0 0,-1 1 0,1-1 0,0 0 0,0 0 0,-1 1 0,1-1 0,0 0 0,-1 1 0,1-1 0,-1 1 0,1 0 0,-1 0 0,1-1 0,-3 1 0,-49-6 0,46 6 0,-530-7 0,298 11 0,-2100-5 0,2329 2 0,0-1 0,0 1 0,0 0 0,0 1 0,0 0 0,0 1 0,1 0 0,-1 0 0,1 1 0,0 1 0,0-1 0,0 1 0,-9 8 0,7-4 0,1 0 0,0 1 0,1 0 0,0 1 0,1-1 0,0 2 0,0-1 0,-10 23 0,7-5 0,0 0 0,2 0 0,1 1 0,1 0 0,2 1 0,1-1 0,0 61 0,4-39 0,0 7 0,8 68 0,-5-109 0,0 1 0,1-1 0,1 0 0,1 0 0,0-1 0,1 0 0,18 31 0,16 11 0,3-2 0,2-2 0,2-2 0,3-2 0,2-3 0,2-1 0,2-4 0,1-1 0,126 64 0,-125-78 0,1-3 0,1-3 0,0-2 0,2-4 0,0-1 0,1-4 0,113 6 0,290 30 0,-158-12 0,485-19 0,-480-20 0,-252 6 0,-23 0 0,48-4 0,-77 1 0,0 0 0,0 0 0,0-2 0,0 1 0,0-1 0,0 0 0,-1-1 0,0 0 0,16-10 0,6-11 0,-1-2 0,-2-1 0,0-1 0,43-61 0,43-44 0,-85 102 0,-1-2 0,-2 0 0,-1-2 0,25-48 0,-20 25 0,-2 0 0,22-72 0,-41 97 0,-1 0 0,-1 0 0,-2 0 0,1-43 0,-8-142 0,-2 77 0,4 122 0,-1-1 0,-1 1 0,-1 0 0,0 0 0,-1 0 0,-2 0 0,0 1 0,-1-1 0,-16-30 0,17 39 0,0 1 0,-1 1 0,0-1 0,-1 1 0,0 1 0,-1-1 0,1 1 0,-1 1 0,-1-1 0,0 2 0,0-1 0,0 1 0,-1 1 0,1 0 0,-1 0 0,-1 1 0,-21-5 0,-22 2 0,-1 1 0,0 3 0,-99 8 0,38 0 0,-101-4-1365,189-1-5461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2-16T15:04:45.927"/>
    </inkml:context>
    <inkml:brush xml:id="br0">
      <inkml:brushProperty name="width" value="0.035" units="cm"/>
      <inkml:brushProperty name="height" value="0.035" units="cm"/>
      <inkml:brushProperty name="color" value="#E71224"/>
    </inkml:brush>
  </inkml:definitions>
  <inkml:trace contextRef="#ctx0" brushRef="#br0">2814 2 24575,'-71'0'0,"16"-2"0,-1 3 0,0 2 0,1 2 0,-63 15 0,-200 55 0,243-61 0,-128 9 0,-32 6 0,82 4 0,-181 65 0,-42 26 0,321-106 0,12-6 0,1 2 0,0 2 0,1 2 0,-60 35 0,-79 74 0,154-106 0,0 2 0,1 0 0,2 2 0,-32 41 0,48-54 0,0 1 0,1 1 0,0-1 0,1 1 0,0 0 0,1 0 0,1 1 0,0-1 0,1 1 0,1-1 0,0 20 0,2 4 0,1-1 0,2 1 0,11 45 0,-11-67 0,1 0 0,1-1 0,0 0 0,1 0 0,1 0 0,1-1 0,17 23 0,-10-16 0,1-2 0,0 0 0,2-1 0,27 20 0,-22-22 0,1-1 0,0-1 0,1-1 0,1-1 0,0-1 0,34 8 0,173 30 0,123-14 0,-156-19 0,-123-9 0,1261 107 0,-756-88 0,-52-4 0,1576 11 0,-2093-32 0,-1-2 0,1 1 0,-1-2 0,0 0 0,1 0 0,-1-1 0,0-1 0,0 0 0,-1-1 0,0 0 0,1-1 0,21-15 0,50-34 0,-26 19 0,-2-3 0,91-81 0,-132 104 0,0 1 0,-1-2 0,-1 0 0,0 0 0,-1-1 0,-1-1 0,-1 0 0,-1-1 0,0 1 0,-2-2 0,0 1 0,-1-1 0,3-25 0,-3-4 0,-2 0 0,-3 0 0,-2-1 0,-7-52 0,5 86 0,-1 1 0,-1-1 0,0 1 0,-1 1 0,0-1 0,-2 1 0,0 0 0,0 1 0,-1-1 0,-1 2 0,-1-1 0,0 2 0,0-1 0,-19-14 0,-18-11 0,-1 2 0,-90-50 0,46 31 0,69 39 0,0 1 0,-1 2 0,-1 0 0,-1 2 0,0 1 0,0 1 0,0 1 0,-1 2 0,0 0 0,-1 2 0,-45 0 0,-12 0 0,-124-23 0,-52-2 0,-169 29 0,-1-1 0,207-15 0,-54 0 0,85 19 0,-157-6 0,222-17 0,60 7 0,53 9 0,0-1 0,0-1 0,0-1 0,1 0 0,1 0 0,-1-2 0,1 0 0,0 0 0,-23-22 0,18 15 0,-1 1 0,0 1 0,-31-16 0,-60-20-1365,81 34-5461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8T10:29:47.458"/>
    </inkml:context>
    <inkml:brush xml:id="br0">
      <inkml:brushProperty name="width" value="0.05" units="cm"/>
      <inkml:brushProperty name="height" value="0.05" units="cm"/>
      <inkml:brushProperty name="color" value="#E71224"/>
    </inkml:brush>
  </inkml:definitions>
  <inkml:trace contextRef="#ctx0" brushRef="#br0">1 0 24575,'0'5'0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6-18T10:29:47.980"/>
    </inkml:context>
    <inkml:brush xml:id="br0">
      <inkml:brushProperty name="width" value="0.05" units="cm"/>
      <inkml:brushProperty name="height" value="0.05" units="cm"/>
      <inkml:brushProperty name="color" value="#E71224"/>
    </inkml:brush>
  </inkml:definitions>
  <inkml:trace contextRef="#ctx0" brushRef="#br0">1 1 24575,'4'0'0,"7"5"0,1 1-8191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1T15:41:09.272"/>
    </inkml:context>
    <inkml:brush xml:id="br0">
      <inkml:brushProperty name="width" value="0.2" units="cm"/>
      <inkml:brushProperty name="height" value="0.2" units="cm"/>
    </inkml:brush>
  </inkml:definitions>
  <inkml:trace contextRef="#ctx0" brushRef="#br0">19 2672 24575,'-1'0'0,"0"0"0,0-1 0,0 1 0,0 0 0,1-1 0,-1 1 0,0 0 0,0-1 0,0 1 0,0-1 0,1 0 0,-1 1 0,0-1 0,1 0 0,-1 1 0,0-1 0,1 0 0,-1 0 0,1 1 0,-1-1 0,1 0 0,-1 0 0,1 0 0,0 0 0,-1 0 0,1 0 0,0 1 0,0-1 0,0 0 0,0 0 0,0 0 0,0-2 0,-1 0 0,1-1 0,0 1 0,0 0 0,0-1 0,1 1 0,-1-1 0,1 1 0,2-6 0,4-6 0,1 1 0,1 0 0,1 0 0,0 1 0,0 0 0,1 0 0,24-19 0,-2 4 0,70-44 0,-65 48 0,459-294 0,116-44 0,-82 130 0,-304 141 0,1521-518-1716,-194 162 1138,-1245 337 1800,-29 9-150,-20 38-1072,-248 61-273,-1-1 0,1-1 0,-1 1 0,21-12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1T15:41:10.670"/>
    </inkml:context>
    <inkml:brush xml:id="br0">
      <inkml:brushProperty name="width" value="0.2" units="cm"/>
      <inkml:brushProperty name="height" value="0.2" units="cm"/>
    </inkml:brush>
  </inkml:definitions>
  <inkml:trace contextRef="#ctx0" brushRef="#br0">1 0 24575,'6'1'0,"-1"0"0,1 0 0,0 1 0,0-1 0,0 1 0,-1 0 0,1 1 0,-1-1 0,0 1 0,0 0 0,0 1 0,0-1 0,0 1 0,-1 0 0,6 7 0,4 3 0,-1 1 0,-1 0 0,14 25 0,22 44 0,-4 2 0,47 131 0,43 195 0,-55-156 0,-45-152 0,121 338 0,-97-288 0,-38-92 0,4-1 0,2-1 0,45 76 0,79 131 0,-105-177 0,5-3 0,93 126 0,-81-129-1365,-39-45-5461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1T15:41:12.206"/>
    </inkml:context>
    <inkml:brush xml:id="br0">
      <inkml:brushProperty name="width" value="0.2" units="cm"/>
      <inkml:brushProperty name="height" value="0.2" units="cm"/>
    </inkml:brush>
  </inkml:definitions>
  <inkml:trace contextRef="#ctx0" brushRef="#br0">0 5599 24575,'1'-3'0,"1"0"0,-1 0 0,0-1 0,1 1 0,0 0 0,0 1 0,-1-1 0,2 0 0,-1 1 0,0-1 0,5-3 0,3-5 0,109-145 0,67-79 0,140-86 0,29 19 0,-125 108 0,1675-1530-1226,-1697 1531 1191,1645-1318 35,-1711 1408 0,375-262 0,17 29 0,-441 273 775,-27 17-1864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10-01T15:41:14.316"/>
    </inkml:context>
    <inkml:brush xml:id="br0">
      <inkml:brushProperty name="width" value="0.2" units="cm"/>
      <inkml:brushProperty name="height" value="0.2" units="cm"/>
    </inkml:brush>
  </inkml:definitions>
  <inkml:trace contextRef="#ctx0" brushRef="#br0">0 1 24575,'5'1'0,"-1"0"0,0 0 0,0 1 0,0 0 0,0 0 0,-1 0 0,1 0 0,0 1 0,-1-1 0,0 1 0,1 0 0,3 5 0,5 2 0,24 23 0,-2 2 0,-1 0 0,-1 3 0,51 81 0,83 180 0,64 174 0,-172-351 0,179 489 0,-93-215 0,69 213 0,-165-441 0,156 486 0,-193-623 0,25 67 0,4-2 0,79 140 0,77 70 0,-161-249 0,-8-15 0,31 71 0,113 266 0,-158-348 0,0 1 0,-3 0 0,-1 1 0,6 36 0,-8-33 0,2-1 0,1 1 0,16 37 0,13 32 0,-28-71 0,29 62 0,-16-46-170,-3 1-1,-1 1 0,-3 1 1,-3 0-1,-1 1 0,-3 0 1,3 72-1,-10-84-6655</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4-15T18:12:57.912"/>
    </inkml:context>
    <inkml:brush xml:id="br0">
      <inkml:brushProperty name="width" value="0.025" units="cm"/>
      <inkml:brushProperty name="height" value="0.025" units="cm"/>
    </inkml:brush>
  </inkml:definitions>
  <inkml:trace contextRef="#ctx0" brushRef="#br0">1 884 24575,'0'-12'0,"1"-1"0,1 0 0,0 1 0,1-1 0,1 1 0,0 0 0,10-23 0,51-78 0,-41 75 0,6-12 0,102-156 0,-114 186 0,1 0 0,0 1 0,1 1 0,1 0 0,1 2 0,1 1 0,41-22 0,-36 21 0,52-35 0,-37 23 0,48-23 0,-74 43 0,0 1 0,1 0 0,0 2 0,0 0 0,1 1 0,27-3 0,290 5 0,-164 5 0,-151-3 0,0 1 0,-1 1 0,1 1 0,0 1 0,-1 0 0,0 2 0,0 0 0,0 1 0,-1 2 0,0-1 0,31 21 0,7 7 0,158 108 0,-189-125 0,96 83 0,-114-95 0,18 16 0,-2 2 0,0 0 0,-2 1 0,-1 1 0,22 38 0,-20-25 0,-11-19 0,0 1 0,-1 0 0,14 42 0,-16-32-1365,2-3-5461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4T18:30:26.804"/>
    </inkml:context>
    <inkml:brush xml:id="br0">
      <inkml:brushProperty name="width" value="0.2" units="cm"/>
      <inkml:brushProperty name="height" value="1.2" units="cm"/>
      <inkml:brushProperty name="color" value="#E71224"/>
      <inkml:brushProperty name="ignorePressure" value="1"/>
      <inkml:brushProperty name="inkEffects" value="pencil"/>
    </inkml:brush>
  </inkml:definitions>
  <inkml:trace contextRef="#ctx0" brushRef="#br0">9455 4728 0,'-4'185'0,"-7"0"0,-7 0 0,-7-1 0,-8-1 0,-7-2 0,-6-1 0,-8-3 0,-7-1 0,-7-3 0,-6-3 0,-7-3 0,-7-4 0,-6-2 0,-6-5 0,-6-4 0,-6-4 0,-6-4 0,-5-5 0,-6-6 0,-4-4 0,-6-6 0,-5-5 0,-4-6 0,-4-6 0,-4-6 0,-5-6 0,-2-6 0,-4-7 0,-3-7 0,-3-6 0,-3-7 0,-1-7 0,-3-8 0,-1-6 0,-2-7 0,-1-8 0,-1-7 0,0-7 0,0-7 0,-1-8 0,1-7 0,0-7 0,1-7 0,1-8 0,2-7 0,1-6 0,3-8 0,1-7 0,3-7 0,3-6 0,3-7 0,4-7 0,2-6 0,5-6 0,4-6 0,4-6 0,4-6 0,5-5 0,6-6 0,4-4 0,6-6 0,5-5 0,6-4 0,6-4 0,6-4 0,6-5 0,6-2 0,7-4 0,7-3 0,6-3 0,7-3 0,7-1 0,8-3 0,6-1 0,7-2 0,8-1 0,7-1 0,7 0 0,7 0 0,8-1 0,7 1 0,7 0 0,7 1 0,8 1 0,7 2 0,6 1 0,8 3 0,7 1 0,7 3 0,6 3 0,7 3 0,7 4 0,6 2 0,6 5 0,6 4 0,6 4 0,6 4 0,5 5 0,6 6 0,4 4 0,6 6 0,5 5 0,4 6 0,4 6 0,4 6 0,5 6 0,2 6 0,4 7 0,3 7 0,3 6 0,3 7 0,1 7 0,3 8 0,1 6 0,2 7 0,1 8 0,1 7 0,0 7 0,1 7 0,-1 8 0,0 7 0,0 7 0,-1 7 0,-1 8 0,-2 7 0,-1 6 0,-3 8 0,-1 7 0,-3 7 0,-3 6 0,-3 7 0,-4 7 0,-2 6 0,-5 6 0,-4 6 0,-4 6 0,-4 6 0,-5 5 0,-6 6 0,-4 4 0,-6 6 0,-5 5 0,-6 4 0,-6 4 0,-6 4 0,-6 5 0,-6 2 0,-7 4 0,-7 3 0,-6 3 0,-7 3 0,-7 1 0,-8 3 0,-6 1 0,-7 2 0,-8 1 0,-7 1 0,-7 0 0,-7 1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7-19T10:23:34.773"/>
    </inkml:context>
    <inkml:brush xml:id="br0">
      <inkml:brushProperty name="width" value="0.05" units="cm"/>
      <inkml:brushProperty name="height" value="0.05" units="cm"/>
    </inkml:brush>
  </inkml:definitions>
  <inkml:trace contextRef="#ctx0" brushRef="#br0">23 5123 24575,'-3'-4'0,"1"1"0,0-1 0,-1 1 0,1-1 0,1 0 0,-1 1 0,0-1 0,1 0 0,0 0 0,0 0 0,0 0 0,0-1 0,1 1 0,0 0 0,0 0 0,0 0 0,0-1 0,0 1 0,1 0 0,0 0 0,1-6 0,4-9 0,0-1 0,18-36 0,-20 49 0,74-133 0,-6 13 0,-58 93 0,-1 0 0,14-71 0,-16 60 0,19-49 0,-26 82 0,94-219 0,-78 190 0,3 0 0,1 2 0,42-52 0,-31 45 0,-20 27 0,0 0 0,1 0 0,0 2 0,20-16 0,6-4 0,-30 25 0,0 1 0,1 1 0,0 0 0,1 0 0,14-7 0,-24 15 0,1 0 0,-1 1 0,0-1 0,1 1 0,-1 0 0,1 0 0,0 1 0,-1-1 0,1 1 0,0 0 0,-1 0 0,1 1 0,-1-1 0,1 1 0,0 0 0,-1 0 0,0 1 0,1-1 0,-1 1 0,0 0 0,0 0 0,7 4 0,19 16 0,53 49 0,-53-43 0,45 32 0,5-8 0,129 96 0,-107-42 0,-75-82 0,-1 2 0,25 31 0,11 12 0,-55-63 0,-1 1 0,1-2 0,1 1 0,-1-1 0,1 0 0,0 0 0,0-1 0,1 0 0,-1 0 0,1-1 0,0-1 0,-1 1 0,1-1 0,0-1 0,1 1 0,-1-2 0,0 1 0,0-1 0,0-1 0,1 1 0,13-4 0,-12 1 0,0-1 0,0 1 0,0-2 0,-1 1 0,0-2 0,0 1 0,0-1 0,0-1 0,-1 0 0,0 0 0,-1-1 0,0 0 0,0 0 0,0-1 0,-1 0 0,-1 0 0,7-11 0,46-96 0,-33 64 0,45-72 0,-42 75 0,-2-1 0,-2-2 0,26-81 0,-29 75 0,13-55 0,-24 72 0,23-55 0,-24 73 0,63-130 0,-33 77 0,50-141 0,-86 207 0,-2 4 0,8-21 0,1 1 0,1 0 0,21-35 0,-29 55 0,1 0 0,-1 0 0,1 0 0,1 1 0,-1-1 0,1 1 0,-1 0 0,2 1 0,-1-1 0,0 1 0,1 1 0,0-1 0,0 1 0,0 0 0,0 1 0,0-1 0,13-1 0,-8 2 0,0 0 0,0 0 0,0 2 0,0-1 0,0 2 0,0-1 0,0 2 0,-1 0 0,1 0 0,0 1 0,-1 0 0,1 1 0,-1 0 0,0 1 0,0 0 0,-1 1 0,1 0 0,17 15 0,59 44 0,-55-44 0,42 38 0,-64-49 0,0 0 0,-1 0 0,0 1 0,0 1 0,-2-1 0,1 1 0,9 23 0,8 25 0,54 113 0,-64-144 0,2-2 0,1 0 0,1-1 0,24 25 0,-7-7 0,-1 1 0,-3 2 0,34 67 0,25 35 0,-82-135 0,1 0 0,1 0 0,0-1 0,0 0 0,17 13 0,-25-23 0,0-1 0,1 0 0,-1 1 0,1-1 0,-1 0 0,1-1 0,0 1 0,0-1 0,0 0 0,-1 1 0,1-2 0,0 1 0,1 0 0,-1-1 0,0 0 0,0 0 0,0 0 0,0 0 0,0-1 0,0 0 0,0 0 0,0 0 0,0 0 0,0 0 0,-1-1 0,8-3 0,7-7 0,0-1 0,-1-1 0,0-1 0,20-23 0,15-12 0,-24 21 0,0-2 0,-2 0 0,-2-2 0,-1 0 0,-1-2 0,31-68 0,-32 56 0,1-2 0,2 1 0,38-58 0,-41 72 0,-1-2 0,-2 0 0,20-58 0,15-32 0,-39 100 0,2 1 0,1 1 0,25-29 0,-18 25 0,30-49 0,29-58 0,91-169 0,-140 244 0,1 1 0,76-93 0,-18 27 0,-84 113 0,0-1 0,1 1 0,1 1 0,0 0 0,0 0 0,1 1 0,1 1 0,-1 0 0,1 0 0,1 2 0,16-8 0,-24 13 0,0-1 0,0 2 0,0-1 0,1 1 0,-1-1 0,0 2 0,1-1 0,-1 1 0,1 0 0,-1 0 0,0 1 0,1 0 0,-1 0 0,1 0 0,-1 1 0,0 0 0,0 0 0,0 1 0,0 0 0,-1 0 0,1 0 0,-1 1 0,1-1 0,-1 1 0,0 0 0,-1 1 0,1-1 0,-1 1 0,6 7 0,15 23 0,28 50 0,9 13 0,100 112 0,41 58 0,-174-230 0,51 52 0,-4-5 0,-62-69 0,-1 0 0,2-1 0,0-1 0,1 0 0,0-1 0,1-1 0,30 17 0,-40-26 0,0 1 0,0-2 0,0 1 0,0-1 0,0 0 0,0 0 0,1-1 0,-1 0 0,1 0 0,-1-1 0,0 0 0,1 0 0,-1-1 0,1 0 0,-1 0 0,0-1 0,1 0 0,-1 0 0,0 0 0,0-1 0,0 0 0,-1-1 0,1 1 0,-1-1 0,6-5 0,31-27 0,-3-1 0,-1-2 0,-1-1 0,-3-2 0,-1-2 0,29-51 0,-27 29 0,48-127 0,-28 58 0,-40 104 0,2 2 0,1 0 0,2 2 0,33-37 0,-23 28 0,18-21 0,-3-2 0,-2-3 0,60-112 0,-89 147 0,1 2 0,19-25 0,21-35 0,-6-21 0,9-15 0,-52 108 0,2 1 0,0 0 0,0 0 0,1 1 0,12-11 0,-18 18 0,0 1 0,0-1 0,0 1 0,0 0 0,0 1 0,1-1 0,-1 1 0,1 0 0,0 0 0,-1 0 0,1 1 0,0-1 0,0 1 0,0 1 0,0-1 0,0 1 0,10 0 0,-6 1 0,-1 1 0,1-1 0,-1 2 0,0-1 0,0 1 0,0 1 0,0 0 0,-1 0 0,1 0 0,-1 1 0,12 9 0,-6 0 0,0 0 0,0 2 0,-1-1 0,10 19 0,166 263 0,-74-97 0,-71-120 0,-20-35 0,-15-27 0,1 0 0,0 0 0,2-1 0,0-1 0,17 21 0,-24-34 0,-1 1 0,1-1 0,-1 0 0,1 0 0,0-1 0,0 1 0,0-1 0,1 0 0,-1 0 0,0 0 0,1-1 0,-1 1 0,1-1 0,0 0 0,-1 0 0,1-1 0,0 0 0,0 0 0,-1 0 0,1 0 0,0 0 0,0-1 0,-1 0 0,1 0 0,-1 0 0,1-1 0,7-3 0,6-5 0,0 0 0,-1-2 0,0 0 0,0-1 0,-1 0 0,-1-2 0,-1 1 0,0-2 0,15-22 0,-4 9 0,40-39 0,-37 42 0,-2-1 0,-1-2 0,-1 0 0,-1-1 0,-2-2 0,-1 0 0,24-52 0,-21 36 0,2 2 0,3 1 0,54-69 0,60-83 0,-19 23 0,101-90 0,-169 208 0,3 3 0,89-65 0,-85 71 0,-44 31 0,1 1 0,1 0 0,1 2 0,0 0 0,33-13 0,-48 24 0,-1 1 0,0 0 0,1 1 0,-1-1 0,0 1 0,1 0 0,-1 0 0,1 1 0,-1 0 0,0 0 0,0 0 0,1 0 0,-1 1 0,0 0 0,0 0 0,0 0 0,0 1 0,-1 0 0,1 0 0,-1 0 0,6 5 0,12 11 0,-2 0 0,-1 2 0,18 22 0,-4-4 0,48 47 0,111 90 0,-171-161 0,1-2 0,0 0 0,1-1 0,1-1 0,41 13 0,-41-15 0,-10-3-105,-1 1 0,0 1 0,0 0 0,-1 0 0,0 1 0,-1 1 0,1 0 0,-2 1 0,0 0 0,0 0 0,-1 1 0,15 26 0,-10-7-6721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8-31T09:28:28.973"/>
    </inkml:context>
    <inkml:brush xml:id="br0">
      <inkml:brushProperty name="width" value="0.025" units="cm"/>
      <inkml:brushProperty name="height" value="0.025" units="cm"/>
    </inkml:brush>
  </inkml:definitions>
  <inkml:trace contextRef="#ctx0" brushRef="#br0">1 429 24575,'3'-2'0,"1"-1"0,-1 1 0,0-1 0,1 1 0,-1-1 0,0 0 0,-1 0 0,1-1 0,0 1 0,-1 0 0,4-8 0,4-3 0,7-6 0,116-134 0,-105 125 0,1 2 0,2 1 0,33-23 0,-51 40 0,-1 1 0,1 0 0,0 1 0,1 1 0,-1 0 0,1 1 0,1 1 0,-1 0 0,1 0 0,-1 2 0,1 0 0,0 0 0,20 2 0,21 0 0,135 5 0,-175-2 0,0 0 0,0 1 0,0 1 0,-1 0 0,1 1 0,-2 1 0,1 0 0,20 15 0,3 4 0,61 53 0,-89-68-8,0 1 0,-2-1 1,1 2-1,-1-1 0,-1 1 0,0 0 0,-1 1 0,0-1 0,-1 1 0,-1 0 0,5 25 0,9 23-1262,-10-39-5556</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10-06T15:28:23.168"/>
    </inkml:context>
    <inkml:brush xml:id="br0">
      <inkml:brushProperty name="width" value="0.35" units="cm"/>
      <inkml:brushProperty name="height" value="2.1" units="cm"/>
      <inkml:brushProperty name="color" value="#E71224"/>
      <inkml:brushProperty name="ignorePressure" value="1"/>
      <inkml:brushProperty name="inkEffects" value="pencil"/>
    </inkml:brush>
  </inkml:definitions>
  <inkml:trace contextRef="#ctx0" brushRef="#br0">8412 113,'-6'0,"-9"-7,-7-1,-12 0,-13-10,-10-3,-8 3,-5 4,4 4,0 5,0 2,4 2,2 2,-9-1,-15 1,-13 0,-2 0,10-1,14 0,2 1,0-1,-4 0,-15 0,-15-1,-14 1,-11 0,-14 0,-5 0,4 0,2 0,21 0,25 0,23 0,12 0,6 0,5 0,6 0,-6 0,-8 0,-4 0,-11 0,-9 0,-10 0,0 0,4 0,11 0,13 0,6 0,7 0,7 0,-1 0,-5 0,2 0,-10 0,-1 0,-1 0,-2 0,-9 0,-3 0,-2 0,-4 0,-14 0,5 0,11 0,13 0,6 0,8 0,1 0,-3 0,-4 0,-4 0,-4 0,5 0,0 0,-1 0,-8 0,2 0,7 0,8 0,1 0,4 0,-2 0,2 0,4 0,2 0,4 0,-4 0,0 0,-6 0,1 0,-4 0,-5 0,1 0,-2 0,3 0,-1 0,-3 0,2 0,-6 0,-6 0,-2 0,-2 0,7 0,8 0,7 0,8 0,4 0,-2 7,-1 1,1 6,-5 6,0 1,2 1,8 5,-1 2,-1 4,1 1,0-5,1 5,0 9,-5 3,-2 6,0 6,3 6,1-2,8-6,9 0,-4-3,4-5,4 1,0 6,-2 4,-11 5,1 4,5 2,1 1,5 2,-1 6,4 1,5 12,4 3,4 3,2-9,1-8,2 1,0 11,0 14,-1 13,1 11,-1 19,0 8,0-4,1-16,-2-13,1-4,0-4,0-4,0-2,0-9,0-15,0-4,0 2,0 4,0-6,0-5,0-4,0-2,0-2,0 13,0 9,0 8,0 11,0 5,0 1,0-7,0-10,0-11,0-7,0-6,0-4,13-1,3-1,-1-7,-2-7,-5-8,-2-5,-3 2,10 5,4 7,10-1,1-3,-5-5,7-5,-3 3,7 6,4-1,-6-1,-1-5,0 3,-5 0,5-3,3-3,2-2,8-3,1-6,6 3,0 2,4 0,-2 1,-3 0,-5-6,3 4,-1-5,9 5,8 3,0 1,-7-6,1-3,2 0,3 1,-3 1,0-5,2-1,3-4,9-1,10-3,8-5,2 7,-4 1,-5-4,-10-4,0-5,-7 3,-3-1,1-2,0-3,7-1,4-3,-5 0,-9-1,-3 0,-6-1,-5 1,-6-1,-3 1,3 0,0 0,-1 0,-1 0,-2 0,5 0,7 0,1-6,-2-8,2-1,5-5,4 1,-1 4,0-1,4 1,1 4,3 4,2 2,-5 3,-8-10,-7-4,-6 1,2-3,-2 1,5 5,6-3,6 1,-2 4,-4 3,0 3,9 2,6-5,3-1,2 0,-1-3,1-1,-8 2,-2-4,-1 1,-4 3,-7 2,6-2,5-1,5 3,1 1,2 3,0 2,1 1,-1 1,7 1,7-1,-4 1,-5-1,4 0,6 0,0 0,4 1,10-1,1 0,-5-13,-1-3,1 1,-3 2,-5-2,-6 2,-12-4,-4 2,-3-4,1-3,1 1,8 4,9-1,-3 3,-3 4,-2-3,-3-4,12-12,3-7,-6-3,0-1,-7 1,-10 1,-4 0,-6-10,0 2,3-2,4-6,-2 1,7-3,4-3,3-11,7 2,2-7,-1-1,-1-1,3-5,0-1,4 2,-7 3,-10 9,-12 9,-3-2,1 4,-3-2,-10-7,-13 1,7 0,-3-1,0-1,-8-1,6-1,-4 0,0 0,1-1,8 1,-2 5,4 2,3 12,-7 3,4 3,0 4,1 3,5-4,-5-8,3-6,0-6,-8-5,-8-2,1-2,-2 5,0 8,-5 2,-5 5,-6-2,7 9,2 0,-3 2,-4 1,-5 3,-2 1,-3-5,-2-7,0-7,11-1,5 4,-2-1,-2-3,-3 2,-4-2,-2-3,-2-3,-1 3,0 0,-1-2,0-3,1-1,-1-3,1-7,0-2,0-1,0 8,0 10,0 3,0-1,0 5,0 5,0 4,-6-1,-2-5,0-6,1 1,-15-3,-5-2,-4-3,4-3,0-2,-8-1,3-1,0 6,0 2,-1 5,-7 2,-3 3,0 5,1 5,-4 4,-1-4,-4 0,-6 8,-5 9,1-3,6 5,-1 5,-2 7,2 5,5-8,4-1,-1 2,1 4,3-3,2 2,9-4,4 1,-6 3,-3 4,0 3,-1 2,-5 2,-8 1,-1 1,3-1,3 1,-2-1,1 1,-4-1,2 0,2 0,-2 0,1 0,3 0,3 0,-3 0,0 0,1 0,-3 0,0 0,3 0,2 0,3 0,2 0,1 0,1 0,1 0,-1 0,1 0,-1 0,-5 0,-3 0,-5 0,5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C8B0F0-CF3D-4F88-9039-F6D37E080C61}" type="datetimeFigureOut">
              <a:rPr lang="en-GB" smtClean="0"/>
              <a:t>07/05/2026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163DD60-6C20-4E28-9508-548CCAD9332A}" type="slidenum">
              <a:rPr lang="en-GB" smtClean="0"/>
              <a:t>‹#›</a:t>
            </a:fld>
            <a:endParaRPr lang="en-GB"/>
          </a:p>
        </p:txBody>
      </p:sp>
    </p:spTree>
    <p:extLst>
      <p:ext uri="{BB962C8B-B14F-4D97-AF65-F5344CB8AC3E}">
        <p14:creationId xmlns:p14="http://schemas.microsoft.com/office/powerpoint/2010/main" val="1857560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5F8523C-8729-40F0-9536-D6C4CA3AD238}" type="slidenum">
              <a:rPr lang="en-US" smtClean="0"/>
              <a:pPr/>
              <a:t>53</a:t>
            </a:fld>
            <a:endParaRPr lang="en-US"/>
          </a:p>
        </p:txBody>
      </p:sp>
    </p:spTree>
    <p:extLst>
      <p:ext uri="{BB962C8B-B14F-4D97-AF65-F5344CB8AC3E}">
        <p14:creationId xmlns:p14="http://schemas.microsoft.com/office/powerpoint/2010/main" val="510163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424242"/>
                </a:solidFill>
                <a:effectLst/>
                <a:latin typeface="Lora" pitchFamily="2" charset="77"/>
              </a:rPr>
              <a:t>Neuromodulation for migraine involves the use of electrical or magnetic stimulation to modulate neural activity and alleviate migraine symptoms. Various neuromodulation techniques have been explored, both non-invasive and invasive.</a:t>
            </a:r>
          </a:p>
          <a:p>
            <a:pPr algn="l"/>
            <a:endParaRPr lang="en-GB" b="0" i="0" dirty="0">
              <a:effectLst/>
              <a:latin typeface="Lora" pitchFamily="2" charset="77"/>
            </a:endParaRPr>
          </a:p>
          <a:p>
            <a:pPr algn="l"/>
            <a:r>
              <a:rPr lang="en-GB" b="0" i="0" dirty="0">
                <a:solidFill>
                  <a:srgbClr val="424242"/>
                </a:solidFill>
                <a:effectLst/>
                <a:latin typeface="Lora" pitchFamily="2" charset="77"/>
              </a:rPr>
              <a:t>Non-invasive methods include transcutaneous supraorbital nerve stimulation (</a:t>
            </a:r>
            <a:r>
              <a:rPr lang="en-GB" b="0" i="0" dirty="0" err="1">
                <a:solidFill>
                  <a:srgbClr val="424242"/>
                </a:solidFill>
                <a:effectLst/>
                <a:latin typeface="Lora" pitchFamily="2" charset="77"/>
              </a:rPr>
              <a:t>tSNS</a:t>
            </a:r>
            <a:r>
              <a:rPr lang="en-GB" b="0" i="0" dirty="0">
                <a:solidFill>
                  <a:srgbClr val="424242"/>
                </a:solidFill>
                <a:effectLst/>
                <a:latin typeface="Lora" pitchFamily="2" charset="77"/>
              </a:rPr>
              <a:t>), transcranial magnetic stimulation (TMS), and non-invasive vagal nerve stimulation (</a:t>
            </a:r>
            <a:r>
              <a:rPr lang="en-GB" b="0" i="0" dirty="0" err="1">
                <a:solidFill>
                  <a:srgbClr val="424242"/>
                </a:solidFill>
                <a:effectLst/>
                <a:latin typeface="Lora" pitchFamily="2" charset="77"/>
              </a:rPr>
              <a:t>nVNS</a:t>
            </a:r>
            <a:r>
              <a:rPr lang="en-GB" b="0" i="0" dirty="0">
                <a:solidFill>
                  <a:srgbClr val="424242"/>
                </a:solidFill>
                <a:effectLst/>
                <a:latin typeface="Lora" pitchFamily="2" charset="77"/>
              </a:rPr>
              <a:t>). These techniques have shown promise in reducing headache intensity and frequency. For instance, </a:t>
            </a:r>
            <a:r>
              <a:rPr lang="en-GB" b="0" i="0" dirty="0" err="1">
                <a:solidFill>
                  <a:srgbClr val="424242"/>
                </a:solidFill>
                <a:effectLst/>
                <a:latin typeface="Lora" pitchFamily="2" charset="77"/>
              </a:rPr>
              <a:t>tSNS</a:t>
            </a:r>
            <a:r>
              <a:rPr lang="en-GB" b="0" i="0" dirty="0">
                <a:solidFill>
                  <a:srgbClr val="424242"/>
                </a:solidFill>
                <a:effectLst/>
                <a:latin typeface="Lora" pitchFamily="2" charset="77"/>
              </a:rPr>
              <a:t> has been effective in episodic migraine prevention, while </a:t>
            </a:r>
            <a:r>
              <a:rPr lang="en-GB" b="0" i="0" dirty="0" err="1">
                <a:solidFill>
                  <a:srgbClr val="424242"/>
                </a:solidFill>
                <a:effectLst/>
                <a:latin typeface="Lora" pitchFamily="2" charset="77"/>
              </a:rPr>
              <a:t>nVNS</a:t>
            </a:r>
            <a:r>
              <a:rPr lang="en-GB" b="0" i="0" dirty="0">
                <a:solidFill>
                  <a:srgbClr val="424242"/>
                </a:solidFill>
                <a:effectLst/>
                <a:latin typeface="Lora" pitchFamily="2" charset="77"/>
              </a:rPr>
              <a:t> has demonstrated efficacy in acute migraine therapy.</a:t>
            </a:r>
            <a:r>
              <a:rPr lang="en-GB" b="1" i="0" baseline="30000" dirty="0">
                <a:solidFill>
                  <a:srgbClr val="E4643D"/>
                </a:solidFill>
                <a:effectLst/>
                <a:latin typeface="var(--oe-sans)"/>
              </a:rPr>
              <a:t>[1-2]</a:t>
            </a:r>
          </a:p>
          <a:p>
            <a:pPr algn="l"/>
            <a:endParaRPr lang="en-GB" b="0" i="0" dirty="0">
              <a:effectLst/>
              <a:latin typeface="Lora" pitchFamily="2" charset="77"/>
            </a:endParaRPr>
          </a:p>
          <a:p>
            <a:pPr algn="l"/>
            <a:r>
              <a:rPr lang="en-GB" b="0" i="0" dirty="0">
                <a:solidFill>
                  <a:srgbClr val="424242"/>
                </a:solidFill>
                <a:effectLst/>
                <a:latin typeface="Lora" pitchFamily="2" charset="77"/>
              </a:rPr>
              <a:t>Invasive methods, such as occipital nerve stimulation (ONS), are typically reserved for chronic migraine patients who are refractory to other treatments. ONS has shown some effectiveness in migraine prevention, although the results are modest and the procedure carries surgical risks.</a:t>
            </a:r>
            <a:r>
              <a:rPr lang="en-GB" b="1" i="0" baseline="30000" dirty="0">
                <a:solidFill>
                  <a:srgbClr val="E4643D"/>
                </a:solidFill>
                <a:effectLst/>
                <a:latin typeface="var(--oe-sans)"/>
              </a:rPr>
              <a:t>[3-4]</a:t>
            </a:r>
          </a:p>
          <a:p>
            <a:pPr algn="l"/>
            <a:endParaRPr lang="en-GB" b="0" i="0" dirty="0">
              <a:effectLst/>
              <a:latin typeface="Lora" pitchFamily="2" charset="77"/>
            </a:endParaRPr>
          </a:p>
          <a:p>
            <a:pPr algn="l"/>
            <a:r>
              <a:rPr lang="en-GB" b="0" i="0" dirty="0">
                <a:solidFill>
                  <a:srgbClr val="424242"/>
                </a:solidFill>
                <a:effectLst/>
                <a:latin typeface="Lora" pitchFamily="2" charset="77"/>
              </a:rPr>
              <a:t>The mechanisms by which neuromodulation exerts its effects include altering brainstem activity and connectivity, as seen with respiratory-gated auricular vagal afferent nerve stimulation (RAVANS), which modulates brainstem nuclei involved in pain regulation.</a:t>
            </a:r>
            <a:r>
              <a:rPr lang="en-GB" b="1" i="0" baseline="30000" dirty="0">
                <a:solidFill>
                  <a:srgbClr val="E4643D"/>
                </a:solidFill>
                <a:effectLst/>
                <a:latin typeface="var(--oe-sans)"/>
              </a:rPr>
              <a:t>[5]</a:t>
            </a:r>
            <a:r>
              <a:rPr lang="en-GB" b="0" i="0" dirty="0">
                <a:solidFill>
                  <a:srgbClr val="424242"/>
                </a:solidFill>
                <a:effectLst/>
                <a:latin typeface="Lora" pitchFamily="2" charset="77"/>
              </a:rPr>
              <a:t> Additionally, neuromodulation can induce plastic changes in the brain, potentially correcting maladaptive plasticity associated with chronic migraine.</a:t>
            </a:r>
            <a:r>
              <a:rPr lang="en-GB" b="1" i="0" baseline="30000" dirty="0">
                <a:solidFill>
                  <a:srgbClr val="E4643D"/>
                </a:solidFill>
                <a:effectLst/>
                <a:latin typeface="var(--oe-sans)"/>
              </a:rPr>
              <a:t>[6]</a:t>
            </a:r>
            <a:endParaRPr lang="en-GB" b="0" i="0" dirty="0">
              <a:effectLst/>
              <a:latin typeface="Lora" pitchFamily="2" charset="77"/>
            </a:endParaRPr>
          </a:p>
          <a:p>
            <a:endParaRPr lang="en-US" dirty="0"/>
          </a:p>
        </p:txBody>
      </p:sp>
      <p:sp>
        <p:nvSpPr>
          <p:cNvPr id="4" name="Slide Number Placeholder 3"/>
          <p:cNvSpPr>
            <a:spLocks noGrp="1"/>
          </p:cNvSpPr>
          <p:nvPr>
            <p:ph type="sldNum" sz="quarter" idx="5"/>
          </p:nvPr>
        </p:nvSpPr>
        <p:spPr/>
        <p:txBody>
          <a:bodyPr/>
          <a:lstStyle/>
          <a:p>
            <a:fld id="{EF921E78-69FF-514C-AD84-0E9042EE5625}" type="slidenum">
              <a:rPr lang="en-US" smtClean="0"/>
              <a:t>54</a:t>
            </a:fld>
            <a:endParaRPr lang="en-US"/>
          </a:p>
        </p:txBody>
      </p:sp>
    </p:spTree>
    <p:extLst>
      <p:ext uri="{BB962C8B-B14F-4D97-AF65-F5344CB8AC3E}">
        <p14:creationId xmlns:p14="http://schemas.microsoft.com/office/powerpoint/2010/main" val="3183753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0F0D2-8BE2-AAEF-763C-42904B4634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C096F5E-A669-9277-5859-1B4F380B8D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62D20FD-92A9-6C24-47D0-F2B0AF177308}"/>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5" name="Footer Placeholder 4">
            <a:extLst>
              <a:ext uri="{FF2B5EF4-FFF2-40B4-BE49-F238E27FC236}">
                <a16:creationId xmlns:a16="http://schemas.microsoft.com/office/drawing/2014/main" id="{D8DE0AE9-8712-8DB7-AE0A-5F5F10D69B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2A9906-F470-6A6E-91FF-D6895FA5BF85}"/>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3429109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53CD3-F3E5-5E6B-F261-AD33319AF9B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D14A940-4D41-027B-CE18-DD77BA9448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654B209-5879-4006-F213-D07A86DBA8C8}"/>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5" name="Footer Placeholder 4">
            <a:extLst>
              <a:ext uri="{FF2B5EF4-FFF2-40B4-BE49-F238E27FC236}">
                <a16:creationId xmlns:a16="http://schemas.microsoft.com/office/drawing/2014/main" id="{8E51B122-46C0-7B48-7B9A-5D0CB981AB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5BCB330-C391-45AE-BE47-2AB7356F6663}"/>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2938322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9A71E-1BE7-19D8-BA03-0E51A5DA81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C0C188-4E6A-DFAD-0429-537E373C6ED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076F29-2B2B-177D-7FC5-C065CEB30FAE}"/>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5" name="Footer Placeholder 4">
            <a:extLst>
              <a:ext uri="{FF2B5EF4-FFF2-40B4-BE49-F238E27FC236}">
                <a16:creationId xmlns:a16="http://schemas.microsoft.com/office/drawing/2014/main" id="{8C04FCCC-7D6F-BA59-B565-DFF9B35928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BA6E194-ECBE-2B2D-2F21-B51182573D2B}"/>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3673057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A3AFE-F561-9F46-8A6D-96301B4FB5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6B32FFE-BCB9-500A-63D4-1EBFD65C44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5D24304-9ABB-FDC9-8AF6-CDE88E4171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2E288DC-AA91-557B-3531-B9DD259531DF}"/>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6" name="Footer Placeholder 5">
            <a:extLst>
              <a:ext uri="{FF2B5EF4-FFF2-40B4-BE49-F238E27FC236}">
                <a16:creationId xmlns:a16="http://schemas.microsoft.com/office/drawing/2014/main" id="{CFCBD3E5-5486-4455-50A2-B4DEBB8796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16D998-02F7-9936-B848-8CC217CECB3A}"/>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653388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9977F-7513-BA18-88F1-B0A3B696488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C17796-6C75-F13F-7572-C1E6FEA898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C8CF40C-4350-E48C-E9EF-3325CC417D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716F3A9-43FA-0958-9A36-A289BBA282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9C3BAD-7C16-EE02-E11B-D676453038B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8352BC1-5F97-6838-0BF1-76052D8A3D2B}"/>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8" name="Footer Placeholder 7">
            <a:extLst>
              <a:ext uri="{FF2B5EF4-FFF2-40B4-BE49-F238E27FC236}">
                <a16:creationId xmlns:a16="http://schemas.microsoft.com/office/drawing/2014/main" id="{8CDDC2A0-0557-F5A0-B00B-5139E826A74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229D4EF-3E9B-FDB8-7BAC-DF27860096E1}"/>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2625038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77574-5463-6E97-6A3F-50B01EAAD2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C8A86C0-5277-4872-A9B9-9A68DA024BF5}"/>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4" name="Footer Placeholder 3">
            <a:extLst>
              <a:ext uri="{FF2B5EF4-FFF2-40B4-BE49-F238E27FC236}">
                <a16:creationId xmlns:a16="http://schemas.microsoft.com/office/drawing/2014/main" id="{3607301F-DC8D-97CF-CE41-011651D5D88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E3E56D9-97FD-B661-5BEA-0ECDBED8534C}"/>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2354363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88C91B-E0FD-7750-914F-8A330BFB2282}"/>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3" name="Footer Placeholder 2">
            <a:extLst>
              <a:ext uri="{FF2B5EF4-FFF2-40B4-BE49-F238E27FC236}">
                <a16:creationId xmlns:a16="http://schemas.microsoft.com/office/drawing/2014/main" id="{BE712797-32BD-0FD4-BA8E-76F63D2C50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A1B7AC-94FF-4D87-8B75-26C5DAEFD8A2}"/>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9169961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792C3-5AFF-F978-AAD3-C437290554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C88074-C474-63AD-B90C-45CE179371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2A28450-556F-409E-73CB-2C5BC4C3E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4AEBE7-1F61-2458-51FD-74D181302474}"/>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6" name="Footer Placeholder 5">
            <a:extLst>
              <a:ext uri="{FF2B5EF4-FFF2-40B4-BE49-F238E27FC236}">
                <a16:creationId xmlns:a16="http://schemas.microsoft.com/office/drawing/2014/main" id="{DA00ECFB-9135-048B-89C6-4A935AF73A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6D1F2D-5606-8D2D-A6FA-FBA22DE130CF}"/>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419575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3B931-84C4-C544-458F-B43273EC97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373C36D-1560-4AE2-E797-20E7A08350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50AF89-3D09-E0F0-7811-E23DAC0983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FFAE1C-0B46-3D2A-C79A-1EF8857CAB78}"/>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6" name="Footer Placeholder 5">
            <a:extLst>
              <a:ext uri="{FF2B5EF4-FFF2-40B4-BE49-F238E27FC236}">
                <a16:creationId xmlns:a16="http://schemas.microsoft.com/office/drawing/2014/main" id="{A70A0823-B58D-ACE5-C5C3-BCA6EF5EF1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DB2DC4-5EF2-109A-5764-0713A6121CB4}"/>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2310002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0721B-EC2D-B730-0ED7-B8B747AC579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0DC6E7-AF83-DF94-4338-C53881410C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AE3EA48-A09A-6E9D-7FEB-C2D9B3A7F632}"/>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5" name="Footer Placeholder 4">
            <a:extLst>
              <a:ext uri="{FF2B5EF4-FFF2-40B4-BE49-F238E27FC236}">
                <a16:creationId xmlns:a16="http://schemas.microsoft.com/office/drawing/2014/main" id="{71B8071C-B74A-8DD0-349C-DF3AAE17AA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F37E20-2562-68E7-1C1B-AA4B20EB7AE8}"/>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2742388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9383FC-8E00-B5AF-0A05-B7A6784B200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B26D68-D900-7BC8-EEDD-A0EDD4BA4BA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D05BF2-941D-F196-40B9-BBF51B995DD6}"/>
              </a:ext>
            </a:extLst>
          </p:cNvPr>
          <p:cNvSpPr>
            <a:spLocks noGrp="1"/>
          </p:cNvSpPr>
          <p:nvPr>
            <p:ph type="dt" sz="half" idx="10"/>
          </p:nvPr>
        </p:nvSpPr>
        <p:spPr/>
        <p:txBody>
          <a:bodyPr/>
          <a:lstStyle/>
          <a:p>
            <a:fld id="{D0C5EA4E-8C82-49EE-AB37-E814E506D8CF}" type="datetimeFigureOut">
              <a:rPr lang="en-GB" smtClean="0"/>
              <a:t>07/05/2026</a:t>
            </a:fld>
            <a:endParaRPr lang="en-GB"/>
          </a:p>
        </p:txBody>
      </p:sp>
      <p:sp>
        <p:nvSpPr>
          <p:cNvPr id="5" name="Footer Placeholder 4">
            <a:extLst>
              <a:ext uri="{FF2B5EF4-FFF2-40B4-BE49-F238E27FC236}">
                <a16:creationId xmlns:a16="http://schemas.microsoft.com/office/drawing/2014/main" id="{B12B1185-B9AF-4EFD-094F-8443AADB1CC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C701FF-F1E9-8CA2-5A54-BB7DCE139D23}"/>
              </a:ext>
            </a:extLst>
          </p:cNvPr>
          <p:cNvSpPr>
            <a:spLocks noGrp="1"/>
          </p:cNvSpPr>
          <p:nvPr>
            <p:ph type="sldNum" sz="quarter" idx="12"/>
          </p:nvPr>
        </p:nvSpPr>
        <p:spPr/>
        <p:txBody>
          <a:bodyPr/>
          <a:lstStyle/>
          <a:p>
            <a:fld id="{66E97372-273D-4CEF-BEC0-5199AB1BD2AB}" type="slidenum">
              <a:rPr lang="en-GB" smtClean="0"/>
              <a:t>‹#›</a:t>
            </a:fld>
            <a:endParaRPr lang="en-GB"/>
          </a:p>
        </p:txBody>
      </p:sp>
    </p:spTree>
    <p:extLst>
      <p:ext uri="{BB962C8B-B14F-4D97-AF65-F5344CB8AC3E}">
        <p14:creationId xmlns:p14="http://schemas.microsoft.com/office/powerpoint/2010/main" val="2321087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1"/>
            <a:ext cx="10972800" cy="4525963"/>
          </a:xfrm>
        </p:spPr>
        <p:txBody>
          <a:bodyPr/>
          <a:lstStyle/>
          <a:p>
            <a:pPr lvl="0"/>
            <a:endParaRPr lang="en-GB" noProof="0"/>
          </a:p>
        </p:txBody>
      </p:sp>
      <p:sp>
        <p:nvSpPr>
          <p:cNvPr id="4" name="Rectangle 4">
            <a:extLst>
              <a:ext uri="{FF2B5EF4-FFF2-40B4-BE49-F238E27FC236}">
                <a16:creationId xmlns:a16="http://schemas.microsoft.com/office/drawing/2014/main" id="{9D404E7B-2232-255F-F4DE-B1A70295B69B}"/>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a:extLst>
              <a:ext uri="{FF2B5EF4-FFF2-40B4-BE49-F238E27FC236}">
                <a16:creationId xmlns:a16="http://schemas.microsoft.com/office/drawing/2014/main" id="{18124E85-5BAF-36E3-5F7A-C7B744C8397F}"/>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a:extLst>
              <a:ext uri="{FF2B5EF4-FFF2-40B4-BE49-F238E27FC236}">
                <a16:creationId xmlns:a16="http://schemas.microsoft.com/office/drawing/2014/main" id="{622875EC-0A66-C71F-837D-982F0518D9CA}"/>
              </a:ext>
            </a:extLst>
          </p:cNvPr>
          <p:cNvSpPr>
            <a:spLocks noGrp="1" noChangeArrowheads="1"/>
          </p:cNvSpPr>
          <p:nvPr>
            <p:ph type="sldNum" sz="quarter" idx="12"/>
          </p:nvPr>
        </p:nvSpPr>
        <p:spPr>
          <a:ln/>
        </p:spPr>
        <p:txBody>
          <a:bodyPr/>
          <a:lstStyle>
            <a:lvl1pPr>
              <a:defRPr/>
            </a:lvl1pPr>
          </a:lstStyle>
          <a:p>
            <a:pPr>
              <a:defRPr/>
            </a:pPr>
            <a:fld id="{ED7F3108-593E-440A-8408-0ED2F7C3DC4A}" type="slidenum">
              <a:rPr lang="en-US" altLang="en-US"/>
              <a:pPr>
                <a:defRPr/>
              </a:pPr>
              <a:t>‹#›</a:t>
            </a:fld>
            <a:endParaRPr lang="en-US" altLang="en-US"/>
          </a:p>
        </p:txBody>
      </p:sp>
    </p:spTree>
    <p:extLst>
      <p:ext uri="{BB962C8B-B14F-4D97-AF65-F5344CB8AC3E}">
        <p14:creationId xmlns:p14="http://schemas.microsoft.com/office/powerpoint/2010/main" val="3985702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16EA05-812C-E6F0-6A29-24BAED91D2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C890DF4-201F-61EA-173E-B0EF50463B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E8D91D-F3B0-8DF6-9C90-80902A1CDE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C5EA4E-8C82-49EE-AB37-E814E506D8CF}" type="datetimeFigureOut">
              <a:rPr lang="en-GB" smtClean="0"/>
              <a:t>07/05/2026</a:t>
            </a:fld>
            <a:endParaRPr lang="en-GB"/>
          </a:p>
        </p:txBody>
      </p:sp>
      <p:sp>
        <p:nvSpPr>
          <p:cNvPr id="5" name="Footer Placeholder 4">
            <a:extLst>
              <a:ext uri="{FF2B5EF4-FFF2-40B4-BE49-F238E27FC236}">
                <a16:creationId xmlns:a16="http://schemas.microsoft.com/office/drawing/2014/main" id="{265B6CC7-6C85-C39F-9CF7-FCE7A99427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9E8BF93-925C-6B60-E7D3-2430C4183C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6E97372-273D-4CEF-BEC0-5199AB1BD2AB}" type="slidenum">
              <a:rPr lang="en-GB" smtClean="0"/>
              <a:t>‹#›</a:t>
            </a:fld>
            <a:endParaRPr lang="en-GB"/>
          </a:p>
        </p:txBody>
      </p:sp>
    </p:spTree>
    <p:extLst>
      <p:ext uri="{BB962C8B-B14F-4D97-AF65-F5344CB8AC3E}">
        <p14:creationId xmlns:p14="http://schemas.microsoft.com/office/powerpoint/2010/main" val="1296904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NULL"/><Relationship Id="rId5" Type="http://schemas.openxmlformats.org/officeDocument/2006/relationships/customXml" Target="../ink/ink2.xml"/><Relationship Id="rId4" Type="http://schemas.openxmlformats.org/officeDocument/2006/relationships/image" Target="NULL"/></Relationships>
</file>

<file path=ppt/slides/_rels/slide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7" Type="http://schemas.openxmlformats.org/officeDocument/2006/relationships/image" Target="../media/image68.png"/><Relationship Id="rId2" Type="http://schemas.openxmlformats.org/officeDocument/2006/relationships/customXml" Target="../ink/ink4.xml"/><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6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ved=2ahUKEwjHpI3F27viAhX86eAKHdi1CHcQjRx6BAgBEAU&amp;url=https%3A%2F%2Fwww.123rf.com%2Fphoto_43158720_orange-push-button-isolated-on-white-background.html%3Ffromid%3DMXBOSysrY3QrbjVWblJWMSt5MFhQZz09&amp;psig=AOvVaw3qvzw2z-pMBQKFNCIJB7Mi&amp;ust=1559046657847699" TargetMode="External"/><Relationship Id="rId1" Type="http://schemas.openxmlformats.org/officeDocument/2006/relationships/slideLayout" Target="../slideLayouts/slideLayout3.xml"/><Relationship Id="rId5" Type="http://schemas.openxmlformats.org/officeDocument/2006/relationships/image" Target="../media/image8.jpeg"/><Relationship Id="rId4" Type="http://schemas.openxmlformats.org/officeDocument/2006/relationships/hyperlink" Target="https://www.google.com/url?sa=i&amp;rct=j&amp;q=&amp;esrc=s&amp;source=images&amp;cd=&amp;ved=2ahUKEwi4sKmNmtDiAhVRUxoKHat1AZkQjRx6BAgBEAU&amp;url=https%3A%2F%2Fwww.kisspng.com%2Fpng-push-button-red-button-button-press-4416542%2F&amp;psig=AOvVaw3Jh1Bb9BChEhDmubFnJBX9&amp;ust=1559750642177647"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url?sa=i&amp;rct=j&amp;q=&amp;esrc=s&amp;source=images&amp;cd=&amp;ved=2ahUKEwi4sKmNmtDiAhVRUxoKHat1AZkQjRx6BAgBEAU&amp;url=https%3A%2F%2Fwww.kisspng.com%2Fpng-push-button-red-button-button-press-4416542%2F&amp;psig=AOvVaw3Jh1Bb9BChEhDmubFnJBX9&amp;ust=1559750642177647"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0ahUKEwjT75Os3sjQAhWKfRoKHcC1DggQjRwIBw&amp;url=https%3A%2F%2Fen.wikipedia.org%2Fwiki%2FPapilledema&amp;bvm=bv.139782543,d.ZGg&amp;psig=AFQjCNHro9WcS1Ib2uIfyXyxnoaRwoETCw&amp;ust=1480329245522262" TargetMode="External"/><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0ahUKEwjT75Os3sjQAhWKfRoKHcC1DggQjRwIBw&amp;url=https%3A%2F%2Fen.wikipedia.org%2Fwiki%2FPapilledema&amp;bvm=bv.139782543,d.ZGg&amp;psig=AFQjCNHro9WcS1Ib2uIfyXyxnoaRwoETCw&amp;ust=1480329245522262" TargetMode="External"/><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url?sa=i&amp;rct=j&amp;q=&amp;esrc=s&amp;source=images&amp;cd=&amp;ved=2ahUKEwi4sKmNmtDiAhVRUxoKHat1AZkQjRx6BAgBEAU&amp;url=https%3A%2F%2Fwww.kisspng.com%2Fpng-push-button-red-button-button-press-4416542%2F&amp;psig=AOvVaw3Jh1Bb9BChEhDmubFnJBX9&amp;ust=1559750642177647"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url?sa=i&amp;rct=j&amp;q=&amp;esrc=s&amp;source=images&amp;cd=&amp;ved=2ahUKEwi4sKmNmtDiAhVRUxoKHat1AZkQjRx6BAgBEAU&amp;url=https%3A%2F%2Fwww.kisspng.com%2Fpng-push-button-red-button-button-press-4416542%2F&amp;psig=AOvVaw3Jh1Bb9BChEhDmubFnJBX9&amp;ust=1559750642177647" TargetMode="Externa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google.com/url?sa=i&amp;rct=j&amp;q=&amp;esrc=s&amp;source=images&amp;cd=&amp;ved=2ahUKEwi4sKmNmtDiAhVRUxoKHat1AZkQjRx6BAgBEAU&amp;url=https%3A%2F%2Fwww.kisspng.com%2Fpng-push-button-red-button-button-press-4416542%2F&amp;psig=AOvVaw3Jh1Bb9BChEhDmubFnJBX9&amp;ust=1559750642177647"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google.com/url?sa=i&amp;rct=j&amp;q=&amp;esrc=s&amp;source=images&amp;cd=&amp;cad=rja&amp;uact=8&amp;ved=2ahUKEwjg-NawuvfgAhUGTBoKHfMsDQ4QjRx6BAgBEAU&amp;url=https%3A%2F%2Fwww.videoblocks.com%2Fvideo%2Fslow-motion-stove-top-burner-igniting-into-a-blue-cooking-flame-turn-on-and-off-blue-flames-of-a-gas-burner-in-the-kitchen-lpg-is-considered-one-of-the-most-convenient-and-efficient-fuels-for-cooking-gas-burner-on-a-domestic-cooker-or-stove-svxzlzyfliw1gf&amp;psig=AOvVaw23vbEgiGzS86eUFND7eA9J&amp;ust=1552303247194567" TargetMode="Externa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google.com/url?sa=i&amp;rct=j&amp;q=&amp;esrc=s&amp;source=images&amp;cd=&amp;ved=2ahUKEwjHpI3F27viAhX86eAKHdi1CHcQjRx6BAgBEAU&amp;url=https%3A%2F%2Fwww.123rf.com%2Fphoto_43158720_orange-push-button-isolated-on-white-background.html%3Ffromid%3DMXBOSysrY3QrbjVWblJWMSt5MFhQZz09&amp;psig=AOvVaw3qvzw2z-pMBQKFNCIJB7Mi&amp;ust=1559046657847699" TargetMode="Externa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ved=2ahUKEwjHpI3F27viAhX86eAKHdi1CHcQjRx6BAgBEAU&amp;url=https%3A%2F%2Fwww.123rf.com%2Fphoto_43158720_orange-push-button-isolated-on-white-background.html%3Ffromid%3DMXBOSysrY3QrbjVWblJWMSt5MFhQZz09&amp;psig=AOvVaw3qvzw2z-pMBQKFNCIJB7Mi&amp;ust=1559046657847699" TargetMode="External"/><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34.xml.rels><?xml version="1.0" encoding="UTF-8" standalone="yes"?>
<Relationships xmlns="http://schemas.openxmlformats.org/package/2006/relationships"><Relationship Id="rId13" Type="http://schemas.openxmlformats.org/officeDocument/2006/relationships/image" Target="../media/image190.png"/><Relationship Id="rId3" Type="http://schemas.openxmlformats.org/officeDocument/2006/relationships/image" Target="../media/image7.jpeg"/><Relationship Id="rId12" Type="http://schemas.openxmlformats.org/officeDocument/2006/relationships/customXml" Target="../ink/ink8.xml"/><Relationship Id="rId2" Type="http://schemas.openxmlformats.org/officeDocument/2006/relationships/hyperlink" Target="https://www.google.com/url?sa=i&amp;rct=j&amp;q=&amp;esrc=s&amp;source=images&amp;cd=&amp;ved=2ahUKEwjHpI3F27viAhX86eAKHdi1CHcQjRx6BAgBEAU&amp;url=https%3A%2F%2Fwww.123rf.com%2Fphoto_43158720_orange-push-button-isolated-on-white-background.html%3Ffromid%3DMXBOSysrY3QrbjVWblJWMSt5MFhQZz09&amp;psig=AOvVaw3qvzw2z-pMBQKFNCIJB7Mi&amp;ust=1559046657847699" TargetMode="External"/><Relationship Id="rId1" Type="http://schemas.openxmlformats.org/officeDocument/2006/relationships/slideLayout" Target="../slideLayouts/slideLayout3.xml"/><Relationship Id="rId6" Type="http://schemas.openxmlformats.org/officeDocument/2006/relationships/customXml" Target="../ink/ink6.xml"/><Relationship Id="rId11" Type="http://schemas.openxmlformats.org/officeDocument/2006/relationships/image" Target="../media/image180.png"/><Relationship Id="rId5" Type="http://schemas.openxmlformats.org/officeDocument/2006/relationships/image" Target="../media/image8.jpeg"/><Relationship Id="rId15" Type="http://schemas.openxmlformats.org/officeDocument/2006/relationships/image" Target="../media/image200.png"/><Relationship Id="rId10" Type="http://schemas.openxmlformats.org/officeDocument/2006/relationships/customXml" Target="../ink/ink7.xml"/><Relationship Id="rId4" Type="http://schemas.openxmlformats.org/officeDocument/2006/relationships/hyperlink" Target="https://www.google.com/url?sa=i&amp;rct=j&amp;q=&amp;esrc=s&amp;source=images&amp;cd=&amp;ved=2ahUKEwi4sKmNmtDiAhVRUxoKHat1AZkQjRx6BAgBEAU&amp;url=https%3A%2F%2Fwww.kisspng.com%2Fpng-push-button-red-button-button-press-4416542%2F&amp;psig=AOvVaw3Jh1Bb9BChEhDmubFnJBX9&amp;ust=1559750642177647" TargetMode="External"/><Relationship Id="rId9" Type="http://schemas.openxmlformats.org/officeDocument/2006/relationships/image" Target="../media/image170.png"/><Relationship Id="rId14" Type="http://schemas.openxmlformats.org/officeDocument/2006/relationships/customXml" Target="../ink/ink9.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3.sv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7.xml"/><Relationship Id="rId5" Type="http://schemas.openxmlformats.org/officeDocument/2006/relationships/image" Target="NULL"/><Relationship Id="rId4" Type="http://schemas.openxmlformats.org/officeDocument/2006/relationships/customXml" Target="../ink/ink10.xml"/></Relationships>
</file>

<file path=ppt/slides/_rels/slide44.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hyperlink" Target="https://www.nice.org.uk/advice/esuom33/chapter/Key-points-from-the-evidence" TargetMode="External"/><Relationship Id="rId2" Type="http://schemas.openxmlformats.org/officeDocument/2006/relationships/hyperlink" Target="https://cks.nice.org.uk/topics/migraine/management/adults/" TargetMode="Externa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customXml" Target="../ink/ink11.xml"/><Relationship Id="rId3" Type="http://schemas.openxmlformats.org/officeDocument/2006/relationships/hyperlink" Target="https://mhraproducts4853.blob.core.windows.net/docs/7cc310ea30864bb33b95caaf51939be576a69452" TargetMode="External"/><Relationship Id="rId7" Type="http://schemas.openxmlformats.org/officeDocument/2006/relationships/hyperlink" Target="https://mhraproducts4853.blob.core.windows.net/docs/ff824f7d7b5ba11a5a47f786d722e763dcbabb41" TargetMode="External"/><Relationship Id="rId2" Type="http://schemas.openxmlformats.org/officeDocument/2006/relationships/hyperlink" Target="https://mhraproducts4853.blob.core.windows.net/docs/a312775746f7791fe6764a396cf99bdddf3f21d2" TargetMode="External"/><Relationship Id="rId1" Type="http://schemas.openxmlformats.org/officeDocument/2006/relationships/slideLayout" Target="../slideLayouts/slideLayout7.xml"/><Relationship Id="rId6" Type="http://schemas.openxmlformats.org/officeDocument/2006/relationships/hyperlink" Target="https://mhraproducts4853.blob.core.windows.net/docs/c5d5edf88982f49667385398f2a631ea9a2830dc" TargetMode="External"/><Relationship Id="rId5" Type="http://schemas.openxmlformats.org/officeDocument/2006/relationships/hyperlink" Target="https://mhraproducts4853.blob.core.windows.net/docs/87ce7484d81a4262da309cb7b1762226742578b3" TargetMode="External"/><Relationship Id="rId4" Type="http://schemas.openxmlformats.org/officeDocument/2006/relationships/hyperlink" Target="https://mhraproducts4853.blob.core.windows.net/docs/5f9c7df6efac01b42c236f7769bd7e86c5c183b8" TargetMode="External"/><Relationship Id="rId9" Type="http://schemas.openxmlformats.org/officeDocument/2006/relationships/image" Target="../media/image280.png"/></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hyperlink" Target="https://migrainetrust.org/live-with-migraine/healthcare/treatments/supplement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6.svg"/><Relationship Id="rId7" Type="http://schemas.openxmlformats.org/officeDocument/2006/relationships/image" Target="../media/image40.svg"/><Relationship Id="rId2" Type="http://schemas.openxmlformats.org/officeDocument/2006/relationships/image" Target="../media/image35.png"/><Relationship Id="rId16" Type="http://schemas.openxmlformats.org/officeDocument/2006/relationships/image" Target="NULL"/><Relationship Id="rId1" Type="http://schemas.openxmlformats.org/officeDocument/2006/relationships/slideLayout" Target="../slideLayouts/slideLayout7.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37.svg"/><Relationship Id="rId9" Type="http://schemas.openxmlformats.org/officeDocument/2006/relationships/customXml" Target="../ink/ink12.xml"/></Relationships>
</file>

<file path=ppt/slides/_rels/slide71.xml.rels><?xml version="1.0" encoding="UTF-8" standalone="yes"?>
<Relationships xmlns="http://schemas.openxmlformats.org/package/2006/relationships"><Relationship Id="rId3" Type="http://schemas.openxmlformats.org/officeDocument/2006/relationships/customXml" Target="../ink/ink13.xml"/><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70.png"/></Relationships>
</file>

<file path=ppt/slides/_rels/slide7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NULL"/></Relationships>
</file>

<file path=ppt/slides/_rels/slide75.xml.rels><?xml version="1.0" encoding="UTF-8" standalone="yes"?>
<Relationships xmlns="http://schemas.openxmlformats.org/package/2006/relationships"><Relationship Id="rId2" Type="http://schemas.openxmlformats.org/officeDocument/2006/relationships/image" Target="../media/image45.sv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D1680-F73F-70C7-D88F-058B905EB71C}"/>
              </a:ext>
            </a:extLst>
          </p:cNvPr>
          <p:cNvSpPr>
            <a:spLocks noGrp="1"/>
          </p:cNvSpPr>
          <p:nvPr>
            <p:ph type="ctrTitle"/>
          </p:nvPr>
        </p:nvSpPr>
        <p:spPr/>
        <p:txBody>
          <a:bodyPr>
            <a:normAutofit/>
          </a:bodyPr>
          <a:lstStyle/>
          <a:p>
            <a:r>
              <a:rPr lang="en-GB" dirty="0"/>
              <a:t>Surviving the ten-minute headache presentation</a:t>
            </a:r>
          </a:p>
        </p:txBody>
      </p:sp>
      <p:sp>
        <p:nvSpPr>
          <p:cNvPr id="3" name="Subtitle 2">
            <a:extLst>
              <a:ext uri="{FF2B5EF4-FFF2-40B4-BE49-F238E27FC236}">
                <a16:creationId xmlns:a16="http://schemas.microsoft.com/office/drawing/2014/main" id="{A89D2149-434C-70DA-FD52-E84ADB8761C5}"/>
              </a:ext>
            </a:extLst>
          </p:cNvPr>
          <p:cNvSpPr>
            <a:spLocks noGrp="1"/>
          </p:cNvSpPr>
          <p:nvPr>
            <p:ph type="subTitle" idx="1"/>
          </p:nvPr>
        </p:nvSpPr>
        <p:spPr/>
        <p:txBody>
          <a:bodyPr>
            <a:normAutofit lnSpcReduction="10000"/>
          </a:bodyPr>
          <a:lstStyle/>
          <a:p>
            <a:endParaRPr lang="en-GB" dirty="0"/>
          </a:p>
          <a:p>
            <a:endParaRPr lang="en-GB" dirty="0"/>
          </a:p>
          <a:p>
            <a:r>
              <a:rPr lang="en-GB" dirty="0"/>
              <a:t>                                                     David Kernick. </a:t>
            </a:r>
          </a:p>
          <a:p>
            <a:r>
              <a:rPr lang="en-GB" dirty="0"/>
              <a:t>                                                  Exeter Headache Care.</a:t>
            </a:r>
          </a:p>
        </p:txBody>
      </p:sp>
    </p:spTree>
    <p:extLst>
      <p:ext uri="{BB962C8B-B14F-4D97-AF65-F5344CB8AC3E}">
        <p14:creationId xmlns:p14="http://schemas.microsoft.com/office/powerpoint/2010/main" val="2015804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25B6F4-7024-5088-C6EE-7ED916F87FBB}"/>
              </a:ext>
            </a:extLst>
          </p:cNvPr>
          <p:cNvPicPr>
            <a:picLocks noChangeAspect="1"/>
          </p:cNvPicPr>
          <p:nvPr/>
        </p:nvPicPr>
        <p:blipFill>
          <a:blip r:embed="rId2"/>
          <a:stretch>
            <a:fillRect/>
          </a:stretch>
        </p:blipFill>
        <p:spPr>
          <a:xfrm>
            <a:off x="1014620" y="0"/>
            <a:ext cx="10162760" cy="5950039"/>
          </a:xfrm>
          <a:prstGeom prst="rect">
            <a:avLst/>
          </a:prstGeom>
        </p:spPr>
      </p:pic>
      <p:sp>
        <p:nvSpPr>
          <p:cNvPr id="2" name="TextBox 1">
            <a:extLst>
              <a:ext uri="{FF2B5EF4-FFF2-40B4-BE49-F238E27FC236}">
                <a16:creationId xmlns:a16="http://schemas.microsoft.com/office/drawing/2014/main" id="{E67AF6CC-15DC-DD4D-4517-540CFF1B2B92}"/>
              </a:ext>
            </a:extLst>
          </p:cNvPr>
          <p:cNvSpPr txBox="1"/>
          <p:nvPr/>
        </p:nvSpPr>
        <p:spPr>
          <a:xfrm>
            <a:off x="2794715" y="6259132"/>
            <a:ext cx="3370410" cy="369332"/>
          </a:xfrm>
          <a:prstGeom prst="rect">
            <a:avLst/>
          </a:prstGeom>
          <a:noFill/>
        </p:spPr>
        <p:txBody>
          <a:bodyPr wrap="none" rtlCol="0">
            <a:spAutoFit/>
          </a:bodyPr>
          <a:lstStyle/>
          <a:p>
            <a:r>
              <a:rPr lang="en-GB" dirty="0"/>
              <a:t>www.exeterheadachecare.co.uk</a:t>
            </a:r>
          </a:p>
        </p:txBody>
      </p:sp>
    </p:spTree>
    <p:extLst>
      <p:ext uri="{BB962C8B-B14F-4D97-AF65-F5344CB8AC3E}">
        <p14:creationId xmlns:p14="http://schemas.microsoft.com/office/powerpoint/2010/main" val="13196525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a:extLst>
              <a:ext uri="{FF2B5EF4-FFF2-40B4-BE49-F238E27FC236}">
                <a16:creationId xmlns:a16="http://schemas.microsoft.com/office/drawing/2014/main" id="{3E71DEFB-8E97-6A5E-0343-7CC45BFB2D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90489"/>
            <a:ext cx="9144000" cy="667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CEE110CA-78A7-EA10-1473-AADCB01C84F5}"/>
                  </a:ext>
                </a:extLst>
              </p14:cNvPr>
              <p14:cNvContentPartPr/>
              <p14:nvPr/>
            </p14:nvContentPartPr>
            <p14:xfrm>
              <a:off x="3132454" y="1470955"/>
              <a:ext cx="1262520" cy="620280"/>
            </p14:xfrm>
          </p:contentPart>
        </mc:Choice>
        <mc:Fallback xmlns="">
          <p:pic>
            <p:nvPicPr>
              <p:cNvPr id="2" name="Ink 1">
                <a:extLst>
                  <a:ext uri="{FF2B5EF4-FFF2-40B4-BE49-F238E27FC236}">
                    <a16:creationId xmlns:a16="http://schemas.microsoft.com/office/drawing/2014/main" id="{CEE110CA-78A7-EA10-1473-AADCB01C84F5}"/>
                  </a:ext>
                </a:extLst>
              </p:cNvPr>
              <p:cNvPicPr/>
              <p:nvPr/>
            </p:nvPicPr>
            <p:blipFill>
              <a:blip r:embed="rId4"/>
              <a:stretch>
                <a:fillRect/>
              </a:stretch>
            </p:blipFill>
            <p:spPr>
              <a:xfrm>
                <a:off x="3126334" y="1464835"/>
                <a:ext cx="1274760" cy="6325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3C6F8407-A378-8EAD-8A4F-AD72981839A0}"/>
                  </a:ext>
                </a:extLst>
              </p14:cNvPr>
              <p14:cNvContentPartPr/>
              <p14:nvPr/>
            </p14:nvContentPartPr>
            <p14:xfrm>
              <a:off x="5769814" y="1551595"/>
              <a:ext cx="1476720" cy="646920"/>
            </p14:xfrm>
          </p:contentPart>
        </mc:Choice>
        <mc:Fallback xmlns="">
          <p:pic>
            <p:nvPicPr>
              <p:cNvPr id="3" name="Ink 2">
                <a:extLst>
                  <a:ext uri="{FF2B5EF4-FFF2-40B4-BE49-F238E27FC236}">
                    <a16:creationId xmlns:a16="http://schemas.microsoft.com/office/drawing/2014/main" id="{3C6F8407-A378-8EAD-8A4F-AD72981839A0}"/>
                  </a:ext>
                </a:extLst>
              </p:cNvPr>
              <p:cNvPicPr/>
              <p:nvPr/>
            </p:nvPicPr>
            <p:blipFill>
              <a:blip r:embed="rId6"/>
              <a:stretch>
                <a:fillRect/>
              </a:stretch>
            </p:blipFill>
            <p:spPr>
              <a:xfrm>
                <a:off x="5763694" y="1545475"/>
                <a:ext cx="1488960" cy="6591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496F7001-5C16-99AC-FBE0-1016EB684396}"/>
                  </a:ext>
                </a:extLst>
              </p14:cNvPr>
              <p14:cNvContentPartPr/>
              <p14:nvPr/>
            </p14:nvContentPartPr>
            <p14:xfrm>
              <a:off x="5530414" y="4084195"/>
              <a:ext cx="2358360" cy="678240"/>
            </p14:xfrm>
          </p:contentPart>
        </mc:Choice>
        <mc:Fallback xmlns="">
          <p:pic>
            <p:nvPicPr>
              <p:cNvPr id="4" name="Ink 3">
                <a:extLst>
                  <a:ext uri="{FF2B5EF4-FFF2-40B4-BE49-F238E27FC236}">
                    <a16:creationId xmlns:a16="http://schemas.microsoft.com/office/drawing/2014/main" id="{496F7001-5C16-99AC-FBE0-1016EB684396}"/>
                  </a:ext>
                </a:extLst>
              </p:cNvPr>
              <p:cNvPicPr/>
              <p:nvPr/>
            </p:nvPicPr>
            <p:blipFill>
              <a:blip r:embed="rId8"/>
              <a:stretch>
                <a:fillRect/>
              </a:stretch>
            </p:blipFill>
            <p:spPr>
              <a:xfrm>
                <a:off x="5524294" y="4078075"/>
                <a:ext cx="2370600" cy="690480"/>
              </a:xfrm>
              <a:prstGeom prst="rect">
                <a:avLst/>
              </a:prstGeom>
            </p:spPr>
          </p:pic>
        </mc:Fallback>
      </mc:AlternateContent>
      <p:sp>
        <p:nvSpPr>
          <p:cNvPr id="5" name="TextBox 4">
            <a:extLst>
              <a:ext uri="{FF2B5EF4-FFF2-40B4-BE49-F238E27FC236}">
                <a16:creationId xmlns:a16="http://schemas.microsoft.com/office/drawing/2014/main" id="{FBC60248-D7A3-BF85-43E1-14B8DD2F02E1}"/>
              </a:ext>
            </a:extLst>
          </p:cNvPr>
          <p:cNvSpPr txBox="1"/>
          <p:nvPr/>
        </p:nvSpPr>
        <p:spPr>
          <a:xfrm>
            <a:off x="10882648" y="6396594"/>
            <a:ext cx="1261884" cy="369332"/>
          </a:xfrm>
          <a:prstGeom prst="rect">
            <a:avLst/>
          </a:prstGeom>
          <a:noFill/>
        </p:spPr>
        <p:txBody>
          <a:bodyPr wrap="none" rtlCol="0">
            <a:spAutoFit/>
          </a:bodyPr>
          <a:lstStyle/>
          <a:p>
            <a:r>
              <a:rPr lang="en-GB" dirty="0"/>
              <a:t>WHO 2016</a:t>
            </a:r>
          </a:p>
        </p:txBody>
      </p:sp>
    </p:spTree>
    <p:extLst>
      <p:ext uri="{BB962C8B-B14F-4D97-AF65-F5344CB8AC3E}">
        <p14:creationId xmlns:p14="http://schemas.microsoft.com/office/powerpoint/2010/main" val="3660038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B0E0F84C-F05D-8AD8-37D3-D146CE94A385}"/>
              </a:ext>
            </a:extLst>
          </p:cNvPr>
          <p:cNvSpPr>
            <a:spLocks noGrp="1" noChangeArrowheads="1"/>
          </p:cNvSpPr>
          <p:nvPr>
            <p:ph type="title"/>
          </p:nvPr>
        </p:nvSpPr>
        <p:spPr>
          <a:xfrm>
            <a:off x="2022475" y="3140868"/>
            <a:ext cx="8147050" cy="576263"/>
          </a:xfrm>
        </p:spPr>
        <p:txBody>
          <a:bodyPr>
            <a:normAutofit fontScale="90000"/>
          </a:bodyPr>
          <a:lstStyle/>
          <a:p>
            <a:pPr eaLnBrk="1" hangingPunct="1"/>
            <a:r>
              <a:rPr lang="en-GB" altLang="en-US" sz="6000" dirty="0"/>
              <a:t>Rule of thumb</a:t>
            </a:r>
            <a:br>
              <a:rPr lang="en-GB" altLang="en-US" dirty="0"/>
            </a:br>
            <a:br>
              <a:rPr lang="en-GB" altLang="en-US" dirty="0"/>
            </a:br>
            <a:r>
              <a:rPr lang="en-GB" altLang="en-US" dirty="0"/>
              <a:t>Under 50 – Why is this not migraine</a:t>
            </a:r>
            <a:br>
              <a:rPr lang="en-GB" altLang="en-US" dirty="0"/>
            </a:br>
            <a:br>
              <a:rPr lang="en-GB" altLang="en-US" dirty="0"/>
            </a:br>
            <a:r>
              <a:rPr lang="en-GB" altLang="en-US" dirty="0"/>
              <a:t>Over 50 – Why is this not temporal arteritis</a:t>
            </a:r>
            <a:br>
              <a:rPr lang="en-GB" altLang="en-US" dirty="0"/>
            </a:br>
            <a:endParaRPr lang="en-GB" altLang="en-US" dirty="0"/>
          </a:p>
        </p:txBody>
      </p:sp>
      <p:pic>
        <p:nvPicPr>
          <p:cNvPr id="3" name="Graphic 2" descr="Thumbs up sign outline">
            <a:extLst>
              <a:ext uri="{FF2B5EF4-FFF2-40B4-BE49-F238E27FC236}">
                <a16:creationId xmlns:a16="http://schemas.microsoft.com/office/drawing/2014/main" id="{746F68C0-8774-2414-425C-6EB13597DDA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45144" y="583842"/>
            <a:ext cx="1905000" cy="1905000"/>
          </a:xfrm>
          <a:prstGeom prst="rect">
            <a:avLst/>
          </a:prstGeom>
        </p:spPr>
      </p:pic>
    </p:spTree>
    <p:extLst>
      <p:ext uri="{BB962C8B-B14F-4D97-AF65-F5344CB8AC3E}">
        <p14:creationId xmlns:p14="http://schemas.microsoft.com/office/powerpoint/2010/main" val="20685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B0E6A991-EC92-13A5-93E3-C5879F2D2942}"/>
              </a:ext>
            </a:extLst>
          </p:cNvPr>
          <p:cNvGraphicFramePr>
            <a:graphicFrameLocks noGrp="1"/>
          </p:cNvGraphicFramePr>
          <p:nvPr>
            <p:extLst>
              <p:ext uri="{D42A27DB-BD31-4B8C-83A1-F6EECF244321}">
                <p14:modId xmlns:p14="http://schemas.microsoft.com/office/powerpoint/2010/main" val="3418731803"/>
              </p:ext>
            </p:extLst>
          </p:nvPr>
        </p:nvGraphicFramePr>
        <p:xfrm>
          <a:off x="1073418" y="706787"/>
          <a:ext cx="5511800" cy="6187440"/>
        </p:xfrm>
        <a:graphic>
          <a:graphicData uri="http://schemas.openxmlformats.org/drawingml/2006/table">
            <a:tbl>
              <a:tblPr firstRow="1" bandRow="1">
                <a:tableStyleId>{5C22544A-7EE6-4342-B048-85BDC9FD1C3A}</a:tableStyleId>
              </a:tblPr>
              <a:tblGrid>
                <a:gridCol w="2755900">
                  <a:extLst>
                    <a:ext uri="{9D8B030D-6E8A-4147-A177-3AD203B41FA5}">
                      <a16:colId xmlns:a16="http://schemas.microsoft.com/office/drawing/2014/main" val="977878193"/>
                    </a:ext>
                  </a:extLst>
                </a:gridCol>
                <a:gridCol w="2755900">
                  <a:extLst>
                    <a:ext uri="{9D8B030D-6E8A-4147-A177-3AD203B41FA5}">
                      <a16:colId xmlns:a16="http://schemas.microsoft.com/office/drawing/2014/main" val="2165802724"/>
                    </a:ext>
                  </a:extLst>
                </a:gridCol>
              </a:tblGrid>
              <a:tr h="593979">
                <a:tc>
                  <a:txBody>
                    <a:bodyPr/>
                    <a:lstStyle/>
                    <a:p>
                      <a:pPr algn="ctr"/>
                      <a:r>
                        <a:rPr lang="en-GB" dirty="0"/>
                        <a:t>Case 1</a:t>
                      </a:r>
                    </a:p>
                    <a:p>
                      <a:pPr algn="ctr"/>
                      <a:r>
                        <a:rPr lang="en-GB" dirty="0"/>
                        <a:t>Short history</a:t>
                      </a:r>
                    </a:p>
                    <a:p>
                      <a:pPr algn="ctr"/>
                      <a:r>
                        <a:rPr lang="en-GB" dirty="0"/>
                        <a:t>New headache</a:t>
                      </a:r>
                    </a:p>
                  </a:txBody>
                  <a:tcPr/>
                </a:tc>
                <a:tc>
                  <a:txBody>
                    <a:bodyPr/>
                    <a:lstStyle/>
                    <a:p>
                      <a:pPr algn="ctr"/>
                      <a:r>
                        <a:rPr lang="en-GB" dirty="0"/>
                        <a:t>Case 2</a:t>
                      </a:r>
                    </a:p>
                    <a:p>
                      <a:pPr algn="ctr"/>
                      <a:r>
                        <a:rPr lang="en-GB" dirty="0"/>
                        <a:t>Complex headache</a:t>
                      </a:r>
                    </a:p>
                  </a:txBody>
                  <a:tcPr/>
                </a:tc>
                <a:extLst>
                  <a:ext uri="{0D108BD9-81ED-4DB2-BD59-A6C34878D82A}">
                    <a16:rowId xmlns:a16="http://schemas.microsoft.com/office/drawing/2014/main" val="2349860358"/>
                  </a:ext>
                </a:extLst>
              </a:tr>
              <a:tr h="3788505">
                <a:tc>
                  <a:txBody>
                    <a:bodyPr/>
                    <a:lstStyle/>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First ever headache</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Well</a:t>
                      </a:r>
                    </a:p>
                  </a:txBody>
                  <a:tcPr/>
                </a:tc>
                <a:tc>
                  <a:txBody>
                    <a:bodyPr/>
                    <a:lstStyle/>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Constant headache past 24 months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Not sleeping</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No clear features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Abdominal pain</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Pains all over body</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On SSRI for anxiety and depression</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Worried as friend has brain tumour.</a:t>
                      </a:r>
                    </a:p>
                  </a:txBody>
                  <a:tcPr/>
                </a:tc>
                <a:extLst>
                  <a:ext uri="{0D108BD9-81ED-4DB2-BD59-A6C34878D82A}">
                    <a16:rowId xmlns:a16="http://schemas.microsoft.com/office/drawing/2014/main" val="2962572532"/>
                  </a:ext>
                </a:extLst>
              </a:tr>
            </a:tbl>
          </a:graphicData>
        </a:graphic>
      </p:graphicFrame>
      <p:sp>
        <p:nvSpPr>
          <p:cNvPr id="3" name="TextBox 2">
            <a:extLst>
              <a:ext uri="{FF2B5EF4-FFF2-40B4-BE49-F238E27FC236}">
                <a16:creationId xmlns:a16="http://schemas.microsoft.com/office/drawing/2014/main" id="{FA7BB065-81CE-2945-2F3D-E58DBEC075A1}"/>
              </a:ext>
            </a:extLst>
          </p:cNvPr>
          <p:cNvSpPr txBox="1"/>
          <p:nvPr/>
        </p:nvSpPr>
        <p:spPr>
          <a:xfrm>
            <a:off x="7843234" y="1918952"/>
            <a:ext cx="4191917" cy="1477328"/>
          </a:xfrm>
          <a:prstGeom prst="rect">
            <a:avLst/>
          </a:prstGeom>
          <a:noFill/>
        </p:spPr>
        <p:txBody>
          <a:bodyPr wrap="none" rtlCol="0">
            <a:spAutoFit/>
          </a:bodyPr>
          <a:lstStyle/>
          <a:p>
            <a:r>
              <a:rPr lang="en-GB" dirty="0"/>
              <a:t>Two approaches very different</a:t>
            </a:r>
          </a:p>
          <a:p>
            <a:endParaRPr lang="en-GB" dirty="0"/>
          </a:p>
          <a:p>
            <a:r>
              <a:rPr lang="en-GB" dirty="0"/>
              <a:t>Perspective from primary care</a:t>
            </a:r>
          </a:p>
          <a:p>
            <a:endParaRPr lang="en-GB" dirty="0"/>
          </a:p>
          <a:p>
            <a:r>
              <a:rPr lang="en-GB" dirty="0"/>
              <a:t>Context of 1-3 ten-minute consultations</a:t>
            </a:r>
          </a:p>
        </p:txBody>
      </p:sp>
    </p:spTree>
    <p:extLst>
      <p:ext uri="{BB962C8B-B14F-4D97-AF65-F5344CB8AC3E}">
        <p14:creationId xmlns:p14="http://schemas.microsoft.com/office/powerpoint/2010/main" val="2414546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29A59-6F5A-4474-5152-FFDFC03EED56}"/>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3152E1FE-CB7A-1F29-F101-7D399EE7D9FE}"/>
              </a:ext>
            </a:extLst>
          </p:cNvPr>
          <p:cNvCxnSpPr/>
          <p:nvPr/>
        </p:nvCxnSpPr>
        <p:spPr>
          <a:xfrm>
            <a:off x="1648138" y="4338749"/>
            <a:ext cx="7505700"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3EB78FBD-502B-A343-8741-E34E5FDA4FFB}"/>
              </a:ext>
            </a:extLst>
          </p:cNvPr>
          <p:cNvSpPr/>
          <p:nvPr/>
        </p:nvSpPr>
        <p:spPr>
          <a:xfrm>
            <a:off x="2708140" y="2941750"/>
            <a:ext cx="203200" cy="139699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E6E0A27A-4EF0-6C1A-960A-7145EDD5CB6A}"/>
              </a:ext>
            </a:extLst>
          </p:cNvPr>
          <p:cNvSpPr txBox="1"/>
          <p:nvPr/>
        </p:nvSpPr>
        <p:spPr>
          <a:xfrm>
            <a:off x="648236" y="2757084"/>
            <a:ext cx="872355" cy="369332"/>
          </a:xfrm>
          <a:prstGeom prst="rect">
            <a:avLst/>
          </a:prstGeom>
          <a:noFill/>
        </p:spPr>
        <p:txBody>
          <a:bodyPr wrap="none" rtlCol="0">
            <a:spAutoFit/>
          </a:bodyPr>
          <a:lstStyle/>
          <a:p>
            <a:r>
              <a:rPr lang="en-GB" dirty="0"/>
              <a:t>Case 1</a:t>
            </a:r>
          </a:p>
        </p:txBody>
      </p:sp>
      <p:sp>
        <p:nvSpPr>
          <p:cNvPr id="2" name="TextBox 1">
            <a:extLst>
              <a:ext uri="{FF2B5EF4-FFF2-40B4-BE49-F238E27FC236}">
                <a16:creationId xmlns:a16="http://schemas.microsoft.com/office/drawing/2014/main" id="{AE1FBB7E-55D2-91D1-3003-1721918FA942}"/>
              </a:ext>
            </a:extLst>
          </p:cNvPr>
          <p:cNvSpPr txBox="1"/>
          <p:nvPr/>
        </p:nvSpPr>
        <p:spPr>
          <a:xfrm>
            <a:off x="7399075" y="1951672"/>
            <a:ext cx="2684902" cy="1477328"/>
          </a:xfrm>
          <a:prstGeom prst="rect">
            <a:avLst/>
          </a:prstGeom>
          <a:noFill/>
        </p:spPr>
        <p:txBody>
          <a:bodyPr wrap="none" rtlCol="0">
            <a:spAutoFit/>
          </a:bodyPr>
          <a:lstStyle/>
          <a:p>
            <a:r>
              <a:rPr lang="en-GB" dirty="0"/>
              <a:t>Make a diagnosis.</a:t>
            </a:r>
          </a:p>
          <a:p>
            <a:endParaRPr lang="en-GB" dirty="0"/>
          </a:p>
          <a:p>
            <a:r>
              <a:rPr lang="en-GB" dirty="0"/>
              <a:t>Offer simple explanation.</a:t>
            </a:r>
          </a:p>
          <a:p>
            <a:endParaRPr lang="en-GB" dirty="0"/>
          </a:p>
          <a:p>
            <a:r>
              <a:rPr lang="en-GB" dirty="0"/>
              <a:t>Treat.</a:t>
            </a:r>
          </a:p>
        </p:txBody>
      </p:sp>
    </p:spTree>
    <p:extLst>
      <p:ext uri="{BB962C8B-B14F-4D97-AF65-F5344CB8AC3E}">
        <p14:creationId xmlns:p14="http://schemas.microsoft.com/office/powerpoint/2010/main" val="4009466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0E1C1A11-4A6E-CF58-A2C0-654F4CC59F89}"/>
              </a:ext>
            </a:extLst>
          </p:cNvPr>
          <p:cNvSpPr>
            <a:spLocks noGrp="1" noChangeArrowheads="1"/>
          </p:cNvSpPr>
          <p:nvPr>
            <p:ph type="title"/>
          </p:nvPr>
        </p:nvSpPr>
        <p:spPr>
          <a:xfrm>
            <a:off x="2279650" y="260350"/>
            <a:ext cx="7772400" cy="1252538"/>
          </a:xfrm>
        </p:spPr>
        <p:txBody>
          <a:bodyPr/>
          <a:lstStyle/>
          <a:p>
            <a:pPr algn="l" eaLnBrk="1" hangingPunct="1"/>
            <a:r>
              <a:rPr lang="en-GB" altLang="en-US" sz="2800" dirty="0"/>
              <a:t>                   </a:t>
            </a:r>
            <a:br>
              <a:rPr lang="en-GB" altLang="en-US" sz="2800" dirty="0"/>
            </a:br>
            <a:r>
              <a:rPr lang="en-GB" altLang="en-US" sz="4000" dirty="0"/>
              <a:t> </a:t>
            </a:r>
            <a:r>
              <a:rPr lang="en-GB" altLang="en-US" sz="3200" dirty="0"/>
              <a:t>Primary                                   Secondary</a:t>
            </a:r>
            <a:endParaRPr lang="en-US" altLang="en-US" sz="3200" dirty="0"/>
          </a:p>
        </p:txBody>
      </p:sp>
      <p:sp>
        <p:nvSpPr>
          <p:cNvPr id="16387" name="Rectangle 3">
            <a:extLst>
              <a:ext uri="{FF2B5EF4-FFF2-40B4-BE49-F238E27FC236}">
                <a16:creationId xmlns:a16="http://schemas.microsoft.com/office/drawing/2014/main" id="{AE092AC4-D412-759B-A396-6764B58EAF58}"/>
              </a:ext>
            </a:extLst>
          </p:cNvPr>
          <p:cNvSpPr>
            <a:spLocks noGrp="1" noChangeArrowheads="1"/>
          </p:cNvSpPr>
          <p:nvPr>
            <p:ph type="body" sz="half" idx="1"/>
          </p:nvPr>
        </p:nvSpPr>
        <p:spPr>
          <a:xfrm>
            <a:off x="1992313" y="1989138"/>
            <a:ext cx="3810000" cy="4114800"/>
          </a:xfrm>
        </p:spPr>
        <p:txBody>
          <a:bodyPr/>
          <a:lstStyle/>
          <a:p>
            <a:pPr eaLnBrk="1" hangingPunct="1"/>
            <a:r>
              <a:rPr lang="en-GB" altLang="en-US" sz="2400" dirty="0"/>
              <a:t>Migraine</a:t>
            </a:r>
          </a:p>
          <a:p>
            <a:pPr eaLnBrk="1" hangingPunct="1"/>
            <a:endParaRPr lang="en-GB" altLang="en-US" sz="2400" dirty="0"/>
          </a:p>
          <a:p>
            <a:pPr eaLnBrk="1" hangingPunct="1"/>
            <a:r>
              <a:rPr lang="en-GB" altLang="en-US" sz="2400" dirty="0"/>
              <a:t>Tension type </a:t>
            </a:r>
          </a:p>
          <a:p>
            <a:pPr eaLnBrk="1" hangingPunct="1"/>
            <a:endParaRPr lang="en-GB" altLang="en-US" sz="2400" dirty="0"/>
          </a:p>
          <a:p>
            <a:pPr eaLnBrk="1" hangingPunct="1"/>
            <a:r>
              <a:rPr lang="en-GB" altLang="en-US" sz="2400" dirty="0"/>
              <a:t>Autonomic cephalalgias (Cluster)</a:t>
            </a:r>
          </a:p>
          <a:p>
            <a:pPr eaLnBrk="1" hangingPunct="1"/>
            <a:endParaRPr lang="en-US" altLang="en-US" sz="2400" dirty="0"/>
          </a:p>
        </p:txBody>
      </p:sp>
      <p:sp>
        <p:nvSpPr>
          <p:cNvPr id="16388" name="Rectangle 4">
            <a:extLst>
              <a:ext uri="{FF2B5EF4-FFF2-40B4-BE49-F238E27FC236}">
                <a16:creationId xmlns:a16="http://schemas.microsoft.com/office/drawing/2014/main" id="{420B5CFD-6B01-D783-185C-7C85796CE234}"/>
              </a:ext>
            </a:extLst>
          </p:cNvPr>
          <p:cNvSpPr>
            <a:spLocks noGrp="1" noChangeArrowheads="1"/>
          </p:cNvSpPr>
          <p:nvPr>
            <p:ph type="body" sz="half" idx="2"/>
          </p:nvPr>
        </p:nvSpPr>
        <p:spPr>
          <a:xfrm>
            <a:off x="6548438" y="1989138"/>
            <a:ext cx="3810000" cy="4114800"/>
          </a:xfrm>
        </p:spPr>
        <p:txBody>
          <a:bodyPr/>
          <a:lstStyle/>
          <a:p>
            <a:pPr eaLnBrk="1" hangingPunct="1"/>
            <a:r>
              <a:rPr lang="en-GB" altLang="en-US" sz="2400" dirty="0"/>
              <a:t>Traumatic</a:t>
            </a:r>
          </a:p>
          <a:p>
            <a:pPr eaLnBrk="1" hangingPunct="1"/>
            <a:r>
              <a:rPr lang="en-GB" altLang="en-US" sz="2400" dirty="0"/>
              <a:t>Vascular</a:t>
            </a:r>
          </a:p>
          <a:p>
            <a:pPr eaLnBrk="1" hangingPunct="1"/>
            <a:r>
              <a:rPr lang="en-GB" altLang="en-US" sz="2400" dirty="0"/>
              <a:t>Non-vascular (SOL)</a:t>
            </a:r>
          </a:p>
          <a:p>
            <a:pPr eaLnBrk="1" hangingPunct="1"/>
            <a:r>
              <a:rPr lang="en-GB" altLang="en-US" sz="2400" dirty="0"/>
              <a:t>Substance induced</a:t>
            </a:r>
          </a:p>
          <a:p>
            <a:pPr eaLnBrk="1" hangingPunct="1"/>
            <a:r>
              <a:rPr lang="en-GB" altLang="en-US" sz="2400" dirty="0"/>
              <a:t>Infection</a:t>
            </a:r>
          </a:p>
          <a:p>
            <a:pPr eaLnBrk="1" hangingPunct="1"/>
            <a:r>
              <a:rPr lang="en-GB" altLang="en-US" sz="2400" dirty="0"/>
              <a:t>Disturbed homeostasis</a:t>
            </a:r>
          </a:p>
          <a:p>
            <a:pPr eaLnBrk="1" hangingPunct="1"/>
            <a:r>
              <a:rPr lang="en-GB" altLang="en-US" sz="2400" dirty="0"/>
              <a:t>Facial structures</a:t>
            </a:r>
            <a:endParaRPr lang="en-US" altLang="en-US" sz="2400" dirty="0"/>
          </a:p>
        </p:txBody>
      </p:sp>
      <p:sp>
        <p:nvSpPr>
          <p:cNvPr id="2" name="TextBox 1">
            <a:extLst>
              <a:ext uri="{FF2B5EF4-FFF2-40B4-BE49-F238E27FC236}">
                <a16:creationId xmlns:a16="http://schemas.microsoft.com/office/drawing/2014/main" id="{D7FC4DF2-1A2E-6AF1-E246-E37B545CA2A2}"/>
              </a:ext>
            </a:extLst>
          </p:cNvPr>
          <p:cNvSpPr txBox="1"/>
          <p:nvPr/>
        </p:nvSpPr>
        <p:spPr>
          <a:xfrm>
            <a:off x="5164428" y="5640947"/>
            <a:ext cx="5227521" cy="369332"/>
          </a:xfrm>
          <a:prstGeom prst="rect">
            <a:avLst/>
          </a:prstGeom>
          <a:noFill/>
        </p:spPr>
        <p:txBody>
          <a:bodyPr wrap="none" rtlCol="0">
            <a:spAutoFit/>
          </a:bodyPr>
          <a:lstStyle/>
          <a:p>
            <a:r>
              <a:rPr lang="en-GB" dirty="0"/>
              <a:t>International headache society classification  2018</a:t>
            </a:r>
          </a:p>
        </p:txBody>
      </p:sp>
      <p:sp>
        <p:nvSpPr>
          <p:cNvPr id="4" name="AutoShape 4" descr="The International Classification of Headache Disorders, 3rd edition (beta  version) - , Headache Classification Committee of the International Headache  Society (IHS), Headache Classification Committee of the International  Headache Society (IHS), 2013">
            <a:extLst>
              <a:ext uri="{FF2B5EF4-FFF2-40B4-BE49-F238E27FC236}">
                <a16:creationId xmlns:a16="http://schemas.microsoft.com/office/drawing/2014/main" id="{93023E44-279D-04DF-353C-634D91446E1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0" name="Picture 6" descr="The International Classification of Headache Disorders - ICHD-3">
            <a:extLst>
              <a:ext uri="{FF2B5EF4-FFF2-40B4-BE49-F238E27FC236}">
                <a16:creationId xmlns:a16="http://schemas.microsoft.com/office/drawing/2014/main" id="{E2C4EF1A-30CC-9D7F-E9A6-1B3F9BC13F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4055" y="4262907"/>
            <a:ext cx="1366971" cy="21357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9C5CD-A33C-CFB6-5D5E-418C2960BCDD}"/>
              </a:ext>
            </a:extLst>
          </p:cNvPr>
          <p:cNvSpPr>
            <a:spLocks noGrp="1"/>
          </p:cNvSpPr>
          <p:nvPr>
            <p:ph type="title"/>
          </p:nvPr>
        </p:nvSpPr>
        <p:spPr/>
        <p:txBody>
          <a:bodyPr/>
          <a:lstStyle/>
          <a:p>
            <a:r>
              <a:rPr lang="en-GB" dirty="0"/>
              <a:t>Step 1</a:t>
            </a:r>
          </a:p>
        </p:txBody>
      </p:sp>
      <p:sp>
        <p:nvSpPr>
          <p:cNvPr id="3" name="Text Placeholder 2">
            <a:extLst>
              <a:ext uri="{FF2B5EF4-FFF2-40B4-BE49-F238E27FC236}">
                <a16:creationId xmlns:a16="http://schemas.microsoft.com/office/drawing/2014/main" id="{EE36B0CF-35B3-F576-BF1E-2F3D0736E00F}"/>
              </a:ext>
            </a:extLst>
          </p:cNvPr>
          <p:cNvSpPr>
            <a:spLocks noGrp="1"/>
          </p:cNvSpPr>
          <p:nvPr>
            <p:ph type="body" idx="1"/>
          </p:nvPr>
        </p:nvSpPr>
        <p:spPr/>
        <p:txBody>
          <a:bodyPr>
            <a:normAutofit/>
          </a:bodyPr>
          <a:lstStyle/>
          <a:p>
            <a:r>
              <a:rPr lang="en-GB" sz="4000" dirty="0"/>
              <a:t>Don’t panic</a:t>
            </a:r>
          </a:p>
        </p:txBody>
      </p:sp>
    </p:spTree>
    <p:extLst>
      <p:ext uri="{BB962C8B-B14F-4D97-AF65-F5344CB8AC3E}">
        <p14:creationId xmlns:p14="http://schemas.microsoft.com/office/powerpoint/2010/main" val="404972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68F5C-E015-97B1-5DE1-6BBD43305A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95911B-0BF9-46FB-F564-87CE4E8690FA}"/>
              </a:ext>
            </a:extLst>
          </p:cNvPr>
          <p:cNvSpPr>
            <a:spLocks noGrp="1"/>
          </p:cNvSpPr>
          <p:nvPr>
            <p:ph type="title"/>
          </p:nvPr>
        </p:nvSpPr>
        <p:spPr/>
        <p:txBody>
          <a:bodyPr/>
          <a:lstStyle/>
          <a:p>
            <a:r>
              <a:rPr lang="en-GB" dirty="0"/>
              <a:t>Step 2</a:t>
            </a:r>
          </a:p>
        </p:txBody>
      </p:sp>
      <p:sp>
        <p:nvSpPr>
          <p:cNvPr id="3" name="Text Placeholder 2">
            <a:extLst>
              <a:ext uri="{FF2B5EF4-FFF2-40B4-BE49-F238E27FC236}">
                <a16:creationId xmlns:a16="http://schemas.microsoft.com/office/drawing/2014/main" id="{849068DC-8C9A-2D5A-4B7E-8FEBB7ADFFBD}"/>
              </a:ext>
            </a:extLst>
          </p:cNvPr>
          <p:cNvSpPr>
            <a:spLocks noGrp="1"/>
          </p:cNvSpPr>
          <p:nvPr>
            <p:ph type="body" idx="1"/>
          </p:nvPr>
        </p:nvSpPr>
        <p:spPr/>
        <p:txBody>
          <a:bodyPr>
            <a:normAutofit/>
          </a:bodyPr>
          <a:lstStyle/>
          <a:p>
            <a:r>
              <a:rPr lang="en-GB" sz="4000" dirty="0"/>
              <a:t>Apply Bayesian statistics</a:t>
            </a:r>
          </a:p>
        </p:txBody>
      </p:sp>
    </p:spTree>
    <p:extLst>
      <p:ext uri="{BB962C8B-B14F-4D97-AF65-F5344CB8AC3E}">
        <p14:creationId xmlns:p14="http://schemas.microsoft.com/office/powerpoint/2010/main" val="2122665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B674FCC0-4AE3-2DF9-AA72-2352E1454811}"/>
              </a:ext>
            </a:extLst>
          </p:cNvPr>
          <p:cNvCxnSpPr>
            <a:cxnSpLocks/>
          </p:cNvCxnSpPr>
          <p:nvPr/>
        </p:nvCxnSpPr>
        <p:spPr>
          <a:xfrm>
            <a:off x="1612900" y="609600"/>
            <a:ext cx="0" cy="5143500"/>
          </a:xfrm>
          <a:prstGeom prst="line">
            <a:avLst/>
          </a:prstGeom>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0B8F7581-0070-5E68-DFF1-F3B8F4140901}"/>
              </a:ext>
            </a:extLst>
          </p:cNvPr>
          <p:cNvCxnSpPr/>
          <p:nvPr/>
        </p:nvCxnSpPr>
        <p:spPr>
          <a:xfrm>
            <a:off x="1689100" y="5740400"/>
            <a:ext cx="9118600" cy="0"/>
          </a:xfrm>
          <a:prstGeom prst="line">
            <a:avLst/>
          </a:prstGeom>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A379823B-8B37-40B6-B883-D2678629D3C9}"/>
              </a:ext>
            </a:extLst>
          </p:cNvPr>
          <p:cNvSpPr txBox="1"/>
          <p:nvPr/>
        </p:nvSpPr>
        <p:spPr>
          <a:xfrm>
            <a:off x="165100" y="2812018"/>
            <a:ext cx="1246880" cy="369332"/>
          </a:xfrm>
          <a:prstGeom prst="rect">
            <a:avLst/>
          </a:prstGeom>
          <a:noFill/>
        </p:spPr>
        <p:txBody>
          <a:bodyPr wrap="none" rtlCol="0">
            <a:spAutoFit/>
          </a:bodyPr>
          <a:lstStyle/>
          <a:p>
            <a:r>
              <a:rPr lang="en-GB" dirty="0"/>
              <a:t>Probability</a:t>
            </a:r>
          </a:p>
        </p:txBody>
      </p:sp>
      <p:sp>
        <p:nvSpPr>
          <p:cNvPr id="8" name="Rectangle 7">
            <a:extLst>
              <a:ext uri="{FF2B5EF4-FFF2-40B4-BE49-F238E27FC236}">
                <a16:creationId xmlns:a16="http://schemas.microsoft.com/office/drawing/2014/main" id="{1AD57084-F81D-599C-9AA2-46D9DB785CD9}"/>
              </a:ext>
            </a:extLst>
          </p:cNvPr>
          <p:cNvSpPr/>
          <p:nvPr/>
        </p:nvSpPr>
        <p:spPr>
          <a:xfrm>
            <a:off x="2173978" y="2717801"/>
            <a:ext cx="556521" cy="3035299"/>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94%</a:t>
            </a:r>
          </a:p>
        </p:txBody>
      </p:sp>
      <p:sp>
        <p:nvSpPr>
          <p:cNvPr id="10" name="Rectangle 9">
            <a:extLst>
              <a:ext uri="{FF2B5EF4-FFF2-40B4-BE49-F238E27FC236}">
                <a16:creationId xmlns:a16="http://schemas.microsoft.com/office/drawing/2014/main" id="{85A676BF-EAB6-51B3-E5E7-A293461D43A0}"/>
              </a:ext>
            </a:extLst>
          </p:cNvPr>
          <p:cNvSpPr/>
          <p:nvPr/>
        </p:nvSpPr>
        <p:spPr>
          <a:xfrm>
            <a:off x="3355125" y="3924301"/>
            <a:ext cx="556521" cy="1816094"/>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0.9%</a:t>
            </a:r>
          </a:p>
        </p:txBody>
      </p:sp>
      <p:sp>
        <p:nvSpPr>
          <p:cNvPr id="11" name="TextBox 10">
            <a:extLst>
              <a:ext uri="{FF2B5EF4-FFF2-40B4-BE49-F238E27FC236}">
                <a16:creationId xmlns:a16="http://schemas.microsoft.com/office/drawing/2014/main" id="{3CF1E50D-1E6E-7ABE-6AAB-87A11D255C0C}"/>
              </a:ext>
            </a:extLst>
          </p:cNvPr>
          <p:cNvSpPr txBox="1"/>
          <p:nvPr/>
        </p:nvSpPr>
        <p:spPr>
          <a:xfrm>
            <a:off x="1689100" y="6299200"/>
            <a:ext cx="7010702" cy="369332"/>
          </a:xfrm>
          <a:prstGeom prst="rect">
            <a:avLst/>
          </a:prstGeom>
          <a:noFill/>
        </p:spPr>
        <p:txBody>
          <a:bodyPr wrap="none" rtlCol="0">
            <a:spAutoFit/>
          </a:bodyPr>
          <a:lstStyle/>
          <a:p>
            <a:r>
              <a:rPr lang="en-GB" dirty="0"/>
              <a:t>Migraine              Cluster     Temporal arteritis   Sub-</a:t>
            </a:r>
            <a:r>
              <a:rPr lang="en-GB" dirty="0" err="1"/>
              <a:t>arach</a:t>
            </a:r>
            <a:r>
              <a:rPr lang="en-GB" dirty="0"/>
              <a:t>               Tumour</a:t>
            </a:r>
          </a:p>
        </p:txBody>
      </p:sp>
      <p:sp>
        <p:nvSpPr>
          <p:cNvPr id="12" name="Rectangle 11">
            <a:extLst>
              <a:ext uri="{FF2B5EF4-FFF2-40B4-BE49-F238E27FC236}">
                <a16:creationId xmlns:a16="http://schemas.microsoft.com/office/drawing/2014/main" id="{4390856E-37AD-FF7E-C654-C550B27A2D9A}"/>
              </a:ext>
            </a:extLst>
          </p:cNvPr>
          <p:cNvSpPr/>
          <p:nvPr/>
        </p:nvSpPr>
        <p:spPr>
          <a:xfrm>
            <a:off x="4536272" y="4521201"/>
            <a:ext cx="691774" cy="1219196"/>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0.7</a:t>
            </a:r>
          </a:p>
          <a:p>
            <a:pPr algn="ctr"/>
            <a:r>
              <a:rPr lang="en-GB" dirty="0">
                <a:solidFill>
                  <a:schemeClr val="tx1"/>
                </a:solidFill>
              </a:rPr>
              <a:t>%</a:t>
            </a:r>
          </a:p>
        </p:txBody>
      </p:sp>
      <p:sp>
        <p:nvSpPr>
          <p:cNvPr id="13" name="Rectangle 12">
            <a:extLst>
              <a:ext uri="{FF2B5EF4-FFF2-40B4-BE49-F238E27FC236}">
                <a16:creationId xmlns:a16="http://schemas.microsoft.com/office/drawing/2014/main" id="{9E0A9883-EFD0-2D3D-54AD-ED5C3824B0B6}"/>
              </a:ext>
            </a:extLst>
          </p:cNvPr>
          <p:cNvSpPr/>
          <p:nvPr/>
        </p:nvSpPr>
        <p:spPr>
          <a:xfrm>
            <a:off x="7764443" y="5156206"/>
            <a:ext cx="556521" cy="558796"/>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0.1%</a:t>
            </a:r>
          </a:p>
        </p:txBody>
      </p:sp>
      <p:sp>
        <p:nvSpPr>
          <p:cNvPr id="14" name="Rectangle 13">
            <a:extLst>
              <a:ext uri="{FF2B5EF4-FFF2-40B4-BE49-F238E27FC236}">
                <a16:creationId xmlns:a16="http://schemas.microsoft.com/office/drawing/2014/main" id="{6EEA2962-F6C4-58DE-F1F7-42B3AC8A583E}"/>
              </a:ext>
            </a:extLst>
          </p:cNvPr>
          <p:cNvSpPr/>
          <p:nvPr/>
        </p:nvSpPr>
        <p:spPr>
          <a:xfrm>
            <a:off x="6167753" y="5156206"/>
            <a:ext cx="556521" cy="558796"/>
          </a:xfrm>
          <a:prstGeom prst="rect">
            <a:avLst/>
          </a:prstGeom>
          <a:solidFill>
            <a:schemeClr val="accent2">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0.1%</a:t>
            </a:r>
          </a:p>
        </p:txBody>
      </p:sp>
      <p:sp>
        <p:nvSpPr>
          <p:cNvPr id="16" name="Rectangle 15">
            <a:extLst>
              <a:ext uri="{FF2B5EF4-FFF2-40B4-BE49-F238E27FC236}">
                <a16:creationId xmlns:a16="http://schemas.microsoft.com/office/drawing/2014/main" id="{691B8B83-095B-87D1-191C-5B4D618775A2}"/>
              </a:ext>
            </a:extLst>
          </p:cNvPr>
          <p:cNvSpPr/>
          <p:nvPr/>
        </p:nvSpPr>
        <p:spPr>
          <a:xfrm>
            <a:off x="2173977" y="304803"/>
            <a:ext cx="556521" cy="213359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17" name="TextBox 16">
            <a:extLst>
              <a:ext uri="{FF2B5EF4-FFF2-40B4-BE49-F238E27FC236}">
                <a16:creationId xmlns:a16="http://schemas.microsoft.com/office/drawing/2014/main" id="{E3E59636-B0F6-B894-DD9F-024E5BE16B18}"/>
              </a:ext>
            </a:extLst>
          </p:cNvPr>
          <p:cNvSpPr txBox="1"/>
          <p:nvPr/>
        </p:nvSpPr>
        <p:spPr>
          <a:xfrm>
            <a:off x="10018022" y="1841500"/>
            <a:ext cx="1465979" cy="646331"/>
          </a:xfrm>
          <a:prstGeom prst="rect">
            <a:avLst/>
          </a:prstGeom>
          <a:noFill/>
        </p:spPr>
        <p:txBody>
          <a:bodyPr wrap="none" rtlCol="0">
            <a:spAutoFit/>
          </a:bodyPr>
          <a:lstStyle/>
          <a:p>
            <a:r>
              <a:rPr lang="en-GB" dirty="0"/>
              <a:t>Kernick 2008</a:t>
            </a:r>
          </a:p>
          <a:p>
            <a:r>
              <a:rPr lang="en-GB" dirty="0"/>
              <a:t>Tepper 2004</a:t>
            </a:r>
          </a:p>
        </p:txBody>
      </p:sp>
      <p:sp>
        <p:nvSpPr>
          <p:cNvPr id="2" name="TextBox 1">
            <a:extLst>
              <a:ext uri="{FF2B5EF4-FFF2-40B4-BE49-F238E27FC236}">
                <a16:creationId xmlns:a16="http://schemas.microsoft.com/office/drawing/2014/main" id="{641CC079-A7E2-13C6-0478-3D3F99500F52}"/>
              </a:ext>
            </a:extLst>
          </p:cNvPr>
          <p:cNvSpPr txBox="1"/>
          <p:nvPr/>
        </p:nvSpPr>
        <p:spPr>
          <a:xfrm>
            <a:off x="4662152" y="1687132"/>
            <a:ext cx="4794582" cy="584775"/>
          </a:xfrm>
          <a:prstGeom prst="rect">
            <a:avLst/>
          </a:prstGeom>
          <a:noFill/>
        </p:spPr>
        <p:txBody>
          <a:bodyPr wrap="none" rtlCol="0">
            <a:spAutoFit/>
          </a:bodyPr>
          <a:lstStyle/>
          <a:p>
            <a:r>
              <a:rPr lang="en-GB" sz="3200" dirty="0"/>
              <a:t>Probability in primary care</a:t>
            </a:r>
          </a:p>
        </p:txBody>
      </p:sp>
    </p:spTree>
    <p:extLst>
      <p:ext uri="{BB962C8B-B14F-4D97-AF65-F5344CB8AC3E}">
        <p14:creationId xmlns:p14="http://schemas.microsoft.com/office/powerpoint/2010/main" val="1775489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0F26A-1B4D-89E0-DDAB-12FE21C936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1CABF4-45AB-3873-68EF-1083A9BE9BDA}"/>
              </a:ext>
            </a:extLst>
          </p:cNvPr>
          <p:cNvSpPr>
            <a:spLocks noGrp="1"/>
          </p:cNvSpPr>
          <p:nvPr>
            <p:ph type="title"/>
          </p:nvPr>
        </p:nvSpPr>
        <p:spPr/>
        <p:txBody>
          <a:bodyPr/>
          <a:lstStyle/>
          <a:p>
            <a:r>
              <a:rPr lang="en-GB" dirty="0"/>
              <a:t>Step 3</a:t>
            </a:r>
          </a:p>
        </p:txBody>
      </p:sp>
      <p:sp>
        <p:nvSpPr>
          <p:cNvPr id="3" name="Text Placeholder 2">
            <a:extLst>
              <a:ext uri="{FF2B5EF4-FFF2-40B4-BE49-F238E27FC236}">
                <a16:creationId xmlns:a16="http://schemas.microsoft.com/office/drawing/2014/main" id="{7E1A32FD-CD0C-BC2C-DED9-0174876B19B4}"/>
              </a:ext>
            </a:extLst>
          </p:cNvPr>
          <p:cNvSpPr>
            <a:spLocks noGrp="1"/>
          </p:cNvSpPr>
          <p:nvPr>
            <p:ph type="body" idx="1"/>
          </p:nvPr>
        </p:nvSpPr>
        <p:spPr/>
        <p:txBody>
          <a:bodyPr>
            <a:normAutofit/>
          </a:bodyPr>
          <a:lstStyle/>
          <a:p>
            <a:r>
              <a:rPr lang="en-GB" sz="4000" dirty="0"/>
              <a:t>Take a history - Its all in the history</a:t>
            </a:r>
          </a:p>
        </p:txBody>
      </p:sp>
    </p:spTree>
    <p:extLst>
      <p:ext uri="{BB962C8B-B14F-4D97-AF65-F5344CB8AC3E}">
        <p14:creationId xmlns:p14="http://schemas.microsoft.com/office/powerpoint/2010/main" val="2495302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a:extLst>
              <a:ext uri="{FF2B5EF4-FFF2-40B4-BE49-F238E27FC236}">
                <a16:creationId xmlns:a16="http://schemas.microsoft.com/office/drawing/2014/main" id="{DA2E9F7C-D9C9-BDE2-9672-D4287B0E0BC3}"/>
              </a:ext>
            </a:extLst>
          </p:cNvPr>
          <p:cNvSpPr>
            <a:spLocks noGrp="1" noChangeArrowheads="1"/>
          </p:cNvSpPr>
          <p:nvPr>
            <p:ph type="body" idx="1"/>
          </p:nvPr>
        </p:nvSpPr>
        <p:spPr>
          <a:xfrm>
            <a:off x="1883923" y="1293375"/>
            <a:ext cx="9217665" cy="5649913"/>
          </a:xfrm>
        </p:spPr>
        <p:txBody>
          <a:bodyPr>
            <a:normAutofit/>
          </a:bodyPr>
          <a:lstStyle/>
          <a:p>
            <a:pPr eaLnBrk="1" hangingPunct="1">
              <a:defRPr/>
            </a:pPr>
            <a:endParaRPr lang="en-GB" altLang="en-US" dirty="0"/>
          </a:p>
          <a:p>
            <a:pPr eaLnBrk="1" hangingPunct="1">
              <a:lnSpc>
                <a:spcPct val="150000"/>
              </a:lnSpc>
              <a:defRPr/>
            </a:pPr>
            <a:r>
              <a:rPr lang="en-GB" altLang="en-US" sz="4000" dirty="0"/>
              <a:t>Family history?</a:t>
            </a:r>
          </a:p>
          <a:p>
            <a:pPr eaLnBrk="1" hangingPunct="1">
              <a:lnSpc>
                <a:spcPct val="150000"/>
              </a:lnSpc>
              <a:defRPr/>
            </a:pPr>
            <a:r>
              <a:rPr lang="en-GB" altLang="en-US" sz="4000" dirty="0"/>
              <a:t>Pain length and associated features?</a:t>
            </a:r>
          </a:p>
          <a:p>
            <a:pPr eaLnBrk="1" hangingPunct="1">
              <a:lnSpc>
                <a:spcPct val="150000"/>
              </a:lnSpc>
              <a:defRPr/>
            </a:pPr>
            <a:r>
              <a:rPr lang="en-GB" altLang="en-US" sz="4000" dirty="0"/>
              <a:t>What do you do?</a:t>
            </a:r>
          </a:p>
          <a:p>
            <a:pPr eaLnBrk="1" hangingPunct="1">
              <a:lnSpc>
                <a:spcPct val="150000"/>
              </a:lnSpc>
              <a:defRPr/>
            </a:pPr>
            <a:endParaRPr lang="en-GB" altLang="en-US" sz="2400" dirty="0"/>
          </a:p>
          <a:p>
            <a:pPr marL="0" indent="0">
              <a:lnSpc>
                <a:spcPct val="150000"/>
              </a:lnSpc>
              <a:buNone/>
              <a:defRPr/>
            </a:pPr>
            <a:endParaRPr lang="en-GB" altLang="en-US" sz="2400" dirty="0"/>
          </a:p>
          <a:p>
            <a:pPr eaLnBrk="1" hangingPunct="1">
              <a:lnSpc>
                <a:spcPct val="150000"/>
              </a:lnSpc>
              <a:defRPr/>
            </a:pPr>
            <a:endParaRPr lang="en-GB" altLang="en-US" sz="2400" dirty="0"/>
          </a:p>
          <a:p>
            <a:pPr eaLnBrk="1" hangingPunct="1">
              <a:lnSpc>
                <a:spcPct val="150000"/>
              </a:lnSpc>
              <a:defRPr/>
            </a:pPr>
            <a:endParaRPr lang="en-GB" altLang="en-US" sz="2400" dirty="0"/>
          </a:p>
          <a:p>
            <a:pPr eaLnBrk="1" hangingPunct="1">
              <a:defRPr/>
            </a:pPr>
            <a:endParaRPr lang="en-US" altLang="en-US" sz="2400" dirty="0"/>
          </a:p>
        </p:txBody>
      </p:sp>
      <p:sp>
        <p:nvSpPr>
          <p:cNvPr id="48131" name="Text Box 3">
            <a:extLst>
              <a:ext uri="{FF2B5EF4-FFF2-40B4-BE49-F238E27FC236}">
                <a16:creationId xmlns:a16="http://schemas.microsoft.com/office/drawing/2014/main" id="{8D3B1871-00C1-1B13-A73B-40347440C2AA}"/>
              </a:ext>
            </a:extLst>
          </p:cNvPr>
          <p:cNvSpPr txBox="1">
            <a:spLocks noChangeArrowheads="1"/>
          </p:cNvSpPr>
          <p:nvPr/>
        </p:nvSpPr>
        <p:spPr bwMode="auto">
          <a:xfrm>
            <a:off x="4440238" y="333375"/>
            <a:ext cx="3724096"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5400" dirty="0"/>
              <a:t>The History</a:t>
            </a:r>
            <a:endParaRPr lang="en-US" altLang="en-US" sz="5400" dirty="0"/>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9E0A623-ED9F-671E-70BA-C08C7CA4DCCB}"/>
                  </a:ext>
                </a:extLst>
              </p14:cNvPr>
              <p14:cNvContentPartPr/>
              <p14:nvPr/>
            </p14:nvContentPartPr>
            <p14:xfrm>
              <a:off x="3754425" y="2042525"/>
              <a:ext cx="360" cy="2160"/>
            </p14:xfrm>
          </p:contentPart>
        </mc:Choice>
        <mc:Fallback xmlns="">
          <p:pic>
            <p:nvPicPr>
              <p:cNvPr id="2" name="Ink 1">
                <a:extLst>
                  <a:ext uri="{FF2B5EF4-FFF2-40B4-BE49-F238E27FC236}">
                    <a16:creationId xmlns:a16="http://schemas.microsoft.com/office/drawing/2014/main" id="{E9E0A623-ED9F-671E-70BA-C08C7CA4DCCB}"/>
                  </a:ext>
                </a:extLst>
              </p:cNvPr>
              <p:cNvPicPr/>
              <p:nvPr/>
            </p:nvPicPr>
            <p:blipFill>
              <a:blip r:embed="rId5"/>
              <a:stretch>
                <a:fillRect/>
              </a:stretch>
            </p:blipFill>
            <p:spPr>
              <a:xfrm>
                <a:off x="3745785" y="2033525"/>
                <a:ext cx="180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A4E9F285-901E-97A3-87BD-A13487D2DE03}"/>
                  </a:ext>
                </a:extLst>
              </p14:cNvPr>
              <p14:cNvContentPartPr/>
              <p14:nvPr/>
            </p14:nvContentPartPr>
            <p14:xfrm>
              <a:off x="3569745" y="1594685"/>
              <a:ext cx="10080" cy="4320"/>
            </p14:xfrm>
          </p:contentPart>
        </mc:Choice>
        <mc:Fallback xmlns="">
          <p:pic>
            <p:nvPicPr>
              <p:cNvPr id="3" name="Ink 2">
                <a:extLst>
                  <a:ext uri="{FF2B5EF4-FFF2-40B4-BE49-F238E27FC236}">
                    <a16:creationId xmlns:a16="http://schemas.microsoft.com/office/drawing/2014/main" id="{A4E9F285-901E-97A3-87BD-A13487D2DE03}"/>
                  </a:ext>
                </a:extLst>
              </p:cNvPr>
              <p:cNvPicPr/>
              <p:nvPr/>
            </p:nvPicPr>
            <p:blipFill>
              <a:blip r:embed="rId7"/>
              <a:stretch>
                <a:fillRect/>
              </a:stretch>
            </p:blipFill>
            <p:spPr>
              <a:xfrm>
                <a:off x="3561105" y="1586045"/>
                <a:ext cx="27720" cy="21960"/>
              </a:xfrm>
              <a:prstGeom prst="rect">
                <a:avLst/>
              </a:prstGeom>
            </p:spPr>
          </p:pic>
        </mc:Fallback>
      </mc:AlternateContent>
    </p:spTree>
    <p:extLst>
      <p:ext uri="{BB962C8B-B14F-4D97-AF65-F5344CB8AC3E}">
        <p14:creationId xmlns:p14="http://schemas.microsoft.com/office/powerpoint/2010/main" val="2435850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3FBA3-2E42-CD68-59B7-64A9A6A813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2C116C-E3A5-C32A-9E9A-B38948F84B4E}"/>
              </a:ext>
            </a:extLst>
          </p:cNvPr>
          <p:cNvSpPr>
            <a:spLocks noGrp="1"/>
          </p:cNvSpPr>
          <p:nvPr>
            <p:ph type="title"/>
          </p:nvPr>
        </p:nvSpPr>
        <p:spPr/>
        <p:txBody>
          <a:bodyPr/>
          <a:lstStyle/>
          <a:p>
            <a:r>
              <a:rPr lang="en-GB" dirty="0"/>
              <a:t>Step 4</a:t>
            </a:r>
          </a:p>
        </p:txBody>
      </p:sp>
      <p:sp>
        <p:nvSpPr>
          <p:cNvPr id="3" name="Text Placeholder 2">
            <a:extLst>
              <a:ext uri="{FF2B5EF4-FFF2-40B4-BE49-F238E27FC236}">
                <a16:creationId xmlns:a16="http://schemas.microsoft.com/office/drawing/2014/main" id="{AC2A1951-D8B7-AF01-B84C-BF9ADA62AFB8}"/>
              </a:ext>
            </a:extLst>
          </p:cNvPr>
          <p:cNvSpPr>
            <a:spLocks noGrp="1"/>
          </p:cNvSpPr>
          <p:nvPr>
            <p:ph type="body" idx="1"/>
          </p:nvPr>
        </p:nvSpPr>
        <p:spPr/>
        <p:txBody>
          <a:bodyPr>
            <a:normAutofit/>
          </a:bodyPr>
          <a:lstStyle/>
          <a:p>
            <a:r>
              <a:rPr lang="en-GB" sz="4000" dirty="0"/>
              <a:t>Basic examination</a:t>
            </a:r>
          </a:p>
          <a:p>
            <a:r>
              <a:rPr lang="en-GB" sz="4000" dirty="0"/>
              <a:t>Inflammatory marker if &gt;50 years</a:t>
            </a:r>
          </a:p>
        </p:txBody>
      </p:sp>
    </p:spTree>
    <p:extLst>
      <p:ext uri="{BB962C8B-B14F-4D97-AF65-F5344CB8AC3E}">
        <p14:creationId xmlns:p14="http://schemas.microsoft.com/office/powerpoint/2010/main" val="24083871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91D11823-53B3-8219-910E-5B7FC9C640FE}"/>
              </a:ext>
            </a:extLst>
          </p:cNvPr>
          <p:cNvSpPr>
            <a:spLocks noGrp="1" noChangeArrowheads="1"/>
          </p:cNvSpPr>
          <p:nvPr>
            <p:ph type="title"/>
          </p:nvPr>
        </p:nvSpPr>
        <p:spPr/>
        <p:txBody>
          <a:bodyPr/>
          <a:lstStyle/>
          <a:p>
            <a:pPr eaLnBrk="1" hangingPunct="1"/>
            <a:r>
              <a:rPr lang="en-GB" altLang="en-US" dirty="0"/>
              <a:t>Examination first appointment</a:t>
            </a:r>
            <a:endParaRPr lang="en-US" altLang="en-US" dirty="0"/>
          </a:p>
        </p:txBody>
      </p:sp>
      <p:sp>
        <p:nvSpPr>
          <p:cNvPr id="50179" name="Rectangle 3">
            <a:extLst>
              <a:ext uri="{FF2B5EF4-FFF2-40B4-BE49-F238E27FC236}">
                <a16:creationId xmlns:a16="http://schemas.microsoft.com/office/drawing/2014/main" id="{F9BC2E3D-E2E4-6BEA-CF64-9355FB145125}"/>
              </a:ext>
            </a:extLst>
          </p:cNvPr>
          <p:cNvSpPr>
            <a:spLocks noGrp="1" noChangeArrowheads="1"/>
          </p:cNvSpPr>
          <p:nvPr>
            <p:ph type="body" idx="1"/>
          </p:nvPr>
        </p:nvSpPr>
        <p:spPr>
          <a:xfrm>
            <a:off x="4020355" y="2891741"/>
            <a:ext cx="9651642" cy="4035372"/>
          </a:xfrm>
        </p:spPr>
        <p:txBody>
          <a:bodyPr/>
          <a:lstStyle/>
          <a:p>
            <a:pPr marL="0" indent="0" eaLnBrk="1" hangingPunct="1">
              <a:buNone/>
            </a:pPr>
            <a:r>
              <a:rPr lang="en-GB" altLang="en-US" sz="2400" dirty="0"/>
              <a:t>				</a:t>
            </a:r>
          </a:p>
          <a:p>
            <a:pPr eaLnBrk="1" hangingPunct="1"/>
            <a:endParaRPr lang="en-GB" altLang="en-US" sz="2400" dirty="0"/>
          </a:p>
        </p:txBody>
      </p:sp>
      <p:pic>
        <p:nvPicPr>
          <p:cNvPr id="1026" name="Picture 2" descr="What you need to know about blood pressure measurement - ABC listen">
            <a:extLst>
              <a:ext uri="{FF2B5EF4-FFF2-40B4-BE49-F238E27FC236}">
                <a16:creationId xmlns:a16="http://schemas.microsoft.com/office/drawing/2014/main" id="{C23349E3-F363-99CB-7320-1F6E8E8B34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7293" y="2575775"/>
            <a:ext cx="3180008" cy="31800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EINE Direct Ophthalmoscopy — How to perform Ophthalmoscopy">
            <a:extLst>
              <a:ext uri="{FF2B5EF4-FFF2-40B4-BE49-F238E27FC236}">
                <a16:creationId xmlns:a16="http://schemas.microsoft.com/office/drawing/2014/main" id="{3F6DFBA2-7BE4-B253-647E-5E5B0ACCF2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0185" y="2713642"/>
            <a:ext cx="4240011" cy="3180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3534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F34D9-D1AD-A7A5-136A-C283980955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ADB8FC1-47D8-DC45-0813-E37AAE8DA524}"/>
              </a:ext>
            </a:extLst>
          </p:cNvPr>
          <p:cNvSpPr>
            <a:spLocks noGrp="1"/>
          </p:cNvSpPr>
          <p:nvPr>
            <p:ph type="title"/>
          </p:nvPr>
        </p:nvSpPr>
        <p:spPr/>
        <p:txBody>
          <a:bodyPr/>
          <a:lstStyle/>
          <a:p>
            <a:r>
              <a:rPr lang="en-GB" dirty="0"/>
              <a:t>Step 5</a:t>
            </a:r>
          </a:p>
        </p:txBody>
      </p:sp>
      <p:sp>
        <p:nvSpPr>
          <p:cNvPr id="3" name="Text Placeholder 2">
            <a:extLst>
              <a:ext uri="{FF2B5EF4-FFF2-40B4-BE49-F238E27FC236}">
                <a16:creationId xmlns:a16="http://schemas.microsoft.com/office/drawing/2014/main" id="{1E50D08F-CF1A-2DAD-1E4B-93F5C4473B37}"/>
              </a:ext>
            </a:extLst>
          </p:cNvPr>
          <p:cNvSpPr>
            <a:spLocks noGrp="1"/>
          </p:cNvSpPr>
          <p:nvPr>
            <p:ph type="body" idx="1"/>
          </p:nvPr>
        </p:nvSpPr>
        <p:spPr/>
        <p:txBody>
          <a:bodyPr>
            <a:normAutofit/>
          </a:bodyPr>
          <a:lstStyle/>
          <a:p>
            <a:r>
              <a:rPr lang="en-GB" sz="4000" dirty="0"/>
              <a:t>Press a red or orange button?</a:t>
            </a:r>
          </a:p>
        </p:txBody>
      </p:sp>
      <p:pic>
        <p:nvPicPr>
          <p:cNvPr id="4" name="Picture 5" descr="Image result for orange push button">
            <a:hlinkClick r:id="rId2"/>
            <a:extLst>
              <a:ext uri="{FF2B5EF4-FFF2-40B4-BE49-F238E27FC236}">
                <a16:creationId xmlns:a16="http://schemas.microsoft.com/office/drawing/2014/main" id="{2A606BC9-B3D6-DAE6-FBA9-B2986AA56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1" y="3275588"/>
            <a:ext cx="3614670" cy="238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Image result for red button">
            <a:hlinkClick r:id="rId4"/>
            <a:extLst>
              <a:ext uri="{FF2B5EF4-FFF2-40B4-BE49-F238E27FC236}">
                <a16:creationId xmlns:a16="http://schemas.microsoft.com/office/drawing/2014/main" id="{ACA01738-E5F5-E133-7776-86F903F620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1142564"/>
            <a:ext cx="342265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94280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5" descr="Image result for red button">
            <a:hlinkClick r:id="rId2"/>
            <a:extLst>
              <a:ext uri="{FF2B5EF4-FFF2-40B4-BE49-F238E27FC236}">
                <a16:creationId xmlns:a16="http://schemas.microsoft.com/office/drawing/2014/main" id="{CA24672B-8606-4ECE-744F-5B38017ED2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952500"/>
            <a:ext cx="85725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a:extLst>
              <a:ext uri="{FF2B5EF4-FFF2-40B4-BE49-F238E27FC236}">
                <a16:creationId xmlns:a16="http://schemas.microsoft.com/office/drawing/2014/main" id="{F877CC4C-7452-9820-734D-C93C6B84127B}"/>
              </a:ext>
            </a:extLst>
          </p:cNvPr>
          <p:cNvSpPr txBox="1">
            <a:spLocks noChangeArrowheads="1"/>
          </p:cNvSpPr>
          <p:nvPr/>
        </p:nvSpPr>
        <p:spPr bwMode="auto">
          <a:xfrm>
            <a:off x="4008438" y="5373688"/>
            <a:ext cx="4126451"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GB" altLang="en-US" sz="2800" dirty="0" err="1"/>
              <a:t>Papilloedema</a:t>
            </a:r>
            <a:endParaRPr lang="en-GB" altLang="en-US" sz="2800" dirty="0"/>
          </a:p>
          <a:p>
            <a:pPr>
              <a:spcBef>
                <a:spcPct val="0"/>
              </a:spcBef>
              <a:buFontTx/>
              <a:buNone/>
            </a:pPr>
            <a:r>
              <a:rPr lang="en-GB" altLang="en-US" sz="2800" dirty="0"/>
              <a:t>Thunderclap headache</a:t>
            </a:r>
          </a:p>
          <a:p>
            <a:pPr>
              <a:spcBef>
                <a:spcPct val="0"/>
              </a:spcBef>
              <a:buNone/>
            </a:pPr>
            <a:r>
              <a:rPr lang="en-GB" altLang="en-US" sz="2800" dirty="0"/>
              <a:t>(New headache over 50)</a:t>
            </a:r>
          </a:p>
          <a:p>
            <a:pPr>
              <a:spcBef>
                <a:spcPct val="0"/>
              </a:spcBef>
              <a:buFontTx/>
              <a:buNone/>
            </a:pPr>
            <a:endParaRPr lang="en-GB" altLang="en-US" sz="2800" dirty="0"/>
          </a:p>
        </p:txBody>
      </p:sp>
      <p:sp>
        <p:nvSpPr>
          <p:cNvPr id="2" name="TextBox 1">
            <a:extLst>
              <a:ext uri="{FF2B5EF4-FFF2-40B4-BE49-F238E27FC236}">
                <a16:creationId xmlns:a16="http://schemas.microsoft.com/office/drawing/2014/main" id="{EE1596E2-7ECD-434E-F31F-643D7173244B}"/>
              </a:ext>
            </a:extLst>
          </p:cNvPr>
          <p:cNvSpPr txBox="1"/>
          <p:nvPr/>
        </p:nvSpPr>
        <p:spPr>
          <a:xfrm>
            <a:off x="8083685" y="671209"/>
            <a:ext cx="2479333" cy="584775"/>
          </a:xfrm>
          <a:prstGeom prst="rect">
            <a:avLst/>
          </a:prstGeom>
          <a:noFill/>
        </p:spPr>
        <p:txBody>
          <a:bodyPr wrap="none" rtlCol="0">
            <a:spAutoFit/>
          </a:bodyPr>
          <a:lstStyle/>
          <a:p>
            <a:r>
              <a:rPr lang="en-GB" sz="3200" dirty="0"/>
              <a:t>Act right now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erebrospinal fluid dynamics and intracranial pressure elevation in  neurological diseases | Fluids and Barriers of the CNS | Full Text">
            <a:extLst>
              <a:ext uri="{FF2B5EF4-FFF2-40B4-BE49-F238E27FC236}">
                <a16:creationId xmlns:a16="http://schemas.microsoft.com/office/drawing/2014/main" id="{663C0155-D05B-6298-8FC6-F4FF60010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00038"/>
            <a:ext cx="11430000" cy="625792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5" descr="Image result for papilloedema">
            <a:hlinkClick r:id="rId3"/>
            <a:extLst>
              <a:ext uri="{FF2B5EF4-FFF2-40B4-BE49-F238E27FC236}">
                <a16:creationId xmlns:a16="http://schemas.microsoft.com/office/drawing/2014/main" id="{1D61A54F-7A01-91DA-F5A0-F413E93E33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0913" y="4356726"/>
            <a:ext cx="2292486" cy="2201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38951992-D371-83CD-D76B-044F6C7BEB13}"/>
              </a:ext>
            </a:extLst>
          </p:cNvPr>
          <p:cNvSpPr txBox="1"/>
          <p:nvPr/>
        </p:nvSpPr>
        <p:spPr>
          <a:xfrm>
            <a:off x="3799268" y="5705341"/>
            <a:ext cx="6772495" cy="923330"/>
          </a:xfrm>
          <a:prstGeom prst="rect">
            <a:avLst/>
          </a:prstGeom>
          <a:noFill/>
        </p:spPr>
        <p:txBody>
          <a:bodyPr wrap="none" rtlCol="0">
            <a:spAutoFit/>
          </a:bodyPr>
          <a:lstStyle/>
          <a:p>
            <a:r>
              <a:rPr lang="en-GB" sz="5400" dirty="0"/>
              <a:t>Obstructive pathology</a:t>
            </a:r>
          </a:p>
        </p:txBody>
      </p:sp>
    </p:spTree>
    <p:extLst>
      <p:ext uri="{BB962C8B-B14F-4D97-AF65-F5344CB8AC3E}">
        <p14:creationId xmlns:p14="http://schemas.microsoft.com/office/powerpoint/2010/main" val="387537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E8C74E8D-7322-36C0-1902-883CB784F56E}"/>
              </a:ext>
            </a:extLst>
          </p:cNvPr>
          <p:cNvSpPr>
            <a:spLocks noGrp="1" noChangeArrowheads="1"/>
          </p:cNvSpPr>
          <p:nvPr>
            <p:ph type="body" idx="1"/>
          </p:nvPr>
        </p:nvSpPr>
        <p:spPr>
          <a:xfrm>
            <a:off x="2959100" y="3500438"/>
            <a:ext cx="6908800" cy="4114800"/>
          </a:xfrm>
        </p:spPr>
        <p:txBody>
          <a:bodyPr/>
          <a:lstStyle/>
          <a:p>
            <a:pPr eaLnBrk="1" hangingPunct="1"/>
            <a:r>
              <a:rPr lang="en-GB" altLang="en-US" dirty="0"/>
              <a:t>Headache</a:t>
            </a:r>
          </a:p>
          <a:p>
            <a:pPr eaLnBrk="1" hangingPunct="1"/>
            <a:r>
              <a:rPr lang="en-GB" altLang="en-US" dirty="0"/>
              <a:t>Pulsatile tinnitus</a:t>
            </a:r>
          </a:p>
          <a:p>
            <a:pPr eaLnBrk="1" hangingPunct="1"/>
            <a:r>
              <a:rPr lang="en-GB" altLang="en-US" dirty="0"/>
              <a:t>Visual disturbances</a:t>
            </a:r>
          </a:p>
          <a:p>
            <a:pPr eaLnBrk="1" hangingPunct="1"/>
            <a:endParaRPr lang="en-GB" altLang="en-US" dirty="0"/>
          </a:p>
          <a:p>
            <a:pPr eaLnBrk="1" hangingPunct="1"/>
            <a:endParaRPr lang="en-GB" altLang="en-US" dirty="0"/>
          </a:p>
          <a:p>
            <a:pPr eaLnBrk="1" hangingPunct="1"/>
            <a:endParaRPr lang="en-US" altLang="en-US" dirty="0"/>
          </a:p>
        </p:txBody>
      </p:sp>
      <p:pic>
        <p:nvPicPr>
          <p:cNvPr id="34820" name="Picture 4" descr="ANd9GcQrvc71tiuyKbws-kYPKU-M35JSwPYraop6qoXvVL6pVKD1ebOdzA">
            <a:extLst>
              <a:ext uri="{FF2B5EF4-FFF2-40B4-BE49-F238E27FC236}">
                <a16:creationId xmlns:a16="http://schemas.microsoft.com/office/drawing/2014/main" id="{2377DE6B-6F75-698B-93CF-E13F12B479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3513" y="404813"/>
            <a:ext cx="2368550" cy="222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 descr="Image result for papilloedema">
            <a:hlinkClick r:id="rId3"/>
            <a:extLst>
              <a:ext uri="{FF2B5EF4-FFF2-40B4-BE49-F238E27FC236}">
                <a16:creationId xmlns:a16="http://schemas.microsoft.com/office/drawing/2014/main" id="{3CED4649-1FD4-482D-0C9C-F314B66C37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91400" y="307975"/>
            <a:ext cx="1879566"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6053BD-005B-FC63-14B7-C7ECE4A6D932}"/>
              </a:ext>
            </a:extLst>
          </p:cNvPr>
          <p:cNvSpPr txBox="1"/>
          <p:nvPr/>
        </p:nvSpPr>
        <p:spPr>
          <a:xfrm>
            <a:off x="3361386" y="5745301"/>
            <a:ext cx="8016297" cy="707886"/>
          </a:xfrm>
          <a:prstGeom prst="rect">
            <a:avLst/>
          </a:prstGeom>
          <a:noFill/>
        </p:spPr>
        <p:txBody>
          <a:bodyPr wrap="none" rtlCol="0">
            <a:spAutoFit/>
          </a:bodyPr>
          <a:lstStyle/>
          <a:p>
            <a:r>
              <a:rPr lang="en-GB" sz="4000" dirty="0"/>
              <a:t>Idiopathic intracranial hypertension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606BA8-9FC5-3856-42BF-4BEEB7E8C8B9}"/>
            </a:ext>
          </a:extLst>
        </p:cNvPr>
        <p:cNvGrpSpPr/>
        <p:nvPr/>
      </p:nvGrpSpPr>
      <p:grpSpPr>
        <a:xfrm>
          <a:off x="0" y="0"/>
          <a:ext cx="0" cy="0"/>
          <a:chOff x="0" y="0"/>
          <a:chExt cx="0" cy="0"/>
        </a:xfrm>
      </p:grpSpPr>
      <p:pic>
        <p:nvPicPr>
          <p:cNvPr id="30722" name="Picture 5" descr="Image result for red button">
            <a:hlinkClick r:id="rId2"/>
            <a:extLst>
              <a:ext uri="{FF2B5EF4-FFF2-40B4-BE49-F238E27FC236}">
                <a16:creationId xmlns:a16="http://schemas.microsoft.com/office/drawing/2014/main" id="{093A6803-0DF8-A483-6E05-4BBAFD7C9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952500"/>
            <a:ext cx="85725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a:extLst>
              <a:ext uri="{FF2B5EF4-FFF2-40B4-BE49-F238E27FC236}">
                <a16:creationId xmlns:a16="http://schemas.microsoft.com/office/drawing/2014/main" id="{EE148F2C-8B25-FD57-2442-E35D64B44E6F}"/>
              </a:ext>
            </a:extLst>
          </p:cNvPr>
          <p:cNvSpPr txBox="1">
            <a:spLocks noChangeArrowheads="1"/>
          </p:cNvSpPr>
          <p:nvPr/>
        </p:nvSpPr>
        <p:spPr bwMode="auto">
          <a:xfrm>
            <a:off x="4008438" y="5373688"/>
            <a:ext cx="410240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GB" altLang="en-US" sz="2000" dirty="0" err="1"/>
              <a:t>Papilloedema</a:t>
            </a:r>
            <a:endParaRPr lang="en-GB" altLang="en-US" sz="2000" dirty="0"/>
          </a:p>
          <a:p>
            <a:pPr>
              <a:spcBef>
                <a:spcPct val="0"/>
              </a:spcBef>
              <a:buFontTx/>
              <a:buNone/>
            </a:pPr>
            <a:r>
              <a:rPr lang="en-GB" altLang="en-US" sz="2800" b="1" dirty="0"/>
              <a:t>Thunderclap headache</a:t>
            </a:r>
          </a:p>
          <a:p>
            <a:pPr>
              <a:spcBef>
                <a:spcPct val="0"/>
              </a:spcBef>
              <a:buNone/>
            </a:pPr>
            <a:r>
              <a:rPr lang="en-GB" altLang="en-US" sz="2000" dirty="0"/>
              <a:t>New headache over 50</a:t>
            </a:r>
          </a:p>
          <a:p>
            <a:pPr>
              <a:spcBef>
                <a:spcPct val="0"/>
              </a:spcBef>
              <a:buFontTx/>
              <a:buNone/>
            </a:pPr>
            <a:endParaRPr lang="en-GB" altLang="en-US" sz="2800" dirty="0"/>
          </a:p>
        </p:txBody>
      </p:sp>
      <p:sp>
        <p:nvSpPr>
          <p:cNvPr id="2" name="TextBox 1">
            <a:extLst>
              <a:ext uri="{FF2B5EF4-FFF2-40B4-BE49-F238E27FC236}">
                <a16:creationId xmlns:a16="http://schemas.microsoft.com/office/drawing/2014/main" id="{1D21AFF0-381D-20FA-AE40-2BA8644A8E89}"/>
              </a:ext>
            </a:extLst>
          </p:cNvPr>
          <p:cNvSpPr txBox="1"/>
          <p:nvPr/>
        </p:nvSpPr>
        <p:spPr>
          <a:xfrm>
            <a:off x="8083685" y="671209"/>
            <a:ext cx="2479333" cy="584775"/>
          </a:xfrm>
          <a:prstGeom prst="rect">
            <a:avLst/>
          </a:prstGeom>
          <a:noFill/>
        </p:spPr>
        <p:txBody>
          <a:bodyPr wrap="none" rtlCol="0">
            <a:spAutoFit/>
          </a:bodyPr>
          <a:lstStyle/>
          <a:p>
            <a:r>
              <a:rPr lang="en-GB" sz="3200" dirty="0"/>
              <a:t>Act right now</a:t>
            </a:r>
          </a:p>
        </p:txBody>
      </p:sp>
    </p:spTree>
    <p:extLst>
      <p:ext uri="{BB962C8B-B14F-4D97-AF65-F5344CB8AC3E}">
        <p14:creationId xmlns:p14="http://schemas.microsoft.com/office/powerpoint/2010/main" val="1806130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B6FF7-3C08-B2A7-BEC9-4F1AD4D0FB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4F77E1-998D-3CE0-13F8-F375AF31F93F}"/>
              </a:ext>
            </a:extLst>
          </p:cNvPr>
          <p:cNvSpPr>
            <a:spLocks noGrp="1"/>
          </p:cNvSpPr>
          <p:nvPr>
            <p:ph type="title"/>
          </p:nvPr>
        </p:nvSpPr>
        <p:spPr/>
        <p:txBody>
          <a:bodyPr/>
          <a:lstStyle/>
          <a:p>
            <a:r>
              <a:rPr lang="en-GB" dirty="0"/>
              <a:t>Step 5a (Thunderclap presentations)</a:t>
            </a:r>
          </a:p>
        </p:txBody>
      </p:sp>
      <p:sp>
        <p:nvSpPr>
          <p:cNvPr id="3" name="Text Placeholder 2">
            <a:extLst>
              <a:ext uri="{FF2B5EF4-FFF2-40B4-BE49-F238E27FC236}">
                <a16:creationId xmlns:a16="http://schemas.microsoft.com/office/drawing/2014/main" id="{B50615DB-F4FA-0E23-FC80-E2E6F7E05658}"/>
              </a:ext>
            </a:extLst>
          </p:cNvPr>
          <p:cNvSpPr>
            <a:spLocks noGrp="1"/>
          </p:cNvSpPr>
          <p:nvPr>
            <p:ph type="body" idx="1"/>
          </p:nvPr>
        </p:nvSpPr>
        <p:spPr>
          <a:xfrm>
            <a:off x="476518" y="4589463"/>
            <a:ext cx="10870932" cy="1500187"/>
          </a:xfrm>
        </p:spPr>
        <p:txBody>
          <a:bodyPr>
            <a:normAutofit/>
          </a:bodyPr>
          <a:lstStyle/>
          <a:p>
            <a:r>
              <a:rPr lang="en-GB" sz="4000" dirty="0"/>
              <a:t>Address the inadequate management of A and E</a:t>
            </a:r>
          </a:p>
        </p:txBody>
      </p:sp>
    </p:spTree>
    <p:extLst>
      <p:ext uri="{BB962C8B-B14F-4D97-AF65-F5344CB8AC3E}">
        <p14:creationId xmlns:p14="http://schemas.microsoft.com/office/powerpoint/2010/main" val="20428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AB33C-F4C9-A478-0BAA-D3E17E136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339B72-87C9-6C03-D83F-FE7BF6EF4567}"/>
              </a:ext>
            </a:extLst>
          </p:cNvPr>
          <p:cNvSpPr>
            <a:spLocks noGrp="1"/>
          </p:cNvSpPr>
          <p:nvPr>
            <p:ph type="title"/>
          </p:nvPr>
        </p:nvSpPr>
        <p:spPr/>
        <p:txBody>
          <a:bodyPr/>
          <a:lstStyle/>
          <a:p>
            <a:r>
              <a:rPr lang="en-GB" dirty="0"/>
              <a:t>Thunderclap Headache (Max one minute)</a:t>
            </a:r>
          </a:p>
        </p:txBody>
      </p:sp>
      <p:sp>
        <p:nvSpPr>
          <p:cNvPr id="3" name="Content Placeholder 2">
            <a:extLst>
              <a:ext uri="{FF2B5EF4-FFF2-40B4-BE49-F238E27FC236}">
                <a16:creationId xmlns:a16="http://schemas.microsoft.com/office/drawing/2014/main" id="{7B6999D2-45ED-8786-EA7A-E691C3015EC7}"/>
              </a:ext>
            </a:extLst>
          </p:cNvPr>
          <p:cNvSpPr>
            <a:spLocks noGrp="1"/>
          </p:cNvSpPr>
          <p:nvPr>
            <p:ph idx="1"/>
          </p:nvPr>
        </p:nvSpPr>
        <p:spPr>
          <a:xfrm>
            <a:off x="374561" y="1526017"/>
            <a:ext cx="10824798" cy="4631498"/>
          </a:xfrm>
        </p:spPr>
        <p:txBody>
          <a:bodyPr>
            <a:normAutofit fontScale="85000" lnSpcReduction="20000"/>
          </a:bodyPr>
          <a:lstStyle/>
          <a:p>
            <a:r>
              <a:rPr lang="en-GB" sz="2400" dirty="0"/>
              <a:t>Subarachnoid Haemorrhage</a:t>
            </a:r>
          </a:p>
          <a:p>
            <a:r>
              <a:rPr lang="en-GB" sz="2400" dirty="0"/>
              <a:t>Stroke</a:t>
            </a:r>
          </a:p>
          <a:p>
            <a:r>
              <a:rPr lang="en-GB" sz="2400" dirty="0"/>
              <a:t>Third ventricle colloid cyst</a:t>
            </a:r>
          </a:p>
          <a:p>
            <a:endParaRPr lang="en-GB" sz="2400" dirty="0"/>
          </a:p>
          <a:p>
            <a:r>
              <a:rPr lang="en-GB" sz="2400" dirty="0"/>
              <a:t>Pituitary apoplexy</a:t>
            </a:r>
          </a:p>
          <a:p>
            <a:r>
              <a:rPr lang="en-GB" sz="2400" dirty="0"/>
              <a:t>Venous sinus thrombosis</a:t>
            </a:r>
          </a:p>
          <a:p>
            <a:endParaRPr lang="en-GB" sz="2400" dirty="0"/>
          </a:p>
          <a:p>
            <a:endParaRPr lang="en-GB" sz="2400" dirty="0"/>
          </a:p>
          <a:p>
            <a:r>
              <a:rPr lang="en-GB" sz="2400" dirty="0"/>
              <a:t>Carotid artery dissection</a:t>
            </a:r>
          </a:p>
          <a:p>
            <a:r>
              <a:rPr lang="en-GB" sz="2400" dirty="0"/>
              <a:t>Spontaneous intracranial hypotension</a:t>
            </a:r>
          </a:p>
          <a:p>
            <a:r>
              <a:rPr lang="en-GB" sz="2400" dirty="0"/>
              <a:t>Acute cervical instability</a:t>
            </a:r>
          </a:p>
          <a:p>
            <a:endParaRPr lang="en-GB" sz="2400" dirty="0"/>
          </a:p>
          <a:p>
            <a:r>
              <a:rPr lang="en-GB" sz="2400" dirty="0"/>
              <a:t>Reversable cerebral vasoconstriction syndrome</a:t>
            </a:r>
          </a:p>
          <a:p>
            <a:endParaRPr lang="en-GB" sz="2400" dirty="0"/>
          </a:p>
        </p:txBody>
      </p:sp>
      <p:sp>
        <p:nvSpPr>
          <p:cNvPr id="4" name="TextBox 3">
            <a:extLst>
              <a:ext uri="{FF2B5EF4-FFF2-40B4-BE49-F238E27FC236}">
                <a16:creationId xmlns:a16="http://schemas.microsoft.com/office/drawing/2014/main" id="{C5A470A4-14C5-E02E-C49D-97CCE61E0C2A}"/>
              </a:ext>
            </a:extLst>
          </p:cNvPr>
          <p:cNvSpPr txBox="1"/>
          <p:nvPr/>
        </p:nvSpPr>
        <p:spPr>
          <a:xfrm>
            <a:off x="7315201" y="4092199"/>
            <a:ext cx="4153381" cy="830997"/>
          </a:xfrm>
          <a:prstGeom prst="rect">
            <a:avLst/>
          </a:prstGeom>
          <a:noFill/>
        </p:spPr>
        <p:txBody>
          <a:bodyPr wrap="none" rtlCol="0">
            <a:spAutoFit/>
          </a:bodyPr>
          <a:lstStyle/>
          <a:p>
            <a:r>
              <a:rPr lang="en-GB" sz="2400" dirty="0">
                <a:solidFill>
                  <a:schemeClr val="tx2">
                    <a:lumMod val="75000"/>
                    <a:lumOff val="25000"/>
                  </a:schemeClr>
                </a:solidFill>
              </a:rPr>
              <a:t>A and E may not think of these</a:t>
            </a:r>
          </a:p>
          <a:p>
            <a:r>
              <a:rPr lang="en-GB" sz="2400" b="1" dirty="0">
                <a:solidFill>
                  <a:schemeClr val="tx2">
                    <a:lumMod val="75000"/>
                    <a:lumOff val="25000"/>
                  </a:schemeClr>
                </a:solidFill>
              </a:rPr>
              <a:t>“Do you have lax joints?”</a:t>
            </a:r>
          </a:p>
        </p:txBody>
      </p:sp>
      <p:sp>
        <p:nvSpPr>
          <p:cNvPr id="5" name="TextBox 4">
            <a:extLst>
              <a:ext uri="{FF2B5EF4-FFF2-40B4-BE49-F238E27FC236}">
                <a16:creationId xmlns:a16="http://schemas.microsoft.com/office/drawing/2014/main" id="{98D2C61E-D431-6E32-FC52-E4EC8DC8BAFF}"/>
              </a:ext>
            </a:extLst>
          </p:cNvPr>
          <p:cNvSpPr txBox="1"/>
          <p:nvPr/>
        </p:nvSpPr>
        <p:spPr>
          <a:xfrm>
            <a:off x="6678117" y="5205015"/>
            <a:ext cx="5614999" cy="1569660"/>
          </a:xfrm>
          <a:prstGeom prst="rect">
            <a:avLst/>
          </a:prstGeom>
          <a:noFill/>
        </p:spPr>
        <p:txBody>
          <a:bodyPr wrap="none" rtlCol="0">
            <a:spAutoFit/>
          </a:bodyPr>
          <a:lstStyle/>
          <a:p>
            <a:r>
              <a:rPr lang="en-GB" sz="2400" dirty="0">
                <a:solidFill>
                  <a:schemeClr val="tx2">
                    <a:lumMod val="75000"/>
                    <a:lumOff val="25000"/>
                  </a:schemeClr>
                </a:solidFill>
              </a:rPr>
              <a:t>                A and E will not think of this</a:t>
            </a:r>
          </a:p>
          <a:p>
            <a:endParaRPr lang="en-GB" sz="2400" dirty="0">
              <a:solidFill>
                <a:schemeClr val="tx2">
                  <a:lumMod val="75000"/>
                  <a:lumOff val="25000"/>
                </a:schemeClr>
              </a:solidFill>
            </a:endParaRPr>
          </a:p>
          <a:p>
            <a:r>
              <a:rPr lang="en-GB" sz="2400" b="1" dirty="0">
                <a:solidFill>
                  <a:schemeClr val="tx2">
                    <a:lumMod val="75000"/>
                    <a:lumOff val="25000"/>
                  </a:schemeClr>
                </a:solidFill>
              </a:rPr>
              <a:t>“Have you had sex headache?</a:t>
            </a:r>
          </a:p>
          <a:p>
            <a:r>
              <a:rPr lang="en-GB" sz="2400" b="1" dirty="0">
                <a:solidFill>
                  <a:schemeClr val="tx2">
                    <a:lumMod val="75000"/>
                    <a:lumOff val="25000"/>
                  </a:schemeClr>
                </a:solidFill>
              </a:rPr>
              <a:t>Are you on SSRI or recreational drugs?”</a:t>
            </a:r>
          </a:p>
        </p:txBody>
      </p:sp>
      <p:sp>
        <p:nvSpPr>
          <p:cNvPr id="7" name="TextBox 6">
            <a:extLst>
              <a:ext uri="{FF2B5EF4-FFF2-40B4-BE49-F238E27FC236}">
                <a16:creationId xmlns:a16="http://schemas.microsoft.com/office/drawing/2014/main" id="{00D63B9F-97B5-BEC1-A6E8-CF45AB2D6A9D}"/>
              </a:ext>
            </a:extLst>
          </p:cNvPr>
          <p:cNvSpPr txBox="1"/>
          <p:nvPr/>
        </p:nvSpPr>
        <p:spPr>
          <a:xfrm>
            <a:off x="7090913" y="1572761"/>
            <a:ext cx="4884671" cy="1938992"/>
          </a:xfrm>
          <a:prstGeom prst="rect">
            <a:avLst/>
          </a:prstGeom>
          <a:noFill/>
        </p:spPr>
        <p:txBody>
          <a:bodyPr wrap="none" rtlCol="0">
            <a:spAutoFit/>
          </a:bodyPr>
          <a:lstStyle/>
          <a:p>
            <a:r>
              <a:rPr lang="en-GB" sz="2400" dirty="0">
                <a:solidFill>
                  <a:schemeClr val="tx2">
                    <a:lumMod val="75000"/>
                    <a:lumOff val="25000"/>
                  </a:schemeClr>
                </a:solidFill>
              </a:rPr>
              <a:t>      A and E excludes these</a:t>
            </a:r>
          </a:p>
          <a:p>
            <a:endParaRPr lang="en-GB" sz="2400" dirty="0">
              <a:solidFill>
                <a:schemeClr val="tx2">
                  <a:lumMod val="75000"/>
                  <a:lumOff val="25000"/>
                </a:schemeClr>
              </a:solidFill>
            </a:endParaRPr>
          </a:p>
          <a:p>
            <a:endParaRPr lang="en-GB" sz="2400" dirty="0">
              <a:solidFill>
                <a:schemeClr val="tx2">
                  <a:lumMod val="75000"/>
                  <a:lumOff val="25000"/>
                </a:schemeClr>
              </a:solidFill>
            </a:endParaRPr>
          </a:p>
          <a:p>
            <a:r>
              <a:rPr lang="en-GB" sz="2400" dirty="0">
                <a:solidFill>
                  <a:schemeClr val="tx2">
                    <a:lumMod val="75000"/>
                    <a:lumOff val="25000"/>
                  </a:schemeClr>
                </a:solidFill>
              </a:rPr>
              <a:t>     Hopefully A and E excludes these</a:t>
            </a:r>
          </a:p>
          <a:p>
            <a:endParaRPr lang="en-GB" sz="2400" dirty="0">
              <a:solidFill>
                <a:schemeClr val="tx2">
                  <a:lumMod val="75000"/>
                  <a:lumOff val="25000"/>
                </a:schemeClr>
              </a:solidFill>
            </a:endParaRPr>
          </a:p>
        </p:txBody>
      </p:sp>
    </p:spTree>
    <p:extLst>
      <p:ext uri="{BB962C8B-B14F-4D97-AF65-F5344CB8AC3E}">
        <p14:creationId xmlns:p14="http://schemas.microsoft.com/office/powerpoint/2010/main" val="4979215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471698D1-875D-38AF-06A1-8F80856583B4}"/>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283179" y="214426"/>
            <a:ext cx="6908800" cy="5554663"/>
          </a:xfrm>
        </p:spPr>
      </p:pic>
      <p:sp>
        <p:nvSpPr>
          <p:cNvPr id="32771" name="Text Box 3">
            <a:extLst>
              <a:ext uri="{FF2B5EF4-FFF2-40B4-BE49-F238E27FC236}">
                <a16:creationId xmlns:a16="http://schemas.microsoft.com/office/drawing/2014/main" id="{A60C6BC7-0E0A-1ED5-4FD7-13A3CFBBB1DF}"/>
              </a:ext>
            </a:extLst>
          </p:cNvPr>
          <p:cNvSpPr txBox="1">
            <a:spLocks noChangeArrowheads="1"/>
          </p:cNvSpPr>
          <p:nvPr/>
        </p:nvSpPr>
        <p:spPr bwMode="auto">
          <a:xfrm>
            <a:off x="917465" y="6053519"/>
            <a:ext cx="537358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dirty="0"/>
              <a:t>Reversible vasoconstriction syndrome</a:t>
            </a:r>
            <a:endParaRPr lang="en-US" altLang="en-US" sz="2400" dirty="0"/>
          </a:p>
        </p:txBody>
      </p:sp>
      <p:sp>
        <p:nvSpPr>
          <p:cNvPr id="3" name="TextBox 2">
            <a:extLst>
              <a:ext uri="{FF2B5EF4-FFF2-40B4-BE49-F238E27FC236}">
                <a16:creationId xmlns:a16="http://schemas.microsoft.com/office/drawing/2014/main" id="{47221445-CC90-4EB7-F561-B9A6CA50A7D6}"/>
              </a:ext>
            </a:extLst>
          </p:cNvPr>
          <p:cNvSpPr txBox="1"/>
          <p:nvPr/>
        </p:nvSpPr>
        <p:spPr>
          <a:xfrm>
            <a:off x="7894749" y="1970468"/>
            <a:ext cx="3128036" cy="1477328"/>
          </a:xfrm>
          <a:prstGeom prst="rect">
            <a:avLst/>
          </a:prstGeom>
          <a:noFill/>
        </p:spPr>
        <p:txBody>
          <a:bodyPr wrap="none" rtlCol="0">
            <a:spAutoFit/>
          </a:bodyPr>
          <a:lstStyle/>
          <a:p>
            <a:r>
              <a:rPr lang="en-GB" dirty="0"/>
              <a:t>Need angiogram for diagnosis</a:t>
            </a:r>
          </a:p>
          <a:p>
            <a:endParaRPr lang="en-GB" dirty="0"/>
          </a:p>
          <a:p>
            <a:r>
              <a:rPr lang="en-GB" dirty="0"/>
              <a:t>Constriction is not immediate</a:t>
            </a:r>
          </a:p>
          <a:p>
            <a:endParaRPr lang="en-GB" dirty="0"/>
          </a:p>
          <a:p>
            <a:r>
              <a:rPr lang="en-GB" dirty="0"/>
              <a:t>Pain lasts up to three months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8D43-B22C-BC30-7E15-D93E81871650}"/>
            </a:ext>
          </a:extLst>
        </p:cNvPr>
        <p:cNvGrpSpPr/>
        <p:nvPr/>
      </p:nvGrpSpPr>
      <p:grpSpPr>
        <a:xfrm>
          <a:off x="0" y="0"/>
          <a:ext cx="0" cy="0"/>
          <a:chOff x="0" y="0"/>
          <a:chExt cx="0" cy="0"/>
        </a:xfrm>
      </p:grpSpPr>
      <p:pic>
        <p:nvPicPr>
          <p:cNvPr id="30722" name="Picture 5" descr="Image result for red button">
            <a:hlinkClick r:id="rId2"/>
            <a:extLst>
              <a:ext uri="{FF2B5EF4-FFF2-40B4-BE49-F238E27FC236}">
                <a16:creationId xmlns:a16="http://schemas.microsoft.com/office/drawing/2014/main" id="{715100A1-F40D-B4C9-8C70-CE06A7B6C3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952500"/>
            <a:ext cx="85725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a:extLst>
              <a:ext uri="{FF2B5EF4-FFF2-40B4-BE49-F238E27FC236}">
                <a16:creationId xmlns:a16="http://schemas.microsoft.com/office/drawing/2014/main" id="{E410E44A-45FC-3EB2-7719-82D6214FD52F}"/>
              </a:ext>
            </a:extLst>
          </p:cNvPr>
          <p:cNvSpPr txBox="1">
            <a:spLocks noChangeArrowheads="1"/>
          </p:cNvSpPr>
          <p:nvPr/>
        </p:nvSpPr>
        <p:spPr bwMode="auto">
          <a:xfrm>
            <a:off x="4008438" y="5373688"/>
            <a:ext cx="4043094"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GB" altLang="en-US" sz="2800" dirty="0" err="1"/>
              <a:t>Papilloedema</a:t>
            </a:r>
            <a:endParaRPr lang="en-GB" altLang="en-US" sz="2800" dirty="0"/>
          </a:p>
          <a:p>
            <a:pPr>
              <a:spcBef>
                <a:spcPct val="0"/>
              </a:spcBef>
              <a:buFontTx/>
              <a:buNone/>
            </a:pPr>
            <a:r>
              <a:rPr lang="en-GB" altLang="en-US" sz="2800" dirty="0"/>
              <a:t>Thunderclap headache</a:t>
            </a:r>
          </a:p>
          <a:p>
            <a:pPr>
              <a:spcBef>
                <a:spcPct val="0"/>
              </a:spcBef>
              <a:buNone/>
            </a:pPr>
            <a:r>
              <a:rPr lang="en-GB" altLang="en-US" sz="2800" b="1" dirty="0"/>
              <a:t>New headache over 50</a:t>
            </a:r>
          </a:p>
          <a:p>
            <a:pPr>
              <a:spcBef>
                <a:spcPct val="0"/>
              </a:spcBef>
              <a:buFontTx/>
              <a:buNone/>
            </a:pPr>
            <a:endParaRPr lang="en-GB" altLang="en-US" sz="2800" dirty="0"/>
          </a:p>
        </p:txBody>
      </p:sp>
      <p:sp>
        <p:nvSpPr>
          <p:cNvPr id="2" name="TextBox 1">
            <a:extLst>
              <a:ext uri="{FF2B5EF4-FFF2-40B4-BE49-F238E27FC236}">
                <a16:creationId xmlns:a16="http://schemas.microsoft.com/office/drawing/2014/main" id="{C2478A24-9229-20C0-5074-2FF6598B07D2}"/>
              </a:ext>
            </a:extLst>
          </p:cNvPr>
          <p:cNvSpPr txBox="1"/>
          <p:nvPr/>
        </p:nvSpPr>
        <p:spPr>
          <a:xfrm>
            <a:off x="8083685" y="671209"/>
            <a:ext cx="2479333" cy="584775"/>
          </a:xfrm>
          <a:prstGeom prst="rect">
            <a:avLst/>
          </a:prstGeom>
          <a:noFill/>
        </p:spPr>
        <p:txBody>
          <a:bodyPr wrap="none" rtlCol="0">
            <a:spAutoFit/>
          </a:bodyPr>
          <a:lstStyle/>
          <a:p>
            <a:r>
              <a:rPr lang="en-GB" sz="3200" dirty="0"/>
              <a:t>Act right now</a:t>
            </a:r>
          </a:p>
        </p:txBody>
      </p:sp>
    </p:spTree>
    <p:extLst>
      <p:ext uri="{BB962C8B-B14F-4D97-AF65-F5344CB8AC3E}">
        <p14:creationId xmlns:p14="http://schemas.microsoft.com/office/powerpoint/2010/main" val="191844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iant Cell Arteritis: Swaraj Bose, MD: Neuro-Ophthalmologist">
            <a:extLst>
              <a:ext uri="{FF2B5EF4-FFF2-40B4-BE49-F238E27FC236}">
                <a16:creationId xmlns:a16="http://schemas.microsoft.com/office/drawing/2014/main" id="{A7DFEC7E-5D80-B092-5C79-971F04FC11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7623" y="749030"/>
            <a:ext cx="7928408" cy="527239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6C8586C-C57C-B0CB-E2E7-8E311C018D5E}"/>
              </a:ext>
            </a:extLst>
          </p:cNvPr>
          <p:cNvSpPr txBox="1"/>
          <p:nvPr/>
        </p:nvSpPr>
        <p:spPr>
          <a:xfrm>
            <a:off x="5808372" y="3123615"/>
            <a:ext cx="3599832" cy="523220"/>
          </a:xfrm>
          <a:prstGeom prst="rect">
            <a:avLst/>
          </a:prstGeom>
          <a:noFill/>
        </p:spPr>
        <p:txBody>
          <a:bodyPr wrap="none" rtlCol="0">
            <a:spAutoFit/>
          </a:bodyPr>
          <a:lstStyle/>
          <a:p>
            <a:r>
              <a:rPr lang="en-GB" sz="2800" dirty="0"/>
              <a:t>Follow local protocols</a:t>
            </a:r>
          </a:p>
        </p:txBody>
      </p:sp>
    </p:spTree>
    <p:extLst>
      <p:ext uri="{BB962C8B-B14F-4D97-AF65-F5344CB8AC3E}">
        <p14:creationId xmlns:p14="http://schemas.microsoft.com/office/powerpoint/2010/main" val="22447580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5F1DA-A327-7536-D027-ED72C30A5311}"/>
            </a:ext>
          </a:extLst>
        </p:cNvPr>
        <p:cNvGrpSpPr/>
        <p:nvPr/>
      </p:nvGrpSpPr>
      <p:grpSpPr>
        <a:xfrm>
          <a:off x="0" y="0"/>
          <a:ext cx="0" cy="0"/>
          <a:chOff x="0" y="0"/>
          <a:chExt cx="0" cy="0"/>
        </a:xfrm>
      </p:grpSpPr>
      <p:pic>
        <p:nvPicPr>
          <p:cNvPr id="30722" name="Picture 5" descr="Image result for red button">
            <a:hlinkClick r:id="rId2"/>
            <a:extLst>
              <a:ext uri="{FF2B5EF4-FFF2-40B4-BE49-F238E27FC236}">
                <a16:creationId xmlns:a16="http://schemas.microsoft.com/office/drawing/2014/main" id="{F49EDCAD-D2AE-5F92-5102-55F932EF26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9750" y="952500"/>
            <a:ext cx="85725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TextBox 1">
            <a:extLst>
              <a:ext uri="{FF2B5EF4-FFF2-40B4-BE49-F238E27FC236}">
                <a16:creationId xmlns:a16="http://schemas.microsoft.com/office/drawing/2014/main" id="{A0B8883A-EAD2-358D-EC1D-32950EBADEEF}"/>
              </a:ext>
            </a:extLst>
          </p:cNvPr>
          <p:cNvSpPr txBox="1">
            <a:spLocks noChangeArrowheads="1"/>
          </p:cNvSpPr>
          <p:nvPr/>
        </p:nvSpPr>
        <p:spPr bwMode="auto">
          <a:xfrm>
            <a:off x="4008438" y="5373688"/>
            <a:ext cx="298350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GB" altLang="en-US" sz="2800" dirty="0"/>
              <a:t>Other red buttons</a:t>
            </a:r>
            <a:endParaRPr lang="en-GB" altLang="en-US" sz="2800" b="1" dirty="0"/>
          </a:p>
          <a:p>
            <a:pPr>
              <a:spcBef>
                <a:spcPct val="0"/>
              </a:spcBef>
              <a:buFontTx/>
              <a:buNone/>
            </a:pPr>
            <a:endParaRPr lang="en-GB" altLang="en-US" sz="2800" dirty="0"/>
          </a:p>
        </p:txBody>
      </p:sp>
      <p:sp>
        <p:nvSpPr>
          <p:cNvPr id="2" name="TextBox 1">
            <a:extLst>
              <a:ext uri="{FF2B5EF4-FFF2-40B4-BE49-F238E27FC236}">
                <a16:creationId xmlns:a16="http://schemas.microsoft.com/office/drawing/2014/main" id="{9C5A9B0F-912D-7AC1-E2EA-23A6AC0D7F5E}"/>
              </a:ext>
            </a:extLst>
          </p:cNvPr>
          <p:cNvSpPr txBox="1"/>
          <p:nvPr/>
        </p:nvSpPr>
        <p:spPr>
          <a:xfrm>
            <a:off x="8083685" y="671209"/>
            <a:ext cx="2479333" cy="584775"/>
          </a:xfrm>
          <a:prstGeom prst="rect">
            <a:avLst/>
          </a:prstGeom>
          <a:noFill/>
        </p:spPr>
        <p:txBody>
          <a:bodyPr wrap="none" rtlCol="0">
            <a:spAutoFit/>
          </a:bodyPr>
          <a:lstStyle/>
          <a:p>
            <a:r>
              <a:rPr lang="en-GB" sz="3200" dirty="0"/>
              <a:t>Act right now</a:t>
            </a:r>
          </a:p>
        </p:txBody>
      </p:sp>
    </p:spTree>
    <p:extLst>
      <p:ext uri="{BB962C8B-B14F-4D97-AF65-F5344CB8AC3E}">
        <p14:creationId xmlns:p14="http://schemas.microsoft.com/office/powerpoint/2010/main" val="40219661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Acute Angle Closure Glaucoma - New Jersey Eye Center">
            <a:extLst>
              <a:ext uri="{FF2B5EF4-FFF2-40B4-BE49-F238E27FC236}">
                <a16:creationId xmlns:a16="http://schemas.microsoft.com/office/drawing/2014/main" id="{ECC147AE-2031-91BC-576A-83CB00AFF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12721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high-blood-pressure-hypertension">
            <a:extLst>
              <a:ext uri="{FF2B5EF4-FFF2-40B4-BE49-F238E27FC236}">
                <a16:creationId xmlns:a16="http://schemas.microsoft.com/office/drawing/2014/main" id="{7840B072-C2E1-880F-EECC-6662F22365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2800" y="841375"/>
            <a:ext cx="5486400" cy="517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1" name="Text Box 3">
            <a:extLst>
              <a:ext uri="{FF2B5EF4-FFF2-40B4-BE49-F238E27FC236}">
                <a16:creationId xmlns:a16="http://schemas.microsoft.com/office/drawing/2014/main" id="{0341B2EF-46D9-660A-8649-5D0469F5EC11}"/>
              </a:ext>
            </a:extLst>
          </p:cNvPr>
          <p:cNvSpPr txBox="1">
            <a:spLocks noChangeArrowheads="1"/>
          </p:cNvSpPr>
          <p:nvPr/>
        </p:nvSpPr>
        <p:spPr bwMode="auto">
          <a:xfrm>
            <a:off x="2574925" y="6211888"/>
            <a:ext cx="3340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2400"/>
              <a:t>Malignant hypertension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ningitis - Symptoms - NHS">
            <a:extLst>
              <a:ext uri="{FF2B5EF4-FFF2-40B4-BE49-F238E27FC236}">
                <a16:creationId xmlns:a16="http://schemas.microsoft.com/office/drawing/2014/main" id="{45E27188-DF2E-0825-4531-E3C2AAE060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60620" y="742951"/>
            <a:ext cx="7817476" cy="5203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88172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Image result for gas burner">
            <a:hlinkClick r:id="rId2"/>
            <a:extLst>
              <a:ext uri="{FF2B5EF4-FFF2-40B4-BE49-F238E27FC236}">
                <a16:creationId xmlns:a16="http://schemas.microsoft.com/office/drawing/2014/main" id="{5489B449-FB66-5259-050D-37E334F535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9675" y="681039"/>
            <a:ext cx="9772650" cy="549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Image result for orange push button">
            <a:hlinkClick r:id="rId2"/>
            <a:extLst>
              <a:ext uri="{FF2B5EF4-FFF2-40B4-BE49-F238E27FC236}">
                <a16:creationId xmlns:a16="http://schemas.microsoft.com/office/drawing/2014/main" id="{E4F4736B-CCA5-A30E-BC75-1BA31E893F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2150" y="751605"/>
            <a:ext cx="8267700" cy="545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04BED4AB-343D-7E14-5233-84B43B8729EE}"/>
              </a:ext>
            </a:extLst>
          </p:cNvPr>
          <p:cNvSpPr txBox="1"/>
          <p:nvPr/>
        </p:nvSpPr>
        <p:spPr>
          <a:xfrm>
            <a:off x="8766677" y="1296655"/>
            <a:ext cx="3336554" cy="2800767"/>
          </a:xfrm>
          <a:prstGeom prst="rect">
            <a:avLst/>
          </a:prstGeom>
          <a:noFill/>
        </p:spPr>
        <p:txBody>
          <a:bodyPr wrap="none" rtlCol="0">
            <a:spAutoFit/>
          </a:bodyPr>
          <a:lstStyle/>
          <a:p>
            <a:r>
              <a:rPr lang="en-GB" sz="4800" dirty="0"/>
              <a:t>Act soon</a:t>
            </a:r>
          </a:p>
          <a:p>
            <a:endParaRPr lang="en-GB" sz="3200" dirty="0"/>
          </a:p>
          <a:p>
            <a:r>
              <a:rPr lang="en-GB" sz="3200" dirty="0"/>
              <a:t>Tumour</a:t>
            </a:r>
          </a:p>
          <a:p>
            <a:endParaRPr lang="en-GB" sz="3200" dirty="0"/>
          </a:p>
          <a:p>
            <a:r>
              <a:rPr lang="en-GB" sz="3200" dirty="0"/>
              <a:t>Cluster headache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E9D08ED0-7782-BE28-4B3E-8540B6DF6CEA}"/>
              </a:ext>
            </a:extLst>
          </p:cNvPr>
          <p:cNvSpPr>
            <a:spLocks noGrp="1" noChangeArrowheads="1"/>
          </p:cNvSpPr>
          <p:nvPr>
            <p:ph type="title"/>
          </p:nvPr>
        </p:nvSpPr>
        <p:spPr>
          <a:xfrm>
            <a:off x="2135188" y="1781970"/>
            <a:ext cx="8229600" cy="711200"/>
          </a:xfrm>
        </p:spPr>
        <p:txBody>
          <a:bodyPr>
            <a:normAutofit fontScale="90000"/>
          </a:bodyPr>
          <a:lstStyle/>
          <a:p>
            <a:pPr algn="l" eaLnBrk="1" hangingPunct="1"/>
            <a:br>
              <a:rPr lang="en-GB" altLang="en-US" sz="2800" dirty="0"/>
            </a:br>
            <a:br>
              <a:rPr lang="en-GB" altLang="en-US" sz="2800" dirty="0"/>
            </a:br>
            <a:r>
              <a:rPr lang="en-GB" altLang="en-US" sz="3600" dirty="0">
                <a:solidFill>
                  <a:srgbClr val="FF0000"/>
                </a:solidFill>
              </a:rPr>
              <a:t>Risk 1% +. Image</a:t>
            </a:r>
            <a:br>
              <a:rPr lang="en-GB" altLang="en-US" sz="2800" dirty="0"/>
            </a:br>
            <a:br>
              <a:rPr lang="en-GB" altLang="en-US" sz="2800" dirty="0"/>
            </a:br>
            <a:br>
              <a:rPr lang="en-GB" altLang="en-US" sz="2800" dirty="0"/>
            </a:br>
            <a:r>
              <a:rPr lang="en-GB" altLang="en-US" sz="2800" dirty="0"/>
              <a:t>Headache with:</a:t>
            </a:r>
          </a:p>
        </p:txBody>
      </p:sp>
      <p:sp>
        <p:nvSpPr>
          <p:cNvPr id="43011" name="Rectangle 3">
            <a:extLst>
              <a:ext uri="{FF2B5EF4-FFF2-40B4-BE49-F238E27FC236}">
                <a16:creationId xmlns:a16="http://schemas.microsoft.com/office/drawing/2014/main" id="{60C034F9-0B24-866E-E602-E734B74BC39D}"/>
              </a:ext>
            </a:extLst>
          </p:cNvPr>
          <p:cNvSpPr>
            <a:spLocks noGrp="1" noChangeArrowheads="1"/>
          </p:cNvSpPr>
          <p:nvPr>
            <p:ph type="body" idx="1"/>
          </p:nvPr>
        </p:nvSpPr>
        <p:spPr>
          <a:xfrm>
            <a:off x="2135188" y="3429001"/>
            <a:ext cx="8229600" cy="3878263"/>
          </a:xfrm>
        </p:spPr>
        <p:txBody>
          <a:bodyPr/>
          <a:lstStyle/>
          <a:p>
            <a:pPr eaLnBrk="1" hangingPunct="1">
              <a:lnSpc>
                <a:spcPct val="90000"/>
              </a:lnSpc>
            </a:pPr>
            <a:r>
              <a:rPr lang="en-GB" altLang="en-US" sz="2400" dirty="0"/>
              <a:t>Abnormal neurological symptoms or signs</a:t>
            </a:r>
          </a:p>
          <a:p>
            <a:pPr eaLnBrk="1" hangingPunct="1">
              <a:lnSpc>
                <a:spcPct val="90000"/>
              </a:lnSpc>
            </a:pPr>
            <a:endParaRPr lang="en-GB" altLang="en-US" sz="2400" dirty="0"/>
          </a:p>
          <a:p>
            <a:pPr eaLnBrk="1" hangingPunct="1">
              <a:lnSpc>
                <a:spcPct val="90000"/>
              </a:lnSpc>
            </a:pPr>
            <a:r>
              <a:rPr lang="en-GB" altLang="en-US" sz="2400" dirty="0"/>
              <a:t>New seizure</a:t>
            </a:r>
          </a:p>
          <a:p>
            <a:pPr eaLnBrk="1" hangingPunct="1">
              <a:lnSpc>
                <a:spcPct val="90000"/>
              </a:lnSpc>
            </a:pPr>
            <a:endParaRPr lang="en-GB" altLang="en-US" sz="2400" dirty="0"/>
          </a:p>
          <a:p>
            <a:pPr eaLnBrk="1" hangingPunct="1">
              <a:lnSpc>
                <a:spcPct val="90000"/>
              </a:lnSpc>
            </a:pPr>
            <a:r>
              <a:rPr lang="en-GB" altLang="en-US" sz="2400" dirty="0"/>
              <a:t>Headache triggered by exercise</a:t>
            </a:r>
          </a:p>
          <a:p>
            <a:pPr eaLnBrk="1" hangingPunct="1">
              <a:lnSpc>
                <a:spcPct val="90000"/>
              </a:lnSpc>
            </a:pPr>
            <a:endParaRPr lang="en-GB" altLang="en-US" sz="2400" dirty="0"/>
          </a:p>
          <a:p>
            <a:pPr eaLnBrk="1" hangingPunct="1">
              <a:lnSpc>
                <a:spcPct val="90000"/>
              </a:lnSpc>
            </a:pPr>
            <a:r>
              <a:rPr lang="en-GB" altLang="en-US" sz="2400" dirty="0"/>
              <a:t>History of cancer elsewhere, HIV</a:t>
            </a:r>
          </a:p>
          <a:p>
            <a:pPr eaLnBrk="1" hangingPunct="1">
              <a:lnSpc>
                <a:spcPct val="90000"/>
              </a:lnSpc>
              <a:buFontTx/>
              <a:buNone/>
            </a:pPr>
            <a:endParaRPr lang="en-GB" altLang="en-US" dirty="0"/>
          </a:p>
        </p:txBody>
      </p:sp>
      <p:sp>
        <p:nvSpPr>
          <p:cNvPr id="43012" name="Rectangle 4">
            <a:extLst>
              <a:ext uri="{FF2B5EF4-FFF2-40B4-BE49-F238E27FC236}">
                <a16:creationId xmlns:a16="http://schemas.microsoft.com/office/drawing/2014/main" id="{AA62AE6F-279A-24B5-0206-A7F4EC4DF96D}"/>
              </a:ext>
            </a:extLst>
          </p:cNvPr>
          <p:cNvSpPr>
            <a:spLocks noChangeArrowheads="1"/>
          </p:cNvSpPr>
          <p:nvPr/>
        </p:nvSpPr>
        <p:spPr bwMode="auto">
          <a:xfrm>
            <a:off x="3024188" y="162471"/>
            <a:ext cx="812800" cy="914400"/>
          </a:xfrm>
          <a:prstGeom prst="rect">
            <a:avLst/>
          </a:prstGeom>
          <a:solidFill>
            <a:srgbClr val="FF00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p>
        </p:txBody>
      </p:sp>
      <p:sp>
        <p:nvSpPr>
          <p:cNvPr id="43013" name="Line 5">
            <a:extLst>
              <a:ext uri="{FF2B5EF4-FFF2-40B4-BE49-F238E27FC236}">
                <a16:creationId xmlns:a16="http://schemas.microsoft.com/office/drawing/2014/main" id="{C6615BA3-F171-AD53-9DCE-21F26E307962}"/>
              </a:ext>
            </a:extLst>
          </p:cNvPr>
          <p:cNvSpPr>
            <a:spLocks noChangeShapeType="1"/>
          </p:cNvSpPr>
          <p:nvPr/>
        </p:nvSpPr>
        <p:spPr bwMode="auto">
          <a:xfrm>
            <a:off x="3024188" y="333376"/>
            <a:ext cx="0" cy="1223963"/>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3014" name="Rectangle 6">
            <a:extLst>
              <a:ext uri="{FF2B5EF4-FFF2-40B4-BE49-F238E27FC236}">
                <a16:creationId xmlns:a16="http://schemas.microsoft.com/office/drawing/2014/main" id="{9B1CA06B-0A81-0C64-53F8-7784D8BB96B0}"/>
              </a:ext>
            </a:extLst>
          </p:cNvPr>
          <p:cNvSpPr>
            <a:spLocks noChangeArrowheads="1"/>
          </p:cNvSpPr>
          <p:nvPr/>
        </p:nvSpPr>
        <p:spPr bwMode="auto">
          <a:xfrm>
            <a:off x="5137150" y="234951"/>
            <a:ext cx="2757486"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4400">
                <a:solidFill>
                  <a:srgbClr val="FF0000"/>
                </a:solidFill>
                <a:latin typeface="Arial Unicode MS" pitchFamily="34" charset="-128"/>
              </a:rPr>
              <a:t>Red Flags</a:t>
            </a:r>
          </a:p>
        </p:txBody>
      </p:sp>
      <p:sp>
        <p:nvSpPr>
          <p:cNvPr id="2" name="TextBox 1">
            <a:extLst>
              <a:ext uri="{FF2B5EF4-FFF2-40B4-BE49-F238E27FC236}">
                <a16:creationId xmlns:a16="http://schemas.microsoft.com/office/drawing/2014/main" id="{B098F314-6353-0E13-2340-2073068992D7}"/>
              </a:ext>
            </a:extLst>
          </p:cNvPr>
          <p:cNvSpPr txBox="1"/>
          <p:nvPr/>
        </p:nvSpPr>
        <p:spPr>
          <a:xfrm>
            <a:off x="8139335" y="358061"/>
            <a:ext cx="3665106" cy="646331"/>
          </a:xfrm>
          <a:prstGeom prst="rect">
            <a:avLst/>
          </a:prstGeom>
          <a:noFill/>
        </p:spPr>
        <p:txBody>
          <a:bodyPr wrap="none" rtlCol="0">
            <a:spAutoFit/>
          </a:bodyPr>
          <a:lstStyle/>
          <a:p>
            <a:r>
              <a:rPr lang="en-GB" dirty="0"/>
              <a:t>Only 10 % of tumour presentations </a:t>
            </a:r>
          </a:p>
          <a:p>
            <a:r>
              <a:rPr lang="en-GB" dirty="0"/>
              <a:t>will be with isolated headache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1AC0500B-4411-9867-73A6-FCC4DDDDAAC9}"/>
              </a:ext>
            </a:extLst>
          </p:cNvPr>
          <p:cNvSpPr>
            <a:spLocks noGrp="1" noChangeArrowheads="1"/>
          </p:cNvSpPr>
          <p:nvPr>
            <p:ph type="body" idx="1"/>
          </p:nvPr>
        </p:nvSpPr>
        <p:spPr>
          <a:xfrm>
            <a:off x="2208213" y="2205038"/>
            <a:ext cx="8229600" cy="3617912"/>
          </a:xfrm>
        </p:spPr>
        <p:txBody>
          <a:bodyPr>
            <a:normAutofit fontScale="77500" lnSpcReduction="20000"/>
          </a:bodyPr>
          <a:lstStyle/>
          <a:p>
            <a:pPr marL="0" indent="0">
              <a:buNone/>
              <a:defRPr/>
            </a:pPr>
            <a:r>
              <a:rPr lang="en-GB" altLang="en-US" sz="3500" dirty="0">
                <a:solidFill>
                  <a:srgbClr val="FF9900"/>
                </a:solidFill>
              </a:rPr>
              <a:t>Risk 0.1-1%.  Image or watch closely.</a:t>
            </a:r>
          </a:p>
          <a:p>
            <a:pPr marL="0" indent="0">
              <a:buNone/>
              <a:defRPr/>
            </a:pPr>
            <a:endParaRPr lang="en-GB" altLang="en-US" dirty="0"/>
          </a:p>
          <a:p>
            <a:pPr marL="0" indent="0">
              <a:buNone/>
              <a:defRPr/>
            </a:pPr>
            <a:r>
              <a:rPr lang="en-GB" altLang="en-US" dirty="0"/>
              <a:t>Headache:</a:t>
            </a:r>
          </a:p>
          <a:p>
            <a:pPr eaLnBrk="1" hangingPunct="1">
              <a:lnSpc>
                <a:spcPct val="90000"/>
              </a:lnSpc>
              <a:defRPr/>
            </a:pPr>
            <a:endParaRPr lang="en-GB" altLang="en-US" sz="2400" dirty="0"/>
          </a:p>
          <a:p>
            <a:pPr eaLnBrk="1" hangingPunct="1">
              <a:lnSpc>
                <a:spcPct val="90000"/>
              </a:lnSpc>
              <a:defRPr/>
            </a:pPr>
            <a:r>
              <a:rPr lang="en-GB" altLang="en-US" sz="2400" dirty="0"/>
              <a:t>Aggregated by Valsalva manoeuvre</a:t>
            </a:r>
          </a:p>
          <a:p>
            <a:pPr eaLnBrk="1" hangingPunct="1">
              <a:lnSpc>
                <a:spcPct val="90000"/>
              </a:lnSpc>
              <a:defRPr/>
            </a:pPr>
            <a:r>
              <a:rPr lang="en-GB" altLang="en-US" sz="2400" dirty="0"/>
              <a:t>Headache with significant change in character (E.g. progressive, change in aura)</a:t>
            </a:r>
          </a:p>
          <a:p>
            <a:pPr eaLnBrk="1" hangingPunct="1">
              <a:lnSpc>
                <a:spcPct val="90000"/>
              </a:lnSpc>
              <a:defRPr/>
            </a:pPr>
            <a:r>
              <a:rPr lang="en-GB" altLang="en-US" sz="2400" dirty="0"/>
              <a:t> Awakes from sleep</a:t>
            </a:r>
          </a:p>
          <a:p>
            <a:pPr eaLnBrk="1" hangingPunct="1">
              <a:lnSpc>
                <a:spcPct val="90000"/>
              </a:lnSpc>
              <a:defRPr/>
            </a:pPr>
            <a:r>
              <a:rPr lang="en-GB" altLang="en-US" sz="2400" dirty="0"/>
              <a:t>New headache over 50 years</a:t>
            </a:r>
          </a:p>
          <a:p>
            <a:pPr eaLnBrk="1" hangingPunct="1">
              <a:lnSpc>
                <a:spcPct val="90000"/>
              </a:lnSpc>
              <a:defRPr/>
            </a:pPr>
            <a:r>
              <a:rPr lang="en-GB" altLang="en-US" sz="2400" dirty="0"/>
              <a:t>Memory loss</a:t>
            </a:r>
          </a:p>
          <a:p>
            <a:pPr eaLnBrk="1" hangingPunct="1">
              <a:lnSpc>
                <a:spcPct val="90000"/>
              </a:lnSpc>
              <a:defRPr/>
            </a:pPr>
            <a:r>
              <a:rPr lang="en-GB" altLang="en-US" sz="2400" dirty="0"/>
              <a:t>Personality change</a:t>
            </a:r>
          </a:p>
          <a:p>
            <a:pPr eaLnBrk="1" hangingPunct="1">
              <a:lnSpc>
                <a:spcPct val="90000"/>
              </a:lnSpc>
              <a:defRPr/>
            </a:pPr>
            <a:endParaRPr lang="en-GB" altLang="en-US" sz="2400" i="1" dirty="0"/>
          </a:p>
        </p:txBody>
      </p:sp>
      <p:sp>
        <p:nvSpPr>
          <p:cNvPr id="44035" name="Text Box 3">
            <a:extLst>
              <a:ext uri="{FF2B5EF4-FFF2-40B4-BE49-F238E27FC236}">
                <a16:creationId xmlns:a16="http://schemas.microsoft.com/office/drawing/2014/main" id="{DA47AA22-28B2-91C5-FEA6-3628F2999199}"/>
              </a:ext>
            </a:extLst>
          </p:cNvPr>
          <p:cNvSpPr txBox="1">
            <a:spLocks noChangeArrowheads="1"/>
          </p:cNvSpPr>
          <p:nvPr/>
        </p:nvSpPr>
        <p:spPr bwMode="auto">
          <a:xfrm>
            <a:off x="4440239" y="476251"/>
            <a:ext cx="35274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FontTx/>
              <a:buNone/>
            </a:pPr>
            <a:endParaRPr lang="en-US" altLang="en-US" sz="1800"/>
          </a:p>
        </p:txBody>
      </p:sp>
      <p:sp>
        <p:nvSpPr>
          <p:cNvPr id="44036" name="Rectangle 4">
            <a:extLst>
              <a:ext uri="{FF2B5EF4-FFF2-40B4-BE49-F238E27FC236}">
                <a16:creationId xmlns:a16="http://schemas.microsoft.com/office/drawing/2014/main" id="{3830D23D-1272-8BF4-98D9-17586F1114BC}"/>
              </a:ext>
            </a:extLst>
          </p:cNvPr>
          <p:cNvSpPr>
            <a:spLocks noChangeArrowheads="1"/>
          </p:cNvSpPr>
          <p:nvPr/>
        </p:nvSpPr>
        <p:spPr bwMode="auto">
          <a:xfrm>
            <a:off x="2959100" y="188913"/>
            <a:ext cx="812800" cy="914400"/>
          </a:xfrm>
          <a:prstGeom prst="rect">
            <a:avLst/>
          </a:prstGeom>
          <a:solidFill>
            <a:srgbClr val="FF66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GB" altLang="en-US" sz="1800"/>
          </a:p>
        </p:txBody>
      </p:sp>
      <p:sp>
        <p:nvSpPr>
          <p:cNvPr id="44037" name="Line 5">
            <a:extLst>
              <a:ext uri="{FF2B5EF4-FFF2-40B4-BE49-F238E27FC236}">
                <a16:creationId xmlns:a16="http://schemas.microsoft.com/office/drawing/2014/main" id="{12518D45-E3C8-BF3C-9EBD-47AEFB43C85E}"/>
              </a:ext>
            </a:extLst>
          </p:cNvPr>
          <p:cNvSpPr>
            <a:spLocks noChangeShapeType="1"/>
          </p:cNvSpPr>
          <p:nvPr/>
        </p:nvSpPr>
        <p:spPr bwMode="auto">
          <a:xfrm>
            <a:off x="2959100" y="981075"/>
            <a:ext cx="0" cy="503238"/>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4038" name="Rectangle 6">
            <a:extLst>
              <a:ext uri="{FF2B5EF4-FFF2-40B4-BE49-F238E27FC236}">
                <a16:creationId xmlns:a16="http://schemas.microsoft.com/office/drawing/2014/main" id="{336FED7B-4570-C3C9-5665-AB77DB94D450}"/>
              </a:ext>
            </a:extLst>
          </p:cNvPr>
          <p:cNvSpPr>
            <a:spLocks noChangeArrowheads="1"/>
          </p:cNvSpPr>
          <p:nvPr/>
        </p:nvSpPr>
        <p:spPr bwMode="auto">
          <a:xfrm>
            <a:off x="4559301" y="188914"/>
            <a:ext cx="391966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en-GB" altLang="en-US" sz="4800">
                <a:solidFill>
                  <a:srgbClr val="FF3300"/>
                </a:solidFill>
                <a:latin typeface="Arial Unicode MS" pitchFamily="34" charset="-128"/>
              </a:rPr>
              <a:t>Orange Flags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F7BDD30C-6355-FEB3-0DFB-97682170F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0" y="889000"/>
            <a:ext cx="5715000" cy="50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5" descr="Image result for orange push button">
            <a:hlinkClick r:id="rId3"/>
            <a:extLst>
              <a:ext uri="{FF2B5EF4-FFF2-40B4-BE49-F238E27FC236}">
                <a16:creationId xmlns:a16="http://schemas.microsoft.com/office/drawing/2014/main" id="{0B3C703C-24C1-40FE-0B2C-571B76F795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465" y="3065173"/>
            <a:ext cx="3741965" cy="2470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7966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C8D06D-206A-C5A7-8095-52C4A1ECFE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8A72CE-8848-BB6B-6803-68FB131CD0A0}"/>
              </a:ext>
            </a:extLst>
          </p:cNvPr>
          <p:cNvSpPr>
            <a:spLocks noGrp="1"/>
          </p:cNvSpPr>
          <p:nvPr>
            <p:ph type="title"/>
          </p:nvPr>
        </p:nvSpPr>
        <p:spPr/>
        <p:txBody>
          <a:bodyPr/>
          <a:lstStyle/>
          <a:p>
            <a:r>
              <a:rPr lang="en-GB" dirty="0"/>
              <a:t>Step 6 – I’m not sure</a:t>
            </a:r>
          </a:p>
        </p:txBody>
      </p:sp>
      <p:sp>
        <p:nvSpPr>
          <p:cNvPr id="3" name="Text Placeholder 2">
            <a:extLst>
              <a:ext uri="{FF2B5EF4-FFF2-40B4-BE49-F238E27FC236}">
                <a16:creationId xmlns:a16="http://schemas.microsoft.com/office/drawing/2014/main" id="{062A4101-0A72-EDA7-70FE-F64E8BC7F2BB}"/>
              </a:ext>
            </a:extLst>
          </p:cNvPr>
          <p:cNvSpPr>
            <a:spLocks noGrp="1"/>
          </p:cNvSpPr>
          <p:nvPr>
            <p:ph type="body" idx="1"/>
          </p:nvPr>
        </p:nvSpPr>
        <p:spPr/>
        <p:txBody>
          <a:bodyPr>
            <a:normAutofit/>
          </a:bodyPr>
          <a:lstStyle/>
          <a:p>
            <a:r>
              <a:rPr lang="en-GB" sz="4000" dirty="0"/>
              <a:t>Delaying tactic 1</a:t>
            </a:r>
          </a:p>
          <a:p>
            <a:r>
              <a:rPr lang="en-GB" sz="4000" dirty="0"/>
              <a:t>Looking for a pattern to emerge</a:t>
            </a:r>
          </a:p>
        </p:txBody>
      </p:sp>
      <p:pic>
        <p:nvPicPr>
          <p:cNvPr id="4" name="Picture 5" descr="Image result for orange push button">
            <a:hlinkClick r:id="rId2"/>
            <a:extLst>
              <a:ext uri="{FF2B5EF4-FFF2-40B4-BE49-F238E27FC236}">
                <a16:creationId xmlns:a16="http://schemas.microsoft.com/office/drawing/2014/main" id="{8D891393-A285-198F-3CE0-67F444EEE2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4801" y="3275588"/>
            <a:ext cx="3614670" cy="2384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Image result for red button">
            <a:hlinkClick r:id="rId4"/>
            <a:extLst>
              <a:ext uri="{FF2B5EF4-FFF2-40B4-BE49-F238E27FC236}">
                <a16:creationId xmlns:a16="http://schemas.microsoft.com/office/drawing/2014/main" id="{FEF87705-47FB-B3E5-D8C9-3941C3B02BB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24800" y="1142564"/>
            <a:ext cx="342265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11">
            <a:extLst>
              <a:ext uri="{FF2B5EF4-FFF2-40B4-BE49-F238E27FC236}">
                <a16:creationId xmlns:a16="http://schemas.microsoft.com/office/drawing/2014/main" id="{6129FB12-C5CF-9B1A-922C-EE4410159EB1}"/>
              </a:ext>
            </a:extLst>
          </p:cNvPr>
          <p:cNvGrpSpPr/>
          <p:nvPr/>
        </p:nvGrpSpPr>
        <p:grpSpPr>
          <a:xfrm>
            <a:off x="8641775" y="1403696"/>
            <a:ext cx="2404800" cy="4168080"/>
            <a:chOff x="8641775" y="1403696"/>
            <a:chExt cx="2404800" cy="4168080"/>
          </a:xfrm>
        </p:grpSpPr>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03A44FD2-8B18-7BA8-AABE-FF86826F37C1}"/>
                    </a:ext>
                  </a:extLst>
                </p14:cNvPr>
                <p14:cNvContentPartPr/>
                <p14:nvPr/>
              </p14:nvContentPartPr>
              <p14:xfrm>
                <a:off x="8750855" y="1639856"/>
                <a:ext cx="2295720" cy="962280"/>
              </p14:xfrm>
            </p:contentPart>
          </mc:Choice>
          <mc:Fallback xmlns="">
            <p:pic>
              <p:nvPicPr>
                <p:cNvPr id="6" name="Ink 5">
                  <a:extLst>
                    <a:ext uri="{FF2B5EF4-FFF2-40B4-BE49-F238E27FC236}">
                      <a16:creationId xmlns:a16="http://schemas.microsoft.com/office/drawing/2014/main" id="{03A44FD2-8B18-7BA8-AABE-FF86826F37C1}"/>
                    </a:ext>
                  </a:extLst>
                </p:cNvPr>
                <p:cNvPicPr/>
                <p:nvPr/>
              </p:nvPicPr>
              <p:blipFill>
                <a:blip r:embed="rId9"/>
                <a:stretch>
                  <a:fillRect/>
                </a:stretch>
              </p:blipFill>
              <p:spPr>
                <a:xfrm>
                  <a:off x="8714855" y="1603856"/>
                  <a:ext cx="2367360" cy="10339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98A74F5F-54A7-04D4-7F25-CA729508C415}"/>
                    </a:ext>
                  </a:extLst>
                </p14:cNvPr>
                <p14:cNvContentPartPr/>
                <p14:nvPr/>
              </p14:nvContentPartPr>
              <p14:xfrm>
                <a:off x="9427295" y="1403696"/>
                <a:ext cx="508680" cy="1074600"/>
              </p14:xfrm>
            </p:contentPart>
          </mc:Choice>
          <mc:Fallback xmlns="">
            <p:pic>
              <p:nvPicPr>
                <p:cNvPr id="7" name="Ink 6">
                  <a:extLst>
                    <a:ext uri="{FF2B5EF4-FFF2-40B4-BE49-F238E27FC236}">
                      <a16:creationId xmlns:a16="http://schemas.microsoft.com/office/drawing/2014/main" id="{98A74F5F-54A7-04D4-7F25-CA729508C415}"/>
                    </a:ext>
                  </a:extLst>
                </p:cNvPr>
                <p:cNvPicPr/>
                <p:nvPr/>
              </p:nvPicPr>
              <p:blipFill>
                <a:blip r:embed="rId11"/>
                <a:stretch>
                  <a:fillRect/>
                </a:stretch>
              </p:blipFill>
              <p:spPr>
                <a:xfrm>
                  <a:off x="9391655" y="1367696"/>
                  <a:ext cx="580320" cy="11462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9" name="Ink 8">
                  <a:extLst>
                    <a:ext uri="{FF2B5EF4-FFF2-40B4-BE49-F238E27FC236}">
                      <a16:creationId xmlns:a16="http://schemas.microsoft.com/office/drawing/2014/main" id="{FC0330FC-4A57-EE60-B594-696B232FAFA8}"/>
                    </a:ext>
                  </a:extLst>
                </p14:cNvPr>
                <p14:cNvContentPartPr/>
                <p14:nvPr/>
              </p14:nvContentPartPr>
              <p14:xfrm>
                <a:off x="8641775" y="3251576"/>
                <a:ext cx="2365560" cy="2015640"/>
              </p14:xfrm>
            </p:contentPart>
          </mc:Choice>
          <mc:Fallback xmlns="">
            <p:pic>
              <p:nvPicPr>
                <p:cNvPr id="9" name="Ink 8">
                  <a:extLst>
                    <a:ext uri="{FF2B5EF4-FFF2-40B4-BE49-F238E27FC236}">
                      <a16:creationId xmlns:a16="http://schemas.microsoft.com/office/drawing/2014/main" id="{FC0330FC-4A57-EE60-B594-696B232FAFA8}"/>
                    </a:ext>
                  </a:extLst>
                </p:cNvPr>
                <p:cNvPicPr/>
                <p:nvPr/>
              </p:nvPicPr>
              <p:blipFill>
                <a:blip r:embed="rId13"/>
                <a:stretch>
                  <a:fillRect/>
                </a:stretch>
              </p:blipFill>
              <p:spPr>
                <a:xfrm>
                  <a:off x="8605775" y="3215936"/>
                  <a:ext cx="2437200" cy="2087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BB3BFDBE-DF95-4B93-2E9A-A7645E6D41D0}"/>
                    </a:ext>
                  </a:extLst>
                </p14:cNvPr>
                <p14:cNvContentPartPr/>
                <p14:nvPr/>
              </p14:nvContentPartPr>
              <p14:xfrm>
                <a:off x="9298415" y="3361376"/>
                <a:ext cx="940680" cy="2210400"/>
              </p14:xfrm>
            </p:contentPart>
          </mc:Choice>
          <mc:Fallback xmlns="">
            <p:pic>
              <p:nvPicPr>
                <p:cNvPr id="11" name="Ink 10">
                  <a:extLst>
                    <a:ext uri="{FF2B5EF4-FFF2-40B4-BE49-F238E27FC236}">
                      <a16:creationId xmlns:a16="http://schemas.microsoft.com/office/drawing/2014/main" id="{BB3BFDBE-DF95-4B93-2E9A-A7645E6D41D0}"/>
                    </a:ext>
                  </a:extLst>
                </p:cNvPr>
                <p:cNvPicPr/>
                <p:nvPr/>
              </p:nvPicPr>
              <p:blipFill>
                <a:blip r:embed="rId15"/>
                <a:stretch>
                  <a:fillRect/>
                </a:stretch>
              </p:blipFill>
              <p:spPr>
                <a:xfrm>
                  <a:off x="9262415" y="3325736"/>
                  <a:ext cx="1012320" cy="2282040"/>
                </a:xfrm>
                <a:prstGeom prst="rect">
                  <a:avLst/>
                </a:prstGeom>
              </p:spPr>
            </p:pic>
          </mc:Fallback>
        </mc:AlternateContent>
      </p:grpSp>
    </p:spTree>
    <p:extLst>
      <p:ext uri="{BB962C8B-B14F-4D97-AF65-F5344CB8AC3E}">
        <p14:creationId xmlns:p14="http://schemas.microsoft.com/office/powerpoint/2010/main" val="11342863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5" name="Rectangle 3">
            <a:extLst>
              <a:ext uri="{FF2B5EF4-FFF2-40B4-BE49-F238E27FC236}">
                <a16:creationId xmlns:a16="http://schemas.microsoft.com/office/drawing/2014/main" id="{7D3D27A2-51BC-6BC0-E9B7-2B234BD64BDC}"/>
              </a:ext>
            </a:extLst>
          </p:cNvPr>
          <p:cNvSpPr>
            <a:spLocks noGrp="1" noChangeArrowheads="1"/>
          </p:cNvSpPr>
          <p:nvPr>
            <p:ph type="body" idx="1"/>
          </p:nvPr>
        </p:nvSpPr>
        <p:spPr>
          <a:xfrm>
            <a:off x="554865" y="537737"/>
            <a:ext cx="10515600" cy="4351338"/>
          </a:xfrm>
        </p:spPr>
        <p:txBody>
          <a:bodyPr/>
          <a:lstStyle/>
          <a:p>
            <a:pPr eaLnBrk="1" hangingPunct="1">
              <a:defRPr/>
            </a:pPr>
            <a:r>
              <a:rPr lang="en-GB" altLang="en-US" sz="3200" dirty="0"/>
              <a:t>Reassure</a:t>
            </a:r>
          </a:p>
          <a:p>
            <a:pPr eaLnBrk="1" hangingPunct="1">
              <a:defRPr/>
            </a:pPr>
            <a:endParaRPr lang="en-GB" altLang="en-US" sz="3200" dirty="0"/>
          </a:p>
          <a:p>
            <a:pPr eaLnBrk="1" hangingPunct="1">
              <a:defRPr/>
            </a:pPr>
            <a:r>
              <a:rPr lang="en-GB" altLang="en-US" sz="3200" dirty="0"/>
              <a:t>Keep a diary</a:t>
            </a:r>
          </a:p>
          <a:p>
            <a:pPr eaLnBrk="1" hangingPunct="1">
              <a:defRPr/>
            </a:pPr>
            <a:endParaRPr lang="en-GB" altLang="en-US" sz="3200" dirty="0"/>
          </a:p>
          <a:p>
            <a:pPr eaLnBrk="1" hangingPunct="1">
              <a:defRPr/>
            </a:pPr>
            <a:r>
              <a:rPr lang="en-GB" altLang="en-US" sz="3200" dirty="0"/>
              <a:t>Safety net </a:t>
            </a:r>
          </a:p>
          <a:p>
            <a:pPr eaLnBrk="1" hangingPunct="1">
              <a:defRPr/>
            </a:pPr>
            <a:endParaRPr lang="en-GB" altLang="en-US" sz="3200" dirty="0"/>
          </a:p>
          <a:p>
            <a:pPr eaLnBrk="1" hangingPunct="1">
              <a:defRPr/>
            </a:pPr>
            <a:r>
              <a:rPr lang="en-GB" altLang="en-US" sz="3200" dirty="0"/>
              <a:t>See 4 weeks</a:t>
            </a:r>
          </a:p>
          <a:p>
            <a:pPr eaLnBrk="1" hangingPunct="1">
              <a:defRPr/>
            </a:pPr>
            <a:endParaRPr lang="en-GB" altLang="en-US" sz="2400" dirty="0"/>
          </a:p>
          <a:p>
            <a:pPr eaLnBrk="1" hangingPunct="1">
              <a:buFontTx/>
              <a:buNone/>
              <a:defRPr/>
            </a:pPr>
            <a:endParaRPr lang="en-GB" altLang="en-US" sz="1200" dirty="0"/>
          </a:p>
        </p:txBody>
      </p:sp>
      <p:pic>
        <p:nvPicPr>
          <p:cNvPr id="4098" name="Picture 2" descr="Printable Migraine Diary Templates - Migraine Canada">
            <a:extLst>
              <a:ext uri="{FF2B5EF4-FFF2-40B4-BE49-F238E27FC236}">
                <a16:creationId xmlns:a16="http://schemas.microsoft.com/office/drawing/2014/main" id="{1D37E604-9BFC-53A0-10FE-45716819F9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8213" y="2086914"/>
            <a:ext cx="5972041" cy="37325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4639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94CF6-A38F-CFE9-ABDA-2237B2116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C038-C4C3-7E1F-E38D-04C51816CA4A}"/>
              </a:ext>
            </a:extLst>
          </p:cNvPr>
          <p:cNvSpPr>
            <a:spLocks noGrp="1"/>
          </p:cNvSpPr>
          <p:nvPr>
            <p:ph type="title"/>
          </p:nvPr>
        </p:nvSpPr>
        <p:spPr/>
        <p:txBody>
          <a:bodyPr/>
          <a:lstStyle/>
          <a:p>
            <a:r>
              <a:rPr lang="en-GB" dirty="0"/>
              <a:t>Step 7 (Four weeks later) – I’m still not sure</a:t>
            </a:r>
          </a:p>
        </p:txBody>
      </p:sp>
      <p:sp>
        <p:nvSpPr>
          <p:cNvPr id="3" name="Text Placeholder 2">
            <a:extLst>
              <a:ext uri="{FF2B5EF4-FFF2-40B4-BE49-F238E27FC236}">
                <a16:creationId xmlns:a16="http://schemas.microsoft.com/office/drawing/2014/main" id="{138A0C7A-8204-E33D-67D1-46FC822DD92C}"/>
              </a:ext>
            </a:extLst>
          </p:cNvPr>
          <p:cNvSpPr>
            <a:spLocks noGrp="1"/>
          </p:cNvSpPr>
          <p:nvPr>
            <p:ph type="body" idx="1"/>
          </p:nvPr>
        </p:nvSpPr>
        <p:spPr/>
        <p:txBody>
          <a:bodyPr>
            <a:normAutofit/>
          </a:bodyPr>
          <a:lstStyle/>
          <a:p>
            <a:r>
              <a:rPr lang="en-GB" sz="4000" dirty="0"/>
              <a:t>Delaying tactic 2</a:t>
            </a:r>
          </a:p>
        </p:txBody>
      </p:sp>
    </p:spTree>
    <p:extLst>
      <p:ext uri="{BB962C8B-B14F-4D97-AF65-F5344CB8AC3E}">
        <p14:creationId xmlns:p14="http://schemas.microsoft.com/office/powerpoint/2010/main" val="13597177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0A83A7E-371C-5F1C-702D-A84BFCAC1389}"/>
              </a:ext>
            </a:extLst>
          </p:cNvPr>
          <p:cNvSpPr txBox="1"/>
          <p:nvPr/>
        </p:nvSpPr>
        <p:spPr>
          <a:xfrm>
            <a:off x="1662798" y="360609"/>
            <a:ext cx="5704318" cy="1569660"/>
          </a:xfrm>
          <a:prstGeom prst="rect">
            <a:avLst/>
          </a:prstGeom>
          <a:noFill/>
        </p:spPr>
        <p:txBody>
          <a:bodyPr wrap="none" rtlCol="0">
            <a:spAutoFit/>
          </a:bodyPr>
          <a:lstStyle/>
          <a:p>
            <a:r>
              <a:rPr lang="en-GB" sz="3200" dirty="0"/>
              <a:t>Basic neurological examination</a:t>
            </a:r>
          </a:p>
          <a:p>
            <a:r>
              <a:rPr lang="en-GB" sz="3200" dirty="0"/>
              <a:t>Basic blood tests</a:t>
            </a:r>
          </a:p>
          <a:p>
            <a:endParaRPr lang="en-GB" sz="3200" dirty="0"/>
          </a:p>
        </p:txBody>
      </p:sp>
      <p:pic>
        <p:nvPicPr>
          <p:cNvPr id="7170" name="Picture 2" descr="Tips for a Successful Blood Draw">
            <a:extLst>
              <a:ext uri="{FF2B5EF4-FFF2-40B4-BE49-F238E27FC236}">
                <a16:creationId xmlns:a16="http://schemas.microsoft.com/office/drawing/2014/main" id="{C1E0BDDE-EFCF-6E0D-14B1-A413D40B8B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2798" y="2223438"/>
            <a:ext cx="4250833" cy="283584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4">
            <a:extLst>
              <a:ext uri="{FF2B5EF4-FFF2-40B4-BE49-F238E27FC236}">
                <a16:creationId xmlns:a16="http://schemas.microsoft.com/office/drawing/2014/main" id="{151B4C25-2290-B5AE-1008-0C93AB6D609C}"/>
              </a:ext>
            </a:extLst>
          </p:cNvPr>
          <p:cNvSpPr>
            <a:spLocks noChangeArrowheads="1"/>
          </p:cNvSpPr>
          <p:nvPr/>
        </p:nvSpPr>
        <p:spPr bwMode="auto">
          <a:xfrm>
            <a:off x="6454544" y="3862970"/>
            <a:ext cx="4572000"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1600" dirty="0"/>
              <a:t>FBC, </a:t>
            </a:r>
            <a:r>
              <a:rPr lang="en-GB" altLang="en-US" sz="1600" dirty="0" err="1"/>
              <a:t>Biochem</a:t>
            </a:r>
            <a:r>
              <a:rPr lang="en-GB" altLang="en-US" sz="1600" dirty="0"/>
              <a:t>, CRP, T4.</a:t>
            </a:r>
          </a:p>
          <a:p>
            <a:pPr eaLnBrk="1" hangingPunct="1">
              <a:spcBef>
                <a:spcPct val="0"/>
              </a:spcBef>
              <a:buFontTx/>
              <a:buNone/>
            </a:pPr>
            <a:endParaRPr lang="en-GB" altLang="en-US" sz="1600" dirty="0"/>
          </a:p>
          <a:p>
            <a:pPr eaLnBrk="1" hangingPunct="1">
              <a:spcBef>
                <a:spcPct val="0"/>
              </a:spcBef>
              <a:buFontTx/>
              <a:buNone/>
            </a:pPr>
            <a:r>
              <a:rPr lang="en-GB" altLang="en-US" sz="1600" dirty="0"/>
              <a:t>No other blood tests unless clinically indicated</a:t>
            </a:r>
          </a:p>
          <a:p>
            <a:pPr eaLnBrk="1" hangingPunct="1">
              <a:spcBef>
                <a:spcPct val="0"/>
              </a:spcBef>
              <a:buFontTx/>
              <a:buNone/>
            </a:pPr>
            <a:endParaRPr lang="en-GB" altLang="en-US" sz="1800" i="1" dirty="0"/>
          </a:p>
        </p:txBody>
      </p:sp>
      <p:sp>
        <p:nvSpPr>
          <p:cNvPr id="4" name="TextBox 3">
            <a:extLst>
              <a:ext uri="{FF2B5EF4-FFF2-40B4-BE49-F238E27FC236}">
                <a16:creationId xmlns:a16="http://schemas.microsoft.com/office/drawing/2014/main" id="{74CAD73F-2229-FFBC-72E9-053BA43092B4}"/>
              </a:ext>
            </a:extLst>
          </p:cNvPr>
          <p:cNvSpPr txBox="1"/>
          <p:nvPr/>
        </p:nvSpPr>
        <p:spPr>
          <a:xfrm>
            <a:off x="1996225" y="5288340"/>
            <a:ext cx="2782941" cy="1569660"/>
          </a:xfrm>
          <a:prstGeom prst="rect">
            <a:avLst/>
          </a:prstGeom>
          <a:noFill/>
        </p:spPr>
        <p:txBody>
          <a:bodyPr wrap="none" rtlCol="0">
            <a:spAutoFit/>
          </a:bodyPr>
          <a:lstStyle/>
          <a:p>
            <a:r>
              <a:rPr lang="en-GB" sz="3200" dirty="0"/>
              <a:t>Continue diary</a:t>
            </a:r>
          </a:p>
          <a:p>
            <a:r>
              <a:rPr lang="en-GB" sz="3200" dirty="0"/>
              <a:t>Reassure</a:t>
            </a:r>
          </a:p>
          <a:p>
            <a:r>
              <a:rPr lang="en-GB" sz="3200" dirty="0"/>
              <a:t>See 4 weeks</a:t>
            </a:r>
          </a:p>
        </p:txBody>
      </p:sp>
    </p:spTree>
    <p:extLst>
      <p:ext uri="{BB962C8B-B14F-4D97-AF65-F5344CB8AC3E}">
        <p14:creationId xmlns:p14="http://schemas.microsoft.com/office/powerpoint/2010/main" val="5585995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4">
            <a:extLst>
              <a:ext uri="{FF2B5EF4-FFF2-40B4-BE49-F238E27FC236}">
                <a16:creationId xmlns:a16="http://schemas.microsoft.com/office/drawing/2014/main" id="{CAE9B811-930E-2CE6-2F12-46BDDA93FF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190" y="-2895601"/>
            <a:ext cx="12192001" cy="9753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179" name="Text Box 5">
            <a:extLst>
              <a:ext uri="{FF2B5EF4-FFF2-40B4-BE49-F238E27FC236}">
                <a16:creationId xmlns:a16="http://schemas.microsoft.com/office/drawing/2014/main" id="{01E8097D-8E23-2849-E586-D38E60B581DF}"/>
              </a:ext>
            </a:extLst>
          </p:cNvPr>
          <p:cNvSpPr txBox="1">
            <a:spLocks noChangeArrowheads="1"/>
          </p:cNvSpPr>
          <p:nvPr/>
        </p:nvSpPr>
        <p:spPr bwMode="auto">
          <a:xfrm>
            <a:off x="480812" y="2736501"/>
            <a:ext cx="434606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GB" altLang="en-US" sz="2800" dirty="0">
                <a:solidFill>
                  <a:schemeClr val="bg1"/>
                </a:solidFill>
              </a:rPr>
              <a:t>Giles </a:t>
            </a:r>
            <a:r>
              <a:rPr lang="en-GB" altLang="en-US" sz="2800" dirty="0" err="1">
                <a:solidFill>
                  <a:schemeClr val="bg1"/>
                </a:solidFill>
              </a:rPr>
              <a:t>Elrington</a:t>
            </a:r>
            <a:endParaRPr lang="en-GB" altLang="en-US" sz="2800" dirty="0">
              <a:solidFill>
                <a:schemeClr val="bg1"/>
              </a:solidFill>
            </a:endParaRPr>
          </a:p>
          <a:p>
            <a:pPr eaLnBrk="1" hangingPunct="1">
              <a:spcBef>
                <a:spcPct val="0"/>
              </a:spcBef>
              <a:buFontTx/>
              <a:buNone/>
            </a:pPr>
            <a:r>
              <a:rPr lang="en-GB" altLang="en-US" sz="2800" dirty="0">
                <a:solidFill>
                  <a:schemeClr val="bg1"/>
                </a:solidFill>
              </a:rPr>
              <a:t>Three minute examination</a:t>
            </a:r>
          </a:p>
          <a:p>
            <a:pPr eaLnBrk="1" hangingPunct="1">
              <a:spcBef>
                <a:spcPct val="0"/>
              </a:spcBef>
              <a:buFontTx/>
              <a:buNone/>
            </a:pPr>
            <a:r>
              <a:rPr lang="en-GB" altLang="en-US" sz="2800" dirty="0">
                <a:solidFill>
                  <a:schemeClr val="bg1"/>
                </a:solidFill>
              </a:rPr>
              <a:t>YouTube</a:t>
            </a:r>
            <a:endParaRPr lang="en-US" altLang="en-US" sz="2800" dirty="0">
              <a:solidFill>
                <a:schemeClr val="bg1"/>
              </a:solidFill>
            </a:endParaRPr>
          </a:p>
        </p:txBody>
      </p:sp>
      <p:sp>
        <p:nvSpPr>
          <p:cNvPr id="2" name="TextBox 1">
            <a:extLst>
              <a:ext uri="{FF2B5EF4-FFF2-40B4-BE49-F238E27FC236}">
                <a16:creationId xmlns:a16="http://schemas.microsoft.com/office/drawing/2014/main" id="{AD35CD9B-A481-93A3-DE33-232B7D85A0B5}"/>
              </a:ext>
            </a:extLst>
          </p:cNvPr>
          <p:cNvSpPr txBox="1"/>
          <p:nvPr/>
        </p:nvSpPr>
        <p:spPr>
          <a:xfrm>
            <a:off x="80189" y="5499278"/>
            <a:ext cx="5147307" cy="369332"/>
          </a:xfrm>
          <a:prstGeom prst="rect">
            <a:avLst/>
          </a:prstGeom>
          <a:noFill/>
        </p:spPr>
        <p:txBody>
          <a:bodyPr wrap="none" rtlCol="0">
            <a:spAutoFit/>
          </a:bodyPr>
          <a:lstStyle/>
          <a:p>
            <a:r>
              <a:rPr lang="en-GB" dirty="0">
                <a:solidFill>
                  <a:schemeClr val="bg1">
                    <a:lumMod val="95000"/>
                  </a:schemeClr>
                </a:solidFill>
              </a:rPr>
              <a:t>https://www.youtube.com/watch?v=c9-yUvZoZnQ</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FEBD9-B811-7DA4-7A04-788E6C6F60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719975-3415-B309-84A6-0EB41A090746}"/>
              </a:ext>
            </a:extLst>
          </p:cNvPr>
          <p:cNvSpPr>
            <a:spLocks noGrp="1"/>
          </p:cNvSpPr>
          <p:nvPr>
            <p:ph type="title"/>
          </p:nvPr>
        </p:nvSpPr>
        <p:spPr/>
        <p:txBody>
          <a:bodyPr/>
          <a:lstStyle/>
          <a:p>
            <a:r>
              <a:rPr lang="en-GB" dirty="0"/>
              <a:t>Step 8 (8 weeks) – I’m still not sure?</a:t>
            </a:r>
          </a:p>
        </p:txBody>
      </p:sp>
      <p:sp>
        <p:nvSpPr>
          <p:cNvPr id="3" name="Text Placeholder 2">
            <a:extLst>
              <a:ext uri="{FF2B5EF4-FFF2-40B4-BE49-F238E27FC236}">
                <a16:creationId xmlns:a16="http://schemas.microsoft.com/office/drawing/2014/main" id="{17FD15AB-BE80-A530-B7F6-438269ADE359}"/>
              </a:ext>
            </a:extLst>
          </p:cNvPr>
          <p:cNvSpPr>
            <a:spLocks noGrp="1"/>
          </p:cNvSpPr>
          <p:nvPr>
            <p:ph type="body" idx="1"/>
          </p:nvPr>
        </p:nvSpPr>
        <p:spPr/>
        <p:txBody>
          <a:bodyPr>
            <a:normAutofit fontScale="55000" lnSpcReduction="20000"/>
          </a:bodyPr>
          <a:lstStyle/>
          <a:p>
            <a:r>
              <a:rPr lang="en-GB" altLang="en-US" sz="4000" dirty="0"/>
              <a:t>Repeat neurological examination.</a:t>
            </a:r>
          </a:p>
          <a:p>
            <a:r>
              <a:rPr lang="en-GB" altLang="en-US" sz="4000" dirty="0"/>
              <a:t>Discuss imaging. </a:t>
            </a:r>
          </a:p>
          <a:p>
            <a:r>
              <a:rPr lang="en-GB" altLang="en-US" sz="4000" dirty="0"/>
              <a:t>Do not image for reassurance. (Advise incidental abnormalities – 15%)</a:t>
            </a:r>
          </a:p>
          <a:p>
            <a:r>
              <a:rPr lang="en-GB" altLang="en-US" sz="4000" dirty="0"/>
              <a:t>Consider advice or referral.</a:t>
            </a:r>
            <a:endParaRPr lang="en-GB" sz="4000" dirty="0"/>
          </a:p>
        </p:txBody>
      </p:sp>
    </p:spTree>
    <p:extLst>
      <p:ext uri="{BB962C8B-B14F-4D97-AF65-F5344CB8AC3E}">
        <p14:creationId xmlns:p14="http://schemas.microsoft.com/office/powerpoint/2010/main" val="12841126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F1B8-4239-2225-E22E-B942CA35ED3E}"/>
              </a:ext>
            </a:extLst>
          </p:cNvPr>
          <p:cNvSpPr>
            <a:spLocks noGrp="1"/>
          </p:cNvSpPr>
          <p:nvPr>
            <p:ph type="title"/>
          </p:nvPr>
        </p:nvSpPr>
        <p:spPr>
          <a:xfrm>
            <a:off x="1198808" y="1781801"/>
            <a:ext cx="10515600" cy="1325563"/>
          </a:xfrm>
        </p:spPr>
        <p:txBody>
          <a:bodyPr>
            <a:normAutofit fontScale="90000"/>
          </a:bodyPr>
          <a:lstStyle/>
          <a:p>
            <a:r>
              <a:rPr lang="en-GB" sz="6700" dirty="0"/>
              <a:t>More about migraine</a:t>
            </a:r>
            <a:br>
              <a:rPr lang="en-GB" dirty="0"/>
            </a:br>
            <a:br>
              <a:rPr lang="en-GB" dirty="0"/>
            </a:br>
            <a:r>
              <a:rPr lang="en-GB" dirty="0"/>
              <a:t>A story that makes sense</a:t>
            </a:r>
          </a:p>
        </p:txBody>
      </p:sp>
    </p:spTree>
    <p:extLst>
      <p:ext uri="{BB962C8B-B14F-4D97-AF65-F5344CB8AC3E}">
        <p14:creationId xmlns:p14="http://schemas.microsoft.com/office/powerpoint/2010/main" val="8078084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3D5056EE-9604-B4E9-1E89-DC19F103F77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80466" y="2457767"/>
            <a:ext cx="8748191" cy="3582425"/>
          </a:xfrm>
          <a:prstGeom prst="rect">
            <a:avLst/>
          </a:prstGeom>
        </p:spPr>
      </p:pic>
    </p:spTree>
    <p:extLst>
      <p:ext uri="{BB962C8B-B14F-4D97-AF65-F5344CB8AC3E}">
        <p14:creationId xmlns:p14="http://schemas.microsoft.com/office/powerpoint/2010/main" val="15352507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977EDE7-357F-3FE0-EACA-EE5CC1103F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64445" y="927279"/>
            <a:ext cx="11751436" cy="4803819"/>
          </a:xfrm>
          <a:prstGeom prst="rect">
            <a:avLst/>
          </a:prstGeom>
        </p:spPr>
      </p:pic>
    </p:spTree>
    <p:extLst>
      <p:ext uri="{BB962C8B-B14F-4D97-AF65-F5344CB8AC3E}">
        <p14:creationId xmlns:p14="http://schemas.microsoft.com/office/powerpoint/2010/main" val="2163130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9A821-03D8-1202-5D55-CAB54372B43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A423CAF-7592-AF6D-D5B2-9EB61A9D367E}"/>
              </a:ext>
            </a:extLst>
          </p:cNvPr>
          <p:cNvSpPr txBox="1"/>
          <p:nvPr/>
        </p:nvSpPr>
        <p:spPr>
          <a:xfrm>
            <a:off x="2157900" y="445823"/>
            <a:ext cx="7161641" cy="646331"/>
          </a:xfrm>
          <a:prstGeom prst="rect">
            <a:avLst/>
          </a:prstGeom>
          <a:noFill/>
        </p:spPr>
        <p:txBody>
          <a:bodyPr wrap="none" rtlCol="0">
            <a:spAutoFit/>
          </a:bodyPr>
          <a:lstStyle/>
          <a:p>
            <a:r>
              <a:rPr lang="en-GB" sz="3600" dirty="0"/>
              <a:t>Hyperactive and hypervigilant brain</a:t>
            </a:r>
          </a:p>
        </p:txBody>
      </p:sp>
      <p:pic>
        <p:nvPicPr>
          <p:cNvPr id="3" name="Graphic 2" descr="Head with gears outline">
            <a:extLst>
              <a:ext uri="{FF2B5EF4-FFF2-40B4-BE49-F238E27FC236}">
                <a16:creationId xmlns:a16="http://schemas.microsoft.com/office/drawing/2014/main" id="{56162B2C-6D13-ECFC-3BA4-ED803F03468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flipH="1">
            <a:off x="3043874" y="1039417"/>
            <a:ext cx="4685794" cy="4310931"/>
          </a:xfrm>
          <a:prstGeom prst="rect">
            <a:avLst/>
          </a:prstGeom>
        </p:spPr>
      </p:pic>
      <p:pic>
        <p:nvPicPr>
          <p:cNvPr id="4" name="Graphic 3" descr="Fuel outline">
            <a:extLst>
              <a:ext uri="{FF2B5EF4-FFF2-40B4-BE49-F238E27FC236}">
                <a16:creationId xmlns:a16="http://schemas.microsoft.com/office/drawing/2014/main" id="{5FC035DE-D981-20C4-FC3D-1139B99C09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03285" y="2370262"/>
            <a:ext cx="2549652" cy="2549652"/>
          </a:xfrm>
          <a:prstGeom prst="rect">
            <a:avLst/>
          </a:prstGeom>
        </p:spPr>
      </p:pic>
      <p:sp>
        <p:nvSpPr>
          <p:cNvPr id="5" name="Rectangle 4">
            <a:extLst>
              <a:ext uri="{FF2B5EF4-FFF2-40B4-BE49-F238E27FC236}">
                <a16:creationId xmlns:a16="http://schemas.microsoft.com/office/drawing/2014/main" id="{FB456591-1210-BC63-698E-3FBC188AAA41}"/>
              </a:ext>
            </a:extLst>
          </p:cNvPr>
          <p:cNvSpPr/>
          <p:nvPr/>
        </p:nvSpPr>
        <p:spPr>
          <a:xfrm>
            <a:off x="1828800" y="3767328"/>
            <a:ext cx="914400" cy="1152586"/>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DCC61518-62F1-2EF0-7A71-CAE51A25AABD}"/>
                  </a:ext>
                </a:extLst>
              </p14:cNvPr>
              <p14:cNvContentPartPr/>
              <p14:nvPr/>
            </p14:nvContentPartPr>
            <p14:xfrm>
              <a:off x="1852800" y="3436680"/>
              <a:ext cx="847440" cy="318600"/>
            </p14:xfrm>
          </p:contentPart>
        </mc:Choice>
        <mc:Fallback xmlns="">
          <p:pic>
            <p:nvPicPr>
              <p:cNvPr id="6" name="Ink 5">
                <a:extLst>
                  <a:ext uri="{FF2B5EF4-FFF2-40B4-BE49-F238E27FC236}">
                    <a16:creationId xmlns:a16="http://schemas.microsoft.com/office/drawing/2014/main" id="{6AD2A2CA-B9C4-EEE6-27BC-2266D98FFA7B}"/>
                  </a:ext>
                </a:extLst>
              </p:cNvPr>
              <p:cNvPicPr/>
              <p:nvPr/>
            </p:nvPicPr>
            <p:blipFill>
              <a:blip r:embed="rId5"/>
              <a:stretch>
                <a:fillRect/>
              </a:stretch>
            </p:blipFill>
            <p:spPr>
              <a:xfrm>
                <a:off x="1848480" y="3432360"/>
                <a:ext cx="856080" cy="327240"/>
              </a:xfrm>
              <a:prstGeom prst="rect">
                <a:avLst/>
              </a:prstGeom>
            </p:spPr>
          </p:pic>
        </mc:Fallback>
      </mc:AlternateContent>
      <p:sp>
        <p:nvSpPr>
          <p:cNvPr id="7" name="Rectangle 6">
            <a:extLst>
              <a:ext uri="{FF2B5EF4-FFF2-40B4-BE49-F238E27FC236}">
                <a16:creationId xmlns:a16="http://schemas.microsoft.com/office/drawing/2014/main" id="{B867E36A-6F26-86E4-5B39-2B3D2C2AD0D2}"/>
              </a:ext>
            </a:extLst>
          </p:cNvPr>
          <p:cNvSpPr/>
          <p:nvPr/>
        </p:nvSpPr>
        <p:spPr>
          <a:xfrm>
            <a:off x="1819320" y="3767328"/>
            <a:ext cx="914400" cy="475930"/>
          </a:xfrm>
          <a:prstGeom prst="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9114FFE-C186-9B52-D0B7-A9380BD809B8}"/>
              </a:ext>
            </a:extLst>
          </p:cNvPr>
          <p:cNvSpPr txBox="1"/>
          <p:nvPr/>
        </p:nvSpPr>
        <p:spPr>
          <a:xfrm>
            <a:off x="8030342" y="4811739"/>
            <a:ext cx="2189317" cy="707886"/>
          </a:xfrm>
          <a:prstGeom prst="rect">
            <a:avLst/>
          </a:prstGeom>
          <a:noFill/>
        </p:spPr>
        <p:txBody>
          <a:bodyPr wrap="none" rtlCol="0">
            <a:spAutoFit/>
          </a:bodyPr>
          <a:lstStyle/>
          <a:p>
            <a:r>
              <a:rPr lang="en-GB" sz="2000" dirty="0"/>
              <a:t>Compromised </a:t>
            </a:r>
          </a:p>
          <a:p>
            <a:r>
              <a:rPr lang="en-GB" sz="2000" dirty="0"/>
              <a:t>energy production</a:t>
            </a:r>
          </a:p>
        </p:txBody>
      </p:sp>
      <p:sp>
        <p:nvSpPr>
          <p:cNvPr id="9" name="TextBox 8">
            <a:extLst>
              <a:ext uri="{FF2B5EF4-FFF2-40B4-BE49-F238E27FC236}">
                <a16:creationId xmlns:a16="http://schemas.microsoft.com/office/drawing/2014/main" id="{C4AB299D-A034-CDA5-DF1F-858DD365C5CB}"/>
              </a:ext>
            </a:extLst>
          </p:cNvPr>
          <p:cNvSpPr txBox="1"/>
          <p:nvPr/>
        </p:nvSpPr>
        <p:spPr>
          <a:xfrm>
            <a:off x="362712" y="2136565"/>
            <a:ext cx="2181687" cy="707886"/>
          </a:xfrm>
          <a:prstGeom prst="rect">
            <a:avLst/>
          </a:prstGeom>
          <a:noFill/>
        </p:spPr>
        <p:txBody>
          <a:bodyPr wrap="none" rtlCol="0">
            <a:spAutoFit/>
          </a:bodyPr>
          <a:lstStyle/>
          <a:p>
            <a:r>
              <a:rPr lang="en-GB" sz="2000" dirty="0"/>
              <a:t>Impact of chronic </a:t>
            </a:r>
          </a:p>
          <a:p>
            <a:r>
              <a:rPr lang="en-GB" sz="2000" dirty="0"/>
              <a:t>inflammation</a:t>
            </a:r>
          </a:p>
        </p:txBody>
      </p:sp>
      <p:sp>
        <p:nvSpPr>
          <p:cNvPr id="10" name="TextBox 9">
            <a:extLst>
              <a:ext uri="{FF2B5EF4-FFF2-40B4-BE49-F238E27FC236}">
                <a16:creationId xmlns:a16="http://schemas.microsoft.com/office/drawing/2014/main" id="{61E8579F-5679-FFB1-538F-F5BA4FC9B0E3}"/>
              </a:ext>
            </a:extLst>
          </p:cNvPr>
          <p:cNvSpPr txBox="1"/>
          <p:nvPr/>
        </p:nvSpPr>
        <p:spPr>
          <a:xfrm>
            <a:off x="1109472" y="5583936"/>
            <a:ext cx="184731" cy="369332"/>
          </a:xfrm>
          <a:prstGeom prst="rect">
            <a:avLst/>
          </a:prstGeom>
          <a:noFill/>
        </p:spPr>
        <p:txBody>
          <a:bodyPr wrap="none" rtlCol="0">
            <a:spAutoFit/>
          </a:bodyPr>
          <a:lstStyle/>
          <a:p>
            <a:endParaRPr lang="en-GB" dirty="0"/>
          </a:p>
        </p:txBody>
      </p:sp>
      <p:sp>
        <p:nvSpPr>
          <p:cNvPr id="11" name="TextBox 10">
            <a:extLst>
              <a:ext uri="{FF2B5EF4-FFF2-40B4-BE49-F238E27FC236}">
                <a16:creationId xmlns:a16="http://schemas.microsoft.com/office/drawing/2014/main" id="{FC01D88B-DA93-64CB-FDDF-45F308502F2C}"/>
              </a:ext>
            </a:extLst>
          </p:cNvPr>
          <p:cNvSpPr txBox="1"/>
          <p:nvPr/>
        </p:nvSpPr>
        <p:spPr>
          <a:xfrm>
            <a:off x="1109472" y="6028636"/>
            <a:ext cx="7107908" cy="707886"/>
          </a:xfrm>
          <a:prstGeom prst="rect">
            <a:avLst/>
          </a:prstGeom>
          <a:noFill/>
        </p:spPr>
        <p:txBody>
          <a:bodyPr wrap="none" rtlCol="0">
            <a:spAutoFit/>
          </a:bodyPr>
          <a:lstStyle/>
          <a:p>
            <a:r>
              <a:rPr lang="en-GB" sz="4000" dirty="0"/>
              <a:t>Migraine – what is the problem?</a:t>
            </a:r>
          </a:p>
        </p:txBody>
      </p:sp>
    </p:spTree>
    <p:extLst>
      <p:ext uri="{BB962C8B-B14F-4D97-AF65-F5344CB8AC3E}">
        <p14:creationId xmlns:p14="http://schemas.microsoft.com/office/powerpoint/2010/main" val="19904071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76403C58-6CB6-CE87-BAE9-E5F0CC384DF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93949" y="736339"/>
            <a:ext cx="9388699" cy="5281478"/>
          </a:xfrm>
          <a:prstGeom prst="rect">
            <a:avLst/>
          </a:prstGeom>
        </p:spPr>
      </p:pic>
      <p:sp>
        <p:nvSpPr>
          <p:cNvPr id="3" name="Rectangle 2">
            <a:extLst>
              <a:ext uri="{FF2B5EF4-FFF2-40B4-BE49-F238E27FC236}">
                <a16:creationId xmlns:a16="http://schemas.microsoft.com/office/drawing/2014/main" id="{39EEC040-4352-B660-1C22-983F4645F1CB}"/>
              </a:ext>
            </a:extLst>
          </p:cNvPr>
          <p:cNvSpPr/>
          <p:nvPr/>
        </p:nvSpPr>
        <p:spPr>
          <a:xfrm>
            <a:off x="1648496" y="5215944"/>
            <a:ext cx="9388699" cy="119773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FDD8A708-2ACB-AFE5-9216-F6F721CA93A3}"/>
              </a:ext>
            </a:extLst>
          </p:cNvPr>
          <p:cNvSpPr/>
          <p:nvPr/>
        </p:nvSpPr>
        <p:spPr>
          <a:xfrm>
            <a:off x="1493949" y="5215944"/>
            <a:ext cx="9543246" cy="9057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619317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B261C-95CE-31C7-F0FA-863FC710DD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D2A006-6B6D-BC77-90A1-88FC9025B2E9}"/>
              </a:ext>
            </a:extLst>
          </p:cNvPr>
          <p:cNvSpPr>
            <a:spLocks noGrp="1"/>
          </p:cNvSpPr>
          <p:nvPr>
            <p:ph type="title"/>
          </p:nvPr>
        </p:nvSpPr>
        <p:spPr>
          <a:xfrm>
            <a:off x="1198808" y="1781801"/>
            <a:ext cx="10515600" cy="1325563"/>
          </a:xfrm>
        </p:spPr>
        <p:txBody>
          <a:bodyPr>
            <a:normAutofit fontScale="90000"/>
          </a:bodyPr>
          <a:lstStyle/>
          <a:p>
            <a:r>
              <a:rPr lang="en-GB" sz="6000" dirty="0"/>
              <a:t>More about migraine</a:t>
            </a:r>
            <a:br>
              <a:rPr lang="en-GB" dirty="0"/>
            </a:br>
            <a:br>
              <a:rPr lang="en-GB" dirty="0"/>
            </a:br>
            <a:r>
              <a:rPr lang="en-GB" dirty="0"/>
              <a:t>Treatment</a:t>
            </a:r>
          </a:p>
        </p:txBody>
      </p:sp>
    </p:spTree>
    <p:extLst>
      <p:ext uri="{BB962C8B-B14F-4D97-AF65-F5344CB8AC3E}">
        <p14:creationId xmlns:p14="http://schemas.microsoft.com/office/powerpoint/2010/main" val="39660498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0096C-F7BC-8B21-3C76-CBCCFC8D8D6D}"/>
              </a:ext>
            </a:extLst>
          </p:cNvPr>
          <p:cNvSpPr>
            <a:spLocks noGrp="1"/>
          </p:cNvSpPr>
          <p:nvPr>
            <p:ph type="title"/>
          </p:nvPr>
        </p:nvSpPr>
        <p:spPr/>
        <p:txBody>
          <a:bodyPr/>
          <a:lstStyle/>
          <a:p>
            <a:r>
              <a:rPr lang="en-GB" dirty="0"/>
              <a:t>Acute Treatment</a:t>
            </a:r>
          </a:p>
        </p:txBody>
      </p:sp>
      <p:sp>
        <p:nvSpPr>
          <p:cNvPr id="3" name="Content Placeholder 2">
            <a:extLst>
              <a:ext uri="{FF2B5EF4-FFF2-40B4-BE49-F238E27FC236}">
                <a16:creationId xmlns:a16="http://schemas.microsoft.com/office/drawing/2014/main" id="{785AC50F-D498-4DFC-6D41-07EA90CA3064}"/>
              </a:ext>
            </a:extLst>
          </p:cNvPr>
          <p:cNvSpPr>
            <a:spLocks noGrp="1"/>
          </p:cNvSpPr>
          <p:nvPr>
            <p:ph idx="1"/>
          </p:nvPr>
        </p:nvSpPr>
        <p:spPr/>
        <p:txBody>
          <a:bodyPr/>
          <a:lstStyle/>
          <a:p>
            <a:r>
              <a:rPr lang="en-GB" dirty="0"/>
              <a:t>Analgesic, NSAI, Antiemetic</a:t>
            </a:r>
          </a:p>
          <a:p>
            <a:endParaRPr lang="en-GB" dirty="0"/>
          </a:p>
          <a:p>
            <a:r>
              <a:rPr lang="en-GB" dirty="0"/>
              <a:t>Triptan. </a:t>
            </a:r>
            <a:r>
              <a:rPr lang="en-GB" sz="2000" dirty="0"/>
              <a:t>Failure to respond not a class effect, Not in CVD, different preparations</a:t>
            </a:r>
          </a:p>
          <a:p>
            <a:endParaRPr lang="en-GB" dirty="0"/>
          </a:p>
          <a:p>
            <a:r>
              <a:rPr lang="en-GB" dirty="0"/>
              <a:t>Rimegepant if two triptan failures</a:t>
            </a:r>
          </a:p>
        </p:txBody>
      </p:sp>
    </p:spTree>
    <p:extLst>
      <p:ext uri="{BB962C8B-B14F-4D97-AF65-F5344CB8AC3E}">
        <p14:creationId xmlns:p14="http://schemas.microsoft.com/office/powerpoint/2010/main" val="15044995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0BE1A-53C7-DF75-C638-5EFE6CCA6727}"/>
              </a:ext>
            </a:extLst>
          </p:cNvPr>
          <p:cNvSpPr>
            <a:spLocks noGrp="1"/>
          </p:cNvSpPr>
          <p:nvPr>
            <p:ph type="title" idx="4294967295"/>
          </p:nvPr>
        </p:nvSpPr>
        <p:spPr>
          <a:xfrm>
            <a:off x="1676400" y="2628900"/>
            <a:ext cx="10515600" cy="1325563"/>
          </a:xfrm>
        </p:spPr>
        <p:txBody>
          <a:bodyPr/>
          <a:lstStyle/>
          <a:p>
            <a:r>
              <a:rPr lang="en-US" dirty="0">
                <a:latin typeface="Noto Sans" panose="020B0502040504020204" pitchFamily="34" charset="0"/>
                <a:ea typeface="Noto Sans" panose="020B0502040504020204" pitchFamily="34" charset="0"/>
                <a:cs typeface="Noto Sans" panose="020B0502040504020204" pitchFamily="34" charset="0"/>
              </a:rPr>
              <a:t>Migraine Prevention</a:t>
            </a:r>
            <a:br>
              <a:rPr lang="en-US" dirty="0">
                <a:latin typeface="Noto Sans" panose="020B0502040504020204" pitchFamily="34" charset="0"/>
                <a:ea typeface="Noto Sans" panose="020B0502040504020204" pitchFamily="34" charset="0"/>
                <a:cs typeface="Noto Sans" panose="020B0502040504020204" pitchFamily="34" charset="0"/>
              </a:rPr>
            </a:br>
            <a:r>
              <a:rPr lang="en-US" dirty="0">
                <a:latin typeface="Noto Sans" panose="020B0502040504020204" pitchFamily="34" charset="0"/>
                <a:ea typeface="Noto Sans" panose="020B0502040504020204" pitchFamily="34" charset="0"/>
                <a:cs typeface="Noto Sans" panose="020B0502040504020204" pitchFamily="34" charset="0"/>
              </a:rPr>
              <a:t>When and what?</a:t>
            </a:r>
          </a:p>
        </p:txBody>
      </p:sp>
    </p:spTree>
    <p:extLst>
      <p:ext uri="{BB962C8B-B14F-4D97-AF65-F5344CB8AC3E}">
        <p14:creationId xmlns:p14="http://schemas.microsoft.com/office/powerpoint/2010/main" val="112385593"/>
      </p:ext>
    </p:extLst>
  </p:cSld>
  <p:clrMapOvr>
    <a:masterClrMapping/>
  </p:clrMapOvr>
  <mc:AlternateContent xmlns:mc="http://schemas.openxmlformats.org/markup-compatibility/2006" xmlns:p14="http://schemas.microsoft.com/office/powerpoint/2010/main">
    <mc:Choice Requires="p14">
      <p:transition spd="slow" p14:dur="2000" advTm="7070"/>
    </mc:Choice>
    <mc:Fallback xmlns="">
      <p:transition spd="slow" advTm="707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BF808-D1B8-61A9-C585-F5F6DB9FC2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9A6F5E7-1FE9-95E1-9035-3536CBD71E52}"/>
              </a:ext>
            </a:extLst>
          </p:cNvPr>
          <p:cNvSpPr>
            <a:spLocks noGrp="1"/>
          </p:cNvSpPr>
          <p:nvPr>
            <p:ph type="title" idx="4294967295"/>
          </p:nvPr>
        </p:nvSpPr>
        <p:spPr>
          <a:xfrm>
            <a:off x="1392238" y="612775"/>
            <a:ext cx="10799762" cy="1325563"/>
          </a:xfrm>
        </p:spPr>
        <p:txBody>
          <a:bodyPr>
            <a:normAutofit/>
          </a:bodyPr>
          <a:lstStyle/>
          <a:p>
            <a:pPr algn="ctr"/>
            <a:r>
              <a:rPr lang="en-US" sz="4000" b="1" dirty="0">
                <a:solidFill>
                  <a:srgbClr val="002060"/>
                </a:solidFill>
                <a:latin typeface="Aptos" panose="020B0004020202020204" pitchFamily="34" charset="0"/>
                <a:ea typeface="Noto Sans" panose="020B0502040504020204" pitchFamily="34" charset="0"/>
                <a:cs typeface="Noto Sans" panose="020B0502040504020204" pitchFamily="34" charset="0"/>
              </a:rPr>
              <a:t>Preventive treatment not specific to migraine</a:t>
            </a:r>
            <a:r>
              <a:rPr lang="en-US" sz="4000" b="1" baseline="30000" dirty="0">
                <a:solidFill>
                  <a:srgbClr val="002060"/>
                </a:solidFill>
                <a:latin typeface="Aptos" panose="020B0004020202020204" pitchFamily="34" charset="0"/>
                <a:ea typeface="Noto Sans" panose="020B0502040504020204" pitchFamily="34" charset="0"/>
                <a:cs typeface="Noto Sans" panose="020B0502040504020204" pitchFamily="34" charset="0"/>
              </a:rPr>
              <a:t>1</a:t>
            </a:r>
            <a:endParaRPr lang="en-GB" sz="4000" b="1" baseline="30000" dirty="0">
              <a:solidFill>
                <a:srgbClr val="002060"/>
              </a:solidFill>
              <a:latin typeface="Aptos" panose="020B0004020202020204" pitchFamily="34" charset="0"/>
              <a:ea typeface="Noto Sans" panose="020B0502040504020204" pitchFamily="34" charset="0"/>
              <a:cs typeface="Noto Sans" panose="020B0502040504020204" pitchFamily="34" charset="0"/>
              <a:sym typeface="Questrial"/>
            </a:endParaRPr>
          </a:p>
        </p:txBody>
      </p:sp>
      <p:graphicFrame>
        <p:nvGraphicFramePr>
          <p:cNvPr id="9" name="Table 3">
            <a:extLst>
              <a:ext uri="{FF2B5EF4-FFF2-40B4-BE49-F238E27FC236}">
                <a16:creationId xmlns:a16="http://schemas.microsoft.com/office/drawing/2014/main" id="{64533D12-9796-5151-1C0D-186E9756D67B}"/>
              </a:ext>
            </a:extLst>
          </p:cNvPr>
          <p:cNvGraphicFramePr>
            <a:graphicFrameLocks noGrp="1"/>
          </p:cNvGraphicFramePr>
          <p:nvPr>
            <p:extLst>
              <p:ext uri="{D42A27DB-BD31-4B8C-83A1-F6EECF244321}">
                <p14:modId xmlns:p14="http://schemas.microsoft.com/office/powerpoint/2010/main" val="3766316562"/>
              </p:ext>
            </p:extLst>
          </p:nvPr>
        </p:nvGraphicFramePr>
        <p:xfrm>
          <a:off x="1001036" y="2072779"/>
          <a:ext cx="10405050" cy="2595760"/>
        </p:xfrm>
        <a:graphic>
          <a:graphicData uri="http://schemas.openxmlformats.org/drawingml/2006/table">
            <a:tbl>
              <a:tblPr firstRow="1" bandRow="1">
                <a:tableStyleId>{5C22544A-7EE6-4342-B048-85BDC9FD1C3A}</a:tableStyleId>
              </a:tblPr>
              <a:tblGrid>
                <a:gridCol w="4114058">
                  <a:extLst>
                    <a:ext uri="{9D8B030D-6E8A-4147-A177-3AD203B41FA5}">
                      <a16:colId xmlns:a16="http://schemas.microsoft.com/office/drawing/2014/main" val="2535470938"/>
                    </a:ext>
                  </a:extLst>
                </a:gridCol>
                <a:gridCol w="3029270">
                  <a:extLst>
                    <a:ext uri="{9D8B030D-6E8A-4147-A177-3AD203B41FA5}">
                      <a16:colId xmlns:a16="http://schemas.microsoft.com/office/drawing/2014/main" val="1605142395"/>
                    </a:ext>
                  </a:extLst>
                </a:gridCol>
                <a:gridCol w="3261722">
                  <a:extLst>
                    <a:ext uri="{9D8B030D-6E8A-4147-A177-3AD203B41FA5}">
                      <a16:colId xmlns:a16="http://schemas.microsoft.com/office/drawing/2014/main" val="132729434"/>
                    </a:ext>
                  </a:extLst>
                </a:gridCol>
              </a:tblGrid>
              <a:tr h="395200">
                <a:tc>
                  <a:txBody>
                    <a:bodyPr/>
                    <a:lstStyle/>
                    <a:p>
                      <a:pPr algn="l">
                        <a:lnSpc>
                          <a:spcPct val="100000"/>
                        </a:lnSpc>
                        <a:spcBef>
                          <a:spcPts val="600"/>
                        </a:spcBef>
                        <a:spcAft>
                          <a:spcPts val="600"/>
                        </a:spcAft>
                      </a:pPr>
                      <a:r>
                        <a:rPr lang="en-US" sz="1800" b="1" dirty="0">
                          <a:solidFill>
                            <a:schemeClr val="bg1"/>
                          </a:solidFill>
                        </a:rPr>
                        <a:t>Class</a:t>
                      </a:r>
                      <a:endParaRPr lang="en-GB" sz="1800" b="1" dirty="0">
                        <a:solidFill>
                          <a:schemeClr val="bg1"/>
                        </a:solidFill>
                        <a:latin typeface="+mn-lt"/>
                        <a:ea typeface="Times New Roman"/>
                        <a:cs typeface="Times New Roman"/>
                      </a:endParaRPr>
                    </a:p>
                  </a:txBody>
                  <a:tcPr marL="96000" marR="96000" marT="96000" marB="96000" anchor="ctr">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spcBef>
                          <a:spcPts val="600"/>
                        </a:spcBef>
                        <a:spcAft>
                          <a:spcPts val="600"/>
                        </a:spcAft>
                      </a:pPr>
                      <a:r>
                        <a:rPr lang="en-US" sz="1800" b="1" dirty="0">
                          <a:solidFill>
                            <a:schemeClr val="bg1"/>
                          </a:solidFill>
                        </a:rPr>
                        <a:t>Drug</a:t>
                      </a:r>
                      <a:endParaRPr lang="en-GB" sz="1800" b="1" dirty="0">
                        <a:solidFill>
                          <a:schemeClr val="bg1"/>
                        </a:solidFill>
                        <a:latin typeface="+mn-lt"/>
                        <a:ea typeface="Times New Roman"/>
                        <a:cs typeface="Times New Roman"/>
                      </a:endParaRPr>
                    </a:p>
                  </a:txBody>
                  <a:tcPr marL="96000" marR="96000" marT="96000" marB="96000" anchor="ctr">
                    <a:lnB w="12700" cap="flat" cmpd="sng" algn="ctr">
                      <a:solidFill>
                        <a:schemeClr val="tx1"/>
                      </a:solidFill>
                      <a:prstDash val="solid"/>
                      <a:round/>
                      <a:headEnd type="none" w="med" len="med"/>
                      <a:tailEnd type="none" w="med" len="med"/>
                    </a:lnB>
                    <a:solidFill>
                      <a:schemeClr val="tx2"/>
                    </a:solidFill>
                  </a:tcPr>
                </a:tc>
                <a:tc>
                  <a:txBody>
                    <a:bodyPr/>
                    <a:lstStyle/>
                    <a:p>
                      <a:pPr algn="ctr">
                        <a:lnSpc>
                          <a:spcPct val="100000"/>
                        </a:lnSpc>
                        <a:spcBef>
                          <a:spcPts val="600"/>
                        </a:spcBef>
                        <a:spcAft>
                          <a:spcPts val="600"/>
                        </a:spcAft>
                      </a:pPr>
                      <a:r>
                        <a:rPr lang="en-US" sz="1800" b="1" dirty="0">
                          <a:solidFill>
                            <a:schemeClr val="bg1"/>
                          </a:solidFill>
                        </a:rPr>
                        <a:t>Dose recommendations</a:t>
                      </a:r>
                      <a:endParaRPr lang="en-GB" sz="1800" b="1" dirty="0">
                        <a:solidFill>
                          <a:schemeClr val="bg1"/>
                        </a:solidFill>
                        <a:latin typeface="+mn-lt"/>
                        <a:ea typeface="Times New Roman"/>
                        <a:cs typeface="Times New Roman"/>
                      </a:endParaRPr>
                    </a:p>
                  </a:txBody>
                  <a:tcPr marL="96000" marR="96000" marT="96000" marB="96000" anchor="ctr">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467829147"/>
                  </a:ext>
                </a:extLst>
              </a:tr>
              <a:tr h="598400">
                <a:tc>
                  <a:txBody>
                    <a:bodyPr/>
                    <a:lstStyle/>
                    <a:p>
                      <a:pPr algn="l">
                        <a:lnSpc>
                          <a:spcPct val="100000"/>
                        </a:lnSpc>
                        <a:spcBef>
                          <a:spcPts val="600"/>
                        </a:spcBef>
                        <a:spcAft>
                          <a:spcPts val="600"/>
                        </a:spcAft>
                      </a:pPr>
                      <a:r>
                        <a:rPr lang="en-US" sz="1800" b="1" dirty="0">
                          <a:solidFill>
                            <a:schemeClr val="tx1"/>
                          </a:solidFill>
                        </a:rPr>
                        <a:t>Beta-blockers</a:t>
                      </a:r>
                      <a:endParaRPr lang="en-GB" sz="1800" b="1"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tc>
                  <a:txBody>
                    <a:bodyPr/>
                    <a:lstStyle/>
                    <a:p>
                      <a:pPr algn="l">
                        <a:lnSpc>
                          <a:spcPct val="100000"/>
                        </a:lnSpc>
                        <a:spcBef>
                          <a:spcPts val="600"/>
                        </a:spcBef>
                        <a:spcAft>
                          <a:spcPts val="600"/>
                        </a:spcAft>
                      </a:pPr>
                      <a:r>
                        <a:rPr lang="en-US" sz="1800" b="0" dirty="0">
                          <a:solidFill>
                            <a:schemeClr val="tx1"/>
                          </a:solidFill>
                        </a:rPr>
                        <a:t>Propranolol</a:t>
                      </a:r>
                      <a:endParaRPr lang="en-GB" sz="1800" b="0"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tc>
                  <a:txBody>
                    <a:bodyPr/>
                    <a:lstStyle/>
                    <a:p>
                      <a:pPr algn="l">
                        <a:lnSpc>
                          <a:spcPct val="100000"/>
                        </a:lnSpc>
                        <a:spcBef>
                          <a:spcPts val="600"/>
                        </a:spcBef>
                        <a:spcAft>
                          <a:spcPts val="600"/>
                        </a:spcAft>
                      </a:pPr>
                      <a:r>
                        <a:rPr lang="en-US" sz="1800" b="0" dirty="0">
                          <a:solidFill>
                            <a:schemeClr val="tx1"/>
                          </a:solidFill>
                        </a:rPr>
                        <a:t>10–160 mg daily</a:t>
                      </a:r>
                      <a:endParaRPr lang="en-GB" sz="1800" b="0"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extLst>
                  <a:ext uri="{0D108BD9-81ED-4DB2-BD59-A6C34878D82A}">
                    <a16:rowId xmlns:a16="http://schemas.microsoft.com/office/drawing/2014/main" val="1552267021"/>
                  </a:ext>
                </a:extLst>
              </a:tr>
              <a:tr h="395200">
                <a:tc>
                  <a:txBody>
                    <a:bodyPr/>
                    <a:lstStyle/>
                    <a:p>
                      <a:pPr algn="l">
                        <a:lnSpc>
                          <a:spcPct val="100000"/>
                        </a:lnSpc>
                        <a:spcBef>
                          <a:spcPts val="600"/>
                        </a:spcBef>
                        <a:spcAft>
                          <a:spcPts val="600"/>
                        </a:spcAft>
                      </a:pPr>
                      <a:r>
                        <a:rPr lang="en-GB" sz="1800" b="1" dirty="0">
                          <a:solidFill>
                            <a:schemeClr val="tx1"/>
                          </a:solidFill>
                        </a:rPr>
                        <a:t>Angiotensin II receptor blocker</a:t>
                      </a:r>
                      <a:endParaRPr lang="en-GB" sz="1800" b="1"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tc>
                  <a:txBody>
                    <a:bodyPr/>
                    <a:lstStyle/>
                    <a:p>
                      <a:pPr algn="l">
                        <a:lnSpc>
                          <a:spcPct val="100000"/>
                        </a:lnSpc>
                        <a:spcBef>
                          <a:spcPts val="600"/>
                        </a:spcBef>
                        <a:spcAft>
                          <a:spcPts val="600"/>
                        </a:spcAft>
                      </a:pPr>
                      <a:r>
                        <a:rPr lang="en-GB" sz="1800" b="0" dirty="0">
                          <a:solidFill>
                            <a:schemeClr val="tx1"/>
                          </a:solidFill>
                        </a:rPr>
                        <a:t>Candesartan*</a:t>
                      </a:r>
                      <a:endParaRPr lang="en-GB" sz="1800" b="0"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tc>
                  <a:txBody>
                    <a:bodyPr/>
                    <a:lstStyle/>
                    <a:p>
                      <a:pPr algn="l">
                        <a:lnSpc>
                          <a:spcPct val="100000"/>
                        </a:lnSpc>
                        <a:spcBef>
                          <a:spcPts val="600"/>
                        </a:spcBef>
                        <a:spcAft>
                          <a:spcPts val="600"/>
                        </a:spcAft>
                      </a:pPr>
                      <a:r>
                        <a:rPr lang="en-GB" sz="1800" b="0" dirty="0">
                          <a:solidFill>
                            <a:schemeClr val="tx1"/>
                          </a:solidFill>
                        </a:rPr>
                        <a:t>2–32 mg daily</a:t>
                      </a:r>
                      <a:endParaRPr lang="en-GB" sz="1800" b="0"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extLst>
                  <a:ext uri="{0D108BD9-81ED-4DB2-BD59-A6C34878D82A}">
                    <a16:rowId xmlns:a16="http://schemas.microsoft.com/office/drawing/2014/main" val="3914469802"/>
                  </a:ext>
                </a:extLst>
              </a:tr>
              <a:tr h="395200">
                <a:tc>
                  <a:txBody>
                    <a:bodyPr/>
                    <a:lstStyle/>
                    <a:p>
                      <a:pPr algn="l">
                        <a:lnSpc>
                          <a:spcPct val="100000"/>
                        </a:lnSpc>
                        <a:spcBef>
                          <a:spcPts val="600"/>
                        </a:spcBef>
                        <a:spcAft>
                          <a:spcPts val="600"/>
                        </a:spcAft>
                      </a:pPr>
                      <a:r>
                        <a:rPr lang="en-US" sz="1800" b="1" dirty="0">
                          <a:solidFill>
                            <a:schemeClr val="tx1"/>
                          </a:solidFill>
                        </a:rPr>
                        <a:t>Tricyclic antidepressants</a:t>
                      </a:r>
                      <a:endParaRPr lang="en-GB" sz="1800" b="1"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tc>
                  <a:txBody>
                    <a:bodyPr/>
                    <a:lstStyle/>
                    <a:p>
                      <a:pPr algn="l">
                        <a:lnSpc>
                          <a:spcPct val="100000"/>
                        </a:lnSpc>
                        <a:spcBef>
                          <a:spcPts val="600"/>
                        </a:spcBef>
                        <a:spcAft>
                          <a:spcPts val="600"/>
                        </a:spcAft>
                      </a:pPr>
                      <a:r>
                        <a:rPr lang="en-US" sz="1800" b="0" dirty="0">
                          <a:solidFill>
                            <a:schemeClr val="tx1"/>
                          </a:solidFill>
                        </a:rPr>
                        <a:t>Amitriptyline </a:t>
                      </a:r>
                      <a:endParaRPr lang="en-GB" sz="1800" b="0"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tc>
                  <a:txBody>
                    <a:bodyPr/>
                    <a:lstStyle/>
                    <a:p>
                      <a:pPr algn="l">
                        <a:lnSpc>
                          <a:spcPct val="100000"/>
                        </a:lnSpc>
                        <a:spcBef>
                          <a:spcPts val="600"/>
                        </a:spcBef>
                        <a:spcAft>
                          <a:spcPts val="600"/>
                        </a:spcAft>
                      </a:pPr>
                      <a:r>
                        <a:rPr lang="en-US" sz="1800" b="0" dirty="0">
                          <a:solidFill>
                            <a:schemeClr val="tx1"/>
                          </a:solidFill>
                        </a:rPr>
                        <a:t>10-100 mg nocte</a:t>
                      </a:r>
                      <a:endParaRPr lang="en-GB" sz="1800" b="0" dirty="0">
                        <a:solidFill>
                          <a:schemeClr val="tx1"/>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alpha val="10588"/>
                      </a:schemeClr>
                    </a:solidFill>
                  </a:tcPr>
                </a:tc>
                <a:extLst>
                  <a:ext uri="{0D108BD9-81ED-4DB2-BD59-A6C34878D82A}">
                    <a16:rowId xmlns:a16="http://schemas.microsoft.com/office/drawing/2014/main" val="1425890143"/>
                  </a:ext>
                </a:extLst>
              </a:tr>
              <a:tr h="598400">
                <a:tc>
                  <a:txBody>
                    <a:bodyPr/>
                    <a:lstStyle/>
                    <a:p>
                      <a:pPr algn="l">
                        <a:lnSpc>
                          <a:spcPct val="100000"/>
                        </a:lnSpc>
                        <a:spcBef>
                          <a:spcPts val="600"/>
                        </a:spcBef>
                        <a:spcAft>
                          <a:spcPts val="600"/>
                        </a:spcAft>
                      </a:pPr>
                      <a:r>
                        <a:rPr lang="en-GB" sz="1800" b="1" dirty="0">
                          <a:solidFill>
                            <a:srgbClr val="929292"/>
                          </a:solidFill>
                        </a:rPr>
                        <a:t>Anticonvulsants</a:t>
                      </a:r>
                      <a:endParaRPr lang="en-GB" sz="1800" b="1" dirty="0">
                        <a:solidFill>
                          <a:srgbClr val="929292"/>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600"/>
                        </a:spcBef>
                        <a:spcAft>
                          <a:spcPts val="600"/>
                        </a:spcAft>
                      </a:pPr>
                      <a:r>
                        <a:rPr lang="en-US" sz="1800" b="0" i="1" dirty="0">
                          <a:solidFill>
                            <a:srgbClr val="929292"/>
                          </a:solidFill>
                        </a:rPr>
                        <a:t>Topiramate**</a:t>
                      </a:r>
                      <a:endParaRPr lang="en-GB" sz="1800" b="0" i="1" dirty="0">
                        <a:solidFill>
                          <a:srgbClr val="929292"/>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l">
                        <a:lnSpc>
                          <a:spcPct val="100000"/>
                        </a:lnSpc>
                        <a:spcBef>
                          <a:spcPts val="600"/>
                        </a:spcBef>
                        <a:spcAft>
                          <a:spcPts val="600"/>
                        </a:spcAft>
                      </a:pPr>
                      <a:r>
                        <a:rPr lang="en-US" sz="1800" b="0" i="1" dirty="0">
                          <a:solidFill>
                            <a:srgbClr val="929292"/>
                          </a:solidFill>
                        </a:rPr>
                        <a:t>25-100 mg daily</a:t>
                      </a:r>
                      <a:endParaRPr lang="en-GB" sz="1800" b="0" i="1" dirty="0">
                        <a:solidFill>
                          <a:srgbClr val="929292"/>
                        </a:solidFill>
                        <a:latin typeface="+mn-lt"/>
                        <a:ea typeface="Times New Roman"/>
                        <a:cs typeface="Times New Roman"/>
                      </a:endParaRPr>
                    </a:p>
                  </a:txBody>
                  <a:tcPr marL="96000" marR="96000" marT="96000" marB="9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610900685"/>
                  </a:ext>
                </a:extLst>
              </a:tr>
            </a:tbl>
          </a:graphicData>
        </a:graphic>
      </p:graphicFrame>
      <p:sp>
        <p:nvSpPr>
          <p:cNvPr id="2" name="TextBox 1">
            <a:extLst>
              <a:ext uri="{FF2B5EF4-FFF2-40B4-BE49-F238E27FC236}">
                <a16:creationId xmlns:a16="http://schemas.microsoft.com/office/drawing/2014/main" id="{EF3C7BD6-6F39-F38C-3FD6-3D64F4563FB4}"/>
              </a:ext>
            </a:extLst>
          </p:cNvPr>
          <p:cNvSpPr txBox="1"/>
          <p:nvPr/>
        </p:nvSpPr>
        <p:spPr>
          <a:xfrm>
            <a:off x="1772217" y="6027003"/>
            <a:ext cx="9128339" cy="830997"/>
          </a:xfrm>
          <a:prstGeom prst="rect">
            <a:avLst/>
          </a:prstGeom>
          <a:noFill/>
        </p:spPr>
        <p:txBody>
          <a:bodyPr wrap="square" rtlCol="0">
            <a:spAutoFit/>
          </a:bodyPr>
          <a:lstStyle/>
          <a:p>
            <a:r>
              <a:rPr lang="en-US" sz="1200" dirty="0">
                <a:solidFill>
                  <a:schemeClr val="bg1"/>
                </a:solidFill>
              </a:rPr>
              <a:t>*Unlicensed</a:t>
            </a:r>
          </a:p>
          <a:p>
            <a:r>
              <a:rPr lang="en-US" sz="1200" dirty="0">
                <a:solidFill>
                  <a:schemeClr val="bg1"/>
                </a:solidFill>
              </a:rPr>
              <a:t>** Contraindicated in women of childbearing age without a pregnancy prevention plan in place and highly effective contraception </a:t>
            </a:r>
          </a:p>
          <a:p>
            <a:pPr marL="228600" indent="-228600">
              <a:buAutoNum type="arabicPeriod"/>
            </a:pPr>
            <a:r>
              <a:rPr lang="en-US" sz="1200" dirty="0">
                <a:solidFill>
                  <a:schemeClr val="bg1"/>
                </a:solidFill>
                <a:hlinkClick r:id="rId2">
                  <a:extLst>
                    <a:ext uri="{A12FA001-AC4F-418D-AE19-62706E023703}">
                      <ahyp:hlinkClr xmlns:ahyp="http://schemas.microsoft.com/office/drawing/2018/hyperlinkcolor" val="tx"/>
                    </a:ext>
                  </a:extLst>
                </a:hlinkClick>
              </a:rPr>
              <a:t>https://cks.nice.org.uk/topics/migraine/management/adults/</a:t>
            </a:r>
            <a:r>
              <a:rPr lang="en-US" sz="1200" dirty="0">
                <a:solidFill>
                  <a:schemeClr val="bg1"/>
                </a:solidFill>
              </a:rPr>
              <a:t> (last accessed February 2025)</a:t>
            </a:r>
          </a:p>
          <a:p>
            <a:pPr marL="228600" indent="-228600">
              <a:buFontTx/>
              <a:buAutoNum type="arabicPeriod"/>
            </a:pPr>
            <a:r>
              <a:rPr lang="en-US" sz="1200" dirty="0">
                <a:solidFill>
                  <a:schemeClr val="bg1"/>
                </a:solidFill>
                <a:hlinkClick r:id="rId3">
                  <a:extLst>
                    <a:ext uri="{A12FA001-AC4F-418D-AE19-62706E023703}">
                      <ahyp:hlinkClr xmlns:ahyp="http://schemas.microsoft.com/office/drawing/2018/hyperlinkcolor" val="tx"/>
                    </a:ext>
                  </a:extLst>
                </a:hlinkClick>
              </a:rPr>
              <a:t>https://www.nice.org.uk/advice/esuom33/chapter/Key-points-from-the-evidence</a:t>
            </a:r>
            <a:r>
              <a:rPr lang="en-US" sz="1200" dirty="0">
                <a:solidFill>
                  <a:schemeClr val="bg1"/>
                </a:solidFill>
              </a:rPr>
              <a:t> (last accessed February 2025)</a:t>
            </a:r>
          </a:p>
        </p:txBody>
      </p:sp>
    </p:spTree>
    <p:extLst>
      <p:ext uri="{BB962C8B-B14F-4D97-AF65-F5344CB8AC3E}">
        <p14:creationId xmlns:p14="http://schemas.microsoft.com/office/powerpoint/2010/main" val="4232087202"/>
      </p:ext>
    </p:extLst>
  </p:cSld>
  <p:clrMapOvr>
    <a:masterClrMapping/>
  </p:clrMapOvr>
  <mc:AlternateContent xmlns:mc="http://schemas.openxmlformats.org/markup-compatibility/2006" xmlns:p14="http://schemas.microsoft.com/office/powerpoint/2010/main">
    <mc:Choice Requires="p14">
      <p:transition spd="slow" p14:dur="2000" advTm="143733"/>
    </mc:Choice>
    <mc:Fallback xmlns="">
      <p:transition spd="slow" advTm="143733"/>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a:extLst>
              <a:ext uri="{FF2B5EF4-FFF2-40B4-BE49-F238E27FC236}">
                <a16:creationId xmlns:a16="http://schemas.microsoft.com/office/drawing/2014/main" id="{2D851636-F1DA-7C75-D30B-0D47DDBC36D5}"/>
              </a:ext>
            </a:extLst>
          </p:cNvPr>
          <p:cNvSpPr>
            <a:spLocks noGrp="1"/>
          </p:cNvSpPr>
          <p:nvPr>
            <p:ph type="title" idx="4294967295"/>
          </p:nvPr>
        </p:nvSpPr>
        <p:spPr>
          <a:xfrm>
            <a:off x="0" y="511175"/>
            <a:ext cx="11664950" cy="976313"/>
          </a:xfrm>
        </p:spPr>
        <p:txBody>
          <a:bodyPr>
            <a:noAutofit/>
          </a:bodyPr>
          <a:lstStyle/>
          <a:p>
            <a:pPr algn="ctr"/>
            <a:r>
              <a:rPr lang="en-GB" sz="3000" b="1" dirty="0">
                <a:effectLst/>
                <a:latin typeface="Aptos" panose="020B0004020202020204" pitchFamily="34" charset="0"/>
                <a:ea typeface="Tahoma" panose="020B0604030504040204" pitchFamily="34" charset="0"/>
                <a:cs typeface="Tahoma" panose="020B0604030504040204" pitchFamily="34" charset="0"/>
              </a:rPr>
              <a:t>CGRP-blocking medications</a:t>
            </a:r>
            <a:endParaRPr lang="en-GB" sz="3000" b="1" cap="none" dirty="0">
              <a:solidFill>
                <a:schemeClr val="tx1"/>
              </a:solidFill>
              <a:latin typeface="Aptos" panose="020B0004020202020204" pitchFamily="34" charset="0"/>
              <a:ea typeface="Tahoma" panose="020B0604030504040204" pitchFamily="34" charset="0"/>
              <a:cs typeface="Tahoma" panose="020B0604030504040204" pitchFamily="34" charset="0"/>
            </a:endParaRPr>
          </a:p>
        </p:txBody>
      </p:sp>
      <p:graphicFrame>
        <p:nvGraphicFramePr>
          <p:cNvPr id="5" name="Table 2">
            <a:extLst>
              <a:ext uri="{FF2B5EF4-FFF2-40B4-BE49-F238E27FC236}">
                <a16:creationId xmlns:a16="http://schemas.microsoft.com/office/drawing/2014/main" id="{C3E7D904-4899-C9DC-5BB9-0F4493C994C4}"/>
              </a:ext>
            </a:extLst>
          </p:cNvPr>
          <p:cNvGraphicFramePr>
            <a:graphicFrameLocks noGrp="1"/>
          </p:cNvGraphicFramePr>
          <p:nvPr/>
        </p:nvGraphicFramePr>
        <p:xfrm>
          <a:off x="151380" y="2537102"/>
          <a:ext cx="11889240" cy="2072640"/>
        </p:xfrm>
        <a:graphic>
          <a:graphicData uri="http://schemas.openxmlformats.org/drawingml/2006/table">
            <a:tbl>
              <a:tblPr firstRow="1" bandRow="1">
                <a:tableStyleId>{5C22544A-7EE6-4342-B048-85BDC9FD1C3A}</a:tableStyleId>
              </a:tblPr>
              <a:tblGrid>
                <a:gridCol w="1624080">
                  <a:extLst>
                    <a:ext uri="{9D8B030D-6E8A-4147-A177-3AD203B41FA5}">
                      <a16:colId xmlns:a16="http://schemas.microsoft.com/office/drawing/2014/main" val="776739149"/>
                    </a:ext>
                  </a:extLst>
                </a:gridCol>
                <a:gridCol w="1579116">
                  <a:extLst>
                    <a:ext uri="{9D8B030D-6E8A-4147-A177-3AD203B41FA5}">
                      <a16:colId xmlns:a16="http://schemas.microsoft.com/office/drawing/2014/main" val="3650139636"/>
                    </a:ext>
                  </a:extLst>
                </a:gridCol>
                <a:gridCol w="1606914">
                  <a:extLst>
                    <a:ext uri="{9D8B030D-6E8A-4147-A177-3AD203B41FA5}">
                      <a16:colId xmlns:a16="http://schemas.microsoft.com/office/drawing/2014/main" val="2913133301"/>
                    </a:ext>
                  </a:extLst>
                </a:gridCol>
                <a:gridCol w="1702142">
                  <a:extLst>
                    <a:ext uri="{9D8B030D-6E8A-4147-A177-3AD203B41FA5}">
                      <a16:colId xmlns:a16="http://schemas.microsoft.com/office/drawing/2014/main" val="1197118012"/>
                    </a:ext>
                  </a:extLst>
                </a:gridCol>
                <a:gridCol w="1702142">
                  <a:extLst>
                    <a:ext uri="{9D8B030D-6E8A-4147-A177-3AD203B41FA5}">
                      <a16:colId xmlns:a16="http://schemas.microsoft.com/office/drawing/2014/main" val="3628204842"/>
                    </a:ext>
                  </a:extLst>
                </a:gridCol>
                <a:gridCol w="2016965">
                  <a:extLst>
                    <a:ext uri="{9D8B030D-6E8A-4147-A177-3AD203B41FA5}">
                      <a16:colId xmlns:a16="http://schemas.microsoft.com/office/drawing/2014/main" val="1125729297"/>
                    </a:ext>
                  </a:extLst>
                </a:gridCol>
                <a:gridCol w="1657881">
                  <a:extLst>
                    <a:ext uri="{9D8B030D-6E8A-4147-A177-3AD203B41FA5}">
                      <a16:colId xmlns:a16="http://schemas.microsoft.com/office/drawing/2014/main" val="64447255"/>
                    </a:ext>
                  </a:extLst>
                </a:gridCol>
              </a:tblGrid>
              <a:tr h="223119">
                <a:tc>
                  <a:txBody>
                    <a:bodyPr/>
                    <a:lstStyle/>
                    <a:p>
                      <a:endParaRPr lang="en-GB" sz="1400">
                        <a:latin typeface="Slate Pro" panose="02000506040000020004"/>
                        <a:cs typeface="Arial" panose="020B0604020202020204" pitchFamily="34" charset="0"/>
                      </a:endParaRPr>
                    </a:p>
                  </a:txBody>
                  <a:tcPr>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Slate Pro" panose="02000506040000020004"/>
                          <a:cs typeface="Arial" panose="020B0604020202020204" pitchFamily="34" charset="0"/>
                        </a:rPr>
                        <a:t>Rimegepant</a:t>
                      </a:r>
                      <a:r>
                        <a:rPr lang="en-GB" sz="1400" b="1" baseline="30000" dirty="0">
                          <a:solidFill>
                            <a:schemeClr val="bg1"/>
                          </a:solidFill>
                          <a:latin typeface="Slate Pro" panose="02000506040000020004"/>
                          <a:cs typeface="Arial" panose="020B0604020202020204" pitchFamily="34" charset="0"/>
                        </a:rPr>
                        <a:t>1</a:t>
                      </a:r>
                    </a:p>
                  </a:txBody>
                  <a:tcPr>
                    <a:solidFill>
                      <a:srgbClr val="6F0B8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Slate Pro" panose="02000506040000020004"/>
                          <a:cs typeface="Arial" panose="020B0604020202020204" pitchFamily="34" charset="0"/>
                        </a:rPr>
                        <a:t>Atogepant</a:t>
                      </a:r>
                      <a:r>
                        <a:rPr lang="en-GB" sz="1400" b="1" baseline="30000" dirty="0">
                          <a:solidFill>
                            <a:schemeClr val="bg1"/>
                          </a:solidFill>
                          <a:latin typeface="Slate Pro" panose="02000506040000020004"/>
                          <a:cs typeface="Arial" panose="020B0604020202020204" pitchFamily="34" charset="0"/>
                        </a:rPr>
                        <a:t>2</a:t>
                      </a:r>
                    </a:p>
                  </a:txBody>
                  <a:tcPr>
                    <a:solidFill>
                      <a:srgbClr val="15608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Slate Pro" panose="02000506040000020004"/>
                          <a:cs typeface="Arial" panose="020B0604020202020204" pitchFamily="34" charset="0"/>
                        </a:rPr>
                        <a:t>Erenumab</a:t>
                      </a:r>
                      <a:r>
                        <a:rPr lang="en-GB" sz="1400" b="1" baseline="30000" dirty="0">
                          <a:solidFill>
                            <a:schemeClr val="bg1"/>
                          </a:solidFill>
                          <a:latin typeface="Slate Pro" panose="02000506040000020004"/>
                          <a:cs typeface="Arial" panose="020B0604020202020204" pitchFamily="34" charset="0"/>
                        </a:rPr>
                        <a:t>3</a:t>
                      </a:r>
                    </a:p>
                  </a:txBody>
                  <a:tcP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Slate Pro" panose="02000506040000020004"/>
                          <a:cs typeface="Arial" panose="020B0604020202020204" pitchFamily="34" charset="0"/>
                        </a:rPr>
                        <a:t>Galcanezumab</a:t>
                      </a:r>
                      <a:r>
                        <a:rPr lang="en-GB" sz="1400" b="1" baseline="30000" dirty="0">
                          <a:solidFill>
                            <a:schemeClr val="bg1"/>
                          </a:solidFill>
                          <a:latin typeface="Slate Pro" panose="02000506040000020004"/>
                          <a:cs typeface="Arial" panose="020B0604020202020204" pitchFamily="34" charset="0"/>
                        </a:rPr>
                        <a:t>4</a:t>
                      </a:r>
                    </a:p>
                  </a:txBody>
                  <a:tcP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dirty="0">
                          <a:solidFill>
                            <a:schemeClr val="bg1"/>
                          </a:solidFill>
                          <a:latin typeface="Slate Pro" panose="02000506040000020004"/>
                          <a:cs typeface="Arial" panose="020B0604020202020204" pitchFamily="34" charset="0"/>
                        </a:rPr>
                        <a:t>Fremanezumab</a:t>
                      </a:r>
                      <a:r>
                        <a:rPr lang="en-GB" sz="1400" b="1" baseline="30000" dirty="0">
                          <a:solidFill>
                            <a:schemeClr val="bg1"/>
                          </a:solidFill>
                          <a:latin typeface="Slate Pro" panose="02000506040000020004"/>
                          <a:cs typeface="Arial" panose="020B0604020202020204" pitchFamily="34" charset="0"/>
                        </a:rPr>
                        <a:t>5</a:t>
                      </a:r>
                    </a:p>
                  </a:txBody>
                  <a:tcPr>
                    <a:solidFill>
                      <a:schemeClr val="accent3"/>
                    </a:solidFill>
                  </a:tcPr>
                </a:tc>
                <a:tc>
                  <a:txBody>
                    <a:bodyPr/>
                    <a:lstStyle/>
                    <a:p>
                      <a:pPr algn="ctr"/>
                      <a:r>
                        <a:rPr lang="en-GB" sz="1400" b="1" kern="1200" dirty="0">
                          <a:solidFill>
                            <a:schemeClr val="bg1"/>
                          </a:solidFill>
                          <a:effectLst/>
                          <a:latin typeface="Slate Pro" panose="02000506040000020004"/>
                          <a:ea typeface="+mn-ea"/>
                          <a:cs typeface="Arial" panose="020B0604020202020204" pitchFamily="34" charset="0"/>
                        </a:rPr>
                        <a:t>Eptinezumab</a:t>
                      </a:r>
                      <a:r>
                        <a:rPr lang="en-GB" sz="1400" b="1" kern="1200" baseline="30000" dirty="0">
                          <a:solidFill>
                            <a:schemeClr val="bg1"/>
                          </a:solidFill>
                          <a:effectLst/>
                          <a:latin typeface="Slate Pro" panose="02000506040000020004"/>
                          <a:ea typeface="+mn-ea"/>
                          <a:cs typeface="Arial" panose="020B0604020202020204" pitchFamily="34" charset="0"/>
                        </a:rPr>
                        <a:t>6     </a:t>
                      </a:r>
                      <a:r>
                        <a:rPr lang="en-GB" sz="1600" b="1" kern="1200" baseline="30000" dirty="0">
                          <a:solidFill>
                            <a:schemeClr val="bg1"/>
                          </a:solidFill>
                          <a:effectLst/>
                          <a:latin typeface="Slate Pro" panose="02000506040000020004"/>
                          <a:ea typeface="+mn-ea"/>
                          <a:cs typeface="Arial" panose="020B0604020202020204" pitchFamily="34" charset="0"/>
                        </a:rPr>
                        <a:t>   </a:t>
                      </a:r>
                      <a:endParaRPr lang="en-GB" sz="1600" b="1" baseline="30000" dirty="0">
                        <a:solidFill>
                          <a:schemeClr val="bg1"/>
                        </a:solidFill>
                        <a:latin typeface="Slate Pro" panose="02000506040000020004"/>
                        <a:cs typeface="Arial" panose="020B0604020202020204" pitchFamily="34" charset="0"/>
                      </a:endParaRPr>
                    </a:p>
                  </a:txBody>
                  <a:tcPr>
                    <a:solidFill>
                      <a:schemeClr val="accent3"/>
                    </a:solidFill>
                  </a:tcPr>
                </a:tc>
                <a:extLst>
                  <a:ext uri="{0D108BD9-81ED-4DB2-BD59-A6C34878D82A}">
                    <a16:rowId xmlns:a16="http://schemas.microsoft.com/office/drawing/2014/main" val="2572686140"/>
                  </a:ext>
                </a:extLst>
              </a:tr>
              <a:tr h="513174">
                <a:tc>
                  <a:txBody>
                    <a:bodyPr/>
                    <a:lstStyle/>
                    <a:p>
                      <a:pPr marL="0"/>
                      <a:r>
                        <a:rPr lang="en-GB" sz="1300" b="1">
                          <a:solidFill>
                            <a:srgbClr val="000000"/>
                          </a:solidFill>
                          <a:latin typeface="Slate Pro" panose="02000506040000020004"/>
                          <a:cs typeface="Arial" panose="020B0604020202020204" pitchFamily="34" charset="0"/>
                        </a:rPr>
                        <a:t>Indication</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i="0" dirty="0">
                          <a:solidFill>
                            <a:srgbClr val="000000"/>
                          </a:solidFill>
                          <a:effectLst/>
                          <a:latin typeface="Slate Pro" panose="02000506040000020004"/>
                          <a:cs typeface="Arial" panose="020B0604020202020204" pitchFamily="34" charset="0"/>
                        </a:rPr>
                        <a:t>Acute treatment </a:t>
                      </a:r>
                      <a:r>
                        <a:rPr lang="en-GB" sz="1300" b="0" i="0" dirty="0">
                          <a:solidFill>
                            <a:srgbClr val="000000"/>
                          </a:solidFill>
                          <a:effectLst/>
                          <a:latin typeface="Slate Pro" panose="02000506040000020004"/>
                          <a:cs typeface="Arial" panose="020B0604020202020204" pitchFamily="34" charset="0"/>
                        </a:rPr>
                        <a:t>of migraine with or without aura and </a:t>
                      </a:r>
                      <a:r>
                        <a:rPr lang="en-GB" sz="1300" b="1" i="0" dirty="0">
                          <a:solidFill>
                            <a:srgbClr val="000000"/>
                          </a:solidFill>
                          <a:effectLst/>
                          <a:latin typeface="Slate Pro" panose="02000506040000020004"/>
                          <a:cs typeface="Arial" panose="020B0604020202020204" pitchFamily="34" charset="0"/>
                        </a:rPr>
                        <a:t>preventive treatment of EM</a:t>
                      </a:r>
                      <a:r>
                        <a:rPr lang="en-GB" sz="1300" b="0" i="0" dirty="0">
                          <a:solidFill>
                            <a:srgbClr val="000000"/>
                          </a:solidFill>
                          <a:effectLst/>
                          <a:latin typeface="Slate Pro" panose="02000506040000020004"/>
                          <a:cs typeface="Arial" panose="020B0604020202020204" pitchFamily="34" charset="0"/>
                        </a:rPr>
                        <a:t> </a:t>
                      </a:r>
                      <a:br>
                        <a:rPr lang="en-GB" sz="1300" b="0" i="0" dirty="0">
                          <a:solidFill>
                            <a:srgbClr val="000000"/>
                          </a:solidFill>
                          <a:effectLst/>
                          <a:latin typeface="Slate Pro" panose="02000506040000020004"/>
                          <a:cs typeface="Arial" panose="020B0604020202020204" pitchFamily="34" charset="0"/>
                        </a:rPr>
                      </a:br>
                      <a:r>
                        <a:rPr lang="en-GB" sz="1300" b="0" i="0" dirty="0">
                          <a:solidFill>
                            <a:srgbClr val="000000"/>
                          </a:solidFill>
                          <a:effectLst/>
                          <a:latin typeface="Slate Pro" panose="02000506040000020004"/>
                          <a:cs typeface="Arial" panose="020B0604020202020204" pitchFamily="34" charset="0"/>
                        </a:rPr>
                        <a:t>in adults</a:t>
                      </a:r>
                      <a:endParaRPr lang="en-GB" sz="1300" dirty="0">
                        <a:solidFill>
                          <a:srgbClr val="000000"/>
                        </a:solidFill>
                        <a:latin typeface="Slate Pro" panose="02000506040000020004"/>
                        <a:cs typeface="Arial" panose="020B0604020202020204" pitchFamily="34" charset="0"/>
                      </a:endParaRPr>
                    </a:p>
                  </a:txBody>
                  <a:tcPr anchor="ctr">
                    <a:solidFill>
                      <a:srgbClr val="6F0B83">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i="0" dirty="0">
                          <a:solidFill>
                            <a:srgbClr val="000000"/>
                          </a:solidFill>
                          <a:effectLst/>
                          <a:latin typeface="Slate Pro" panose="02000506040000020004"/>
                          <a:cs typeface="Arial" panose="020B0604020202020204" pitchFamily="34" charset="0"/>
                        </a:rPr>
                        <a:t>Preventive treatment </a:t>
                      </a:r>
                      <a:r>
                        <a:rPr lang="en-GB" sz="1300" b="0" i="0" dirty="0">
                          <a:solidFill>
                            <a:srgbClr val="000000"/>
                          </a:solidFill>
                          <a:effectLst/>
                          <a:latin typeface="Slate Pro" panose="02000506040000020004"/>
                          <a:cs typeface="Arial" panose="020B0604020202020204" pitchFamily="34" charset="0"/>
                        </a:rPr>
                        <a:t>of migraine in adults </a:t>
                      </a:r>
                      <a:br>
                        <a:rPr lang="en-GB" sz="1300" b="0" i="0" dirty="0">
                          <a:solidFill>
                            <a:srgbClr val="000000"/>
                          </a:solidFill>
                          <a:effectLst/>
                          <a:latin typeface="Slate Pro" panose="02000506040000020004"/>
                          <a:cs typeface="Arial" panose="020B0604020202020204" pitchFamily="34" charset="0"/>
                        </a:rPr>
                      </a:br>
                      <a:r>
                        <a:rPr lang="en-GB" sz="1300" b="0" i="0" dirty="0">
                          <a:solidFill>
                            <a:srgbClr val="000000"/>
                          </a:solidFill>
                          <a:effectLst/>
                          <a:latin typeface="Slate Pro" panose="02000506040000020004"/>
                          <a:cs typeface="Arial" panose="020B0604020202020204" pitchFamily="34" charset="0"/>
                        </a:rPr>
                        <a:t>(EM and CM)</a:t>
                      </a:r>
                    </a:p>
                  </a:txBody>
                  <a:tcPr anchor="ctr">
                    <a:solidFill>
                      <a:srgbClr val="156082">
                        <a:alpha val="22129"/>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i="0" dirty="0">
                          <a:solidFill>
                            <a:srgbClr val="000000"/>
                          </a:solidFill>
                          <a:effectLst/>
                          <a:latin typeface="Slate Pro" panose="02000506040000020004"/>
                          <a:cs typeface="Arial" panose="020B0604020202020204" pitchFamily="34" charset="0"/>
                        </a:rPr>
                        <a:t>Preventive treatment </a:t>
                      </a:r>
                      <a:r>
                        <a:rPr lang="en-GB" sz="1300" b="0" i="0" dirty="0">
                          <a:solidFill>
                            <a:srgbClr val="000000"/>
                          </a:solidFill>
                          <a:effectLst/>
                          <a:latin typeface="Slate Pro" panose="02000506040000020004"/>
                          <a:cs typeface="Arial" panose="020B0604020202020204" pitchFamily="34" charset="0"/>
                        </a:rPr>
                        <a:t>of migraine in adults </a:t>
                      </a:r>
                      <a:br>
                        <a:rPr lang="en-GB" sz="1300" b="0" i="0" dirty="0">
                          <a:solidFill>
                            <a:srgbClr val="000000"/>
                          </a:solidFill>
                          <a:effectLst/>
                          <a:latin typeface="Slate Pro" panose="02000506040000020004"/>
                          <a:cs typeface="Arial" panose="020B0604020202020204" pitchFamily="34" charset="0"/>
                        </a:rPr>
                      </a:br>
                      <a:r>
                        <a:rPr lang="en-GB" sz="1300" b="0" i="0" dirty="0">
                          <a:solidFill>
                            <a:srgbClr val="000000"/>
                          </a:solidFill>
                          <a:effectLst/>
                          <a:latin typeface="Slate Pro" panose="02000506040000020004"/>
                          <a:cs typeface="Arial" panose="020B0604020202020204" pitchFamily="34" charset="0"/>
                        </a:rPr>
                        <a:t>(EM and CM)</a:t>
                      </a:r>
                    </a:p>
                  </a:txBody>
                  <a:tcPr anchor="ctr">
                    <a:solidFill>
                      <a:schemeClr val="accent3">
                        <a:alpha val="19972"/>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i="0" dirty="0">
                          <a:solidFill>
                            <a:srgbClr val="000000"/>
                          </a:solidFill>
                          <a:effectLst/>
                          <a:latin typeface="Slate Pro" panose="02000506040000020004"/>
                          <a:cs typeface="Arial" panose="020B0604020202020204" pitchFamily="34" charset="0"/>
                        </a:rPr>
                        <a:t>Preventive treatment </a:t>
                      </a:r>
                      <a:r>
                        <a:rPr lang="en-GB" sz="1300" b="0" i="0" dirty="0">
                          <a:solidFill>
                            <a:srgbClr val="000000"/>
                          </a:solidFill>
                          <a:effectLst/>
                          <a:latin typeface="Slate Pro" panose="02000506040000020004"/>
                          <a:cs typeface="Arial" panose="020B0604020202020204" pitchFamily="34" charset="0"/>
                        </a:rPr>
                        <a:t>of migraine in adults </a:t>
                      </a:r>
                      <a:br>
                        <a:rPr lang="en-GB" sz="1300" b="0" i="0" dirty="0">
                          <a:solidFill>
                            <a:srgbClr val="000000"/>
                          </a:solidFill>
                          <a:effectLst/>
                          <a:latin typeface="Slate Pro" panose="02000506040000020004"/>
                          <a:cs typeface="Arial" panose="020B0604020202020204" pitchFamily="34" charset="0"/>
                        </a:rPr>
                      </a:br>
                      <a:r>
                        <a:rPr lang="en-GB" sz="1300" b="0" i="0" dirty="0">
                          <a:solidFill>
                            <a:srgbClr val="000000"/>
                          </a:solidFill>
                          <a:effectLst/>
                          <a:latin typeface="Slate Pro" panose="02000506040000020004"/>
                          <a:cs typeface="Arial" panose="020B0604020202020204" pitchFamily="34" charset="0"/>
                        </a:rPr>
                        <a:t>(EM and CM)</a:t>
                      </a:r>
                    </a:p>
                  </a:txBody>
                  <a:tcPr anchor="ctr">
                    <a:solidFill>
                      <a:schemeClr val="accent3">
                        <a:alpha val="19972"/>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i="0" dirty="0">
                          <a:solidFill>
                            <a:srgbClr val="000000"/>
                          </a:solidFill>
                          <a:effectLst/>
                          <a:latin typeface="Slate Pro" panose="02000506040000020004"/>
                          <a:cs typeface="Arial" panose="020B0604020202020204" pitchFamily="34" charset="0"/>
                        </a:rPr>
                        <a:t>Preventive treatment </a:t>
                      </a:r>
                      <a:r>
                        <a:rPr lang="en-GB" sz="1300" b="0" i="0">
                          <a:solidFill>
                            <a:srgbClr val="000000"/>
                          </a:solidFill>
                          <a:effectLst/>
                          <a:latin typeface="Slate Pro" panose="02000506040000020004"/>
                          <a:cs typeface="Arial" panose="020B0604020202020204" pitchFamily="34" charset="0"/>
                        </a:rPr>
                        <a:t>of </a:t>
                      </a:r>
                      <a:br>
                        <a:rPr lang="en-GB" sz="1300" b="0" i="0">
                          <a:solidFill>
                            <a:srgbClr val="000000"/>
                          </a:solidFill>
                          <a:effectLst/>
                          <a:latin typeface="Slate Pro" panose="02000506040000020004"/>
                          <a:cs typeface="Arial" panose="020B0604020202020204" pitchFamily="34" charset="0"/>
                        </a:rPr>
                      </a:br>
                      <a:r>
                        <a:rPr lang="en-GB" sz="1300" b="0" i="0">
                          <a:solidFill>
                            <a:srgbClr val="000000"/>
                          </a:solidFill>
                          <a:effectLst/>
                          <a:latin typeface="Slate Pro" panose="02000506040000020004"/>
                          <a:cs typeface="Arial" panose="020B0604020202020204" pitchFamily="34" charset="0"/>
                        </a:rPr>
                        <a:t>migraine </a:t>
                      </a:r>
                      <a:r>
                        <a:rPr lang="en-GB" sz="1300" b="0" i="0" dirty="0">
                          <a:solidFill>
                            <a:srgbClr val="000000"/>
                          </a:solidFill>
                          <a:effectLst/>
                          <a:latin typeface="Slate Pro" panose="02000506040000020004"/>
                          <a:cs typeface="Arial" panose="020B0604020202020204" pitchFamily="34" charset="0"/>
                        </a:rPr>
                        <a:t>in adults </a:t>
                      </a:r>
                      <a:br>
                        <a:rPr lang="en-GB" sz="1300" b="0" i="0" dirty="0">
                          <a:solidFill>
                            <a:srgbClr val="000000"/>
                          </a:solidFill>
                          <a:effectLst/>
                          <a:latin typeface="Slate Pro" panose="02000506040000020004"/>
                          <a:cs typeface="Arial" panose="020B0604020202020204" pitchFamily="34" charset="0"/>
                        </a:rPr>
                      </a:br>
                      <a:r>
                        <a:rPr lang="en-GB" sz="1300" b="0" i="0" dirty="0">
                          <a:solidFill>
                            <a:srgbClr val="000000"/>
                          </a:solidFill>
                          <a:effectLst/>
                          <a:latin typeface="Slate Pro" panose="02000506040000020004"/>
                          <a:cs typeface="Arial" panose="020B0604020202020204" pitchFamily="34" charset="0"/>
                        </a:rPr>
                        <a:t>(EM and CM)</a:t>
                      </a:r>
                    </a:p>
                  </a:txBody>
                  <a:tcPr anchor="ctr">
                    <a:solidFill>
                      <a:schemeClr val="accent3">
                        <a:alpha val="19972"/>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1" i="0" dirty="0">
                          <a:solidFill>
                            <a:srgbClr val="000000"/>
                          </a:solidFill>
                          <a:effectLst/>
                          <a:latin typeface="Slate Pro" panose="02000506040000020004"/>
                          <a:cs typeface="Arial" panose="020B0604020202020204" pitchFamily="34" charset="0"/>
                        </a:rPr>
                        <a:t>Preventive treatment </a:t>
                      </a:r>
                      <a:r>
                        <a:rPr lang="en-GB" sz="1300" b="0" i="0" dirty="0">
                          <a:solidFill>
                            <a:srgbClr val="000000"/>
                          </a:solidFill>
                          <a:effectLst/>
                          <a:latin typeface="Slate Pro" panose="02000506040000020004"/>
                          <a:cs typeface="Arial" panose="020B0604020202020204" pitchFamily="34" charset="0"/>
                        </a:rPr>
                        <a:t>of migraine in adults </a:t>
                      </a:r>
                      <a:br>
                        <a:rPr lang="en-GB" sz="1300" b="0" i="0" dirty="0">
                          <a:solidFill>
                            <a:srgbClr val="000000"/>
                          </a:solidFill>
                          <a:effectLst/>
                          <a:latin typeface="Slate Pro" panose="02000506040000020004"/>
                          <a:cs typeface="Arial" panose="020B0604020202020204" pitchFamily="34" charset="0"/>
                        </a:rPr>
                      </a:br>
                      <a:r>
                        <a:rPr lang="en-GB" sz="1300" b="0" i="0" dirty="0">
                          <a:solidFill>
                            <a:srgbClr val="000000"/>
                          </a:solidFill>
                          <a:effectLst/>
                          <a:latin typeface="Slate Pro" panose="02000506040000020004"/>
                          <a:cs typeface="Arial" panose="020B0604020202020204" pitchFamily="34" charset="0"/>
                        </a:rPr>
                        <a:t>(EM and CM)</a:t>
                      </a:r>
                    </a:p>
                  </a:txBody>
                  <a:tcPr anchor="ctr">
                    <a:solidFill>
                      <a:schemeClr val="accent3">
                        <a:alpha val="19972"/>
                      </a:schemeClr>
                    </a:solidFill>
                  </a:tcPr>
                </a:tc>
                <a:extLst>
                  <a:ext uri="{0D108BD9-81ED-4DB2-BD59-A6C34878D82A}">
                    <a16:rowId xmlns:a16="http://schemas.microsoft.com/office/drawing/2014/main" val="214222111"/>
                  </a:ext>
                </a:extLst>
              </a:tr>
              <a:tr h="301211">
                <a:tc>
                  <a:txBody>
                    <a:bodyPr/>
                    <a:lstStyle/>
                    <a:p>
                      <a:pPr marL="0"/>
                      <a:r>
                        <a:rPr lang="en-GB" sz="1300" b="1">
                          <a:solidFill>
                            <a:srgbClr val="000000"/>
                          </a:solidFill>
                          <a:latin typeface="Slate Pro" panose="02000506040000020004"/>
                          <a:cs typeface="Arial" panose="020B0604020202020204" pitchFamily="34" charset="0"/>
                        </a:rPr>
                        <a:t>Standard recommended dose</a:t>
                      </a:r>
                    </a:p>
                  </a:txBody>
                  <a:tcP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GB" sz="1300" b="0" i="0" kern="1200" dirty="0">
                          <a:solidFill>
                            <a:srgbClr val="000000"/>
                          </a:solidFill>
                          <a:effectLst/>
                          <a:latin typeface="Slate Pro" panose="02000506040000020004"/>
                          <a:ea typeface="+mn-ea"/>
                          <a:cs typeface="+mn-cs"/>
                        </a:rPr>
                        <a:t>75 mg EOD </a:t>
                      </a:r>
                      <a:endParaRPr lang="en-GB" sz="1300" dirty="0">
                        <a:solidFill>
                          <a:srgbClr val="000000"/>
                        </a:solidFill>
                        <a:latin typeface="Slate Pro" panose="02000506040000020004"/>
                      </a:endParaRPr>
                    </a:p>
                  </a:txBody>
                  <a:tcPr anchor="ctr">
                    <a:solidFill>
                      <a:srgbClr val="6F0B83">
                        <a:alpha val="20000"/>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dirty="0">
                          <a:solidFill>
                            <a:srgbClr val="000000"/>
                          </a:solidFill>
                          <a:latin typeface="Slate Pro" panose="02000506040000020004"/>
                        </a:rPr>
                        <a:t>60 mg QD</a:t>
                      </a:r>
                    </a:p>
                  </a:txBody>
                  <a:tcPr anchor="ctr">
                    <a:solidFill>
                      <a:srgbClr val="156082">
                        <a:alpha val="22129"/>
                      </a:srgb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dirty="0">
                          <a:solidFill>
                            <a:srgbClr val="000000"/>
                          </a:solidFill>
                          <a:latin typeface="Slate Pro" panose="02000506040000020004"/>
                        </a:rPr>
                        <a:t>70 mg (or 140 mg) monthly </a:t>
                      </a:r>
                    </a:p>
                  </a:txBody>
                  <a:tcPr anchor="ctr">
                    <a:solidFill>
                      <a:schemeClr val="accent3">
                        <a:alpha val="19972"/>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dirty="0">
                          <a:solidFill>
                            <a:srgbClr val="000000"/>
                          </a:solidFill>
                          <a:latin typeface="Slate Pro" panose="02000506040000020004"/>
                        </a:rPr>
                        <a:t>120 mg monthly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dirty="0">
                          <a:solidFill>
                            <a:srgbClr val="000000"/>
                          </a:solidFill>
                          <a:latin typeface="Slate Pro" panose="02000506040000020004"/>
                        </a:rPr>
                        <a:t>(240 mg loading dose)</a:t>
                      </a:r>
                    </a:p>
                  </a:txBody>
                  <a:tcPr anchor="ctr">
                    <a:solidFill>
                      <a:schemeClr val="accent3">
                        <a:alpha val="19972"/>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dirty="0">
                          <a:solidFill>
                            <a:srgbClr val="000000"/>
                          </a:solidFill>
                          <a:latin typeface="Slate Pro" panose="02000506040000020004"/>
                        </a:rPr>
                        <a:t>225 mg monthly or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dirty="0">
                          <a:solidFill>
                            <a:srgbClr val="000000"/>
                          </a:solidFill>
                          <a:latin typeface="Slate Pro" panose="02000506040000020004"/>
                        </a:rPr>
                        <a:t>675 mg quarterly</a:t>
                      </a:r>
                    </a:p>
                  </a:txBody>
                  <a:tcPr anchor="ctr">
                    <a:solidFill>
                      <a:schemeClr val="accent3">
                        <a:alpha val="19972"/>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dirty="0">
                          <a:solidFill>
                            <a:srgbClr val="000000"/>
                          </a:solidFill>
                          <a:latin typeface="Slate Pro" panose="02000506040000020004"/>
                        </a:rPr>
                        <a:t>100 mg (or 300 mg) quarterly</a:t>
                      </a:r>
                    </a:p>
                  </a:txBody>
                  <a:tcPr anchor="ctr">
                    <a:solidFill>
                      <a:schemeClr val="accent3">
                        <a:alpha val="19972"/>
                      </a:schemeClr>
                    </a:solidFill>
                  </a:tcPr>
                </a:tc>
                <a:extLst>
                  <a:ext uri="{0D108BD9-81ED-4DB2-BD59-A6C34878D82A}">
                    <a16:rowId xmlns:a16="http://schemas.microsoft.com/office/drawing/2014/main" val="3479974046"/>
                  </a:ext>
                </a:extLst>
              </a:tr>
            </a:tbl>
          </a:graphicData>
        </a:graphic>
      </p:graphicFrame>
      <p:sp>
        <p:nvSpPr>
          <p:cNvPr id="6" name="Footer Placeholder 3">
            <a:extLst>
              <a:ext uri="{FF2B5EF4-FFF2-40B4-BE49-F238E27FC236}">
                <a16:creationId xmlns:a16="http://schemas.microsoft.com/office/drawing/2014/main" id="{F28C9639-A6A0-CD10-D20A-1D631C478400}"/>
              </a:ext>
            </a:extLst>
          </p:cNvPr>
          <p:cNvSpPr txBox="1">
            <a:spLocks/>
          </p:cNvSpPr>
          <p:nvPr/>
        </p:nvSpPr>
        <p:spPr>
          <a:xfrm>
            <a:off x="1762698" y="5931326"/>
            <a:ext cx="9595693" cy="830997"/>
          </a:xfrm>
          <a:prstGeom prst="rect">
            <a:avLst/>
          </a:prstGeom>
        </p:spPr>
        <p:txBody>
          <a:bodyPr vert="horz" lIns="0" tIns="0" rIns="0" bIns="0" rtlCol="0" anchor="b">
            <a:noAutofit/>
          </a:bodyPr>
          <a:lstStyle>
            <a:defPPr>
              <a:defRPr lang="en-US"/>
            </a:defPPr>
            <a:lvl1pPr indent="0">
              <a:lnSpc>
                <a:spcPct val="100000"/>
              </a:lnSpc>
              <a:spcBef>
                <a:spcPts val="0"/>
              </a:spcBef>
              <a:buClrTx/>
              <a:buSzTx/>
              <a:buFont typeface="Arial" pitchFamily="34" charset="0"/>
              <a:buNone/>
              <a:tabLst/>
              <a:defRPr sz="1000">
                <a:solidFill>
                  <a:srgbClr val="000000"/>
                </a:solidFill>
                <a:latin typeface="Slate Pro" panose="02000506040000020004"/>
              </a:defRPr>
            </a:lvl1pPr>
            <a:lvl2pPr indent="-169863">
              <a:lnSpc>
                <a:spcPct val="90000"/>
              </a:lnSpc>
              <a:spcBef>
                <a:spcPts val="1000"/>
              </a:spcBef>
              <a:buClrTx/>
              <a:buFont typeface="Arial" panose="020B0604020202020204" pitchFamily="34" charset="0"/>
              <a:buChar char="•"/>
            </a:lvl2pPr>
            <a:lvl3pPr marL="685800" indent="-171450">
              <a:lnSpc>
                <a:spcPct val="90000"/>
              </a:lnSpc>
              <a:spcBef>
                <a:spcPts val="500"/>
              </a:spcBef>
              <a:buClrTx/>
              <a:buFont typeface="Arial" panose="020B0604020202020204" pitchFamily="34" charset="0"/>
              <a:buChar char="•"/>
              <a:defRPr sz="1600"/>
            </a:lvl3pPr>
            <a:lvl4pPr marL="914400" indent="-171450">
              <a:lnSpc>
                <a:spcPct val="90000"/>
              </a:lnSpc>
              <a:spcBef>
                <a:spcPts val="200"/>
              </a:spcBef>
              <a:buClrTx/>
              <a:buFont typeface="Arial" panose="020B0604020202020204" pitchFamily="34" charset="0"/>
              <a:buChar char="•"/>
              <a:defRPr sz="1400"/>
            </a:lvl4pPr>
            <a:lvl5pPr marL="1089025" indent="-114300">
              <a:lnSpc>
                <a:spcPct val="90000"/>
              </a:lnSpc>
              <a:spcBef>
                <a:spcPts val="100"/>
              </a:spcBef>
              <a:buClrTx/>
              <a:buFont typeface="Arial" panose="020B0604020202020204" pitchFamily="34" charset="0"/>
              <a:buChar char="•"/>
              <a:defRPr sz="120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marL="0" indent="0">
              <a:lnSpc>
                <a:spcPct val="85000"/>
              </a:lnSpc>
              <a:spcBef>
                <a:spcPts val="0"/>
              </a:spcBef>
              <a:buClr>
                <a:srgbClr val="000483"/>
              </a:buClr>
            </a:pPr>
            <a:r>
              <a:rPr lang="en-GB" sz="900" spc="-30" dirty="0">
                <a:solidFill>
                  <a:schemeClr val="bg1"/>
                </a:solidFill>
                <a:latin typeface="Aptos" panose="020B0004020202020204" pitchFamily="34" charset="0"/>
              </a:rPr>
              <a:t>Please see individual </a:t>
            </a:r>
            <a:r>
              <a:rPr lang="en-GB" sz="900" spc="-30" dirty="0" err="1">
                <a:solidFill>
                  <a:schemeClr val="bg1"/>
                </a:solidFill>
                <a:latin typeface="Aptos" panose="020B0004020202020204" pitchFamily="34" charset="0"/>
              </a:rPr>
              <a:t>SmPCs</a:t>
            </a:r>
            <a:r>
              <a:rPr lang="en-GB" sz="900" spc="-30" dirty="0">
                <a:solidFill>
                  <a:schemeClr val="bg1"/>
                </a:solidFill>
                <a:latin typeface="Aptos" panose="020B0004020202020204" pitchFamily="34" charset="0"/>
              </a:rPr>
              <a:t> for full prescribing information. </a:t>
            </a:r>
            <a:br>
              <a:rPr lang="en-GB" sz="900" spc="-30" dirty="0">
                <a:solidFill>
                  <a:schemeClr val="bg1"/>
                </a:solidFill>
                <a:latin typeface="Aptos" panose="020B0004020202020204" pitchFamily="34" charset="0"/>
              </a:rPr>
            </a:br>
            <a:r>
              <a:rPr lang="en-GB" sz="900" spc="-30" dirty="0">
                <a:solidFill>
                  <a:schemeClr val="bg1"/>
                </a:solidFill>
                <a:latin typeface="Aptos" panose="020B0004020202020204" pitchFamily="34" charset="0"/>
              </a:rPr>
              <a:t>CGRP, calcitonin gene-related peptide; CM, chronic migraine; EM, episodic migraine;; </a:t>
            </a:r>
            <a:r>
              <a:rPr lang="en-GB" sz="900" spc="-30" dirty="0" err="1">
                <a:solidFill>
                  <a:schemeClr val="bg1"/>
                </a:solidFill>
                <a:latin typeface="Aptos" panose="020B0004020202020204" pitchFamily="34" charset="0"/>
              </a:rPr>
              <a:t>MoA</a:t>
            </a:r>
            <a:r>
              <a:rPr lang="en-GB" sz="900" spc="-30" dirty="0">
                <a:solidFill>
                  <a:schemeClr val="bg1"/>
                </a:solidFill>
                <a:latin typeface="Aptos" panose="020B0004020202020204" pitchFamily="34" charset="0"/>
              </a:rPr>
              <a:t>, mechanism of action; QD, once daily; SC, subcutaneous; SmPC, Summary of Product Characteristics.</a:t>
            </a:r>
            <a:br>
              <a:rPr lang="en-GB" sz="900" spc="-30" dirty="0">
                <a:solidFill>
                  <a:schemeClr val="bg1"/>
                </a:solidFill>
                <a:latin typeface="Aptos" panose="020B0004020202020204" pitchFamily="34" charset="0"/>
              </a:rPr>
            </a:br>
            <a:r>
              <a:rPr lang="en-GB" sz="900" spc="-30" dirty="0">
                <a:solidFill>
                  <a:schemeClr val="bg1"/>
                </a:solidFill>
                <a:latin typeface="Aptos" panose="020B0004020202020204" pitchFamily="34" charset="0"/>
              </a:rPr>
              <a:t>1. </a:t>
            </a:r>
            <a:r>
              <a:rPr lang="en-GB" sz="900" spc="-30" dirty="0">
                <a:solidFill>
                  <a:schemeClr val="bg1"/>
                </a:solidFill>
                <a:latin typeface="Aptos" panose="020B0004020202020204" pitchFamily="34" charset="0"/>
                <a:hlinkClick r:id="rId2">
                  <a:extLst>
                    <a:ext uri="{A12FA001-AC4F-418D-AE19-62706E023703}">
                      <ahyp:hlinkClr xmlns:ahyp="http://schemas.microsoft.com/office/drawing/2018/hyperlinkcolor" val="tx"/>
                    </a:ext>
                  </a:extLst>
                </a:hlinkClick>
              </a:rPr>
              <a:t>MHRA. Vydura (rimegepant) SmPC. July 2023.</a:t>
            </a:r>
            <a:r>
              <a:rPr lang="en-GB" sz="900" spc="-30" dirty="0">
                <a:solidFill>
                  <a:schemeClr val="bg1"/>
                </a:solidFill>
                <a:latin typeface="Aptos" panose="020B0004020202020204" pitchFamily="34" charset="0"/>
              </a:rPr>
              <a:t> [Last accessed: September 2024]; 2. </a:t>
            </a:r>
            <a:r>
              <a:rPr lang="pt-BR" sz="900" spc="-30" dirty="0">
                <a:solidFill>
                  <a:schemeClr val="bg1"/>
                </a:solidFill>
                <a:latin typeface="Aptos" panose="020B0004020202020204" pitchFamily="34" charset="0"/>
                <a:hlinkClick r:id="rId3">
                  <a:extLst>
                    <a:ext uri="{A12FA001-AC4F-418D-AE19-62706E023703}">
                      <ahyp:hlinkClr xmlns:ahyp="http://schemas.microsoft.com/office/drawing/2018/hyperlinkcolor" val="tx"/>
                    </a:ext>
                  </a:extLst>
                </a:hlinkClick>
              </a:rPr>
              <a:t>MHRA. Aquipta (atogepant) SmPC. August 2023.</a:t>
            </a:r>
            <a:r>
              <a:rPr lang="pt-BR" sz="900" spc="-30" dirty="0">
                <a:solidFill>
                  <a:schemeClr val="bg1"/>
                </a:solidFill>
                <a:latin typeface="Aptos" panose="020B0004020202020204" pitchFamily="34" charset="0"/>
              </a:rPr>
              <a:t> </a:t>
            </a:r>
            <a:r>
              <a:rPr lang="en-GB" sz="900" spc="-30" dirty="0">
                <a:solidFill>
                  <a:schemeClr val="bg1"/>
                </a:solidFill>
                <a:latin typeface="Aptos" panose="020B0004020202020204" pitchFamily="34" charset="0"/>
              </a:rPr>
              <a:t>[Last accessed: September 2024]; 3. </a:t>
            </a:r>
            <a:r>
              <a:rPr lang="en-GB" sz="900" spc="-30" dirty="0">
                <a:solidFill>
                  <a:schemeClr val="bg1"/>
                </a:solidFill>
                <a:latin typeface="Aptos" panose="020B0004020202020204" pitchFamily="34" charset="0"/>
                <a:hlinkClick r:id="rId4">
                  <a:extLst>
                    <a:ext uri="{A12FA001-AC4F-418D-AE19-62706E023703}">
                      <ahyp:hlinkClr xmlns:ahyp="http://schemas.microsoft.com/office/drawing/2018/hyperlinkcolor" val="tx"/>
                    </a:ext>
                  </a:extLst>
                </a:hlinkClick>
              </a:rPr>
              <a:t>MHRA. Aimovig (erenumab) SmPC. February 2024.</a:t>
            </a:r>
            <a:r>
              <a:rPr lang="en-GB" sz="900" spc="-30" dirty="0">
                <a:solidFill>
                  <a:schemeClr val="bg1"/>
                </a:solidFill>
                <a:latin typeface="Aptos" panose="020B0004020202020204" pitchFamily="34" charset="0"/>
              </a:rPr>
              <a:t> [Last accessed: September 2024]; 4. </a:t>
            </a:r>
            <a:r>
              <a:rPr lang="en-GB" sz="900" spc="-30" dirty="0">
                <a:solidFill>
                  <a:schemeClr val="bg1"/>
                </a:solidFill>
                <a:latin typeface="Aptos" panose="020B0004020202020204" pitchFamily="34" charset="0"/>
                <a:hlinkClick r:id="rId5">
                  <a:extLst>
                    <a:ext uri="{A12FA001-AC4F-418D-AE19-62706E023703}">
                      <ahyp:hlinkClr xmlns:ahyp="http://schemas.microsoft.com/office/drawing/2018/hyperlinkcolor" val="tx"/>
                    </a:ext>
                  </a:extLst>
                </a:hlinkClick>
              </a:rPr>
              <a:t>MHRA. Emgality (galcanezumab) SmPC. September 2023.</a:t>
            </a:r>
            <a:r>
              <a:rPr lang="en-GB" sz="900" spc="-30" dirty="0">
                <a:solidFill>
                  <a:schemeClr val="bg1"/>
                </a:solidFill>
                <a:latin typeface="Aptos" panose="020B0004020202020204" pitchFamily="34" charset="0"/>
              </a:rPr>
              <a:t> [Last accessed: September 2024]; 5. </a:t>
            </a:r>
            <a:r>
              <a:rPr lang="en-GB" sz="900" spc="-30" dirty="0">
                <a:solidFill>
                  <a:schemeClr val="bg1"/>
                </a:solidFill>
                <a:latin typeface="Aptos" panose="020B0004020202020204" pitchFamily="34" charset="0"/>
                <a:hlinkClick r:id="rId6">
                  <a:extLst>
                    <a:ext uri="{A12FA001-AC4F-418D-AE19-62706E023703}">
                      <ahyp:hlinkClr xmlns:ahyp="http://schemas.microsoft.com/office/drawing/2018/hyperlinkcolor" val="tx"/>
                    </a:ext>
                  </a:extLst>
                </a:hlinkClick>
              </a:rPr>
              <a:t>MHRA. Ajovy (fremanezumab) SmPC. April 2024.</a:t>
            </a:r>
            <a:r>
              <a:rPr lang="en-GB" sz="900" spc="-30" dirty="0">
                <a:solidFill>
                  <a:schemeClr val="bg1"/>
                </a:solidFill>
                <a:latin typeface="Aptos" panose="020B0004020202020204" pitchFamily="34" charset="0"/>
              </a:rPr>
              <a:t> [Last accessed: September 2024]; 6. </a:t>
            </a:r>
            <a:r>
              <a:rPr lang="en-GB" sz="900" spc="-30" dirty="0">
                <a:solidFill>
                  <a:schemeClr val="bg1"/>
                </a:solidFill>
                <a:latin typeface="Aptos" panose="020B0004020202020204" pitchFamily="34" charset="0"/>
                <a:hlinkClick r:id="rId7">
                  <a:extLst>
                    <a:ext uri="{A12FA001-AC4F-418D-AE19-62706E023703}">
                      <ahyp:hlinkClr xmlns:ahyp="http://schemas.microsoft.com/office/drawing/2018/hyperlinkcolor" val="tx"/>
                    </a:ext>
                  </a:extLst>
                </a:hlinkClick>
              </a:rPr>
              <a:t>MHRA. </a:t>
            </a:r>
            <a:r>
              <a:rPr lang="en-GB" sz="900" spc="-30" dirty="0" err="1">
                <a:solidFill>
                  <a:schemeClr val="bg1"/>
                </a:solidFill>
                <a:latin typeface="Aptos" panose="020B0004020202020204" pitchFamily="34" charset="0"/>
                <a:hlinkClick r:id="rId7">
                  <a:extLst>
                    <a:ext uri="{A12FA001-AC4F-418D-AE19-62706E023703}">
                      <ahyp:hlinkClr xmlns:ahyp="http://schemas.microsoft.com/office/drawing/2018/hyperlinkcolor" val="tx"/>
                    </a:ext>
                  </a:extLst>
                </a:hlinkClick>
              </a:rPr>
              <a:t>Vyepti</a:t>
            </a:r>
            <a:r>
              <a:rPr lang="en-GB" sz="900" spc="-30" dirty="0">
                <a:solidFill>
                  <a:schemeClr val="bg1"/>
                </a:solidFill>
                <a:latin typeface="Aptos" panose="020B0004020202020204" pitchFamily="34" charset="0"/>
                <a:hlinkClick r:id="rId7">
                  <a:extLst>
                    <a:ext uri="{A12FA001-AC4F-418D-AE19-62706E023703}">
                      <ahyp:hlinkClr xmlns:ahyp="http://schemas.microsoft.com/office/drawing/2018/hyperlinkcolor" val="tx"/>
                    </a:ext>
                  </a:extLst>
                </a:hlinkClick>
              </a:rPr>
              <a:t> (eptinezumab) SmPC. October 2023.</a:t>
            </a:r>
            <a:r>
              <a:rPr lang="en-GB" sz="900" spc="-30" dirty="0">
                <a:solidFill>
                  <a:schemeClr val="bg1"/>
                </a:solidFill>
                <a:latin typeface="Aptos" panose="020B0004020202020204" pitchFamily="34" charset="0"/>
              </a:rPr>
              <a:t> [Last accessed: September 2024].</a:t>
            </a:r>
          </a:p>
        </p:txBody>
      </p:sp>
      <mc:AlternateContent xmlns:mc="http://schemas.openxmlformats.org/markup-compatibility/2006" xmlns:p14="http://schemas.microsoft.com/office/powerpoint/2010/main" xmlns:aink="http://schemas.microsoft.com/office/drawing/2016/ink">
        <mc:Choice Requires="p14 aink">
          <p:contentPart p14:bwMode="auto" r:id="rId8">
            <p14:nvContentPartPr>
              <p14:cNvPr id="3" name="Ink 2">
                <a:extLst>
                  <a:ext uri="{FF2B5EF4-FFF2-40B4-BE49-F238E27FC236}">
                    <a16:creationId xmlns:a16="http://schemas.microsoft.com/office/drawing/2014/main" id="{804BD65D-6CD7-29FD-CBD7-3EECE291FB7F}"/>
                  </a:ext>
                </a:extLst>
              </p14:cNvPr>
              <p14:cNvContentPartPr/>
              <p14:nvPr/>
            </p14:nvContentPartPr>
            <p14:xfrm>
              <a:off x="1668575" y="1815977"/>
              <a:ext cx="3404160" cy="3404160"/>
            </p14:xfrm>
          </p:contentPart>
        </mc:Choice>
        <mc:Fallback xmlns="">
          <p:pic>
            <p:nvPicPr>
              <p:cNvPr id="3" name="Ink 2">
                <a:extLst>
                  <a:ext uri="{FF2B5EF4-FFF2-40B4-BE49-F238E27FC236}">
                    <a16:creationId xmlns:a16="http://schemas.microsoft.com/office/drawing/2014/main" id="{804BD65D-6CD7-29FD-CBD7-3EECE291FB7F}"/>
                  </a:ext>
                </a:extLst>
              </p:cNvPr>
              <p:cNvPicPr/>
              <p:nvPr/>
            </p:nvPicPr>
            <p:blipFill>
              <a:blip r:embed="rId9"/>
              <a:stretch>
                <a:fillRect/>
              </a:stretch>
            </p:blipFill>
            <p:spPr>
              <a:xfrm>
                <a:off x="1632575" y="1599977"/>
                <a:ext cx="3475800" cy="3835800"/>
              </a:xfrm>
              <a:prstGeom prst="rect">
                <a:avLst/>
              </a:prstGeom>
            </p:spPr>
          </p:pic>
        </mc:Fallback>
      </mc:AlternateContent>
      <p:sp>
        <p:nvSpPr>
          <p:cNvPr id="7" name="TextBox 6">
            <a:extLst>
              <a:ext uri="{FF2B5EF4-FFF2-40B4-BE49-F238E27FC236}">
                <a16:creationId xmlns:a16="http://schemas.microsoft.com/office/drawing/2014/main" id="{E8C681FA-4815-2A72-8E6B-544EA9564CE9}"/>
              </a:ext>
            </a:extLst>
          </p:cNvPr>
          <p:cNvSpPr txBox="1"/>
          <p:nvPr/>
        </p:nvSpPr>
        <p:spPr>
          <a:xfrm>
            <a:off x="1918952" y="5615189"/>
            <a:ext cx="3414333" cy="646331"/>
          </a:xfrm>
          <a:prstGeom prst="rect">
            <a:avLst/>
          </a:prstGeom>
          <a:noFill/>
        </p:spPr>
        <p:txBody>
          <a:bodyPr wrap="none" rtlCol="0">
            <a:spAutoFit/>
          </a:bodyPr>
          <a:lstStyle/>
          <a:p>
            <a:r>
              <a:rPr lang="en-GB" dirty="0"/>
              <a:t>4 or more migraine days a month</a:t>
            </a:r>
          </a:p>
          <a:p>
            <a:r>
              <a:rPr lang="en-GB" dirty="0"/>
              <a:t>Stopping rules</a:t>
            </a:r>
          </a:p>
        </p:txBody>
      </p:sp>
    </p:spTree>
    <p:extLst>
      <p:ext uri="{BB962C8B-B14F-4D97-AF65-F5344CB8AC3E}">
        <p14:creationId xmlns:p14="http://schemas.microsoft.com/office/powerpoint/2010/main" val="2232491579"/>
      </p:ext>
    </p:extLst>
  </p:cSld>
  <p:clrMapOvr>
    <a:masterClrMapping/>
  </p:clrMapOvr>
  <mc:AlternateContent xmlns:mc="http://schemas.openxmlformats.org/markup-compatibility/2006" xmlns:p14="http://schemas.microsoft.com/office/powerpoint/2010/main">
    <mc:Choice Requires="p14">
      <p:transition spd="slow" p14:dur="2000" advTm="88585"/>
    </mc:Choice>
    <mc:Fallback xmlns="">
      <p:transition spd="slow" advTm="88585"/>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2DA7-9804-D49B-E7CE-E909D6C646FC}"/>
              </a:ext>
            </a:extLst>
          </p:cNvPr>
          <p:cNvSpPr>
            <a:spLocks noGrp="1"/>
          </p:cNvSpPr>
          <p:nvPr>
            <p:ph type="title" idx="4294967295"/>
          </p:nvPr>
        </p:nvSpPr>
        <p:spPr>
          <a:xfrm>
            <a:off x="0" y="573088"/>
            <a:ext cx="10515600" cy="1325562"/>
          </a:xfrm>
        </p:spPr>
        <p:txBody>
          <a:bodyPr/>
          <a:lstStyle/>
          <a:p>
            <a:r>
              <a:rPr lang="en-US" b="1" dirty="0"/>
              <a:t>Botulinum toxin for migraine</a:t>
            </a:r>
            <a:r>
              <a:rPr lang="en-US" sz="3600" b="1" baseline="30000" dirty="0"/>
              <a:t>1</a:t>
            </a:r>
            <a:endParaRPr lang="en-US" b="1" baseline="30000" dirty="0"/>
          </a:p>
        </p:txBody>
      </p:sp>
      <p:pic>
        <p:nvPicPr>
          <p:cNvPr id="1026" name="Picture 2">
            <a:extLst>
              <a:ext uri="{FF2B5EF4-FFF2-40B4-BE49-F238E27FC236}">
                <a16:creationId xmlns:a16="http://schemas.microsoft.com/office/drawing/2014/main" id="{7E0B54DE-AFD2-3430-771B-179344B00B44}"/>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2560638"/>
            <a:ext cx="7589838" cy="34734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bbVie to buy Irish-headquartered Botox ...">
            <a:extLst>
              <a:ext uri="{FF2B5EF4-FFF2-40B4-BE49-F238E27FC236}">
                <a16:creationId xmlns:a16="http://schemas.microsoft.com/office/drawing/2014/main" id="{6F0D8C03-6B7C-1BF8-8612-296955E7B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1300" y="824473"/>
            <a:ext cx="3492500" cy="23241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F78EFB9-DEBB-117C-1C2E-134250CDB40C}"/>
              </a:ext>
            </a:extLst>
          </p:cNvPr>
          <p:cNvSpPr txBox="1"/>
          <p:nvPr/>
        </p:nvSpPr>
        <p:spPr>
          <a:xfrm>
            <a:off x="1789658" y="6284912"/>
            <a:ext cx="9564142" cy="261610"/>
          </a:xfrm>
          <a:prstGeom prst="rect">
            <a:avLst/>
          </a:prstGeom>
          <a:noFill/>
        </p:spPr>
        <p:txBody>
          <a:bodyPr wrap="square">
            <a:spAutoFit/>
          </a:bodyPr>
          <a:lstStyle/>
          <a:p>
            <a:r>
              <a:rPr lang="en-GB" sz="1100" b="0" i="0" dirty="0">
                <a:solidFill>
                  <a:schemeClr val="bg1"/>
                </a:solidFill>
                <a:effectLst/>
                <a:latin typeface="system-ui"/>
              </a:rPr>
              <a:t>1. </a:t>
            </a:r>
            <a:r>
              <a:rPr lang="en-GB" sz="1100" b="0" i="0" dirty="0" err="1">
                <a:solidFill>
                  <a:schemeClr val="bg1"/>
                </a:solidFill>
                <a:effectLst/>
                <a:latin typeface="system-ui"/>
              </a:rPr>
              <a:t>Dodick</a:t>
            </a:r>
            <a:r>
              <a:rPr lang="en-GB" sz="1100" b="0" i="0" dirty="0">
                <a:solidFill>
                  <a:schemeClr val="bg1"/>
                </a:solidFill>
                <a:effectLst/>
                <a:latin typeface="system-ui"/>
              </a:rPr>
              <a:t> DW, et al., Headache. 2010 Jun;50(6):921-36. </a:t>
            </a:r>
            <a:endParaRPr lang="en-US" sz="1100" dirty="0">
              <a:solidFill>
                <a:schemeClr val="bg1"/>
              </a:solidFill>
            </a:endParaRPr>
          </a:p>
        </p:txBody>
      </p:sp>
    </p:spTree>
    <p:extLst>
      <p:ext uri="{BB962C8B-B14F-4D97-AF65-F5344CB8AC3E}">
        <p14:creationId xmlns:p14="http://schemas.microsoft.com/office/powerpoint/2010/main" val="2483077387"/>
      </p:ext>
    </p:extLst>
  </p:cSld>
  <p:clrMapOvr>
    <a:masterClrMapping/>
  </p:clrMapOvr>
  <mc:AlternateContent xmlns:mc="http://schemas.openxmlformats.org/markup-compatibility/2006" xmlns:p14="http://schemas.microsoft.com/office/powerpoint/2010/main">
    <mc:Choice Requires="p14">
      <p:transition spd="slow" p14:dur="2000" advTm="24368"/>
    </mc:Choice>
    <mc:Fallback xmlns="">
      <p:transition spd="slow" advTm="24368"/>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C50CB-FB44-ABDD-4E18-73CD102922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842966-206B-5DA6-D578-016DD45FE45D}"/>
              </a:ext>
            </a:extLst>
          </p:cNvPr>
          <p:cNvSpPr>
            <a:spLocks noGrp="1"/>
          </p:cNvSpPr>
          <p:nvPr>
            <p:ph type="title" idx="4294967295"/>
          </p:nvPr>
        </p:nvSpPr>
        <p:spPr>
          <a:xfrm>
            <a:off x="739967" y="2185873"/>
            <a:ext cx="10515600" cy="1325562"/>
          </a:xfrm>
        </p:spPr>
        <p:txBody>
          <a:bodyPr/>
          <a:lstStyle/>
          <a:p>
            <a:r>
              <a:rPr lang="en-US" b="1" dirty="0">
                <a:solidFill>
                  <a:srgbClr val="521B93"/>
                </a:solidFill>
                <a:latin typeface="Noto Sans" panose="020B0502040504020204" pitchFamily="34" charset="0"/>
                <a:ea typeface="Noto Sans" panose="020B0502040504020204" pitchFamily="34" charset="0"/>
                <a:cs typeface="Noto Sans" panose="020B0502040504020204" pitchFamily="34" charset="0"/>
              </a:rPr>
              <a:t>Non-pharmacological options </a:t>
            </a:r>
          </a:p>
        </p:txBody>
      </p:sp>
    </p:spTree>
    <p:extLst>
      <p:ext uri="{BB962C8B-B14F-4D97-AF65-F5344CB8AC3E}">
        <p14:creationId xmlns:p14="http://schemas.microsoft.com/office/powerpoint/2010/main" val="722872341"/>
      </p:ext>
    </p:extLst>
  </p:cSld>
  <p:clrMapOvr>
    <a:masterClrMapping/>
  </p:clrMapOvr>
  <mc:AlternateContent xmlns:mc="http://schemas.openxmlformats.org/markup-compatibility/2006" xmlns:p14="http://schemas.microsoft.com/office/powerpoint/2010/main">
    <mc:Choice Requires="p14">
      <p:transition spd="slow" p14:dur="2000" advTm="2411"/>
    </mc:Choice>
    <mc:Fallback xmlns="">
      <p:transition spd="slow" advTm="2411"/>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28777-3B6A-914E-DCF2-E4C68B30C603}"/>
              </a:ext>
            </a:extLst>
          </p:cNvPr>
          <p:cNvSpPr>
            <a:spLocks noGrp="1"/>
          </p:cNvSpPr>
          <p:nvPr>
            <p:ph type="title" idx="4294967295"/>
          </p:nvPr>
        </p:nvSpPr>
        <p:spPr>
          <a:xfrm>
            <a:off x="1676400" y="693738"/>
            <a:ext cx="10515600" cy="1325562"/>
          </a:xfrm>
        </p:spPr>
        <p:txBody>
          <a:bodyPr/>
          <a:lstStyle/>
          <a:p>
            <a:r>
              <a:rPr lang="en-US" b="1" dirty="0"/>
              <a:t>Acupuncture</a:t>
            </a:r>
          </a:p>
        </p:txBody>
      </p:sp>
      <p:pic>
        <p:nvPicPr>
          <p:cNvPr id="2050" name="Picture 2" descr="Acupuncture and Migraine | American ...">
            <a:extLst>
              <a:ext uri="{FF2B5EF4-FFF2-40B4-BE49-F238E27FC236}">
                <a16:creationId xmlns:a16="http://schemas.microsoft.com/office/drawing/2014/main" id="{47964A82-64ED-FAD0-E5E8-196B18FE87A2}"/>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0" y="2078038"/>
            <a:ext cx="4837113" cy="25273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88D2AA7-D494-D594-0020-A2327CEC8781}"/>
              </a:ext>
            </a:extLst>
          </p:cNvPr>
          <p:cNvSpPr txBox="1"/>
          <p:nvPr/>
        </p:nvSpPr>
        <p:spPr>
          <a:xfrm>
            <a:off x="1833056" y="6164262"/>
            <a:ext cx="9466730" cy="523220"/>
          </a:xfrm>
          <a:prstGeom prst="rect">
            <a:avLst/>
          </a:prstGeom>
          <a:noFill/>
        </p:spPr>
        <p:txBody>
          <a:bodyPr wrap="square" rtlCol="0">
            <a:spAutoFit/>
          </a:bodyPr>
          <a:lstStyle/>
          <a:p>
            <a:pPr marL="342900" indent="-342900">
              <a:buAutoNum type="arabicPeriod"/>
            </a:pPr>
            <a:r>
              <a:rPr lang="en-GB" sz="1400" b="0" i="0" dirty="0">
                <a:solidFill>
                  <a:schemeClr val="bg1"/>
                </a:solidFill>
                <a:effectLst/>
                <a:latin typeface="system-ui"/>
              </a:rPr>
              <a:t>Ou MQ, et al., Front Neurol. 2020 Jun 30;11:596</a:t>
            </a:r>
            <a:r>
              <a:rPr lang="en-US" sz="1400" b="0" i="0" dirty="0">
                <a:solidFill>
                  <a:schemeClr val="bg1"/>
                </a:solidFill>
                <a:effectLst/>
                <a:latin typeface="system-ui"/>
              </a:rPr>
              <a:t> </a:t>
            </a:r>
          </a:p>
          <a:p>
            <a:pPr marL="342900" indent="-342900">
              <a:buAutoNum type="arabicPeriod"/>
            </a:pPr>
            <a:r>
              <a:rPr lang="en-US" sz="1400" b="0" i="0" dirty="0">
                <a:solidFill>
                  <a:schemeClr val="bg1"/>
                </a:solidFill>
                <a:effectLst/>
                <a:latin typeface="system-ui"/>
              </a:rPr>
              <a:t>https://</a:t>
            </a:r>
            <a:r>
              <a:rPr lang="en-US" sz="1400" b="0" i="0" dirty="0" err="1">
                <a:solidFill>
                  <a:schemeClr val="bg1"/>
                </a:solidFill>
                <a:effectLst/>
                <a:latin typeface="system-ui"/>
              </a:rPr>
              <a:t>cks.nice.org.uk</a:t>
            </a:r>
            <a:r>
              <a:rPr lang="en-US" sz="1400" b="0" i="0" dirty="0">
                <a:solidFill>
                  <a:schemeClr val="bg1"/>
                </a:solidFill>
                <a:effectLst/>
                <a:latin typeface="system-ui"/>
              </a:rPr>
              <a:t>/topics/migraine/management/adults/</a:t>
            </a:r>
            <a:endParaRPr lang="en-GB" sz="1400" b="0" i="0" dirty="0">
              <a:solidFill>
                <a:schemeClr val="bg1"/>
              </a:solidFill>
              <a:effectLst/>
              <a:latin typeface="system-ui"/>
            </a:endParaRPr>
          </a:p>
        </p:txBody>
      </p:sp>
      <p:sp>
        <p:nvSpPr>
          <p:cNvPr id="5" name="TextBox 4">
            <a:extLst>
              <a:ext uri="{FF2B5EF4-FFF2-40B4-BE49-F238E27FC236}">
                <a16:creationId xmlns:a16="http://schemas.microsoft.com/office/drawing/2014/main" id="{585E3D13-A795-8273-B939-CC674005313D}"/>
              </a:ext>
            </a:extLst>
          </p:cNvPr>
          <p:cNvSpPr txBox="1"/>
          <p:nvPr/>
        </p:nvSpPr>
        <p:spPr>
          <a:xfrm>
            <a:off x="6223379" y="2019869"/>
            <a:ext cx="4435522" cy="2677656"/>
          </a:xfrm>
          <a:prstGeom prst="rect">
            <a:avLst/>
          </a:prstGeom>
          <a:noFill/>
        </p:spPr>
        <p:txBody>
          <a:bodyPr wrap="square" rtlCol="0">
            <a:spAutoFit/>
          </a:bodyPr>
          <a:lstStyle/>
          <a:p>
            <a:r>
              <a:rPr lang="en-GB" sz="2400" b="1" i="0" dirty="0">
                <a:solidFill>
                  <a:srgbClr val="1F1F1F"/>
                </a:solidFill>
                <a:effectLst/>
                <a:latin typeface="Google Sans"/>
              </a:rPr>
              <a:t>NICE 2021</a:t>
            </a:r>
          </a:p>
          <a:p>
            <a:endParaRPr lang="en-GB" b="0" i="0" dirty="0">
              <a:solidFill>
                <a:srgbClr val="1F1F1F"/>
              </a:solidFill>
              <a:effectLst/>
              <a:latin typeface="Google Sans"/>
            </a:endParaRPr>
          </a:p>
          <a:p>
            <a:r>
              <a:rPr lang="en-GB" b="0" i="1" dirty="0">
                <a:solidFill>
                  <a:srgbClr val="1F1F1F"/>
                </a:solidFill>
                <a:effectLst/>
                <a:latin typeface="Google Sans"/>
              </a:rPr>
              <a:t>‘If both topiramate and propranolol are unsuitable or ineffective,</a:t>
            </a:r>
            <a:r>
              <a:rPr lang="en-US" b="0" i="1" dirty="0">
                <a:effectLst/>
              </a:rPr>
              <a:t> </a:t>
            </a:r>
            <a:r>
              <a:rPr lang="en-GB" b="0" i="1" dirty="0">
                <a:solidFill>
                  <a:srgbClr val="1F1F1F"/>
                </a:solidFill>
                <a:effectLst/>
                <a:latin typeface="Google Sans"/>
              </a:rPr>
              <a:t>c</a:t>
            </a:r>
            <a:r>
              <a:rPr lang="en-GB" i="1" dirty="0">
                <a:solidFill>
                  <a:srgbClr val="1F1F1F"/>
                </a:solidFill>
                <a:latin typeface="Google Sans"/>
              </a:rPr>
              <a:t>onsider </a:t>
            </a:r>
            <a:r>
              <a:rPr lang="en-GB" b="0" i="1" dirty="0">
                <a:solidFill>
                  <a:srgbClr val="1F1F1F"/>
                </a:solidFill>
                <a:effectLst/>
                <a:latin typeface="Google Sans"/>
              </a:rPr>
              <a:t>a course of up to 10 sessions of acupuncture over 5–8 weeks’</a:t>
            </a:r>
          </a:p>
          <a:p>
            <a:endParaRPr lang="en-GB" b="0" i="1" dirty="0">
              <a:solidFill>
                <a:srgbClr val="1F1F1F"/>
              </a:solidFill>
              <a:effectLst/>
              <a:latin typeface="Google Sans"/>
            </a:endParaRPr>
          </a:p>
          <a:p>
            <a:endParaRPr lang="en-GB" dirty="0">
              <a:solidFill>
                <a:srgbClr val="1F1F1F"/>
              </a:solidFill>
              <a:latin typeface="Google Sans"/>
            </a:endParaRPr>
          </a:p>
          <a:p>
            <a:r>
              <a:rPr lang="en-GB" b="1" i="1" dirty="0">
                <a:solidFill>
                  <a:srgbClr val="1F1F1F"/>
                </a:solidFill>
                <a:effectLst/>
                <a:latin typeface="Google Sans"/>
              </a:rPr>
              <a:t>Not available on NHS</a:t>
            </a:r>
          </a:p>
        </p:txBody>
      </p:sp>
    </p:spTree>
    <p:extLst>
      <p:ext uri="{BB962C8B-B14F-4D97-AF65-F5344CB8AC3E}">
        <p14:creationId xmlns:p14="http://schemas.microsoft.com/office/powerpoint/2010/main" val="3475258710"/>
      </p:ext>
    </p:extLst>
  </p:cSld>
  <p:clrMapOvr>
    <a:masterClrMapping/>
  </p:clrMapOvr>
  <mc:AlternateContent xmlns:mc="http://schemas.openxmlformats.org/markup-compatibility/2006" xmlns:p14="http://schemas.microsoft.com/office/powerpoint/2010/main">
    <mc:Choice Requires="p14">
      <p:transition spd="slow" p14:dur="2000" advTm="1249"/>
    </mc:Choice>
    <mc:Fallback xmlns="">
      <p:transition spd="slow" advTm="1249"/>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306E967E-7839-8D24-173C-C9FB6B327298}"/>
              </a:ext>
            </a:extLst>
          </p:cNvPr>
          <p:cNvSpPr>
            <a:spLocks noGrp="1"/>
          </p:cNvSpPr>
          <p:nvPr>
            <p:ph type="body" sz="quarter" idx="4294967295"/>
          </p:nvPr>
        </p:nvSpPr>
        <p:spPr>
          <a:xfrm>
            <a:off x="0" y="812800"/>
            <a:ext cx="7681913" cy="585788"/>
          </a:xfrm>
        </p:spPr>
        <p:txBody>
          <a:bodyPr>
            <a:normAutofit fontScale="92500"/>
          </a:bodyPr>
          <a:lstStyle/>
          <a:p>
            <a:pPr algn="ctr"/>
            <a:r>
              <a:rPr lang="en-GB" sz="3200" b="1" dirty="0">
                <a:solidFill>
                  <a:schemeClr val="tx1"/>
                </a:solidFill>
                <a:latin typeface="Aptos" panose="020B0004020202020204" pitchFamily="34" charset="0"/>
              </a:rPr>
              <a:t>Supplements that may help with migraine </a:t>
            </a:r>
          </a:p>
        </p:txBody>
      </p:sp>
      <p:sp>
        <p:nvSpPr>
          <p:cNvPr id="8" name="Text Placeholder 7">
            <a:extLst>
              <a:ext uri="{FF2B5EF4-FFF2-40B4-BE49-F238E27FC236}">
                <a16:creationId xmlns:a16="http://schemas.microsoft.com/office/drawing/2014/main" id="{8677CF9D-31E4-8B13-546A-0FD99AE2DC3E}"/>
              </a:ext>
            </a:extLst>
          </p:cNvPr>
          <p:cNvSpPr>
            <a:spLocks noGrp="1"/>
          </p:cNvSpPr>
          <p:nvPr>
            <p:ph type="body" sz="quarter" idx="4294967295"/>
          </p:nvPr>
        </p:nvSpPr>
        <p:spPr>
          <a:xfrm>
            <a:off x="1958459" y="6045200"/>
            <a:ext cx="10475912" cy="801687"/>
          </a:xfrm>
        </p:spPr>
        <p:txBody>
          <a:bodyPr>
            <a:noAutofit/>
          </a:bodyPr>
          <a:lstStyle/>
          <a:p>
            <a:pPr>
              <a:buClr>
                <a:srgbClr val="A6A6A6"/>
              </a:buClr>
              <a:buAutoNum type="arabicPeriod"/>
            </a:pPr>
            <a:r>
              <a:rPr lang="en-GB" sz="700" dirty="0">
                <a:solidFill>
                  <a:schemeClr val="bg1"/>
                </a:solidFill>
                <a:latin typeface="Aptos" panose="020B0004020202020204" pitchFamily="34" charset="0"/>
                <a:cs typeface="Arial"/>
              </a:rPr>
              <a:t>Patel P, Minen MT. </a:t>
            </a:r>
            <a:r>
              <a:rPr lang="en-GB" sz="700" dirty="0">
                <a:solidFill>
                  <a:schemeClr val="bg1"/>
                </a:solidFill>
                <a:latin typeface="Aptos" panose="020B0004020202020204" pitchFamily="34" charset="0"/>
                <a:ea typeface="+mn-lt"/>
                <a:cs typeface="+mn-lt"/>
              </a:rPr>
              <a:t>Complementary and Integrative Health Treatments for Migraine</a:t>
            </a:r>
            <a:r>
              <a:rPr lang="en-GB" sz="700" dirty="0">
                <a:solidFill>
                  <a:schemeClr val="bg1"/>
                </a:solidFill>
                <a:latin typeface="Aptos" panose="020B0004020202020204" pitchFamily="34" charset="0"/>
                <a:cs typeface="Arial"/>
              </a:rPr>
              <a:t>. </a:t>
            </a:r>
            <a:r>
              <a:rPr lang="en-GB" sz="700" i="1" dirty="0">
                <a:solidFill>
                  <a:schemeClr val="bg1"/>
                </a:solidFill>
                <a:latin typeface="Aptos" panose="020B0004020202020204" pitchFamily="34" charset="0"/>
                <a:ea typeface="+mn-lt"/>
                <a:cs typeface="+mn-lt"/>
              </a:rPr>
              <a:t>J Neuroophthalmol</a:t>
            </a:r>
            <a:r>
              <a:rPr lang="en-GB" sz="700" i="1" dirty="0">
                <a:solidFill>
                  <a:schemeClr val="bg1"/>
                </a:solidFill>
                <a:latin typeface="Aptos" panose="020B0004020202020204" pitchFamily="34" charset="0"/>
                <a:cs typeface="Arial"/>
              </a:rPr>
              <a:t>. </a:t>
            </a:r>
            <a:r>
              <a:rPr lang="en-GB" sz="700" dirty="0">
                <a:solidFill>
                  <a:schemeClr val="bg1"/>
                </a:solidFill>
                <a:latin typeface="Aptos" panose="020B0004020202020204" pitchFamily="34" charset="0"/>
                <a:cs typeface="Arial"/>
              </a:rPr>
              <a:t>2019;39 </a:t>
            </a:r>
            <a:r>
              <a:rPr lang="en-GB" sz="700" dirty="0">
                <a:solidFill>
                  <a:schemeClr val="bg1"/>
                </a:solidFill>
                <a:latin typeface="Aptos" panose="020B0004020202020204" pitchFamily="34" charset="0"/>
                <a:ea typeface="+mn-lt"/>
                <a:cs typeface="+mn-lt"/>
              </a:rPr>
              <a:t>(</a:t>
            </a:r>
            <a:r>
              <a:rPr lang="en-GB" sz="700" dirty="0">
                <a:solidFill>
                  <a:schemeClr val="bg1"/>
                </a:solidFill>
                <a:latin typeface="Aptos" panose="020B0004020202020204" pitchFamily="34" charset="0"/>
                <a:cs typeface="Arial"/>
              </a:rPr>
              <a:t>3):360-369).</a:t>
            </a:r>
          </a:p>
          <a:p>
            <a:pPr>
              <a:buClr>
                <a:srgbClr val="A6A6A6"/>
              </a:buClr>
              <a:buFont typeface="+mj-lt"/>
              <a:buAutoNum type="arabicPeriod"/>
            </a:pPr>
            <a:r>
              <a:rPr lang="en-GB" sz="700" dirty="0" err="1">
                <a:solidFill>
                  <a:schemeClr val="bg1"/>
                </a:solidFill>
                <a:latin typeface="Aptos" panose="020B0004020202020204" pitchFamily="34" charset="0"/>
                <a:cs typeface="Arial"/>
              </a:rPr>
              <a:t>Nowaczewska</a:t>
            </a:r>
            <a:r>
              <a:rPr lang="en-GB" sz="700" dirty="0">
                <a:solidFill>
                  <a:schemeClr val="bg1"/>
                </a:solidFill>
                <a:latin typeface="Aptos" panose="020B0004020202020204" pitchFamily="34" charset="0"/>
                <a:cs typeface="Arial"/>
              </a:rPr>
              <a:t> M, </a:t>
            </a:r>
            <a:r>
              <a:rPr lang="en-GB" sz="700" i="1" dirty="0">
                <a:solidFill>
                  <a:schemeClr val="bg1"/>
                </a:solidFill>
                <a:latin typeface="Aptos" panose="020B0004020202020204" pitchFamily="34" charset="0"/>
                <a:cs typeface="Arial"/>
              </a:rPr>
              <a:t>et al. </a:t>
            </a:r>
            <a:r>
              <a:rPr lang="en-GB" sz="700" dirty="0">
                <a:solidFill>
                  <a:schemeClr val="bg1"/>
                </a:solidFill>
                <a:latin typeface="Aptos" panose="020B0004020202020204" pitchFamily="34" charset="0"/>
                <a:cs typeface="Arial"/>
              </a:rPr>
              <a:t>The Role of Vitamin D in Primary Headache–from Potential Mechanism to Treatment. </a:t>
            </a:r>
            <a:r>
              <a:rPr lang="en-GB" sz="700" i="1" dirty="0">
                <a:solidFill>
                  <a:schemeClr val="bg1"/>
                </a:solidFill>
                <a:latin typeface="Aptos" panose="020B0004020202020204" pitchFamily="34" charset="0"/>
                <a:cs typeface="Arial"/>
              </a:rPr>
              <a:t>Nutrients. </a:t>
            </a:r>
            <a:r>
              <a:rPr lang="en-GB" sz="700" dirty="0">
                <a:solidFill>
                  <a:schemeClr val="bg1"/>
                </a:solidFill>
                <a:latin typeface="Aptos" panose="020B0004020202020204" pitchFamily="34" charset="0"/>
                <a:cs typeface="Arial"/>
              </a:rPr>
              <a:t>2020;12(1):243.</a:t>
            </a:r>
          </a:p>
          <a:p>
            <a:pPr>
              <a:buClr>
                <a:srgbClr val="A6A6A6"/>
              </a:buClr>
              <a:buFont typeface="+mj-lt"/>
              <a:buAutoNum type="arabicPeriod"/>
            </a:pPr>
            <a:r>
              <a:rPr lang="en-GB" sz="700" dirty="0">
                <a:solidFill>
                  <a:schemeClr val="bg1"/>
                </a:solidFill>
                <a:latin typeface="Aptos" panose="020B0004020202020204" pitchFamily="34" charset="0"/>
                <a:cs typeface="Arial"/>
              </a:rPr>
              <a:t>Ramsden C, </a:t>
            </a:r>
            <a:r>
              <a:rPr lang="en-GB" sz="700" i="1" dirty="0">
                <a:solidFill>
                  <a:schemeClr val="bg1"/>
                </a:solidFill>
                <a:latin typeface="Aptos" panose="020B0004020202020204" pitchFamily="34" charset="0"/>
                <a:cs typeface="Arial"/>
              </a:rPr>
              <a:t>et al. </a:t>
            </a:r>
            <a:r>
              <a:rPr lang="en-GB" sz="700" dirty="0">
                <a:solidFill>
                  <a:schemeClr val="bg1"/>
                </a:solidFill>
                <a:latin typeface="Aptos" panose="020B0004020202020204" pitchFamily="34" charset="0"/>
                <a:cs typeface="Arial"/>
              </a:rPr>
              <a:t>Dietary alteration of n-3 and n-6 fatty acids for headache reduction in adults with migraine: randomized controlled trial. </a:t>
            </a:r>
            <a:r>
              <a:rPr lang="en-GB" sz="700" i="1" dirty="0">
                <a:solidFill>
                  <a:schemeClr val="bg1"/>
                </a:solidFill>
                <a:latin typeface="Aptos" panose="020B0004020202020204" pitchFamily="34" charset="0"/>
                <a:cs typeface="Arial"/>
              </a:rPr>
              <a:t>BMJ. </a:t>
            </a:r>
            <a:r>
              <a:rPr lang="en-GB" sz="700" dirty="0">
                <a:solidFill>
                  <a:schemeClr val="bg1"/>
                </a:solidFill>
                <a:latin typeface="Aptos" panose="020B0004020202020204" pitchFamily="34" charset="0"/>
                <a:cs typeface="Arial"/>
              </a:rPr>
              <a:t>2021;374:n1448.</a:t>
            </a:r>
          </a:p>
          <a:p>
            <a:pPr>
              <a:buClr>
                <a:srgbClr val="A6A6A6"/>
              </a:buClr>
              <a:buFont typeface="+mj-lt"/>
              <a:buAutoNum type="arabicPeriod"/>
            </a:pPr>
            <a:r>
              <a:rPr lang="en-US" sz="700" dirty="0">
                <a:solidFill>
                  <a:schemeClr val="bg1"/>
                </a:solidFill>
                <a:latin typeface="Aptos" panose="020B0004020202020204" pitchFamily="34" charset="0"/>
              </a:rPr>
              <a:t>The Migraine Trust. Supplements for treating migraine. Available at </a:t>
            </a:r>
            <a:r>
              <a:rPr lang="en-US" sz="700" dirty="0">
                <a:solidFill>
                  <a:schemeClr val="bg1"/>
                </a:solidFill>
                <a:latin typeface="Aptos" panose="020B0004020202020204" pitchFamily="34" charset="0"/>
                <a:hlinkClick r:id="rId3">
                  <a:extLst>
                    <a:ext uri="{A12FA001-AC4F-418D-AE19-62706E023703}">
                      <ahyp:hlinkClr xmlns:ahyp="http://schemas.microsoft.com/office/drawing/2018/hyperlinkcolor" val="tx"/>
                    </a:ext>
                  </a:extLst>
                </a:hlinkClick>
              </a:rPr>
              <a:t>https://migrainetrust.org/live-with-migraine/healthcare/treatments/supplements/</a:t>
            </a:r>
            <a:r>
              <a:rPr lang="en-US" sz="700" dirty="0">
                <a:solidFill>
                  <a:schemeClr val="bg1"/>
                </a:solidFill>
                <a:latin typeface="Aptos" panose="020B0004020202020204" pitchFamily="34" charset="0"/>
              </a:rPr>
              <a:t> (accessed July 2024))</a:t>
            </a:r>
            <a:endParaRPr lang="en-US" sz="700" dirty="0">
              <a:solidFill>
                <a:schemeClr val="bg1"/>
              </a:solidFill>
              <a:latin typeface="Aptos" panose="020B0004020202020204" pitchFamily="34" charset="0"/>
              <a:cs typeface="Arial"/>
            </a:endParaRPr>
          </a:p>
        </p:txBody>
      </p:sp>
      <p:graphicFrame>
        <p:nvGraphicFramePr>
          <p:cNvPr id="3" name="Table 3">
            <a:extLst>
              <a:ext uri="{FF2B5EF4-FFF2-40B4-BE49-F238E27FC236}">
                <a16:creationId xmlns:a16="http://schemas.microsoft.com/office/drawing/2014/main" id="{397322B4-3686-0A68-4197-C4B85EC954CD}"/>
              </a:ext>
            </a:extLst>
          </p:cNvPr>
          <p:cNvGraphicFramePr>
            <a:graphicFrameLocks noGrp="1"/>
          </p:cNvGraphicFramePr>
          <p:nvPr/>
        </p:nvGraphicFramePr>
        <p:xfrm>
          <a:off x="1524002" y="1870461"/>
          <a:ext cx="9143999" cy="3117078"/>
        </p:xfrm>
        <a:graphic>
          <a:graphicData uri="http://schemas.openxmlformats.org/drawingml/2006/table">
            <a:tbl>
              <a:tblPr firstRow="1" bandRow="1">
                <a:tableStyleId>{5C22544A-7EE6-4342-B048-85BDC9FD1C3A}</a:tableStyleId>
              </a:tblPr>
              <a:tblGrid>
                <a:gridCol w="4572000">
                  <a:extLst>
                    <a:ext uri="{9D8B030D-6E8A-4147-A177-3AD203B41FA5}">
                      <a16:colId xmlns:a16="http://schemas.microsoft.com/office/drawing/2014/main" val="2201243554"/>
                    </a:ext>
                  </a:extLst>
                </a:gridCol>
                <a:gridCol w="4363719">
                  <a:extLst>
                    <a:ext uri="{9D8B030D-6E8A-4147-A177-3AD203B41FA5}">
                      <a16:colId xmlns:a16="http://schemas.microsoft.com/office/drawing/2014/main" val="98447330"/>
                    </a:ext>
                  </a:extLst>
                </a:gridCol>
                <a:gridCol w="208280">
                  <a:extLst>
                    <a:ext uri="{9D8B030D-6E8A-4147-A177-3AD203B41FA5}">
                      <a16:colId xmlns:a16="http://schemas.microsoft.com/office/drawing/2014/main" val="3850987387"/>
                    </a:ext>
                  </a:extLst>
                </a:gridCol>
              </a:tblGrid>
              <a:tr h="1814618">
                <a:tc>
                  <a:txBody>
                    <a:bodyPr/>
                    <a:lstStyle/>
                    <a:p>
                      <a:pPr algn="ctr"/>
                      <a:r>
                        <a:rPr lang="en-GB" b="1" dirty="0"/>
                        <a:t>Magnesium 400mg daily (glycinate, citrate)</a:t>
                      </a:r>
                      <a:r>
                        <a:rPr lang="en-GB" b="1" baseline="30000" dirty="0"/>
                        <a:t>1</a:t>
                      </a:r>
                      <a:endParaRPr lang="en-GB" b="1" dirty="0">
                        <a:latin typeface="Aptos" panose="020B0004020202020204" pitchFamily="34" charset="0"/>
                      </a:endParaRPr>
                    </a:p>
                  </a:txBody>
                  <a:tcPr anchor="ctr"/>
                </a:tc>
                <a:tc>
                  <a:txBody>
                    <a:bodyPr/>
                    <a:lstStyle/>
                    <a:p>
                      <a:pPr algn="ctr"/>
                      <a:r>
                        <a:rPr lang="en-GB" b="1" dirty="0"/>
                        <a:t>Vitamin B2 </a:t>
                      </a:r>
                    </a:p>
                    <a:p>
                      <a:pPr algn="ctr"/>
                      <a:r>
                        <a:rPr lang="en-GB" b="1" dirty="0"/>
                        <a:t>Riboflavin 400mg daily</a:t>
                      </a:r>
                      <a:r>
                        <a:rPr lang="en-GB" b="1" baseline="30000" dirty="0"/>
                        <a:t>1</a:t>
                      </a:r>
                    </a:p>
                  </a:txBody>
                  <a:tcPr anchor="ctr"/>
                </a:tc>
                <a:tc>
                  <a:txBody>
                    <a:bodyPr/>
                    <a:lstStyle/>
                    <a:p>
                      <a:pPr algn="ctr"/>
                      <a:endParaRPr lang="en-GB" dirty="0">
                        <a:latin typeface="Aptos" panose="020B0004020202020204" pitchFamily="34" charset="0"/>
                      </a:endParaRPr>
                    </a:p>
                  </a:txBody>
                  <a:tcPr anchor="ctr"/>
                </a:tc>
                <a:extLst>
                  <a:ext uri="{0D108BD9-81ED-4DB2-BD59-A6C34878D82A}">
                    <a16:rowId xmlns:a16="http://schemas.microsoft.com/office/drawing/2014/main" val="877697174"/>
                  </a:ext>
                </a:extLst>
              </a:tr>
              <a:tr h="1302460">
                <a:tc>
                  <a:txBody>
                    <a:bodyPr/>
                    <a:lstStyle/>
                    <a:p>
                      <a:pPr algn="ctr"/>
                      <a:r>
                        <a:rPr lang="en-GB" b="1" dirty="0"/>
                        <a:t>Omega-3</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b="1" dirty="0"/>
                        <a:t>&lt;150mg daily</a:t>
                      </a:r>
                      <a:r>
                        <a:rPr lang="en-GB" b="1" baseline="30000" dirty="0"/>
                        <a:t>3</a:t>
                      </a:r>
                      <a:endParaRPr lang="en-GB" b="1" baseline="30000" dirty="0">
                        <a:latin typeface="Aptos" panose="020B0004020202020204" pitchFamily="34" charset="0"/>
                      </a:endParaRPr>
                    </a:p>
                  </a:txBody>
                  <a:tcPr anchor="ctr"/>
                </a:tc>
                <a:tc gridSpan="2">
                  <a:txBody>
                    <a:bodyPr/>
                    <a:lstStyle/>
                    <a:p>
                      <a:pPr algn="ctr"/>
                      <a:endParaRPr lang="en-GB" b="1" dirty="0"/>
                    </a:p>
                    <a:p>
                      <a:pPr algn="ctr"/>
                      <a:r>
                        <a:rPr lang="en-GB" b="1" dirty="0"/>
                        <a:t>Co-enzyme Q10 </a:t>
                      </a:r>
                    </a:p>
                    <a:p>
                      <a:pPr algn="ctr"/>
                      <a:r>
                        <a:rPr lang="en-GB" b="1" dirty="0"/>
                        <a:t>150mg daily⁴</a:t>
                      </a:r>
                      <a:endParaRPr lang="en-GB" dirty="0"/>
                    </a:p>
                    <a:p>
                      <a:pPr algn="ctr"/>
                      <a:endParaRPr lang="en-GB" b="1" baseline="30000" dirty="0">
                        <a:latin typeface="Aptos" panose="020B0004020202020204" pitchFamily="34" charset="0"/>
                      </a:endParaRPr>
                    </a:p>
                  </a:txBody>
                  <a:tcPr anchor="ctr"/>
                </a:tc>
                <a:tc hMerge="1">
                  <a:txBody>
                    <a:bodyPr/>
                    <a:lstStyle/>
                    <a:p>
                      <a:endParaRPr lang="en-GB"/>
                    </a:p>
                  </a:txBody>
                  <a:tcPr/>
                </a:tc>
                <a:extLst>
                  <a:ext uri="{0D108BD9-81ED-4DB2-BD59-A6C34878D82A}">
                    <a16:rowId xmlns:a16="http://schemas.microsoft.com/office/drawing/2014/main" val="4060315902"/>
                  </a:ext>
                </a:extLst>
              </a:tr>
            </a:tbl>
          </a:graphicData>
        </a:graphic>
      </p:graphicFrame>
      <p:sp>
        <p:nvSpPr>
          <p:cNvPr id="2" name="TextBox 1">
            <a:extLst>
              <a:ext uri="{FF2B5EF4-FFF2-40B4-BE49-F238E27FC236}">
                <a16:creationId xmlns:a16="http://schemas.microsoft.com/office/drawing/2014/main" id="{02C1B84F-916B-CC96-DE00-6B730B2FEBCF}"/>
              </a:ext>
            </a:extLst>
          </p:cNvPr>
          <p:cNvSpPr txBox="1"/>
          <p:nvPr/>
        </p:nvSpPr>
        <p:spPr>
          <a:xfrm>
            <a:off x="2047567" y="5459534"/>
            <a:ext cx="8096865" cy="276999"/>
          </a:xfrm>
          <a:prstGeom prst="rect">
            <a:avLst/>
          </a:prstGeom>
          <a:noFill/>
          <a:ln w="9525">
            <a:solidFill>
              <a:schemeClr val="tx1"/>
            </a:solidFill>
          </a:ln>
        </p:spPr>
        <p:txBody>
          <a:bodyPr wrap="square" rtlCol="0">
            <a:spAutoFit/>
          </a:bodyPr>
          <a:lstStyle/>
          <a:p>
            <a:pPr algn="ctr"/>
            <a:r>
              <a:rPr lang="en-GB" sz="1200" i="1" dirty="0">
                <a:solidFill>
                  <a:srgbClr val="FF0000"/>
                </a:solidFill>
                <a:latin typeface="Aptos" panose="020B0004020202020204" pitchFamily="34" charset="0"/>
              </a:rPr>
              <a:t>D</a:t>
            </a:r>
            <a:r>
              <a:rPr lang="en-GB" sz="1200" i="1" dirty="0">
                <a:solidFill>
                  <a:srgbClr val="FF0000"/>
                </a:solidFill>
                <a:effectLst/>
                <a:latin typeface="Aptos" panose="020B0004020202020204" pitchFamily="34" charset="0"/>
              </a:rPr>
              <a:t>isclaimer: these products are not licensed for migraine and are food supplements in the UK</a:t>
            </a:r>
            <a:endParaRPr lang="en-GB" sz="1200" i="1" dirty="0">
              <a:solidFill>
                <a:srgbClr val="FF0000"/>
              </a:solidFill>
              <a:latin typeface="Aptos" panose="020B0004020202020204" pitchFamily="34" charset="0"/>
            </a:endParaRPr>
          </a:p>
        </p:txBody>
      </p:sp>
    </p:spTree>
    <p:extLst>
      <p:ext uri="{BB962C8B-B14F-4D97-AF65-F5344CB8AC3E}">
        <p14:creationId xmlns:p14="http://schemas.microsoft.com/office/powerpoint/2010/main" val="4105260801"/>
      </p:ext>
    </p:extLst>
  </p:cSld>
  <p:clrMapOvr>
    <a:masterClrMapping/>
  </p:clrMapOvr>
  <mc:AlternateContent xmlns:mc="http://schemas.openxmlformats.org/markup-compatibility/2006" xmlns:p14="http://schemas.microsoft.com/office/powerpoint/2010/main">
    <mc:Choice Requires="p14">
      <p:transition spd="slow" p14:dur="2000" advTm="1746"/>
    </mc:Choice>
    <mc:Fallback xmlns="">
      <p:transition spd="slow" advTm="1746"/>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079BB-E91C-B7FD-65F3-5A5844D0E873}"/>
              </a:ext>
            </a:extLst>
          </p:cNvPr>
          <p:cNvSpPr>
            <a:spLocks noGrp="1"/>
          </p:cNvSpPr>
          <p:nvPr>
            <p:ph type="title" idx="4294967295"/>
          </p:nvPr>
        </p:nvSpPr>
        <p:spPr>
          <a:xfrm>
            <a:off x="0" y="124131"/>
            <a:ext cx="5059363" cy="2965450"/>
          </a:xfrm>
        </p:spPr>
        <p:txBody>
          <a:bodyPr vert="horz" lIns="91440" tIns="45720" rIns="91440" bIns="45720" rtlCol="0" anchor="t">
            <a:normAutofit/>
          </a:bodyPr>
          <a:lstStyle/>
          <a:p>
            <a:r>
              <a:rPr lang="en-US" sz="4100" b="1" kern="1200" dirty="0">
                <a:solidFill>
                  <a:schemeClr val="accent1">
                    <a:lumMod val="50000"/>
                  </a:schemeClr>
                </a:solidFill>
                <a:latin typeface="Noto Sans" panose="020B0502040504020204" pitchFamily="34" charset="0"/>
                <a:ea typeface="Noto Sans" panose="020B0502040504020204" pitchFamily="34" charset="0"/>
                <a:cs typeface="Noto Sans" panose="020B0502040504020204" pitchFamily="34" charset="0"/>
              </a:rPr>
              <a:t>Neuromodulation</a:t>
            </a:r>
          </a:p>
        </p:txBody>
      </p:sp>
      <p:pic>
        <p:nvPicPr>
          <p:cNvPr id="99330" name="Picture 2" descr="Cefaly for Migraine Prevention | American Migraine Foundation">
            <a:extLst>
              <a:ext uri="{FF2B5EF4-FFF2-40B4-BE49-F238E27FC236}">
                <a16:creationId xmlns:a16="http://schemas.microsoft.com/office/drawing/2014/main" id="{E1E9FF02-FFDC-DC00-89EB-269BE5C72C5A}"/>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7043339" y="132610"/>
            <a:ext cx="5058872" cy="3428173"/>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Remote electrical neuromodulation (REN ...">
            <a:extLst>
              <a:ext uri="{FF2B5EF4-FFF2-40B4-BE49-F238E27FC236}">
                <a16:creationId xmlns:a16="http://schemas.microsoft.com/office/drawing/2014/main" id="{192819AA-11A4-2119-FEA8-2A76DBA0CFF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47262" y="939927"/>
            <a:ext cx="4321553" cy="227965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D080226-159F-69E5-5BA4-F4FF3D9E24C1}"/>
              </a:ext>
            </a:extLst>
          </p:cNvPr>
          <p:cNvSpPr txBox="1"/>
          <p:nvPr/>
        </p:nvSpPr>
        <p:spPr>
          <a:xfrm>
            <a:off x="5468815" y="2040373"/>
            <a:ext cx="2409092" cy="954107"/>
          </a:xfrm>
          <a:prstGeom prst="rect">
            <a:avLst/>
          </a:prstGeom>
          <a:noFill/>
        </p:spPr>
        <p:txBody>
          <a:bodyPr wrap="square" rtlCol="0">
            <a:spAutoFit/>
          </a:bodyPr>
          <a:lstStyle/>
          <a:p>
            <a:r>
              <a:rPr lang="en-US" sz="2400" b="1" dirty="0" err="1"/>
              <a:t>Nerivio</a:t>
            </a:r>
            <a:endParaRPr lang="en-US" sz="2400" b="1" dirty="0"/>
          </a:p>
          <a:p>
            <a:r>
              <a:rPr lang="en-US" sz="1600" i="1" dirty="0"/>
              <a:t>(remote electrical neuromodulation)</a:t>
            </a:r>
            <a:endParaRPr lang="en-US" sz="2400" i="1" dirty="0"/>
          </a:p>
        </p:txBody>
      </p:sp>
      <p:sp>
        <p:nvSpPr>
          <p:cNvPr id="4" name="TextBox 3">
            <a:extLst>
              <a:ext uri="{FF2B5EF4-FFF2-40B4-BE49-F238E27FC236}">
                <a16:creationId xmlns:a16="http://schemas.microsoft.com/office/drawing/2014/main" id="{F103D69F-10F4-ADAD-752B-EB6B9ACC9C14}"/>
              </a:ext>
            </a:extLst>
          </p:cNvPr>
          <p:cNvSpPr txBox="1"/>
          <p:nvPr/>
        </p:nvSpPr>
        <p:spPr>
          <a:xfrm>
            <a:off x="6673361" y="399190"/>
            <a:ext cx="2190084" cy="1015663"/>
          </a:xfrm>
          <a:prstGeom prst="rect">
            <a:avLst/>
          </a:prstGeom>
          <a:noFill/>
        </p:spPr>
        <p:txBody>
          <a:bodyPr wrap="square" rtlCol="0">
            <a:spAutoFit/>
          </a:bodyPr>
          <a:lstStyle/>
          <a:p>
            <a:r>
              <a:rPr lang="en-US" sz="2400" b="1" dirty="0" err="1"/>
              <a:t>Cefaly</a:t>
            </a:r>
            <a:r>
              <a:rPr lang="en-US" sz="2400" b="1" dirty="0"/>
              <a:t> Dual</a:t>
            </a:r>
          </a:p>
          <a:p>
            <a:r>
              <a:rPr lang="en-US" i="1" dirty="0"/>
              <a:t>(supraorbital nerve stimulator)</a:t>
            </a:r>
          </a:p>
        </p:txBody>
      </p:sp>
      <p:pic>
        <p:nvPicPr>
          <p:cNvPr id="1028" name="Picture 4" descr="electroCore Receives 510(k) Clearance ...">
            <a:extLst>
              <a:ext uri="{FF2B5EF4-FFF2-40B4-BE49-F238E27FC236}">
                <a16:creationId xmlns:a16="http://schemas.microsoft.com/office/drawing/2014/main" id="{D801DC1B-ED92-1C16-B158-CA52F651657B}"/>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18192" y="3864075"/>
            <a:ext cx="4305300" cy="1892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39FA17D-464E-50BF-4233-17598B82B427}"/>
              </a:ext>
            </a:extLst>
          </p:cNvPr>
          <p:cNvSpPr txBox="1"/>
          <p:nvPr/>
        </p:nvSpPr>
        <p:spPr>
          <a:xfrm>
            <a:off x="5436358" y="5321003"/>
            <a:ext cx="3166806" cy="738664"/>
          </a:xfrm>
          <a:prstGeom prst="rect">
            <a:avLst/>
          </a:prstGeom>
          <a:noFill/>
        </p:spPr>
        <p:txBody>
          <a:bodyPr wrap="square" rtlCol="0">
            <a:spAutoFit/>
          </a:bodyPr>
          <a:lstStyle/>
          <a:p>
            <a:r>
              <a:rPr lang="en-US" sz="2400" b="1" dirty="0" err="1"/>
              <a:t>Gammacore</a:t>
            </a:r>
            <a:r>
              <a:rPr lang="en-US" sz="2400" b="1" dirty="0"/>
              <a:t> TVNS</a:t>
            </a:r>
          </a:p>
          <a:p>
            <a:r>
              <a:rPr lang="en-US" i="1" dirty="0"/>
              <a:t>(</a:t>
            </a:r>
            <a:r>
              <a:rPr lang="en-US" i="1" dirty="0" err="1"/>
              <a:t>transvagus</a:t>
            </a:r>
            <a:r>
              <a:rPr lang="en-US" i="1" dirty="0"/>
              <a:t> nerve stimulator)</a:t>
            </a:r>
          </a:p>
        </p:txBody>
      </p:sp>
      <p:pic>
        <p:nvPicPr>
          <p:cNvPr id="1030" name="Picture 6" descr="sTMS Migraine Therapy from eNeura ...">
            <a:extLst>
              <a:ext uri="{FF2B5EF4-FFF2-40B4-BE49-F238E27FC236}">
                <a16:creationId xmlns:a16="http://schemas.microsoft.com/office/drawing/2014/main" id="{A859D4A1-C82C-7ED8-02A0-04C9C0B19A49}"/>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378119" y="3560783"/>
            <a:ext cx="2210719" cy="22008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3C0504F-9609-7BB0-D832-52FE2D8857BD}"/>
              </a:ext>
            </a:extLst>
          </p:cNvPr>
          <p:cNvSpPr txBox="1"/>
          <p:nvPr/>
        </p:nvSpPr>
        <p:spPr>
          <a:xfrm>
            <a:off x="3200920" y="3847344"/>
            <a:ext cx="2409092" cy="954107"/>
          </a:xfrm>
          <a:prstGeom prst="rect">
            <a:avLst/>
          </a:prstGeom>
          <a:noFill/>
        </p:spPr>
        <p:txBody>
          <a:bodyPr wrap="square" rtlCol="0">
            <a:spAutoFit/>
          </a:bodyPr>
          <a:lstStyle/>
          <a:p>
            <a:r>
              <a:rPr lang="en-US" sz="2400" b="1" dirty="0" err="1"/>
              <a:t>sTMS</a:t>
            </a:r>
            <a:endParaRPr lang="en-US" sz="2400" b="1" dirty="0"/>
          </a:p>
          <a:p>
            <a:r>
              <a:rPr lang="en-US" sz="1600" i="1" dirty="0"/>
              <a:t>(single pulse transcranial magnetic stimulator)</a:t>
            </a:r>
          </a:p>
        </p:txBody>
      </p:sp>
    </p:spTree>
    <p:extLst>
      <p:ext uri="{BB962C8B-B14F-4D97-AF65-F5344CB8AC3E}">
        <p14:creationId xmlns:p14="http://schemas.microsoft.com/office/powerpoint/2010/main" val="3212110637"/>
      </p:ext>
    </p:extLst>
  </p:cSld>
  <p:clrMapOvr>
    <a:masterClrMapping/>
  </p:clrMapOvr>
  <mc:AlternateContent xmlns:mc="http://schemas.openxmlformats.org/markup-compatibility/2006" xmlns:p14="http://schemas.microsoft.com/office/powerpoint/2010/main">
    <mc:Choice Requires="p14">
      <p:transition spd="slow" p14:dur="2000" advTm="5073"/>
    </mc:Choice>
    <mc:Fallback xmlns="">
      <p:transition spd="slow" advTm="5073"/>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89F11-A32D-F139-FCB5-84061B6F6483}"/>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61C1C93-0BFE-30EA-CE21-947EC785F627}"/>
              </a:ext>
            </a:extLst>
          </p:cNvPr>
          <p:cNvGraphicFramePr>
            <a:graphicFrameLocks noGrp="1"/>
          </p:cNvGraphicFramePr>
          <p:nvPr>
            <p:extLst>
              <p:ext uri="{D42A27DB-BD31-4B8C-83A1-F6EECF244321}">
                <p14:modId xmlns:p14="http://schemas.microsoft.com/office/powerpoint/2010/main" val="3502314245"/>
              </p:ext>
            </p:extLst>
          </p:nvPr>
        </p:nvGraphicFramePr>
        <p:xfrm>
          <a:off x="3340100" y="719666"/>
          <a:ext cx="2755900" cy="5913120"/>
        </p:xfrm>
        <a:graphic>
          <a:graphicData uri="http://schemas.openxmlformats.org/drawingml/2006/table">
            <a:tbl>
              <a:tblPr firstRow="1" bandRow="1">
                <a:tableStyleId>{5C22544A-7EE6-4342-B048-85BDC9FD1C3A}</a:tableStyleId>
              </a:tblPr>
              <a:tblGrid>
                <a:gridCol w="2755900">
                  <a:extLst>
                    <a:ext uri="{9D8B030D-6E8A-4147-A177-3AD203B41FA5}">
                      <a16:colId xmlns:a16="http://schemas.microsoft.com/office/drawing/2014/main" val="2165802724"/>
                    </a:ext>
                  </a:extLst>
                </a:gridCol>
              </a:tblGrid>
              <a:tr h="593979">
                <a:tc>
                  <a:txBody>
                    <a:bodyPr/>
                    <a:lstStyle/>
                    <a:p>
                      <a:pPr algn="ctr"/>
                      <a:r>
                        <a:rPr lang="en-GB" dirty="0"/>
                        <a:t>Case 2</a:t>
                      </a:r>
                    </a:p>
                    <a:p>
                      <a:pPr algn="ctr"/>
                      <a:r>
                        <a:rPr lang="en-GB" dirty="0"/>
                        <a:t>Complex</a:t>
                      </a:r>
                    </a:p>
                  </a:txBody>
                  <a:tcPr/>
                </a:tc>
                <a:extLst>
                  <a:ext uri="{0D108BD9-81ED-4DB2-BD59-A6C34878D82A}">
                    <a16:rowId xmlns:a16="http://schemas.microsoft.com/office/drawing/2014/main" val="2349860358"/>
                  </a:ext>
                </a:extLst>
              </a:tr>
              <a:tr h="3788505">
                <a:tc>
                  <a:txBody>
                    <a:bodyPr/>
                    <a:lstStyle/>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Constant headache past 24 months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Not sleeping</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No clear features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Abdominal pain</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Pains all over body</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On SSRI for anxiety and depression</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Worried as friend has brain tumour.</a:t>
                      </a:r>
                    </a:p>
                  </a:txBody>
                  <a:tcPr/>
                </a:tc>
                <a:extLst>
                  <a:ext uri="{0D108BD9-81ED-4DB2-BD59-A6C34878D82A}">
                    <a16:rowId xmlns:a16="http://schemas.microsoft.com/office/drawing/2014/main" val="2962572532"/>
                  </a:ext>
                </a:extLst>
              </a:tr>
            </a:tbl>
          </a:graphicData>
        </a:graphic>
      </p:graphicFrame>
    </p:spTree>
    <p:extLst>
      <p:ext uri="{BB962C8B-B14F-4D97-AF65-F5344CB8AC3E}">
        <p14:creationId xmlns:p14="http://schemas.microsoft.com/office/powerpoint/2010/main" val="3003001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860E4C-8D11-D6EB-3113-A665EC9517DC}"/>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7B7F120-5BB2-3235-BEB1-FB16FC2F6BF4}"/>
              </a:ext>
            </a:extLst>
          </p:cNvPr>
          <p:cNvCxnSpPr/>
          <p:nvPr/>
        </p:nvCxnSpPr>
        <p:spPr>
          <a:xfrm>
            <a:off x="1854200" y="1930400"/>
            <a:ext cx="75057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B0B00463-1536-FB11-5DD7-CB67FFB605FA}"/>
              </a:ext>
            </a:extLst>
          </p:cNvPr>
          <p:cNvCxnSpPr/>
          <p:nvPr/>
        </p:nvCxnSpPr>
        <p:spPr>
          <a:xfrm>
            <a:off x="1981200" y="6121400"/>
            <a:ext cx="7505700"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4F56FEF0-0332-BED0-D6D9-FA63C2F4EA32}"/>
              </a:ext>
            </a:extLst>
          </p:cNvPr>
          <p:cNvSpPr/>
          <p:nvPr/>
        </p:nvSpPr>
        <p:spPr>
          <a:xfrm>
            <a:off x="2489200" y="533401"/>
            <a:ext cx="203200" cy="139699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05C1455-EA5C-F37F-D8D7-479300D7D5FE}"/>
              </a:ext>
            </a:extLst>
          </p:cNvPr>
          <p:cNvSpPr/>
          <p:nvPr/>
        </p:nvSpPr>
        <p:spPr>
          <a:xfrm>
            <a:off x="2692400" y="4724400"/>
            <a:ext cx="52451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51EFF7E5-9418-90D4-7850-9EE1012B297F}"/>
              </a:ext>
            </a:extLst>
          </p:cNvPr>
          <p:cNvSpPr txBox="1"/>
          <p:nvPr/>
        </p:nvSpPr>
        <p:spPr>
          <a:xfrm>
            <a:off x="609600" y="1130300"/>
            <a:ext cx="872355" cy="369332"/>
          </a:xfrm>
          <a:prstGeom prst="rect">
            <a:avLst/>
          </a:prstGeom>
          <a:noFill/>
        </p:spPr>
        <p:txBody>
          <a:bodyPr wrap="none" rtlCol="0">
            <a:spAutoFit/>
          </a:bodyPr>
          <a:lstStyle/>
          <a:p>
            <a:r>
              <a:rPr lang="en-GB" dirty="0"/>
              <a:t>Case 1</a:t>
            </a:r>
          </a:p>
        </p:txBody>
      </p:sp>
      <p:sp>
        <p:nvSpPr>
          <p:cNvPr id="16" name="TextBox 15">
            <a:extLst>
              <a:ext uri="{FF2B5EF4-FFF2-40B4-BE49-F238E27FC236}">
                <a16:creationId xmlns:a16="http://schemas.microsoft.com/office/drawing/2014/main" id="{84769F9F-ECF2-7612-E6E2-9AE2F8D2EB5F}"/>
              </a:ext>
            </a:extLst>
          </p:cNvPr>
          <p:cNvSpPr txBox="1"/>
          <p:nvPr/>
        </p:nvSpPr>
        <p:spPr>
          <a:xfrm>
            <a:off x="761999" y="5053567"/>
            <a:ext cx="872355" cy="369332"/>
          </a:xfrm>
          <a:prstGeom prst="rect">
            <a:avLst/>
          </a:prstGeom>
          <a:noFill/>
        </p:spPr>
        <p:txBody>
          <a:bodyPr wrap="none" rtlCol="0">
            <a:spAutoFit/>
          </a:bodyPr>
          <a:lstStyle/>
          <a:p>
            <a:r>
              <a:rPr lang="en-GB" dirty="0"/>
              <a:t>Case 2</a:t>
            </a:r>
          </a:p>
        </p:txBody>
      </p:sp>
      <p:sp>
        <p:nvSpPr>
          <p:cNvPr id="2" name="TextBox 1">
            <a:extLst>
              <a:ext uri="{FF2B5EF4-FFF2-40B4-BE49-F238E27FC236}">
                <a16:creationId xmlns:a16="http://schemas.microsoft.com/office/drawing/2014/main" id="{5E7385FF-2A5B-4E1B-194C-BEB62498CF71}"/>
              </a:ext>
            </a:extLst>
          </p:cNvPr>
          <p:cNvSpPr txBox="1"/>
          <p:nvPr/>
        </p:nvSpPr>
        <p:spPr>
          <a:xfrm>
            <a:off x="8519537" y="391636"/>
            <a:ext cx="2684902" cy="1477328"/>
          </a:xfrm>
          <a:prstGeom prst="rect">
            <a:avLst/>
          </a:prstGeom>
          <a:noFill/>
        </p:spPr>
        <p:txBody>
          <a:bodyPr wrap="none" rtlCol="0">
            <a:spAutoFit/>
          </a:bodyPr>
          <a:lstStyle/>
          <a:p>
            <a:r>
              <a:rPr lang="en-GB" dirty="0"/>
              <a:t>Make a diagnosis.</a:t>
            </a:r>
          </a:p>
          <a:p>
            <a:endParaRPr lang="en-GB" dirty="0"/>
          </a:p>
          <a:p>
            <a:r>
              <a:rPr lang="en-GB" dirty="0"/>
              <a:t>Offer simple explanation.</a:t>
            </a:r>
          </a:p>
          <a:p>
            <a:endParaRPr lang="en-GB" dirty="0"/>
          </a:p>
          <a:p>
            <a:r>
              <a:rPr lang="en-GB" dirty="0"/>
              <a:t>Treat.</a:t>
            </a:r>
          </a:p>
        </p:txBody>
      </p:sp>
      <p:sp>
        <p:nvSpPr>
          <p:cNvPr id="18" name="TextBox 17">
            <a:extLst>
              <a:ext uri="{FF2B5EF4-FFF2-40B4-BE49-F238E27FC236}">
                <a16:creationId xmlns:a16="http://schemas.microsoft.com/office/drawing/2014/main" id="{7DEED26C-B6E1-0C38-C3B4-7401E8009D0C}"/>
              </a:ext>
            </a:extLst>
          </p:cNvPr>
          <p:cNvSpPr txBox="1"/>
          <p:nvPr/>
        </p:nvSpPr>
        <p:spPr>
          <a:xfrm>
            <a:off x="7937500" y="2323440"/>
            <a:ext cx="4193327" cy="3693319"/>
          </a:xfrm>
          <a:prstGeom prst="rect">
            <a:avLst/>
          </a:prstGeom>
          <a:noFill/>
        </p:spPr>
        <p:txBody>
          <a:bodyPr wrap="none" rtlCol="0">
            <a:spAutoFit/>
          </a:bodyPr>
          <a:lstStyle/>
          <a:p>
            <a:r>
              <a:rPr lang="en-GB" dirty="0"/>
              <a:t>Unpack a complex problem.</a:t>
            </a:r>
          </a:p>
          <a:p>
            <a:endParaRPr lang="en-GB" dirty="0"/>
          </a:p>
          <a:p>
            <a:r>
              <a:rPr lang="en-GB" dirty="0"/>
              <a:t>Offer a coherent story that makes sense.</a:t>
            </a:r>
          </a:p>
          <a:p>
            <a:endParaRPr lang="en-GB" dirty="0"/>
          </a:p>
          <a:p>
            <a:r>
              <a:rPr lang="en-GB" dirty="0"/>
              <a:t>Manage the problem holistically with </a:t>
            </a:r>
          </a:p>
          <a:p>
            <a:r>
              <a:rPr lang="en-GB" dirty="0"/>
              <a:t>appropriate medical interventions </a:t>
            </a:r>
          </a:p>
          <a:p>
            <a:r>
              <a:rPr lang="en-GB" dirty="0"/>
              <a:t>and utilising</a:t>
            </a:r>
          </a:p>
          <a:p>
            <a:r>
              <a:rPr lang="en-GB" dirty="0"/>
              <a:t> the body’s intrinsic ability to heal itself.</a:t>
            </a:r>
          </a:p>
          <a:p>
            <a:endParaRPr lang="en-GB" dirty="0"/>
          </a:p>
          <a:p>
            <a:r>
              <a:rPr lang="en-GB" dirty="0"/>
              <a:t>Within context of a </a:t>
            </a:r>
          </a:p>
          <a:p>
            <a:r>
              <a:rPr lang="en-GB" dirty="0"/>
              <a:t>therapeutic consultation</a:t>
            </a:r>
          </a:p>
          <a:p>
            <a:endParaRPr lang="en-GB" dirty="0"/>
          </a:p>
          <a:p>
            <a:r>
              <a:rPr lang="en-GB" dirty="0"/>
              <a:t>Ideally from headache specialist care</a:t>
            </a:r>
          </a:p>
        </p:txBody>
      </p:sp>
      <p:sp>
        <p:nvSpPr>
          <p:cNvPr id="19" name="Rectangle 18">
            <a:extLst>
              <a:ext uri="{FF2B5EF4-FFF2-40B4-BE49-F238E27FC236}">
                <a16:creationId xmlns:a16="http://schemas.microsoft.com/office/drawing/2014/main" id="{5D78C5C1-BD2C-AB0A-FB97-73CA1819D70F}"/>
              </a:ext>
            </a:extLst>
          </p:cNvPr>
          <p:cNvSpPr/>
          <p:nvPr/>
        </p:nvSpPr>
        <p:spPr>
          <a:xfrm>
            <a:off x="2860960" y="4648200"/>
            <a:ext cx="375393"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5EDACD4F-4997-CE34-B1A7-F795817DC805}"/>
              </a:ext>
            </a:extLst>
          </p:cNvPr>
          <p:cNvSpPr/>
          <p:nvPr/>
        </p:nvSpPr>
        <p:spPr>
          <a:xfrm>
            <a:off x="3314700" y="4648200"/>
            <a:ext cx="2032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18A376AB-66A5-56E0-A242-F6744A2262EC}"/>
              </a:ext>
            </a:extLst>
          </p:cNvPr>
          <p:cNvSpPr/>
          <p:nvPr/>
        </p:nvSpPr>
        <p:spPr>
          <a:xfrm>
            <a:off x="3911600" y="4648200"/>
            <a:ext cx="2032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BB605441-3B9C-5887-ED7E-861195E003D3}"/>
              </a:ext>
            </a:extLst>
          </p:cNvPr>
          <p:cNvSpPr/>
          <p:nvPr/>
        </p:nvSpPr>
        <p:spPr>
          <a:xfrm>
            <a:off x="4610100" y="4262908"/>
            <a:ext cx="996950" cy="1769590"/>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7CC48EB-3CB9-5DBB-4F31-02D9E8803F0A}"/>
              </a:ext>
            </a:extLst>
          </p:cNvPr>
          <p:cNvSpPr/>
          <p:nvPr/>
        </p:nvSpPr>
        <p:spPr>
          <a:xfrm>
            <a:off x="6718300" y="4635499"/>
            <a:ext cx="2032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6EC25F7-ACDE-1533-22B7-73C720A1BDD9}"/>
              </a:ext>
            </a:extLst>
          </p:cNvPr>
          <p:cNvSpPr/>
          <p:nvPr/>
        </p:nvSpPr>
        <p:spPr>
          <a:xfrm>
            <a:off x="2101850" y="4724400"/>
            <a:ext cx="203200" cy="139699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36D68E26-A718-5CA5-97EE-ECCECA037084}"/>
              </a:ext>
            </a:extLst>
          </p:cNvPr>
          <p:cNvSpPr/>
          <p:nvPr/>
        </p:nvSpPr>
        <p:spPr>
          <a:xfrm>
            <a:off x="412124" y="244699"/>
            <a:ext cx="10921284" cy="1977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237349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DF26B-EC0D-195A-DD44-5BE183768762}"/>
              </a:ext>
            </a:extLst>
          </p:cNvPr>
          <p:cNvSpPr>
            <a:spLocks noGrp="1"/>
          </p:cNvSpPr>
          <p:nvPr>
            <p:ph type="title"/>
          </p:nvPr>
        </p:nvSpPr>
        <p:spPr/>
        <p:txBody>
          <a:bodyPr/>
          <a:lstStyle/>
          <a:p>
            <a:r>
              <a:rPr lang="en-GB" dirty="0"/>
              <a:t>Be aware of other causes of chronic headache</a:t>
            </a:r>
          </a:p>
        </p:txBody>
      </p:sp>
      <p:sp>
        <p:nvSpPr>
          <p:cNvPr id="3" name="Content Placeholder 2">
            <a:extLst>
              <a:ext uri="{FF2B5EF4-FFF2-40B4-BE49-F238E27FC236}">
                <a16:creationId xmlns:a16="http://schemas.microsoft.com/office/drawing/2014/main" id="{366BF9C8-9C8A-1375-698B-098EDE0DBA00}"/>
              </a:ext>
            </a:extLst>
          </p:cNvPr>
          <p:cNvSpPr>
            <a:spLocks noGrp="1"/>
          </p:cNvSpPr>
          <p:nvPr>
            <p:ph idx="1"/>
          </p:nvPr>
        </p:nvSpPr>
        <p:spPr/>
        <p:txBody>
          <a:bodyPr/>
          <a:lstStyle/>
          <a:p>
            <a:r>
              <a:rPr lang="en-GB" dirty="0"/>
              <a:t>Chronic tension type</a:t>
            </a:r>
          </a:p>
          <a:p>
            <a:r>
              <a:rPr lang="en-GB" dirty="0"/>
              <a:t>Low pressure</a:t>
            </a:r>
          </a:p>
          <a:p>
            <a:r>
              <a:rPr lang="en-GB" dirty="0"/>
              <a:t>High pressure</a:t>
            </a:r>
          </a:p>
          <a:p>
            <a:r>
              <a:rPr lang="en-GB" dirty="0"/>
              <a:t>Chronic infection</a:t>
            </a:r>
          </a:p>
          <a:p>
            <a:endParaRPr lang="en-GB" dirty="0"/>
          </a:p>
        </p:txBody>
      </p:sp>
    </p:spTree>
    <p:extLst>
      <p:ext uri="{BB962C8B-B14F-4D97-AF65-F5344CB8AC3E}">
        <p14:creationId xmlns:p14="http://schemas.microsoft.com/office/powerpoint/2010/main" val="11243203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BF5ED-B51C-0C76-978F-6B417D5AC566}"/>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4574172-C911-2C03-E339-DE2B43F49B7B}"/>
              </a:ext>
            </a:extLst>
          </p:cNvPr>
          <p:cNvCxnSpPr/>
          <p:nvPr/>
        </p:nvCxnSpPr>
        <p:spPr>
          <a:xfrm>
            <a:off x="1854200" y="1930400"/>
            <a:ext cx="75057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4D3C69DA-9723-1C25-A4EA-976BD5429B31}"/>
              </a:ext>
            </a:extLst>
          </p:cNvPr>
          <p:cNvCxnSpPr/>
          <p:nvPr/>
        </p:nvCxnSpPr>
        <p:spPr>
          <a:xfrm>
            <a:off x="1981200" y="6121400"/>
            <a:ext cx="7505700"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888F17E0-C774-C6CB-4730-F4D9D9CB3B0F}"/>
              </a:ext>
            </a:extLst>
          </p:cNvPr>
          <p:cNvSpPr/>
          <p:nvPr/>
        </p:nvSpPr>
        <p:spPr>
          <a:xfrm>
            <a:off x="2489200" y="533401"/>
            <a:ext cx="203200" cy="139699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FBCB9C2E-9BFF-C85D-8B2B-AECFF42F9A5A}"/>
              </a:ext>
            </a:extLst>
          </p:cNvPr>
          <p:cNvSpPr/>
          <p:nvPr/>
        </p:nvSpPr>
        <p:spPr>
          <a:xfrm>
            <a:off x="2692400" y="4724400"/>
            <a:ext cx="52451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780B88D0-D43B-9246-FAA1-FB33AD8B7A0B}"/>
              </a:ext>
            </a:extLst>
          </p:cNvPr>
          <p:cNvSpPr txBox="1"/>
          <p:nvPr/>
        </p:nvSpPr>
        <p:spPr>
          <a:xfrm>
            <a:off x="609600" y="1130300"/>
            <a:ext cx="872355" cy="369332"/>
          </a:xfrm>
          <a:prstGeom prst="rect">
            <a:avLst/>
          </a:prstGeom>
          <a:noFill/>
        </p:spPr>
        <p:txBody>
          <a:bodyPr wrap="none" rtlCol="0">
            <a:spAutoFit/>
          </a:bodyPr>
          <a:lstStyle/>
          <a:p>
            <a:r>
              <a:rPr lang="en-GB" dirty="0"/>
              <a:t>Case 1</a:t>
            </a:r>
          </a:p>
        </p:txBody>
      </p:sp>
      <p:sp>
        <p:nvSpPr>
          <p:cNvPr id="16" name="TextBox 15">
            <a:extLst>
              <a:ext uri="{FF2B5EF4-FFF2-40B4-BE49-F238E27FC236}">
                <a16:creationId xmlns:a16="http://schemas.microsoft.com/office/drawing/2014/main" id="{8834A4B0-E4B2-8496-9902-BF1F9EC5E46F}"/>
              </a:ext>
            </a:extLst>
          </p:cNvPr>
          <p:cNvSpPr txBox="1"/>
          <p:nvPr/>
        </p:nvSpPr>
        <p:spPr>
          <a:xfrm>
            <a:off x="761999" y="5053567"/>
            <a:ext cx="872355" cy="369332"/>
          </a:xfrm>
          <a:prstGeom prst="rect">
            <a:avLst/>
          </a:prstGeom>
          <a:noFill/>
        </p:spPr>
        <p:txBody>
          <a:bodyPr wrap="none" rtlCol="0">
            <a:spAutoFit/>
          </a:bodyPr>
          <a:lstStyle/>
          <a:p>
            <a:r>
              <a:rPr lang="en-GB" dirty="0"/>
              <a:t>Case 2</a:t>
            </a:r>
          </a:p>
        </p:txBody>
      </p:sp>
      <p:sp>
        <p:nvSpPr>
          <p:cNvPr id="2" name="TextBox 1">
            <a:extLst>
              <a:ext uri="{FF2B5EF4-FFF2-40B4-BE49-F238E27FC236}">
                <a16:creationId xmlns:a16="http://schemas.microsoft.com/office/drawing/2014/main" id="{DE41D3E4-687C-153C-D8CD-007CFDD5BA98}"/>
              </a:ext>
            </a:extLst>
          </p:cNvPr>
          <p:cNvSpPr txBox="1"/>
          <p:nvPr/>
        </p:nvSpPr>
        <p:spPr>
          <a:xfrm>
            <a:off x="8519537" y="391636"/>
            <a:ext cx="2684902" cy="1477328"/>
          </a:xfrm>
          <a:prstGeom prst="rect">
            <a:avLst/>
          </a:prstGeom>
          <a:noFill/>
        </p:spPr>
        <p:txBody>
          <a:bodyPr wrap="none" rtlCol="0">
            <a:spAutoFit/>
          </a:bodyPr>
          <a:lstStyle/>
          <a:p>
            <a:r>
              <a:rPr lang="en-GB" dirty="0"/>
              <a:t>Make a diagnosis.</a:t>
            </a:r>
          </a:p>
          <a:p>
            <a:endParaRPr lang="en-GB" dirty="0"/>
          </a:p>
          <a:p>
            <a:r>
              <a:rPr lang="en-GB" dirty="0"/>
              <a:t>Offer simple explanation.</a:t>
            </a:r>
          </a:p>
          <a:p>
            <a:endParaRPr lang="en-GB" dirty="0"/>
          </a:p>
          <a:p>
            <a:r>
              <a:rPr lang="en-GB" dirty="0"/>
              <a:t>Treat.</a:t>
            </a:r>
          </a:p>
        </p:txBody>
      </p:sp>
      <p:sp>
        <p:nvSpPr>
          <p:cNvPr id="18" name="TextBox 17">
            <a:extLst>
              <a:ext uri="{FF2B5EF4-FFF2-40B4-BE49-F238E27FC236}">
                <a16:creationId xmlns:a16="http://schemas.microsoft.com/office/drawing/2014/main" id="{E2D65175-07E5-4EEF-1521-7AB64F545917}"/>
              </a:ext>
            </a:extLst>
          </p:cNvPr>
          <p:cNvSpPr txBox="1"/>
          <p:nvPr/>
        </p:nvSpPr>
        <p:spPr>
          <a:xfrm>
            <a:off x="3206571" y="2345431"/>
            <a:ext cx="7321748" cy="1569660"/>
          </a:xfrm>
          <a:prstGeom prst="rect">
            <a:avLst/>
          </a:prstGeom>
          <a:noFill/>
        </p:spPr>
        <p:txBody>
          <a:bodyPr wrap="none" rtlCol="0">
            <a:spAutoFit/>
          </a:bodyPr>
          <a:lstStyle/>
          <a:p>
            <a:r>
              <a:rPr lang="en-GB" sz="3200" dirty="0"/>
              <a:t>Chronic migraine (transformed migraine)</a:t>
            </a:r>
          </a:p>
          <a:p>
            <a:r>
              <a:rPr lang="en-GB" dirty="0"/>
              <a:t>Headache &gt; 15 days month of which 8 migraine</a:t>
            </a:r>
            <a:r>
              <a:rPr lang="en-GB" sz="3200" dirty="0"/>
              <a:t> </a:t>
            </a:r>
          </a:p>
          <a:p>
            <a:r>
              <a:rPr lang="en-GB" sz="3200" dirty="0"/>
              <a:t>With medication overuse headache</a:t>
            </a:r>
          </a:p>
        </p:txBody>
      </p:sp>
      <p:sp>
        <p:nvSpPr>
          <p:cNvPr id="19" name="Rectangle 18">
            <a:extLst>
              <a:ext uri="{FF2B5EF4-FFF2-40B4-BE49-F238E27FC236}">
                <a16:creationId xmlns:a16="http://schemas.microsoft.com/office/drawing/2014/main" id="{68471984-5F99-AB7B-2E8A-390DAF8D8E5D}"/>
              </a:ext>
            </a:extLst>
          </p:cNvPr>
          <p:cNvSpPr/>
          <p:nvPr/>
        </p:nvSpPr>
        <p:spPr>
          <a:xfrm>
            <a:off x="2860960" y="4648200"/>
            <a:ext cx="375393"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DE04F6A8-007E-5FDC-6E6C-6B591B3E4277}"/>
              </a:ext>
            </a:extLst>
          </p:cNvPr>
          <p:cNvSpPr/>
          <p:nvPr/>
        </p:nvSpPr>
        <p:spPr>
          <a:xfrm>
            <a:off x="3314700" y="4648200"/>
            <a:ext cx="2032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EA9E85A-DD12-F987-0835-D92FE4BFCE2C}"/>
              </a:ext>
            </a:extLst>
          </p:cNvPr>
          <p:cNvSpPr/>
          <p:nvPr/>
        </p:nvSpPr>
        <p:spPr>
          <a:xfrm>
            <a:off x="3911600" y="4648200"/>
            <a:ext cx="2032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EAAB0168-26ED-A42D-8A43-158EC4DB9921}"/>
              </a:ext>
            </a:extLst>
          </p:cNvPr>
          <p:cNvSpPr/>
          <p:nvPr/>
        </p:nvSpPr>
        <p:spPr>
          <a:xfrm>
            <a:off x="4610100" y="4262908"/>
            <a:ext cx="996950" cy="1769590"/>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15CE0964-0C45-26FB-5DF3-F863D7753D87}"/>
              </a:ext>
            </a:extLst>
          </p:cNvPr>
          <p:cNvSpPr/>
          <p:nvPr/>
        </p:nvSpPr>
        <p:spPr>
          <a:xfrm>
            <a:off x="6718300" y="4635499"/>
            <a:ext cx="203200" cy="1396999"/>
          </a:xfrm>
          <a:prstGeom prst="rect">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3011218-0356-3F05-506A-CF8920C15685}"/>
              </a:ext>
            </a:extLst>
          </p:cNvPr>
          <p:cNvSpPr/>
          <p:nvPr/>
        </p:nvSpPr>
        <p:spPr>
          <a:xfrm>
            <a:off x="2101850" y="4724400"/>
            <a:ext cx="203200" cy="139699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FFEC6690-7409-63D5-11FA-D92B0BA08101}"/>
              </a:ext>
            </a:extLst>
          </p:cNvPr>
          <p:cNvSpPr/>
          <p:nvPr/>
        </p:nvSpPr>
        <p:spPr>
          <a:xfrm>
            <a:off x="412124" y="244699"/>
            <a:ext cx="10921284" cy="19778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875519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a:extLst>
              <a:ext uri="{FF2B5EF4-FFF2-40B4-BE49-F238E27FC236}">
                <a16:creationId xmlns:a16="http://schemas.microsoft.com/office/drawing/2014/main" id="{24DE7805-B56C-D254-1A8E-B6154B2918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441325"/>
            <a:ext cx="9144000" cy="597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774E1612-A72C-DFBD-F177-E2059897FDF0}"/>
              </a:ext>
            </a:extLst>
          </p:cNvPr>
          <p:cNvSpPr/>
          <p:nvPr/>
        </p:nvSpPr>
        <p:spPr>
          <a:xfrm>
            <a:off x="1408090" y="441325"/>
            <a:ext cx="9375820" cy="11075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Physical, psychological, social stressors</a:t>
            </a:r>
          </a:p>
        </p:txBody>
      </p:sp>
      <p:sp>
        <p:nvSpPr>
          <p:cNvPr id="3" name="Rectangle 2">
            <a:extLst>
              <a:ext uri="{FF2B5EF4-FFF2-40B4-BE49-F238E27FC236}">
                <a16:creationId xmlns:a16="http://schemas.microsoft.com/office/drawing/2014/main" id="{CCD094EF-AE19-9C56-2CBD-B7D40C7707FC}"/>
              </a:ext>
            </a:extLst>
          </p:cNvPr>
          <p:cNvSpPr/>
          <p:nvPr/>
        </p:nvSpPr>
        <p:spPr>
          <a:xfrm>
            <a:off x="1944710" y="5164428"/>
            <a:ext cx="9144000" cy="125224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Treatment resistant</a:t>
            </a:r>
          </a:p>
          <a:p>
            <a:pPr algn="ctr"/>
            <a:r>
              <a:rPr lang="en-GB" dirty="0"/>
              <a:t>Medication overuse headache</a:t>
            </a:r>
          </a:p>
          <a:p>
            <a:pPr algn="ctr"/>
            <a:r>
              <a:rPr lang="en-GB" dirty="0"/>
              <a:t>Multimorbidity</a:t>
            </a:r>
          </a:p>
        </p:txBody>
      </p:sp>
      <p:sp>
        <p:nvSpPr>
          <p:cNvPr id="4" name="Arrow: Right 3">
            <a:extLst>
              <a:ext uri="{FF2B5EF4-FFF2-40B4-BE49-F238E27FC236}">
                <a16:creationId xmlns:a16="http://schemas.microsoft.com/office/drawing/2014/main" id="{83131DE2-C95F-B261-BCED-ED6ED633AC0E}"/>
              </a:ext>
            </a:extLst>
          </p:cNvPr>
          <p:cNvSpPr/>
          <p:nvPr/>
        </p:nvSpPr>
        <p:spPr>
          <a:xfrm>
            <a:off x="8538693" y="5548235"/>
            <a:ext cx="978408" cy="484632"/>
          </a:xfrm>
          <a:prstGeom prst="right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Arrow: Right 4">
            <a:extLst>
              <a:ext uri="{FF2B5EF4-FFF2-40B4-BE49-F238E27FC236}">
                <a16:creationId xmlns:a16="http://schemas.microsoft.com/office/drawing/2014/main" id="{48A33364-BFE6-B8B8-109B-890E5F74F91A}"/>
              </a:ext>
            </a:extLst>
          </p:cNvPr>
          <p:cNvSpPr/>
          <p:nvPr/>
        </p:nvSpPr>
        <p:spPr>
          <a:xfrm rot="5400000">
            <a:off x="8049489" y="817388"/>
            <a:ext cx="978408" cy="484632"/>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7E556-3CE5-5CE1-1872-3D9EF4E02B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3DA12-E9B4-F27A-CF5D-2E4D59875CF8}"/>
              </a:ext>
            </a:extLst>
          </p:cNvPr>
          <p:cNvSpPr>
            <a:spLocks noGrp="1"/>
          </p:cNvSpPr>
          <p:nvPr>
            <p:ph type="title"/>
          </p:nvPr>
        </p:nvSpPr>
        <p:spPr>
          <a:xfrm>
            <a:off x="838200" y="937006"/>
            <a:ext cx="10515600" cy="2852737"/>
          </a:xfrm>
        </p:spPr>
        <p:txBody>
          <a:bodyPr/>
          <a:lstStyle/>
          <a:p>
            <a:r>
              <a:rPr lang="en-GB" dirty="0"/>
              <a:t>Step 1  </a:t>
            </a:r>
            <a:r>
              <a:rPr lang="en-GB" sz="1800" dirty="0"/>
              <a:t>Approach context of minimum three 10-minute consultations</a:t>
            </a:r>
          </a:p>
        </p:txBody>
      </p:sp>
      <p:sp>
        <p:nvSpPr>
          <p:cNvPr id="3" name="Text Placeholder 2">
            <a:extLst>
              <a:ext uri="{FF2B5EF4-FFF2-40B4-BE49-F238E27FC236}">
                <a16:creationId xmlns:a16="http://schemas.microsoft.com/office/drawing/2014/main" id="{F375ABEC-389E-0CF0-BAD7-F5D2CDCADBB2}"/>
              </a:ext>
            </a:extLst>
          </p:cNvPr>
          <p:cNvSpPr>
            <a:spLocks noGrp="1"/>
          </p:cNvSpPr>
          <p:nvPr>
            <p:ph type="body" idx="1"/>
          </p:nvPr>
        </p:nvSpPr>
        <p:spPr>
          <a:xfrm>
            <a:off x="838200" y="4241734"/>
            <a:ext cx="10515600" cy="1500187"/>
          </a:xfrm>
        </p:spPr>
        <p:txBody>
          <a:bodyPr>
            <a:normAutofit fontScale="85000" lnSpcReduction="20000"/>
          </a:bodyPr>
          <a:lstStyle/>
          <a:p>
            <a:r>
              <a:rPr lang="en-GB" sz="4000" dirty="0"/>
              <a:t>Listen to their story and take them seriously.</a:t>
            </a:r>
          </a:p>
          <a:p>
            <a:endParaRPr lang="en-GB" sz="4000" dirty="0"/>
          </a:p>
          <a:p>
            <a:r>
              <a:rPr lang="en-GB" sz="4000" dirty="0"/>
              <a:t>Witness their suffering.</a:t>
            </a:r>
          </a:p>
        </p:txBody>
      </p:sp>
    </p:spTree>
    <p:extLst>
      <p:ext uri="{BB962C8B-B14F-4D97-AF65-F5344CB8AC3E}">
        <p14:creationId xmlns:p14="http://schemas.microsoft.com/office/powerpoint/2010/main" val="33803800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883A8-E4E9-067A-3E3C-03560F1B95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3028C-348D-078E-F1C1-A38187AA1B75}"/>
              </a:ext>
            </a:extLst>
          </p:cNvPr>
          <p:cNvSpPr>
            <a:spLocks noGrp="1"/>
          </p:cNvSpPr>
          <p:nvPr>
            <p:ph type="title"/>
          </p:nvPr>
        </p:nvSpPr>
        <p:spPr/>
        <p:txBody>
          <a:bodyPr/>
          <a:lstStyle/>
          <a:p>
            <a:r>
              <a:rPr lang="en-GB" dirty="0"/>
              <a:t>Step 2</a:t>
            </a:r>
          </a:p>
        </p:txBody>
      </p:sp>
      <p:sp>
        <p:nvSpPr>
          <p:cNvPr id="3" name="Text Placeholder 2">
            <a:extLst>
              <a:ext uri="{FF2B5EF4-FFF2-40B4-BE49-F238E27FC236}">
                <a16:creationId xmlns:a16="http://schemas.microsoft.com/office/drawing/2014/main" id="{7FBD4457-933D-453A-57DB-EB198B45ACCB}"/>
              </a:ext>
            </a:extLst>
          </p:cNvPr>
          <p:cNvSpPr>
            <a:spLocks noGrp="1"/>
          </p:cNvSpPr>
          <p:nvPr>
            <p:ph type="body" idx="1"/>
          </p:nvPr>
        </p:nvSpPr>
        <p:spPr/>
        <p:txBody>
          <a:bodyPr>
            <a:normAutofit/>
          </a:bodyPr>
          <a:lstStyle/>
          <a:p>
            <a:r>
              <a:rPr lang="en-GB" sz="4000" dirty="0"/>
              <a:t>Get the basics done</a:t>
            </a:r>
          </a:p>
        </p:txBody>
      </p:sp>
    </p:spTree>
    <p:extLst>
      <p:ext uri="{BB962C8B-B14F-4D97-AF65-F5344CB8AC3E}">
        <p14:creationId xmlns:p14="http://schemas.microsoft.com/office/powerpoint/2010/main" val="9859291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BA19-0041-FBF9-5987-7A99E1AF0D56}"/>
              </a:ext>
            </a:extLst>
          </p:cNvPr>
          <p:cNvSpPr>
            <a:spLocks noGrp="1"/>
          </p:cNvSpPr>
          <p:nvPr>
            <p:ph type="title"/>
          </p:nvPr>
        </p:nvSpPr>
        <p:spPr>
          <a:xfrm>
            <a:off x="503349" y="114555"/>
            <a:ext cx="10515600" cy="1325563"/>
          </a:xfrm>
        </p:spPr>
        <p:txBody>
          <a:bodyPr/>
          <a:lstStyle/>
          <a:p>
            <a:r>
              <a:rPr lang="en-GB" dirty="0"/>
              <a:t>Getting the basics done</a:t>
            </a:r>
          </a:p>
        </p:txBody>
      </p:sp>
      <p:sp>
        <p:nvSpPr>
          <p:cNvPr id="3" name="Content Placeholder 2">
            <a:extLst>
              <a:ext uri="{FF2B5EF4-FFF2-40B4-BE49-F238E27FC236}">
                <a16:creationId xmlns:a16="http://schemas.microsoft.com/office/drawing/2014/main" id="{F79E92AF-132C-FD8D-B7B1-00F2DC25597D}"/>
              </a:ext>
            </a:extLst>
          </p:cNvPr>
          <p:cNvSpPr>
            <a:spLocks noGrp="1"/>
          </p:cNvSpPr>
          <p:nvPr>
            <p:ph idx="1"/>
          </p:nvPr>
        </p:nvSpPr>
        <p:spPr>
          <a:xfrm>
            <a:off x="503349" y="1729325"/>
            <a:ext cx="10515600" cy="4351338"/>
          </a:xfrm>
        </p:spPr>
        <p:txBody>
          <a:bodyPr>
            <a:normAutofit fontScale="92500" lnSpcReduction="20000"/>
          </a:bodyPr>
          <a:lstStyle/>
          <a:p>
            <a:r>
              <a:rPr lang="en-GB" sz="3600" dirty="0"/>
              <a:t>History.  </a:t>
            </a:r>
          </a:p>
          <a:p>
            <a:r>
              <a:rPr lang="en-GB" sz="2400" dirty="0"/>
              <a:t>How many types of headache? </a:t>
            </a:r>
          </a:p>
          <a:p>
            <a:r>
              <a:rPr lang="en-GB" sz="2400" dirty="0"/>
              <a:t>What pain killers taking?</a:t>
            </a:r>
          </a:p>
          <a:p>
            <a:endParaRPr lang="en-GB" sz="3600" dirty="0"/>
          </a:p>
          <a:p>
            <a:r>
              <a:rPr lang="en-GB" sz="3600" dirty="0"/>
              <a:t>Neurological examination</a:t>
            </a:r>
          </a:p>
          <a:p>
            <a:endParaRPr lang="en-GB" sz="3600" dirty="0"/>
          </a:p>
          <a:p>
            <a:r>
              <a:rPr lang="en-GB" sz="3600" dirty="0"/>
              <a:t>Reassure serious pathology and reassure re scan</a:t>
            </a:r>
          </a:p>
          <a:p>
            <a:endParaRPr lang="en-GB" sz="3600" dirty="0"/>
          </a:p>
          <a:p>
            <a:r>
              <a:rPr lang="en-GB" sz="3600" dirty="0"/>
              <a:t>Basic bloods</a:t>
            </a:r>
          </a:p>
        </p:txBody>
      </p:sp>
    </p:spTree>
    <p:extLst>
      <p:ext uri="{BB962C8B-B14F-4D97-AF65-F5344CB8AC3E}">
        <p14:creationId xmlns:p14="http://schemas.microsoft.com/office/powerpoint/2010/main" val="129210512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9AD4B-471A-FA11-6CF8-8FAF9ECA3F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07C65-3E80-A24A-65EC-99081F389A46}"/>
              </a:ext>
            </a:extLst>
          </p:cNvPr>
          <p:cNvSpPr>
            <a:spLocks noGrp="1"/>
          </p:cNvSpPr>
          <p:nvPr>
            <p:ph type="title"/>
          </p:nvPr>
        </p:nvSpPr>
        <p:spPr/>
        <p:txBody>
          <a:bodyPr/>
          <a:lstStyle/>
          <a:p>
            <a:r>
              <a:rPr lang="en-GB" dirty="0"/>
              <a:t>Step 3</a:t>
            </a:r>
          </a:p>
        </p:txBody>
      </p:sp>
      <p:sp>
        <p:nvSpPr>
          <p:cNvPr id="3" name="Text Placeholder 2">
            <a:extLst>
              <a:ext uri="{FF2B5EF4-FFF2-40B4-BE49-F238E27FC236}">
                <a16:creationId xmlns:a16="http://schemas.microsoft.com/office/drawing/2014/main" id="{D9C966E0-D60A-3C25-402E-CB26E82C5CFC}"/>
              </a:ext>
            </a:extLst>
          </p:cNvPr>
          <p:cNvSpPr>
            <a:spLocks noGrp="1"/>
          </p:cNvSpPr>
          <p:nvPr>
            <p:ph type="body" idx="1"/>
          </p:nvPr>
        </p:nvSpPr>
        <p:spPr/>
        <p:txBody>
          <a:bodyPr>
            <a:normAutofit/>
          </a:bodyPr>
          <a:lstStyle/>
          <a:p>
            <a:r>
              <a:rPr lang="en-GB" sz="4000" dirty="0"/>
              <a:t>Establish realistic expectations</a:t>
            </a:r>
          </a:p>
        </p:txBody>
      </p:sp>
    </p:spTree>
    <p:extLst>
      <p:ext uri="{BB962C8B-B14F-4D97-AF65-F5344CB8AC3E}">
        <p14:creationId xmlns:p14="http://schemas.microsoft.com/office/powerpoint/2010/main" val="277260840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5509A-C8F2-95AA-7F26-9D9749A3EC83}"/>
              </a:ext>
            </a:extLst>
          </p:cNvPr>
          <p:cNvSpPr>
            <a:spLocks noGrp="1"/>
          </p:cNvSpPr>
          <p:nvPr>
            <p:ph type="title"/>
          </p:nvPr>
        </p:nvSpPr>
        <p:spPr/>
        <p:txBody>
          <a:bodyPr/>
          <a:lstStyle/>
          <a:p>
            <a:r>
              <a:rPr lang="en-GB" dirty="0"/>
              <a:t>Expectations – this is the deal</a:t>
            </a:r>
          </a:p>
        </p:txBody>
      </p:sp>
      <p:sp>
        <p:nvSpPr>
          <p:cNvPr id="3" name="Content Placeholder 2">
            <a:extLst>
              <a:ext uri="{FF2B5EF4-FFF2-40B4-BE49-F238E27FC236}">
                <a16:creationId xmlns:a16="http://schemas.microsoft.com/office/drawing/2014/main" id="{1EFD3DBE-03F9-9124-9BB9-62A5ADCA0689}"/>
              </a:ext>
            </a:extLst>
          </p:cNvPr>
          <p:cNvSpPr>
            <a:spLocks noGrp="1"/>
          </p:cNvSpPr>
          <p:nvPr>
            <p:ph idx="1"/>
          </p:nvPr>
        </p:nvSpPr>
        <p:spPr/>
        <p:txBody>
          <a:bodyPr/>
          <a:lstStyle/>
          <a:p>
            <a:r>
              <a:rPr lang="en-GB" dirty="0"/>
              <a:t>Understanding what is going on – coherent story</a:t>
            </a:r>
          </a:p>
          <a:p>
            <a:endParaRPr lang="en-GB" dirty="0"/>
          </a:p>
          <a:p>
            <a:r>
              <a:rPr lang="en-GB" dirty="0"/>
              <a:t>Control not cure</a:t>
            </a:r>
          </a:p>
          <a:p>
            <a:endParaRPr lang="en-GB" dirty="0"/>
          </a:p>
          <a:p>
            <a:r>
              <a:rPr lang="en-GB" dirty="0"/>
              <a:t>Going to take time to sort out</a:t>
            </a:r>
          </a:p>
          <a:p>
            <a:endParaRPr lang="en-GB" dirty="0"/>
          </a:p>
          <a:p>
            <a:r>
              <a:rPr lang="en-GB" dirty="0"/>
              <a:t>Going to need commitment on their part</a:t>
            </a:r>
          </a:p>
        </p:txBody>
      </p:sp>
    </p:spTree>
    <p:extLst>
      <p:ext uri="{BB962C8B-B14F-4D97-AF65-F5344CB8AC3E}">
        <p14:creationId xmlns:p14="http://schemas.microsoft.com/office/powerpoint/2010/main" val="24459084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3BB5A-A281-7A16-36BB-A50F0BE0E6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54197E-4886-68FA-1777-CBC0DFC95F51}"/>
              </a:ext>
            </a:extLst>
          </p:cNvPr>
          <p:cNvSpPr>
            <a:spLocks noGrp="1"/>
          </p:cNvSpPr>
          <p:nvPr>
            <p:ph type="title"/>
          </p:nvPr>
        </p:nvSpPr>
        <p:spPr/>
        <p:txBody>
          <a:bodyPr/>
          <a:lstStyle/>
          <a:p>
            <a:r>
              <a:rPr lang="en-GB" dirty="0"/>
              <a:t>Step 4</a:t>
            </a:r>
          </a:p>
        </p:txBody>
      </p:sp>
      <p:sp>
        <p:nvSpPr>
          <p:cNvPr id="3" name="Text Placeholder 2">
            <a:extLst>
              <a:ext uri="{FF2B5EF4-FFF2-40B4-BE49-F238E27FC236}">
                <a16:creationId xmlns:a16="http://schemas.microsoft.com/office/drawing/2014/main" id="{DB396438-882A-4F79-5361-10E689064D05}"/>
              </a:ext>
            </a:extLst>
          </p:cNvPr>
          <p:cNvSpPr>
            <a:spLocks noGrp="1"/>
          </p:cNvSpPr>
          <p:nvPr>
            <p:ph type="body" idx="1"/>
          </p:nvPr>
        </p:nvSpPr>
        <p:spPr>
          <a:xfrm>
            <a:off x="373487" y="4589463"/>
            <a:ext cx="11384924" cy="1500187"/>
          </a:xfrm>
        </p:spPr>
        <p:txBody>
          <a:bodyPr>
            <a:normAutofit fontScale="92500"/>
          </a:bodyPr>
          <a:lstStyle/>
          <a:p>
            <a:r>
              <a:rPr lang="en-GB" sz="4000" dirty="0"/>
              <a:t>Start appropriate medical management</a:t>
            </a:r>
          </a:p>
          <a:p>
            <a:r>
              <a:rPr lang="en-GB" sz="4000" dirty="0"/>
              <a:t>Address medication overuse component of headache</a:t>
            </a:r>
          </a:p>
        </p:txBody>
      </p:sp>
    </p:spTree>
    <p:extLst>
      <p:ext uri="{BB962C8B-B14F-4D97-AF65-F5344CB8AC3E}">
        <p14:creationId xmlns:p14="http://schemas.microsoft.com/office/powerpoint/2010/main" val="2173497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3CE29-B592-5411-5B94-C9EEEF9E98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6DF542-2D56-8D1A-45DA-D695698F49EC}"/>
              </a:ext>
            </a:extLst>
          </p:cNvPr>
          <p:cNvSpPr>
            <a:spLocks noGrp="1"/>
          </p:cNvSpPr>
          <p:nvPr>
            <p:ph type="title"/>
          </p:nvPr>
        </p:nvSpPr>
        <p:spPr/>
        <p:txBody>
          <a:bodyPr/>
          <a:lstStyle/>
          <a:p>
            <a:r>
              <a:rPr lang="en-GB" dirty="0"/>
              <a:t>Step 5</a:t>
            </a:r>
          </a:p>
        </p:txBody>
      </p:sp>
      <p:sp>
        <p:nvSpPr>
          <p:cNvPr id="3" name="Text Placeholder 2">
            <a:extLst>
              <a:ext uri="{FF2B5EF4-FFF2-40B4-BE49-F238E27FC236}">
                <a16:creationId xmlns:a16="http://schemas.microsoft.com/office/drawing/2014/main" id="{0FA7F223-C560-BCEC-89AA-1F4A537C2BF3}"/>
              </a:ext>
            </a:extLst>
          </p:cNvPr>
          <p:cNvSpPr>
            <a:spLocks noGrp="1"/>
          </p:cNvSpPr>
          <p:nvPr>
            <p:ph type="body" idx="1"/>
          </p:nvPr>
        </p:nvSpPr>
        <p:spPr/>
        <p:txBody>
          <a:bodyPr>
            <a:normAutofit/>
          </a:bodyPr>
          <a:lstStyle/>
          <a:p>
            <a:r>
              <a:rPr lang="en-GB" sz="4000" dirty="0"/>
              <a:t>Get </a:t>
            </a:r>
            <a:r>
              <a:rPr lang="en-GB" sz="4000" dirty="0" err="1"/>
              <a:t>multimorbidities</a:t>
            </a:r>
            <a:r>
              <a:rPr lang="en-GB" sz="4000" dirty="0"/>
              <a:t> on the table</a:t>
            </a:r>
          </a:p>
        </p:txBody>
      </p:sp>
    </p:spTree>
    <p:extLst>
      <p:ext uri="{BB962C8B-B14F-4D97-AF65-F5344CB8AC3E}">
        <p14:creationId xmlns:p14="http://schemas.microsoft.com/office/powerpoint/2010/main" val="7224628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A153E-1A1C-CA63-1305-5E2E0D763D2A}"/>
            </a:ext>
          </a:extLst>
        </p:cNvPr>
        <p:cNvGrpSpPr/>
        <p:nvPr/>
      </p:nvGrpSpPr>
      <p:grpSpPr>
        <a:xfrm>
          <a:off x="0" y="0"/>
          <a:ext cx="0" cy="0"/>
          <a:chOff x="0" y="0"/>
          <a:chExt cx="0" cy="0"/>
        </a:xfrm>
      </p:grpSpPr>
      <p:sp>
        <p:nvSpPr>
          <p:cNvPr id="49154" name="Rectangle 2">
            <a:extLst>
              <a:ext uri="{FF2B5EF4-FFF2-40B4-BE49-F238E27FC236}">
                <a16:creationId xmlns:a16="http://schemas.microsoft.com/office/drawing/2014/main" id="{04DB6D63-E683-3A45-8F47-2D449D20B428}"/>
              </a:ext>
            </a:extLst>
          </p:cNvPr>
          <p:cNvSpPr>
            <a:spLocks noGrp="1" noChangeArrowheads="1"/>
          </p:cNvSpPr>
          <p:nvPr>
            <p:ph type="title"/>
          </p:nvPr>
        </p:nvSpPr>
        <p:spPr>
          <a:xfrm>
            <a:off x="431800" y="116871"/>
            <a:ext cx="10922000" cy="1325563"/>
          </a:xfrm>
        </p:spPr>
        <p:txBody>
          <a:bodyPr/>
          <a:lstStyle/>
          <a:p>
            <a:pPr eaLnBrk="1" hangingPunct="1"/>
            <a:r>
              <a:rPr lang="en-GB" altLang="en-US" dirty="0"/>
              <a:t>Migraine co-morbidities.  </a:t>
            </a:r>
            <a:endParaRPr lang="en-US" altLang="en-US" sz="1600" dirty="0"/>
          </a:p>
        </p:txBody>
      </p:sp>
      <p:sp>
        <p:nvSpPr>
          <p:cNvPr id="49155" name="Rectangle 3">
            <a:extLst>
              <a:ext uri="{FF2B5EF4-FFF2-40B4-BE49-F238E27FC236}">
                <a16:creationId xmlns:a16="http://schemas.microsoft.com/office/drawing/2014/main" id="{D8C54103-B3EF-B24B-D94A-BBFB701A940C}"/>
              </a:ext>
            </a:extLst>
          </p:cNvPr>
          <p:cNvSpPr>
            <a:spLocks noGrp="1" noChangeArrowheads="1"/>
          </p:cNvSpPr>
          <p:nvPr>
            <p:ph type="body" idx="1"/>
          </p:nvPr>
        </p:nvSpPr>
        <p:spPr>
          <a:xfrm>
            <a:off x="838200" y="1442434"/>
            <a:ext cx="10515600" cy="5180202"/>
          </a:xfrm>
        </p:spPr>
        <p:txBody>
          <a:bodyPr>
            <a:normAutofit fontScale="55000" lnSpcReduction="20000"/>
          </a:bodyPr>
          <a:lstStyle/>
          <a:p>
            <a:pPr eaLnBrk="1" hangingPunct="1"/>
            <a:r>
              <a:rPr lang="en-GB" altLang="en-US" sz="3800" dirty="0"/>
              <a:t>Anxiety </a:t>
            </a:r>
          </a:p>
          <a:p>
            <a:pPr eaLnBrk="1" hangingPunct="1"/>
            <a:r>
              <a:rPr lang="en-GB" altLang="en-US" sz="3800" dirty="0"/>
              <a:t>Depression</a:t>
            </a:r>
          </a:p>
          <a:p>
            <a:pPr eaLnBrk="1" hangingPunct="1"/>
            <a:endParaRPr lang="en-GB" altLang="en-US" sz="3800" dirty="0"/>
          </a:p>
          <a:p>
            <a:pPr eaLnBrk="1" hangingPunct="1"/>
            <a:r>
              <a:rPr lang="en-GB" altLang="en-US" sz="3800" dirty="0"/>
              <a:t>Fibromyalgia</a:t>
            </a:r>
          </a:p>
          <a:p>
            <a:pPr eaLnBrk="1" hangingPunct="1"/>
            <a:r>
              <a:rPr lang="en-GB" altLang="en-US" sz="3800" dirty="0"/>
              <a:t>IBS</a:t>
            </a:r>
          </a:p>
          <a:p>
            <a:pPr eaLnBrk="1" hangingPunct="1"/>
            <a:r>
              <a:rPr lang="en-GB" altLang="en-US" sz="3800" dirty="0"/>
              <a:t>Insomnia</a:t>
            </a:r>
          </a:p>
          <a:p>
            <a:r>
              <a:rPr lang="en-GB" altLang="en-US" sz="3800" dirty="0"/>
              <a:t>Restless leg syndrome</a:t>
            </a:r>
          </a:p>
          <a:p>
            <a:pPr eaLnBrk="1" hangingPunct="1"/>
            <a:endParaRPr lang="en-GB" altLang="en-US" sz="3800" dirty="0"/>
          </a:p>
          <a:p>
            <a:pPr eaLnBrk="1" hangingPunct="1"/>
            <a:r>
              <a:rPr lang="en-GB" altLang="en-US" sz="3800" dirty="0"/>
              <a:t>Asthma</a:t>
            </a:r>
          </a:p>
          <a:p>
            <a:r>
              <a:rPr lang="en-GB" altLang="en-US" sz="3800" dirty="0"/>
              <a:t>Epilepsy</a:t>
            </a:r>
          </a:p>
          <a:p>
            <a:endParaRPr lang="en-GB" altLang="en-US" sz="3800" dirty="0"/>
          </a:p>
          <a:p>
            <a:r>
              <a:rPr lang="en-GB" altLang="en-US" sz="3800" dirty="0"/>
              <a:t>Life trauma and in particularly childhood SAEs.</a:t>
            </a:r>
          </a:p>
          <a:p>
            <a:endParaRPr lang="en-GB" altLang="en-US" sz="3800" dirty="0"/>
          </a:p>
          <a:p>
            <a:r>
              <a:rPr lang="en-GB" altLang="en-US" sz="3800" dirty="0"/>
              <a:t>Neurodiversity</a:t>
            </a:r>
          </a:p>
          <a:p>
            <a:pPr eaLnBrk="1" hangingPunct="1"/>
            <a:endParaRPr lang="en-GB" altLang="en-US" dirty="0"/>
          </a:p>
          <a:p>
            <a:pPr eaLnBrk="1" hangingPunct="1"/>
            <a:endParaRPr lang="en-US" altLang="en-US" dirty="0"/>
          </a:p>
        </p:txBody>
      </p:sp>
      <p:sp>
        <p:nvSpPr>
          <p:cNvPr id="2" name="TextBox 1">
            <a:extLst>
              <a:ext uri="{FF2B5EF4-FFF2-40B4-BE49-F238E27FC236}">
                <a16:creationId xmlns:a16="http://schemas.microsoft.com/office/drawing/2014/main" id="{9E1B53A3-F193-D9D1-7E1F-AD81FBF91A35}"/>
              </a:ext>
            </a:extLst>
          </p:cNvPr>
          <p:cNvSpPr txBox="1"/>
          <p:nvPr/>
        </p:nvSpPr>
        <p:spPr>
          <a:xfrm>
            <a:off x="6785485" y="1324564"/>
            <a:ext cx="5180777" cy="5693866"/>
          </a:xfrm>
          <a:prstGeom prst="rect">
            <a:avLst/>
          </a:prstGeom>
          <a:noFill/>
        </p:spPr>
        <p:txBody>
          <a:bodyPr wrap="none" rtlCol="0">
            <a:spAutoFit/>
          </a:bodyPr>
          <a:lstStyle/>
          <a:p>
            <a:r>
              <a:rPr lang="en-GB" sz="2800" dirty="0">
                <a:solidFill>
                  <a:schemeClr val="tx2">
                    <a:lumMod val="75000"/>
                    <a:lumOff val="25000"/>
                  </a:schemeClr>
                </a:solidFill>
              </a:rPr>
              <a:t>Probably aware of relationship</a:t>
            </a:r>
          </a:p>
          <a:p>
            <a:endParaRPr lang="en-GB" sz="2800" dirty="0">
              <a:solidFill>
                <a:schemeClr val="tx2">
                  <a:lumMod val="75000"/>
                  <a:lumOff val="25000"/>
                </a:schemeClr>
              </a:solidFill>
            </a:endParaRPr>
          </a:p>
          <a:p>
            <a:endParaRPr lang="en-GB" sz="2800" dirty="0">
              <a:solidFill>
                <a:schemeClr val="tx2">
                  <a:lumMod val="75000"/>
                  <a:lumOff val="25000"/>
                </a:schemeClr>
              </a:solidFill>
            </a:endParaRPr>
          </a:p>
          <a:p>
            <a:r>
              <a:rPr lang="en-GB" sz="2800" dirty="0">
                <a:solidFill>
                  <a:schemeClr val="tx2">
                    <a:lumMod val="75000"/>
                    <a:lumOff val="25000"/>
                  </a:schemeClr>
                </a:solidFill>
              </a:rPr>
              <a:t>May not be aware of relationship</a:t>
            </a:r>
          </a:p>
          <a:p>
            <a:r>
              <a:rPr lang="en-GB" sz="2800" dirty="0">
                <a:solidFill>
                  <a:schemeClr val="tx2">
                    <a:lumMod val="75000"/>
                    <a:lumOff val="25000"/>
                  </a:schemeClr>
                </a:solidFill>
              </a:rPr>
              <a:t>And need to ask</a:t>
            </a:r>
          </a:p>
          <a:p>
            <a:endParaRPr lang="en-GB" sz="2800" dirty="0">
              <a:solidFill>
                <a:schemeClr val="tx2">
                  <a:lumMod val="75000"/>
                  <a:lumOff val="25000"/>
                </a:schemeClr>
              </a:solidFill>
            </a:endParaRPr>
          </a:p>
          <a:p>
            <a:r>
              <a:rPr lang="en-GB" sz="2800" dirty="0">
                <a:solidFill>
                  <a:schemeClr val="tx2">
                    <a:lumMod val="75000"/>
                    <a:lumOff val="25000"/>
                  </a:schemeClr>
                </a:solidFill>
              </a:rPr>
              <a:t>Will be previously diagnosed</a:t>
            </a:r>
          </a:p>
          <a:p>
            <a:endParaRPr lang="en-GB" sz="2800" dirty="0">
              <a:solidFill>
                <a:schemeClr val="tx2">
                  <a:lumMod val="75000"/>
                  <a:lumOff val="25000"/>
                </a:schemeClr>
              </a:solidFill>
            </a:endParaRPr>
          </a:p>
          <a:p>
            <a:endParaRPr lang="en-GB" sz="2800" dirty="0">
              <a:solidFill>
                <a:schemeClr val="tx2">
                  <a:lumMod val="75000"/>
                  <a:lumOff val="25000"/>
                </a:schemeClr>
              </a:solidFill>
            </a:endParaRPr>
          </a:p>
          <a:p>
            <a:r>
              <a:rPr lang="en-GB" sz="2800" dirty="0">
                <a:solidFill>
                  <a:schemeClr val="tx2">
                    <a:lumMod val="75000"/>
                    <a:lumOff val="25000"/>
                  </a:schemeClr>
                </a:solidFill>
              </a:rPr>
              <a:t>Ubiquitous</a:t>
            </a:r>
          </a:p>
          <a:p>
            <a:endParaRPr lang="en-GB" sz="2800" dirty="0">
              <a:solidFill>
                <a:schemeClr val="tx2">
                  <a:lumMod val="75000"/>
                  <a:lumOff val="25000"/>
                </a:schemeClr>
              </a:solidFill>
            </a:endParaRPr>
          </a:p>
          <a:p>
            <a:r>
              <a:rPr lang="en-GB" sz="2800" dirty="0">
                <a:solidFill>
                  <a:schemeClr val="tx2">
                    <a:lumMod val="75000"/>
                    <a:lumOff val="25000"/>
                  </a:schemeClr>
                </a:solidFill>
              </a:rPr>
              <a:t>May not want to go there!</a:t>
            </a:r>
          </a:p>
          <a:p>
            <a:endParaRPr lang="en-GB" sz="2800" dirty="0">
              <a:solidFill>
                <a:schemeClr val="tx2">
                  <a:lumMod val="75000"/>
                  <a:lumOff val="25000"/>
                </a:schemeClr>
              </a:solidFill>
            </a:endParaRPr>
          </a:p>
        </p:txBody>
      </p:sp>
    </p:spTree>
    <p:extLst>
      <p:ext uri="{BB962C8B-B14F-4D97-AF65-F5344CB8AC3E}">
        <p14:creationId xmlns:p14="http://schemas.microsoft.com/office/powerpoint/2010/main" val="3538475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002DF4-3D6D-AB4F-5E2D-3C69BF5E26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A0F63D-DBD9-A8A9-F1BA-299530DBDF13}"/>
              </a:ext>
            </a:extLst>
          </p:cNvPr>
          <p:cNvSpPr>
            <a:spLocks noGrp="1"/>
          </p:cNvSpPr>
          <p:nvPr>
            <p:ph type="title"/>
          </p:nvPr>
        </p:nvSpPr>
        <p:spPr/>
        <p:txBody>
          <a:bodyPr/>
          <a:lstStyle/>
          <a:p>
            <a:r>
              <a:rPr lang="en-GB" dirty="0"/>
              <a:t>Step 6</a:t>
            </a:r>
          </a:p>
        </p:txBody>
      </p:sp>
      <p:sp>
        <p:nvSpPr>
          <p:cNvPr id="3" name="Text Placeholder 2">
            <a:extLst>
              <a:ext uri="{FF2B5EF4-FFF2-40B4-BE49-F238E27FC236}">
                <a16:creationId xmlns:a16="http://schemas.microsoft.com/office/drawing/2014/main" id="{8C821C22-E3FC-C1D3-46CA-578FA388DEAB}"/>
              </a:ext>
            </a:extLst>
          </p:cNvPr>
          <p:cNvSpPr>
            <a:spLocks noGrp="1"/>
          </p:cNvSpPr>
          <p:nvPr>
            <p:ph type="body" idx="1"/>
          </p:nvPr>
        </p:nvSpPr>
        <p:spPr/>
        <p:txBody>
          <a:bodyPr>
            <a:normAutofit/>
          </a:bodyPr>
          <a:lstStyle/>
          <a:p>
            <a:r>
              <a:rPr lang="en-GB" sz="4000" dirty="0"/>
              <a:t>A story that makes sense</a:t>
            </a:r>
          </a:p>
        </p:txBody>
      </p:sp>
    </p:spTree>
    <p:extLst>
      <p:ext uri="{BB962C8B-B14F-4D97-AF65-F5344CB8AC3E}">
        <p14:creationId xmlns:p14="http://schemas.microsoft.com/office/powerpoint/2010/main" val="414284293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3A9D0D0-A8A0-2FE4-A0DC-3A0D6F428667}"/>
              </a:ext>
            </a:extLst>
          </p:cNvPr>
          <p:cNvSpPr/>
          <p:nvPr/>
        </p:nvSpPr>
        <p:spPr>
          <a:xfrm>
            <a:off x="8600941" y="2656268"/>
            <a:ext cx="2414790" cy="1220273"/>
          </a:xfrm>
          <a:prstGeom prst="rec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t>Persists</a:t>
            </a:r>
          </a:p>
          <a:p>
            <a:pPr algn="ctr"/>
            <a:r>
              <a:rPr lang="en-GB" sz="3600" dirty="0"/>
              <a:t>Trauma</a:t>
            </a:r>
          </a:p>
        </p:txBody>
      </p:sp>
      <p:sp>
        <p:nvSpPr>
          <p:cNvPr id="3" name="Rectangle 2">
            <a:extLst>
              <a:ext uri="{FF2B5EF4-FFF2-40B4-BE49-F238E27FC236}">
                <a16:creationId xmlns:a16="http://schemas.microsoft.com/office/drawing/2014/main" id="{4B6AF31A-68CA-7C29-0F68-E729F2B29AB6}"/>
              </a:ext>
            </a:extLst>
          </p:cNvPr>
          <p:cNvSpPr/>
          <p:nvPr/>
        </p:nvSpPr>
        <p:spPr>
          <a:xfrm>
            <a:off x="734096" y="1751527"/>
            <a:ext cx="1803042" cy="914400"/>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Stressor</a:t>
            </a:r>
          </a:p>
        </p:txBody>
      </p:sp>
      <p:sp>
        <p:nvSpPr>
          <p:cNvPr id="4" name="Rectangle 3">
            <a:extLst>
              <a:ext uri="{FF2B5EF4-FFF2-40B4-BE49-F238E27FC236}">
                <a16:creationId xmlns:a16="http://schemas.microsoft.com/office/drawing/2014/main" id="{35C36AC4-B4F0-2589-477C-46F9D038CD77}"/>
              </a:ext>
            </a:extLst>
          </p:cNvPr>
          <p:cNvSpPr/>
          <p:nvPr/>
        </p:nvSpPr>
        <p:spPr>
          <a:xfrm>
            <a:off x="3833612" y="1455312"/>
            <a:ext cx="3348507" cy="1455314"/>
          </a:xfrm>
          <a:prstGeom prst="rect">
            <a:avLst/>
          </a:prstGeom>
          <a:solidFill>
            <a:schemeClr val="tx2">
              <a:lumMod val="50000"/>
              <a:lumOff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Inflammatory response</a:t>
            </a:r>
          </a:p>
          <a:p>
            <a:pPr algn="ctr"/>
            <a:r>
              <a:rPr lang="en-GB" dirty="0">
                <a:solidFill>
                  <a:schemeClr val="tx1"/>
                </a:solidFill>
              </a:rPr>
              <a:t>Nervous system</a:t>
            </a:r>
          </a:p>
          <a:p>
            <a:pPr algn="ctr"/>
            <a:r>
              <a:rPr lang="en-GB" dirty="0">
                <a:solidFill>
                  <a:schemeClr val="tx1"/>
                </a:solidFill>
              </a:rPr>
              <a:t>Hormonal system</a:t>
            </a:r>
          </a:p>
          <a:p>
            <a:pPr algn="ctr"/>
            <a:r>
              <a:rPr lang="en-GB" dirty="0">
                <a:solidFill>
                  <a:schemeClr val="tx1"/>
                </a:solidFill>
              </a:rPr>
              <a:t>Cytokine system</a:t>
            </a:r>
          </a:p>
        </p:txBody>
      </p:sp>
      <p:sp>
        <p:nvSpPr>
          <p:cNvPr id="5" name="Rectangle 4">
            <a:extLst>
              <a:ext uri="{FF2B5EF4-FFF2-40B4-BE49-F238E27FC236}">
                <a16:creationId xmlns:a16="http://schemas.microsoft.com/office/drawing/2014/main" id="{D5B98A94-D6AA-BF41-92E8-A35329628818}"/>
              </a:ext>
            </a:extLst>
          </p:cNvPr>
          <p:cNvSpPr/>
          <p:nvPr/>
        </p:nvSpPr>
        <p:spPr>
          <a:xfrm>
            <a:off x="8600940" y="837126"/>
            <a:ext cx="2414789" cy="1313645"/>
          </a:xfrm>
          <a:prstGeom prst="rect">
            <a:avLst/>
          </a:prstGeom>
          <a:solidFill>
            <a:schemeClr val="bg1">
              <a:lumMod val="8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solidFill>
                  <a:schemeClr val="tx1"/>
                </a:solidFill>
              </a:rPr>
              <a:t>Resolves</a:t>
            </a:r>
          </a:p>
        </p:txBody>
      </p:sp>
      <p:cxnSp>
        <p:nvCxnSpPr>
          <p:cNvPr id="7" name="Straight Arrow Connector 6">
            <a:extLst>
              <a:ext uri="{FF2B5EF4-FFF2-40B4-BE49-F238E27FC236}">
                <a16:creationId xmlns:a16="http://schemas.microsoft.com/office/drawing/2014/main" id="{16394F9C-1FCB-3AD2-D7BF-C0AF543C9318}"/>
              </a:ext>
            </a:extLst>
          </p:cNvPr>
          <p:cNvCxnSpPr/>
          <p:nvPr/>
        </p:nvCxnSpPr>
        <p:spPr>
          <a:xfrm>
            <a:off x="2820473" y="2150771"/>
            <a:ext cx="772733"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DFDD1664-7235-10B4-1B82-64F59F1E9F1F}"/>
              </a:ext>
            </a:extLst>
          </p:cNvPr>
          <p:cNvCxnSpPr/>
          <p:nvPr/>
        </p:nvCxnSpPr>
        <p:spPr>
          <a:xfrm flipV="1">
            <a:off x="7328079" y="1545465"/>
            <a:ext cx="940158" cy="3863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72E8D264-E56B-AB7C-2592-4F99A90EBB9A}"/>
              </a:ext>
            </a:extLst>
          </p:cNvPr>
          <p:cNvCxnSpPr/>
          <p:nvPr/>
        </p:nvCxnSpPr>
        <p:spPr>
          <a:xfrm>
            <a:off x="7443989" y="2537138"/>
            <a:ext cx="837126" cy="4765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49054936-E56C-4A69-9CA3-B0E1C2E5DBC7}"/>
              </a:ext>
            </a:extLst>
          </p:cNvPr>
          <p:cNvSpPr txBox="1"/>
          <p:nvPr/>
        </p:nvSpPr>
        <p:spPr>
          <a:xfrm>
            <a:off x="1074183" y="4279839"/>
            <a:ext cx="8924046" cy="1200329"/>
          </a:xfrm>
          <a:prstGeom prst="rect">
            <a:avLst/>
          </a:prstGeom>
          <a:noFill/>
        </p:spPr>
        <p:txBody>
          <a:bodyPr wrap="none" rtlCol="0">
            <a:spAutoFit/>
          </a:bodyPr>
          <a:lstStyle/>
          <a:p>
            <a:r>
              <a:rPr lang="en-GB" b="1" dirty="0"/>
              <a:t>Stressor</a:t>
            </a:r>
            <a:r>
              <a:rPr lang="en-GB" dirty="0"/>
              <a:t> – physical, psychological, social event that provokes an inflammatory response</a:t>
            </a:r>
          </a:p>
          <a:p>
            <a:endParaRPr lang="en-GB" dirty="0"/>
          </a:p>
          <a:p>
            <a:r>
              <a:rPr lang="en-GB" b="1" dirty="0"/>
              <a:t>Trauma</a:t>
            </a:r>
            <a:r>
              <a:rPr lang="en-GB" dirty="0"/>
              <a:t> – persistent inflammatory response</a:t>
            </a:r>
          </a:p>
          <a:p>
            <a:endParaRPr lang="en-GB" dirty="0"/>
          </a:p>
        </p:txBody>
      </p:sp>
    </p:spTree>
    <p:extLst>
      <p:ext uri="{BB962C8B-B14F-4D97-AF65-F5344CB8AC3E}">
        <p14:creationId xmlns:p14="http://schemas.microsoft.com/office/powerpoint/2010/main" val="35629006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49EC8-A7EB-7DFF-F15C-73BE96CBDCCA}"/>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A1B1237-B9D4-9F9C-4CE9-639167BB9F9F}"/>
              </a:ext>
            </a:extLst>
          </p:cNvPr>
          <p:cNvCxnSpPr>
            <a:cxnSpLocks/>
          </p:cNvCxnSpPr>
          <p:nvPr/>
        </p:nvCxnSpPr>
        <p:spPr>
          <a:xfrm>
            <a:off x="434431" y="1503141"/>
            <a:ext cx="0" cy="2891270"/>
          </a:xfrm>
          <a:prstGeom prst="line">
            <a:avLst/>
          </a:prstGeom>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CC92754A-1F43-9C7A-021A-E66EA3B87B72}"/>
              </a:ext>
            </a:extLst>
          </p:cNvPr>
          <p:cNvCxnSpPr>
            <a:cxnSpLocks/>
          </p:cNvCxnSpPr>
          <p:nvPr/>
        </p:nvCxnSpPr>
        <p:spPr>
          <a:xfrm>
            <a:off x="436909" y="4385263"/>
            <a:ext cx="3511467" cy="914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8603156-9FF9-52AF-AA8B-65BE859D4BDE}"/>
              </a:ext>
            </a:extLst>
          </p:cNvPr>
          <p:cNvCxnSpPr>
            <a:cxnSpLocks/>
          </p:cNvCxnSpPr>
          <p:nvPr/>
        </p:nvCxnSpPr>
        <p:spPr>
          <a:xfrm>
            <a:off x="4297607" y="4403272"/>
            <a:ext cx="2983418" cy="18296"/>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ED0CF78A-9869-8669-D9F9-06D4A0866206}"/>
              </a:ext>
            </a:extLst>
          </p:cNvPr>
          <p:cNvCxnSpPr>
            <a:cxnSpLocks/>
          </p:cNvCxnSpPr>
          <p:nvPr/>
        </p:nvCxnSpPr>
        <p:spPr>
          <a:xfrm>
            <a:off x="4316640" y="1493993"/>
            <a:ext cx="0" cy="2891270"/>
          </a:xfrm>
          <a:prstGeom prst="line">
            <a:avLst/>
          </a:prstGeom>
        </p:spPr>
        <p:style>
          <a:lnRef idx="1">
            <a:schemeClr val="accent1"/>
          </a:lnRef>
          <a:fillRef idx="0">
            <a:schemeClr val="accent1"/>
          </a:fillRef>
          <a:effectRef idx="0">
            <a:schemeClr val="accent1"/>
          </a:effectRef>
          <a:fontRef idx="minor">
            <a:schemeClr val="tx1"/>
          </a:fontRef>
        </p:style>
      </p:cxnSp>
      <p:sp>
        <p:nvSpPr>
          <p:cNvPr id="8" name="Freeform: Shape 7">
            <a:extLst>
              <a:ext uri="{FF2B5EF4-FFF2-40B4-BE49-F238E27FC236}">
                <a16:creationId xmlns:a16="http://schemas.microsoft.com/office/drawing/2014/main" id="{4633D6DE-7520-CE05-E35A-732D6CE9C89D}"/>
              </a:ext>
            </a:extLst>
          </p:cNvPr>
          <p:cNvSpPr/>
          <p:nvPr/>
        </p:nvSpPr>
        <p:spPr>
          <a:xfrm>
            <a:off x="645276" y="2539953"/>
            <a:ext cx="2668712" cy="1843943"/>
          </a:xfrm>
          <a:custGeom>
            <a:avLst/>
            <a:gdLst>
              <a:gd name="connsiteX0" fmla="*/ 0 w 1580972"/>
              <a:gd name="connsiteY0" fmla="*/ 1170815 h 1204998"/>
              <a:gd name="connsiteX1" fmla="*/ 811850 w 1580972"/>
              <a:gd name="connsiteY1" fmla="*/ 41 h 1204998"/>
              <a:gd name="connsiteX2" fmla="*/ 1580972 w 1580972"/>
              <a:gd name="connsiteY2" fmla="*/ 1204998 h 1204998"/>
            </a:gdLst>
            <a:ahLst/>
            <a:cxnLst>
              <a:cxn ang="0">
                <a:pos x="connsiteX0" y="connsiteY0"/>
              </a:cxn>
              <a:cxn ang="0">
                <a:pos x="connsiteX1" y="connsiteY1"/>
              </a:cxn>
              <a:cxn ang="0">
                <a:pos x="connsiteX2" y="connsiteY2"/>
              </a:cxn>
            </a:cxnLst>
            <a:rect l="l" t="t" r="r" b="b"/>
            <a:pathLst>
              <a:path w="1580972" h="1204998">
                <a:moveTo>
                  <a:pt x="0" y="1170815"/>
                </a:moveTo>
                <a:cubicBezTo>
                  <a:pt x="274177" y="582579"/>
                  <a:pt x="548355" y="-5656"/>
                  <a:pt x="811850" y="41"/>
                </a:cubicBezTo>
                <a:cubicBezTo>
                  <a:pt x="1075345" y="5738"/>
                  <a:pt x="1328158" y="605368"/>
                  <a:pt x="1580972" y="1204998"/>
                </a:cubicBez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sp>
        <p:nvSpPr>
          <p:cNvPr id="9" name="Freeform: Shape 8">
            <a:extLst>
              <a:ext uri="{FF2B5EF4-FFF2-40B4-BE49-F238E27FC236}">
                <a16:creationId xmlns:a16="http://schemas.microsoft.com/office/drawing/2014/main" id="{47013A4F-02D7-4FCA-3567-9569A1FFF560}"/>
              </a:ext>
            </a:extLst>
          </p:cNvPr>
          <p:cNvSpPr/>
          <p:nvPr/>
        </p:nvSpPr>
        <p:spPr>
          <a:xfrm>
            <a:off x="4480292" y="2586312"/>
            <a:ext cx="2883368" cy="1797584"/>
          </a:xfrm>
          <a:custGeom>
            <a:avLst/>
            <a:gdLst>
              <a:gd name="connsiteX0" fmla="*/ 0 w 2446317"/>
              <a:gd name="connsiteY0" fmla="*/ 1145885 h 1145885"/>
              <a:gd name="connsiteX1" fmla="*/ 688769 w 2446317"/>
              <a:gd name="connsiteY1" fmla="*/ 5854 h 1145885"/>
              <a:gd name="connsiteX2" fmla="*/ 1389413 w 2446317"/>
              <a:gd name="connsiteY2" fmla="*/ 706498 h 1145885"/>
              <a:gd name="connsiteX3" fmla="*/ 2446317 w 2446317"/>
              <a:gd name="connsiteY3" fmla="*/ 837127 h 1145885"/>
              <a:gd name="connsiteX4" fmla="*/ 2446317 w 2446317"/>
              <a:gd name="connsiteY4" fmla="*/ 837127 h 11458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46317" h="1145885">
                <a:moveTo>
                  <a:pt x="0" y="1145885"/>
                </a:moveTo>
                <a:cubicBezTo>
                  <a:pt x="228600" y="612485"/>
                  <a:pt x="457200" y="79085"/>
                  <a:pt x="688769" y="5854"/>
                </a:cubicBezTo>
                <a:cubicBezTo>
                  <a:pt x="920338" y="-67377"/>
                  <a:pt x="1096489" y="567953"/>
                  <a:pt x="1389413" y="706498"/>
                </a:cubicBezTo>
                <a:cubicBezTo>
                  <a:pt x="1682337" y="845043"/>
                  <a:pt x="2446317" y="837127"/>
                  <a:pt x="2446317" y="837127"/>
                </a:cubicBezTo>
                <a:lnTo>
                  <a:pt x="2446317" y="837127"/>
                </a:lnTo>
              </a:path>
            </a:pathLst>
          </a:cu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13"/>
          </a:p>
        </p:txBody>
      </p:sp>
      <p:pic>
        <p:nvPicPr>
          <p:cNvPr id="14" name="Picture 13" descr="Icon&#10;&#10;Description automatically generated">
            <a:extLst>
              <a:ext uri="{FF2B5EF4-FFF2-40B4-BE49-F238E27FC236}">
                <a16:creationId xmlns:a16="http://schemas.microsoft.com/office/drawing/2014/main" id="{6EDF075B-FDA6-2735-F6FF-B3D77FDD24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64666" y="4447678"/>
            <a:ext cx="827976" cy="820772"/>
          </a:xfrm>
          <a:prstGeom prst="rect">
            <a:avLst/>
          </a:prstGeom>
        </p:spPr>
      </p:pic>
      <p:pic>
        <p:nvPicPr>
          <p:cNvPr id="17" name="Picture 16" descr="Icon&#10;&#10;Description automatically generated">
            <a:extLst>
              <a:ext uri="{FF2B5EF4-FFF2-40B4-BE49-F238E27FC236}">
                <a16:creationId xmlns:a16="http://schemas.microsoft.com/office/drawing/2014/main" id="{DC646684-FC41-6C85-E247-E6F42E0574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097" y="4526206"/>
            <a:ext cx="632563" cy="627059"/>
          </a:xfrm>
          <a:prstGeom prst="rect">
            <a:avLst/>
          </a:prstGeom>
        </p:spPr>
      </p:pic>
      <p:pic>
        <p:nvPicPr>
          <p:cNvPr id="18" name="Picture 17" descr="Icon&#10;&#10;Description automatically generated">
            <a:extLst>
              <a:ext uri="{FF2B5EF4-FFF2-40B4-BE49-F238E27FC236}">
                <a16:creationId xmlns:a16="http://schemas.microsoft.com/office/drawing/2014/main" id="{9282A05A-027A-E3D9-B2DA-5D936DAE91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0292" y="4459113"/>
            <a:ext cx="827978" cy="820774"/>
          </a:xfrm>
          <a:prstGeom prst="rect">
            <a:avLst/>
          </a:prstGeom>
        </p:spPr>
      </p:pic>
      <p:pic>
        <p:nvPicPr>
          <p:cNvPr id="20" name="Graphic 19" descr="Man outline">
            <a:extLst>
              <a:ext uri="{FF2B5EF4-FFF2-40B4-BE49-F238E27FC236}">
                <a16:creationId xmlns:a16="http://schemas.microsoft.com/office/drawing/2014/main" id="{5CE96808-7615-4C7A-33CA-4ECF16CA956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4455" y="264931"/>
            <a:ext cx="2136483" cy="2136483"/>
          </a:xfrm>
          <a:prstGeom prst="rect">
            <a:avLst/>
          </a:prstGeom>
        </p:spPr>
      </p:pic>
      <p:pic>
        <p:nvPicPr>
          <p:cNvPr id="21" name="Graphic 20" descr="Man outline">
            <a:extLst>
              <a:ext uri="{FF2B5EF4-FFF2-40B4-BE49-F238E27FC236}">
                <a16:creationId xmlns:a16="http://schemas.microsoft.com/office/drawing/2014/main" id="{32858828-148F-9CDC-29B1-EE22B8D36BE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9000" y="588315"/>
            <a:ext cx="2232840" cy="2232840"/>
          </a:xfrm>
          <a:prstGeom prst="rect">
            <a:avLst/>
          </a:prstGeom>
        </p:spPr>
      </p:pic>
      <p:pic>
        <p:nvPicPr>
          <p:cNvPr id="23" name="Graphic 22" descr="Puppy 2 outline">
            <a:extLst>
              <a:ext uri="{FF2B5EF4-FFF2-40B4-BE49-F238E27FC236}">
                <a16:creationId xmlns:a16="http://schemas.microsoft.com/office/drawing/2014/main" id="{3E00677C-E14F-0DEC-44B4-7B9483D0A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1112696" y="1064900"/>
            <a:ext cx="1323571" cy="1401428"/>
          </a:xfrm>
          <a:prstGeom prst="rect">
            <a:avLst/>
          </a:prstGeom>
        </p:spPr>
      </p:pic>
      <p:pic>
        <p:nvPicPr>
          <p:cNvPr id="24" name="Graphic 23" descr="Speaker phone outline">
            <a:extLst>
              <a:ext uri="{FF2B5EF4-FFF2-40B4-BE49-F238E27FC236}">
                <a16:creationId xmlns:a16="http://schemas.microsoft.com/office/drawing/2014/main" id="{C497502C-D961-7CEC-CECC-580470817F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518455" y="458663"/>
            <a:ext cx="914400" cy="914400"/>
          </a:xfrm>
          <a:prstGeom prst="rect">
            <a:avLst/>
          </a:prstGeom>
        </p:spPr>
      </p:pic>
      <p:pic>
        <p:nvPicPr>
          <p:cNvPr id="25" name="Graphic 24" descr="Phone Vibration outline">
            <a:extLst>
              <a:ext uri="{FF2B5EF4-FFF2-40B4-BE49-F238E27FC236}">
                <a16:creationId xmlns:a16="http://schemas.microsoft.com/office/drawing/2014/main" id="{743DF797-58B2-F225-1EE2-9C27226C301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62552" y="555370"/>
            <a:ext cx="914400" cy="914400"/>
          </a:xfrm>
          <a:prstGeom prst="rect">
            <a:avLst/>
          </a:prstGeom>
        </p:spPr>
      </p:pic>
      <p:pic>
        <p:nvPicPr>
          <p:cNvPr id="27" name="Graphic 26" descr="Computer outline">
            <a:extLst>
              <a:ext uri="{FF2B5EF4-FFF2-40B4-BE49-F238E27FC236}">
                <a16:creationId xmlns:a16="http://schemas.microsoft.com/office/drawing/2014/main" id="{B7D4C49A-080C-9D58-0739-3724BA4F9E8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045251" y="1333173"/>
            <a:ext cx="1084381" cy="1084381"/>
          </a:xfrm>
          <a:prstGeom prst="rect">
            <a:avLst/>
          </a:prstGeom>
        </p:spPr>
      </p:pic>
      <p:sp>
        <p:nvSpPr>
          <p:cNvPr id="28" name="TextBox 27">
            <a:extLst>
              <a:ext uri="{FF2B5EF4-FFF2-40B4-BE49-F238E27FC236}">
                <a16:creationId xmlns:a16="http://schemas.microsoft.com/office/drawing/2014/main" id="{AFCB83D2-C709-8198-065C-BCCDD05F4B60}"/>
              </a:ext>
            </a:extLst>
          </p:cNvPr>
          <p:cNvSpPr txBox="1"/>
          <p:nvPr/>
        </p:nvSpPr>
        <p:spPr>
          <a:xfrm>
            <a:off x="403623" y="5349271"/>
            <a:ext cx="2765885" cy="707886"/>
          </a:xfrm>
          <a:prstGeom prst="rect">
            <a:avLst/>
          </a:prstGeom>
          <a:noFill/>
        </p:spPr>
        <p:txBody>
          <a:bodyPr wrap="none" rtlCol="0">
            <a:spAutoFit/>
          </a:bodyPr>
          <a:lstStyle/>
          <a:p>
            <a:r>
              <a:rPr lang="en-GB" sz="2000" dirty="0"/>
              <a:t>A normal inflammatory </a:t>
            </a:r>
          </a:p>
          <a:p>
            <a:pPr algn="ctr"/>
            <a:r>
              <a:rPr lang="en-GB" sz="2000" dirty="0"/>
              <a:t>response</a:t>
            </a:r>
          </a:p>
        </p:txBody>
      </p:sp>
      <p:sp>
        <p:nvSpPr>
          <p:cNvPr id="29" name="TextBox 28">
            <a:extLst>
              <a:ext uri="{FF2B5EF4-FFF2-40B4-BE49-F238E27FC236}">
                <a16:creationId xmlns:a16="http://schemas.microsoft.com/office/drawing/2014/main" id="{09EE4643-EFF9-64A8-5900-7D2401981405}"/>
              </a:ext>
            </a:extLst>
          </p:cNvPr>
          <p:cNvSpPr txBox="1"/>
          <p:nvPr/>
        </p:nvSpPr>
        <p:spPr>
          <a:xfrm>
            <a:off x="3996954" y="5364007"/>
            <a:ext cx="3340786" cy="707886"/>
          </a:xfrm>
          <a:prstGeom prst="rect">
            <a:avLst/>
          </a:prstGeom>
          <a:noFill/>
        </p:spPr>
        <p:txBody>
          <a:bodyPr wrap="none" rtlCol="0">
            <a:spAutoFit/>
          </a:bodyPr>
          <a:lstStyle/>
          <a:p>
            <a:r>
              <a:rPr lang="en-GB" sz="2000" dirty="0"/>
              <a:t>An abnormal inflammatory </a:t>
            </a:r>
          </a:p>
          <a:p>
            <a:r>
              <a:rPr lang="en-GB" sz="2000" dirty="0"/>
              <a:t>response to a single stressor</a:t>
            </a:r>
          </a:p>
        </p:txBody>
      </p:sp>
      <p:pic>
        <p:nvPicPr>
          <p:cNvPr id="11" name="Graphic 10" descr="Man outline">
            <a:extLst>
              <a:ext uri="{FF2B5EF4-FFF2-40B4-BE49-F238E27FC236}">
                <a16:creationId xmlns:a16="http://schemas.microsoft.com/office/drawing/2014/main" id="{5CA382DF-7955-D142-12B7-DFA3C6234D8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76629" y="691966"/>
            <a:ext cx="2232840" cy="2232840"/>
          </a:xfrm>
          <a:prstGeom prst="rect">
            <a:avLst/>
          </a:prstGeom>
        </p:spPr>
      </p:pic>
      <p:sp>
        <p:nvSpPr>
          <p:cNvPr id="12" name="TextBox 11">
            <a:extLst>
              <a:ext uri="{FF2B5EF4-FFF2-40B4-BE49-F238E27FC236}">
                <a16:creationId xmlns:a16="http://schemas.microsoft.com/office/drawing/2014/main" id="{D5B62E24-C9E3-C807-B209-C95F1772A2B5}"/>
              </a:ext>
            </a:extLst>
          </p:cNvPr>
          <p:cNvSpPr txBox="1"/>
          <p:nvPr/>
        </p:nvSpPr>
        <p:spPr>
          <a:xfrm>
            <a:off x="7986430" y="5364006"/>
            <a:ext cx="3445046" cy="1384995"/>
          </a:xfrm>
          <a:prstGeom prst="rect">
            <a:avLst/>
          </a:prstGeom>
          <a:noFill/>
        </p:spPr>
        <p:txBody>
          <a:bodyPr wrap="none" rtlCol="0">
            <a:spAutoFit/>
          </a:bodyPr>
          <a:lstStyle/>
          <a:p>
            <a:r>
              <a:rPr lang="en-GB" sz="2000" dirty="0"/>
              <a:t>An abnormal inflammatory </a:t>
            </a:r>
          </a:p>
          <a:p>
            <a:r>
              <a:rPr lang="en-GB" sz="2000" dirty="0"/>
              <a:t>response that builds up from </a:t>
            </a:r>
          </a:p>
          <a:p>
            <a:r>
              <a:rPr lang="en-GB" sz="2000" dirty="0"/>
              <a:t>Persistent stressors over time</a:t>
            </a:r>
          </a:p>
          <a:p>
            <a:r>
              <a:rPr lang="en-GB" sz="2400" dirty="0"/>
              <a:t> </a:t>
            </a:r>
          </a:p>
        </p:txBody>
      </p:sp>
      <p:pic>
        <p:nvPicPr>
          <p:cNvPr id="15" name="Graphic 14" descr="Hammer outline">
            <a:extLst>
              <a:ext uri="{FF2B5EF4-FFF2-40B4-BE49-F238E27FC236}">
                <a16:creationId xmlns:a16="http://schemas.microsoft.com/office/drawing/2014/main" id="{4DCD4160-2DB7-666A-03F5-A790C62ABE5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452298">
            <a:off x="5459682" y="363206"/>
            <a:ext cx="599580" cy="599580"/>
          </a:xfrm>
          <a:prstGeom prst="rect">
            <a:avLst/>
          </a:prstGeom>
        </p:spPr>
      </p:pic>
      <p:cxnSp>
        <p:nvCxnSpPr>
          <p:cNvPr id="16" name="Straight Connector 15">
            <a:extLst>
              <a:ext uri="{FF2B5EF4-FFF2-40B4-BE49-F238E27FC236}">
                <a16:creationId xmlns:a16="http://schemas.microsoft.com/office/drawing/2014/main" id="{05F4D512-D29B-60C7-DD93-44B3FF90877B}"/>
              </a:ext>
            </a:extLst>
          </p:cNvPr>
          <p:cNvCxnSpPr>
            <a:cxnSpLocks/>
          </p:cNvCxnSpPr>
          <p:nvPr/>
        </p:nvCxnSpPr>
        <p:spPr>
          <a:xfrm>
            <a:off x="7835558" y="1567843"/>
            <a:ext cx="0" cy="289127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7C87A34-66E8-5867-E746-D72E787161F9}"/>
              </a:ext>
            </a:extLst>
          </p:cNvPr>
          <p:cNvCxnSpPr>
            <a:cxnSpLocks/>
          </p:cNvCxnSpPr>
          <p:nvPr/>
        </p:nvCxnSpPr>
        <p:spPr>
          <a:xfrm>
            <a:off x="7835558" y="4438530"/>
            <a:ext cx="4004171" cy="29285"/>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
            <p14:nvContentPartPr>
              <p14:cNvPr id="45" name="Ink 44">
                <a:extLst>
                  <a:ext uri="{FF2B5EF4-FFF2-40B4-BE49-F238E27FC236}">
                    <a16:creationId xmlns:a16="http://schemas.microsoft.com/office/drawing/2014/main" id="{947E96C2-9DC3-8679-1E8D-BA25CDEDF906}"/>
                  </a:ext>
                </a:extLst>
              </p14:cNvPr>
              <p14:cNvContentPartPr/>
              <p14:nvPr/>
            </p14:nvContentPartPr>
            <p14:xfrm>
              <a:off x="7888774" y="2561395"/>
              <a:ext cx="4043880" cy="1844640"/>
            </p14:xfrm>
          </p:contentPart>
        </mc:Choice>
        <mc:Fallback xmlns="">
          <p:pic>
            <p:nvPicPr>
              <p:cNvPr id="45" name="Ink 44">
                <a:extLst>
                  <a:ext uri="{FF2B5EF4-FFF2-40B4-BE49-F238E27FC236}">
                    <a16:creationId xmlns:a16="http://schemas.microsoft.com/office/drawing/2014/main" id="{52347DB4-2FA1-0769-B77A-9D57F47B0608}"/>
                  </a:ext>
                </a:extLst>
              </p:cNvPr>
              <p:cNvPicPr/>
              <p:nvPr/>
            </p:nvPicPr>
            <p:blipFill>
              <a:blip r:embed="rId16"/>
              <a:stretch>
                <a:fillRect/>
              </a:stretch>
            </p:blipFill>
            <p:spPr>
              <a:xfrm>
                <a:off x="7880134" y="2552395"/>
                <a:ext cx="4061520" cy="1862280"/>
              </a:xfrm>
              <a:prstGeom prst="rect">
                <a:avLst/>
              </a:prstGeom>
            </p:spPr>
          </p:pic>
        </mc:Fallback>
      </mc:AlternateContent>
      <p:pic>
        <p:nvPicPr>
          <p:cNvPr id="46" name="Picture 45" descr="Icon&#10;&#10;Description automatically generated">
            <a:extLst>
              <a:ext uri="{FF2B5EF4-FFF2-40B4-BE49-F238E27FC236}">
                <a16:creationId xmlns:a16="http://schemas.microsoft.com/office/drawing/2014/main" id="{F695BD40-6481-E4B9-EF0F-F535433D5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6476" y="4489321"/>
            <a:ext cx="592155" cy="587003"/>
          </a:xfrm>
          <a:prstGeom prst="rect">
            <a:avLst/>
          </a:prstGeom>
        </p:spPr>
      </p:pic>
      <p:pic>
        <p:nvPicPr>
          <p:cNvPr id="47" name="Picture 46" descr="Icon&#10;&#10;Description automatically generated">
            <a:extLst>
              <a:ext uri="{FF2B5EF4-FFF2-40B4-BE49-F238E27FC236}">
                <a16:creationId xmlns:a16="http://schemas.microsoft.com/office/drawing/2014/main" id="{62F1D674-7B5F-A1F8-E164-EB9AC1F947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26290" y="4456826"/>
            <a:ext cx="906364" cy="898478"/>
          </a:xfrm>
          <a:prstGeom prst="rect">
            <a:avLst/>
          </a:prstGeom>
        </p:spPr>
      </p:pic>
      <p:pic>
        <p:nvPicPr>
          <p:cNvPr id="48" name="Picture 47" descr="Icon&#10;&#10;Description automatically generated">
            <a:extLst>
              <a:ext uri="{FF2B5EF4-FFF2-40B4-BE49-F238E27FC236}">
                <a16:creationId xmlns:a16="http://schemas.microsoft.com/office/drawing/2014/main" id="{F1D62E59-A31D-C713-4BDC-928344832F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0036" y="4436251"/>
            <a:ext cx="779433" cy="772651"/>
          </a:xfrm>
          <a:prstGeom prst="rect">
            <a:avLst/>
          </a:prstGeom>
        </p:spPr>
      </p:pic>
      <p:pic>
        <p:nvPicPr>
          <p:cNvPr id="49" name="Picture 48" descr="Icon&#10;&#10;Description automatically generated">
            <a:extLst>
              <a:ext uri="{FF2B5EF4-FFF2-40B4-BE49-F238E27FC236}">
                <a16:creationId xmlns:a16="http://schemas.microsoft.com/office/drawing/2014/main" id="{5BD9A058-70F6-874C-83D8-7478DC51BD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5991" y="4456826"/>
            <a:ext cx="702552" cy="696439"/>
          </a:xfrm>
          <a:prstGeom prst="rect">
            <a:avLst/>
          </a:prstGeom>
        </p:spPr>
      </p:pic>
      <p:sp>
        <p:nvSpPr>
          <p:cNvPr id="4" name="TextBox 3">
            <a:extLst>
              <a:ext uri="{FF2B5EF4-FFF2-40B4-BE49-F238E27FC236}">
                <a16:creationId xmlns:a16="http://schemas.microsoft.com/office/drawing/2014/main" id="{B3FEB831-6CD8-E23D-1C48-A8B9BF52845F}"/>
              </a:ext>
            </a:extLst>
          </p:cNvPr>
          <p:cNvSpPr txBox="1"/>
          <p:nvPr/>
        </p:nvSpPr>
        <p:spPr>
          <a:xfrm>
            <a:off x="1432077" y="122461"/>
            <a:ext cx="4269567" cy="523220"/>
          </a:xfrm>
          <a:prstGeom prst="rect">
            <a:avLst/>
          </a:prstGeom>
          <a:noFill/>
        </p:spPr>
        <p:txBody>
          <a:bodyPr wrap="none" rtlCol="0">
            <a:spAutoFit/>
          </a:bodyPr>
          <a:lstStyle/>
          <a:p>
            <a:r>
              <a:rPr lang="en-GB" sz="2800" dirty="0"/>
              <a:t>The inflammatory problem</a:t>
            </a:r>
          </a:p>
        </p:txBody>
      </p:sp>
    </p:spTree>
    <p:extLst>
      <p:ext uri="{BB962C8B-B14F-4D97-AF65-F5344CB8AC3E}">
        <p14:creationId xmlns:p14="http://schemas.microsoft.com/office/powerpoint/2010/main" val="23713094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366B474-15EF-58EC-D0A4-B0D3EA32B213}"/>
              </a:ext>
            </a:extLst>
          </p:cNvPr>
          <p:cNvSpPr txBox="1"/>
          <p:nvPr/>
        </p:nvSpPr>
        <p:spPr>
          <a:xfrm>
            <a:off x="765858" y="561250"/>
            <a:ext cx="2271006" cy="5539978"/>
          </a:xfrm>
          <a:prstGeom prst="rect">
            <a:avLst/>
          </a:prstGeom>
          <a:noFill/>
        </p:spPr>
        <p:txBody>
          <a:bodyPr wrap="none" rtlCol="0">
            <a:spAutoFit/>
          </a:bodyPr>
          <a:lstStyle/>
          <a:p>
            <a:r>
              <a:rPr lang="en-GB" sz="4000" dirty="0">
                <a:solidFill>
                  <a:srgbClr val="FF0000"/>
                </a:solidFill>
              </a:rPr>
              <a:t>Stressors</a:t>
            </a:r>
          </a:p>
          <a:p>
            <a:r>
              <a:rPr lang="en-GB" sz="2000" dirty="0"/>
              <a:t>Migraine</a:t>
            </a:r>
          </a:p>
          <a:p>
            <a:endParaRPr lang="en-GB" sz="2000" dirty="0"/>
          </a:p>
          <a:p>
            <a:r>
              <a:rPr lang="en-GB" sz="2000" dirty="0"/>
              <a:t>Physical</a:t>
            </a:r>
          </a:p>
          <a:p>
            <a:endParaRPr lang="en-GB" sz="2000" dirty="0"/>
          </a:p>
          <a:p>
            <a:r>
              <a:rPr lang="en-GB" sz="2000" dirty="0"/>
              <a:t>Psychological</a:t>
            </a:r>
          </a:p>
          <a:p>
            <a:endParaRPr lang="en-GB" sz="2000" dirty="0"/>
          </a:p>
          <a:p>
            <a:r>
              <a:rPr lang="en-GB" sz="2000" dirty="0"/>
              <a:t>Social</a:t>
            </a:r>
          </a:p>
          <a:p>
            <a:endParaRPr lang="en-GB" sz="2000" dirty="0"/>
          </a:p>
          <a:p>
            <a:r>
              <a:rPr lang="en-GB" sz="2000" dirty="0"/>
              <a:t>Poor diet</a:t>
            </a:r>
          </a:p>
          <a:p>
            <a:endParaRPr lang="en-GB" sz="2000" dirty="0"/>
          </a:p>
          <a:p>
            <a:r>
              <a:rPr lang="en-GB" sz="2000" dirty="0"/>
              <a:t>Lack exercise</a:t>
            </a:r>
          </a:p>
          <a:p>
            <a:endParaRPr lang="en-GB" sz="2000" dirty="0"/>
          </a:p>
          <a:p>
            <a:r>
              <a:rPr lang="en-GB" sz="2000" dirty="0"/>
              <a:t>Obesity</a:t>
            </a:r>
          </a:p>
          <a:p>
            <a:endParaRPr lang="en-GB" sz="2000" dirty="0"/>
          </a:p>
          <a:p>
            <a:r>
              <a:rPr lang="en-GB" sz="2000" dirty="0"/>
              <a:t>Previous trauma</a:t>
            </a:r>
          </a:p>
          <a:p>
            <a:endParaRPr lang="en-GB" sz="1400" dirty="0"/>
          </a:p>
        </p:txBody>
      </p:sp>
      <p:cxnSp>
        <p:nvCxnSpPr>
          <p:cNvPr id="5" name="Straight Arrow Connector 4">
            <a:extLst>
              <a:ext uri="{FF2B5EF4-FFF2-40B4-BE49-F238E27FC236}">
                <a16:creationId xmlns:a16="http://schemas.microsoft.com/office/drawing/2014/main" id="{1ABF6970-8F4B-3E9B-DA37-992CB59F3F06}"/>
              </a:ext>
            </a:extLst>
          </p:cNvPr>
          <p:cNvCxnSpPr/>
          <p:nvPr/>
        </p:nvCxnSpPr>
        <p:spPr>
          <a:xfrm>
            <a:off x="3860800" y="977900"/>
            <a:ext cx="88900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4CB25241-DB26-0C68-2202-F3949AF65063}"/>
              </a:ext>
            </a:extLst>
          </p:cNvPr>
          <p:cNvSpPr/>
          <p:nvPr/>
        </p:nvSpPr>
        <p:spPr>
          <a:xfrm>
            <a:off x="8318500" y="3048000"/>
            <a:ext cx="144142" cy="114300"/>
          </a:xfrm>
          <a:prstGeom prst="ellipse">
            <a:avLst/>
          </a:prstGeom>
          <a:solidFill>
            <a:schemeClr val="bg1"/>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81515860-CA7F-DACF-4238-7F17B8E0FBDF}"/>
              </a:ext>
            </a:extLst>
          </p:cNvPr>
          <p:cNvSpPr txBox="1"/>
          <p:nvPr/>
        </p:nvSpPr>
        <p:spPr>
          <a:xfrm>
            <a:off x="5504742" y="623957"/>
            <a:ext cx="6449138" cy="2431435"/>
          </a:xfrm>
          <a:prstGeom prst="rect">
            <a:avLst/>
          </a:prstGeom>
          <a:noFill/>
        </p:spPr>
        <p:txBody>
          <a:bodyPr wrap="none" rtlCol="0">
            <a:spAutoFit/>
          </a:bodyPr>
          <a:lstStyle/>
          <a:p>
            <a:r>
              <a:rPr lang="en-GB" sz="4000" dirty="0">
                <a:solidFill>
                  <a:srgbClr val="FF0000"/>
                </a:solidFill>
              </a:rPr>
              <a:t>Chronic inflammatory load</a:t>
            </a:r>
          </a:p>
          <a:p>
            <a:pPr marL="457200" indent="-4572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Activation autonomic nervous system</a:t>
            </a:r>
          </a:p>
          <a:p>
            <a:pPr marL="457200" indent="-457200">
              <a:buFont typeface="Arial" panose="020B0604020202020204" pitchFamily="34" charset="0"/>
              <a:buChar char="•"/>
            </a:pPr>
            <a:r>
              <a:rPr lang="en-GB" sz="2800" dirty="0"/>
              <a:t>Hormone pathways</a:t>
            </a:r>
          </a:p>
          <a:p>
            <a:pPr marL="457200" indent="-457200">
              <a:buFont typeface="Arial" panose="020B0604020202020204" pitchFamily="34" charset="0"/>
              <a:buChar char="•"/>
            </a:pPr>
            <a:r>
              <a:rPr lang="en-GB" sz="2800" dirty="0"/>
              <a:t>Cytokine system</a:t>
            </a:r>
          </a:p>
        </p:txBody>
      </p:sp>
      <p:pic>
        <p:nvPicPr>
          <p:cNvPr id="8" name="Picture 10" descr="Person Icon Black-01 - Person Icon Black Transparent PNG - 962x1024 - Free  Download on NicePNG">
            <a:extLst>
              <a:ext uri="{FF2B5EF4-FFF2-40B4-BE49-F238E27FC236}">
                <a16:creationId xmlns:a16="http://schemas.microsoft.com/office/drawing/2014/main" id="{C5FCACA8-85F5-18AE-16B5-14713731CB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42000" y="3681942"/>
            <a:ext cx="1778000" cy="277565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E93BFEC8-BF95-4AB6-8F39-7F64FD878797}"/>
              </a:ext>
            </a:extLst>
          </p:cNvPr>
          <p:cNvSpPr/>
          <p:nvPr/>
        </p:nvSpPr>
        <p:spPr>
          <a:xfrm>
            <a:off x="6891482" y="5439376"/>
            <a:ext cx="499918" cy="58042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BFCF1EA-2EAE-AFE2-1F8F-79AA9FC18711}"/>
              </a:ext>
            </a:extLst>
          </p:cNvPr>
          <p:cNvSpPr/>
          <p:nvPr/>
        </p:nvSpPr>
        <p:spPr>
          <a:xfrm flipV="1">
            <a:off x="6891482" y="5702300"/>
            <a:ext cx="499918" cy="317499"/>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3">
            <p14:nvContentPartPr>
              <p14:cNvPr id="11" name="Ink 10">
                <a:extLst>
                  <a:ext uri="{FF2B5EF4-FFF2-40B4-BE49-F238E27FC236}">
                    <a16:creationId xmlns:a16="http://schemas.microsoft.com/office/drawing/2014/main" id="{743E7E68-BC66-4A2A-C326-5F106EF2D842}"/>
                  </a:ext>
                </a:extLst>
              </p14:cNvPr>
              <p14:cNvContentPartPr/>
              <p14:nvPr/>
            </p14:nvContentPartPr>
            <p14:xfrm>
              <a:off x="6920761" y="5231345"/>
              <a:ext cx="441360" cy="157680"/>
            </p14:xfrm>
          </p:contentPart>
        </mc:Choice>
        <mc:Fallback xmlns="">
          <p:pic>
            <p:nvPicPr>
              <p:cNvPr id="11" name="Ink 10">
                <a:extLst>
                  <a:ext uri="{FF2B5EF4-FFF2-40B4-BE49-F238E27FC236}">
                    <a16:creationId xmlns:a16="http://schemas.microsoft.com/office/drawing/2014/main" id="{743E7E68-BC66-4A2A-C326-5F106EF2D842}"/>
                  </a:ext>
                </a:extLst>
              </p:cNvPr>
              <p:cNvPicPr/>
              <p:nvPr/>
            </p:nvPicPr>
            <p:blipFill>
              <a:blip r:embed="rId6"/>
              <a:stretch>
                <a:fillRect/>
              </a:stretch>
            </p:blipFill>
            <p:spPr>
              <a:xfrm>
                <a:off x="6916441" y="5227025"/>
                <a:ext cx="450000" cy="166320"/>
              </a:xfrm>
              <a:prstGeom prst="rect">
                <a:avLst/>
              </a:prstGeom>
            </p:spPr>
          </p:pic>
        </mc:Fallback>
      </mc:AlternateContent>
      <p:sp>
        <p:nvSpPr>
          <p:cNvPr id="2" name="Speech Bubble: Oval 1">
            <a:extLst>
              <a:ext uri="{FF2B5EF4-FFF2-40B4-BE49-F238E27FC236}">
                <a16:creationId xmlns:a16="http://schemas.microsoft.com/office/drawing/2014/main" id="{01D42A3D-FBAF-09E9-1659-349538F71A7E}"/>
              </a:ext>
            </a:extLst>
          </p:cNvPr>
          <p:cNvSpPr/>
          <p:nvPr/>
        </p:nvSpPr>
        <p:spPr>
          <a:xfrm>
            <a:off x="7727324" y="2820473"/>
            <a:ext cx="3698818" cy="2431435"/>
          </a:xfrm>
          <a:prstGeom prst="wedgeEllipseCallout">
            <a:avLst>
              <a:gd name="adj1" fmla="val -67839"/>
              <a:gd name="adj2" fmla="val -3710"/>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200" dirty="0">
                <a:solidFill>
                  <a:schemeClr val="tx1"/>
                </a:solidFill>
              </a:rPr>
              <a:t>Welcome to my stress bucket</a:t>
            </a:r>
          </a:p>
        </p:txBody>
      </p:sp>
    </p:spTree>
    <p:extLst>
      <p:ext uri="{BB962C8B-B14F-4D97-AF65-F5344CB8AC3E}">
        <p14:creationId xmlns:p14="http://schemas.microsoft.com/office/powerpoint/2010/main" val="2538759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7F7EF-0F44-584C-CBE5-84D9FDAAF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E5D6E9-E0D7-BAF4-6DC4-0DE4427D6F4B}"/>
              </a:ext>
            </a:extLst>
          </p:cNvPr>
          <p:cNvSpPr>
            <a:spLocks noGrp="1"/>
          </p:cNvSpPr>
          <p:nvPr>
            <p:ph type="title"/>
          </p:nvPr>
        </p:nvSpPr>
        <p:spPr/>
        <p:txBody>
          <a:bodyPr/>
          <a:lstStyle/>
          <a:p>
            <a:r>
              <a:rPr lang="en-GB" dirty="0"/>
              <a:t>Step 7</a:t>
            </a:r>
          </a:p>
        </p:txBody>
      </p:sp>
      <p:sp>
        <p:nvSpPr>
          <p:cNvPr id="3" name="Text Placeholder 2">
            <a:extLst>
              <a:ext uri="{FF2B5EF4-FFF2-40B4-BE49-F238E27FC236}">
                <a16:creationId xmlns:a16="http://schemas.microsoft.com/office/drawing/2014/main" id="{B4AD6264-FD07-2C9D-C9E0-11B46D1DD761}"/>
              </a:ext>
            </a:extLst>
          </p:cNvPr>
          <p:cNvSpPr>
            <a:spLocks noGrp="1"/>
          </p:cNvSpPr>
          <p:nvPr>
            <p:ph type="body" idx="1"/>
          </p:nvPr>
        </p:nvSpPr>
        <p:spPr/>
        <p:txBody>
          <a:bodyPr>
            <a:normAutofit/>
          </a:bodyPr>
          <a:lstStyle/>
          <a:p>
            <a:r>
              <a:rPr lang="en-GB" sz="4000" dirty="0"/>
              <a:t>Start thinking holistically</a:t>
            </a:r>
          </a:p>
        </p:txBody>
      </p:sp>
      <p:pic>
        <p:nvPicPr>
          <p:cNvPr id="4" name="Picture 3">
            <a:extLst>
              <a:ext uri="{FF2B5EF4-FFF2-40B4-BE49-F238E27FC236}">
                <a16:creationId xmlns:a16="http://schemas.microsoft.com/office/drawing/2014/main" id="{A8192DEB-569D-857F-E457-2EA75FDA8D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9095" y="2120586"/>
            <a:ext cx="1425508" cy="3348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0114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7B102-2A00-5309-3FAA-3810F9577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A6A32-E64E-89CD-18C7-C343B06AE167}"/>
              </a:ext>
            </a:extLst>
          </p:cNvPr>
          <p:cNvSpPr>
            <a:spLocks noGrp="1"/>
          </p:cNvSpPr>
          <p:nvPr>
            <p:ph type="title"/>
          </p:nvPr>
        </p:nvSpPr>
        <p:spPr/>
        <p:txBody>
          <a:bodyPr>
            <a:normAutofit fontScale="90000"/>
          </a:bodyPr>
          <a:lstStyle/>
          <a:p>
            <a:br>
              <a:rPr lang="en-GB" dirty="0"/>
            </a:br>
            <a:r>
              <a:rPr lang="en-GB" sz="4900" dirty="0"/>
              <a:t>Holistic medicine </a:t>
            </a:r>
            <a:br>
              <a:rPr lang="en-GB" dirty="0"/>
            </a:br>
            <a:br>
              <a:rPr lang="en-GB" dirty="0"/>
            </a:br>
            <a:r>
              <a:rPr lang="en-GB" dirty="0"/>
              <a:t>Guiding principle</a:t>
            </a:r>
            <a:r>
              <a:rPr lang="en-GB" sz="1100" dirty="0"/>
              <a:t>	</a:t>
            </a:r>
            <a:endParaRPr lang="en-GB" sz="1800" dirty="0"/>
          </a:p>
        </p:txBody>
      </p:sp>
      <p:sp>
        <p:nvSpPr>
          <p:cNvPr id="3" name="Content Placeholder 2">
            <a:extLst>
              <a:ext uri="{FF2B5EF4-FFF2-40B4-BE49-F238E27FC236}">
                <a16:creationId xmlns:a16="http://schemas.microsoft.com/office/drawing/2014/main" id="{02133954-8A66-C72A-855E-19608B881F1B}"/>
              </a:ext>
            </a:extLst>
          </p:cNvPr>
          <p:cNvSpPr>
            <a:spLocks noGrp="1"/>
          </p:cNvSpPr>
          <p:nvPr>
            <p:ph idx="1"/>
          </p:nvPr>
        </p:nvSpPr>
        <p:spPr/>
        <p:txBody>
          <a:bodyPr>
            <a:normAutofit/>
          </a:bodyPr>
          <a:lstStyle/>
          <a:p>
            <a:pPr marL="0" indent="0">
              <a:buNone/>
            </a:pPr>
            <a:endParaRPr lang="en-GB" dirty="0"/>
          </a:p>
          <a:p>
            <a:pPr marL="0" indent="0">
              <a:buNone/>
            </a:pPr>
            <a:endParaRPr lang="en-GB" sz="3200" dirty="0"/>
          </a:p>
          <a:p>
            <a:pPr marL="0" indent="0">
              <a:buNone/>
            </a:pPr>
            <a:r>
              <a:rPr lang="en-GB" sz="3200" dirty="0"/>
              <a:t>To negotiate the interface between medical science and</a:t>
            </a:r>
          </a:p>
          <a:p>
            <a:pPr marL="0" indent="0">
              <a:buNone/>
            </a:pPr>
            <a:r>
              <a:rPr lang="en-GB" sz="3200" dirty="0"/>
              <a:t> the  body’s intrinsic ability to heal itself.</a:t>
            </a:r>
          </a:p>
          <a:p>
            <a:pPr marL="0" indent="0">
              <a:buNone/>
            </a:pPr>
            <a:endParaRPr lang="en-GB" sz="3200" dirty="0"/>
          </a:p>
          <a:p>
            <a:pPr marL="0" indent="0">
              <a:buNone/>
            </a:pPr>
            <a:endParaRPr lang="en-GB" sz="3200" dirty="0"/>
          </a:p>
          <a:p>
            <a:endParaRPr lang="en-GB" dirty="0"/>
          </a:p>
          <a:p>
            <a:pPr marL="0" indent="0">
              <a:buNone/>
            </a:pPr>
            <a:r>
              <a:rPr lang="en-GB" dirty="0"/>
              <a:t>									</a:t>
            </a:r>
            <a:endParaRPr lang="en-GB" sz="2000" dirty="0"/>
          </a:p>
          <a:p>
            <a:endParaRPr lang="en-GB" dirty="0"/>
          </a:p>
        </p:txBody>
      </p:sp>
    </p:spTree>
    <p:extLst>
      <p:ext uri="{BB962C8B-B14F-4D97-AF65-F5344CB8AC3E}">
        <p14:creationId xmlns:p14="http://schemas.microsoft.com/office/powerpoint/2010/main" val="20786579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693BA-FE9B-913F-76B1-A5E299F4037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2C7025DF-D4EA-FFFE-C99A-74D0BA5D1867}"/>
              </a:ext>
            </a:extLst>
          </p:cNvPr>
          <p:cNvGraphicFramePr>
            <a:graphicFrameLocks noGrp="1"/>
          </p:cNvGraphicFramePr>
          <p:nvPr/>
        </p:nvGraphicFramePr>
        <p:xfrm>
          <a:off x="838199" y="2401094"/>
          <a:ext cx="10173235" cy="2430210"/>
        </p:xfrm>
        <a:graphic>
          <a:graphicData uri="http://schemas.openxmlformats.org/drawingml/2006/table">
            <a:tbl>
              <a:tblPr/>
              <a:tblGrid>
                <a:gridCol w="2034647">
                  <a:extLst>
                    <a:ext uri="{9D8B030D-6E8A-4147-A177-3AD203B41FA5}">
                      <a16:colId xmlns:a16="http://schemas.microsoft.com/office/drawing/2014/main" val="3111396483"/>
                    </a:ext>
                  </a:extLst>
                </a:gridCol>
                <a:gridCol w="2034647">
                  <a:extLst>
                    <a:ext uri="{9D8B030D-6E8A-4147-A177-3AD203B41FA5}">
                      <a16:colId xmlns:a16="http://schemas.microsoft.com/office/drawing/2014/main" val="3144959477"/>
                    </a:ext>
                  </a:extLst>
                </a:gridCol>
                <a:gridCol w="2034647">
                  <a:extLst>
                    <a:ext uri="{9D8B030D-6E8A-4147-A177-3AD203B41FA5}">
                      <a16:colId xmlns:a16="http://schemas.microsoft.com/office/drawing/2014/main" val="4072693824"/>
                    </a:ext>
                  </a:extLst>
                </a:gridCol>
                <a:gridCol w="2034647">
                  <a:extLst>
                    <a:ext uri="{9D8B030D-6E8A-4147-A177-3AD203B41FA5}">
                      <a16:colId xmlns:a16="http://schemas.microsoft.com/office/drawing/2014/main" val="2464838457"/>
                    </a:ext>
                  </a:extLst>
                </a:gridCol>
                <a:gridCol w="2034647">
                  <a:extLst>
                    <a:ext uri="{9D8B030D-6E8A-4147-A177-3AD203B41FA5}">
                      <a16:colId xmlns:a16="http://schemas.microsoft.com/office/drawing/2014/main" val="1970431809"/>
                    </a:ext>
                  </a:extLst>
                </a:gridCol>
              </a:tblGrid>
              <a:tr h="0">
                <a:tc>
                  <a:txBody>
                    <a:bodyPr/>
                    <a:lstStyle/>
                    <a:p>
                      <a:pPr>
                        <a:buNone/>
                      </a:pPr>
                      <a:r>
                        <a:rPr lang="en-GB" b="1" dirty="0"/>
                        <a:t>Drug</a:t>
                      </a:r>
                    </a:p>
                  </a:txBody>
                  <a:tcPr anchor="ctr">
                    <a:lnL>
                      <a:noFill/>
                    </a:lnL>
                    <a:lnR>
                      <a:noFill/>
                    </a:lnR>
                    <a:lnT>
                      <a:noFill/>
                    </a:lnT>
                    <a:lnB>
                      <a:noFill/>
                    </a:lnB>
                    <a:noFill/>
                  </a:tcPr>
                </a:tc>
                <a:tc>
                  <a:txBody>
                    <a:bodyPr/>
                    <a:lstStyle/>
                    <a:p>
                      <a:pPr>
                        <a:buNone/>
                      </a:pPr>
                      <a:r>
                        <a:rPr lang="en-GB" b="1" dirty="0"/>
                        <a:t>Population</a:t>
                      </a:r>
                    </a:p>
                  </a:txBody>
                  <a:tcPr anchor="ctr">
                    <a:lnL>
                      <a:noFill/>
                    </a:lnL>
                    <a:lnR>
                      <a:noFill/>
                    </a:lnR>
                    <a:lnT>
                      <a:noFill/>
                    </a:lnT>
                    <a:lnB>
                      <a:noFill/>
                    </a:lnB>
                    <a:noFill/>
                  </a:tcPr>
                </a:tc>
                <a:tc>
                  <a:txBody>
                    <a:bodyPr/>
                    <a:lstStyle/>
                    <a:p>
                      <a:pPr>
                        <a:buNone/>
                      </a:pPr>
                      <a:r>
                        <a:rPr lang="en-GB" b="1" dirty="0"/>
                        <a:t>(Active)</a:t>
                      </a:r>
                    </a:p>
                  </a:txBody>
                  <a:tcPr anchor="ctr">
                    <a:lnL>
                      <a:noFill/>
                    </a:lnL>
                    <a:lnR>
                      <a:noFill/>
                    </a:lnR>
                    <a:lnT>
                      <a:noFill/>
                    </a:lnT>
                    <a:lnB>
                      <a:noFill/>
                    </a:lnB>
                    <a:noFill/>
                  </a:tcPr>
                </a:tc>
                <a:tc>
                  <a:txBody>
                    <a:bodyPr/>
                    <a:lstStyle/>
                    <a:p>
                      <a:pPr>
                        <a:buNone/>
                      </a:pPr>
                      <a:r>
                        <a:rPr lang="en-GB" b="1" dirty="0"/>
                        <a:t>Rate (Placebo)</a:t>
                      </a:r>
                    </a:p>
                  </a:txBody>
                  <a:tcPr anchor="ctr">
                    <a:lnL>
                      <a:noFill/>
                    </a:lnL>
                    <a:lnR>
                      <a:noFill/>
                    </a:lnR>
                    <a:lnT>
                      <a:noFill/>
                    </a:lnT>
                    <a:lnB>
                      <a:noFill/>
                    </a:lnB>
                    <a:noFill/>
                  </a:tcPr>
                </a:tc>
                <a:tc>
                  <a:txBody>
                    <a:bodyPr/>
                    <a:lstStyle/>
                    <a:p>
                      <a:pPr>
                        <a:buNone/>
                      </a:pPr>
                      <a:endParaRPr lang="en-GB" dirty="0"/>
                    </a:p>
                  </a:txBody>
                  <a:tcPr anchor="ctr">
                    <a:lnL>
                      <a:noFill/>
                    </a:lnL>
                    <a:lnR>
                      <a:noFill/>
                    </a:lnR>
                    <a:lnT>
                      <a:noFill/>
                    </a:lnT>
                    <a:lnB>
                      <a:noFill/>
                    </a:lnB>
                    <a:noFill/>
                  </a:tcPr>
                </a:tc>
                <a:extLst>
                  <a:ext uri="{0D108BD9-81ED-4DB2-BD59-A6C34878D82A}">
                    <a16:rowId xmlns:a16="http://schemas.microsoft.com/office/drawing/2014/main" val="3441509896"/>
                  </a:ext>
                </a:extLst>
              </a:tr>
              <a:tr h="0">
                <a:tc>
                  <a:txBody>
                    <a:bodyPr/>
                    <a:lstStyle/>
                    <a:p>
                      <a:pPr>
                        <a:buNone/>
                      </a:pPr>
                      <a:endParaRPr lang="en-GB" dirty="0"/>
                    </a:p>
                  </a:txBody>
                  <a:tcPr anchor="ctr">
                    <a:lnL>
                      <a:noFill/>
                    </a:lnL>
                    <a:lnR>
                      <a:noFill/>
                    </a:lnR>
                    <a:lnT>
                      <a:noFill/>
                    </a:lnT>
                    <a:lnB>
                      <a:noFill/>
                    </a:lnB>
                    <a:noFill/>
                  </a:tcPr>
                </a:tc>
                <a:tc>
                  <a:txBody>
                    <a:bodyPr/>
                    <a:lstStyle/>
                    <a:p>
                      <a:pPr>
                        <a:buNone/>
                      </a:pPr>
                      <a:endParaRPr lang="en-GB"/>
                    </a:p>
                  </a:txBody>
                  <a:tcPr anchor="ctr">
                    <a:lnL>
                      <a:noFill/>
                    </a:lnL>
                    <a:lnR>
                      <a:noFill/>
                    </a:lnR>
                    <a:lnT>
                      <a:noFill/>
                    </a:lnT>
                    <a:lnB>
                      <a:noFill/>
                    </a:lnB>
                    <a:noFill/>
                  </a:tcPr>
                </a:tc>
                <a:tc>
                  <a:txBody>
                    <a:bodyPr/>
                    <a:lstStyle/>
                    <a:p>
                      <a:pPr>
                        <a:buNone/>
                      </a:pPr>
                      <a:endParaRPr lang="en-GB"/>
                    </a:p>
                  </a:txBody>
                  <a:tcPr anchor="ctr">
                    <a:lnL>
                      <a:noFill/>
                    </a:lnL>
                    <a:lnR>
                      <a:noFill/>
                    </a:lnR>
                    <a:lnT>
                      <a:noFill/>
                    </a:lnT>
                    <a:lnB>
                      <a:noFill/>
                    </a:lnB>
                    <a:noFill/>
                  </a:tcPr>
                </a:tc>
                <a:tc>
                  <a:txBody>
                    <a:bodyPr/>
                    <a:lstStyle/>
                    <a:p>
                      <a:pPr>
                        <a:buNone/>
                      </a:pPr>
                      <a:endParaRPr lang="en-GB" dirty="0"/>
                    </a:p>
                  </a:txBody>
                  <a:tcPr anchor="ctr">
                    <a:lnL>
                      <a:noFill/>
                    </a:lnL>
                    <a:lnR>
                      <a:noFill/>
                    </a:lnR>
                    <a:lnT>
                      <a:noFill/>
                    </a:lnT>
                    <a:lnB>
                      <a:noFill/>
                    </a:lnB>
                    <a:noFill/>
                  </a:tcPr>
                </a:tc>
                <a:tc>
                  <a:txBody>
                    <a:bodyPr/>
                    <a:lstStyle/>
                    <a:p>
                      <a:pPr>
                        <a:buNone/>
                      </a:pPr>
                      <a:endParaRPr lang="en-GB" dirty="0"/>
                    </a:p>
                  </a:txBody>
                  <a:tcPr anchor="ctr">
                    <a:lnL>
                      <a:noFill/>
                    </a:lnL>
                    <a:lnR>
                      <a:noFill/>
                    </a:lnR>
                    <a:lnT>
                      <a:noFill/>
                    </a:lnT>
                    <a:lnB>
                      <a:noFill/>
                    </a:lnB>
                    <a:noFill/>
                  </a:tcPr>
                </a:tc>
                <a:extLst>
                  <a:ext uri="{0D108BD9-81ED-4DB2-BD59-A6C34878D82A}">
                    <a16:rowId xmlns:a16="http://schemas.microsoft.com/office/drawing/2014/main" val="2525978809"/>
                  </a:ext>
                </a:extLst>
              </a:tr>
              <a:tr h="0">
                <a:tc>
                  <a:txBody>
                    <a:bodyPr/>
                    <a:lstStyle/>
                    <a:p>
                      <a:pPr>
                        <a:lnSpc>
                          <a:spcPct val="200000"/>
                        </a:lnSpc>
                        <a:buNone/>
                      </a:pPr>
                      <a:r>
                        <a:rPr lang="en-GB" dirty="0" err="1"/>
                        <a:t>Atogepant</a:t>
                      </a:r>
                      <a:endParaRPr lang="en-GB" dirty="0"/>
                    </a:p>
                  </a:txBody>
                  <a:tcPr anchor="ctr">
                    <a:lnL>
                      <a:noFill/>
                    </a:lnL>
                    <a:lnR>
                      <a:noFill/>
                    </a:lnR>
                    <a:lnT>
                      <a:noFill/>
                    </a:lnT>
                    <a:lnB>
                      <a:noFill/>
                    </a:lnB>
                    <a:noFill/>
                  </a:tcPr>
                </a:tc>
                <a:tc>
                  <a:txBody>
                    <a:bodyPr/>
                    <a:lstStyle/>
                    <a:p>
                      <a:pPr>
                        <a:lnSpc>
                          <a:spcPct val="200000"/>
                        </a:lnSpc>
                        <a:buNone/>
                      </a:pPr>
                      <a:r>
                        <a:rPr lang="en-GB"/>
                        <a:t>Episodic migraine</a:t>
                      </a:r>
                    </a:p>
                  </a:txBody>
                  <a:tcPr anchor="ctr">
                    <a:lnL>
                      <a:noFill/>
                    </a:lnL>
                    <a:lnR>
                      <a:noFill/>
                    </a:lnR>
                    <a:lnT>
                      <a:noFill/>
                    </a:lnT>
                    <a:lnB>
                      <a:noFill/>
                    </a:lnB>
                    <a:noFill/>
                  </a:tcPr>
                </a:tc>
                <a:tc>
                  <a:txBody>
                    <a:bodyPr/>
                    <a:lstStyle/>
                    <a:p>
                      <a:pPr>
                        <a:lnSpc>
                          <a:spcPct val="200000"/>
                        </a:lnSpc>
                        <a:buNone/>
                      </a:pPr>
                      <a:r>
                        <a:rPr lang="en-GB" b="1" dirty="0"/>
                        <a:t>71.3%</a:t>
                      </a:r>
                      <a:endParaRPr lang="en-GB" dirty="0"/>
                    </a:p>
                  </a:txBody>
                  <a:tcPr anchor="ctr">
                    <a:lnL>
                      <a:noFill/>
                    </a:lnL>
                    <a:lnR>
                      <a:noFill/>
                    </a:lnR>
                    <a:lnT>
                      <a:noFill/>
                    </a:lnT>
                    <a:lnB>
                      <a:noFill/>
                    </a:lnB>
                    <a:noFill/>
                  </a:tcPr>
                </a:tc>
                <a:tc>
                  <a:txBody>
                    <a:bodyPr/>
                    <a:lstStyle/>
                    <a:p>
                      <a:pPr>
                        <a:lnSpc>
                          <a:spcPct val="200000"/>
                        </a:lnSpc>
                        <a:buNone/>
                      </a:pPr>
                      <a:r>
                        <a:rPr lang="en-GB" b="1" dirty="0"/>
                        <a:t>43.9%</a:t>
                      </a:r>
                      <a:endParaRPr lang="en-GB" dirty="0"/>
                    </a:p>
                  </a:txBody>
                  <a:tcPr anchor="ctr">
                    <a:lnL>
                      <a:noFill/>
                    </a:lnL>
                    <a:lnR>
                      <a:noFill/>
                    </a:lnR>
                    <a:lnT>
                      <a:noFill/>
                    </a:lnT>
                    <a:lnB>
                      <a:noFill/>
                    </a:lnB>
                    <a:noFill/>
                  </a:tcPr>
                </a:tc>
                <a:tc>
                  <a:txBody>
                    <a:bodyPr/>
                    <a:lstStyle/>
                    <a:p>
                      <a:pPr>
                        <a:buNone/>
                      </a:pPr>
                      <a:endParaRPr lang="en-GB" dirty="0"/>
                    </a:p>
                  </a:txBody>
                  <a:tcPr anchor="ctr">
                    <a:lnL>
                      <a:noFill/>
                    </a:lnL>
                    <a:lnR>
                      <a:noFill/>
                    </a:lnR>
                    <a:lnT>
                      <a:noFill/>
                    </a:lnT>
                    <a:lnB>
                      <a:noFill/>
                    </a:lnB>
                    <a:noFill/>
                  </a:tcPr>
                </a:tc>
                <a:extLst>
                  <a:ext uri="{0D108BD9-81ED-4DB2-BD59-A6C34878D82A}">
                    <a16:rowId xmlns:a16="http://schemas.microsoft.com/office/drawing/2014/main" val="2276663251"/>
                  </a:ext>
                </a:extLst>
              </a:tr>
              <a:tr h="0">
                <a:tc>
                  <a:txBody>
                    <a:bodyPr/>
                    <a:lstStyle/>
                    <a:p>
                      <a:pPr>
                        <a:lnSpc>
                          <a:spcPct val="200000"/>
                        </a:lnSpc>
                        <a:buNone/>
                      </a:pPr>
                      <a:r>
                        <a:rPr lang="en-GB" dirty="0" err="1"/>
                        <a:t>Atogepant</a:t>
                      </a:r>
                      <a:r>
                        <a:rPr lang="en-GB" dirty="0"/>
                        <a:t>  </a:t>
                      </a:r>
                    </a:p>
                  </a:txBody>
                  <a:tcPr anchor="ctr">
                    <a:lnL>
                      <a:noFill/>
                    </a:lnL>
                    <a:lnR>
                      <a:noFill/>
                    </a:lnR>
                    <a:lnT>
                      <a:noFill/>
                    </a:lnT>
                    <a:lnB>
                      <a:noFill/>
                    </a:lnB>
                    <a:noFill/>
                  </a:tcPr>
                </a:tc>
                <a:tc>
                  <a:txBody>
                    <a:bodyPr/>
                    <a:lstStyle/>
                    <a:p>
                      <a:pPr>
                        <a:lnSpc>
                          <a:spcPct val="200000"/>
                        </a:lnSpc>
                        <a:buNone/>
                      </a:pPr>
                      <a:r>
                        <a:rPr lang="en-GB"/>
                        <a:t>Chronic migraine</a:t>
                      </a:r>
                    </a:p>
                  </a:txBody>
                  <a:tcPr anchor="ctr">
                    <a:lnL>
                      <a:noFill/>
                    </a:lnL>
                    <a:lnR>
                      <a:noFill/>
                    </a:lnR>
                    <a:lnT>
                      <a:noFill/>
                    </a:lnT>
                    <a:lnB>
                      <a:noFill/>
                    </a:lnB>
                    <a:noFill/>
                  </a:tcPr>
                </a:tc>
                <a:tc>
                  <a:txBody>
                    <a:bodyPr/>
                    <a:lstStyle/>
                    <a:p>
                      <a:pPr>
                        <a:lnSpc>
                          <a:spcPct val="200000"/>
                        </a:lnSpc>
                        <a:buNone/>
                      </a:pPr>
                      <a:r>
                        <a:rPr lang="en-GB" b="1" dirty="0"/>
                        <a:t>41%</a:t>
                      </a:r>
                      <a:endParaRPr lang="en-GB" dirty="0"/>
                    </a:p>
                  </a:txBody>
                  <a:tcPr anchor="ctr">
                    <a:lnL>
                      <a:noFill/>
                    </a:lnL>
                    <a:lnR>
                      <a:noFill/>
                    </a:lnR>
                    <a:lnT>
                      <a:noFill/>
                    </a:lnT>
                    <a:lnB>
                      <a:noFill/>
                    </a:lnB>
                    <a:noFill/>
                  </a:tcPr>
                </a:tc>
                <a:tc>
                  <a:txBody>
                    <a:bodyPr/>
                    <a:lstStyle/>
                    <a:p>
                      <a:pPr>
                        <a:lnSpc>
                          <a:spcPct val="200000"/>
                        </a:lnSpc>
                        <a:buNone/>
                      </a:pPr>
                      <a:r>
                        <a:rPr lang="en-GB" b="1" dirty="0"/>
                        <a:t>26%</a:t>
                      </a:r>
                      <a:endParaRPr lang="en-GB" dirty="0"/>
                    </a:p>
                  </a:txBody>
                  <a:tcPr anchor="ctr">
                    <a:lnL>
                      <a:noFill/>
                    </a:lnL>
                    <a:lnR>
                      <a:noFill/>
                    </a:lnR>
                    <a:lnT>
                      <a:noFill/>
                    </a:lnT>
                    <a:lnB>
                      <a:noFill/>
                    </a:lnB>
                    <a:noFill/>
                  </a:tcPr>
                </a:tc>
                <a:tc>
                  <a:txBody>
                    <a:bodyPr/>
                    <a:lstStyle/>
                    <a:p>
                      <a:pPr>
                        <a:buNone/>
                      </a:pPr>
                      <a:endParaRPr lang="en-GB" dirty="0"/>
                    </a:p>
                  </a:txBody>
                  <a:tcPr anchor="ctr">
                    <a:lnL>
                      <a:noFill/>
                    </a:lnL>
                    <a:lnR>
                      <a:noFill/>
                    </a:lnR>
                    <a:lnT>
                      <a:noFill/>
                    </a:lnT>
                    <a:lnB>
                      <a:noFill/>
                    </a:lnB>
                    <a:noFill/>
                  </a:tcPr>
                </a:tc>
                <a:extLst>
                  <a:ext uri="{0D108BD9-81ED-4DB2-BD59-A6C34878D82A}">
                    <a16:rowId xmlns:a16="http://schemas.microsoft.com/office/drawing/2014/main" val="1838789141"/>
                  </a:ext>
                </a:extLst>
              </a:tr>
              <a:tr h="0">
                <a:tc>
                  <a:txBody>
                    <a:bodyPr/>
                    <a:lstStyle/>
                    <a:p>
                      <a:pPr>
                        <a:lnSpc>
                          <a:spcPct val="200000"/>
                        </a:lnSpc>
                        <a:buNone/>
                      </a:pPr>
                      <a:r>
                        <a:rPr lang="en-GB" dirty="0"/>
                        <a:t>Rimegepant </a:t>
                      </a:r>
                    </a:p>
                  </a:txBody>
                  <a:tcPr anchor="ctr">
                    <a:lnL>
                      <a:noFill/>
                    </a:lnL>
                    <a:lnR>
                      <a:noFill/>
                    </a:lnR>
                    <a:lnT>
                      <a:noFill/>
                    </a:lnT>
                    <a:lnB>
                      <a:noFill/>
                    </a:lnB>
                    <a:noFill/>
                  </a:tcPr>
                </a:tc>
                <a:tc>
                  <a:txBody>
                    <a:bodyPr/>
                    <a:lstStyle/>
                    <a:p>
                      <a:pPr>
                        <a:lnSpc>
                          <a:spcPct val="200000"/>
                        </a:lnSpc>
                        <a:buNone/>
                      </a:pPr>
                      <a:r>
                        <a:rPr lang="en-GB"/>
                        <a:t>Episodic migraine</a:t>
                      </a:r>
                    </a:p>
                  </a:txBody>
                  <a:tcPr anchor="ctr">
                    <a:lnL>
                      <a:noFill/>
                    </a:lnL>
                    <a:lnR>
                      <a:noFill/>
                    </a:lnR>
                    <a:lnT>
                      <a:noFill/>
                    </a:lnT>
                    <a:lnB>
                      <a:noFill/>
                    </a:lnB>
                    <a:noFill/>
                  </a:tcPr>
                </a:tc>
                <a:tc>
                  <a:txBody>
                    <a:bodyPr/>
                    <a:lstStyle/>
                    <a:p>
                      <a:pPr>
                        <a:lnSpc>
                          <a:spcPct val="200000"/>
                        </a:lnSpc>
                        <a:buNone/>
                      </a:pPr>
                      <a:r>
                        <a:rPr lang="en-GB" b="1" dirty="0"/>
                        <a:t>49%</a:t>
                      </a:r>
                      <a:endParaRPr lang="en-GB" dirty="0"/>
                    </a:p>
                  </a:txBody>
                  <a:tcPr anchor="ctr">
                    <a:lnL>
                      <a:noFill/>
                    </a:lnL>
                    <a:lnR>
                      <a:noFill/>
                    </a:lnR>
                    <a:lnT>
                      <a:noFill/>
                    </a:lnT>
                    <a:lnB>
                      <a:noFill/>
                    </a:lnB>
                    <a:noFill/>
                  </a:tcPr>
                </a:tc>
                <a:tc>
                  <a:txBody>
                    <a:bodyPr/>
                    <a:lstStyle/>
                    <a:p>
                      <a:pPr>
                        <a:lnSpc>
                          <a:spcPct val="200000"/>
                        </a:lnSpc>
                        <a:buNone/>
                      </a:pPr>
                      <a:r>
                        <a:rPr lang="en-GB" b="1" dirty="0"/>
                        <a:t>41%</a:t>
                      </a:r>
                      <a:r>
                        <a:rPr lang="en-GB" dirty="0"/>
                        <a:t> </a:t>
                      </a:r>
                    </a:p>
                  </a:txBody>
                  <a:tcPr anchor="ctr">
                    <a:lnL>
                      <a:noFill/>
                    </a:lnL>
                    <a:lnR>
                      <a:noFill/>
                    </a:lnR>
                    <a:lnT>
                      <a:noFill/>
                    </a:lnT>
                    <a:lnB>
                      <a:noFill/>
                    </a:lnB>
                    <a:noFill/>
                  </a:tcPr>
                </a:tc>
                <a:tc>
                  <a:txBody>
                    <a:bodyPr/>
                    <a:lstStyle/>
                    <a:p>
                      <a:pPr>
                        <a:buNone/>
                      </a:pPr>
                      <a:endParaRPr lang="en-GB" dirty="0"/>
                    </a:p>
                  </a:txBody>
                  <a:tcPr anchor="ctr">
                    <a:lnL>
                      <a:noFill/>
                    </a:lnL>
                    <a:lnR>
                      <a:noFill/>
                    </a:lnR>
                    <a:lnT>
                      <a:noFill/>
                    </a:lnT>
                    <a:lnB>
                      <a:noFill/>
                    </a:lnB>
                    <a:noFill/>
                  </a:tcPr>
                </a:tc>
                <a:extLst>
                  <a:ext uri="{0D108BD9-81ED-4DB2-BD59-A6C34878D82A}">
                    <a16:rowId xmlns:a16="http://schemas.microsoft.com/office/drawing/2014/main" val="889961497"/>
                  </a:ext>
                </a:extLst>
              </a:tr>
            </a:tbl>
          </a:graphicData>
        </a:graphic>
      </p:graphicFrame>
      <p:sp>
        <p:nvSpPr>
          <p:cNvPr id="4" name="Rectangle 1">
            <a:extLst>
              <a:ext uri="{FF2B5EF4-FFF2-40B4-BE49-F238E27FC236}">
                <a16:creationId xmlns:a16="http://schemas.microsoft.com/office/drawing/2014/main" id="{02D69561-A1A6-5328-52FC-40D642E7587B}"/>
              </a:ext>
            </a:extLst>
          </p:cNvPr>
          <p:cNvSpPr>
            <a:spLocks noChangeArrowheads="1"/>
          </p:cNvSpPr>
          <p:nvPr/>
        </p:nvSpPr>
        <p:spPr bwMode="auto">
          <a:xfrm>
            <a:off x="63500" y="-1385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8194" name="Picture 2" descr="JAMA logo">
            <a:extLst>
              <a:ext uri="{FF2B5EF4-FFF2-40B4-BE49-F238E27FC236}">
                <a16:creationId xmlns:a16="http://schemas.microsoft.com/office/drawing/2014/main" id="{48BC9A8A-34BF-815A-B19A-44062892C6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00" y="-549275"/>
            <a:ext cx="266700" cy="2667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32599F5-51C9-5DC3-76D4-965882E571DC}"/>
              </a:ext>
            </a:extLst>
          </p:cNvPr>
          <p:cNvSpPr txBox="1"/>
          <p:nvPr/>
        </p:nvSpPr>
        <p:spPr>
          <a:xfrm>
            <a:off x="10422170" y="5619550"/>
            <a:ext cx="1366913" cy="830997"/>
          </a:xfrm>
          <a:prstGeom prst="rect">
            <a:avLst/>
          </a:prstGeom>
          <a:noFill/>
        </p:spPr>
        <p:txBody>
          <a:bodyPr wrap="none" rtlCol="0">
            <a:spAutoFit/>
          </a:bodyPr>
          <a:lstStyle/>
          <a:p>
            <a:r>
              <a:rPr lang="en-GB" sz="1200" dirty="0"/>
              <a:t>Croup 2021</a:t>
            </a:r>
          </a:p>
          <a:p>
            <a:r>
              <a:rPr lang="en-GB" sz="1200" dirty="0"/>
              <a:t>Lipton 2022</a:t>
            </a:r>
          </a:p>
          <a:p>
            <a:r>
              <a:rPr lang="en-GB" sz="1200" dirty="0"/>
              <a:t>Pozo-Rosich 2023</a:t>
            </a:r>
          </a:p>
          <a:p>
            <a:r>
              <a:rPr lang="en-GB" sz="1200" dirty="0" err="1"/>
              <a:t>Tassorelli</a:t>
            </a:r>
            <a:r>
              <a:rPr lang="en-GB" sz="1200" dirty="0"/>
              <a:t> 2024</a:t>
            </a:r>
          </a:p>
        </p:txBody>
      </p:sp>
      <p:sp>
        <p:nvSpPr>
          <p:cNvPr id="6" name="TextBox 5">
            <a:extLst>
              <a:ext uri="{FF2B5EF4-FFF2-40B4-BE49-F238E27FC236}">
                <a16:creationId xmlns:a16="http://schemas.microsoft.com/office/drawing/2014/main" id="{5DC987D1-76A4-9287-E8FA-4B05AD65A545}"/>
              </a:ext>
            </a:extLst>
          </p:cNvPr>
          <p:cNvSpPr txBox="1"/>
          <p:nvPr/>
        </p:nvSpPr>
        <p:spPr>
          <a:xfrm>
            <a:off x="2021983" y="1326524"/>
            <a:ext cx="5862502" cy="954107"/>
          </a:xfrm>
          <a:prstGeom prst="rect">
            <a:avLst/>
          </a:prstGeom>
          <a:noFill/>
        </p:spPr>
        <p:txBody>
          <a:bodyPr wrap="none" rtlCol="0">
            <a:spAutoFit/>
          </a:bodyPr>
          <a:lstStyle/>
          <a:p>
            <a:r>
              <a:rPr lang="en-GB" sz="2800" dirty="0" err="1"/>
              <a:t>Gepants</a:t>
            </a:r>
            <a:r>
              <a:rPr lang="en-GB" sz="2800" dirty="0"/>
              <a:t> against placebo at week 12.</a:t>
            </a:r>
          </a:p>
          <a:p>
            <a:pPr algn="ctr"/>
            <a:r>
              <a:rPr lang="en-GB" sz="2800" dirty="0"/>
              <a:t>50% response rates</a:t>
            </a:r>
          </a:p>
        </p:txBody>
      </p:sp>
      <p:cxnSp>
        <p:nvCxnSpPr>
          <p:cNvPr id="8" name="Straight Connector 7">
            <a:extLst>
              <a:ext uri="{FF2B5EF4-FFF2-40B4-BE49-F238E27FC236}">
                <a16:creationId xmlns:a16="http://schemas.microsoft.com/office/drawing/2014/main" id="{3815EB2F-D400-5427-A237-8D007ED75BAA}"/>
              </a:ext>
            </a:extLst>
          </p:cNvPr>
          <p:cNvCxnSpPr>
            <a:cxnSpLocks/>
          </p:cNvCxnSpPr>
          <p:nvPr/>
        </p:nvCxnSpPr>
        <p:spPr>
          <a:xfrm>
            <a:off x="6774287" y="2735911"/>
            <a:ext cx="0" cy="2273971"/>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6295D55E-09EB-6312-8B28-46026CCEBC49}"/>
              </a:ext>
            </a:extLst>
          </p:cNvPr>
          <p:cNvCxnSpPr>
            <a:cxnSpLocks/>
          </p:cNvCxnSpPr>
          <p:nvPr/>
        </p:nvCxnSpPr>
        <p:spPr>
          <a:xfrm>
            <a:off x="2676659" y="2805448"/>
            <a:ext cx="0" cy="2300176"/>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83662C3F-F740-D073-339A-9F4B10A3BE5E}"/>
              </a:ext>
            </a:extLst>
          </p:cNvPr>
          <p:cNvCxnSpPr>
            <a:cxnSpLocks/>
          </p:cNvCxnSpPr>
          <p:nvPr/>
        </p:nvCxnSpPr>
        <p:spPr>
          <a:xfrm>
            <a:off x="4863921" y="2805448"/>
            <a:ext cx="0" cy="2204434"/>
          </a:xfrm>
          <a:prstGeom prst="line">
            <a:avLst/>
          </a:prstGeom>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p14="http://schemas.microsoft.com/office/powerpoint/2010/main" xmlns:aink="http://schemas.microsoft.com/office/drawing/2016/ink">
        <mc:Choice Requires="p14 aink">
          <p:contentPart p14:bwMode="auto" r:id="rId3">
            <p14:nvContentPartPr>
              <p14:cNvPr id="3" name="Ink 2">
                <a:extLst>
                  <a:ext uri="{FF2B5EF4-FFF2-40B4-BE49-F238E27FC236}">
                    <a16:creationId xmlns:a16="http://schemas.microsoft.com/office/drawing/2014/main" id="{4935DBDE-98D6-2509-6842-83DE1846F37E}"/>
                  </a:ext>
                </a:extLst>
              </p14:cNvPr>
              <p14:cNvContentPartPr/>
              <p14:nvPr/>
            </p14:nvContentPartPr>
            <p14:xfrm>
              <a:off x="4737935" y="2329337"/>
              <a:ext cx="4098600" cy="2758680"/>
            </p14:xfrm>
          </p:contentPart>
        </mc:Choice>
        <mc:Fallback xmlns="">
          <p:pic>
            <p:nvPicPr>
              <p:cNvPr id="3" name="Ink 2">
                <a:extLst>
                  <a:ext uri="{FF2B5EF4-FFF2-40B4-BE49-F238E27FC236}">
                    <a16:creationId xmlns:a16="http://schemas.microsoft.com/office/drawing/2014/main" id="{5BF14E2C-E2F3-0355-CA0E-BF6B2E977F8F}"/>
                  </a:ext>
                </a:extLst>
              </p:cNvPr>
              <p:cNvPicPr/>
              <p:nvPr/>
            </p:nvPicPr>
            <p:blipFill>
              <a:blip r:embed="rId4"/>
              <a:stretch>
                <a:fillRect/>
              </a:stretch>
            </p:blipFill>
            <p:spPr>
              <a:xfrm>
                <a:off x="4674935" y="1951337"/>
                <a:ext cx="4224240" cy="3514320"/>
              </a:xfrm>
              <a:prstGeom prst="rect">
                <a:avLst/>
              </a:prstGeom>
            </p:spPr>
          </p:pic>
        </mc:Fallback>
      </mc:AlternateContent>
    </p:spTree>
    <p:extLst>
      <p:ext uri="{BB962C8B-B14F-4D97-AF65-F5344CB8AC3E}">
        <p14:creationId xmlns:p14="http://schemas.microsoft.com/office/powerpoint/2010/main" val="628484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DA937C6-C2A2-24B6-B22C-60852344A55C}"/>
              </a:ext>
            </a:extLst>
          </p:cNvPr>
          <p:cNvSpPr>
            <a:spLocks noChangeArrowheads="1"/>
          </p:cNvSpPr>
          <p:nvPr/>
        </p:nvSpPr>
        <p:spPr bwMode="auto">
          <a:xfrm>
            <a:off x="0" y="138743"/>
            <a:ext cx="25720812"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err="1">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i</a:t>
            </a:r>
            <a:r>
              <a:rPr kumimoji="0" lang="en-GB" altLang="en-US" sz="1100" b="0"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  A comprehensive handbook “Manage your Migraine Holistically.” </a:t>
            </a:r>
            <a:endParaRPr kumimoji="0" lang="en-GB" altLang="en-US" sz="1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pic>
        <p:nvPicPr>
          <p:cNvPr id="3" name="Graphic 1">
            <a:extLst>
              <a:ext uri="{FF2B5EF4-FFF2-40B4-BE49-F238E27FC236}">
                <a16:creationId xmlns:a16="http://schemas.microsoft.com/office/drawing/2014/main" id="{012C623D-87AD-71E3-FE12-5EAA4BCF9E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0" y="0"/>
            <a:ext cx="11771290" cy="6621769"/>
          </a:xfrm>
          <a:prstGeom prst="rect">
            <a:avLst/>
          </a:prstGeom>
        </p:spPr>
      </p:pic>
      <p:sp>
        <p:nvSpPr>
          <p:cNvPr id="4" name="Rectangle 3">
            <a:extLst>
              <a:ext uri="{FF2B5EF4-FFF2-40B4-BE49-F238E27FC236}">
                <a16:creationId xmlns:a16="http://schemas.microsoft.com/office/drawing/2014/main" id="{1E87F55F-60CC-ECA5-66E3-98CD92043419}"/>
              </a:ext>
            </a:extLst>
          </p:cNvPr>
          <p:cNvSpPr>
            <a:spLocks noChangeArrowheads="1"/>
          </p:cNvSpPr>
          <p:nvPr/>
        </p:nvSpPr>
        <p:spPr bwMode="auto">
          <a:xfrm>
            <a:off x="1030310" y="-823180"/>
            <a:ext cx="25720812"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2000" b="1" i="0" u="none" strike="noStrike" cap="none" normalizeH="0" baseline="0" dirty="0">
                <a:ln>
                  <a:noFill/>
                </a:ln>
                <a:solidFill>
                  <a:schemeClr val="tx1"/>
                </a:solidFill>
                <a:effectLst/>
                <a:latin typeface="Aptos" panose="020B0004020202020204" pitchFamily="34" charset="0"/>
                <a:ea typeface="Aptos" panose="020B0004020202020204" pitchFamily="34" charset="0"/>
                <a:cs typeface="Times New Roman" panose="02020603050405020304" pitchFamily="18" charset="0"/>
              </a:rPr>
              <a:t>Outline of the handbook “Manage your Migraine Holistically.”  www.holisticmigraine.org</a:t>
            </a:r>
            <a:endParaRPr kumimoji="0" lang="en-GB" altLang="en-US"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434110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167114-91BB-EA48-16EE-21A86A9113F6}"/>
              </a:ext>
            </a:extLst>
          </p:cNvPr>
          <p:cNvPicPr>
            <a:picLocks noChangeAspect="1"/>
          </p:cNvPicPr>
          <p:nvPr/>
        </p:nvPicPr>
        <p:blipFill>
          <a:blip r:embed="rId2"/>
          <a:stretch>
            <a:fillRect/>
          </a:stretch>
        </p:blipFill>
        <p:spPr>
          <a:xfrm>
            <a:off x="956661" y="0"/>
            <a:ext cx="10278678" cy="6858000"/>
          </a:xfrm>
          <a:prstGeom prst="rect">
            <a:avLst/>
          </a:prstGeom>
        </p:spPr>
      </p:pic>
      <p:sp>
        <p:nvSpPr>
          <p:cNvPr id="2" name="TextBox 1">
            <a:extLst>
              <a:ext uri="{FF2B5EF4-FFF2-40B4-BE49-F238E27FC236}">
                <a16:creationId xmlns:a16="http://schemas.microsoft.com/office/drawing/2014/main" id="{D00BF85C-9630-3F3F-0DFB-4BF639C4C2D7}"/>
              </a:ext>
            </a:extLst>
          </p:cNvPr>
          <p:cNvSpPr txBox="1"/>
          <p:nvPr/>
        </p:nvSpPr>
        <p:spPr>
          <a:xfrm>
            <a:off x="3026535" y="5885645"/>
            <a:ext cx="2990627" cy="369332"/>
          </a:xfrm>
          <a:prstGeom prst="rect">
            <a:avLst/>
          </a:prstGeom>
          <a:noFill/>
        </p:spPr>
        <p:txBody>
          <a:bodyPr wrap="none" rtlCol="0">
            <a:spAutoFit/>
          </a:bodyPr>
          <a:lstStyle/>
          <a:p>
            <a:r>
              <a:rPr lang="en-GB" dirty="0"/>
              <a:t>www.holisticmigraine.org.uk</a:t>
            </a:r>
          </a:p>
        </p:txBody>
      </p:sp>
    </p:spTree>
    <p:extLst>
      <p:ext uri="{BB962C8B-B14F-4D97-AF65-F5344CB8AC3E}">
        <p14:creationId xmlns:p14="http://schemas.microsoft.com/office/powerpoint/2010/main" val="3901711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16364</TotalTime>
  <Words>2092</Words>
  <Application>Microsoft Office PowerPoint</Application>
  <PresentationFormat>Widescreen</PresentationFormat>
  <Paragraphs>496</Paragraphs>
  <Slides>76</Slides>
  <Notes>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76</vt:i4>
      </vt:variant>
    </vt:vector>
  </HeadingPairs>
  <TitlesOfParts>
    <vt:vector size="87" baseType="lpstr">
      <vt:lpstr>Aptos</vt:lpstr>
      <vt:lpstr>Aptos Display</vt:lpstr>
      <vt:lpstr>Arial</vt:lpstr>
      <vt:lpstr>Arial Unicode MS</vt:lpstr>
      <vt:lpstr>Google Sans</vt:lpstr>
      <vt:lpstr>Lora</vt:lpstr>
      <vt:lpstr>Noto Sans</vt:lpstr>
      <vt:lpstr>Slate Pro</vt:lpstr>
      <vt:lpstr>system-ui</vt:lpstr>
      <vt:lpstr>var(--oe-sans)</vt:lpstr>
      <vt:lpstr>Office Theme</vt:lpstr>
      <vt:lpstr>Surviving the ten-minute headache presentation</vt:lpstr>
      <vt:lpstr>PowerPoint Presentation</vt:lpstr>
      <vt:lpstr>PowerPoint Presentation</vt:lpstr>
      <vt:lpstr>Rule of thumb  Under 50 – Why is this not migraine  Over 50 – Why is this not temporal arteritis </vt:lpstr>
      <vt:lpstr>PowerPoint Presentation</vt:lpstr>
      <vt:lpstr>PowerPoint Presentation</vt:lpstr>
      <vt:lpstr>                     Primary                                   Secondary</vt:lpstr>
      <vt:lpstr>Step 1</vt:lpstr>
      <vt:lpstr>Step 2</vt:lpstr>
      <vt:lpstr>PowerPoint Presentation</vt:lpstr>
      <vt:lpstr>Step 3</vt:lpstr>
      <vt:lpstr>PowerPoint Presentation</vt:lpstr>
      <vt:lpstr>Step 4</vt:lpstr>
      <vt:lpstr>Examination first appointment</vt:lpstr>
      <vt:lpstr>Step 5</vt:lpstr>
      <vt:lpstr>PowerPoint Presentation</vt:lpstr>
      <vt:lpstr>PowerPoint Presentation</vt:lpstr>
      <vt:lpstr>PowerPoint Presentation</vt:lpstr>
      <vt:lpstr>PowerPoint Presentation</vt:lpstr>
      <vt:lpstr>Step 5a (Thunderclap presentations)</vt:lpstr>
      <vt:lpstr>Thunderclap Headache (Max one minute)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Risk 1% +. Image   Headache with:</vt:lpstr>
      <vt:lpstr>PowerPoint Presentation</vt:lpstr>
      <vt:lpstr>PowerPoint Presentation</vt:lpstr>
      <vt:lpstr>Step 6 – I’m not sure</vt:lpstr>
      <vt:lpstr>PowerPoint Presentation</vt:lpstr>
      <vt:lpstr>Step 7 (Four weeks later) – I’m still not sure</vt:lpstr>
      <vt:lpstr>PowerPoint Presentation</vt:lpstr>
      <vt:lpstr>PowerPoint Presentation</vt:lpstr>
      <vt:lpstr>Step 8 (8 weeks) – I’m still not sure?</vt:lpstr>
      <vt:lpstr>More about migraine  A story that makes sense</vt:lpstr>
      <vt:lpstr>PowerPoint Presentation</vt:lpstr>
      <vt:lpstr>PowerPoint Presentation</vt:lpstr>
      <vt:lpstr>PowerPoint Presentation</vt:lpstr>
      <vt:lpstr>PowerPoint Presentation</vt:lpstr>
      <vt:lpstr>More about migraine  Treatment</vt:lpstr>
      <vt:lpstr>Acute Treatment</vt:lpstr>
      <vt:lpstr>Migraine Prevention When and what?</vt:lpstr>
      <vt:lpstr>Preventive treatment not specific to migraine1</vt:lpstr>
      <vt:lpstr>CGRP-blocking medications</vt:lpstr>
      <vt:lpstr>Botulinum toxin for migraine1</vt:lpstr>
      <vt:lpstr>Non-pharmacological options </vt:lpstr>
      <vt:lpstr>Acupuncture</vt:lpstr>
      <vt:lpstr>PowerPoint Presentation</vt:lpstr>
      <vt:lpstr>Neuromodulation</vt:lpstr>
      <vt:lpstr>PowerPoint Presentation</vt:lpstr>
      <vt:lpstr>PowerPoint Presentation</vt:lpstr>
      <vt:lpstr>Be aware of other causes of chronic headache</vt:lpstr>
      <vt:lpstr>PowerPoint Presentation</vt:lpstr>
      <vt:lpstr>PowerPoint Presentation</vt:lpstr>
      <vt:lpstr>Step 1  Approach context of minimum three 10-minute consultations</vt:lpstr>
      <vt:lpstr>Step 2</vt:lpstr>
      <vt:lpstr>Getting the basics done</vt:lpstr>
      <vt:lpstr>Step 3</vt:lpstr>
      <vt:lpstr>Expectations – this is the deal</vt:lpstr>
      <vt:lpstr>Step 4</vt:lpstr>
      <vt:lpstr>Step 5</vt:lpstr>
      <vt:lpstr>Migraine co-morbidities.  </vt:lpstr>
      <vt:lpstr>Step 6</vt:lpstr>
      <vt:lpstr>PowerPoint Presentation</vt:lpstr>
      <vt:lpstr>PowerPoint Presentation</vt:lpstr>
      <vt:lpstr>PowerPoint Presentation</vt:lpstr>
      <vt:lpstr>Step 7</vt:lpstr>
      <vt:lpstr> Holistic medicine   Guiding principle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KERNICK, David (ST THOMAS MEDICAL GROUP)</dc:creator>
  <cp:lastModifiedBy>Kernick, David</cp:lastModifiedBy>
  <cp:revision>41</cp:revision>
  <dcterms:created xsi:type="dcterms:W3CDTF">2024-08-30T12:38:05Z</dcterms:created>
  <dcterms:modified xsi:type="dcterms:W3CDTF">2026-05-07T08:38:49Z</dcterms:modified>
</cp:coreProperties>
</file>