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72" r:id="rId3"/>
    <p:sldId id="367" r:id="rId4"/>
    <p:sldId id="285" r:id="rId5"/>
    <p:sldId id="411" r:id="rId6"/>
    <p:sldId id="375" r:id="rId7"/>
    <p:sldId id="370" r:id="rId8"/>
    <p:sldId id="416" r:id="rId9"/>
    <p:sldId id="417" r:id="rId10"/>
    <p:sldId id="424" r:id="rId11"/>
    <p:sldId id="418" r:id="rId12"/>
    <p:sldId id="419" r:id="rId13"/>
    <p:sldId id="369" r:id="rId14"/>
    <p:sldId id="425" r:id="rId15"/>
    <p:sldId id="31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BC60"/>
    <a:srgbClr val="0ABD1C"/>
    <a:srgbClr val="004743"/>
    <a:srgbClr val="ABD1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68"/>
    <p:restoredTop sz="62313"/>
  </p:normalViewPr>
  <p:slideViewPr>
    <p:cSldViewPr snapToGrid="0" showGuides="1">
      <p:cViewPr varScale="1">
        <p:scale>
          <a:sx n="65" d="100"/>
          <a:sy n="65" d="100"/>
        </p:scale>
        <p:origin x="1470" y="72"/>
      </p:cViewPr>
      <p:guideLst>
        <p:guide orient="horz" pos="2160"/>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CAD4F7-8C21-B047-A9DE-7BAA0BA7D147}" type="datetimeFigureOut">
              <a:rPr lang="en-US" smtClean="0"/>
              <a:t>3/29/2026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7B2766-ACE5-494B-B30E-6C950B182E21}" type="slidenum">
              <a:rPr lang="en-US" smtClean="0"/>
              <a:t>‹#›</a:t>
            </a:fld>
            <a:endParaRPr lang="en-US"/>
          </a:p>
        </p:txBody>
      </p:sp>
    </p:spTree>
    <p:extLst>
      <p:ext uri="{BB962C8B-B14F-4D97-AF65-F5344CB8AC3E}">
        <p14:creationId xmlns:p14="http://schemas.microsoft.com/office/powerpoint/2010/main" val="3968247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Tom – </a:t>
            </a:r>
            <a:r>
              <a:rPr lang="en-US" dirty="0" err="1"/>
              <a:t>anaesthetic</a:t>
            </a:r>
            <a:r>
              <a:rPr lang="en-US" dirty="0"/>
              <a:t> registrar and sleep medicine doctor </a:t>
            </a:r>
          </a:p>
          <a:p>
            <a:endParaRPr lang="en-US" dirty="0"/>
          </a:p>
          <a:p>
            <a:r>
              <a:rPr lang="en-US" dirty="0"/>
              <a:t>Am also the CMO of Theta Sleep - a tech-enabled clinical sleep service delivering sleep medicine care out of hospitals and in patients’ homes in the NHS and private sector </a:t>
            </a:r>
          </a:p>
          <a:p>
            <a:endParaRPr lang="en-US" dirty="0"/>
          </a:p>
          <a:p>
            <a:r>
              <a:rPr lang="en-US" dirty="0"/>
              <a:t>My research areas of interest have always been around how to deliver scalable sleep medicine care</a:t>
            </a:r>
          </a:p>
          <a:p>
            <a:endParaRPr lang="en-US" dirty="0"/>
          </a:p>
          <a:p>
            <a:r>
              <a:rPr lang="en-US" dirty="0"/>
              <a:t>Also just had baby – so living the patient experience of sleep deprivation and apologize in advance for any sleep-deprivation related errors </a:t>
            </a:r>
          </a:p>
        </p:txBody>
      </p:sp>
      <p:sp>
        <p:nvSpPr>
          <p:cNvPr id="4" name="Slide Number Placeholder 3"/>
          <p:cNvSpPr>
            <a:spLocks noGrp="1"/>
          </p:cNvSpPr>
          <p:nvPr>
            <p:ph type="sldNum" sz="quarter" idx="5"/>
          </p:nvPr>
        </p:nvSpPr>
        <p:spPr/>
        <p:txBody>
          <a:bodyPr/>
          <a:lstStyle/>
          <a:p>
            <a:fld id="{E37B2766-ACE5-494B-B30E-6C950B182E21}" type="slidenum">
              <a:rPr lang="en-US" smtClean="0"/>
              <a:t>1</a:t>
            </a:fld>
            <a:endParaRPr lang="en-US"/>
          </a:p>
        </p:txBody>
      </p:sp>
    </p:spTree>
    <p:extLst>
      <p:ext uri="{BB962C8B-B14F-4D97-AF65-F5344CB8AC3E}">
        <p14:creationId xmlns:p14="http://schemas.microsoft.com/office/powerpoint/2010/main" val="753227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7B2766-ACE5-494B-B30E-6C950B182E21}" type="slidenum">
              <a:rPr lang="en-US" smtClean="0"/>
              <a:t>2</a:t>
            </a:fld>
            <a:endParaRPr lang="en-US"/>
          </a:p>
        </p:txBody>
      </p:sp>
    </p:spTree>
    <p:extLst>
      <p:ext uri="{BB962C8B-B14F-4D97-AF65-F5344CB8AC3E}">
        <p14:creationId xmlns:p14="http://schemas.microsoft.com/office/powerpoint/2010/main" val="1063098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D088D-2A7A-B318-E1A4-CC922CEA04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ACD2D-FB6C-263F-5A8B-FAF888B312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A8B129-D50C-6B14-F33D-7FF1F8455468}"/>
              </a:ext>
            </a:extLst>
          </p:cNvPr>
          <p:cNvSpPr>
            <a:spLocks noGrp="1"/>
          </p:cNvSpPr>
          <p:nvPr>
            <p:ph type="body" idx="1"/>
          </p:nvPr>
        </p:nvSpPr>
        <p:spPr/>
        <p:txBody>
          <a:bodyPr/>
          <a:lstStyle/>
          <a:p>
            <a:r>
              <a:rPr lang="en-GB" b="0" dirty="0">
                <a:solidFill>
                  <a:srgbClr val="37393C"/>
                </a:solidFill>
                <a:effectLst/>
              </a:rPr>
              <a:t>Foster, R. 2022. </a:t>
            </a:r>
            <a:r>
              <a:rPr lang="en-GB" b="0" i="1" dirty="0">
                <a:solidFill>
                  <a:srgbClr val="37393C"/>
                </a:solidFill>
                <a:effectLst/>
              </a:rPr>
              <a:t>Life Time: The New Science of the Body Clock, and How It Can Revolutionize Your Sleep and Health</a:t>
            </a:r>
            <a:r>
              <a:rPr lang="en-GB" b="0" dirty="0">
                <a:solidFill>
                  <a:srgbClr val="37393C"/>
                </a:solidFill>
                <a:effectLst/>
              </a:rPr>
              <a:t>. Penguin UK.</a:t>
            </a:r>
          </a:p>
          <a:p>
            <a:br>
              <a:rPr lang="en-GB" dirty="0">
                <a:effectLst/>
              </a:rPr>
            </a:br>
            <a:endParaRPr lang="en-GB" dirty="0">
              <a:effectLst/>
            </a:endParaRPr>
          </a:p>
          <a:p>
            <a:r>
              <a:rPr lang="en-GB" dirty="0">
                <a:effectLst/>
              </a:rPr>
              <a:t>It is not just a period of inactivity, it’s a dynamic process necessary for everything we do! Poor sleep impacts ever aspect of physical health mental health performance etc </a:t>
            </a:r>
          </a:p>
          <a:p>
            <a:endParaRPr lang="en-GB" dirty="0">
              <a:effectLst/>
            </a:endParaRPr>
          </a:p>
          <a:p>
            <a:r>
              <a:rPr lang="en-GB" dirty="0">
                <a:effectLst/>
              </a:rPr>
              <a:t>Sleep impacts every single aspect of our physical and mental health. </a:t>
            </a:r>
          </a:p>
          <a:p>
            <a:endParaRPr lang="en-GB" dirty="0">
              <a:effectLst/>
            </a:endParaRPr>
          </a:p>
          <a:p>
            <a:r>
              <a:rPr lang="en-GB" dirty="0">
                <a:effectLst/>
              </a:rPr>
              <a:t>So for all aspects of physical and mental health disorders it is a target for intervention. </a:t>
            </a:r>
          </a:p>
        </p:txBody>
      </p:sp>
      <p:sp>
        <p:nvSpPr>
          <p:cNvPr id="4" name="Slide Number Placeholder 3">
            <a:extLst>
              <a:ext uri="{FF2B5EF4-FFF2-40B4-BE49-F238E27FC236}">
                <a16:creationId xmlns:a16="http://schemas.microsoft.com/office/drawing/2014/main" id="{35405EDF-1DE2-07AE-362C-0ACD2BA84EA1}"/>
              </a:ext>
            </a:extLst>
          </p:cNvPr>
          <p:cNvSpPr>
            <a:spLocks noGrp="1"/>
          </p:cNvSpPr>
          <p:nvPr>
            <p:ph type="sldNum" sz="quarter" idx="5"/>
          </p:nvPr>
        </p:nvSpPr>
        <p:spPr/>
        <p:txBody>
          <a:bodyPr/>
          <a:lstStyle/>
          <a:p>
            <a:fld id="{E37B2766-ACE5-494B-B30E-6C950B182E21}" type="slidenum">
              <a:rPr lang="en-US" smtClean="0"/>
              <a:t>3</a:t>
            </a:fld>
            <a:endParaRPr lang="en-US"/>
          </a:p>
        </p:txBody>
      </p:sp>
    </p:spTree>
    <p:extLst>
      <p:ext uri="{BB962C8B-B14F-4D97-AF65-F5344CB8AC3E}">
        <p14:creationId xmlns:p14="http://schemas.microsoft.com/office/powerpoint/2010/main" val="4245850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pubmed.ncbi.nlm.nih.gov</a:t>
            </a:r>
            <a:r>
              <a:rPr lang="en-US" dirty="0"/>
              <a:t>/35502706/ - Borbely 2022 </a:t>
            </a:r>
          </a:p>
          <a:p>
            <a:endParaRPr lang="en-US" dirty="0"/>
          </a:p>
          <a:p>
            <a:r>
              <a:rPr lang="en-US" dirty="0"/>
              <a:t>2 process model describes two competing/complementary factors at play during sleep </a:t>
            </a:r>
          </a:p>
          <a:p>
            <a:pPr marL="171450" indent="-171450">
              <a:buFontTx/>
              <a:buChar char="-"/>
            </a:pPr>
            <a:r>
              <a:rPr lang="en-US" dirty="0"/>
              <a:t>Sleep pressure builds up over the course of the day from when you wake up to when you sleep </a:t>
            </a:r>
          </a:p>
          <a:p>
            <a:pPr marL="171450" indent="-171450">
              <a:buFontTx/>
              <a:buChar char="-"/>
            </a:pPr>
            <a:r>
              <a:rPr lang="en-US" dirty="0"/>
              <a:t>What keeps you awake is the alerting signal that builds up over the course of the day before dropping off around 2100 or so</a:t>
            </a:r>
          </a:p>
          <a:p>
            <a:pPr marL="171450" indent="-171450">
              <a:buFontTx/>
              <a:buChar char="-"/>
            </a:pPr>
            <a:r>
              <a:rPr lang="en-US" dirty="0"/>
              <a:t>When these are in sync everything works perfectly – when they’re out of sync is when it causes a problem</a:t>
            </a:r>
          </a:p>
          <a:p>
            <a:pPr marL="171450" indent="-171450">
              <a:buFontTx/>
              <a:buChar char="-"/>
            </a:pPr>
            <a:endParaRPr lang="en-US" dirty="0"/>
          </a:p>
          <a:p>
            <a:pPr marL="171450" indent="-171450">
              <a:buFontTx/>
              <a:buChar char="-"/>
            </a:pPr>
            <a:r>
              <a:rPr lang="en-US" dirty="0"/>
              <a:t>From a medical perspective the best way to understand this is thinking about sleeping between night shifts, the reason you sleep terribly is because your circadian alerting system tells you to be awake at 1400 in the afternoon. </a:t>
            </a:r>
          </a:p>
          <a:p>
            <a:pPr marL="171450" indent="-171450">
              <a:buFontTx/>
              <a:buChar char="-"/>
            </a:pPr>
            <a:r>
              <a:rPr lang="en-US" dirty="0"/>
              <a:t>Also why the ‘sleep when the baby sleeps’ advice is pretty terrible </a:t>
            </a:r>
          </a:p>
          <a:p>
            <a:endParaRPr lang="en-US" dirty="0"/>
          </a:p>
          <a:p>
            <a:endParaRPr lang="en-US" dirty="0"/>
          </a:p>
          <a:p>
            <a:r>
              <a:rPr lang="en-US" dirty="0"/>
              <a:t>Even in the absence of disease, everyone is different… </a:t>
            </a:r>
          </a:p>
        </p:txBody>
      </p:sp>
      <p:sp>
        <p:nvSpPr>
          <p:cNvPr id="4" name="Slide Number Placeholder 3"/>
          <p:cNvSpPr>
            <a:spLocks noGrp="1"/>
          </p:cNvSpPr>
          <p:nvPr>
            <p:ph type="sldNum" sz="quarter" idx="5"/>
          </p:nvPr>
        </p:nvSpPr>
        <p:spPr/>
        <p:txBody>
          <a:bodyPr/>
          <a:lstStyle/>
          <a:p>
            <a:fld id="{E37B2766-ACE5-494B-B30E-6C950B182E21}" type="slidenum">
              <a:rPr lang="en-US" smtClean="0"/>
              <a:t>4</a:t>
            </a:fld>
            <a:endParaRPr lang="en-US"/>
          </a:p>
        </p:txBody>
      </p:sp>
    </p:spTree>
    <p:extLst>
      <p:ext uri="{BB962C8B-B14F-4D97-AF65-F5344CB8AC3E}">
        <p14:creationId xmlns:p14="http://schemas.microsoft.com/office/powerpoint/2010/main" val="331648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A216B-F086-A083-C859-DAC24761C7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EE5B62-8C67-A4AC-3E75-6606A25679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50A7D2-2CBD-3E27-C1DE-4B1898FD5AB4}"/>
              </a:ext>
            </a:extLst>
          </p:cNvPr>
          <p:cNvSpPr>
            <a:spLocks noGrp="1"/>
          </p:cNvSpPr>
          <p:nvPr>
            <p:ph type="body" idx="1"/>
          </p:nvPr>
        </p:nvSpPr>
        <p:spPr/>
        <p:txBody>
          <a:bodyPr/>
          <a:lstStyle/>
          <a:p>
            <a:r>
              <a:rPr lang="en-US" dirty="0"/>
              <a:t>Incredibly common to see patients with sleep disorders in general practice and secondary care, most are hidden and undiagnosed </a:t>
            </a:r>
          </a:p>
          <a:p>
            <a:endParaRPr lang="en-US" dirty="0"/>
          </a:p>
          <a:p>
            <a:endParaRPr lang="en-US" dirty="0"/>
          </a:p>
          <a:p>
            <a:r>
              <a:rPr lang="en-US" dirty="0"/>
              <a:t>Prevalence data has to be taken with a bit of a pinch  of salt as the methodologies and underdiagnosis and </a:t>
            </a:r>
            <a:r>
              <a:rPr lang="en-US" dirty="0" err="1"/>
              <a:t>defintions</a:t>
            </a:r>
            <a:r>
              <a:rPr lang="en-US" dirty="0"/>
              <a:t> change the whole time but this is to say that disorders are common, you will see lots of patients with sleep disorders, and in may cases this has a huge impact on their lives </a:t>
            </a:r>
          </a:p>
          <a:p>
            <a:endParaRPr lang="en-US" dirty="0"/>
          </a:p>
          <a:p>
            <a:r>
              <a:rPr lang="en-US" dirty="0"/>
              <a:t>Also want to touch on the medications that we give patients that interact with sleep </a:t>
            </a:r>
          </a:p>
        </p:txBody>
      </p:sp>
      <p:sp>
        <p:nvSpPr>
          <p:cNvPr id="4" name="Slide Number Placeholder 3">
            <a:extLst>
              <a:ext uri="{FF2B5EF4-FFF2-40B4-BE49-F238E27FC236}">
                <a16:creationId xmlns:a16="http://schemas.microsoft.com/office/drawing/2014/main" id="{419630F7-9906-915D-7D22-3BBBFB8EBF9E}"/>
              </a:ext>
            </a:extLst>
          </p:cNvPr>
          <p:cNvSpPr>
            <a:spLocks noGrp="1"/>
          </p:cNvSpPr>
          <p:nvPr>
            <p:ph type="sldNum" sz="quarter" idx="5"/>
          </p:nvPr>
        </p:nvSpPr>
        <p:spPr/>
        <p:txBody>
          <a:bodyPr/>
          <a:lstStyle/>
          <a:p>
            <a:fld id="{E37B2766-ACE5-494B-B30E-6C950B182E21}" type="slidenum">
              <a:rPr lang="en-US" smtClean="0"/>
              <a:t>5</a:t>
            </a:fld>
            <a:endParaRPr lang="en-US"/>
          </a:p>
        </p:txBody>
      </p:sp>
    </p:spTree>
    <p:extLst>
      <p:ext uri="{BB962C8B-B14F-4D97-AF65-F5344CB8AC3E}">
        <p14:creationId xmlns:p14="http://schemas.microsoft.com/office/powerpoint/2010/main" val="3959621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F900B-7989-31A0-9C3A-19FD062A2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C2ED90-86CB-F444-2E8A-F154E623F0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6D4694-8BD8-81DA-979A-D18CECF3F3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D59214-60A8-A4DA-9993-E7557C552E9C}"/>
              </a:ext>
            </a:extLst>
          </p:cNvPr>
          <p:cNvSpPr>
            <a:spLocks noGrp="1"/>
          </p:cNvSpPr>
          <p:nvPr>
            <p:ph type="sldNum" sz="quarter" idx="5"/>
          </p:nvPr>
        </p:nvSpPr>
        <p:spPr/>
        <p:txBody>
          <a:bodyPr/>
          <a:lstStyle/>
          <a:p>
            <a:fld id="{E37B2766-ACE5-494B-B30E-6C950B182E21}" type="slidenum">
              <a:rPr lang="en-US" smtClean="0"/>
              <a:t>6</a:t>
            </a:fld>
            <a:endParaRPr lang="en-US"/>
          </a:p>
        </p:txBody>
      </p:sp>
    </p:spTree>
    <p:extLst>
      <p:ext uri="{BB962C8B-B14F-4D97-AF65-F5344CB8AC3E}">
        <p14:creationId xmlns:p14="http://schemas.microsoft.com/office/powerpoint/2010/main" val="3898195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D7EAC-AA53-424D-440A-2B9F37905F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1EC5C-226F-70E5-D77A-624DA86F08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21BF46-1671-A8F5-9985-049754795F3E}"/>
              </a:ext>
            </a:extLst>
          </p:cNvPr>
          <p:cNvSpPr>
            <a:spLocks noGrp="1"/>
          </p:cNvSpPr>
          <p:nvPr>
            <p:ph type="body" idx="1"/>
          </p:nvPr>
        </p:nvSpPr>
        <p:spPr/>
        <p:txBody>
          <a:bodyPr/>
          <a:lstStyle/>
          <a:p>
            <a:pPr marL="0" indent="0">
              <a:buNone/>
            </a:pPr>
            <a:r>
              <a:rPr lang="en-GB" b="1" dirty="0"/>
              <a:t>Complex part of this relationship is it’s difficult to know whether things are symptoms or causes and the two are so interlinked that pulling them apart can be tough </a:t>
            </a:r>
          </a:p>
          <a:p>
            <a:pPr marL="228600" indent="-228600">
              <a:buAutoNum type="alphaUcPeriod"/>
            </a:pPr>
            <a:endParaRPr lang="en-GB" b="1" dirty="0"/>
          </a:p>
          <a:p>
            <a:pPr marL="228600" indent="-228600">
              <a:buAutoNum type="alphaUcPeriod"/>
            </a:pPr>
            <a:endParaRPr lang="en-GB" b="1" dirty="0"/>
          </a:p>
          <a:p>
            <a:pPr marL="228600" indent="-228600">
              <a:buAutoNum type="alphaUcPeriod"/>
            </a:pPr>
            <a:r>
              <a:rPr lang="en-GB" b="1" dirty="0"/>
              <a:t>Sleep disturbance as a trigger</a:t>
            </a:r>
            <a:br>
              <a:rPr lang="en-GB" dirty="0"/>
            </a:br>
            <a:r>
              <a:rPr lang="en-GB" dirty="0"/>
              <a:t>Irregular sleep, sleep deprivation, oversleep, and circadian disruption can precipitate migraine attacks in susceptible patients. Reviews consistently identify sleep disruption as a common trigger domain.</a:t>
            </a:r>
          </a:p>
          <a:p>
            <a:pPr marL="228600" indent="-228600">
              <a:buAutoNum type="alphaUcPeriod"/>
            </a:pPr>
            <a:endParaRPr lang="en-GB" dirty="0"/>
          </a:p>
          <a:p>
            <a:pPr marL="228600" indent="-228600">
              <a:buAutoNum type="alphaUcPeriod"/>
            </a:pPr>
            <a:endParaRPr lang="en-GB" dirty="0"/>
          </a:p>
          <a:p>
            <a:pPr marL="228600" indent="-228600">
              <a:buAutoNum type="alphaUcPeriod"/>
            </a:pPr>
            <a:r>
              <a:rPr lang="en-GB" b="1" dirty="0"/>
              <a:t>B. Sleep disturbance as part of the migraine phenotype</a:t>
            </a:r>
            <a:br>
              <a:rPr lang="en-GB" dirty="0"/>
            </a:br>
            <a:r>
              <a:rPr lang="en-GB" dirty="0"/>
              <a:t>Sleep symptoms can appear across the attack cycle - prodrome, during or after - and poor sleep quality correlates with greater migraine severity/disability.</a:t>
            </a:r>
          </a:p>
          <a:p>
            <a:pPr marL="228600" indent="-228600">
              <a:buAutoNum type="alphaUcPeriod"/>
            </a:pPr>
            <a:endParaRPr lang="en-GB" dirty="0"/>
          </a:p>
          <a:p>
            <a:pPr marL="228600" indent="-228600">
              <a:buAutoNum type="alphaUcPeriod"/>
            </a:pPr>
            <a:r>
              <a:rPr lang="en-GB" dirty="0"/>
              <a:t>Cause of headache directly – particularly OSA, sleep disordered breathing – it’s own specific category in the ICHD-3 (Sleep apnoea headache) </a:t>
            </a:r>
          </a:p>
          <a:p>
            <a:pPr marL="228600" indent="-228600">
              <a:buAutoNum type="alphaUcPeriod"/>
            </a:pPr>
            <a:endParaRPr lang="en-GB" dirty="0"/>
          </a:p>
          <a:p>
            <a:pPr marL="228600" indent="-228600">
              <a:buAutoNum type="alphaUcPeriod"/>
            </a:pPr>
            <a:endParaRPr lang="en-GB" dirty="0"/>
          </a:p>
          <a:p>
            <a:pPr marL="228600" indent="-228600">
              <a:buAutoNum type="alphaUcPeriod"/>
            </a:pPr>
            <a:r>
              <a:rPr lang="en-GB" b="1" dirty="0"/>
              <a:t>C. Sleep disorders as comorbidities that worsen burden</a:t>
            </a:r>
            <a:br>
              <a:rPr lang="en-GB" dirty="0"/>
            </a:br>
            <a:r>
              <a:rPr lang="en-GB" dirty="0"/>
              <a:t>Insomnia, restless legs syndrome, and OSA commonly co-occur with migraine and may contribute to refractoriness and </a:t>
            </a:r>
            <a:r>
              <a:rPr lang="en-GB" dirty="0" err="1"/>
              <a:t>chronification</a:t>
            </a:r>
            <a:r>
              <a:rPr lang="en-GB" dirty="0"/>
              <a:t>. A recent meta-analysis reported pooled RLS prevalence in migraine around 20%. (</a:t>
            </a:r>
            <a:r>
              <a:rPr lang="en-GB" dirty="0" err="1"/>
              <a:t>d’Onofrio</a:t>
            </a:r>
            <a:r>
              <a:rPr lang="en-GB" dirty="0"/>
              <a:t> et al. 2025) - https://</a:t>
            </a:r>
            <a:r>
              <a:rPr lang="en-GB" dirty="0" err="1"/>
              <a:t>pubmed.ncbi.nlm.nih.gov</a:t>
            </a:r>
            <a:r>
              <a:rPr lang="en-GB" dirty="0"/>
              <a:t>/40968706/ </a:t>
            </a:r>
          </a:p>
          <a:p>
            <a:pPr marL="228600" indent="-228600">
              <a:buAutoNum type="alphaUcPeriod"/>
            </a:pPr>
            <a:endParaRPr lang="en-GB" dirty="0"/>
          </a:p>
          <a:p>
            <a:pPr marL="0" indent="0">
              <a:buNone/>
            </a:pPr>
            <a:r>
              <a:rPr lang="en-GB" dirty="0"/>
              <a:t>This all makes assessing sleep issues in the context of a headache clinic very challenging!  </a:t>
            </a:r>
          </a:p>
        </p:txBody>
      </p:sp>
      <p:sp>
        <p:nvSpPr>
          <p:cNvPr id="4" name="Slide Number Placeholder 3">
            <a:extLst>
              <a:ext uri="{FF2B5EF4-FFF2-40B4-BE49-F238E27FC236}">
                <a16:creationId xmlns:a16="http://schemas.microsoft.com/office/drawing/2014/main" id="{77F35CC9-438B-B52A-288F-0ACAF626AAFE}"/>
              </a:ext>
            </a:extLst>
          </p:cNvPr>
          <p:cNvSpPr>
            <a:spLocks noGrp="1"/>
          </p:cNvSpPr>
          <p:nvPr>
            <p:ph type="sldNum" sz="quarter" idx="5"/>
          </p:nvPr>
        </p:nvSpPr>
        <p:spPr/>
        <p:txBody>
          <a:bodyPr/>
          <a:lstStyle/>
          <a:p>
            <a:fld id="{E37B2766-ACE5-494B-B30E-6C950B182E21}" type="slidenum">
              <a:rPr lang="en-US" smtClean="0"/>
              <a:t>7</a:t>
            </a:fld>
            <a:endParaRPr lang="en-US"/>
          </a:p>
        </p:txBody>
      </p:sp>
    </p:spTree>
    <p:extLst>
      <p:ext uri="{BB962C8B-B14F-4D97-AF65-F5344CB8AC3E}">
        <p14:creationId xmlns:p14="http://schemas.microsoft.com/office/powerpoint/2010/main" val="3099474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pubmed.ncbi.nlm.nih.gov</a:t>
            </a:r>
            <a:r>
              <a:rPr lang="en-US" dirty="0"/>
              <a:t>/21457241/ </a:t>
            </a:r>
          </a:p>
          <a:p>
            <a:endParaRPr lang="en-US" dirty="0"/>
          </a:p>
          <a:p>
            <a:r>
              <a:rPr lang="en-US" dirty="0"/>
              <a:t>https://</a:t>
            </a:r>
            <a:r>
              <a:rPr lang="en-US" dirty="0" err="1"/>
              <a:t>pmc.ncbi.nlm.nih.gov</a:t>
            </a:r>
            <a:r>
              <a:rPr lang="en-US" dirty="0"/>
              <a:t>/articles/PMC7590682/#Sec5</a:t>
            </a:r>
          </a:p>
          <a:p>
            <a:endParaRPr lang="en-US" dirty="0"/>
          </a:p>
          <a:p>
            <a:r>
              <a:rPr lang="en-US" dirty="0"/>
              <a:t>There is a bidirectional relationship between the two disorders – they should be identified in both sleep and headache clinics and treated at the same time </a:t>
            </a:r>
          </a:p>
          <a:p>
            <a:endParaRPr lang="en-US" dirty="0"/>
          </a:p>
          <a:p>
            <a:r>
              <a:rPr lang="en-US" dirty="0"/>
              <a:t>Want to touch on </a:t>
            </a:r>
            <a:r>
              <a:rPr lang="en-US" dirty="0" err="1"/>
              <a:t>CBTi</a:t>
            </a:r>
            <a:r>
              <a:rPr lang="en-US" dirty="0"/>
              <a:t> </a:t>
            </a:r>
          </a:p>
          <a:p>
            <a:pPr marL="171450" indent="-171450">
              <a:buFontTx/>
              <a:buChar char="-"/>
            </a:pPr>
            <a:r>
              <a:rPr lang="en-US" dirty="0"/>
              <a:t>Different to ‘normal’ CBT </a:t>
            </a:r>
          </a:p>
          <a:p>
            <a:pPr marL="171450" indent="-171450">
              <a:buFontTx/>
              <a:buChar char="-"/>
            </a:pPr>
            <a:r>
              <a:rPr lang="en-US" dirty="0"/>
              <a:t>Highly structured set of cognitive, behavioral, and relaxation therapeutics to directly target insomnia </a:t>
            </a:r>
          </a:p>
          <a:p>
            <a:pPr marL="171450" indent="-171450">
              <a:buFontTx/>
              <a:buChar char="-"/>
            </a:pPr>
            <a:r>
              <a:rPr lang="en-US" dirty="0"/>
              <a:t>2 biggest elements are SRT and SCT which aim to improve the bed/sleep connection </a:t>
            </a:r>
          </a:p>
          <a:p>
            <a:pPr marL="628650" lvl="1" indent="-171450">
              <a:buFontTx/>
              <a:buChar char="-"/>
            </a:pPr>
            <a:r>
              <a:rPr lang="en-US" dirty="0"/>
              <a:t>SCT is common and in sleep hygiene – 15 minute rule </a:t>
            </a:r>
            <a:r>
              <a:rPr lang="en-US" dirty="0" err="1"/>
              <a:t>etc</a:t>
            </a:r>
            <a:r>
              <a:rPr lang="en-US" dirty="0"/>
              <a:t>, basic and non-personalized</a:t>
            </a:r>
          </a:p>
          <a:p>
            <a:pPr marL="628650" lvl="1" indent="-171450">
              <a:buFontTx/>
              <a:buChar char="-"/>
            </a:pPr>
            <a:r>
              <a:rPr lang="en-US" dirty="0"/>
              <a:t>SRT is more interesting and effective – can be delivered as a single intervention, HABIT trial </a:t>
            </a:r>
          </a:p>
          <a:p>
            <a:pPr marL="0" lvl="0" indent="0">
              <a:buFontTx/>
              <a:buNone/>
            </a:pPr>
            <a:r>
              <a:rPr lang="en-US" b="1" dirty="0"/>
              <a:t>Access may be changing in the NHS to digital tools </a:t>
            </a:r>
          </a:p>
        </p:txBody>
      </p:sp>
      <p:sp>
        <p:nvSpPr>
          <p:cNvPr id="4" name="Slide Number Placeholder 3"/>
          <p:cNvSpPr>
            <a:spLocks noGrp="1"/>
          </p:cNvSpPr>
          <p:nvPr>
            <p:ph type="sldNum" sz="quarter" idx="5"/>
          </p:nvPr>
        </p:nvSpPr>
        <p:spPr/>
        <p:txBody>
          <a:bodyPr/>
          <a:lstStyle/>
          <a:p>
            <a:fld id="{E37B2766-ACE5-494B-B30E-6C950B182E21}" type="slidenum">
              <a:rPr lang="en-US" smtClean="0"/>
              <a:t>8</a:t>
            </a:fld>
            <a:endParaRPr lang="en-US"/>
          </a:p>
        </p:txBody>
      </p:sp>
    </p:spTree>
    <p:extLst>
      <p:ext uri="{BB962C8B-B14F-4D97-AF65-F5344CB8AC3E}">
        <p14:creationId xmlns:p14="http://schemas.microsoft.com/office/powerpoint/2010/main" val="2103822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OSA-related headache diagnostic criteria are slightly tricky – technically the diagnosis can only be made after diagnosis and treatment </a:t>
            </a:r>
          </a:p>
          <a:p>
            <a:pPr marL="171450" indent="-171450">
              <a:buFontTx/>
              <a:buChar char="-"/>
            </a:pPr>
            <a:r>
              <a:rPr lang="en-US" dirty="0"/>
              <a:t>One key criteria involves ‘headache worsening in parallel with worsening sleep </a:t>
            </a:r>
            <a:r>
              <a:rPr lang="en-US" dirty="0" err="1"/>
              <a:t>apnoea</a:t>
            </a:r>
            <a:r>
              <a:rPr lang="en-US" dirty="0"/>
              <a:t>’ OR</a:t>
            </a:r>
          </a:p>
          <a:p>
            <a:pPr marL="171450" indent="-171450">
              <a:buFontTx/>
              <a:buChar char="-"/>
            </a:pPr>
            <a:r>
              <a:rPr lang="en-US" dirty="0"/>
              <a:t>Significantly improved or remitted with improvement in sleep </a:t>
            </a:r>
            <a:r>
              <a:rPr lang="en-US" dirty="0" err="1"/>
              <a:t>apnoea</a:t>
            </a:r>
            <a:r>
              <a:rPr lang="en-US" dirty="0"/>
              <a:t> </a:t>
            </a:r>
          </a:p>
          <a:p>
            <a:endParaRPr lang="en-US" dirty="0"/>
          </a:p>
          <a:p>
            <a:r>
              <a:rPr lang="en-US" dirty="0"/>
              <a:t>Trial data – this is an SR on prevalence data in OSA and headaches </a:t>
            </a:r>
          </a:p>
          <a:p>
            <a:pPr marL="171450" indent="-171450">
              <a:buFontTx/>
              <a:buChar char="-"/>
            </a:pPr>
            <a:r>
              <a:rPr lang="en-US" dirty="0"/>
              <a:t>RR for headache was 1.43 in those with OSA </a:t>
            </a:r>
          </a:p>
          <a:p>
            <a:pPr marL="171450" indent="-171450">
              <a:buFontTx/>
              <a:buChar char="-"/>
            </a:pPr>
            <a:r>
              <a:rPr lang="en-US" dirty="0"/>
              <a:t>This data, like all OSA data is hampered by massive underdiagnosis. </a:t>
            </a:r>
          </a:p>
          <a:p>
            <a:pPr marL="171450" indent="-171450">
              <a:buFontTx/>
              <a:buChar char="-"/>
            </a:pPr>
            <a:r>
              <a:rPr lang="en-US" dirty="0"/>
              <a:t>10m + people in the UK with OSA. 85% of these individuals are undiagnosed. </a:t>
            </a:r>
          </a:p>
          <a:p>
            <a:pPr marL="628650" lvl="1" indent="-171450">
              <a:buFontTx/>
              <a:buChar char="-"/>
            </a:pPr>
            <a:r>
              <a:rPr lang="en-US" dirty="0"/>
              <a:t>Most prevalence studies DO NOT look at severity or undertake a diagnostic test and follow people up, it massively skews all data – so much so that it’s almost impossible to draw meaningful conclusions </a:t>
            </a:r>
          </a:p>
          <a:p>
            <a:endParaRPr lang="en-US" dirty="0"/>
          </a:p>
          <a:p>
            <a:r>
              <a:rPr lang="en-US" dirty="0"/>
              <a:t>Access to diagnosis is hard in the NHS as sleep studies are now the fastest growing diagnostic test the NHS undertakes – have increased by 140% in the past 4 years and many NHS services are really struggling – RTT times can be 2y +</a:t>
            </a:r>
          </a:p>
          <a:p>
            <a:endParaRPr lang="en-US" dirty="0"/>
          </a:p>
          <a:p>
            <a:r>
              <a:rPr lang="en-US" dirty="0"/>
              <a:t>Take the suggested flowchart with a pinch of salt - very textbook symptoms. NICE guidance on OSA symptoms is much better.  </a:t>
            </a:r>
          </a:p>
        </p:txBody>
      </p:sp>
      <p:sp>
        <p:nvSpPr>
          <p:cNvPr id="4" name="Slide Number Placeholder 3"/>
          <p:cNvSpPr>
            <a:spLocks noGrp="1"/>
          </p:cNvSpPr>
          <p:nvPr>
            <p:ph type="sldNum" sz="quarter" idx="5"/>
          </p:nvPr>
        </p:nvSpPr>
        <p:spPr/>
        <p:txBody>
          <a:bodyPr/>
          <a:lstStyle/>
          <a:p>
            <a:fld id="{E37B2766-ACE5-494B-B30E-6C950B182E21}" type="slidenum">
              <a:rPr lang="en-US" smtClean="0"/>
              <a:t>9</a:t>
            </a:fld>
            <a:endParaRPr lang="en-US"/>
          </a:p>
        </p:txBody>
      </p:sp>
    </p:spTree>
    <p:extLst>
      <p:ext uri="{BB962C8B-B14F-4D97-AF65-F5344CB8AC3E}">
        <p14:creationId xmlns:p14="http://schemas.microsoft.com/office/powerpoint/2010/main" val="3077990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282A0-4A11-EF4B-1774-0855E3411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BCD698-EF66-933B-7C6C-A4315EBC81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C67C22-96A6-B59F-210A-EBD30FAC347E}"/>
              </a:ext>
            </a:extLst>
          </p:cNvPr>
          <p:cNvSpPr>
            <a:spLocks noGrp="1"/>
          </p:cNvSpPr>
          <p:nvPr>
            <p:ph type="body" idx="1"/>
          </p:nvPr>
        </p:nvSpPr>
        <p:spPr/>
        <p:txBody>
          <a:bodyPr/>
          <a:lstStyle/>
          <a:p>
            <a:r>
              <a:rPr lang="en-US" dirty="0"/>
              <a:t>The AHI as a the </a:t>
            </a:r>
            <a:r>
              <a:rPr lang="en-US" dirty="0" err="1"/>
              <a:t>apnoea</a:t>
            </a:r>
            <a:r>
              <a:rPr lang="en-US" dirty="0"/>
              <a:t> </a:t>
            </a:r>
            <a:r>
              <a:rPr lang="en-US" dirty="0" err="1"/>
              <a:t>hypopnoae</a:t>
            </a:r>
            <a:r>
              <a:rPr lang="en-US" dirty="0"/>
              <a:t> index – that we describe as number of times per hour someone stops breathing (</a:t>
            </a:r>
            <a:r>
              <a:rPr lang="en-US" dirty="0" err="1"/>
              <a:t>apnoea</a:t>
            </a:r>
            <a:r>
              <a:rPr lang="en-US" dirty="0"/>
              <a:t>) or has significantly reduced breathing (hypopnea) </a:t>
            </a:r>
          </a:p>
          <a:p>
            <a:endParaRPr lang="en-US" dirty="0"/>
          </a:p>
          <a:p>
            <a:endParaRPr lang="en-US" dirty="0"/>
          </a:p>
          <a:p>
            <a:r>
              <a:rPr lang="en-US" dirty="0"/>
              <a:t>AHI does not correlate with symptom burden and it's not good in women - a history is really important. Cases where people say 'if the AHI isn't &gt;15 then they don't get treatment' are madness. </a:t>
            </a:r>
          </a:p>
          <a:p>
            <a:endParaRPr lang="en-US" dirty="0"/>
          </a:p>
          <a:p>
            <a:r>
              <a:rPr lang="en-US" dirty="0"/>
              <a:t>AASM </a:t>
            </a:r>
            <a:r>
              <a:rPr lang="en-US" dirty="0" err="1"/>
              <a:t>criterai</a:t>
            </a:r>
            <a:r>
              <a:rPr lang="en-US" dirty="0"/>
              <a:t> changed 9 times in 25 years. Most recent is 3% which is important for slim/women/skin of </a:t>
            </a:r>
            <a:r>
              <a:rPr lang="en-US" dirty="0" err="1"/>
              <a:t>colour</a:t>
            </a:r>
            <a:r>
              <a:rPr lang="en-US" dirty="0"/>
              <a:t> </a:t>
            </a:r>
          </a:p>
        </p:txBody>
      </p:sp>
      <p:sp>
        <p:nvSpPr>
          <p:cNvPr id="4" name="Slide Number Placeholder 3">
            <a:extLst>
              <a:ext uri="{FF2B5EF4-FFF2-40B4-BE49-F238E27FC236}">
                <a16:creationId xmlns:a16="http://schemas.microsoft.com/office/drawing/2014/main" id="{F011A078-98F4-5A3C-30FE-D39A85FCBD9D}"/>
              </a:ext>
            </a:extLst>
          </p:cNvPr>
          <p:cNvSpPr>
            <a:spLocks noGrp="1"/>
          </p:cNvSpPr>
          <p:nvPr>
            <p:ph type="sldNum" sz="quarter" idx="5"/>
          </p:nvPr>
        </p:nvSpPr>
        <p:spPr/>
        <p:txBody>
          <a:bodyPr/>
          <a:lstStyle/>
          <a:p>
            <a:fld id="{E37B2766-ACE5-494B-B30E-6C950B182E21}" type="slidenum">
              <a:rPr lang="en-US" smtClean="0"/>
              <a:t>10</a:t>
            </a:fld>
            <a:endParaRPr lang="en-US"/>
          </a:p>
        </p:txBody>
      </p:sp>
    </p:spTree>
    <p:extLst>
      <p:ext uri="{BB962C8B-B14F-4D97-AF65-F5344CB8AC3E}">
        <p14:creationId xmlns:p14="http://schemas.microsoft.com/office/powerpoint/2010/main" val="4266078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5BEF0-F665-4EF5-75A1-53DDAC50DD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B7C02D-EC48-0736-83A3-54BB50CEC8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CC08D6-44CD-CDE7-B79F-EDE07266A0D1}"/>
              </a:ext>
            </a:extLst>
          </p:cNvPr>
          <p:cNvSpPr>
            <a:spLocks noGrp="1"/>
          </p:cNvSpPr>
          <p:nvPr>
            <p:ph type="body" idx="1"/>
          </p:nvPr>
        </p:nvSpPr>
        <p:spPr/>
        <p:txBody>
          <a:bodyPr/>
          <a:lstStyle/>
          <a:p>
            <a:pPr marL="0" indent="0">
              <a:buNone/>
            </a:pPr>
            <a:r>
              <a:rPr lang="en-GB" b="0" dirty="0"/>
              <a:t>Other than insomnia and OSA, the evidence for relationships and modification of disease are limited</a:t>
            </a:r>
          </a:p>
          <a:p>
            <a:pPr marL="0" indent="0">
              <a:buNone/>
            </a:pPr>
            <a:r>
              <a:rPr lang="en-GB" b="0" dirty="0"/>
              <a:t>Similarly, other than for migraine, the evidence in rarer headache subtypes is small and theoretical </a:t>
            </a:r>
          </a:p>
          <a:p>
            <a:pPr marL="0" indent="0">
              <a:buNone/>
            </a:pPr>
            <a:endParaRPr lang="en-GB" b="0" dirty="0"/>
          </a:p>
          <a:p>
            <a:pPr marL="0" indent="0">
              <a:buNone/>
            </a:pPr>
            <a:r>
              <a:rPr lang="en-GB" b="0" dirty="0"/>
              <a:t>2025 SR and MA suggested the prevalence of RLS in those with migraine is 20% (2x as high as baseline) </a:t>
            </a:r>
          </a:p>
          <a:p>
            <a:pPr marL="0" indent="0">
              <a:buNone/>
            </a:pPr>
            <a:r>
              <a:rPr lang="en-GB" b="0" dirty="0"/>
              <a:t>- RLS is much easier to identify </a:t>
            </a:r>
          </a:p>
          <a:p>
            <a:pPr marL="0" indent="0">
              <a:buNone/>
            </a:pPr>
            <a:r>
              <a:rPr lang="en-GB" b="0" dirty="0"/>
              <a:t>- Single question – when you relax in the evening, do you get unpleasant, restless feelings in your legs that can be relieved by walking or movement? </a:t>
            </a:r>
          </a:p>
          <a:p>
            <a:pPr marL="0" indent="0">
              <a:buNone/>
            </a:pPr>
            <a:endParaRPr lang="en-GB" b="0" dirty="0"/>
          </a:p>
          <a:p>
            <a:pPr marL="0" indent="0">
              <a:buNone/>
            </a:pPr>
            <a:endParaRPr lang="en-GB" b="0" dirty="0"/>
          </a:p>
          <a:p>
            <a:pPr marL="0" indent="0">
              <a:buNone/>
            </a:pPr>
            <a:r>
              <a:rPr lang="en-GB" b="0" dirty="0"/>
              <a:t>Important things with RLS are: </a:t>
            </a:r>
            <a:br>
              <a:rPr lang="en-GB" b="0" dirty="0"/>
            </a:br>
            <a:r>
              <a:rPr lang="en-GB" b="0" dirty="0"/>
              <a:t>1. Medications – many patients with chronic headache disorders are on multiple different medications. Big culprits are </a:t>
            </a:r>
          </a:p>
          <a:p>
            <a:pPr marL="0" indent="0">
              <a:buNone/>
            </a:pPr>
            <a:r>
              <a:rPr lang="en-GB" b="0" dirty="0"/>
              <a:t>	- Antidepressants – SSRIs, SNRIs, Tricyclics – amitriptyline </a:t>
            </a:r>
          </a:p>
          <a:p>
            <a:pPr marL="0" indent="0">
              <a:buNone/>
            </a:pPr>
            <a:r>
              <a:rPr lang="en-GB" b="0" dirty="0"/>
              <a:t>	- Antihistamines for people who are taking them for sleep issues – can make this worse </a:t>
            </a:r>
          </a:p>
          <a:p>
            <a:pPr marL="0" indent="0">
              <a:buNone/>
            </a:pPr>
            <a:endParaRPr lang="en-GB" b="0" dirty="0"/>
          </a:p>
          <a:p>
            <a:pPr marL="0" indent="0">
              <a:buNone/>
            </a:pPr>
            <a:r>
              <a:rPr lang="en-GB" b="0" dirty="0"/>
              <a:t>2. Guidelines on RLS treatment have changed in the past year – significantly </a:t>
            </a:r>
          </a:p>
          <a:p>
            <a:pPr marL="0" indent="0">
              <a:buNone/>
            </a:pPr>
            <a:r>
              <a:rPr lang="en-GB" b="0" dirty="0"/>
              <a:t>	- Dopamine agonists are not first line and should be stopped – </a:t>
            </a:r>
            <a:r>
              <a:rPr lang="en-GB" b="0" dirty="0" err="1"/>
              <a:t>Ropinerole</a:t>
            </a:r>
            <a:r>
              <a:rPr lang="en-GB" b="0" dirty="0"/>
              <a:t>/Pramipexole – </a:t>
            </a:r>
            <a:r>
              <a:rPr lang="en-GB" b="0" dirty="0" err="1"/>
              <a:t>augementation</a:t>
            </a:r>
            <a:r>
              <a:rPr lang="en-GB" b="0" dirty="0"/>
              <a:t> and impulse control </a:t>
            </a:r>
          </a:p>
          <a:p>
            <a:pPr marL="0" indent="0">
              <a:buNone/>
            </a:pPr>
            <a:r>
              <a:rPr lang="en-GB" b="0" dirty="0"/>
              <a:t>	- First line is iron supplementation – check a ferritin to guide oral or IV but we know that IV iron works much better </a:t>
            </a:r>
          </a:p>
          <a:p>
            <a:pPr marL="0" indent="0">
              <a:buNone/>
            </a:pPr>
            <a:r>
              <a:rPr lang="en-GB" b="0" dirty="0"/>
              <a:t>	- a2d ligand medications are first line – pregabalin and gabapentin </a:t>
            </a:r>
          </a:p>
          <a:p>
            <a:pPr marL="0" indent="0">
              <a:buNone/>
            </a:pPr>
            <a:r>
              <a:rPr lang="en-GB" b="0" dirty="0"/>
              <a:t>		- Gabapentin = 300 OD, 300 BD, 300 TDS – </a:t>
            </a:r>
            <a:r>
              <a:rPr lang="en-GB" b="0" dirty="0" err="1"/>
              <a:t>uptitrate</a:t>
            </a:r>
            <a:r>
              <a:rPr lang="en-GB" b="0" dirty="0"/>
              <a:t> </a:t>
            </a:r>
          </a:p>
          <a:p>
            <a:pPr marL="0" indent="0">
              <a:buNone/>
            </a:pPr>
            <a:r>
              <a:rPr lang="en-GB" b="0" dirty="0"/>
              <a:t>		- </a:t>
            </a:r>
            <a:r>
              <a:rPr lang="en-GB" b="0" dirty="0" err="1"/>
              <a:t>Pregablin</a:t>
            </a:r>
            <a:r>
              <a:rPr lang="en-GB" b="0" dirty="0"/>
              <a:t> = 150mg in divided doses, e.g. 50mg / 75 mg BD </a:t>
            </a:r>
          </a:p>
          <a:p>
            <a:pPr marL="0" indent="0">
              <a:buNone/>
            </a:pPr>
            <a:endParaRPr lang="en-GB" b="0" dirty="0"/>
          </a:p>
        </p:txBody>
      </p:sp>
      <p:sp>
        <p:nvSpPr>
          <p:cNvPr id="4" name="Slide Number Placeholder 3">
            <a:extLst>
              <a:ext uri="{FF2B5EF4-FFF2-40B4-BE49-F238E27FC236}">
                <a16:creationId xmlns:a16="http://schemas.microsoft.com/office/drawing/2014/main" id="{A6822E40-A2D6-B472-A1F6-0B4B6184D080}"/>
              </a:ext>
            </a:extLst>
          </p:cNvPr>
          <p:cNvSpPr>
            <a:spLocks noGrp="1"/>
          </p:cNvSpPr>
          <p:nvPr>
            <p:ph type="sldNum" sz="quarter" idx="5"/>
          </p:nvPr>
        </p:nvSpPr>
        <p:spPr/>
        <p:txBody>
          <a:bodyPr/>
          <a:lstStyle/>
          <a:p>
            <a:fld id="{E37B2766-ACE5-494B-B30E-6C950B182E21}" type="slidenum">
              <a:rPr lang="en-US" smtClean="0"/>
              <a:t>11</a:t>
            </a:fld>
            <a:endParaRPr lang="en-US"/>
          </a:p>
        </p:txBody>
      </p:sp>
    </p:spTree>
    <p:extLst>
      <p:ext uri="{BB962C8B-B14F-4D97-AF65-F5344CB8AC3E}">
        <p14:creationId xmlns:p14="http://schemas.microsoft.com/office/powerpoint/2010/main" val="863267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E62A6-2DF5-3F3A-3B96-DFC6DEFE77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7E82EE-8153-0254-069B-82C3B6D4D0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1FDFDE-2703-4A58-3029-D2956CB6AF1D}"/>
              </a:ext>
            </a:extLst>
          </p:cNvPr>
          <p:cNvSpPr>
            <a:spLocks noGrp="1"/>
          </p:cNvSpPr>
          <p:nvPr>
            <p:ph type="body" idx="1"/>
          </p:nvPr>
        </p:nvSpPr>
        <p:spPr/>
        <p:txBody>
          <a:bodyPr/>
          <a:lstStyle/>
          <a:p>
            <a:r>
              <a:rPr lang="en-US" dirty="0"/>
              <a:t>What are the key things to identify an undiagnosed sleep disorder – they are so prevalent that every opportunity to identify a sleep disorder is a good one! </a:t>
            </a:r>
          </a:p>
          <a:p>
            <a:endParaRPr lang="en-US" dirty="0"/>
          </a:p>
        </p:txBody>
      </p:sp>
      <p:sp>
        <p:nvSpPr>
          <p:cNvPr id="4" name="Slide Number Placeholder 3">
            <a:extLst>
              <a:ext uri="{FF2B5EF4-FFF2-40B4-BE49-F238E27FC236}">
                <a16:creationId xmlns:a16="http://schemas.microsoft.com/office/drawing/2014/main" id="{ACFCABBA-BEEA-4660-54D7-F9A4F7FD82A3}"/>
              </a:ext>
            </a:extLst>
          </p:cNvPr>
          <p:cNvSpPr>
            <a:spLocks noGrp="1"/>
          </p:cNvSpPr>
          <p:nvPr>
            <p:ph type="sldNum" sz="quarter" idx="5"/>
          </p:nvPr>
        </p:nvSpPr>
        <p:spPr/>
        <p:txBody>
          <a:bodyPr/>
          <a:lstStyle/>
          <a:p>
            <a:fld id="{E37B2766-ACE5-494B-B30E-6C950B182E21}" type="slidenum">
              <a:rPr lang="en-US" smtClean="0"/>
              <a:t>12</a:t>
            </a:fld>
            <a:endParaRPr lang="en-US"/>
          </a:p>
        </p:txBody>
      </p:sp>
    </p:spTree>
    <p:extLst>
      <p:ext uri="{BB962C8B-B14F-4D97-AF65-F5344CB8AC3E}">
        <p14:creationId xmlns:p14="http://schemas.microsoft.com/office/powerpoint/2010/main" val="841941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A216B-F086-A083-C859-DAC24761C7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EE5B62-8C67-A4AC-3E75-6606A25679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50A7D2-2CBD-3E27-C1DE-4B1898FD5AB4}"/>
              </a:ext>
            </a:extLst>
          </p:cNvPr>
          <p:cNvSpPr>
            <a:spLocks noGrp="1"/>
          </p:cNvSpPr>
          <p:nvPr>
            <p:ph type="body" idx="1"/>
          </p:nvPr>
        </p:nvSpPr>
        <p:spPr/>
        <p:txBody>
          <a:bodyPr/>
          <a:lstStyle/>
          <a:p>
            <a:pPr marL="0" indent="0">
              <a:buFontTx/>
              <a:buNone/>
            </a:pPr>
            <a:r>
              <a:rPr lang="en-GB" b="0" dirty="0"/>
              <a:t>Taking a full sleep history is very long and not worth trying to do so. 90 min plus for behavioural psychologists </a:t>
            </a:r>
          </a:p>
          <a:p>
            <a:pPr marL="0" indent="0">
              <a:buFontTx/>
              <a:buNone/>
            </a:pPr>
            <a:endParaRPr lang="en-GB" b="0" dirty="0"/>
          </a:p>
          <a:p>
            <a:pPr marL="0" indent="0">
              <a:buFontTx/>
              <a:buNone/>
            </a:pPr>
            <a:r>
              <a:rPr lang="en-GB" b="0" dirty="0"/>
              <a:t>What is high yield – 1</a:t>
            </a:r>
            <a:r>
              <a:rPr lang="en-GB" b="0" baseline="30000" dirty="0"/>
              <a:t>st</a:t>
            </a:r>
            <a:r>
              <a:rPr lang="en-GB" b="0" dirty="0"/>
              <a:t> is using it as an opportunity to ask about sleep and identify sleep as a contributing / causative factor. That’s step one! Signposting for Dx and Rx comes afterwards. </a:t>
            </a:r>
          </a:p>
          <a:p>
            <a:pPr marL="0" indent="0">
              <a:buFontTx/>
              <a:buNone/>
            </a:pPr>
            <a:endParaRPr lang="en-GB" b="0" dirty="0"/>
          </a:p>
          <a:p>
            <a:pPr marL="0" indent="0">
              <a:buFontTx/>
              <a:buNone/>
            </a:pPr>
            <a:r>
              <a:rPr lang="en-GB" b="0" dirty="0"/>
              <a:t>The Sleep Condition Indicator has a 2 question stripped back version </a:t>
            </a:r>
          </a:p>
          <a:p>
            <a:r>
              <a:rPr lang="en-GB" b="0" dirty="0"/>
              <a:t>- </a:t>
            </a:r>
            <a:r>
              <a:rPr lang="en-GB" sz="1200" b="1" i="0" kern="1200" dirty="0">
                <a:solidFill>
                  <a:schemeClr val="tx1"/>
                </a:solidFill>
                <a:effectLst/>
                <a:latin typeface="+mn-lt"/>
                <a:ea typeface="+mn-ea"/>
                <a:cs typeface="+mn-cs"/>
              </a:rPr>
              <a:t>Item 1 (Trouble):</a:t>
            </a:r>
            <a:r>
              <a:rPr lang="en-GB" sz="1200" b="0" i="0" kern="1200" dirty="0">
                <a:solidFill>
                  <a:schemeClr val="tx1"/>
                </a:solidFill>
                <a:effectLst/>
                <a:latin typeface="+mn-lt"/>
                <a:ea typeface="+mn-ea"/>
                <a:cs typeface="+mn-cs"/>
              </a:rPr>
              <a:t> "Thinking about the past month, to what extent has poor sleep troubled you in general?" (Options: Not at all, A little, Somewhat, Much, Very much).</a:t>
            </a:r>
          </a:p>
          <a:p>
            <a:r>
              <a:rPr lang="en-GB" sz="1200" b="1" i="0" kern="1200" dirty="0">
                <a:solidFill>
                  <a:schemeClr val="tx1"/>
                </a:solidFill>
                <a:effectLst/>
                <a:latin typeface="+mn-lt"/>
                <a:ea typeface="+mn-ea"/>
                <a:cs typeface="+mn-cs"/>
              </a:rPr>
              <a:t>Item 2 (Frequency):</a:t>
            </a:r>
            <a:r>
              <a:rPr lang="en-GB" sz="1200" b="0" i="0" kern="1200" dirty="0">
                <a:solidFill>
                  <a:schemeClr val="tx1"/>
                </a:solidFill>
                <a:effectLst/>
                <a:latin typeface="+mn-lt"/>
                <a:ea typeface="+mn-ea"/>
                <a:cs typeface="+mn-cs"/>
              </a:rPr>
              <a:t> "Thinking about a typical night in the last month, how many nights a week do you have a problem with your sleep?" (Options: 0–1, 2, 3, 4, 5–7)</a:t>
            </a:r>
          </a:p>
          <a:p>
            <a:pPr marL="0" indent="0">
              <a:buFontTx/>
              <a:buNone/>
            </a:pPr>
            <a:endParaRPr lang="en-GB" b="0" dirty="0"/>
          </a:p>
          <a:p>
            <a:pPr marL="0" indent="0">
              <a:buFontTx/>
              <a:buNone/>
            </a:pPr>
            <a:r>
              <a:rPr lang="en-GB" b="0" dirty="0"/>
              <a:t>when you relax in the evening, do you get unpleasant, restless feelings in your legs that can be relieved by walking or movement? </a:t>
            </a:r>
          </a:p>
          <a:p>
            <a:pPr marL="0" indent="0">
              <a:buFontTx/>
              <a:buNone/>
            </a:pPr>
            <a:endParaRPr lang="en-GB" b="0" dirty="0"/>
          </a:p>
          <a:p>
            <a:pPr marL="0" indent="0">
              <a:buFontTx/>
              <a:buNone/>
            </a:pPr>
            <a:r>
              <a:rPr lang="en-GB" b="1" dirty="0"/>
              <a:t>When it comes to OSA, ESS and SB are the classics </a:t>
            </a:r>
          </a:p>
          <a:p>
            <a:pPr marL="0" indent="0">
              <a:buFontTx/>
              <a:buNone/>
            </a:pPr>
            <a:r>
              <a:rPr lang="en-GB" b="0" dirty="0"/>
              <a:t>The Epworth Sleepiness Score is not standalone a useful questionnaire in sleep apnoea </a:t>
            </a:r>
          </a:p>
          <a:p>
            <a:pPr marL="171450" indent="-171450">
              <a:buFontTx/>
              <a:buChar char="-"/>
            </a:pPr>
            <a:r>
              <a:rPr lang="en-GB" b="0" dirty="0"/>
              <a:t>It was not designed as a sleep apnoea screener, it was to look at sleepiness in those with OSA and with narcolepsy </a:t>
            </a:r>
          </a:p>
          <a:p>
            <a:pPr marL="171450" indent="-171450">
              <a:buFontTx/>
              <a:buChar char="-"/>
            </a:pPr>
            <a:r>
              <a:rPr lang="en-GB" b="0" dirty="0"/>
              <a:t>It’s great for monitoring treatment response to CPAP and also to flag high risk patients who are very sleepy who may be at occupational/driving risk </a:t>
            </a:r>
            <a:endParaRPr lang="en-GB" b="1" dirty="0"/>
          </a:p>
          <a:p>
            <a:pPr marL="171450" indent="-171450">
              <a:buFontTx/>
              <a:buChar char="-"/>
            </a:pPr>
            <a:r>
              <a:rPr lang="en-GB" b="0" dirty="0"/>
              <a:t>SB is good, it’s quick, it’s easy, it’s very well studied and is sensitive </a:t>
            </a:r>
          </a:p>
          <a:p>
            <a:pPr marL="628650" lvl="1" indent="-171450">
              <a:buFontTx/>
              <a:buChar char="-"/>
            </a:pPr>
            <a:r>
              <a:rPr lang="en-GB" b="0" dirty="0"/>
              <a:t>It is not good in women – cutoffs should be lower and index of suspicion has to be higher</a:t>
            </a:r>
          </a:p>
          <a:p>
            <a:pPr marL="628650" lvl="1" indent="-171450">
              <a:buFontTx/>
              <a:buChar char="-"/>
            </a:pPr>
            <a:r>
              <a:rPr lang="en-GB" b="0" dirty="0"/>
              <a:t>In women, the NICE symptom list is better – have a high index of suspicion in someone who is peri/post-menopausal </a:t>
            </a:r>
          </a:p>
        </p:txBody>
      </p:sp>
      <p:sp>
        <p:nvSpPr>
          <p:cNvPr id="4" name="Slide Number Placeholder 3">
            <a:extLst>
              <a:ext uri="{FF2B5EF4-FFF2-40B4-BE49-F238E27FC236}">
                <a16:creationId xmlns:a16="http://schemas.microsoft.com/office/drawing/2014/main" id="{419630F7-9906-915D-7D22-3BBBFB8EBF9E}"/>
              </a:ext>
            </a:extLst>
          </p:cNvPr>
          <p:cNvSpPr>
            <a:spLocks noGrp="1"/>
          </p:cNvSpPr>
          <p:nvPr>
            <p:ph type="sldNum" sz="quarter" idx="5"/>
          </p:nvPr>
        </p:nvSpPr>
        <p:spPr/>
        <p:txBody>
          <a:bodyPr/>
          <a:lstStyle/>
          <a:p>
            <a:fld id="{E37B2766-ACE5-494B-B30E-6C950B182E21}" type="slidenum">
              <a:rPr lang="en-US" smtClean="0"/>
              <a:t>13</a:t>
            </a:fld>
            <a:endParaRPr lang="en-US"/>
          </a:p>
        </p:txBody>
      </p:sp>
    </p:spTree>
    <p:extLst>
      <p:ext uri="{BB962C8B-B14F-4D97-AF65-F5344CB8AC3E}">
        <p14:creationId xmlns:p14="http://schemas.microsoft.com/office/powerpoint/2010/main" val="3959621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A91C7-88DE-4EA8-72F3-6E4D60BC2B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1D2799-4CCD-AA42-CC36-44B7C68F83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582133-FBBC-1ED9-6A2A-44A9522D49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chemeClr val="bg1"/>
                </a:solidFill>
              </a:rPr>
              <a:t>1. Sleep and headache are bidirectional, not incidental.</a:t>
            </a:r>
            <a:r>
              <a:rPr lang="en-GB" sz="1200" dirty="0">
                <a:solidFill>
                  <a:schemeClr val="bg1"/>
                </a:solidFill>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dirty="0">
                <a:solidFill>
                  <a:schemeClr val="bg1"/>
                </a:solidFill>
              </a:rPr>
              <a:t>Trigger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dirty="0">
                <a:solidFill>
                  <a:schemeClr val="bg1"/>
                </a:solidFill>
              </a:rPr>
              <a:t>Symptom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dirty="0">
                <a:solidFill>
                  <a:schemeClr val="bg1"/>
                </a:solidFill>
              </a:rPr>
              <a:t>Cause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dirty="0">
                <a:solidFill>
                  <a:schemeClr val="bg1"/>
                </a:solidFill>
              </a:rPr>
              <a:t>Comorbidity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bg1"/>
                </a:solidFill>
              </a:rPr>
              <a:t>When it comes to epidemiological studies – underdiagnosis ruins good conclusions. We are lacking large scale RCTs as we are in so many places in medicine. </a:t>
            </a:r>
          </a:p>
          <a:p>
            <a:pPr marL="0" indent="0">
              <a:buNone/>
            </a:pPr>
            <a:endParaRPr lang="en-GB" dirty="0"/>
          </a:p>
          <a:p>
            <a:pPr marL="0" indent="0">
              <a:buNone/>
            </a:pPr>
            <a:r>
              <a:rPr lang="en-GB" dirty="0"/>
              <a:t>2. Sleep can impact headaches in many different ways and the relationship between one patients sleep and headache for the same complaints may be very different </a:t>
            </a:r>
          </a:p>
          <a:p>
            <a:pPr marL="0" indent="0">
              <a:buNone/>
            </a:pPr>
            <a:endParaRPr lang="en-GB" dirty="0"/>
          </a:p>
          <a:p>
            <a:pPr marL="0" indent="0">
              <a:buNone/>
            </a:pPr>
            <a:r>
              <a:rPr lang="en-GB" dirty="0"/>
              <a:t>3. Treating sleep disorders is likely to improve headache burden – particularly migraine. Highly effective treatments are available. </a:t>
            </a:r>
          </a:p>
          <a:p>
            <a:pPr marL="0" indent="0">
              <a:buNone/>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4. I will always wax lyrical about the benefits of identifying sleep disorders as treating them can be transformational – ‘this has changed my life’ – step 1 = identify poor sleep, step 2 = try and find out what this means and how to manage it </a:t>
            </a:r>
          </a:p>
          <a:p>
            <a:pPr marL="0" indent="0">
              <a:buNone/>
            </a:pPr>
            <a:endParaRPr lang="en-GB" dirty="0"/>
          </a:p>
        </p:txBody>
      </p:sp>
      <p:sp>
        <p:nvSpPr>
          <p:cNvPr id="4" name="Slide Number Placeholder 3">
            <a:extLst>
              <a:ext uri="{FF2B5EF4-FFF2-40B4-BE49-F238E27FC236}">
                <a16:creationId xmlns:a16="http://schemas.microsoft.com/office/drawing/2014/main" id="{88B40E7E-CB08-4AC1-68CE-C6F52B61E24D}"/>
              </a:ext>
            </a:extLst>
          </p:cNvPr>
          <p:cNvSpPr>
            <a:spLocks noGrp="1"/>
          </p:cNvSpPr>
          <p:nvPr>
            <p:ph type="sldNum" sz="quarter" idx="5"/>
          </p:nvPr>
        </p:nvSpPr>
        <p:spPr/>
        <p:txBody>
          <a:bodyPr/>
          <a:lstStyle/>
          <a:p>
            <a:fld id="{E37B2766-ACE5-494B-B30E-6C950B182E21}" type="slidenum">
              <a:rPr lang="en-US" smtClean="0"/>
              <a:t>14</a:t>
            </a:fld>
            <a:endParaRPr lang="en-US"/>
          </a:p>
        </p:txBody>
      </p:sp>
    </p:spTree>
    <p:extLst>
      <p:ext uri="{BB962C8B-B14F-4D97-AF65-F5344CB8AC3E}">
        <p14:creationId xmlns:p14="http://schemas.microsoft.com/office/powerpoint/2010/main" val="2027690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7B2766-ACE5-494B-B30E-6C950B182E21}" type="slidenum">
              <a:rPr lang="en-US" smtClean="0"/>
              <a:t>15</a:t>
            </a:fld>
            <a:endParaRPr lang="en-US"/>
          </a:p>
        </p:txBody>
      </p:sp>
    </p:spTree>
    <p:extLst>
      <p:ext uri="{BB962C8B-B14F-4D97-AF65-F5344CB8AC3E}">
        <p14:creationId xmlns:p14="http://schemas.microsoft.com/office/powerpoint/2010/main" val="709709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0590C-878E-42C3-2711-0C3105BBD36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CFB0F3C-3F0C-1D83-C28B-D94C1F45DB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506D6A9-B7FD-F115-6FA7-69FADB222A32}"/>
              </a:ext>
            </a:extLst>
          </p:cNvPr>
          <p:cNvSpPr>
            <a:spLocks noGrp="1"/>
          </p:cNvSpPr>
          <p:nvPr>
            <p:ph type="dt" sz="half" idx="10"/>
          </p:nvPr>
        </p:nvSpPr>
        <p:spPr/>
        <p:txBody>
          <a:bodyPr/>
          <a:lstStyle/>
          <a:p>
            <a:fld id="{A58D28BA-7600-4943-998D-395190C5461F}" type="datetimeFigureOut">
              <a:rPr lang="en-US" smtClean="0"/>
              <a:t>3/29/2026</a:t>
            </a:fld>
            <a:endParaRPr lang="en-US"/>
          </a:p>
        </p:txBody>
      </p:sp>
      <p:sp>
        <p:nvSpPr>
          <p:cNvPr id="5" name="Footer Placeholder 4">
            <a:extLst>
              <a:ext uri="{FF2B5EF4-FFF2-40B4-BE49-F238E27FC236}">
                <a16:creationId xmlns:a16="http://schemas.microsoft.com/office/drawing/2014/main" id="{F2C478EA-4972-0370-4315-8E4BFD5915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3AA6B3-260A-89F1-84BE-692F940CF354}"/>
              </a:ext>
            </a:extLst>
          </p:cNvPr>
          <p:cNvSpPr>
            <a:spLocks noGrp="1"/>
          </p:cNvSpPr>
          <p:nvPr>
            <p:ph type="sldNum" sz="quarter" idx="12"/>
          </p:nvPr>
        </p:nvSpPr>
        <p:spPr/>
        <p:txBody>
          <a:bodyPr/>
          <a:lstStyle/>
          <a:p>
            <a:fld id="{8221377B-E8A5-A74A-8AEC-7473B8B13A6A}" type="slidenum">
              <a:rPr lang="en-US" smtClean="0"/>
              <a:t>‹#›</a:t>
            </a:fld>
            <a:endParaRPr lang="en-US"/>
          </a:p>
        </p:txBody>
      </p:sp>
    </p:spTree>
    <p:extLst>
      <p:ext uri="{BB962C8B-B14F-4D97-AF65-F5344CB8AC3E}">
        <p14:creationId xmlns:p14="http://schemas.microsoft.com/office/powerpoint/2010/main" val="2039220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E646C-1EBD-47E3-4534-101A493B5CD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CA998A8-A6F1-19EE-8D39-5B0085107BC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DC0A204-DE38-A996-1AFE-322F14F50854}"/>
              </a:ext>
            </a:extLst>
          </p:cNvPr>
          <p:cNvSpPr>
            <a:spLocks noGrp="1"/>
          </p:cNvSpPr>
          <p:nvPr>
            <p:ph type="dt" sz="half" idx="10"/>
          </p:nvPr>
        </p:nvSpPr>
        <p:spPr/>
        <p:txBody>
          <a:bodyPr/>
          <a:lstStyle/>
          <a:p>
            <a:fld id="{A58D28BA-7600-4943-998D-395190C5461F}" type="datetimeFigureOut">
              <a:rPr lang="en-US" smtClean="0"/>
              <a:t>3/29/2026</a:t>
            </a:fld>
            <a:endParaRPr lang="en-US"/>
          </a:p>
        </p:txBody>
      </p:sp>
      <p:sp>
        <p:nvSpPr>
          <p:cNvPr id="5" name="Footer Placeholder 4">
            <a:extLst>
              <a:ext uri="{FF2B5EF4-FFF2-40B4-BE49-F238E27FC236}">
                <a16:creationId xmlns:a16="http://schemas.microsoft.com/office/drawing/2014/main" id="{FD4AB5F9-06FA-7B68-87E8-6096AADA34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67E4D2-9005-F757-B373-941AA76D01AF}"/>
              </a:ext>
            </a:extLst>
          </p:cNvPr>
          <p:cNvSpPr>
            <a:spLocks noGrp="1"/>
          </p:cNvSpPr>
          <p:nvPr>
            <p:ph type="sldNum" sz="quarter" idx="12"/>
          </p:nvPr>
        </p:nvSpPr>
        <p:spPr/>
        <p:txBody>
          <a:bodyPr/>
          <a:lstStyle/>
          <a:p>
            <a:fld id="{8221377B-E8A5-A74A-8AEC-7473B8B13A6A}" type="slidenum">
              <a:rPr lang="en-US" smtClean="0"/>
              <a:t>‹#›</a:t>
            </a:fld>
            <a:endParaRPr lang="en-US"/>
          </a:p>
        </p:txBody>
      </p:sp>
    </p:spTree>
    <p:extLst>
      <p:ext uri="{BB962C8B-B14F-4D97-AF65-F5344CB8AC3E}">
        <p14:creationId xmlns:p14="http://schemas.microsoft.com/office/powerpoint/2010/main" val="1440496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FA1BD-B959-3E5C-3CF6-118259B8703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83DA168-85CA-B88B-3855-CC4F912AD1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DD95C5A-9B37-E8BB-3147-CD8996DB3801}"/>
              </a:ext>
            </a:extLst>
          </p:cNvPr>
          <p:cNvSpPr>
            <a:spLocks noGrp="1"/>
          </p:cNvSpPr>
          <p:nvPr>
            <p:ph type="dt" sz="half" idx="10"/>
          </p:nvPr>
        </p:nvSpPr>
        <p:spPr/>
        <p:txBody>
          <a:bodyPr/>
          <a:lstStyle/>
          <a:p>
            <a:fld id="{A58D28BA-7600-4943-998D-395190C5461F}" type="datetimeFigureOut">
              <a:rPr lang="en-US" smtClean="0"/>
              <a:t>3/29/2026</a:t>
            </a:fld>
            <a:endParaRPr lang="en-US"/>
          </a:p>
        </p:txBody>
      </p:sp>
      <p:sp>
        <p:nvSpPr>
          <p:cNvPr id="5" name="Footer Placeholder 4">
            <a:extLst>
              <a:ext uri="{FF2B5EF4-FFF2-40B4-BE49-F238E27FC236}">
                <a16:creationId xmlns:a16="http://schemas.microsoft.com/office/drawing/2014/main" id="{C6148019-1A40-3650-9843-C20DCDB41D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B7CEE2-26F6-D619-701E-4DE86D54AE81}"/>
              </a:ext>
            </a:extLst>
          </p:cNvPr>
          <p:cNvSpPr>
            <a:spLocks noGrp="1"/>
          </p:cNvSpPr>
          <p:nvPr>
            <p:ph type="sldNum" sz="quarter" idx="12"/>
          </p:nvPr>
        </p:nvSpPr>
        <p:spPr/>
        <p:txBody>
          <a:bodyPr/>
          <a:lstStyle/>
          <a:p>
            <a:fld id="{8221377B-E8A5-A74A-8AEC-7473B8B13A6A}" type="slidenum">
              <a:rPr lang="en-US" smtClean="0"/>
              <a:t>‹#›</a:t>
            </a:fld>
            <a:endParaRPr lang="en-US"/>
          </a:p>
        </p:txBody>
      </p:sp>
    </p:spTree>
    <p:extLst>
      <p:ext uri="{BB962C8B-B14F-4D97-AF65-F5344CB8AC3E}">
        <p14:creationId xmlns:p14="http://schemas.microsoft.com/office/powerpoint/2010/main" val="384913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83D15-6FC8-0D72-BE73-54A1123BDC1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851CA11-8069-71D3-FDC8-A85DCBFB44E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0621752-C731-EC87-75C0-D9D814E51C2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37581DD-B2D0-D5E1-FFD0-C759E0AFFDB4}"/>
              </a:ext>
            </a:extLst>
          </p:cNvPr>
          <p:cNvSpPr>
            <a:spLocks noGrp="1"/>
          </p:cNvSpPr>
          <p:nvPr>
            <p:ph type="dt" sz="half" idx="10"/>
          </p:nvPr>
        </p:nvSpPr>
        <p:spPr/>
        <p:txBody>
          <a:bodyPr/>
          <a:lstStyle/>
          <a:p>
            <a:fld id="{A58D28BA-7600-4943-998D-395190C5461F}" type="datetimeFigureOut">
              <a:rPr lang="en-US" smtClean="0"/>
              <a:t>3/29/2026</a:t>
            </a:fld>
            <a:endParaRPr lang="en-US"/>
          </a:p>
        </p:txBody>
      </p:sp>
      <p:sp>
        <p:nvSpPr>
          <p:cNvPr id="6" name="Footer Placeholder 5">
            <a:extLst>
              <a:ext uri="{FF2B5EF4-FFF2-40B4-BE49-F238E27FC236}">
                <a16:creationId xmlns:a16="http://schemas.microsoft.com/office/drawing/2014/main" id="{33F9F975-5C2A-6A7A-D3F4-C28A9C9E2F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61AB0C-F323-0C50-05A3-AFA452842A5D}"/>
              </a:ext>
            </a:extLst>
          </p:cNvPr>
          <p:cNvSpPr>
            <a:spLocks noGrp="1"/>
          </p:cNvSpPr>
          <p:nvPr>
            <p:ph type="sldNum" sz="quarter" idx="12"/>
          </p:nvPr>
        </p:nvSpPr>
        <p:spPr/>
        <p:txBody>
          <a:bodyPr/>
          <a:lstStyle/>
          <a:p>
            <a:fld id="{8221377B-E8A5-A74A-8AEC-7473B8B13A6A}" type="slidenum">
              <a:rPr lang="en-US" smtClean="0"/>
              <a:t>‹#›</a:t>
            </a:fld>
            <a:endParaRPr lang="en-US"/>
          </a:p>
        </p:txBody>
      </p:sp>
    </p:spTree>
    <p:extLst>
      <p:ext uri="{BB962C8B-B14F-4D97-AF65-F5344CB8AC3E}">
        <p14:creationId xmlns:p14="http://schemas.microsoft.com/office/powerpoint/2010/main" val="258250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FD552-93E4-60F3-8DAD-4B6716DD0FC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20CC4B2-91DA-67B1-38BF-72F4DD5BC1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67747D0-5526-32DB-4511-8B01CC3C56B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8995A54-DDAC-5514-D208-DD317F42AB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F0DAB8E-379A-24D8-2855-083606F7405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0999169-9645-6CDD-CBC8-0206233A462A}"/>
              </a:ext>
            </a:extLst>
          </p:cNvPr>
          <p:cNvSpPr>
            <a:spLocks noGrp="1"/>
          </p:cNvSpPr>
          <p:nvPr>
            <p:ph type="dt" sz="half" idx="10"/>
          </p:nvPr>
        </p:nvSpPr>
        <p:spPr/>
        <p:txBody>
          <a:bodyPr/>
          <a:lstStyle/>
          <a:p>
            <a:fld id="{A58D28BA-7600-4943-998D-395190C5461F}" type="datetimeFigureOut">
              <a:rPr lang="en-US" smtClean="0"/>
              <a:t>3/29/2026</a:t>
            </a:fld>
            <a:endParaRPr lang="en-US"/>
          </a:p>
        </p:txBody>
      </p:sp>
      <p:sp>
        <p:nvSpPr>
          <p:cNvPr id="8" name="Footer Placeholder 7">
            <a:extLst>
              <a:ext uri="{FF2B5EF4-FFF2-40B4-BE49-F238E27FC236}">
                <a16:creationId xmlns:a16="http://schemas.microsoft.com/office/drawing/2014/main" id="{EEDBB80A-014D-798E-CDE1-9F8CEA68047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04B9BC-D000-B253-AEC0-3C1AC781E129}"/>
              </a:ext>
            </a:extLst>
          </p:cNvPr>
          <p:cNvSpPr>
            <a:spLocks noGrp="1"/>
          </p:cNvSpPr>
          <p:nvPr>
            <p:ph type="sldNum" sz="quarter" idx="12"/>
          </p:nvPr>
        </p:nvSpPr>
        <p:spPr/>
        <p:txBody>
          <a:bodyPr/>
          <a:lstStyle/>
          <a:p>
            <a:fld id="{8221377B-E8A5-A74A-8AEC-7473B8B13A6A}" type="slidenum">
              <a:rPr lang="en-US" smtClean="0"/>
              <a:t>‹#›</a:t>
            </a:fld>
            <a:endParaRPr lang="en-US"/>
          </a:p>
        </p:txBody>
      </p:sp>
    </p:spTree>
    <p:extLst>
      <p:ext uri="{BB962C8B-B14F-4D97-AF65-F5344CB8AC3E}">
        <p14:creationId xmlns:p14="http://schemas.microsoft.com/office/powerpoint/2010/main" val="4049403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89EFB-9B60-6F34-8540-BB100FDA3EF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1778A4A7-C148-F5EE-DF9B-EA1B7F3A2634}"/>
              </a:ext>
            </a:extLst>
          </p:cNvPr>
          <p:cNvSpPr>
            <a:spLocks noGrp="1"/>
          </p:cNvSpPr>
          <p:nvPr>
            <p:ph type="dt" sz="half" idx="10"/>
          </p:nvPr>
        </p:nvSpPr>
        <p:spPr/>
        <p:txBody>
          <a:bodyPr/>
          <a:lstStyle/>
          <a:p>
            <a:fld id="{A58D28BA-7600-4943-998D-395190C5461F}" type="datetimeFigureOut">
              <a:rPr lang="en-US" smtClean="0"/>
              <a:t>3/29/2026</a:t>
            </a:fld>
            <a:endParaRPr lang="en-US"/>
          </a:p>
        </p:txBody>
      </p:sp>
      <p:sp>
        <p:nvSpPr>
          <p:cNvPr id="4" name="Footer Placeholder 3">
            <a:extLst>
              <a:ext uri="{FF2B5EF4-FFF2-40B4-BE49-F238E27FC236}">
                <a16:creationId xmlns:a16="http://schemas.microsoft.com/office/drawing/2014/main" id="{927B2CD3-914B-50D3-B0A9-6346606EE49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A4EC87-DCFE-D537-B51A-88F289C32987}"/>
              </a:ext>
            </a:extLst>
          </p:cNvPr>
          <p:cNvSpPr>
            <a:spLocks noGrp="1"/>
          </p:cNvSpPr>
          <p:nvPr>
            <p:ph type="sldNum" sz="quarter" idx="12"/>
          </p:nvPr>
        </p:nvSpPr>
        <p:spPr/>
        <p:txBody>
          <a:bodyPr/>
          <a:lstStyle/>
          <a:p>
            <a:fld id="{8221377B-E8A5-A74A-8AEC-7473B8B13A6A}" type="slidenum">
              <a:rPr lang="en-US" smtClean="0"/>
              <a:t>‹#›</a:t>
            </a:fld>
            <a:endParaRPr lang="en-US"/>
          </a:p>
        </p:txBody>
      </p:sp>
    </p:spTree>
    <p:extLst>
      <p:ext uri="{BB962C8B-B14F-4D97-AF65-F5344CB8AC3E}">
        <p14:creationId xmlns:p14="http://schemas.microsoft.com/office/powerpoint/2010/main" val="455855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506C9B-47E6-BA25-0AC7-400CDA91363C}"/>
              </a:ext>
            </a:extLst>
          </p:cNvPr>
          <p:cNvSpPr>
            <a:spLocks noGrp="1"/>
          </p:cNvSpPr>
          <p:nvPr>
            <p:ph type="dt" sz="half" idx="10"/>
          </p:nvPr>
        </p:nvSpPr>
        <p:spPr/>
        <p:txBody>
          <a:bodyPr/>
          <a:lstStyle/>
          <a:p>
            <a:fld id="{A58D28BA-7600-4943-998D-395190C5461F}" type="datetimeFigureOut">
              <a:rPr lang="en-US" smtClean="0"/>
              <a:t>3/29/2026</a:t>
            </a:fld>
            <a:endParaRPr lang="en-US"/>
          </a:p>
        </p:txBody>
      </p:sp>
      <p:sp>
        <p:nvSpPr>
          <p:cNvPr id="3" name="Footer Placeholder 2">
            <a:extLst>
              <a:ext uri="{FF2B5EF4-FFF2-40B4-BE49-F238E27FC236}">
                <a16:creationId xmlns:a16="http://schemas.microsoft.com/office/drawing/2014/main" id="{2EFDFB18-40C2-0D41-77E9-8961E8A6AE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A8DC87-C2AD-A315-4771-B1A4E40E8C46}"/>
              </a:ext>
            </a:extLst>
          </p:cNvPr>
          <p:cNvSpPr>
            <a:spLocks noGrp="1"/>
          </p:cNvSpPr>
          <p:nvPr>
            <p:ph type="sldNum" sz="quarter" idx="12"/>
          </p:nvPr>
        </p:nvSpPr>
        <p:spPr/>
        <p:txBody>
          <a:bodyPr/>
          <a:lstStyle/>
          <a:p>
            <a:fld id="{8221377B-E8A5-A74A-8AEC-7473B8B13A6A}" type="slidenum">
              <a:rPr lang="en-US" smtClean="0"/>
              <a:t>‹#›</a:t>
            </a:fld>
            <a:endParaRPr lang="en-US"/>
          </a:p>
        </p:txBody>
      </p:sp>
    </p:spTree>
    <p:extLst>
      <p:ext uri="{BB962C8B-B14F-4D97-AF65-F5344CB8AC3E}">
        <p14:creationId xmlns:p14="http://schemas.microsoft.com/office/powerpoint/2010/main" val="651455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2D9-C0E1-D2F3-8D05-075B38D0948D}"/>
              </a:ext>
            </a:extLst>
          </p:cNvPr>
          <p:cNvSpPr>
            <a:spLocks noGrp="1"/>
          </p:cNvSpPr>
          <p:nvPr>
            <p:ph type="title"/>
          </p:nvPr>
        </p:nvSpPr>
        <p:spPr>
          <a:xfrm>
            <a:off x="839788" y="457200"/>
            <a:ext cx="3932237" cy="1600200"/>
          </a:xfrm>
        </p:spPr>
        <p:txBody>
          <a:bodyPr anchor="b"/>
          <a:lstStyle>
            <a:lvl1pPr>
              <a:defRPr sz="3200">
                <a:solidFill>
                  <a:srgbClr val="F9BC60"/>
                </a:solidFill>
                <a:latin typeface="Montserrat" pitchFamily="2" charset="77"/>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0204BC9E-8FED-02C2-6A1F-56778F69F61D}"/>
              </a:ext>
            </a:extLst>
          </p:cNvPr>
          <p:cNvSpPr>
            <a:spLocks noGrp="1"/>
          </p:cNvSpPr>
          <p:nvPr>
            <p:ph idx="1"/>
          </p:nvPr>
        </p:nvSpPr>
        <p:spPr>
          <a:xfrm>
            <a:off x="5183188" y="987425"/>
            <a:ext cx="6172200" cy="4873625"/>
          </a:xfrm>
        </p:spPr>
        <p:txBody>
          <a:bodyPr/>
          <a:lstStyle>
            <a:lvl1pPr>
              <a:defRPr sz="3200">
                <a:solidFill>
                  <a:srgbClr val="F9BC60"/>
                </a:solidFill>
                <a:latin typeface="Montserrat" pitchFamily="2" charset="77"/>
              </a:defRPr>
            </a:lvl1pPr>
            <a:lvl2pPr>
              <a:defRPr sz="2800">
                <a:latin typeface="Montserrat" pitchFamily="2" charset="77"/>
              </a:defRPr>
            </a:lvl2pPr>
            <a:lvl3pPr>
              <a:defRPr sz="2400">
                <a:latin typeface="Montserrat" pitchFamily="2" charset="77"/>
              </a:defRPr>
            </a:lvl3pPr>
            <a:lvl4pPr>
              <a:defRPr sz="2000">
                <a:latin typeface="Montserrat" pitchFamily="2" charset="77"/>
              </a:defRPr>
            </a:lvl4pPr>
            <a:lvl5pPr>
              <a:defRPr sz="2000">
                <a:latin typeface="Montserrat" pitchFamily="2" charset="77"/>
              </a:defRPr>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a:extLst>
              <a:ext uri="{FF2B5EF4-FFF2-40B4-BE49-F238E27FC236}">
                <a16:creationId xmlns:a16="http://schemas.microsoft.com/office/drawing/2014/main" id="{80610682-B297-6C71-79A8-092C8FF1F6D9}"/>
              </a:ext>
            </a:extLst>
          </p:cNvPr>
          <p:cNvSpPr>
            <a:spLocks noGrp="1"/>
          </p:cNvSpPr>
          <p:nvPr>
            <p:ph type="body" sz="half" idx="2"/>
          </p:nvPr>
        </p:nvSpPr>
        <p:spPr>
          <a:xfrm>
            <a:off x="839788" y="2057400"/>
            <a:ext cx="3932237" cy="3811588"/>
          </a:xfrm>
        </p:spPr>
        <p:txBody>
          <a:bodyPr/>
          <a:lstStyle>
            <a:lvl1pPr marL="0" indent="0">
              <a:buNone/>
              <a:defRPr sz="1600">
                <a:solidFill>
                  <a:schemeClr val="bg1"/>
                </a:solidFill>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5" name="Date Placeholder 4">
            <a:extLst>
              <a:ext uri="{FF2B5EF4-FFF2-40B4-BE49-F238E27FC236}">
                <a16:creationId xmlns:a16="http://schemas.microsoft.com/office/drawing/2014/main" id="{A48DF0E0-7FD9-A2F9-EE36-2CDED83563C0}"/>
              </a:ext>
            </a:extLst>
          </p:cNvPr>
          <p:cNvSpPr>
            <a:spLocks noGrp="1"/>
          </p:cNvSpPr>
          <p:nvPr>
            <p:ph type="dt" sz="half" idx="10"/>
          </p:nvPr>
        </p:nvSpPr>
        <p:spPr/>
        <p:txBody>
          <a:bodyPr/>
          <a:lstStyle/>
          <a:p>
            <a:fld id="{A58D28BA-7600-4943-998D-395190C5461F}" type="datetimeFigureOut">
              <a:rPr lang="en-US" smtClean="0"/>
              <a:t>3/29/2026</a:t>
            </a:fld>
            <a:endParaRPr lang="en-US"/>
          </a:p>
        </p:txBody>
      </p:sp>
      <p:sp>
        <p:nvSpPr>
          <p:cNvPr id="6" name="Footer Placeholder 5">
            <a:extLst>
              <a:ext uri="{FF2B5EF4-FFF2-40B4-BE49-F238E27FC236}">
                <a16:creationId xmlns:a16="http://schemas.microsoft.com/office/drawing/2014/main" id="{B1827244-8C25-524A-6072-FAD02FFB58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4E2F44-D746-3060-28A3-981DE0873B84}"/>
              </a:ext>
            </a:extLst>
          </p:cNvPr>
          <p:cNvSpPr>
            <a:spLocks noGrp="1"/>
          </p:cNvSpPr>
          <p:nvPr>
            <p:ph type="sldNum" sz="quarter" idx="12"/>
          </p:nvPr>
        </p:nvSpPr>
        <p:spPr/>
        <p:txBody>
          <a:bodyPr/>
          <a:lstStyle/>
          <a:p>
            <a:fld id="{8221377B-E8A5-A74A-8AEC-7473B8B13A6A}" type="slidenum">
              <a:rPr lang="en-US" smtClean="0"/>
              <a:t>‹#›</a:t>
            </a:fld>
            <a:endParaRPr lang="en-US"/>
          </a:p>
        </p:txBody>
      </p:sp>
    </p:spTree>
    <p:extLst>
      <p:ext uri="{BB962C8B-B14F-4D97-AF65-F5344CB8AC3E}">
        <p14:creationId xmlns:p14="http://schemas.microsoft.com/office/powerpoint/2010/main" val="664445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F49C6-4D73-83D9-6CA4-A3A31DA6175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0CCF76D-3D23-961E-B2A1-E0B2E23516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462151-7260-D4B7-B555-F6C34570DF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3B3A660-686C-E54B-EB10-2E980EE52BB1}"/>
              </a:ext>
            </a:extLst>
          </p:cNvPr>
          <p:cNvSpPr>
            <a:spLocks noGrp="1"/>
          </p:cNvSpPr>
          <p:nvPr>
            <p:ph type="dt" sz="half" idx="10"/>
          </p:nvPr>
        </p:nvSpPr>
        <p:spPr/>
        <p:txBody>
          <a:bodyPr/>
          <a:lstStyle/>
          <a:p>
            <a:fld id="{A58D28BA-7600-4943-998D-395190C5461F}" type="datetimeFigureOut">
              <a:rPr lang="en-US" smtClean="0"/>
              <a:t>3/29/2026</a:t>
            </a:fld>
            <a:endParaRPr lang="en-US"/>
          </a:p>
        </p:txBody>
      </p:sp>
      <p:sp>
        <p:nvSpPr>
          <p:cNvPr id="6" name="Footer Placeholder 5">
            <a:extLst>
              <a:ext uri="{FF2B5EF4-FFF2-40B4-BE49-F238E27FC236}">
                <a16:creationId xmlns:a16="http://schemas.microsoft.com/office/drawing/2014/main" id="{912EFA40-828A-A642-5105-29EB3C74E1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A033CD-1B80-88A7-66E6-03AE74D75B1E}"/>
              </a:ext>
            </a:extLst>
          </p:cNvPr>
          <p:cNvSpPr>
            <a:spLocks noGrp="1"/>
          </p:cNvSpPr>
          <p:nvPr>
            <p:ph type="sldNum" sz="quarter" idx="12"/>
          </p:nvPr>
        </p:nvSpPr>
        <p:spPr/>
        <p:txBody>
          <a:bodyPr/>
          <a:lstStyle/>
          <a:p>
            <a:fld id="{8221377B-E8A5-A74A-8AEC-7473B8B13A6A}" type="slidenum">
              <a:rPr lang="en-US" smtClean="0"/>
              <a:t>‹#›</a:t>
            </a:fld>
            <a:endParaRPr lang="en-US"/>
          </a:p>
        </p:txBody>
      </p:sp>
    </p:spTree>
    <p:extLst>
      <p:ext uri="{BB962C8B-B14F-4D97-AF65-F5344CB8AC3E}">
        <p14:creationId xmlns:p14="http://schemas.microsoft.com/office/powerpoint/2010/main" val="1695893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35361-CF03-0029-373B-30BCB77ED9C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5965647-A14A-9A4A-BAF6-7ABDCB55EF8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ADAC92B-627C-5399-E620-65D62C23D1C1}"/>
              </a:ext>
            </a:extLst>
          </p:cNvPr>
          <p:cNvSpPr>
            <a:spLocks noGrp="1"/>
          </p:cNvSpPr>
          <p:nvPr>
            <p:ph type="dt" sz="half" idx="10"/>
          </p:nvPr>
        </p:nvSpPr>
        <p:spPr/>
        <p:txBody>
          <a:bodyPr/>
          <a:lstStyle/>
          <a:p>
            <a:fld id="{A58D28BA-7600-4943-998D-395190C5461F}" type="datetimeFigureOut">
              <a:rPr lang="en-US" smtClean="0"/>
              <a:t>3/29/2026</a:t>
            </a:fld>
            <a:endParaRPr lang="en-US"/>
          </a:p>
        </p:txBody>
      </p:sp>
      <p:sp>
        <p:nvSpPr>
          <p:cNvPr id="5" name="Footer Placeholder 4">
            <a:extLst>
              <a:ext uri="{FF2B5EF4-FFF2-40B4-BE49-F238E27FC236}">
                <a16:creationId xmlns:a16="http://schemas.microsoft.com/office/drawing/2014/main" id="{0F7F98F0-D4E8-05CE-7BF2-6E7D1D5D76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8D7EE7-49F2-93DC-AEC5-C824385DAB22}"/>
              </a:ext>
            </a:extLst>
          </p:cNvPr>
          <p:cNvSpPr>
            <a:spLocks noGrp="1"/>
          </p:cNvSpPr>
          <p:nvPr>
            <p:ph type="sldNum" sz="quarter" idx="12"/>
          </p:nvPr>
        </p:nvSpPr>
        <p:spPr/>
        <p:txBody>
          <a:bodyPr/>
          <a:lstStyle/>
          <a:p>
            <a:fld id="{8221377B-E8A5-A74A-8AEC-7473B8B13A6A}" type="slidenum">
              <a:rPr lang="en-US" smtClean="0"/>
              <a:t>‹#›</a:t>
            </a:fld>
            <a:endParaRPr lang="en-US"/>
          </a:p>
        </p:txBody>
      </p:sp>
    </p:spTree>
    <p:extLst>
      <p:ext uri="{BB962C8B-B14F-4D97-AF65-F5344CB8AC3E}">
        <p14:creationId xmlns:p14="http://schemas.microsoft.com/office/powerpoint/2010/main" val="935063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F26CB9-A2CF-8434-8A35-5DB762A0CDE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0D8728F-2F1F-8AB7-F7C5-2AEBDB57FB0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0E65DA-260E-9212-9D0B-F06AD60B8848}"/>
              </a:ext>
            </a:extLst>
          </p:cNvPr>
          <p:cNvSpPr>
            <a:spLocks noGrp="1"/>
          </p:cNvSpPr>
          <p:nvPr>
            <p:ph type="dt" sz="half" idx="10"/>
          </p:nvPr>
        </p:nvSpPr>
        <p:spPr/>
        <p:txBody>
          <a:bodyPr/>
          <a:lstStyle/>
          <a:p>
            <a:fld id="{A58D28BA-7600-4943-998D-395190C5461F}" type="datetimeFigureOut">
              <a:rPr lang="en-US" smtClean="0"/>
              <a:t>3/29/2026</a:t>
            </a:fld>
            <a:endParaRPr lang="en-US"/>
          </a:p>
        </p:txBody>
      </p:sp>
      <p:sp>
        <p:nvSpPr>
          <p:cNvPr id="5" name="Footer Placeholder 4">
            <a:extLst>
              <a:ext uri="{FF2B5EF4-FFF2-40B4-BE49-F238E27FC236}">
                <a16:creationId xmlns:a16="http://schemas.microsoft.com/office/drawing/2014/main" id="{4B4B6DBE-359B-3B76-E01E-D968C4C5B8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0AEAC9-4DAD-D15F-A4D1-7185C2A8F8B2}"/>
              </a:ext>
            </a:extLst>
          </p:cNvPr>
          <p:cNvSpPr>
            <a:spLocks noGrp="1"/>
          </p:cNvSpPr>
          <p:nvPr>
            <p:ph type="sldNum" sz="quarter" idx="12"/>
          </p:nvPr>
        </p:nvSpPr>
        <p:spPr/>
        <p:txBody>
          <a:bodyPr/>
          <a:lstStyle/>
          <a:p>
            <a:fld id="{8221377B-E8A5-A74A-8AEC-7473B8B13A6A}" type="slidenum">
              <a:rPr lang="en-US" smtClean="0"/>
              <a:t>‹#›</a:t>
            </a:fld>
            <a:endParaRPr lang="en-US"/>
          </a:p>
        </p:txBody>
      </p:sp>
    </p:spTree>
    <p:extLst>
      <p:ext uri="{BB962C8B-B14F-4D97-AF65-F5344CB8AC3E}">
        <p14:creationId xmlns:p14="http://schemas.microsoft.com/office/powerpoint/2010/main" val="758982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4743"/>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B96036-C726-A699-E1CF-B853B06D6D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4340232-F05A-BFD9-B69D-1B10F00025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C678F6E-F053-607A-11F8-102D05BB7D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8D28BA-7600-4943-998D-395190C5461F}" type="datetimeFigureOut">
              <a:rPr lang="en-US" smtClean="0"/>
              <a:t>3/29/2026</a:t>
            </a:fld>
            <a:endParaRPr lang="en-US"/>
          </a:p>
        </p:txBody>
      </p:sp>
      <p:sp>
        <p:nvSpPr>
          <p:cNvPr id="5" name="Footer Placeholder 4">
            <a:extLst>
              <a:ext uri="{FF2B5EF4-FFF2-40B4-BE49-F238E27FC236}">
                <a16:creationId xmlns:a16="http://schemas.microsoft.com/office/drawing/2014/main" id="{F9B66EC3-9E57-5B40-E6B0-01AF158C90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6F88C2B-7E16-5226-41A7-9802CE8979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21377B-E8A5-A74A-8AEC-7473B8B13A6A}" type="slidenum">
              <a:rPr lang="en-US" smtClean="0"/>
              <a:t>‹#›</a:t>
            </a:fld>
            <a:endParaRPr lang="en-US"/>
          </a:p>
        </p:txBody>
      </p:sp>
    </p:spTree>
    <p:extLst>
      <p:ext uri="{BB962C8B-B14F-4D97-AF65-F5344CB8AC3E}">
        <p14:creationId xmlns:p14="http://schemas.microsoft.com/office/powerpoint/2010/main" val="1719892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hyperlink" Target="https://pmc.ncbi.nlm.nih.gov/articles/PMC11701286/#s3"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CA84F-16E8-FAE7-231C-19FF2FA7F517}"/>
              </a:ext>
            </a:extLst>
          </p:cNvPr>
          <p:cNvSpPr>
            <a:spLocks noGrp="1"/>
          </p:cNvSpPr>
          <p:nvPr>
            <p:ph type="ctrTitle"/>
          </p:nvPr>
        </p:nvSpPr>
        <p:spPr>
          <a:xfrm>
            <a:off x="314864" y="312774"/>
            <a:ext cx="11562271" cy="2387600"/>
          </a:xfrm>
        </p:spPr>
        <p:txBody>
          <a:bodyPr>
            <a:noAutofit/>
          </a:bodyPr>
          <a:lstStyle/>
          <a:p>
            <a:r>
              <a:rPr lang="en-GB" sz="8000" b="1" dirty="0">
                <a:solidFill>
                  <a:schemeClr val="bg1"/>
                </a:solidFill>
                <a:effectLst/>
                <a:latin typeface="Montserrat" pitchFamily="2" charset="77"/>
              </a:rPr>
              <a:t>Sleep &amp; Headache</a:t>
            </a:r>
            <a:endParaRPr lang="en-US" sz="8000" dirty="0">
              <a:solidFill>
                <a:schemeClr val="bg1"/>
              </a:solidFill>
            </a:endParaRPr>
          </a:p>
        </p:txBody>
      </p:sp>
      <p:sp>
        <p:nvSpPr>
          <p:cNvPr id="3" name="Subtitle 2">
            <a:extLst>
              <a:ext uri="{FF2B5EF4-FFF2-40B4-BE49-F238E27FC236}">
                <a16:creationId xmlns:a16="http://schemas.microsoft.com/office/drawing/2014/main" id="{4FD9D6CD-7CBC-D719-B46C-D454D703595E}"/>
              </a:ext>
            </a:extLst>
          </p:cNvPr>
          <p:cNvSpPr>
            <a:spLocks noGrp="1"/>
          </p:cNvSpPr>
          <p:nvPr>
            <p:ph type="subTitle" idx="1"/>
          </p:nvPr>
        </p:nvSpPr>
        <p:spPr>
          <a:xfrm>
            <a:off x="838199" y="3171430"/>
            <a:ext cx="10515600" cy="1457252"/>
          </a:xfrm>
        </p:spPr>
        <p:txBody>
          <a:bodyPr>
            <a:normAutofit fontScale="92500" lnSpcReduction="20000"/>
          </a:bodyPr>
          <a:lstStyle/>
          <a:p>
            <a:r>
              <a:rPr lang="en-GB" dirty="0">
                <a:solidFill>
                  <a:srgbClr val="F9BC60"/>
                </a:solidFill>
                <a:effectLst/>
                <a:latin typeface="Montserrat" pitchFamily="2" charset="77"/>
              </a:rPr>
              <a:t>Dr Tom Chambers MBBS </a:t>
            </a:r>
            <a:r>
              <a:rPr lang="en-GB" dirty="0" err="1">
                <a:solidFill>
                  <a:srgbClr val="F9BC60"/>
                </a:solidFill>
                <a:effectLst/>
                <a:latin typeface="Montserrat" pitchFamily="2" charset="77"/>
              </a:rPr>
              <a:t>iBSc</a:t>
            </a:r>
            <a:r>
              <a:rPr lang="en-GB" dirty="0">
                <a:solidFill>
                  <a:srgbClr val="F9BC60"/>
                </a:solidFill>
                <a:effectLst/>
                <a:latin typeface="Montserrat" pitchFamily="2" charset="77"/>
              </a:rPr>
              <a:t> MSc (Sleep Med) </a:t>
            </a:r>
          </a:p>
          <a:p>
            <a:r>
              <a:rPr lang="en-GB" dirty="0">
                <a:solidFill>
                  <a:srgbClr val="F9BC60"/>
                </a:solidFill>
                <a:effectLst/>
                <a:latin typeface="Montserrat" pitchFamily="2" charset="77"/>
              </a:rPr>
              <a:t>ESRS-certified </a:t>
            </a:r>
            <a:r>
              <a:rPr lang="en-GB" dirty="0" err="1">
                <a:solidFill>
                  <a:srgbClr val="F9BC60"/>
                </a:solidFill>
                <a:effectLst/>
                <a:latin typeface="Montserrat" pitchFamily="2" charset="77"/>
              </a:rPr>
              <a:t>Somnologist</a:t>
            </a:r>
            <a:r>
              <a:rPr lang="en-GB" dirty="0">
                <a:solidFill>
                  <a:srgbClr val="F9BC60"/>
                </a:solidFill>
                <a:effectLst/>
                <a:latin typeface="Montserrat" pitchFamily="2" charset="77"/>
              </a:rPr>
              <a:t> </a:t>
            </a:r>
          </a:p>
          <a:p>
            <a:r>
              <a:rPr lang="en-GB" dirty="0">
                <a:solidFill>
                  <a:srgbClr val="F9BC60"/>
                </a:solidFill>
                <a:effectLst/>
                <a:latin typeface="Montserrat" pitchFamily="2" charset="77"/>
              </a:rPr>
              <a:t>Anaesthetic and Sleep Medicine Doctor </a:t>
            </a:r>
          </a:p>
          <a:p>
            <a:r>
              <a:rPr lang="en-GB" dirty="0">
                <a:solidFill>
                  <a:srgbClr val="F9BC60"/>
                </a:solidFill>
                <a:effectLst/>
                <a:latin typeface="Montserrat" pitchFamily="2" charset="77"/>
              </a:rPr>
              <a:t>Chief Medical Officer, Theta Sleep</a:t>
            </a:r>
          </a:p>
          <a:p>
            <a:endParaRPr lang="en-GB" dirty="0">
              <a:solidFill>
                <a:srgbClr val="F9BC60"/>
              </a:solidFill>
              <a:effectLst/>
              <a:latin typeface="Montserrat" pitchFamily="2" charset="77"/>
            </a:endParaRPr>
          </a:p>
          <a:p>
            <a:endParaRPr lang="en-US" dirty="0">
              <a:solidFill>
                <a:srgbClr val="F9BC60"/>
              </a:solidFill>
            </a:endParaRPr>
          </a:p>
        </p:txBody>
      </p:sp>
      <p:pic>
        <p:nvPicPr>
          <p:cNvPr id="5" name="Graphic 4" descr="Sleep Mask outline">
            <a:extLst>
              <a:ext uri="{FF2B5EF4-FFF2-40B4-BE49-F238E27FC236}">
                <a16:creationId xmlns:a16="http://schemas.microsoft.com/office/drawing/2014/main" id="{8EF175FF-1238-A671-CF89-8C9256DEDCF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64302" y="4896889"/>
            <a:ext cx="1693024" cy="1693024"/>
          </a:xfrm>
          <a:prstGeom prst="rect">
            <a:avLst/>
          </a:prstGeom>
        </p:spPr>
      </p:pic>
      <p:pic>
        <p:nvPicPr>
          <p:cNvPr id="8" name="Graphic 7" descr="Sleep with solid fill">
            <a:extLst>
              <a:ext uri="{FF2B5EF4-FFF2-40B4-BE49-F238E27FC236}">
                <a16:creationId xmlns:a16="http://schemas.microsoft.com/office/drawing/2014/main" id="{8AD7B7E5-C8CC-9A32-4AA1-7948584F5C6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2895" y="4862945"/>
            <a:ext cx="1760913" cy="1760913"/>
          </a:xfrm>
          <a:prstGeom prst="rect">
            <a:avLst/>
          </a:prstGeom>
        </p:spPr>
      </p:pic>
      <p:pic>
        <p:nvPicPr>
          <p:cNvPr id="10" name="Graphic 9" descr="Snooze with solid fill">
            <a:extLst>
              <a:ext uri="{FF2B5EF4-FFF2-40B4-BE49-F238E27FC236}">
                <a16:creationId xmlns:a16="http://schemas.microsoft.com/office/drawing/2014/main" id="{D467D04C-DE44-9336-CA46-8D8F4860329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192440" y="4761113"/>
            <a:ext cx="1794857" cy="1794857"/>
          </a:xfrm>
          <a:prstGeom prst="rect">
            <a:avLst/>
          </a:prstGeom>
        </p:spPr>
      </p:pic>
      <p:pic>
        <p:nvPicPr>
          <p:cNvPr id="12" name="Graphic 11" descr="Lightbulb outline">
            <a:extLst>
              <a:ext uri="{FF2B5EF4-FFF2-40B4-BE49-F238E27FC236}">
                <a16:creationId xmlns:a16="http://schemas.microsoft.com/office/drawing/2014/main" id="{A7A4A13D-8C3B-1CA1-99EA-AE2571A866E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886397" y="4896888"/>
            <a:ext cx="1693025" cy="1693025"/>
          </a:xfrm>
          <a:prstGeom prst="rect">
            <a:avLst/>
          </a:prstGeom>
        </p:spPr>
      </p:pic>
    </p:spTree>
    <p:extLst>
      <p:ext uri="{BB962C8B-B14F-4D97-AF65-F5344CB8AC3E}">
        <p14:creationId xmlns:p14="http://schemas.microsoft.com/office/powerpoint/2010/main" val="1200488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B2DF92C-3BF4-D6D1-D14D-145E9054798A}"/>
              </a:ext>
            </a:extLst>
          </p:cNvPr>
          <p:cNvSpPr txBox="1">
            <a:spLocks/>
          </p:cNvSpPr>
          <p:nvPr/>
        </p:nvSpPr>
        <p:spPr>
          <a:xfrm>
            <a:off x="7115176" y="975360"/>
            <a:ext cx="3932237" cy="1752600"/>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solidFill>
                  <a:schemeClr val="bg1"/>
                </a:solidFill>
                <a:latin typeface="Montserrat" pitchFamily="2" charset="77"/>
              </a:rPr>
              <a:t>Sleep and Headaches </a:t>
            </a:r>
            <a:endParaRPr lang="en-US" sz="3200" dirty="0">
              <a:solidFill>
                <a:schemeClr val="bg1"/>
              </a:solidFill>
            </a:endParaRPr>
          </a:p>
        </p:txBody>
      </p:sp>
      <p:sp>
        <p:nvSpPr>
          <p:cNvPr id="8" name="Title 1">
            <a:extLst>
              <a:ext uri="{FF2B5EF4-FFF2-40B4-BE49-F238E27FC236}">
                <a16:creationId xmlns:a16="http://schemas.microsoft.com/office/drawing/2014/main" id="{2F95628A-CD95-9A7E-302D-A2FA84388023}"/>
              </a:ext>
            </a:extLst>
          </p:cNvPr>
          <p:cNvSpPr txBox="1">
            <a:spLocks/>
          </p:cNvSpPr>
          <p:nvPr/>
        </p:nvSpPr>
        <p:spPr>
          <a:xfrm>
            <a:off x="7115177" y="4130040"/>
            <a:ext cx="3932237" cy="1752600"/>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solidFill>
                  <a:schemeClr val="bg1"/>
                </a:solidFill>
                <a:latin typeface="Montserrat" pitchFamily="2" charset="77"/>
              </a:rPr>
              <a:t>Take home messages</a:t>
            </a:r>
            <a:endParaRPr lang="en-US" sz="3200" dirty="0">
              <a:solidFill>
                <a:schemeClr val="bg1"/>
              </a:solidFill>
            </a:endParaRPr>
          </a:p>
        </p:txBody>
      </p:sp>
      <p:sp>
        <p:nvSpPr>
          <p:cNvPr id="9" name="Title 1">
            <a:extLst>
              <a:ext uri="{FF2B5EF4-FFF2-40B4-BE49-F238E27FC236}">
                <a16:creationId xmlns:a16="http://schemas.microsoft.com/office/drawing/2014/main" id="{5B4B6395-7264-11D2-62F6-C55DD7FC1BB0}"/>
              </a:ext>
            </a:extLst>
          </p:cNvPr>
          <p:cNvSpPr txBox="1">
            <a:spLocks/>
          </p:cNvSpPr>
          <p:nvPr/>
        </p:nvSpPr>
        <p:spPr>
          <a:xfrm>
            <a:off x="992185" y="4130040"/>
            <a:ext cx="3932237" cy="1752600"/>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solidFill>
                  <a:schemeClr val="bg1"/>
                </a:solidFill>
                <a:latin typeface="Montserrat" pitchFamily="2" charset="77"/>
              </a:rPr>
              <a:t>Practicalities and screening for sleep issues</a:t>
            </a:r>
            <a:endParaRPr lang="en-US" sz="3200" dirty="0">
              <a:solidFill>
                <a:schemeClr val="bg1"/>
              </a:solidFill>
            </a:endParaRPr>
          </a:p>
        </p:txBody>
      </p:sp>
      <p:sp>
        <p:nvSpPr>
          <p:cNvPr id="10" name="Title 1">
            <a:extLst>
              <a:ext uri="{FF2B5EF4-FFF2-40B4-BE49-F238E27FC236}">
                <a16:creationId xmlns:a16="http://schemas.microsoft.com/office/drawing/2014/main" id="{698CF9BE-BE9C-8DCE-9C97-52623E2CFABE}"/>
              </a:ext>
            </a:extLst>
          </p:cNvPr>
          <p:cNvSpPr txBox="1">
            <a:spLocks/>
          </p:cNvSpPr>
          <p:nvPr/>
        </p:nvSpPr>
        <p:spPr>
          <a:xfrm>
            <a:off x="992186" y="975360"/>
            <a:ext cx="3932237" cy="1752600"/>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solidFill>
                  <a:schemeClr val="bg1"/>
                </a:solidFill>
                <a:latin typeface="Montserrat" pitchFamily="2" charset="77"/>
              </a:rPr>
              <a:t>Intro to Sleep and Sleep Disorders</a:t>
            </a:r>
            <a:endParaRPr lang="en-US" sz="3200" dirty="0">
              <a:solidFill>
                <a:schemeClr val="bg1"/>
              </a:solidFill>
            </a:endParaRPr>
          </a:p>
        </p:txBody>
      </p:sp>
    </p:spTree>
    <p:extLst>
      <p:ext uri="{BB962C8B-B14F-4D97-AF65-F5344CB8AC3E}">
        <p14:creationId xmlns:p14="http://schemas.microsoft.com/office/powerpoint/2010/main" val="4175135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642E8-F6D6-731B-DCE5-DA8DB3179C3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06B7884A-3371-A486-9D14-02900964D152}"/>
              </a:ext>
            </a:extLst>
          </p:cNvPr>
          <p:cNvSpPr>
            <a:spLocks noGrp="1"/>
          </p:cNvSpPr>
          <p:nvPr>
            <p:ph type="title"/>
          </p:nvPr>
        </p:nvSpPr>
        <p:spPr>
          <a:xfrm>
            <a:off x="0" y="0"/>
            <a:ext cx="12192000" cy="782198"/>
          </a:xfrm>
        </p:spPr>
        <p:txBody>
          <a:bodyPr>
            <a:noAutofit/>
          </a:bodyPr>
          <a:lstStyle/>
          <a:p>
            <a:r>
              <a:rPr lang="en-GB" sz="4000" b="1" dirty="0">
                <a:solidFill>
                  <a:srgbClr val="F9BC60"/>
                </a:solidFill>
                <a:latin typeface="Montserrat" pitchFamily="2" charset="77"/>
              </a:rPr>
              <a:t>What is sleep? </a:t>
            </a:r>
            <a:endParaRPr lang="en-US" sz="1200" dirty="0"/>
          </a:p>
        </p:txBody>
      </p:sp>
      <p:sp>
        <p:nvSpPr>
          <p:cNvPr id="3" name="Title 1">
            <a:extLst>
              <a:ext uri="{FF2B5EF4-FFF2-40B4-BE49-F238E27FC236}">
                <a16:creationId xmlns:a16="http://schemas.microsoft.com/office/drawing/2014/main" id="{B1CABB18-79B2-13EE-D1AF-0DEB0AAB4D22}"/>
              </a:ext>
            </a:extLst>
          </p:cNvPr>
          <p:cNvSpPr txBox="1">
            <a:spLocks/>
          </p:cNvSpPr>
          <p:nvPr/>
        </p:nvSpPr>
        <p:spPr>
          <a:xfrm>
            <a:off x="0" y="1068636"/>
            <a:ext cx="12192000" cy="216481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GB" sz="2800" dirty="0">
                <a:solidFill>
                  <a:schemeClr val="bg1"/>
                </a:solidFill>
                <a:latin typeface="Montserrat" pitchFamily="2" charset="77"/>
              </a:rPr>
              <a:t>‘Sleep is a </a:t>
            </a:r>
            <a:r>
              <a:rPr lang="en-GB" sz="2800" dirty="0">
                <a:solidFill>
                  <a:srgbClr val="F9BC60"/>
                </a:solidFill>
                <a:latin typeface="Montserrat" pitchFamily="2" charset="77"/>
              </a:rPr>
              <a:t>period of physical inactivity </a:t>
            </a:r>
            <a:r>
              <a:rPr lang="en-GB" sz="2800" dirty="0">
                <a:solidFill>
                  <a:schemeClr val="bg1"/>
                </a:solidFill>
                <a:latin typeface="Montserrat" pitchFamily="2" charset="77"/>
              </a:rPr>
              <a:t>during which time an individual avoids movement within and environment which it is poorly adapted, using this time to undertake </a:t>
            </a:r>
            <a:r>
              <a:rPr lang="en-GB" sz="2800" dirty="0">
                <a:solidFill>
                  <a:srgbClr val="F9BC60"/>
                </a:solidFill>
                <a:latin typeface="Montserrat" pitchFamily="2" charset="77"/>
              </a:rPr>
              <a:t>a range of essential biological activities</a:t>
            </a:r>
            <a:r>
              <a:rPr lang="en-GB" sz="2800" dirty="0">
                <a:solidFill>
                  <a:schemeClr val="bg1"/>
                </a:solidFill>
                <a:latin typeface="Montserrat" pitchFamily="2" charset="77"/>
              </a:rPr>
              <a:t> that allow</a:t>
            </a:r>
            <a:r>
              <a:rPr lang="en-GB" sz="2800" dirty="0">
                <a:solidFill>
                  <a:srgbClr val="F9BC60"/>
                </a:solidFill>
                <a:latin typeface="Montserrat" pitchFamily="2" charset="77"/>
              </a:rPr>
              <a:t> optimum performance </a:t>
            </a:r>
            <a:r>
              <a:rPr lang="en-GB" sz="2800" dirty="0">
                <a:solidFill>
                  <a:schemeClr val="bg1"/>
                </a:solidFill>
                <a:latin typeface="Montserrat" pitchFamily="2" charset="77"/>
              </a:rPr>
              <a:t>during time of activity’ </a:t>
            </a:r>
            <a:r>
              <a:rPr lang="en-GB" sz="1200" dirty="0">
                <a:solidFill>
                  <a:schemeClr val="bg1"/>
                </a:solidFill>
                <a:latin typeface="Montserrat" pitchFamily="2" charset="77"/>
              </a:rPr>
              <a:t>(Foster, 2022) </a:t>
            </a:r>
            <a:endParaRPr lang="en-US" sz="1200" dirty="0">
              <a:solidFill>
                <a:schemeClr val="bg1"/>
              </a:solidFill>
            </a:endParaRPr>
          </a:p>
        </p:txBody>
      </p:sp>
      <p:sp>
        <p:nvSpPr>
          <p:cNvPr id="2" name="Title 1">
            <a:extLst>
              <a:ext uri="{FF2B5EF4-FFF2-40B4-BE49-F238E27FC236}">
                <a16:creationId xmlns:a16="http://schemas.microsoft.com/office/drawing/2014/main" id="{25D8A4A5-454D-CDC1-9BCD-65E195DAC70A}"/>
              </a:ext>
            </a:extLst>
          </p:cNvPr>
          <p:cNvSpPr txBox="1">
            <a:spLocks/>
          </p:cNvSpPr>
          <p:nvPr/>
        </p:nvSpPr>
        <p:spPr>
          <a:xfrm>
            <a:off x="0" y="3843050"/>
            <a:ext cx="12192000" cy="216481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GB" sz="2800" dirty="0">
                <a:solidFill>
                  <a:srgbClr val="F9BC60"/>
                </a:solidFill>
                <a:latin typeface="Montserrat" pitchFamily="2" charset="77"/>
              </a:rPr>
              <a:t>‘</a:t>
            </a:r>
            <a:r>
              <a:rPr lang="en-GB" sz="4400" dirty="0">
                <a:solidFill>
                  <a:srgbClr val="F9BC60"/>
                </a:solidFill>
                <a:latin typeface="Montserrat" pitchFamily="2" charset="77"/>
              </a:rPr>
              <a:t>Sleep is the cement that glues our days together’</a:t>
            </a:r>
            <a:r>
              <a:rPr lang="en-GB" sz="1200" dirty="0">
                <a:solidFill>
                  <a:schemeClr val="bg1"/>
                </a:solidFill>
                <a:latin typeface="Montserrat" pitchFamily="2" charset="77"/>
              </a:rPr>
              <a:t>(Rob </a:t>
            </a:r>
            <a:r>
              <a:rPr lang="en-GB" sz="1200" dirty="0" err="1">
                <a:solidFill>
                  <a:schemeClr val="bg1"/>
                </a:solidFill>
                <a:latin typeface="Montserrat" pitchFamily="2" charset="77"/>
              </a:rPr>
              <a:t>Auton</a:t>
            </a:r>
            <a:r>
              <a:rPr lang="en-GB" sz="1200" dirty="0">
                <a:solidFill>
                  <a:schemeClr val="bg1"/>
                </a:solidFill>
                <a:latin typeface="Montserrat" pitchFamily="2" charset="77"/>
              </a:rPr>
              <a:t>, poet) </a:t>
            </a:r>
            <a:endParaRPr lang="en-US" sz="1200" dirty="0">
              <a:solidFill>
                <a:schemeClr val="bg1"/>
              </a:solidFill>
            </a:endParaRPr>
          </a:p>
        </p:txBody>
      </p:sp>
    </p:spTree>
    <p:extLst>
      <p:ext uri="{BB962C8B-B14F-4D97-AF65-F5344CB8AC3E}">
        <p14:creationId xmlns:p14="http://schemas.microsoft.com/office/powerpoint/2010/main" val="408768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CD822-7F4E-3C97-A360-DC7AFA5641E9}"/>
              </a:ext>
            </a:extLst>
          </p:cNvPr>
          <p:cNvSpPr>
            <a:spLocks noGrp="1"/>
          </p:cNvSpPr>
          <p:nvPr>
            <p:ph type="title"/>
          </p:nvPr>
        </p:nvSpPr>
        <p:spPr>
          <a:xfrm>
            <a:off x="0" y="48680"/>
            <a:ext cx="12192000" cy="742951"/>
          </a:xfrm>
        </p:spPr>
        <p:txBody>
          <a:bodyPr>
            <a:noAutofit/>
          </a:bodyPr>
          <a:lstStyle/>
          <a:p>
            <a:r>
              <a:rPr lang="en-GB" sz="4000" b="1" dirty="0">
                <a:solidFill>
                  <a:srgbClr val="F9BC60"/>
                </a:solidFill>
                <a:latin typeface="Montserrat" pitchFamily="2" charset="77"/>
              </a:rPr>
              <a:t>Sleep &amp; Circadian Rhythms</a:t>
            </a:r>
            <a:endParaRPr lang="en-US" sz="4000" dirty="0"/>
          </a:p>
        </p:txBody>
      </p:sp>
      <p:pic>
        <p:nvPicPr>
          <p:cNvPr id="1026" name="Picture 2">
            <a:extLst>
              <a:ext uri="{FF2B5EF4-FFF2-40B4-BE49-F238E27FC236}">
                <a16:creationId xmlns:a16="http://schemas.microsoft.com/office/drawing/2014/main" id="{0D60AF26-9D51-0DE4-62F2-CCE84B86D5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7791" y="1690244"/>
            <a:ext cx="6056416" cy="3832575"/>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3">
            <a:extLst>
              <a:ext uri="{FF2B5EF4-FFF2-40B4-BE49-F238E27FC236}">
                <a16:creationId xmlns:a16="http://schemas.microsoft.com/office/drawing/2014/main" id="{C963F9A0-CBE3-218D-800F-9A001CA0C446}"/>
              </a:ext>
            </a:extLst>
          </p:cNvPr>
          <p:cNvSpPr txBox="1">
            <a:spLocks/>
          </p:cNvSpPr>
          <p:nvPr/>
        </p:nvSpPr>
        <p:spPr>
          <a:xfrm>
            <a:off x="0" y="1690244"/>
            <a:ext cx="3067791" cy="383257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GB" sz="2400" b="1" dirty="0">
                <a:solidFill>
                  <a:schemeClr val="bg1"/>
                </a:solidFill>
                <a:latin typeface="Montserrat" pitchFamily="2" charset="77"/>
              </a:rPr>
              <a:t>The 2-process model of sleep. </a:t>
            </a:r>
          </a:p>
          <a:p>
            <a:pPr algn="ctr"/>
            <a:endParaRPr lang="en-GB" sz="2400" dirty="0">
              <a:solidFill>
                <a:schemeClr val="bg1"/>
              </a:solidFill>
              <a:latin typeface="Montserrat" pitchFamily="2" charset="77"/>
            </a:endParaRPr>
          </a:p>
          <a:p>
            <a:pPr algn="ctr"/>
            <a:r>
              <a:rPr lang="en-GB" sz="2400" dirty="0">
                <a:solidFill>
                  <a:schemeClr val="bg1"/>
                </a:solidFill>
                <a:latin typeface="Montserrat" pitchFamily="2" charset="77"/>
              </a:rPr>
              <a:t>Light is the significant zeitgeber for circadian rhythms. </a:t>
            </a:r>
            <a:r>
              <a:rPr lang="en-GB" sz="1800" dirty="0">
                <a:solidFill>
                  <a:srgbClr val="F9BC60"/>
                </a:solidFill>
                <a:latin typeface="Montserrat" pitchFamily="2" charset="77"/>
              </a:rPr>
              <a:t>(Borbely, 1982, 2016, 2022)</a:t>
            </a:r>
            <a:endParaRPr lang="en-US" sz="2800" dirty="0">
              <a:solidFill>
                <a:srgbClr val="F9BC60"/>
              </a:solidFill>
            </a:endParaRPr>
          </a:p>
        </p:txBody>
      </p:sp>
      <p:sp>
        <p:nvSpPr>
          <p:cNvPr id="4" name="TextBox 3">
            <a:extLst>
              <a:ext uri="{FF2B5EF4-FFF2-40B4-BE49-F238E27FC236}">
                <a16:creationId xmlns:a16="http://schemas.microsoft.com/office/drawing/2014/main" id="{38EEC778-01E5-303A-197C-EB2653E8A7BE}"/>
              </a:ext>
            </a:extLst>
          </p:cNvPr>
          <p:cNvSpPr txBox="1"/>
          <p:nvPr/>
        </p:nvSpPr>
        <p:spPr>
          <a:xfrm>
            <a:off x="9124207" y="1690244"/>
            <a:ext cx="3067793" cy="3693319"/>
          </a:xfrm>
          <a:prstGeom prst="rect">
            <a:avLst/>
          </a:prstGeom>
          <a:noFill/>
        </p:spPr>
        <p:txBody>
          <a:bodyPr wrap="square">
            <a:spAutoFit/>
          </a:bodyPr>
          <a:lstStyle/>
          <a:p>
            <a:pPr algn="ctr"/>
            <a:r>
              <a:rPr lang="en-GB" sz="1950" b="1" dirty="0">
                <a:solidFill>
                  <a:srgbClr val="F9BC60"/>
                </a:solidFill>
                <a:latin typeface="Montserrat" pitchFamily="2" charset="77"/>
              </a:rPr>
              <a:t>Everyone is different! </a:t>
            </a:r>
          </a:p>
          <a:p>
            <a:pPr algn="ctr"/>
            <a:endParaRPr lang="en-GB" sz="1950" dirty="0">
              <a:solidFill>
                <a:schemeClr val="bg1"/>
              </a:solidFill>
              <a:latin typeface="Montserrat" pitchFamily="2" charset="77"/>
            </a:endParaRPr>
          </a:p>
          <a:p>
            <a:pPr algn="ctr"/>
            <a:r>
              <a:rPr lang="en-GB" sz="1950" dirty="0">
                <a:solidFill>
                  <a:schemeClr val="bg1"/>
                </a:solidFill>
                <a:latin typeface="Montserrat" pitchFamily="2" charset="77"/>
              </a:rPr>
              <a:t>Circadian preference</a:t>
            </a:r>
          </a:p>
          <a:p>
            <a:pPr algn="ctr"/>
            <a:r>
              <a:rPr lang="en-GB" sz="1950" dirty="0">
                <a:solidFill>
                  <a:schemeClr val="bg1"/>
                </a:solidFill>
                <a:latin typeface="Montserrat" pitchFamily="2" charset="77"/>
              </a:rPr>
              <a:t>Sleep duration </a:t>
            </a:r>
          </a:p>
          <a:p>
            <a:pPr algn="ctr"/>
            <a:r>
              <a:rPr lang="en-GB" sz="1950" dirty="0">
                <a:solidFill>
                  <a:schemeClr val="bg1"/>
                </a:solidFill>
                <a:latin typeface="Montserrat" pitchFamily="2" charset="77"/>
              </a:rPr>
              <a:t>Response to light</a:t>
            </a:r>
          </a:p>
          <a:p>
            <a:pPr algn="ctr"/>
            <a:r>
              <a:rPr lang="en-GB" sz="1950" dirty="0">
                <a:solidFill>
                  <a:schemeClr val="bg1"/>
                </a:solidFill>
                <a:latin typeface="Montserrat" pitchFamily="2" charset="77"/>
              </a:rPr>
              <a:t>Response to other zeitgebers  </a:t>
            </a:r>
          </a:p>
          <a:p>
            <a:pPr algn="ctr"/>
            <a:r>
              <a:rPr lang="en-GB" sz="1950" dirty="0">
                <a:solidFill>
                  <a:schemeClr val="bg1"/>
                </a:solidFill>
                <a:latin typeface="Montserrat" pitchFamily="2" charset="77"/>
              </a:rPr>
              <a:t>Response to sleep disturbance</a:t>
            </a:r>
          </a:p>
          <a:p>
            <a:pPr algn="ctr"/>
            <a:endParaRPr lang="en-GB" sz="1950" dirty="0">
              <a:solidFill>
                <a:schemeClr val="bg1"/>
              </a:solidFill>
              <a:latin typeface="Montserrat" pitchFamily="2" charset="77"/>
            </a:endParaRPr>
          </a:p>
          <a:p>
            <a:pPr algn="ctr"/>
            <a:r>
              <a:rPr lang="en-GB" sz="1950" b="1" dirty="0">
                <a:solidFill>
                  <a:srgbClr val="F9BC60"/>
                </a:solidFill>
                <a:latin typeface="Montserrat" pitchFamily="2" charset="77"/>
              </a:rPr>
              <a:t>No one-size fits all solutions </a:t>
            </a:r>
            <a:endParaRPr lang="en-US" sz="1950" b="1" dirty="0">
              <a:solidFill>
                <a:srgbClr val="F9BC60"/>
              </a:solidFill>
            </a:endParaRPr>
          </a:p>
        </p:txBody>
      </p:sp>
    </p:spTree>
    <p:extLst>
      <p:ext uri="{BB962C8B-B14F-4D97-AF65-F5344CB8AC3E}">
        <p14:creationId xmlns:p14="http://schemas.microsoft.com/office/powerpoint/2010/main" val="397863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B76A7-1420-2FD7-BAFA-4941945FE7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41BACF-B894-A613-E793-B8CFC5B5956B}"/>
              </a:ext>
            </a:extLst>
          </p:cNvPr>
          <p:cNvSpPr>
            <a:spLocks noGrp="1"/>
          </p:cNvSpPr>
          <p:nvPr>
            <p:ph type="title"/>
          </p:nvPr>
        </p:nvSpPr>
        <p:spPr>
          <a:xfrm>
            <a:off x="0" y="272267"/>
            <a:ext cx="6095982" cy="697568"/>
          </a:xfrm>
        </p:spPr>
        <p:txBody>
          <a:bodyPr>
            <a:noAutofit/>
          </a:bodyPr>
          <a:lstStyle/>
          <a:p>
            <a:r>
              <a:rPr lang="en-GB" sz="4400" b="1" dirty="0">
                <a:solidFill>
                  <a:srgbClr val="F9BC60"/>
                </a:solidFill>
                <a:latin typeface="Montserrat" pitchFamily="2" charset="77"/>
              </a:rPr>
              <a:t>Sleep disorders</a:t>
            </a:r>
            <a:endParaRPr lang="en-US" sz="4400" dirty="0"/>
          </a:p>
        </p:txBody>
      </p:sp>
      <p:cxnSp>
        <p:nvCxnSpPr>
          <p:cNvPr id="5" name="Straight Connector 4">
            <a:extLst>
              <a:ext uri="{FF2B5EF4-FFF2-40B4-BE49-F238E27FC236}">
                <a16:creationId xmlns:a16="http://schemas.microsoft.com/office/drawing/2014/main" id="{F3D4FE44-1027-E494-3069-A22DADDBE663}"/>
              </a:ext>
            </a:extLst>
          </p:cNvPr>
          <p:cNvCxnSpPr>
            <a:cxnSpLocks/>
          </p:cNvCxnSpPr>
          <p:nvPr/>
        </p:nvCxnSpPr>
        <p:spPr>
          <a:xfrm>
            <a:off x="6095982" y="0"/>
            <a:ext cx="6" cy="6858000"/>
          </a:xfrm>
          <a:prstGeom prst="line">
            <a:avLst/>
          </a:prstGeom>
          <a:ln w="57150">
            <a:solidFill>
              <a:srgbClr val="F9BC60"/>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CEBD99CB-A456-A91C-D518-E01641E8E177}"/>
              </a:ext>
            </a:extLst>
          </p:cNvPr>
          <p:cNvSpPr txBox="1">
            <a:spLocks/>
          </p:cNvSpPr>
          <p:nvPr/>
        </p:nvSpPr>
        <p:spPr>
          <a:xfrm>
            <a:off x="-6" y="1278090"/>
            <a:ext cx="6095988" cy="49549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GB" sz="2400" b="1" dirty="0">
                <a:solidFill>
                  <a:schemeClr val="bg1"/>
                </a:solidFill>
                <a:latin typeface="Montserrat" pitchFamily="2" charset="77"/>
              </a:rPr>
              <a:t>59 classified sleep disorders! </a:t>
            </a:r>
            <a:r>
              <a:rPr lang="en-GB" sz="1200" b="1" dirty="0">
                <a:solidFill>
                  <a:schemeClr val="bg1"/>
                </a:solidFill>
                <a:latin typeface="Montserrat" pitchFamily="2" charset="77"/>
              </a:rPr>
              <a:t>(ICSD-3, 2023)</a:t>
            </a:r>
            <a:endParaRPr lang="en-US" sz="1200" dirty="0">
              <a:solidFill>
                <a:schemeClr val="bg1"/>
              </a:solidFill>
            </a:endParaRPr>
          </a:p>
        </p:txBody>
      </p:sp>
      <p:sp>
        <p:nvSpPr>
          <p:cNvPr id="11" name="Title 1">
            <a:extLst>
              <a:ext uri="{FF2B5EF4-FFF2-40B4-BE49-F238E27FC236}">
                <a16:creationId xmlns:a16="http://schemas.microsoft.com/office/drawing/2014/main" id="{14859950-5202-FA48-F7D7-63C5A950EFA7}"/>
              </a:ext>
            </a:extLst>
          </p:cNvPr>
          <p:cNvSpPr txBox="1">
            <a:spLocks/>
          </p:cNvSpPr>
          <p:nvPr/>
        </p:nvSpPr>
        <p:spPr>
          <a:xfrm>
            <a:off x="6096018" y="0"/>
            <a:ext cx="6095982" cy="124490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GB" sz="4000" b="1" dirty="0">
                <a:solidFill>
                  <a:srgbClr val="F9BC60"/>
                </a:solidFill>
                <a:latin typeface="Montserrat" pitchFamily="2" charset="77"/>
              </a:rPr>
              <a:t>Daytime drugs, nighttime impact</a:t>
            </a:r>
            <a:endParaRPr lang="en-US" sz="4000" dirty="0"/>
          </a:p>
        </p:txBody>
      </p:sp>
      <p:sp>
        <p:nvSpPr>
          <p:cNvPr id="12" name="Title 1">
            <a:extLst>
              <a:ext uri="{FF2B5EF4-FFF2-40B4-BE49-F238E27FC236}">
                <a16:creationId xmlns:a16="http://schemas.microsoft.com/office/drawing/2014/main" id="{E8B0E0BE-7700-D723-12B4-8A21EB344DD1}"/>
              </a:ext>
            </a:extLst>
          </p:cNvPr>
          <p:cNvSpPr txBox="1">
            <a:spLocks/>
          </p:cNvSpPr>
          <p:nvPr/>
        </p:nvSpPr>
        <p:spPr>
          <a:xfrm>
            <a:off x="6139309" y="1445694"/>
            <a:ext cx="2915731" cy="45955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GB" sz="2400" b="1" dirty="0">
                <a:solidFill>
                  <a:schemeClr val="bg1"/>
                </a:solidFill>
                <a:latin typeface="Montserrat" pitchFamily="2" charset="77"/>
              </a:rPr>
              <a:t>Uppers</a:t>
            </a:r>
            <a:endParaRPr lang="en-US" sz="1200" dirty="0">
              <a:solidFill>
                <a:schemeClr val="bg1"/>
              </a:solidFill>
            </a:endParaRPr>
          </a:p>
        </p:txBody>
      </p:sp>
      <p:sp>
        <p:nvSpPr>
          <p:cNvPr id="13" name="Title 1">
            <a:extLst>
              <a:ext uri="{FF2B5EF4-FFF2-40B4-BE49-F238E27FC236}">
                <a16:creationId xmlns:a16="http://schemas.microsoft.com/office/drawing/2014/main" id="{5A3AE242-2558-5261-0066-6DA109F93814}"/>
              </a:ext>
            </a:extLst>
          </p:cNvPr>
          <p:cNvSpPr txBox="1">
            <a:spLocks/>
          </p:cNvSpPr>
          <p:nvPr/>
        </p:nvSpPr>
        <p:spPr>
          <a:xfrm>
            <a:off x="974653" y="1927683"/>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chemeClr val="bg1"/>
                </a:solidFill>
                <a:latin typeface="Montserrat" pitchFamily="2" charset="77"/>
              </a:rPr>
              <a:t>Insomnia disorders</a:t>
            </a:r>
            <a:endParaRPr lang="en-US" sz="1800" dirty="0">
              <a:solidFill>
                <a:schemeClr val="bg1"/>
              </a:solidFill>
            </a:endParaRPr>
          </a:p>
        </p:txBody>
      </p:sp>
      <p:sp>
        <p:nvSpPr>
          <p:cNvPr id="15" name="Title 1">
            <a:extLst>
              <a:ext uri="{FF2B5EF4-FFF2-40B4-BE49-F238E27FC236}">
                <a16:creationId xmlns:a16="http://schemas.microsoft.com/office/drawing/2014/main" id="{F81EDF22-0AD8-CBC2-8870-EA33DB6943F3}"/>
              </a:ext>
            </a:extLst>
          </p:cNvPr>
          <p:cNvSpPr txBox="1">
            <a:spLocks/>
          </p:cNvSpPr>
          <p:nvPr/>
        </p:nvSpPr>
        <p:spPr>
          <a:xfrm>
            <a:off x="974653" y="2746220"/>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200" b="1" dirty="0">
                <a:solidFill>
                  <a:schemeClr val="bg1"/>
                </a:solidFill>
                <a:latin typeface="Montserrat" pitchFamily="2" charset="77"/>
              </a:rPr>
              <a:t>Sleep-related Breathing Disorders</a:t>
            </a:r>
            <a:endParaRPr lang="en-US" sz="1800" dirty="0">
              <a:solidFill>
                <a:schemeClr val="bg1"/>
              </a:solidFill>
            </a:endParaRPr>
          </a:p>
        </p:txBody>
      </p:sp>
      <p:sp>
        <p:nvSpPr>
          <p:cNvPr id="16" name="Title 1">
            <a:extLst>
              <a:ext uri="{FF2B5EF4-FFF2-40B4-BE49-F238E27FC236}">
                <a16:creationId xmlns:a16="http://schemas.microsoft.com/office/drawing/2014/main" id="{D8842FE2-5F72-FF82-6C3B-4EB106BDB9C6}"/>
              </a:ext>
            </a:extLst>
          </p:cNvPr>
          <p:cNvSpPr txBox="1">
            <a:spLocks/>
          </p:cNvSpPr>
          <p:nvPr/>
        </p:nvSpPr>
        <p:spPr>
          <a:xfrm>
            <a:off x="974652" y="3564757"/>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200" b="1" dirty="0">
                <a:solidFill>
                  <a:schemeClr val="bg1"/>
                </a:solidFill>
                <a:latin typeface="Montserrat" pitchFamily="2" charset="77"/>
              </a:rPr>
              <a:t>Sleep-related Movement Disorders</a:t>
            </a:r>
            <a:endParaRPr lang="en-US" sz="1800" dirty="0">
              <a:solidFill>
                <a:schemeClr val="bg1"/>
              </a:solidFill>
            </a:endParaRPr>
          </a:p>
        </p:txBody>
      </p:sp>
      <p:sp>
        <p:nvSpPr>
          <p:cNvPr id="17" name="Title 1">
            <a:extLst>
              <a:ext uri="{FF2B5EF4-FFF2-40B4-BE49-F238E27FC236}">
                <a16:creationId xmlns:a16="http://schemas.microsoft.com/office/drawing/2014/main" id="{95236225-7AD4-678B-9C8C-8EAA8D83D506}"/>
              </a:ext>
            </a:extLst>
          </p:cNvPr>
          <p:cNvSpPr txBox="1">
            <a:spLocks/>
          </p:cNvSpPr>
          <p:nvPr/>
        </p:nvSpPr>
        <p:spPr>
          <a:xfrm>
            <a:off x="974653" y="4383294"/>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600" b="1" dirty="0">
                <a:solidFill>
                  <a:schemeClr val="bg1"/>
                </a:solidFill>
                <a:latin typeface="Montserrat" pitchFamily="2" charset="77"/>
              </a:rPr>
              <a:t>Parasomnias</a:t>
            </a:r>
            <a:endParaRPr lang="en-US" sz="1600" dirty="0">
              <a:solidFill>
                <a:schemeClr val="bg1"/>
              </a:solidFill>
            </a:endParaRPr>
          </a:p>
        </p:txBody>
      </p:sp>
      <p:sp>
        <p:nvSpPr>
          <p:cNvPr id="18" name="Title 1">
            <a:extLst>
              <a:ext uri="{FF2B5EF4-FFF2-40B4-BE49-F238E27FC236}">
                <a16:creationId xmlns:a16="http://schemas.microsoft.com/office/drawing/2014/main" id="{316E8E7B-89A0-B25D-6430-9CAC8EC5FE75}"/>
              </a:ext>
            </a:extLst>
          </p:cNvPr>
          <p:cNvSpPr txBox="1">
            <a:spLocks/>
          </p:cNvSpPr>
          <p:nvPr/>
        </p:nvSpPr>
        <p:spPr>
          <a:xfrm>
            <a:off x="974653" y="5201831"/>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200" b="1" dirty="0">
                <a:solidFill>
                  <a:schemeClr val="bg1"/>
                </a:solidFill>
                <a:latin typeface="Montserrat" pitchFamily="2" charset="77"/>
              </a:rPr>
              <a:t>Circadian Rhythm Disorders</a:t>
            </a:r>
            <a:endParaRPr lang="en-US" sz="1800" dirty="0">
              <a:solidFill>
                <a:schemeClr val="bg1"/>
              </a:solidFill>
            </a:endParaRPr>
          </a:p>
        </p:txBody>
      </p:sp>
      <p:sp>
        <p:nvSpPr>
          <p:cNvPr id="19" name="Title 1">
            <a:extLst>
              <a:ext uri="{FF2B5EF4-FFF2-40B4-BE49-F238E27FC236}">
                <a16:creationId xmlns:a16="http://schemas.microsoft.com/office/drawing/2014/main" id="{5F01E4EC-A4A6-896F-1B75-D208BD05BE76}"/>
              </a:ext>
            </a:extLst>
          </p:cNvPr>
          <p:cNvSpPr txBox="1">
            <a:spLocks/>
          </p:cNvSpPr>
          <p:nvPr/>
        </p:nvSpPr>
        <p:spPr>
          <a:xfrm>
            <a:off x="974652" y="6020368"/>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100" b="1" dirty="0">
                <a:solidFill>
                  <a:schemeClr val="bg1"/>
                </a:solidFill>
                <a:latin typeface="Montserrat" pitchFamily="2" charset="77"/>
              </a:rPr>
              <a:t>Central Disorders of Hypersomnolence</a:t>
            </a:r>
            <a:endParaRPr lang="en-US" sz="1800" dirty="0">
              <a:solidFill>
                <a:schemeClr val="bg1"/>
              </a:solidFill>
            </a:endParaRPr>
          </a:p>
        </p:txBody>
      </p:sp>
      <p:sp>
        <p:nvSpPr>
          <p:cNvPr id="20" name="Title 1">
            <a:extLst>
              <a:ext uri="{FF2B5EF4-FFF2-40B4-BE49-F238E27FC236}">
                <a16:creationId xmlns:a16="http://schemas.microsoft.com/office/drawing/2014/main" id="{7941DB50-F382-F289-FEC4-46A968FA8106}"/>
              </a:ext>
            </a:extLst>
          </p:cNvPr>
          <p:cNvSpPr txBox="1">
            <a:spLocks/>
          </p:cNvSpPr>
          <p:nvPr/>
        </p:nvSpPr>
        <p:spPr>
          <a:xfrm>
            <a:off x="2804265" y="1995562"/>
            <a:ext cx="2836527" cy="49549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GB" sz="2400" b="1" dirty="0">
                <a:solidFill>
                  <a:schemeClr val="bg1"/>
                </a:solidFill>
                <a:latin typeface="Montserrat" pitchFamily="2" charset="77"/>
              </a:rPr>
              <a:t>~10%-30%</a:t>
            </a:r>
            <a:endParaRPr lang="en-US" sz="1200" dirty="0">
              <a:solidFill>
                <a:schemeClr val="bg1"/>
              </a:solidFill>
            </a:endParaRPr>
          </a:p>
        </p:txBody>
      </p:sp>
      <p:sp>
        <p:nvSpPr>
          <p:cNvPr id="21" name="Title 1">
            <a:extLst>
              <a:ext uri="{FF2B5EF4-FFF2-40B4-BE49-F238E27FC236}">
                <a16:creationId xmlns:a16="http://schemas.microsoft.com/office/drawing/2014/main" id="{8E1AE8D2-3C24-5B81-BD1F-D4EA5E20F30F}"/>
              </a:ext>
            </a:extLst>
          </p:cNvPr>
          <p:cNvSpPr txBox="1">
            <a:spLocks/>
          </p:cNvSpPr>
          <p:nvPr/>
        </p:nvSpPr>
        <p:spPr>
          <a:xfrm>
            <a:off x="2804264" y="2814099"/>
            <a:ext cx="2836527" cy="49549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GB" sz="2400" b="1" dirty="0">
                <a:solidFill>
                  <a:schemeClr val="bg1"/>
                </a:solidFill>
                <a:latin typeface="Montserrat" pitchFamily="2" charset="77"/>
              </a:rPr>
              <a:t>~20%-25%</a:t>
            </a:r>
            <a:endParaRPr lang="en-US" sz="1200" dirty="0">
              <a:solidFill>
                <a:schemeClr val="bg1"/>
              </a:solidFill>
            </a:endParaRPr>
          </a:p>
        </p:txBody>
      </p:sp>
      <p:sp>
        <p:nvSpPr>
          <p:cNvPr id="22" name="Title 1">
            <a:extLst>
              <a:ext uri="{FF2B5EF4-FFF2-40B4-BE49-F238E27FC236}">
                <a16:creationId xmlns:a16="http://schemas.microsoft.com/office/drawing/2014/main" id="{9B43E925-2588-E110-F0D2-5E0583F572F8}"/>
              </a:ext>
            </a:extLst>
          </p:cNvPr>
          <p:cNvSpPr txBox="1">
            <a:spLocks/>
          </p:cNvSpPr>
          <p:nvPr/>
        </p:nvSpPr>
        <p:spPr>
          <a:xfrm>
            <a:off x="2804264" y="3632636"/>
            <a:ext cx="2836527" cy="49549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GB" sz="2400" b="1" dirty="0">
                <a:solidFill>
                  <a:schemeClr val="bg1"/>
                </a:solidFill>
                <a:latin typeface="Montserrat" pitchFamily="2" charset="77"/>
              </a:rPr>
              <a:t>~5%-10%</a:t>
            </a:r>
            <a:endParaRPr lang="en-US" sz="1200" dirty="0">
              <a:solidFill>
                <a:schemeClr val="bg1"/>
              </a:solidFill>
            </a:endParaRPr>
          </a:p>
        </p:txBody>
      </p:sp>
      <p:sp>
        <p:nvSpPr>
          <p:cNvPr id="23" name="Title 1">
            <a:extLst>
              <a:ext uri="{FF2B5EF4-FFF2-40B4-BE49-F238E27FC236}">
                <a16:creationId xmlns:a16="http://schemas.microsoft.com/office/drawing/2014/main" id="{61400762-4A8D-3A56-6A56-4D8BD8789DC2}"/>
              </a:ext>
            </a:extLst>
          </p:cNvPr>
          <p:cNvSpPr txBox="1">
            <a:spLocks/>
          </p:cNvSpPr>
          <p:nvPr/>
        </p:nvSpPr>
        <p:spPr>
          <a:xfrm>
            <a:off x="2804264" y="4383294"/>
            <a:ext cx="2836527" cy="63125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GB" sz="1800" b="1" dirty="0">
                <a:solidFill>
                  <a:schemeClr val="bg1"/>
                </a:solidFill>
                <a:latin typeface="Montserrat" pitchFamily="2" charset="77"/>
              </a:rPr>
              <a:t>Last year ~1.5%, Lifetime ~7%-18%</a:t>
            </a:r>
            <a:endParaRPr lang="en-US" sz="1050" dirty="0">
              <a:solidFill>
                <a:schemeClr val="bg1"/>
              </a:solidFill>
            </a:endParaRPr>
          </a:p>
        </p:txBody>
      </p:sp>
      <p:sp>
        <p:nvSpPr>
          <p:cNvPr id="24" name="Title 1">
            <a:extLst>
              <a:ext uri="{FF2B5EF4-FFF2-40B4-BE49-F238E27FC236}">
                <a16:creationId xmlns:a16="http://schemas.microsoft.com/office/drawing/2014/main" id="{65CED8D7-66AB-DDA4-DDD3-B86E4010E0F5}"/>
              </a:ext>
            </a:extLst>
          </p:cNvPr>
          <p:cNvSpPr txBox="1">
            <a:spLocks/>
          </p:cNvSpPr>
          <p:nvPr/>
        </p:nvSpPr>
        <p:spPr>
          <a:xfrm>
            <a:off x="2804264" y="5269710"/>
            <a:ext cx="2836527" cy="49549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GB" sz="2400" b="1" dirty="0">
                <a:solidFill>
                  <a:schemeClr val="bg1"/>
                </a:solidFill>
                <a:latin typeface="Montserrat" pitchFamily="2" charset="77"/>
              </a:rPr>
              <a:t>~1%-3%</a:t>
            </a:r>
            <a:endParaRPr lang="en-US" sz="1200" dirty="0">
              <a:solidFill>
                <a:schemeClr val="bg1"/>
              </a:solidFill>
            </a:endParaRPr>
          </a:p>
        </p:txBody>
      </p:sp>
      <p:sp>
        <p:nvSpPr>
          <p:cNvPr id="25" name="Title 1">
            <a:extLst>
              <a:ext uri="{FF2B5EF4-FFF2-40B4-BE49-F238E27FC236}">
                <a16:creationId xmlns:a16="http://schemas.microsoft.com/office/drawing/2014/main" id="{106508CF-3FCE-5292-8DF3-0A29D91BD99C}"/>
              </a:ext>
            </a:extLst>
          </p:cNvPr>
          <p:cNvSpPr txBox="1">
            <a:spLocks/>
          </p:cNvSpPr>
          <p:nvPr/>
        </p:nvSpPr>
        <p:spPr>
          <a:xfrm>
            <a:off x="2804264" y="6088247"/>
            <a:ext cx="2836527" cy="49549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GB" sz="2400" b="1" dirty="0">
                <a:solidFill>
                  <a:schemeClr val="bg1"/>
                </a:solidFill>
                <a:latin typeface="Montserrat" pitchFamily="2" charset="77"/>
              </a:rPr>
              <a:t>~0.02%-0.03%</a:t>
            </a:r>
            <a:endParaRPr lang="en-US" sz="1200" dirty="0">
              <a:solidFill>
                <a:schemeClr val="bg1"/>
              </a:solidFill>
            </a:endParaRPr>
          </a:p>
        </p:txBody>
      </p:sp>
      <p:sp>
        <p:nvSpPr>
          <p:cNvPr id="26" name="Title 1">
            <a:extLst>
              <a:ext uri="{FF2B5EF4-FFF2-40B4-BE49-F238E27FC236}">
                <a16:creationId xmlns:a16="http://schemas.microsoft.com/office/drawing/2014/main" id="{CAFF10D5-F8D5-82A9-A58F-62F449628B31}"/>
              </a:ext>
            </a:extLst>
          </p:cNvPr>
          <p:cNvSpPr txBox="1">
            <a:spLocks/>
          </p:cNvSpPr>
          <p:nvPr/>
        </p:nvSpPr>
        <p:spPr>
          <a:xfrm>
            <a:off x="9098392" y="1445963"/>
            <a:ext cx="3093548" cy="45955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GB" sz="2400" b="1" dirty="0">
                <a:solidFill>
                  <a:schemeClr val="bg1"/>
                </a:solidFill>
                <a:latin typeface="Montserrat" pitchFamily="2" charset="77"/>
              </a:rPr>
              <a:t>Downers</a:t>
            </a:r>
            <a:endParaRPr lang="en-US" sz="1200" dirty="0">
              <a:solidFill>
                <a:schemeClr val="bg1"/>
              </a:solidFill>
            </a:endParaRPr>
          </a:p>
        </p:txBody>
      </p:sp>
      <p:sp>
        <p:nvSpPr>
          <p:cNvPr id="30" name="Title 1">
            <a:extLst>
              <a:ext uri="{FF2B5EF4-FFF2-40B4-BE49-F238E27FC236}">
                <a16:creationId xmlns:a16="http://schemas.microsoft.com/office/drawing/2014/main" id="{46D52D32-E4C2-D167-CB7A-CB94C1B965AF}"/>
              </a:ext>
            </a:extLst>
          </p:cNvPr>
          <p:cNvSpPr txBox="1">
            <a:spLocks/>
          </p:cNvSpPr>
          <p:nvPr/>
        </p:nvSpPr>
        <p:spPr>
          <a:xfrm>
            <a:off x="6551178" y="2048869"/>
            <a:ext cx="2115226" cy="764299"/>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chemeClr val="bg1"/>
                </a:solidFill>
                <a:latin typeface="Montserrat" pitchFamily="2" charset="77"/>
              </a:rPr>
              <a:t>Beta-agonists</a:t>
            </a:r>
            <a:endParaRPr lang="en-US" sz="1800" dirty="0">
              <a:solidFill>
                <a:schemeClr val="bg1"/>
              </a:solidFill>
            </a:endParaRPr>
          </a:p>
        </p:txBody>
      </p:sp>
      <p:sp>
        <p:nvSpPr>
          <p:cNvPr id="31" name="Title 1">
            <a:extLst>
              <a:ext uri="{FF2B5EF4-FFF2-40B4-BE49-F238E27FC236}">
                <a16:creationId xmlns:a16="http://schemas.microsoft.com/office/drawing/2014/main" id="{C204470F-87F1-4E0B-6DA8-16B0EBC4E508}"/>
              </a:ext>
            </a:extLst>
          </p:cNvPr>
          <p:cNvSpPr txBox="1">
            <a:spLocks/>
          </p:cNvSpPr>
          <p:nvPr/>
        </p:nvSpPr>
        <p:spPr>
          <a:xfrm>
            <a:off x="6551178" y="3006558"/>
            <a:ext cx="2115226" cy="764299"/>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chemeClr val="bg1"/>
                </a:solidFill>
                <a:latin typeface="Montserrat" pitchFamily="2" charset="77"/>
              </a:rPr>
              <a:t>Steroids</a:t>
            </a:r>
            <a:endParaRPr lang="en-US" sz="1800" dirty="0">
              <a:solidFill>
                <a:schemeClr val="bg1"/>
              </a:solidFill>
            </a:endParaRPr>
          </a:p>
        </p:txBody>
      </p:sp>
      <p:sp>
        <p:nvSpPr>
          <p:cNvPr id="32" name="Title 1">
            <a:extLst>
              <a:ext uri="{FF2B5EF4-FFF2-40B4-BE49-F238E27FC236}">
                <a16:creationId xmlns:a16="http://schemas.microsoft.com/office/drawing/2014/main" id="{B4105E2C-85F6-84BF-F644-20DB1A2B88AE}"/>
              </a:ext>
            </a:extLst>
          </p:cNvPr>
          <p:cNvSpPr txBox="1">
            <a:spLocks/>
          </p:cNvSpPr>
          <p:nvPr/>
        </p:nvSpPr>
        <p:spPr>
          <a:xfrm>
            <a:off x="6551178" y="3964247"/>
            <a:ext cx="2115226" cy="764299"/>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chemeClr val="bg1"/>
                </a:solidFill>
                <a:latin typeface="Montserrat" pitchFamily="2" charset="77"/>
              </a:rPr>
              <a:t>Beta-blockers</a:t>
            </a:r>
            <a:endParaRPr lang="en-US" sz="1800" dirty="0">
              <a:solidFill>
                <a:schemeClr val="bg1"/>
              </a:solidFill>
            </a:endParaRPr>
          </a:p>
        </p:txBody>
      </p:sp>
      <p:sp>
        <p:nvSpPr>
          <p:cNvPr id="33" name="Title 1">
            <a:extLst>
              <a:ext uri="{FF2B5EF4-FFF2-40B4-BE49-F238E27FC236}">
                <a16:creationId xmlns:a16="http://schemas.microsoft.com/office/drawing/2014/main" id="{32FC7EE8-2E61-3E4C-153A-38267253F4E2}"/>
              </a:ext>
            </a:extLst>
          </p:cNvPr>
          <p:cNvSpPr txBox="1">
            <a:spLocks/>
          </p:cNvSpPr>
          <p:nvPr/>
        </p:nvSpPr>
        <p:spPr>
          <a:xfrm>
            <a:off x="6551178" y="4930384"/>
            <a:ext cx="2115226" cy="764299"/>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chemeClr val="bg1"/>
                </a:solidFill>
                <a:latin typeface="Montserrat" pitchFamily="2" charset="77"/>
              </a:rPr>
              <a:t>Anti-depressants </a:t>
            </a:r>
            <a:endParaRPr lang="en-US" sz="1800" dirty="0">
              <a:solidFill>
                <a:schemeClr val="bg1"/>
              </a:solidFill>
            </a:endParaRPr>
          </a:p>
        </p:txBody>
      </p:sp>
      <p:sp>
        <p:nvSpPr>
          <p:cNvPr id="35" name="Title 1">
            <a:extLst>
              <a:ext uri="{FF2B5EF4-FFF2-40B4-BE49-F238E27FC236}">
                <a16:creationId xmlns:a16="http://schemas.microsoft.com/office/drawing/2014/main" id="{BA8DD4D7-5972-06F2-4EB7-11940D9EE9FE}"/>
              </a:ext>
            </a:extLst>
          </p:cNvPr>
          <p:cNvSpPr txBox="1">
            <a:spLocks/>
          </p:cNvSpPr>
          <p:nvPr/>
        </p:nvSpPr>
        <p:spPr>
          <a:xfrm>
            <a:off x="6551178" y="5833082"/>
            <a:ext cx="2115226" cy="764299"/>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chemeClr val="bg1"/>
                </a:solidFill>
                <a:latin typeface="Montserrat" pitchFamily="2" charset="77"/>
              </a:rPr>
              <a:t>Decongestants</a:t>
            </a:r>
            <a:endParaRPr lang="en-US" sz="1800" dirty="0">
              <a:solidFill>
                <a:schemeClr val="bg1"/>
              </a:solidFill>
            </a:endParaRPr>
          </a:p>
        </p:txBody>
      </p:sp>
      <p:sp>
        <p:nvSpPr>
          <p:cNvPr id="36" name="Title 1">
            <a:extLst>
              <a:ext uri="{FF2B5EF4-FFF2-40B4-BE49-F238E27FC236}">
                <a16:creationId xmlns:a16="http://schemas.microsoft.com/office/drawing/2014/main" id="{E8B327FB-C0DC-3826-0B04-DECDE5D0CF9A}"/>
              </a:ext>
            </a:extLst>
          </p:cNvPr>
          <p:cNvSpPr txBox="1">
            <a:spLocks/>
          </p:cNvSpPr>
          <p:nvPr/>
        </p:nvSpPr>
        <p:spPr>
          <a:xfrm>
            <a:off x="9544429" y="2501536"/>
            <a:ext cx="2115226" cy="764299"/>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chemeClr val="bg1"/>
                </a:solidFill>
                <a:latin typeface="Montserrat" pitchFamily="2" charset="77"/>
              </a:rPr>
              <a:t>Opioids</a:t>
            </a:r>
            <a:endParaRPr lang="en-US" sz="1800" dirty="0">
              <a:solidFill>
                <a:schemeClr val="bg1"/>
              </a:solidFill>
            </a:endParaRPr>
          </a:p>
        </p:txBody>
      </p:sp>
      <p:sp>
        <p:nvSpPr>
          <p:cNvPr id="37" name="Title 1">
            <a:extLst>
              <a:ext uri="{FF2B5EF4-FFF2-40B4-BE49-F238E27FC236}">
                <a16:creationId xmlns:a16="http://schemas.microsoft.com/office/drawing/2014/main" id="{44D6F977-1C69-F9BE-101C-5DE945FE7AB3}"/>
              </a:ext>
            </a:extLst>
          </p:cNvPr>
          <p:cNvSpPr txBox="1">
            <a:spLocks/>
          </p:cNvSpPr>
          <p:nvPr/>
        </p:nvSpPr>
        <p:spPr>
          <a:xfrm>
            <a:off x="9544429" y="3459225"/>
            <a:ext cx="2115226" cy="764299"/>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chemeClr val="bg1"/>
                </a:solidFill>
                <a:latin typeface="Montserrat" pitchFamily="2" charset="77"/>
              </a:rPr>
              <a:t>Gabapentin / </a:t>
            </a:r>
            <a:r>
              <a:rPr lang="en-GB" sz="1800" b="1" dirty="0" err="1">
                <a:solidFill>
                  <a:schemeClr val="bg1"/>
                </a:solidFill>
                <a:latin typeface="Montserrat" pitchFamily="2" charset="77"/>
              </a:rPr>
              <a:t>Pregablin</a:t>
            </a:r>
            <a:endParaRPr lang="en-US" sz="1800" dirty="0">
              <a:solidFill>
                <a:schemeClr val="bg1"/>
              </a:solidFill>
            </a:endParaRPr>
          </a:p>
        </p:txBody>
      </p:sp>
      <p:sp>
        <p:nvSpPr>
          <p:cNvPr id="38" name="Title 1">
            <a:extLst>
              <a:ext uri="{FF2B5EF4-FFF2-40B4-BE49-F238E27FC236}">
                <a16:creationId xmlns:a16="http://schemas.microsoft.com/office/drawing/2014/main" id="{49A4853E-8DEB-B37A-7D36-7804DEB0CDC0}"/>
              </a:ext>
            </a:extLst>
          </p:cNvPr>
          <p:cNvSpPr txBox="1">
            <a:spLocks/>
          </p:cNvSpPr>
          <p:nvPr/>
        </p:nvSpPr>
        <p:spPr>
          <a:xfrm>
            <a:off x="9544429" y="4416914"/>
            <a:ext cx="2115226" cy="764299"/>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chemeClr val="bg1"/>
                </a:solidFill>
                <a:latin typeface="Montserrat" pitchFamily="2" charset="77"/>
              </a:rPr>
              <a:t>Amitriptyline </a:t>
            </a:r>
            <a:endParaRPr lang="en-US" sz="1800" dirty="0">
              <a:solidFill>
                <a:schemeClr val="bg1"/>
              </a:solidFill>
            </a:endParaRPr>
          </a:p>
        </p:txBody>
      </p:sp>
      <p:sp>
        <p:nvSpPr>
          <p:cNvPr id="39" name="Title 1">
            <a:extLst>
              <a:ext uri="{FF2B5EF4-FFF2-40B4-BE49-F238E27FC236}">
                <a16:creationId xmlns:a16="http://schemas.microsoft.com/office/drawing/2014/main" id="{36175987-E97E-0528-D79B-2B4C8A81A7FB}"/>
              </a:ext>
            </a:extLst>
          </p:cNvPr>
          <p:cNvSpPr txBox="1">
            <a:spLocks/>
          </p:cNvSpPr>
          <p:nvPr/>
        </p:nvSpPr>
        <p:spPr>
          <a:xfrm>
            <a:off x="9544429" y="5383051"/>
            <a:ext cx="2115226" cy="764299"/>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chemeClr val="bg1"/>
                </a:solidFill>
                <a:latin typeface="Montserrat" pitchFamily="2" charset="77"/>
              </a:rPr>
              <a:t>Sedative anti-histamines</a:t>
            </a:r>
            <a:endParaRPr lang="en-US" sz="1800" dirty="0">
              <a:solidFill>
                <a:schemeClr val="bg1"/>
              </a:solidFill>
            </a:endParaRPr>
          </a:p>
        </p:txBody>
      </p:sp>
    </p:spTree>
    <p:extLst>
      <p:ext uri="{BB962C8B-B14F-4D97-AF65-F5344CB8AC3E}">
        <p14:creationId xmlns:p14="http://schemas.microsoft.com/office/powerpoint/2010/main" val="366724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6"/>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8"/>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P spid="13"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30" grpId="0" animBg="1"/>
      <p:bldP spid="31" grpId="0" animBg="1"/>
      <p:bldP spid="32" grpId="0" animBg="1"/>
      <p:bldP spid="33" grpId="0" animBg="1"/>
      <p:bldP spid="35" grpId="0" animBg="1"/>
      <p:bldP spid="36" grpId="0" animBg="1"/>
      <p:bldP spid="37" grpId="0" animBg="1"/>
      <p:bldP spid="38" grpId="0" animBg="1"/>
      <p:bldP spid="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7BA83-1A6F-2F34-9E9A-CC35CA14E4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CDEF5-30B5-922B-1024-605724757A0B}"/>
              </a:ext>
            </a:extLst>
          </p:cNvPr>
          <p:cNvSpPr txBox="1">
            <a:spLocks/>
          </p:cNvSpPr>
          <p:nvPr/>
        </p:nvSpPr>
        <p:spPr>
          <a:xfrm>
            <a:off x="0" y="3083575"/>
            <a:ext cx="12192000" cy="69084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GB" sz="4000" b="1" dirty="0">
                <a:solidFill>
                  <a:srgbClr val="F9BC60"/>
                </a:solidFill>
                <a:latin typeface="Montserrat" pitchFamily="2" charset="77"/>
              </a:rPr>
              <a:t>Sleep and Headache</a:t>
            </a:r>
            <a:endParaRPr lang="en-US" sz="1200" dirty="0"/>
          </a:p>
        </p:txBody>
      </p:sp>
    </p:spTree>
    <p:extLst>
      <p:ext uri="{BB962C8B-B14F-4D97-AF65-F5344CB8AC3E}">
        <p14:creationId xmlns:p14="http://schemas.microsoft.com/office/powerpoint/2010/main" val="3182031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ECDB6-33A0-BA0B-3A46-B13FA863CDD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2F61606-9A7C-FDD1-6AA5-BD1535B9FEA2}"/>
              </a:ext>
            </a:extLst>
          </p:cNvPr>
          <p:cNvSpPr txBox="1">
            <a:spLocks/>
          </p:cNvSpPr>
          <p:nvPr/>
        </p:nvSpPr>
        <p:spPr>
          <a:xfrm>
            <a:off x="7115176" y="975360"/>
            <a:ext cx="3932237" cy="1752600"/>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solidFill>
                  <a:schemeClr val="bg1"/>
                </a:solidFill>
                <a:latin typeface="Montserrat" pitchFamily="2" charset="77"/>
              </a:rPr>
              <a:t>Symptom</a:t>
            </a:r>
            <a:endParaRPr lang="en-US" sz="3200" dirty="0">
              <a:solidFill>
                <a:schemeClr val="bg1"/>
              </a:solidFill>
            </a:endParaRPr>
          </a:p>
        </p:txBody>
      </p:sp>
      <p:sp>
        <p:nvSpPr>
          <p:cNvPr id="8" name="Title 1">
            <a:extLst>
              <a:ext uri="{FF2B5EF4-FFF2-40B4-BE49-F238E27FC236}">
                <a16:creationId xmlns:a16="http://schemas.microsoft.com/office/drawing/2014/main" id="{E24AF64A-80B5-D928-BBED-35B5EC0DFF1D}"/>
              </a:ext>
            </a:extLst>
          </p:cNvPr>
          <p:cNvSpPr txBox="1">
            <a:spLocks/>
          </p:cNvSpPr>
          <p:nvPr/>
        </p:nvSpPr>
        <p:spPr>
          <a:xfrm>
            <a:off x="7115177" y="4130040"/>
            <a:ext cx="3932237" cy="1752600"/>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solidFill>
                  <a:schemeClr val="bg1"/>
                </a:solidFill>
                <a:latin typeface="Montserrat" pitchFamily="2" charset="77"/>
              </a:rPr>
              <a:t>Comorbidity </a:t>
            </a:r>
            <a:endParaRPr lang="en-US" sz="3200" dirty="0">
              <a:solidFill>
                <a:schemeClr val="bg1"/>
              </a:solidFill>
            </a:endParaRPr>
          </a:p>
        </p:txBody>
      </p:sp>
      <p:sp>
        <p:nvSpPr>
          <p:cNvPr id="9" name="Title 1">
            <a:extLst>
              <a:ext uri="{FF2B5EF4-FFF2-40B4-BE49-F238E27FC236}">
                <a16:creationId xmlns:a16="http://schemas.microsoft.com/office/drawing/2014/main" id="{C9DC8C17-BB63-E905-52AD-21C1EF916BC9}"/>
              </a:ext>
            </a:extLst>
          </p:cNvPr>
          <p:cNvSpPr txBox="1">
            <a:spLocks/>
          </p:cNvSpPr>
          <p:nvPr/>
        </p:nvSpPr>
        <p:spPr>
          <a:xfrm>
            <a:off x="992185" y="4130040"/>
            <a:ext cx="3932237" cy="1752600"/>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solidFill>
                  <a:schemeClr val="bg1"/>
                </a:solidFill>
                <a:latin typeface="Montserrat" pitchFamily="2" charset="77"/>
              </a:rPr>
              <a:t>Direct cause</a:t>
            </a:r>
            <a:endParaRPr lang="en-US" sz="3200" dirty="0">
              <a:solidFill>
                <a:schemeClr val="bg1"/>
              </a:solidFill>
            </a:endParaRPr>
          </a:p>
        </p:txBody>
      </p:sp>
      <p:sp>
        <p:nvSpPr>
          <p:cNvPr id="10" name="Title 1">
            <a:extLst>
              <a:ext uri="{FF2B5EF4-FFF2-40B4-BE49-F238E27FC236}">
                <a16:creationId xmlns:a16="http://schemas.microsoft.com/office/drawing/2014/main" id="{0CF83A34-7731-E209-7D5C-7660D5099528}"/>
              </a:ext>
            </a:extLst>
          </p:cNvPr>
          <p:cNvSpPr txBox="1">
            <a:spLocks/>
          </p:cNvSpPr>
          <p:nvPr/>
        </p:nvSpPr>
        <p:spPr>
          <a:xfrm>
            <a:off x="992186" y="975360"/>
            <a:ext cx="3932237" cy="1752600"/>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solidFill>
                  <a:schemeClr val="bg1"/>
                </a:solidFill>
                <a:latin typeface="Montserrat" pitchFamily="2" charset="77"/>
              </a:rPr>
              <a:t>Trigger</a:t>
            </a:r>
            <a:endParaRPr lang="en-US" sz="3200" dirty="0">
              <a:solidFill>
                <a:schemeClr val="bg1"/>
              </a:solidFill>
            </a:endParaRPr>
          </a:p>
        </p:txBody>
      </p:sp>
      <p:sp>
        <p:nvSpPr>
          <p:cNvPr id="2" name="Title 1">
            <a:extLst>
              <a:ext uri="{FF2B5EF4-FFF2-40B4-BE49-F238E27FC236}">
                <a16:creationId xmlns:a16="http://schemas.microsoft.com/office/drawing/2014/main" id="{AAEB1F14-A41D-7969-E40C-5818CE0239C8}"/>
              </a:ext>
            </a:extLst>
          </p:cNvPr>
          <p:cNvSpPr txBox="1">
            <a:spLocks/>
          </p:cNvSpPr>
          <p:nvPr/>
        </p:nvSpPr>
        <p:spPr>
          <a:xfrm>
            <a:off x="0" y="3037901"/>
            <a:ext cx="12192000" cy="78219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GB" sz="4000" b="1" dirty="0">
                <a:solidFill>
                  <a:srgbClr val="F9BC60"/>
                </a:solidFill>
                <a:latin typeface="Montserrat" pitchFamily="2" charset="77"/>
              </a:rPr>
              <a:t>Sleep &amp; Headache Interactions</a:t>
            </a:r>
            <a:endParaRPr lang="en-US" sz="1200" dirty="0"/>
          </a:p>
        </p:txBody>
      </p:sp>
    </p:spTree>
    <p:extLst>
      <p:ext uri="{BB962C8B-B14F-4D97-AF65-F5344CB8AC3E}">
        <p14:creationId xmlns:p14="http://schemas.microsoft.com/office/powerpoint/2010/main" val="386859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84D11-C6F2-4966-26F3-1A74B08AA535}"/>
              </a:ext>
            </a:extLst>
          </p:cNvPr>
          <p:cNvSpPr>
            <a:spLocks noGrp="1"/>
          </p:cNvSpPr>
          <p:nvPr>
            <p:ph type="title"/>
          </p:nvPr>
        </p:nvSpPr>
        <p:spPr/>
        <p:txBody>
          <a:bodyPr/>
          <a:lstStyle/>
          <a:p>
            <a:r>
              <a:rPr lang="en-US" dirty="0"/>
              <a:t>Insomnia &amp; Headache</a:t>
            </a:r>
          </a:p>
        </p:txBody>
      </p:sp>
      <p:pic>
        <p:nvPicPr>
          <p:cNvPr id="5" name="Content Placeholder 4">
            <a:extLst>
              <a:ext uri="{FF2B5EF4-FFF2-40B4-BE49-F238E27FC236}">
                <a16:creationId xmlns:a16="http://schemas.microsoft.com/office/drawing/2014/main" id="{997DF2C4-96BB-4686-4E2B-8EBC47897650}"/>
              </a:ext>
            </a:extLst>
          </p:cNvPr>
          <p:cNvPicPr>
            <a:picLocks noGrp="1" noChangeAspect="1"/>
          </p:cNvPicPr>
          <p:nvPr>
            <p:ph idx="1"/>
          </p:nvPr>
        </p:nvPicPr>
        <p:blipFill>
          <a:blip r:embed="rId3"/>
          <a:stretch>
            <a:fillRect/>
          </a:stretch>
        </p:blipFill>
        <p:spPr>
          <a:xfrm>
            <a:off x="5183188" y="1368123"/>
            <a:ext cx="6172200" cy="4112228"/>
          </a:xfrm>
          <a:prstGeom prst="rect">
            <a:avLst/>
          </a:prstGeom>
        </p:spPr>
      </p:pic>
      <p:sp>
        <p:nvSpPr>
          <p:cNvPr id="4" name="Text Placeholder 3">
            <a:extLst>
              <a:ext uri="{FF2B5EF4-FFF2-40B4-BE49-F238E27FC236}">
                <a16:creationId xmlns:a16="http://schemas.microsoft.com/office/drawing/2014/main" id="{C5421D8B-C312-5B28-2405-2857A6C82B1A}"/>
              </a:ext>
            </a:extLst>
          </p:cNvPr>
          <p:cNvSpPr>
            <a:spLocks noGrp="1"/>
          </p:cNvSpPr>
          <p:nvPr>
            <p:ph type="body" sz="half" idx="2"/>
          </p:nvPr>
        </p:nvSpPr>
        <p:spPr/>
        <p:txBody>
          <a:bodyPr>
            <a:normAutofit lnSpcReduction="10000"/>
          </a:bodyPr>
          <a:lstStyle/>
          <a:p>
            <a:pPr marL="285750" indent="-285750">
              <a:buFont typeface="Arial" panose="020B0604020202020204" pitchFamily="34" charset="0"/>
              <a:buChar char="•"/>
            </a:pPr>
            <a:r>
              <a:rPr lang="en-US" dirty="0"/>
              <a:t>Insomnia and migraine links are probably the best studied </a:t>
            </a:r>
          </a:p>
          <a:p>
            <a:pPr marL="285750" indent="-285750">
              <a:buFont typeface="Arial" panose="020B0604020202020204" pitchFamily="34" charset="0"/>
              <a:buChar char="•"/>
            </a:pPr>
            <a:r>
              <a:rPr lang="en-US" dirty="0"/>
              <a:t>There is a strong link between migraine and multiple sleep disorders, insomnia in particular </a:t>
            </a:r>
          </a:p>
          <a:p>
            <a:pPr marL="285750" indent="-285750">
              <a:buFont typeface="Arial" panose="020B0604020202020204" pitchFamily="34" charset="0"/>
              <a:buChar char="•"/>
            </a:pPr>
            <a:r>
              <a:rPr lang="en-US" dirty="0"/>
              <a:t>Worse sleep quality is associated with worse migraine severity </a:t>
            </a:r>
            <a:r>
              <a:rPr lang="en-US" sz="1050" dirty="0"/>
              <a:t>(Almansour et al. 2025)</a:t>
            </a:r>
          </a:p>
          <a:p>
            <a:pPr marL="285750" indent="-285750">
              <a:buFont typeface="Arial" panose="020B0604020202020204" pitchFamily="34" charset="0"/>
              <a:buChar char="•"/>
            </a:pPr>
            <a:r>
              <a:rPr lang="en-US" dirty="0"/>
              <a:t>Those with insomnia are more likely to develop migraines 10+ years down the line </a:t>
            </a:r>
            <a:r>
              <a:rPr lang="en-US" sz="1050" dirty="0"/>
              <a:t>(Odegard et al. 2011) </a:t>
            </a:r>
          </a:p>
          <a:p>
            <a:pPr marL="285750" indent="-285750">
              <a:buFont typeface="Arial" panose="020B0604020202020204" pitchFamily="34" charset="0"/>
              <a:buChar char="•"/>
            </a:pPr>
            <a:r>
              <a:rPr lang="en-US" dirty="0" err="1">
                <a:solidFill>
                  <a:srgbClr val="F9BC60"/>
                </a:solidFill>
              </a:rPr>
              <a:t>CBTi</a:t>
            </a:r>
            <a:r>
              <a:rPr lang="en-US" dirty="0">
                <a:solidFill>
                  <a:srgbClr val="F9BC60"/>
                </a:solidFill>
              </a:rPr>
              <a:t> is a highly effective therapy that may also improve migraine frequency and severity (small studies) </a:t>
            </a:r>
            <a:r>
              <a:rPr lang="en-US" dirty="0"/>
              <a:t>(</a:t>
            </a:r>
            <a:r>
              <a:rPr lang="en-US" sz="1050" dirty="0"/>
              <a:t>Tiseo et al. 2025) </a:t>
            </a:r>
            <a:endParaRPr lang="en-US" dirty="0"/>
          </a:p>
        </p:txBody>
      </p:sp>
      <p:sp>
        <p:nvSpPr>
          <p:cNvPr id="7" name="TextBox 6">
            <a:extLst>
              <a:ext uri="{FF2B5EF4-FFF2-40B4-BE49-F238E27FC236}">
                <a16:creationId xmlns:a16="http://schemas.microsoft.com/office/drawing/2014/main" id="{D544D635-FDA1-4313-3EBA-8668250443C1}"/>
              </a:ext>
            </a:extLst>
          </p:cNvPr>
          <p:cNvSpPr txBox="1"/>
          <p:nvPr/>
        </p:nvSpPr>
        <p:spPr>
          <a:xfrm>
            <a:off x="5183188" y="5499656"/>
            <a:ext cx="6096000" cy="369332"/>
          </a:xfrm>
          <a:prstGeom prst="rect">
            <a:avLst/>
          </a:prstGeom>
          <a:noFill/>
        </p:spPr>
        <p:txBody>
          <a:bodyPr wrap="square">
            <a:spAutoFit/>
          </a:bodyPr>
          <a:lstStyle/>
          <a:p>
            <a:r>
              <a:rPr lang="en-US" dirty="0">
                <a:solidFill>
                  <a:schemeClr val="bg1"/>
                </a:solidFill>
                <a:latin typeface="Montserrat" pitchFamily="2" charset="77"/>
              </a:rPr>
              <a:t>Access to therapy is the biggest challenge. </a:t>
            </a:r>
          </a:p>
        </p:txBody>
      </p:sp>
    </p:spTree>
    <p:extLst>
      <p:ext uri="{BB962C8B-B14F-4D97-AF65-F5344CB8AC3E}">
        <p14:creationId xmlns:p14="http://schemas.microsoft.com/office/powerpoint/2010/main" val="380428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allAtOnce"/>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36D2B-54B6-2FB7-332F-CCCD875200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826040-2E06-FE15-68A1-4D58F806F6E3}"/>
              </a:ext>
            </a:extLst>
          </p:cNvPr>
          <p:cNvSpPr>
            <a:spLocks noGrp="1"/>
          </p:cNvSpPr>
          <p:nvPr>
            <p:ph type="title"/>
          </p:nvPr>
        </p:nvSpPr>
        <p:spPr/>
        <p:txBody>
          <a:bodyPr/>
          <a:lstStyle/>
          <a:p>
            <a:r>
              <a:rPr lang="en-US" dirty="0"/>
              <a:t>Sleep </a:t>
            </a:r>
            <a:r>
              <a:rPr lang="en-US" dirty="0" err="1"/>
              <a:t>apnoea</a:t>
            </a:r>
            <a:r>
              <a:rPr lang="en-US" dirty="0"/>
              <a:t> &amp; headache </a:t>
            </a:r>
          </a:p>
        </p:txBody>
      </p:sp>
      <p:pic>
        <p:nvPicPr>
          <p:cNvPr id="5" name="Content Placeholder 4">
            <a:extLst>
              <a:ext uri="{FF2B5EF4-FFF2-40B4-BE49-F238E27FC236}">
                <a16:creationId xmlns:a16="http://schemas.microsoft.com/office/drawing/2014/main" id="{8855B526-35D0-1183-490F-8A2C630FF5D4}"/>
              </a:ext>
            </a:extLst>
          </p:cNvPr>
          <p:cNvPicPr>
            <a:picLocks noGrp="1" noChangeAspect="1"/>
          </p:cNvPicPr>
          <p:nvPr>
            <p:ph idx="1"/>
          </p:nvPr>
        </p:nvPicPr>
        <p:blipFill>
          <a:blip r:embed="rId3"/>
          <a:stretch>
            <a:fillRect/>
          </a:stretch>
        </p:blipFill>
        <p:spPr>
          <a:xfrm>
            <a:off x="5183188" y="1834293"/>
            <a:ext cx="6172200" cy="3179888"/>
          </a:xfrm>
          <a:prstGeom prst="rect">
            <a:avLst/>
          </a:prstGeom>
        </p:spPr>
      </p:pic>
      <p:sp>
        <p:nvSpPr>
          <p:cNvPr id="4" name="Text Placeholder 3">
            <a:extLst>
              <a:ext uri="{FF2B5EF4-FFF2-40B4-BE49-F238E27FC236}">
                <a16:creationId xmlns:a16="http://schemas.microsoft.com/office/drawing/2014/main" id="{418C7457-C56A-74CB-A0A9-D121D79A197A}"/>
              </a:ext>
            </a:extLst>
          </p:cNvPr>
          <p:cNvSpPr>
            <a:spLocks noGrp="1"/>
          </p:cNvSpPr>
          <p:nvPr>
            <p:ph type="body" sz="half" idx="2"/>
          </p:nvPr>
        </p:nvSpPr>
        <p:spPr/>
        <p:txBody>
          <a:bodyPr>
            <a:normAutofit lnSpcReduction="10000"/>
          </a:bodyPr>
          <a:lstStyle/>
          <a:p>
            <a:pPr marL="285750" indent="-285750">
              <a:buFont typeface="Arial" panose="020B0604020202020204" pitchFamily="34" charset="0"/>
              <a:buChar char="•"/>
            </a:pPr>
            <a:r>
              <a:rPr lang="en-US" dirty="0"/>
              <a:t>Sleep-</a:t>
            </a:r>
            <a:r>
              <a:rPr lang="en-US" dirty="0" err="1"/>
              <a:t>apnoea</a:t>
            </a:r>
            <a:r>
              <a:rPr lang="en-US" dirty="0"/>
              <a:t> related headache is a standalone disorder in the ICHD-3 (morning headache, &lt;4 </a:t>
            </a:r>
            <a:r>
              <a:rPr lang="en-US" dirty="0" err="1"/>
              <a:t>hrs</a:t>
            </a:r>
            <a:r>
              <a:rPr lang="en-US" dirty="0"/>
              <a:t>, gets better or worse with OSA)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Trial data on the relationship between headaches and OSA are inconsistent – </a:t>
            </a:r>
            <a:r>
              <a:rPr lang="en-US" dirty="0">
                <a:solidFill>
                  <a:srgbClr val="F9BC60"/>
                </a:solidFill>
              </a:rPr>
              <a:t>RR 1.43 (95% CI 0.92-2.25) </a:t>
            </a:r>
            <a:r>
              <a:rPr lang="en-US" sz="1050" dirty="0"/>
              <a:t>(</a:t>
            </a:r>
            <a:r>
              <a:rPr lang="en-US" sz="1050" dirty="0" err="1"/>
              <a:t>Blaszcysk</a:t>
            </a:r>
            <a:r>
              <a:rPr lang="en-US" sz="1050" dirty="0"/>
              <a:t> et al. 2024)</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Headache clinics are an </a:t>
            </a:r>
            <a:r>
              <a:rPr lang="en-US" dirty="0">
                <a:solidFill>
                  <a:srgbClr val="F9BC60"/>
                </a:solidFill>
              </a:rPr>
              <a:t>opportunity to identify those at risk of OSA </a:t>
            </a:r>
            <a:r>
              <a:rPr lang="en-US" dirty="0"/>
              <a:t>to get them on treatment and reduce long term negative health outcomes. </a:t>
            </a:r>
          </a:p>
        </p:txBody>
      </p:sp>
      <p:sp>
        <p:nvSpPr>
          <p:cNvPr id="6" name="TextBox 5">
            <a:extLst>
              <a:ext uri="{FF2B5EF4-FFF2-40B4-BE49-F238E27FC236}">
                <a16:creationId xmlns:a16="http://schemas.microsoft.com/office/drawing/2014/main" id="{FFAD9F12-7D03-DAF6-313C-4A0DDDEFE865}"/>
              </a:ext>
            </a:extLst>
          </p:cNvPr>
          <p:cNvSpPr txBox="1"/>
          <p:nvPr/>
        </p:nvSpPr>
        <p:spPr>
          <a:xfrm>
            <a:off x="5183188" y="5014181"/>
            <a:ext cx="6096000" cy="646331"/>
          </a:xfrm>
          <a:prstGeom prst="rect">
            <a:avLst/>
          </a:prstGeom>
          <a:noFill/>
        </p:spPr>
        <p:txBody>
          <a:bodyPr wrap="square">
            <a:spAutoFit/>
          </a:bodyPr>
          <a:lstStyle/>
          <a:p>
            <a:r>
              <a:rPr lang="en-US" dirty="0">
                <a:solidFill>
                  <a:schemeClr val="bg1"/>
                </a:solidFill>
                <a:latin typeface="Montserrat" pitchFamily="2" charset="77"/>
              </a:rPr>
              <a:t>Tiseo et al. 2020 (Migraine and sleep disorders: a systematic review)</a:t>
            </a:r>
          </a:p>
        </p:txBody>
      </p:sp>
      <p:pic>
        <p:nvPicPr>
          <p:cNvPr id="8" name="Picture 7" descr="A screenshot of a medical form&#10;&#10;AI-generated content may be incorrect.">
            <a:extLst>
              <a:ext uri="{FF2B5EF4-FFF2-40B4-BE49-F238E27FC236}">
                <a16:creationId xmlns:a16="http://schemas.microsoft.com/office/drawing/2014/main" id="{228AB70F-DBB0-00EE-C9C3-FFEABFA925DD}"/>
              </a:ext>
            </a:extLst>
          </p:cNvPr>
          <p:cNvPicPr>
            <a:picLocks noChangeAspect="1"/>
          </p:cNvPicPr>
          <p:nvPr/>
        </p:nvPicPr>
        <p:blipFill>
          <a:blip r:embed="rId4"/>
          <a:stretch>
            <a:fillRect/>
          </a:stretch>
        </p:blipFill>
        <p:spPr>
          <a:xfrm>
            <a:off x="5411174" y="-4763"/>
            <a:ext cx="5716228" cy="6858000"/>
          </a:xfrm>
          <a:prstGeom prst="rect">
            <a:avLst/>
          </a:prstGeom>
        </p:spPr>
      </p:pic>
    </p:spTree>
    <p:extLst>
      <p:ext uri="{BB962C8B-B14F-4D97-AF65-F5344CB8AC3E}">
        <p14:creationId xmlns:p14="http://schemas.microsoft.com/office/powerpoint/2010/main" val="2117739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8743E-DFF8-A051-A28E-39D3BA926E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3C6B79-6877-1B20-39F0-982089C80FA6}"/>
              </a:ext>
            </a:extLst>
          </p:cNvPr>
          <p:cNvSpPr>
            <a:spLocks noGrp="1"/>
          </p:cNvSpPr>
          <p:nvPr>
            <p:ph type="title"/>
          </p:nvPr>
        </p:nvSpPr>
        <p:spPr/>
        <p:txBody>
          <a:bodyPr/>
          <a:lstStyle/>
          <a:p>
            <a:r>
              <a:rPr lang="en-US" dirty="0"/>
              <a:t>Not all </a:t>
            </a:r>
            <a:r>
              <a:rPr lang="en-US" dirty="0">
                <a:solidFill>
                  <a:schemeClr val="bg1"/>
                </a:solidFill>
              </a:rPr>
              <a:t>‘</a:t>
            </a:r>
            <a:r>
              <a:rPr lang="en-US" dirty="0" err="1">
                <a:solidFill>
                  <a:schemeClr val="bg1"/>
                </a:solidFill>
              </a:rPr>
              <a:t>AHIs’</a:t>
            </a:r>
            <a:r>
              <a:rPr lang="en-US" dirty="0">
                <a:solidFill>
                  <a:schemeClr val="bg1"/>
                </a:solidFill>
              </a:rPr>
              <a:t> </a:t>
            </a:r>
            <a:r>
              <a:rPr lang="en-US" dirty="0"/>
              <a:t>are created equally </a:t>
            </a:r>
          </a:p>
        </p:txBody>
      </p:sp>
      <p:sp>
        <p:nvSpPr>
          <p:cNvPr id="4" name="Text Placeholder 3">
            <a:extLst>
              <a:ext uri="{FF2B5EF4-FFF2-40B4-BE49-F238E27FC236}">
                <a16:creationId xmlns:a16="http://schemas.microsoft.com/office/drawing/2014/main" id="{A755A0A1-2673-9D11-83A3-9B33EB3F00CC}"/>
              </a:ext>
            </a:extLst>
          </p:cNvPr>
          <p:cNvSpPr>
            <a:spLocks noGrp="1"/>
          </p:cNvSpPr>
          <p:nvPr>
            <p:ph type="body" sz="half" idx="2"/>
          </p:nvPr>
        </p:nvSpPr>
        <p:spPr>
          <a:xfrm>
            <a:off x="836612" y="2304983"/>
            <a:ext cx="3932237" cy="3811588"/>
          </a:xfrm>
        </p:spPr>
        <p:txBody>
          <a:bodyPr>
            <a:normAutofit/>
          </a:bodyPr>
          <a:lstStyle/>
          <a:p>
            <a:pPr marL="342900" indent="-342900">
              <a:buFont typeface="Arial" panose="020B0604020202020204" pitchFamily="34" charset="0"/>
              <a:buChar char="•"/>
            </a:pPr>
            <a:r>
              <a:rPr lang="en-US" sz="2000" dirty="0"/>
              <a:t>Inter-scorer variability </a:t>
            </a:r>
            <a:r>
              <a:rPr lang="en-US" sz="1000" dirty="0"/>
              <a:t>(Yagi 2018)</a:t>
            </a:r>
          </a:p>
          <a:p>
            <a:pPr marL="342900" indent="-342900">
              <a:buFont typeface="Arial" panose="020B0604020202020204" pitchFamily="34" charset="0"/>
              <a:buChar char="•"/>
            </a:pPr>
            <a:r>
              <a:rPr lang="en-US" sz="2000" dirty="0"/>
              <a:t>The first-night effect </a:t>
            </a:r>
            <a:r>
              <a:rPr lang="en-US" sz="1000" dirty="0"/>
              <a:t>(Harrison et al. 2021) </a:t>
            </a:r>
          </a:p>
          <a:p>
            <a:pPr marL="342900" indent="-342900">
              <a:buFont typeface="Arial" panose="020B0604020202020204" pitchFamily="34" charset="0"/>
              <a:buChar char="•"/>
            </a:pPr>
            <a:r>
              <a:rPr lang="en-US" sz="2000" dirty="0">
                <a:solidFill>
                  <a:srgbClr val="F9BC60"/>
                </a:solidFill>
              </a:rPr>
              <a:t>Night-to-night variability </a:t>
            </a:r>
            <a:r>
              <a:rPr lang="en-US" sz="1000" dirty="0"/>
              <a:t>(Punjabi et al. 2020, Stoeberl et al. 2017) </a:t>
            </a:r>
          </a:p>
          <a:p>
            <a:pPr marL="342900" indent="-342900">
              <a:buFont typeface="Arial" panose="020B0604020202020204" pitchFamily="34" charset="0"/>
              <a:buChar char="•"/>
            </a:pPr>
            <a:r>
              <a:rPr lang="en-US" sz="2000" dirty="0"/>
              <a:t>The </a:t>
            </a:r>
            <a:r>
              <a:rPr lang="en-US" sz="2000" dirty="0">
                <a:solidFill>
                  <a:srgbClr val="F9BC60"/>
                </a:solidFill>
              </a:rPr>
              <a:t>AHI is a flawed metric </a:t>
            </a:r>
            <a:r>
              <a:rPr lang="en-US" sz="1050" dirty="0"/>
              <a:t>(</a:t>
            </a:r>
            <a:r>
              <a:rPr lang="en-US" sz="1050" dirty="0" err="1"/>
              <a:t>Malholtra</a:t>
            </a:r>
            <a:r>
              <a:rPr lang="en-US" sz="1050" dirty="0"/>
              <a:t> et al. 2021, et al. 2016, </a:t>
            </a:r>
            <a:r>
              <a:rPr lang="en-US" sz="1050" dirty="0" err="1"/>
              <a:t>Saaresranata</a:t>
            </a:r>
            <a:r>
              <a:rPr lang="en-US" sz="1050" dirty="0"/>
              <a:t> et al. 2015) Arnardottir)</a:t>
            </a:r>
          </a:p>
          <a:p>
            <a:pPr marL="342900" indent="-342900">
              <a:buFont typeface="Arial" panose="020B0604020202020204" pitchFamily="34" charset="0"/>
              <a:buChar char="•"/>
            </a:pPr>
            <a:r>
              <a:rPr lang="en-US" sz="2000" dirty="0"/>
              <a:t>Defining </a:t>
            </a:r>
            <a:r>
              <a:rPr lang="en-US" sz="2000" dirty="0">
                <a:solidFill>
                  <a:srgbClr val="F9BC60"/>
                </a:solidFill>
              </a:rPr>
              <a:t>hypopneas with 3% or 4% </a:t>
            </a:r>
            <a:r>
              <a:rPr lang="en-US" sz="2000" dirty="0"/>
              <a:t>makes for huge variation in disease severity </a:t>
            </a:r>
            <a:r>
              <a:rPr lang="en-US" sz="1050" dirty="0"/>
              <a:t>(</a:t>
            </a:r>
            <a:r>
              <a:rPr lang="en-US" sz="1050" dirty="0" err="1"/>
              <a:t>Hirtosu</a:t>
            </a:r>
            <a:r>
              <a:rPr lang="en-US" sz="1050" dirty="0"/>
              <a:t> et al. 2019) </a:t>
            </a:r>
          </a:p>
        </p:txBody>
      </p:sp>
      <p:pic>
        <p:nvPicPr>
          <p:cNvPr id="1028" name="Picture 4" descr="Sleep apnoea - Oniris">
            <a:extLst>
              <a:ext uri="{FF2B5EF4-FFF2-40B4-BE49-F238E27FC236}">
                <a16:creationId xmlns:a16="http://schemas.microsoft.com/office/drawing/2014/main" id="{92FD87B0-79FC-2367-CE16-6565016CBF9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119392" y="2331564"/>
            <a:ext cx="6837143" cy="2479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653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EE893-6F92-DE5F-4007-344A5757C3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6D90FC-C20A-1613-2553-769D9CDDBC73}"/>
              </a:ext>
            </a:extLst>
          </p:cNvPr>
          <p:cNvSpPr txBox="1">
            <a:spLocks/>
          </p:cNvSpPr>
          <p:nvPr/>
        </p:nvSpPr>
        <p:spPr>
          <a:xfrm>
            <a:off x="0" y="3037901"/>
            <a:ext cx="12192000" cy="78219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GB" sz="4000" b="1" dirty="0">
                <a:solidFill>
                  <a:srgbClr val="F9BC60"/>
                </a:solidFill>
                <a:latin typeface="Montserrat" pitchFamily="2" charset="77"/>
              </a:rPr>
              <a:t>A word on RLS and headache </a:t>
            </a:r>
            <a:endParaRPr lang="en-US" sz="1200" dirty="0"/>
          </a:p>
        </p:txBody>
      </p:sp>
      <p:sp>
        <p:nvSpPr>
          <p:cNvPr id="4" name="TextBox 3">
            <a:extLst>
              <a:ext uri="{FF2B5EF4-FFF2-40B4-BE49-F238E27FC236}">
                <a16:creationId xmlns:a16="http://schemas.microsoft.com/office/drawing/2014/main" id="{DB9AEF7E-A363-3830-99E1-28388EEB1B12}"/>
              </a:ext>
            </a:extLst>
          </p:cNvPr>
          <p:cNvSpPr txBox="1"/>
          <p:nvPr/>
        </p:nvSpPr>
        <p:spPr>
          <a:xfrm>
            <a:off x="0" y="4522124"/>
            <a:ext cx="12070080" cy="369332"/>
          </a:xfrm>
          <a:prstGeom prst="rect">
            <a:avLst/>
          </a:prstGeom>
          <a:noFill/>
        </p:spPr>
        <p:txBody>
          <a:bodyPr wrap="square">
            <a:spAutoFit/>
          </a:bodyPr>
          <a:lstStyle/>
          <a:p>
            <a:pPr algn="ctr"/>
            <a:r>
              <a:rPr lang="en-US" dirty="0">
                <a:solidFill>
                  <a:schemeClr val="bg1"/>
                </a:solidFill>
                <a:latin typeface="Montserrat" pitchFamily="2" charset="77"/>
              </a:rPr>
              <a:t>https://</a:t>
            </a:r>
            <a:r>
              <a:rPr lang="en-US" dirty="0" err="1">
                <a:solidFill>
                  <a:schemeClr val="bg1"/>
                </a:solidFill>
                <a:latin typeface="Montserrat" pitchFamily="2" charset="77"/>
              </a:rPr>
              <a:t>www.rls-uk.org</a:t>
            </a:r>
            <a:r>
              <a:rPr lang="en-US" dirty="0">
                <a:solidFill>
                  <a:schemeClr val="bg1"/>
                </a:solidFill>
                <a:latin typeface="Montserrat" pitchFamily="2" charset="77"/>
              </a:rPr>
              <a:t>/medications-avoid </a:t>
            </a:r>
          </a:p>
        </p:txBody>
      </p:sp>
      <p:sp>
        <p:nvSpPr>
          <p:cNvPr id="5" name="TextBox 4">
            <a:extLst>
              <a:ext uri="{FF2B5EF4-FFF2-40B4-BE49-F238E27FC236}">
                <a16:creationId xmlns:a16="http://schemas.microsoft.com/office/drawing/2014/main" id="{5A560E4E-2A80-3353-41CF-F1B7C03725DC}"/>
              </a:ext>
            </a:extLst>
          </p:cNvPr>
          <p:cNvSpPr txBox="1"/>
          <p:nvPr/>
        </p:nvSpPr>
        <p:spPr>
          <a:xfrm>
            <a:off x="60960" y="5224149"/>
            <a:ext cx="12070080" cy="369332"/>
          </a:xfrm>
          <a:prstGeom prst="rect">
            <a:avLst/>
          </a:prstGeom>
          <a:noFill/>
        </p:spPr>
        <p:txBody>
          <a:bodyPr wrap="square">
            <a:spAutoFit/>
          </a:bodyPr>
          <a:lstStyle/>
          <a:p>
            <a:pPr algn="ctr"/>
            <a:r>
              <a:rPr lang="en-US" dirty="0">
                <a:solidFill>
                  <a:schemeClr val="bg1"/>
                </a:solidFill>
                <a:latin typeface="Montserrat" pitchFamily="2" charset="77"/>
                <a:hlinkClick r:id="rId3">
                  <a:extLst>
                    <a:ext uri="{A12FA001-AC4F-418D-AE19-62706E023703}">
                      <ahyp:hlinkClr xmlns:ahyp="http://schemas.microsoft.com/office/drawing/2018/hyperlinkcolor" val="tx"/>
                    </a:ext>
                  </a:extLst>
                </a:hlinkClick>
              </a:rPr>
              <a:t>AASM Clinical Practice Guideline on RLS and PLMS (2025) </a:t>
            </a:r>
            <a:endParaRPr lang="en-US" dirty="0">
              <a:solidFill>
                <a:schemeClr val="bg1"/>
              </a:solidFill>
              <a:latin typeface="Montserrat" pitchFamily="2" charset="77"/>
            </a:endParaRPr>
          </a:p>
        </p:txBody>
      </p:sp>
    </p:spTree>
    <p:extLst>
      <p:ext uri="{BB962C8B-B14F-4D97-AF65-F5344CB8AC3E}">
        <p14:creationId xmlns:p14="http://schemas.microsoft.com/office/powerpoint/2010/main" val="4017937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D0FDF-484C-490F-DEAE-119E4D1811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D3525F-A843-C704-0B1F-BDF733F95C7B}"/>
              </a:ext>
            </a:extLst>
          </p:cNvPr>
          <p:cNvSpPr txBox="1">
            <a:spLocks/>
          </p:cNvSpPr>
          <p:nvPr/>
        </p:nvSpPr>
        <p:spPr>
          <a:xfrm>
            <a:off x="0" y="3083575"/>
            <a:ext cx="12192000" cy="69084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GB" sz="4000" b="1" dirty="0">
                <a:solidFill>
                  <a:srgbClr val="F9BC60"/>
                </a:solidFill>
                <a:latin typeface="Montserrat" pitchFamily="2" charset="77"/>
              </a:rPr>
              <a:t>Practicalities and identifying sleep problems in clinic </a:t>
            </a:r>
            <a:endParaRPr lang="en-US" sz="1200" dirty="0"/>
          </a:p>
        </p:txBody>
      </p:sp>
    </p:spTree>
    <p:extLst>
      <p:ext uri="{BB962C8B-B14F-4D97-AF65-F5344CB8AC3E}">
        <p14:creationId xmlns:p14="http://schemas.microsoft.com/office/powerpoint/2010/main" val="2448000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B76A7-1420-2FD7-BAFA-4941945FE7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41BACF-B894-A613-E793-B8CFC5B5956B}"/>
              </a:ext>
            </a:extLst>
          </p:cNvPr>
          <p:cNvSpPr>
            <a:spLocks noGrp="1"/>
          </p:cNvSpPr>
          <p:nvPr>
            <p:ph type="title"/>
          </p:nvPr>
        </p:nvSpPr>
        <p:spPr>
          <a:xfrm>
            <a:off x="-19906" y="220442"/>
            <a:ext cx="6095982" cy="998797"/>
          </a:xfrm>
        </p:spPr>
        <p:txBody>
          <a:bodyPr>
            <a:noAutofit/>
          </a:bodyPr>
          <a:lstStyle/>
          <a:p>
            <a:pPr algn="ctr"/>
            <a:r>
              <a:rPr lang="en-GB" sz="2400" b="1" dirty="0">
                <a:solidFill>
                  <a:schemeClr val="bg1"/>
                </a:solidFill>
              </a:rPr>
              <a:t>Sleep histories are long and sleep clinicians love a questionnaire.</a:t>
            </a:r>
            <a:endParaRPr lang="en-US" sz="2400" b="1" dirty="0">
              <a:solidFill>
                <a:schemeClr val="bg1"/>
              </a:solidFill>
            </a:endParaRPr>
          </a:p>
        </p:txBody>
      </p:sp>
      <p:cxnSp>
        <p:nvCxnSpPr>
          <p:cNvPr id="5" name="Straight Connector 4">
            <a:extLst>
              <a:ext uri="{FF2B5EF4-FFF2-40B4-BE49-F238E27FC236}">
                <a16:creationId xmlns:a16="http://schemas.microsoft.com/office/drawing/2014/main" id="{F3D4FE44-1027-E494-3069-A22DADDBE663}"/>
              </a:ext>
            </a:extLst>
          </p:cNvPr>
          <p:cNvCxnSpPr>
            <a:cxnSpLocks/>
          </p:cNvCxnSpPr>
          <p:nvPr/>
        </p:nvCxnSpPr>
        <p:spPr>
          <a:xfrm>
            <a:off x="6095988" y="0"/>
            <a:ext cx="0" cy="6858000"/>
          </a:xfrm>
          <a:prstGeom prst="line">
            <a:avLst/>
          </a:prstGeom>
          <a:ln w="57150">
            <a:solidFill>
              <a:srgbClr val="F9BC60"/>
            </a:solidFil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5F01E4EC-A4A6-896F-1B75-D208BD05BE76}"/>
              </a:ext>
            </a:extLst>
          </p:cNvPr>
          <p:cNvSpPr txBox="1">
            <a:spLocks/>
          </p:cNvSpPr>
          <p:nvPr/>
        </p:nvSpPr>
        <p:spPr>
          <a:xfrm>
            <a:off x="246789" y="1953066"/>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400" dirty="0">
                <a:solidFill>
                  <a:schemeClr val="bg1"/>
                </a:solidFill>
                <a:latin typeface="Montserrat" pitchFamily="2" charset="77"/>
              </a:rPr>
              <a:t>Insomnia Severity Index</a:t>
            </a:r>
            <a:endParaRPr lang="en-US" sz="1400" dirty="0">
              <a:solidFill>
                <a:schemeClr val="bg1"/>
              </a:solidFill>
            </a:endParaRPr>
          </a:p>
        </p:txBody>
      </p:sp>
      <p:sp>
        <p:nvSpPr>
          <p:cNvPr id="3" name="Title 1">
            <a:extLst>
              <a:ext uri="{FF2B5EF4-FFF2-40B4-BE49-F238E27FC236}">
                <a16:creationId xmlns:a16="http://schemas.microsoft.com/office/drawing/2014/main" id="{79E019F7-4057-8909-26A4-09F65060843A}"/>
              </a:ext>
            </a:extLst>
          </p:cNvPr>
          <p:cNvSpPr txBox="1">
            <a:spLocks/>
          </p:cNvSpPr>
          <p:nvPr/>
        </p:nvSpPr>
        <p:spPr>
          <a:xfrm>
            <a:off x="6132052" y="371056"/>
            <a:ext cx="6095982" cy="69756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GB" sz="4400" b="1" dirty="0">
                <a:solidFill>
                  <a:schemeClr val="bg1"/>
                </a:solidFill>
                <a:latin typeface="Montserrat" pitchFamily="2" charset="77"/>
              </a:rPr>
              <a:t>High yield</a:t>
            </a:r>
            <a:endParaRPr lang="en-US" sz="4400" b="1" dirty="0">
              <a:solidFill>
                <a:schemeClr val="bg1"/>
              </a:solidFill>
            </a:endParaRPr>
          </a:p>
        </p:txBody>
      </p:sp>
      <p:sp>
        <p:nvSpPr>
          <p:cNvPr id="27" name="Title 1">
            <a:extLst>
              <a:ext uri="{FF2B5EF4-FFF2-40B4-BE49-F238E27FC236}">
                <a16:creationId xmlns:a16="http://schemas.microsoft.com/office/drawing/2014/main" id="{4F8C600F-88F5-C117-B85E-CB8E4A89DBD3}"/>
              </a:ext>
            </a:extLst>
          </p:cNvPr>
          <p:cNvSpPr txBox="1">
            <a:spLocks/>
          </p:cNvSpPr>
          <p:nvPr/>
        </p:nvSpPr>
        <p:spPr>
          <a:xfrm>
            <a:off x="1023801" y="2814261"/>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400" dirty="0">
                <a:solidFill>
                  <a:schemeClr val="bg1"/>
                </a:solidFill>
                <a:latin typeface="Montserrat" pitchFamily="2" charset="77"/>
              </a:rPr>
              <a:t>Restless Legs Syndrome Scale</a:t>
            </a:r>
            <a:endParaRPr lang="en-US" sz="1400" dirty="0">
              <a:solidFill>
                <a:schemeClr val="bg1"/>
              </a:solidFill>
            </a:endParaRPr>
          </a:p>
        </p:txBody>
      </p:sp>
      <p:sp>
        <p:nvSpPr>
          <p:cNvPr id="28" name="Title 1">
            <a:extLst>
              <a:ext uri="{FF2B5EF4-FFF2-40B4-BE49-F238E27FC236}">
                <a16:creationId xmlns:a16="http://schemas.microsoft.com/office/drawing/2014/main" id="{6457C73C-AEB8-4333-E98C-B9CE1ED84EBE}"/>
              </a:ext>
            </a:extLst>
          </p:cNvPr>
          <p:cNvSpPr txBox="1">
            <a:spLocks/>
          </p:cNvSpPr>
          <p:nvPr/>
        </p:nvSpPr>
        <p:spPr>
          <a:xfrm>
            <a:off x="2180296" y="1591950"/>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200" dirty="0">
                <a:solidFill>
                  <a:schemeClr val="bg1"/>
                </a:solidFill>
                <a:latin typeface="Montserrat" pitchFamily="2" charset="77"/>
              </a:rPr>
              <a:t>Sleep Condition Indicator</a:t>
            </a:r>
            <a:endParaRPr lang="en-US" sz="1200" dirty="0">
              <a:solidFill>
                <a:schemeClr val="bg1"/>
              </a:solidFill>
            </a:endParaRPr>
          </a:p>
        </p:txBody>
      </p:sp>
      <p:sp>
        <p:nvSpPr>
          <p:cNvPr id="29" name="Title 1">
            <a:extLst>
              <a:ext uri="{FF2B5EF4-FFF2-40B4-BE49-F238E27FC236}">
                <a16:creationId xmlns:a16="http://schemas.microsoft.com/office/drawing/2014/main" id="{1E8587B4-DEFB-A693-FFF0-633E5E6947E1}"/>
              </a:ext>
            </a:extLst>
          </p:cNvPr>
          <p:cNvSpPr txBox="1">
            <a:spLocks/>
          </p:cNvSpPr>
          <p:nvPr/>
        </p:nvSpPr>
        <p:spPr>
          <a:xfrm>
            <a:off x="4203978" y="3718825"/>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400" dirty="0">
                <a:solidFill>
                  <a:schemeClr val="bg1"/>
                </a:solidFill>
                <a:latin typeface="Montserrat" pitchFamily="2" charset="77"/>
              </a:rPr>
              <a:t>RBD Screening Questionnaire</a:t>
            </a:r>
            <a:endParaRPr lang="en-US" sz="1400" dirty="0">
              <a:solidFill>
                <a:schemeClr val="bg1"/>
              </a:solidFill>
            </a:endParaRPr>
          </a:p>
        </p:txBody>
      </p:sp>
      <p:sp>
        <p:nvSpPr>
          <p:cNvPr id="34" name="Title 1">
            <a:extLst>
              <a:ext uri="{FF2B5EF4-FFF2-40B4-BE49-F238E27FC236}">
                <a16:creationId xmlns:a16="http://schemas.microsoft.com/office/drawing/2014/main" id="{D5F7261C-6BF5-B6A0-711C-15F017646588}"/>
              </a:ext>
            </a:extLst>
          </p:cNvPr>
          <p:cNvSpPr txBox="1">
            <a:spLocks/>
          </p:cNvSpPr>
          <p:nvPr/>
        </p:nvSpPr>
        <p:spPr>
          <a:xfrm>
            <a:off x="4189497" y="1864924"/>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300" dirty="0">
                <a:solidFill>
                  <a:schemeClr val="bg1"/>
                </a:solidFill>
                <a:latin typeface="Montserrat" pitchFamily="2" charset="77"/>
              </a:rPr>
              <a:t>Pittsburgh Sleep Quality Index</a:t>
            </a:r>
            <a:endParaRPr lang="en-US" sz="1300" dirty="0">
              <a:solidFill>
                <a:schemeClr val="bg1"/>
              </a:solidFill>
            </a:endParaRPr>
          </a:p>
        </p:txBody>
      </p:sp>
      <p:sp>
        <p:nvSpPr>
          <p:cNvPr id="40" name="Title 1">
            <a:extLst>
              <a:ext uri="{FF2B5EF4-FFF2-40B4-BE49-F238E27FC236}">
                <a16:creationId xmlns:a16="http://schemas.microsoft.com/office/drawing/2014/main" id="{9E75C841-472A-CD82-24A7-CCA03EBDE2ED}"/>
              </a:ext>
            </a:extLst>
          </p:cNvPr>
          <p:cNvSpPr txBox="1">
            <a:spLocks/>
          </p:cNvSpPr>
          <p:nvPr/>
        </p:nvSpPr>
        <p:spPr>
          <a:xfrm>
            <a:off x="246789" y="3914862"/>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400" dirty="0">
                <a:solidFill>
                  <a:schemeClr val="bg1"/>
                </a:solidFill>
                <a:latin typeface="Montserrat" pitchFamily="2" charset="77"/>
              </a:rPr>
              <a:t>Swiss Narcolepsy Scale</a:t>
            </a:r>
            <a:endParaRPr lang="en-US" sz="1400" dirty="0">
              <a:solidFill>
                <a:schemeClr val="bg1"/>
              </a:solidFill>
            </a:endParaRPr>
          </a:p>
        </p:txBody>
      </p:sp>
      <p:sp>
        <p:nvSpPr>
          <p:cNvPr id="41" name="Title 1">
            <a:extLst>
              <a:ext uri="{FF2B5EF4-FFF2-40B4-BE49-F238E27FC236}">
                <a16:creationId xmlns:a16="http://schemas.microsoft.com/office/drawing/2014/main" id="{534B2487-B375-1911-E2ED-803764F69B6E}"/>
              </a:ext>
            </a:extLst>
          </p:cNvPr>
          <p:cNvSpPr txBox="1">
            <a:spLocks/>
          </p:cNvSpPr>
          <p:nvPr/>
        </p:nvSpPr>
        <p:spPr>
          <a:xfrm>
            <a:off x="4203978" y="5899605"/>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400" dirty="0">
                <a:solidFill>
                  <a:schemeClr val="bg1"/>
                </a:solidFill>
                <a:latin typeface="Montserrat" pitchFamily="2" charset="77"/>
              </a:rPr>
              <a:t>Epworth Sleepiness Scale</a:t>
            </a:r>
            <a:endParaRPr lang="en-US" sz="1400" dirty="0">
              <a:solidFill>
                <a:schemeClr val="bg1"/>
              </a:solidFill>
            </a:endParaRPr>
          </a:p>
        </p:txBody>
      </p:sp>
      <p:sp>
        <p:nvSpPr>
          <p:cNvPr id="42" name="Title 1">
            <a:extLst>
              <a:ext uri="{FF2B5EF4-FFF2-40B4-BE49-F238E27FC236}">
                <a16:creationId xmlns:a16="http://schemas.microsoft.com/office/drawing/2014/main" id="{8907ED7F-CC89-AA12-0710-5EF1D35DF176}"/>
              </a:ext>
            </a:extLst>
          </p:cNvPr>
          <p:cNvSpPr txBox="1">
            <a:spLocks/>
          </p:cNvSpPr>
          <p:nvPr/>
        </p:nvSpPr>
        <p:spPr>
          <a:xfrm>
            <a:off x="2253543" y="4144819"/>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200" dirty="0">
                <a:solidFill>
                  <a:schemeClr val="bg1"/>
                </a:solidFill>
                <a:latin typeface="Montserrat" pitchFamily="2" charset="77"/>
              </a:rPr>
              <a:t>Idiopathic Hypersomnia Severity Scale</a:t>
            </a:r>
            <a:endParaRPr lang="en-US" sz="1200" dirty="0">
              <a:solidFill>
                <a:schemeClr val="bg1"/>
              </a:solidFill>
            </a:endParaRPr>
          </a:p>
        </p:txBody>
      </p:sp>
      <p:sp>
        <p:nvSpPr>
          <p:cNvPr id="44" name="Title 1">
            <a:extLst>
              <a:ext uri="{FF2B5EF4-FFF2-40B4-BE49-F238E27FC236}">
                <a16:creationId xmlns:a16="http://schemas.microsoft.com/office/drawing/2014/main" id="{DF74F063-1985-6095-D2C3-7A7C78758478}"/>
              </a:ext>
            </a:extLst>
          </p:cNvPr>
          <p:cNvSpPr txBox="1">
            <a:spLocks/>
          </p:cNvSpPr>
          <p:nvPr/>
        </p:nvSpPr>
        <p:spPr>
          <a:xfrm>
            <a:off x="3030554" y="5055474"/>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400" dirty="0">
                <a:solidFill>
                  <a:schemeClr val="bg1"/>
                </a:solidFill>
                <a:latin typeface="Montserrat" pitchFamily="2" charset="77"/>
              </a:rPr>
              <a:t>Munich Chronotype Questionnaire</a:t>
            </a:r>
            <a:endParaRPr lang="en-US" sz="1400" dirty="0">
              <a:solidFill>
                <a:schemeClr val="bg1"/>
              </a:solidFill>
            </a:endParaRPr>
          </a:p>
        </p:txBody>
      </p:sp>
      <p:sp>
        <p:nvSpPr>
          <p:cNvPr id="45" name="Title 1">
            <a:extLst>
              <a:ext uri="{FF2B5EF4-FFF2-40B4-BE49-F238E27FC236}">
                <a16:creationId xmlns:a16="http://schemas.microsoft.com/office/drawing/2014/main" id="{D6E7E933-AD1A-16B5-F4D1-DD9B8873DE6B}"/>
              </a:ext>
            </a:extLst>
          </p:cNvPr>
          <p:cNvSpPr txBox="1">
            <a:spLocks/>
          </p:cNvSpPr>
          <p:nvPr/>
        </p:nvSpPr>
        <p:spPr>
          <a:xfrm>
            <a:off x="599257" y="4989276"/>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600" dirty="0">
                <a:solidFill>
                  <a:schemeClr val="bg1"/>
                </a:solidFill>
                <a:latin typeface="Montserrat" pitchFamily="2" charset="77"/>
              </a:rPr>
              <a:t>Horn-Ostberg MEQ</a:t>
            </a:r>
            <a:endParaRPr lang="en-US" sz="1600" dirty="0">
              <a:solidFill>
                <a:schemeClr val="bg1"/>
              </a:solidFill>
            </a:endParaRPr>
          </a:p>
        </p:txBody>
      </p:sp>
      <p:sp>
        <p:nvSpPr>
          <p:cNvPr id="46" name="Title 1">
            <a:extLst>
              <a:ext uri="{FF2B5EF4-FFF2-40B4-BE49-F238E27FC236}">
                <a16:creationId xmlns:a16="http://schemas.microsoft.com/office/drawing/2014/main" id="{9B50662E-2045-A494-849A-1049329BD9D3}"/>
              </a:ext>
            </a:extLst>
          </p:cNvPr>
          <p:cNvSpPr txBox="1">
            <a:spLocks/>
          </p:cNvSpPr>
          <p:nvPr/>
        </p:nvSpPr>
        <p:spPr>
          <a:xfrm>
            <a:off x="1297213" y="5966130"/>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600" dirty="0" err="1">
                <a:solidFill>
                  <a:schemeClr val="bg1"/>
                </a:solidFill>
                <a:latin typeface="Montserrat" pitchFamily="2" charset="77"/>
              </a:rPr>
              <a:t>StopBANG</a:t>
            </a:r>
            <a:r>
              <a:rPr lang="en-GB" sz="1600" dirty="0">
                <a:solidFill>
                  <a:schemeClr val="bg1"/>
                </a:solidFill>
                <a:latin typeface="Montserrat" pitchFamily="2" charset="77"/>
              </a:rPr>
              <a:t> </a:t>
            </a:r>
            <a:endParaRPr lang="en-US" sz="1600" dirty="0">
              <a:solidFill>
                <a:schemeClr val="bg1"/>
              </a:solidFill>
            </a:endParaRPr>
          </a:p>
        </p:txBody>
      </p:sp>
      <p:sp>
        <p:nvSpPr>
          <p:cNvPr id="47" name="Title 1">
            <a:extLst>
              <a:ext uri="{FF2B5EF4-FFF2-40B4-BE49-F238E27FC236}">
                <a16:creationId xmlns:a16="http://schemas.microsoft.com/office/drawing/2014/main" id="{A56E2828-4F64-C155-678A-4A3D028C390E}"/>
              </a:ext>
            </a:extLst>
          </p:cNvPr>
          <p:cNvSpPr txBox="1">
            <a:spLocks/>
          </p:cNvSpPr>
          <p:nvPr/>
        </p:nvSpPr>
        <p:spPr>
          <a:xfrm>
            <a:off x="3171389" y="2779741"/>
            <a:ext cx="1554023" cy="631251"/>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400" dirty="0">
                <a:solidFill>
                  <a:schemeClr val="bg1"/>
                </a:solidFill>
                <a:latin typeface="Montserrat" pitchFamily="2" charset="77"/>
              </a:rPr>
              <a:t>Stanford Sleepiness Scale</a:t>
            </a:r>
            <a:endParaRPr lang="en-US" sz="1400" dirty="0">
              <a:solidFill>
                <a:schemeClr val="bg1"/>
              </a:solidFill>
            </a:endParaRPr>
          </a:p>
        </p:txBody>
      </p:sp>
      <p:sp>
        <p:nvSpPr>
          <p:cNvPr id="48" name="Title 1">
            <a:extLst>
              <a:ext uri="{FF2B5EF4-FFF2-40B4-BE49-F238E27FC236}">
                <a16:creationId xmlns:a16="http://schemas.microsoft.com/office/drawing/2014/main" id="{E5595D19-0C17-C7E3-A9DA-173D61C00ACF}"/>
              </a:ext>
            </a:extLst>
          </p:cNvPr>
          <p:cNvSpPr txBox="1">
            <a:spLocks/>
          </p:cNvSpPr>
          <p:nvPr/>
        </p:nvSpPr>
        <p:spPr>
          <a:xfrm>
            <a:off x="7146412" y="1929394"/>
            <a:ext cx="4067262" cy="646356"/>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dirty="0">
                <a:solidFill>
                  <a:schemeClr val="bg1"/>
                </a:solidFill>
                <a:latin typeface="Montserrat" pitchFamily="2" charset="77"/>
              </a:rPr>
              <a:t>SCI for insomnia</a:t>
            </a:r>
            <a:endParaRPr lang="en-US" sz="3200" dirty="0">
              <a:solidFill>
                <a:schemeClr val="bg1"/>
              </a:solidFill>
            </a:endParaRPr>
          </a:p>
        </p:txBody>
      </p:sp>
      <p:sp>
        <p:nvSpPr>
          <p:cNvPr id="49" name="Title 1">
            <a:extLst>
              <a:ext uri="{FF2B5EF4-FFF2-40B4-BE49-F238E27FC236}">
                <a16:creationId xmlns:a16="http://schemas.microsoft.com/office/drawing/2014/main" id="{D4DF90E0-5354-DFA9-18A4-014624DE0670}"/>
              </a:ext>
            </a:extLst>
          </p:cNvPr>
          <p:cNvSpPr txBox="1">
            <a:spLocks/>
          </p:cNvSpPr>
          <p:nvPr/>
        </p:nvSpPr>
        <p:spPr>
          <a:xfrm>
            <a:off x="7146412" y="2779755"/>
            <a:ext cx="4067262" cy="646356"/>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chemeClr val="bg1"/>
                </a:solidFill>
                <a:latin typeface="Montserrat" pitchFamily="2" charset="77"/>
              </a:rPr>
              <a:t>Single question for RLS</a:t>
            </a:r>
            <a:endParaRPr lang="en-US" sz="2400" dirty="0">
              <a:solidFill>
                <a:schemeClr val="bg1"/>
              </a:solidFill>
            </a:endParaRPr>
          </a:p>
        </p:txBody>
      </p:sp>
      <p:sp>
        <p:nvSpPr>
          <p:cNvPr id="50" name="Title 1">
            <a:extLst>
              <a:ext uri="{FF2B5EF4-FFF2-40B4-BE49-F238E27FC236}">
                <a16:creationId xmlns:a16="http://schemas.microsoft.com/office/drawing/2014/main" id="{07B0FCAF-2763-C537-AC23-2E4EAEACA8A2}"/>
              </a:ext>
            </a:extLst>
          </p:cNvPr>
          <p:cNvSpPr txBox="1">
            <a:spLocks/>
          </p:cNvSpPr>
          <p:nvPr/>
        </p:nvSpPr>
        <p:spPr>
          <a:xfrm>
            <a:off x="7163341" y="3625846"/>
            <a:ext cx="4067262" cy="646356"/>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err="1">
                <a:solidFill>
                  <a:schemeClr val="bg1"/>
                </a:solidFill>
                <a:latin typeface="Montserrat" pitchFamily="2" charset="77"/>
              </a:rPr>
              <a:t>StopBANG</a:t>
            </a:r>
            <a:r>
              <a:rPr lang="en-GB" sz="2400" dirty="0">
                <a:solidFill>
                  <a:schemeClr val="bg1"/>
                </a:solidFill>
                <a:latin typeface="Montserrat" pitchFamily="2" charset="77"/>
              </a:rPr>
              <a:t>*</a:t>
            </a:r>
            <a:endParaRPr lang="en-US" sz="2400" dirty="0">
              <a:solidFill>
                <a:schemeClr val="bg1"/>
              </a:solidFill>
            </a:endParaRPr>
          </a:p>
        </p:txBody>
      </p:sp>
      <p:sp>
        <p:nvSpPr>
          <p:cNvPr id="51" name="Title 1">
            <a:extLst>
              <a:ext uri="{FF2B5EF4-FFF2-40B4-BE49-F238E27FC236}">
                <a16:creationId xmlns:a16="http://schemas.microsoft.com/office/drawing/2014/main" id="{E26A272A-4C5D-1B73-AE64-C94295B8C1B4}"/>
              </a:ext>
            </a:extLst>
          </p:cNvPr>
          <p:cNvSpPr txBox="1">
            <a:spLocks/>
          </p:cNvSpPr>
          <p:nvPr/>
        </p:nvSpPr>
        <p:spPr>
          <a:xfrm>
            <a:off x="7163341" y="4492376"/>
            <a:ext cx="4067262" cy="646356"/>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chemeClr val="bg1"/>
                </a:solidFill>
                <a:latin typeface="Montserrat" pitchFamily="2" charset="77"/>
              </a:rPr>
              <a:t>Is your sleep refreshing?</a:t>
            </a:r>
            <a:endParaRPr lang="en-US" sz="2400" dirty="0">
              <a:solidFill>
                <a:schemeClr val="bg1"/>
              </a:solidFill>
            </a:endParaRPr>
          </a:p>
        </p:txBody>
      </p:sp>
      <p:sp>
        <p:nvSpPr>
          <p:cNvPr id="52" name="Title 1">
            <a:extLst>
              <a:ext uri="{FF2B5EF4-FFF2-40B4-BE49-F238E27FC236}">
                <a16:creationId xmlns:a16="http://schemas.microsoft.com/office/drawing/2014/main" id="{850AF258-8C9C-FA02-24DC-5BF023A936B7}"/>
              </a:ext>
            </a:extLst>
          </p:cNvPr>
          <p:cNvSpPr txBox="1">
            <a:spLocks/>
          </p:cNvSpPr>
          <p:nvPr/>
        </p:nvSpPr>
        <p:spPr>
          <a:xfrm>
            <a:off x="7163341" y="5358906"/>
            <a:ext cx="4067262" cy="646356"/>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dirty="0">
                <a:solidFill>
                  <a:schemeClr val="bg1"/>
                </a:solidFill>
                <a:latin typeface="Montserrat" pitchFamily="2" charset="77"/>
              </a:rPr>
              <a:t>Consider medication impacts</a:t>
            </a:r>
            <a:endParaRPr lang="en-US" sz="2000" dirty="0">
              <a:solidFill>
                <a:schemeClr val="bg1"/>
              </a:solidFill>
            </a:endParaRPr>
          </a:p>
        </p:txBody>
      </p:sp>
    </p:spTree>
    <p:extLst>
      <p:ext uri="{BB962C8B-B14F-4D97-AF65-F5344CB8AC3E}">
        <p14:creationId xmlns:p14="http://schemas.microsoft.com/office/powerpoint/2010/main" val="1649597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animBg="1"/>
      <p:bldP spid="3" grpId="1"/>
      <p:bldP spid="27" grpId="0" animBg="1"/>
      <p:bldP spid="28" grpId="0" animBg="1"/>
      <p:bldP spid="29" grpId="0" animBg="1"/>
      <p:bldP spid="34" grpId="0" animBg="1"/>
      <p:bldP spid="40" grpId="0" animBg="1"/>
      <p:bldP spid="41" grpId="0" animBg="1"/>
      <p:bldP spid="42" grpId="0" animBg="1"/>
      <p:bldP spid="44" grpId="0" animBg="1"/>
      <p:bldP spid="45" grpId="0" animBg="1"/>
      <p:bldP spid="46" grpId="0" animBg="1"/>
      <p:bldP spid="47" grpId="0" animBg="1"/>
      <p:bldP spid="48" grpId="0" animBg="1"/>
      <p:bldP spid="49" grpId="0" animBg="1"/>
      <p:bldP spid="50" grpId="0" animBg="1"/>
      <p:bldP spid="51" grpId="0" animBg="1"/>
      <p:bldP spid="5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84FA6-0F1F-CD1B-DB35-7EB0292BE9E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A4371BC-E3A3-1FF3-4899-4E9757D19914}"/>
              </a:ext>
            </a:extLst>
          </p:cNvPr>
          <p:cNvSpPr txBox="1">
            <a:spLocks/>
          </p:cNvSpPr>
          <p:nvPr/>
        </p:nvSpPr>
        <p:spPr>
          <a:xfrm>
            <a:off x="7115176" y="975360"/>
            <a:ext cx="3932237" cy="1752600"/>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solidFill>
                  <a:schemeClr val="bg1"/>
                </a:solidFill>
                <a:latin typeface="Montserrat" pitchFamily="2" charset="77"/>
              </a:rPr>
              <a:t>Trigger, symptom, cause, or co-morbidity </a:t>
            </a:r>
            <a:endParaRPr lang="en-US" sz="3200" dirty="0">
              <a:solidFill>
                <a:schemeClr val="bg1"/>
              </a:solidFill>
            </a:endParaRPr>
          </a:p>
        </p:txBody>
      </p:sp>
      <p:sp>
        <p:nvSpPr>
          <p:cNvPr id="8" name="Title 1">
            <a:extLst>
              <a:ext uri="{FF2B5EF4-FFF2-40B4-BE49-F238E27FC236}">
                <a16:creationId xmlns:a16="http://schemas.microsoft.com/office/drawing/2014/main" id="{B9DE41F7-6299-CA2A-3F03-229F428B16B5}"/>
              </a:ext>
            </a:extLst>
          </p:cNvPr>
          <p:cNvSpPr txBox="1">
            <a:spLocks/>
          </p:cNvSpPr>
          <p:nvPr/>
        </p:nvSpPr>
        <p:spPr>
          <a:xfrm>
            <a:off x="7115177" y="4130040"/>
            <a:ext cx="3932237" cy="1752600"/>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latin typeface="Montserrat" pitchFamily="2" charset="77"/>
              </a:rPr>
              <a:t>An opportunity to identify undiagnosed disorders and refer on for Dx/Rx</a:t>
            </a:r>
            <a:endParaRPr lang="en-US" sz="2400" dirty="0">
              <a:solidFill>
                <a:schemeClr val="bg1"/>
              </a:solidFill>
            </a:endParaRPr>
          </a:p>
        </p:txBody>
      </p:sp>
      <p:sp>
        <p:nvSpPr>
          <p:cNvPr id="9" name="Title 1">
            <a:extLst>
              <a:ext uri="{FF2B5EF4-FFF2-40B4-BE49-F238E27FC236}">
                <a16:creationId xmlns:a16="http://schemas.microsoft.com/office/drawing/2014/main" id="{5D9A9443-1B92-AD94-DF45-D037C0A1E920}"/>
              </a:ext>
            </a:extLst>
          </p:cNvPr>
          <p:cNvSpPr txBox="1">
            <a:spLocks/>
          </p:cNvSpPr>
          <p:nvPr/>
        </p:nvSpPr>
        <p:spPr>
          <a:xfrm>
            <a:off x="992185" y="4130040"/>
            <a:ext cx="3932237" cy="1752600"/>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solidFill>
                  <a:schemeClr val="bg1"/>
                </a:solidFill>
                <a:latin typeface="Montserrat" pitchFamily="2" charset="77"/>
              </a:rPr>
              <a:t>Treating sleep can improve headache burden</a:t>
            </a:r>
            <a:endParaRPr lang="en-US" sz="3200" dirty="0">
              <a:solidFill>
                <a:schemeClr val="bg1"/>
              </a:solidFill>
            </a:endParaRPr>
          </a:p>
        </p:txBody>
      </p:sp>
      <p:sp>
        <p:nvSpPr>
          <p:cNvPr id="10" name="Title 1">
            <a:extLst>
              <a:ext uri="{FF2B5EF4-FFF2-40B4-BE49-F238E27FC236}">
                <a16:creationId xmlns:a16="http://schemas.microsoft.com/office/drawing/2014/main" id="{03FD82C3-ADB3-ED06-95BD-865B91F618A3}"/>
              </a:ext>
            </a:extLst>
          </p:cNvPr>
          <p:cNvSpPr txBox="1">
            <a:spLocks/>
          </p:cNvSpPr>
          <p:nvPr/>
        </p:nvSpPr>
        <p:spPr>
          <a:xfrm>
            <a:off x="992186" y="975360"/>
            <a:ext cx="3932237" cy="1752600"/>
          </a:xfrm>
          <a:prstGeom prst="rect">
            <a:avLst/>
          </a:prstGeom>
          <a:ln w="38100">
            <a:solidFill>
              <a:srgbClr val="F9BC6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solidFill>
                  <a:schemeClr val="bg1"/>
                </a:solidFill>
                <a:latin typeface="Montserrat" pitchFamily="2" charset="77"/>
              </a:rPr>
              <a:t>Bidirectional &amp; complex relationship</a:t>
            </a:r>
            <a:endParaRPr lang="en-US" sz="3200" dirty="0">
              <a:solidFill>
                <a:schemeClr val="bg1"/>
              </a:solidFill>
            </a:endParaRPr>
          </a:p>
        </p:txBody>
      </p:sp>
      <p:sp>
        <p:nvSpPr>
          <p:cNvPr id="2" name="Title 1">
            <a:extLst>
              <a:ext uri="{FF2B5EF4-FFF2-40B4-BE49-F238E27FC236}">
                <a16:creationId xmlns:a16="http://schemas.microsoft.com/office/drawing/2014/main" id="{271C009A-6681-01C8-9A98-3629083446C9}"/>
              </a:ext>
            </a:extLst>
          </p:cNvPr>
          <p:cNvSpPr txBox="1">
            <a:spLocks/>
          </p:cNvSpPr>
          <p:nvPr/>
        </p:nvSpPr>
        <p:spPr>
          <a:xfrm>
            <a:off x="0" y="3037901"/>
            <a:ext cx="12192000" cy="78219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GB" sz="4000" b="1" dirty="0">
                <a:solidFill>
                  <a:srgbClr val="F9BC60"/>
                </a:solidFill>
                <a:latin typeface="Montserrat" pitchFamily="2" charset="77"/>
              </a:rPr>
              <a:t>Take home messages</a:t>
            </a:r>
            <a:endParaRPr lang="en-US" sz="1200" dirty="0"/>
          </a:p>
        </p:txBody>
      </p:sp>
      <p:sp>
        <p:nvSpPr>
          <p:cNvPr id="4" name="TextBox 3">
            <a:extLst>
              <a:ext uri="{FF2B5EF4-FFF2-40B4-BE49-F238E27FC236}">
                <a16:creationId xmlns:a16="http://schemas.microsoft.com/office/drawing/2014/main" id="{085501A3-92CA-AE93-EC7F-7540E0F9CA8B}"/>
              </a:ext>
            </a:extLst>
          </p:cNvPr>
          <p:cNvSpPr txBox="1"/>
          <p:nvPr/>
        </p:nvSpPr>
        <p:spPr>
          <a:xfrm>
            <a:off x="121920" y="6192581"/>
            <a:ext cx="12070080" cy="369332"/>
          </a:xfrm>
          <a:prstGeom prst="rect">
            <a:avLst/>
          </a:prstGeom>
          <a:noFill/>
        </p:spPr>
        <p:txBody>
          <a:bodyPr wrap="square">
            <a:spAutoFit/>
          </a:bodyPr>
          <a:lstStyle/>
          <a:p>
            <a:pPr algn="ctr"/>
            <a:r>
              <a:rPr lang="en-US" dirty="0">
                <a:solidFill>
                  <a:schemeClr val="bg1"/>
                </a:solidFill>
                <a:latin typeface="Montserrat" pitchFamily="2" charset="77"/>
              </a:rPr>
              <a:t>Tiseo et al. 2020 – ‘Migraine and Sleep Disorders: a systematic review’ </a:t>
            </a:r>
          </a:p>
        </p:txBody>
      </p:sp>
    </p:spTree>
    <p:extLst>
      <p:ext uri="{BB962C8B-B14F-4D97-AF65-F5344CB8AC3E}">
        <p14:creationId xmlns:p14="http://schemas.microsoft.com/office/powerpoint/2010/main" val="416747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CA84F-16E8-FAE7-231C-19FF2FA7F517}"/>
              </a:ext>
            </a:extLst>
          </p:cNvPr>
          <p:cNvSpPr>
            <a:spLocks noGrp="1"/>
          </p:cNvSpPr>
          <p:nvPr>
            <p:ph type="ctrTitle"/>
          </p:nvPr>
        </p:nvSpPr>
        <p:spPr>
          <a:xfrm>
            <a:off x="1524000" y="888188"/>
            <a:ext cx="9144000" cy="2387600"/>
          </a:xfrm>
        </p:spPr>
        <p:txBody>
          <a:bodyPr>
            <a:noAutofit/>
          </a:bodyPr>
          <a:lstStyle/>
          <a:p>
            <a:r>
              <a:rPr lang="en-GB" sz="5400" b="1" dirty="0">
                <a:solidFill>
                  <a:schemeClr val="bg1"/>
                </a:solidFill>
                <a:effectLst/>
                <a:latin typeface="Montserrat" pitchFamily="2" charset="77"/>
              </a:rPr>
              <a:t>Thank you! </a:t>
            </a:r>
            <a:endParaRPr lang="en-US" sz="5400" dirty="0">
              <a:solidFill>
                <a:schemeClr val="bg1"/>
              </a:solidFill>
            </a:endParaRPr>
          </a:p>
        </p:txBody>
      </p:sp>
      <p:sp>
        <p:nvSpPr>
          <p:cNvPr id="6" name="Subtitle 2">
            <a:extLst>
              <a:ext uri="{FF2B5EF4-FFF2-40B4-BE49-F238E27FC236}">
                <a16:creationId xmlns:a16="http://schemas.microsoft.com/office/drawing/2014/main" id="{64FBA68C-8306-0FE6-5906-D40107DE5CEE}"/>
              </a:ext>
            </a:extLst>
          </p:cNvPr>
          <p:cNvSpPr>
            <a:spLocks noGrp="1"/>
          </p:cNvSpPr>
          <p:nvPr>
            <p:ph type="subTitle" idx="1"/>
          </p:nvPr>
        </p:nvSpPr>
        <p:spPr>
          <a:xfrm>
            <a:off x="838200" y="3596208"/>
            <a:ext cx="10515600" cy="1169895"/>
          </a:xfrm>
        </p:spPr>
        <p:txBody>
          <a:bodyPr>
            <a:normAutofit fontScale="92500" lnSpcReduction="10000"/>
          </a:bodyPr>
          <a:lstStyle/>
          <a:p>
            <a:r>
              <a:rPr lang="en-GB" dirty="0">
                <a:solidFill>
                  <a:srgbClr val="F9BC60"/>
                </a:solidFill>
                <a:effectLst/>
                <a:latin typeface="Montserrat" pitchFamily="2" charset="77"/>
              </a:rPr>
              <a:t>Any questions? </a:t>
            </a:r>
          </a:p>
          <a:p>
            <a:endParaRPr lang="en-GB" dirty="0">
              <a:solidFill>
                <a:srgbClr val="F9BC60"/>
              </a:solidFill>
              <a:latin typeface="Montserrat" pitchFamily="2" charset="77"/>
            </a:endParaRPr>
          </a:p>
          <a:p>
            <a:r>
              <a:rPr lang="en-GB" dirty="0" err="1">
                <a:solidFill>
                  <a:srgbClr val="F9BC60"/>
                </a:solidFill>
                <a:latin typeface="Montserrat" pitchFamily="2" charset="77"/>
              </a:rPr>
              <a:t>Tom.chambers@thetasleep.com</a:t>
            </a:r>
            <a:r>
              <a:rPr lang="en-GB" dirty="0">
                <a:solidFill>
                  <a:srgbClr val="F9BC60"/>
                </a:solidFill>
                <a:latin typeface="Montserrat" pitchFamily="2" charset="77"/>
              </a:rPr>
              <a:t> </a:t>
            </a:r>
            <a:endParaRPr lang="en-US" dirty="0">
              <a:solidFill>
                <a:srgbClr val="F9BC60"/>
              </a:solidFill>
            </a:endParaRPr>
          </a:p>
        </p:txBody>
      </p:sp>
      <p:sp>
        <p:nvSpPr>
          <p:cNvPr id="3" name="Title 1">
            <a:extLst>
              <a:ext uri="{FF2B5EF4-FFF2-40B4-BE49-F238E27FC236}">
                <a16:creationId xmlns:a16="http://schemas.microsoft.com/office/drawing/2014/main" id="{D07BF27C-FA9F-D3C3-0850-52E7232528C0}"/>
              </a:ext>
            </a:extLst>
          </p:cNvPr>
          <p:cNvSpPr txBox="1">
            <a:spLocks/>
          </p:cNvSpPr>
          <p:nvPr/>
        </p:nvSpPr>
        <p:spPr>
          <a:xfrm>
            <a:off x="113024" y="6256420"/>
            <a:ext cx="12078976" cy="45393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endParaRPr lang="en-US" sz="1200" dirty="0">
              <a:solidFill>
                <a:schemeClr val="bg1"/>
              </a:solidFill>
            </a:endParaRPr>
          </a:p>
        </p:txBody>
      </p:sp>
    </p:spTree>
    <p:extLst>
      <p:ext uri="{BB962C8B-B14F-4D97-AF65-F5344CB8AC3E}">
        <p14:creationId xmlns:p14="http://schemas.microsoft.com/office/powerpoint/2010/main" val="36286309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{7A82F71E-C886-984E-9FEA-263397943E38}tf16401378</Template>
  <TotalTime>19766</TotalTime>
  <Words>2520</Words>
  <Application>Microsoft Office PowerPoint</Application>
  <PresentationFormat>Widescreen</PresentationFormat>
  <Paragraphs>253</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Arial</vt:lpstr>
      <vt:lpstr>Calibri</vt:lpstr>
      <vt:lpstr>Calibri Light</vt:lpstr>
      <vt:lpstr>Montserrat</vt:lpstr>
      <vt:lpstr>Office Theme</vt:lpstr>
      <vt:lpstr>Sleep &amp; Headache</vt:lpstr>
      <vt:lpstr>PowerPoint Presentation</vt:lpstr>
      <vt:lpstr>What is sleep? </vt:lpstr>
      <vt:lpstr>Sleep &amp; Circadian Rhythms</vt:lpstr>
      <vt:lpstr>Sleep disorders</vt:lpstr>
      <vt:lpstr>PowerPoint Presentation</vt:lpstr>
      <vt:lpstr>PowerPoint Presentation</vt:lpstr>
      <vt:lpstr>Insomnia &amp; Headache</vt:lpstr>
      <vt:lpstr>Sleep apnoea &amp; headache </vt:lpstr>
      <vt:lpstr>Not all ‘AHIs’ are created equally </vt:lpstr>
      <vt:lpstr>PowerPoint Presentation</vt:lpstr>
      <vt:lpstr>PowerPoint Presentation</vt:lpstr>
      <vt:lpstr>Sleep histories are long and sleep clinicians love a questionnaire.</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pathways for suspected undiagnosed obstructive sleep apnoea in high-risk patients undergoing major surgery</dc:title>
  <dc:creator>Tom Chambers</dc:creator>
  <cp:lastModifiedBy>KERNICK, David (GP LOCUM)</cp:lastModifiedBy>
  <cp:revision>42</cp:revision>
  <dcterms:created xsi:type="dcterms:W3CDTF">2023-02-07T08:40:35Z</dcterms:created>
  <dcterms:modified xsi:type="dcterms:W3CDTF">2026-03-29T09:43:46Z</dcterms:modified>
</cp:coreProperties>
</file>