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3" r:id="rId25"/>
    <p:sldId id="284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9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C834C30-D616-7D4D-A513-2AF1B9386DD6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964EC6-926A-8F41-8ED1-50C3D515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y.clevelandclinic.org/health/diseases/15671-trigeminal-neuralgia-t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3389/fnana.2016.0009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doi.org/10.1177/0333102424123225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333102419893823" TargetMode="External"/><Relationship Id="rId2" Type="http://schemas.openxmlformats.org/officeDocument/2006/relationships/hyperlink" Target="https://ichd-3.org/13-painful-cranial-neuropathies-and-other-facial-pain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1FC-B880-1755-852B-A1A7CDFE7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Facial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75B00-4A0C-5315-1753-599E3BE9D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Jessica Briscoe</a:t>
            </a:r>
          </a:p>
          <a:p>
            <a:r>
              <a:rPr lang="en-US" dirty="0"/>
              <a:t>GP with Extended Role in headache and facial pain, GSTT</a:t>
            </a:r>
          </a:p>
        </p:txBody>
      </p:sp>
    </p:spTree>
    <p:extLst>
      <p:ext uri="{BB962C8B-B14F-4D97-AF65-F5344CB8AC3E}">
        <p14:creationId xmlns:p14="http://schemas.microsoft.com/office/powerpoint/2010/main" val="110406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AF50-9D40-81F0-82B3-23633D93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ICHD-3 criteria for Trigeminal neuralgia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38AC-E34A-55F9-5F5A-4AB3409E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45997" cy="35625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1900" b="0" i="0" dirty="0">
                <a:solidFill>
                  <a:srgbClr val="222222"/>
                </a:solidFill>
                <a:effectLst/>
              </a:rPr>
              <a:t>International Classification of Headache Disorders edition 3 (ICHD-3) diagnostic criteria for trigeminal neuralgia</a:t>
            </a:r>
          </a:p>
          <a:p>
            <a:pPr algn="l">
              <a:buFont typeface="+mj-lt"/>
              <a:buAutoNum type="arabicPeriod"/>
            </a:pPr>
            <a:r>
              <a:rPr lang="en-GB" sz="1900" b="0" i="0" dirty="0">
                <a:solidFill>
                  <a:srgbClr val="333333"/>
                </a:solidFill>
                <a:effectLst/>
              </a:rPr>
              <a:t>Recurrent paroxysms of unilateral facial pain in the distribution(s) of one or more divisions of the trigeminal nerve, with no radiation beyond, and fulfilling criteria B and C.</a:t>
            </a:r>
          </a:p>
          <a:p>
            <a:pPr algn="l">
              <a:buFont typeface="+mj-lt"/>
              <a:buAutoNum type="arabicPeriod"/>
            </a:pPr>
            <a:r>
              <a:rPr lang="en-GB" sz="1900" b="0" i="0" dirty="0">
                <a:solidFill>
                  <a:srgbClr val="333333"/>
                </a:solidFill>
                <a:effectLst/>
              </a:rPr>
              <a:t>Pain has all of the following characteristics: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sz="1700" b="0" i="0" dirty="0">
                <a:solidFill>
                  <a:srgbClr val="333333"/>
                </a:solidFill>
                <a:effectLst/>
              </a:rPr>
              <a:t>Lasting from a fraction of a second to 2 min.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sz="1700" b="0" i="0" dirty="0">
                <a:solidFill>
                  <a:srgbClr val="333333"/>
                </a:solidFill>
                <a:effectLst/>
              </a:rPr>
              <a:t>Severe intensity.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sz="1700" b="0" i="0" dirty="0">
                <a:solidFill>
                  <a:srgbClr val="333333"/>
                </a:solidFill>
                <a:effectLst/>
              </a:rPr>
              <a:t>Electric shock-like shooting, stabbing or sharp in quality.</a:t>
            </a:r>
          </a:p>
          <a:p>
            <a:pPr algn="l">
              <a:buFont typeface="+mj-lt"/>
              <a:buAutoNum type="arabicPeriod"/>
            </a:pPr>
            <a:r>
              <a:rPr lang="en-GB" sz="1900" b="0" i="0" dirty="0">
                <a:solidFill>
                  <a:srgbClr val="333333"/>
                </a:solidFill>
                <a:effectLst/>
              </a:rPr>
              <a:t>Precipitated by innocuous stimuli within the affected trigeminal distribution.</a:t>
            </a:r>
          </a:p>
          <a:p>
            <a:pPr algn="l">
              <a:buFont typeface="+mj-lt"/>
              <a:buAutoNum type="arabicPeriod"/>
            </a:pPr>
            <a:r>
              <a:rPr lang="en-GB" sz="1900" b="0" i="0" dirty="0">
                <a:solidFill>
                  <a:srgbClr val="333333"/>
                </a:solidFill>
                <a:effectLst/>
              </a:rPr>
              <a:t>Not better accounted for by another ICHD-3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0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5599-F6ED-4D86-8DF9-8AB49106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Trigeminal neuralgia </a:t>
            </a:r>
            <a:r>
              <a:rPr lang="en-US" dirty="0" err="1"/>
              <a:t>classificarions</a:t>
            </a:r>
            <a:endParaRPr lang="en-US" dirty="0"/>
          </a:p>
        </p:txBody>
      </p:sp>
      <p:pic>
        <p:nvPicPr>
          <p:cNvPr id="5" name="Content Placeholder 4" descr="A diagram of a trigeminal neuralgia&#10;&#10;Description automatically generated">
            <a:extLst>
              <a:ext uri="{FF2B5EF4-FFF2-40B4-BE49-F238E27FC236}">
                <a16:creationId xmlns:a16="http://schemas.microsoft.com/office/drawing/2014/main" id="{578E1178-2F45-0622-C6A5-B1C215F8E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26" y="1884964"/>
            <a:ext cx="9537546" cy="42872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90FB1-4189-87D1-EC8D-6B956F507668}"/>
              </a:ext>
            </a:extLst>
          </p:cNvPr>
          <p:cNvSpPr txBox="1"/>
          <p:nvPr/>
        </p:nvSpPr>
        <p:spPr>
          <a:xfrm>
            <a:off x="5050438" y="6376532"/>
            <a:ext cx="66884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Lambru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G, </a:t>
            </a:r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Zakrzewska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J, </a:t>
            </a:r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Matharu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M, Trigeminal neuralgia: a practical guide, 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interfaceregular"/>
              </a:rPr>
              <a:t>Practical Neurology 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2021;</a:t>
            </a:r>
            <a:r>
              <a:rPr lang="en-GB" sz="1100" b="1" i="0" dirty="0">
                <a:solidFill>
                  <a:srgbClr val="333333"/>
                </a:solidFill>
                <a:effectLst/>
                <a:latin typeface="interfaceregular"/>
              </a:rPr>
              <a:t>21: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392-402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8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7" name="Content Placeholder 6" descr="A diagram of a human brain&#10;&#10;Description automatically generated">
            <a:extLst>
              <a:ext uri="{FF2B5EF4-FFF2-40B4-BE49-F238E27FC236}">
                <a16:creationId xmlns:a16="http://schemas.microsoft.com/office/drawing/2014/main" id="{D4EDC358-8891-4A62-1047-DAE930EE8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4836" y="1083796"/>
            <a:ext cx="4828707" cy="470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EB7-3598-758E-8B19-0A050A1CF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571500"/>
            <a:ext cx="5456902" cy="5146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Type 1 TN: Classical trigeminal neuralgia without persistent background facial pain.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Type 2 TN: Classical trigeminal neuralgia with persistent background facial pain.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Bilateral pain is rare BUT it can be side-alternating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Presence of either of these should raise suspicion of secondary TN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Site of pain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commonly in V2 or V3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can affect V1 (approximately ¼ of cases)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1D3C5-7E58-D709-4D50-C4A1D5F4A81E}"/>
              </a:ext>
            </a:extLst>
          </p:cNvPr>
          <p:cNvSpPr txBox="1"/>
          <p:nvPr/>
        </p:nvSpPr>
        <p:spPr>
          <a:xfrm>
            <a:off x="6574122" y="6243638"/>
            <a:ext cx="5386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4"/>
              </a:rPr>
              <a:t>Cleveland clinic trigeminal neuralgia leaflet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E6F0-4CFC-394B-CCE1-FC59CAD6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61FA1-42FB-72A1-E3B9-01087878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397716" cy="3883797"/>
          </a:xfrm>
        </p:spPr>
        <p:txBody>
          <a:bodyPr/>
          <a:lstStyle/>
          <a:p>
            <a:r>
              <a:rPr lang="en-US" dirty="0"/>
              <a:t>Frequency and duration are variable:</a:t>
            </a:r>
          </a:p>
          <a:p>
            <a:pPr lvl="1"/>
            <a:r>
              <a:rPr lang="en-US" dirty="0"/>
              <a:t>Typical duration &lt;1min – 2mins (74% cases)</a:t>
            </a:r>
          </a:p>
          <a:p>
            <a:pPr lvl="1"/>
            <a:r>
              <a:rPr lang="en-US" dirty="0"/>
              <a:t>Can last up to 10 minutes</a:t>
            </a:r>
          </a:p>
          <a:p>
            <a:pPr lvl="1"/>
            <a:r>
              <a:rPr lang="en-US" dirty="0"/>
              <a:t>Paroxysms can last up to an hour</a:t>
            </a:r>
          </a:p>
          <a:p>
            <a:pPr lvl="1"/>
            <a:r>
              <a:rPr lang="en-US" dirty="0"/>
              <a:t>Frequency ranges from a few to hundreds per day</a:t>
            </a:r>
          </a:p>
          <a:p>
            <a:r>
              <a:rPr lang="en-US" dirty="0"/>
              <a:t>Typically a relapsing-remitting pattern</a:t>
            </a:r>
          </a:p>
          <a:p>
            <a:r>
              <a:rPr lang="en-US" dirty="0"/>
              <a:t>Usually a mixture of triggered and spontaneous attacks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13F9-038A-E414-3606-AC0934E5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7466-442F-3AA7-16BC-B6B5CBA7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" y="2273642"/>
            <a:ext cx="10676238" cy="43248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Hallmark feature of TN with 91-99% of patients reporting triggers</a:t>
            </a:r>
          </a:p>
          <a:p>
            <a:r>
              <a:rPr lang="en-US" dirty="0"/>
              <a:t>Often mixture of triggered and spontaneous attacks</a:t>
            </a:r>
          </a:p>
          <a:p>
            <a:r>
              <a:rPr lang="en-US" dirty="0"/>
              <a:t>Common triggers include:</a:t>
            </a:r>
          </a:p>
          <a:p>
            <a:pPr lvl="1"/>
            <a:r>
              <a:rPr lang="en-US" dirty="0"/>
              <a:t>Light touch</a:t>
            </a:r>
          </a:p>
          <a:p>
            <a:pPr lvl="1"/>
            <a:r>
              <a:rPr lang="en-US" dirty="0"/>
              <a:t>Talking</a:t>
            </a:r>
          </a:p>
          <a:p>
            <a:pPr lvl="1"/>
            <a:r>
              <a:rPr lang="en-US" dirty="0"/>
              <a:t>Chewing</a:t>
            </a:r>
          </a:p>
          <a:p>
            <a:pPr lvl="1"/>
            <a:r>
              <a:rPr lang="en-US" dirty="0"/>
              <a:t>Brushing teeth</a:t>
            </a:r>
          </a:p>
          <a:p>
            <a:pPr lvl="1"/>
            <a:r>
              <a:rPr lang="en-US" dirty="0"/>
              <a:t>Washing or drying</a:t>
            </a:r>
          </a:p>
          <a:p>
            <a:pPr lvl="1"/>
            <a:r>
              <a:rPr lang="en-US" dirty="0"/>
              <a:t>Drinking </a:t>
            </a:r>
          </a:p>
          <a:p>
            <a:pPr lvl="1"/>
            <a:r>
              <a:rPr lang="en-US" dirty="0"/>
              <a:t>Shaving.</a:t>
            </a:r>
          </a:p>
          <a:p>
            <a:r>
              <a:rPr lang="en-US" dirty="0"/>
              <a:t>Most patients have several trigger factors</a:t>
            </a:r>
          </a:p>
          <a:p>
            <a:r>
              <a:rPr lang="en-US" dirty="0"/>
              <a:t>Triggered attacks typically followed by refractory period</a:t>
            </a:r>
          </a:p>
        </p:txBody>
      </p:sp>
    </p:spTree>
    <p:extLst>
      <p:ext uri="{BB962C8B-B14F-4D97-AF65-F5344CB8AC3E}">
        <p14:creationId xmlns:p14="http://schemas.microsoft.com/office/powerpoint/2010/main" val="178377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F622-A61C-C5CC-1131-2CCA3EEE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5974-6840-21AF-13BD-B182615B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 of continuous pain is diagnostically confusing</a:t>
            </a:r>
          </a:p>
          <a:p>
            <a:r>
              <a:rPr lang="en-US" dirty="0"/>
              <a:t>Reportedly occurs in 14-50% patients</a:t>
            </a:r>
          </a:p>
          <a:p>
            <a:r>
              <a:rPr lang="en-US" dirty="0"/>
              <a:t>Typically described as persistent pain with triggerable paroxysms</a:t>
            </a:r>
          </a:p>
          <a:p>
            <a:r>
              <a:rPr lang="en-US" dirty="0"/>
              <a:t>More common in women</a:t>
            </a:r>
          </a:p>
          <a:p>
            <a:r>
              <a:rPr lang="en-US" dirty="0"/>
              <a:t>Often starts as type 1 (purely paroxysmal) then develops into continuous pain</a:t>
            </a:r>
          </a:p>
          <a:p>
            <a:r>
              <a:rPr lang="en-US" dirty="0"/>
              <a:t>It is important to ask patients about paroxysms if they describe continuous facial pain</a:t>
            </a:r>
          </a:p>
        </p:txBody>
      </p:sp>
    </p:spTree>
    <p:extLst>
      <p:ext uri="{BB962C8B-B14F-4D97-AF65-F5344CB8AC3E}">
        <p14:creationId xmlns:p14="http://schemas.microsoft.com/office/powerpoint/2010/main" val="359535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0F5C-EE19-1149-A08B-EC0A5673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Pathophysiology</a:t>
            </a:r>
          </a:p>
        </p:txBody>
      </p:sp>
      <p:pic>
        <p:nvPicPr>
          <p:cNvPr id="7" name="Content Placeholder 6" descr="Several images of a vein&#10;&#10;Description automatically generated with medium confidence">
            <a:extLst>
              <a:ext uri="{FF2B5EF4-FFF2-40B4-BE49-F238E27FC236}">
                <a16:creationId xmlns:a16="http://schemas.microsoft.com/office/drawing/2014/main" id="{FB32EFB3-7E4D-BFFF-48F2-6D04229D0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9582" y="1626397"/>
            <a:ext cx="5509397" cy="43248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E442-B15B-6DF0-85B3-214FF094E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1866405"/>
            <a:ext cx="5132439" cy="4364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Pain precipitated by proximal compression of trigeminal sensory root by brainstem by blood vessel</a:t>
            </a:r>
          </a:p>
          <a:p>
            <a:r>
              <a:rPr lang="en-US" dirty="0">
                <a:solidFill>
                  <a:srgbClr val="FFFFFF"/>
                </a:solidFill>
              </a:rPr>
              <a:t>Root entry zone also vulnerable to demyelination </a:t>
            </a:r>
          </a:p>
          <a:p>
            <a:r>
              <a:rPr lang="en-US" dirty="0">
                <a:solidFill>
                  <a:srgbClr val="FFFFFF"/>
                </a:solidFill>
              </a:rPr>
              <a:t>Classical (Type 1) TN is associated with neurovascular compression(NVC)</a:t>
            </a:r>
          </a:p>
          <a:p>
            <a:r>
              <a:rPr lang="en-US" dirty="0">
                <a:solidFill>
                  <a:srgbClr val="FFFFFF"/>
                </a:solidFill>
              </a:rPr>
              <a:t>Presence of NVC is not diagnostic!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DFA26-4E6F-BB01-136E-A3D9D03EC991}"/>
              </a:ext>
            </a:extLst>
          </p:cNvPr>
          <p:cNvSpPr txBox="1"/>
          <p:nvPr/>
        </p:nvSpPr>
        <p:spPr>
          <a:xfrm>
            <a:off x="5593600" y="6493764"/>
            <a:ext cx="67682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0" i="0" dirty="0">
                <a:solidFill>
                  <a:srgbClr val="282828"/>
                </a:solidFill>
                <a:effectLst/>
              </a:rPr>
              <a:t>Front. </a:t>
            </a:r>
            <a:r>
              <a:rPr lang="en-GB" sz="1100" b="0" i="0" dirty="0" err="1">
                <a:solidFill>
                  <a:srgbClr val="282828"/>
                </a:solidFill>
                <a:effectLst/>
              </a:rPr>
              <a:t>Neuroanat</a:t>
            </a:r>
            <a:r>
              <a:rPr lang="en-GB" sz="1100" b="0" i="0" dirty="0">
                <a:solidFill>
                  <a:srgbClr val="282828"/>
                </a:solidFill>
                <a:effectLst/>
              </a:rPr>
              <a:t>., 19 October 2016 Volume 10 2016 </a:t>
            </a:r>
            <a:r>
              <a:rPr lang="en-GB" sz="1100" b="0" i="0" u="none" strike="noStrike" dirty="0">
                <a:solidFill>
                  <a:srgbClr val="282828"/>
                </a:solidFill>
                <a:effectLst/>
                <a:hlinkClick r:id="rId4"/>
              </a:rPr>
              <a:t>https://doi.org/10.3389/fnana.2016.00095</a:t>
            </a:r>
            <a:endParaRPr lang="en-GB" sz="1100" b="0" i="0" dirty="0">
              <a:solidFill>
                <a:srgbClr val="282828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888FB5-F10A-3431-537D-C4AC9F93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B1F42-E950-A00C-FD68-2BFE86A4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GP started patient on carbamazepine 100mg BD but she felt drowsy when she tried to increase the dose up to 200mg BD.  She stayed on this for about a week.</a:t>
            </a:r>
          </a:p>
          <a:p>
            <a:pPr lvl="0"/>
            <a:r>
              <a:rPr lang="en-US" dirty="0"/>
              <a:t>She then tried amitriptyline to see if her sleep could be improved.</a:t>
            </a:r>
          </a:p>
          <a:p>
            <a:pPr lvl="0"/>
            <a:r>
              <a:rPr lang="en-US" dirty="0"/>
              <a:t>She tolerates this fairly well up to 50mg ON but the pain is no better.</a:t>
            </a:r>
          </a:p>
          <a:p>
            <a:pPr lvl="0"/>
            <a:r>
              <a:rPr lang="en-US" dirty="0"/>
              <a:t>GP considers oxcarbazepine but decides to refer to neurology</a:t>
            </a:r>
          </a:p>
        </p:txBody>
      </p:sp>
    </p:spTree>
    <p:extLst>
      <p:ext uri="{BB962C8B-B14F-4D97-AF65-F5344CB8AC3E}">
        <p14:creationId xmlns:p14="http://schemas.microsoft.com/office/powerpoint/2010/main" val="242373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011D-44AF-2D08-48BC-2BAD4505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7709-4076-2280-A3DD-1F7275F62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804920"/>
          </a:xfrm>
        </p:spPr>
        <p:txBody>
          <a:bodyPr>
            <a:normAutofit/>
          </a:bodyPr>
          <a:lstStyle/>
          <a:p>
            <a:r>
              <a:rPr lang="en-US" dirty="0"/>
              <a:t>If no red flag symptoms start treatment</a:t>
            </a:r>
          </a:p>
          <a:p>
            <a:r>
              <a:rPr lang="en-US" dirty="0"/>
              <a:t>Carbamazepine only licensed treatment for TN</a:t>
            </a:r>
          </a:p>
          <a:p>
            <a:r>
              <a:rPr lang="en-US" dirty="0"/>
              <a:t>Maximum dose 1600mg/day</a:t>
            </a:r>
          </a:p>
          <a:p>
            <a:r>
              <a:rPr lang="en-US" dirty="0"/>
              <a:t>Gradually reduce dose when in remission</a:t>
            </a:r>
          </a:p>
          <a:p>
            <a:r>
              <a:rPr lang="en-US" dirty="0"/>
              <a:t>If carbamazepine is contraindicated, ineffective, or not tolerated:</a:t>
            </a:r>
          </a:p>
          <a:p>
            <a:pPr lvl="1"/>
            <a:r>
              <a:rPr lang="en-US" dirty="0"/>
              <a:t>seek specialist advice. </a:t>
            </a:r>
          </a:p>
          <a:p>
            <a:pPr lvl="1"/>
            <a:r>
              <a:rPr lang="en-US" dirty="0"/>
              <a:t>Do not offer any other drug treatment unless advised to do so by a specialist.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742439-C0BF-BE5D-C326-F4050F3256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1982293"/>
              </p:ext>
            </p:extLst>
          </p:nvPr>
        </p:nvGraphicFramePr>
        <p:xfrm>
          <a:off x="6208713" y="2603500"/>
          <a:ext cx="4824412" cy="3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412">
                  <a:extLst>
                    <a:ext uri="{9D8B030D-6E8A-4147-A177-3AD203B41FA5}">
                      <a16:colId xmlns:a16="http://schemas.microsoft.com/office/drawing/2014/main" val="1700012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 flag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6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Sensory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6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Deafness or other ear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2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skin or oral lesions that could spread perineurally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64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 only in the ophthalmic division of the trigeminal nerve (eye socket, forehead, and nose), or bilaterally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3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 neuritis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91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history of multiple sclerosis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3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of onset before 40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4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D4F09-F112-6ED4-6BFF-58D72DCA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Carbamazepine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A95F-D651-8446-67A0-410E4614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26" y="2443162"/>
            <a:ext cx="9972674" cy="4129088"/>
          </a:xfrm>
        </p:spPr>
        <p:txBody>
          <a:bodyPr>
            <a:normAutofit/>
          </a:bodyPr>
          <a:lstStyle/>
          <a:p>
            <a:r>
              <a:rPr lang="en-US" dirty="0"/>
              <a:t>Often poorly tolerated BUT works well</a:t>
            </a:r>
          </a:p>
          <a:p>
            <a:r>
              <a:rPr lang="en-US" dirty="0"/>
              <a:t>Side effects are dose-dependent and often resolve after a couple of weeks</a:t>
            </a:r>
          </a:p>
          <a:p>
            <a:pPr lvl="1"/>
            <a:r>
              <a:rPr lang="en-US" dirty="0"/>
              <a:t>Nausea and vomiting</a:t>
            </a:r>
          </a:p>
          <a:p>
            <a:pPr lvl="1"/>
            <a:r>
              <a:rPr lang="en-US" dirty="0"/>
              <a:t>Sedation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Ataxia</a:t>
            </a:r>
          </a:p>
          <a:p>
            <a:r>
              <a:rPr lang="en-US" dirty="0"/>
              <a:t>FBC and U&amp;E monitored every month until dose </a:t>
            </a:r>
            <a:r>
              <a:rPr lang="en-US" dirty="0" err="1"/>
              <a:t>stabilised</a:t>
            </a:r>
            <a:r>
              <a:rPr lang="en-US" dirty="0"/>
              <a:t> then every 6 months whist on treatment</a:t>
            </a:r>
          </a:p>
          <a:p>
            <a:pPr lvl="1"/>
            <a:r>
              <a:rPr lang="en-US" dirty="0" err="1"/>
              <a:t>Hyponatraemia</a:t>
            </a:r>
            <a:r>
              <a:rPr lang="en-US" dirty="0"/>
              <a:t> is common (20%)</a:t>
            </a:r>
          </a:p>
          <a:p>
            <a:pPr lvl="1"/>
            <a:r>
              <a:rPr lang="en-US" dirty="0"/>
              <a:t>Leucopenia, thrombocytopenia, agranulosis and aplastic </a:t>
            </a:r>
            <a:r>
              <a:rPr lang="en-US" dirty="0" err="1"/>
              <a:t>anaemia</a:t>
            </a:r>
            <a:r>
              <a:rPr lang="en-US" dirty="0"/>
              <a:t> can occur</a:t>
            </a:r>
          </a:p>
        </p:txBody>
      </p:sp>
    </p:spTree>
    <p:extLst>
      <p:ext uri="{BB962C8B-B14F-4D97-AF65-F5344CB8AC3E}">
        <p14:creationId xmlns:p14="http://schemas.microsoft.com/office/powerpoint/2010/main" val="36923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1FA-16AB-7C71-A1B2-DA175740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EED7-DF7C-7913-6421-A3A537CD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describe common facial pain disorders in context of ICHD-3 criteria</a:t>
            </a:r>
          </a:p>
          <a:p>
            <a:r>
              <a:rPr lang="en-US" dirty="0"/>
              <a:t>Explore interaction between facial pain and headache disorders</a:t>
            </a:r>
          </a:p>
          <a:p>
            <a:r>
              <a:rPr lang="en-US" dirty="0"/>
              <a:t>Explore the differences (and similarities) between SUNA and Trigeminal neuralgia</a:t>
            </a:r>
          </a:p>
          <a:p>
            <a:r>
              <a:rPr lang="en-US" dirty="0"/>
              <a:t>Explore management of common facial pain syndromes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9A5-BD45-2AF2-E811-A9A318E2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A25F-2F8B-CB01-2668-4A6DB881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59" y="2372499"/>
            <a:ext cx="10231395" cy="43372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another 8 months I meet Jill in clinic.</a:t>
            </a:r>
          </a:p>
          <a:p>
            <a:r>
              <a:rPr lang="en-US" dirty="0"/>
              <a:t>Updated history:</a:t>
            </a:r>
          </a:p>
          <a:p>
            <a:pPr lvl="1"/>
            <a:r>
              <a:rPr lang="en-US" dirty="0"/>
              <a:t>She’s now had the pain for 2 years.  </a:t>
            </a:r>
          </a:p>
          <a:p>
            <a:pPr lvl="1"/>
            <a:r>
              <a:rPr lang="en-US" dirty="0"/>
              <a:t>Almost always has the pain but it can be unpredictable.</a:t>
            </a:r>
          </a:p>
          <a:p>
            <a:pPr lvl="1"/>
            <a:r>
              <a:rPr lang="en-US" dirty="0"/>
              <a:t>Features not discussed before:</a:t>
            </a:r>
          </a:p>
          <a:p>
            <a:pPr lvl="2"/>
            <a:r>
              <a:rPr lang="en-US" dirty="0"/>
              <a:t>Nasal obstruction</a:t>
            </a:r>
          </a:p>
          <a:p>
            <a:pPr lvl="2"/>
            <a:r>
              <a:rPr lang="en-US" dirty="0"/>
              <a:t>Conjunctival tearing</a:t>
            </a:r>
          </a:p>
          <a:p>
            <a:pPr lvl="2"/>
            <a:r>
              <a:rPr lang="en-US" dirty="0"/>
              <a:t>Conjunctival injection</a:t>
            </a:r>
          </a:p>
          <a:p>
            <a:pPr lvl="1"/>
            <a:r>
              <a:rPr lang="en-US" dirty="0"/>
              <a:t>Triggers:</a:t>
            </a:r>
          </a:p>
          <a:p>
            <a:pPr lvl="2"/>
            <a:r>
              <a:rPr lang="en-US" dirty="0"/>
              <a:t>Brushing teeth</a:t>
            </a:r>
          </a:p>
          <a:p>
            <a:pPr lvl="2"/>
            <a:r>
              <a:rPr lang="en-US" dirty="0"/>
              <a:t>Chewing</a:t>
            </a:r>
          </a:p>
          <a:p>
            <a:pPr lvl="2"/>
            <a:r>
              <a:rPr lang="en-US" dirty="0"/>
              <a:t>Touching the face</a:t>
            </a:r>
          </a:p>
          <a:p>
            <a:pPr lvl="2"/>
            <a:r>
              <a:rPr lang="en-US" dirty="0"/>
              <a:t>Cold</a:t>
            </a:r>
          </a:p>
          <a:p>
            <a:pPr lvl="1"/>
            <a:r>
              <a:rPr lang="en-US" dirty="0"/>
              <a:t>Menopausal features also present + she’s having headache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25F8-E17B-4A87-7992-EE09B149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713C6-18E1-453E-3B9C-40AA4FFD74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5FF09-854E-B150-1EF9-55FCD15BA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0E5C-5078-C168-62D4-280E3988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 with facial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DB28-7F3E-77CF-12B7-5FF0CFAC1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common in patients with V1 distribution TN</a:t>
            </a:r>
          </a:p>
          <a:p>
            <a:pPr lvl="1"/>
            <a:r>
              <a:rPr lang="en-US" dirty="0"/>
              <a:t>42% experience lacrimation</a:t>
            </a:r>
          </a:p>
          <a:p>
            <a:pPr lvl="1"/>
            <a:r>
              <a:rPr lang="en-US" dirty="0"/>
              <a:t>16% lacrimation</a:t>
            </a:r>
          </a:p>
          <a:p>
            <a:pPr lvl="1"/>
            <a:r>
              <a:rPr lang="en-US" dirty="0"/>
              <a:t>11% </a:t>
            </a:r>
            <a:r>
              <a:rPr lang="en-US" dirty="0" err="1"/>
              <a:t>rhinorrhoea</a:t>
            </a:r>
            <a:endParaRPr lang="en-US" dirty="0"/>
          </a:p>
          <a:p>
            <a:r>
              <a:rPr lang="en-US" dirty="0"/>
              <a:t>In most cases, TN with </a:t>
            </a:r>
            <a:r>
              <a:rPr lang="en-US" dirty="0" err="1"/>
              <a:t>cranioautonomic</a:t>
            </a:r>
            <a:r>
              <a:rPr lang="en-US" dirty="0"/>
              <a:t> features (CAF) is likely to be misdiagnosed SUNA</a:t>
            </a:r>
          </a:p>
          <a:p>
            <a:r>
              <a:rPr lang="en-US" dirty="0"/>
              <a:t>If only one CAF and sporadic, likely to be TN</a:t>
            </a:r>
          </a:p>
        </p:txBody>
      </p:sp>
    </p:spTree>
    <p:extLst>
      <p:ext uri="{BB962C8B-B14F-4D97-AF65-F5344CB8AC3E}">
        <p14:creationId xmlns:p14="http://schemas.microsoft.com/office/powerpoint/2010/main" val="53948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62B947-C3B3-30CB-6119-D53BC364E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39399"/>
              </p:ext>
            </p:extLst>
          </p:nvPr>
        </p:nvGraphicFramePr>
        <p:xfrm>
          <a:off x="1475255" y="1284394"/>
          <a:ext cx="9336659" cy="42830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26696">
                  <a:extLst>
                    <a:ext uri="{9D8B030D-6E8A-4147-A177-3AD203B41FA5}">
                      <a16:colId xmlns:a16="http://schemas.microsoft.com/office/drawing/2014/main" val="3229000487"/>
                    </a:ext>
                  </a:extLst>
                </a:gridCol>
                <a:gridCol w="3562781">
                  <a:extLst>
                    <a:ext uri="{9D8B030D-6E8A-4147-A177-3AD203B41FA5}">
                      <a16:colId xmlns:a16="http://schemas.microsoft.com/office/drawing/2014/main" val="686734194"/>
                    </a:ext>
                  </a:extLst>
                </a:gridCol>
                <a:gridCol w="2547182">
                  <a:extLst>
                    <a:ext uri="{9D8B030D-6E8A-4147-A177-3AD203B41FA5}">
                      <a16:colId xmlns:a16="http://schemas.microsoft.com/office/drawing/2014/main" val="2145300796"/>
                    </a:ext>
                  </a:extLst>
                </a:gridCol>
              </a:tblGrid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Features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Trigeminal neuralgia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SUNCT/SUNA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1067874214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Predominant pain distribution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V2/V3&gt;V1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V1&gt;V2/V3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4233408042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Severity of pain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Very severe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Very severe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2434868479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Duration (seconds)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&lt;1–120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1–600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3689195881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Autonomic features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None or sparse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Prominent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1239308643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Spontaneous attacks only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None or rare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40%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1674783455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Refractory period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Present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Absent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2298680354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Periodicity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Mostly episodic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Mostly chronic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2968338136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Preventive treatment of choice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Carbamazepine or oxcarbazepine</a:t>
                      </a:r>
                    </a:p>
                  </a:txBody>
                  <a:tcPr marL="25206" marR="25206" marT="100825" marB="1008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Lamotrigine</a:t>
                      </a:r>
                    </a:p>
                  </a:txBody>
                  <a:tcPr marL="25206" marR="25206" marT="100825" marB="100825"/>
                </a:tc>
                <a:extLst>
                  <a:ext uri="{0D108BD9-81ED-4DB2-BD59-A6C34878D82A}">
                    <a16:rowId xmlns:a16="http://schemas.microsoft.com/office/drawing/2014/main" val="5664664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4C36EA-3BB4-AA06-4FEE-7F34A0648E34}"/>
              </a:ext>
            </a:extLst>
          </p:cNvPr>
          <p:cNvSpPr txBox="1"/>
          <p:nvPr/>
        </p:nvSpPr>
        <p:spPr>
          <a:xfrm>
            <a:off x="6240162" y="6314303"/>
            <a:ext cx="5403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0" i="0" dirty="0" err="1">
                <a:solidFill>
                  <a:schemeClr val="bg1"/>
                </a:solidFill>
                <a:effectLst/>
                <a:latin typeface="interfaceregular"/>
              </a:rPr>
              <a:t>Lambru</a:t>
            </a:r>
            <a:r>
              <a:rPr lang="en-GB" sz="1100" b="0" i="0" dirty="0">
                <a:solidFill>
                  <a:schemeClr val="bg1"/>
                </a:solidFill>
                <a:effectLst/>
                <a:latin typeface="interfaceregular"/>
              </a:rPr>
              <a:t> G, </a:t>
            </a:r>
            <a:r>
              <a:rPr lang="en-GB" sz="1100" b="0" i="0" dirty="0" err="1">
                <a:solidFill>
                  <a:schemeClr val="bg1"/>
                </a:solidFill>
                <a:effectLst/>
                <a:latin typeface="interfaceregular"/>
              </a:rPr>
              <a:t>Zakrzewska</a:t>
            </a:r>
            <a:r>
              <a:rPr lang="en-GB" sz="1100" b="0" i="0" dirty="0">
                <a:solidFill>
                  <a:schemeClr val="bg1"/>
                </a:solidFill>
                <a:effectLst/>
                <a:latin typeface="interfaceregular"/>
              </a:rPr>
              <a:t> J, </a:t>
            </a:r>
            <a:r>
              <a:rPr lang="en-GB" sz="1100" b="0" i="0" dirty="0" err="1">
                <a:solidFill>
                  <a:schemeClr val="bg1"/>
                </a:solidFill>
                <a:effectLst/>
                <a:latin typeface="interfaceregular"/>
              </a:rPr>
              <a:t>Matharu</a:t>
            </a:r>
            <a:r>
              <a:rPr lang="en-GB" sz="1100" b="0" i="0" dirty="0">
                <a:solidFill>
                  <a:schemeClr val="bg1"/>
                </a:solidFill>
                <a:effectLst/>
                <a:latin typeface="interfaceregular"/>
              </a:rPr>
              <a:t> M, Trigeminal neuralgia: a practical guide, </a:t>
            </a:r>
            <a:r>
              <a:rPr lang="en-GB" sz="1100" b="0" i="1" dirty="0">
                <a:solidFill>
                  <a:schemeClr val="bg1"/>
                </a:solidFill>
                <a:effectLst/>
                <a:latin typeface="interfaceregular"/>
              </a:rPr>
              <a:t>Practical Neurology </a:t>
            </a:r>
            <a:r>
              <a:rPr lang="en-GB" sz="1100" b="0" i="0" dirty="0">
                <a:solidFill>
                  <a:schemeClr val="bg1"/>
                </a:solidFill>
                <a:effectLst/>
                <a:latin typeface="interfaceregular"/>
              </a:rPr>
              <a:t>2021;</a:t>
            </a:r>
            <a:r>
              <a:rPr lang="en-GB" sz="1100" b="1" i="0" dirty="0">
                <a:solidFill>
                  <a:schemeClr val="bg1"/>
                </a:solidFill>
                <a:effectLst/>
                <a:latin typeface="interfaceregular"/>
              </a:rPr>
              <a:t>21:</a:t>
            </a:r>
            <a:r>
              <a:rPr lang="en-GB" sz="1100" b="0" i="0" dirty="0">
                <a:solidFill>
                  <a:schemeClr val="bg1"/>
                </a:solidFill>
                <a:effectLst/>
                <a:latin typeface="interfaceregular"/>
              </a:rPr>
              <a:t>392-402</a:t>
            </a:r>
          </a:p>
        </p:txBody>
      </p:sp>
    </p:spTree>
    <p:extLst>
      <p:ext uri="{BB962C8B-B14F-4D97-AF65-F5344CB8AC3E}">
        <p14:creationId xmlns:p14="http://schemas.microsoft.com/office/powerpoint/2010/main" val="27629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78D6-E796-E650-8E59-A4BF9A62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between SUNA and TN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D80A-79B8-D009-4EE5-74A30B8C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similarities</a:t>
            </a:r>
          </a:p>
          <a:p>
            <a:r>
              <a:rPr lang="en-US" dirty="0"/>
              <a:t>Ipsilateral trigeminal neurovascular compression</a:t>
            </a:r>
          </a:p>
          <a:p>
            <a:pPr lvl="1"/>
            <a:r>
              <a:rPr lang="en-US" dirty="0"/>
              <a:t>Studies show more vascular contact with the symptomatic trigeminal nerve than with the non-symptomatic side</a:t>
            </a:r>
          </a:p>
          <a:p>
            <a:r>
              <a:rPr lang="en-US" dirty="0"/>
              <a:t>Therapeutic overlap: Carbamazepine, Oxcarbazepine and Lamotrigine can successfully treat both</a:t>
            </a:r>
          </a:p>
          <a:p>
            <a:r>
              <a:rPr lang="en-US" dirty="0"/>
              <a:t>Are SUNA and TN a continuation of the same disorder?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1248-236E-8143-E03E-383D14B5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SUNA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4472-2CC6-D70B-8B57-6241BD19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interplay between the central and peripheral mechanisms involving the posterior hypothalamus and potential trigeminal sensory root demyelination</a:t>
            </a:r>
          </a:p>
          <a:p>
            <a:r>
              <a:rPr lang="en-US" dirty="0"/>
              <a:t>CAF of SUNA arise from </a:t>
            </a:r>
          </a:p>
          <a:p>
            <a:pPr lvl="1"/>
            <a:r>
              <a:rPr lang="en-US" dirty="0"/>
              <a:t>activation of the trigeminal nucleus </a:t>
            </a:r>
            <a:r>
              <a:rPr lang="en-US" dirty="0" err="1"/>
              <a:t>caudalis</a:t>
            </a:r>
            <a:r>
              <a:rPr lang="en-US" dirty="0"/>
              <a:t> by the contacted trigeminal nerve, </a:t>
            </a:r>
          </a:p>
          <a:p>
            <a:pPr lvl="1"/>
            <a:r>
              <a:rPr lang="en-US" dirty="0"/>
              <a:t>followed by stimulation of the superior salivatory nucleus and sphenopalatine ganglion</a:t>
            </a:r>
          </a:p>
          <a:p>
            <a:pPr lvl="1"/>
            <a:r>
              <a:rPr lang="en-US" dirty="0"/>
              <a:t>ultimately triggering the </a:t>
            </a:r>
            <a:r>
              <a:rPr lang="en-US" dirty="0" err="1"/>
              <a:t>trigemino</a:t>
            </a:r>
            <a:r>
              <a:rPr lang="en-US" dirty="0"/>
              <a:t>-parasympathetic reflex</a:t>
            </a:r>
          </a:p>
        </p:txBody>
      </p:sp>
    </p:spTree>
    <p:extLst>
      <p:ext uri="{BB962C8B-B14F-4D97-AF65-F5344CB8AC3E}">
        <p14:creationId xmlns:p14="http://schemas.microsoft.com/office/powerpoint/2010/main" val="22375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F12-CB2C-6C66-7021-5FBB22D9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A906-8219-1489-0022-7D9A0C80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Organised</a:t>
            </a:r>
            <a:r>
              <a:rPr lang="en-US" dirty="0"/>
              <a:t> imaging</a:t>
            </a:r>
          </a:p>
          <a:p>
            <a:pPr lvl="1"/>
            <a:r>
              <a:rPr lang="en-US" dirty="0"/>
              <a:t>MRI brain with trigeminal views (+/- pituitary)</a:t>
            </a:r>
          </a:p>
          <a:p>
            <a:r>
              <a:rPr lang="en-US" dirty="0"/>
              <a:t>Started lamotrigine 25mg OM, </a:t>
            </a:r>
          </a:p>
          <a:p>
            <a:pPr lvl="1"/>
            <a:r>
              <a:rPr lang="en-US" dirty="0"/>
              <a:t>increasing after 2 weeks to 25mg BD (max dose 200mg BD)</a:t>
            </a:r>
          </a:p>
          <a:p>
            <a:pPr lvl="1"/>
            <a:r>
              <a:rPr lang="en-US" dirty="0"/>
              <a:t>Watch for Steven-Johnston syndrome</a:t>
            </a:r>
          </a:p>
          <a:p>
            <a:r>
              <a:rPr lang="en-US" dirty="0"/>
              <a:t>Weaned off amitriptyline </a:t>
            </a:r>
          </a:p>
          <a:p>
            <a:r>
              <a:rPr lang="en-US" dirty="0"/>
              <a:t>Other options for treatment?</a:t>
            </a:r>
          </a:p>
        </p:txBody>
      </p:sp>
    </p:spTree>
    <p:extLst>
      <p:ext uri="{BB962C8B-B14F-4D97-AF65-F5344CB8AC3E}">
        <p14:creationId xmlns:p14="http://schemas.microsoft.com/office/powerpoint/2010/main" val="314738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6295F1-4EB7-62A0-CC46-09DB4B0C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E86C-D320-FE19-1E64-4CA0DB2B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500"/>
            <a:ext cx="407267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8BC1B-9BDA-944D-7339-BAB98562008E}"/>
              </a:ext>
            </a:extLst>
          </p:cNvPr>
          <p:cNvSpPr txBox="1"/>
          <p:nvPr/>
        </p:nvSpPr>
        <p:spPr>
          <a:xfrm>
            <a:off x="3754865" y="6463827"/>
            <a:ext cx="826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Kang M-K, Cho S-J. SUNCT, SUNA and short-lasting unilateral neuralgiform headache attacks: Debates and an update. </a:t>
            </a:r>
            <a:r>
              <a:rPr lang="en-GB" sz="1100" i="1" dirty="0"/>
              <a:t>Cephalalgia</a:t>
            </a:r>
            <a:r>
              <a:rPr lang="en-GB" sz="1100" dirty="0"/>
              <a:t>. 2024;44(2). doi:</a:t>
            </a:r>
            <a:r>
              <a:rPr lang="en-GB" sz="1100" dirty="0">
                <a:hlinkClick r:id="rId2"/>
              </a:rPr>
              <a:t>10.1177/03331024241232256</a:t>
            </a:r>
            <a:endParaRPr lang="en-GB" sz="1100" dirty="0"/>
          </a:p>
          <a:p>
            <a:endParaRPr lang="en-US" dirty="0"/>
          </a:p>
        </p:txBody>
      </p:sp>
      <p:pic>
        <p:nvPicPr>
          <p:cNvPr id="14" name="Picture 13" descr="A flowchart of a patient's flow&#10;&#10;Description automatically generated">
            <a:extLst>
              <a:ext uri="{FF2B5EF4-FFF2-40B4-BE49-F238E27FC236}">
                <a16:creationId xmlns:a16="http://schemas.microsoft.com/office/drawing/2014/main" id="{A3EAB92C-395A-12B1-60B2-0CA21433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51" y="91116"/>
            <a:ext cx="5533768" cy="59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5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1037-8C10-173E-8F50-DEB0D09B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treatments: Botox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E9E4-C7AE-B43B-6033-6083495C8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6" y="2372497"/>
            <a:ext cx="9350418" cy="3647303"/>
          </a:xfrm>
        </p:spPr>
        <p:txBody>
          <a:bodyPr/>
          <a:lstStyle/>
          <a:p>
            <a:r>
              <a:rPr lang="en-US" dirty="0"/>
              <a:t>RCTs show Botox helpful for managing TN:</a:t>
            </a:r>
          </a:p>
          <a:p>
            <a:pPr lvl="1"/>
            <a:r>
              <a:rPr lang="en-US" dirty="0"/>
              <a:t>Subcutaneously</a:t>
            </a:r>
          </a:p>
          <a:p>
            <a:pPr lvl="1"/>
            <a:r>
              <a:rPr lang="en-US" dirty="0"/>
              <a:t>Intraorally</a:t>
            </a:r>
          </a:p>
          <a:p>
            <a:pPr lvl="1"/>
            <a:r>
              <a:rPr lang="en-US" dirty="0"/>
              <a:t>Response after 3 months ranged between 68% and 86% compared with 15%–32% of placebo</a:t>
            </a:r>
          </a:p>
          <a:p>
            <a:pPr lvl="1"/>
            <a:r>
              <a:rPr lang="en-US" dirty="0"/>
              <a:t>SE: facial weakness (mild-moderate and transient)</a:t>
            </a:r>
          </a:p>
          <a:p>
            <a:r>
              <a:rPr lang="en-US" dirty="0"/>
              <a:t>Few trials which show benefit in SUNA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1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7550-9491-D08B-E47B-D8A01E6F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treatments: Neuromodulation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8E7B-8D79-9D36-50AF-8B498A199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Mechanism: in SUNA, stimulation of sphenopalatine ganglion triggers </a:t>
            </a:r>
            <a:r>
              <a:rPr lang="en-US" dirty="0" err="1"/>
              <a:t>trigemino</a:t>
            </a:r>
            <a:r>
              <a:rPr lang="en-US" dirty="0"/>
              <a:t>-parasympathetic reflex</a:t>
            </a:r>
          </a:p>
          <a:p>
            <a:r>
              <a:rPr lang="en-US" dirty="0"/>
              <a:t>Sphenopalatine pulsed radio frequency (SPG PRF):</a:t>
            </a:r>
          </a:p>
          <a:p>
            <a:pPr lvl="1"/>
            <a:r>
              <a:rPr lang="en-US" dirty="0"/>
              <a:t>Small study</a:t>
            </a:r>
            <a:r>
              <a:rPr lang="en-US" baseline="30000" dirty="0"/>
              <a:t>1</a:t>
            </a:r>
            <a:r>
              <a:rPr lang="en-US" dirty="0"/>
              <a:t> (9 patients) with chronic refractory SUNA </a:t>
            </a:r>
          </a:p>
          <a:p>
            <a:pPr lvl="1"/>
            <a:r>
              <a:rPr lang="en-US" dirty="0"/>
              <a:t>77.8% responded for 6 months</a:t>
            </a:r>
          </a:p>
          <a:p>
            <a:pPr lvl="1"/>
            <a:r>
              <a:rPr lang="en-US" dirty="0"/>
              <a:t>1 patient had 2 month 40% improvement</a:t>
            </a:r>
          </a:p>
          <a:p>
            <a:pPr lvl="1"/>
            <a:r>
              <a:rPr lang="en-US" dirty="0"/>
              <a:t>Repeated reproducible response in 2 of the 4 responders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diagram of the human brain&#10;&#10;Description automatically generated">
            <a:extLst>
              <a:ext uri="{FF2B5EF4-FFF2-40B4-BE49-F238E27FC236}">
                <a16:creationId xmlns:a16="http://schemas.microsoft.com/office/drawing/2014/main" id="{1130B122-9D60-F637-E9EF-7184F6D46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8949" y="2468032"/>
            <a:ext cx="3938097" cy="34163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1FA8B-0246-9F68-243B-3115CC8208A1}"/>
              </a:ext>
            </a:extLst>
          </p:cNvPr>
          <p:cNvSpPr txBox="1"/>
          <p:nvPr/>
        </p:nvSpPr>
        <p:spPr>
          <a:xfrm>
            <a:off x="605481" y="6314303"/>
            <a:ext cx="11405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Ornello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 R, 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Palmisani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 S, Murphy M, Sacco S, Al-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Kaisy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 A, 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Lambru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 G. Sphenopalatine Ganglion Pulsed Radiofrequency for the Treatment of Refractory Chronic SUNCT and SUNA: A Prospective Case Series. Headache. 2020 May;60(5):938-945. 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: 10.1111/head.13788. </a:t>
            </a:r>
            <a:r>
              <a:rPr lang="en-GB" sz="1100" b="0" i="0" dirty="0" err="1">
                <a:solidFill>
                  <a:srgbClr val="212121"/>
                </a:solidFill>
                <a:effectLst/>
              </a:rPr>
              <a:t>Epub</a:t>
            </a:r>
            <a:r>
              <a:rPr lang="en-GB" sz="1100" b="0" i="0" dirty="0">
                <a:solidFill>
                  <a:srgbClr val="212121"/>
                </a:solidFill>
                <a:effectLst/>
              </a:rPr>
              <a:t> 2020 Mar 23. PMID: 32202666.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12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1212-DF4F-4A8C-390C-26CAAFBA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facial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DEBBE-3304-FC56-67FB-E9D267AF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classifications exist:</a:t>
            </a:r>
          </a:p>
          <a:p>
            <a:pPr lvl="1"/>
            <a:r>
              <a:rPr lang="en-US" dirty="0"/>
              <a:t>ICHD-3</a:t>
            </a:r>
            <a:r>
              <a:rPr lang="en-US" baseline="30000" dirty="0"/>
              <a:t>1</a:t>
            </a:r>
            <a:r>
              <a:rPr lang="en-US" dirty="0"/>
              <a:t> has a sub-category: ”Painful lesions of the cranial nerves and other facial pain”</a:t>
            </a:r>
          </a:p>
          <a:p>
            <a:pPr lvl="1"/>
            <a:r>
              <a:rPr lang="en-US" dirty="0"/>
              <a:t>IHS have a second publication: International Classification of Orofacial Pain, 1st edition from 2020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British journal of </a:t>
            </a:r>
            <a:r>
              <a:rPr lang="en-US" dirty="0" err="1"/>
              <a:t>Anaesthesia</a:t>
            </a:r>
            <a:r>
              <a:rPr lang="en-US" dirty="0"/>
              <a:t> published a guideline in 2013</a:t>
            </a:r>
            <a:r>
              <a:rPr lang="en-US" baseline="30000" dirty="0"/>
              <a:t>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72D8F-BC52-B9A7-15E4-9EC94527E716}"/>
              </a:ext>
            </a:extLst>
          </p:cNvPr>
          <p:cNvSpPr txBox="1"/>
          <p:nvPr/>
        </p:nvSpPr>
        <p:spPr>
          <a:xfrm>
            <a:off x="840259" y="6019800"/>
            <a:ext cx="106885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1. </a:t>
            </a:r>
            <a:r>
              <a:rPr lang="en-GB" sz="1100" dirty="0">
                <a:hlinkClick r:id="rId2"/>
              </a:rPr>
              <a:t>https://ichd-3.org/13-painful-cranial-neuropathies-and-other-facial-pains/</a:t>
            </a:r>
            <a:r>
              <a:rPr lang="en-GB" sz="1100" dirty="0"/>
              <a:t> </a:t>
            </a:r>
          </a:p>
          <a:p>
            <a:r>
              <a:rPr lang="en-GB" sz="1100" dirty="0"/>
              <a:t>2. International Classification of Orofacial Pain, 1st edition (ICOP). </a:t>
            </a:r>
            <a:r>
              <a:rPr lang="en-GB" sz="1100" i="1" dirty="0"/>
              <a:t>Cephalalgia</a:t>
            </a:r>
            <a:r>
              <a:rPr lang="en-GB" sz="1100" dirty="0"/>
              <a:t>. 2020;40(2):129-221. doi:</a:t>
            </a:r>
            <a:r>
              <a:rPr lang="en-GB" sz="1100" dirty="0">
                <a:hlinkClick r:id="rId3"/>
              </a:rPr>
              <a:t>10.1177/0333102419893823</a:t>
            </a:r>
            <a:endParaRPr lang="en-GB" sz="1100" dirty="0"/>
          </a:p>
          <a:p>
            <a:pPr algn="l"/>
            <a:r>
              <a:rPr lang="en-GB" sz="1100" dirty="0"/>
              <a:t>3. </a:t>
            </a:r>
            <a:r>
              <a:rPr lang="en-GB" sz="1100" b="0" i="0" dirty="0">
                <a:solidFill>
                  <a:srgbClr val="333333"/>
                </a:solidFill>
                <a:effectLst/>
              </a:rPr>
              <a:t>Differential diagnosis of facial pain and guidelines for management. </a:t>
            </a:r>
            <a:r>
              <a:rPr lang="en-GB" sz="1100" b="0" i="0" dirty="0" err="1">
                <a:solidFill>
                  <a:srgbClr val="333333"/>
                </a:solidFill>
                <a:effectLst/>
              </a:rPr>
              <a:t>Zakrzewska</a:t>
            </a:r>
            <a:r>
              <a:rPr lang="en-GB" sz="1100" b="0" i="0" dirty="0">
                <a:solidFill>
                  <a:srgbClr val="333333"/>
                </a:solidFill>
                <a:effectLst/>
              </a:rPr>
              <a:t>, J.M. British Journal of Anaesthesia, Volume 111, Issue 1, 95 - 104</a:t>
            </a:r>
          </a:p>
        </p:txBody>
      </p:sp>
    </p:spTree>
    <p:extLst>
      <p:ext uri="{BB962C8B-B14F-4D97-AF65-F5344CB8AC3E}">
        <p14:creationId xmlns:p14="http://schemas.microsoft.com/office/powerpoint/2010/main" val="7817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52D663-3036-96A7-EFC6-97C14FD8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treatments: Surgery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205AC-8643-A860-895D-42EC0E65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150075"/>
            <a:ext cx="9576486" cy="39788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 Surgical approaches: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Invasive and non-ablative methods:</a:t>
            </a:r>
          </a:p>
          <a:p>
            <a:pPr marL="1200150" lvl="2" indent="-342900"/>
            <a:r>
              <a:rPr lang="en-US" dirty="0"/>
              <a:t> Microvascular decompression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Invasive and ablative methods:</a:t>
            </a:r>
          </a:p>
          <a:p>
            <a:pPr lvl="2"/>
            <a:r>
              <a:rPr lang="en-US" dirty="0"/>
              <a:t>controlled lesioning of the trigeminal ganglion or root by </a:t>
            </a:r>
          </a:p>
          <a:p>
            <a:pPr lvl="3"/>
            <a:r>
              <a:rPr lang="en-US" dirty="0"/>
              <a:t>mechanical (balloon compression)</a:t>
            </a:r>
          </a:p>
          <a:p>
            <a:pPr lvl="3"/>
            <a:r>
              <a:rPr lang="en-US" dirty="0"/>
              <a:t>thermal (radiofrequency thermocoagulation) </a:t>
            </a:r>
          </a:p>
          <a:p>
            <a:pPr lvl="3"/>
            <a:r>
              <a:rPr lang="en-US" dirty="0"/>
              <a:t>chemical(glycerol </a:t>
            </a:r>
            <a:r>
              <a:rPr lang="en-US" dirty="0" err="1"/>
              <a:t>rhizolysis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separation of trigeminal nerve fascicles in the posterior fossa (internal neurolysis)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non-invasive ablative </a:t>
            </a:r>
          </a:p>
          <a:p>
            <a:pPr marL="1200150" lvl="2" indent="-342900"/>
            <a:r>
              <a:rPr lang="en-US" dirty="0"/>
              <a:t>stereotactic radiosurgery which focuses radiation at the trigeminal root entry zone</a:t>
            </a:r>
          </a:p>
          <a:p>
            <a:r>
              <a:rPr lang="en-US" dirty="0"/>
              <a:t>Also invasive neurostimulation</a:t>
            </a:r>
          </a:p>
          <a:p>
            <a:pPr lvl="1"/>
            <a:r>
              <a:rPr lang="en-US" dirty="0"/>
              <a:t>Occipital nerve stimulation</a:t>
            </a:r>
          </a:p>
          <a:p>
            <a:pPr lvl="1"/>
            <a:r>
              <a:rPr lang="en-US" dirty="0"/>
              <a:t>Deep brain stimulation</a:t>
            </a:r>
          </a:p>
        </p:txBody>
      </p:sp>
    </p:spTree>
    <p:extLst>
      <p:ext uri="{BB962C8B-B14F-4D97-AF65-F5344CB8AC3E}">
        <p14:creationId xmlns:p14="http://schemas.microsoft.com/office/powerpoint/2010/main" val="127094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65F01-B4C9-1D7A-771C-1C61E274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Microvascular decompression (MVD)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DB2C53-E6C4-EBED-9AC8-E56E12C0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MVD considered if significant NVC on MRI shows and in absence of a plaque in the pons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evidence suggested that a brainstem lesion related to the TN on MR is a negative prognostic factor for microvascular decompression</a:t>
            </a:r>
          </a:p>
          <a:p>
            <a:r>
              <a:rPr lang="en-US" dirty="0">
                <a:solidFill>
                  <a:schemeClr val="tx1"/>
                </a:solidFill>
              </a:rPr>
              <a:t>MVD is a major procedure that can be carried out successfully in the elderly provided they have no significant comorbidities</a:t>
            </a:r>
          </a:p>
          <a:p>
            <a:r>
              <a:rPr lang="en-US" dirty="0">
                <a:solidFill>
                  <a:schemeClr val="tx1"/>
                </a:solidFill>
              </a:rPr>
              <a:t>results are poorer &lt;25 years</a:t>
            </a:r>
          </a:p>
          <a:p>
            <a:r>
              <a:rPr lang="en-US" dirty="0">
                <a:solidFill>
                  <a:schemeClr val="tx1"/>
                </a:solidFill>
              </a:rPr>
              <a:t>Severe complications are rare</a:t>
            </a:r>
          </a:p>
          <a:p>
            <a:r>
              <a:rPr lang="en-US" dirty="0">
                <a:solidFill>
                  <a:schemeClr val="tx1"/>
                </a:solidFill>
              </a:rPr>
              <a:t>There is small risk of mortality (0.3%)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7FA24-E5C7-3C09-7A70-264B271CA5B5}"/>
              </a:ext>
            </a:extLst>
          </p:cNvPr>
          <p:cNvSpPr txBox="1"/>
          <p:nvPr/>
        </p:nvSpPr>
        <p:spPr>
          <a:xfrm>
            <a:off x="5050438" y="6376532"/>
            <a:ext cx="66884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Lambru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G, </a:t>
            </a:r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Zakrzewska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J, </a:t>
            </a:r>
            <a:r>
              <a:rPr lang="en-GB" sz="1100" b="0" i="0" dirty="0" err="1">
                <a:solidFill>
                  <a:srgbClr val="333333"/>
                </a:solidFill>
                <a:effectLst/>
                <a:latin typeface="interfaceregular"/>
              </a:rPr>
              <a:t>Matharu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 M, Trigeminal neuralgia: a practical guide, 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interfaceregular"/>
              </a:rPr>
              <a:t>Practical Neurology 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2021;</a:t>
            </a:r>
            <a:r>
              <a:rPr lang="en-GB" sz="1100" b="1" i="0" dirty="0">
                <a:solidFill>
                  <a:srgbClr val="333333"/>
                </a:solidFill>
                <a:effectLst/>
                <a:latin typeface="interfaceregular"/>
              </a:rPr>
              <a:t>21:</a:t>
            </a:r>
            <a:r>
              <a:rPr lang="en-GB" sz="1100" b="0" i="0" dirty="0">
                <a:solidFill>
                  <a:srgbClr val="333333"/>
                </a:solidFill>
                <a:effectLst/>
                <a:latin typeface="interfaceregular"/>
              </a:rPr>
              <a:t>392-402</a:t>
            </a:r>
          </a:p>
          <a:p>
            <a:endParaRPr lang="en-US" dirty="0"/>
          </a:p>
        </p:txBody>
      </p:sp>
      <p:pic>
        <p:nvPicPr>
          <p:cNvPr id="5" name="Content Placeholder 4" descr="Close-up of a medical scan of an eye&#10;&#10;Description automatically generated">
            <a:extLst>
              <a:ext uri="{FF2B5EF4-FFF2-40B4-BE49-F238E27FC236}">
                <a16:creationId xmlns:a16="http://schemas.microsoft.com/office/drawing/2014/main" id="{7B3193BA-676B-B32B-BCFC-95DD241A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76" b="-3"/>
          <a:stretch>
            <a:fillRect/>
          </a:stretch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3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2865-B9F8-0BE0-75F6-6220D68F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7ED8-2ECE-1478-6E8B-7CF00FFF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Jill tolerated lamotrigine well and only required 100mg BD to settle her symptoms</a:t>
            </a:r>
          </a:p>
          <a:p>
            <a:r>
              <a:rPr lang="en-US" dirty="0"/>
              <a:t>She had a flare when the weather got cold and increased her lamotrigine to 125mg BD but developed fatigue</a:t>
            </a:r>
          </a:p>
          <a:p>
            <a:r>
              <a:rPr lang="en-US" dirty="0"/>
              <a:t>She was started on </a:t>
            </a:r>
            <a:r>
              <a:rPr lang="en-US" dirty="0" err="1"/>
              <a:t>botox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PREEMPT facial and L temporal injections</a:t>
            </a:r>
          </a:p>
          <a:p>
            <a:pPr lvl="1"/>
            <a:r>
              <a:rPr lang="en-US" dirty="0"/>
              <a:t>Preauricular, upper and lower V3 injections</a:t>
            </a:r>
          </a:p>
          <a:p>
            <a:r>
              <a:rPr lang="en-US" dirty="0"/>
              <a:t>Significant improvement after 2 weeks so repeated every 3-4 months</a:t>
            </a:r>
          </a:p>
          <a:p>
            <a:r>
              <a:rPr lang="en-US" dirty="0"/>
              <a:t>Able to wean off injections and went back to work</a:t>
            </a:r>
          </a:p>
        </p:txBody>
      </p:sp>
    </p:spTree>
    <p:extLst>
      <p:ext uri="{BB962C8B-B14F-4D97-AF65-F5344CB8AC3E}">
        <p14:creationId xmlns:p14="http://schemas.microsoft.com/office/powerpoint/2010/main" val="3602118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448B-2630-374A-DD83-C1BA52F0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5D8C-0212-C2EE-5782-1902788F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migraine</a:t>
            </a:r>
          </a:p>
          <a:p>
            <a:pPr lvl="1"/>
            <a:r>
              <a:rPr lang="en-US" dirty="0"/>
              <a:t>Possibility of co-treating </a:t>
            </a:r>
          </a:p>
          <a:p>
            <a:r>
              <a:rPr lang="en-US" dirty="0"/>
              <a:t>Effect of hormones/perimenopause</a:t>
            </a:r>
          </a:p>
        </p:txBody>
      </p:sp>
    </p:spTree>
    <p:extLst>
      <p:ext uri="{BB962C8B-B14F-4D97-AF65-F5344CB8AC3E}">
        <p14:creationId xmlns:p14="http://schemas.microsoft.com/office/powerpoint/2010/main" val="1491883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C43FA-70E9-9166-5C49-521F37FA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962060-79CC-109C-A76C-EA8E99565060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995AD-E444-74A3-728A-56609AF01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Content Placeholder 4" descr="A diagram of a pain flow&#10;&#10;Description automatically generated">
            <a:extLst>
              <a:ext uri="{FF2B5EF4-FFF2-40B4-BE49-F238E27FC236}">
                <a16:creationId xmlns:a16="http://schemas.microsoft.com/office/drawing/2014/main" id="{25B484A4-1F08-8E45-0F41-7D57EAC4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141" y="643466"/>
            <a:ext cx="8441010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6062C-2D56-033F-6CBD-BD945420B6E2}"/>
              </a:ext>
            </a:extLst>
          </p:cNvPr>
          <p:cNvSpPr txBox="1"/>
          <p:nvPr/>
        </p:nvSpPr>
        <p:spPr>
          <a:xfrm>
            <a:off x="4510216" y="6214533"/>
            <a:ext cx="7339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Differential diagnosis of facial pain and guidelines for management.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Zakrzewska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J.M. British Journal of Anaesthesia, Volume 111, Issue 1, 95 - 104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BEE9-9052-18B7-B551-0B4640D7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Jill 52 year old lady with facial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AC3D-D3D2-7BC2-A416-983AD26E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57849"/>
            <a:ext cx="8825659" cy="3820297"/>
          </a:xfrm>
        </p:spPr>
        <p:txBody>
          <a:bodyPr/>
          <a:lstStyle/>
          <a:p>
            <a:r>
              <a:rPr lang="en-US" dirty="0"/>
              <a:t>Duration around 1 year</a:t>
            </a:r>
          </a:p>
          <a:p>
            <a:r>
              <a:rPr lang="en-US" dirty="0"/>
              <a:t>Unilateral pain in left side of face</a:t>
            </a:r>
          </a:p>
          <a:p>
            <a:r>
              <a:rPr lang="en-US" dirty="0"/>
              <a:t>Intermittent</a:t>
            </a:r>
          </a:p>
          <a:p>
            <a:r>
              <a:rPr lang="en-US" dirty="0"/>
              <a:t>Starts in cheek around maxilla radiating up to temple</a:t>
            </a:r>
          </a:p>
          <a:p>
            <a:r>
              <a:rPr lang="en-US" dirty="0"/>
              <a:t>Severe pain</a:t>
            </a:r>
          </a:p>
          <a:p>
            <a:r>
              <a:rPr lang="en-US" dirty="0"/>
              <a:t>Short duration and seems to occur in bouts</a:t>
            </a:r>
          </a:p>
          <a:p>
            <a:r>
              <a:rPr lang="en-US" dirty="0"/>
              <a:t>Sharp intensely painful, lasting for a few seconds</a:t>
            </a:r>
          </a:p>
          <a:p>
            <a:r>
              <a:rPr lang="en-US" dirty="0"/>
              <a:t>Finding it difficult to chew on that side and can’t brush her teeth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9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6587-D8C9-625E-BFBB-0EEF5157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1317-9BF9-3C08-A8CB-4C8934B0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9567"/>
            <a:ext cx="9076441" cy="4003589"/>
          </a:xfrm>
        </p:spPr>
        <p:txBody>
          <a:bodyPr/>
          <a:lstStyle/>
          <a:p>
            <a:r>
              <a:rPr lang="en-US" dirty="0"/>
              <a:t>Initially saw her dentist who felt it was related to a filling which may have worn down</a:t>
            </a:r>
          </a:p>
          <a:p>
            <a:r>
              <a:rPr lang="en-US" dirty="0"/>
              <a:t>Had this re-filled, and symptoms improved immediately after but became worse after a few weeks</a:t>
            </a:r>
          </a:p>
          <a:p>
            <a:r>
              <a:rPr lang="en-US" dirty="0"/>
              <a:t>Dentist gave antibiotics for possible infection</a:t>
            </a:r>
          </a:p>
          <a:p>
            <a:r>
              <a:rPr lang="en-US" dirty="0"/>
              <a:t>Had an X-ray, nothing obvious found</a:t>
            </a:r>
          </a:p>
          <a:p>
            <a:r>
              <a:rPr lang="en-US" dirty="0"/>
              <a:t>Tried second line antibiotics</a:t>
            </a:r>
          </a:p>
          <a:p>
            <a:r>
              <a:rPr lang="en-US" dirty="0"/>
              <a:t>Patient wanted tooth removed but dentist refused</a:t>
            </a:r>
          </a:p>
          <a:p>
            <a:r>
              <a:rPr lang="en-US" dirty="0"/>
              <a:t>Had second opinion and second dentist agreed with the first</a:t>
            </a:r>
          </a:p>
          <a:p>
            <a:r>
              <a:rPr lang="en-US" dirty="0"/>
              <a:t>Suggested she see her GP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2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16A2-5683-C3FA-57DF-5B17F8B0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medical history: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1403-7E5A-E67D-05D3-55B10FDD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48" y="2014151"/>
            <a:ext cx="10033686" cy="4324864"/>
          </a:xfrm>
        </p:spPr>
        <p:txBody>
          <a:bodyPr>
            <a:normAutofit/>
          </a:bodyPr>
          <a:lstStyle/>
          <a:p>
            <a:r>
              <a:rPr lang="en-US" dirty="0"/>
              <a:t>Borderline diabetes</a:t>
            </a:r>
          </a:p>
          <a:p>
            <a:r>
              <a:rPr lang="en-US" dirty="0"/>
              <a:t>Previous migraine when adolescent and into 20s but not particularly bothersome now</a:t>
            </a:r>
          </a:p>
          <a:p>
            <a:r>
              <a:rPr lang="en-US" dirty="0"/>
              <a:t>Otherwise well</a:t>
            </a:r>
          </a:p>
          <a:p>
            <a:r>
              <a:rPr lang="en-US" dirty="0"/>
              <a:t>Has tried ibuprofen, codeine, tramadol (had left over from back injury) but no regular medications and no allergies</a:t>
            </a:r>
          </a:p>
          <a:p>
            <a:r>
              <a:rPr lang="en-US" dirty="0"/>
              <a:t>Works in a nursery.  Is really affecting her ability to work: she’s run out of sick leave.  She needs to be able to concentrate during her work as she looks after toddlers.  </a:t>
            </a:r>
          </a:p>
          <a:p>
            <a:r>
              <a:rPr lang="en-US" dirty="0"/>
              <a:t>This is really affecting her mood: she feels isolated and low.  She doesn’t have a history of anxiety or depression.</a:t>
            </a:r>
          </a:p>
          <a:p>
            <a:r>
              <a:rPr lang="en-US" dirty="0"/>
              <a:t>Her sleep is r poor: she finds it difficult to get into the right position and she’s worried about the pain.  </a:t>
            </a:r>
          </a:p>
          <a:p>
            <a:r>
              <a:rPr lang="en-US" dirty="0"/>
              <a:t>She often wakes early in the morning and is unable to get back to sleep.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25F8-E17B-4A87-7992-EE09B149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713C6-18E1-453E-3B9C-40AA4FFD74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5FF09-854E-B150-1EF9-55FCD15BA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E54A-CF36-9703-5A27-61931071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4E2A8-1AF7-4374-9F4F-F4CE553C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 noticed unilateral and short lasting so wondered if this might be </a:t>
            </a:r>
            <a:r>
              <a:rPr lang="en-US" b="1" dirty="0"/>
              <a:t>trigeminal neuralgia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83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{4A88709B-27B1-074A-9C23-809D52DC6460}tf10001076</Template>
  <TotalTime>6112</TotalTime>
  <Words>1957</Words>
  <Application>Microsoft Macintosh PowerPoint</Application>
  <PresentationFormat>Widescreen</PresentationFormat>
  <Paragraphs>254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interfaceregular</vt:lpstr>
      <vt:lpstr>Wingdings 3</vt:lpstr>
      <vt:lpstr>Ion Boardroom</vt:lpstr>
      <vt:lpstr>Facial Pain</vt:lpstr>
      <vt:lpstr>Aims</vt:lpstr>
      <vt:lpstr>Classifications of facial pain</vt:lpstr>
      <vt:lpstr>PowerPoint Presentation</vt:lpstr>
      <vt:lpstr>Case: Jill 52 year old lady with facial pain</vt:lpstr>
      <vt:lpstr>PowerPoint Presentation</vt:lpstr>
      <vt:lpstr>Past medical history:</vt:lpstr>
      <vt:lpstr>Differentials?</vt:lpstr>
      <vt:lpstr>PowerPoint Presentation</vt:lpstr>
      <vt:lpstr>ICHD-3 criteria for Trigeminal neuralgia </vt:lpstr>
      <vt:lpstr>Trigeminal neuralgia classificarions</vt:lpstr>
      <vt:lpstr>PowerPoint Presentation</vt:lpstr>
      <vt:lpstr>PowerPoint Presentation</vt:lpstr>
      <vt:lpstr>Triggers</vt:lpstr>
      <vt:lpstr>Continuous pain</vt:lpstr>
      <vt:lpstr>Pathophysiology</vt:lpstr>
      <vt:lpstr>Case continued</vt:lpstr>
      <vt:lpstr>NICE guidance </vt:lpstr>
      <vt:lpstr>Carbamazepine</vt:lpstr>
      <vt:lpstr>Case continued</vt:lpstr>
      <vt:lpstr>Differentials?</vt:lpstr>
      <vt:lpstr>CAF with facial pain</vt:lpstr>
      <vt:lpstr>PowerPoint Presentation</vt:lpstr>
      <vt:lpstr>Similarities between SUNA and TN</vt:lpstr>
      <vt:lpstr>Pathophysiology of SUNA</vt:lpstr>
      <vt:lpstr>Case continued</vt:lpstr>
      <vt:lpstr>PowerPoint Presentation</vt:lpstr>
      <vt:lpstr>Other treatments: Botox</vt:lpstr>
      <vt:lpstr>Other treatments: Neuromodulation </vt:lpstr>
      <vt:lpstr>Other treatments: Surgery</vt:lpstr>
      <vt:lpstr>Microvascular decompression (MVD)</vt:lpstr>
      <vt:lpstr>Case: conclusion</vt:lpstr>
      <vt:lpstr>Things to consider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Briscoe</dc:creator>
  <cp:lastModifiedBy>Jessica Briscoe</cp:lastModifiedBy>
  <cp:revision>16</cp:revision>
  <dcterms:created xsi:type="dcterms:W3CDTF">2025-10-19T11:40:53Z</dcterms:created>
  <dcterms:modified xsi:type="dcterms:W3CDTF">2025-10-23T17:33:28Z</dcterms:modified>
</cp:coreProperties>
</file>