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58" r:id="rId2"/>
    <p:sldMasterId id="2147483650" r:id="rId3"/>
  </p:sldMasterIdLst>
  <p:notesMasterIdLst>
    <p:notesMasterId r:id="rId46"/>
  </p:notesMasterIdLst>
  <p:sldIdLst>
    <p:sldId id="265" r:id="rId4"/>
    <p:sldId id="260" r:id="rId5"/>
    <p:sldId id="2465" r:id="rId6"/>
    <p:sldId id="268" r:id="rId7"/>
    <p:sldId id="2463" r:id="rId8"/>
    <p:sldId id="2467" r:id="rId9"/>
    <p:sldId id="2443" r:id="rId10"/>
    <p:sldId id="2448" r:id="rId11"/>
    <p:sldId id="2464" r:id="rId12"/>
    <p:sldId id="2446" r:id="rId13"/>
    <p:sldId id="2462" r:id="rId14"/>
    <p:sldId id="2447" r:id="rId15"/>
    <p:sldId id="269" r:id="rId16"/>
    <p:sldId id="2431" r:id="rId17"/>
    <p:sldId id="274" r:id="rId18"/>
    <p:sldId id="2459" r:id="rId19"/>
    <p:sldId id="2460" r:id="rId20"/>
    <p:sldId id="2409" r:id="rId21"/>
    <p:sldId id="2410" r:id="rId22"/>
    <p:sldId id="2411" r:id="rId23"/>
    <p:sldId id="2444" r:id="rId24"/>
    <p:sldId id="2434" r:id="rId25"/>
    <p:sldId id="2413" r:id="rId26"/>
    <p:sldId id="2469" r:id="rId27"/>
    <p:sldId id="2432" r:id="rId28"/>
    <p:sldId id="2435" r:id="rId29"/>
    <p:sldId id="2436" r:id="rId30"/>
    <p:sldId id="2418" r:id="rId31"/>
    <p:sldId id="2419" r:id="rId32"/>
    <p:sldId id="2451" r:id="rId33"/>
    <p:sldId id="2433" r:id="rId34"/>
    <p:sldId id="2440" r:id="rId35"/>
    <p:sldId id="2457" r:id="rId36"/>
    <p:sldId id="2458" r:id="rId37"/>
    <p:sldId id="2470" r:id="rId38"/>
    <p:sldId id="2468" r:id="rId39"/>
    <p:sldId id="2455" r:id="rId40"/>
    <p:sldId id="2454" r:id="rId41"/>
    <p:sldId id="2456" r:id="rId42"/>
    <p:sldId id="2471" r:id="rId43"/>
    <p:sldId id="2466" r:id="rId44"/>
    <p:sldId id="259" r:id="rId45"/>
  </p:sldIdLst>
  <p:sldSz cx="9144000" cy="5143500" type="screen16x9"/>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DA1C4"/>
    <a:srgbClr val="487A7B"/>
    <a:srgbClr val="AE2573"/>
    <a:srgbClr val="E1CD00"/>
    <a:srgbClr val="221C35"/>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0723"/>
    <p:restoredTop sz="77302"/>
  </p:normalViewPr>
  <p:slideViewPr>
    <p:cSldViewPr snapToGrid="0" snapToObjects="1">
      <p:cViewPr varScale="1">
        <p:scale>
          <a:sx n="137" d="100"/>
          <a:sy n="137" d="100"/>
        </p:scale>
        <p:origin x="256" y="184"/>
      </p:cViewPr>
      <p:guideLst>
        <p:guide orient="horz" pos="162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theme" Target="theme/theme1.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slide" Target="slides/slide4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viewProps" Target="viewProps.xml"/><Relationship Id="rId8" Type="http://schemas.openxmlformats.org/officeDocument/2006/relationships/slide" Target="slides/slide5.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notesMaster" Target="notesMasters/notesMaster1.xml"/><Relationship Id="rId20" Type="http://schemas.openxmlformats.org/officeDocument/2006/relationships/slide" Target="slides/slide17.xml"/><Relationship Id="rId41" Type="http://schemas.openxmlformats.org/officeDocument/2006/relationships/slide" Target="slides/slide38.xml"/><Relationship Id="rId1" Type="http://schemas.openxmlformats.org/officeDocument/2006/relationships/slideMaster" Target="slideMasters/slideMaster1.xml"/><Relationship Id="rId6"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575F844-44CC-714D-935D-13B96313881D}" type="datetimeFigureOut">
              <a:rPr lang="en-US" smtClean="0"/>
              <a:t>9/2/26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066E4FC-45D4-7847-9EF0-2D2AA836526C}" type="slidenum">
              <a:rPr lang="en-US" smtClean="0"/>
              <a:t>‹#›</a:t>
            </a:fld>
            <a:endParaRPr lang="en-US"/>
          </a:p>
        </p:txBody>
      </p:sp>
    </p:spTree>
    <p:extLst>
      <p:ext uri="{BB962C8B-B14F-4D97-AF65-F5344CB8AC3E}">
        <p14:creationId xmlns:p14="http://schemas.microsoft.com/office/powerpoint/2010/main" val="16965212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Shape 8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86" name="Shape 86"/>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endParaRPr sz="1200" b="0" i="0" u="none" strike="noStrike" cap="none" dirty="0">
              <a:solidFill>
                <a:schemeClr val="dk1"/>
              </a:solidFill>
              <a:latin typeface="Calibri"/>
              <a:ea typeface="Calibri"/>
              <a:cs typeface="Calibri"/>
              <a:sym typeface="Calibri"/>
            </a:endParaRPr>
          </a:p>
        </p:txBody>
      </p:sp>
      <p:sp>
        <p:nvSpPr>
          <p:cNvPr id="87" name="Shape 87"/>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marL="0" marR="0" lvl="0" indent="0" algn="r" rtl="0">
              <a:spcBef>
                <a:spcPts val="0"/>
              </a:spcBef>
              <a:buSzPct val="25000"/>
              <a:buNone/>
            </a:pPr>
            <a:fld id="{00000000-1234-1234-1234-123412341234}" type="slidenum">
              <a:rPr lang="en-GB" sz="1200" b="0" i="0" u="none" strike="noStrike" cap="none">
                <a:solidFill>
                  <a:schemeClr val="dk1"/>
                </a:solidFill>
                <a:latin typeface="Calibri"/>
                <a:ea typeface="Calibri"/>
                <a:cs typeface="Calibri"/>
                <a:sym typeface="Calibri"/>
              </a:rPr>
              <a:pPr marL="0" marR="0" lvl="0" indent="0" algn="r" rtl="0">
                <a:spcBef>
                  <a:spcPts val="0"/>
                </a:spcBef>
                <a:buSzPct val="25000"/>
                <a:buNone/>
              </a:pPr>
              <a:t>1</a:t>
            </a:fld>
            <a:endParaRPr lang="en-GB"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5223677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
        <p:cNvGrpSpPr/>
        <p:nvPr/>
      </p:nvGrpSpPr>
      <p:grpSpPr>
        <a:xfrm>
          <a:off x="0" y="0"/>
          <a:ext cx="0" cy="0"/>
          <a:chOff x="0" y="0"/>
          <a:chExt cx="0" cy="0"/>
        </a:xfrm>
      </p:grpSpPr>
      <p:sp>
        <p:nvSpPr>
          <p:cNvPr id="128" name="Shape 128"/>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
        <p:nvSpPr>
          <p:cNvPr id="129" name="Shape 12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9897804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
          <a:extLst>
            <a:ext uri="{FF2B5EF4-FFF2-40B4-BE49-F238E27FC236}">
              <a16:creationId xmlns:a16="http://schemas.microsoft.com/office/drawing/2014/main" id="{4AD4BE57-9AB4-BABA-B9D0-50557350AC98}"/>
            </a:ext>
          </a:extLst>
        </p:cNvPr>
        <p:cNvGrpSpPr/>
        <p:nvPr/>
      </p:nvGrpSpPr>
      <p:grpSpPr>
        <a:xfrm>
          <a:off x="0" y="0"/>
          <a:ext cx="0" cy="0"/>
          <a:chOff x="0" y="0"/>
          <a:chExt cx="0" cy="0"/>
        </a:xfrm>
      </p:grpSpPr>
      <p:sp>
        <p:nvSpPr>
          <p:cNvPr id="128" name="Shape 128">
            <a:extLst>
              <a:ext uri="{FF2B5EF4-FFF2-40B4-BE49-F238E27FC236}">
                <a16:creationId xmlns:a16="http://schemas.microsoft.com/office/drawing/2014/main" id="{6DDD6EFC-1486-2E18-FBF8-8872116F3E61}"/>
              </a:ext>
            </a:extLst>
          </p:cNvPr>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
        <p:nvSpPr>
          <p:cNvPr id="129" name="Shape 129">
            <a:extLst>
              <a:ext uri="{FF2B5EF4-FFF2-40B4-BE49-F238E27FC236}">
                <a16:creationId xmlns:a16="http://schemas.microsoft.com/office/drawing/2014/main" id="{3E8CD70D-316A-B6BA-1ACC-BA19CB06DB2D}"/>
              </a:ext>
            </a:extLst>
          </p:cNvPr>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97335226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
          <a:extLst>
            <a:ext uri="{FF2B5EF4-FFF2-40B4-BE49-F238E27FC236}">
              <a16:creationId xmlns:a16="http://schemas.microsoft.com/office/drawing/2014/main" id="{8A991BAD-2406-8F92-80C9-4C2DCCCB2536}"/>
            </a:ext>
          </a:extLst>
        </p:cNvPr>
        <p:cNvGrpSpPr/>
        <p:nvPr/>
      </p:nvGrpSpPr>
      <p:grpSpPr>
        <a:xfrm>
          <a:off x="0" y="0"/>
          <a:ext cx="0" cy="0"/>
          <a:chOff x="0" y="0"/>
          <a:chExt cx="0" cy="0"/>
        </a:xfrm>
      </p:grpSpPr>
      <p:sp>
        <p:nvSpPr>
          <p:cNvPr id="128" name="Shape 128">
            <a:extLst>
              <a:ext uri="{FF2B5EF4-FFF2-40B4-BE49-F238E27FC236}">
                <a16:creationId xmlns:a16="http://schemas.microsoft.com/office/drawing/2014/main" id="{1949E552-F60F-9CF7-EB49-EB6C59800568}"/>
              </a:ext>
            </a:extLst>
          </p:cNvPr>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
        <p:nvSpPr>
          <p:cNvPr id="129" name="Shape 129">
            <a:extLst>
              <a:ext uri="{FF2B5EF4-FFF2-40B4-BE49-F238E27FC236}">
                <a16:creationId xmlns:a16="http://schemas.microsoft.com/office/drawing/2014/main" id="{C1984186-C86D-F998-89B4-60BA95519757}"/>
              </a:ext>
            </a:extLst>
          </p:cNvPr>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98343797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
          <a:extLst>
            <a:ext uri="{FF2B5EF4-FFF2-40B4-BE49-F238E27FC236}">
              <a16:creationId xmlns:a16="http://schemas.microsoft.com/office/drawing/2014/main" id="{AE378B0E-DE00-FEC3-D8B3-B8D3A20C4ED8}"/>
            </a:ext>
          </a:extLst>
        </p:cNvPr>
        <p:cNvGrpSpPr/>
        <p:nvPr/>
      </p:nvGrpSpPr>
      <p:grpSpPr>
        <a:xfrm>
          <a:off x="0" y="0"/>
          <a:ext cx="0" cy="0"/>
          <a:chOff x="0" y="0"/>
          <a:chExt cx="0" cy="0"/>
        </a:xfrm>
      </p:grpSpPr>
      <p:sp>
        <p:nvSpPr>
          <p:cNvPr id="128" name="Shape 128">
            <a:extLst>
              <a:ext uri="{FF2B5EF4-FFF2-40B4-BE49-F238E27FC236}">
                <a16:creationId xmlns:a16="http://schemas.microsoft.com/office/drawing/2014/main" id="{E733E18E-3F00-0A53-B0F3-72403C7AD14A}"/>
              </a:ext>
            </a:extLst>
          </p:cNvPr>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r>
              <a:rPr lang="en-GB" sz="1200" b="0" i="0" kern="1200" dirty="0">
                <a:solidFill>
                  <a:schemeClr val="tx1"/>
                </a:solidFill>
                <a:effectLst/>
                <a:latin typeface="+mn-lt"/>
                <a:ea typeface="+mn-ea"/>
                <a:cs typeface="+mn-cs"/>
              </a:rPr>
              <a:t>https://</a:t>
            </a:r>
            <a:r>
              <a:rPr lang="en-GB" sz="1200" b="0" i="0" kern="1200" dirty="0" err="1">
                <a:solidFill>
                  <a:schemeClr val="tx1"/>
                </a:solidFill>
                <a:effectLst/>
                <a:latin typeface="+mn-lt"/>
                <a:ea typeface="+mn-ea"/>
                <a:cs typeface="+mn-cs"/>
              </a:rPr>
              <a:t>headachejournal.onlinelibrary.wiley.com</a:t>
            </a:r>
            <a:r>
              <a:rPr lang="en-GB" sz="1200" b="0" i="0" kern="1200" dirty="0">
                <a:solidFill>
                  <a:schemeClr val="tx1"/>
                </a:solidFill>
                <a:effectLst/>
                <a:latin typeface="+mn-lt"/>
                <a:ea typeface="+mn-ea"/>
                <a:cs typeface="+mn-cs"/>
              </a:rPr>
              <a:t>/</a:t>
            </a:r>
            <a:r>
              <a:rPr lang="en-GB" sz="1200" b="0" i="0" kern="1200" dirty="0" err="1">
                <a:solidFill>
                  <a:schemeClr val="tx1"/>
                </a:solidFill>
                <a:effectLst/>
                <a:latin typeface="+mn-lt"/>
                <a:ea typeface="+mn-ea"/>
                <a:cs typeface="+mn-cs"/>
              </a:rPr>
              <a:t>doi</a:t>
            </a:r>
            <a:r>
              <a:rPr lang="en-GB" sz="1200" b="0" i="0" kern="1200" dirty="0">
                <a:solidFill>
                  <a:schemeClr val="tx1"/>
                </a:solidFill>
                <a:effectLst/>
                <a:latin typeface="+mn-lt"/>
                <a:ea typeface="+mn-ea"/>
                <a:cs typeface="+mn-cs"/>
              </a:rPr>
              <a:t>/10.1111/head.13032</a:t>
            </a:r>
          </a:p>
          <a:p>
            <a:r>
              <a:rPr lang="en-GB" sz="1200" b="0" i="0" kern="1200" dirty="0">
                <a:solidFill>
                  <a:schemeClr val="tx1"/>
                </a:solidFill>
                <a:effectLst/>
                <a:latin typeface="+mn-lt"/>
                <a:ea typeface="+mn-ea"/>
                <a:cs typeface="+mn-cs"/>
              </a:rPr>
              <a:t>Results</a:t>
            </a:r>
          </a:p>
          <a:p>
            <a:r>
              <a:rPr lang="en-GB" sz="1200" b="0" i="0" kern="1200" dirty="0">
                <a:solidFill>
                  <a:schemeClr val="tx1"/>
                </a:solidFill>
                <a:effectLst/>
                <a:latin typeface="+mn-lt"/>
                <a:ea typeface="+mn-ea"/>
                <a:cs typeface="+mn-cs"/>
              </a:rPr>
              <a:t>Children with migraine were more likely to have persistent asthma compared to absence of asthma (odds ratio [OR]: 4.57, 95% confidence interval [CI]: 2.04-10.24) and less likely to have been treated by inhaled or nasal corticosteroid (OR: 0.34, 95% CI: 0.15-0.76) or antihistamine therapy (OR: 0.33, 95% CI: 0.18-0.60). The median number of monthly migraine episodes was higher in children with persistent asthma (3; interquartile [IQR]: 1-4; range: 0.5-10) compared to children with intermittent asthma (2; IQR: 1-3; range: 0.1-4) or non-asthmatic children (2; IQR: 1-3; range: 0.1-12) (</a:t>
            </a:r>
            <a:r>
              <a:rPr lang="en-GB" sz="1200" b="0" i="1" kern="1200" dirty="0">
                <a:solidFill>
                  <a:schemeClr val="tx1"/>
                </a:solidFill>
                <a:effectLst/>
                <a:latin typeface="+mn-lt"/>
                <a:ea typeface="+mn-ea"/>
                <a:cs typeface="+mn-cs"/>
              </a:rPr>
              <a:t>P</a:t>
            </a:r>
            <a:r>
              <a:rPr lang="en-GB" sz="1200" b="0" i="0" kern="1200" dirty="0">
                <a:solidFill>
                  <a:schemeClr val="tx1"/>
                </a:solidFill>
                <a:effectLst/>
                <a:latin typeface="+mn-lt"/>
                <a:ea typeface="+mn-ea"/>
                <a:cs typeface="+mn-cs"/>
              </a:rPr>
              <a:t> &lt; .01).</a:t>
            </a:r>
          </a:p>
          <a:p>
            <a:pPr lvl="0">
              <a:spcBef>
                <a:spcPts val="0"/>
              </a:spcBef>
              <a:buNone/>
            </a:pPr>
            <a:r>
              <a:rPr lang="en-GB" sz="1200" b="0" i="0" kern="1200" dirty="0">
                <a:solidFill>
                  <a:schemeClr val="tx1"/>
                </a:solidFill>
                <a:effectLst/>
                <a:latin typeface="+mn-lt"/>
                <a:ea typeface="+mn-ea"/>
                <a:cs typeface="+mn-cs"/>
              </a:rPr>
              <a:t>Persistent childhood asthma was associated with increased risk of migraine and higher frequency of migraine attacks. History of anti-asthmatic or anti-allergic therapies was associated with decreased risk of migraine in children and adolescents. The role of these therapies on the pathogenesis and occurrence of migraine needs to be further elucidated because of the huge potential impact in terms of public health.</a:t>
            </a:r>
            <a:endParaRPr dirty="0"/>
          </a:p>
        </p:txBody>
      </p:sp>
      <p:sp>
        <p:nvSpPr>
          <p:cNvPr id="129" name="Shape 129">
            <a:extLst>
              <a:ext uri="{FF2B5EF4-FFF2-40B4-BE49-F238E27FC236}">
                <a16:creationId xmlns:a16="http://schemas.microsoft.com/office/drawing/2014/main" id="{D7D9EC4F-5F69-EDBC-ADF0-226A1D6D406C}"/>
              </a:ext>
            </a:extLst>
          </p:cNvPr>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52768733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
          <a:extLst>
            <a:ext uri="{FF2B5EF4-FFF2-40B4-BE49-F238E27FC236}">
              <a16:creationId xmlns:a16="http://schemas.microsoft.com/office/drawing/2014/main" id="{8FF576EE-79AD-2ADB-E0F1-98F19964D990}"/>
            </a:ext>
          </a:extLst>
        </p:cNvPr>
        <p:cNvGrpSpPr/>
        <p:nvPr/>
      </p:nvGrpSpPr>
      <p:grpSpPr>
        <a:xfrm>
          <a:off x="0" y="0"/>
          <a:ext cx="0" cy="0"/>
          <a:chOff x="0" y="0"/>
          <a:chExt cx="0" cy="0"/>
        </a:xfrm>
      </p:grpSpPr>
      <p:sp>
        <p:nvSpPr>
          <p:cNvPr id="128" name="Shape 128">
            <a:extLst>
              <a:ext uri="{FF2B5EF4-FFF2-40B4-BE49-F238E27FC236}">
                <a16:creationId xmlns:a16="http://schemas.microsoft.com/office/drawing/2014/main" id="{CDE2CEBD-4DA5-B6A3-50F4-D549B421E388}"/>
              </a:ext>
            </a:extLst>
          </p:cNvPr>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dirty="0"/>
          </a:p>
        </p:txBody>
      </p:sp>
      <p:sp>
        <p:nvSpPr>
          <p:cNvPr id="129" name="Shape 129">
            <a:extLst>
              <a:ext uri="{FF2B5EF4-FFF2-40B4-BE49-F238E27FC236}">
                <a16:creationId xmlns:a16="http://schemas.microsoft.com/office/drawing/2014/main" id="{C22B014E-BDA7-3798-2B3F-D2EF6560F13D}"/>
              </a:ext>
            </a:extLst>
          </p:cNvPr>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28387498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
          <a:extLst>
            <a:ext uri="{FF2B5EF4-FFF2-40B4-BE49-F238E27FC236}">
              <a16:creationId xmlns:a16="http://schemas.microsoft.com/office/drawing/2014/main" id="{1D0551A7-CA57-B29A-9EAD-07368A024712}"/>
            </a:ext>
          </a:extLst>
        </p:cNvPr>
        <p:cNvGrpSpPr/>
        <p:nvPr/>
      </p:nvGrpSpPr>
      <p:grpSpPr>
        <a:xfrm>
          <a:off x="0" y="0"/>
          <a:ext cx="0" cy="0"/>
          <a:chOff x="0" y="0"/>
          <a:chExt cx="0" cy="0"/>
        </a:xfrm>
      </p:grpSpPr>
      <p:sp>
        <p:nvSpPr>
          <p:cNvPr id="128" name="Shape 128">
            <a:extLst>
              <a:ext uri="{FF2B5EF4-FFF2-40B4-BE49-F238E27FC236}">
                <a16:creationId xmlns:a16="http://schemas.microsoft.com/office/drawing/2014/main" id="{AAD929CE-48B3-E46F-1365-C5D32C0C7E8D}"/>
              </a:ext>
            </a:extLst>
          </p:cNvPr>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
        <p:nvSpPr>
          <p:cNvPr id="129" name="Shape 129">
            <a:extLst>
              <a:ext uri="{FF2B5EF4-FFF2-40B4-BE49-F238E27FC236}">
                <a16:creationId xmlns:a16="http://schemas.microsoft.com/office/drawing/2014/main" id="{ADF67BD1-925A-7851-42D8-B1C5ABEB7196}"/>
              </a:ext>
            </a:extLst>
          </p:cNvPr>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74915989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
          <a:extLst>
            <a:ext uri="{FF2B5EF4-FFF2-40B4-BE49-F238E27FC236}">
              <a16:creationId xmlns:a16="http://schemas.microsoft.com/office/drawing/2014/main" id="{CFEE7008-2EC1-2BCD-DA71-60670272A198}"/>
            </a:ext>
          </a:extLst>
        </p:cNvPr>
        <p:cNvGrpSpPr/>
        <p:nvPr/>
      </p:nvGrpSpPr>
      <p:grpSpPr>
        <a:xfrm>
          <a:off x="0" y="0"/>
          <a:ext cx="0" cy="0"/>
          <a:chOff x="0" y="0"/>
          <a:chExt cx="0" cy="0"/>
        </a:xfrm>
      </p:grpSpPr>
      <p:sp>
        <p:nvSpPr>
          <p:cNvPr id="128" name="Shape 128">
            <a:extLst>
              <a:ext uri="{FF2B5EF4-FFF2-40B4-BE49-F238E27FC236}">
                <a16:creationId xmlns:a16="http://schemas.microsoft.com/office/drawing/2014/main" id="{1CB7A4DF-3B88-323E-037F-2E0CF1DA1ED4}"/>
              </a:ext>
            </a:extLst>
          </p:cNvPr>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marL="257175" indent="-257175">
              <a:spcBef>
                <a:spcPts val="0"/>
              </a:spcBef>
              <a:buClr>
                <a:schemeClr val="dk1"/>
              </a:buClr>
              <a:buSzPct val="100000"/>
              <a:buNone/>
            </a:pPr>
            <a:r>
              <a:rPr lang="en-GB" sz="1200" dirty="0">
                <a:ea typeface="Questrial"/>
                <a:cs typeface="Questrial"/>
                <a:sym typeface="Questrial"/>
              </a:rPr>
              <a:t>1 year prevalence in one US study estimated prevalence</a:t>
            </a:r>
          </a:p>
          <a:p>
            <a:pPr marL="257175" indent="-257175">
              <a:spcBef>
                <a:spcPts val="0"/>
              </a:spcBef>
              <a:buClr>
                <a:schemeClr val="dk1"/>
              </a:buClr>
              <a:buSzPct val="100000"/>
              <a:buNone/>
            </a:pPr>
            <a:r>
              <a:rPr lang="en-GB" sz="1200" dirty="0">
                <a:ea typeface="Questrial"/>
                <a:cs typeface="Questrial"/>
                <a:sym typeface="Questrial"/>
              </a:rPr>
              <a:t>in 12-19 year olds to be 6.3%</a:t>
            </a:r>
          </a:p>
          <a:p>
            <a:pPr lvl="0">
              <a:spcBef>
                <a:spcPts val="0"/>
              </a:spcBef>
              <a:buNone/>
            </a:pPr>
            <a:endParaRPr dirty="0"/>
          </a:p>
        </p:txBody>
      </p:sp>
      <p:sp>
        <p:nvSpPr>
          <p:cNvPr id="129" name="Shape 129">
            <a:extLst>
              <a:ext uri="{FF2B5EF4-FFF2-40B4-BE49-F238E27FC236}">
                <a16:creationId xmlns:a16="http://schemas.microsoft.com/office/drawing/2014/main" id="{28C1D7E0-50E1-FD04-7819-81D1F20F4082}"/>
              </a:ext>
            </a:extLst>
          </p:cNvPr>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27630923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
        <p:cNvGrpSpPr/>
        <p:nvPr/>
      </p:nvGrpSpPr>
      <p:grpSpPr>
        <a:xfrm>
          <a:off x="0" y="0"/>
          <a:ext cx="0" cy="0"/>
          <a:chOff x="0" y="0"/>
          <a:chExt cx="0" cy="0"/>
        </a:xfrm>
      </p:grpSpPr>
      <p:sp>
        <p:nvSpPr>
          <p:cNvPr id="128" name="Shape 128"/>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
        <p:nvSpPr>
          <p:cNvPr id="129" name="Shape 12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40814763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
          <a:extLst>
            <a:ext uri="{FF2B5EF4-FFF2-40B4-BE49-F238E27FC236}">
              <a16:creationId xmlns:a16="http://schemas.microsoft.com/office/drawing/2014/main" id="{79B94CE4-0BC9-243D-1157-93D9474D6187}"/>
            </a:ext>
          </a:extLst>
        </p:cNvPr>
        <p:cNvGrpSpPr/>
        <p:nvPr/>
      </p:nvGrpSpPr>
      <p:grpSpPr>
        <a:xfrm>
          <a:off x="0" y="0"/>
          <a:ext cx="0" cy="0"/>
          <a:chOff x="0" y="0"/>
          <a:chExt cx="0" cy="0"/>
        </a:xfrm>
      </p:grpSpPr>
      <p:sp>
        <p:nvSpPr>
          <p:cNvPr id="128" name="Shape 128">
            <a:extLst>
              <a:ext uri="{FF2B5EF4-FFF2-40B4-BE49-F238E27FC236}">
                <a16:creationId xmlns:a16="http://schemas.microsoft.com/office/drawing/2014/main" id="{EE791A5C-0F28-B023-0E61-823F55CD0703}"/>
              </a:ext>
            </a:extLst>
          </p:cNvPr>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
        <p:nvSpPr>
          <p:cNvPr id="129" name="Shape 129">
            <a:extLst>
              <a:ext uri="{FF2B5EF4-FFF2-40B4-BE49-F238E27FC236}">
                <a16:creationId xmlns:a16="http://schemas.microsoft.com/office/drawing/2014/main" id="{6C9F6A51-3F0C-2476-8354-A3C7A0227346}"/>
              </a:ext>
            </a:extLst>
          </p:cNvPr>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04893306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
        <p:cNvGrpSpPr/>
        <p:nvPr/>
      </p:nvGrpSpPr>
      <p:grpSpPr>
        <a:xfrm>
          <a:off x="0" y="0"/>
          <a:ext cx="0" cy="0"/>
          <a:chOff x="0" y="0"/>
          <a:chExt cx="0" cy="0"/>
        </a:xfrm>
      </p:grpSpPr>
      <p:sp>
        <p:nvSpPr>
          <p:cNvPr id="128" name="Shape 128"/>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
        <p:nvSpPr>
          <p:cNvPr id="129" name="Shape 12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48840732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
          <a:extLst>
            <a:ext uri="{FF2B5EF4-FFF2-40B4-BE49-F238E27FC236}">
              <a16:creationId xmlns:a16="http://schemas.microsoft.com/office/drawing/2014/main" id="{8C6A1603-8DFB-22E6-E534-9E906B5F28A8}"/>
            </a:ext>
          </a:extLst>
        </p:cNvPr>
        <p:cNvGrpSpPr/>
        <p:nvPr/>
      </p:nvGrpSpPr>
      <p:grpSpPr>
        <a:xfrm>
          <a:off x="0" y="0"/>
          <a:ext cx="0" cy="0"/>
          <a:chOff x="0" y="0"/>
          <a:chExt cx="0" cy="0"/>
        </a:xfrm>
      </p:grpSpPr>
      <p:sp>
        <p:nvSpPr>
          <p:cNvPr id="128" name="Shape 128">
            <a:extLst>
              <a:ext uri="{FF2B5EF4-FFF2-40B4-BE49-F238E27FC236}">
                <a16:creationId xmlns:a16="http://schemas.microsoft.com/office/drawing/2014/main" id="{0A7B8563-CCC1-333F-348D-13D03F7E8D7A}"/>
              </a:ext>
            </a:extLst>
          </p:cNvPr>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
        <p:nvSpPr>
          <p:cNvPr id="129" name="Shape 129">
            <a:extLst>
              <a:ext uri="{FF2B5EF4-FFF2-40B4-BE49-F238E27FC236}">
                <a16:creationId xmlns:a16="http://schemas.microsoft.com/office/drawing/2014/main" id="{01EA3E8E-05CD-4B8C-AB1B-9C9826797278}"/>
              </a:ext>
            </a:extLst>
          </p:cNvPr>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27756190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
          <a:extLst>
            <a:ext uri="{FF2B5EF4-FFF2-40B4-BE49-F238E27FC236}">
              <a16:creationId xmlns:a16="http://schemas.microsoft.com/office/drawing/2014/main" id="{293FA12D-D711-F3C3-A51E-3871F74E87E7}"/>
            </a:ext>
          </a:extLst>
        </p:cNvPr>
        <p:cNvGrpSpPr/>
        <p:nvPr/>
      </p:nvGrpSpPr>
      <p:grpSpPr>
        <a:xfrm>
          <a:off x="0" y="0"/>
          <a:ext cx="0" cy="0"/>
          <a:chOff x="0" y="0"/>
          <a:chExt cx="0" cy="0"/>
        </a:xfrm>
      </p:grpSpPr>
      <p:sp>
        <p:nvSpPr>
          <p:cNvPr id="128" name="Shape 128">
            <a:extLst>
              <a:ext uri="{FF2B5EF4-FFF2-40B4-BE49-F238E27FC236}">
                <a16:creationId xmlns:a16="http://schemas.microsoft.com/office/drawing/2014/main" id="{91CC0F54-2A97-91EC-37AB-C0F6E4803F7B}"/>
              </a:ext>
            </a:extLst>
          </p:cNvPr>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dirty="0"/>
          </a:p>
        </p:txBody>
      </p:sp>
      <p:sp>
        <p:nvSpPr>
          <p:cNvPr id="129" name="Shape 129">
            <a:extLst>
              <a:ext uri="{FF2B5EF4-FFF2-40B4-BE49-F238E27FC236}">
                <a16:creationId xmlns:a16="http://schemas.microsoft.com/office/drawing/2014/main" id="{D1D07C5E-3C6D-026A-7106-FDFFC1534D00}"/>
              </a:ext>
            </a:extLst>
          </p:cNvPr>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07863641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
        <p:cNvGrpSpPr/>
        <p:nvPr/>
      </p:nvGrpSpPr>
      <p:grpSpPr>
        <a:xfrm>
          <a:off x="0" y="0"/>
          <a:ext cx="0" cy="0"/>
          <a:chOff x="0" y="0"/>
          <a:chExt cx="0" cy="0"/>
        </a:xfrm>
      </p:grpSpPr>
      <p:sp>
        <p:nvSpPr>
          <p:cNvPr id="128" name="Shape 128"/>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
        <p:nvSpPr>
          <p:cNvPr id="129" name="Shape 12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29676613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
        <p:cNvGrpSpPr/>
        <p:nvPr/>
      </p:nvGrpSpPr>
      <p:grpSpPr>
        <a:xfrm>
          <a:off x="0" y="0"/>
          <a:ext cx="0" cy="0"/>
          <a:chOff x="0" y="0"/>
          <a:chExt cx="0" cy="0"/>
        </a:xfrm>
      </p:grpSpPr>
      <p:sp>
        <p:nvSpPr>
          <p:cNvPr id="128" name="Shape 128"/>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
        <p:nvSpPr>
          <p:cNvPr id="129" name="Shape 12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88794576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
        <p:cNvGrpSpPr/>
        <p:nvPr/>
      </p:nvGrpSpPr>
      <p:grpSpPr>
        <a:xfrm>
          <a:off x="0" y="0"/>
          <a:ext cx="0" cy="0"/>
          <a:chOff x="0" y="0"/>
          <a:chExt cx="0" cy="0"/>
        </a:xfrm>
      </p:grpSpPr>
      <p:sp>
        <p:nvSpPr>
          <p:cNvPr id="128" name="Shape 128"/>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
        <p:nvSpPr>
          <p:cNvPr id="129" name="Shape 12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7301742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
          <a:extLst>
            <a:ext uri="{FF2B5EF4-FFF2-40B4-BE49-F238E27FC236}">
              <a16:creationId xmlns:a16="http://schemas.microsoft.com/office/drawing/2014/main" id="{45C549B8-939A-0AB3-7B46-85A08F06443D}"/>
            </a:ext>
          </a:extLst>
        </p:cNvPr>
        <p:cNvGrpSpPr/>
        <p:nvPr/>
      </p:nvGrpSpPr>
      <p:grpSpPr>
        <a:xfrm>
          <a:off x="0" y="0"/>
          <a:ext cx="0" cy="0"/>
          <a:chOff x="0" y="0"/>
          <a:chExt cx="0" cy="0"/>
        </a:xfrm>
      </p:grpSpPr>
      <p:sp>
        <p:nvSpPr>
          <p:cNvPr id="128" name="Shape 128">
            <a:extLst>
              <a:ext uri="{FF2B5EF4-FFF2-40B4-BE49-F238E27FC236}">
                <a16:creationId xmlns:a16="http://schemas.microsoft.com/office/drawing/2014/main" id="{7FFB555E-5211-3DFB-98D7-FEFFC60DA310}"/>
              </a:ext>
            </a:extLst>
          </p:cNvPr>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
        <p:nvSpPr>
          <p:cNvPr id="129" name="Shape 129">
            <a:extLst>
              <a:ext uri="{FF2B5EF4-FFF2-40B4-BE49-F238E27FC236}">
                <a16:creationId xmlns:a16="http://schemas.microsoft.com/office/drawing/2014/main" id="{DA898CF8-7597-3012-FEA3-4A7F0E43419C}"/>
              </a:ext>
            </a:extLst>
          </p:cNvPr>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29257438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
          <a:extLst>
            <a:ext uri="{FF2B5EF4-FFF2-40B4-BE49-F238E27FC236}">
              <a16:creationId xmlns:a16="http://schemas.microsoft.com/office/drawing/2014/main" id="{438F2DC1-91B0-E9FB-E645-337AE5CBC034}"/>
            </a:ext>
          </a:extLst>
        </p:cNvPr>
        <p:cNvGrpSpPr/>
        <p:nvPr/>
      </p:nvGrpSpPr>
      <p:grpSpPr>
        <a:xfrm>
          <a:off x="0" y="0"/>
          <a:ext cx="0" cy="0"/>
          <a:chOff x="0" y="0"/>
          <a:chExt cx="0" cy="0"/>
        </a:xfrm>
      </p:grpSpPr>
      <p:sp>
        <p:nvSpPr>
          <p:cNvPr id="128" name="Shape 128">
            <a:extLst>
              <a:ext uri="{FF2B5EF4-FFF2-40B4-BE49-F238E27FC236}">
                <a16:creationId xmlns:a16="http://schemas.microsoft.com/office/drawing/2014/main" id="{9A3AEA58-8C23-3803-9350-8F7EC6FFE6C7}"/>
              </a:ext>
            </a:extLst>
          </p:cNvPr>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
        <p:nvSpPr>
          <p:cNvPr id="129" name="Shape 129">
            <a:extLst>
              <a:ext uri="{FF2B5EF4-FFF2-40B4-BE49-F238E27FC236}">
                <a16:creationId xmlns:a16="http://schemas.microsoft.com/office/drawing/2014/main" id="{328507FA-F31B-7950-861C-8E85F587336A}"/>
              </a:ext>
            </a:extLst>
          </p:cNvPr>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09161463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
        <p:cNvGrpSpPr/>
        <p:nvPr/>
      </p:nvGrpSpPr>
      <p:grpSpPr>
        <a:xfrm>
          <a:off x="0" y="0"/>
          <a:ext cx="0" cy="0"/>
          <a:chOff x="0" y="0"/>
          <a:chExt cx="0" cy="0"/>
        </a:xfrm>
      </p:grpSpPr>
      <p:sp>
        <p:nvSpPr>
          <p:cNvPr id="128" name="Shape 128"/>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
        <p:nvSpPr>
          <p:cNvPr id="129" name="Shape 12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9858585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
          <a:extLst>
            <a:ext uri="{FF2B5EF4-FFF2-40B4-BE49-F238E27FC236}">
              <a16:creationId xmlns:a16="http://schemas.microsoft.com/office/drawing/2014/main" id="{773DA3D3-89DC-7F30-6D7A-112E399CE5B0}"/>
            </a:ext>
          </a:extLst>
        </p:cNvPr>
        <p:cNvGrpSpPr/>
        <p:nvPr/>
      </p:nvGrpSpPr>
      <p:grpSpPr>
        <a:xfrm>
          <a:off x="0" y="0"/>
          <a:ext cx="0" cy="0"/>
          <a:chOff x="0" y="0"/>
          <a:chExt cx="0" cy="0"/>
        </a:xfrm>
      </p:grpSpPr>
      <p:sp>
        <p:nvSpPr>
          <p:cNvPr id="128" name="Shape 128">
            <a:extLst>
              <a:ext uri="{FF2B5EF4-FFF2-40B4-BE49-F238E27FC236}">
                <a16:creationId xmlns:a16="http://schemas.microsoft.com/office/drawing/2014/main" id="{E83E632F-1C3E-BD54-2DA4-5A2D6E7CD5E4}"/>
              </a:ext>
            </a:extLst>
          </p:cNvPr>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
        <p:nvSpPr>
          <p:cNvPr id="129" name="Shape 129">
            <a:extLst>
              <a:ext uri="{FF2B5EF4-FFF2-40B4-BE49-F238E27FC236}">
                <a16:creationId xmlns:a16="http://schemas.microsoft.com/office/drawing/2014/main" id="{A4590CF6-2BE5-86DC-EE35-3D8C24532E32}"/>
              </a:ext>
            </a:extLst>
          </p:cNvPr>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62045110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
          <a:extLst>
            <a:ext uri="{FF2B5EF4-FFF2-40B4-BE49-F238E27FC236}">
              <a16:creationId xmlns:a16="http://schemas.microsoft.com/office/drawing/2014/main" id="{66BA74DF-FB68-C547-934F-0F97BEB1678C}"/>
            </a:ext>
          </a:extLst>
        </p:cNvPr>
        <p:cNvGrpSpPr/>
        <p:nvPr/>
      </p:nvGrpSpPr>
      <p:grpSpPr>
        <a:xfrm>
          <a:off x="0" y="0"/>
          <a:ext cx="0" cy="0"/>
          <a:chOff x="0" y="0"/>
          <a:chExt cx="0" cy="0"/>
        </a:xfrm>
      </p:grpSpPr>
      <p:sp>
        <p:nvSpPr>
          <p:cNvPr id="128" name="Shape 128">
            <a:extLst>
              <a:ext uri="{FF2B5EF4-FFF2-40B4-BE49-F238E27FC236}">
                <a16:creationId xmlns:a16="http://schemas.microsoft.com/office/drawing/2014/main" id="{81E57A18-0A00-EE6D-A585-2F447665470B}"/>
              </a:ext>
            </a:extLst>
          </p:cNvPr>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
        <p:nvSpPr>
          <p:cNvPr id="129" name="Shape 129">
            <a:extLst>
              <a:ext uri="{FF2B5EF4-FFF2-40B4-BE49-F238E27FC236}">
                <a16:creationId xmlns:a16="http://schemas.microsoft.com/office/drawing/2014/main" id="{596E45B9-9271-7615-02C6-03E63214985C}"/>
              </a:ext>
            </a:extLst>
          </p:cNvPr>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06942806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
          <a:extLst>
            <a:ext uri="{FF2B5EF4-FFF2-40B4-BE49-F238E27FC236}">
              <a16:creationId xmlns:a16="http://schemas.microsoft.com/office/drawing/2014/main" id="{A4AEC647-2AD5-7513-3714-B380AE6357DC}"/>
            </a:ext>
          </a:extLst>
        </p:cNvPr>
        <p:cNvGrpSpPr/>
        <p:nvPr/>
      </p:nvGrpSpPr>
      <p:grpSpPr>
        <a:xfrm>
          <a:off x="0" y="0"/>
          <a:ext cx="0" cy="0"/>
          <a:chOff x="0" y="0"/>
          <a:chExt cx="0" cy="0"/>
        </a:xfrm>
      </p:grpSpPr>
      <p:sp>
        <p:nvSpPr>
          <p:cNvPr id="128" name="Shape 128">
            <a:extLst>
              <a:ext uri="{FF2B5EF4-FFF2-40B4-BE49-F238E27FC236}">
                <a16:creationId xmlns:a16="http://schemas.microsoft.com/office/drawing/2014/main" id="{BAAA60AC-BE93-EC2C-FDC1-8E21F5E69711}"/>
              </a:ext>
            </a:extLst>
          </p:cNvPr>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dirty="0"/>
          </a:p>
        </p:txBody>
      </p:sp>
      <p:sp>
        <p:nvSpPr>
          <p:cNvPr id="129" name="Shape 129">
            <a:extLst>
              <a:ext uri="{FF2B5EF4-FFF2-40B4-BE49-F238E27FC236}">
                <a16:creationId xmlns:a16="http://schemas.microsoft.com/office/drawing/2014/main" id="{460B87F4-8CB7-6D39-4ED0-8AE8220E7D57}"/>
              </a:ext>
            </a:extLst>
          </p:cNvPr>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99700902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
          <a:extLst>
            <a:ext uri="{FF2B5EF4-FFF2-40B4-BE49-F238E27FC236}">
              <a16:creationId xmlns:a16="http://schemas.microsoft.com/office/drawing/2014/main" id="{80518854-C618-FC3B-6153-55D4F57453B6}"/>
            </a:ext>
          </a:extLst>
        </p:cNvPr>
        <p:cNvGrpSpPr/>
        <p:nvPr/>
      </p:nvGrpSpPr>
      <p:grpSpPr>
        <a:xfrm>
          <a:off x="0" y="0"/>
          <a:ext cx="0" cy="0"/>
          <a:chOff x="0" y="0"/>
          <a:chExt cx="0" cy="0"/>
        </a:xfrm>
      </p:grpSpPr>
      <p:sp>
        <p:nvSpPr>
          <p:cNvPr id="128" name="Shape 128">
            <a:extLst>
              <a:ext uri="{FF2B5EF4-FFF2-40B4-BE49-F238E27FC236}">
                <a16:creationId xmlns:a16="http://schemas.microsoft.com/office/drawing/2014/main" id="{F211A22D-891C-78BC-81D2-1F3F5161535C}"/>
              </a:ext>
            </a:extLst>
          </p:cNvPr>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r>
              <a:rPr lang="en-GB" dirty="0"/>
              <a:t>https://</a:t>
            </a:r>
            <a:r>
              <a:rPr lang="en-GB" dirty="0" err="1"/>
              <a:t>journals.sagepub.com</a:t>
            </a:r>
            <a:r>
              <a:rPr lang="en-GB" dirty="0"/>
              <a:t>/</a:t>
            </a:r>
            <a:r>
              <a:rPr lang="en-GB" dirty="0" err="1"/>
              <a:t>doi</a:t>
            </a:r>
            <a:r>
              <a:rPr lang="en-GB" dirty="0"/>
              <a:t>/10.1177/03331024261441586#core-bibr9-03331024261441586-1</a:t>
            </a:r>
          </a:p>
          <a:p>
            <a:pPr lvl="0">
              <a:spcBef>
                <a:spcPts val="0"/>
              </a:spcBef>
              <a:buNone/>
            </a:pPr>
            <a:endParaRPr dirty="0"/>
          </a:p>
        </p:txBody>
      </p:sp>
      <p:sp>
        <p:nvSpPr>
          <p:cNvPr id="129" name="Shape 129">
            <a:extLst>
              <a:ext uri="{FF2B5EF4-FFF2-40B4-BE49-F238E27FC236}">
                <a16:creationId xmlns:a16="http://schemas.microsoft.com/office/drawing/2014/main" id="{B5F12AC5-AB25-AE7B-7FB5-7AAC10ECCDA4}"/>
              </a:ext>
            </a:extLst>
          </p:cNvPr>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41741032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
          <a:extLst>
            <a:ext uri="{FF2B5EF4-FFF2-40B4-BE49-F238E27FC236}">
              <a16:creationId xmlns:a16="http://schemas.microsoft.com/office/drawing/2014/main" id="{18E95428-F554-DAB2-D52C-6A4B86CDAF95}"/>
            </a:ext>
          </a:extLst>
        </p:cNvPr>
        <p:cNvGrpSpPr/>
        <p:nvPr/>
      </p:nvGrpSpPr>
      <p:grpSpPr>
        <a:xfrm>
          <a:off x="0" y="0"/>
          <a:ext cx="0" cy="0"/>
          <a:chOff x="0" y="0"/>
          <a:chExt cx="0" cy="0"/>
        </a:xfrm>
      </p:grpSpPr>
      <p:sp>
        <p:nvSpPr>
          <p:cNvPr id="128" name="Shape 128">
            <a:extLst>
              <a:ext uri="{FF2B5EF4-FFF2-40B4-BE49-F238E27FC236}">
                <a16:creationId xmlns:a16="http://schemas.microsoft.com/office/drawing/2014/main" id="{F07BF4E2-97D1-B69C-EAF3-0D0E86E5ABA4}"/>
              </a:ext>
            </a:extLst>
          </p:cNvPr>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
        <p:nvSpPr>
          <p:cNvPr id="129" name="Shape 129">
            <a:extLst>
              <a:ext uri="{FF2B5EF4-FFF2-40B4-BE49-F238E27FC236}">
                <a16:creationId xmlns:a16="http://schemas.microsoft.com/office/drawing/2014/main" id="{FCEAB5EF-1EF9-FF42-EFA1-B17A8F14FEFC}"/>
              </a:ext>
            </a:extLst>
          </p:cNvPr>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19412955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
          <a:extLst>
            <a:ext uri="{FF2B5EF4-FFF2-40B4-BE49-F238E27FC236}">
              <a16:creationId xmlns:a16="http://schemas.microsoft.com/office/drawing/2014/main" id="{F94336C7-C29F-B6BA-F121-31018539C0C3}"/>
            </a:ext>
          </a:extLst>
        </p:cNvPr>
        <p:cNvGrpSpPr/>
        <p:nvPr/>
      </p:nvGrpSpPr>
      <p:grpSpPr>
        <a:xfrm>
          <a:off x="0" y="0"/>
          <a:ext cx="0" cy="0"/>
          <a:chOff x="0" y="0"/>
          <a:chExt cx="0" cy="0"/>
        </a:xfrm>
      </p:grpSpPr>
      <p:sp>
        <p:nvSpPr>
          <p:cNvPr id="128" name="Shape 128">
            <a:extLst>
              <a:ext uri="{FF2B5EF4-FFF2-40B4-BE49-F238E27FC236}">
                <a16:creationId xmlns:a16="http://schemas.microsoft.com/office/drawing/2014/main" id="{3E2E932B-7E9E-2194-90E7-B0B83F0D57B5}"/>
              </a:ext>
            </a:extLst>
          </p:cNvPr>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
        <p:nvSpPr>
          <p:cNvPr id="129" name="Shape 129">
            <a:extLst>
              <a:ext uri="{FF2B5EF4-FFF2-40B4-BE49-F238E27FC236}">
                <a16:creationId xmlns:a16="http://schemas.microsoft.com/office/drawing/2014/main" id="{B9188EB9-4134-7D21-24E7-642DBA5F2D8C}"/>
              </a:ext>
            </a:extLst>
          </p:cNvPr>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68102624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
          <a:extLst>
            <a:ext uri="{FF2B5EF4-FFF2-40B4-BE49-F238E27FC236}">
              <a16:creationId xmlns:a16="http://schemas.microsoft.com/office/drawing/2014/main" id="{C25728CD-47ED-F064-F2FF-F31C115A43AE}"/>
            </a:ext>
          </a:extLst>
        </p:cNvPr>
        <p:cNvGrpSpPr/>
        <p:nvPr/>
      </p:nvGrpSpPr>
      <p:grpSpPr>
        <a:xfrm>
          <a:off x="0" y="0"/>
          <a:ext cx="0" cy="0"/>
          <a:chOff x="0" y="0"/>
          <a:chExt cx="0" cy="0"/>
        </a:xfrm>
      </p:grpSpPr>
      <p:sp>
        <p:nvSpPr>
          <p:cNvPr id="128" name="Shape 128">
            <a:extLst>
              <a:ext uri="{FF2B5EF4-FFF2-40B4-BE49-F238E27FC236}">
                <a16:creationId xmlns:a16="http://schemas.microsoft.com/office/drawing/2014/main" id="{2680364D-74BA-A4A4-5327-D5BE272B062F}"/>
              </a:ext>
            </a:extLst>
          </p:cNvPr>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
        <p:nvSpPr>
          <p:cNvPr id="129" name="Shape 129">
            <a:extLst>
              <a:ext uri="{FF2B5EF4-FFF2-40B4-BE49-F238E27FC236}">
                <a16:creationId xmlns:a16="http://schemas.microsoft.com/office/drawing/2014/main" id="{A8C2708B-3DCD-0324-00B6-9A6EA1019EA0}"/>
              </a:ext>
            </a:extLst>
          </p:cNvPr>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51677803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
          <a:extLst>
            <a:ext uri="{FF2B5EF4-FFF2-40B4-BE49-F238E27FC236}">
              <a16:creationId xmlns:a16="http://schemas.microsoft.com/office/drawing/2014/main" id="{5496CE16-DA21-D51C-09ED-05428B3B20B1}"/>
            </a:ext>
          </a:extLst>
        </p:cNvPr>
        <p:cNvGrpSpPr/>
        <p:nvPr/>
      </p:nvGrpSpPr>
      <p:grpSpPr>
        <a:xfrm>
          <a:off x="0" y="0"/>
          <a:ext cx="0" cy="0"/>
          <a:chOff x="0" y="0"/>
          <a:chExt cx="0" cy="0"/>
        </a:xfrm>
      </p:grpSpPr>
      <p:sp>
        <p:nvSpPr>
          <p:cNvPr id="128" name="Shape 128">
            <a:extLst>
              <a:ext uri="{FF2B5EF4-FFF2-40B4-BE49-F238E27FC236}">
                <a16:creationId xmlns:a16="http://schemas.microsoft.com/office/drawing/2014/main" id="{908CEF9F-0FAB-49DB-4D72-D35DE988E01B}"/>
              </a:ext>
            </a:extLst>
          </p:cNvPr>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
        <p:nvSpPr>
          <p:cNvPr id="129" name="Shape 129">
            <a:extLst>
              <a:ext uri="{FF2B5EF4-FFF2-40B4-BE49-F238E27FC236}">
                <a16:creationId xmlns:a16="http://schemas.microsoft.com/office/drawing/2014/main" id="{95A4863A-802F-3A20-6437-FAEA6C8BF9A0}"/>
              </a:ext>
            </a:extLst>
          </p:cNvPr>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07363786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
          <a:extLst>
            <a:ext uri="{FF2B5EF4-FFF2-40B4-BE49-F238E27FC236}">
              <a16:creationId xmlns:a16="http://schemas.microsoft.com/office/drawing/2014/main" id="{209510CF-18F5-AFD9-5E24-F7E6938FF4E8}"/>
            </a:ext>
          </a:extLst>
        </p:cNvPr>
        <p:cNvGrpSpPr/>
        <p:nvPr/>
      </p:nvGrpSpPr>
      <p:grpSpPr>
        <a:xfrm>
          <a:off x="0" y="0"/>
          <a:ext cx="0" cy="0"/>
          <a:chOff x="0" y="0"/>
          <a:chExt cx="0" cy="0"/>
        </a:xfrm>
      </p:grpSpPr>
      <p:sp>
        <p:nvSpPr>
          <p:cNvPr id="128" name="Shape 128">
            <a:extLst>
              <a:ext uri="{FF2B5EF4-FFF2-40B4-BE49-F238E27FC236}">
                <a16:creationId xmlns:a16="http://schemas.microsoft.com/office/drawing/2014/main" id="{245AD153-7EFE-E095-A912-2FD117871A41}"/>
              </a:ext>
            </a:extLst>
          </p:cNvPr>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
        <p:nvSpPr>
          <p:cNvPr id="129" name="Shape 129">
            <a:extLst>
              <a:ext uri="{FF2B5EF4-FFF2-40B4-BE49-F238E27FC236}">
                <a16:creationId xmlns:a16="http://schemas.microsoft.com/office/drawing/2014/main" id="{690CC3FB-01A9-29F2-C7DC-ACBCB9644AFD}"/>
              </a:ext>
            </a:extLst>
          </p:cNvPr>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50075247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
          <a:extLst>
            <a:ext uri="{FF2B5EF4-FFF2-40B4-BE49-F238E27FC236}">
              <a16:creationId xmlns:a16="http://schemas.microsoft.com/office/drawing/2014/main" id="{9E6737C2-6B99-E3A3-28E4-A98253A6F70C}"/>
            </a:ext>
          </a:extLst>
        </p:cNvPr>
        <p:cNvGrpSpPr/>
        <p:nvPr/>
      </p:nvGrpSpPr>
      <p:grpSpPr>
        <a:xfrm>
          <a:off x="0" y="0"/>
          <a:ext cx="0" cy="0"/>
          <a:chOff x="0" y="0"/>
          <a:chExt cx="0" cy="0"/>
        </a:xfrm>
      </p:grpSpPr>
      <p:sp>
        <p:nvSpPr>
          <p:cNvPr id="128" name="Shape 128">
            <a:extLst>
              <a:ext uri="{FF2B5EF4-FFF2-40B4-BE49-F238E27FC236}">
                <a16:creationId xmlns:a16="http://schemas.microsoft.com/office/drawing/2014/main" id="{E0B1A0B3-735F-00DA-87AB-628467E6BA76}"/>
              </a:ext>
            </a:extLst>
          </p:cNvPr>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
        <p:nvSpPr>
          <p:cNvPr id="129" name="Shape 129">
            <a:extLst>
              <a:ext uri="{FF2B5EF4-FFF2-40B4-BE49-F238E27FC236}">
                <a16:creationId xmlns:a16="http://schemas.microsoft.com/office/drawing/2014/main" id="{FE4811A9-C1FE-4A8B-F026-4E67F04965BE}"/>
              </a:ext>
            </a:extLst>
          </p:cNvPr>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94757702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
          <a:extLst>
            <a:ext uri="{FF2B5EF4-FFF2-40B4-BE49-F238E27FC236}">
              <a16:creationId xmlns:a16="http://schemas.microsoft.com/office/drawing/2014/main" id="{4443635E-3914-4C96-B664-8A5713FEA474}"/>
            </a:ext>
          </a:extLst>
        </p:cNvPr>
        <p:cNvGrpSpPr/>
        <p:nvPr/>
      </p:nvGrpSpPr>
      <p:grpSpPr>
        <a:xfrm>
          <a:off x="0" y="0"/>
          <a:ext cx="0" cy="0"/>
          <a:chOff x="0" y="0"/>
          <a:chExt cx="0" cy="0"/>
        </a:xfrm>
      </p:grpSpPr>
      <p:sp>
        <p:nvSpPr>
          <p:cNvPr id="128" name="Shape 128">
            <a:extLst>
              <a:ext uri="{FF2B5EF4-FFF2-40B4-BE49-F238E27FC236}">
                <a16:creationId xmlns:a16="http://schemas.microsoft.com/office/drawing/2014/main" id="{5D95E527-57B3-8F4F-0F4D-AA5BE1F2F2AB}"/>
              </a:ext>
            </a:extLst>
          </p:cNvPr>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
        <p:nvSpPr>
          <p:cNvPr id="129" name="Shape 129">
            <a:extLst>
              <a:ext uri="{FF2B5EF4-FFF2-40B4-BE49-F238E27FC236}">
                <a16:creationId xmlns:a16="http://schemas.microsoft.com/office/drawing/2014/main" id="{CE04FA6A-B2B9-ECF6-463F-988593551BD5}"/>
              </a:ext>
            </a:extLst>
          </p:cNvPr>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80431434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
          <a:extLst>
            <a:ext uri="{FF2B5EF4-FFF2-40B4-BE49-F238E27FC236}">
              <a16:creationId xmlns:a16="http://schemas.microsoft.com/office/drawing/2014/main" id="{5CE6867C-A0E5-D811-0758-99DBE571D87E}"/>
            </a:ext>
          </a:extLst>
        </p:cNvPr>
        <p:cNvGrpSpPr/>
        <p:nvPr/>
      </p:nvGrpSpPr>
      <p:grpSpPr>
        <a:xfrm>
          <a:off x="0" y="0"/>
          <a:ext cx="0" cy="0"/>
          <a:chOff x="0" y="0"/>
          <a:chExt cx="0" cy="0"/>
        </a:xfrm>
      </p:grpSpPr>
      <p:sp>
        <p:nvSpPr>
          <p:cNvPr id="128" name="Shape 128">
            <a:extLst>
              <a:ext uri="{FF2B5EF4-FFF2-40B4-BE49-F238E27FC236}">
                <a16:creationId xmlns:a16="http://schemas.microsoft.com/office/drawing/2014/main" id="{89E56CA5-B37C-6767-7049-A74B03E48ED9}"/>
              </a:ext>
            </a:extLst>
          </p:cNvPr>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
        <p:nvSpPr>
          <p:cNvPr id="129" name="Shape 129">
            <a:extLst>
              <a:ext uri="{FF2B5EF4-FFF2-40B4-BE49-F238E27FC236}">
                <a16:creationId xmlns:a16="http://schemas.microsoft.com/office/drawing/2014/main" id="{E6AFD996-0427-2569-BD78-D1B6401DD882}"/>
              </a:ext>
            </a:extLst>
          </p:cNvPr>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78188085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
          <a:extLst>
            <a:ext uri="{FF2B5EF4-FFF2-40B4-BE49-F238E27FC236}">
              <a16:creationId xmlns:a16="http://schemas.microsoft.com/office/drawing/2014/main" id="{C8131565-FC2D-3BF6-C785-42CF886C244F}"/>
            </a:ext>
          </a:extLst>
        </p:cNvPr>
        <p:cNvGrpSpPr/>
        <p:nvPr/>
      </p:nvGrpSpPr>
      <p:grpSpPr>
        <a:xfrm>
          <a:off x="0" y="0"/>
          <a:ext cx="0" cy="0"/>
          <a:chOff x="0" y="0"/>
          <a:chExt cx="0" cy="0"/>
        </a:xfrm>
      </p:grpSpPr>
      <p:sp>
        <p:nvSpPr>
          <p:cNvPr id="128" name="Shape 128">
            <a:extLst>
              <a:ext uri="{FF2B5EF4-FFF2-40B4-BE49-F238E27FC236}">
                <a16:creationId xmlns:a16="http://schemas.microsoft.com/office/drawing/2014/main" id="{95C955A7-4EAD-58E3-EB6F-9BF94A17FD47}"/>
              </a:ext>
            </a:extLst>
          </p:cNvPr>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
        <p:nvSpPr>
          <p:cNvPr id="129" name="Shape 129">
            <a:extLst>
              <a:ext uri="{FF2B5EF4-FFF2-40B4-BE49-F238E27FC236}">
                <a16:creationId xmlns:a16="http://schemas.microsoft.com/office/drawing/2014/main" id="{437167BB-93FB-A498-F34A-696053964F6E}"/>
              </a:ext>
            </a:extLst>
          </p:cNvPr>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138568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
          <a:extLst>
            <a:ext uri="{FF2B5EF4-FFF2-40B4-BE49-F238E27FC236}">
              <a16:creationId xmlns:a16="http://schemas.microsoft.com/office/drawing/2014/main" id="{CD2F73AA-E691-A96A-7C84-F955A64C5F35}"/>
            </a:ext>
          </a:extLst>
        </p:cNvPr>
        <p:cNvGrpSpPr/>
        <p:nvPr/>
      </p:nvGrpSpPr>
      <p:grpSpPr>
        <a:xfrm>
          <a:off x="0" y="0"/>
          <a:ext cx="0" cy="0"/>
          <a:chOff x="0" y="0"/>
          <a:chExt cx="0" cy="0"/>
        </a:xfrm>
      </p:grpSpPr>
      <p:sp>
        <p:nvSpPr>
          <p:cNvPr id="128" name="Shape 128">
            <a:extLst>
              <a:ext uri="{FF2B5EF4-FFF2-40B4-BE49-F238E27FC236}">
                <a16:creationId xmlns:a16="http://schemas.microsoft.com/office/drawing/2014/main" id="{8FE0CDE0-85D9-E0B9-87A1-B3B770ED1124}"/>
              </a:ext>
            </a:extLst>
          </p:cNvPr>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
        <p:nvSpPr>
          <p:cNvPr id="129" name="Shape 129">
            <a:extLst>
              <a:ext uri="{FF2B5EF4-FFF2-40B4-BE49-F238E27FC236}">
                <a16:creationId xmlns:a16="http://schemas.microsoft.com/office/drawing/2014/main" id="{D7909434-2C8B-2006-C98F-E336C0C7E821}"/>
              </a:ext>
            </a:extLst>
          </p:cNvPr>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52709187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
          <a:extLst>
            <a:ext uri="{FF2B5EF4-FFF2-40B4-BE49-F238E27FC236}">
              <a16:creationId xmlns:a16="http://schemas.microsoft.com/office/drawing/2014/main" id="{1838F83A-1BF4-5A89-1E25-F1B1CB346C2C}"/>
            </a:ext>
          </a:extLst>
        </p:cNvPr>
        <p:cNvGrpSpPr/>
        <p:nvPr/>
      </p:nvGrpSpPr>
      <p:grpSpPr>
        <a:xfrm>
          <a:off x="0" y="0"/>
          <a:ext cx="0" cy="0"/>
          <a:chOff x="0" y="0"/>
          <a:chExt cx="0" cy="0"/>
        </a:xfrm>
      </p:grpSpPr>
      <p:sp>
        <p:nvSpPr>
          <p:cNvPr id="128" name="Shape 128">
            <a:extLst>
              <a:ext uri="{FF2B5EF4-FFF2-40B4-BE49-F238E27FC236}">
                <a16:creationId xmlns:a16="http://schemas.microsoft.com/office/drawing/2014/main" id="{3F4FA26C-567C-192E-3F04-CD01BA156ACD}"/>
              </a:ext>
            </a:extLst>
          </p:cNvPr>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
        <p:nvSpPr>
          <p:cNvPr id="129" name="Shape 129">
            <a:extLst>
              <a:ext uri="{FF2B5EF4-FFF2-40B4-BE49-F238E27FC236}">
                <a16:creationId xmlns:a16="http://schemas.microsoft.com/office/drawing/2014/main" id="{1730EFDC-7067-AF5A-7628-5C2A49292BCA}"/>
              </a:ext>
            </a:extLst>
          </p:cNvPr>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60509861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
          <a:extLst>
            <a:ext uri="{FF2B5EF4-FFF2-40B4-BE49-F238E27FC236}">
              <a16:creationId xmlns:a16="http://schemas.microsoft.com/office/drawing/2014/main" id="{352D6A2B-8D8A-7C39-0612-63C0EC52BC6E}"/>
            </a:ext>
          </a:extLst>
        </p:cNvPr>
        <p:cNvGrpSpPr/>
        <p:nvPr/>
      </p:nvGrpSpPr>
      <p:grpSpPr>
        <a:xfrm>
          <a:off x="0" y="0"/>
          <a:ext cx="0" cy="0"/>
          <a:chOff x="0" y="0"/>
          <a:chExt cx="0" cy="0"/>
        </a:xfrm>
      </p:grpSpPr>
      <p:sp>
        <p:nvSpPr>
          <p:cNvPr id="128" name="Shape 128">
            <a:extLst>
              <a:ext uri="{FF2B5EF4-FFF2-40B4-BE49-F238E27FC236}">
                <a16:creationId xmlns:a16="http://schemas.microsoft.com/office/drawing/2014/main" id="{F5A1ED6E-B0D4-84A8-BBC3-C87EC630CAB8}"/>
              </a:ext>
            </a:extLst>
          </p:cNvPr>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
        <p:nvSpPr>
          <p:cNvPr id="129" name="Shape 129">
            <a:extLst>
              <a:ext uri="{FF2B5EF4-FFF2-40B4-BE49-F238E27FC236}">
                <a16:creationId xmlns:a16="http://schemas.microsoft.com/office/drawing/2014/main" id="{3AD4AAF2-06BF-97CA-32FE-DFF7FE247915}"/>
              </a:ext>
            </a:extLst>
          </p:cNvPr>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45239680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
          <a:extLst>
            <a:ext uri="{FF2B5EF4-FFF2-40B4-BE49-F238E27FC236}">
              <a16:creationId xmlns:a16="http://schemas.microsoft.com/office/drawing/2014/main" id="{16BA8DF3-1116-9643-D186-7FFCE1CB601B}"/>
            </a:ext>
          </a:extLst>
        </p:cNvPr>
        <p:cNvGrpSpPr/>
        <p:nvPr/>
      </p:nvGrpSpPr>
      <p:grpSpPr>
        <a:xfrm>
          <a:off x="0" y="0"/>
          <a:ext cx="0" cy="0"/>
          <a:chOff x="0" y="0"/>
          <a:chExt cx="0" cy="0"/>
        </a:xfrm>
      </p:grpSpPr>
      <p:sp>
        <p:nvSpPr>
          <p:cNvPr id="128" name="Shape 128">
            <a:extLst>
              <a:ext uri="{FF2B5EF4-FFF2-40B4-BE49-F238E27FC236}">
                <a16:creationId xmlns:a16="http://schemas.microsoft.com/office/drawing/2014/main" id="{913E6050-5B7B-30CA-33FA-87FF1C7D9271}"/>
              </a:ext>
            </a:extLst>
          </p:cNvPr>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
        <p:nvSpPr>
          <p:cNvPr id="129" name="Shape 129">
            <a:extLst>
              <a:ext uri="{FF2B5EF4-FFF2-40B4-BE49-F238E27FC236}">
                <a16:creationId xmlns:a16="http://schemas.microsoft.com/office/drawing/2014/main" id="{A8D13269-6C11-B25B-3737-D92EE47915AC}"/>
              </a:ext>
            </a:extLst>
          </p:cNvPr>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95804399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
          <a:extLst>
            <a:ext uri="{FF2B5EF4-FFF2-40B4-BE49-F238E27FC236}">
              <a16:creationId xmlns:a16="http://schemas.microsoft.com/office/drawing/2014/main" id="{F2E00B0F-3207-2075-B841-9F11BBC58D1D}"/>
            </a:ext>
          </a:extLst>
        </p:cNvPr>
        <p:cNvGrpSpPr/>
        <p:nvPr/>
      </p:nvGrpSpPr>
      <p:grpSpPr>
        <a:xfrm>
          <a:off x="0" y="0"/>
          <a:ext cx="0" cy="0"/>
          <a:chOff x="0" y="0"/>
          <a:chExt cx="0" cy="0"/>
        </a:xfrm>
      </p:grpSpPr>
      <p:sp>
        <p:nvSpPr>
          <p:cNvPr id="128" name="Shape 128">
            <a:extLst>
              <a:ext uri="{FF2B5EF4-FFF2-40B4-BE49-F238E27FC236}">
                <a16:creationId xmlns:a16="http://schemas.microsoft.com/office/drawing/2014/main" id="{D193768A-B0F5-0CD9-492B-D298C9A2A2EB}"/>
              </a:ext>
            </a:extLst>
          </p:cNvPr>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
        <p:nvSpPr>
          <p:cNvPr id="129" name="Shape 129">
            <a:extLst>
              <a:ext uri="{FF2B5EF4-FFF2-40B4-BE49-F238E27FC236}">
                <a16:creationId xmlns:a16="http://schemas.microsoft.com/office/drawing/2014/main" id="{5E664FDE-A783-3FCD-725F-BAE0520072A1}"/>
              </a:ext>
            </a:extLst>
          </p:cNvPr>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5314100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1">
    <p:spTree>
      <p:nvGrpSpPr>
        <p:cNvPr id="1" name=""/>
        <p:cNvGrpSpPr/>
        <p:nvPr/>
      </p:nvGrpSpPr>
      <p:grpSpPr>
        <a:xfrm>
          <a:off x="0" y="0"/>
          <a:ext cx="0" cy="0"/>
          <a:chOff x="0" y="0"/>
          <a:chExt cx="0" cy="0"/>
        </a:xfrm>
      </p:grpSpPr>
      <p:sp>
        <p:nvSpPr>
          <p:cNvPr id="2" name="Title 1"/>
          <p:cNvSpPr>
            <a:spLocks noGrp="1"/>
          </p:cNvSpPr>
          <p:nvPr>
            <p:ph type="ctrTitle"/>
          </p:nvPr>
        </p:nvSpPr>
        <p:spPr>
          <a:xfrm>
            <a:off x="1440000" y="4176000"/>
            <a:ext cx="6264000" cy="720000"/>
          </a:xfrm>
          <a:prstGeom prst="rect">
            <a:avLst/>
          </a:prstGeom>
        </p:spPr>
        <p:txBody>
          <a:bodyPr lIns="0" tIns="0" rIns="0" bIns="0"/>
          <a:lstStyle>
            <a:lvl1pPr algn="l">
              <a:lnSpc>
                <a:spcPts val="3000"/>
              </a:lnSpc>
              <a:defRPr sz="2800" b="1" i="0">
                <a:solidFill>
                  <a:srgbClr val="221C35"/>
                </a:solidFill>
                <a:latin typeface="Arial"/>
                <a:cs typeface="Arial"/>
              </a:defRPr>
            </a:lvl1pPr>
          </a:lstStyle>
          <a:p>
            <a:r>
              <a:rPr lang="en-GB" dirty="0"/>
              <a:t>Click to edit Master title style</a:t>
            </a:r>
            <a:endParaRPr lang="en-US" dirty="0"/>
          </a:p>
        </p:txBody>
      </p:sp>
      <p:pic>
        <p:nvPicPr>
          <p:cNvPr id="7" name="Picture 6" descr="NMC_logo rev.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848000" y="4348800"/>
            <a:ext cx="1008000" cy="437198"/>
          </a:xfrm>
          <a:prstGeom prst="rect">
            <a:avLst/>
          </a:prstGeom>
        </p:spPr>
      </p:pic>
    </p:spTree>
    <p:extLst>
      <p:ext uri="{BB962C8B-B14F-4D97-AF65-F5344CB8AC3E}">
        <p14:creationId xmlns:p14="http://schemas.microsoft.com/office/powerpoint/2010/main" val="24468489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92C337-67DE-FF48-BE2A-DDBC8A5AB2DF}"/>
              </a:ext>
            </a:extLst>
          </p:cNvPr>
          <p:cNvSpPr>
            <a:spLocks noGrp="1"/>
          </p:cNvSpPr>
          <p:nvPr>
            <p:ph type="ctrTitle"/>
          </p:nvPr>
        </p:nvSpPr>
        <p:spPr>
          <a:xfrm>
            <a:off x="1143000" y="841772"/>
            <a:ext cx="6858000" cy="1790700"/>
          </a:xfrm>
        </p:spPr>
        <p:txBody>
          <a:bodyPr anchor="b"/>
          <a:lstStyle>
            <a:lvl1pPr algn="ctr">
              <a:defRPr sz="4500"/>
            </a:lvl1pPr>
          </a:lstStyle>
          <a:p>
            <a:r>
              <a:rPr lang="en-US"/>
              <a:t>Click to edit Master title style</a:t>
            </a:r>
          </a:p>
        </p:txBody>
      </p:sp>
      <p:sp>
        <p:nvSpPr>
          <p:cNvPr id="3" name="Subtitle 2">
            <a:extLst>
              <a:ext uri="{FF2B5EF4-FFF2-40B4-BE49-F238E27FC236}">
                <a16:creationId xmlns:a16="http://schemas.microsoft.com/office/drawing/2014/main" id="{13D1CBAC-B5B1-A349-8EDA-C8F6992A62D2}"/>
              </a:ext>
            </a:extLst>
          </p:cNvPr>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65AFA09F-3586-824E-AA91-019D508F41E5}"/>
              </a:ext>
            </a:extLst>
          </p:cNvPr>
          <p:cNvSpPr>
            <a:spLocks noGrp="1"/>
          </p:cNvSpPr>
          <p:nvPr>
            <p:ph type="dt" sz="half" idx="10"/>
          </p:nvPr>
        </p:nvSpPr>
        <p:spPr/>
        <p:txBody>
          <a:bodyPr/>
          <a:lstStyle/>
          <a:p>
            <a:fld id="{18178237-8762-194C-8645-EE2989752B72}" type="datetimeFigureOut">
              <a:rPr lang="en-US" smtClean="0"/>
              <a:t>9/2/26</a:t>
            </a:fld>
            <a:endParaRPr lang="en-US"/>
          </a:p>
        </p:txBody>
      </p:sp>
      <p:sp>
        <p:nvSpPr>
          <p:cNvPr id="5" name="Footer Placeholder 4">
            <a:extLst>
              <a:ext uri="{FF2B5EF4-FFF2-40B4-BE49-F238E27FC236}">
                <a16:creationId xmlns:a16="http://schemas.microsoft.com/office/drawing/2014/main" id="{9E653168-CB8D-F24E-A399-D9089EB0F12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75FAD77-4693-1D4A-84F5-D14B004401A0}"/>
              </a:ext>
            </a:extLst>
          </p:cNvPr>
          <p:cNvSpPr>
            <a:spLocks noGrp="1"/>
          </p:cNvSpPr>
          <p:nvPr>
            <p:ph type="sldNum" sz="quarter" idx="12"/>
          </p:nvPr>
        </p:nvSpPr>
        <p:spPr/>
        <p:txBody>
          <a:bodyPr/>
          <a:lstStyle/>
          <a:p>
            <a:fld id="{528E17A9-C78F-6241-BC00-A67345791D32}" type="slidenum">
              <a:rPr lang="en-US" smtClean="0"/>
              <a:t>‹#›</a:t>
            </a:fld>
            <a:endParaRPr lang="en-US"/>
          </a:p>
        </p:txBody>
      </p:sp>
    </p:spTree>
    <p:extLst>
      <p:ext uri="{BB962C8B-B14F-4D97-AF65-F5344CB8AC3E}">
        <p14:creationId xmlns:p14="http://schemas.microsoft.com/office/powerpoint/2010/main" val="12825205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 2">
    <p:spTree>
      <p:nvGrpSpPr>
        <p:cNvPr id="1" name=""/>
        <p:cNvGrpSpPr/>
        <p:nvPr/>
      </p:nvGrpSpPr>
      <p:grpSpPr>
        <a:xfrm>
          <a:off x="0" y="0"/>
          <a:ext cx="0" cy="0"/>
          <a:chOff x="0" y="0"/>
          <a:chExt cx="0" cy="0"/>
        </a:xfrm>
      </p:grpSpPr>
      <p:sp>
        <p:nvSpPr>
          <p:cNvPr id="2" name="Title 1"/>
          <p:cNvSpPr>
            <a:spLocks noGrp="1"/>
          </p:cNvSpPr>
          <p:nvPr>
            <p:ph type="ctrTitle"/>
          </p:nvPr>
        </p:nvSpPr>
        <p:spPr>
          <a:xfrm>
            <a:off x="1440000" y="4176000"/>
            <a:ext cx="6264000" cy="720000"/>
          </a:xfrm>
          <a:prstGeom prst="rect">
            <a:avLst/>
          </a:prstGeom>
        </p:spPr>
        <p:txBody>
          <a:bodyPr lIns="0" tIns="0" rIns="0" bIns="0"/>
          <a:lstStyle>
            <a:lvl1pPr algn="l">
              <a:lnSpc>
                <a:spcPts val="3000"/>
              </a:lnSpc>
              <a:defRPr sz="2800" b="1" i="0">
                <a:solidFill>
                  <a:srgbClr val="221C35"/>
                </a:solidFill>
                <a:latin typeface="Arial"/>
                <a:cs typeface="Arial"/>
              </a:defRPr>
            </a:lvl1pPr>
          </a:lstStyle>
          <a:p>
            <a:r>
              <a:rPr lang="en-GB" dirty="0"/>
              <a:t>Click to edit Master title style</a:t>
            </a:r>
            <a:endParaRPr lang="en-US" dirty="0"/>
          </a:p>
        </p:txBody>
      </p:sp>
      <p:pic>
        <p:nvPicPr>
          <p:cNvPr id="7" name="Picture 6" descr="NMC_logo rev.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848000" y="4348800"/>
            <a:ext cx="1008000" cy="437198"/>
          </a:xfrm>
          <a:prstGeom prst="rect">
            <a:avLst/>
          </a:prstGeom>
        </p:spPr>
      </p:pic>
    </p:spTree>
    <p:extLst>
      <p:ext uri="{BB962C8B-B14F-4D97-AF65-F5344CB8AC3E}">
        <p14:creationId xmlns:p14="http://schemas.microsoft.com/office/powerpoint/2010/main" val="26375505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Pic-Slide-1">
    <p:spTree>
      <p:nvGrpSpPr>
        <p:cNvPr id="1" name=""/>
        <p:cNvGrpSpPr/>
        <p:nvPr/>
      </p:nvGrpSpPr>
      <p:grpSpPr>
        <a:xfrm>
          <a:off x="0" y="0"/>
          <a:ext cx="0" cy="0"/>
          <a:chOff x="0" y="0"/>
          <a:chExt cx="0" cy="0"/>
        </a:xfrm>
      </p:grpSpPr>
      <p:sp>
        <p:nvSpPr>
          <p:cNvPr id="5" name="Picture Placeholder 4"/>
          <p:cNvSpPr>
            <a:spLocks noGrp="1"/>
          </p:cNvSpPr>
          <p:nvPr>
            <p:ph type="pic" sz="quarter" idx="11"/>
          </p:nvPr>
        </p:nvSpPr>
        <p:spPr>
          <a:xfrm>
            <a:off x="0" y="0"/>
            <a:ext cx="9144000" cy="5148000"/>
          </a:xfrm>
          <a:custGeom>
            <a:avLst/>
            <a:gdLst/>
            <a:ahLst/>
            <a:cxnLst/>
            <a:rect l="l" t="t" r="r" b="b"/>
            <a:pathLst>
              <a:path w="9144000" h="5148000">
                <a:moveTo>
                  <a:pt x="9144000" y="0"/>
                </a:moveTo>
                <a:lnTo>
                  <a:pt x="9144000" y="5148000"/>
                </a:lnTo>
                <a:lnTo>
                  <a:pt x="9142529" y="5148000"/>
                </a:lnTo>
                <a:lnTo>
                  <a:pt x="9142529" y="2808000"/>
                </a:lnTo>
                <a:lnTo>
                  <a:pt x="6537600" y="5148000"/>
                </a:lnTo>
                <a:lnTo>
                  <a:pt x="0" y="5148000"/>
                </a:lnTo>
                <a:lnTo>
                  <a:pt x="0" y="3225800"/>
                </a:lnTo>
                <a:close/>
              </a:path>
            </a:pathLst>
          </a:custGeom>
          <a:solidFill>
            <a:schemeClr val="bg1">
              <a:lumMod val="95000"/>
            </a:schemeClr>
          </a:solidFill>
        </p:spPr>
        <p:txBody>
          <a:bodyPr vert="horz"/>
          <a:lstStyle/>
          <a:p>
            <a:endParaRPr lang="en-US"/>
          </a:p>
        </p:txBody>
      </p:sp>
      <p:sp>
        <p:nvSpPr>
          <p:cNvPr id="2" name="Title 1"/>
          <p:cNvSpPr>
            <a:spLocks noGrp="1"/>
          </p:cNvSpPr>
          <p:nvPr>
            <p:ph type="ctrTitle"/>
          </p:nvPr>
        </p:nvSpPr>
        <p:spPr>
          <a:xfrm>
            <a:off x="432000" y="504000"/>
            <a:ext cx="5580000" cy="360000"/>
          </a:xfrm>
          <a:prstGeom prst="rect">
            <a:avLst/>
          </a:prstGeom>
        </p:spPr>
        <p:txBody>
          <a:bodyPr lIns="0" tIns="0" rIns="0" bIns="0"/>
          <a:lstStyle>
            <a:lvl1pPr algn="l">
              <a:lnSpc>
                <a:spcPts val="1800"/>
              </a:lnSpc>
              <a:defRPr sz="1700" b="1" i="0" baseline="0">
                <a:solidFill>
                  <a:srgbClr val="221C35"/>
                </a:solidFill>
                <a:latin typeface="Arial"/>
              </a:defRPr>
            </a:lvl1pPr>
          </a:lstStyle>
          <a:p>
            <a:r>
              <a:rPr lang="en-GB"/>
              <a:t>Click to edit Master title style</a:t>
            </a:r>
            <a:endParaRPr lang="en-US"/>
          </a:p>
        </p:txBody>
      </p:sp>
      <p:sp>
        <p:nvSpPr>
          <p:cNvPr id="12" name="Text Placeholder 11"/>
          <p:cNvSpPr>
            <a:spLocks noGrp="1"/>
          </p:cNvSpPr>
          <p:nvPr>
            <p:ph type="body" sz="quarter" idx="10"/>
          </p:nvPr>
        </p:nvSpPr>
        <p:spPr>
          <a:xfrm>
            <a:off x="431799" y="864000"/>
            <a:ext cx="3420000" cy="1440000"/>
          </a:xfrm>
          <a:prstGeom prst="rect">
            <a:avLst/>
          </a:prstGeom>
        </p:spPr>
        <p:txBody>
          <a:bodyPr vert="horz" lIns="0" tIns="0" rIns="0" bIns="0"/>
          <a:lstStyle>
            <a:lvl1pPr marL="0" indent="0">
              <a:lnSpc>
                <a:spcPts val="1200"/>
              </a:lnSpc>
              <a:spcBef>
                <a:spcPts val="0"/>
              </a:spcBef>
              <a:defRPr sz="900">
                <a:solidFill>
                  <a:srgbClr val="221C35"/>
                </a:solidFill>
                <a:latin typeface="Arial"/>
              </a:defRPr>
            </a:lvl1pPr>
            <a:lvl2pPr marL="0" indent="0">
              <a:lnSpc>
                <a:spcPts val="1200"/>
              </a:lnSpc>
              <a:spcBef>
                <a:spcPts val="0"/>
              </a:spcBef>
              <a:defRPr sz="900">
                <a:solidFill>
                  <a:srgbClr val="221C35"/>
                </a:solidFill>
                <a:latin typeface="Arial"/>
              </a:defRPr>
            </a:lvl2pPr>
            <a:lvl3pPr marL="0" indent="0">
              <a:lnSpc>
                <a:spcPts val="1200"/>
              </a:lnSpc>
              <a:spcBef>
                <a:spcPts val="0"/>
              </a:spcBef>
              <a:defRPr sz="900">
                <a:solidFill>
                  <a:srgbClr val="221C35"/>
                </a:solidFill>
                <a:latin typeface="Arial"/>
              </a:defRPr>
            </a:lvl3pPr>
            <a:lvl4pPr marL="0" indent="0">
              <a:lnSpc>
                <a:spcPts val="1200"/>
              </a:lnSpc>
              <a:spcBef>
                <a:spcPts val="0"/>
              </a:spcBef>
              <a:defRPr sz="900">
                <a:solidFill>
                  <a:srgbClr val="221C35"/>
                </a:solidFill>
                <a:latin typeface="Arial"/>
              </a:defRPr>
            </a:lvl4pPr>
            <a:lvl5pPr marL="0" indent="0">
              <a:lnSpc>
                <a:spcPts val="1200"/>
              </a:lnSpc>
              <a:spcBef>
                <a:spcPts val="0"/>
              </a:spcBef>
              <a:defRPr sz="900">
                <a:solidFill>
                  <a:srgbClr val="221C35"/>
                </a:solidFill>
                <a:latin typeface="Aria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pic>
        <p:nvPicPr>
          <p:cNvPr id="9" name="Picture 8" descr="NMC_logo pos.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848000" y="4348800"/>
            <a:ext cx="1008000" cy="437198"/>
          </a:xfrm>
          <a:prstGeom prst="rect">
            <a:avLst/>
          </a:prstGeom>
        </p:spPr>
      </p:pic>
    </p:spTree>
    <p:extLst>
      <p:ext uri="{BB962C8B-B14F-4D97-AF65-F5344CB8AC3E}">
        <p14:creationId xmlns:p14="http://schemas.microsoft.com/office/powerpoint/2010/main" val="894895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ext-Slide-1">
    <p:spTree>
      <p:nvGrpSpPr>
        <p:cNvPr id="1" name=""/>
        <p:cNvGrpSpPr/>
        <p:nvPr/>
      </p:nvGrpSpPr>
      <p:grpSpPr>
        <a:xfrm>
          <a:off x="0" y="0"/>
          <a:ext cx="0" cy="0"/>
          <a:chOff x="0" y="0"/>
          <a:chExt cx="0" cy="0"/>
        </a:xfrm>
      </p:grpSpPr>
      <p:sp>
        <p:nvSpPr>
          <p:cNvPr id="4" name="Rectangle 3"/>
          <p:cNvSpPr/>
          <p:nvPr userDrawn="1"/>
        </p:nvSpPr>
        <p:spPr>
          <a:xfrm>
            <a:off x="0" y="0"/>
            <a:ext cx="9144000" cy="5148000"/>
          </a:xfrm>
          <a:prstGeom prst="rect">
            <a:avLst/>
          </a:prstGeom>
          <a:solidFill>
            <a:srgbClr val="7DA1C4">
              <a:alpha val="2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 name="Right Triangle 2"/>
          <p:cNvSpPr>
            <a:spLocks noChangeAspect="1"/>
          </p:cNvSpPr>
          <p:nvPr userDrawn="1"/>
        </p:nvSpPr>
        <p:spPr>
          <a:xfrm flipH="1">
            <a:off x="6537600" y="2808000"/>
            <a:ext cx="2604929" cy="2340000"/>
          </a:xfrm>
          <a:prstGeom prst="rtTriangl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Right Triangle 5"/>
          <p:cNvSpPr>
            <a:spLocks/>
          </p:cNvSpPr>
          <p:nvPr userDrawn="1"/>
        </p:nvSpPr>
        <p:spPr>
          <a:xfrm flipV="1">
            <a:off x="0" y="0"/>
            <a:ext cx="9144000" cy="3225800"/>
          </a:xfrm>
          <a:prstGeom prst="rtTriangl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432000" y="504000"/>
            <a:ext cx="5580000" cy="360000"/>
          </a:xfrm>
          <a:prstGeom prst="rect">
            <a:avLst/>
          </a:prstGeom>
        </p:spPr>
        <p:txBody>
          <a:bodyPr lIns="0" tIns="0" rIns="0" bIns="0"/>
          <a:lstStyle>
            <a:lvl1pPr algn="l">
              <a:lnSpc>
                <a:spcPts val="1800"/>
              </a:lnSpc>
              <a:defRPr sz="1700" b="1" i="0" baseline="0">
                <a:solidFill>
                  <a:srgbClr val="221C35"/>
                </a:solidFill>
                <a:latin typeface="Arial"/>
              </a:defRPr>
            </a:lvl1pPr>
          </a:lstStyle>
          <a:p>
            <a:r>
              <a:rPr lang="en-GB"/>
              <a:t>Click to edit Master title style</a:t>
            </a:r>
            <a:endParaRPr lang="en-US"/>
          </a:p>
        </p:txBody>
      </p:sp>
      <p:sp>
        <p:nvSpPr>
          <p:cNvPr id="12" name="Text Placeholder 11"/>
          <p:cNvSpPr>
            <a:spLocks noGrp="1"/>
          </p:cNvSpPr>
          <p:nvPr>
            <p:ph type="body" sz="quarter" idx="10"/>
          </p:nvPr>
        </p:nvSpPr>
        <p:spPr>
          <a:xfrm>
            <a:off x="431799" y="864000"/>
            <a:ext cx="3420000" cy="1440000"/>
          </a:xfrm>
          <a:prstGeom prst="rect">
            <a:avLst/>
          </a:prstGeom>
        </p:spPr>
        <p:txBody>
          <a:bodyPr vert="horz" lIns="0" tIns="0" rIns="0" bIns="0"/>
          <a:lstStyle>
            <a:lvl1pPr marL="0" indent="0">
              <a:lnSpc>
                <a:spcPts val="1200"/>
              </a:lnSpc>
              <a:spcBef>
                <a:spcPts val="0"/>
              </a:spcBef>
              <a:defRPr sz="900">
                <a:solidFill>
                  <a:srgbClr val="221C35"/>
                </a:solidFill>
                <a:latin typeface="Arial"/>
              </a:defRPr>
            </a:lvl1pPr>
            <a:lvl2pPr marL="0" indent="0">
              <a:lnSpc>
                <a:spcPts val="1200"/>
              </a:lnSpc>
              <a:spcBef>
                <a:spcPts val="0"/>
              </a:spcBef>
              <a:defRPr sz="900">
                <a:solidFill>
                  <a:srgbClr val="221C35"/>
                </a:solidFill>
                <a:latin typeface="Arial"/>
              </a:defRPr>
            </a:lvl2pPr>
            <a:lvl3pPr marL="0" indent="0">
              <a:lnSpc>
                <a:spcPts val="1200"/>
              </a:lnSpc>
              <a:spcBef>
                <a:spcPts val="0"/>
              </a:spcBef>
              <a:defRPr sz="900">
                <a:solidFill>
                  <a:srgbClr val="221C35"/>
                </a:solidFill>
                <a:latin typeface="Arial"/>
              </a:defRPr>
            </a:lvl3pPr>
            <a:lvl4pPr marL="0" indent="0">
              <a:lnSpc>
                <a:spcPts val="1200"/>
              </a:lnSpc>
              <a:spcBef>
                <a:spcPts val="0"/>
              </a:spcBef>
              <a:defRPr sz="900">
                <a:solidFill>
                  <a:srgbClr val="221C35"/>
                </a:solidFill>
                <a:latin typeface="Arial"/>
              </a:defRPr>
            </a:lvl4pPr>
            <a:lvl5pPr marL="0" indent="0">
              <a:lnSpc>
                <a:spcPts val="1200"/>
              </a:lnSpc>
              <a:spcBef>
                <a:spcPts val="0"/>
              </a:spcBef>
              <a:defRPr sz="900">
                <a:solidFill>
                  <a:srgbClr val="221C35"/>
                </a:solidFill>
                <a:latin typeface="Aria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pic>
        <p:nvPicPr>
          <p:cNvPr id="9" name="Picture 8" descr="NMC_logo pos.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848000" y="4348800"/>
            <a:ext cx="1008000" cy="437198"/>
          </a:xfrm>
          <a:prstGeom prst="rect">
            <a:avLst/>
          </a:prstGeom>
        </p:spPr>
      </p:pic>
    </p:spTree>
    <p:extLst>
      <p:ext uri="{BB962C8B-B14F-4D97-AF65-F5344CB8AC3E}">
        <p14:creationId xmlns:p14="http://schemas.microsoft.com/office/powerpoint/2010/main" val="39612394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ic-Slide-2">
    <p:spTree>
      <p:nvGrpSpPr>
        <p:cNvPr id="1" name=""/>
        <p:cNvGrpSpPr/>
        <p:nvPr/>
      </p:nvGrpSpPr>
      <p:grpSpPr>
        <a:xfrm>
          <a:off x="0" y="0"/>
          <a:ext cx="0" cy="0"/>
          <a:chOff x="0" y="0"/>
          <a:chExt cx="0" cy="0"/>
        </a:xfrm>
      </p:grpSpPr>
      <p:sp>
        <p:nvSpPr>
          <p:cNvPr id="5" name="Picture Placeholder 4"/>
          <p:cNvSpPr>
            <a:spLocks noGrp="1"/>
          </p:cNvSpPr>
          <p:nvPr>
            <p:ph type="pic" sz="quarter" idx="11"/>
          </p:nvPr>
        </p:nvSpPr>
        <p:spPr>
          <a:xfrm>
            <a:off x="0" y="0"/>
            <a:ext cx="9144000" cy="5148000"/>
          </a:xfrm>
          <a:custGeom>
            <a:avLst/>
            <a:gdLst/>
            <a:ahLst/>
            <a:cxnLst/>
            <a:rect l="l" t="t" r="r" b="b"/>
            <a:pathLst>
              <a:path w="9144000" h="5148000">
                <a:moveTo>
                  <a:pt x="0" y="0"/>
                </a:moveTo>
                <a:lnTo>
                  <a:pt x="9144000" y="0"/>
                </a:lnTo>
                <a:lnTo>
                  <a:pt x="9144000" y="5148000"/>
                </a:lnTo>
                <a:lnTo>
                  <a:pt x="9142529" y="5148000"/>
                </a:lnTo>
                <a:lnTo>
                  <a:pt x="9142529" y="2808000"/>
                </a:lnTo>
                <a:lnTo>
                  <a:pt x="6537600" y="5148000"/>
                </a:lnTo>
                <a:lnTo>
                  <a:pt x="0" y="5148000"/>
                </a:lnTo>
                <a:close/>
              </a:path>
            </a:pathLst>
          </a:custGeom>
          <a:solidFill>
            <a:schemeClr val="bg1">
              <a:lumMod val="95000"/>
            </a:schemeClr>
          </a:solidFill>
        </p:spPr>
        <p:txBody>
          <a:bodyPr vert="horz"/>
          <a:lstStyle/>
          <a:p>
            <a:endParaRPr lang="en-US" dirty="0"/>
          </a:p>
        </p:txBody>
      </p:sp>
      <p:sp>
        <p:nvSpPr>
          <p:cNvPr id="2" name="Title 1"/>
          <p:cNvSpPr>
            <a:spLocks noGrp="1"/>
          </p:cNvSpPr>
          <p:nvPr>
            <p:ph type="ctrTitle"/>
          </p:nvPr>
        </p:nvSpPr>
        <p:spPr>
          <a:xfrm>
            <a:off x="432000" y="504000"/>
            <a:ext cx="5580000" cy="360000"/>
          </a:xfrm>
          <a:prstGeom prst="rect">
            <a:avLst/>
          </a:prstGeom>
        </p:spPr>
        <p:txBody>
          <a:bodyPr lIns="0" tIns="0" rIns="0" bIns="0"/>
          <a:lstStyle>
            <a:lvl1pPr algn="l">
              <a:lnSpc>
                <a:spcPts val="1800"/>
              </a:lnSpc>
              <a:defRPr sz="1700" b="1" i="0" baseline="0">
                <a:solidFill>
                  <a:srgbClr val="221C35"/>
                </a:solidFill>
                <a:latin typeface="Arial"/>
              </a:defRPr>
            </a:lvl1pPr>
          </a:lstStyle>
          <a:p>
            <a:r>
              <a:rPr lang="en-GB"/>
              <a:t>Click to edit Master title style</a:t>
            </a:r>
            <a:endParaRPr lang="en-US"/>
          </a:p>
        </p:txBody>
      </p:sp>
      <p:sp>
        <p:nvSpPr>
          <p:cNvPr id="12" name="Text Placeholder 11"/>
          <p:cNvSpPr>
            <a:spLocks noGrp="1"/>
          </p:cNvSpPr>
          <p:nvPr>
            <p:ph type="body" sz="quarter" idx="10"/>
          </p:nvPr>
        </p:nvSpPr>
        <p:spPr>
          <a:xfrm>
            <a:off x="431799" y="864000"/>
            <a:ext cx="2160000" cy="1440000"/>
          </a:xfrm>
          <a:prstGeom prst="rect">
            <a:avLst/>
          </a:prstGeom>
        </p:spPr>
        <p:txBody>
          <a:bodyPr vert="horz" lIns="0" tIns="0" rIns="0" bIns="0"/>
          <a:lstStyle>
            <a:lvl1pPr marL="0" indent="0">
              <a:lnSpc>
                <a:spcPts val="1200"/>
              </a:lnSpc>
              <a:spcBef>
                <a:spcPts val="0"/>
              </a:spcBef>
              <a:defRPr sz="900">
                <a:solidFill>
                  <a:srgbClr val="221C35"/>
                </a:solidFill>
                <a:latin typeface="Arial"/>
              </a:defRPr>
            </a:lvl1pPr>
            <a:lvl2pPr marL="0" indent="0">
              <a:lnSpc>
                <a:spcPts val="1200"/>
              </a:lnSpc>
              <a:spcBef>
                <a:spcPts val="0"/>
              </a:spcBef>
              <a:defRPr sz="900">
                <a:solidFill>
                  <a:srgbClr val="221C35"/>
                </a:solidFill>
                <a:latin typeface="Arial"/>
              </a:defRPr>
            </a:lvl2pPr>
            <a:lvl3pPr marL="0" indent="0">
              <a:lnSpc>
                <a:spcPts val="1200"/>
              </a:lnSpc>
              <a:spcBef>
                <a:spcPts val="0"/>
              </a:spcBef>
              <a:defRPr sz="900">
                <a:solidFill>
                  <a:srgbClr val="221C35"/>
                </a:solidFill>
                <a:latin typeface="Arial"/>
              </a:defRPr>
            </a:lvl3pPr>
            <a:lvl4pPr marL="0" indent="0">
              <a:lnSpc>
                <a:spcPts val="1200"/>
              </a:lnSpc>
              <a:spcBef>
                <a:spcPts val="0"/>
              </a:spcBef>
              <a:defRPr sz="900">
                <a:solidFill>
                  <a:srgbClr val="221C35"/>
                </a:solidFill>
                <a:latin typeface="Arial"/>
              </a:defRPr>
            </a:lvl4pPr>
            <a:lvl5pPr marL="0" indent="0">
              <a:lnSpc>
                <a:spcPts val="1200"/>
              </a:lnSpc>
              <a:spcBef>
                <a:spcPts val="0"/>
              </a:spcBef>
              <a:defRPr sz="900">
                <a:solidFill>
                  <a:srgbClr val="221C35"/>
                </a:solidFill>
                <a:latin typeface="Aria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pic>
        <p:nvPicPr>
          <p:cNvPr id="9" name="Picture 8" descr="NMC_logo pos.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848000" y="4348800"/>
            <a:ext cx="1008000" cy="437198"/>
          </a:xfrm>
          <a:prstGeom prst="rect">
            <a:avLst/>
          </a:prstGeom>
        </p:spPr>
      </p:pic>
      <p:sp>
        <p:nvSpPr>
          <p:cNvPr id="4" name="Text Placeholder 3"/>
          <p:cNvSpPr>
            <a:spLocks noGrp="1"/>
          </p:cNvSpPr>
          <p:nvPr>
            <p:ph type="body" sz="quarter" idx="12"/>
          </p:nvPr>
        </p:nvSpPr>
        <p:spPr>
          <a:xfrm>
            <a:off x="432000" y="3240000"/>
            <a:ext cx="6264000" cy="720000"/>
          </a:xfrm>
          <a:prstGeom prst="rect">
            <a:avLst/>
          </a:prstGeom>
        </p:spPr>
        <p:txBody>
          <a:bodyPr vert="horz" lIns="0" tIns="0" rIns="0" bIns="0"/>
          <a:lstStyle>
            <a:lvl1pPr marL="0" indent="0">
              <a:lnSpc>
                <a:spcPts val="3000"/>
              </a:lnSpc>
              <a:spcBef>
                <a:spcPts val="0"/>
              </a:spcBef>
              <a:buNone/>
              <a:defRPr sz="2800" b="1" i="0">
                <a:solidFill>
                  <a:srgbClr val="7DA1C4"/>
                </a:solidFill>
                <a:latin typeface="Arial"/>
              </a:defRPr>
            </a:lvl1pPr>
          </a:lstStyle>
          <a:p>
            <a:pPr lvl="0"/>
            <a:r>
              <a:rPr lang="en-GB" dirty="0"/>
              <a:t>Click to edit Master text styles</a:t>
            </a:r>
          </a:p>
        </p:txBody>
      </p:sp>
    </p:spTree>
    <p:extLst>
      <p:ext uri="{BB962C8B-B14F-4D97-AF65-F5344CB8AC3E}">
        <p14:creationId xmlns:p14="http://schemas.microsoft.com/office/powerpoint/2010/main" val="36577802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Pic-Slide-2">
    <p:spTree>
      <p:nvGrpSpPr>
        <p:cNvPr id="1" name=""/>
        <p:cNvGrpSpPr/>
        <p:nvPr/>
      </p:nvGrpSpPr>
      <p:grpSpPr>
        <a:xfrm>
          <a:off x="0" y="0"/>
          <a:ext cx="0" cy="0"/>
          <a:chOff x="0" y="0"/>
          <a:chExt cx="0" cy="0"/>
        </a:xfrm>
      </p:grpSpPr>
      <p:sp>
        <p:nvSpPr>
          <p:cNvPr id="10" name="Rectangle 9"/>
          <p:cNvSpPr/>
          <p:nvPr userDrawn="1"/>
        </p:nvSpPr>
        <p:spPr>
          <a:xfrm>
            <a:off x="0" y="0"/>
            <a:ext cx="9144000" cy="5148000"/>
          </a:xfrm>
          <a:prstGeom prst="rect">
            <a:avLst/>
          </a:prstGeom>
          <a:solidFill>
            <a:srgbClr val="7DA1C4">
              <a:alpha val="2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 name="Right Triangle 2"/>
          <p:cNvSpPr>
            <a:spLocks noChangeAspect="1"/>
          </p:cNvSpPr>
          <p:nvPr userDrawn="1"/>
        </p:nvSpPr>
        <p:spPr>
          <a:xfrm flipH="1">
            <a:off x="6537600" y="2808000"/>
            <a:ext cx="2604929" cy="2340000"/>
          </a:xfrm>
          <a:prstGeom prst="rtTriangl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432000" y="504000"/>
            <a:ext cx="5580000" cy="360000"/>
          </a:xfrm>
          <a:prstGeom prst="rect">
            <a:avLst/>
          </a:prstGeom>
        </p:spPr>
        <p:txBody>
          <a:bodyPr lIns="0" tIns="0" rIns="0" bIns="0"/>
          <a:lstStyle>
            <a:lvl1pPr algn="l">
              <a:lnSpc>
                <a:spcPts val="1800"/>
              </a:lnSpc>
              <a:defRPr sz="1700" b="1" i="0" baseline="0">
                <a:solidFill>
                  <a:srgbClr val="221C35"/>
                </a:solidFill>
                <a:latin typeface="Arial"/>
              </a:defRPr>
            </a:lvl1pPr>
          </a:lstStyle>
          <a:p>
            <a:r>
              <a:rPr lang="en-GB"/>
              <a:t>Click to edit Master title style</a:t>
            </a:r>
            <a:endParaRPr lang="en-US"/>
          </a:p>
        </p:txBody>
      </p:sp>
      <p:sp>
        <p:nvSpPr>
          <p:cNvPr id="12" name="Text Placeholder 11"/>
          <p:cNvSpPr>
            <a:spLocks noGrp="1"/>
          </p:cNvSpPr>
          <p:nvPr>
            <p:ph type="body" sz="quarter" idx="10"/>
          </p:nvPr>
        </p:nvSpPr>
        <p:spPr>
          <a:xfrm>
            <a:off x="431798" y="864000"/>
            <a:ext cx="5580201" cy="1440000"/>
          </a:xfrm>
          <a:prstGeom prst="rect">
            <a:avLst/>
          </a:prstGeom>
        </p:spPr>
        <p:txBody>
          <a:bodyPr vert="horz" lIns="0" tIns="0" rIns="0" bIns="0"/>
          <a:lstStyle>
            <a:lvl1pPr marL="0" indent="0">
              <a:lnSpc>
                <a:spcPts val="1600"/>
              </a:lnSpc>
              <a:spcBef>
                <a:spcPts val="0"/>
              </a:spcBef>
              <a:buNone/>
              <a:defRPr sz="1400" b="1" i="0" baseline="0">
                <a:solidFill>
                  <a:srgbClr val="7DA1C4"/>
                </a:solidFill>
                <a:latin typeface="Arial"/>
              </a:defRPr>
            </a:lvl1pPr>
            <a:lvl2pPr marL="0" indent="0">
              <a:lnSpc>
                <a:spcPts val="1600"/>
              </a:lnSpc>
              <a:spcBef>
                <a:spcPts val="0"/>
              </a:spcBef>
              <a:defRPr sz="1400" b="1" i="0" baseline="0">
                <a:solidFill>
                  <a:srgbClr val="7DA1C4"/>
                </a:solidFill>
                <a:latin typeface="Arial"/>
              </a:defRPr>
            </a:lvl2pPr>
            <a:lvl3pPr marL="0" indent="0">
              <a:lnSpc>
                <a:spcPts val="1400"/>
              </a:lnSpc>
              <a:spcBef>
                <a:spcPts val="0"/>
              </a:spcBef>
              <a:defRPr sz="1200" b="0" i="0" baseline="0">
                <a:solidFill>
                  <a:srgbClr val="221C35"/>
                </a:solidFill>
                <a:latin typeface="Arial"/>
              </a:defRPr>
            </a:lvl3pPr>
            <a:lvl4pPr marL="0" indent="0">
              <a:lnSpc>
                <a:spcPts val="1600"/>
              </a:lnSpc>
              <a:spcBef>
                <a:spcPts val="0"/>
              </a:spcBef>
              <a:defRPr sz="1400" b="1" i="0" baseline="0">
                <a:solidFill>
                  <a:srgbClr val="7DA1C4"/>
                </a:solidFill>
                <a:latin typeface="Arial"/>
              </a:defRPr>
            </a:lvl4pPr>
            <a:lvl5pPr marL="0" indent="0">
              <a:lnSpc>
                <a:spcPts val="1600"/>
              </a:lnSpc>
              <a:spcBef>
                <a:spcPts val="0"/>
              </a:spcBef>
              <a:defRPr sz="1400" b="1" i="0" baseline="0">
                <a:solidFill>
                  <a:srgbClr val="7DA1C4"/>
                </a:solidFill>
                <a:latin typeface="Arial"/>
              </a:defRPr>
            </a:lvl5pPr>
          </a:lstStyle>
          <a:p>
            <a:pPr lvl="0"/>
            <a:r>
              <a:rPr lang="en-GB" dirty="0"/>
              <a:t>Click to edit Master text styles</a:t>
            </a:r>
          </a:p>
          <a:p>
            <a:pPr lvl="1"/>
            <a:r>
              <a:rPr lang="en-GB" dirty="0"/>
              <a:t>Second level</a:t>
            </a:r>
          </a:p>
          <a:p>
            <a:pPr lvl="2"/>
            <a:r>
              <a:rPr lang="en-GB" dirty="0"/>
              <a:t>Third level</a:t>
            </a:r>
          </a:p>
        </p:txBody>
      </p:sp>
      <p:pic>
        <p:nvPicPr>
          <p:cNvPr id="9" name="Picture 8" descr="NMC_logo pos.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848000" y="4348800"/>
            <a:ext cx="1008000" cy="437198"/>
          </a:xfrm>
          <a:prstGeom prst="rect">
            <a:avLst/>
          </a:prstGeom>
        </p:spPr>
      </p:pic>
      <p:sp>
        <p:nvSpPr>
          <p:cNvPr id="11" name="Text Placeholder 11"/>
          <p:cNvSpPr>
            <a:spLocks noGrp="1"/>
          </p:cNvSpPr>
          <p:nvPr>
            <p:ph type="body" sz="quarter" idx="11"/>
          </p:nvPr>
        </p:nvSpPr>
        <p:spPr>
          <a:xfrm>
            <a:off x="431798" y="2304000"/>
            <a:ext cx="5580201" cy="1440000"/>
          </a:xfrm>
          <a:prstGeom prst="rect">
            <a:avLst/>
          </a:prstGeom>
        </p:spPr>
        <p:txBody>
          <a:bodyPr vert="horz" lIns="0" tIns="0" rIns="0" bIns="0"/>
          <a:lstStyle>
            <a:lvl1pPr marL="0" indent="0">
              <a:lnSpc>
                <a:spcPts val="1200"/>
              </a:lnSpc>
              <a:spcBef>
                <a:spcPts val="0"/>
              </a:spcBef>
              <a:buNone/>
              <a:defRPr sz="900">
                <a:solidFill>
                  <a:srgbClr val="221C35"/>
                </a:solidFill>
                <a:latin typeface="Arial"/>
              </a:defRPr>
            </a:lvl1pPr>
            <a:lvl2pPr marL="0" indent="0">
              <a:lnSpc>
                <a:spcPts val="1200"/>
              </a:lnSpc>
              <a:spcBef>
                <a:spcPts val="0"/>
              </a:spcBef>
              <a:defRPr sz="900">
                <a:solidFill>
                  <a:srgbClr val="221C35"/>
                </a:solidFill>
                <a:latin typeface="Arial"/>
              </a:defRPr>
            </a:lvl2pPr>
            <a:lvl3pPr marL="0" indent="0">
              <a:lnSpc>
                <a:spcPts val="1200"/>
              </a:lnSpc>
              <a:spcBef>
                <a:spcPts val="0"/>
              </a:spcBef>
              <a:defRPr sz="900">
                <a:solidFill>
                  <a:srgbClr val="221C35"/>
                </a:solidFill>
                <a:latin typeface="Arial"/>
              </a:defRPr>
            </a:lvl3pPr>
            <a:lvl4pPr marL="0" indent="0">
              <a:lnSpc>
                <a:spcPts val="1200"/>
              </a:lnSpc>
              <a:spcBef>
                <a:spcPts val="0"/>
              </a:spcBef>
              <a:defRPr sz="900">
                <a:solidFill>
                  <a:srgbClr val="221C35"/>
                </a:solidFill>
                <a:latin typeface="Arial"/>
              </a:defRPr>
            </a:lvl4pPr>
            <a:lvl5pPr marL="0" indent="0">
              <a:lnSpc>
                <a:spcPts val="1200"/>
              </a:lnSpc>
              <a:spcBef>
                <a:spcPts val="0"/>
              </a:spcBef>
              <a:defRPr sz="900">
                <a:solidFill>
                  <a:srgbClr val="221C35"/>
                </a:solidFill>
                <a:latin typeface="Aria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Tree>
    <p:extLst>
      <p:ext uri="{BB962C8B-B14F-4D97-AF65-F5344CB8AC3E}">
        <p14:creationId xmlns:p14="http://schemas.microsoft.com/office/powerpoint/2010/main" val="3863260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0E0CB4-073D-5F46-9C66-810A1CCC95C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1550864-FEE5-354D-959C-1FB2A53BAF3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9782F7F-16E7-0242-BCA7-BD583CB74A24}"/>
              </a:ext>
            </a:extLst>
          </p:cNvPr>
          <p:cNvSpPr>
            <a:spLocks noGrp="1"/>
          </p:cNvSpPr>
          <p:nvPr>
            <p:ph type="dt" sz="half" idx="10"/>
          </p:nvPr>
        </p:nvSpPr>
        <p:spPr/>
        <p:txBody>
          <a:bodyPr/>
          <a:lstStyle/>
          <a:p>
            <a:fld id="{18178237-8762-194C-8645-EE2989752B72}" type="datetimeFigureOut">
              <a:rPr lang="en-US" smtClean="0"/>
              <a:t>9/2/26</a:t>
            </a:fld>
            <a:endParaRPr lang="en-US"/>
          </a:p>
        </p:txBody>
      </p:sp>
      <p:sp>
        <p:nvSpPr>
          <p:cNvPr id="5" name="Footer Placeholder 4">
            <a:extLst>
              <a:ext uri="{FF2B5EF4-FFF2-40B4-BE49-F238E27FC236}">
                <a16:creationId xmlns:a16="http://schemas.microsoft.com/office/drawing/2014/main" id="{871F1576-A2A5-E446-8774-58A92F1C9B1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FEAAC1D-A5E6-CB43-973F-8A6ECC824E2C}"/>
              </a:ext>
            </a:extLst>
          </p:cNvPr>
          <p:cNvSpPr>
            <a:spLocks noGrp="1"/>
          </p:cNvSpPr>
          <p:nvPr>
            <p:ph type="sldNum" sz="quarter" idx="12"/>
          </p:nvPr>
        </p:nvSpPr>
        <p:spPr/>
        <p:txBody>
          <a:bodyPr/>
          <a:lstStyle/>
          <a:p>
            <a:fld id="{528E17A9-C78F-6241-BC00-A67345791D32}" type="slidenum">
              <a:rPr lang="en-US" smtClean="0"/>
              <a:t>‹#›</a:t>
            </a:fld>
            <a:endParaRPr lang="en-US"/>
          </a:p>
        </p:txBody>
      </p:sp>
    </p:spTree>
    <p:extLst>
      <p:ext uri="{BB962C8B-B14F-4D97-AF65-F5344CB8AC3E}">
        <p14:creationId xmlns:p14="http://schemas.microsoft.com/office/powerpoint/2010/main" val="1018890271"/>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3.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6.xml"/><Relationship Id="rId7" Type="http://schemas.openxmlformats.org/officeDocument/2006/relationships/image" Target="../media/image2.png"/><Relationship Id="rId2" Type="http://schemas.openxmlformats.org/officeDocument/2006/relationships/slideLayout" Target="../slideLayouts/slideLayout5.xml"/><Relationship Id="rId1" Type="http://schemas.openxmlformats.org/officeDocument/2006/relationships/slideLayout" Target="../slideLayouts/slideLayout4.xml"/><Relationship Id="rId6" Type="http://schemas.openxmlformats.org/officeDocument/2006/relationships/theme" Target="../theme/theme3.xml"/><Relationship Id="rId5" Type="http://schemas.openxmlformats.org/officeDocument/2006/relationships/slideLayout" Target="../slideLayouts/slideLayout8.xml"/><Relationship Id="rId4" Type="http://schemas.openxmlformats.org/officeDocument/2006/relationships/slideLayout" Target="../slideLayouts/slideLayout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Rectangle 2"/>
          <p:cNvSpPr/>
          <p:nvPr userDrawn="1"/>
        </p:nvSpPr>
        <p:spPr>
          <a:xfrm>
            <a:off x="0" y="0"/>
            <a:ext cx="9144000" cy="5148000"/>
          </a:xfrm>
          <a:prstGeom prst="rect">
            <a:avLst/>
          </a:prstGeom>
          <a:solidFill>
            <a:srgbClr val="E1CD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Right Triangle 3"/>
          <p:cNvSpPr>
            <a:spLocks noChangeAspect="1"/>
          </p:cNvSpPr>
          <p:nvPr userDrawn="1"/>
        </p:nvSpPr>
        <p:spPr>
          <a:xfrm flipH="1">
            <a:off x="6537600" y="2808000"/>
            <a:ext cx="2604929" cy="2340000"/>
          </a:xfrm>
          <a:prstGeom prst="rtTriangle">
            <a:avLst/>
          </a:prstGeom>
          <a:solidFill>
            <a:srgbClr val="221C3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Right Triangle 4"/>
          <p:cNvSpPr>
            <a:spLocks/>
          </p:cNvSpPr>
          <p:nvPr userDrawn="1"/>
        </p:nvSpPr>
        <p:spPr>
          <a:xfrm flipV="1">
            <a:off x="0" y="0"/>
            <a:ext cx="9144000" cy="3225800"/>
          </a:xfrm>
          <a:prstGeom prst="rtTriangle">
            <a:avLst/>
          </a:prstGeom>
          <a:solidFill>
            <a:srgbClr val="221C3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04410510"/>
      </p:ext>
    </p:extLst>
  </p:cSld>
  <p:clrMap bg1="lt1" tx1="dk1" bg2="lt2" tx2="dk2" accent1="accent1" accent2="accent2" accent3="accent3" accent4="accent4" accent5="accent5" accent6="accent6" hlink="hlink" folHlink="folHlink"/>
  <p:sldLayoutIdLst>
    <p:sldLayoutId id="2147483649" r:id="rId1"/>
    <p:sldLayoutId id="2147483660" r:id="rId2"/>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 name="Rectangle 3"/>
          <p:cNvSpPr/>
          <p:nvPr userDrawn="1"/>
        </p:nvSpPr>
        <p:spPr>
          <a:xfrm>
            <a:off x="0" y="0"/>
            <a:ext cx="9144000" cy="5148000"/>
          </a:xfrm>
          <a:prstGeom prst="rect">
            <a:avLst/>
          </a:prstGeom>
          <a:solidFill>
            <a:srgbClr val="E1CD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Right Triangle 4"/>
          <p:cNvSpPr>
            <a:spLocks noChangeAspect="1"/>
          </p:cNvSpPr>
          <p:nvPr userDrawn="1"/>
        </p:nvSpPr>
        <p:spPr>
          <a:xfrm flipH="1">
            <a:off x="6537600" y="2808000"/>
            <a:ext cx="2604929" cy="2340000"/>
          </a:xfrm>
          <a:prstGeom prst="rtTriangle">
            <a:avLst/>
          </a:prstGeom>
          <a:solidFill>
            <a:srgbClr val="221C3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 name="Right Triangle 3"/>
          <p:cNvSpPr>
            <a:spLocks/>
          </p:cNvSpPr>
          <p:nvPr userDrawn="1"/>
        </p:nvSpPr>
        <p:spPr>
          <a:xfrm flipV="1">
            <a:off x="0" y="0"/>
            <a:ext cx="9144000" cy="4405949"/>
          </a:xfrm>
          <a:custGeom>
            <a:avLst/>
            <a:gdLst>
              <a:gd name="connsiteX0" fmla="*/ 0 w 9144000"/>
              <a:gd name="connsiteY0" fmla="*/ 4405949 h 4405949"/>
              <a:gd name="connsiteX1" fmla="*/ 0 w 9144000"/>
              <a:gd name="connsiteY1" fmla="*/ 0 h 4405949"/>
              <a:gd name="connsiteX2" fmla="*/ 9144000 w 9144000"/>
              <a:gd name="connsiteY2" fmla="*/ 4405949 h 4405949"/>
              <a:gd name="connsiteX3" fmla="*/ 0 w 9144000"/>
              <a:gd name="connsiteY3" fmla="*/ 4405949 h 4405949"/>
              <a:gd name="connsiteX0" fmla="*/ 0 w 9144000"/>
              <a:gd name="connsiteY0" fmla="*/ 4405949 h 4405949"/>
              <a:gd name="connsiteX1" fmla="*/ 0 w 9144000"/>
              <a:gd name="connsiteY1" fmla="*/ 0 h 4405949"/>
              <a:gd name="connsiteX2" fmla="*/ 8913609 w 9144000"/>
              <a:gd name="connsiteY2" fmla="*/ 4305285 h 4405949"/>
              <a:gd name="connsiteX3" fmla="*/ 9144000 w 9144000"/>
              <a:gd name="connsiteY3" fmla="*/ 4405949 h 4405949"/>
              <a:gd name="connsiteX4" fmla="*/ 0 w 9144000"/>
              <a:gd name="connsiteY4" fmla="*/ 4405949 h 4405949"/>
              <a:gd name="connsiteX0" fmla="*/ 0 w 9144000"/>
              <a:gd name="connsiteY0" fmla="*/ 4405949 h 4405949"/>
              <a:gd name="connsiteX1" fmla="*/ 0 w 9144000"/>
              <a:gd name="connsiteY1" fmla="*/ 0 h 4405949"/>
              <a:gd name="connsiteX2" fmla="*/ 9076238 w 9144000"/>
              <a:gd name="connsiteY2" fmla="*/ 3290910 h 4405949"/>
              <a:gd name="connsiteX3" fmla="*/ 9144000 w 9144000"/>
              <a:gd name="connsiteY3" fmla="*/ 4405949 h 4405949"/>
              <a:gd name="connsiteX4" fmla="*/ 0 w 9144000"/>
              <a:gd name="connsiteY4" fmla="*/ 4405949 h 4405949"/>
              <a:gd name="connsiteX0" fmla="*/ 0 w 9144000"/>
              <a:gd name="connsiteY0" fmla="*/ 4405949 h 4405949"/>
              <a:gd name="connsiteX1" fmla="*/ 0 w 9144000"/>
              <a:gd name="connsiteY1" fmla="*/ 0 h 4405949"/>
              <a:gd name="connsiteX2" fmla="*/ 9142913 w 9144000"/>
              <a:gd name="connsiteY2" fmla="*/ 3221060 h 4405949"/>
              <a:gd name="connsiteX3" fmla="*/ 9144000 w 9144000"/>
              <a:gd name="connsiteY3" fmla="*/ 4405949 h 4405949"/>
              <a:gd name="connsiteX4" fmla="*/ 0 w 9144000"/>
              <a:gd name="connsiteY4" fmla="*/ 4405949 h 44059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4405949">
                <a:moveTo>
                  <a:pt x="0" y="4405949"/>
                </a:moveTo>
                <a:lnTo>
                  <a:pt x="0" y="0"/>
                </a:lnTo>
                <a:lnTo>
                  <a:pt x="9142913" y="3221060"/>
                </a:lnTo>
                <a:cubicBezTo>
                  <a:pt x="9143275" y="3616023"/>
                  <a:pt x="9143638" y="4010986"/>
                  <a:pt x="9144000" y="4405949"/>
                </a:cubicBezTo>
                <a:lnTo>
                  <a:pt x="0" y="4405949"/>
                </a:lnTo>
                <a:close/>
              </a:path>
            </a:pathLst>
          </a:custGeom>
          <a:solidFill>
            <a:srgbClr val="221C3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2209682"/>
      </p:ext>
    </p:extLst>
  </p:cSld>
  <p:clrMap bg1="lt1" tx1="dk1" bg2="lt2" tx2="dk2" accent1="accent1" accent2="accent2" accent3="accent3" accent4="accent4" accent5="accent5" accent6="accent6" hlink="hlink" folHlink="folHlink"/>
  <p:sldLayoutIdLst>
    <p:sldLayoutId id="2147483659" r:id="rId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NMC_logo pos.png"/>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7848000" y="4348800"/>
            <a:ext cx="1008000" cy="437198"/>
          </a:xfrm>
          <a:prstGeom prst="rect">
            <a:avLst/>
          </a:prstGeom>
        </p:spPr>
      </p:pic>
    </p:spTree>
    <p:extLst>
      <p:ext uri="{BB962C8B-B14F-4D97-AF65-F5344CB8AC3E}">
        <p14:creationId xmlns:p14="http://schemas.microsoft.com/office/powerpoint/2010/main" val="290732816"/>
      </p:ext>
    </p:extLst>
  </p:cSld>
  <p:clrMap bg1="lt1" tx1="dk1" bg2="lt2" tx2="dk2" accent1="accent1" accent2="accent2" accent3="accent3" accent4="accent4" accent5="accent5" accent6="accent6" hlink="hlink" folHlink="folHlink"/>
  <p:sldLayoutIdLst>
    <p:sldLayoutId id="2147483654" r:id="rId1"/>
    <p:sldLayoutId id="2147483656" r:id="rId2"/>
    <p:sldLayoutId id="2147483655" r:id="rId3"/>
    <p:sldLayoutId id="2147483657" r:id="rId4"/>
    <p:sldLayoutId id="2147483662" r:id="rId5"/>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hyperlink" Target="https://pubmed.ncbi.nlm.nih.gov/?term=Szperka%20C%5BAuthor%5D" TargetMode="External"/><Relationship Id="rId2" Type="http://schemas.openxmlformats.org/officeDocument/2006/relationships/hyperlink" Target="https://doi.org/10.1177/03331024261463173" TargetMode="External"/><Relationship Id="rId1" Type="http://schemas.openxmlformats.org/officeDocument/2006/relationships/slideLayout" Target="../slideLayouts/slideLayout7.xml"/><Relationship Id="rId4" Type="http://schemas.openxmlformats.org/officeDocument/2006/relationships/hyperlink" Target="https://doi.org/10.1212%2FCON.0000000000000993" TargetMode="External"/></Relationships>
</file>

<file path=ppt/slides/_rels/slide4.xml.rels><?xml version="1.0" encoding="UTF-8" standalone="yes"?>
<Relationships xmlns="http://schemas.openxmlformats.org/package/2006/relationships"><Relationship Id="rId3" Type="http://schemas.openxmlformats.org/officeDocument/2006/relationships/hyperlink" Target="https://www.nice.org.uk/guidance/ng127/chapter/terms-used-in-this-guideline#refer-immediately" TargetMode="External"/><Relationship Id="rId2" Type="http://schemas.openxmlformats.org/officeDocument/2006/relationships/notesSlide" Target="../notesSlides/notesSlide2.xml"/><Relationship Id="rId1" Type="http://schemas.openxmlformats.org/officeDocument/2006/relationships/slideLayout" Target="../slideLayouts/slideLayout8.xml"/><Relationship Id="rId4" Type="http://schemas.openxmlformats.org/officeDocument/2006/relationships/hyperlink" Target="https://www.nice.org.uk/guidance/ng127/chapter/terms-used-in-this-guideline#refer-urgently" TargetMode="External"/></Relationships>
</file>

<file path=ppt/slides/_rels/slide5.xml.rels><?xml version="1.0" encoding="UTF-8" standalone="yes"?>
<Relationships xmlns="http://schemas.openxmlformats.org/package/2006/relationships"><Relationship Id="rId3" Type="http://schemas.openxmlformats.org/officeDocument/2006/relationships/hyperlink" Target="https://doi.org/10.12701/jyms.2022.00528" TargetMode="External"/><Relationship Id="rId2" Type="http://schemas.openxmlformats.org/officeDocument/2006/relationships/notesSlide" Target="../notesSlides/notesSlide3.xml"/><Relationship Id="rId1" Type="http://schemas.openxmlformats.org/officeDocument/2006/relationships/slideLayout" Target="../slideLayouts/slideLayout8.xml"/><Relationship Id="rId4" Type="http://schemas.openxmlformats.org/officeDocument/2006/relationships/hyperlink" Target="https://pubmed.ncbi.nlm.nih.gov/?term=%22Kim%20S%22%5bAuthor%5d" TargetMode="External"/></Relationships>
</file>

<file path=ppt/slides/_rels/slide6.xml.rels><?xml version="1.0" encoding="UTF-8" standalone="yes"?>
<Relationships xmlns="http://schemas.openxmlformats.org/package/2006/relationships"><Relationship Id="rId3" Type="http://schemas.openxmlformats.org/officeDocument/2006/relationships/hyperlink" Target="https://www.nice.org.uk/guidance/ng127/chapter/terms-used-in-this-guideline#refer" TargetMode="External"/><Relationship Id="rId2" Type="http://schemas.openxmlformats.org/officeDocument/2006/relationships/notesSlide" Target="../notesSlides/notesSlide4.xml"/><Relationship Id="rId1" Type="http://schemas.openxmlformats.org/officeDocument/2006/relationships/slideLayout" Target="../slideLayouts/slideLayout8.xml"/><Relationship Id="rId4" Type="http://schemas.openxmlformats.org/officeDocument/2006/relationships/hyperlink" Target="https://www.nice.org.uk/guidance/cg150" TargetMode="External"/></Relationships>
</file>

<file path=ppt/slides/_rels/slide7.xml.rels><?xml version="1.0" encoding="UTF-8" standalone="yes"?>
<Relationships xmlns="http://schemas.openxmlformats.org/package/2006/relationships"><Relationship Id="rId3" Type="http://schemas.openxmlformats.org/officeDocument/2006/relationships/hyperlink" Target="http://www.ncbi.nlm.nih.gov/entrez/query.fcgi?cmd=Retrieve&amp;db=PubMed&amp;dopt=Abstract&amp;list_uids=16945258" TargetMode="External"/><Relationship Id="rId2" Type="http://schemas.openxmlformats.org/officeDocument/2006/relationships/hyperlink" Target="https://doi.org/10.1136/adc.2009.162057" TargetMode="External"/><Relationship Id="rId1" Type="http://schemas.openxmlformats.org/officeDocument/2006/relationships/slideLayout" Target="../slideLayouts/slideLayout7.xml"/><Relationship Id="rId5" Type="http://schemas.openxmlformats.org/officeDocument/2006/relationships/hyperlink" Target="https://bettersafethantumour.com/" TargetMode="External"/><Relationship Id="rId4" Type="http://schemas.openxmlformats.org/officeDocument/2006/relationships/hyperlink" Target="https://doi.org/10.1007/s11916-006-0066-3" TargetMode="External"/></Relationships>
</file>

<file path=ppt/slides/_rels/slide8.xml.rels><?xml version="1.0" encoding="UTF-8" standalone="yes"?>
<Relationships xmlns="http://schemas.openxmlformats.org/package/2006/relationships"><Relationship Id="rId3" Type="http://schemas.openxmlformats.org/officeDocument/2006/relationships/hyperlink" Target="https://pubmed.ncbi.nlm.nih.gov/?term=Szperka%20C%5BAuthor%5D" TargetMode="External"/><Relationship Id="rId2" Type="http://schemas.openxmlformats.org/officeDocument/2006/relationships/hyperlink" Target="https://patient.info/doctor/optic-disc-swelling-including-papilloedema" TargetMode="External"/><Relationship Id="rId1" Type="http://schemas.openxmlformats.org/officeDocument/2006/relationships/slideLayout" Target="../slideLayouts/slideLayout7.xml"/><Relationship Id="rId4" Type="http://schemas.openxmlformats.org/officeDocument/2006/relationships/hyperlink" Target="https://doi.org/10.1212%2FCON.0000000000000993" TargetMode="External"/></Relationships>
</file>

<file path=ppt/slides/_rels/slide9.xml.rels><?xml version="1.0" encoding="UTF-8" standalone="yes"?>
<Relationships xmlns="http://schemas.openxmlformats.org/package/2006/relationships"><Relationship Id="rId3" Type="http://schemas.openxmlformats.org/officeDocument/2006/relationships/hyperlink" Target="https://doi.org/10.1186/1129-2377-14-79" TargetMode="External"/><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3" Type="http://schemas.openxmlformats.org/officeDocument/2006/relationships/hyperlink" Target="http://www.bjgpopen.org/content/early/2026/06/24/BJGPO.2026.0021" TargetMode="External"/><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3" Type="http://schemas.openxmlformats.org/officeDocument/2006/relationships/hyperlink" Target="https://doi.org/10.12701/jyms.2022.00528" TargetMode="External"/><Relationship Id="rId2" Type="http://schemas.openxmlformats.org/officeDocument/2006/relationships/notesSlide" Target="../notesSlides/notesSlide7.xml"/><Relationship Id="rId1" Type="http://schemas.openxmlformats.org/officeDocument/2006/relationships/slideLayout" Target="../slideLayouts/slideLayout8.xml"/><Relationship Id="rId4" Type="http://schemas.openxmlformats.org/officeDocument/2006/relationships/hyperlink" Target="https://pubmed.ncbi.nlm.nih.gov/?term=%22Kim%20S%22%5bAuthor%5d" TargetMode="External"/></Relationships>
</file>

<file path=ppt/slides/_rels/slide12.xml.rels><?xml version="1.0" encoding="UTF-8" standalone="yes"?>
<Relationships xmlns="http://schemas.openxmlformats.org/package/2006/relationships"><Relationship Id="rId3" Type="http://schemas.openxmlformats.org/officeDocument/2006/relationships/hyperlink" Target="http://www.bjgpopen.org/content/early/2026/06/24/BJGPO.2026.0021" TargetMode="External"/><Relationship Id="rId2" Type="http://schemas.openxmlformats.org/officeDocument/2006/relationships/notesSlide" Target="../notesSlides/notesSlide8.xml"/><Relationship Id="rId1" Type="http://schemas.openxmlformats.org/officeDocument/2006/relationships/slideLayout" Target="../slideLayouts/slideLayout8.xml"/><Relationship Id="rId4" Type="http://schemas.openxmlformats.org/officeDocument/2006/relationships/image" Target="../media/image6.jpg"/></Relationships>
</file>

<file path=ppt/slides/_rels/slide13.xml.rels><?xml version="1.0" encoding="UTF-8" standalone="yes"?>
<Relationships xmlns="http://schemas.openxmlformats.org/package/2006/relationships"><Relationship Id="rId3" Type="http://schemas.openxmlformats.org/officeDocument/2006/relationships/hyperlink" Target="https://doi.org/10.1177/03331024261463173" TargetMode="External"/><Relationship Id="rId2" Type="http://schemas.openxmlformats.org/officeDocument/2006/relationships/notesSlide" Target="../notesSlides/notesSlide9.xml"/><Relationship Id="rId1" Type="http://schemas.openxmlformats.org/officeDocument/2006/relationships/slideLayout" Target="../slideLayouts/slideLayout8.xml"/><Relationship Id="rId5" Type="http://schemas.openxmlformats.org/officeDocument/2006/relationships/image" Target="../media/image8.jpg"/><Relationship Id="rId4" Type="http://schemas.openxmlformats.org/officeDocument/2006/relationships/image" Target="../media/image7.jpg"/></Relationships>
</file>

<file path=ppt/slides/_rels/slide14.xml.rels><?xml version="1.0" encoding="UTF-8" standalone="yes"?>
<Relationships xmlns="http://schemas.openxmlformats.org/package/2006/relationships"><Relationship Id="rId3" Type="http://schemas.openxmlformats.org/officeDocument/2006/relationships/hyperlink" Target="https://media.gosh.nhs.uk/documents/pedi_midas_questionnaire.pdf" TargetMode="External"/><Relationship Id="rId2" Type="http://schemas.openxmlformats.org/officeDocument/2006/relationships/notesSlide" Target="../notesSlides/notesSlide10.xml"/><Relationship Id="rId1" Type="http://schemas.openxmlformats.org/officeDocument/2006/relationships/slideLayout" Target="../slideLayouts/slideLayout8.xml"/><Relationship Id="rId4" Type="http://schemas.openxmlformats.org/officeDocument/2006/relationships/hyperlink" Target="http://www.pedsql.org/about_pedsql.html" TargetMode="Externa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3" Type="http://schemas.openxmlformats.org/officeDocument/2006/relationships/hyperlink" Target="https://journals.sagepub.com/doi/10.1177/03331024211027560" TargetMode="External"/><Relationship Id="rId2" Type="http://schemas.openxmlformats.org/officeDocument/2006/relationships/notesSlide" Target="../notesSlides/notesSlide12.xml"/><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3" Type="http://schemas.openxmlformats.org/officeDocument/2006/relationships/hyperlink" Target="https://journals.sagepub.com/doi/10.1177/03331024211027560" TargetMode="External"/><Relationship Id="rId2" Type="http://schemas.openxmlformats.org/officeDocument/2006/relationships/notesSlide" Target="../notesSlides/notesSlide13.xml"/><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3" Type="http://schemas.openxmlformats.org/officeDocument/2006/relationships/image" Target="../media/image9.tiff"/><Relationship Id="rId2" Type="http://schemas.openxmlformats.org/officeDocument/2006/relationships/notesSlide" Target="../notesSlides/notesSlide15.xml"/><Relationship Id="rId1" Type="http://schemas.openxmlformats.org/officeDocument/2006/relationships/slideLayout" Target="../slideLayouts/slideLayout8.xml"/><Relationship Id="rId5" Type="http://schemas.openxmlformats.org/officeDocument/2006/relationships/image" Target="../media/image11.tiff"/><Relationship Id="rId4" Type="http://schemas.openxmlformats.org/officeDocument/2006/relationships/image" Target="../media/image10.tiff"/></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3" Type="http://schemas.openxmlformats.org/officeDocument/2006/relationships/hyperlink" Target="https://pubmed.ncbi.nlm.nih.gov/?term=Szperka%20C%5BAuthor%5D" TargetMode="External"/><Relationship Id="rId2" Type="http://schemas.openxmlformats.org/officeDocument/2006/relationships/notesSlide" Target="../notesSlides/notesSlide17.xml"/><Relationship Id="rId1" Type="http://schemas.openxmlformats.org/officeDocument/2006/relationships/slideLayout" Target="../slideLayouts/slideLayout8.xml"/><Relationship Id="rId4" Type="http://schemas.openxmlformats.org/officeDocument/2006/relationships/hyperlink" Target="https://www.ncbi.nlm.nih.gov/entrez/eutils/elink.fcgi?dbfrom=pubmed&amp;retmode=ref&amp;cmd=prlinks&amp;id=34048400" TargetMode="External"/></Relationships>
</file>

<file path=ppt/slides/_rels/slide22.xml.rels><?xml version="1.0" encoding="UTF-8" standalone="yes"?>
<Relationships xmlns="http://schemas.openxmlformats.org/package/2006/relationships"><Relationship Id="rId3" Type="http://schemas.openxmlformats.org/officeDocument/2006/relationships/image" Target="../media/image12.tiff"/><Relationship Id="rId2" Type="http://schemas.openxmlformats.org/officeDocument/2006/relationships/notesSlide" Target="../notesSlides/notesSlide18.xml"/><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3" Type="http://schemas.openxmlformats.org/officeDocument/2006/relationships/hyperlink" Target="https://headachejournal.onlinelibrary.wiley.com/doi/pdf/10.1111/head.13255" TargetMode="External"/><Relationship Id="rId2" Type="http://schemas.openxmlformats.org/officeDocument/2006/relationships/notesSlide" Target="../notesSlides/notesSlide19.xml"/><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3" Type="http://schemas.openxmlformats.org/officeDocument/2006/relationships/hyperlink" Target="https://doi.org/10.1177/0333102426146" TargetMode="External"/><Relationship Id="rId2" Type="http://schemas.openxmlformats.org/officeDocument/2006/relationships/notesSlide" Target="../notesSlides/notesSlide22.xml"/><Relationship Id="rId1" Type="http://schemas.openxmlformats.org/officeDocument/2006/relationships/slideLayout" Target="../slideLayouts/slideLayout8.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8.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8.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8.xml"/></Relationships>
</file>

<file path=ppt/slides/_rels/slide30.xml.rels><?xml version="1.0" encoding="UTF-8" standalone="yes"?>
<Relationships xmlns="http://schemas.openxmlformats.org/package/2006/relationships"><Relationship Id="rId3" Type="http://schemas.openxmlformats.org/officeDocument/2006/relationships/hyperlink" Target="https://www.ncbi.nlm.nih.gov/pmc/articles/PMC7887883/" TargetMode="External"/><Relationship Id="rId2" Type="http://schemas.openxmlformats.org/officeDocument/2006/relationships/notesSlide" Target="../notesSlides/notesSlide26.xml"/><Relationship Id="rId1" Type="http://schemas.openxmlformats.org/officeDocument/2006/relationships/slideLayout" Target="../slideLayouts/slideLayout8.xml"/><Relationship Id="rId6" Type="http://schemas.openxmlformats.org/officeDocument/2006/relationships/hyperlink" Target="https://doi.org/10.1212/WNL.0000000000202606" TargetMode="External"/><Relationship Id="rId5" Type="http://schemas.openxmlformats.org/officeDocument/2006/relationships/hyperlink" Target="https://pubmed.ncbi.nlm.nih.gov/41534042/" TargetMode="External"/><Relationship Id="rId4" Type="http://schemas.openxmlformats.org/officeDocument/2006/relationships/hyperlink" Target="https://ir.tevapharm.com/news-and-events/press-releases/press-release-details/2025/FDA-Approves-Expanded-Indication-for-AJOVY-fremanezumab-vfrm-The-First-Anti-CGRP-Preventive-Treatment-for-Pediatric-Episodic-Migraine/default.aspx" TargetMode="Externa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8.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8.xml"/></Relationships>
</file>

<file path=ppt/slides/_rels/slide33.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29.xml"/><Relationship Id="rId1" Type="http://schemas.openxmlformats.org/officeDocument/2006/relationships/slideLayout" Target="../slideLayouts/slideLayout8.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8.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8.xml"/></Relationships>
</file>

<file path=ppt/slides/_rels/slide36.xml.rels><?xml version="1.0" encoding="UTF-8" standalone="yes"?>
<Relationships xmlns="http://schemas.openxmlformats.org/package/2006/relationships"><Relationship Id="rId3" Type="http://schemas.openxmlformats.org/officeDocument/2006/relationships/hyperlink" Target="http://www.bjgpopen.org/content/early/2026/06/24/BJGPO.2026.0021" TargetMode="External"/><Relationship Id="rId2" Type="http://schemas.openxmlformats.org/officeDocument/2006/relationships/notesSlide" Target="../notesSlides/notesSlide32.xml"/><Relationship Id="rId1" Type="http://schemas.openxmlformats.org/officeDocument/2006/relationships/slideLayout" Target="../slideLayouts/slideLayout8.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8.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8.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8.xml"/></Relationships>
</file>

<file path=ppt/slides/_rels/slide40.xml.rels><?xml version="1.0" encoding="UTF-8" standalone="yes"?>
<Relationships xmlns="http://schemas.openxmlformats.org/package/2006/relationships"><Relationship Id="rId3" Type="http://schemas.openxmlformats.org/officeDocument/2006/relationships/hyperlink" Target="https://media.gosh.nhs.uk/documents/pedi_midas_questionnaire.pdf" TargetMode="External"/><Relationship Id="rId2" Type="http://schemas.openxmlformats.org/officeDocument/2006/relationships/notesSlide" Target="../notesSlides/notesSlide36.xml"/><Relationship Id="rId1" Type="http://schemas.openxmlformats.org/officeDocument/2006/relationships/slideLayout" Target="../slideLayouts/slideLayout8.xml"/><Relationship Id="rId5" Type="http://schemas.openxmlformats.org/officeDocument/2006/relationships/hyperlink" Target="https://headachejournal.onlinelibrary.wiley.com/doi/pdf/10.1111/head.13255" TargetMode="External"/><Relationship Id="rId4" Type="http://schemas.openxmlformats.org/officeDocument/2006/relationships/hyperlink" Target="http://www.pedsql.org/about_pedsql.html" TargetMode="External"/></Relationships>
</file>

<file path=ppt/slides/_rels/slide41.xml.rels><?xml version="1.0" encoding="UTF-8" standalone="yes"?>
<Relationships xmlns="http://schemas.openxmlformats.org/package/2006/relationships"><Relationship Id="rId8" Type="http://schemas.openxmlformats.org/officeDocument/2006/relationships/hyperlink" Target="https://bettersafethantumour.com/" TargetMode="External"/><Relationship Id="rId3" Type="http://schemas.openxmlformats.org/officeDocument/2006/relationships/hyperlink" Target="http://www.nationalmigrainecentre.org.uk/understanding-migraine/heads-up-podcast/" TargetMode="External"/><Relationship Id="rId7" Type="http://schemas.openxmlformats.org/officeDocument/2006/relationships/hyperlink" Target="https://migrainetrust.org/migraine-in-children-and-young-people/" TargetMode="External"/><Relationship Id="rId2" Type="http://schemas.openxmlformats.org/officeDocument/2006/relationships/notesSlide" Target="../notesSlides/notesSlide37.xml"/><Relationship Id="rId1" Type="http://schemas.openxmlformats.org/officeDocument/2006/relationships/slideLayout" Target="../slideLayouts/slideLayout8.xml"/><Relationship Id="rId6" Type="http://schemas.openxmlformats.org/officeDocument/2006/relationships/hyperlink" Target="https://cks.nice.org.uk/topics/migraine/management/young-people-aged-12-17-years/" TargetMode="External"/><Relationship Id="rId5" Type="http://schemas.openxmlformats.org/officeDocument/2006/relationships/hyperlink" Target="https://www.clinicalguidelines.scot.nhs.uk/rhc-for-health-professionals/guidelines/primary-care-referral-guidelines/medical-paediatric-pre-referral-guidance/headache-in-children-advice-for-referrers/" TargetMode="External"/><Relationship Id="rId4" Type="http://schemas.openxmlformats.org/officeDocument/2006/relationships/hyperlink" Target="http://www.tedwraggtrust.co.uk/heads-up-resources" TargetMode="External"/><Relationship Id="rId9" Type="http://schemas.openxmlformats.org/officeDocument/2006/relationships/hyperlink" Target="https://ouchuk.org/get-informed" TargetMode="External"/></Relationships>
</file>

<file path=ppt/slides/_rels/slide4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14.jp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8"/>
        <p:cNvGrpSpPr/>
        <p:nvPr/>
      </p:nvGrpSpPr>
      <p:grpSpPr>
        <a:xfrm>
          <a:off x="0" y="0"/>
          <a:ext cx="0" cy="0"/>
          <a:chOff x="0" y="0"/>
          <a:chExt cx="0" cy="0"/>
        </a:xfrm>
      </p:grpSpPr>
      <p:graphicFrame>
        <p:nvGraphicFramePr>
          <p:cNvPr id="89" name="Shape 89"/>
          <p:cNvGraphicFramePr/>
          <p:nvPr>
            <p:extLst>
              <p:ext uri="{D42A27DB-BD31-4B8C-83A1-F6EECF244321}">
                <p14:modId xmlns:p14="http://schemas.microsoft.com/office/powerpoint/2010/main" val="4159206162"/>
              </p:ext>
            </p:extLst>
          </p:nvPr>
        </p:nvGraphicFramePr>
        <p:xfrm>
          <a:off x="1690278" y="2352193"/>
          <a:ext cx="6316899" cy="822960"/>
        </p:xfrm>
        <a:graphic>
          <a:graphicData uri="http://schemas.openxmlformats.org/drawingml/2006/table">
            <a:tbl>
              <a:tblPr>
                <a:noFill/>
              </a:tblPr>
              <a:tblGrid>
                <a:gridCol w="6316899">
                  <a:extLst>
                    <a:ext uri="{9D8B030D-6E8A-4147-A177-3AD203B41FA5}">
                      <a16:colId xmlns:a16="http://schemas.microsoft.com/office/drawing/2014/main" val="20000"/>
                    </a:ext>
                  </a:extLst>
                </a:gridCol>
              </a:tblGrid>
              <a:tr h="791762">
                <a:tc>
                  <a:txBody>
                    <a:bodyPr/>
                    <a:lstStyle/>
                    <a:p>
                      <a:pPr lvl="0" algn="ctr" rtl="0">
                        <a:lnSpc>
                          <a:spcPct val="100000"/>
                        </a:lnSpc>
                        <a:spcBef>
                          <a:spcPts val="0"/>
                        </a:spcBef>
                        <a:buClr>
                          <a:srgbClr val="7E9787"/>
                        </a:buClr>
                        <a:buSzPct val="25000"/>
                        <a:buFont typeface="Questrial"/>
                        <a:buNone/>
                      </a:pPr>
                      <a:r>
                        <a:rPr lang="en-GB" sz="1800" kern="1200" dirty="0">
                          <a:solidFill>
                            <a:schemeClr val="tx1"/>
                          </a:solidFill>
                          <a:effectLst/>
                          <a:latin typeface="+mn-lt"/>
                          <a:ea typeface="+mn-ea"/>
                          <a:cs typeface="+mn-cs"/>
                        </a:rPr>
                        <a:t>Headache in Children &amp; Adolescents </a:t>
                      </a:r>
                    </a:p>
                    <a:p>
                      <a:pPr lvl="0" algn="ctr" rtl="0">
                        <a:lnSpc>
                          <a:spcPct val="100000"/>
                        </a:lnSpc>
                        <a:spcBef>
                          <a:spcPts val="0"/>
                        </a:spcBef>
                        <a:buClr>
                          <a:srgbClr val="7E9787"/>
                        </a:buClr>
                        <a:buSzPct val="25000"/>
                        <a:buFont typeface="Questrial"/>
                        <a:buNone/>
                      </a:pPr>
                      <a:r>
                        <a:rPr lang="en-GB" sz="1800" kern="1200" dirty="0">
                          <a:solidFill>
                            <a:schemeClr val="tx1"/>
                          </a:solidFill>
                          <a:effectLst/>
                          <a:latin typeface="+mn-lt"/>
                          <a:ea typeface="+mn-ea"/>
                          <a:cs typeface="+mn-cs"/>
                        </a:rPr>
                        <a:t>Diagnosis, management &amp; communication </a:t>
                      </a:r>
                    </a:p>
                    <a:p>
                      <a:pPr lvl="0" algn="ctr" rtl="0">
                        <a:lnSpc>
                          <a:spcPct val="100000"/>
                        </a:lnSpc>
                        <a:spcBef>
                          <a:spcPts val="0"/>
                        </a:spcBef>
                        <a:buClr>
                          <a:srgbClr val="7E9787"/>
                        </a:buClr>
                        <a:buSzPct val="25000"/>
                        <a:buFont typeface="Questrial"/>
                        <a:buNone/>
                      </a:pPr>
                      <a:r>
                        <a:rPr lang="en-GB" sz="1800" kern="1200" dirty="0">
                          <a:solidFill>
                            <a:schemeClr val="tx1"/>
                          </a:solidFill>
                          <a:effectLst/>
                          <a:latin typeface="+mn-lt"/>
                          <a:ea typeface="+mn-ea"/>
                          <a:cs typeface="+mn-cs"/>
                        </a:rPr>
                        <a:t>with young patients &amp; families</a:t>
                      </a:r>
                      <a:endParaRPr lang="en-GB" sz="3000" b="1" baseline="0" dirty="0">
                        <a:solidFill>
                          <a:srgbClr val="A33D66"/>
                        </a:solidFill>
                        <a:latin typeface="Questrial"/>
                        <a:ea typeface="Questrial"/>
                        <a:cs typeface="Questrial"/>
                        <a:sym typeface="Questrial"/>
                      </a:endParaRPr>
                    </a:p>
                  </a:txBody>
                  <a:tcPr marL="0" marR="0" marT="0" marB="0">
                    <a:lnL w="9525" cap="flat" cmpd="sng">
                      <a:solidFill>
                        <a:srgbClr val="000000">
                          <a:alpha val="0"/>
                        </a:srgbClr>
                      </a:solidFill>
                      <a:prstDash val="solid"/>
                      <a:round/>
                      <a:headEnd type="none" w="med" len="med"/>
                      <a:tailEnd type="none" w="med" len="med"/>
                    </a:lnL>
                    <a:lnR w="9525" cap="flat" cmpd="sng">
                      <a:solidFill>
                        <a:srgbClr val="000000">
                          <a:alpha val="0"/>
                        </a:srgbClr>
                      </a:solidFill>
                      <a:prstDash val="solid"/>
                      <a:round/>
                      <a:headEnd type="none" w="med" len="med"/>
                      <a:tailEnd type="none" w="med" len="med"/>
                    </a:lnR>
                    <a:lnT w="9525" cap="flat" cmpd="sng">
                      <a:solidFill>
                        <a:srgbClr val="000000">
                          <a:alpha val="0"/>
                        </a:srgbClr>
                      </a:solidFill>
                      <a:prstDash val="solid"/>
                      <a:round/>
                      <a:headEnd type="none" w="med" len="med"/>
                      <a:tailEnd type="none" w="med" len="med"/>
                    </a:lnT>
                    <a:lnB w="9525" cap="flat" cmpd="sng">
                      <a:solidFill>
                        <a:srgbClr val="000000">
                          <a:alpha val="0"/>
                        </a:srgbClr>
                      </a:solidFill>
                      <a:prstDash val="solid"/>
                      <a:round/>
                      <a:headEnd type="none" w="med" len="med"/>
                      <a:tailEnd type="none" w="med" len="med"/>
                    </a:lnB>
                  </a:tcPr>
                </a:tc>
                <a:extLst>
                  <a:ext uri="{0D108BD9-81ED-4DB2-BD59-A6C34878D82A}">
                    <a16:rowId xmlns:a16="http://schemas.microsoft.com/office/drawing/2014/main" val="10000"/>
                  </a:ext>
                </a:extLst>
              </a:tr>
            </a:tbl>
          </a:graphicData>
        </a:graphic>
      </p:graphicFrame>
      <p:sp>
        <p:nvSpPr>
          <p:cNvPr id="91" name="Shape 91"/>
          <p:cNvSpPr txBox="1">
            <a:spLocks noGrp="1"/>
          </p:cNvSpPr>
          <p:nvPr>
            <p:ph type="sldNum" sz="quarter" idx="12"/>
          </p:nvPr>
        </p:nvSpPr>
        <p:spPr>
          <a:xfrm>
            <a:off x="6057901" y="4767264"/>
            <a:ext cx="1600199" cy="273844"/>
          </a:xfrm>
          <a:prstGeom prst="rect">
            <a:avLst/>
          </a:prstGeom>
          <a:noFill/>
          <a:ln>
            <a:noFill/>
          </a:ln>
        </p:spPr>
        <p:txBody>
          <a:bodyPr vert="horz" lIns="68569" tIns="34275" rIns="68569" bIns="34275" rtlCol="0" anchor="ctr" anchorCtr="0">
            <a:noAutofit/>
          </a:bodyPr>
          <a:lstStyle/>
          <a:p>
            <a:pPr>
              <a:buSzPct val="25000"/>
            </a:pPr>
            <a:fld id="{00000000-1234-1234-1234-123412341234}" type="slidenum">
              <a:rPr lang="en-GB">
                <a:solidFill>
                  <a:srgbClr val="888888"/>
                </a:solidFill>
                <a:latin typeface="Calibri"/>
                <a:ea typeface="Calibri"/>
                <a:cs typeface="Calibri"/>
                <a:sym typeface="Calibri"/>
              </a:rPr>
              <a:pPr>
                <a:buSzPct val="25000"/>
              </a:pPr>
              <a:t>1</a:t>
            </a:fld>
            <a:endParaRPr lang="en-GB">
              <a:solidFill>
                <a:srgbClr val="888888"/>
              </a:solidFill>
              <a:latin typeface="Calibri"/>
              <a:ea typeface="Calibri"/>
              <a:cs typeface="Calibri"/>
              <a:sym typeface="Calibri"/>
            </a:endParaRPr>
          </a:p>
        </p:txBody>
      </p:sp>
      <p:sp>
        <p:nvSpPr>
          <p:cNvPr id="2" name="TextBox 1">
            <a:extLst>
              <a:ext uri="{FF2B5EF4-FFF2-40B4-BE49-F238E27FC236}">
                <a16:creationId xmlns:a16="http://schemas.microsoft.com/office/drawing/2014/main" id="{C36C87C2-DF0A-FE4B-8AC7-B0E8091B6056}"/>
              </a:ext>
            </a:extLst>
          </p:cNvPr>
          <p:cNvSpPr txBox="1"/>
          <p:nvPr/>
        </p:nvSpPr>
        <p:spPr>
          <a:xfrm>
            <a:off x="1638529" y="3266415"/>
            <a:ext cx="5866675" cy="1608967"/>
          </a:xfrm>
          <a:prstGeom prst="rect">
            <a:avLst/>
          </a:prstGeom>
          <a:noFill/>
        </p:spPr>
        <p:txBody>
          <a:bodyPr wrap="square" rtlCol="0">
            <a:spAutoFit/>
          </a:bodyPr>
          <a:lstStyle/>
          <a:p>
            <a:pPr lvl="0" algn="ctr">
              <a:lnSpc>
                <a:spcPct val="107142"/>
              </a:lnSpc>
              <a:buClr>
                <a:srgbClr val="7E9787"/>
              </a:buClr>
              <a:buSzPct val="25000"/>
            </a:pPr>
            <a:r>
              <a:rPr lang="en-GB" b="1" dirty="0">
                <a:latin typeface="Questrial"/>
                <a:ea typeface="Questrial"/>
                <a:cs typeface="Questrial"/>
                <a:sym typeface="Questrial"/>
              </a:rPr>
              <a:t>Dr Katy Munro</a:t>
            </a:r>
          </a:p>
          <a:p>
            <a:pPr lvl="0" algn="ctr">
              <a:lnSpc>
                <a:spcPct val="107142"/>
              </a:lnSpc>
              <a:buClr>
                <a:srgbClr val="7E9787"/>
              </a:buClr>
              <a:buSzPct val="25000"/>
            </a:pPr>
            <a:r>
              <a:rPr lang="en-GB" sz="1500" b="1">
                <a:latin typeface="Questrial"/>
                <a:ea typeface="Questrial"/>
                <a:cs typeface="Questrial"/>
                <a:sym typeface="Questrial"/>
              </a:rPr>
              <a:t>Senior </a:t>
            </a:r>
            <a:r>
              <a:rPr lang="en-GB" sz="1500" b="1" dirty="0">
                <a:latin typeface="Questrial"/>
                <a:ea typeface="Questrial"/>
                <a:cs typeface="Questrial"/>
                <a:sym typeface="Questrial"/>
              </a:rPr>
              <a:t>GP Headache Specialist, NMC </a:t>
            </a:r>
          </a:p>
          <a:p>
            <a:pPr lvl="0" algn="ctr">
              <a:lnSpc>
                <a:spcPct val="107142"/>
              </a:lnSpc>
              <a:buClr>
                <a:srgbClr val="7E9787"/>
              </a:buClr>
              <a:buSzPct val="25000"/>
            </a:pPr>
            <a:r>
              <a:rPr lang="en-GB" sz="1500" b="1" dirty="0">
                <a:latin typeface="Questrial"/>
                <a:ea typeface="Questrial"/>
                <a:cs typeface="Questrial"/>
                <a:sym typeface="Questrial"/>
              </a:rPr>
              <a:t>Host of ‘Heads Up’ podcast</a:t>
            </a:r>
          </a:p>
          <a:p>
            <a:pPr lvl="0" algn="ctr">
              <a:lnSpc>
                <a:spcPct val="107142"/>
              </a:lnSpc>
              <a:buClr>
                <a:srgbClr val="7E9787"/>
              </a:buClr>
              <a:buSzPct val="25000"/>
            </a:pPr>
            <a:r>
              <a:rPr lang="en-GB" sz="1500" b="1" dirty="0">
                <a:latin typeface="Questrial"/>
                <a:ea typeface="Questrial"/>
                <a:cs typeface="Questrial"/>
                <a:sym typeface="Questrial"/>
              </a:rPr>
              <a:t>Author: ‘Managing Your Migraine’ book</a:t>
            </a:r>
          </a:p>
          <a:p>
            <a:pPr lvl="0" algn="ctr">
              <a:lnSpc>
                <a:spcPct val="107142"/>
              </a:lnSpc>
              <a:buClr>
                <a:srgbClr val="7E9787"/>
              </a:buClr>
              <a:buSzPct val="25000"/>
            </a:pPr>
            <a:endParaRPr lang="en-GB" sz="1500" b="1" dirty="0">
              <a:latin typeface="Questrial"/>
              <a:ea typeface="Questrial"/>
              <a:cs typeface="Questrial"/>
              <a:sym typeface="Questrial"/>
            </a:endParaRPr>
          </a:p>
          <a:p>
            <a:pPr lvl="0" algn="ctr">
              <a:lnSpc>
                <a:spcPct val="107142"/>
              </a:lnSpc>
              <a:buClr>
                <a:srgbClr val="7E9787"/>
              </a:buClr>
              <a:buSzPct val="25000"/>
            </a:pPr>
            <a:r>
              <a:rPr lang="en-GB" sz="1500" b="1" dirty="0">
                <a:latin typeface="Questrial"/>
                <a:ea typeface="Questrial"/>
                <a:cs typeface="Questrial"/>
                <a:sym typeface="Questrial"/>
              </a:rPr>
              <a:t>Instagram @</a:t>
            </a:r>
            <a:r>
              <a:rPr lang="en-GB" sz="1500" b="1" dirty="0" err="1">
                <a:latin typeface="Questrial"/>
                <a:ea typeface="Questrial"/>
                <a:cs typeface="Questrial"/>
                <a:sym typeface="Questrial"/>
              </a:rPr>
              <a:t>migrainedoc</a:t>
            </a:r>
            <a:endParaRPr lang="en-GB" sz="1500" b="1" dirty="0">
              <a:latin typeface="Questrial"/>
              <a:ea typeface="Questrial"/>
              <a:cs typeface="Questrial"/>
              <a:sym typeface="Questrial"/>
            </a:endParaRPr>
          </a:p>
        </p:txBody>
      </p:sp>
      <p:pic>
        <p:nvPicPr>
          <p:cNvPr id="7" name="Picture 6" descr="Shape&#10;&#10;Description automatically generated">
            <a:extLst>
              <a:ext uri="{FF2B5EF4-FFF2-40B4-BE49-F238E27FC236}">
                <a16:creationId xmlns:a16="http://schemas.microsoft.com/office/drawing/2014/main" id="{2E96BBCF-A67C-4440-8552-8C17DD35805B}"/>
              </a:ext>
            </a:extLst>
          </p:cNvPr>
          <p:cNvPicPr>
            <a:picLocks noChangeAspect="1"/>
          </p:cNvPicPr>
          <p:nvPr/>
        </p:nvPicPr>
        <p:blipFill>
          <a:blip r:embed="rId3"/>
          <a:stretch>
            <a:fillRect/>
          </a:stretch>
        </p:blipFill>
        <p:spPr>
          <a:xfrm>
            <a:off x="7629854" y="4217254"/>
            <a:ext cx="532770" cy="791762"/>
          </a:xfrm>
          <a:prstGeom prst="rect">
            <a:avLst/>
          </a:prstGeom>
        </p:spPr>
      </p:pic>
      <p:pic>
        <p:nvPicPr>
          <p:cNvPr id="4" name="Picture 3" descr="Icon&#10;&#10;Description automatically generated with medium confidence">
            <a:extLst>
              <a:ext uri="{FF2B5EF4-FFF2-40B4-BE49-F238E27FC236}">
                <a16:creationId xmlns:a16="http://schemas.microsoft.com/office/drawing/2014/main" id="{5254A723-D8DF-C29B-647F-9F5E9866F720}"/>
              </a:ext>
            </a:extLst>
          </p:cNvPr>
          <p:cNvPicPr>
            <a:picLocks noChangeAspect="1"/>
          </p:cNvPicPr>
          <p:nvPr/>
        </p:nvPicPr>
        <p:blipFill>
          <a:blip r:embed="rId4"/>
          <a:stretch>
            <a:fillRect/>
          </a:stretch>
        </p:blipFill>
        <p:spPr>
          <a:xfrm>
            <a:off x="8287274" y="4235447"/>
            <a:ext cx="738400" cy="755375"/>
          </a:xfrm>
          <a:prstGeom prst="rect">
            <a:avLst/>
          </a:prstGeom>
        </p:spPr>
      </p:pic>
      <p:pic>
        <p:nvPicPr>
          <p:cNvPr id="6" name="Picture 5" descr="A logo with text and a brain&#10;&#10;Description automatically generated">
            <a:extLst>
              <a:ext uri="{FF2B5EF4-FFF2-40B4-BE49-F238E27FC236}">
                <a16:creationId xmlns:a16="http://schemas.microsoft.com/office/drawing/2014/main" id="{4379B8D4-CD6B-4B43-27E1-EF0BD179334A}"/>
              </a:ext>
            </a:extLst>
          </p:cNvPr>
          <p:cNvPicPr>
            <a:picLocks noChangeAspect="1"/>
          </p:cNvPicPr>
          <p:nvPr/>
        </p:nvPicPr>
        <p:blipFill>
          <a:blip r:embed="rId5"/>
          <a:stretch>
            <a:fillRect/>
          </a:stretch>
        </p:blipFill>
        <p:spPr>
          <a:xfrm>
            <a:off x="302985" y="307455"/>
            <a:ext cx="1822618" cy="1822618"/>
          </a:xfrm>
          <a:prstGeom prst="rect">
            <a:avLst/>
          </a:prstGeom>
        </p:spPr>
      </p:pic>
    </p:spTree>
    <p:extLst>
      <p:ext uri="{BB962C8B-B14F-4D97-AF65-F5344CB8AC3E}">
        <p14:creationId xmlns:p14="http://schemas.microsoft.com/office/powerpoint/2010/main" val="33466707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7DA1C4">
            <a:alpha val="60037"/>
          </a:srgbClr>
        </a:solidFill>
        <a:effectLst/>
      </p:bgPr>
    </p:bg>
    <p:spTree>
      <p:nvGrpSpPr>
        <p:cNvPr id="1" name=""/>
        <p:cNvGrpSpPr/>
        <p:nvPr/>
      </p:nvGrpSpPr>
      <p:grpSpPr>
        <a:xfrm>
          <a:off x="0" y="0"/>
          <a:ext cx="0" cy="0"/>
          <a:chOff x="0" y="0"/>
          <a:chExt cx="0" cy="0"/>
        </a:xfrm>
      </p:grpSpPr>
      <p:sp>
        <p:nvSpPr>
          <p:cNvPr id="3" name="Text Placeholder 2"/>
          <p:cNvSpPr>
            <a:spLocks noGrp="1"/>
          </p:cNvSpPr>
          <p:nvPr>
            <p:ph type="body" sz="quarter" idx="10"/>
          </p:nvPr>
        </p:nvSpPr>
        <p:spPr>
          <a:xfrm>
            <a:off x="500514" y="864000"/>
            <a:ext cx="6891689" cy="3787022"/>
          </a:xfrm>
          <a:solidFill>
            <a:schemeClr val="bg1"/>
          </a:solidFill>
        </p:spPr>
        <p:txBody>
          <a:bodyPr/>
          <a:lstStyle/>
          <a:p>
            <a:endParaRPr lang="en-GB" dirty="0">
              <a:solidFill>
                <a:schemeClr val="tx2">
                  <a:lumMod val="75000"/>
                </a:schemeClr>
              </a:solidFill>
              <a:latin typeface="+mn-lt"/>
            </a:endParaRPr>
          </a:p>
          <a:p>
            <a:pPr marL="342900" indent="-342900">
              <a:buFont typeface="Arial" panose="020B0604020202020204" pitchFamily="34" charset="0"/>
              <a:buChar char="•"/>
            </a:pPr>
            <a:r>
              <a:rPr lang="pl-PL" b="0" dirty="0">
                <a:solidFill>
                  <a:schemeClr val="tx2">
                    <a:lumMod val="75000"/>
                  </a:schemeClr>
                </a:solidFill>
                <a:latin typeface="+mn-lt"/>
              </a:rPr>
              <a:t>Speaker </a:t>
            </a:r>
            <a:r>
              <a:rPr lang="pl-PL" b="0" dirty="0" err="1">
                <a:solidFill>
                  <a:schemeClr val="tx2">
                    <a:lumMod val="75000"/>
                  </a:schemeClr>
                </a:solidFill>
                <a:latin typeface="+mn-lt"/>
              </a:rPr>
              <a:t>fees</a:t>
            </a:r>
            <a:r>
              <a:rPr lang="pl-PL" b="0" dirty="0">
                <a:solidFill>
                  <a:schemeClr val="tx2">
                    <a:lumMod val="75000"/>
                  </a:schemeClr>
                </a:solidFill>
                <a:latin typeface="+mn-lt"/>
              </a:rPr>
              <a:t>, </a:t>
            </a:r>
            <a:r>
              <a:rPr lang="pl-PL" b="0" dirty="0" err="1">
                <a:solidFill>
                  <a:schemeClr val="tx2">
                    <a:lumMod val="75000"/>
                  </a:schemeClr>
                </a:solidFill>
                <a:latin typeface="+mn-lt"/>
              </a:rPr>
              <a:t>travel</a:t>
            </a:r>
            <a:r>
              <a:rPr lang="pl-PL" b="0" dirty="0">
                <a:solidFill>
                  <a:schemeClr val="tx2">
                    <a:lumMod val="75000"/>
                  </a:schemeClr>
                </a:solidFill>
                <a:latin typeface="+mn-lt"/>
              </a:rPr>
              <a:t> and </a:t>
            </a:r>
            <a:r>
              <a:rPr lang="pl-PL" b="0" dirty="0" err="1">
                <a:solidFill>
                  <a:schemeClr val="tx2">
                    <a:lumMod val="75000"/>
                  </a:schemeClr>
                </a:solidFill>
                <a:latin typeface="+mn-lt"/>
              </a:rPr>
              <a:t>grants</a:t>
            </a:r>
            <a:r>
              <a:rPr lang="pl-PL" b="0" dirty="0">
                <a:solidFill>
                  <a:schemeClr val="tx2">
                    <a:lumMod val="75000"/>
                  </a:schemeClr>
                </a:solidFill>
                <a:latin typeface="+mn-lt"/>
              </a:rPr>
              <a:t>: Pfizer, </a:t>
            </a:r>
            <a:r>
              <a:rPr lang="pl-PL" b="0" dirty="0" err="1">
                <a:solidFill>
                  <a:schemeClr val="tx2">
                    <a:lumMod val="75000"/>
                  </a:schemeClr>
                </a:solidFill>
                <a:latin typeface="+mn-lt"/>
              </a:rPr>
              <a:t>Teva</a:t>
            </a:r>
            <a:r>
              <a:rPr lang="pl-PL" b="0" dirty="0">
                <a:solidFill>
                  <a:schemeClr val="tx2">
                    <a:lumMod val="75000"/>
                  </a:schemeClr>
                </a:solidFill>
                <a:latin typeface="+mn-lt"/>
              </a:rPr>
              <a:t>, </a:t>
            </a:r>
            <a:r>
              <a:rPr lang="pl-PL" b="0" dirty="0" err="1">
                <a:solidFill>
                  <a:schemeClr val="tx2">
                    <a:lumMod val="75000"/>
                  </a:schemeClr>
                </a:solidFill>
                <a:latin typeface="+mn-lt"/>
              </a:rPr>
              <a:t>Abbvie</a:t>
            </a:r>
            <a:r>
              <a:rPr lang="pl-PL" b="0" dirty="0">
                <a:solidFill>
                  <a:schemeClr val="tx2">
                    <a:lumMod val="75000"/>
                  </a:schemeClr>
                </a:solidFill>
                <a:latin typeface="+mn-lt"/>
              </a:rPr>
              <a:t>, Reckitt, </a:t>
            </a:r>
            <a:r>
              <a:rPr lang="pl-PL" b="0" dirty="0" err="1">
                <a:solidFill>
                  <a:schemeClr val="tx2">
                    <a:lumMod val="75000"/>
                  </a:schemeClr>
                </a:solidFill>
                <a:latin typeface="+mn-lt"/>
              </a:rPr>
              <a:t>Lundbeck</a:t>
            </a:r>
            <a:endParaRPr lang="en-GB" b="0" dirty="0">
              <a:solidFill>
                <a:schemeClr val="tx2">
                  <a:lumMod val="75000"/>
                </a:schemeClr>
              </a:solidFill>
              <a:latin typeface="+mn-lt"/>
            </a:endParaRPr>
          </a:p>
          <a:p>
            <a:pPr marL="342900" indent="-342900">
              <a:buFont typeface="Arial" panose="020B0604020202020204" pitchFamily="34" charset="0"/>
              <a:buChar char="•"/>
            </a:pPr>
            <a:r>
              <a:rPr lang="pl-PL" b="0" dirty="0" err="1">
                <a:solidFill>
                  <a:schemeClr val="tx2">
                    <a:lumMod val="75000"/>
                  </a:schemeClr>
                </a:solidFill>
                <a:latin typeface="+mn-lt"/>
              </a:rPr>
              <a:t>Consultation</a:t>
            </a:r>
            <a:r>
              <a:rPr lang="pl-PL" b="0" dirty="0">
                <a:solidFill>
                  <a:schemeClr val="tx2">
                    <a:lumMod val="75000"/>
                  </a:schemeClr>
                </a:solidFill>
                <a:latin typeface="+mn-lt"/>
              </a:rPr>
              <a:t> on devices: </a:t>
            </a:r>
            <a:r>
              <a:rPr lang="pl-PL" b="0" dirty="0" err="1">
                <a:solidFill>
                  <a:schemeClr val="tx2">
                    <a:lumMod val="75000"/>
                  </a:schemeClr>
                </a:solidFill>
                <a:latin typeface="+mn-lt"/>
              </a:rPr>
              <a:t>Chordate</a:t>
            </a:r>
            <a:r>
              <a:rPr lang="pl-PL" b="0" dirty="0">
                <a:solidFill>
                  <a:schemeClr val="tx2">
                    <a:lumMod val="75000"/>
                  </a:schemeClr>
                </a:solidFill>
                <a:latin typeface="+mn-lt"/>
              </a:rPr>
              <a:t>, Cefaly (</a:t>
            </a:r>
            <a:r>
              <a:rPr lang="pl-PL" b="0" dirty="0" err="1">
                <a:solidFill>
                  <a:schemeClr val="tx2">
                    <a:lumMod val="75000"/>
                  </a:schemeClr>
                </a:solidFill>
                <a:latin typeface="+mn-lt"/>
              </a:rPr>
              <a:t>Theranica</a:t>
            </a:r>
            <a:r>
              <a:rPr lang="pl-PL" b="0" dirty="0">
                <a:solidFill>
                  <a:schemeClr val="tx2">
                    <a:lumMod val="75000"/>
                  </a:schemeClr>
                </a:solidFill>
                <a:latin typeface="+mn-lt"/>
              </a:rPr>
              <a:t>), Nerivio (Dr </a:t>
            </a:r>
            <a:r>
              <a:rPr lang="pl-PL" b="0" dirty="0" err="1">
                <a:solidFill>
                  <a:schemeClr val="tx2">
                    <a:lumMod val="75000"/>
                  </a:schemeClr>
                </a:solidFill>
                <a:latin typeface="+mn-lt"/>
              </a:rPr>
              <a:t>Reddy</a:t>
            </a:r>
            <a:r>
              <a:rPr lang="pl-PL" b="0" dirty="0">
                <a:solidFill>
                  <a:schemeClr val="tx2">
                    <a:lumMod val="75000"/>
                  </a:schemeClr>
                </a:solidFill>
                <a:latin typeface="+mn-lt"/>
              </a:rPr>
              <a:t>)</a:t>
            </a:r>
          </a:p>
          <a:p>
            <a:pPr marL="342900" indent="-342900">
              <a:buFont typeface="Arial" panose="020B0604020202020204" pitchFamily="34" charset="0"/>
              <a:buChar char="•"/>
            </a:pPr>
            <a:r>
              <a:rPr lang="pl-PL" b="0" dirty="0">
                <a:solidFill>
                  <a:schemeClr val="tx2">
                    <a:lumMod val="75000"/>
                  </a:schemeClr>
                </a:solidFill>
                <a:latin typeface="+mn-lt"/>
              </a:rPr>
              <a:t>Radio </a:t>
            </a:r>
            <a:r>
              <a:rPr lang="pl-PL" b="0" dirty="0" err="1">
                <a:solidFill>
                  <a:schemeClr val="tx2">
                    <a:lumMod val="75000"/>
                  </a:schemeClr>
                </a:solidFill>
                <a:latin typeface="+mn-lt"/>
              </a:rPr>
              <a:t>phone</a:t>
            </a:r>
            <a:r>
              <a:rPr lang="pl-PL" b="0" dirty="0">
                <a:solidFill>
                  <a:schemeClr val="tx2">
                    <a:lumMod val="75000"/>
                  </a:schemeClr>
                </a:solidFill>
                <a:latin typeface="+mn-lt"/>
              </a:rPr>
              <a:t> in </a:t>
            </a:r>
            <a:r>
              <a:rPr lang="pl-PL" b="0" dirty="0" err="1">
                <a:solidFill>
                  <a:schemeClr val="tx2">
                    <a:lumMod val="75000"/>
                  </a:schemeClr>
                </a:solidFill>
                <a:latin typeface="+mn-lt"/>
              </a:rPr>
              <a:t>fee</a:t>
            </a:r>
            <a:r>
              <a:rPr lang="pl-PL" b="0" dirty="0">
                <a:solidFill>
                  <a:schemeClr val="tx2">
                    <a:lumMod val="75000"/>
                  </a:schemeClr>
                </a:solidFill>
                <a:latin typeface="+mn-lt"/>
              </a:rPr>
              <a:t>: BBC Radio </a:t>
            </a:r>
            <a:r>
              <a:rPr lang="pl-PL" b="0" dirty="0" err="1">
                <a:solidFill>
                  <a:schemeClr val="tx2">
                    <a:lumMod val="75000"/>
                  </a:schemeClr>
                </a:solidFill>
                <a:latin typeface="+mn-lt"/>
              </a:rPr>
              <a:t>Wales</a:t>
            </a:r>
            <a:endParaRPr lang="pl-PL" b="0" dirty="0">
              <a:solidFill>
                <a:schemeClr val="tx2">
                  <a:lumMod val="75000"/>
                </a:schemeClr>
              </a:solidFill>
              <a:latin typeface="+mn-lt"/>
            </a:endParaRPr>
          </a:p>
          <a:p>
            <a:pPr marL="342900" indent="-342900">
              <a:buFont typeface="Arial" panose="020B0604020202020204" pitchFamily="34" charset="0"/>
              <a:buChar char="•"/>
            </a:pPr>
            <a:r>
              <a:rPr lang="pl-PL" b="0" dirty="0" err="1">
                <a:solidFill>
                  <a:schemeClr val="tx2">
                    <a:lumMod val="75000"/>
                  </a:schemeClr>
                </a:solidFill>
                <a:latin typeface="+mn-lt"/>
              </a:rPr>
              <a:t>Expert</a:t>
            </a:r>
            <a:r>
              <a:rPr lang="pl-PL" b="0" dirty="0">
                <a:solidFill>
                  <a:schemeClr val="tx2">
                    <a:lumMod val="75000"/>
                  </a:schemeClr>
                </a:solidFill>
                <a:latin typeface="+mn-lt"/>
              </a:rPr>
              <a:t> </a:t>
            </a:r>
            <a:r>
              <a:rPr lang="pl-PL" b="0" dirty="0" err="1">
                <a:solidFill>
                  <a:schemeClr val="tx2">
                    <a:lumMod val="75000"/>
                  </a:schemeClr>
                </a:solidFill>
                <a:latin typeface="+mn-lt"/>
              </a:rPr>
              <a:t>support</a:t>
            </a:r>
            <a:r>
              <a:rPr lang="pl-PL" b="0" dirty="0">
                <a:solidFill>
                  <a:schemeClr val="tx2">
                    <a:lumMod val="75000"/>
                  </a:schemeClr>
                </a:solidFill>
                <a:latin typeface="+mn-lt"/>
              </a:rPr>
              <a:t> for poster </a:t>
            </a:r>
            <a:r>
              <a:rPr lang="pl-PL" b="0" dirty="0" err="1">
                <a:solidFill>
                  <a:schemeClr val="tx2">
                    <a:lumMod val="75000"/>
                  </a:schemeClr>
                </a:solidFill>
                <a:latin typeface="+mn-lt"/>
              </a:rPr>
              <a:t>presentation</a:t>
            </a:r>
            <a:r>
              <a:rPr lang="pl-PL" b="0" dirty="0">
                <a:solidFill>
                  <a:schemeClr val="tx2">
                    <a:lumMod val="75000"/>
                  </a:schemeClr>
                </a:solidFill>
                <a:latin typeface="+mn-lt"/>
              </a:rPr>
              <a:t>: </a:t>
            </a:r>
            <a:r>
              <a:rPr lang="pl-PL" b="0" dirty="0" err="1">
                <a:solidFill>
                  <a:schemeClr val="tx2">
                    <a:lumMod val="75000"/>
                  </a:schemeClr>
                </a:solidFill>
                <a:latin typeface="+mn-lt"/>
              </a:rPr>
              <a:t>Haleon</a:t>
            </a:r>
            <a:endParaRPr lang="en-GB" b="0" dirty="0">
              <a:solidFill>
                <a:schemeClr val="tx2">
                  <a:lumMod val="75000"/>
                </a:schemeClr>
              </a:solidFill>
              <a:latin typeface="+mn-lt"/>
            </a:endParaRPr>
          </a:p>
          <a:p>
            <a:pPr marL="342900" indent="-342900">
              <a:buFont typeface="Arial" panose="020B0604020202020204" pitchFamily="34" charset="0"/>
              <a:buChar char="•"/>
            </a:pPr>
            <a:r>
              <a:rPr lang="pl-PL" b="0" dirty="0" err="1">
                <a:solidFill>
                  <a:schemeClr val="tx2">
                    <a:lumMod val="75000"/>
                  </a:schemeClr>
                </a:solidFill>
                <a:latin typeface="+mn-lt"/>
              </a:rPr>
              <a:t>Royalties</a:t>
            </a:r>
            <a:r>
              <a:rPr lang="pl-PL" b="0" dirty="0">
                <a:solidFill>
                  <a:schemeClr val="tx2">
                    <a:lumMod val="75000"/>
                  </a:schemeClr>
                </a:solidFill>
                <a:latin typeface="+mn-lt"/>
              </a:rPr>
              <a:t>: </a:t>
            </a:r>
            <a:r>
              <a:rPr lang="pl-PL" b="0" dirty="0" err="1">
                <a:solidFill>
                  <a:schemeClr val="tx2">
                    <a:lumMod val="75000"/>
                  </a:schemeClr>
                </a:solidFill>
                <a:latin typeface="+mn-lt"/>
              </a:rPr>
              <a:t>Penguin</a:t>
            </a:r>
            <a:r>
              <a:rPr lang="pl-PL" b="0" dirty="0">
                <a:solidFill>
                  <a:schemeClr val="tx2">
                    <a:lumMod val="75000"/>
                  </a:schemeClr>
                </a:solidFill>
                <a:latin typeface="+mn-lt"/>
              </a:rPr>
              <a:t> </a:t>
            </a:r>
            <a:r>
              <a:rPr lang="pl-PL" b="0" dirty="0" err="1">
                <a:solidFill>
                  <a:schemeClr val="tx2">
                    <a:lumMod val="75000"/>
                  </a:schemeClr>
                </a:solidFill>
                <a:latin typeface="+mn-lt"/>
              </a:rPr>
              <a:t>Random</a:t>
            </a:r>
            <a:r>
              <a:rPr lang="pl-PL" b="0" dirty="0">
                <a:solidFill>
                  <a:schemeClr val="tx2">
                    <a:lumMod val="75000"/>
                  </a:schemeClr>
                </a:solidFill>
                <a:latin typeface="+mn-lt"/>
              </a:rPr>
              <a:t> House, ”</a:t>
            </a:r>
            <a:r>
              <a:rPr lang="pl-PL" b="0" dirty="0" err="1">
                <a:solidFill>
                  <a:schemeClr val="tx2">
                    <a:lumMod val="75000"/>
                  </a:schemeClr>
                </a:solidFill>
                <a:latin typeface="+mn-lt"/>
              </a:rPr>
              <a:t>Managing</a:t>
            </a:r>
            <a:r>
              <a:rPr lang="pl-PL" b="0" dirty="0">
                <a:solidFill>
                  <a:schemeClr val="tx2">
                    <a:lumMod val="75000"/>
                  </a:schemeClr>
                </a:solidFill>
                <a:latin typeface="+mn-lt"/>
              </a:rPr>
              <a:t> </a:t>
            </a:r>
            <a:r>
              <a:rPr lang="pl-PL" b="0" dirty="0" err="1">
                <a:solidFill>
                  <a:schemeClr val="tx2">
                    <a:lumMod val="75000"/>
                  </a:schemeClr>
                </a:solidFill>
                <a:latin typeface="+mn-lt"/>
              </a:rPr>
              <a:t>Your</a:t>
            </a:r>
            <a:r>
              <a:rPr lang="pl-PL" b="0" dirty="0">
                <a:solidFill>
                  <a:schemeClr val="tx2">
                    <a:lumMod val="75000"/>
                  </a:schemeClr>
                </a:solidFill>
                <a:latin typeface="+mn-lt"/>
              </a:rPr>
              <a:t> </a:t>
            </a:r>
            <a:r>
              <a:rPr lang="pl-PL" b="0" dirty="0" err="1">
                <a:solidFill>
                  <a:schemeClr val="tx2">
                    <a:lumMod val="75000"/>
                  </a:schemeClr>
                </a:solidFill>
                <a:latin typeface="+mn-lt"/>
              </a:rPr>
              <a:t>Migraine</a:t>
            </a:r>
            <a:r>
              <a:rPr lang="pl-PL" b="0" dirty="0">
                <a:solidFill>
                  <a:schemeClr val="tx2">
                    <a:lumMod val="75000"/>
                  </a:schemeClr>
                </a:solidFill>
                <a:latin typeface="+mn-lt"/>
              </a:rPr>
              <a:t>” </a:t>
            </a:r>
            <a:r>
              <a:rPr lang="pl-PL" b="0" dirty="0" err="1">
                <a:solidFill>
                  <a:schemeClr val="tx2">
                    <a:lumMod val="75000"/>
                  </a:schemeClr>
                </a:solidFill>
                <a:latin typeface="+mn-lt"/>
              </a:rPr>
              <a:t>book</a:t>
            </a:r>
            <a:endParaRPr lang="pl-PL" b="0" dirty="0">
              <a:solidFill>
                <a:schemeClr val="tx2">
                  <a:lumMod val="75000"/>
                </a:schemeClr>
              </a:solidFill>
              <a:latin typeface="+mn-lt"/>
            </a:endParaRPr>
          </a:p>
          <a:p>
            <a:endParaRPr lang="en-GB" b="0" dirty="0">
              <a:solidFill>
                <a:schemeClr val="tx2">
                  <a:lumMod val="75000"/>
                </a:schemeClr>
              </a:solidFill>
              <a:latin typeface="+mn-lt"/>
            </a:endParaRPr>
          </a:p>
          <a:p>
            <a:r>
              <a:rPr lang="en-GB" b="0" dirty="0">
                <a:solidFill>
                  <a:schemeClr val="tx2">
                    <a:lumMod val="75000"/>
                  </a:schemeClr>
                </a:solidFill>
                <a:latin typeface="+mn-lt"/>
              </a:rPr>
              <a:t>Advisory Board member: </a:t>
            </a:r>
          </a:p>
          <a:p>
            <a:pPr marL="342900" indent="-342900">
              <a:buFont typeface="Arial" panose="020B0604020202020204" pitchFamily="34" charset="0"/>
              <a:buChar char="•"/>
            </a:pPr>
            <a:r>
              <a:rPr lang="en-GB" b="0" dirty="0">
                <a:solidFill>
                  <a:schemeClr val="tx2">
                    <a:lumMod val="75000"/>
                  </a:schemeClr>
                </a:solidFill>
                <a:latin typeface="+mn-lt"/>
              </a:rPr>
              <a:t>British Pain Society – Refractory Migraine treatment statement</a:t>
            </a:r>
          </a:p>
          <a:p>
            <a:pPr marL="342900" indent="-342900">
              <a:buFont typeface="Arial" panose="020B0604020202020204" pitchFamily="34" charset="0"/>
              <a:buChar char="•"/>
            </a:pPr>
            <a:r>
              <a:rPr lang="en-GB" b="0" dirty="0">
                <a:solidFill>
                  <a:schemeClr val="tx2">
                    <a:lumMod val="75000"/>
                  </a:schemeClr>
                </a:solidFill>
                <a:latin typeface="+mn-lt"/>
              </a:rPr>
              <a:t>Royal Pharmaceutical Journal</a:t>
            </a:r>
          </a:p>
          <a:p>
            <a:pPr marL="342900" indent="-342900">
              <a:buFont typeface="Arial" panose="020B0604020202020204" pitchFamily="34" charset="0"/>
              <a:buChar char="•"/>
            </a:pPr>
            <a:r>
              <a:rPr lang="en-GB" b="0" dirty="0">
                <a:solidFill>
                  <a:schemeClr val="tx2">
                    <a:lumMod val="75000"/>
                  </a:schemeClr>
                </a:solidFill>
                <a:latin typeface="+mn-lt"/>
              </a:rPr>
              <a:t>National Audit of Headache working group</a:t>
            </a:r>
          </a:p>
          <a:p>
            <a:pPr marL="342900" indent="-342900">
              <a:buFont typeface="Arial" panose="020B0604020202020204" pitchFamily="34" charset="0"/>
              <a:buChar char="•"/>
            </a:pPr>
            <a:r>
              <a:rPr lang="en-GB" b="0" dirty="0">
                <a:solidFill>
                  <a:schemeClr val="tx2">
                    <a:lumMod val="75000"/>
                  </a:schemeClr>
                </a:solidFill>
                <a:latin typeface="+mn-lt"/>
              </a:rPr>
              <a:t>Pfizer -various </a:t>
            </a:r>
          </a:p>
          <a:p>
            <a:pPr marL="342900" indent="-342900">
              <a:buFont typeface="Arial" panose="020B0604020202020204" pitchFamily="34" charset="0"/>
              <a:buChar char="•"/>
            </a:pPr>
            <a:endParaRPr lang="en-GB" b="0" dirty="0">
              <a:solidFill>
                <a:schemeClr val="tx2">
                  <a:lumMod val="75000"/>
                </a:schemeClr>
              </a:solidFill>
              <a:latin typeface="+mn-lt"/>
            </a:endParaRPr>
          </a:p>
          <a:p>
            <a:r>
              <a:rPr lang="en-GB" sz="1600" b="0" dirty="0">
                <a:solidFill>
                  <a:schemeClr val="tx2">
                    <a:lumMod val="75000"/>
                  </a:schemeClr>
                </a:solidFill>
                <a:latin typeface="+mn-lt"/>
              </a:rPr>
              <a:t>Voluntary roles: </a:t>
            </a:r>
          </a:p>
          <a:p>
            <a:pPr marL="285750" indent="-285750">
              <a:buFont typeface="Arial" panose="020B0604020202020204" pitchFamily="34" charset="0"/>
              <a:buChar char="•"/>
            </a:pPr>
            <a:r>
              <a:rPr lang="en-GB" sz="1600" b="0" dirty="0">
                <a:solidFill>
                  <a:schemeClr val="tx2">
                    <a:lumMod val="75000"/>
                  </a:schemeClr>
                </a:solidFill>
                <a:latin typeface="+mn-lt"/>
              </a:rPr>
              <a:t>Secretary of  International Headache Society GP Special Interest Group</a:t>
            </a:r>
          </a:p>
          <a:p>
            <a:pPr marL="285750" indent="-285750">
              <a:buFont typeface="Arial" panose="020B0604020202020204" pitchFamily="34" charset="0"/>
              <a:buChar char="•"/>
            </a:pPr>
            <a:r>
              <a:rPr lang="en-GB" sz="1600" b="0" dirty="0">
                <a:solidFill>
                  <a:schemeClr val="tx2">
                    <a:lumMod val="75000"/>
                  </a:schemeClr>
                </a:solidFill>
                <a:latin typeface="+mn-lt"/>
              </a:rPr>
              <a:t>Host of Heads Up podcast </a:t>
            </a:r>
          </a:p>
          <a:p>
            <a:pPr marL="285750" indent="-285750">
              <a:buFont typeface="Arial" panose="020B0604020202020204" pitchFamily="34" charset="0"/>
              <a:buChar char="•"/>
            </a:pPr>
            <a:r>
              <a:rPr lang="en-GB" b="0" dirty="0">
                <a:solidFill>
                  <a:schemeClr val="tx2">
                    <a:lumMod val="75000"/>
                  </a:schemeClr>
                </a:solidFill>
                <a:latin typeface="+mn-lt"/>
              </a:rPr>
              <a:t>Contributor to various articles for journalists</a:t>
            </a:r>
          </a:p>
          <a:p>
            <a:pPr marL="285750" lvl="0" indent="-285750" rtl="0">
              <a:lnSpc>
                <a:spcPct val="107142"/>
              </a:lnSpc>
              <a:spcBef>
                <a:spcPts val="0"/>
              </a:spcBef>
              <a:buClr>
                <a:srgbClr val="7E9787"/>
              </a:buClr>
              <a:buSzPct val="25000"/>
              <a:buFont typeface="Arial" panose="020B0604020202020204" pitchFamily="34" charset="0"/>
              <a:buChar char="•"/>
            </a:pPr>
            <a:endParaRPr lang="en-GB" sz="1600" dirty="0">
              <a:solidFill>
                <a:srgbClr val="A14860"/>
              </a:solidFill>
              <a:latin typeface="+mn-lt"/>
              <a:ea typeface="Questrial"/>
              <a:cs typeface="Questrial"/>
              <a:sym typeface="Questrial"/>
            </a:endParaRPr>
          </a:p>
          <a:p>
            <a:pPr marL="285750" lvl="0" indent="-285750" rtl="0">
              <a:lnSpc>
                <a:spcPct val="107142"/>
              </a:lnSpc>
              <a:spcBef>
                <a:spcPts val="0"/>
              </a:spcBef>
              <a:buClr>
                <a:srgbClr val="7E9787"/>
              </a:buClr>
              <a:buSzPct val="25000"/>
              <a:buFont typeface="Arial" panose="020B0604020202020204" pitchFamily="34" charset="0"/>
              <a:buChar char="•"/>
            </a:pPr>
            <a:endParaRPr lang="en-GB" sz="1600" b="1" baseline="0" dirty="0">
              <a:solidFill>
                <a:srgbClr val="A14860"/>
              </a:solidFill>
              <a:latin typeface="+mn-lt"/>
              <a:ea typeface="Questrial"/>
              <a:cs typeface="Questrial"/>
              <a:sym typeface="Questrial"/>
            </a:endParaRPr>
          </a:p>
        </p:txBody>
      </p:sp>
      <p:sp>
        <p:nvSpPr>
          <p:cNvPr id="7" name="TextBox 6">
            <a:extLst>
              <a:ext uri="{FF2B5EF4-FFF2-40B4-BE49-F238E27FC236}">
                <a16:creationId xmlns:a16="http://schemas.microsoft.com/office/drawing/2014/main" id="{48E7F338-259D-C5E0-3C7A-DF8389980CF1}"/>
              </a:ext>
            </a:extLst>
          </p:cNvPr>
          <p:cNvSpPr txBox="1"/>
          <p:nvPr/>
        </p:nvSpPr>
        <p:spPr>
          <a:xfrm>
            <a:off x="3516519" y="340277"/>
            <a:ext cx="1254511" cy="369332"/>
          </a:xfrm>
          <a:prstGeom prst="rect">
            <a:avLst/>
          </a:prstGeom>
          <a:solidFill>
            <a:schemeClr val="bg1"/>
          </a:solidFill>
        </p:spPr>
        <p:txBody>
          <a:bodyPr wrap="none" rtlCol="0">
            <a:spAutoFit/>
          </a:bodyPr>
          <a:lstStyle/>
          <a:p>
            <a:r>
              <a:rPr lang="en-GB" sz="1800" b="1" baseline="0" dirty="0">
                <a:solidFill>
                  <a:srgbClr val="A14860"/>
                </a:solidFill>
                <a:latin typeface="+mn-lt"/>
                <a:ea typeface="Questrial"/>
                <a:cs typeface="Questrial"/>
                <a:sym typeface="Questrial"/>
              </a:rPr>
              <a:t>Disclosures</a:t>
            </a:r>
          </a:p>
        </p:txBody>
      </p:sp>
    </p:spTree>
    <p:extLst>
      <p:ext uri="{BB962C8B-B14F-4D97-AF65-F5344CB8AC3E}">
        <p14:creationId xmlns:p14="http://schemas.microsoft.com/office/powerpoint/2010/main" val="6787009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DA8A59-004B-6C5D-4693-40413D67B13C}"/>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B46043A9-581C-DB1F-9178-151D76601E8F}"/>
              </a:ext>
            </a:extLst>
          </p:cNvPr>
          <p:cNvSpPr>
            <a:spLocks noGrp="1"/>
          </p:cNvSpPr>
          <p:nvPr>
            <p:ph type="body" sz="quarter" idx="10"/>
          </p:nvPr>
        </p:nvSpPr>
        <p:spPr>
          <a:xfrm>
            <a:off x="0" y="722489"/>
            <a:ext cx="9143999" cy="4421011"/>
          </a:xfrm>
          <a:solidFill>
            <a:schemeClr val="bg1"/>
          </a:solidFill>
        </p:spPr>
        <p:txBody>
          <a:bodyPr/>
          <a:lstStyle/>
          <a:p>
            <a:pPr marL="285750" lvl="1" indent="-285750">
              <a:lnSpc>
                <a:spcPct val="150000"/>
              </a:lnSpc>
              <a:spcBef>
                <a:spcPts val="1200"/>
              </a:spcBef>
              <a:buFont typeface="Arial" panose="020B0604020202020204" pitchFamily="34" charset="0"/>
              <a:buChar char="•"/>
            </a:pPr>
            <a:r>
              <a:rPr lang="en-GB" b="0" dirty="0">
                <a:solidFill>
                  <a:srgbClr val="212121"/>
                </a:solidFill>
              </a:rPr>
              <a:t>Very common &amp; disabling problem for children &amp; adolescents</a:t>
            </a:r>
          </a:p>
          <a:p>
            <a:pPr marL="285750" indent="-285750">
              <a:lnSpc>
                <a:spcPct val="150000"/>
              </a:lnSpc>
              <a:buFont typeface="Arial" panose="020B0604020202020204" pitchFamily="34" charset="0"/>
              <a:buChar char="•"/>
            </a:pPr>
            <a:r>
              <a:rPr lang="en-GB" b="0" dirty="0">
                <a:solidFill>
                  <a:schemeClr val="tx1"/>
                </a:solidFill>
              </a:rPr>
              <a:t>Negatively impacts education, social development, &amp; mental health</a:t>
            </a:r>
          </a:p>
          <a:p>
            <a:pPr marL="285750" indent="-285750">
              <a:lnSpc>
                <a:spcPct val="150000"/>
              </a:lnSpc>
              <a:buFont typeface="Arial" panose="020B0604020202020204" pitchFamily="34" charset="0"/>
              <a:buChar char="•"/>
            </a:pPr>
            <a:r>
              <a:rPr lang="en-GB" b="0" dirty="0">
                <a:solidFill>
                  <a:schemeClr val="tx1"/>
                </a:solidFill>
              </a:rPr>
              <a:t>Long-term losses across many life areas and impact on families</a:t>
            </a:r>
          </a:p>
          <a:p>
            <a:pPr marL="285750" indent="-285750">
              <a:buFont typeface="Arial" panose="020B0604020202020204" pitchFamily="34" charset="0"/>
              <a:buChar char="•"/>
            </a:pPr>
            <a:endParaRPr lang="en-GB" b="0" dirty="0">
              <a:solidFill>
                <a:schemeClr val="tx1"/>
              </a:solidFill>
            </a:endParaRPr>
          </a:p>
          <a:p>
            <a:pPr marL="285750" indent="-285750">
              <a:buFont typeface="Arial" panose="020B0604020202020204" pitchFamily="34" charset="0"/>
              <a:buChar char="•"/>
            </a:pPr>
            <a:r>
              <a:rPr lang="en-GB" b="0" dirty="0">
                <a:solidFill>
                  <a:schemeClr val="tx1"/>
                </a:solidFill>
              </a:rPr>
              <a:t>According to GBD data, </a:t>
            </a:r>
            <a:r>
              <a:rPr lang="en-GB" dirty="0">
                <a:solidFill>
                  <a:schemeClr val="accent1">
                    <a:lumMod val="75000"/>
                  </a:schemeClr>
                </a:solidFill>
              </a:rPr>
              <a:t>headache disorders (especially migraine) affect up to 60% of children &amp; adolescents. </a:t>
            </a:r>
            <a:r>
              <a:rPr lang="en-GB" b="0" dirty="0">
                <a:solidFill>
                  <a:srgbClr val="212121"/>
                </a:solidFill>
              </a:rPr>
              <a:t>Of these, </a:t>
            </a:r>
            <a:r>
              <a:rPr lang="en-GB" dirty="0">
                <a:solidFill>
                  <a:schemeClr val="accent1">
                    <a:lumMod val="75000"/>
                  </a:schemeClr>
                </a:solidFill>
              </a:rPr>
              <a:t>8% to 11% have migraine </a:t>
            </a:r>
            <a:r>
              <a:rPr lang="en-GB" b="0" dirty="0">
                <a:solidFill>
                  <a:srgbClr val="212121"/>
                </a:solidFill>
              </a:rPr>
              <a:t>(at least)</a:t>
            </a:r>
            <a:endParaRPr lang="en-GB" dirty="0">
              <a:solidFill>
                <a:schemeClr val="accent1">
                  <a:lumMod val="75000"/>
                </a:schemeClr>
              </a:solidFill>
            </a:endParaRPr>
          </a:p>
          <a:p>
            <a:endParaRPr lang="en-GB" b="0" dirty="0">
              <a:solidFill>
                <a:schemeClr val="tx1"/>
              </a:solidFill>
            </a:endParaRPr>
          </a:p>
          <a:p>
            <a:pPr marL="285750" indent="-285750">
              <a:buFont typeface="Arial" panose="020B0604020202020204" pitchFamily="34" charset="0"/>
              <a:buChar char="•"/>
            </a:pPr>
            <a:r>
              <a:rPr lang="en-GB" dirty="0">
                <a:solidFill>
                  <a:schemeClr val="accent1">
                    <a:lumMod val="75000"/>
                  </a:schemeClr>
                </a:solidFill>
              </a:rPr>
              <a:t>Frequency &amp; disability increase </a:t>
            </a:r>
            <a:r>
              <a:rPr lang="en-GB" b="0" dirty="0">
                <a:solidFill>
                  <a:schemeClr val="tx1"/>
                </a:solidFill>
              </a:rPr>
              <a:t>in adolescence</a:t>
            </a:r>
          </a:p>
          <a:p>
            <a:pPr marL="285750" indent="-285750">
              <a:buFont typeface="Courier New" panose="02070309020205020404" pitchFamily="49" charset="0"/>
              <a:buChar char="o"/>
            </a:pPr>
            <a:r>
              <a:rPr lang="en-GB" b="0" dirty="0">
                <a:solidFill>
                  <a:schemeClr val="tx1"/>
                </a:solidFill>
              </a:rPr>
              <a:t>more pronounced in </a:t>
            </a:r>
            <a:r>
              <a:rPr lang="en-GB" dirty="0">
                <a:solidFill>
                  <a:schemeClr val="accent1">
                    <a:lumMod val="75000"/>
                  </a:schemeClr>
                </a:solidFill>
              </a:rPr>
              <a:t>females aged &gt;10 years old</a:t>
            </a:r>
          </a:p>
          <a:p>
            <a:pPr marL="285750" indent="-285750">
              <a:buFont typeface="Courier New" panose="02070309020205020404" pitchFamily="49" charset="0"/>
              <a:buChar char="o"/>
            </a:pPr>
            <a:r>
              <a:rPr lang="en-GB" dirty="0">
                <a:solidFill>
                  <a:schemeClr val="accent1">
                    <a:lumMod val="75000"/>
                  </a:schemeClr>
                </a:solidFill>
              </a:rPr>
              <a:t>risk of chronicity increases</a:t>
            </a:r>
          </a:p>
          <a:p>
            <a:pPr marL="285750" lvl="1" indent="-285750">
              <a:spcBef>
                <a:spcPts val="1200"/>
              </a:spcBef>
              <a:buFont typeface="Arial" panose="020B0604020202020204" pitchFamily="34" charset="0"/>
              <a:buChar char="•"/>
            </a:pPr>
            <a:r>
              <a:rPr lang="en-GB" b="0" dirty="0">
                <a:solidFill>
                  <a:srgbClr val="212121"/>
                </a:solidFill>
              </a:rPr>
              <a:t>Studies show adverse experiences in childhood </a:t>
            </a:r>
            <a:r>
              <a:rPr lang="en-GB" dirty="0">
                <a:solidFill>
                  <a:schemeClr val="accent1">
                    <a:lumMod val="75000"/>
                  </a:schemeClr>
                </a:solidFill>
              </a:rPr>
              <a:t>(ACEs) predispose to headache</a:t>
            </a:r>
          </a:p>
          <a:p>
            <a:pPr marL="285750" lvl="1" indent="-285750">
              <a:spcBef>
                <a:spcPts val="1200"/>
              </a:spcBef>
              <a:buFont typeface="Courier New" panose="02070309020205020404" pitchFamily="49" charset="0"/>
              <a:buChar char="o"/>
            </a:pPr>
            <a:r>
              <a:rPr lang="en-GB" sz="1200" b="0" dirty="0">
                <a:solidFill>
                  <a:srgbClr val="212121"/>
                </a:solidFill>
              </a:rPr>
              <a:t>financial stress; physical, emotional, or sexual abuse; parental divorce, bereavement, mental illness</a:t>
            </a:r>
          </a:p>
          <a:p>
            <a:pPr marL="285750" lvl="2" indent="-285750">
              <a:spcBef>
                <a:spcPts val="600"/>
              </a:spcBef>
              <a:buFont typeface="Courier New" panose="02070309020205020404" pitchFamily="49" charset="0"/>
              <a:buChar char="o"/>
            </a:pPr>
            <a:endParaRPr lang="en-GB" sz="1100" b="0" dirty="0">
              <a:solidFill>
                <a:schemeClr val="tx1"/>
              </a:solidFill>
            </a:endParaRPr>
          </a:p>
          <a:p>
            <a:pPr marL="285750" indent="-285750">
              <a:buFont typeface="Arial" panose="020B0604020202020204" pitchFamily="34" charset="0"/>
              <a:buChar char="•"/>
            </a:pPr>
            <a:r>
              <a:rPr lang="en-GB" b="0" dirty="0">
                <a:solidFill>
                  <a:schemeClr val="tx1"/>
                </a:solidFill>
              </a:rPr>
              <a:t>Better awareness with strategies to assess &amp; help in primary health care &amp; with school-based programmes - critically important</a:t>
            </a:r>
            <a:endParaRPr lang="en-GB" dirty="0">
              <a:solidFill>
                <a:srgbClr val="A14860"/>
              </a:solidFill>
              <a:latin typeface="+mn-lt"/>
              <a:ea typeface="Questrial"/>
              <a:cs typeface="Questrial"/>
              <a:sym typeface="Questrial"/>
            </a:endParaRPr>
          </a:p>
          <a:p>
            <a:pPr marL="257175" indent="-257175">
              <a:buClr>
                <a:schemeClr val="dk1"/>
              </a:buClr>
              <a:buSzPct val="100000"/>
            </a:pPr>
            <a:r>
              <a:rPr lang="en-GB" sz="800" dirty="0">
                <a:solidFill>
                  <a:schemeClr val="tx1"/>
                </a:solidFill>
                <a:latin typeface="+mn-lt"/>
              </a:rPr>
              <a:t>Migraine and headache in children and adolescents: A 2026 evidence-based factsheet </a:t>
            </a:r>
            <a:r>
              <a:rPr lang="en-GB" sz="800" dirty="0" err="1">
                <a:solidFill>
                  <a:schemeClr val="tx1"/>
                </a:solidFill>
                <a:latin typeface="+mn-lt"/>
              </a:rPr>
              <a:t>Cephalagia</a:t>
            </a:r>
            <a:r>
              <a:rPr lang="en-GB" sz="800" dirty="0">
                <a:solidFill>
                  <a:schemeClr val="tx1"/>
                </a:solidFill>
                <a:latin typeface="+mn-lt"/>
              </a:rPr>
              <a:t> 2026  </a:t>
            </a:r>
            <a:r>
              <a:rPr lang="en-GB" sz="800" dirty="0" err="1">
                <a:solidFill>
                  <a:schemeClr val="tx1"/>
                </a:solidFill>
                <a:latin typeface="+mn-lt"/>
              </a:rPr>
              <a:t>Uluduz</a:t>
            </a:r>
            <a:r>
              <a:rPr lang="en-GB" sz="800" dirty="0">
                <a:solidFill>
                  <a:schemeClr val="tx1"/>
                </a:solidFill>
                <a:latin typeface="+mn-lt"/>
              </a:rPr>
              <a:t> et al  </a:t>
            </a:r>
            <a:r>
              <a:rPr lang="en-GB" sz="800" dirty="0">
                <a:solidFill>
                  <a:schemeClr val="tx2">
                    <a:lumMod val="60000"/>
                    <a:lumOff val="40000"/>
                  </a:schemeClr>
                </a:solidFill>
                <a:latin typeface="+mn-lt"/>
                <a:hlinkClick r:id="rId2">
                  <a:extLst>
                    <a:ext uri="{A12FA001-AC4F-418D-AE19-62706E023703}">
                      <ahyp:hlinkClr xmlns:ahyp="http://schemas.microsoft.com/office/drawing/2018/hyperlinkcolor" val="tx"/>
                    </a:ext>
                  </a:extLst>
                </a:hlinkClick>
              </a:rPr>
              <a:t>https://doi.org/10.1177/03331024261463173</a:t>
            </a:r>
            <a:endParaRPr lang="en-GB" sz="800" dirty="0">
              <a:solidFill>
                <a:srgbClr val="A14860"/>
              </a:solidFill>
              <a:ea typeface="Questrial"/>
              <a:cs typeface="Questrial"/>
              <a:sym typeface="Questrial"/>
            </a:endParaRPr>
          </a:p>
          <a:p>
            <a:r>
              <a:rPr lang="en-GB" sz="800" b="0" dirty="0">
                <a:solidFill>
                  <a:srgbClr val="000000"/>
                </a:solidFill>
              </a:rPr>
              <a:t>Headache in Children and Adolescents </a:t>
            </a:r>
            <a:r>
              <a:rPr lang="en-GB" sz="800" b="0" u="sng" dirty="0">
                <a:solidFill>
                  <a:srgbClr val="376FAA"/>
                </a:solidFill>
                <a:hlinkClick r:id="rId3"/>
              </a:rPr>
              <a:t>Christina Szperka</a:t>
            </a:r>
            <a:r>
              <a:rPr lang="en-GB" sz="800" b="0" dirty="0">
                <a:solidFill>
                  <a:srgbClr val="212121"/>
                </a:solidFill>
              </a:rPr>
              <a:t>, 2021 </a:t>
            </a:r>
            <a:r>
              <a:rPr lang="en-GB" sz="800" b="0" dirty="0" err="1">
                <a:solidFill>
                  <a:srgbClr val="212121"/>
                </a:solidFill>
              </a:rPr>
              <a:t>doi</a:t>
            </a:r>
            <a:r>
              <a:rPr lang="en-GB" sz="800" b="0" dirty="0">
                <a:solidFill>
                  <a:srgbClr val="212121"/>
                </a:solidFill>
              </a:rPr>
              <a:t>: </a:t>
            </a:r>
            <a:r>
              <a:rPr lang="en-GB" sz="800" b="0" u="sng" dirty="0">
                <a:solidFill>
                  <a:srgbClr val="376FAA"/>
                </a:solidFill>
                <a:hlinkClick r:id="rId4"/>
              </a:rPr>
              <a:t>10.1212/CON.0000000000000993</a:t>
            </a:r>
            <a:r>
              <a:rPr lang="en-GB" sz="800" b="0" u="sng" dirty="0">
                <a:solidFill>
                  <a:srgbClr val="376FAA"/>
                </a:solidFill>
              </a:rPr>
              <a:t>  </a:t>
            </a:r>
          </a:p>
          <a:p>
            <a:r>
              <a:rPr lang="en-GB" sz="800" b="0" dirty="0">
                <a:solidFill>
                  <a:srgbClr val="212121"/>
                </a:solidFill>
              </a:rPr>
              <a:t>Kernick D, et al </a:t>
            </a:r>
            <a:r>
              <a:rPr lang="en-GB" sz="800" b="0" i="1" dirty="0">
                <a:solidFill>
                  <a:srgbClr val="212121"/>
                </a:solidFill>
              </a:rPr>
              <a:t>Cephalalgia</a:t>
            </a:r>
            <a:r>
              <a:rPr lang="en-GB" sz="800" b="0" dirty="0">
                <a:solidFill>
                  <a:srgbClr val="212121"/>
                </a:solidFill>
              </a:rPr>
              <a:t> 2009;29(12):1311–1316. doi:10.1111/j.1468-2982.2009.01872.x</a:t>
            </a:r>
          </a:p>
          <a:p>
            <a:pPr marL="257175" indent="-257175">
              <a:buClr>
                <a:schemeClr val="dk1"/>
              </a:buClr>
              <a:buSzPct val="100000"/>
            </a:pPr>
            <a:endParaRPr lang="en-GB" sz="800" dirty="0">
              <a:solidFill>
                <a:schemeClr val="tx2">
                  <a:lumMod val="60000"/>
                  <a:lumOff val="40000"/>
                </a:schemeClr>
              </a:solidFill>
              <a:latin typeface="+mn-lt"/>
            </a:endParaRPr>
          </a:p>
          <a:p>
            <a:pPr marL="257175" indent="-257175">
              <a:buClr>
                <a:schemeClr val="dk1"/>
              </a:buClr>
              <a:buSzPct val="100000"/>
            </a:pPr>
            <a:endParaRPr lang="en-GB" dirty="0">
              <a:latin typeface="Questrial"/>
              <a:ea typeface="Questrial"/>
              <a:cs typeface="Questrial"/>
              <a:sym typeface="Questrial"/>
            </a:endParaRPr>
          </a:p>
        </p:txBody>
      </p:sp>
      <p:sp>
        <p:nvSpPr>
          <p:cNvPr id="7" name="TextBox 6">
            <a:extLst>
              <a:ext uri="{FF2B5EF4-FFF2-40B4-BE49-F238E27FC236}">
                <a16:creationId xmlns:a16="http://schemas.microsoft.com/office/drawing/2014/main" id="{0D6ABFE5-288A-EB9A-EED9-9CE8512316B3}"/>
              </a:ext>
            </a:extLst>
          </p:cNvPr>
          <p:cNvSpPr txBox="1"/>
          <p:nvPr/>
        </p:nvSpPr>
        <p:spPr>
          <a:xfrm>
            <a:off x="2129663" y="257958"/>
            <a:ext cx="4884671" cy="369332"/>
          </a:xfrm>
          <a:prstGeom prst="rect">
            <a:avLst/>
          </a:prstGeom>
          <a:solidFill>
            <a:schemeClr val="bg1"/>
          </a:solidFill>
        </p:spPr>
        <p:txBody>
          <a:bodyPr wrap="none" rtlCol="0">
            <a:spAutoFit/>
          </a:bodyPr>
          <a:lstStyle/>
          <a:p>
            <a:r>
              <a:rPr lang="en-GB" sz="1800" dirty="0">
                <a:solidFill>
                  <a:srgbClr val="900056"/>
                </a:solidFill>
                <a:latin typeface="Questrial"/>
                <a:ea typeface="Questrial"/>
                <a:cs typeface="Questrial"/>
                <a:sym typeface="Questrial"/>
              </a:rPr>
              <a:t>Headache in Children: the size of the problem</a:t>
            </a:r>
            <a:r>
              <a:rPr lang="en-GB" dirty="0">
                <a:solidFill>
                  <a:srgbClr val="900056"/>
                </a:solidFill>
                <a:latin typeface="Questrial"/>
                <a:ea typeface="Questrial"/>
                <a:cs typeface="Questrial"/>
                <a:sym typeface="Questrial"/>
              </a:rPr>
              <a:t> </a:t>
            </a:r>
            <a:endParaRPr lang="en-GB" sz="1800" b="1" baseline="0" dirty="0">
              <a:solidFill>
                <a:srgbClr val="A14860"/>
              </a:solidFill>
              <a:latin typeface="+mn-lt"/>
              <a:ea typeface="Questrial"/>
              <a:cs typeface="Questrial"/>
              <a:sym typeface="Questrial"/>
            </a:endParaRPr>
          </a:p>
        </p:txBody>
      </p:sp>
    </p:spTree>
    <p:extLst>
      <p:ext uri="{BB962C8B-B14F-4D97-AF65-F5344CB8AC3E}">
        <p14:creationId xmlns:p14="http://schemas.microsoft.com/office/powerpoint/2010/main" val="18637377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6" end="6"/>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7" end="7"/>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8" end="8"/>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12" end="12"/>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13" end="13"/>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14" end="14"/>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15" end="1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7DA1C4">
            <a:alpha val="19621"/>
          </a:srgbClr>
        </a:solidFill>
        <a:effectLst/>
      </p:bgPr>
    </p:bg>
    <p:spTree>
      <p:nvGrpSpPr>
        <p:cNvPr id="1" name="Shape 130"/>
        <p:cNvGrpSpPr/>
        <p:nvPr/>
      </p:nvGrpSpPr>
      <p:grpSpPr>
        <a:xfrm>
          <a:off x="0" y="0"/>
          <a:ext cx="0" cy="0"/>
          <a:chOff x="0" y="0"/>
          <a:chExt cx="0" cy="0"/>
        </a:xfrm>
      </p:grpSpPr>
      <p:sp>
        <p:nvSpPr>
          <p:cNvPr id="131" name="Shape 131"/>
          <p:cNvSpPr txBox="1">
            <a:spLocks noGrp="1"/>
          </p:cNvSpPr>
          <p:nvPr>
            <p:ph type="title"/>
          </p:nvPr>
        </p:nvSpPr>
        <p:spPr>
          <a:xfrm>
            <a:off x="1058424" y="173262"/>
            <a:ext cx="7199697" cy="693009"/>
          </a:xfrm>
          <a:prstGeom prst="rect">
            <a:avLst/>
          </a:prstGeom>
          <a:solidFill>
            <a:schemeClr val="bg1"/>
          </a:solidFill>
          <a:ln>
            <a:noFill/>
          </a:ln>
        </p:spPr>
        <p:txBody>
          <a:bodyPr vert="horz" lIns="68569" tIns="34275" rIns="68569" bIns="34275" rtlCol="0" anchor="ctr" anchorCtr="0">
            <a:noAutofit/>
          </a:bodyPr>
          <a:lstStyle/>
          <a:p>
            <a:pPr>
              <a:spcBef>
                <a:spcPts val="0"/>
              </a:spcBef>
              <a:buClr>
                <a:srgbClr val="900056"/>
              </a:buClr>
              <a:buSzPct val="25000"/>
            </a:pPr>
            <a:r>
              <a:rPr lang="en-GB" sz="2000" dirty="0">
                <a:solidFill>
                  <a:srgbClr val="900056"/>
                </a:solidFill>
                <a:latin typeface="Questrial"/>
                <a:ea typeface="Questrial"/>
                <a:cs typeface="Questrial"/>
                <a:sym typeface="Questrial"/>
              </a:rPr>
              <a:t>Headache in Children under 12: NICE referral guidelines </a:t>
            </a:r>
            <a:br>
              <a:rPr lang="en-GB" sz="2400" dirty="0">
                <a:solidFill>
                  <a:srgbClr val="900056"/>
                </a:solidFill>
                <a:latin typeface="Questrial"/>
                <a:ea typeface="Questrial"/>
                <a:cs typeface="Questrial"/>
                <a:sym typeface="Questrial"/>
              </a:rPr>
            </a:br>
            <a:r>
              <a:rPr lang="en-GB" sz="1200" dirty="0">
                <a:solidFill>
                  <a:srgbClr val="900056"/>
                </a:solidFill>
                <a:latin typeface="Questrial"/>
                <a:ea typeface="Questrial"/>
                <a:cs typeface="Questrial"/>
                <a:sym typeface="Questrial"/>
              </a:rPr>
              <a:t>(updated 2023)</a:t>
            </a:r>
          </a:p>
        </p:txBody>
      </p:sp>
      <p:sp>
        <p:nvSpPr>
          <p:cNvPr id="132" name="Shape 132"/>
          <p:cNvSpPr txBox="1">
            <a:spLocks noGrp="1"/>
          </p:cNvSpPr>
          <p:nvPr>
            <p:ph type="body" idx="1"/>
          </p:nvPr>
        </p:nvSpPr>
        <p:spPr>
          <a:xfrm>
            <a:off x="259883" y="1148322"/>
            <a:ext cx="8604984" cy="3892786"/>
          </a:xfrm>
          <a:prstGeom prst="rect">
            <a:avLst/>
          </a:prstGeom>
          <a:solidFill>
            <a:schemeClr val="bg1">
              <a:alpha val="83000"/>
            </a:schemeClr>
          </a:solidFill>
          <a:ln>
            <a:noFill/>
          </a:ln>
        </p:spPr>
        <p:txBody>
          <a:bodyPr vert="horz" lIns="68569" tIns="34275" rIns="68569" bIns="34275" rtlCol="0" anchor="t" anchorCtr="0">
            <a:noAutofit/>
          </a:bodyPr>
          <a:lstStyle/>
          <a:p>
            <a:pPr marL="0" indent="0" algn="l">
              <a:buNone/>
            </a:pPr>
            <a:r>
              <a:rPr lang="en-GB" sz="1800" b="0" i="0" u="sng" dirty="0">
                <a:solidFill>
                  <a:srgbClr val="005EA5"/>
                </a:solidFill>
                <a:effectLst/>
                <a:hlinkClick r:id="rId3"/>
              </a:rPr>
              <a:t>Refer immediately</a:t>
            </a:r>
            <a:r>
              <a:rPr lang="en-GB" sz="1800" b="0" i="0" dirty="0">
                <a:solidFill>
                  <a:srgbClr val="0E0E0E"/>
                </a:solidFill>
                <a:effectLst/>
              </a:rPr>
              <a:t> children aged  &lt;12 years with headache for same-day assessment, </a:t>
            </a:r>
            <a:r>
              <a:rPr lang="en-GB" sz="1600" b="0" i="0" dirty="0">
                <a:solidFill>
                  <a:srgbClr val="0E0E0E"/>
                </a:solidFill>
                <a:effectLst/>
              </a:rPr>
              <a:t>according to local pathways, if they have </a:t>
            </a:r>
            <a:r>
              <a:rPr lang="en-GB" sz="1600" b="0" i="0" dirty="0">
                <a:solidFill>
                  <a:schemeClr val="tx2">
                    <a:lumMod val="75000"/>
                  </a:schemeClr>
                </a:solidFill>
                <a:effectLst/>
              </a:rPr>
              <a:t>any 1 of the following headaches</a:t>
            </a:r>
            <a:r>
              <a:rPr lang="en-GB" sz="1800" b="0" i="0" dirty="0">
                <a:solidFill>
                  <a:srgbClr val="0E0E0E"/>
                </a:solidFill>
                <a:effectLst/>
              </a:rPr>
              <a:t>:</a:t>
            </a:r>
          </a:p>
          <a:p>
            <a:pPr>
              <a:buFont typeface="Arial" panose="020B0604020202020204" pitchFamily="34" charset="0"/>
              <a:buChar char="•"/>
            </a:pPr>
            <a:r>
              <a:rPr lang="en-GB" sz="1400" b="1" dirty="0">
                <a:solidFill>
                  <a:srgbClr val="0E0E0E"/>
                </a:solidFill>
              </a:rPr>
              <a:t>with fever and features of meningism</a:t>
            </a:r>
          </a:p>
          <a:p>
            <a:pPr>
              <a:buFont typeface="Arial" panose="020B0604020202020204" pitchFamily="34" charset="0"/>
              <a:buChar char="•"/>
            </a:pPr>
            <a:r>
              <a:rPr lang="en-GB" sz="1400" b="1" dirty="0">
                <a:solidFill>
                  <a:srgbClr val="0E0E0E"/>
                </a:solidFill>
              </a:rPr>
              <a:t>associated with change in conscious level or pervasive lethargy</a:t>
            </a:r>
          </a:p>
          <a:p>
            <a:pPr>
              <a:buFont typeface="Arial" panose="020B0604020202020204" pitchFamily="34" charset="0"/>
              <a:buChar char="•"/>
            </a:pPr>
            <a:r>
              <a:rPr lang="en-GB" sz="1400" b="1" dirty="0">
                <a:solidFill>
                  <a:srgbClr val="0E0E0E"/>
                </a:solidFill>
              </a:rPr>
              <a:t>associated with ataxia</a:t>
            </a:r>
          </a:p>
          <a:p>
            <a:pPr>
              <a:buFont typeface="Arial" panose="020B0604020202020204" pitchFamily="34" charset="0"/>
              <a:buChar char="•"/>
            </a:pPr>
            <a:r>
              <a:rPr lang="en-GB" sz="1400" b="1" dirty="0">
                <a:solidFill>
                  <a:srgbClr val="0E0E0E"/>
                </a:solidFill>
              </a:rPr>
              <a:t>occurring within 5 days of a head injury</a:t>
            </a:r>
          </a:p>
          <a:p>
            <a:pPr>
              <a:buFont typeface="Arial" panose="020B0604020202020204" pitchFamily="34" charset="0"/>
              <a:buChar char="•"/>
            </a:pPr>
            <a:r>
              <a:rPr lang="en-GB" sz="1400" b="1" dirty="0">
                <a:solidFill>
                  <a:srgbClr val="0E0E0E"/>
                </a:solidFill>
              </a:rPr>
              <a:t>associated with squint or failure of upward gaze ('sunsetting’)</a:t>
            </a:r>
            <a:endParaRPr lang="en-GB" sz="1400" b="1" u="sng" dirty="0">
              <a:solidFill>
                <a:srgbClr val="005EA5"/>
              </a:solidFill>
              <a:latin typeface="Inter"/>
            </a:endParaRPr>
          </a:p>
          <a:p>
            <a:pPr>
              <a:buFont typeface="Arial" panose="020B0604020202020204" pitchFamily="34" charset="0"/>
              <a:buChar char="•"/>
            </a:pPr>
            <a:r>
              <a:rPr lang="en-GB" sz="1400" b="1" dirty="0">
                <a:solidFill>
                  <a:srgbClr val="0E0E0E"/>
                </a:solidFill>
              </a:rPr>
              <a:t>triggered or aggravated by coughing, sneezing or bending down</a:t>
            </a:r>
          </a:p>
          <a:p>
            <a:pPr>
              <a:buFont typeface="Arial" panose="020B0604020202020204" pitchFamily="34" charset="0"/>
              <a:buChar char="•"/>
            </a:pPr>
            <a:r>
              <a:rPr lang="en-GB" sz="1400" dirty="0">
                <a:solidFill>
                  <a:srgbClr val="0E0E0E"/>
                </a:solidFill>
                <a:highlight>
                  <a:srgbClr val="FFFF00"/>
                </a:highlight>
              </a:rPr>
              <a:t>associated with vomiting</a:t>
            </a:r>
          </a:p>
          <a:p>
            <a:pPr algn="l">
              <a:buFont typeface="Arial" panose="020B0604020202020204" pitchFamily="34" charset="0"/>
              <a:buChar char="•"/>
            </a:pPr>
            <a:r>
              <a:rPr lang="en-GB" sz="1400" b="0" i="0" dirty="0">
                <a:solidFill>
                  <a:srgbClr val="0E0E0E"/>
                </a:solidFill>
                <a:effectLst/>
                <a:highlight>
                  <a:srgbClr val="FFFF00"/>
                </a:highlight>
              </a:rPr>
              <a:t>wakes them at night</a:t>
            </a:r>
          </a:p>
          <a:p>
            <a:pPr algn="l">
              <a:buFont typeface="Arial" panose="020B0604020202020204" pitchFamily="34" charset="0"/>
              <a:buChar char="•"/>
            </a:pPr>
            <a:r>
              <a:rPr lang="en-GB" sz="1400" b="0" i="0" dirty="0">
                <a:solidFill>
                  <a:srgbClr val="0E0E0E"/>
                </a:solidFill>
                <a:effectLst/>
                <a:highlight>
                  <a:srgbClr val="FFFF00"/>
                </a:highlight>
              </a:rPr>
              <a:t>present on awakening in the morning</a:t>
            </a:r>
          </a:p>
          <a:p>
            <a:pPr algn="l">
              <a:buFont typeface="Arial" panose="020B0604020202020204" pitchFamily="34" charset="0"/>
              <a:buChar char="•"/>
            </a:pPr>
            <a:r>
              <a:rPr lang="en-GB" sz="1400" b="0" i="0" dirty="0">
                <a:solidFill>
                  <a:srgbClr val="0E0E0E"/>
                </a:solidFill>
                <a:effectLst/>
                <a:highlight>
                  <a:srgbClr val="FFFF00"/>
                </a:highlight>
              </a:rPr>
              <a:t>progressively worsens</a:t>
            </a:r>
          </a:p>
          <a:p>
            <a:pPr algn="l">
              <a:buFont typeface="Arial" panose="020B0604020202020204" pitchFamily="34" charset="0"/>
              <a:buChar char="•"/>
            </a:pPr>
            <a:endParaRPr lang="en-GB" sz="1400" b="0" i="0" dirty="0">
              <a:solidFill>
                <a:srgbClr val="0E0E0E"/>
              </a:solidFill>
              <a:effectLst/>
              <a:highlight>
                <a:srgbClr val="00FFFF"/>
              </a:highlight>
            </a:endParaRPr>
          </a:p>
          <a:p>
            <a:pPr marL="0" indent="0" algn="l">
              <a:buNone/>
            </a:pPr>
            <a:r>
              <a:rPr lang="en-GB" sz="1600" b="0" i="0" u="sng" dirty="0">
                <a:solidFill>
                  <a:srgbClr val="005EA5"/>
                </a:solidFill>
                <a:effectLst/>
                <a:hlinkClick r:id="rId4"/>
              </a:rPr>
              <a:t>Refer urgently</a:t>
            </a:r>
            <a:r>
              <a:rPr lang="en-GB" sz="1600" b="0" i="0" dirty="0">
                <a:solidFill>
                  <a:srgbClr val="0E0E0E"/>
                </a:solidFill>
                <a:effectLst/>
              </a:rPr>
              <a:t> all children aged under 4 years with headache for neurological assessment</a:t>
            </a:r>
            <a:endParaRPr sz="1600" dirty="0">
              <a:ea typeface="Questrial"/>
              <a:cs typeface="Questrial"/>
              <a:sym typeface="Questrial"/>
            </a:endParaRPr>
          </a:p>
          <a:p>
            <a:pPr marL="257175" indent="-257175">
              <a:spcBef>
                <a:spcPts val="0"/>
              </a:spcBef>
              <a:buClr>
                <a:schemeClr val="dk1"/>
              </a:buClr>
              <a:buSzPct val="100000"/>
              <a:buNone/>
            </a:pPr>
            <a:r>
              <a:rPr lang="en-GB" sz="900" dirty="0" err="1">
                <a:latin typeface="Questrial"/>
                <a:ea typeface="Questrial"/>
                <a:cs typeface="Questrial"/>
                <a:sym typeface="Questrial"/>
              </a:rPr>
              <a:t>www.nice.org.uk</a:t>
            </a:r>
            <a:r>
              <a:rPr lang="en-GB" sz="900" dirty="0">
                <a:latin typeface="Questrial"/>
                <a:ea typeface="Questrial"/>
                <a:cs typeface="Questrial"/>
                <a:sym typeface="Questrial"/>
              </a:rPr>
              <a:t>/guidance/ng127/chapter/Recommendations-for-children-aged-under-16#headaches-in-children</a:t>
            </a:r>
            <a:endParaRPr sz="900" dirty="0">
              <a:latin typeface="Questrial"/>
              <a:ea typeface="Questrial"/>
              <a:cs typeface="Questrial"/>
              <a:sym typeface="Questrial"/>
            </a:endParaRPr>
          </a:p>
        </p:txBody>
      </p:sp>
      <p:cxnSp>
        <p:nvCxnSpPr>
          <p:cNvPr id="7" name="Straight Connector 6">
            <a:extLst>
              <a:ext uri="{FF2B5EF4-FFF2-40B4-BE49-F238E27FC236}">
                <a16:creationId xmlns:a16="http://schemas.microsoft.com/office/drawing/2014/main" id="{2C99C9C9-AE92-C140-BD31-2953B830E76E}"/>
              </a:ext>
            </a:extLst>
          </p:cNvPr>
          <p:cNvCxnSpPr>
            <a:cxnSpLocks/>
          </p:cNvCxnSpPr>
          <p:nvPr/>
        </p:nvCxnSpPr>
        <p:spPr>
          <a:xfrm>
            <a:off x="259883" y="1024290"/>
            <a:ext cx="8604984"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861149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2">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32">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32">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32">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32">
                                            <p:txEl>
                                              <p:pRg st="5" end="5"/>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32">
                                            <p:txEl>
                                              <p:pRg st="6" end="6"/>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32">
                                            <p:txEl>
                                              <p:pRg st="7" end="7"/>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32">
                                            <p:txEl>
                                              <p:pRg st="8" end="8"/>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32">
                                            <p:txEl>
                                              <p:pRg st="9" end="9"/>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32">
                                            <p:txEl>
                                              <p:pRg st="10" end="1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32">
                                            <p:txEl>
                                              <p:pRg st="12" end="12"/>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32">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7DA1C4">
            <a:alpha val="19621"/>
          </a:srgbClr>
        </a:solidFill>
        <a:effectLst/>
      </p:bgPr>
    </p:bg>
    <p:spTree>
      <p:nvGrpSpPr>
        <p:cNvPr id="1" name="Shape 130">
          <a:extLst>
            <a:ext uri="{FF2B5EF4-FFF2-40B4-BE49-F238E27FC236}">
              <a16:creationId xmlns:a16="http://schemas.microsoft.com/office/drawing/2014/main" id="{EB2F3FE8-55DA-094A-D9FF-42EB93CB9053}"/>
            </a:ext>
          </a:extLst>
        </p:cNvPr>
        <p:cNvGrpSpPr/>
        <p:nvPr/>
      </p:nvGrpSpPr>
      <p:grpSpPr>
        <a:xfrm>
          <a:off x="0" y="0"/>
          <a:ext cx="0" cy="0"/>
          <a:chOff x="0" y="0"/>
          <a:chExt cx="0" cy="0"/>
        </a:xfrm>
      </p:grpSpPr>
      <p:sp>
        <p:nvSpPr>
          <p:cNvPr id="131" name="Shape 131">
            <a:extLst>
              <a:ext uri="{FF2B5EF4-FFF2-40B4-BE49-F238E27FC236}">
                <a16:creationId xmlns:a16="http://schemas.microsoft.com/office/drawing/2014/main" id="{096B68DD-8646-EBDE-5E01-EBCCE17E34A3}"/>
              </a:ext>
            </a:extLst>
          </p:cNvPr>
          <p:cNvSpPr txBox="1">
            <a:spLocks noGrp="1"/>
          </p:cNvSpPr>
          <p:nvPr>
            <p:ph type="title"/>
          </p:nvPr>
        </p:nvSpPr>
        <p:spPr>
          <a:xfrm>
            <a:off x="1058424" y="173262"/>
            <a:ext cx="7199697" cy="693009"/>
          </a:xfrm>
          <a:prstGeom prst="rect">
            <a:avLst/>
          </a:prstGeom>
          <a:solidFill>
            <a:schemeClr val="bg1"/>
          </a:solidFill>
          <a:ln>
            <a:noFill/>
          </a:ln>
        </p:spPr>
        <p:txBody>
          <a:bodyPr vert="horz" lIns="68569" tIns="34275" rIns="68569" bIns="34275" rtlCol="0" anchor="ctr" anchorCtr="0">
            <a:noAutofit/>
          </a:bodyPr>
          <a:lstStyle/>
          <a:p>
            <a:pPr>
              <a:spcBef>
                <a:spcPts val="0"/>
              </a:spcBef>
              <a:buClr>
                <a:srgbClr val="900056"/>
              </a:buClr>
              <a:buSzPct val="25000"/>
            </a:pPr>
            <a:r>
              <a:rPr lang="en-GB" sz="2400" dirty="0">
                <a:solidFill>
                  <a:srgbClr val="900056"/>
                </a:solidFill>
                <a:latin typeface="Questrial"/>
                <a:ea typeface="Questrial"/>
                <a:cs typeface="Questrial"/>
                <a:sym typeface="Questrial"/>
              </a:rPr>
              <a:t>Headache in Children: Red Flags</a:t>
            </a:r>
          </a:p>
        </p:txBody>
      </p:sp>
      <p:sp>
        <p:nvSpPr>
          <p:cNvPr id="132" name="Shape 132">
            <a:extLst>
              <a:ext uri="{FF2B5EF4-FFF2-40B4-BE49-F238E27FC236}">
                <a16:creationId xmlns:a16="http://schemas.microsoft.com/office/drawing/2014/main" id="{22026FE7-6C19-42B5-CFDA-000E6B41962C}"/>
              </a:ext>
            </a:extLst>
          </p:cNvPr>
          <p:cNvSpPr txBox="1">
            <a:spLocks noGrp="1"/>
          </p:cNvSpPr>
          <p:nvPr>
            <p:ph type="body" idx="1"/>
          </p:nvPr>
        </p:nvSpPr>
        <p:spPr>
          <a:xfrm>
            <a:off x="176589" y="4908679"/>
            <a:ext cx="8604984" cy="123118"/>
          </a:xfrm>
          <a:prstGeom prst="rect">
            <a:avLst/>
          </a:prstGeom>
          <a:solidFill>
            <a:schemeClr val="bg1">
              <a:alpha val="19204"/>
            </a:schemeClr>
          </a:solidFill>
          <a:ln>
            <a:noFill/>
          </a:ln>
        </p:spPr>
        <p:txBody>
          <a:bodyPr vert="horz" lIns="68569" tIns="34275" rIns="68569" bIns="34275" rtlCol="0" anchor="t" anchorCtr="0">
            <a:noAutofit/>
          </a:bodyPr>
          <a:lstStyle/>
          <a:p>
            <a:pPr marL="257175" indent="-257175">
              <a:spcBef>
                <a:spcPts val="0"/>
              </a:spcBef>
              <a:buClr>
                <a:schemeClr val="dk1"/>
              </a:buClr>
              <a:buSzPct val="100000"/>
              <a:buNone/>
            </a:pPr>
            <a:r>
              <a:rPr lang="en-GB" sz="800" dirty="0"/>
              <a:t>J </a:t>
            </a:r>
            <a:r>
              <a:rPr lang="en-GB" sz="800" dirty="0" err="1"/>
              <a:t>Yeungnam</a:t>
            </a:r>
            <a:r>
              <a:rPr lang="en-GB" sz="800" dirty="0"/>
              <a:t> Med Sci  2022 Sep 14;39(4):278–284. </a:t>
            </a:r>
            <a:r>
              <a:rPr lang="en-GB" sz="800" dirty="0" err="1"/>
              <a:t>doi</a:t>
            </a:r>
            <a:r>
              <a:rPr lang="en-GB" sz="800" dirty="0"/>
              <a:t>: </a:t>
            </a:r>
            <a:r>
              <a:rPr lang="en-GB" sz="800" u="sng" dirty="0">
                <a:hlinkClick r:id="rId3"/>
              </a:rPr>
              <a:t>10.12701/jyms.2022.00528</a:t>
            </a:r>
            <a:r>
              <a:rPr lang="en-GB" sz="800" u="sng" dirty="0"/>
              <a:t> </a:t>
            </a:r>
            <a:r>
              <a:rPr lang="en-GB" sz="800" b="1" dirty="0" err="1"/>
              <a:t>Pediatric</a:t>
            </a:r>
            <a:r>
              <a:rPr lang="en-GB" sz="800" b="1" dirty="0"/>
              <a:t> headache: a narrative review </a:t>
            </a:r>
            <a:r>
              <a:rPr lang="en-GB" sz="800" u="sng" dirty="0">
                <a:hlinkClick r:id="rId4"/>
              </a:rPr>
              <a:t>Saeyoon Kim</a:t>
            </a:r>
            <a:r>
              <a:rPr lang="en-GB" sz="800" dirty="0"/>
              <a:t> </a:t>
            </a:r>
            <a:endParaRPr sz="800" dirty="0">
              <a:latin typeface="Questrial"/>
              <a:ea typeface="Questrial"/>
              <a:cs typeface="Questrial"/>
              <a:sym typeface="Questrial"/>
            </a:endParaRPr>
          </a:p>
        </p:txBody>
      </p:sp>
      <p:graphicFrame>
        <p:nvGraphicFramePr>
          <p:cNvPr id="2" name="Table 1">
            <a:extLst>
              <a:ext uri="{FF2B5EF4-FFF2-40B4-BE49-F238E27FC236}">
                <a16:creationId xmlns:a16="http://schemas.microsoft.com/office/drawing/2014/main" id="{28CD63A0-7A18-3AA7-4A0F-74F641EE8531}"/>
              </a:ext>
            </a:extLst>
          </p:cNvPr>
          <p:cNvGraphicFramePr>
            <a:graphicFrameLocks noGrp="1"/>
          </p:cNvGraphicFramePr>
          <p:nvPr>
            <p:extLst>
              <p:ext uri="{D42A27DB-BD31-4B8C-83A1-F6EECF244321}">
                <p14:modId xmlns:p14="http://schemas.microsoft.com/office/powerpoint/2010/main" val="2206861185"/>
              </p:ext>
            </p:extLst>
          </p:nvPr>
        </p:nvGraphicFramePr>
        <p:xfrm>
          <a:off x="1673792" y="993289"/>
          <a:ext cx="5610578" cy="3788372"/>
        </p:xfrm>
        <a:graphic>
          <a:graphicData uri="http://schemas.openxmlformats.org/drawingml/2006/table">
            <a:tbl>
              <a:tblPr>
                <a:tableStyleId>{5C22544A-7EE6-4342-B048-85BDC9FD1C3A}</a:tableStyleId>
              </a:tblPr>
              <a:tblGrid>
                <a:gridCol w="5610578">
                  <a:extLst>
                    <a:ext uri="{9D8B030D-6E8A-4147-A177-3AD203B41FA5}">
                      <a16:colId xmlns:a16="http://schemas.microsoft.com/office/drawing/2014/main" val="3052557001"/>
                    </a:ext>
                  </a:extLst>
                </a:gridCol>
              </a:tblGrid>
              <a:tr h="244613">
                <a:tc>
                  <a:txBody>
                    <a:bodyPr/>
                    <a:lstStyle/>
                    <a:p>
                      <a:pPr algn="l" fontAlgn="t">
                        <a:buNone/>
                      </a:pPr>
                      <a:r>
                        <a:rPr lang="en-GB" sz="1400" dirty="0">
                          <a:effectLst/>
                        </a:rPr>
                        <a:t>Acute onset (started &lt;3 months ago)</a:t>
                      </a:r>
                      <a:endParaRPr lang="en-GB" sz="1400" b="0" i="0" dirty="0">
                        <a:solidFill>
                          <a:srgbClr val="1B1B1B"/>
                        </a:solidFill>
                        <a:effectLst/>
                        <a:latin typeface="Cambria" panose="02040503050406030204" pitchFamily="18" charset="0"/>
                      </a:endParaRPr>
                    </a:p>
                  </a:txBody>
                  <a:tcPr marL="28619" marR="28619" marT="28619" marB="28619"/>
                </a:tc>
                <a:extLst>
                  <a:ext uri="{0D108BD9-81ED-4DB2-BD59-A6C34878D82A}">
                    <a16:rowId xmlns:a16="http://schemas.microsoft.com/office/drawing/2014/main" val="656789793"/>
                  </a:ext>
                </a:extLst>
              </a:tr>
              <a:tr h="244613">
                <a:tc>
                  <a:txBody>
                    <a:bodyPr/>
                    <a:lstStyle/>
                    <a:p>
                      <a:pPr algn="l" fontAlgn="t">
                        <a:buNone/>
                      </a:pPr>
                      <a:r>
                        <a:rPr lang="en-GB" sz="1400" dirty="0">
                          <a:effectLst/>
                        </a:rPr>
                        <a:t>Severe vomiting</a:t>
                      </a:r>
                      <a:endParaRPr lang="en-GB" sz="1400" b="0" i="0" dirty="0">
                        <a:solidFill>
                          <a:srgbClr val="1B1B1B"/>
                        </a:solidFill>
                        <a:effectLst/>
                        <a:latin typeface="Cambria" panose="02040503050406030204" pitchFamily="18" charset="0"/>
                      </a:endParaRPr>
                    </a:p>
                  </a:txBody>
                  <a:tcPr marL="28619" marR="28619" marT="28619" marB="28619">
                    <a:solidFill>
                      <a:schemeClr val="bg1"/>
                    </a:solidFill>
                  </a:tcPr>
                </a:tc>
                <a:extLst>
                  <a:ext uri="{0D108BD9-81ED-4DB2-BD59-A6C34878D82A}">
                    <a16:rowId xmlns:a16="http://schemas.microsoft.com/office/drawing/2014/main" val="3141673813"/>
                  </a:ext>
                </a:extLst>
              </a:tr>
              <a:tr h="244613">
                <a:tc>
                  <a:txBody>
                    <a:bodyPr/>
                    <a:lstStyle/>
                    <a:p>
                      <a:pPr algn="l" fontAlgn="t">
                        <a:buNone/>
                      </a:pPr>
                      <a:r>
                        <a:rPr lang="en-GB" sz="1400">
                          <a:effectLst/>
                        </a:rPr>
                        <a:t>High-risk underlying comorbidities</a:t>
                      </a:r>
                      <a:endParaRPr lang="en-GB" sz="1400" b="0" i="0">
                        <a:solidFill>
                          <a:srgbClr val="1B1B1B"/>
                        </a:solidFill>
                        <a:effectLst/>
                        <a:latin typeface="Cambria" panose="02040503050406030204" pitchFamily="18" charset="0"/>
                      </a:endParaRPr>
                    </a:p>
                  </a:txBody>
                  <a:tcPr marL="28619" marR="28619" marT="28619" marB="28619"/>
                </a:tc>
                <a:extLst>
                  <a:ext uri="{0D108BD9-81ED-4DB2-BD59-A6C34878D82A}">
                    <a16:rowId xmlns:a16="http://schemas.microsoft.com/office/drawing/2014/main" val="1098369104"/>
                  </a:ext>
                </a:extLst>
              </a:tr>
              <a:tr h="244613">
                <a:tc>
                  <a:txBody>
                    <a:bodyPr/>
                    <a:lstStyle/>
                    <a:p>
                      <a:pPr algn="l" fontAlgn="t">
                        <a:buNone/>
                      </a:pPr>
                      <a:r>
                        <a:rPr lang="en-GB" sz="1400" dirty="0">
                          <a:effectLst/>
                        </a:rPr>
                        <a:t>Fever</a:t>
                      </a:r>
                      <a:endParaRPr lang="en-GB" sz="1400" b="0" i="0" dirty="0">
                        <a:solidFill>
                          <a:srgbClr val="1B1B1B"/>
                        </a:solidFill>
                        <a:effectLst/>
                        <a:latin typeface="Cambria" panose="02040503050406030204" pitchFamily="18" charset="0"/>
                      </a:endParaRPr>
                    </a:p>
                  </a:txBody>
                  <a:tcPr marL="28619" marR="28619" marT="28619" marB="28619">
                    <a:solidFill>
                      <a:schemeClr val="bg1"/>
                    </a:solidFill>
                  </a:tcPr>
                </a:tc>
                <a:extLst>
                  <a:ext uri="{0D108BD9-81ED-4DB2-BD59-A6C34878D82A}">
                    <a16:rowId xmlns:a16="http://schemas.microsoft.com/office/drawing/2014/main" val="1590937479"/>
                  </a:ext>
                </a:extLst>
              </a:tr>
              <a:tr h="244613">
                <a:tc>
                  <a:txBody>
                    <a:bodyPr/>
                    <a:lstStyle/>
                    <a:p>
                      <a:pPr algn="l" fontAlgn="t">
                        <a:buNone/>
                      </a:pPr>
                      <a:r>
                        <a:rPr lang="en-GB" sz="1400">
                          <a:effectLst/>
                        </a:rPr>
                        <a:t>Focal motor abnormality</a:t>
                      </a:r>
                      <a:endParaRPr lang="en-GB" sz="1400" b="0" i="0">
                        <a:solidFill>
                          <a:srgbClr val="1B1B1B"/>
                        </a:solidFill>
                        <a:effectLst/>
                        <a:latin typeface="Cambria" panose="02040503050406030204" pitchFamily="18" charset="0"/>
                      </a:endParaRPr>
                    </a:p>
                  </a:txBody>
                  <a:tcPr marL="28619" marR="28619" marT="28619" marB="28619"/>
                </a:tc>
                <a:extLst>
                  <a:ext uri="{0D108BD9-81ED-4DB2-BD59-A6C34878D82A}">
                    <a16:rowId xmlns:a16="http://schemas.microsoft.com/office/drawing/2014/main" val="1342400632"/>
                  </a:ext>
                </a:extLst>
              </a:tr>
              <a:tr h="244613">
                <a:tc>
                  <a:txBody>
                    <a:bodyPr/>
                    <a:lstStyle/>
                    <a:p>
                      <a:pPr algn="l" fontAlgn="t">
                        <a:buNone/>
                      </a:pPr>
                      <a:r>
                        <a:rPr lang="en-GB" sz="1400" dirty="0">
                          <a:effectLst/>
                        </a:rPr>
                        <a:t>Changes in mood or personality over days or weeks</a:t>
                      </a:r>
                      <a:endParaRPr lang="en-GB" sz="1400" b="0" i="0" dirty="0">
                        <a:solidFill>
                          <a:srgbClr val="1B1B1B"/>
                        </a:solidFill>
                        <a:effectLst/>
                        <a:latin typeface="Cambria" panose="02040503050406030204" pitchFamily="18" charset="0"/>
                      </a:endParaRPr>
                    </a:p>
                  </a:txBody>
                  <a:tcPr marL="28619" marR="28619" marT="28619" marB="28619">
                    <a:solidFill>
                      <a:schemeClr val="bg1"/>
                    </a:solidFill>
                  </a:tcPr>
                </a:tc>
                <a:extLst>
                  <a:ext uri="{0D108BD9-81ED-4DB2-BD59-A6C34878D82A}">
                    <a16:rowId xmlns:a16="http://schemas.microsoft.com/office/drawing/2014/main" val="657419090"/>
                  </a:ext>
                </a:extLst>
              </a:tr>
              <a:tr h="244613">
                <a:tc>
                  <a:txBody>
                    <a:bodyPr/>
                    <a:lstStyle/>
                    <a:p>
                      <a:pPr algn="l" fontAlgn="t">
                        <a:buNone/>
                      </a:pPr>
                      <a:r>
                        <a:rPr lang="en-GB" sz="1400">
                          <a:effectLst/>
                        </a:rPr>
                        <a:t>Altered conscious state</a:t>
                      </a:r>
                      <a:endParaRPr lang="en-GB" sz="1400" b="0" i="0">
                        <a:solidFill>
                          <a:srgbClr val="1B1B1B"/>
                        </a:solidFill>
                        <a:effectLst/>
                        <a:latin typeface="Cambria" panose="02040503050406030204" pitchFamily="18" charset="0"/>
                      </a:endParaRPr>
                    </a:p>
                  </a:txBody>
                  <a:tcPr marL="28619" marR="28619" marT="28619" marB="28619"/>
                </a:tc>
                <a:extLst>
                  <a:ext uri="{0D108BD9-81ED-4DB2-BD59-A6C34878D82A}">
                    <a16:rowId xmlns:a16="http://schemas.microsoft.com/office/drawing/2014/main" val="560875453"/>
                  </a:ext>
                </a:extLst>
              </a:tr>
              <a:tr h="244613">
                <a:tc>
                  <a:txBody>
                    <a:bodyPr/>
                    <a:lstStyle/>
                    <a:p>
                      <a:pPr algn="l" fontAlgn="t">
                        <a:buNone/>
                      </a:pPr>
                      <a:r>
                        <a:rPr lang="en-GB" sz="1400" dirty="0">
                          <a:effectLst/>
                        </a:rPr>
                        <a:t>Seizures</a:t>
                      </a:r>
                      <a:endParaRPr lang="en-GB" sz="1400" b="0" i="0" dirty="0">
                        <a:solidFill>
                          <a:srgbClr val="1B1B1B"/>
                        </a:solidFill>
                        <a:effectLst/>
                        <a:latin typeface="Cambria" panose="02040503050406030204" pitchFamily="18" charset="0"/>
                      </a:endParaRPr>
                    </a:p>
                  </a:txBody>
                  <a:tcPr marL="28619" marR="28619" marT="28619" marB="28619">
                    <a:solidFill>
                      <a:schemeClr val="bg1"/>
                    </a:solidFill>
                  </a:tcPr>
                </a:tc>
                <a:extLst>
                  <a:ext uri="{0D108BD9-81ED-4DB2-BD59-A6C34878D82A}">
                    <a16:rowId xmlns:a16="http://schemas.microsoft.com/office/drawing/2014/main" val="702950761"/>
                  </a:ext>
                </a:extLst>
              </a:tr>
              <a:tr h="244613">
                <a:tc>
                  <a:txBody>
                    <a:bodyPr/>
                    <a:lstStyle/>
                    <a:p>
                      <a:pPr algn="l" fontAlgn="t">
                        <a:buNone/>
                      </a:pPr>
                      <a:r>
                        <a:rPr lang="en-GB" sz="1400">
                          <a:effectLst/>
                        </a:rPr>
                        <a:t>Abnormal ocular movements, squint, pathological pupillary responses</a:t>
                      </a:r>
                      <a:endParaRPr lang="en-GB" sz="1400" b="0" i="0">
                        <a:solidFill>
                          <a:srgbClr val="1B1B1B"/>
                        </a:solidFill>
                        <a:effectLst/>
                        <a:latin typeface="Cambria" panose="02040503050406030204" pitchFamily="18" charset="0"/>
                      </a:endParaRPr>
                    </a:p>
                  </a:txBody>
                  <a:tcPr marL="28619" marR="28619" marT="28619" marB="28619"/>
                </a:tc>
                <a:extLst>
                  <a:ext uri="{0D108BD9-81ED-4DB2-BD59-A6C34878D82A}">
                    <a16:rowId xmlns:a16="http://schemas.microsoft.com/office/drawing/2014/main" val="3676726033"/>
                  </a:ext>
                </a:extLst>
              </a:tr>
              <a:tr h="244613">
                <a:tc>
                  <a:txBody>
                    <a:bodyPr/>
                    <a:lstStyle/>
                    <a:p>
                      <a:pPr algn="l" fontAlgn="t">
                        <a:buNone/>
                      </a:pPr>
                      <a:r>
                        <a:rPr lang="en-GB" sz="1400" dirty="0">
                          <a:effectLst/>
                        </a:rPr>
                        <a:t>Increase in severity or characteristics of the headache</a:t>
                      </a:r>
                      <a:endParaRPr lang="en-GB" sz="1400" b="0" i="0" dirty="0">
                        <a:solidFill>
                          <a:srgbClr val="1B1B1B"/>
                        </a:solidFill>
                        <a:effectLst/>
                        <a:latin typeface="Cambria" panose="02040503050406030204" pitchFamily="18" charset="0"/>
                      </a:endParaRPr>
                    </a:p>
                  </a:txBody>
                  <a:tcPr marL="28619" marR="28619" marT="28619" marB="28619">
                    <a:solidFill>
                      <a:schemeClr val="bg1"/>
                    </a:solidFill>
                  </a:tcPr>
                </a:tc>
                <a:extLst>
                  <a:ext uri="{0D108BD9-81ED-4DB2-BD59-A6C34878D82A}">
                    <a16:rowId xmlns:a16="http://schemas.microsoft.com/office/drawing/2014/main" val="1089184101"/>
                  </a:ext>
                </a:extLst>
              </a:tr>
              <a:tr h="244613">
                <a:tc>
                  <a:txBody>
                    <a:bodyPr/>
                    <a:lstStyle/>
                    <a:p>
                      <a:pPr algn="l" fontAlgn="t">
                        <a:buNone/>
                      </a:pPr>
                      <a:r>
                        <a:rPr lang="en-GB" sz="1400">
                          <a:effectLst/>
                        </a:rPr>
                        <a:t>Pain that wakes the child from sleep or occurs on waking</a:t>
                      </a:r>
                      <a:endParaRPr lang="en-GB" sz="1400" b="0" i="0">
                        <a:solidFill>
                          <a:srgbClr val="1B1B1B"/>
                        </a:solidFill>
                        <a:effectLst/>
                        <a:latin typeface="Cambria" panose="02040503050406030204" pitchFamily="18" charset="0"/>
                      </a:endParaRPr>
                    </a:p>
                  </a:txBody>
                  <a:tcPr marL="28619" marR="28619" marT="28619" marB="28619"/>
                </a:tc>
                <a:extLst>
                  <a:ext uri="{0D108BD9-81ED-4DB2-BD59-A6C34878D82A}">
                    <a16:rowId xmlns:a16="http://schemas.microsoft.com/office/drawing/2014/main" val="1262695431"/>
                  </a:ext>
                </a:extLst>
              </a:tr>
              <a:tr h="244613">
                <a:tc>
                  <a:txBody>
                    <a:bodyPr/>
                    <a:lstStyle/>
                    <a:p>
                      <a:pPr algn="l" fontAlgn="t">
                        <a:buNone/>
                      </a:pPr>
                      <a:r>
                        <a:rPr lang="en-GB" sz="1400" dirty="0">
                          <a:effectLst/>
                        </a:rPr>
                        <a:t>Ataxia, gait abnormalities, impaired coordination</a:t>
                      </a:r>
                      <a:endParaRPr lang="en-GB" sz="1400" b="0" i="0" dirty="0">
                        <a:solidFill>
                          <a:srgbClr val="1B1B1B"/>
                        </a:solidFill>
                        <a:effectLst/>
                        <a:latin typeface="Cambria" panose="02040503050406030204" pitchFamily="18" charset="0"/>
                      </a:endParaRPr>
                    </a:p>
                  </a:txBody>
                  <a:tcPr marL="28619" marR="28619" marT="28619" marB="28619">
                    <a:solidFill>
                      <a:schemeClr val="bg1"/>
                    </a:solidFill>
                  </a:tcPr>
                </a:tc>
                <a:extLst>
                  <a:ext uri="{0D108BD9-81ED-4DB2-BD59-A6C34878D82A}">
                    <a16:rowId xmlns:a16="http://schemas.microsoft.com/office/drawing/2014/main" val="1294769970"/>
                  </a:ext>
                </a:extLst>
              </a:tr>
              <a:tr h="244613">
                <a:tc>
                  <a:txBody>
                    <a:bodyPr/>
                    <a:lstStyle/>
                    <a:p>
                      <a:pPr algn="l" fontAlgn="t">
                        <a:buNone/>
                      </a:pPr>
                      <a:r>
                        <a:rPr lang="en-GB" sz="1400" dirty="0">
                          <a:effectLst/>
                        </a:rPr>
                        <a:t>Meningism</a:t>
                      </a:r>
                      <a:endParaRPr lang="en-GB" sz="1400" b="0" i="0" dirty="0">
                        <a:solidFill>
                          <a:srgbClr val="1B1B1B"/>
                        </a:solidFill>
                        <a:effectLst/>
                        <a:latin typeface="Cambria" panose="02040503050406030204" pitchFamily="18" charset="0"/>
                      </a:endParaRPr>
                    </a:p>
                  </a:txBody>
                  <a:tcPr marL="28619" marR="28619" marT="28619" marB="28619"/>
                </a:tc>
                <a:extLst>
                  <a:ext uri="{0D108BD9-81ED-4DB2-BD59-A6C34878D82A}">
                    <a16:rowId xmlns:a16="http://schemas.microsoft.com/office/drawing/2014/main" val="510617895"/>
                  </a:ext>
                </a:extLst>
              </a:tr>
              <a:tr h="244613">
                <a:tc>
                  <a:txBody>
                    <a:bodyPr/>
                    <a:lstStyle/>
                    <a:p>
                      <a:pPr algn="l" fontAlgn="t">
                        <a:buNone/>
                      </a:pPr>
                      <a:r>
                        <a:rPr lang="en-GB" sz="1400" dirty="0">
                          <a:effectLst/>
                        </a:rPr>
                        <a:t>Occipital headache</a:t>
                      </a:r>
                      <a:endParaRPr lang="en-GB" sz="1400" b="0" i="0" dirty="0">
                        <a:solidFill>
                          <a:srgbClr val="1B1B1B"/>
                        </a:solidFill>
                        <a:effectLst/>
                        <a:latin typeface="Cambria" panose="02040503050406030204" pitchFamily="18" charset="0"/>
                      </a:endParaRPr>
                    </a:p>
                  </a:txBody>
                  <a:tcPr marL="28619" marR="28619" marT="28619" marB="28619">
                    <a:solidFill>
                      <a:schemeClr val="bg1"/>
                    </a:solidFill>
                  </a:tcPr>
                </a:tc>
                <a:extLst>
                  <a:ext uri="{0D108BD9-81ED-4DB2-BD59-A6C34878D82A}">
                    <a16:rowId xmlns:a16="http://schemas.microsoft.com/office/drawing/2014/main" val="4268419641"/>
                  </a:ext>
                </a:extLst>
              </a:tr>
            </a:tbl>
          </a:graphicData>
        </a:graphic>
      </p:graphicFrame>
    </p:spTree>
    <p:extLst>
      <p:ext uri="{BB962C8B-B14F-4D97-AF65-F5344CB8AC3E}">
        <p14:creationId xmlns:p14="http://schemas.microsoft.com/office/powerpoint/2010/main" val="24412665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7DA1C4">
            <a:alpha val="19621"/>
          </a:srgbClr>
        </a:solidFill>
        <a:effectLst/>
      </p:bgPr>
    </p:bg>
    <p:spTree>
      <p:nvGrpSpPr>
        <p:cNvPr id="1" name="Shape 130">
          <a:extLst>
            <a:ext uri="{FF2B5EF4-FFF2-40B4-BE49-F238E27FC236}">
              <a16:creationId xmlns:a16="http://schemas.microsoft.com/office/drawing/2014/main" id="{82054800-4E9D-B503-55A4-4BACF25778F1}"/>
            </a:ext>
          </a:extLst>
        </p:cNvPr>
        <p:cNvGrpSpPr/>
        <p:nvPr/>
      </p:nvGrpSpPr>
      <p:grpSpPr>
        <a:xfrm>
          <a:off x="0" y="0"/>
          <a:ext cx="0" cy="0"/>
          <a:chOff x="0" y="0"/>
          <a:chExt cx="0" cy="0"/>
        </a:xfrm>
      </p:grpSpPr>
      <p:sp>
        <p:nvSpPr>
          <p:cNvPr id="131" name="Shape 131">
            <a:extLst>
              <a:ext uri="{FF2B5EF4-FFF2-40B4-BE49-F238E27FC236}">
                <a16:creationId xmlns:a16="http://schemas.microsoft.com/office/drawing/2014/main" id="{07A82260-718A-8D01-5226-E9B7AF150CC1}"/>
              </a:ext>
            </a:extLst>
          </p:cNvPr>
          <p:cNvSpPr txBox="1">
            <a:spLocks noGrp="1"/>
          </p:cNvSpPr>
          <p:nvPr>
            <p:ph type="title"/>
          </p:nvPr>
        </p:nvSpPr>
        <p:spPr>
          <a:xfrm>
            <a:off x="1058424" y="173262"/>
            <a:ext cx="7199697" cy="693009"/>
          </a:xfrm>
          <a:prstGeom prst="rect">
            <a:avLst/>
          </a:prstGeom>
          <a:solidFill>
            <a:schemeClr val="bg1"/>
          </a:solidFill>
          <a:ln>
            <a:noFill/>
          </a:ln>
        </p:spPr>
        <p:txBody>
          <a:bodyPr vert="horz" lIns="68569" tIns="34275" rIns="68569" bIns="34275" rtlCol="0" anchor="ctr" anchorCtr="0">
            <a:noAutofit/>
          </a:bodyPr>
          <a:lstStyle/>
          <a:p>
            <a:pPr>
              <a:spcBef>
                <a:spcPts val="0"/>
              </a:spcBef>
              <a:buClr>
                <a:srgbClr val="900056"/>
              </a:buClr>
              <a:buSzPct val="25000"/>
            </a:pPr>
            <a:r>
              <a:rPr lang="en-GB" sz="2000" dirty="0">
                <a:solidFill>
                  <a:srgbClr val="900056"/>
                </a:solidFill>
                <a:latin typeface="Questrial"/>
                <a:ea typeface="Questrial"/>
                <a:cs typeface="Questrial"/>
                <a:sym typeface="Questrial"/>
              </a:rPr>
              <a:t>Headache in Children under 12: NICE referral guidelines </a:t>
            </a:r>
            <a:br>
              <a:rPr lang="en-GB" sz="2400" dirty="0">
                <a:solidFill>
                  <a:srgbClr val="900056"/>
                </a:solidFill>
                <a:latin typeface="Questrial"/>
                <a:ea typeface="Questrial"/>
                <a:cs typeface="Questrial"/>
                <a:sym typeface="Questrial"/>
              </a:rPr>
            </a:br>
            <a:r>
              <a:rPr lang="en-GB" sz="1200" dirty="0">
                <a:solidFill>
                  <a:srgbClr val="900056"/>
                </a:solidFill>
                <a:latin typeface="Questrial"/>
                <a:ea typeface="Questrial"/>
                <a:cs typeface="Questrial"/>
                <a:sym typeface="Questrial"/>
              </a:rPr>
              <a:t>(updated 2023)</a:t>
            </a:r>
          </a:p>
        </p:txBody>
      </p:sp>
      <p:sp>
        <p:nvSpPr>
          <p:cNvPr id="132" name="Shape 132">
            <a:extLst>
              <a:ext uri="{FF2B5EF4-FFF2-40B4-BE49-F238E27FC236}">
                <a16:creationId xmlns:a16="http://schemas.microsoft.com/office/drawing/2014/main" id="{40017AA8-77C4-E3F8-9A8E-99985F0AAB59}"/>
              </a:ext>
            </a:extLst>
          </p:cNvPr>
          <p:cNvSpPr txBox="1">
            <a:spLocks noGrp="1"/>
          </p:cNvSpPr>
          <p:nvPr>
            <p:ph type="body" idx="1"/>
          </p:nvPr>
        </p:nvSpPr>
        <p:spPr>
          <a:xfrm>
            <a:off x="259883" y="1148322"/>
            <a:ext cx="8604984" cy="3892786"/>
          </a:xfrm>
          <a:prstGeom prst="rect">
            <a:avLst/>
          </a:prstGeom>
          <a:solidFill>
            <a:schemeClr val="bg1">
              <a:alpha val="80719"/>
            </a:schemeClr>
          </a:solidFill>
          <a:ln>
            <a:noFill/>
          </a:ln>
        </p:spPr>
        <p:txBody>
          <a:bodyPr vert="horz" lIns="68569" tIns="34275" rIns="68569" bIns="34275" rtlCol="0" anchor="t" anchorCtr="0">
            <a:noAutofit/>
          </a:bodyPr>
          <a:lstStyle/>
          <a:p>
            <a:pPr marL="0" indent="0">
              <a:buNone/>
            </a:pPr>
            <a:r>
              <a:rPr lang="en-GB" sz="1400" b="1" dirty="0"/>
              <a:t>Recurrent headaches and migraine attacks</a:t>
            </a:r>
            <a:endParaRPr lang="en-GB" sz="1400" dirty="0"/>
          </a:p>
          <a:p>
            <a:r>
              <a:rPr lang="en-GB" sz="1200" b="1" dirty="0">
                <a:solidFill>
                  <a:schemeClr val="accent1">
                    <a:lumMod val="75000"/>
                  </a:schemeClr>
                </a:solidFill>
              </a:rPr>
              <a:t>Perform or request fundoscopy </a:t>
            </a:r>
            <a:r>
              <a:rPr lang="en-GB" sz="1200" dirty="0"/>
              <a:t>for all children with recurrent headache &amp; refer urgently for neuro assessment if abnormalities</a:t>
            </a:r>
          </a:p>
          <a:p>
            <a:endParaRPr lang="en-GB" sz="1200" dirty="0"/>
          </a:p>
          <a:p>
            <a:pPr marL="0" indent="0">
              <a:buNone/>
            </a:pPr>
            <a:r>
              <a:rPr lang="en-GB" sz="1400" b="1" dirty="0"/>
              <a:t>For all children with recurrent headache:</a:t>
            </a:r>
          </a:p>
          <a:p>
            <a:pPr lvl="0"/>
            <a:r>
              <a:rPr lang="en-GB" sz="1200" dirty="0"/>
              <a:t>be aware </a:t>
            </a:r>
            <a:r>
              <a:rPr lang="en-GB" sz="1200" b="1" dirty="0">
                <a:solidFill>
                  <a:schemeClr val="accent1">
                    <a:lumMod val="75000"/>
                  </a:schemeClr>
                </a:solidFill>
              </a:rPr>
              <a:t>hypertension</a:t>
            </a:r>
            <a:r>
              <a:rPr lang="en-GB" sz="1200" dirty="0"/>
              <a:t> might be the cause</a:t>
            </a:r>
          </a:p>
          <a:p>
            <a:pPr lvl="0"/>
            <a:r>
              <a:rPr lang="en-GB" sz="1200" dirty="0"/>
              <a:t>measure BP &amp; check measurement against BP reference ranges adjusted for age &amp; height</a:t>
            </a:r>
          </a:p>
          <a:p>
            <a:pPr lvl="0"/>
            <a:r>
              <a:rPr lang="en-GB" sz="1200" dirty="0">
                <a:hlinkClick r:id="rId3"/>
              </a:rPr>
              <a:t>refer</a:t>
            </a:r>
            <a:r>
              <a:rPr lang="en-GB" sz="1200" dirty="0"/>
              <a:t>  if headaches consistently worsened by upright posture &amp; relieved by lying down.</a:t>
            </a:r>
          </a:p>
          <a:p>
            <a:pPr marL="0" indent="0">
              <a:buNone/>
            </a:pPr>
            <a:endParaRPr lang="en-GB" sz="1200" dirty="0"/>
          </a:p>
          <a:p>
            <a:r>
              <a:rPr lang="en-GB" sz="1200" b="1" dirty="0">
                <a:solidFill>
                  <a:schemeClr val="accent1">
                    <a:lumMod val="75000"/>
                  </a:schemeClr>
                </a:solidFill>
              </a:rPr>
              <a:t>Do not routinely refer children with migraine </a:t>
            </a:r>
            <a:r>
              <a:rPr lang="en-GB" sz="1200" dirty="0"/>
              <a:t>unless affecting school life, social life or family activities, or they have features as per previous slides</a:t>
            </a:r>
          </a:p>
          <a:p>
            <a:r>
              <a:rPr lang="en-GB" sz="1200" dirty="0"/>
              <a:t>Be aware that emotional stress is a strong trigger of migraine &amp; chronic, daily headache in children. </a:t>
            </a:r>
          </a:p>
          <a:p>
            <a:r>
              <a:rPr lang="en-GB" sz="1200" dirty="0"/>
              <a:t>Ask child,  + parent or carer about specific learning problems, bullying at school &amp; family stress</a:t>
            </a:r>
          </a:p>
          <a:p>
            <a:r>
              <a:rPr lang="en-GB" sz="1200" dirty="0"/>
              <a:t>Ask about analgesic use in children with recurrent headache to ensure that medicine use is not excessive and to assess the likelihood of medication overuse headache. </a:t>
            </a:r>
          </a:p>
          <a:p>
            <a:endParaRPr lang="en-GB" sz="1200" dirty="0"/>
          </a:p>
          <a:p>
            <a:r>
              <a:rPr lang="en-GB" sz="1200" dirty="0"/>
              <a:t> </a:t>
            </a:r>
            <a:r>
              <a:rPr lang="en-GB" sz="1200" dirty="0">
                <a:hlinkClick r:id="rId4"/>
              </a:rPr>
              <a:t>NICE guideline on headaches in over 12s</a:t>
            </a:r>
            <a:r>
              <a:rPr lang="en-GB" sz="1200" dirty="0"/>
              <a:t> for more info on medication overuse headache.</a:t>
            </a:r>
          </a:p>
          <a:p>
            <a:endParaRPr lang="en-GB" sz="1200" dirty="0"/>
          </a:p>
          <a:p>
            <a:pPr marL="257175" indent="-257175">
              <a:spcBef>
                <a:spcPts val="0"/>
              </a:spcBef>
              <a:buClr>
                <a:schemeClr val="dk1"/>
              </a:buClr>
              <a:buSzPct val="100000"/>
              <a:buNone/>
            </a:pPr>
            <a:r>
              <a:rPr lang="en-GB" sz="900" dirty="0" err="1">
                <a:latin typeface="Questrial"/>
                <a:ea typeface="Questrial"/>
                <a:cs typeface="Questrial"/>
                <a:sym typeface="Questrial"/>
              </a:rPr>
              <a:t>www.nice.org.uk</a:t>
            </a:r>
            <a:r>
              <a:rPr lang="en-GB" sz="900" dirty="0">
                <a:latin typeface="Questrial"/>
                <a:ea typeface="Questrial"/>
                <a:cs typeface="Questrial"/>
                <a:sym typeface="Questrial"/>
              </a:rPr>
              <a:t>/guidance/ng127/chapter/Recommendations-for-children-aged-under-16#headaches-in-children</a:t>
            </a:r>
            <a:endParaRPr sz="900" dirty="0">
              <a:latin typeface="Questrial"/>
              <a:ea typeface="Questrial"/>
              <a:cs typeface="Questrial"/>
              <a:sym typeface="Questrial"/>
            </a:endParaRPr>
          </a:p>
        </p:txBody>
      </p:sp>
      <p:cxnSp>
        <p:nvCxnSpPr>
          <p:cNvPr id="7" name="Straight Connector 6">
            <a:extLst>
              <a:ext uri="{FF2B5EF4-FFF2-40B4-BE49-F238E27FC236}">
                <a16:creationId xmlns:a16="http://schemas.microsoft.com/office/drawing/2014/main" id="{D91BD9C2-C7A3-A5D5-ABF2-0A155FAA12E9}"/>
              </a:ext>
            </a:extLst>
          </p:cNvPr>
          <p:cNvCxnSpPr>
            <a:cxnSpLocks/>
          </p:cNvCxnSpPr>
          <p:nvPr/>
        </p:nvCxnSpPr>
        <p:spPr>
          <a:xfrm>
            <a:off x="532238" y="1024290"/>
            <a:ext cx="8136567"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9192231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2">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2">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32">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32">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32">
                                            <p:txEl>
                                              <p:pRg st="8" end="8"/>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32">
                                            <p:txEl>
                                              <p:pRg st="9" end="9"/>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32">
                                            <p:txEl>
                                              <p:pRg st="10" end="10"/>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32">
                                            <p:txEl>
                                              <p:pRg st="11" end="11"/>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32">
                                            <p:txEl>
                                              <p:pRg st="13" end="13"/>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32">
                                            <p:txEl>
                                              <p:pRg st="15" end="1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897A88-96DF-5235-60B8-27EE752354F5}"/>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668A6FC2-D8F9-5B67-71E3-797483363F2C}"/>
              </a:ext>
            </a:extLst>
          </p:cNvPr>
          <p:cNvSpPr>
            <a:spLocks noGrp="1"/>
          </p:cNvSpPr>
          <p:nvPr>
            <p:ph type="body" sz="quarter" idx="10"/>
          </p:nvPr>
        </p:nvSpPr>
        <p:spPr>
          <a:xfrm>
            <a:off x="200169" y="767644"/>
            <a:ext cx="8743661" cy="4267200"/>
          </a:xfrm>
          <a:solidFill>
            <a:schemeClr val="bg1"/>
          </a:solidFill>
        </p:spPr>
        <p:txBody>
          <a:bodyPr/>
          <a:lstStyle/>
          <a:p>
            <a:pPr marL="0" indent="0">
              <a:spcBef>
                <a:spcPts val="0"/>
              </a:spcBef>
              <a:buClr>
                <a:schemeClr val="dk1"/>
              </a:buClr>
              <a:buSzPct val="100000"/>
              <a:buNone/>
            </a:pPr>
            <a:endParaRPr lang="en-GB" sz="1600" dirty="0">
              <a:solidFill>
                <a:schemeClr val="tx1"/>
              </a:solidFill>
              <a:latin typeface="+mn-lt"/>
              <a:ea typeface="Questrial"/>
              <a:cs typeface="Questrial"/>
              <a:sym typeface="Questrial"/>
            </a:endParaRPr>
          </a:p>
          <a:p>
            <a:r>
              <a:rPr lang="en-GB" sz="1600" i="0" dirty="0">
                <a:solidFill>
                  <a:schemeClr val="accent1">
                    <a:lumMod val="75000"/>
                  </a:schemeClr>
                </a:solidFill>
                <a:effectLst/>
                <a:latin typeface="+mn-lt"/>
                <a:cs typeface="Calibri" panose="020F0502020204030204" pitchFamily="34" charset="0"/>
              </a:rPr>
              <a:t> Brain tumours: </a:t>
            </a:r>
            <a:r>
              <a:rPr lang="en-GB" sz="1600" b="0" i="0" dirty="0">
                <a:solidFill>
                  <a:schemeClr val="accent1">
                    <a:lumMod val="75000"/>
                  </a:schemeClr>
                </a:solidFill>
                <a:effectLst/>
                <a:latin typeface="+mn-lt"/>
                <a:cs typeface="Calibri" panose="020F0502020204030204" pitchFamily="34" charset="0"/>
              </a:rPr>
              <a:t>secondary headache may be presenting symptom but</a:t>
            </a:r>
          </a:p>
          <a:p>
            <a:endParaRPr lang="en-GB" sz="1600" b="0" dirty="0">
              <a:solidFill>
                <a:srgbClr val="32325D"/>
              </a:solidFill>
              <a:latin typeface="+mn-lt"/>
              <a:cs typeface="Calibri" panose="020F0502020204030204" pitchFamily="34" charset="0"/>
            </a:endParaRPr>
          </a:p>
          <a:p>
            <a:pPr marL="285750" indent="-285750">
              <a:lnSpc>
                <a:spcPct val="150000"/>
              </a:lnSpc>
              <a:buFont typeface="Arial" panose="020B0604020202020204" pitchFamily="34" charset="0"/>
              <a:buChar char="•"/>
            </a:pPr>
            <a:r>
              <a:rPr lang="en-US" sz="1600" dirty="0">
                <a:solidFill>
                  <a:schemeClr val="accent1">
                    <a:lumMod val="75000"/>
                  </a:schemeClr>
                </a:solidFill>
                <a:latin typeface="+mn-lt"/>
              </a:rPr>
              <a:t> only 41% of kids with brain tumours had headache as the presenting symptom </a:t>
            </a:r>
          </a:p>
          <a:p>
            <a:pPr marL="285750" indent="-285750">
              <a:lnSpc>
                <a:spcPct val="150000"/>
              </a:lnSpc>
              <a:buFont typeface="Arial" panose="020B0604020202020204" pitchFamily="34" charset="0"/>
              <a:buChar char="•"/>
            </a:pPr>
            <a:r>
              <a:rPr lang="en-US" sz="1600" u="sng" dirty="0">
                <a:solidFill>
                  <a:schemeClr val="accent1">
                    <a:lumMod val="75000"/>
                  </a:schemeClr>
                </a:solidFill>
                <a:latin typeface="+mn-lt"/>
              </a:rPr>
              <a:t>Neurological signs were present in 88% </a:t>
            </a:r>
            <a:r>
              <a:rPr lang="en-US" sz="1600" dirty="0">
                <a:solidFill>
                  <a:schemeClr val="accent1">
                    <a:lumMod val="75000"/>
                  </a:schemeClr>
                </a:solidFill>
                <a:latin typeface="+mn-lt"/>
              </a:rPr>
              <a:t>at the time of diagnosis</a:t>
            </a:r>
          </a:p>
          <a:p>
            <a:pPr marL="285750" indent="-285750">
              <a:buFont typeface="Arial" panose="020B0604020202020204" pitchFamily="34" charset="0"/>
              <a:buChar char="•"/>
            </a:pPr>
            <a:endParaRPr lang="en-US" sz="1600" dirty="0">
              <a:solidFill>
                <a:schemeClr val="tx1"/>
              </a:solidFill>
              <a:latin typeface="+mn-lt"/>
            </a:endParaRPr>
          </a:p>
          <a:p>
            <a:pPr marL="285750" indent="-285750">
              <a:buFont typeface="Arial" panose="020B0604020202020204" pitchFamily="34" charset="0"/>
              <a:buChar char="•"/>
            </a:pPr>
            <a:r>
              <a:rPr lang="en-GB" sz="1600" b="0" dirty="0">
                <a:solidFill>
                  <a:srgbClr val="32325D"/>
                </a:solidFill>
                <a:latin typeface="+mn-lt"/>
                <a:cs typeface="Calibri" panose="020F0502020204030204" pitchFamily="34" charset="0"/>
              </a:rPr>
              <a:t>m</a:t>
            </a:r>
            <a:r>
              <a:rPr lang="en-GB" sz="1600" b="0" i="0" dirty="0">
                <a:solidFill>
                  <a:srgbClr val="32325D"/>
                </a:solidFill>
                <a:effectLst/>
                <a:latin typeface="+mn-lt"/>
                <a:cs typeface="Calibri" panose="020F0502020204030204" pitchFamily="34" charset="0"/>
              </a:rPr>
              <a:t>ake up 25% of all childhood cancers </a:t>
            </a:r>
          </a:p>
          <a:p>
            <a:pPr marL="285750" indent="-285750">
              <a:buFont typeface="Arial" panose="020B0604020202020204" pitchFamily="34" charset="0"/>
              <a:buChar char="•"/>
            </a:pPr>
            <a:endParaRPr lang="en-GB" sz="1600" b="0" i="0" dirty="0">
              <a:solidFill>
                <a:srgbClr val="32325D"/>
              </a:solidFill>
              <a:effectLst/>
              <a:latin typeface="+mn-lt"/>
              <a:cs typeface="Calibri" panose="020F0502020204030204" pitchFamily="34" charset="0"/>
            </a:endParaRPr>
          </a:p>
          <a:p>
            <a:pPr marL="285750" indent="-285750">
              <a:buFont typeface="Arial" panose="020B0604020202020204" pitchFamily="34" charset="0"/>
              <a:buChar char="•"/>
            </a:pPr>
            <a:r>
              <a:rPr lang="en-GB" sz="1600" b="0" i="0" dirty="0">
                <a:solidFill>
                  <a:srgbClr val="32325D"/>
                </a:solidFill>
                <a:effectLst/>
                <a:latin typeface="+mn-lt"/>
                <a:cs typeface="Calibri" panose="020F0502020204030204" pitchFamily="34" charset="0"/>
              </a:rPr>
              <a:t>affect </a:t>
            </a:r>
            <a:r>
              <a:rPr lang="en-GB" sz="1600" b="0" i="0" dirty="0">
                <a:solidFill>
                  <a:srgbClr val="32325D"/>
                </a:solidFill>
                <a:effectLst/>
                <a:highlight>
                  <a:srgbClr val="FFFF00"/>
                </a:highlight>
                <a:latin typeface="+mn-lt"/>
                <a:cs typeface="Calibri" panose="020F0502020204030204" pitchFamily="34" charset="0"/>
              </a:rPr>
              <a:t>1 in 2400 children, </a:t>
            </a:r>
            <a:r>
              <a:rPr lang="en-GB" sz="1600" b="0" dirty="0">
                <a:solidFill>
                  <a:srgbClr val="32325D"/>
                </a:solidFill>
                <a:latin typeface="+mn-lt"/>
                <a:cs typeface="Calibri" panose="020F0502020204030204" pitchFamily="34" charset="0"/>
              </a:rPr>
              <a:t> younger than </a:t>
            </a:r>
            <a:r>
              <a:rPr lang="en-GB" sz="1600" b="0" i="0" dirty="0">
                <a:solidFill>
                  <a:srgbClr val="32325D"/>
                </a:solidFill>
                <a:effectLst/>
                <a:latin typeface="+mn-lt"/>
                <a:cs typeface="Calibri" panose="020F0502020204030204" pitchFamily="34" charset="0"/>
              </a:rPr>
              <a:t>16 years old, annually in </a:t>
            </a:r>
            <a:r>
              <a:rPr lang="en-GB" b="0" i="0" dirty="0">
                <a:solidFill>
                  <a:srgbClr val="32325D"/>
                </a:solidFill>
                <a:effectLst/>
                <a:latin typeface="+mn-lt"/>
                <a:cs typeface="Calibri" panose="020F0502020204030204" pitchFamily="34" charset="0"/>
              </a:rPr>
              <a:t>UK</a:t>
            </a:r>
          </a:p>
          <a:p>
            <a:r>
              <a:rPr lang="en-GB" b="0" i="0" dirty="0">
                <a:solidFill>
                  <a:srgbClr val="212121"/>
                </a:solidFill>
                <a:effectLst/>
                <a:latin typeface="+mn-lt"/>
              </a:rPr>
              <a:t>  </a:t>
            </a:r>
          </a:p>
          <a:p>
            <a:r>
              <a:rPr lang="en-GB" b="0" i="0" dirty="0">
                <a:solidFill>
                  <a:srgbClr val="212121"/>
                </a:solidFill>
                <a:effectLst/>
                <a:latin typeface="+mn-lt"/>
              </a:rPr>
              <a:t>  </a:t>
            </a:r>
            <a:r>
              <a:rPr lang="en-GB" sz="1600" b="0" i="0" dirty="0">
                <a:solidFill>
                  <a:srgbClr val="212121"/>
                </a:solidFill>
                <a:effectLst/>
                <a:latin typeface="+mn-lt"/>
              </a:rPr>
              <a:t>Life-threatening causes of headache such as brain tumours occur in </a:t>
            </a:r>
          </a:p>
          <a:p>
            <a:pPr marL="285750" indent="-285750">
              <a:buFont typeface="Arial" panose="020B0604020202020204" pitchFamily="34" charset="0"/>
              <a:buChar char="•"/>
            </a:pPr>
            <a:r>
              <a:rPr lang="en-GB" b="0" i="0" dirty="0" err="1">
                <a:solidFill>
                  <a:srgbClr val="212121"/>
                </a:solidFill>
                <a:effectLst/>
                <a:latin typeface="+mn-lt"/>
              </a:rPr>
              <a:t>approx</a:t>
            </a:r>
            <a:r>
              <a:rPr lang="en-GB" b="0" i="0" dirty="0">
                <a:solidFill>
                  <a:srgbClr val="212121"/>
                </a:solidFill>
                <a:effectLst/>
                <a:latin typeface="+mn-lt"/>
              </a:rPr>
              <a:t> </a:t>
            </a:r>
            <a:r>
              <a:rPr lang="en-GB" i="0" dirty="0">
                <a:solidFill>
                  <a:schemeClr val="accent1">
                    <a:lumMod val="75000"/>
                  </a:schemeClr>
                </a:solidFill>
                <a:effectLst/>
                <a:latin typeface="+mn-lt"/>
              </a:rPr>
              <a:t>2- 3% of children</a:t>
            </a:r>
            <a:r>
              <a:rPr lang="en-GB" b="0" i="0" dirty="0">
                <a:solidFill>
                  <a:schemeClr val="accent1">
                    <a:lumMod val="75000"/>
                  </a:schemeClr>
                </a:solidFill>
                <a:effectLst/>
                <a:latin typeface="+mn-lt"/>
              </a:rPr>
              <a:t> </a:t>
            </a:r>
            <a:r>
              <a:rPr lang="en-GB" b="0" dirty="0">
                <a:solidFill>
                  <a:srgbClr val="212121"/>
                </a:solidFill>
                <a:latin typeface="+mn-lt"/>
              </a:rPr>
              <a:t>presenting with headache to </a:t>
            </a:r>
            <a:r>
              <a:rPr lang="en-GB" b="0" i="0" dirty="0">
                <a:solidFill>
                  <a:srgbClr val="212121"/>
                </a:solidFill>
                <a:effectLst/>
                <a:latin typeface="+mn-lt"/>
              </a:rPr>
              <a:t>ED/A&amp;E</a:t>
            </a:r>
          </a:p>
          <a:p>
            <a:pPr marL="285750" indent="-285750">
              <a:buFont typeface="Arial" panose="020B0604020202020204" pitchFamily="34" charset="0"/>
              <a:buChar char="•"/>
            </a:pPr>
            <a:r>
              <a:rPr lang="en-GB" b="0" dirty="0" err="1">
                <a:solidFill>
                  <a:srgbClr val="212121"/>
                </a:solidFill>
                <a:latin typeface="+mn-lt"/>
              </a:rPr>
              <a:t>approx</a:t>
            </a:r>
            <a:r>
              <a:rPr lang="en-GB" b="0" dirty="0">
                <a:solidFill>
                  <a:srgbClr val="212121"/>
                </a:solidFill>
                <a:latin typeface="+mn-lt"/>
              </a:rPr>
              <a:t> </a:t>
            </a:r>
            <a:r>
              <a:rPr lang="en-GB" i="0" dirty="0">
                <a:solidFill>
                  <a:schemeClr val="accent1">
                    <a:lumMod val="75000"/>
                  </a:schemeClr>
                </a:solidFill>
                <a:effectLst/>
                <a:latin typeface="+mn-lt"/>
              </a:rPr>
              <a:t>1% of children with headache seen in Primary </a:t>
            </a:r>
            <a:r>
              <a:rPr lang="en-GB" dirty="0">
                <a:solidFill>
                  <a:schemeClr val="accent1">
                    <a:lumMod val="75000"/>
                  </a:schemeClr>
                </a:solidFill>
                <a:latin typeface="+mn-lt"/>
              </a:rPr>
              <a:t>C</a:t>
            </a:r>
            <a:r>
              <a:rPr lang="en-GB" i="0" dirty="0">
                <a:solidFill>
                  <a:schemeClr val="accent1">
                    <a:lumMod val="75000"/>
                  </a:schemeClr>
                </a:solidFill>
                <a:effectLst/>
                <a:latin typeface="+mn-lt"/>
              </a:rPr>
              <a:t>are</a:t>
            </a:r>
            <a:endParaRPr lang="en-GB" i="0" dirty="0">
              <a:solidFill>
                <a:schemeClr val="accent1">
                  <a:lumMod val="75000"/>
                </a:schemeClr>
              </a:solidFill>
              <a:effectLst/>
              <a:latin typeface="+mn-lt"/>
              <a:cs typeface="Calibri" panose="020F0502020204030204" pitchFamily="34" charset="0"/>
            </a:endParaRPr>
          </a:p>
          <a:p>
            <a:pPr marL="285750" indent="-285750">
              <a:buFont typeface="Arial" panose="020B0604020202020204" pitchFamily="34" charset="0"/>
              <a:buChar char="•"/>
            </a:pPr>
            <a:endParaRPr lang="en-GB" sz="1600" i="0" dirty="0">
              <a:solidFill>
                <a:srgbClr val="32325D"/>
              </a:solidFill>
              <a:effectLst/>
              <a:latin typeface="+mn-lt"/>
              <a:cs typeface="Calibri" panose="020F0502020204030204" pitchFamily="34" charset="0"/>
            </a:endParaRPr>
          </a:p>
          <a:p>
            <a:r>
              <a:rPr lang="en-GB" sz="1600" i="0" dirty="0">
                <a:solidFill>
                  <a:srgbClr val="32325D"/>
                </a:solidFill>
                <a:effectLst/>
                <a:latin typeface="+mn-lt"/>
                <a:cs typeface="Calibri" panose="020F0502020204030204" pitchFamily="34" charset="0"/>
              </a:rPr>
              <a:t>  </a:t>
            </a:r>
            <a:r>
              <a:rPr lang="en-GB" sz="1600" i="0" dirty="0">
                <a:solidFill>
                  <a:schemeClr val="accent1">
                    <a:lumMod val="75000"/>
                  </a:schemeClr>
                </a:solidFill>
                <a:effectLst/>
                <a:latin typeface="+mn-lt"/>
                <a:cs typeface="Calibri" panose="020F0502020204030204" pitchFamily="34" charset="0"/>
              </a:rPr>
              <a:t>Migraine &amp; primary headache </a:t>
            </a:r>
            <a:r>
              <a:rPr lang="en-GB" sz="1600" b="0" i="0" dirty="0">
                <a:solidFill>
                  <a:schemeClr val="accent1">
                    <a:lumMod val="75000"/>
                  </a:schemeClr>
                </a:solidFill>
                <a:effectLst/>
                <a:latin typeface="+mn-lt"/>
                <a:cs typeface="Calibri" panose="020F0502020204030204" pitchFamily="34" charset="0"/>
              </a:rPr>
              <a:t>– </a:t>
            </a:r>
            <a:r>
              <a:rPr lang="en-GB" sz="1600" i="0" u="sng" dirty="0">
                <a:solidFill>
                  <a:schemeClr val="accent1">
                    <a:lumMod val="75000"/>
                  </a:schemeClr>
                </a:solidFill>
                <a:effectLst/>
                <a:latin typeface="+mn-lt"/>
                <a:cs typeface="Calibri" panose="020F0502020204030204" pitchFamily="34" charset="0"/>
              </a:rPr>
              <a:t>much more common </a:t>
            </a:r>
            <a:r>
              <a:rPr lang="en-GB" sz="1600" b="0" i="0" dirty="0">
                <a:solidFill>
                  <a:srgbClr val="32325D"/>
                </a:solidFill>
                <a:effectLst/>
                <a:latin typeface="+mn-lt"/>
                <a:cs typeface="Calibri" panose="020F0502020204030204" pitchFamily="34" charset="0"/>
              </a:rPr>
              <a:t>- </a:t>
            </a:r>
            <a:r>
              <a:rPr lang="en-GB" sz="1600" b="0" i="0" dirty="0">
                <a:solidFill>
                  <a:srgbClr val="32325D"/>
                </a:solidFill>
                <a:effectLst/>
                <a:highlight>
                  <a:srgbClr val="FFFF00"/>
                </a:highlight>
                <a:latin typeface="+mn-lt"/>
                <a:cs typeface="Calibri" panose="020F0502020204030204" pitchFamily="34" charset="0"/>
              </a:rPr>
              <a:t>1 in 10 children</a:t>
            </a:r>
          </a:p>
          <a:p>
            <a:endParaRPr lang="en-US" sz="1000" dirty="0">
              <a:solidFill>
                <a:schemeClr val="tx1"/>
              </a:solidFill>
              <a:latin typeface="+mn-lt"/>
            </a:endParaRPr>
          </a:p>
          <a:p>
            <a:r>
              <a:rPr lang="en-US" sz="800" b="0" dirty="0">
                <a:solidFill>
                  <a:schemeClr val="tx1"/>
                </a:solidFill>
                <a:latin typeface="+mn-lt"/>
              </a:rPr>
              <a:t> </a:t>
            </a:r>
            <a:r>
              <a:rPr lang="en-US" sz="800" b="0" dirty="0" err="1">
                <a:solidFill>
                  <a:schemeClr val="tx1"/>
                </a:solidFill>
                <a:latin typeface="+mn-lt"/>
              </a:rPr>
              <a:t>Wilne</a:t>
            </a:r>
            <a:r>
              <a:rPr lang="en-US" sz="800" b="0" dirty="0">
                <a:solidFill>
                  <a:schemeClr val="tx1"/>
                </a:solidFill>
                <a:latin typeface="+mn-lt"/>
              </a:rPr>
              <a:t> et al 2010 </a:t>
            </a:r>
            <a:r>
              <a:rPr lang="en-GB" sz="800" b="0" i="0" dirty="0">
                <a:solidFill>
                  <a:srgbClr val="212121"/>
                </a:solidFill>
                <a:effectLst/>
                <a:latin typeface="+mn-lt"/>
              </a:rPr>
              <a:t>DOI: </a:t>
            </a:r>
            <a:r>
              <a:rPr lang="en-GB" sz="800" b="0" i="0" u="none" strike="noStrike" dirty="0">
                <a:solidFill>
                  <a:srgbClr val="0071BC"/>
                </a:solidFill>
                <a:effectLst/>
                <a:latin typeface="+mn-lt"/>
                <a:hlinkClick r:id="rId2"/>
              </a:rPr>
              <a:t>10.1136/adc.2009.162057</a:t>
            </a:r>
            <a:r>
              <a:rPr lang="en-GB" sz="800" b="0" u="none" strike="noStrike" dirty="0">
                <a:solidFill>
                  <a:srgbClr val="212121"/>
                </a:solidFill>
                <a:latin typeface="+mn-lt"/>
              </a:rPr>
              <a:t>  (</a:t>
            </a:r>
            <a:r>
              <a:rPr lang="en-US" sz="800" b="0" dirty="0">
                <a:solidFill>
                  <a:schemeClr val="tx1"/>
                </a:solidFill>
                <a:latin typeface="+mn-lt"/>
              </a:rPr>
              <a:t>Guideline to assist assessment</a:t>
            </a:r>
          </a:p>
          <a:p>
            <a:pPr algn="l">
              <a:buFont typeface="Arial" panose="020B0604020202020204" pitchFamily="34" charset="0"/>
              <a:buChar char="•"/>
            </a:pPr>
            <a:r>
              <a:rPr lang="en-GB" sz="800" b="0" i="0" u="none" strike="noStrike" dirty="0">
                <a:solidFill>
                  <a:schemeClr val="tx1"/>
                </a:solidFill>
                <a:effectLst/>
                <a:latin typeface="+mn-lt"/>
                <a:hlinkClick r:id="rId3">
                  <a:extLst>
                    <a:ext uri="{A12FA001-AC4F-418D-AE19-62706E023703}">
                      <ahyp:hlinkClr xmlns:ahyp="http://schemas.microsoft.com/office/drawing/2018/hyperlinkcolor" val="tx"/>
                    </a:ext>
                  </a:extLst>
                </a:hlinkClick>
              </a:rPr>
              <a:t>Schobitz E, Qureshi F, Lewis D</a:t>
            </a:r>
            <a:r>
              <a:rPr lang="en-GB" sz="800" b="0" i="0" dirty="0">
                <a:solidFill>
                  <a:schemeClr val="tx1"/>
                </a:solidFill>
                <a:effectLst/>
                <a:latin typeface="+mn-lt"/>
              </a:rPr>
              <a:t>; </a:t>
            </a:r>
            <a:r>
              <a:rPr lang="en-GB" sz="800" b="0" i="0" dirty="0" err="1">
                <a:solidFill>
                  <a:schemeClr val="tx1"/>
                </a:solidFill>
                <a:effectLst/>
                <a:latin typeface="+mn-lt"/>
              </a:rPr>
              <a:t>Pediatric</a:t>
            </a:r>
            <a:r>
              <a:rPr lang="en-GB" sz="800" b="0" i="0" dirty="0">
                <a:solidFill>
                  <a:schemeClr val="tx1"/>
                </a:solidFill>
                <a:effectLst/>
                <a:latin typeface="+mn-lt"/>
              </a:rPr>
              <a:t> headaches in the emergency department. 2006 </a:t>
            </a:r>
            <a:r>
              <a:rPr lang="en-GB" sz="800" b="0" i="0" dirty="0">
                <a:solidFill>
                  <a:srgbClr val="212121"/>
                </a:solidFill>
                <a:effectLst/>
                <a:latin typeface="+mn-lt"/>
              </a:rPr>
              <a:t>DOI: </a:t>
            </a:r>
            <a:r>
              <a:rPr lang="en-GB" sz="800" b="0" i="0" u="sng" dirty="0">
                <a:solidFill>
                  <a:srgbClr val="205493"/>
                </a:solidFill>
                <a:effectLst/>
                <a:latin typeface="+mn-lt"/>
                <a:hlinkClick r:id="rId4"/>
              </a:rPr>
              <a:t>10.1007/s11916-006-0066-3</a:t>
            </a:r>
            <a:endParaRPr lang="en-GB" sz="800" b="0" i="0" u="sng" dirty="0">
              <a:solidFill>
                <a:srgbClr val="205493"/>
              </a:solidFill>
              <a:effectLst/>
              <a:latin typeface="+mn-lt"/>
            </a:endParaRPr>
          </a:p>
          <a:p>
            <a:pPr>
              <a:buClr>
                <a:schemeClr val="dk1"/>
              </a:buClr>
              <a:buSzPct val="100000"/>
            </a:pPr>
            <a:r>
              <a:rPr lang="en-GB" sz="800" b="0" dirty="0">
                <a:solidFill>
                  <a:schemeClr val="accent1">
                    <a:lumMod val="75000"/>
                  </a:schemeClr>
                </a:solidFill>
                <a:ea typeface="Questrial"/>
                <a:cs typeface="Questrial"/>
                <a:sym typeface="Questrial"/>
              </a:rPr>
              <a:t>Brain Tumour Charity  </a:t>
            </a:r>
            <a:r>
              <a:rPr lang="en-GB" sz="800" b="0" dirty="0">
                <a:solidFill>
                  <a:schemeClr val="accent1">
                    <a:lumMod val="75000"/>
                  </a:schemeClr>
                </a:solidFill>
                <a:ea typeface="Questrial"/>
                <a:cs typeface="Questrial"/>
                <a:sym typeface="Questrial"/>
                <a:hlinkClick r:id="rId5"/>
              </a:rPr>
              <a:t>https://bettersafethantumour.com/</a:t>
            </a:r>
            <a:endParaRPr lang="en-GB" sz="800" b="0" dirty="0">
              <a:solidFill>
                <a:schemeClr val="accent1">
                  <a:lumMod val="75000"/>
                </a:schemeClr>
              </a:solidFill>
              <a:ea typeface="Questrial"/>
              <a:cs typeface="Questrial"/>
              <a:sym typeface="Questrial"/>
            </a:endParaRPr>
          </a:p>
          <a:p>
            <a:pPr algn="l">
              <a:buFont typeface="Arial" panose="020B0604020202020204" pitchFamily="34" charset="0"/>
              <a:buChar char="•"/>
            </a:pPr>
            <a:endParaRPr lang="en-GB" sz="900" b="0" i="0" dirty="0">
              <a:solidFill>
                <a:srgbClr val="212121"/>
              </a:solidFill>
              <a:effectLst/>
              <a:latin typeface="+mn-lt"/>
            </a:endParaRPr>
          </a:p>
          <a:p>
            <a:pPr marL="285750" lvl="0" indent="-285750" rtl="0">
              <a:lnSpc>
                <a:spcPct val="107142"/>
              </a:lnSpc>
              <a:spcBef>
                <a:spcPts val="0"/>
              </a:spcBef>
              <a:buClr>
                <a:srgbClr val="7E9787"/>
              </a:buClr>
              <a:buSzPct val="25000"/>
              <a:buFont typeface="Arial" panose="020B0604020202020204" pitchFamily="34" charset="0"/>
              <a:buChar char="•"/>
            </a:pPr>
            <a:endParaRPr lang="en-GB" sz="1600" dirty="0">
              <a:solidFill>
                <a:srgbClr val="A14860"/>
              </a:solidFill>
              <a:latin typeface="+mn-lt"/>
              <a:ea typeface="Questrial"/>
              <a:cs typeface="Questrial"/>
              <a:sym typeface="Questrial"/>
            </a:endParaRPr>
          </a:p>
          <a:p>
            <a:pPr marL="285750" lvl="0" indent="-285750" rtl="0">
              <a:lnSpc>
                <a:spcPct val="107142"/>
              </a:lnSpc>
              <a:spcBef>
                <a:spcPts val="0"/>
              </a:spcBef>
              <a:buClr>
                <a:srgbClr val="7E9787"/>
              </a:buClr>
              <a:buSzPct val="25000"/>
              <a:buFont typeface="Arial" panose="020B0604020202020204" pitchFamily="34" charset="0"/>
              <a:buChar char="•"/>
            </a:pPr>
            <a:endParaRPr lang="en-GB" sz="1600" dirty="0">
              <a:solidFill>
                <a:srgbClr val="A14860"/>
              </a:solidFill>
              <a:latin typeface="+mn-lt"/>
              <a:ea typeface="Questrial"/>
              <a:cs typeface="Questrial"/>
              <a:sym typeface="Questrial"/>
            </a:endParaRPr>
          </a:p>
          <a:p>
            <a:pPr marL="285750" lvl="0" indent="-285750" rtl="0">
              <a:lnSpc>
                <a:spcPct val="107142"/>
              </a:lnSpc>
              <a:spcBef>
                <a:spcPts val="0"/>
              </a:spcBef>
              <a:buClr>
                <a:srgbClr val="7E9787"/>
              </a:buClr>
              <a:buSzPct val="25000"/>
              <a:buFont typeface="Arial" panose="020B0604020202020204" pitchFamily="34" charset="0"/>
              <a:buChar char="•"/>
            </a:pPr>
            <a:endParaRPr lang="en-GB" sz="1600" b="1" baseline="0" dirty="0">
              <a:solidFill>
                <a:srgbClr val="A14860"/>
              </a:solidFill>
              <a:latin typeface="+mn-lt"/>
              <a:ea typeface="Questrial"/>
              <a:cs typeface="Questrial"/>
              <a:sym typeface="Questrial"/>
            </a:endParaRPr>
          </a:p>
        </p:txBody>
      </p:sp>
      <p:sp>
        <p:nvSpPr>
          <p:cNvPr id="7" name="TextBox 6">
            <a:extLst>
              <a:ext uri="{FF2B5EF4-FFF2-40B4-BE49-F238E27FC236}">
                <a16:creationId xmlns:a16="http://schemas.microsoft.com/office/drawing/2014/main" id="{D63A0706-96CC-CD74-3994-7E512638C4AE}"/>
              </a:ext>
            </a:extLst>
          </p:cNvPr>
          <p:cNvSpPr txBox="1"/>
          <p:nvPr/>
        </p:nvSpPr>
        <p:spPr>
          <a:xfrm>
            <a:off x="1762576" y="272998"/>
            <a:ext cx="5618846" cy="369332"/>
          </a:xfrm>
          <a:prstGeom prst="rect">
            <a:avLst/>
          </a:prstGeom>
          <a:solidFill>
            <a:schemeClr val="bg1"/>
          </a:solidFill>
        </p:spPr>
        <p:txBody>
          <a:bodyPr wrap="none" rtlCol="0">
            <a:spAutoFit/>
          </a:bodyPr>
          <a:lstStyle/>
          <a:p>
            <a:r>
              <a:rPr lang="en-GB" sz="1800" dirty="0">
                <a:solidFill>
                  <a:srgbClr val="900056"/>
                </a:solidFill>
                <a:latin typeface="Questrial"/>
                <a:ea typeface="Questrial"/>
                <a:cs typeface="Questrial"/>
                <a:sym typeface="Questrial"/>
              </a:rPr>
              <a:t>Headache in Children: What if I miss a Brain Tumour?</a:t>
            </a:r>
            <a:endParaRPr lang="en-GB" sz="1800" b="1" baseline="0" dirty="0">
              <a:solidFill>
                <a:srgbClr val="A14860"/>
              </a:solidFill>
              <a:latin typeface="+mn-lt"/>
              <a:ea typeface="Questrial"/>
              <a:cs typeface="Questrial"/>
              <a:sym typeface="Questrial"/>
            </a:endParaRPr>
          </a:p>
        </p:txBody>
      </p:sp>
    </p:spTree>
    <p:extLst>
      <p:ext uri="{BB962C8B-B14F-4D97-AF65-F5344CB8AC3E}">
        <p14:creationId xmlns:p14="http://schemas.microsoft.com/office/powerpoint/2010/main" val="40556453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10" end="10"/>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11" end="11"/>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14" end="14"/>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
                                            <p:txEl>
                                              <p:pRg st="16" end="16"/>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
                                            <p:txEl>
                                              <p:pRg st="17" end="17"/>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3">
                                            <p:txEl>
                                              <p:pRg st="18" end="1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BC8DC2-68E9-5014-26F5-D69C6547F3B9}"/>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B4838F98-B53E-AB6E-D925-CAF1FAE31E27}"/>
              </a:ext>
            </a:extLst>
          </p:cNvPr>
          <p:cNvSpPr>
            <a:spLocks noGrp="1"/>
          </p:cNvSpPr>
          <p:nvPr>
            <p:ph type="body" sz="quarter" idx="10"/>
          </p:nvPr>
        </p:nvSpPr>
        <p:spPr>
          <a:xfrm>
            <a:off x="211401" y="1024290"/>
            <a:ext cx="7565457" cy="3750901"/>
          </a:xfrm>
          <a:solidFill>
            <a:schemeClr val="bg1"/>
          </a:solidFill>
        </p:spPr>
        <p:txBody>
          <a:bodyPr/>
          <a:lstStyle/>
          <a:p>
            <a:endParaRPr lang="en-US" sz="1600" dirty="0">
              <a:solidFill>
                <a:schemeClr val="tx1"/>
              </a:solidFill>
              <a:latin typeface="+mn-lt"/>
            </a:endParaRPr>
          </a:p>
          <a:p>
            <a:pPr algn="l"/>
            <a:r>
              <a:rPr lang="en-GB" sz="1800" i="0" dirty="0">
                <a:solidFill>
                  <a:schemeClr val="accent1">
                    <a:lumMod val="75000"/>
                  </a:schemeClr>
                </a:solidFill>
                <a:effectLst/>
                <a:latin typeface="+mn-lt"/>
              </a:rPr>
              <a:t>  Intracranial tumour symptoms</a:t>
            </a:r>
            <a:r>
              <a:rPr lang="en-GB" sz="1800" dirty="0">
                <a:solidFill>
                  <a:schemeClr val="accent1">
                    <a:lumMod val="75000"/>
                  </a:schemeClr>
                </a:solidFill>
                <a:latin typeface="+mn-lt"/>
              </a:rPr>
              <a:t>?</a:t>
            </a:r>
            <a:r>
              <a:rPr lang="en-GB" sz="1800" dirty="0">
                <a:solidFill>
                  <a:srgbClr val="32325D"/>
                </a:solidFill>
                <a:latin typeface="+mn-lt"/>
              </a:rPr>
              <a:t> </a:t>
            </a:r>
            <a:r>
              <a:rPr lang="en-GB" sz="1600" i="0" dirty="0">
                <a:solidFill>
                  <a:schemeClr val="accent1">
                    <a:lumMod val="75000"/>
                  </a:schemeClr>
                </a:solidFill>
                <a:effectLst/>
                <a:latin typeface="+mn-lt"/>
              </a:rPr>
              <a:t>Think Headache </a:t>
            </a:r>
            <a:r>
              <a:rPr lang="en-GB" sz="1600" i="0" u="sng" dirty="0">
                <a:solidFill>
                  <a:schemeClr val="accent1">
                    <a:lumMod val="75000"/>
                  </a:schemeClr>
                </a:solidFill>
                <a:effectLst/>
                <a:latin typeface="+mn-lt"/>
              </a:rPr>
              <a:t>Plus</a:t>
            </a:r>
            <a:r>
              <a:rPr lang="en-GB" sz="1600" u="sng" dirty="0">
                <a:solidFill>
                  <a:schemeClr val="accent1">
                    <a:lumMod val="75000"/>
                  </a:schemeClr>
                </a:solidFill>
                <a:latin typeface="+mn-lt"/>
              </a:rPr>
              <a:t>…</a:t>
            </a:r>
            <a:endParaRPr lang="en-GB" sz="1600" i="0" dirty="0">
              <a:solidFill>
                <a:schemeClr val="accent1">
                  <a:lumMod val="75000"/>
                </a:schemeClr>
              </a:solidFill>
              <a:effectLst/>
              <a:latin typeface="+mn-lt"/>
            </a:endParaRPr>
          </a:p>
          <a:p>
            <a:pPr marL="285750" lvl="3" indent="-285750">
              <a:spcBef>
                <a:spcPts val="600"/>
              </a:spcBef>
              <a:buFont typeface="Arial" panose="020B0604020202020204" pitchFamily="34" charset="0"/>
              <a:buChar char="•"/>
            </a:pPr>
            <a:r>
              <a:rPr lang="en-GB" sz="1200" b="0" i="0" dirty="0">
                <a:solidFill>
                  <a:schemeClr val="tx1"/>
                </a:solidFill>
                <a:effectLst/>
                <a:latin typeface="+mn-lt"/>
              </a:rPr>
              <a:t>nausea and vomiting, abnormalities of gait and co-ordination, and </a:t>
            </a:r>
            <a:r>
              <a:rPr lang="en-GB" sz="1200" b="0" i="0" u="sng" strike="noStrike" dirty="0">
                <a:solidFill>
                  <a:schemeClr val="accent1">
                    <a:lumMod val="75000"/>
                  </a:schemeClr>
                </a:solidFill>
                <a:effectLst/>
                <a:latin typeface="+mn-lt"/>
                <a:hlinkClick r:id="rId2">
                  <a:extLst>
                    <a:ext uri="{A12FA001-AC4F-418D-AE19-62706E023703}">
                      <ahyp:hlinkClr xmlns:ahyp="http://schemas.microsoft.com/office/drawing/2018/hyperlinkcolor" val="tx"/>
                    </a:ext>
                  </a:extLst>
                </a:hlinkClick>
              </a:rPr>
              <a:t>papilloedema</a:t>
            </a:r>
            <a:endParaRPr lang="en-GB" sz="1200" b="0" i="0" u="sng" dirty="0">
              <a:solidFill>
                <a:schemeClr val="accent1">
                  <a:lumMod val="75000"/>
                </a:schemeClr>
              </a:solidFill>
              <a:effectLst/>
              <a:latin typeface="+mn-lt"/>
            </a:endParaRPr>
          </a:p>
          <a:p>
            <a:pPr marL="285750" indent="-285750" algn="l">
              <a:spcBef>
                <a:spcPts val="600"/>
              </a:spcBef>
              <a:buFont typeface="Arial" panose="020B0604020202020204" pitchFamily="34" charset="0"/>
              <a:buChar char="•"/>
            </a:pPr>
            <a:r>
              <a:rPr lang="en-GB" sz="1200" b="0" i="0" dirty="0">
                <a:solidFill>
                  <a:schemeClr val="tx1"/>
                </a:solidFill>
                <a:effectLst/>
                <a:latin typeface="+mn-lt"/>
              </a:rPr>
              <a:t>usually recurrent, frequent and </a:t>
            </a:r>
            <a:r>
              <a:rPr lang="en-GB" sz="1200" b="0" i="0" dirty="0">
                <a:solidFill>
                  <a:schemeClr val="accent1">
                    <a:lumMod val="75000"/>
                  </a:schemeClr>
                </a:solidFill>
                <a:effectLst/>
                <a:latin typeface="+mn-lt"/>
              </a:rPr>
              <a:t>gradually worsening</a:t>
            </a:r>
            <a:endParaRPr lang="en-GB" sz="1200" b="1" i="0" u="none" strike="noStrike" baseline="30000" dirty="0">
              <a:solidFill>
                <a:schemeClr val="accent1">
                  <a:lumMod val="75000"/>
                </a:schemeClr>
              </a:solidFill>
              <a:effectLst/>
              <a:latin typeface="+mn-lt"/>
            </a:endParaRPr>
          </a:p>
          <a:p>
            <a:pPr marL="285750" indent="-285750" algn="l">
              <a:spcBef>
                <a:spcPts val="600"/>
              </a:spcBef>
              <a:buFont typeface="Arial" panose="020B0604020202020204" pitchFamily="34" charset="0"/>
              <a:buChar char="•"/>
            </a:pPr>
            <a:r>
              <a:rPr lang="en-GB" sz="1200" b="0" i="0" dirty="0">
                <a:solidFill>
                  <a:schemeClr val="tx1"/>
                </a:solidFill>
                <a:effectLst/>
                <a:latin typeface="+mn-lt"/>
              </a:rPr>
              <a:t>may be </a:t>
            </a:r>
            <a:r>
              <a:rPr lang="en-GB" sz="1200" b="0" i="0" dirty="0">
                <a:solidFill>
                  <a:schemeClr val="accent1">
                    <a:lumMod val="75000"/>
                  </a:schemeClr>
                </a:solidFill>
                <a:effectLst/>
                <a:latin typeface="+mn-lt"/>
              </a:rPr>
              <a:t>worse on waking</a:t>
            </a:r>
            <a:r>
              <a:rPr lang="en-GB" sz="1200" b="0" i="0" dirty="0">
                <a:solidFill>
                  <a:schemeClr val="tx1"/>
                </a:solidFill>
                <a:effectLst/>
                <a:latin typeface="+mn-lt"/>
              </a:rPr>
              <a:t>, indicating raised intracranial pressure</a:t>
            </a:r>
          </a:p>
          <a:p>
            <a:pPr marL="285750" indent="-285750" algn="l">
              <a:spcBef>
                <a:spcPts val="600"/>
              </a:spcBef>
              <a:buFont typeface="Arial" panose="020B0604020202020204" pitchFamily="34" charset="0"/>
              <a:buChar char="•"/>
            </a:pPr>
            <a:endParaRPr lang="en-GB" sz="1600" i="0" dirty="0">
              <a:solidFill>
                <a:srgbClr val="FF0000"/>
              </a:solidFill>
              <a:effectLst/>
              <a:latin typeface="+mn-lt"/>
            </a:endParaRPr>
          </a:p>
          <a:p>
            <a:pPr marL="285750" indent="-285750" algn="l">
              <a:spcBef>
                <a:spcPts val="600"/>
              </a:spcBef>
              <a:buFont typeface="Arial" panose="020B0604020202020204" pitchFamily="34" charset="0"/>
              <a:buChar char="•"/>
            </a:pPr>
            <a:r>
              <a:rPr lang="en-GB" sz="1600" i="0" dirty="0">
                <a:solidFill>
                  <a:srgbClr val="FF0000"/>
                </a:solidFill>
                <a:effectLst/>
                <a:latin typeface="+mn-lt"/>
              </a:rPr>
              <a:t>Most worrisome features : </a:t>
            </a:r>
          </a:p>
          <a:p>
            <a:pPr marL="285750" indent="-285750" algn="l">
              <a:spcBef>
                <a:spcPts val="600"/>
              </a:spcBef>
              <a:buFont typeface="Arial" panose="020B0604020202020204" pitchFamily="34" charset="0"/>
              <a:buChar char="•"/>
            </a:pPr>
            <a:r>
              <a:rPr lang="en-GB" b="0" i="0" dirty="0">
                <a:solidFill>
                  <a:schemeClr val="accent1">
                    <a:lumMod val="75000"/>
                  </a:schemeClr>
                </a:solidFill>
                <a:effectLst/>
                <a:latin typeface="+mn-lt"/>
              </a:rPr>
              <a:t>abnormal neurologic examination, significant systemic illness, and new or worsening pattern of headaches</a:t>
            </a:r>
          </a:p>
          <a:p>
            <a:pPr>
              <a:lnSpc>
                <a:spcPct val="100000"/>
              </a:lnSpc>
              <a:spcBef>
                <a:spcPts val="800"/>
              </a:spcBef>
            </a:pPr>
            <a:r>
              <a:rPr lang="en-GB" sz="1600" dirty="0">
                <a:solidFill>
                  <a:schemeClr val="accent1">
                    <a:lumMod val="75000"/>
                  </a:schemeClr>
                </a:solidFill>
                <a:latin typeface="+mn-lt"/>
              </a:rPr>
              <a:t>  Neuroimaging</a:t>
            </a:r>
            <a:r>
              <a:rPr lang="en-GB" sz="1600" b="0" dirty="0">
                <a:solidFill>
                  <a:schemeClr val="accent1">
                    <a:lumMod val="75000"/>
                  </a:schemeClr>
                </a:solidFill>
                <a:latin typeface="+mn-lt"/>
              </a:rPr>
              <a:t> </a:t>
            </a:r>
            <a:r>
              <a:rPr lang="en-GB" b="0" u="sng" dirty="0">
                <a:solidFill>
                  <a:schemeClr val="accent1">
                    <a:lumMod val="75000"/>
                  </a:schemeClr>
                </a:solidFill>
                <a:latin typeface="+mn-lt"/>
              </a:rPr>
              <a:t>unnecessary</a:t>
            </a:r>
            <a:r>
              <a:rPr lang="en-GB" b="0" dirty="0">
                <a:solidFill>
                  <a:srgbClr val="212121"/>
                </a:solidFill>
                <a:latin typeface="+mn-lt"/>
              </a:rPr>
              <a:t> for children with </a:t>
            </a:r>
          </a:p>
          <a:p>
            <a:pPr marL="285750" indent="-285750">
              <a:lnSpc>
                <a:spcPct val="100000"/>
              </a:lnSpc>
              <a:spcBef>
                <a:spcPts val="800"/>
              </a:spcBef>
              <a:buFont typeface="Arial" panose="020B0604020202020204" pitchFamily="34" charset="0"/>
              <a:buChar char="•"/>
            </a:pPr>
            <a:r>
              <a:rPr lang="en-GB" b="0" dirty="0">
                <a:solidFill>
                  <a:srgbClr val="212121"/>
                </a:solidFill>
                <a:latin typeface="+mn-lt"/>
              </a:rPr>
              <a:t>stable frequency of headaches</a:t>
            </a:r>
          </a:p>
          <a:p>
            <a:pPr marL="285750" indent="-285750">
              <a:lnSpc>
                <a:spcPct val="100000"/>
              </a:lnSpc>
              <a:spcBef>
                <a:spcPts val="800"/>
              </a:spcBef>
              <a:buFont typeface="Arial" panose="020B0604020202020204" pitchFamily="34" charset="0"/>
              <a:buChar char="•"/>
            </a:pPr>
            <a:r>
              <a:rPr lang="en-GB" b="0" dirty="0">
                <a:solidFill>
                  <a:srgbClr val="212121"/>
                </a:solidFill>
                <a:latin typeface="+mn-lt"/>
              </a:rPr>
              <a:t>absence of concerning features</a:t>
            </a:r>
          </a:p>
          <a:p>
            <a:pPr marL="285750" indent="-285750">
              <a:lnSpc>
                <a:spcPct val="100000"/>
              </a:lnSpc>
              <a:spcBef>
                <a:spcPts val="800"/>
              </a:spcBef>
              <a:buFont typeface="Arial" panose="020B0604020202020204" pitchFamily="34" charset="0"/>
              <a:buChar char="•"/>
            </a:pPr>
            <a:r>
              <a:rPr lang="en-GB" b="0" dirty="0">
                <a:solidFill>
                  <a:srgbClr val="212121"/>
                </a:solidFill>
                <a:latin typeface="+mn-lt"/>
              </a:rPr>
              <a:t>normal neurologic examination</a:t>
            </a:r>
            <a:endParaRPr lang="en-GB" dirty="0">
              <a:solidFill>
                <a:srgbClr val="A14860"/>
              </a:solidFill>
              <a:latin typeface="+mn-lt"/>
              <a:ea typeface="Questrial"/>
              <a:cs typeface="Questrial"/>
              <a:sym typeface="Questrial"/>
            </a:endParaRPr>
          </a:p>
          <a:p>
            <a:pPr>
              <a:lnSpc>
                <a:spcPct val="107142"/>
              </a:lnSpc>
              <a:buClr>
                <a:srgbClr val="7E9787"/>
              </a:buClr>
              <a:buSzPct val="25000"/>
            </a:pPr>
            <a:endParaRPr lang="en-GB" sz="1000" b="0" dirty="0">
              <a:solidFill>
                <a:srgbClr val="000000"/>
              </a:solidFill>
              <a:latin typeface="+mn-lt"/>
            </a:endParaRPr>
          </a:p>
          <a:p>
            <a:pPr marL="285750" indent="-285750">
              <a:lnSpc>
                <a:spcPct val="107142"/>
              </a:lnSpc>
              <a:buClr>
                <a:srgbClr val="7E9787"/>
              </a:buClr>
              <a:buSzPct val="25000"/>
              <a:buFont typeface="Arial" panose="020B0604020202020204" pitchFamily="34" charset="0"/>
              <a:buChar char="•"/>
            </a:pPr>
            <a:endParaRPr lang="en-GB" sz="1000" b="0" dirty="0">
              <a:solidFill>
                <a:srgbClr val="000000"/>
              </a:solidFill>
              <a:latin typeface="+mn-lt"/>
            </a:endParaRPr>
          </a:p>
          <a:p>
            <a:pPr marL="285750" indent="-285750">
              <a:lnSpc>
                <a:spcPct val="107142"/>
              </a:lnSpc>
              <a:buClr>
                <a:srgbClr val="7E9787"/>
              </a:buClr>
              <a:buSzPct val="25000"/>
              <a:buFont typeface="Arial" panose="020B0604020202020204" pitchFamily="34" charset="0"/>
              <a:buChar char="•"/>
            </a:pPr>
            <a:r>
              <a:rPr lang="en-GB" sz="1000" b="0" dirty="0">
                <a:solidFill>
                  <a:srgbClr val="000000"/>
                </a:solidFill>
                <a:latin typeface="+mn-lt"/>
              </a:rPr>
              <a:t>Headache in Children and Adolescents </a:t>
            </a:r>
            <a:r>
              <a:rPr lang="en-GB" sz="1000" b="0" u="sng" dirty="0">
                <a:solidFill>
                  <a:srgbClr val="376FAA"/>
                </a:solidFill>
                <a:latin typeface="+mn-lt"/>
                <a:hlinkClick r:id="rId3"/>
              </a:rPr>
              <a:t>Christina Szperka</a:t>
            </a:r>
            <a:r>
              <a:rPr lang="en-GB" sz="1000" b="0" dirty="0">
                <a:solidFill>
                  <a:srgbClr val="212121"/>
                </a:solidFill>
                <a:latin typeface="+mn-lt"/>
              </a:rPr>
              <a:t>, 2021 </a:t>
            </a:r>
            <a:r>
              <a:rPr lang="en-GB" sz="800" b="0" dirty="0" err="1">
                <a:solidFill>
                  <a:srgbClr val="212121"/>
                </a:solidFill>
                <a:latin typeface="+mn-lt"/>
              </a:rPr>
              <a:t>doi</a:t>
            </a:r>
            <a:r>
              <a:rPr lang="en-GB" sz="800" b="0" dirty="0">
                <a:solidFill>
                  <a:srgbClr val="212121"/>
                </a:solidFill>
                <a:latin typeface="+mn-lt"/>
              </a:rPr>
              <a:t>: </a:t>
            </a:r>
            <a:r>
              <a:rPr lang="en-GB" sz="800" b="0" u="sng" dirty="0">
                <a:solidFill>
                  <a:srgbClr val="376FAA"/>
                </a:solidFill>
                <a:latin typeface="+mn-lt"/>
                <a:hlinkClick r:id="rId4"/>
              </a:rPr>
              <a:t>10.1212/CON.0000000000000993</a:t>
            </a:r>
            <a:endParaRPr lang="en-GB" sz="1600" dirty="0">
              <a:solidFill>
                <a:srgbClr val="A14860"/>
              </a:solidFill>
              <a:latin typeface="+mn-lt"/>
              <a:ea typeface="Questrial"/>
              <a:cs typeface="Questrial"/>
              <a:sym typeface="Questrial"/>
            </a:endParaRPr>
          </a:p>
          <a:p>
            <a:pPr marL="285750" lvl="0" indent="-285750" rtl="0">
              <a:lnSpc>
                <a:spcPct val="107142"/>
              </a:lnSpc>
              <a:spcBef>
                <a:spcPts val="0"/>
              </a:spcBef>
              <a:buClr>
                <a:srgbClr val="7E9787"/>
              </a:buClr>
              <a:buSzPct val="25000"/>
              <a:buFont typeface="Arial" panose="020B0604020202020204" pitchFamily="34" charset="0"/>
              <a:buChar char="•"/>
            </a:pPr>
            <a:endParaRPr lang="en-GB" sz="1600" b="1" baseline="0" dirty="0">
              <a:solidFill>
                <a:srgbClr val="A14860"/>
              </a:solidFill>
              <a:latin typeface="+mn-lt"/>
              <a:ea typeface="Questrial"/>
              <a:cs typeface="Questrial"/>
              <a:sym typeface="Questrial"/>
            </a:endParaRPr>
          </a:p>
        </p:txBody>
      </p:sp>
      <p:sp>
        <p:nvSpPr>
          <p:cNvPr id="7" name="TextBox 6">
            <a:extLst>
              <a:ext uri="{FF2B5EF4-FFF2-40B4-BE49-F238E27FC236}">
                <a16:creationId xmlns:a16="http://schemas.microsoft.com/office/drawing/2014/main" id="{A09A2507-4D09-1C8D-A68E-94714A70EC2B}"/>
              </a:ext>
            </a:extLst>
          </p:cNvPr>
          <p:cNvSpPr txBox="1"/>
          <p:nvPr/>
        </p:nvSpPr>
        <p:spPr>
          <a:xfrm>
            <a:off x="2110897" y="470291"/>
            <a:ext cx="4979248" cy="369332"/>
          </a:xfrm>
          <a:prstGeom prst="rect">
            <a:avLst/>
          </a:prstGeom>
          <a:solidFill>
            <a:schemeClr val="bg1"/>
          </a:solidFill>
        </p:spPr>
        <p:txBody>
          <a:bodyPr wrap="none" rtlCol="0">
            <a:spAutoFit/>
          </a:bodyPr>
          <a:lstStyle/>
          <a:p>
            <a:r>
              <a:rPr lang="en-GB" sz="1800" dirty="0">
                <a:solidFill>
                  <a:srgbClr val="900056"/>
                </a:solidFill>
                <a:latin typeface="Questrial"/>
                <a:ea typeface="Questrial"/>
                <a:cs typeface="Questrial"/>
                <a:sym typeface="Questrial"/>
              </a:rPr>
              <a:t>Headache in Children: To </a:t>
            </a:r>
            <a:r>
              <a:rPr lang="en-GB" dirty="0">
                <a:solidFill>
                  <a:srgbClr val="900056"/>
                </a:solidFill>
                <a:latin typeface="Questrial"/>
                <a:ea typeface="Questrial"/>
                <a:cs typeface="Questrial"/>
                <a:sym typeface="Questrial"/>
              </a:rPr>
              <a:t>Scan or not to scan? </a:t>
            </a:r>
            <a:endParaRPr lang="en-GB" sz="1800" b="1" baseline="0" dirty="0">
              <a:solidFill>
                <a:srgbClr val="A14860"/>
              </a:solidFill>
              <a:latin typeface="+mn-lt"/>
              <a:ea typeface="Questrial"/>
              <a:cs typeface="Questrial"/>
              <a:sym typeface="Questrial"/>
            </a:endParaRPr>
          </a:p>
        </p:txBody>
      </p:sp>
      <p:cxnSp>
        <p:nvCxnSpPr>
          <p:cNvPr id="2" name="Straight Connector 1">
            <a:extLst>
              <a:ext uri="{FF2B5EF4-FFF2-40B4-BE49-F238E27FC236}">
                <a16:creationId xmlns:a16="http://schemas.microsoft.com/office/drawing/2014/main" id="{A75B9C7C-CDCE-A61A-D4BF-A35A2A38E2C2}"/>
              </a:ext>
            </a:extLst>
          </p:cNvPr>
          <p:cNvCxnSpPr>
            <a:cxnSpLocks/>
          </p:cNvCxnSpPr>
          <p:nvPr/>
        </p:nvCxnSpPr>
        <p:spPr>
          <a:xfrm>
            <a:off x="532238" y="1024290"/>
            <a:ext cx="8136567"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7310021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8" end="8"/>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9" end="9"/>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10" end="10"/>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11" end="11"/>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14" end="1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7DA1C4">
            <a:alpha val="19621"/>
          </a:srgbClr>
        </a:solidFill>
        <a:effectLst/>
      </p:bgPr>
    </p:bg>
    <p:spTree>
      <p:nvGrpSpPr>
        <p:cNvPr id="1" name="Shape 130">
          <a:extLst>
            <a:ext uri="{FF2B5EF4-FFF2-40B4-BE49-F238E27FC236}">
              <a16:creationId xmlns:a16="http://schemas.microsoft.com/office/drawing/2014/main" id="{A7DDAF66-8E98-F16D-7E0A-21140F429366}"/>
            </a:ext>
          </a:extLst>
        </p:cNvPr>
        <p:cNvGrpSpPr/>
        <p:nvPr/>
      </p:nvGrpSpPr>
      <p:grpSpPr>
        <a:xfrm>
          <a:off x="0" y="0"/>
          <a:ext cx="0" cy="0"/>
          <a:chOff x="0" y="0"/>
          <a:chExt cx="0" cy="0"/>
        </a:xfrm>
      </p:grpSpPr>
      <p:sp>
        <p:nvSpPr>
          <p:cNvPr id="131" name="Shape 131">
            <a:extLst>
              <a:ext uri="{FF2B5EF4-FFF2-40B4-BE49-F238E27FC236}">
                <a16:creationId xmlns:a16="http://schemas.microsoft.com/office/drawing/2014/main" id="{FE08ADA0-34C9-6B0B-3B69-7DDCFD71180A}"/>
              </a:ext>
            </a:extLst>
          </p:cNvPr>
          <p:cNvSpPr txBox="1">
            <a:spLocks noGrp="1"/>
          </p:cNvSpPr>
          <p:nvPr>
            <p:ph type="title"/>
          </p:nvPr>
        </p:nvSpPr>
        <p:spPr>
          <a:xfrm>
            <a:off x="885879" y="191239"/>
            <a:ext cx="7199697" cy="693009"/>
          </a:xfrm>
          <a:prstGeom prst="rect">
            <a:avLst/>
          </a:prstGeom>
          <a:solidFill>
            <a:schemeClr val="bg1"/>
          </a:solidFill>
          <a:ln>
            <a:noFill/>
          </a:ln>
        </p:spPr>
        <p:txBody>
          <a:bodyPr vert="horz" lIns="68569" tIns="34275" rIns="68569" bIns="34275" rtlCol="0" anchor="ctr" anchorCtr="0">
            <a:noAutofit/>
          </a:bodyPr>
          <a:lstStyle/>
          <a:p>
            <a:pPr>
              <a:spcBef>
                <a:spcPts val="0"/>
              </a:spcBef>
              <a:buClr>
                <a:srgbClr val="900056"/>
              </a:buClr>
              <a:buSzPct val="25000"/>
            </a:pPr>
            <a:r>
              <a:rPr lang="en-GB" sz="2400" dirty="0">
                <a:solidFill>
                  <a:srgbClr val="900056"/>
                </a:solidFill>
                <a:latin typeface="Questrial"/>
                <a:ea typeface="Questrial"/>
                <a:cs typeface="Questrial"/>
                <a:sym typeface="Questrial"/>
              </a:rPr>
              <a:t>Headache in Children: Common Comorbidities</a:t>
            </a:r>
          </a:p>
        </p:txBody>
      </p:sp>
      <p:sp>
        <p:nvSpPr>
          <p:cNvPr id="4" name="TextBox 3">
            <a:extLst>
              <a:ext uri="{FF2B5EF4-FFF2-40B4-BE49-F238E27FC236}">
                <a16:creationId xmlns:a16="http://schemas.microsoft.com/office/drawing/2014/main" id="{C8AD3EF2-1150-84DB-26AD-2C51D3C78864}"/>
              </a:ext>
            </a:extLst>
          </p:cNvPr>
          <p:cNvSpPr txBox="1"/>
          <p:nvPr/>
        </p:nvSpPr>
        <p:spPr>
          <a:xfrm>
            <a:off x="733168" y="1220498"/>
            <a:ext cx="6533055" cy="3554819"/>
          </a:xfrm>
          <a:prstGeom prst="rect">
            <a:avLst/>
          </a:prstGeom>
          <a:solidFill>
            <a:schemeClr val="bg1"/>
          </a:solidFill>
        </p:spPr>
        <p:txBody>
          <a:bodyPr wrap="square">
            <a:spAutoFit/>
          </a:bodyPr>
          <a:lstStyle/>
          <a:p>
            <a:pPr marL="342900" marR="0" lvl="0" indent="-342900" algn="l">
              <a:spcAft>
                <a:spcPts val="600"/>
              </a:spcAft>
              <a:buFont typeface="Arial" panose="020B0604020202020204" pitchFamily="34" charset="0"/>
              <a:buChar char="•"/>
            </a:pPr>
            <a:r>
              <a:rPr lang="en-GB" sz="1200" b="1" i="0" dirty="0">
                <a:solidFill>
                  <a:schemeClr val="tx1"/>
                </a:solidFill>
                <a:effectLst/>
                <a:latin typeface="+mn-lt"/>
              </a:rPr>
              <a:t>Anxiety disorders and depressive symptoms</a:t>
            </a:r>
            <a:r>
              <a:rPr lang="en-GB" sz="1200" b="0" i="0" dirty="0">
                <a:solidFill>
                  <a:schemeClr val="tx1"/>
                </a:solidFill>
                <a:effectLst/>
                <a:latin typeface="+mn-lt"/>
              </a:rPr>
              <a:t> </a:t>
            </a:r>
          </a:p>
          <a:p>
            <a:pPr marL="342900" marR="0" lvl="0" indent="-342900" algn="l">
              <a:spcAft>
                <a:spcPts val="600"/>
              </a:spcAft>
              <a:buFont typeface="Arial" panose="020B0604020202020204" pitchFamily="34" charset="0"/>
              <a:buChar char="•"/>
            </a:pPr>
            <a:r>
              <a:rPr lang="en-GB" sz="1200" b="1" i="0" dirty="0">
                <a:solidFill>
                  <a:schemeClr val="tx1"/>
                </a:solidFill>
                <a:effectLst/>
                <a:latin typeface="+mn-lt"/>
              </a:rPr>
              <a:t>Sleep problems</a:t>
            </a:r>
            <a:r>
              <a:rPr lang="en-GB" sz="1200" b="0" i="0" dirty="0">
                <a:solidFill>
                  <a:schemeClr val="tx1"/>
                </a:solidFill>
                <a:effectLst/>
                <a:latin typeface="+mn-lt"/>
              </a:rPr>
              <a:t> – insomnia, insufficient sleep, irregular sleep, parasomnias and, in some children, restless legs or sleep-disordered breathing.</a:t>
            </a:r>
          </a:p>
          <a:p>
            <a:pPr marL="342900" marR="0" lvl="0" indent="-342900" algn="l">
              <a:spcAft>
                <a:spcPts val="600"/>
              </a:spcAft>
              <a:buFont typeface="Arial" panose="020B0604020202020204" pitchFamily="34" charset="0"/>
              <a:buChar char="•"/>
            </a:pPr>
            <a:r>
              <a:rPr lang="en-GB" sz="1200" b="1" i="0" dirty="0">
                <a:solidFill>
                  <a:schemeClr val="tx1"/>
                </a:solidFill>
                <a:effectLst/>
                <a:latin typeface="+mn-lt"/>
              </a:rPr>
              <a:t>ADHD and learning/behavioural difficulties</a:t>
            </a:r>
            <a:r>
              <a:rPr lang="en-GB" sz="1200" b="0" i="0" dirty="0">
                <a:solidFill>
                  <a:schemeClr val="tx1"/>
                </a:solidFill>
                <a:effectLst/>
                <a:latin typeface="+mn-lt"/>
              </a:rPr>
              <a:t> – especially with migraine</a:t>
            </a:r>
          </a:p>
          <a:p>
            <a:pPr marL="342900" marR="0" lvl="0" indent="-342900" algn="l">
              <a:spcAft>
                <a:spcPts val="600"/>
              </a:spcAft>
              <a:buFont typeface="Arial" panose="020B0604020202020204" pitchFamily="34" charset="0"/>
              <a:buChar char="•"/>
            </a:pPr>
            <a:r>
              <a:rPr lang="en-GB" sz="1200" b="1" i="0" dirty="0">
                <a:solidFill>
                  <a:schemeClr val="tx1"/>
                </a:solidFill>
                <a:effectLst/>
                <a:latin typeface="+mn-lt"/>
              </a:rPr>
              <a:t>Atopic disease</a:t>
            </a:r>
            <a:r>
              <a:rPr lang="en-GB" sz="1200" b="0" i="0" dirty="0">
                <a:solidFill>
                  <a:schemeClr val="tx1"/>
                </a:solidFill>
                <a:effectLst/>
                <a:latin typeface="+mn-lt"/>
              </a:rPr>
              <a:t> – asthma, allergic rhinitis and eczema have been associated in some studies</a:t>
            </a:r>
          </a:p>
          <a:p>
            <a:pPr marL="342900" marR="0" lvl="0" indent="-342900" algn="l">
              <a:spcAft>
                <a:spcPts val="600"/>
              </a:spcAft>
              <a:buFont typeface="Arial" panose="020B0604020202020204" pitchFamily="34" charset="0"/>
              <a:buChar char="•"/>
            </a:pPr>
            <a:r>
              <a:rPr lang="en-GB" sz="1200" b="1" dirty="0"/>
              <a:t>Hypermobility </a:t>
            </a:r>
            <a:r>
              <a:rPr lang="en-GB" sz="1200" dirty="0"/>
              <a:t>– </a:t>
            </a:r>
            <a:r>
              <a:rPr lang="en-GB" sz="1200" dirty="0" err="1"/>
              <a:t>incl</a:t>
            </a:r>
            <a:r>
              <a:rPr lang="en-GB" sz="1200" dirty="0"/>
              <a:t> Ehlers Danlos and linked with POTS, MCAS</a:t>
            </a:r>
          </a:p>
          <a:p>
            <a:pPr marL="342900" indent="-342900">
              <a:spcAft>
                <a:spcPts val="600"/>
              </a:spcAft>
              <a:buFont typeface="Arial" panose="020B0604020202020204" pitchFamily="34" charset="0"/>
              <a:buChar char="•"/>
            </a:pPr>
            <a:r>
              <a:rPr lang="en-GB" sz="1200" b="1" i="0" dirty="0">
                <a:solidFill>
                  <a:schemeClr val="tx1"/>
                </a:solidFill>
                <a:effectLst/>
                <a:latin typeface="+mn-lt"/>
              </a:rPr>
              <a:t>Coeliac </a:t>
            </a:r>
            <a:r>
              <a:rPr lang="en-GB" sz="1200" b="1" dirty="0"/>
              <a:t>disease</a:t>
            </a:r>
          </a:p>
          <a:p>
            <a:pPr marL="342900" indent="-342900">
              <a:spcAft>
                <a:spcPts val="600"/>
              </a:spcAft>
              <a:buFont typeface="Arial" panose="020B0604020202020204" pitchFamily="34" charset="0"/>
              <a:buChar char="•"/>
            </a:pPr>
            <a:r>
              <a:rPr lang="en-GB" sz="1200" b="1" dirty="0"/>
              <a:t>Other pain and somatic symptoms</a:t>
            </a:r>
            <a:r>
              <a:rPr lang="en-GB" sz="1200" dirty="0"/>
              <a:t> – recurrent abdominal pain, functional abdominal pain, back pain and other functional gastrointestinal symptoms</a:t>
            </a:r>
            <a:endParaRPr lang="en-GB" sz="1200" b="1" dirty="0"/>
          </a:p>
          <a:p>
            <a:pPr marL="342900" indent="-342900">
              <a:spcAft>
                <a:spcPts val="600"/>
              </a:spcAft>
              <a:buFont typeface="Arial" panose="020B0604020202020204" pitchFamily="34" charset="0"/>
              <a:buChar char="•"/>
            </a:pPr>
            <a:r>
              <a:rPr lang="en-GB" sz="1200" b="1" dirty="0"/>
              <a:t>Medication-overuse headache</a:t>
            </a:r>
            <a:r>
              <a:rPr lang="en-GB" sz="1200" dirty="0"/>
              <a:t> – relevant in children with frequent headache who regularly use analgesics or triptans; anxiety and depression are common in this subgroup also</a:t>
            </a:r>
          </a:p>
          <a:p>
            <a:pPr marL="342900" indent="-342900">
              <a:spcAft>
                <a:spcPts val="600"/>
              </a:spcAft>
              <a:buFont typeface="Arial" panose="020B0604020202020204" pitchFamily="34" charset="0"/>
              <a:buChar char="•"/>
            </a:pPr>
            <a:r>
              <a:rPr lang="en-GB" sz="1200" b="1" dirty="0"/>
              <a:t>Epilepsy and other neurological disorders</a:t>
            </a:r>
            <a:r>
              <a:rPr lang="en-GB" sz="1200" dirty="0"/>
              <a:t> – an association is reported, although epilepsy remains uncommon among children with migraine</a:t>
            </a:r>
            <a:endParaRPr lang="en-GB" sz="1200" b="1" i="0" dirty="0">
              <a:solidFill>
                <a:schemeClr val="tx1"/>
              </a:solidFill>
              <a:effectLst/>
              <a:latin typeface="+mn-lt"/>
            </a:endParaRPr>
          </a:p>
          <a:p>
            <a:pPr marL="342900" indent="-342900">
              <a:spcAft>
                <a:spcPts val="600"/>
              </a:spcAft>
              <a:buFont typeface="Arial" panose="020B0604020202020204" pitchFamily="34" charset="0"/>
              <a:buChar char="•"/>
            </a:pPr>
            <a:r>
              <a:rPr lang="en-GB" sz="1200" b="1" dirty="0"/>
              <a:t>Tic disorders/Tourette syndrome</a:t>
            </a:r>
            <a:r>
              <a:rPr lang="en-GB" sz="1200" dirty="0"/>
              <a:t> – reported particularly in neurodevelopmental or psychiatric comorbidity studies</a:t>
            </a:r>
          </a:p>
        </p:txBody>
      </p:sp>
      <p:sp>
        <p:nvSpPr>
          <p:cNvPr id="6" name="Content Placeholder 5">
            <a:extLst>
              <a:ext uri="{FF2B5EF4-FFF2-40B4-BE49-F238E27FC236}">
                <a16:creationId xmlns:a16="http://schemas.microsoft.com/office/drawing/2014/main" id="{3D37628D-47FB-65C5-72CD-5BC5E5ED6908}"/>
              </a:ext>
            </a:extLst>
          </p:cNvPr>
          <p:cNvSpPr>
            <a:spLocks noGrp="1"/>
          </p:cNvSpPr>
          <p:nvPr>
            <p:ph idx="1"/>
          </p:nvPr>
        </p:nvSpPr>
        <p:spPr/>
        <p:txBody>
          <a:bodyPr>
            <a:normAutofit fontScale="25000" lnSpcReduction="20000"/>
          </a:bodyPr>
          <a:lstStyle/>
          <a:p>
            <a:pPr marL="0" indent="0">
              <a:buNone/>
            </a:pPr>
            <a:endParaRPr lang="en-US" dirty="0"/>
          </a:p>
        </p:txBody>
      </p:sp>
      <p:sp>
        <p:nvSpPr>
          <p:cNvPr id="7" name="TextBox 6">
            <a:extLst>
              <a:ext uri="{FF2B5EF4-FFF2-40B4-BE49-F238E27FC236}">
                <a16:creationId xmlns:a16="http://schemas.microsoft.com/office/drawing/2014/main" id="{A94322C8-8281-E191-666D-F6D9723F260D}"/>
              </a:ext>
            </a:extLst>
          </p:cNvPr>
          <p:cNvSpPr txBox="1"/>
          <p:nvPr/>
        </p:nvSpPr>
        <p:spPr>
          <a:xfrm>
            <a:off x="428369" y="4769708"/>
            <a:ext cx="7068064" cy="338554"/>
          </a:xfrm>
          <a:prstGeom prst="rect">
            <a:avLst/>
          </a:prstGeom>
          <a:noFill/>
        </p:spPr>
        <p:txBody>
          <a:bodyPr wrap="square" rtlCol="0">
            <a:spAutoFit/>
          </a:bodyPr>
          <a:lstStyle/>
          <a:p>
            <a:r>
              <a:rPr lang="en-GB" sz="800" u="sng" dirty="0">
                <a:hlinkClick r:id="rId3"/>
              </a:rPr>
              <a:t>Headache and comorbidity in children and adolescents</a:t>
            </a:r>
            <a:endParaRPr lang="en-GB" sz="800" dirty="0"/>
          </a:p>
          <a:p>
            <a:r>
              <a:rPr lang="en-GB" sz="800" dirty="0"/>
              <a:t>Benedetta Bellini, Marco A. Arruda, et al. The Journal of Headache and Pain 2013-09-24 </a:t>
            </a:r>
            <a:r>
              <a:rPr lang="en-GB" sz="800" dirty="0" err="1"/>
              <a:t>doi.org</a:t>
            </a:r>
            <a:r>
              <a:rPr lang="en-GB" sz="800" dirty="0"/>
              <a:t> › 10.1186 › 1129-2377-14-79</a:t>
            </a:r>
          </a:p>
        </p:txBody>
      </p:sp>
    </p:spTree>
    <p:extLst>
      <p:ext uri="{BB962C8B-B14F-4D97-AF65-F5344CB8AC3E}">
        <p14:creationId xmlns:p14="http://schemas.microsoft.com/office/powerpoint/2010/main" val="42395044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7DA1C4">
            <a:alpha val="19621"/>
          </a:srgbClr>
        </a:solidFill>
        <a:effectLst/>
      </p:bgPr>
    </p:bg>
    <p:spTree>
      <p:nvGrpSpPr>
        <p:cNvPr id="1" name="Shape 130">
          <a:extLst>
            <a:ext uri="{FF2B5EF4-FFF2-40B4-BE49-F238E27FC236}">
              <a16:creationId xmlns:a16="http://schemas.microsoft.com/office/drawing/2014/main" id="{C6143325-8319-8085-F4DC-9F17E87845AD}"/>
            </a:ext>
          </a:extLst>
        </p:cNvPr>
        <p:cNvGrpSpPr/>
        <p:nvPr/>
      </p:nvGrpSpPr>
      <p:grpSpPr>
        <a:xfrm>
          <a:off x="0" y="0"/>
          <a:ext cx="0" cy="0"/>
          <a:chOff x="0" y="0"/>
          <a:chExt cx="0" cy="0"/>
        </a:xfrm>
      </p:grpSpPr>
      <p:sp>
        <p:nvSpPr>
          <p:cNvPr id="131" name="Shape 131">
            <a:extLst>
              <a:ext uri="{FF2B5EF4-FFF2-40B4-BE49-F238E27FC236}">
                <a16:creationId xmlns:a16="http://schemas.microsoft.com/office/drawing/2014/main" id="{7371511C-85B0-F548-CFD4-6AA3E6AEB6AE}"/>
              </a:ext>
            </a:extLst>
          </p:cNvPr>
          <p:cNvSpPr txBox="1">
            <a:spLocks noGrp="1"/>
          </p:cNvSpPr>
          <p:nvPr>
            <p:ph type="title"/>
          </p:nvPr>
        </p:nvSpPr>
        <p:spPr>
          <a:xfrm>
            <a:off x="1115958" y="185520"/>
            <a:ext cx="6912084" cy="622003"/>
          </a:xfrm>
          <a:prstGeom prst="rect">
            <a:avLst/>
          </a:prstGeom>
          <a:solidFill>
            <a:schemeClr val="bg1"/>
          </a:solidFill>
          <a:ln>
            <a:noFill/>
          </a:ln>
        </p:spPr>
        <p:txBody>
          <a:bodyPr vert="horz" lIns="68569" tIns="34275" rIns="68569" bIns="34275" rtlCol="0" anchor="ctr" anchorCtr="0">
            <a:noAutofit/>
          </a:bodyPr>
          <a:lstStyle/>
          <a:p>
            <a:pPr>
              <a:spcBef>
                <a:spcPts val="0"/>
              </a:spcBef>
              <a:buClr>
                <a:srgbClr val="900056"/>
              </a:buClr>
              <a:buSzPct val="25000"/>
            </a:pPr>
            <a:r>
              <a:rPr lang="en-GB" sz="1800" dirty="0">
                <a:solidFill>
                  <a:srgbClr val="900056"/>
                </a:solidFill>
                <a:latin typeface="Questrial"/>
                <a:ea typeface="Questrial"/>
                <a:cs typeface="Questrial"/>
                <a:sym typeface="Questrial"/>
              </a:rPr>
              <a:t>Migraine </a:t>
            </a:r>
            <a:br>
              <a:rPr lang="en-GB" sz="1800" dirty="0">
                <a:solidFill>
                  <a:srgbClr val="900056"/>
                </a:solidFill>
                <a:latin typeface="Questrial"/>
                <a:ea typeface="Questrial"/>
                <a:cs typeface="Questrial"/>
                <a:sym typeface="Questrial"/>
              </a:rPr>
            </a:br>
            <a:r>
              <a:rPr lang="en-GB" sz="1800" dirty="0">
                <a:solidFill>
                  <a:srgbClr val="900056"/>
                </a:solidFill>
                <a:latin typeface="Questrial"/>
                <a:ea typeface="Questrial"/>
                <a:cs typeface="Questrial"/>
                <a:sym typeface="Questrial"/>
              </a:rPr>
              <a:t>common condition, commonly missed, commonly misunderstood</a:t>
            </a:r>
          </a:p>
        </p:txBody>
      </p:sp>
      <p:sp>
        <p:nvSpPr>
          <p:cNvPr id="132" name="Shape 132">
            <a:extLst>
              <a:ext uri="{FF2B5EF4-FFF2-40B4-BE49-F238E27FC236}">
                <a16:creationId xmlns:a16="http://schemas.microsoft.com/office/drawing/2014/main" id="{EB3F6CF6-47D7-98E6-F234-4EB1562B98D3}"/>
              </a:ext>
            </a:extLst>
          </p:cNvPr>
          <p:cNvSpPr txBox="1">
            <a:spLocks noGrp="1"/>
          </p:cNvSpPr>
          <p:nvPr>
            <p:ph type="body" idx="1"/>
          </p:nvPr>
        </p:nvSpPr>
        <p:spPr>
          <a:xfrm>
            <a:off x="261257" y="914400"/>
            <a:ext cx="8716487" cy="4126692"/>
          </a:xfrm>
          <a:prstGeom prst="rect">
            <a:avLst/>
          </a:prstGeom>
          <a:solidFill>
            <a:schemeClr val="bg1"/>
          </a:solidFill>
          <a:ln>
            <a:noFill/>
          </a:ln>
        </p:spPr>
        <p:txBody>
          <a:bodyPr vert="horz" lIns="68569" tIns="34275" rIns="68569" bIns="34275" rtlCol="0" anchor="t" anchorCtr="0">
            <a:noAutofit/>
          </a:bodyPr>
          <a:lstStyle/>
          <a:p>
            <a:pPr marL="257175" indent="-257175">
              <a:spcBef>
                <a:spcPts val="0"/>
              </a:spcBef>
              <a:buClr>
                <a:schemeClr val="dk1"/>
              </a:buClr>
              <a:buSzPct val="100000"/>
              <a:buNone/>
            </a:pPr>
            <a:r>
              <a:rPr lang="en-GB" sz="1400" b="1" dirty="0">
                <a:solidFill>
                  <a:schemeClr val="accent1">
                    <a:lumMod val="75000"/>
                  </a:schemeClr>
                </a:solidFill>
                <a:ea typeface="Questrial"/>
                <a:cs typeface="Questrial"/>
                <a:sym typeface="Questrial"/>
              </a:rPr>
              <a:t>Genetic, multi-symptom neurological condition </a:t>
            </a:r>
            <a:r>
              <a:rPr lang="en-GB" sz="1400" dirty="0">
                <a:ea typeface="Questrial"/>
                <a:cs typeface="Questrial"/>
                <a:sym typeface="Questrial"/>
              </a:rPr>
              <a:t>with environmental factors (</a:t>
            </a:r>
            <a:r>
              <a:rPr lang="en-GB" sz="1400" dirty="0">
                <a:solidFill>
                  <a:schemeClr val="accent1">
                    <a:lumMod val="75000"/>
                  </a:schemeClr>
                </a:solidFill>
                <a:ea typeface="Questrial"/>
                <a:cs typeface="Questrial"/>
                <a:sym typeface="Questrial"/>
              </a:rPr>
              <a:t>epigenetics</a:t>
            </a:r>
            <a:r>
              <a:rPr lang="en-GB" sz="1400" dirty="0">
                <a:ea typeface="Questrial"/>
                <a:cs typeface="Questrial"/>
                <a:sym typeface="Questrial"/>
              </a:rPr>
              <a:t>)</a:t>
            </a:r>
          </a:p>
          <a:p>
            <a:pPr>
              <a:spcBef>
                <a:spcPts val="0"/>
              </a:spcBef>
              <a:buClr>
                <a:schemeClr val="dk1"/>
              </a:buClr>
              <a:buSzPct val="100000"/>
            </a:pPr>
            <a:r>
              <a:rPr lang="en-GB" sz="1400" dirty="0">
                <a:ea typeface="Questrial"/>
                <a:cs typeface="Questrial"/>
                <a:sym typeface="Questrial"/>
              </a:rPr>
              <a:t>42 or more genes identified to date</a:t>
            </a:r>
          </a:p>
          <a:p>
            <a:pPr>
              <a:spcBef>
                <a:spcPts val="0"/>
              </a:spcBef>
              <a:buClr>
                <a:schemeClr val="dk1"/>
              </a:buClr>
              <a:buSzPct val="100000"/>
            </a:pPr>
            <a:r>
              <a:rPr lang="en-GB" sz="1400" dirty="0">
                <a:ea typeface="Questrial"/>
                <a:cs typeface="Questrial"/>
                <a:sym typeface="Questrial"/>
              </a:rPr>
              <a:t>Lifelong predisposition to migraine attacks</a:t>
            </a:r>
          </a:p>
          <a:p>
            <a:pPr>
              <a:spcBef>
                <a:spcPts val="0"/>
              </a:spcBef>
              <a:buClr>
                <a:schemeClr val="dk1"/>
              </a:buClr>
              <a:buSzPct val="100000"/>
            </a:pPr>
            <a:endParaRPr lang="en-GB" sz="1400" dirty="0">
              <a:ea typeface="Questrial"/>
              <a:cs typeface="Questrial"/>
              <a:sym typeface="Questrial"/>
            </a:endParaRPr>
          </a:p>
          <a:p>
            <a:pPr marL="0" indent="0">
              <a:spcBef>
                <a:spcPts val="0"/>
              </a:spcBef>
              <a:buClr>
                <a:schemeClr val="dk1"/>
              </a:buClr>
              <a:buSzPct val="100000"/>
              <a:buNone/>
            </a:pPr>
            <a:r>
              <a:rPr lang="en-GB" sz="1400" b="1" dirty="0">
                <a:solidFill>
                  <a:schemeClr val="accent1">
                    <a:lumMod val="75000"/>
                  </a:schemeClr>
                </a:solidFill>
                <a:ea typeface="Questrial"/>
                <a:cs typeface="Questrial"/>
                <a:sym typeface="Questrial"/>
              </a:rPr>
              <a:t>In children, </a:t>
            </a:r>
            <a:r>
              <a:rPr lang="en-GB" sz="1400" dirty="0">
                <a:solidFill>
                  <a:schemeClr val="accent1">
                    <a:lumMod val="75000"/>
                  </a:schemeClr>
                </a:solidFill>
                <a:ea typeface="Questrial"/>
                <a:cs typeface="Questrial"/>
                <a:sym typeface="Questrial"/>
              </a:rPr>
              <a:t>presenting symptoms </a:t>
            </a:r>
            <a:r>
              <a:rPr lang="en-GB" sz="1400" dirty="0">
                <a:ea typeface="Questrial"/>
                <a:cs typeface="Questrial"/>
                <a:sym typeface="Questrial"/>
              </a:rPr>
              <a:t>may </a:t>
            </a:r>
            <a:r>
              <a:rPr lang="en-GB" sz="1400" dirty="0">
                <a:solidFill>
                  <a:schemeClr val="accent1">
                    <a:lumMod val="75000"/>
                  </a:schemeClr>
                </a:solidFill>
                <a:ea typeface="Questrial"/>
                <a:cs typeface="Questrial"/>
                <a:sym typeface="Questrial"/>
              </a:rPr>
              <a:t>differ from adult </a:t>
            </a:r>
            <a:r>
              <a:rPr lang="en-GB" sz="1400" dirty="0">
                <a:ea typeface="Questrial"/>
                <a:cs typeface="Questrial"/>
                <a:sym typeface="Questrial"/>
              </a:rPr>
              <a:t>presentation</a:t>
            </a:r>
          </a:p>
          <a:p>
            <a:pPr>
              <a:spcBef>
                <a:spcPts val="0"/>
              </a:spcBef>
              <a:buClr>
                <a:schemeClr val="dk1"/>
              </a:buClr>
              <a:buSzPct val="100000"/>
            </a:pPr>
            <a:r>
              <a:rPr lang="en-GB" sz="1400" dirty="0">
                <a:solidFill>
                  <a:schemeClr val="accent1">
                    <a:lumMod val="75000"/>
                  </a:schemeClr>
                </a:solidFill>
                <a:ea typeface="Questrial"/>
                <a:cs typeface="Questrial"/>
                <a:sym typeface="Questrial"/>
              </a:rPr>
              <a:t>Patterns of symptoms differ </a:t>
            </a:r>
            <a:r>
              <a:rPr lang="en-GB" sz="1400" dirty="0">
                <a:ea typeface="Questrial"/>
                <a:cs typeface="Questrial"/>
                <a:sym typeface="Questrial"/>
              </a:rPr>
              <a:t>-  &gt;80% have bilateral pain</a:t>
            </a:r>
          </a:p>
          <a:p>
            <a:pPr>
              <a:spcBef>
                <a:spcPts val="0"/>
              </a:spcBef>
              <a:buClr>
                <a:schemeClr val="dk1"/>
              </a:buClr>
              <a:buSzPct val="100000"/>
            </a:pPr>
            <a:r>
              <a:rPr lang="en-GB" sz="1400" dirty="0">
                <a:solidFill>
                  <a:schemeClr val="accent1">
                    <a:lumMod val="75000"/>
                  </a:schemeClr>
                </a:solidFill>
                <a:ea typeface="Questrial"/>
                <a:cs typeface="Questrial"/>
                <a:sym typeface="Questrial"/>
              </a:rPr>
              <a:t>Headache may be absent </a:t>
            </a:r>
          </a:p>
          <a:p>
            <a:pPr>
              <a:spcBef>
                <a:spcPts val="0"/>
              </a:spcBef>
              <a:buClr>
                <a:schemeClr val="dk1"/>
              </a:buClr>
              <a:buSzPct val="100000"/>
            </a:pPr>
            <a:r>
              <a:rPr lang="en-GB" sz="1400" dirty="0">
                <a:ea typeface="Questrial"/>
                <a:cs typeface="Questrial"/>
                <a:sym typeface="Questrial"/>
              </a:rPr>
              <a:t>Attacks tend to be </a:t>
            </a:r>
            <a:r>
              <a:rPr lang="en-GB" sz="1400" dirty="0">
                <a:solidFill>
                  <a:schemeClr val="accent1">
                    <a:lumMod val="75000"/>
                  </a:schemeClr>
                </a:solidFill>
                <a:ea typeface="Questrial"/>
                <a:cs typeface="Questrial"/>
                <a:sym typeface="Questrial"/>
              </a:rPr>
              <a:t>shorter and less frequent </a:t>
            </a:r>
            <a:endParaRPr lang="en-GB" sz="1600" dirty="0">
              <a:solidFill>
                <a:srgbClr val="212121"/>
              </a:solidFill>
              <a:sym typeface="Questrial"/>
            </a:endParaRPr>
          </a:p>
          <a:p>
            <a:pPr>
              <a:spcBef>
                <a:spcPts val="0"/>
              </a:spcBef>
              <a:buClr>
                <a:schemeClr val="dk1"/>
              </a:buClr>
              <a:buSzPct val="100000"/>
            </a:pPr>
            <a:endParaRPr lang="en-GB" sz="1600" dirty="0">
              <a:ea typeface="Questrial"/>
              <a:cs typeface="Questrial"/>
              <a:sym typeface="Questrial"/>
            </a:endParaRPr>
          </a:p>
          <a:p>
            <a:pPr marL="0" indent="0">
              <a:spcBef>
                <a:spcPts val="0"/>
              </a:spcBef>
              <a:buClr>
                <a:schemeClr val="dk1"/>
              </a:buClr>
              <a:buSzPct val="100000"/>
              <a:buNone/>
            </a:pPr>
            <a:r>
              <a:rPr lang="en-GB" sz="1600" dirty="0">
                <a:ea typeface="Questrial"/>
                <a:cs typeface="Questrial"/>
                <a:sym typeface="Questrial"/>
              </a:rPr>
              <a:t>Nearly 50% of children who experience headache </a:t>
            </a:r>
            <a:r>
              <a:rPr lang="en-GB" sz="1600" b="1" dirty="0">
                <a:solidFill>
                  <a:schemeClr val="accent1">
                    <a:lumMod val="75000"/>
                  </a:schemeClr>
                </a:solidFill>
                <a:ea typeface="Questrial"/>
                <a:cs typeface="Questrial"/>
                <a:sym typeface="Questrial"/>
              </a:rPr>
              <a:t>never get a diagnosis </a:t>
            </a:r>
          </a:p>
          <a:p>
            <a:pPr marL="0" indent="0">
              <a:spcBef>
                <a:spcPts val="0"/>
              </a:spcBef>
              <a:buClr>
                <a:schemeClr val="dk1"/>
              </a:buClr>
              <a:buSzPct val="100000"/>
              <a:buNone/>
            </a:pPr>
            <a:r>
              <a:rPr lang="en-GB" sz="1050" dirty="0">
                <a:ea typeface="Questrial"/>
                <a:cs typeface="Questrial"/>
                <a:sym typeface="Questrial"/>
              </a:rPr>
              <a:t>(Lipton et al 2007)</a:t>
            </a:r>
          </a:p>
          <a:p>
            <a:pPr marL="0" indent="0">
              <a:spcBef>
                <a:spcPts val="0"/>
              </a:spcBef>
              <a:buClr>
                <a:schemeClr val="dk1"/>
              </a:buClr>
              <a:buSzPct val="100000"/>
              <a:buNone/>
            </a:pPr>
            <a:r>
              <a:rPr lang="en-GB" sz="1600" dirty="0">
                <a:ea typeface="Questrial"/>
                <a:cs typeface="Questrial"/>
                <a:sym typeface="Questrial"/>
              </a:rPr>
              <a:t> </a:t>
            </a:r>
          </a:p>
          <a:p>
            <a:pPr marL="0" indent="0">
              <a:spcBef>
                <a:spcPts val="0"/>
              </a:spcBef>
              <a:buClr>
                <a:schemeClr val="dk1"/>
              </a:buClr>
              <a:buSzPct val="100000"/>
              <a:buNone/>
            </a:pPr>
            <a:r>
              <a:rPr lang="en-GB" sz="1600" dirty="0">
                <a:ea typeface="Questrial"/>
                <a:cs typeface="Questrial"/>
                <a:sym typeface="Questrial"/>
              </a:rPr>
              <a:t>Headache was </a:t>
            </a:r>
            <a:r>
              <a:rPr lang="en-GB" sz="1600" dirty="0">
                <a:solidFill>
                  <a:schemeClr val="tx2"/>
                </a:solidFill>
                <a:ea typeface="Questrial"/>
                <a:cs typeface="Questrial"/>
                <a:sym typeface="Questrial"/>
              </a:rPr>
              <a:t>considered unclassified in 67.6% </a:t>
            </a:r>
            <a:r>
              <a:rPr lang="en-GB" sz="1600" dirty="0">
                <a:ea typeface="Questrial"/>
                <a:cs typeface="Questrial"/>
                <a:sym typeface="Questrial"/>
              </a:rPr>
              <a:t>of children &amp; adolescents in recent retrospective Primary Care study (6-17 </a:t>
            </a:r>
            <a:r>
              <a:rPr lang="en-GB" sz="1600" dirty="0" err="1">
                <a:ea typeface="Questrial"/>
                <a:cs typeface="Questrial"/>
                <a:sym typeface="Questrial"/>
              </a:rPr>
              <a:t>yo</a:t>
            </a:r>
            <a:r>
              <a:rPr lang="en-GB" sz="1600" dirty="0">
                <a:ea typeface="Questrial"/>
                <a:cs typeface="Questrial"/>
                <a:sym typeface="Questrial"/>
              </a:rPr>
              <a:t>) </a:t>
            </a:r>
            <a:r>
              <a:rPr lang="en-GB" sz="1400" dirty="0">
                <a:ea typeface="Questrial"/>
                <a:cs typeface="Questrial"/>
                <a:sym typeface="Questrial"/>
              </a:rPr>
              <a:t>(unclassified in children &gt; adolescents) </a:t>
            </a:r>
          </a:p>
          <a:p>
            <a:pPr marL="0" indent="0">
              <a:spcBef>
                <a:spcPts val="0"/>
              </a:spcBef>
              <a:buClr>
                <a:schemeClr val="dk1"/>
              </a:buClr>
              <a:buSzPct val="100000"/>
              <a:buNone/>
            </a:pPr>
            <a:r>
              <a:rPr lang="en-GB" sz="1600" dirty="0">
                <a:ea typeface="Questrial"/>
                <a:cs typeface="Questrial"/>
                <a:sym typeface="Questrial"/>
              </a:rPr>
              <a:t>Migraine accounted for 31.3% of headache presentations</a:t>
            </a:r>
            <a:endParaRPr lang="en-GB" sz="2800" dirty="0">
              <a:ea typeface="Questrial"/>
              <a:cs typeface="Questrial"/>
              <a:sym typeface="Questrial"/>
            </a:endParaRPr>
          </a:p>
          <a:p>
            <a:pPr marL="0" indent="0">
              <a:spcBef>
                <a:spcPts val="0"/>
              </a:spcBef>
              <a:buClr>
                <a:schemeClr val="dk1"/>
              </a:buClr>
              <a:buSzPct val="100000"/>
              <a:buNone/>
            </a:pPr>
            <a:r>
              <a:rPr lang="en-GB" sz="1000" dirty="0">
                <a:ea typeface="Questrial"/>
                <a:cs typeface="Questrial"/>
                <a:sym typeface="Questrial"/>
              </a:rPr>
              <a:t>Watson et al June 2026  Migraine </a:t>
            </a:r>
            <a:r>
              <a:rPr lang="en-GB" sz="1000" dirty="0" err="1">
                <a:ea typeface="Questrial"/>
                <a:cs typeface="Questrial"/>
                <a:sym typeface="Questrial"/>
              </a:rPr>
              <a:t>diag</a:t>
            </a:r>
            <a:r>
              <a:rPr lang="en-GB" sz="1000" dirty="0">
                <a:ea typeface="Questrial"/>
                <a:cs typeface="Questrial"/>
                <a:sym typeface="Questrial"/>
              </a:rPr>
              <a:t> &amp; </a:t>
            </a:r>
            <a:r>
              <a:rPr lang="en-GB" sz="1000" dirty="0" err="1">
                <a:ea typeface="Questrial"/>
                <a:cs typeface="Questrial"/>
                <a:sym typeface="Questrial"/>
              </a:rPr>
              <a:t>managemt</a:t>
            </a:r>
            <a:r>
              <a:rPr lang="en-GB" sz="1000" dirty="0">
                <a:ea typeface="Questrial"/>
                <a:cs typeface="Questrial"/>
                <a:sym typeface="Questrial"/>
              </a:rPr>
              <a:t> in children &amp; adolescents BJGP Open </a:t>
            </a:r>
            <a:r>
              <a:rPr lang="en-GB" sz="1000" dirty="0">
                <a:ea typeface="Questrial"/>
                <a:cs typeface="Questrial"/>
                <a:sym typeface="Questrial"/>
                <a:hlinkClick r:id="rId3"/>
              </a:rPr>
              <a:t>www.bjgpopen.org/content/early/2026/06/24/BJGPO.2026.0021</a:t>
            </a:r>
            <a:endParaRPr lang="en-GB" sz="1000" dirty="0">
              <a:ea typeface="Questrial"/>
              <a:cs typeface="Questrial"/>
              <a:sym typeface="Questrial"/>
            </a:endParaRPr>
          </a:p>
          <a:p>
            <a:pPr marL="0" indent="0">
              <a:spcBef>
                <a:spcPts val="0"/>
              </a:spcBef>
              <a:buClr>
                <a:schemeClr val="dk1"/>
              </a:buClr>
              <a:buSzPct val="100000"/>
              <a:buNone/>
            </a:pPr>
            <a:endParaRPr lang="en-GB" sz="1000" dirty="0">
              <a:ea typeface="Questrial"/>
              <a:cs typeface="Questrial"/>
              <a:sym typeface="Questrial"/>
            </a:endParaRPr>
          </a:p>
          <a:p>
            <a:pPr marL="0" indent="0">
              <a:spcBef>
                <a:spcPts val="0"/>
              </a:spcBef>
              <a:buClr>
                <a:schemeClr val="dk1"/>
              </a:buClr>
              <a:buSzPct val="100000"/>
              <a:buNone/>
            </a:pPr>
            <a:r>
              <a:rPr lang="en-GB" sz="1400" dirty="0">
                <a:ea typeface="Questrial"/>
                <a:cs typeface="Questrial"/>
                <a:sym typeface="Questrial"/>
              </a:rPr>
              <a:t>(this is an improvement from findings by Kernick et al  – 80% were unclassified)</a:t>
            </a:r>
          </a:p>
          <a:p>
            <a:pPr marL="0" indent="0">
              <a:spcBef>
                <a:spcPts val="0"/>
              </a:spcBef>
              <a:buClr>
                <a:schemeClr val="dk1"/>
              </a:buClr>
              <a:buSzPct val="100000"/>
              <a:buNone/>
            </a:pPr>
            <a:r>
              <a:rPr lang="en-GB" sz="1000" dirty="0">
                <a:solidFill>
                  <a:srgbClr val="212121"/>
                </a:solidFill>
              </a:rPr>
              <a:t>Kernick D, et al </a:t>
            </a:r>
            <a:r>
              <a:rPr lang="en-GB" sz="1000" i="1" dirty="0">
                <a:solidFill>
                  <a:srgbClr val="212121"/>
                </a:solidFill>
              </a:rPr>
              <a:t>Cephalalgia</a:t>
            </a:r>
            <a:r>
              <a:rPr lang="en-GB" sz="1000" dirty="0">
                <a:solidFill>
                  <a:srgbClr val="212121"/>
                </a:solidFill>
              </a:rPr>
              <a:t> 2009;29(12):1311–1316. doi:10.1111/j.1468-2982.2009.01872.x</a:t>
            </a:r>
          </a:p>
          <a:p>
            <a:pPr marL="0" indent="0">
              <a:spcBef>
                <a:spcPts val="0"/>
              </a:spcBef>
              <a:buClr>
                <a:schemeClr val="dk1"/>
              </a:buClr>
              <a:buSzPct val="100000"/>
              <a:buNone/>
            </a:pPr>
            <a:endParaRPr lang="en-GB" sz="1000" dirty="0">
              <a:ea typeface="Questrial"/>
              <a:cs typeface="Questrial"/>
              <a:sym typeface="Questrial"/>
            </a:endParaRPr>
          </a:p>
          <a:p>
            <a:pPr marL="0" indent="0">
              <a:spcBef>
                <a:spcPts val="0"/>
              </a:spcBef>
              <a:buClr>
                <a:schemeClr val="dk1"/>
              </a:buClr>
              <a:buSzPct val="100000"/>
              <a:buNone/>
            </a:pPr>
            <a:endParaRPr lang="en-GB" sz="1800" b="0" i="0" dirty="0">
              <a:solidFill>
                <a:srgbClr val="212121"/>
              </a:solidFill>
              <a:effectLst/>
              <a:latin typeface="+mn-lt"/>
            </a:endParaRPr>
          </a:p>
          <a:p>
            <a:pPr algn="l">
              <a:spcBef>
                <a:spcPts val="2000"/>
              </a:spcBef>
              <a:buFont typeface="Arial" panose="020B0604020202020204" pitchFamily="34" charset="0"/>
              <a:buChar char="•"/>
            </a:pPr>
            <a:endParaRPr lang="en-GB" sz="1800" b="0" i="0" dirty="0">
              <a:solidFill>
                <a:srgbClr val="212121"/>
              </a:solidFill>
              <a:effectLst/>
              <a:latin typeface="+mn-lt"/>
            </a:endParaRPr>
          </a:p>
          <a:p>
            <a:pPr marL="14288" indent="0">
              <a:spcBef>
                <a:spcPts val="0"/>
              </a:spcBef>
              <a:buClr>
                <a:schemeClr val="dk1"/>
              </a:buClr>
              <a:buSzPct val="100000"/>
              <a:buNone/>
            </a:pPr>
            <a:endParaRPr lang="en-GB" sz="1800" dirty="0">
              <a:ea typeface="Questrial"/>
              <a:cs typeface="Questrial"/>
              <a:sym typeface="Questrial"/>
            </a:endParaRPr>
          </a:p>
          <a:p>
            <a:pPr marL="257175" indent="-257175">
              <a:spcBef>
                <a:spcPts val="0"/>
              </a:spcBef>
              <a:buClr>
                <a:schemeClr val="dk1"/>
              </a:buClr>
              <a:buSzPct val="100000"/>
              <a:buNone/>
            </a:pPr>
            <a:endParaRPr dirty="0">
              <a:latin typeface="Questrial"/>
              <a:ea typeface="Questrial"/>
              <a:cs typeface="Questrial"/>
              <a:sym typeface="Questrial"/>
            </a:endParaRPr>
          </a:p>
          <a:p>
            <a:pPr marL="257175" indent="-257175">
              <a:spcBef>
                <a:spcPts val="0"/>
              </a:spcBef>
              <a:buClr>
                <a:schemeClr val="dk1"/>
              </a:buClr>
              <a:buSzPct val="100000"/>
              <a:buNone/>
            </a:pPr>
            <a:endParaRPr dirty="0">
              <a:latin typeface="Questrial"/>
              <a:ea typeface="Questrial"/>
              <a:cs typeface="Questrial"/>
              <a:sym typeface="Questrial"/>
            </a:endParaRPr>
          </a:p>
        </p:txBody>
      </p:sp>
      <p:sp>
        <p:nvSpPr>
          <p:cNvPr id="133" name="Shape 133">
            <a:extLst>
              <a:ext uri="{FF2B5EF4-FFF2-40B4-BE49-F238E27FC236}">
                <a16:creationId xmlns:a16="http://schemas.microsoft.com/office/drawing/2014/main" id="{6F071BBC-957B-CE22-BC3F-ECFACF46CF35}"/>
              </a:ext>
            </a:extLst>
          </p:cNvPr>
          <p:cNvSpPr txBox="1">
            <a:spLocks noGrp="1"/>
          </p:cNvSpPr>
          <p:nvPr>
            <p:ph type="sldNum" idx="12"/>
          </p:nvPr>
        </p:nvSpPr>
        <p:spPr>
          <a:xfrm>
            <a:off x="6057901" y="4767264"/>
            <a:ext cx="1600199" cy="273844"/>
          </a:xfrm>
          <a:prstGeom prst="rect">
            <a:avLst/>
          </a:prstGeom>
          <a:noFill/>
          <a:ln>
            <a:noFill/>
          </a:ln>
        </p:spPr>
        <p:txBody>
          <a:bodyPr vert="horz" lIns="68569" tIns="34275" rIns="68569" bIns="34275" rtlCol="0" anchor="ctr" anchorCtr="0">
            <a:noAutofit/>
          </a:bodyPr>
          <a:lstStyle/>
          <a:p>
            <a:pPr>
              <a:buSzPct val="25000"/>
            </a:pPr>
            <a:fld id="{00000000-1234-1234-1234-123412341234}" type="slidenum">
              <a:rPr lang="en-GB">
                <a:solidFill>
                  <a:srgbClr val="888888"/>
                </a:solidFill>
                <a:latin typeface="Calibri"/>
                <a:ea typeface="Calibri"/>
                <a:cs typeface="Calibri"/>
                <a:sym typeface="Calibri"/>
              </a:rPr>
              <a:pPr>
                <a:buSzPct val="25000"/>
              </a:pPr>
              <a:t>10</a:t>
            </a:fld>
            <a:endParaRPr lang="en-GB" dirty="0">
              <a:solidFill>
                <a:srgbClr val="888888"/>
              </a:solidFill>
              <a:latin typeface="Calibri"/>
              <a:ea typeface="Calibri"/>
              <a:cs typeface="Calibri"/>
              <a:sym typeface="Calibri"/>
            </a:endParaRPr>
          </a:p>
        </p:txBody>
      </p:sp>
    </p:spTree>
    <p:extLst>
      <p:ext uri="{BB962C8B-B14F-4D97-AF65-F5344CB8AC3E}">
        <p14:creationId xmlns:p14="http://schemas.microsoft.com/office/powerpoint/2010/main" val="5505830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2">
                                            <p:txEl>
                                              <p:pRg st="5" end="5"/>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32">
                                            <p:txEl>
                                              <p:pRg st="7" end="7"/>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32">
                                            <p:txEl>
                                              <p:pRg st="6" end="6"/>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32">
                                            <p:txEl>
                                              <p:pRg st="9" end="9"/>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32">
                                            <p:txEl>
                                              <p:pRg st="10" end="10"/>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32">
                                            <p:txEl>
                                              <p:pRg st="12" end="12"/>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32">
                                            <p:txEl>
                                              <p:pRg st="13" end="13"/>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32">
                                            <p:txEl>
                                              <p:pRg st="14" end="14"/>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32">
                                            <p:txEl>
                                              <p:pRg st="16" end="16"/>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32">
                                            <p:txEl>
                                              <p:pRg st="17" end="17"/>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132">
                                            <p:txEl>
                                              <p:pRg st="16" end="1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7DA1C4">
            <a:alpha val="19621"/>
          </a:srgbClr>
        </a:solidFill>
        <a:effectLst/>
      </p:bgPr>
    </p:bg>
    <p:spTree>
      <p:nvGrpSpPr>
        <p:cNvPr id="1" name="Shape 130">
          <a:extLst>
            <a:ext uri="{FF2B5EF4-FFF2-40B4-BE49-F238E27FC236}">
              <a16:creationId xmlns:a16="http://schemas.microsoft.com/office/drawing/2014/main" id="{D70EDD54-6050-E604-2C0C-04C898906AE7}"/>
            </a:ext>
          </a:extLst>
        </p:cNvPr>
        <p:cNvGrpSpPr/>
        <p:nvPr/>
      </p:nvGrpSpPr>
      <p:grpSpPr>
        <a:xfrm>
          <a:off x="0" y="0"/>
          <a:ext cx="0" cy="0"/>
          <a:chOff x="0" y="0"/>
          <a:chExt cx="0" cy="0"/>
        </a:xfrm>
      </p:grpSpPr>
      <p:sp>
        <p:nvSpPr>
          <p:cNvPr id="131" name="Shape 131">
            <a:extLst>
              <a:ext uri="{FF2B5EF4-FFF2-40B4-BE49-F238E27FC236}">
                <a16:creationId xmlns:a16="http://schemas.microsoft.com/office/drawing/2014/main" id="{AC6D3D55-E7F1-CBD8-DC37-B5196FE9335B}"/>
              </a:ext>
            </a:extLst>
          </p:cNvPr>
          <p:cNvSpPr txBox="1">
            <a:spLocks noGrp="1"/>
          </p:cNvSpPr>
          <p:nvPr>
            <p:ph type="title"/>
          </p:nvPr>
        </p:nvSpPr>
        <p:spPr>
          <a:xfrm>
            <a:off x="972151" y="188375"/>
            <a:ext cx="7199697" cy="875886"/>
          </a:xfrm>
          <a:prstGeom prst="rect">
            <a:avLst/>
          </a:prstGeom>
          <a:solidFill>
            <a:schemeClr val="bg1"/>
          </a:solidFill>
          <a:ln>
            <a:noFill/>
          </a:ln>
        </p:spPr>
        <p:txBody>
          <a:bodyPr vert="horz" lIns="68569" tIns="34275" rIns="68569" bIns="34275" rtlCol="0" anchor="ctr" anchorCtr="0">
            <a:noAutofit/>
          </a:bodyPr>
          <a:lstStyle/>
          <a:p>
            <a:pPr>
              <a:spcBef>
                <a:spcPts val="0"/>
              </a:spcBef>
              <a:buClr>
                <a:srgbClr val="900056"/>
              </a:buClr>
              <a:buSzPct val="25000"/>
            </a:pPr>
            <a:r>
              <a:rPr lang="en-GB" sz="2000" dirty="0">
                <a:solidFill>
                  <a:srgbClr val="900056"/>
                </a:solidFill>
                <a:latin typeface="Questrial"/>
                <a:ea typeface="Questrial"/>
                <a:cs typeface="Questrial"/>
                <a:sym typeface="Questrial"/>
              </a:rPr>
              <a:t>Migraine </a:t>
            </a:r>
            <a:br>
              <a:rPr lang="en-GB" sz="2000" dirty="0">
                <a:solidFill>
                  <a:srgbClr val="900056"/>
                </a:solidFill>
                <a:latin typeface="Questrial"/>
                <a:ea typeface="Questrial"/>
                <a:cs typeface="Questrial"/>
                <a:sym typeface="Questrial"/>
              </a:rPr>
            </a:br>
            <a:r>
              <a:rPr lang="en-GB" sz="2000" dirty="0">
                <a:solidFill>
                  <a:srgbClr val="900056"/>
                </a:solidFill>
                <a:latin typeface="Questrial"/>
                <a:ea typeface="Questrial"/>
                <a:cs typeface="Questrial"/>
                <a:sym typeface="Questrial"/>
              </a:rPr>
              <a:t>Proposed diagnostic criteria for children</a:t>
            </a:r>
          </a:p>
        </p:txBody>
      </p:sp>
      <p:cxnSp>
        <p:nvCxnSpPr>
          <p:cNvPr id="7" name="Straight Connector 6">
            <a:extLst>
              <a:ext uri="{FF2B5EF4-FFF2-40B4-BE49-F238E27FC236}">
                <a16:creationId xmlns:a16="http://schemas.microsoft.com/office/drawing/2014/main" id="{46A5B84E-76CC-2E26-75D3-41AB5FE7A061}"/>
              </a:ext>
            </a:extLst>
          </p:cNvPr>
          <p:cNvCxnSpPr>
            <a:cxnSpLocks/>
          </p:cNvCxnSpPr>
          <p:nvPr/>
        </p:nvCxnSpPr>
        <p:spPr>
          <a:xfrm>
            <a:off x="455237" y="1064261"/>
            <a:ext cx="8136567" cy="0"/>
          </a:xfrm>
          <a:prstGeom prst="line">
            <a:avLst/>
          </a:prstGeom>
        </p:spPr>
        <p:style>
          <a:lnRef idx="2">
            <a:schemeClr val="accent1"/>
          </a:lnRef>
          <a:fillRef idx="0">
            <a:schemeClr val="accent1"/>
          </a:fillRef>
          <a:effectRef idx="1">
            <a:schemeClr val="accent1"/>
          </a:effectRef>
          <a:fontRef idx="minor">
            <a:schemeClr val="tx1"/>
          </a:fontRef>
        </p:style>
      </p:cxnSp>
      <p:graphicFrame>
        <p:nvGraphicFramePr>
          <p:cNvPr id="2" name="Table 1">
            <a:extLst>
              <a:ext uri="{FF2B5EF4-FFF2-40B4-BE49-F238E27FC236}">
                <a16:creationId xmlns:a16="http://schemas.microsoft.com/office/drawing/2014/main" id="{23F13DF0-CE92-773D-5885-A7FDDA6719D1}"/>
              </a:ext>
            </a:extLst>
          </p:cNvPr>
          <p:cNvGraphicFramePr>
            <a:graphicFrameLocks noGrp="1"/>
          </p:cNvGraphicFramePr>
          <p:nvPr>
            <p:extLst>
              <p:ext uri="{D42A27DB-BD31-4B8C-83A1-F6EECF244321}">
                <p14:modId xmlns:p14="http://schemas.microsoft.com/office/powerpoint/2010/main" val="1159072400"/>
              </p:ext>
            </p:extLst>
          </p:nvPr>
        </p:nvGraphicFramePr>
        <p:xfrm>
          <a:off x="538088" y="1212789"/>
          <a:ext cx="7172223" cy="3656824"/>
        </p:xfrm>
        <a:graphic>
          <a:graphicData uri="http://schemas.openxmlformats.org/drawingml/2006/table">
            <a:tbl>
              <a:tblPr>
                <a:tableStyleId>{5C22544A-7EE6-4342-B048-85BDC9FD1C3A}</a:tableStyleId>
              </a:tblPr>
              <a:tblGrid>
                <a:gridCol w="7172223">
                  <a:extLst>
                    <a:ext uri="{9D8B030D-6E8A-4147-A177-3AD203B41FA5}">
                      <a16:colId xmlns:a16="http://schemas.microsoft.com/office/drawing/2014/main" val="3953654129"/>
                    </a:ext>
                  </a:extLst>
                </a:gridCol>
              </a:tblGrid>
              <a:tr h="351692">
                <a:tc>
                  <a:txBody>
                    <a:bodyPr/>
                    <a:lstStyle/>
                    <a:p>
                      <a:pPr algn="l" fontAlgn="t">
                        <a:buNone/>
                      </a:pPr>
                      <a:r>
                        <a:rPr lang="en-GB" sz="1200" dirty="0">
                          <a:effectLst/>
                        </a:rPr>
                        <a:t>A. </a:t>
                      </a:r>
                      <a:r>
                        <a:rPr lang="en-GB" sz="1200" dirty="0">
                          <a:solidFill>
                            <a:srgbClr val="FF0000"/>
                          </a:solidFill>
                          <a:effectLst/>
                        </a:rPr>
                        <a:t>At least five headache attacks </a:t>
                      </a:r>
                      <a:r>
                        <a:rPr lang="en-GB" sz="1200" dirty="0">
                          <a:effectLst/>
                        </a:rPr>
                        <a:t>fulfilling the criteria from B to D</a:t>
                      </a:r>
                      <a:endParaRPr lang="en-GB" sz="1200" b="0" i="0" dirty="0">
                        <a:solidFill>
                          <a:srgbClr val="1B1B1B"/>
                        </a:solidFill>
                        <a:effectLst/>
                        <a:latin typeface="Cambria" panose="02040503050406030204" pitchFamily="18" charset="0"/>
                      </a:endParaRPr>
                    </a:p>
                  </a:txBody>
                  <a:tcPr marL="33705" marR="33705" marT="33705" marB="33705">
                    <a:solidFill>
                      <a:schemeClr val="bg1"/>
                    </a:solidFill>
                  </a:tcPr>
                </a:tc>
                <a:extLst>
                  <a:ext uri="{0D108BD9-81ED-4DB2-BD59-A6C34878D82A}">
                    <a16:rowId xmlns:a16="http://schemas.microsoft.com/office/drawing/2014/main" val="549033919"/>
                  </a:ext>
                </a:extLst>
              </a:tr>
              <a:tr h="256132">
                <a:tc>
                  <a:txBody>
                    <a:bodyPr/>
                    <a:lstStyle/>
                    <a:p>
                      <a:pPr algn="l" fontAlgn="t">
                        <a:buNone/>
                      </a:pPr>
                      <a:r>
                        <a:rPr lang="en-GB" sz="1200" dirty="0">
                          <a:effectLst/>
                        </a:rPr>
                        <a:t>B. The headache lasts for </a:t>
                      </a:r>
                      <a:r>
                        <a:rPr lang="en-GB" sz="1200" dirty="0">
                          <a:solidFill>
                            <a:srgbClr val="FF0000"/>
                          </a:solidFill>
                          <a:effectLst/>
                        </a:rPr>
                        <a:t>30 minutes or longer </a:t>
                      </a:r>
                      <a:r>
                        <a:rPr lang="en-GB" sz="1200" dirty="0">
                          <a:effectLst/>
                        </a:rPr>
                        <a:t>(untreated or treated)</a:t>
                      </a:r>
                      <a:endParaRPr lang="en-GB" sz="1200" b="0" i="0" dirty="0">
                        <a:solidFill>
                          <a:srgbClr val="1B1B1B"/>
                        </a:solidFill>
                        <a:effectLst/>
                        <a:latin typeface="Cambria" panose="02040503050406030204" pitchFamily="18" charset="0"/>
                      </a:endParaRPr>
                    </a:p>
                  </a:txBody>
                  <a:tcPr marL="33705" marR="33705" marT="33705" marB="33705">
                    <a:solidFill>
                      <a:schemeClr val="bg1"/>
                    </a:solidFill>
                  </a:tcPr>
                </a:tc>
                <a:extLst>
                  <a:ext uri="{0D108BD9-81ED-4DB2-BD59-A6C34878D82A}">
                    <a16:rowId xmlns:a16="http://schemas.microsoft.com/office/drawing/2014/main" val="2121760388"/>
                  </a:ext>
                </a:extLst>
              </a:tr>
              <a:tr h="256132">
                <a:tc>
                  <a:txBody>
                    <a:bodyPr/>
                    <a:lstStyle/>
                    <a:p>
                      <a:pPr algn="l" fontAlgn="t">
                        <a:buNone/>
                      </a:pPr>
                      <a:r>
                        <a:rPr lang="en-GB" sz="1200">
                          <a:effectLst/>
                        </a:rPr>
                        <a:t>C. The headache has at least one of the following characteristics:</a:t>
                      </a:r>
                      <a:endParaRPr lang="en-GB" sz="1200" b="0" i="0">
                        <a:solidFill>
                          <a:srgbClr val="1B1B1B"/>
                        </a:solidFill>
                        <a:effectLst/>
                        <a:latin typeface="Cambria" panose="02040503050406030204" pitchFamily="18" charset="0"/>
                      </a:endParaRPr>
                    </a:p>
                  </a:txBody>
                  <a:tcPr marL="33705" marR="33705" marT="33705" marB="33705">
                    <a:solidFill>
                      <a:schemeClr val="bg1"/>
                    </a:solidFill>
                  </a:tcPr>
                </a:tc>
                <a:extLst>
                  <a:ext uri="{0D108BD9-81ED-4DB2-BD59-A6C34878D82A}">
                    <a16:rowId xmlns:a16="http://schemas.microsoft.com/office/drawing/2014/main" val="3987418830"/>
                  </a:ext>
                </a:extLst>
              </a:tr>
              <a:tr h="256132">
                <a:tc>
                  <a:txBody>
                    <a:bodyPr/>
                    <a:lstStyle/>
                    <a:p>
                      <a:pPr algn="l" fontAlgn="t">
                        <a:buNone/>
                      </a:pPr>
                      <a:r>
                        <a:rPr lang="en-GB" sz="1200" dirty="0">
                          <a:effectLst/>
                        </a:rPr>
                        <a:t> 1. </a:t>
                      </a:r>
                      <a:r>
                        <a:rPr lang="en-GB" sz="1200" dirty="0">
                          <a:solidFill>
                            <a:schemeClr val="accent1">
                              <a:lumMod val="75000"/>
                            </a:schemeClr>
                          </a:solidFill>
                          <a:effectLst/>
                        </a:rPr>
                        <a:t>Pain of at least moderate severity</a:t>
                      </a:r>
                      <a:endParaRPr lang="en-GB" sz="1200" b="0" i="0" dirty="0">
                        <a:solidFill>
                          <a:schemeClr val="accent1">
                            <a:lumMod val="75000"/>
                          </a:schemeClr>
                        </a:solidFill>
                        <a:effectLst/>
                        <a:latin typeface="Cambria" panose="02040503050406030204" pitchFamily="18" charset="0"/>
                      </a:endParaRPr>
                    </a:p>
                  </a:txBody>
                  <a:tcPr marL="33705" marR="33705" marT="33705" marB="33705">
                    <a:solidFill>
                      <a:schemeClr val="bg1"/>
                    </a:solidFill>
                  </a:tcPr>
                </a:tc>
                <a:extLst>
                  <a:ext uri="{0D108BD9-81ED-4DB2-BD59-A6C34878D82A}">
                    <a16:rowId xmlns:a16="http://schemas.microsoft.com/office/drawing/2014/main" val="972992194"/>
                  </a:ext>
                </a:extLst>
              </a:tr>
              <a:tr h="256132">
                <a:tc>
                  <a:txBody>
                    <a:bodyPr/>
                    <a:lstStyle/>
                    <a:p>
                      <a:pPr algn="l" fontAlgn="t">
                        <a:buNone/>
                      </a:pPr>
                      <a:r>
                        <a:rPr lang="en-GB" sz="1200" dirty="0">
                          <a:effectLst/>
                        </a:rPr>
                        <a:t> 2. </a:t>
                      </a:r>
                      <a:r>
                        <a:rPr lang="en-GB" sz="1200" dirty="0">
                          <a:solidFill>
                            <a:schemeClr val="accent1">
                              <a:lumMod val="75000"/>
                            </a:schemeClr>
                          </a:solidFill>
                          <a:effectLst/>
                        </a:rPr>
                        <a:t>Unilateral or bilateral </a:t>
                      </a:r>
                      <a:r>
                        <a:rPr lang="en-GB" sz="1200" dirty="0">
                          <a:effectLst/>
                        </a:rPr>
                        <a:t>headache</a:t>
                      </a:r>
                      <a:endParaRPr lang="en-GB" sz="1200" b="0" i="0" dirty="0">
                        <a:solidFill>
                          <a:srgbClr val="1B1B1B"/>
                        </a:solidFill>
                        <a:effectLst/>
                        <a:latin typeface="Cambria" panose="02040503050406030204" pitchFamily="18" charset="0"/>
                      </a:endParaRPr>
                    </a:p>
                  </a:txBody>
                  <a:tcPr marL="33705" marR="33705" marT="33705" marB="33705">
                    <a:solidFill>
                      <a:schemeClr val="bg1"/>
                    </a:solidFill>
                  </a:tcPr>
                </a:tc>
                <a:extLst>
                  <a:ext uri="{0D108BD9-81ED-4DB2-BD59-A6C34878D82A}">
                    <a16:rowId xmlns:a16="http://schemas.microsoft.com/office/drawing/2014/main" val="2633102596"/>
                  </a:ext>
                </a:extLst>
              </a:tr>
              <a:tr h="256132">
                <a:tc>
                  <a:txBody>
                    <a:bodyPr/>
                    <a:lstStyle/>
                    <a:p>
                      <a:pPr algn="l" fontAlgn="t">
                        <a:buNone/>
                      </a:pPr>
                      <a:r>
                        <a:rPr lang="en-GB" sz="1200" dirty="0">
                          <a:effectLst/>
                        </a:rPr>
                        <a:t> 3. </a:t>
                      </a:r>
                      <a:r>
                        <a:rPr lang="en-GB" sz="1200" dirty="0">
                          <a:solidFill>
                            <a:schemeClr val="accent1">
                              <a:lumMod val="75000"/>
                            </a:schemeClr>
                          </a:solidFill>
                          <a:effectLst/>
                        </a:rPr>
                        <a:t>Throbbing or pounding </a:t>
                      </a:r>
                      <a:r>
                        <a:rPr lang="en-GB" sz="1200" dirty="0">
                          <a:effectLst/>
                        </a:rPr>
                        <a:t>nature of pain</a:t>
                      </a:r>
                      <a:endParaRPr lang="en-GB" sz="1200" b="0" i="0" dirty="0">
                        <a:solidFill>
                          <a:srgbClr val="1B1B1B"/>
                        </a:solidFill>
                        <a:effectLst/>
                        <a:latin typeface="Cambria" panose="02040503050406030204" pitchFamily="18" charset="0"/>
                      </a:endParaRPr>
                    </a:p>
                  </a:txBody>
                  <a:tcPr marL="33705" marR="33705" marT="33705" marB="33705">
                    <a:solidFill>
                      <a:schemeClr val="bg1"/>
                    </a:solidFill>
                  </a:tcPr>
                </a:tc>
                <a:extLst>
                  <a:ext uri="{0D108BD9-81ED-4DB2-BD59-A6C34878D82A}">
                    <a16:rowId xmlns:a16="http://schemas.microsoft.com/office/drawing/2014/main" val="2784285052"/>
                  </a:ext>
                </a:extLst>
              </a:tr>
              <a:tr h="256132">
                <a:tc>
                  <a:txBody>
                    <a:bodyPr/>
                    <a:lstStyle/>
                    <a:p>
                      <a:pPr algn="l" fontAlgn="t">
                        <a:buNone/>
                      </a:pPr>
                      <a:r>
                        <a:rPr lang="en-GB" sz="1200" dirty="0">
                          <a:effectLst/>
                        </a:rPr>
                        <a:t> 4. </a:t>
                      </a:r>
                      <a:r>
                        <a:rPr lang="en-GB" sz="1200" dirty="0">
                          <a:solidFill>
                            <a:schemeClr val="accent1">
                              <a:lumMod val="75000"/>
                            </a:schemeClr>
                          </a:solidFill>
                          <a:effectLst/>
                        </a:rPr>
                        <a:t>Exertion intolerance</a:t>
                      </a:r>
                      <a:r>
                        <a:rPr lang="en-GB" sz="1200" dirty="0">
                          <a:effectLst/>
                        </a:rPr>
                        <a:t>; avoidance of walking or playing</a:t>
                      </a:r>
                      <a:endParaRPr lang="en-GB" sz="1200" b="0" i="0" dirty="0">
                        <a:solidFill>
                          <a:srgbClr val="1B1B1B"/>
                        </a:solidFill>
                        <a:effectLst/>
                        <a:latin typeface="Cambria" panose="02040503050406030204" pitchFamily="18" charset="0"/>
                      </a:endParaRPr>
                    </a:p>
                  </a:txBody>
                  <a:tcPr marL="33705" marR="33705" marT="33705" marB="33705">
                    <a:solidFill>
                      <a:schemeClr val="bg1"/>
                    </a:solidFill>
                  </a:tcPr>
                </a:tc>
                <a:extLst>
                  <a:ext uri="{0D108BD9-81ED-4DB2-BD59-A6C34878D82A}">
                    <a16:rowId xmlns:a16="http://schemas.microsoft.com/office/drawing/2014/main" val="2650611513"/>
                  </a:ext>
                </a:extLst>
              </a:tr>
              <a:tr h="256132">
                <a:tc>
                  <a:txBody>
                    <a:bodyPr/>
                    <a:lstStyle/>
                    <a:p>
                      <a:pPr algn="l" fontAlgn="t">
                        <a:buNone/>
                      </a:pPr>
                      <a:r>
                        <a:rPr lang="en-GB" sz="1200">
                          <a:effectLst/>
                        </a:rPr>
                        <a:t>D. The headache is associated with at least one of the following:</a:t>
                      </a:r>
                      <a:endParaRPr lang="en-GB" sz="1200" b="0" i="0">
                        <a:solidFill>
                          <a:srgbClr val="1B1B1B"/>
                        </a:solidFill>
                        <a:effectLst/>
                        <a:latin typeface="Cambria" panose="02040503050406030204" pitchFamily="18" charset="0"/>
                      </a:endParaRPr>
                    </a:p>
                  </a:txBody>
                  <a:tcPr marL="33705" marR="33705" marT="33705" marB="33705">
                    <a:solidFill>
                      <a:schemeClr val="bg1"/>
                    </a:solidFill>
                  </a:tcPr>
                </a:tc>
                <a:extLst>
                  <a:ext uri="{0D108BD9-81ED-4DB2-BD59-A6C34878D82A}">
                    <a16:rowId xmlns:a16="http://schemas.microsoft.com/office/drawing/2014/main" val="3594372473"/>
                  </a:ext>
                </a:extLst>
              </a:tr>
              <a:tr h="256132">
                <a:tc>
                  <a:txBody>
                    <a:bodyPr/>
                    <a:lstStyle/>
                    <a:p>
                      <a:pPr algn="l" fontAlgn="t">
                        <a:buNone/>
                      </a:pPr>
                      <a:r>
                        <a:rPr lang="en-GB" sz="1200" dirty="0">
                          <a:effectLst/>
                        </a:rPr>
                        <a:t> 1. </a:t>
                      </a:r>
                      <a:r>
                        <a:rPr lang="en-GB" sz="1200" b="1" dirty="0">
                          <a:solidFill>
                            <a:srgbClr val="FF0000"/>
                          </a:solidFill>
                          <a:effectLst/>
                        </a:rPr>
                        <a:t>Loss of appetite, stomach discomfort, or dizziness</a:t>
                      </a:r>
                      <a:endParaRPr lang="en-GB" sz="1200" b="1" i="0" dirty="0">
                        <a:solidFill>
                          <a:srgbClr val="FF0000"/>
                        </a:solidFill>
                        <a:effectLst/>
                        <a:latin typeface="Cambria" panose="02040503050406030204" pitchFamily="18" charset="0"/>
                      </a:endParaRPr>
                    </a:p>
                  </a:txBody>
                  <a:tcPr marL="33705" marR="33705" marT="33705" marB="33705">
                    <a:solidFill>
                      <a:schemeClr val="bg1"/>
                    </a:solidFill>
                  </a:tcPr>
                </a:tc>
                <a:extLst>
                  <a:ext uri="{0D108BD9-81ED-4DB2-BD59-A6C34878D82A}">
                    <a16:rowId xmlns:a16="http://schemas.microsoft.com/office/drawing/2014/main" val="2941146064"/>
                  </a:ext>
                </a:extLst>
              </a:tr>
              <a:tr h="444854">
                <a:tc>
                  <a:txBody>
                    <a:bodyPr/>
                    <a:lstStyle/>
                    <a:p>
                      <a:pPr algn="l" fontAlgn="t">
                        <a:buNone/>
                      </a:pPr>
                      <a:r>
                        <a:rPr lang="en-GB" sz="1200" dirty="0">
                          <a:effectLst/>
                        </a:rPr>
                        <a:t> 2. Sensitivity to light and sounds as indicated by </a:t>
                      </a:r>
                      <a:r>
                        <a:rPr lang="en-GB" sz="1200" dirty="0">
                          <a:solidFill>
                            <a:schemeClr val="accent1">
                              <a:lumMod val="75000"/>
                            </a:schemeClr>
                          </a:solidFill>
                          <a:effectLst/>
                        </a:rPr>
                        <a:t>inability to watch TV or play on the computer or on electronic games</a:t>
                      </a:r>
                      <a:endParaRPr lang="en-GB" sz="1200" b="0" i="0" dirty="0">
                        <a:solidFill>
                          <a:schemeClr val="accent1">
                            <a:lumMod val="75000"/>
                          </a:schemeClr>
                        </a:solidFill>
                        <a:effectLst/>
                        <a:latin typeface="Cambria" panose="02040503050406030204" pitchFamily="18" charset="0"/>
                      </a:endParaRPr>
                    </a:p>
                  </a:txBody>
                  <a:tcPr marL="33705" marR="33705" marT="33705" marB="33705">
                    <a:solidFill>
                      <a:schemeClr val="bg1"/>
                    </a:solidFill>
                  </a:tcPr>
                </a:tc>
                <a:extLst>
                  <a:ext uri="{0D108BD9-81ED-4DB2-BD59-A6C34878D82A}">
                    <a16:rowId xmlns:a16="http://schemas.microsoft.com/office/drawing/2014/main" val="2477265712"/>
                  </a:ext>
                </a:extLst>
              </a:tr>
              <a:tr h="256132">
                <a:tc>
                  <a:txBody>
                    <a:bodyPr/>
                    <a:lstStyle/>
                    <a:p>
                      <a:pPr algn="l" fontAlgn="t">
                        <a:buNone/>
                      </a:pPr>
                      <a:r>
                        <a:rPr lang="en-GB" sz="1200" dirty="0">
                          <a:effectLst/>
                        </a:rPr>
                        <a:t> 3. Having </a:t>
                      </a:r>
                      <a:r>
                        <a:rPr lang="en-GB" sz="1200" dirty="0">
                          <a:solidFill>
                            <a:schemeClr val="accent1">
                              <a:lumMod val="75000"/>
                            </a:schemeClr>
                          </a:solidFill>
                          <a:effectLst/>
                        </a:rPr>
                        <a:t>one cranial autonomic symptom </a:t>
                      </a:r>
                      <a:r>
                        <a:rPr lang="en-GB" sz="1200" dirty="0">
                          <a:effectLst/>
                        </a:rPr>
                        <a:t>associated with headache attacks</a:t>
                      </a:r>
                      <a:endParaRPr lang="en-GB" sz="1200" b="0" i="0" dirty="0">
                        <a:solidFill>
                          <a:srgbClr val="1B1B1B"/>
                        </a:solidFill>
                        <a:effectLst/>
                        <a:latin typeface="Cambria" panose="02040503050406030204" pitchFamily="18" charset="0"/>
                      </a:endParaRPr>
                    </a:p>
                  </a:txBody>
                  <a:tcPr marL="33705" marR="33705" marT="33705" marB="33705">
                    <a:solidFill>
                      <a:schemeClr val="bg1"/>
                    </a:solidFill>
                  </a:tcPr>
                </a:tc>
                <a:extLst>
                  <a:ext uri="{0D108BD9-81ED-4DB2-BD59-A6C34878D82A}">
                    <a16:rowId xmlns:a16="http://schemas.microsoft.com/office/drawing/2014/main" val="1721911988"/>
                  </a:ext>
                </a:extLst>
              </a:tr>
              <a:tr h="405757">
                <a:tc>
                  <a:txBody>
                    <a:bodyPr/>
                    <a:lstStyle/>
                    <a:p>
                      <a:pPr algn="l" fontAlgn="t">
                        <a:buNone/>
                      </a:pPr>
                      <a:r>
                        <a:rPr lang="en-GB" sz="1200" dirty="0">
                          <a:effectLst/>
                        </a:rPr>
                        <a:t>Not better accounted for by other diagnoses</a:t>
                      </a:r>
                    </a:p>
                    <a:p>
                      <a:pPr algn="l" fontAlgn="t">
                        <a:buNone/>
                      </a:pPr>
                      <a:endParaRPr lang="en-GB" sz="1200" dirty="0">
                        <a:effectLst/>
                      </a:endParaRPr>
                    </a:p>
                    <a:p>
                      <a:pPr algn="l" fontAlgn="t">
                        <a:buNone/>
                      </a:pPr>
                      <a:r>
                        <a:rPr lang="en-GB" sz="800" dirty="0"/>
                        <a:t>J </a:t>
                      </a:r>
                      <a:r>
                        <a:rPr lang="en-GB" sz="800" dirty="0" err="1"/>
                        <a:t>Yeungnam</a:t>
                      </a:r>
                      <a:r>
                        <a:rPr lang="en-GB" sz="800" dirty="0"/>
                        <a:t> Med Sci  2022 Sep 14;39(4):278–284. </a:t>
                      </a:r>
                      <a:r>
                        <a:rPr lang="en-GB" sz="800" dirty="0" err="1"/>
                        <a:t>doi</a:t>
                      </a:r>
                      <a:r>
                        <a:rPr lang="en-GB" sz="800" dirty="0"/>
                        <a:t>: </a:t>
                      </a:r>
                      <a:r>
                        <a:rPr lang="en-GB" sz="800" u="sng" dirty="0">
                          <a:hlinkClick r:id="rId3"/>
                        </a:rPr>
                        <a:t>10.12701/jyms.2022.00528</a:t>
                      </a:r>
                      <a:r>
                        <a:rPr lang="en-GB" sz="800" u="sng" dirty="0"/>
                        <a:t> </a:t>
                      </a:r>
                      <a:r>
                        <a:rPr lang="en-GB" sz="800" b="1" dirty="0" err="1"/>
                        <a:t>Pediatric</a:t>
                      </a:r>
                      <a:r>
                        <a:rPr lang="en-GB" sz="800" b="1" dirty="0"/>
                        <a:t> headache: a narrative review </a:t>
                      </a:r>
                      <a:r>
                        <a:rPr lang="en-GB" sz="800" u="sng" dirty="0">
                          <a:hlinkClick r:id="rId4"/>
                        </a:rPr>
                        <a:t>Saeyoon Kim</a:t>
                      </a:r>
                      <a:r>
                        <a:rPr lang="en-GB" sz="800" dirty="0"/>
                        <a:t> </a:t>
                      </a:r>
                      <a:endParaRPr lang="en-GB" sz="800" b="0" i="0" dirty="0">
                        <a:solidFill>
                          <a:srgbClr val="1B1B1B"/>
                        </a:solidFill>
                        <a:effectLst/>
                        <a:latin typeface="Cambria" panose="02040503050406030204" pitchFamily="18" charset="0"/>
                      </a:endParaRPr>
                    </a:p>
                  </a:txBody>
                  <a:tcPr marL="33705" marR="33705" marT="33705" marB="33705">
                    <a:solidFill>
                      <a:schemeClr val="bg1"/>
                    </a:solidFill>
                  </a:tcPr>
                </a:tc>
                <a:extLst>
                  <a:ext uri="{0D108BD9-81ED-4DB2-BD59-A6C34878D82A}">
                    <a16:rowId xmlns:a16="http://schemas.microsoft.com/office/drawing/2014/main" val="990698904"/>
                  </a:ext>
                </a:extLst>
              </a:tr>
            </a:tbl>
          </a:graphicData>
        </a:graphic>
      </p:graphicFrame>
      <p:sp>
        <p:nvSpPr>
          <p:cNvPr id="6" name="Content Placeholder 5">
            <a:extLst>
              <a:ext uri="{FF2B5EF4-FFF2-40B4-BE49-F238E27FC236}">
                <a16:creationId xmlns:a16="http://schemas.microsoft.com/office/drawing/2014/main" id="{3FB0AF09-17A2-7FB1-1CAE-8B5F24639C92}"/>
              </a:ext>
            </a:extLst>
          </p:cNvPr>
          <p:cNvSpPr>
            <a:spLocks noGrp="1"/>
          </p:cNvSpPr>
          <p:nvPr>
            <p:ph idx="1"/>
          </p:nvPr>
        </p:nvSpPr>
        <p:spPr/>
        <p:txBody>
          <a:bodyPr>
            <a:normAutofit fontScale="25000" lnSpcReduction="20000"/>
          </a:bodyPr>
          <a:lstStyle/>
          <a:p>
            <a:endParaRPr lang="en-US" dirty="0"/>
          </a:p>
        </p:txBody>
      </p:sp>
    </p:spTree>
    <p:extLst>
      <p:ext uri="{BB962C8B-B14F-4D97-AF65-F5344CB8AC3E}">
        <p14:creationId xmlns:p14="http://schemas.microsoft.com/office/powerpoint/2010/main" val="304829810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7DA1C4">
            <a:alpha val="19820"/>
          </a:srgbClr>
        </a:solidFill>
        <a:effectLst/>
      </p:bgPr>
    </p:bg>
    <p:spTree>
      <p:nvGrpSpPr>
        <p:cNvPr id="1" name="Shape 130">
          <a:extLst>
            <a:ext uri="{FF2B5EF4-FFF2-40B4-BE49-F238E27FC236}">
              <a16:creationId xmlns:a16="http://schemas.microsoft.com/office/drawing/2014/main" id="{51C5A8A3-D2AD-3CC5-F661-F7992330D602}"/>
            </a:ext>
          </a:extLst>
        </p:cNvPr>
        <p:cNvGrpSpPr/>
        <p:nvPr/>
      </p:nvGrpSpPr>
      <p:grpSpPr>
        <a:xfrm>
          <a:off x="0" y="0"/>
          <a:ext cx="0" cy="0"/>
          <a:chOff x="0" y="0"/>
          <a:chExt cx="0" cy="0"/>
        </a:xfrm>
      </p:grpSpPr>
      <p:sp>
        <p:nvSpPr>
          <p:cNvPr id="131" name="Shape 131">
            <a:extLst>
              <a:ext uri="{FF2B5EF4-FFF2-40B4-BE49-F238E27FC236}">
                <a16:creationId xmlns:a16="http://schemas.microsoft.com/office/drawing/2014/main" id="{A83F5686-8777-FA3D-9BE2-34F4C2D7C60C}"/>
              </a:ext>
            </a:extLst>
          </p:cNvPr>
          <p:cNvSpPr txBox="1">
            <a:spLocks noGrp="1"/>
          </p:cNvSpPr>
          <p:nvPr>
            <p:ph type="title"/>
          </p:nvPr>
        </p:nvSpPr>
        <p:spPr>
          <a:xfrm>
            <a:off x="964096" y="530580"/>
            <a:ext cx="7215808" cy="830997"/>
          </a:xfrm>
          <a:prstGeom prst="rect">
            <a:avLst/>
          </a:prstGeom>
          <a:solidFill>
            <a:schemeClr val="bg1"/>
          </a:solidFill>
          <a:ln>
            <a:noFill/>
          </a:ln>
        </p:spPr>
        <p:txBody>
          <a:bodyPr vert="horz" lIns="68569" tIns="34275" rIns="68569" bIns="34275" rtlCol="0" anchor="ctr" anchorCtr="0">
            <a:noAutofit/>
          </a:bodyPr>
          <a:lstStyle/>
          <a:p>
            <a:pPr>
              <a:spcBef>
                <a:spcPts val="0"/>
              </a:spcBef>
              <a:buClr>
                <a:srgbClr val="900056"/>
              </a:buClr>
              <a:buSzPct val="25000"/>
            </a:pPr>
            <a:r>
              <a:rPr lang="en-GB" sz="2400" dirty="0">
                <a:solidFill>
                  <a:srgbClr val="900056"/>
                </a:solidFill>
                <a:latin typeface="Questrial"/>
                <a:ea typeface="Questrial"/>
                <a:cs typeface="Questrial"/>
                <a:sym typeface="Questrial"/>
              </a:rPr>
              <a:t>Migraine Prevalence in childhood</a:t>
            </a:r>
          </a:p>
        </p:txBody>
      </p:sp>
      <p:sp>
        <p:nvSpPr>
          <p:cNvPr id="132" name="Shape 132">
            <a:extLst>
              <a:ext uri="{FF2B5EF4-FFF2-40B4-BE49-F238E27FC236}">
                <a16:creationId xmlns:a16="http://schemas.microsoft.com/office/drawing/2014/main" id="{3CB5ACCD-B087-0206-E189-24710F8EE4B5}"/>
              </a:ext>
            </a:extLst>
          </p:cNvPr>
          <p:cNvSpPr txBox="1">
            <a:spLocks noGrp="1"/>
          </p:cNvSpPr>
          <p:nvPr>
            <p:ph type="body" idx="1"/>
          </p:nvPr>
        </p:nvSpPr>
        <p:spPr>
          <a:xfrm>
            <a:off x="589989" y="1786673"/>
            <a:ext cx="7177597" cy="3254427"/>
          </a:xfrm>
          <a:prstGeom prst="rect">
            <a:avLst/>
          </a:prstGeom>
          <a:solidFill>
            <a:schemeClr val="bg1"/>
          </a:solidFill>
          <a:ln>
            <a:noFill/>
          </a:ln>
        </p:spPr>
        <p:txBody>
          <a:bodyPr vert="horz" lIns="68569" tIns="34275" rIns="68569" bIns="34275" rtlCol="0" anchor="t" anchorCtr="0">
            <a:noAutofit/>
          </a:bodyPr>
          <a:lstStyle/>
          <a:p>
            <a:pPr>
              <a:spcBef>
                <a:spcPts val="600"/>
              </a:spcBef>
              <a:buFont typeface="Arial" panose="020B0604020202020204" pitchFamily="34" charset="0"/>
              <a:buChar char="•"/>
            </a:pPr>
            <a:endParaRPr lang="en-GB" sz="1600" b="1" dirty="0">
              <a:solidFill>
                <a:schemeClr val="tx2">
                  <a:lumMod val="75000"/>
                </a:schemeClr>
              </a:solidFill>
            </a:endParaRPr>
          </a:p>
          <a:p>
            <a:pPr>
              <a:spcBef>
                <a:spcPts val="600"/>
              </a:spcBef>
              <a:buFont typeface="Arial" panose="020B0604020202020204" pitchFamily="34" charset="0"/>
              <a:buChar char="•"/>
            </a:pPr>
            <a:r>
              <a:rPr lang="en-GB" sz="1600" b="1" dirty="0">
                <a:solidFill>
                  <a:schemeClr val="accent1">
                    <a:lumMod val="75000"/>
                  </a:schemeClr>
                </a:solidFill>
              </a:rPr>
              <a:t>P</a:t>
            </a:r>
            <a:r>
              <a:rPr lang="en-GB" sz="1600" b="1" i="0" dirty="0">
                <a:solidFill>
                  <a:schemeClr val="accent1">
                    <a:lumMod val="75000"/>
                  </a:schemeClr>
                </a:solidFill>
                <a:effectLst/>
                <a:latin typeface="+mn-lt"/>
              </a:rPr>
              <a:t>revalence &amp; features </a:t>
            </a:r>
            <a:r>
              <a:rPr lang="en-GB" sz="1600" b="0" i="0" dirty="0">
                <a:solidFill>
                  <a:srgbClr val="212121"/>
                </a:solidFill>
                <a:effectLst/>
                <a:latin typeface="+mn-lt"/>
              </a:rPr>
              <a:t>vary from childhood (3.4% age 5) to late adolescence (19.1%) &amp; from boys to girls</a:t>
            </a:r>
          </a:p>
          <a:p>
            <a:pPr>
              <a:spcBef>
                <a:spcPts val="600"/>
              </a:spcBef>
              <a:buFont typeface="Arial" panose="020B0604020202020204" pitchFamily="34" charset="0"/>
              <a:buChar char="•"/>
            </a:pPr>
            <a:r>
              <a:rPr lang="en-GB" sz="1600" dirty="0">
                <a:ea typeface="Questrial"/>
                <a:cs typeface="Questrial"/>
                <a:sym typeface="Questrial"/>
              </a:rPr>
              <a:t>Boys tend to develop migraine </a:t>
            </a:r>
            <a:r>
              <a:rPr lang="en-GB" sz="1600" dirty="0">
                <a:solidFill>
                  <a:schemeClr val="accent1">
                    <a:lumMod val="75000"/>
                  </a:schemeClr>
                </a:solidFill>
                <a:ea typeface="Questrial"/>
                <a:cs typeface="Questrial"/>
                <a:sym typeface="Questrial"/>
              </a:rPr>
              <a:t>younger </a:t>
            </a:r>
          </a:p>
          <a:p>
            <a:pPr>
              <a:spcBef>
                <a:spcPts val="600"/>
              </a:spcBef>
              <a:buFont typeface="Arial" panose="020B0604020202020204" pitchFamily="34" charset="0"/>
              <a:buChar char="•"/>
            </a:pPr>
            <a:r>
              <a:rPr lang="en-GB" sz="1600" dirty="0">
                <a:ea typeface="Questrial"/>
                <a:cs typeface="Questrial"/>
                <a:sym typeface="Questrial"/>
              </a:rPr>
              <a:t>Youngest patient at NMC aged 4 with migraine with aura</a:t>
            </a:r>
          </a:p>
          <a:p>
            <a:pPr>
              <a:spcBef>
                <a:spcPts val="600"/>
              </a:spcBef>
              <a:buFont typeface="Arial" panose="020B0604020202020204" pitchFamily="34" charset="0"/>
              <a:buChar char="•"/>
            </a:pPr>
            <a:r>
              <a:rPr lang="en-GB" sz="1600" dirty="0">
                <a:solidFill>
                  <a:schemeClr val="accent1">
                    <a:lumMod val="75000"/>
                  </a:schemeClr>
                </a:solidFill>
                <a:ea typeface="Questrial"/>
                <a:cs typeface="Questrial"/>
                <a:sym typeface="Questrial"/>
              </a:rPr>
              <a:t>Before puberty, </a:t>
            </a:r>
            <a:r>
              <a:rPr lang="en-GB" sz="1600" dirty="0">
                <a:ea typeface="Questrial"/>
                <a:cs typeface="Questrial"/>
                <a:sym typeface="Questrial"/>
              </a:rPr>
              <a:t>prevalence is equal in boys &amp; girls</a:t>
            </a:r>
          </a:p>
          <a:p>
            <a:pPr>
              <a:spcBef>
                <a:spcPts val="600"/>
              </a:spcBef>
              <a:buFont typeface="Arial" panose="020B0604020202020204" pitchFamily="34" charset="0"/>
              <a:buChar char="•"/>
            </a:pPr>
            <a:r>
              <a:rPr lang="en-GB" sz="1600" dirty="0">
                <a:solidFill>
                  <a:schemeClr val="accent1">
                    <a:lumMod val="75000"/>
                  </a:schemeClr>
                </a:solidFill>
                <a:ea typeface="Questrial"/>
                <a:cs typeface="Questrial"/>
                <a:sym typeface="Questrial"/>
              </a:rPr>
              <a:t>After puberty</a:t>
            </a:r>
            <a:r>
              <a:rPr lang="en-GB" sz="1600" dirty="0">
                <a:ea typeface="Questrial"/>
                <a:cs typeface="Questrial"/>
                <a:sym typeface="Questrial"/>
              </a:rPr>
              <a:t>, girls &gt; boys </a:t>
            </a:r>
          </a:p>
          <a:p>
            <a:pPr>
              <a:spcBef>
                <a:spcPts val="600"/>
              </a:spcBef>
              <a:buFont typeface="Arial" panose="020B0604020202020204" pitchFamily="34" charset="0"/>
              <a:buChar char="•"/>
            </a:pPr>
            <a:r>
              <a:rPr lang="en-GB" sz="1600" dirty="0"/>
              <a:t>65% of youth with migraine </a:t>
            </a:r>
            <a:r>
              <a:rPr lang="en-GB" sz="1600" dirty="0">
                <a:solidFill>
                  <a:schemeClr val="accent1">
                    <a:lumMod val="75000"/>
                  </a:schemeClr>
                </a:solidFill>
              </a:rPr>
              <a:t>continue to have symptoms </a:t>
            </a:r>
            <a:r>
              <a:rPr lang="en-GB" sz="1600" dirty="0"/>
              <a:t>in adulthood</a:t>
            </a:r>
          </a:p>
          <a:p>
            <a:pPr>
              <a:spcBef>
                <a:spcPts val="600"/>
              </a:spcBef>
              <a:buFont typeface="Arial" panose="020B0604020202020204" pitchFamily="34" charset="0"/>
              <a:buChar char="•"/>
            </a:pPr>
            <a:r>
              <a:rPr lang="en-GB" sz="1600" dirty="0"/>
              <a:t>30–50% may </a:t>
            </a:r>
            <a:r>
              <a:rPr lang="en-GB" sz="1600" dirty="0">
                <a:solidFill>
                  <a:schemeClr val="accent1">
                    <a:lumMod val="75000"/>
                  </a:schemeClr>
                </a:solidFill>
              </a:rPr>
              <a:t>progress to chronic daily headache</a:t>
            </a:r>
            <a:r>
              <a:rPr lang="en-GB" sz="1600" dirty="0"/>
              <a:t>, particularly females</a:t>
            </a:r>
          </a:p>
          <a:p>
            <a:pPr>
              <a:spcBef>
                <a:spcPts val="600"/>
              </a:spcBef>
              <a:buFont typeface="Arial" panose="020B0604020202020204" pitchFamily="34" charset="0"/>
              <a:buChar char="•"/>
            </a:pPr>
            <a:endParaRPr lang="en-GB" sz="800" dirty="0"/>
          </a:p>
          <a:p>
            <a:pPr>
              <a:spcBef>
                <a:spcPts val="600"/>
              </a:spcBef>
              <a:buFont typeface="Arial" panose="020B0604020202020204" pitchFamily="34" charset="0"/>
              <a:buChar char="•"/>
            </a:pPr>
            <a:r>
              <a:rPr lang="en-GB" sz="800" dirty="0">
                <a:ea typeface="Questrial"/>
                <a:cs typeface="Questrial"/>
                <a:sym typeface="Questrial"/>
              </a:rPr>
              <a:t>Watson et al June 2026  Migraine </a:t>
            </a:r>
            <a:r>
              <a:rPr lang="en-GB" sz="800" dirty="0" err="1">
                <a:ea typeface="Questrial"/>
                <a:cs typeface="Questrial"/>
                <a:sym typeface="Questrial"/>
              </a:rPr>
              <a:t>diag</a:t>
            </a:r>
            <a:r>
              <a:rPr lang="en-GB" sz="800" dirty="0">
                <a:ea typeface="Questrial"/>
                <a:cs typeface="Questrial"/>
                <a:sym typeface="Questrial"/>
              </a:rPr>
              <a:t> &amp; </a:t>
            </a:r>
            <a:r>
              <a:rPr lang="en-GB" sz="800" dirty="0" err="1">
                <a:ea typeface="Questrial"/>
                <a:cs typeface="Questrial"/>
                <a:sym typeface="Questrial"/>
              </a:rPr>
              <a:t>managemt</a:t>
            </a:r>
            <a:r>
              <a:rPr lang="en-GB" sz="800" dirty="0">
                <a:ea typeface="Questrial"/>
                <a:cs typeface="Questrial"/>
                <a:sym typeface="Questrial"/>
              </a:rPr>
              <a:t> in children &amp; adolescents BJGP Open </a:t>
            </a:r>
            <a:r>
              <a:rPr lang="en-GB" sz="800" dirty="0">
                <a:ea typeface="Questrial"/>
                <a:cs typeface="Questrial"/>
                <a:sym typeface="Questrial"/>
                <a:hlinkClick r:id="rId3"/>
              </a:rPr>
              <a:t>www.bjgpopen.org/content/early/2026/06/24/BJGPO.2026.0021</a:t>
            </a:r>
            <a:endParaRPr lang="en-GB" sz="800" dirty="0">
              <a:ea typeface="Questrial"/>
              <a:cs typeface="Questrial"/>
              <a:sym typeface="Questrial"/>
            </a:endParaRPr>
          </a:p>
          <a:p>
            <a:pPr>
              <a:spcBef>
                <a:spcPts val="600"/>
              </a:spcBef>
              <a:buFont typeface="Arial" panose="020B0604020202020204" pitchFamily="34" charset="0"/>
              <a:buChar char="•"/>
            </a:pPr>
            <a:endParaRPr lang="en-GB" sz="1600" dirty="0">
              <a:ea typeface="Questrial"/>
              <a:cs typeface="Questrial"/>
              <a:sym typeface="Questrial"/>
            </a:endParaRPr>
          </a:p>
          <a:p>
            <a:pPr>
              <a:spcBef>
                <a:spcPts val="600"/>
              </a:spcBef>
              <a:buFont typeface="Arial" panose="020B0604020202020204" pitchFamily="34" charset="0"/>
              <a:buChar char="•"/>
            </a:pPr>
            <a:endParaRPr lang="en-GB" sz="1600" dirty="0">
              <a:ea typeface="Questrial"/>
              <a:cs typeface="Questrial"/>
              <a:sym typeface="Questrial"/>
            </a:endParaRPr>
          </a:p>
          <a:p>
            <a:pPr>
              <a:spcBef>
                <a:spcPts val="600"/>
              </a:spcBef>
              <a:buFont typeface="Arial" panose="020B0604020202020204" pitchFamily="34" charset="0"/>
              <a:buChar char="•"/>
            </a:pPr>
            <a:endParaRPr lang="en-GB" sz="1600" dirty="0">
              <a:ea typeface="Questrial"/>
              <a:cs typeface="Questrial"/>
              <a:sym typeface="Questrial"/>
            </a:endParaRPr>
          </a:p>
          <a:p>
            <a:pPr marL="0" indent="0">
              <a:spcBef>
                <a:spcPts val="0"/>
              </a:spcBef>
              <a:buClr>
                <a:schemeClr val="dk1"/>
              </a:buClr>
              <a:buSzPct val="100000"/>
              <a:buNone/>
            </a:pPr>
            <a:endParaRPr lang="en-GB" sz="2000" dirty="0">
              <a:ea typeface="Questrial"/>
              <a:cs typeface="Questrial"/>
              <a:sym typeface="Questrial"/>
            </a:endParaRPr>
          </a:p>
          <a:p>
            <a:pPr marL="257175" indent="-257175">
              <a:spcBef>
                <a:spcPts val="0"/>
              </a:spcBef>
              <a:buClr>
                <a:schemeClr val="dk1"/>
              </a:buClr>
              <a:buSzPct val="100000"/>
              <a:buNone/>
            </a:pPr>
            <a:endParaRPr lang="en-GB" dirty="0">
              <a:latin typeface="Questrial"/>
              <a:ea typeface="Questrial"/>
              <a:cs typeface="Questrial"/>
              <a:sym typeface="Questrial"/>
            </a:endParaRPr>
          </a:p>
        </p:txBody>
      </p:sp>
      <p:sp>
        <p:nvSpPr>
          <p:cNvPr id="133" name="Shape 133">
            <a:extLst>
              <a:ext uri="{FF2B5EF4-FFF2-40B4-BE49-F238E27FC236}">
                <a16:creationId xmlns:a16="http://schemas.microsoft.com/office/drawing/2014/main" id="{5C90879C-AFEC-27AC-D165-5ADBDBBFAB74}"/>
              </a:ext>
            </a:extLst>
          </p:cNvPr>
          <p:cNvSpPr txBox="1">
            <a:spLocks noGrp="1"/>
          </p:cNvSpPr>
          <p:nvPr>
            <p:ph type="sldNum" idx="12"/>
          </p:nvPr>
        </p:nvSpPr>
        <p:spPr>
          <a:xfrm>
            <a:off x="6057901" y="4767264"/>
            <a:ext cx="1600199" cy="273844"/>
          </a:xfrm>
          <a:prstGeom prst="rect">
            <a:avLst/>
          </a:prstGeom>
          <a:noFill/>
          <a:ln>
            <a:noFill/>
          </a:ln>
        </p:spPr>
        <p:txBody>
          <a:bodyPr vert="horz" lIns="68569" tIns="34275" rIns="68569" bIns="34275" rtlCol="0" anchor="ctr" anchorCtr="0">
            <a:noAutofit/>
          </a:bodyPr>
          <a:lstStyle/>
          <a:p>
            <a:pPr>
              <a:buSzPct val="25000"/>
            </a:pPr>
            <a:fld id="{00000000-1234-1234-1234-123412341234}" type="slidenum">
              <a:rPr lang="en-GB">
                <a:solidFill>
                  <a:srgbClr val="888888"/>
                </a:solidFill>
                <a:latin typeface="Calibri"/>
                <a:ea typeface="Calibri"/>
                <a:cs typeface="Calibri"/>
                <a:sym typeface="Calibri"/>
              </a:rPr>
              <a:pPr>
                <a:buSzPct val="25000"/>
              </a:pPr>
              <a:t>12</a:t>
            </a:fld>
            <a:endParaRPr lang="en-GB" dirty="0">
              <a:solidFill>
                <a:srgbClr val="888888"/>
              </a:solidFill>
              <a:latin typeface="Calibri"/>
              <a:ea typeface="Calibri"/>
              <a:cs typeface="Calibri"/>
              <a:sym typeface="Calibri"/>
            </a:endParaRPr>
          </a:p>
        </p:txBody>
      </p:sp>
      <p:cxnSp>
        <p:nvCxnSpPr>
          <p:cNvPr id="7" name="Straight Connector 6">
            <a:extLst>
              <a:ext uri="{FF2B5EF4-FFF2-40B4-BE49-F238E27FC236}">
                <a16:creationId xmlns:a16="http://schemas.microsoft.com/office/drawing/2014/main" id="{63B275CD-A2DC-5428-55AC-FFA9AB6918DC}"/>
              </a:ext>
            </a:extLst>
          </p:cNvPr>
          <p:cNvCxnSpPr>
            <a:cxnSpLocks/>
          </p:cNvCxnSpPr>
          <p:nvPr/>
        </p:nvCxnSpPr>
        <p:spPr>
          <a:xfrm>
            <a:off x="589990" y="1447801"/>
            <a:ext cx="7596748" cy="0"/>
          </a:xfrm>
          <a:prstGeom prst="line">
            <a:avLst/>
          </a:prstGeom>
        </p:spPr>
        <p:style>
          <a:lnRef idx="2">
            <a:schemeClr val="accent1"/>
          </a:lnRef>
          <a:fillRef idx="0">
            <a:schemeClr val="accent1"/>
          </a:fillRef>
          <a:effectRef idx="1">
            <a:schemeClr val="accent1"/>
          </a:effectRef>
          <a:fontRef idx="minor">
            <a:schemeClr val="tx1"/>
          </a:fontRef>
        </p:style>
      </p:cxnSp>
      <p:pic>
        <p:nvPicPr>
          <p:cNvPr id="3" name="Picture 2" descr="Circle of smiling faces of children with heads together looking downwards">
            <a:extLst>
              <a:ext uri="{FF2B5EF4-FFF2-40B4-BE49-F238E27FC236}">
                <a16:creationId xmlns:a16="http://schemas.microsoft.com/office/drawing/2014/main" id="{1BC3464E-69FF-D0E5-0C78-0EE4D1EBE3A1}"/>
              </a:ext>
            </a:extLst>
          </p:cNvPr>
          <p:cNvPicPr>
            <a:picLocks noChangeAspect="1"/>
          </p:cNvPicPr>
          <p:nvPr/>
        </p:nvPicPr>
        <p:blipFill>
          <a:blip r:embed="rId4"/>
          <a:stretch>
            <a:fillRect/>
          </a:stretch>
        </p:blipFill>
        <p:spPr>
          <a:xfrm>
            <a:off x="6730927" y="2541347"/>
            <a:ext cx="1854345" cy="1237460"/>
          </a:xfrm>
          <a:prstGeom prst="rect">
            <a:avLst/>
          </a:prstGeom>
        </p:spPr>
      </p:pic>
    </p:spTree>
    <p:extLst>
      <p:ext uri="{BB962C8B-B14F-4D97-AF65-F5344CB8AC3E}">
        <p14:creationId xmlns:p14="http://schemas.microsoft.com/office/powerpoint/2010/main" val="25272747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2">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32">
                                            <p:txEl>
                                              <p:pRg st="5" end="5"/>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32">
                                            <p:txEl>
                                              <p:pRg st="6" end="6"/>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32">
                                            <p:txEl>
                                              <p:pRg st="7" end="7"/>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32">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7DA1C4">
            <a:alpha val="20263"/>
          </a:srgbClr>
        </a:solidFill>
        <a:effectLst/>
      </p:bgPr>
    </p:bg>
    <p:spTree>
      <p:nvGrpSpPr>
        <p:cNvPr id="1" name="Shape 130"/>
        <p:cNvGrpSpPr/>
        <p:nvPr/>
      </p:nvGrpSpPr>
      <p:grpSpPr>
        <a:xfrm>
          <a:off x="0" y="0"/>
          <a:ext cx="0" cy="0"/>
          <a:chOff x="0" y="0"/>
          <a:chExt cx="0" cy="0"/>
        </a:xfrm>
      </p:grpSpPr>
      <p:sp>
        <p:nvSpPr>
          <p:cNvPr id="131" name="Shape 131"/>
          <p:cNvSpPr txBox="1">
            <a:spLocks noGrp="1"/>
          </p:cNvSpPr>
          <p:nvPr>
            <p:ph type="title"/>
          </p:nvPr>
        </p:nvSpPr>
        <p:spPr>
          <a:xfrm>
            <a:off x="968867" y="479795"/>
            <a:ext cx="6838993" cy="830997"/>
          </a:xfrm>
          <a:prstGeom prst="rect">
            <a:avLst/>
          </a:prstGeom>
          <a:solidFill>
            <a:schemeClr val="bg1"/>
          </a:solidFill>
          <a:ln>
            <a:noFill/>
          </a:ln>
        </p:spPr>
        <p:txBody>
          <a:bodyPr vert="horz" lIns="68569" tIns="34275" rIns="68569" bIns="34275" rtlCol="0" anchor="ctr" anchorCtr="0">
            <a:noAutofit/>
          </a:bodyPr>
          <a:lstStyle/>
          <a:p>
            <a:pPr>
              <a:spcBef>
                <a:spcPts val="0"/>
              </a:spcBef>
              <a:buClr>
                <a:srgbClr val="900056"/>
              </a:buClr>
              <a:buSzPct val="25000"/>
            </a:pPr>
            <a:r>
              <a:rPr lang="en-GB" sz="2400" dirty="0">
                <a:solidFill>
                  <a:srgbClr val="900056"/>
                </a:solidFill>
                <a:latin typeface="Questrial"/>
                <a:ea typeface="Questrial"/>
                <a:cs typeface="Questrial"/>
                <a:sym typeface="Questrial"/>
              </a:rPr>
              <a:t>The importance of making a diagnosis in children </a:t>
            </a:r>
          </a:p>
        </p:txBody>
      </p:sp>
      <p:sp>
        <p:nvSpPr>
          <p:cNvPr id="132" name="Shape 132"/>
          <p:cNvSpPr txBox="1">
            <a:spLocks noGrp="1"/>
          </p:cNvSpPr>
          <p:nvPr>
            <p:ph type="body" idx="1"/>
          </p:nvPr>
        </p:nvSpPr>
        <p:spPr>
          <a:xfrm>
            <a:off x="288758" y="1584720"/>
            <a:ext cx="8210349" cy="3456371"/>
          </a:xfrm>
          <a:prstGeom prst="rect">
            <a:avLst/>
          </a:prstGeom>
          <a:solidFill>
            <a:schemeClr val="bg1"/>
          </a:solidFill>
          <a:ln>
            <a:noFill/>
          </a:ln>
        </p:spPr>
        <p:txBody>
          <a:bodyPr vert="horz" lIns="68569" tIns="34275" rIns="68569" bIns="34275" rtlCol="0" anchor="t" anchorCtr="0">
            <a:noAutofit/>
          </a:bodyPr>
          <a:lstStyle/>
          <a:p>
            <a:pPr marL="257175" indent="-257175">
              <a:spcBef>
                <a:spcPts val="0"/>
              </a:spcBef>
              <a:buClr>
                <a:schemeClr val="dk1"/>
              </a:buClr>
              <a:buSzPct val="100000"/>
              <a:buNone/>
            </a:pPr>
            <a:r>
              <a:rPr lang="en-GB" sz="1800" b="1" dirty="0">
                <a:solidFill>
                  <a:schemeClr val="accent1">
                    <a:lumMod val="75000"/>
                  </a:schemeClr>
                </a:solidFill>
                <a:ea typeface="Questrial"/>
                <a:cs typeface="Questrial"/>
                <a:sym typeface="Questrial"/>
              </a:rPr>
              <a:t>Delay in diagnosis results in harms to the child:</a:t>
            </a:r>
            <a:endParaRPr lang="en-GB" sz="1600" dirty="0">
              <a:ea typeface="Questrial"/>
              <a:cs typeface="Questrial"/>
              <a:sym typeface="Questrial"/>
            </a:endParaRPr>
          </a:p>
          <a:p>
            <a:pPr lvl="1">
              <a:spcBef>
                <a:spcPts val="0"/>
              </a:spcBef>
              <a:buClr>
                <a:schemeClr val="dk1"/>
              </a:buClr>
              <a:buSzPct val="100000"/>
              <a:buFont typeface="Arial" panose="020B0604020202020204" pitchFamily="34" charset="0"/>
              <a:buChar char="•"/>
            </a:pPr>
            <a:r>
              <a:rPr lang="en-GB" sz="1400" dirty="0">
                <a:ea typeface="Questrial"/>
                <a:cs typeface="Questrial"/>
                <a:sym typeface="Questrial"/>
              </a:rPr>
              <a:t>poor management of symptoms – </a:t>
            </a:r>
            <a:r>
              <a:rPr lang="en-GB" sz="1400" dirty="0">
                <a:solidFill>
                  <a:schemeClr val="accent1">
                    <a:lumMod val="75000"/>
                  </a:schemeClr>
                </a:solidFill>
                <a:ea typeface="Questrial"/>
                <a:cs typeface="Questrial"/>
                <a:sym typeface="Questrial"/>
              </a:rPr>
              <a:t>risk of transition from episodic to chronic</a:t>
            </a:r>
          </a:p>
          <a:p>
            <a:pPr lvl="1">
              <a:spcBef>
                <a:spcPts val="0"/>
              </a:spcBef>
              <a:buClr>
                <a:schemeClr val="dk1"/>
              </a:buClr>
              <a:buSzPct val="100000"/>
              <a:buFont typeface="Arial" panose="020B0604020202020204" pitchFamily="34" charset="0"/>
              <a:buChar char="•"/>
            </a:pPr>
            <a:r>
              <a:rPr lang="en-GB" sz="1400" dirty="0">
                <a:ea typeface="Questrial"/>
                <a:cs typeface="Questrial"/>
                <a:sym typeface="Questrial"/>
              </a:rPr>
              <a:t>risk of </a:t>
            </a:r>
            <a:r>
              <a:rPr lang="en-GB" sz="1400" dirty="0">
                <a:solidFill>
                  <a:schemeClr val="accent1">
                    <a:lumMod val="75000"/>
                  </a:schemeClr>
                </a:solidFill>
                <a:ea typeface="Questrial"/>
                <a:cs typeface="Questrial"/>
                <a:sym typeface="Questrial"/>
              </a:rPr>
              <a:t>medication overuse headache</a:t>
            </a:r>
          </a:p>
          <a:p>
            <a:pPr lvl="1">
              <a:spcBef>
                <a:spcPts val="0"/>
              </a:spcBef>
              <a:buClr>
                <a:schemeClr val="dk1"/>
              </a:buClr>
              <a:buSzPct val="100000"/>
              <a:buFont typeface="Arial" panose="020B0604020202020204" pitchFamily="34" charset="0"/>
              <a:buChar char="•"/>
            </a:pPr>
            <a:r>
              <a:rPr lang="en-GB" sz="1400" dirty="0">
                <a:solidFill>
                  <a:schemeClr val="accent1">
                    <a:lumMod val="75000"/>
                  </a:schemeClr>
                </a:solidFill>
                <a:ea typeface="Questrial"/>
                <a:cs typeface="Questrial"/>
                <a:sym typeface="Questrial"/>
              </a:rPr>
              <a:t>loss of confidence and low self esteem</a:t>
            </a:r>
          </a:p>
          <a:p>
            <a:pPr lvl="1">
              <a:spcBef>
                <a:spcPts val="0"/>
              </a:spcBef>
              <a:buClr>
                <a:schemeClr val="dk1"/>
              </a:buClr>
              <a:buSzPct val="100000"/>
              <a:buFont typeface="Arial" panose="020B0604020202020204" pitchFamily="34" charset="0"/>
              <a:buChar char="•"/>
            </a:pPr>
            <a:r>
              <a:rPr lang="en-GB" sz="1400" dirty="0">
                <a:solidFill>
                  <a:schemeClr val="accent1">
                    <a:lumMod val="75000"/>
                  </a:schemeClr>
                </a:solidFill>
                <a:ea typeface="Questrial"/>
                <a:cs typeface="Questrial"/>
                <a:sym typeface="Questrial"/>
              </a:rPr>
              <a:t>depression and anxiety </a:t>
            </a:r>
            <a:r>
              <a:rPr lang="en-GB" sz="1400" dirty="0">
                <a:ea typeface="Questrial"/>
                <a:cs typeface="Questrial"/>
                <a:sym typeface="Questrial"/>
              </a:rPr>
              <a:t>- anticipatory anxiety of future attacks</a:t>
            </a:r>
          </a:p>
          <a:p>
            <a:pPr lvl="1">
              <a:spcBef>
                <a:spcPts val="0"/>
              </a:spcBef>
              <a:buClr>
                <a:schemeClr val="dk1"/>
              </a:buClr>
              <a:buSzPct val="100000"/>
              <a:buFont typeface="Arial" panose="020B0604020202020204" pitchFamily="34" charset="0"/>
              <a:buChar char="•"/>
            </a:pPr>
            <a:r>
              <a:rPr lang="en-GB" sz="1400" dirty="0">
                <a:solidFill>
                  <a:schemeClr val="accent1">
                    <a:lumMod val="75000"/>
                  </a:schemeClr>
                </a:solidFill>
                <a:ea typeface="Questrial"/>
                <a:cs typeface="Questrial"/>
                <a:sym typeface="Questrial"/>
              </a:rPr>
              <a:t>poor school attendance and/or school refusal </a:t>
            </a:r>
            <a:r>
              <a:rPr lang="en-GB" sz="1400" dirty="0">
                <a:ea typeface="Questrial"/>
                <a:cs typeface="Questrial"/>
                <a:sym typeface="Questrial"/>
              </a:rPr>
              <a:t>–absenteeism &amp; presenteeism</a:t>
            </a:r>
          </a:p>
          <a:p>
            <a:pPr lvl="1">
              <a:spcBef>
                <a:spcPts val="0"/>
              </a:spcBef>
              <a:buClr>
                <a:schemeClr val="dk1"/>
              </a:buClr>
              <a:buSzPct val="100000"/>
              <a:buFont typeface="Arial" panose="020B0604020202020204" pitchFamily="34" charset="0"/>
              <a:buChar char="•"/>
            </a:pPr>
            <a:r>
              <a:rPr lang="en-GB" sz="1400" dirty="0">
                <a:solidFill>
                  <a:schemeClr val="accent1">
                    <a:lumMod val="75000"/>
                  </a:schemeClr>
                </a:solidFill>
                <a:ea typeface="Questrial"/>
                <a:cs typeface="Questrial"/>
                <a:sym typeface="Questrial"/>
              </a:rPr>
              <a:t>reduction in academic performance – affecting career choices?</a:t>
            </a:r>
          </a:p>
          <a:p>
            <a:pPr lvl="1">
              <a:spcBef>
                <a:spcPts val="0"/>
              </a:spcBef>
              <a:buClr>
                <a:schemeClr val="dk1"/>
              </a:buClr>
              <a:buSzPct val="100000"/>
              <a:buFont typeface="Arial" panose="020B0604020202020204" pitchFamily="34" charset="0"/>
              <a:buChar char="•"/>
            </a:pPr>
            <a:r>
              <a:rPr lang="en-GB" sz="1400" dirty="0">
                <a:ea typeface="Questrial"/>
                <a:cs typeface="Questrial"/>
                <a:sym typeface="Questrial"/>
              </a:rPr>
              <a:t>incorrect </a:t>
            </a:r>
            <a:r>
              <a:rPr lang="en-GB" sz="1400" dirty="0">
                <a:solidFill>
                  <a:schemeClr val="accent1">
                    <a:lumMod val="75000"/>
                  </a:schemeClr>
                </a:solidFill>
                <a:ea typeface="Questrial"/>
                <a:cs typeface="Questrial"/>
                <a:sym typeface="Questrial"/>
              </a:rPr>
              <a:t>labelling as malingerer</a:t>
            </a:r>
          </a:p>
          <a:p>
            <a:pPr lvl="1">
              <a:spcBef>
                <a:spcPts val="0"/>
              </a:spcBef>
              <a:buClr>
                <a:schemeClr val="dk1"/>
              </a:buClr>
              <a:buSzPct val="100000"/>
              <a:buFont typeface="Arial" panose="020B0604020202020204" pitchFamily="34" charset="0"/>
              <a:buChar char="•"/>
            </a:pPr>
            <a:endParaRPr lang="en-GB" sz="1800" dirty="0">
              <a:ea typeface="Questrial"/>
              <a:cs typeface="Questrial"/>
              <a:sym typeface="Questrial"/>
            </a:endParaRPr>
          </a:p>
          <a:p>
            <a:pPr lvl="1">
              <a:spcBef>
                <a:spcPts val="0"/>
              </a:spcBef>
              <a:buClr>
                <a:schemeClr val="dk1"/>
              </a:buClr>
              <a:buSzPct val="100000"/>
              <a:buFont typeface="Arial" panose="020B0604020202020204" pitchFamily="34" charset="0"/>
              <a:buChar char="•"/>
            </a:pPr>
            <a:r>
              <a:rPr lang="en-GB" sz="1400" dirty="0">
                <a:ea typeface="Questrial"/>
                <a:cs typeface="Questrial"/>
                <a:sym typeface="Questrial"/>
              </a:rPr>
              <a:t>Can lead to </a:t>
            </a:r>
            <a:r>
              <a:rPr lang="en-GB" sz="1400" dirty="0">
                <a:solidFill>
                  <a:schemeClr val="accent1">
                    <a:lumMod val="75000"/>
                  </a:schemeClr>
                </a:solidFill>
                <a:ea typeface="Questrial"/>
                <a:cs typeface="Questrial"/>
                <a:sym typeface="Questrial"/>
              </a:rPr>
              <a:t>parental anxiety </a:t>
            </a:r>
            <a:r>
              <a:rPr lang="en-GB" sz="1400" dirty="0">
                <a:ea typeface="Questrial"/>
                <a:cs typeface="Questrial"/>
                <a:sym typeface="Questrial"/>
              </a:rPr>
              <a:t>driving investigations </a:t>
            </a:r>
          </a:p>
          <a:p>
            <a:pPr lvl="1">
              <a:spcBef>
                <a:spcPts val="0"/>
              </a:spcBef>
              <a:buClr>
                <a:schemeClr val="dk1"/>
              </a:buClr>
              <a:buSzPct val="100000"/>
              <a:buFont typeface="Arial" panose="020B0604020202020204" pitchFamily="34" charset="0"/>
              <a:buChar char="•"/>
            </a:pPr>
            <a:r>
              <a:rPr lang="en-GB" sz="1400" dirty="0">
                <a:solidFill>
                  <a:schemeClr val="accent1">
                    <a:lumMod val="75000"/>
                  </a:schemeClr>
                </a:solidFill>
                <a:latin typeface="+mj-lt"/>
              </a:rPr>
              <a:t>Parental catastrophising </a:t>
            </a:r>
            <a:r>
              <a:rPr lang="en-GB" sz="1400" dirty="0">
                <a:latin typeface="+mj-lt"/>
              </a:rPr>
              <a:t>and protective parenting style may worsen</a:t>
            </a:r>
          </a:p>
          <a:p>
            <a:pPr lvl="1">
              <a:spcBef>
                <a:spcPts val="0"/>
              </a:spcBef>
              <a:buClr>
                <a:schemeClr val="dk1"/>
              </a:buClr>
              <a:buSzPct val="100000"/>
              <a:buFont typeface="Arial" panose="020B0604020202020204" pitchFamily="34" charset="0"/>
              <a:buChar char="•"/>
            </a:pPr>
            <a:endParaRPr lang="en-GB" sz="1800" dirty="0">
              <a:ea typeface="Questrial"/>
              <a:cs typeface="Questrial"/>
              <a:sym typeface="Questrial"/>
            </a:endParaRPr>
          </a:p>
          <a:p>
            <a:pPr lvl="1">
              <a:spcBef>
                <a:spcPts val="0"/>
              </a:spcBef>
              <a:buClr>
                <a:schemeClr val="dk1"/>
              </a:buClr>
              <a:buSzPct val="100000"/>
              <a:buFont typeface="Arial" panose="020B0604020202020204" pitchFamily="34" charset="0"/>
              <a:buChar char="•"/>
            </a:pPr>
            <a:endParaRPr lang="en-GB" sz="1800" dirty="0">
              <a:ea typeface="Questrial"/>
              <a:cs typeface="Questrial"/>
              <a:sym typeface="Questrial"/>
            </a:endParaRPr>
          </a:p>
          <a:p>
            <a:pPr marL="257175" indent="-257175">
              <a:spcBef>
                <a:spcPts val="0"/>
              </a:spcBef>
              <a:buClr>
                <a:schemeClr val="dk1"/>
              </a:buClr>
              <a:buSzPct val="100000"/>
              <a:buNone/>
            </a:pPr>
            <a:r>
              <a:rPr lang="en-GB" sz="800" b="1" dirty="0"/>
              <a:t>Migraine and headache in children and adolescents: A 2026 evidence-based factsheet </a:t>
            </a:r>
            <a:r>
              <a:rPr lang="en-GB" sz="800" b="1" dirty="0" err="1"/>
              <a:t>Cephalagia</a:t>
            </a:r>
            <a:r>
              <a:rPr lang="en-GB" sz="800" b="1" dirty="0"/>
              <a:t> 2026  </a:t>
            </a:r>
            <a:r>
              <a:rPr lang="en-GB" sz="800" b="1" dirty="0" err="1"/>
              <a:t>Uluduz</a:t>
            </a:r>
            <a:r>
              <a:rPr lang="en-GB" sz="800" b="1" dirty="0"/>
              <a:t> et al  </a:t>
            </a:r>
            <a:r>
              <a:rPr lang="en-GB" sz="800" dirty="0">
                <a:hlinkClick r:id="rId3"/>
              </a:rPr>
              <a:t>https://doi.org/10.1177/03331024261463173</a:t>
            </a:r>
            <a:endParaRPr lang="en-GB" sz="800" b="1" dirty="0"/>
          </a:p>
          <a:p>
            <a:pPr marL="257175" indent="-257175">
              <a:spcBef>
                <a:spcPts val="0"/>
              </a:spcBef>
              <a:buClr>
                <a:schemeClr val="dk1"/>
              </a:buClr>
              <a:buSzPct val="100000"/>
              <a:buNone/>
            </a:pPr>
            <a:endParaRPr lang="en-GB" dirty="0">
              <a:latin typeface="Questrial"/>
              <a:ea typeface="Questrial"/>
              <a:cs typeface="Questrial"/>
              <a:sym typeface="Questrial"/>
            </a:endParaRPr>
          </a:p>
          <a:p>
            <a:pPr marL="257175" indent="-257175">
              <a:spcBef>
                <a:spcPts val="0"/>
              </a:spcBef>
              <a:buClr>
                <a:schemeClr val="dk1"/>
              </a:buClr>
              <a:buSzPct val="100000"/>
              <a:buNone/>
            </a:pPr>
            <a:r>
              <a:rPr lang="en-GB" dirty="0">
                <a:latin typeface="Questrial"/>
                <a:ea typeface="Questrial"/>
                <a:cs typeface="Questrial"/>
                <a:sym typeface="Questrial"/>
              </a:rPr>
              <a:t>	</a:t>
            </a:r>
            <a:endParaRPr dirty="0">
              <a:latin typeface="Questrial"/>
              <a:ea typeface="Questrial"/>
              <a:cs typeface="Questrial"/>
              <a:sym typeface="Questrial"/>
            </a:endParaRPr>
          </a:p>
          <a:p>
            <a:pPr marL="257175" indent="-257175">
              <a:spcBef>
                <a:spcPts val="0"/>
              </a:spcBef>
              <a:buClr>
                <a:schemeClr val="dk1"/>
              </a:buClr>
              <a:buSzPct val="100000"/>
              <a:buNone/>
            </a:pPr>
            <a:endParaRPr dirty="0">
              <a:latin typeface="Questrial"/>
              <a:ea typeface="Questrial"/>
              <a:cs typeface="Questrial"/>
              <a:sym typeface="Questrial"/>
            </a:endParaRPr>
          </a:p>
        </p:txBody>
      </p:sp>
      <p:sp>
        <p:nvSpPr>
          <p:cNvPr id="133" name="Shape 133"/>
          <p:cNvSpPr txBox="1">
            <a:spLocks noGrp="1"/>
          </p:cNvSpPr>
          <p:nvPr>
            <p:ph type="sldNum" idx="12"/>
          </p:nvPr>
        </p:nvSpPr>
        <p:spPr>
          <a:xfrm>
            <a:off x="6057901" y="4767264"/>
            <a:ext cx="1600199" cy="273844"/>
          </a:xfrm>
          <a:prstGeom prst="rect">
            <a:avLst/>
          </a:prstGeom>
          <a:noFill/>
          <a:ln>
            <a:noFill/>
          </a:ln>
        </p:spPr>
        <p:txBody>
          <a:bodyPr vert="horz" lIns="68569" tIns="34275" rIns="68569" bIns="34275" rtlCol="0" anchor="ctr" anchorCtr="0">
            <a:noAutofit/>
          </a:bodyPr>
          <a:lstStyle/>
          <a:p>
            <a:pPr>
              <a:buSzPct val="25000"/>
            </a:pPr>
            <a:fld id="{00000000-1234-1234-1234-123412341234}" type="slidenum">
              <a:rPr lang="en-GB">
                <a:solidFill>
                  <a:srgbClr val="888888"/>
                </a:solidFill>
                <a:latin typeface="Calibri"/>
                <a:ea typeface="Calibri"/>
                <a:cs typeface="Calibri"/>
                <a:sym typeface="Calibri"/>
              </a:rPr>
              <a:pPr>
                <a:buSzPct val="25000"/>
              </a:pPr>
              <a:t>13</a:t>
            </a:fld>
            <a:endParaRPr lang="en-GB" dirty="0">
              <a:solidFill>
                <a:srgbClr val="888888"/>
              </a:solidFill>
              <a:latin typeface="Calibri"/>
              <a:ea typeface="Calibri"/>
              <a:cs typeface="Calibri"/>
              <a:sym typeface="Calibri"/>
            </a:endParaRPr>
          </a:p>
        </p:txBody>
      </p:sp>
      <p:cxnSp>
        <p:nvCxnSpPr>
          <p:cNvPr id="7" name="Straight Connector 6">
            <a:extLst>
              <a:ext uri="{FF2B5EF4-FFF2-40B4-BE49-F238E27FC236}">
                <a16:creationId xmlns:a16="http://schemas.microsoft.com/office/drawing/2014/main" id="{2C99C9C9-AE92-C140-BD31-2953B830E76E}"/>
              </a:ext>
            </a:extLst>
          </p:cNvPr>
          <p:cNvCxnSpPr>
            <a:cxnSpLocks/>
          </p:cNvCxnSpPr>
          <p:nvPr/>
        </p:nvCxnSpPr>
        <p:spPr>
          <a:xfrm>
            <a:off x="589990" y="1447801"/>
            <a:ext cx="7596748" cy="0"/>
          </a:xfrm>
          <a:prstGeom prst="line">
            <a:avLst/>
          </a:prstGeom>
          <a:ln cap="sq" cmpd="sng">
            <a:bevel/>
          </a:ln>
        </p:spPr>
        <p:style>
          <a:lnRef idx="2">
            <a:schemeClr val="accent1"/>
          </a:lnRef>
          <a:fillRef idx="0">
            <a:schemeClr val="accent1"/>
          </a:fillRef>
          <a:effectRef idx="1">
            <a:schemeClr val="accent1"/>
          </a:effectRef>
          <a:fontRef idx="minor">
            <a:schemeClr val="tx1"/>
          </a:fontRef>
        </p:style>
      </p:cxnSp>
      <p:pic>
        <p:nvPicPr>
          <p:cNvPr id="3" name="Picture 2" descr="Child wearing a red shirt">
            <a:extLst>
              <a:ext uri="{FF2B5EF4-FFF2-40B4-BE49-F238E27FC236}">
                <a16:creationId xmlns:a16="http://schemas.microsoft.com/office/drawing/2014/main" id="{E25F5B08-6B15-D3E9-3536-547744570B2D}"/>
              </a:ext>
            </a:extLst>
          </p:cNvPr>
          <p:cNvPicPr>
            <a:picLocks noChangeAspect="1"/>
          </p:cNvPicPr>
          <p:nvPr/>
        </p:nvPicPr>
        <p:blipFill>
          <a:blip r:embed="rId4"/>
          <a:stretch>
            <a:fillRect/>
          </a:stretch>
        </p:blipFill>
        <p:spPr>
          <a:xfrm>
            <a:off x="6876527" y="3312905"/>
            <a:ext cx="973126" cy="707818"/>
          </a:xfrm>
          <a:prstGeom prst="rect">
            <a:avLst/>
          </a:prstGeom>
        </p:spPr>
      </p:pic>
      <p:pic>
        <p:nvPicPr>
          <p:cNvPr id="5" name="Picture 4" descr="Child on the beach">
            <a:extLst>
              <a:ext uri="{FF2B5EF4-FFF2-40B4-BE49-F238E27FC236}">
                <a16:creationId xmlns:a16="http://schemas.microsoft.com/office/drawing/2014/main" id="{AC2FB72F-EFC2-BAE4-12D4-0FD9B1361B21}"/>
              </a:ext>
            </a:extLst>
          </p:cNvPr>
          <p:cNvPicPr>
            <a:picLocks noChangeAspect="1"/>
          </p:cNvPicPr>
          <p:nvPr/>
        </p:nvPicPr>
        <p:blipFill>
          <a:blip r:embed="rId5"/>
          <a:stretch>
            <a:fillRect/>
          </a:stretch>
        </p:blipFill>
        <p:spPr>
          <a:xfrm>
            <a:off x="7120665" y="2226093"/>
            <a:ext cx="1074870" cy="716580"/>
          </a:xfrm>
          <a:prstGeom prst="rect">
            <a:avLst/>
          </a:prstGeom>
        </p:spPr>
      </p:pic>
    </p:spTree>
    <p:extLst>
      <p:ext uri="{BB962C8B-B14F-4D97-AF65-F5344CB8AC3E}">
        <p14:creationId xmlns:p14="http://schemas.microsoft.com/office/powerpoint/2010/main" val="7792191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2">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2">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32">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32">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32">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32">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32">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32">
                                            <p:txEl>
                                              <p:pRg st="9" end="9"/>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132">
                                            <p:txEl>
                                              <p:pRg st="10" end="10"/>
                                            </p:txEl>
                                          </p:spTgt>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132">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7DA1C4">
            <a:alpha val="20073"/>
          </a:srgbClr>
        </a:solidFill>
        <a:effectLst/>
      </p:bgPr>
    </p:bg>
    <p:spTree>
      <p:nvGrpSpPr>
        <p:cNvPr id="1" name="Shape 130">
          <a:extLst>
            <a:ext uri="{FF2B5EF4-FFF2-40B4-BE49-F238E27FC236}">
              <a16:creationId xmlns:a16="http://schemas.microsoft.com/office/drawing/2014/main" id="{6D9258D5-E180-2740-F02B-A41504995D7F}"/>
            </a:ext>
          </a:extLst>
        </p:cNvPr>
        <p:cNvGrpSpPr/>
        <p:nvPr/>
      </p:nvGrpSpPr>
      <p:grpSpPr>
        <a:xfrm>
          <a:off x="0" y="0"/>
          <a:ext cx="0" cy="0"/>
          <a:chOff x="0" y="0"/>
          <a:chExt cx="0" cy="0"/>
        </a:xfrm>
      </p:grpSpPr>
      <p:sp>
        <p:nvSpPr>
          <p:cNvPr id="131" name="Shape 131">
            <a:extLst>
              <a:ext uri="{FF2B5EF4-FFF2-40B4-BE49-F238E27FC236}">
                <a16:creationId xmlns:a16="http://schemas.microsoft.com/office/drawing/2014/main" id="{5DCBDC79-981B-DB2D-4DB9-33EECF5EBB12}"/>
              </a:ext>
            </a:extLst>
          </p:cNvPr>
          <p:cNvSpPr txBox="1">
            <a:spLocks noGrp="1"/>
          </p:cNvSpPr>
          <p:nvPr>
            <p:ph type="title"/>
          </p:nvPr>
        </p:nvSpPr>
        <p:spPr>
          <a:xfrm>
            <a:off x="589990" y="379928"/>
            <a:ext cx="7596748" cy="700884"/>
          </a:xfrm>
          <a:prstGeom prst="rect">
            <a:avLst/>
          </a:prstGeom>
          <a:solidFill>
            <a:schemeClr val="bg1"/>
          </a:solidFill>
          <a:ln>
            <a:noFill/>
          </a:ln>
        </p:spPr>
        <p:txBody>
          <a:bodyPr vert="horz" lIns="68569" tIns="34275" rIns="68569" bIns="34275" rtlCol="0" anchor="ctr" anchorCtr="0">
            <a:noAutofit/>
          </a:bodyPr>
          <a:lstStyle/>
          <a:p>
            <a:pPr>
              <a:spcBef>
                <a:spcPts val="0"/>
              </a:spcBef>
              <a:buClr>
                <a:srgbClr val="900056"/>
              </a:buClr>
              <a:buSzPct val="25000"/>
            </a:pPr>
            <a:r>
              <a:rPr lang="en-GB" sz="2400" dirty="0">
                <a:solidFill>
                  <a:srgbClr val="900056"/>
                </a:solidFill>
                <a:latin typeface="Questrial"/>
                <a:ea typeface="Questrial"/>
                <a:cs typeface="Questrial"/>
                <a:sym typeface="Questrial"/>
              </a:rPr>
              <a:t>Diagnosing Headache/Migraine in children </a:t>
            </a:r>
          </a:p>
        </p:txBody>
      </p:sp>
      <p:sp>
        <p:nvSpPr>
          <p:cNvPr id="132" name="Shape 132">
            <a:extLst>
              <a:ext uri="{FF2B5EF4-FFF2-40B4-BE49-F238E27FC236}">
                <a16:creationId xmlns:a16="http://schemas.microsoft.com/office/drawing/2014/main" id="{ABA0A128-63E6-FA50-83F5-A0907E8FDAB4}"/>
              </a:ext>
            </a:extLst>
          </p:cNvPr>
          <p:cNvSpPr txBox="1">
            <a:spLocks noGrp="1"/>
          </p:cNvSpPr>
          <p:nvPr>
            <p:ph type="body" idx="1"/>
          </p:nvPr>
        </p:nvSpPr>
        <p:spPr>
          <a:xfrm>
            <a:off x="589990" y="1265504"/>
            <a:ext cx="7233210" cy="3775583"/>
          </a:xfrm>
          <a:prstGeom prst="rect">
            <a:avLst/>
          </a:prstGeom>
          <a:solidFill>
            <a:schemeClr val="bg1"/>
          </a:solidFill>
          <a:ln>
            <a:noFill/>
          </a:ln>
        </p:spPr>
        <p:txBody>
          <a:bodyPr vert="horz" lIns="68569" tIns="34275" rIns="68569" bIns="34275" rtlCol="0" anchor="t" anchorCtr="0">
            <a:noAutofit/>
          </a:bodyPr>
          <a:lstStyle/>
          <a:p>
            <a:pPr marL="342900" lvl="1" indent="0">
              <a:buNone/>
            </a:pPr>
            <a:r>
              <a:rPr lang="en-US" sz="1600" b="1" dirty="0">
                <a:solidFill>
                  <a:schemeClr val="accent1">
                    <a:lumMod val="75000"/>
                  </a:schemeClr>
                </a:solidFill>
              </a:rPr>
              <a:t>History is KEY (from child or caregiver or both)</a:t>
            </a:r>
          </a:p>
          <a:p>
            <a:pPr marL="628650" lvl="1">
              <a:buFont typeface="Arial" panose="020B0604020202020204" pitchFamily="34" charset="0"/>
              <a:buChar char="•"/>
            </a:pPr>
            <a:r>
              <a:rPr lang="en-US" sz="1600" dirty="0"/>
              <a:t>ask them to keep a headache diary</a:t>
            </a:r>
          </a:p>
          <a:p>
            <a:pPr marL="628650" lvl="1">
              <a:buFont typeface="Arial" panose="020B0604020202020204" pitchFamily="34" charset="0"/>
              <a:buChar char="•"/>
            </a:pPr>
            <a:r>
              <a:rPr lang="en-US" sz="1600" dirty="0"/>
              <a:t>ask them to describe a typical attack, and about impact</a:t>
            </a:r>
          </a:p>
          <a:p>
            <a:pPr marL="628650" lvl="1">
              <a:buFont typeface="Arial" panose="020B0604020202020204" pitchFamily="34" charset="0"/>
              <a:buChar char="•"/>
            </a:pPr>
            <a:r>
              <a:rPr lang="en-US" sz="1600" dirty="0" err="1"/>
              <a:t>PedMidas</a:t>
            </a:r>
            <a:r>
              <a:rPr lang="en-US" sz="1600" dirty="0"/>
              <a:t> :  </a:t>
            </a:r>
            <a:r>
              <a:rPr lang="en-GB" sz="1600" dirty="0" err="1">
                <a:solidFill>
                  <a:srgbClr val="212121"/>
                </a:solidFill>
              </a:rPr>
              <a:t>Pediatric</a:t>
            </a:r>
            <a:r>
              <a:rPr lang="en-GB" sz="1600" dirty="0">
                <a:solidFill>
                  <a:srgbClr val="212121"/>
                </a:solidFill>
              </a:rPr>
              <a:t> Migraine Disability Assessment</a:t>
            </a:r>
          </a:p>
          <a:p>
            <a:pPr marL="628650" lvl="1">
              <a:buFont typeface="Arial" panose="020B0604020202020204" pitchFamily="34" charset="0"/>
              <a:buChar char="•"/>
            </a:pPr>
            <a:r>
              <a:rPr lang="en-GB" sz="1200" dirty="0">
                <a:solidFill>
                  <a:srgbClr val="212121"/>
                </a:solidFill>
                <a:hlinkClick r:id="rId3"/>
              </a:rPr>
              <a:t>https://media.gosh.nhs.uk/documents/pedi_midas_questionnaire.pdf</a:t>
            </a:r>
            <a:r>
              <a:rPr lang="en-GB" sz="1600" dirty="0">
                <a:solidFill>
                  <a:srgbClr val="212121"/>
                </a:solidFill>
              </a:rPr>
              <a:t> </a:t>
            </a:r>
          </a:p>
          <a:p>
            <a:pPr marL="628650" lvl="1">
              <a:buFont typeface="Arial" panose="020B0604020202020204" pitchFamily="34" charset="0"/>
              <a:buChar char="•"/>
            </a:pPr>
            <a:r>
              <a:rPr lang="en-GB" sz="1600" dirty="0" err="1"/>
              <a:t>Pediatric</a:t>
            </a:r>
            <a:r>
              <a:rPr lang="en-GB" sz="1600" dirty="0"/>
              <a:t> Quality of Life Inventory (</a:t>
            </a:r>
            <a:r>
              <a:rPr lang="en-GB" sz="1600" dirty="0" err="1"/>
              <a:t>PedsQL</a:t>
            </a:r>
            <a:r>
              <a:rPr lang="en-GB" sz="1600" dirty="0"/>
              <a:t>) </a:t>
            </a:r>
            <a:r>
              <a:rPr lang="en-GB" sz="1200" dirty="0">
                <a:hlinkClick r:id="rId4"/>
              </a:rPr>
              <a:t>www.pedsql.org/about_pedsql.html</a:t>
            </a:r>
            <a:endParaRPr lang="en-GB" sz="1600" dirty="0">
              <a:solidFill>
                <a:srgbClr val="212121"/>
              </a:solidFill>
            </a:endParaRPr>
          </a:p>
          <a:p>
            <a:pPr marL="342900" lvl="1" indent="0">
              <a:buNone/>
            </a:pPr>
            <a:r>
              <a:rPr lang="en-US" sz="1600" b="1" dirty="0">
                <a:solidFill>
                  <a:schemeClr val="accent1">
                    <a:lumMod val="75000"/>
                  </a:schemeClr>
                </a:solidFill>
              </a:rPr>
              <a:t>Examination</a:t>
            </a:r>
          </a:p>
          <a:p>
            <a:pPr marL="628650" lvl="1">
              <a:buFont typeface="Arial" panose="020B0604020202020204" pitchFamily="34" charset="0"/>
              <a:buChar char="•"/>
            </a:pPr>
            <a:r>
              <a:rPr lang="en-US" sz="1600" dirty="0"/>
              <a:t>BP, full neurological examination &amp; fundoscopy, urinalysis</a:t>
            </a:r>
          </a:p>
          <a:p>
            <a:pPr marL="342900" lvl="1" indent="0">
              <a:buNone/>
            </a:pPr>
            <a:r>
              <a:rPr lang="en-US" sz="1800" b="1" dirty="0">
                <a:solidFill>
                  <a:schemeClr val="accent1">
                    <a:lumMod val="75000"/>
                  </a:schemeClr>
                </a:solidFill>
              </a:rPr>
              <a:t>Tests?</a:t>
            </a:r>
          </a:p>
          <a:p>
            <a:pPr marL="628650" lvl="1">
              <a:buFont typeface="Arial" panose="020B0604020202020204" pitchFamily="34" charset="0"/>
              <a:buChar char="•"/>
            </a:pPr>
            <a:r>
              <a:rPr lang="en-US" sz="1600" dirty="0"/>
              <a:t>Tests are done to exclude other causes not to diagnose migraine</a:t>
            </a:r>
          </a:p>
          <a:p>
            <a:pPr marL="628650" lvl="1">
              <a:buFont typeface="Arial" panose="020B0604020202020204" pitchFamily="34" charset="0"/>
              <a:buChar char="•"/>
            </a:pPr>
            <a:r>
              <a:rPr lang="en-US" sz="1600" dirty="0"/>
              <a:t>Bloods to exclude </a:t>
            </a:r>
            <a:r>
              <a:rPr lang="en-US" sz="1600" dirty="0" err="1"/>
              <a:t>anaemia</a:t>
            </a:r>
            <a:r>
              <a:rPr lang="en-US" sz="1600" dirty="0"/>
              <a:t>, thyroid issues, Coeliac disease, low Vit D</a:t>
            </a:r>
          </a:p>
          <a:p>
            <a:pPr marL="628650" lvl="1">
              <a:buFont typeface="Arial" panose="020B0604020202020204" pitchFamily="34" charset="0"/>
              <a:buChar char="•"/>
            </a:pPr>
            <a:r>
              <a:rPr lang="en-US" sz="1600" dirty="0"/>
              <a:t>Scans if indicated –CT, MRI</a:t>
            </a:r>
          </a:p>
          <a:p>
            <a:pPr marL="628650" lvl="1">
              <a:buFont typeface="Arial" panose="020B0604020202020204" pitchFamily="34" charset="0"/>
              <a:buChar char="•"/>
            </a:pPr>
            <a:endParaRPr lang="en-US" sz="1600" dirty="0"/>
          </a:p>
          <a:p>
            <a:pPr marL="628650" lvl="1">
              <a:buFont typeface="Arial" panose="020B0604020202020204" pitchFamily="34" charset="0"/>
              <a:buChar char="•"/>
            </a:pPr>
            <a:endParaRPr lang="en-US" sz="1400" dirty="0"/>
          </a:p>
          <a:p>
            <a:pPr marL="257175" indent="-257175">
              <a:spcBef>
                <a:spcPts val="0"/>
              </a:spcBef>
              <a:buClr>
                <a:schemeClr val="dk1"/>
              </a:buClr>
              <a:buSzPct val="100000"/>
              <a:buNone/>
            </a:pPr>
            <a:endParaRPr lang="en-GB" sz="1600" dirty="0">
              <a:ea typeface="Questrial"/>
              <a:cs typeface="Questrial"/>
              <a:sym typeface="Questrial"/>
            </a:endParaRPr>
          </a:p>
          <a:p>
            <a:pPr marL="257175" indent="-257175">
              <a:spcBef>
                <a:spcPts val="0"/>
              </a:spcBef>
              <a:buClr>
                <a:schemeClr val="dk1"/>
              </a:buClr>
              <a:buSzPct val="100000"/>
              <a:buNone/>
            </a:pPr>
            <a:r>
              <a:rPr lang="en-GB" sz="1600" dirty="0">
                <a:ea typeface="Questrial"/>
                <a:cs typeface="Questrial"/>
                <a:sym typeface="Questrial"/>
              </a:rPr>
              <a:t> </a:t>
            </a:r>
          </a:p>
        </p:txBody>
      </p:sp>
      <p:sp>
        <p:nvSpPr>
          <p:cNvPr id="133" name="Shape 133">
            <a:extLst>
              <a:ext uri="{FF2B5EF4-FFF2-40B4-BE49-F238E27FC236}">
                <a16:creationId xmlns:a16="http://schemas.microsoft.com/office/drawing/2014/main" id="{D2CFA4F6-97AB-242F-DF51-8E60EE0C7058}"/>
              </a:ext>
            </a:extLst>
          </p:cNvPr>
          <p:cNvSpPr txBox="1">
            <a:spLocks noGrp="1"/>
          </p:cNvSpPr>
          <p:nvPr>
            <p:ph type="sldNum" idx="12"/>
          </p:nvPr>
        </p:nvSpPr>
        <p:spPr>
          <a:xfrm>
            <a:off x="6057901" y="4767264"/>
            <a:ext cx="1600199" cy="273844"/>
          </a:xfrm>
          <a:prstGeom prst="rect">
            <a:avLst/>
          </a:prstGeom>
          <a:noFill/>
          <a:ln>
            <a:noFill/>
          </a:ln>
        </p:spPr>
        <p:txBody>
          <a:bodyPr vert="horz" lIns="68569" tIns="34275" rIns="68569" bIns="34275" rtlCol="0" anchor="ctr" anchorCtr="0">
            <a:noAutofit/>
          </a:bodyPr>
          <a:lstStyle/>
          <a:p>
            <a:pPr>
              <a:buSzPct val="25000"/>
            </a:pPr>
            <a:fld id="{00000000-1234-1234-1234-123412341234}" type="slidenum">
              <a:rPr lang="en-GB">
                <a:solidFill>
                  <a:srgbClr val="888888"/>
                </a:solidFill>
                <a:latin typeface="Calibri"/>
                <a:ea typeface="Calibri"/>
                <a:cs typeface="Calibri"/>
                <a:sym typeface="Calibri"/>
              </a:rPr>
              <a:pPr>
                <a:buSzPct val="25000"/>
              </a:pPr>
              <a:t>14</a:t>
            </a:fld>
            <a:endParaRPr lang="en-GB">
              <a:solidFill>
                <a:srgbClr val="888888"/>
              </a:solidFill>
              <a:latin typeface="Calibri"/>
              <a:ea typeface="Calibri"/>
              <a:cs typeface="Calibri"/>
              <a:sym typeface="Calibri"/>
            </a:endParaRPr>
          </a:p>
        </p:txBody>
      </p:sp>
      <p:cxnSp>
        <p:nvCxnSpPr>
          <p:cNvPr id="7" name="Straight Connector 6">
            <a:extLst>
              <a:ext uri="{FF2B5EF4-FFF2-40B4-BE49-F238E27FC236}">
                <a16:creationId xmlns:a16="http://schemas.microsoft.com/office/drawing/2014/main" id="{ACAF5716-A7C3-A816-936E-6EAAB652687D}"/>
              </a:ext>
            </a:extLst>
          </p:cNvPr>
          <p:cNvCxnSpPr>
            <a:cxnSpLocks/>
          </p:cNvCxnSpPr>
          <p:nvPr/>
        </p:nvCxnSpPr>
        <p:spPr>
          <a:xfrm>
            <a:off x="589990" y="1177353"/>
            <a:ext cx="7596748" cy="0"/>
          </a:xfrm>
          <a:prstGeom prst="line">
            <a:avLst/>
          </a:prstGeom>
          <a:ln w="12700"/>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8661762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2">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32">
                                            <p:txEl>
                                              <p:pRg st="4" end="4"/>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32">
                                            <p:txEl>
                                              <p:pRg st="5" end="5"/>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32">
                                            <p:txEl>
                                              <p:pRg st="6" end="6"/>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32">
                                            <p:txEl>
                                              <p:pRg st="7" end="7"/>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32">
                                            <p:txEl>
                                              <p:pRg st="8" end="8"/>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32">
                                            <p:txEl>
                                              <p:pRg st="9" end="9"/>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32">
                                            <p:txEl>
                                              <p:pRg st="10" end="10"/>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32">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7DA1C4">
            <a:alpha val="20073"/>
          </a:srgbClr>
        </a:solidFill>
        <a:effectLst/>
      </p:bgPr>
    </p:bg>
    <p:spTree>
      <p:nvGrpSpPr>
        <p:cNvPr id="1" name="Shape 130"/>
        <p:cNvGrpSpPr/>
        <p:nvPr/>
      </p:nvGrpSpPr>
      <p:grpSpPr>
        <a:xfrm>
          <a:off x="0" y="0"/>
          <a:ext cx="0" cy="0"/>
          <a:chOff x="0" y="0"/>
          <a:chExt cx="0" cy="0"/>
        </a:xfrm>
      </p:grpSpPr>
      <p:sp>
        <p:nvSpPr>
          <p:cNvPr id="131" name="Shape 131"/>
          <p:cNvSpPr txBox="1">
            <a:spLocks noGrp="1"/>
          </p:cNvSpPr>
          <p:nvPr>
            <p:ph type="title"/>
          </p:nvPr>
        </p:nvSpPr>
        <p:spPr>
          <a:xfrm>
            <a:off x="1515735" y="535200"/>
            <a:ext cx="5745256" cy="830997"/>
          </a:xfrm>
          <a:prstGeom prst="rect">
            <a:avLst/>
          </a:prstGeom>
          <a:solidFill>
            <a:schemeClr val="bg1"/>
          </a:solidFill>
          <a:ln>
            <a:noFill/>
          </a:ln>
        </p:spPr>
        <p:txBody>
          <a:bodyPr vert="horz" lIns="68569" tIns="34275" rIns="68569" bIns="34275" rtlCol="0" anchor="ctr" anchorCtr="0">
            <a:noAutofit/>
          </a:bodyPr>
          <a:lstStyle/>
          <a:p>
            <a:pPr>
              <a:spcBef>
                <a:spcPts val="0"/>
              </a:spcBef>
              <a:buClr>
                <a:srgbClr val="900056"/>
              </a:buClr>
              <a:buSzPct val="25000"/>
            </a:pPr>
            <a:r>
              <a:rPr lang="en-GB" sz="2000" dirty="0">
                <a:solidFill>
                  <a:srgbClr val="900056"/>
                </a:solidFill>
                <a:latin typeface="Questrial"/>
                <a:ea typeface="Questrial"/>
                <a:cs typeface="Questrial"/>
                <a:sym typeface="Questrial"/>
              </a:rPr>
              <a:t>Always ask about Family History </a:t>
            </a:r>
          </a:p>
        </p:txBody>
      </p:sp>
      <p:sp>
        <p:nvSpPr>
          <p:cNvPr id="132" name="Shape 132"/>
          <p:cNvSpPr txBox="1">
            <a:spLocks noGrp="1"/>
          </p:cNvSpPr>
          <p:nvPr>
            <p:ph type="body" idx="1"/>
          </p:nvPr>
        </p:nvSpPr>
        <p:spPr>
          <a:xfrm>
            <a:off x="631122" y="1519922"/>
            <a:ext cx="7514482" cy="3544797"/>
          </a:xfrm>
          <a:prstGeom prst="rect">
            <a:avLst/>
          </a:prstGeom>
          <a:solidFill>
            <a:schemeClr val="bg1"/>
          </a:solidFill>
          <a:ln>
            <a:noFill/>
          </a:ln>
        </p:spPr>
        <p:txBody>
          <a:bodyPr vert="horz" lIns="68569" tIns="34275" rIns="68569" bIns="34275" rtlCol="0" anchor="t" anchorCtr="0">
            <a:noAutofit/>
          </a:bodyPr>
          <a:lstStyle/>
          <a:p>
            <a:pPr marL="257175" indent="-257175">
              <a:spcBef>
                <a:spcPts val="0"/>
              </a:spcBef>
              <a:buClr>
                <a:schemeClr val="dk1"/>
              </a:buClr>
              <a:buSzPct val="100000"/>
              <a:buNone/>
            </a:pPr>
            <a:r>
              <a:rPr lang="en-GB" sz="1600" b="1" dirty="0">
                <a:solidFill>
                  <a:schemeClr val="accent1">
                    <a:lumMod val="75000"/>
                  </a:schemeClr>
                </a:solidFill>
                <a:ea typeface="Questrial"/>
                <a:cs typeface="Questrial"/>
                <a:sym typeface="Questrial"/>
              </a:rPr>
              <a:t>Family History </a:t>
            </a:r>
            <a:r>
              <a:rPr lang="en-GB" sz="1600" dirty="0">
                <a:ea typeface="Questrial"/>
                <a:cs typeface="Questrial"/>
                <a:sym typeface="Questrial"/>
              </a:rPr>
              <a:t>of migraine means higher risk of child developing migraine at a young age</a:t>
            </a:r>
          </a:p>
          <a:p>
            <a:pPr marL="257175" indent="-257175">
              <a:spcBef>
                <a:spcPts val="0"/>
              </a:spcBef>
              <a:buClr>
                <a:schemeClr val="dk1"/>
              </a:buClr>
              <a:buSzPct val="100000"/>
              <a:buNone/>
            </a:pPr>
            <a:r>
              <a:rPr lang="en-GB" sz="1600" b="1" dirty="0">
                <a:solidFill>
                  <a:schemeClr val="accent1">
                    <a:lumMod val="75000"/>
                  </a:schemeClr>
                </a:solidFill>
                <a:ea typeface="Questrial"/>
                <a:cs typeface="Questrial"/>
                <a:sym typeface="Questrial"/>
              </a:rPr>
              <a:t>No Family History? </a:t>
            </a:r>
          </a:p>
          <a:p>
            <a:pPr lvl="1">
              <a:spcBef>
                <a:spcPts val="0"/>
              </a:spcBef>
              <a:buClr>
                <a:schemeClr val="dk1"/>
              </a:buClr>
              <a:buSzPct val="100000"/>
              <a:buFont typeface="Arial" panose="020B0604020202020204" pitchFamily="34" charset="0"/>
              <a:buChar char="•"/>
            </a:pPr>
            <a:r>
              <a:rPr lang="en-GB" sz="1400" dirty="0">
                <a:ea typeface="Questrial"/>
                <a:cs typeface="Questrial"/>
                <a:sym typeface="Questrial"/>
              </a:rPr>
              <a:t>Family members may not have been asked!</a:t>
            </a:r>
          </a:p>
          <a:p>
            <a:pPr lvl="1">
              <a:spcBef>
                <a:spcPts val="0"/>
              </a:spcBef>
              <a:buClr>
                <a:schemeClr val="dk1"/>
              </a:buClr>
              <a:buSzPct val="100000"/>
              <a:buFont typeface="Arial" panose="020B0604020202020204" pitchFamily="34" charset="0"/>
              <a:buChar char="•"/>
            </a:pPr>
            <a:r>
              <a:rPr lang="en-GB" sz="1400" dirty="0">
                <a:ea typeface="Questrial"/>
                <a:cs typeface="Questrial"/>
                <a:sym typeface="Questrial"/>
              </a:rPr>
              <a:t>Diagnosis may not be clear or mild attacks</a:t>
            </a:r>
          </a:p>
          <a:p>
            <a:pPr lvl="1">
              <a:spcBef>
                <a:spcPts val="0"/>
              </a:spcBef>
              <a:buClr>
                <a:schemeClr val="dk1"/>
              </a:buClr>
              <a:buSzPct val="100000"/>
              <a:buFont typeface="Arial" panose="020B0604020202020204" pitchFamily="34" charset="0"/>
              <a:buChar char="•"/>
            </a:pPr>
            <a:r>
              <a:rPr lang="en-GB" sz="1400" dirty="0">
                <a:ea typeface="Questrial"/>
                <a:cs typeface="Questrial"/>
                <a:sym typeface="Questrial"/>
              </a:rPr>
              <a:t>Mislabelled – ‘sick headaches’, ‘the normal headaches everybody gets’</a:t>
            </a:r>
          </a:p>
          <a:p>
            <a:pPr lvl="1">
              <a:spcBef>
                <a:spcPts val="0"/>
              </a:spcBef>
              <a:buClr>
                <a:schemeClr val="dk1"/>
              </a:buClr>
              <a:buSzPct val="100000"/>
              <a:buFont typeface="Arial" panose="020B0604020202020204" pitchFamily="34" charset="0"/>
              <a:buChar char="•"/>
            </a:pPr>
            <a:r>
              <a:rPr lang="en-GB" sz="1400" dirty="0">
                <a:ea typeface="Questrial"/>
                <a:cs typeface="Questrial"/>
                <a:sym typeface="Questrial"/>
              </a:rPr>
              <a:t>Unrecognised</a:t>
            </a:r>
          </a:p>
          <a:p>
            <a:pPr marL="257175" indent="-257175">
              <a:spcBef>
                <a:spcPts val="0"/>
              </a:spcBef>
              <a:buClr>
                <a:schemeClr val="dk1"/>
              </a:buClr>
              <a:buSzPct val="100000"/>
              <a:buNone/>
            </a:pPr>
            <a:r>
              <a:rPr lang="en-GB" sz="1600" b="1" dirty="0">
                <a:solidFill>
                  <a:schemeClr val="accent1">
                    <a:lumMod val="75000"/>
                  </a:schemeClr>
                </a:solidFill>
                <a:ea typeface="Questrial"/>
                <a:cs typeface="Questrial"/>
                <a:sym typeface="Questrial"/>
              </a:rPr>
              <a:t>If both parents have migraine</a:t>
            </a:r>
            <a:r>
              <a:rPr lang="en-GB" sz="1600" dirty="0">
                <a:solidFill>
                  <a:schemeClr val="accent1">
                    <a:lumMod val="75000"/>
                  </a:schemeClr>
                </a:solidFill>
                <a:ea typeface="Questrial"/>
                <a:cs typeface="Questrial"/>
                <a:sym typeface="Questrial"/>
              </a:rPr>
              <a:t>, </a:t>
            </a:r>
            <a:r>
              <a:rPr lang="en-GB" sz="1600" dirty="0">
                <a:ea typeface="Questrial"/>
                <a:cs typeface="Questrial"/>
                <a:sym typeface="Questrial"/>
              </a:rPr>
              <a:t>risk of child having migraine is increased by 75%</a:t>
            </a:r>
            <a:endParaRPr lang="en-GB" sz="1600" b="1" dirty="0">
              <a:ea typeface="Questrial"/>
              <a:cs typeface="Questrial"/>
              <a:sym typeface="Questrial"/>
            </a:endParaRPr>
          </a:p>
          <a:p>
            <a:pPr marL="257175" indent="-257175">
              <a:spcBef>
                <a:spcPts val="0"/>
              </a:spcBef>
              <a:buClr>
                <a:schemeClr val="dk1"/>
              </a:buClr>
              <a:buSzPct val="100000"/>
              <a:buNone/>
            </a:pPr>
            <a:r>
              <a:rPr lang="en-GB" sz="1600" b="1" dirty="0">
                <a:solidFill>
                  <a:schemeClr val="accent1">
                    <a:lumMod val="75000"/>
                  </a:schemeClr>
                </a:solidFill>
                <a:ea typeface="Questrial"/>
                <a:cs typeface="Questrial"/>
                <a:sym typeface="Questrial"/>
              </a:rPr>
              <a:t>1</a:t>
            </a:r>
            <a:r>
              <a:rPr lang="en-GB" sz="1600" b="1" baseline="30000" dirty="0">
                <a:solidFill>
                  <a:schemeClr val="accent1">
                    <a:lumMod val="75000"/>
                  </a:schemeClr>
                </a:solidFill>
                <a:ea typeface="Questrial"/>
                <a:cs typeface="Questrial"/>
                <a:sym typeface="Questrial"/>
              </a:rPr>
              <a:t>st</a:t>
            </a:r>
            <a:r>
              <a:rPr lang="en-GB" sz="1600" b="1" dirty="0">
                <a:solidFill>
                  <a:schemeClr val="accent1">
                    <a:lumMod val="75000"/>
                  </a:schemeClr>
                </a:solidFill>
                <a:ea typeface="Questrial"/>
                <a:cs typeface="Questrial"/>
                <a:sym typeface="Questrial"/>
              </a:rPr>
              <a:t> degree relatives of Migraine with aura - </a:t>
            </a:r>
            <a:r>
              <a:rPr lang="en-GB" sz="1600" dirty="0">
                <a:solidFill>
                  <a:schemeClr val="accent1">
                    <a:lumMod val="75000"/>
                  </a:schemeClr>
                </a:solidFill>
                <a:ea typeface="Questrial"/>
                <a:cs typeface="Questrial"/>
                <a:sym typeface="Questrial"/>
              </a:rPr>
              <a:t> </a:t>
            </a:r>
            <a:r>
              <a:rPr lang="en-GB" sz="1600" dirty="0">
                <a:ea typeface="Questrial"/>
                <a:cs typeface="Questrial"/>
                <a:sym typeface="Questrial"/>
              </a:rPr>
              <a:t>child has 4 x risk of having MA</a:t>
            </a:r>
          </a:p>
          <a:p>
            <a:pPr marL="0" indent="0">
              <a:spcBef>
                <a:spcPts val="0"/>
              </a:spcBef>
              <a:buClr>
                <a:schemeClr val="dk1"/>
              </a:buClr>
              <a:buSzPct val="100000"/>
              <a:buNone/>
            </a:pPr>
            <a:r>
              <a:rPr lang="en-GB" sz="1600" b="1" u="sng" dirty="0">
                <a:solidFill>
                  <a:schemeClr val="accent1">
                    <a:lumMod val="75000"/>
                  </a:schemeClr>
                </a:solidFill>
                <a:ea typeface="Questrial"/>
                <a:cs typeface="Questrial"/>
                <a:sym typeface="Questrial"/>
              </a:rPr>
              <a:t>Other Clues in the history</a:t>
            </a:r>
            <a:r>
              <a:rPr lang="en-GB" sz="1600" b="1" dirty="0">
                <a:solidFill>
                  <a:schemeClr val="accent1">
                    <a:lumMod val="75000"/>
                  </a:schemeClr>
                </a:solidFill>
                <a:ea typeface="Questrial"/>
                <a:cs typeface="Questrial"/>
                <a:sym typeface="Questrial"/>
              </a:rPr>
              <a:t>: </a:t>
            </a:r>
          </a:p>
          <a:p>
            <a:pPr marL="0" indent="0">
              <a:spcBef>
                <a:spcPts val="0"/>
              </a:spcBef>
              <a:buClr>
                <a:schemeClr val="dk1"/>
              </a:buClr>
              <a:buSzPct val="100000"/>
              <a:buNone/>
            </a:pPr>
            <a:r>
              <a:rPr lang="en-GB" sz="1600" dirty="0">
                <a:ea typeface="Questrial"/>
                <a:cs typeface="Questrial"/>
                <a:sym typeface="Questrial"/>
              </a:rPr>
              <a:t>Migraine is linked with</a:t>
            </a:r>
          </a:p>
          <a:p>
            <a:pPr lvl="1">
              <a:spcBef>
                <a:spcPts val="0"/>
              </a:spcBef>
              <a:buClr>
                <a:schemeClr val="dk1"/>
              </a:buClr>
              <a:buSzPct val="100000"/>
              <a:buFont typeface="Courier New" panose="02070309020205020404" pitchFamily="49" charset="0"/>
              <a:buChar char="o"/>
            </a:pPr>
            <a:r>
              <a:rPr lang="en-GB" sz="1400" dirty="0">
                <a:ea typeface="Questrial"/>
                <a:cs typeface="Questrial"/>
                <a:sym typeface="Questrial"/>
              </a:rPr>
              <a:t>Travel sickness</a:t>
            </a:r>
          </a:p>
          <a:p>
            <a:pPr lvl="1">
              <a:spcBef>
                <a:spcPts val="0"/>
              </a:spcBef>
              <a:buClr>
                <a:schemeClr val="dk1"/>
              </a:buClr>
              <a:buSzPct val="100000"/>
              <a:buFont typeface="Courier New" panose="02070309020205020404" pitchFamily="49" charset="0"/>
              <a:buChar char="o"/>
            </a:pPr>
            <a:r>
              <a:rPr lang="en-GB" sz="1400" dirty="0">
                <a:ea typeface="Questrial"/>
                <a:cs typeface="Questrial"/>
                <a:sym typeface="Questrial"/>
              </a:rPr>
              <a:t>Cyclical vomiting</a:t>
            </a:r>
          </a:p>
          <a:p>
            <a:pPr lvl="1">
              <a:spcBef>
                <a:spcPts val="0"/>
              </a:spcBef>
              <a:buClr>
                <a:schemeClr val="dk1"/>
              </a:buClr>
              <a:buSzPct val="100000"/>
              <a:buFont typeface="Courier New" panose="02070309020205020404" pitchFamily="49" charset="0"/>
              <a:buChar char="o"/>
            </a:pPr>
            <a:r>
              <a:rPr lang="en-GB" sz="1400" dirty="0">
                <a:ea typeface="Questrial"/>
                <a:cs typeface="Questrial"/>
                <a:sym typeface="Questrial"/>
              </a:rPr>
              <a:t>Episodic dizziness</a:t>
            </a:r>
          </a:p>
          <a:p>
            <a:pPr lvl="1">
              <a:spcBef>
                <a:spcPts val="0"/>
              </a:spcBef>
              <a:buClr>
                <a:schemeClr val="dk1"/>
              </a:buClr>
              <a:buSzPct val="100000"/>
              <a:buFont typeface="Courier New" panose="02070309020205020404" pitchFamily="49" charset="0"/>
              <a:buChar char="o"/>
            </a:pPr>
            <a:r>
              <a:rPr lang="en-GB" sz="1400" dirty="0">
                <a:ea typeface="Questrial"/>
                <a:cs typeface="Questrial"/>
                <a:sym typeface="Questrial"/>
              </a:rPr>
              <a:t>Infantile colic</a:t>
            </a:r>
          </a:p>
          <a:p>
            <a:pPr lvl="1">
              <a:spcBef>
                <a:spcPts val="0"/>
              </a:spcBef>
              <a:buClr>
                <a:schemeClr val="dk1"/>
              </a:buClr>
              <a:buSzPct val="100000"/>
              <a:buFont typeface="Courier New" panose="02070309020205020404" pitchFamily="49" charset="0"/>
              <a:buChar char="o"/>
            </a:pPr>
            <a:r>
              <a:rPr lang="en-GB" sz="1400" dirty="0">
                <a:ea typeface="Questrial"/>
                <a:cs typeface="Questrial"/>
                <a:sym typeface="Questrial"/>
              </a:rPr>
              <a:t>Benign torticollis of childhood</a:t>
            </a:r>
          </a:p>
          <a:p>
            <a:pPr marL="257175" indent="-257175">
              <a:spcBef>
                <a:spcPts val="0"/>
              </a:spcBef>
              <a:buClr>
                <a:schemeClr val="dk1"/>
              </a:buClr>
              <a:buSzPct val="100000"/>
              <a:buNone/>
            </a:pPr>
            <a:endParaRPr lang="en-GB" sz="1600" dirty="0">
              <a:ea typeface="Questrial"/>
              <a:cs typeface="Questrial"/>
              <a:sym typeface="Questrial"/>
            </a:endParaRPr>
          </a:p>
          <a:p>
            <a:pPr marL="257175" indent="-257175">
              <a:spcBef>
                <a:spcPts val="0"/>
              </a:spcBef>
              <a:buClr>
                <a:schemeClr val="dk1"/>
              </a:buClr>
              <a:buSzPct val="100000"/>
              <a:buNone/>
            </a:pPr>
            <a:r>
              <a:rPr lang="en-GB" sz="1600" dirty="0">
                <a:ea typeface="Questrial"/>
                <a:cs typeface="Questrial"/>
                <a:sym typeface="Questrial"/>
              </a:rPr>
              <a:t> </a:t>
            </a:r>
          </a:p>
        </p:txBody>
      </p:sp>
      <p:sp>
        <p:nvSpPr>
          <p:cNvPr id="133" name="Shape 133"/>
          <p:cNvSpPr txBox="1">
            <a:spLocks noGrp="1"/>
          </p:cNvSpPr>
          <p:nvPr>
            <p:ph type="sldNum" idx="12"/>
          </p:nvPr>
        </p:nvSpPr>
        <p:spPr>
          <a:xfrm>
            <a:off x="6057901" y="4767264"/>
            <a:ext cx="1600199" cy="273844"/>
          </a:xfrm>
          <a:prstGeom prst="rect">
            <a:avLst/>
          </a:prstGeom>
          <a:noFill/>
          <a:ln>
            <a:noFill/>
          </a:ln>
        </p:spPr>
        <p:txBody>
          <a:bodyPr vert="horz" lIns="68569" tIns="34275" rIns="68569" bIns="34275" rtlCol="0" anchor="ctr" anchorCtr="0">
            <a:noAutofit/>
          </a:bodyPr>
          <a:lstStyle/>
          <a:p>
            <a:pPr>
              <a:buSzPct val="25000"/>
            </a:pPr>
            <a:fld id="{00000000-1234-1234-1234-123412341234}" type="slidenum">
              <a:rPr lang="en-GB">
                <a:solidFill>
                  <a:srgbClr val="888888"/>
                </a:solidFill>
                <a:latin typeface="Calibri"/>
                <a:ea typeface="Calibri"/>
                <a:cs typeface="Calibri"/>
                <a:sym typeface="Calibri"/>
              </a:rPr>
              <a:pPr>
                <a:buSzPct val="25000"/>
              </a:pPr>
              <a:t>15</a:t>
            </a:fld>
            <a:endParaRPr lang="en-GB">
              <a:solidFill>
                <a:srgbClr val="888888"/>
              </a:solidFill>
              <a:latin typeface="Calibri"/>
              <a:ea typeface="Calibri"/>
              <a:cs typeface="Calibri"/>
              <a:sym typeface="Calibri"/>
            </a:endParaRPr>
          </a:p>
        </p:txBody>
      </p:sp>
      <p:cxnSp>
        <p:nvCxnSpPr>
          <p:cNvPr id="7" name="Straight Connector 6">
            <a:extLst>
              <a:ext uri="{FF2B5EF4-FFF2-40B4-BE49-F238E27FC236}">
                <a16:creationId xmlns:a16="http://schemas.microsoft.com/office/drawing/2014/main" id="{2C99C9C9-AE92-C140-BD31-2953B830E76E}"/>
              </a:ext>
            </a:extLst>
          </p:cNvPr>
          <p:cNvCxnSpPr>
            <a:cxnSpLocks/>
          </p:cNvCxnSpPr>
          <p:nvPr/>
        </p:nvCxnSpPr>
        <p:spPr>
          <a:xfrm>
            <a:off x="589989" y="1366197"/>
            <a:ext cx="7596748" cy="0"/>
          </a:xfrm>
          <a:prstGeom prst="line">
            <a:avLst/>
          </a:prstGeom>
          <a:ln w="12700"/>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0036725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2">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2">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32">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32">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32">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32">
                                            <p:txEl>
                                              <p:pRg st="6" end="6"/>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32">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32">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32">
                                            <p:txEl>
                                              <p:pRg st="9" end="9"/>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32">
                                            <p:txEl>
                                              <p:pRg st="11" end="11"/>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132">
                                            <p:txEl>
                                              <p:pRg st="10" end="10"/>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132">
                                            <p:txEl>
                                              <p:pRg st="12" end="12"/>
                                            </p:txEl>
                                          </p:spTgt>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132">
                                            <p:txEl>
                                              <p:pRg st="13" end="13"/>
                                            </p:txEl>
                                          </p:spTgt>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132">
                                            <p:txEl>
                                              <p:pRg st="14" end="1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7DA1C4">
            <a:alpha val="20073"/>
          </a:srgbClr>
        </a:solidFill>
        <a:effectLst/>
      </p:bgPr>
    </p:bg>
    <p:spTree>
      <p:nvGrpSpPr>
        <p:cNvPr id="1" name="Shape 130">
          <a:extLst>
            <a:ext uri="{FF2B5EF4-FFF2-40B4-BE49-F238E27FC236}">
              <a16:creationId xmlns:a16="http://schemas.microsoft.com/office/drawing/2014/main" id="{E61CB805-84BF-590A-81D3-2A1F3771C267}"/>
            </a:ext>
          </a:extLst>
        </p:cNvPr>
        <p:cNvGrpSpPr/>
        <p:nvPr/>
      </p:nvGrpSpPr>
      <p:grpSpPr>
        <a:xfrm>
          <a:off x="0" y="0"/>
          <a:ext cx="0" cy="0"/>
          <a:chOff x="0" y="0"/>
          <a:chExt cx="0" cy="0"/>
        </a:xfrm>
      </p:grpSpPr>
      <p:sp>
        <p:nvSpPr>
          <p:cNvPr id="131" name="Shape 131">
            <a:extLst>
              <a:ext uri="{FF2B5EF4-FFF2-40B4-BE49-F238E27FC236}">
                <a16:creationId xmlns:a16="http://schemas.microsoft.com/office/drawing/2014/main" id="{091FD940-161F-8A05-952B-9C20CDB9F508}"/>
              </a:ext>
            </a:extLst>
          </p:cNvPr>
          <p:cNvSpPr txBox="1">
            <a:spLocks noGrp="1"/>
          </p:cNvSpPr>
          <p:nvPr>
            <p:ph type="title"/>
          </p:nvPr>
        </p:nvSpPr>
        <p:spPr>
          <a:xfrm>
            <a:off x="1515735" y="541036"/>
            <a:ext cx="5745256" cy="830997"/>
          </a:xfrm>
          <a:prstGeom prst="rect">
            <a:avLst/>
          </a:prstGeom>
          <a:solidFill>
            <a:schemeClr val="bg1"/>
          </a:solidFill>
          <a:ln>
            <a:noFill/>
          </a:ln>
        </p:spPr>
        <p:txBody>
          <a:bodyPr vert="horz" lIns="68569" tIns="34275" rIns="68569" bIns="34275" rtlCol="0" anchor="ctr" anchorCtr="0">
            <a:noAutofit/>
          </a:bodyPr>
          <a:lstStyle/>
          <a:p>
            <a:pPr>
              <a:spcBef>
                <a:spcPts val="0"/>
              </a:spcBef>
              <a:buClr>
                <a:srgbClr val="900056"/>
              </a:buClr>
              <a:buSzPct val="25000"/>
            </a:pPr>
            <a:r>
              <a:rPr lang="en-GB" sz="2400" dirty="0">
                <a:solidFill>
                  <a:srgbClr val="900056"/>
                </a:solidFill>
                <a:latin typeface="Questrial"/>
                <a:ea typeface="Questrial"/>
                <a:cs typeface="Questrial"/>
                <a:sym typeface="Questrial"/>
              </a:rPr>
              <a:t>Could it be Cluster Headache?</a:t>
            </a:r>
          </a:p>
        </p:txBody>
      </p:sp>
      <p:sp>
        <p:nvSpPr>
          <p:cNvPr id="132" name="Shape 132">
            <a:extLst>
              <a:ext uri="{FF2B5EF4-FFF2-40B4-BE49-F238E27FC236}">
                <a16:creationId xmlns:a16="http://schemas.microsoft.com/office/drawing/2014/main" id="{15606132-9243-B34D-565A-63C58448946E}"/>
              </a:ext>
            </a:extLst>
          </p:cNvPr>
          <p:cNvSpPr txBox="1">
            <a:spLocks noGrp="1"/>
          </p:cNvSpPr>
          <p:nvPr>
            <p:ph type="body" idx="1"/>
          </p:nvPr>
        </p:nvSpPr>
        <p:spPr>
          <a:xfrm>
            <a:off x="275625" y="1372033"/>
            <a:ext cx="8592749" cy="3544797"/>
          </a:xfrm>
          <a:prstGeom prst="rect">
            <a:avLst/>
          </a:prstGeom>
          <a:solidFill>
            <a:schemeClr val="bg1"/>
          </a:solidFill>
          <a:ln>
            <a:noFill/>
          </a:ln>
        </p:spPr>
        <p:txBody>
          <a:bodyPr vert="horz" lIns="68569" tIns="34275" rIns="68569" bIns="34275" rtlCol="0" anchor="t" anchorCtr="0">
            <a:noAutofit/>
          </a:bodyPr>
          <a:lstStyle/>
          <a:p>
            <a:pPr marL="257175" indent="-257175">
              <a:spcBef>
                <a:spcPts val="0"/>
              </a:spcBef>
              <a:buClr>
                <a:schemeClr val="dk1"/>
              </a:buClr>
              <a:buSzPct val="100000"/>
              <a:buNone/>
            </a:pPr>
            <a:endParaRPr lang="en-GB" sz="1200" b="1" dirty="0"/>
          </a:p>
          <a:p>
            <a:pPr marL="257175" indent="-257175" algn="ctr">
              <a:spcBef>
                <a:spcPts val="0"/>
              </a:spcBef>
              <a:buClr>
                <a:schemeClr val="dk1"/>
              </a:buClr>
              <a:buSzPct val="100000"/>
              <a:buNone/>
            </a:pPr>
            <a:r>
              <a:rPr lang="en-GB" sz="1600" b="1" dirty="0"/>
              <a:t>Cluster headache onset has been documented at every paediatric age. </a:t>
            </a:r>
          </a:p>
          <a:p>
            <a:pPr>
              <a:spcBef>
                <a:spcPts val="0"/>
              </a:spcBef>
              <a:buClr>
                <a:schemeClr val="dk1"/>
              </a:buClr>
              <a:buSzPct val="100000"/>
            </a:pPr>
            <a:r>
              <a:rPr lang="en-GB" sz="1400" dirty="0"/>
              <a:t>Pain in </a:t>
            </a:r>
            <a:r>
              <a:rPr lang="en-GB" sz="1400" dirty="0">
                <a:solidFill>
                  <a:schemeClr val="accent1">
                    <a:lumMod val="75000"/>
                  </a:schemeClr>
                </a:solidFill>
              </a:rPr>
              <a:t>all typical locations</a:t>
            </a:r>
            <a:endParaRPr lang="en-GB" sz="1400" dirty="0"/>
          </a:p>
          <a:p>
            <a:pPr>
              <a:spcBef>
                <a:spcPts val="0"/>
              </a:spcBef>
              <a:buClr>
                <a:schemeClr val="dk1"/>
              </a:buClr>
              <a:buSzPct val="100000"/>
            </a:pPr>
            <a:r>
              <a:rPr lang="en-GB" sz="1400" dirty="0">
                <a:solidFill>
                  <a:schemeClr val="accent1">
                    <a:lumMod val="75000"/>
                  </a:schemeClr>
                </a:solidFill>
              </a:rPr>
              <a:t>full range of durations (15–180 minutes)</a:t>
            </a:r>
            <a:endParaRPr lang="en-GB" sz="1400" dirty="0"/>
          </a:p>
          <a:p>
            <a:pPr>
              <a:spcBef>
                <a:spcPts val="0"/>
              </a:spcBef>
              <a:buClr>
                <a:schemeClr val="dk1"/>
              </a:buClr>
              <a:buSzPct val="100000"/>
            </a:pPr>
            <a:r>
              <a:rPr lang="en-GB" sz="1400" dirty="0"/>
              <a:t>But </a:t>
            </a:r>
            <a:r>
              <a:rPr lang="en-GB" sz="1400" dirty="0">
                <a:solidFill>
                  <a:schemeClr val="accent1">
                    <a:lumMod val="75000"/>
                  </a:schemeClr>
                </a:solidFill>
              </a:rPr>
              <a:t>lower attack frequency - </a:t>
            </a:r>
            <a:r>
              <a:rPr lang="en-GB" sz="1400" dirty="0"/>
              <a:t>between every other day and 6 per day (official criteria is between every other day &amp; 8 per day)</a:t>
            </a:r>
          </a:p>
          <a:p>
            <a:pPr>
              <a:spcBef>
                <a:spcPts val="0"/>
              </a:spcBef>
              <a:buClr>
                <a:schemeClr val="dk1"/>
              </a:buClr>
              <a:buSzPct val="100000"/>
            </a:pPr>
            <a:endParaRPr lang="en-GB" sz="1400" dirty="0">
              <a:ea typeface="Questrial"/>
              <a:cs typeface="Questrial"/>
              <a:sym typeface="Questrial"/>
            </a:endParaRPr>
          </a:p>
          <a:p>
            <a:pPr>
              <a:spcBef>
                <a:spcPts val="0"/>
              </a:spcBef>
              <a:buClr>
                <a:schemeClr val="dk1"/>
              </a:buClr>
              <a:buSzPct val="100000"/>
            </a:pPr>
            <a:r>
              <a:rPr lang="en-GB" sz="1400" dirty="0"/>
              <a:t>All the autonomic and restlessness features described</a:t>
            </a:r>
          </a:p>
          <a:p>
            <a:pPr>
              <a:spcBef>
                <a:spcPts val="0"/>
              </a:spcBef>
              <a:buClr>
                <a:schemeClr val="dk1"/>
              </a:buClr>
              <a:buSzPct val="100000"/>
              <a:buFont typeface="Courier New" panose="02070309020205020404" pitchFamily="49" charset="0"/>
              <a:buChar char="o"/>
            </a:pPr>
            <a:r>
              <a:rPr lang="en-GB" sz="1000" dirty="0"/>
              <a:t>lacrimation in 81% </a:t>
            </a:r>
          </a:p>
          <a:p>
            <a:pPr>
              <a:buFont typeface="Courier New" panose="02070309020205020404" pitchFamily="49" charset="0"/>
              <a:buChar char="o"/>
            </a:pPr>
            <a:r>
              <a:rPr lang="en-GB" sz="1000" dirty="0"/>
              <a:t>restlessness in 63% </a:t>
            </a:r>
          </a:p>
          <a:p>
            <a:pPr>
              <a:buFont typeface="Courier New" panose="02070309020205020404" pitchFamily="49" charset="0"/>
              <a:buChar char="o"/>
            </a:pPr>
            <a:r>
              <a:rPr lang="en-GB" sz="1000" dirty="0"/>
              <a:t>conjunctival injection in 61% </a:t>
            </a:r>
          </a:p>
          <a:p>
            <a:pPr>
              <a:buFont typeface="Courier New" panose="02070309020205020404" pitchFamily="49" charset="0"/>
              <a:buChar char="o"/>
            </a:pPr>
            <a:r>
              <a:rPr lang="en-GB" sz="1000" dirty="0"/>
              <a:t>nasal congestion in 57% </a:t>
            </a:r>
          </a:p>
          <a:p>
            <a:pPr>
              <a:buFont typeface="Courier New" panose="02070309020205020404" pitchFamily="49" charset="0"/>
              <a:buChar char="o"/>
            </a:pPr>
            <a:r>
              <a:rPr lang="en-GB" sz="1000" dirty="0"/>
              <a:t>ptosis in 52% </a:t>
            </a:r>
          </a:p>
          <a:p>
            <a:pPr>
              <a:buFont typeface="Courier New" panose="02070309020205020404" pitchFamily="49" charset="0"/>
              <a:buChar char="o"/>
            </a:pPr>
            <a:r>
              <a:rPr lang="en-GB" sz="1000" dirty="0" err="1"/>
              <a:t>rhinorrhea</a:t>
            </a:r>
            <a:r>
              <a:rPr lang="en-GB" sz="1000" dirty="0"/>
              <a:t> in 45% </a:t>
            </a:r>
          </a:p>
          <a:p>
            <a:pPr>
              <a:buFont typeface="Courier New" panose="02070309020205020404" pitchFamily="49" charset="0"/>
              <a:buChar char="o"/>
            </a:pPr>
            <a:r>
              <a:rPr lang="en-GB" sz="1000" dirty="0"/>
              <a:t>facial sweating in 16% </a:t>
            </a:r>
          </a:p>
          <a:p>
            <a:pPr>
              <a:buFont typeface="Courier New" panose="02070309020205020404" pitchFamily="49" charset="0"/>
              <a:buChar char="o"/>
            </a:pPr>
            <a:r>
              <a:rPr lang="en-GB" sz="1000" dirty="0"/>
              <a:t>miosis in 14% , </a:t>
            </a:r>
          </a:p>
          <a:p>
            <a:pPr>
              <a:buFont typeface="Courier New" panose="02070309020205020404" pitchFamily="49" charset="0"/>
              <a:buChar char="o"/>
            </a:pPr>
            <a:r>
              <a:rPr lang="en-GB" sz="1000" dirty="0"/>
              <a:t>eyelid </a:t>
            </a:r>
            <a:r>
              <a:rPr lang="en-GB" sz="1000" dirty="0" err="1"/>
              <a:t>edema</a:t>
            </a:r>
            <a:r>
              <a:rPr lang="en-GB" sz="1000" dirty="0"/>
              <a:t> in 3%  </a:t>
            </a:r>
          </a:p>
          <a:p>
            <a:pPr marL="257175" indent="-257175">
              <a:spcBef>
                <a:spcPts val="0"/>
              </a:spcBef>
              <a:buClr>
                <a:schemeClr val="dk1"/>
              </a:buClr>
              <a:buSzPct val="100000"/>
              <a:buNone/>
            </a:pPr>
            <a:endParaRPr lang="en-GB" sz="1600" dirty="0">
              <a:ea typeface="Questrial"/>
              <a:cs typeface="Questrial"/>
              <a:sym typeface="Questrial"/>
            </a:endParaRPr>
          </a:p>
        </p:txBody>
      </p:sp>
      <p:sp>
        <p:nvSpPr>
          <p:cNvPr id="133" name="Shape 133">
            <a:extLst>
              <a:ext uri="{FF2B5EF4-FFF2-40B4-BE49-F238E27FC236}">
                <a16:creationId xmlns:a16="http://schemas.microsoft.com/office/drawing/2014/main" id="{CB6EB4BD-75C7-6454-9878-2FBB23813F9B}"/>
              </a:ext>
            </a:extLst>
          </p:cNvPr>
          <p:cNvSpPr txBox="1">
            <a:spLocks noGrp="1"/>
          </p:cNvSpPr>
          <p:nvPr>
            <p:ph type="sldNum" idx="12"/>
          </p:nvPr>
        </p:nvSpPr>
        <p:spPr>
          <a:xfrm>
            <a:off x="5170312" y="3691467"/>
            <a:ext cx="3533422" cy="383822"/>
          </a:xfrm>
          <a:prstGeom prst="rect">
            <a:avLst/>
          </a:prstGeom>
          <a:solidFill>
            <a:schemeClr val="bg1">
              <a:lumMod val="95000"/>
            </a:schemeClr>
          </a:solidFill>
          <a:ln>
            <a:noFill/>
          </a:ln>
        </p:spPr>
        <p:txBody>
          <a:bodyPr vert="horz" lIns="68569" tIns="34275" rIns="68569" bIns="34275" rtlCol="0" anchor="ctr" anchorCtr="0">
            <a:noAutofit/>
          </a:bodyPr>
          <a:lstStyle/>
          <a:p>
            <a:pPr marL="257175" indent="-257175">
              <a:spcBef>
                <a:spcPts val="0"/>
              </a:spcBef>
              <a:buClr>
                <a:schemeClr val="dk1"/>
              </a:buClr>
              <a:buSzPct val="100000"/>
              <a:buNone/>
            </a:pPr>
            <a:endParaRPr lang="en-GB" sz="900" b="1" dirty="0"/>
          </a:p>
          <a:p>
            <a:pPr marL="257175" indent="-257175">
              <a:spcBef>
                <a:spcPts val="0"/>
              </a:spcBef>
              <a:buClr>
                <a:schemeClr val="dk1"/>
              </a:buClr>
              <a:buSzPct val="100000"/>
              <a:buNone/>
            </a:pPr>
            <a:r>
              <a:rPr lang="en-GB" sz="900" b="1" dirty="0" err="1"/>
              <a:t>Pediatric</a:t>
            </a:r>
            <a:r>
              <a:rPr lang="en-GB" sz="900" b="1" dirty="0"/>
              <a:t>-onset trigeminal autonomic cephalalgias: A systematic review and meta-analysis 2021 Cephalalgia Ghosh et al.</a:t>
            </a:r>
          </a:p>
          <a:p>
            <a:pPr marL="257175" indent="-257175">
              <a:spcBef>
                <a:spcPts val="0"/>
              </a:spcBef>
              <a:buClr>
                <a:schemeClr val="dk1"/>
              </a:buClr>
              <a:buSzPct val="100000"/>
              <a:buNone/>
            </a:pPr>
            <a:r>
              <a:rPr lang="en-GB" sz="900" dirty="0">
                <a:hlinkClick r:id="rId3"/>
              </a:rPr>
              <a:t>https://journals.sagepub.com/doi/10.1177/03331024211027560</a:t>
            </a:r>
            <a:endParaRPr lang="en-GB" sz="900" dirty="0"/>
          </a:p>
        </p:txBody>
      </p:sp>
      <p:cxnSp>
        <p:nvCxnSpPr>
          <p:cNvPr id="7" name="Straight Connector 6">
            <a:extLst>
              <a:ext uri="{FF2B5EF4-FFF2-40B4-BE49-F238E27FC236}">
                <a16:creationId xmlns:a16="http://schemas.microsoft.com/office/drawing/2014/main" id="{27E208CC-7478-3B87-394D-72AFCCEB50A4}"/>
              </a:ext>
            </a:extLst>
          </p:cNvPr>
          <p:cNvCxnSpPr>
            <a:cxnSpLocks/>
          </p:cNvCxnSpPr>
          <p:nvPr/>
        </p:nvCxnSpPr>
        <p:spPr>
          <a:xfrm>
            <a:off x="589989" y="1366197"/>
            <a:ext cx="7596748" cy="0"/>
          </a:xfrm>
          <a:prstGeom prst="line">
            <a:avLst/>
          </a:prstGeom>
          <a:ln w="12700"/>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714128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2">
                                            <p:txEl>
                                              <p:pRg st="4" end="4"/>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2">
                                            <p:txEl>
                                              <p:pRg st="6" end="6"/>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32">
                                            <p:txEl>
                                              <p:pRg st="7" end="7"/>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32">
                                            <p:txEl>
                                              <p:pRg st="8" end="8"/>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32">
                                            <p:txEl>
                                              <p:pRg st="9" end="9"/>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32">
                                            <p:txEl>
                                              <p:pRg st="10" end="10"/>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32">
                                            <p:txEl>
                                              <p:pRg st="11" end="11"/>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32">
                                            <p:txEl>
                                              <p:pRg st="12" end="12"/>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32">
                                            <p:txEl>
                                              <p:pRg st="13" end="13"/>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32">
                                            <p:txEl>
                                              <p:pRg st="14" end="14"/>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32">
                                            <p:txEl>
                                              <p:pRg st="15" end="15"/>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3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7DA1C4">
            <a:alpha val="20073"/>
          </a:srgbClr>
        </a:solidFill>
        <a:effectLst/>
      </p:bgPr>
    </p:bg>
    <p:spTree>
      <p:nvGrpSpPr>
        <p:cNvPr id="1" name="Shape 130">
          <a:extLst>
            <a:ext uri="{FF2B5EF4-FFF2-40B4-BE49-F238E27FC236}">
              <a16:creationId xmlns:a16="http://schemas.microsoft.com/office/drawing/2014/main" id="{B8F3505E-DE48-AC9F-8DBD-CF40DAFBF2E3}"/>
            </a:ext>
          </a:extLst>
        </p:cNvPr>
        <p:cNvGrpSpPr/>
        <p:nvPr/>
      </p:nvGrpSpPr>
      <p:grpSpPr>
        <a:xfrm>
          <a:off x="0" y="0"/>
          <a:ext cx="0" cy="0"/>
          <a:chOff x="0" y="0"/>
          <a:chExt cx="0" cy="0"/>
        </a:xfrm>
      </p:grpSpPr>
      <p:sp>
        <p:nvSpPr>
          <p:cNvPr id="131" name="Shape 131">
            <a:extLst>
              <a:ext uri="{FF2B5EF4-FFF2-40B4-BE49-F238E27FC236}">
                <a16:creationId xmlns:a16="http://schemas.microsoft.com/office/drawing/2014/main" id="{9565D122-A9EA-52F0-6FD7-3962257F9631}"/>
              </a:ext>
            </a:extLst>
          </p:cNvPr>
          <p:cNvSpPr txBox="1">
            <a:spLocks noGrp="1"/>
          </p:cNvSpPr>
          <p:nvPr>
            <p:ph type="title"/>
          </p:nvPr>
        </p:nvSpPr>
        <p:spPr>
          <a:xfrm>
            <a:off x="1515735" y="151335"/>
            <a:ext cx="5745256" cy="830997"/>
          </a:xfrm>
          <a:prstGeom prst="rect">
            <a:avLst/>
          </a:prstGeom>
          <a:solidFill>
            <a:schemeClr val="bg1"/>
          </a:solidFill>
          <a:ln>
            <a:noFill/>
          </a:ln>
        </p:spPr>
        <p:txBody>
          <a:bodyPr vert="horz" lIns="68569" tIns="34275" rIns="68569" bIns="34275" rtlCol="0" anchor="ctr" anchorCtr="0">
            <a:noAutofit/>
          </a:bodyPr>
          <a:lstStyle/>
          <a:p>
            <a:pPr>
              <a:spcBef>
                <a:spcPts val="0"/>
              </a:spcBef>
              <a:buClr>
                <a:srgbClr val="900056"/>
              </a:buClr>
              <a:buSzPct val="25000"/>
            </a:pPr>
            <a:r>
              <a:rPr lang="en-GB" sz="2400" dirty="0">
                <a:solidFill>
                  <a:srgbClr val="900056"/>
                </a:solidFill>
                <a:latin typeface="Questrial"/>
                <a:ea typeface="Questrial"/>
                <a:cs typeface="Questrial"/>
                <a:sym typeface="Questrial"/>
              </a:rPr>
              <a:t>Could it be Cluster Headache?</a:t>
            </a:r>
          </a:p>
        </p:txBody>
      </p:sp>
      <p:sp>
        <p:nvSpPr>
          <p:cNvPr id="132" name="Shape 132">
            <a:extLst>
              <a:ext uri="{FF2B5EF4-FFF2-40B4-BE49-F238E27FC236}">
                <a16:creationId xmlns:a16="http://schemas.microsoft.com/office/drawing/2014/main" id="{DA32ED00-FE70-CAE1-E2F7-4ECE5408ABFA}"/>
              </a:ext>
            </a:extLst>
          </p:cNvPr>
          <p:cNvSpPr txBox="1">
            <a:spLocks noGrp="1"/>
          </p:cNvSpPr>
          <p:nvPr>
            <p:ph type="body" idx="1"/>
          </p:nvPr>
        </p:nvSpPr>
        <p:spPr>
          <a:xfrm>
            <a:off x="427073" y="1286937"/>
            <a:ext cx="8547593" cy="3754171"/>
          </a:xfrm>
          <a:prstGeom prst="rect">
            <a:avLst/>
          </a:prstGeom>
          <a:solidFill>
            <a:schemeClr val="bg1"/>
          </a:solidFill>
          <a:ln>
            <a:noFill/>
          </a:ln>
        </p:spPr>
        <p:txBody>
          <a:bodyPr vert="horz" lIns="68569" tIns="34275" rIns="68569" bIns="34275" rtlCol="0" anchor="t" anchorCtr="0">
            <a:noAutofit/>
          </a:bodyPr>
          <a:lstStyle/>
          <a:p>
            <a:pPr marL="257175" indent="-257175">
              <a:spcBef>
                <a:spcPts val="0"/>
              </a:spcBef>
              <a:buClr>
                <a:schemeClr val="dk1"/>
              </a:buClr>
              <a:buSzPct val="100000"/>
              <a:buNone/>
            </a:pPr>
            <a:r>
              <a:rPr lang="en-GB" sz="1600" dirty="0"/>
              <a:t>Cluster headache patients often display </a:t>
            </a:r>
            <a:r>
              <a:rPr lang="en-GB" sz="1600" b="1" dirty="0">
                <a:solidFill>
                  <a:schemeClr val="accent1">
                    <a:lumMod val="75000"/>
                  </a:schemeClr>
                </a:solidFill>
              </a:rPr>
              <a:t>migrainous symptoms</a:t>
            </a:r>
            <a:endParaRPr lang="en-GB" sz="1600" dirty="0">
              <a:solidFill>
                <a:schemeClr val="accent1">
                  <a:lumMod val="75000"/>
                </a:schemeClr>
              </a:solidFill>
            </a:endParaRPr>
          </a:p>
          <a:p>
            <a:pPr>
              <a:spcBef>
                <a:spcPts val="0"/>
              </a:spcBef>
              <a:buClr>
                <a:schemeClr val="dk1"/>
              </a:buClr>
              <a:buSzPct val="100000"/>
            </a:pPr>
            <a:r>
              <a:rPr lang="en-GB" sz="1200" dirty="0"/>
              <a:t>paediatric onset patients most commonly display </a:t>
            </a:r>
            <a:r>
              <a:rPr lang="en-GB" sz="1200" dirty="0">
                <a:solidFill>
                  <a:schemeClr val="tx2">
                    <a:lumMod val="75000"/>
                  </a:schemeClr>
                </a:solidFill>
              </a:rPr>
              <a:t>photophobia in 58% , nausea in 37% , &amp; phonophobia in 29% </a:t>
            </a:r>
            <a:endParaRPr lang="en-GB" sz="1200" dirty="0"/>
          </a:p>
          <a:p>
            <a:pPr marL="257175" indent="-257175">
              <a:spcBef>
                <a:spcPts val="0"/>
              </a:spcBef>
              <a:buClr>
                <a:schemeClr val="dk1"/>
              </a:buClr>
              <a:buSzPct val="100000"/>
              <a:buNone/>
            </a:pPr>
            <a:endParaRPr lang="en-GB" sz="1200" dirty="0"/>
          </a:p>
          <a:p>
            <a:r>
              <a:rPr lang="en-GB" sz="1200" dirty="0">
                <a:solidFill>
                  <a:schemeClr val="accent1">
                    <a:lumMod val="75000"/>
                  </a:schemeClr>
                </a:solidFill>
              </a:rPr>
              <a:t>Sex Ratio </a:t>
            </a:r>
            <a:r>
              <a:rPr lang="en-GB" sz="1200" dirty="0"/>
              <a:t>in paediatric-onset cluster headache patients was 1.8 (79 male, 43 female)</a:t>
            </a:r>
          </a:p>
          <a:p>
            <a:r>
              <a:rPr lang="en-GB" sz="1200" dirty="0">
                <a:solidFill>
                  <a:schemeClr val="accent1">
                    <a:lumMod val="75000"/>
                  </a:schemeClr>
                </a:solidFill>
              </a:rPr>
              <a:t>No significant differences before and after puberty</a:t>
            </a:r>
          </a:p>
          <a:p>
            <a:r>
              <a:rPr lang="en-GB" sz="1200" dirty="0"/>
              <a:t>Both male and female patients displayed a </a:t>
            </a:r>
            <a:r>
              <a:rPr lang="en-GB" sz="1200" dirty="0">
                <a:solidFill>
                  <a:schemeClr val="accent1">
                    <a:lumMod val="75000"/>
                  </a:schemeClr>
                </a:solidFill>
              </a:rPr>
              <a:t>wide range of ages </a:t>
            </a:r>
            <a:r>
              <a:rPr lang="en-GB" sz="1200" dirty="0"/>
              <a:t>but data too limited to comment on a particular at risk age </a:t>
            </a:r>
          </a:p>
          <a:p>
            <a:endParaRPr lang="en-GB" sz="1200" dirty="0"/>
          </a:p>
          <a:p>
            <a:pPr marL="0" indent="0">
              <a:buNone/>
            </a:pPr>
            <a:r>
              <a:rPr lang="en-GB" sz="1600" b="1" dirty="0">
                <a:solidFill>
                  <a:schemeClr val="accent1">
                    <a:lumMod val="75000"/>
                  </a:schemeClr>
                </a:solidFill>
              </a:rPr>
              <a:t>Attack duration </a:t>
            </a:r>
            <a:r>
              <a:rPr lang="en-GB" sz="1600" dirty="0"/>
              <a:t>quite useful diagnostically </a:t>
            </a:r>
          </a:p>
          <a:p>
            <a:r>
              <a:rPr lang="en-GB" sz="1200" dirty="0"/>
              <a:t>when </a:t>
            </a:r>
            <a:r>
              <a:rPr lang="en-GB" sz="1200" b="1" dirty="0">
                <a:solidFill>
                  <a:schemeClr val="accent1">
                    <a:lumMod val="75000"/>
                  </a:schemeClr>
                </a:solidFill>
              </a:rPr>
              <a:t>less than 2 h (more consistent with cluster headache) </a:t>
            </a:r>
            <a:endParaRPr lang="en-GB" sz="1200" dirty="0"/>
          </a:p>
          <a:p>
            <a:r>
              <a:rPr lang="en-GB" sz="1200" b="1" dirty="0">
                <a:solidFill>
                  <a:schemeClr val="accent1">
                    <a:lumMod val="75000"/>
                  </a:schemeClr>
                </a:solidFill>
              </a:rPr>
              <a:t>more than 3 h (more consistent with migraine)</a:t>
            </a:r>
          </a:p>
          <a:p>
            <a:r>
              <a:rPr lang="en-GB" sz="1200" b="1" u="sng" dirty="0">
                <a:solidFill>
                  <a:schemeClr val="accent1">
                    <a:lumMod val="75000"/>
                  </a:schemeClr>
                </a:solidFill>
              </a:rPr>
              <a:t>BUT when the attack duration is 2–3 h</a:t>
            </a:r>
            <a:r>
              <a:rPr lang="en-GB" sz="1200" dirty="0">
                <a:solidFill>
                  <a:schemeClr val="accent1">
                    <a:lumMod val="75000"/>
                  </a:schemeClr>
                </a:solidFill>
              </a:rPr>
              <a:t>, </a:t>
            </a:r>
            <a:r>
              <a:rPr lang="en-GB" sz="1200" dirty="0"/>
              <a:t>detailed assessment of </a:t>
            </a:r>
            <a:r>
              <a:rPr lang="en-GB" sz="1200" dirty="0">
                <a:solidFill>
                  <a:schemeClr val="accent1">
                    <a:lumMod val="75000"/>
                  </a:schemeClr>
                </a:solidFill>
              </a:rPr>
              <a:t>other features </a:t>
            </a:r>
            <a:r>
              <a:rPr lang="en-GB" sz="1200" dirty="0"/>
              <a:t>critical </a:t>
            </a:r>
          </a:p>
          <a:p>
            <a:endParaRPr lang="en-GB" sz="1200" dirty="0"/>
          </a:p>
          <a:p>
            <a:pPr marL="0" indent="0">
              <a:buNone/>
            </a:pPr>
            <a:r>
              <a:rPr lang="en-GB" sz="1200" b="1" dirty="0">
                <a:solidFill>
                  <a:schemeClr val="accent1">
                    <a:lumMod val="75000"/>
                  </a:schemeClr>
                </a:solidFill>
              </a:rPr>
              <a:t>Other features </a:t>
            </a:r>
            <a:r>
              <a:rPr lang="en-GB" sz="1200" dirty="0"/>
              <a:t>include  </a:t>
            </a:r>
          </a:p>
          <a:p>
            <a:r>
              <a:rPr lang="en-GB" sz="1200" dirty="0"/>
              <a:t>No of attacks per day (</a:t>
            </a:r>
            <a:r>
              <a:rPr lang="en-GB" sz="1200" dirty="0">
                <a:solidFill>
                  <a:schemeClr val="accent1">
                    <a:lumMod val="75000"/>
                  </a:schemeClr>
                </a:solidFill>
              </a:rPr>
              <a:t>1–8 per day for cluster headache</a:t>
            </a:r>
            <a:r>
              <a:rPr lang="en-GB" sz="1200" dirty="0"/>
              <a:t>, </a:t>
            </a:r>
            <a:r>
              <a:rPr lang="en-GB" sz="1200" dirty="0">
                <a:solidFill>
                  <a:schemeClr val="accent1">
                    <a:lumMod val="75000"/>
                  </a:schemeClr>
                </a:solidFill>
              </a:rPr>
              <a:t>one per day for migraine</a:t>
            </a:r>
            <a:r>
              <a:rPr lang="en-GB" sz="1200" dirty="0"/>
              <a:t>), </a:t>
            </a:r>
          </a:p>
          <a:p>
            <a:r>
              <a:rPr lang="en-GB" sz="1200" b="1" dirty="0">
                <a:solidFill>
                  <a:schemeClr val="accent1">
                    <a:lumMod val="75000"/>
                  </a:schemeClr>
                </a:solidFill>
              </a:rPr>
              <a:t>restlessness</a:t>
            </a:r>
            <a:r>
              <a:rPr lang="en-GB" sz="1200" dirty="0"/>
              <a:t> (present for cluster headache, often absent for migraine where motion aggravates the headache)</a:t>
            </a:r>
          </a:p>
          <a:p>
            <a:r>
              <a:rPr lang="en-GB" sz="1200" b="1" dirty="0">
                <a:solidFill>
                  <a:schemeClr val="accent1">
                    <a:lumMod val="75000"/>
                  </a:schemeClr>
                </a:solidFill>
              </a:rPr>
              <a:t>location of pain </a:t>
            </a:r>
            <a:r>
              <a:rPr lang="en-GB" sz="1200" dirty="0"/>
              <a:t>(strictly </a:t>
            </a:r>
            <a:r>
              <a:rPr lang="en-GB" sz="1200" dirty="0">
                <a:solidFill>
                  <a:schemeClr val="accent1">
                    <a:lumMod val="75000"/>
                  </a:schemeClr>
                </a:solidFill>
              </a:rPr>
              <a:t>unilateral for cluster headache</a:t>
            </a:r>
            <a:r>
              <a:rPr lang="en-GB" sz="1200" dirty="0"/>
              <a:t>, unilateral or bilateral for migraine)</a:t>
            </a:r>
            <a:endParaRPr lang="en-GB" sz="1200" dirty="0">
              <a:ea typeface="Questrial"/>
              <a:cs typeface="Questrial"/>
              <a:sym typeface="Questrial"/>
            </a:endParaRPr>
          </a:p>
        </p:txBody>
      </p:sp>
      <p:sp>
        <p:nvSpPr>
          <p:cNvPr id="133" name="Shape 133">
            <a:extLst>
              <a:ext uri="{FF2B5EF4-FFF2-40B4-BE49-F238E27FC236}">
                <a16:creationId xmlns:a16="http://schemas.microsoft.com/office/drawing/2014/main" id="{77E7474E-9ABF-17AD-F14E-472C6F2D22A3}"/>
              </a:ext>
            </a:extLst>
          </p:cNvPr>
          <p:cNvSpPr txBox="1">
            <a:spLocks noGrp="1"/>
          </p:cNvSpPr>
          <p:nvPr>
            <p:ph type="sldNum" idx="12"/>
          </p:nvPr>
        </p:nvSpPr>
        <p:spPr>
          <a:xfrm>
            <a:off x="6057901" y="4767264"/>
            <a:ext cx="1600199" cy="273844"/>
          </a:xfrm>
          <a:prstGeom prst="rect">
            <a:avLst/>
          </a:prstGeom>
          <a:noFill/>
          <a:ln>
            <a:noFill/>
          </a:ln>
        </p:spPr>
        <p:txBody>
          <a:bodyPr vert="horz" lIns="68569" tIns="34275" rIns="68569" bIns="34275" rtlCol="0" anchor="ctr" anchorCtr="0">
            <a:noAutofit/>
          </a:bodyPr>
          <a:lstStyle/>
          <a:p>
            <a:pPr>
              <a:buSzPct val="25000"/>
            </a:pPr>
            <a:fld id="{00000000-1234-1234-1234-123412341234}" type="slidenum">
              <a:rPr lang="en-GB">
                <a:solidFill>
                  <a:srgbClr val="888888"/>
                </a:solidFill>
                <a:latin typeface="Calibri"/>
                <a:ea typeface="Calibri"/>
                <a:cs typeface="Calibri"/>
                <a:sym typeface="Calibri"/>
              </a:rPr>
              <a:pPr>
                <a:buSzPct val="25000"/>
              </a:pPr>
              <a:t>17</a:t>
            </a:fld>
            <a:endParaRPr lang="en-GB">
              <a:solidFill>
                <a:srgbClr val="888888"/>
              </a:solidFill>
              <a:latin typeface="Calibri"/>
              <a:ea typeface="Calibri"/>
              <a:cs typeface="Calibri"/>
              <a:sym typeface="Calibri"/>
            </a:endParaRPr>
          </a:p>
        </p:txBody>
      </p:sp>
      <p:cxnSp>
        <p:nvCxnSpPr>
          <p:cNvPr id="7" name="Straight Connector 6">
            <a:extLst>
              <a:ext uri="{FF2B5EF4-FFF2-40B4-BE49-F238E27FC236}">
                <a16:creationId xmlns:a16="http://schemas.microsoft.com/office/drawing/2014/main" id="{5C327034-E026-38C8-7C36-621BF1D99E8D}"/>
              </a:ext>
            </a:extLst>
          </p:cNvPr>
          <p:cNvCxnSpPr>
            <a:cxnSpLocks/>
          </p:cNvCxnSpPr>
          <p:nvPr/>
        </p:nvCxnSpPr>
        <p:spPr>
          <a:xfrm>
            <a:off x="589989" y="1111661"/>
            <a:ext cx="7596748" cy="0"/>
          </a:xfrm>
          <a:prstGeom prst="line">
            <a:avLst/>
          </a:prstGeom>
          <a:ln w="12700"/>
        </p:spPr>
        <p:style>
          <a:lnRef idx="2">
            <a:schemeClr val="accent1"/>
          </a:lnRef>
          <a:fillRef idx="0">
            <a:schemeClr val="accent1"/>
          </a:fillRef>
          <a:effectRef idx="1">
            <a:schemeClr val="accent1"/>
          </a:effectRef>
          <a:fontRef idx="minor">
            <a:schemeClr val="tx1"/>
          </a:fontRef>
        </p:style>
      </p:cxnSp>
      <p:sp>
        <p:nvSpPr>
          <p:cNvPr id="2" name="TextBox 1">
            <a:extLst>
              <a:ext uri="{FF2B5EF4-FFF2-40B4-BE49-F238E27FC236}">
                <a16:creationId xmlns:a16="http://schemas.microsoft.com/office/drawing/2014/main" id="{66FECB9D-3D12-0E8B-5934-C3E0A407764A}"/>
              </a:ext>
            </a:extLst>
          </p:cNvPr>
          <p:cNvSpPr txBox="1"/>
          <p:nvPr/>
        </p:nvSpPr>
        <p:spPr>
          <a:xfrm>
            <a:off x="6369814" y="3359209"/>
            <a:ext cx="2576571" cy="784830"/>
          </a:xfrm>
          <a:prstGeom prst="rect">
            <a:avLst/>
          </a:prstGeom>
          <a:solidFill>
            <a:schemeClr val="bg1">
              <a:lumMod val="85000"/>
              <a:alpha val="63728"/>
            </a:schemeClr>
          </a:solidFill>
        </p:spPr>
        <p:txBody>
          <a:bodyPr wrap="square" rtlCol="0">
            <a:spAutoFit/>
          </a:bodyPr>
          <a:lstStyle/>
          <a:p>
            <a:r>
              <a:rPr lang="en-GB" sz="900" b="1" dirty="0" err="1"/>
              <a:t>Pediatric</a:t>
            </a:r>
            <a:r>
              <a:rPr lang="en-GB" sz="900" b="1" dirty="0"/>
              <a:t>-onset trigeminal autonomic cephalalgias: A systematic review and meta-analysis 2021 Cephalalgia Ghosh et al.</a:t>
            </a:r>
          </a:p>
          <a:p>
            <a:r>
              <a:rPr lang="en-GB" sz="900" dirty="0">
                <a:hlinkClick r:id="rId3"/>
              </a:rPr>
              <a:t>https://journals.sagepub.com/doi/10.1177/03331024211027560</a:t>
            </a:r>
            <a:endParaRPr lang="en-GB" sz="900" dirty="0"/>
          </a:p>
        </p:txBody>
      </p:sp>
    </p:spTree>
    <p:extLst>
      <p:ext uri="{BB962C8B-B14F-4D97-AF65-F5344CB8AC3E}">
        <p14:creationId xmlns:p14="http://schemas.microsoft.com/office/powerpoint/2010/main" val="5856795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2">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32">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32">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32">
                                            <p:txEl>
                                              <p:pRg st="7" end="7"/>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32">
                                            <p:txEl>
                                              <p:pRg st="8" end="8"/>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32">
                                            <p:txEl>
                                              <p:pRg st="9" end="9"/>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32">
                                            <p:txEl>
                                              <p:pRg st="10" end="1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32">
                                            <p:txEl>
                                              <p:pRg st="12" end="12"/>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32">
                                            <p:txEl>
                                              <p:pRg st="13" end="13"/>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132">
                                            <p:txEl>
                                              <p:pRg st="14" end="14"/>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132">
                                            <p:txEl>
                                              <p:pRg st="15" end="15"/>
                                            </p:txEl>
                                          </p:spTgt>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7DA1C4">
            <a:alpha val="20073"/>
          </a:srgbClr>
        </a:solidFill>
        <a:effectLst/>
      </p:bgPr>
    </p:bg>
    <p:spTree>
      <p:nvGrpSpPr>
        <p:cNvPr id="1" name="Shape 130"/>
        <p:cNvGrpSpPr/>
        <p:nvPr/>
      </p:nvGrpSpPr>
      <p:grpSpPr>
        <a:xfrm>
          <a:off x="0" y="0"/>
          <a:ext cx="0" cy="0"/>
          <a:chOff x="0" y="0"/>
          <a:chExt cx="0" cy="0"/>
        </a:xfrm>
      </p:grpSpPr>
      <p:sp>
        <p:nvSpPr>
          <p:cNvPr id="131" name="Shape 131"/>
          <p:cNvSpPr txBox="1">
            <a:spLocks noGrp="1"/>
          </p:cNvSpPr>
          <p:nvPr>
            <p:ph type="title"/>
          </p:nvPr>
        </p:nvSpPr>
        <p:spPr>
          <a:xfrm>
            <a:off x="1515735" y="538298"/>
            <a:ext cx="5745256" cy="700884"/>
          </a:xfrm>
          <a:prstGeom prst="rect">
            <a:avLst/>
          </a:prstGeom>
          <a:solidFill>
            <a:schemeClr val="bg1"/>
          </a:solidFill>
          <a:ln>
            <a:noFill/>
          </a:ln>
        </p:spPr>
        <p:txBody>
          <a:bodyPr vert="horz" lIns="68569" tIns="34275" rIns="68569" bIns="34275" rtlCol="0" anchor="ctr" anchorCtr="0">
            <a:noAutofit/>
          </a:bodyPr>
          <a:lstStyle/>
          <a:p>
            <a:pPr>
              <a:spcBef>
                <a:spcPts val="0"/>
              </a:spcBef>
              <a:buClr>
                <a:srgbClr val="900056"/>
              </a:buClr>
              <a:buSzPct val="25000"/>
            </a:pPr>
            <a:r>
              <a:rPr lang="en-GB" sz="2000" dirty="0">
                <a:solidFill>
                  <a:srgbClr val="900056"/>
                </a:solidFill>
                <a:latin typeface="Questrial"/>
                <a:ea typeface="Questrial"/>
                <a:cs typeface="Questrial"/>
                <a:sym typeface="Questrial"/>
              </a:rPr>
              <a:t>Migraine Attack Phases in Children: Phase 1</a:t>
            </a:r>
          </a:p>
        </p:txBody>
      </p:sp>
      <p:sp>
        <p:nvSpPr>
          <p:cNvPr id="132" name="Shape 132"/>
          <p:cNvSpPr txBox="1">
            <a:spLocks noGrp="1"/>
          </p:cNvSpPr>
          <p:nvPr>
            <p:ph type="body" idx="1"/>
          </p:nvPr>
        </p:nvSpPr>
        <p:spPr>
          <a:xfrm>
            <a:off x="715020" y="1799223"/>
            <a:ext cx="7713959" cy="1978081"/>
          </a:xfrm>
          <a:prstGeom prst="rect">
            <a:avLst/>
          </a:prstGeom>
          <a:solidFill>
            <a:schemeClr val="bg1"/>
          </a:solidFill>
          <a:ln>
            <a:noFill/>
          </a:ln>
        </p:spPr>
        <p:txBody>
          <a:bodyPr vert="horz" lIns="68569" tIns="34275" rIns="68569" bIns="34275" rtlCol="0" anchor="t" anchorCtr="0">
            <a:noAutofit/>
          </a:bodyPr>
          <a:lstStyle/>
          <a:p>
            <a:pPr marL="0" indent="0">
              <a:buNone/>
            </a:pPr>
            <a:r>
              <a:rPr lang="en-US" sz="1800" b="1" dirty="0">
                <a:solidFill>
                  <a:schemeClr val="accent1">
                    <a:lumMod val="75000"/>
                  </a:schemeClr>
                </a:solidFill>
              </a:rPr>
              <a:t>Phase 1 : Prodromal phase - premonitory symptoms</a:t>
            </a:r>
            <a:r>
              <a:rPr lang="en-US" sz="1800" b="1" dirty="0"/>
              <a:t> </a:t>
            </a:r>
          </a:p>
          <a:p>
            <a:pPr lvl="1">
              <a:buFont typeface="Arial" panose="020B0604020202020204" pitchFamily="34" charset="0"/>
              <a:buChar char="•"/>
            </a:pPr>
            <a:r>
              <a:rPr lang="en-US" sz="1600" dirty="0"/>
              <a:t>Reported less frequently by children</a:t>
            </a:r>
          </a:p>
          <a:p>
            <a:pPr lvl="1">
              <a:buFont typeface="Arial" panose="020B0604020202020204" pitchFamily="34" charset="0"/>
              <a:buChar char="•"/>
            </a:pPr>
            <a:r>
              <a:rPr lang="en-US" sz="1600" dirty="0"/>
              <a:t>May be </a:t>
            </a:r>
            <a:r>
              <a:rPr lang="en-US" sz="1600" dirty="0">
                <a:solidFill>
                  <a:schemeClr val="accent1">
                    <a:lumMod val="75000"/>
                  </a:schemeClr>
                </a:solidFill>
              </a:rPr>
              <a:t>24-72 hours </a:t>
            </a:r>
            <a:r>
              <a:rPr lang="en-US" sz="1600" dirty="0"/>
              <a:t>before headache appears</a:t>
            </a:r>
          </a:p>
          <a:p>
            <a:pPr lvl="1">
              <a:buFont typeface="Arial" panose="020B0604020202020204" pitchFamily="34" charset="0"/>
              <a:buChar char="•"/>
            </a:pPr>
            <a:r>
              <a:rPr lang="en-US" sz="1600" b="1" dirty="0">
                <a:solidFill>
                  <a:schemeClr val="accent1">
                    <a:lumMod val="75000"/>
                  </a:schemeClr>
                </a:solidFill>
              </a:rPr>
              <a:t>Commonest</a:t>
            </a:r>
            <a:r>
              <a:rPr lang="en-US" sz="1600" dirty="0">
                <a:solidFill>
                  <a:schemeClr val="accent1">
                    <a:lumMod val="75000"/>
                  </a:schemeClr>
                </a:solidFill>
              </a:rPr>
              <a:t> </a:t>
            </a:r>
            <a:r>
              <a:rPr lang="en-US" sz="1600" dirty="0"/>
              <a:t>– fatigue, mood changes, neck stiffness</a:t>
            </a:r>
          </a:p>
          <a:p>
            <a:pPr lvl="1">
              <a:buFont typeface="Arial" panose="020B0604020202020204" pitchFamily="34" charset="0"/>
              <a:buChar char="•"/>
            </a:pPr>
            <a:r>
              <a:rPr lang="en-US" sz="1600" dirty="0">
                <a:solidFill>
                  <a:schemeClr val="accent1">
                    <a:lumMod val="75000"/>
                  </a:schemeClr>
                </a:solidFill>
              </a:rPr>
              <a:t>Also</a:t>
            </a:r>
            <a:r>
              <a:rPr lang="en-US" sz="1600" dirty="0"/>
              <a:t> yawning, light-headedness, polyuria, visual blurring, cravings, light sensitivity</a:t>
            </a:r>
          </a:p>
          <a:p>
            <a:pPr lvl="1">
              <a:buFont typeface="Arial" panose="020B0604020202020204" pitchFamily="34" charset="0"/>
              <a:buChar char="•"/>
            </a:pPr>
            <a:r>
              <a:rPr lang="en-US" sz="1600" b="1" dirty="0">
                <a:solidFill>
                  <a:schemeClr val="accent1">
                    <a:lumMod val="75000"/>
                  </a:schemeClr>
                </a:solidFill>
              </a:rPr>
              <a:t>Poor</a:t>
            </a:r>
            <a:r>
              <a:rPr lang="en-US" sz="1600" dirty="0">
                <a:solidFill>
                  <a:schemeClr val="accent1">
                    <a:lumMod val="75000"/>
                  </a:schemeClr>
                </a:solidFill>
              </a:rPr>
              <a:t> </a:t>
            </a:r>
            <a:r>
              <a:rPr lang="en-US" sz="1600" b="1" dirty="0">
                <a:solidFill>
                  <a:schemeClr val="accent1">
                    <a:lumMod val="75000"/>
                  </a:schemeClr>
                </a:solidFill>
              </a:rPr>
              <a:t>concentration</a:t>
            </a:r>
            <a:r>
              <a:rPr lang="en-US" sz="1600" dirty="0">
                <a:solidFill>
                  <a:schemeClr val="accent1">
                    <a:lumMod val="75000"/>
                  </a:schemeClr>
                </a:solidFill>
              </a:rPr>
              <a:t> </a:t>
            </a:r>
            <a:r>
              <a:rPr lang="en-US" sz="1600" dirty="0"/>
              <a:t>also common – this has implications at school</a:t>
            </a:r>
            <a:endParaRPr lang="en-GB" sz="1600" dirty="0">
              <a:ea typeface="Questrial"/>
              <a:cs typeface="Questrial"/>
              <a:sym typeface="Questrial"/>
            </a:endParaRPr>
          </a:p>
          <a:p>
            <a:pPr marL="257175" indent="-257175">
              <a:spcBef>
                <a:spcPts val="0"/>
              </a:spcBef>
              <a:buClr>
                <a:schemeClr val="dk1"/>
              </a:buClr>
              <a:buSzPct val="100000"/>
              <a:buNone/>
            </a:pPr>
            <a:r>
              <a:rPr lang="en-GB" sz="1600" dirty="0">
                <a:ea typeface="Questrial"/>
                <a:cs typeface="Questrial"/>
                <a:sym typeface="Questrial"/>
              </a:rPr>
              <a:t> </a:t>
            </a:r>
          </a:p>
        </p:txBody>
      </p:sp>
      <p:sp>
        <p:nvSpPr>
          <p:cNvPr id="133" name="Shape 133"/>
          <p:cNvSpPr txBox="1">
            <a:spLocks noGrp="1"/>
          </p:cNvSpPr>
          <p:nvPr>
            <p:ph type="sldNum" idx="12"/>
          </p:nvPr>
        </p:nvSpPr>
        <p:spPr>
          <a:xfrm>
            <a:off x="6057901" y="4767264"/>
            <a:ext cx="1600199" cy="273844"/>
          </a:xfrm>
          <a:prstGeom prst="rect">
            <a:avLst/>
          </a:prstGeom>
          <a:noFill/>
          <a:ln>
            <a:noFill/>
          </a:ln>
        </p:spPr>
        <p:txBody>
          <a:bodyPr vert="horz" lIns="68569" tIns="34275" rIns="68569" bIns="34275" rtlCol="0" anchor="ctr" anchorCtr="0">
            <a:noAutofit/>
          </a:bodyPr>
          <a:lstStyle/>
          <a:p>
            <a:pPr>
              <a:buSzPct val="25000"/>
            </a:pPr>
            <a:fld id="{00000000-1234-1234-1234-123412341234}" type="slidenum">
              <a:rPr lang="en-GB">
                <a:solidFill>
                  <a:srgbClr val="888888"/>
                </a:solidFill>
                <a:latin typeface="Calibri"/>
                <a:ea typeface="Calibri"/>
                <a:cs typeface="Calibri"/>
                <a:sym typeface="Calibri"/>
              </a:rPr>
              <a:pPr>
                <a:buSzPct val="25000"/>
              </a:pPr>
              <a:t>18</a:t>
            </a:fld>
            <a:endParaRPr lang="en-GB">
              <a:solidFill>
                <a:srgbClr val="888888"/>
              </a:solidFill>
              <a:latin typeface="Calibri"/>
              <a:ea typeface="Calibri"/>
              <a:cs typeface="Calibri"/>
              <a:sym typeface="Calibri"/>
            </a:endParaRPr>
          </a:p>
        </p:txBody>
      </p:sp>
      <p:cxnSp>
        <p:nvCxnSpPr>
          <p:cNvPr id="7" name="Straight Connector 6">
            <a:extLst>
              <a:ext uri="{FF2B5EF4-FFF2-40B4-BE49-F238E27FC236}">
                <a16:creationId xmlns:a16="http://schemas.microsoft.com/office/drawing/2014/main" id="{2C99C9C9-AE92-C140-BD31-2953B830E76E}"/>
              </a:ext>
            </a:extLst>
          </p:cNvPr>
          <p:cNvCxnSpPr>
            <a:cxnSpLocks/>
          </p:cNvCxnSpPr>
          <p:nvPr/>
        </p:nvCxnSpPr>
        <p:spPr>
          <a:xfrm>
            <a:off x="589989" y="1366197"/>
            <a:ext cx="7596748" cy="0"/>
          </a:xfrm>
          <a:prstGeom prst="line">
            <a:avLst/>
          </a:prstGeom>
          <a:ln w="12700"/>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6245215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2">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32">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32">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32">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32">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7DA1C4">
            <a:alpha val="20073"/>
          </a:srgbClr>
        </a:solidFill>
        <a:effectLst/>
      </p:bgPr>
    </p:bg>
    <p:spTree>
      <p:nvGrpSpPr>
        <p:cNvPr id="1" name="Shape 130"/>
        <p:cNvGrpSpPr/>
        <p:nvPr/>
      </p:nvGrpSpPr>
      <p:grpSpPr>
        <a:xfrm>
          <a:off x="0" y="0"/>
          <a:ext cx="0" cy="0"/>
          <a:chOff x="0" y="0"/>
          <a:chExt cx="0" cy="0"/>
        </a:xfrm>
      </p:grpSpPr>
      <p:sp>
        <p:nvSpPr>
          <p:cNvPr id="131" name="Shape 131"/>
          <p:cNvSpPr txBox="1">
            <a:spLocks noGrp="1"/>
          </p:cNvSpPr>
          <p:nvPr>
            <p:ph type="title"/>
          </p:nvPr>
        </p:nvSpPr>
        <p:spPr>
          <a:xfrm>
            <a:off x="1515736" y="289312"/>
            <a:ext cx="5745256" cy="700884"/>
          </a:xfrm>
          <a:prstGeom prst="rect">
            <a:avLst/>
          </a:prstGeom>
          <a:solidFill>
            <a:schemeClr val="bg1"/>
          </a:solidFill>
          <a:ln>
            <a:noFill/>
          </a:ln>
        </p:spPr>
        <p:txBody>
          <a:bodyPr vert="horz" lIns="68569" tIns="34275" rIns="68569" bIns="34275" rtlCol="0" anchor="ctr" anchorCtr="0">
            <a:noAutofit/>
          </a:bodyPr>
          <a:lstStyle/>
          <a:p>
            <a:pPr>
              <a:spcBef>
                <a:spcPts val="0"/>
              </a:spcBef>
              <a:buClr>
                <a:srgbClr val="900056"/>
              </a:buClr>
              <a:buSzPct val="25000"/>
            </a:pPr>
            <a:r>
              <a:rPr lang="en-GB" sz="2400" dirty="0">
                <a:solidFill>
                  <a:srgbClr val="900056"/>
                </a:solidFill>
                <a:latin typeface="Questrial"/>
                <a:ea typeface="Questrial"/>
                <a:cs typeface="Questrial"/>
                <a:sym typeface="Questrial"/>
              </a:rPr>
              <a:t>Migraine Attack Phases: Phase 2 Aura</a:t>
            </a:r>
          </a:p>
        </p:txBody>
      </p:sp>
      <p:sp>
        <p:nvSpPr>
          <p:cNvPr id="132" name="Shape 132"/>
          <p:cNvSpPr txBox="1">
            <a:spLocks noGrp="1"/>
          </p:cNvSpPr>
          <p:nvPr>
            <p:ph type="body" idx="1"/>
          </p:nvPr>
        </p:nvSpPr>
        <p:spPr>
          <a:xfrm>
            <a:off x="327378" y="1222953"/>
            <a:ext cx="8692444" cy="3818155"/>
          </a:xfrm>
          <a:prstGeom prst="rect">
            <a:avLst/>
          </a:prstGeom>
          <a:solidFill>
            <a:schemeClr val="bg1"/>
          </a:solidFill>
          <a:ln>
            <a:noFill/>
          </a:ln>
        </p:spPr>
        <p:txBody>
          <a:bodyPr vert="horz" lIns="68569" tIns="34275" rIns="68569" bIns="34275" rtlCol="0" anchor="t" anchorCtr="0">
            <a:noAutofit/>
          </a:bodyPr>
          <a:lstStyle/>
          <a:p>
            <a:pPr marL="0" indent="0">
              <a:buNone/>
            </a:pPr>
            <a:r>
              <a:rPr lang="en-US" sz="1600" b="1" dirty="0">
                <a:solidFill>
                  <a:schemeClr val="accent1">
                    <a:lumMod val="75000"/>
                  </a:schemeClr>
                </a:solidFill>
              </a:rPr>
              <a:t>Visual &amp; non-visual neurological symptoms </a:t>
            </a:r>
          </a:p>
          <a:p>
            <a:pPr>
              <a:buFont typeface="Arial" panose="020B0604020202020204" pitchFamily="34" charset="0"/>
              <a:buChar char="•"/>
            </a:pPr>
            <a:r>
              <a:rPr lang="en-US" sz="1600" dirty="0"/>
              <a:t>developing over 5-20 minutes &amp; resolving within an hour, before the onset of headache</a:t>
            </a:r>
          </a:p>
          <a:p>
            <a:pPr>
              <a:buFont typeface="Arial" panose="020B0604020202020204" pitchFamily="34" charset="0"/>
              <a:buChar char="•"/>
            </a:pPr>
            <a:r>
              <a:rPr lang="en-US" sz="1600" dirty="0"/>
              <a:t>more common in older children &amp; if FH of aura</a:t>
            </a:r>
          </a:p>
          <a:p>
            <a:pPr marL="0" indent="0">
              <a:buNone/>
            </a:pPr>
            <a:r>
              <a:rPr lang="en-US" sz="1600" dirty="0"/>
              <a:t>93% of affected children get visual symptoms but may struggle to describe aura</a:t>
            </a:r>
          </a:p>
          <a:p>
            <a:pPr lvl="1">
              <a:buFont typeface="Arial" panose="020B0604020202020204" pitchFamily="34" charset="0"/>
              <a:buChar char="•"/>
            </a:pPr>
            <a:r>
              <a:rPr lang="en-US" sz="1600" dirty="0"/>
              <a:t>head banging in younger children</a:t>
            </a:r>
          </a:p>
          <a:p>
            <a:pPr marL="0" indent="0">
              <a:buNone/>
            </a:pPr>
            <a:r>
              <a:rPr lang="en-US" sz="1400" b="1" dirty="0">
                <a:solidFill>
                  <a:schemeClr val="accent1">
                    <a:lumMod val="75000"/>
                  </a:schemeClr>
                </a:solidFill>
              </a:rPr>
              <a:t>Non- visual symptoms include</a:t>
            </a:r>
          </a:p>
          <a:p>
            <a:pPr lvl="1">
              <a:buFont typeface="Arial" panose="020B0604020202020204" pitchFamily="34" charset="0"/>
              <a:buChar char="•"/>
            </a:pPr>
            <a:r>
              <a:rPr lang="en-US" sz="1400" dirty="0"/>
              <a:t>Tingling, numbness of face, hands or other areas</a:t>
            </a:r>
          </a:p>
          <a:p>
            <a:pPr lvl="1">
              <a:buFont typeface="Arial" panose="020B0604020202020204" pitchFamily="34" charset="0"/>
              <a:buChar char="•"/>
            </a:pPr>
            <a:r>
              <a:rPr lang="en-US" sz="1400" dirty="0"/>
              <a:t>Word-finding difficulties, slurring of speech</a:t>
            </a:r>
          </a:p>
          <a:p>
            <a:pPr lvl="1">
              <a:buFont typeface="Arial" panose="020B0604020202020204" pitchFamily="34" charset="0"/>
              <a:buChar char="•"/>
            </a:pPr>
            <a:r>
              <a:rPr lang="en-US" sz="1400" dirty="0"/>
              <a:t>Clumsiness, dizziness/vertigo</a:t>
            </a:r>
          </a:p>
          <a:p>
            <a:pPr lvl="1">
              <a:buFont typeface="Arial" panose="020B0604020202020204" pitchFamily="34" charset="0"/>
              <a:buChar char="•"/>
            </a:pPr>
            <a:r>
              <a:rPr lang="en-US" sz="1400" dirty="0"/>
              <a:t>Attention loss, confusion, agitation</a:t>
            </a:r>
          </a:p>
          <a:p>
            <a:pPr lvl="1">
              <a:buFont typeface="Arial" panose="020B0604020202020204" pitchFamily="34" charset="0"/>
              <a:buChar char="•"/>
            </a:pPr>
            <a:r>
              <a:rPr lang="en-US" sz="1400" dirty="0"/>
              <a:t>Rarely hemiparesis – </a:t>
            </a:r>
            <a:r>
              <a:rPr lang="en-US" sz="1400" b="1" dirty="0"/>
              <a:t>Hemiplegic Migraine </a:t>
            </a:r>
          </a:p>
          <a:p>
            <a:pPr lvl="1">
              <a:buFont typeface="Arial" panose="020B0604020202020204" pitchFamily="34" charset="0"/>
              <a:buChar char="•"/>
            </a:pPr>
            <a:endParaRPr lang="en-GB" sz="1600" dirty="0">
              <a:ea typeface="Questrial"/>
              <a:cs typeface="Questrial"/>
              <a:sym typeface="Questrial"/>
            </a:endParaRPr>
          </a:p>
          <a:p>
            <a:pPr marL="257175" indent="-257175">
              <a:spcBef>
                <a:spcPts val="0"/>
              </a:spcBef>
              <a:buClr>
                <a:schemeClr val="dk1"/>
              </a:buClr>
              <a:buSzPct val="100000"/>
              <a:buNone/>
            </a:pPr>
            <a:r>
              <a:rPr lang="en-US" sz="1600" b="1" dirty="0">
                <a:solidFill>
                  <a:schemeClr val="accent1">
                    <a:lumMod val="75000"/>
                  </a:schemeClr>
                </a:solidFill>
              </a:rPr>
              <a:t>NB Contraception in girls : </a:t>
            </a:r>
            <a:r>
              <a:rPr lang="en-US" sz="1600" dirty="0"/>
              <a:t>Migraine with aura – </a:t>
            </a:r>
            <a:r>
              <a:rPr lang="en-US" sz="1600" b="1" dirty="0">
                <a:solidFill>
                  <a:schemeClr val="accent1">
                    <a:lumMod val="75000"/>
                  </a:schemeClr>
                </a:solidFill>
              </a:rPr>
              <a:t>avoid</a:t>
            </a:r>
            <a:r>
              <a:rPr lang="en-US" sz="1600" dirty="0"/>
              <a:t> oestrogen containing methods, increased risk of stroke. </a:t>
            </a:r>
            <a:r>
              <a:rPr lang="en-US" sz="1600" dirty="0">
                <a:solidFill>
                  <a:schemeClr val="accent1">
                    <a:lumMod val="75000"/>
                  </a:schemeClr>
                </a:solidFill>
              </a:rPr>
              <a:t>UKMEC4</a:t>
            </a:r>
            <a:endParaRPr lang="en-GB" sz="1600" dirty="0">
              <a:solidFill>
                <a:schemeClr val="accent1">
                  <a:lumMod val="75000"/>
                </a:schemeClr>
              </a:solidFill>
              <a:ea typeface="Questrial"/>
              <a:cs typeface="Questrial"/>
              <a:sym typeface="Questrial"/>
            </a:endParaRPr>
          </a:p>
          <a:p>
            <a:pPr marL="257175" indent="-257175">
              <a:spcBef>
                <a:spcPts val="0"/>
              </a:spcBef>
              <a:buClr>
                <a:schemeClr val="dk1"/>
              </a:buClr>
              <a:buSzPct val="100000"/>
              <a:buNone/>
            </a:pPr>
            <a:r>
              <a:rPr lang="en-GB" sz="1600" dirty="0">
                <a:ea typeface="Questrial"/>
                <a:cs typeface="Questrial"/>
                <a:sym typeface="Questrial"/>
              </a:rPr>
              <a:t> </a:t>
            </a:r>
          </a:p>
        </p:txBody>
      </p:sp>
      <p:sp>
        <p:nvSpPr>
          <p:cNvPr id="133" name="Shape 133"/>
          <p:cNvSpPr txBox="1">
            <a:spLocks noGrp="1"/>
          </p:cNvSpPr>
          <p:nvPr>
            <p:ph type="sldNum" idx="12"/>
          </p:nvPr>
        </p:nvSpPr>
        <p:spPr>
          <a:xfrm>
            <a:off x="6057901" y="4767264"/>
            <a:ext cx="1600199" cy="273844"/>
          </a:xfrm>
          <a:prstGeom prst="rect">
            <a:avLst/>
          </a:prstGeom>
          <a:noFill/>
          <a:ln>
            <a:noFill/>
          </a:ln>
        </p:spPr>
        <p:txBody>
          <a:bodyPr vert="horz" lIns="68569" tIns="34275" rIns="68569" bIns="34275" rtlCol="0" anchor="ctr" anchorCtr="0">
            <a:noAutofit/>
          </a:bodyPr>
          <a:lstStyle/>
          <a:p>
            <a:pPr>
              <a:buSzPct val="25000"/>
            </a:pPr>
            <a:fld id="{00000000-1234-1234-1234-123412341234}" type="slidenum">
              <a:rPr lang="en-GB">
                <a:solidFill>
                  <a:srgbClr val="888888"/>
                </a:solidFill>
                <a:latin typeface="Calibri"/>
                <a:ea typeface="Calibri"/>
                <a:cs typeface="Calibri"/>
                <a:sym typeface="Calibri"/>
              </a:rPr>
              <a:pPr>
                <a:buSzPct val="25000"/>
              </a:pPr>
              <a:t>19</a:t>
            </a:fld>
            <a:endParaRPr lang="en-GB">
              <a:solidFill>
                <a:srgbClr val="888888"/>
              </a:solidFill>
              <a:latin typeface="Calibri"/>
              <a:ea typeface="Calibri"/>
              <a:cs typeface="Calibri"/>
              <a:sym typeface="Calibri"/>
            </a:endParaRPr>
          </a:p>
        </p:txBody>
      </p:sp>
      <p:cxnSp>
        <p:nvCxnSpPr>
          <p:cNvPr id="7" name="Straight Connector 6">
            <a:extLst>
              <a:ext uri="{FF2B5EF4-FFF2-40B4-BE49-F238E27FC236}">
                <a16:creationId xmlns:a16="http://schemas.microsoft.com/office/drawing/2014/main" id="{2C99C9C9-AE92-C140-BD31-2953B830E76E}"/>
              </a:ext>
            </a:extLst>
          </p:cNvPr>
          <p:cNvCxnSpPr>
            <a:cxnSpLocks/>
          </p:cNvCxnSpPr>
          <p:nvPr/>
        </p:nvCxnSpPr>
        <p:spPr>
          <a:xfrm>
            <a:off x="449946" y="1094975"/>
            <a:ext cx="7596748" cy="0"/>
          </a:xfrm>
          <a:prstGeom prst="line">
            <a:avLst/>
          </a:prstGeom>
          <a:ln w="12700"/>
        </p:spPr>
        <p:style>
          <a:lnRef idx="2">
            <a:schemeClr val="accent1"/>
          </a:lnRef>
          <a:fillRef idx="0">
            <a:schemeClr val="accent1"/>
          </a:fillRef>
          <a:effectRef idx="1">
            <a:schemeClr val="accent1"/>
          </a:effectRef>
          <a:fontRef idx="minor">
            <a:schemeClr val="tx1"/>
          </a:fontRef>
        </p:style>
      </p:cxnSp>
      <p:pic>
        <p:nvPicPr>
          <p:cNvPr id="2" name="Picture 1">
            <a:extLst>
              <a:ext uri="{FF2B5EF4-FFF2-40B4-BE49-F238E27FC236}">
                <a16:creationId xmlns:a16="http://schemas.microsoft.com/office/drawing/2014/main" id="{03B58ED5-7E48-1701-6823-2DF566B414ED}"/>
              </a:ext>
            </a:extLst>
          </p:cNvPr>
          <p:cNvPicPr>
            <a:picLocks noChangeAspect="1"/>
          </p:cNvPicPr>
          <p:nvPr/>
        </p:nvPicPr>
        <p:blipFill>
          <a:blip r:embed="rId3"/>
          <a:stretch>
            <a:fillRect/>
          </a:stretch>
        </p:blipFill>
        <p:spPr>
          <a:xfrm>
            <a:off x="7479857" y="1998914"/>
            <a:ext cx="1336765" cy="891177"/>
          </a:xfrm>
          <a:prstGeom prst="rect">
            <a:avLst/>
          </a:prstGeom>
        </p:spPr>
      </p:pic>
      <p:pic>
        <p:nvPicPr>
          <p:cNvPr id="3" name="Picture 2">
            <a:extLst>
              <a:ext uri="{FF2B5EF4-FFF2-40B4-BE49-F238E27FC236}">
                <a16:creationId xmlns:a16="http://schemas.microsoft.com/office/drawing/2014/main" id="{37330D9E-E615-6FD6-3CD2-A8FA998BCF62}"/>
              </a:ext>
            </a:extLst>
          </p:cNvPr>
          <p:cNvPicPr>
            <a:picLocks noChangeAspect="1"/>
          </p:cNvPicPr>
          <p:nvPr/>
        </p:nvPicPr>
        <p:blipFill>
          <a:blip r:embed="rId4"/>
          <a:stretch>
            <a:fillRect/>
          </a:stretch>
        </p:blipFill>
        <p:spPr>
          <a:xfrm>
            <a:off x="6709929" y="2764934"/>
            <a:ext cx="1336765" cy="909000"/>
          </a:xfrm>
          <a:prstGeom prst="rect">
            <a:avLst/>
          </a:prstGeom>
        </p:spPr>
      </p:pic>
      <p:pic>
        <p:nvPicPr>
          <p:cNvPr id="4" name="Picture 3">
            <a:extLst>
              <a:ext uri="{FF2B5EF4-FFF2-40B4-BE49-F238E27FC236}">
                <a16:creationId xmlns:a16="http://schemas.microsoft.com/office/drawing/2014/main" id="{7BB86D67-284C-3978-42DD-E8C514F4DE6A}"/>
              </a:ext>
            </a:extLst>
          </p:cNvPr>
          <p:cNvPicPr>
            <a:picLocks noChangeAspect="1"/>
          </p:cNvPicPr>
          <p:nvPr/>
        </p:nvPicPr>
        <p:blipFill>
          <a:blip r:embed="rId5"/>
          <a:stretch>
            <a:fillRect/>
          </a:stretch>
        </p:blipFill>
        <p:spPr>
          <a:xfrm>
            <a:off x="7479857" y="3436756"/>
            <a:ext cx="1460500" cy="967581"/>
          </a:xfrm>
          <a:prstGeom prst="rect">
            <a:avLst/>
          </a:prstGeom>
        </p:spPr>
      </p:pic>
    </p:spTree>
    <p:extLst>
      <p:ext uri="{BB962C8B-B14F-4D97-AF65-F5344CB8AC3E}">
        <p14:creationId xmlns:p14="http://schemas.microsoft.com/office/powerpoint/2010/main" val="22197636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2">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32">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32">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32">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32">
                                            <p:txEl>
                                              <p:pRg st="5" end="5"/>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32">
                                            <p:txEl>
                                              <p:pRg st="6" end="6"/>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132">
                                            <p:txEl>
                                              <p:pRg st="7" end="7"/>
                                            </p:txEl>
                                          </p:spTgt>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132">
                                            <p:txEl>
                                              <p:pRg st="8" end="8"/>
                                            </p:txEl>
                                          </p:spTgt>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132">
                                            <p:txEl>
                                              <p:pRg st="9" end="9"/>
                                            </p:txEl>
                                          </p:spTgt>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132">
                                            <p:txEl>
                                              <p:pRg st="10" end="10"/>
                                            </p:txEl>
                                          </p:spTgt>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132">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7DA1C4">
            <a:alpha val="20073"/>
          </a:srgbClr>
        </a:solidFill>
        <a:effectLst/>
      </p:bgPr>
    </p:bg>
    <p:spTree>
      <p:nvGrpSpPr>
        <p:cNvPr id="1" name="Shape 130"/>
        <p:cNvGrpSpPr/>
        <p:nvPr/>
      </p:nvGrpSpPr>
      <p:grpSpPr>
        <a:xfrm>
          <a:off x="0" y="0"/>
          <a:ext cx="0" cy="0"/>
          <a:chOff x="0" y="0"/>
          <a:chExt cx="0" cy="0"/>
        </a:xfrm>
      </p:grpSpPr>
      <p:sp>
        <p:nvSpPr>
          <p:cNvPr id="131" name="Shape 131"/>
          <p:cNvSpPr txBox="1">
            <a:spLocks noGrp="1"/>
          </p:cNvSpPr>
          <p:nvPr>
            <p:ph type="title"/>
          </p:nvPr>
        </p:nvSpPr>
        <p:spPr>
          <a:xfrm>
            <a:off x="1699372" y="207702"/>
            <a:ext cx="5745256" cy="700884"/>
          </a:xfrm>
          <a:prstGeom prst="rect">
            <a:avLst/>
          </a:prstGeom>
          <a:solidFill>
            <a:schemeClr val="bg1"/>
          </a:solidFill>
          <a:ln>
            <a:noFill/>
          </a:ln>
        </p:spPr>
        <p:txBody>
          <a:bodyPr vert="horz" lIns="68569" tIns="34275" rIns="68569" bIns="34275" rtlCol="0" anchor="ctr" anchorCtr="0">
            <a:noAutofit/>
          </a:bodyPr>
          <a:lstStyle/>
          <a:p>
            <a:pPr>
              <a:spcBef>
                <a:spcPts val="0"/>
              </a:spcBef>
              <a:buClr>
                <a:srgbClr val="900056"/>
              </a:buClr>
              <a:buSzPct val="25000"/>
            </a:pPr>
            <a:r>
              <a:rPr lang="en-GB" sz="2000" dirty="0">
                <a:solidFill>
                  <a:srgbClr val="900056"/>
                </a:solidFill>
                <a:latin typeface="Questrial"/>
                <a:ea typeface="Questrial"/>
                <a:cs typeface="Questrial"/>
                <a:sym typeface="Questrial"/>
              </a:rPr>
              <a:t>Phase 3 –The Headache (impact) phase</a:t>
            </a:r>
          </a:p>
        </p:txBody>
      </p:sp>
      <p:sp>
        <p:nvSpPr>
          <p:cNvPr id="132" name="Shape 132"/>
          <p:cNvSpPr txBox="1">
            <a:spLocks noGrp="1"/>
          </p:cNvSpPr>
          <p:nvPr>
            <p:ph type="body" idx="1"/>
          </p:nvPr>
        </p:nvSpPr>
        <p:spPr>
          <a:xfrm>
            <a:off x="361244" y="1051010"/>
            <a:ext cx="8602133" cy="3983834"/>
          </a:xfrm>
          <a:prstGeom prst="rect">
            <a:avLst/>
          </a:prstGeom>
          <a:solidFill>
            <a:schemeClr val="bg1"/>
          </a:solidFill>
          <a:ln>
            <a:noFill/>
          </a:ln>
        </p:spPr>
        <p:txBody>
          <a:bodyPr vert="horz" lIns="68569" tIns="34275" rIns="68569" bIns="34275" rtlCol="0" anchor="t" anchorCtr="0">
            <a:noAutofit/>
          </a:bodyPr>
          <a:lstStyle/>
          <a:p>
            <a:pPr marL="0" indent="0">
              <a:buNone/>
            </a:pPr>
            <a:r>
              <a:rPr lang="en-US" sz="1600" b="1" dirty="0">
                <a:solidFill>
                  <a:schemeClr val="accent1">
                    <a:lumMod val="75000"/>
                  </a:schemeClr>
                </a:solidFill>
              </a:rPr>
              <a:t>Head Pain</a:t>
            </a:r>
          </a:p>
          <a:p>
            <a:pPr lvl="1">
              <a:buFont typeface="Arial" panose="020B0604020202020204" pitchFamily="34" charset="0"/>
              <a:buChar char="•"/>
            </a:pPr>
            <a:r>
              <a:rPr lang="en-US" sz="1600" dirty="0"/>
              <a:t>one-sided or bilateral or peri-orbitally, </a:t>
            </a:r>
            <a:r>
              <a:rPr lang="en-US" sz="1600" b="1" dirty="0">
                <a:solidFill>
                  <a:schemeClr val="accent1">
                    <a:lumMod val="75000"/>
                  </a:schemeClr>
                </a:solidFill>
              </a:rPr>
              <a:t>commonly frontotemporal or not localized</a:t>
            </a:r>
          </a:p>
          <a:p>
            <a:pPr lvl="1">
              <a:buFont typeface="Arial" panose="020B0604020202020204" pitchFamily="34" charset="0"/>
              <a:buChar char="•"/>
            </a:pPr>
            <a:r>
              <a:rPr lang="en-US" sz="1600" dirty="0"/>
              <a:t>severity may be variable</a:t>
            </a:r>
          </a:p>
          <a:p>
            <a:pPr lvl="1">
              <a:buFont typeface="Arial" panose="020B0604020202020204" pitchFamily="34" charset="0"/>
              <a:buChar char="•"/>
            </a:pPr>
            <a:r>
              <a:rPr lang="en-US" sz="1600" dirty="0"/>
              <a:t>often described as throbbing or constrictive pressure</a:t>
            </a:r>
          </a:p>
          <a:p>
            <a:pPr marL="0" indent="0">
              <a:buNone/>
            </a:pPr>
            <a:r>
              <a:rPr lang="en-US" sz="1600" b="1" dirty="0">
                <a:solidFill>
                  <a:schemeClr val="accent1">
                    <a:lumMod val="75000"/>
                  </a:schemeClr>
                </a:solidFill>
              </a:rPr>
              <a:t>Nausea &amp; vomiting</a:t>
            </a:r>
          </a:p>
          <a:p>
            <a:pPr lvl="1">
              <a:buFont typeface="Arial" panose="020B0604020202020204" pitchFamily="34" charset="0"/>
              <a:buChar char="•"/>
            </a:pPr>
            <a:r>
              <a:rPr lang="en-US" sz="1600" dirty="0"/>
              <a:t>Common, gastric  stasis – vagus nerve affected</a:t>
            </a:r>
          </a:p>
          <a:p>
            <a:pPr marL="457200" lvl="1" indent="0">
              <a:buNone/>
            </a:pPr>
            <a:r>
              <a:rPr lang="en-US" sz="1600" b="1" u="sng" dirty="0">
                <a:solidFill>
                  <a:schemeClr val="accent1">
                    <a:lumMod val="75000"/>
                  </a:schemeClr>
                </a:solidFill>
              </a:rPr>
              <a:t>Some present with only abdominal pains or cyclical vomiting</a:t>
            </a:r>
          </a:p>
          <a:p>
            <a:pPr marL="457200" lvl="1" indent="0">
              <a:buNone/>
            </a:pPr>
            <a:endParaRPr lang="en-GB" sz="1600" dirty="0">
              <a:ea typeface="Questrial"/>
              <a:cs typeface="Questrial"/>
              <a:sym typeface="Questrial"/>
            </a:endParaRPr>
          </a:p>
          <a:p>
            <a:pPr marL="257175" indent="-257175">
              <a:spcBef>
                <a:spcPts val="0"/>
              </a:spcBef>
              <a:buClr>
                <a:schemeClr val="dk1"/>
              </a:buClr>
              <a:buSzPct val="100000"/>
              <a:buNone/>
            </a:pPr>
            <a:r>
              <a:rPr lang="en-GB" sz="1600" b="1" dirty="0">
                <a:solidFill>
                  <a:schemeClr val="accent1">
                    <a:lumMod val="75000"/>
                  </a:schemeClr>
                </a:solidFill>
                <a:ea typeface="Questrial"/>
                <a:cs typeface="Questrial"/>
                <a:sym typeface="Questrial"/>
              </a:rPr>
              <a:t>Autonomic symptoms</a:t>
            </a:r>
          </a:p>
          <a:p>
            <a:pPr>
              <a:spcBef>
                <a:spcPts val="0"/>
              </a:spcBef>
              <a:buClr>
                <a:schemeClr val="dk1"/>
              </a:buClr>
              <a:buSzPct val="100000"/>
            </a:pPr>
            <a:r>
              <a:rPr lang="en-GB" sz="1600" dirty="0">
                <a:ea typeface="Questrial"/>
                <a:cs typeface="Questrial"/>
                <a:sym typeface="Questrial"/>
              </a:rPr>
              <a:t>stuffy, runny nose, red eyes, body temp changes, facial skin changes etc</a:t>
            </a:r>
          </a:p>
          <a:p>
            <a:pPr>
              <a:spcBef>
                <a:spcPts val="0"/>
              </a:spcBef>
              <a:buClr>
                <a:schemeClr val="dk1"/>
              </a:buClr>
              <a:buSzPct val="100000"/>
            </a:pPr>
            <a:endParaRPr lang="en-GB" sz="1600" dirty="0">
              <a:ea typeface="Questrial"/>
              <a:cs typeface="Questrial"/>
              <a:sym typeface="Questrial"/>
            </a:endParaRPr>
          </a:p>
          <a:p>
            <a:pPr marL="0" indent="0">
              <a:buNone/>
            </a:pPr>
            <a:r>
              <a:rPr lang="en-GB" sz="1600" dirty="0">
                <a:ea typeface="Questrial"/>
                <a:cs typeface="Questrial"/>
                <a:sym typeface="Questrial"/>
              </a:rPr>
              <a:t> </a:t>
            </a:r>
            <a:r>
              <a:rPr lang="en-US" sz="1600" b="1" dirty="0">
                <a:solidFill>
                  <a:schemeClr val="accent1">
                    <a:lumMod val="75000"/>
                  </a:schemeClr>
                </a:solidFill>
              </a:rPr>
              <a:t>Heightened Sensory symptoms </a:t>
            </a:r>
            <a:r>
              <a:rPr lang="en-US" sz="1600" b="1" dirty="0"/>
              <a:t>: </a:t>
            </a:r>
            <a:r>
              <a:rPr lang="en-US" sz="1600" dirty="0"/>
              <a:t>Increased sensitivity to light, sound, smells, allodynia</a:t>
            </a:r>
          </a:p>
          <a:p>
            <a:pPr lvl="1">
              <a:buFont typeface="Arial" panose="020B0604020202020204" pitchFamily="34" charset="0"/>
              <a:buChar char="•"/>
            </a:pPr>
            <a:r>
              <a:rPr lang="en-US" sz="1600" dirty="0"/>
              <a:t>Dizziness and motion sensitivity</a:t>
            </a:r>
          </a:p>
          <a:p>
            <a:pPr lvl="1">
              <a:buFont typeface="Arial" panose="020B0604020202020204" pitchFamily="34" charset="0"/>
              <a:buChar char="•"/>
            </a:pPr>
            <a:r>
              <a:rPr lang="en-US" sz="1600" dirty="0"/>
              <a:t>Glare, flashing lights, flicker, computer screens, spots &amp; stripes</a:t>
            </a:r>
          </a:p>
          <a:p>
            <a:pPr marL="257175" indent="-257175">
              <a:spcBef>
                <a:spcPts val="0"/>
              </a:spcBef>
              <a:buClr>
                <a:schemeClr val="dk1"/>
              </a:buClr>
              <a:buSzPct val="100000"/>
              <a:buNone/>
            </a:pPr>
            <a:endParaRPr lang="en-GB" sz="1600" dirty="0">
              <a:ea typeface="Questrial"/>
              <a:cs typeface="Questrial"/>
              <a:sym typeface="Questrial"/>
            </a:endParaRPr>
          </a:p>
        </p:txBody>
      </p:sp>
    </p:spTree>
    <p:extLst>
      <p:ext uri="{BB962C8B-B14F-4D97-AF65-F5344CB8AC3E}">
        <p14:creationId xmlns:p14="http://schemas.microsoft.com/office/powerpoint/2010/main" val="22656402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2">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32">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32">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32">
                                            <p:txEl>
                                              <p:pRg st="5" end="5"/>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32">
                                            <p:txEl>
                                              <p:pRg st="6" end="6"/>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32">
                                            <p:txEl>
                                              <p:pRg st="9" end="9"/>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32">
                                            <p:txEl>
                                              <p:pRg st="11" end="11"/>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32">
                                            <p:txEl>
                                              <p:pRg st="12" end="12"/>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32">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7DA1C4">
            <a:alpha val="20073"/>
          </a:srgbClr>
        </a:solidFill>
        <a:effectLst/>
      </p:bgPr>
    </p:bg>
    <p:spTree>
      <p:nvGrpSpPr>
        <p:cNvPr id="1" name="Shape 130">
          <a:extLst>
            <a:ext uri="{FF2B5EF4-FFF2-40B4-BE49-F238E27FC236}">
              <a16:creationId xmlns:a16="http://schemas.microsoft.com/office/drawing/2014/main" id="{9B3991BE-4596-FBF5-E015-7D06886089E4}"/>
            </a:ext>
          </a:extLst>
        </p:cNvPr>
        <p:cNvGrpSpPr/>
        <p:nvPr/>
      </p:nvGrpSpPr>
      <p:grpSpPr>
        <a:xfrm>
          <a:off x="0" y="0"/>
          <a:ext cx="0" cy="0"/>
          <a:chOff x="0" y="0"/>
          <a:chExt cx="0" cy="0"/>
        </a:xfrm>
      </p:grpSpPr>
      <p:sp>
        <p:nvSpPr>
          <p:cNvPr id="131" name="Shape 131">
            <a:extLst>
              <a:ext uri="{FF2B5EF4-FFF2-40B4-BE49-F238E27FC236}">
                <a16:creationId xmlns:a16="http://schemas.microsoft.com/office/drawing/2014/main" id="{78639F20-B4BB-5011-4A80-F3AC3F46AA31}"/>
              </a:ext>
            </a:extLst>
          </p:cNvPr>
          <p:cNvSpPr txBox="1">
            <a:spLocks noGrp="1"/>
          </p:cNvSpPr>
          <p:nvPr>
            <p:ph type="title"/>
          </p:nvPr>
        </p:nvSpPr>
        <p:spPr>
          <a:xfrm>
            <a:off x="1699372" y="379928"/>
            <a:ext cx="5745256" cy="700884"/>
          </a:xfrm>
          <a:prstGeom prst="rect">
            <a:avLst/>
          </a:prstGeom>
          <a:solidFill>
            <a:schemeClr val="bg1"/>
          </a:solidFill>
          <a:ln>
            <a:noFill/>
          </a:ln>
        </p:spPr>
        <p:txBody>
          <a:bodyPr vert="horz" lIns="68569" tIns="34275" rIns="68569" bIns="34275" rtlCol="0" anchor="ctr" anchorCtr="0">
            <a:noAutofit/>
          </a:bodyPr>
          <a:lstStyle/>
          <a:p>
            <a:pPr>
              <a:spcBef>
                <a:spcPts val="0"/>
              </a:spcBef>
              <a:buClr>
                <a:srgbClr val="900056"/>
              </a:buClr>
              <a:buSzPct val="25000"/>
            </a:pPr>
            <a:r>
              <a:rPr lang="en-GB" sz="2400" dirty="0">
                <a:solidFill>
                  <a:srgbClr val="900056"/>
                </a:solidFill>
                <a:latin typeface="Questrial"/>
                <a:ea typeface="Questrial"/>
                <a:cs typeface="Questrial"/>
                <a:sym typeface="Questrial"/>
              </a:rPr>
              <a:t>Phase 4 –The postdromal phase</a:t>
            </a:r>
          </a:p>
        </p:txBody>
      </p:sp>
      <p:sp>
        <p:nvSpPr>
          <p:cNvPr id="132" name="Shape 132">
            <a:extLst>
              <a:ext uri="{FF2B5EF4-FFF2-40B4-BE49-F238E27FC236}">
                <a16:creationId xmlns:a16="http://schemas.microsoft.com/office/drawing/2014/main" id="{29264E48-8958-A1C3-4B27-B48445A52A50}"/>
              </a:ext>
            </a:extLst>
          </p:cNvPr>
          <p:cNvSpPr txBox="1">
            <a:spLocks noGrp="1"/>
          </p:cNvSpPr>
          <p:nvPr>
            <p:ph type="body" idx="1"/>
          </p:nvPr>
        </p:nvSpPr>
        <p:spPr>
          <a:xfrm>
            <a:off x="589989" y="1457519"/>
            <a:ext cx="7293101" cy="3027841"/>
          </a:xfrm>
          <a:prstGeom prst="rect">
            <a:avLst/>
          </a:prstGeom>
          <a:solidFill>
            <a:schemeClr val="bg1"/>
          </a:solidFill>
          <a:ln>
            <a:noFill/>
          </a:ln>
        </p:spPr>
        <p:txBody>
          <a:bodyPr vert="horz" lIns="68569" tIns="34275" rIns="68569" bIns="34275" rtlCol="0" anchor="t" anchorCtr="0">
            <a:noAutofit/>
          </a:bodyPr>
          <a:lstStyle/>
          <a:p>
            <a:pPr marL="257175" indent="-257175">
              <a:spcBef>
                <a:spcPts val="0"/>
              </a:spcBef>
              <a:buClr>
                <a:schemeClr val="dk1"/>
              </a:buClr>
              <a:buSzPct val="100000"/>
              <a:buNone/>
            </a:pPr>
            <a:endParaRPr lang="en-GB" sz="1600" dirty="0">
              <a:ea typeface="Questrial"/>
              <a:cs typeface="Questrial"/>
              <a:sym typeface="Questrial"/>
            </a:endParaRPr>
          </a:p>
          <a:p>
            <a:pPr>
              <a:spcBef>
                <a:spcPts val="0"/>
              </a:spcBef>
              <a:buClr>
                <a:schemeClr val="dk1"/>
              </a:buClr>
              <a:buSzPct val="100000"/>
            </a:pPr>
            <a:r>
              <a:rPr lang="en-GB" sz="1600" dirty="0">
                <a:ea typeface="Questrial"/>
                <a:cs typeface="Questrial"/>
                <a:sym typeface="Questrial"/>
              </a:rPr>
              <a:t>May last hours or days</a:t>
            </a:r>
          </a:p>
          <a:p>
            <a:pPr>
              <a:spcBef>
                <a:spcPts val="0"/>
              </a:spcBef>
              <a:buClr>
                <a:schemeClr val="dk1"/>
              </a:buClr>
              <a:buSzPct val="100000"/>
            </a:pPr>
            <a:endParaRPr lang="en-GB" sz="1600" dirty="0">
              <a:ea typeface="Questrial"/>
              <a:cs typeface="Questrial"/>
              <a:sym typeface="Questrial"/>
            </a:endParaRPr>
          </a:p>
          <a:p>
            <a:pPr>
              <a:spcBef>
                <a:spcPts val="0"/>
              </a:spcBef>
              <a:buClr>
                <a:schemeClr val="dk1"/>
              </a:buClr>
              <a:buSzPct val="100000"/>
            </a:pPr>
            <a:r>
              <a:rPr lang="en-GB" sz="1600" dirty="0">
                <a:ea typeface="Questrial"/>
                <a:cs typeface="Questrial"/>
                <a:sym typeface="Questrial"/>
              </a:rPr>
              <a:t>Child or young person is not back to normal but may be back to school</a:t>
            </a:r>
          </a:p>
          <a:p>
            <a:pPr>
              <a:spcBef>
                <a:spcPts val="0"/>
              </a:spcBef>
              <a:buClr>
                <a:schemeClr val="dk1"/>
              </a:buClr>
              <a:buSzPct val="100000"/>
            </a:pPr>
            <a:endParaRPr lang="en-GB" sz="1600" dirty="0">
              <a:ea typeface="Questrial"/>
              <a:cs typeface="Questrial"/>
              <a:sym typeface="Questrial"/>
            </a:endParaRPr>
          </a:p>
          <a:p>
            <a:pPr>
              <a:spcBef>
                <a:spcPts val="0"/>
              </a:spcBef>
              <a:buClr>
                <a:schemeClr val="dk1"/>
              </a:buClr>
              <a:buSzPct val="100000"/>
            </a:pPr>
            <a:r>
              <a:rPr lang="en-GB" sz="1600" b="0" i="0" dirty="0">
                <a:solidFill>
                  <a:schemeClr val="accent1">
                    <a:lumMod val="75000"/>
                  </a:schemeClr>
                </a:solidFill>
                <a:effectLst/>
              </a:rPr>
              <a:t>Non-pain symptoms </a:t>
            </a:r>
            <a:r>
              <a:rPr lang="en-GB" sz="1600" b="0" i="0" dirty="0">
                <a:solidFill>
                  <a:srgbClr val="212121"/>
                </a:solidFill>
                <a:effectLst/>
              </a:rPr>
              <a:t>e.g. fatigue, </a:t>
            </a:r>
            <a:r>
              <a:rPr lang="en-GB" sz="1600" b="0" i="0" dirty="0">
                <a:solidFill>
                  <a:schemeClr val="tx2">
                    <a:lumMod val="75000"/>
                  </a:schemeClr>
                </a:solidFill>
                <a:effectLst/>
              </a:rPr>
              <a:t>cognitive difficulties, </a:t>
            </a:r>
            <a:r>
              <a:rPr lang="en-GB" sz="1600" b="0" i="0" dirty="0">
                <a:solidFill>
                  <a:srgbClr val="212121"/>
                </a:solidFill>
                <a:effectLst/>
              </a:rPr>
              <a:t>&amp; nausea often persist for hours after pain has resolved</a:t>
            </a:r>
          </a:p>
          <a:p>
            <a:pPr>
              <a:spcBef>
                <a:spcPts val="0"/>
              </a:spcBef>
              <a:buClr>
                <a:schemeClr val="dk1"/>
              </a:buClr>
              <a:buSzPct val="100000"/>
            </a:pPr>
            <a:endParaRPr lang="en-GB" sz="1400" dirty="0">
              <a:ea typeface="Questrial"/>
              <a:cs typeface="Questrial"/>
              <a:sym typeface="Questrial"/>
            </a:endParaRPr>
          </a:p>
          <a:p>
            <a:pPr>
              <a:spcBef>
                <a:spcPts val="0"/>
              </a:spcBef>
              <a:buClr>
                <a:schemeClr val="dk1"/>
              </a:buClr>
              <a:buSzPct val="100000"/>
            </a:pPr>
            <a:r>
              <a:rPr lang="en-GB" sz="1600" b="1" i="0" dirty="0">
                <a:solidFill>
                  <a:schemeClr val="accent1">
                    <a:lumMod val="75000"/>
                  </a:schemeClr>
                </a:solidFill>
                <a:effectLst/>
              </a:rPr>
              <a:t>More than 80% of children develop new symptoms, including thirst, somnolence, visual disturbances, and food cravings, after the pain has resolved</a:t>
            </a:r>
          </a:p>
          <a:p>
            <a:pPr>
              <a:spcBef>
                <a:spcPts val="0"/>
              </a:spcBef>
              <a:buClr>
                <a:schemeClr val="dk1"/>
              </a:buClr>
              <a:buSzPct val="100000"/>
            </a:pPr>
            <a:endParaRPr lang="en-GB" sz="1600" b="1" dirty="0">
              <a:ea typeface="Questrial"/>
              <a:cs typeface="Questrial"/>
              <a:sym typeface="Questrial"/>
            </a:endParaRPr>
          </a:p>
          <a:p>
            <a:pPr marL="257175" indent="-257175">
              <a:spcBef>
                <a:spcPts val="0"/>
              </a:spcBef>
              <a:buClr>
                <a:schemeClr val="dk1"/>
              </a:buClr>
              <a:buSzPct val="100000"/>
              <a:buNone/>
            </a:pPr>
            <a:r>
              <a:rPr lang="en-GB" sz="1600" dirty="0">
                <a:ea typeface="Questrial"/>
                <a:cs typeface="Questrial"/>
                <a:sym typeface="Questrial"/>
              </a:rPr>
              <a:t> </a:t>
            </a:r>
            <a:r>
              <a:rPr lang="en-GB" sz="1000" b="0" i="0" dirty="0">
                <a:solidFill>
                  <a:srgbClr val="000000"/>
                </a:solidFill>
                <a:effectLst/>
                <a:latin typeface="+mn-lt"/>
              </a:rPr>
              <a:t>Headache in Children and Adolescents </a:t>
            </a:r>
            <a:r>
              <a:rPr lang="en-GB" sz="1000" b="0" i="0" u="sng" dirty="0">
                <a:solidFill>
                  <a:srgbClr val="376FAA"/>
                </a:solidFill>
                <a:effectLst/>
                <a:latin typeface="+mn-lt"/>
                <a:hlinkClick r:id="rId3"/>
              </a:rPr>
              <a:t>Christina Szperka</a:t>
            </a:r>
            <a:r>
              <a:rPr lang="en-GB" sz="1000" b="0" i="0" dirty="0">
                <a:solidFill>
                  <a:srgbClr val="212121"/>
                </a:solidFill>
                <a:effectLst/>
                <a:latin typeface="+mn-lt"/>
              </a:rPr>
              <a:t>,  </a:t>
            </a:r>
            <a:r>
              <a:rPr lang="en-GB" sz="800" b="0" i="0" u="sng" dirty="0">
                <a:solidFill>
                  <a:srgbClr val="376FAA"/>
                </a:solidFill>
                <a:effectLst/>
                <a:latin typeface="Helvetica Neue" panose="02000503000000020004" pitchFamily="2" charset="0"/>
                <a:hlinkClick r:id="rId4"/>
              </a:rPr>
              <a:t>Continuum (Minneap Minn). 2021 Jun 1; 27(3): 703–731.</a:t>
            </a:r>
            <a:endParaRPr lang="en-GB" sz="1600" dirty="0">
              <a:ea typeface="Questrial"/>
              <a:cs typeface="Questrial"/>
              <a:sym typeface="Questrial"/>
            </a:endParaRPr>
          </a:p>
        </p:txBody>
      </p:sp>
      <p:sp>
        <p:nvSpPr>
          <p:cNvPr id="133" name="Shape 133">
            <a:extLst>
              <a:ext uri="{FF2B5EF4-FFF2-40B4-BE49-F238E27FC236}">
                <a16:creationId xmlns:a16="http://schemas.microsoft.com/office/drawing/2014/main" id="{87D414E1-962F-537F-7C03-A71B682201DF}"/>
              </a:ext>
            </a:extLst>
          </p:cNvPr>
          <p:cNvSpPr txBox="1">
            <a:spLocks noGrp="1"/>
          </p:cNvSpPr>
          <p:nvPr>
            <p:ph type="sldNum" idx="12"/>
          </p:nvPr>
        </p:nvSpPr>
        <p:spPr>
          <a:xfrm>
            <a:off x="6057901" y="4767264"/>
            <a:ext cx="1600199" cy="273844"/>
          </a:xfrm>
          <a:prstGeom prst="rect">
            <a:avLst/>
          </a:prstGeom>
          <a:noFill/>
          <a:ln>
            <a:noFill/>
          </a:ln>
        </p:spPr>
        <p:txBody>
          <a:bodyPr vert="horz" lIns="68569" tIns="34275" rIns="68569" bIns="34275" rtlCol="0" anchor="ctr" anchorCtr="0">
            <a:noAutofit/>
          </a:bodyPr>
          <a:lstStyle/>
          <a:p>
            <a:pPr>
              <a:buSzPct val="25000"/>
            </a:pPr>
            <a:fld id="{00000000-1234-1234-1234-123412341234}" type="slidenum">
              <a:rPr lang="en-GB">
                <a:solidFill>
                  <a:srgbClr val="888888"/>
                </a:solidFill>
                <a:latin typeface="Calibri"/>
                <a:ea typeface="Calibri"/>
                <a:cs typeface="Calibri"/>
                <a:sym typeface="Calibri"/>
              </a:rPr>
              <a:pPr>
                <a:buSzPct val="25000"/>
              </a:pPr>
              <a:t>21</a:t>
            </a:fld>
            <a:endParaRPr lang="en-GB">
              <a:solidFill>
                <a:srgbClr val="888888"/>
              </a:solidFill>
              <a:latin typeface="Calibri"/>
              <a:ea typeface="Calibri"/>
              <a:cs typeface="Calibri"/>
              <a:sym typeface="Calibri"/>
            </a:endParaRPr>
          </a:p>
        </p:txBody>
      </p:sp>
      <p:cxnSp>
        <p:nvCxnSpPr>
          <p:cNvPr id="7" name="Straight Connector 6">
            <a:extLst>
              <a:ext uri="{FF2B5EF4-FFF2-40B4-BE49-F238E27FC236}">
                <a16:creationId xmlns:a16="http://schemas.microsoft.com/office/drawing/2014/main" id="{16229D3E-C889-A1F1-6E09-D44E08A1F27B}"/>
              </a:ext>
            </a:extLst>
          </p:cNvPr>
          <p:cNvCxnSpPr>
            <a:cxnSpLocks/>
          </p:cNvCxnSpPr>
          <p:nvPr/>
        </p:nvCxnSpPr>
        <p:spPr>
          <a:xfrm>
            <a:off x="589990" y="1177353"/>
            <a:ext cx="7596748" cy="0"/>
          </a:xfrm>
          <a:prstGeom prst="line">
            <a:avLst/>
          </a:prstGeom>
          <a:ln w="12700"/>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0521056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2">
                                            <p:txEl>
                                              <p:pRg st="5" end="5"/>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2">
                                            <p:txEl>
                                              <p:pRg st="7" end="7"/>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32">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7DA1C4">
            <a:alpha val="20263"/>
          </a:srgbClr>
        </a:solidFill>
        <a:effectLst/>
      </p:bgPr>
    </p:bg>
    <p:spTree>
      <p:nvGrpSpPr>
        <p:cNvPr id="1" name="Shape 130">
          <a:extLst>
            <a:ext uri="{FF2B5EF4-FFF2-40B4-BE49-F238E27FC236}">
              <a16:creationId xmlns:a16="http://schemas.microsoft.com/office/drawing/2014/main" id="{A4886364-FE71-DA87-8C59-D7CC422C62EC}"/>
            </a:ext>
          </a:extLst>
        </p:cNvPr>
        <p:cNvGrpSpPr/>
        <p:nvPr/>
      </p:nvGrpSpPr>
      <p:grpSpPr>
        <a:xfrm>
          <a:off x="0" y="0"/>
          <a:ext cx="0" cy="0"/>
          <a:chOff x="0" y="0"/>
          <a:chExt cx="0" cy="0"/>
        </a:xfrm>
      </p:grpSpPr>
      <p:sp>
        <p:nvSpPr>
          <p:cNvPr id="131" name="Shape 131">
            <a:extLst>
              <a:ext uri="{FF2B5EF4-FFF2-40B4-BE49-F238E27FC236}">
                <a16:creationId xmlns:a16="http://schemas.microsoft.com/office/drawing/2014/main" id="{B4018029-457F-2439-9BE4-5DF8E4964BA9}"/>
              </a:ext>
            </a:extLst>
          </p:cNvPr>
          <p:cNvSpPr txBox="1">
            <a:spLocks noGrp="1"/>
          </p:cNvSpPr>
          <p:nvPr>
            <p:ph type="title"/>
          </p:nvPr>
        </p:nvSpPr>
        <p:spPr>
          <a:xfrm>
            <a:off x="1152503" y="268888"/>
            <a:ext cx="6838993" cy="597386"/>
          </a:xfrm>
          <a:prstGeom prst="rect">
            <a:avLst/>
          </a:prstGeom>
          <a:solidFill>
            <a:schemeClr val="bg1"/>
          </a:solidFill>
          <a:ln>
            <a:noFill/>
          </a:ln>
        </p:spPr>
        <p:txBody>
          <a:bodyPr vert="horz" lIns="68569" tIns="34275" rIns="68569" bIns="34275" rtlCol="0" anchor="ctr" anchorCtr="0">
            <a:noAutofit/>
          </a:bodyPr>
          <a:lstStyle/>
          <a:p>
            <a:pPr>
              <a:spcBef>
                <a:spcPts val="0"/>
              </a:spcBef>
              <a:buClr>
                <a:srgbClr val="900056"/>
              </a:buClr>
              <a:buSzPct val="25000"/>
            </a:pPr>
            <a:r>
              <a:rPr lang="en-GB" sz="2400" dirty="0">
                <a:solidFill>
                  <a:srgbClr val="900056"/>
                </a:solidFill>
                <a:latin typeface="Questrial"/>
                <a:ea typeface="Questrial"/>
                <a:cs typeface="Questrial"/>
                <a:sym typeface="Questrial"/>
              </a:rPr>
              <a:t>Recognising Abdominal Migraine * </a:t>
            </a:r>
          </a:p>
        </p:txBody>
      </p:sp>
      <p:sp>
        <p:nvSpPr>
          <p:cNvPr id="132" name="Shape 132">
            <a:extLst>
              <a:ext uri="{FF2B5EF4-FFF2-40B4-BE49-F238E27FC236}">
                <a16:creationId xmlns:a16="http://schemas.microsoft.com/office/drawing/2014/main" id="{A29C9884-AF51-B6AD-DE67-03F3D3BC1157}"/>
              </a:ext>
            </a:extLst>
          </p:cNvPr>
          <p:cNvSpPr txBox="1">
            <a:spLocks noGrp="1"/>
          </p:cNvSpPr>
          <p:nvPr>
            <p:ph type="body" idx="1"/>
          </p:nvPr>
        </p:nvSpPr>
        <p:spPr>
          <a:xfrm>
            <a:off x="134755" y="1183351"/>
            <a:ext cx="6862812" cy="3857754"/>
          </a:xfrm>
          <a:prstGeom prst="rect">
            <a:avLst/>
          </a:prstGeom>
          <a:solidFill>
            <a:schemeClr val="bg1"/>
          </a:solidFill>
          <a:ln>
            <a:noFill/>
          </a:ln>
        </p:spPr>
        <p:txBody>
          <a:bodyPr vert="horz" lIns="68569" tIns="34275" rIns="68569" bIns="34275" rtlCol="0" anchor="t" anchorCtr="0">
            <a:noAutofit/>
          </a:bodyPr>
          <a:lstStyle/>
          <a:p>
            <a:pPr marL="342900" lvl="1" indent="0">
              <a:buNone/>
            </a:pPr>
            <a:r>
              <a:rPr lang="en-US" sz="1800" b="1" dirty="0">
                <a:solidFill>
                  <a:schemeClr val="accent1">
                    <a:lumMod val="75000"/>
                  </a:schemeClr>
                </a:solidFill>
              </a:rPr>
              <a:t>Episodic central abdo pain </a:t>
            </a:r>
          </a:p>
          <a:p>
            <a:pPr lvl="2">
              <a:buFont typeface="Arial" panose="020B0604020202020204" pitchFamily="34" charset="0"/>
              <a:buChar char="•"/>
            </a:pPr>
            <a:r>
              <a:rPr lang="en-US" sz="1400" dirty="0"/>
              <a:t>usually lasting &gt;1 hour</a:t>
            </a:r>
          </a:p>
          <a:p>
            <a:pPr lvl="2">
              <a:buFont typeface="Arial" panose="020B0604020202020204" pitchFamily="34" charset="0"/>
              <a:buChar char="•"/>
            </a:pPr>
            <a:r>
              <a:rPr lang="en-US" sz="1400" dirty="0"/>
              <a:t>occurs with other features of migraine</a:t>
            </a:r>
          </a:p>
          <a:p>
            <a:pPr lvl="2">
              <a:buFont typeface="Arial" panose="020B0604020202020204" pitchFamily="34" charset="0"/>
              <a:buChar char="•"/>
            </a:pPr>
            <a:r>
              <a:rPr lang="en-US" sz="1400" dirty="0"/>
              <a:t>sensory disturbance, anorexia, nausea, vomiting, pallor</a:t>
            </a:r>
          </a:p>
          <a:p>
            <a:pPr lvl="2">
              <a:buFont typeface="Arial" panose="020B0604020202020204" pitchFamily="34" charset="0"/>
              <a:buChar char="•"/>
            </a:pPr>
            <a:r>
              <a:rPr lang="en-US" sz="1400" dirty="0"/>
              <a:t>associated with other episodic syndromes </a:t>
            </a:r>
            <a:r>
              <a:rPr lang="en-US" sz="1400" dirty="0" err="1"/>
              <a:t>eg</a:t>
            </a:r>
            <a:r>
              <a:rPr lang="en-US" sz="1400" dirty="0"/>
              <a:t> Cyclical vomiting, Migraine limb pain</a:t>
            </a:r>
          </a:p>
          <a:p>
            <a:pPr lvl="2">
              <a:buFont typeface="Arial" panose="020B0604020202020204" pitchFamily="34" charset="0"/>
              <a:buChar char="•"/>
            </a:pPr>
            <a:r>
              <a:rPr lang="en-US" sz="1400" dirty="0"/>
              <a:t>well between attacks – normal physical &amp; neuro exam</a:t>
            </a:r>
          </a:p>
          <a:p>
            <a:pPr lvl="1">
              <a:buFont typeface="Arial" panose="020B0604020202020204" pitchFamily="34" charset="0"/>
              <a:buChar char="•"/>
            </a:pPr>
            <a:r>
              <a:rPr lang="en-US" sz="1600" dirty="0"/>
              <a:t>Peaks at </a:t>
            </a:r>
            <a:r>
              <a:rPr lang="en-US" sz="1600" b="1" dirty="0">
                <a:solidFill>
                  <a:schemeClr val="accent1">
                    <a:lumMod val="75000"/>
                  </a:schemeClr>
                </a:solidFill>
              </a:rPr>
              <a:t>age 12 </a:t>
            </a:r>
          </a:p>
          <a:p>
            <a:pPr lvl="1">
              <a:buFont typeface="Arial" panose="020B0604020202020204" pitchFamily="34" charset="0"/>
              <a:buChar char="•"/>
            </a:pPr>
            <a:r>
              <a:rPr lang="en-US" sz="1600" dirty="0"/>
              <a:t>Predictive of adult migraine &amp; can persist to adulthood</a:t>
            </a:r>
          </a:p>
          <a:p>
            <a:pPr lvl="1">
              <a:buFont typeface="Arial" panose="020B0604020202020204" pitchFamily="34" charset="0"/>
              <a:buChar char="•"/>
            </a:pPr>
            <a:r>
              <a:rPr lang="en-US" sz="1600" b="1" u="sng" dirty="0">
                <a:solidFill>
                  <a:schemeClr val="accent1">
                    <a:lumMod val="75000"/>
                  </a:schemeClr>
                </a:solidFill>
              </a:rPr>
              <a:t>Family history </a:t>
            </a:r>
            <a:r>
              <a:rPr lang="en-US" sz="1600" dirty="0"/>
              <a:t>of migraine common</a:t>
            </a:r>
            <a:endParaRPr lang="en-US" sz="1600" b="1" dirty="0"/>
          </a:p>
          <a:p>
            <a:pPr marL="457200" lvl="1" indent="0">
              <a:buNone/>
            </a:pPr>
            <a:r>
              <a:rPr lang="en-US" sz="1600" b="1" dirty="0">
                <a:solidFill>
                  <a:schemeClr val="accent1">
                    <a:lumMod val="75000"/>
                  </a:schemeClr>
                </a:solidFill>
              </a:rPr>
              <a:t>Avoid</a:t>
            </a:r>
            <a:r>
              <a:rPr lang="en-US" sz="1600" dirty="0">
                <a:solidFill>
                  <a:schemeClr val="accent1">
                    <a:lumMod val="75000"/>
                  </a:schemeClr>
                </a:solidFill>
              </a:rPr>
              <a:t> </a:t>
            </a:r>
            <a:r>
              <a:rPr lang="en-US" sz="1600" b="1" dirty="0">
                <a:solidFill>
                  <a:schemeClr val="accent1">
                    <a:lumMod val="75000"/>
                  </a:schemeClr>
                </a:solidFill>
              </a:rPr>
              <a:t>assuming</a:t>
            </a:r>
            <a:r>
              <a:rPr lang="en-US" sz="1600" dirty="0">
                <a:solidFill>
                  <a:schemeClr val="accent1">
                    <a:lumMod val="75000"/>
                  </a:schemeClr>
                </a:solidFill>
              </a:rPr>
              <a:t> </a:t>
            </a:r>
            <a:r>
              <a:rPr lang="en-US" sz="1600" dirty="0"/>
              <a:t>that abdo pain with no demonstrable pathology is psychogenic in origin!</a:t>
            </a:r>
          </a:p>
          <a:p>
            <a:pPr marL="457200" lvl="1" indent="0">
              <a:buNone/>
            </a:pPr>
            <a:r>
              <a:rPr lang="en-US" sz="1400" dirty="0"/>
              <a:t>Missing the diagnosis led to 4-5% having </a:t>
            </a:r>
            <a:r>
              <a:rPr lang="en-US" sz="1400" dirty="0">
                <a:solidFill>
                  <a:schemeClr val="accent1">
                    <a:lumMod val="75000"/>
                  </a:schemeClr>
                </a:solidFill>
              </a:rPr>
              <a:t>inappropriate surgery </a:t>
            </a:r>
            <a:r>
              <a:rPr lang="en-US" sz="1400" dirty="0"/>
              <a:t>(appendectomy) </a:t>
            </a:r>
          </a:p>
          <a:p>
            <a:pPr marL="457200" lvl="1" indent="0">
              <a:buNone/>
            </a:pPr>
            <a:r>
              <a:rPr lang="en-US" sz="1000" dirty="0"/>
              <a:t>*Abdominal Migraine BMJ 2018;360:k179 Heather Angus-</a:t>
            </a:r>
            <a:r>
              <a:rPr lang="en-US" sz="1000" dirty="0" err="1"/>
              <a:t>Leppan</a:t>
            </a:r>
            <a:r>
              <a:rPr lang="en-US" sz="1000" dirty="0"/>
              <a:t> et al</a:t>
            </a:r>
          </a:p>
          <a:p>
            <a:pPr lvl="1">
              <a:spcBef>
                <a:spcPts val="0"/>
              </a:spcBef>
              <a:buClr>
                <a:schemeClr val="dk1"/>
              </a:buClr>
              <a:buSzPct val="100000"/>
            </a:pPr>
            <a:endParaRPr lang="en-GB" dirty="0">
              <a:latin typeface="Questrial"/>
              <a:ea typeface="Questrial"/>
              <a:cs typeface="Questrial"/>
              <a:sym typeface="Questrial"/>
            </a:endParaRPr>
          </a:p>
          <a:p>
            <a:pPr marL="257175" indent="-257175">
              <a:spcBef>
                <a:spcPts val="0"/>
              </a:spcBef>
              <a:buClr>
                <a:schemeClr val="dk1"/>
              </a:buClr>
              <a:buSzPct val="100000"/>
              <a:buNone/>
            </a:pPr>
            <a:endParaRPr lang="en-GB" dirty="0">
              <a:latin typeface="Questrial"/>
              <a:ea typeface="Questrial"/>
              <a:cs typeface="Questrial"/>
              <a:sym typeface="Questrial"/>
            </a:endParaRPr>
          </a:p>
          <a:p>
            <a:pPr marL="257175" indent="-257175">
              <a:spcBef>
                <a:spcPts val="0"/>
              </a:spcBef>
              <a:buClr>
                <a:schemeClr val="dk1"/>
              </a:buClr>
              <a:buSzPct val="100000"/>
              <a:buNone/>
            </a:pPr>
            <a:r>
              <a:rPr lang="en-GB" dirty="0">
                <a:latin typeface="Questrial"/>
                <a:ea typeface="Questrial"/>
                <a:cs typeface="Questrial"/>
                <a:sym typeface="Questrial"/>
              </a:rPr>
              <a:t>	</a:t>
            </a:r>
            <a:endParaRPr dirty="0">
              <a:latin typeface="Questrial"/>
              <a:ea typeface="Questrial"/>
              <a:cs typeface="Questrial"/>
              <a:sym typeface="Questrial"/>
            </a:endParaRPr>
          </a:p>
          <a:p>
            <a:pPr marL="257175" indent="-257175">
              <a:spcBef>
                <a:spcPts val="0"/>
              </a:spcBef>
              <a:buClr>
                <a:schemeClr val="dk1"/>
              </a:buClr>
              <a:buSzPct val="100000"/>
              <a:buNone/>
            </a:pPr>
            <a:endParaRPr dirty="0">
              <a:latin typeface="Questrial"/>
              <a:ea typeface="Questrial"/>
              <a:cs typeface="Questrial"/>
              <a:sym typeface="Questrial"/>
            </a:endParaRPr>
          </a:p>
        </p:txBody>
      </p:sp>
      <p:sp>
        <p:nvSpPr>
          <p:cNvPr id="133" name="Shape 133">
            <a:extLst>
              <a:ext uri="{FF2B5EF4-FFF2-40B4-BE49-F238E27FC236}">
                <a16:creationId xmlns:a16="http://schemas.microsoft.com/office/drawing/2014/main" id="{337149B3-C460-11B4-F9D2-8B0DD91B73AA}"/>
              </a:ext>
            </a:extLst>
          </p:cNvPr>
          <p:cNvSpPr txBox="1">
            <a:spLocks noGrp="1"/>
          </p:cNvSpPr>
          <p:nvPr>
            <p:ph type="sldNum" idx="12"/>
          </p:nvPr>
        </p:nvSpPr>
        <p:spPr>
          <a:xfrm>
            <a:off x="6057901" y="4767264"/>
            <a:ext cx="1600199" cy="273844"/>
          </a:xfrm>
          <a:prstGeom prst="rect">
            <a:avLst/>
          </a:prstGeom>
          <a:noFill/>
          <a:ln>
            <a:noFill/>
          </a:ln>
        </p:spPr>
        <p:txBody>
          <a:bodyPr vert="horz" lIns="68569" tIns="34275" rIns="68569" bIns="34275" rtlCol="0" anchor="ctr" anchorCtr="0">
            <a:noAutofit/>
          </a:bodyPr>
          <a:lstStyle/>
          <a:p>
            <a:pPr>
              <a:buSzPct val="25000"/>
            </a:pPr>
            <a:fld id="{00000000-1234-1234-1234-123412341234}" type="slidenum">
              <a:rPr lang="en-GB">
                <a:solidFill>
                  <a:srgbClr val="888888"/>
                </a:solidFill>
                <a:latin typeface="Calibri"/>
                <a:ea typeface="Calibri"/>
                <a:cs typeface="Calibri"/>
                <a:sym typeface="Calibri"/>
              </a:rPr>
              <a:pPr>
                <a:buSzPct val="25000"/>
              </a:pPr>
              <a:t>22</a:t>
            </a:fld>
            <a:endParaRPr lang="en-GB">
              <a:solidFill>
                <a:srgbClr val="888888"/>
              </a:solidFill>
              <a:latin typeface="Calibri"/>
              <a:ea typeface="Calibri"/>
              <a:cs typeface="Calibri"/>
              <a:sym typeface="Calibri"/>
            </a:endParaRPr>
          </a:p>
        </p:txBody>
      </p:sp>
      <p:cxnSp>
        <p:nvCxnSpPr>
          <p:cNvPr id="7" name="Straight Connector 6">
            <a:extLst>
              <a:ext uri="{FF2B5EF4-FFF2-40B4-BE49-F238E27FC236}">
                <a16:creationId xmlns:a16="http://schemas.microsoft.com/office/drawing/2014/main" id="{EFA9CCE8-7FC2-EC5B-2E17-85C78809B780}"/>
              </a:ext>
            </a:extLst>
          </p:cNvPr>
          <p:cNvCxnSpPr>
            <a:cxnSpLocks/>
          </p:cNvCxnSpPr>
          <p:nvPr/>
        </p:nvCxnSpPr>
        <p:spPr>
          <a:xfrm>
            <a:off x="327259" y="1024812"/>
            <a:ext cx="8393229" cy="0"/>
          </a:xfrm>
          <a:prstGeom prst="line">
            <a:avLst/>
          </a:prstGeom>
          <a:ln cap="sq" cmpd="sng">
            <a:bevel/>
          </a:ln>
        </p:spPr>
        <p:style>
          <a:lnRef idx="2">
            <a:schemeClr val="accent1"/>
          </a:lnRef>
          <a:fillRef idx="0">
            <a:schemeClr val="accent1"/>
          </a:fillRef>
          <a:effectRef idx="1">
            <a:schemeClr val="accent1"/>
          </a:effectRef>
          <a:fontRef idx="minor">
            <a:schemeClr val="tx1"/>
          </a:fontRef>
        </p:style>
      </p:cxnSp>
      <p:pic>
        <p:nvPicPr>
          <p:cNvPr id="2" name="Picture 1">
            <a:extLst>
              <a:ext uri="{FF2B5EF4-FFF2-40B4-BE49-F238E27FC236}">
                <a16:creationId xmlns:a16="http://schemas.microsoft.com/office/drawing/2014/main" id="{0E44BF7D-14B6-771A-4017-3E5500111A2C}"/>
              </a:ext>
            </a:extLst>
          </p:cNvPr>
          <p:cNvPicPr>
            <a:picLocks noChangeAspect="1"/>
          </p:cNvPicPr>
          <p:nvPr/>
        </p:nvPicPr>
        <p:blipFill>
          <a:blip r:embed="rId3"/>
          <a:stretch>
            <a:fillRect/>
          </a:stretch>
        </p:blipFill>
        <p:spPr>
          <a:xfrm>
            <a:off x="7074568" y="1684428"/>
            <a:ext cx="1809550" cy="2579118"/>
          </a:xfrm>
          <a:prstGeom prst="rect">
            <a:avLst/>
          </a:prstGeom>
        </p:spPr>
      </p:pic>
    </p:spTree>
    <p:extLst>
      <p:ext uri="{BB962C8B-B14F-4D97-AF65-F5344CB8AC3E}">
        <p14:creationId xmlns:p14="http://schemas.microsoft.com/office/powerpoint/2010/main" val="15333437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2">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32">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32">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32">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32">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32">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32">
                                            <p:txEl>
                                              <p:pRg st="7" end="7"/>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32">
                                            <p:txEl>
                                              <p:pRg st="8" end="8"/>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32">
                                            <p:txEl>
                                              <p:pRg st="9" end="9"/>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132">
                                            <p:txEl>
                                              <p:pRg st="10" end="10"/>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132">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7DA1C4">
            <a:alpha val="20073"/>
          </a:srgbClr>
        </a:solidFill>
        <a:effectLst/>
      </p:bgPr>
    </p:bg>
    <p:spTree>
      <p:nvGrpSpPr>
        <p:cNvPr id="1" name="Shape 130"/>
        <p:cNvGrpSpPr/>
        <p:nvPr/>
      </p:nvGrpSpPr>
      <p:grpSpPr>
        <a:xfrm>
          <a:off x="0" y="0"/>
          <a:ext cx="0" cy="0"/>
          <a:chOff x="0" y="0"/>
          <a:chExt cx="0" cy="0"/>
        </a:xfrm>
      </p:grpSpPr>
      <p:sp>
        <p:nvSpPr>
          <p:cNvPr id="131" name="Shape 131"/>
          <p:cNvSpPr txBox="1">
            <a:spLocks noGrp="1"/>
          </p:cNvSpPr>
          <p:nvPr>
            <p:ph type="title"/>
          </p:nvPr>
        </p:nvSpPr>
        <p:spPr>
          <a:xfrm>
            <a:off x="1699372" y="379928"/>
            <a:ext cx="5745256" cy="700884"/>
          </a:xfrm>
          <a:prstGeom prst="rect">
            <a:avLst/>
          </a:prstGeom>
          <a:solidFill>
            <a:schemeClr val="bg1"/>
          </a:solidFill>
          <a:ln>
            <a:noFill/>
          </a:ln>
        </p:spPr>
        <p:txBody>
          <a:bodyPr vert="horz" lIns="68569" tIns="34275" rIns="68569" bIns="34275" rtlCol="0" anchor="ctr" anchorCtr="0">
            <a:noAutofit/>
          </a:bodyPr>
          <a:lstStyle/>
          <a:p>
            <a:pPr>
              <a:spcBef>
                <a:spcPts val="0"/>
              </a:spcBef>
              <a:buClr>
                <a:srgbClr val="900056"/>
              </a:buClr>
              <a:buSzPct val="25000"/>
            </a:pPr>
            <a:r>
              <a:rPr lang="en-GB" sz="2400" dirty="0">
                <a:solidFill>
                  <a:srgbClr val="900056"/>
                </a:solidFill>
                <a:latin typeface="Questrial"/>
                <a:ea typeface="Questrial"/>
                <a:cs typeface="Questrial"/>
                <a:sym typeface="Questrial"/>
              </a:rPr>
              <a:t>Managing Migraine in children </a:t>
            </a:r>
          </a:p>
        </p:txBody>
      </p:sp>
      <p:sp>
        <p:nvSpPr>
          <p:cNvPr id="132" name="Shape 132"/>
          <p:cNvSpPr txBox="1">
            <a:spLocks noGrp="1"/>
          </p:cNvSpPr>
          <p:nvPr>
            <p:ph type="body" idx="1"/>
          </p:nvPr>
        </p:nvSpPr>
        <p:spPr>
          <a:xfrm>
            <a:off x="288758" y="1354668"/>
            <a:ext cx="7985997" cy="2901244"/>
          </a:xfrm>
          <a:prstGeom prst="rect">
            <a:avLst/>
          </a:prstGeom>
          <a:solidFill>
            <a:schemeClr val="bg1"/>
          </a:solidFill>
          <a:ln>
            <a:noFill/>
          </a:ln>
        </p:spPr>
        <p:txBody>
          <a:bodyPr vert="horz" lIns="68569" tIns="34275" rIns="68569" bIns="34275" rtlCol="0" anchor="t" anchorCtr="0">
            <a:noAutofit/>
          </a:bodyPr>
          <a:lstStyle/>
          <a:p>
            <a:pPr marL="342900" lvl="1" indent="0">
              <a:buNone/>
            </a:pPr>
            <a:endParaRPr lang="en-US" sz="1600" b="1" dirty="0">
              <a:solidFill>
                <a:schemeClr val="accent1">
                  <a:lumMod val="75000"/>
                </a:schemeClr>
              </a:solidFill>
            </a:endParaRPr>
          </a:p>
          <a:p>
            <a:pPr marL="342900" lvl="1" indent="0">
              <a:buNone/>
            </a:pPr>
            <a:r>
              <a:rPr lang="en-US" sz="1600" b="1" dirty="0">
                <a:solidFill>
                  <a:schemeClr val="accent1">
                    <a:lumMod val="75000"/>
                  </a:schemeClr>
                </a:solidFill>
              </a:rPr>
              <a:t>Treatment Goal </a:t>
            </a:r>
            <a:r>
              <a:rPr lang="en-US" sz="1600" dirty="0"/>
              <a:t>- effective control as quickly as possible so that child can return to normal activities</a:t>
            </a:r>
            <a:endParaRPr lang="en-US" sz="1600" b="1" dirty="0">
              <a:solidFill>
                <a:schemeClr val="accent1">
                  <a:lumMod val="75000"/>
                </a:schemeClr>
              </a:solidFill>
            </a:endParaRPr>
          </a:p>
          <a:p>
            <a:pPr marL="342900" lvl="1" indent="0">
              <a:buNone/>
            </a:pPr>
            <a:endParaRPr lang="en-US" sz="1600" b="1" dirty="0">
              <a:solidFill>
                <a:schemeClr val="accent1">
                  <a:lumMod val="75000"/>
                </a:schemeClr>
              </a:solidFill>
            </a:endParaRPr>
          </a:p>
          <a:p>
            <a:pPr marL="342900" lvl="1" indent="0">
              <a:buNone/>
            </a:pPr>
            <a:r>
              <a:rPr lang="en-US" sz="1600" b="1" dirty="0">
                <a:solidFill>
                  <a:schemeClr val="accent1">
                    <a:lumMod val="75000"/>
                  </a:schemeClr>
                </a:solidFill>
              </a:rPr>
              <a:t>Education</a:t>
            </a:r>
            <a:r>
              <a:rPr lang="en-US" sz="1600" dirty="0"/>
              <a:t> of child and care givers reduces fear &amp; restores hope:</a:t>
            </a:r>
          </a:p>
          <a:p>
            <a:pPr marL="800100" lvl="1" indent="-457200">
              <a:buFont typeface="Arial" panose="020B0604020202020204" pitchFamily="34" charset="0"/>
              <a:buChar char="•"/>
            </a:pPr>
            <a:r>
              <a:rPr lang="en-US" sz="1600" dirty="0"/>
              <a:t>What is migraine? Four phases</a:t>
            </a:r>
          </a:p>
          <a:p>
            <a:pPr marL="800100" lvl="1" indent="-457200">
              <a:buFont typeface="Arial" panose="020B0604020202020204" pitchFamily="34" charset="0"/>
              <a:buChar char="•"/>
            </a:pPr>
            <a:r>
              <a:rPr lang="en-US" sz="1600" dirty="0"/>
              <a:t>Age-appropriate information for the child</a:t>
            </a:r>
          </a:p>
          <a:p>
            <a:pPr marL="800100" lvl="1" indent="-457200">
              <a:buFont typeface="Arial" panose="020B0604020202020204" pitchFamily="34" charset="0"/>
              <a:buChar char="•"/>
            </a:pPr>
            <a:r>
              <a:rPr lang="en-US" sz="1600" dirty="0"/>
              <a:t>Information for care givers and </a:t>
            </a:r>
            <a:r>
              <a:rPr lang="en-US" sz="1600" b="1" u="sng" dirty="0"/>
              <a:t>school</a:t>
            </a:r>
            <a:r>
              <a:rPr lang="en-US" sz="1600" b="1" dirty="0"/>
              <a:t> </a:t>
            </a:r>
            <a:r>
              <a:rPr lang="en-US" sz="1600" dirty="0"/>
              <a:t>re migraine as a condition &amp; as a disability</a:t>
            </a:r>
          </a:p>
          <a:p>
            <a:pPr marL="800100" lvl="1" indent="-457200">
              <a:buFont typeface="Arial" panose="020B0604020202020204" pitchFamily="34" charset="0"/>
              <a:buChar char="•"/>
            </a:pPr>
            <a:r>
              <a:rPr lang="en-US" sz="1600" dirty="0" err="1"/>
              <a:t>PedMigraineActionPlan</a:t>
            </a:r>
            <a:r>
              <a:rPr lang="en-US" sz="1600" dirty="0"/>
              <a:t> (</a:t>
            </a:r>
            <a:r>
              <a:rPr lang="en-US" sz="1600" dirty="0" err="1"/>
              <a:t>PedMAP</a:t>
            </a:r>
            <a:r>
              <a:rPr lang="en-US" sz="1600" dirty="0"/>
              <a:t>) </a:t>
            </a:r>
            <a:r>
              <a:rPr lang="en-US" sz="900" dirty="0">
                <a:hlinkClick r:id="rId3"/>
              </a:rPr>
              <a:t>https://headachejournal.onlinelibrary.wiley.com/doi/pdf/10.1111/head.13255</a:t>
            </a:r>
            <a:endParaRPr lang="en-US" sz="900" dirty="0"/>
          </a:p>
          <a:p>
            <a:pPr marL="342900" lvl="1" indent="0">
              <a:buNone/>
            </a:pPr>
            <a:endParaRPr lang="en-US" sz="900" dirty="0"/>
          </a:p>
        </p:txBody>
      </p:sp>
      <p:sp>
        <p:nvSpPr>
          <p:cNvPr id="133" name="Shape 133"/>
          <p:cNvSpPr txBox="1">
            <a:spLocks noGrp="1"/>
          </p:cNvSpPr>
          <p:nvPr>
            <p:ph type="sldNum" idx="12"/>
          </p:nvPr>
        </p:nvSpPr>
        <p:spPr>
          <a:xfrm>
            <a:off x="6057901" y="4767264"/>
            <a:ext cx="1600199" cy="273844"/>
          </a:xfrm>
          <a:prstGeom prst="rect">
            <a:avLst/>
          </a:prstGeom>
          <a:noFill/>
          <a:ln>
            <a:noFill/>
          </a:ln>
        </p:spPr>
        <p:txBody>
          <a:bodyPr vert="horz" lIns="68569" tIns="34275" rIns="68569" bIns="34275" rtlCol="0" anchor="ctr" anchorCtr="0">
            <a:noAutofit/>
          </a:bodyPr>
          <a:lstStyle/>
          <a:p>
            <a:pPr>
              <a:buSzPct val="25000"/>
            </a:pPr>
            <a:fld id="{00000000-1234-1234-1234-123412341234}" type="slidenum">
              <a:rPr lang="en-GB">
                <a:solidFill>
                  <a:srgbClr val="888888"/>
                </a:solidFill>
                <a:latin typeface="Calibri"/>
                <a:ea typeface="Calibri"/>
                <a:cs typeface="Calibri"/>
                <a:sym typeface="Calibri"/>
              </a:rPr>
              <a:pPr>
                <a:buSzPct val="25000"/>
              </a:pPr>
              <a:t>23</a:t>
            </a:fld>
            <a:endParaRPr lang="en-GB">
              <a:solidFill>
                <a:srgbClr val="888888"/>
              </a:solidFill>
              <a:latin typeface="Calibri"/>
              <a:ea typeface="Calibri"/>
              <a:cs typeface="Calibri"/>
              <a:sym typeface="Calibri"/>
            </a:endParaRPr>
          </a:p>
        </p:txBody>
      </p:sp>
      <p:cxnSp>
        <p:nvCxnSpPr>
          <p:cNvPr id="7" name="Straight Connector 6">
            <a:extLst>
              <a:ext uri="{FF2B5EF4-FFF2-40B4-BE49-F238E27FC236}">
                <a16:creationId xmlns:a16="http://schemas.microsoft.com/office/drawing/2014/main" id="{2C99C9C9-AE92-C140-BD31-2953B830E76E}"/>
              </a:ext>
            </a:extLst>
          </p:cNvPr>
          <p:cNvCxnSpPr>
            <a:cxnSpLocks/>
          </p:cNvCxnSpPr>
          <p:nvPr/>
        </p:nvCxnSpPr>
        <p:spPr>
          <a:xfrm>
            <a:off x="589990" y="1177353"/>
            <a:ext cx="7596748" cy="0"/>
          </a:xfrm>
          <a:prstGeom prst="line">
            <a:avLst/>
          </a:prstGeom>
          <a:ln w="12700"/>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0277327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2">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2">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32">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32">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32">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7DA1C4">
            <a:alpha val="20073"/>
          </a:srgbClr>
        </a:solidFill>
        <a:effectLst/>
      </p:bgPr>
    </p:bg>
    <p:spTree>
      <p:nvGrpSpPr>
        <p:cNvPr id="1" name="Shape 130">
          <a:extLst>
            <a:ext uri="{FF2B5EF4-FFF2-40B4-BE49-F238E27FC236}">
              <a16:creationId xmlns:a16="http://schemas.microsoft.com/office/drawing/2014/main" id="{C869D524-A895-CFD0-BA75-F823EC9C2A79}"/>
            </a:ext>
          </a:extLst>
        </p:cNvPr>
        <p:cNvGrpSpPr/>
        <p:nvPr/>
      </p:nvGrpSpPr>
      <p:grpSpPr>
        <a:xfrm>
          <a:off x="0" y="0"/>
          <a:ext cx="0" cy="0"/>
          <a:chOff x="0" y="0"/>
          <a:chExt cx="0" cy="0"/>
        </a:xfrm>
      </p:grpSpPr>
      <p:sp>
        <p:nvSpPr>
          <p:cNvPr id="131" name="Shape 131">
            <a:extLst>
              <a:ext uri="{FF2B5EF4-FFF2-40B4-BE49-F238E27FC236}">
                <a16:creationId xmlns:a16="http://schemas.microsoft.com/office/drawing/2014/main" id="{1DDEA193-3257-CA74-EB93-723B524DC5C6}"/>
              </a:ext>
            </a:extLst>
          </p:cNvPr>
          <p:cNvSpPr txBox="1">
            <a:spLocks noGrp="1"/>
          </p:cNvSpPr>
          <p:nvPr>
            <p:ph type="title"/>
          </p:nvPr>
        </p:nvSpPr>
        <p:spPr>
          <a:xfrm>
            <a:off x="1699372" y="379928"/>
            <a:ext cx="5745256" cy="700884"/>
          </a:xfrm>
          <a:prstGeom prst="rect">
            <a:avLst/>
          </a:prstGeom>
          <a:solidFill>
            <a:schemeClr val="bg1"/>
          </a:solidFill>
          <a:ln>
            <a:noFill/>
          </a:ln>
        </p:spPr>
        <p:txBody>
          <a:bodyPr vert="horz" lIns="68569" tIns="34275" rIns="68569" bIns="34275" rtlCol="0" anchor="ctr" anchorCtr="0">
            <a:noAutofit/>
          </a:bodyPr>
          <a:lstStyle/>
          <a:p>
            <a:pPr>
              <a:spcBef>
                <a:spcPts val="0"/>
              </a:spcBef>
              <a:buClr>
                <a:srgbClr val="900056"/>
              </a:buClr>
              <a:buSzPct val="25000"/>
            </a:pPr>
            <a:r>
              <a:rPr lang="en-GB" sz="2000" dirty="0">
                <a:solidFill>
                  <a:srgbClr val="900056"/>
                </a:solidFill>
                <a:latin typeface="Questrial"/>
                <a:ea typeface="Questrial"/>
                <a:cs typeface="Questrial"/>
                <a:sym typeface="Questrial"/>
              </a:rPr>
              <a:t>Managing Migraine in children </a:t>
            </a:r>
          </a:p>
        </p:txBody>
      </p:sp>
      <p:sp>
        <p:nvSpPr>
          <p:cNvPr id="132" name="Shape 132">
            <a:extLst>
              <a:ext uri="{FF2B5EF4-FFF2-40B4-BE49-F238E27FC236}">
                <a16:creationId xmlns:a16="http://schemas.microsoft.com/office/drawing/2014/main" id="{D70242D5-FB4C-6DF3-EE06-37CC7B1CEB2E}"/>
              </a:ext>
            </a:extLst>
          </p:cNvPr>
          <p:cNvSpPr txBox="1">
            <a:spLocks noGrp="1"/>
          </p:cNvSpPr>
          <p:nvPr>
            <p:ph type="body" idx="1"/>
          </p:nvPr>
        </p:nvSpPr>
        <p:spPr>
          <a:xfrm>
            <a:off x="288758" y="1265499"/>
            <a:ext cx="8618175" cy="3775600"/>
          </a:xfrm>
          <a:prstGeom prst="rect">
            <a:avLst/>
          </a:prstGeom>
          <a:solidFill>
            <a:schemeClr val="bg1"/>
          </a:solidFill>
          <a:ln>
            <a:noFill/>
          </a:ln>
        </p:spPr>
        <p:txBody>
          <a:bodyPr vert="horz" lIns="68569" tIns="34275" rIns="68569" bIns="34275" rtlCol="0" anchor="t" anchorCtr="0">
            <a:noAutofit/>
          </a:bodyPr>
          <a:lstStyle/>
          <a:p>
            <a:pPr marL="342900" lvl="1" indent="0">
              <a:buNone/>
            </a:pPr>
            <a:r>
              <a:rPr lang="en-GB" sz="1400" b="1" dirty="0">
                <a:solidFill>
                  <a:schemeClr val="accent1">
                    <a:lumMod val="75000"/>
                  </a:schemeClr>
                </a:solidFill>
              </a:rPr>
              <a:t>Lifestyle Considerations</a:t>
            </a:r>
            <a:r>
              <a:rPr lang="en-US" sz="1400" b="1" dirty="0">
                <a:solidFill>
                  <a:srgbClr val="333333"/>
                </a:solidFill>
              </a:rPr>
              <a:t>: </a:t>
            </a:r>
            <a:r>
              <a:rPr lang="en-US" sz="1400" b="1" dirty="0"/>
              <a:t>Be </a:t>
            </a:r>
            <a:r>
              <a:rPr lang="en-GB" sz="1400" b="1" i="0" dirty="0">
                <a:solidFill>
                  <a:schemeClr val="tx2">
                    <a:lumMod val="75000"/>
                  </a:schemeClr>
                </a:solidFill>
                <a:effectLst/>
              </a:rPr>
              <a:t>SMART</a:t>
            </a:r>
            <a:r>
              <a:rPr lang="en-GB" sz="1400" b="1" i="0" dirty="0">
                <a:solidFill>
                  <a:srgbClr val="333333"/>
                </a:solidFill>
                <a:effectLst/>
              </a:rPr>
              <a:t> (Sleep, Meals, Activity, Relaxation, Triggers) </a:t>
            </a:r>
          </a:p>
          <a:p>
            <a:pPr marL="342900" lvl="1" indent="0">
              <a:buNone/>
            </a:pPr>
            <a:endParaRPr lang="en-GB" sz="1400" b="1" i="0" dirty="0">
              <a:solidFill>
                <a:srgbClr val="333333"/>
              </a:solidFill>
              <a:effectLst/>
            </a:endParaRPr>
          </a:p>
          <a:p>
            <a:pPr marL="800100" lvl="1" indent="-457200">
              <a:buFont typeface="Arial" panose="020B0604020202020204" pitchFamily="34" charset="0"/>
              <a:buChar char="•"/>
            </a:pPr>
            <a:r>
              <a:rPr lang="en-US" sz="1400" b="1" dirty="0">
                <a:solidFill>
                  <a:schemeClr val="accent1">
                    <a:lumMod val="75000"/>
                  </a:schemeClr>
                </a:solidFill>
              </a:rPr>
              <a:t>Sleep</a:t>
            </a:r>
            <a:r>
              <a:rPr lang="en-US" sz="1400" dirty="0">
                <a:solidFill>
                  <a:schemeClr val="accent1">
                    <a:lumMod val="75000"/>
                  </a:schemeClr>
                </a:solidFill>
              </a:rPr>
              <a:t> </a:t>
            </a:r>
            <a:r>
              <a:rPr lang="en-US" sz="1400" dirty="0"/>
              <a:t>– sleep hygiene, bedtime sleep and wake routines important</a:t>
            </a:r>
          </a:p>
          <a:p>
            <a:pPr marL="800100" lvl="1" indent="-457200">
              <a:buFont typeface="Arial" panose="020B0604020202020204" pitchFamily="34" charset="0"/>
              <a:buChar char="•"/>
            </a:pPr>
            <a:r>
              <a:rPr lang="en-US" sz="1400" b="1" dirty="0">
                <a:solidFill>
                  <a:schemeClr val="accent1">
                    <a:lumMod val="75000"/>
                  </a:schemeClr>
                </a:solidFill>
              </a:rPr>
              <a:t>Meals</a:t>
            </a:r>
            <a:r>
              <a:rPr lang="en-US" sz="1400" b="1" dirty="0">
                <a:solidFill>
                  <a:schemeClr val="tx2">
                    <a:lumMod val="75000"/>
                  </a:schemeClr>
                </a:solidFill>
              </a:rPr>
              <a:t> </a:t>
            </a:r>
            <a:r>
              <a:rPr lang="en-US" sz="1400" dirty="0"/>
              <a:t>–never skip, bedtime snack, low GI foods, lots of plants!</a:t>
            </a:r>
          </a:p>
          <a:p>
            <a:pPr marL="800100" lvl="1" indent="-457200">
              <a:buFont typeface="Arial" panose="020B0604020202020204" pitchFamily="34" charset="0"/>
              <a:buChar char="•"/>
            </a:pPr>
            <a:r>
              <a:rPr lang="en-US" sz="1400" b="1" dirty="0">
                <a:solidFill>
                  <a:schemeClr val="accent1">
                    <a:lumMod val="75000"/>
                  </a:schemeClr>
                </a:solidFill>
              </a:rPr>
              <a:t>Activity</a:t>
            </a:r>
            <a:r>
              <a:rPr lang="en-US" sz="1400" dirty="0">
                <a:solidFill>
                  <a:schemeClr val="accent1">
                    <a:lumMod val="75000"/>
                  </a:schemeClr>
                </a:solidFill>
              </a:rPr>
              <a:t> </a:t>
            </a:r>
            <a:r>
              <a:rPr lang="en-US" sz="1400" dirty="0"/>
              <a:t>– can help, can trigger</a:t>
            </a:r>
          </a:p>
          <a:p>
            <a:pPr marL="800100" lvl="1" indent="-457200">
              <a:buFont typeface="Arial" panose="020B0604020202020204" pitchFamily="34" charset="0"/>
              <a:buChar char="•"/>
            </a:pPr>
            <a:r>
              <a:rPr lang="en-US" sz="1400" b="1" dirty="0">
                <a:solidFill>
                  <a:schemeClr val="accent1">
                    <a:lumMod val="75000"/>
                  </a:schemeClr>
                </a:solidFill>
              </a:rPr>
              <a:t>Relaxation</a:t>
            </a:r>
            <a:r>
              <a:rPr lang="en-US" sz="1400" dirty="0">
                <a:solidFill>
                  <a:schemeClr val="accent1">
                    <a:lumMod val="75000"/>
                  </a:schemeClr>
                </a:solidFill>
              </a:rPr>
              <a:t> </a:t>
            </a:r>
            <a:r>
              <a:rPr lang="en-US" sz="1400" dirty="0"/>
              <a:t>- Stress management</a:t>
            </a:r>
          </a:p>
          <a:p>
            <a:pPr marL="800100" lvl="1" indent="-457200">
              <a:buFont typeface="Arial" panose="020B0604020202020204" pitchFamily="34" charset="0"/>
              <a:buChar char="•"/>
            </a:pPr>
            <a:r>
              <a:rPr lang="en-US" sz="1400" b="1" dirty="0">
                <a:solidFill>
                  <a:schemeClr val="accent1">
                    <a:lumMod val="75000"/>
                  </a:schemeClr>
                </a:solidFill>
              </a:rPr>
              <a:t>Triggers &amp; Other factors </a:t>
            </a:r>
          </a:p>
          <a:p>
            <a:pPr marL="257175" indent="-257175">
              <a:spcBef>
                <a:spcPts val="0"/>
              </a:spcBef>
              <a:buClr>
                <a:schemeClr val="dk1"/>
              </a:buClr>
              <a:buSzPct val="100000"/>
              <a:buNone/>
            </a:pPr>
            <a:endParaRPr lang="en-GB" sz="1600" dirty="0">
              <a:ea typeface="Questrial"/>
              <a:cs typeface="Questrial"/>
              <a:sym typeface="Questrial"/>
            </a:endParaRPr>
          </a:p>
          <a:p>
            <a:pPr marL="0" indent="0">
              <a:buNone/>
            </a:pPr>
            <a:r>
              <a:rPr lang="en-US" sz="1600" dirty="0"/>
              <a:t>Attacks may be triggered by </a:t>
            </a:r>
            <a:r>
              <a:rPr lang="en-US" sz="1600" b="1" dirty="0">
                <a:solidFill>
                  <a:schemeClr val="accent1">
                    <a:lumMod val="75000"/>
                  </a:schemeClr>
                </a:solidFill>
              </a:rPr>
              <a:t>changes</a:t>
            </a:r>
            <a:r>
              <a:rPr lang="en-US" sz="1600" dirty="0"/>
              <a:t> accumulating</a:t>
            </a:r>
          </a:p>
          <a:p>
            <a:pPr lvl="2"/>
            <a:r>
              <a:rPr lang="en-US" sz="1600" dirty="0"/>
              <a:t>exercise and sports, weather changes, hormonal fluctuations </a:t>
            </a:r>
            <a:r>
              <a:rPr lang="en-US" sz="1600" dirty="0" err="1"/>
              <a:t>esp</a:t>
            </a:r>
            <a:r>
              <a:rPr lang="en-US" sz="1600" dirty="0"/>
              <a:t> oestrogen levels falling pre-menstrually, </a:t>
            </a:r>
            <a:r>
              <a:rPr lang="en-US" sz="1600" dirty="0">
                <a:solidFill>
                  <a:schemeClr val="accent1">
                    <a:lumMod val="75000"/>
                  </a:schemeClr>
                </a:solidFill>
              </a:rPr>
              <a:t>growth spurts</a:t>
            </a:r>
          </a:p>
          <a:p>
            <a:pPr lvl="2"/>
            <a:r>
              <a:rPr lang="en-US" sz="1600" dirty="0"/>
              <a:t>(Caffeine – best avoided in children)</a:t>
            </a:r>
          </a:p>
          <a:p>
            <a:pPr lvl="2"/>
            <a:endParaRPr lang="en-US" sz="1600" dirty="0">
              <a:solidFill>
                <a:schemeClr val="accent1">
                  <a:lumMod val="75000"/>
                </a:schemeClr>
              </a:solidFill>
            </a:endParaRPr>
          </a:p>
          <a:p>
            <a:pPr lvl="2"/>
            <a:r>
              <a:rPr lang="en-US" sz="1800" b="1" dirty="0">
                <a:solidFill>
                  <a:schemeClr val="accent1">
                    <a:lumMod val="75000"/>
                  </a:schemeClr>
                </a:solidFill>
              </a:rPr>
              <a:t>Routine is important!</a:t>
            </a:r>
            <a:endParaRPr lang="en-GB" sz="1800" b="1" dirty="0">
              <a:solidFill>
                <a:schemeClr val="accent1">
                  <a:lumMod val="75000"/>
                </a:schemeClr>
              </a:solidFill>
              <a:ea typeface="Questrial"/>
              <a:cs typeface="Questrial"/>
              <a:sym typeface="Questrial"/>
            </a:endParaRPr>
          </a:p>
          <a:p>
            <a:pPr marL="257175" indent="-257175">
              <a:spcBef>
                <a:spcPts val="0"/>
              </a:spcBef>
              <a:buClr>
                <a:schemeClr val="dk1"/>
              </a:buClr>
              <a:buSzPct val="100000"/>
              <a:buNone/>
            </a:pPr>
            <a:endParaRPr lang="en-GB" sz="1600" dirty="0">
              <a:ea typeface="Questrial"/>
              <a:cs typeface="Questrial"/>
              <a:sym typeface="Questrial"/>
            </a:endParaRPr>
          </a:p>
        </p:txBody>
      </p:sp>
      <p:sp>
        <p:nvSpPr>
          <p:cNvPr id="133" name="Shape 133">
            <a:extLst>
              <a:ext uri="{FF2B5EF4-FFF2-40B4-BE49-F238E27FC236}">
                <a16:creationId xmlns:a16="http://schemas.microsoft.com/office/drawing/2014/main" id="{3712BCE5-ABA1-0BE3-5816-BDFCFEE341B9}"/>
              </a:ext>
            </a:extLst>
          </p:cNvPr>
          <p:cNvSpPr txBox="1">
            <a:spLocks noGrp="1"/>
          </p:cNvSpPr>
          <p:nvPr>
            <p:ph type="sldNum" idx="12"/>
          </p:nvPr>
        </p:nvSpPr>
        <p:spPr>
          <a:xfrm>
            <a:off x="6057901" y="4767264"/>
            <a:ext cx="1600199" cy="273844"/>
          </a:xfrm>
          <a:prstGeom prst="rect">
            <a:avLst/>
          </a:prstGeom>
          <a:noFill/>
          <a:ln>
            <a:noFill/>
          </a:ln>
        </p:spPr>
        <p:txBody>
          <a:bodyPr vert="horz" lIns="68569" tIns="34275" rIns="68569" bIns="34275" rtlCol="0" anchor="ctr" anchorCtr="0">
            <a:noAutofit/>
          </a:bodyPr>
          <a:lstStyle/>
          <a:p>
            <a:pPr>
              <a:buSzPct val="25000"/>
            </a:pPr>
            <a:fld id="{00000000-1234-1234-1234-123412341234}" type="slidenum">
              <a:rPr lang="en-GB">
                <a:solidFill>
                  <a:srgbClr val="888888"/>
                </a:solidFill>
                <a:latin typeface="Calibri"/>
                <a:ea typeface="Calibri"/>
                <a:cs typeface="Calibri"/>
                <a:sym typeface="Calibri"/>
              </a:rPr>
              <a:pPr>
                <a:buSzPct val="25000"/>
              </a:pPr>
              <a:t>24</a:t>
            </a:fld>
            <a:endParaRPr lang="en-GB">
              <a:solidFill>
                <a:srgbClr val="888888"/>
              </a:solidFill>
              <a:latin typeface="Calibri"/>
              <a:ea typeface="Calibri"/>
              <a:cs typeface="Calibri"/>
              <a:sym typeface="Calibri"/>
            </a:endParaRPr>
          </a:p>
        </p:txBody>
      </p:sp>
      <p:cxnSp>
        <p:nvCxnSpPr>
          <p:cNvPr id="7" name="Straight Connector 6">
            <a:extLst>
              <a:ext uri="{FF2B5EF4-FFF2-40B4-BE49-F238E27FC236}">
                <a16:creationId xmlns:a16="http://schemas.microsoft.com/office/drawing/2014/main" id="{17260B95-E24C-DD5D-ACE0-8022AAD3DA93}"/>
              </a:ext>
            </a:extLst>
          </p:cNvPr>
          <p:cNvCxnSpPr>
            <a:cxnSpLocks/>
          </p:cNvCxnSpPr>
          <p:nvPr/>
        </p:nvCxnSpPr>
        <p:spPr>
          <a:xfrm>
            <a:off x="589990" y="1177353"/>
            <a:ext cx="7596748" cy="0"/>
          </a:xfrm>
          <a:prstGeom prst="line">
            <a:avLst/>
          </a:prstGeom>
          <a:ln w="12700"/>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0838176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2">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2">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32">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32">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32">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32">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32">
                                            <p:txEl>
                                              <p:pRg st="9" end="9"/>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32">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7DA1C4">
            <a:alpha val="20073"/>
          </a:srgbClr>
        </a:solidFill>
        <a:effectLst/>
      </p:bgPr>
    </p:bg>
    <p:spTree>
      <p:nvGrpSpPr>
        <p:cNvPr id="1" name="Shape 130">
          <a:extLst>
            <a:ext uri="{FF2B5EF4-FFF2-40B4-BE49-F238E27FC236}">
              <a16:creationId xmlns:a16="http://schemas.microsoft.com/office/drawing/2014/main" id="{DE33D22F-60B1-79DB-5686-762FC0822777}"/>
            </a:ext>
          </a:extLst>
        </p:cNvPr>
        <p:cNvGrpSpPr/>
        <p:nvPr/>
      </p:nvGrpSpPr>
      <p:grpSpPr>
        <a:xfrm>
          <a:off x="0" y="0"/>
          <a:ext cx="0" cy="0"/>
          <a:chOff x="0" y="0"/>
          <a:chExt cx="0" cy="0"/>
        </a:xfrm>
      </p:grpSpPr>
      <p:sp>
        <p:nvSpPr>
          <p:cNvPr id="131" name="Shape 131">
            <a:extLst>
              <a:ext uri="{FF2B5EF4-FFF2-40B4-BE49-F238E27FC236}">
                <a16:creationId xmlns:a16="http://schemas.microsoft.com/office/drawing/2014/main" id="{6F6DFD70-A4F3-DDDE-9B92-7C191953F94C}"/>
              </a:ext>
            </a:extLst>
          </p:cNvPr>
          <p:cNvSpPr txBox="1">
            <a:spLocks noGrp="1"/>
          </p:cNvSpPr>
          <p:nvPr>
            <p:ph type="title"/>
          </p:nvPr>
        </p:nvSpPr>
        <p:spPr>
          <a:xfrm>
            <a:off x="738730" y="388324"/>
            <a:ext cx="7596748" cy="449072"/>
          </a:xfrm>
          <a:prstGeom prst="rect">
            <a:avLst/>
          </a:prstGeom>
          <a:solidFill>
            <a:schemeClr val="bg1"/>
          </a:solidFill>
          <a:ln>
            <a:noFill/>
          </a:ln>
        </p:spPr>
        <p:txBody>
          <a:bodyPr vert="horz" lIns="68569" tIns="34275" rIns="68569" bIns="34275" rtlCol="0" anchor="ctr" anchorCtr="0">
            <a:noAutofit/>
          </a:bodyPr>
          <a:lstStyle/>
          <a:p>
            <a:pPr>
              <a:spcBef>
                <a:spcPts val="0"/>
              </a:spcBef>
              <a:buClr>
                <a:srgbClr val="900056"/>
              </a:buClr>
              <a:buSzPct val="25000"/>
            </a:pPr>
            <a:r>
              <a:rPr lang="en-GB" sz="2000" dirty="0">
                <a:solidFill>
                  <a:srgbClr val="900056"/>
                </a:solidFill>
                <a:latin typeface="Questrial"/>
                <a:ea typeface="Questrial"/>
                <a:cs typeface="Questrial"/>
                <a:sym typeface="Questrial"/>
              </a:rPr>
              <a:t>Managing Acute Migraine attacks in children </a:t>
            </a:r>
          </a:p>
        </p:txBody>
      </p:sp>
      <p:sp>
        <p:nvSpPr>
          <p:cNvPr id="132" name="Shape 132">
            <a:extLst>
              <a:ext uri="{FF2B5EF4-FFF2-40B4-BE49-F238E27FC236}">
                <a16:creationId xmlns:a16="http://schemas.microsoft.com/office/drawing/2014/main" id="{B1B352CF-F4F0-EE7A-3816-18F8DB1FB83C}"/>
              </a:ext>
            </a:extLst>
          </p:cNvPr>
          <p:cNvSpPr txBox="1">
            <a:spLocks noGrp="1"/>
          </p:cNvSpPr>
          <p:nvPr>
            <p:ph type="body" idx="1"/>
          </p:nvPr>
        </p:nvSpPr>
        <p:spPr>
          <a:xfrm>
            <a:off x="286344" y="1132301"/>
            <a:ext cx="7596748" cy="3908804"/>
          </a:xfrm>
          <a:prstGeom prst="rect">
            <a:avLst/>
          </a:prstGeom>
          <a:solidFill>
            <a:schemeClr val="bg1"/>
          </a:solidFill>
          <a:ln>
            <a:noFill/>
          </a:ln>
        </p:spPr>
        <p:txBody>
          <a:bodyPr vert="horz" lIns="68569" tIns="34275" rIns="68569" bIns="34275" rtlCol="0" anchor="t" anchorCtr="0">
            <a:noAutofit/>
          </a:bodyPr>
          <a:lstStyle/>
          <a:p>
            <a:pPr lvl="1">
              <a:buFont typeface="Arial" panose="020B0604020202020204" pitchFamily="34" charset="0"/>
              <a:buChar char="•"/>
            </a:pPr>
            <a:r>
              <a:rPr lang="en-US" sz="1600" b="1" dirty="0">
                <a:solidFill>
                  <a:schemeClr val="accent1">
                    <a:lumMod val="75000"/>
                  </a:schemeClr>
                </a:solidFill>
              </a:rPr>
              <a:t>Simple measures </a:t>
            </a:r>
            <a:r>
              <a:rPr lang="en-US" sz="1600" dirty="0"/>
              <a:t>– rest, dark room, eat something, simple analgesics </a:t>
            </a:r>
          </a:p>
          <a:p>
            <a:pPr lvl="2">
              <a:buFont typeface="Arial" panose="020B0604020202020204" pitchFamily="34" charset="0"/>
              <a:buChar char="•"/>
            </a:pPr>
            <a:r>
              <a:rPr lang="en-US" sz="1200" dirty="0"/>
              <a:t>Ibuprofen, Naproxen</a:t>
            </a:r>
            <a:r>
              <a:rPr lang="en-US" sz="800" dirty="0"/>
              <a:t>, Paracetamol</a:t>
            </a:r>
          </a:p>
          <a:p>
            <a:pPr lvl="1">
              <a:buFont typeface="Arial" panose="020B0604020202020204" pitchFamily="34" charset="0"/>
              <a:buChar char="•"/>
            </a:pPr>
            <a:r>
              <a:rPr lang="en-US" sz="1600" dirty="0"/>
              <a:t>Consider pro-kinetic, </a:t>
            </a:r>
            <a:r>
              <a:rPr lang="en-US" sz="1600" b="1" dirty="0">
                <a:solidFill>
                  <a:schemeClr val="accent1">
                    <a:lumMod val="75000"/>
                  </a:schemeClr>
                </a:solidFill>
              </a:rPr>
              <a:t>anti-emetic</a:t>
            </a:r>
          </a:p>
          <a:p>
            <a:pPr lvl="2">
              <a:buFont typeface="Arial" panose="020B0604020202020204" pitchFamily="34" charset="0"/>
              <a:buChar char="•"/>
            </a:pPr>
            <a:r>
              <a:rPr lang="en-US" sz="1400" dirty="0" err="1"/>
              <a:t>e.g</a:t>
            </a:r>
            <a:r>
              <a:rPr lang="en-US" sz="1400" dirty="0"/>
              <a:t> Prochlorperazine, Domperidone, Cyclizine </a:t>
            </a:r>
          </a:p>
          <a:p>
            <a:pPr lvl="2">
              <a:buFont typeface="Arial" panose="020B0604020202020204" pitchFamily="34" charset="0"/>
              <a:buChar char="•"/>
            </a:pPr>
            <a:r>
              <a:rPr lang="en-US" sz="1400" dirty="0"/>
              <a:t>(Ondansetron if severe vomiting)</a:t>
            </a:r>
          </a:p>
          <a:p>
            <a:pPr lvl="1">
              <a:buFont typeface="Arial" panose="020B0604020202020204" pitchFamily="34" charset="0"/>
              <a:buChar char="•"/>
            </a:pPr>
            <a:r>
              <a:rPr lang="en-US" sz="1600" b="1" dirty="0">
                <a:solidFill>
                  <a:schemeClr val="accent1">
                    <a:lumMod val="75000"/>
                  </a:schemeClr>
                </a:solidFill>
              </a:rPr>
              <a:t>Triptans</a:t>
            </a:r>
            <a:r>
              <a:rPr lang="en-US" sz="1600" dirty="0">
                <a:solidFill>
                  <a:schemeClr val="accent1">
                    <a:lumMod val="75000"/>
                  </a:schemeClr>
                </a:solidFill>
              </a:rPr>
              <a:t> </a:t>
            </a:r>
            <a:r>
              <a:rPr lang="en-US" sz="1600" dirty="0"/>
              <a:t>can be useful </a:t>
            </a:r>
          </a:p>
          <a:p>
            <a:pPr lvl="2">
              <a:buFont typeface="Courier New" panose="02070309020205020404" pitchFamily="49" charset="0"/>
              <a:buChar char="o"/>
            </a:pPr>
            <a:r>
              <a:rPr lang="en-US" sz="1400" dirty="0">
                <a:solidFill>
                  <a:schemeClr val="accent1">
                    <a:lumMod val="75000"/>
                  </a:schemeClr>
                </a:solidFill>
              </a:rPr>
              <a:t>Sumatriptan &amp; Zolmitriptan </a:t>
            </a:r>
            <a:r>
              <a:rPr lang="en-US" sz="1400" dirty="0"/>
              <a:t>are in the BFNC; </a:t>
            </a:r>
            <a:r>
              <a:rPr lang="en-US" sz="1400" dirty="0">
                <a:solidFill>
                  <a:schemeClr val="accent1">
                    <a:lumMod val="75000"/>
                  </a:schemeClr>
                </a:solidFill>
              </a:rPr>
              <a:t>Rizatriptan</a:t>
            </a:r>
            <a:r>
              <a:rPr lang="en-US" sz="1400" dirty="0"/>
              <a:t> FDA approved from age 6. </a:t>
            </a:r>
          </a:p>
          <a:p>
            <a:pPr lvl="2">
              <a:buFont typeface="Courier New" panose="02070309020205020404" pitchFamily="49" charset="0"/>
              <a:buChar char="o"/>
            </a:pPr>
            <a:r>
              <a:rPr lang="en-US" sz="1400" dirty="0"/>
              <a:t>Different formulations available </a:t>
            </a:r>
          </a:p>
          <a:p>
            <a:pPr lvl="2">
              <a:buFont typeface="Courier New" panose="02070309020205020404" pitchFamily="49" charset="0"/>
              <a:buChar char="o"/>
            </a:pPr>
            <a:r>
              <a:rPr lang="en-US" sz="1400" dirty="0">
                <a:solidFill>
                  <a:schemeClr val="accent1">
                    <a:lumMod val="75000"/>
                  </a:schemeClr>
                </a:solidFill>
              </a:rPr>
              <a:t>Nasal sprays </a:t>
            </a:r>
            <a:r>
              <a:rPr lang="en-US" sz="1400" dirty="0"/>
              <a:t>can be rapidly effective but taste </a:t>
            </a:r>
            <a:r>
              <a:rPr lang="en-US" sz="1400" u="sng" dirty="0"/>
              <a:t>bad</a:t>
            </a:r>
          </a:p>
          <a:p>
            <a:pPr lvl="2">
              <a:buFont typeface="Courier New" panose="02070309020205020404" pitchFamily="49" charset="0"/>
              <a:buChar char="o"/>
            </a:pPr>
            <a:r>
              <a:rPr lang="en-US" sz="1400" dirty="0">
                <a:solidFill>
                  <a:schemeClr val="accent1">
                    <a:lumMod val="75000"/>
                  </a:schemeClr>
                </a:solidFill>
              </a:rPr>
              <a:t>Side effects </a:t>
            </a:r>
            <a:r>
              <a:rPr lang="en-US" sz="1400" dirty="0"/>
              <a:t>– drowsiness, tightness in the chest, spaced out feeling</a:t>
            </a:r>
          </a:p>
          <a:p>
            <a:pPr lvl="2">
              <a:buFont typeface="Courier New" panose="02070309020205020404" pitchFamily="49" charset="0"/>
              <a:buChar char="o"/>
            </a:pPr>
            <a:r>
              <a:rPr lang="en-US" sz="1400" dirty="0"/>
              <a:t>Use on </a:t>
            </a:r>
            <a:r>
              <a:rPr lang="en-US" sz="1400" dirty="0">
                <a:solidFill>
                  <a:schemeClr val="accent1">
                    <a:lumMod val="75000"/>
                  </a:schemeClr>
                </a:solidFill>
              </a:rPr>
              <a:t>maximum 8-10 days per month </a:t>
            </a:r>
            <a:r>
              <a:rPr lang="en-US" sz="1400" dirty="0"/>
              <a:t>to avoid MOUH</a:t>
            </a:r>
          </a:p>
          <a:p>
            <a:pPr lvl="2">
              <a:buFont typeface="Courier New" panose="02070309020205020404" pitchFamily="49" charset="0"/>
              <a:buChar char="o"/>
            </a:pPr>
            <a:endParaRPr lang="en-US" sz="1600" dirty="0"/>
          </a:p>
          <a:p>
            <a:pPr lvl="1">
              <a:buFont typeface="Arial" panose="020B0604020202020204" pitchFamily="34" charset="0"/>
              <a:buChar char="•"/>
            </a:pPr>
            <a:r>
              <a:rPr lang="en-US" sz="1600" b="1" u="sng" dirty="0">
                <a:solidFill>
                  <a:srgbClr val="FF0000"/>
                </a:solidFill>
              </a:rPr>
              <a:t>NEVER</a:t>
            </a:r>
            <a:r>
              <a:rPr lang="en-US" sz="1600" dirty="0"/>
              <a:t> use Codeine or other opioids for migraine in children or adults</a:t>
            </a:r>
          </a:p>
          <a:p>
            <a:pPr lvl="1">
              <a:buFont typeface="Arial" panose="020B0604020202020204" pitchFamily="34" charset="0"/>
              <a:buChar char="•"/>
            </a:pPr>
            <a:r>
              <a:rPr lang="en-US" sz="1600" b="1" dirty="0">
                <a:solidFill>
                  <a:schemeClr val="accent1">
                    <a:lumMod val="75000"/>
                  </a:schemeClr>
                </a:solidFill>
              </a:rPr>
              <a:t>Avoid</a:t>
            </a:r>
            <a:r>
              <a:rPr lang="en-US" sz="1600" dirty="0"/>
              <a:t> Aspirin under 16 because of risk of Reye’s syndrome</a:t>
            </a:r>
          </a:p>
          <a:p>
            <a:pPr marL="257175" indent="-257175">
              <a:spcBef>
                <a:spcPts val="0"/>
              </a:spcBef>
              <a:buClr>
                <a:schemeClr val="dk1"/>
              </a:buClr>
              <a:buSzPct val="100000"/>
              <a:buNone/>
            </a:pPr>
            <a:endParaRPr lang="en-GB" sz="1600" dirty="0">
              <a:ea typeface="Questrial"/>
              <a:cs typeface="Questrial"/>
              <a:sym typeface="Questrial"/>
            </a:endParaRPr>
          </a:p>
          <a:p>
            <a:pPr marL="257175" indent="-257175">
              <a:spcBef>
                <a:spcPts val="0"/>
              </a:spcBef>
              <a:buClr>
                <a:schemeClr val="dk1"/>
              </a:buClr>
              <a:buSzPct val="100000"/>
              <a:buNone/>
            </a:pPr>
            <a:r>
              <a:rPr lang="en-GB" sz="1600" dirty="0">
                <a:ea typeface="Questrial"/>
                <a:cs typeface="Questrial"/>
                <a:sym typeface="Questrial"/>
              </a:rPr>
              <a:t> </a:t>
            </a:r>
          </a:p>
        </p:txBody>
      </p:sp>
      <p:sp>
        <p:nvSpPr>
          <p:cNvPr id="133" name="Shape 133">
            <a:extLst>
              <a:ext uri="{FF2B5EF4-FFF2-40B4-BE49-F238E27FC236}">
                <a16:creationId xmlns:a16="http://schemas.microsoft.com/office/drawing/2014/main" id="{69329106-1D05-CD77-12F3-135C733E6A31}"/>
              </a:ext>
            </a:extLst>
          </p:cNvPr>
          <p:cNvSpPr txBox="1">
            <a:spLocks noGrp="1"/>
          </p:cNvSpPr>
          <p:nvPr>
            <p:ph type="sldNum" idx="12"/>
          </p:nvPr>
        </p:nvSpPr>
        <p:spPr>
          <a:xfrm>
            <a:off x="6057901" y="4767264"/>
            <a:ext cx="1600199" cy="273844"/>
          </a:xfrm>
          <a:prstGeom prst="rect">
            <a:avLst/>
          </a:prstGeom>
          <a:noFill/>
          <a:ln>
            <a:noFill/>
          </a:ln>
        </p:spPr>
        <p:txBody>
          <a:bodyPr vert="horz" lIns="68569" tIns="34275" rIns="68569" bIns="34275" rtlCol="0" anchor="ctr" anchorCtr="0">
            <a:noAutofit/>
          </a:bodyPr>
          <a:lstStyle/>
          <a:p>
            <a:pPr>
              <a:buSzPct val="25000"/>
            </a:pPr>
            <a:fld id="{00000000-1234-1234-1234-123412341234}" type="slidenum">
              <a:rPr lang="en-GB">
                <a:solidFill>
                  <a:srgbClr val="888888"/>
                </a:solidFill>
                <a:latin typeface="Calibri"/>
                <a:ea typeface="Calibri"/>
                <a:cs typeface="Calibri"/>
                <a:sym typeface="Calibri"/>
              </a:rPr>
              <a:pPr>
                <a:buSzPct val="25000"/>
              </a:pPr>
              <a:t>25</a:t>
            </a:fld>
            <a:endParaRPr lang="en-GB">
              <a:solidFill>
                <a:srgbClr val="888888"/>
              </a:solidFill>
              <a:latin typeface="Calibri"/>
              <a:ea typeface="Calibri"/>
              <a:cs typeface="Calibri"/>
              <a:sym typeface="Calibri"/>
            </a:endParaRPr>
          </a:p>
        </p:txBody>
      </p:sp>
      <p:cxnSp>
        <p:nvCxnSpPr>
          <p:cNvPr id="7" name="Straight Connector 6">
            <a:extLst>
              <a:ext uri="{FF2B5EF4-FFF2-40B4-BE49-F238E27FC236}">
                <a16:creationId xmlns:a16="http://schemas.microsoft.com/office/drawing/2014/main" id="{0EB2F8D9-729E-35CA-807B-3BE9E0A159D2}"/>
              </a:ext>
            </a:extLst>
          </p:cNvPr>
          <p:cNvCxnSpPr>
            <a:cxnSpLocks/>
          </p:cNvCxnSpPr>
          <p:nvPr/>
        </p:nvCxnSpPr>
        <p:spPr>
          <a:xfrm>
            <a:off x="589990" y="984848"/>
            <a:ext cx="7596748" cy="0"/>
          </a:xfrm>
          <a:prstGeom prst="line">
            <a:avLst/>
          </a:prstGeom>
          <a:ln w="12700"/>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2788024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2">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32">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32">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32">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32">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32">
                                            <p:txEl>
                                              <p:pRg st="7" end="7"/>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32">
                                            <p:txEl>
                                              <p:pRg st="8" end="8"/>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32">
                                            <p:txEl>
                                              <p:pRg st="9" end="9"/>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32">
                                            <p:txEl>
                                              <p:pRg st="10" end="1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32">
                                            <p:txEl>
                                              <p:pRg st="12" end="12"/>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32">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7DA1C4">
            <a:alpha val="20073"/>
          </a:srgbClr>
        </a:solidFill>
        <a:effectLst/>
      </p:bgPr>
    </p:bg>
    <p:spTree>
      <p:nvGrpSpPr>
        <p:cNvPr id="1" name="Shape 130">
          <a:extLst>
            <a:ext uri="{FF2B5EF4-FFF2-40B4-BE49-F238E27FC236}">
              <a16:creationId xmlns:a16="http://schemas.microsoft.com/office/drawing/2014/main" id="{F06AB1F6-FC44-A600-E134-E4283C6CB99E}"/>
            </a:ext>
          </a:extLst>
        </p:cNvPr>
        <p:cNvGrpSpPr/>
        <p:nvPr/>
      </p:nvGrpSpPr>
      <p:grpSpPr>
        <a:xfrm>
          <a:off x="0" y="0"/>
          <a:ext cx="0" cy="0"/>
          <a:chOff x="0" y="0"/>
          <a:chExt cx="0" cy="0"/>
        </a:xfrm>
      </p:grpSpPr>
      <p:sp>
        <p:nvSpPr>
          <p:cNvPr id="131" name="Shape 131">
            <a:extLst>
              <a:ext uri="{FF2B5EF4-FFF2-40B4-BE49-F238E27FC236}">
                <a16:creationId xmlns:a16="http://schemas.microsoft.com/office/drawing/2014/main" id="{1809CDC1-6531-7872-953A-DBE329A40880}"/>
              </a:ext>
            </a:extLst>
          </p:cNvPr>
          <p:cNvSpPr txBox="1">
            <a:spLocks noGrp="1"/>
          </p:cNvSpPr>
          <p:nvPr>
            <p:ph type="title"/>
          </p:nvPr>
        </p:nvSpPr>
        <p:spPr>
          <a:xfrm>
            <a:off x="1328317" y="256885"/>
            <a:ext cx="6487366" cy="700883"/>
          </a:xfrm>
          <a:prstGeom prst="rect">
            <a:avLst/>
          </a:prstGeom>
          <a:solidFill>
            <a:schemeClr val="bg1"/>
          </a:solidFill>
          <a:ln>
            <a:noFill/>
          </a:ln>
        </p:spPr>
        <p:txBody>
          <a:bodyPr vert="horz" lIns="68569" tIns="34275" rIns="68569" bIns="34275" rtlCol="0" anchor="ctr" anchorCtr="0">
            <a:noAutofit/>
          </a:bodyPr>
          <a:lstStyle/>
          <a:p>
            <a:pPr>
              <a:spcBef>
                <a:spcPts val="0"/>
              </a:spcBef>
              <a:buClr>
                <a:srgbClr val="900056"/>
              </a:buClr>
              <a:buSzPct val="25000"/>
            </a:pPr>
            <a:r>
              <a:rPr lang="en-GB" sz="2400" dirty="0">
                <a:solidFill>
                  <a:srgbClr val="900056"/>
                </a:solidFill>
                <a:latin typeface="Questrial"/>
                <a:ea typeface="Questrial"/>
                <a:cs typeface="Questrial"/>
                <a:sym typeface="Questrial"/>
              </a:rPr>
              <a:t>Managing Migraine in children: Prevention</a:t>
            </a:r>
          </a:p>
        </p:txBody>
      </p:sp>
      <p:sp>
        <p:nvSpPr>
          <p:cNvPr id="132" name="Shape 132">
            <a:extLst>
              <a:ext uri="{FF2B5EF4-FFF2-40B4-BE49-F238E27FC236}">
                <a16:creationId xmlns:a16="http://schemas.microsoft.com/office/drawing/2014/main" id="{3A9120E7-6DE3-4011-6507-028EEBB844C7}"/>
              </a:ext>
            </a:extLst>
          </p:cNvPr>
          <p:cNvSpPr txBox="1">
            <a:spLocks noGrp="1"/>
          </p:cNvSpPr>
          <p:nvPr>
            <p:ph type="body" idx="1"/>
          </p:nvPr>
        </p:nvSpPr>
        <p:spPr>
          <a:xfrm>
            <a:off x="279133" y="1265498"/>
            <a:ext cx="7536550" cy="3691509"/>
          </a:xfrm>
          <a:prstGeom prst="rect">
            <a:avLst/>
          </a:prstGeom>
          <a:solidFill>
            <a:schemeClr val="bg1"/>
          </a:solidFill>
          <a:ln>
            <a:noFill/>
          </a:ln>
        </p:spPr>
        <p:txBody>
          <a:bodyPr vert="horz" lIns="68569" tIns="34275" rIns="68569" bIns="34275" rtlCol="0" anchor="t" anchorCtr="0">
            <a:noAutofit/>
          </a:bodyPr>
          <a:lstStyle/>
          <a:p>
            <a:pPr marL="457200" lvl="1" indent="0">
              <a:buNone/>
            </a:pPr>
            <a:r>
              <a:rPr lang="en-US" sz="1600" b="1" dirty="0">
                <a:solidFill>
                  <a:schemeClr val="accent1">
                    <a:lumMod val="75000"/>
                  </a:schemeClr>
                </a:solidFill>
              </a:rPr>
              <a:t>Realistic Goal </a:t>
            </a:r>
            <a:r>
              <a:rPr lang="en-US" sz="1600" dirty="0"/>
              <a:t>– reduce impact by 50% - frequency, severity and duration</a:t>
            </a:r>
          </a:p>
          <a:p>
            <a:pPr marL="457200" lvl="1" indent="0">
              <a:buNone/>
            </a:pPr>
            <a:r>
              <a:rPr lang="en-US" sz="1600" dirty="0"/>
              <a:t>Unrealistic goal – cure </a:t>
            </a:r>
            <a:endParaRPr lang="en-US" sz="2200" dirty="0"/>
          </a:p>
          <a:p>
            <a:pPr marL="457200" lvl="1" indent="0">
              <a:buNone/>
            </a:pPr>
            <a:r>
              <a:rPr lang="en-US" sz="1800" b="1" dirty="0">
                <a:solidFill>
                  <a:schemeClr val="accent1">
                    <a:lumMod val="75000"/>
                  </a:schemeClr>
                </a:solidFill>
              </a:rPr>
              <a:t>Think about starting a daily preventer if</a:t>
            </a:r>
          </a:p>
          <a:p>
            <a:pPr lvl="2">
              <a:buFont typeface="Courier New" panose="02070309020205020404" pitchFamily="49" charset="0"/>
              <a:buChar char="o"/>
            </a:pPr>
            <a:r>
              <a:rPr lang="en-US" sz="1600" dirty="0"/>
              <a:t> Attacks are occurring &gt; 4 times per month for &gt;3 months</a:t>
            </a:r>
          </a:p>
          <a:p>
            <a:pPr lvl="2">
              <a:buFont typeface="Courier New" panose="02070309020205020404" pitchFamily="49" charset="0"/>
              <a:buChar char="o"/>
            </a:pPr>
            <a:r>
              <a:rPr lang="en-US" sz="1600" dirty="0" err="1"/>
              <a:t>PedMIDAS</a:t>
            </a:r>
            <a:r>
              <a:rPr lang="en-US" sz="1600" dirty="0"/>
              <a:t> score &gt;30</a:t>
            </a:r>
          </a:p>
          <a:p>
            <a:pPr lvl="2">
              <a:buFont typeface="Courier New" panose="02070309020205020404" pitchFamily="49" charset="0"/>
              <a:buChar char="o"/>
            </a:pPr>
            <a:r>
              <a:rPr lang="en-US" sz="1600" dirty="0"/>
              <a:t> Acute medications are ineffective or being overused (&gt; 10 days/m)</a:t>
            </a:r>
          </a:p>
          <a:p>
            <a:pPr lvl="2">
              <a:buFont typeface="Courier New" panose="02070309020205020404" pitchFamily="49" charset="0"/>
              <a:buChar char="o"/>
            </a:pPr>
            <a:r>
              <a:rPr lang="en-US" sz="1600" dirty="0"/>
              <a:t>Aura is troublesome</a:t>
            </a:r>
          </a:p>
          <a:p>
            <a:pPr lvl="2">
              <a:buFont typeface="Courier New" panose="02070309020205020404" pitchFamily="49" charset="0"/>
              <a:buChar char="o"/>
            </a:pPr>
            <a:r>
              <a:rPr lang="en-US" sz="1600" dirty="0"/>
              <a:t>Intermittent prevention for high risk situations?</a:t>
            </a:r>
            <a:endParaRPr lang="en-US" sz="1800" dirty="0"/>
          </a:p>
          <a:p>
            <a:pPr marL="914400" lvl="2" indent="0">
              <a:buNone/>
            </a:pPr>
            <a:endParaRPr lang="en-US" sz="1000" dirty="0"/>
          </a:p>
          <a:p>
            <a:pPr marL="257175" indent="-257175">
              <a:spcBef>
                <a:spcPts val="0"/>
              </a:spcBef>
              <a:buClr>
                <a:schemeClr val="dk1"/>
              </a:buClr>
              <a:buSzPct val="100000"/>
              <a:buNone/>
            </a:pPr>
            <a:r>
              <a:rPr lang="en-GB" sz="1200" b="1" dirty="0">
                <a:solidFill>
                  <a:schemeClr val="accent1">
                    <a:lumMod val="75000"/>
                  </a:schemeClr>
                </a:solidFill>
              </a:rPr>
              <a:t>BUT</a:t>
            </a:r>
            <a:r>
              <a:rPr lang="en-GB" sz="1200" b="1" dirty="0"/>
              <a:t> </a:t>
            </a:r>
            <a:r>
              <a:rPr lang="en-GB" sz="1200" dirty="0"/>
              <a:t>poor medication palatability, parents’ concerns about long-term safety &amp; side effects, &amp; difficulties integrating treatment regimens into daily routines (e.g., school schedules &amp; extracurricular activities) may reduce adherence &amp; limit treatment effectiveness </a:t>
            </a:r>
          </a:p>
          <a:p>
            <a:pPr marL="257175" indent="-257175">
              <a:spcBef>
                <a:spcPts val="0"/>
              </a:spcBef>
              <a:buClr>
                <a:schemeClr val="dk1"/>
              </a:buClr>
              <a:buSzPct val="100000"/>
              <a:buNone/>
            </a:pPr>
            <a:endParaRPr lang="en-GB" sz="1200" dirty="0"/>
          </a:p>
          <a:p>
            <a:pPr marL="257175" indent="-257175">
              <a:spcBef>
                <a:spcPts val="0"/>
              </a:spcBef>
              <a:buClr>
                <a:schemeClr val="dk1"/>
              </a:buClr>
              <a:buSzPct val="100000"/>
              <a:buNone/>
            </a:pPr>
            <a:r>
              <a:rPr lang="en-GB" sz="800" dirty="0">
                <a:hlinkClick r:id="rId3"/>
              </a:rPr>
              <a:t>https://doi.org/10.1177/0333102426146</a:t>
            </a:r>
            <a:r>
              <a:rPr lang="en-GB" sz="800" dirty="0"/>
              <a:t> 2026 </a:t>
            </a:r>
            <a:r>
              <a:rPr lang="en-GB" sz="800" dirty="0" err="1"/>
              <a:t>Cephalagia</a:t>
            </a:r>
            <a:r>
              <a:rPr lang="en-GB" sz="800" dirty="0"/>
              <a:t> </a:t>
            </a:r>
            <a:r>
              <a:rPr lang="en-GB" sz="800" b="1" dirty="0"/>
              <a:t>Migraine and headache in children and adolescents: A 2026 evidence-based factsheet</a:t>
            </a:r>
          </a:p>
          <a:p>
            <a:pPr marL="257175" indent="-257175">
              <a:spcBef>
                <a:spcPts val="0"/>
              </a:spcBef>
              <a:buClr>
                <a:schemeClr val="dk1"/>
              </a:buClr>
              <a:buSzPct val="100000"/>
              <a:buNone/>
            </a:pPr>
            <a:endParaRPr lang="en-GB" sz="800" dirty="0">
              <a:ea typeface="Questrial"/>
              <a:cs typeface="Questrial"/>
              <a:sym typeface="Questrial"/>
            </a:endParaRPr>
          </a:p>
          <a:p>
            <a:pPr marL="257175" indent="-257175">
              <a:spcBef>
                <a:spcPts val="0"/>
              </a:spcBef>
              <a:buClr>
                <a:schemeClr val="dk1"/>
              </a:buClr>
              <a:buSzPct val="100000"/>
              <a:buNone/>
            </a:pPr>
            <a:r>
              <a:rPr lang="en-US" sz="800" dirty="0" err="1"/>
              <a:t>Kacperski</a:t>
            </a:r>
            <a:r>
              <a:rPr lang="en-US" sz="800" dirty="0"/>
              <a:t> et al </a:t>
            </a:r>
            <a:r>
              <a:rPr lang="en-US" sz="800" dirty="0" err="1"/>
              <a:t>Opt</a:t>
            </a:r>
            <a:r>
              <a:rPr lang="en-US" sz="800" dirty="0"/>
              <a:t> management of headaches in children &amp; adolescents Ther Adv Neurol </a:t>
            </a:r>
            <a:r>
              <a:rPr lang="en-US" sz="800" dirty="0" err="1"/>
              <a:t>Disord</a:t>
            </a:r>
            <a:r>
              <a:rPr lang="en-US" sz="800" dirty="0"/>
              <a:t> 2016 9(1) 53-68</a:t>
            </a:r>
          </a:p>
          <a:p>
            <a:pPr marL="257175" indent="-257175">
              <a:spcBef>
                <a:spcPts val="0"/>
              </a:spcBef>
              <a:buClr>
                <a:schemeClr val="dk1"/>
              </a:buClr>
              <a:buSzPct val="100000"/>
              <a:buNone/>
            </a:pPr>
            <a:endParaRPr lang="en-GB" sz="1600" dirty="0">
              <a:ea typeface="Questrial"/>
              <a:cs typeface="Questrial"/>
              <a:sym typeface="Questrial"/>
            </a:endParaRPr>
          </a:p>
          <a:p>
            <a:pPr marL="257175" indent="-257175">
              <a:spcBef>
                <a:spcPts val="0"/>
              </a:spcBef>
              <a:buClr>
                <a:schemeClr val="dk1"/>
              </a:buClr>
              <a:buSzPct val="100000"/>
              <a:buNone/>
            </a:pPr>
            <a:r>
              <a:rPr lang="en-GB" sz="1600" dirty="0">
                <a:ea typeface="Questrial"/>
                <a:cs typeface="Questrial"/>
                <a:sym typeface="Questrial"/>
              </a:rPr>
              <a:t> </a:t>
            </a:r>
          </a:p>
        </p:txBody>
      </p:sp>
      <p:sp>
        <p:nvSpPr>
          <p:cNvPr id="133" name="Shape 133">
            <a:extLst>
              <a:ext uri="{FF2B5EF4-FFF2-40B4-BE49-F238E27FC236}">
                <a16:creationId xmlns:a16="http://schemas.microsoft.com/office/drawing/2014/main" id="{0D41302E-A3DB-C582-E03D-981620FB4031}"/>
              </a:ext>
            </a:extLst>
          </p:cNvPr>
          <p:cNvSpPr txBox="1">
            <a:spLocks noGrp="1"/>
          </p:cNvSpPr>
          <p:nvPr>
            <p:ph type="sldNum" idx="12"/>
          </p:nvPr>
        </p:nvSpPr>
        <p:spPr>
          <a:xfrm>
            <a:off x="6057901" y="4767264"/>
            <a:ext cx="1600199" cy="273844"/>
          </a:xfrm>
          <a:prstGeom prst="rect">
            <a:avLst/>
          </a:prstGeom>
          <a:noFill/>
          <a:ln>
            <a:noFill/>
          </a:ln>
        </p:spPr>
        <p:txBody>
          <a:bodyPr vert="horz" lIns="68569" tIns="34275" rIns="68569" bIns="34275" rtlCol="0" anchor="ctr" anchorCtr="0">
            <a:noAutofit/>
          </a:bodyPr>
          <a:lstStyle/>
          <a:p>
            <a:pPr>
              <a:buSzPct val="25000"/>
            </a:pPr>
            <a:fld id="{00000000-1234-1234-1234-123412341234}" type="slidenum">
              <a:rPr lang="en-GB" smtClean="0">
                <a:solidFill>
                  <a:srgbClr val="888888"/>
                </a:solidFill>
                <a:latin typeface="Calibri"/>
                <a:ea typeface="Calibri"/>
                <a:cs typeface="Calibri"/>
                <a:sym typeface="Calibri"/>
              </a:rPr>
              <a:pPr>
                <a:buSzPct val="25000"/>
              </a:pPr>
              <a:t>26</a:t>
            </a:fld>
            <a:endParaRPr lang="en-GB" dirty="0">
              <a:solidFill>
                <a:srgbClr val="888888"/>
              </a:solidFill>
              <a:latin typeface="Calibri"/>
              <a:ea typeface="Calibri"/>
              <a:cs typeface="Calibri"/>
              <a:sym typeface="Calibri"/>
            </a:endParaRPr>
          </a:p>
        </p:txBody>
      </p:sp>
      <p:cxnSp>
        <p:nvCxnSpPr>
          <p:cNvPr id="7" name="Straight Connector 6">
            <a:extLst>
              <a:ext uri="{FF2B5EF4-FFF2-40B4-BE49-F238E27FC236}">
                <a16:creationId xmlns:a16="http://schemas.microsoft.com/office/drawing/2014/main" id="{BCF6C42E-A05D-B322-5FC1-3E9916B42CB6}"/>
              </a:ext>
            </a:extLst>
          </p:cNvPr>
          <p:cNvCxnSpPr>
            <a:cxnSpLocks/>
          </p:cNvCxnSpPr>
          <p:nvPr/>
        </p:nvCxnSpPr>
        <p:spPr>
          <a:xfrm>
            <a:off x="589991" y="1081100"/>
            <a:ext cx="8178625" cy="0"/>
          </a:xfrm>
          <a:prstGeom prst="line">
            <a:avLst/>
          </a:prstGeom>
          <a:ln w="12700"/>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714689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2">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2">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32">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32">
                                            <p:txEl>
                                              <p:pRg st="5" end="5"/>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32">
                                            <p:txEl>
                                              <p:pRg st="6" end="6"/>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32">
                                            <p:txEl>
                                              <p:pRg st="7" end="7"/>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32">
                                            <p:txEl>
                                              <p:pRg st="9" end="9"/>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32">
                                            <p:txEl>
                                              <p:pRg st="11" end="11"/>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32">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7DA1C4">
            <a:alpha val="20073"/>
          </a:srgbClr>
        </a:solidFill>
        <a:effectLst/>
      </p:bgPr>
    </p:bg>
    <p:spTree>
      <p:nvGrpSpPr>
        <p:cNvPr id="1" name="Shape 130">
          <a:extLst>
            <a:ext uri="{FF2B5EF4-FFF2-40B4-BE49-F238E27FC236}">
              <a16:creationId xmlns:a16="http://schemas.microsoft.com/office/drawing/2014/main" id="{FA2B436D-024B-B363-22D5-37E0DB715433}"/>
            </a:ext>
          </a:extLst>
        </p:cNvPr>
        <p:cNvGrpSpPr/>
        <p:nvPr/>
      </p:nvGrpSpPr>
      <p:grpSpPr>
        <a:xfrm>
          <a:off x="0" y="0"/>
          <a:ext cx="0" cy="0"/>
          <a:chOff x="0" y="0"/>
          <a:chExt cx="0" cy="0"/>
        </a:xfrm>
      </p:grpSpPr>
      <p:sp>
        <p:nvSpPr>
          <p:cNvPr id="131" name="Shape 131">
            <a:extLst>
              <a:ext uri="{FF2B5EF4-FFF2-40B4-BE49-F238E27FC236}">
                <a16:creationId xmlns:a16="http://schemas.microsoft.com/office/drawing/2014/main" id="{717B70CB-3CE5-A6EE-9BFD-016734E1B0B3}"/>
              </a:ext>
            </a:extLst>
          </p:cNvPr>
          <p:cNvSpPr txBox="1">
            <a:spLocks noGrp="1"/>
          </p:cNvSpPr>
          <p:nvPr>
            <p:ph type="title"/>
          </p:nvPr>
        </p:nvSpPr>
        <p:spPr>
          <a:xfrm>
            <a:off x="589990" y="335868"/>
            <a:ext cx="8178624" cy="619014"/>
          </a:xfrm>
          <a:prstGeom prst="rect">
            <a:avLst/>
          </a:prstGeom>
          <a:solidFill>
            <a:schemeClr val="bg1"/>
          </a:solidFill>
          <a:ln>
            <a:noFill/>
          </a:ln>
        </p:spPr>
        <p:txBody>
          <a:bodyPr vert="horz" lIns="68569" tIns="34275" rIns="68569" bIns="34275" rtlCol="0" anchor="ctr" anchorCtr="0">
            <a:noAutofit/>
          </a:bodyPr>
          <a:lstStyle/>
          <a:p>
            <a:pPr>
              <a:spcBef>
                <a:spcPts val="0"/>
              </a:spcBef>
              <a:buClr>
                <a:srgbClr val="900056"/>
              </a:buClr>
              <a:buSzPct val="25000"/>
            </a:pPr>
            <a:r>
              <a:rPr lang="en-GB" sz="2000" dirty="0">
                <a:solidFill>
                  <a:srgbClr val="900056"/>
                </a:solidFill>
                <a:latin typeface="Questrial"/>
                <a:ea typeface="Questrial"/>
                <a:cs typeface="Questrial"/>
                <a:sym typeface="Questrial"/>
              </a:rPr>
              <a:t>Starting and Stopping  Preventative Medications</a:t>
            </a:r>
          </a:p>
        </p:txBody>
      </p:sp>
      <p:sp>
        <p:nvSpPr>
          <p:cNvPr id="132" name="Shape 132">
            <a:extLst>
              <a:ext uri="{FF2B5EF4-FFF2-40B4-BE49-F238E27FC236}">
                <a16:creationId xmlns:a16="http://schemas.microsoft.com/office/drawing/2014/main" id="{FADB6A67-2BD3-7365-8137-B4A8EFB64B34}"/>
              </a:ext>
            </a:extLst>
          </p:cNvPr>
          <p:cNvSpPr txBox="1">
            <a:spLocks noGrp="1"/>
          </p:cNvSpPr>
          <p:nvPr>
            <p:ph type="body" idx="1"/>
          </p:nvPr>
        </p:nvSpPr>
        <p:spPr>
          <a:xfrm>
            <a:off x="144379" y="1188070"/>
            <a:ext cx="8624233" cy="3955430"/>
          </a:xfrm>
          <a:prstGeom prst="rect">
            <a:avLst/>
          </a:prstGeom>
          <a:solidFill>
            <a:schemeClr val="bg1"/>
          </a:solidFill>
          <a:ln>
            <a:noFill/>
          </a:ln>
        </p:spPr>
        <p:txBody>
          <a:bodyPr vert="horz" lIns="68569" tIns="34275" rIns="68569" bIns="34275" rtlCol="0" anchor="t" anchorCtr="0">
            <a:noAutofit/>
          </a:bodyPr>
          <a:lstStyle/>
          <a:p>
            <a:pPr marL="0" indent="0">
              <a:buNone/>
            </a:pPr>
            <a:r>
              <a:rPr lang="en-GB" sz="1600" b="1" dirty="0">
                <a:solidFill>
                  <a:schemeClr val="tx2">
                    <a:lumMod val="75000"/>
                  </a:schemeClr>
                </a:solidFill>
              </a:rPr>
              <a:t>Start </a:t>
            </a:r>
          </a:p>
          <a:p>
            <a:r>
              <a:rPr lang="en-GB" sz="1600" b="1" dirty="0">
                <a:solidFill>
                  <a:schemeClr val="accent1">
                    <a:lumMod val="75000"/>
                  </a:schemeClr>
                </a:solidFill>
              </a:rPr>
              <a:t>share</a:t>
            </a:r>
            <a:r>
              <a:rPr lang="en-GB" sz="1600" dirty="0">
                <a:solidFill>
                  <a:schemeClr val="accent1">
                    <a:lumMod val="75000"/>
                  </a:schemeClr>
                </a:solidFill>
              </a:rPr>
              <a:t> decision making </a:t>
            </a:r>
            <a:r>
              <a:rPr lang="en-GB" sz="1600" dirty="0"/>
              <a:t>with the child and caregiver</a:t>
            </a:r>
          </a:p>
          <a:p>
            <a:r>
              <a:rPr lang="en-GB" sz="1600" b="1" dirty="0">
                <a:solidFill>
                  <a:schemeClr val="accent1">
                    <a:lumMod val="75000"/>
                  </a:schemeClr>
                </a:solidFill>
              </a:rPr>
              <a:t>tailor</a:t>
            </a:r>
            <a:r>
              <a:rPr lang="en-GB" sz="1600" dirty="0"/>
              <a:t> choice of drug to the young person’s life &amp; other relevant medical conditions</a:t>
            </a:r>
            <a:endParaRPr lang="en-GB" sz="1600" dirty="0">
              <a:ea typeface="Questrial"/>
              <a:cs typeface="Questrial"/>
              <a:sym typeface="Questrial"/>
            </a:endParaRPr>
          </a:p>
          <a:p>
            <a:r>
              <a:rPr lang="en-GB" sz="1600" b="1" dirty="0">
                <a:solidFill>
                  <a:schemeClr val="accent1">
                    <a:lumMod val="75000"/>
                  </a:schemeClr>
                </a:solidFill>
              </a:rPr>
              <a:t>warn</a:t>
            </a:r>
            <a:r>
              <a:rPr lang="en-GB" sz="1600" dirty="0"/>
              <a:t> about common side effects &amp; likely delay in onset of benefit</a:t>
            </a:r>
          </a:p>
          <a:p>
            <a:r>
              <a:rPr lang="en-GB" sz="1600" b="1" dirty="0">
                <a:solidFill>
                  <a:schemeClr val="accent1">
                    <a:lumMod val="75000"/>
                  </a:schemeClr>
                </a:solidFill>
                <a:ea typeface="Questrial"/>
                <a:cs typeface="Questrial"/>
                <a:sym typeface="Questrial"/>
              </a:rPr>
              <a:t>trial</a:t>
            </a:r>
            <a:r>
              <a:rPr lang="en-GB" sz="1600" dirty="0">
                <a:solidFill>
                  <a:schemeClr val="accent1">
                    <a:lumMod val="75000"/>
                  </a:schemeClr>
                </a:solidFill>
                <a:ea typeface="Questrial"/>
                <a:cs typeface="Questrial"/>
                <a:sym typeface="Questrial"/>
              </a:rPr>
              <a:t> </a:t>
            </a:r>
            <a:r>
              <a:rPr lang="en-GB" sz="1600" dirty="0">
                <a:ea typeface="Questrial"/>
                <a:cs typeface="Questrial"/>
                <a:sym typeface="Questrial"/>
              </a:rPr>
              <a:t>of </a:t>
            </a:r>
            <a:r>
              <a:rPr lang="en-GB" sz="1600" dirty="0">
                <a:solidFill>
                  <a:schemeClr val="tx2">
                    <a:lumMod val="75000"/>
                  </a:schemeClr>
                </a:solidFill>
                <a:ea typeface="Questrial"/>
                <a:cs typeface="Questrial"/>
                <a:sym typeface="Questrial"/>
              </a:rPr>
              <a:t>maximum tolerated dose for 3 months </a:t>
            </a:r>
            <a:r>
              <a:rPr lang="en-GB" sz="1600" dirty="0">
                <a:ea typeface="Questrial"/>
                <a:cs typeface="Questrial"/>
                <a:sym typeface="Questrial"/>
              </a:rPr>
              <a:t>is necessary before assessing efficacy</a:t>
            </a:r>
          </a:p>
          <a:p>
            <a:r>
              <a:rPr lang="en-GB" sz="1600" dirty="0">
                <a:ea typeface="Questrial"/>
                <a:cs typeface="Questrial"/>
                <a:sym typeface="Questrial"/>
              </a:rPr>
              <a:t>placebo effect is high but…help and no harm?</a:t>
            </a:r>
          </a:p>
          <a:p>
            <a:r>
              <a:rPr lang="en-GB" sz="1600" b="1" dirty="0">
                <a:solidFill>
                  <a:schemeClr val="accent1">
                    <a:lumMod val="75000"/>
                  </a:schemeClr>
                </a:solidFill>
              </a:rPr>
              <a:t>start low </a:t>
            </a:r>
            <a:r>
              <a:rPr lang="en-GB" sz="1600" dirty="0"/>
              <a:t>&amp; increase dose </a:t>
            </a:r>
            <a:r>
              <a:rPr lang="en-GB" sz="1600" dirty="0">
                <a:solidFill>
                  <a:schemeClr val="accent1">
                    <a:lumMod val="75000"/>
                  </a:schemeClr>
                </a:solidFill>
              </a:rPr>
              <a:t>slowly</a:t>
            </a:r>
          </a:p>
          <a:p>
            <a:r>
              <a:rPr lang="en-GB" sz="1400" dirty="0">
                <a:ea typeface="Questrial"/>
                <a:cs typeface="Questrial"/>
                <a:sym typeface="Questrial"/>
              </a:rPr>
              <a:t>no evidence support using two preventative medications together</a:t>
            </a:r>
          </a:p>
          <a:p>
            <a:pPr marL="0" indent="0">
              <a:buNone/>
            </a:pPr>
            <a:r>
              <a:rPr lang="en-GB" sz="1600" b="1" dirty="0">
                <a:solidFill>
                  <a:schemeClr val="tx2">
                    <a:lumMod val="75000"/>
                  </a:schemeClr>
                </a:solidFill>
                <a:ea typeface="Questrial"/>
                <a:cs typeface="Questrial"/>
                <a:sym typeface="Questrial"/>
              </a:rPr>
              <a:t>Stop </a:t>
            </a:r>
          </a:p>
          <a:p>
            <a:pPr marL="0" indent="0">
              <a:buNone/>
            </a:pPr>
            <a:r>
              <a:rPr lang="en-GB" sz="1400" dirty="0">
                <a:ea typeface="Questrial"/>
                <a:cs typeface="Questrial"/>
                <a:sym typeface="Questrial"/>
              </a:rPr>
              <a:t>Medication should not be given without being reviewed &amp; planning </a:t>
            </a:r>
            <a:r>
              <a:rPr lang="en-GB" sz="1400" dirty="0">
                <a:solidFill>
                  <a:schemeClr val="tx2">
                    <a:lumMod val="75000"/>
                  </a:schemeClr>
                </a:solidFill>
                <a:ea typeface="Questrial"/>
                <a:cs typeface="Questrial"/>
                <a:sym typeface="Questrial"/>
              </a:rPr>
              <a:t>when &amp; how to stop it :</a:t>
            </a:r>
          </a:p>
          <a:p>
            <a:r>
              <a:rPr lang="en-GB" sz="1400" dirty="0">
                <a:ea typeface="Questrial"/>
                <a:cs typeface="Questrial"/>
                <a:sym typeface="Questrial"/>
              </a:rPr>
              <a:t>once effective dose reached &amp; migraine impact reduced, maintain dose for further 6-12 months &amp; then wean off</a:t>
            </a:r>
          </a:p>
          <a:p>
            <a:r>
              <a:rPr lang="en-GB" sz="1400" dirty="0">
                <a:ea typeface="Questrial"/>
                <a:cs typeface="Questrial"/>
                <a:sym typeface="Questrial"/>
              </a:rPr>
              <a:t>if improvement is &lt;30-50% after three months on maximum tolerated dose</a:t>
            </a:r>
          </a:p>
          <a:p>
            <a:r>
              <a:rPr lang="en-GB" sz="1400" dirty="0">
                <a:ea typeface="Questrial"/>
                <a:cs typeface="Questrial"/>
                <a:sym typeface="Questrial"/>
              </a:rPr>
              <a:t>if side effects are intolerable</a:t>
            </a:r>
          </a:p>
          <a:p>
            <a:r>
              <a:rPr lang="en-GB" sz="1000" dirty="0"/>
              <a:t>Meta-analysis of 40 studies (2742 patients) found that 30% experienced adverse effects, mainly drowsiness, anorexia, fatigue and paraesthesia.</a:t>
            </a:r>
            <a:endParaRPr lang="en-GB" sz="1000" dirty="0">
              <a:ea typeface="Questrial"/>
              <a:cs typeface="Questrial"/>
              <a:sym typeface="Questrial"/>
            </a:endParaRPr>
          </a:p>
          <a:p>
            <a:pPr marL="257175" indent="-257175">
              <a:spcBef>
                <a:spcPts val="0"/>
              </a:spcBef>
              <a:buClr>
                <a:schemeClr val="dk1"/>
              </a:buClr>
              <a:buSzPct val="100000"/>
              <a:buNone/>
            </a:pPr>
            <a:r>
              <a:rPr lang="en-GB" sz="1600" dirty="0">
                <a:ea typeface="Questrial"/>
                <a:cs typeface="Questrial"/>
                <a:sym typeface="Questrial"/>
              </a:rPr>
              <a:t> </a:t>
            </a:r>
          </a:p>
        </p:txBody>
      </p:sp>
      <p:sp>
        <p:nvSpPr>
          <p:cNvPr id="133" name="Shape 133">
            <a:extLst>
              <a:ext uri="{FF2B5EF4-FFF2-40B4-BE49-F238E27FC236}">
                <a16:creationId xmlns:a16="http://schemas.microsoft.com/office/drawing/2014/main" id="{5A2F5F0D-9B58-FAFF-A4FC-52F2F8090130}"/>
              </a:ext>
            </a:extLst>
          </p:cNvPr>
          <p:cNvSpPr txBox="1">
            <a:spLocks noGrp="1"/>
          </p:cNvSpPr>
          <p:nvPr>
            <p:ph type="sldNum" idx="12"/>
          </p:nvPr>
        </p:nvSpPr>
        <p:spPr>
          <a:xfrm>
            <a:off x="6057901" y="4767264"/>
            <a:ext cx="1600199" cy="273844"/>
          </a:xfrm>
          <a:prstGeom prst="rect">
            <a:avLst/>
          </a:prstGeom>
          <a:noFill/>
          <a:ln>
            <a:noFill/>
          </a:ln>
        </p:spPr>
        <p:txBody>
          <a:bodyPr vert="horz" lIns="68569" tIns="34275" rIns="68569" bIns="34275" rtlCol="0" anchor="ctr" anchorCtr="0">
            <a:noAutofit/>
          </a:bodyPr>
          <a:lstStyle/>
          <a:p>
            <a:pPr>
              <a:buSzPct val="25000"/>
            </a:pPr>
            <a:fld id="{00000000-1234-1234-1234-123412341234}" type="slidenum">
              <a:rPr lang="en-GB">
                <a:solidFill>
                  <a:srgbClr val="888888"/>
                </a:solidFill>
                <a:latin typeface="Calibri"/>
                <a:ea typeface="Calibri"/>
                <a:cs typeface="Calibri"/>
                <a:sym typeface="Calibri"/>
              </a:rPr>
              <a:pPr>
                <a:buSzPct val="25000"/>
              </a:pPr>
              <a:t>27</a:t>
            </a:fld>
            <a:endParaRPr lang="en-GB">
              <a:solidFill>
                <a:srgbClr val="888888"/>
              </a:solidFill>
              <a:latin typeface="Calibri"/>
              <a:ea typeface="Calibri"/>
              <a:cs typeface="Calibri"/>
              <a:sym typeface="Calibri"/>
            </a:endParaRPr>
          </a:p>
        </p:txBody>
      </p:sp>
      <p:cxnSp>
        <p:nvCxnSpPr>
          <p:cNvPr id="7" name="Straight Connector 6">
            <a:extLst>
              <a:ext uri="{FF2B5EF4-FFF2-40B4-BE49-F238E27FC236}">
                <a16:creationId xmlns:a16="http://schemas.microsoft.com/office/drawing/2014/main" id="{42DD8BDD-A560-345A-7FE8-BC0411A48861}"/>
              </a:ext>
            </a:extLst>
          </p:cNvPr>
          <p:cNvCxnSpPr>
            <a:cxnSpLocks/>
          </p:cNvCxnSpPr>
          <p:nvPr/>
        </p:nvCxnSpPr>
        <p:spPr>
          <a:xfrm>
            <a:off x="589990" y="1071475"/>
            <a:ext cx="8178625" cy="0"/>
          </a:xfrm>
          <a:prstGeom prst="line">
            <a:avLst/>
          </a:prstGeom>
          <a:ln w="12700"/>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6546702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2">
                                            <p:txEl>
                                              <p:pRg st="8" end="8"/>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32">
                                            <p:txEl>
                                              <p:pRg st="9" end="9"/>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32">
                                            <p:txEl>
                                              <p:pRg st="10" end="10"/>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32">
                                            <p:txEl>
                                              <p:pRg st="11" end="11"/>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32">
                                            <p:txEl>
                                              <p:pRg st="12" end="1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32">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7DA1C4">
            <a:alpha val="20863"/>
          </a:srgbClr>
        </a:solidFill>
        <a:effectLst/>
      </p:bgPr>
    </p:bg>
    <p:spTree>
      <p:nvGrpSpPr>
        <p:cNvPr id="1" name="Shape 130">
          <a:extLst>
            <a:ext uri="{FF2B5EF4-FFF2-40B4-BE49-F238E27FC236}">
              <a16:creationId xmlns:a16="http://schemas.microsoft.com/office/drawing/2014/main" id="{E06CCCFC-BBD4-213A-5008-D84A50E29148}"/>
            </a:ext>
          </a:extLst>
        </p:cNvPr>
        <p:cNvGrpSpPr/>
        <p:nvPr/>
      </p:nvGrpSpPr>
      <p:grpSpPr>
        <a:xfrm>
          <a:off x="0" y="0"/>
          <a:ext cx="0" cy="0"/>
          <a:chOff x="0" y="0"/>
          <a:chExt cx="0" cy="0"/>
        </a:xfrm>
      </p:grpSpPr>
      <p:sp>
        <p:nvSpPr>
          <p:cNvPr id="131" name="Shape 131">
            <a:extLst>
              <a:ext uri="{FF2B5EF4-FFF2-40B4-BE49-F238E27FC236}">
                <a16:creationId xmlns:a16="http://schemas.microsoft.com/office/drawing/2014/main" id="{77A13E89-B532-DCD6-B5F6-3FE35EB29DBE}"/>
              </a:ext>
            </a:extLst>
          </p:cNvPr>
          <p:cNvSpPr txBox="1">
            <a:spLocks noGrp="1"/>
          </p:cNvSpPr>
          <p:nvPr>
            <p:ph type="title"/>
          </p:nvPr>
        </p:nvSpPr>
        <p:spPr>
          <a:xfrm>
            <a:off x="1554396" y="252518"/>
            <a:ext cx="5745256" cy="662706"/>
          </a:xfrm>
          <a:prstGeom prst="rect">
            <a:avLst/>
          </a:prstGeom>
          <a:solidFill>
            <a:schemeClr val="bg1"/>
          </a:solidFill>
          <a:ln>
            <a:noFill/>
          </a:ln>
        </p:spPr>
        <p:txBody>
          <a:bodyPr vert="horz" lIns="68569" tIns="34275" rIns="68569" bIns="34275" rtlCol="0" anchor="ctr" anchorCtr="0">
            <a:noAutofit/>
          </a:bodyPr>
          <a:lstStyle/>
          <a:p>
            <a:r>
              <a:rPr lang="en-GB" sz="2400" dirty="0">
                <a:solidFill>
                  <a:srgbClr val="900056"/>
                </a:solidFill>
                <a:latin typeface="Questrial"/>
                <a:ea typeface="Questrial"/>
                <a:cs typeface="Questrial"/>
                <a:sym typeface="Questrial"/>
              </a:rPr>
              <a:t>Prevention: Medication Options</a:t>
            </a:r>
            <a:endParaRPr lang="en-US" sz="2400" dirty="0"/>
          </a:p>
        </p:txBody>
      </p:sp>
      <p:sp>
        <p:nvSpPr>
          <p:cNvPr id="133" name="Shape 133">
            <a:extLst>
              <a:ext uri="{FF2B5EF4-FFF2-40B4-BE49-F238E27FC236}">
                <a16:creationId xmlns:a16="http://schemas.microsoft.com/office/drawing/2014/main" id="{0316BCDE-5220-2E4D-72FD-3DCBDF130D7D}"/>
              </a:ext>
            </a:extLst>
          </p:cNvPr>
          <p:cNvSpPr txBox="1">
            <a:spLocks noGrp="1"/>
          </p:cNvSpPr>
          <p:nvPr>
            <p:ph type="sldNum" idx="12"/>
          </p:nvPr>
        </p:nvSpPr>
        <p:spPr>
          <a:xfrm>
            <a:off x="6057901" y="4767264"/>
            <a:ext cx="1600199" cy="273844"/>
          </a:xfrm>
          <a:prstGeom prst="rect">
            <a:avLst/>
          </a:prstGeom>
          <a:noFill/>
          <a:ln>
            <a:noFill/>
          </a:ln>
        </p:spPr>
        <p:txBody>
          <a:bodyPr vert="horz" lIns="68569" tIns="34275" rIns="68569" bIns="34275" rtlCol="0" anchor="ctr" anchorCtr="0">
            <a:noAutofit/>
          </a:bodyPr>
          <a:lstStyle/>
          <a:p>
            <a:pPr>
              <a:buSzPct val="25000"/>
            </a:pPr>
            <a:fld id="{00000000-1234-1234-1234-123412341234}" type="slidenum">
              <a:rPr lang="en-GB">
                <a:solidFill>
                  <a:srgbClr val="888888"/>
                </a:solidFill>
                <a:latin typeface="Calibri"/>
                <a:ea typeface="Calibri"/>
                <a:cs typeface="Calibri"/>
                <a:sym typeface="Calibri"/>
              </a:rPr>
              <a:pPr>
                <a:buSzPct val="25000"/>
              </a:pPr>
              <a:t>28</a:t>
            </a:fld>
            <a:endParaRPr lang="en-GB">
              <a:solidFill>
                <a:srgbClr val="888888"/>
              </a:solidFill>
              <a:latin typeface="Calibri"/>
              <a:ea typeface="Calibri"/>
              <a:cs typeface="Calibri"/>
              <a:sym typeface="Calibri"/>
            </a:endParaRPr>
          </a:p>
        </p:txBody>
      </p:sp>
      <p:cxnSp>
        <p:nvCxnSpPr>
          <p:cNvPr id="7" name="Straight Connector 6">
            <a:extLst>
              <a:ext uri="{FF2B5EF4-FFF2-40B4-BE49-F238E27FC236}">
                <a16:creationId xmlns:a16="http://schemas.microsoft.com/office/drawing/2014/main" id="{0F614943-B71A-6F16-1F7B-DAFDB92BBB32}"/>
              </a:ext>
            </a:extLst>
          </p:cNvPr>
          <p:cNvCxnSpPr>
            <a:cxnSpLocks/>
          </p:cNvCxnSpPr>
          <p:nvPr/>
        </p:nvCxnSpPr>
        <p:spPr>
          <a:xfrm>
            <a:off x="628650" y="1083515"/>
            <a:ext cx="7596748" cy="0"/>
          </a:xfrm>
          <a:prstGeom prst="line">
            <a:avLst/>
          </a:prstGeom>
        </p:spPr>
        <p:style>
          <a:lnRef idx="2">
            <a:schemeClr val="accent1"/>
          </a:lnRef>
          <a:fillRef idx="0">
            <a:schemeClr val="accent1"/>
          </a:fillRef>
          <a:effectRef idx="1">
            <a:schemeClr val="accent1"/>
          </a:effectRef>
          <a:fontRef idx="minor">
            <a:schemeClr val="tx1"/>
          </a:fontRef>
        </p:style>
      </p:cxnSp>
      <p:sp>
        <p:nvSpPr>
          <p:cNvPr id="4" name="Content Placeholder 3">
            <a:extLst>
              <a:ext uri="{FF2B5EF4-FFF2-40B4-BE49-F238E27FC236}">
                <a16:creationId xmlns:a16="http://schemas.microsoft.com/office/drawing/2014/main" id="{6565991B-70FF-97AE-AF8D-5D6829F16DE9}"/>
              </a:ext>
            </a:extLst>
          </p:cNvPr>
          <p:cNvSpPr>
            <a:spLocks noGrp="1"/>
          </p:cNvSpPr>
          <p:nvPr>
            <p:ph idx="1"/>
          </p:nvPr>
        </p:nvSpPr>
        <p:spPr>
          <a:xfrm>
            <a:off x="628650" y="1251807"/>
            <a:ext cx="7886700" cy="3697026"/>
          </a:xfrm>
          <a:solidFill>
            <a:srgbClr val="7DA1C4"/>
          </a:solidFill>
        </p:spPr>
        <p:txBody>
          <a:bodyPr>
            <a:normAutofit/>
          </a:bodyPr>
          <a:lstStyle/>
          <a:p>
            <a:pPr lvl="2">
              <a:buFont typeface="Courier New" panose="02070309020205020404" pitchFamily="49" charset="0"/>
              <a:buChar char="o"/>
            </a:pPr>
            <a:endParaRPr lang="en-US" sz="1000" dirty="0"/>
          </a:p>
          <a:p>
            <a:pPr lvl="1"/>
            <a:endParaRPr lang="en-US" dirty="0"/>
          </a:p>
          <a:p>
            <a:pPr lvl="1"/>
            <a:endParaRPr lang="en-US" dirty="0"/>
          </a:p>
          <a:p>
            <a:pPr lvl="1"/>
            <a:endParaRPr lang="en-US" dirty="0"/>
          </a:p>
          <a:p>
            <a:pPr lvl="1"/>
            <a:endParaRPr lang="en-US" dirty="0"/>
          </a:p>
          <a:p>
            <a:pPr lvl="1"/>
            <a:endParaRPr lang="en-US" dirty="0"/>
          </a:p>
          <a:p>
            <a:endParaRPr lang="en-US" dirty="0"/>
          </a:p>
          <a:p>
            <a:pPr lvl="1"/>
            <a:endParaRPr lang="en-US" dirty="0"/>
          </a:p>
          <a:p>
            <a:endParaRPr lang="en-US" dirty="0"/>
          </a:p>
          <a:p>
            <a:endParaRPr lang="en-US" dirty="0"/>
          </a:p>
        </p:txBody>
      </p:sp>
      <p:graphicFrame>
        <p:nvGraphicFramePr>
          <p:cNvPr id="2" name="Table 1">
            <a:extLst>
              <a:ext uri="{FF2B5EF4-FFF2-40B4-BE49-F238E27FC236}">
                <a16:creationId xmlns:a16="http://schemas.microsoft.com/office/drawing/2014/main" id="{B95AE581-EF5D-D4BE-4BAD-FC9C798200AB}"/>
              </a:ext>
            </a:extLst>
          </p:cNvPr>
          <p:cNvGraphicFramePr>
            <a:graphicFrameLocks noGrp="1"/>
          </p:cNvGraphicFramePr>
          <p:nvPr>
            <p:extLst>
              <p:ext uri="{D42A27DB-BD31-4B8C-83A1-F6EECF244321}">
                <p14:modId xmlns:p14="http://schemas.microsoft.com/office/powerpoint/2010/main" val="849385875"/>
              </p:ext>
            </p:extLst>
          </p:nvPr>
        </p:nvGraphicFramePr>
        <p:xfrm>
          <a:off x="192505" y="1511717"/>
          <a:ext cx="8614611" cy="3483254"/>
        </p:xfrm>
        <a:graphic>
          <a:graphicData uri="http://schemas.openxmlformats.org/drawingml/2006/table">
            <a:tbl>
              <a:tblPr/>
              <a:tblGrid>
                <a:gridCol w="1665008">
                  <a:extLst>
                    <a:ext uri="{9D8B030D-6E8A-4147-A177-3AD203B41FA5}">
                      <a16:colId xmlns:a16="http://schemas.microsoft.com/office/drawing/2014/main" val="2887947161"/>
                    </a:ext>
                  </a:extLst>
                </a:gridCol>
                <a:gridCol w="2131589">
                  <a:extLst>
                    <a:ext uri="{9D8B030D-6E8A-4147-A177-3AD203B41FA5}">
                      <a16:colId xmlns:a16="http://schemas.microsoft.com/office/drawing/2014/main" val="223292044"/>
                    </a:ext>
                  </a:extLst>
                </a:gridCol>
                <a:gridCol w="1907933">
                  <a:extLst>
                    <a:ext uri="{9D8B030D-6E8A-4147-A177-3AD203B41FA5}">
                      <a16:colId xmlns:a16="http://schemas.microsoft.com/office/drawing/2014/main" val="2989825859"/>
                    </a:ext>
                  </a:extLst>
                </a:gridCol>
                <a:gridCol w="2910081">
                  <a:extLst>
                    <a:ext uri="{9D8B030D-6E8A-4147-A177-3AD203B41FA5}">
                      <a16:colId xmlns:a16="http://schemas.microsoft.com/office/drawing/2014/main" val="3335664357"/>
                    </a:ext>
                  </a:extLst>
                </a:gridCol>
              </a:tblGrid>
              <a:tr h="497147">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a:ln>
                            <a:noFill/>
                          </a:ln>
                          <a:solidFill>
                            <a:srgbClr val="FFFFFF"/>
                          </a:solidFill>
                          <a:effectLst/>
                          <a:latin typeface="Calibri" charset="0"/>
                          <a:ea typeface="ＭＳ Ｐゴシック" charset="-128"/>
                          <a:cs typeface="ＭＳ Ｐゴシック" charset="-128"/>
                        </a:rPr>
                        <a:t>Type</a:t>
                      </a:r>
                    </a:p>
                  </a:txBody>
                  <a:tcPr marL="68580" marR="68580" marT="34290" marB="3429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a:ln>
                            <a:noFill/>
                          </a:ln>
                          <a:solidFill>
                            <a:srgbClr val="FFFFFF"/>
                          </a:solidFill>
                          <a:effectLst/>
                          <a:latin typeface="Calibri" charset="0"/>
                          <a:ea typeface="ＭＳ Ｐゴシック" charset="-128"/>
                          <a:cs typeface="ＭＳ Ｐゴシック" charset="-128"/>
                        </a:rPr>
                        <a:t>Examples</a:t>
                      </a:r>
                    </a:p>
                  </a:txBody>
                  <a:tcPr marL="68580" marR="68580" marT="34290" marB="3429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a:ln>
                            <a:noFill/>
                          </a:ln>
                          <a:solidFill>
                            <a:srgbClr val="FFFFFF"/>
                          </a:solidFill>
                          <a:effectLst/>
                          <a:latin typeface="Calibri" charset="0"/>
                          <a:ea typeface="ＭＳ Ｐゴシック" charset="-128"/>
                          <a:cs typeface="ＭＳ Ｐゴシック" charset="-128"/>
                        </a:rPr>
                        <a:t>Useful if co-existing </a:t>
                      </a:r>
                    </a:p>
                  </a:txBody>
                  <a:tcPr marL="68580" marR="68580" marT="34290" marB="3429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a:ln>
                            <a:noFill/>
                          </a:ln>
                          <a:solidFill>
                            <a:srgbClr val="FFFFFF"/>
                          </a:solidFill>
                          <a:effectLst/>
                          <a:latin typeface="Calibri" charset="0"/>
                          <a:ea typeface="ＭＳ Ｐゴシック" charset="-128"/>
                          <a:cs typeface="ＭＳ Ｐゴシック" charset="-128"/>
                        </a:rPr>
                        <a:t>Common side effects &amp; cautions</a:t>
                      </a:r>
                    </a:p>
                  </a:txBody>
                  <a:tcPr marL="68580" marR="68580" marT="34290" marB="3429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945774872"/>
                  </a:ext>
                </a:extLst>
              </a:tr>
              <a:tr h="714074">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a:ln>
                            <a:noFill/>
                          </a:ln>
                          <a:solidFill>
                            <a:schemeClr val="accent1">
                              <a:lumMod val="75000"/>
                            </a:schemeClr>
                          </a:solidFill>
                          <a:effectLst/>
                          <a:latin typeface="Calibri" charset="0"/>
                          <a:ea typeface="ＭＳ Ｐゴシック" charset="-128"/>
                          <a:cs typeface="ＭＳ Ｐゴシック" charset="-128"/>
                        </a:rPr>
                        <a:t>Beta- blockers</a:t>
                      </a:r>
                    </a:p>
                  </a:txBody>
                  <a:tcPr marL="68580" marR="68580" marT="34290" marB="3429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dirty="0">
                          <a:ln>
                            <a:noFill/>
                          </a:ln>
                          <a:solidFill>
                            <a:srgbClr val="000000"/>
                          </a:solidFill>
                          <a:effectLst/>
                          <a:latin typeface="Calibri" charset="0"/>
                          <a:ea typeface="ＭＳ Ｐゴシック" charset="-128"/>
                          <a:cs typeface="ＭＳ Ｐゴシック" charset="-128"/>
                        </a:rPr>
                        <a:t>Propranolol</a:t>
                      </a:r>
                    </a:p>
                  </a:txBody>
                  <a:tcPr marL="68580" marR="68580" marT="34290" marB="3429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dirty="0">
                          <a:ln>
                            <a:noFill/>
                          </a:ln>
                          <a:solidFill>
                            <a:srgbClr val="000000"/>
                          </a:solidFill>
                          <a:effectLst/>
                          <a:latin typeface="Calibri" charset="0"/>
                          <a:ea typeface="ＭＳ Ｐゴシック" charset="-128"/>
                          <a:cs typeface="ＭＳ Ｐゴシック" charset="-128"/>
                        </a:rPr>
                        <a:t>Anxiety</a:t>
                      </a:r>
                    </a:p>
                  </a:txBody>
                  <a:tcPr marL="68580" marR="68580" marT="34290" marB="3429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dirty="0">
                          <a:ln>
                            <a:noFill/>
                          </a:ln>
                          <a:solidFill>
                            <a:srgbClr val="000000"/>
                          </a:solidFill>
                          <a:effectLst/>
                          <a:latin typeface="Calibri" charset="0"/>
                          <a:ea typeface="ＭＳ Ｐゴシック" charset="-128"/>
                          <a:cs typeface="ＭＳ Ｐゴシック" charset="-128"/>
                        </a:rPr>
                        <a:t>Avoid if </a:t>
                      </a:r>
                      <a:r>
                        <a:rPr kumimoji="0" lang="en-US" sz="1400" b="0" i="0" u="none" strike="noStrike" cap="none" normalizeH="0" baseline="0" dirty="0" err="1">
                          <a:ln>
                            <a:noFill/>
                          </a:ln>
                          <a:solidFill>
                            <a:srgbClr val="000000"/>
                          </a:solidFill>
                          <a:effectLst/>
                          <a:latin typeface="Calibri" charset="0"/>
                          <a:ea typeface="ＭＳ Ｐゴシック" charset="-128"/>
                          <a:cs typeface="ＭＳ Ｐゴシック" charset="-128"/>
                        </a:rPr>
                        <a:t>h.o</a:t>
                      </a:r>
                      <a:r>
                        <a:rPr kumimoji="0" lang="en-US" sz="1400" b="0" i="0" u="none" strike="noStrike" cap="none" normalizeH="0" baseline="0" dirty="0">
                          <a:ln>
                            <a:noFill/>
                          </a:ln>
                          <a:solidFill>
                            <a:srgbClr val="000000"/>
                          </a:solidFill>
                          <a:effectLst/>
                          <a:latin typeface="Calibri" charset="0"/>
                          <a:ea typeface="ＭＳ Ｐゴシック" charset="-128"/>
                          <a:cs typeface="ＭＳ Ｐゴシック" charset="-128"/>
                        </a:rPr>
                        <a:t>. asthma.  </a:t>
                      </a:r>
                    </a:p>
                    <a:p>
                      <a:pPr marL="0" marR="0" lvl="0" indent="0" algn="l" defTabSz="4572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dirty="0">
                          <a:ln>
                            <a:noFill/>
                          </a:ln>
                          <a:solidFill>
                            <a:srgbClr val="000000"/>
                          </a:solidFill>
                          <a:effectLst/>
                          <a:latin typeface="Calibri" charset="0"/>
                          <a:ea typeface="ＭＳ Ｐゴシック" charset="-128"/>
                          <a:cs typeface="ＭＳ Ｐゴシック" charset="-128"/>
                        </a:rPr>
                        <a:t>May cause fatigue, wheezing, poor exercise tolerance, cold extremities</a:t>
                      </a:r>
                    </a:p>
                  </a:txBody>
                  <a:tcPr marL="68580" marR="68580" marT="34290" marB="3429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extLst>
                  <a:ext uri="{0D108BD9-81ED-4DB2-BD59-A6C34878D82A}">
                    <a16:rowId xmlns:a16="http://schemas.microsoft.com/office/drawing/2014/main" val="938276173"/>
                  </a:ext>
                </a:extLst>
              </a:tr>
              <a:tr h="929064">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a:ln>
                            <a:noFill/>
                          </a:ln>
                          <a:solidFill>
                            <a:schemeClr val="accent1">
                              <a:lumMod val="75000"/>
                            </a:schemeClr>
                          </a:solidFill>
                          <a:effectLst/>
                          <a:latin typeface="Calibri" charset="0"/>
                          <a:ea typeface="ＭＳ Ｐゴシック" charset="-128"/>
                          <a:cs typeface="ＭＳ Ｐゴシック" charset="-128"/>
                        </a:rPr>
                        <a:t>Anti-depressants TCAs </a:t>
                      </a:r>
                    </a:p>
                  </a:txBody>
                  <a:tcPr marL="68580" marR="68580" marT="34290" marB="3429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dirty="0">
                          <a:ln>
                            <a:noFill/>
                          </a:ln>
                          <a:solidFill>
                            <a:srgbClr val="000000"/>
                          </a:solidFill>
                          <a:effectLst/>
                          <a:latin typeface="Calibri" charset="0"/>
                          <a:ea typeface="ＭＳ Ｐゴシック" charset="-128"/>
                          <a:cs typeface="ＭＳ Ｐゴシック" charset="-128"/>
                        </a:rPr>
                        <a:t>Amitriptyline, Nortriptyline</a:t>
                      </a:r>
                    </a:p>
                  </a:txBody>
                  <a:tcPr marL="68580" marR="68580" marT="34290" marB="3429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dirty="0">
                          <a:ln>
                            <a:noFill/>
                          </a:ln>
                          <a:solidFill>
                            <a:srgbClr val="000000"/>
                          </a:solidFill>
                          <a:effectLst/>
                          <a:latin typeface="Calibri" charset="0"/>
                          <a:ea typeface="ＭＳ Ｐゴシック" charset="-128"/>
                          <a:cs typeface="ＭＳ Ｐゴシック" charset="-128"/>
                        </a:rPr>
                        <a:t>Sleep problems possibly</a:t>
                      </a:r>
                    </a:p>
                  </a:txBody>
                  <a:tcPr marL="68580" marR="68580" marT="34290" marB="3429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dirty="0">
                          <a:ln>
                            <a:noFill/>
                          </a:ln>
                          <a:solidFill>
                            <a:srgbClr val="000000"/>
                          </a:solidFill>
                          <a:effectLst/>
                          <a:latin typeface="Calibri" charset="0"/>
                          <a:ea typeface="ＭＳ Ｐゴシック" charset="-128"/>
                          <a:cs typeface="ＭＳ Ｐゴシック" charset="-128"/>
                        </a:rPr>
                        <a:t>Dry mouth, daytime somnolence, weight gain.</a:t>
                      </a:r>
                    </a:p>
                    <a:p>
                      <a:pPr marL="0" marR="0" lvl="0" indent="0" algn="l" defTabSz="457200" rtl="0" eaLnBrk="1" fontAlgn="base" latinLnBrk="0" hangingPunct="1">
                        <a:lnSpc>
                          <a:spcPct val="100000"/>
                        </a:lnSpc>
                        <a:spcBef>
                          <a:spcPct val="0"/>
                        </a:spcBef>
                        <a:spcAft>
                          <a:spcPct val="0"/>
                        </a:spcAft>
                        <a:buClrTx/>
                        <a:buSzTx/>
                        <a:buFontTx/>
                        <a:buNone/>
                        <a:tabLst/>
                      </a:pPr>
                      <a:r>
                        <a:rPr kumimoji="0" lang="en-US" sz="1400" b="1" i="0" u="sng" strike="noStrike" cap="none" normalizeH="0" baseline="0" dirty="0">
                          <a:ln>
                            <a:noFill/>
                          </a:ln>
                          <a:solidFill>
                            <a:srgbClr val="000000"/>
                          </a:solidFill>
                          <a:effectLst/>
                          <a:highlight>
                            <a:srgbClr val="FFFF00"/>
                          </a:highlight>
                          <a:latin typeface="Calibri" charset="0"/>
                          <a:ea typeface="ＭＳ Ｐゴシック" charset="-128"/>
                          <a:cs typeface="ＭＳ Ｐゴシック" charset="-128"/>
                        </a:rPr>
                        <a:t>Risk of suicidality in teens. </a:t>
                      </a:r>
                    </a:p>
                    <a:p>
                      <a:pPr marL="0" marR="0" lvl="0" indent="0" algn="l" defTabSz="4572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dirty="0">
                          <a:ln>
                            <a:noFill/>
                          </a:ln>
                          <a:solidFill>
                            <a:srgbClr val="000000"/>
                          </a:solidFill>
                          <a:effectLst/>
                          <a:latin typeface="Calibri" charset="0"/>
                          <a:ea typeface="ＭＳ Ｐゴシック" charset="-128"/>
                          <a:cs typeface="ＭＳ Ｐゴシック" charset="-128"/>
                        </a:rPr>
                        <a:t>Caution if </a:t>
                      </a:r>
                      <a:r>
                        <a:rPr kumimoji="0" lang="en-US" sz="1400" b="0" i="0" u="none" strike="noStrike" cap="none" normalizeH="0" baseline="0" dirty="0" err="1">
                          <a:ln>
                            <a:noFill/>
                          </a:ln>
                          <a:solidFill>
                            <a:srgbClr val="000000"/>
                          </a:solidFill>
                          <a:effectLst/>
                          <a:latin typeface="Calibri" charset="0"/>
                          <a:ea typeface="ＭＳ Ｐゴシック" charset="-128"/>
                          <a:cs typeface="ＭＳ Ｐゴシック" charset="-128"/>
                        </a:rPr>
                        <a:t>h.o</a:t>
                      </a:r>
                      <a:r>
                        <a:rPr kumimoji="0" lang="en-US" sz="1400" b="0" i="0" u="none" strike="noStrike" cap="none" normalizeH="0" baseline="0" dirty="0">
                          <a:ln>
                            <a:noFill/>
                          </a:ln>
                          <a:solidFill>
                            <a:srgbClr val="000000"/>
                          </a:solidFill>
                          <a:effectLst/>
                          <a:latin typeface="Calibri" charset="0"/>
                          <a:ea typeface="ＭＳ Ｐゴシック" charset="-128"/>
                          <a:cs typeface="ＭＳ Ｐゴシック" charset="-128"/>
                        </a:rPr>
                        <a:t>. eating disorder</a:t>
                      </a:r>
                    </a:p>
                  </a:txBody>
                  <a:tcPr marL="68580" marR="68580" marT="34290" marB="3429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814115511"/>
                  </a:ext>
                </a:extLst>
              </a:tr>
              <a:tr h="542869">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a:ln>
                            <a:noFill/>
                          </a:ln>
                          <a:solidFill>
                            <a:schemeClr val="accent1">
                              <a:lumMod val="75000"/>
                            </a:schemeClr>
                          </a:solidFill>
                          <a:effectLst/>
                          <a:latin typeface="Calibri" charset="0"/>
                          <a:ea typeface="ＭＳ Ｐゴシック" charset="-128"/>
                          <a:cs typeface="ＭＳ Ｐゴシック" charset="-128"/>
                        </a:rPr>
                        <a:t>ARBs</a:t>
                      </a:r>
                    </a:p>
                  </a:txBody>
                  <a:tcPr marL="68580" marR="68580" marT="34290" marB="3429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dirty="0">
                          <a:ln>
                            <a:noFill/>
                          </a:ln>
                          <a:solidFill>
                            <a:srgbClr val="000000"/>
                          </a:solidFill>
                          <a:effectLst/>
                          <a:latin typeface="Calibri" charset="0"/>
                          <a:ea typeface="ＭＳ Ｐゴシック" charset="-128"/>
                          <a:cs typeface="ＭＳ Ｐゴシック" charset="-128"/>
                        </a:rPr>
                        <a:t>Candesartan</a:t>
                      </a:r>
                    </a:p>
                  </a:txBody>
                  <a:tcPr marL="68580" marR="68580" marT="34290" marB="3429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sz="1400" b="0" i="0" u="none" strike="noStrike" cap="none" normalizeH="0" baseline="0" dirty="0">
                        <a:ln>
                          <a:noFill/>
                        </a:ln>
                        <a:solidFill>
                          <a:srgbClr val="000000"/>
                        </a:solidFill>
                        <a:effectLst/>
                        <a:latin typeface="Calibri" charset="0"/>
                        <a:ea typeface="ＭＳ Ｐゴシック" charset="-128"/>
                        <a:cs typeface="ＭＳ Ｐゴシック" charset="-128"/>
                      </a:endParaRPr>
                    </a:p>
                  </a:txBody>
                  <a:tcPr marL="68580" marR="68580" marT="34290" marB="3429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dirty="0">
                          <a:ln>
                            <a:noFill/>
                          </a:ln>
                          <a:solidFill>
                            <a:srgbClr val="000000"/>
                          </a:solidFill>
                          <a:effectLst/>
                          <a:latin typeface="Calibri" charset="0"/>
                          <a:ea typeface="ＭＳ Ｐゴシック" charset="-128"/>
                          <a:cs typeface="ＭＳ Ｐゴシック" charset="-128"/>
                        </a:rPr>
                        <a:t>BP &amp; U&amp;E monitoring with dose changes</a:t>
                      </a:r>
                    </a:p>
                  </a:txBody>
                  <a:tcPr marL="68580" marR="68580" marT="34290" marB="3429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extLst>
                  <a:ext uri="{0D108BD9-81ED-4DB2-BD59-A6C34878D82A}">
                    <a16:rowId xmlns:a16="http://schemas.microsoft.com/office/drawing/2014/main" val="616326390"/>
                  </a:ext>
                </a:extLst>
              </a:tr>
              <a:tr h="542869">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200" b="0" i="1" u="none" strike="noStrike" cap="none" normalizeH="0" baseline="0" dirty="0">
                          <a:ln>
                            <a:noFill/>
                          </a:ln>
                          <a:solidFill>
                            <a:schemeClr val="accent1">
                              <a:lumMod val="75000"/>
                            </a:schemeClr>
                          </a:solidFill>
                          <a:effectLst/>
                          <a:latin typeface="Calibri" charset="0"/>
                          <a:ea typeface="ＭＳ Ｐゴシック" charset="-128"/>
                          <a:cs typeface="ＭＳ Ｐゴシック" charset="-128"/>
                        </a:rPr>
                        <a:t>Serotonin antagonists</a:t>
                      </a:r>
                    </a:p>
                  </a:txBody>
                  <a:tcPr marL="68580" marR="68580" marT="34290" marB="3429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200" b="0" i="1" u="none" strike="noStrike" cap="none" normalizeH="0" baseline="0" dirty="0">
                          <a:ln>
                            <a:noFill/>
                          </a:ln>
                          <a:solidFill>
                            <a:srgbClr val="000000"/>
                          </a:solidFill>
                          <a:effectLst/>
                          <a:latin typeface="Calibri" charset="0"/>
                          <a:ea typeface="ＭＳ Ｐゴシック" charset="-128"/>
                          <a:cs typeface="ＭＳ Ｐゴシック" charset="-128"/>
                        </a:rPr>
                        <a:t>Pizotifen</a:t>
                      </a:r>
                    </a:p>
                  </a:txBody>
                  <a:tcPr marL="68580" marR="68580" marT="34290" marB="3429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200" b="0" i="1" u="none" strike="noStrike" cap="none" normalizeH="0" baseline="0" dirty="0">
                          <a:ln>
                            <a:noFill/>
                          </a:ln>
                          <a:solidFill>
                            <a:srgbClr val="000000"/>
                          </a:solidFill>
                          <a:effectLst/>
                          <a:latin typeface="Calibri" charset="0"/>
                          <a:ea typeface="ＭＳ Ｐゴシック" charset="-128"/>
                          <a:cs typeface="ＭＳ Ｐゴシック" charset="-128"/>
                        </a:rPr>
                        <a:t>Histamine issues</a:t>
                      </a:r>
                    </a:p>
                  </a:txBody>
                  <a:tcPr marL="68580" marR="68580" marT="34290" marB="3429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200" b="0" i="1" u="none" strike="noStrike" cap="none" normalizeH="0" baseline="0" dirty="0">
                          <a:ln>
                            <a:noFill/>
                          </a:ln>
                          <a:solidFill>
                            <a:srgbClr val="000000"/>
                          </a:solidFill>
                          <a:effectLst/>
                          <a:latin typeface="Calibri" charset="0"/>
                          <a:ea typeface="ＭＳ Ｐゴシック" charset="-128"/>
                          <a:cs typeface="ＭＳ Ｐゴシック" charset="-128"/>
                        </a:rPr>
                        <a:t>Often causes weight gain, sleepiness, dizziness, dry mouth, nausea, increased appetite.  Used much less commonly by headache specialists. </a:t>
                      </a:r>
                    </a:p>
                  </a:txBody>
                  <a:tcPr marL="68580" marR="68580" marT="34290" marB="3429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lumMod val="20000"/>
                        <a:lumOff val="80000"/>
                      </a:schemeClr>
                    </a:solidFill>
                  </a:tcPr>
                </a:tc>
                <a:extLst>
                  <a:ext uri="{0D108BD9-81ED-4DB2-BD59-A6C34878D82A}">
                    <a16:rowId xmlns:a16="http://schemas.microsoft.com/office/drawing/2014/main" val="3418879476"/>
                  </a:ext>
                </a:extLst>
              </a:tr>
            </a:tbl>
          </a:graphicData>
        </a:graphic>
      </p:graphicFrame>
    </p:spTree>
    <p:extLst>
      <p:ext uri="{BB962C8B-B14F-4D97-AF65-F5344CB8AC3E}">
        <p14:creationId xmlns:p14="http://schemas.microsoft.com/office/powerpoint/2010/main" val="225234059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7DA1C4">
            <a:alpha val="20448"/>
          </a:srgbClr>
        </a:solidFill>
        <a:effectLst/>
      </p:bgPr>
    </p:bg>
    <p:spTree>
      <p:nvGrpSpPr>
        <p:cNvPr id="1" name="Shape 130">
          <a:extLst>
            <a:ext uri="{FF2B5EF4-FFF2-40B4-BE49-F238E27FC236}">
              <a16:creationId xmlns:a16="http://schemas.microsoft.com/office/drawing/2014/main" id="{9BE07B0D-3CED-BC98-83BB-5D33B3F59DE7}"/>
            </a:ext>
          </a:extLst>
        </p:cNvPr>
        <p:cNvGrpSpPr/>
        <p:nvPr/>
      </p:nvGrpSpPr>
      <p:grpSpPr>
        <a:xfrm>
          <a:off x="0" y="0"/>
          <a:ext cx="0" cy="0"/>
          <a:chOff x="0" y="0"/>
          <a:chExt cx="0" cy="0"/>
        </a:xfrm>
      </p:grpSpPr>
      <p:sp>
        <p:nvSpPr>
          <p:cNvPr id="131" name="Shape 131">
            <a:extLst>
              <a:ext uri="{FF2B5EF4-FFF2-40B4-BE49-F238E27FC236}">
                <a16:creationId xmlns:a16="http://schemas.microsoft.com/office/drawing/2014/main" id="{D7094E36-7DA3-A7B2-9E43-2F0B828DBF0A}"/>
              </a:ext>
            </a:extLst>
          </p:cNvPr>
          <p:cNvSpPr txBox="1">
            <a:spLocks noGrp="1"/>
          </p:cNvSpPr>
          <p:nvPr>
            <p:ph type="title"/>
          </p:nvPr>
        </p:nvSpPr>
        <p:spPr>
          <a:xfrm>
            <a:off x="1162208" y="220878"/>
            <a:ext cx="6819583" cy="529893"/>
          </a:xfrm>
          <a:prstGeom prst="rect">
            <a:avLst/>
          </a:prstGeom>
          <a:solidFill>
            <a:schemeClr val="bg1"/>
          </a:solidFill>
          <a:ln>
            <a:noFill/>
          </a:ln>
        </p:spPr>
        <p:txBody>
          <a:bodyPr vert="horz" lIns="68569" tIns="34275" rIns="68569" bIns="34275" rtlCol="0" anchor="ctr" anchorCtr="0">
            <a:noAutofit/>
          </a:bodyPr>
          <a:lstStyle/>
          <a:p>
            <a:r>
              <a:rPr lang="en-GB" sz="2400" dirty="0">
                <a:solidFill>
                  <a:srgbClr val="900056"/>
                </a:solidFill>
                <a:latin typeface="Questrial"/>
                <a:ea typeface="Questrial"/>
                <a:cs typeface="Questrial"/>
                <a:sym typeface="Questrial"/>
              </a:rPr>
              <a:t>Topiramate : </a:t>
            </a:r>
            <a:r>
              <a:rPr lang="en-GB" sz="2200" dirty="0">
                <a:solidFill>
                  <a:srgbClr val="900056"/>
                </a:solidFill>
                <a:latin typeface="Questrial"/>
                <a:ea typeface="Questrial"/>
                <a:cs typeface="Questrial"/>
                <a:sym typeface="Questrial"/>
              </a:rPr>
              <a:t>Medication to use with caution!</a:t>
            </a:r>
            <a:endParaRPr lang="en-US" sz="2200" dirty="0"/>
          </a:p>
        </p:txBody>
      </p:sp>
      <p:sp>
        <p:nvSpPr>
          <p:cNvPr id="133" name="Shape 133">
            <a:extLst>
              <a:ext uri="{FF2B5EF4-FFF2-40B4-BE49-F238E27FC236}">
                <a16:creationId xmlns:a16="http://schemas.microsoft.com/office/drawing/2014/main" id="{A7BC84B0-8F07-176A-AAEB-29687B68490C}"/>
              </a:ext>
            </a:extLst>
          </p:cNvPr>
          <p:cNvSpPr txBox="1">
            <a:spLocks noGrp="1"/>
          </p:cNvSpPr>
          <p:nvPr>
            <p:ph type="sldNum" idx="12"/>
          </p:nvPr>
        </p:nvSpPr>
        <p:spPr>
          <a:xfrm>
            <a:off x="6057901" y="4767264"/>
            <a:ext cx="1600199" cy="273844"/>
          </a:xfrm>
          <a:prstGeom prst="rect">
            <a:avLst/>
          </a:prstGeom>
          <a:noFill/>
          <a:ln>
            <a:noFill/>
          </a:ln>
        </p:spPr>
        <p:txBody>
          <a:bodyPr vert="horz" lIns="68569" tIns="34275" rIns="68569" bIns="34275" rtlCol="0" anchor="ctr" anchorCtr="0">
            <a:noAutofit/>
          </a:bodyPr>
          <a:lstStyle/>
          <a:p>
            <a:pPr>
              <a:buSzPct val="25000"/>
            </a:pPr>
            <a:fld id="{00000000-1234-1234-1234-123412341234}" type="slidenum">
              <a:rPr lang="en-GB">
                <a:solidFill>
                  <a:srgbClr val="888888"/>
                </a:solidFill>
                <a:latin typeface="Calibri"/>
                <a:ea typeface="Calibri"/>
                <a:cs typeface="Calibri"/>
                <a:sym typeface="Calibri"/>
              </a:rPr>
              <a:pPr>
                <a:buSzPct val="25000"/>
              </a:pPr>
              <a:t>29</a:t>
            </a:fld>
            <a:endParaRPr lang="en-GB">
              <a:solidFill>
                <a:srgbClr val="888888"/>
              </a:solidFill>
              <a:latin typeface="Calibri"/>
              <a:ea typeface="Calibri"/>
              <a:cs typeface="Calibri"/>
              <a:sym typeface="Calibri"/>
            </a:endParaRPr>
          </a:p>
        </p:txBody>
      </p:sp>
      <p:cxnSp>
        <p:nvCxnSpPr>
          <p:cNvPr id="7" name="Straight Connector 6">
            <a:extLst>
              <a:ext uri="{FF2B5EF4-FFF2-40B4-BE49-F238E27FC236}">
                <a16:creationId xmlns:a16="http://schemas.microsoft.com/office/drawing/2014/main" id="{5E535BC6-8003-1710-512C-766AAD6FDD6E}"/>
              </a:ext>
            </a:extLst>
          </p:cNvPr>
          <p:cNvCxnSpPr>
            <a:cxnSpLocks/>
          </p:cNvCxnSpPr>
          <p:nvPr/>
        </p:nvCxnSpPr>
        <p:spPr>
          <a:xfrm>
            <a:off x="628650" y="939961"/>
            <a:ext cx="7596748" cy="0"/>
          </a:xfrm>
          <a:prstGeom prst="line">
            <a:avLst/>
          </a:prstGeom>
        </p:spPr>
        <p:style>
          <a:lnRef idx="2">
            <a:schemeClr val="accent1"/>
          </a:lnRef>
          <a:fillRef idx="0">
            <a:schemeClr val="accent1"/>
          </a:fillRef>
          <a:effectRef idx="1">
            <a:schemeClr val="accent1"/>
          </a:effectRef>
          <a:fontRef idx="minor">
            <a:schemeClr val="tx1"/>
          </a:fontRef>
        </p:style>
      </p:cxnSp>
      <p:sp>
        <p:nvSpPr>
          <p:cNvPr id="4" name="Content Placeholder 3">
            <a:extLst>
              <a:ext uri="{FF2B5EF4-FFF2-40B4-BE49-F238E27FC236}">
                <a16:creationId xmlns:a16="http://schemas.microsoft.com/office/drawing/2014/main" id="{799A6D1A-9041-3D25-BD4E-438D41A3700A}"/>
              </a:ext>
            </a:extLst>
          </p:cNvPr>
          <p:cNvSpPr>
            <a:spLocks noGrp="1"/>
          </p:cNvSpPr>
          <p:nvPr>
            <p:ph idx="1"/>
          </p:nvPr>
        </p:nvSpPr>
        <p:spPr>
          <a:xfrm>
            <a:off x="628650" y="1251807"/>
            <a:ext cx="7886700" cy="3697026"/>
          </a:xfrm>
          <a:solidFill>
            <a:srgbClr val="7DA1C4"/>
          </a:solidFill>
        </p:spPr>
        <p:txBody>
          <a:bodyPr>
            <a:normAutofit/>
          </a:bodyPr>
          <a:lstStyle/>
          <a:p>
            <a:pPr lvl="2">
              <a:buFont typeface="Courier New" panose="02070309020205020404" pitchFamily="49" charset="0"/>
              <a:buChar char="o"/>
            </a:pPr>
            <a:endParaRPr lang="en-US" sz="1000" dirty="0"/>
          </a:p>
          <a:p>
            <a:pPr lvl="1"/>
            <a:endParaRPr lang="en-US" dirty="0"/>
          </a:p>
          <a:p>
            <a:pPr lvl="1"/>
            <a:endParaRPr lang="en-US" dirty="0"/>
          </a:p>
          <a:p>
            <a:pPr lvl="1"/>
            <a:endParaRPr lang="en-US" dirty="0"/>
          </a:p>
          <a:p>
            <a:pPr lvl="1"/>
            <a:endParaRPr lang="en-US" dirty="0"/>
          </a:p>
          <a:p>
            <a:pPr lvl="1"/>
            <a:endParaRPr lang="en-US" dirty="0"/>
          </a:p>
          <a:p>
            <a:endParaRPr lang="en-US" dirty="0"/>
          </a:p>
          <a:p>
            <a:pPr lvl="1"/>
            <a:endParaRPr lang="en-US" dirty="0"/>
          </a:p>
          <a:p>
            <a:endParaRPr lang="en-US" dirty="0"/>
          </a:p>
          <a:p>
            <a:endParaRPr lang="en-US" dirty="0"/>
          </a:p>
        </p:txBody>
      </p:sp>
      <p:graphicFrame>
        <p:nvGraphicFramePr>
          <p:cNvPr id="2" name="Table 1">
            <a:extLst>
              <a:ext uri="{FF2B5EF4-FFF2-40B4-BE49-F238E27FC236}">
                <a16:creationId xmlns:a16="http://schemas.microsoft.com/office/drawing/2014/main" id="{2FE9DACB-D773-C118-534E-720FF1F4C90A}"/>
              </a:ext>
            </a:extLst>
          </p:cNvPr>
          <p:cNvGraphicFramePr>
            <a:graphicFrameLocks noGrp="1"/>
          </p:cNvGraphicFramePr>
          <p:nvPr>
            <p:extLst>
              <p:ext uri="{D42A27DB-BD31-4B8C-83A1-F6EECF244321}">
                <p14:modId xmlns:p14="http://schemas.microsoft.com/office/powerpoint/2010/main" val="1571736927"/>
              </p:ext>
            </p:extLst>
          </p:nvPr>
        </p:nvGraphicFramePr>
        <p:xfrm>
          <a:off x="250257" y="1504024"/>
          <a:ext cx="7407843" cy="3398520"/>
        </p:xfrm>
        <a:graphic>
          <a:graphicData uri="http://schemas.openxmlformats.org/drawingml/2006/table">
            <a:tbl>
              <a:tblPr/>
              <a:tblGrid>
                <a:gridCol w="7407843">
                  <a:extLst>
                    <a:ext uri="{9D8B030D-6E8A-4147-A177-3AD203B41FA5}">
                      <a16:colId xmlns:a16="http://schemas.microsoft.com/office/drawing/2014/main" val="3335664357"/>
                    </a:ext>
                  </a:extLst>
                </a:gridCol>
              </a:tblGrid>
              <a:tr h="278158">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a:ln>
                            <a:noFill/>
                          </a:ln>
                          <a:solidFill>
                            <a:srgbClr val="FFFFFF"/>
                          </a:solidFill>
                          <a:effectLst/>
                          <a:latin typeface="Calibri" charset="0"/>
                          <a:ea typeface="ＭＳ Ｐゴシック" charset="-128"/>
                          <a:cs typeface="ＭＳ Ｐゴシック" charset="-128"/>
                        </a:rPr>
                        <a:t>Common side effects and risk of harm</a:t>
                      </a:r>
                    </a:p>
                  </a:txBody>
                  <a:tcPr marL="68580" marR="68580" marT="34290" marB="3429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945774872"/>
                  </a:ext>
                </a:extLst>
              </a:tr>
              <a:tr h="2918732">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dirty="0">
                          <a:ln>
                            <a:noFill/>
                          </a:ln>
                          <a:solidFill>
                            <a:srgbClr val="000000"/>
                          </a:solidFill>
                          <a:effectLst/>
                          <a:latin typeface="Calibri" charset="0"/>
                          <a:ea typeface="ＭＳ Ｐゴシック" charset="-128"/>
                          <a:cs typeface="ＭＳ Ｐゴシック" charset="-128"/>
                        </a:rPr>
                        <a:t>Cognitive dysfunction, glaucoma, depression, paraesthesia, kidney stones</a:t>
                      </a:r>
                      <a:endParaRPr kumimoji="0" lang="en-US" sz="1400" b="1" i="0" u="none" strike="noStrike" cap="none" normalizeH="0" baseline="0" dirty="0">
                        <a:ln>
                          <a:noFill/>
                        </a:ln>
                        <a:solidFill>
                          <a:srgbClr val="000000"/>
                        </a:solidFill>
                        <a:effectLst/>
                        <a:latin typeface="Calibri" charset="0"/>
                        <a:ea typeface="ＭＳ Ｐゴシック" charset="-128"/>
                        <a:cs typeface="ＭＳ Ｐゴシック" charset="-128"/>
                      </a:endParaRPr>
                    </a:p>
                    <a:p>
                      <a:pPr marL="0" marR="0" lvl="0" indent="0" algn="l" defTabSz="4572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a:ln>
                            <a:noFill/>
                          </a:ln>
                          <a:solidFill>
                            <a:schemeClr val="accent1">
                              <a:lumMod val="75000"/>
                            </a:schemeClr>
                          </a:solidFill>
                          <a:effectLst/>
                          <a:latin typeface="Calibri" charset="0"/>
                          <a:ea typeface="ＭＳ Ｐゴシック" charset="-128"/>
                          <a:cs typeface="ＭＳ Ｐゴシック" charset="-128"/>
                        </a:rPr>
                        <a:t>HARM to baby if taken in pregnancy: </a:t>
                      </a:r>
                    </a:p>
                    <a:p>
                      <a:pPr marL="285750" marR="0" lvl="0" indent="-285750" algn="l" defTabSz="457200" rtl="0" eaLnBrk="1" fontAlgn="base" latinLnBrk="0" hangingPunct="1">
                        <a:lnSpc>
                          <a:spcPct val="100000"/>
                        </a:lnSpc>
                        <a:spcBef>
                          <a:spcPct val="0"/>
                        </a:spcBef>
                        <a:spcAft>
                          <a:spcPct val="0"/>
                        </a:spcAft>
                        <a:buClrTx/>
                        <a:buSzTx/>
                        <a:buFont typeface="Arial" panose="020B0604020202020204" pitchFamily="34" charset="0"/>
                        <a:buChar char="•"/>
                        <a:tabLst/>
                      </a:pPr>
                      <a:r>
                        <a:rPr lang="en-GB" sz="1400" b="1" i="0" dirty="0">
                          <a:solidFill>
                            <a:schemeClr val="accent1">
                              <a:lumMod val="75000"/>
                            </a:schemeClr>
                          </a:solidFill>
                          <a:effectLst/>
                          <a:latin typeface="GDS Transport"/>
                        </a:rPr>
                        <a:t>higher risk of congenital malformations, high prevalence of babies born small for dates</a:t>
                      </a:r>
                      <a:endParaRPr lang="en-GB" sz="1400" b="0" i="0" dirty="0">
                        <a:solidFill>
                          <a:schemeClr val="accent1">
                            <a:lumMod val="75000"/>
                          </a:schemeClr>
                        </a:solidFill>
                        <a:effectLst/>
                        <a:latin typeface="GDS Transport"/>
                      </a:endParaRPr>
                    </a:p>
                    <a:p>
                      <a:pPr marL="285750" marR="0" lvl="0" indent="-285750" algn="l" defTabSz="457200" rtl="0" eaLnBrk="1" fontAlgn="base" latinLnBrk="0" hangingPunct="1">
                        <a:lnSpc>
                          <a:spcPct val="100000"/>
                        </a:lnSpc>
                        <a:spcBef>
                          <a:spcPct val="0"/>
                        </a:spcBef>
                        <a:spcAft>
                          <a:spcPct val="0"/>
                        </a:spcAft>
                        <a:buClrTx/>
                        <a:buSzTx/>
                        <a:buFont typeface="Arial" panose="020B0604020202020204" pitchFamily="34" charset="0"/>
                        <a:buChar char="•"/>
                        <a:tabLst/>
                        <a:defRPr/>
                      </a:pPr>
                      <a:r>
                        <a:rPr lang="en-GB" sz="1400" b="1" i="0" dirty="0" err="1">
                          <a:solidFill>
                            <a:schemeClr val="accent1">
                              <a:lumMod val="75000"/>
                            </a:schemeClr>
                          </a:solidFill>
                          <a:effectLst/>
                          <a:latin typeface="GDS Transport"/>
                        </a:rPr>
                        <a:t>approx</a:t>
                      </a:r>
                      <a:r>
                        <a:rPr lang="en-GB" sz="1400" b="1" i="0" dirty="0">
                          <a:solidFill>
                            <a:schemeClr val="accent1">
                              <a:lumMod val="75000"/>
                            </a:schemeClr>
                          </a:solidFill>
                          <a:effectLst/>
                          <a:latin typeface="GDS Transport"/>
                        </a:rPr>
                        <a:t> 2-3 times increased risk of intellectual disability, autistic spectrum disorders &amp; ADHD</a:t>
                      </a:r>
                    </a:p>
                    <a:p>
                      <a:pPr marL="285750" marR="0" lvl="0" indent="-285750" algn="l" defTabSz="457200" rtl="0" eaLnBrk="1" fontAlgn="base" latinLnBrk="0" hangingPunct="1">
                        <a:lnSpc>
                          <a:spcPct val="100000"/>
                        </a:lnSpc>
                        <a:spcBef>
                          <a:spcPct val="0"/>
                        </a:spcBef>
                        <a:spcAft>
                          <a:spcPct val="0"/>
                        </a:spcAft>
                        <a:buClrTx/>
                        <a:buSzTx/>
                        <a:buFont typeface="Arial" panose="020B0604020202020204" pitchFamily="34" charset="0"/>
                        <a:buChar char="•"/>
                        <a:tabLst/>
                        <a:defRPr/>
                      </a:pPr>
                      <a:endParaRPr lang="en-GB" sz="1400" b="0" i="0" dirty="0">
                        <a:solidFill>
                          <a:schemeClr val="accent1">
                            <a:lumMod val="75000"/>
                          </a:schemeClr>
                        </a:solidFill>
                        <a:effectLst/>
                        <a:latin typeface="GDS Transport"/>
                      </a:endParaRPr>
                    </a:p>
                    <a:p>
                      <a:pPr marL="0" marR="0" lvl="0" indent="0" algn="l" defTabSz="457200" rtl="0" eaLnBrk="1" fontAlgn="base" latinLnBrk="0" hangingPunct="1">
                        <a:lnSpc>
                          <a:spcPct val="100000"/>
                        </a:lnSpc>
                        <a:spcBef>
                          <a:spcPct val="0"/>
                        </a:spcBef>
                        <a:spcAft>
                          <a:spcPct val="0"/>
                        </a:spcAft>
                        <a:buClrTx/>
                        <a:buSzTx/>
                        <a:buFont typeface="Arial" panose="020B0604020202020204" pitchFamily="34" charset="0"/>
                        <a:buNone/>
                        <a:tabLst/>
                        <a:defRPr/>
                      </a:pPr>
                      <a:r>
                        <a:rPr lang="en-GB" sz="1600" b="1" i="0" dirty="0">
                          <a:solidFill>
                            <a:schemeClr val="accent1">
                              <a:lumMod val="75000"/>
                            </a:schemeClr>
                          </a:solidFill>
                          <a:effectLst/>
                          <a:latin typeface="+mn-lt"/>
                        </a:rPr>
                        <a:t>Avoid if at all possible</a:t>
                      </a:r>
                    </a:p>
                    <a:p>
                      <a:pPr marL="0" marR="0" lvl="0" indent="0" algn="l" defTabSz="457200" rtl="0" eaLnBrk="1" fontAlgn="base" latinLnBrk="0" hangingPunct="1">
                        <a:lnSpc>
                          <a:spcPct val="100000"/>
                        </a:lnSpc>
                        <a:spcBef>
                          <a:spcPct val="0"/>
                        </a:spcBef>
                        <a:spcAft>
                          <a:spcPct val="0"/>
                        </a:spcAft>
                        <a:buClrTx/>
                        <a:buSzTx/>
                        <a:buFont typeface="Arial" panose="020B0604020202020204" pitchFamily="34" charset="0"/>
                        <a:buNone/>
                        <a:tabLst/>
                        <a:defRPr/>
                      </a:pPr>
                      <a:endParaRPr lang="en-GB" sz="1600" b="1" i="0" dirty="0">
                        <a:solidFill>
                          <a:srgbClr val="0B0C0C"/>
                        </a:solidFill>
                        <a:effectLst/>
                        <a:latin typeface="+mn-lt"/>
                      </a:endParaRPr>
                    </a:p>
                    <a:p>
                      <a:pPr marL="0" marR="0" lvl="0" indent="0" algn="l" defTabSz="4572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a:ln>
                            <a:noFill/>
                          </a:ln>
                          <a:solidFill>
                            <a:schemeClr val="accent1">
                              <a:lumMod val="75000"/>
                            </a:schemeClr>
                          </a:solidFill>
                          <a:effectLst/>
                          <a:latin typeface="Calibri" charset="0"/>
                          <a:ea typeface="ＭＳ Ｐゴシック" charset="-128"/>
                          <a:cs typeface="ＭＳ Ｐゴシック" charset="-128"/>
                        </a:rPr>
                        <a:t>Pregnancy Prevention </a:t>
                      </a:r>
                      <a:r>
                        <a:rPr kumimoji="0" lang="en-US" sz="1600" b="1" i="0" u="none" strike="noStrike" cap="none" normalizeH="0" baseline="0" dirty="0" err="1">
                          <a:ln>
                            <a:noFill/>
                          </a:ln>
                          <a:solidFill>
                            <a:schemeClr val="accent1">
                              <a:lumMod val="75000"/>
                            </a:schemeClr>
                          </a:solidFill>
                          <a:effectLst/>
                          <a:latin typeface="Calibri" charset="0"/>
                          <a:ea typeface="ＭＳ Ｐゴシック" charset="-128"/>
                          <a:cs typeface="ＭＳ Ｐゴシック" charset="-128"/>
                        </a:rPr>
                        <a:t>Programme</a:t>
                      </a:r>
                      <a:r>
                        <a:rPr kumimoji="0" lang="en-US" sz="1600" b="1" i="0" u="none" strike="noStrike" cap="none" normalizeH="0" baseline="0" dirty="0">
                          <a:ln>
                            <a:noFill/>
                          </a:ln>
                          <a:solidFill>
                            <a:schemeClr val="accent1">
                              <a:lumMod val="75000"/>
                            </a:schemeClr>
                          </a:solidFill>
                          <a:effectLst/>
                          <a:latin typeface="Calibri" charset="0"/>
                          <a:ea typeface="ＭＳ Ｐゴシック" charset="-128"/>
                          <a:cs typeface="ＭＳ Ｐゴシック" charset="-128"/>
                        </a:rPr>
                        <a:t> now recommended</a:t>
                      </a:r>
                    </a:p>
                    <a:p>
                      <a:pPr algn="l"/>
                      <a:r>
                        <a:rPr lang="en-GB" sz="1600" b="0" i="0" dirty="0">
                          <a:solidFill>
                            <a:srgbClr val="FF0000"/>
                          </a:solidFill>
                          <a:effectLst/>
                          <a:latin typeface="+mn-lt"/>
                        </a:rPr>
                        <a:t>Ensure</a:t>
                      </a:r>
                      <a:r>
                        <a:rPr lang="en-GB" sz="1600" b="0" i="0" dirty="0">
                          <a:solidFill>
                            <a:schemeClr val="tx1"/>
                          </a:solidFill>
                          <a:effectLst/>
                          <a:latin typeface="+mn-lt"/>
                        </a:rPr>
                        <a:t> that all </a:t>
                      </a:r>
                      <a:r>
                        <a:rPr lang="en-GB" sz="1600" b="0" i="0" dirty="0">
                          <a:solidFill>
                            <a:schemeClr val="accent1">
                              <a:lumMod val="75000"/>
                            </a:schemeClr>
                          </a:solidFill>
                          <a:effectLst/>
                          <a:latin typeface="+mn-lt"/>
                        </a:rPr>
                        <a:t>women </a:t>
                      </a:r>
                      <a:r>
                        <a:rPr lang="en-GB" sz="1600" b="1" i="0" dirty="0">
                          <a:solidFill>
                            <a:schemeClr val="accent1">
                              <a:lumMod val="75000"/>
                            </a:schemeClr>
                          </a:solidFill>
                          <a:effectLst/>
                          <a:latin typeface="+mn-lt"/>
                        </a:rPr>
                        <a:t>(including girls) </a:t>
                      </a:r>
                      <a:r>
                        <a:rPr lang="en-GB" sz="1600" b="0" i="0" dirty="0">
                          <a:solidFill>
                            <a:schemeClr val="tx1"/>
                          </a:solidFill>
                          <a:effectLst/>
                          <a:latin typeface="+mn-lt"/>
                        </a:rPr>
                        <a:t>of childbearing potential:</a:t>
                      </a:r>
                    </a:p>
                    <a:p>
                      <a:pPr marL="742950" lvl="1" indent="-285750" algn="l">
                        <a:buFont typeface="Arial" panose="020B0604020202020204" pitchFamily="34" charset="0"/>
                        <a:buChar char="•"/>
                      </a:pPr>
                      <a:r>
                        <a:rPr lang="en-GB" sz="1600" b="0" i="0" dirty="0">
                          <a:solidFill>
                            <a:schemeClr val="tx1"/>
                          </a:solidFill>
                          <a:effectLst/>
                          <a:latin typeface="+mn-lt"/>
                        </a:rPr>
                        <a:t>are using highly effective contraception</a:t>
                      </a:r>
                    </a:p>
                    <a:p>
                      <a:pPr marL="742950" lvl="1" indent="-285750" algn="l">
                        <a:buFont typeface="Arial" panose="020B0604020202020204" pitchFamily="34" charset="0"/>
                        <a:buChar char="•"/>
                      </a:pPr>
                      <a:r>
                        <a:rPr lang="en-GB" sz="1600" b="0" i="0" dirty="0">
                          <a:solidFill>
                            <a:schemeClr val="tx1"/>
                          </a:solidFill>
                          <a:effectLst/>
                          <a:latin typeface="+mn-lt"/>
                        </a:rPr>
                        <a:t>have a pregnancy test to exclude pregnancy before starting topiramate</a:t>
                      </a:r>
                    </a:p>
                    <a:p>
                      <a:pPr marL="742950" lvl="1" indent="-285750" algn="l">
                        <a:buFont typeface="Arial" panose="020B0604020202020204" pitchFamily="34" charset="0"/>
                        <a:buChar char="•"/>
                      </a:pPr>
                      <a:r>
                        <a:rPr lang="en-GB" sz="1600" b="0" i="0" dirty="0">
                          <a:solidFill>
                            <a:schemeClr val="tx1"/>
                          </a:solidFill>
                          <a:effectLst/>
                          <a:latin typeface="+mn-lt"/>
                        </a:rPr>
                        <a:t>are aware of the risks from use of topiramate</a:t>
                      </a:r>
                    </a:p>
                    <a:p>
                      <a:pPr marL="742950" lvl="1" indent="-285750" algn="l">
                        <a:buFont typeface="Arial" panose="020B0604020202020204" pitchFamily="34" charset="0"/>
                        <a:buChar char="•"/>
                      </a:pPr>
                      <a:r>
                        <a:rPr lang="en-GB" sz="1600" b="1" i="0" u="sng" dirty="0">
                          <a:solidFill>
                            <a:srgbClr val="C00000"/>
                          </a:solidFill>
                          <a:effectLst/>
                          <a:latin typeface="+mn-lt"/>
                        </a:rPr>
                        <a:t>sign the Risk Awareness Form</a:t>
                      </a:r>
                    </a:p>
                  </a:txBody>
                  <a:tcPr marL="68580" marR="68580" marT="34290" marB="3429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2136895641"/>
                  </a:ext>
                </a:extLst>
              </a:tr>
            </a:tbl>
          </a:graphicData>
        </a:graphic>
      </p:graphicFrame>
      <p:sp>
        <p:nvSpPr>
          <p:cNvPr id="3" name="TextBox 2">
            <a:extLst>
              <a:ext uri="{FF2B5EF4-FFF2-40B4-BE49-F238E27FC236}">
                <a16:creationId xmlns:a16="http://schemas.microsoft.com/office/drawing/2014/main" id="{7E7D5E11-3BF6-9765-C538-D6A657D26C43}"/>
              </a:ext>
            </a:extLst>
          </p:cNvPr>
          <p:cNvSpPr txBox="1"/>
          <p:nvPr/>
        </p:nvSpPr>
        <p:spPr>
          <a:xfrm>
            <a:off x="173255" y="1052716"/>
            <a:ext cx="8638673" cy="338554"/>
          </a:xfrm>
          <a:prstGeom prst="rect">
            <a:avLst/>
          </a:prstGeom>
          <a:noFill/>
        </p:spPr>
        <p:txBody>
          <a:bodyPr wrap="square" rtlCol="0">
            <a:spAutoFit/>
          </a:bodyPr>
          <a:lstStyle/>
          <a:p>
            <a:r>
              <a:rPr lang="en-US" sz="1600" dirty="0"/>
              <a:t>Previously recommended as a preventer in various guidelines, recent MHRA advice issued</a:t>
            </a:r>
          </a:p>
        </p:txBody>
      </p:sp>
    </p:spTree>
    <p:extLst>
      <p:ext uri="{BB962C8B-B14F-4D97-AF65-F5344CB8AC3E}">
        <p14:creationId xmlns:p14="http://schemas.microsoft.com/office/powerpoint/2010/main" val="42488597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7DA1C4">
            <a:alpha val="20073"/>
          </a:srgbClr>
        </a:solidFill>
        <a:effectLst/>
      </p:bgPr>
    </p:bg>
    <p:spTree>
      <p:nvGrpSpPr>
        <p:cNvPr id="1" name="Shape 130">
          <a:extLst>
            <a:ext uri="{FF2B5EF4-FFF2-40B4-BE49-F238E27FC236}">
              <a16:creationId xmlns:a16="http://schemas.microsoft.com/office/drawing/2014/main" id="{20502254-71F0-0BA4-D4ED-075313E82900}"/>
            </a:ext>
          </a:extLst>
        </p:cNvPr>
        <p:cNvGrpSpPr/>
        <p:nvPr/>
      </p:nvGrpSpPr>
      <p:grpSpPr>
        <a:xfrm>
          <a:off x="0" y="0"/>
          <a:ext cx="0" cy="0"/>
          <a:chOff x="0" y="0"/>
          <a:chExt cx="0" cy="0"/>
        </a:xfrm>
      </p:grpSpPr>
      <p:sp>
        <p:nvSpPr>
          <p:cNvPr id="131" name="Shape 131">
            <a:extLst>
              <a:ext uri="{FF2B5EF4-FFF2-40B4-BE49-F238E27FC236}">
                <a16:creationId xmlns:a16="http://schemas.microsoft.com/office/drawing/2014/main" id="{5D9F5CCA-05B4-619D-51F6-11C2EA69CFC9}"/>
              </a:ext>
            </a:extLst>
          </p:cNvPr>
          <p:cNvSpPr txBox="1">
            <a:spLocks noGrp="1"/>
          </p:cNvSpPr>
          <p:nvPr>
            <p:ph type="title"/>
          </p:nvPr>
        </p:nvSpPr>
        <p:spPr>
          <a:xfrm>
            <a:off x="482688" y="277961"/>
            <a:ext cx="8178624" cy="581011"/>
          </a:xfrm>
          <a:prstGeom prst="rect">
            <a:avLst/>
          </a:prstGeom>
          <a:solidFill>
            <a:schemeClr val="bg1"/>
          </a:solidFill>
          <a:ln>
            <a:noFill/>
          </a:ln>
        </p:spPr>
        <p:txBody>
          <a:bodyPr vert="horz" lIns="68569" tIns="34275" rIns="68569" bIns="34275" rtlCol="0" anchor="ctr" anchorCtr="0">
            <a:noAutofit/>
          </a:bodyPr>
          <a:lstStyle/>
          <a:p>
            <a:pPr>
              <a:spcBef>
                <a:spcPts val="0"/>
              </a:spcBef>
              <a:buClr>
                <a:srgbClr val="900056"/>
              </a:buClr>
              <a:buSzPct val="25000"/>
            </a:pPr>
            <a:r>
              <a:rPr lang="en-GB" sz="2000" b="1" dirty="0">
                <a:solidFill>
                  <a:srgbClr val="900056"/>
                </a:solidFill>
                <a:latin typeface="Questrial"/>
                <a:ea typeface="Questrial"/>
                <a:cs typeface="Questrial"/>
                <a:sym typeface="Questrial"/>
              </a:rPr>
              <a:t>Other options to consider</a:t>
            </a:r>
          </a:p>
        </p:txBody>
      </p:sp>
      <p:sp>
        <p:nvSpPr>
          <p:cNvPr id="132" name="Shape 132">
            <a:extLst>
              <a:ext uri="{FF2B5EF4-FFF2-40B4-BE49-F238E27FC236}">
                <a16:creationId xmlns:a16="http://schemas.microsoft.com/office/drawing/2014/main" id="{706125CD-A6C9-9EF2-5F68-C5C5A013548D}"/>
              </a:ext>
            </a:extLst>
          </p:cNvPr>
          <p:cNvSpPr txBox="1">
            <a:spLocks noGrp="1"/>
          </p:cNvSpPr>
          <p:nvPr>
            <p:ph type="body" idx="1"/>
          </p:nvPr>
        </p:nvSpPr>
        <p:spPr>
          <a:xfrm>
            <a:off x="320482" y="1027289"/>
            <a:ext cx="8505883" cy="4013816"/>
          </a:xfrm>
          <a:prstGeom prst="rect">
            <a:avLst/>
          </a:prstGeom>
          <a:solidFill>
            <a:schemeClr val="bg1"/>
          </a:solidFill>
          <a:ln>
            <a:noFill/>
          </a:ln>
        </p:spPr>
        <p:txBody>
          <a:bodyPr vert="horz" lIns="68569" tIns="34275" rIns="68569" bIns="34275" rtlCol="0" anchor="t" anchorCtr="0">
            <a:noAutofit/>
          </a:bodyPr>
          <a:lstStyle/>
          <a:p>
            <a:pPr marL="285750" lvl="1" indent="0">
              <a:buNone/>
            </a:pPr>
            <a:r>
              <a:rPr lang="en-US" sz="1600" b="1" dirty="0">
                <a:solidFill>
                  <a:schemeClr val="accent1">
                    <a:lumMod val="75000"/>
                  </a:schemeClr>
                </a:solidFill>
              </a:rPr>
              <a:t>Greater Occipital nerve blocks: </a:t>
            </a:r>
            <a:r>
              <a:rPr lang="en-US" sz="1600" dirty="0"/>
              <a:t>combination of local </a:t>
            </a:r>
            <a:r>
              <a:rPr lang="en-US" sz="1600" dirty="0" err="1"/>
              <a:t>anaesthetic</a:t>
            </a:r>
            <a:r>
              <a:rPr lang="en-US" sz="1600" dirty="0"/>
              <a:t> &amp; steroid in the occipital region </a:t>
            </a:r>
            <a:endParaRPr lang="en-US" sz="1600" b="1" dirty="0">
              <a:solidFill>
                <a:schemeClr val="accent1">
                  <a:lumMod val="75000"/>
                </a:schemeClr>
              </a:solidFill>
            </a:endParaRPr>
          </a:p>
          <a:p>
            <a:pPr marL="285750" lvl="1" indent="0">
              <a:buNone/>
            </a:pPr>
            <a:r>
              <a:rPr lang="en-US" sz="1600" b="1" dirty="0" err="1">
                <a:solidFill>
                  <a:schemeClr val="accent1">
                    <a:lumMod val="75000"/>
                  </a:schemeClr>
                </a:solidFill>
              </a:rPr>
              <a:t>Onabotulinum</a:t>
            </a:r>
            <a:r>
              <a:rPr lang="en-US" sz="1600" b="1" dirty="0">
                <a:solidFill>
                  <a:schemeClr val="accent1">
                    <a:lumMod val="75000"/>
                  </a:schemeClr>
                </a:solidFill>
              </a:rPr>
              <a:t> toxin (Botox) </a:t>
            </a:r>
            <a:r>
              <a:rPr lang="en-US" sz="1600" dirty="0">
                <a:solidFill>
                  <a:schemeClr val="accent1">
                    <a:lumMod val="75000"/>
                  </a:schemeClr>
                </a:solidFill>
              </a:rPr>
              <a:t>: </a:t>
            </a:r>
          </a:p>
          <a:p>
            <a:pPr lvl="1" indent="-457200">
              <a:buFont typeface="Arial" panose="020B0604020202020204" pitchFamily="34" charset="0"/>
              <a:buChar char="•"/>
            </a:pPr>
            <a:r>
              <a:rPr lang="en-US" sz="1600" dirty="0"/>
              <a:t> several recent studies confirm safe &amp; effective. 11-18 years old. </a:t>
            </a:r>
            <a:r>
              <a:rPr lang="en-US" sz="800" dirty="0">
                <a:hlinkClick r:id="rId3"/>
              </a:rPr>
              <a:t>https://www.ncbi.nlm.nih.gov/pmc/articles/PMC7887883/</a:t>
            </a:r>
            <a:endParaRPr lang="en-US" sz="800" b="1" dirty="0"/>
          </a:p>
          <a:p>
            <a:pPr marL="285750" lvl="1" indent="0">
              <a:buNone/>
            </a:pPr>
            <a:r>
              <a:rPr lang="en-US" sz="1600" b="1" dirty="0">
                <a:solidFill>
                  <a:schemeClr val="accent1">
                    <a:lumMod val="75000"/>
                  </a:schemeClr>
                </a:solidFill>
              </a:rPr>
              <a:t>Anti-CGRP medications – </a:t>
            </a:r>
            <a:r>
              <a:rPr lang="en-US" sz="1600" b="1" dirty="0" err="1">
                <a:solidFill>
                  <a:schemeClr val="accent1">
                    <a:lumMod val="75000"/>
                  </a:schemeClr>
                </a:solidFill>
              </a:rPr>
              <a:t>mAbs</a:t>
            </a:r>
            <a:r>
              <a:rPr lang="en-US" sz="1600" b="1" dirty="0">
                <a:solidFill>
                  <a:schemeClr val="accent1">
                    <a:lumMod val="75000"/>
                  </a:schemeClr>
                </a:solidFill>
              </a:rPr>
              <a:t> &amp; Gepants – coming soon?</a:t>
            </a:r>
          </a:p>
          <a:p>
            <a:pPr marL="857250" lvl="1" indent="-571500">
              <a:buFont typeface="Arial" panose="020B0604020202020204" pitchFamily="34" charset="0"/>
              <a:buChar char="•"/>
            </a:pPr>
            <a:r>
              <a:rPr lang="en-US" sz="1600" dirty="0">
                <a:solidFill>
                  <a:schemeClr val="accent1">
                    <a:lumMod val="75000"/>
                  </a:schemeClr>
                </a:solidFill>
              </a:rPr>
              <a:t>anti-CGRP monoclonal antibody injections </a:t>
            </a:r>
            <a:r>
              <a:rPr lang="en-US" sz="1600" dirty="0"/>
              <a:t>(</a:t>
            </a:r>
            <a:r>
              <a:rPr lang="en-US" sz="1600" dirty="0" err="1"/>
              <a:t>mAbs</a:t>
            </a:r>
            <a:r>
              <a:rPr lang="en-US" sz="1600" dirty="0"/>
              <a:t>)</a:t>
            </a:r>
          </a:p>
          <a:p>
            <a:pPr marL="857250" lvl="1" indent="-571500">
              <a:buFont typeface="Arial" panose="020B0604020202020204" pitchFamily="34" charset="0"/>
              <a:buChar char="•"/>
            </a:pPr>
            <a:r>
              <a:rPr lang="en-US" sz="1600" b="1" dirty="0">
                <a:solidFill>
                  <a:schemeClr val="accent1">
                    <a:lumMod val="75000"/>
                  </a:schemeClr>
                </a:solidFill>
              </a:rPr>
              <a:t>not</a:t>
            </a:r>
            <a:r>
              <a:rPr lang="en-US" sz="1600" b="1" dirty="0"/>
              <a:t> </a:t>
            </a:r>
            <a:r>
              <a:rPr lang="en-US" sz="1600" dirty="0"/>
              <a:t>licensed in children yet in UK </a:t>
            </a:r>
          </a:p>
          <a:p>
            <a:pPr marL="857250" lvl="1" indent="-571500">
              <a:buFont typeface="Arial" panose="020B0604020202020204" pitchFamily="34" charset="0"/>
              <a:buChar char="•"/>
            </a:pPr>
            <a:r>
              <a:rPr lang="en-GB" sz="1600" b="1" dirty="0">
                <a:solidFill>
                  <a:schemeClr val="accent1">
                    <a:lumMod val="75000"/>
                  </a:schemeClr>
                </a:solidFill>
              </a:rPr>
              <a:t>Fremanezumab</a:t>
            </a:r>
            <a:r>
              <a:rPr lang="en-GB" sz="1600" dirty="0"/>
              <a:t> </a:t>
            </a:r>
            <a:r>
              <a:rPr lang="en-GB" sz="1400" dirty="0"/>
              <a:t>currently FDA &amp; Health Canada approved for children &amp; adolescents with episodic migraine, aged 6–17 years old, &amp; weighing &gt;45 kg</a:t>
            </a:r>
          </a:p>
          <a:p>
            <a:pPr marL="857250" lvl="1" indent="-571500">
              <a:buFont typeface="Arial" panose="020B0604020202020204" pitchFamily="34" charset="0"/>
              <a:buChar char="•"/>
            </a:pPr>
            <a:r>
              <a:rPr lang="en-GB" sz="900" dirty="0">
                <a:hlinkClick r:id="rId4"/>
              </a:rPr>
              <a:t>https://ir.tevapharm.com/news-and-events/press-releases/press-release-details/2025/FDA-Approves-Expanded-Indication-for-AJOVY-fremanezumab-vfrm-The-First-Anti-CGRP-Preventive-Treatment-for-Pediatric-Episodic-Migraine/default.aspx</a:t>
            </a:r>
            <a:endParaRPr lang="en-GB" sz="900" u="sng" baseline="30000" dirty="0"/>
          </a:p>
          <a:p>
            <a:pPr marL="857250" lvl="1" indent="-571500">
              <a:buFont typeface="Arial" panose="020B0604020202020204" pitchFamily="34" charset="0"/>
              <a:buChar char="•"/>
            </a:pPr>
            <a:r>
              <a:rPr lang="en-US" sz="1400" dirty="0"/>
              <a:t>Recent study of</a:t>
            </a:r>
            <a:r>
              <a:rPr lang="en-US" sz="1400" dirty="0">
                <a:solidFill>
                  <a:schemeClr val="accent1">
                    <a:lumMod val="75000"/>
                  </a:schemeClr>
                </a:solidFill>
              </a:rPr>
              <a:t> Fremanezumab </a:t>
            </a:r>
            <a:r>
              <a:rPr lang="en-US" sz="1400" dirty="0"/>
              <a:t>(Ajovy) use in 6-17 yr olds </a:t>
            </a:r>
            <a:r>
              <a:rPr lang="en-US" sz="900" dirty="0">
                <a:hlinkClick r:id="rId5"/>
              </a:rPr>
              <a:t>https://pubmed.ncbi.nlm.nih.gov/41534042/</a:t>
            </a:r>
            <a:r>
              <a:rPr lang="en-US" sz="900" dirty="0"/>
              <a:t>  NEJM 2026</a:t>
            </a:r>
          </a:p>
          <a:p>
            <a:pPr marL="857250" lvl="1" indent="-571500"/>
            <a:endParaRPr lang="en-US" sz="1600" dirty="0"/>
          </a:p>
          <a:p>
            <a:pPr marL="857250" lvl="1" indent="-571500">
              <a:buFont typeface="Arial" panose="020B0604020202020204" pitchFamily="34" charset="0"/>
              <a:buChar char="•"/>
            </a:pPr>
            <a:r>
              <a:rPr lang="en-US" sz="1600" dirty="0">
                <a:solidFill>
                  <a:schemeClr val="accent1">
                    <a:lumMod val="75000"/>
                  </a:schemeClr>
                </a:solidFill>
              </a:rPr>
              <a:t>Gepants</a:t>
            </a:r>
            <a:r>
              <a:rPr lang="en-US" sz="1600" dirty="0"/>
              <a:t>- </a:t>
            </a:r>
            <a:r>
              <a:rPr lang="en-US" sz="1400" dirty="0"/>
              <a:t>Oral CGRP blockers - small study 13 patients, 2023 </a:t>
            </a:r>
            <a:r>
              <a:rPr lang="en-GB" sz="900" b="0" i="0" dirty="0">
                <a:solidFill>
                  <a:srgbClr val="19BFE2"/>
                </a:solidFill>
                <a:effectLst/>
                <a:hlinkClick r:id="rId6"/>
              </a:rPr>
              <a:t>https://doi.org/10.1212/WNL.0000000000202606</a:t>
            </a:r>
            <a:endParaRPr lang="en-GB" sz="900" b="0" i="0" dirty="0">
              <a:solidFill>
                <a:srgbClr val="636363"/>
              </a:solidFill>
              <a:effectLst/>
            </a:endParaRPr>
          </a:p>
          <a:p>
            <a:pPr marL="1257300" lvl="2" indent="-571500"/>
            <a:endParaRPr lang="en-GB" sz="1600" dirty="0">
              <a:ea typeface="Questrial"/>
              <a:cs typeface="Questrial"/>
              <a:sym typeface="Questrial"/>
            </a:endParaRPr>
          </a:p>
          <a:p>
            <a:pPr marL="257175" indent="-257175">
              <a:spcBef>
                <a:spcPts val="0"/>
              </a:spcBef>
              <a:buClr>
                <a:schemeClr val="dk1"/>
              </a:buClr>
              <a:buSzPct val="100000"/>
              <a:buNone/>
            </a:pPr>
            <a:r>
              <a:rPr lang="en-GB" sz="1600" dirty="0">
                <a:ea typeface="Questrial"/>
                <a:cs typeface="Questrial"/>
                <a:sym typeface="Questrial"/>
              </a:rPr>
              <a:t> </a:t>
            </a:r>
          </a:p>
        </p:txBody>
      </p:sp>
      <p:sp>
        <p:nvSpPr>
          <p:cNvPr id="133" name="Shape 133">
            <a:extLst>
              <a:ext uri="{FF2B5EF4-FFF2-40B4-BE49-F238E27FC236}">
                <a16:creationId xmlns:a16="http://schemas.microsoft.com/office/drawing/2014/main" id="{1547AB7C-FC90-7787-3047-3D3472DC50BC}"/>
              </a:ext>
            </a:extLst>
          </p:cNvPr>
          <p:cNvSpPr txBox="1">
            <a:spLocks noGrp="1"/>
          </p:cNvSpPr>
          <p:nvPr>
            <p:ph type="sldNum" idx="12"/>
          </p:nvPr>
        </p:nvSpPr>
        <p:spPr>
          <a:xfrm>
            <a:off x="6057901" y="4767264"/>
            <a:ext cx="1600199" cy="273844"/>
          </a:xfrm>
          <a:prstGeom prst="rect">
            <a:avLst/>
          </a:prstGeom>
          <a:noFill/>
          <a:ln>
            <a:noFill/>
          </a:ln>
        </p:spPr>
        <p:txBody>
          <a:bodyPr vert="horz" lIns="68569" tIns="34275" rIns="68569" bIns="34275" rtlCol="0" anchor="ctr" anchorCtr="0">
            <a:noAutofit/>
          </a:bodyPr>
          <a:lstStyle/>
          <a:p>
            <a:pPr>
              <a:buSzPct val="25000"/>
            </a:pPr>
            <a:fld id="{00000000-1234-1234-1234-123412341234}" type="slidenum">
              <a:rPr lang="en-GB">
                <a:solidFill>
                  <a:srgbClr val="888888"/>
                </a:solidFill>
                <a:latin typeface="Calibri"/>
                <a:ea typeface="Calibri"/>
                <a:cs typeface="Calibri"/>
                <a:sym typeface="Calibri"/>
              </a:rPr>
              <a:pPr>
                <a:buSzPct val="25000"/>
              </a:pPr>
              <a:t>30</a:t>
            </a:fld>
            <a:endParaRPr lang="en-GB">
              <a:solidFill>
                <a:srgbClr val="888888"/>
              </a:solidFill>
              <a:latin typeface="Calibri"/>
              <a:ea typeface="Calibri"/>
              <a:cs typeface="Calibri"/>
              <a:sym typeface="Calibri"/>
            </a:endParaRPr>
          </a:p>
        </p:txBody>
      </p:sp>
    </p:spTree>
    <p:extLst>
      <p:ext uri="{BB962C8B-B14F-4D97-AF65-F5344CB8AC3E}">
        <p14:creationId xmlns:p14="http://schemas.microsoft.com/office/powerpoint/2010/main" val="21138832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2">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32">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32">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32">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32">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32">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32">
                                            <p:txEl>
                                              <p:pRg st="7" end="7"/>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32">
                                            <p:txEl>
                                              <p:pRg st="8" end="8"/>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132">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7DA1C4">
            <a:alpha val="20073"/>
          </a:srgbClr>
        </a:solidFill>
        <a:effectLst/>
      </p:bgPr>
    </p:bg>
    <p:spTree>
      <p:nvGrpSpPr>
        <p:cNvPr id="1" name="Shape 130">
          <a:extLst>
            <a:ext uri="{FF2B5EF4-FFF2-40B4-BE49-F238E27FC236}">
              <a16:creationId xmlns:a16="http://schemas.microsoft.com/office/drawing/2014/main" id="{7C028033-2101-EFEF-1A17-12412BE62486}"/>
            </a:ext>
          </a:extLst>
        </p:cNvPr>
        <p:cNvGrpSpPr/>
        <p:nvPr/>
      </p:nvGrpSpPr>
      <p:grpSpPr>
        <a:xfrm>
          <a:off x="0" y="0"/>
          <a:ext cx="0" cy="0"/>
          <a:chOff x="0" y="0"/>
          <a:chExt cx="0" cy="0"/>
        </a:xfrm>
      </p:grpSpPr>
      <p:sp>
        <p:nvSpPr>
          <p:cNvPr id="131" name="Shape 131">
            <a:extLst>
              <a:ext uri="{FF2B5EF4-FFF2-40B4-BE49-F238E27FC236}">
                <a16:creationId xmlns:a16="http://schemas.microsoft.com/office/drawing/2014/main" id="{BD3EE750-1D4D-2ACC-BA77-54EBC90B80ED}"/>
              </a:ext>
            </a:extLst>
          </p:cNvPr>
          <p:cNvSpPr txBox="1">
            <a:spLocks noGrp="1"/>
          </p:cNvSpPr>
          <p:nvPr>
            <p:ph type="title"/>
          </p:nvPr>
        </p:nvSpPr>
        <p:spPr>
          <a:xfrm>
            <a:off x="1515736" y="388324"/>
            <a:ext cx="5745256" cy="700884"/>
          </a:xfrm>
          <a:prstGeom prst="rect">
            <a:avLst/>
          </a:prstGeom>
          <a:solidFill>
            <a:schemeClr val="bg1"/>
          </a:solidFill>
          <a:ln>
            <a:noFill/>
          </a:ln>
        </p:spPr>
        <p:txBody>
          <a:bodyPr vert="horz" lIns="68569" tIns="34275" rIns="68569" bIns="34275" rtlCol="0" anchor="ctr" anchorCtr="0">
            <a:noAutofit/>
          </a:bodyPr>
          <a:lstStyle/>
          <a:p>
            <a:pPr>
              <a:spcBef>
                <a:spcPts val="0"/>
              </a:spcBef>
              <a:buClr>
                <a:srgbClr val="900056"/>
              </a:buClr>
              <a:buSzPct val="25000"/>
            </a:pPr>
            <a:r>
              <a:rPr lang="en-GB" sz="2000" dirty="0" err="1">
                <a:solidFill>
                  <a:srgbClr val="900056"/>
                </a:solidFill>
                <a:latin typeface="Questrial"/>
                <a:ea typeface="Questrial"/>
                <a:cs typeface="Questrial"/>
                <a:sym typeface="Questrial"/>
              </a:rPr>
              <a:t>Nutriceuticals</a:t>
            </a:r>
            <a:r>
              <a:rPr lang="en-GB" sz="2000" dirty="0">
                <a:solidFill>
                  <a:srgbClr val="900056"/>
                </a:solidFill>
                <a:latin typeface="Questrial"/>
                <a:ea typeface="Questrial"/>
                <a:cs typeface="Questrial"/>
                <a:sym typeface="Questrial"/>
              </a:rPr>
              <a:t> as preventers</a:t>
            </a:r>
          </a:p>
        </p:txBody>
      </p:sp>
      <p:sp>
        <p:nvSpPr>
          <p:cNvPr id="132" name="Shape 132">
            <a:extLst>
              <a:ext uri="{FF2B5EF4-FFF2-40B4-BE49-F238E27FC236}">
                <a16:creationId xmlns:a16="http://schemas.microsoft.com/office/drawing/2014/main" id="{BC5C1406-2D7C-79A6-F6C8-6CF34669024B}"/>
              </a:ext>
            </a:extLst>
          </p:cNvPr>
          <p:cNvSpPr txBox="1">
            <a:spLocks noGrp="1"/>
          </p:cNvSpPr>
          <p:nvPr>
            <p:ph type="body" idx="1"/>
          </p:nvPr>
        </p:nvSpPr>
        <p:spPr>
          <a:xfrm>
            <a:off x="144379" y="1265499"/>
            <a:ext cx="7738713" cy="3775606"/>
          </a:xfrm>
          <a:prstGeom prst="rect">
            <a:avLst/>
          </a:prstGeom>
          <a:solidFill>
            <a:schemeClr val="bg1"/>
          </a:solidFill>
          <a:ln>
            <a:noFill/>
          </a:ln>
        </p:spPr>
        <p:txBody>
          <a:bodyPr vert="horz" lIns="68569" tIns="34275" rIns="68569" bIns="34275" rtlCol="0" anchor="t" anchorCtr="0">
            <a:noAutofit/>
          </a:bodyPr>
          <a:lstStyle/>
          <a:p>
            <a:pPr marL="685800" lvl="2" indent="0">
              <a:buNone/>
            </a:pPr>
            <a:r>
              <a:rPr lang="en-US" sz="1600" b="1" dirty="0">
                <a:solidFill>
                  <a:schemeClr val="accent1">
                    <a:lumMod val="75000"/>
                  </a:schemeClr>
                </a:solidFill>
              </a:rPr>
              <a:t>Magnesium – citrate, glycinate, malate</a:t>
            </a:r>
          </a:p>
          <a:p>
            <a:pPr marL="971550" lvl="2" indent="-285750">
              <a:buFont typeface="Arial" panose="020B0604020202020204" pitchFamily="34" charset="0"/>
              <a:buChar char="•"/>
            </a:pPr>
            <a:r>
              <a:rPr lang="en-US" sz="1400" dirty="0"/>
              <a:t>no strong study evidence but safe to try</a:t>
            </a:r>
          </a:p>
          <a:p>
            <a:pPr marL="971550" lvl="2" indent="-285750">
              <a:buFont typeface="Arial" panose="020B0604020202020204" pitchFamily="34" charset="0"/>
              <a:buChar char="•"/>
            </a:pPr>
            <a:r>
              <a:rPr lang="en-US" sz="1400" dirty="0"/>
              <a:t>citrate may cause diarrhoea</a:t>
            </a:r>
          </a:p>
          <a:p>
            <a:pPr marL="685800" lvl="2" indent="0">
              <a:buNone/>
            </a:pPr>
            <a:r>
              <a:rPr lang="en-US" sz="1600" b="1" dirty="0">
                <a:solidFill>
                  <a:schemeClr val="accent1">
                    <a:lumMod val="75000"/>
                  </a:schemeClr>
                </a:solidFill>
              </a:rPr>
              <a:t>Riboflavin (Vitamin B2)</a:t>
            </a:r>
          </a:p>
          <a:p>
            <a:pPr marL="971550" lvl="2" indent="-285750">
              <a:buFont typeface="Arial" panose="020B0604020202020204" pitchFamily="34" charset="0"/>
              <a:buChar char="•"/>
            </a:pPr>
            <a:r>
              <a:rPr lang="en-US" sz="1400" dirty="0"/>
              <a:t>dose of 200-400mg daily for three months has been studied/tried</a:t>
            </a:r>
          </a:p>
          <a:p>
            <a:pPr marL="971550" lvl="2" indent="-285750">
              <a:buFont typeface="Arial" panose="020B0604020202020204" pitchFamily="34" charset="0"/>
              <a:buChar char="•"/>
            </a:pPr>
            <a:r>
              <a:rPr lang="en-US" sz="1400" dirty="0"/>
              <a:t>no strong evidence</a:t>
            </a:r>
          </a:p>
          <a:p>
            <a:pPr marL="971550" lvl="2" indent="-285750">
              <a:buFont typeface="Arial" panose="020B0604020202020204" pitchFamily="34" charset="0"/>
              <a:buChar char="•"/>
            </a:pPr>
            <a:r>
              <a:rPr lang="en-US" sz="1400" dirty="0"/>
              <a:t>turns the urine yellow/orange</a:t>
            </a:r>
          </a:p>
          <a:p>
            <a:pPr marL="685800" lvl="2" indent="0">
              <a:buNone/>
            </a:pPr>
            <a:r>
              <a:rPr lang="en-US" sz="1400" b="1" dirty="0">
                <a:solidFill>
                  <a:schemeClr val="accent1">
                    <a:lumMod val="75000"/>
                  </a:schemeClr>
                </a:solidFill>
              </a:rPr>
              <a:t>Coenzyme Q10 </a:t>
            </a:r>
          </a:p>
          <a:p>
            <a:pPr marL="971550" lvl="2" indent="-285750">
              <a:buFont typeface="Arial" panose="020B0604020202020204" pitchFamily="34" charset="0"/>
              <a:buChar char="•"/>
            </a:pPr>
            <a:r>
              <a:rPr lang="en-US" sz="1400" dirty="0"/>
              <a:t>some study evidence of deficiency in children with migraine (Hershey 2007)</a:t>
            </a:r>
          </a:p>
          <a:p>
            <a:pPr marL="971550" lvl="2" indent="-285750">
              <a:buFont typeface="Arial" panose="020B0604020202020204" pitchFamily="34" charset="0"/>
              <a:buChar char="•"/>
            </a:pPr>
            <a:r>
              <a:rPr lang="en-US" sz="1400" dirty="0"/>
              <a:t>supplementation seemed to help some</a:t>
            </a:r>
          </a:p>
          <a:p>
            <a:pPr marL="685800" lvl="2" indent="0">
              <a:buNone/>
            </a:pPr>
            <a:endParaRPr lang="en-US" sz="1400" dirty="0"/>
          </a:p>
          <a:p>
            <a:pPr marL="685800" lvl="2" indent="0">
              <a:buNone/>
            </a:pPr>
            <a:r>
              <a:rPr lang="en-US" sz="1600" b="1" dirty="0">
                <a:solidFill>
                  <a:schemeClr val="accent1">
                    <a:lumMod val="75000"/>
                  </a:schemeClr>
                </a:solidFill>
              </a:rPr>
              <a:t>Vitamin D </a:t>
            </a:r>
            <a:r>
              <a:rPr lang="en-US" sz="1600" dirty="0"/>
              <a:t>optimization – </a:t>
            </a:r>
            <a:r>
              <a:rPr lang="en-US" sz="1400" dirty="0"/>
              <a:t>deficiency risk </a:t>
            </a:r>
            <a:r>
              <a:rPr lang="en-US" sz="1400" dirty="0" err="1"/>
              <a:t>esp</a:t>
            </a:r>
            <a:r>
              <a:rPr lang="en-US" sz="1400" dirty="0"/>
              <a:t> if photophobia</a:t>
            </a:r>
          </a:p>
          <a:p>
            <a:pPr marL="685800" lvl="2" indent="0">
              <a:buNone/>
            </a:pPr>
            <a:r>
              <a:rPr lang="en-US" sz="1400" b="1" dirty="0">
                <a:solidFill>
                  <a:schemeClr val="accent1">
                    <a:lumMod val="75000"/>
                  </a:schemeClr>
                </a:solidFill>
              </a:rPr>
              <a:t>Omega 3 </a:t>
            </a:r>
            <a:r>
              <a:rPr lang="en-US" sz="1400" dirty="0"/>
              <a:t>in diet </a:t>
            </a:r>
          </a:p>
          <a:p>
            <a:pPr marL="685800" lvl="2" indent="0">
              <a:buNone/>
            </a:pPr>
            <a:r>
              <a:rPr lang="en-US" sz="1400" dirty="0"/>
              <a:t>(Feverfew and Butterbur not recommended in children)</a:t>
            </a:r>
          </a:p>
          <a:p>
            <a:pPr marL="257175" indent="-257175">
              <a:spcBef>
                <a:spcPts val="0"/>
              </a:spcBef>
              <a:buClr>
                <a:schemeClr val="dk1"/>
              </a:buClr>
              <a:buSzPct val="100000"/>
              <a:buNone/>
            </a:pPr>
            <a:endParaRPr lang="en-GB" sz="1600" dirty="0">
              <a:ea typeface="Questrial"/>
              <a:cs typeface="Questrial"/>
              <a:sym typeface="Questrial"/>
            </a:endParaRPr>
          </a:p>
          <a:p>
            <a:pPr marL="257175" indent="-257175">
              <a:spcBef>
                <a:spcPts val="0"/>
              </a:spcBef>
              <a:buClr>
                <a:schemeClr val="dk1"/>
              </a:buClr>
              <a:buSzPct val="100000"/>
              <a:buNone/>
            </a:pPr>
            <a:r>
              <a:rPr lang="en-GB" sz="1600" dirty="0">
                <a:ea typeface="Questrial"/>
                <a:cs typeface="Questrial"/>
                <a:sym typeface="Questrial"/>
              </a:rPr>
              <a:t> </a:t>
            </a:r>
          </a:p>
        </p:txBody>
      </p:sp>
      <p:sp>
        <p:nvSpPr>
          <p:cNvPr id="133" name="Shape 133">
            <a:extLst>
              <a:ext uri="{FF2B5EF4-FFF2-40B4-BE49-F238E27FC236}">
                <a16:creationId xmlns:a16="http://schemas.microsoft.com/office/drawing/2014/main" id="{B6581B5C-B4B2-2204-ED07-E489E59954D9}"/>
              </a:ext>
            </a:extLst>
          </p:cNvPr>
          <p:cNvSpPr txBox="1">
            <a:spLocks noGrp="1"/>
          </p:cNvSpPr>
          <p:nvPr>
            <p:ph type="sldNum" idx="12"/>
          </p:nvPr>
        </p:nvSpPr>
        <p:spPr>
          <a:xfrm>
            <a:off x="6057901" y="4767264"/>
            <a:ext cx="1600199" cy="273844"/>
          </a:xfrm>
          <a:prstGeom prst="rect">
            <a:avLst/>
          </a:prstGeom>
          <a:noFill/>
          <a:ln>
            <a:noFill/>
          </a:ln>
        </p:spPr>
        <p:txBody>
          <a:bodyPr vert="horz" lIns="68569" tIns="34275" rIns="68569" bIns="34275" rtlCol="0" anchor="ctr" anchorCtr="0">
            <a:noAutofit/>
          </a:bodyPr>
          <a:lstStyle/>
          <a:p>
            <a:pPr>
              <a:buSzPct val="25000"/>
            </a:pPr>
            <a:fld id="{00000000-1234-1234-1234-123412341234}" type="slidenum">
              <a:rPr lang="en-GB">
                <a:solidFill>
                  <a:srgbClr val="888888"/>
                </a:solidFill>
                <a:latin typeface="Calibri"/>
                <a:ea typeface="Calibri"/>
                <a:cs typeface="Calibri"/>
                <a:sym typeface="Calibri"/>
              </a:rPr>
              <a:pPr>
                <a:buSzPct val="25000"/>
              </a:pPr>
              <a:t>31</a:t>
            </a:fld>
            <a:endParaRPr lang="en-GB">
              <a:solidFill>
                <a:srgbClr val="888888"/>
              </a:solidFill>
              <a:latin typeface="Calibri"/>
              <a:ea typeface="Calibri"/>
              <a:cs typeface="Calibri"/>
              <a:sym typeface="Calibri"/>
            </a:endParaRPr>
          </a:p>
        </p:txBody>
      </p:sp>
      <p:cxnSp>
        <p:nvCxnSpPr>
          <p:cNvPr id="7" name="Straight Connector 6">
            <a:extLst>
              <a:ext uri="{FF2B5EF4-FFF2-40B4-BE49-F238E27FC236}">
                <a16:creationId xmlns:a16="http://schemas.microsoft.com/office/drawing/2014/main" id="{32042337-9BA2-5248-FB06-F30773795C31}"/>
              </a:ext>
            </a:extLst>
          </p:cNvPr>
          <p:cNvCxnSpPr>
            <a:cxnSpLocks/>
          </p:cNvCxnSpPr>
          <p:nvPr/>
        </p:nvCxnSpPr>
        <p:spPr>
          <a:xfrm>
            <a:off x="589990" y="1177353"/>
            <a:ext cx="7596748" cy="0"/>
          </a:xfrm>
          <a:prstGeom prst="line">
            <a:avLst/>
          </a:prstGeom>
          <a:ln w="12700"/>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8335580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2">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32">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32">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32">
                                            <p:txEl>
                                              <p:pRg st="5" end="5"/>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32">
                                            <p:txEl>
                                              <p:pRg st="6" end="6"/>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32">
                                            <p:txEl>
                                              <p:pRg st="8" end="8"/>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32">
                                            <p:txEl>
                                              <p:pRg st="9" end="9"/>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32">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7DA1C4">
            <a:alpha val="20073"/>
          </a:srgbClr>
        </a:solidFill>
        <a:effectLst/>
      </p:bgPr>
    </p:bg>
    <p:spTree>
      <p:nvGrpSpPr>
        <p:cNvPr id="1" name="Shape 130">
          <a:extLst>
            <a:ext uri="{FF2B5EF4-FFF2-40B4-BE49-F238E27FC236}">
              <a16:creationId xmlns:a16="http://schemas.microsoft.com/office/drawing/2014/main" id="{33070D31-B1B9-E69A-F38D-43A1211215D2}"/>
            </a:ext>
          </a:extLst>
        </p:cNvPr>
        <p:cNvGrpSpPr/>
        <p:nvPr/>
      </p:nvGrpSpPr>
      <p:grpSpPr>
        <a:xfrm>
          <a:off x="0" y="0"/>
          <a:ext cx="0" cy="0"/>
          <a:chOff x="0" y="0"/>
          <a:chExt cx="0" cy="0"/>
        </a:xfrm>
      </p:grpSpPr>
      <p:sp>
        <p:nvSpPr>
          <p:cNvPr id="131" name="Shape 131">
            <a:extLst>
              <a:ext uri="{FF2B5EF4-FFF2-40B4-BE49-F238E27FC236}">
                <a16:creationId xmlns:a16="http://schemas.microsoft.com/office/drawing/2014/main" id="{934AE144-1704-ED32-5028-00A023CF43B7}"/>
              </a:ext>
            </a:extLst>
          </p:cNvPr>
          <p:cNvSpPr txBox="1">
            <a:spLocks noGrp="1"/>
          </p:cNvSpPr>
          <p:nvPr>
            <p:ph type="title"/>
          </p:nvPr>
        </p:nvSpPr>
        <p:spPr>
          <a:xfrm>
            <a:off x="482689" y="277961"/>
            <a:ext cx="8178624" cy="619014"/>
          </a:xfrm>
          <a:prstGeom prst="rect">
            <a:avLst/>
          </a:prstGeom>
          <a:solidFill>
            <a:schemeClr val="bg1"/>
          </a:solidFill>
          <a:ln>
            <a:noFill/>
          </a:ln>
        </p:spPr>
        <p:txBody>
          <a:bodyPr vert="horz" lIns="68569" tIns="34275" rIns="68569" bIns="34275" rtlCol="0" anchor="ctr" anchorCtr="0">
            <a:noAutofit/>
          </a:bodyPr>
          <a:lstStyle/>
          <a:p>
            <a:pPr>
              <a:spcBef>
                <a:spcPts val="0"/>
              </a:spcBef>
              <a:buClr>
                <a:srgbClr val="900056"/>
              </a:buClr>
              <a:buSzPct val="25000"/>
            </a:pPr>
            <a:r>
              <a:rPr lang="en-GB" sz="2000" dirty="0">
                <a:solidFill>
                  <a:srgbClr val="900056"/>
                </a:solidFill>
                <a:latin typeface="Questrial"/>
                <a:ea typeface="Questrial"/>
                <a:cs typeface="Questrial"/>
                <a:sym typeface="Questrial"/>
              </a:rPr>
              <a:t>Non-medication interventions</a:t>
            </a:r>
          </a:p>
        </p:txBody>
      </p:sp>
      <p:sp>
        <p:nvSpPr>
          <p:cNvPr id="132" name="Shape 132">
            <a:extLst>
              <a:ext uri="{FF2B5EF4-FFF2-40B4-BE49-F238E27FC236}">
                <a16:creationId xmlns:a16="http://schemas.microsoft.com/office/drawing/2014/main" id="{975F60AC-30EC-8189-3D5B-B181F9AC6198}"/>
              </a:ext>
            </a:extLst>
          </p:cNvPr>
          <p:cNvSpPr txBox="1">
            <a:spLocks noGrp="1"/>
          </p:cNvSpPr>
          <p:nvPr>
            <p:ph type="body" idx="1"/>
          </p:nvPr>
        </p:nvSpPr>
        <p:spPr>
          <a:xfrm>
            <a:off x="297844" y="1339586"/>
            <a:ext cx="7557683" cy="3525945"/>
          </a:xfrm>
          <a:prstGeom prst="rect">
            <a:avLst/>
          </a:prstGeom>
          <a:solidFill>
            <a:schemeClr val="bg1"/>
          </a:solidFill>
          <a:ln>
            <a:noFill/>
          </a:ln>
        </p:spPr>
        <p:txBody>
          <a:bodyPr vert="horz" lIns="68569" tIns="34275" rIns="68569" bIns="34275" rtlCol="0" anchor="t" anchorCtr="0">
            <a:noAutofit/>
          </a:bodyPr>
          <a:lstStyle/>
          <a:p>
            <a:pPr marL="285750" lvl="1" indent="0">
              <a:buNone/>
            </a:pPr>
            <a:r>
              <a:rPr lang="en-US" sz="1600" b="1" dirty="0">
                <a:solidFill>
                  <a:schemeClr val="accent1">
                    <a:lumMod val="75000"/>
                  </a:schemeClr>
                </a:solidFill>
              </a:rPr>
              <a:t>Neuromodulation devices:</a:t>
            </a:r>
          </a:p>
          <a:p>
            <a:pPr marL="285750" lvl="1" indent="0">
              <a:buNone/>
            </a:pPr>
            <a:r>
              <a:rPr lang="en-US" sz="1600" dirty="0"/>
              <a:t>Very unlikely to get these on the NHS</a:t>
            </a:r>
          </a:p>
          <a:p>
            <a:pPr marL="571500" lvl="1">
              <a:buFont typeface="Arial" panose="020B0604020202020204" pitchFamily="34" charset="0"/>
              <a:buChar char="•"/>
            </a:pPr>
            <a:r>
              <a:rPr lang="en-US" sz="1600" b="1" dirty="0">
                <a:solidFill>
                  <a:schemeClr val="accent1">
                    <a:lumMod val="75000"/>
                  </a:schemeClr>
                </a:solidFill>
              </a:rPr>
              <a:t>Cefaly Dual/Enhanced </a:t>
            </a:r>
            <a:r>
              <a:rPr lang="en-US" sz="1600" dirty="0"/>
              <a:t>(Lloyd’s TENS machine for migraine):</a:t>
            </a:r>
            <a:r>
              <a:rPr lang="en-US" sz="1600" b="1" dirty="0"/>
              <a:t> </a:t>
            </a:r>
            <a:r>
              <a:rPr lang="en-US" sz="1400" b="1" dirty="0">
                <a:solidFill>
                  <a:schemeClr val="accent1">
                    <a:lumMod val="75000"/>
                  </a:schemeClr>
                </a:solidFill>
              </a:rPr>
              <a:t>Transcutaneous electrical stimulation</a:t>
            </a:r>
            <a:r>
              <a:rPr lang="en-US" sz="1400" dirty="0">
                <a:solidFill>
                  <a:schemeClr val="accent1">
                    <a:lumMod val="75000"/>
                  </a:schemeClr>
                </a:solidFill>
              </a:rPr>
              <a:t> </a:t>
            </a:r>
            <a:r>
              <a:rPr lang="en-US" sz="1400" dirty="0"/>
              <a:t>(£400 + electrodes)</a:t>
            </a:r>
          </a:p>
          <a:p>
            <a:pPr marL="571500" lvl="1">
              <a:buFont typeface="Arial" panose="020B0604020202020204" pitchFamily="34" charset="0"/>
              <a:buChar char="•"/>
            </a:pPr>
            <a:r>
              <a:rPr lang="en-US" sz="1600" b="1" dirty="0">
                <a:solidFill>
                  <a:schemeClr val="accent1">
                    <a:lumMod val="75000"/>
                  </a:schemeClr>
                </a:solidFill>
              </a:rPr>
              <a:t>Nerivio device: Remote Electrical Neuromodulation:</a:t>
            </a:r>
            <a:r>
              <a:rPr lang="en-US" sz="1600" dirty="0">
                <a:solidFill>
                  <a:schemeClr val="accent1">
                    <a:lumMod val="75000"/>
                  </a:schemeClr>
                </a:solidFill>
              </a:rPr>
              <a:t>– </a:t>
            </a:r>
            <a:r>
              <a:rPr lang="en-US" sz="1400" dirty="0"/>
              <a:t>placed on the upper arm, 18 doses and then dispose of device (£ Check with company) </a:t>
            </a:r>
          </a:p>
          <a:p>
            <a:pPr marL="571500" lvl="1">
              <a:buFont typeface="Arial" panose="020B0604020202020204" pitchFamily="34" charset="0"/>
              <a:buChar char="•"/>
            </a:pPr>
            <a:r>
              <a:rPr lang="en-US" sz="1600" b="1" i="1" dirty="0">
                <a:solidFill>
                  <a:schemeClr val="accent1">
                    <a:lumMod val="75000"/>
                  </a:schemeClr>
                </a:solidFill>
              </a:rPr>
              <a:t>sTMS mini: Transcranial Magnetic Stimulation </a:t>
            </a:r>
            <a:r>
              <a:rPr lang="en-US" sz="1400" i="1" dirty="0"/>
              <a:t>safe &amp; well tolerated, small study, 21 pts, 12-17 year olds. 2018. (£450 per quarter)</a:t>
            </a:r>
          </a:p>
          <a:p>
            <a:pPr marL="285750" lvl="1" indent="0">
              <a:buNone/>
            </a:pPr>
            <a:endParaRPr lang="en-US" sz="1600" dirty="0"/>
          </a:p>
          <a:p>
            <a:pPr marL="285750" lvl="1" indent="0">
              <a:buNone/>
            </a:pPr>
            <a:r>
              <a:rPr lang="en-US" sz="1600" b="1" dirty="0">
                <a:solidFill>
                  <a:schemeClr val="accent1">
                    <a:lumMod val="75000"/>
                  </a:schemeClr>
                </a:solidFill>
              </a:rPr>
              <a:t>Behavioural techniques</a:t>
            </a:r>
            <a:r>
              <a:rPr lang="en-US" sz="1600" dirty="0">
                <a:solidFill>
                  <a:schemeClr val="accent1">
                    <a:lumMod val="75000"/>
                  </a:schemeClr>
                </a:solidFill>
              </a:rPr>
              <a:t>, </a:t>
            </a:r>
            <a:r>
              <a:rPr lang="en-US" sz="1400" dirty="0"/>
              <a:t>Psychologist support, CBT, relaxation &amp; giving written instructions about treatment plans can be helpful</a:t>
            </a:r>
          </a:p>
          <a:p>
            <a:pPr marL="285750" lvl="1" indent="0">
              <a:buNone/>
            </a:pPr>
            <a:r>
              <a:rPr lang="en-US" sz="1600" b="1" dirty="0">
                <a:solidFill>
                  <a:schemeClr val="accent1">
                    <a:lumMod val="75000"/>
                  </a:schemeClr>
                </a:solidFill>
              </a:rPr>
              <a:t>Acupuncture</a:t>
            </a:r>
            <a:r>
              <a:rPr lang="en-US" sz="1600" dirty="0">
                <a:solidFill>
                  <a:schemeClr val="accent1">
                    <a:lumMod val="75000"/>
                  </a:schemeClr>
                </a:solidFill>
              </a:rPr>
              <a:t>, </a:t>
            </a:r>
            <a:r>
              <a:rPr lang="en-US" sz="1400" dirty="0"/>
              <a:t>Mindfulness techniques, Massage, Biofeedback all lack good evidence</a:t>
            </a:r>
          </a:p>
          <a:p>
            <a:pPr lvl="3"/>
            <a:endParaRPr lang="en-US" sz="1650" dirty="0"/>
          </a:p>
          <a:p>
            <a:pPr lvl="3"/>
            <a:endParaRPr lang="en-US" sz="1800" dirty="0"/>
          </a:p>
          <a:p>
            <a:pPr marL="257175" indent="-257175">
              <a:spcBef>
                <a:spcPts val="0"/>
              </a:spcBef>
              <a:buClr>
                <a:schemeClr val="dk1"/>
              </a:buClr>
              <a:buSzPct val="100000"/>
              <a:buNone/>
            </a:pPr>
            <a:endParaRPr lang="en-GB" sz="1600" dirty="0">
              <a:ea typeface="Questrial"/>
              <a:cs typeface="Questrial"/>
              <a:sym typeface="Questrial"/>
            </a:endParaRPr>
          </a:p>
          <a:p>
            <a:pPr marL="257175" indent="-257175">
              <a:spcBef>
                <a:spcPts val="0"/>
              </a:spcBef>
              <a:buClr>
                <a:schemeClr val="dk1"/>
              </a:buClr>
              <a:buSzPct val="100000"/>
              <a:buNone/>
            </a:pPr>
            <a:r>
              <a:rPr lang="en-GB" sz="1600" dirty="0">
                <a:ea typeface="Questrial"/>
                <a:cs typeface="Questrial"/>
                <a:sym typeface="Questrial"/>
              </a:rPr>
              <a:t> </a:t>
            </a:r>
          </a:p>
        </p:txBody>
      </p:sp>
      <p:sp>
        <p:nvSpPr>
          <p:cNvPr id="133" name="Shape 133">
            <a:extLst>
              <a:ext uri="{FF2B5EF4-FFF2-40B4-BE49-F238E27FC236}">
                <a16:creationId xmlns:a16="http://schemas.microsoft.com/office/drawing/2014/main" id="{61ED4833-8F7B-00BC-D166-536E0C51D7F4}"/>
              </a:ext>
            </a:extLst>
          </p:cNvPr>
          <p:cNvSpPr txBox="1">
            <a:spLocks noGrp="1"/>
          </p:cNvSpPr>
          <p:nvPr>
            <p:ph type="sldNum" idx="12"/>
          </p:nvPr>
        </p:nvSpPr>
        <p:spPr>
          <a:xfrm>
            <a:off x="6057901" y="4767264"/>
            <a:ext cx="1600199" cy="273844"/>
          </a:xfrm>
          <a:prstGeom prst="rect">
            <a:avLst/>
          </a:prstGeom>
          <a:noFill/>
          <a:ln>
            <a:noFill/>
          </a:ln>
        </p:spPr>
        <p:txBody>
          <a:bodyPr vert="horz" lIns="68569" tIns="34275" rIns="68569" bIns="34275" rtlCol="0" anchor="ctr" anchorCtr="0">
            <a:noAutofit/>
          </a:bodyPr>
          <a:lstStyle/>
          <a:p>
            <a:pPr>
              <a:buSzPct val="25000"/>
            </a:pPr>
            <a:fld id="{00000000-1234-1234-1234-123412341234}" type="slidenum">
              <a:rPr lang="en-GB">
                <a:solidFill>
                  <a:srgbClr val="888888"/>
                </a:solidFill>
                <a:latin typeface="Calibri"/>
                <a:ea typeface="Calibri"/>
                <a:cs typeface="Calibri"/>
                <a:sym typeface="Calibri"/>
              </a:rPr>
              <a:pPr>
                <a:buSzPct val="25000"/>
              </a:pPr>
              <a:t>32</a:t>
            </a:fld>
            <a:endParaRPr lang="en-GB">
              <a:solidFill>
                <a:srgbClr val="888888"/>
              </a:solidFill>
              <a:latin typeface="Calibri"/>
              <a:ea typeface="Calibri"/>
              <a:cs typeface="Calibri"/>
              <a:sym typeface="Calibri"/>
            </a:endParaRPr>
          </a:p>
        </p:txBody>
      </p:sp>
      <p:cxnSp>
        <p:nvCxnSpPr>
          <p:cNvPr id="7" name="Straight Connector 6">
            <a:extLst>
              <a:ext uri="{FF2B5EF4-FFF2-40B4-BE49-F238E27FC236}">
                <a16:creationId xmlns:a16="http://schemas.microsoft.com/office/drawing/2014/main" id="{5426785A-4DD3-F3D2-0E6B-B1C2F21597C6}"/>
              </a:ext>
            </a:extLst>
          </p:cNvPr>
          <p:cNvCxnSpPr>
            <a:cxnSpLocks/>
          </p:cNvCxnSpPr>
          <p:nvPr/>
        </p:nvCxnSpPr>
        <p:spPr>
          <a:xfrm>
            <a:off x="275206" y="1071475"/>
            <a:ext cx="8178625" cy="0"/>
          </a:xfrm>
          <a:prstGeom prst="line">
            <a:avLst/>
          </a:prstGeom>
          <a:ln w="12700"/>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6161330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2">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2">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32">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32">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32">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7DA1C4">
            <a:alpha val="20073"/>
          </a:srgbClr>
        </a:solidFill>
        <a:effectLst/>
      </p:bgPr>
    </p:bg>
    <p:spTree>
      <p:nvGrpSpPr>
        <p:cNvPr id="1" name="Shape 130">
          <a:extLst>
            <a:ext uri="{FF2B5EF4-FFF2-40B4-BE49-F238E27FC236}">
              <a16:creationId xmlns:a16="http://schemas.microsoft.com/office/drawing/2014/main" id="{6A798BC1-5697-8099-197E-C457E870133A}"/>
            </a:ext>
          </a:extLst>
        </p:cNvPr>
        <p:cNvGrpSpPr/>
        <p:nvPr/>
      </p:nvGrpSpPr>
      <p:grpSpPr>
        <a:xfrm>
          <a:off x="0" y="0"/>
          <a:ext cx="0" cy="0"/>
          <a:chOff x="0" y="0"/>
          <a:chExt cx="0" cy="0"/>
        </a:xfrm>
      </p:grpSpPr>
      <p:sp>
        <p:nvSpPr>
          <p:cNvPr id="131" name="Shape 131">
            <a:extLst>
              <a:ext uri="{FF2B5EF4-FFF2-40B4-BE49-F238E27FC236}">
                <a16:creationId xmlns:a16="http://schemas.microsoft.com/office/drawing/2014/main" id="{AD1D8D70-2908-0B2B-CD4C-F5DB9961BCE8}"/>
              </a:ext>
            </a:extLst>
          </p:cNvPr>
          <p:cNvSpPr txBox="1">
            <a:spLocks noGrp="1"/>
          </p:cNvSpPr>
          <p:nvPr>
            <p:ph type="title"/>
          </p:nvPr>
        </p:nvSpPr>
        <p:spPr>
          <a:xfrm>
            <a:off x="482688" y="277010"/>
            <a:ext cx="8178624" cy="619014"/>
          </a:xfrm>
          <a:prstGeom prst="rect">
            <a:avLst/>
          </a:prstGeom>
          <a:solidFill>
            <a:schemeClr val="bg1"/>
          </a:solidFill>
          <a:ln>
            <a:noFill/>
          </a:ln>
        </p:spPr>
        <p:txBody>
          <a:bodyPr vert="horz" lIns="68569" tIns="34275" rIns="68569" bIns="34275" rtlCol="0" anchor="ctr" anchorCtr="0">
            <a:noAutofit/>
          </a:bodyPr>
          <a:lstStyle/>
          <a:p>
            <a:pPr>
              <a:spcBef>
                <a:spcPts val="0"/>
              </a:spcBef>
              <a:buClr>
                <a:srgbClr val="900056"/>
              </a:buClr>
              <a:buSzPct val="25000"/>
            </a:pPr>
            <a:r>
              <a:rPr lang="en-GB" sz="2000" dirty="0">
                <a:solidFill>
                  <a:srgbClr val="900056"/>
                </a:solidFill>
                <a:latin typeface="Questrial"/>
                <a:ea typeface="Questrial"/>
                <a:cs typeface="Questrial"/>
                <a:sym typeface="Questrial"/>
              </a:rPr>
              <a:t>Managing high risk times: Intermittent/Situational Prevention</a:t>
            </a:r>
          </a:p>
        </p:txBody>
      </p:sp>
      <p:sp>
        <p:nvSpPr>
          <p:cNvPr id="133" name="Shape 133">
            <a:extLst>
              <a:ext uri="{FF2B5EF4-FFF2-40B4-BE49-F238E27FC236}">
                <a16:creationId xmlns:a16="http://schemas.microsoft.com/office/drawing/2014/main" id="{FAF32242-B413-40FA-1820-3712CE79A16C}"/>
              </a:ext>
            </a:extLst>
          </p:cNvPr>
          <p:cNvSpPr txBox="1">
            <a:spLocks noGrp="1"/>
          </p:cNvSpPr>
          <p:nvPr>
            <p:ph type="sldNum" idx="12"/>
          </p:nvPr>
        </p:nvSpPr>
        <p:spPr>
          <a:xfrm>
            <a:off x="6057901" y="4767264"/>
            <a:ext cx="1600199" cy="273844"/>
          </a:xfrm>
          <a:prstGeom prst="rect">
            <a:avLst/>
          </a:prstGeom>
          <a:noFill/>
          <a:ln>
            <a:noFill/>
          </a:ln>
        </p:spPr>
        <p:txBody>
          <a:bodyPr vert="horz" lIns="68569" tIns="34275" rIns="68569" bIns="34275" rtlCol="0" anchor="ctr" anchorCtr="0">
            <a:noAutofit/>
          </a:bodyPr>
          <a:lstStyle/>
          <a:p>
            <a:pPr>
              <a:buSzPct val="25000"/>
            </a:pPr>
            <a:fld id="{00000000-1234-1234-1234-123412341234}" type="slidenum">
              <a:rPr lang="en-GB">
                <a:solidFill>
                  <a:srgbClr val="888888"/>
                </a:solidFill>
                <a:latin typeface="Calibri"/>
                <a:ea typeface="Calibri"/>
                <a:cs typeface="Calibri"/>
                <a:sym typeface="Calibri"/>
              </a:rPr>
              <a:pPr>
                <a:buSzPct val="25000"/>
              </a:pPr>
              <a:t>33</a:t>
            </a:fld>
            <a:endParaRPr lang="en-GB">
              <a:solidFill>
                <a:srgbClr val="888888"/>
              </a:solidFill>
              <a:latin typeface="Calibri"/>
              <a:ea typeface="Calibri"/>
              <a:cs typeface="Calibri"/>
              <a:sym typeface="Calibri"/>
            </a:endParaRPr>
          </a:p>
        </p:txBody>
      </p:sp>
      <p:cxnSp>
        <p:nvCxnSpPr>
          <p:cNvPr id="7" name="Straight Connector 6">
            <a:extLst>
              <a:ext uri="{FF2B5EF4-FFF2-40B4-BE49-F238E27FC236}">
                <a16:creationId xmlns:a16="http://schemas.microsoft.com/office/drawing/2014/main" id="{E0BC78FE-1872-130D-69FA-D311E57A13E0}"/>
              </a:ext>
            </a:extLst>
          </p:cNvPr>
          <p:cNvCxnSpPr>
            <a:cxnSpLocks/>
          </p:cNvCxnSpPr>
          <p:nvPr/>
        </p:nvCxnSpPr>
        <p:spPr>
          <a:xfrm>
            <a:off x="275206" y="1071475"/>
            <a:ext cx="8178625" cy="0"/>
          </a:xfrm>
          <a:prstGeom prst="line">
            <a:avLst/>
          </a:prstGeom>
          <a:ln w="12700"/>
        </p:spPr>
        <p:style>
          <a:lnRef idx="2">
            <a:schemeClr val="accent1"/>
          </a:lnRef>
          <a:fillRef idx="0">
            <a:schemeClr val="accent1"/>
          </a:fillRef>
          <a:effectRef idx="1">
            <a:schemeClr val="accent1"/>
          </a:effectRef>
          <a:fontRef idx="minor">
            <a:schemeClr val="tx1"/>
          </a:fontRef>
        </p:style>
      </p:cxnSp>
      <p:pic>
        <p:nvPicPr>
          <p:cNvPr id="6" name="Content Placeholder 5" descr="Woman studying in library">
            <a:extLst>
              <a:ext uri="{FF2B5EF4-FFF2-40B4-BE49-F238E27FC236}">
                <a16:creationId xmlns:a16="http://schemas.microsoft.com/office/drawing/2014/main" id="{959EF494-572B-E773-F021-D4485BC2C355}"/>
              </a:ext>
            </a:extLst>
          </p:cNvPr>
          <p:cNvPicPr>
            <a:picLocks noGrp="1" noChangeAspect="1"/>
          </p:cNvPicPr>
          <p:nvPr>
            <p:ph idx="1"/>
          </p:nvPr>
        </p:nvPicPr>
        <p:blipFill>
          <a:blip r:embed="rId3"/>
          <a:stretch>
            <a:fillRect/>
          </a:stretch>
        </p:blipFill>
        <p:spPr/>
      </p:pic>
      <p:sp>
        <p:nvSpPr>
          <p:cNvPr id="4" name="TextBox 3">
            <a:extLst>
              <a:ext uri="{FF2B5EF4-FFF2-40B4-BE49-F238E27FC236}">
                <a16:creationId xmlns:a16="http://schemas.microsoft.com/office/drawing/2014/main" id="{347BB555-062F-B03B-ECD0-29F77D9C9437}"/>
              </a:ext>
            </a:extLst>
          </p:cNvPr>
          <p:cNvSpPr txBox="1"/>
          <p:nvPr/>
        </p:nvSpPr>
        <p:spPr>
          <a:xfrm>
            <a:off x="669400" y="1450170"/>
            <a:ext cx="8178624" cy="3416320"/>
          </a:xfrm>
          <a:prstGeom prst="rect">
            <a:avLst/>
          </a:prstGeom>
          <a:solidFill>
            <a:schemeClr val="bg1"/>
          </a:solidFill>
        </p:spPr>
        <p:txBody>
          <a:bodyPr wrap="square" rtlCol="0">
            <a:spAutoFit/>
          </a:bodyPr>
          <a:lstStyle/>
          <a:p>
            <a:r>
              <a:rPr lang="en-US" b="1" dirty="0">
                <a:solidFill>
                  <a:schemeClr val="accent1">
                    <a:lumMod val="75000"/>
                  </a:schemeClr>
                </a:solidFill>
              </a:rPr>
              <a:t>High risk times may include:</a:t>
            </a:r>
          </a:p>
          <a:p>
            <a:endParaRPr lang="en-US" dirty="0"/>
          </a:p>
          <a:p>
            <a:pPr marL="285750" indent="-285750">
              <a:buFont typeface="Arial" panose="020B0604020202020204" pitchFamily="34" charset="0"/>
              <a:buChar char="•"/>
            </a:pPr>
            <a:r>
              <a:rPr lang="en-US" dirty="0"/>
              <a:t>School exams, public exams – GCSE, A-level </a:t>
            </a:r>
            <a:r>
              <a:rPr lang="en-US" dirty="0" err="1"/>
              <a:t>etc</a:t>
            </a:r>
            <a:r>
              <a:rPr lang="en-US" dirty="0"/>
              <a:t>, </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School trips</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Interviews for college, university or jobs</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Family holidays especially long-haul travel</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Parties and weddings</a:t>
            </a:r>
          </a:p>
          <a:p>
            <a:endParaRPr lang="en-US" dirty="0"/>
          </a:p>
        </p:txBody>
      </p:sp>
      <p:pic>
        <p:nvPicPr>
          <p:cNvPr id="9" name="Picture 8" descr="Woman studying in library">
            <a:extLst>
              <a:ext uri="{FF2B5EF4-FFF2-40B4-BE49-F238E27FC236}">
                <a16:creationId xmlns:a16="http://schemas.microsoft.com/office/drawing/2014/main" id="{310ED548-548D-013C-4F06-6D5CFB1C901D}"/>
              </a:ext>
            </a:extLst>
          </p:cNvPr>
          <p:cNvPicPr>
            <a:picLocks noChangeAspect="1"/>
          </p:cNvPicPr>
          <p:nvPr/>
        </p:nvPicPr>
        <p:blipFill>
          <a:blip r:embed="rId3"/>
          <a:stretch>
            <a:fillRect/>
          </a:stretch>
        </p:blipFill>
        <p:spPr>
          <a:xfrm>
            <a:off x="6057901" y="2190531"/>
            <a:ext cx="1923340" cy="1281726"/>
          </a:xfrm>
          <a:prstGeom prst="rect">
            <a:avLst/>
          </a:prstGeom>
        </p:spPr>
      </p:pic>
    </p:spTree>
    <p:extLst>
      <p:ext uri="{BB962C8B-B14F-4D97-AF65-F5344CB8AC3E}">
        <p14:creationId xmlns:p14="http://schemas.microsoft.com/office/powerpoint/2010/main" val="68307352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7DA1C4">
            <a:alpha val="20073"/>
          </a:srgbClr>
        </a:solidFill>
        <a:effectLst/>
      </p:bgPr>
    </p:bg>
    <p:spTree>
      <p:nvGrpSpPr>
        <p:cNvPr id="1" name="Shape 130">
          <a:extLst>
            <a:ext uri="{FF2B5EF4-FFF2-40B4-BE49-F238E27FC236}">
              <a16:creationId xmlns:a16="http://schemas.microsoft.com/office/drawing/2014/main" id="{EBCF6D97-E268-E9E0-73B1-1B1E433D7EEF}"/>
            </a:ext>
          </a:extLst>
        </p:cNvPr>
        <p:cNvGrpSpPr/>
        <p:nvPr/>
      </p:nvGrpSpPr>
      <p:grpSpPr>
        <a:xfrm>
          <a:off x="0" y="0"/>
          <a:ext cx="0" cy="0"/>
          <a:chOff x="0" y="0"/>
          <a:chExt cx="0" cy="0"/>
        </a:xfrm>
      </p:grpSpPr>
      <p:sp>
        <p:nvSpPr>
          <p:cNvPr id="131" name="Shape 131">
            <a:extLst>
              <a:ext uri="{FF2B5EF4-FFF2-40B4-BE49-F238E27FC236}">
                <a16:creationId xmlns:a16="http://schemas.microsoft.com/office/drawing/2014/main" id="{979647AC-D360-5F06-0A1A-E7BB27A1A3C8}"/>
              </a:ext>
            </a:extLst>
          </p:cNvPr>
          <p:cNvSpPr txBox="1">
            <a:spLocks noGrp="1"/>
          </p:cNvSpPr>
          <p:nvPr>
            <p:ph type="title"/>
          </p:nvPr>
        </p:nvSpPr>
        <p:spPr>
          <a:xfrm>
            <a:off x="482688" y="277010"/>
            <a:ext cx="8178624" cy="619014"/>
          </a:xfrm>
          <a:prstGeom prst="rect">
            <a:avLst/>
          </a:prstGeom>
          <a:solidFill>
            <a:schemeClr val="bg1"/>
          </a:solidFill>
          <a:ln>
            <a:noFill/>
          </a:ln>
        </p:spPr>
        <p:txBody>
          <a:bodyPr vert="horz" lIns="68569" tIns="34275" rIns="68569" bIns="34275" rtlCol="0" anchor="ctr" anchorCtr="0">
            <a:noAutofit/>
          </a:bodyPr>
          <a:lstStyle/>
          <a:p>
            <a:pPr>
              <a:spcBef>
                <a:spcPts val="0"/>
              </a:spcBef>
              <a:buClr>
                <a:srgbClr val="900056"/>
              </a:buClr>
              <a:buSzPct val="25000"/>
            </a:pPr>
            <a:r>
              <a:rPr lang="en-GB" sz="2000" dirty="0">
                <a:solidFill>
                  <a:srgbClr val="900056"/>
                </a:solidFill>
                <a:latin typeface="Questrial"/>
                <a:ea typeface="Questrial"/>
                <a:cs typeface="Questrial"/>
                <a:sym typeface="Questrial"/>
              </a:rPr>
              <a:t>Strategies for high risk times</a:t>
            </a:r>
          </a:p>
        </p:txBody>
      </p:sp>
      <p:sp>
        <p:nvSpPr>
          <p:cNvPr id="133" name="Shape 133">
            <a:extLst>
              <a:ext uri="{FF2B5EF4-FFF2-40B4-BE49-F238E27FC236}">
                <a16:creationId xmlns:a16="http://schemas.microsoft.com/office/drawing/2014/main" id="{8A8C2D8B-D424-FF17-47FD-E3646AC8EEFB}"/>
              </a:ext>
            </a:extLst>
          </p:cNvPr>
          <p:cNvSpPr txBox="1">
            <a:spLocks noGrp="1"/>
          </p:cNvSpPr>
          <p:nvPr>
            <p:ph type="sldNum" idx="12"/>
          </p:nvPr>
        </p:nvSpPr>
        <p:spPr>
          <a:xfrm>
            <a:off x="6057901" y="4767264"/>
            <a:ext cx="1600199" cy="273844"/>
          </a:xfrm>
          <a:prstGeom prst="rect">
            <a:avLst/>
          </a:prstGeom>
          <a:noFill/>
          <a:ln>
            <a:noFill/>
          </a:ln>
        </p:spPr>
        <p:txBody>
          <a:bodyPr vert="horz" lIns="68569" tIns="34275" rIns="68569" bIns="34275" rtlCol="0" anchor="ctr" anchorCtr="0">
            <a:noAutofit/>
          </a:bodyPr>
          <a:lstStyle/>
          <a:p>
            <a:pPr>
              <a:buSzPct val="25000"/>
            </a:pPr>
            <a:fld id="{00000000-1234-1234-1234-123412341234}" type="slidenum">
              <a:rPr lang="en-GB">
                <a:solidFill>
                  <a:srgbClr val="888888"/>
                </a:solidFill>
                <a:latin typeface="Calibri"/>
                <a:ea typeface="Calibri"/>
                <a:cs typeface="Calibri"/>
                <a:sym typeface="Calibri"/>
              </a:rPr>
              <a:pPr>
                <a:buSzPct val="25000"/>
              </a:pPr>
              <a:t>34</a:t>
            </a:fld>
            <a:endParaRPr lang="en-GB">
              <a:solidFill>
                <a:srgbClr val="888888"/>
              </a:solidFill>
              <a:latin typeface="Calibri"/>
              <a:ea typeface="Calibri"/>
              <a:cs typeface="Calibri"/>
              <a:sym typeface="Calibri"/>
            </a:endParaRPr>
          </a:p>
        </p:txBody>
      </p:sp>
      <p:cxnSp>
        <p:nvCxnSpPr>
          <p:cNvPr id="7" name="Straight Connector 6">
            <a:extLst>
              <a:ext uri="{FF2B5EF4-FFF2-40B4-BE49-F238E27FC236}">
                <a16:creationId xmlns:a16="http://schemas.microsoft.com/office/drawing/2014/main" id="{15D08C2E-AEFB-111B-3520-998E765D3794}"/>
              </a:ext>
            </a:extLst>
          </p:cNvPr>
          <p:cNvCxnSpPr>
            <a:cxnSpLocks/>
          </p:cNvCxnSpPr>
          <p:nvPr/>
        </p:nvCxnSpPr>
        <p:spPr>
          <a:xfrm>
            <a:off x="275206" y="1071475"/>
            <a:ext cx="8178625" cy="0"/>
          </a:xfrm>
          <a:prstGeom prst="line">
            <a:avLst/>
          </a:prstGeom>
          <a:ln w="12700"/>
        </p:spPr>
        <p:style>
          <a:lnRef idx="2">
            <a:schemeClr val="accent1"/>
          </a:lnRef>
          <a:fillRef idx="0">
            <a:schemeClr val="accent1"/>
          </a:fillRef>
          <a:effectRef idx="1">
            <a:schemeClr val="accent1"/>
          </a:effectRef>
          <a:fontRef idx="minor">
            <a:schemeClr val="tx1"/>
          </a:fontRef>
        </p:style>
      </p:cxnSp>
      <p:sp>
        <p:nvSpPr>
          <p:cNvPr id="3" name="Content Placeholder 2">
            <a:extLst>
              <a:ext uri="{FF2B5EF4-FFF2-40B4-BE49-F238E27FC236}">
                <a16:creationId xmlns:a16="http://schemas.microsoft.com/office/drawing/2014/main" id="{B0D0CBC6-3480-E295-E4C1-5D52FE381E10}"/>
              </a:ext>
            </a:extLst>
          </p:cNvPr>
          <p:cNvSpPr>
            <a:spLocks noGrp="1"/>
          </p:cNvSpPr>
          <p:nvPr>
            <p:ph idx="1"/>
          </p:nvPr>
        </p:nvSpPr>
        <p:spPr/>
        <p:txBody>
          <a:bodyPr>
            <a:normAutofit fontScale="25000" lnSpcReduction="20000"/>
          </a:bodyPr>
          <a:lstStyle/>
          <a:p>
            <a:pPr marL="0" indent="0">
              <a:buNone/>
            </a:pPr>
            <a:endParaRPr lang="en-US" dirty="0"/>
          </a:p>
        </p:txBody>
      </p:sp>
      <p:sp>
        <p:nvSpPr>
          <p:cNvPr id="4" name="TextBox 3">
            <a:extLst>
              <a:ext uri="{FF2B5EF4-FFF2-40B4-BE49-F238E27FC236}">
                <a16:creationId xmlns:a16="http://schemas.microsoft.com/office/drawing/2014/main" id="{A9ACBD05-DC2A-758F-3757-85AC3E39521F}"/>
              </a:ext>
            </a:extLst>
          </p:cNvPr>
          <p:cNvSpPr txBox="1"/>
          <p:nvPr/>
        </p:nvSpPr>
        <p:spPr>
          <a:xfrm>
            <a:off x="691978" y="1243914"/>
            <a:ext cx="7620000" cy="2862322"/>
          </a:xfrm>
          <a:prstGeom prst="rect">
            <a:avLst/>
          </a:prstGeom>
          <a:solidFill>
            <a:schemeClr val="bg1"/>
          </a:solidFill>
        </p:spPr>
        <p:txBody>
          <a:bodyPr wrap="square" rtlCol="0">
            <a:spAutoFit/>
          </a:bodyPr>
          <a:lstStyle/>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Reasonable adjustments put in place in school or college in advance </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Naproxen 250mg three times a day for up to 2 weeks</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Greater Occipital nerve block</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In future: ? Gepants </a:t>
            </a:r>
          </a:p>
          <a:p>
            <a:endParaRPr lang="en-US" dirty="0"/>
          </a:p>
          <a:p>
            <a:endParaRPr lang="en-US" dirty="0"/>
          </a:p>
        </p:txBody>
      </p:sp>
    </p:spTree>
    <p:extLst>
      <p:ext uri="{BB962C8B-B14F-4D97-AF65-F5344CB8AC3E}">
        <p14:creationId xmlns:p14="http://schemas.microsoft.com/office/powerpoint/2010/main" val="8446822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7DA1C4">
            <a:alpha val="20073"/>
          </a:srgbClr>
        </a:solidFill>
        <a:effectLst/>
      </p:bgPr>
    </p:bg>
    <p:spTree>
      <p:nvGrpSpPr>
        <p:cNvPr id="1" name="Shape 130">
          <a:extLst>
            <a:ext uri="{FF2B5EF4-FFF2-40B4-BE49-F238E27FC236}">
              <a16:creationId xmlns:a16="http://schemas.microsoft.com/office/drawing/2014/main" id="{3D46966A-0C6C-BD35-D0EF-296EE5FDE8F3}"/>
            </a:ext>
          </a:extLst>
        </p:cNvPr>
        <p:cNvGrpSpPr/>
        <p:nvPr/>
      </p:nvGrpSpPr>
      <p:grpSpPr>
        <a:xfrm>
          <a:off x="0" y="0"/>
          <a:ext cx="0" cy="0"/>
          <a:chOff x="0" y="0"/>
          <a:chExt cx="0" cy="0"/>
        </a:xfrm>
      </p:grpSpPr>
      <p:sp>
        <p:nvSpPr>
          <p:cNvPr id="131" name="Shape 131">
            <a:extLst>
              <a:ext uri="{FF2B5EF4-FFF2-40B4-BE49-F238E27FC236}">
                <a16:creationId xmlns:a16="http://schemas.microsoft.com/office/drawing/2014/main" id="{30DFF808-167D-BAEA-1E18-466EE2EA34F0}"/>
              </a:ext>
            </a:extLst>
          </p:cNvPr>
          <p:cNvSpPr txBox="1">
            <a:spLocks noGrp="1"/>
          </p:cNvSpPr>
          <p:nvPr>
            <p:ph type="title"/>
          </p:nvPr>
        </p:nvSpPr>
        <p:spPr>
          <a:xfrm>
            <a:off x="482688" y="277010"/>
            <a:ext cx="8178624" cy="619014"/>
          </a:xfrm>
          <a:prstGeom prst="rect">
            <a:avLst/>
          </a:prstGeom>
          <a:solidFill>
            <a:schemeClr val="bg1"/>
          </a:solidFill>
          <a:ln>
            <a:noFill/>
          </a:ln>
        </p:spPr>
        <p:txBody>
          <a:bodyPr vert="horz" lIns="68569" tIns="34275" rIns="68569" bIns="34275" rtlCol="0" anchor="ctr" anchorCtr="0">
            <a:noAutofit/>
          </a:bodyPr>
          <a:lstStyle/>
          <a:p>
            <a:pPr>
              <a:spcBef>
                <a:spcPts val="0"/>
              </a:spcBef>
              <a:buClr>
                <a:srgbClr val="900056"/>
              </a:buClr>
              <a:buSzPct val="25000"/>
            </a:pPr>
            <a:r>
              <a:rPr lang="en-GB" sz="2000" dirty="0">
                <a:solidFill>
                  <a:srgbClr val="900056"/>
                </a:solidFill>
                <a:latin typeface="Questrial"/>
                <a:ea typeface="Questrial"/>
                <a:cs typeface="Questrial"/>
                <a:sym typeface="Questrial"/>
              </a:rPr>
              <a:t>Medication Overuse Headache</a:t>
            </a:r>
          </a:p>
        </p:txBody>
      </p:sp>
      <p:sp>
        <p:nvSpPr>
          <p:cNvPr id="133" name="Shape 133">
            <a:extLst>
              <a:ext uri="{FF2B5EF4-FFF2-40B4-BE49-F238E27FC236}">
                <a16:creationId xmlns:a16="http://schemas.microsoft.com/office/drawing/2014/main" id="{00BA42C3-88FC-8C7A-22AF-56F234CC89FF}"/>
              </a:ext>
            </a:extLst>
          </p:cNvPr>
          <p:cNvSpPr txBox="1">
            <a:spLocks noGrp="1"/>
          </p:cNvSpPr>
          <p:nvPr>
            <p:ph type="sldNum" idx="12"/>
          </p:nvPr>
        </p:nvSpPr>
        <p:spPr>
          <a:xfrm>
            <a:off x="6057901" y="4767264"/>
            <a:ext cx="1600199" cy="273844"/>
          </a:xfrm>
          <a:prstGeom prst="rect">
            <a:avLst/>
          </a:prstGeom>
          <a:noFill/>
          <a:ln>
            <a:noFill/>
          </a:ln>
        </p:spPr>
        <p:txBody>
          <a:bodyPr vert="horz" lIns="68569" tIns="34275" rIns="68569" bIns="34275" rtlCol="0" anchor="ctr" anchorCtr="0">
            <a:noAutofit/>
          </a:bodyPr>
          <a:lstStyle/>
          <a:p>
            <a:pPr>
              <a:buSzPct val="25000"/>
            </a:pPr>
            <a:fld id="{00000000-1234-1234-1234-123412341234}" type="slidenum">
              <a:rPr lang="en-GB">
                <a:solidFill>
                  <a:srgbClr val="888888"/>
                </a:solidFill>
                <a:latin typeface="Calibri"/>
                <a:ea typeface="Calibri"/>
                <a:cs typeface="Calibri"/>
                <a:sym typeface="Calibri"/>
              </a:rPr>
              <a:pPr>
                <a:buSzPct val="25000"/>
              </a:pPr>
              <a:t>35</a:t>
            </a:fld>
            <a:endParaRPr lang="en-GB">
              <a:solidFill>
                <a:srgbClr val="888888"/>
              </a:solidFill>
              <a:latin typeface="Calibri"/>
              <a:ea typeface="Calibri"/>
              <a:cs typeface="Calibri"/>
              <a:sym typeface="Calibri"/>
            </a:endParaRPr>
          </a:p>
        </p:txBody>
      </p:sp>
      <p:cxnSp>
        <p:nvCxnSpPr>
          <p:cNvPr id="7" name="Straight Connector 6">
            <a:extLst>
              <a:ext uri="{FF2B5EF4-FFF2-40B4-BE49-F238E27FC236}">
                <a16:creationId xmlns:a16="http://schemas.microsoft.com/office/drawing/2014/main" id="{CB0AB03E-9148-346F-46E0-DB9761C38C41}"/>
              </a:ext>
            </a:extLst>
          </p:cNvPr>
          <p:cNvCxnSpPr>
            <a:cxnSpLocks/>
          </p:cNvCxnSpPr>
          <p:nvPr/>
        </p:nvCxnSpPr>
        <p:spPr>
          <a:xfrm>
            <a:off x="275206" y="1071475"/>
            <a:ext cx="8178625" cy="0"/>
          </a:xfrm>
          <a:prstGeom prst="line">
            <a:avLst/>
          </a:prstGeom>
          <a:ln w="12700"/>
        </p:spPr>
        <p:style>
          <a:lnRef idx="2">
            <a:schemeClr val="accent1"/>
          </a:lnRef>
          <a:fillRef idx="0">
            <a:schemeClr val="accent1"/>
          </a:fillRef>
          <a:effectRef idx="1">
            <a:schemeClr val="accent1"/>
          </a:effectRef>
          <a:fontRef idx="minor">
            <a:schemeClr val="tx1"/>
          </a:fontRef>
        </p:style>
      </p:cxnSp>
      <p:sp>
        <p:nvSpPr>
          <p:cNvPr id="3" name="Content Placeholder 2">
            <a:extLst>
              <a:ext uri="{FF2B5EF4-FFF2-40B4-BE49-F238E27FC236}">
                <a16:creationId xmlns:a16="http://schemas.microsoft.com/office/drawing/2014/main" id="{C1943E91-765C-3173-F34F-BAF52523ADC8}"/>
              </a:ext>
            </a:extLst>
          </p:cNvPr>
          <p:cNvSpPr>
            <a:spLocks noGrp="1"/>
          </p:cNvSpPr>
          <p:nvPr>
            <p:ph idx="1"/>
          </p:nvPr>
        </p:nvSpPr>
        <p:spPr/>
        <p:txBody>
          <a:bodyPr>
            <a:normAutofit fontScale="25000" lnSpcReduction="20000"/>
          </a:bodyPr>
          <a:lstStyle/>
          <a:p>
            <a:pPr marL="0" indent="0">
              <a:buNone/>
            </a:pPr>
            <a:endParaRPr lang="en-US" dirty="0"/>
          </a:p>
        </p:txBody>
      </p:sp>
      <p:sp>
        <p:nvSpPr>
          <p:cNvPr id="4" name="TextBox 3">
            <a:extLst>
              <a:ext uri="{FF2B5EF4-FFF2-40B4-BE49-F238E27FC236}">
                <a16:creationId xmlns:a16="http://schemas.microsoft.com/office/drawing/2014/main" id="{0C803CAF-A9F4-3865-3CED-3835BD0BD4E8}"/>
              </a:ext>
            </a:extLst>
          </p:cNvPr>
          <p:cNvSpPr txBox="1"/>
          <p:nvPr/>
        </p:nvSpPr>
        <p:spPr>
          <a:xfrm>
            <a:off x="691978" y="1243914"/>
            <a:ext cx="8178624" cy="3693319"/>
          </a:xfrm>
          <a:prstGeom prst="rect">
            <a:avLst/>
          </a:prstGeom>
          <a:solidFill>
            <a:schemeClr val="bg1"/>
          </a:solidFill>
        </p:spPr>
        <p:txBody>
          <a:bodyPr wrap="square" rtlCol="0">
            <a:spAutoFit/>
          </a:bodyPr>
          <a:lstStyle/>
          <a:p>
            <a:pPr marL="285750" indent="-285750">
              <a:buFont typeface="Arial" panose="020B0604020202020204" pitchFamily="34" charset="0"/>
              <a:buChar char="•"/>
            </a:pPr>
            <a:endParaRPr lang="en-US" dirty="0"/>
          </a:p>
          <a:p>
            <a:r>
              <a:rPr lang="en-US" b="1" dirty="0">
                <a:solidFill>
                  <a:schemeClr val="accent1">
                    <a:lumMod val="75000"/>
                  </a:schemeClr>
                </a:solidFill>
              </a:rPr>
              <a:t>Common cause of chronic headache especially with opioids but also with simple analgesics and triptans</a:t>
            </a:r>
          </a:p>
          <a:p>
            <a:endParaRPr lang="en-US" b="1" dirty="0">
              <a:solidFill>
                <a:schemeClr val="accent1">
                  <a:lumMod val="75000"/>
                </a:schemeClr>
              </a:solidFill>
            </a:endParaRPr>
          </a:p>
          <a:p>
            <a:r>
              <a:rPr lang="en-US" b="1" dirty="0">
                <a:solidFill>
                  <a:schemeClr val="accent1">
                    <a:lumMod val="75000"/>
                  </a:schemeClr>
                </a:solidFill>
              </a:rPr>
              <a:t>Prevent by early education when starting acute, rescue treatments</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Advise to keep rescue treatments  use to maximum </a:t>
            </a:r>
            <a:r>
              <a:rPr lang="en-US" b="1" dirty="0">
                <a:solidFill>
                  <a:schemeClr val="accent1">
                    <a:lumMod val="75000"/>
                  </a:schemeClr>
                </a:solidFill>
              </a:rPr>
              <a:t>8-10 days per month</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b="1" dirty="0">
                <a:solidFill>
                  <a:schemeClr val="accent1">
                    <a:lumMod val="75000"/>
                  </a:schemeClr>
                </a:solidFill>
              </a:rPr>
              <a:t>Detox from acute analgesics &amp; triptans essential</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b="1" dirty="0">
                <a:solidFill>
                  <a:schemeClr val="accent1">
                    <a:lumMod val="75000"/>
                  </a:schemeClr>
                </a:solidFill>
              </a:rPr>
              <a:t>Start effective prevention and arrange follow up </a:t>
            </a:r>
            <a:r>
              <a:rPr lang="en-US" dirty="0"/>
              <a:t>– high risk of recurrence</a:t>
            </a:r>
          </a:p>
          <a:p>
            <a:endParaRPr lang="en-US" dirty="0"/>
          </a:p>
          <a:p>
            <a:endParaRPr lang="en-US" dirty="0"/>
          </a:p>
        </p:txBody>
      </p:sp>
    </p:spTree>
    <p:extLst>
      <p:ext uri="{BB962C8B-B14F-4D97-AF65-F5344CB8AC3E}">
        <p14:creationId xmlns:p14="http://schemas.microsoft.com/office/powerpoint/2010/main" val="40346401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7" end="7"/>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7DA1C4">
            <a:alpha val="20073"/>
          </a:srgbClr>
        </a:solidFill>
        <a:effectLst/>
      </p:bgPr>
    </p:bg>
    <p:spTree>
      <p:nvGrpSpPr>
        <p:cNvPr id="1" name="Shape 130">
          <a:extLst>
            <a:ext uri="{FF2B5EF4-FFF2-40B4-BE49-F238E27FC236}">
              <a16:creationId xmlns:a16="http://schemas.microsoft.com/office/drawing/2014/main" id="{DF4B8EC4-4D83-2A1F-CE18-C1C2E935ECFB}"/>
            </a:ext>
          </a:extLst>
        </p:cNvPr>
        <p:cNvGrpSpPr/>
        <p:nvPr/>
      </p:nvGrpSpPr>
      <p:grpSpPr>
        <a:xfrm>
          <a:off x="0" y="0"/>
          <a:ext cx="0" cy="0"/>
          <a:chOff x="0" y="0"/>
          <a:chExt cx="0" cy="0"/>
        </a:xfrm>
      </p:grpSpPr>
      <p:sp>
        <p:nvSpPr>
          <p:cNvPr id="131" name="Shape 131">
            <a:extLst>
              <a:ext uri="{FF2B5EF4-FFF2-40B4-BE49-F238E27FC236}">
                <a16:creationId xmlns:a16="http://schemas.microsoft.com/office/drawing/2014/main" id="{D8D368C4-3FAC-4116-9AC4-E8481875B32B}"/>
              </a:ext>
            </a:extLst>
          </p:cNvPr>
          <p:cNvSpPr txBox="1">
            <a:spLocks noGrp="1"/>
          </p:cNvSpPr>
          <p:nvPr>
            <p:ph type="title"/>
          </p:nvPr>
        </p:nvSpPr>
        <p:spPr>
          <a:xfrm>
            <a:off x="482688" y="186698"/>
            <a:ext cx="8178624" cy="619014"/>
          </a:xfrm>
          <a:prstGeom prst="rect">
            <a:avLst/>
          </a:prstGeom>
          <a:solidFill>
            <a:schemeClr val="bg1"/>
          </a:solidFill>
          <a:ln>
            <a:noFill/>
          </a:ln>
        </p:spPr>
        <p:txBody>
          <a:bodyPr vert="horz" lIns="68569" tIns="34275" rIns="68569" bIns="34275" rtlCol="0" anchor="ctr" anchorCtr="0">
            <a:noAutofit/>
          </a:bodyPr>
          <a:lstStyle/>
          <a:p>
            <a:pPr>
              <a:spcBef>
                <a:spcPts val="0"/>
              </a:spcBef>
              <a:buClr>
                <a:srgbClr val="900056"/>
              </a:buClr>
              <a:buSzPct val="25000"/>
            </a:pPr>
            <a:r>
              <a:rPr lang="en-GB" sz="2000" b="1" dirty="0">
                <a:solidFill>
                  <a:srgbClr val="900056"/>
                </a:solidFill>
                <a:latin typeface="Questrial"/>
                <a:ea typeface="Questrial"/>
                <a:cs typeface="Questrial"/>
                <a:sym typeface="Questrial"/>
              </a:rPr>
              <a:t>Managing Migraine in children: Three challenges</a:t>
            </a:r>
            <a:endParaRPr lang="en-GB" sz="2000" dirty="0">
              <a:solidFill>
                <a:srgbClr val="900056"/>
              </a:solidFill>
              <a:latin typeface="Questrial"/>
              <a:ea typeface="Questrial"/>
              <a:cs typeface="Questrial"/>
              <a:sym typeface="Questrial"/>
            </a:endParaRPr>
          </a:p>
        </p:txBody>
      </p:sp>
      <p:sp>
        <p:nvSpPr>
          <p:cNvPr id="133" name="Shape 133">
            <a:extLst>
              <a:ext uri="{FF2B5EF4-FFF2-40B4-BE49-F238E27FC236}">
                <a16:creationId xmlns:a16="http://schemas.microsoft.com/office/drawing/2014/main" id="{919DC129-7F4C-5275-8A1C-902706E8F48D}"/>
              </a:ext>
            </a:extLst>
          </p:cNvPr>
          <p:cNvSpPr txBox="1">
            <a:spLocks noGrp="1"/>
          </p:cNvSpPr>
          <p:nvPr>
            <p:ph type="sldNum" idx="12"/>
          </p:nvPr>
        </p:nvSpPr>
        <p:spPr>
          <a:xfrm>
            <a:off x="6057901" y="4767264"/>
            <a:ext cx="1600199" cy="273844"/>
          </a:xfrm>
          <a:prstGeom prst="rect">
            <a:avLst/>
          </a:prstGeom>
          <a:noFill/>
          <a:ln>
            <a:noFill/>
          </a:ln>
        </p:spPr>
        <p:txBody>
          <a:bodyPr vert="horz" lIns="68569" tIns="34275" rIns="68569" bIns="34275" rtlCol="0" anchor="ctr" anchorCtr="0">
            <a:noAutofit/>
          </a:bodyPr>
          <a:lstStyle/>
          <a:p>
            <a:pPr>
              <a:buSzPct val="25000"/>
            </a:pPr>
            <a:fld id="{00000000-1234-1234-1234-123412341234}" type="slidenum">
              <a:rPr lang="en-GB">
                <a:solidFill>
                  <a:srgbClr val="888888"/>
                </a:solidFill>
                <a:latin typeface="Calibri"/>
                <a:ea typeface="Calibri"/>
                <a:cs typeface="Calibri"/>
                <a:sym typeface="Calibri"/>
              </a:rPr>
              <a:pPr>
                <a:buSzPct val="25000"/>
              </a:pPr>
              <a:t>36</a:t>
            </a:fld>
            <a:endParaRPr lang="en-GB">
              <a:solidFill>
                <a:srgbClr val="888888"/>
              </a:solidFill>
              <a:latin typeface="Calibri"/>
              <a:ea typeface="Calibri"/>
              <a:cs typeface="Calibri"/>
              <a:sym typeface="Calibri"/>
            </a:endParaRPr>
          </a:p>
        </p:txBody>
      </p:sp>
      <p:sp>
        <p:nvSpPr>
          <p:cNvPr id="3" name="Content Placeholder 2">
            <a:extLst>
              <a:ext uri="{FF2B5EF4-FFF2-40B4-BE49-F238E27FC236}">
                <a16:creationId xmlns:a16="http://schemas.microsoft.com/office/drawing/2014/main" id="{57EF0814-C868-A6BE-E683-5B882A7EAE49}"/>
              </a:ext>
            </a:extLst>
          </p:cNvPr>
          <p:cNvSpPr>
            <a:spLocks noGrp="1"/>
          </p:cNvSpPr>
          <p:nvPr>
            <p:ph idx="1"/>
          </p:nvPr>
        </p:nvSpPr>
        <p:spPr/>
        <p:txBody>
          <a:bodyPr>
            <a:normAutofit fontScale="25000" lnSpcReduction="20000"/>
          </a:bodyPr>
          <a:lstStyle/>
          <a:p>
            <a:pPr marL="0" indent="0">
              <a:buNone/>
            </a:pPr>
            <a:endParaRPr lang="en-US" dirty="0"/>
          </a:p>
        </p:txBody>
      </p:sp>
      <p:sp>
        <p:nvSpPr>
          <p:cNvPr id="4" name="TextBox 3">
            <a:extLst>
              <a:ext uri="{FF2B5EF4-FFF2-40B4-BE49-F238E27FC236}">
                <a16:creationId xmlns:a16="http://schemas.microsoft.com/office/drawing/2014/main" id="{87B57C9B-2529-6346-AAE3-A67E03CF38F6}"/>
              </a:ext>
            </a:extLst>
          </p:cNvPr>
          <p:cNvSpPr txBox="1"/>
          <p:nvPr/>
        </p:nvSpPr>
        <p:spPr>
          <a:xfrm>
            <a:off x="365522" y="988516"/>
            <a:ext cx="8518834" cy="4093428"/>
          </a:xfrm>
          <a:prstGeom prst="rect">
            <a:avLst/>
          </a:prstGeom>
          <a:solidFill>
            <a:schemeClr val="bg1"/>
          </a:solidFill>
        </p:spPr>
        <p:txBody>
          <a:bodyPr wrap="square" rtlCol="0">
            <a:spAutoFit/>
          </a:bodyPr>
          <a:lstStyle/>
          <a:p>
            <a:r>
              <a:rPr lang="en-US" b="1" dirty="0">
                <a:solidFill>
                  <a:schemeClr val="accent1">
                    <a:lumMod val="75000"/>
                  </a:schemeClr>
                </a:solidFill>
              </a:rPr>
              <a:t>First challenge:</a:t>
            </a:r>
            <a:r>
              <a:rPr lang="en-US" dirty="0"/>
              <a:t> </a:t>
            </a:r>
          </a:p>
          <a:p>
            <a:r>
              <a:rPr lang="en-US" dirty="0"/>
              <a:t>Get them to </a:t>
            </a:r>
            <a:r>
              <a:rPr lang="en-US" dirty="0">
                <a:solidFill>
                  <a:schemeClr val="accent1">
                    <a:lumMod val="75000"/>
                  </a:schemeClr>
                </a:solidFill>
              </a:rPr>
              <a:t>consult a healthcare provider</a:t>
            </a:r>
          </a:p>
          <a:p>
            <a:pPr marL="285750" indent="-285750">
              <a:buFont typeface="Arial" panose="020B0604020202020204" pitchFamily="34" charset="0"/>
              <a:buChar char="•"/>
            </a:pPr>
            <a:r>
              <a:rPr lang="en-GB" sz="1400" dirty="0">
                <a:solidFill>
                  <a:srgbClr val="212121"/>
                </a:solidFill>
              </a:rPr>
              <a:t>despite significant disability from their headaches, only </a:t>
            </a:r>
            <a:r>
              <a:rPr lang="en-GB" sz="1400" b="1" dirty="0">
                <a:solidFill>
                  <a:srgbClr val="212121"/>
                </a:solidFill>
              </a:rPr>
              <a:t>5% to 40% </a:t>
            </a:r>
            <a:r>
              <a:rPr lang="en-GB" sz="1400" dirty="0">
                <a:solidFill>
                  <a:srgbClr val="212121"/>
                </a:solidFill>
              </a:rPr>
              <a:t>of adolescents with chronic migraine had visited a health care provider for headaches within the preceding year</a:t>
            </a:r>
            <a:endParaRPr lang="en-US" dirty="0"/>
          </a:p>
          <a:p>
            <a:r>
              <a:rPr lang="en-US" b="1" dirty="0">
                <a:solidFill>
                  <a:schemeClr val="accent1">
                    <a:lumMod val="75000"/>
                  </a:schemeClr>
                </a:solidFill>
              </a:rPr>
              <a:t>Second challenge: </a:t>
            </a:r>
          </a:p>
          <a:p>
            <a:r>
              <a:rPr lang="en-US" dirty="0"/>
              <a:t>For the child to </a:t>
            </a:r>
            <a:r>
              <a:rPr lang="en-US" dirty="0">
                <a:solidFill>
                  <a:schemeClr val="accent1">
                    <a:lumMod val="75000"/>
                  </a:schemeClr>
                </a:solidFill>
              </a:rPr>
              <a:t>receive a migraine diagnosis</a:t>
            </a:r>
          </a:p>
          <a:p>
            <a:pPr marL="285750" indent="-285750">
              <a:buFont typeface="Arial" panose="020B0604020202020204" pitchFamily="34" charset="0"/>
              <a:buChar char="•"/>
            </a:pPr>
            <a:r>
              <a:rPr lang="en-GB" sz="1400" dirty="0">
                <a:solidFill>
                  <a:srgbClr val="212121"/>
                </a:solidFill>
              </a:rPr>
              <a:t>large UK study found only 1 in 5 children presenting to their GP for headache were given a diagnosis of migraine</a:t>
            </a:r>
            <a:endParaRPr lang="en-US" dirty="0"/>
          </a:p>
          <a:p>
            <a:r>
              <a:rPr lang="en-US" b="1" dirty="0">
                <a:solidFill>
                  <a:schemeClr val="accent1">
                    <a:lumMod val="75000"/>
                  </a:schemeClr>
                </a:solidFill>
              </a:rPr>
              <a:t>Third challenge: </a:t>
            </a:r>
          </a:p>
          <a:p>
            <a:r>
              <a:rPr lang="en-US" dirty="0">
                <a:solidFill>
                  <a:schemeClr val="accent1">
                    <a:lumMod val="75000"/>
                  </a:schemeClr>
                </a:solidFill>
              </a:rPr>
              <a:t>For the child to have &amp; use appropriately prescribed treatment</a:t>
            </a:r>
          </a:p>
          <a:p>
            <a:pPr marL="285750" indent="-285750">
              <a:buFont typeface="Arial" panose="020B0604020202020204" pitchFamily="34" charset="0"/>
              <a:buChar char="•"/>
            </a:pPr>
            <a:r>
              <a:rPr lang="en-GB" sz="1400" dirty="0">
                <a:solidFill>
                  <a:srgbClr val="212121"/>
                </a:solidFill>
              </a:rPr>
              <a:t>even when a diagnosis of migraine made, prescription of appropriate therapies by primary care providers is low</a:t>
            </a:r>
          </a:p>
          <a:p>
            <a:pPr marL="285750" indent="-285750">
              <a:buFont typeface="Arial" panose="020B0604020202020204" pitchFamily="34" charset="0"/>
              <a:buChar char="•"/>
            </a:pPr>
            <a:r>
              <a:rPr lang="en-GB" sz="1400" dirty="0">
                <a:solidFill>
                  <a:srgbClr val="212121"/>
                </a:solidFill>
              </a:rPr>
              <a:t>Acute meds only prescribed to </a:t>
            </a:r>
            <a:r>
              <a:rPr lang="en-GB" sz="1400" dirty="0">
                <a:solidFill>
                  <a:schemeClr val="tx2"/>
                </a:solidFill>
              </a:rPr>
              <a:t>37.8% children &amp; 50.1% adolescents </a:t>
            </a:r>
            <a:r>
              <a:rPr lang="en-GB" sz="1400" dirty="0">
                <a:solidFill>
                  <a:srgbClr val="212121"/>
                </a:solidFill>
              </a:rPr>
              <a:t>in 12 m after diagnosis </a:t>
            </a:r>
          </a:p>
          <a:p>
            <a:pPr marL="285750" indent="-285750">
              <a:buFont typeface="Arial" panose="020B0604020202020204" pitchFamily="34" charset="0"/>
              <a:buChar char="•"/>
            </a:pPr>
            <a:r>
              <a:rPr lang="en-GB" sz="1400" dirty="0">
                <a:solidFill>
                  <a:srgbClr val="212121"/>
                </a:solidFill>
              </a:rPr>
              <a:t>Preventives only prescribed to </a:t>
            </a:r>
            <a:r>
              <a:rPr lang="en-GB" sz="1400" dirty="0">
                <a:solidFill>
                  <a:schemeClr val="tx2"/>
                </a:solidFill>
              </a:rPr>
              <a:t>27.5%  </a:t>
            </a:r>
          </a:p>
          <a:p>
            <a:pPr marL="285750" indent="-285750">
              <a:buFont typeface="Arial" panose="020B0604020202020204" pitchFamily="34" charset="0"/>
              <a:buChar char="•"/>
            </a:pPr>
            <a:r>
              <a:rPr lang="en-GB" sz="1400" dirty="0">
                <a:solidFill>
                  <a:schemeClr val="tx2"/>
                </a:solidFill>
              </a:rPr>
              <a:t>Gender, racial and socioeconomic differences too</a:t>
            </a:r>
          </a:p>
          <a:p>
            <a:pPr marL="285750" indent="-285750">
              <a:buFont typeface="Arial" panose="020B0604020202020204" pitchFamily="34" charset="0"/>
              <a:buChar char="•"/>
            </a:pPr>
            <a:endParaRPr lang="en-GB" sz="1400" dirty="0">
              <a:solidFill>
                <a:schemeClr val="tx2"/>
              </a:solidFill>
            </a:endParaRPr>
          </a:p>
          <a:p>
            <a:pPr marL="285750" indent="-285750">
              <a:buFont typeface="Arial" panose="020B0604020202020204" pitchFamily="34" charset="0"/>
              <a:buChar char="•"/>
            </a:pPr>
            <a:r>
              <a:rPr lang="en-GB" sz="900" dirty="0">
                <a:solidFill>
                  <a:srgbClr val="212121"/>
                </a:solidFill>
              </a:rPr>
              <a:t>Kernick D, Stapley S, Campbell J, Hamilton W. What happens to new-onset headache in children that present to primary care? A case-cohort study using electronic primary care records. </a:t>
            </a:r>
            <a:r>
              <a:rPr lang="en-GB" sz="900" i="1" dirty="0">
                <a:solidFill>
                  <a:srgbClr val="212121"/>
                </a:solidFill>
              </a:rPr>
              <a:t>Cephalalgia</a:t>
            </a:r>
            <a:r>
              <a:rPr lang="en-GB" sz="900" dirty="0">
                <a:solidFill>
                  <a:srgbClr val="212121"/>
                </a:solidFill>
              </a:rPr>
              <a:t> 2009;29(12):1311–1316. </a:t>
            </a:r>
            <a:r>
              <a:rPr lang="en-GB" sz="900" dirty="0" err="1">
                <a:solidFill>
                  <a:srgbClr val="212121"/>
                </a:solidFill>
              </a:rPr>
              <a:t>doi</a:t>
            </a:r>
            <a:r>
              <a:rPr lang="en-GB" sz="900" dirty="0">
                <a:solidFill>
                  <a:srgbClr val="212121"/>
                </a:solidFill>
              </a:rPr>
              <a:t>: 10.1111/j.1468-2982.2009.01872.x</a:t>
            </a:r>
          </a:p>
          <a:p>
            <a:pPr marL="285750" indent="-285750">
              <a:buFont typeface="Arial" panose="020B0604020202020204" pitchFamily="34" charset="0"/>
              <a:buChar char="•"/>
            </a:pPr>
            <a:r>
              <a:rPr lang="en-GB" sz="800" dirty="0">
                <a:ea typeface="Questrial"/>
                <a:cs typeface="Questrial"/>
                <a:sym typeface="Questrial"/>
              </a:rPr>
              <a:t>Watson et al June 2026  Migraine </a:t>
            </a:r>
            <a:r>
              <a:rPr lang="en-GB" sz="800" dirty="0" err="1">
                <a:ea typeface="Questrial"/>
                <a:cs typeface="Questrial"/>
                <a:sym typeface="Questrial"/>
              </a:rPr>
              <a:t>diag</a:t>
            </a:r>
            <a:r>
              <a:rPr lang="en-GB" sz="800" dirty="0">
                <a:ea typeface="Questrial"/>
                <a:cs typeface="Questrial"/>
                <a:sym typeface="Questrial"/>
              </a:rPr>
              <a:t> &amp; </a:t>
            </a:r>
            <a:r>
              <a:rPr lang="en-GB" sz="800" dirty="0" err="1">
                <a:ea typeface="Questrial"/>
                <a:cs typeface="Questrial"/>
                <a:sym typeface="Questrial"/>
              </a:rPr>
              <a:t>managemt</a:t>
            </a:r>
            <a:r>
              <a:rPr lang="en-GB" sz="800" dirty="0">
                <a:ea typeface="Questrial"/>
                <a:cs typeface="Questrial"/>
                <a:sym typeface="Questrial"/>
              </a:rPr>
              <a:t> in children &amp; adolescents BJGP Open </a:t>
            </a:r>
            <a:r>
              <a:rPr lang="en-GB" sz="800" dirty="0">
                <a:ea typeface="Questrial"/>
                <a:cs typeface="Questrial"/>
                <a:sym typeface="Questrial"/>
                <a:hlinkClick r:id="rId3"/>
              </a:rPr>
              <a:t>www.bjgpopen.org/content/early/2026/06/24/BJGPO.2026.0021</a:t>
            </a:r>
            <a:endParaRPr lang="en-GB" sz="800" dirty="0">
              <a:ea typeface="Questrial"/>
              <a:cs typeface="Questrial"/>
              <a:sym typeface="Questrial"/>
            </a:endParaRPr>
          </a:p>
        </p:txBody>
      </p:sp>
    </p:spTree>
    <p:extLst>
      <p:ext uri="{BB962C8B-B14F-4D97-AF65-F5344CB8AC3E}">
        <p14:creationId xmlns:p14="http://schemas.microsoft.com/office/powerpoint/2010/main" val="17348352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4">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4">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4">
                                            <p:txEl>
                                              <p:pRg st="9" end="9"/>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4">
                                            <p:txEl>
                                              <p:pRg st="10" end="10"/>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4">
                                            <p:txEl>
                                              <p:pRg st="11" end="11"/>
                                            </p:txEl>
                                          </p:spTgt>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4">
                                            <p:txEl>
                                              <p:pRg st="13" end="13"/>
                                            </p:txEl>
                                          </p:spTgt>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4">
                                            <p:txEl>
                                              <p:pRg st="14" end="1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7DA1C4">
            <a:alpha val="20073"/>
          </a:srgbClr>
        </a:solidFill>
        <a:effectLst/>
      </p:bgPr>
    </p:bg>
    <p:spTree>
      <p:nvGrpSpPr>
        <p:cNvPr id="1" name="Shape 130">
          <a:extLst>
            <a:ext uri="{FF2B5EF4-FFF2-40B4-BE49-F238E27FC236}">
              <a16:creationId xmlns:a16="http://schemas.microsoft.com/office/drawing/2014/main" id="{89C1EC21-50ED-4A77-5C26-966046BD5BBA}"/>
            </a:ext>
          </a:extLst>
        </p:cNvPr>
        <p:cNvGrpSpPr/>
        <p:nvPr/>
      </p:nvGrpSpPr>
      <p:grpSpPr>
        <a:xfrm>
          <a:off x="0" y="0"/>
          <a:ext cx="0" cy="0"/>
          <a:chOff x="0" y="0"/>
          <a:chExt cx="0" cy="0"/>
        </a:xfrm>
      </p:grpSpPr>
      <p:sp>
        <p:nvSpPr>
          <p:cNvPr id="131" name="Shape 131">
            <a:extLst>
              <a:ext uri="{FF2B5EF4-FFF2-40B4-BE49-F238E27FC236}">
                <a16:creationId xmlns:a16="http://schemas.microsoft.com/office/drawing/2014/main" id="{6DD63447-54CA-9582-45E7-91487F38372D}"/>
              </a:ext>
            </a:extLst>
          </p:cNvPr>
          <p:cNvSpPr txBox="1">
            <a:spLocks noGrp="1"/>
          </p:cNvSpPr>
          <p:nvPr>
            <p:ph type="title"/>
          </p:nvPr>
        </p:nvSpPr>
        <p:spPr>
          <a:xfrm>
            <a:off x="482688" y="277962"/>
            <a:ext cx="8178624" cy="619014"/>
          </a:xfrm>
          <a:prstGeom prst="rect">
            <a:avLst/>
          </a:prstGeom>
          <a:solidFill>
            <a:schemeClr val="bg1"/>
          </a:solidFill>
          <a:ln>
            <a:noFill/>
          </a:ln>
        </p:spPr>
        <p:txBody>
          <a:bodyPr vert="horz" lIns="68569" tIns="34275" rIns="68569" bIns="34275" rtlCol="0" anchor="ctr" anchorCtr="0">
            <a:noAutofit/>
          </a:bodyPr>
          <a:lstStyle/>
          <a:p>
            <a:pPr>
              <a:spcBef>
                <a:spcPts val="0"/>
              </a:spcBef>
              <a:buClr>
                <a:srgbClr val="900056"/>
              </a:buClr>
              <a:buSzPct val="25000"/>
            </a:pPr>
            <a:r>
              <a:rPr lang="en-GB" sz="2000" b="1" dirty="0">
                <a:solidFill>
                  <a:srgbClr val="900056"/>
                </a:solidFill>
                <a:latin typeface="Questrial"/>
                <a:ea typeface="Questrial"/>
                <a:cs typeface="Questrial"/>
                <a:sym typeface="Questrial"/>
              </a:rPr>
              <a:t>Proposed Action plan for Clinicians: Part 1</a:t>
            </a:r>
          </a:p>
        </p:txBody>
      </p:sp>
      <p:sp>
        <p:nvSpPr>
          <p:cNvPr id="132" name="Shape 132">
            <a:extLst>
              <a:ext uri="{FF2B5EF4-FFF2-40B4-BE49-F238E27FC236}">
                <a16:creationId xmlns:a16="http://schemas.microsoft.com/office/drawing/2014/main" id="{63AB484F-00DF-F5C2-5A24-5C7AC0C3B5DE}"/>
              </a:ext>
            </a:extLst>
          </p:cNvPr>
          <p:cNvSpPr txBox="1">
            <a:spLocks noGrp="1"/>
          </p:cNvSpPr>
          <p:nvPr>
            <p:ph type="body" idx="1"/>
          </p:nvPr>
        </p:nvSpPr>
        <p:spPr>
          <a:xfrm>
            <a:off x="511564" y="1239450"/>
            <a:ext cx="8406657" cy="3527814"/>
          </a:xfrm>
          <a:prstGeom prst="rect">
            <a:avLst/>
          </a:prstGeom>
          <a:solidFill>
            <a:schemeClr val="bg1"/>
          </a:solidFill>
          <a:ln>
            <a:noFill/>
          </a:ln>
        </p:spPr>
        <p:txBody>
          <a:bodyPr vert="horz" lIns="68569" tIns="34275" rIns="68569" bIns="34275" rtlCol="0" anchor="t" anchorCtr="0">
            <a:noAutofit/>
          </a:bodyPr>
          <a:lstStyle/>
          <a:p>
            <a:pPr>
              <a:spcBef>
                <a:spcPts val="0"/>
              </a:spcBef>
              <a:buClr>
                <a:schemeClr val="dk1"/>
              </a:buClr>
              <a:buSzPct val="100000"/>
            </a:pPr>
            <a:r>
              <a:rPr lang="en-GB" sz="1600" b="1" dirty="0">
                <a:solidFill>
                  <a:schemeClr val="accent1">
                    <a:lumMod val="75000"/>
                  </a:schemeClr>
                </a:solidFill>
                <a:ea typeface="Questrial"/>
                <a:cs typeface="Questrial"/>
                <a:sym typeface="Questrial"/>
              </a:rPr>
              <a:t>Think</a:t>
            </a:r>
            <a:r>
              <a:rPr lang="en-GB" sz="1600" dirty="0">
                <a:ea typeface="Questrial"/>
                <a:cs typeface="Questrial"/>
                <a:sym typeface="Questrial"/>
              </a:rPr>
              <a:t> ‘Could this be migraine?’ in any child with </a:t>
            </a:r>
            <a:r>
              <a:rPr lang="en-GB" sz="1600" b="1" u="sng" dirty="0">
                <a:solidFill>
                  <a:schemeClr val="accent1">
                    <a:lumMod val="75000"/>
                  </a:schemeClr>
                </a:solidFill>
                <a:ea typeface="Questrial"/>
                <a:cs typeface="Questrial"/>
                <a:sym typeface="Questrial"/>
              </a:rPr>
              <a:t>recurring abdominal pain or headache </a:t>
            </a:r>
          </a:p>
          <a:p>
            <a:pPr>
              <a:spcBef>
                <a:spcPts val="0"/>
              </a:spcBef>
              <a:buClr>
                <a:schemeClr val="dk1"/>
              </a:buClr>
              <a:buSzPct val="100000"/>
            </a:pPr>
            <a:endParaRPr lang="en-GB" sz="1600" dirty="0">
              <a:ea typeface="Questrial"/>
              <a:cs typeface="Questrial"/>
              <a:sym typeface="Questrial"/>
            </a:endParaRPr>
          </a:p>
          <a:p>
            <a:pPr>
              <a:spcBef>
                <a:spcPts val="0"/>
              </a:spcBef>
              <a:buClr>
                <a:schemeClr val="dk1"/>
              </a:buClr>
              <a:buSzPct val="100000"/>
            </a:pPr>
            <a:r>
              <a:rPr lang="en-GB" sz="1600" b="1" dirty="0">
                <a:solidFill>
                  <a:schemeClr val="accent1">
                    <a:lumMod val="75000"/>
                  </a:schemeClr>
                </a:solidFill>
                <a:ea typeface="Questrial"/>
                <a:cs typeface="Questrial"/>
                <a:sym typeface="Questrial"/>
              </a:rPr>
              <a:t>Make and CODE </a:t>
            </a:r>
            <a:r>
              <a:rPr lang="en-GB" sz="1600" dirty="0">
                <a:ea typeface="Questrial"/>
                <a:cs typeface="Questrial"/>
                <a:sym typeface="Questrial"/>
              </a:rPr>
              <a:t>the diagnosis. Headache is </a:t>
            </a:r>
            <a:r>
              <a:rPr lang="en-GB" sz="1600" dirty="0">
                <a:solidFill>
                  <a:schemeClr val="accent1">
                    <a:lumMod val="75000"/>
                  </a:schemeClr>
                </a:solidFill>
                <a:ea typeface="Questrial"/>
                <a:cs typeface="Questrial"/>
                <a:sym typeface="Questrial"/>
              </a:rPr>
              <a:t>NOT</a:t>
            </a:r>
            <a:r>
              <a:rPr lang="en-GB" sz="1600" dirty="0">
                <a:ea typeface="Questrial"/>
                <a:cs typeface="Questrial"/>
                <a:sym typeface="Questrial"/>
              </a:rPr>
              <a:t> a diagnosis. </a:t>
            </a:r>
          </a:p>
          <a:p>
            <a:pPr>
              <a:spcBef>
                <a:spcPts val="0"/>
              </a:spcBef>
              <a:buClr>
                <a:schemeClr val="dk1"/>
              </a:buClr>
              <a:buSzPct val="100000"/>
              <a:buFont typeface="Courier New" panose="02070309020205020404" pitchFamily="49" charset="0"/>
              <a:buChar char="o"/>
            </a:pPr>
            <a:r>
              <a:rPr lang="en-GB" sz="1600" dirty="0">
                <a:ea typeface="Questrial"/>
                <a:cs typeface="Questrial"/>
                <a:sym typeface="Questrial"/>
              </a:rPr>
              <a:t>‘Probable migraine’ can be useful if in doubt</a:t>
            </a:r>
          </a:p>
          <a:p>
            <a:pPr>
              <a:spcBef>
                <a:spcPts val="0"/>
              </a:spcBef>
              <a:buClr>
                <a:schemeClr val="dk1"/>
              </a:buClr>
              <a:buSzPct val="100000"/>
            </a:pPr>
            <a:endParaRPr lang="en-GB" sz="1600" dirty="0">
              <a:ea typeface="Questrial"/>
              <a:cs typeface="Questrial"/>
              <a:sym typeface="Questrial"/>
            </a:endParaRPr>
          </a:p>
          <a:p>
            <a:pPr>
              <a:spcBef>
                <a:spcPts val="0"/>
              </a:spcBef>
              <a:buClr>
                <a:schemeClr val="dk1"/>
              </a:buClr>
              <a:buSzPct val="100000"/>
            </a:pPr>
            <a:r>
              <a:rPr lang="en-GB" sz="1600" b="1" dirty="0">
                <a:solidFill>
                  <a:schemeClr val="accent1">
                    <a:lumMod val="75000"/>
                  </a:schemeClr>
                </a:solidFill>
                <a:ea typeface="Questrial"/>
                <a:cs typeface="Questrial"/>
                <a:sym typeface="Questrial"/>
              </a:rPr>
              <a:t>Ask adults with diagnosed migraine </a:t>
            </a:r>
            <a:r>
              <a:rPr lang="en-GB" sz="1600" dirty="0">
                <a:ea typeface="Questrial"/>
                <a:cs typeface="Questrial"/>
                <a:sym typeface="Questrial"/>
              </a:rPr>
              <a:t>about their children. </a:t>
            </a:r>
          </a:p>
          <a:p>
            <a:pPr>
              <a:spcBef>
                <a:spcPts val="0"/>
              </a:spcBef>
              <a:buClr>
                <a:schemeClr val="dk1"/>
              </a:buClr>
              <a:buSzPct val="100000"/>
              <a:buFont typeface="Courier New" panose="02070309020205020404" pitchFamily="49" charset="0"/>
              <a:buChar char="o"/>
            </a:pPr>
            <a:r>
              <a:rPr lang="en-GB" sz="1600" dirty="0">
                <a:ea typeface="Questrial"/>
                <a:cs typeface="Questrial"/>
                <a:sym typeface="Questrial"/>
              </a:rPr>
              <a:t>Family History should include descendants, not just ancestors</a:t>
            </a:r>
          </a:p>
          <a:p>
            <a:pPr>
              <a:spcBef>
                <a:spcPts val="0"/>
              </a:spcBef>
              <a:buClr>
                <a:schemeClr val="dk1"/>
              </a:buClr>
              <a:buSzPct val="100000"/>
            </a:pPr>
            <a:endParaRPr lang="en-GB" sz="1600" dirty="0">
              <a:ea typeface="Questrial"/>
              <a:cs typeface="Questrial"/>
              <a:sym typeface="Questrial"/>
            </a:endParaRPr>
          </a:p>
          <a:p>
            <a:pPr>
              <a:spcBef>
                <a:spcPts val="0"/>
              </a:spcBef>
              <a:buClr>
                <a:schemeClr val="dk1"/>
              </a:buClr>
              <a:buSzPct val="100000"/>
            </a:pPr>
            <a:r>
              <a:rPr lang="en-GB" sz="1600" b="1" dirty="0">
                <a:solidFill>
                  <a:schemeClr val="accent1">
                    <a:lumMod val="75000"/>
                  </a:schemeClr>
                </a:solidFill>
                <a:ea typeface="Questrial"/>
                <a:cs typeface="Questrial"/>
                <a:sym typeface="Questrial"/>
              </a:rPr>
              <a:t>Create a plan </a:t>
            </a:r>
            <a:r>
              <a:rPr lang="en-GB" sz="1600" dirty="0">
                <a:ea typeface="Questrial"/>
                <a:cs typeface="Questrial"/>
                <a:sym typeface="Questrial"/>
              </a:rPr>
              <a:t>with the child and carers to cover all aspects as you would make an asthma plan. Involve </a:t>
            </a:r>
            <a:r>
              <a:rPr lang="en-GB" sz="1600" b="1" dirty="0">
                <a:solidFill>
                  <a:schemeClr val="accent1">
                    <a:lumMod val="75000"/>
                  </a:schemeClr>
                </a:solidFill>
                <a:ea typeface="Questrial"/>
                <a:cs typeface="Questrial"/>
                <a:sym typeface="Questrial"/>
              </a:rPr>
              <a:t>school or college </a:t>
            </a:r>
            <a:r>
              <a:rPr lang="en-GB" sz="1600" dirty="0">
                <a:ea typeface="Questrial"/>
                <a:cs typeface="Questrial"/>
                <a:sym typeface="Questrial"/>
              </a:rPr>
              <a:t>too with information leaflets if necessary.</a:t>
            </a:r>
            <a:r>
              <a:rPr lang="en-GB" sz="1600" dirty="0"/>
              <a:t> </a:t>
            </a:r>
          </a:p>
          <a:p>
            <a:pPr>
              <a:spcBef>
                <a:spcPts val="0"/>
              </a:spcBef>
              <a:buClr>
                <a:schemeClr val="dk1"/>
              </a:buClr>
              <a:buSzPct val="100000"/>
              <a:buFont typeface="Courier New" panose="02070309020205020404" pitchFamily="49" charset="0"/>
              <a:buChar char="o"/>
            </a:pPr>
            <a:r>
              <a:rPr lang="en-GB" sz="1200" dirty="0"/>
              <a:t>Plan typically formalized through an </a:t>
            </a:r>
            <a:r>
              <a:rPr lang="en-GB" sz="1200" b="1" dirty="0"/>
              <a:t>Individual Healthcare Plan (IHP)</a:t>
            </a:r>
            <a:r>
              <a:rPr lang="en-GB" sz="1200" dirty="0"/>
              <a:t> in the UK </a:t>
            </a:r>
          </a:p>
          <a:p>
            <a:pPr>
              <a:spcBef>
                <a:spcPts val="0"/>
              </a:spcBef>
              <a:buClr>
                <a:schemeClr val="dk1"/>
              </a:buClr>
              <a:buSzPct val="100000"/>
              <a:buFont typeface="Courier New" panose="02070309020205020404" pitchFamily="49" charset="0"/>
              <a:buChar char="o"/>
            </a:pPr>
            <a:r>
              <a:rPr lang="en-GB" sz="1200" dirty="0"/>
              <a:t>(</a:t>
            </a:r>
            <a:r>
              <a:rPr lang="en-GB" sz="1200" b="1" dirty="0"/>
              <a:t>504 Plan</a:t>
            </a:r>
            <a:r>
              <a:rPr lang="en-GB" sz="1200" dirty="0"/>
              <a:t> or an </a:t>
            </a:r>
            <a:r>
              <a:rPr lang="en-GB" sz="1200" b="1" dirty="0"/>
              <a:t>Individual Educational Program (IEP)</a:t>
            </a:r>
            <a:r>
              <a:rPr lang="en-GB" sz="1200" dirty="0"/>
              <a:t> in the USA)</a:t>
            </a:r>
            <a:endParaRPr lang="en-GB" sz="1200" dirty="0">
              <a:ea typeface="Questrial"/>
              <a:cs typeface="Questrial"/>
              <a:sym typeface="Questrial"/>
            </a:endParaRPr>
          </a:p>
          <a:p>
            <a:pPr>
              <a:spcBef>
                <a:spcPts val="0"/>
              </a:spcBef>
              <a:buClr>
                <a:schemeClr val="dk1"/>
              </a:buClr>
              <a:buSzPct val="100000"/>
            </a:pPr>
            <a:endParaRPr lang="en-GB" sz="1600" dirty="0">
              <a:ea typeface="Questrial"/>
              <a:cs typeface="Questrial"/>
              <a:sym typeface="Questrial"/>
            </a:endParaRPr>
          </a:p>
          <a:p>
            <a:pPr>
              <a:spcBef>
                <a:spcPts val="0"/>
              </a:spcBef>
              <a:buClr>
                <a:schemeClr val="dk1"/>
              </a:buClr>
              <a:buSzPct val="100000"/>
            </a:pPr>
            <a:r>
              <a:rPr lang="en-GB" sz="1600" b="1" dirty="0">
                <a:solidFill>
                  <a:schemeClr val="accent1">
                    <a:lumMod val="75000"/>
                  </a:schemeClr>
                </a:solidFill>
                <a:ea typeface="Questrial"/>
                <a:cs typeface="Questrial"/>
                <a:sym typeface="Questrial"/>
              </a:rPr>
              <a:t>Make sure the child or teenager is on board </a:t>
            </a:r>
            <a:r>
              <a:rPr lang="en-GB" sz="1600" dirty="0">
                <a:ea typeface="Questrial"/>
                <a:cs typeface="Questrial"/>
                <a:sym typeface="Questrial"/>
              </a:rPr>
              <a:t>with the plan! </a:t>
            </a:r>
            <a:r>
              <a:rPr lang="en-GB" sz="1600" u="sng" dirty="0">
                <a:ea typeface="Questrial"/>
                <a:cs typeface="Questrial"/>
                <a:sym typeface="Questrial"/>
              </a:rPr>
              <a:t>SO important</a:t>
            </a:r>
          </a:p>
          <a:p>
            <a:pPr>
              <a:spcBef>
                <a:spcPts val="0"/>
              </a:spcBef>
              <a:buClr>
                <a:schemeClr val="dk1"/>
              </a:buClr>
              <a:buSzPct val="100000"/>
            </a:pPr>
            <a:endParaRPr lang="en-GB" sz="1600" dirty="0">
              <a:ea typeface="Questrial"/>
              <a:cs typeface="Questrial"/>
              <a:sym typeface="Questrial"/>
            </a:endParaRPr>
          </a:p>
          <a:p>
            <a:pPr marL="257175" indent="-257175">
              <a:spcBef>
                <a:spcPts val="0"/>
              </a:spcBef>
              <a:buClr>
                <a:schemeClr val="dk1"/>
              </a:buClr>
              <a:buSzPct val="100000"/>
              <a:buNone/>
            </a:pPr>
            <a:endParaRPr lang="en-GB" sz="1600" dirty="0">
              <a:ea typeface="Questrial"/>
              <a:cs typeface="Questrial"/>
              <a:sym typeface="Questrial"/>
            </a:endParaRPr>
          </a:p>
        </p:txBody>
      </p:sp>
      <p:sp>
        <p:nvSpPr>
          <p:cNvPr id="133" name="Shape 133">
            <a:extLst>
              <a:ext uri="{FF2B5EF4-FFF2-40B4-BE49-F238E27FC236}">
                <a16:creationId xmlns:a16="http://schemas.microsoft.com/office/drawing/2014/main" id="{637DA6A8-35AD-4B91-5D77-5711FD36D4CC}"/>
              </a:ext>
            </a:extLst>
          </p:cNvPr>
          <p:cNvSpPr txBox="1">
            <a:spLocks noGrp="1"/>
          </p:cNvSpPr>
          <p:nvPr>
            <p:ph type="sldNum" idx="12"/>
          </p:nvPr>
        </p:nvSpPr>
        <p:spPr>
          <a:xfrm>
            <a:off x="6057901" y="4767264"/>
            <a:ext cx="1600199" cy="273844"/>
          </a:xfrm>
          <a:prstGeom prst="rect">
            <a:avLst/>
          </a:prstGeom>
          <a:noFill/>
          <a:ln>
            <a:noFill/>
          </a:ln>
        </p:spPr>
        <p:txBody>
          <a:bodyPr vert="horz" lIns="68569" tIns="34275" rIns="68569" bIns="34275" rtlCol="0" anchor="ctr" anchorCtr="0">
            <a:noAutofit/>
          </a:bodyPr>
          <a:lstStyle/>
          <a:p>
            <a:pPr>
              <a:buSzPct val="25000"/>
            </a:pPr>
            <a:fld id="{00000000-1234-1234-1234-123412341234}" type="slidenum">
              <a:rPr lang="en-GB">
                <a:solidFill>
                  <a:srgbClr val="888888"/>
                </a:solidFill>
                <a:latin typeface="Calibri"/>
                <a:ea typeface="Calibri"/>
                <a:cs typeface="Calibri"/>
                <a:sym typeface="Calibri"/>
              </a:rPr>
              <a:pPr>
                <a:buSzPct val="25000"/>
              </a:pPr>
              <a:t>37</a:t>
            </a:fld>
            <a:endParaRPr lang="en-GB">
              <a:solidFill>
                <a:srgbClr val="888888"/>
              </a:solidFill>
              <a:latin typeface="Calibri"/>
              <a:ea typeface="Calibri"/>
              <a:cs typeface="Calibri"/>
              <a:sym typeface="Calibri"/>
            </a:endParaRPr>
          </a:p>
        </p:txBody>
      </p:sp>
      <p:cxnSp>
        <p:nvCxnSpPr>
          <p:cNvPr id="7" name="Straight Connector 6">
            <a:extLst>
              <a:ext uri="{FF2B5EF4-FFF2-40B4-BE49-F238E27FC236}">
                <a16:creationId xmlns:a16="http://schemas.microsoft.com/office/drawing/2014/main" id="{9078332C-4CEA-448A-8E8E-161A5D1BD917}"/>
              </a:ext>
            </a:extLst>
          </p:cNvPr>
          <p:cNvCxnSpPr>
            <a:cxnSpLocks/>
          </p:cNvCxnSpPr>
          <p:nvPr/>
        </p:nvCxnSpPr>
        <p:spPr>
          <a:xfrm>
            <a:off x="275206" y="1071475"/>
            <a:ext cx="8178625" cy="0"/>
          </a:xfrm>
          <a:prstGeom prst="line">
            <a:avLst/>
          </a:prstGeom>
          <a:ln w="12700"/>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9712419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2">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32">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32">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32">
                                            <p:txEl>
                                              <p:pRg st="5" end="5"/>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32">
                                            <p:txEl>
                                              <p:pRg st="6" end="6"/>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32">
                                            <p:txEl>
                                              <p:pRg st="8" end="8"/>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32">
                                            <p:txEl>
                                              <p:pRg st="9" end="9"/>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32">
                                            <p:txEl>
                                              <p:pRg st="10" end="1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32">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7DA1C4">
            <a:alpha val="20073"/>
          </a:srgbClr>
        </a:solidFill>
        <a:effectLst/>
      </p:bgPr>
    </p:bg>
    <p:spTree>
      <p:nvGrpSpPr>
        <p:cNvPr id="1" name="Shape 130">
          <a:extLst>
            <a:ext uri="{FF2B5EF4-FFF2-40B4-BE49-F238E27FC236}">
              <a16:creationId xmlns:a16="http://schemas.microsoft.com/office/drawing/2014/main" id="{563E4D9F-BC00-CF85-51ED-9B5251D045FE}"/>
            </a:ext>
          </a:extLst>
        </p:cNvPr>
        <p:cNvGrpSpPr/>
        <p:nvPr/>
      </p:nvGrpSpPr>
      <p:grpSpPr>
        <a:xfrm>
          <a:off x="0" y="0"/>
          <a:ext cx="0" cy="0"/>
          <a:chOff x="0" y="0"/>
          <a:chExt cx="0" cy="0"/>
        </a:xfrm>
      </p:grpSpPr>
      <p:sp>
        <p:nvSpPr>
          <p:cNvPr id="131" name="Shape 131">
            <a:extLst>
              <a:ext uri="{FF2B5EF4-FFF2-40B4-BE49-F238E27FC236}">
                <a16:creationId xmlns:a16="http://schemas.microsoft.com/office/drawing/2014/main" id="{7ACB32D1-ED0D-4FF4-8348-F3411CC58684}"/>
              </a:ext>
            </a:extLst>
          </p:cNvPr>
          <p:cNvSpPr txBox="1">
            <a:spLocks noGrp="1"/>
          </p:cNvSpPr>
          <p:nvPr>
            <p:ph type="title"/>
          </p:nvPr>
        </p:nvSpPr>
        <p:spPr>
          <a:xfrm>
            <a:off x="482688" y="277962"/>
            <a:ext cx="8178624" cy="619014"/>
          </a:xfrm>
          <a:prstGeom prst="rect">
            <a:avLst/>
          </a:prstGeom>
          <a:solidFill>
            <a:schemeClr val="bg1"/>
          </a:solidFill>
          <a:ln>
            <a:noFill/>
          </a:ln>
        </p:spPr>
        <p:txBody>
          <a:bodyPr vert="horz" lIns="68569" tIns="34275" rIns="68569" bIns="34275" rtlCol="0" anchor="ctr" anchorCtr="0">
            <a:noAutofit/>
          </a:bodyPr>
          <a:lstStyle/>
          <a:p>
            <a:pPr>
              <a:spcBef>
                <a:spcPts val="0"/>
              </a:spcBef>
              <a:buClr>
                <a:srgbClr val="900056"/>
              </a:buClr>
              <a:buSzPct val="25000"/>
            </a:pPr>
            <a:r>
              <a:rPr lang="en-GB" sz="2000" b="1" dirty="0">
                <a:solidFill>
                  <a:srgbClr val="900056"/>
                </a:solidFill>
                <a:latin typeface="Questrial"/>
                <a:ea typeface="Questrial"/>
                <a:cs typeface="Questrial"/>
                <a:sym typeface="Questrial"/>
              </a:rPr>
              <a:t>Proposed Action plan for Clinicians: Part 2</a:t>
            </a:r>
          </a:p>
        </p:txBody>
      </p:sp>
      <p:sp>
        <p:nvSpPr>
          <p:cNvPr id="132" name="Shape 132">
            <a:extLst>
              <a:ext uri="{FF2B5EF4-FFF2-40B4-BE49-F238E27FC236}">
                <a16:creationId xmlns:a16="http://schemas.microsoft.com/office/drawing/2014/main" id="{EC76868E-E675-6961-6838-5C74AC0DCABD}"/>
              </a:ext>
            </a:extLst>
          </p:cNvPr>
          <p:cNvSpPr txBox="1">
            <a:spLocks noGrp="1"/>
          </p:cNvSpPr>
          <p:nvPr>
            <p:ph type="body" idx="1"/>
          </p:nvPr>
        </p:nvSpPr>
        <p:spPr>
          <a:xfrm>
            <a:off x="511565" y="1071475"/>
            <a:ext cx="7588634" cy="3969626"/>
          </a:xfrm>
          <a:prstGeom prst="rect">
            <a:avLst/>
          </a:prstGeom>
          <a:solidFill>
            <a:schemeClr val="bg1"/>
          </a:solidFill>
          <a:ln>
            <a:noFill/>
          </a:ln>
        </p:spPr>
        <p:txBody>
          <a:bodyPr vert="horz" lIns="68569" tIns="34275" rIns="68569" bIns="34275" rtlCol="0" anchor="t" anchorCtr="0">
            <a:noAutofit/>
          </a:bodyPr>
          <a:lstStyle/>
          <a:p>
            <a:pPr>
              <a:spcBef>
                <a:spcPts val="0"/>
              </a:spcBef>
              <a:buClr>
                <a:schemeClr val="dk1"/>
              </a:buClr>
              <a:buSzPct val="100000"/>
            </a:pPr>
            <a:r>
              <a:rPr lang="en-GB" sz="1600" b="1" dirty="0">
                <a:solidFill>
                  <a:schemeClr val="accent1">
                    <a:lumMod val="75000"/>
                  </a:schemeClr>
                </a:solidFill>
                <a:ea typeface="Questrial"/>
                <a:cs typeface="Questrial"/>
                <a:sym typeface="Questrial"/>
              </a:rPr>
              <a:t>Discuss</a:t>
            </a:r>
            <a:r>
              <a:rPr lang="en-GB" sz="1600" dirty="0">
                <a:ea typeface="Questrial"/>
                <a:cs typeface="Questrial"/>
                <a:sym typeface="Questrial"/>
              </a:rPr>
              <a:t> lifestyle, acute treatments, prevention </a:t>
            </a:r>
          </a:p>
          <a:p>
            <a:pPr>
              <a:spcBef>
                <a:spcPts val="0"/>
              </a:spcBef>
              <a:buClr>
                <a:schemeClr val="dk1"/>
              </a:buClr>
              <a:buSzPct val="100000"/>
              <a:buFont typeface="Courier New" panose="02070309020205020404" pitchFamily="49" charset="0"/>
              <a:buChar char="o"/>
            </a:pPr>
            <a:r>
              <a:rPr lang="en-GB" sz="1600" dirty="0">
                <a:ea typeface="Questrial"/>
                <a:cs typeface="Questrial"/>
                <a:sym typeface="Questrial"/>
              </a:rPr>
              <a:t>Also management of high-risk times </a:t>
            </a:r>
            <a:r>
              <a:rPr lang="en-GB" sz="1600" b="1" dirty="0">
                <a:solidFill>
                  <a:schemeClr val="accent1">
                    <a:lumMod val="75000"/>
                  </a:schemeClr>
                </a:solidFill>
                <a:ea typeface="Questrial"/>
                <a:cs typeface="Questrial"/>
                <a:sym typeface="Questrial"/>
              </a:rPr>
              <a:t>‘intermittent prevention’ </a:t>
            </a:r>
            <a:r>
              <a:rPr lang="en-GB" sz="1600" dirty="0">
                <a:ea typeface="Questrial"/>
                <a:cs typeface="Questrial"/>
                <a:sym typeface="Questrial"/>
              </a:rPr>
              <a:t>e.g. exams</a:t>
            </a:r>
          </a:p>
          <a:p>
            <a:pPr>
              <a:spcBef>
                <a:spcPts val="0"/>
              </a:spcBef>
              <a:buClr>
                <a:schemeClr val="dk1"/>
              </a:buClr>
              <a:buSzPct val="100000"/>
            </a:pPr>
            <a:endParaRPr lang="en-GB" sz="1600" dirty="0">
              <a:ea typeface="Questrial"/>
              <a:cs typeface="Questrial"/>
              <a:sym typeface="Questrial"/>
            </a:endParaRPr>
          </a:p>
          <a:p>
            <a:pPr>
              <a:spcBef>
                <a:spcPts val="0"/>
              </a:spcBef>
              <a:buClr>
                <a:schemeClr val="dk1"/>
              </a:buClr>
              <a:buSzPct val="100000"/>
            </a:pPr>
            <a:r>
              <a:rPr lang="en-GB" sz="1600" b="1" dirty="0">
                <a:solidFill>
                  <a:schemeClr val="accent1">
                    <a:lumMod val="75000"/>
                  </a:schemeClr>
                </a:solidFill>
                <a:ea typeface="Questrial"/>
                <a:cs typeface="Questrial"/>
                <a:sym typeface="Questrial"/>
              </a:rPr>
              <a:t>Don’t be scared of giving triptans </a:t>
            </a:r>
            <a:r>
              <a:rPr lang="en-GB" sz="1600" dirty="0">
                <a:ea typeface="Questrial"/>
                <a:cs typeface="Questrial"/>
                <a:sym typeface="Questrial"/>
              </a:rPr>
              <a:t>to children but be aware of common side effects</a:t>
            </a:r>
          </a:p>
          <a:p>
            <a:pPr>
              <a:spcBef>
                <a:spcPts val="0"/>
              </a:spcBef>
              <a:buClr>
                <a:schemeClr val="dk1"/>
              </a:buClr>
              <a:buSzPct val="100000"/>
              <a:buFont typeface="Courier New" panose="02070309020205020404" pitchFamily="49" charset="0"/>
              <a:buChar char="o"/>
            </a:pPr>
            <a:r>
              <a:rPr lang="en-GB" sz="1600" b="1" dirty="0">
                <a:solidFill>
                  <a:schemeClr val="accent1">
                    <a:lumMod val="75000"/>
                  </a:schemeClr>
                </a:solidFill>
                <a:ea typeface="Questrial"/>
                <a:cs typeface="Questrial"/>
                <a:sym typeface="Questrial"/>
              </a:rPr>
              <a:t>Offer a different one </a:t>
            </a:r>
            <a:r>
              <a:rPr lang="en-GB" sz="1600" dirty="0">
                <a:ea typeface="Questrial"/>
                <a:cs typeface="Questrial"/>
                <a:sym typeface="Questrial"/>
              </a:rPr>
              <a:t>if they don’t like the first one. </a:t>
            </a:r>
          </a:p>
          <a:p>
            <a:pPr>
              <a:spcBef>
                <a:spcPts val="0"/>
              </a:spcBef>
              <a:buClr>
                <a:schemeClr val="dk1"/>
              </a:buClr>
              <a:buSzPct val="100000"/>
            </a:pPr>
            <a:endParaRPr lang="en-GB" sz="1600" dirty="0">
              <a:ea typeface="Questrial"/>
              <a:cs typeface="Questrial"/>
              <a:sym typeface="Questrial"/>
            </a:endParaRPr>
          </a:p>
          <a:p>
            <a:pPr>
              <a:spcBef>
                <a:spcPts val="0"/>
              </a:spcBef>
              <a:buClr>
                <a:schemeClr val="dk1"/>
              </a:buClr>
              <a:buSzPct val="100000"/>
            </a:pPr>
            <a:r>
              <a:rPr lang="en-GB" sz="1600" dirty="0">
                <a:solidFill>
                  <a:schemeClr val="accent1">
                    <a:lumMod val="75000"/>
                  </a:schemeClr>
                </a:solidFill>
                <a:ea typeface="Questrial"/>
                <a:cs typeface="Questrial"/>
                <a:sym typeface="Questrial"/>
              </a:rPr>
              <a:t>Ask about migraine symptoms </a:t>
            </a:r>
            <a:r>
              <a:rPr lang="en-GB" sz="1600" dirty="0">
                <a:ea typeface="Questrial"/>
                <a:cs typeface="Questrial"/>
                <a:sym typeface="Questrial"/>
              </a:rPr>
              <a:t>specifically when prescribing </a:t>
            </a:r>
            <a:r>
              <a:rPr lang="en-GB" sz="1600" b="1" dirty="0">
                <a:solidFill>
                  <a:schemeClr val="accent1">
                    <a:lumMod val="75000"/>
                  </a:schemeClr>
                </a:solidFill>
                <a:ea typeface="Questrial"/>
                <a:cs typeface="Questrial"/>
                <a:sym typeface="Questrial"/>
              </a:rPr>
              <a:t>contraception to girls </a:t>
            </a:r>
          </a:p>
          <a:p>
            <a:pPr>
              <a:spcBef>
                <a:spcPts val="0"/>
              </a:spcBef>
              <a:buClr>
                <a:schemeClr val="dk1"/>
              </a:buClr>
              <a:buSzPct val="100000"/>
              <a:buFont typeface="Courier New" panose="02070309020205020404" pitchFamily="49" charset="0"/>
              <a:buChar char="o"/>
            </a:pPr>
            <a:r>
              <a:rPr lang="en-GB" sz="1600" b="1" dirty="0">
                <a:solidFill>
                  <a:schemeClr val="accent1">
                    <a:lumMod val="75000"/>
                  </a:schemeClr>
                </a:solidFill>
                <a:ea typeface="Questrial"/>
                <a:cs typeface="Questrial"/>
                <a:sym typeface="Questrial"/>
              </a:rPr>
              <a:t>Describe to them clearly what migraine is and what aura is</a:t>
            </a:r>
            <a:r>
              <a:rPr lang="en-GB" sz="1600" dirty="0">
                <a:ea typeface="Questrial"/>
                <a:cs typeface="Questrial"/>
                <a:sym typeface="Questrial"/>
              </a:rPr>
              <a:t>. </a:t>
            </a:r>
          </a:p>
          <a:p>
            <a:pPr>
              <a:spcBef>
                <a:spcPts val="0"/>
              </a:spcBef>
              <a:buClr>
                <a:schemeClr val="dk1"/>
              </a:buClr>
              <a:buSzPct val="100000"/>
            </a:pPr>
            <a:endParaRPr lang="en-GB" sz="1600" dirty="0">
              <a:ea typeface="Questrial"/>
              <a:cs typeface="Questrial"/>
              <a:sym typeface="Questrial"/>
            </a:endParaRPr>
          </a:p>
          <a:p>
            <a:pPr>
              <a:spcBef>
                <a:spcPts val="0"/>
              </a:spcBef>
              <a:buClr>
                <a:schemeClr val="dk1"/>
              </a:buClr>
              <a:buSzPct val="100000"/>
            </a:pPr>
            <a:r>
              <a:rPr lang="en-GB" sz="1600" b="1" dirty="0">
                <a:solidFill>
                  <a:schemeClr val="accent1">
                    <a:lumMod val="75000"/>
                  </a:schemeClr>
                </a:solidFill>
                <a:ea typeface="Questrial"/>
                <a:cs typeface="Questrial"/>
                <a:sym typeface="Questrial"/>
              </a:rPr>
              <a:t>Give HOPE</a:t>
            </a:r>
          </a:p>
          <a:p>
            <a:pPr>
              <a:spcBef>
                <a:spcPts val="0"/>
              </a:spcBef>
              <a:buClr>
                <a:schemeClr val="dk1"/>
              </a:buClr>
              <a:buSzPct val="100000"/>
              <a:buFont typeface="Courier New" panose="02070309020205020404" pitchFamily="49" charset="0"/>
              <a:buChar char="o"/>
            </a:pPr>
            <a:r>
              <a:rPr lang="en-GB" sz="1600" b="1" dirty="0">
                <a:solidFill>
                  <a:schemeClr val="accent1">
                    <a:lumMod val="75000"/>
                  </a:schemeClr>
                </a:solidFill>
                <a:ea typeface="Questrial"/>
                <a:cs typeface="Questrial"/>
                <a:sym typeface="Questrial"/>
              </a:rPr>
              <a:t>Explain</a:t>
            </a:r>
            <a:r>
              <a:rPr lang="en-GB" sz="1600" dirty="0">
                <a:solidFill>
                  <a:schemeClr val="accent1">
                    <a:lumMod val="75000"/>
                  </a:schemeClr>
                </a:solidFill>
                <a:ea typeface="Questrial"/>
                <a:cs typeface="Questrial"/>
                <a:sym typeface="Questrial"/>
              </a:rPr>
              <a:t> </a:t>
            </a:r>
            <a:r>
              <a:rPr lang="en-GB" sz="1600" dirty="0">
                <a:ea typeface="Questrial"/>
                <a:cs typeface="Questrial"/>
                <a:sym typeface="Questrial"/>
              </a:rPr>
              <a:t>to the child and care givers that the </a:t>
            </a:r>
            <a:r>
              <a:rPr lang="en-GB" sz="1600" b="1" dirty="0">
                <a:solidFill>
                  <a:schemeClr val="accent1">
                    <a:lumMod val="75000"/>
                  </a:schemeClr>
                </a:solidFill>
                <a:ea typeface="Questrial"/>
                <a:cs typeface="Questrial"/>
                <a:sym typeface="Questrial"/>
              </a:rPr>
              <a:t>propensity to have migraine is lifelong </a:t>
            </a:r>
            <a:r>
              <a:rPr lang="en-GB" sz="1600" dirty="0">
                <a:ea typeface="Questrial"/>
                <a:cs typeface="Questrial"/>
                <a:sym typeface="Questrial"/>
              </a:rPr>
              <a:t>but lots of strategies can help and new medications are on the way. </a:t>
            </a:r>
          </a:p>
          <a:p>
            <a:pPr>
              <a:spcBef>
                <a:spcPts val="0"/>
              </a:spcBef>
              <a:buClr>
                <a:schemeClr val="dk1"/>
              </a:buClr>
              <a:buSzPct val="100000"/>
              <a:buFont typeface="Courier New" panose="02070309020205020404" pitchFamily="49" charset="0"/>
              <a:buChar char="o"/>
            </a:pPr>
            <a:endParaRPr lang="en-GB" sz="1600" dirty="0">
              <a:ea typeface="Questrial"/>
              <a:cs typeface="Questrial"/>
              <a:sym typeface="Questrial"/>
            </a:endParaRPr>
          </a:p>
          <a:p>
            <a:pPr>
              <a:spcBef>
                <a:spcPts val="0"/>
              </a:spcBef>
              <a:buClr>
                <a:schemeClr val="dk1"/>
              </a:buClr>
              <a:buSzPct val="100000"/>
            </a:pPr>
            <a:r>
              <a:rPr lang="en-GB" sz="1600" b="1" dirty="0">
                <a:solidFill>
                  <a:schemeClr val="accent1">
                    <a:lumMod val="75000"/>
                  </a:schemeClr>
                </a:solidFill>
                <a:ea typeface="Questrial"/>
                <a:cs typeface="Questrial"/>
                <a:sym typeface="Questrial"/>
              </a:rPr>
              <a:t>Please</a:t>
            </a:r>
            <a:r>
              <a:rPr lang="en-GB" sz="1600" dirty="0">
                <a:ea typeface="Questrial"/>
                <a:cs typeface="Questrial"/>
                <a:sym typeface="Questrial"/>
              </a:rPr>
              <a:t> also be aware that </a:t>
            </a:r>
            <a:r>
              <a:rPr lang="en-GB" sz="1600" b="1" dirty="0">
                <a:solidFill>
                  <a:schemeClr val="accent1">
                    <a:lumMod val="75000"/>
                  </a:schemeClr>
                </a:solidFill>
                <a:ea typeface="Questrial"/>
                <a:cs typeface="Questrial"/>
                <a:sym typeface="Questrial"/>
              </a:rPr>
              <a:t>CLUSTER HEADACHE </a:t>
            </a:r>
            <a:r>
              <a:rPr lang="en-GB" sz="1600" dirty="0">
                <a:ea typeface="Questrial"/>
                <a:cs typeface="Questrial"/>
                <a:sym typeface="Questrial"/>
              </a:rPr>
              <a:t>is different &amp; rare but can occur in children as young as 2 &amp; needs a very different treatment plan</a:t>
            </a:r>
          </a:p>
          <a:p>
            <a:pPr>
              <a:spcBef>
                <a:spcPts val="0"/>
              </a:spcBef>
              <a:buClr>
                <a:schemeClr val="dk1"/>
              </a:buClr>
              <a:buSzPct val="100000"/>
            </a:pPr>
            <a:r>
              <a:rPr lang="en-GB" sz="1400" dirty="0">
                <a:ea typeface="Questrial"/>
                <a:cs typeface="Questrial"/>
                <a:sym typeface="Questrial"/>
              </a:rPr>
              <a:t>(</a:t>
            </a:r>
            <a:r>
              <a:rPr lang="en-GB" sz="1400" b="1" dirty="0">
                <a:solidFill>
                  <a:schemeClr val="accent1">
                    <a:lumMod val="75000"/>
                  </a:schemeClr>
                </a:solidFill>
                <a:ea typeface="Questrial"/>
                <a:cs typeface="Questrial"/>
                <a:sym typeface="Questrial"/>
              </a:rPr>
              <a:t>Heads Up podcast Series 7 </a:t>
            </a:r>
            <a:r>
              <a:rPr lang="en-GB" sz="1400" dirty="0">
                <a:ea typeface="Questrial"/>
                <a:cs typeface="Questrial"/>
                <a:sym typeface="Questrial"/>
              </a:rPr>
              <a:t>features children with CH) </a:t>
            </a:r>
          </a:p>
        </p:txBody>
      </p:sp>
      <p:sp>
        <p:nvSpPr>
          <p:cNvPr id="133" name="Shape 133">
            <a:extLst>
              <a:ext uri="{FF2B5EF4-FFF2-40B4-BE49-F238E27FC236}">
                <a16:creationId xmlns:a16="http://schemas.microsoft.com/office/drawing/2014/main" id="{25353DD1-C0A6-8E3A-ED04-8C1B86989778}"/>
              </a:ext>
            </a:extLst>
          </p:cNvPr>
          <p:cNvSpPr txBox="1">
            <a:spLocks noGrp="1"/>
          </p:cNvSpPr>
          <p:nvPr>
            <p:ph type="sldNum" idx="12"/>
          </p:nvPr>
        </p:nvSpPr>
        <p:spPr>
          <a:xfrm>
            <a:off x="6057901" y="4767264"/>
            <a:ext cx="1600199" cy="273844"/>
          </a:xfrm>
          <a:prstGeom prst="rect">
            <a:avLst/>
          </a:prstGeom>
          <a:noFill/>
          <a:ln>
            <a:noFill/>
          </a:ln>
        </p:spPr>
        <p:txBody>
          <a:bodyPr vert="horz" lIns="68569" tIns="34275" rIns="68569" bIns="34275" rtlCol="0" anchor="ctr" anchorCtr="0">
            <a:noAutofit/>
          </a:bodyPr>
          <a:lstStyle/>
          <a:p>
            <a:pPr>
              <a:buSzPct val="25000"/>
            </a:pPr>
            <a:fld id="{00000000-1234-1234-1234-123412341234}" type="slidenum">
              <a:rPr lang="en-GB">
                <a:solidFill>
                  <a:srgbClr val="888888"/>
                </a:solidFill>
                <a:latin typeface="Calibri"/>
                <a:ea typeface="Calibri"/>
                <a:cs typeface="Calibri"/>
                <a:sym typeface="Calibri"/>
              </a:rPr>
              <a:pPr>
                <a:buSzPct val="25000"/>
              </a:pPr>
              <a:t>38</a:t>
            </a:fld>
            <a:endParaRPr lang="en-GB">
              <a:solidFill>
                <a:srgbClr val="888888"/>
              </a:solidFill>
              <a:latin typeface="Calibri"/>
              <a:ea typeface="Calibri"/>
              <a:cs typeface="Calibri"/>
              <a:sym typeface="Calibri"/>
            </a:endParaRPr>
          </a:p>
        </p:txBody>
      </p:sp>
      <p:cxnSp>
        <p:nvCxnSpPr>
          <p:cNvPr id="7" name="Straight Connector 6">
            <a:extLst>
              <a:ext uri="{FF2B5EF4-FFF2-40B4-BE49-F238E27FC236}">
                <a16:creationId xmlns:a16="http://schemas.microsoft.com/office/drawing/2014/main" id="{1A751CB4-2A83-6598-BE93-8C1B4961ACDA}"/>
              </a:ext>
            </a:extLst>
          </p:cNvPr>
          <p:cNvCxnSpPr>
            <a:cxnSpLocks/>
          </p:cNvCxnSpPr>
          <p:nvPr/>
        </p:nvCxnSpPr>
        <p:spPr>
          <a:xfrm>
            <a:off x="275206" y="1071475"/>
            <a:ext cx="8178625" cy="0"/>
          </a:xfrm>
          <a:prstGeom prst="line">
            <a:avLst/>
          </a:prstGeom>
          <a:ln w="12700"/>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1453730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2">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32">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32">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32">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32">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32">
                                            <p:txEl>
                                              <p:pRg st="7" end="7"/>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32">
                                            <p:txEl>
                                              <p:pRg st="9" end="9"/>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32">
                                            <p:txEl>
                                              <p:pRg st="10" end="1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32">
                                            <p:txEl>
                                              <p:pRg st="12" end="12"/>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32">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7DA1C4">
            <a:alpha val="20073"/>
          </a:srgbClr>
        </a:solidFill>
        <a:effectLst/>
      </p:bgPr>
    </p:bg>
    <p:spTree>
      <p:nvGrpSpPr>
        <p:cNvPr id="1" name="Shape 130">
          <a:extLst>
            <a:ext uri="{FF2B5EF4-FFF2-40B4-BE49-F238E27FC236}">
              <a16:creationId xmlns:a16="http://schemas.microsoft.com/office/drawing/2014/main" id="{06E2C07F-2D7F-397D-69C3-C69E78D675CB}"/>
            </a:ext>
          </a:extLst>
        </p:cNvPr>
        <p:cNvGrpSpPr/>
        <p:nvPr/>
      </p:nvGrpSpPr>
      <p:grpSpPr>
        <a:xfrm>
          <a:off x="0" y="0"/>
          <a:ext cx="0" cy="0"/>
          <a:chOff x="0" y="0"/>
          <a:chExt cx="0" cy="0"/>
        </a:xfrm>
      </p:grpSpPr>
      <p:sp>
        <p:nvSpPr>
          <p:cNvPr id="131" name="Shape 131">
            <a:extLst>
              <a:ext uri="{FF2B5EF4-FFF2-40B4-BE49-F238E27FC236}">
                <a16:creationId xmlns:a16="http://schemas.microsoft.com/office/drawing/2014/main" id="{370DFF67-6468-5CA2-D840-4A4B683F56AF}"/>
              </a:ext>
            </a:extLst>
          </p:cNvPr>
          <p:cNvSpPr txBox="1">
            <a:spLocks noGrp="1"/>
          </p:cNvSpPr>
          <p:nvPr>
            <p:ph type="title"/>
          </p:nvPr>
        </p:nvSpPr>
        <p:spPr>
          <a:xfrm>
            <a:off x="482688" y="277962"/>
            <a:ext cx="8178624" cy="619014"/>
          </a:xfrm>
          <a:prstGeom prst="rect">
            <a:avLst/>
          </a:prstGeom>
          <a:solidFill>
            <a:schemeClr val="bg1"/>
          </a:solidFill>
          <a:ln>
            <a:noFill/>
          </a:ln>
        </p:spPr>
        <p:txBody>
          <a:bodyPr vert="horz" lIns="68569" tIns="34275" rIns="68569" bIns="34275" rtlCol="0" anchor="ctr" anchorCtr="0">
            <a:noAutofit/>
          </a:bodyPr>
          <a:lstStyle/>
          <a:p>
            <a:pPr>
              <a:spcBef>
                <a:spcPts val="0"/>
              </a:spcBef>
              <a:buClr>
                <a:srgbClr val="900056"/>
              </a:buClr>
              <a:buSzPct val="25000"/>
            </a:pPr>
            <a:r>
              <a:rPr lang="en-GB" sz="2000" b="1" dirty="0">
                <a:solidFill>
                  <a:srgbClr val="900056"/>
                </a:solidFill>
                <a:latin typeface="Questrial"/>
                <a:ea typeface="Questrial"/>
                <a:cs typeface="Questrial"/>
                <a:sym typeface="Questrial"/>
              </a:rPr>
              <a:t>Things to try hard to avoid</a:t>
            </a:r>
          </a:p>
        </p:txBody>
      </p:sp>
      <p:sp>
        <p:nvSpPr>
          <p:cNvPr id="132" name="Shape 132">
            <a:extLst>
              <a:ext uri="{FF2B5EF4-FFF2-40B4-BE49-F238E27FC236}">
                <a16:creationId xmlns:a16="http://schemas.microsoft.com/office/drawing/2014/main" id="{693250EA-9C27-FD98-C757-64FD066B164A}"/>
              </a:ext>
            </a:extLst>
          </p:cNvPr>
          <p:cNvSpPr txBox="1">
            <a:spLocks noGrp="1"/>
          </p:cNvSpPr>
          <p:nvPr>
            <p:ph type="body" idx="1"/>
          </p:nvPr>
        </p:nvSpPr>
        <p:spPr>
          <a:xfrm>
            <a:off x="511565" y="1239449"/>
            <a:ext cx="7588634" cy="3695007"/>
          </a:xfrm>
          <a:prstGeom prst="rect">
            <a:avLst/>
          </a:prstGeom>
          <a:solidFill>
            <a:schemeClr val="bg1"/>
          </a:solidFill>
          <a:ln>
            <a:noFill/>
          </a:ln>
        </p:spPr>
        <p:txBody>
          <a:bodyPr vert="horz" lIns="68569" tIns="34275" rIns="68569" bIns="34275" rtlCol="0" anchor="t" anchorCtr="0">
            <a:noAutofit/>
          </a:bodyPr>
          <a:lstStyle/>
          <a:p>
            <a:pPr>
              <a:spcBef>
                <a:spcPts val="0"/>
              </a:spcBef>
              <a:buClr>
                <a:schemeClr val="dk1"/>
              </a:buClr>
              <a:buSzPct val="100000"/>
            </a:pPr>
            <a:r>
              <a:rPr lang="en-GB" sz="1600" dirty="0">
                <a:ea typeface="Questrial"/>
                <a:cs typeface="Questrial"/>
                <a:sym typeface="Questrial"/>
              </a:rPr>
              <a:t>Attributing headaches in children to Tension type headache</a:t>
            </a:r>
          </a:p>
          <a:p>
            <a:pPr>
              <a:spcBef>
                <a:spcPts val="0"/>
              </a:spcBef>
              <a:buClr>
                <a:schemeClr val="dk1"/>
              </a:buClr>
              <a:buSzPct val="100000"/>
            </a:pPr>
            <a:endParaRPr lang="en-GB" sz="1600" dirty="0">
              <a:ea typeface="Questrial"/>
              <a:cs typeface="Questrial"/>
              <a:sym typeface="Questrial"/>
            </a:endParaRPr>
          </a:p>
          <a:p>
            <a:pPr>
              <a:spcBef>
                <a:spcPts val="0"/>
              </a:spcBef>
              <a:buClr>
                <a:schemeClr val="dk1"/>
              </a:buClr>
              <a:buSzPct val="100000"/>
            </a:pPr>
            <a:r>
              <a:rPr lang="en-GB" sz="1600" dirty="0">
                <a:ea typeface="Questrial"/>
                <a:cs typeface="Questrial"/>
                <a:sym typeface="Questrial"/>
              </a:rPr>
              <a:t>Suggesting the child is just anxious about school or that they need to wear their glasses more, instead of making the diagnosis</a:t>
            </a:r>
          </a:p>
          <a:p>
            <a:pPr>
              <a:spcBef>
                <a:spcPts val="0"/>
              </a:spcBef>
              <a:buClr>
                <a:schemeClr val="dk1"/>
              </a:buClr>
              <a:buSzPct val="100000"/>
            </a:pPr>
            <a:endParaRPr lang="en-GB" sz="1600" dirty="0">
              <a:ea typeface="Questrial"/>
              <a:cs typeface="Questrial"/>
              <a:sym typeface="Questrial"/>
            </a:endParaRPr>
          </a:p>
          <a:p>
            <a:pPr>
              <a:spcBef>
                <a:spcPts val="0"/>
              </a:spcBef>
              <a:buClr>
                <a:schemeClr val="dk1"/>
              </a:buClr>
              <a:buSzPct val="100000"/>
            </a:pPr>
            <a:r>
              <a:rPr lang="en-GB" sz="1600" dirty="0">
                <a:ea typeface="Questrial"/>
                <a:cs typeface="Questrial"/>
                <a:sym typeface="Questrial"/>
              </a:rPr>
              <a:t>Suggesting their headaches are all down to mobile phone or screen use, gaming etc</a:t>
            </a:r>
          </a:p>
          <a:p>
            <a:pPr>
              <a:spcBef>
                <a:spcPts val="0"/>
              </a:spcBef>
              <a:buClr>
                <a:schemeClr val="dk1"/>
              </a:buClr>
              <a:buSzPct val="100000"/>
            </a:pPr>
            <a:endParaRPr lang="en-GB" sz="1600" dirty="0">
              <a:ea typeface="Questrial"/>
              <a:cs typeface="Questrial"/>
              <a:sym typeface="Questrial"/>
            </a:endParaRPr>
          </a:p>
          <a:p>
            <a:pPr>
              <a:spcBef>
                <a:spcPts val="0"/>
              </a:spcBef>
              <a:buClr>
                <a:schemeClr val="dk1"/>
              </a:buClr>
              <a:buSzPct val="100000"/>
            </a:pPr>
            <a:r>
              <a:rPr lang="en-GB" sz="1600" dirty="0">
                <a:ea typeface="Questrial"/>
                <a:cs typeface="Questrial"/>
                <a:sym typeface="Questrial"/>
              </a:rPr>
              <a:t>Prescribing them anything containing Codeine or opioids</a:t>
            </a:r>
          </a:p>
          <a:p>
            <a:pPr>
              <a:spcBef>
                <a:spcPts val="0"/>
              </a:spcBef>
              <a:buClr>
                <a:schemeClr val="dk1"/>
              </a:buClr>
              <a:buSzPct val="100000"/>
            </a:pPr>
            <a:endParaRPr lang="en-GB" sz="1600" dirty="0">
              <a:ea typeface="Questrial"/>
              <a:cs typeface="Questrial"/>
              <a:sym typeface="Questrial"/>
            </a:endParaRPr>
          </a:p>
          <a:p>
            <a:pPr>
              <a:spcBef>
                <a:spcPts val="0"/>
              </a:spcBef>
              <a:buClr>
                <a:schemeClr val="dk1"/>
              </a:buClr>
              <a:buSzPct val="100000"/>
            </a:pPr>
            <a:r>
              <a:rPr lang="en-GB" sz="1600" dirty="0">
                <a:ea typeface="Questrial"/>
                <a:cs typeface="Questrial"/>
                <a:sym typeface="Questrial"/>
              </a:rPr>
              <a:t>Leaving them with no follow up plan – migraine may change as children change and grow</a:t>
            </a:r>
          </a:p>
          <a:p>
            <a:pPr>
              <a:spcBef>
                <a:spcPts val="0"/>
              </a:spcBef>
              <a:buClr>
                <a:schemeClr val="dk1"/>
              </a:buClr>
              <a:buSzPct val="100000"/>
            </a:pPr>
            <a:endParaRPr lang="en-GB" sz="1600" dirty="0">
              <a:ea typeface="Questrial"/>
              <a:cs typeface="Questrial"/>
              <a:sym typeface="Questrial"/>
            </a:endParaRPr>
          </a:p>
          <a:p>
            <a:pPr>
              <a:spcBef>
                <a:spcPts val="0"/>
              </a:spcBef>
              <a:buClr>
                <a:schemeClr val="dk1"/>
              </a:buClr>
              <a:buSzPct val="100000"/>
            </a:pPr>
            <a:r>
              <a:rPr lang="en-GB" sz="1600" dirty="0">
                <a:ea typeface="Questrial"/>
                <a:cs typeface="Questrial"/>
                <a:sym typeface="Questrial"/>
              </a:rPr>
              <a:t>Telling them they will grow out of it – instead empower them with good information sources for this lifelong condition</a:t>
            </a:r>
          </a:p>
          <a:p>
            <a:pPr marL="257175" indent="-257175">
              <a:spcBef>
                <a:spcPts val="0"/>
              </a:spcBef>
              <a:buClr>
                <a:schemeClr val="dk1"/>
              </a:buClr>
              <a:buSzPct val="100000"/>
              <a:buNone/>
            </a:pPr>
            <a:endParaRPr lang="en-GB" sz="1600" dirty="0">
              <a:ea typeface="Questrial"/>
              <a:cs typeface="Questrial"/>
              <a:sym typeface="Questrial"/>
            </a:endParaRPr>
          </a:p>
          <a:p>
            <a:pPr marL="257175" indent="-257175">
              <a:spcBef>
                <a:spcPts val="0"/>
              </a:spcBef>
              <a:buClr>
                <a:schemeClr val="dk1"/>
              </a:buClr>
              <a:buSzPct val="100000"/>
              <a:buNone/>
            </a:pPr>
            <a:endParaRPr lang="en-GB" sz="1600" dirty="0">
              <a:ea typeface="Questrial"/>
              <a:cs typeface="Questrial"/>
              <a:sym typeface="Questrial"/>
            </a:endParaRPr>
          </a:p>
          <a:p>
            <a:pPr marL="257175" indent="-257175">
              <a:spcBef>
                <a:spcPts val="0"/>
              </a:spcBef>
              <a:buClr>
                <a:schemeClr val="dk1"/>
              </a:buClr>
              <a:buSzPct val="100000"/>
              <a:buNone/>
            </a:pPr>
            <a:endParaRPr lang="en-GB" sz="1600" dirty="0">
              <a:ea typeface="Questrial"/>
              <a:cs typeface="Questrial"/>
              <a:sym typeface="Questrial"/>
            </a:endParaRPr>
          </a:p>
        </p:txBody>
      </p:sp>
      <p:sp>
        <p:nvSpPr>
          <p:cNvPr id="133" name="Shape 133">
            <a:extLst>
              <a:ext uri="{FF2B5EF4-FFF2-40B4-BE49-F238E27FC236}">
                <a16:creationId xmlns:a16="http://schemas.microsoft.com/office/drawing/2014/main" id="{6EF827E9-DBCE-8343-D33D-3F4BCAFB83C4}"/>
              </a:ext>
            </a:extLst>
          </p:cNvPr>
          <p:cNvSpPr txBox="1">
            <a:spLocks noGrp="1"/>
          </p:cNvSpPr>
          <p:nvPr>
            <p:ph type="sldNum" idx="12"/>
          </p:nvPr>
        </p:nvSpPr>
        <p:spPr>
          <a:xfrm>
            <a:off x="6057901" y="4767264"/>
            <a:ext cx="1600199" cy="273844"/>
          </a:xfrm>
          <a:prstGeom prst="rect">
            <a:avLst/>
          </a:prstGeom>
          <a:noFill/>
          <a:ln>
            <a:noFill/>
          </a:ln>
        </p:spPr>
        <p:txBody>
          <a:bodyPr vert="horz" lIns="68569" tIns="34275" rIns="68569" bIns="34275" rtlCol="0" anchor="ctr" anchorCtr="0">
            <a:noAutofit/>
          </a:bodyPr>
          <a:lstStyle/>
          <a:p>
            <a:pPr>
              <a:buSzPct val="25000"/>
            </a:pPr>
            <a:fld id="{00000000-1234-1234-1234-123412341234}" type="slidenum">
              <a:rPr lang="en-GB">
                <a:solidFill>
                  <a:srgbClr val="888888"/>
                </a:solidFill>
                <a:latin typeface="Calibri"/>
                <a:ea typeface="Calibri"/>
                <a:cs typeface="Calibri"/>
                <a:sym typeface="Calibri"/>
              </a:rPr>
              <a:pPr>
                <a:buSzPct val="25000"/>
              </a:pPr>
              <a:t>39</a:t>
            </a:fld>
            <a:endParaRPr lang="en-GB">
              <a:solidFill>
                <a:srgbClr val="888888"/>
              </a:solidFill>
              <a:latin typeface="Calibri"/>
              <a:ea typeface="Calibri"/>
              <a:cs typeface="Calibri"/>
              <a:sym typeface="Calibri"/>
            </a:endParaRPr>
          </a:p>
        </p:txBody>
      </p:sp>
      <p:cxnSp>
        <p:nvCxnSpPr>
          <p:cNvPr id="7" name="Straight Connector 6">
            <a:extLst>
              <a:ext uri="{FF2B5EF4-FFF2-40B4-BE49-F238E27FC236}">
                <a16:creationId xmlns:a16="http://schemas.microsoft.com/office/drawing/2014/main" id="{80883563-B4EB-2531-EB65-0911BC494DAE}"/>
              </a:ext>
            </a:extLst>
          </p:cNvPr>
          <p:cNvCxnSpPr>
            <a:cxnSpLocks/>
          </p:cNvCxnSpPr>
          <p:nvPr/>
        </p:nvCxnSpPr>
        <p:spPr>
          <a:xfrm>
            <a:off x="275206" y="1071475"/>
            <a:ext cx="8178625" cy="0"/>
          </a:xfrm>
          <a:prstGeom prst="line">
            <a:avLst/>
          </a:prstGeom>
          <a:ln w="12700"/>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1411297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2">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32">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32">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32">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32">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7DA1C4">
            <a:alpha val="20073"/>
          </a:srgbClr>
        </a:solidFill>
        <a:effectLst/>
      </p:bgPr>
    </p:bg>
    <p:spTree>
      <p:nvGrpSpPr>
        <p:cNvPr id="1" name="Shape 130">
          <a:extLst>
            <a:ext uri="{FF2B5EF4-FFF2-40B4-BE49-F238E27FC236}">
              <a16:creationId xmlns:a16="http://schemas.microsoft.com/office/drawing/2014/main" id="{E6105FF6-BF85-E176-D58F-9B7A46D921D0}"/>
            </a:ext>
          </a:extLst>
        </p:cNvPr>
        <p:cNvGrpSpPr/>
        <p:nvPr/>
      </p:nvGrpSpPr>
      <p:grpSpPr>
        <a:xfrm>
          <a:off x="0" y="0"/>
          <a:ext cx="0" cy="0"/>
          <a:chOff x="0" y="0"/>
          <a:chExt cx="0" cy="0"/>
        </a:xfrm>
      </p:grpSpPr>
      <p:sp>
        <p:nvSpPr>
          <p:cNvPr id="131" name="Shape 131">
            <a:extLst>
              <a:ext uri="{FF2B5EF4-FFF2-40B4-BE49-F238E27FC236}">
                <a16:creationId xmlns:a16="http://schemas.microsoft.com/office/drawing/2014/main" id="{C4015A9A-0844-C3A6-8514-90F4BA74A32F}"/>
              </a:ext>
            </a:extLst>
          </p:cNvPr>
          <p:cNvSpPr txBox="1">
            <a:spLocks noGrp="1"/>
          </p:cNvSpPr>
          <p:nvPr>
            <p:ph type="title"/>
          </p:nvPr>
        </p:nvSpPr>
        <p:spPr>
          <a:xfrm>
            <a:off x="482688" y="277962"/>
            <a:ext cx="8178624" cy="619014"/>
          </a:xfrm>
          <a:prstGeom prst="rect">
            <a:avLst/>
          </a:prstGeom>
          <a:solidFill>
            <a:schemeClr val="bg1"/>
          </a:solidFill>
          <a:ln>
            <a:noFill/>
          </a:ln>
        </p:spPr>
        <p:txBody>
          <a:bodyPr vert="horz" lIns="68569" tIns="34275" rIns="68569" bIns="34275" rtlCol="0" anchor="ctr" anchorCtr="0">
            <a:noAutofit/>
          </a:bodyPr>
          <a:lstStyle/>
          <a:p>
            <a:pPr>
              <a:spcBef>
                <a:spcPts val="0"/>
              </a:spcBef>
              <a:buClr>
                <a:srgbClr val="900056"/>
              </a:buClr>
              <a:buSzPct val="25000"/>
            </a:pPr>
            <a:r>
              <a:rPr lang="en-GB" sz="2000" b="1" dirty="0">
                <a:solidFill>
                  <a:srgbClr val="900056"/>
                </a:solidFill>
                <a:latin typeface="Questrial"/>
                <a:ea typeface="Questrial"/>
                <a:cs typeface="Questrial"/>
                <a:sym typeface="Questrial"/>
              </a:rPr>
              <a:t>Resources for Clinics</a:t>
            </a:r>
          </a:p>
        </p:txBody>
      </p:sp>
      <p:sp>
        <p:nvSpPr>
          <p:cNvPr id="133" name="Shape 133">
            <a:extLst>
              <a:ext uri="{FF2B5EF4-FFF2-40B4-BE49-F238E27FC236}">
                <a16:creationId xmlns:a16="http://schemas.microsoft.com/office/drawing/2014/main" id="{72522872-A11E-7138-B174-C0FDDE492E8A}"/>
              </a:ext>
            </a:extLst>
          </p:cNvPr>
          <p:cNvSpPr txBox="1">
            <a:spLocks noGrp="1"/>
          </p:cNvSpPr>
          <p:nvPr>
            <p:ph type="sldNum" idx="12"/>
          </p:nvPr>
        </p:nvSpPr>
        <p:spPr>
          <a:xfrm>
            <a:off x="6057901" y="4767264"/>
            <a:ext cx="1600199" cy="273844"/>
          </a:xfrm>
          <a:prstGeom prst="rect">
            <a:avLst/>
          </a:prstGeom>
          <a:noFill/>
          <a:ln>
            <a:noFill/>
          </a:ln>
        </p:spPr>
        <p:txBody>
          <a:bodyPr vert="horz" lIns="68569" tIns="34275" rIns="68569" bIns="34275" rtlCol="0" anchor="ctr" anchorCtr="0">
            <a:noAutofit/>
          </a:bodyPr>
          <a:lstStyle/>
          <a:p>
            <a:pPr>
              <a:buSzPct val="25000"/>
            </a:pPr>
            <a:fld id="{00000000-1234-1234-1234-123412341234}" type="slidenum">
              <a:rPr lang="en-GB" smtClean="0">
                <a:solidFill>
                  <a:srgbClr val="888888"/>
                </a:solidFill>
                <a:latin typeface="Calibri"/>
                <a:ea typeface="Calibri"/>
                <a:cs typeface="Calibri"/>
                <a:sym typeface="Calibri"/>
              </a:rPr>
              <a:pPr>
                <a:buSzPct val="25000"/>
              </a:pPr>
              <a:t>40</a:t>
            </a:fld>
            <a:endParaRPr lang="en-GB" dirty="0">
              <a:solidFill>
                <a:srgbClr val="888888"/>
              </a:solidFill>
              <a:latin typeface="Calibri"/>
              <a:ea typeface="Calibri"/>
              <a:cs typeface="Calibri"/>
              <a:sym typeface="Calibri"/>
            </a:endParaRPr>
          </a:p>
        </p:txBody>
      </p:sp>
      <p:sp>
        <p:nvSpPr>
          <p:cNvPr id="3" name="TextBox 2">
            <a:extLst>
              <a:ext uri="{FF2B5EF4-FFF2-40B4-BE49-F238E27FC236}">
                <a16:creationId xmlns:a16="http://schemas.microsoft.com/office/drawing/2014/main" id="{A1C1D0B7-C7B8-DEA1-9AA6-EA3F23B8852F}"/>
              </a:ext>
            </a:extLst>
          </p:cNvPr>
          <p:cNvSpPr txBox="1"/>
          <p:nvPr/>
        </p:nvSpPr>
        <p:spPr>
          <a:xfrm>
            <a:off x="1817511" y="1325255"/>
            <a:ext cx="5949244" cy="2492990"/>
          </a:xfrm>
          <a:prstGeom prst="rect">
            <a:avLst/>
          </a:prstGeom>
          <a:solidFill>
            <a:schemeClr val="bg1"/>
          </a:solidFill>
        </p:spPr>
        <p:txBody>
          <a:bodyPr wrap="square" rtlCol="0">
            <a:spAutoFit/>
          </a:bodyPr>
          <a:lstStyle/>
          <a:p>
            <a:r>
              <a:rPr lang="en-US" sz="1200" b="1" dirty="0" err="1"/>
              <a:t>PedMidas</a:t>
            </a:r>
            <a:r>
              <a:rPr lang="en-US" sz="1200" b="1" dirty="0"/>
              <a:t> :  </a:t>
            </a:r>
            <a:r>
              <a:rPr lang="en-GB" sz="1200" b="1" dirty="0" err="1">
                <a:solidFill>
                  <a:srgbClr val="212121"/>
                </a:solidFill>
              </a:rPr>
              <a:t>Pediatric</a:t>
            </a:r>
            <a:r>
              <a:rPr lang="en-GB" sz="1200" b="1" dirty="0">
                <a:solidFill>
                  <a:srgbClr val="212121"/>
                </a:solidFill>
              </a:rPr>
              <a:t> Migraine Disability Assessment </a:t>
            </a:r>
          </a:p>
          <a:p>
            <a:endParaRPr lang="en-GB" sz="1200" b="1" dirty="0">
              <a:solidFill>
                <a:srgbClr val="212121"/>
              </a:solidFill>
              <a:hlinkClick r:id="rId3"/>
            </a:endParaRPr>
          </a:p>
          <a:p>
            <a:r>
              <a:rPr lang="en-GB" sz="1200" dirty="0">
                <a:solidFill>
                  <a:srgbClr val="212121"/>
                </a:solidFill>
                <a:hlinkClick r:id="rId3"/>
              </a:rPr>
              <a:t>https://media.gosh.nhs.uk/documents/pedi_midas_questionnaire.pdf</a:t>
            </a:r>
            <a:r>
              <a:rPr lang="en-GB" sz="1200" dirty="0">
                <a:solidFill>
                  <a:srgbClr val="212121"/>
                </a:solidFill>
              </a:rPr>
              <a:t> </a:t>
            </a:r>
          </a:p>
          <a:p>
            <a:endParaRPr lang="en-GB" dirty="0">
              <a:solidFill>
                <a:srgbClr val="212121"/>
              </a:solidFill>
            </a:endParaRPr>
          </a:p>
          <a:p>
            <a:r>
              <a:rPr lang="en-GB" sz="1200" b="1" dirty="0" err="1"/>
              <a:t>Pediatric</a:t>
            </a:r>
            <a:r>
              <a:rPr lang="en-GB" sz="1200" b="1" dirty="0"/>
              <a:t> Quality of Life Inventory (</a:t>
            </a:r>
            <a:r>
              <a:rPr lang="en-GB" sz="1200" b="1" dirty="0" err="1"/>
              <a:t>PedsQL</a:t>
            </a:r>
            <a:r>
              <a:rPr lang="en-GB" sz="1200" b="1" dirty="0"/>
              <a:t>) </a:t>
            </a:r>
          </a:p>
          <a:p>
            <a:endParaRPr lang="en-GB" sz="1200" b="1" dirty="0"/>
          </a:p>
          <a:p>
            <a:r>
              <a:rPr lang="en-GB" sz="1200" dirty="0">
                <a:hlinkClick r:id="rId4"/>
              </a:rPr>
              <a:t>www.pedsql.org/about_pedsql.html</a:t>
            </a:r>
            <a:endParaRPr lang="en-GB" sz="1200" dirty="0">
              <a:solidFill>
                <a:srgbClr val="212121"/>
              </a:solidFill>
            </a:endParaRPr>
          </a:p>
          <a:p>
            <a:endParaRPr lang="en-US" dirty="0"/>
          </a:p>
          <a:p>
            <a:r>
              <a:rPr lang="en-US" sz="1200" b="1" dirty="0" err="1"/>
              <a:t>PedMigraineActionPlan</a:t>
            </a:r>
            <a:r>
              <a:rPr lang="en-US" sz="1200" b="1" dirty="0"/>
              <a:t> (</a:t>
            </a:r>
            <a:r>
              <a:rPr lang="en-US" sz="1200" b="1" dirty="0" err="1"/>
              <a:t>PedMAP</a:t>
            </a:r>
            <a:r>
              <a:rPr lang="en-US" sz="1200" b="1" dirty="0"/>
              <a:t>)</a:t>
            </a:r>
          </a:p>
          <a:p>
            <a:endParaRPr lang="en-US" sz="1200" b="1" dirty="0"/>
          </a:p>
          <a:p>
            <a:r>
              <a:rPr lang="en-US" sz="1200" dirty="0">
                <a:hlinkClick r:id="rId5"/>
              </a:rPr>
              <a:t>https://headachejournal.onlinelibrary.wiley.com/doi/pdf/10.1111/head.13255</a:t>
            </a:r>
            <a:endParaRPr lang="en-US" sz="1200" dirty="0"/>
          </a:p>
          <a:p>
            <a:endParaRPr lang="en-US" sz="1200" dirty="0"/>
          </a:p>
        </p:txBody>
      </p:sp>
      <p:sp>
        <p:nvSpPr>
          <p:cNvPr id="4" name="Content Placeholder 3">
            <a:extLst>
              <a:ext uri="{FF2B5EF4-FFF2-40B4-BE49-F238E27FC236}">
                <a16:creationId xmlns:a16="http://schemas.microsoft.com/office/drawing/2014/main" id="{1251EF3A-B92B-4E89-A5EC-941E7BB9985B}"/>
              </a:ext>
            </a:extLst>
          </p:cNvPr>
          <p:cNvSpPr>
            <a:spLocks noGrp="1"/>
          </p:cNvSpPr>
          <p:nvPr>
            <p:ph idx="1"/>
          </p:nvPr>
        </p:nvSpPr>
        <p:spPr/>
        <p:txBody>
          <a:bodyPr>
            <a:normAutofit fontScale="25000" lnSpcReduction="20000"/>
          </a:bodyPr>
          <a:lstStyle/>
          <a:p>
            <a:endParaRPr lang="en-US" dirty="0"/>
          </a:p>
        </p:txBody>
      </p:sp>
    </p:spTree>
    <p:extLst>
      <p:ext uri="{BB962C8B-B14F-4D97-AF65-F5344CB8AC3E}">
        <p14:creationId xmlns:p14="http://schemas.microsoft.com/office/powerpoint/2010/main" val="98669534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7DA1C4">
            <a:alpha val="20073"/>
          </a:srgbClr>
        </a:solidFill>
        <a:effectLst/>
      </p:bgPr>
    </p:bg>
    <p:spTree>
      <p:nvGrpSpPr>
        <p:cNvPr id="1" name="Shape 130">
          <a:extLst>
            <a:ext uri="{FF2B5EF4-FFF2-40B4-BE49-F238E27FC236}">
              <a16:creationId xmlns:a16="http://schemas.microsoft.com/office/drawing/2014/main" id="{90774C16-9379-70D1-B69E-AE82669D6B11}"/>
            </a:ext>
          </a:extLst>
        </p:cNvPr>
        <p:cNvGrpSpPr/>
        <p:nvPr/>
      </p:nvGrpSpPr>
      <p:grpSpPr>
        <a:xfrm>
          <a:off x="0" y="0"/>
          <a:ext cx="0" cy="0"/>
          <a:chOff x="0" y="0"/>
          <a:chExt cx="0" cy="0"/>
        </a:xfrm>
      </p:grpSpPr>
      <p:sp>
        <p:nvSpPr>
          <p:cNvPr id="131" name="Shape 131">
            <a:extLst>
              <a:ext uri="{FF2B5EF4-FFF2-40B4-BE49-F238E27FC236}">
                <a16:creationId xmlns:a16="http://schemas.microsoft.com/office/drawing/2014/main" id="{0AB36694-970E-A2BF-3521-3C2282437EF9}"/>
              </a:ext>
            </a:extLst>
          </p:cNvPr>
          <p:cNvSpPr txBox="1">
            <a:spLocks noGrp="1"/>
          </p:cNvSpPr>
          <p:nvPr>
            <p:ph type="title"/>
          </p:nvPr>
        </p:nvSpPr>
        <p:spPr>
          <a:xfrm>
            <a:off x="482688" y="102392"/>
            <a:ext cx="8178624" cy="619014"/>
          </a:xfrm>
          <a:prstGeom prst="rect">
            <a:avLst/>
          </a:prstGeom>
          <a:solidFill>
            <a:schemeClr val="bg1"/>
          </a:solidFill>
          <a:ln>
            <a:noFill/>
          </a:ln>
        </p:spPr>
        <p:txBody>
          <a:bodyPr vert="horz" lIns="68569" tIns="34275" rIns="68569" bIns="34275" rtlCol="0" anchor="ctr" anchorCtr="0">
            <a:noAutofit/>
          </a:bodyPr>
          <a:lstStyle/>
          <a:p>
            <a:pPr>
              <a:spcBef>
                <a:spcPts val="0"/>
              </a:spcBef>
              <a:buClr>
                <a:srgbClr val="900056"/>
              </a:buClr>
              <a:buSzPct val="25000"/>
            </a:pPr>
            <a:r>
              <a:rPr lang="en-GB" sz="2000" b="1" dirty="0">
                <a:solidFill>
                  <a:srgbClr val="900056"/>
                </a:solidFill>
                <a:latin typeface="Questrial"/>
                <a:ea typeface="Questrial"/>
                <a:cs typeface="Questrial"/>
                <a:sym typeface="Questrial"/>
              </a:rPr>
              <a:t>Further Resources</a:t>
            </a:r>
          </a:p>
        </p:txBody>
      </p:sp>
      <p:sp>
        <p:nvSpPr>
          <p:cNvPr id="132" name="Shape 132">
            <a:extLst>
              <a:ext uri="{FF2B5EF4-FFF2-40B4-BE49-F238E27FC236}">
                <a16:creationId xmlns:a16="http://schemas.microsoft.com/office/drawing/2014/main" id="{FD347B2F-80FE-4C1C-3A8A-10022432436E}"/>
              </a:ext>
            </a:extLst>
          </p:cNvPr>
          <p:cNvSpPr txBox="1">
            <a:spLocks noGrp="1"/>
          </p:cNvSpPr>
          <p:nvPr>
            <p:ph type="body" idx="1"/>
          </p:nvPr>
        </p:nvSpPr>
        <p:spPr>
          <a:xfrm>
            <a:off x="259645" y="794584"/>
            <a:ext cx="8401667" cy="4246524"/>
          </a:xfrm>
          <a:prstGeom prst="rect">
            <a:avLst/>
          </a:prstGeom>
          <a:solidFill>
            <a:schemeClr val="bg1"/>
          </a:solidFill>
          <a:ln>
            <a:noFill/>
          </a:ln>
        </p:spPr>
        <p:txBody>
          <a:bodyPr vert="horz" lIns="68569" tIns="34275" rIns="68569" bIns="34275" rtlCol="0" anchor="t" anchorCtr="0">
            <a:noAutofit/>
          </a:bodyPr>
          <a:lstStyle/>
          <a:p>
            <a:pPr marL="0" indent="0">
              <a:spcBef>
                <a:spcPts val="0"/>
              </a:spcBef>
              <a:buClr>
                <a:schemeClr val="dk1"/>
              </a:buClr>
              <a:buSzPct val="100000"/>
              <a:buNone/>
            </a:pPr>
            <a:r>
              <a:rPr lang="en-GB" sz="1200" b="1" dirty="0">
                <a:solidFill>
                  <a:schemeClr val="accent1">
                    <a:lumMod val="75000"/>
                  </a:schemeClr>
                </a:solidFill>
                <a:ea typeface="Questrial"/>
                <a:cs typeface="Questrial"/>
                <a:sym typeface="Questrial"/>
              </a:rPr>
              <a:t>Heads Up podcast </a:t>
            </a:r>
            <a:r>
              <a:rPr lang="en-GB" sz="1200" dirty="0">
                <a:ea typeface="Questrial"/>
                <a:cs typeface="Questrial"/>
                <a:sym typeface="Questrial"/>
              </a:rPr>
              <a:t>(on all the usual podcast places) </a:t>
            </a:r>
            <a:r>
              <a:rPr lang="en-GB" sz="1200" b="1" dirty="0">
                <a:solidFill>
                  <a:schemeClr val="accent1">
                    <a:lumMod val="75000"/>
                  </a:schemeClr>
                </a:solidFill>
                <a:ea typeface="Questrial"/>
                <a:cs typeface="Questrial"/>
                <a:sym typeface="Questrial"/>
              </a:rPr>
              <a:t>Episode 10, Series 1 is about kids</a:t>
            </a:r>
            <a:endParaRPr lang="en-GB" sz="1200" dirty="0">
              <a:ea typeface="Questrial"/>
              <a:cs typeface="Questrial"/>
              <a:sym typeface="Questrial"/>
            </a:endParaRPr>
          </a:p>
          <a:p>
            <a:pPr>
              <a:spcBef>
                <a:spcPts val="0"/>
              </a:spcBef>
              <a:buClr>
                <a:schemeClr val="dk1"/>
              </a:buClr>
              <a:buSzPct val="100000"/>
            </a:pPr>
            <a:r>
              <a:rPr lang="en-GB" sz="1200" dirty="0">
                <a:ea typeface="Questrial"/>
                <a:cs typeface="Questrial"/>
                <a:sym typeface="Questrial"/>
                <a:hlinkClick r:id="rId3"/>
              </a:rPr>
              <a:t>www.nationalmigrainecentre.org.uk/understanding-migraine/heads-up-podcast/</a:t>
            </a:r>
            <a:endParaRPr lang="en-GB" sz="1200" dirty="0">
              <a:solidFill>
                <a:schemeClr val="accent1">
                  <a:lumMod val="75000"/>
                </a:schemeClr>
              </a:solidFill>
              <a:ea typeface="Questrial"/>
              <a:cs typeface="Questrial"/>
              <a:sym typeface="Questrial"/>
            </a:endParaRPr>
          </a:p>
          <a:p>
            <a:pPr marL="0" indent="0">
              <a:spcBef>
                <a:spcPts val="0"/>
              </a:spcBef>
              <a:buClr>
                <a:schemeClr val="dk1"/>
              </a:buClr>
              <a:buSzPct val="100000"/>
              <a:buNone/>
            </a:pPr>
            <a:endParaRPr lang="en-GB" sz="1200" dirty="0">
              <a:ea typeface="Questrial"/>
              <a:cs typeface="Questrial"/>
              <a:sym typeface="Questrial"/>
            </a:endParaRPr>
          </a:p>
          <a:p>
            <a:pPr marL="0" indent="0">
              <a:spcBef>
                <a:spcPts val="0"/>
              </a:spcBef>
              <a:buClr>
                <a:schemeClr val="dk1"/>
              </a:buClr>
              <a:buSzPct val="100000"/>
              <a:buNone/>
            </a:pPr>
            <a:r>
              <a:rPr lang="en-GB" sz="1200" b="1" dirty="0">
                <a:solidFill>
                  <a:schemeClr val="accent1">
                    <a:lumMod val="75000"/>
                  </a:schemeClr>
                </a:solidFill>
                <a:ea typeface="Questrial"/>
                <a:cs typeface="Questrial"/>
                <a:sym typeface="Questrial"/>
              </a:rPr>
              <a:t>Dr David Kernick : </a:t>
            </a:r>
            <a:r>
              <a:rPr lang="en-GB" sz="1200" dirty="0">
                <a:ea typeface="Questrial"/>
                <a:cs typeface="Questrial"/>
                <a:sym typeface="Questrial"/>
              </a:rPr>
              <a:t>resources for schools and students </a:t>
            </a:r>
          </a:p>
          <a:p>
            <a:pPr>
              <a:spcBef>
                <a:spcPts val="0"/>
              </a:spcBef>
              <a:buClr>
                <a:schemeClr val="dk1"/>
              </a:buClr>
              <a:buSzPct val="100000"/>
            </a:pPr>
            <a:r>
              <a:rPr lang="en-GB" sz="1200" dirty="0">
                <a:ea typeface="Questrial"/>
                <a:cs typeface="Questrial"/>
                <a:sym typeface="Questrial"/>
                <a:hlinkClick r:id="rId4"/>
              </a:rPr>
              <a:t>www.tedwraggtrust.co.uk/heads-up-resources</a:t>
            </a:r>
            <a:endParaRPr lang="en-GB" sz="1200" dirty="0">
              <a:ea typeface="Questrial"/>
              <a:cs typeface="Questrial"/>
              <a:sym typeface="Questrial"/>
            </a:endParaRPr>
          </a:p>
          <a:p>
            <a:pPr>
              <a:spcBef>
                <a:spcPts val="0"/>
              </a:spcBef>
              <a:buClr>
                <a:schemeClr val="dk1"/>
              </a:buClr>
              <a:buSzPct val="100000"/>
            </a:pPr>
            <a:endParaRPr lang="en-GB" sz="1200" dirty="0">
              <a:ea typeface="Questrial"/>
              <a:cs typeface="Questrial"/>
              <a:sym typeface="Questrial"/>
            </a:endParaRPr>
          </a:p>
          <a:p>
            <a:pPr marL="0" indent="0">
              <a:spcBef>
                <a:spcPts val="0"/>
              </a:spcBef>
              <a:buClr>
                <a:schemeClr val="dk1"/>
              </a:buClr>
              <a:buSzPct val="100000"/>
              <a:buNone/>
            </a:pPr>
            <a:r>
              <a:rPr lang="en-GB" sz="1200" b="1" dirty="0">
                <a:solidFill>
                  <a:schemeClr val="accent1">
                    <a:lumMod val="75000"/>
                  </a:schemeClr>
                </a:solidFill>
                <a:ea typeface="Questrial"/>
                <a:cs typeface="Questrial"/>
                <a:sym typeface="Questrial"/>
              </a:rPr>
              <a:t>NHS Scotland Guidelines</a:t>
            </a:r>
          </a:p>
          <a:p>
            <a:pPr>
              <a:spcBef>
                <a:spcPts val="0"/>
              </a:spcBef>
              <a:buClr>
                <a:schemeClr val="dk1"/>
              </a:buClr>
              <a:buSzPct val="100000"/>
            </a:pPr>
            <a:r>
              <a:rPr lang="en-GB" sz="1200" dirty="0">
                <a:ea typeface="Questrial"/>
                <a:cs typeface="Questrial"/>
                <a:sym typeface="Questrial"/>
                <a:hlinkClick r:id="rId5"/>
              </a:rPr>
              <a:t>https://www.clinicalguidelines.scot.nhs.uk/rhc-for-health-professionals/guidelines/primary-care-referral-guidelines/medical-paediatric-pre-referral-guidance/headache-in-children-advice-for-referrers/</a:t>
            </a:r>
            <a:endParaRPr lang="en-GB" sz="1200" dirty="0">
              <a:ea typeface="Questrial"/>
              <a:cs typeface="Questrial"/>
              <a:sym typeface="Questrial"/>
            </a:endParaRPr>
          </a:p>
          <a:p>
            <a:pPr marL="0" indent="0">
              <a:spcBef>
                <a:spcPts val="0"/>
              </a:spcBef>
              <a:buClr>
                <a:schemeClr val="dk1"/>
              </a:buClr>
              <a:buSzPct val="100000"/>
              <a:buNone/>
            </a:pPr>
            <a:endParaRPr lang="en-GB" sz="1200" b="1" dirty="0">
              <a:ea typeface="Questrial"/>
              <a:cs typeface="Questrial"/>
              <a:sym typeface="Questrial"/>
            </a:endParaRPr>
          </a:p>
          <a:p>
            <a:pPr marL="0" indent="0">
              <a:spcBef>
                <a:spcPts val="0"/>
              </a:spcBef>
              <a:buClr>
                <a:schemeClr val="dk1"/>
              </a:buClr>
              <a:buSzPct val="100000"/>
              <a:buNone/>
            </a:pPr>
            <a:r>
              <a:rPr lang="en-GB" sz="1200" b="1" dirty="0">
                <a:solidFill>
                  <a:schemeClr val="accent1">
                    <a:lumMod val="75000"/>
                  </a:schemeClr>
                </a:solidFill>
                <a:ea typeface="Questrial"/>
                <a:cs typeface="Questrial"/>
                <a:sym typeface="Questrial"/>
              </a:rPr>
              <a:t>NICE Guidance 12-17s </a:t>
            </a:r>
            <a:endParaRPr lang="en-GB" sz="1200" b="1" dirty="0">
              <a:solidFill>
                <a:schemeClr val="accent1">
                  <a:lumMod val="75000"/>
                </a:schemeClr>
              </a:solidFill>
              <a:ea typeface="Questrial"/>
              <a:cs typeface="Questrial"/>
              <a:sym typeface="Questrial"/>
              <a:hlinkClick r:id="rId6">
                <a:extLst>
                  <a:ext uri="{A12FA001-AC4F-418D-AE19-62706E023703}">
                    <ahyp:hlinkClr xmlns:ahyp="http://schemas.microsoft.com/office/drawing/2018/hyperlinkcolor" val="tx"/>
                  </a:ext>
                </a:extLst>
              </a:hlinkClick>
            </a:endParaRPr>
          </a:p>
          <a:p>
            <a:pPr>
              <a:spcBef>
                <a:spcPts val="0"/>
              </a:spcBef>
              <a:buClr>
                <a:schemeClr val="dk1"/>
              </a:buClr>
              <a:buSzPct val="100000"/>
            </a:pPr>
            <a:r>
              <a:rPr lang="en-GB" sz="1200" dirty="0">
                <a:solidFill>
                  <a:srgbClr val="0000FF"/>
                </a:solidFill>
                <a:ea typeface="Questrial"/>
                <a:cs typeface="Questrial"/>
                <a:sym typeface="Questrial"/>
                <a:hlinkClick r:id="rId6">
                  <a:extLst>
                    <a:ext uri="{A12FA001-AC4F-418D-AE19-62706E023703}">
                      <ahyp:hlinkClr xmlns:ahyp="http://schemas.microsoft.com/office/drawing/2018/hyperlinkcolor" val="tx"/>
                    </a:ext>
                  </a:extLst>
                </a:hlinkClick>
              </a:rPr>
              <a:t>https://cks.nice.org.uk/topics/migraine/management/young-people-aged-12-17-years/</a:t>
            </a:r>
            <a:endParaRPr lang="en-GB" sz="1200" dirty="0">
              <a:solidFill>
                <a:srgbClr val="0000FF"/>
              </a:solidFill>
              <a:ea typeface="Questrial"/>
              <a:cs typeface="Questrial"/>
              <a:sym typeface="Questrial"/>
            </a:endParaRPr>
          </a:p>
          <a:p>
            <a:pPr>
              <a:spcBef>
                <a:spcPts val="0"/>
              </a:spcBef>
              <a:buClr>
                <a:schemeClr val="dk1"/>
              </a:buClr>
              <a:buSzPct val="100000"/>
            </a:pPr>
            <a:endParaRPr lang="en-GB" sz="1200" b="1" dirty="0">
              <a:ea typeface="Questrial"/>
              <a:cs typeface="Questrial"/>
              <a:sym typeface="Questrial"/>
            </a:endParaRPr>
          </a:p>
          <a:p>
            <a:pPr marL="0" indent="0">
              <a:spcBef>
                <a:spcPts val="0"/>
              </a:spcBef>
              <a:buClr>
                <a:schemeClr val="dk1"/>
              </a:buClr>
              <a:buSzPct val="100000"/>
              <a:buNone/>
            </a:pPr>
            <a:r>
              <a:rPr lang="en-GB" sz="1200" b="1" dirty="0">
                <a:solidFill>
                  <a:schemeClr val="accent1">
                    <a:lumMod val="75000"/>
                  </a:schemeClr>
                </a:solidFill>
                <a:ea typeface="Questrial"/>
                <a:cs typeface="Questrial"/>
                <a:sym typeface="Questrial"/>
              </a:rPr>
              <a:t>The Migraine Trust </a:t>
            </a:r>
          </a:p>
          <a:p>
            <a:pPr>
              <a:spcBef>
                <a:spcPts val="0"/>
              </a:spcBef>
              <a:buClr>
                <a:schemeClr val="dk1"/>
              </a:buClr>
              <a:buSzPct val="100000"/>
            </a:pPr>
            <a:r>
              <a:rPr lang="en-GB" sz="1200" dirty="0">
                <a:ea typeface="Questrial"/>
                <a:cs typeface="Questrial"/>
                <a:sym typeface="Questrial"/>
                <a:hlinkClick r:id="rId7"/>
              </a:rPr>
              <a:t>https://migrainetrust.org/migraine-in-children-and-young-people/</a:t>
            </a:r>
            <a:endParaRPr lang="en-GB" sz="1200" dirty="0">
              <a:ea typeface="Questrial"/>
              <a:cs typeface="Questrial"/>
              <a:sym typeface="Questrial"/>
            </a:endParaRPr>
          </a:p>
          <a:p>
            <a:pPr>
              <a:spcBef>
                <a:spcPts val="0"/>
              </a:spcBef>
              <a:buClr>
                <a:schemeClr val="dk1"/>
              </a:buClr>
              <a:buSzPct val="100000"/>
            </a:pPr>
            <a:endParaRPr lang="en-GB" sz="1200" dirty="0">
              <a:ea typeface="Questrial"/>
              <a:cs typeface="Questrial"/>
              <a:sym typeface="Questrial"/>
            </a:endParaRPr>
          </a:p>
          <a:p>
            <a:pPr marL="0" indent="0">
              <a:spcBef>
                <a:spcPts val="0"/>
              </a:spcBef>
              <a:buClr>
                <a:schemeClr val="dk1"/>
              </a:buClr>
              <a:buSzPct val="100000"/>
              <a:buNone/>
            </a:pPr>
            <a:r>
              <a:rPr lang="en-GB" sz="1200" b="1" dirty="0">
                <a:solidFill>
                  <a:schemeClr val="accent1">
                    <a:lumMod val="75000"/>
                  </a:schemeClr>
                </a:solidFill>
                <a:ea typeface="Questrial"/>
                <a:cs typeface="Questrial"/>
                <a:sym typeface="Questrial"/>
              </a:rPr>
              <a:t>’Managing your Migraine’ book</a:t>
            </a:r>
            <a:r>
              <a:rPr lang="en-GB" sz="1200" dirty="0">
                <a:ea typeface="Questrial"/>
                <a:cs typeface="Questrial"/>
                <a:sym typeface="Questrial"/>
              </a:rPr>
              <a:t>, Penguin Life Experts series : Dr Katy Munro</a:t>
            </a:r>
          </a:p>
          <a:p>
            <a:pPr>
              <a:spcBef>
                <a:spcPts val="0"/>
              </a:spcBef>
              <a:buClr>
                <a:schemeClr val="dk1"/>
              </a:buClr>
              <a:buSzPct val="100000"/>
            </a:pPr>
            <a:endParaRPr lang="en-GB" sz="1200" b="1" dirty="0">
              <a:solidFill>
                <a:schemeClr val="accent1">
                  <a:lumMod val="75000"/>
                </a:schemeClr>
              </a:solidFill>
              <a:ea typeface="Questrial"/>
              <a:cs typeface="Questrial"/>
              <a:sym typeface="Questrial"/>
            </a:endParaRPr>
          </a:p>
          <a:p>
            <a:pPr marL="0" indent="0">
              <a:spcBef>
                <a:spcPts val="0"/>
              </a:spcBef>
              <a:buClr>
                <a:schemeClr val="dk1"/>
              </a:buClr>
              <a:buSzPct val="100000"/>
              <a:buNone/>
            </a:pPr>
            <a:r>
              <a:rPr lang="en-GB" sz="1200" b="1" dirty="0">
                <a:solidFill>
                  <a:schemeClr val="accent1">
                    <a:lumMod val="75000"/>
                  </a:schemeClr>
                </a:solidFill>
                <a:ea typeface="Questrial"/>
                <a:cs typeface="Questrial"/>
                <a:sym typeface="Questrial"/>
              </a:rPr>
              <a:t>Brain Tumour Charity </a:t>
            </a:r>
          </a:p>
          <a:p>
            <a:pPr marL="0" indent="0">
              <a:spcBef>
                <a:spcPts val="0"/>
              </a:spcBef>
              <a:buClr>
                <a:schemeClr val="dk1"/>
              </a:buClr>
              <a:buSzPct val="100000"/>
              <a:buNone/>
            </a:pPr>
            <a:r>
              <a:rPr lang="en-GB" sz="1200" dirty="0">
                <a:solidFill>
                  <a:schemeClr val="accent1">
                    <a:lumMod val="75000"/>
                  </a:schemeClr>
                </a:solidFill>
                <a:ea typeface="Questrial"/>
                <a:cs typeface="Questrial"/>
                <a:sym typeface="Questrial"/>
                <a:hlinkClick r:id="rId8"/>
              </a:rPr>
              <a:t>https://bettersafethantumour.com/</a:t>
            </a:r>
            <a:endParaRPr lang="en-GB" sz="1200" dirty="0">
              <a:solidFill>
                <a:schemeClr val="accent1">
                  <a:lumMod val="75000"/>
                </a:schemeClr>
              </a:solidFill>
              <a:ea typeface="Questrial"/>
              <a:cs typeface="Questrial"/>
              <a:sym typeface="Questrial"/>
            </a:endParaRPr>
          </a:p>
          <a:p>
            <a:pPr marL="0" indent="0">
              <a:spcBef>
                <a:spcPts val="0"/>
              </a:spcBef>
              <a:buClr>
                <a:schemeClr val="dk1"/>
              </a:buClr>
              <a:buSzPct val="100000"/>
              <a:buNone/>
            </a:pPr>
            <a:endParaRPr lang="en-GB" sz="1200" b="1" dirty="0">
              <a:solidFill>
                <a:schemeClr val="accent1">
                  <a:lumMod val="75000"/>
                </a:schemeClr>
              </a:solidFill>
              <a:ea typeface="Questrial"/>
              <a:cs typeface="Questrial"/>
              <a:sym typeface="Questrial"/>
            </a:endParaRPr>
          </a:p>
          <a:p>
            <a:pPr marL="0" indent="0">
              <a:spcBef>
                <a:spcPts val="0"/>
              </a:spcBef>
              <a:buClr>
                <a:schemeClr val="dk1"/>
              </a:buClr>
              <a:buSzPct val="100000"/>
              <a:buNone/>
            </a:pPr>
            <a:r>
              <a:rPr lang="en-GB" sz="1200" b="1" dirty="0">
                <a:solidFill>
                  <a:schemeClr val="accent1">
                    <a:lumMod val="75000"/>
                  </a:schemeClr>
                </a:solidFill>
                <a:ea typeface="Questrial"/>
                <a:cs typeface="Questrial"/>
                <a:sym typeface="Questrial"/>
              </a:rPr>
              <a:t>OUCH UK (Organisation for the Understanding of Cluster Headache)</a:t>
            </a:r>
          </a:p>
          <a:p>
            <a:pPr>
              <a:spcBef>
                <a:spcPts val="0"/>
              </a:spcBef>
              <a:buClr>
                <a:schemeClr val="dk1"/>
              </a:buClr>
              <a:buSzPct val="100000"/>
            </a:pPr>
            <a:r>
              <a:rPr lang="en-GB" sz="1200" dirty="0">
                <a:ea typeface="Questrial"/>
                <a:cs typeface="Questrial"/>
                <a:sym typeface="Questrial"/>
                <a:hlinkClick r:id="rId9"/>
              </a:rPr>
              <a:t>https://ouchuk.org/get-informed</a:t>
            </a:r>
            <a:endParaRPr lang="en-GB" sz="1200" dirty="0">
              <a:ea typeface="Questrial"/>
              <a:cs typeface="Questrial"/>
              <a:sym typeface="Questrial"/>
            </a:endParaRPr>
          </a:p>
          <a:p>
            <a:pPr>
              <a:spcBef>
                <a:spcPts val="0"/>
              </a:spcBef>
              <a:buClr>
                <a:schemeClr val="dk1"/>
              </a:buClr>
              <a:buSzPct val="100000"/>
            </a:pPr>
            <a:endParaRPr lang="en-GB" sz="1400" dirty="0">
              <a:ea typeface="Questrial"/>
              <a:cs typeface="Questrial"/>
              <a:sym typeface="Questrial"/>
            </a:endParaRPr>
          </a:p>
          <a:p>
            <a:pPr>
              <a:spcBef>
                <a:spcPts val="0"/>
              </a:spcBef>
              <a:buClr>
                <a:schemeClr val="dk1"/>
              </a:buClr>
              <a:buSzPct val="100000"/>
            </a:pPr>
            <a:endParaRPr lang="en-GB" sz="1400" dirty="0">
              <a:ea typeface="Questrial"/>
              <a:cs typeface="Questrial"/>
              <a:sym typeface="Questrial"/>
            </a:endParaRPr>
          </a:p>
          <a:p>
            <a:pPr>
              <a:spcBef>
                <a:spcPts val="0"/>
              </a:spcBef>
              <a:buClr>
                <a:schemeClr val="dk1"/>
              </a:buClr>
              <a:buSzPct val="100000"/>
            </a:pPr>
            <a:endParaRPr lang="en-GB" sz="1400" dirty="0">
              <a:ea typeface="Questrial"/>
              <a:cs typeface="Questrial"/>
              <a:sym typeface="Questrial"/>
            </a:endParaRPr>
          </a:p>
        </p:txBody>
      </p:sp>
      <p:sp>
        <p:nvSpPr>
          <p:cNvPr id="133" name="Shape 133">
            <a:extLst>
              <a:ext uri="{FF2B5EF4-FFF2-40B4-BE49-F238E27FC236}">
                <a16:creationId xmlns:a16="http://schemas.microsoft.com/office/drawing/2014/main" id="{9722AA1D-2F0B-2B9B-1C1F-428371053F09}"/>
              </a:ext>
            </a:extLst>
          </p:cNvPr>
          <p:cNvSpPr txBox="1">
            <a:spLocks noGrp="1"/>
          </p:cNvSpPr>
          <p:nvPr>
            <p:ph type="sldNum" idx="12"/>
          </p:nvPr>
        </p:nvSpPr>
        <p:spPr>
          <a:xfrm>
            <a:off x="6057901" y="4767264"/>
            <a:ext cx="1600199" cy="273844"/>
          </a:xfrm>
          <a:prstGeom prst="rect">
            <a:avLst/>
          </a:prstGeom>
          <a:noFill/>
          <a:ln>
            <a:noFill/>
          </a:ln>
        </p:spPr>
        <p:txBody>
          <a:bodyPr vert="horz" lIns="68569" tIns="34275" rIns="68569" bIns="34275" rtlCol="0" anchor="ctr" anchorCtr="0">
            <a:noAutofit/>
          </a:bodyPr>
          <a:lstStyle/>
          <a:p>
            <a:pPr>
              <a:buSzPct val="25000"/>
            </a:pPr>
            <a:fld id="{00000000-1234-1234-1234-123412341234}" type="slidenum">
              <a:rPr lang="en-GB" smtClean="0">
                <a:solidFill>
                  <a:srgbClr val="888888"/>
                </a:solidFill>
                <a:latin typeface="Calibri"/>
                <a:ea typeface="Calibri"/>
                <a:cs typeface="Calibri"/>
                <a:sym typeface="Calibri"/>
              </a:rPr>
              <a:pPr>
                <a:buSzPct val="25000"/>
              </a:pPr>
              <a:t>41</a:t>
            </a:fld>
            <a:endParaRPr lang="en-GB" dirty="0">
              <a:solidFill>
                <a:srgbClr val="888888"/>
              </a:solidFill>
              <a:latin typeface="Calibri"/>
              <a:ea typeface="Calibri"/>
              <a:cs typeface="Calibri"/>
              <a:sym typeface="Calibri"/>
            </a:endParaRPr>
          </a:p>
        </p:txBody>
      </p:sp>
    </p:spTree>
    <p:extLst>
      <p:ext uri="{BB962C8B-B14F-4D97-AF65-F5344CB8AC3E}">
        <p14:creationId xmlns:p14="http://schemas.microsoft.com/office/powerpoint/2010/main" val="125559904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descr="NMC-Pic-7.jpg"/>
          <p:cNvPicPr>
            <a:picLocks noGrp="1" noChangeAspect="1"/>
          </p:cNvPicPr>
          <p:nvPr>
            <p:ph type="pic" sz="quarter" idx="11"/>
          </p:nvPr>
        </p:nvPicPr>
        <p:blipFill>
          <a:blip r:embed="rId2">
            <a:extLst>
              <a:ext uri="{28A0092B-C50C-407E-A947-70E740481C1C}">
                <a14:useLocalDpi xmlns:a14="http://schemas.microsoft.com/office/drawing/2010/main" val="0"/>
              </a:ext>
            </a:extLst>
          </a:blip>
          <a:srcRect l="2019" r="2019"/>
          <a:stretch>
            <a:fillRect/>
          </a:stretch>
        </p:blipFill>
        <p:spPr>
          <a:xfrm>
            <a:off x="1606508" y="911382"/>
            <a:ext cx="7537492" cy="4243548"/>
          </a:xfrm>
        </p:spPr>
      </p:pic>
      <p:sp>
        <p:nvSpPr>
          <p:cNvPr id="3" name="Title 2"/>
          <p:cNvSpPr>
            <a:spLocks noGrp="1"/>
          </p:cNvSpPr>
          <p:nvPr>
            <p:ph type="ctrTitle"/>
          </p:nvPr>
        </p:nvSpPr>
        <p:spPr>
          <a:xfrm>
            <a:off x="152638" y="339386"/>
            <a:ext cx="6132659" cy="360000"/>
          </a:xfrm>
          <a:solidFill>
            <a:srgbClr val="0070C0">
              <a:alpha val="43184"/>
            </a:srgbClr>
          </a:solidFill>
        </p:spPr>
        <p:txBody>
          <a:bodyPr/>
          <a:lstStyle/>
          <a:p>
            <a:r>
              <a:rPr lang="en-US" dirty="0">
                <a:solidFill>
                  <a:schemeClr val="tx2">
                    <a:lumMod val="75000"/>
                  </a:schemeClr>
                </a:solidFill>
              </a:rPr>
              <a:t>About the National Migraine Centre</a:t>
            </a:r>
          </a:p>
        </p:txBody>
      </p:sp>
      <p:sp>
        <p:nvSpPr>
          <p:cNvPr id="4" name="Text Placeholder 3"/>
          <p:cNvSpPr>
            <a:spLocks noGrp="1"/>
          </p:cNvSpPr>
          <p:nvPr>
            <p:ph type="body" sz="quarter" idx="10"/>
          </p:nvPr>
        </p:nvSpPr>
        <p:spPr>
          <a:xfrm>
            <a:off x="144379" y="665389"/>
            <a:ext cx="6140918" cy="1642796"/>
          </a:xfrm>
          <a:solidFill>
            <a:srgbClr val="7DA1C4">
              <a:alpha val="28000"/>
            </a:srgbClr>
          </a:solidFill>
        </p:spPr>
        <p:txBody>
          <a:bodyPr/>
          <a:lstStyle/>
          <a:p>
            <a:pPr marL="171450" indent="-171450">
              <a:lnSpc>
                <a:spcPct val="100000"/>
              </a:lnSpc>
            </a:pPr>
            <a:r>
              <a:rPr lang="en-US" sz="1400" dirty="0"/>
              <a:t>Charity established over 40 years ago - no NHS support</a:t>
            </a:r>
          </a:p>
          <a:p>
            <a:pPr marL="171450" indent="-171450">
              <a:lnSpc>
                <a:spcPct val="100000"/>
              </a:lnSpc>
            </a:pPr>
            <a:r>
              <a:rPr lang="en-US" sz="1400" dirty="0"/>
              <a:t> Video or telephone consultations</a:t>
            </a:r>
          </a:p>
          <a:p>
            <a:pPr marL="171450" indent="-171450">
              <a:lnSpc>
                <a:spcPct val="100000"/>
              </a:lnSpc>
            </a:pPr>
            <a:r>
              <a:rPr lang="en-US" sz="1400" dirty="0"/>
              <a:t>People with migraine can refer themselves </a:t>
            </a:r>
            <a:r>
              <a:rPr lang="en-US" sz="1400" u="sng" dirty="0"/>
              <a:t>or their children</a:t>
            </a:r>
          </a:p>
          <a:p>
            <a:pPr marL="171450" indent="-171450">
              <a:lnSpc>
                <a:spcPct val="100000"/>
              </a:lnSpc>
            </a:pPr>
            <a:r>
              <a:rPr lang="en-US" sz="1400" dirty="0"/>
              <a:t>Pre-pay or donation basis – not-for-profit</a:t>
            </a:r>
          </a:p>
          <a:p>
            <a:pPr marL="171450" indent="-171450">
              <a:lnSpc>
                <a:spcPct val="100000"/>
              </a:lnSpc>
            </a:pPr>
            <a:r>
              <a:rPr lang="en-US" sz="1400" dirty="0"/>
              <a:t>Mainly GPs with specialist training in managing Migraine &amp; other primary headaches</a:t>
            </a:r>
          </a:p>
          <a:p>
            <a:pPr marL="171450" indent="-171450">
              <a:lnSpc>
                <a:spcPct val="100000"/>
              </a:lnSpc>
            </a:pPr>
            <a:r>
              <a:rPr lang="en-US" sz="1400" dirty="0">
                <a:solidFill>
                  <a:schemeClr val="accent1">
                    <a:lumMod val="75000"/>
                  </a:schemeClr>
                </a:solidFill>
              </a:rPr>
              <a:t>Our podcast, Heads Up, has had </a:t>
            </a:r>
            <a:r>
              <a:rPr lang="en-US" sz="1400" u="sng" dirty="0">
                <a:solidFill>
                  <a:schemeClr val="accent1">
                    <a:lumMod val="75000"/>
                  </a:schemeClr>
                </a:solidFill>
              </a:rPr>
              <a:t>over 395,000 downloads</a:t>
            </a:r>
          </a:p>
        </p:txBody>
      </p:sp>
      <p:sp>
        <p:nvSpPr>
          <p:cNvPr id="7" name="Oval 6"/>
          <p:cNvSpPr/>
          <p:nvPr/>
        </p:nvSpPr>
        <p:spPr>
          <a:xfrm>
            <a:off x="152638" y="2571751"/>
            <a:ext cx="3273956" cy="2010362"/>
          </a:xfrm>
          <a:prstGeom prst="ellipse">
            <a:avLst/>
          </a:prstGeom>
          <a:solidFill>
            <a:srgbClr val="487A7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2" name="Picture 1" descr="Icon&#10;&#10;Description automatically generated with medium confidence">
            <a:extLst>
              <a:ext uri="{FF2B5EF4-FFF2-40B4-BE49-F238E27FC236}">
                <a16:creationId xmlns:a16="http://schemas.microsoft.com/office/drawing/2014/main" id="{1FB83E6F-53B5-EDED-55C8-C393D32E5245}"/>
              </a:ext>
            </a:extLst>
          </p:cNvPr>
          <p:cNvPicPr>
            <a:picLocks noChangeAspect="1"/>
          </p:cNvPicPr>
          <p:nvPr/>
        </p:nvPicPr>
        <p:blipFill>
          <a:blip r:embed="rId3"/>
          <a:stretch>
            <a:fillRect/>
          </a:stretch>
        </p:blipFill>
        <p:spPr>
          <a:xfrm>
            <a:off x="1110872" y="2882584"/>
            <a:ext cx="1357488" cy="1388695"/>
          </a:xfrm>
          <a:prstGeom prst="rect">
            <a:avLst/>
          </a:prstGeom>
        </p:spPr>
      </p:pic>
    </p:spTree>
    <p:extLst>
      <p:ext uri="{BB962C8B-B14F-4D97-AF65-F5344CB8AC3E}">
        <p14:creationId xmlns:p14="http://schemas.microsoft.com/office/powerpoint/2010/main" val="351160474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NMC-PPT-Slides-1" id="{EA8E4840-B309-9841-99FA-8D3088CBB1A3}" vid="{099647DD-E187-7443-8AE9-0E55636A8BAE}"/>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NMC-PPT-Slides-1" id="{EA8E4840-B309-9841-99FA-8D3088CBB1A3}" vid="{4FE2E36A-72BF-AD48-AB7C-8E19558E10F5}"/>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NMC-PPT-Slides-1" id="{EA8E4840-B309-9841-99FA-8D3088CBB1A3}" vid="{F9607C78-B55D-4542-B07A-8BF2CE947214}"/>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
  <TotalTime>26926</TotalTime>
  <Words>5408</Words>
  <Application>Microsoft Macintosh PowerPoint</Application>
  <PresentationFormat>On-screen Show (16:9)</PresentationFormat>
  <Paragraphs>694</Paragraphs>
  <Slides>42</Slides>
  <Notes>37</Notes>
  <HiddenSlides>0</HiddenSlides>
  <MMClips>0</MMClips>
  <ScaleCrop>false</ScaleCrop>
  <HeadingPairs>
    <vt:vector size="6" baseType="variant">
      <vt:variant>
        <vt:lpstr>Fonts Used</vt:lpstr>
      </vt:variant>
      <vt:variant>
        <vt:i4>9</vt:i4>
      </vt:variant>
      <vt:variant>
        <vt:lpstr>Theme</vt:lpstr>
      </vt:variant>
      <vt:variant>
        <vt:i4>3</vt:i4>
      </vt:variant>
      <vt:variant>
        <vt:lpstr>Slide Titles</vt:lpstr>
      </vt:variant>
      <vt:variant>
        <vt:i4>42</vt:i4>
      </vt:variant>
    </vt:vector>
  </HeadingPairs>
  <TitlesOfParts>
    <vt:vector size="54" baseType="lpstr">
      <vt:lpstr>Aptos</vt:lpstr>
      <vt:lpstr>Arial</vt:lpstr>
      <vt:lpstr>Calibri</vt:lpstr>
      <vt:lpstr>Cambria</vt:lpstr>
      <vt:lpstr>Courier New</vt:lpstr>
      <vt:lpstr>GDS Transport</vt:lpstr>
      <vt:lpstr>Helvetica Neue</vt:lpstr>
      <vt:lpstr>Inter</vt:lpstr>
      <vt:lpstr>Questrial</vt:lpstr>
      <vt:lpstr>Office Theme</vt:lpstr>
      <vt:lpstr>1_Office Theme</vt:lpstr>
      <vt:lpstr>Custom Design</vt:lpstr>
      <vt:lpstr>PowerPoint Presentation</vt:lpstr>
      <vt:lpstr>PowerPoint Presentation</vt:lpstr>
      <vt:lpstr>PowerPoint Presentation</vt:lpstr>
      <vt:lpstr>Headache in Children under 12: NICE referral guidelines  (updated 2023)</vt:lpstr>
      <vt:lpstr>Headache in Children: Red Flags</vt:lpstr>
      <vt:lpstr>Headache in Children under 12: NICE referral guidelines  (updated 2023)</vt:lpstr>
      <vt:lpstr>PowerPoint Presentation</vt:lpstr>
      <vt:lpstr>PowerPoint Presentation</vt:lpstr>
      <vt:lpstr>Headache in Children: Common Comorbidities</vt:lpstr>
      <vt:lpstr>Migraine  common condition, commonly missed, commonly misunderstood</vt:lpstr>
      <vt:lpstr>Migraine  Proposed diagnostic criteria for children</vt:lpstr>
      <vt:lpstr>Migraine Prevalence in childhood</vt:lpstr>
      <vt:lpstr>The importance of making a diagnosis in children </vt:lpstr>
      <vt:lpstr>Diagnosing Headache/Migraine in children </vt:lpstr>
      <vt:lpstr>Always ask about Family History </vt:lpstr>
      <vt:lpstr>Could it be Cluster Headache?</vt:lpstr>
      <vt:lpstr>Could it be Cluster Headache?</vt:lpstr>
      <vt:lpstr>Migraine Attack Phases in Children: Phase 1</vt:lpstr>
      <vt:lpstr>Migraine Attack Phases: Phase 2 Aura</vt:lpstr>
      <vt:lpstr>Phase 3 –The Headache (impact) phase</vt:lpstr>
      <vt:lpstr>Phase 4 –The postdromal phase</vt:lpstr>
      <vt:lpstr>Recognising Abdominal Migraine * </vt:lpstr>
      <vt:lpstr>Managing Migraine in children </vt:lpstr>
      <vt:lpstr>Managing Migraine in children </vt:lpstr>
      <vt:lpstr>Managing Acute Migraine attacks in children </vt:lpstr>
      <vt:lpstr>Managing Migraine in children: Prevention</vt:lpstr>
      <vt:lpstr>Starting and Stopping  Preventative Medications</vt:lpstr>
      <vt:lpstr>Prevention: Medication Options</vt:lpstr>
      <vt:lpstr>Topiramate : Medication to use with caution!</vt:lpstr>
      <vt:lpstr>Other options to consider</vt:lpstr>
      <vt:lpstr>Nutriceuticals as preventers</vt:lpstr>
      <vt:lpstr>Non-medication interventions</vt:lpstr>
      <vt:lpstr>Managing high risk times: Intermittent/Situational Prevention</vt:lpstr>
      <vt:lpstr>Strategies for high risk times</vt:lpstr>
      <vt:lpstr>Medication Overuse Headache</vt:lpstr>
      <vt:lpstr>Managing Migraine in children: Three challenges</vt:lpstr>
      <vt:lpstr>Proposed Action plan for Clinicians: Part 1</vt:lpstr>
      <vt:lpstr>Proposed Action plan for Clinicians: Part 2</vt:lpstr>
      <vt:lpstr>Things to try hard to avoid</vt:lpstr>
      <vt:lpstr>Resources for Clinics</vt:lpstr>
      <vt:lpstr>Further Resources</vt:lpstr>
      <vt:lpstr>About the National Migraine Centre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David Mason</dc:creator>
  <cp:lastModifiedBy>Katy Munro</cp:lastModifiedBy>
  <cp:revision>766</cp:revision>
  <dcterms:created xsi:type="dcterms:W3CDTF">2022-07-18T14:50:39Z</dcterms:created>
  <dcterms:modified xsi:type="dcterms:W3CDTF">2026-09-02T15:45:40Z</dcterms:modified>
</cp:coreProperties>
</file>