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147483560" r:id="rId3"/>
    <p:sldId id="2147483561" r:id="rId4"/>
    <p:sldId id="257" r:id="rId5"/>
    <p:sldId id="258" r:id="rId6"/>
    <p:sldId id="2147472874" r:id="rId7"/>
    <p:sldId id="2147471779" r:id="rId8"/>
    <p:sldId id="2147471777" r:id="rId9"/>
    <p:sldId id="2147471778" r:id="rId10"/>
    <p:sldId id="262" r:id="rId11"/>
    <p:sldId id="263" r:id="rId12"/>
    <p:sldId id="264" r:id="rId13"/>
    <p:sldId id="265" r:id="rId14"/>
    <p:sldId id="266" r:id="rId15"/>
    <p:sldId id="270" r:id="rId16"/>
    <p:sldId id="271" r:id="rId17"/>
    <p:sldId id="272" r:id="rId18"/>
    <p:sldId id="273" r:id="rId19"/>
    <p:sldId id="274" r:id="rId20"/>
    <p:sldId id="275" r:id="rId21"/>
    <p:sldId id="276" r:id="rId22"/>
    <p:sldId id="277" r:id="rId23"/>
    <p:sldId id="278" r:id="rId24"/>
    <p:sldId id="267" r:id="rId25"/>
    <p:sldId id="268" r:id="rId26"/>
    <p:sldId id="26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548" autoAdjust="0"/>
    <p:restoredTop sz="94660"/>
  </p:normalViewPr>
  <p:slideViewPr>
    <p:cSldViewPr snapToGrid="0">
      <p:cViewPr varScale="1">
        <p:scale>
          <a:sx n="82" d="100"/>
          <a:sy n="82" d="100"/>
        </p:scale>
        <p:origin x="557" y="28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635994-09E2-4431-8F45-0351E27743A2}"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C165A7-C9D3-47E5-BF14-8DBE34B09368}" type="slidenum">
              <a:rPr lang="en-GB" smtClean="0"/>
              <a:t>‹#›</a:t>
            </a:fld>
            <a:endParaRPr lang="en-GB"/>
          </a:p>
        </p:txBody>
      </p:sp>
    </p:spTree>
    <p:extLst>
      <p:ext uri="{BB962C8B-B14F-4D97-AF65-F5344CB8AC3E}">
        <p14:creationId xmlns:p14="http://schemas.microsoft.com/office/powerpoint/2010/main" val="1409844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US" b="1" dirty="0">
                <a:solidFill>
                  <a:schemeClr val="bg2">
                    <a:lumMod val="10000"/>
                  </a:schemeClr>
                </a:solidFill>
              </a:rPr>
              <a:t>Speaker notes</a:t>
            </a:r>
          </a:p>
          <a:p>
            <a:pPr defTabSz="990478">
              <a:defRPr/>
            </a:pPr>
            <a:endParaRPr lang="en-US" b="1" dirty="0">
              <a:solidFill>
                <a:schemeClr val="bg2">
                  <a:lumMod val="10000"/>
                </a:schemeClr>
              </a:solidFill>
            </a:endParaRPr>
          </a:p>
          <a:p>
            <a:pPr defTabSz="990478">
              <a:defRPr/>
            </a:pPr>
            <a:r>
              <a:rPr lang="en-US" b="1" dirty="0">
                <a:solidFill>
                  <a:schemeClr val="bg2">
                    <a:lumMod val="10000"/>
                  </a:schemeClr>
                </a:solidFill>
              </a:rPr>
              <a:t>For Dr. Watson…</a:t>
            </a:r>
          </a:p>
          <a:p>
            <a:pPr marL="181149" indent="-181149">
              <a:buFont typeface="Arial" panose="020B0604020202020204" pitchFamily="34" charset="0"/>
              <a:buChar char="•"/>
            </a:pPr>
            <a:r>
              <a:rPr lang="en-US" dirty="0">
                <a:solidFill>
                  <a:schemeClr val="bg2">
                    <a:lumMod val="10000"/>
                  </a:schemeClr>
                </a:solidFill>
              </a:rPr>
              <a:t>Read out the polling question</a:t>
            </a:r>
            <a:r>
              <a:rPr lang="en-US" baseline="0" dirty="0">
                <a:solidFill>
                  <a:schemeClr val="bg2">
                    <a:lumMod val="10000"/>
                  </a:schemeClr>
                </a:solidFill>
              </a:rPr>
              <a:t> and h</a:t>
            </a:r>
            <a:r>
              <a:rPr lang="en-US" dirty="0">
                <a:solidFill>
                  <a:schemeClr val="bg2">
                    <a:lumMod val="10000"/>
                  </a:schemeClr>
                </a:solidFill>
              </a:rPr>
              <a:t>old on this slide for ~30 seconds</a:t>
            </a:r>
            <a:r>
              <a:rPr lang="en-US" baseline="0" dirty="0">
                <a:solidFill>
                  <a:schemeClr val="bg2">
                    <a:lumMod val="10000"/>
                  </a:schemeClr>
                </a:solidFill>
              </a:rPr>
              <a:t> to allow sufficient time for the attendees to vote</a:t>
            </a:r>
          </a:p>
          <a:p>
            <a:pPr marL="181149" indent="-181149">
              <a:buFont typeface="Arial" panose="020B0604020202020204" pitchFamily="34" charset="0"/>
              <a:buChar char="•"/>
            </a:pPr>
            <a:r>
              <a:rPr lang="en-US" baseline="0" dirty="0">
                <a:solidFill>
                  <a:schemeClr val="bg2">
                    <a:lumMod val="10000"/>
                  </a:schemeClr>
                </a:solidFill>
              </a:rPr>
              <a:t>Briefly reflect on the results before moving on to the next case study slide</a:t>
            </a:r>
            <a:endParaRPr lang="en-US" dirty="0">
              <a:solidFill>
                <a:schemeClr val="bg2">
                  <a:lumMod val="1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endParaRPr lang="en-GB" dirty="0"/>
          </a:p>
        </p:txBody>
      </p:sp>
      <p:sp>
        <p:nvSpPr>
          <p:cNvPr id="4" name="Slide Number Placeholder 3"/>
          <p:cNvSpPr>
            <a:spLocks noGrp="1"/>
          </p:cNvSpPr>
          <p:nvPr>
            <p:ph type="sldNum" sz="quarter" idx="5"/>
          </p:nvPr>
        </p:nvSpPr>
        <p:spPr/>
        <p:txBody>
          <a:bodyPr/>
          <a:lstStyle/>
          <a:p>
            <a:fld id="{F430B445-553E-4F9E-9C17-8DC83E5565BB}" type="slidenum">
              <a:rPr lang="en-GB" smtClean="0"/>
              <a:t>7</a:t>
            </a:fld>
            <a:endParaRPr lang="en-GB" dirty="0"/>
          </a:p>
        </p:txBody>
      </p:sp>
    </p:spTree>
    <p:extLst>
      <p:ext uri="{BB962C8B-B14F-4D97-AF65-F5344CB8AC3E}">
        <p14:creationId xmlns:p14="http://schemas.microsoft.com/office/powerpoint/2010/main" val="19311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30B445-553E-4F9E-9C17-8DC83E5565BB}" type="slidenum">
              <a:rPr lang="en-GB" smtClean="0"/>
              <a:t>8</a:t>
            </a:fld>
            <a:endParaRPr lang="en-GB" dirty="0"/>
          </a:p>
        </p:txBody>
      </p:sp>
    </p:spTree>
    <p:extLst>
      <p:ext uri="{BB962C8B-B14F-4D97-AF65-F5344CB8AC3E}">
        <p14:creationId xmlns:p14="http://schemas.microsoft.com/office/powerpoint/2010/main" val="3310496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430B445-553E-4F9E-9C17-8DC83E5565BB}" type="slidenum">
              <a:rPr lang="en-GB" smtClean="0"/>
              <a:t>9</a:t>
            </a:fld>
            <a:endParaRPr lang="en-GB" dirty="0"/>
          </a:p>
        </p:txBody>
      </p:sp>
    </p:spTree>
    <p:extLst>
      <p:ext uri="{BB962C8B-B14F-4D97-AF65-F5344CB8AC3E}">
        <p14:creationId xmlns:p14="http://schemas.microsoft.com/office/powerpoint/2010/main" val="4124711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Stop almotriptan as  she has small vessel disease, is a heavy smoker and has borderline hypertension not diagnosed</a:t>
            </a:r>
          </a:p>
          <a:p>
            <a:r>
              <a:rPr lang="en-GB" dirty="0"/>
              <a:t>Start Rimegepant as acute therapy</a:t>
            </a:r>
          </a:p>
          <a:p>
            <a:r>
              <a:rPr lang="en-GB" dirty="0"/>
              <a:t>Option to consider Rimegepant as a preventer therapy</a:t>
            </a:r>
          </a:p>
          <a:p>
            <a:endParaRPr lang="en-GB" dirty="0"/>
          </a:p>
          <a:p>
            <a:endParaRPr lang="en-GB" dirty="0"/>
          </a:p>
        </p:txBody>
      </p:sp>
      <p:sp>
        <p:nvSpPr>
          <p:cNvPr id="4" name="Slide Number Placeholder 3"/>
          <p:cNvSpPr>
            <a:spLocks noGrp="1"/>
          </p:cNvSpPr>
          <p:nvPr>
            <p:ph type="sldNum" sz="quarter" idx="5"/>
          </p:nvPr>
        </p:nvSpPr>
        <p:spPr/>
        <p:txBody>
          <a:bodyPr/>
          <a:lstStyle/>
          <a:p>
            <a:fld id="{32C165A7-C9D3-47E5-BF14-8DBE34B09368}" type="slidenum">
              <a:rPr lang="en-GB" smtClean="0"/>
              <a:t>14</a:t>
            </a:fld>
            <a:endParaRPr lang="en-GB"/>
          </a:p>
        </p:txBody>
      </p:sp>
    </p:spTree>
    <p:extLst>
      <p:ext uri="{BB962C8B-B14F-4D97-AF65-F5344CB8AC3E}">
        <p14:creationId xmlns:p14="http://schemas.microsoft.com/office/powerpoint/2010/main" val="3209157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B8A22-F12F-6082-858D-117C2574F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F918A-9F14-0647-FBB8-B97C9381B1A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57E9A40-0AF8-5DAA-38F9-73DE54569CF3}"/>
              </a:ext>
            </a:extLst>
          </p:cNvPr>
          <p:cNvSpPr>
            <a:spLocks noGrp="1"/>
          </p:cNvSpPr>
          <p:nvPr>
            <p:ph type="body" idx="1"/>
          </p:nvPr>
        </p:nvSpPr>
        <p:spPr/>
        <p:txBody>
          <a:bodyPr/>
          <a:lstStyle/>
          <a:p>
            <a:r>
              <a:rPr lang="en-GB" dirty="0"/>
              <a:t>Stop </a:t>
            </a:r>
            <a:r>
              <a:rPr lang="en-GB" dirty="0" err="1"/>
              <a:t>rizatripan</a:t>
            </a:r>
            <a:r>
              <a:rPr lang="en-GB" dirty="0"/>
              <a:t> as moderate hypertension and cardiovascular risk factors</a:t>
            </a:r>
          </a:p>
          <a:p>
            <a:r>
              <a:rPr lang="en-GB" dirty="0"/>
              <a:t>Start Rimegepant as acute treatment</a:t>
            </a:r>
          </a:p>
          <a:p>
            <a:r>
              <a:rPr lang="en-GB" dirty="0"/>
              <a:t>Yes continue with Rimegepant as preventer therapy</a:t>
            </a:r>
          </a:p>
          <a:p>
            <a:endParaRPr lang="en-GB" dirty="0"/>
          </a:p>
        </p:txBody>
      </p:sp>
      <p:sp>
        <p:nvSpPr>
          <p:cNvPr id="4" name="Slide Number Placeholder 3">
            <a:extLst>
              <a:ext uri="{FF2B5EF4-FFF2-40B4-BE49-F238E27FC236}">
                <a16:creationId xmlns:a16="http://schemas.microsoft.com/office/drawing/2014/main" id="{6ED0C680-8125-0354-3C21-1FCC03A480F6}"/>
              </a:ext>
            </a:extLst>
          </p:cNvPr>
          <p:cNvSpPr>
            <a:spLocks noGrp="1"/>
          </p:cNvSpPr>
          <p:nvPr>
            <p:ph type="sldNum" sz="quarter" idx="5"/>
          </p:nvPr>
        </p:nvSpPr>
        <p:spPr/>
        <p:txBody>
          <a:bodyPr/>
          <a:lstStyle/>
          <a:p>
            <a:fld id="{32C165A7-C9D3-47E5-BF14-8DBE34B09368}" type="slidenum">
              <a:rPr lang="en-GB" smtClean="0"/>
              <a:t>19</a:t>
            </a:fld>
            <a:endParaRPr lang="en-GB"/>
          </a:p>
        </p:txBody>
      </p:sp>
    </p:spTree>
    <p:extLst>
      <p:ext uri="{BB962C8B-B14F-4D97-AF65-F5344CB8AC3E}">
        <p14:creationId xmlns:p14="http://schemas.microsoft.com/office/powerpoint/2010/main" val="551743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CBC99-F24A-79F5-4575-6378DD7B9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69266E-C417-85D5-7CDB-08E0D648545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6C7D302-5A3A-27BE-E388-FA571E6AFC4F}"/>
              </a:ext>
            </a:extLst>
          </p:cNvPr>
          <p:cNvSpPr>
            <a:spLocks noGrp="1"/>
          </p:cNvSpPr>
          <p:nvPr>
            <p:ph type="body" idx="1"/>
          </p:nvPr>
        </p:nvSpPr>
        <p:spPr/>
        <p:txBody>
          <a:bodyPr/>
          <a:lstStyle/>
          <a:p>
            <a:r>
              <a:rPr lang="en-GB" dirty="0"/>
              <a:t>Stop </a:t>
            </a:r>
            <a:r>
              <a:rPr lang="en-GB" dirty="0" err="1"/>
              <a:t>rizatripan</a:t>
            </a:r>
            <a:r>
              <a:rPr lang="en-GB" dirty="0"/>
              <a:t> as moderate hypertension and cardiovascular risk factors</a:t>
            </a:r>
          </a:p>
          <a:p>
            <a:r>
              <a:rPr lang="en-GB" dirty="0"/>
              <a:t>Start Rimegepant as acute treatment</a:t>
            </a:r>
          </a:p>
          <a:p>
            <a:r>
              <a:rPr lang="en-GB" dirty="0"/>
              <a:t>Yes continue with Rimegepant as preventer therapy</a:t>
            </a:r>
          </a:p>
          <a:p>
            <a:endParaRPr lang="en-GB" dirty="0"/>
          </a:p>
        </p:txBody>
      </p:sp>
      <p:sp>
        <p:nvSpPr>
          <p:cNvPr id="4" name="Slide Number Placeholder 3">
            <a:extLst>
              <a:ext uri="{FF2B5EF4-FFF2-40B4-BE49-F238E27FC236}">
                <a16:creationId xmlns:a16="http://schemas.microsoft.com/office/drawing/2014/main" id="{FAFF808E-3B03-E6E8-D9B5-CE0A3D127C82}"/>
              </a:ext>
            </a:extLst>
          </p:cNvPr>
          <p:cNvSpPr>
            <a:spLocks noGrp="1"/>
          </p:cNvSpPr>
          <p:nvPr>
            <p:ph type="sldNum" sz="quarter" idx="5"/>
          </p:nvPr>
        </p:nvSpPr>
        <p:spPr/>
        <p:txBody>
          <a:bodyPr/>
          <a:lstStyle/>
          <a:p>
            <a:fld id="{32C165A7-C9D3-47E5-BF14-8DBE34B09368}" type="slidenum">
              <a:rPr lang="en-GB" smtClean="0"/>
              <a:t>23</a:t>
            </a:fld>
            <a:endParaRPr lang="en-GB"/>
          </a:p>
        </p:txBody>
      </p:sp>
    </p:spTree>
    <p:extLst>
      <p:ext uri="{BB962C8B-B14F-4D97-AF65-F5344CB8AC3E}">
        <p14:creationId xmlns:p14="http://schemas.microsoft.com/office/powerpoint/2010/main" val="3920275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Stop sumatriptan as moderate hypertension</a:t>
            </a:r>
          </a:p>
          <a:p>
            <a:r>
              <a:rPr lang="en-GB" dirty="0"/>
              <a:t>Start Rimegepant as acute therapy</a:t>
            </a:r>
          </a:p>
          <a:p>
            <a:r>
              <a:rPr lang="en-GB" dirty="0"/>
              <a:t>Option to change ramipril to candesartan and increase bisoprolol as acute therapy</a:t>
            </a:r>
          </a:p>
        </p:txBody>
      </p:sp>
      <p:sp>
        <p:nvSpPr>
          <p:cNvPr id="4" name="Slide Number Placeholder 3"/>
          <p:cNvSpPr>
            <a:spLocks noGrp="1"/>
          </p:cNvSpPr>
          <p:nvPr>
            <p:ph type="sldNum" sz="quarter" idx="5"/>
          </p:nvPr>
        </p:nvSpPr>
        <p:spPr/>
        <p:txBody>
          <a:bodyPr/>
          <a:lstStyle/>
          <a:p>
            <a:fld id="{32C165A7-C9D3-47E5-BF14-8DBE34B09368}" type="slidenum">
              <a:rPr lang="en-GB" smtClean="0"/>
              <a:t>26</a:t>
            </a:fld>
            <a:endParaRPr lang="en-GB"/>
          </a:p>
        </p:txBody>
      </p:sp>
    </p:spTree>
    <p:extLst>
      <p:ext uri="{BB962C8B-B14F-4D97-AF65-F5344CB8AC3E}">
        <p14:creationId xmlns:p14="http://schemas.microsoft.com/office/powerpoint/2010/main" val="3177716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B6A3-92DB-10B2-1ABF-789A0F32889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CE94889-B1DF-82A4-AEBD-73434AFA1D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6CF7D08-DE31-D78F-562A-B87C18592551}"/>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5" name="Footer Placeholder 4">
            <a:extLst>
              <a:ext uri="{FF2B5EF4-FFF2-40B4-BE49-F238E27FC236}">
                <a16:creationId xmlns:a16="http://schemas.microsoft.com/office/drawing/2014/main" id="{68453B91-982D-704D-5DA1-DE68FBF6E0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A1958D-2DFA-82B9-95F7-1B66DB5040DA}"/>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3579538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DDF9A-0ABD-7B2E-882B-00564F0468B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AD19D07-BFAF-56CC-A45F-8EE6C51B32D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673299D-CE15-C24F-8ED2-7D4C94A1D228}"/>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5" name="Footer Placeholder 4">
            <a:extLst>
              <a:ext uri="{FF2B5EF4-FFF2-40B4-BE49-F238E27FC236}">
                <a16:creationId xmlns:a16="http://schemas.microsoft.com/office/drawing/2014/main" id="{FAE22535-4186-FD41-B6AF-DAB90D3CE1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BCDFD4-0617-8EDF-A53A-06583AFEC30A}"/>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649831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446FC-9BD4-20DA-E05D-AD1420891DC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78C94FD-9C16-326E-4E28-4C2A36EBF8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26F61BF-FD1C-15E9-B64D-EB521BC7974A}"/>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5" name="Footer Placeholder 4">
            <a:extLst>
              <a:ext uri="{FF2B5EF4-FFF2-40B4-BE49-F238E27FC236}">
                <a16:creationId xmlns:a16="http://schemas.microsoft.com/office/drawing/2014/main" id="{24508D39-FC23-1F19-0FB9-F1E50D037E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C0562E-DDE6-9696-7AA3-DF85EE118065}"/>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1259008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FC60B-97E1-E868-6E0C-75E49E4D0A5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68CC7ED-60D5-DBA7-4D1E-1EE90AB726C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3BDE40F-2BF4-5706-472A-E80DD67C637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E887E0B-BD7A-61BB-3901-2C52AEEC227D}"/>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6" name="Footer Placeholder 5">
            <a:extLst>
              <a:ext uri="{FF2B5EF4-FFF2-40B4-BE49-F238E27FC236}">
                <a16:creationId xmlns:a16="http://schemas.microsoft.com/office/drawing/2014/main" id="{5E99716E-7699-A234-BE01-692394E336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7DAEF4-37D2-8026-B7D7-336658AE85C1}"/>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162186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461AB-F17E-EEAE-2EC9-BD853096A66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0C0BA15-6CB3-0CE6-7854-04B802861D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5C63730-0D09-9EF4-AE4C-D0CE9CB029D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CA2A646-F750-661F-641B-00BC014BBF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D74CB75-71CC-B724-F692-F78D03AE939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F7C0D34-465B-3C29-E5B7-99AA90A0076A}"/>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8" name="Footer Placeholder 7">
            <a:extLst>
              <a:ext uri="{FF2B5EF4-FFF2-40B4-BE49-F238E27FC236}">
                <a16:creationId xmlns:a16="http://schemas.microsoft.com/office/drawing/2014/main" id="{B899DCAE-D648-095B-C6A4-8173CF2210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572AA92-6C7D-8811-4E1F-9864F64F01A8}"/>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3088640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5EE88-372C-34AB-C698-B2CBA6090FB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629EE9B-FEA7-C22F-6342-6FE1F030D72F}"/>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4" name="Footer Placeholder 3">
            <a:extLst>
              <a:ext uri="{FF2B5EF4-FFF2-40B4-BE49-F238E27FC236}">
                <a16:creationId xmlns:a16="http://schemas.microsoft.com/office/drawing/2014/main" id="{AC218E51-8793-0D77-CCD9-70CBAEFBCD4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12CB1A-7219-14F6-7FC0-55540A7262B9}"/>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1478705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C705C2-821C-A26E-128C-82B36A900FF7}"/>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3" name="Footer Placeholder 2">
            <a:extLst>
              <a:ext uri="{FF2B5EF4-FFF2-40B4-BE49-F238E27FC236}">
                <a16:creationId xmlns:a16="http://schemas.microsoft.com/office/drawing/2014/main" id="{A5308D97-2B76-8E4D-A091-6A14F84725E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E06D382-6372-4965-8A50-9F136F425212}"/>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1365784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75C1-6AC6-9353-130F-E8252C3C7B1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E6152471-AE61-4CFB-56BB-2CE31B5CE1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9E93C30-9A3F-6D5C-0099-3E7088E61E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3B8478E-71EA-3C79-8F54-3A273F9C8E28}"/>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6" name="Footer Placeholder 5">
            <a:extLst>
              <a:ext uri="{FF2B5EF4-FFF2-40B4-BE49-F238E27FC236}">
                <a16:creationId xmlns:a16="http://schemas.microsoft.com/office/drawing/2014/main" id="{C67D0577-BC2E-A9DB-F069-433FE94B8E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4319ED-73A4-E02F-B20A-AD21B3CDFAD9}"/>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2563445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314E3-9713-3D5B-9369-869011BA625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50F015D-6CC6-AD24-D8F8-35A6E9C141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124E614-7B5A-E448-1624-35F456B787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ABBFB3D-9E72-74D1-E09E-3876A2E35E7D}"/>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6" name="Footer Placeholder 5">
            <a:extLst>
              <a:ext uri="{FF2B5EF4-FFF2-40B4-BE49-F238E27FC236}">
                <a16:creationId xmlns:a16="http://schemas.microsoft.com/office/drawing/2014/main" id="{375A73D2-6D0D-D9B2-A11D-ADF9DDC385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7CD16F-BD56-640E-CD7C-14935290549C}"/>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4048509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5A0E1-F073-2425-DFE1-9D88DA8C0F8B}"/>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6222330-DE4E-5B53-1F63-E69011EAA21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5F2A31E-309B-27A9-4558-285DF1679A96}"/>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5" name="Footer Placeholder 4">
            <a:extLst>
              <a:ext uri="{FF2B5EF4-FFF2-40B4-BE49-F238E27FC236}">
                <a16:creationId xmlns:a16="http://schemas.microsoft.com/office/drawing/2014/main" id="{AFB162D4-646F-106C-4FB6-9CE2CA314F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47844D-AD9E-7AC2-AE3A-71C1961E456F}"/>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3259295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04D7A2-42C5-FE71-C598-E6448365DC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233ADF2-522B-1A7F-C491-CFF7AE45670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20DFD62-ED3E-7488-B1C4-55539FAC9A00}"/>
              </a:ext>
            </a:extLst>
          </p:cNvPr>
          <p:cNvSpPr>
            <a:spLocks noGrp="1"/>
          </p:cNvSpPr>
          <p:nvPr>
            <p:ph type="dt" sz="half" idx="10"/>
          </p:nvPr>
        </p:nvSpPr>
        <p:spPr/>
        <p:txBody>
          <a:bodyPr/>
          <a:lstStyle/>
          <a:p>
            <a:fld id="{541D6AA0-1448-4874-9DAB-3C0D05BF9033}" type="datetimeFigureOut">
              <a:rPr lang="en-GB" smtClean="0"/>
              <a:t>07/05/2026</a:t>
            </a:fld>
            <a:endParaRPr lang="en-GB"/>
          </a:p>
        </p:txBody>
      </p:sp>
      <p:sp>
        <p:nvSpPr>
          <p:cNvPr id="5" name="Footer Placeholder 4">
            <a:extLst>
              <a:ext uri="{FF2B5EF4-FFF2-40B4-BE49-F238E27FC236}">
                <a16:creationId xmlns:a16="http://schemas.microsoft.com/office/drawing/2014/main" id="{882218F5-5FC9-5171-D637-824991AFE6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08E652-BE0F-644F-4D82-03BF18524818}"/>
              </a:ext>
            </a:extLst>
          </p:cNvPr>
          <p:cNvSpPr>
            <a:spLocks noGrp="1"/>
          </p:cNvSpPr>
          <p:nvPr>
            <p:ph type="sldNum" sz="quarter" idx="12"/>
          </p:nvPr>
        </p:nvSpPr>
        <p:spPr/>
        <p:txBody>
          <a:bodyPr/>
          <a:lstStyle/>
          <a:p>
            <a:fld id="{97210A9D-55B7-4308-89B3-D0BA1A2E7D43}" type="slidenum">
              <a:rPr lang="en-GB" smtClean="0"/>
              <a:t>‹#›</a:t>
            </a:fld>
            <a:endParaRPr lang="en-GB"/>
          </a:p>
        </p:txBody>
      </p:sp>
    </p:spTree>
    <p:extLst>
      <p:ext uri="{BB962C8B-B14F-4D97-AF65-F5344CB8AC3E}">
        <p14:creationId xmlns:p14="http://schemas.microsoft.com/office/powerpoint/2010/main" val="3584911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0"/>
        <p:cNvGrpSpPr/>
        <p:nvPr/>
      </p:nvGrpSpPr>
      <p:grpSpPr>
        <a:xfrm>
          <a:off x="0" y="0"/>
          <a:ext cx="0" cy="0"/>
          <a:chOff x="0" y="0"/>
          <a:chExt cx="0" cy="0"/>
        </a:xfrm>
      </p:grpSpPr>
      <p:sp>
        <p:nvSpPr>
          <p:cNvPr id="21" name="Google Shape;21;p3"/>
          <p:cNvSpPr/>
          <p:nvPr/>
        </p:nvSpPr>
        <p:spPr>
          <a:xfrm>
            <a:off x="0" y="0"/>
            <a:ext cx="12192000" cy="1600200"/>
          </a:xfrm>
          <a:prstGeom prst="rect">
            <a:avLst/>
          </a:prstGeom>
          <a:solidFill>
            <a:srgbClr val="134D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 name="Google Shape;22;p3"/>
          <p:cNvSpPr txBox="1">
            <a:spLocks noGrp="1"/>
          </p:cNvSpPr>
          <p:nvPr>
            <p:ph type="title"/>
          </p:nvPr>
        </p:nvSpPr>
        <p:spPr>
          <a:xfrm>
            <a:off x="609601" y="228600"/>
            <a:ext cx="9820615"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600"/>
              <a:buFont typeface="Arial"/>
              <a:buNone/>
              <a:defRPr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609600" y="1759858"/>
            <a:ext cx="10972800" cy="4525963"/>
          </a:xfrm>
          <a:prstGeom prst="rect">
            <a:avLst/>
          </a:prstGeom>
          <a:noFill/>
          <a:ln>
            <a:noFill/>
          </a:ln>
        </p:spPr>
        <p:txBody>
          <a:bodyPr spcFirstLastPara="1" wrap="square" lIns="91425" tIns="45700" rIns="91425" bIns="45700" anchor="t" anchorCtr="0">
            <a:normAutofit/>
          </a:bodyPr>
          <a:lstStyle>
            <a:lvl1pPr marL="457200" lvl="0" indent="-431800" algn="l">
              <a:lnSpc>
                <a:spcPct val="105000"/>
              </a:lnSpc>
              <a:spcBef>
                <a:spcPts val="640"/>
              </a:spcBef>
              <a:spcAft>
                <a:spcPts val="0"/>
              </a:spcAft>
              <a:buClr>
                <a:schemeClr val="dk1"/>
              </a:buClr>
              <a:buSzPts val="3200"/>
              <a:buChar char="•"/>
              <a:defRPr>
                <a:latin typeface="Arial"/>
                <a:ea typeface="Arial"/>
                <a:cs typeface="Arial"/>
                <a:sym typeface="Arial"/>
              </a:defRPr>
            </a:lvl1pPr>
            <a:lvl2pPr marL="914400" lvl="1" indent="-342900" algn="l">
              <a:lnSpc>
                <a:spcPct val="105000"/>
              </a:lnSpc>
              <a:spcBef>
                <a:spcPts val="360"/>
              </a:spcBef>
              <a:spcAft>
                <a:spcPts val="0"/>
              </a:spcAft>
              <a:buClr>
                <a:schemeClr val="dk1"/>
              </a:buClr>
              <a:buSzPts val="1800"/>
              <a:buChar char="–"/>
              <a:defRPr/>
            </a:lvl2pPr>
            <a:lvl3pPr marL="1371600" lvl="2" indent="-342900" algn="l">
              <a:lnSpc>
                <a:spcPct val="105000"/>
              </a:lnSpc>
              <a:spcBef>
                <a:spcPts val="360"/>
              </a:spcBef>
              <a:spcAft>
                <a:spcPts val="0"/>
              </a:spcAft>
              <a:buClr>
                <a:schemeClr val="dk1"/>
              </a:buClr>
              <a:buSzPts val="1800"/>
              <a:buChar char="•"/>
              <a:defRPr/>
            </a:lvl3pPr>
            <a:lvl4pPr marL="1828800" lvl="3" indent="-342900" algn="l">
              <a:lnSpc>
                <a:spcPct val="105000"/>
              </a:lnSpc>
              <a:spcBef>
                <a:spcPts val="360"/>
              </a:spcBef>
              <a:spcAft>
                <a:spcPts val="0"/>
              </a:spcAft>
              <a:buClr>
                <a:schemeClr val="dk1"/>
              </a:buClr>
              <a:buSzPts val="1800"/>
              <a:buChar char="–"/>
              <a:defRPr/>
            </a:lvl4pPr>
            <a:lvl5pPr marL="2286000" lvl="4" indent="-342900" algn="l">
              <a:lnSpc>
                <a:spcPct val="105000"/>
              </a:lnSpc>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body" idx="2"/>
          </p:nvPr>
        </p:nvSpPr>
        <p:spPr>
          <a:xfrm>
            <a:off x="160867" y="6432031"/>
            <a:ext cx="11421533" cy="358735"/>
          </a:xfrm>
          <a:prstGeom prst="rect">
            <a:avLst/>
          </a:prstGeom>
          <a:noFill/>
          <a:ln>
            <a:noFill/>
          </a:ln>
        </p:spPr>
        <p:txBody>
          <a:bodyPr spcFirstLastPara="1" wrap="square" lIns="91425" tIns="45700" rIns="91425" bIns="45700" anchor="ctr" anchorCtr="0">
            <a:noAutofit/>
          </a:bodyPr>
          <a:lstStyle>
            <a:lvl1pPr marL="457200" lvl="0" indent="-228600" algn="l">
              <a:lnSpc>
                <a:spcPct val="105000"/>
              </a:lnSpc>
              <a:spcBef>
                <a:spcPts val="200"/>
              </a:spcBef>
              <a:spcAft>
                <a:spcPts val="0"/>
              </a:spcAft>
              <a:buClr>
                <a:schemeClr val="dk1"/>
              </a:buClr>
              <a:buSzPts val="1000"/>
              <a:buNone/>
              <a:defRPr sz="1000">
                <a:latin typeface="Arial"/>
                <a:ea typeface="Arial"/>
                <a:cs typeface="Arial"/>
                <a:sym typeface="Arial"/>
              </a:defRPr>
            </a:lvl1pPr>
            <a:lvl2pPr marL="914400" lvl="1" indent="-292100" algn="l">
              <a:lnSpc>
                <a:spcPct val="105000"/>
              </a:lnSpc>
              <a:spcBef>
                <a:spcPts val="200"/>
              </a:spcBef>
              <a:spcAft>
                <a:spcPts val="0"/>
              </a:spcAft>
              <a:buClr>
                <a:schemeClr val="dk1"/>
              </a:buClr>
              <a:buSzPts val="1000"/>
              <a:buChar char="–"/>
              <a:defRPr sz="1000">
                <a:latin typeface="Quattrocento Sans"/>
                <a:ea typeface="Quattrocento Sans"/>
                <a:cs typeface="Quattrocento Sans"/>
                <a:sym typeface="Quattrocento Sans"/>
              </a:defRPr>
            </a:lvl2pPr>
            <a:lvl3pPr marL="1371600" lvl="2" indent="-292100" algn="l">
              <a:lnSpc>
                <a:spcPct val="105000"/>
              </a:lnSpc>
              <a:spcBef>
                <a:spcPts val="200"/>
              </a:spcBef>
              <a:spcAft>
                <a:spcPts val="0"/>
              </a:spcAft>
              <a:buClr>
                <a:schemeClr val="dk1"/>
              </a:buClr>
              <a:buSzPts val="1000"/>
              <a:buChar char="•"/>
              <a:defRPr sz="1000">
                <a:latin typeface="Quattrocento Sans"/>
                <a:ea typeface="Quattrocento Sans"/>
                <a:cs typeface="Quattrocento Sans"/>
                <a:sym typeface="Quattrocento Sans"/>
              </a:defRPr>
            </a:lvl3pPr>
            <a:lvl4pPr marL="1828800" lvl="3" indent="-292100" algn="l">
              <a:lnSpc>
                <a:spcPct val="105000"/>
              </a:lnSpc>
              <a:spcBef>
                <a:spcPts val="200"/>
              </a:spcBef>
              <a:spcAft>
                <a:spcPts val="0"/>
              </a:spcAft>
              <a:buClr>
                <a:schemeClr val="dk1"/>
              </a:buClr>
              <a:buSzPts val="1000"/>
              <a:buChar char="–"/>
              <a:defRPr sz="1000">
                <a:latin typeface="Quattrocento Sans"/>
                <a:ea typeface="Quattrocento Sans"/>
                <a:cs typeface="Quattrocento Sans"/>
                <a:sym typeface="Quattrocento Sans"/>
              </a:defRPr>
            </a:lvl4pPr>
            <a:lvl5pPr marL="2286000" lvl="4" indent="-292100" algn="l">
              <a:lnSpc>
                <a:spcPct val="105000"/>
              </a:lnSpc>
              <a:spcBef>
                <a:spcPts val="200"/>
              </a:spcBef>
              <a:spcAft>
                <a:spcPts val="0"/>
              </a:spcAft>
              <a:buClr>
                <a:schemeClr val="dk1"/>
              </a:buClr>
              <a:buSzPts val="1000"/>
              <a:buChar char="»"/>
              <a:defRPr sz="1000">
                <a:latin typeface="Quattrocento Sans"/>
                <a:ea typeface="Quattrocento Sans"/>
                <a:cs typeface="Quattrocento Sans"/>
                <a:sym typeface="Quattrocento Sans"/>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5" name="Google Shape;25;p3"/>
          <p:cNvPicPr preferRelativeResize="0"/>
          <p:nvPr/>
        </p:nvPicPr>
        <p:blipFill rotWithShape="1">
          <a:blip r:embed="rId2">
            <a:alphaModFix/>
          </a:blip>
          <a:srcRect/>
          <a:stretch/>
        </p:blipFill>
        <p:spPr>
          <a:xfrm>
            <a:off x="10875136" y="283839"/>
            <a:ext cx="1092739" cy="1018540"/>
          </a:xfrm>
          <a:prstGeom prst="rect">
            <a:avLst/>
          </a:prstGeom>
          <a:noFill/>
          <a:ln>
            <a:noFill/>
          </a:ln>
        </p:spPr>
      </p:pic>
    </p:spTree>
    <p:extLst>
      <p:ext uri="{BB962C8B-B14F-4D97-AF65-F5344CB8AC3E}">
        <p14:creationId xmlns:p14="http://schemas.microsoft.com/office/powerpoint/2010/main" val="2011027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STER TEX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70227BED-21B9-15E8-E927-02155963154E}"/>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414"/>
          <a:stretch/>
        </p:blipFill>
        <p:spPr>
          <a:xfrm>
            <a:off x="-185196" y="7137"/>
            <a:ext cx="12377196" cy="6850861"/>
          </a:xfrm>
          <a:prstGeom prst="rect">
            <a:avLst/>
          </a:prstGeom>
        </p:spPr>
      </p:pic>
      <p:sp>
        <p:nvSpPr>
          <p:cNvPr id="3" name="Content Placeholder 2">
            <a:extLst>
              <a:ext uri="{FF2B5EF4-FFF2-40B4-BE49-F238E27FC236}">
                <a16:creationId xmlns:a16="http://schemas.microsoft.com/office/drawing/2014/main" id="{D41B0E8D-1D34-6265-A706-EF71B11100F9}"/>
              </a:ext>
            </a:extLst>
          </p:cNvPr>
          <p:cNvSpPr>
            <a:spLocks noGrp="1"/>
          </p:cNvSpPr>
          <p:nvPr>
            <p:ph idx="1"/>
          </p:nvPr>
        </p:nvSpPr>
        <p:spPr>
          <a:xfrm>
            <a:off x="251791" y="1597025"/>
            <a:ext cx="11665226" cy="4351338"/>
          </a:xfrm>
          <a:prstGeom prst="rect">
            <a:avLst/>
          </a:prstGeom>
        </p:spPr>
        <p:txBody>
          <a:bodyPr/>
          <a:lstStyle>
            <a:lvl1pPr>
              <a:defRPr>
                <a:solidFill>
                  <a:srgbClr val="54575C"/>
                </a:solidFill>
              </a:defRPr>
            </a:lvl1pPr>
            <a:lvl2pPr>
              <a:defRPr>
                <a:solidFill>
                  <a:srgbClr val="54575C"/>
                </a:solidFill>
              </a:defRPr>
            </a:lvl2pPr>
            <a:lvl3pPr>
              <a:defRPr>
                <a:solidFill>
                  <a:srgbClr val="54575C"/>
                </a:solidFill>
              </a:defRPr>
            </a:lvl3pPr>
            <a:lvl4pPr>
              <a:defRPr>
                <a:solidFill>
                  <a:srgbClr val="54575C"/>
                </a:solidFill>
              </a:defRPr>
            </a:lvl4pPr>
            <a:lvl5pPr>
              <a:defRPr>
                <a:solidFill>
                  <a:srgbClr val="54575C"/>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Footer Placeholder 4">
            <a:extLst>
              <a:ext uri="{FF2B5EF4-FFF2-40B4-BE49-F238E27FC236}">
                <a16:creationId xmlns:a16="http://schemas.microsoft.com/office/drawing/2014/main" id="{AA309D8A-5364-69A0-520F-0B30A910993B}"/>
              </a:ext>
            </a:extLst>
          </p:cNvPr>
          <p:cNvSpPr>
            <a:spLocks noGrp="1"/>
          </p:cNvSpPr>
          <p:nvPr>
            <p:ph type="ftr" sz="quarter" idx="11"/>
          </p:nvPr>
        </p:nvSpPr>
        <p:spPr>
          <a:xfrm>
            <a:off x="4038600" y="6233666"/>
            <a:ext cx="4114800" cy="182563"/>
          </a:xfrm>
          <a:prstGeom prst="rect">
            <a:avLst/>
          </a:prstGeom>
        </p:spPr>
        <p:txBody>
          <a:bodyPr anchor="ctr"/>
          <a:lstStyle>
            <a:lvl1pPr>
              <a:defRPr sz="1200" b="0" i="0">
                <a:solidFill>
                  <a:schemeClr val="tx2"/>
                </a:solidFill>
                <a:latin typeface="Slate Pro Bk" panose="02000506040000020004" pitchFamily="2" charset="77"/>
              </a:defRPr>
            </a:lvl1pPr>
          </a:lstStyle>
          <a:p>
            <a:endParaRPr lang="en-GB" dirty="0"/>
          </a:p>
        </p:txBody>
      </p:sp>
      <p:sp>
        <p:nvSpPr>
          <p:cNvPr id="6" name="Slide Number Placeholder 5">
            <a:extLst>
              <a:ext uri="{FF2B5EF4-FFF2-40B4-BE49-F238E27FC236}">
                <a16:creationId xmlns:a16="http://schemas.microsoft.com/office/drawing/2014/main" id="{34463479-9535-6625-FC04-17A627830264}"/>
              </a:ext>
            </a:extLst>
          </p:cNvPr>
          <p:cNvSpPr>
            <a:spLocks noGrp="1"/>
          </p:cNvSpPr>
          <p:nvPr>
            <p:ph type="sldNum" sz="quarter" idx="12"/>
          </p:nvPr>
        </p:nvSpPr>
        <p:spPr>
          <a:xfrm>
            <a:off x="4712804" y="6490494"/>
            <a:ext cx="2743200" cy="182564"/>
          </a:xfrm>
          <a:prstGeom prst="rect">
            <a:avLst/>
          </a:prstGeom>
        </p:spPr>
        <p:txBody>
          <a:bodyPr anchor="ctr"/>
          <a:lstStyle>
            <a:lvl1pPr>
              <a:defRPr sz="1200" b="0" i="0">
                <a:solidFill>
                  <a:schemeClr val="tx2"/>
                </a:solidFill>
                <a:latin typeface="Slate Pro Bk" panose="02000506040000020004" pitchFamily="2" charset="77"/>
              </a:defRPr>
            </a:lvl1pPr>
          </a:lstStyle>
          <a:p>
            <a:fld id="{BF2A3339-29CF-A246-8F01-8198D3E2D68F}" type="slidenum">
              <a:rPr lang="en-GB" smtClean="0"/>
              <a:pPr/>
              <a:t>‹#›</a:t>
            </a:fld>
            <a:endParaRPr lang="en-GB" dirty="0"/>
          </a:p>
        </p:txBody>
      </p:sp>
      <p:sp>
        <p:nvSpPr>
          <p:cNvPr id="7" name="Title Placeholder 1">
            <a:extLst>
              <a:ext uri="{FF2B5EF4-FFF2-40B4-BE49-F238E27FC236}">
                <a16:creationId xmlns:a16="http://schemas.microsoft.com/office/drawing/2014/main" id="{ED8D3F42-3A96-077E-B6AA-5FB724480AD5}"/>
              </a:ext>
            </a:extLst>
          </p:cNvPr>
          <p:cNvSpPr>
            <a:spLocks noGrp="1"/>
          </p:cNvSpPr>
          <p:nvPr>
            <p:ph type="title" hasCustomPrompt="1"/>
          </p:nvPr>
        </p:nvSpPr>
        <p:spPr>
          <a:xfrm>
            <a:off x="251791" y="345989"/>
            <a:ext cx="11665226" cy="975915"/>
          </a:xfrm>
          <a:prstGeom prst="rect">
            <a:avLst/>
          </a:prstGeom>
        </p:spPr>
        <p:txBody>
          <a:bodyPr vert="horz" wrap="none" lIns="91440" tIns="45720" rIns="91440" bIns="45720" rtlCol="0" anchor="ctr" anchorCtr="0">
            <a:noAutofit/>
          </a:bodyPr>
          <a:lstStyle>
            <a:lvl1pPr>
              <a:defRPr sz="4000"/>
            </a:lvl1pPr>
          </a:lstStyle>
          <a:p>
            <a:r>
              <a:rPr lang="en-GB" dirty="0"/>
              <a:t>Click to add title</a:t>
            </a:r>
          </a:p>
        </p:txBody>
      </p:sp>
    </p:spTree>
    <p:extLst>
      <p:ext uri="{BB962C8B-B14F-4D97-AF65-F5344CB8AC3E}">
        <p14:creationId xmlns:p14="http://schemas.microsoft.com/office/powerpoint/2010/main" val="9504176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3D43ED-962D-4F4E-7255-8AFE530DBD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0734501-3C1C-3AE7-D3F4-0495B90EF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D491CCC-D1B4-42CD-6D93-E72358CF23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1D6AA0-1448-4874-9DAB-3C0D05BF9033}" type="datetimeFigureOut">
              <a:rPr lang="en-GB" smtClean="0"/>
              <a:t>07/05/2026</a:t>
            </a:fld>
            <a:endParaRPr lang="en-GB"/>
          </a:p>
        </p:txBody>
      </p:sp>
      <p:sp>
        <p:nvSpPr>
          <p:cNvPr id="5" name="Footer Placeholder 4">
            <a:extLst>
              <a:ext uri="{FF2B5EF4-FFF2-40B4-BE49-F238E27FC236}">
                <a16:creationId xmlns:a16="http://schemas.microsoft.com/office/drawing/2014/main" id="{4799AF82-0FBA-4287-1762-1FF7F3EB29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9ABE5F5-BF84-2E45-9FC8-DCB6E58B5B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210A9D-55B7-4308-89B3-D0BA1A2E7D43}" type="slidenum">
              <a:rPr lang="en-GB" smtClean="0"/>
              <a:t>‹#›</a:t>
            </a:fld>
            <a:endParaRPr lang="en-GB"/>
          </a:p>
        </p:txBody>
      </p:sp>
    </p:spTree>
    <p:extLst>
      <p:ext uri="{BB962C8B-B14F-4D97-AF65-F5344CB8AC3E}">
        <p14:creationId xmlns:p14="http://schemas.microsoft.com/office/powerpoint/2010/main" val="127962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82FC1-2EAF-86B5-A415-AA4DDF50153B}"/>
              </a:ext>
            </a:extLst>
          </p:cNvPr>
          <p:cNvSpPr>
            <a:spLocks noGrp="1"/>
          </p:cNvSpPr>
          <p:nvPr>
            <p:ph type="ctrTitle"/>
          </p:nvPr>
        </p:nvSpPr>
        <p:spPr/>
        <p:txBody>
          <a:bodyPr/>
          <a:lstStyle/>
          <a:p>
            <a:r>
              <a:rPr lang="en-GB" dirty="0"/>
              <a:t>Cases</a:t>
            </a:r>
          </a:p>
        </p:txBody>
      </p:sp>
      <p:sp>
        <p:nvSpPr>
          <p:cNvPr id="3" name="Subtitle 2">
            <a:extLst>
              <a:ext uri="{FF2B5EF4-FFF2-40B4-BE49-F238E27FC236}">
                <a16:creationId xmlns:a16="http://schemas.microsoft.com/office/drawing/2014/main" id="{B17CB87C-3553-9967-903F-BA5A02AC68EC}"/>
              </a:ext>
            </a:extLst>
          </p:cNvPr>
          <p:cNvSpPr>
            <a:spLocks noGrp="1"/>
          </p:cNvSpPr>
          <p:nvPr>
            <p:ph type="subTitle" idx="1"/>
          </p:nvPr>
        </p:nvSpPr>
        <p:spPr/>
        <p:txBody>
          <a:bodyPr/>
          <a:lstStyle/>
          <a:p>
            <a:r>
              <a:rPr lang="en-GB" dirty="0"/>
              <a:t>David Watson</a:t>
            </a:r>
          </a:p>
        </p:txBody>
      </p:sp>
    </p:spTree>
    <p:extLst>
      <p:ext uri="{BB962C8B-B14F-4D97-AF65-F5344CB8AC3E}">
        <p14:creationId xmlns:p14="http://schemas.microsoft.com/office/powerpoint/2010/main" val="1053259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49690-5E21-F78A-BD3F-60C84DF6A06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9000D3-8C60-EF82-4C35-5E9A5776D07F}"/>
              </a:ext>
            </a:extLst>
          </p:cNvPr>
          <p:cNvSpPr>
            <a:spLocks noGrp="1"/>
          </p:cNvSpPr>
          <p:nvPr>
            <p:ph type="title"/>
          </p:nvPr>
        </p:nvSpPr>
        <p:spPr/>
        <p:txBody>
          <a:bodyPr/>
          <a:lstStyle/>
          <a:p>
            <a:r>
              <a:rPr lang="en-GB" dirty="0"/>
              <a:t>Case </a:t>
            </a:r>
          </a:p>
        </p:txBody>
      </p:sp>
      <p:sp>
        <p:nvSpPr>
          <p:cNvPr id="5" name="Text Placeholder 4">
            <a:extLst>
              <a:ext uri="{FF2B5EF4-FFF2-40B4-BE49-F238E27FC236}">
                <a16:creationId xmlns:a16="http://schemas.microsoft.com/office/drawing/2014/main" id="{792B0980-4FF4-F467-7D22-522706E53986}"/>
              </a:ext>
            </a:extLst>
          </p:cNvPr>
          <p:cNvSpPr>
            <a:spLocks noGrp="1"/>
          </p:cNvSpPr>
          <p:nvPr>
            <p:ph sz="half" idx="1"/>
          </p:nvPr>
        </p:nvSpPr>
        <p:spPr>
          <a:xfrm>
            <a:off x="838200" y="2424141"/>
            <a:ext cx="5181600" cy="4351338"/>
          </a:xfrm>
        </p:spPr>
        <p:txBody>
          <a:bodyPr/>
          <a:lstStyle/>
          <a:p>
            <a:pPr eaLnBrk="0" fontAlgn="base" hangingPunct="0">
              <a:lnSpc>
                <a:spcPct val="100000"/>
              </a:lnSpc>
              <a:spcBef>
                <a:spcPct val="0"/>
              </a:spcBef>
              <a:spcAft>
                <a:spcPct val="0"/>
              </a:spcAft>
            </a:pPr>
            <a:r>
              <a:rPr lang="en-US" altLang="en-US" sz="2000" dirty="0">
                <a:solidFill>
                  <a:srgbClr val="000000"/>
                </a:solidFill>
              </a:rPr>
              <a:t>persistent headaches/discomfort on the right side of her face. ? Trigeminal Neuralgia</a:t>
            </a:r>
          </a:p>
          <a:p>
            <a:pPr eaLnBrk="0" fontAlgn="base" hangingPunct="0">
              <a:lnSpc>
                <a:spcPct val="100000"/>
              </a:lnSpc>
              <a:spcBef>
                <a:spcPct val="0"/>
              </a:spcBef>
              <a:spcAft>
                <a:spcPct val="0"/>
              </a:spcAft>
            </a:pPr>
            <a:r>
              <a:rPr lang="en-US" altLang="en-US" sz="2000" dirty="0">
                <a:solidFill>
                  <a:srgbClr val="000000"/>
                </a:solidFill>
              </a:rPr>
              <a:t>amitriptyline and nortriptyline  no effect</a:t>
            </a:r>
          </a:p>
          <a:p>
            <a:pPr eaLnBrk="0" fontAlgn="base" hangingPunct="0">
              <a:lnSpc>
                <a:spcPct val="100000"/>
              </a:lnSpc>
              <a:spcBef>
                <a:spcPct val="0"/>
              </a:spcBef>
              <a:spcAft>
                <a:spcPct val="0"/>
              </a:spcAft>
            </a:pPr>
            <a:r>
              <a:rPr kumimoji="0" lang="en-US" altLang="en-US" sz="2000" b="0" i="0" u="none" strike="noStrike" cap="none" normalizeH="0" baseline="0" dirty="0">
                <a:ln>
                  <a:noFill/>
                </a:ln>
                <a:solidFill>
                  <a:schemeClr val="tx1"/>
                </a:solidFill>
                <a:effectLst/>
              </a:rPr>
              <a:t>Pain resolved spontaneously</a:t>
            </a:r>
            <a:r>
              <a:rPr kumimoji="0" lang="en-US" altLang="en-US" sz="2000" b="0" i="0" u="none" strike="noStrike" cap="none" normalizeH="0" dirty="0">
                <a:ln>
                  <a:noFill/>
                </a:ln>
                <a:solidFill>
                  <a:schemeClr val="tx1"/>
                </a:solidFill>
                <a:effectLst/>
              </a:rPr>
              <a:t> when she was pregnant</a:t>
            </a:r>
          </a:p>
          <a:p>
            <a:pPr eaLnBrk="0" fontAlgn="base" hangingPunct="0">
              <a:lnSpc>
                <a:spcPct val="100000"/>
              </a:lnSpc>
              <a:spcBef>
                <a:spcPct val="0"/>
              </a:spcBef>
              <a:spcAft>
                <a:spcPct val="0"/>
              </a:spcAft>
            </a:pPr>
            <a:r>
              <a:rPr lang="en-US" altLang="en-US" sz="2000" baseline="0" dirty="0"/>
              <a:t>Pain now back and wakes her in the morning</a:t>
            </a:r>
          </a:p>
          <a:p>
            <a:pPr eaLnBrk="0" fontAlgn="base" hangingPunct="0">
              <a:lnSpc>
                <a:spcPct val="100000"/>
              </a:lnSpc>
              <a:spcBef>
                <a:spcPct val="0"/>
              </a:spcBef>
              <a:spcAft>
                <a:spcPct val="0"/>
              </a:spcAft>
            </a:pPr>
            <a:r>
              <a:rPr kumimoji="0" lang="en-US" altLang="en-US" sz="2000" b="0" i="0" u="none" strike="noStrike" cap="none" normalizeH="0" dirty="0">
                <a:ln>
                  <a:noFill/>
                </a:ln>
                <a:solidFill>
                  <a:schemeClr val="tx1"/>
                </a:solidFill>
                <a:effectLst/>
              </a:rPr>
              <a:t>Gets facial numbness</a:t>
            </a:r>
          </a:p>
          <a:p>
            <a:pPr eaLnBrk="0" fontAlgn="base" hangingPunct="0">
              <a:lnSpc>
                <a:spcPct val="100000"/>
              </a:lnSpc>
              <a:spcBef>
                <a:spcPct val="0"/>
              </a:spcBef>
              <a:spcAft>
                <a:spcPct val="0"/>
              </a:spcAft>
            </a:pPr>
            <a:r>
              <a:rPr lang="en-US" altLang="en-US" sz="2000" dirty="0"/>
              <a:t>Concern with waking with headache and facial numbness</a:t>
            </a:r>
            <a:endParaRPr kumimoji="0" lang="en-US" altLang="en-US" sz="2000" b="0" i="0" u="none" strike="noStrike" cap="none" normalizeH="0" baseline="0" dirty="0">
              <a:ln>
                <a:noFill/>
              </a:ln>
              <a:solidFill>
                <a:schemeClr val="tx1"/>
              </a:solidFill>
              <a:effectLst/>
            </a:endParaRPr>
          </a:p>
          <a:p>
            <a:endParaRPr lang="en-GB" dirty="0"/>
          </a:p>
        </p:txBody>
      </p:sp>
      <p:sp>
        <p:nvSpPr>
          <p:cNvPr id="13" name="TextBox 12">
            <a:extLst>
              <a:ext uri="{FF2B5EF4-FFF2-40B4-BE49-F238E27FC236}">
                <a16:creationId xmlns:a16="http://schemas.microsoft.com/office/drawing/2014/main" id="{5D8E8C1E-7553-3578-BE30-3EA792D1CE68}"/>
              </a:ext>
            </a:extLst>
          </p:cNvPr>
          <p:cNvSpPr txBox="1"/>
          <p:nvPr/>
        </p:nvSpPr>
        <p:spPr>
          <a:xfrm>
            <a:off x="1504604" y="1961804"/>
            <a:ext cx="938334" cy="369332"/>
          </a:xfrm>
          <a:prstGeom prst="rect">
            <a:avLst/>
          </a:prstGeom>
          <a:noFill/>
        </p:spPr>
        <p:txBody>
          <a:bodyPr wrap="none" rtlCol="0">
            <a:spAutoFit/>
          </a:bodyPr>
          <a:lstStyle/>
          <a:p>
            <a:r>
              <a:rPr lang="en-GB" b="1" dirty="0"/>
              <a:t>Referral</a:t>
            </a:r>
          </a:p>
        </p:txBody>
      </p:sp>
      <p:sp>
        <p:nvSpPr>
          <p:cNvPr id="2" name="Content Placeholder 1">
            <a:extLst>
              <a:ext uri="{FF2B5EF4-FFF2-40B4-BE49-F238E27FC236}">
                <a16:creationId xmlns:a16="http://schemas.microsoft.com/office/drawing/2014/main" id="{70248B5B-4FB4-A21B-AB42-8CE0D7097E15}"/>
              </a:ext>
            </a:extLst>
          </p:cNvPr>
          <p:cNvSpPr>
            <a:spLocks noGrp="1"/>
          </p:cNvSpPr>
          <p:nvPr>
            <p:ph sz="half" idx="2"/>
          </p:nvPr>
        </p:nvSpPr>
        <p:spPr/>
        <p:txBody>
          <a:bodyPr/>
          <a:lstStyle/>
          <a:p>
            <a:endParaRPr lang="en-GB"/>
          </a:p>
        </p:txBody>
      </p:sp>
    </p:spTree>
    <p:extLst>
      <p:ext uri="{BB962C8B-B14F-4D97-AF65-F5344CB8AC3E}">
        <p14:creationId xmlns:p14="http://schemas.microsoft.com/office/powerpoint/2010/main" val="2097897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95264-F33D-9112-C1C1-6BD475A1F1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E5066D-1456-831B-5199-1A3CC7581368}"/>
              </a:ext>
            </a:extLst>
          </p:cNvPr>
          <p:cNvSpPr>
            <a:spLocks noGrp="1"/>
          </p:cNvSpPr>
          <p:nvPr>
            <p:ph type="title"/>
          </p:nvPr>
        </p:nvSpPr>
        <p:spPr/>
        <p:txBody>
          <a:bodyPr/>
          <a:lstStyle/>
          <a:p>
            <a:r>
              <a:rPr lang="en-GB" dirty="0"/>
              <a:t>Case </a:t>
            </a:r>
          </a:p>
        </p:txBody>
      </p:sp>
      <p:sp>
        <p:nvSpPr>
          <p:cNvPr id="5" name="Text Placeholder 4">
            <a:extLst>
              <a:ext uri="{FF2B5EF4-FFF2-40B4-BE49-F238E27FC236}">
                <a16:creationId xmlns:a16="http://schemas.microsoft.com/office/drawing/2014/main" id="{7439BFDF-8C4D-2DEA-64D5-092E00D1C30A}"/>
              </a:ext>
            </a:extLst>
          </p:cNvPr>
          <p:cNvSpPr>
            <a:spLocks noGrp="1"/>
          </p:cNvSpPr>
          <p:nvPr>
            <p:ph sz="half" idx="1"/>
          </p:nvPr>
        </p:nvSpPr>
        <p:spPr>
          <a:xfrm>
            <a:off x="838200" y="2424141"/>
            <a:ext cx="5181600" cy="4351338"/>
          </a:xfrm>
        </p:spPr>
        <p:txBody>
          <a:bodyPr/>
          <a:lstStyle/>
          <a:p>
            <a:pPr eaLnBrk="0" fontAlgn="base" hangingPunct="0">
              <a:lnSpc>
                <a:spcPct val="100000"/>
              </a:lnSpc>
              <a:spcBef>
                <a:spcPct val="0"/>
              </a:spcBef>
              <a:spcAft>
                <a:spcPct val="0"/>
              </a:spcAft>
            </a:pPr>
            <a:r>
              <a:rPr lang="en-US" altLang="en-US" sz="2000" dirty="0">
                <a:solidFill>
                  <a:srgbClr val="000000"/>
                </a:solidFill>
              </a:rPr>
              <a:t>persistent headaches/discomfort on the right side of her face. ? Trigeminal Neuralgia</a:t>
            </a:r>
          </a:p>
          <a:p>
            <a:pPr eaLnBrk="0" fontAlgn="base" hangingPunct="0">
              <a:lnSpc>
                <a:spcPct val="100000"/>
              </a:lnSpc>
              <a:spcBef>
                <a:spcPct val="0"/>
              </a:spcBef>
              <a:spcAft>
                <a:spcPct val="0"/>
              </a:spcAft>
            </a:pPr>
            <a:r>
              <a:rPr lang="en-US" altLang="en-US" sz="2000" dirty="0">
                <a:solidFill>
                  <a:srgbClr val="000000"/>
                </a:solidFill>
              </a:rPr>
              <a:t>amitriptyline and nortriptyline  no effect</a:t>
            </a:r>
          </a:p>
          <a:p>
            <a:pPr eaLnBrk="0" fontAlgn="base" hangingPunct="0">
              <a:lnSpc>
                <a:spcPct val="100000"/>
              </a:lnSpc>
              <a:spcBef>
                <a:spcPct val="0"/>
              </a:spcBef>
              <a:spcAft>
                <a:spcPct val="0"/>
              </a:spcAft>
            </a:pPr>
            <a:r>
              <a:rPr kumimoji="0" lang="en-US" altLang="en-US" sz="2000" b="0" i="0" u="none" strike="noStrike" cap="none" normalizeH="0" baseline="0" dirty="0">
                <a:ln>
                  <a:noFill/>
                </a:ln>
                <a:solidFill>
                  <a:schemeClr val="tx1"/>
                </a:solidFill>
                <a:effectLst/>
              </a:rPr>
              <a:t>Pain resolved spontaneously</a:t>
            </a:r>
            <a:r>
              <a:rPr kumimoji="0" lang="en-US" altLang="en-US" sz="2000" b="0" i="0" u="none" strike="noStrike" cap="none" normalizeH="0" dirty="0">
                <a:ln>
                  <a:noFill/>
                </a:ln>
                <a:solidFill>
                  <a:schemeClr val="tx1"/>
                </a:solidFill>
                <a:effectLst/>
              </a:rPr>
              <a:t> when she was pregnant</a:t>
            </a:r>
          </a:p>
          <a:p>
            <a:pPr eaLnBrk="0" fontAlgn="base" hangingPunct="0">
              <a:lnSpc>
                <a:spcPct val="100000"/>
              </a:lnSpc>
              <a:spcBef>
                <a:spcPct val="0"/>
              </a:spcBef>
              <a:spcAft>
                <a:spcPct val="0"/>
              </a:spcAft>
            </a:pPr>
            <a:r>
              <a:rPr lang="en-US" altLang="en-US" sz="2000" baseline="0" dirty="0"/>
              <a:t>Pain now back and wakes her in the morning</a:t>
            </a:r>
          </a:p>
          <a:p>
            <a:pPr eaLnBrk="0" fontAlgn="base" hangingPunct="0">
              <a:lnSpc>
                <a:spcPct val="100000"/>
              </a:lnSpc>
              <a:spcBef>
                <a:spcPct val="0"/>
              </a:spcBef>
              <a:spcAft>
                <a:spcPct val="0"/>
              </a:spcAft>
            </a:pPr>
            <a:r>
              <a:rPr kumimoji="0" lang="en-US" altLang="en-US" sz="2000" b="0" i="0" u="none" strike="noStrike" cap="none" normalizeH="0" dirty="0">
                <a:ln>
                  <a:noFill/>
                </a:ln>
                <a:solidFill>
                  <a:schemeClr val="tx1"/>
                </a:solidFill>
                <a:effectLst/>
              </a:rPr>
              <a:t>Gets facial numbness</a:t>
            </a:r>
          </a:p>
          <a:p>
            <a:pPr eaLnBrk="0" fontAlgn="base" hangingPunct="0">
              <a:lnSpc>
                <a:spcPct val="100000"/>
              </a:lnSpc>
              <a:spcBef>
                <a:spcPct val="0"/>
              </a:spcBef>
              <a:spcAft>
                <a:spcPct val="0"/>
              </a:spcAft>
            </a:pPr>
            <a:r>
              <a:rPr lang="en-US" altLang="en-US" sz="2000" dirty="0"/>
              <a:t>Concern with waking with headache and facial numbness</a:t>
            </a:r>
            <a:endParaRPr kumimoji="0" lang="en-US" altLang="en-US" sz="2000" b="0" i="0" u="none" strike="noStrike" cap="none" normalizeH="0" baseline="0" dirty="0">
              <a:ln>
                <a:noFill/>
              </a:ln>
              <a:solidFill>
                <a:schemeClr val="tx1"/>
              </a:solidFill>
              <a:effectLst/>
            </a:endParaRPr>
          </a:p>
          <a:p>
            <a:endParaRPr lang="en-GB" dirty="0"/>
          </a:p>
        </p:txBody>
      </p:sp>
      <p:sp>
        <p:nvSpPr>
          <p:cNvPr id="9" name="Rectangle 1">
            <a:extLst>
              <a:ext uri="{FF2B5EF4-FFF2-40B4-BE49-F238E27FC236}">
                <a16:creationId xmlns:a16="http://schemas.microsoft.com/office/drawing/2014/main" id="{058A0C51-DD1B-AE07-762E-8D43267653D5}"/>
              </a:ext>
            </a:extLst>
          </p:cNvPr>
          <p:cNvSpPr>
            <a:spLocks noGrp="1" noChangeArrowheads="1"/>
          </p:cNvSpPr>
          <p:nvPr>
            <p:ph sz="half" idx="2"/>
          </p:nvPr>
        </p:nvSpPr>
        <p:spPr bwMode="auto">
          <a:xfrm>
            <a:off x="6096000" y="2599537"/>
            <a:ext cx="571752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lang="en-US" altLang="en-US" sz="2000" dirty="0">
                <a:solidFill>
                  <a:srgbClr val="000000"/>
                </a:solidFill>
              </a:rPr>
              <a:t>4 year history of headache</a:t>
            </a:r>
          </a:p>
          <a:p>
            <a:pPr eaLnBrk="0" fontAlgn="base" hangingPunct="0">
              <a:lnSpc>
                <a:spcPct val="100000"/>
              </a:lnSpc>
              <a:spcBef>
                <a:spcPct val="0"/>
              </a:spcBef>
              <a:spcAft>
                <a:spcPct val="0"/>
              </a:spcAft>
            </a:pPr>
            <a:r>
              <a:rPr kumimoji="0" lang="en-US" altLang="en-US" sz="2000" b="0" i="0" u="none" strike="noStrike" cap="none" normalizeH="0" baseline="0" dirty="0">
                <a:ln>
                  <a:noFill/>
                </a:ln>
                <a:solidFill>
                  <a:srgbClr val="000000"/>
                </a:solidFill>
                <a:effectLst/>
              </a:rPr>
              <a:t>Right</a:t>
            </a:r>
            <a:r>
              <a:rPr kumimoji="0" lang="en-US" altLang="en-US" sz="2000" b="0" i="0" u="none" strike="noStrike" cap="none" normalizeH="0" dirty="0">
                <a:ln>
                  <a:noFill/>
                </a:ln>
                <a:solidFill>
                  <a:srgbClr val="000000"/>
                </a:solidFill>
                <a:effectLst/>
              </a:rPr>
              <a:t> sided V1,2 and 3: occasional bilateral</a:t>
            </a:r>
          </a:p>
          <a:p>
            <a:pPr eaLnBrk="0" fontAlgn="base" hangingPunct="0">
              <a:lnSpc>
                <a:spcPct val="100000"/>
              </a:lnSpc>
              <a:spcBef>
                <a:spcPct val="0"/>
              </a:spcBef>
              <a:spcAft>
                <a:spcPct val="0"/>
              </a:spcAft>
            </a:pPr>
            <a:r>
              <a:rPr lang="en-US" altLang="en-US" sz="2000" baseline="0" dirty="0">
                <a:solidFill>
                  <a:srgbClr val="000000"/>
                </a:solidFill>
              </a:rPr>
              <a:t>Light</a:t>
            </a:r>
            <a:r>
              <a:rPr lang="en-US" altLang="en-US" sz="2000" dirty="0">
                <a:solidFill>
                  <a:srgbClr val="000000"/>
                </a:solidFill>
              </a:rPr>
              <a:t> sensitivity, wears sunglasses in the house</a:t>
            </a:r>
          </a:p>
          <a:p>
            <a:pPr eaLnBrk="0" fontAlgn="base" hangingPunct="0">
              <a:lnSpc>
                <a:spcPct val="100000"/>
              </a:lnSpc>
              <a:spcBef>
                <a:spcPct val="0"/>
              </a:spcBef>
              <a:spcAft>
                <a:spcPct val="0"/>
              </a:spcAft>
            </a:pPr>
            <a:r>
              <a:rPr kumimoji="0" lang="en-US" altLang="en-US" sz="2000" b="0" i="0" u="none" strike="noStrike" cap="none" normalizeH="0" baseline="0" dirty="0">
                <a:ln>
                  <a:noFill/>
                </a:ln>
                <a:solidFill>
                  <a:srgbClr val="000000"/>
                </a:solidFill>
                <a:effectLst/>
              </a:rPr>
              <a:t>Noise sensitive</a:t>
            </a:r>
          </a:p>
          <a:p>
            <a:pPr eaLnBrk="0" fontAlgn="base" hangingPunct="0">
              <a:lnSpc>
                <a:spcPct val="100000"/>
              </a:lnSpc>
              <a:spcBef>
                <a:spcPct val="0"/>
              </a:spcBef>
              <a:spcAft>
                <a:spcPct val="0"/>
              </a:spcAft>
            </a:pPr>
            <a:r>
              <a:rPr lang="en-US" altLang="en-US" sz="2000" dirty="0">
                <a:solidFill>
                  <a:srgbClr val="000000"/>
                </a:solidFill>
              </a:rPr>
              <a:t>No headache in pregnancy</a:t>
            </a:r>
          </a:p>
          <a:p>
            <a:pPr eaLnBrk="0" fontAlgn="base" hangingPunct="0">
              <a:lnSpc>
                <a:spcPct val="100000"/>
              </a:lnSpc>
              <a:spcBef>
                <a:spcPct val="0"/>
              </a:spcBef>
              <a:spcAft>
                <a:spcPct val="0"/>
              </a:spcAft>
            </a:pPr>
            <a:r>
              <a:rPr kumimoji="0" lang="en-US" altLang="en-US" sz="2000" b="0" i="0" u="none" strike="noStrike" cap="none" normalizeH="0" baseline="0" dirty="0">
                <a:ln>
                  <a:noFill/>
                </a:ln>
                <a:solidFill>
                  <a:srgbClr val="000000"/>
                </a:solidFill>
                <a:effectLst/>
              </a:rPr>
              <a:t>Sensory aura in right arm and cheek twice a month</a:t>
            </a:r>
            <a:endParaRPr kumimoji="0" lang="en-US" altLang="en-US" sz="2000" b="0" i="0" u="none" strike="noStrike" cap="none" normalizeH="0" baseline="0" dirty="0">
              <a:ln>
                <a:noFill/>
              </a:ln>
              <a:solidFill>
                <a:schemeClr val="tx1"/>
              </a:solidFill>
              <a:effectLst/>
            </a:endParaRPr>
          </a:p>
        </p:txBody>
      </p:sp>
      <p:sp>
        <p:nvSpPr>
          <p:cNvPr id="13" name="TextBox 12">
            <a:extLst>
              <a:ext uri="{FF2B5EF4-FFF2-40B4-BE49-F238E27FC236}">
                <a16:creationId xmlns:a16="http://schemas.microsoft.com/office/drawing/2014/main" id="{9C69D9B9-5EF8-F7A3-F21D-492209A771EA}"/>
              </a:ext>
            </a:extLst>
          </p:cNvPr>
          <p:cNvSpPr txBox="1"/>
          <p:nvPr/>
        </p:nvSpPr>
        <p:spPr>
          <a:xfrm>
            <a:off x="1504604" y="1961804"/>
            <a:ext cx="938334" cy="369332"/>
          </a:xfrm>
          <a:prstGeom prst="rect">
            <a:avLst/>
          </a:prstGeom>
          <a:noFill/>
        </p:spPr>
        <p:txBody>
          <a:bodyPr wrap="none" rtlCol="0">
            <a:spAutoFit/>
          </a:bodyPr>
          <a:lstStyle/>
          <a:p>
            <a:r>
              <a:rPr lang="en-GB" b="1" dirty="0"/>
              <a:t>Referral</a:t>
            </a:r>
          </a:p>
        </p:txBody>
      </p:sp>
      <p:sp>
        <p:nvSpPr>
          <p:cNvPr id="14" name="TextBox 13">
            <a:extLst>
              <a:ext uri="{FF2B5EF4-FFF2-40B4-BE49-F238E27FC236}">
                <a16:creationId xmlns:a16="http://schemas.microsoft.com/office/drawing/2014/main" id="{F04604EB-78CC-EBBD-8838-17A1BC1B791A}"/>
              </a:ext>
            </a:extLst>
          </p:cNvPr>
          <p:cNvSpPr txBox="1"/>
          <p:nvPr/>
        </p:nvSpPr>
        <p:spPr>
          <a:xfrm>
            <a:off x="6733309" y="2146470"/>
            <a:ext cx="1408784" cy="369332"/>
          </a:xfrm>
          <a:prstGeom prst="rect">
            <a:avLst/>
          </a:prstGeom>
          <a:noFill/>
        </p:spPr>
        <p:txBody>
          <a:bodyPr wrap="none" rtlCol="0">
            <a:spAutoFit/>
          </a:bodyPr>
          <a:lstStyle/>
          <a:p>
            <a:r>
              <a:rPr lang="en-GB" b="1" dirty="0"/>
              <a:t>Clinic history</a:t>
            </a:r>
          </a:p>
        </p:txBody>
      </p:sp>
    </p:spTree>
    <p:extLst>
      <p:ext uri="{BB962C8B-B14F-4D97-AF65-F5344CB8AC3E}">
        <p14:creationId xmlns:p14="http://schemas.microsoft.com/office/powerpoint/2010/main" val="1589873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609601" y="228600"/>
            <a:ext cx="9820615"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3600"/>
              <a:buFont typeface="Arial"/>
              <a:buNone/>
            </a:pPr>
            <a:r>
              <a:rPr lang="en-GB" dirty="0">
                <a:latin typeface="Source Sans Pro"/>
                <a:ea typeface="Source Sans Pro"/>
                <a:cs typeface="Source Sans Pro"/>
                <a:sym typeface="Source Sans Pro"/>
              </a:rPr>
              <a:t>Sarah</a:t>
            </a:r>
            <a:endParaRPr dirty="0">
              <a:latin typeface="Source Sans Pro"/>
              <a:ea typeface="Source Sans Pro"/>
              <a:cs typeface="Source Sans Pro"/>
              <a:sym typeface="Source Sans Pro"/>
            </a:endParaRPr>
          </a:p>
        </p:txBody>
      </p:sp>
      <p:sp>
        <p:nvSpPr>
          <p:cNvPr id="92" name="Google Shape;92;p14"/>
          <p:cNvSpPr txBox="1">
            <a:spLocks noGrp="1"/>
          </p:cNvSpPr>
          <p:nvPr>
            <p:ph type="body" idx="1"/>
          </p:nvPr>
        </p:nvSpPr>
        <p:spPr>
          <a:xfrm>
            <a:off x="609600" y="1759858"/>
            <a:ext cx="10972800" cy="4525963"/>
          </a:xfrm>
          <a:prstGeom prst="rect">
            <a:avLst/>
          </a:prstGeom>
          <a:noFill/>
          <a:ln>
            <a:noFill/>
          </a:ln>
        </p:spPr>
        <p:txBody>
          <a:bodyPr spcFirstLastPara="1" wrap="square" lIns="91425" tIns="45700" rIns="91425" bIns="45700" anchor="t" anchorCtr="0">
            <a:normAutofit fontScale="77500" lnSpcReduction="20000"/>
          </a:bodyPr>
          <a:lstStyle/>
          <a:p>
            <a:r>
              <a:rPr lang="en-GB" dirty="0"/>
              <a:t>Teacher aged 38, children aged 8 and 12, Husband works full time</a:t>
            </a:r>
          </a:p>
          <a:p>
            <a:r>
              <a:rPr lang="en-GB" dirty="0"/>
              <a:t>Presents to GP with 6 month history of worsening headaches</a:t>
            </a:r>
          </a:p>
          <a:p>
            <a:r>
              <a:rPr lang="en-GB" dirty="0"/>
              <a:t>They occur 2-3 times a week, often after stressful days</a:t>
            </a:r>
          </a:p>
          <a:p>
            <a:r>
              <a:rPr lang="en-GB" dirty="0"/>
              <a:t>She describes them as tight band across her head with neck stiffness and pain</a:t>
            </a:r>
          </a:p>
          <a:p>
            <a:r>
              <a:rPr lang="en-GB" dirty="0"/>
              <a:t>They are associated with light sensitivity, occasionally nausea and she is glad to get home. She occasionally has been unable to go to work.</a:t>
            </a:r>
          </a:p>
          <a:p>
            <a:r>
              <a:rPr lang="en-GB" dirty="0"/>
              <a:t>Ibuprofen and OTC Solpadeine max  help a little, but she’s using them 3-4 days a week. </a:t>
            </a:r>
          </a:p>
          <a:p>
            <a:r>
              <a:rPr lang="en-GB" dirty="0"/>
              <a:t>She has no focal neurological symptoms and has a normal neuro exam. </a:t>
            </a:r>
          </a:p>
          <a:p>
            <a:r>
              <a:rPr lang="en-GB" dirty="0"/>
              <a:t>She’s worried about work absence and asks if she needs a brain scan or to see a neurologist</a:t>
            </a:r>
            <a:r>
              <a:rPr lang="en-GB" i="1" dirty="0"/>
              <a:t>.</a:t>
            </a:r>
            <a:br>
              <a:rPr lang="en-GB" dirty="0"/>
            </a:br>
            <a:endParaRPr lang="en-GB" dirty="0"/>
          </a:p>
          <a:p>
            <a:pPr marL="342900" lvl="0" indent="-139700" algn="l" rtl="0">
              <a:lnSpc>
                <a:spcPct val="105000"/>
              </a:lnSpc>
              <a:spcBef>
                <a:spcPts val="0"/>
              </a:spcBef>
              <a:spcAft>
                <a:spcPts val="0"/>
              </a:spcAft>
              <a:buClr>
                <a:schemeClr val="dk1"/>
              </a:buClr>
              <a:buSzPts val="3200"/>
              <a:buNone/>
            </a:pPr>
            <a:endParaRPr dirty="0"/>
          </a:p>
        </p:txBody>
      </p:sp>
      <p:sp>
        <p:nvSpPr>
          <p:cNvPr id="93" name="Google Shape;93;p14"/>
          <p:cNvSpPr txBox="1">
            <a:spLocks noGrp="1"/>
          </p:cNvSpPr>
          <p:nvPr>
            <p:ph type="body" idx="2"/>
          </p:nvPr>
        </p:nvSpPr>
        <p:spPr>
          <a:xfrm>
            <a:off x="160867" y="6432031"/>
            <a:ext cx="11421533" cy="358735"/>
          </a:xfrm>
          <a:prstGeom prst="rect">
            <a:avLst/>
          </a:prstGeom>
          <a:noFill/>
          <a:ln>
            <a:noFill/>
          </a:ln>
        </p:spPr>
        <p:txBody>
          <a:bodyPr spcFirstLastPara="1" wrap="square" lIns="91425" tIns="45700" rIns="91425" bIns="45700" anchor="ctr" anchorCtr="0">
            <a:noAutofit/>
          </a:bodyPr>
          <a:lstStyle/>
          <a:p>
            <a:pPr marL="0" lvl="0" indent="0" algn="l" rtl="0">
              <a:lnSpc>
                <a:spcPct val="105000"/>
              </a:lnSpc>
              <a:spcBef>
                <a:spcPts val="0"/>
              </a:spcBef>
              <a:spcAft>
                <a:spcPts val="0"/>
              </a:spcAft>
              <a:buClr>
                <a:schemeClr val="dk1"/>
              </a:buClr>
              <a:buSzPts val="10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E596-A32A-4D6A-3CD6-04FA28912B74}"/>
              </a:ext>
            </a:extLst>
          </p:cNvPr>
          <p:cNvSpPr>
            <a:spLocks noGrp="1"/>
          </p:cNvSpPr>
          <p:nvPr>
            <p:ph type="title"/>
          </p:nvPr>
        </p:nvSpPr>
        <p:spPr/>
        <p:txBody>
          <a:bodyPr/>
          <a:lstStyle/>
          <a:p>
            <a:r>
              <a:rPr lang="en-GB" dirty="0"/>
              <a:t>Group Work</a:t>
            </a:r>
          </a:p>
        </p:txBody>
      </p:sp>
      <p:sp>
        <p:nvSpPr>
          <p:cNvPr id="3" name="Text Placeholder 2">
            <a:extLst>
              <a:ext uri="{FF2B5EF4-FFF2-40B4-BE49-F238E27FC236}">
                <a16:creationId xmlns:a16="http://schemas.microsoft.com/office/drawing/2014/main" id="{9BECDE5A-C3D8-E2F8-5D81-A217C5D7D881}"/>
              </a:ext>
            </a:extLst>
          </p:cNvPr>
          <p:cNvSpPr>
            <a:spLocks noGrp="1"/>
          </p:cNvSpPr>
          <p:nvPr>
            <p:ph type="body" idx="1"/>
          </p:nvPr>
        </p:nvSpPr>
        <p:spPr/>
        <p:txBody>
          <a:bodyPr/>
          <a:lstStyle/>
          <a:p>
            <a:r>
              <a:rPr lang="en-GB" dirty="0"/>
              <a:t>What tools and pathways could help the GP with diagnosis and management?</a:t>
            </a:r>
          </a:p>
          <a:p>
            <a:r>
              <a:rPr lang="en-GB" dirty="0"/>
              <a:t>What local help do you provide to GPs?</a:t>
            </a:r>
          </a:p>
          <a:p>
            <a:r>
              <a:rPr lang="en-GB" dirty="0"/>
              <a:t>Who else in </a:t>
            </a:r>
            <a:r>
              <a:rPr lang="en-GB"/>
              <a:t>the community could </a:t>
            </a:r>
            <a:r>
              <a:rPr lang="en-GB" dirty="0"/>
              <a:t>help?</a:t>
            </a:r>
          </a:p>
          <a:p>
            <a:r>
              <a:rPr lang="en-GB" dirty="0"/>
              <a:t>What resources could you use?</a:t>
            </a:r>
          </a:p>
          <a:p>
            <a:r>
              <a:rPr lang="en-GB" dirty="0"/>
              <a:t>When would you escalate , refer?</a:t>
            </a:r>
          </a:p>
        </p:txBody>
      </p:sp>
      <p:sp>
        <p:nvSpPr>
          <p:cNvPr id="4" name="Text Placeholder 3">
            <a:extLst>
              <a:ext uri="{FF2B5EF4-FFF2-40B4-BE49-F238E27FC236}">
                <a16:creationId xmlns:a16="http://schemas.microsoft.com/office/drawing/2014/main" id="{8C6371E4-AF76-9873-89C9-82D3E95255D4}"/>
              </a:ext>
            </a:extLst>
          </p:cNvPr>
          <p:cNvSpPr>
            <a:spLocks noGrp="1"/>
          </p:cNvSpPr>
          <p:nvPr>
            <p:ph type="body" idx="2"/>
          </p:nvPr>
        </p:nvSpPr>
        <p:spPr/>
        <p:txBody>
          <a:bodyPr/>
          <a:lstStyle/>
          <a:p>
            <a:endParaRPr lang="en-GB"/>
          </a:p>
        </p:txBody>
      </p:sp>
    </p:spTree>
    <p:extLst>
      <p:ext uri="{BB962C8B-B14F-4D97-AF65-F5344CB8AC3E}">
        <p14:creationId xmlns:p14="http://schemas.microsoft.com/office/powerpoint/2010/main" val="2742355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2BF583B-4C45-1E63-9DB9-9E07CCC55EA6}"/>
              </a:ext>
            </a:extLst>
          </p:cNvPr>
          <p:cNvGrpSpPr/>
          <p:nvPr/>
        </p:nvGrpSpPr>
        <p:grpSpPr>
          <a:xfrm>
            <a:off x="287869" y="1669242"/>
            <a:ext cx="11657079" cy="4689186"/>
            <a:chOff x="0" y="1669242"/>
            <a:chExt cx="11407698" cy="4689186"/>
          </a:xfrm>
        </p:grpSpPr>
        <p:pic>
          <p:nvPicPr>
            <p:cNvPr id="8" name="Picture 7">
              <a:extLst>
                <a:ext uri="{FF2B5EF4-FFF2-40B4-BE49-F238E27FC236}">
                  <a16:creationId xmlns:a16="http://schemas.microsoft.com/office/drawing/2014/main" id="{0D0C7DA4-D5E6-BFBA-BFFB-A8D761139B72}"/>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
                      </a14:imgEffect>
                    </a14:imgLayer>
                  </a14:imgProps>
                </a:ext>
              </a:extLst>
            </a:blip>
            <a:srcRect l="9721" t="6166" r="5208" b="10889"/>
            <a:stretch/>
          </p:blipFill>
          <p:spPr>
            <a:xfrm>
              <a:off x="0" y="1669242"/>
              <a:ext cx="11407698" cy="4689186"/>
            </a:xfrm>
            <a:prstGeom prst="rect">
              <a:avLst/>
            </a:prstGeom>
          </p:spPr>
        </p:pic>
        <p:sp>
          <p:nvSpPr>
            <p:cNvPr id="9" name="TextBox 8">
              <a:extLst>
                <a:ext uri="{FF2B5EF4-FFF2-40B4-BE49-F238E27FC236}">
                  <a16:creationId xmlns:a16="http://schemas.microsoft.com/office/drawing/2014/main" id="{7AF9E986-A60F-6154-04F0-30C3E25A6CBA}"/>
                </a:ext>
              </a:extLst>
            </p:cNvPr>
            <p:cNvSpPr txBox="1"/>
            <p:nvPr/>
          </p:nvSpPr>
          <p:spPr>
            <a:xfrm>
              <a:off x="467278" y="1983990"/>
              <a:ext cx="10473142" cy="3139321"/>
            </a:xfrm>
            <a:prstGeom prst="rect">
              <a:avLst/>
            </a:prstGeom>
            <a:noFill/>
          </p:spPr>
          <p:txBody>
            <a:bodyPr wrap="square" rtlCol="0">
              <a:spAutoFit/>
            </a:bodyPr>
            <a:lstStyle/>
            <a:p>
              <a:r>
                <a:rPr lang="en-GB" dirty="0">
                  <a:solidFill>
                    <a:schemeClr val="bg2">
                      <a:lumMod val="10000"/>
                    </a:schemeClr>
                  </a:solidFill>
                  <a:latin typeface="Slate Pro" panose="02000506040000020004"/>
                  <a:cs typeface="Arial" panose="020B0604020202020204" pitchFamily="34" charset="0"/>
                </a:rPr>
                <a:t>I am concerned that this 24-year-old lady with tension headache has a secondary cause for her headache. She works full-time as a trainee accountant and is very stressed as she is studying for exams. She is not sleeping well despite taking mirtazapine. She has had a daily headache for 4 months behind her eyes. There is some associated vertigo, but this is not related to head movements and there are no ear problems. She also has some associated nausea, but no vomiting. She does not take any simple analgesia for her headaches as she does not like taking tablets. Her eye test this month was normal. There is no history of a head injury, and no neck pain. </a:t>
              </a:r>
            </a:p>
            <a:p>
              <a:endParaRPr lang="en-GB" dirty="0">
                <a:solidFill>
                  <a:schemeClr val="bg2">
                    <a:lumMod val="10000"/>
                  </a:schemeClr>
                </a:solidFill>
                <a:latin typeface="Slate Pro" panose="02000506040000020004"/>
                <a:cs typeface="Arial" panose="020B0604020202020204" pitchFamily="34" charset="0"/>
              </a:endParaRPr>
            </a:p>
            <a:p>
              <a:r>
                <a:rPr lang="en-GB" dirty="0">
                  <a:solidFill>
                    <a:schemeClr val="bg2">
                      <a:lumMod val="10000"/>
                    </a:schemeClr>
                  </a:solidFill>
                  <a:latin typeface="Slate Pro" panose="02000506040000020004"/>
                  <a:cs typeface="Arial" panose="020B0604020202020204" pitchFamily="34" charset="0"/>
                </a:rPr>
                <a:t>My concern is that she has recently had intermittent problems with word finding; sometimes she will replace one word with something completely random. At other times, words in a sentence are switched around. For example, she might say the first word second and the second word first. I wonder if she needs brain imaging. Thank you.</a:t>
              </a:r>
              <a:br>
                <a:rPr lang="en-GB" dirty="0"/>
              </a:br>
              <a:endParaRPr lang="en-GB" kern="1200" dirty="0">
                <a:solidFill>
                  <a:schemeClr val="bg2">
                    <a:lumMod val="10000"/>
                  </a:schemeClr>
                </a:solidFill>
                <a:latin typeface="+mj-lt"/>
                <a:cs typeface="Arial" panose="020B0604020202020204" pitchFamily="34" charset="0"/>
              </a:endParaRPr>
            </a:p>
          </p:txBody>
        </p:sp>
      </p:grpSp>
      <p:sp>
        <p:nvSpPr>
          <p:cNvPr id="33" name="Title 1">
            <a:extLst>
              <a:ext uri="{FF2B5EF4-FFF2-40B4-BE49-F238E27FC236}">
                <a16:creationId xmlns:a16="http://schemas.microsoft.com/office/drawing/2014/main" id="{BDB56E94-9286-568F-B383-605A1CE47110}"/>
              </a:ext>
            </a:extLst>
          </p:cNvPr>
          <p:cNvSpPr txBox="1">
            <a:spLocks/>
          </p:cNvSpPr>
          <p:nvPr/>
        </p:nvSpPr>
        <p:spPr>
          <a:xfrm>
            <a:off x="404191" y="498389"/>
            <a:ext cx="11665226" cy="975915"/>
          </a:xfrm>
          <a:prstGeom prst="rect">
            <a:avLst/>
          </a:prstGeom>
        </p:spPr>
        <p:txBody>
          <a:bodyPr vert="horz" wrap="none" lIns="91440" tIns="45720" rIns="91440" bIns="45720" rtlCol="0" anchor="ctr" anchorCtr="0">
            <a:noAutofit/>
          </a:bodyPr>
          <a:lstStyle>
            <a:lvl1pPr algn="l" defTabSz="914400" rtl="0" eaLnBrk="1" latinLnBrk="0" hangingPunct="1">
              <a:lnSpc>
                <a:spcPct val="90000"/>
              </a:lnSpc>
              <a:spcBef>
                <a:spcPct val="0"/>
              </a:spcBef>
              <a:buNone/>
              <a:defRPr sz="4000" b="1" i="1" kern="1200">
                <a:solidFill>
                  <a:schemeClr val="tx1"/>
                </a:solidFill>
                <a:latin typeface="Slate Pro" panose="02000506040000020004" pitchFamily="2" charset="77"/>
                <a:ea typeface="+mj-ea"/>
                <a:cs typeface="Arial" panose="020B0604020202020204" pitchFamily="34" charset="0"/>
              </a:defRPr>
            </a:lvl1pPr>
          </a:lstStyle>
          <a:p>
            <a:r>
              <a:rPr lang="en-GB" dirty="0"/>
              <a:t>Referral letter from the GP</a:t>
            </a:r>
            <a:br>
              <a:rPr lang="en-GB" dirty="0"/>
            </a:br>
            <a:r>
              <a:rPr lang="en-GB" sz="2400" b="0" dirty="0">
                <a:solidFill>
                  <a:srgbClr val="0DB4C4"/>
                </a:solidFill>
              </a:rPr>
              <a:t>EW, female, 24 years old</a:t>
            </a:r>
            <a:endParaRPr lang="en-US" sz="3200" dirty="0"/>
          </a:p>
        </p:txBody>
      </p:sp>
      <p:sp>
        <p:nvSpPr>
          <p:cNvPr id="2" name="Rectangle 1">
            <a:extLst>
              <a:ext uri="{FF2B5EF4-FFF2-40B4-BE49-F238E27FC236}">
                <a16:creationId xmlns:a16="http://schemas.microsoft.com/office/drawing/2014/main" id="{A5304946-9571-0B9D-76F0-BFCE521B34DE}"/>
              </a:ext>
            </a:extLst>
          </p:cNvPr>
          <p:cNvSpPr/>
          <p:nvPr/>
        </p:nvSpPr>
        <p:spPr>
          <a:xfrm>
            <a:off x="247053" y="6227805"/>
            <a:ext cx="11697896" cy="630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80498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E3F481-32CB-E4A5-D43A-D12541D273B3}"/>
              </a:ext>
            </a:extLst>
          </p:cNvPr>
          <p:cNvSpPr>
            <a:spLocks noGrp="1"/>
          </p:cNvSpPr>
          <p:nvPr>
            <p:ph idx="1"/>
          </p:nvPr>
        </p:nvSpPr>
        <p:spPr>
          <a:xfrm>
            <a:off x="526774" y="2070878"/>
            <a:ext cx="11665226" cy="3734552"/>
          </a:xfrm>
        </p:spPr>
        <p:txBody>
          <a:bodyPr/>
          <a:lstStyle/>
          <a:p>
            <a:pPr marL="457200" indent="-457200">
              <a:buFont typeface="+mj-lt"/>
              <a:buAutoNum type="alphaUcPeriod"/>
            </a:pPr>
            <a:r>
              <a:rPr lang="en-GB" dirty="0">
                <a:solidFill>
                  <a:srgbClr val="000000"/>
                </a:solidFill>
              </a:rPr>
              <a:t>Yes</a:t>
            </a:r>
            <a:endParaRPr lang="en-GB" sz="2400" dirty="0">
              <a:solidFill>
                <a:srgbClr val="000000"/>
              </a:solidFill>
            </a:endParaRPr>
          </a:p>
          <a:p>
            <a:pPr marL="457200" indent="-457200">
              <a:buFont typeface="+mj-lt"/>
              <a:buAutoNum type="alphaUcPeriod"/>
            </a:pPr>
            <a:r>
              <a:rPr lang="en-GB" dirty="0">
                <a:solidFill>
                  <a:srgbClr val="000000"/>
                </a:solidFill>
              </a:rPr>
              <a:t>No</a:t>
            </a:r>
            <a:endParaRPr lang="en-GB" sz="2400" dirty="0">
              <a:solidFill>
                <a:srgbClr val="000000"/>
              </a:solidFill>
            </a:endParaRPr>
          </a:p>
          <a:p>
            <a:pPr marL="457200" indent="-457200">
              <a:buFont typeface="+mj-lt"/>
              <a:buAutoNum type="alphaUcPeriod"/>
            </a:pPr>
            <a:r>
              <a:rPr lang="en-GB" sz="2400" dirty="0">
                <a:solidFill>
                  <a:srgbClr val="000000"/>
                </a:solidFill>
              </a:rPr>
              <a:t>Unsure</a:t>
            </a:r>
            <a:endParaRPr lang="en-GB" dirty="0">
              <a:solidFill>
                <a:srgbClr val="000000"/>
              </a:solidFill>
            </a:endParaRPr>
          </a:p>
        </p:txBody>
      </p:sp>
      <p:sp>
        <p:nvSpPr>
          <p:cNvPr id="4" name="TextBox 3">
            <a:extLst>
              <a:ext uri="{FF2B5EF4-FFF2-40B4-BE49-F238E27FC236}">
                <a16:creationId xmlns:a16="http://schemas.microsoft.com/office/drawing/2014/main" id="{F1D4A534-8695-5420-2FFD-83C909D48C78}"/>
              </a:ext>
            </a:extLst>
          </p:cNvPr>
          <p:cNvSpPr txBox="1"/>
          <p:nvPr/>
        </p:nvSpPr>
        <p:spPr>
          <a:xfrm>
            <a:off x="1409699" y="6402004"/>
            <a:ext cx="966354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E7E6E6">
                    <a:lumMod val="10000"/>
                  </a:srgbClr>
                </a:solidFill>
                <a:effectLst/>
                <a:uLnTx/>
                <a:uFillTx/>
                <a:latin typeface="Slate Pro Bk" panose="02000506040000020004" pitchFamily="2" charset="77"/>
                <a:ea typeface="+mn-ea"/>
                <a:cs typeface="+mn-cs"/>
              </a:rPr>
              <a:t>GP, general practitioner.</a:t>
            </a:r>
          </a:p>
        </p:txBody>
      </p:sp>
      <p:sp>
        <p:nvSpPr>
          <p:cNvPr id="5" name="Title 1">
            <a:extLst>
              <a:ext uri="{FF2B5EF4-FFF2-40B4-BE49-F238E27FC236}">
                <a16:creationId xmlns:a16="http://schemas.microsoft.com/office/drawing/2014/main" id="{BDB56E94-9286-568F-B383-605A1CE47110}"/>
              </a:ext>
            </a:extLst>
          </p:cNvPr>
          <p:cNvSpPr txBox="1">
            <a:spLocks/>
          </p:cNvSpPr>
          <p:nvPr/>
        </p:nvSpPr>
        <p:spPr>
          <a:xfrm>
            <a:off x="404191" y="498389"/>
            <a:ext cx="11665226" cy="975915"/>
          </a:xfrm>
          <a:prstGeom prst="rect">
            <a:avLst/>
          </a:prstGeom>
        </p:spPr>
        <p:txBody>
          <a:bodyPr vert="horz" wrap="none" lIns="91440" tIns="45720" rIns="91440" bIns="45720" rtlCol="0" anchor="ctr" anchorCtr="0">
            <a:noAutofit/>
          </a:bodyPr>
          <a:lstStyle>
            <a:lvl1pPr algn="l" defTabSz="914400" rtl="0" eaLnBrk="1" latinLnBrk="0" hangingPunct="1">
              <a:lnSpc>
                <a:spcPct val="90000"/>
              </a:lnSpc>
              <a:spcBef>
                <a:spcPct val="0"/>
              </a:spcBef>
              <a:buNone/>
              <a:defRPr sz="4000" b="1" i="1" kern="1200">
                <a:solidFill>
                  <a:schemeClr val="tx1"/>
                </a:solidFill>
                <a:latin typeface="Slate Pro" panose="02000506040000020004" pitchFamily="2" charset="77"/>
                <a:ea typeface="+mj-ea"/>
                <a:cs typeface="Arial" panose="020B0604020202020204" pitchFamily="34" charset="0"/>
              </a:defRPr>
            </a:lvl1pPr>
          </a:lstStyle>
          <a:p>
            <a:r>
              <a:rPr lang="en-GB" dirty="0"/>
              <a:t>Do you agree with the GP’s diagnosis of </a:t>
            </a:r>
            <a:br>
              <a:rPr lang="en-GB" dirty="0"/>
            </a:br>
            <a:r>
              <a:rPr lang="en-GB" dirty="0"/>
              <a:t>tension headache?</a:t>
            </a:r>
            <a:endParaRPr lang="en-US" sz="3200" dirty="0"/>
          </a:p>
        </p:txBody>
      </p:sp>
      <p:sp>
        <p:nvSpPr>
          <p:cNvPr id="3" name="Rectangle 2">
            <a:extLst>
              <a:ext uri="{FF2B5EF4-FFF2-40B4-BE49-F238E27FC236}">
                <a16:creationId xmlns:a16="http://schemas.microsoft.com/office/drawing/2014/main" id="{ECC2C120-7CCC-E4BE-62E8-D859B6C1BB4B}"/>
              </a:ext>
            </a:extLst>
          </p:cNvPr>
          <p:cNvSpPr/>
          <p:nvPr/>
        </p:nvSpPr>
        <p:spPr>
          <a:xfrm>
            <a:off x="247053" y="6227805"/>
            <a:ext cx="11697896" cy="630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4217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a:extLst>
              <a:ext uri="{FF2B5EF4-FFF2-40B4-BE49-F238E27FC236}">
                <a16:creationId xmlns:a16="http://schemas.microsoft.com/office/drawing/2014/main" id="{7AF9E986-A60F-6154-04F0-30C3E25A6CBA}"/>
              </a:ext>
            </a:extLst>
          </p:cNvPr>
          <p:cNvSpPr txBox="1"/>
          <p:nvPr/>
        </p:nvSpPr>
        <p:spPr>
          <a:xfrm>
            <a:off x="1497061" y="1739161"/>
            <a:ext cx="7426806" cy="3170099"/>
          </a:xfrm>
          <a:prstGeom prst="rect">
            <a:avLst/>
          </a:prstGeom>
          <a:noFill/>
        </p:spPr>
        <p:txBody>
          <a:bodyPr wrap="square" rtlCol="0">
            <a:spAutoFit/>
          </a:bodyPr>
          <a:lstStyle/>
          <a:p>
            <a:r>
              <a:rPr lang="en-GB" sz="2000" b="1" dirty="0">
                <a:solidFill>
                  <a:srgbClr val="644774"/>
                </a:solidFill>
                <a:latin typeface="Slate pro"/>
                <a:cs typeface="Arial" panose="020B0604020202020204" pitchFamily="34" charset="0"/>
              </a:rPr>
              <a:t>Medical history</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Four-month history of daily frontal headache</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Nausea</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Vertigo</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No head injury</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No neck pain</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Normal optometrist eye examination i.e. normal fields and no </a:t>
            </a:r>
            <a:r>
              <a:rPr lang="en-GB" sz="2000" dirty="0" err="1">
                <a:solidFill>
                  <a:srgbClr val="E7E6E6">
                    <a:lumMod val="10000"/>
                  </a:srgbClr>
                </a:solidFill>
                <a:latin typeface="Slate pro"/>
                <a:cs typeface="Arial" panose="020B0604020202020204" pitchFamily="34" charset="0"/>
              </a:rPr>
              <a:t>papilloedema</a:t>
            </a:r>
            <a:endParaRPr lang="en-GB" sz="2000" dirty="0">
              <a:solidFill>
                <a:srgbClr val="E7E6E6">
                  <a:lumMod val="10000"/>
                </a:srgbClr>
              </a:solidFill>
              <a:latin typeface="Slate pro"/>
              <a:cs typeface="Arial" panose="020B0604020202020204" pitchFamily="34" charset="0"/>
            </a:endParaRP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Stress; possible depression from mirtazapine use</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Word finding difficulty</a:t>
            </a:r>
          </a:p>
        </p:txBody>
      </p:sp>
      <p:sp>
        <p:nvSpPr>
          <p:cNvPr id="65" name="TextBox 64">
            <a:extLst>
              <a:ext uri="{FF2B5EF4-FFF2-40B4-BE49-F238E27FC236}">
                <a16:creationId xmlns:a16="http://schemas.microsoft.com/office/drawing/2014/main" id="{2C569470-D8D1-5515-3929-BA0D1F391438}"/>
              </a:ext>
            </a:extLst>
          </p:cNvPr>
          <p:cNvSpPr txBox="1"/>
          <p:nvPr/>
        </p:nvSpPr>
        <p:spPr>
          <a:xfrm>
            <a:off x="1484617" y="4855669"/>
            <a:ext cx="9695026" cy="1015663"/>
          </a:xfrm>
          <a:prstGeom prst="rect">
            <a:avLst/>
          </a:prstGeom>
          <a:noFill/>
        </p:spPr>
        <p:txBody>
          <a:bodyPr wrap="square" rtlCol="0">
            <a:spAutoFit/>
          </a:bodyPr>
          <a:lstStyle/>
          <a:p>
            <a:r>
              <a:rPr lang="en-GB" sz="2000" b="1" dirty="0">
                <a:solidFill>
                  <a:srgbClr val="644774"/>
                </a:solidFill>
                <a:latin typeface="Slate pro"/>
                <a:cs typeface="Arial" panose="020B0604020202020204" pitchFamily="34" charset="0"/>
              </a:rPr>
              <a:t>Medication history</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No analgesia use</a:t>
            </a:r>
          </a:p>
          <a:p>
            <a:pPr marL="285750" indent="-285750">
              <a:buFont typeface="Arial" panose="020B0604020202020204" pitchFamily="34" charset="0"/>
              <a:buChar char="•"/>
            </a:pPr>
            <a:r>
              <a:rPr lang="en-GB" sz="2000" dirty="0">
                <a:solidFill>
                  <a:srgbClr val="E7E6E6">
                    <a:lumMod val="10000"/>
                  </a:srgbClr>
                </a:solidFill>
                <a:latin typeface="Slate pro"/>
                <a:cs typeface="Arial" panose="020B0604020202020204" pitchFamily="34" charset="0"/>
              </a:rPr>
              <a:t>Mirtazapine</a:t>
            </a:r>
          </a:p>
        </p:txBody>
      </p:sp>
      <p:grpSp>
        <p:nvGrpSpPr>
          <p:cNvPr id="66" name="Group 65">
            <a:extLst>
              <a:ext uri="{FF2B5EF4-FFF2-40B4-BE49-F238E27FC236}">
                <a16:creationId xmlns:a16="http://schemas.microsoft.com/office/drawing/2014/main" id="{57080DE3-A350-0812-4CBB-6CD1A2CF48F6}"/>
              </a:ext>
            </a:extLst>
          </p:cNvPr>
          <p:cNvGrpSpPr>
            <a:grpSpLocks noChangeAspect="1"/>
          </p:cNvGrpSpPr>
          <p:nvPr/>
        </p:nvGrpSpPr>
        <p:grpSpPr>
          <a:xfrm>
            <a:off x="510963" y="4766875"/>
            <a:ext cx="845409" cy="857034"/>
            <a:chOff x="5710934" y="2543784"/>
            <a:chExt cx="831210" cy="842638"/>
          </a:xfrm>
        </p:grpSpPr>
        <p:sp>
          <p:nvSpPr>
            <p:cNvPr id="67" name="Oval 66">
              <a:extLst>
                <a:ext uri="{FF2B5EF4-FFF2-40B4-BE49-F238E27FC236}">
                  <a16:creationId xmlns:a16="http://schemas.microsoft.com/office/drawing/2014/main" id="{3A3C93FD-1690-1D80-76CD-CC1CA97C0762}"/>
                </a:ext>
              </a:extLst>
            </p:cNvPr>
            <p:cNvSpPr/>
            <p:nvPr/>
          </p:nvSpPr>
          <p:spPr>
            <a:xfrm>
              <a:off x="5710934" y="2543784"/>
              <a:ext cx="831210" cy="842638"/>
            </a:xfrm>
            <a:prstGeom prst="ellipse">
              <a:avLst/>
            </a:prstGeom>
            <a:solidFill>
              <a:srgbClr val="FFFFFF"/>
            </a:solidFill>
            <a:ln w="25400" cap="flat" cmpd="sng" algn="ctr">
              <a:noFill/>
              <a:prstDash val="solid"/>
            </a:ln>
            <a:effectLst>
              <a:outerShdw blurRad="76200" dist="38100" dir="2400000" sx="103000" sy="103000" algn="ctr" rotWithShape="0">
                <a:srgbClr val="624B78">
                  <a:alpha val="40000"/>
                </a:srgbClr>
              </a:outerShdw>
            </a:effectLst>
          </p:spPr>
          <p:txBody>
            <a:bodyPr rtlCol="0" anchor="ctr"/>
            <a:lstStyle/>
            <a:p>
              <a:pPr algn="ctr">
                <a:defRPr/>
              </a:pPr>
              <a:endParaRPr lang="en-US" sz="1400" dirty="0">
                <a:gradFill flip="none" rotWithShape="1">
                  <a:gsLst>
                    <a:gs pos="30000">
                      <a:srgbClr val="624B78"/>
                    </a:gs>
                    <a:gs pos="100000">
                      <a:srgbClr val="00A5B5"/>
                    </a:gs>
                  </a:gsLst>
                  <a:lin ang="0" scaled="1"/>
                  <a:tileRect/>
                </a:gradFill>
                <a:latin typeface="Slate pro"/>
                <a:ea typeface="Tahoma" panose="020B0604030504040204" pitchFamily="34" charset="0"/>
                <a:cs typeface="Arial" panose="020B0604020202020204" pitchFamily="34" charset="0"/>
              </a:endParaRPr>
            </a:p>
          </p:txBody>
        </p:sp>
        <p:pic>
          <p:nvPicPr>
            <p:cNvPr id="68" name="Graphic 26">
              <a:extLst>
                <a:ext uri="{FF2B5EF4-FFF2-40B4-BE49-F238E27FC236}">
                  <a16:creationId xmlns:a16="http://schemas.microsoft.com/office/drawing/2014/main" id="{7787A4E1-469C-0D6B-B1E3-4F3ADC2ED8C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29768" y="2551966"/>
              <a:ext cx="805377" cy="805377"/>
            </a:xfrm>
            <a:prstGeom prst="rect">
              <a:avLst/>
            </a:prstGeom>
          </p:spPr>
        </p:pic>
      </p:grpSp>
      <p:grpSp>
        <p:nvGrpSpPr>
          <p:cNvPr id="69" name="Group 68">
            <a:extLst>
              <a:ext uri="{FF2B5EF4-FFF2-40B4-BE49-F238E27FC236}">
                <a16:creationId xmlns:a16="http://schemas.microsoft.com/office/drawing/2014/main" id="{143DC262-A28C-124B-A936-29D738AC8EE0}"/>
              </a:ext>
            </a:extLst>
          </p:cNvPr>
          <p:cNvGrpSpPr/>
          <p:nvPr/>
        </p:nvGrpSpPr>
        <p:grpSpPr>
          <a:xfrm>
            <a:off x="523407" y="1728984"/>
            <a:ext cx="845411" cy="857034"/>
            <a:chOff x="729934" y="2264726"/>
            <a:chExt cx="579636" cy="587606"/>
          </a:xfrm>
        </p:grpSpPr>
        <p:sp>
          <p:nvSpPr>
            <p:cNvPr id="70" name="Oval 69">
              <a:extLst>
                <a:ext uri="{FF2B5EF4-FFF2-40B4-BE49-F238E27FC236}">
                  <a16:creationId xmlns:a16="http://schemas.microsoft.com/office/drawing/2014/main" id="{D1044E89-F8D8-E78A-7F0C-BC7F8B7AAFEA}"/>
                </a:ext>
              </a:extLst>
            </p:cNvPr>
            <p:cNvSpPr/>
            <p:nvPr/>
          </p:nvSpPr>
          <p:spPr>
            <a:xfrm>
              <a:off x="729934" y="2264726"/>
              <a:ext cx="579636" cy="587606"/>
            </a:xfrm>
            <a:prstGeom prst="ellipse">
              <a:avLst/>
            </a:prstGeom>
            <a:solidFill>
              <a:srgbClr val="FFFFFF"/>
            </a:solidFill>
            <a:ln w="25400" cap="flat" cmpd="sng" algn="ctr">
              <a:noFill/>
              <a:prstDash val="solid"/>
            </a:ln>
            <a:effectLst>
              <a:outerShdw blurRad="76200" dist="38100" dir="2400000" sx="103000" sy="103000" algn="ctr" rotWithShape="0">
                <a:srgbClr val="624B78">
                  <a:alpha val="40000"/>
                </a:srgbClr>
              </a:outerShdw>
            </a:effectLst>
          </p:spPr>
          <p:txBody>
            <a:bodyPr rtlCol="0" anchor="ctr"/>
            <a:lstStyle/>
            <a:p>
              <a:pPr algn="ctr">
                <a:defRPr/>
              </a:pPr>
              <a:endParaRPr lang="en-US" sz="1600" dirty="0">
                <a:gradFill flip="none" rotWithShape="1">
                  <a:gsLst>
                    <a:gs pos="30000">
                      <a:srgbClr val="624B78"/>
                    </a:gs>
                    <a:gs pos="100000">
                      <a:srgbClr val="00A5B5"/>
                    </a:gs>
                  </a:gsLst>
                  <a:lin ang="0" scaled="1"/>
                  <a:tileRect/>
                </a:gradFill>
                <a:latin typeface="Slate pro"/>
                <a:ea typeface="Tahoma" panose="020B0604030504040204" pitchFamily="34" charset="0"/>
                <a:cs typeface="Arial" panose="020B0604020202020204" pitchFamily="34" charset="0"/>
              </a:endParaRPr>
            </a:p>
          </p:txBody>
        </p:sp>
        <p:pic>
          <p:nvPicPr>
            <p:cNvPr id="71" name="Graphic 29" descr="Document with solid fill">
              <a:extLst>
                <a:ext uri="{FF2B5EF4-FFF2-40B4-BE49-F238E27FC236}">
                  <a16:creationId xmlns:a16="http://schemas.microsoft.com/office/drawing/2014/main" id="{AC5828D0-49D6-B059-8381-895FF82FA6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6480" y="2294469"/>
              <a:ext cx="504557" cy="504557"/>
            </a:xfrm>
            <a:prstGeom prst="rect">
              <a:avLst/>
            </a:prstGeom>
          </p:spPr>
        </p:pic>
      </p:grpSp>
      <p:sp>
        <p:nvSpPr>
          <p:cNvPr id="72" name="Title 1">
            <a:extLst>
              <a:ext uri="{FF2B5EF4-FFF2-40B4-BE49-F238E27FC236}">
                <a16:creationId xmlns:a16="http://schemas.microsoft.com/office/drawing/2014/main" id="{BDB56E94-9286-568F-B383-605A1CE47110}"/>
              </a:ext>
            </a:extLst>
          </p:cNvPr>
          <p:cNvSpPr txBox="1">
            <a:spLocks/>
          </p:cNvSpPr>
          <p:nvPr/>
        </p:nvSpPr>
        <p:spPr>
          <a:xfrm>
            <a:off x="404191" y="498389"/>
            <a:ext cx="11665226" cy="975915"/>
          </a:xfrm>
          <a:prstGeom prst="rect">
            <a:avLst/>
          </a:prstGeom>
        </p:spPr>
        <p:txBody>
          <a:bodyPr vert="horz" wrap="none" lIns="91440" tIns="45720" rIns="91440" bIns="45720" rtlCol="0" anchor="ctr" anchorCtr="0">
            <a:noAutofit/>
          </a:bodyPr>
          <a:lstStyle>
            <a:lvl1pPr algn="l" defTabSz="914400" rtl="0" eaLnBrk="1" latinLnBrk="0" hangingPunct="1">
              <a:lnSpc>
                <a:spcPct val="90000"/>
              </a:lnSpc>
              <a:spcBef>
                <a:spcPct val="0"/>
              </a:spcBef>
              <a:buNone/>
              <a:defRPr sz="4000" b="1" i="1" kern="1200">
                <a:solidFill>
                  <a:schemeClr val="tx1"/>
                </a:solidFill>
                <a:latin typeface="Slate Pro" panose="02000506040000020004" pitchFamily="2" charset="77"/>
                <a:ea typeface="+mj-ea"/>
                <a:cs typeface="Arial" panose="020B0604020202020204" pitchFamily="34" charset="0"/>
              </a:defRPr>
            </a:lvl1pPr>
          </a:lstStyle>
          <a:p>
            <a:r>
              <a:rPr lang="en-GB" dirty="0"/>
              <a:t>Pieces of the jigsaw from the referral letter</a:t>
            </a:r>
            <a:br>
              <a:rPr lang="en-GB" sz="3000" dirty="0"/>
            </a:br>
            <a:r>
              <a:rPr lang="en-GB" sz="2400" b="0" dirty="0">
                <a:solidFill>
                  <a:srgbClr val="0DB4C4"/>
                </a:solidFill>
              </a:rPr>
              <a:t>EW, female, 24 years old</a:t>
            </a:r>
            <a:endParaRPr lang="en-US" sz="3200" dirty="0"/>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8E6CDF13-04F9-184F-FAF1-081BF430D3A4}"/>
              </a:ext>
            </a:extLst>
          </p:cNvPr>
          <p:cNvPicPr>
            <a:picLocks noChangeAspect="1"/>
          </p:cNvPicPr>
          <p:nvPr/>
        </p:nvPicPr>
        <p:blipFill rotWithShape="1">
          <a:blip r:embed="rId5">
            <a:duotone>
              <a:schemeClr val="accent5">
                <a:shade val="45000"/>
                <a:satMod val="135000"/>
              </a:schemeClr>
              <a:prstClr val="white"/>
            </a:duotone>
          </a:blip>
          <a:srcRect b="15481"/>
          <a:stretch/>
        </p:blipFill>
        <p:spPr>
          <a:xfrm rot="761651">
            <a:off x="8798346" y="3405543"/>
            <a:ext cx="2768989" cy="2340343"/>
          </a:xfrm>
          <a:prstGeom prst="rect">
            <a:avLst/>
          </a:prstGeom>
        </p:spPr>
      </p:pic>
      <p:sp>
        <p:nvSpPr>
          <p:cNvPr id="2" name="Rectangle 1">
            <a:extLst>
              <a:ext uri="{FF2B5EF4-FFF2-40B4-BE49-F238E27FC236}">
                <a16:creationId xmlns:a16="http://schemas.microsoft.com/office/drawing/2014/main" id="{BBD6B29D-DDEC-7E08-1676-FCD0E71481E6}"/>
              </a:ext>
            </a:extLst>
          </p:cNvPr>
          <p:cNvSpPr/>
          <p:nvPr/>
        </p:nvSpPr>
        <p:spPr>
          <a:xfrm>
            <a:off x="247053" y="6227805"/>
            <a:ext cx="11697896" cy="630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6757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a:extLst>
              <a:ext uri="{FF2B5EF4-FFF2-40B4-BE49-F238E27FC236}">
                <a16:creationId xmlns:a16="http://schemas.microsoft.com/office/drawing/2014/main" id="{BDB56E94-9286-568F-B383-605A1CE47110}"/>
              </a:ext>
            </a:extLst>
          </p:cNvPr>
          <p:cNvSpPr txBox="1">
            <a:spLocks/>
          </p:cNvSpPr>
          <p:nvPr/>
        </p:nvSpPr>
        <p:spPr>
          <a:xfrm>
            <a:off x="404191" y="498389"/>
            <a:ext cx="11665226" cy="975915"/>
          </a:xfrm>
          <a:prstGeom prst="rect">
            <a:avLst/>
          </a:prstGeom>
        </p:spPr>
        <p:txBody>
          <a:bodyPr vert="horz" wrap="none" lIns="91440" tIns="45720" rIns="91440" bIns="45720" rtlCol="0" anchor="ctr" anchorCtr="0">
            <a:noAutofit/>
          </a:bodyPr>
          <a:lstStyle>
            <a:lvl1pPr algn="l" defTabSz="914400" rtl="0" eaLnBrk="1" latinLnBrk="0" hangingPunct="1">
              <a:lnSpc>
                <a:spcPct val="90000"/>
              </a:lnSpc>
              <a:spcBef>
                <a:spcPct val="0"/>
              </a:spcBef>
              <a:buNone/>
              <a:defRPr sz="4000" b="1" i="1" kern="1200">
                <a:solidFill>
                  <a:schemeClr val="tx1"/>
                </a:solidFill>
                <a:latin typeface="Slate Pro" panose="02000506040000020004" pitchFamily="2" charset="77"/>
                <a:ea typeface="+mj-ea"/>
                <a:cs typeface="Arial" panose="020B0604020202020204" pitchFamily="34" charset="0"/>
              </a:defRPr>
            </a:lvl1pPr>
          </a:lstStyle>
          <a:p>
            <a:r>
              <a:rPr lang="en-GB" dirty="0"/>
              <a:t>Missing pieces</a:t>
            </a:r>
            <a:br>
              <a:rPr lang="en-GB" dirty="0"/>
            </a:br>
            <a:r>
              <a:rPr lang="en-GB" sz="2400" b="0" dirty="0">
                <a:solidFill>
                  <a:srgbClr val="0DB4C4"/>
                </a:solidFill>
              </a:rPr>
              <a:t>EW, female, 24 years old</a:t>
            </a:r>
            <a:endParaRPr lang="en-US" sz="3200" dirty="0"/>
          </a:p>
        </p:txBody>
      </p:sp>
      <p:grpSp>
        <p:nvGrpSpPr>
          <p:cNvPr id="24" name="Group 23">
            <a:extLst>
              <a:ext uri="{FF2B5EF4-FFF2-40B4-BE49-F238E27FC236}">
                <a16:creationId xmlns:a16="http://schemas.microsoft.com/office/drawing/2014/main" id="{346924BF-1359-E371-2914-4196EB27B42D}"/>
              </a:ext>
            </a:extLst>
          </p:cNvPr>
          <p:cNvGrpSpPr/>
          <p:nvPr/>
        </p:nvGrpSpPr>
        <p:grpSpPr>
          <a:xfrm>
            <a:off x="404191" y="1910790"/>
            <a:ext cx="3723861" cy="912019"/>
            <a:chOff x="404191" y="1910790"/>
            <a:chExt cx="3723861" cy="912019"/>
          </a:xfrm>
        </p:grpSpPr>
        <p:pic>
          <p:nvPicPr>
            <p:cNvPr id="31" name="Picture 30" descr="A black background with a black square&#10;&#10;Description automatically generated with medium confidence">
              <a:extLst>
                <a:ext uri="{FF2B5EF4-FFF2-40B4-BE49-F238E27FC236}">
                  <a16:creationId xmlns:a16="http://schemas.microsoft.com/office/drawing/2014/main" id="{D7B63942-511B-6E91-E4A8-55932D4E656E}"/>
                </a:ext>
              </a:extLst>
            </p:cNvPr>
            <p:cNvPicPr>
              <a:picLocks noChangeAspect="1"/>
            </p:cNvPicPr>
            <p:nvPr/>
          </p:nvPicPr>
          <p:blipFill rotWithShape="1">
            <a:blip r:embed="rId3">
              <a:duotone>
                <a:schemeClr val="accent2">
                  <a:shade val="45000"/>
                  <a:satMod val="135000"/>
                </a:schemeClr>
                <a:prstClr val="white"/>
              </a:duotone>
            </a:blip>
            <a:srcRect l="9033" t="6763" r="15217" b="18647"/>
            <a:stretch/>
          </p:blipFill>
          <p:spPr>
            <a:xfrm rot="1161266">
              <a:off x="404191" y="1910790"/>
              <a:ext cx="907150" cy="912019"/>
            </a:xfrm>
            <a:prstGeom prst="rect">
              <a:avLst/>
            </a:prstGeom>
          </p:spPr>
        </p:pic>
        <p:sp>
          <p:nvSpPr>
            <p:cNvPr id="32" name="Rectangle: Rounded Corners 7">
              <a:extLst>
                <a:ext uri="{FF2B5EF4-FFF2-40B4-BE49-F238E27FC236}">
                  <a16:creationId xmlns:a16="http://schemas.microsoft.com/office/drawing/2014/main" id="{ECC2CA26-97B7-0502-9BE2-6D0B76725BC5}"/>
                </a:ext>
              </a:extLst>
            </p:cNvPr>
            <p:cNvSpPr/>
            <p:nvPr/>
          </p:nvSpPr>
          <p:spPr>
            <a:xfrm>
              <a:off x="1311340" y="1972572"/>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Four months since referral; </a:t>
              </a:r>
              <a:br>
                <a:rPr lang="en-GB" sz="1600" dirty="0">
                  <a:solidFill>
                    <a:srgbClr val="000000"/>
                  </a:solidFill>
                  <a:latin typeface="Slate Pro" panose="02000506040000020004"/>
                </a:rPr>
              </a:br>
              <a:r>
                <a:rPr lang="en-GB" sz="1600" dirty="0">
                  <a:solidFill>
                    <a:srgbClr val="000000"/>
                  </a:solidFill>
                  <a:latin typeface="Slate Pro" panose="02000506040000020004"/>
                </a:rPr>
                <a:t>now has almost daily headache</a:t>
              </a:r>
            </a:p>
          </p:txBody>
        </p:sp>
      </p:grpSp>
      <p:grpSp>
        <p:nvGrpSpPr>
          <p:cNvPr id="33" name="Group 32">
            <a:extLst>
              <a:ext uri="{FF2B5EF4-FFF2-40B4-BE49-F238E27FC236}">
                <a16:creationId xmlns:a16="http://schemas.microsoft.com/office/drawing/2014/main" id="{08C2699F-0F79-0CBE-0F0F-F7CC182F6D77}"/>
              </a:ext>
            </a:extLst>
          </p:cNvPr>
          <p:cNvGrpSpPr/>
          <p:nvPr/>
        </p:nvGrpSpPr>
        <p:grpSpPr>
          <a:xfrm>
            <a:off x="404192" y="3206530"/>
            <a:ext cx="3723860" cy="912019"/>
            <a:chOff x="404192" y="3206530"/>
            <a:chExt cx="3723860" cy="912019"/>
          </a:xfrm>
        </p:grpSpPr>
        <p:sp>
          <p:nvSpPr>
            <p:cNvPr id="38" name="Rectangle: Rounded Corners 8">
              <a:extLst>
                <a:ext uri="{FF2B5EF4-FFF2-40B4-BE49-F238E27FC236}">
                  <a16:creationId xmlns:a16="http://schemas.microsoft.com/office/drawing/2014/main" id="{E7550F75-35E5-692E-7499-D11609EF90CE}"/>
                </a:ext>
              </a:extLst>
            </p:cNvPr>
            <p:cNvSpPr/>
            <p:nvPr/>
          </p:nvSpPr>
          <p:spPr>
            <a:xfrm>
              <a:off x="1311340" y="3265698"/>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Four crystal clear days/month</a:t>
              </a:r>
            </a:p>
          </p:txBody>
        </p:sp>
        <p:pic>
          <p:nvPicPr>
            <p:cNvPr id="40" name="Picture 39" descr="A black background with a black square&#10;&#10;Description automatically generated with medium confidence">
              <a:extLst>
                <a:ext uri="{FF2B5EF4-FFF2-40B4-BE49-F238E27FC236}">
                  <a16:creationId xmlns:a16="http://schemas.microsoft.com/office/drawing/2014/main" id="{F39E3088-94B8-2FC8-F11A-8ACBF013FD00}"/>
                </a:ext>
              </a:extLst>
            </p:cNvPr>
            <p:cNvPicPr>
              <a:picLocks noChangeAspect="1"/>
            </p:cNvPicPr>
            <p:nvPr/>
          </p:nvPicPr>
          <p:blipFill rotWithShape="1">
            <a:blip r:embed="rId3">
              <a:duotone>
                <a:schemeClr val="accent4">
                  <a:shade val="45000"/>
                  <a:satMod val="135000"/>
                </a:schemeClr>
                <a:prstClr val="white"/>
              </a:duotone>
            </a:blip>
            <a:srcRect l="9033" t="6763" r="15217" b="18647"/>
            <a:stretch/>
          </p:blipFill>
          <p:spPr>
            <a:xfrm rot="1161266">
              <a:off x="404192" y="3206530"/>
              <a:ext cx="907150" cy="912019"/>
            </a:xfrm>
            <a:prstGeom prst="rect">
              <a:avLst/>
            </a:prstGeom>
          </p:spPr>
        </p:pic>
      </p:grpSp>
      <p:grpSp>
        <p:nvGrpSpPr>
          <p:cNvPr id="42" name="Group 41">
            <a:extLst>
              <a:ext uri="{FF2B5EF4-FFF2-40B4-BE49-F238E27FC236}">
                <a16:creationId xmlns:a16="http://schemas.microsoft.com/office/drawing/2014/main" id="{859C9B60-FD64-C3C4-7B20-C7A008D84A92}"/>
              </a:ext>
            </a:extLst>
          </p:cNvPr>
          <p:cNvGrpSpPr/>
          <p:nvPr/>
        </p:nvGrpSpPr>
        <p:grpSpPr>
          <a:xfrm>
            <a:off x="404191" y="4502270"/>
            <a:ext cx="3723861" cy="912019"/>
            <a:chOff x="404191" y="4502270"/>
            <a:chExt cx="3723861" cy="912019"/>
          </a:xfrm>
        </p:grpSpPr>
        <p:sp>
          <p:nvSpPr>
            <p:cNvPr id="43" name="Rectangle: Rounded Corners 10">
              <a:extLst>
                <a:ext uri="{FF2B5EF4-FFF2-40B4-BE49-F238E27FC236}">
                  <a16:creationId xmlns:a16="http://schemas.microsoft.com/office/drawing/2014/main" id="{E3B773F7-F086-FFB1-D009-CB036CFD7760}"/>
                </a:ext>
              </a:extLst>
            </p:cNvPr>
            <p:cNvSpPr/>
            <p:nvPr/>
          </p:nvSpPr>
          <p:spPr>
            <a:xfrm>
              <a:off x="1311340" y="4558824"/>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Not all days are the same, has nine bad days a month</a:t>
              </a:r>
            </a:p>
          </p:txBody>
        </p:sp>
        <p:pic>
          <p:nvPicPr>
            <p:cNvPr id="44" name="Picture 43" descr="A black background with a black square&#10;&#10;Description automatically generated with medium confidence">
              <a:extLst>
                <a:ext uri="{FF2B5EF4-FFF2-40B4-BE49-F238E27FC236}">
                  <a16:creationId xmlns:a16="http://schemas.microsoft.com/office/drawing/2014/main" id="{D2CD7B46-9E0C-CD03-490C-3FC6F1504AA6}"/>
                </a:ext>
              </a:extLst>
            </p:cNvPr>
            <p:cNvPicPr>
              <a:picLocks noChangeAspect="1"/>
            </p:cNvPicPr>
            <p:nvPr/>
          </p:nvPicPr>
          <p:blipFill rotWithShape="1">
            <a:blip r:embed="rId3">
              <a:duotone>
                <a:schemeClr val="accent5">
                  <a:shade val="45000"/>
                  <a:satMod val="135000"/>
                </a:schemeClr>
                <a:prstClr val="white"/>
              </a:duotone>
            </a:blip>
            <a:srcRect l="9033" t="6763" r="15217" b="18647"/>
            <a:stretch/>
          </p:blipFill>
          <p:spPr>
            <a:xfrm rot="1161266">
              <a:off x="404191" y="4502270"/>
              <a:ext cx="907150" cy="912019"/>
            </a:xfrm>
            <a:prstGeom prst="rect">
              <a:avLst/>
            </a:prstGeom>
          </p:spPr>
        </p:pic>
      </p:grpSp>
      <p:grpSp>
        <p:nvGrpSpPr>
          <p:cNvPr id="46" name="Group 45">
            <a:extLst>
              <a:ext uri="{FF2B5EF4-FFF2-40B4-BE49-F238E27FC236}">
                <a16:creationId xmlns:a16="http://schemas.microsoft.com/office/drawing/2014/main" id="{2837307C-3D3F-BA1A-DFAE-87568E27B67C}"/>
              </a:ext>
            </a:extLst>
          </p:cNvPr>
          <p:cNvGrpSpPr/>
          <p:nvPr/>
        </p:nvGrpSpPr>
        <p:grpSpPr>
          <a:xfrm>
            <a:off x="4196137" y="1910790"/>
            <a:ext cx="3723861" cy="912019"/>
            <a:chOff x="4196137" y="1910790"/>
            <a:chExt cx="3723861" cy="912019"/>
          </a:xfrm>
        </p:grpSpPr>
        <p:pic>
          <p:nvPicPr>
            <p:cNvPr id="49" name="Picture 48" descr="A black background with a black square&#10;&#10;Description automatically generated with medium confidence">
              <a:extLst>
                <a:ext uri="{FF2B5EF4-FFF2-40B4-BE49-F238E27FC236}">
                  <a16:creationId xmlns:a16="http://schemas.microsoft.com/office/drawing/2014/main" id="{349897AD-200C-21F7-E944-F9502A269996}"/>
                </a:ext>
              </a:extLst>
            </p:cNvPr>
            <p:cNvPicPr>
              <a:picLocks noChangeAspect="1"/>
            </p:cNvPicPr>
            <p:nvPr/>
          </p:nvPicPr>
          <p:blipFill rotWithShape="1">
            <a:blip r:embed="rId3">
              <a:duotone>
                <a:schemeClr val="accent1">
                  <a:shade val="45000"/>
                  <a:satMod val="135000"/>
                </a:schemeClr>
                <a:prstClr val="white"/>
              </a:duotone>
            </a:blip>
            <a:srcRect l="9033" t="6763" r="15217" b="18647"/>
            <a:stretch/>
          </p:blipFill>
          <p:spPr>
            <a:xfrm rot="1161266">
              <a:off x="4196137" y="1910790"/>
              <a:ext cx="907150" cy="912019"/>
            </a:xfrm>
            <a:prstGeom prst="rect">
              <a:avLst/>
            </a:prstGeom>
          </p:spPr>
        </p:pic>
        <p:sp>
          <p:nvSpPr>
            <p:cNvPr id="50" name="Rectangle: Rounded Corners 82">
              <a:extLst>
                <a:ext uri="{FF2B5EF4-FFF2-40B4-BE49-F238E27FC236}">
                  <a16:creationId xmlns:a16="http://schemas.microsoft.com/office/drawing/2014/main" id="{D48A8E18-D19B-8F1D-4D93-AC6089653AC3}"/>
                </a:ext>
              </a:extLst>
            </p:cNvPr>
            <p:cNvSpPr/>
            <p:nvPr/>
          </p:nvSpPr>
          <p:spPr>
            <a:xfrm>
              <a:off x="5103286" y="1972572"/>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Some bad days happen </a:t>
              </a:r>
              <a:br>
                <a:rPr lang="en-GB" sz="1600" dirty="0">
                  <a:solidFill>
                    <a:srgbClr val="000000"/>
                  </a:solidFill>
                  <a:latin typeface="Slate Pro" panose="02000506040000020004"/>
                </a:rPr>
              </a:br>
              <a:r>
                <a:rPr lang="en-GB" sz="1600" dirty="0">
                  <a:solidFill>
                    <a:srgbClr val="000000"/>
                  </a:solidFill>
                  <a:latin typeface="Slate Pro" panose="02000506040000020004"/>
                </a:rPr>
                <a:t>around her periods; does not </a:t>
              </a:r>
              <a:br>
                <a:rPr lang="en-GB" sz="1600" dirty="0">
                  <a:solidFill>
                    <a:srgbClr val="000000"/>
                  </a:solidFill>
                  <a:latin typeface="Slate Pro" panose="02000506040000020004"/>
                </a:rPr>
              </a:br>
              <a:r>
                <a:rPr lang="en-GB" sz="1600" dirty="0">
                  <a:solidFill>
                    <a:srgbClr val="000000"/>
                  </a:solidFill>
                  <a:latin typeface="Slate Pro" panose="02000506040000020004"/>
                </a:rPr>
                <a:t>use contraception; not in </a:t>
              </a:r>
              <a:br>
                <a:rPr lang="en-GB" sz="1600" dirty="0">
                  <a:solidFill>
                    <a:srgbClr val="000000"/>
                  </a:solidFill>
                  <a:latin typeface="Slate Pro" panose="02000506040000020004"/>
                </a:rPr>
              </a:br>
              <a:r>
                <a:rPr lang="en-GB" sz="1600" dirty="0">
                  <a:solidFill>
                    <a:srgbClr val="000000"/>
                  </a:solidFill>
                  <a:latin typeface="Slate Pro" panose="02000506040000020004"/>
                </a:rPr>
                <a:t>a relationship</a:t>
              </a:r>
            </a:p>
          </p:txBody>
        </p:sp>
      </p:grpSp>
      <p:grpSp>
        <p:nvGrpSpPr>
          <p:cNvPr id="51" name="Group 50">
            <a:extLst>
              <a:ext uri="{FF2B5EF4-FFF2-40B4-BE49-F238E27FC236}">
                <a16:creationId xmlns:a16="http://schemas.microsoft.com/office/drawing/2014/main" id="{D155968C-1594-C8DA-7337-7E0428342382}"/>
              </a:ext>
            </a:extLst>
          </p:cNvPr>
          <p:cNvGrpSpPr/>
          <p:nvPr/>
        </p:nvGrpSpPr>
        <p:grpSpPr>
          <a:xfrm>
            <a:off x="4196138" y="3206530"/>
            <a:ext cx="3723860" cy="912019"/>
            <a:chOff x="4196138" y="3206530"/>
            <a:chExt cx="3723860" cy="912019"/>
          </a:xfrm>
        </p:grpSpPr>
        <p:sp>
          <p:nvSpPr>
            <p:cNvPr id="52" name="Rectangle: Rounded Corners 83">
              <a:extLst>
                <a:ext uri="{FF2B5EF4-FFF2-40B4-BE49-F238E27FC236}">
                  <a16:creationId xmlns:a16="http://schemas.microsoft.com/office/drawing/2014/main" id="{C2C988E6-4A9B-32D7-76A4-5DCDEA2934E4}"/>
                </a:ext>
              </a:extLst>
            </p:cNvPr>
            <p:cNvSpPr/>
            <p:nvPr/>
          </p:nvSpPr>
          <p:spPr>
            <a:xfrm>
              <a:off x="5103286" y="3265698"/>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On bad days wishes to work from home, prefers quiet and less bright room</a:t>
              </a:r>
            </a:p>
          </p:txBody>
        </p:sp>
        <p:pic>
          <p:nvPicPr>
            <p:cNvPr id="53" name="Picture 52" descr="A black background with a black square&#10;&#10;Description automatically generated with medium confidence">
              <a:extLst>
                <a:ext uri="{FF2B5EF4-FFF2-40B4-BE49-F238E27FC236}">
                  <a16:creationId xmlns:a16="http://schemas.microsoft.com/office/drawing/2014/main" id="{D6573E3C-2835-F863-D86E-A62E3C332508}"/>
                </a:ext>
              </a:extLst>
            </p:cNvPr>
            <p:cNvPicPr>
              <a:picLocks noChangeAspect="1"/>
            </p:cNvPicPr>
            <p:nvPr/>
          </p:nvPicPr>
          <p:blipFill rotWithShape="1">
            <a:blip r:embed="rId3">
              <a:duotone>
                <a:schemeClr val="accent3">
                  <a:shade val="45000"/>
                  <a:satMod val="135000"/>
                </a:schemeClr>
                <a:prstClr val="white"/>
              </a:duotone>
            </a:blip>
            <a:srcRect l="9033" t="6763" r="15217" b="18647"/>
            <a:stretch/>
          </p:blipFill>
          <p:spPr>
            <a:xfrm rot="1161266">
              <a:off x="4196138" y="3206530"/>
              <a:ext cx="907150" cy="912019"/>
            </a:xfrm>
            <a:prstGeom prst="rect">
              <a:avLst/>
            </a:prstGeom>
          </p:spPr>
        </p:pic>
      </p:grpSp>
      <p:grpSp>
        <p:nvGrpSpPr>
          <p:cNvPr id="54" name="Group 53">
            <a:extLst>
              <a:ext uri="{FF2B5EF4-FFF2-40B4-BE49-F238E27FC236}">
                <a16:creationId xmlns:a16="http://schemas.microsoft.com/office/drawing/2014/main" id="{B6319D09-0704-73C3-CDEF-307AF58B8F3C}"/>
              </a:ext>
            </a:extLst>
          </p:cNvPr>
          <p:cNvGrpSpPr/>
          <p:nvPr/>
        </p:nvGrpSpPr>
        <p:grpSpPr>
          <a:xfrm>
            <a:off x="4196137" y="4502270"/>
            <a:ext cx="3723861" cy="912019"/>
            <a:chOff x="4196137" y="4502270"/>
            <a:chExt cx="3723861" cy="912019"/>
          </a:xfrm>
        </p:grpSpPr>
        <p:sp>
          <p:nvSpPr>
            <p:cNvPr id="55" name="Rectangle: Rounded Corners 84">
              <a:extLst>
                <a:ext uri="{FF2B5EF4-FFF2-40B4-BE49-F238E27FC236}">
                  <a16:creationId xmlns:a16="http://schemas.microsoft.com/office/drawing/2014/main" id="{760BF8AB-27E7-83D5-5822-7225DA0DD0EB}"/>
                </a:ext>
              </a:extLst>
            </p:cNvPr>
            <p:cNvSpPr/>
            <p:nvPr/>
          </p:nvSpPr>
          <p:spPr>
            <a:xfrm>
              <a:off x="5103286" y="4558824"/>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Has had migraines since the age of 15; mum also </a:t>
              </a:r>
              <a:br>
                <a:rPr lang="en-GB" sz="1600" dirty="0">
                  <a:solidFill>
                    <a:srgbClr val="000000"/>
                  </a:solidFill>
                  <a:latin typeface="Slate Pro" panose="02000506040000020004"/>
                </a:rPr>
              </a:br>
              <a:r>
                <a:rPr lang="en-GB" sz="1600" dirty="0">
                  <a:solidFill>
                    <a:srgbClr val="000000"/>
                  </a:solidFill>
                  <a:latin typeface="Slate Pro" panose="02000506040000020004"/>
                </a:rPr>
                <a:t>gets migraine</a:t>
              </a:r>
            </a:p>
          </p:txBody>
        </p:sp>
        <p:pic>
          <p:nvPicPr>
            <p:cNvPr id="56" name="Picture 55" descr="A black background with a black square&#10;&#10;Description automatically generated with medium confidence">
              <a:extLst>
                <a:ext uri="{FF2B5EF4-FFF2-40B4-BE49-F238E27FC236}">
                  <a16:creationId xmlns:a16="http://schemas.microsoft.com/office/drawing/2014/main" id="{ABF222E8-E454-21C9-46FD-8EEA9DAF4D02}"/>
                </a:ext>
              </a:extLst>
            </p:cNvPr>
            <p:cNvPicPr>
              <a:picLocks noChangeAspect="1"/>
            </p:cNvPicPr>
            <p:nvPr/>
          </p:nvPicPr>
          <p:blipFill rotWithShape="1">
            <a:blip r:embed="rId3">
              <a:duotone>
                <a:schemeClr val="bg2">
                  <a:shade val="45000"/>
                  <a:satMod val="135000"/>
                </a:schemeClr>
                <a:prstClr val="white"/>
              </a:duotone>
            </a:blip>
            <a:srcRect l="9033" t="6763" r="15217" b="18647"/>
            <a:stretch/>
          </p:blipFill>
          <p:spPr>
            <a:xfrm rot="1161266">
              <a:off x="4196137" y="4502270"/>
              <a:ext cx="907150" cy="912019"/>
            </a:xfrm>
            <a:prstGeom prst="rect">
              <a:avLst/>
            </a:prstGeom>
          </p:spPr>
        </p:pic>
      </p:grpSp>
      <p:grpSp>
        <p:nvGrpSpPr>
          <p:cNvPr id="57" name="Group 56">
            <a:extLst>
              <a:ext uri="{FF2B5EF4-FFF2-40B4-BE49-F238E27FC236}">
                <a16:creationId xmlns:a16="http://schemas.microsoft.com/office/drawing/2014/main" id="{65C47FB9-F15A-379A-8C9A-12286E8A687B}"/>
              </a:ext>
            </a:extLst>
          </p:cNvPr>
          <p:cNvGrpSpPr/>
          <p:nvPr/>
        </p:nvGrpSpPr>
        <p:grpSpPr>
          <a:xfrm>
            <a:off x="8150493" y="1910790"/>
            <a:ext cx="3723861" cy="912019"/>
            <a:chOff x="8150493" y="1910790"/>
            <a:chExt cx="3723861" cy="912019"/>
          </a:xfrm>
        </p:grpSpPr>
        <p:pic>
          <p:nvPicPr>
            <p:cNvPr id="58" name="Picture 57" descr="A black background with a black square&#10;&#10;Description automatically generated with medium confidence">
              <a:extLst>
                <a:ext uri="{FF2B5EF4-FFF2-40B4-BE49-F238E27FC236}">
                  <a16:creationId xmlns:a16="http://schemas.microsoft.com/office/drawing/2014/main" id="{C681D214-8BBF-E31D-4D9D-B384B3F7E4E9}"/>
                </a:ext>
              </a:extLst>
            </p:cNvPr>
            <p:cNvPicPr>
              <a:picLocks noChangeAspect="1"/>
            </p:cNvPicPr>
            <p:nvPr/>
          </p:nvPicPr>
          <p:blipFill rotWithShape="1">
            <a:blip r:embed="rId3">
              <a:duotone>
                <a:schemeClr val="accent5">
                  <a:shade val="45000"/>
                  <a:satMod val="135000"/>
                </a:schemeClr>
                <a:prstClr val="white"/>
              </a:duotone>
            </a:blip>
            <a:srcRect l="9033" t="6763" r="15217" b="18647"/>
            <a:stretch/>
          </p:blipFill>
          <p:spPr>
            <a:xfrm rot="1161266">
              <a:off x="8150493" y="1910790"/>
              <a:ext cx="907150" cy="912019"/>
            </a:xfrm>
            <a:prstGeom prst="rect">
              <a:avLst/>
            </a:prstGeom>
          </p:spPr>
        </p:pic>
        <p:sp>
          <p:nvSpPr>
            <p:cNvPr id="59" name="Rectangle: Rounded Corners 89">
              <a:extLst>
                <a:ext uri="{FF2B5EF4-FFF2-40B4-BE49-F238E27FC236}">
                  <a16:creationId xmlns:a16="http://schemas.microsoft.com/office/drawing/2014/main" id="{33BD69F8-0D2A-DEDD-BCB1-87D4A8923BDA}"/>
                </a:ext>
              </a:extLst>
            </p:cNvPr>
            <p:cNvSpPr/>
            <p:nvPr/>
          </p:nvSpPr>
          <p:spPr>
            <a:xfrm>
              <a:off x="9057642" y="1972572"/>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Similar bad spell of headache during A-levels; diagnosed as tension headache</a:t>
              </a:r>
            </a:p>
          </p:txBody>
        </p:sp>
      </p:grpSp>
      <p:grpSp>
        <p:nvGrpSpPr>
          <p:cNvPr id="60" name="Group 59">
            <a:extLst>
              <a:ext uri="{FF2B5EF4-FFF2-40B4-BE49-F238E27FC236}">
                <a16:creationId xmlns:a16="http://schemas.microsoft.com/office/drawing/2014/main" id="{BF6D8663-8A00-0D0B-C468-B186A8DCF287}"/>
              </a:ext>
            </a:extLst>
          </p:cNvPr>
          <p:cNvGrpSpPr/>
          <p:nvPr/>
        </p:nvGrpSpPr>
        <p:grpSpPr>
          <a:xfrm>
            <a:off x="8150494" y="3206530"/>
            <a:ext cx="3723860" cy="912019"/>
            <a:chOff x="8150494" y="3206530"/>
            <a:chExt cx="3723860" cy="912019"/>
          </a:xfrm>
        </p:grpSpPr>
        <p:sp>
          <p:nvSpPr>
            <p:cNvPr id="61" name="Rectangle: Rounded Corners 90">
              <a:extLst>
                <a:ext uri="{FF2B5EF4-FFF2-40B4-BE49-F238E27FC236}">
                  <a16:creationId xmlns:a16="http://schemas.microsoft.com/office/drawing/2014/main" id="{04E593C1-2351-3E33-E409-60B09D4B87DD}"/>
                </a:ext>
              </a:extLst>
            </p:cNvPr>
            <p:cNvSpPr/>
            <p:nvPr/>
          </p:nvSpPr>
          <p:spPr>
            <a:xfrm>
              <a:off x="9057642" y="3265698"/>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Vertigo is not true vertigo but more a gait imbalance that happens on the bad days </a:t>
              </a:r>
            </a:p>
          </p:txBody>
        </p:sp>
        <p:pic>
          <p:nvPicPr>
            <p:cNvPr id="62" name="Picture 61" descr="A black background with a black square&#10;&#10;Description automatically generated with medium confidence">
              <a:extLst>
                <a:ext uri="{FF2B5EF4-FFF2-40B4-BE49-F238E27FC236}">
                  <a16:creationId xmlns:a16="http://schemas.microsoft.com/office/drawing/2014/main" id="{D42BF719-B35C-66CF-181F-E248896B5248}"/>
                </a:ext>
              </a:extLst>
            </p:cNvPr>
            <p:cNvPicPr>
              <a:picLocks noChangeAspect="1"/>
            </p:cNvPicPr>
            <p:nvPr/>
          </p:nvPicPr>
          <p:blipFill rotWithShape="1">
            <a:blip r:embed="rId3">
              <a:duotone>
                <a:schemeClr val="accent6">
                  <a:shade val="45000"/>
                  <a:satMod val="135000"/>
                </a:schemeClr>
                <a:prstClr val="white"/>
              </a:duotone>
            </a:blip>
            <a:srcRect l="9033" t="6763" r="15217" b="18647"/>
            <a:stretch/>
          </p:blipFill>
          <p:spPr>
            <a:xfrm rot="1161266">
              <a:off x="8150494" y="3206530"/>
              <a:ext cx="907150" cy="912019"/>
            </a:xfrm>
            <a:prstGeom prst="rect">
              <a:avLst/>
            </a:prstGeom>
          </p:spPr>
        </p:pic>
      </p:grpSp>
      <p:grpSp>
        <p:nvGrpSpPr>
          <p:cNvPr id="63" name="Group 62">
            <a:extLst>
              <a:ext uri="{FF2B5EF4-FFF2-40B4-BE49-F238E27FC236}">
                <a16:creationId xmlns:a16="http://schemas.microsoft.com/office/drawing/2014/main" id="{82FD799B-8EB8-7D28-7D90-71AE4A97CDBA}"/>
              </a:ext>
            </a:extLst>
          </p:cNvPr>
          <p:cNvGrpSpPr/>
          <p:nvPr/>
        </p:nvGrpSpPr>
        <p:grpSpPr>
          <a:xfrm>
            <a:off x="8150493" y="4502270"/>
            <a:ext cx="3723861" cy="912019"/>
            <a:chOff x="8150493" y="4502270"/>
            <a:chExt cx="3723861" cy="912019"/>
          </a:xfrm>
        </p:grpSpPr>
        <p:sp>
          <p:nvSpPr>
            <p:cNvPr id="64" name="Rectangle: Rounded Corners 91">
              <a:extLst>
                <a:ext uri="{FF2B5EF4-FFF2-40B4-BE49-F238E27FC236}">
                  <a16:creationId xmlns:a16="http://schemas.microsoft.com/office/drawing/2014/main" id="{AF37F67C-123C-1D66-A0F1-5DF1910B1C54}"/>
                </a:ext>
              </a:extLst>
            </p:cNvPr>
            <p:cNvSpPr/>
            <p:nvPr/>
          </p:nvSpPr>
          <p:spPr>
            <a:xfrm>
              <a:off x="9057642" y="4558824"/>
              <a:ext cx="2816712" cy="7884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rgbClr val="000000"/>
                  </a:solidFill>
                  <a:latin typeface="Slate Pro" panose="02000506040000020004"/>
                </a:rPr>
                <a:t>Word-finding difficulty also happens on the bad days</a:t>
              </a:r>
            </a:p>
          </p:txBody>
        </p:sp>
        <p:pic>
          <p:nvPicPr>
            <p:cNvPr id="65" name="Picture 64" descr="A black background with a black square&#10;&#10;Description automatically generated with medium confidence">
              <a:extLst>
                <a:ext uri="{FF2B5EF4-FFF2-40B4-BE49-F238E27FC236}">
                  <a16:creationId xmlns:a16="http://schemas.microsoft.com/office/drawing/2014/main" id="{15626F1E-7CEA-D6AB-BE7F-0B38685F1FB2}"/>
                </a:ext>
              </a:extLst>
            </p:cNvPr>
            <p:cNvPicPr>
              <a:picLocks noChangeAspect="1"/>
            </p:cNvPicPr>
            <p:nvPr/>
          </p:nvPicPr>
          <p:blipFill rotWithShape="1">
            <a:blip r:embed="rId3">
              <a:duotone>
                <a:schemeClr val="accent2">
                  <a:shade val="45000"/>
                  <a:satMod val="135000"/>
                </a:schemeClr>
                <a:prstClr val="white"/>
              </a:duotone>
            </a:blip>
            <a:srcRect l="9033" t="6763" r="15217" b="18647"/>
            <a:stretch/>
          </p:blipFill>
          <p:spPr>
            <a:xfrm rot="1161266">
              <a:off x="8150493" y="4502270"/>
              <a:ext cx="907150" cy="912019"/>
            </a:xfrm>
            <a:prstGeom prst="rect">
              <a:avLst/>
            </a:prstGeom>
          </p:spPr>
        </p:pic>
      </p:grpSp>
      <p:sp>
        <p:nvSpPr>
          <p:cNvPr id="66" name="TextBox 65">
            <a:extLst>
              <a:ext uri="{FF2B5EF4-FFF2-40B4-BE49-F238E27FC236}">
                <a16:creationId xmlns:a16="http://schemas.microsoft.com/office/drawing/2014/main" id="{07F89074-9041-BC38-3649-493BB92A034E}"/>
              </a:ext>
            </a:extLst>
          </p:cNvPr>
          <p:cNvSpPr txBox="1"/>
          <p:nvPr/>
        </p:nvSpPr>
        <p:spPr>
          <a:xfrm>
            <a:off x="2856645" y="3069988"/>
            <a:ext cx="6478711" cy="718024"/>
          </a:xfrm>
          <a:prstGeom prst="roundRect">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GB" sz="3600" dirty="0">
                <a:solidFill>
                  <a:schemeClr val="bg1"/>
                </a:solidFill>
                <a:latin typeface="Slate Pro" panose="02000506040000020004"/>
              </a:rPr>
              <a:t>Diagnosis: Chronic migraine</a:t>
            </a:r>
          </a:p>
        </p:txBody>
      </p:sp>
      <p:sp>
        <p:nvSpPr>
          <p:cNvPr id="2" name="Rectangle 1">
            <a:extLst>
              <a:ext uri="{FF2B5EF4-FFF2-40B4-BE49-F238E27FC236}">
                <a16:creationId xmlns:a16="http://schemas.microsoft.com/office/drawing/2014/main" id="{177A05A5-BF9F-DEB8-3A1D-003C3DA18DEB}"/>
              </a:ext>
            </a:extLst>
          </p:cNvPr>
          <p:cNvSpPr/>
          <p:nvPr/>
        </p:nvSpPr>
        <p:spPr>
          <a:xfrm>
            <a:off x="247053" y="6227805"/>
            <a:ext cx="11697896" cy="630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2095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6AE6-30FC-BE9A-5C50-45D0DE0EDE31}"/>
              </a:ext>
            </a:extLst>
          </p:cNvPr>
          <p:cNvSpPr>
            <a:spLocks noGrp="1"/>
          </p:cNvSpPr>
          <p:nvPr>
            <p:ph type="title"/>
          </p:nvPr>
        </p:nvSpPr>
        <p:spPr/>
        <p:txBody>
          <a:bodyPr/>
          <a:lstStyle/>
          <a:p>
            <a:r>
              <a:rPr lang="en-GB" dirty="0"/>
              <a:t>Case 1: Maria aged 43</a:t>
            </a:r>
          </a:p>
        </p:txBody>
      </p:sp>
      <p:sp>
        <p:nvSpPr>
          <p:cNvPr id="3" name="Content Placeholder 2">
            <a:extLst>
              <a:ext uri="{FF2B5EF4-FFF2-40B4-BE49-F238E27FC236}">
                <a16:creationId xmlns:a16="http://schemas.microsoft.com/office/drawing/2014/main" id="{776F76DC-20E5-D833-7A02-40164611D5E7}"/>
              </a:ext>
            </a:extLst>
          </p:cNvPr>
          <p:cNvSpPr>
            <a:spLocks noGrp="1"/>
          </p:cNvSpPr>
          <p:nvPr>
            <p:ph idx="1"/>
          </p:nvPr>
        </p:nvSpPr>
        <p:spPr/>
        <p:txBody>
          <a:bodyPr/>
          <a:lstStyle/>
          <a:p>
            <a:r>
              <a:rPr lang="en-GB" dirty="0"/>
              <a:t>Occupation: quality improvement manager, lots of UK travel</a:t>
            </a:r>
          </a:p>
          <a:p>
            <a:r>
              <a:rPr lang="en-GB" dirty="0"/>
              <a:t>Contraception: None, has primary infertility, does not wish children</a:t>
            </a:r>
          </a:p>
          <a:p>
            <a:r>
              <a:rPr lang="en-GB" dirty="0"/>
              <a:t>Social: used to smoke 30 cigarettes a day, now only when socialising. Does no regular exercise</a:t>
            </a:r>
          </a:p>
          <a:p>
            <a:r>
              <a:rPr lang="en-GB" dirty="0"/>
              <a:t>Headache History: Headaches since her 20s, formal migraine diagnosis in 2018, referred as increasing debility and not responding to treatment</a:t>
            </a:r>
          </a:p>
          <a:p>
            <a:endParaRPr lang="en-GB" dirty="0"/>
          </a:p>
        </p:txBody>
      </p:sp>
    </p:spTree>
    <p:extLst>
      <p:ext uri="{BB962C8B-B14F-4D97-AF65-F5344CB8AC3E}">
        <p14:creationId xmlns:p14="http://schemas.microsoft.com/office/powerpoint/2010/main" val="73056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84C8F-15CD-415E-0896-2F50221816C4}"/>
              </a:ext>
            </a:extLst>
          </p:cNvPr>
          <p:cNvSpPr>
            <a:spLocks noGrp="1"/>
          </p:cNvSpPr>
          <p:nvPr>
            <p:ph type="title"/>
          </p:nvPr>
        </p:nvSpPr>
        <p:spPr/>
        <p:txBody>
          <a:bodyPr/>
          <a:lstStyle/>
          <a:p>
            <a:r>
              <a:rPr lang="en-GB" dirty="0"/>
              <a:t>Headache History</a:t>
            </a:r>
          </a:p>
        </p:txBody>
      </p:sp>
      <p:sp>
        <p:nvSpPr>
          <p:cNvPr id="3" name="Content Placeholder 2">
            <a:extLst>
              <a:ext uri="{FF2B5EF4-FFF2-40B4-BE49-F238E27FC236}">
                <a16:creationId xmlns:a16="http://schemas.microsoft.com/office/drawing/2014/main" id="{F418CAEE-32EE-EB52-11C2-07371C7AB334}"/>
              </a:ext>
            </a:extLst>
          </p:cNvPr>
          <p:cNvSpPr>
            <a:spLocks noGrp="1"/>
          </p:cNvSpPr>
          <p:nvPr>
            <p:ph idx="1"/>
          </p:nvPr>
        </p:nvSpPr>
        <p:spPr/>
        <p:txBody>
          <a:bodyPr/>
          <a:lstStyle/>
          <a:p>
            <a:pPr lvl="0"/>
            <a:r>
              <a:rPr lang="en-GB" b="1" dirty="0"/>
              <a:t>Pain:</a:t>
            </a:r>
            <a:r>
              <a:rPr lang="en-GB" dirty="0"/>
              <a:t> Right‑sided severe pain radiating from right eye to occiput; described as stabbing or squeezing. Gets 7-13 days a month.</a:t>
            </a:r>
          </a:p>
          <a:p>
            <a:pPr lvl="0"/>
            <a:r>
              <a:rPr lang="en-GB" b="1" dirty="0"/>
              <a:t>Associated features:</a:t>
            </a:r>
            <a:r>
              <a:rPr lang="en-GB" dirty="0"/>
              <a:t> </a:t>
            </a:r>
            <a:r>
              <a:rPr lang="en-GB" b="1" dirty="0"/>
              <a:t>Photophobia, phonophobia, osmophobia, nausea;</a:t>
            </a:r>
            <a:r>
              <a:rPr lang="en-GB" dirty="0"/>
              <a:t> movement sensitivity.</a:t>
            </a:r>
          </a:p>
          <a:p>
            <a:pPr lvl="0"/>
            <a:r>
              <a:rPr lang="en-GB" b="1" dirty="0"/>
              <a:t>Aura and sensory symptoms:</a:t>
            </a:r>
            <a:r>
              <a:rPr lang="en-GB" dirty="0"/>
              <a:t> Visual aura twice monthly (black spots lasting minutes); right‑sided pins‑and‑needles from upper arm to hand and toes occurring with migraine.</a:t>
            </a:r>
          </a:p>
          <a:p>
            <a:r>
              <a:rPr lang="en-GB" b="1" dirty="0"/>
              <a:t>Triggers:</a:t>
            </a:r>
            <a:r>
              <a:rPr lang="en-GB" dirty="0"/>
              <a:t> Strong smells (vaping, factory odours), weather/pressure changes, missed meals, perimenstrual timing.</a:t>
            </a:r>
          </a:p>
          <a:p>
            <a:endParaRPr lang="en-GB" dirty="0"/>
          </a:p>
        </p:txBody>
      </p:sp>
    </p:spTree>
    <p:extLst>
      <p:ext uri="{BB962C8B-B14F-4D97-AF65-F5344CB8AC3E}">
        <p14:creationId xmlns:p14="http://schemas.microsoft.com/office/powerpoint/2010/main" val="3034631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0F57-1D18-C941-25F0-0F6152ED0618}"/>
              </a:ext>
            </a:extLst>
          </p:cNvPr>
          <p:cNvSpPr>
            <a:spLocks noGrp="1"/>
          </p:cNvSpPr>
          <p:nvPr>
            <p:ph type="title"/>
          </p:nvPr>
        </p:nvSpPr>
        <p:spPr/>
        <p:txBody>
          <a:bodyPr/>
          <a:lstStyle/>
          <a:p>
            <a:r>
              <a:rPr lang="en-GB" dirty="0"/>
              <a:t>Neurology events</a:t>
            </a:r>
          </a:p>
        </p:txBody>
      </p:sp>
      <p:sp>
        <p:nvSpPr>
          <p:cNvPr id="3" name="Content Placeholder 2">
            <a:extLst>
              <a:ext uri="{FF2B5EF4-FFF2-40B4-BE49-F238E27FC236}">
                <a16:creationId xmlns:a16="http://schemas.microsoft.com/office/drawing/2014/main" id="{83B43434-FFCC-0FE7-E710-6D03361C9FE0}"/>
              </a:ext>
            </a:extLst>
          </p:cNvPr>
          <p:cNvSpPr>
            <a:spLocks noGrp="1"/>
          </p:cNvSpPr>
          <p:nvPr>
            <p:ph idx="1"/>
          </p:nvPr>
        </p:nvSpPr>
        <p:spPr/>
        <p:txBody>
          <a:bodyPr>
            <a:normAutofit fontScale="92500" lnSpcReduction="10000"/>
          </a:bodyPr>
          <a:lstStyle/>
          <a:p>
            <a:pPr lvl="0"/>
            <a:r>
              <a:rPr lang="en-GB" b="1" dirty="0"/>
              <a:t>Transient events:</a:t>
            </a:r>
            <a:r>
              <a:rPr lang="en-GB" dirty="0"/>
              <a:t> Two episodes in 2021 and 2025 of right leg numbness with transient weakness lasting 90 minutes causing a fall; Not associated with headache. Admitted 2025 to medical, scanned but no diagnosis reached, Stroke consultant thought possible migraine aura. BP was 144/92. Has not attended for review. BP in clinic today 146/88.</a:t>
            </a:r>
          </a:p>
          <a:p>
            <a:pPr lvl="0"/>
            <a:r>
              <a:rPr lang="en-GB" b="1" dirty="0"/>
              <a:t>MRI neck 30/03/23:</a:t>
            </a:r>
            <a:r>
              <a:rPr lang="en-GB" dirty="0"/>
              <a:t> C4/5 subligamentous disc herniation.</a:t>
            </a:r>
          </a:p>
          <a:p>
            <a:pPr lvl="0"/>
            <a:r>
              <a:rPr lang="en-GB" b="1" dirty="0"/>
              <a:t>CT head 03/10/25:</a:t>
            </a:r>
            <a:r>
              <a:rPr lang="en-GB" dirty="0"/>
              <a:t> Reported as normal but noted </a:t>
            </a:r>
            <a:r>
              <a:rPr lang="en-GB" b="1" dirty="0"/>
              <a:t>moderate microvascular disease</a:t>
            </a:r>
            <a:r>
              <a:rPr lang="en-GB" dirty="0"/>
              <a:t> more than expected for age.</a:t>
            </a:r>
          </a:p>
          <a:p>
            <a:pPr lvl="0"/>
            <a:r>
              <a:rPr lang="en-GB" b="1" dirty="0"/>
              <a:t>MRI head 01/11/25:</a:t>
            </a:r>
            <a:r>
              <a:rPr lang="en-GB" dirty="0"/>
              <a:t> </a:t>
            </a:r>
            <a:r>
              <a:rPr lang="en-GB" b="1" dirty="0"/>
              <a:t>White matter hyperintensities;</a:t>
            </a:r>
            <a:r>
              <a:rPr lang="en-GB" dirty="0"/>
              <a:t> radiologist suggested neurology </a:t>
            </a:r>
            <a:br>
              <a:rPr lang="en-GB" dirty="0"/>
            </a:br>
            <a:endParaRPr lang="en-GB" dirty="0"/>
          </a:p>
          <a:p>
            <a:endParaRPr lang="en-GB" dirty="0"/>
          </a:p>
        </p:txBody>
      </p:sp>
    </p:spTree>
    <p:extLst>
      <p:ext uri="{BB962C8B-B14F-4D97-AF65-F5344CB8AC3E}">
        <p14:creationId xmlns:p14="http://schemas.microsoft.com/office/powerpoint/2010/main" val="281373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9DF3-9150-4F9D-46B4-8541534ED90F}"/>
              </a:ext>
            </a:extLst>
          </p:cNvPr>
          <p:cNvSpPr>
            <a:spLocks noGrp="1"/>
          </p:cNvSpPr>
          <p:nvPr>
            <p:ph type="title"/>
          </p:nvPr>
        </p:nvSpPr>
        <p:spPr/>
        <p:txBody>
          <a:bodyPr/>
          <a:lstStyle/>
          <a:p>
            <a:r>
              <a:rPr lang="en-GB" dirty="0"/>
              <a:t>Treatment History</a:t>
            </a:r>
          </a:p>
        </p:txBody>
      </p:sp>
      <p:sp>
        <p:nvSpPr>
          <p:cNvPr id="3" name="Content Placeholder 2">
            <a:extLst>
              <a:ext uri="{FF2B5EF4-FFF2-40B4-BE49-F238E27FC236}">
                <a16:creationId xmlns:a16="http://schemas.microsoft.com/office/drawing/2014/main" id="{B3968136-3248-73D7-4DE7-A4A7E27CB694}"/>
              </a:ext>
            </a:extLst>
          </p:cNvPr>
          <p:cNvSpPr>
            <a:spLocks noGrp="1"/>
          </p:cNvSpPr>
          <p:nvPr>
            <p:ph idx="1"/>
          </p:nvPr>
        </p:nvSpPr>
        <p:spPr/>
        <p:txBody>
          <a:bodyPr>
            <a:normAutofit lnSpcReduction="10000"/>
          </a:bodyPr>
          <a:lstStyle/>
          <a:p>
            <a:pPr marL="0" lvl="0" indent="0">
              <a:buNone/>
            </a:pPr>
            <a:r>
              <a:rPr lang="en-GB" b="1" dirty="0"/>
              <a:t>Current Therapy</a:t>
            </a:r>
          </a:p>
          <a:p>
            <a:pPr lvl="1"/>
            <a:r>
              <a:rPr lang="en-GB" dirty="0"/>
              <a:t>Almotriptan 12.5 mg works well , uses it every migraine day</a:t>
            </a:r>
          </a:p>
          <a:p>
            <a:pPr marL="0" lvl="0" indent="0">
              <a:buNone/>
            </a:pPr>
            <a:r>
              <a:rPr lang="en-GB" b="1" dirty="0"/>
              <a:t>Previous Acute Therapy	</a:t>
            </a:r>
          </a:p>
          <a:p>
            <a:pPr lvl="1"/>
            <a:r>
              <a:rPr lang="en-GB" dirty="0"/>
              <a:t>ibuprofen, aspirin and paracetamol not effective</a:t>
            </a:r>
          </a:p>
          <a:p>
            <a:pPr lvl="1"/>
            <a:r>
              <a:rPr lang="en-GB" dirty="0"/>
              <a:t>Sumatriptan 100 mg caused sedation</a:t>
            </a:r>
          </a:p>
          <a:p>
            <a:pPr lvl="1"/>
            <a:r>
              <a:rPr lang="en-GB" dirty="0"/>
              <a:t>Rizatriptan 10 mg caused chest tightness</a:t>
            </a:r>
            <a:endParaRPr lang="en-GB" b="1" dirty="0"/>
          </a:p>
          <a:p>
            <a:pPr marL="0" lvl="0" indent="0">
              <a:buNone/>
            </a:pPr>
            <a:r>
              <a:rPr lang="en-GB" b="1" dirty="0"/>
              <a:t>Previous preventives:</a:t>
            </a:r>
            <a:r>
              <a:rPr lang="en-GB" dirty="0"/>
              <a:t> </a:t>
            </a:r>
          </a:p>
          <a:p>
            <a:pPr lvl="1"/>
            <a:r>
              <a:rPr lang="en-GB" dirty="0"/>
              <a:t>Amitriptyline caused sedation</a:t>
            </a:r>
          </a:p>
          <a:p>
            <a:pPr lvl="1"/>
            <a:r>
              <a:rPr lang="en-GB" dirty="0"/>
              <a:t>Propranolol 160 mg not effective</a:t>
            </a:r>
          </a:p>
          <a:p>
            <a:pPr lvl="1"/>
            <a:r>
              <a:rPr lang="en-GB" dirty="0"/>
              <a:t>Candesartan 4 mg caused dizziness</a:t>
            </a:r>
          </a:p>
          <a:p>
            <a:pPr lvl="1"/>
            <a:r>
              <a:rPr lang="en-GB" dirty="0"/>
              <a:t>Topiramate CI due to MHRA advice</a:t>
            </a:r>
          </a:p>
          <a:p>
            <a:endParaRPr lang="en-GB" dirty="0"/>
          </a:p>
        </p:txBody>
      </p:sp>
    </p:spTree>
    <p:extLst>
      <p:ext uri="{BB962C8B-B14F-4D97-AF65-F5344CB8AC3E}">
        <p14:creationId xmlns:p14="http://schemas.microsoft.com/office/powerpoint/2010/main" val="3139165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94036-DA38-2364-E644-BC0321BEE86C}"/>
              </a:ext>
            </a:extLst>
          </p:cNvPr>
          <p:cNvSpPr>
            <a:spLocks noGrp="1"/>
          </p:cNvSpPr>
          <p:nvPr>
            <p:ph type="title"/>
          </p:nvPr>
        </p:nvSpPr>
        <p:spPr/>
        <p:txBody>
          <a:bodyPr/>
          <a:lstStyle/>
          <a:p>
            <a:r>
              <a:rPr lang="en-GB" dirty="0"/>
              <a:t>For Discussion</a:t>
            </a:r>
          </a:p>
        </p:txBody>
      </p:sp>
      <p:sp>
        <p:nvSpPr>
          <p:cNvPr id="3" name="Content Placeholder 2">
            <a:extLst>
              <a:ext uri="{FF2B5EF4-FFF2-40B4-BE49-F238E27FC236}">
                <a16:creationId xmlns:a16="http://schemas.microsoft.com/office/drawing/2014/main" id="{C45792DD-FE20-C350-3C7B-A93EEE397ADA}"/>
              </a:ext>
            </a:extLst>
          </p:cNvPr>
          <p:cNvSpPr>
            <a:spLocks noGrp="1"/>
          </p:cNvSpPr>
          <p:nvPr>
            <p:ph idx="1"/>
          </p:nvPr>
        </p:nvSpPr>
        <p:spPr/>
        <p:txBody>
          <a:bodyPr/>
          <a:lstStyle/>
          <a:p>
            <a:r>
              <a:rPr lang="en-GB" dirty="0"/>
              <a:t>Would you continue with almotriptan?</a:t>
            </a:r>
          </a:p>
          <a:p>
            <a:r>
              <a:rPr lang="en-GB" dirty="0"/>
              <a:t>What acute treatment  options would you consider?</a:t>
            </a:r>
          </a:p>
          <a:p>
            <a:r>
              <a:rPr lang="en-GB" dirty="0"/>
              <a:t>What preventer options might you consider?</a:t>
            </a:r>
          </a:p>
        </p:txBody>
      </p:sp>
    </p:spTree>
    <p:extLst>
      <p:ext uri="{BB962C8B-B14F-4D97-AF65-F5344CB8AC3E}">
        <p14:creationId xmlns:p14="http://schemas.microsoft.com/office/powerpoint/2010/main" val="87320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ADF64-1206-786A-3674-3165E4C01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419641-79BA-4DED-29CE-38E52D24495D}"/>
              </a:ext>
            </a:extLst>
          </p:cNvPr>
          <p:cNvSpPr>
            <a:spLocks noGrp="1"/>
          </p:cNvSpPr>
          <p:nvPr>
            <p:ph type="title"/>
          </p:nvPr>
        </p:nvSpPr>
        <p:spPr/>
        <p:txBody>
          <a:bodyPr/>
          <a:lstStyle/>
          <a:p>
            <a:r>
              <a:rPr lang="en-GB" dirty="0"/>
              <a:t>Case 2: Freda aged 60</a:t>
            </a:r>
          </a:p>
        </p:txBody>
      </p:sp>
      <p:sp>
        <p:nvSpPr>
          <p:cNvPr id="3" name="Content Placeholder 2">
            <a:extLst>
              <a:ext uri="{FF2B5EF4-FFF2-40B4-BE49-F238E27FC236}">
                <a16:creationId xmlns:a16="http://schemas.microsoft.com/office/drawing/2014/main" id="{51B3037D-B6C8-BEA6-FFFD-AFB34E08436E}"/>
              </a:ext>
            </a:extLst>
          </p:cNvPr>
          <p:cNvSpPr>
            <a:spLocks noGrp="1"/>
          </p:cNvSpPr>
          <p:nvPr>
            <p:ph idx="1"/>
          </p:nvPr>
        </p:nvSpPr>
        <p:spPr/>
        <p:txBody>
          <a:bodyPr/>
          <a:lstStyle/>
          <a:p>
            <a:pPr marL="0" indent="0">
              <a:buNone/>
            </a:pPr>
            <a:endParaRPr lang="en-GB" dirty="0"/>
          </a:p>
          <a:p>
            <a:r>
              <a:rPr lang="en-GB" dirty="0"/>
              <a:t>Occupation: Pupil support assistant but currently signed off by her GP due to her health</a:t>
            </a:r>
          </a:p>
          <a:p>
            <a:r>
              <a:rPr lang="en-GB" dirty="0"/>
              <a:t>Non smoker, regularly walks her dog</a:t>
            </a:r>
          </a:p>
          <a:p>
            <a:r>
              <a:rPr lang="en-GB" dirty="0"/>
              <a:t>Lives with husband,</a:t>
            </a:r>
          </a:p>
          <a:p>
            <a:r>
              <a:rPr lang="en-GB" dirty="0"/>
              <a:t>Family: 2 children and 3 grandchildren</a:t>
            </a:r>
          </a:p>
          <a:p>
            <a:r>
              <a:rPr lang="en-GB" dirty="0"/>
              <a:t>Awaiting neurology assessment for episodic head shaking and limb shaking that happens at times of stress a few times a month lasting 1-2 minutes.</a:t>
            </a:r>
          </a:p>
        </p:txBody>
      </p:sp>
    </p:spTree>
    <p:extLst>
      <p:ext uri="{BB962C8B-B14F-4D97-AF65-F5344CB8AC3E}">
        <p14:creationId xmlns:p14="http://schemas.microsoft.com/office/powerpoint/2010/main" val="48463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BAC42-DAEC-E507-C68F-8C2A20AE26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04B1DD-510E-4EA9-025E-5850E516D2BC}"/>
              </a:ext>
            </a:extLst>
          </p:cNvPr>
          <p:cNvSpPr>
            <a:spLocks noGrp="1"/>
          </p:cNvSpPr>
          <p:nvPr>
            <p:ph type="title"/>
          </p:nvPr>
        </p:nvSpPr>
        <p:spPr/>
        <p:txBody>
          <a:bodyPr/>
          <a:lstStyle/>
          <a:p>
            <a:r>
              <a:rPr lang="en-GB" b="1" dirty="0"/>
              <a:t>Headache History and Phenotype</a:t>
            </a:r>
            <a:endParaRPr lang="en-GB" dirty="0"/>
          </a:p>
        </p:txBody>
      </p:sp>
      <p:sp>
        <p:nvSpPr>
          <p:cNvPr id="3" name="Content Placeholder 2">
            <a:extLst>
              <a:ext uri="{FF2B5EF4-FFF2-40B4-BE49-F238E27FC236}">
                <a16:creationId xmlns:a16="http://schemas.microsoft.com/office/drawing/2014/main" id="{0BF53188-C1D9-44CD-AB47-E9FE93033691}"/>
              </a:ext>
            </a:extLst>
          </p:cNvPr>
          <p:cNvSpPr>
            <a:spLocks noGrp="1"/>
          </p:cNvSpPr>
          <p:nvPr>
            <p:ph idx="1"/>
          </p:nvPr>
        </p:nvSpPr>
        <p:spPr/>
        <p:txBody>
          <a:bodyPr>
            <a:normAutofit fontScale="92500"/>
          </a:bodyPr>
          <a:lstStyle/>
          <a:p>
            <a:pPr lvl="0"/>
            <a:r>
              <a:rPr lang="en-GB" b="1" dirty="0"/>
              <a:t>Onset:</a:t>
            </a:r>
            <a:r>
              <a:rPr lang="en-GB" dirty="0"/>
              <a:t> Migraine since age 9; strong family history (all children affected)</a:t>
            </a:r>
          </a:p>
          <a:p>
            <a:pPr lvl="0"/>
            <a:r>
              <a:rPr lang="en-GB" b="1" dirty="0"/>
              <a:t>Current pattern: </a:t>
            </a:r>
            <a:r>
              <a:rPr lang="en-GB" dirty="0"/>
              <a:t>Episodic</a:t>
            </a:r>
            <a:r>
              <a:rPr lang="en-GB" b="1" dirty="0"/>
              <a:t> </a:t>
            </a:r>
            <a:r>
              <a:rPr lang="en-GB" dirty="0"/>
              <a:t>migraine with occasional visual aura; </a:t>
            </a:r>
            <a:r>
              <a:rPr lang="en-GB" b="1" dirty="0"/>
              <a:t>~12 migraine days/month</a:t>
            </a:r>
            <a:r>
              <a:rPr lang="en-GB" dirty="0"/>
              <a:t>, 16 headache‑free days (from diary)</a:t>
            </a:r>
          </a:p>
          <a:p>
            <a:pPr lvl="0"/>
            <a:r>
              <a:rPr lang="en-GB" b="1" dirty="0"/>
              <a:t>Features:</a:t>
            </a:r>
            <a:r>
              <a:rPr lang="en-GB" dirty="0"/>
              <a:t> Unilateral (mostly left), can be bilateral; photophobia, phonophobia, osmophobia, nausea, vomiting, movement sensitivity, gait imbalance; occasional visual field loss and flashing lights</a:t>
            </a:r>
          </a:p>
          <a:p>
            <a:pPr lvl="0"/>
            <a:r>
              <a:rPr lang="en-GB" b="1" dirty="0"/>
              <a:t>Neck pain</a:t>
            </a:r>
            <a:r>
              <a:rPr lang="en-GB" dirty="0"/>
              <a:t>: this is a significant issue for her</a:t>
            </a:r>
          </a:p>
          <a:p>
            <a:pPr lvl="0"/>
            <a:r>
              <a:rPr lang="en-GB" b="1" dirty="0"/>
              <a:t>Triggers/history:</a:t>
            </a:r>
            <a:r>
              <a:rPr lang="en-GB" dirty="0"/>
              <a:t> Past menstrual association; concussion 5 years ago (relevance unclear)</a:t>
            </a:r>
          </a:p>
          <a:p>
            <a:endParaRPr lang="en-GB" dirty="0"/>
          </a:p>
        </p:txBody>
      </p:sp>
    </p:spTree>
    <p:extLst>
      <p:ext uri="{BB962C8B-B14F-4D97-AF65-F5344CB8AC3E}">
        <p14:creationId xmlns:p14="http://schemas.microsoft.com/office/powerpoint/2010/main" val="1082931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2FAAB-5BA9-ACA8-94C5-FF454E6DD9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DFA213-59C0-8B8E-965E-E61F80EC0F22}"/>
              </a:ext>
            </a:extLst>
          </p:cNvPr>
          <p:cNvSpPr>
            <a:spLocks noGrp="1"/>
          </p:cNvSpPr>
          <p:nvPr>
            <p:ph type="title"/>
          </p:nvPr>
        </p:nvSpPr>
        <p:spPr/>
        <p:txBody>
          <a:bodyPr/>
          <a:lstStyle/>
          <a:p>
            <a:r>
              <a:rPr lang="en-GB" dirty="0"/>
              <a:t>Co-Morbidities</a:t>
            </a:r>
          </a:p>
        </p:txBody>
      </p:sp>
      <p:sp>
        <p:nvSpPr>
          <p:cNvPr id="3" name="Content Placeholder 2">
            <a:extLst>
              <a:ext uri="{FF2B5EF4-FFF2-40B4-BE49-F238E27FC236}">
                <a16:creationId xmlns:a16="http://schemas.microsoft.com/office/drawing/2014/main" id="{4AE950CD-869B-6B6E-2998-6D8711EEE129}"/>
              </a:ext>
            </a:extLst>
          </p:cNvPr>
          <p:cNvSpPr>
            <a:spLocks noGrp="1"/>
          </p:cNvSpPr>
          <p:nvPr>
            <p:ph idx="1"/>
          </p:nvPr>
        </p:nvSpPr>
        <p:spPr/>
        <p:txBody>
          <a:bodyPr/>
          <a:lstStyle/>
          <a:p>
            <a:pPr lvl="0"/>
            <a:r>
              <a:rPr lang="en-GB" b="1" dirty="0"/>
              <a:t>Shaking episodes:</a:t>
            </a:r>
            <a:r>
              <a:rPr lang="en-GB" dirty="0"/>
              <a:t> Episodic limb and head shaking — neurology appointment pending</a:t>
            </a:r>
          </a:p>
          <a:p>
            <a:pPr lvl="0"/>
            <a:r>
              <a:rPr lang="en-GB" b="1" dirty="0"/>
              <a:t>Relevant co-morbidities:</a:t>
            </a:r>
            <a:r>
              <a:rPr lang="en-GB" dirty="0"/>
              <a:t> Rheumatoid arthritis; osteoarthritis; chronic fatigue; fibromyalgia; irritable bowel; moderate hypertension; diet‑controlled type 2 diabetes; prior atrial fibrillation</a:t>
            </a:r>
          </a:p>
          <a:p>
            <a:pPr lvl="0"/>
            <a:r>
              <a:rPr lang="en-GB" b="1" dirty="0"/>
              <a:t>Functional impact:</a:t>
            </a:r>
            <a:r>
              <a:rPr lang="en-GB" dirty="0"/>
              <a:t> High burden, has missed many days from work and social activities</a:t>
            </a:r>
          </a:p>
          <a:p>
            <a:br>
              <a:rPr lang="en-GB" dirty="0"/>
            </a:br>
            <a:endParaRPr lang="en-GB" dirty="0"/>
          </a:p>
          <a:p>
            <a:endParaRPr lang="en-GB" dirty="0"/>
          </a:p>
        </p:txBody>
      </p:sp>
    </p:spTree>
    <p:extLst>
      <p:ext uri="{BB962C8B-B14F-4D97-AF65-F5344CB8AC3E}">
        <p14:creationId xmlns:p14="http://schemas.microsoft.com/office/powerpoint/2010/main" val="3307955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66A96-DE46-3E9B-259C-0A307966B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F690D-B48E-0C7F-EE40-5D01897F39A9}"/>
              </a:ext>
            </a:extLst>
          </p:cNvPr>
          <p:cNvSpPr>
            <a:spLocks noGrp="1"/>
          </p:cNvSpPr>
          <p:nvPr>
            <p:ph type="title"/>
          </p:nvPr>
        </p:nvSpPr>
        <p:spPr/>
        <p:txBody>
          <a:bodyPr/>
          <a:lstStyle/>
          <a:p>
            <a:r>
              <a:rPr lang="en-GB" dirty="0"/>
              <a:t>Current and Past Treatments</a:t>
            </a:r>
          </a:p>
        </p:txBody>
      </p:sp>
      <p:sp>
        <p:nvSpPr>
          <p:cNvPr id="3" name="Content Placeholder 2">
            <a:extLst>
              <a:ext uri="{FF2B5EF4-FFF2-40B4-BE49-F238E27FC236}">
                <a16:creationId xmlns:a16="http://schemas.microsoft.com/office/drawing/2014/main" id="{595B787B-2643-D333-DBF9-5DBCB9BA1141}"/>
              </a:ext>
            </a:extLst>
          </p:cNvPr>
          <p:cNvSpPr>
            <a:spLocks noGrp="1"/>
          </p:cNvSpPr>
          <p:nvPr>
            <p:ph idx="1"/>
          </p:nvPr>
        </p:nvSpPr>
        <p:spPr/>
        <p:txBody>
          <a:bodyPr>
            <a:normAutofit fontScale="85000" lnSpcReduction="10000"/>
          </a:bodyPr>
          <a:lstStyle/>
          <a:p>
            <a:pPr lvl="0"/>
            <a:r>
              <a:rPr lang="en-GB" b="1" dirty="0"/>
              <a:t>Current preventive/acute meds:</a:t>
            </a:r>
            <a:r>
              <a:rPr lang="en-GB" dirty="0"/>
              <a:t> Rimegepant 75  mg  every second day (started 3 weeks before clinic appointment); nortriptyline 40 mg nocte (for arthritic pain); propranolol 40 mg daily (for palpitations); rizatriptan 10 mg PRN, felodipine 10 mg daily, </a:t>
            </a:r>
            <a:r>
              <a:rPr lang="en-GB" dirty="0" err="1"/>
              <a:t>bendroflumethiazide</a:t>
            </a:r>
            <a:r>
              <a:rPr lang="en-GB" dirty="0"/>
              <a:t> 2.5 mg daily</a:t>
            </a:r>
          </a:p>
          <a:p>
            <a:pPr lvl="0"/>
            <a:r>
              <a:rPr lang="en-GB" b="1" dirty="0"/>
              <a:t>Past preventives stopped for intolerance/inefficacy:</a:t>
            </a:r>
            <a:r>
              <a:rPr lang="en-GB" dirty="0"/>
              <a:t> Topiramate (</a:t>
            </a:r>
            <a:r>
              <a:rPr lang="en-GB" dirty="0" err="1"/>
              <a:t>paresthesia</a:t>
            </a:r>
            <a:r>
              <a:rPr lang="en-GB" dirty="0"/>
              <a:t>, cognitive effects); candesartan (hyperkalaemia, cramps); nortriptyline 70 mg previously not helpful; propranolol 120 mg not tolerated (fatigue, palpitations)</a:t>
            </a:r>
          </a:p>
          <a:p>
            <a:pPr lvl="0"/>
            <a:r>
              <a:rPr lang="en-GB" b="1" dirty="0"/>
              <a:t>Acute use pattern:</a:t>
            </a:r>
            <a:r>
              <a:rPr lang="en-GB" dirty="0"/>
              <a:t> Uses acute therapy every headache day; limits rizatriptan to 10 days/month; This works for 8 out of 10 migraine. Sometimes uses paracetamol or dihydrocodeine</a:t>
            </a:r>
          </a:p>
          <a:p>
            <a:br>
              <a:rPr lang="en-GB" dirty="0"/>
            </a:br>
            <a:endParaRPr lang="en-GB" dirty="0"/>
          </a:p>
          <a:p>
            <a:endParaRPr lang="en-GB" dirty="0"/>
          </a:p>
        </p:txBody>
      </p:sp>
    </p:spTree>
    <p:extLst>
      <p:ext uri="{BB962C8B-B14F-4D97-AF65-F5344CB8AC3E}">
        <p14:creationId xmlns:p14="http://schemas.microsoft.com/office/powerpoint/2010/main" val="157534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B81F4-0848-F397-4D4A-B3FDB65F5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485526-D22E-FE44-F857-361BBF4A821E}"/>
              </a:ext>
            </a:extLst>
          </p:cNvPr>
          <p:cNvSpPr>
            <a:spLocks noGrp="1"/>
          </p:cNvSpPr>
          <p:nvPr>
            <p:ph type="title"/>
          </p:nvPr>
        </p:nvSpPr>
        <p:spPr/>
        <p:txBody>
          <a:bodyPr/>
          <a:lstStyle/>
          <a:p>
            <a:r>
              <a:rPr lang="en-GB" dirty="0"/>
              <a:t>For Discussion</a:t>
            </a:r>
          </a:p>
        </p:txBody>
      </p:sp>
      <p:sp>
        <p:nvSpPr>
          <p:cNvPr id="3" name="Content Placeholder 2">
            <a:extLst>
              <a:ext uri="{FF2B5EF4-FFF2-40B4-BE49-F238E27FC236}">
                <a16:creationId xmlns:a16="http://schemas.microsoft.com/office/drawing/2014/main" id="{0FCF3462-569F-E893-2388-D0586FB4D4BE}"/>
              </a:ext>
            </a:extLst>
          </p:cNvPr>
          <p:cNvSpPr>
            <a:spLocks noGrp="1"/>
          </p:cNvSpPr>
          <p:nvPr>
            <p:ph idx="1"/>
          </p:nvPr>
        </p:nvSpPr>
        <p:spPr/>
        <p:txBody>
          <a:bodyPr/>
          <a:lstStyle/>
          <a:p>
            <a:r>
              <a:rPr lang="en-GB" dirty="0"/>
              <a:t>Would you continue with rizatriptan as acute therapy?</a:t>
            </a:r>
          </a:p>
          <a:p>
            <a:r>
              <a:rPr lang="en-GB" dirty="0"/>
              <a:t>What other acute treatments may you consider?</a:t>
            </a:r>
          </a:p>
          <a:p>
            <a:r>
              <a:rPr lang="en-GB" dirty="0"/>
              <a:t>Would you continue with Rimegepant as preventer therapy?</a:t>
            </a:r>
          </a:p>
          <a:p>
            <a:r>
              <a:rPr lang="en-GB" dirty="0"/>
              <a:t>Any other treatment suggestions?</a:t>
            </a:r>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46872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220B5-F6EA-DD3C-D50E-E647CB7D8CDF}"/>
              </a:ext>
            </a:extLst>
          </p:cNvPr>
          <p:cNvSpPr>
            <a:spLocks noGrp="1"/>
          </p:cNvSpPr>
          <p:nvPr>
            <p:ph type="title"/>
          </p:nvPr>
        </p:nvSpPr>
        <p:spPr/>
        <p:txBody>
          <a:bodyPr/>
          <a:lstStyle/>
          <a:p>
            <a:r>
              <a:rPr lang="en-GB" dirty="0"/>
              <a:t>Case 3: Jill aged 25</a:t>
            </a:r>
          </a:p>
        </p:txBody>
      </p:sp>
      <p:sp>
        <p:nvSpPr>
          <p:cNvPr id="4" name="Content Placeholder 3">
            <a:extLst>
              <a:ext uri="{FF2B5EF4-FFF2-40B4-BE49-F238E27FC236}">
                <a16:creationId xmlns:a16="http://schemas.microsoft.com/office/drawing/2014/main" id="{3A438AEE-72A2-ABAD-73D1-1F270E5877A7}"/>
              </a:ext>
            </a:extLst>
          </p:cNvPr>
          <p:cNvSpPr>
            <a:spLocks noGrp="1"/>
          </p:cNvSpPr>
          <p:nvPr>
            <p:ph idx="1"/>
          </p:nvPr>
        </p:nvSpPr>
        <p:spPr/>
        <p:txBody>
          <a:bodyPr/>
          <a:lstStyle/>
          <a:p>
            <a:r>
              <a:rPr lang="en-GB" dirty="0"/>
              <a:t>Occupation: Staff nurse</a:t>
            </a:r>
          </a:p>
          <a:p>
            <a:r>
              <a:rPr lang="en-GB" dirty="0"/>
              <a:t>Contraception: Combined Pill</a:t>
            </a:r>
          </a:p>
          <a:p>
            <a:r>
              <a:rPr lang="en-GB" dirty="0"/>
              <a:t>Social: non smoker, triathlete, getting married September 2026</a:t>
            </a:r>
          </a:p>
          <a:p>
            <a:r>
              <a:rPr lang="en-GB" dirty="0"/>
              <a:t>No significant medical history of note other than migraine </a:t>
            </a:r>
          </a:p>
        </p:txBody>
      </p:sp>
    </p:spTree>
    <p:extLst>
      <p:ext uri="{BB962C8B-B14F-4D97-AF65-F5344CB8AC3E}">
        <p14:creationId xmlns:p14="http://schemas.microsoft.com/office/powerpoint/2010/main" val="2027786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2BC39-AFF8-5EF7-B875-8D8FA6C17F43}"/>
              </a:ext>
            </a:extLst>
          </p:cNvPr>
          <p:cNvSpPr>
            <a:spLocks noGrp="1"/>
          </p:cNvSpPr>
          <p:nvPr>
            <p:ph type="title"/>
          </p:nvPr>
        </p:nvSpPr>
        <p:spPr/>
        <p:txBody>
          <a:bodyPr/>
          <a:lstStyle/>
          <a:p>
            <a:r>
              <a:rPr lang="en-GB" dirty="0"/>
              <a:t>Headache History</a:t>
            </a:r>
          </a:p>
        </p:txBody>
      </p:sp>
      <p:sp>
        <p:nvSpPr>
          <p:cNvPr id="3" name="Content Placeholder 2">
            <a:extLst>
              <a:ext uri="{FF2B5EF4-FFF2-40B4-BE49-F238E27FC236}">
                <a16:creationId xmlns:a16="http://schemas.microsoft.com/office/drawing/2014/main" id="{843A4F3E-1060-5739-AC82-4EED2A1432A6}"/>
              </a:ext>
            </a:extLst>
          </p:cNvPr>
          <p:cNvSpPr>
            <a:spLocks noGrp="1"/>
          </p:cNvSpPr>
          <p:nvPr>
            <p:ph idx="1"/>
          </p:nvPr>
        </p:nvSpPr>
        <p:spPr/>
        <p:txBody>
          <a:bodyPr>
            <a:normAutofit fontScale="92500" lnSpcReduction="10000"/>
          </a:bodyPr>
          <a:lstStyle/>
          <a:p>
            <a:pPr marL="342900" marR="0" lvl="0" indent="-342900">
              <a:lnSpc>
                <a:spcPct val="107000"/>
              </a:lnSpc>
              <a:spcAft>
                <a:spcPts val="600"/>
              </a:spcAft>
              <a:buFont typeface="Symbol" panose="05050102010706020507" pitchFamily="18" charset="2"/>
              <a:buChar char=""/>
            </a:pPr>
            <a:r>
              <a:rPr lang="en-GB" kern="100" dirty="0">
                <a:ea typeface="Aptos" panose="020B0004020202020204" pitchFamily="34" charset="0"/>
                <a:cs typeface="Times New Roman" panose="02020603050405020304" pitchFamily="18" charset="0"/>
              </a:rPr>
              <a:t>Migraine since 13 years of age. Triggers can include shift work</a:t>
            </a:r>
            <a:endParaRPr lang="en-GB" kern="100" baseline="30000" dirty="0">
              <a:ea typeface="Aptos" panose="020B0004020202020204" pitchFamily="34" charset="0"/>
              <a:cs typeface="Times New Roman" panose="02020603050405020304" pitchFamily="18" charset="0"/>
            </a:endParaRPr>
          </a:p>
          <a:p>
            <a:pPr marL="342900" marR="0" lvl="0" indent="-342900">
              <a:lnSpc>
                <a:spcPct val="107000"/>
              </a:lnSpc>
              <a:spcAft>
                <a:spcPts val="600"/>
              </a:spcAft>
              <a:buFont typeface="Symbol" panose="05050102010706020507" pitchFamily="18" charset="2"/>
              <a:buChar char=""/>
            </a:pPr>
            <a:r>
              <a:rPr lang="en-GB" kern="100" dirty="0">
                <a:ea typeface="Aptos" panose="020B0004020202020204" pitchFamily="34" charset="0"/>
                <a:cs typeface="Times New Roman" panose="02020603050405020304" pitchFamily="18" charset="0"/>
              </a:rPr>
              <a:t>Very severe headaches 2-4 times a month in the last 3 months, </a:t>
            </a:r>
            <a:br>
              <a:rPr lang="en-GB" kern="100" dirty="0">
                <a:ea typeface="Aptos" panose="020B0004020202020204" pitchFamily="34" charset="0"/>
                <a:cs typeface="Times New Roman" panose="02020603050405020304" pitchFamily="18" charset="0"/>
              </a:rPr>
            </a:br>
            <a:r>
              <a:rPr lang="en-GB" kern="100" dirty="0">
                <a:ea typeface="Aptos" panose="020B0004020202020204" pitchFamily="34" charset="0"/>
                <a:cs typeface="Times New Roman" panose="02020603050405020304" pitchFamily="18" charset="0"/>
              </a:rPr>
              <a:t>with some waking her between 5am and 6am </a:t>
            </a:r>
          </a:p>
          <a:p>
            <a:pPr marL="342900" marR="0" lvl="0" indent="-342900">
              <a:lnSpc>
                <a:spcPct val="107000"/>
              </a:lnSpc>
              <a:spcAft>
                <a:spcPts val="600"/>
              </a:spcAft>
              <a:buFont typeface="Symbol" panose="05050102010706020507" pitchFamily="18" charset="2"/>
              <a:buChar char=""/>
            </a:pPr>
            <a:r>
              <a:rPr lang="en-GB" kern="100" dirty="0">
                <a:ea typeface="Aptos" panose="020B0004020202020204" pitchFamily="34" charset="0"/>
                <a:cs typeface="Times New Roman" panose="02020603050405020304" pitchFamily="18" charset="0"/>
              </a:rPr>
              <a:t>Lying down makes her more comfortable but does not fully </a:t>
            </a:r>
            <a:br>
              <a:rPr lang="en-GB" kern="100" dirty="0">
                <a:ea typeface="Aptos" panose="020B0004020202020204" pitchFamily="34" charset="0"/>
                <a:cs typeface="Times New Roman" panose="02020603050405020304" pitchFamily="18" charset="0"/>
              </a:rPr>
            </a:br>
            <a:r>
              <a:rPr lang="en-GB" kern="100" dirty="0">
                <a:ea typeface="Aptos" panose="020B0004020202020204" pitchFamily="34" charset="0"/>
                <a:cs typeface="Times New Roman" panose="02020603050405020304" pitchFamily="18" charset="0"/>
              </a:rPr>
              <a:t>relieve the headache</a:t>
            </a:r>
          </a:p>
          <a:p>
            <a:pPr marL="342900" marR="0" lvl="0" indent="-342900">
              <a:lnSpc>
                <a:spcPct val="107000"/>
              </a:lnSpc>
              <a:spcAft>
                <a:spcPts val="600"/>
              </a:spcAft>
              <a:buFont typeface="Symbol" panose="05050102010706020507" pitchFamily="18" charset="2"/>
              <a:buChar char=""/>
            </a:pPr>
            <a:r>
              <a:rPr lang="en-GB" kern="100" dirty="0">
                <a:ea typeface="Aptos" panose="020B0004020202020204" pitchFamily="34" charset="0"/>
                <a:cs typeface="Times New Roman" panose="02020603050405020304" pitchFamily="18" charset="0"/>
              </a:rPr>
              <a:t>The pain can be one sided and pulsing or can be felt as a pressure around her head, and her neck can be stiff and sore </a:t>
            </a:r>
          </a:p>
          <a:p>
            <a:pPr marL="342900" marR="0" lvl="0" indent="-342900">
              <a:lnSpc>
                <a:spcPct val="107000"/>
              </a:lnSpc>
              <a:spcAft>
                <a:spcPts val="600"/>
              </a:spcAft>
              <a:buFont typeface="Symbol" panose="05050102010706020507" pitchFamily="18" charset="2"/>
              <a:buChar char=""/>
            </a:pPr>
            <a:r>
              <a:rPr lang="en-GB" kern="100" dirty="0">
                <a:ea typeface="Aptos" panose="020B0004020202020204" pitchFamily="34" charset="0"/>
                <a:cs typeface="Times New Roman" panose="02020603050405020304" pitchFamily="18" charset="0"/>
              </a:rPr>
              <a:t>Nausea but no vomiting</a:t>
            </a:r>
            <a:endParaRPr lang="en-GB" baseline="30000" dirty="0"/>
          </a:p>
          <a:p>
            <a:endParaRPr lang="en-GB" dirty="0"/>
          </a:p>
        </p:txBody>
      </p:sp>
    </p:spTree>
    <p:extLst>
      <p:ext uri="{BB962C8B-B14F-4D97-AF65-F5344CB8AC3E}">
        <p14:creationId xmlns:p14="http://schemas.microsoft.com/office/powerpoint/2010/main" val="945782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F6AE-0BF3-D904-B455-EF5865501010}"/>
              </a:ext>
            </a:extLst>
          </p:cNvPr>
          <p:cNvSpPr>
            <a:spLocks noGrp="1"/>
          </p:cNvSpPr>
          <p:nvPr>
            <p:ph type="title"/>
          </p:nvPr>
        </p:nvSpPr>
        <p:spPr/>
        <p:txBody>
          <a:bodyPr/>
          <a:lstStyle/>
          <a:p>
            <a:r>
              <a:rPr lang="en-GB" dirty="0"/>
              <a:t>Medication History</a:t>
            </a:r>
          </a:p>
        </p:txBody>
      </p:sp>
      <p:sp>
        <p:nvSpPr>
          <p:cNvPr id="3" name="Content Placeholder 2">
            <a:extLst>
              <a:ext uri="{FF2B5EF4-FFF2-40B4-BE49-F238E27FC236}">
                <a16:creationId xmlns:a16="http://schemas.microsoft.com/office/drawing/2014/main" id="{AFBD7164-E253-C59F-DF22-2894F9B1731A}"/>
              </a:ext>
            </a:extLst>
          </p:cNvPr>
          <p:cNvSpPr>
            <a:spLocks noGrp="1"/>
          </p:cNvSpPr>
          <p:nvPr>
            <p:ph idx="1"/>
          </p:nvPr>
        </p:nvSpPr>
        <p:spPr/>
        <p:txBody>
          <a:bodyPr/>
          <a:lstStyle/>
          <a:p>
            <a:r>
              <a:rPr lang="en-GB" kern="100" dirty="0">
                <a:ea typeface="Aptos" panose="020B0004020202020204" pitchFamily="34" charset="0"/>
                <a:cs typeface="Times New Roman" panose="02020603050405020304" pitchFamily="18" charset="0"/>
              </a:rPr>
              <a:t>Paracetamol and ibuprofen don’t relieve the headache.</a:t>
            </a:r>
            <a:endParaRPr lang="en-GB" kern="100" baseline="30000" dirty="0">
              <a:ea typeface="Aptos" panose="020B0004020202020204" pitchFamily="34" charset="0"/>
              <a:cs typeface="Times New Roman" panose="02020603050405020304" pitchFamily="18" charset="0"/>
            </a:endParaRPr>
          </a:p>
          <a:p>
            <a:r>
              <a:rPr lang="en-GB" kern="100" dirty="0">
                <a:ea typeface="Aptos" panose="020B0004020202020204" pitchFamily="34" charset="0"/>
                <a:cs typeface="Times New Roman" panose="02020603050405020304" pitchFamily="18" charset="0"/>
              </a:rPr>
              <a:t>She quite often takes Anadin Extra (aspirin, paracetamol, caffeine) she buys from the pharmacy.</a:t>
            </a:r>
          </a:p>
          <a:p>
            <a:r>
              <a:rPr lang="en-GB" kern="100" dirty="0">
                <a:ea typeface="Aptos" panose="020B0004020202020204" pitchFamily="34" charset="0"/>
                <a:cs typeface="Times New Roman" panose="02020603050405020304" pitchFamily="18" charset="0"/>
              </a:rPr>
              <a:t>Pharmacist gave her sumatriptan 50 mg on the Pharmacy First Scheme but caused her sedation</a:t>
            </a:r>
          </a:p>
          <a:p>
            <a:endParaRPr lang="en-GB" baseline="30000" dirty="0"/>
          </a:p>
          <a:p>
            <a:endParaRPr lang="en-GB" dirty="0"/>
          </a:p>
        </p:txBody>
      </p:sp>
    </p:spTree>
    <p:extLst>
      <p:ext uri="{BB962C8B-B14F-4D97-AF65-F5344CB8AC3E}">
        <p14:creationId xmlns:p14="http://schemas.microsoft.com/office/powerpoint/2010/main" val="1357508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A6C77-89C1-5D0F-2C0C-4E2B9518E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B72457-5B5F-2ECC-DDF9-BE8EE5F07AAE}"/>
              </a:ext>
            </a:extLst>
          </p:cNvPr>
          <p:cNvSpPr>
            <a:spLocks noGrp="1"/>
          </p:cNvSpPr>
          <p:nvPr>
            <p:ph type="title"/>
          </p:nvPr>
        </p:nvSpPr>
        <p:spPr/>
        <p:txBody>
          <a:bodyPr/>
          <a:lstStyle/>
          <a:p>
            <a:r>
              <a:rPr lang="en-GB" dirty="0"/>
              <a:t>For Discussion</a:t>
            </a:r>
          </a:p>
        </p:txBody>
      </p:sp>
      <p:sp>
        <p:nvSpPr>
          <p:cNvPr id="3" name="Content Placeholder 2">
            <a:extLst>
              <a:ext uri="{FF2B5EF4-FFF2-40B4-BE49-F238E27FC236}">
                <a16:creationId xmlns:a16="http://schemas.microsoft.com/office/drawing/2014/main" id="{E7F041EE-A9F5-CEE4-65AD-85EE6959D151}"/>
              </a:ext>
            </a:extLst>
          </p:cNvPr>
          <p:cNvSpPr>
            <a:spLocks noGrp="1"/>
          </p:cNvSpPr>
          <p:nvPr>
            <p:ph idx="1"/>
          </p:nvPr>
        </p:nvSpPr>
        <p:spPr/>
        <p:txBody>
          <a:bodyPr/>
          <a:lstStyle/>
          <a:p>
            <a:r>
              <a:rPr lang="en-GB" dirty="0"/>
              <a:t>What other acute treatments can be offered?</a:t>
            </a:r>
          </a:p>
          <a:p>
            <a:r>
              <a:rPr lang="en-GB" dirty="0"/>
              <a:t>When may you consider Rimegepant?</a:t>
            </a:r>
          </a:p>
          <a:p>
            <a:endParaRPr lang="en-GB" dirty="0"/>
          </a:p>
          <a:p>
            <a:endParaRPr lang="en-GB" dirty="0"/>
          </a:p>
        </p:txBody>
      </p:sp>
    </p:spTree>
    <p:extLst>
      <p:ext uri="{BB962C8B-B14F-4D97-AF65-F5344CB8AC3E}">
        <p14:creationId xmlns:p14="http://schemas.microsoft.com/office/powerpoint/2010/main" val="127873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02F53-4627-B452-46E0-C4B996DDC7E5}"/>
              </a:ext>
            </a:extLst>
          </p:cNvPr>
          <p:cNvSpPr>
            <a:spLocks noGrp="1"/>
          </p:cNvSpPr>
          <p:nvPr>
            <p:ph type="title"/>
          </p:nvPr>
        </p:nvSpPr>
        <p:spPr/>
        <p:txBody>
          <a:bodyPr/>
          <a:lstStyle/>
          <a:p>
            <a:r>
              <a:rPr lang="en-GB" dirty="0"/>
              <a:t>Case 4: Ravi aged 50</a:t>
            </a:r>
          </a:p>
        </p:txBody>
      </p:sp>
      <p:sp>
        <p:nvSpPr>
          <p:cNvPr id="3" name="Content Placeholder 2">
            <a:extLst>
              <a:ext uri="{FF2B5EF4-FFF2-40B4-BE49-F238E27FC236}">
                <a16:creationId xmlns:a16="http://schemas.microsoft.com/office/drawing/2014/main" id="{C510C444-5C6D-BA4F-D696-9B02424A0C3E}"/>
              </a:ext>
            </a:extLst>
          </p:cNvPr>
          <p:cNvSpPr>
            <a:spLocks noGrp="1"/>
          </p:cNvSpPr>
          <p:nvPr>
            <p:ph idx="1"/>
          </p:nvPr>
        </p:nvSpPr>
        <p:spPr/>
        <p:txBody>
          <a:bodyPr/>
          <a:lstStyle/>
          <a:p>
            <a:r>
              <a:rPr lang="en-GB" dirty="0"/>
              <a:t>Occupation: NHS Dentist</a:t>
            </a:r>
          </a:p>
          <a:p>
            <a:r>
              <a:rPr lang="en-GB" dirty="0"/>
              <a:t>Social: non-smoker, goes to gym three times a week</a:t>
            </a:r>
          </a:p>
          <a:p>
            <a:r>
              <a:rPr lang="en-GB" dirty="0"/>
              <a:t>Headache History: Migraine since aged 9</a:t>
            </a:r>
          </a:p>
          <a:p>
            <a:r>
              <a:rPr lang="en-GB" dirty="0"/>
              <a:t>Referred as getting 8 migraine days a month and concern that he has word finding difficulty  and  gait imbalance when he has a migraine attack and paternal cousin and uncle had brain tumours. Paracetamol and ibuprofen don’t help as acute treatments. Sumatriptan partially helpful but can cause sedation.</a:t>
            </a:r>
          </a:p>
          <a:p>
            <a:endParaRPr lang="en-GB" dirty="0"/>
          </a:p>
        </p:txBody>
      </p:sp>
    </p:spTree>
    <p:extLst>
      <p:ext uri="{BB962C8B-B14F-4D97-AF65-F5344CB8AC3E}">
        <p14:creationId xmlns:p14="http://schemas.microsoft.com/office/powerpoint/2010/main" val="902657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EA0B-CD13-3430-954E-DA3C62A41ECA}"/>
              </a:ext>
            </a:extLst>
          </p:cNvPr>
          <p:cNvSpPr>
            <a:spLocks noGrp="1"/>
          </p:cNvSpPr>
          <p:nvPr>
            <p:ph type="title"/>
          </p:nvPr>
        </p:nvSpPr>
        <p:spPr/>
        <p:txBody>
          <a:bodyPr/>
          <a:lstStyle/>
          <a:p>
            <a:r>
              <a:rPr lang="en-GB" dirty="0"/>
              <a:t>Medical History and Medication</a:t>
            </a:r>
          </a:p>
        </p:txBody>
      </p:sp>
      <p:sp>
        <p:nvSpPr>
          <p:cNvPr id="3" name="Content Placeholder 2">
            <a:extLst>
              <a:ext uri="{FF2B5EF4-FFF2-40B4-BE49-F238E27FC236}">
                <a16:creationId xmlns:a16="http://schemas.microsoft.com/office/drawing/2014/main" id="{ED49A21F-A659-9E0E-658B-74E1C2B34590}"/>
              </a:ext>
            </a:extLst>
          </p:cNvPr>
          <p:cNvSpPr>
            <a:spLocks noGrp="1"/>
          </p:cNvSpPr>
          <p:nvPr>
            <p:ph sz="half" idx="1"/>
          </p:nvPr>
        </p:nvSpPr>
        <p:spPr/>
        <p:txBody>
          <a:bodyPr>
            <a:normAutofit lnSpcReduction="10000"/>
          </a:bodyPr>
          <a:lstStyle/>
          <a:p>
            <a:r>
              <a:rPr lang="en-GB" dirty="0"/>
              <a:t>VSD repair aged 10 </a:t>
            </a:r>
          </a:p>
          <a:p>
            <a:r>
              <a:rPr lang="en-GB" dirty="0"/>
              <a:t>Aortic Root dilatation ( stable, echo every 2 years)</a:t>
            </a:r>
          </a:p>
          <a:p>
            <a:r>
              <a:rPr lang="en-GB" dirty="0"/>
              <a:t>Moderate hypertension</a:t>
            </a:r>
          </a:p>
          <a:p>
            <a:r>
              <a:rPr lang="en-GB" dirty="0"/>
              <a:t>Type 2 diabetes</a:t>
            </a:r>
          </a:p>
          <a:p>
            <a:r>
              <a:rPr lang="en-GB" dirty="0"/>
              <a:t>Recent rhabdomyolysis</a:t>
            </a:r>
          </a:p>
          <a:p>
            <a:r>
              <a:rPr lang="en-GB" dirty="0"/>
              <a:t>2022: unexplained chest pain, Coronary CTA normal </a:t>
            </a:r>
          </a:p>
          <a:p>
            <a:r>
              <a:rPr lang="en-GB" dirty="0"/>
              <a:t>Father had MI aged 59</a:t>
            </a:r>
          </a:p>
        </p:txBody>
      </p:sp>
      <p:sp>
        <p:nvSpPr>
          <p:cNvPr id="4" name="Content Placeholder 3">
            <a:extLst>
              <a:ext uri="{FF2B5EF4-FFF2-40B4-BE49-F238E27FC236}">
                <a16:creationId xmlns:a16="http://schemas.microsoft.com/office/drawing/2014/main" id="{7E0D0237-9A31-07F6-0F0C-D2808E9331B4}"/>
              </a:ext>
            </a:extLst>
          </p:cNvPr>
          <p:cNvSpPr>
            <a:spLocks noGrp="1"/>
          </p:cNvSpPr>
          <p:nvPr>
            <p:ph sz="half" idx="2"/>
          </p:nvPr>
        </p:nvSpPr>
        <p:spPr/>
        <p:txBody>
          <a:bodyPr>
            <a:normAutofit lnSpcReduction="10000"/>
          </a:bodyPr>
          <a:lstStyle/>
          <a:p>
            <a:r>
              <a:rPr lang="en-GB" dirty="0"/>
              <a:t>Aspirin 75 mg daily</a:t>
            </a:r>
          </a:p>
          <a:p>
            <a:r>
              <a:rPr lang="en-GB" dirty="0"/>
              <a:t>Atorvastatin 40 mg</a:t>
            </a:r>
          </a:p>
          <a:p>
            <a:r>
              <a:rPr lang="en-GB" dirty="0"/>
              <a:t>Ramipril 10 mg </a:t>
            </a:r>
          </a:p>
          <a:p>
            <a:r>
              <a:rPr lang="en-GB" dirty="0"/>
              <a:t>Bisoprolol 5 mg</a:t>
            </a:r>
          </a:p>
          <a:p>
            <a:r>
              <a:rPr lang="en-GB" dirty="0"/>
              <a:t>Glimepiride 2 mg </a:t>
            </a:r>
          </a:p>
          <a:p>
            <a:r>
              <a:rPr lang="en-GB" dirty="0"/>
              <a:t>Omeprazole 20 mg</a:t>
            </a:r>
          </a:p>
          <a:p>
            <a:r>
              <a:rPr lang="en-GB" dirty="0"/>
              <a:t>Sumatriptan 50 mg</a:t>
            </a:r>
          </a:p>
          <a:p>
            <a:r>
              <a:rPr lang="en-GB" dirty="0"/>
              <a:t>Nortriptyline 70 mg (uses PRN due to sedation)</a:t>
            </a:r>
          </a:p>
        </p:txBody>
      </p:sp>
    </p:spTree>
    <p:extLst>
      <p:ext uri="{BB962C8B-B14F-4D97-AF65-F5344CB8AC3E}">
        <p14:creationId xmlns:p14="http://schemas.microsoft.com/office/powerpoint/2010/main" val="2775292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D522E9-00DC-BC24-5384-507D1F087F82}"/>
              </a:ext>
            </a:extLst>
          </p:cNvPr>
          <p:cNvSpPr>
            <a:spLocks noGrp="1"/>
          </p:cNvSpPr>
          <p:nvPr>
            <p:ph type="title"/>
          </p:nvPr>
        </p:nvSpPr>
        <p:spPr/>
        <p:txBody>
          <a:bodyPr/>
          <a:lstStyle/>
          <a:p>
            <a:r>
              <a:rPr lang="en-GB" dirty="0"/>
              <a:t>For Discussion</a:t>
            </a:r>
          </a:p>
        </p:txBody>
      </p:sp>
      <p:sp>
        <p:nvSpPr>
          <p:cNvPr id="6" name="Content Placeholder 5">
            <a:extLst>
              <a:ext uri="{FF2B5EF4-FFF2-40B4-BE49-F238E27FC236}">
                <a16:creationId xmlns:a16="http://schemas.microsoft.com/office/drawing/2014/main" id="{CF258B34-A0D2-8752-5AAB-4CEFC808FCB2}"/>
              </a:ext>
            </a:extLst>
          </p:cNvPr>
          <p:cNvSpPr>
            <a:spLocks noGrp="1"/>
          </p:cNvSpPr>
          <p:nvPr>
            <p:ph idx="1"/>
          </p:nvPr>
        </p:nvSpPr>
        <p:spPr/>
        <p:txBody>
          <a:bodyPr/>
          <a:lstStyle/>
          <a:p>
            <a:r>
              <a:rPr lang="en-GB" dirty="0"/>
              <a:t>Are there any concerns re a secondary headache based on his symptoms and  family history?</a:t>
            </a:r>
          </a:p>
          <a:p>
            <a:r>
              <a:rPr lang="en-GB" dirty="0"/>
              <a:t>Would you change the Sumatriptan?</a:t>
            </a:r>
          </a:p>
          <a:p>
            <a:r>
              <a:rPr lang="en-GB" dirty="0"/>
              <a:t>What other acute treatment options can you consider?</a:t>
            </a:r>
          </a:p>
          <a:p>
            <a:r>
              <a:rPr lang="en-GB" dirty="0"/>
              <a:t>What preventer options can you consider?</a:t>
            </a:r>
          </a:p>
        </p:txBody>
      </p:sp>
    </p:spTree>
    <p:extLst>
      <p:ext uri="{BB962C8B-B14F-4D97-AF65-F5344CB8AC3E}">
        <p14:creationId xmlns:p14="http://schemas.microsoft.com/office/powerpoint/2010/main" val="17253276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272</TotalTime>
  <Words>1984</Words>
  <Application>Microsoft Office PowerPoint</Application>
  <PresentationFormat>Widescreen</PresentationFormat>
  <Paragraphs>201</Paragraphs>
  <Slides>26</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Aptos</vt:lpstr>
      <vt:lpstr>Aptos Display</vt:lpstr>
      <vt:lpstr>Arial</vt:lpstr>
      <vt:lpstr>Calibri</vt:lpstr>
      <vt:lpstr>Quattrocento Sans</vt:lpstr>
      <vt:lpstr>Slate pro</vt:lpstr>
      <vt:lpstr>Slate pro</vt:lpstr>
      <vt:lpstr>Slate Pro Bk</vt:lpstr>
      <vt:lpstr>Source Sans Pro</vt:lpstr>
      <vt:lpstr>Symbol</vt:lpstr>
      <vt:lpstr>Office Theme</vt:lpstr>
      <vt:lpstr>Cases</vt:lpstr>
      <vt:lpstr>Case </vt:lpstr>
      <vt:lpstr>Case </vt:lpstr>
      <vt:lpstr>Sarah</vt:lpstr>
      <vt:lpstr>Group Work</vt:lpstr>
      <vt:lpstr>PowerPoint Presentation</vt:lpstr>
      <vt:lpstr>PowerPoint Presentation</vt:lpstr>
      <vt:lpstr>PowerPoint Presentation</vt:lpstr>
      <vt:lpstr>PowerPoint Presentation</vt:lpstr>
      <vt:lpstr>Case 1: Maria aged 43</vt:lpstr>
      <vt:lpstr>Headache History</vt:lpstr>
      <vt:lpstr>Neurology events</vt:lpstr>
      <vt:lpstr>Treatment History</vt:lpstr>
      <vt:lpstr>For Discussion</vt:lpstr>
      <vt:lpstr>Case 2: Freda aged 60</vt:lpstr>
      <vt:lpstr>Headache History and Phenotype</vt:lpstr>
      <vt:lpstr>Co-Morbidities</vt:lpstr>
      <vt:lpstr>Current and Past Treatments</vt:lpstr>
      <vt:lpstr>For Discussion</vt:lpstr>
      <vt:lpstr>Case 3: Jill aged 25</vt:lpstr>
      <vt:lpstr>Headache History</vt:lpstr>
      <vt:lpstr>Medication History</vt:lpstr>
      <vt:lpstr>For Discussion</vt:lpstr>
      <vt:lpstr>Case 4: Ravi aged 50</vt:lpstr>
      <vt:lpstr>Medical History and Medication</vt:lpstr>
      <vt:lpstr>For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Watson</dc:creator>
  <cp:lastModifiedBy>Kernick, David</cp:lastModifiedBy>
  <cp:revision>55</cp:revision>
  <dcterms:created xsi:type="dcterms:W3CDTF">2026-03-06T10:36:58Z</dcterms:created>
  <dcterms:modified xsi:type="dcterms:W3CDTF">2026-05-07T08:54:20Z</dcterms:modified>
</cp:coreProperties>
</file>