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57" r:id="rId2"/>
    <p:sldId id="262" r:id="rId3"/>
    <p:sldId id="263" r:id="rId4"/>
    <p:sldId id="2147472840" r:id="rId5"/>
    <p:sldId id="2147472843" r:id="rId6"/>
    <p:sldId id="2147472847" r:id="rId7"/>
    <p:sldId id="2147472844" r:id="rId8"/>
    <p:sldId id="272" r:id="rId9"/>
    <p:sldId id="2147472845" r:id="rId10"/>
    <p:sldId id="21474728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0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75227-B84A-4C2B-B55B-EFA0278549CB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CE6E9-8E6D-4AE7-951B-474C38DFFB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43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2444D6E-4E47-4BA0-ADDC-B88575FA97FB}" type="slidenum">
              <a:rPr lang="en-GB" altLang="en-US" smtClean="0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85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258583-CBD7-4D49-B563-A19660D01F00}" type="slidenum">
              <a:rPr lang="es-ES" altLang="en-US" smtClean="0">
                <a:latin typeface="Calibri" panose="020F0502020204030204" pitchFamily="34" charset="0"/>
              </a:rPr>
              <a:pPr/>
              <a:t>2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85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A2C9B-D4BC-45FF-B909-CECAB8FA1DA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61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7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78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630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347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7756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706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44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302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8172" y="1307595"/>
            <a:ext cx="11295782" cy="39694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US" sz="1999" b="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199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199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199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199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48173" y="5806440"/>
            <a:ext cx="11295782" cy="347472"/>
          </a:xfrm>
        </p:spPr>
        <p:txBody>
          <a:bodyPr lIns="0" tIns="0" rIns="0" bIns="0" anchor="b"/>
          <a:lstStyle>
            <a:lvl1pPr marL="228531" indent="-228531" algn="l" defTabSz="914126" rtl="0" eaLnBrk="1" latinLnBrk="0" hangingPunct="1">
              <a:lnSpc>
                <a:spcPct val="85000"/>
              </a:lnSpc>
              <a:spcBef>
                <a:spcPts val="200"/>
              </a:spcBef>
              <a:buClr>
                <a:schemeClr val="accent2"/>
              </a:buClr>
              <a:buSzPct val="85000"/>
              <a:buFont typeface="Arial" pitchFamily="34" charset="0"/>
              <a:buNone/>
              <a:tabLst>
                <a:tab pos="174573" algn="r"/>
                <a:tab pos="228531" algn="l"/>
              </a:tabLst>
              <a:defRPr lang="en-US" sz="800" kern="1200" dirty="0">
                <a:solidFill>
                  <a:srgbClr val="A1AAB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800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70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86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633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49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46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0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89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6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853E3-2BDB-4A67-B8A3-D422819522E5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1960CC-D991-46F0-9D12-AA5FB3997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4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GB" sz="4000" dirty="0"/>
              <a:t>A Framework for taking a Headache History: Some Tips</a:t>
            </a:r>
            <a:endParaRPr lang="en-GB" altLang="en-US" sz="4000" dirty="0"/>
          </a:p>
        </p:txBody>
      </p:sp>
      <p:sp>
        <p:nvSpPr>
          <p:cNvPr id="7171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01591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AEE0-837E-5088-5D27-6AE50FA0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Acronyms as Mnemonics</a:t>
            </a:r>
            <a:br>
              <a:rPr lang="en-GB" dirty="0"/>
            </a:br>
            <a:r>
              <a:rPr lang="en-GB" sz="2000" dirty="0"/>
              <a:t>for those that like them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B79D0-25E0-5508-7787-152C8F4E0B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SOCRATES</a:t>
            </a:r>
          </a:p>
          <a:p>
            <a:pPr lvl="1"/>
            <a:r>
              <a:rPr lang="en-GB" dirty="0"/>
              <a:t>Site</a:t>
            </a:r>
          </a:p>
          <a:p>
            <a:pPr lvl="1"/>
            <a:r>
              <a:rPr lang="en-GB" dirty="0"/>
              <a:t>Onset</a:t>
            </a:r>
          </a:p>
          <a:p>
            <a:pPr lvl="1"/>
            <a:r>
              <a:rPr lang="en-GB" dirty="0"/>
              <a:t>Character</a:t>
            </a:r>
          </a:p>
          <a:p>
            <a:pPr lvl="1"/>
            <a:r>
              <a:rPr lang="en-GB" dirty="0"/>
              <a:t>Radiation</a:t>
            </a:r>
          </a:p>
          <a:p>
            <a:pPr lvl="1"/>
            <a:r>
              <a:rPr lang="en-GB" dirty="0"/>
              <a:t>Associations</a:t>
            </a:r>
          </a:p>
          <a:p>
            <a:pPr lvl="1"/>
            <a:r>
              <a:rPr lang="en-GB" dirty="0"/>
              <a:t>Time course</a:t>
            </a:r>
          </a:p>
          <a:p>
            <a:pPr lvl="1"/>
            <a:r>
              <a:rPr lang="en-GB" dirty="0"/>
              <a:t>Exacerbating/relieving/	precipitating factors</a:t>
            </a:r>
          </a:p>
          <a:p>
            <a:pPr lvl="1"/>
            <a:r>
              <a:rPr lang="en-GB" dirty="0"/>
              <a:t>Severity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198435-BAA8-2569-F53D-43050BAF56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OLD CAART</a:t>
            </a:r>
          </a:p>
          <a:p>
            <a:pPr lvl="1"/>
            <a:r>
              <a:rPr lang="en-GB" dirty="0"/>
              <a:t>Onset</a:t>
            </a:r>
          </a:p>
          <a:p>
            <a:pPr lvl="1"/>
            <a:r>
              <a:rPr lang="en-GB" dirty="0"/>
              <a:t>Location</a:t>
            </a:r>
          </a:p>
          <a:p>
            <a:pPr lvl="1"/>
            <a:r>
              <a:rPr lang="en-GB" dirty="0"/>
              <a:t>Duration</a:t>
            </a:r>
          </a:p>
          <a:p>
            <a:pPr lvl="1"/>
            <a:r>
              <a:rPr lang="en-GB" dirty="0"/>
              <a:t>Characteristics</a:t>
            </a:r>
          </a:p>
          <a:p>
            <a:pPr lvl="1"/>
            <a:r>
              <a:rPr lang="en-GB" dirty="0"/>
              <a:t>Associated Factors</a:t>
            </a:r>
          </a:p>
          <a:p>
            <a:pPr lvl="1"/>
            <a:r>
              <a:rPr lang="en-GB" dirty="0"/>
              <a:t>Aggravating factors</a:t>
            </a:r>
          </a:p>
          <a:p>
            <a:pPr lvl="1"/>
            <a:r>
              <a:rPr lang="en-GB" dirty="0"/>
              <a:t>Relieving factors</a:t>
            </a:r>
          </a:p>
          <a:p>
            <a:pPr lvl="1"/>
            <a:r>
              <a:rPr lang="en-GB" dirty="0"/>
              <a:t>Treatments</a:t>
            </a:r>
          </a:p>
        </p:txBody>
      </p:sp>
    </p:spTree>
    <p:extLst>
      <p:ext uri="{BB962C8B-B14F-4D97-AF65-F5344CB8AC3E}">
        <p14:creationId xmlns:p14="http://schemas.microsoft.com/office/powerpoint/2010/main" val="291766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4705351" y="2571750"/>
            <a:ext cx="2093913" cy="84613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3881439" y="981075"/>
            <a:ext cx="4117975" cy="10810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7556501" y="5652455"/>
            <a:ext cx="1349375" cy="917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5730875" y="5476876"/>
            <a:ext cx="1397000" cy="1008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1749425" y="2162176"/>
            <a:ext cx="2414588" cy="158591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94263" y="4232276"/>
            <a:ext cx="1350962" cy="9191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3320" name="TextBox 17"/>
          <p:cNvSpPr txBox="1">
            <a:spLocks noChangeArrowheads="1"/>
          </p:cNvSpPr>
          <p:nvPr/>
        </p:nvSpPr>
        <p:spPr bwMode="auto">
          <a:xfrm>
            <a:off x="4419600" y="1282701"/>
            <a:ext cx="3003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 b="1">
                <a:solidFill>
                  <a:srgbClr val="000000"/>
                </a:solidFill>
                <a:latin typeface="Calibri" panose="020F0502020204030204" pitchFamily="34" charset="0"/>
              </a:rPr>
              <a:t>New presentation with Headache</a:t>
            </a:r>
          </a:p>
        </p:txBody>
      </p:sp>
      <p:sp>
        <p:nvSpPr>
          <p:cNvPr id="13321" name="TextBox 18"/>
          <p:cNvSpPr txBox="1">
            <a:spLocks noChangeArrowheads="1"/>
          </p:cNvSpPr>
          <p:nvPr/>
        </p:nvSpPr>
        <p:spPr bwMode="auto">
          <a:xfrm flipH="1">
            <a:off x="5072063" y="2266027"/>
            <a:ext cx="15779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  </a:t>
            </a:r>
            <a:r>
              <a:rPr lang="en-GB" alt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History</a:t>
            </a:r>
            <a:r>
              <a:rPr lang="en-GB" alt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en-GB" alt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Examination</a:t>
            </a:r>
          </a:p>
        </p:txBody>
      </p:sp>
      <p:sp>
        <p:nvSpPr>
          <p:cNvPr id="13322" name="TextBox 19"/>
          <p:cNvSpPr txBox="1">
            <a:spLocks noChangeArrowheads="1"/>
          </p:cNvSpPr>
          <p:nvPr/>
        </p:nvSpPr>
        <p:spPr bwMode="auto">
          <a:xfrm>
            <a:off x="4849019" y="4202907"/>
            <a:ext cx="1441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</a:t>
            </a:r>
          </a:p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CNS infection</a:t>
            </a:r>
          </a:p>
        </p:txBody>
      </p:sp>
      <p:sp>
        <p:nvSpPr>
          <p:cNvPr id="13323" name="TextBox 20"/>
          <p:cNvSpPr txBox="1">
            <a:spLocks noChangeArrowheads="1"/>
          </p:cNvSpPr>
          <p:nvPr/>
        </p:nvSpPr>
        <p:spPr bwMode="auto">
          <a:xfrm>
            <a:off x="2306638" y="2565400"/>
            <a:ext cx="1300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Primary </a:t>
            </a:r>
          </a:p>
          <a:p>
            <a:pPr algn="ctr" eaLnBrk="1" hangingPunct="1"/>
            <a:r>
              <a:rPr lang="en-GB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headache </a:t>
            </a:r>
          </a:p>
          <a:p>
            <a:pPr algn="ctr" eaLnBrk="1" hangingPunct="1"/>
            <a:r>
              <a:rPr lang="en-GB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syndrome</a:t>
            </a:r>
          </a:p>
        </p:txBody>
      </p:sp>
      <p:sp>
        <p:nvSpPr>
          <p:cNvPr id="13324" name="TextBox 21"/>
          <p:cNvSpPr txBox="1">
            <a:spLocks noChangeArrowheads="1"/>
          </p:cNvSpPr>
          <p:nvPr/>
        </p:nvSpPr>
        <p:spPr bwMode="auto">
          <a:xfrm>
            <a:off x="5749067" y="5635626"/>
            <a:ext cx="13606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intracranial</a:t>
            </a:r>
          </a:p>
          <a:p>
            <a:pPr eaLnBrk="1" hangingPunct="1"/>
            <a:r>
              <a:rPr lang="en-GB" altLang="en-US" dirty="0" err="1">
                <a:latin typeface="Calibri" panose="020F0502020204030204" pitchFamily="34" charset="0"/>
              </a:rPr>
              <a:t>haemorrage</a:t>
            </a:r>
            <a:endParaRPr lang="en-GB" altLang="en-US" dirty="0">
              <a:latin typeface="Calibri" panose="020F0502020204030204" pitchFamily="34" charset="0"/>
            </a:endParaRPr>
          </a:p>
        </p:txBody>
      </p:sp>
      <p:sp>
        <p:nvSpPr>
          <p:cNvPr id="13325" name="TextBox 22"/>
          <p:cNvSpPr txBox="1">
            <a:spLocks noChangeArrowheads="1"/>
          </p:cNvSpPr>
          <p:nvPr/>
        </p:nvSpPr>
        <p:spPr bwMode="auto">
          <a:xfrm>
            <a:off x="7540626" y="5683251"/>
            <a:ext cx="1433512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Raised or lowered ICP</a:t>
            </a:r>
          </a:p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 headache</a:t>
            </a:r>
          </a:p>
        </p:txBody>
      </p:sp>
      <p:sp>
        <p:nvSpPr>
          <p:cNvPr id="24" name="Oval 23"/>
          <p:cNvSpPr/>
          <p:nvPr/>
        </p:nvSpPr>
        <p:spPr>
          <a:xfrm>
            <a:off x="8562729" y="4584213"/>
            <a:ext cx="1612049" cy="97509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sp>
        <p:nvSpPr>
          <p:cNvPr id="13327" name="TextBox 24"/>
          <p:cNvSpPr txBox="1">
            <a:spLocks noChangeArrowheads="1"/>
          </p:cNvSpPr>
          <p:nvPr/>
        </p:nvSpPr>
        <p:spPr bwMode="auto">
          <a:xfrm>
            <a:off x="8612188" y="4749800"/>
            <a:ext cx="183413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Systemic</a:t>
            </a:r>
            <a:r>
              <a:rPr lang="en-GB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en-GB" altLang="en-US" dirty="0">
                <a:latin typeface="Calibri" panose="020F0502020204030204" pitchFamily="34" charset="0"/>
              </a:rPr>
              <a:t>   illness/GCA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096000" y="2079625"/>
            <a:ext cx="0" cy="431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2"/>
          </p:cNvCxnSpPr>
          <p:nvPr/>
        </p:nvCxnSpPr>
        <p:spPr>
          <a:xfrm flipH="1" flipV="1">
            <a:off x="4148138" y="2928939"/>
            <a:ext cx="557212" cy="650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6154738" y="3224214"/>
            <a:ext cx="1123950" cy="10937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759576" y="3625851"/>
            <a:ext cx="868363" cy="19669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0" idx="4"/>
          </p:cNvCxnSpPr>
          <p:nvPr/>
        </p:nvCxnSpPr>
        <p:spPr>
          <a:xfrm flipH="1">
            <a:off x="8178801" y="3702051"/>
            <a:ext cx="231775" cy="1844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9197974" y="3581400"/>
            <a:ext cx="87313" cy="992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204075" y="2116138"/>
            <a:ext cx="2414588" cy="15859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altLang="en-US" dirty="0">
                <a:solidFill>
                  <a:srgbClr val="000000"/>
                </a:solidFill>
              </a:rPr>
              <a:t>Secondary </a:t>
            </a:r>
          </a:p>
          <a:p>
            <a:pPr algn="ctr" eaLnBrk="1" hangingPunct="1">
              <a:defRPr/>
            </a:pPr>
            <a:r>
              <a:rPr lang="en-GB" altLang="en-US" dirty="0">
                <a:solidFill>
                  <a:srgbClr val="000000"/>
                </a:solidFill>
              </a:rPr>
              <a:t>Headache </a:t>
            </a:r>
          </a:p>
          <a:p>
            <a:pPr algn="ctr" eaLnBrk="1" hangingPunct="1">
              <a:defRPr/>
            </a:pPr>
            <a:r>
              <a:rPr lang="en-GB" altLang="en-US" dirty="0">
                <a:solidFill>
                  <a:srgbClr val="000000"/>
                </a:solidFill>
              </a:rPr>
              <a:t>Syndromes</a:t>
            </a:r>
          </a:p>
          <a:p>
            <a:pPr algn="ctr" eaLnBrk="1" hangingPunct="1">
              <a:defRPr/>
            </a:pPr>
            <a:r>
              <a:rPr lang="en-GB" altLang="en-US" dirty="0">
                <a:solidFill>
                  <a:srgbClr val="000000"/>
                </a:solidFill>
              </a:rPr>
              <a:t>Due to 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6783388" y="2857500"/>
            <a:ext cx="398462" cy="2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70AB9F48-EEF3-040F-3668-85A5CAED8CC9}"/>
              </a:ext>
            </a:extLst>
          </p:cNvPr>
          <p:cNvSpPr/>
          <p:nvPr/>
        </p:nvSpPr>
        <p:spPr>
          <a:xfrm>
            <a:off x="651511" y="981075"/>
            <a:ext cx="2331719" cy="117348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 or Existing Headache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6F8A8E8-D1EE-0FDC-B97C-6F6AF64D0567}"/>
              </a:ext>
            </a:extLst>
          </p:cNvPr>
          <p:cNvCxnSpPr/>
          <p:nvPr/>
        </p:nvCxnSpPr>
        <p:spPr>
          <a:xfrm flipV="1">
            <a:off x="1577340" y="2994026"/>
            <a:ext cx="0" cy="40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78547F4-E789-71E1-026E-E4D2822C388B}"/>
              </a:ext>
            </a:extLst>
          </p:cNvPr>
          <p:cNvCxnSpPr>
            <a:cxnSpLocks/>
          </p:cNvCxnSpPr>
          <p:nvPr/>
        </p:nvCxnSpPr>
        <p:spPr>
          <a:xfrm flipH="1">
            <a:off x="3074670" y="1588770"/>
            <a:ext cx="9544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C8440FB7-6987-F48B-EED4-5F315FC533FC}"/>
              </a:ext>
            </a:extLst>
          </p:cNvPr>
          <p:cNvSpPr/>
          <p:nvPr/>
        </p:nvSpPr>
        <p:spPr>
          <a:xfrm>
            <a:off x="651510" y="3898282"/>
            <a:ext cx="3120389" cy="117348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Diagnostic question</a:t>
            </a:r>
          </a:p>
          <a:p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management questions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E4CC677-D5B6-A79E-3DD0-2847F2554B53}"/>
              </a:ext>
            </a:extLst>
          </p:cNvPr>
          <p:cNvSpPr/>
          <p:nvPr/>
        </p:nvSpPr>
        <p:spPr>
          <a:xfrm>
            <a:off x="651510" y="5476876"/>
            <a:ext cx="3046094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Need to understand the purpose of the questions we ask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28701C2-A993-7BB2-EA15-BF265D632A92}"/>
              </a:ext>
            </a:extLst>
          </p:cNvPr>
          <p:cNvSpPr/>
          <p:nvPr/>
        </p:nvSpPr>
        <p:spPr>
          <a:xfrm>
            <a:off x="10113009" y="2767014"/>
            <a:ext cx="1424940" cy="914400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other</a:t>
            </a:r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7C256B7-3A94-AE0F-2DBB-89E36F6DBC6B}"/>
              </a:ext>
            </a:extLst>
          </p:cNvPr>
          <p:cNvCxnSpPr>
            <a:cxnSpLocks/>
            <a:endCxn id="4" idx="2"/>
          </p:cNvCxnSpPr>
          <p:nvPr/>
        </p:nvCxnSpPr>
        <p:spPr>
          <a:xfrm>
            <a:off x="9618663" y="3160395"/>
            <a:ext cx="494346" cy="63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08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900" b="1" dirty="0"/>
              <a:t>Headache Diagnosis: piecing the jigsaw together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174" y="1930400"/>
            <a:ext cx="5636448" cy="4351338"/>
          </a:xfrm>
        </p:spPr>
      </p:pic>
      <p:sp>
        <p:nvSpPr>
          <p:cNvPr id="8" name="TextBox 7"/>
          <p:cNvSpPr txBox="1"/>
          <p:nvPr/>
        </p:nvSpPr>
        <p:spPr>
          <a:xfrm>
            <a:off x="4780345" y="2176041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57915" y="2096948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08288" y="522211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5590" y="5320948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47686" y="4393497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9802" y="332707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65521" y="220283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64497" y="5155654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35590" y="4393496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91626" y="3349406"/>
            <a:ext cx="117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9606" y="4386806"/>
            <a:ext cx="15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29938" y="3332116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19327" y="2188453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92078" y="2127935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03703" y="4439039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3951" y="522211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21490" y="3271998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14572" y="4343000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92769" y="5228027"/>
            <a:ext cx="484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70125" y="326192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357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B2E370-926D-0CA1-3550-CED8E40C84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6914" y="1335024"/>
            <a:ext cx="11448240" cy="396947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 patient a headache prone person or is headache new for them?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ever and previous headache, include menstrual headache and undeserved hangovers, expand “normal” headache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frequency, ask about crystal clear days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bad headache days a month?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history of headache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DD7C8-3040-B60D-C4A7-BAA6BBB3CAA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9644" y="5878358"/>
            <a:ext cx="11292840" cy="347472"/>
          </a:xfrm>
        </p:spPr>
        <p:txBody>
          <a:bodyPr/>
          <a:lstStyle/>
          <a:p>
            <a:pPr marL="0" indent="0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Based on 1. </a:t>
            </a:r>
            <a:r>
              <a:rPr lang="en-GB" dirty="0">
                <a:solidFill>
                  <a:srgbClr val="8B8B8B"/>
                </a:solidFill>
                <a:latin typeface="+mj-lt"/>
              </a:rPr>
              <a:t>SIGN. SIGN 107. Diagnosis and Management of Headache in adults. Published November 2008. 2. </a:t>
            </a:r>
            <a:r>
              <a:rPr lang="en-GB" dirty="0" err="1">
                <a:solidFill>
                  <a:srgbClr val="8B8B8B"/>
                </a:solidFill>
                <a:latin typeface="+mj-lt"/>
              </a:rPr>
              <a:t>Schytz</a:t>
            </a:r>
            <a:r>
              <a:rPr lang="en-GB" dirty="0">
                <a:solidFill>
                  <a:srgbClr val="8B8B8B"/>
                </a:solidFill>
                <a:latin typeface="+mj-lt"/>
              </a:rPr>
              <a:t> HW, </a:t>
            </a:r>
            <a:r>
              <a:rPr lang="en-GB" i="1" dirty="0">
                <a:solidFill>
                  <a:srgbClr val="8B8B8B"/>
                </a:solidFill>
                <a:latin typeface="+mj-lt"/>
              </a:rPr>
              <a:t>et al</a:t>
            </a:r>
            <a:r>
              <a:rPr lang="en-GB" dirty="0">
                <a:solidFill>
                  <a:srgbClr val="8B8B8B"/>
                </a:solidFill>
                <a:latin typeface="+mj-lt"/>
              </a:rPr>
              <a:t>. </a:t>
            </a:r>
            <a:r>
              <a:rPr lang="en-GB" i="1" dirty="0">
                <a:solidFill>
                  <a:srgbClr val="8B8B8B"/>
                </a:solidFill>
                <a:latin typeface="+mj-lt"/>
              </a:rPr>
              <a:t>J Headache Pain</a:t>
            </a:r>
            <a:r>
              <a:rPr lang="en-GB" dirty="0">
                <a:solidFill>
                  <a:srgbClr val="8B8B8B"/>
                </a:solidFill>
                <a:latin typeface="+mj-lt"/>
              </a:rPr>
              <a:t>. 2021; 22(1):22.  </a:t>
            </a:r>
          </a:p>
          <a:p>
            <a:pPr marL="0" indent="0"/>
            <a:b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BBF7FD-26B4-95E5-9849-25FDAABA1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/>
              <a:t>Starting point: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this a new headache or transformation or worsening of an existing headache?</a:t>
            </a:r>
            <a:b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6A7DD0-3B17-48D7-B5F4-0B23ECCDF2EB}"/>
              </a:ext>
            </a:extLst>
          </p:cNvPr>
          <p:cNvSpPr/>
          <p:nvPr/>
        </p:nvSpPr>
        <p:spPr bwMode="gray">
          <a:xfrm>
            <a:off x="216816" y="6306532"/>
            <a:ext cx="1404594" cy="480767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chemeClr val="accent2"/>
              </a:buClr>
              <a:buSzPct val="90000"/>
            </a:pPr>
            <a:endParaRPr lang="en-GB" b="1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0" name="Picture 9" descr="A piece of paper with writing on it&#10;&#10;Description automatically generated">
            <a:extLst>
              <a:ext uri="{FF2B5EF4-FFF2-40B4-BE49-F238E27FC236}">
                <a16:creationId xmlns:a16="http://schemas.microsoft.com/office/drawing/2014/main" id="{4074F60B-CEB5-C945-6496-61D7E14201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115762" y="2820416"/>
            <a:ext cx="2316480" cy="308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939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4AB409-D302-048F-6C12-25BB7CA0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Headache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D54802-2774-D2FA-3543-12C2FBE0C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Headache onset, what was happening the day the headache started or before it? What were you doing when the headache started?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infection, vaccination, trauma, surgery, new medication, carbon monoxide exposure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quickly it started? Thunderclap?</a:t>
            </a: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Positional , worse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lying/standing</a:t>
            </a: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Valsalva triggers?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factors for secondary headache: previous cancer, HIV, hypermobility, recent pregnancy, age, obesity, analgesia use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Systemic symptoms: fever, rash, shoulder stiffness, new eye symptoms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0293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6F21-3A42-1036-EA8D-8F48956A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Mnemonic for Red Flags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7B9D-24E0-3D56-D88F-011F8E29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SNOOP</a:t>
            </a:r>
          </a:p>
          <a:p>
            <a:pPr lvl="1"/>
            <a:r>
              <a:rPr lang="en-GB" dirty="0"/>
              <a:t>Systemic symptoms and secondary risk factors</a:t>
            </a:r>
          </a:p>
          <a:p>
            <a:pPr lvl="1"/>
            <a:r>
              <a:rPr lang="en-GB" dirty="0"/>
              <a:t>Neurological signs and symptoms</a:t>
            </a:r>
          </a:p>
          <a:p>
            <a:pPr lvl="1"/>
            <a:r>
              <a:rPr lang="en-GB" dirty="0"/>
              <a:t>Onset</a:t>
            </a:r>
          </a:p>
          <a:p>
            <a:pPr lvl="1"/>
            <a:r>
              <a:rPr lang="en-GB" dirty="0"/>
              <a:t>Older (&gt;50)</a:t>
            </a:r>
          </a:p>
          <a:p>
            <a:pPr lvl="1"/>
            <a:r>
              <a:rPr lang="en-GB" dirty="0"/>
              <a:t>Progression or change post headache</a:t>
            </a:r>
          </a:p>
        </p:txBody>
      </p:sp>
    </p:spTree>
    <p:extLst>
      <p:ext uri="{BB962C8B-B14F-4D97-AF65-F5344CB8AC3E}">
        <p14:creationId xmlns:p14="http://schemas.microsoft.com/office/powerpoint/2010/main" val="2318609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8002-A4E8-9594-F741-BC09A6AB4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56270-9971-2D7C-C4F2-6D4B5C507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Long or short headache, &lt; or &gt;4 hours , </a:t>
            </a:r>
            <a:r>
              <a:rPr lang="en-GB" b="1" dirty="0"/>
              <a:t>untreated</a:t>
            </a:r>
            <a:r>
              <a:rPr lang="en-GB" dirty="0"/>
              <a:t> duration</a:t>
            </a:r>
          </a:p>
          <a:p>
            <a:r>
              <a:rPr lang="en-GB" dirty="0"/>
              <a:t>Site ? Strictly unilateral ?V1,2,3, ? C2 ? neck</a:t>
            </a:r>
          </a:p>
          <a:p>
            <a:r>
              <a:rPr lang="en-GB" dirty="0"/>
              <a:t>What would you want to do when you have a headache?</a:t>
            </a:r>
          </a:p>
          <a:p>
            <a:r>
              <a:rPr lang="en-GB" dirty="0"/>
              <a:t>Character of pain though not always helpful</a:t>
            </a:r>
          </a:p>
          <a:p>
            <a:r>
              <a:rPr lang="en-GB" dirty="0"/>
              <a:t>Associated symptoms, may have to tease them out</a:t>
            </a:r>
          </a:p>
          <a:p>
            <a:pPr lvl="1"/>
            <a:r>
              <a:rPr lang="en-GB" dirty="0"/>
              <a:t>Nausea, vomiting, sensitivity noise/ light/smell/movement, dizziness, cognitive impairment, word finding difficulty, cranial autonomic symptoms, neck stiffness, allodynia, </a:t>
            </a:r>
          </a:p>
          <a:p>
            <a:r>
              <a:rPr lang="en-GB" dirty="0"/>
              <a:t>Neurological symptoms: visual, sensory, motor ? Aura</a:t>
            </a:r>
          </a:p>
          <a:p>
            <a:r>
              <a:rPr lang="en-GB" dirty="0"/>
              <a:t>Prodrome/ postdrome/interictal symptoms</a:t>
            </a:r>
          </a:p>
          <a:p>
            <a:r>
              <a:rPr lang="en-GB" dirty="0"/>
              <a:t>Triggers: stress/hormones/disrupted routine/ weather</a:t>
            </a:r>
          </a:p>
          <a:p>
            <a:r>
              <a:rPr lang="en-GB" dirty="0"/>
              <a:t>Co-morbidities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854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Hidden Clues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26" y="2028858"/>
            <a:ext cx="2528273" cy="25282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40063">
            <a:off x="1774655" y="3963368"/>
            <a:ext cx="2528273" cy="25282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55541">
            <a:off x="4288049" y="3920680"/>
            <a:ext cx="2528273" cy="25282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345" y="1900485"/>
            <a:ext cx="2528273" cy="25282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13082">
            <a:off x="5213399" y="1318881"/>
            <a:ext cx="2528273" cy="252827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75701" y="2969828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Tinnitus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18574" y="2627072"/>
            <a:ext cx="14302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Cranial</a:t>
            </a:r>
          </a:p>
          <a:p>
            <a:r>
              <a:rPr lang="en-GB" dirty="0"/>
              <a:t>Autonomic</a:t>
            </a:r>
          </a:p>
          <a:p>
            <a:r>
              <a:rPr lang="en-GB" dirty="0"/>
              <a:t>symptoms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09403" y="4974881"/>
            <a:ext cx="1828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Allodynia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338" y="1128264"/>
            <a:ext cx="2528273" cy="252827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709" y="4187218"/>
            <a:ext cx="2528273" cy="252827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832723" y="2081612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Aura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84695" y="2024995"/>
            <a:ext cx="1907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Yawning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57743" y="4544945"/>
            <a:ext cx="1677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Fatigue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12058" y="5050243"/>
            <a:ext cx="21098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Cognitive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6087" y="3959726"/>
            <a:ext cx="2528273" cy="2528273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9832401" y="4913326"/>
            <a:ext cx="1904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Weather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718163">
            <a:off x="7102502" y="2028856"/>
            <a:ext cx="2528273" cy="252827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421014" y="2922024"/>
            <a:ext cx="21868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Hormones</a:t>
            </a:r>
          </a:p>
        </p:txBody>
      </p:sp>
    </p:spTree>
    <p:extLst>
      <p:ext uri="{BB962C8B-B14F-4D97-AF65-F5344CB8AC3E}">
        <p14:creationId xmlns:p14="http://schemas.microsoft.com/office/powerpoint/2010/main" val="3545884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46643-C3A4-F786-DDE7-599550A01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036C1-B110-7765-BE4C-3DEE0F593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Patients ideas, concerns, expectations</a:t>
            </a:r>
          </a:p>
          <a:p>
            <a:r>
              <a:rPr lang="en-GB" dirty="0"/>
              <a:t>Contraception/ pregnancy plans</a:t>
            </a:r>
          </a:p>
          <a:p>
            <a:r>
              <a:rPr lang="en-GB" dirty="0"/>
              <a:t>Previous Treatment/self management</a:t>
            </a:r>
          </a:p>
          <a:p>
            <a:r>
              <a:rPr lang="en-GB" dirty="0"/>
              <a:t>Vomiting, late or early?</a:t>
            </a:r>
          </a:p>
          <a:p>
            <a:r>
              <a:rPr lang="en-GB" dirty="0"/>
              <a:t>Timing of acute treatment </a:t>
            </a:r>
          </a:p>
          <a:p>
            <a:r>
              <a:rPr lang="en-GB" dirty="0"/>
              <a:t>Route of acute treatment</a:t>
            </a:r>
          </a:p>
          <a:p>
            <a:r>
              <a:rPr lang="en-GB" dirty="0"/>
              <a:t>Preventer treatments, dose, duration, tolerability</a:t>
            </a:r>
          </a:p>
          <a:p>
            <a:r>
              <a:rPr lang="en-GB" dirty="0"/>
              <a:t>Co-morbidities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593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521</Words>
  <Application>Microsoft Office PowerPoint</Application>
  <PresentationFormat>Widescreen</PresentationFormat>
  <Paragraphs>123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Trebuchet MS</vt:lpstr>
      <vt:lpstr>Wingdings 3</vt:lpstr>
      <vt:lpstr>Facet</vt:lpstr>
      <vt:lpstr>A Framework for taking a Headache History: Some Tips</vt:lpstr>
      <vt:lpstr>PowerPoint Presentation</vt:lpstr>
      <vt:lpstr>Headache Diagnosis: piecing the jigsaw together</vt:lpstr>
      <vt:lpstr>Starting point: Is this a new headache or transformation or worsening of an existing headache? </vt:lpstr>
      <vt:lpstr>New Headache</vt:lpstr>
      <vt:lpstr>Mnemonic for Red Flags</vt:lpstr>
      <vt:lpstr>The headache</vt:lpstr>
      <vt:lpstr>Hidden Clues</vt:lpstr>
      <vt:lpstr>Management</vt:lpstr>
      <vt:lpstr>Acronyms as Mnemonics for those that like them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Headache History</dc:title>
  <dc:creator>davidpbwatson@btinternet.com</dc:creator>
  <cp:lastModifiedBy>David Watson (NHS Grampian)</cp:lastModifiedBy>
  <cp:revision>54</cp:revision>
  <dcterms:created xsi:type="dcterms:W3CDTF">2023-11-30T08:13:11Z</dcterms:created>
  <dcterms:modified xsi:type="dcterms:W3CDTF">2025-05-22T13:33:01Z</dcterms:modified>
</cp:coreProperties>
</file>