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147471586" r:id="rId3"/>
    <p:sldId id="2147471611" r:id="rId4"/>
    <p:sldId id="2147472848" r:id="rId5"/>
    <p:sldId id="214747159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61" d="100"/>
          <a:sy n="61" d="100"/>
        </p:scale>
        <p:origin x="871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F259C-CCFE-9BB5-E5C2-E9DDBEEFE6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5E4C58-3BF9-8D15-D4FB-1989AEA2A9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5ACD18-BF05-8B97-0679-81761E081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5E18-DED4-4939-8A8F-A8145802A1A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3EA6D-1A2F-55B1-2764-EA316F586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0C881F-AA8E-263E-B868-4EE04F3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6F1DF-7CF9-429D-97A1-2710B6F32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502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EDBFA-3DED-7420-4DA6-FAC1FFD7E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A9827A-0438-7102-84B7-D5F85DA03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C37D4-6C5C-5328-051E-FAE0066D3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5E18-DED4-4939-8A8F-A8145802A1A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4B481D-12B3-E51C-BDB7-EB24F1EA9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F69AA-05F5-5D9C-731B-110A60C08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6F1DF-7CF9-429D-97A1-2710B6F32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29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840B4A-E171-935D-A805-CFCAA00963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D27335-BA50-DC66-7C8C-361F086B15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B9AE3B-8F3F-03AF-FAA7-A0904D334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5E18-DED4-4939-8A8F-A8145802A1A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15475-B347-EF85-528C-A5C207B02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55847-5F96-701B-4AFA-0B491B64E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6F1DF-7CF9-429D-97A1-2710B6F32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0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gray">
          <a:xfrm>
            <a:off x="448172" y="1801368"/>
            <a:ext cx="11295782" cy="39502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48173" y="5806440"/>
            <a:ext cx="11295782" cy="347472"/>
          </a:xfrm>
        </p:spPr>
        <p:txBody>
          <a:bodyPr lIns="0" tIns="0" rIns="0" bIns="0" anchor="b"/>
          <a:lstStyle>
            <a:lvl1pPr marL="228600" indent="-228600" algn="l" defTabSz="914400" rtl="0" eaLnBrk="1" latinLnBrk="0" hangingPunct="1">
              <a:lnSpc>
                <a:spcPct val="85000"/>
              </a:lnSpc>
              <a:spcBef>
                <a:spcPts val="200"/>
              </a:spcBef>
              <a:buClr>
                <a:schemeClr val="accent2"/>
              </a:buClr>
              <a:buSzPct val="85000"/>
              <a:buFont typeface="Arial" pitchFamily="34" charset="0"/>
              <a:buNone/>
              <a:tabLst>
                <a:tab pos="174625" algn="r"/>
                <a:tab pos="228600" algn="l"/>
              </a:tabLst>
              <a:defRPr lang="en-US" sz="800" kern="1200" dirty="0">
                <a:solidFill>
                  <a:srgbClr val="A1AAB1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source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8172" y="1307593"/>
            <a:ext cx="11295782" cy="396947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>
            <a:lvl1pPr marL="0" indent="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None/>
              <a:defRPr lang="en-US" sz="2000" b="0" kern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624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4F974-7CBB-94FD-89FC-352AC093A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8BA37-FBAF-DC73-02C2-BA38597C5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69CFA-D8A4-49F8-0989-100776184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5E18-DED4-4939-8A8F-A8145802A1A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90652-0851-CA30-5255-95035F40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6451FF-6D72-7AB6-F059-8A231710A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6F1DF-7CF9-429D-97A1-2710B6F32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02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36EEC-1A33-B076-AE20-6CC0FF3D9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D54168-CF3F-748F-73FC-76B6568918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6FBE4-8382-7518-07BD-9338F1E2C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5E18-DED4-4939-8A8F-A8145802A1A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4BF1A-1D5F-EF4F-A2DF-DC863755D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9F0316-B375-7D30-B526-D1C2DB58B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6F1DF-7CF9-429D-97A1-2710B6F32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945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E64BA-00B2-2F13-C32D-0DBCCE764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2ADE1-814A-41F1-6562-90D4B2A169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57240B-F801-C910-E5C7-FCCF7425E2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E57007-D538-A359-8C0B-BC4E87CE4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5E18-DED4-4939-8A8F-A8145802A1A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5167A5-8AEC-5E8B-6E4A-DEBC10616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5D5144-6ED9-7DF0-5DA4-CFA0C9D24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6F1DF-7CF9-429D-97A1-2710B6F32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264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42480-A0C4-CC52-BF6F-DDCBC02C4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190820-E82A-6F82-CC0F-DFD0DA881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015573-900B-0857-5A55-05C06C447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51088-15E7-1FEB-0A63-0413A4D652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4A14CC-5478-04C7-0908-E9EB3358E7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C1EBB5-9AF1-075B-ACC8-ACBAA1DEE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5E18-DED4-4939-8A8F-A8145802A1A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B734F2-7C14-9E3E-9B76-D921AE66C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37F44F-C90B-9A96-AFE3-CEDC03620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6F1DF-7CF9-429D-97A1-2710B6F32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22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80613-1DAC-4F5D-B89C-CE15E83E3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2ADB1D-D6DC-A9FA-446D-EC87C75E3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5E18-DED4-4939-8A8F-A8145802A1A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166CB2-5595-1471-1098-1817FBF0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C9D99F-5715-4775-8958-8BC7C61AC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6F1DF-7CF9-429D-97A1-2710B6F32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961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AB6BF6-771C-57AB-212D-64EAB3AD0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5E18-DED4-4939-8A8F-A8145802A1A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A16D9D-E0BE-A53E-5882-5F54180B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17E1D-2862-5024-665F-641B5016A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6F1DF-7CF9-429D-97A1-2710B6F32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060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205DA-33AB-31FF-0412-828B0A790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FFF70-4811-0747-AE95-05F7AC654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BFAA8E-6AB4-AC7D-49A3-F423CEC76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1F3164-5F9A-340C-21DF-F0FF2F289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5E18-DED4-4939-8A8F-A8145802A1A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374121-8AB3-E141-C7E6-D7427F7CC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0ACA53-6BA0-63F1-450B-4CC695A05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6F1DF-7CF9-429D-97A1-2710B6F32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86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EB25F-68A7-7890-231F-7D76B297F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36A4BD-2D7C-1D97-D6AA-5E390BEB9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CF58D-E41D-DE68-9DE6-FA086E5F46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56C059-E8F0-C88D-7C9E-B9A8A7550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5E18-DED4-4939-8A8F-A8145802A1A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280BF6-F175-0A26-E182-AAEE5D2B3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FBC14F-FA4E-CA62-6715-9E63C7208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6F1DF-7CF9-429D-97A1-2710B6F32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681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F494CA-B4FB-23E7-8FCB-70B3F1E1C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A2882-DAE2-2C37-FB8D-6D94B693B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B3FFCB-F28A-CBF9-D89E-374B436C2C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235E18-DED4-4939-8A8F-A8145802A1A8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6C723-BD0F-6467-9B73-13CAB15513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E7F12-A59B-66C0-036E-946A9DE8D9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06F1DF-7CF9-429D-97A1-2710B6F324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151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ightdecisions.scot.nhs.uk/neurology-pathways/headache/1-national-headache-pathway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ks.nice.org.uk/topics/headache-assessment/diagnosis/headache-diagnosi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42DD1-FAF7-6191-B8A1-EB076593DA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Red Flags/Secondary Headache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AF8E64-4BEA-2408-3124-7838D830F7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GPwER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7260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5F0A8-A60E-9C3D-F271-3C06EBE06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Red Flags</a:t>
            </a:r>
            <a:r>
              <a:rPr lang="en-GB" baseline="30000" dirty="0"/>
              <a:t>1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09721-DE3E-827B-DECE-E1FE87521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i="0" dirty="0">
                <a:solidFill>
                  <a:srgbClr val="000000"/>
                </a:solidFill>
                <a:effectLst/>
                <a:latin typeface="sofia-pro-soft"/>
              </a:rPr>
              <a:t> Thunderclap (sudden onset) headache (consider SAH and its differential)</a:t>
            </a:r>
          </a:p>
          <a:p>
            <a:r>
              <a:rPr lang="en-GB" b="0" i="0" dirty="0">
                <a:solidFill>
                  <a:srgbClr val="000000"/>
                </a:solidFill>
                <a:effectLst/>
                <a:latin typeface="sofia-pro-soft"/>
              </a:rPr>
              <a:t> New focal neurological deficit on examination (e.g. hemiparesis)</a:t>
            </a:r>
          </a:p>
          <a:p>
            <a:r>
              <a:rPr lang="en-GB" b="0" i="0" dirty="0">
                <a:solidFill>
                  <a:srgbClr val="000000"/>
                </a:solidFill>
                <a:effectLst/>
                <a:latin typeface="sofia-pro-soft"/>
              </a:rPr>
              <a:t>Systemic features (considering GCA, infection such as meningitis or encephalitis, etc)</a:t>
            </a:r>
          </a:p>
          <a:p>
            <a:r>
              <a:rPr lang="en-GB" b="0" i="0" dirty="0">
                <a:solidFill>
                  <a:srgbClr val="000000"/>
                </a:solidFill>
                <a:effectLst/>
                <a:latin typeface="sofia-pro-soft"/>
              </a:rPr>
              <a:t> New progressive headache in a patient over 50 (most headaches presenting in patients over 50 are benign, but there is an increased risk of secondary pathology with increasing age)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C9D7D6-F354-04DB-56AC-26597941D62A}"/>
              </a:ext>
            </a:extLst>
          </p:cNvPr>
          <p:cNvSpPr txBox="1"/>
          <p:nvPr/>
        </p:nvSpPr>
        <p:spPr>
          <a:xfrm>
            <a:off x="1603332" y="6127234"/>
            <a:ext cx="6282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hlinkClick r:id="rId2"/>
              </a:rPr>
              <a:t>1. National Headache Pathway | Right Decisions (scot.nhs.uk)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8080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B97D6-7DC8-3EE6-1565-1F308EFF2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386" y="502388"/>
            <a:ext cx="11292840" cy="850392"/>
          </a:xfrm>
        </p:spPr>
        <p:txBody>
          <a:bodyPr/>
          <a:lstStyle/>
          <a:p>
            <a:r>
              <a:rPr lang="en-GB" sz="2700" dirty="0">
                <a:latin typeface="+mn-lt"/>
              </a:rPr>
              <a:t>How likely is isolated headache caused by a brain tumour?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69AE4-2668-FCA0-74E6-8F27004A4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Positive predictive value of individual symptoms from case-controlled electronic primary care records for primary brain tumours between May 1988 and March 2006</a:t>
            </a:r>
          </a:p>
          <a:p>
            <a:endParaRPr lang="en-GB" sz="1000" dirty="0"/>
          </a:p>
          <a:p>
            <a:pPr lvl="1"/>
            <a:r>
              <a:rPr lang="en-GB" sz="2000" dirty="0"/>
              <a:t>Background risk 0.013%</a:t>
            </a:r>
          </a:p>
          <a:p>
            <a:pPr lvl="1"/>
            <a:r>
              <a:rPr lang="en-GB" sz="2000" dirty="0"/>
              <a:t>Headache 0.09%</a:t>
            </a:r>
          </a:p>
          <a:p>
            <a:pPr lvl="1"/>
            <a:endParaRPr lang="en-GB" sz="2000" dirty="0"/>
          </a:p>
          <a:p>
            <a:pPr lvl="1"/>
            <a:r>
              <a:rPr lang="en-GB" sz="2000" dirty="0"/>
              <a:t>Weakness as a symptom 3%</a:t>
            </a:r>
          </a:p>
          <a:p>
            <a:pPr lvl="1"/>
            <a:r>
              <a:rPr lang="en-GB" sz="2000" dirty="0"/>
              <a:t>New onset seizure 1.2%</a:t>
            </a:r>
          </a:p>
          <a:p>
            <a:pPr lvl="1"/>
            <a:r>
              <a:rPr lang="en-GB" sz="2000" dirty="0"/>
              <a:t>Confusion 0.2%</a:t>
            </a:r>
          </a:p>
          <a:p>
            <a:endParaRPr lang="en-GB" sz="2799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82020BC6-0A82-72DE-AA06-0B04CFB26ECA}"/>
              </a:ext>
            </a:extLst>
          </p:cNvPr>
          <p:cNvSpPr txBox="1">
            <a:spLocks/>
          </p:cNvSpPr>
          <p:nvPr/>
        </p:nvSpPr>
        <p:spPr>
          <a:xfrm>
            <a:off x="448384" y="6088927"/>
            <a:ext cx="11292840" cy="34747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ClrTx/>
              <a:buSzPct val="100000"/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69863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Tx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14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71450" algn="l" defTabSz="914400" rtl="0" eaLnBrk="1" latinLnBrk="0" hangingPunct="1">
              <a:lnSpc>
                <a:spcPct val="90000"/>
              </a:lnSpc>
              <a:spcBef>
                <a:spcPts val="200"/>
              </a:spcBef>
              <a:buClrTx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9025" indent="-114300" algn="l" defTabSz="914400" rtl="0" eaLnBrk="1" latinLnBrk="0" hangingPunct="1">
              <a:lnSpc>
                <a:spcPct val="90000"/>
              </a:lnSpc>
              <a:spcBef>
                <a:spcPts val="100"/>
              </a:spcBef>
              <a:buClrTx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900" dirty="0">
                <a:solidFill>
                  <a:srgbClr val="8B8B8B"/>
                </a:solidFill>
              </a:rPr>
              <a:t>1 . Hamilton K., </a:t>
            </a:r>
            <a:r>
              <a:rPr lang="en-GB" sz="900" dirty="0" err="1">
                <a:solidFill>
                  <a:srgbClr val="8B8B8B"/>
                </a:solidFill>
              </a:rPr>
              <a:t>Kernick</a:t>
            </a:r>
            <a:r>
              <a:rPr lang="en-GB" sz="900" dirty="0">
                <a:solidFill>
                  <a:srgbClr val="8B8B8B"/>
                </a:solidFill>
              </a:rPr>
              <a:t> D. </a:t>
            </a:r>
            <a:r>
              <a:rPr lang="en-GB" sz="900" i="1" dirty="0">
                <a:solidFill>
                  <a:srgbClr val="8B8B8B"/>
                </a:solidFill>
              </a:rPr>
              <a:t>Br J Gen </a:t>
            </a:r>
            <a:r>
              <a:rPr lang="en-GB" sz="900" i="1" dirty="0" err="1">
                <a:solidFill>
                  <a:srgbClr val="8B8B8B"/>
                </a:solidFill>
              </a:rPr>
              <a:t>Pract</a:t>
            </a:r>
            <a:r>
              <a:rPr lang="en-GB" sz="900" i="1" dirty="0">
                <a:solidFill>
                  <a:srgbClr val="8B8B8B"/>
                </a:solidFill>
              </a:rPr>
              <a:t>. </a:t>
            </a:r>
            <a:r>
              <a:rPr lang="en-GB" sz="900" dirty="0">
                <a:solidFill>
                  <a:srgbClr val="8B8B8B"/>
                </a:solidFill>
              </a:rPr>
              <a:t>2007; 57(542): 695-9.  </a:t>
            </a:r>
          </a:p>
          <a:p>
            <a:pPr marL="0" indent="0"/>
            <a:br>
              <a:rPr lang="en-GB" sz="900" dirty="0">
                <a:solidFill>
                  <a:srgbClr val="8B8B8B"/>
                </a:solidFill>
              </a:rPr>
            </a:br>
            <a:endParaRPr lang="en-GB" sz="900" dirty="0">
              <a:solidFill>
                <a:srgbClr val="8B8B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266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12874D5-65F0-3252-7BA7-3DE08343C3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Kings study</a:t>
            </a:r>
            <a:r>
              <a:rPr lang="en-GB" baseline="30000" dirty="0"/>
              <a:t>1</a:t>
            </a:r>
            <a:r>
              <a:rPr lang="en-GB" dirty="0"/>
              <a:t> showed at least 1/3 </a:t>
            </a:r>
            <a:r>
              <a:rPr lang="en-GB" dirty="0" err="1"/>
              <a:t>rd</a:t>
            </a:r>
            <a:r>
              <a:rPr lang="en-GB" dirty="0"/>
              <a:t> of patients presenting with headache to the ED had migraine</a:t>
            </a:r>
          </a:p>
          <a:p>
            <a:pPr lvl="1"/>
            <a:r>
              <a:rPr lang="en-GB" dirty="0"/>
              <a:t>Southwell et al, Cephalalgia 2021 Jul;41(8) 905-912</a:t>
            </a:r>
          </a:p>
          <a:p>
            <a:r>
              <a:rPr lang="en-GB" dirty="0"/>
              <a:t>NHS </a:t>
            </a:r>
            <a:r>
              <a:rPr lang="en-GB" dirty="0" err="1"/>
              <a:t>RightCare</a:t>
            </a:r>
            <a:r>
              <a:rPr lang="en-GB" dirty="0"/>
              <a:t> Headache and Migraine toolkit for England : 2.5 million primary care appointments for headache and migraine per year of which 100,000 referred to secondary care </a:t>
            </a:r>
          </a:p>
          <a:p>
            <a:pPr lvl="1"/>
            <a:r>
              <a:rPr lang="en-GB" dirty="0"/>
              <a:t>No separate data for out of hours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6E18D1-7CF0-D0D2-8F7F-D30CC40B2E3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20047D-3CDE-413B-C277-0F9A7B023BE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C679DEC-A034-BCD1-020B-3CA55F855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Migraine as an emergency presentation</a:t>
            </a:r>
          </a:p>
        </p:txBody>
      </p:sp>
    </p:spTree>
    <p:extLst>
      <p:ext uri="{BB962C8B-B14F-4D97-AF65-F5344CB8AC3E}">
        <p14:creationId xmlns:p14="http://schemas.microsoft.com/office/powerpoint/2010/main" val="3625716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D7D34-A487-11EA-E809-EEC44D06E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When to stop, pause and think?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D87DC-2136-F18F-EF65-9D00BE543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3599" dirty="0">
                <a:solidFill>
                  <a:srgbClr val="0E0E0E"/>
                </a:solidFill>
                <a:ea typeface="Times New Roman" panose="02020603050405020304" pitchFamily="18" charset="0"/>
              </a:rPr>
              <a:t>Sudden onset severe “thunderclap” headache</a:t>
            </a:r>
          </a:p>
          <a:p>
            <a:r>
              <a:rPr lang="en-GB" sz="3599" dirty="0">
                <a:solidFill>
                  <a:srgbClr val="0E0E0E"/>
                </a:solidFill>
                <a:ea typeface="Times New Roman" panose="02020603050405020304" pitchFamily="18" charset="0"/>
              </a:rPr>
              <a:t>New onset headache in a person aged over 50 years</a:t>
            </a:r>
            <a:endParaRPr lang="en-GB" sz="3599" dirty="0">
              <a:ea typeface="Times New Roman" panose="02020603050405020304" pitchFamily="18" charset="0"/>
            </a:endParaRPr>
          </a:p>
          <a:p>
            <a:r>
              <a:rPr lang="en-GB" sz="3599" dirty="0">
                <a:solidFill>
                  <a:srgbClr val="0E0E0E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Progressive worsening headache, or headache that has changed dramatically.</a:t>
            </a:r>
            <a:endParaRPr lang="en-GB" sz="3599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599" dirty="0">
                <a:solidFill>
                  <a:srgbClr val="0E0E0E"/>
                </a:solidFill>
                <a:ea typeface="Times New Roman" panose="02020603050405020304" pitchFamily="18" charset="0"/>
              </a:rPr>
              <a:t>Current or recent pregnancy</a:t>
            </a:r>
          </a:p>
          <a:p>
            <a:r>
              <a:rPr lang="en-GB" sz="3599" dirty="0">
                <a:solidFill>
                  <a:srgbClr val="0E0E0E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Previous history of cancer </a:t>
            </a:r>
            <a:endParaRPr lang="en-GB" sz="3599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  <a:p>
            <a:r>
              <a:rPr lang="en-GB" sz="1799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https://cks.nice.org.uk/topics/headache-assessment/diagnosis/headache-diagnosis/</a:t>
            </a:r>
            <a:endParaRPr lang="en-GB" sz="1799" u="sng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GB" sz="800" dirty="0"/>
              <a:t>NICE. Headache - assessment: Scenario: Headache – diagnosis. Last updated March 2022.</a:t>
            </a:r>
          </a:p>
          <a:p>
            <a:endParaRPr lang="en-GB" sz="1799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75243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319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Aptos</vt:lpstr>
      <vt:lpstr>Aptos Display</vt:lpstr>
      <vt:lpstr>Arial</vt:lpstr>
      <vt:lpstr>Arial Narrow</vt:lpstr>
      <vt:lpstr>Calibri</vt:lpstr>
      <vt:lpstr>sofia-pro-soft</vt:lpstr>
      <vt:lpstr>Times New Roman</vt:lpstr>
      <vt:lpstr>Office Theme</vt:lpstr>
      <vt:lpstr>Red Flags/Secondary Headache</vt:lpstr>
      <vt:lpstr>Red Flags1</vt:lpstr>
      <vt:lpstr>How likely is isolated headache caused by a brain tumour?</vt:lpstr>
      <vt:lpstr>Migraine as an emergency presentation</vt:lpstr>
      <vt:lpstr>When to stop, pause and think?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Watson (NHS Grampian)</dc:creator>
  <cp:lastModifiedBy>David Watson (NHS Grampian)</cp:lastModifiedBy>
  <cp:revision>3</cp:revision>
  <dcterms:created xsi:type="dcterms:W3CDTF">2025-04-11T17:42:55Z</dcterms:created>
  <dcterms:modified xsi:type="dcterms:W3CDTF">2025-04-11T17:52:14Z</dcterms:modified>
</cp:coreProperties>
</file>