
<file path=[Content_Types].xml><?xml version="1.0" encoding="utf-8"?>
<Types xmlns="http://schemas.openxmlformats.org/package/2006/content-types">
  <Default Extension="emf" ContentType="image/x-emf"/>
  <Default Extension="g001" ContentType="image/png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57" r:id="rId2"/>
    <p:sldId id="2147480536" r:id="rId3"/>
    <p:sldId id="2147480495" r:id="rId4"/>
    <p:sldId id="2147480401" r:id="rId5"/>
    <p:sldId id="2147480494" r:id="rId6"/>
    <p:sldId id="2147480515" r:id="rId7"/>
    <p:sldId id="2147480340" r:id="rId8"/>
    <p:sldId id="353" r:id="rId9"/>
    <p:sldId id="2147480333" r:id="rId10"/>
    <p:sldId id="2147480335" r:id="rId11"/>
    <p:sldId id="6475" r:id="rId12"/>
    <p:sldId id="5777" r:id="rId13"/>
    <p:sldId id="6518" r:id="rId14"/>
    <p:sldId id="2147480547" r:id="rId15"/>
    <p:sldId id="2147480549" r:id="rId16"/>
    <p:sldId id="2147480537" r:id="rId17"/>
    <p:sldId id="2147480548" r:id="rId18"/>
    <p:sldId id="2147480539" r:id="rId19"/>
    <p:sldId id="2147480540" r:id="rId20"/>
    <p:sldId id="2147480517" r:id="rId21"/>
    <p:sldId id="2147480487" r:id="rId22"/>
    <p:sldId id="2147480488" r:id="rId23"/>
    <p:sldId id="2147480493" r:id="rId24"/>
    <p:sldId id="6273" r:id="rId25"/>
    <p:sldId id="2147480492" r:id="rId26"/>
    <p:sldId id="2147480397" r:id="rId27"/>
    <p:sldId id="2147480485" r:id="rId28"/>
    <p:sldId id="2147480486" r:id="rId29"/>
    <p:sldId id="2147480534" r:id="rId30"/>
    <p:sldId id="2147480541" r:id="rId31"/>
    <p:sldId id="2147480309" r:id="rId32"/>
    <p:sldId id="6281" r:id="rId33"/>
    <p:sldId id="2147480498" r:id="rId34"/>
    <p:sldId id="2147480346" r:id="rId35"/>
    <p:sldId id="2147480532" r:id="rId36"/>
    <p:sldId id="6283" r:id="rId37"/>
    <p:sldId id="2147480450" r:id="rId38"/>
    <p:sldId id="6282" r:id="rId39"/>
    <p:sldId id="6284" r:id="rId40"/>
    <p:sldId id="6286" r:id="rId41"/>
    <p:sldId id="2147480501" r:id="rId42"/>
    <p:sldId id="2147480465" r:id="rId43"/>
    <p:sldId id="2147480466" r:id="rId44"/>
    <p:sldId id="2147480357" r:id="rId45"/>
    <p:sldId id="2147480467" r:id="rId46"/>
    <p:sldId id="2147480523" r:id="rId47"/>
    <p:sldId id="2147480524" r:id="rId48"/>
    <p:sldId id="2147480526" r:id="rId49"/>
    <p:sldId id="6511" r:id="rId50"/>
    <p:sldId id="2147480527" r:id="rId51"/>
    <p:sldId id="2147480293" r:id="rId52"/>
    <p:sldId id="2147480543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ECF6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5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07T10:08:53.086"/>
    </inkml:context>
    <inkml:brush xml:id="br0">
      <inkml:brushProperty name="width" value="0.2" units="cm"/>
      <inkml:brushProperty name="height" value="0.2" units="cm"/>
    </inkml:brush>
  </inkml:definitions>
  <inkml:trace contextRef="#ctx0" brushRef="#br0">417 0 24575,'-1'14'0,"-1"0"0,0 0 0,-1 0 0,-5 14 0,-4 27 0,7-28 0,-2 0 0,0 0 0,-2 0 0,-1-1 0,-1 0 0,-1-1 0,-1 0 0,-1-1 0,-21 26 0,21-27 0,1-1 0,-19 44 0,24-47 0,0 0 0,-2-1 0,0 0 0,-1 0 0,0-1 0,-15 15 0,13-18-114,-19 20-512,-46 37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07T10:08:57.215"/>
    </inkml:context>
    <inkml:brush xml:id="br0">
      <inkml:brushProperty name="width" value="0.2" units="cm"/>
      <inkml:brushProperty name="height" value="0.2" units="cm"/>
    </inkml:brush>
  </inkml:definitions>
  <inkml:trace contextRef="#ctx0" brushRef="#br0">35 0 24575,'-1'0'0,"-1"1"0,1-1 0,0 0 0,0 1 0,-1-1 0,1 1 0,0 0 0,0-1 0,0 1 0,0 0 0,0 0 0,0 0 0,0-1 0,0 1 0,0 0 0,0 0 0,1 0 0,-1 1 0,0-1 0,1 0 0,-1 0 0,1 0 0,-1 0 0,1 1 0,-1-1 0,1 3 0,-8 37 0,8-37 0,-2 14 0,1 0 0,1 1 0,1-1 0,1 0 0,0 0 0,1 0 0,1-1 0,1 1 0,1-1 0,10 23 0,-5-17 0,1 0 0,1-1 0,1 0 0,2-2 0,-1 1 0,36 32 0,-1-11 0,-34-30 0,-1 1 0,25 26 0,-26-21-341,-1 0 0,0 1-1,14 31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1T07:22:27.41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1T07:22:33.26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1T07:22:34.67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1T18:28:02.561"/>
    </inkml:context>
    <inkml:brush xml:id="br0">
      <inkml:brushProperty name="width" value="0.35" units="cm"/>
      <inkml:brushProperty name="height" value="0.35" units="cm"/>
    </inkml:brush>
  </inkml:definitions>
  <inkml:trace contextRef="#ctx0" brushRef="#br0">0 1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1T18:28:30.6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31T09:28:28.9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1 429 24575,'3'-2'0,"1"-1"0,-1 1 0,0-1 0,1 1 0,-1-1 0,0 0 0,-1 0 0,1-1 0,0 1 0,-1 0 0,4-8 0,4-3 0,7-6 0,116-134 0,-105 125 0,1 2 0,2 1 0,33-23 0,-51 40 0,-1 1 0,1 0 0,0 1 0,1 1 0,-1 0 0,1 1 0,1 1 0,-1 0 0,1 0 0,-1 2 0,1 0 0,0 0 0,20 2 0,21 0 0,135 5 0,-175-2 0,0 0 0,0 1 0,0 1 0,-1 0 0,1 1 0,-2 1 0,1 0 0,20 15 0,3 4 0,61 53 0,-89-68-8,0 1 0,-2-1 1,1 2-1,-1-1 0,-1 1 0,0 0 0,-1 1 0,0-1 0,-1 1 0,-1 0 0,5 25 0,9 23-1262,-10-39-5556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4T10:04:02.5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0 459 24575,'0'-251'0,"0"248"0,0 0 0,1 0 0,-1 0 0,1 0 0,1 0 0,-1 0 0,0 0 0,2 0 0,-1 1 0,1-1 0,-1 0 0,1 1 0,1-1 0,-1 0 0,1 1 0,0 0 0,0 0 0,6-3 0,11-4 0,1 1 0,35-12 0,17-5 0,-52 17 0,-7 1 0,2 1 0,-1 0 0,1 1 0,32-9 0,-25 9 0,-8 2 0,1-1 0,0 1 0,24-3 0,10 1 0,-16 1 0,50-3 0,-35 5 0,87-3 0,-80 4 0,-28 1 0,0 0 0,43 3 0,-59-2 0,-1 1 0,23 3 0,6 2 0,-2-1 0,48 11 0,-25-5 0,117 23 0,-161-31 0,1 1 0,-1 0 0,-1 0 0,-1 1 0,1-1 0,-2 2 0,18 8 0,-15-6 0,-2 1 0,1 0 0,-2 1 0,22 21 0,-19-16 0,2-1 0,24 15 0,-4-2 0,-37-26 0,0 0 0,-1 0 0,0 1 0,0-1 0,0 1 0,-1 0 0,1-1 0,-2 0 0,2 6 0,-4 24 0,0-13 0,1 27-1365,2-39-5461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4T10:25:37.4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248 394 24575,'0'-6'0,"0"-8"0,0-8 0,-6 0 0,-8-2 0,-2-3 0,-4 2 0,1 0 0,-2 5 0,2-2 0,-1 4 0,-3-1 0,1-4 0,5-4 0,0 3 0,2-1 0,4-2 0,4 4-8191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6-14T10:25:40.2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0 287 24575,'6'-6'0,"2"-8"0,6-2 0,0-4 0,-2-5 0,10-10 0,0-5 0,3 4 0,-4 1 0,2 2 0,-3 6-8191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1:18:03.6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24575,'6'0'0,"2"0"-8191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0T12:42:25.0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24101,'1609'1897'0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0T12:42:27.1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0 966 24160,'1217'-966'0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0T12:42:30.5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24575,'6'0'0,"9"0"0,0 0-8191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2:07:57.24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76 1825 24575,'494'22'0,"-399"-12"0,0-4 0,119-8 0,-156-6 0,0-3 0,72-24 0,-80 20 0,1 2 0,0 3 0,74-7 0,-95 18 0,-24 0 0,-1-1 0,1 0 0,0 0 0,0 0 0,0 0 0,0-1 0,0 0 0,0 0 0,0-1 0,9-3 0,-15 5 0,0 0 0,1-1 0,-1 1 0,0 0 0,1 0 0,-1-1 0,0 1 0,0 0 0,1 0 0,-1-1 0,0 1 0,0 0 0,1-1 0,-1 1 0,0 0 0,0-1 0,0 1 0,0 0 0,0-1 0,0 1 0,1 0 0,-1-1 0,0 1 0,0-1 0,0 1 0,0 0 0,0-1 0,0 1 0,-1 0 0,1-1 0,0 1 0,0-1 0,0 1 0,0 0 0,0-1 0,0 1 0,-1 0 0,1-1 0,0 1 0,-17-15 0,-22-4 0,-52-13 0,-180-36 0,-106 7 0,107 19 0,196 30 0,-130-6 0,186 16 0,-1 0 0,1-1 0,-1-2 0,1 1 0,1-2 0,-1-1 0,1 0 0,0-1 0,0 0 0,-21-17 0,35 24 0,0-1 0,0 1 0,0-1 0,0 0 0,0 0 0,1-1 0,-1 1 0,1-1 0,0 1 0,0-1 0,0 1 0,0-1 0,0 0 0,0 0 0,1 0 0,-1 0 0,1-1 0,0 1 0,0 0 0,-1-5 0,3 4 0,-1 1 0,1-1 0,0 0 0,0 0 0,0 0 0,0 1 0,0-1 0,1 1 0,0-1 0,-1 1 0,2 0 0,-1-1 0,0 1 0,0 0 0,1 0 0,0 1 0,-1-1 0,4-2 0,33-28 0,44-29 0,11-9 0,-59 43 0,-16 15 0,-1-2 0,0 0 0,-1-1 0,-1-1 0,0 0 0,-1-1 0,13-23 0,-25 36 0,-1-1 0,-1 1 0,1-1 0,-1 0 0,0 0 0,0 1 0,-1-1 0,0 0 0,0 0 0,0 0 0,0 0 0,-1 0 0,0 1 0,-1-1 0,1 0 0,-4-8 0,-6-13 0,-1 0 0,-18-29 0,3 5 0,14 20 0,1 0 0,1-1 0,2 0 0,1-1 0,2 1 0,1-1 0,1-1 0,2 1 0,4-64 0,-1 91 0,0 0 0,0 1 0,1-1 0,0 0 0,0 0 0,0 1 0,0-1 0,1 1 0,0 0 0,0 0 0,1 0 0,-1 0 0,1 0 0,0 1 0,0-1 0,1 1 0,-1 0 0,1 1 0,0-1 0,0 1 0,0 0 0,0 0 0,1 1 0,-1-1 0,1 1 0,-1 0 0,1 1 0,0-1 0,0 1 0,0 0 0,0 1 0,0-1 0,0 1 0,0 1 0,0-1 0,0 1 0,0 0 0,-1 0 0,1 0 0,9 5 0,-10-4 0,0 1 0,0 0 0,-1 0 0,1 0 0,-1 0 0,0 1 0,0 0 0,0 0 0,-1 0 0,1 0 0,-1 1 0,0-1 0,0 1 0,-1 0 0,1 0 0,-1 0 0,0 0 0,0 0 0,-1 1 0,0-1 0,2 9 0,-1 12 0,0 0 0,-2 0 0,-3 38 0,0 11 0,3-72 0,0 0 0,0 0 0,1 0 0,-1 0 0,1 0 0,0 0 0,-1-1 0,1 1 0,1 0 0,-1 0 0,0 0 0,1-1 0,-1 1 0,1-1 0,0 1 0,0-1 0,0 0 0,0 0 0,0 0 0,5 4 0,-5-5 0,0 0 0,0 0 0,1-1 0,-1 1 0,0 0 0,1-1 0,-1 0 0,0 1 0,1-1 0,-1 0 0,1 0 0,-1 0 0,0-1 0,1 1 0,-1-1 0,0 1 0,1-1 0,-1 0 0,0 0 0,0 0 0,1 0 0,-1 0 0,0 0 0,0 0 0,0-1 0,1-1 0,9-5 0,0-1 0,-1-1 0,-1 0 0,0 0 0,0-1 0,-1 0 0,0 0 0,-1-1 0,0 0 0,-1-1 0,7-15 0,-13 125 0,-1-85 0,0 0 0,0 0 0,1 0 0,1 0 0,-1-1 0,2 1 0,6 17 0,-8-24 0,2-1 0,-1 0 0,0 0 0,1 0 0,0 0 0,0 0 0,0-1 0,0 1 0,0-1 0,1 0 0,0 0 0,-1 0 0,1 0 0,0-1 0,1 1 0,-1-1 0,0 0 0,1-1 0,-1 1 0,1-1 0,8 2 0,-1 0 0,0-1 0,1-1 0,0 0 0,-1-1 0,1 0 0,0-1 0,-1 0 0,18-5 0,-25 5 0,0-1 0,0 1 0,-1-1 0,1 0 0,0-1 0,-1 1 0,1-1 0,-1 0 0,0 0 0,0 0 0,0-1 0,0 1 0,0-1 0,-1 0 0,0 0 0,0 0 0,0-1 0,0 1 0,-1-1 0,1 1 0,-1-1 0,2-8 0,17-46 0,2 1 0,47-82 0,-9 18 0,-45 86 0,-2 4 0,1 1 0,26-40 0,-31 58 0,-13 19 0,-18 24 0,-181 253 0,94-126 0,-123 149 0,109-152 0,100-123 0,2 1 0,0 0 0,-16 41 0,32-64 0,1 0 0,0 1 0,1-1 0,-1 1 0,2-1 0,-1 1 0,1-1 0,1 1 0,0 0 0,0 0 0,1-1 0,2 11 0,-1-14 0,-1 1 0,2-1 0,-1 1 0,1-1 0,0 0 0,0 0 0,1-1 0,-1 1 0,1-1 0,1 1 0,-1-1 0,1 0 0,0-1 0,0 1 0,0-1 0,1 0 0,11 6 0,117 56 0,51 29 0,-160-80 0,259 151 0,-222-135 0,0-2 0,119 36 0,-139-56 0,1-2 0,0-2 0,0-2 0,0-2 0,56-5 0,-53 2 0,0 1 0,1 2 0,-1 2 0,56 11 0,-16 5 0,2-5 0,0-3 0,153-1 0,500-12 0,-734 2 0,-1-1 0,1 1 0,0-1 0,-1 0 0,1-1 0,-1 1 0,0-1 0,1-1 0,-1 1 0,11-7 0,-15 8 0,0 0 0,0-1 0,0 0 0,0 1 0,-1-1 0,1 0 0,0 0 0,-1 0 0,1 0 0,-1 0 0,0-1 0,1 1 0,-1 0 0,0-1 0,-1 1 0,1-1 0,0 1 0,-1 0 0,1-1 0,-1 0 0,0 1 0,0-1 0,0 1 0,0-1 0,0 1 0,0-1 0,-1 1 0,1-1 0,-1 1 0,0-1 0,-1-2 0,0 1 0,0 1 0,-1-1 0,1 1 0,-1-1 0,0 1 0,0 0 0,0 0 0,0 0 0,0 1 0,-1-1 0,1 1 0,-1 0 0,0 0 0,1 0 0,-1 0 0,0 1 0,0-1 0,0 1 0,-1 0 0,-5 0 0,5 0 0,0 0 0,0-1 0,0 1 0,1-1 0,-1 0 0,0 0 0,1-1 0,0 1 0,-1-1 0,1 0 0,0 0 0,0 0 0,-5-6 0,9 8 0,0 1 0,-1-1 0,1 1 0,0 0 0,-1-1 0,1 1 0,0-1 0,0 1 0,-1-1 0,1 1 0,0-1 0,0 1 0,0-1 0,0 1 0,0-1 0,0 1 0,0-1 0,0 0 0,0 1 0,0-1 0,0 1 0,0-1 0,0 1 0,0-1 0,0 1 0,0-1 0,1 1 0,-1-1 0,0 1 0,0-1 0,1 1 0,0-1 0,18-7 0,25 7 0,14 14 0,-1 2 0,-1 2 0,-1 3 0,95 48 0,-142-64 0,0 0 0,0 0 0,-1 0 0,1 1 0,-1 0 0,0 1 0,-1 0 0,9 9 0,-13-13 0,-1 1 0,1 0 0,-1-1 0,1 1 0,-1 0 0,0 0 0,0 0 0,0 0 0,0 0 0,-1 0 0,1 0 0,-1 1 0,0-1 0,0 0 0,0 0 0,0 0 0,-1 0 0,1 1 0,-1-1 0,0 0 0,0 0 0,0 0 0,0 0 0,0 0 0,-4 4 0,-41 87 0,-44 79 0,75-150 0,0-1 0,-1-1 0,-1-1 0,-1 0 0,-31 25 0,20-22 0,1 1 0,0 2 0,2 0 0,1 2 0,2 1 0,0 0 0,2 2 0,-19 38 0,33-56 0,-21 36 0,24-47 0,4-9 0,6-13 0,141-253 0,-91 178 0,-31 39 0,-21 45 0,1 1 0,0-1 0,0 1 0,1 0 0,8-10 0,-11 17 0,0 0 0,0 0 0,0 0 0,1 0 0,-1 1 0,1-1 0,0 1 0,-1 0 0,1 0 0,0 1 0,0-1 0,0 1 0,1 0 0,-1 0 0,0 0 0,0 0 0,8 0 0,15 1 0,0 1 0,0 1 0,-1 1 0,1 1 0,-1 2 0,0 0 0,0 2 0,-1 1 0,0 0 0,0 2 0,-1 2 0,-1 0 0,0 1 0,0 1 0,-2 1 0,0 1 0,-1 1 0,-1 0 0,24 30 0,-38-42 0,-1 0 0,0 0 0,-1 0 0,1 0 0,-1 1 0,0-1 0,-1 1 0,1 0 0,-1 0 0,-1 0 0,1 0 0,-1 0 0,-1 0 0,1 0 0,-1 0 0,0 0 0,-1 1 0,0-1 0,0 0 0,0 0 0,-1 0 0,0 0 0,0-1 0,-1 1 0,0 0 0,0-1 0,-1 0 0,1 0 0,-1 0 0,-1 0 0,1 0 0,-1-1 0,0 0 0,0 0 0,-1 0 0,-6 4 0,-37 27 0,-91 51 0,95-62 0,1 1 0,1 3 0,-43 38 0,78-60 0,0 0 0,0 0 0,1 1 0,0 0 0,0 0 0,1 0 0,0 1 0,0 0 0,1 1 0,0-1 0,1 1 0,0 0 0,1 0 0,0 0 0,0 1 0,1-1 0,0 1 0,1-1 0,1 1 0,0 14 0,-1-16 0,1 0 0,0-1 0,1 1 0,0 0 0,0-1 0,1 1 0,0-1 0,0 1 0,7 13 0,-9-22 0,0 0 0,0 1 0,0-1 0,0 0 0,0 0 0,0 0 0,1 1 0,-1-1 0,0 0 0,0 0 0,0 1 0,0-1 0,1 0 0,-1 0 0,0 0 0,0 0 0,0 1 0,1-1 0,-1 0 0,0 0 0,0 0 0,1 0 0,-1 0 0,0 0 0,0 0 0,1 0 0,-1 0 0,0 0 0,0 0 0,1 0 0,-1 0 0,0 0 0,0 0 0,1 0 0,-1 0 0,0 0 0,0 0 0,1 0 0,-1 0 0,1 0 0,7-12 0,3-27 0,-9 33 0,15-71 0,-13 51 0,2 0 0,1 1 0,12-30 0,-16 48 0,0 0 0,1 0 0,0 0 0,0 1 0,1 0 0,-1 0 0,1 0 0,1 0 0,-1 1 0,1 0 0,0 0 0,0 0 0,0 1 0,1 0 0,10-5 0,357-124 0,-137 54 0,-216 71 0,-14 4 0,1 1 0,-1 0 0,1 1 0,-1 0 0,1 0 0,0 1 0,9-1 0,-16 2 0,-1 0 0,1 1 0,-1-1 0,0 0 0,1 1 0,-1-1 0,1 0 0,-1 1 0,0-1 0,1 1 0,-1-1 0,0 1 0,1-1 0,-1 1 0,0-1 0,0 1 0,0-1 0,1 1 0,-1-1 0,0 1 0,0-1 0,0 1 0,0-1 0,0 1 0,0-1 0,0 1 0,0 0 0,0-1 0,0 1 0,0-1 0,-1 2 0,-3 25 0,2-15 0,2-10 0,1 1 0,-1-1 0,1 0 0,0 1 0,-1-1 0,1 0 0,0 0 0,0 0 0,1 1 0,-1-1 0,0-1 0,1 1 0,-1 0 0,1 0 0,0 0 0,-1-1 0,1 1 0,0-1 0,0 1 0,0-1 0,0 0 0,0 0 0,4 2 0,7 2 0,-1-1 0,1 0 0,15 3 0,-10-3 0,112 25 0,255 25 0,-231-42 0,424 14 0,-598-27 0,1-1 0,-1 0 0,-23-8 0,-39-4 0,-1 7 0,1 4 0,-1 3 0,-110 15 0,135-6 0,1 2 0,0 3 0,1 2 0,0 3 0,-80 39 0,112-48 0,-1-2 0,-1 0 0,1-2 0,-1 0 0,0-2 0,0-1 0,0-1 0,-37-2 0,20 0 0,1 3 0,-44 7 0,-130 30 0,41-10 0,-177 56 0,339-81 0,-34 11 0,0-2 0,-1-1 0,-1-3 0,1-2 0,-62 2 0,81-8 0,1 2 0,0 0 0,0 2 0,-31 10 0,22-5 0,-57 8 0,-325 37 0,413-55 0,0-1 0,0 1 0,0-1 0,0-1 0,0 1 0,0-1 0,0 0 0,0 0 0,-6-3 0,11 4 0,1-1 0,-1 1 0,0 0 0,0-1 0,1 1 0,-1 0 0,0-1 0,1 1 0,-1-1 0,1 1 0,-1-1 0,1 1 0,-1-1 0,1 0 0,-1 1 0,1-1 0,-1 1 0,1-1 0,0 0 0,-1 0 0,1 1 0,0-1 0,0 0 0,0 0 0,-1 1 0,1-1 0,0-1 0,1 0 0,0 0 0,-1 0 0,1 0 0,0 0 0,0 1 0,0-1 0,0 0 0,1 0 0,-1 1 0,0-1 0,1 1 0,-1-1 0,1 1 0,0 0 0,2-2 0,76-49 0,-68 45 0,-11 7 0,0-1 0,0 0 0,1 1 0,-1-1 0,0 0 0,0 1 0,0-1 0,1 1 0,-1 0 0,0-1 0,1 1 0,-1 0 0,0 0 0,1 0 0,-1 0 0,0 0 0,1 0 0,-1 0 0,0 0 0,1 1 0,-1-1 0,0 0 0,0 1 0,1-1 0,-1 1 0,1 0 0,0 1 0,0 0 0,0 0 0,-1 0 0,1 0 0,-1 0 0,0 0 0,1 0 0,-1 1 0,0-1 0,0 0 0,0 1 0,-1-1 0,1 3 0,2 13 0,0 0 0,-2-1 0,0 24 0,-1-29 0,-3 457 0,-1-128 0,4-329 0,0-1 0,1 1 0,0 0 0,1 0 0,0 0 0,1-1 0,0 1 0,1-1 0,7 15 0,-7-19 0,0-1 0,0 0 0,0-1 0,1 1 0,0-1 0,0 0 0,1 0 0,-1-1 0,1 1 0,0-1 0,1 0 0,-1-1 0,0 0 0,1 0 0,0 0 0,11 2 0,17 3 0,2-2 0,-1-1 0,0-2 0,1-2 0,48-4 0,-31 1 0,-25 1 0,-1-1 0,1-2 0,-1-1 0,1-1 0,-2-1 0,39-16 0,-19 2 0,-1-2 0,74-49 0,69-66 0,-160 114 0,-2-2 0,0 0 0,-2-2 0,26-37 0,-46 57 0,1-1 0,-2 1 0,0-1 0,0 0 0,0-1 0,-1 1 0,-1-1 0,1 1 0,-2-1 0,1 0 0,-1 0 0,-1 1 0,0-1 0,0 0 0,-1 0 0,0 0 0,-1 0 0,-2-10 0,-7-14 0,-1 1 0,-2 0 0,-30-53 0,19 40 0,-21-36 0,-18-38 0,58 105 0,0 0 0,1-1 0,1 0 0,0 0 0,1-1 0,-1-22 0,6-281 0,2 107 0,-4-108 0,-1 399 0,3 96 0,-1-170 0,-1 1 0,1-1 0,0 0 0,1 0 0,-1 1 0,1-1 0,0 0 0,0 0 0,0-1 0,1 1 0,-1 0 0,1-1 0,0 1 0,0-1 0,0 0 0,0 0 0,0 0 0,1-1 0,0 1 0,-1-1 0,1 1 0,0-1 0,0-1 0,0 1 0,0 0 0,5 0 0,11 4 0,1-2 0,0 0 0,0-1 0,22 0 0,-32-2 0,150 1 0,-119-5 0,1 3 0,0 2 0,0 1 0,79 18 0,-120-21 0,1 1 0,-1-1 0,0 1 0,1 0 0,-1 0 0,0 0 0,0 0 0,0 1 0,0-1 0,0 1 0,0-1 0,0 1 0,-1-1 0,1 1 0,0 0 0,1 2 0,-2-2 0,-1 0 0,1-1 0,-1 1 0,1 0 0,-1-1 0,0 1 0,0 0 0,0 0 0,1-1 0,-2 1 0,1 0 0,0-1 0,0 1 0,0 0 0,-1 0 0,1-1 0,-2 4 0,-4 5 0,0 1 0,0-1 0,-1 0 0,0 0 0,-13 12 0,1 1 0,18-22 0,-97 122 0,5 4 0,-80 147 0,156-237 0,1 0 0,2 2 0,2 0 0,1 0 0,2 1 0,-6 72 0,10-87 0,-2 0 0,0-1 0,-2 0 0,0 0 0,-2-1 0,-15 26 0,-19 44 0,34-71 0,-2-1 0,0-1 0,-1 0 0,-2 0 0,0-2 0,0 0 0,-25 20 0,40-37 0,0 1 0,0-1 0,0 1 0,0-1 0,-1 0 0,1 1 0,0-1 0,-1 0 0,1 0 0,-1 0 0,1 0 0,-1 0 0,0-1 0,1 1 0,-1 0 0,0-1 0,0 1 0,1-1 0,-1 1 0,0-1 0,0 0 0,-3 0 0,4-1 0,1 0 0,-1 0 0,0-1 0,0 1 0,1 0 0,-1-1 0,1 1 0,-1 0 0,1-1 0,-1 1 0,1-1 0,0 1 0,0-1 0,0 1 0,0 0 0,0-1 0,0 1 0,0-1 0,0 1 0,1-3 0,3-18 0,1 0 0,9-25 0,14-33 0,-10 33 0,18-79 0,141-552 0,-140 577 0,59-114 0,-70 172 0,1 1 0,3 1 0,46-51 0,12-14 0,-59 63-118,36-67 0,-44 72-1011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2:07:59.68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503 1 24575,'6'0'0,"-4"0"0,-8 0 0,-16 0 0,-10 0 0,-11 0 0,-5 0 0,-7 6 0,1 2 0,-3 6 0,2 6 0,4 7 0,5 3 0,4-2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2:08:11.28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3030 2627 24575,'0'-4'0,"22"-555"0,14 186 0,-22 200 0,-12-226 0,-4 188 0,2-613 0,0 815 0,-2-34 0,2 41 0,0 0 0,0 0 0,0 0 0,-1 0 0,1 0 0,-1 1 0,1-1 0,-1 0 0,0 0 0,1 0 0,-1 1 0,0-1 0,0 0 0,-1 1 0,1-1 0,-1-1 0,1 3 0,1 0 0,-1 0 0,1 0 0,0 0 0,-1 0 0,1 0 0,-1 1 0,1-1 0,0 0 0,-1 0 0,1 0 0,0 0 0,-1 1 0,1-1 0,0 0 0,-1 0 0,1 1 0,0-1 0,0 0 0,-1 0 0,1 1 0,0-1 0,0 0 0,-1 1 0,1-1 0,0 0 0,0 1 0,0-1 0,0 0 0,0 1 0,0-1 0,-1 1 0,1-1 0,0 0 0,0 1 0,0 0 0,-4 19 0,-1 20 0,1 0 0,2 1 0,7 71 0,28 121 0,-16-136 0,4 105 0,-19-120 0,16 194 0,-8-167 0,-6 192 0,-3-11 0,5-235 0,24 99 0,-19-108 0,-1 1 0,-3 0 0,2 60 0,-11 936 0,0-1080 0,-11-58 0,0 0 0,8 50 0,-2 0 0,-2 0 0,-1 1 0,-3 1 0,-1 0 0,-3 1 0,-36-69 0,53 110 0,-1 1 0,1-1 0,0 0 0,0 1 0,-1-1 0,1 0 0,0 1 0,-1-1 0,1 1 0,0-1 0,-1 0 0,1 1 0,-1-1 0,1 1 0,-1-1 0,1 1 0,-1 0 0,1-1 0,-1 1 0,0-1 0,1 1 0,-1 0 0,0 0 0,1-1 0,-1 1 0,0 0 0,1 0 0,-1 0 0,-1 0 0,-6 18 0,5 45 0,4-57 0,2 557 0,-1-535 0,1-1 0,1 0 0,1 0 0,16 44 0,-11-40 0,-2 1 0,8 59 0,-11 363 0,-8-239 0,3 1366 0,-2-1538 0,-14 77 0,8-72 0,-2 58 0,9-16 0,2-51 0,-1 1 0,-2-1 0,-2 1 0,-18 75 0,5-45 0,-14 114 0,-8 33 0,5-64 0,22-89 0,-3-1 0,-35 96 0,35-116 0,2 0 0,-12 80 0,15-70 0,9-50 0,0 1 0,0 0 0,1-1 0,-1 1 0,1 0 0,0-1 0,0 1 0,0 0 0,1 0 0,0-1 0,-1 1 0,1 0 0,0-1 0,0 1 0,1-1 0,-1 1 0,1-1 0,0 0 0,0 1 0,0-1 0,0 0 0,3 3 0,0-3 0,0 0 0,-1 0 0,1 0 0,1 0 0,-1-1 0,0 1 0,0-1 0,1-1 0,0 1 0,-1-1 0,1 0 0,0 0 0,10-1 0,32 2 0,89-9 0,-133 7 0,0-1 0,0 0 0,0 0 0,0 0 0,0-1 0,0 1 0,-1-1 0,1 0 0,-1 0 0,1 0 0,-1-1 0,0 1 0,0-1 0,0 1 0,5-7 0,-3 3 0,-1-1 0,0 0 0,0 1 0,0-1 0,-1-1 0,0 1 0,3-14 0,0-7 0,-2 0 0,-1-1 0,-1-41 0,-2 64 0,2-28 0,-1 21 0,0 0 0,-1 0 0,0 0 0,-1 0 0,-1 0 0,0 0 0,-4-15 0,5 28 0,1-1 0,0 1 0,0 0 0,0-1 0,-1 1 0,1 0 0,0-1 0,-1 1 0,1 0 0,0-1 0,-1 1 0,1 0 0,-1-1 0,1 1 0,0 0 0,-1 0 0,1 0 0,-1 0 0,1-1 0,-1 1 0,1 0 0,-1 0 0,1 0 0,0 0 0,-1 0 0,1 0 0,-1 0 0,1 0 0,-1 0 0,1 0 0,-1 0 0,1 0 0,-1 1 0,1-1 0,0 0 0,-1 0 0,1 0 0,-1 1 0,1-1 0,0 0 0,-1 0 0,1 1 0,-1-1 0,1 0 0,0 1 0,0-1 0,-1 0 0,1 1 0,0-1 0,-1 1 0,1-1 0,0 0 0,0 1 0,0-1 0,0 1 0,-1 0 0,-21 33 0,16-24 0,-4 4 0,-20 33 0,-2-2 0,-71 76 0,92-109 0,-1-2 0,0 0 0,0 0 0,-1-1 0,0-1 0,-1 0 0,0 0 0,0-2 0,0 0 0,-1 0 0,0-1 0,0-1 0,0-1 0,-1 0 0,-17 0 0,-270-4 0,105-3 0,-1784 4 0,1929 4-455,0 1 0,-99 25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2:08:13.53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6982 24186,'0'-6982'0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2:08:20.42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1 315 24575,'0'-6'0,"0"-8"0,0-8 0,0-6 0,0-5 0,0-2 0,0-2 0,0-6 0,0-3 0,0-4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2:08:22.48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38 24575,'0'-6'0,"6"-2"0,15 0 0,15 2 0,8 1 0,8 3 0,2 0 0,-2 2 0,-4 0 0,-5 0 0,-2 0 0,3 1 0,0-1 0,-1 0 0,-1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2:08:22.81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35 0 24575,'-12'0'0,"-10"0"0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0T12:42:40.9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24575,'0'0'-8191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1T22:08:44.99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212 6340 24575,'0'2'0,"0"-1"0,0 0 0,1 0 0,-1 0 0,1 0 0,-1 0 0,1 0 0,-1 0 0,1 0 0,-1 0 0,1 0 0,0 0 0,0-1 0,-1 1 0,1 0 0,0 0 0,0-1 0,0 1 0,0 0 0,0-1 0,0 1 0,1 0 0,30 11 0,-16-6 0,3 2 0,1-1 0,-1-1 0,1-1 0,0-1 0,1-1 0,25 2 0,131-6 0,-89-2 0,1031 2 0,-1110 1 0,0 0 0,0-1 0,0 0 0,0 0 0,0-1 0,-1 0 0,1-1 0,-1 0 0,1 0 0,-1-1 0,9-5 0,-12 6 0,0-1 0,-1 0 0,1 0 0,-1 0 0,0 0 0,0-1 0,0 0 0,-1 0 0,1 0 0,-1 0 0,0-1 0,-1 1 0,0-1 0,1 1 0,-2-1 0,1 0 0,1-8 0,8-96 0,-10 83 0,1 0 0,1 0 0,12-45 0,-3 29 0,-2-1 0,-2 0 0,-1-1 0,-3 0 0,-2-64 0,0 69 0,2-1 0,10-49 0,0 5 0,36-162 0,-34 178 0,45-127 0,-37 130 0,16-80 0,0-13 0,-25 106 0,-1 0 0,-3-1 0,-3 0 0,3-70 0,-11 89 0,2 16 0,-2 1 0,-1 0 0,-2-20 0,2 34 0,0 0 0,0 0 0,0 0 0,0 0 0,-1 0 0,1 0 0,-1 0 0,0 0 0,0 1 0,-1-1 0,1 1 0,-1-1 0,1 1 0,-1 0 0,0 0 0,0 0 0,-1 1 0,-4-4 0,-6-1 0,1 1 0,-1 0 0,-1 1 0,1 0 0,-1 2 0,0 0 0,-20-2 0,0 2 0,1 2 0,-39 4 0,63-2 0,0 0 0,-1 1 0,1 0 0,0 1 0,0 0 0,1 1 0,-1 0 0,-15 8 0,3 3 0,-41 34 0,33-25 0,29-22 0,-1 0 0,1-1 0,-1 0 0,0 1 0,0-1 0,0 0 0,0 0 0,0 0 0,0 0 0,0 0 0,0 0 0,0-1 0,0 1 0,0-1 0,0 0 0,0 1 0,-1-1 0,1 0 0,-4 0 0,4-1 0,1 0 0,-1 0 0,1 0 0,-1 0 0,1 0 0,0 0 0,0 0 0,-1 0 0,1 0 0,0-1 0,0 1 0,0 0 0,0-1 0,1 1 0,-1-1 0,0 1 0,1-1 0,-1 1 0,1-1 0,-1-1 0,-2-12 0,0 0 0,2 0 0,0 0 0,1-22 0,0 28 0,5-1557 0,-5 1392 0,3 110 0,12-70 0,2-34 0,7-59 0,-19 192 0,1-12 0,-3 1 0,-1 0 0,-6-61 0,4 104 0,0-1 0,-1 1 0,1 0 0,-1 0 0,0 0 0,0 0 0,0 0 0,0 1 0,-1-1 0,1 0 0,-1 0 0,1 1 0,-1-1 0,0 1 0,0-1 0,0 1 0,-1 0 0,1 0 0,0 0 0,-5-3 0,-2 1 0,1 0 0,-1 1 0,0 0 0,0 1 0,-13-3 0,-38-12 0,37 7 0,-1 1 0,1 2 0,-1 0 0,0 2 0,-1 0 0,-34-1 0,-154 6 0,108 3 0,12-1 0,-136-4 0,142-15 0,65 11 0,0 2 0,-28-3 0,44 7 0,1-1 0,-1 1 0,1-1 0,-1 0 0,1 0 0,-1 0 0,1-1 0,0 0 0,0 0 0,0 0 0,0-1 0,0 0 0,-6-4 0,8 3 0,0 1 0,0-1 0,0 0 0,1 0 0,-1 0 0,1 0 0,0-1 0,0 1 0,1-1 0,-1 1 0,1-1 0,0 0 0,0 1 0,0-1 0,1 0 0,0-6 0,-2-45 0,3 37 0,-1 1 0,-1-1 0,-1 0 0,0 1 0,-2-1 0,0 1 0,-1 0 0,0 0 0,-2 1 0,-10-21 0,7 21 0,1-1 0,1 0 0,0 0 0,-9-35 0,14 44 0,1 0 0,0 0 0,1 0 0,0-1 0,1 1 0,0 0 0,0-1 0,1 1 0,0 0 0,0 0 0,1 0 0,4-12 0,-4 17 0,0 1 0,0 0 0,-1 0 0,2 1 0,-1-1 0,0 0 0,0 1 0,1-1 0,0 1 0,-1 0 0,1 0 0,0 0 0,0 0 0,0 0 0,0 1 0,0-1 0,1 1 0,-1 0 0,0 0 0,7-1 0,7-1 0,1 1 0,-1 1 0,20 1 0,20-2 0,-29-4 0,-2-2 0,1-1 0,-1-1 0,-1-2 0,0 0 0,27-18 0,-36 21 0,-8 5 0,0-1 0,0 0 0,-1 0 0,14-13 0,-20 17 0,0 0 0,0 0 0,-1 0 0,1 0 0,0 0 0,0 0 0,-1 0 0,1 0 0,0 0 0,-1 0 0,1 0 0,-1 0 0,1 0 0,-1-1 0,0 1 0,0 0 0,1 0 0,-1 0 0,0-1 0,0 1 0,0 0 0,0 0 0,0-1 0,-1 1 0,1 0 0,0 0 0,0 0 0,-1 0 0,1-1 0,-1 1 0,1 0 0,-1 0 0,0 0 0,1 0 0,-1 0 0,0 0 0,0 0 0,1 0 0,-1 0 0,0 1 0,0-1 0,0 0 0,0 0 0,0 1 0,0-1 0,-2 0 0,-15-8 0,0 1 0,0 1 0,-1 0 0,0 2 0,0 0 0,0 1 0,-37-2 0,23 1 0,-51-12 0,41 3 0,19 4 0,-1 2 0,-1 1 0,-31-4 0,52 10 0,1 0 0,-1 1 0,1-1 0,0 1 0,-1 0 0,1 1 0,-1-1 0,1 1 0,0-1 0,-1 1 0,1 1 0,0-1 0,0 1 0,0-1 0,0 1 0,0 0 0,0 1 0,0-1 0,1 1 0,-1-1 0,1 1 0,0 0 0,-1 0 0,1 1 0,-3 4 0,5-5 0,-1 0 0,1 0 0,0 0 0,0 0 0,0 0 0,0 1 0,0-1 0,1 0 0,0 1 0,-1-1 0,1 0 0,0 1 0,1-1 0,-1 0 0,1 1 0,-1-1 0,1 0 0,0 0 0,0 1 0,1-1 0,-1 0 0,0 0 0,1 0 0,0 0 0,0-1 0,0 1 0,0 0 0,0-1 0,1 1 0,-1-1 0,1 0 0,4 4 0,3 1 0,-1 0 0,1 0 0,1-1 0,-1-1 0,1 1 0,0-2 0,0 1 0,15 2 0,62 13 0,-21-6 0,-1 2 0,98 38 0,68 42 0,108 48 0,-192-58 0,-52-26 0,44 28 0,19 11 0,-138-88 0,1 0 0,-2 2 0,0 1 0,28 25 0,-41-33 0,-1 1 0,-1 0 0,1 0 0,-1 0 0,0 1 0,-1-1 0,0 1 0,0 0 0,0 0 0,-1 1 0,-1-1 0,1 1 0,-1 0 0,-1-1 0,1 17 0,-6 197 0,-1-67 0,6-77 0,-5 111 0,1-163 0,0-1 0,-2 0 0,-1 0 0,-1-1 0,-14 34 0,2-15 0,-102 220 0,114-244 0,0-1 0,1 1 0,1 0 0,1 1 0,-4 32 0,-7 35 0,-17 20 0,19-68 0,2 1 0,-12 72 0,-3 173 0,15-216 0,-38 133 0,34-151 0,10-31 0,0 0 0,-2-1 0,-15 32 0,18-44 0,0-1 0,-1 1 0,0-1 0,0 0 0,0-1 0,-1 1 0,0-1 0,0 0 0,0 0 0,0-1 0,-1 1 0,0-1 0,-10 4 0,-4 1 0,1 2 0,1 0 0,0 1 0,1 1 0,0 1 0,0 0 0,-20 24 0,0 6 0,-52 77 0,89-120 0,0 0 0,0 0 0,0 1 0,0-1 0,0 1 0,1-1 0,-1 0 0,0 1 0,1-1 0,-1 1 0,1 0 0,-1-1 0,1 1 0,0-1 0,0 1 0,0 0 0,0-1 0,0 1 0,0-1 0,0 1 0,0 0 0,1-1 0,-1 1 0,1-1 0,0 3 0,1-2 0,-1 0 0,1 0 0,0 0 0,0 0 0,0-1 0,0 1 0,0-1 0,1 1 0,-1-1 0,0 0 0,1 1 0,-1-1 0,6 1 0,8 2 0,1 0 0,-1-1 0,30 0 0,-45-3 0,40 1 0,-30-1 0,1 0 0,-1 1 0,1 0 0,-1 0 0,17 6 0,-24-6 0,0 1 0,0 0 0,0 0 0,0 1 0,0-1 0,0 1 0,-1 0 0,1 0 0,-1 0 0,0 0 0,0 0 0,0 1 0,0 0 0,-1-1 0,0 1 0,1 0 0,2 8 0,10 28 0,-1 0 0,-3 0 0,-1 1 0,-1 0 0,4 75 0,-11 218 0,-6-162 0,4 472 0,0-638 0,0-1 0,0 0 0,0 0 0,0 0 0,1 0 0,-1 0 0,1 0 0,1 0 0,1 5 0,-3-10 0,0 0 0,0 0 0,0 0 0,0 0 0,0 0 0,0 1 0,0-1 0,0 0 0,0 0 0,1 0 0,-1 0 0,0 0 0,0 0 0,0 1 0,0-1 0,0 0 0,0 0 0,1 0 0,-1 0 0,0 0 0,0 0 0,0 0 0,0 0 0,0 0 0,1 0 0,-1 0 0,0 0 0,0 0 0,0 0 0,0 0 0,1 0 0,-1 0 0,0 0 0,0 0 0,0 0 0,0 0 0,0 0 0,1 0 0,-1 0 0,0 0 0,0 0 0,0 0 0,0 0 0,0 0 0,1 0 0,-1-1 0,0 1 0,0 0 0,0 0 0,0 0 0,0 0 0,1-1 0,5-12 0,3-16 0,9-69 0,-4 0 0,0-132 0,-2 29 0,72-342 0,-52 373 0,15-255 0,-43 382 0,2 1 0,20-70 0,-15 70 0,-2-2 0,6-61 0,-11-470 0,-7 294 0,25-133 0,-6-208 0,-18 402 0,2 207 0,-1 1 0,0 0 0,-1 1 0,0-1 0,-1 0 0,-1 0 0,1 1 0,-2 0 0,1 0 0,-8-11 0,-6-6 0,-1 0 0,-29-31 0,37 45 0,-29-34 0,4 1 0,-2 2 0,-3 2 0,-1 2 0,-57-44 0,95 82 0,-112-81 0,-136-72 0,-21-8 0,115 65 0,31 17 0,-42-24 0,138 92 0,-2 1 0,1 2 0,-59-13 0,56 16 0,-254-55 0,256 55-1365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0766E3-A5E4-4700-BBD8-8CB9DE505C01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C3961B-6190-4EC7-81A6-34B85FA5AA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702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D604C90-86F5-4A47-8FD4-B9E7CBA485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73DEAC-5491-4207-80BE-93B758A18CD5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30050" name="Rectangle 2">
            <a:extLst>
              <a:ext uri="{FF2B5EF4-FFF2-40B4-BE49-F238E27FC236}">
                <a16:creationId xmlns:a16="http://schemas.microsoft.com/office/drawing/2014/main" id="{1D6DD31F-17D5-488A-989E-A46112D6B8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88900" y="798513"/>
            <a:ext cx="7089775" cy="3989387"/>
          </a:xfrm>
          <a:ln/>
        </p:spPr>
      </p:sp>
      <p:sp>
        <p:nvSpPr>
          <p:cNvPr id="130051" name="Rectangle 3">
            <a:extLst>
              <a:ext uri="{FF2B5EF4-FFF2-40B4-BE49-F238E27FC236}">
                <a16:creationId xmlns:a16="http://schemas.microsoft.com/office/drawing/2014/main" id="{1FC1C350-0C2A-4D76-978C-50E54368CB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1399" y="5054580"/>
            <a:ext cx="5067691" cy="4786718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6486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due to recursive nature of interactions. Outputs are fed back in a step wise manner rather </a:t>
            </a:r>
            <a:r>
              <a:rPr lang="en-GB" dirty="0" err="1"/>
              <a:t>tahan</a:t>
            </a:r>
            <a:r>
              <a:rPr lang="en-GB" dirty="0"/>
              <a:t> </a:t>
            </a:r>
            <a:r>
              <a:rPr lang="en-GB" dirty="0" err="1"/>
              <a:t>continuos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FEC91F-4A80-481F-ADBD-273892DBDAB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893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4A82D-C83B-F644-5B53-BC3E9A4EF5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CDB915-8B2A-8C71-9A55-432A44BA38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F6DD9-4D5C-77E0-A0F4-9A3CC5547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692F3-934B-4843-9DD7-ABA6E8B9D6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DE6FF5-4A62-FDB7-851A-BFE76B27D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1DFEDC-DBFA-8B85-019A-75234242D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3B98A-C052-45EF-8168-4AA6A4441B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54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7B3A5-A160-85D4-E515-2BCECA33B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200D5-822B-2688-FFC1-D00FA5E070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28323-BA9B-7E50-6B19-7DED223B6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692F3-934B-4843-9DD7-ABA6E8B9D6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6510C1-F7DC-626F-0352-6CE8D2ABC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BEFDDF-4377-C26E-9659-8F67886D1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3B98A-C052-45EF-8168-4AA6A4441B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4163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B56B2-7428-28B3-3E82-C54F41502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831FA2-4D7D-6B71-AAAE-DA1DA963B1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DBEFC5-85DA-B613-F8F2-6D50FD39F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692F3-934B-4843-9DD7-ABA6E8B9D6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21667A-3CB0-331A-6EA6-75708D9E6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DCADD-3953-C82C-B5A2-48B780D2E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3B98A-C052-45EF-8168-4AA6A4441B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0007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CFBFE-C7A9-1540-30BF-84A1753EB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30B2F4-BAB4-02E8-8836-941B68FBCD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2D129D-F02B-9336-21E7-64658F01AB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5C28E5-0893-3157-E600-BFEFDAEFE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692F3-934B-4843-9DD7-ABA6E8B9D6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40F7E5-0C97-C034-350F-CAE399E3C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E490D9-7074-5FBD-4F0B-EC5DB1E70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3B98A-C052-45EF-8168-4AA6A4441B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4001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79AAA-9CAC-EBB9-E1AF-9C99E6144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6201F5-F473-EBCE-6D4D-BC6636D2C9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E44AC2-62A5-9CFA-DA45-E5CE56EC20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1170D7-5AFF-1C6A-EEF0-81DE3BAFF1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9E0651-5DDC-3ADB-CF1B-06AC5E5AF9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9937D3-0931-0B8C-9CD8-C57384818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692F3-934B-4843-9DD7-ABA6E8B9D6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72EA68-E5E7-33FD-E19F-0160AFB02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A79E68-2D54-5880-5202-732734094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3B98A-C052-45EF-8168-4AA6A4441B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701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1AE39-EC88-C68F-23DD-3CBFE4CE3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B78DB4-B651-469F-22C9-B98097498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692F3-934B-4843-9DD7-ABA6E8B9D6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280B49-77D5-F728-880B-D7B11E24A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199F99-E6C1-53BB-0864-4A52B11C0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3B98A-C052-45EF-8168-4AA6A4441B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9006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A6E131-675D-229A-AE18-E13586D49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692F3-934B-4843-9DD7-ABA6E8B9D6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1E823D-7EFB-58BF-74D0-FB75F9831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CA4526-FDBB-E450-8933-58E09D7FF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3B98A-C052-45EF-8168-4AA6A4441B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118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38D50-8037-0B5A-32E2-E5EAF566B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46537-FC35-C767-ED7E-166822382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3A741-082C-0362-2C1A-12A9939F35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D8B0BB-EDB7-4BDD-E881-806280C8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692F3-934B-4843-9DD7-ABA6E8B9D6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889D56-4F39-7440-A4D6-BA874F58D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420634-B655-327A-6331-EB21489B8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3B98A-C052-45EF-8168-4AA6A4441B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3952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863FE-F183-D102-A108-E5E0AD002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608D22-F2C2-FF92-4EA4-5FB258623C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FB62A8-C24F-CAD2-2875-91164B8BA0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960F7E-B915-C1FC-39C9-6C69F2D7E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692F3-934B-4843-9DD7-ABA6E8B9D6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05ED12-0CED-9286-AF44-A5A26D51C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8405BF-8210-017D-403A-73D82AC54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3B98A-C052-45EF-8168-4AA6A4441B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0226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854E9-0531-4B73-E72C-1C2A1B28A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3112B1-4FFE-2D7C-E3ED-80F4B76731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D67773-01BE-5784-B6F5-6E5B7CD74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692F3-934B-4843-9DD7-ABA6E8B9D6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EF8E74-819A-C3C4-0CD9-DCF8CDAC0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C7093-DF48-0269-F80B-A0050AC2D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3B98A-C052-45EF-8168-4AA6A4441B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733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810AAD-2599-5240-0FD6-8E76860C53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7D45B0-A06E-B3F2-444F-5CB77B0A6D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B31BAC-2999-487D-291F-BD513F857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692F3-934B-4843-9DD7-ABA6E8B9D6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DF872-8CCB-34EC-C323-387A64A1B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5F6C2C-E8CB-A1D9-5182-017A67BD8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3B98A-C052-45EF-8168-4AA6A4441B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6303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D5F721-B4D4-E2E2-E48B-168B904A9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A418B9-ADBB-384F-2E6A-A7D7F5A6DD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C85851-9F59-5A08-9DFE-A3A20ACA41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8692F3-934B-4843-9DD7-ABA6E8B9D6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5AC80-1457-8E9B-EF0D-E7704AA2F0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50E247-BEC3-3E83-14C2-5575563C61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33B98A-C052-45EF-8168-4AA6A4441B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393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12" Type="http://schemas.openxmlformats.org/officeDocument/2006/relationships/image" Target="../media/image14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0" Type="http://schemas.openxmlformats.org/officeDocument/2006/relationships/image" Target="../media/image12.g001"/><Relationship Id="rId4" Type="http://schemas.openxmlformats.org/officeDocument/2006/relationships/image" Target="../media/image6.svg"/><Relationship Id="rId9" Type="http://schemas.openxmlformats.org/officeDocument/2006/relationships/image" Target="../media/image11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0.png"/><Relationship Id="rId13" Type="http://schemas.openxmlformats.org/officeDocument/2006/relationships/image" Target="../media/image7.svg"/><Relationship Id="rId3" Type="http://schemas.openxmlformats.org/officeDocument/2006/relationships/customXml" Target="../ink/ink1.xml"/><Relationship Id="rId7" Type="http://schemas.openxmlformats.org/officeDocument/2006/relationships/customXml" Target="../ink/ink2.xml"/><Relationship Id="rId12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0.png"/><Relationship Id="rId11" Type="http://schemas.openxmlformats.org/officeDocument/2006/relationships/image" Target="../media/image10.svg"/><Relationship Id="rId15" Type="http://schemas.openxmlformats.org/officeDocument/2006/relationships/image" Target="../media/image14.svg"/><Relationship Id="rId10" Type="http://schemas.openxmlformats.org/officeDocument/2006/relationships/image" Target="../media/image8.svg"/><Relationship Id="rId9" Type="http://schemas.openxmlformats.org/officeDocument/2006/relationships/image" Target="../media/image9.svg"/><Relationship Id="rId14" Type="http://schemas.openxmlformats.org/officeDocument/2006/relationships/image" Target="../media/image1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19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ved=2ahUKEwjsqcaUz5XhAhVICxoKHWCsAoYQjRx6BAgBEAU&amp;url=https%3A%2F%2Fwww.psypost.org%2F2015%2F08%2Fnewly-discovered-brain-network-recognizes-whats-new-whats-familiar-36617&amp;psig=AOvVaw3KkyrbF1Zxja-8BMJmgInP&amp;ust=1553339591196018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customXml" Target="../ink/ink6.xml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2" Type="http://schemas.openxmlformats.org/officeDocument/2006/relationships/customXml" Target="../ink/ink3.xml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svg"/><Relationship Id="rId5" Type="http://schemas.openxmlformats.org/officeDocument/2006/relationships/customXml" Target="../ink/ink5.xml"/><Relationship Id="rId15" Type="http://schemas.openxmlformats.org/officeDocument/2006/relationships/customXml" Target="../ink/ink7.xml"/><Relationship Id="rId10" Type="http://schemas.openxmlformats.org/officeDocument/2006/relationships/image" Target="../media/image26.svg"/><Relationship Id="rId4" Type="http://schemas.openxmlformats.org/officeDocument/2006/relationships/customXml" Target="../ink/ink4.xml"/><Relationship Id="rId9" Type="http://schemas.openxmlformats.org/officeDocument/2006/relationships/image" Target="../media/image25.svg"/><Relationship Id="rId1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image" Target="../media/image34.png"/><Relationship Id="rId7" Type="http://schemas.openxmlformats.org/officeDocument/2006/relationships/image" Target="../media/image31.png"/><Relationship Id="rId12" Type="http://schemas.openxmlformats.org/officeDocument/2006/relationships/image" Target="../media/image80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customXml" Target="../ink/ink11.xml"/><Relationship Id="rId5" Type="http://schemas.openxmlformats.org/officeDocument/2006/relationships/image" Target="../media/image210.png"/><Relationship Id="rId10" Type="http://schemas.openxmlformats.org/officeDocument/2006/relationships/image" Target="../media/image70.png"/><Relationship Id="rId9" Type="http://schemas.openxmlformats.org/officeDocument/2006/relationships/customXml" Target="../ink/ink10.xml"/><Relationship Id="rId1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5" Type="http://schemas.openxmlformats.org/officeDocument/2006/relationships/image" Target="../media/image34.png"/><Relationship Id="rId4" Type="http://schemas.openxmlformats.org/officeDocument/2006/relationships/image" Target="../media/image3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8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10.png"/><Relationship Id="rId18" Type="http://schemas.openxmlformats.org/officeDocument/2006/relationships/customXml" Target="../ink/ink18.xml"/><Relationship Id="rId26" Type="http://schemas.openxmlformats.org/officeDocument/2006/relationships/customXml" Target="../ink/ink22.xml"/><Relationship Id="rId3" Type="http://schemas.openxmlformats.org/officeDocument/2006/relationships/image" Target="../media/image5.svg"/><Relationship Id="rId21" Type="http://schemas.openxmlformats.org/officeDocument/2006/relationships/image" Target="../media/image57.png"/><Relationship Id="rId12" Type="http://schemas.openxmlformats.org/officeDocument/2006/relationships/customXml" Target="../ink/ink15.xml"/><Relationship Id="rId17" Type="http://schemas.openxmlformats.org/officeDocument/2006/relationships/image" Target="../media/image55.png"/><Relationship Id="rId25" Type="http://schemas.openxmlformats.org/officeDocument/2006/relationships/image" Target="../media/image59.png"/><Relationship Id="rId2" Type="http://schemas.openxmlformats.org/officeDocument/2006/relationships/image" Target="../media/image52.svg"/><Relationship Id="rId16" Type="http://schemas.openxmlformats.org/officeDocument/2006/relationships/customXml" Target="../ink/ink17.xml"/><Relationship Id="rId20" Type="http://schemas.openxmlformats.org/officeDocument/2006/relationships/customXml" Target="../ink/ink1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3.xml"/><Relationship Id="rId11" Type="http://schemas.openxmlformats.org/officeDocument/2006/relationships/image" Target="../media/image40.png"/><Relationship Id="rId24" Type="http://schemas.openxmlformats.org/officeDocument/2006/relationships/customXml" Target="../ink/ink21.xml"/><Relationship Id="rId5" Type="http://schemas.openxmlformats.org/officeDocument/2006/relationships/image" Target="../media/image38.png"/><Relationship Id="rId15" Type="http://schemas.openxmlformats.org/officeDocument/2006/relationships/image" Target="../media/image54.png"/><Relationship Id="rId23" Type="http://schemas.openxmlformats.org/officeDocument/2006/relationships/image" Target="../media/image58.png"/><Relationship Id="rId28" Type="http://schemas.openxmlformats.org/officeDocument/2006/relationships/image" Target="../media/image39.png"/><Relationship Id="rId10" Type="http://schemas.openxmlformats.org/officeDocument/2006/relationships/customXml" Target="../ink/ink14.xml"/><Relationship Id="rId19" Type="http://schemas.openxmlformats.org/officeDocument/2006/relationships/image" Target="../media/image56.png"/><Relationship Id="rId4" Type="http://schemas.openxmlformats.org/officeDocument/2006/relationships/image" Target="../media/image53.png"/><Relationship Id="rId9" Type="http://schemas.openxmlformats.org/officeDocument/2006/relationships/image" Target="../media/image390.png"/><Relationship Id="rId14" Type="http://schemas.openxmlformats.org/officeDocument/2006/relationships/customXml" Target="../ink/ink16.xml"/><Relationship Id="rId22" Type="http://schemas.openxmlformats.org/officeDocument/2006/relationships/customXml" Target="../ink/ink20.xml"/><Relationship Id="rId27" Type="http://schemas.openxmlformats.org/officeDocument/2006/relationships/image" Target="../media/image60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4.xml"/><Relationship Id="rId3" Type="http://schemas.openxmlformats.org/officeDocument/2006/relationships/image" Target="../media/image62.png"/><Relationship Id="rId7" Type="http://schemas.openxmlformats.org/officeDocument/2006/relationships/image" Target="../media/image44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4" Type="http://schemas.openxmlformats.org/officeDocument/2006/relationships/customXml" Target="../ink/ink23.xml"/><Relationship Id="rId9" Type="http://schemas.openxmlformats.org/officeDocument/2006/relationships/image" Target="../media/image6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sv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sv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sv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svg"/><Relationship Id="rId7" Type="http://schemas.openxmlformats.org/officeDocument/2006/relationships/image" Target="../media/image70.svg"/><Relationship Id="rId2" Type="http://schemas.openxmlformats.org/officeDocument/2006/relationships/image" Target="../media/image6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svg"/><Relationship Id="rId5" Type="http://schemas.openxmlformats.org/officeDocument/2006/relationships/image" Target="../media/image68.svg"/><Relationship Id="rId4" Type="http://schemas.openxmlformats.org/officeDocument/2006/relationships/image" Target="../media/image67.sv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svg"/><Relationship Id="rId2" Type="http://schemas.openxmlformats.org/officeDocument/2006/relationships/image" Target="../media/image7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svg"/><Relationship Id="rId5" Type="http://schemas.openxmlformats.org/officeDocument/2006/relationships/image" Target="../media/image69.svg"/><Relationship Id="rId4" Type="http://schemas.openxmlformats.org/officeDocument/2006/relationships/image" Target="../media/image65.sv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svg"/><Relationship Id="rId2" Type="http://schemas.openxmlformats.org/officeDocument/2006/relationships/image" Target="../media/image72.sv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8saDn3SIfP8&amp;t=2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4922C-253F-7BCA-3C8A-5617424CCA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0310" y="3067073"/>
            <a:ext cx="9719256" cy="2387600"/>
          </a:xfrm>
        </p:spPr>
        <p:txBody>
          <a:bodyPr>
            <a:noAutofit/>
          </a:bodyPr>
          <a:lstStyle/>
          <a:p>
            <a:pPr algn="l"/>
            <a:r>
              <a:rPr lang="en-GB" sz="48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   </a:t>
            </a:r>
            <a:r>
              <a:rPr lang="en-GB" sz="5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Holistic management of migraine</a:t>
            </a:r>
            <a:br>
              <a:rPr lang="en-GB" sz="4000" dirty="0"/>
            </a:br>
            <a:br>
              <a:rPr lang="en-GB" sz="4000" dirty="0"/>
            </a:br>
            <a:r>
              <a:rPr lang="en-GB" sz="4000" dirty="0"/>
              <a:t>Patient self management</a:t>
            </a:r>
            <a:br>
              <a:rPr lang="en-GB" sz="4000" dirty="0"/>
            </a:br>
            <a:br>
              <a:rPr lang="en-GB" sz="4000" dirty="0"/>
            </a:br>
            <a:r>
              <a:rPr lang="en-GB" sz="4000" dirty="0"/>
              <a:t>Shared decision making</a:t>
            </a:r>
            <a:br>
              <a:rPr lang="en-GB" sz="4000" dirty="0"/>
            </a:br>
            <a:br>
              <a:rPr lang="en-GB" sz="4000" dirty="0"/>
            </a:br>
            <a:r>
              <a:rPr lang="en-GB" sz="4000" dirty="0"/>
              <a:t>What does a holistic approach look like? </a:t>
            </a:r>
            <a:br>
              <a:rPr lang="en-GB" sz="4000" dirty="0"/>
            </a:br>
            <a:br>
              <a:rPr lang="en-GB" sz="4000" dirty="0"/>
            </a:br>
            <a:r>
              <a:rPr lang="en-GB" sz="4000" dirty="0"/>
              <a:t>The Primary Care Team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10A543-47B2-D9A2-ABF9-8BB585C2FE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22502" y="5846181"/>
            <a:ext cx="9144000" cy="1655762"/>
          </a:xfrm>
        </p:spPr>
        <p:txBody>
          <a:bodyPr/>
          <a:lstStyle/>
          <a:p>
            <a:r>
              <a:rPr lang="en-GB" dirty="0"/>
              <a:t>Dr David Kernick</a:t>
            </a:r>
          </a:p>
          <a:p>
            <a:r>
              <a:rPr lang="en-GB" dirty="0"/>
              <a:t>           Exeter Headache Care </a:t>
            </a:r>
          </a:p>
        </p:txBody>
      </p:sp>
    </p:spTree>
    <p:extLst>
      <p:ext uri="{BB962C8B-B14F-4D97-AF65-F5344CB8AC3E}">
        <p14:creationId xmlns:p14="http://schemas.microsoft.com/office/powerpoint/2010/main" val="1776936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63D97-F1AD-06F9-6B15-0326342DE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Disclosures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B3878D-09BC-B6AC-764E-E83BE52477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Education support and advisory income from Lilley, Pfizer, </a:t>
            </a:r>
            <a:r>
              <a:rPr lang="en-GB" dirty="0" err="1"/>
              <a:t>Abbvie</a:t>
            </a:r>
            <a:r>
              <a:rPr lang="en-GB" dirty="0"/>
              <a:t>, Teva</a:t>
            </a:r>
          </a:p>
        </p:txBody>
      </p:sp>
    </p:spTree>
    <p:extLst>
      <p:ext uri="{BB962C8B-B14F-4D97-AF65-F5344CB8AC3E}">
        <p14:creationId xmlns:p14="http://schemas.microsoft.com/office/powerpoint/2010/main" val="3048016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C9EE5-16A6-12E9-F9DB-E5468205E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1. What do we mean by holistic?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721F7-70B8-1D2D-5298-33C17E240C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Definitions and implications </a:t>
            </a:r>
          </a:p>
        </p:txBody>
      </p:sp>
    </p:spTree>
    <p:extLst>
      <p:ext uri="{BB962C8B-B14F-4D97-AF65-F5344CB8AC3E}">
        <p14:creationId xmlns:p14="http://schemas.microsoft.com/office/powerpoint/2010/main" val="3619848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28AE2-ABF8-F268-2747-5486AD401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96B7F-33D5-9093-EB15-2BBCE4CAE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04" y="-891794"/>
            <a:ext cx="10515600" cy="2852737"/>
          </a:xfrm>
        </p:spPr>
        <p:txBody>
          <a:bodyPr/>
          <a:lstStyle/>
          <a:p>
            <a:r>
              <a:rPr lang="en-GB" dirty="0"/>
              <a:t>Holistic </a:t>
            </a:r>
            <a:r>
              <a:rPr lang="en-GB" sz="3200" dirty="0"/>
              <a:t>Gr Holos - whole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E6C744-66FA-79B6-044B-13A04634DF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515" y="2541722"/>
            <a:ext cx="10515600" cy="1500187"/>
          </a:xfrm>
        </p:spPr>
        <p:txBody>
          <a:bodyPr>
            <a:noAutofit/>
          </a:bodyPr>
          <a:lstStyle/>
          <a:p>
            <a:r>
              <a:rPr lang="en-GB" b="1" dirty="0">
                <a:solidFill>
                  <a:schemeClr val="tx1"/>
                </a:solidFill>
              </a:rPr>
              <a:t>Holistic Approach </a:t>
            </a:r>
            <a:r>
              <a:rPr lang="en-GB" dirty="0"/>
              <a:t>-  range of disciplines to manage migraine</a:t>
            </a:r>
          </a:p>
          <a:p>
            <a:endParaRPr lang="en-GB" dirty="0"/>
          </a:p>
          <a:p>
            <a:endParaRPr lang="en-GB" dirty="0"/>
          </a:p>
          <a:p>
            <a:r>
              <a:rPr lang="en-GB" b="1" dirty="0">
                <a:solidFill>
                  <a:schemeClr val="tx1"/>
                </a:solidFill>
              </a:rPr>
              <a:t>Holistic Practices  </a:t>
            </a:r>
            <a:r>
              <a:rPr lang="en-GB" dirty="0"/>
              <a:t>- approaches drawing upon a holistic perspective. </a:t>
            </a:r>
            <a:r>
              <a:rPr lang="en-GB" i="1" dirty="0"/>
              <a:t>Focus</a:t>
            </a:r>
          </a:p>
          <a:p>
            <a:r>
              <a:rPr lang="en-GB" i="1" dirty="0"/>
              <a:t> on the body's intrinsic ability to heal itself.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E5C480-6CB7-BD19-5E47-7D101FCA76DA}"/>
              </a:ext>
            </a:extLst>
          </p:cNvPr>
          <p:cNvSpPr txBox="1"/>
          <p:nvPr/>
        </p:nvSpPr>
        <p:spPr>
          <a:xfrm>
            <a:off x="548515" y="5624693"/>
            <a:ext cx="103470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/>
              <a:t>H</a:t>
            </a:r>
            <a:r>
              <a:rPr lang="en-GB" sz="2400" b="1" dirty="0">
                <a:solidFill>
                  <a:schemeClr val="tx1"/>
                </a:solidFill>
              </a:rPr>
              <a:t>olistic Perspective  </a:t>
            </a:r>
            <a:r>
              <a:rPr lang="en-GB" sz="2400" dirty="0"/>
              <a:t>-  different way of looking at the world  - Interconnected </a:t>
            </a:r>
          </a:p>
        </p:txBody>
      </p:sp>
    </p:spTree>
    <p:extLst>
      <p:ext uri="{BB962C8B-B14F-4D97-AF65-F5344CB8AC3E}">
        <p14:creationId xmlns:p14="http://schemas.microsoft.com/office/powerpoint/2010/main" val="394130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549857-6183-5BB2-A5AE-A9F000664266}"/>
              </a:ext>
            </a:extLst>
          </p:cNvPr>
          <p:cNvSpPr txBox="1"/>
          <p:nvPr/>
        </p:nvSpPr>
        <p:spPr>
          <a:xfrm>
            <a:off x="1202028" y="3533244"/>
            <a:ext cx="978794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“Sixty-six percent of the benefit is from  contextual effects.” </a:t>
            </a:r>
          </a:p>
          <a:p>
            <a:pPr algn="just"/>
            <a:endParaRPr lang="en-GB" sz="2400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algn="just"/>
            <a:r>
              <a:rPr lang="en-GB" sz="24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These merit further scrutiny as a means of  improving migraine headache.”</a:t>
            </a:r>
            <a:endParaRPr lang="en-GB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55EB4C-E825-377E-BBA6-C4D18DFB53E4}"/>
              </a:ext>
            </a:extLst>
          </p:cNvPr>
          <p:cNvSpPr txBox="1"/>
          <p:nvPr/>
        </p:nvSpPr>
        <p:spPr>
          <a:xfrm>
            <a:off x="5224111" y="5422115"/>
            <a:ext cx="6097604" cy="542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75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Forbes RB, McCarron M, Cardwell CR. Efficacy and contextual (placebo) effects of CGRP antibodies for migraine: systematic review and meta‐analysis. Headache: The Journal of Head and Face Pain. 2020 Sep;60(8):1542-57.</a:t>
            </a:r>
            <a:endParaRPr lang="en-GB" dirty="0"/>
          </a:p>
        </p:txBody>
      </p:sp>
      <p:graphicFrame>
        <p:nvGraphicFramePr>
          <p:cNvPr id="7" name="Table 2">
            <a:extLst>
              <a:ext uri="{FF2B5EF4-FFF2-40B4-BE49-F238E27FC236}">
                <a16:creationId xmlns:a16="http://schemas.microsoft.com/office/drawing/2014/main" id="{457570EE-D453-19B6-D020-0009BEFD51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358337"/>
              </p:ext>
            </p:extLst>
          </p:nvPr>
        </p:nvGraphicFramePr>
        <p:xfrm>
          <a:off x="151380" y="737178"/>
          <a:ext cx="11889240" cy="2549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4080">
                  <a:extLst>
                    <a:ext uri="{9D8B030D-6E8A-4147-A177-3AD203B41FA5}">
                      <a16:colId xmlns:a16="http://schemas.microsoft.com/office/drawing/2014/main" val="776739149"/>
                    </a:ext>
                  </a:extLst>
                </a:gridCol>
                <a:gridCol w="1579116">
                  <a:extLst>
                    <a:ext uri="{9D8B030D-6E8A-4147-A177-3AD203B41FA5}">
                      <a16:colId xmlns:a16="http://schemas.microsoft.com/office/drawing/2014/main" val="3650139636"/>
                    </a:ext>
                  </a:extLst>
                </a:gridCol>
                <a:gridCol w="1606914">
                  <a:extLst>
                    <a:ext uri="{9D8B030D-6E8A-4147-A177-3AD203B41FA5}">
                      <a16:colId xmlns:a16="http://schemas.microsoft.com/office/drawing/2014/main" val="2913133301"/>
                    </a:ext>
                  </a:extLst>
                </a:gridCol>
                <a:gridCol w="1702142">
                  <a:extLst>
                    <a:ext uri="{9D8B030D-6E8A-4147-A177-3AD203B41FA5}">
                      <a16:colId xmlns:a16="http://schemas.microsoft.com/office/drawing/2014/main" val="1197118012"/>
                    </a:ext>
                  </a:extLst>
                </a:gridCol>
                <a:gridCol w="1702142">
                  <a:extLst>
                    <a:ext uri="{9D8B030D-6E8A-4147-A177-3AD203B41FA5}">
                      <a16:colId xmlns:a16="http://schemas.microsoft.com/office/drawing/2014/main" val="3628204842"/>
                    </a:ext>
                  </a:extLst>
                </a:gridCol>
                <a:gridCol w="2016965">
                  <a:extLst>
                    <a:ext uri="{9D8B030D-6E8A-4147-A177-3AD203B41FA5}">
                      <a16:colId xmlns:a16="http://schemas.microsoft.com/office/drawing/2014/main" val="1125729297"/>
                    </a:ext>
                  </a:extLst>
                </a:gridCol>
                <a:gridCol w="1657881">
                  <a:extLst>
                    <a:ext uri="{9D8B030D-6E8A-4147-A177-3AD203B41FA5}">
                      <a16:colId xmlns:a16="http://schemas.microsoft.com/office/drawing/2014/main" val="64447255"/>
                    </a:ext>
                  </a:extLst>
                </a:gridCol>
              </a:tblGrid>
              <a:tr h="374882">
                <a:tc>
                  <a:txBody>
                    <a:bodyPr/>
                    <a:lstStyle/>
                    <a:p>
                      <a:endParaRPr lang="en-GB" sz="1400">
                        <a:latin typeface="Slate Pro" panose="02000506040000020004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latin typeface="Slate Pro" panose="02000506040000020004"/>
                          <a:cs typeface="Arial" panose="020B0604020202020204" pitchFamily="34" charset="0"/>
                        </a:rPr>
                        <a:t>Rimegepant</a:t>
                      </a:r>
                      <a:r>
                        <a:rPr lang="en-GB" sz="1400" b="1" baseline="30000" dirty="0">
                          <a:solidFill>
                            <a:schemeClr val="bg1"/>
                          </a:solidFill>
                          <a:latin typeface="Slate Pro" panose="02000506040000020004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6F0B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latin typeface="Slate Pro" panose="02000506040000020004"/>
                          <a:cs typeface="Arial" panose="020B0604020202020204" pitchFamily="34" charset="0"/>
                        </a:rPr>
                        <a:t>Atogepant</a:t>
                      </a:r>
                      <a:r>
                        <a:rPr lang="en-GB" sz="1400" b="1" baseline="30000" dirty="0">
                          <a:solidFill>
                            <a:schemeClr val="bg1"/>
                          </a:solidFill>
                          <a:latin typeface="Slate Pro" panose="02000506040000020004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latin typeface="Slate Pro" panose="02000506040000020004"/>
                          <a:cs typeface="Arial" panose="020B0604020202020204" pitchFamily="34" charset="0"/>
                        </a:rPr>
                        <a:t>Erenumab</a:t>
                      </a:r>
                      <a:r>
                        <a:rPr lang="en-GB" sz="1400" b="1" baseline="30000" dirty="0">
                          <a:solidFill>
                            <a:schemeClr val="bg1"/>
                          </a:solidFill>
                          <a:latin typeface="Slate Pro" panose="02000506040000020004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latin typeface="Slate Pro" panose="02000506040000020004"/>
                          <a:cs typeface="Arial" panose="020B0604020202020204" pitchFamily="34" charset="0"/>
                        </a:rPr>
                        <a:t>Galcanezumab</a:t>
                      </a:r>
                      <a:r>
                        <a:rPr lang="en-GB" sz="1400" b="1" baseline="30000" dirty="0">
                          <a:solidFill>
                            <a:schemeClr val="bg1"/>
                          </a:solidFill>
                          <a:latin typeface="Slate Pro" panose="02000506040000020004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latin typeface="Slate Pro" panose="02000506040000020004"/>
                          <a:cs typeface="Arial" panose="020B0604020202020204" pitchFamily="34" charset="0"/>
                        </a:rPr>
                        <a:t>Fremanezumab</a:t>
                      </a:r>
                      <a:r>
                        <a:rPr lang="en-GB" sz="1400" b="1" baseline="30000" dirty="0">
                          <a:solidFill>
                            <a:schemeClr val="bg1"/>
                          </a:solidFill>
                          <a:latin typeface="Slate Pro" panose="02000506040000020004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kern="1200" dirty="0">
                          <a:solidFill>
                            <a:schemeClr val="bg1"/>
                          </a:solidFill>
                          <a:effectLst/>
                          <a:latin typeface="Slate Pro" panose="02000506040000020004"/>
                          <a:ea typeface="+mn-ea"/>
                          <a:cs typeface="Arial" panose="020B0604020202020204" pitchFamily="34" charset="0"/>
                        </a:rPr>
                        <a:t>Eptinezumab</a:t>
                      </a:r>
                      <a:r>
                        <a:rPr lang="en-GB" sz="1400" b="1" kern="1200" baseline="30000" dirty="0">
                          <a:solidFill>
                            <a:schemeClr val="bg1"/>
                          </a:solidFill>
                          <a:effectLst/>
                          <a:latin typeface="Slate Pro" panose="02000506040000020004"/>
                          <a:ea typeface="+mn-ea"/>
                          <a:cs typeface="Arial" panose="020B0604020202020204" pitchFamily="34" charset="0"/>
                        </a:rPr>
                        <a:t>6     </a:t>
                      </a:r>
                      <a:r>
                        <a:rPr lang="en-GB" sz="1600" b="1" kern="1200" baseline="30000" dirty="0">
                          <a:solidFill>
                            <a:schemeClr val="bg1"/>
                          </a:solidFill>
                          <a:effectLst/>
                          <a:latin typeface="Slate Pro" panose="02000506040000020004"/>
                          <a:ea typeface="+mn-ea"/>
                          <a:cs typeface="Arial" panose="020B0604020202020204" pitchFamily="34" charset="0"/>
                        </a:rPr>
                        <a:t>   </a:t>
                      </a:r>
                      <a:endParaRPr lang="en-GB" sz="1600" b="1" baseline="30000" dirty="0">
                        <a:solidFill>
                          <a:schemeClr val="bg1"/>
                        </a:solidFill>
                        <a:latin typeface="Slate Pro" panose="02000506040000020004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2686140"/>
                  </a:ext>
                </a:extLst>
              </a:tr>
              <a:tr h="1574508">
                <a:tc>
                  <a:txBody>
                    <a:bodyPr/>
                    <a:lstStyle/>
                    <a:p>
                      <a:pPr marL="0"/>
                      <a:endParaRPr lang="en-GB" sz="1300" b="1" dirty="0">
                        <a:solidFill>
                          <a:srgbClr val="000000"/>
                        </a:solidFill>
                        <a:latin typeface="Slate Pro" panose="02000506040000020004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b="1" i="0" dirty="0">
                          <a:solidFill>
                            <a:srgbClr val="000000"/>
                          </a:solidFill>
                          <a:effectLst/>
                          <a:latin typeface="Slate Pro" panose="02000506040000020004"/>
                          <a:cs typeface="Arial" panose="020B0604020202020204" pitchFamily="34" charset="0"/>
                        </a:rPr>
                        <a:t>Acute treatment </a:t>
                      </a:r>
                      <a:r>
                        <a:rPr lang="en-GB" sz="1300" b="0" i="0" dirty="0">
                          <a:solidFill>
                            <a:srgbClr val="000000"/>
                          </a:solidFill>
                          <a:effectLst/>
                          <a:latin typeface="Slate Pro" panose="02000506040000020004"/>
                          <a:cs typeface="Arial" panose="020B0604020202020204" pitchFamily="34" charset="0"/>
                        </a:rPr>
                        <a:t>of migraine with or without aura and </a:t>
                      </a:r>
                      <a:r>
                        <a:rPr lang="en-GB" sz="1300" b="1" i="0" dirty="0">
                          <a:solidFill>
                            <a:srgbClr val="000000"/>
                          </a:solidFill>
                          <a:effectLst/>
                          <a:latin typeface="Slate Pro" panose="02000506040000020004"/>
                          <a:cs typeface="Arial" panose="020B0604020202020204" pitchFamily="34" charset="0"/>
                        </a:rPr>
                        <a:t>preventive treatment of EM</a:t>
                      </a:r>
                      <a:r>
                        <a:rPr lang="en-GB" sz="1300" b="0" i="0" dirty="0">
                          <a:solidFill>
                            <a:srgbClr val="000000"/>
                          </a:solidFill>
                          <a:effectLst/>
                          <a:latin typeface="Slate Pro" panose="02000506040000020004"/>
                          <a:cs typeface="Arial" panose="020B0604020202020204" pitchFamily="34" charset="0"/>
                        </a:rPr>
                        <a:t> </a:t>
                      </a:r>
                      <a:br>
                        <a:rPr lang="en-GB" sz="1300" b="0" i="0" dirty="0">
                          <a:solidFill>
                            <a:srgbClr val="000000"/>
                          </a:solidFill>
                          <a:effectLst/>
                          <a:latin typeface="Slate Pro" panose="02000506040000020004"/>
                          <a:cs typeface="Arial" panose="020B0604020202020204" pitchFamily="34" charset="0"/>
                        </a:rPr>
                      </a:br>
                      <a:r>
                        <a:rPr lang="en-GB" sz="1300" b="0" i="0" dirty="0">
                          <a:solidFill>
                            <a:srgbClr val="000000"/>
                          </a:solidFill>
                          <a:effectLst/>
                          <a:latin typeface="Slate Pro" panose="02000506040000020004"/>
                          <a:cs typeface="Arial" panose="020B0604020202020204" pitchFamily="34" charset="0"/>
                        </a:rPr>
                        <a:t>in adults</a:t>
                      </a:r>
                      <a:endParaRPr lang="en-GB" sz="1300" dirty="0">
                        <a:solidFill>
                          <a:srgbClr val="000000"/>
                        </a:solidFill>
                        <a:latin typeface="Slate Pro" panose="02000506040000020004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6F0B8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b="1" i="0" dirty="0">
                          <a:solidFill>
                            <a:srgbClr val="000000"/>
                          </a:solidFill>
                          <a:effectLst/>
                          <a:latin typeface="Slate Pro" panose="02000506040000020004"/>
                          <a:cs typeface="Arial" panose="020B0604020202020204" pitchFamily="34" charset="0"/>
                        </a:rPr>
                        <a:t>Preventive treatment </a:t>
                      </a:r>
                      <a:r>
                        <a:rPr lang="en-GB" sz="1300" b="0" i="0" dirty="0">
                          <a:solidFill>
                            <a:srgbClr val="000000"/>
                          </a:solidFill>
                          <a:effectLst/>
                          <a:latin typeface="Slate Pro" panose="02000506040000020004"/>
                          <a:cs typeface="Arial" panose="020B0604020202020204" pitchFamily="34" charset="0"/>
                        </a:rPr>
                        <a:t>of migraine in adults </a:t>
                      </a:r>
                      <a:br>
                        <a:rPr lang="en-GB" sz="1300" b="0" i="0" dirty="0">
                          <a:solidFill>
                            <a:srgbClr val="000000"/>
                          </a:solidFill>
                          <a:effectLst/>
                          <a:latin typeface="Slate Pro" panose="02000506040000020004"/>
                          <a:cs typeface="Arial" panose="020B0604020202020204" pitchFamily="34" charset="0"/>
                        </a:rPr>
                      </a:br>
                      <a:r>
                        <a:rPr lang="en-GB" sz="1300" b="0" i="0" dirty="0">
                          <a:solidFill>
                            <a:srgbClr val="000000"/>
                          </a:solidFill>
                          <a:effectLst/>
                          <a:latin typeface="Slate Pro" panose="02000506040000020004"/>
                          <a:cs typeface="Arial" panose="020B0604020202020204" pitchFamily="34" charset="0"/>
                        </a:rPr>
                        <a:t>(EM and CM)</a:t>
                      </a:r>
                    </a:p>
                  </a:txBody>
                  <a:tcPr anchor="ctr">
                    <a:solidFill>
                      <a:srgbClr val="156082">
                        <a:alpha val="2212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b="1" i="0" dirty="0">
                          <a:solidFill>
                            <a:srgbClr val="000000"/>
                          </a:solidFill>
                          <a:effectLst/>
                          <a:latin typeface="Slate Pro" panose="02000506040000020004"/>
                          <a:cs typeface="Arial" panose="020B0604020202020204" pitchFamily="34" charset="0"/>
                        </a:rPr>
                        <a:t>Preventive treatment </a:t>
                      </a:r>
                      <a:r>
                        <a:rPr lang="en-GB" sz="1300" b="0" i="0" dirty="0">
                          <a:solidFill>
                            <a:srgbClr val="000000"/>
                          </a:solidFill>
                          <a:effectLst/>
                          <a:latin typeface="Slate Pro" panose="02000506040000020004"/>
                          <a:cs typeface="Arial" panose="020B0604020202020204" pitchFamily="34" charset="0"/>
                        </a:rPr>
                        <a:t>of migraine in adults </a:t>
                      </a:r>
                      <a:br>
                        <a:rPr lang="en-GB" sz="1300" b="0" i="0" dirty="0">
                          <a:solidFill>
                            <a:srgbClr val="000000"/>
                          </a:solidFill>
                          <a:effectLst/>
                          <a:latin typeface="Slate Pro" panose="02000506040000020004"/>
                          <a:cs typeface="Arial" panose="020B0604020202020204" pitchFamily="34" charset="0"/>
                        </a:rPr>
                      </a:br>
                      <a:r>
                        <a:rPr lang="en-GB" sz="1300" b="0" i="0" dirty="0">
                          <a:solidFill>
                            <a:srgbClr val="000000"/>
                          </a:solidFill>
                          <a:effectLst/>
                          <a:latin typeface="Slate Pro" panose="02000506040000020004"/>
                          <a:cs typeface="Arial" panose="020B0604020202020204" pitchFamily="34" charset="0"/>
                        </a:rPr>
                        <a:t>(EM and CM)</a:t>
                      </a:r>
                    </a:p>
                  </a:txBody>
                  <a:tcPr anchor="ctr">
                    <a:solidFill>
                      <a:schemeClr val="accent3">
                        <a:alpha val="1997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b="1" i="0" dirty="0">
                          <a:solidFill>
                            <a:srgbClr val="000000"/>
                          </a:solidFill>
                          <a:effectLst/>
                          <a:latin typeface="Slate Pro" panose="02000506040000020004"/>
                          <a:cs typeface="Arial" panose="020B0604020202020204" pitchFamily="34" charset="0"/>
                        </a:rPr>
                        <a:t>Preventive treatment </a:t>
                      </a:r>
                      <a:r>
                        <a:rPr lang="en-GB" sz="1300" b="0" i="0" dirty="0">
                          <a:solidFill>
                            <a:srgbClr val="000000"/>
                          </a:solidFill>
                          <a:effectLst/>
                          <a:latin typeface="Slate Pro" panose="02000506040000020004"/>
                          <a:cs typeface="Arial" panose="020B0604020202020204" pitchFamily="34" charset="0"/>
                        </a:rPr>
                        <a:t>of migraine in adults </a:t>
                      </a:r>
                      <a:br>
                        <a:rPr lang="en-GB" sz="1300" b="0" i="0" dirty="0">
                          <a:solidFill>
                            <a:srgbClr val="000000"/>
                          </a:solidFill>
                          <a:effectLst/>
                          <a:latin typeface="Slate Pro" panose="02000506040000020004"/>
                          <a:cs typeface="Arial" panose="020B0604020202020204" pitchFamily="34" charset="0"/>
                        </a:rPr>
                      </a:br>
                      <a:r>
                        <a:rPr lang="en-GB" sz="1300" b="0" i="0" dirty="0">
                          <a:solidFill>
                            <a:srgbClr val="000000"/>
                          </a:solidFill>
                          <a:effectLst/>
                          <a:latin typeface="Slate Pro" panose="02000506040000020004"/>
                          <a:cs typeface="Arial" panose="020B0604020202020204" pitchFamily="34" charset="0"/>
                        </a:rPr>
                        <a:t>(EM and CM)</a:t>
                      </a:r>
                    </a:p>
                  </a:txBody>
                  <a:tcPr anchor="ctr">
                    <a:solidFill>
                      <a:schemeClr val="accent3">
                        <a:alpha val="1997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b="1" i="0" dirty="0">
                          <a:solidFill>
                            <a:srgbClr val="000000"/>
                          </a:solidFill>
                          <a:effectLst/>
                          <a:latin typeface="Slate Pro" panose="02000506040000020004"/>
                          <a:cs typeface="Arial" panose="020B0604020202020204" pitchFamily="34" charset="0"/>
                        </a:rPr>
                        <a:t>Preventive treatment </a:t>
                      </a:r>
                      <a:r>
                        <a:rPr lang="en-GB" sz="1300" b="0" i="0">
                          <a:solidFill>
                            <a:srgbClr val="000000"/>
                          </a:solidFill>
                          <a:effectLst/>
                          <a:latin typeface="Slate Pro" panose="02000506040000020004"/>
                          <a:cs typeface="Arial" panose="020B0604020202020204" pitchFamily="34" charset="0"/>
                        </a:rPr>
                        <a:t>of </a:t>
                      </a:r>
                      <a:br>
                        <a:rPr lang="en-GB" sz="1300" b="0" i="0">
                          <a:solidFill>
                            <a:srgbClr val="000000"/>
                          </a:solidFill>
                          <a:effectLst/>
                          <a:latin typeface="Slate Pro" panose="02000506040000020004"/>
                          <a:cs typeface="Arial" panose="020B0604020202020204" pitchFamily="34" charset="0"/>
                        </a:rPr>
                      </a:br>
                      <a:r>
                        <a:rPr lang="en-GB" sz="1300" b="0" i="0">
                          <a:solidFill>
                            <a:srgbClr val="000000"/>
                          </a:solidFill>
                          <a:effectLst/>
                          <a:latin typeface="Slate Pro" panose="02000506040000020004"/>
                          <a:cs typeface="Arial" panose="020B0604020202020204" pitchFamily="34" charset="0"/>
                        </a:rPr>
                        <a:t>migraine </a:t>
                      </a:r>
                      <a:r>
                        <a:rPr lang="en-GB" sz="1300" b="0" i="0" dirty="0">
                          <a:solidFill>
                            <a:srgbClr val="000000"/>
                          </a:solidFill>
                          <a:effectLst/>
                          <a:latin typeface="Slate Pro" panose="02000506040000020004"/>
                          <a:cs typeface="Arial" panose="020B0604020202020204" pitchFamily="34" charset="0"/>
                        </a:rPr>
                        <a:t>in adults </a:t>
                      </a:r>
                      <a:br>
                        <a:rPr lang="en-GB" sz="1300" b="0" i="0" dirty="0">
                          <a:solidFill>
                            <a:srgbClr val="000000"/>
                          </a:solidFill>
                          <a:effectLst/>
                          <a:latin typeface="Slate Pro" panose="02000506040000020004"/>
                          <a:cs typeface="Arial" panose="020B0604020202020204" pitchFamily="34" charset="0"/>
                        </a:rPr>
                      </a:br>
                      <a:r>
                        <a:rPr lang="en-GB" sz="1300" b="0" i="0" dirty="0">
                          <a:solidFill>
                            <a:srgbClr val="000000"/>
                          </a:solidFill>
                          <a:effectLst/>
                          <a:latin typeface="Slate Pro" panose="02000506040000020004"/>
                          <a:cs typeface="Arial" panose="020B0604020202020204" pitchFamily="34" charset="0"/>
                        </a:rPr>
                        <a:t>(EM and CM)</a:t>
                      </a:r>
                    </a:p>
                  </a:txBody>
                  <a:tcPr anchor="ctr">
                    <a:solidFill>
                      <a:schemeClr val="accent3">
                        <a:alpha val="1997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b="1" i="0" dirty="0">
                          <a:solidFill>
                            <a:srgbClr val="000000"/>
                          </a:solidFill>
                          <a:effectLst/>
                          <a:latin typeface="Slate Pro" panose="02000506040000020004"/>
                          <a:cs typeface="Arial" panose="020B0604020202020204" pitchFamily="34" charset="0"/>
                        </a:rPr>
                        <a:t>Preventive treatment </a:t>
                      </a:r>
                      <a:r>
                        <a:rPr lang="en-GB" sz="1300" b="0" i="0" dirty="0">
                          <a:solidFill>
                            <a:srgbClr val="000000"/>
                          </a:solidFill>
                          <a:effectLst/>
                          <a:latin typeface="Slate Pro" panose="02000506040000020004"/>
                          <a:cs typeface="Arial" panose="020B0604020202020204" pitchFamily="34" charset="0"/>
                        </a:rPr>
                        <a:t>of migraine in adults </a:t>
                      </a:r>
                      <a:br>
                        <a:rPr lang="en-GB" sz="1300" b="0" i="0" dirty="0">
                          <a:solidFill>
                            <a:srgbClr val="000000"/>
                          </a:solidFill>
                          <a:effectLst/>
                          <a:latin typeface="Slate Pro" panose="02000506040000020004"/>
                          <a:cs typeface="Arial" panose="020B0604020202020204" pitchFamily="34" charset="0"/>
                        </a:rPr>
                      </a:br>
                      <a:r>
                        <a:rPr lang="en-GB" sz="1300" b="0" i="0" dirty="0">
                          <a:solidFill>
                            <a:srgbClr val="000000"/>
                          </a:solidFill>
                          <a:effectLst/>
                          <a:latin typeface="Slate Pro" panose="02000506040000020004"/>
                          <a:cs typeface="Arial" panose="020B0604020202020204" pitchFamily="34" charset="0"/>
                        </a:rPr>
                        <a:t>(EM and CM)</a:t>
                      </a:r>
                    </a:p>
                  </a:txBody>
                  <a:tcPr anchor="ctr">
                    <a:solidFill>
                      <a:schemeClr val="accent3">
                        <a:alpha val="1997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222111"/>
                  </a:ext>
                </a:extLst>
              </a:tr>
              <a:tr h="599812">
                <a:tc>
                  <a:txBody>
                    <a:bodyPr/>
                    <a:lstStyle/>
                    <a:p>
                      <a:pPr marL="0"/>
                      <a:r>
                        <a:rPr lang="en-GB" sz="1300" b="1">
                          <a:solidFill>
                            <a:srgbClr val="000000"/>
                          </a:solidFill>
                          <a:latin typeface="Slate Pro" panose="02000506040000020004"/>
                          <a:cs typeface="Arial" panose="020B0604020202020204" pitchFamily="34" charset="0"/>
                        </a:rPr>
                        <a:t>Standard recommended dose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300" b="0" i="0" kern="1200" dirty="0">
                          <a:solidFill>
                            <a:srgbClr val="000000"/>
                          </a:solidFill>
                          <a:effectLst/>
                          <a:latin typeface="Slate Pro" panose="02000506040000020004"/>
                          <a:ea typeface="+mn-ea"/>
                          <a:cs typeface="+mn-cs"/>
                        </a:rPr>
                        <a:t>75 mg EOD </a:t>
                      </a:r>
                      <a:endParaRPr lang="en-GB" sz="1300" dirty="0">
                        <a:solidFill>
                          <a:srgbClr val="000000"/>
                        </a:solidFill>
                        <a:latin typeface="Slate Pro" panose="02000506040000020004"/>
                      </a:endParaRPr>
                    </a:p>
                  </a:txBody>
                  <a:tcPr anchor="ctr">
                    <a:solidFill>
                      <a:srgbClr val="6F0B8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dirty="0">
                          <a:solidFill>
                            <a:srgbClr val="000000"/>
                          </a:solidFill>
                          <a:latin typeface="Slate Pro" panose="02000506040000020004"/>
                        </a:rPr>
                        <a:t>60 mg QD</a:t>
                      </a:r>
                    </a:p>
                  </a:txBody>
                  <a:tcPr anchor="ctr">
                    <a:solidFill>
                      <a:srgbClr val="156082">
                        <a:alpha val="2212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dirty="0">
                          <a:solidFill>
                            <a:srgbClr val="000000"/>
                          </a:solidFill>
                          <a:latin typeface="Slate Pro" panose="02000506040000020004"/>
                        </a:rPr>
                        <a:t>70 mg (or 140 mg) monthly </a:t>
                      </a:r>
                    </a:p>
                  </a:txBody>
                  <a:tcPr anchor="ctr">
                    <a:solidFill>
                      <a:schemeClr val="accent3">
                        <a:alpha val="1997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dirty="0">
                          <a:solidFill>
                            <a:srgbClr val="000000"/>
                          </a:solidFill>
                          <a:latin typeface="Slate Pro" panose="02000506040000020004"/>
                        </a:rPr>
                        <a:t>120 mg monthly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dirty="0">
                          <a:solidFill>
                            <a:srgbClr val="000000"/>
                          </a:solidFill>
                          <a:latin typeface="Slate Pro" panose="02000506040000020004"/>
                        </a:rPr>
                        <a:t>(240 mg loading dose)</a:t>
                      </a:r>
                    </a:p>
                  </a:txBody>
                  <a:tcPr anchor="ctr">
                    <a:solidFill>
                      <a:schemeClr val="accent3">
                        <a:alpha val="1997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dirty="0">
                          <a:solidFill>
                            <a:srgbClr val="000000"/>
                          </a:solidFill>
                          <a:latin typeface="Slate Pro" panose="02000506040000020004"/>
                        </a:rPr>
                        <a:t>225 mg monthly 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dirty="0">
                          <a:solidFill>
                            <a:srgbClr val="000000"/>
                          </a:solidFill>
                          <a:latin typeface="Slate Pro" panose="02000506040000020004"/>
                        </a:rPr>
                        <a:t>675 mg quarterly</a:t>
                      </a:r>
                    </a:p>
                  </a:txBody>
                  <a:tcPr anchor="ctr">
                    <a:solidFill>
                      <a:schemeClr val="accent3">
                        <a:alpha val="19972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dirty="0">
                          <a:solidFill>
                            <a:srgbClr val="000000"/>
                          </a:solidFill>
                          <a:latin typeface="Slate Pro" panose="02000506040000020004"/>
                        </a:rPr>
                        <a:t>100 mg (or 300 mg) quarterly</a:t>
                      </a:r>
                    </a:p>
                  </a:txBody>
                  <a:tcPr anchor="ctr">
                    <a:solidFill>
                      <a:schemeClr val="accent3">
                        <a:alpha val="19972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997404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1338F81-634B-0C49-0CE2-0118E4A9137F}"/>
              </a:ext>
            </a:extLst>
          </p:cNvPr>
          <p:cNvSpPr txBox="1"/>
          <p:nvPr/>
        </p:nvSpPr>
        <p:spPr>
          <a:xfrm>
            <a:off x="399246" y="5719101"/>
            <a:ext cx="40174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/>
              <a:t>Healing in Action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E7760B-4263-1226-ECB1-AED671B1C651}"/>
              </a:ext>
            </a:extLst>
          </p:cNvPr>
          <p:cNvSpPr/>
          <p:nvPr/>
        </p:nvSpPr>
        <p:spPr>
          <a:xfrm>
            <a:off x="151380" y="2523891"/>
            <a:ext cx="11889240" cy="6724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00E51F-B562-9D12-054A-9765D9908700}"/>
              </a:ext>
            </a:extLst>
          </p:cNvPr>
          <p:cNvSpPr/>
          <p:nvPr/>
        </p:nvSpPr>
        <p:spPr>
          <a:xfrm>
            <a:off x="1725768" y="1197735"/>
            <a:ext cx="10466231" cy="2088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6610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8F02D-E3A1-1197-7D97-7F478457A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a holistic perspective?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73CBBB-B339-4DB3-3AB7-AE512F68D1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158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Folding paper more than 7 times ...">
            <a:extLst>
              <a:ext uri="{FF2B5EF4-FFF2-40B4-BE49-F238E27FC236}">
                <a16:creationId xmlns:a16="http://schemas.microsoft.com/office/drawing/2014/main" id="{9A221C34-83F2-7CEB-06B3-E201414DB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095" y="603846"/>
            <a:ext cx="3836830" cy="2873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7,200+ Entangled String Stock Photos ...">
            <a:extLst>
              <a:ext uri="{FF2B5EF4-FFF2-40B4-BE49-F238E27FC236}">
                <a16:creationId xmlns:a16="http://schemas.microsoft.com/office/drawing/2014/main" id="{BA5A5BD3-06B0-0A65-742B-5D8478599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91" y="3924678"/>
            <a:ext cx="4081934" cy="2716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CB87216-85B8-E84D-20EB-F2349C972954}"/>
              </a:ext>
            </a:extLst>
          </p:cNvPr>
          <p:cNvSpPr txBox="1"/>
          <p:nvPr/>
        </p:nvSpPr>
        <p:spPr>
          <a:xfrm>
            <a:off x="6815328" y="1658267"/>
            <a:ext cx="408193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Complicated</a:t>
            </a:r>
          </a:p>
          <a:p>
            <a:r>
              <a:rPr lang="en-GB" dirty="0"/>
              <a:t>Latin            Com – with</a:t>
            </a:r>
          </a:p>
          <a:p>
            <a:r>
              <a:rPr lang="en-GB" dirty="0"/>
              <a:t>                       Plica – folds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D8E3B8-AB52-CE3A-E44F-A7E128B8D25D}"/>
              </a:ext>
            </a:extLst>
          </p:cNvPr>
          <p:cNvSpPr txBox="1"/>
          <p:nvPr/>
        </p:nvSpPr>
        <p:spPr>
          <a:xfrm>
            <a:off x="6815328" y="4144075"/>
            <a:ext cx="408193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Complex</a:t>
            </a:r>
          </a:p>
          <a:p>
            <a:r>
              <a:rPr lang="en-GB" dirty="0"/>
              <a:t>Latin            Com – with</a:t>
            </a:r>
          </a:p>
          <a:p>
            <a:r>
              <a:rPr lang="en-GB" dirty="0"/>
              <a:t>                       Plexus – braided together</a:t>
            </a:r>
          </a:p>
        </p:txBody>
      </p:sp>
    </p:spTree>
    <p:extLst>
      <p:ext uri="{BB962C8B-B14F-4D97-AF65-F5344CB8AC3E}">
        <p14:creationId xmlns:p14="http://schemas.microsoft.com/office/powerpoint/2010/main" val="279195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>
            <a:extLst>
              <a:ext uri="{FF2B5EF4-FFF2-40B4-BE49-F238E27FC236}">
                <a16:creationId xmlns:a16="http://schemas.microsoft.com/office/drawing/2014/main" id="{D33A0CEB-117B-431C-ADEF-1469B016D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164" y="404813"/>
            <a:ext cx="8110537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9027" name="Text Box 3">
            <a:extLst>
              <a:ext uri="{FF2B5EF4-FFF2-40B4-BE49-F238E27FC236}">
                <a16:creationId xmlns:a16="http://schemas.microsoft.com/office/drawing/2014/main" id="{0DB11AC5-6429-45CA-A62C-78E55F2DCC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7251" y="5661026"/>
            <a:ext cx="6399509" cy="461665"/>
          </a:xfrm>
          <a:prstGeom prst="rect">
            <a:avLst/>
          </a:prstGeom>
          <a:noFill/>
          <a:ln w="12700">
            <a:solidFill>
              <a:srgbClr val="FFFFB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715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hangingPunct="0"/>
            <a:r>
              <a:rPr lang="en-GB" altLang="en-US" sz="2400">
                <a:solidFill>
                  <a:schemeClr val="bg2"/>
                </a:solidFill>
                <a:latin typeface="Times New Roman" panose="02020603050405020304" pitchFamily="18" charset="0"/>
              </a:rPr>
              <a:t>Structures, levers, control, measurement, checking</a:t>
            </a:r>
            <a:endParaRPr lang="en-US" altLang="en-US" sz="2400">
              <a:solidFill>
                <a:schemeClr val="bg2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690FE1-04F6-4231-E0F3-E697C926CDC9}"/>
              </a:ext>
            </a:extLst>
          </p:cNvPr>
          <p:cNvSpPr txBox="1"/>
          <p:nvPr/>
        </p:nvSpPr>
        <p:spPr>
          <a:xfrm>
            <a:off x="1339403" y="6268521"/>
            <a:ext cx="9131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traditional approach of science and medical science. Linear or reductionist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C4A821-CAB4-D30B-4DA7-227C17655610}"/>
              </a:ext>
            </a:extLst>
          </p:cNvPr>
          <p:cNvSpPr txBox="1"/>
          <p:nvPr/>
        </p:nvSpPr>
        <p:spPr>
          <a:xfrm>
            <a:off x="4043966" y="404813"/>
            <a:ext cx="2990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THE SCIENTIFIC APPROACH</a:t>
            </a:r>
          </a:p>
        </p:txBody>
      </p:sp>
    </p:spTree>
    <p:extLst>
      <p:ext uri="{BB962C8B-B14F-4D97-AF65-F5344CB8AC3E}">
        <p14:creationId xmlns:p14="http://schemas.microsoft.com/office/powerpoint/2010/main" val="1624090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Head with gears outline">
            <a:extLst>
              <a:ext uri="{FF2B5EF4-FFF2-40B4-BE49-F238E27FC236}">
                <a16:creationId xmlns:a16="http://schemas.microsoft.com/office/drawing/2014/main" id="{0E8EDDE7-9830-2902-8322-658C175D9E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5184161" y="655860"/>
            <a:ext cx="1568910" cy="1443397"/>
          </a:xfrm>
          <a:prstGeom prst="rect">
            <a:avLst/>
          </a:prstGeom>
        </p:spPr>
      </p:pic>
      <p:pic>
        <p:nvPicPr>
          <p:cNvPr id="5" name="Graphic 4" descr="Man outline">
            <a:extLst>
              <a:ext uri="{FF2B5EF4-FFF2-40B4-BE49-F238E27FC236}">
                <a16:creationId xmlns:a16="http://schemas.microsoft.com/office/drawing/2014/main" id="{1BB71E6D-4ED1-823C-B44D-B5907A3566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81936" y="1658154"/>
            <a:ext cx="5028127" cy="502812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726A27A-48B4-2550-D29A-904C5B36D383}"/>
              </a:ext>
            </a:extLst>
          </p:cNvPr>
          <p:cNvSpPr/>
          <p:nvPr/>
        </p:nvSpPr>
        <p:spPr>
          <a:xfrm>
            <a:off x="5638799" y="1931830"/>
            <a:ext cx="914400" cy="7727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Graphic 8" descr="Heart organ outline">
            <a:extLst>
              <a:ext uri="{FF2B5EF4-FFF2-40B4-BE49-F238E27FC236}">
                <a16:creationId xmlns:a16="http://schemas.microsoft.com/office/drawing/2014/main" id="{ACD18884-D743-C6F1-4287-6714F3CE45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95662" y="2673817"/>
            <a:ext cx="914400" cy="914400"/>
          </a:xfrm>
          <a:prstGeom prst="rect">
            <a:avLst/>
          </a:prstGeom>
        </p:spPr>
      </p:pic>
      <p:pic>
        <p:nvPicPr>
          <p:cNvPr id="11" name="Graphic 10" descr="Lungs outline">
            <a:extLst>
              <a:ext uri="{FF2B5EF4-FFF2-40B4-BE49-F238E27FC236}">
                <a16:creationId xmlns:a16="http://schemas.microsoft.com/office/drawing/2014/main" id="{63F2D7E4-5F8C-8902-3917-8E7DD0AC0E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86885" y="3597146"/>
            <a:ext cx="1129399" cy="1129399"/>
          </a:xfrm>
          <a:prstGeom prst="rect">
            <a:avLst/>
          </a:prstGeom>
        </p:spPr>
      </p:pic>
      <p:pic>
        <p:nvPicPr>
          <p:cNvPr id="13" name="Graphic 12" descr="Stomach outline">
            <a:extLst>
              <a:ext uri="{FF2B5EF4-FFF2-40B4-BE49-F238E27FC236}">
                <a16:creationId xmlns:a16="http://schemas.microsoft.com/office/drawing/2014/main" id="{5A4BC947-036D-A4D8-0B60-2727382238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0716" y="3429000"/>
            <a:ext cx="914400" cy="914400"/>
          </a:xfrm>
          <a:prstGeom prst="rect">
            <a:avLst/>
          </a:prstGeom>
        </p:spPr>
      </p:pic>
      <p:pic>
        <p:nvPicPr>
          <p:cNvPr id="15" name="Graphic 14" descr="Brain outline">
            <a:extLst>
              <a:ext uri="{FF2B5EF4-FFF2-40B4-BE49-F238E27FC236}">
                <a16:creationId xmlns:a16="http://schemas.microsoft.com/office/drawing/2014/main" id="{A92E636A-F660-BFF6-8B3E-95D9F01FD8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90716" y="920358"/>
            <a:ext cx="914400" cy="914400"/>
          </a:xfrm>
          <a:prstGeom prst="rect">
            <a:avLst/>
          </a:prstGeom>
        </p:spPr>
      </p:pic>
      <p:pic>
        <p:nvPicPr>
          <p:cNvPr id="17" name="Graphic 16" descr="Muscular arm outline">
            <a:extLst>
              <a:ext uri="{FF2B5EF4-FFF2-40B4-BE49-F238E27FC236}">
                <a16:creationId xmlns:a16="http://schemas.microsoft.com/office/drawing/2014/main" id="{71BE2F0B-F46F-FC5F-0C45-40DB375D53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69761" y="4269345"/>
            <a:ext cx="914400" cy="914400"/>
          </a:xfrm>
          <a:prstGeom prst="rect">
            <a:avLst/>
          </a:prstGeom>
        </p:spPr>
      </p:pic>
      <p:pic>
        <p:nvPicPr>
          <p:cNvPr id="21" name="Graphic 20" descr="Kidneys outline">
            <a:extLst>
              <a:ext uri="{FF2B5EF4-FFF2-40B4-BE49-F238E27FC236}">
                <a16:creationId xmlns:a16="http://schemas.microsoft.com/office/drawing/2014/main" id="{D6E0F497-18CE-6589-6F5C-B46AA41D2A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11221" y="4814439"/>
            <a:ext cx="914400" cy="914400"/>
          </a:xfrm>
          <a:prstGeom prst="rect">
            <a:avLst/>
          </a:prstGeom>
        </p:spPr>
      </p:pic>
      <p:pic>
        <p:nvPicPr>
          <p:cNvPr id="4" name="Picture 3" descr="Balanced Biochemical Reactions: A New Approach to Unify Chemical and  Biochemical Thermodynamics | PLOS One">
            <a:extLst>
              <a:ext uri="{FF2B5EF4-FFF2-40B4-BE49-F238E27FC236}">
                <a16:creationId xmlns:a16="http://schemas.microsoft.com/office/drawing/2014/main" id="{4896FB57-E81E-7911-4F9E-F8E78E592D1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9347" y="4161845"/>
            <a:ext cx="1968618" cy="1656920"/>
          </a:xfrm>
          <a:prstGeom prst="rect">
            <a:avLst/>
          </a:prstGeom>
        </p:spPr>
      </p:pic>
      <p:pic>
        <p:nvPicPr>
          <p:cNvPr id="10" name="Graphic 9" descr="Microscope with solid fill">
            <a:extLst>
              <a:ext uri="{FF2B5EF4-FFF2-40B4-BE49-F238E27FC236}">
                <a16:creationId xmlns:a16="http://schemas.microsoft.com/office/drawing/2014/main" id="{DA1E5C4C-146A-9236-258F-BB5959F2B3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525072" y="2290763"/>
            <a:ext cx="1595437" cy="1595437"/>
          </a:xfrm>
          <a:prstGeom prst="rect">
            <a:avLst/>
          </a:prstGeom>
        </p:spPr>
      </p:pic>
      <p:pic>
        <p:nvPicPr>
          <p:cNvPr id="14" name="Graphic 13" descr="Doctor male with solid fill">
            <a:extLst>
              <a:ext uri="{FF2B5EF4-FFF2-40B4-BE49-F238E27FC236}">
                <a16:creationId xmlns:a16="http://schemas.microsoft.com/office/drawing/2014/main" id="{4B71DFB5-6359-8E72-7B5B-164B1BD98E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629878" y="2820954"/>
            <a:ext cx="1665316" cy="1665316"/>
          </a:xfrm>
          <a:prstGeom prst="rect">
            <a:avLst/>
          </a:prstGeom>
        </p:spPr>
      </p:pic>
      <p:sp>
        <p:nvSpPr>
          <p:cNvPr id="16" name="Speech Bubble: Oval 15">
            <a:extLst>
              <a:ext uri="{FF2B5EF4-FFF2-40B4-BE49-F238E27FC236}">
                <a16:creationId xmlns:a16="http://schemas.microsoft.com/office/drawing/2014/main" id="{F5EB6A5A-35E1-D8C4-0862-17CD6467A6B0}"/>
              </a:ext>
            </a:extLst>
          </p:cNvPr>
          <p:cNvSpPr/>
          <p:nvPr/>
        </p:nvSpPr>
        <p:spPr>
          <a:xfrm>
            <a:off x="8416284" y="1155638"/>
            <a:ext cx="2250642" cy="1665316"/>
          </a:xfrm>
          <a:prstGeom prst="wedgeEllipseCallout">
            <a:avLst>
              <a:gd name="adj1" fmla="val 16109"/>
              <a:gd name="adj2" fmla="val 9016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Which is the bit that </a:t>
            </a:r>
          </a:p>
          <a:p>
            <a:pPr algn="ctr"/>
            <a:r>
              <a:rPr lang="en-GB" dirty="0"/>
              <a:t>needs to be fixed?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C31E48-0248-D975-9670-BA6F72CFFE1E}"/>
              </a:ext>
            </a:extLst>
          </p:cNvPr>
          <p:cNvSpPr txBox="1"/>
          <p:nvPr/>
        </p:nvSpPr>
        <p:spPr>
          <a:xfrm>
            <a:off x="591245" y="551026"/>
            <a:ext cx="2990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THE SCIENTIFIC APPROACH</a:t>
            </a:r>
          </a:p>
        </p:txBody>
      </p:sp>
    </p:spTree>
    <p:extLst>
      <p:ext uri="{BB962C8B-B14F-4D97-AF65-F5344CB8AC3E}">
        <p14:creationId xmlns:p14="http://schemas.microsoft.com/office/powerpoint/2010/main" val="3068699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Man outline">
            <a:extLst>
              <a:ext uri="{FF2B5EF4-FFF2-40B4-BE49-F238E27FC236}">
                <a16:creationId xmlns:a16="http://schemas.microsoft.com/office/drawing/2014/main" id="{8C7971B2-80AB-60AB-4970-311E46CB44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48784" y="413921"/>
            <a:ext cx="6261278" cy="626127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1F0AC15-5AAF-57FB-0100-91850E811F42}"/>
                  </a:ext>
                </a:extLst>
              </p14:cNvPr>
              <p14:cNvContentPartPr/>
              <p14:nvPr/>
            </p14:nvContentPartPr>
            <p14:xfrm>
              <a:off x="5065976" y="1596879"/>
              <a:ext cx="150120" cy="286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1F0AC15-5AAF-57FB-0100-91850E811F4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29976" y="1560879"/>
                <a:ext cx="221760" cy="35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6D20A49-5F18-5D7C-CAC7-B60E6CA90F8E}"/>
                  </a:ext>
                </a:extLst>
              </p14:cNvPr>
              <p14:cNvContentPartPr/>
              <p14:nvPr/>
            </p14:nvContentPartPr>
            <p14:xfrm>
              <a:off x="5705696" y="1609839"/>
              <a:ext cx="129600" cy="2469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6D20A49-5F18-5D7C-CAC7-B60E6CA90F8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69696" y="1573839"/>
                <a:ext cx="201240" cy="3186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Graphic 6" descr="Brain outline">
            <a:extLst>
              <a:ext uri="{FF2B5EF4-FFF2-40B4-BE49-F238E27FC236}">
                <a16:creationId xmlns:a16="http://schemas.microsoft.com/office/drawing/2014/main" id="{E2BBA76C-9FFE-EEB9-6ABA-93CD7A574B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22223" y="761517"/>
            <a:ext cx="768441" cy="768441"/>
          </a:xfrm>
          <a:prstGeom prst="rect">
            <a:avLst/>
          </a:prstGeom>
        </p:spPr>
      </p:pic>
      <p:pic>
        <p:nvPicPr>
          <p:cNvPr id="9" name="Graphic 8" descr="Stomach outline">
            <a:extLst>
              <a:ext uri="{FF2B5EF4-FFF2-40B4-BE49-F238E27FC236}">
                <a16:creationId xmlns:a16="http://schemas.microsoft.com/office/drawing/2014/main" id="{D3BEFCAD-7C24-3244-5F9E-108FE6B3B7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74811" y="3348504"/>
            <a:ext cx="914400" cy="914400"/>
          </a:xfrm>
          <a:prstGeom prst="rect">
            <a:avLst/>
          </a:prstGeom>
        </p:spPr>
      </p:pic>
      <p:pic>
        <p:nvPicPr>
          <p:cNvPr id="11" name="Graphic 10" descr="Muscular arm outline">
            <a:extLst>
              <a:ext uri="{FF2B5EF4-FFF2-40B4-BE49-F238E27FC236}">
                <a16:creationId xmlns:a16="http://schemas.microsoft.com/office/drawing/2014/main" id="{03926006-0C2F-F668-F3E4-C18B1D56FB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141750" y="4269345"/>
            <a:ext cx="914400" cy="914400"/>
          </a:xfrm>
          <a:prstGeom prst="rect">
            <a:avLst/>
          </a:prstGeom>
        </p:spPr>
      </p:pic>
      <p:pic>
        <p:nvPicPr>
          <p:cNvPr id="13" name="Graphic 12" descr="Heart organ outline">
            <a:extLst>
              <a:ext uri="{FF2B5EF4-FFF2-40B4-BE49-F238E27FC236}">
                <a16:creationId xmlns:a16="http://schemas.microsoft.com/office/drawing/2014/main" id="{5460FC7C-9EDE-45ED-442D-47A30D2FA1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695662" y="2673817"/>
            <a:ext cx="914400" cy="914400"/>
          </a:xfrm>
          <a:prstGeom prst="rect">
            <a:avLst/>
          </a:prstGeom>
        </p:spPr>
      </p:pic>
      <p:pic>
        <p:nvPicPr>
          <p:cNvPr id="15" name="Graphic 14" descr="Lungs outline">
            <a:extLst>
              <a:ext uri="{FF2B5EF4-FFF2-40B4-BE49-F238E27FC236}">
                <a16:creationId xmlns:a16="http://schemas.microsoft.com/office/drawing/2014/main" id="{10971392-63A0-3D6C-AE2B-E019E71255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915238" y="2225546"/>
            <a:ext cx="1129399" cy="112939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08F2378-FCB9-6382-9599-484CEFA37596}"/>
              </a:ext>
            </a:extLst>
          </p:cNvPr>
          <p:cNvCxnSpPr>
            <a:cxnSpLocks/>
          </p:cNvCxnSpPr>
          <p:nvPr/>
        </p:nvCxnSpPr>
        <p:spPr>
          <a:xfrm flipV="1">
            <a:off x="3854036" y="1306485"/>
            <a:ext cx="1497100" cy="205785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1E14F81-2B61-E759-FB52-7FE50F78CDE5}"/>
              </a:ext>
            </a:extLst>
          </p:cNvPr>
          <p:cNvCxnSpPr>
            <a:cxnSpLocks/>
          </p:cNvCxnSpPr>
          <p:nvPr/>
        </p:nvCxnSpPr>
        <p:spPr>
          <a:xfrm>
            <a:off x="5479423" y="3283417"/>
            <a:ext cx="1840973" cy="134120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97EC4D4-F10F-E29D-A79D-2E67AD8B28FC}"/>
              </a:ext>
            </a:extLst>
          </p:cNvPr>
          <p:cNvCxnSpPr/>
          <p:nvPr/>
        </p:nvCxnSpPr>
        <p:spPr>
          <a:xfrm flipV="1">
            <a:off x="4000838" y="3191247"/>
            <a:ext cx="463639" cy="12962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941EE7B-5EAA-F2D6-882D-574C20AE85FF}"/>
              </a:ext>
            </a:extLst>
          </p:cNvPr>
          <p:cNvCxnSpPr>
            <a:cxnSpLocks/>
          </p:cNvCxnSpPr>
          <p:nvPr/>
        </p:nvCxnSpPr>
        <p:spPr>
          <a:xfrm flipV="1">
            <a:off x="4365908" y="3705464"/>
            <a:ext cx="3362332" cy="9616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BCCF6EF-EDB5-3C01-C6C6-D8472ACC0325}"/>
              </a:ext>
            </a:extLst>
          </p:cNvPr>
          <p:cNvCxnSpPr>
            <a:cxnSpLocks/>
          </p:cNvCxnSpPr>
          <p:nvPr/>
        </p:nvCxnSpPr>
        <p:spPr>
          <a:xfrm flipH="1" flipV="1">
            <a:off x="5416846" y="1445890"/>
            <a:ext cx="153810" cy="8460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55B3296-D4F7-3011-532A-C6AD76787509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4089211" y="3283417"/>
            <a:ext cx="3606451" cy="5222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Graphic 32" descr="Kidneys outline">
            <a:extLst>
              <a:ext uri="{FF2B5EF4-FFF2-40B4-BE49-F238E27FC236}">
                <a16:creationId xmlns:a16="http://schemas.microsoft.com/office/drawing/2014/main" id="{D7A9C57E-A51D-FD3B-8CB4-3066F48E75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419341" y="4401619"/>
            <a:ext cx="914400" cy="914400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88BC2C9-FAB3-EE8D-BEB9-80A19D744928}"/>
              </a:ext>
            </a:extLst>
          </p:cNvPr>
          <p:cNvCxnSpPr>
            <a:cxnSpLocks/>
          </p:cNvCxnSpPr>
          <p:nvPr/>
        </p:nvCxnSpPr>
        <p:spPr>
          <a:xfrm flipV="1">
            <a:off x="7784035" y="3686747"/>
            <a:ext cx="368827" cy="5761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7E10AEE-60E0-2EA6-B8BA-CCC25B248C53}"/>
              </a:ext>
            </a:extLst>
          </p:cNvPr>
          <p:cNvCxnSpPr>
            <a:cxnSpLocks/>
          </p:cNvCxnSpPr>
          <p:nvPr/>
        </p:nvCxnSpPr>
        <p:spPr>
          <a:xfrm>
            <a:off x="4305638" y="3798463"/>
            <a:ext cx="3140912" cy="123288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F9609DD-A438-C1B8-DBCF-167A023D48AD}"/>
              </a:ext>
            </a:extLst>
          </p:cNvPr>
          <p:cNvCxnSpPr>
            <a:cxnSpLocks/>
          </p:cNvCxnSpPr>
          <p:nvPr/>
        </p:nvCxnSpPr>
        <p:spPr>
          <a:xfrm>
            <a:off x="4464477" y="4843792"/>
            <a:ext cx="3146028" cy="10735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6906000-50B0-EA80-A9B9-8315E905C82C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6044637" y="2790246"/>
            <a:ext cx="1614583" cy="3326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BBFBB4E-6075-E385-7297-10C6783713DF}"/>
              </a:ext>
            </a:extLst>
          </p:cNvPr>
          <p:cNvCxnSpPr>
            <a:cxnSpLocks/>
          </p:cNvCxnSpPr>
          <p:nvPr/>
        </p:nvCxnSpPr>
        <p:spPr>
          <a:xfrm>
            <a:off x="5627833" y="1264114"/>
            <a:ext cx="1971117" cy="172003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3B8FFB24-3ED5-A0C4-4402-6A33AB37656E}"/>
              </a:ext>
            </a:extLst>
          </p:cNvPr>
          <p:cNvCxnSpPr>
            <a:cxnSpLocks/>
          </p:cNvCxnSpPr>
          <p:nvPr/>
        </p:nvCxnSpPr>
        <p:spPr>
          <a:xfrm flipV="1">
            <a:off x="4000838" y="3125490"/>
            <a:ext cx="1103319" cy="36817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8A6ADFC-B04E-5373-5343-B5D4E2790103}"/>
              </a:ext>
            </a:extLst>
          </p:cNvPr>
          <p:cNvCxnSpPr>
            <a:cxnSpLocks/>
          </p:cNvCxnSpPr>
          <p:nvPr/>
        </p:nvCxnSpPr>
        <p:spPr>
          <a:xfrm>
            <a:off x="5570656" y="1688015"/>
            <a:ext cx="1810010" cy="279949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0331C0E-3366-360E-C647-7C7539B4428D}"/>
              </a:ext>
            </a:extLst>
          </p:cNvPr>
          <p:cNvCxnSpPr>
            <a:cxnSpLocks/>
          </p:cNvCxnSpPr>
          <p:nvPr/>
        </p:nvCxnSpPr>
        <p:spPr>
          <a:xfrm flipV="1">
            <a:off x="4365908" y="3197127"/>
            <a:ext cx="985228" cy="138254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F7E69AB-1F6F-19C0-217F-2CC085EADE9F}"/>
              </a:ext>
            </a:extLst>
          </p:cNvPr>
          <p:cNvSpPr txBox="1"/>
          <p:nvPr/>
        </p:nvSpPr>
        <p:spPr>
          <a:xfrm>
            <a:off x="127434" y="5749638"/>
            <a:ext cx="4017446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Che, H., Gao, Y., Xu, Y. </a:t>
            </a:r>
            <a:r>
              <a:rPr lang="en-GB" sz="1100" i="1" dirty="0"/>
              <a:t>et al.</a:t>
            </a:r>
            <a:r>
              <a:rPr lang="en-GB" sz="1100" dirty="0"/>
              <a:t> </a:t>
            </a:r>
          </a:p>
          <a:p>
            <a:r>
              <a:rPr lang="en-GB" sz="1100" dirty="0"/>
              <a:t>Organ cross-talk: molecular mechanisms, biological functions,</a:t>
            </a:r>
          </a:p>
          <a:p>
            <a:r>
              <a:rPr lang="en-GB" sz="1100" dirty="0"/>
              <a:t> and therapeutic interventions for diseases.</a:t>
            </a:r>
          </a:p>
          <a:p>
            <a:r>
              <a:rPr lang="en-GB" sz="1100" dirty="0"/>
              <a:t> </a:t>
            </a:r>
            <a:r>
              <a:rPr lang="en-GB" sz="1100" i="1" dirty="0"/>
              <a:t>Sig </a:t>
            </a:r>
            <a:r>
              <a:rPr lang="en-GB" sz="1100" i="1" dirty="0" err="1"/>
              <a:t>Transduct</a:t>
            </a:r>
            <a:r>
              <a:rPr lang="en-GB" sz="1100" i="1" dirty="0"/>
              <a:t> Target Ther</a:t>
            </a:r>
            <a:r>
              <a:rPr lang="en-GB" sz="1100" dirty="0"/>
              <a:t> </a:t>
            </a:r>
            <a:r>
              <a:rPr lang="en-GB" sz="1100" b="1" dirty="0"/>
              <a:t>11</a:t>
            </a:r>
            <a:r>
              <a:rPr lang="en-GB" sz="1100" dirty="0"/>
              <a:t>, 8 (2026).</a:t>
            </a:r>
          </a:p>
          <a:p>
            <a:r>
              <a:rPr lang="en-GB" sz="1100" dirty="0"/>
              <a:t> https://doi.org/10.1038/s41392-025-02329-1</a:t>
            </a:r>
          </a:p>
        </p:txBody>
      </p:sp>
      <p:pic>
        <p:nvPicPr>
          <p:cNvPr id="10" name="Graphic 9" descr="Doctor male with solid fill">
            <a:extLst>
              <a:ext uri="{FF2B5EF4-FFF2-40B4-BE49-F238E27FC236}">
                <a16:creationId xmlns:a16="http://schemas.microsoft.com/office/drawing/2014/main" id="{3C4E3320-DFE3-CAE8-E1D3-359134459D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63930" y="3006718"/>
            <a:ext cx="1665316" cy="1665316"/>
          </a:xfrm>
          <a:prstGeom prst="rect">
            <a:avLst/>
          </a:prstGeom>
        </p:spPr>
      </p:pic>
      <p:sp>
        <p:nvSpPr>
          <p:cNvPr id="14" name="Speech Bubble: Oval 13">
            <a:extLst>
              <a:ext uri="{FF2B5EF4-FFF2-40B4-BE49-F238E27FC236}">
                <a16:creationId xmlns:a16="http://schemas.microsoft.com/office/drawing/2014/main" id="{CD59D67C-7242-FEAA-DA40-9622AF35B3B1}"/>
              </a:ext>
            </a:extLst>
          </p:cNvPr>
          <p:cNvSpPr/>
          <p:nvPr/>
        </p:nvSpPr>
        <p:spPr>
          <a:xfrm>
            <a:off x="965061" y="598035"/>
            <a:ext cx="2250642" cy="1665316"/>
          </a:xfrm>
          <a:prstGeom prst="wedgeEllipseCallout">
            <a:avLst>
              <a:gd name="adj1" fmla="val -27953"/>
              <a:gd name="adj2" fmla="val 9789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Where is the system out of harmony?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3A3893A-6FAE-90EC-E47F-95A71C373A4E}"/>
              </a:ext>
            </a:extLst>
          </p:cNvPr>
          <p:cNvSpPr txBox="1"/>
          <p:nvPr/>
        </p:nvSpPr>
        <p:spPr>
          <a:xfrm>
            <a:off x="132890" y="5183745"/>
            <a:ext cx="31904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Organ cross-talk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81B526-03A8-AD1B-997A-C1BA86E2AA78}"/>
              </a:ext>
            </a:extLst>
          </p:cNvPr>
          <p:cNvSpPr txBox="1"/>
          <p:nvPr/>
        </p:nvSpPr>
        <p:spPr>
          <a:xfrm>
            <a:off x="8152862" y="1264114"/>
            <a:ext cx="3020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THE HOLISTIC PERSPECTIVE</a:t>
            </a:r>
          </a:p>
        </p:txBody>
      </p:sp>
    </p:spTree>
    <p:extLst>
      <p:ext uri="{BB962C8B-B14F-4D97-AF65-F5344CB8AC3E}">
        <p14:creationId xmlns:p14="http://schemas.microsoft.com/office/powerpoint/2010/main" val="2449690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B1655-49CA-5613-8C91-9C025B71F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omplex Networks: a Mini-review ...">
            <a:extLst>
              <a:ext uri="{FF2B5EF4-FFF2-40B4-BE49-F238E27FC236}">
                <a16:creationId xmlns:a16="http://schemas.microsoft.com/office/drawing/2014/main" id="{20566954-F262-AC7A-28A5-391CFD2E19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744210" y="-1844836"/>
            <a:ext cx="5935222" cy="979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phic 2" descr="Man outline">
            <a:extLst>
              <a:ext uri="{FF2B5EF4-FFF2-40B4-BE49-F238E27FC236}">
                <a16:creationId xmlns:a16="http://schemas.microsoft.com/office/drawing/2014/main" id="{F74102AE-F1A4-E6A9-4685-1479B7247A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7016" y="1058919"/>
            <a:ext cx="4921136" cy="4921136"/>
          </a:xfrm>
          <a:prstGeom prst="rect">
            <a:avLst/>
          </a:prstGeom>
        </p:spPr>
      </p:pic>
      <p:pic>
        <p:nvPicPr>
          <p:cNvPr id="4" name="Graphic 3" descr="Deciduous tree outline">
            <a:extLst>
              <a:ext uri="{FF2B5EF4-FFF2-40B4-BE49-F238E27FC236}">
                <a16:creationId xmlns:a16="http://schemas.microsoft.com/office/drawing/2014/main" id="{EB9A78A0-C70B-4937-C13E-1ABDD10F3C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09874" y="557017"/>
            <a:ext cx="5107952" cy="6202952"/>
          </a:xfrm>
          <a:prstGeom prst="rect">
            <a:avLst/>
          </a:prstGeom>
        </p:spPr>
      </p:pic>
      <p:pic>
        <p:nvPicPr>
          <p:cNvPr id="5" name="Graphic 4" descr="Forest scene outline">
            <a:extLst>
              <a:ext uri="{FF2B5EF4-FFF2-40B4-BE49-F238E27FC236}">
                <a16:creationId xmlns:a16="http://schemas.microsoft.com/office/drawing/2014/main" id="{8C95CE9C-2C38-6488-7FE4-AD70131AB9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13768" y="557017"/>
            <a:ext cx="3448217" cy="3448217"/>
          </a:xfrm>
          <a:prstGeom prst="rect">
            <a:avLst/>
          </a:prstGeom>
        </p:spPr>
      </p:pic>
      <p:pic>
        <p:nvPicPr>
          <p:cNvPr id="6" name="Graphic 5" descr="Deciduous tree outline">
            <a:extLst>
              <a:ext uri="{FF2B5EF4-FFF2-40B4-BE49-F238E27FC236}">
                <a16:creationId xmlns:a16="http://schemas.microsoft.com/office/drawing/2014/main" id="{9A0760D0-BBC8-1D65-7A5E-15BEFA116D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97371" y="4041566"/>
            <a:ext cx="1938489" cy="1938489"/>
          </a:xfrm>
          <a:prstGeom prst="rect">
            <a:avLst/>
          </a:prstGeom>
        </p:spPr>
      </p:pic>
      <p:pic>
        <p:nvPicPr>
          <p:cNvPr id="7" name="Graphic 6" descr="Dove outline">
            <a:extLst>
              <a:ext uri="{FF2B5EF4-FFF2-40B4-BE49-F238E27FC236}">
                <a16:creationId xmlns:a16="http://schemas.microsoft.com/office/drawing/2014/main" id="{1B136D1C-A3BF-9E6D-E906-91DB06F5EB0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548627" y="837087"/>
            <a:ext cx="745002" cy="813662"/>
          </a:xfrm>
          <a:prstGeom prst="rect">
            <a:avLst/>
          </a:prstGeom>
        </p:spPr>
      </p:pic>
      <p:pic>
        <p:nvPicPr>
          <p:cNvPr id="8" name="Graphic 7" descr="Dove outline">
            <a:extLst>
              <a:ext uri="{FF2B5EF4-FFF2-40B4-BE49-F238E27FC236}">
                <a16:creationId xmlns:a16="http://schemas.microsoft.com/office/drawing/2014/main" id="{CFD4A2D0-1993-9A09-9EF7-A9A8475A7B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66615" y="296410"/>
            <a:ext cx="810426" cy="1163069"/>
          </a:xfrm>
          <a:prstGeom prst="rect">
            <a:avLst/>
          </a:prstGeom>
        </p:spPr>
      </p:pic>
      <p:pic>
        <p:nvPicPr>
          <p:cNvPr id="9" name="Graphic 8" descr="Sparrow outline">
            <a:extLst>
              <a:ext uri="{FF2B5EF4-FFF2-40B4-BE49-F238E27FC236}">
                <a16:creationId xmlns:a16="http://schemas.microsoft.com/office/drawing/2014/main" id="{840216AD-3D86-49A5-EAD6-82625777BC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452028" y="5266648"/>
            <a:ext cx="914400" cy="91440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4D541353-3426-559E-2E72-08CB5FD29804}"/>
              </a:ext>
            </a:extLst>
          </p:cNvPr>
          <p:cNvSpPr/>
          <p:nvPr/>
        </p:nvSpPr>
        <p:spPr>
          <a:xfrm>
            <a:off x="2478721" y="1459479"/>
            <a:ext cx="573572" cy="19127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02A7D11-C9AA-6425-E71C-E1EDBD065077}"/>
              </a:ext>
            </a:extLst>
          </p:cNvPr>
          <p:cNvCxnSpPr>
            <a:cxnSpLocks/>
          </p:cNvCxnSpPr>
          <p:nvPr/>
        </p:nvCxnSpPr>
        <p:spPr>
          <a:xfrm flipH="1">
            <a:off x="2478721" y="1650749"/>
            <a:ext cx="341752" cy="17782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BDF8AC6-8ABF-D55F-54B6-972CD251B8D2}"/>
              </a:ext>
            </a:extLst>
          </p:cNvPr>
          <p:cNvCxnSpPr>
            <a:cxnSpLocks/>
          </p:cNvCxnSpPr>
          <p:nvPr/>
        </p:nvCxnSpPr>
        <p:spPr>
          <a:xfrm>
            <a:off x="2962140" y="1726949"/>
            <a:ext cx="242553" cy="16065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65131C6-65CD-FAC8-CEB6-2CB3CF2B6E9A}"/>
              </a:ext>
            </a:extLst>
          </p:cNvPr>
          <p:cNvCxnSpPr>
            <a:cxnSpLocks/>
          </p:cNvCxnSpPr>
          <p:nvPr/>
        </p:nvCxnSpPr>
        <p:spPr>
          <a:xfrm>
            <a:off x="3193960" y="1602156"/>
            <a:ext cx="3166393" cy="13561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F573053-A001-882F-73AB-D8B015B8AF60}"/>
              </a:ext>
            </a:extLst>
          </p:cNvPr>
          <p:cNvCxnSpPr>
            <a:cxnSpLocks/>
          </p:cNvCxnSpPr>
          <p:nvPr/>
        </p:nvCxnSpPr>
        <p:spPr>
          <a:xfrm>
            <a:off x="3277673" y="1650749"/>
            <a:ext cx="1345842" cy="152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361A492-AFB6-14E6-5861-E93DBC2696D9}"/>
              </a:ext>
            </a:extLst>
          </p:cNvPr>
          <p:cNvSpPr txBox="1"/>
          <p:nvPr/>
        </p:nvSpPr>
        <p:spPr>
          <a:xfrm>
            <a:off x="1390918" y="6297769"/>
            <a:ext cx="48561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A broader holistic perspective </a:t>
            </a:r>
          </a:p>
        </p:txBody>
      </p:sp>
    </p:spTree>
    <p:extLst>
      <p:ext uri="{BB962C8B-B14F-4D97-AF65-F5344CB8AC3E}">
        <p14:creationId xmlns:p14="http://schemas.microsoft.com/office/powerpoint/2010/main" val="2257673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Oval 2">
            <a:extLst>
              <a:ext uri="{FF2B5EF4-FFF2-40B4-BE49-F238E27FC236}">
                <a16:creationId xmlns:a16="http://schemas.microsoft.com/office/drawing/2014/main" id="{2F7D791D-5679-49DE-980F-7BC73CCFFD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12420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683" name="Oval 3">
            <a:extLst>
              <a:ext uri="{FF2B5EF4-FFF2-40B4-BE49-F238E27FC236}">
                <a16:creationId xmlns:a16="http://schemas.microsoft.com/office/drawing/2014/main" id="{DFAA9B03-F0AD-47DA-93D3-6FE3EEAE52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365760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684" name="Oval 4">
            <a:extLst>
              <a:ext uri="{FF2B5EF4-FFF2-40B4-BE49-F238E27FC236}">
                <a16:creationId xmlns:a16="http://schemas.microsoft.com/office/drawing/2014/main" id="{5B200889-C0F3-4564-9D38-5293E7B334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548640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685" name="Oval 5">
            <a:extLst>
              <a:ext uri="{FF2B5EF4-FFF2-40B4-BE49-F238E27FC236}">
                <a16:creationId xmlns:a16="http://schemas.microsoft.com/office/drawing/2014/main" id="{03DBF4FD-6F1B-4F82-BDE0-185A5B49C8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266700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686" name="Oval 6">
            <a:extLst>
              <a:ext uri="{FF2B5EF4-FFF2-40B4-BE49-F238E27FC236}">
                <a16:creationId xmlns:a16="http://schemas.microsoft.com/office/drawing/2014/main" id="{34A5D73F-2400-4802-B3F0-9C6EFF953D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243840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687" name="Oval 7">
            <a:extLst>
              <a:ext uri="{FF2B5EF4-FFF2-40B4-BE49-F238E27FC236}">
                <a16:creationId xmlns:a16="http://schemas.microsoft.com/office/drawing/2014/main" id="{3CECF17F-3032-4E3E-AB2C-06CBD2BBB3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579120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688" name="Oval 8">
            <a:extLst>
              <a:ext uri="{FF2B5EF4-FFF2-40B4-BE49-F238E27FC236}">
                <a16:creationId xmlns:a16="http://schemas.microsoft.com/office/drawing/2014/main" id="{34E9EE99-55C8-4CE3-A03A-B2D75C6769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3000" y="525780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689" name="Line 9">
            <a:extLst>
              <a:ext uri="{FF2B5EF4-FFF2-40B4-BE49-F238E27FC236}">
                <a16:creationId xmlns:a16="http://schemas.microsoft.com/office/drawing/2014/main" id="{6C6CAB09-F707-4166-9B14-ADADD429C43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3886200"/>
            <a:ext cx="35052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690" name="Line 10">
            <a:extLst>
              <a:ext uri="{FF2B5EF4-FFF2-40B4-BE49-F238E27FC236}">
                <a16:creationId xmlns:a16="http://schemas.microsoft.com/office/drawing/2014/main" id="{FFDE821E-8221-490B-8C62-6506A24AC65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24400" y="4419600"/>
            <a:ext cx="2743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691" name="Line 11">
            <a:extLst>
              <a:ext uri="{FF2B5EF4-FFF2-40B4-BE49-F238E27FC236}">
                <a16:creationId xmlns:a16="http://schemas.microsoft.com/office/drawing/2014/main" id="{3CA860D0-D47E-4287-A5D1-E5FC7E54062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19600" y="4038600"/>
            <a:ext cx="533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692" name="Line 12">
            <a:extLst>
              <a:ext uri="{FF2B5EF4-FFF2-40B4-BE49-F238E27FC236}">
                <a16:creationId xmlns:a16="http://schemas.microsoft.com/office/drawing/2014/main" id="{F837D478-EE94-46B2-AB74-6E19DF6F72D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733800" y="3581400"/>
            <a:ext cx="4572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693" name="Line 13">
            <a:extLst>
              <a:ext uri="{FF2B5EF4-FFF2-40B4-BE49-F238E27FC236}">
                <a16:creationId xmlns:a16="http://schemas.microsoft.com/office/drawing/2014/main" id="{CD7872D9-F37F-4B84-92FD-95313A63D4D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3200400"/>
            <a:ext cx="533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694" name="Line 14">
            <a:extLst>
              <a:ext uri="{FF2B5EF4-FFF2-40B4-BE49-F238E27FC236}">
                <a16:creationId xmlns:a16="http://schemas.microsoft.com/office/drawing/2014/main" id="{E6AFD806-7AB6-48CF-BF17-CFD4FD5776A5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2971800"/>
            <a:ext cx="2362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695" name="Line 15">
            <a:extLst>
              <a:ext uri="{FF2B5EF4-FFF2-40B4-BE49-F238E27FC236}">
                <a16:creationId xmlns:a16="http://schemas.microsoft.com/office/drawing/2014/main" id="{579AB6C4-F8B9-478A-8E03-D339A476BA5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86400" y="3124200"/>
            <a:ext cx="914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696" name="Line 16">
            <a:extLst>
              <a:ext uri="{FF2B5EF4-FFF2-40B4-BE49-F238E27FC236}">
                <a16:creationId xmlns:a16="http://schemas.microsoft.com/office/drawing/2014/main" id="{5918F49F-14C4-43DC-9980-FBDCA81FBE30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3657600"/>
            <a:ext cx="1828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697" name="Line 17">
            <a:extLst>
              <a:ext uri="{FF2B5EF4-FFF2-40B4-BE49-F238E27FC236}">
                <a16:creationId xmlns:a16="http://schemas.microsoft.com/office/drawing/2014/main" id="{3239679D-310E-463C-8669-7FF1A8B2446C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3200400"/>
            <a:ext cx="381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698" name="Line 18">
            <a:extLst>
              <a:ext uri="{FF2B5EF4-FFF2-40B4-BE49-F238E27FC236}">
                <a16:creationId xmlns:a16="http://schemas.microsoft.com/office/drawing/2014/main" id="{A63BB037-07E8-461B-B26E-5ECA15482D3F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6019800"/>
            <a:ext cx="1600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699" name="Line 19">
            <a:extLst>
              <a:ext uri="{FF2B5EF4-FFF2-40B4-BE49-F238E27FC236}">
                <a16:creationId xmlns:a16="http://schemas.microsoft.com/office/drawing/2014/main" id="{025A52E4-4A51-40B6-94F7-26CDEC7091C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62800" y="4572000"/>
            <a:ext cx="533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700" name="Line 20">
            <a:extLst>
              <a:ext uri="{FF2B5EF4-FFF2-40B4-BE49-F238E27FC236}">
                <a16:creationId xmlns:a16="http://schemas.microsoft.com/office/drawing/2014/main" id="{E463C8C7-4E57-4EBA-BBE4-13D2E0643DB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57800" y="3962400"/>
            <a:ext cx="13716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701" name="Line 21">
            <a:extLst>
              <a:ext uri="{FF2B5EF4-FFF2-40B4-BE49-F238E27FC236}">
                <a16:creationId xmlns:a16="http://schemas.microsoft.com/office/drawing/2014/main" id="{572431C6-7F58-4B34-8845-3412D6D99EC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391400" y="5943600"/>
            <a:ext cx="1371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702" name="Line 22">
            <a:extLst>
              <a:ext uri="{FF2B5EF4-FFF2-40B4-BE49-F238E27FC236}">
                <a16:creationId xmlns:a16="http://schemas.microsoft.com/office/drawing/2014/main" id="{BD6BE943-A999-4FE1-AC97-C267E40F80F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229600" y="4419600"/>
            <a:ext cx="762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703" name="Line 23">
            <a:extLst>
              <a:ext uri="{FF2B5EF4-FFF2-40B4-BE49-F238E27FC236}">
                <a16:creationId xmlns:a16="http://schemas.microsoft.com/office/drawing/2014/main" id="{A6407047-7421-487D-B552-0DF14BA19CF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48200" y="3352800"/>
            <a:ext cx="205740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704" name="Line 24">
            <a:extLst>
              <a:ext uri="{FF2B5EF4-FFF2-40B4-BE49-F238E27FC236}">
                <a16:creationId xmlns:a16="http://schemas.microsoft.com/office/drawing/2014/main" id="{95F2448F-DC2A-4ECC-9F90-AF35F00680CF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2895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705" name="Line 25">
            <a:extLst>
              <a:ext uri="{FF2B5EF4-FFF2-40B4-BE49-F238E27FC236}">
                <a16:creationId xmlns:a16="http://schemas.microsoft.com/office/drawing/2014/main" id="{F7FB5BCE-9E45-4303-820C-A946864FC06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971800" y="1828800"/>
            <a:ext cx="6096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706" name="Line 26">
            <a:extLst>
              <a:ext uri="{FF2B5EF4-FFF2-40B4-BE49-F238E27FC236}">
                <a16:creationId xmlns:a16="http://schemas.microsoft.com/office/drawing/2014/main" id="{D1FC86AF-BD31-4978-926A-A0683CFCF2D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819400" y="4953000"/>
            <a:ext cx="15240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707" name="Line 27">
            <a:extLst>
              <a:ext uri="{FF2B5EF4-FFF2-40B4-BE49-F238E27FC236}">
                <a16:creationId xmlns:a16="http://schemas.microsoft.com/office/drawing/2014/main" id="{0A0203B8-31C1-4D49-A107-2DBE262B2C4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81400" y="23622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708" name="Line 28">
            <a:extLst>
              <a:ext uri="{FF2B5EF4-FFF2-40B4-BE49-F238E27FC236}">
                <a16:creationId xmlns:a16="http://schemas.microsoft.com/office/drawing/2014/main" id="{CFC82887-95CC-4F4E-894A-FF8502D3D1E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29200" y="21336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709" name="Line 29">
            <a:extLst>
              <a:ext uri="{FF2B5EF4-FFF2-40B4-BE49-F238E27FC236}">
                <a16:creationId xmlns:a16="http://schemas.microsoft.com/office/drawing/2014/main" id="{A168D660-8339-476D-B944-8066C300C3D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58000" y="2209800"/>
            <a:ext cx="1066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710" name="Line 30">
            <a:extLst>
              <a:ext uri="{FF2B5EF4-FFF2-40B4-BE49-F238E27FC236}">
                <a16:creationId xmlns:a16="http://schemas.microsoft.com/office/drawing/2014/main" id="{0127E104-8F33-4186-A93A-A3C154CEE20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90800" y="358140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711" name="Line 31">
            <a:extLst>
              <a:ext uri="{FF2B5EF4-FFF2-40B4-BE49-F238E27FC236}">
                <a16:creationId xmlns:a16="http://schemas.microsoft.com/office/drawing/2014/main" id="{7B4D6B50-5B85-48CC-A9C6-6DC55568CD4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72200" y="2133600"/>
            <a:ext cx="685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712" name="Line 32">
            <a:extLst>
              <a:ext uri="{FF2B5EF4-FFF2-40B4-BE49-F238E27FC236}">
                <a16:creationId xmlns:a16="http://schemas.microsoft.com/office/drawing/2014/main" id="{E7EA1528-99C9-417C-85F6-E773D4EFE03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34200" y="1752600"/>
            <a:ext cx="76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713" name="Line 33">
            <a:extLst>
              <a:ext uri="{FF2B5EF4-FFF2-40B4-BE49-F238E27FC236}">
                <a16:creationId xmlns:a16="http://schemas.microsoft.com/office/drawing/2014/main" id="{9CA05D81-5525-4F07-A10D-D5174890533D}"/>
              </a:ext>
            </a:extLst>
          </p:cNvPr>
          <p:cNvSpPr>
            <a:spLocks noChangeShapeType="1"/>
          </p:cNvSpPr>
          <p:nvPr/>
        </p:nvSpPr>
        <p:spPr bwMode="auto">
          <a:xfrm>
            <a:off x="8305800" y="4191000"/>
            <a:ext cx="838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714" name="Line 34">
            <a:extLst>
              <a:ext uri="{FF2B5EF4-FFF2-40B4-BE49-F238E27FC236}">
                <a16:creationId xmlns:a16="http://schemas.microsoft.com/office/drawing/2014/main" id="{791204BE-D69E-4004-AADB-89748290923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677400" y="5029200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715" name="Line 35">
            <a:extLst>
              <a:ext uri="{FF2B5EF4-FFF2-40B4-BE49-F238E27FC236}">
                <a16:creationId xmlns:a16="http://schemas.microsoft.com/office/drawing/2014/main" id="{ABB57334-FFCB-4635-B580-F6BCC49CE65A}"/>
              </a:ext>
            </a:extLst>
          </p:cNvPr>
          <p:cNvSpPr>
            <a:spLocks noChangeShapeType="1"/>
          </p:cNvSpPr>
          <p:nvPr/>
        </p:nvSpPr>
        <p:spPr bwMode="auto">
          <a:xfrm>
            <a:off x="9601200" y="5943600"/>
            <a:ext cx="762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716" name="Line 36">
            <a:extLst>
              <a:ext uri="{FF2B5EF4-FFF2-40B4-BE49-F238E27FC236}">
                <a16:creationId xmlns:a16="http://schemas.microsoft.com/office/drawing/2014/main" id="{8F68233A-CB92-4078-9997-45F527DF7BB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153400" y="2971800"/>
            <a:ext cx="6858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717" name="Line 37">
            <a:extLst>
              <a:ext uri="{FF2B5EF4-FFF2-40B4-BE49-F238E27FC236}">
                <a16:creationId xmlns:a16="http://schemas.microsoft.com/office/drawing/2014/main" id="{59722371-8BBB-4C8C-AF4B-049EFD73E65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95600" y="3886200"/>
            <a:ext cx="1752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718" name="Line 38">
            <a:extLst>
              <a:ext uri="{FF2B5EF4-FFF2-40B4-BE49-F238E27FC236}">
                <a16:creationId xmlns:a16="http://schemas.microsoft.com/office/drawing/2014/main" id="{A23FF806-D5D9-45E7-B9EC-D4AD6172833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924800" y="3962400"/>
            <a:ext cx="1905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719" name="Line 39">
            <a:extLst>
              <a:ext uri="{FF2B5EF4-FFF2-40B4-BE49-F238E27FC236}">
                <a16:creationId xmlns:a16="http://schemas.microsoft.com/office/drawing/2014/main" id="{A4719B3F-DA76-4CA5-BAFF-81F5B8A5413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458200" y="5715000"/>
            <a:ext cx="6858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720" name="Text Box 40">
            <a:extLst>
              <a:ext uri="{FF2B5EF4-FFF2-40B4-BE49-F238E27FC236}">
                <a16:creationId xmlns:a16="http://schemas.microsoft.com/office/drawing/2014/main" id="{F9DBF5CA-4CF7-4673-B157-062074160C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1314" y="908050"/>
            <a:ext cx="99899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>
                <a:solidFill>
                  <a:schemeClr val="bg1"/>
                </a:solidFill>
              </a:rPr>
              <a:t>Dynamic</a:t>
            </a:r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27721" name="Oval 41">
            <a:extLst>
              <a:ext uri="{FF2B5EF4-FFF2-40B4-BE49-F238E27FC236}">
                <a16:creationId xmlns:a16="http://schemas.microsoft.com/office/drawing/2014/main" id="{CFB28B09-9B6A-465E-A2ED-5BC3BCB26D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327660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724" name="Oval 44">
            <a:extLst>
              <a:ext uri="{FF2B5EF4-FFF2-40B4-BE49-F238E27FC236}">
                <a16:creationId xmlns:a16="http://schemas.microsoft.com/office/drawing/2014/main" id="{B454E185-F8C3-478C-8D06-8E08A8F3FD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9875" y="407670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725" name="Oval 45">
            <a:extLst>
              <a:ext uri="{FF2B5EF4-FFF2-40B4-BE49-F238E27FC236}">
                <a16:creationId xmlns:a16="http://schemas.microsoft.com/office/drawing/2014/main" id="{6D203FE0-EB18-4454-A55A-8F0B4B467D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1050" y="2708275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726" name="Oval 46">
            <a:extLst>
              <a:ext uri="{FF2B5EF4-FFF2-40B4-BE49-F238E27FC236}">
                <a16:creationId xmlns:a16="http://schemas.microsoft.com/office/drawing/2014/main" id="{B5EA635B-D901-4D1F-AA19-80A8559C86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9963" y="4797425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7730" name="Line 50">
            <a:extLst>
              <a:ext uri="{FF2B5EF4-FFF2-40B4-BE49-F238E27FC236}">
                <a16:creationId xmlns:a16="http://schemas.microsoft.com/office/drawing/2014/main" id="{74D67730-F3D5-42F9-BA3B-6DA8C289125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79875" y="7651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92156B4-E115-4480-85F9-910EDB697768}"/>
              </a:ext>
            </a:extLst>
          </p:cNvPr>
          <p:cNvCxnSpPr>
            <a:cxnSpLocks/>
          </p:cNvCxnSpPr>
          <p:nvPr/>
        </p:nvCxnSpPr>
        <p:spPr>
          <a:xfrm flipH="1">
            <a:off x="9125797" y="1389113"/>
            <a:ext cx="266699" cy="3799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C647BCD6-8E4C-107C-A428-1412813559C8}"/>
              </a:ext>
            </a:extLst>
          </p:cNvPr>
          <p:cNvSpPr txBox="1"/>
          <p:nvPr/>
        </p:nvSpPr>
        <p:spPr>
          <a:xfrm>
            <a:off x="1841679" y="908050"/>
            <a:ext cx="40970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Complexity science</a:t>
            </a:r>
          </a:p>
        </p:txBody>
      </p:sp>
      <p:pic>
        <p:nvPicPr>
          <p:cNvPr id="5" name="Picture 5" descr="Image result for brain network">
            <a:hlinkClick r:id="rId3"/>
            <a:extLst>
              <a:ext uri="{FF2B5EF4-FFF2-40B4-BE49-F238E27FC236}">
                <a16:creationId xmlns:a16="http://schemas.microsoft.com/office/drawing/2014/main" id="{481F2D8F-7BFD-1C3A-6AC4-F33A43FE1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31" y="5067301"/>
            <a:ext cx="3104686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AED002-3609-7653-1FA9-169D85A56977}"/>
              </a:ext>
            </a:extLst>
          </p:cNvPr>
          <p:cNvSpPr txBox="1"/>
          <p:nvPr/>
        </p:nvSpPr>
        <p:spPr>
          <a:xfrm>
            <a:off x="5473261" y="606515"/>
            <a:ext cx="566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https://www.youtube.com/watch?v=8saDn3SIfP8&amp;t=2s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811CB6-B31E-527D-D752-5349DE598B72}"/>
              </a:ext>
            </a:extLst>
          </p:cNvPr>
          <p:cNvSpPr txBox="1"/>
          <p:nvPr/>
        </p:nvSpPr>
        <p:spPr>
          <a:xfrm>
            <a:off x="332401" y="1885771"/>
            <a:ext cx="287040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Reiterative interactions</a:t>
            </a:r>
          </a:p>
          <a:p>
            <a:r>
              <a:rPr lang="en-GB" dirty="0"/>
              <a:t> with positive and negative</a:t>
            </a:r>
          </a:p>
          <a:p>
            <a:r>
              <a:rPr lang="en-GB" dirty="0"/>
              <a:t> feedback loops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Non-linear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Patterns emerge </a:t>
            </a:r>
          </a:p>
          <a:p>
            <a:r>
              <a:rPr lang="en-GB" dirty="0"/>
              <a:t>due to local interaction. </a:t>
            </a:r>
          </a:p>
        </p:txBody>
      </p:sp>
    </p:spTree>
    <p:extLst>
      <p:ext uri="{BB962C8B-B14F-4D97-AF65-F5344CB8AC3E}">
        <p14:creationId xmlns:p14="http://schemas.microsoft.com/office/powerpoint/2010/main" val="1132830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6ACDA-9C70-6902-BE83-80C908886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Characteristics of Holistic Practice</a:t>
            </a:r>
            <a:br>
              <a:rPr lang="en-GB" dirty="0"/>
            </a:b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119E6C6-756D-0F24-F519-99D1A696DC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8807064"/>
              </p:ext>
            </p:extLst>
          </p:nvPr>
        </p:nvGraphicFramePr>
        <p:xfrm>
          <a:off x="320408" y="1690688"/>
          <a:ext cx="10515600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139102423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113494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Medical Practice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Holistic Practice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473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/>
                        <a:t>Focus on lowest level of analysis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Stand back. Take a broader view.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092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/>
                        <a:t>Focus on generalisability. Statistical inferences from groups of people.</a:t>
                      </a:r>
                    </a:p>
                    <a:p>
                      <a:endParaRPr lang="en-GB" sz="2400" dirty="0"/>
                    </a:p>
                    <a:p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/>
                        <a:t>Focus on the individual. What works for the individual?</a:t>
                      </a:r>
                    </a:p>
                    <a:p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149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/>
                        <a:t>Focus restoration of function – fix it</a:t>
                      </a:r>
                    </a:p>
                    <a:p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/>
                        <a:t>Focus is on harmony and the body's intrinsic ability to heal itself </a:t>
                      </a:r>
                    </a:p>
                    <a:p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2211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04399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8DD7C-D7B0-4184-009C-599C45589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holistic practice for understanding and managing migraine: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FE301-38EB-ECC5-D71C-1EA698084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3200" dirty="0"/>
              <a:t>Stand back</a:t>
            </a:r>
          </a:p>
          <a:p>
            <a:endParaRPr lang="en-GB" sz="3200" dirty="0"/>
          </a:p>
          <a:p>
            <a:r>
              <a:rPr lang="en-GB" sz="3200" dirty="0"/>
              <a:t>Broader view of pathophysiology</a:t>
            </a:r>
          </a:p>
          <a:p>
            <a:endParaRPr lang="en-GB" sz="3200" dirty="0"/>
          </a:p>
          <a:p>
            <a:r>
              <a:rPr lang="en-GB" sz="3200" dirty="0"/>
              <a:t>Broader view of treatment</a:t>
            </a:r>
          </a:p>
          <a:p>
            <a:endParaRPr lang="en-GB" sz="3200" dirty="0"/>
          </a:p>
          <a:p>
            <a:r>
              <a:rPr lang="en-GB" sz="3200" dirty="0"/>
              <a:t>Shift in theoretical frameworks from complicated to complex</a:t>
            </a:r>
          </a:p>
        </p:txBody>
      </p:sp>
    </p:spTree>
    <p:extLst>
      <p:ext uri="{BB962C8B-B14F-4D97-AF65-F5344CB8AC3E}">
        <p14:creationId xmlns:p14="http://schemas.microsoft.com/office/powerpoint/2010/main" val="24151690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885EB-9FDB-E4EF-D7F0-FE9CEBA25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956" y="768350"/>
            <a:ext cx="11141388" cy="2852737"/>
          </a:xfrm>
        </p:spPr>
        <p:txBody>
          <a:bodyPr/>
          <a:lstStyle/>
          <a:p>
            <a:r>
              <a:rPr lang="en-GB" dirty="0"/>
              <a:t>Some thoughts on shared decision making from holistic perspective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4B9FE3-F6EC-259E-95D3-0E9FAC80DE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200" dirty="0"/>
              <a:t>The Disease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200" dirty="0"/>
              <a:t>The Illness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200" dirty="0"/>
              <a:t>The sickness</a:t>
            </a:r>
          </a:p>
        </p:txBody>
      </p:sp>
    </p:spTree>
    <p:extLst>
      <p:ext uri="{BB962C8B-B14F-4D97-AF65-F5344CB8AC3E}">
        <p14:creationId xmlns:p14="http://schemas.microsoft.com/office/powerpoint/2010/main" val="36573168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7E3AC-5528-E499-3859-910B38B1D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Some thoughts on shared decision making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A5364F-F907-1313-6A11-EE5D9D1D4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941" y="1275008"/>
            <a:ext cx="11629621" cy="4901955"/>
          </a:xfrm>
        </p:spPr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From migraine patient to person with migraine</a:t>
            </a:r>
          </a:p>
          <a:p>
            <a:r>
              <a:rPr lang="en-GB" dirty="0"/>
              <a:t>From not just accurate scientific diagnosis to witnessing and interpreting the person’s story</a:t>
            </a:r>
          </a:p>
          <a:p>
            <a:r>
              <a:rPr lang="en-GB" dirty="0"/>
              <a:t>From clinical outcomes to meaningful outcomes</a:t>
            </a:r>
          </a:p>
          <a:p>
            <a:r>
              <a:rPr lang="en-GB" dirty="0"/>
              <a:t>From direct language to curiosity and non-judgement</a:t>
            </a:r>
          </a:p>
          <a:p>
            <a:r>
              <a:rPr lang="en-GB" dirty="0"/>
              <a:t>From proscription to shared exploration</a:t>
            </a:r>
          </a:p>
          <a:p>
            <a:r>
              <a:rPr lang="en-GB" dirty="0"/>
              <a:t>An awareness that both parties sit in a complex web of influences</a:t>
            </a:r>
          </a:p>
          <a:p>
            <a:r>
              <a:rPr lang="en-GB" dirty="0"/>
              <a:t>Negotiating the interface between the predicament of the individual and the potential of medical science </a:t>
            </a:r>
          </a:p>
          <a:p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4986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BFE476F-5469-D839-3915-46D00C78BF35}"/>
              </a:ext>
            </a:extLst>
          </p:cNvPr>
          <p:cNvSpPr/>
          <p:nvPr/>
        </p:nvSpPr>
        <p:spPr>
          <a:xfrm>
            <a:off x="4481848" y="656824"/>
            <a:ext cx="2305317" cy="22538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r>
              <a:rPr lang="en-GB" dirty="0"/>
              <a:t>GUIDELINES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042083D-C87F-B4B2-5B2C-04FFF7802837}"/>
              </a:ext>
            </a:extLst>
          </p:cNvPr>
          <p:cNvCxnSpPr>
            <a:cxnSpLocks/>
          </p:cNvCxnSpPr>
          <p:nvPr/>
        </p:nvCxnSpPr>
        <p:spPr>
          <a:xfrm>
            <a:off x="1326524" y="2691685"/>
            <a:ext cx="3155324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5A40676-5941-688E-D588-AFE5B240E3A7}"/>
              </a:ext>
            </a:extLst>
          </p:cNvPr>
          <p:cNvSpPr txBox="1"/>
          <p:nvPr/>
        </p:nvSpPr>
        <p:spPr>
          <a:xfrm>
            <a:off x="1191056" y="2615815"/>
            <a:ext cx="3406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O </a:t>
            </a:r>
            <a:r>
              <a:rPr lang="en-GB" dirty="0" err="1"/>
              <a:t>O</a:t>
            </a:r>
            <a:r>
              <a:rPr lang="en-GB" dirty="0"/>
              <a:t> </a:t>
            </a:r>
            <a:r>
              <a:rPr lang="en-GB" dirty="0" err="1"/>
              <a:t>O</a:t>
            </a:r>
            <a:r>
              <a:rPr lang="en-GB" dirty="0"/>
              <a:t> </a:t>
            </a:r>
            <a:r>
              <a:rPr lang="en-GB" dirty="0" err="1"/>
              <a:t>O</a:t>
            </a:r>
            <a:r>
              <a:rPr lang="en-GB" dirty="0"/>
              <a:t> </a:t>
            </a:r>
            <a:r>
              <a:rPr lang="en-GB" dirty="0" err="1"/>
              <a:t>O</a:t>
            </a:r>
            <a:r>
              <a:rPr lang="en-GB" dirty="0"/>
              <a:t> </a:t>
            </a:r>
            <a:r>
              <a:rPr lang="en-GB" dirty="0" err="1"/>
              <a:t>O</a:t>
            </a:r>
            <a:r>
              <a:rPr lang="en-GB" dirty="0"/>
              <a:t> </a:t>
            </a:r>
            <a:r>
              <a:rPr lang="en-GB" dirty="0" err="1"/>
              <a:t>O</a:t>
            </a:r>
            <a:r>
              <a:rPr lang="en-GB" dirty="0"/>
              <a:t> </a:t>
            </a:r>
            <a:r>
              <a:rPr lang="en-GB" dirty="0" err="1"/>
              <a:t>O</a:t>
            </a:r>
            <a:r>
              <a:rPr lang="en-GB" dirty="0"/>
              <a:t> </a:t>
            </a:r>
            <a:r>
              <a:rPr lang="en-GB" dirty="0" err="1"/>
              <a:t>O</a:t>
            </a:r>
            <a:r>
              <a:rPr lang="en-GB" dirty="0"/>
              <a:t> </a:t>
            </a:r>
            <a:r>
              <a:rPr lang="en-GB" dirty="0" err="1"/>
              <a:t>O</a:t>
            </a:r>
            <a:r>
              <a:rPr lang="en-GB" dirty="0"/>
              <a:t> </a:t>
            </a:r>
            <a:r>
              <a:rPr lang="en-GB" dirty="0" err="1"/>
              <a:t>O</a:t>
            </a:r>
            <a:r>
              <a:rPr lang="en-GB" dirty="0"/>
              <a:t> </a:t>
            </a:r>
            <a:r>
              <a:rPr lang="en-GB" dirty="0" err="1"/>
              <a:t>O</a:t>
            </a:r>
            <a:r>
              <a:rPr lang="en-GB" dirty="0"/>
              <a:t> </a:t>
            </a:r>
            <a:r>
              <a:rPr lang="en-GB" dirty="0" err="1"/>
              <a:t>O</a:t>
            </a:r>
            <a:r>
              <a:rPr lang="en-GB" dirty="0"/>
              <a:t> </a:t>
            </a:r>
            <a:r>
              <a:rPr lang="en-GB" dirty="0" err="1"/>
              <a:t>O</a:t>
            </a:r>
            <a:r>
              <a:rPr lang="en-GB" dirty="0"/>
              <a:t> </a:t>
            </a:r>
            <a:r>
              <a:rPr lang="en-GB" dirty="0" err="1"/>
              <a:t>O</a:t>
            </a:r>
            <a:r>
              <a:rPr lang="en-GB" dirty="0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B39420B-8047-2216-E370-3D7B5FE95FBA}"/>
              </a:ext>
            </a:extLst>
          </p:cNvPr>
          <p:cNvCxnSpPr>
            <a:cxnSpLocks/>
          </p:cNvCxnSpPr>
          <p:nvPr/>
        </p:nvCxnSpPr>
        <p:spPr>
          <a:xfrm>
            <a:off x="6787165" y="2691685"/>
            <a:ext cx="3155324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CA8C91C-8EBE-CE3C-BD7D-20F98A235779}"/>
              </a:ext>
            </a:extLst>
          </p:cNvPr>
          <p:cNvSpPr txBox="1"/>
          <p:nvPr/>
        </p:nvSpPr>
        <p:spPr>
          <a:xfrm>
            <a:off x="6671255" y="2615815"/>
            <a:ext cx="3406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O </a:t>
            </a:r>
            <a:r>
              <a:rPr lang="en-GB" dirty="0" err="1"/>
              <a:t>O</a:t>
            </a:r>
            <a:r>
              <a:rPr lang="en-GB" dirty="0"/>
              <a:t> </a:t>
            </a:r>
            <a:r>
              <a:rPr lang="en-GB" dirty="0" err="1"/>
              <a:t>O</a:t>
            </a:r>
            <a:r>
              <a:rPr lang="en-GB" dirty="0"/>
              <a:t> </a:t>
            </a:r>
            <a:r>
              <a:rPr lang="en-GB" dirty="0" err="1"/>
              <a:t>O</a:t>
            </a:r>
            <a:r>
              <a:rPr lang="en-GB" dirty="0"/>
              <a:t> </a:t>
            </a:r>
            <a:r>
              <a:rPr lang="en-GB" dirty="0" err="1"/>
              <a:t>O</a:t>
            </a:r>
            <a:r>
              <a:rPr lang="en-GB" dirty="0"/>
              <a:t> </a:t>
            </a:r>
            <a:r>
              <a:rPr lang="en-GB" dirty="0" err="1"/>
              <a:t>O</a:t>
            </a:r>
            <a:r>
              <a:rPr lang="en-GB" dirty="0"/>
              <a:t> </a:t>
            </a:r>
            <a:r>
              <a:rPr lang="en-GB" dirty="0" err="1"/>
              <a:t>O</a:t>
            </a:r>
            <a:r>
              <a:rPr lang="en-GB" dirty="0"/>
              <a:t> </a:t>
            </a:r>
            <a:r>
              <a:rPr lang="en-GB" dirty="0" err="1"/>
              <a:t>O</a:t>
            </a:r>
            <a:r>
              <a:rPr lang="en-GB" dirty="0"/>
              <a:t> </a:t>
            </a:r>
            <a:r>
              <a:rPr lang="en-GB" dirty="0" err="1"/>
              <a:t>O</a:t>
            </a:r>
            <a:r>
              <a:rPr lang="en-GB" dirty="0"/>
              <a:t> </a:t>
            </a:r>
            <a:r>
              <a:rPr lang="en-GB" dirty="0" err="1"/>
              <a:t>O</a:t>
            </a:r>
            <a:r>
              <a:rPr lang="en-GB" dirty="0"/>
              <a:t> </a:t>
            </a:r>
            <a:r>
              <a:rPr lang="en-GB" dirty="0" err="1"/>
              <a:t>O</a:t>
            </a:r>
            <a:r>
              <a:rPr lang="en-GB" dirty="0"/>
              <a:t> </a:t>
            </a:r>
            <a:r>
              <a:rPr lang="en-GB" dirty="0" err="1"/>
              <a:t>O</a:t>
            </a:r>
            <a:r>
              <a:rPr lang="en-GB" dirty="0"/>
              <a:t> </a:t>
            </a:r>
            <a:r>
              <a:rPr lang="en-GB" dirty="0" err="1"/>
              <a:t>O</a:t>
            </a:r>
            <a:r>
              <a:rPr lang="en-GB" dirty="0"/>
              <a:t> </a:t>
            </a:r>
            <a:r>
              <a:rPr lang="en-GB" dirty="0" err="1"/>
              <a:t>O</a:t>
            </a:r>
            <a:r>
              <a:rPr lang="en-GB" dirty="0"/>
              <a:t> </a:t>
            </a:r>
            <a:r>
              <a:rPr lang="en-GB" dirty="0" err="1"/>
              <a:t>O</a:t>
            </a:r>
            <a:r>
              <a:rPr lang="en-GB" dirty="0"/>
              <a:t> 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1D7E11E-54DD-66EA-832B-C9B49A31B488}"/>
              </a:ext>
            </a:extLst>
          </p:cNvPr>
          <p:cNvCxnSpPr>
            <a:cxnSpLocks/>
          </p:cNvCxnSpPr>
          <p:nvPr/>
        </p:nvCxnSpPr>
        <p:spPr>
          <a:xfrm>
            <a:off x="1996467" y="463639"/>
            <a:ext cx="686419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3CF2F770-5E5B-8996-DE1E-147B0823AD31}"/>
                  </a:ext>
                </a:extLst>
              </p14:cNvPr>
              <p14:cNvContentPartPr/>
              <p14:nvPr/>
            </p14:nvContentPartPr>
            <p14:xfrm>
              <a:off x="4726496" y="5112730"/>
              <a:ext cx="360" cy="3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3CF2F770-5E5B-8996-DE1E-147B0823AD3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20376" y="510661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EAC167F0-D3E3-D96D-4142-6BE7734B96C9}"/>
                  </a:ext>
                </a:extLst>
              </p14:cNvPr>
              <p14:cNvContentPartPr/>
              <p14:nvPr/>
            </p14:nvContentPartPr>
            <p14:xfrm>
              <a:off x="4726496" y="4855330"/>
              <a:ext cx="360" cy="36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EAC167F0-D3E3-D96D-4142-6BE7734B96C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20376" y="484921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0CAC2A67-D771-2541-6D7F-140D5B4F7BC4}"/>
                  </a:ext>
                </a:extLst>
              </p14:cNvPr>
              <p14:cNvContentPartPr/>
              <p14:nvPr/>
            </p14:nvContentPartPr>
            <p14:xfrm>
              <a:off x="4970936" y="4855330"/>
              <a:ext cx="360" cy="36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0CAC2A67-D771-2541-6D7F-140D5B4F7BC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64816" y="4849210"/>
                <a:ext cx="12600" cy="12600"/>
              </a:xfrm>
              <a:prstGeom prst="rect">
                <a:avLst/>
              </a:prstGeom>
            </p:spPr>
          </p:pic>
        </mc:Fallback>
      </mc:AlternateContent>
      <p:pic>
        <p:nvPicPr>
          <p:cNvPr id="36" name="Picture 35">
            <a:extLst>
              <a:ext uri="{FF2B5EF4-FFF2-40B4-BE49-F238E27FC236}">
                <a16:creationId xmlns:a16="http://schemas.microsoft.com/office/drawing/2014/main" id="{BDD316E3-8F4C-5BC9-249C-BC3AE04D83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2029" y="1110656"/>
            <a:ext cx="824027" cy="150515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1C2A2256-754D-D047-F634-9D561A8DB4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1072" y="1109996"/>
            <a:ext cx="824027" cy="1505159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B16AFA10-7B85-5BEA-AD42-4E2EB5A50C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9586" y="1109997"/>
            <a:ext cx="824027" cy="1505159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6C952006-3FF5-62B5-2684-AFAE90A861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6806" y="1117943"/>
            <a:ext cx="824027" cy="1505159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63B11431-91E0-4D3B-7A6C-8D183C1029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6374" y="1125229"/>
            <a:ext cx="824027" cy="1505159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E834BBDD-B67B-9B9B-43C0-B3AB981EAD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5877" y="1132212"/>
            <a:ext cx="824027" cy="1505159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F2688D2B-4A15-7904-A01F-19C81673D6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64864" y="3861953"/>
            <a:ext cx="1655327" cy="2609382"/>
          </a:xfrm>
          <a:prstGeom prst="rect">
            <a:avLst/>
          </a:prstGeom>
        </p:spPr>
      </p:pic>
      <p:pic>
        <p:nvPicPr>
          <p:cNvPr id="52" name="Graphic 51" descr="Doctor male outline">
            <a:extLst>
              <a:ext uri="{FF2B5EF4-FFF2-40B4-BE49-F238E27FC236}">
                <a16:creationId xmlns:a16="http://schemas.microsoft.com/office/drawing/2014/main" id="{7853C0E4-BC93-AAA6-F2EA-0AF44CA406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34389" y="3835977"/>
            <a:ext cx="1476338" cy="1476338"/>
          </a:xfrm>
          <a:prstGeom prst="rect">
            <a:avLst/>
          </a:prstGeom>
        </p:spPr>
      </p:pic>
      <p:pic>
        <p:nvPicPr>
          <p:cNvPr id="54" name="Graphic 53" descr="Wrench outline">
            <a:extLst>
              <a:ext uri="{FF2B5EF4-FFF2-40B4-BE49-F238E27FC236}">
                <a16:creationId xmlns:a16="http://schemas.microsoft.com/office/drawing/2014/main" id="{9461533F-2965-73C8-3671-FAB08EACFD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9547351">
            <a:off x="4094967" y="4463485"/>
            <a:ext cx="914400" cy="914400"/>
          </a:xfrm>
          <a:prstGeom prst="rect">
            <a:avLst/>
          </a:prstGeom>
        </p:spPr>
      </p:pic>
      <p:pic>
        <p:nvPicPr>
          <p:cNvPr id="56" name="Graphic 55" descr="Hammer with solid fill">
            <a:extLst>
              <a:ext uri="{FF2B5EF4-FFF2-40B4-BE49-F238E27FC236}">
                <a16:creationId xmlns:a16="http://schemas.microsoft.com/office/drawing/2014/main" id="{FA87027E-CB38-53C1-5496-276742426B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9362128">
            <a:off x="4918525" y="4819428"/>
            <a:ext cx="914400" cy="914400"/>
          </a:xfrm>
          <a:prstGeom prst="rect">
            <a:avLst/>
          </a:prstGeom>
        </p:spPr>
      </p:pic>
      <p:pic>
        <p:nvPicPr>
          <p:cNvPr id="58" name="Graphic 57" descr="Screwdriver outline">
            <a:extLst>
              <a:ext uri="{FF2B5EF4-FFF2-40B4-BE49-F238E27FC236}">
                <a16:creationId xmlns:a16="http://schemas.microsoft.com/office/drawing/2014/main" id="{5ED3C5FE-3786-8F41-1DC9-F2EAE06FD0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461325" y="4499903"/>
            <a:ext cx="914400" cy="914400"/>
          </a:xfrm>
          <a:prstGeom prst="rect">
            <a:avLst/>
          </a:prstGeom>
        </p:spPr>
      </p:pic>
      <p:pic>
        <p:nvPicPr>
          <p:cNvPr id="60" name="Graphic 59" descr="Saw outline">
            <a:extLst>
              <a:ext uri="{FF2B5EF4-FFF2-40B4-BE49-F238E27FC236}">
                <a16:creationId xmlns:a16="http://schemas.microsoft.com/office/drawing/2014/main" id="{4B68764E-929B-BA51-4F61-5874342328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653528" y="4680122"/>
            <a:ext cx="914400" cy="914400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B21DBD7A-9F06-0C81-67CF-13DD583377CE}"/>
              </a:ext>
            </a:extLst>
          </p:cNvPr>
          <p:cNvSpPr/>
          <p:nvPr/>
        </p:nvSpPr>
        <p:spPr>
          <a:xfrm>
            <a:off x="2833712" y="5112729"/>
            <a:ext cx="2931151" cy="11850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TOOLBOX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9EC0A83A-8CB4-2617-1D7A-BD6224C18CCE}"/>
              </a:ext>
            </a:extLst>
          </p:cNvPr>
          <p:cNvSpPr/>
          <p:nvPr/>
        </p:nvSpPr>
        <p:spPr>
          <a:xfrm rot="1886091">
            <a:off x="5630969" y="695303"/>
            <a:ext cx="203139" cy="106765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705BE29E-7902-B34E-BE33-4E05521750DC}"/>
                  </a:ext>
                </a:extLst>
              </p14:cNvPr>
              <p14:cNvContentPartPr/>
              <p14:nvPr/>
            </p14:nvContentPartPr>
            <p14:xfrm>
              <a:off x="5988656" y="823959"/>
              <a:ext cx="360" cy="36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705BE29E-7902-B34E-BE33-4E05521750DC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925656" y="761319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88C3850F-A798-5F6B-ACC6-7532B7B58C39}"/>
                  </a:ext>
                </a:extLst>
              </p14:cNvPr>
              <p14:cNvContentPartPr/>
              <p14:nvPr/>
            </p14:nvContentPartPr>
            <p14:xfrm>
              <a:off x="5524976" y="1570959"/>
              <a:ext cx="360" cy="36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88C3850F-A798-5F6B-ACC6-7532B7B58C3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506976" y="1553319"/>
                <a:ext cx="36000" cy="36000"/>
              </a:xfrm>
              <a:prstGeom prst="rect">
                <a:avLst/>
              </a:prstGeom>
            </p:spPr>
          </p:pic>
        </mc:Fallback>
      </mc:AlternateContent>
      <p:sp>
        <p:nvSpPr>
          <p:cNvPr id="67" name="TextBox 66">
            <a:extLst>
              <a:ext uri="{FF2B5EF4-FFF2-40B4-BE49-F238E27FC236}">
                <a16:creationId xmlns:a16="http://schemas.microsoft.com/office/drawing/2014/main" id="{F531CF36-11D5-50DB-EB06-71C4760F9116}"/>
              </a:ext>
            </a:extLst>
          </p:cNvPr>
          <p:cNvSpPr txBox="1"/>
          <p:nvPr/>
        </p:nvSpPr>
        <p:spPr>
          <a:xfrm>
            <a:off x="7808429" y="4723935"/>
            <a:ext cx="26325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 holistic perspective on</a:t>
            </a:r>
          </a:p>
          <a:p>
            <a:r>
              <a:rPr lang="en-GB" dirty="0"/>
              <a:t> shared decision making </a:t>
            </a:r>
          </a:p>
        </p:txBody>
      </p:sp>
    </p:spTree>
    <p:extLst>
      <p:ext uri="{BB962C8B-B14F-4D97-AF65-F5344CB8AC3E}">
        <p14:creationId xmlns:p14="http://schemas.microsoft.com/office/powerpoint/2010/main" val="16443812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1E256-6A18-B378-77FD-9AED850C99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https://www.tedwraggtrust.co.uk/_site/data/files/who-we-are/heads-up-resources/82679A4656C66E951C032DA0121B2B02.pdf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21E2B4-5EDB-D540-D56C-AF53E5DDC07F}"/>
              </a:ext>
            </a:extLst>
          </p:cNvPr>
          <p:cNvSpPr txBox="1"/>
          <p:nvPr/>
        </p:nvSpPr>
        <p:spPr>
          <a:xfrm>
            <a:off x="1880315" y="1146220"/>
            <a:ext cx="9415719" cy="307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Migraine Self-Help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Soluble aspirin, soluble paracetamol, sumatriptan 50 mg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err="1"/>
              <a:t>Buccastem</a:t>
            </a:r>
            <a:r>
              <a:rPr lang="en-GB" sz="2800" dirty="0"/>
              <a:t>. (Prochlorperazine 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Vitamin B2, magnesium, coenzyme Q10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Electrical devices. E.g. </a:t>
            </a:r>
            <a:r>
              <a:rPr lang="en-GB" sz="2800" dirty="0" err="1"/>
              <a:t>Cephaly</a:t>
            </a:r>
            <a:r>
              <a:rPr lang="en-GB" sz="28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Holistic Practices </a:t>
            </a:r>
          </a:p>
        </p:txBody>
      </p:sp>
    </p:spTree>
    <p:extLst>
      <p:ext uri="{BB962C8B-B14F-4D97-AF65-F5344CB8AC3E}">
        <p14:creationId xmlns:p14="http://schemas.microsoft.com/office/powerpoint/2010/main" val="23102834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33EB6-C37B-8BDA-B85C-783F7CA82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Managing migraine holistically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0DB3D4-8929-3B54-BD31-C308D7FEEF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34010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Head with gears outline">
            <a:extLst>
              <a:ext uri="{FF2B5EF4-FFF2-40B4-BE49-F238E27FC236}">
                <a16:creationId xmlns:a16="http://schemas.microsoft.com/office/drawing/2014/main" id="{DA75860A-42B4-D11C-FE9E-1ECA270371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3292446" y="1876133"/>
            <a:ext cx="3868207" cy="3558751"/>
          </a:xfrm>
          <a:prstGeom prst="rect">
            <a:avLst/>
          </a:prstGeom>
        </p:spPr>
      </p:pic>
      <p:pic>
        <p:nvPicPr>
          <p:cNvPr id="5" name="Picture 4" descr="Premium Vector | Volume knob level icon. vector control icon. sound control  symbol. music knob black vector sign. dial knob icon. esp 10">
            <a:extLst>
              <a:ext uri="{FF2B5EF4-FFF2-40B4-BE49-F238E27FC236}">
                <a16:creationId xmlns:a16="http://schemas.microsoft.com/office/drawing/2014/main" id="{4C3FEBC6-345A-054F-1B5C-B18E6727F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100" y="3921212"/>
            <a:ext cx="1153900" cy="111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E310CB-717D-EB49-1D44-60601B09E0BB}"/>
              </a:ext>
            </a:extLst>
          </p:cNvPr>
          <p:cNvSpPr txBox="1"/>
          <p:nvPr/>
        </p:nvSpPr>
        <p:spPr>
          <a:xfrm>
            <a:off x="3026535" y="5563673"/>
            <a:ext cx="3937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 Hypervigilant, Hypersensitive  brain.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1941F1-78C5-82FA-8324-A9FAFD68131A}"/>
              </a:ext>
            </a:extLst>
          </p:cNvPr>
          <p:cNvSpPr txBox="1"/>
          <p:nvPr/>
        </p:nvSpPr>
        <p:spPr>
          <a:xfrm>
            <a:off x="1720828" y="105025"/>
            <a:ext cx="8750344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dirty="0"/>
              <a:t>Understanding what's going on -  Standing back </a:t>
            </a:r>
          </a:p>
          <a:p>
            <a:pPr algn="ctr"/>
            <a:endParaRPr lang="en-GB" sz="3200" dirty="0"/>
          </a:p>
          <a:p>
            <a:pPr algn="ctr"/>
            <a:r>
              <a:rPr lang="en-GB" sz="3200" dirty="0"/>
              <a:t>Developing a coherent story</a:t>
            </a:r>
          </a:p>
          <a:p>
            <a:r>
              <a:rPr lang="en-GB" sz="2800" dirty="0"/>
              <a:t>                 </a:t>
            </a:r>
            <a:r>
              <a:rPr lang="en-GB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Brains, Batteries, and Buckets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D3DE816-7EFA-F775-16F2-CF358F23A05A}"/>
              </a:ext>
            </a:extLst>
          </p:cNvPr>
          <p:cNvCxnSpPr>
            <a:cxnSpLocks/>
          </p:cNvCxnSpPr>
          <p:nvPr/>
        </p:nvCxnSpPr>
        <p:spPr>
          <a:xfrm flipH="1">
            <a:off x="5924282" y="3921212"/>
            <a:ext cx="1365160" cy="5590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8858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lants of the African Savanna">
            <a:extLst>
              <a:ext uri="{FF2B5EF4-FFF2-40B4-BE49-F238E27FC236}">
                <a16:creationId xmlns:a16="http://schemas.microsoft.com/office/drawing/2014/main" id="{0A6B2CE7-02AE-DF84-BAA1-A4F8B5EED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1" y="42325"/>
            <a:ext cx="12049569" cy="6607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9954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New York City Street Scene Photograph by Darren Martin - Pixels">
            <a:extLst>
              <a:ext uri="{FF2B5EF4-FFF2-40B4-BE49-F238E27FC236}">
                <a16:creationId xmlns:a16="http://schemas.microsoft.com/office/drawing/2014/main" id="{132B645B-7EFB-CD3E-2E82-BE98ABB38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089" y="0"/>
            <a:ext cx="122221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07245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A7E860-6F15-D54E-ED7A-5858D233D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3035" y="2791437"/>
            <a:ext cx="2543530" cy="25816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C6FDFF-A7F9-91A4-332B-9DC11083D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221" y="616071"/>
            <a:ext cx="4134427" cy="32008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B91469-745B-5553-CD18-3D803E1410A7}"/>
              </a:ext>
            </a:extLst>
          </p:cNvPr>
          <p:cNvSpPr txBox="1"/>
          <p:nvPr/>
        </p:nvSpPr>
        <p:spPr>
          <a:xfrm>
            <a:off x="6653035" y="5780015"/>
            <a:ext cx="44053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Wang Y, Wang Y, Yue G, Zhao Y. Energy metabolism disturbance in migraine: </a:t>
            </a:r>
          </a:p>
          <a:p>
            <a:r>
              <a:rPr lang="en-GB" sz="1000" dirty="0"/>
              <a:t>From a mitochondrial point of view. </a:t>
            </a:r>
          </a:p>
          <a:p>
            <a:r>
              <a:rPr lang="en-GB" sz="1000" dirty="0"/>
              <a:t>Frontiers in physiology. 2023 Apr 13;14:1133528.</a:t>
            </a:r>
          </a:p>
        </p:txBody>
      </p:sp>
    </p:spTree>
    <p:extLst>
      <p:ext uri="{BB962C8B-B14F-4D97-AF65-F5344CB8AC3E}">
        <p14:creationId xmlns:p14="http://schemas.microsoft.com/office/powerpoint/2010/main" val="10174909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366B474-15EF-58EC-D0A4-B0D3EA32B213}"/>
              </a:ext>
            </a:extLst>
          </p:cNvPr>
          <p:cNvSpPr txBox="1"/>
          <p:nvPr/>
        </p:nvSpPr>
        <p:spPr>
          <a:xfrm>
            <a:off x="333247" y="105013"/>
            <a:ext cx="408065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 </a:t>
            </a:r>
          </a:p>
          <a:p>
            <a:r>
              <a:rPr lang="en-GB" sz="4000" dirty="0">
                <a:solidFill>
                  <a:srgbClr val="FF0000"/>
                </a:solidFill>
              </a:rPr>
              <a:t>Stressors</a:t>
            </a:r>
          </a:p>
          <a:p>
            <a:r>
              <a:rPr lang="en-GB" sz="2000" dirty="0"/>
              <a:t>Physical, Psychological or Social </a:t>
            </a:r>
          </a:p>
          <a:p>
            <a:endParaRPr lang="en-GB" sz="2000" b="1" dirty="0"/>
          </a:p>
          <a:p>
            <a:endParaRPr lang="en-GB" sz="1400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ABF6970-8F4B-3E9B-DA37-992CB59F3F06}"/>
              </a:ext>
            </a:extLst>
          </p:cNvPr>
          <p:cNvCxnSpPr/>
          <p:nvPr/>
        </p:nvCxnSpPr>
        <p:spPr>
          <a:xfrm>
            <a:off x="3969397" y="1115438"/>
            <a:ext cx="8890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4CB25241-DB26-0C68-2202-F3949AF65063}"/>
              </a:ext>
            </a:extLst>
          </p:cNvPr>
          <p:cNvSpPr/>
          <p:nvPr/>
        </p:nvSpPr>
        <p:spPr>
          <a:xfrm>
            <a:off x="8318500" y="3048000"/>
            <a:ext cx="144142" cy="1143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515860-CA7F-DACF-4238-7F17B8E0FBDF}"/>
              </a:ext>
            </a:extLst>
          </p:cNvPr>
          <p:cNvSpPr txBox="1"/>
          <p:nvPr/>
        </p:nvSpPr>
        <p:spPr>
          <a:xfrm>
            <a:off x="5394468" y="105013"/>
            <a:ext cx="6787542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4000" dirty="0">
              <a:solidFill>
                <a:srgbClr val="FF0000"/>
              </a:solidFill>
            </a:endParaRPr>
          </a:p>
          <a:p>
            <a:r>
              <a:rPr lang="en-GB" sz="4000" dirty="0">
                <a:solidFill>
                  <a:srgbClr val="FF0000"/>
                </a:solidFill>
              </a:rPr>
              <a:t>Inflammation </a:t>
            </a:r>
            <a:r>
              <a:rPr lang="en-GB" sz="2000" dirty="0">
                <a:solidFill>
                  <a:srgbClr val="FF0000"/>
                </a:solidFill>
              </a:rPr>
              <a:t>Defence, Repair and Recovery </a:t>
            </a:r>
          </a:p>
          <a:p>
            <a:endParaRPr lang="en-GB" sz="3200" dirty="0"/>
          </a:p>
          <a:p>
            <a:r>
              <a:rPr lang="en-GB" sz="3200" dirty="0"/>
              <a:t>Activation of:</a:t>
            </a:r>
          </a:p>
          <a:p>
            <a:endParaRPr lang="en-GB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Autonomic nervous system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Hormone pathways</a:t>
            </a: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Cytokine system – </a:t>
            </a:r>
            <a:r>
              <a:rPr lang="en-GB" dirty="0"/>
              <a:t>complex system of cellular and</a:t>
            </a:r>
          </a:p>
          <a:p>
            <a:r>
              <a:rPr lang="en-GB" dirty="0"/>
              <a:t>                                                            biochemical pathways</a:t>
            </a:r>
          </a:p>
        </p:txBody>
      </p:sp>
      <p:pic>
        <p:nvPicPr>
          <p:cNvPr id="6" name="Picture 2" descr="Bright Red Galvanised Metal Bucket, planter, pot (R010) | Craftmill">
            <a:extLst>
              <a:ext uri="{FF2B5EF4-FFF2-40B4-BE49-F238E27FC236}">
                <a16:creationId xmlns:a16="http://schemas.microsoft.com/office/drawing/2014/main" id="{1AC591A0-EC45-F693-2B9C-0BB39F318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857" y="3429000"/>
            <a:ext cx="2763040" cy="276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35492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366B474-15EF-58EC-D0A4-B0D3EA32B213}"/>
              </a:ext>
            </a:extLst>
          </p:cNvPr>
          <p:cNvSpPr txBox="1"/>
          <p:nvPr/>
        </p:nvSpPr>
        <p:spPr>
          <a:xfrm>
            <a:off x="121822" y="0"/>
            <a:ext cx="4080650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Stressors</a:t>
            </a:r>
          </a:p>
          <a:p>
            <a:r>
              <a:rPr lang="en-GB" sz="2000" b="1" dirty="0"/>
              <a:t>Migraine. </a:t>
            </a:r>
            <a:r>
              <a:rPr lang="en-GB" dirty="0"/>
              <a:t>The end result of migraine is an inflammatory process.</a:t>
            </a:r>
          </a:p>
          <a:p>
            <a:endParaRPr lang="en-GB" sz="2000" dirty="0"/>
          </a:p>
          <a:p>
            <a:r>
              <a:rPr lang="en-GB" sz="2000" b="1" dirty="0"/>
              <a:t>Physical</a:t>
            </a:r>
            <a:r>
              <a:rPr lang="en-GB" sz="2000" dirty="0"/>
              <a:t>. </a:t>
            </a:r>
            <a:r>
              <a:rPr lang="en-GB" dirty="0"/>
              <a:t>E.g. Co-existing physical illness.</a:t>
            </a:r>
          </a:p>
          <a:p>
            <a:endParaRPr lang="en-GB" sz="2000" dirty="0"/>
          </a:p>
          <a:p>
            <a:r>
              <a:rPr lang="en-GB" sz="2000" b="1" dirty="0"/>
              <a:t>Psychological. </a:t>
            </a:r>
            <a:r>
              <a:rPr lang="en-GB" dirty="0"/>
              <a:t>E.g. Anxiety, depression.</a:t>
            </a:r>
          </a:p>
          <a:p>
            <a:endParaRPr lang="en-GB" sz="2000" b="1" dirty="0"/>
          </a:p>
          <a:p>
            <a:r>
              <a:rPr lang="en-GB" sz="2000" b="1" dirty="0"/>
              <a:t>Social. </a:t>
            </a:r>
            <a:r>
              <a:rPr lang="en-GB" dirty="0"/>
              <a:t>E.g. Poor social circumstances, bereavement.</a:t>
            </a:r>
          </a:p>
          <a:p>
            <a:endParaRPr lang="en-GB" sz="2000" b="1" dirty="0"/>
          </a:p>
          <a:p>
            <a:r>
              <a:rPr lang="en-GB" sz="2000" b="1" dirty="0"/>
              <a:t>Poor diet. </a:t>
            </a:r>
            <a:r>
              <a:rPr lang="en-GB" dirty="0"/>
              <a:t>Ultra processed food is a powerful inflammatory stimulant.</a:t>
            </a:r>
          </a:p>
          <a:p>
            <a:endParaRPr lang="en-GB" sz="2000" b="1" dirty="0"/>
          </a:p>
          <a:p>
            <a:r>
              <a:rPr lang="en-GB" sz="2000" b="1" dirty="0"/>
              <a:t>Lack exercise.</a:t>
            </a:r>
          </a:p>
          <a:p>
            <a:endParaRPr lang="en-GB" sz="2000" b="1" dirty="0"/>
          </a:p>
          <a:p>
            <a:r>
              <a:rPr lang="en-GB" sz="2000" b="1" dirty="0"/>
              <a:t>Obesity.</a:t>
            </a:r>
          </a:p>
          <a:p>
            <a:endParaRPr lang="en-GB" sz="2000" b="1" dirty="0"/>
          </a:p>
          <a:p>
            <a:r>
              <a:rPr lang="en-GB" sz="2000" b="1" dirty="0"/>
              <a:t>Trauma, previous or existing. </a:t>
            </a:r>
            <a:r>
              <a:rPr lang="en-GB" dirty="0"/>
              <a:t>Childhood trauma is important.</a:t>
            </a:r>
          </a:p>
          <a:p>
            <a:endParaRPr lang="en-GB" sz="1400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ABF6970-8F4B-3E9B-DA37-992CB59F3F06}"/>
              </a:ext>
            </a:extLst>
          </p:cNvPr>
          <p:cNvCxnSpPr/>
          <p:nvPr/>
        </p:nvCxnSpPr>
        <p:spPr>
          <a:xfrm>
            <a:off x="4505468" y="448362"/>
            <a:ext cx="8890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4CB25241-DB26-0C68-2202-F3949AF65063}"/>
              </a:ext>
            </a:extLst>
          </p:cNvPr>
          <p:cNvSpPr/>
          <p:nvPr/>
        </p:nvSpPr>
        <p:spPr>
          <a:xfrm>
            <a:off x="8318500" y="3048000"/>
            <a:ext cx="144142" cy="1143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515860-CA7F-DACF-4238-7F17B8E0FBDF}"/>
              </a:ext>
            </a:extLst>
          </p:cNvPr>
          <p:cNvSpPr txBox="1"/>
          <p:nvPr/>
        </p:nvSpPr>
        <p:spPr>
          <a:xfrm>
            <a:off x="6463265" y="182799"/>
            <a:ext cx="5452455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Inflammatory load</a:t>
            </a:r>
          </a:p>
          <a:p>
            <a:r>
              <a:rPr lang="en-GB" dirty="0"/>
              <a:t>Energy demanding and places brain in a state of alert </a:t>
            </a:r>
          </a:p>
          <a:p>
            <a:endParaRPr lang="en-GB" sz="4000" dirty="0">
              <a:solidFill>
                <a:srgbClr val="FF0000"/>
              </a:solidFill>
            </a:endParaRPr>
          </a:p>
        </p:txBody>
      </p:sp>
      <p:pic>
        <p:nvPicPr>
          <p:cNvPr id="8" name="Picture 10" descr="Person Icon Black-01 - Person Icon Black Transparent PNG - 962x1024 - Free  Download on NicePNG">
            <a:extLst>
              <a:ext uri="{FF2B5EF4-FFF2-40B4-BE49-F238E27FC236}">
                <a16:creationId xmlns:a16="http://schemas.microsoft.com/office/drawing/2014/main" id="{C5FCACA8-85F5-18AE-16B5-14713731CB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968" y="4082345"/>
            <a:ext cx="1778000" cy="2775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93BFEC8-BF95-4AB6-8F39-7F64FD878797}"/>
              </a:ext>
            </a:extLst>
          </p:cNvPr>
          <p:cNvSpPr/>
          <p:nvPr/>
        </p:nvSpPr>
        <p:spPr>
          <a:xfrm>
            <a:off x="6066721" y="5842431"/>
            <a:ext cx="499918" cy="5804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FCF1EA-2EAE-AFE2-1F8F-79AA9FC18711}"/>
              </a:ext>
            </a:extLst>
          </p:cNvPr>
          <p:cNvSpPr/>
          <p:nvPr/>
        </p:nvSpPr>
        <p:spPr>
          <a:xfrm flipV="1">
            <a:off x="6066721" y="6094328"/>
            <a:ext cx="499918" cy="31749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743E7E68-BC66-4A2A-C326-5F106EF2D842}"/>
                  </a:ext>
                </a:extLst>
              </p14:cNvPr>
              <p14:cNvContentPartPr/>
              <p14:nvPr/>
            </p14:nvContentPartPr>
            <p14:xfrm>
              <a:off x="6096000" y="5684751"/>
              <a:ext cx="441360" cy="1576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743E7E68-BC66-4A2A-C326-5F106EF2D84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091676" y="5680421"/>
                <a:ext cx="450007" cy="16634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Speech Bubble: Oval 1">
            <a:extLst>
              <a:ext uri="{FF2B5EF4-FFF2-40B4-BE49-F238E27FC236}">
                <a16:creationId xmlns:a16="http://schemas.microsoft.com/office/drawing/2014/main" id="{01D42A3D-FBAF-09E9-1659-349538F71A7E}"/>
              </a:ext>
            </a:extLst>
          </p:cNvPr>
          <p:cNvSpPr/>
          <p:nvPr/>
        </p:nvSpPr>
        <p:spPr>
          <a:xfrm>
            <a:off x="8129747" y="2352075"/>
            <a:ext cx="2804656" cy="1506150"/>
          </a:xfrm>
          <a:prstGeom prst="wedgeEllipseCallout">
            <a:avLst>
              <a:gd name="adj1" fmla="val -123761"/>
              <a:gd name="adj2" fmla="val 69709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What's in my stress bucket?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E18465-326D-FB5F-3487-0E26CCC5224B}"/>
              </a:ext>
            </a:extLst>
          </p:cNvPr>
          <p:cNvSpPr txBox="1"/>
          <p:nvPr/>
        </p:nvSpPr>
        <p:spPr>
          <a:xfrm>
            <a:off x="7030888" y="5842431"/>
            <a:ext cx="431720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err="1"/>
              <a:t>Borsook</a:t>
            </a:r>
            <a:r>
              <a:rPr lang="en-GB" sz="1000" dirty="0"/>
              <a:t> D, Maleki N, Becerra L, McEwen B. </a:t>
            </a:r>
          </a:p>
          <a:p>
            <a:r>
              <a:rPr lang="en-GB" sz="1000" dirty="0"/>
              <a:t>Understanding migraine through the lens of maladaptive stress responses: </a:t>
            </a:r>
          </a:p>
          <a:p>
            <a:r>
              <a:rPr lang="en-GB" sz="1000" dirty="0"/>
              <a:t>a model disease of allostatic load. Neuron. 2012 Jan 26;73(2):219-34.</a:t>
            </a:r>
          </a:p>
        </p:txBody>
      </p:sp>
    </p:spTree>
    <p:extLst>
      <p:ext uri="{BB962C8B-B14F-4D97-AF65-F5344CB8AC3E}">
        <p14:creationId xmlns:p14="http://schemas.microsoft.com/office/powerpoint/2010/main" val="34039016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D77A8-3811-1426-F89F-9D13707D0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C5621C6-3746-E61F-C80C-455CA87FF338}"/>
              </a:ext>
            </a:extLst>
          </p:cNvPr>
          <p:cNvSpPr/>
          <p:nvPr/>
        </p:nvSpPr>
        <p:spPr>
          <a:xfrm>
            <a:off x="2490753" y="4738251"/>
            <a:ext cx="690329" cy="9131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5EBCFF4-4A1D-5AAE-4C1D-F5CA8C4A9813}"/>
              </a:ext>
            </a:extLst>
          </p:cNvPr>
          <p:cNvSpPr/>
          <p:nvPr/>
        </p:nvSpPr>
        <p:spPr>
          <a:xfrm>
            <a:off x="2490753" y="5105084"/>
            <a:ext cx="690329" cy="5462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EF2FC980-96E8-7F90-7C38-DD807CD744E9}"/>
                  </a:ext>
                </a:extLst>
              </p14:cNvPr>
              <p14:cNvContentPartPr/>
              <p14:nvPr/>
            </p14:nvContentPartPr>
            <p14:xfrm>
              <a:off x="2503258" y="4573200"/>
              <a:ext cx="677824" cy="165052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C4C3A17-9AE9-D8B9-32D6-340817F718E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98941" y="4568885"/>
                <a:ext cx="686459" cy="173682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DD5316BE-6F70-725D-EAF0-95799BD8C3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4377" y="2150771"/>
            <a:ext cx="1635032" cy="1620805"/>
          </a:xfrm>
          <a:prstGeom prst="rect">
            <a:avLst/>
          </a:prstGeom>
        </p:spPr>
      </p:pic>
      <p:pic>
        <p:nvPicPr>
          <p:cNvPr id="7" name="Picture 6" descr="Premium Vector | Volume knob level icon. vector control icon. sound control  symbol. music knob black vector sign. dial knob icon. esp 10">
            <a:extLst>
              <a:ext uri="{FF2B5EF4-FFF2-40B4-BE49-F238E27FC236}">
                <a16:creationId xmlns:a16="http://schemas.microsoft.com/office/drawing/2014/main" id="{5E0D059A-DF7D-ED00-0EC8-43FD398C5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247" y="5052073"/>
            <a:ext cx="1134813" cy="1099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phic 7" descr="Head with gears outline">
            <a:extLst>
              <a:ext uri="{FF2B5EF4-FFF2-40B4-BE49-F238E27FC236}">
                <a16:creationId xmlns:a16="http://schemas.microsoft.com/office/drawing/2014/main" id="{4AB3DB51-B54A-E153-F306-DBFB9951A2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4679071" y="3630880"/>
            <a:ext cx="2833856" cy="26071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2299E78-D8FE-60D9-77E7-5E21E88794AA}"/>
              </a:ext>
            </a:extLst>
          </p:cNvPr>
          <p:cNvSpPr/>
          <p:nvPr/>
        </p:nvSpPr>
        <p:spPr>
          <a:xfrm>
            <a:off x="4796133" y="1718361"/>
            <a:ext cx="2462864" cy="15583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672AB9-7352-5F69-C717-2EC2E7870AE2}"/>
              </a:ext>
            </a:extLst>
          </p:cNvPr>
          <p:cNvSpPr/>
          <p:nvPr/>
        </p:nvSpPr>
        <p:spPr>
          <a:xfrm>
            <a:off x="4796133" y="2336549"/>
            <a:ext cx="2462864" cy="92727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47C6905-ADF5-6CF7-8391-524B82529535}"/>
              </a:ext>
            </a:extLst>
          </p:cNvPr>
          <p:cNvCxnSpPr>
            <a:cxnSpLocks/>
          </p:cNvCxnSpPr>
          <p:nvPr/>
        </p:nvCxnSpPr>
        <p:spPr>
          <a:xfrm>
            <a:off x="4796133" y="2800188"/>
            <a:ext cx="2462864" cy="0"/>
          </a:xfrm>
          <a:prstGeom prst="line">
            <a:avLst/>
          </a:prstGeom>
          <a:ln w="12700"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DAC862A-32E9-7A3D-17BC-ECA3971C60A3}"/>
              </a:ext>
            </a:extLst>
          </p:cNvPr>
          <p:cNvCxnSpPr>
            <a:cxnSpLocks/>
          </p:cNvCxnSpPr>
          <p:nvPr/>
        </p:nvCxnSpPr>
        <p:spPr>
          <a:xfrm>
            <a:off x="7409577" y="2787309"/>
            <a:ext cx="201911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A252337D-4C1A-A470-208F-378602B8C090}"/>
              </a:ext>
            </a:extLst>
          </p:cNvPr>
          <p:cNvSpPr/>
          <p:nvPr/>
        </p:nvSpPr>
        <p:spPr>
          <a:xfrm>
            <a:off x="3876541" y="592428"/>
            <a:ext cx="476518" cy="15583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CB0DED4-FD88-5B49-6502-CFC41206E380}"/>
              </a:ext>
            </a:extLst>
          </p:cNvPr>
          <p:cNvSpPr/>
          <p:nvPr/>
        </p:nvSpPr>
        <p:spPr>
          <a:xfrm>
            <a:off x="3876541" y="881560"/>
            <a:ext cx="2089759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AB9CE8D-F886-3F35-9C78-226DEF943316}"/>
              </a:ext>
            </a:extLst>
          </p:cNvPr>
          <p:cNvSpPr/>
          <p:nvPr/>
        </p:nvSpPr>
        <p:spPr>
          <a:xfrm rot="5400000">
            <a:off x="5783212" y="1062502"/>
            <a:ext cx="409746" cy="4786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573CA14-0146-2D82-6921-F798113BB1FA}"/>
              </a:ext>
            </a:extLst>
          </p:cNvPr>
          <p:cNvSpPr/>
          <p:nvPr/>
        </p:nvSpPr>
        <p:spPr>
          <a:xfrm>
            <a:off x="2887782" y="2813066"/>
            <a:ext cx="1908351" cy="6967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15A2CC2-5031-3392-8F15-5E7F7D9FCA52}"/>
              </a:ext>
            </a:extLst>
          </p:cNvPr>
          <p:cNvSpPr/>
          <p:nvPr/>
        </p:nvSpPr>
        <p:spPr>
          <a:xfrm rot="5400000">
            <a:off x="2184227" y="3516620"/>
            <a:ext cx="1477048" cy="6993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DF68EB9-CF83-E8A4-AF41-F76C7D2657F0}"/>
              </a:ext>
            </a:extLst>
          </p:cNvPr>
          <p:cNvSpPr/>
          <p:nvPr/>
        </p:nvSpPr>
        <p:spPr>
          <a:xfrm rot="5400000">
            <a:off x="5889972" y="3482733"/>
            <a:ext cx="481994" cy="6993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5C89D2B-BA22-D8DD-7549-BC9ECF5120AC}"/>
              </a:ext>
            </a:extLst>
          </p:cNvPr>
          <p:cNvCxnSpPr/>
          <p:nvPr/>
        </p:nvCxnSpPr>
        <p:spPr>
          <a:xfrm>
            <a:off x="3181082" y="3263827"/>
            <a:ext cx="0" cy="921807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B9EEECF-699D-9FF0-6595-3EA13739211C}"/>
              </a:ext>
            </a:extLst>
          </p:cNvPr>
          <p:cNvCxnSpPr>
            <a:cxnSpLocks/>
          </p:cNvCxnSpPr>
          <p:nvPr/>
        </p:nvCxnSpPr>
        <p:spPr>
          <a:xfrm>
            <a:off x="5964153" y="3349902"/>
            <a:ext cx="0" cy="408798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51496CF-2CF1-B6F3-EE21-ECA537F46A33}"/>
              </a:ext>
            </a:extLst>
          </p:cNvPr>
          <p:cNvGrpSpPr/>
          <p:nvPr/>
        </p:nvGrpSpPr>
        <p:grpSpPr>
          <a:xfrm>
            <a:off x="5909605" y="1225544"/>
            <a:ext cx="156960" cy="141840"/>
            <a:chOff x="5912336" y="1248896"/>
            <a:chExt cx="156960" cy="14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3DA3BA31-684E-8FEB-A8B9-29CA6DA5FC01}"/>
                    </a:ext>
                  </a:extLst>
                </p14:cNvPr>
                <p14:cNvContentPartPr/>
                <p14:nvPr/>
              </p14:nvContentPartPr>
              <p14:xfrm>
                <a:off x="5912336" y="1248896"/>
                <a:ext cx="89280" cy="1418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8EB45FCA-AB02-E075-892D-68EC08D9B16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894696" y="1231256"/>
                  <a:ext cx="12492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20F7FCF4-73ED-2D5F-95E6-476F20689B3C}"/>
                    </a:ext>
                  </a:extLst>
                </p14:cNvPr>
                <p14:cNvContentPartPr/>
                <p14:nvPr/>
              </p14:nvContentPartPr>
              <p14:xfrm>
                <a:off x="6001616" y="1248896"/>
                <a:ext cx="67680" cy="1036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36F5C43B-7879-17D6-34E3-FD4215825E9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983616" y="1230896"/>
                  <a:ext cx="103320" cy="1393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8EBDF769-7FE0-FD6F-1642-C8317D258110}"/>
              </a:ext>
            </a:extLst>
          </p:cNvPr>
          <p:cNvSpPr txBox="1"/>
          <p:nvPr/>
        </p:nvSpPr>
        <p:spPr>
          <a:xfrm>
            <a:off x="7305486" y="1521479"/>
            <a:ext cx="2236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Battery     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A99D5DE-692A-E4EB-961D-5FD280353846}"/>
              </a:ext>
            </a:extLst>
          </p:cNvPr>
          <p:cNvSpPr txBox="1"/>
          <p:nvPr/>
        </p:nvSpPr>
        <p:spPr>
          <a:xfrm>
            <a:off x="1652667" y="5934465"/>
            <a:ext cx="24702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STRESS BUCKET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4644037-0E91-D436-54FE-00ED85E5F1E8}"/>
              </a:ext>
            </a:extLst>
          </p:cNvPr>
          <p:cNvSpPr txBox="1"/>
          <p:nvPr/>
        </p:nvSpPr>
        <p:spPr>
          <a:xfrm>
            <a:off x="2411905" y="590717"/>
            <a:ext cx="10215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FOOD</a:t>
            </a:r>
          </a:p>
          <a:p>
            <a:r>
              <a:rPr lang="en-GB" sz="1600" dirty="0"/>
              <a:t>Glucose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19327E4-3574-B47A-E2F1-F5030CE1FAA1}"/>
              </a:ext>
            </a:extLst>
          </p:cNvPr>
          <p:cNvSpPr/>
          <p:nvPr/>
        </p:nvSpPr>
        <p:spPr>
          <a:xfrm>
            <a:off x="5088445" y="1521479"/>
            <a:ext cx="168774" cy="20606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FEE85C-832F-3A05-8E6B-86C226C05966}"/>
              </a:ext>
            </a:extLst>
          </p:cNvPr>
          <p:cNvSpPr/>
          <p:nvPr/>
        </p:nvSpPr>
        <p:spPr>
          <a:xfrm>
            <a:off x="6704253" y="1505863"/>
            <a:ext cx="168774" cy="20606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6727C6-7FBD-AB6B-A915-BA4AD0594352}"/>
              </a:ext>
            </a:extLst>
          </p:cNvPr>
          <p:cNvSpPr txBox="1"/>
          <p:nvPr/>
        </p:nvSpPr>
        <p:spPr>
          <a:xfrm>
            <a:off x="5907770" y="2556431"/>
            <a:ext cx="1045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Alarm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2C3F8DF-763A-7C2E-82D2-FD5D3EACC720}"/>
              </a:ext>
            </a:extLst>
          </p:cNvPr>
          <p:cNvCxnSpPr>
            <a:cxnSpLocks/>
          </p:cNvCxnSpPr>
          <p:nvPr/>
        </p:nvCxnSpPr>
        <p:spPr>
          <a:xfrm>
            <a:off x="6272011" y="5651379"/>
            <a:ext cx="126709" cy="20884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5084D7D4-E6CC-A712-08D9-2DB2BBCDF9F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49318" y="-81561"/>
            <a:ext cx="1535343" cy="155834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B01CED5-D361-62AD-D6F5-3FDF4C64DCBB}"/>
              </a:ext>
            </a:extLst>
          </p:cNvPr>
          <p:cNvSpPr txBox="1"/>
          <p:nvPr/>
        </p:nvSpPr>
        <p:spPr>
          <a:xfrm>
            <a:off x="4327301" y="2808600"/>
            <a:ext cx="2236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                     ATP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261694BC-CC1B-5D7A-2CB1-06121FD7DE4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034023" y="3634334"/>
            <a:ext cx="523948" cy="45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3404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3A3B7-8C51-8263-9276-3819196D3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068FD9AA-1C22-8B8A-1E40-7D1A05EC6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41325"/>
            <a:ext cx="9144000" cy="597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B36F13B-13A5-EBA5-AFCB-B14C17E3D056}"/>
              </a:ext>
            </a:extLst>
          </p:cNvPr>
          <p:cNvSpPr/>
          <p:nvPr/>
        </p:nvSpPr>
        <p:spPr>
          <a:xfrm>
            <a:off x="1408089" y="441325"/>
            <a:ext cx="9879035" cy="1107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                                                                                                                                                             Precipitating factors 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60709D47-C321-D65F-F538-CAF127BD6DFD}"/>
              </a:ext>
            </a:extLst>
          </p:cNvPr>
          <p:cNvSpPr/>
          <p:nvPr/>
        </p:nvSpPr>
        <p:spPr>
          <a:xfrm>
            <a:off x="8538693" y="5548235"/>
            <a:ext cx="978408" cy="48463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13BF5E-074E-933D-B19E-97D5DE598EF5}"/>
              </a:ext>
            </a:extLst>
          </p:cNvPr>
          <p:cNvSpPr/>
          <p:nvPr/>
        </p:nvSpPr>
        <p:spPr>
          <a:xfrm>
            <a:off x="1524000" y="4390214"/>
            <a:ext cx="8779099" cy="18314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tx1"/>
                </a:solidFill>
              </a:rPr>
              <a:t>                                                    </a:t>
            </a:r>
          </a:p>
          <a:p>
            <a:r>
              <a:rPr lang="en-GB" dirty="0">
                <a:solidFill>
                  <a:schemeClr val="tx1"/>
                </a:solidFill>
              </a:rPr>
              <a:t>      </a:t>
            </a:r>
          </a:p>
          <a:p>
            <a:r>
              <a:rPr lang="en-GB" dirty="0">
                <a:solidFill>
                  <a:schemeClr val="tx1"/>
                </a:solidFill>
              </a:rPr>
              <a:t>                       Genetic disposition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7FD9F168-8BB0-C262-081E-2866E58777C6}"/>
              </a:ext>
            </a:extLst>
          </p:cNvPr>
          <p:cNvSpPr/>
          <p:nvPr/>
        </p:nvSpPr>
        <p:spPr>
          <a:xfrm rot="16200000">
            <a:off x="3039352" y="4518239"/>
            <a:ext cx="1090728" cy="484632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DD77E8-7B57-1868-8334-F3B45A1E9D77}"/>
              </a:ext>
            </a:extLst>
          </p:cNvPr>
          <p:cNvSpPr/>
          <p:nvPr/>
        </p:nvSpPr>
        <p:spPr>
          <a:xfrm>
            <a:off x="6096000" y="1736038"/>
            <a:ext cx="4310130" cy="2388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29F109-0A2A-6EF6-5796-0C9731AF7D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3968" y="955675"/>
            <a:ext cx="2343477" cy="1066949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9C1FB013-BC18-CE3F-2C41-DFA8FD5E83C3}"/>
              </a:ext>
            </a:extLst>
          </p:cNvPr>
          <p:cNvSpPr/>
          <p:nvPr/>
        </p:nvSpPr>
        <p:spPr>
          <a:xfrm rot="9357910">
            <a:off x="5856431" y="2239480"/>
            <a:ext cx="1302751" cy="484632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D720A99-DD6C-DF87-451A-223F3E6B7C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859" y="5840571"/>
            <a:ext cx="1590897" cy="7621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4F3EBD6-ED78-3947-BA23-8375B20698A9}"/>
              </a:ext>
            </a:extLst>
          </p:cNvPr>
          <p:cNvSpPr txBox="1"/>
          <p:nvPr/>
        </p:nvSpPr>
        <p:spPr>
          <a:xfrm>
            <a:off x="6096000" y="5305919"/>
            <a:ext cx="3726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What does this look like in practice?</a:t>
            </a:r>
          </a:p>
        </p:txBody>
      </p:sp>
    </p:spTree>
    <p:extLst>
      <p:ext uri="{BB962C8B-B14F-4D97-AF65-F5344CB8AC3E}">
        <p14:creationId xmlns:p14="http://schemas.microsoft.com/office/powerpoint/2010/main" val="15550155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24DE7805-B56C-D254-1A8E-B6154B291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190" y="430940"/>
            <a:ext cx="9144000" cy="597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74E1612-A72C-DFBD-F177-E2059897FDF0}"/>
              </a:ext>
            </a:extLst>
          </p:cNvPr>
          <p:cNvSpPr/>
          <p:nvPr/>
        </p:nvSpPr>
        <p:spPr>
          <a:xfrm>
            <a:off x="412661" y="441325"/>
            <a:ext cx="10333149" cy="1107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tx1"/>
                </a:solidFill>
              </a:rPr>
              <a:t>                      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83131DE2-C95F-B261-BCED-ED6ED633AC0E}"/>
              </a:ext>
            </a:extLst>
          </p:cNvPr>
          <p:cNvSpPr/>
          <p:nvPr/>
        </p:nvSpPr>
        <p:spPr>
          <a:xfrm>
            <a:off x="8538693" y="5548235"/>
            <a:ext cx="978408" cy="48463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48A33364-BFE6-B8B8-109B-890E5F74F91A}"/>
              </a:ext>
            </a:extLst>
          </p:cNvPr>
          <p:cNvSpPr/>
          <p:nvPr/>
        </p:nvSpPr>
        <p:spPr>
          <a:xfrm>
            <a:off x="8049489" y="817388"/>
            <a:ext cx="1841486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BF3C84-03A5-E4D2-0597-B550815D72A5}"/>
              </a:ext>
            </a:extLst>
          </p:cNvPr>
          <p:cNvSpPr/>
          <p:nvPr/>
        </p:nvSpPr>
        <p:spPr>
          <a:xfrm>
            <a:off x="1706450" y="4418789"/>
            <a:ext cx="8779099" cy="18314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tx1"/>
                </a:solidFill>
              </a:rPr>
              <a:t>                                                    </a:t>
            </a:r>
          </a:p>
          <a:p>
            <a:r>
              <a:rPr lang="en-GB" dirty="0">
                <a:solidFill>
                  <a:schemeClr val="tx1"/>
                </a:solidFill>
              </a:rPr>
              <a:t>   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99E2D2-3769-650F-46C8-97974B614FF0}"/>
              </a:ext>
            </a:extLst>
          </p:cNvPr>
          <p:cNvSpPr txBox="1"/>
          <p:nvPr/>
        </p:nvSpPr>
        <p:spPr>
          <a:xfrm>
            <a:off x="7871662" y="451710"/>
            <a:ext cx="2197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Perpetuating factors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10BDE16-EE25-DB94-2F15-F16401EE23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4436" y="17777"/>
            <a:ext cx="1437590" cy="161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4916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D0F630D-77E0-2DA2-9175-73FE412A65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341" y="1920523"/>
            <a:ext cx="4468773" cy="32722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9FD79F-A1C8-58F4-693E-365071E3ACBC}"/>
              </a:ext>
            </a:extLst>
          </p:cNvPr>
          <p:cNvSpPr txBox="1"/>
          <p:nvPr/>
        </p:nvSpPr>
        <p:spPr>
          <a:xfrm>
            <a:off x="6903076" y="1442434"/>
            <a:ext cx="4630307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Other headache phenotypes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Medication Overuse Headache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Anxiety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Depression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Trauma history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Insomnia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Irritable Bowel Syndrome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Fibromyalgia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Autonomic instability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Mast cell activation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 Restless leg syndrome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D67429-3F8F-F216-CF44-C0FF8D702D07}"/>
              </a:ext>
            </a:extLst>
          </p:cNvPr>
          <p:cNvSpPr txBox="1"/>
          <p:nvPr/>
        </p:nvSpPr>
        <p:spPr>
          <a:xfrm>
            <a:off x="7199289" y="598863"/>
            <a:ext cx="36165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What's on the bus? </a:t>
            </a:r>
          </a:p>
        </p:txBody>
      </p:sp>
    </p:spTree>
    <p:extLst>
      <p:ext uri="{BB962C8B-B14F-4D97-AF65-F5344CB8AC3E}">
        <p14:creationId xmlns:p14="http://schemas.microsoft.com/office/powerpoint/2010/main" val="24446932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982B3-32EE-23E6-1AFD-7CB5CD07B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Holistic approach to migraine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1FE6CB-83D3-BE59-C19C-4718CC9819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E89E16-7039-AC93-F0D2-9B652CA42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6248" y="1307206"/>
            <a:ext cx="1810722" cy="13252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1A972E-5A4C-A7FE-ADD1-9A8B198D4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127" y="2021677"/>
            <a:ext cx="1156055" cy="1221647"/>
          </a:xfrm>
          <a:prstGeom prst="rect">
            <a:avLst/>
          </a:prstGeom>
        </p:spPr>
      </p:pic>
      <p:pic>
        <p:nvPicPr>
          <p:cNvPr id="11" name="Picture 2" descr="Bright Red Galvanised Metal Bucket, planter, pot (R010) | Craftmill">
            <a:extLst>
              <a:ext uri="{FF2B5EF4-FFF2-40B4-BE49-F238E27FC236}">
                <a16:creationId xmlns:a16="http://schemas.microsoft.com/office/drawing/2014/main" id="{B62221B5-BCF6-647B-B2D9-17A2D54B56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5645" y="1867983"/>
            <a:ext cx="1375341" cy="1375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7860D21-2A5A-77CB-CC64-B330CCB019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6970" y="411509"/>
            <a:ext cx="1535343" cy="155834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9F72735-F1FB-E228-D244-41451E8307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2764" y="983878"/>
            <a:ext cx="3296110" cy="19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8364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A3D81A01-5F62-6751-6757-D206C345B8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2350" y="1171976"/>
            <a:ext cx="10727300" cy="527426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A6CE257-3BED-E396-AE90-C55B9EB99213}"/>
              </a:ext>
            </a:extLst>
          </p:cNvPr>
          <p:cNvSpPr/>
          <p:nvPr/>
        </p:nvSpPr>
        <p:spPr>
          <a:xfrm>
            <a:off x="1505752" y="4138409"/>
            <a:ext cx="1378040" cy="5924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2BD980-33ED-10B3-4920-A0B543DB9E99}"/>
              </a:ext>
            </a:extLst>
          </p:cNvPr>
          <p:cNvSpPr/>
          <p:nvPr/>
        </p:nvSpPr>
        <p:spPr>
          <a:xfrm>
            <a:off x="9481672" y="4660000"/>
            <a:ext cx="1610277" cy="5924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88ED1B-2FA1-CAD3-D932-255DD7287D50}"/>
              </a:ext>
            </a:extLst>
          </p:cNvPr>
          <p:cNvSpPr/>
          <p:nvPr/>
        </p:nvSpPr>
        <p:spPr>
          <a:xfrm>
            <a:off x="3410879" y="4138409"/>
            <a:ext cx="1497169" cy="1038895"/>
          </a:xfrm>
          <a:prstGeom prst="rect">
            <a:avLst/>
          </a:prstGeom>
          <a:solidFill>
            <a:srgbClr val="ECF6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1DE3C0-6108-E6E5-CD46-595CD69B9B00}"/>
              </a:ext>
            </a:extLst>
          </p:cNvPr>
          <p:cNvSpPr/>
          <p:nvPr/>
        </p:nvSpPr>
        <p:spPr>
          <a:xfrm>
            <a:off x="5320051" y="4138409"/>
            <a:ext cx="1610277" cy="7298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FC9BC1-9AF1-8A37-E6FA-CCF1FE52C7AB}"/>
              </a:ext>
            </a:extLst>
          </p:cNvPr>
          <p:cNvSpPr/>
          <p:nvPr/>
        </p:nvSpPr>
        <p:spPr>
          <a:xfrm>
            <a:off x="7330230" y="4868212"/>
            <a:ext cx="1675838" cy="3133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C7ADAE-3109-F13F-B91E-3062B83AED70}"/>
              </a:ext>
            </a:extLst>
          </p:cNvPr>
          <p:cNvSpPr txBox="1"/>
          <p:nvPr/>
        </p:nvSpPr>
        <p:spPr>
          <a:xfrm>
            <a:off x="1790163" y="772732"/>
            <a:ext cx="950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Medical science						           Holistic practices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085D77E-2E5C-196E-68E6-0EDB7B8C9E63}"/>
              </a:ext>
            </a:extLst>
          </p:cNvPr>
          <p:cNvCxnSpPr>
            <a:cxnSpLocks/>
            <a:stCxn id="12" idx="3"/>
            <a:endCxn id="12" idx="3"/>
          </p:cNvCxnSpPr>
          <p:nvPr/>
        </p:nvCxnSpPr>
        <p:spPr>
          <a:xfrm>
            <a:off x="11298011" y="957398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070B092-CCF8-14A4-20D2-C02590C03C5B}"/>
              </a:ext>
            </a:extLst>
          </p:cNvPr>
          <p:cNvCxnSpPr>
            <a:cxnSpLocks/>
          </p:cNvCxnSpPr>
          <p:nvPr/>
        </p:nvCxnSpPr>
        <p:spPr>
          <a:xfrm>
            <a:off x="3618963" y="978794"/>
            <a:ext cx="473942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B4EA8B42-4DBB-440F-6678-A4621E0A03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51" y="0"/>
            <a:ext cx="1586070" cy="1181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09DB900-2790-A5FC-C437-9E01E42A0E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4120" y="227937"/>
            <a:ext cx="1707782" cy="953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8404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242BDC7-AE8E-9E09-F2C1-3BF4B1AC1F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480" y="618610"/>
            <a:ext cx="2041819" cy="4833066"/>
          </a:xfrm>
          <a:prstGeom prst="rect">
            <a:avLst/>
          </a:prstGeom>
          <a:solidFill>
            <a:srgbClr val="F6C5AC"/>
          </a:solidFill>
          <a:ln w="12700">
            <a:solidFill>
              <a:srgbClr val="030E1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1" i="0" u="none" strike="noStrike" cap="none" normalizeH="0" baseline="0" dirty="0">
              <a:ln>
                <a:noFill/>
              </a:ln>
              <a:solidFill>
                <a:srgbClr val="0E284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E284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Medical Approach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rgbClr val="0E284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rgbClr val="0E284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000" dirty="0">
                <a:solidFill>
                  <a:srgbClr val="0E284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I Have the best evidence-based medical treatment?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000" dirty="0">
              <a:solidFill>
                <a:srgbClr val="0E2841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u="none" strike="noStrike" cap="none" normalizeH="0" baseline="0" dirty="0">
                <a:ln>
                  <a:noFill/>
                </a:ln>
                <a:solidFill>
                  <a:srgbClr val="0E284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E.g. Drugs, other medical devises.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rgbClr val="0E2841"/>
              </a:solidFill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1454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08BF1E-8932-58EB-2B9D-D2D059D1D4BC}"/>
              </a:ext>
            </a:extLst>
          </p:cNvPr>
          <p:cNvSpPr/>
          <p:nvPr/>
        </p:nvSpPr>
        <p:spPr>
          <a:xfrm>
            <a:off x="837127" y="927278"/>
            <a:ext cx="2266682" cy="4958367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The psychological approach</a:t>
            </a:r>
          </a:p>
          <a:p>
            <a:pPr algn="ctr"/>
            <a:endParaRPr lang="en-GB" b="1" dirty="0">
              <a:solidFill>
                <a:schemeClr val="tx1"/>
              </a:solidFill>
            </a:endParaRPr>
          </a:p>
          <a:p>
            <a:pPr algn="ctr"/>
            <a:r>
              <a:rPr lang="en-GB" dirty="0">
                <a:solidFill>
                  <a:schemeClr val="tx1"/>
                </a:solidFill>
              </a:rPr>
              <a:t>How can I address unhelpful thoughts and emotions?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E54AC9-F3E5-030D-AFC8-4A0C242D7E09}"/>
              </a:ext>
            </a:extLst>
          </p:cNvPr>
          <p:cNvSpPr txBox="1"/>
          <p:nvPr/>
        </p:nvSpPr>
        <p:spPr>
          <a:xfrm>
            <a:off x="5628068" y="1287887"/>
            <a:ext cx="5242525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Psychological distancing</a:t>
            </a:r>
          </a:p>
          <a:p>
            <a:r>
              <a:rPr lang="en-GB" sz="2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CBT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Managing Comorbid Mental Health. </a:t>
            </a:r>
          </a:p>
          <a:p>
            <a:r>
              <a:rPr lang="en-GB" sz="2400" dirty="0"/>
              <a:t>       (Anxiety and depression)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Trauma therapy </a:t>
            </a:r>
          </a:p>
        </p:txBody>
      </p:sp>
    </p:spTree>
    <p:extLst>
      <p:ext uri="{BB962C8B-B14F-4D97-AF65-F5344CB8AC3E}">
        <p14:creationId xmlns:p14="http://schemas.microsoft.com/office/powerpoint/2010/main" val="9563895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CFB77-70C6-058A-9F8A-9F6E1631C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Trauma?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D7040-F495-4357-E114-8D32CD39B5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An event or events that are overwhelming to our psychological protective mechanisms</a:t>
            </a:r>
          </a:p>
          <a:p>
            <a:endParaRPr lang="en-GB" dirty="0"/>
          </a:p>
          <a:p>
            <a:r>
              <a:rPr lang="en-GB" dirty="0"/>
              <a:t>Are not adequately processed by brain and body </a:t>
            </a:r>
          </a:p>
          <a:p>
            <a:endParaRPr lang="en-GB" dirty="0"/>
          </a:p>
          <a:p>
            <a:r>
              <a:rPr lang="en-GB" dirty="0"/>
              <a:t>70% of people with migraine will have at least one  significant childhood event</a:t>
            </a:r>
          </a:p>
          <a:p>
            <a:pPr marL="0" indent="0">
              <a:buNone/>
            </a:pPr>
            <a:r>
              <a:rPr lang="en-GB" dirty="0"/>
              <a:t>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80230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A5777D-A620-F33D-CAF9-38008960B561}"/>
              </a:ext>
            </a:extLst>
          </p:cNvPr>
          <p:cNvSpPr txBox="1"/>
          <p:nvPr/>
        </p:nvSpPr>
        <p:spPr>
          <a:xfrm>
            <a:off x="1970467" y="1378039"/>
            <a:ext cx="7534141" cy="4554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dirty="0"/>
              <a:t>‘We sometimes find that unprocessed emotions</a:t>
            </a:r>
          </a:p>
          <a:p>
            <a:pPr>
              <a:lnSpc>
                <a:spcPct val="150000"/>
              </a:lnSpc>
            </a:pPr>
            <a:r>
              <a:rPr lang="en-GB" sz="2800" dirty="0"/>
              <a:t> can be making some people's migraine worse</a:t>
            </a:r>
          </a:p>
          <a:p>
            <a:pPr>
              <a:lnSpc>
                <a:spcPct val="150000"/>
              </a:lnSpc>
            </a:pPr>
            <a:r>
              <a:rPr lang="en-GB" sz="2800" dirty="0"/>
              <a:t> and this can be caused by difficult events that may have occurred in the past. </a:t>
            </a:r>
          </a:p>
          <a:p>
            <a:pPr>
              <a:lnSpc>
                <a:spcPct val="150000"/>
              </a:lnSpc>
            </a:pPr>
            <a:r>
              <a:rPr lang="en-GB" sz="2800" dirty="0"/>
              <a:t>I don't want to go into this in any detail,  but I wondered if this may be something that could be relevant?’ </a:t>
            </a:r>
          </a:p>
        </p:txBody>
      </p:sp>
    </p:spTree>
    <p:extLst>
      <p:ext uri="{BB962C8B-B14F-4D97-AF65-F5344CB8AC3E}">
        <p14:creationId xmlns:p14="http://schemas.microsoft.com/office/powerpoint/2010/main" val="1862531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6793280-D0AF-0B4A-8898-966E55E4F1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7473" y="773908"/>
            <a:ext cx="2278466" cy="4804767"/>
          </a:xfrm>
          <a:prstGeom prst="rect">
            <a:avLst/>
          </a:prstGeom>
          <a:solidFill>
            <a:srgbClr val="A7CAEC"/>
          </a:solidFill>
          <a:ln w="12700">
            <a:solidFill>
              <a:srgbClr val="030E1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E284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Managing the external environment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000" b="1" dirty="0">
              <a:solidFill>
                <a:srgbClr val="0E2841"/>
              </a:solidFill>
              <a:latin typeface="Aptos" panose="020B000402020202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i="0" u="none" strike="noStrike" cap="none" normalizeH="0" baseline="0" dirty="0">
              <a:ln>
                <a:noFill/>
              </a:ln>
              <a:solidFill>
                <a:srgbClr val="0E284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i="0" u="none" strike="noStrike" cap="none" normalizeH="0" baseline="0" dirty="0">
              <a:ln>
                <a:noFill/>
              </a:ln>
              <a:solidFill>
                <a:srgbClr val="0E284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rgbClr val="0E284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Do I have a lifestyle that is beneficial to my migraine health?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dirty="0">
              <a:solidFill>
                <a:srgbClr val="0E2841"/>
              </a:solidFill>
              <a:latin typeface="Aptos" panose="020B000402020202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52B99A-8DFA-9B79-EE9D-3A0EAB65DD6E}"/>
              </a:ext>
            </a:extLst>
          </p:cNvPr>
          <p:cNvSpPr txBox="1"/>
          <p:nvPr/>
        </p:nvSpPr>
        <p:spPr>
          <a:xfrm>
            <a:off x="5715000" y="1358900"/>
            <a:ext cx="4570675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Triggers and constant environment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Exercise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Gut biome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Unhelpful social environments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Healthy diet: Avoid Ultra processed foods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Sleep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Migraine diets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Supplements </a:t>
            </a:r>
          </a:p>
        </p:txBody>
      </p:sp>
    </p:spTree>
    <p:extLst>
      <p:ext uri="{BB962C8B-B14F-4D97-AF65-F5344CB8AC3E}">
        <p14:creationId xmlns:p14="http://schemas.microsoft.com/office/powerpoint/2010/main" val="37865734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8D2A4-D11E-7C29-5CD6-62EF1B722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B2498-1AC9-0812-3304-11CF4C7E3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Improving energy production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86915-08CC-7776-1B9C-555FC0F71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Carbohydrates                  Glucose + Oxygen                          Energy</a:t>
            </a:r>
          </a:p>
          <a:p>
            <a:endParaRPr lang="en-GB" dirty="0"/>
          </a:p>
          <a:p>
            <a:r>
              <a:rPr lang="en-GB" dirty="0"/>
              <a:t>Fats                                         Ketones + Oxygen                           Energy</a:t>
            </a:r>
          </a:p>
          <a:p>
            <a:endParaRPr lang="en-GB" dirty="0"/>
          </a:p>
          <a:p>
            <a:r>
              <a:rPr lang="en-GB" dirty="0"/>
              <a:t>Keto diet, Ketone supplements</a:t>
            </a:r>
          </a:p>
          <a:p>
            <a:endParaRPr lang="en-GB" dirty="0"/>
          </a:p>
          <a:p>
            <a:r>
              <a:rPr lang="en-GB" dirty="0"/>
              <a:t>Magnesium (600mg elemental magnesium)</a:t>
            </a:r>
          </a:p>
          <a:p>
            <a:r>
              <a:rPr lang="en-GB" dirty="0"/>
              <a:t>Vitamin B2,  400mg a day7</a:t>
            </a:r>
          </a:p>
          <a:p>
            <a:r>
              <a:rPr lang="en-GB" dirty="0"/>
              <a:t>Co Q 10, 50-100 mg three times a day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CE77C4B-7C8B-3AE8-EAD4-6719A88C93C1}"/>
              </a:ext>
            </a:extLst>
          </p:cNvPr>
          <p:cNvCxnSpPr>
            <a:cxnSpLocks/>
          </p:cNvCxnSpPr>
          <p:nvPr/>
        </p:nvCxnSpPr>
        <p:spPr>
          <a:xfrm>
            <a:off x="3618964" y="2047742"/>
            <a:ext cx="9144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5A2C652-C1F4-492D-A772-35410D7845BE}"/>
              </a:ext>
            </a:extLst>
          </p:cNvPr>
          <p:cNvCxnSpPr>
            <a:cxnSpLocks/>
          </p:cNvCxnSpPr>
          <p:nvPr/>
        </p:nvCxnSpPr>
        <p:spPr>
          <a:xfrm>
            <a:off x="7815331" y="2047742"/>
            <a:ext cx="9144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2543716-9CE6-9ADB-43B6-2BD1F0D295F6}"/>
              </a:ext>
            </a:extLst>
          </p:cNvPr>
          <p:cNvCxnSpPr>
            <a:cxnSpLocks/>
          </p:cNvCxnSpPr>
          <p:nvPr/>
        </p:nvCxnSpPr>
        <p:spPr>
          <a:xfrm>
            <a:off x="3618964" y="3050148"/>
            <a:ext cx="9144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8728902-3EE6-A315-CBFD-8B2BD78963B4}"/>
              </a:ext>
            </a:extLst>
          </p:cNvPr>
          <p:cNvCxnSpPr>
            <a:cxnSpLocks/>
          </p:cNvCxnSpPr>
          <p:nvPr/>
        </p:nvCxnSpPr>
        <p:spPr>
          <a:xfrm>
            <a:off x="7815331" y="3151033"/>
            <a:ext cx="9144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57AD2590-7F29-0BBF-D31A-44FBEA458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9646" y="461380"/>
            <a:ext cx="1156055" cy="122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0852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EFC04A-D429-99F7-51E4-D56F8237F1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3509" y="745610"/>
            <a:ext cx="2181021" cy="5887010"/>
          </a:xfrm>
          <a:prstGeom prst="rect">
            <a:avLst/>
          </a:prstGeom>
          <a:solidFill>
            <a:srgbClr val="B3E5A1"/>
          </a:solidFill>
          <a:ln w="12700">
            <a:solidFill>
              <a:srgbClr val="04243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4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E284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Managing the internal environment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0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000" dirty="0">
                <a:latin typeface="Aptos" panose="020B0004020202020204" pitchFamily="34" charset="0"/>
                <a:cs typeface="Times New Roman" panose="02020603050405020304" pitchFamily="18" charset="0"/>
              </a:rPr>
              <a:t>“Interoceptive healing”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0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0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000" dirty="0">
                <a:latin typeface="Aptos" panose="020B0004020202020204" pitchFamily="34" charset="0"/>
                <a:cs typeface="Times New Roman" panose="02020603050405020304" pitchFamily="18" charset="0"/>
              </a:rPr>
              <a:t>Am I supporting my body to heal itself?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0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2000" dirty="0">
                <a:latin typeface="Aptos" panose="020B0004020202020204" pitchFamily="34" charset="0"/>
                <a:cs typeface="Times New Roman" panose="02020603050405020304" pitchFamily="18" charset="0"/>
              </a:rPr>
              <a:t>Getting out of the brain.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2000" dirty="0">
                <a:latin typeface="Aptos" panose="020B0004020202020204" pitchFamily="34" charset="0"/>
                <a:cs typeface="Times New Roman" panose="02020603050405020304" pitchFamily="18" charset="0"/>
              </a:rPr>
              <a:t>Addressing the brain on high alert status </a:t>
            </a:r>
            <a:endParaRPr lang="en-US" altLang="en-US" sz="20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dirty="0">
              <a:latin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7EBC1C-0D39-3C71-9CA1-B9E7A55F90FD}"/>
              </a:ext>
            </a:extLst>
          </p:cNvPr>
          <p:cNvSpPr txBox="1"/>
          <p:nvPr/>
        </p:nvSpPr>
        <p:spPr>
          <a:xfrm>
            <a:off x="3683000" y="1143000"/>
            <a:ext cx="8422819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Listening to the body using body awareness techniques – yoga, body scanning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Meditative techniques to cultivate stillness of mind and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non-judgemental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awareness </a:t>
            </a:r>
          </a:p>
          <a:p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 err="1"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Visualisation</a:t>
            </a:r>
            <a:r>
              <a:rPr lang="en-US" altLang="en-US" dirty="0"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techniques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reathing techniques to regulate body/emotional mechanisms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motional freedom technique (EFT) to re-wire inappropriate pathways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Trauma release exercises (TRE)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71909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6FE7345-6F9B-DD12-AC52-1F9E6C46D2C3}"/>
              </a:ext>
            </a:extLst>
          </p:cNvPr>
          <p:cNvSpPr txBox="1"/>
          <p:nvPr/>
        </p:nvSpPr>
        <p:spPr>
          <a:xfrm>
            <a:off x="5295900" y="1727200"/>
            <a:ext cx="3409523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Nature immersion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Social engagement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Art therapy, journaling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Meditative techniques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92E749D9-9DC2-F5FC-50F2-24930D4C7D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4434" y="663878"/>
            <a:ext cx="2181021" cy="48047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04243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4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000" b="1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Managing the interaction between internal and external environment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000" b="1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“Exteroceptive h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ealing </a:t>
            </a:r>
            <a:r>
              <a:rPr lang="en-US" altLang="en-US" sz="2000" b="1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pproach”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latin typeface="Aptos" panose="020B0004020202020204" pitchFamily="34" charset="0"/>
                <a:cs typeface="Times New Roman" panose="02020603050405020304" pitchFamily="18" charset="0"/>
              </a:rPr>
              <a:t>How can I improve the harmony  between my inner and outer worlds?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0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20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dirty="0">
              <a:latin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9A3D68F-55CE-0E71-BA99-137C0D558A6B}"/>
                  </a:ext>
                </a:extLst>
              </p14:cNvPr>
              <p14:cNvContentPartPr/>
              <p14:nvPr/>
            </p14:nvContentPartPr>
            <p14:xfrm>
              <a:off x="6489900" y="2933460"/>
              <a:ext cx="540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9A3D68F-55CE-0E71-BA99-137C0D558A6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85580" y="2929140"/>
                <a:ext cx="14040" cy="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780344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8B0F7E3-41AC-5F35-2C0B-A3F256C53F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265" y="5388489"/>
            <a:ext cx="11138253" cy="841581"/>
          </a:xfrm>
          <a:prstGeom prst="rect">
            <a:avLst/>
          </a:prstGeom>
          <a:solidFill>
            <a:schemeClr val="bg2"/>
          </a:solidFill>
          <a:ln w="12700">
            <a:solidFill>
              <a:srgbClr val="030E1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1" i="0" u="none" strike="noStrike" cap="none" normalizeH="0" baseline="0" dirty="0">
              <a:ln>
                <a:noFill/>
              </a:ln>
              <a:solidFill>
                <a:srgbClr val="0E284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E284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Taking back  sense of self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000" dirty="0">
                <a:solidFill>
                  <a:srgbClr val="0E284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Is my problem influencing how I see myself and can I change this?</a:t>
            </a:r>
            <a:endParaRPr kumimoji="0" lang="en-US" alt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ptos" panose="020B00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rgbClr val="0E2841"/>
              </a:solidFill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A69D7F-1EAD-BB7B-63F1-876DD828621F}"/>
              </a:ext>
            </a:extLst>
          </p:cNvPr>
          <p:cNvSpPr txBox="1"/>
          <p:nvPr/>
        </p:nvSpPr>
        <p:spPr>
          <a:xfrm>
            <a:off x="993355" y="431203"/>
            <a:ext cx="967946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/>
              <a:t>The migraine world</a:t>
            </a:r>
          </a:p>
          <a:p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Frustration, shame, guilt, despondency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Unhelpful coping strategies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5D1E22-277F-8E44-8D1F-14AB040E1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9886" y="627930"/>
            <a:ext cx="5502114" cy="3767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3332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EA178-E06A-80F8-BB2B-5FA16B01C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452" y="-1426369"/>
            <a:ext cx="10515600" cy="2852737"/>
          </a:xfrm>
        </p:spPr>
        <p:txBody>
          <a:bodyPr>
            <a:normAutofit/>
          </a:bodyPr>
          <a:lstStyle/>
          <a:p>
            <a:r>
              <a:rPr lang="en-GB" sz="3600" dirty="0"/>
              <a:t>Thinking about migraine in a different way </a:t>
            </a:r>
          </a:p>
        </p:txBody>
      </p:sp>
      <p:pic>
        <p:nvPicPr>
          <p:cNvPr id="5" name="Graphic 4" descr="Man outline">
            <a:extLst>
              <a:ext uri="{FF2B5EF4-FFF2-40B4-BE49-F238E27FC236}">
                <a16:creationId xmlns:a16="http://schemas.microsoft.com/office/drawing/2014/main" id="{D29B67CA-E9AC-82D6-BA61-6E73EFFCBD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36405" y="3049074"/>
            <a:ext cx="3082344" cy="3082344"/>
          </a:xfrm>
          <a:prstGeom prst="rect">
            <a:avLst/>
          </a:prstGeom>
        </p:spPr>
      </p:pic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AD879516-D9FB-4362-3B80-2C97830EE4FB}"/>
              </a:ext>
            </a:extLst>
          </p:cNvPr>
          <p:cNvSpPr/>
          <p:nvPr/>
        </p:nvSpPr>
        <p:spPr>
          <a:xfrm>
            <a:off x="8720160" y="1725769"/>
            <a:ext cx="2137892" cy="1522927"/>
          </a:xfrm>
          <a:prstGeom prst="cloudCallout">
            <a:avLst>
              <a:gd name="adj1" fmla="val -78815"/>
              <a:gd name="adj2" fmla="val 3698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/>
              <a:t>?</a:t>
            </a:r>
          </a:p>
        </p:txBody>
      </p:sp>
      <p:pic>
        <p:nvPicPr>
          <p:cNvPr id="4" name="Graphic 3" descr="Confused person with solid fill">
            <a:extLst>
              <a:ext uri="{FF2B5EF4-FFF2-40B4-BE49-F238E27FC236}">
                <a16:creationId xmlns:a16="http://schemas.microsoft.com/office/drawing/2014/main" id="{3D45BAFD-76AC-9690-5A62-2E6B71830F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188" y="3142445"/>
            <a:ext cx="2852737" cy="2852737"/>
          </a:xfrm>
          <a:prstGeom prst="rect">
            <a:avLst/>
          </a:prstGeom>
        </p:spPr>
      </p:pic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719F7EDF-90B9-3083-2849-A87377E0328E}"/>
              </a:ext>
            </a:extLst>
          </p:cNvPr>
          <p:cNvSpPr/>
          <p:nvPr/>
        </p:nvSpPr>
        <p:spPr>
          <a:xfrm>
            <a:off x="2904767" y="1426368"/>
            <a:ext cx="3082344" cy="2343955"/>
          </a:xfrm>
          <a:prstGeom prst="cloudCallout">
            <a:avLst>
              <a:gd name="adj1" fmla="val -56766"/>
              <a:gd name="adj2" fmla="val 2294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Anger, failure, frustration, despondency  resignation, withdrawal…… </a:t>
            </a:r>
          </a:p>
        </p:txBody>
      </p:sp>
    </p:spTree>
    <p:extLst>
      <p:ext uri="{BB962C8B-B14F-4D97-AF65-F5344CB8AC3E}">
        <p14:creationId xmlns:p14="http://schemas.microsoft.com/office/powerpoint/2010/main" val="20241818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Monster with solid fill">
            <a:extLst>
              <a:ext uri="{FF2B5EF4-FFF2-40B4-BE49-F238E27FC236}">
                <a16:creationId xmlns:a16="http://schemas.microsoft.com/office/drawing/2014/main" id="{1A04635A-862C-0663-1B63-F2063EEB03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57880" y="1694185"/>
            <a:ext cx="1195589" cy="1195589"/>
          </a:xfrm>
          <a:prstGeom prst="rect">
            <a:avLst/>
          </a:prstGeom>
        </p:spPr>
      </p:pic>
      <p:pic>
        <p:nvPicPr>
          <p:cNvPr id="6" name="Graphic 5" descr="Man outline">
            <a:extLst>
              <a:ext uri="{FF2B5EF4-FFF2-40B4-BE49-F238E27FC236}">
                <a16:creationId xmlns:a16="http://schemas.microsoft.com/office/drawing/2014/main" id="{C5D6CC39-018D-BEEA-AE60-FA9F2672AC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6081" y="1885222"/>
            <a:ext cx="3940936" cy="39409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5166B39-180E-A86F-559C-7BAB9BC822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5254" y="1570799"/>
            <a:ext cx="3339456" cy="4569781"/>
          </a:xfrm>
          <a:prstGeom prst="rect">
            <a:avLst/>
          </a:prstGeom>
        </p:spPr>
      </p:pic>
      <p:pic>
        <p:nvPicPr>
          <p:cNvPr id="10" name="Graphic 9" descr="Monster with solid fill">
            <a:extLst>
              <a:ext uri="{FF2B5EF4-FFF2-40B4-BE49-F238E27FC236}">
                <a16:creationId xmlns:a16="http://schemas.microsoft.com/office/drawing/2014/main" id="{C89F4FD6-4542-591D-31BB-6816DE2359F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49650" y="4178887"/>
            <a:ext cx="1284668" cy="128466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E763535-3531-D206-365C-349C0D9BA8B9}"/>
              </a:ext>
            </a:extLst>
          </p:cNvPr>
          <p:cNvSpPr txBox="1"/>
          <p:nvPr/>
        </p:nvSpPr>
        <p:spPr>
          <a:xfrm>
            <a:off x="3827879" y="575559"/>
            <a:ext cx="45362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The body in protective mode</a:t>
            </a:r>
          </a:p>
        </p:txBody>
      </p:sp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E7C751E1-72AB-1E25-FDD1-EFD425DA8D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4056" y="1216660"/>
            <a:ext cx="1408031" cy="139577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ACE0D3D2-C138-57E5-97BB-7E816EBB7F21}"/>
                  </a:ext>
                </a:extLst>
              </p14:cNvPr>
              <p14:cNvContentPartPr/>
              <p14:nvPr/>
            </p14:nvContentPartPr>
            <p14:xfrm>
              <a:off x="5306096" y="2678456"/>
              <a:ext cx="579600" cy="6832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ACE0D3D2-C138-57E5-97BB-7E816EBB7F2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297096" y="2669456"/>
                <a:ext cx="597240" cy="70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3C3F97FC-211A-E32B-D457-55AFC4C3CDA0}"/>
                  </a:ext>
                </a:extLst>
              </p14:cNvPr>
              <p14:cNvContentPartPr/>
              <p14:nvPr/>
            </p14:nvContentPartPr>
            <p14:xfrm>
              <a:off x="5537576" y="3013616"/>
              <a:ext cx="438480" cy="34812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3C3F97FC-211A-E32B-D457-55AFC4C3CDA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528576" y="3004616"/>
                <a:ext cx="456120" cy="36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49CCAC8F-1EB5-A043-26CD-AE0661992B79}"/>
                  </a:ext>
                </a:extLst>
              </p14:cNvPr>
              <p14:cNvContentPartPr/>
              <p14:nvPr/>
            </p14:nvContentPartPr>
            <p14:xfrm>
              <a:off x="4546136" y="5756816"/>
              <a:ext cx="13320" cy="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49CCAC8F-1EB5-A043-26CD-AE0661992B7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537136" y="5747816"/>
                <a:ext cx="3096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8D027C46-BA0E-499A-CD19-85C2F9320935}"/>
              </a:ext>
            </a:extLst>
          </p:cNvPr>
          <p:cNvGrpSpPr/>
          <p:nvPr/>
        </p:nvGrpSpPr>
        <p:grpSpPr>
          <a:xfrm>
            <a:off x="7571216" y="1519479"/>
            <a:ext cx="2413080" cy="4086000"/>
            <a:chOff x="7571216" y="1519479"/>
            <a:chExt cx="2413080" cy="4086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048505FC-C1F2-C16B-994F-11732AFB21F4}"/>
                    </a:ext>
                  </a:extLst>
                </p14:cNvPr>
                <p14:cNvContentPartPr/>
                <p14:nvPr/>
              </p14:nvContentPartPr>
              <p14:xfrm>
                <a:off x="7571216" y="1519479"/>
                <a:ext cx="2126880" cy="160092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048505FC-C1F2-C16B-994F-11732AFB21F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508216" y="1456839"/>
                  <a:ext cx="2252520" cy="172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87007B30-C3CF-9862-2C82-F88B8858F8CB}"/>
                    </a:ext>
                  </a:extLst>
                </p14:cNvPr>
                <p14:cNvContentPartPr/>
                <p14:nvPr/>
              </p14:nvContentPartPr>
              <p14:xfrm>
                <a:off x="9799976" y="2588319"/>
                <a:ext cx="184320" cy="482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87007B30-C3CF-9862-2C82-F88B8858F8CB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9736976" y="2525679"/>
                  <a:ext cx="30996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29E6061-12ED-1F8B-705F-D000A137C5A4}"/>
                    </a:ext>
                  </a:extLst>
                </p14:cNvPr>
                <p14:cNvContentPartPr/>
                <p14:nvPr/>
              </p14:nvContentPartPr>
              <p14:xfrm>
                <a:off x="7641056" y="2763279"/>
                <a:ext cx="1168920" cy="28422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29E6061-12ED-1F8B-705F-D000A137C5A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578416" y="2700279"/>
                  <a:ext cx="1294560" cy="2967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49C1D2D8-29E0-BC7D-61B9-7803A6592EAB}"/>
                  </a:ext>
                </a:extLst>
              </p14:cNvPr>
              <p14:cNvContentPartPr/>
              <p14:nvPr/>
            </p14:nvContentPartPr>
            <p14:xfrm>
              <a:off x="6903056" y="2985759"/>
              <a:ext cx="720" cy="25138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49C1D2D8-29E0-BC7D-61B9-7803A6592EAB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777056" y="2922759"/>
                <a:ext cx="252000" cy="2639520"/>
              </a:xfrm>
              <a:prstGeom prst="rect">
                <a:avLst/>
              </a:prstGeom>
            </p:spPr>
          </p:pic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07EFEAC4-6021-C953-F300-4D7495253718}"/>
              </a:ext>
            </a:extLst>
          </p:cNvPr>
          <p:cNvGrpSpPr/>
          <p:nvPr/>
        </p:nvGrpSpPr>
        <p:grpSpPr>
          <a:xfrm>
            <a:off x="6928616" y="2175759"/>
            <a:ext cx="617400" cy="348480"/>
            <a:chOff x="6928616" y="2175759"/>
            <a:chExt cx="617400" cy="348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C9B0745B-41FE-BF65-5FC2-44BDD1A7E48D}"/>
                    </a:ext>
                  </a:extLst>
                </p14:cNvPr>
                <p14:cNvContentPartPr/>
                <p14:nvPr/>
              </p14:nvContentPartPr>
              <p14:xfrm>
                <a:off x="6928616" y="2410839"/>
                <a:ext cx="360" cy="1134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C9B0745B-41FE-BF65-5FC2-44BDD1A7E48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865976" y="2348199"/>
                  <a:ext cx="12600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E026C98F-91B1-6370-401C-393C0408E22C}"/>
                    </a:ext>
                  </a:extLst>
                </p14:cNvPr>
                <p14:cNvContentPartPr/>
                <p14:nvPr/>
              </p14:nvContentPartPr>
              <p14:xfrm>
                <a:off x="7340816" y="2175759"/>
                <a:ext cx="205200" cy="136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E026C98F-91B1-6370-401C-393C0408E22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277816" y="2113119"/>
                  <a:ext cx="330840" cy="139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70D878A1-E980-E515-7618-7C9DD3D3571D}"/>
                  </a:ext>
                </a:extLst>
              </p14:cNvPr>
              <p14:cNvContentPartPr/>
              <p14:nvPr/>
            </p14:nvContentPartPr>
            <p14:xfrm>
              <a:off x="12209456" y="2691639"/>
              <a:ext cx="1260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70D878A1-E980-E515-7618-7C9DD3D3571D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2146816" y="2628639"/>
                <a:ext cx="138240" cy="126000"/>
              </a:xfrm>
              <a:prstGeom prst="rect">
                <a:avLst/>
              </a:prstGeom>
            </p:spPr>
          </p:pic>
        </mc:Fallback>
      </mc:AlternateContent>
      <p:pic>
        <p:nvPicPr>
          <p:cNvPr id="23" name="Picture 22">
            <a:extLst>
              <a:ext uri="{FF2B5EF4-FFF2-40B4-BE49-F238E27FC236}">
                <a16:creationId xmlns:a16="http://schemas.microsoft.com/office/drawing/2014/main" id="{FD955B98-4A59-7D48-EC12-6836F3DD9DA4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892136" y="2562832"/>
            <a:ext cx="523948" cy="45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0853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AF557-62CA-F4FD-DEA2-FEEDD2831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F8EA158-59A3-F55D-5523-41E465B03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8953" y="1536081"/>
            <a:ext cx="5384791" cy="30230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E4C22D-1811-6C6F-7036-3C55EBE18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51991"/>
            <a:ext cx="2704563" cy="275373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0B9F536-7EC2-0936-DB32-D7D14813BF8B}"/>
                  </a:ext>
                </a:extLst>
              </p14:cNvPr>
              <p14:cNvContentPartPr/>
              <p14:nvPr/>
            </p14:nvContentPartPr>
            <p14:xfrm>
              <a:off x="4468736" y="3425456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0B9F536-7EC2-0936-DB32-D7D14813BF8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60096" y="3416816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22EBEFA7-C77C-731A-C372-C568D82D8E3A}"/>
              </a:ext>
            </a:extLst>
          </p:cNvPr>
          <p:cNvSpPr txBox="1"/>
          <p:nvPr/>
        </p:nvSpPr>
        <p:spPr>
          <a:xfrm>
            <a:off x="6096000" y="4675031"/>
            <a:ext cx="36715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Taking back control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2DDC2D0-570B-93CD-5C8C-943A83BAC176}"/>
                  </a:ext>
                </a:extLst>
              </p14:cNvPr>
              <p14:cNvContentPartPr/>
              <p14:nvPr/>
            </p14:nvContentPartPr>
            <p14:xfrm>
              <a:off x="1185896" y="1645479"/>
              <a:ext cx="864000" cy="23101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2DDC2D0-570B-93CD-5C8C-943A83BAC17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22896" y="1582479"/>
                <a:ext cx="989640" cy="2435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093061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 descr="Confused person outline">
            <a:extLst>
              <a:ext uri="{FF2B5EF4-FFF2-40B4-BE49-F238E27FC236}">
                <a16:creationId xmlns:a16="http://schemas.microsoft.com/office/drawing/2014/main" id="{D0293170-D620-D784-0C88-F106D9CB29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49500" y="1302844"/>
            <a:ext cx="3629763" cy="36297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77B0DB-B501-580A-F71B-740272797690}"/>
              </a:ext>
            </a:extLst>
          </p:cNvPr>
          <p:cNvSpPr txBox="1"/>
          <p:nvPr/>
        </p:nvSpPr>
        <p:spPr>
          <a:xfrm>
            <a:off x="5449911" y="378513"/>
            <a:ext cx="6098146" cy="7325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/>
              <a:t>What would a  holistic focus Look like?  </a:t>
            </a:r>
          </a:p>
          <a:p>
            <a:endParaRPr lang="en-GB" sz="3600" dirty="0"/>
          </a:p>
          <a:p>
            <a:r>
              <a:rPr lang="en-GB" sz="2800" dirty="0"/>
              <a:t>The body is trying to keep you safe</a:t>
            </a:r>
          </a:p>
          <a:p>
            <a:endParaRPr lang="en-GB" dirty="0"/>
          </a:p>
          <a:p>
            <a:endParaRPr lang="en-GB" sz="2800" dirty="0"/>
          </a:p>
          <a:p>
            <a:r>
              <a:rPr lang="en-GB" sz="2800" dirty="0"/>
              <a:t>Notice with curiosity and without judgement protection or guarding</a:t>
            </a:r>
          </a:p>
          <a:p>
            <a:endParaRPr lang="en-GB" sz="2800" dirty="0"/>
          </a:p>
          <a:p>
            <a:r>
              <a:rPr lang="en-GB" sz="2800" dirty="0"/>
              <a:t>Not forcing to fight back but softening</a:t>
            </a:r>
          </a:p>
          <a:p>
            <a:endParaRPr lang="en-GB" sz="2800" dirty="0"/>
          </a:p>
          <a:p>
            <a:r>
              <a:rPr lang="en-GB" sz="2800" dirty="0"/>
              <a:t>What small steps can I take and explore how my body responds?  </a:t>
            </a:r>
          </a:p>
          <a:p>
            <a:endParaRPr lang="en-GB" sz="2800" dirty="0"/>
          </a:p>
          <a:p>
            <a:endParaRPr lang="en-GB" sz="2800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95234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EC1FE-8C67-3C0F-D2CB-F97AE7E61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AA9152-3803-A09E-EDF1-C3E14ACF2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36" y="2227485"/>
            <a:ext cx="3729060" cy="2093507"/>
          </a:xfrm>
          <a:prstGeom prst="rect">
            <a:avLst/>
          </a:prstGeom>
        </p:spPr>
      </p:pic>
      <p:pic>
        <p:nvPicPr>
          <p:cNvPr id="9" name="Graphic 8" descr="Monster outline">
            <a:extLst>
              <a:ext uri="{FF2B5EF4-FFF2-40B4-BE49-F238E27FC236}">
                <a16:creationId xmlns:a16="http://schemas.microsoft.com/office/drawing/2014/main" id="{9D76BA36-5153-5151-A37C-F574D897F7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21944" y="2598633"/>
            <a:ext cx="1351209" cy="1351209"/>
          </a:xfrm>
          <a:prstGeom prst="rect">
            <a:avLst/>
          </a:prstGeom>
        </p:spPr>
      </p:pic>
      <p:pic>
        <p:nvPicPr>
          <p:cNvPr id="4" name="Graphic 3" descr="Man outline">
            <a:extLst>
              <a:ext uri="{FF2B5EF4-FFF2-40B4-BE49-F238E27FC236}">
                <a16:creationId xmlns:a16="http://schemas.microsoft.com/office/drawing/2014/main" id="{53680CA3-5E26-E0A5-DF17-DF724EACC0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21944" y="667919"/>
            <a:ext cx="3633624" cy="36336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818112-7477-4B9C-0029-83A132F13E03}"/>
              </a:ext>
            </a:extLst>
          </p:cNvPr>
          <p:cNvSpPr txBox="1"/>
          <p:nvPr/>
        </p:nvSpPr>
        <p:spPr>
          <a:xfrm>
            <a:off x="4979635" y="4301542"/>
            <a:ext cx="625094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Migraine is my friend trying to keep me safe.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My friend is over enthusiastic, but I understand why that is.</a:t>
            </a:r>
          </a:p>
          <a:p>
            <a:r>
              <a:rPr lang="en-GB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 wonder if my migraine is Trying to tell me </a:t>
            </a:r>
          </a:p>
          <a:p>
            <a:r>
              <a:rPr lang="en-GB" dirty="0"/>
              <a:t>      something that I don't want to hear.  </a:t>
            </a:r>
          </a:p>
        </p:txBody>
      </p:sp>
    </p:spTree>
    <p:extLst>
      <p:ext uri="{BB962C8B-B14F-4D97-AF65-F5344CB8AC3E}">
        <p14:creationId xmlns:p14="http://schemas.microsoft.com/office/powerpoint/2010/main" val="2055597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83AC8-23DA-BA44-CC9E-525C0211E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8567FD6F-77BA-1FBD-7A25-5DE3B04F16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2350" y="1171976"/>
            <a:ext cx="10727300" cy="527426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1B8CBE8-A5E4-95A7-1409-FADBD6AACE2A}"/>
              </a:ext>
            </a:extLst>
          </p:cNvPr>
          <p:cNvSpPr/>
          <p:nvPr/>
        </p:nvSpPr>
        <p:spPr>
          <a:xfrm>
            <a:off x="1505752" y="4138409"/>
            <a:ext cx="1378040" cy="5924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F35B4D-5EA1-149B-9B1E-2F6242A1C53B}"/>
              </a:ext>
            </a:extLst>
          </p:cNvPr>
          <p:cNvSpPr/>
          <p:nvPr/>
        </p:nvSpPr>
        <p:spPr>
          <a:xfrm>
            <a:off x="9481672" y="4660000"/>
            <a:ext cx="1610277" cy="5924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A00AE6-FB83-849C-4EC4-FE87AB9659B5}"/>
              </a:ext>
            </a:extLst>
          </p:cNvPr>
          <p:cNvSpPr/>
          <p:nvPr/>
        </p:nvSpPr>
        <p:spPr>
          <a:xfrm>
            <a:off x="3410879" y="4138409"/>
            <a:ext cx="1497169" cy="1038895"/>
          </a:xfrm>
          <a:prstGeom prst="rect">
            <a:avLst/>
          </a:prstGeom>
          <a:solidFill>
            <a:srgbClr val="ECF6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FD95E05-C3EF-FFB8-4D68-A21830FAFA4C}"/>
              </a:ext>
            </a:extLst>
          </p:cNvPr>
          <p:cNvSpPr/>
          <p:nvPr/>
        </p:nvSpPr>
        <p:spPr>
          <a:xfrm>
            <a:off x="5320051" y="4138409"/>
            <a:ext cx="1610277" cy="7298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C7C122-6D32-CB8D-F429-6DFF78B81F04}"/>
              </a:ext>
            </a:extLst>
          </p:cNvPr>
          <p:cNvSpPr/>
          <p:nvPr/>
        </p:nvSpPr>
        <p:spPr>
          <a:xfrm>
            <a:off x="7330230" y="4868212"/>
            <a:ext cx="1675838" cy="3133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4A2A248-6A4C-9A40-43A2-FC5EAB2C7BB4}"/>
              </a:ext>
            </a:extLst>
          </p:cNvPr>
          <p:cNvCxnSpPr>
            <a:cxnSpLocks/>
          </p:cNvCxnSpPr>
          <p:nvPr/>
        </p:nvCxnSpPr>
        <p:spPr>
          <a:xfrm>
            <a:off x="11298011" y="957398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1B240CDD-F595-B947-50D0-F015208B99C8}"/>
              </a:ext>
            </a:extLst>
          </p:cNvPr>
          <p:cNvSpPr txBox="1"/>
          <p:nvPr/>
        </p:nvSpPr>
        <p:spPr>
          <a:xfrm>
            <a:off x="2678805" y="411757"/>
            <a:ext cx="7804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The Primary Health Care Team </a:t>
            </a:r>
          </a:p>
        </p:txBody>
      </p:sp>
    </p:spTree>
    <p:extLst>
      <p:ext uri="{BB962C8B-B14F-4D97-AF65-F5344CB8AC3E}">
        <p14:creationId xmlns:p14="http://schemas.microsoft.com/office/powerpoint/2010/main" val="8300178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Medicine outline">
            <a:extLst>
              <a:ext uri="{FF2B5EF4-FFF2-40B4-BE49-F238E27FC236}">
                <a16:creationId xmlns:a16="http://schemas.microsoft.com/office/drawing/2014/main" id="{8B6EE86A-B076-9666-E575-36A34E7DAC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79158" y="2874582"/>
            <a:ext cx="914400" cy="914400"/>
          </a:xfrm>
          <a:prstGeom prst="rect">
            <a:avLst/>
          </a:prstGeom>
        </p:spPr>
      </p:pic>
      <p:pic>
        <p:nvPicPr>
          <p:cNvPr id="5" name="Graphic 4" descr="Hospital outline">
            <a:extLst>
              <a:ext uri="{FF2B5EF4-FFF2-40B4-BE49-F238E27FC236}">
                <a16:creationId xmlns:a16="http://schemas.microsoft.com/office/drawing/2014/main" id="{3C178C89-4B53-3ED8-BD49-2F949F214E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6258" y="1217586"/>
            <a:ext cx="1600201" cy="1600201"/>
          </a:xfrm>
          <a:prstGeom prst="rect">
            <a:avLst/>
          </a:prstGeom>
        </p:spPr>
      </p:pic>
      <p:pic>
        <p:nvPicPr>
          <p:cNvPr id="7" name="Graphic 6" descr="Doctor female outline">
            <a:extLst>
              <a:ext uri="{FF2B5EF4-FFF2-40B4-BE49-F238E27FC236}">
                <a16:creationId xmlns:a16="http://schemas.microsoft.com/office/drawing/2014/main" id="{B7CD5641-C364-4B68-4CBB-3F2A53BE72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1065" y="5542820"/>
            <a:ext cx="914400" cy="914400"/>
          </a:xfrm>
          <a:prstGeom prst="rect">
            <a:avLst/>
          </a:prstGeom>
        </p:spPr>
      </p:pic>
      <p:pic>
        <p:nvPicPr>
          <p:cNvPr id="9" name="Graphic 8" descr="Medical with solid fill">
            <a:extLst>
              <a:ext uri="{FF2B5EF4-FFF2-40B4-BE49-F238E27FC236}">
                <a16:creationId xmlns:a16="http://schemas.microsoft.com/office/drawing/2014/main" id="{29C8D322-C71E-ABCD-5407-5D18104049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1565" y="1719863"/>
            <a:ext cx="389585" cy="412123"/>
          </a:xfrm>
          <a:prstGeom prst="rect">
            <a:avLst/>
          </a:prstGeom>
        </p:spPr>
      </p:pic>
      <p:pic>
        <p:nvPicPr>
          <p:cNvPr id="11" name="Graphic 10" descr="Office worker female outline">
            <a:extLst>
              <a:ext uri="{FF2B5EF4-FFF2-40B4-BE49-F238E27FC236}">
                <a16:creationId xmlns:a16="http://schemas.microsoft.com/office/drawing/2014/main" id="{D2470985-86A2-1C7C-F1EF-2EBDBDB8B0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4567" y="4208701"/>
            <a:ext cx="914400" cy="914400"/>
          </a:xfrm>
          <a:prstGeom prst="rect">
            <a:avLst/>
          </a:prstGeom>
        </p:spPr>
      </p:pic>
      <p:pic>
        <p:nvPicPr>
          <p:cNvPr id="16" name="Graphic 15" descr="Glasses with solid fill">
            <a:extLst>
              <a:ext uri="{FF2B5EF4-FFF2-40B4-BE49-F238E27FC236}">
                <a16:creationId xmlns:a16="http://schemas.microsoft.com/office/drawing/2014/main" id="{658119B6-6537-EA8B-F931-5E117002D6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9158" y="396994"/>
            <a:ext cx="914400" cy="9144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0B0AD89-1240-F384-0F2B-29C54357AC24}"/>
              </a:ext>
            </a:extLst>
          </p:cNvPr>
          <p:cNvSpPr txBox="1"/>
          <p:nvPr/>
        </p:nvSpPr>
        <p:spPr>
          <a:xfrm>
            <a:off x="4443211" y="396994"/>
            <a:ext cx="6969631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Community Optician (</a:t>
            </a:r>
            <a:r>
              <a:rPr lang="en-GB" sz="2000" dirty="0"/>
              <a:t>Community physio and dentist</a:t>
            </a:r>
            <a:r>
              <a:rPr lang="en-GB" sz="2000" b="1" dirty="0"/>
              <a:t>) </a:t>
            </a:r>
            <a:r>
              <a:rPr lang="en-GB" dirty="0"/>
              <a:t>Identification of a headache problem and signposting. </a:t>
            </a:r>
          </a:p>
          <a:p>
            <a:endParaRPr lang="en-GB" sz="2000" b="1" dirty="0"/>
          </a:p>
          <a:p>
            <a:endParaRPr lang="en-GB" sz="2000" b="1" dirty="0"/>
          </a:p>
          <a:p>
            <a:r>
              <a:rPr lang="en-GB" sz="2000" b="1" dirty="0"/>
              <a:t>The Community Pharmacist. </a:t>
            </a:r>
            <a:r>
              <a:rPr lang="en-GB" dirty="0"/>
              <a:t>Accessible First Contact. Early recognition, advice on acute treatment and medication overuse, signposting. </a:t>
            </a:r>
          </a:p>
          <a:p>
            <a:endParaRPr lang="en-GB" dirty="0"/>
          </a:p>
          <a:p>
            <a:endParaRPr lang="en-GB" dirty="0"/>
          </a:p>
          <a:p>
            <a:r>
              <a:rPr lang="en-GB" sz="2000" b="1" dirty="0"/>
              <a:t>The Practice Pharmacist. </a:t>
            </a:r>
            <a:r>
              <a:rPr lang="en-GB" dirty="0"/>
              <a:t>Medication review, adherence, identifying overuse, practical advice about acute and preventative medications. Signposting. </a:t>
            </a:r>
          </a:p>
          <a:p>
            <a:endParaRPr lang="en-GB" dirty="0"/>
          </a:p>
          <a:p>
            <a:endParaRPr lang="en-GB" dirty="0"/>
          </a:p>
          <a:p>
            <a:r>
              <a:rPr lang="en-GB" sz="2000" b="1" dirty="0"/>
              <a:t>The practise nurse education. </a:t>
            </a:r>
            <a:r>
              <a:rPr lang="en-GB" sz="2000" dirty="0"/>
              <a:t>M</a:t>
            </a:r>
            <a:r>
              <a:rPr lang="en-GB" dirty="0"/>
              <a:t>onitoring and follow-up, self-management support, lifestyle support, Signposting. Continuity of care. </a:t>
            </a:r>
          </a:p>
          <a:p>
            <a:endParaRPr lang="en-GB" dirty="0"/>
          </a:p>
          <a:p>
            <a:endParaRPr lang="en-GB" dirty="0"/>
          </a:p>
          <a:p>
            <a:r>
              <a:rPr lang="en-GB" sz="2000" b="1" dirty="0"/>
              <a:t>The GP. </a:t>
            </a:r>
            <a:r>
              <a:rPr lang="en-GB" dirty="0"/>
              <a:t>Formal diagnosis, identify red flags, explanation of migraine and the options for management, comorbidities, medical management. </a:t>
            </a:r>
          </a:p>
        </p:txBody>
      </p:sp>
    </p:spTree>
    <p:extLst>
      <p:ext uri="{BB962C8B-B14F-4D97-AF65-F5344CB8AC3E}">
        <p14:creationId xmlns:p14="http://schemas.microsoft.com/office/powerpoint/2010/main" val="1973556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Glasses with solid fill">
            <a:extLst>
              <a:ext uri="{FF2B5EF4-FFF2-40B4-BE49-F238E27FC236}">
                <a16:creationId xmlns:a16="http://schemas.microsoft.com/office/drawing/2014/main" id="{BC2FF98B-1D2B-9763-AD62-3FA5A54E0D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79158" y="396994"/>
            <a:ext cx="914400" cy="914400"/>
          </a:xfrm>
          <a:prstGeom prst="rect">
            <a:avLst/>
          </a:prstGeom>
        </p:spPr>
      </p:pic>
      <p:pic>
        <p:nvPicPr>
          <p:cNvPr id="5" name="Graphic 4" descr="Hospital outline">
            <a:extLst>
              <a:ext uri="{FF2B5EF4-FFF2-40B4-BE49-F238E27FC236}">
                <a16:creationId xmlns:a16="http://schemas.microsoft.com/office/drawing/2014/main" id="{0BCB3D9E-A5B4-FC82-2270-36F0CE164E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35074" y="136002"/>
            <a:ext cx="1436384" cy="1436384"/>
          </a:xfrm>
          <a:prstGeom prst="rect">
            <a:avLst/>
          </a:prstGeom>
        </p:spPr>
      </p:pic>
      <p:pic>
        <p:nvPicPr>
          <p:cNvPr id="7" name="Graphic 6" descr="Medicine outline">
            <a:extLst>
              <a:ext uri="{FF2B5EF4-FFF2-40B4-BE49-F238E27FC236}">
                <a16:creationId xmlns:a16="http://schemas.microsoft.com/office/drawing/2014/main" id="{02E7DFA6-8A71-EF55-D763-1609A06D93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12975" y="424220"/>
            <a:ext cx="914400" cy="914400"/>
          </a:xfrm>
          <a:prstGeom prst="rect">
            <a:avLst/>
          </a:prstGeom>
        </p:spPr>
      </p:pic>
      <p:pic>
        <p:nvPicPr>
          <p:cNvPr id="9" name="Graphic 8" descr="Office worker female outline">
            <a:extLst>
              <a:ext uri="{FF2B5EF4-FFF2-40B4-BE49-F238E27FC236}">
                <a16:creationId xmlns:a16="http://schemas.microsoft.com/office/drawing/2014/main" id="{F0E06EFB-5B31-AE0B-C77C-9838165E3A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94191" y="424220"/>
            <a:ext cx="914400" cy="914400"/>
          </a:xfrm>
          <a:prstGeom prst="rect">
            <a:avLst/>
          </a:prstGeom>
        </p:spPr>
      </p:pic>
      <p:pic>
        <p:nvPicPr>
          <p:cNvPr id="11" name="Graphic 10" descr="Doctor female outline">
            <a:extLst>
              <a:ext uri="{FF2B5EF4-FFF2-40B4-BE49-F238E27FC236}">
                <a16:creationId xmlns:a16="http://schemas.microsoft.com/office/drawing/2014/main" id="{86DF0EE2-4E30-E230-7A39-DC8118C815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913515" y="484426"/>
            <a:ext cx="914400" cy="914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C57FD13-EB56-5D17-9D4B-E4E1BC565D82}"/>
              </a:ext>
            </a:extLst>
          </p:cNvPr>
          <p:cNvSpPr txBox="1"/>
          <p:nvPr/>
        </p:nvSpPr>
        <p:spPr>
          <a:xfrm>
            <a:off x="1058406" y="1752025"/>
            <a:ext cx="893793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A shift from which drugs should we use in this patient?</a:t>
            </a:r>
          </a:p>
          <a:p>
            <a:endParaRPr lang="en-GB" sz="2000" dirty="0"/>
          </a:p>
          <a:p>
            <a:r>
              <a:rPr lang="en-GB" sz="2000" dirty="0"/>
              <a:t>To:</a:t>
            </a:r>
          </a:p>
          <a:p>
            <a:endParaRPr lang="en-GB" sz="2000" dirty="0"/>
          </a:p>
          <a:p>
            <a:r>
              <a:rPr lang="en-GB" sz="2000" dirty="0"/>
              <a:t>1. How as a team can we help this person navigate their whole system with a story that makes sense to them ?</a:t>
            </a:r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 2. How can we negotiate the interface  between the potential of medical science and the ability  of the patient to heal themselves?</a:t>
            </a:r>
          </a:p>
          <a:p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3. How can we maintain continuity of care and mobilise the importance of the therapeutic relationship? </a:t>
            </a:r>
          </a:p>
        </p:txBody>
      </p:sp>
    </p:spTree>
    <p:extLst>
      <p:ext uri="{BB962C8B-B14F-4D97-AF65-F5344CB8AC3E}">
        <p14:creationId xmlns:p14="http://schemas.microsoft.com/office/powerpoint/2010/main" val="19198289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cdonalds self service hi-res stock ...">
            <a:extLst>
              <a:ext uri="{FF2B5EF4-FFF2-40B4-BE49-F238E27FC236}">
                <a16:creationId xmlns:a16="http://schemas.microsoft.com/office/drawing/2014/main" id="{7E87F553-CF96-0F8E-0950-8FE1390AC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362" y="852655"/>
            <a:ext cx="6989751" cy="5122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5452EBC-8682-4574-C00B-8BB322DF8263}"/>
              </a:ext>
            </a:extLst>
          </p:cNvPr>
          <p:cNvSpPr txBox="1"/>
          <p:nvPr/>
        </p:nvSpPr>
        <p:spPr>
          <a:xfrm>
            <a:off x="3966693" y="6220496"/>
            <a:ext cx="5622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The </a:t>
            </a:r>
            <a:r>
              <a:rPr lang="en-GB" sz="2800" dirty="0" err="1"/>
              <a:t>MacDonaldisation</a:t>
            </a:r>
            <a:r>
              <a:rPr lang="en-GB" sz="2800" dirty="0"/>
              <a:t> of medicine </a:t>
            </a:r>
          </a:p>
        </p:txBody>
      </p:sp>
    </p:spTree>
    <p:extLst>
      <p:ext uri="{BB962C8B-B14F-4D97-AF65-F5344CB8AC3E}">
        <p14:creationId xmlns:p14="http://schemas.microsoft.com/office/powerpoint/2010/main" val="10302550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Signpost outline">
            <a:extLst>
              <a:ext uri="{FF2B5EF4-FFF2-40B4-BE49-F238E27FC236}">
                <a16:creationId xmlns:a16="http://schemas.microsoft.com/office/drawing/2014/main" id="{432E8278-5138-B221-7141-026D4CEB3D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18278" y="579549"/>
            <a:ext cx="3287333" cy="5035639"/>
          </a:xfrm>
          <a:prstGeom prst="rect">
            <a:avLst/>
          </a:prstGeom>
        </p:spPr>
      </p:pic>
      <p:pic>
        <p:nvPicPr>
          <p:cNvPr id="5" name="Graphic 4" descr="Confused person outline">
            <a:extLst>
              <a:ext uri="{FF2B5EF4-FFF2-40B4-BE49-F238E27FC236}">
                <a16:creationId xmlns:a16="http://schemas.microsoft.com/office/drawing/2014/main" id="{34770E6C-A5C3-F7C8-DDEE-FDFB724D90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1923" y="1753605"/>
            <a:ext cx="3629763" cy="3629763"/>
          </a:xfrm>
          <a:prstGeom prst="rect">
            <a:avLst/>
          </a:prstGeom>
        </p:spPr>
      </p:pic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26BDBF9B-AB85-FAB2-800D-F54564507BA8}"/>
              </a:ext>
            </a:extLst>
          </p:cNvPr>
          <p:cNvSpPr/>
          <p:nvPr/>
        </p:nvSpPr>
        <p:spPr>
          <a:xfrm flipH="1">
            <a:off x="927279" y="824248"/>
            <a:ext cx="1506828" cy="772732"/>
          </a:xfrm>
          <a:prstGeom prst="cloudCallout">
            <a:avLst>
              <a:gd name="adj1" fmla="val -66987"/>
              <a:gd name="adj2" fmla="val 791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092044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167114-91BB-EA48-16EE-21A86A9113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661" y="0"/>
            <a:ext cx="10278678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00BF85C-9630-3F3F-0DFB-4BF639C4C2D7}"/>
              </a:ext>
            </a:extLst>
          </p:cNvPr>
          <p:cNvSpPr txBox="1"/>
          <p:nvPr/>
        </p:nvSpPr>
        <p:spPr>
          <a:xfrm>
            <a:off x="3026535" y="5885645"/>
            <a:ext cx="2990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www.holisticmigraine.org.uk</a:t>
            </a:r>
          </a:p>
        </p:txBody>
      </p:sp>
    </p:spTree>
    <p:extLst>
      <p:ext uri="{BB962C8B-B14F-4D97-AF65-F5344CB8AC3E}">
        <p14:creationId xmlns:p14="http://schemas.microsoft.com/office/powerpoint/2010/main" val="9110431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5AA41-51F5-DE4B-606C-8369E0358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83D2CD-E697-C21B-A8ED-96FF798D7D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062" y="1825625"/>
            <a:ext cx="11147738" cy="4351338"/>
          </a:xfrm>
        </p:spPr>
        <p:txBody>
          <a:bodyPr/>
          <a:lstStyle/>
          <a:p>
            <a:r>
              <a:rPr lang="en-GB" dirty="0"/>
              <a:t>Holistic migraine.org.uk</a:t>
            </a:r>
          </a:p>
          <a:p>
            <a:endParaRPr lang="en-GB" dirty="0"/>
          </a:p>
          <a:p>
            <a:r>
              <a:rPr lang="en-GB" dirty="0"/>
              <a:t>Headache GP.org.uk</a:t>
            </a:r>
          </a:p>
          <a:p>
            <a:endParaRPr lang="en-GB" dirty="0"/>
          </a:p>
          <a:p>
            <a:r>
              <a:rPr lang="en-GB" dirty="0"/>
              <a:t>Complexity     </a:t>
            </a:r>
            <a:r>
              <a:rPr lang="en-GB" dirty="0">
                <a:hlinkClick r:id="rId2"/>
              </a:rPr>
              <a:t>https://www.youtube.com/watch?v=8saDn3SIfP8&amp;t=2s</a:t>
            </a:r>
            <a:endParaRPr lang="en-GB" dirty="0"/>
          </a:p>
          <a:p>
            <a:endParaRPr lang="en-GB" dirty="0"/>
          </a:p>
          <a:p>
            <a:r>
              <a:rPr lang="en-GB" dirty="0"/>
              <a:t>Exeterheadachecare.co.uk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58747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4|36.2|10.5|9.1|9|2.3|10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11850</TotalTime>
  <Words>1790</Words>
  <Application>Microsoft Office PowerPoint</Application>
  <PresentationFormat>Widescreen</PresentationFormat>
  <Paragraphs>372</Paragraphs>
  <Slides>52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0" baseType="lpstr">
      <vt:lpstr>Aptos</vt:lpstr>
      <vt:lpstr>Aptos Display</vt:lpstr>
      <vt:lpstr>Arial</vt:lpstr>
      <vt:lpstr>Calibri</vt:lpstr>
      <vt:lpstr>Open Sans</vt:lpstr>
      <vt:lpstr>Slate Pro</vt:lpstr>
      <vt:lpstr>Times New Roman</vt:lpstr>
      <vt:lpstr>Office Theme</vt:lpstr>
      <vt:lpstr>    Holistic management of migraine  Patient self management  Shared decision making  What does a holistic approach look like?   The Primary Care Team </vt:lpstr>
      <vt:lpstr>Disclosures</vt:lpstr>
      <vt:lpstr>1. What do we mean by holistic? </vt:lpstr>
      <vt:lpstr>Holistic Gr Holos - whole</vt:lpstr>
      <vt:lpstr>PowerPoint Presentation</vt:lpstr>
      <vt:lpstr>What is a holistic perspective?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Characteristics of Holistic Practice </vt:lpstr>
      <vt:lpstr>A holistic practice for understanding and managing migraine: </vt:lpstr>
      <vt:lpstr>Some thoughts on shared decision making from holistic perspective</vt:lpstr>
      <vt:lpstr>Some thoughts on shared decision making</vt:lpstr>
      <vt:lpstr>PowerPoint Presentation</vt:lpstr>
      <vt:lpstr>PowerPoint Presentation</vt:lpstr>
      <vt:lpstr>Managing migraine holistically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Holistic approach to migraine</vt:lpstr>
      <vt:lpstr>PowerPoint Presentation</vt:lpstr>
      <vt:lpstr>PowerPoint Presentation</vt:lpstr>
      <vt:lpstr>PowerPoint Presentation</vt:lpstr>
      <vt:lpstr>Trauma? </vt:lpstr>
      <vt:lpstr>PowerPoint Presentation</vt:lpstr>
      <vt:lpstr>PowerPoint Presentation</vt:lpstr>
      <vt:lpstr>Improving energy production</vt:lpstr>
      <vt:lpstr>PowerPoint Presentation</vt:lpstr>
      <vt:lpstr>PowerPoint Presentation</vt:lpstr>
      <vt:lpstr>PowerPoint Presentation</vt:lpstr>
      <vt:lpstr>Thinking about migraine in a different way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Kernick, David</dc:creator>
  <cp:lastModifiedBy>Kernick, David</cp:lastModifiedBy>
  <cp:revision>24</cp:revision>
  <dcterms:created xsi:type="dcterms:W3CDTF">2026-08-05T09:36:39Z</dcterms:created>
  <dcterms:modified xsi:type="dcterms:W3CDTF">2026-09-14T14:48:23Z</dcterms:modified>
</cp:coreProperties>
</file>