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embeddedFontLst>
    <p:embeddedFont>
      <p:font typeface="Roboto"/>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oboto-bold.fntdata"/><Relationship Id="rId10" Type="http://schemas.openxmlformats.org/officeDocument/2006/relationships/slide" Target="slides/slide5.xml"/><Relationship Id="rId32" Type="http://schemas.openxmlformats.org/officeDocument/2006/relationships/font" Target="fonts/Roboto-regular.fntdata"/><Relationship Id="rId13" Type="http://schemas.openxmlformats.org/officeDocument/2006/relationships/slide" Target="slides/slide8.xml"/><Relationship Id="rId35" Type="http://schemas.openxmlformats.org/officeDocument/2006/relationships/font" Target="fonts/Roboto-boldItalic.fntdata"/><Relationship Id="rId12" Type="http://schemas.openxmlformats.org/officeDocument/2006/relationships/slide" Target="slides/slide7.xml"/><Relationship Id="rId34" Type="http://schemas.openxmlformats.org/officeDocument/2006/relationships/font" Target="fonts/Roboto-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8c6e05a2c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8c6e05a2c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8cfd77787e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8cfd77787e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8cfd77787e_1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8cfd77787e_1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8cfd77787e_1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8cfd77787e_1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8cfd77787e_1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18cfd77787e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8cfd77787e_1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18cfd77787e_1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8c6e05a2c7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18c6e05a2c7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8c6e05a2c7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18c6e05a2c7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18c6e05a2c7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18c6e05a2c7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18c6e05a2c7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18c6e05a2c7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18c6e05a2c7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18c6e05a2c7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18c6e05a2c7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18c6e05a2c7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18c6e05a2c7_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18c6e05a2c7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18c6e05a2c7_1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18c6e05a2c7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8c6e05a2c7_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18c6e05a2c7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18c6e05a2c7_1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18c6e05a2c7_1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18c6e05a2c7_1_3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18c6e05a2c7_1_3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18c6e05a2c7_1_3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18c6e05a2c7_1_3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8c6e05a2c7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8c6e05a2c7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8c6e05a2c7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8c6e05a2c7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8c6e05a2c7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8c6e05a2c7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8c6e05a2c7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8c6e05a2c7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8c6e05a2c7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8c6e05a2c7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8c6e05a2c7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8c6e05a2c7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8cfd77787e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18cfd77787e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mailto:ears@cornell.edu" TargetMode="Externa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mailto:ears@cornell.edu" TargetMode="External"/><Relationship Id="rId4" Type="http://schemas.openxmlformats.org/officeDocument/2006/relationships/hyperlink" Target="https://www.earscornell.org" TargetMode="External"/><Relationship Id="rId5"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www.earscornell.org/tea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9.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9.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BFB"/>
        </a:solidFill>
      </p:bgPr>
    </p:bg>
    <p:spTree>
      <p:nvGrpSpPr>
        <p:cNvPr id="84" name="Shape 84"/>
        <p:cNvGrpSpPr/>
        <p:nvPr/>
      </p:nvGrpSpPr>
      <p:grpSpPr>
        <a:xfrm>
          <a:off x="0" y="0"/>
          <a:ext cx="0" cy="0"/>
          <a:chOff x="0" y="0"/>
          <a:chExt cx="0" cy="0"/>
        </a:xfrm>
      </p:grpSpPr>
      <p:sp>
        <p:nvSpPr>
          <p:cNvPr id="85" name="Google Shape;85;p13"/>
          <p:cNvSpPr/>
          <p:nvPr/>
        </p:nvSpPr>
        <p:spPr>
          <a:xfrm>
            <a:off x="7950" y="7950"/>
            <a:ext cx="9129900" cy="5143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6" name="Google Shape;86;p13"/>
          <p:cNvPicPr preferRelativeResize="0"/>
          <p:nvPr/>
        </p:nvPicPr>
        <p:blipFill rotWithShape="1">
          <a:blip r:embed="rId3">
            <a:alphaModFix/>
          </a:blip>
          <a:srcRect b="18017" l="11084" r="11293" t="16584"/>
          <a:stretch/>
        </p:blipFill>
        <p:spPr>
          <a:xfrm>
            <a:off x="2768475" y="0"/>
            <a:ext cx="3494801" cy="2944151"/>
          </a:xfrm>
          <a:prstGeom prst="rect">
            <a:avLst/>
          </a:prstGeom>
          <a:noFill/>
          <a:ln>
            <a:noFill/>
          </a:ln>
        </p:spPr>
      </p:pic>
      <p:sp>
        <p:nvSpPr>
          <p:cNvPr id="87" name="Google Shape;87;p13"/>
          <p:cNvSpPr/>
          <p:nvPr/>
        </p:nvSpPr>
        <p:spPr>
          <a:xfrm>
            <a:off x="7050" y="2944150"/>
            <a:ext cx="9129900" cy="2199300"/>
          </a:xfrm>
          <a:prstGeom prst="rect">
            <a:avLst/>
          </a:prstGeom>
          <a:solidFill>
            <a:schemeClr val="accent2"/>
          </a:solidFill>
          <a:ln cap="flat" cmpd="sng" w="9525">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3"/>
          <p:cNvSpPr txBox="1"/>
          <p:nvPr/>
        </p:nvSpPr>
        <p:spPr>
          <a:xfrm>
            <a:off x="935825" y="3211175"/>
            <a:ext cx="7160100" cy="1839300"/>
          </a:xfrm>
          <a:prstGeom prst="rect">
            <a:avLst/>
          </a:prstGeom>
          <a:noFill/>
          <a:ln>
            <a:noFill/>
          </a:ln>
        </p:spPr>
        <p:txBody>
          <a:bodyPr anchorCtr="0" anchor="t" bIns="91425" lIns="91425" spcFirstLastPara="1" rIns="91425" wrap="square" tIns="91425">
            <a:spAutoFit/>
          </a:bodyPr>
          <a:lstStyle/>
          <a:p>
            <a:pPr indent="0" lvl="0" marL="0" rtl="0" algn="ctr">
              <a:lnSpc>
                <a:spcPct val="110000"/>
              </a:lnSpc>
              <a:spcBef>
                <a:spcPts val="1500"/>
              </a:spcBef>
              <a:spcAft>
                <a:spcPts val="0"/>
              </a:spcAft>
              <a:buNone/>
            </a:pPr>
            <a:r>
              <a:rPr b="1" lang="en" sz="3500">
                <a:solidFill>
                  <a:schemeClr val="lt1"/>
                </a:solidFill>
                <a:latin typeface="Times New Roman"/>
                <a:ea typeface="Times New Roman"/>
                <a:cs typeface="Times New Roman"/>
                <a:sym typeface="Times New Roman"/>
              </a:rPr>
              <a:t>Disability Justice and Mental Health Intersectionality Panel</a:t>
            </a:r>
            <a:endParaRPr b="1" sz="3500">
              <a:solidFill>
                <a:schemeClr val="lt1"/>
              </a:solidFill>
              <a:latin typeface="Times New Roman"/>
              <a:ea typeface="Times New Roman"/>
              <a:cs typeface="Times New Roman"/>
              <a:sym typeface="Times New Roman"/>
            </a:endParaRPr>
          </a:p>
          <a:p>
            <a:pPr indent="0" lvl="0" marL="0" rtl="0" algn="ctr">
              <a:lnSpc>
                <a:spcPct val="110000"/>
              </a:lnSpc>
              <a:spcBef>
                <a:spcPts val="1500"/>
              </a:spcBef>
              <a:spcAft>
                <a:spcPts val="800"/>
              </a:spcAft>
              <a:buNone/>
            </a:pPr>
            <a:r>
              <a:rPr b="1" lang="en" sz="1800">
                <a:solidFill>
                  <a:schemeClr val="lt1"/>
                </a:solidFill>
                <a:latin typeface="Times New Roman"/>
                <a:ea typeface="Times New Roman"/>
                <a:cs typeface="Times New Roman"/>
                <a:sym typeface="Times New Roman"/>
              </a:rPr>
              <a:t>November 15, 2022</a:t>
            </a:r>
            <a:endParaRPr b="1" sz="1800">
              <a:solidFill>
                <a:schemeClr val="lt1"/>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2"/>
          <p:cNvSpPr/>
          <p:nvPr/>
        </p:nvSpPr>
        <p:spPr>
          <a:xfrm>
            <a:off x="7950" y="7950"/>
            <a:ext cx="9129900" cy="5143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9" name="Google Shape;179;p22"/>
          <p:cNvPicPr preferRelativeResize="0"/>
          <p:nvPr/>
        </p:nvPicPr>
        <p:blipFill>
          <a:blip r:embed="rId3">
            <a:alphaModFix/>
          </a:blip>
          <a:stretch>
            <a:fillRect/>
          </a:stretch>
        </p:blipFill>
        <p:spPr>
          <a:xfrm>
            <a:off x="7050" y="4398600"/>
            <a:ext cx="744900" cy="744900"/>
          </a:xfrm>
          <a:prstGeom prst="rect">
            <a:avLst/>
          </a:prstGeom>
          <a:noFill/>
          <a:ln>
            <a:noFill/>
          </a:ln>
        </p:spPr>
      </p:pic>
      <p:sp>
        <p:nvSpPr>
          <p:cNvPr id="180" name="Google Shape;180;p22"/>
          <p:cNvSpPr/>
          <p:nvPr/>
        </p:nvSpPr>
        <p:spPr>
          <a:xfrm>
            <a:off x="7050" y="0"/>
            <a:ext cx="9129900" cy="43986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2"/>
          <p:cNvSpPr txBox="1"/>
          <p:nvPr/>
        </p:nvSpPr>
        <p:spPr>
          <a:xfrm>
            <a:off x="0" y="0"/>
            <a:ext cx="7874400" cy="785100"/>
          </a:xfrm>
          <a:prstGeom prst="rect">
            <a:avLst/>
          </a:prstGeom>
          <a:noFill/>
          <a:ln>
            <a:noFill/>
          </a:ln>
        </p:spPr>
        <p:txBody>
          <a:bodyPr anchorCtr="0" anchor="t" bIns="91425" lIns="91425" spcFirstLastPara="1" rIns="91425" wrap="square" tIns="91425">
            <a:spAutoFit/>
          </a:bodyPr>
          <a:lstStyle/>
          <a:p>
            <a:pPr indent="0" lvl="0" marL="0" rtl="0" algn="l">
              <a:lnSpc>
                <a:spcPct val="110000"/>
              </a:lnSpc>
              <a:spcBef>
                <a:spcPts val="1500"/>
              </a:spcBef>
              <a:spcAft>
                <a:spcPts val="800"/>
              </a:spcAft>
              <a:buNone/>
            </a:pPr>
            <a:r>
              <a:rPr b="1" lang="en" sz="3900">
                <a:solidFill>
                  <a:schemeClr val="lt1"/>
                </a:solidFill>
                <a:latin typeface="Times New Roman"/>
                <a:ea typeface="Times New Roman"/>
                <a:cs typeface="Times New Roman"/>
                <a:sym typeface="Times New Roman"/>
              </a:rPr>
              <a:t>CAPS Appointment Process</a:t>
            </a:r>
            <a:endParaRPr b="1" sz="3900">
              <a:solidFill>
                <a:schemeClr val="lt1"/>
              </a:solidFill>
              <a:latin typeface="Times New Roman"/>
              <a:ea typeface="Times New Roman"/>
              <a:cs typeface="Times New Roman"/>
              <a:sym typeface="Times New Roman"/>
            </a:endParaRPr>
          </a:p>
        </p:txBody>
      </p:sp>
      <p:sp>
        <p:nvSpPr>
          <p:cNvPr id="182" name="Google Shape;182;p22"/>
          <p:cNvSpPr txBox="1"/>
          <p:nvPr/>
        </p:nvSpPr>
        <p:spPr>
          <a:xfrm>
            <a:off x="1074875" y="4570950"/>
            <a:ext cx="7540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mes New Roman"/>
                <a:ea typeface="Times New Roman"/>
                <a:cs typeface="Times New Roman"/>
                <a:sym typeface="Times New Roman"/>
              </a:rPr>
              <a:t>Source: Cornell Health, “</a:t>
            </a:r>
            <a:r>
              <a:rPr lang="en">
                <a:latin typeface="Times New Roman"/>
                <a:ea typeface="Times New Roman"/>
                <a:cs typeface="Times New Roman"/>
                <a:sym typeface="Times New Roman"/>
              </a:rPr>
              <a:t>Appointments</a:t>
            </a:r>
            <a:r>
              <a:rPr lang="en">
                <a:latin typeface="Times New Roman"/>
                <a:ea typeface="Times New Roman"/>
                <a:cs typeface="Times New Roman"/>
                <a:sym typeface="Times New Roman"/>
              </a:rPr>
              <a:t>”</a:t>
            </a:r>
            <a:endParaRPr>
              <a:latin typeface="Times New Roman"/>
              <a:ea typeface="Times New Roman"/>
              <a:cs typeface="Times New Roman"/>
              <a:sym typeface="Times New Roman"/>
            </a:endParaRPr>
          </a:p>
        </p:txBody>
      </p:sp>
      <p:sp>
        <p:nvSpPr>
          <p:cNvPr id="183" name="Google Shape;183;p22"/>
          <p:cNvSpPr txBox="1"/>
          <p:nvPr/>
        </p:nvSpPr>
        <p:spPr>
          <a:xfrm>
            <a:off x="1503700" y="3770750"/>
            <a:ext cx="6035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400">
              <a:solidFill>
                <a:srgbClr val="FBFBFB"/>
              </a:solidFill>
              <a:latin typeface="Times New Roman"/>
              <a:ea typeface="Times New Roman"/>
              <a:cs typeface="Times New Roman"/>
              <a:sym typeface="Times New Roman"/>
            </a:endParaRPr>
          </a:p>
        </p:txBody>
      </p:sp>
      <p:pic>
        <p:nvPicPr>
          <p:cNvPr id="184" name="Google Shape;184;p22"/>
          <p:cNvPicPr preferRelativeResize="0"/>
          <p:nvPr/>
        </p:nvPicPr>
        <p:blipFill>
          <a:blip r:embed="rId4">
            <a:alphaModFix/>
          </a:blip>
          <a:stretch>
            <a:fillRect/>
          </a:stretch>
        </p:blipFill>
        <p:spPr>
          <a:xfrm>
            <a:off x="1503700" y="804426"/>
            <a:ext cx="6179526" cy="2947000"/>
          </a:xfrm>
          <a:prstGeom prst="rect">
            <a:avLst/>
          </a:prstGeom>
          <a:noFill/>
          <a:ln>
            <a:noFill/>
          </a:ln>
        </p:spPr>
      </p:pic>
      <p:sp>
        <p:nvSpPr>
          <p:cNvPr id="185" name="Google Shape;185;p22"/>
          <p:cNvSpPr txBox="1"/>
          <p:nvPr/>
        </p:nvSpPr>
        <p:spPr>
          <a:xfrm>
            <a:off x="7950" y="3784800"/>
            <a:ext cx="91299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rgbClr val="FBFBFB"/>
                </a:solidFill>
                <a:latin typeface="Times New Roman"/>
                <a:ea typeface="Times New Roman"/>
                <a:cs typeface="Times New Roman"/>
                <a:sym typeface="Times New Roman"/>
              </a:rPr>
              <a:t>Step 2: Click on “Schedule an Appointment”</a:t>
            </a:r>
            <a:endParaRPr sz="2400">
              <a:solidFill>
                <a:srgbClr val="FBFBFB"/>
              </a:solidFill>
              <a:latin typeface="Times New Roman"/>
              <a:ea typeface="Times New Roman"/>
              <a:cs typeface="Times New Roman"/>
              <a:sym typeface="Times New Roman"/>
            </a:endParaRPr>
          </a:p>
        </p:txBody>
      </p:sp>
      <p:sp>
        <p:nvSpPr>
          <p:cNvPr id="186" name="Google Shape;186;p22"/>
          <p:cNvSpPr/>
          <p:nvPr/>
        </p:nvSpPr>
        <p:spPr>
          <a:xfrm>
            <a:off x="7005550" y="815100"/>
            <a:ext cx="639300" cy="217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2"/>
          <p:cNvSpPr/>
          <p:nvPr/>
        </p:nvSpPr>
        <p:spPr>
          <a:xfrm>
            <a:off x="4525325" y="1234525"/>
            <a:ext cx="1124100" cy="217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3"/>
          <p:cNvSpPr/>
          <p:nvPr/>
        </p:nvSpPr>
        <p:spPr>
          <a:xfrm>
            <a:off x="7950" y="7950"/>
            <a:ext cx="9129900" cy="5143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3" name="Google Shape;193;p23"/>
          <p:cNvPicPr preferRelativeResize="0"/>
          <p:nvPr/>
        </p:nvPicPr>
        <p:blipFill>
          <a:blip r:embed="rId3">
            <a:alphaModFix/>
          </a:blip>
          <a:stretch>
            <a:fillRect/>
          </a:stretch>
        </p:blipFill>
        <p:spPr>
          <a:xfrm>
            <a:off x="7050" y="4398600"/>
            <a:ext cx="744900" cy="744900"/>
          </a:xfrm>
          <a:prstGeom prst="rect">
            <a:avLst/>
          </a:prstGeom>
          <a:noFill/>
          <a:ln>
            <a:noFill/>
          </a:ln>
        </p:spPr>
      </p:pic>
      <p:sp>
        <p:nvSpPr>
          <p:cNvPr id="194" name="Google Shape;194;p23"/>
          <p:cNvSpPr/>
          <p:nvPr/>
        </p:nvSpPr>
        <p:spPr>
          <a:xfrm>
            <a:off x="7050" y="0"/>
            <a:ext cx="9129900" cy="43986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3"/>
          <p:cNvSpPr txBox="1"/>
          <p:nvPr/>
        </p:nvSpPr>
        <p:spPr>
          <a:xfrm>
            <a:off x="0" y="0"/>
            <a:ext cx="7874400" cy="785100"/>
          </a:xfrm>
          <a:prstGeom prst="rect">
            <a:avLst/>
          </a:prstGeom>
          <a:noFill/>
          <a:ln>
            <a:noFill/>
          </a:ln>
        </p:spPr>
        <p:txBody>
          <a:bodyPr anchorCtr="0" anchor="t" bIns="91425" lIns="91425" spcFirstLastPara="1" rIns="91425" wrap="square" tIns="91425">
            <a:spAutoFit/>
          </a:bodyPr>
          <a:lstStyle/>
          <a:p>
            <a:pPr indent="0" lvl="0" marL="0" rtl="0" algn="l">
              <a:lnSpc>
                <a:spcPct val="110000"/>
              </a:lnSpc>
              <a:spcBef>
                <a:spcPts val="1500"/>
              </a:spcBef>
              <a:spcAft>
                <a:spcPts val="800"/>
              </a:spcAft>
              <a:buNone/>
            </a:pPr>
            <a:r>
              <a:rPr b="1" lang="en" sz="3900">
                <a:solidFill>
                  <a:schemeClr val="lt1"/>
                </a:solidFill>
                <a:latin typeface="Times New Roman"/>
                <a:ea typeface="Times New Roman"/>
                <a:cs typeface="Times New Roman"/>
                <a:sym typeface="Times New Roman"/>
              </a:rPr>
              <a:t>CAPS Appointment Process</a:t>
            </a:r>
            <a:endParaRPr b="1" sz="3900">
              <a:solidFill>
                <a:schemeClr val="lt1"/>
              </a:solidFill>
              <a:latin typeface="Times New Roman"/>
              <a:ea typeface="Times New Roman"/>
              <a:cs typeface="Times New Roman"/>
              <a:sym typeface="Times New Roman"/>
            </a:endParaRPr>
          </a:p>
        </p:txBody>
      </p:sp>
      <p:sp>
        <p:nvSpPr>
          <p:cNvPr id="196" name="Google Shape;196;p23"/>
          <p:cNvSpPr txBox="1"/>
          <p:nvPr/>
        </p:nvSpPr>
        <p:spPr>
          <a:xfrm>
            <a:off x="1074875" y="4570950"/>
            <a:ext cx="7540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mes New Roman"/>
                <a:ea typeface="Times New Roman"/>
                <a:cs typeface="Times New Roman"/>
                <a:sym typeface="Times New Roman"/>
              </a:rPr>
              <a:t>Source: Cornell Health, “</a:t>
            </a:r>
            <a:r>
              <a:rPr lang="en">
                <a:latin typeface="Times New Roman"/>
                <a:ea typeface="Times New Roman"/>
                <a:cs typeface="Times New Roman"/>
                <a:sym typeface="Times New Roman"/>
              </a:rPr>
              <a:t>Appointments</a:t>
            </a:r>
            <a:r>
              <a:rPr lang="en">
                <a:latin typeface="Times New Roman"/>
                <a:ea typeface="Times New Roman"/>
                <a:cs typeface="Times New Roman"/>
                <a:sym typeface="Times New Roman"/>
              </a:rPr>
              <a:t>”</a:t>
            </a:r>
            <a:endParaRPr>
              <a:latin typeface="Times New Roman"/>
              <a:ea typeface="Times New Roman"/>
              <a:cs typeface="Times New Roman"/>
              <a:sym typeface="Times New Roman"/>
            </a:endParaRPr>
          </a:p>
        </p:txBody>
      </p:sp>
      <p:sp>
        <p:nvSpPr>
          <p:cNvPr id="197" name="Google Shape;197;p23"/>
          <p:cNvSpPr txBox="1"/>
          <p:nvPr/>
        </p:nvSpPr>
        <p:spPr>
          <a:xfrm>
            <a:off x="1503700" y="3770750"/>
            <a:ext cx="6035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400">
              <a:solidFill>
                <a:srgbClr val="FBFBFB"/>
              </a:solidFill>
              <a:latin typeface="Times New Roman"/>
              <a:ea typeface="Times New Roman"/>
              <a:cs typeface="Times New Roman"/>
              <a:sym typeface="Times New Roman"/>
            </a:endParaRPr>
          </a:p>
        </p:txBody>
      </p:sp>
      <p:sp>
        <p:nvSpPr>
          <p:cNvPr id="198" name="Google Shape;198;p23"/>
          <p:cNvSpPr txBox="1"/>
          <p:nvPr/>
        </p:nvSpPr>
        <p:spPr>
          <a:xfrm>
            <a:off x="7950" y="3784800"/>
            <a:ext cx="91299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rgbClr val="FBFBFB"/>
                </a:solidFill>
                <a:latin typeface="Times New Roman"/>
                <a:ea typeface="Times New Roman"/>
                <a:cs typeface="Times New Roman"/>
                <a:sym typeface="Times New Roman"/>
              </a:rPr>
              <a:t>Step 3: Select the type of appointment</a:t>
            </a:r>
            <a:endParaRPr sz="2400">
              <a:solidFill>
                <a:srgbClr val="FBFBFB"/>
              </a:solidFill>
              <a:latin typeface="Times New Roman"/>
              <a:ea typeface="Times New Roman"/>
              <a:cs typeface="Times New Roman"/>
              <a:sym typeface="Times New Roman"/>
            </a:endParaRPr>
          </a:p>
        </p:txBody>
      </p:sp>
      <p:pic>
        <p:nvPicPr>
          <p:cNvPr id="199" name="Google Shape;199;p23"/>
          <p:cNvPicPr preferRelativeResize="0"/>
          <p:nvPr/>
        </p:nvPicPr>
        <p:blipFill>
          <a:blip r:embed="rId4">
            <a:alphaModFix/>
          </a:blip>
          <a:stretch>
            <a:fillRect/>
          </a:stretch>
        </p:blipFill>
        <p:spPr>
          <a:xfrm>
            <a:off x="1467125" y="948500"/>
            <a:ext cx="6211549" cy="26588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4"/>
          <p:cNvSpPr/>
          <p:nvPr/>
        </p:nvSpPr>
        <p:spPr>
          <a:xfrm>
            <a:off x="7950" y="7950"/>
            <a:ext cx="9129900" cy="5143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5" name="Google Shape;205;p24"/>
          <p:cNvPicPr preferRelativeResize="0"/>
          <p:nvPr/>
        </p:nvPicPr>
        <p:blipFill>
          <a:blip r:embed="rId3">
            <a:alphaModFix/>
          </a:blip>
          <a:stretch>
            <a:fillRect/>
          </a:stretch>
        </p:blipFill>
        <p:spPr>
          <a:xfrm>
            <a:off x="7050" y="4398600"/>
            <a:ext cx="744900" cy="744900"/>
          </a:xfrm>
          <a:prstGeom prst="rect">
            <a:avLst/>
          </a:prstGeom>
          <a:noFill/>
          <a:ln>
            <a:noFill/>
          </a:ln>
        </p:spPr>
      </p:pic>
      <p:sp>
        <p:nvSpPr>
          <p:cNvPr id="206" name="Google Shape;206;p24"/>
          <p:cNvSpPr/>
          <p:nvPr/>
        </p:nvSpPr>
        <p:spPr>
          <a:xfrm>
            <a:off x="7050" y="0"/>
            <a:ext cx="9129900" cy="43986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4"/>
          <p:cNvSpPr txBox="1"/>
          <p:nvPr/>
        </p:nvSpPr>
        <p:spPr>
          <a:xfrm>
            <a:off x="0" y="0"/>
            <a:ext cx="7874400" cy="785100"/>
          </a:xfrm>
          <a:prstGeom prst="rect">
            <a:avLst/>
          </a:prstGeom>
          <a:noFill/>
          <a:ln>
            <a:noFill/>
          </a:ln>
        </p:spPr>
        <p:txBody>
          <a:bodyPr anchorCtr="0" anchor="t" bIns="91425" lIns="91425" spcFirstLastPara="1" rIns="91425" wrap="square" tIns="91425">
            <a:spAutoFit/>
          </a:bodyPr>
          <a:lstStyle/>
          <a:p>
            <a:pPr indent="0" lvl="0" marL="0" rtl="0" algn="l">
              <a:lnSpc>
                <a:spcPct val="110000"/>
              </a:lnSpc>
              <a:spcBef>
                <a:spcPts val="1500"/>
              </a:spcBef>
              <a:spcAft>
                <a:spcPts val="800"/>
              </a:spcAft>
              <a:buNone/>
            </a:pPr>
            <a:r>
              <a:rPr b="1" lang="en" sz="3900">
                <a:solidFill>
                  <a:schemeClr val="lt1"/>
                </a:solidFill>
                <a:latin typeface="Times New Roman"/>
                <a:ea typeface="Times New Roman"/>
                <a:cs typeface="Times New Roman"/>
                <a:sym typeface="Times New Roman"/>
              </a:rPr>
              <a:t>CAPS Appointment Process</a:t>
            </a:r>
            <a:endParaRPr b="1" sz="3900">
              <a:solidFill>
                <a:schemeClr val="lt1"/>
              </a:solidFill>
              <a:latin typeface="Times New Roman"/>
              <a:ea typeface="Times New Roman"/>
              <a:cs typeface="Times New Roman"/>
              <a:sym typeface="Times New Roman"/>
            </a:endParaRPr>
          </a:p>
        </p:txBody>
      </p:sp>
      <p:sp>
        <p:nvSpPr>
          <p:cNvPr id="208" name="Google Shape;208;p24"/>
          <p:cNvSpPr txBox="1"/>
          <p:nvPr/>
        </p:nvSpPr>
        <p:spPr>
          <a:xfrm>
            <a:off x="1074875" y="4570950"/>
            <a:ext cx="7540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mes New Roman"/>
                <a:ea typeface="Times New Roman"/>
                <a:cs typeface="Times New Roman"/>
                <a:sym typeface="Times New Roman"/>
              </a:rPr>
              <a:t>Source: Cornell Health, “</a:t>
            </a:r>
            <a:r>
              <a:rPr lang="en">
                <a:latin typeface="Times New Roman"/>
                <a:ea typeface="Times New Roman"/>
                <a:cs typeface="Times New Roman"/>
                <a:sym typeface="Times New Roman"/>
              </a:rPr>
              <a:t>Appointments</a:t>
            </a:r>
            <a:r>
              <a:rPr lang="en">
                <a:latin typeface="Times New Roman"/>
                <a:ea typeface="Times New Roman"/>
                <a:cs typeface="Times New Roman"/>
                <a:sym typeface="Times New Roman"/>
              </a:rPr>
              <a:t>”</a:t>
            </a:r>
            <a:endParaRPr>
              <a:latin typeface="Times New Roman"/>
              <a:ea typeface="Times New Roman"/>
              <a:cs typeface="Times New Roman"/>
              <a:sym typeface="Times New Roman"/>
            </a:endParaRPr>
          </a:p>
        </p:txBody>
      </p:sp>
      <p:sp>
        <p:nvSpPr>
          <p:cNvPr id="209" name="Google Shape;209;p24"/>
          <p:cNvSpPr txBox="1"/>
          <p:nvPr/>
        </p:nvSpPr>
        <p:spPr>
          <a:xfrm>
            <a:off x="1503700" y="3770750"/>
            <a:ext cx="6035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400">
              <a:solidFill>
                <a:srgbClr val="FBFBFB"/>
              </a:solidFill>
              <a:latin typeface="Times New Roman"/>
              <a:ea typeface="Times New Roman"/>
              <a:cs typeface="Times New Roman"/>
              <a:sym typeface="Times New Roman"/>
            </a:endParaRPr>
          </a:p>
        </p:txBody>
      </p:sp>
      <p:sp>
        <p:nvSpPr>
          <p:cNvPr id="210" name="Google Shape;210;p24"/>
          <p:cNvSpPr txBox="1"/>
          <p:nvPr/>
        </p:nvSpPr>
        <p:spPr>
          <a:xfrm>
            <a:off x="7950" y="3784800"/>
            <a:ext cx="91299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rgbClr val="FBFBFB"/>
                </a:solidFill>
                <a:latin typeface="Times New Roman"/>
                <a:ea typeface="Times New Roman"/>
                <a:cs typeface="Times New Roman"/>
                <a:sym typeface="Times New Roman"/>
              </a:rPr>
              <a:t>Step 4: Confirm your location</a:t>
            </a:r>
            <a:endParaRPr sz="2400">
              <a:solidFill>
                <a:srgbClr val="FBFBFB"/>
              </a:solidFill>
              <a:latin typeface="Times New Roman"/>
              <a:ea typeface="Times New Roman"/>
              <a:cs typeface="Times New Roman"/>
              <a:sym typeface="Times New Roman"/>
            </a:endParaRPr>
          </a:p>
        </p:txBody>
      </p:sp>
      <p:pic>
        <p:nvPicPr>
          <p:cNvPr id="211" name="Google Shape;211;p24"/>
          <p:cNvPicPr preferRelativeResize="0"/>
          <p:nvPr/>
        </p:nvPicPr>
        <p:blipFill>
          <a:blip r:embed="rId4">
            <a:alphaModFix/>
          </a:blip>
          <a:stretch>
            <a:fillRect/>
          </a:stretch>
        </p:blipFill>
        <p:spPr>
          <a:xfrm>
            <a:off x="1025138" y="1055900"/>
            <a:ext cx="7095523" cy="2444060"/>
          </a:xfrm>
          <a:prstGeom prst="rect">
            <a:avLst/>
          </a:prstGeom>
          <a:noFill/>
          <a:ln>
            <a:noFill/>
          </a:ln>
        </p:spPr>
      </p:pic>
      <p:sp>
        <p:nvSpPr>
          <p:cNvPr id="212" name="Google Shape;212;p24"/>
          <p:cNvSpPr/>
          <p:nvPr/>
        </p:nvSpPr>
        <p:spPr>
          <a:xfrm>
            <a:off x="7481350" y="1103175"/>
            <a:ext cx="639300" cy="217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5"/>
          <p:cNvSpPr/>
          <p:nvPr/>
        </p:nvSpPr>
        <p:spPr>
          <a:xfrm>
            <a:off x="7950" y="7950"/>
            <a:ext cx="9129900" cy="5143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8" name="Google Shape;218;p25"/>
          <p:cNvPicPr preferRelativeResize="0"/>
          <p:nvPr/>
        </p:nvPicPr>
        <p:blipFill>
          <a:blip r:embed="rId3">
            <a:alphaModFix/>
          </a:blip>
          <a:stretch>
            <a:fillRect/>
          </a:stretch>
        </p:blipFill>
        <p:spPr>
          <a:xfrm>
            <a:off x="7050" y="4398600"/>
            <a:ext cx="744900" cy="744900"/>
          </a:xfrm>
          <a:prstGeom prst="rect">
            <a:avLst/>
          </a:prstGeom>
          <a:noFill/>
          <a:ln>
            <a:noFill/>
          </a:ln>
        </p:spPr>
      </p:pic>
      <p:sp>
        <p:nvSpPr>
          <p:cNvPr id="219" name="Google Shape;219;p25"/>
          <p:cNvSpPr/>
          <p:nvPr/>
        </p:nvSpPr>
        <p:spPr>
          <a:xfrm>
            <a:off x="7050" y="0"/>
            <a:ext cx="9129900" cy="43986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5"/>
          <p:cNvSpPr txBox="1"/>
          <p:nvPr/>
        </p:nvSpPr>
        <p:spPr>
          <a:xfrm>
            <a:off x="0" y="0"/>
            <a:ext cx="7874400" cy="785100"/>
          </a:xfrm>
          <a:prstGeom prst="rect">
            <a:avLst/>
          </a:prstGeom>
          <a:noFill/>
          <a:ln>
            <a:noFill/>
          </a:ln>
        </p:spPr>
        <p:txBody>
          <a:bodyPr anchorCtr="0" anchor="t" bIns="91425" lIns="91425" spcFirstLastPara="1" rIns="91425" wrap="square" tIns="91425">
            <a:spAutoFit/>
          </a:bodyPr>
          <a:lstStyle/>
          <a:p>
            <a:pPr indent="0" lvl="0" marL="0" rtl="0" algn="l">
              <a:lnSpc>
                <a:spcPct val="110000"/>
              </a:lnSpc>
              <a:spcBef>
                <a:spcPts val="1500"/>
              </a:spcBef>
              <a:spcAft>
                <a:spcPts val="800"/>
              </a:spcAft>
              <a:buNone/>
            </a:pPr>
            <a:r>
              <a:rPr b="1" lang="en" sz="3900">
                <a:solidFill>
                  <a:schemeClr val="lt1"/>
                </a:solidFill>
                <a:latin typeface="Times New Roman"/>
                <a:ea typeface="Times New Roman"/>
                <a:cs typeface="Times New Roman"/>
                <a:sym typeface="Times New Roman"/>
              </a:rPr>
              <a:t>CAPS Appointment Process</a:t>
            </a:r>
            <a:endParaRPr b="1" sz="3900">
              <a:solidFill>
                <a:schemeClr val="lt1"/>
              </a:solidFill>
              <a:latin typeface="Times New Roman"/>
              <a:ea typeface="Times New Roman"/>
              <a:cs typeface="Times New Roman"/>
              <a:sym typeface="Times New Roman"/>
            </a:endParaRPr>
          </a:p>
        </p:txBody>
      </p:sp>
      <p:sp>
        <p:nvSpPr>
          <p:cNvPr id="221" name="Google Shape;221;p25"/>
          <p:cNvSpPr txBox="1"/>
          <p:nvPr/>
        </p:nvSpPr>
        <p:spPr>
          <a:xfrm>
            <a:off x="1074875" y="4570950"/>
            <a:ext cx="7540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mes New Roman"/>
                <a:ea typeface="Times New Roman"/>
                <a:cs typeface="Times New Roman"/>
                <a:sym typeface="Times New Roman"/>
              </a:rPr>
              <a:t>Source: Cornell Health, “Appointments”</a:t>
            </a:r>
            <a:endParaRPr>
              <a:latin typeface="Times New Roman"/>
              <a:ea typeface="Times New Roman"/>
              <a:cs typeface="Times New Roman"/>
              <a:sym typeface="Times New Roman"/>
            </a:endParaRPr>
          </a:p>
        </p:txBody>
      </p:sp>
      <p:sp>
        <p:nvSpPr>
          <p:cNvPr id="222" name="Google Shape;222;p25"/>
          <p:cNvSpPr txBox="1"/>
          <p:nvPr/>
        </p:nvSpPr>
        <p:spPr>
          <a:xfrm>
            <a:off x="1503700" y="3770750"/>
            <a:ext cx="6035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400">
              <a:solidFill>
                <a:srgbClr val="FBFBFB"/>
              </a:solidFill>
              <a:latin typeface="Times New Roman"/>
              <a:ea typeface="Times New Roman"/>
              <a:cs typeface="Times New Roman"/>
              <a:sym typeface="Times New Roman"/>
            </a:endParaRPr>
          </a:p>
        </p:txBody>
      </p:sp>
      <p:sp>
        <p:nvSpPr>
          <p:cNvPr id="223" name="Google Shape;223;p25"/>
          <p:cNvSpPr txBox="1"/>
          <p:nvPr/>
        </p:nvSpPr>
        <p:spPr>
          <a:xfrm>
            <a:off x="7950" y="3784800"/>
            <a:ext cx="91299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300">
                <a:solidFill>
                  <a:srgbClr val="FBFBFB"/>
                </a:solidFill>
                <a:latin typeface="Times New Roman"/>
                <a:ea typeface="Times New Roman"/>
                <a:cs typeface="Times New Roman"/>
                <a:sym typeface="Times New Roman"/>
              </a:rPr>
              <a:t>Step 5: Select the type of CAPS appointment and leave a callback number</a:t>
            </a:r>
            <a:endParaRPr sz="2300">
              <a:solidFill>
                <a:srgbClr val="FBFBFB"/>
              </a:solidFill>
              <a:latin typeface="Times New Roman"/>
              <a:ea typeface="Times New Roman"/>
              <a:cs typeface="Times New Roman"/>
              <a:sym typeface="Times New Roman"/>
            </a:endParaRPr>
          </a:p>
        </p:txBody>
      </p:sp>
      <p:pic>
        <p:nvPicPr>
          <p:cNvPr id="224" name="Google Shape;224;p25"/>
          <p:cNvPicPr preferRelativeResize="0"/>
          <p:nvPr/>
        </p:nvPicPr>
        <p:blipFill>
          <a:blip r:embed="rId4">
            <a:alphaModFix/>
          </a:blip>
          <a:stretch>
            <a:fillRect/>
          </a:stretch>
        </p:blipFill>
        <p:spPr>
          <a:xfrm>
            <a:off x="1156650" y="785103"/>
            <a:ext cx="6830694" cy="3027051"/>
          </a:xfrm>
          <a:prstGeom prst="rect">
            <a:avLst/>
          </a:prstGeom>
          <a:noFill/>
          <a:ln>
            <a:noFill/>
          </a:ln>
        </p:spPr>
      </p:pic>
      <p:sp>
        <p:nvSpPr>
          <p:cNvPr id="225" name="Google Shape;225;p25"/>
          <p:cNvSpPr/>
          <p:nvPr/>
        </p:nvSpPr>
        <p:spPr>
          <a:xfrm>
            <a:off x="7286600" y="836175"/>
            <a:ext cx="639300" cy="217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6"/>
          <p:cNvSpPr/>
          <p:nvPr/>
        </p:nvSpPr>
        <p:spPr>
          <a:xfrm>
            <a:off x="7950" y="7950"/>
            <a:ext cx="9129900" cy="5143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1" name="Google Shape;231;p26"/>
          <p:cNvPicPr preferRelativeResize="0"/>
          <p:nvPr/>
        </p:nvPicPr>
        <p:blipFill>
          <a:blip r:embed="rId3">
            <a:alphaModFix/>
          </a:blip>
          <a:stretch>
            <a:fillRect/>
          </a:stretch>
        </p:blipFill>
        <p:spPr>
          <a:xfrm>
            <a:off x="7050" y="4398600"/>
            <a:ext cx="744900" cy="744900"/>
          </a:xfrm>
          <a:prstGeom prst="rect">
            <a:avLst/>
          </a:prstGeom>
          <a:noFill/>
          <a:ln>
            <a:noFill/>
          </a:ln>
        </p:spPr>
      </p:pic>
      <p:sp>
        <p:nvSpPr>
          <p:cNvPr id="232" name="Google Shape;232;p26"/>
          <p:cNvSpPr/>
          <p:nvPr/>
        </p:nvSpPr>
        <p:spPr>
          <a:xfrm>
            <a:off x="7050" y="0"/>
            <a:ext cx="9129900" cy="43986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6"/>
          <p:cNvSpPr txBox="1"/>
          <p:nvPr/>
        </p:nvSpPr>
        <p:spPr>
          <a:xfrm>
            <a:off x="0" y="0"/>
            <a:ext cx="7874400" cy="785100"/>
          </a:xfrm>
          <a:prstGeom prst="rect">
            <a:avLst/>
          </a:prstGeom>
          <a:noFill/>
          <a:ln>
            <a:noFill/>
          </a:ln>
        </p:spPr>
        <p:txBody>
          <a:bodyPr anchorCtr="0" anchor="t" bIns="91425" lIns="91425" spcFirstLastPara="1" rIns="91425" wrap="square" tIns="91425">
            <a:spAutoFit/>
          </a:bodyPr>
          <a:lstStyle/>
          <a:p>
            <a:pPr indent="0" lvl="0" marL="0" rtl="0" algn="l">
              <a:lnSpc>
                <a:spcPct val="110000"/>
              </a:lnSpc>
              <a:spcBef>
                <a:spcPts val="1500"/>
              </a:spcBef>
              <a:spcAft>
                <a:spcPts val="800"/>
              </a:spcAft>
              <a:buNone/>
            </a:pPr>
            <a:r>
              <a:rPr b="1" lang="en" sz="3900">
                <a:solidFill>
                  <a:schemeClr val="lt1"/>
                </a:solidFill>
                <a:latin typeface="Times New Roman"/>
                <a:ea typeface="Times New Roman"/>
                <a:cs typeface="Times New Roman"/>
                <a:sym typeface="Times New Roman"/>
              </a:rPr>
              <a:t>CAPS Appointment Process</a:t>
            </a:r>
            <a:endParaRPr b="1" sz="3900">
              <a:solidFill>
                <a:schemeClr val="lt1"/>
              </a:solidFill>
              <a:latin typeface="Times New Roman"/>
              <a:ea typeface="Times New Roman"/>
              <a:cs typeface="Times New Roman"/>
              <a:sym typeface="Times New Roman"/>
            </a:endParaRPr>
          </a:p>
        </p:txBody>
      </p:sp>
      <p:sp>
        <p:nvSpPr>
          <p:cNvPr id="234" name="Google Shape;234;p26"/>
          <p:cNvSpPr txBox="1"/>
          <p:nvPr/>
        </p:nvSpPr>
        <p:spPr>
          <a:xfrm>
            <a:off x="1074875" y="4570950"/>
            <a:ext cx="7540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mes New Roman"/>
                <a:ea typeface="Times New Roman"/>
                <a:cs typeface="Times New Roman"/>
                <a:sym typeface="Times New Roman"/>
              </a:rPr>
              <a:t>Source: Cornell Health, “</a:t>
            </a:r>
            <a:r>
              <a:rPr lang="en">
                <a:latin typeface="Times New Roman"/>
                <a:ea typeface="Times New Roman"/>
                <a:cs typeface="Times New Roman"/>
                <a:sym typeface="Times New Roman"/>
              </a:rPr>
              <a:t>Appointments</a:t>
            </a:r>
            <a:r>
              <a:rPr lang="en">
                <a:latin typeface="Times New Roman"/>
                <a:ea typeface="Times New Roman"/>
                <a:cs typeface="Times New Roman"/>
                <a:sym typeface="Times New Roman"/>
              </a:rPr>
              <a:t>”</a:t>
            </a:r>
            <a:endParaRPr>
              <a:latin typeface="Times New Roman"/>
              <a:ea typeface="Times New Roman"/>
              <a:cs typeface="Times New Roman"/>
              <a:sym typeface="Times New Roman"/>
            </a:endParaRPr>
          </a:p>
        </p:txBody>
      </p:sp>
      <p:sp>
        <p:nvSpPr>
          <p:cNvPr id="235" name="Google Shape;235;p26"/>
          <p:cNvSpPr txBox="1"/>
          <p:nvPr/>
        </p:nvSpPr>
        <p:spPr>
          <a:xfrm>
            <a:off x="1503700" y="3770750"/>
            <a:ext cx="6035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400">
              <a:solidFill>
                <a:srgbClr val="FBFBFB"/>
              </a:solidFill>
              <a:latin typeface="Times New Roman"/>
              <a:ea typeface="Times New Roman"/>
              <a:cs typeface="Times New Roman"/>
              <a:sym typeface="Times New Roman"/>
            </a:endParaRPr>
          </a:p>
        </p:txBody>
      </p:sp>
      <p:sp>
        <p:nvSpPr>
          <p:cNvPr id="236" name="Google Shape;236;p26"/>
          <p:cNvSpPr txBox="1"/>
          <p:nvPr/>
        </p:nvSpPr>
        <p:spPr>
          <a:xfrm>
            <a:off x="7950" y="3784800"/>
            <a:ext cx="91299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rgbClr val="FBFBFB"/>
                </a:solidFill>
                <a:latin typeface="Times New Roman"/>
                <a:ea typeface="Times New Roman"/>
                <a:cs typeface="Times New Roman"/>
                <a:sym typeface="Times New Roman"/>
              </a:rPr>
              <a:t>Step 6: Find a time that works for you!</a:t>
            </a:r>
            <a:endParaRPr sz="2400">
              <a:solidFill>
                <a:srgbClr val="FBFBFB"/>
              </a:solidFill>
              <a:latin typeface="Times New Roman"/>
              <a:ea typeface="Times New Roman"/>
              <a:cs typeface="Times New Roman"/>
              <a:sym typeface="Times New Roman"/>
            </a:endParaRPr>
          </a:p>
        </p:txBody>
      </p:sp>
      <p:pic>
        <p:nvPicPr>
          <p:cNvPr id="237" name="Google Shape;237;p26"/>
          <p:cNvPicPr preferRelativeResize="0"/>
          <p:nvPr/>
        </p:nvPicPr>
        <p:blipFill>
          <a:blip r:embed="rId4">
            <a:alphaModFix/>
          </a:blip>
          <a:stretch>
            <a:fillRect/>
          </a:stretch>
        </p:blipFill>
        <p:spPr>
          <a:xfrm>
            <a:off x="828275" y="911689"/>
            <a:ext cx="7487454" cy="2732462"/>
          </a:xfrm>
          <a:prstGeom prst="rect">
            <a:avLst/>
          </a:prstGeom>
          <a:noFill/>
          <a:ln>
            <a:noFill/>
          </a:ln>
        </p:spPr>
      </p:pic>
      <p:sp>
        <p:nvSpPr>
          <p:cNvPr id="238" name="Google Shape;238;p26"/>
          <p:cNvSpPr/>
          <p:nvPr/>
        </p:nvSpPr>
        <p:spPr>
          <a:xfrm>
            <a:off x="7581250" y="955625"/>
            <a:ext cx="702900" cy="217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7"/>
          <p:cNvSpPr/>
          <p:nvPr/>
        </p:nvSpPr>
        <p:spPr>
          <a:xfrm>
            <a:off x="7950" y="7950"/>
            <a:ext cx="9129900" cy="5143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4" name="Google Shape;244;p27"/>
          <p:cNvPicPr preferRelativeResize="0"/>
          <p:nvPr/>
        </p:nvPicPr>
        <p:blipFill>
          <a:blip r:embed="rId3">
            <a:alphaModFix/>
          </a:blip>
          <a:stretch>
            <a:fillRect/>
          </a:stretch>
        </p:blipFill>
        <p:spPr>
          <a:xfrm>
            <a:off x="7050" y="4398600"/>
            <a:ext cx="744900" cy="744900"/>
          </a:xfrm>
          <a:prstGeom prst="rect">
            <a:avLst/>
          </a:prstGeom>
          <a:noFill/>
          <a:ln>
            <a:noFill/>
          </a:ln>
        </p:spPr>
      </p:pic>
      <p:sp>
        <p:nvSpPr>
          <p:cNvPr id="245" name="Google Shape;245;p27"/>
          <p:cNvSpPr/>
          <p:nvPr/>
        </p:nvSpPr>
        <p:spPr>
          <a:xfrm>
            <a:off x="7050" y="0"/>
            <a:ext cx="9129900" cy="43986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7"/>
          <p:cNvSpPr txBox="1"/>
          <p:nvPr/>
        </p:nvSpPr>
        <p:spPr>
          <a:xfrm>
            <a:off x="0" y="0"/>
            <a:ext cx="7874400" cy="785100"/>
          </a:xfrm>
          <a:prstGeom prst="rect">
            <a:avLst/>
          </a:prstGeom>
          <a:noFill/>
          <a:ln>
            <a:noFill/>
          </a:ln>
        </p:spPr>
        <p:txBody>
          <a:bodyPr anchorCtr="0" anchor="t" bIns="91425" lIns="91425" spcFirstLastPara="1" rIns="91425" wrap="square" tIns="91425">
            <a:spAutoFit/>
          </a:bodyPr>
          <a:lstStyle/>
          <a:p>
            <a:pPr indent="0" lvl="0" marL="0" rtl="0" algn="l">
              <a:lnSpc>
                <a:spcPct val="110000"/>
              </a:lnSpc>
              <a:spcBef>
                <a:spcPts val="1500"/>
              </a:spcBef>
              <a:spcAft>
                <a:spcPts val="800"/>
              </a:spcAft>
              <a:buNone/>
            </a:pPr>
            <a:r>
              <a:rPr b="1" lang="en" sz="3900">
                <a:solidFill>
                  <a:schemeClr val="lt1"/>
                </a:solidFill>
                <a:latin typeface="Times New Roman"/>
                <a:ea typeface="Times New Roman"/>
                <a:cs typeface="Times New Roman"/>
                <a:sym typeface="Times New Roman"/>
              </a:rPr>
              <a:t>What Do We Have Access To? </a:t>
            </a:r>
            <a:endParaRPr b="1" sz="3900">
              <a:solidFill>
                <a:schemeClr val="lt1"/>
              </a:solidFill>
              <a:latin typeface="Times New Roman"/>
              <a:ea typeface="Times New Roman"/>
              <a:cs typeface="Times New Roman"/>
              <a:sym typeface="Times New Roman"/>
            </a:endParaRPr>
          </a:p>
        </p:txBody>
      </p:sp>
      <p:sp>
        <p:nvSpPr>
          <p:cNvPr id="247" name="Google Shape;247;p27"/>
          <p:cNvSpPr txBox="1"/>
          <p:nvPr/>
        </p:nvSpPr>
        <p:spPr>
          <a:xfrm>
            <a:off x="1074875" y="4570950"/>
            <a:ext cx="7540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mes New Roman"/>
                <a:ea typeface="Times New Roman"/>
                <a:cs typeface="Times New Roman"/>
                <a:sym typeface="Times New Roman"/>
              </a:rPr>
              <a:t>Source: Cornell Health, EARS, CampusGroups (Various Pages)</a:t>
            </a:r>
            <a:endParaRPr>
              <a:latin typeface="Times New Roman"/>
              <a:ea typeface="Times New Roman"/>
              <a:cs typeface="Times New Roman"/>
              <a:sym typeface="Times New Roman"/>
            </a:endParaRPr>
          </a:p>
        </p:txBody>
      </p:sp>
      <p:sp>
        <p:nvSpPr>
          <p:cNvPr id="248" name="Google Shape;248;p27"/>
          <p:cNvSpPr txBox="1"/>
          <p:nvPr/>
        </p:nvSpPr>
        <p:spPr>
          <a:xfrm>
            <a:off x="183125" y="851950"/>
            <a:ext cx="8694600" cy="387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rgbClr val="FBFBFB"/>
                </a:solidFill>
                <a:latin typeface="Times New Roman"/>
                <a:ea typeface="Times New Roman"/>
                <a:cs typeface="Times New Roman"/>
                <a:sym typeface="Times New Roman"/>
              </a:rPr>
              <a:t>Resources at Cornell:</a:t>
            </a:r>
            <a:endParaRPr sz="2400">
              <a:solidFill>
                <a:srgbClr val="FBFBFB"/>
              </a:solidFill>
              <a:latin typeface="Times New Roman"/>
              <a:ea typeface="Times New Roman"/>
              <a:cs typeface="Times New Roman"/>
              <a:sym typeface="Times New Roman"/>
            </a:endParaRPr>
          </a:p>
          <a:p>
            <a:pPr indent="-381000" lvl="0" marL="457200" rtl="0" algn="l">
              <a:spcBef>
                <a:spcPts val="0"/>
              </a:spcBef>
              <a:spcAft>
                <a:spcPts val="0"/>
              </a:spcAft>
              <a:buClr>
                <a:srgbClr val="FBFBFB"/>
              </a:buClr>
              <a:buSzPts val="2400"/>
              <a:buFont typeface="Times New Roman"/>
              <a:buChar char="●"/>
            </a:pPr>
            <a:r>
              <a:rPr lang="en" sz="2400">
                <a:solidFill>
                  <a:srgbClr val="FBFBFB"/>
                </a:solidFill>
                <a:latin typeface="Times New Roman"/>
                <a:ea typeface="Times New Roman"/>
                <a:cs typeface="Times New Roman"/>
                <a:sym typeface="Times New Roman"/>
              </a:rPr>
              <a:t>Cornell Health</a:t>
            </a:r>
            <a:endParaRPr sz="2400">
              <a:solidFill>
                <a:srgbClr val="FBFBFB"/>
              </a:solidFill>
              <a:latin typeface="Times New Roman"/>
              <a:ea typeface="Times New Roman"/>
              <a:cs typeface="Times New Roman"/>
              <a:sym typeface="Times New Roman"/>
            </a:endParaRPr>
          </a:p>
          <a:p>
            <a:pPr indent="-381000" lvl="1" marL="914400" rtl="0" algn="l">
              <a:spcBef>
                <a:spcPts val="0"/>
              </a:spcBef>
              <a:spcAft>
                <a:spcPts val="0"/>
              </a:spcAft>
              <a:buClr>
                <a:srgbClr val="FBFBFB"/>
              </a:buClr>
              <a:buSzPts val="2400"/>
              <a:buFont typeface="Times New Roman"/>
              <a:buChar char="○"/>
            </a:pPr>
            <a:r>
              <a:rPr lang="en" sz="2400">
                <a:solidFill>
                  <a:srgbClr val="FBFBFB"/>
                </a:solidFill>
                <a:latin typeface="Times New Roman"/>
                <a:ea typeface="Times New Roman"/>
                <a:cs typeface="Times New Roman"/>
                <a:sym typeface="Times New Roman"/>
              </a:rPr>
              <a:t>CAPS, SDS, etc.</a:t>
            </a:r>
            <a:endParaRPr sz="2400">
              <a:solidFill>
                <a:srgbClr val="FBFBFB"/>
              </a:solidFill>
              <a:latin typeface="Times New Roman"/>
              <a:ea typeface="Times New Roman"/>
              <a:cs typeface="Times New Roman"/>
              <a:sym typeface="Times New Roman"/>
            </a:endParaRPr>
          </a:p>
          <a:p>
            <a:pPr indent="-381000" lvl="0" marL="457200" rtl="0" algn="l">
              <a:spcBef>
                <a:spcPts val="0"/>
              </a:spcBef>
              <a:spcAft>
                <a:spcPts val="0"/>
              </a:spcAft>
              <a:buClr>
                <a:srgbClr val="FBFBFB"/>
              </a:buClr>
              <a:buSzPts val="2400"/>
              <a:buFont typeface="Times New Roman"/>
              <a:buChar char="●"/>
            </a:pPr>
            <a:r>
              <a:rPr lang="en" sz="2400">
                <a:solidFill>
                  <a:srgbClr val="FBFBFB"/>
                </a:solidFill>
                <a:latin typeface="Times New Roman"/>
                <a:ea typeface="Times New Roman"/>
                <a:cs typeface="Times New Roman"/>
                <a:sym typeface="Times New Roman"/>
              </a:rPr>
              <a:t>Peer Resources</a:t>
            </a:r>
            <a:endParaRPr sz="2400">
              <a:solidFill>
                <a:srgbClr val="FBFBFB"/>
              </a:solidFill>
              <a:latin typeface="Times New Roman"/>
              <a:ea typeface="Times New Roman"/>
              <a:cs typeface="Times New Roman"/>
              <a:sym typeface="Times New Roman"/>
            </a:endParaRPr>
          </a:p>
          <a:p>
            <a:pPr indent="-381000" lvl="1" marL="914400" rtl="0" algn="l">
              <a:spcBef>
                <a:spcPts val="0"/>
              </a:spcBef>
              <a:spcAft>
                <a:spcPts val="0"/>
              </a:spcAft>
              <a:buClr>
                <a:srgbClr val="FBFBFB"/>
              </a:buClr>
              <a:buSzPts val="2400"/>
              <a:buFont typeface="Times New Roman"/>
              <a:buChar char="○"/>
            </a:pPr>
            <a:r>
              <a:rPr lang="en" sz="2400">
                <a:solidFill>
                  <a:srgbClr val="FBFBFB"/>
                </a:solidFill>
                <a:latin typeface="Times New Roman"/>
                <a:ea typeface="Times New Roman"/>
                <a:cs typeface="Times New Roman"/>
                <a:sym typeface="Times New Roman"/>
              </a:rPr>
              <a:t>EARS, community/affinity groups, etc.</a:t>
            </a:r>
            <a:endParaRPr sz="2400">
              <a:solidFill>
                <a:srgbClr val="FBFBFB"/>
              </a:solidFill>
              <a:latin typeface="Times New Roman"/>
              <a:ea typeface="Times New Roman"/>
              <a:cs typeface="Times New Roman"/>
              <a:sym typeface="Times New Roman"/>
            </a:endParaRPr>
          </a:p>
          <a:p>
            <a:pPr indent="-381000" lvl="0" marL="457200" rtl="0" algn="l">
              <a:spcBef>
                <a:spcPts val="0"/>
              </a:spcBef>
              <a:spcAft>
                <a:spcPts val="0"/>
              </a:spcAft>
              <a:buClr>
                <a:srgbClr val="FBFBFB"/>
              </a:buClr>
              <a:buSzPts val="2400"/>
              <a:buFont typeface="Times New Roman"/>
              <a:buChar char="●"/>
            </a:pPr>
            <a:r>
              <a:rPr lang="en" sz="2400">
                <a:solidFill>
                  <a:srgbClr val="FBFBFB"/>
                </a:solidFill>
                <a:latin typeface="Times New Roman"/>
                <a:ea typeface="Times New Roman"/>
                <a:cs typeface="Times New Roman"/>
                <a:sym typeface="Times New Roman"/>
              </a:rPr>
              <a:t>Tompkins County/Ithaca Resources</a:t>
            </a:r>
            <a:endParaRPr sz="2400">
              <a:solidFill>
                <a:srgbClr val="FBFBFB"/>
              </a:solidFill>
              <a:latin typeface="Times New Roman"/>
              <a:ea typeface="Times New Roman"/>
              <a:cs typeface="Times New Roman"/>
              <a:sym typeface="Times New Roman"/>
            </a:endParaRPr>
          </a:p>
          <a:p>
            <a:pPr indent="-381000" lvl="1" marL="914400" rtl="0" algn="l">
              <a:spcBef>
                <a:spcPts val="0"/>
              </a:spcBef>
              <a:spcAft>
                <a:spcPts val="0"/>
              </a:spcAft>
              <a:buClr>
                <a:srgbClr val="FBFBFB"/>
              </a:buClr>
              <a:buSzPts val="2400"/>
              <a:buFont typeface="Times New Roman"/>
              <a:buChar char="○"/>
            </a:pPr>
            <a:r>
              <a:rPr lang="en" sz="2400">
                <a:solidFill>
                  <a:srgbClr val="FBFBFB"/>
                </a:solidFill>
                <a:latin typeface="Times New Roman"/>
                <a:ea typeface="Times New Roman"/>
                <a:cs typeface="Times New Roman"/>
                <a:sym typeface="Times New Roman"/>
              </a:rPr>
              <a:t>County/Local Mental Health Services, etc.</a:t>
            </a:r>
            <a:endParaRPr sz="2400">
              <a:solidFill>
                <a:srgbClr val="FBFBFB"/>
              </a:solidFill>
              <a:latin typeface="Times New Roman"/>
              <a:ea typeface="Times New Roman"/>
              <a:cs typeface="Times New Roman"/>
              <a:sym typeface="Times New Roman"/>
            </a:endParaRPr>
          </a:p>
          <a:p>
            <a:pPr indent="-381000" lvl="0" marL="457200" rtl="0" algn="l">
              <a:spcBef>
                <a:spcPts val="0"/>
              </a:spcBef>
              <a:spcAft>
                <a:spcPts val="0"/>
              </a:spcAft>
              <a:buClr>
                <a:srgbClr val="FBFBFB"/>
              </a:buClr>
              <a:buSzPts val="2400"/>
              <a:buFont typeface="Times New Roman"/>
              <a:buChar char="●"/>
            </a:pPr>
            <a:r>
              <a:rPr lang="en" sz="2400">
                <a:solidFill>
                  <a:srgbClr val="FBFBFB"/>
                </a:solidFill>
                <a:latin typeface="Times New Roman"/>
                <a:ea typeface="Times New Roman"/>
                <a:cs typeface="Times New Roman"/>
                <a:sym typeface="Times New Roman"/>
              </a:rPr>
              <a:t>What works for us!</a:t>
            </a:r>
            <a:endParaRPr sz="2400">
              <a:solidFill>
                <a:srgbClr val="FBFBFB"/>
              </a:solidFill>
              <a:latin typeface="Times New Roman"/>
              <a:ea typeface="Times New Roman"/>
              <a:cs typeface="Times New Roman"/>
              <a:sym typeface="Times New Roman"/>
            </a:endParaRPr>
          </a:p>
          <a:p>
            <a:pPr indent="0" lvl="0" marL="0" rtl="0" algn="l">
              <a:spcBef>
                <a:spcPts val="0"/>
              </a:spcBef>
              <a:spcAft>
                <a:spcPts val="0"/>
              </a:spcAft>
              <a:buNone/>
            </a:pPr>
            <a:r>
              <a:t/>
            </a:r>
            <a:endParaRPr sz="2400">
              <a:solidFill>
                <a:srgbClr val="FBFBFB"/>
              </a:solidFill>
              <a:latin typeface="Times New Roman"/>
              <a:ea typeface="Times New Roman"/>
              <a:cs typeface="Times New Roman"/>
              <a:sym typeface="Times New Roman"/>
            </a:endParaRPr>
          </a:p>
          <a:p>
            <a:pPr indent="0" lvl="0" marL="0" rtl="0" algn="l">
              <a:spcBef>
                <a:spcPts val="0"/>
              </a:spcBef>
              <a:spcAft>
                <a:spcPts val="0"/>
              </a:spcAft>
              <a:buNone/>
            </a:pPr>
            <a:r>
              <a:t/>
            </a:r>
            <a:endParaRPr sz="2400">
              <a:solidFill>
                <a:srgbClr val="FBFBFB"/>
              </a:solidFill>
              <a:latin typeface="Times New Roman"/>
              <a:ea typeface="Times New Roman"/>
              <a:cs typeface="Times New Roman"/>
              <a:sym typeface="Times New Roman"/>
            </a:endParaRPr>
          </a:p>
        </p:txBody>
      </p:sp>
      <p:pic>
        <p:nvPicPr>
          <p:cNvPr id="249" name="Google Shape;249;p27"/>
          <p:cNvPicPr preferRelativeResize="0"/>
          <p:nvPr/>
        </p:nvPicPr>
        <p:blipFill rotWithShape="1">
          <a:blip r:embed="rId4">
            <a:alphaModFix/>
          </a:blip>
          <a:srcRect b="11610" l="21775" r="22044" t="11855"/>
          <a:stretch/>
        </p:blipFill>
        <p:spPr>
          <a:xfrm>
            <a:off x="6616474" y="851950"/>
            <a:ext cx="2165701" cy="29502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8"/>
          <p:cNvSpPr txBox="1"/>
          <p:nvPr>
            <p:ph type="ctrTitle"/>
          </p:nvPr>
        </p:nvSpPr>
        <p:spPr>
          <a:xfrm>
            <a:off x="314100" y="846975"/>
            <a:ext cx="8515800" cy="19251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Welcome to:</a:t>
            </a:r>
            <a:endParaRPr/>
          </a:p>
          <a:p>
            <a:pPr indent="0" lvl="0" marL="0" rtl="0" algn="ctr">
              <a:spcBef>
                <a:spcPts val="0"/>
              </a:spcBef>
              <a:spcAft>
                <a:spcPts val="0"/>
              </a:spcAft>
              <a:buNone/>
            </a:pPr>
            <a:r>
              <a:rPr b="1" lang="en" sz="3800"/>
              <a:t>EARS at Disability Justice &amp; Mental Health Intersectionality Panel</a:t>
            </a:r>
            <a:endParaRPr b="1" sz="3800"/>
          </a:p>
        </p:txBody>
      </p:sp>
      <p:sp>
        <p:nvSpPr>
          <p:cNvPr id="255" name="Google Shape;255;p28"/>
          <p:cNvSpPr txBox="1"/>
          <p:nvPr>
            <p:ph idx="1" type="subTitle"/>
          </p:nvPr>
        </p:nvSpPr>
        <p:spPr>
          <a:xfrm>
            <a:off x="249925" y="2929909"/>
            <a:ext cx="8222100" cy="1645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Date: November 15, 2022 		Time: 4:30-5:30 PM</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Workshop Facilitator: Aerin</a:t>
            </a:r>
            <a:endParaRPr/>
          </a:p>
        </p:txBody>
      </p:sp>
      <p:pic>
        <p:nvPicPr>
          <p:cNvPr id="256" name="Google Shape;256;p28"/>
          <p:cNvPicPr preferRelativeResize="0"/>
          <p:nvPr/>
        </p:nvPicPr>
        <p:blipFill>
          <a:blip r:embed="rId3">
            <a:alphaModFix/>
          </a:blip>
          <a:stretch>
            <a:fillRect/>
          </a:stretch>
        </p:blipFill>
        <p:spPr>
          <a:xfrm>
            <a:off x="0" y="4361150"/>
            <a:ext cx="2067053" cy="7823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9"/>
          <p:cNvSpPr txBox="1"/>
          <p:nvPr>
            <p:ph idx="1" type="body"/>
          </p:nvPr>
        </p:nvSpPr>
        <p:spPr>
          <a:xfrm>
            <a:off x="311700" y="1553550"/>
            <a:ext cx="8520600" cy="2252100"/>
          </a:xfrm>
          <a:prstGeom prst="rect">
            <a:avLst/>
          </a:prstGeom>
        </p:spPr>
        <p:txBody>
          <a:bodyPr anchorCtr="0" anchor="t" bIns="91425" lIns="91425" spcFirstLastPara="1" rIns="91425" wrap="square" tIns="91425">
            <a:normAutofit fontScale="85000" lnSpcReduction="20000"/>
          </a:bodyPr>
          <a:lstStyle/>
          <a:p>
            <a:pPr indent="457200" lvl="0" marL="0" rtl="0" algn="just">
              <a:lnSpc>
                <a:spcPct val="100000"/>
              </a:lnSpc>
              <a:spcBef>
                <a:spcPts val="0"/>
              </a:spcBef>
              <a:spcAft>
                <a:spcPts val="0"/>
              </a:spcAft>
              <a:buNone/>
            </a:pPr>
            <a:r>
              <a:rPr i="1" lang="en" sz="2000">
                <a:solidFill>
                  <a:schemeClr val="dk1"/>
                </a:solidFill>
                <a:latin typeface="Arial"/>
                <a:ea typeface="Arial"/>
                <a:cs typeface="Arial"/>
                <a:sym typeface="Arial"/>
              </a:rPr>
              <a:t>Founded nearly 50 years ago, EARS (Empathy Assistance &amp; Referral Service) is an organization dedicated to empowering peers to foster a more empathetic and connected Cornell community. </a:t>
            </a:r>
            <a:endParaRPr i="1" sz="2000">
              <a:solidFill>
                <a:schemeClr val="dk1"/>
              </a:solidFill>
              <a:latin typeface="Arial"/>
              <a:ea typeface="Arial"/>
              <a:cs typeface="Arial"/>
              <a:sym typeface="Arial"/>
            </a:endParaRPr>
          </a:p>
          <a:p>
            <a:pPr indent="457200" lvl="0" marL="0" rtl="0" algn="just">
              <a:lnSpc>
                <a:spcPct val="100000"/>
              </a:lnSpc>
              <a:spcBef>
                <a:spcPts val="0"/>
              </a:spcBef>
              <a:spcAft>
                <a:spcPts val="0"/>
              </a:spcAft>
              <a:buNone/>
            </a:pPr>
            <a:r>
              <a:rPr i="1" lang="en" sz="2000">
                <a:solidFill>
                  <a:schemeClr val="dk1"/>
                </a:solidFill>
                <a:latin typeface="Arial"/>
                <a:ea typeface="Arial"/>
                <a:cs typeface="Arial"/>
                <a:sym typeface="Arial"/>
              </a:rPr>
              <a:t>We’re currently undergoing a massive overhaul of our programs - look out for our peer mentoring, empathy chair, liaison and training programs, available to the entire Cornell community!</a:t>
            </a:r>
            <a:endParaRPr i="1" sz="2000">
              <a:solidFill>
                <a:schemeClr val="dk1"/>
              </a:solidFill>
              <a:latin typeface="Arial"/>
              <a:ea typeface="Arial"/>
              <a:cs typeface="Arial"/>
              <a:sym typeface="Arial"/>
            </a:endParaRPr>
          </a:p>
          <a:p>
            <a:pPr indent="0" lvl="0" marL="0" rtl="0" algn="just">
              <a:lnSpc>
                <a:spcPct val="100000"/>
              </a:lnSpc>
              <a:spcBef>
                <a:spcPts val="0"/>
              </a:spcBef>
              <a:spcAft>
                <a:spcPts val="0"/>
              </a:spcAft>
              <a:buNone/>
            </a:pPr>
            <a:r>
              <a:t/>
            </a:r>
            <a:endParaRPr sz="2000">
              <a:solidFill>
                <a:schemeClr val="dk1"/>
              </a:solidFill>
              <a:latin typeface="Arial"/>
              <a:ea typeface="Arial"/>
              <a:cs typeface="Arial"/>
              <a:sym typeface="Arial"/>
            </a:endParaRPr>
          </a:p>
          <a:p>
            <a:pPr indent="0" lvl="0" marL="0" rtl="0" algn="just">
              <a:lnSpc>
                <a:spcPct val="100000"/>
              </a:lnSpc>
              <a:spcBef>
                <a:spcPts val="0"/>
              </a:spcBef>
              <a:spcAft>
                <a:spcPts val="0"/>
              </a:spcAft>
              <a:buNone/>
            </a:pPr>
            <a:r>
              <a:rPr lang="en">
                <a:solidFill>
                  <a:schemeClr val="dk1"/>
                </a:solidFill>
                <a:latin typeface="Arial"/>
                <a:ea typeface="Arial"/>
                <a:cs typeface="Arial"/>
                <a:sym typeface="Arial"/>
              </a:rPr>
              <a:t>Email:  </a:t>
            </a:r>
            <a:r>
              <a:rPr lang="en" u="sng">
                <a:solidFill>
                  <a:schemeClr val="hlink"/>
                </a:solidFill>
                <a:latin typeface="Arial"/>
                <a:ea typeface="Arial"/>
                <a:cs typeface="Arial"/>
                <a:sym typeface="Arial"/>
                <a:hlinkClick r:id="rId3"/>
              </a:rPr>
              <a:t>ears@cornell.edu</a:t>
            </a:r>
            <a:endParaRPr>
              <a:solidFill>
                <a:schemeClr val="dk1"/>
              </a:solidFill>
              <a:latin typeface="Arial"/>
              <a:ea typeface="Arial"/>
              <a:cs typeface="Arial"/>
              <a:sym typeface="Arial"/>
            </a:endParaRPr>
          </a:p>
          <a:p>
            <a:pPr indent="0" lvl="0" marL="0" rtl="0" algn="just">
              <a:lnSpc>
                <a:spcPct val="100000"/>
              </a:lnSpc>
              <a:spcBef>
                <a:spcPts val="0"/>
              </a:spcBef>
              <a:spcAft>
                <a:spcPts val="0"/>
              </a:spcAft>
              <a:buNone/>
            </a:pPr>
            <a:r>
              <a:rPr lang="en">
                <a:solidFill>
                  <a:schemeClr val="dk1"/>
                </a:solidFill>
                <a:latin typeface="Arial"/>
                <a:ea typeface="Arial"/>
                <a:cs typeface="Arial"/>
                <a:sym typeface="Arial"/>
              </a:rPr>
              <a:t>Instagram:  @cornell_ears </a:t>
            </a:r>
            <a:endParaRPr>
              <a:solidFill>
                <a:schemeClr val="dk1"/>
              </a:solidFill>
              <a:latin typeface="Arial"/>
              <a:ea typeface="Arial"/>
              <a:cs typeface="Arial"/>
              <a:sym typeface="Arial"/>
            </a:endParaRPr>
          </a:p>
          <a:p>
            <a:pPr indent="0" lvl="0" marL="0" rtl="0" algn="just">
              <a:lnSpc>
                <a:spcPct val="100000"/>
              </a:lnSpc>
              <a:spcBef>
                <a:spcPts val="0"/>
              </a:spcBef>
              <a:spcAft>
                <a:spcPts val="0"/>
              </a:spcAft>
              <a:buNone/>
            </a:pPr>
            <a:r>
              <a:rPr lang="en">
                <a:solidFill>
                  <a:schemeClr val="dk1"/>
                </a:solidFill>
                <a:latin typeface="Arial"/>
                <a:ea typeface="Arial"/>
                <a:cs typeface="Arial"/>
                <a:sym typeface="Arial"/>
              </a:rPr>
              <a:t>Facebook:  @cornellears </a:t>
            </a:r>
            <a:endParaRPr>
              <a:solidFill>
                <a:schemeClr val="dk1"/>
              </a:solidFill>
              <a:latin typeface="Arial"/>
              <a:ea typeface="Arial"/>
              <a:cs typeface="Arial"/>
              <a:sym typeface="Arial"/>
            </a:endParaRPr>
          </a:p>
        </p:txBody>
      </p:sp>
      <p:pic>
        <p:nvPicPr>
          <p:cNvPr id="262" name="Google Shape;262;p29"/>
          <p:cNvPicPr preferRelativeResize="0"/>
          <p:nvPr/>
        </p:nvPicPr>
        <p:blipFill>
          <a:blip r:embed="rId4">
            <a:alphaModFix/>
          </a:blip>
          <a:stretch>
            <a:fillRect/>
          </a:stretch>
        </p:blipFill>
        <p:spPr>
          <a:xfrm>
            <a:off x="3390900" y="239100"/>
            <a:ext cx="2362200" cy="13144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0"/>
          <p:cNvSpPr txBox="1"/>
          <p:nvPr>
            <p:ph idx="1" type="body"/>
          </p:nvPr>
        </p:nvSpPr>
        <p:spPr>
          <a:xfrm>
            <a:off x="311700" y="1553550"/>
            <a:ext cx="8520600" cy="2252100"/>
          </a:xfrm>
          <a:prstGeom prst="rect">
            <a:avLst/>
          </a:prstGeom>
        </p:spPr>
        <p:txBody>
          <a:bodyPr anchorCtr="0" anchor="t" bIns="91425" lIns="91425" spcFirstLastPara="1" rIns="91425" wrap="square" tIns="91425">
            <a:normAutofit lnSpcReduction="20000"/>
          </a:bodyPr>
          <a:lstStyle/>
          <a:p>
            <a:pPr indent="457200" lvl="0" marL="0" rtl="0" algn="just">
              <a:lnSpc>
                <a:spcPct val="100000"/>
              </a:lnSpc>
              <a:spcBef>
                <a:spcPts val="0"/>
              </a:spcBef>
              <a:spcAft>
                <a:spcPts val="0"/>
              </a:spcAft>
              <a:buNone/>
            </a:pPr>
            <a:r>
              <a:rPr i="1" lang="en" sz="2000">
                <a:solidFill>
                  <a:schemeClr val="dk1"/>
                </a:solidFill>
                <a:latin typeface="Arial"/>
                <a:ea typeface="Arial"/>
                <a:cs typeface="Arial"/>
                <a:sym typeface="Arial"/>
              </a:rPr>
              <a:t>Founded nearly 50 years ago, EARS (Empathy Assistance &amp; Referral Service) is an organization dedicated to empowering peers to foster a more empathetic and connected Cornell community. </a:t>
            </a:r>
            <a:endParaRPr i="1" sz="2000">
              <a:solidFill>
                <a:schemeClr val="dk1"/>
              </a:solidFill>
              <a:latin typeface="Arial"/>
              <a:ea typeface="Arial"/>
              <a:cs typeface="Arial"/>
              <a:sym typeface="Arial"/>
            </a:endParaRPr>
          </a:p>
          <a:p>
            <a:pPr indent="457200" lvl="0" marL="0" rtl="0" algn="just">
              <a:lnSpc>
                <a:spcPct val="100000"/>
              </a:lnSpc>
              <a:spcBef>
                <a:spcPts val="0"/>
              </a:spcBef>
              <a:spcAft>
                <a:spcPts val="0"/>
              </a:spcAft>
              <a:buNone/>
            </a:pPr>
            <a:r>
              <a:t/>
            </a:r>
            <a:endParaRPr i="1" sz="2000">
              <a:solidFill>
                <a:schemeClr val="dk1"/>
              </a:solidFill>
              <a:latin typeface="Arial"/>
              <a:ea typeface="Arial"/>
              <a:cs typeface="Arial"/>
              <a:sym typeface="Arial"/>
            </a:endParaRPr>
          </a:p>
          <a:p>
            <a:pPr indent="0" lvl="0" marL="0" rtl="0" algn="just">
              <a:lnSpc>
                <a:spcPct val="100000"/>
              </a:lnSpc>
              <a:spcBef>
                <a:spcPts val="0"/>
              </a:spcBef>
              <a:spcAft>
                <a:spcPts val="0"/>
              </a:spcAft>
              <a:buNone/>
            </a:pPr>
            <a:r>
              <a:rPr lang="en">
                <a:solidFill>
                  <a:schemeClr val="dk1"/>
                </a:solidFill>
                <a:latin typeface="Arial"/>
                <a:ea typeface="Arial"/>
                <a:cs typeface="Arial"/>
                <a:sym typeface="Arial"/>
              </a:rPr>
              <a:t>Email:  </a:t>
            </a:r>
            <a:r>
              <a:rPr lang="en" u="sng">
                <a:solidFill>
                  <a:schemeClr val="hlink"/>
                </a:solidFill>
                <a:latin typeface="Arial"/>
                <a:ea typeface="Arial"/>
                <a:cs typeface="Arial"/>
                <a:sym typeface="Arial"/>
                <a:hlinkClick r:id="rId3"/>
              </a:rPr>
              <a:t>ears@cornell.edu</a:t>
            </a:r>
            <a:endParaRPr>
              <a:solidFill>
                <a:schemeClr val="dk1"/>
              </a:solidFill>
              <a:latin typeface="Arial"/>
              <a:ea typeface="Arial"/>
              <a:cs typeface="Arial"/>
              <a:sym typeface="Arial"/>
            </a:endParaRPr>
          </a:p>
          <a:p>
            <a:pPr indent="0" lvl="0" marL="0" rtl="0" algn="just">
              <a:lnSpc>
                <a:spcPct val="100000"/>
              </a:lnSpc>
              <a:spcBef>
                <a:spcPts val="0"/>
              </a:spcBef>
              <a:spcAft>
                <a:spcPts val="0"/>
              </a:spcAft>
              <a:buNone/>
            </a:pPr>
            <a:r>
              <a:rPr lang="en">
                <a:solidFill>
                  <a:schemeClr val="dk1"/>
                </a:solidFill>
                <a:latin typeface="Arial"/>
                <a:ea typeface="Arial"/>
                <a:cs typeface="Arial"/>
                <a:sym typeface="Arial"/>
              </a:rPr>
              <a:t>Instagram:  @cornell_ears </a:t>
            </a:r>
            <a:endParaRPr>
              <a:solidFill>
                <a:schemeClr val="dk1"/>
              </a:solidFill>
              <a:latin typeface="Arial"/>
              <a:ea typeface="Arial"/>
              <a:cs typeface="Arial"/>
              <a:sym typeface="Arial"/>
            </a:endParaRPr>
          </a:p>
          <a:p>
            <a:pPr indent="0" lvl="0" marL="0" rtl="0" algn="just">
              <a:lnSpc>
                <a:spcPct val="100000"/>
              </a:lnSpc>
              <a:spcBef>
                <a:spcPts val="0"/>
              </a:spcBef>
              <a:spcAft>
                <a:spcPts val="0"/>
              </a:spcAft>
              <a:buNone/>
            </a:pPr>
            <a:r>
              <a:rPr lang="en">
                <a:solidFill>
                  <a:schemeClr val="dk1"/>
                </a:solidFill>
                <a:latin typeface="Arial"/>
                <a:ea typeface="Arial"/>
                <a:cs typeface="Arial"/>
                <a:sym typeface="Arial"/>
              </a:rPr>
              <a:t>Facebook:  @cornellears </a:t>
            </a:r>
            <a:endParaRPr>
              <a:solidFill>
                <a:schemeClr val="dk1"/>
              </a:solidFill>
              <a:latin typeface="Arial"/>
              <a:ea typeface="Arial"/>
              <a:cs typeface="Arial"/>
              <a:sym typeface="Arial"/>
            </a:endParaRPr>
          </a:p>
          <a:p>
            <a:pPr indent="0" lvl="0" marL="0" rtl="0" algn="just">
              <a:lnSpc>
                <a:spcPct val="100000"/>
              </a:lnSpc>
              <a:spcBef>
                <a:spcPts val="0"/>
              </a:spcBef>
              <a:spcAft>
                <a:spcPts val="0"/>
              </a:spcAft>
              <a:buNone/>
            </a:pPr>
            <a:r>
              <a:rPr lang="en">
                <a:solidFill>
                  <a:schemeClr val="dk1"/>
                </a:solidFill>
                <a:latin typeface="Arial"/>
                <a:ea typeface="Arial"/>
                <a:cs typeface="Arial"/>
                <a:sym typeface="Arial"/>
              </a:rPr>
              <a:t>Website: </a:t>
            </a:r>
            <a:r>
              <a:rPr lang="en" u="sng">
                <a:solidFill>
                  <a:schemeClr val="hlink"/>
                </a:solidFill>
                <a:latin typeface="Arial"/>
                <a:ea typeface="Arial"/>
                <a:cs typeface="Arial"/>
                <a:sym typeface="Arial"/>
                <a:hlinkClick r:id="rId4"/>
              </a:rPr>
              <a:t>https://www.earscornell.org</a:t>
            </a:r>
            <a:r>
              <a:rPr lang="en">
                <a:solidFill>
                  <a:schemeClr val="dk1"/>
                </a:solidFill>
                <a:latin typeface="Arial"/>
                <a:ea typeface="Arial"/>
                <a:cs typeface="Arial"/>
                <a:sym typeface="Arial"/>
              </a:rPr>
              <a:t> </a:t>
            </a:r>
            <a:endParaRPr>
              <a:solidFill>
                <a:schemeClr val="dk1"/>
              </a:solidFill>
              <a:latin typeface="Arial"/>
              <a:ea typeface="Arial"/>
              <a:cs typeface="Arial"/>
              <a:sym typeface="Arial"/>
            </a:endParaRPr>
          </a:p>
        </p:txBody>
      </p:sp>
      <p:pic>
        <p:nvPicPr>
          <p:cNvPr id="268" name="Google Shape;268;p30"/>
          <p:cNvPicPr preferRelativeResize="0"/>
          <p:nvPr/>
        </p:nvPicPr>
        <p:blipFill>
          <a:blip r:embed="rId5">
            <a:alphaModFix/>
          </a:blip>
          <a:stretch>
            <a:fillRect/>
          </a:stretch>
        </p:blipFill>
        <p:spPr>
          <a:xfrm>
            <a:off x="3390900" y="239100"/>
            <a:ext cx="2362200" cy="13144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1"/>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Services we offer</a:t>
            </a:r>
            <a:endParaRPr b="1"/>
          </a:p>
        </p:txBody>
      </p:sp>
      <p:sp>
        <p:nvSpPr>
          <p:cNvPr id="274" name="Google Shape;274;p31"/>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Peer Mentoring</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Training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Workshops</a:t>
            </a:r>
            <a:endParaRPr b="1">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Empathy Chairs</a:t>
            </a:r>
            <a:endParaRPr>
              <a:solidFill>
                <a:schemeClr val="dk1"/>
              </a:solidFill>
            </a:endParaRPr>
          </a:p>
        </p:txBody>
      </p:sp>
      <p:pic>
        <p:nvPicPr>
          <p:cNvPr id="275" name="Google Shape;275;p31"/>
          <p:cNvPicPr preferRelativeResize="0"/>
          <p:nvPr/>
        </p:nvPicPr>
        <p:blipFill>
          <a:blip r:embed="rId3">
            <a:alphaModFix/>
          </a:blip>
          <a:stretch>
            <a:fillRect/>
          </a:stretch>
        </p:blipFill>
        <p:spPr>
          <a:xfrm>
            <a:off x="2777625" y="2062323"/>
            <a:ext cx="5988302" cy="26542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4"/>
          <p:cNvSpPr/>
          <p:nvPr/>
        </p:nvSpPr>
        <p:spPr>
          <a:xfrm>
            <a:off x="7950" y="7950"/>
            <a:ext cx="9129900" cy="5143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4" name="Google Shape;94;p14"/>
          <p:cNvPicPr preferRelativeResize="0"/>
          <p:nvPr/>
        </p:nvPicPr>
        <p:blipFill>
          <a:blip r:embed="rId3">
            <a:alphaModFix/>
          </a:blip>
          <a:stretch>
            <a:fillRect/>
          </a:stretch>
        </p:blipFill>
        <p:spPr>
          <a:xfrm>
            <a:off x="7050" y="4398600"/>
            <a:ext cx="744900" cy="744900"/>
          </a:xfrm>
          <a:prstGeom prst="rect">
            <a:avLst/>
          </a:prstGeom>
          <a:noFill/>
          <a:ln>
            <a:noFill/>
          </a:ln>
        </p:spPr>
      </p:pic>
      <p:sp>
        <p:nvSpPr>
          <p:cNvPr id="95" name="Google Shape;95;p14"/>
          <p:cNvSpPr/>
          <p:nvPr/>
        </p:nvSpPr>
        <p:spPr>
          <a:xfrm>
            <a:off x="7050" y="0"/>
            <a:ext cx="9129900" cy="4398600"/>
          </a:xfrm>
          <a:prstGeom prst="rect">
            <a:avLst/>
          </a:prstGeom>
          <a:solidFill>
            <a:schemeClr val="accent2"/>
          </a:solidFill>
          <a:ln cap="flat" cmpd="sng" w="9525">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4"/>
          <p:cNvSpPr txBox="1"/>
          <p:nvPr/>
        </p:nvSpPr>
        <p:spPr>
          <a:xfrm>
            <a:off x="0" y="0"/>
            <a:ext cx="7160100" cy="723300"/>
          </a:xfrm>
          <a:prstGeom prst="rect">
            <a:avLst/>
          </a:prstGeom>
          <a:noFill/>
          <a:ln>
            <a:noFill/>
          </a:ln>
        </p:spPr>
        <p:txBody>
          <a:bodyPr anchorCtr="0" anchor="t" bIns="91425" lIns="91425" spcFirstLastPara="1" rIns="91425" wrap="square" tIns="91425">
            <a:spAutoFit/>
          </a:bodyPr>
          <a:lstStyle/>
          <a:p>
            <a:pPr indent="0" lvl="0" marL="0" rtl="0" algn="l">
              <a:lnSpc>
                <a:spcPct val="110000"/>
              </a:lnSpc>
              <a:spcBef>
                <a:spcPts val="1500"/>
              </a:spcBef>
              <a:spcAft>
                <a:spcPts val="800"/>
              </a:spcAft>
              <a:buNone/>
            </a:pPr>
            <a:r>
              <a:rPr b="1" lang="en" sz="3500">
                <a:solidFill>
                  <a:schemeClr val="lt1"/>
                </a:solidFill>
                <a:latin typeface="Times New Roman"/>
                <a:ea typeface="Times New Roman"/>
                <a:cs typeface="Times New Roman"/>
                <a:sym typeface="Times New Roman"/>
              </a:rPr>
              <a:t>Why We’re Here</a:t>
            </a:r>
            <a:endParaRPr b="1" sz="3500">
              <a:solidFill>
                <a:schemeClr val="lt1"/>
              </a:solidFill>
              <a:latin typeface="Times New Roman"/>
              <a:ea typeface="Times New Roman"/>
              <a:cs typeface="Times New Roman"/>
              <a:sym typeface="Times New Roman"/>
            </a:endParaRPr>
          </a:p>
        </p:txBody>
      </p:sp>
      <p:pic>
        <p:nvPicPr>
          <p:cNvPr id="97" name="Google Shape;97;p14"/>
          <p:cNvPicPr preferRelativeResize="0"/>
          <p:nvPr/>
        </p:nvPicPr>
        <p:blipFill rotWithShape="1">
          <a:blip r:embed="rId4">
            <a:alphaModFix/>
          </a:blip>
          <a:srcRect b="23996" l="0" r="0" t="18651"/>
          <a:stretch/>
        </p:blipFill>
        <p:spPr>
          <a:xfrm>
            <a:off x="973927" y="326449"/>
            <a:ext cx="7561400" cy="43367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2"/>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Peer Mentoring</a:t>
            </a:r>
            <a:endParaRPr b="1"/>
          </a:p>
        </p:txBody>
      </p:sp>
      <p:sp>
        <p:nvSpPr>
          <p:cNvPr id="281" name="Google Shape;281;p32"/>
          <p:cNvSpPr txBox="1"/>
          <p:nvPr>
            <p:ph idx="1" type="body"/>
          </p:nvPr>
        </p:nvSpPr>
        <p:spPr>
          <a:xfrm>
            <a:off x="311700" y="1229875"/>
            <a:ext cx="8449500" cy="3339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Private peer-to-peer conversations with trained EARS staff</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Offer active listening, empathy, and mental health referrals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Hours &amp; location on the website!</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Updated staff bios available on website soon!</a:t>
            </a:r>
            <a:endParaRPr>
              <a:solidFill>
                <a:schemeClr val="dk1"/>
              </a:solidFill>
            </a:endParaRPr>
          </a:p>
          <a:p>
            <a:pPr indent="0" lvl="0" marL="0" rtl="0" algn="l">
              <a:spcBef>
                <a:spcPts val="1200"/>
              </a:spcBef>
              <a:spcAft>
                <a:spcPts val="0"/>
              </a:spcAft>
              <a:buNone/>
            </a:pPr>
            <a:r>
              <a:rPr lang="en" sz="1400" u="sng">
                <a:solidFill>
                  <a:schemeClr val="hlink"/>
                </a:solidFill>
                <a:hlinkClick r:id="rId3"/>
              </a:rPr>
              <a:t>https://www.earscornell.org/team</a:t>
            </a:r>
            <a:endParaRPr sz="1400" u="sng">
              <a:solidFill>
                <a:schemeClr val="dk1"/>
              </a:solidFill>
            </a:endParaRPr>
          </a:p>
          <a:p>
            <a:pPr indent="0" lvl="0" marL="0" rtl="0" algn="l">
              <a:spcBef>
                <a:spcPts val="1200"/>
              </a:spcBef>
              <a:spcAft>
                <a:spcPts val="1200"/>
              </a:spcAft>
              <a:buNone/>
            </a:pPr>
            <a:r>
              <a:t/>
            </a:r>
            <a:endParaRPr sz="1400" u="sng">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3"/>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Training</a:t>
            </a:r>
            <a:endParaRPr b="1"/>
          </a:p>
        </p:txBody>
      </p:sp>
      <p:sp>
        <p:nvSpPr>
          <p:cNvPr id="287" name="Google Shape;287;p33"/>
          <p:cNvSpPr txBox="1"/>
          <p:nvPr>
            <p:ph idx="1" type="body"/>
          </p:nvPr>
        </p:nvSpPr>
        <p:spPr>
          <a:xfrm>
            <a:off x="311700" y="1001275"/>
            <a:ext cx="8520600" cy="3339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solidFill>
                  <a:schemeClr val="dk1"/>
                </a:solidFill>
              </a:rPr>
              <a:t>Benefits</a:t>
            </a:r>
            <a:endParaRPr b="1">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Learn to be a better listener, friend, family member, and leader, part of the move towards more empathy on campus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Professional development</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Supportive community and social events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Gain confidence</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Improve communication skills</a:t>
            </a:r>
            <a:endParaRPr>
              <a:solidFill>
                <a:schemeClr val="dk1"/>
              </a:solidFill>
            </a:endParaRPr>
          </a:p>
          <a:p>
            <a:pPr indent="0" lvl="0" marL="0" rtl="0" algn="l">
              <a:spcBef>
                <a:spcPts val="1200"/>
              </a:spcBef>
              <a:spcAft>
                <a:spcPts val="0"/>
              </a:spcAft>
              <a:buNone/>
            </a:pPr>
            <a:r>
              <a:rPr b="1" lang="en">
                <a:solidFill>
                  <a:schemeClr val="dk1"/>
                </a:solidFill>
              </a:rPr>
              <a:t>Commitment</a:t>
            </a:r>
            <a:endParaRPr b="1">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2h/week, 1h in large group and 1h with a small group</a:t>
            </a:r>
            <a:endParaRPr>
              <a:solidFill>
                <a:schemeClr val="dk1"/>
              </a:solidFill>
            </a:endParaRPr>
          </a:p>
        </p:txBody>
      </p:sp>
      <p:sp>
        <p:nvSpPr>
          <p:cNvPr id="288" name="Google Shape;288;p33"/>
          <p:cNvSpPr txBox="1"/>
          <p:nvPr/>
        </p:nvSpPr>
        <p:spPr>
          <a:xfrm>
            <a:off x="6453000" y="3510000"/>
            <a:ext cx="3000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Roboto"/>
                <a:ea typeface="Roboto"/>
                <a:cs typeface="Roboto"/>
                <a:sym typeface="Roboto"/>
              </a:rPr>
              <a:t>https://www.earscornell.org/training</a:t>
            </a:r>
            <a:endParaRPr sz="1000">
              <a:latin typeface="Roboto"/>
              <a:ea typeface="Roboto"/>
              <a:cs typeface="Roboto"/>
              <a:sym typeface="Roboto"/>
            </a:endParaRPr>
          </a:p>
        </p:txBody>
      </p:sp>
      <p:pic>
        <p:nvPicPr>
          <p:cNvPr id="289" name="Google Shape;289;p33"/>
          <p:cNvPicPr preferRelativeResize="0"/>
          <p:nvPr/>
        </p:nvPicPr>
        <p:blipFill>
          <a:blip r:embed="rId3">
            <a:alphaModFix/>
          </a:blip>
          <a:stretch>
            <a:fillRect/>
          </a:stretch>
        </p:blipFill>
        <p:spPr>
          <a:xfrm>
            <a:off x="7083000" y="2328750"/>
            <a:ext cx="1104900" cy="11049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4"/>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Workshops</a:t>
            </a:r>
            <a:endParaRPr b="1"/>
          </a:p>
        </p:txBody>
      </p:sp>
      <p:sp>
        <p:nvSpPr>
          <p:cNvPr id="295" name="Google Shape;295;p34"/>
          <p:cNvSpPr txBox="1"/>
          <p:nvPr>
            <p:ph idx="1" type="body"/>
          </p:nvPr>
        </p:nvSpPr>
        <p:spPr>
          <a:xfrm>
            <a:off x="311700" y="1229875"/>
            <a:ext cx="8520600" cy="20256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Clr>
                <a:schemeClr val="dk1"/>
              </a:buClr>
              <a:buSzPts val="1800"/>
              <a:buChar char="●"/>
            </a:pPr>
            <a:r>
              <a:rPr lang="en">
                <a:solidFill>
                  <a:schemeClr val="dk1"/>
                </a:solidFill>
              </a:rPr>
              <a:t>Workshops of different lengths (30 min, 60 min, 120 min)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1-off or 2-part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Topics covered: intro to EARS, empathy, active listening, Empathy Chair training, case studies, additional EARS skills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Organizations can select which topic(s) they would like to hear about</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Fill in Workshop Request Survey to coordinate</a:t>
            </a:r>
            <a:endParaRPr i="1">
              <a:solidFill>
                <a:schemeClr val="dk1"/>
              </a:solidFill>
            </a:endParaRPr>
          </a:p>
        </p:txBody>
      </p:sp>
      <p:sp>
        <p:nvSpPr>
          <p:cNvPr id="296" name="Google Shape;296;p34"/>
          <p:cNvSpPr txBox="1"/>
          <p:nvPr/>
        </p:nvSpPr>
        <p:spPr>
          <a:xfrm>
            <a:off x="311700" y="3515800"/>
            <a:ext cx="6594600" cy="78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b="1" i="1" lang="en" sz="1800">
                <a:solidFill>
                  <a:schemeClr val="dk1"/>
                </a:solidFill>
                <a:latin typeface="Roboto"/>
                <a:ea typeface="Roboto"/>
                <a:cs typeface="Roboto"/>
                <a:sym typeface="Roboto"/>
              </a:rPr>
              <a:t>Past collaborators:</a:t>
            </a:r>
            <a:r>
              <a:rPr i="1" lang="en" sz="1800">
                <a:solidFill>
                  <a:schemeClr val="dk1"/>
                </a:solidFill>
                <a:latin typeface="Roboto"/>
                <a:ea typeface="Roboto"/>
                <a:cs typeface="Roboto"/>
                <a:sym typeface="Roboto"/>
              </a:rPr>
              <a:t> Human Ecology Peer Partnership Program, Cornell Speech and Debate, Learning Strategies Center</a:t>
            </a:r>
            <a:endParaRPr>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5"/>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do I join staff?</a:t>
            </a:r>
            <a:endParaRPr/>
          </a:p>
        </p:txBody>
      </p:sp>
      <p:pic>
        <p:nvPicPr>
          <p:cNvPr id="302" name="Google Shape;302;p35"/>
          <p:cNvPicPr preferRelativeResize="0"/>
          <p:nvPr/>
        </p:nvPicPr>
        <p:blipFill>
          <a:blip r:embed="rId3">
            <a:alphaModFix/>
          </a:blip>
          <a:stretch>
            <a:fillRect/>
          </a:stretch>
        </p:blipFill>
        <p:spPr>
          <a:xfrm>
            <a:off x="1113587" y="1396801"/>
            <a:ext cx="6916826" cy="23499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36"/>
          <p:cNvSpPr txBox="1"/>
          <p:nvPr>
            <p:ph type="title"/>
          </p:nvPr>
        </p:nvSpPr>
        <p:spPr>
          <a:xfrm>
            <a:off x="598100" y="628347"/>
            <a:ext cx="8222100" cy="838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
              <a:t>Closing</a:t>
            </a:r>
            <a:endParaRPr b="1"/>
          </a:p>
        </p:txBody>
      </p:sp>
      <p:sp>
        <p:nvSpPr>
          <p:cNvPr id="308" name="Google Shape;308;p36"/>
          <p:cNvSpPr txBox="1"/>
          <p:nvPr/>
        </p:nvSpPr>
        <p:spPr>
          <a:xfrm>
            <a:off x="639950" y="1691425"/>
            <a:ext cx="79860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FFFFFF"/>
                </a:solidFill>
                <a:latin typeface="Roboto"/>
                <a:ea typeface="Roboto"/>
                <a:cs typeface="Roboto"/>
                <a:sym typeface="Roboto"/>
              </a:rPr>
              <a:t>We’re offering peer mentoring as a place to chat this semester! If you’d like to learn more about EARS, participate in training, or arrange a workshop for your group or organization:</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342900" lvl="0" marL="457200" rtl="0" algn="l">
              <a:spcBef>
                <a:spcPts val="0"/>
              </a:spcBef>
              <a:spcAft>
                <a:spcPts val="0"/>
              </a:spcAft>
              <a:buClr>
                <a:srgbClr val="FFFFFF"/>
              </a:buClr>
              <a:buSzPts val="1800"/>
              <a:buFont typeface="Roboto"/>
              <a:buChar char="●"/>
            </a:pPr>
            <a:r>
              <a:rPr lang="en" sz="1800">
                <a:solidFill>
                  <a:srgbClr val="FFFFFF"/>
                </a:solidFill>
                <a:latin typeface="Roboto"/>
                <a:ea typeface="Roboto"/>
                <a:cs typeface="Roboto"/>
                <a:sym typeface="Roboto"/>
              </a:rPr>
              <a:t>Email:  ears@cornell.edu</a:t>
            </a:r>
            <a:endParaRPr sz="1800">
              <a:solidFill>
                <a:srgbClr val="FFFFFF"/>
              </a:solidFill>
              <a:latin typeface="Roboto"/>
              <a:ea typeface="Roboto"/>
              <a:cs typeface="Roboto"/>
              <a:sym typeface="Roboto"/>
            </a:endParaRPr>
          </a:p>
          <a:p>
            <a:pPr indent="-342900" lvl="0" marL="457200" rtl="0" algn="l">
              <a:spcBef>
                <a:spcPts val="0"/>
              </a:spcBef>
              <a:spcAft>
                <a:spcPts val="0"/>
              </a:spcAft>
              <a:buClr>
                <a:srgbClr val="FFFFFF"/>
              </a:buClr>
              <a:buSzPts val="1800"/>
              <a:buFont typeface="Roboto"/>
              <a:buChar char="●"/>
            </a:pPr>
            <a:r>
              <a:rPr lang="en" sz="1800">
                <a:solidFill>
                  <a:srgbClr val="FFFFFF"/>
                </a:solidFill>
                <a:latin typeface="Roboto"/>
                <a:ea typeface="Roboto"/>
                <a:cs typeface="Roboto"/>
                <a:sym typeface="Roboto"/>
              </a:rPr>
              <a:t>Instagram:  @cornell_ears </a:t>
            </a:r>
            <a:endParaRPr sz="1800">
              <a:solidFill>
                <a:srgbClr val="FFFFFF"/>
              </a:solidFill>
              <a:latin typeface="Roboto"/>
              <a:ea typeface="Roboto"/>
              <a:cs typeface="Roboto"/>
              <a:sym typeface="Roboto"/>
            </a:endParaRPr>
          </a:p>
          <a:p>
            <a:pPr indent="-342900" lvl="0" marL="457200" rtl="0" algn="l">
              <a:spcBef>
                <a:spcPts val="0"/>
              </a:spcBef>
              <a:spcAft>
                <a:spcPts val="0"/>
              </a:spcAft>
              <a:buClr>
                <a:srgbClr val="FFFFFF"/>
              </a:buClr>
              <a:buSzPts val="1800"/>
              <a:buFont typeface="Roboto"/>
              <a:buChar char="●"/>
            </a:pPr>
            <a:r>
              <a:rPr lang="en" sz="1800">
                <a:solidFill>
                  <a:srgbClr val="FFFFFF"/>
                </a:solidFill>
                <a:latin typeface="Roboto"/>
                <a:ea typeface="Roboto"/>
                <a:cs typeface="Roboto"/>
                <a:sym typeface="Roboto"/>
              </a:rPr>
              <a:t>Facebook:  @cornellears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7"/>
          <p:cNvSpPr/>
          <p:nvPr/>
        </p:nvSpPr>
        <p:spPr>
          <a:xfrm>
            <a:off x="7950" y="7950"/>
            <a:ext cx="9129900" cy="5143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4" name="Google Shape;314;p37"/>
          <p:cNvPicPr preferRelativeResize="0"/>
          <p:nvPr/>
        </p:nvPicPr>
        <p:blipFill>
          <a:blip r:embed="rId3">
            <a:alphaModFix/>
          </a:blip>
          <a:stretch>
            <a:fillRect/>
          </a:stretch>
        </p:blipFill>
        <p:spPr>
          <a:xfrm>
            <a:off x="4200450" y="4398600"/>
            <a:ext cx="744900" cy="744900"/>
          </a:xfrm>
          <a:prstGeom prst="rect">
            <a:avLst/>
          </a:prstGeom>
          <a:noFill/>
          <a:ln>
            <a:noFill/>
          </a:ln>
        </p:spPr>
      </p:pic>
      <p:sp>
        <p:nvSpPr>
          <p:cNvPr id="315" name="Google Shape;315;p37"/>
          <p:cNvSpPr/>
          <p:nvPr/>
        </p:nvSpPr>
        <p:spPr>
          <a:xfrm>
            <a:off x="7050" y="0"/>
            <a:ext cx="9129900" cy="43986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7"/>
          <p:cNvSpPr txBox="1"/>
          <p:nvPr/>
        </p:nvSpPr>
        <p:spPr>
          <a:xfrm>
            <a:off x="0" y="0"/>
            <a:ext cx="7874400" cy="785100"/>
          </a:xfrm>
          <a:prstGeom prst="rect">
            <a:avLst/>
          </a:prstGeom>
          <a:noFill/>
          <a:ln>
            <a:noFill/>
          </a:ln>
        </p:spPr>
        <p:txBody>
          <a:bodyPr anchorCtr="0" anchor="t" bIns="91425" lIns="91425" spcFirstLastPara="1" rIns="91425" wrap="square" tIns="91425">
            <a:spAutoFit/>
          </a:bodyPr>
          <a:lstStyle/>
          <a:p>
            <a:pPr indent="457200" lvl="0" marL="2286000" rtl="0" algn="l">
              <a:lnSpc>
                <a:spcPct val="110000"/>
              </a:lnSpc>
              <a:spcBef>
                <a:spcPts val="1500"/>
              </a:spcBef>
              <a:spcAft>
                <a:spcPts val="800"/>
              </a:spcAft>
              <a:buNone/>
            </a:pPr>
            <a:r>
              <a:rPr b="1" lang="en" sz="3900">
                <a:solidFill>
                  <a:schemeClr val="lt1"/>
                </a:solidFill>
                <a:latin typeface="Times New Roman"/>
                <a:ea typeface="Times New Roman"/>
                <a:cs typeface="Times New Roman"/>
                <a:sym typeface="Times New Roman"/>
              </a:rPr>
              <a:t>Q&amp;A Session</a:t>
            </a:r>
            <a:endParaRPr b="1" sz="3900">
              <a:solidFill>
                <a:schemeClr val="lt1"/>
              </a:solidFill>
              <a:latin typeface="Times New Roman"/>
              <a:ea typeface="Times New Roman"/>
              <a:cs typeface="Times New Roman"/>
              <a:sym typeface="Times New Roman"/>
            </a:endParaRPr>
          </a:p>
        </p:txBody>
      </p:sp>
      <p:sp>
        <p:nvSpPr>
          <p:cNvPr id="317" name="Google Shape;317;p37"/>
          <p:cNvSpPr txBox="1"/>
          <p:nvPr/>
        </p:nvSpPr>
        <p:spPr>
          <a:xfrm>
            <a:off x="1074875" y="4570950"/>
            <a:ext cx="7540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
        <p:nvSpPr>
          <p:cNvPr id="318" name="Google Shape;318;p37"/>
          <p:cNvSpPr txBox="1"/>
          <p:nvPr/>
        </p:nvSpPr>
        <p:spPr>
          <a:xfrm>
            <a:off x="183125" y="851950"/>
            <a:ext cx="5111700" cy="3140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rgbClr val="FBFBFB"/>
                </a:solidFill>
                <a:latin typeface="Times New Roman"/>
                <a:ea typeface="Times New Roman"/>
                <a:cs typeface="Times New Roman"/>
                <a:sym typeface="Times New Roman"/>
              </a:rPr>
              <a:t>Feel free to grab some pizza!</a:t>
            </a:r>
            <a:endParaRPr sz="2400">
              <a:solidFill>
                <a:srgbClr val="FBFBFB"/>
              </a:solidFill>
              <a:latin typeface="Times New Roman"/>
              <a:ea typeface="Times New Roman"/>
              <a:cs typeface="Times New Roman"/>
              <a:sym typeface="Times New Roman"/>
            </a:endParaRPr>
          </a:p>
          <a:p>
            <a:pPr indent="0" lvl="0" marL="0" rtl="0" algn="l">
              <a:spcBef>
                <a:spcPts val="0"/>
              </a:spcBef>
              <a:spcAft>
                <a:spcPts val="0"/>
              </a:spcAft>
              <a:buNone/>
            </a:pPr>
            <a:r>
              <a:t/>
            </a:r>
            <a:endParaRPr sz="2400">
              <a:solidFill>
                <a:srgbClr val="FBFBFB"/>
              </a:solidFill>
              <a:latin typeface="Times New Roman"/>
              <a:ea typeface="Times New Roman"/>
              <a:cs typeface="Times New Roman"/>
              <a:sym typeface="Times New Roman"/>
            </a:endParaRPr>
          </a:p>
          <a:p>
            <a:pPr indent="0" lvl="0" marL="0" rtl="0" algn="l">
              <a:spcBef>
                <a:spcPts val="0"/>
              </a:spcBef>
              <a:spcAft>
                <a:spcPts val="0"/>
              </a:spcAft>
              <a:buNone/>
            </a:pPr>
            <a:r>
              <a:rPr lang="en" sz="2400">
                <a:solidFill>
                  <a:srgbClr val="FBFBFB"/>
                </a:solidFill>
                <a:latin typeface="Times New Roman"/>
                <a:ea typeface="Times New Roman"/>
                <a:cs typeface="Times New Roman"/>
                <a:sym typeface="Times New Roman"/>
              </a:rPr>
              <a:t>Our panelists and speakers will answer any questions you have, on Zoom or in person!</a:t>
            </a:r>
            <a:endParaRPr sz="2400">
              <a:solidFill>
                <a:srgbClr val="FBFBFB"/>
              </a:solidFill>
              <a:latin typeface="Times New Roman"/>
              <a:ea typeface="Times New Roman"/>
              <a:cs typeface="Times New Roman"/>
              <a:sym typeface="Times New Roman"/>
            </a:endParaRPr>
          </a:p>
          <a:p>
            <a:pPr indent="0" lvl="0" marL="0" rtl="0" algn="l">
              <a:spcBef>
                <a:spcPts val="0"/>
              </a:spcBef>
              <a:spcAft>
                <a:spcPts val="0"/>
              </a:spcAft>
              <a:buNone/>
            </a:pPr>
            <a:r>
              <a:t/>
            </a:r>
            <a:endParaRPr sz="2400">
              <a:solidFill>
                <a:srgbClr val="FBFBFB"/>
              </a:solidFill>
              <a:latin typeface="Times New Roman"/>
              <a:ea typeface="Times New Roman"/>
              <a:cs typeface="Times New Roman"/>
              <a:sym typeface="Times New Roman"/>
            </a:endParaRPr>
          </a:p>
          <a:p>
            <a:pPr indent="0" lvl="0" marL="0" rtl="0" algn="l">
              <a:spcBef>
                <a:spcPts val="0"/>
              </a:spcBef>
              <a:spcAft>
                <a:spcPts val="0"/>
              </a:spcAft>
              <a:buNone/>
            </a:pPr>
            <a:r>
              <a:rPr lang="en" sz="2400">
                <a:solidFill>
                  <a:srgbClr val="FBFBFB"/>
                </a:solidFill>
                <a:latin typeface="Times New Roman"/>
                <a:ea typeface="Times New Roman"/>
                <a:cs typeface="Times New Roman"/>
                <a:sym typeface="Times New Roman"/>
              </a:rPr>
              <a:t>Feel free to speak up or type in our chat!</a:t>
            </a:r>
            <a:endParaRPr sz="2400">
              <a:solidFill>
                <a:srgbClr val="FBFBFB"/>
              </a:solidFill>
              <a:latin typeface="Times New Roman"/>
              <a:ea typeface="Times New Roman"/>
              <a:cs typeface="Times New Roman"/>
              <a:sym typeface="Times New Roman"/>
            </a:endParaRPr>
          </a:p>
        </p:txBody>
      </p:sp>
      <p:pic>
        <p:nvPicPr>
          <p:cNvPr id="319" name="Google Shape;319;p37"/>
          <p:cNvPicPr preferRelativeResize="0"/>
          <p:nvPr/>
        </p:nvPicPr>
        <p:blipFill>
          <a:blip r:embed="rId4">
            <a:alphaModFix/>
          </a:blip>
          <a:stretch>
            <a:fillRect/>
          </a:stretch>
        </p:blipFill>
        <p:spPr>
          <a:xfrm>
            <a:off x="4572000" y="-301025"/>
            <a:ext cx="5143500" cy="5143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38"/>
          <p:cNvSpPr/>
          <p:nvPr/>
        </p:nvSpPr>
        <p:spPr>
          <a:xfrm>
            <a:off x="7950" y="7950"/>
            <a:ext cx="9129900" cy="5143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5" name="Google Shape;325;p38"/>
          <p:cNvPicPr preferRelativeResize="0"/>
          <p:nvPr/>
        </p:nvPicPr>
        <p:blipFill>
          <a:blip r:embed="rId3">
            <a:alphaModFix/>
          </a:blip>
          <a:stretch>
            <a:fillRect/>
          </a:stretch>
        </p:blipFill>
        <p:spPr>
          <a:xfrm>
            <a:off x="4200450" y="4398600"/>
            <a:ext cx="744900" cy="744900"/>
          </a:xfrm>
          <a:prstGeom prst="rect">
            <a:avLst/>
          </a:prstGeom>
          <a:noFill/>
          <a:ln>
            <a:noFill/>
          </a:ln>
        </p:spPr>
      </p:pic>
      <p:sp>
        <p:nvSpPr>
          <p:cNvPr id="326" name="Google Shape;326;p38"/>
          <p:cNvSpPr/>
          <p:nvPr/>
        </p:nvSpPr>
        <p:spPr>
          <a:xfrm>
            <a:off x="7050" y="0"/>
            <a:ext cx="9129900" cy="43986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8"/>
          <p:cNvSpPr txBox="1"/>
          <p:nvPr/>
        </p:nvSpPr>
        <p:spPr>
          <a:xfrm>
            <a:off x="0" y="0"/>
            <a:ext cx="9129900" cy="785100"/>
          </a:xfrm>
          <a:prstGeom prst="rect">
            <a:avLst/>
          </a:prstGeom>
          <a:noFill/>
          <a:ln>
            <a:noFill/>
          </a:ln>
        </p:spPr>
        <p:txBody>
          <a:bodyPr anchorCtr="0" anchor="t" bIns="91425" lIns="91425" spcFirstLastPara="1" rIns="91425" wrap="square" tIns="91425">
            <a:spAutoFit/>
          </a:bodyPr>
          <a:lstStyle/>
          <a:p>
            <a:pPr indent="0" lvl="0" marL="0" rtl="0" algn="ctr">
              <a:lnSpc>
                <a:spcPct val="110000"/>
              </a:lnSpc>
              <a:spcBef>
                <a:spcPts val="1500"/>
              </a:spcBef>
              <a:spcAft>
                <a:spcPts val="800"/>
              </a:spcAft>
              <a:buNone/>
            </a:pPr>
            <a:r>
              <a:rPr b="1" lang="en" sz="3900">
                <a:solidFill>
                  <a:schemeClr val="lt1"/>
                </a:solidFill>
                <a:latin typeface="Times New Roman"/>
                <a:ea typeface="Times New Roman"/>
                <a:cs typeface="Times New Roman"/>
                <a:sym typeface="Times New Roman"/>
              </a:rPr>
              <a:t>Thank you for coming!</a:t>
            </a:r>
            <a:endParaRPr b="1" sz="3900">
              <a:solidFill>
                <a:schemeClr val="lt1"/>
              </a:solidFill>
              <a:latin typeface="Times New Roman"/>
              <a:ea typeface="Times New Roman"/>
              <a:cs typeface="Times New Roman"/>
              <a:sym typeface="Times New Roman"/>
            </a:endParaRPr>
          </a:p>
        </p:txBody>
      </p:sp>
      <p:sp>
        <p:nvSpPr>
          <p:cNvPr id="328" name="Google Shape;328;p38"/>
          <p:cNvSpPr txBox="1"/>
          <p:nvPr/>
        </p:nvSpPr>
        <p:spPr>
          <a:xfrm>
            <a:off x="1074875" y="4570950"/>
            <a:ext cx="7540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u="sng">
              <a:latin typeface="Times New Roman"/>
              <a:ea typeface="Times New Roman"/>
              <a:cs typeface="Times New Roman"/>
              <a:sym typeface="Times New Roman"/>
            </a:endParaRPr>
          </a:p>
        </p:txBody>
      </p:sp>
      <p:sp>
        <p:nvSpPr>
          <p:cNvPr id="329" name="Google Shape;329;p38"/>
          <p:cNvSpPr txBox="1"/>
          <p:nvPr/>
        </p:nvSpPr>
        <p:spPr>
          <a:xfrm>
            <a:off x="183125" y="851950"/>
            <a:ext cx="7930200" cy="2770500"/>
          </a:xfrm>
          <a:prstGeom prst="rect">
            <a:avLst/>
          </a:prstGeom>
          <a:noFill/>
          <a:ln>
            <a:noFill/>
          </a:ln>
        </p:spPr>
        <p:txBody>
          <a:bodyPr anchorCtr="0" anchor="t" bIns="91425" lIns="91425" spcFirstLastPara="1" rIns="91425" wrap="square" tIns="91425">
            <a:spAutoFit/>
          </a:bodyPr>
          <a:lstStyle/>
          <a:p>
            <a:pPr indent="-381000" lvl="0" marL="457200" rtl="0" algn="l">
              <a:spcBef>
                <a:spcPts val="0"/>
              </a:spcBef>
              <a:spcAft>
                <a:spcPts val="0"/>
              </a:spcAft>
              <a:buClr>
                <a:srgbClr val="FBFBFB"/>
              </a:buClr>
              <a:buSzPts val="2400"/>
              <a:buFont typeface="Times New Roman"/>
              <a:buChar char="●"/>
            </a:pPr>
            <a:r>
              <a:rPr lang="en" sz="2400">
                <a:solidFill>
                  <a:srgbClr val="FBFBFB"/>
                </a:solidFill>
                <a:latin typeface="Times New Roman"/>
                <a:ea typeface="Times New Roman"/>
                <a:cs typeface="Times New Roman"/>
                <a:sym typeface="Times New Roman"/>
              </a:rPr>
              <a:t>We appreciate you spending your time with us today!</a:t>
            </a:r>
            <a:endParaRPr sz="2400">
              <a:solidFill>
                <a:srgbClr val="FBFBFB"/>
              </a:solidFill>
              <a:latin typeface="Times New Roman"/>
              <a:ea typeface="Times New Roman"/>
              <a:cs typeface="Times New Roman"/>
              <a:sym typeface="Times New Roman"/>
            </a:endParaRPr>
          </a:p>
          <a:p>
            <a:pPr indent="-381000" lvl="0" marL="457200" rtl="0" algn="l">
              <a:spcBef>
                <a:spcPts val="0"/>
              </a:spcBef>
              <a:spcAft>
                <a:spcPts val="0"/>
              </a:spcAft>
              <a:buClr>
                <a:srgbClr val="FBFBFB"/>
              </a:buClr>
              <a:buSzPts val="2400"/>
              <a:buFont typeface="Times New Roman"/>
              <a:buChar char="●"/>
            </a:pPr>
            <a:r>
              <a:rPr lang="en" sz="2400">
                <a:solidFill>
                  <a:srgbClr val="FBFBFB"/>
                </a:solidFill>
                <a:latin typeface="Times New Roman"/>
                <a:ea typeface="Times New Roman"/>
                <a:cs typeface="Times New Roman"/>
                <a:sym typeface="Times New Roman"/>
              </a:rPr>
              <a:t>All materials will be posted online at disabilityawarenessunion.org! </a:t>
            </a:r>
            <a:endParaRPr sz="2400">
              <a:solidFill>
                <a:srgbClr val="FBFBFB"/>
              </a:solidFill>
              <a:latin typeface="Times New Roman"/>
              <a:ea typeface="Times New Roman"/>
              <a:cs typeface="Times New Roman"/>
              <a:sym typeface="Times New Roman"/>
            </a:endParaRPr>
          </a:p>
          <a:p>
            <a:pPr indent="-381000" lvl="0" marL="457200" rtl="0" algn="l">
              <a:spcBef>
                <a:spcPts val="0"/>
              </a:spcBef>
              <a:spcAft>
                <a:spcPts val="0"/>
              </a:spcAft>
              <a:buClr>
                <a:srgbClr val="FBFBFB"/>
              </a:buClr>
              <a:buSzPts val="2400"/>
              <a:buFont typeface="Times New Roman"/>
              <a:buChar char="●"/>
            </a:pPr>
            <a:r>
              <a:rPr lang="en" sz="2400">
                <a:solidFill>
                  <a:srgbClr val="FBFBFB"/>
                </a:solidFill>
                <a:latin typeface="Times New Roman"/>
                <a:ea typeface="Times New Roman"/>
                <a:cs typeface="Times New Roman"/>
                <a:sym typeface="Times New Roman"/>
              </a:rPr>
              <a:t>Follow us on social media @disabilityawarenessunion!</a:t>
            </a:r>
            <a:endParaRPr sz="2400">
              <a:solidFill>
                <a:srgbClr val="FBFBFB"/>
              </a:solidFill>
              <a:latin typeface="Times New Roman"/>
              <a:ea typeface="Times New Roman"/>
              <a:cs typeface="Times New Roman"/>
              <a:sym typeface="Times New Roman"/>
            </a:endParaRPr>
          </a:p>
          <a:p>
            <a:pPr indent="0" lvl="0" marL="0" rtl="0" algn="l">
              <a:spcBef>
                <a:spcPts val="0"/>
              </a:spcBef>
              <a:spcAft>
                <a:spcPts val="0"/>
              </a:spcAft>
              <a:buNone/>
            </a:pPr>
            <a:r>
              <a:t/>
            </a:r>
            <a:endParaRPr sz="2400">
              <a:solidFill>
                <a:srgbClr val="FBFBFB"/>
              </a:solidFill>
              <a:latin typeface="Times New Roman"/>
              <a:ea typeface="Times New Roman"/>
              <a:cs typeface="Times New Roman"/>
              <a:sym typeface="Times New Roman"/>
            </a:endParaRPr>
          </a:p>
          <a:p>
            <a:pPr indent="0" lvl="0" marL="0" rtl="0" algn="l">
              <a:spcBef>
                <a:spcPts val="0"/>
              </a:spcBef>
              <a:spcAft>
                <a:spcPts val="0"/>
              </a:spcAft>
              <a:buNone/>
            </a:pPr>
            <a:r>
              <a:t/>
            </a:r>
            <a:endParaRPr sz="2400">
              <a:solidFill>
                <a:srgbClr val="FBFBFB"/>
              </a:solidFill>
              <a:latin typeface="Times New Roman"/>
              <a:ea typeface="Times New Roman"/>
              <a:cs typeface="Times New Roman"/>
              <a:sym typeface="Times New Roman"/>
            </a:endParaRPr>
          </a:p>
          <a:p>
            <a:pPr indent="0" lvl="0" marL="0" rtl="0" algn="l">
              <a:spcBef>
                <a:spcPts val="0"/>
              </a:spcBef>
              <a:spcAft>
                <a:spcPts val="0"/>
              </a:spcAft>
              <a:buNone/>
            </a:pPr>
            <a:r>
              <a:t/>
            </a:r>
            <a:endParaRPr sz="2400">
              <a:solidFill>
                <a:srgbClr val="FBFBFB"/>
              </a:solidFill>
              <a:latin typeface="Times New Roman"/>
              <a:ea typeface="Times New Roman"/>
              <a:cs typeface="Times New Roman"/>
              <a:sym typeface="Times New Roman"/>
            </a:endParaRPr>
          </a:p>
        </p:txBody>
      </p:sp>
      <p:pic>
        <p:nvPicPr>
          <p:cNvPr id="330" name="Google Shape;330;p38"/>
          <p:cNvPicPr preferRelativeResize="0"/>
          <p:nvPr/>
        </p:nvPicPr>
        <p:blipFill rotWithShape="1">
          <a:blip r:embed="rId4">
            <a:alphaModFix/>
          </a:blip>
          <a:srcRect b="42722" l="0" r="0" t="24768"/>
          <a:stretch/>
        </p:blipFill>
        <p:spPr>
          <a:xfrm>
            <a:off x="2213475" y="2635450"/>
            <a:ext cx="5143500" cy="16720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5"/>
          <p:cNvSpPr/>
          <p:nvPr/>
        </p:nvSpPr>
        <p:spPr>
          <a:xfrm>
            <a:off x="7950" y="7950"/>
            <a:ext cx="9129900" cy="5143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3" name="Google Shape;103;p15"/>
          <p:cNvPicPr preferRelativeResize="0"/>
          <p:nvPr/>
        </p:nvPicPr>
        <p:blipFill>
          <a:blip r:embed="rId3">
            <a:alphaModFix/>
          </a:blip>
          <a:stretch>
            <a:fillRect/>
          </a:stretch>
        </p:blipFill>
        <p:spPr>
          <a:xfrm>
            <a:off x="7050" y="4398600"/>
            <a:ext cx="744900" cy="744900"/>
          </a:xfrm>
          <a:prstGeom prst="rect">
            <a:avLst/>
          </a:prstGeom>
          <a:noFill/>
          <a:ln>
            <a:noFill/>
          </a:ln>
        </p:spPr>
      </p:pic>
      <p:sp>
        <p:nvSpPr>
          <p:cNvPr id="104" name="Google Shape;104;p15"/>
          <p:cNvSpPr/>
          <p:nvPr/>
        </p:nvSpPr>
        <p:spPr>
          <a:xfrm>
            <a:off x="7050" y="0"/>
            <a:ext cx="9129900" cy="43986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5"/>
          <p:cNvSpPr txBox="1"/>
          <p:nvPr/>
        </p:nvSpPr>
        <p:spPr>
          <a:xfrm>
            <a:off x="0" y="0"/>
            <a:ext cx="7160100" cy="785100"/>
          </a:xfrm>
          <a:prstGeom prst="rect">
            <a:avLst/>
          </a:prstGeom>
          <a:noFill/>
          <a:ln>
            <a:noFill/>
          </a:ln>
        </p:spPr>
        <p:txBody>
          <a:bodyPr anchorCtr="0" anchor="t" bIns="91425" lIns="91425" spcFirstLastPara="1" rIns="91425" wrap="square" tIns="91425">
            <a:spAutoFit/>
          </a:bodyPr>
          <a:lstStyle/>
          <a:p>
            <a:pPr indent="0" lvl="0" marL="0" rtl="0" algn="l">
              <a:lnSpc>
                <a:spcPct val="110000"/>
              </a:lnSpc>
              <a:spcBef>
                <a:spcPts val="1500"/>
              </a:spcBef>
              <a:spcAft>
                <a:spcPts val="800"/>
              </a:spcAft>
              <a:buNone/>
            </a:pPr>
            <a:r>
              <a:rPr b="1" lang="en" sz="3900">
                <a:solidFill>
                  <a:schemeClr val="lt1"/>
                </a:solidFill>
                <a:latin typeface="Times New Roman"/>
                <a:ea typeface="Times New Roman"/>
                <a:cs typeface="Times New Roman"/>
                <a:sym typeface="Times New Roman"/>
              </a:rPr>
              <a:t>What is Disability?</a:t>
            </a:r>
            <a:endParaRPr b="1" sz="3900">
              <a:solidFill>
                <a:schemeClr val="lt1"/>
              </a:solidFill>
              <a:latin typeface="Times New Roman"/>
              <a:ea typeface="Times New Roman"/>
              <a:cs typeface="Times New Roman"/>
              <a:sym typeface="Times New Roman"/>
            </a:endParaRPr>
          </a:p>
        </p:txBody>
      </p:sp>
      <p:sp>
        <p:nvSpPr>
          <p:cNvPr id="106" name="Google Shape;106;p15"/>
          <p:cNvSpPr txBox="1"/>
          <p:nvPr/>
        </p:nvSpPr>
        <p:spPr>
          <a:xfrm>
            <a:off x="183125" y="851950"/>
            <a:ext cx="86946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rgbClr val="FBFBFB"/>
                </a:solidFill>
                <a:latin typeface="Times New Roman"/>
                <a:ea typeface="Times New Roman"/>
                <a:cs typeface="Times New Roman"/>
                <a:sym typeface="Times New Roman"/>
              </a:rPr>
              <a:t>“A disability is any condition of the body or mind that makes it more difficult for the person with the condition to do certain activities (activity limitation) and interact with the world around them (participation restrictions).”</a:t>
            </a:r>
            <a:endParaRPr sz="2400">
              <a:solidFill>
                <a:srgbClr val="FBFBFB"/>
              </a:solidFill>
              <a:latin typeface="Times New Roman"/>
              <a:ea typeface="Times New Roman"/>
              <a:cs typeface="Times New Roman"/>
              <a:sym typeface="Times New Roman"/>
            </a:endParaRPr>
          </a:p>
        </p:txBody>
      </p:sp>
      <p:sp>
        <p:nvSpPr>
          <p:cNvPr id="107" name="Google Shape;107;p15"/>
          <p:cNvSpPr txBox="1"/>
          <p:nvPr/>
        </p:nvSpPr>
        <p:spPr>
          <a:xfrm>
            <a:off x="1074875" y="4570950"/>
            <a:ext cx="7540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mes New Roman"/>
                <a:ea typeface="Times New Roman"/>
                <a:cs typeface="Times New Roman"/>
                <a:sym typeface="Times New Roman"/>
              </a:rPr>
              <a:t>Source: CDC, “Disability and Health Overview”</a:t>
            </a:r>
            <a:endParaRPr>
              <a:latin typeface="Times New Roman"/>
              <a:ea typeface="Times New Roman"/>
              <a:cs typeface="Times New Roman"/>
              <a:sym typeface="Times New Roman"/>
            </a:endParaRPr>
          </a:p>
        </p:txBody>
      </p:sp>
      <p:pic>
        <p:nvPicPr>
          <p:cNvPr id="108" name="Google Shape;108;p15"/>
          <p:cNvPicPr preferRelativeResize="0"/>
          <p:nvPr/>
        </p:nvPicPr>
        <p:blipFill>
          <a:blip r:embed="rId4">
            <a:alphaModFix/>
          </a:blip>
          <a:stretch>
            <a:fillRect/>
          </a:stretch>
        </p:blipFill>
        <p:spPr>
          <a:xfrm>
            <a:off x="3344813" y="1808775"/>
            <a:ext cx="3000325" cy="3000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6"/>
          <p:cNvSpPr/>
          <p:nvPr/>
        </p:nvSpPr>
        <p:spPr>
          <a:xfrm>
            <a:off x="7950" y="7950"/>
            <a:ext cx="9129900" cy="5143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4" name="Google Shape;114;p16"/>
          <p:cNvPicPr preferRelativeResize="0"/>
          <p:nvPr/>
        </p:nvPicPr>
        <p:blipFill>
          <a:blip r:embed="rId3">
            <a:alphaModFix/>
          </a:blip>
          <a:stretch>
            <a:fillRect/>
          </a:stretch>
        </p:blipFill>
        <p:spPr>
          <a:xfrm>
            <a:off x="7050" y="4398600"/>
            <a:ext cx="744900" cy="744900"/>
          </a:xfrm>
          <a:prstGeom prst="rect">
            <a:avLst/>
          </a:prstGeom>
          <a:noFill/>
          <a:ln>
            <a:noFill/>
          </a:ln>
        </p:spPr>
      </p:pic>
      <p:sp>
        <p:nvSpPr>
          <p:cNvPr id="115" name="Google Shape;115;p16"/>
          <p:cNvSpPr/>
          <p:nvPr/>
        </p:nvSpPr>
        <p:spPr>
          <a:xfrm>
            <a:off x="7050" y="0"/>
            <a:ext cx="9129900" cy="43986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6"/>
          <p:cNvSpPr txBox="1"/>
          <p:nvPr/>
        </p:nvSpPr>
        <p:spPr>
          <a:xfrm>
            <a:off x="0" y="0"/>
            <a:ext cx="7160100" cy="785100"/>
          </a:xfrm>
          <a:prstGeom prst="rect">
            <a:avLst/>
          </a:prstGeom>
          <a:noFill/>
          <a:ln>
            <a:noFill/>
          </a:ln>
        </p:spPr>
        <p:txBody>
          <a:bodyPr anchorCtr="0" anchor="t" bIns="91425" lIns="91425" spcFirstLastPara="1" rIns="91425" wrap="square" tIns="91425">
            <a:spAutoFit/>
          </a:bodyPr>
          <a:lstStyle/>
          <a:p>
            <a:pPr indent="0" lvl="0" marL="0" rtl="0" algn="l">
              <a:lnSpc>
                <a:spcPct val="110000"/>
              </a:lnSpc>
              <a:spcBef>
                <a:spcPts val="1500"/>
              </a:spcBef>
              <a:spcAft>
                <a:spcPts val="800"/>
              </a:spcAft>
              <a:buNone/>
            </a:pPr>
            <a:r>
              <a:rPr b="1" lang="en" sz="3900">
                <a:solidFill>
                  <a:schemeClr val="lt1"/>
                </a:solidFill>
                <a:latin typeface="Times New Roman"/>
                <a:ea typeface="Times New Roman"/>
                <a:cs typeface="Times New Roman"/>
                <a:sym typeface="Times New Roman"/>
              </a:rPr>
              <a:t>What is Mental Health?</a:t>
            </a:r>
            <a:endParaRPr b="1" sz="3900">
              <a:solidFill>
                <a:schemeClr val="lt1"/>
              </a:solidFill>
              <a:latin typeface="Times New Roman"/>
              <a:ea typeface="Times New Roman"/>
              <a:cs typeface="Times New Roman"/>
              <a:sym typeface="Times New Roman"/>
            </a:endParaRPr>
          </a:p>
        </p:txBody>
      </p:sp>
      <p:sp>
        <p:nvSpPr>
          <p:cNvPr id="117" name="Google Shape;117;p16"/>
          <p:cNvSpPr txBox="1"/>
          <p:nvPr/>
        </p:nvSpPr>
        <p:spPr>
          <a:xfrm>
            <a:off x="183125" y="851950"/>
            <a:ext cx="8694600" cy="1600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rgbClr val="FBFBFB"/>
                </a:solidFill>
                <a:latin typeface="Times New Roman"/>
                <a:ea typeface="Times New Roman"/>
                <a:cs typeface="Times New Roman"/>
                <a:sym typeface="Times New Roman"/>
              </a:rPr>
              <a:t>“</a:t>
            </a:r>
            <a:r>
              <a:rPr lang="en" sz="2300">
                <a:solidFill>
                  <a:srgbClr val="FBFBFB"/>
                </a:solidFill>
                <a:latin typeface="Times New Roman"/>
                <a:ea typeface="Times New Roman"/>
                <a:cs typeface="Times New Roman"/>
                <a:sym typeface="Times New Roman"/>
              </a:rPr>
              <a:t>Mental health includes our emotional, psychological, and social well-being. It affects how we think, feel, and act. It also helps determine how we handle stress, relate to others, and make healthy choices…[but] poor mental health and mental illness are not the same.</a:t>
            </a:r>
            <a:r>
              <a:rPr lang="en" sz="2300">
                <a:solidFill>
                  <a:srgbClr val="FBFBFB"/>
                </a:solidFill>
                <a:latin typeface="Times New Roman"/>
                <a:ea typeface="Times New Roman"/>
                <a:cs typeface="Times New Roman"/>
                <a:sym typeface="Times New Roman"/>
              </a:rPr>
              <a:t>”</a:t>
            </a:r>
            <a:endParaRPr sz="2300">
              <a:solidFill>
                <a:srgbClr val="FBFBFB"/>
              </a:solidFill>
              <a:latin typeface="Times New Roman"/>
              <a:ea typeface="Times New Roman"/>
              <a:cs typeface="Times New Roman"/>
              <a:sym typeface="Times New Roman"/>
            </a:endParaRPr>
          </a:p>
        </p:txBody>
      </p:sp>
      <p:sp>
        <p:nvSpPr>
          <p:cNvPr id="118" name="Google Shape;118;p16"/>
          <p:cNvSpPr txBox="1"/>
          <p:nvPr/>
        </p:nvSpPr>
        <p:spPr>
          <a:xfrm>
            <a:off x="1074875" y="4570950"/>
            <a:ext cx="7540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mes New Roman"/>
                <a:ea typeface="Times New Roman"/>
                <a:cs typeface="Times New Roman"/>
                <a:sym typeface="Times New Roman"/>
              </a:rPr>
              <a:t>Source: CDC, “Mental Health”</a:t>
            </a:r>
            <a:endParaRPr>
              <a:latin typeface="Times New Roman"/>
              <a:ea typeface="Times New Roman"/>
              <a:cs typeface="Times New Roman"/>
              <a:sym typeface="Times New Roman"/>
            </a:endParaRPr>
          </a:p>
        </p:txBody>
      </p:sp>
      <p:pic>
        <p:nvPicPr>
          <p:cNvPr id="119" name="Google Shape;119;p16"/>
          <p:cNvPicPr preferRelativeResize="0"/>
          <p:nvPr/>
        </p:nvPicPr>
        <p:blipFill rotWithShape="1">
          <a:blip r:embed="rId4">
            <a:alphaModFix/>
          </a:blip>
          <a:srcRect b="16358" l="13191" r="10291" t="17942"/>
          <a:stretch/>
        </p:blipFill>
        <p:spPr>
          <a:xfrm>
            <a:off x="3152975" y="2380650"/>
            <a:ext cx="2308998" cy="19825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7"/>
          <p:cNvSpPr/>
          <p:nvPr/>
        </p:nvSpPr>
        <p:spPr>
          <a:xfrm>
            <a:off x="7950" y="7950"/>
            <a:ext cx="9129900" cy="5143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5" name="Google Shape;125;p17"/>
          <p:cNvPicPr preferRelativeResize="0"/>
          <p:nvPr/>
        </p:nvPicPr>
        <p:blipFill>
          <a:blip r:embed="rId3">
            <a:alphaModFix/>
          </a:blip>
          <a:stretch>
            <a:fillRect/>
          </a:stretch>
        </p:blipFill>
        <p:spPr>
          <a:xfrm>
            <a:off x="7050" y="4398600"/>
            <a:ext cx="744900" cy="744900"/>
          </a:xfrm>
          <a:prstGeom prst="rect">
            <a:avLst/>
          </a:prstGeom>
          <a:noFill/>
          <a:ln>
            <a:noFill/>
          </a:ln>
        </p:spPr>
      </p:pic>
      <p:sp>
        <p:nvSpPr>
          <p:cNvPr id="126" name="Google Shape;126;p17"/>
          <p:cNvSpPr/>
          <p:nvPr/>
        </p:nvSpPr>
        <p:spPr>
          <a:xfrm>
            <a:off x="7050" y="0"/>
            <a:ext cx="9129900" cy="43986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7"/>
          <p:cNvSpPr txBox="1"/>
          <p:nvPr/>
        </p:nvSpPr>
        <p:spPr>
          <a:xfrm>
            <a:off x="0" y="0"/>
            <a:ext cx="7160100" cy="785100"/>
          </a:xfrm>
          <a:prstGeom prst="rect">
            <a:avLst/>
          </a:prstGeom>
          <a:noFill/>
          <a:ln>
            <a:noFill/>
          </a:ln>
        </p:spPr>
        <p:txBody>
          <a:bodyPr anchorCtr="0" anchor="t" bIns="91425" lIns="91425" spcFirstLastPara="1" rIns="91425" wrap="square" tIns="91425">
            <a:spAutoFit/>
          </a:bodyPr>
          <a:lstStyle/>
          <a:p>
            <a:pPr indent="0" lvl="0" marL="0" rtl="0" algn="l">
              <a:lnSpc>
                <a:spcPct val="110000"/>
              </a:lnSpc>
              <a:spcBef>
                <a:spcPts val="1500"/>
              </a:spcBef>
              <a:spcAft>
                <a:spcPts val="800"/>
              </a:spcAft>
              <a:buNone/>
            </a:pPr>
            <a:r>
              <a:rPr b="1" lang="en" sz="3900">
                <a:solidFill>
                  <a:schemeClr val="lt1"/>
                </a:solidFill>
                <a:latin typeface="Times New Roman"/>
                <a:ea typeface="Times New Roman"/>
                <a:cs typeface="Times New Roman"/>
                <a:sym typeface="Times New Roman"/>
              </a:rPr>
              <a:t>The Medical Model of Disability</a:t>
            </a:r>
            <a:endParaRPr b="1" sz="3900">
              <a:solidFill>
                <a:schemeClr val="lt1"/>
              </a:solidFill>
              <a:latin typeface="Times New Roman"/>
              <a:ea typeface="Times New Roman"/>
              <a:cs typeface="Times New Roman"/>
              <a:sym typeface="Times New Roman"/>
            </a:endParaRPr>
          </a:p>
        </p:txBody>
      </p:sp>
      <p:sp>
        <p:nvSpPr>
          <p:cNvPr id="128" name="Google Shape;128;p17"/>
          <p:cNvSpPr txBox="1"/>
          <p:nvPr/>
        </p:nvSpPr>
        <p:spPr>
          <a:xfrm>
            <a:off x="183125" y="851950"/>
            <a:ext cx="86946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rgbClr val="FBFBFB"/>
                </a:solidFill>
                <a:latin typeface="Times New Roman"/>
                <a:ea typeface="Times New Roman"/>
                <a:cs typeface="Times New Roman"/>
                <a:sym typeface="Times New Roman"/>
              </a:rPr>
              <a:t>“The Medical Model views disability as resulting from an individual person's physical or mental limitations, and is not connected to the social or geographical environments. The Medical Model focuses on finding a ‘cure’ or making a person more ‘normal.’”</a:t>
            </a:r>
            <a:endParaRPr sz="2400">
              <a:solidFill>
                <a:srgbClr val="FBFBFB"/>
              </a:solidFill>
              <a:latin typeface="Times New Roman"/>
              <a:ea typeface="Times New Roman"/>
              <a:cs typeface="Times New Roman"/>
              <a:sym typeface="Times New Roman"/>
            </a:endParaRPr>
          </a:p>
        </p:txBody>
      </p:sp>
      <p:sp>
        <p:nvSpPr>
          <p:cNvPr id="129" name="Google Shape;129;p17"/>
          <p:cNvSpPr txBox="1"/>
          <p:nvPr/>
        </p:nvSpPr>
        <p:spPr>
          <a:xfrm>
            <a:off x="1074875" y="4570950"/>
            <a:ext cx="7540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mes New Roman"/>
                <a:ea typeface="Times New Roman"/>
                <a:cs typeface="Times New Roman"/>
                <a:sym typeface="Times New Roman"/>
              </a:rPr>
              <a:t>Source: University of Oregon Accessible Education Center, “Medical and Social Models of Disability”</a:t>
            </a:r>
            <a:endParaRPr>
              <a:latin typeface="Times New Roman"/>
              <a:ea typeface="Times New Roman"/>
              <a:cs typeface="Times New Roman"/>
              <a:sym typeface="Times New Roman"/>
            </a:endParaRPr>
          </a:p>
        </p:txBody>
      </p:sp>
      <p:pic>
        <p:nvPicPr>
          <p:cNvPr id="130" name="Google Shape;130;p17"/>
          <p:cNvPicPr preferRelativeResize="0"/>
          <p:nvPr/>
        </p:nvPicPr>
        <p:blipFill rotWithShape="1">
          <a:blip r:embed="rId4">
            <a:alphaModFix/>
          </a:blip>
          <a:srcRect b="28019" l="29722" r="28015" t="28945"/>
          <a:stretch/>
        </p:blipFill>
        <p:spPr>
          <a:xfrm>
            <a:off x="3757875" y="2581100"/>
            <a:ext cx="1628251" cy="1658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8"/>
          <p:cNvSpPr/>
          <p:nvPr/>
        </p:nvSpPr>
        <p:spPr>
          <a:xfrm>
            <a:off x="7950" y="7950"/>
            <a:ext cx="9129900" cy="5143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6" name="Google Shape;136;p18"/>
          <p:cNvPicPr preferRelativeResize="0"/>
          <p:nvPr/>
        </p:nvPicPr>
        <p:blipFill>
          <a:blip r:embed="rId3">
            <a:alphaModFix/>
          </a:blip>
          <a:stretch>
            <a:fillRect/>
          </a:stretch>
        </p:blipFill>
        <p:spPr>
          <a:xfrm>
            <a:off x="7050" y="4398600"/>
            <a:ext cx="744900" cy="744900"/>
          </a:xfrm>
          <a:prstGeom prst="rect">
            <a:avLst/>
          </a:prstGeom>
          <a:noFill/>
          <a:ln>
            <a:noFill/>
          </a:ln>
        </p:spPr>
      </p:pic>
      <p:sp>
        <p:nvSpPr>
          <p:cNvPr id="137" name="Google Shape;137;p18"/>
          <p:cNvSpPr/>
          <p:nvPr/>
        </p:nvSpPr>
        <p:spPr>
          <a:xfrm>
            <a:off x="7050" y="0"/>
            <a:ext cx="9129900" cy="43986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8"/>
          <p:cNvSpPr txBox="1"/>
          <p:nvPr/>
        </p:nvSpPr>
        <p:spPr>
          <a:xfrm>
            <a:off x="0" y="0"/>
            <a:ext cx="7160100" cy="785100"/>
          </a:xfrm>
          <a:prstGeom prst="rect">
            <a:avLst/>
          </a:prstGeom>
          <a:noFill/>
          <a:ln>
            <a:noFill/>
          </a:ln>
        </p:spPr>
        <p:txBody>
          <a:bodyPr anchorCtr="0" anchor="t" bIns="91425" lIns="91425" spcFirstLastPara="1" rIns="91425" wrap="square" tIns="91425">
            <a:spAutoFit/>
          </a:bodyPr>
          <a:lstStyle/>
          <a:p>
            <a:pPr indent="0" lvl="0" marL="0" rtl="0" algn="l">
              <a:lnSpc>
                <a:spcPct val="110000"/>
              </a:lnSpc>
              <a:spcBef>
                <a:spcPts val="1500"/>
              </a:spcBef>
              <a:spcAft>
                <a:spcPts val="800"/>
              </a:spcAft>
              <a:buNone/>
            </a:pPr>
            <a:r>
              <a:rPr b="1" lang="en" sz="3900">
                <a:solidFill>
                  <a:schemeClr val="lt1"/>
                </a:solidFill>
                <a:latin typeface="Times New Roman"/>
                <a:ea typeface="Times New Roman"/>
                <a:cs typeface="Times New Roman"/>
                <a:sym typeface="Times New Roman"/>
              </a:rPr>
              <a:t>The Social Model of Disability</a:t>
            </a:r>
            <a:endParaRPr b="1" sz="3900">
              <a:solidFill>
                <a:schemeClr val="lt1"/>
              </a:solidFill>
              <a:latin typeface="Times New Roman"/>
              <a:ea typeface="Times New Roman"/>
              <a:cs typeface="Times New Roman"/>
              <a:sym typeface="Times New Roman"/>
            </a:endParaRPr>
          </a:p>
        </p:txBody>
      </p:sp>
      <p:sp>
        <p:nvSpPr>
          <p:cNvPr id="139" name="Google Shape;139;p18"/>
          <p:cNvSpPr txBox="1"/>
          <p:nvPr/>
        </p:nvSpPr>
        <p:spPr>
          <a:xfrm>
            <a:off x="183125" y="851950"/>
            <a:ext cx="86946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rgbClr val="FBFBFB"/>
                </a:solidFill>
                <a:latin typeface="Times New Roman"/>
                <a:ea typeface="Times New Roman"/>
                <a:cs typeface="Times New Roman"/>
                <a:sym typeface="Times New Roman"/>
              </a:rPr>
              <a:t>“</a:t>
            </a:r>
            <a:r>
              <a:rPr lang="en" sz="2400">
                <a:solidFill>
                  <a:srgbClr val="FBFBFB"/>
                </a:solidFill>
                <a:latin typeface="Times New Roman"/>
                <a:ea typeface="Times New Roman"/>
                <a:cs typeface="Times New Roman"/>
                <a:sym typeface="Times New Roman"/>
              </a:rPr>
              <a:t>The Social Model views disability as a consequence of environmental, social and attitudinal barriers that may prevent people from fully participating in society.</a:t>
            </a:r>
            <a:r>
              <a:rPr lang="en" sz="2400">
                <a:solidFill>
                  <a:srgbClr val="FBFBFB"/>
                </a:solidFill>
                <a:latin typeface="Times New Roman"/>
                <a:ea typeface="Times New Roman"/>
                <a:cs typeface="Times New Roman"/>
                <a:sym typeface="Times New Roman"/>
              </a:rPr>
              <a:t>”</a:t>
            </a:r>
            <a:endParaRPr sz="2400">
              <a:solidFill>
                <a:srgbClr val="FBFBFB"/>
              </a:solidFill>
              <a:latin typeface="Times New Roman"/>
              <a:ea typeface="Times New Roman"/>
              <a:cs typeface="Times New Roman"/>
              <a:sym typeface="Times New Roman"/>
            </a:endParaRPr>
          </a:p>
        </p:txBody>
      </p:sp>
      <p:sp>
        <p:nvSpPr>
          <p:cNvPr id="140" name="Google Shape;140;p18"/>
          <p:cNvSpPr txBox="1"/>
          <p:nvPr/>
        </p:nvSpPr>
        <p:spPr>
          <a:xfrm>
            <a:off x="1074875" y="4570950"/>
            <a:ext cx="7540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mes New Roman"/>
                <a:ea typeface="Times New Roman"/>
                <a:cs typeface="Times New Roman"/>
                <a:sym typeface="Times New Roman"/>
              </a:rPr>
              <a:t>Source: University of Oregon Accessible Education Center, “Medical and Social Models of Disability”</a:t>
            </a:r>
            <a:endParaRPr>
              <a:latin typeface="Times New Roman"/>
              <a:ea typeface="Times New Roman"/>
              <a:cs typeface="Times New Roman"/>
              <a:sym typeface="Times New Roman"/>
            </a:endParaRPr>
          </a:p>
        </p:txBody>
      </p:sp>
      <p:pic>
        <p:nvPicPr>
          <p:cNvPr id="141" name="Google Shape;141;p18"/>
          <p:cNvPicPr preferRelativeResize="0"/>
          <p:nvPr/>
        </p:nvPicPr>
        <p:blipFill rotWithShape="1">
          <a:blip r:embed="rId4">
            <a:alphaModFix/>
          </a:blip>
          <a:srcRect b="4690" l="0" r="0" t="-4690"/>
          <a:stretch/>
        </p:blipFill>
        <p:spPr>
          <a:xfrm>
            <a:off x="2705899" y="1411300"/>
            <a:ext cx="3732199" cy="37321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9"/>
          <p:cNvSpPr/>
          <p:nvPr/>
        </p:nvSpPr>
        <p:spPr>
          <a:xfrm>
            <a:off x="7950" y="7950"/>
            <a:ext cx="9129900" cy="5143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7" name="Google Shape;147;p19"/>
          <p:cNvPicPr preferRelativeResize="0"/>
          <p:nvPr/>
        </p:nvPicPr>
        <p:blipFill>
          <a:blip r:embed="rId3">
            <a:alphaModFix/>
          </a:blip>
          <a:stretch>
            <a:fillRect/>
          </a:stretch>
        </p:blipFill>
        <p:spPr>
          <a:xfrm>
            <a:off x="7050" y="4398600"/>
            <a:ext cx="744900" cy="744900"/>
          </a:xfrm>
          <a:prstGeom prst="rect">
            <a:avLst/>
          </a:prstGeom>
          <a:noFill/>
          <a:ln>
            <a:noFill/>
          </a:ln>
        </p:spPr>
      </p:pic>
      <p:sp>
        <p:nvSpPr>
          <p:cNvPr id="148" name="Google Shape;148;p19"/>
          <p:cNvSpPr/>
          <p:nvPr/>
        </p:nvSpPr>
        <p:spPr>
          <a:xfrm>
            <a:off x="7050" y="0"/>
            <a:ext cx="9129900" cy="43986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9"/>
          <p:cNvSpPr txBox="1"/>
          <p:nvPr/>
        </p:nvSpPr>
        <p:spPr>
          <a:xfrm>
            <a:off x="0" y="0"/>
            <a:ext cx="7160100" cy="785100"/>
          </a:xfrm>
          <a:prstGeom prst="rect">
            <a:avLst/>
          </a:prstGeom>
          <a:noFill/>
          <a:ln>
            <a:noFill/>
          </a:ln>
        </p:spPr>
        <p:txBody>
          <a:bodyPr anchorCtr="0" anchor="t" bIns="91425" lIns="91425" spcFirstLastPara="1" rIns="91425" wrap="square" tIns="91425">
            <a:spAutoFit/>
          </a:bodyPr>
          <a:lstStyle/>
          <a:p>
            <a:pPr indent="0" lvl="0" marL="0" rtl="0" algn="l">
              <a:lnSpc>
                <a:spcPct val="110000"/>
              </a:lnSpc>
              <a:spcBef>
                <a:spcPts val="1500"/>
              </a:spcBef>
              <a:spcAft>
                <a:spcPts val="800"/>
              </a:spcAft>
              <a:buNone/>
            </a:pPr>
            <a:r>
              <a:rPr b="1" lang="en" sz="3900">
                <a:solidFill>
                  <a:schemeClr val="lt1"/>
                </a:solidFill>
                <a:latin typeface="Times New Roman"/>
                <a:ea typeface="Times New Roman"/>
                <a:cs typeface="Times New Roman"/>
                <a:sym typeface="Times New Roman"/>
              </a:rPr>
              <a:t>Identity and Expertise</a:t>
            </a:r>
            <a:endParaRPr b="1" sz="3900">
              <a:solidFill>
                <a:schemeClr val="lt1"/>
              </a:solidFill>
              <a:latin typeface="Times New Roman"/>
              <a:ea typeface="Times New Roman"/>
              <a:cs typeface="Times New Roman"/>
              <a:sym typeface="Times New Roman"/>
            </a:endParaRPr>
          </a:p>
        </p:txBody>
      </p:sp>
      <p:sp>
        <p:nvSpPr>
          <p:cNvPr id="150" name="Google Shape;150;p19"/>
          <p:cNvSpPr txBox="1"/>
          <p:nvPr/>
        </p:nvSpPr>
        <p:spPr>
          <a:xfrm>
            <a:off x="183125" y="851950"/>
            <a:ext cx="8694600" cy="178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rgbClr val="FBFBFB"/>
                </a:solidFill>
                <a:latin typeface="Times New Roman"/>
                <a:ea typeface="Times New Roman"/>
                <a:cs typeface="Times New Roman"/>
                <a:sym typeface="Times New Roman"/>
              </a:rPr>
              <a:t>“</a:t>
            </a:r>
            <a:r>
              <a:rPr lang="en" sz="2600">
                <a:solidFill>
                  <a:srgbClr val="FBFBFB"/>
                </a:solidFill>
                <a:latin typeface="Times New Roman"/>
                <a:ea typeface="Times New Roman"/>
                <a:cs typeface="Times New Roman"/>
                <a:sym typeface="Times New Roman"/>
              </a:rPr>
              <a:t>Social identities are neither pre-existent in individual minds nor static entities in the social world; they are dynamic historical and cultural constructs that are creators of and responsive to collective action.</a:t>
            </a:r>
            <a:r>
              <a:rPr lang="en" sz="2600">
                <a:solidFill>
                  <a:srgbClr val="FBFBFB"/>
                </a:solidFill>
                <a:latin typeface="Times New Roman"/>
                <a:ea typeface="Times New Roman"/>
                <a:cs typeface="Times New Roman"/>
                <a:sym typeface="Times New Roman"/>
              </a:rPr>
              <a:t>”</a:t>
            </a:r>
            <a:endParaRPr sz="2600">
              <a:solidFill>
                <a:srgbClr val="FBFBFB"/>
              </a:solidFill>
              <a:latin typeface="Times New Roman"/>
              <a:ea typeface="Times New Roman"/>
              <a:cs typeface="Times New Roman"/>
              <a:sym typeface="Times New Roman"/>
            </a:endParaRPr>
          </a:p>
        </p:txBody>
      </p:sp>
      <p:sp>
        <p:nvSpPr>
          <p:cNvPr id="151" name="Google Shape;151;p19"/>
          <p:cNvSpPr txBox="1"/>
          <p:nvPr/>
        </p:nvSpPr>
        <p:spPr>
          <a:xfrm>
            <a:off x="1074875" y="4570950"/>
            <a:ext cx="7540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mes New Roman"/>
                <a:ea typeface="Times New Roman"/>
                <a:cs typeface="Times New Roman"/>
                <a:sym typeface="Times New Roman"/>
              </a:rPr>
              <a:t>Source: APA, </a:t>
            </a:r>
            <a:r>
              <a:rPr lang="en">
                <a:latin typeface="Times New Roman"/>
                <a:ea typeface="Times New Roman"/>
                <a:cs typeface="Times New Roman"/>
                <a:sym typeface="Times New Roman"/>
              </a:rPr>
              <a:t>Thomas P. Dirth and Nyla R. Branscombe,</a:t>
            </a:r>
            <a:r>
              <a:rPr lang="en">
                <a:latin typeface="Times New Roman"/>
                <a:ea typeface="Times New Roman"/>
                <a:cs typeface="Times New Roman"/>
                <a:sym typeface="Times New Roman"/>
              </a:rPr>
              <a:t> “</a:t>
            </a:r>
            <a:r>
              <a:rPr lang="en">
                <a:latin typeface="Times New Roman"/>
                <a:ea typeface="Times New Roman"/>
                <a:cs typeface="Times New Roman"/>
                <a:sym typeface="Times New Roman"/>
              </a:rPr>
              <a:t>The Social Identity Approach to Disability</a:t>
            </a:r>
            <a:r>
              <a:rPr lang="en">
                <a:latin typeface="Times New Roman"/>
                <a:ea typeface="Times New Roman"/>
                <a:cs typeface="Times New Roman"/>
                <a:sym typeface="Times New Roman"/>
              </a:rPr>
              <a:t>” </a:t>
            </a:r>
            <a:endParaRPr>
              <a:latin typeface="Times New Roman"/>
              <a:ea typeface="Times New Roman"/>
              <a:cs typeface="Times New Roman"/>
              <a:sym typeface="Times New Roman"/>
            </a:endParaRPr>
          </a:p>
        </p:txBody>
      </p:sp>
      <p:pic>
        <p:nvPicPr>
          <p:cNvPr id="152" name="Google Shape;152;p19"/>
          <p:cNvPicPr preferRelativeResize="0"/>
          <p:nvPr/>
        </p:nvPicPr>
        <p:blipFill rotWithShape="1">
          <a:blip r:embed="rId4">
            <a:alphaModFix/>
          </a:blip>
          <a:srcRect b="13298" l="21182" r="21674" t="13794"/>
          <a:stretch/>
        </p:blipFill>
        <p:spPr>
          <a:xfrm>
            <a:off x="3904088" y="2637550"/>
            <a:ext cx="1252685" cy="159825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0"/>
          <p:cNvSpPr/>
          <p:nvPr/>
        </p:nvSpPr>
        <p:spPr>
          <a:xfrm>
            <a:off x="7950" y="7950"/>
            <a:ext cx="9129900" cy="5143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8" name="Google Shape;158;p20"/>
          <p:cNvPicPr preferRelativeResize="0"/>
          <p:nvPr/>
        </p:nvPicPr>
        <p:blipFill>
          <a:blip r:embed="rId3">
            <a:alphaModFix/>
          </a:blip>
          <a:stretch>
            <a:fillRect/>
          </a:stretch>
        </p:blipFill>
        <p:spPr>
          <a:xfrm>
            <a:off x="7050" y="4398600"/>
            <a:ext cx="744900" cy="744900"/>
          </a:xfrm>
          <a:prstGeom prst="rect">
            <a:avLst/>
          </a:prstGeom>
          <a:noFill/>
          <a:ln>
            <a:noFill/>
          </a:ln>
        </p:spPr>
      </p:pic>
      <p:sp>
        <p:nvSpPr>
          <p:cNvPr id="159" name="Google Shape;159;p20"/>
          <p:cNvSpPr/>
          <p:nvPr/>
        </p:nvSpPr>
        <p:spPr>
          <a:xfrm>
            <a:off x="7050" y="0"/>
            <a:ext cx="9129900" cy="43986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0"/>
          <p:cNvSpPr txBox="1"/>
          <p:nvPr/>
        </p:nvSpPr>
        <p:spPr>
          <a:xfrm>
            <a:off x="0" y="0"/>
            <a:ext cx="7874400" cy="785100"/>
          </a:xfrm>
          <a:prstGeom prst="rect">
            <a:avLst/>
          </a:prstGeom>
          <a:noFill/>
          <a:ln>
            <a:noFill/>
          </a:ln>
        </p:spPr>
        <p:txBody>
          <a:bodyPr anchorCtr="0" anchor="t" bIns="91425" lIns="91425" spcFirstLastPara="1" rIns="91425" wrap="square" tIns="91425">
            <a:spAutoFit/>
          </a:bodyPr>
          <a:lstStyle/>
          <a:p>
            <a:pPr indent="0" lvl="0" marL="0" rtl="0" algn="l">
              <a:lnSpc>
                <a:spcPct val="110000"/>
              </a:lnSpc>
              <a:spcBef>
                <a:spcPts val="1500"/>
              </a:spcBef>
              <a:spcAft>
                <a:spcPts val="800"/>
              </a:spcAft>
              <a:buNone/>
            </a:pPr>
            <a:r>
              <a:rPr b="1" lang="en" sz="3900">
                <a:solidFill>
                  <a:schemeClr val="lt1"/>
                </a:solidFill>
                <a:latin typeface="Times New Roman"/>
                <a:ea typeface="Times New Roman"/>
                <a:cs typeface="Times New Roman"/>
                <a:sym typeface="Times New Roman"/>
              </a:rPr>
              <a:t>Remarks from Emily McClintock</a:t>
            </a:r>
            <a:endParaRPr b="1" sz="3900">
              <a:solidFill>
                <a:schemeClr val="lt1"/>
              </a:solidFill>
              <a:latin typeface="Times New Roman"/>
              <a:ea typeface="Times New Roman"/>
              <a:cs typeface="Times New Roman"/>
              <a:sym typeface="Times New Roman"/>
            </a:endParaRPr>
          </a:p>
        </p:txBody>
      </p:sp>
      <p:sp>
        <p:nvSpPr>
          <p:cNvPr id="161" name="Google Shape;161;p20"/>
          <p:cNvSpPr txBox="1"/>
          <p:nvPr/>
        </p:nvSpPr>
        <p:spPr>
          <a:xfrm>
            <a:off x="1074875" y="4570950"/>
            <a:ext cx="7540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mes New Roman"/>
                <a:ea typeface="Times New Roman"/>
                <a:cs typeface="Times New Roman"/>
                <a:sym typeface="Times New Roman"/>
              </a:rPr>
              <a:t>Source: Cornell Health, “Emily McClintock”</a:t>
            </a:r>
            <a:endParaRPr>
              <a:latin typeface="Times New Roman"/>
              <a:ea typeface="Times New Roman"/>
              <a:cs typeface="Times New Roman"/>
              <a:sym typeface="Times New Roman"/>
            </a:endParaRPr>
          </a:p>
        </p:txBody>
      </p:sp>
      <p:sp>
        <p:nvSpPr>
          <p:cNvPr id="162" name="Google Shape;162;p20"/>
          <p:cNvSpPr txBox="1"/>
          <p:nvPr/>
        </p:nvSpPr>
        <p:spPr>
          <a:xfrm>
            <a:off x="183125" y="851950"/>
            <a:ext cx="86946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rgbClr val="FBFBFB"/>
                </a:solidFill>
                <a:latin typeface="Times New Roman"/>
                <a:ea typeface="Times New Roman"/>
                <a:cs typeface="Times New Roman"/>
                <a:sym typeface="Times New Roman"/>
              </a:rPr>
              <a:t>Mental Health Access and Referral Counselor </a:t>
            </a:r>
            <a:endParaRPr sz="2400">
              <a:solidFill>
                <a:srgbClr val="FBFBFB"/>
              </a:solidFill>
              <a:latin typeface="Times New Roman"/>
              <a:ea typeface="Times New Roman"/>
              <a:cs typeface="Times New Roman"/>
              <a:sym typeface="Times New Roman"/>
            </a:endParaRPr>
          </a:p>
          <a:p>
            <a:pPr indent="0" lvl="0" marL="0" rtl="0" algn="l">
              <a:spcBef>
                <a:spcPts val="0"/>
              </a:spcBef>
              <a:spcAft>
                <a:spcPts val="0"/>
              </a:spcAft>
              <a:buNone/>
            </a:pPr>
            <a:r>
              <a:t/>
            </a:r>
            <a:endParaRPr sz="2400">
              <a:solidFill>
                <a:srgbClr val="FBFBFB"/>
              </a:solidFill>
              <a:latin typeface="Times New Roman"/>
              <a:ea typeface="Times New Roman"/>
              <a:cs typeface="Times New Roman"/>
              <a:sym typeface="Times New Roman"/>
            </a:endParaRPr>
          </a:p>
          <a:p>
            <a:pPr indent="0" lvl="0" marL="0" rtl="0" algn="l">
              <a:spcBef>
                <a:spcPts val="0"/>
              </a:spcBef>
              <a:spcAft>
                <a:spcPts val="0"/>
              </a:spcAft>
              <a:buNone/>
            </a:pPr>
            <a:r>
              <a:rPr lang="en" sz="2400">
                <a:solidFill>
                  <a:srgbClr val="FBFBFB"/>
                </a:solidFill>
                <a:latin typeface="Times New Roman"/>
                <a:ea typeface="Times New Roman"/>
                <a:cs typeface="Times New Roman"/>
                <a:sym typeface="Times New Roman"/>
              </a:rPr>
              <a:t>Affiliations:</a:t>
            </a:r>
            <a:endParaRPr sz="2400">
              <a:solidFill>
                <a:srgbClr val="FBFBFB"/>
              </a:solidFill>
              <a:latin typeface="Times New Roman"/>
              <a:ea typeface="Times New Roman"/>
              <a:cs typeface="Times New Roman"/>
              <a:sym typeface="Times New Roman"/>
            </a:endParaRPr>
          </a:p>
          <a:p>
            <a:pPr indent="0" lvl="0" marL="0" rtl="0" algn="l">
              <a:spcBef>
                <a:spcPts val="0"/>
              </a:spcBef>
              <a:spcAft>
                <a:spcPts val="0"/>
              </a:spcAft>
              <a:buNone/>
            </a:pPr>
            <a:r>
              <a:rPr lang="en" sz="2400">
                <a:solidFill>
                  <a:srgbClr val="FBFBFB"/>
                </a:solidFill>
                <a:latin typeface="Times New Roman"/>
                <a:ea typeface="Times New Roman"/>
                <a:cs typeface="Times New Roman"/>
                <a:sym typeface="Times New Roman"/>
              </a:rPr>
              <a:t>Counseling &amp; Psychological Services (CAPS) </a:t>
            </a:r>
            <a:endParaRPr sz="2400">
              <a:solidFill>
                <a:srgbClr val="FBFBFB"/>
              </a:solidFill>
              <a:latin typeface="Times New Roman"/>
              <a:ea typeface="Times New Roman"/>
              <a:cs typeface="Times New Roman"/>
              <a:sym typeface="Times New Roman"/>
            </a:endParaRPr>
          </a:p>
          <a:p>
            <a:pPr indent="0" lvl="0" marL="0" rtl="0" algn="l">
              <a:spcBef>
                <a:spcPts val="0"/>
              </a:spcBef>
              <a:spcAft>
                <a:spcPts val="0"/>
              </a:spcAft>
              <a:buNone/>
            </a:pPr>
            <a:r>
              <a:rPr lang="en" sz="2400">
                <a:solidFill>
                  <a:srgbClr val="FBFBFB"/>
                </a:solidFill>
                <a:latin typeface="Times New Roman"/>
                <a:ea typeface="Times New Roman"/>
                <a:cs typeface="Times New Roman"/>
                <a:sym typeface="Times New Roman"/>
              </a:rPr>
              <a:t>Mental Health Access and Referral team</a:t>
            </a:r>
            <a:endParaRPr sz="2400">
              <a:solidFill>
                <a:srgbClr val="FBFBFB"/>
              </a:solidFill>
              <a:latin typeface="Times New Roman"/>
              <a:ea typeface="Times New Roman"/>
              <a:cs typeface="Times New Roman"/>
              <a:sym typeface="Times New Roman"/>
            </a:endParaRPr>
          </a:p>
          <a:p>
            <a:pPr indent="0" lvl="0" marL="0" rtl="0" algn="l">
              <a:spcBef>
                <a:spcPts val="0"/>
              </a:spcBef>
              <a:spcAft>
                <a:spcPts val="0"/>
              </a:spcAft>
              <a:buNone/>
            </a:pPr>
            <a:r>
              <a:t/>
            </a:r>
            <a:endParaRPr sz="2400">
              <a:solidFill>
                <a:srgbClr val="FBFBFB"/>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1"/>
          <p:cNvSpPr/>
          <p:nvPr/>
        </p:nvSpPr>
        <p:spPr>
          <a:xfrm>
            <a:off x="7950" y="7950"/>
            <a:ext cx="9129900" cy="5143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8" name="Google Shape;168;p21"/>
          <p:cNvPicPr preferRelativeResize="0"/>
          <p:nvPr/>
        </p:nvPicPr>
        <p:blipFill>
          <a:blip r:embed="rId3">
            <a:alphaModFix/>
          </a:blip>
          <a:stretch>
            <a:fillRect/>
          </a:stretch>
        </p:blipFill>
        <p:spPr>
          <a:xfrm>
            <a:off x="7050" y="4398600"/>
            <a:ext cx="744900" cy="744900"/>
          </a:xfrm>
          <a:prstGeom prst="rect">
            <a:avLst/>
          </a:prstGeom>
          <a:noFill/>
          <a:ln>
            <a:noFill/>
          </a:ln>
        </p:spPr>
      </p:pic>
      <p:sp>
        <p:nvSpPr>
          <p:cNvPr id="169" name="Google Shape;169;p21"/>
          <p:cNvSpPr/>
          <p:nvPr/>
        </p:nvSpPr>
        <p:spPr>
          <a:xfrm>
            <a:off x="7050" y="0"/>
            <a:ext cx="9129900" cy="43986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1"/>
          <p:cNvSpPr txBox="1"/>
          <p:nvPr/>
        </p:nvSpPr>
        <p:spPr>
          <a:xfrm>
            <a:off x="0" y="0"/>
            <a:ext cx="7874400" cy="785100"/>
          </a:xfrm>
          <a:prstGeom prst="rect">
            <a:avLst/>
          </a:prstGeom>
          <a:noFill/>
          <a:ln>
            <a:noFill/>
          </a:ln>
        </p:spPr>
        <p:txBody>
          <a:bodyPr anchorCtr="0" anchor="t" bIns="91425" lIns="91425" spcFirstLastPara="1" rIns="91425" wrap="square" tIns="91425">
            <a:spAutoFit/>
          </a:bodyPr>
          <a:lstStyle/>
          <a:p>
            <a:pPr indent="0" lvl="0" marL="0" rtl="0" algn="l">
              <a:lnSpc>
                <a:spcPct val="110000"/>
              </a:lnSpc>
              <a:spcBef>
                <a:spcPts val="1500"/>
              </a:spcBef>
              <a:spcAft>
                <a:spcPts val="800"/>
              </a:spcAft>
              <a:buNone/>
            </a:pPr>
            <a:r>
              <a:rPr b="1" lang="en" sz="3900">
                <a:solidFill>
                  <a:schemeClr val="lt1"/>
                </a:solidFill>
                <a:latin typeface="Times New Roman"/>
                <a:ea typeface="Times New Roman"/>
                <a:cs typeface="Times New Roman"/>
                <a:sym typeface="Times New Roman"/>
              </a:rPr>
              <a:t>CAPS Appointment Process</a:t>
            </a:r>
            <a:endParaRPr b="1" sz="3900">
              <a:solidFill>
                <a:schemeClr val="lt1"/>
              </a:solidFill>
              <a:latin typeface="Times New Roman"/>
              <a:ea typeface="Times New Roman"/>
              <a:cs typeface="Times New Roman"/>
              <a:sym typeface="Times New Roman"/>
            </a:endParaRPr>
          </a:p>
        </p:txBody>
      </p:sp>
      <p:sp>
        <p:nvSpPr>
          <p:cNvPr id="171" name="Google Shape;171;p21"/>
          <p:cNvSpPr txBox="1"/>
          <p:nvPr/>
        </p:nvSpPr>
        <p:spPr>
          <a:xfrm>
            <a:off x="1074875" y="4570950"/>
            <a:ext cx="7540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mes New Roman"/>
                <a:ea typeface="Times New Roman"/>
                <a:cs typeface="Times New Roman"/>
                <a:sym typeface="Times New Roman"/>
              </a:rPr>
              <a:t>Source: Cornell Health, “</a:t>
            </a:r>
            <a:r>
              <a:rPr lang="en">
                <a:latin typeface="Times New Roman"/>
                <a:ea typeface="Times New Roman"/>
                <a:cs typeface="Times New Roman"/>
                <a:sym typeface="Times New Roman"/>
              </a:rPr>
              <a:t>Appointments</a:t>
            </a:r>
            <a:r>
              <a:rPr lang="en">
                <a:latin typeface="Times New Roman"/>
                <a:ea typeface="Times New Roman"/>
                <a:cs typeface="Times New Roman"/>
                <a:sym typeface="Times New Roman"/>
              </a:rPr>
              <a:t>”</a:t>
            </a:r>
            <a:endParaRPr>
              <a:latin typeface="Times New Roman"/>
              <a:ea typeface="Times New Roman"/>
              <a:cs typeface="Times New Roman"/>
              <a:sym typeface="Times New Roman"/>
            </a:endParaRPr>
          </a:p>
        </p:txBody>
      </p:sp>
      <p:pic>
        <p:nvPicPr>
          <p:cNvPr id="172" name="Google Shape;172;p21"/>
          <p:cNvPicPr preferRelativeResize="0"/>
          <p:nvPr/>
        </p:nvPicPr>
        <p:blipFill rotWithShape="1">
          <a:blip r:embed="rId4">
            <a:alphaModFix/>
          </a:blip>
          <a:srcRect b="0" l="0" r="0" t="0"/>
          <a:stretch/>
        </p:blipFill>
        <p:spPr>
          <a:xfrm>
            <a:off x="1672100" y="811450"/>
            <a:ext cx="5712648" cy="2947001"/>
          </a:xfrm>
          <a:prstGeom prst="rect">
            <a:avLst/>
          </a:prstGeom>
          <a:noFill/>
          <a:ln>
            <a:noFill/>
          </a:ln>
        </p:spPr>
      </p:pic>
      <p:sp>
        <p:nvSpPr>
          <p:cNvPr id="173" name="Google Shape;173;p21"/>
          <p:cNvSpPr txBox="1"/>
          <p:nvPr/>
        </p:nvSpPr>
        <p:spPr>
          <a:xfrm>
            <a:off x="7950" y="3784800"/>
            <a:ext cx="91299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rgbClr val="FBFBFB"/>
                </a:solidFill>
                <a:latin typeface="Times New Roman"/>
                <a:ea typeface="Times New Roman"/>
                <a:cs typeface="Times New Roman"/>
                <a:sym typeface="Times New Roman"/>
              </a:rPr>
              <a:t>Step 1: Log in to MyCornellHealth through the Cornell Health website</a:t>
            </a:r>
            <a:endParaRPr sz="2400">
              <a:solidFill>
                <a:srgbClr val="FBFBFB"/>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