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259" r:id="rId2"/>
    <p:sldId id="361" r:id="rId3"/>
    <p:sldId id="362" r:id="rId4"/>
    <p:sldId id="370" r:id="rId5"/>
    <p:sldId id="265" r:id="rId6"/>
    <p:sldId id="368" r:id="rId7"/>
    <p:sldId id="369" r:id="rId8"/>
  </p:sldIdLst>
  <p:sldSz cx="9144000" cy="6858000" type="screen4x3"/>
  <p:notesSz cx="6934200" cy="9220200"/>
  <p:defaultTextStyle>
    <a:defPPr>
      <a:defRPr lang="en-US"/>
    </a:defPPr>
    <a:lvl1pPr algn="l" rtl="0" eaLnBrk="0" fontAlgn="base" hangingPunct="0">
      <a:spcBef>
        <a:spcPct val="0"/>
      </a:spcBef>
      <a:spcAft>
        <a:spcPct val="0"/>
      </a:spcAft>
      <a:defRPr sz="2400" kern="1200">
        <a:solidFill>
          <a:schemeClr val="tx1"/>
        </a:solidFill>
        <a:latin typeface="Frutiger 87ExtraBlackCn" pitchFamily="34" charset="0"/>
        <a:ea typeface="+mn-ea"/>
        <a:cs typeface="+mn-cs"/>
      </a:defRPr>
    </a:lvl1pPr>
    <a:lvl2pPr marL="457200" algn="l" rtl="0" eaLnBrk="0" fontAlgn="base" hangingPunct="0">
      <a:spcBef>
        <a:spcPct val="0"/>
      </a:spcBef>
      <a:spcAft>
        <a:spcPct val="0"/>
      </a:spcAft>
      <a:defRPr sz="2400" kern="1200">
        <a:solidFill>
          <a:schemeClr val="tx1"/>
        </a:solidFill>
        <a:latin typeface="Frutiger 87ExtraBlackCn" pitchFamily="34" charset="0"/>
        <a:ea typeface="+mn-ea"/>
        <a:cs typeface="+mn-cs"/>
      </a:defRPr>
    </a:lvl2pPr>
    <a:lvl3pPr marL="914400" algn="l" rtl="0" eaLnBrk="0" fontAlgn="base" hangingPunct="0">
      <a:spcBef>
        <a:spcPct val="0"/>
      </a:spcBef>
      <a:spcAft>
        <a:spcPct val="0"/>
      </a:spcAft>
      <a:defRPr sz="2400" kern="1200">
        <a:solidFill>
          <a:schemeClr val="tx1"/>
        </a:solidFill>
        <a:latin typeface="Frutiger 87ExtraBlackCn"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Frutiger 87ExtraBlackCn"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Frutiger 87ExtraBlackCn" pitchFamily="34" charset="0"/>
        <a:ea typeface="+mn-ea"/>
        <a:cs typeface="+mn-cs"/>
      </a:defRPr>
    </a:lvl5pPr>
    <a:lvl6pPr marL="2286000" algn="l" defTabSz="914400" rtl="0" eaLnBrk="1" latinLnBrk="0" hangingPunct="1">
      <a:defRPr sz="2400" kern="1200">
        <a:solidFill>
          <a:schemeClr val="tx1"/>
        </a:solidFill>
        <a:latin typeface="Frutiger 87ExtraBlackCn" pitchFamily="34" charset="0"/>
        <a:ea typeface="+mn-ea"/>
        <a:cs typeface="+mn-cs"/>
      </a:defRPr>
    </a:lvl6pPr>
    <a:lvl7pPr marL="2743200" algn="l" defTabSz="914400" rtl="0" eaLnBrk="1" latinLnBrk="0" hangingPunct="1">
      <a:defRPr sz="2400" kern="1200">
        <a:solidFill>
          <a:schemeClr val="tx1"/>
        </a:solidFill>
        <a:latin typeface="Frutiger 87ExtraBlackCn" pitchFamily="34" charset="0"/>
        <a:ea typeface="+mn-ea"/>
        <a:cs typeface="+mn-cs"/>
      </a:defRPr>
    </a:lvl7pPr>
    <a:lvl8pPr marL="3200400" algn="l" defTabSz="914400" rtl="0" eaLnBrk="1" latinLnBrk="0" hangingPunct="1">
      <a:defRPr sz="2400" kern="1200">
        <a:solidFill>
          <a:schemeClr val="tx1"/>
        </a:solidFill>
        <a:latin typeface="Frutiger 87ExtraBlackCn" pitchFamily="34" charset="0"/>
        <a:ea typeface="+mn-ea"/>
        <a:cs typeface="+mn-cs"/>
      </a:defRPr>
    </a:lvl8pPr>
    <a:lvl9pPr marL="3657600" algn="l" defTabSz="914400" rtl="0" eaLnBrk="1" latinLnBrk="0" hangingPunct="1">
      <a:defRPr sz="2400" kern="1200">
        <a:solidFill>
          <a:schemeClr val="tx1"/>
        </a:solidFill>
        <a:latin typeface="Frutiger 87ExtraBlackCn"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66FF"/>
    <a:srgbClr val="FFCC00"/>
    <a:srgbClr val="B82018"/>
    <a:srgbClr val="333333"/>
    <a:srgbClr val="E8E8E8"/>
    <a:srgbClr val="4C4C4C"/>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63333" autoAdjust="0"/>
  </p:normalViewPr>
  <p:slideViewPr>
    <p:cSldViewPr>
      <p:cViewPr varScale="1">
        <p:scale>
          <a:sx n="70" d="100"/>
          <a:sy n="70" d="100"/>
        </p:scale>
        <p:origin x="167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500" y="-120"/>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pPr>
              <a:defRPr/>
            </a:pPr>
            <a:endParaRPr lang="en-US" altLang="en-US"/>
          </a:p>
        </p:txBody>
      </p:sp>
      <p:sp>
        <p:nvSpPr>
          <p:cNvPr id="11267"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pPr>
              <a:defRPr/>
            </a:pPr>
            <a:endParaRPr lang="en-US" altLang="en-US"/>
          </a:p>
        </p:txBody>
      </p:sp>
      <p:sp>
        <p:nvSpPr>
          <p:cNvPr id="11268"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pPr>
              <a:defRPr/>
            </a:pPr>
            <a:endParaRPr lang="en-US" altLang="en-US"/>
          </a:p>
        </p:txBody>
      </p:sp>
      <p:sp>
        <p:nvSpPr>
          <p:cNvPr id="11269"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anose="02020603050405020304" pitchFamily="18" charset="0"/>
              </a:defRPr>
            </a:lvl1pPr>
          </a:lstStyle>
          <a:p>
            <a:pPr>
              <a:defRPr/>
            </a:pPr>
            <a:fld id="{3026C09C-37F2-40CE-B533-3A85335851B0}" type="slidenum">
              <a:rPr lang="en-US" altLang="en-US"/>
              <a:pPr>
                <a:defRPr/>
              </a:pPr>
              <a:t>‹#›</a:t>
            </a:fld>
            <a:endParaRPr lang="en-US" altLang="en-US"/>
          </a:p>
        </p:txBody>
      </p:sp>
    </p:spTree>
    <p:extLst>
      <p:ext uri="{BB962C8B-B14F-4D97-AF65-F5344CB8AC3E}">
        <p14:creationId xmlns:p14="http://schemas.microsoft.com/office/powerpoint/2010/main" val="3858491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pPr>
              <a:defRPr/>
            </a:pPr>
            <a:endParaRPr lang="en-US" altLang="en-US"/>
          </a:p>
        </p:txBody>
      </p:sp>
      <p:sp>
        <p:nvSpPr>
          <p:cNvPr id="9219"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pPr>
              <a:defRPr/>
            </a:pPr>
            <a:endParaRPr lang="en-US" altLang="en-US"/>
          </a:p>
        </p:txBody>
      </p:sp>
      <p:sp>
        <p:nvSpPr>
          <p:cNvPr id="9223"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anose="02020603050405020304" pitchFamily="18" charset="0"/>
              </a:defRPr>
            </a:lvl1pPr>
          </a:lstStyle>
          <a:p>
            <a:pPr>
              <a:defRPr/>
            </a:pPr>
            <a:fld id="{C6FE8E4E-F99B-4856-ABBA-70EDBC15061C}" type="slidenum">
              <a:rPr lang="en-US" altLang="en-US"/>
              <a:pPr>
                <a:defRPr/>
              </a:pPr>
              <a:t>‹#›</a:t>
            </a:fld>
            <a:endParaRPr lang="en-US" altLang="en-US"/>
          </a:p>
        </p:txBody>
      </p:sp>
    </p:spTree>
    <p:extLst>
      <p:ext uri="{BB962C8B-B14F-4D97-AF65-F5344CB8AC3E}">
        <p14:creationId xmlns:p14="http://schemas.microsoft.com/office/powerpoint/2010/main" val="820787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FE8E4E-F99B-4856-ABBA-70EDBC15061C}" type="slidenum">
              <a:rPr lang="en-US" altLang="en-US" smtClean="0"/>
              <a:pPr>
                <a:defRPr/>
              </a:pPr>
              <a:t>1</a:t>
            </a:fld>
            <a:endParaRPr lang="en-US" altLang="en-US"/>
          </a:p>
        </p:txBody>
      </p:sp>
    </p:spTree>
    <p:extLst>
      <p:ext uri="{BB962C8B-B14F-4D97-AF65-F5344CB8AC3E}">
        <p14:creationId xmlns:p14="http://schemas.microsoft.com/office/powerpoint/2010/main" val="425287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FE8E4E-F99B-4856-ABBA-70EDBC15061C}" type="slidenum">
              <a:rPr lang="en-US" altLang="en-US" smtClean="0"/>
              <a:pPr>
                <a:defRPr/>
              </a:pPr>
              <a:t>2</a:t>
            </a:fld>
            <a:endParaRPr lang="en-US" altLang="en-US"/>
          </a:p>
        </p:txBody>
      </p:sp>
    </p:spTree>
    <p:extLst>
      <p:ext uri="{BB962C8B-B14F-4D97-AF65-F5344CB8AC3E}">
        <p14:creationId xmlns:p14="http://schemas.microsoft.com/office/powerpoint/2010/main" val="408261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FE8E4E-F99B-4856-ABBA-70EDBC15061C}" type="slidenum">
              <a:rPr lang="en-US" altLang="en-US" smtClean="0"/>
              <a:pPr>
                <a:defRPr/>
              </a:pPr>
              <a:t>3</a:t>
            </a:fld>
            <a:endParaRPr lang="en-US" altLang="en-US"/>
          </a:p>
        </p:txBody>
      </p:sp>
    </p:spTree>
    <p:extLst>
      <p:ext uri="{BB962C8B-B14F-4D97-AF65-F5344CB8AC3E}">
        <p14:creationId xmlns:p14="http://schemas.microsoft.com/office/powerpoint/2010/main" val="2050729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CAF2A8D-FEA1-5049-8612-BC0F4CBBC051}" type="slidenum">
              <a:rPr lang="en-US" smtClean="0"/>
              <a:t>5</a:t>
            </a:fld>
            <a:endParaRPr lang="en-US"/>
          </a:p>
        </p:txBody>
      </p:sp>
    </p:spTree>
    <p:extLst>
      <p:ext uri="{BB962C8B-B14F-4D97-AF65-F5344CB8AC3E}">
        <p14:creationId xmlns:p14="http://schemas.microsoft.com/office/powerpoint/2010/main" val="4063634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FE8E4E-F99B-4856-ABBA-70EDBC15061C}" type="slidenum">
              <a:rPr lang="en-US" altLang="en-US" smtClean="0"/>
              <a:pPr>
                <a:defRPr/>
              </a:pPr>
              <a:t>6</a:t>
            </a:fld>
            <a:endParaRPr lang="en-US" altLang="en-US"/>
          </a:p>
        </p:txBody>
      </p:sp>
    </p:spTree>
    <p:extLst>
      <p:ext uri="{BB962C8B-B14F-4D97-AF65-F5344CB8AC3E}">
        <p14:creationId xmlns:p14="http://schemas.microsoft.com/office/powerpoint/2010/main" val="1961063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FE8E4E-F99B-4856-ABBA-70EDBC15061C}" type="slidenum">
              <a:rPr lang="en-US" altLang="en-US" smtClean="0"/>
              <a:pPr>
                <a:defRPr/>
              </a:pPr>
              <a:t>7</a:t>
            </a:fld>
            <a:endParaRPr lang="en-US" altLang="en-US"/>
          </a:p>
        </p:txBody>
      </p:sp>
    </p:spTree>
    <p:extLst>
      <p:ext uri="{BB962C8B-B14F-4D97-AF65-F5344CB8AC3E}">
        <p14:creationId xmlns:p14="http://schemas.microsoft.com/office/powerpoint/2010/main" val="2151387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r="800" b="1112"/>
          <a:stretch>
            <a:fillRect/>
          </a:stretch>
        </p:blipFill>
        <p:spPr bwMode="auto">
          <a:xfrm>
            <a:off x="0" y="0"/>
            <a:ext cx="916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cu white lrg.psd"/>
          <p:cNvPicPr>
            <a:picLocks noChangeAspect="1"/>
          </p:cNvPicPr>
          <p:nvPr userDrawn="1"/>
        </p:nvPicPr>
        <p:blipFill>
          <a:blip r:embed="rId3">
            <a:extLst>
              <a:ext uri="{28A0092B-C50C-407E-A947-70E740481C1C}">
                <a14:useLocalDpi xmlns:a14="http://schemas.microsoft.com/office/drawing/2010/main" val="0"/>
              </a:ext>
            </a:extLst>
          </a:blip>
          <a:srcRect r="72186"/>
          <a:stretch>
            <a:fillRect/>
          </a:stretch>
        </p:blipFill>
        <p:spPr bwMode="auto">
          <a:xfrm>
            <a:off x="1443037" y="1143000"/>
            <a:ext cx="1300163"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4"/>
          <a:stretch>
            <a:fillRect/>
          </a:stretch>
        </p:blipFill>
        <p:spPr>
          <a:xfrm>
            <a:off x="1504188" y="3612232"/>
            <a:ext cx="6135624" cy="778793"/>
          </a:xfrm>
          <a:prstGeom prst="rect">
            <a:avLst/>
          </a:prstGeom>
        </p:spPr>
      </p:pic>
    </p:spTree>
    <p:extLst>
      <p:ext uri="{BB962C8B-B14F-4D97-AF65-F5344CB8AC3E}">
        <p14:creationId xmlns:p14="http://schemas.microsoft.com/office/powerpoint/2010/main" val="15080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u white lrg.psd"/>
          <p:cNvPicPr>
            <a:picLocks noChangeAspect="1"/>
          </p:cNvPicPr>
          <p:nvPr userDrawn="1"/>
        </p:nvPicPr>
        <p:blipFill>
          <a:blip r:embed="rId3">
            <a:extLst>
              <a:ext uri="{28A0092B-C50C-407E-A947-70E740481C1C}">
                <a14:useLocalDpi xmlns:a14="http://schemas.microsoft.com/office/drawing/2010/main" val="0"/>
              </a:ext>
            </a:extLst>
          </a:blip>
          <a:srcRect r="72186"/>
          <a:stretch>
            <a:fillRect/>
          </a:stretch>
        </p:blipFill>
        <p:spPr bwMode="auto">
          <a:xfrm>
            <a:off x="1443037" y="1143000"/>
            <a:ext cx="1300163"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4"/>
          <a:stretch>
            <a:fillRect/>
          </a:stretch>
        </p:blipFill>
        <p:spPr>
          <a:xfrm>
            <a:off x="1504188" y="3612232"/>
            <a:ext cx="6135624" cy="778793"/>
          </a:xfrm>
          <a:prstGeom prst="rect">
            <a:avLst/>
          </a:prstGeom>
        </p:spPr>
      </p:pic>
    </p:spTree>
    <p:extLst>
      <p:ext uri="{BB962C8B-B14F-4D97-AF65-F5344CB8AC3E}">
        <p14:creationId xmlns:p14="http://schemas.microsoft.com/office/powerpoint/2010/main" val="118866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52D7475-DBE6-4D50-8557-D6D40F0C041E}" type="slidenum">
              <a:rPr lang="en-US" altLang="en-US"/>
              <a:pPr>
                <a:defRPr/>
              </a:pPr>
              <a:t>‹#›</a:t>
            </a:fld>
            <a:endParaRPr lang="en-US" altLang="en-US" sz="1400">
              <a:latin typeface="Times" panose="02020603050405020304" pitchFamily="18" charset="0"/>
            </a:endParaRPr>
          </a:p>
        </p:txBody>
      </p:sp>
    </p:spTree>
    <p:extLst>
      <p:ext uri="{BB962C8B-B14F-4D97-AF65-F5344CB8AC3E}">
        <p14:creationId xmlns:p14="http://schemas.microsoft.com/office/powerpoint/2010/main" val="178036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3"/>
          <p:cNvSpPr>
            <a:spLocks noGrp="1" noChangeArrowheads="1"/>
          </p:cNvSpPr>
          <p:nvPr>
            <p:ph idx="1"/>
          </p:nvPr>
        </p:nvSpPr>
        <p:spPr bwMode="auto">
          <a:xfrm>
            <a:off x="685800" y="2527300"/>
            <a:ext cx="77724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US" alt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ECA84E8-8966-445B-8C3B-6E846FF49667}" type="slidenum">
              <a:rPr lang="en-US" altLang="en-US"/>
              <a:pPr>
                <a:defRPr/>
              </a:pPr>
              <a:t>‹#›</a:t>
            </a:fld>
            <a:endParaRPr lang="en-US" altLang="en-US" sz="1400">
              <a:latin typeface="Times" panose="02020603050405020304" pitchFamily="18" charset="0"/>
            </a:endParaRPr>
          </a:p>
        </p:txBody>
      </p:sp>
    </p:spTree>
    <p:extLst>
      <p:ext uri="{BB962C8B-B14F-4D97-AF65-F5344CB8AC3E}">
        <p14:creationId xmlns:p14="http://schemas.microsoft.com/office/powerpoint/2010/main" val="682596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527300"/>
            <a:ext cx="3810000" cy="372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27300"/>
            <a:ext cx="3810000" cy="372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2"/>
          <p:cNvSpPr>
            <a:spLocks noGrp="1" noChangeArrowheads="1"/>
          </p:cNvSpPr>
          <p:nvPr>
            <p:ph type="title"/>
          </p:nvPr>
        </p:nvSpPr>
        <p:spPr bwMode="auto">
          <a:xfrm>
            <a:off x="685800" y="1219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edit Master title style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A3F39C3-6938-4246-9B6B-C5D5ABFBD1A6}" type="slidenum">
              <a:rPr lang="en-US" altLang="en-US"/>
              <a:pPr>
                <a:defRPr/>
              </a:pPr>
              <a:t>‹#›</a:t>
            </a:fld>
            <a:endParaRPr lang="en-US" altLang="en-US" sz="1400">
              <a:latin typeface="Times" panose="02020603050405020304" pitchFamily="18" charset="0"/>
            </a:endParaRPr>
          </a:p>
        </p:txBody>
      </p:sp>
    </p:spTree>
    <p:extLst>
      <p:ext uri="{BB962C8B-B14F-4D97-AF65-F5344CB8AC3E}">
        <p14:creationId xmlns:p14="http://schemas.microsoft.com/office/powerpoint/2010/main" val="81058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D0F64B8-6ECB-4E8C-AFF3-581D205F9A88}" type="slidenum">
              <a:rPr lang="en-US" altLang="en-US"/>
              <a:pPr>
                <a:defRPr/>
              </a:pPr>
              <a:t>‹#›</a:t>
            </a:fld>
            <a:endParaRPr lang="en-US" altLang="en-US" sz="1400">
              <a:latin typeface="Times" panose="02020603050405020304" pitchFamily="18" charset="0"/>
            </a:endParaRPr>
          </a:p>
        </p:txBody>
      </p:sp>
    </p:spTree>
    <p:extLst>
      <p:ext uri="{BB962C8B-B14F-4D97-AF65-F5344CB8AC3E}">
        <p14:creationId xmlns:p14="http://schemas.microsoft.com/office/powerpoint/2010/main" val="108043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2494505-7876-4B86-ABB2-3C53E381FD07}" type="slidenum">
              <a:rPr lang="en-US" altLang="en-US"/>
              <a:pPr>
                <a:defRPr/>
              </a:pPr>
              <a:t>‹#›</a:t>
            </a:fld>
            <a:endParaRPr lang="en-US" altLang="en-US" sz="1400">
              <a:latin typeface="Times" panose="02020603050405020304" pitchFamily="18" charset="0"/>
            </a:endParaRPr>
          </a:p>
        </p:txBody>
      </p:sp>
    </p:spTree>
    <p:extLst>
      <p:ext uri="{BB962C8B-B14F-4D97-AF65-F5344CB8AC3E}">
        <p14:creationId xmlns:p14="http://schemas.microsoft.com/office/powerpoint/2010/main" val="3000885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2779713" cy="13144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219200"/>
            <a:ext cx="48831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2667000"/>
            <a:ext cx="27797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DCAC693-3874-494C-B2EC-38F4B08C5015}" type="slidenum">
              <a:rPr lang="en-US" altLang="en-US"/>
              <a:pPr>
                <a:defRPr/>
              </a:pPr>
              <a:t>‹#›</a:t>
            </a:fld>
            <a:endParaRPr lang="en-US" altLang="en-US" sz="1400">
              <a:latin typeface="Times" panose="02020603050405020304" pitchFamily="18" charset="0"/>
            </a:endParaRPr>
          </a:p>
        </p:txBody>
      </p:sp>
    </p:spTree>
    <p:extLst>
      <p:ext uri="{BB962C8B-B14F-4D97-AF65-F5344CB8AC3E}">
        <p14:creationId xmlns:p14="http://schemas.microsoft.com/office/powerpoint/2010/main" val="3091416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Rectangle 3"/>
          <p:cNvSpPr>
            <a:spLocks noGrp="1" noChangeArrowheads="1"/>
          </p:cNvSpPr>
          <p:nvPr>
            <p:ph idx="1"/>
          </p:nvPr>
        </p:nvSpPr>
        <p:spPr bwMode="auto">
          <a:xfrm>
            <a:off x="685800" y="12192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US" altLang="en-US" noProof="0"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4B38336-D669-41B5-B01D-37B2DAEA8A87}" type="slidenum">
              <a:rPr lang="en-US" altLang="en-US"/>
              <a:pPr>
                <a:defRPr/>
              </a:pPr>
              <a:t>‹#›</a:t>
            </a:fld>
            <a:endParaRPr lang="en-US" altLang="en-US" sz="1400">
              <a:latin typeface="Times" panose="02020603050405020304" pitchFamily="18" charset="0"/>
            </a:endParaRPr>
          </a:p>
        </p:txBody>
      </p:sp>
    </p:spTree>
    <p:extLst>
      <p:ext uri="{BB962C8B-B14F-4D97-AF65-F5344CB8AC3E}">
        <p14:creationId xmlns:p14="http://schemas.microsoft.com/office/powerpoint/2010/main" val="406907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19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2527300"/>
            <a:ext cx="77724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28956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anose="020B0604020202020204" pitchFamily="34" charset="0"/>
              </a:defRPr>
            </a:lvl1pPr>
          </a:lstStyle>
          <a:p>
            <a:pPr>
              <a:defRPr/>
            </a:pPr>
            <a:fld id="{28C68C2A-2468-4A29-9222-D0BA1436D8A0}" type="slidenum">
              <a:rPr lang="en-US" altLang="en-US"/>
              <a:pPr>
                <a:defRPr/>
              </a:pPr>
              <a:t>‹#›</a:t>
            </a:fld>
            <a:endParaRPr lang="en-US" altLang="en-US" sz="1400">
              <a:latin typeface="Times" panose="02020603050405020304" pitchFamily="18" charset="0"/>
            </a:endParaRPr>
          </a:p>
        </p:txBody>
      </p:sp>
      <p:sp>
        <p:nvSpPr>
          <p:cNvPr id="9" name="Rectangle 8"/>
          <p:cNvSpPr/>
          <p:nvPr userDrawn="1"/>
        </p:nvSpPr>
        <p:spPr>
          <a:xfrm>
            <a:off x="0" y="0"/>
            <a:ext cx="9144000" cy="93376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cu white lrg.psd"/>
          <p:cNvPicPr>
            <a:picLocks noChangeAspect="1"/>
          </p:cNvPicPr>
          <p:nvPr userDrawn="1"/>
        </p:nvPicPr>
        <p:blipFill rotWithShape="1">
          <a:blip r:embed="rId11" cstate="print">
            <a:extLst>
              <a:ext uri="{28A0092B-C50C-407E-A947-70E740481C1C}">
                <a14:useLocalDpi xmlns:a14="http://schemas.microsoft.com/office/drawing/2010/main" val="0"/>
              </a:ext>
            </a:extLst>
          </a:blip>
          <a:srcRect r="72186"/>
          <a:stretch/>
        </p:blipFill>
        <p:spPr>
          <a:xfrm>
            <a:off x="8153401" y="71676"/>
            <a:ext cx="810156" cy="790416"/>
          </a:xfrm>
          <a:prstGeom prst="rect">
            <a:avLst/>
          </a:prstGeom>
        </p:spPr>
      </p:pic>
      <p:pic>
        <p:nvPicPr>
          <p:cNvPr id="12" name="Picture 11"/>
          <p:cNvPicPr>
            <a:picLocks noChangeAspect="1"/>
          </p:cNvPicPr>
          <p:nvPr userDrawn="1"/>
        </p:nvPicPr>
        <p:blipFill>
          <a:blip r:embed="rId12"/>
          <a:stretch>
            <a:fillRect/>
          </a:stretch>
        </p:blipFill>
        <p:spPr>
          <a:xfrm>
            <a:off x="381000" y="249883"/>
            <a:ext cx="3182112" cy="403905"/>
          </a:xfrm>
          <a:prstGeom prst="rect">
            <a:avLst/>
          </a:prstGeom>
        </p:spPr>
      </p:pic>
    </p:spTree>
  </p:cSld>
  <p:clrMap bg1="lt1" tx1="dk1" bg2="lt2" tx2="dk2" accent1="accent1" accent2="accent2" accent3="accent3" accent4="accent4" accent5="accent5" accent6="accent6" hlink="hlink" folHlink="folHlink"/>
  <p:sldLayoutIdLst>
    <p:sldLayoutId id="2147483722" r:id="rId1"/>
    <p:sldLayoutId id="2147483723" r:id="rId2"/>
    <p:sldLayoutId id="2147483715" r:id="rId3"/>
    <p:sldLayoutId id="2147483716" r:id="rId4"/>
    <p:sldLayoutId id="2147483717" r:id="rId5"/>
    <p:sldLayoutId id="2147483718" r:id="rId6"/>
    <p:sldLayoutId id="2147483719" r:id="rId7"/>
    <p:sldLayoutId id="2147483720" r:id="rId8"/>
    <p:sldLayoutId id="2147483721" r:id="rId9"/>
  </p:sldLayoutIdLst>
  <p:hf hdr="0" ftr="0" dt="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www.rampyourvoice.com/" TargetMode="External"/><Relationship Id="rId3" Type="http://schemas.openxmlformats.org/officeDocument/2006/relationships/hyperlink" Target="https://www.autistichoya.com/" TargetMode="External"/><Relationship Id="rId7" Type="http://schemas.openxmlformats.org/officeDocument/2006/relationships/hyperlink" Target="https://leavingevidence.wordpress.co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harriettubmancollective.tumblr.com/" TargetMode="External"/><Relationship Id="rId11" Type="http://schemas.openxmlformats.org/officeDocument/2006/relationships/hyperlink" Target="https://www.talilalewis.com/" TargetMode="External"/><Relationship Id="rId5" Type="http://schemas.openxmlformats.org/officeDocument/2006/relationships/hyperlink" Target="https://disabilityvisibilityproject.com/" TargetMode="External"/><Relationship Id="rId10" Type="http://schemas.openxmlformats.org/officeDocument/2006/relationships/hyperlink" Target="https://www.facebook.com/sinsinvalid/" TargetMode="External"/><Relationship Id="rId4" Type="http://schemas.openxmlformats.org/officeDocument/2006/relationships/hyperlink" Target="https://twitter.com/dissolidarity" TargetMode="External"/><Relationship Id="rId9" Type="http://schemas.openxmlformats.org/officeDocument/2006/relationships/hyperlink" Target="https://rootedinrights.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lhc62@cornell.edu"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mailto:aaw43@cornell.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spcBef>
                <a:spcPct val="0"/>
              </a:spcBef>
              <a:buFontTx/>
              <a:buNone/>
            </a:pPr>
            <a:fld id="{8D358670-8853-448C-BF8F-C9D77BDCE3AF}" type="slidenum">
              <a:rPr lang="en-US" altLang="en-US" sz="1000" smtClean="0"/>
              <a:pPr>
                <a:spcBef>
                  <a:spcPct val="0"/>
                </a:spcBef>
                <a:buFontTx/>
                <a:buNone/>
              </a:pPr>
              <a:t>1</a:t>
            </a:fld>
            <a:endParaRPr lang="en-US" altLang="en-US" sz="1400">
              <a:latin typeface="Times" panose="02020603050405020304" pitchFamily="18" charset="0"/>
            </a:endParaRPr>
          </a:p>
        </p:txBody>
      </p:sp>
      <p:sp>
        <p:nvSpPr>
          <p:cNvPr id="9218" name="Title 4"/>
          <p:cNvSpPr>
            <a:spLocks noGrp="1"/>
          </p:cNvSpPr>
          <p:nvPr>
            <p:ph type="title"/>
          </p:nvPr>
        </p:nvSpPr>
        <p:spPr>
          <a:xfrm>
            <a:off x="685800" y="990600"/>
            <a:ext cx="7772400" cy="990600"/>
          </a:xfrm>
        </p:spPr>
        <p:txBody>
          <a:bodyPr/>
          <a:lstStyle/>
          <a:p>
            <a:pPr algn="ctr"/>
            <a:r>
              <a:rPr lang="en-US" altLang="en-US" dirty="0"/>
              <a:t>Agenda</a:t>
            </a:r>
          </a:p>
        </p:txBody>
      </p:sp>
      <p:sp>
        <p:nvSpPr>
          <p:cNvPr id="9219" name="Content Placeholder 5"/>
          <p:cNvSpPr>
            <a:spLocks noGrp="1"/>
          </p:cNvSpPr>
          <p:nvPr>
            <p:ph idx="4294967295"/>
          </p:nvPr>
        </p:nvSpPr>
        <p:spPr>
          <a:xfrm>
            <a:off x="685800" y="2286000"/>
            <a:ext cx="7772400" cy="4114800"/>
          </a:xfrm>
        </p:spPr>
        <p:txBody>
          <a:bodyPr/>
          <a:lstStyle/>
          <a:p>
            <a:pPr lvl="0"/>
            <a:r>
              <a:rPr lang="en-US" sz="3000" dirty="0"/>
              <a:t>Defining Intersectionality and Ableism</a:t>
            </a:r>
          </a:p>
          <a:p>
            <a:pPr lvl="0"/>
            <a:r>
              <a:rPr lang="en-US" sz="3000" dirty="0"/>
              <a:t>Our Higher Educational Experiences </a:t>
            </a:r>
          </a:p>
          <a:p>
            <a:r>
              <a:rPr lang="en-US" sz="3000" dirty="0" err="1"/>
              <a:t>Hyperproductive</a:t>
            </a:r>
            <a:r>
              <a:rPr lang="en-US" sz="3000" dirty="0"/>
              <a:t> Academic Culture</a:t>
            </a:r>
          </a:p>
          <a:p>
            <a:pPr lvl="0"/>
            <a:r>
              <a:rPr lang="en-US" sz="3000" dirty="0"/>
              <a:t>Disability Justice</a:t>
            </a:r>
          </a:p>
          <a:p>
            <a:pPr lvl="0"/>
            <a:r>
              <a:rPr lang="en-US" sz="3000" dirty="0"/>
              <a:t>Our Teaching</a:t>
            </a:r>
          </a:p>
          <a:p>
            <a:r>
              <a:rPr lang="en-US" sz="3000" dirty="0"/>
              <a:t>Additional Resources </a:t>
            </a:r>
          </a:p>
          <a:p>
            <a:pPr marL="0" indent="0">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CAF7C3-36CB-4811-8A63-67AB97973D09}"/>
              </a:ext>
            </a:extLst>
          </p:cNvPr>
          <p:cNvSpPr>
            <a:spLocks noGrp="1"/>
          </p:cNvSpPr>
          <p:nvPr>
            <p:ph type="sldNum" sz="quarter" idx="12"/>
          </p:nvPr>
        </p:nvSpPr>
        <p:spPr/>
        <p:txBody>
          <a:bodyPr/>
          <a:lstStyle/>
          <a:p>
            <a:pPr>
              <a:defRPr/>
            </a:pPr>
            <a:fld id="{AECA84E8-8966-445B-8C3B-6E846FF49667}" type="slidenum">
              <a:rPr lang="en-US" altLang="en-US" smtClean="0"/>
              <a:pPr>
                <a:defRPr/>
              </a:pPr>
              <a:t>2</a:t>
            </a:fld>
            <a:endParaRPr lang="en-US" altLang="en-US" sz="1400">
              <a:latin typeface="Times" panose="02020603050405020304" pitchFamily="18" charset="0"/>
            </a:endParaRPr>
          </a:p>
        </p:txBody>
      </p:sp>
      <p:sp>
        <p:nvSpPr>
          <p:cNvPr id="2" name="Title 1">
            <a:extLst>
              <a:ext uri="{FF2B5EF4-FFF2-40B4-BE49-F238E27FC236}">
                <a16:creationId xmlns:a16="http://schemas.microsoft.com/office/drawing/2014/main" id="{7AEC939A-5A41-4BC8-B3C4-A6549CE08CFE}"/>
              </a:ext>
            </a:extLst>
          </p:cNvPr>
          <p:cNvSpPr>
            <a:spLocks noGrp="1"/>
          </p:cNvSpPr>
          <p:nvPr>
            <p:ph type="title"/>
          </p:nvPr>
        </p:nvSpPr>
        <p:spPr>
          <a:xfrm>
            <a:off x="609600" y="1066800"/>
            <a:ext cx="7772400" cy="838200"/>
          </a:xfrm>
        </p:spPr>
        <p:txBody>
          <a:bodyPr/>
          <a:lstStyle/>
          <a:p>
            <a:pPr algn="ctr"/>
            <a:r>
              <a:rPr lang="en-US" sz="3600" dirty="0">
                <a:latin typeface="Arial" charset="0"/>
              </a:rPr>
              <a:t>Framing Disability </a:t>
            </a:r>
            <a:r>
              <a:rPr lang="en-US" sz="3600" dirty="0" err="1">
                <a:latin typeface="Arial" charset="0"/>
              </a:rPr>
              <a:t>Intersectionally</a:t>
            </a:r>
            <a:endParaRPr lang="en-US" dirty="0"/>
          </a:p>
        </p:txBody>
      </p:sp>
      <p:sp>
        <p:nvSpPr>
          <p:cNvPr id="3" name="Content Placeholder 2">
            <a:extLst>
              <a:ext uri="{FF2B5EF4-FFF2-40B4-BE49-F238E27FC236}">
                <a16:creationId xmlns:a16="http://schemas.microsoft.com/office/drawing/2014/main" id="{92819E25-F25B-4987-923B-0674E03DD0F4}"/>
              </a:ext>
            </a:extLst>
          </p:cNvPr>
          <p:cNvSpPr>
            <a:spLocks noGrp="1"/>
          </p:cNvSpPr>
          <p:nvPr>
            <p:ph idx="1"/>
          </p:nvPr>
        </p:nvSpPr>
        <p:spPr>
          <a:xfrm>
            <a:off x="762000" y="2362200"/>
            <a:ext cx="7772400" cy="4038600"/>
          </a:xfrm>
        </p:spPr>
        <p:txBody>
          <a:bodyPr/>
          <a:lstStyle/>
          <a:p>
            <a:pPr marL="0">
              <a:lnSpc>
                <a:spcPct val="110000"/>
              </a:lnSpc>
              <a:buFontTx/>
              <a:buNone/>
            </a:pPr>
            <a:r>
              <a:rPr lang="en-US" sz="3200" dirty="0">
                <a:latin typeface="Arial" charset="0"/>
              </a:rPr>
              <a:t>“[An] intersectional framework enables the acknowledgment of our multiple identities as well as the ways in which various social injustices are intertwined and interactively affect our daily lives.”</a:t>
            </a:r>
          </a:p>
          <a:p>
            <a:pPr marL="0" algn="ctr">
              <a:lnSpc>
                <a:spcPct val="110000"/>
              </a:lnSpc>
              <a:buFontTx/>
              <a:buNone/>
            </a:pPr>
            <a:r>
              <a:rPr lang="en-US" sz="3200" b="1" dirty="0">
                <a:latin typeface="Arial" charset="0"/>
              </a:rPr>
              <a:t>—disability justice scholar and activist Akemi Nishida</a:t>
            </a:r>
          </a:p>
          <a:p>
            <a:pPr>
              <a:lnSpc>
                <a:spcPct val="90000"/>
              </a:lnSpc>
              <a:buFontTx/>
              <a:buNone/>
            </a:pPr>
            <a:endParaRPr lang="en-US" sz="3000" dirty="0">
              <a:latin typeface="Arial" charset="0"/>
            </a:endParaRPr>
          </a:p>
          <a:p>
            <a:pPr>
              <a:lnSpc>
                <a:spcPct val="90000"/>
              </a:lnSpc>
              <a:buFontTx/>
              <a:buNone/>
            </a:pPr>
            <a:endParaRPr lang="en-US" sz="3000" dirty="0">
              <a:latin typeface="Arial" charset="0"/>
            </a:endParaRPr>
          </a:p>
          <a:p>
            <a:pPr>
              <a:lnSpc>
                <a:spcPct val="90000"/>
              </a:lnSpc>
              <a:buFontTx/>
              <a:buNone/>
            </a:pPr>
            <a:endParaRPr lang="en-US" sz="3000" dirty="0">
              <a:latin typeface="Arial" charset="0"/>
            </a:endParaRPr>
          </a:p>
        </p:txBody>
      </p:sp>
    </p:spTree>
    <p:extLst>
      <p:ext uri="{BB962C8B-B14F-4D97-AF65-F5344CB8AC3E}">
        <p14:creationId xmlns:p14="http://schemas.microsoft.com/office/powerpoint/2010/main" val="386782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326DD8-71C4-4554-B80D-36C39D7F4BFE}"/>
              </a:ext>
            </a:extLst>
          </p:cNvPr>
          <p:cNvSpPr>
            <a:spLocks noGrp="1"/>
          </p:cNvSpPr>
          <p:nvPr>
            <p:ph type="sldNum" sz="quarter" idx="12"/>
          </p:nvPr>
        </p:nvSpPr>
        <p:spPr/>
        <p:txBody>
          <a:bodyPr/>
          <a:lstStyle/>
          <a:p>
            <a:pPr>
              <a:defRPr/>
            </a:pPr>
            <a:fld id="{AECA84E8-8966-445B-8C3B-6E846FF49667}" type="slidenum">
              <a:rPr lang="en-US" altLang="en-US" smtClean="0"/>
              <a:pPr>
                <a:defRPr/>
              </a:pPr>
              <a:t>3</a:t>
            </a:fld>
            <a:endParaRPr lang="en-US" altLang="en-US" sz="1400">
              <a:latin typeface="Times" panose="02020603050405020304" pitchFamily="18" charset="0"/>
            </a:endParaRPr>
          </a:p>
        </p:txBody>
      </p:sp>
      <p:sp>
        <p:nvSpPr>
          <p:cNvPr id="2" name="Title 1">
            <a:extLst>
              <a:ext uri="{FF2B5EF4-FFF2-40B4-BE49-F238E27FC236}">
                <a16:creationId xmlns:a16="http://schemas.microsoft.com/office/drawing/2014/main" id="{08C82299-AE37-4E2F-BB5F-AE5B35D1323B}"/>
              </a:ext>
            </a:extLst>
          </p:cNvPr>
          <p:cNvSpPr>
            <a:spLocks noGrp="1"/>
          </p:cNvSpPr>
          <p:nvPr>
            <p:ph type="title"/>
          </p:nvPr>
        </p:nvSpPr>
        <p:spPr>
          <a:xfrm>
            <a:off x="12032" y="914400"/>
            <a:ext cx="1066800" cy="457200"/>
          </a:xfrm>
        </p:spPr>
        <p:txBody>
          <a:bodyPr/>
          <a:lstStyle/>
          <a:p>
            <a:r>
              <a:rPr lang="en-US" sz="1400" dirty="0">
                <a:solidFill>
                  <a:schemeClr val="bg1"/>
                </a:solidFill>
              </a:rPr>
              <a:t>Ableism</a:t>
            </a:r>
          </a:p>
        </p:txBody>
      </p:sp>
      <p:pic>
        <p:nvPicPr>
          <p:cNvPr id="6" name="Content Placeholder 5" descr="Ableism - Noun - a system that places value on people's bodies and minds based on societally constructed ideas of normality, intelligence, excellence, desirability and productivity. These constructed ideas are deeply rooted in anti-Blackness, eugenics, misogyny, colonialism, imperialism and capitalism.&#10;This form of systemic oppression leads to people and society determining who is valuable and worthy based on a person's language, appearance, religion and/or their ability to satisfactorily reproduce, excel and &quot;behave.&quot; You do not have to be disabled to experience ableism. &#10;A working definition by Talia Lewis, updated January 2021 - developed in community with Disabled Black &amp; other negatively racialized people, especially Dustin Gibson.">
            <a:extLst>
              <a:ext uri="{FF2B5EF4-FFF2-40B4-BE49-F238E27FC236}">
                <a16:creationId xmlns:a16="http://schemas.microsoft.com/office/drawing/2014/main" id="{D9E790E5-B3AF-4F47-91BB-0F455ACDBB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990600"/>
            <a:ext cx="6614779" cy="5791200"/>
          </a:xfrm>
        </p:spPr>
      </p:pic>
    </p:spTree>
    <p:extLst>
      <p:ext uri="{BB962C8B-B14F-4D97-AF65-F5344CB8AC3E}">
        <p14:creationId xmlns:p14="http://schemas.microsoft.com/office/powerpoint/2010/main" val="3621383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18C5DC-42E5-9D4B-A78D-3BB4CBC63FB1}"/>
              </a:ext>
            </a:extLst>
          </p:cNvPr>
          <p:cNvSpPr>
            <a:spLocks noGrp="1"/>
          </p:cNvSpPr>
          <p:nvPr>
            <p:ph type="title"/>
          </p:nvPr>
        </p:nvSpPr>
        <p:spPr>
          <a:xfrm>
            <a:off x="533400" y="1066800"/>
            <a:ext cx="8610600" cy="762000"/>
          </a:xfrm>
        </p:spPr>
        <p:txBody>
          <a:bodyPr/>
          <a:lstStyle/>
          <a:p>
            <a:r>
              <a:rPr lang="en-US" sz="2800" dirty="0"/>
              <a:t>On </a:t>
            </a:r>
            <a:r>
              <a:rPr lang="en-US" sz="2800" dirty="0" err="1"/>
              <a:t>Hyperproductive</a:t>
            </a:r>
            <a:r>
              <a:rPr lang="en-US" sz="2800" dirty="0"/>
              <a:t>, Ableist Academic Culture</a:t>
            </a:r>
          </a:p>
        </p:txBody>
      </p:sp>
      <p:sp>
        <p:nvSpPr>
          <p:cNvPr id="6" name="Content Placeholder 5">
            <a:extLst>
              <a:ext uri="{FF2B5EF4-FFF2-40B4-BE49-F238E27FC236}">
                <a16:creationId xmlns:a16="http://schemas.microsoft.com/office/drawing/2014/main" id="{4524A1D5-AA25-FB40-A132-DCDEE00CA729}"/>
              </a:ext>
            </a:extLst>
          </p:cNvPr>
          <p:cNvSpPr>
            <a:spLocks noGrp="1"/>
          </p:cNvSpPr>
          <p:nvPr>
            <p:ph idx="1"/>
          </p:nvPr>
        </p:nvSpPr>
        <p:spPr>
          <a:xfrm>
            <a:off x="304800" y="1828800"/>
            <a:ext cx="8610600" cy="5029200"/>
          </a:xfrm>
        </p:spPr>
        <p:txBody>
          <a:bodyPr/>
          <a:lstStyle/>
          <a:p>
            <a:pPr marL="0" indent="0">
              <a:buNone/>
            </a:pPr>
            <a:r>
              <a:rPr lang="en-US" sz="2300" dirty="0"/>
              <a:t>“We describe this academic culture as ableist because the level of productivity expected always assumes normative or non-disabled bodies and minds. While accessibility is often framed as a ‘disability’ issue, workplace cultures that place excessive emphasis on (hyper)productivity uphold standards that privilege those most ‘able,’ without considering other factors like gender, race, and class that shape our opportunities to create, produce, and succeed. These practices exclude people with diverse lived experiences, hindering the quality of — and range of perspectives represented in — scholarship produced within our institutions. They also compromise the health and well-being of all involved.”</a:t>
            </a:r>
          </a:p>
          <a:p>
            <a:pPr marL="0" indent="0" algn="ctr">
              <a:buNone/>
            </a:pPr>
            <a:r>
              <a:rPr lang="en-US" sz="2100" b="1" dirty="0"/>
              <a:t>—critical disability scholars Susan </a:t>
            </a:r>
            <a:r>
              <a:rPr lang="en-US" sz="2100" b="1" dirty="0" err="1"/>
              <a:t>Mahipaul</a:t>
            </a:r>
            <a:r>
              <a:rPr lang="en-US" sz="2100" b="1" dirty="0"/>
              <a:t> </a:t>
            </a:r>
          </a:p>
          <a:p>
            <a:pPr marL="0" indent="0" algn="ctr">
              <a:buNone/>
            </a:pPr>
            <a:r>
              <a:rPr lang="en-US" sz="2100" b="1" dirty="0"/>
              <a:t>and Erika Katzman</a:t>
            </a:r>
          </a:p>
          <a:p>
            <a:endParaRPr lang="en-US" dirty="0"/>
          </a:p>
        </p:txBody>
      </p:sp>
      <p:sp>
        <p:nvSpPr>
          <p:cNvPr id="2" name="Slide Number Placeholder 1">
            <a:extLst>
              <a:ext uri="{FF2B5EF4-FFF2-40B4-BE49-F238E27FC236}">
                <a16:creationId xmlns:a16="http://schemas.microsoft.com/office/drawing/2014/main" id="{DE1B82AD-6160-7242-AAD8-986960FFD9C6}"/>
              </a:ext>
            </a:extLst>
          </p:cNvPr>
          <p:cNvSpPr>
            <a:spLocks noGrp="1"/>
          </p:cNvSpPr>
          <p:nvPr>
            <p:ph type="sldNum" sz="quarter" idx="12"/>
          </p:nvPr>
        </p:nvSpPr>
        <p:spPr/>
        <p:txBody>
          <a:bodyPr/>
          <a:lstStyle/>
          <a:p>
            <a:pPr>
              <a:defRPr/>
            </a:pPr>
            <a:fld id="{C2494505-7876-4B86-ABB2-3C53E381FD07}" type="slidenum">
              <a:rPr lang="en-US" altLang="en-US" smtClean="0"/>
              <a:pPr>
                <a:defRPr/>
              </a:pPr>
              <a:t>4</a:t>
            </a:fld>
            <a:endParaRPr lang="en-US" altLang="en-US" sz="1400">
              <a:latin typeface="Times" panose="02020603050405020304" pitchFamily="18" charset="0"/>
            </a:endParaRPr>
          </a:p>
        </p:txBody>
      </p:sp>
    </p:spTree>
    <p:extLst>
      <p:ext uri="{BB962C8B-B14F-4D97-AF65-F5344CB8AC3E}">
        <p14:creationId xmlns:p14="http://schemas.microsoft.com/office/powerpoint/2010/main" val="1296760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The first, a primary principle of Disability Justice, is Intersectionality. We know that each person has multiple community identifications, and that each identity can be a site of privilege or oppression. The fulcrums of oppression shift depending upon the characteristics of any given institutional or interpersonal interaction; the very understanding of disability experience itself being shaped by race, gender, class, gender expression, historical moment, relationship to colonization and more.&#10;&#10;    Referenced earlier, the second principle is the Leadership of Those Most Impacted. It reflects our understanding of ableism in the context of other historical systemic oppressions, thus we are led by those who most know these systems.&#10;&#10;    Like the above principles, Disability Justice shares two additional principles with other justice-based movements — an Anti-Capitalist Politic and a Commitment to Cross Movement Organizing. We are anti-capitalist as the very nature of our mind/bodies resists conforming to a capitalist “normative” productive standard, with the actual construction of “disability” derived from the exploitation of the body in an economy that sees land and human as components of profit, deriding the integrity of our very real crip labor. Necessarily cross movement, Disability Justice shifts how social justice movements understand disability and contextualize ableism, lending itself toward a united front politic.&#10;&#10;    The fifth principle of Disability Justice is a newly articulated contribution to justice-based movements, Recognizing Wholeness, meaning that we value our people as they are, for who they are, and that people have inherent worth outside of commodity relations and capitalist notions of productivity&#10;&#10;    Sixth is the cripped principle of Sustainability, that we value the teachings of our lives and understand that our embodied experience as a critical guide and reference pointing us toward justice and liberation.&#10;&#10;    Seventh we hold a Committment to Cross Disability Solidarity, valuing and honoring the insights and participation of all of our community members and therefore are committed to breaking down ableist / patriarchal / racist / classed isolation between people with physical impairments, people who identify as “sick”or are chronically ill, “psych” survivors and those who identify as “crazy”, neurodiverse people, people with cognitive impairments, people who are a sensory minority, as we understand that isolation ultimately undermines collective liberation.&#10;&#10;    Eighth we have an awareness of Interdependence, as we were taught before the massive colonial project of Western European expansion. The disability rights call for independence pried disabled people from systems of patronage and being spoken for and about, in companion to the ideas of self-determination and community. From this starting point, we can widen and deepen our analysis, as this state was never set up to serve brown and black people. We can see the liberation of all living systems and the land as integral to the liberation of our own communities, as we are all share one planet. We can attempt to meet each others’ needs as we build toward liberation, without always reaching for state solutions which inevitably then extends its control further over our lives.&#10;&#10;    A ninth principle is Collective Access, that as brown and queer crips we bring flexibility and creative nuance to engage with each other, that we value exploring and creating new ways of doing things that go beyond able-bodied/minded normativity. Access needs do not need to be held in shame -- we all have various capacities which function differently in various environments. Access needs can be articulated within a community and met privately or through a collective, depending upon an individual’s needs, desires, and the capacity of the group. We can share responsibility for our access needs without shame, we can ask our needs be met without compromising our integrity, we can balance autonomy while being in community, we can be unafraid of our vulnerabilities knowing our strengths are respected.&#10;&#10;    Lastly, the tenth principle is the path and goal of Collective Liberation, in which we hold the question “How do we move together” - as people with mixed abilities, multiracial, multi-gendered, mixed class, across the orientation spectrum - where no body/mind is left behi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23" y="139700"/>
            <a:ext cx="8509000" cy="6578600"/>
          </a:xfrm>
          <a:prstGeom prst="rect">
            <a:avLst/>
          </a:prstGeom>
        </p:spPr>
      </p:pic>
    </p:spTree>
    <p:extLst>
      <p:ext uri="{BB962C8B-B14F-4D97-AF65-F5344CB8AC3E}">
        <p14:creationId xmlns:p14="http://schemas.microsoft.com/office/powerpoint/2010/main" val="248533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2648-1C7C-4D19-AABE-5A0A8811B6BA}"/>
              </a:ext>
            </a:extLst>
          </p:cNvPr>
          <p:cNvSpPr>
            <a:spLocks noGrp="1"/>
          </p:cNvSpPr>
          <p:nvPr>
            <p:ph type="title"/>
          </p:nvPr>
        </p:nvSpPr>
        <p:spPr>
          <a:xfrm>
            <a:off x="0" y="736600"/>
            <a:ext cx="9144000" cy="1143000"/>
          </a:xfrm>
        </p:spPr>
        <p:txBody>
          <a:bodyPr/>
          <a:lstStyle/>
          <a:p>
            <a:pPr algn="ctr"/>
            <a:r>
              <a:rPr lang="en-US" sz="2700" dirty="0"/>
              <a:t>Some Resources for Intersectional Disability Justice</a:t>
            </a:r>
          </a:p>
        </p:txBody>
      </p:sp>
      <p:sp>
        <p:nvSpPr>
          <p:cNvPr id="3" name="Content Placeholder 2">
            <a:extLst>
              <a:ext uri="{FF2B5EF4-FFF2-40B4-BE49-F238E27FC236}">
                <a16:creationId xmlns:a16="http://schemas.microsoft.com/office/drawing/2014/main" id="{67D9BA89-CEC0-4AA7-9887-3EE61048ACAC}"/>
              </a:ext>
            </a:extLst>
          </p:cNvPr>
          <p:cNvSpPr>
            <a:spLocks noGrp="1"/>
          </p:cNvSpPr>
          <p:nvPr>
            <p:ph idx="1"/>
          </p:nvPr>
        </p:nvSpPr>
        <p:spPr>
          <a:xfrm>
            <a:off x="336884" y="1676400"/>
            <a:ext cx="8686800" cy="5105400"/>
          </a:xfrm>
        </p:spPr>
        <p:txBody>
          <a:bodyPr/>
          <a:lstStyle/>
          <a:p>
            <a:pPr marL="0" indent="0">
              <a:lnSpc>
                <a:spcPct val="90000"/>
              </a:lnSpc>
              <a:buNone/>
            </a:pPr>
            <a:r>
              <a:rPr lang="en-US" altLang="en-US" sz="2600" dirty="0">
                <a:ea typeface="ＭＳ Ｐゴシック" panose="020B0600070205080204" pitchFamily="34" charset="-128"/>
              </a:rPr>
              <a:t>--Autistic Hoya: </a:t>
            </a:r>
            <a:r>
              <a:rPr lang="en-US" altLang="en-US" sz="2600" dirty="0">
                <a:ea typeface="ＭＳ Ｐゴシック" panose="020B0600070205080204" pitchFamily="34" charset="-128"/>
                <a:hlinkClick r:id="rId3"/>
              </a:rPr>
              <a:t>https://www.autistichoya.com/</a:t>
            </a:r>
            <a:endParaRPr lang="en-US" altLang="en-US" sz="2600" dirty="0">
              <a:ea typeface="ＭＳ Ｐゴシック" panose="020B0600070205080204" pitchFamily="34" charset="-128"/>
            </a:endParaRPr>
          </a:p>
          <a:p>
            <a:pPr marL="0" indent="0">
              <a:lnSpc>
                <a:spcPct val="90000"/>
              </a:lnSpc>
              <a:buNone/>
            </a:pPr>
            <a:r>
              <a:rPr lang="en-US" altLang="en-US" sz="2600" dirty="0">
                <a:ea typeface="ＭＳ Ｐゴシック" panose="020B0600070205080204" pitchFamily="34" charset="-128"/>
              </a:rPr>
              <a:t>--Disability Solidarity: </a:t>
            </a:r>
            <a:r>
              <a:rPr lang="en-US" altLang="en-US" sz="2600" dirty="0">
                <a:ea typeface="ＭＳ Ｐゴシック" panose="020B0600070205080204" pitchFamily="34" charset="-128"/>
                <a:hlinkClick r:id="rId4"/>
              </a:rPr>
              <a:t>https://twitter.com/dissolidarity</a:t>
            </a:r>
            <a:r>
              <a:rPr lang="en-US" altLang="en-US" sz="2600" dirty="0">
                <a:ea typeface="ＭＳ Ｐゴシック" panose="020B0600070205080204" pitchFamily="34" charset="-128"/>
              </a:rPr>
              <a:t> </a:t>
            </a:r>
          </a:p>
          <a:p>
            <a:pPr marL="0" indent="0">
              <a:lnSpc>
                <a:spcPct val="90000"/>
              </a:lnSpc>
              <a:buNone/>
            </a:pPr>
            <a:r>
              <a:rPr lang="en-US" altLang="en-US" sz="2600" dirty="0">
                <a:ea typeface="ＭＳ Ｐゴシック" panose="020B0600070205080204" pitchFamily="34" charset="-128"/>
              </a:rPr>
              <a:t>--Disability Visibility Project: </a:t>
            </a:r>
            <a:r>
              <a:rPr lang="en-US" altLang="en-US" sz="2600" dirty="0">
                <a:ea typeface="ＭＳ Ｐゴシック" panose="020B0600070205080204" pitchFamily="34" charset="-128"/>
                <a:hlinkClick r:id="rId5"/>
              </a:rPr>
              <a:t>https://disabilityvisibilityproject.com/</a:t>
            </a:r>
            <a:r>
              <a:rPr lang="en-US" altLang="en-US" sz="2600" dirty="0">
                <a:ea typeface="ＭＳ Ｐゴシック" panose="020B0600070205080204" pitchFamily="34" charset="-128"/>
              </a:rPr>
              <a:t> </a:t>
            </a:r>
          </a:p>
          <a:p>
            <a:pPr marL="0" indent="0">
              <a:lnSpc>
                <a:spcPct val="90000"/>
              </a:lnSpc>
              <a:buNone/>
            </a:pPr>
            <a:r>
              <a:rPr lang="en-US" altLang="en-US" sz="2600" dirty="0">
                <a:ea typeface="ＭＳ Ｐゴシック" panose="020B0600070205080204" pitchFamily="34" charset="-128"/>
              </a:rPr>
              <a:t>--Harriet Tubman Collective: </a:t>
            </a:r>
            <a:r>
              <a:rPr lang="en-US" altLang="en-US" sz="2600" dirty="0">
                <a:ea typeface="ＭＳ Ｐゴシック" panose="020B0600070205080204" pitchFamily="34" charset="-128"/>
                <a:hlinkClick r:id="rId6"/>
              </a:rPr>
              <a:t>https://harriettubmancollective.tumblr.com/</a:t>
            </a:r>
            <a:endParaRPr lang="en-US" altLang="en-US" sz="2600" dirty="0">
              <a:ea typeface="ＭＳ Ｐゴシック" panose="020B0600070205080204" pitchFamily="34" charset="-128"/>
            </a:endParaRPr>
          </a:p>
          <a:p>
            <a:pPr marL="0" indent="0">
              <a:lnSpc>
                <a:spcPct val="90000"/>
              </a:lnSpc>
              <a:buNone/>
            </a:pPr>
            <a:r>
              <a:rPr lang="en-US" altLang="en-US" sz="2600" dirty="0">
                <a:ea typeface="ＭＳ Ｐゴシック" panose="020B0600070205080204" pitchFamily="34" charset="-128"/>
              </a:rPr>
              <a:t>--Leaving Evidence: </a:t>
            </a:r>
            <a:r>
              <a:rPr lang="en-US" altLang="en-US" sz="2600" dirty="0">
                <a:ea typeface="ＭＳ Ｐゴシック" panose="020B0600070205080204" pitchFamily="34" charset="-128"/>
                <a:hlinkClick r:id="rId7"/>
              </a:rPr>
              <a:t>https://leavingevidence.wordpress.com/</a:t>
            </a:r>
            <a:r>
              <a:rPr lang="en-US" altLang="en-US" sz="2600" dirty="0">
                <a:ea typeface="ＭＳ Ｐゴシック" panose="020B0600070205080204" pitchFamily="34" charset="-128"/>
              </a:rPr>
              <a:t> </a:t>
            </a:r>
          </a:p>
          <a:p>
            <a:pPr marL="0" indent="0">
              <a:lnSpc>
                <a:spcPct val="90000"/>
              </a:lnSpc>
              <a:buNone/>
            </a:pPr>
            <a:r>
              <a:rPr lang="en-US" altLang="en-US" sz="2600" dirty="0">
                <a:ea typeface="ＭＳ Ｐゴシック" panose="020B0600070205080204" pitchFamily="34" charset="-128"/>
              </a:rPr>
              <a:t>--Ramp Your Voice: </a:t>
            </a:r>
            <a:r>
              <a:rPr lang="en-US" altLang="en-US" sz="2600" dirty="0">
                <a:ea typeface="ＭＳ Ｐゴシック" panose="020B0600070205080204" pitchFamily="34" charset="-128"/>
                <a:hlinkClick r:id="rId8"/>
              </a:rPr>
              <a:t>http://www.rampyourvoice.com/</a:t>
            </a:r>
            <a:endParaRPr lang="en-US" altLang="en-US" sz="2600" dirty="0">
              <a:ea typeface="ＭＳ Ｐゴシック" panose="020B0600070205080204" pitchFamily="34" charset="-128"/>
            </a:endParaRPr>
          </a:p>
          <a:p>
            <a:pPr marL="0" indent="0">
              <a:lnSpc>
                <a:spcPct val="90000"/>
              </a:lnSpc>
              <a:buNone/>
            </a:pPr>
            <a:r>
              <a:rPr lang="en-US" altLang="en-US" sz="2600" dirty="0">
                <a:ea typeface="ＭＳ Ｐゴシック" panose="020B0600070205080204" pitchFamily="34" charset="-128"/>
              </a:rPr>
              <a:t>--Rooted in Rights: </a:t>
            </a:r>
            <a:r>
              <a:rPr lang="en-US" altLang="en-US" sz="2600" dirty="0">
                <a:ea typeface="ＭＳ Ｐゴシック" panose="020B0600070205080204" pitchFamily="34" charset="-128"/>
                <a:hlinkClick r:id="rId9"/>
              </a:rPr>
              <a:t>https://rootedinrights.org/</a:t>
            </a:r>
            <a:r>
              <a:rPr lang="en-US" altLang="en-US" sz="2600" dirty="0">
                <a:ea typeface="ＭＳ Ｐゴシック" panose="020B0600070205080204" pitchFamily="34" charset="-128"/>
              </a:rPr>
              <a:t>  </a:t>
            </a:r>
          </a:p>
          <a:p>
            <a:pPr marL="0" indent="0">
              <a:lnSpc>
                <a:spcPct val="90000"/>
              </a:lnSpc>
              <a:buNone/>
            </a:pPr>
            <a:r>
              <a:rPr lang="en-US" altLang="en-US" sz="2600" dirty="0">
                <a:ea typeface="ＭＳ Ｐゴシック" panose="020B0600070205080204" pitchFamily="34" charset="-128"/>
              </a:rPr>
              <a:t>--Sins Invalid: </a:t>
            </a:r>
            <a:r>
              <a:rPr lang="en-US" altLang="en-US" sz="2600" dirty="0">
                <a:ea typeface="ＭＳ Ｐゴシック" panose="020B0600070205080204" pitchFamily="34" charset="-128"/>
                <a:hlinkClick r:id="rId10"/>
              </a:rPr>
              <a:t>https://www.facebook.com/sinsinvalid/</a:t>
            </a:r>
            <a:endParaRPr lang="en-US" altLang="en-US" sz="2600" dirty="0">
              <a:ea typeface="ＭＳ Ｐゴシック" panose="020B0600070205080204" pitchFamily="34" charset="-128"/>
            </a:endParaRPr>
          </a:p>
          <a:p>
            <a:pPr marL="0" indent="0">
              <a:lnSpc>
                <a:spcPct val="90000"/>
              </a:lnSpc>
              <a:buNone/>
            </a:pPr>
            <a:r>
              <a:rPr lang="en-US" altLang="en-US" sz="2600" dirty="0">
                <a:ea typeface="ＭＳ Ｐゴシック" panose="020B0600070205080204" pitchFamily="34" charset="-128"/>
              </a:rPr>
              <a:t>--T.L. Lewis: </a:t>
            </a:r>
            <a:r>
              <a:rPr lang="en-US" altLang="en-US" sz="2600" dirty="0">
                <a:ea typeface="ＭＳ Ｐゴシック" panose="020B0600070205080204" pitchFamily="34" charset="-128"/>
                <a:hlinkClick r:id="rId11"/>
              </a:rPr>
              <a:t>https://www.talilalewis.com/</a:t>
            </a:r>
            <a:r>
              <a:rPr lang="en-US" altLang="en-US" sz="2600" dirty="0">
                <a:ea typeface="ＭＳ Ｐゴシック" panose="020B0600070205080204" pitchFamily="34" charset="-128"/>
              </a:rPr>
              <a:t> </a:t>
            </a:r>
          </a:p>
          <a:p>
            <a:pPr marL="0" indent="0">
              <a:lnSpc>
                <a:spcPct val="90000"/>
              </a:lnSpc>
              <a:buNone/>
            </a:pPr>
            <a:endParaRPr lang="en-US" altLang="en-US" sz="2600" dirty="0">
              <a:ea typeface="ＭＳ Ｐゴシック" panose="020B0600070205080204" pitchFamily="34" charset="-128"/>
            </a:endParaRPr>
          </a:p>
        </p:txBody>
      </p:sp>
    </p:spTree>
    <p:extLst>
      <p:ext uri="{BB962C8B-B14F-4D97-AF65-F5344CB8AC3E}">
        <p14:creationId xmlns:p14="http://schemas.microsoft.com/office/powerpoint/2010/main" val="3761939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352AEF-D5A4-49C0-A157-E866CED0F840}"/>
              </a:ext>
            </a:extLst>
          </p:cNvPr>
          <p:cNvSpPr>
            <a:spLocks noGrp="1"/>
          </p:cNvSpPr>
          <p:nvPr>
            <p:ph type="sldNum" sz="quarter" idx="12"/>
          </p:nvPr>
        </p:nvSpPr>
        <p:spPr/>
        <p:txBody>
          <a:bodyPr/>
          <a:lstStyle/>
          <a:p>
            <a:pPr>
              <a:defRPr/>
            </a:pPr>
            <a:fld id="{AECA84E8-8966-445B-8C3B-6E846FF49667}" type="slidenum">
              <a:rPr lang="en-US" altLang="en-US" smtClean="0"/>
              <a:pPr>
                <a:defRPr/>
              </a:pPr>
              <a:t>7</a:t>
            </a:fld>
            <a:endParaRPr lang="en-US" altLang="en-US" sz="1400">
              <a:latin typeface="Times" panose="02020603050405020304" pitchFamily="18" charset="0"/>
            </a:endParaRPr>
          </a:p>
        </p:txBody>
      </p:sp>
      <p:sp>
        <p:nvSpPr>
          <p:cNvPr id="2" name="Title 1">
            <a:extLst>
              <a:ext uri="{FF2B5EF4-FFF2-40B4-BE49-F238E27FC236}">
                <a16:creationId xmlns:a16="http://schemas.microsoft.com/office/drawing/2014/main" id="{8BD6C51C-7400-48B5-B0ED-40C898B751CB}"/>
              </a:ext>
            </a:extLst>
          </p:cNvPr>
          <p:cNvSpPr>
            <a:spLocks noGrp="1"/>
          </p:cNvSpPr>
          <p:nvPr>
            <p:ph type="title"/>
          </p:nvPr>
        </p:nvSpPr>
        <p:spPr/>
        <p:txBody>
          <a:bodyPr/>
          <a:lstStyle/>
          <a:p>
            <a:pPr algn="ctr"/>
            <a:r>
              <a:rPr lang="en-US" sz="4400" dirty="0"/>
              <a:t>Questions? </a:t>
            </a:r>
          </a:p>
        </p:txBody>
      </p:sp>
      <p:sp>
        <p:nvSpPr>
          <p:cNvPr id="3" name="Content Placeholder 2">
            <a:extLst>
              <a:ext uri="{FF2B5EF4-FFF2-40B4-BE49-F238E27FC236}">
                <a16:creationId xmlns:a16="http://schemas.microsoft.com/office/drawing/2014/main" id="{D381041E-865B-40F1-B501-C985A2D568E0}"/>
              </a:ext>
            </a:extLst>
          </p:cNvPr>
          <p:cNvSpPr>
            <a:spLocks noGrp="1"/>
          </p:cNvSpPr>
          <p:nvPr>
            <p:ph idx="1"/>
          </p:nvPr>
        </p:nvSpPr>
        <p:spPr/>
        <p:txBody>
          <a:bodyPr/>
          <a:lstStyle/>
          <a:p>
            <a:pPr marL="0" indent="0" algn="ctr">
              <a:buNone/>
            </a:pPr>
            <a:r>
              <a:rPr lang="en-US" b="1" dirty="0"/>
              <a:t>Please feel free to get in touch with us:</a:t>
            </a:r>
          </a:p>
          <a:p>
            <a:pPr marL="0" indent="0" algn="ctr">
              <a:buNone/>
            </a:pPr>
            <a:endParaRPr lang="en-US" b="1" dirty="0"/>
          </a:p>
          <a:p>
            <a:pPr marL="0" indent="0" algn="ctr">
              <a:buNone/>
            </a:pPr>
            <a:r>
              <a:rPr lang="en-US" b="1" dirty="0"/>
              <a:t>Dr. Cook</a:t>
            </a:r>
          </a:p>
          <a:p>
            <a:pPr marL="0" indent="0" algn="ctr">
              <a:buNone/>
            </a:pPr>
            <a:r>
              <a:rPr lang="en-US" b="1" dirty="0">
                <a:hlinkClick r:id="rId3"/>
              </a:rPr>
              <a:t>lhc62@cornell.edu</a:t>
            </a:r>
            <a:endParaRPr lang="en-US" b="1" dirty="0"/>
          </a:p>
          <a:p>
            <a:pPr marL="0" indent="0" algn="ctr">
              <a:buNone/>
            </a:pPr>
            <a:endParaRPr lang="en-US" b="1" dirty="0"/>
          </a:p>
          <a:p>
            <a:pPr marL="0" indent="0" algn="ctr">
              <a:buNone/>
            </a:pPr>
            <a:r>
              <a:rPr lang="en-US" b="1" dirty="0"/>
              <a:t>Professor Weiner Heinemann</a:t>
            </a:r>
          </a:p>
          <a:p>
            <a:pPr marL="0" indent="0" algn="ctr">
              <a:buNone/>
            </a:pPr>
            <a:r>
              <a:rPr lang="en-US" b="1" dirty="0">
                <a:hlinkClick r:id="rId4"/>
              </a:rPr>
              <a:t>aaw43@cornell.edu</a:t>
            </a:r>
            <a:endParaRPr lang="en-US" b="1" dirty="0"/>
          </a:p>
        </p:txBody>
      </p:sp>
    </p:spTree>
    <p:extLst>
      <p:ext uri="{BB962C8B-B14F-4D97-AF65-F5344CB8AC3E}">
        <p14:creationId xmlns:p14="http://schemas.microsoft.com/office/powerpoint/2010/main" val="522349032"/>
      </p:ext>
    </p:extLst>
  </p:cSld>
  <p:clrMapOvr>
    <a:masterClrMapping/>
  </p:clrMapOvr>
</p:sld>
</file>

<file path=ppt/theme/theme1.xml><?xml version="1.0" encoding="utf-8"?>
<a:theme xmlns:a="http://schemas.openxmlformats.org/drawingml/2006/main" name="Blank Presentatio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00000"/>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utiger 87ExtraBlackC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utiger 87ExtraBlackCn"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YTI-PowerPoint [Read-Only]" id="{C443CD34-5377-460F-8981-F5C5BA44D629}" vid="{8FF5CF47-16F9-4C2A-8EE6-2694AA060D5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 2019 YTI-PowerPoint</Template>
  <TotalTime>1231</TotalTime>
  <Words>349</Words>
  <Application>Microsoft Macintosh PowerPoint</Application>
  <PresentationFormat>On-screen Show (4:3)</PresentationFormat>
  <Paragraphs>45</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Frutiger 87ExtraBlackCn</vt:lpstr>
      <vt:lpstr>Times</vt:lpstr>
      <vt:lpstr>Blank Presentation</vt:lpstr>
      <vt:lpstr>Agenda</vt:lpstr>
      <vt:lpstr>Framing Disability Intersectionally</vt:lpstr>
      <vt:lpstr>Ableism</vt:lpstr>
      <vt:lpstr>On Hyperproductive, Ableist Academic Culture</vt:lpstr>
      <vt:lpstr>PowerPoint Presentation</vt:lpstr>
      <vt:lpstr>Some Resources for Intersectional Disability Justice</vt:lpstr>
      <vt:lpstr>Questions? </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Through an Intersectional Lens</dc:title>
  <dc:creator>Northeast ADA Center</dc:creator>
  <cp:lastModifiedBy>Allison Weiner Heinemann</cp:lastModifiedBy>
  <cp:revision>90</cp:revision>
  <dcterms:created xsi:type="dcterms:W3CDTF">2021-09-20T21:05:56Z</dcterms:created>
  <dcterms:modified xsi:type="dcterms:W3CDTF">2022-03-25T22:40:14Z</dcterms:modified>
</cp:coreProperties>
</file>