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6"/>
  </p:notesMasterIdLst>
  <p:handoutMasterIdLst>
    <p:handoutMasterId r:id="rId7"/>
  </p:handoutMasterIdLst>
  <p:sldIdLst>
    <p:sldId id="256" r:id="rId2"/>
    <p:sldId id="257" r:id="rId3"/>
    <p:sldId id="258" r:id="rId4"/>
    <p:sldId id="259" r:id="rId5"/>
  </p:sldIdLst>
  <p:sldSz cx="6858000" cy="9144000" type="letter"/>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4C5D84-EDA1-44F5-998D-F6199FED756A}" v="18" dt="2026-09-02T13:41:41.2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38" autoAdjust="0"/>
    <p:restoredTop sz="94614" autoAdjust="0"/>
  </p:normalViewPr>
  <p:slideViewPr>
    <p:cSldViewPr snapToGrid="0">
      <p:cViewPr>
        <p:scale>
          <a:sx n="125" d="100"/>
          <a:sy n="125" d="100"/>
        </p:scale>
        <p:origin x="2262" y="-486"/>
      </p:cViewPr>
      <p:guideLst>
        <p:guide orient="horz" pos="2880"/>
        <p:guide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hea Webster" userId="8796e5262673a03b" providerId="LiveId" clId="{0DA44C8C-E0F4-447A-9CA7-22FA1E6264FD}"/>
    <pc:docChg chg="undo custSel modSld">
      <pc:chgData name="Rhea Webster" userId="8796e5262673a03b" providerId="LiveId" clId="{0DA44C8C-E0F4-447A-9CA7-22FA1E6264FD}" dt="2026-09-02T19:08:27.827" v="1099" actId="20577"/>
      <pc:docMkLst>
        <pc:docMk/>
      </pc:docMkLst>
      <pc:sldChg chg="addSp delSp modSp mod">
        <pc:chgData name="Rhea Webster" userId="8796e5262673a03b" providerId="LiveId" clId="{0DA44C8C-E0F4-447A-9CA7-22FA1E6264FD}" dt="2026-09-02T16:10:58.175" v="1074" actId="20577"/>
        <pc:sldMkLst>
          <pc:docMk/>
          <pc:sldMk cId="808783936" sldId="256"/>
        </pc:sldMkLst>
        <pc:spChg chg="mod">
          <ac:chgData name="Rhea Webster" userId="8796e5262673a03b" providerId="LiveId" clId="{0DA44C8C-E0F4-447A-9CA7-22FA1E6264FD}" dt="2026-09-02T13:16:58.899" v="633" actId="6549"/>
          <ac:spMkLst>
            <pc:docMk/>
            <pc:sldMk cId="808783936" sldId="256"/>
            <ac:spMk id="6" creationId="{4DFCC639-9E5F-6F55-18EC-9D92A5172D8A}"/>
          </ac:spMkLst>
        </pc:spChg>
        <pc:spChg chg="mod">
          <ac:chgData name="Rhea Webster" userId="8796e5262673a03b" providerId="LiveId" clId="{0DA44C8C-E0F4-447A-9CA7-22FA1E6264FD}" dt="2026-09-02T13:26:35.025" v="682" actId="14100"/>
          <ac:spMkLst>
            <pc:docMk/>
            <pc:sldMk cId="808783936" sldId="256"/>
            <ac:spMk id="7" creationId="{0D4AE856-ABBE-3E31-B245-ED6BA4F8A654}"/>
          </ac:spMkLst>
        </pc:spChg>
        <pc:spChg chg="mod">
          <ac:chgData name="Rhea Webster" userId="8796e5262673a03b" providerId="LiveId" clId="{0DA44C8C-E0F4-447A-9CA7-22FA1E6264FD}" dt="2026-09-02T16:10:58.175" v="1074" actId="20577"/>
          <ac:spMkLst>
            <pc:docMk/>
            <pc:sldMk cId="808783936" sldId="256"/>
            <ac:spMk id="10" creationId="{97D87488-2C15-A086-1EEB-E8A86020CC6B}"/>
          </ac:spMkLst>
        </pc:spChg>
        <pc:picChg chg="add mod">
          <ac:chgData name="Rhea Webster" userId="8796e5262673a03b" providerId="LiveId" clId="{0DA44C8C-E0F4-447A-9CA7-22FA1E6264FD}" dt="2026-09-02T13:17:28.879" v="638" actId="1076"/>
          <ac:picMkLst>
            <pc:docMk/>
            <pc:sldMk cId="808783936" sldId="256"/>
            <ac:picMk id="11" creationId="{F3E317C3-936C-769E-4A1A-DB26B70E1774}"/>
          </ac:picMkLst>
        </pc:picChg>
        <pc:picChg chg="del mod">
          <ac:chgData name="Rhea Webster" userId="8796e5262673a03b" providerId="LiveId" clId="{0DA44C8C-E0F4-447A-9CA7-22FA1E6264FD}" dt="2026-09-02T13:16:48.743" v="631" actId="21"/>
          <ac:picMkLst>
            <pc:docMk/>
            <pc:sldMk cId="808783936" sldId="256"/>
            <ac:picMk id="21" creationId="{758256A5-27CE-25C0-1651-8B04B49177D1}"/>
          </ac:picMkLst>
        </pc:picChg>
        <pc:picChg chg="mod">
          <ac:chgData name="Rhea Webster" userId="8796e5262673a03b" providerId="LiveId" clId="{0DA44C8C-E0F4-447A-9CA7-22FA1E6264FD}" dt="2026-09-02T13:16:06.662" v="625" actId="1076"/>
          <ac:picMkLst>
            <pc:docMk/>
            <pc:sldMk cId="808783936" sldId="256"/>
            <ac:picMk id="23" creationId="{7AC47EF4-5648-AE84-575B-C75F06A270DB}"/>
          </ac:picMkLst>
        </pc:picChg>
        <pc:picChg chg="mod">
          <ac:chgData name="Rhea Webster" userId="8796e5262673a03b" providerId="LiveId" clId="{0DA44C8C-E0F4-447A-9CA7-22FA1E6264FD}" dt="2026-09-02T13:15:50.150" v="622" actId="1076"/>
          <ac:picMkLst>
            <pc:docMk/>
            <pc:sldMk cId="808783936" sldId="256"/>
            <ac:picMk id="26" creationId="{AB83E995-0B28-5097-B8EB-01E6BB1980DF}"/>
          </ac:picMkLst>
        </pc:picChg>
        <pc:picChg chg="mod">
          <ac:chgData name="Rhea Webster" userId="8796e5262673a03b" providerId="LiveId" clId="{0DA44C8C-E0F4-447A-9CA7-22FA1E6264FD}" dt="2026-09-02T13:15:57.226" v="623" actId="1076"/>
          <ac:picMkLst>
            <pc:docMk/>
            <pc:sldMk cId="808783936" sldId="256"/>
            <ac:picMk id="1028" creationId="{AD58D919-961A-07EB-4389-B7FC8A867E23}"/>
          </ac:picMkLst>
        </pc:picChg>
      </pc:sldChg>
      <pc:sldChg chg="modSp mod">
        <pc:chgData name="Rhea Webster" userId="8796e5262673a03b" providerId="LiveId" clId="{0DA44C8C-E0F4-447A-9CA7-22FA1E6264FD}" dt="2026-09-02T19:07:50.525" v="1098" actId="20577"/>
        <pc:sldMkLst>
          <pc:docMk/>
          <pc:sldMk cId="150916090" sldId="257"/>
        </pc:sldMkLst>
        <pc:spChg chg="mod">
          <ac:chgData name="Rhea Webster" userId="8796e5262673a03b" providerId="LiveId" clId="{0DA44C8C-E0F4-447A-9CA7-22FA1E6264FD}" dt="2026-09-02T19:07:50.525" v="1098" actId="20577"/>
          <ac:spMkLst>
            <pc:docMk/>
            <pc:sldMk cId="150916090" sldId="257"/>
            <ac:spMk id="9" creationId="{A9ADB332-1D83-C6B1-BDFB-713977949384}"/>
          </ac:spMkLst>
        </pc:spChg>
      </pc:sldChg>
      <pc:sldChg chg="modSp mod">
        <pc:chgData name="Rhea Webster" userId="8796e5262673a03b" providerId="LiveId" clId="{0DA44C8C-E0F4-447A-9CA7-22FA1E6264FD}" dt="2026-09-02T19:08:27.827" v="1099" actId="20577"/>
        <pc:sldMkLst>
          <pc:docMk/>
          <pc:sldMk cId="2667179408" sldId="258"/>
        </pc:sldMkLst>
        <pc:spChg chg="mod">
          <ac:chgData name="Rhea Webster" userId="8796e5262673a03b" providerId="LiveId" clId="{0DA44C8C-E0F4-447A-9CA7-22FA1E6264FD}" dt="2026-09-02T13:45:18.549" v="1033" actId="1076"/>
          <ac:spMkLst>
            <pc:docMk/>
            <pc:sldMk cId="2667179408" sldId="258"/>
            <ac:spMk id="3" creationId="{5DD72632-FE3F-466F-7F0E-C9F5A47A9351}"/>
          </ac:spMkLst>
        </pc:spChg>
        <pc:spChg chg="mod">
          <ac:chgData name="Rhea Webster" userId="8796e5262673a03b" providerId="LiveId" clId="{0DA44C8C-E0F4-447A-9CA7-22FA1E6264FD}" dt="2026-09-02T19:08:27.827" v="1099" actId="20577"/>
          <ac:spMkLst>
            <pc:docMk/>
            <pc:sldMk cId="2667179408" sldId="258"/>
            <ac:spMk id="4" creationId="{7FBBE440-ABAA-7B27-4792-518C19A8B43F}"/>
          </ac:spMkLst>
        </pc:spChg>
        <pc:spChg chg="ord">
          <ac:chgData name="Rhea Webster" userId="8796e5262673a03b" providerId="LiveId" clId="{0DA44C8C-E0F4-447A-9CA7-22FA1E6264FD}" dt="2026-09-02T13:41:15.033" v="914" actId="166"/>
          <ac:spMkLst>
            <pc:docMk/>
            <pc:sldMk cId="2667179408" sldId="258"/>
            <ac:spMk id="6" creationId="{AFA89201-EF0B-2C17-5725-A1D593DD9462}"/>
          </ac:spMkLst>
        </pc:spChg>
        <pc:spChg chg="mod">
          <ac:chgData name="Rhea Webster" userId="8796e5262673a03b" providerId="LiveId" clId="{0DA44C8C-E0F4-447A-9CA7-22FA1E6264FD}" dt="2026-09-02T13:45:58.073" v="1036" actId="14100"/>
          <ac:spMkLst>
            <pc:docMk/>
            <pc:sldMk cId="2667179408" sldId="258"/>
            <ac:spMk id="7" creationId="{FF45B790-8F66-0C65-BFEF-ED7BE4575F8F}"/>
          </ac:spMkLst>
        </pc:spChg>
        <pc:spChg chg="mod">
          <ac:chgData name="Rhea Webster" userId="8796e5262673a03b" providerId="LiveId" clId="{0DA44C8C-E0F4-447A-9CA7-22FA1E6264FD}" dt="2026-09-02T13:37:56.397" v="899" actId="1076"/>
          <ac:spMkLst>
            <pc:docMk/>
            <pc:sldMk cId="2667179408" sldId="258"/>
            <ac:spMk id="11" creationId="{834DA420-8F14-613B-45E6-FDD00C043546}"/>
          </ac:spMkLst>
        </pc:spChg>
        <pc:spChg chg="mod">
          <ac:chgData name="Rhea Webster" userId="8796e5262673a03b" providerId="LiveId" clId="{0DA44C8C-E0F4-447A-9CA7-22FA1E6264FD}" dt="2026-09-02T13:38:17.261" v="901" actId="1076"/>
          <ac:spMkLst>
            <pc:docMk/>
            <pc:sldMk cId="2667179408" sldId="258"/>
            <ac:spMk id="12" creationId="{65836FF6-4C5C-03A1-7858-FEE808B6EBB1}"/>
          </ac:spMkLst>
        </pc:spChg>
        <pc:spChg chg="mod">
          <ac:chgData name="Rhea Webster" userId="8796e5262673a03b" providerId="LiveId" clId="{0DA44C8C-E0F4-447A-9CA7-22FA1E6264FD}" dt="2026-09-02T13:35:20.387" v="716" actId="20577"/>
          <ac:spMkLst>
            <pc:docMk/>
            <pc:sldMk cId="2667179408" sldId="258"/>
            <ac:spMk id="14" creationId="{E57AEFDB-E1F6-4B0B-CE16-F4A0F1732C54}"/>
          </ac:spMkLst>
        </pc:spChg>
        <pc:picChg chg="mod">
          <ac:chgData name="Rhea Webster" userId="8796e5262673a03b" providerId="LiveId" clId="{0DA44C8C-E0F4-447A-9CA7-22FA1E6264FD}" dt="2026-09-02T13:41:41.209" v="918" actId="1076"/>
          <ac:picMkLst>
            <pc:docMk/>
            <pc:sldMk cId="2667179408" sldId="258"/>
            <ac:picMk id="1026" creationId="{BCE86712-7F4E-1178-B56E-C2DA2CEB525B}"/>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879C6CB-B1CF-DCDD-AD87-ACEDF76F430D}"/>
              </a:ext>
            </a:extLst>
          </p:cNvPr>
          <p:cNvSpPr>
            <a:spLocks noGrp="1"/>
          </p:cNvSpPr>
          <p:nvPr>
            <p:ph type="hdr" sz="quarter"/>
          </p:nvPr>
        </p:nvSpPr>
        <p:spPr>
          <a:xfrm>
            <a:off x="1" y="2"/>
            <a:ext cx="3170583" cy="482027"/>
          </a:xfrm>
          <a:prstGeom prst="rect">
            <a:avLst/>
          </a:prstGeom>
        </p:spPr>
        <p:txBody>
          <a:bodyPr vert="horz" lIns="94852" tIns="47425" rIns="94852" bIns="47425" rtlCol="0"/>
          <a:lstStyle>
            <a:lvl1pPr algn="l">
              <a:defRPr sz="1200"/>
            </a:lvl1pPr>
          </a:lstStyle>
          <a:p>
            <a:endParaRPr lang="en-US"/>
          </a:p>
        </p:txBody>
      </p:sp>
      <p:sp>
        <p:nvSpPr>
          <p:cNvPr id="3" name="Date Placeholder 2">
            <a:extLst>
              <a:ext uri="{FF2B5EF4-FFF2-40B4-BE49-F238E27FC236}">
                <a16:creationId xmlns:a16="http://schemas.microsoft.com/office/drawing/2014/main" id="{EF421CF5-B268-6AD7-50A9-807306222928}"/>
              </a:ext>
            </a:extLst>
          </p:cNvPr>
          <p:cNvSpPr>
            <a:spLocks noGrp="1"/>
          </p:cNvSpPr>
          <p:nvPr>
            <p:ph type="dt" sz="quarter" idx="1"/>
          </p:nvPr>
        </p:nvSpPr>
        <p:spPr>
          <a:xfrm>
            <a:off x="4142961" y="2"/>
            <a:ext cx="3170583" cy="482027"/>
          </a:xfrm>
          <a:prstGeom prst="rect">
            <a:avLst/>
          </a:prstGeom>
        </p:spPr>
        <p:txBody>
          <a:bodyPr vert="horz" lIns="94852" tIns="47425" rIns="94852" bIns="47425" rtlCol="0"/>
          <a:lstStyle>
            <a:lvl1pPr algn="r">
              <a:defRPr sz="1200"/>
            </a:lvl1pPr>
          </a:lstStyle>
          <a:p>
            <a:fld id="{EC94CF13-F95F-4BAA-8CBE-84A4B0C70BE1}" type="datetimeFigureOut">
              <a:rPr lang="en-US" smtClean="0"/>
              <a:t>9/2/2026</a:t>
            </a:fld>
            <a:endParaRPr lang="en-US"/>
          </a:p>
        </p:txBody>
      </p:sp>
      <p:sp>
        <p:nvSpPr>
          <p:cNvPr id="4" name="Footer Placeholder 3">
            <a:extLst>
              <a:ext uri="{FF2B5EF4-FFF2-40B4-BE49-F238E27FC236}">
                <a16:creationId xmlns:a16="http://schemas.microsoft.com/office/drawing/2014/main" id="{D7D4A039-CFFE-7268-E9AE-9966E208CC0B}"/>
              </a:ext>
            </a:extLst>
          </p:cNvPr>
          <p:cNvSpPr>
            <a:spLocks noGrp="1"/>
          </p:cNvSpPr>
          <p:nvPr>
            <p:ph type="ftr" sz="quarter" idx="2"/>
          </p:nvPr>
        </p:nvSpPr>
        <p:spPr>
          <a:xfrm>
            <a:off x="1" y="9119173"/>
            <a:ext cx="3170583" cy="482027"/>
          </a:xfrm>
          <a:prstGeom prst="rect">
            <a:avLst/>
          </a:prstGeom>
        </p:spPr>
        <p:txBody>
          <a:bodyPr vert="horz" lIns="94852" tIns="47425" rIns="94852" bIns="47425" rtlCol="0" anchor="b"/>
          <a:lstStyle>
            <a:lvl1pPr algn="l">
              <a:defRPr sz="1200"/>
            </a:lvl1pPr>
          </a:lstStyle>
          <a:p>
            <a:r>
              <a:rPr lang="en-US"/>
              <a:t>2-4</a:t>
            </a:r>
          </a:p>
        </p:txBody>
      </p:sp>
      <p:sp>
        <p:nvSpPr>
          <p:cNvPr id="5" name="Slide Number Placeholder 4">
            <a:extLst>
              <a:ext uri="{FF2B5EF4-FFF2-40B4-BE49-F238E27FC236}">
                <a16:creationId xmlns:a16="http://schemas.microsoft.com/office/drawing/2014/main" id="{FCA4AC62-4B1C-8CFB-8B0A-90E4496DC363}"/>
              </a:ext>
            </a:extLst>
          </p:cNvPr>
          <p:cNvSpPr>
            <a:spLocks noGrp="1"/>
          </p:cNvSpPr>
          <p:nvPr>
            <p:ph type="sldNum" sz="quarter" idx="3"/>
          </p:nvPr>
        </p:nvSpPr>
        <p:spPr>
          <a:xfrm>
            <a:off x="4142961" y="9119173"/>
            <a:ext cx="3170583" cy="482027"/>
          </a:xfrm>
          <a:prstGeom prst="rect">
            <a:avLst/>
          </a:prstGeom>
        </p:spPr>
        <p:txBody>
          <a:bodyPr vert="horz" lIns="94852" tIns="47425" rIns="94852" bIns="47425" rtlCol="0" anchor="b"/>
          <a:lstStyle>
            <a:lvl1pPr algn="r">
              <a:defRPr sz="1200"/>
            </a:lvl1pPr>
          </a:lstStyle>
          <a:p>
            <a:fld id="{6C749737-E962-4A15-85B1-471F952F016D}" type="slidenum">
              <a:rPr lang="en-US" smtClean="0"/>
              <a:t>‹#›</a:t>
            </a:fld>
            <a:endParaRPr lang="en-US"/>
          </a:p>
        </p:txBody>
      </p:sp>
    </p:spTree>
    <p:extLst>
      <p:ext uri="{BB962C8B-B14F-4D97-AF65-F5344CB8AC3E}">
        <p14:creationId xmlns:p14="http://schemas.microsoft.com/office/powerpoint/2010/main" val="425844045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170583" cy="482027"/>
          </a:xfrm>
          <a:prstGeom prst="rect">
            <a:avLst/>
          </a:prstGeom>
        </p:spPr>
        <p:txBody>
          <a:bodyPr vert="horz" lIns="94852" tIns="47425" rIns="94852" bIns="47425" rtlCol="0"/>
          <a:lstStyle>
            <a:lvl1pPr algn="l">
              <a:defRPr sz="1200"/>
            </a:lvl1pPr>
          </a:lstStyle>
          <a:p>
            <a:endParaRPr lang="en-US"/>
          </a:p>
        </p:txBody>
      </p:sp>
      <p:sp>
        <p:nvSpPr>
          <p:cNvPr id="3" name="Date Placeholder 2"/>
          <p:cNvSpPr>
            <a:spLocks noGrp="1"/>
          </p:cNvSpPr>
          <p:nvPr>
            <p:ph type="dt" idx="1"/>
          </p:nvPr>
        </p:nvSpPr>
        <p:spPr>
          <a:xfrm>
            <a:off x="4142961" y="2"/>
            <a:ext cx="3170583" cy="482027"/>
          </a:xfrm>
          <a:prstGeom prst="rect">
            <a:avLst/>
          </a:prstGeom>
        </p:spPr>
        <p:txBody>
          <a:bodyPr vert="horz" lIns="94852" tIns="47425" rIns="94852" bIns="47425" rtlCol="0"/>
          <a:lstStyle>
            <a:lvl1pPr algn="r">
              <a:defRPr sz="1200"/>
            </a:lvl1pPr>
          </a:lstStyle>
          <a:p>
            <a:fld id="{9DAB7A89-C707-4422-98AF-68EEEC96C331}" type="datetimeFigureOut">
              <a:rPr lang="en-US" smtClean="0"/>
              <a:t>9/2/2026</a:t>
            </a:fld>
            <a:endParaRPr lang="en-US"/>
          </a:p>
        </p:txBody>
      </p:sp>
      <p:sp>
        <p:nvSpPr>
          <p:cNvPr id="4" name="Slide Image Placeholder 3"/>
          <p:cNvSpPr>
            <a:spLocks noGrp="1" noRot="1" noChangeAspect="1"/>
          </p:cNvSpPr>
          <p:nvPr>
            <p:ph type="sldImg" idx="2"/>
          </p:nvPr>
        </p:nvSpPr>
        <p:spPr>
          <a:xfrm>
            <a:off x="2443163" y="1200150"/>
            <a:ext cx="2428875" cy="3238500"/>
          </a:xfrm>
          <a:prstGeom prst="rect">
            <a:avLst/>
          </a:prstGeom>
          <a:noFill/>
          <a:ln w="12700">
            <a:solidFill>
              <a:prstClr val="black"/>
            </a:solidFill>
          </a:ln>
        </p:spPr>
        <p:txBody>
          <a:bodyPr vert="horz" lIns="94852" tIns="47425" rIns="94852" bIns="47425" rtlCol="0" anchor="ctr"/>
          <a:lstStyle/>
          <a:p>
            <a:endParaRPr lang="en-US"/>
          </a:p>
        </p:txBody>
      </p:sp>
      <p:sp>
        <p:nvSpPr>
          <p:cNvPr id="5" name="Notes Placeholder 4"/>
          <p:cNvSpPr>
            <a:spLocks noGrp="1"/>
          </p:cNvSpPr>
          <p:nvPr>
            <p:ph type="body" sz="quarter" idx="3"/>
          </p:nvPr>
        </p:nvSpPr>
        <p:spPr>
          <a:xfrm>
            <a:off x="732184" y="4620250"/>
            <a:ext cx="5850835" cy="3780800"/>
          </a:xfrm>
          <a:prstGeom prst="rect">
            <a:avLst/>
          </a:prstGeom>
        </p:spPr>
        <p:txBody>
          <a:bodyPr vert="horz" lIns="94852" tIns="47425" rIns="94852" bIns="4742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119173"/>
            <a:ext cx="3170583" cy="482027"/>
          </a:xfrm>
          <a:prstGeom prst="rect">
            <a:avLst/>
          </a:prstGeom>
        </p:spPr>
        <p:txBody>
          <a:bodyPr vert="horz" lIns="94852" tIns="47425" rIns="94852" bIns="47425" rtlCol="0" anchor="b"/>
          <a:lstStyle>
            <a:lvl1pPr algn="l">
              <a:defRPr sz="1200"/>
            </a:lvl1pPr>
          </a:lstStyle>
          <a:p>
            <a:r>
              <a:rPr lang="en-US"/>
              <a:t>2-4</a:t>
            </a:r>
          </a:p>
        </p:txBody>
      </p:sp>
      <p:sp>
        <p:nvSpPr>
          <p:cNvPr id="7" name="Slide Number Placeholder 6"/>
          <p:cNvSpPr>
            <a:spLocks noGrp="1"/>
          </p:cNvSpPr>
          <p:nvPr>
            <p:ph type="sldNum" sz="quarter" idx="5"/>
          </p:nvPr>
        </p:nvSpPr>
        <p:spPr>
          <a:xfrm>
            <a:off x="4142961" y="9119173"/>
            <a:ext cx="3170583" cy="482027"/>
          </a:xfrm>
          <a:prstGeom prst="rect">
            <a:avLst/>
          </a:prstGeom>
        </p:spPr>
        <p:txBody>
          <a:bodyPr vert="horz" lIns="94852" tIns="47425" rIns="94852" bIns="47425" rtlCol="0" anchor="b"/>
          <a:lstStyle>
            <a:lvl1pPr algn="r">
              <a:defRPr sz="1200"/>
            </a:lvl1pPr>
          </a:lstStyle>
          <a:p>
            <a:fld id="{42736CE7-278E-47FB-A237-64C2C66A911B}" type="slidenum">
              <a:rPr lang="en-US" smtClean="0"/>
              <a:t>‹#›</a:t>
            </a:fld>
            <a:endParaRPr lang="en-US"/>
          </a:p>
        </p:txBody>
      </p:sp>
    </p:spTree>
    <p:extLst>
      <p:ext uri="{BB962C8B-B14F-4D97-AF65-F5344CB8AC3E}">
        <p14:creationId xmlns:p14="http://schemas.microsoft.com/office/powerpoint/2010/main" val="412920259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2-4</a:t>
            </a:r>
          </a:p>
        </p:txBody>
      </p:sp>
      <p:sp>
        <p:nvSpPr>
          <p:cNvPr id="5" name="Slide Number Placeholder 4"/>
          <p:cNvSpPr>
            <a:spLocks noGrp="1"/>
          </p:cNvSpPr>
          <p:nvPr>
            <p:ph type="sldNum" sz="quarter" idx="5"/>
          </p:nvPr>
        </p:nvSpPr>
        <p:spPr/>
        <p:txBody>
          <a:bodyPr/>
          <a:lstStyle/>
          <a:p>
            <a:fld id="{42736CE7-278E-47FB-A237-64C2C66A911B}" type="slidenum">
              <a:rPr lang="en-US" smtClean="0"/>
              <a:t>2</a:t>
            </a:fld>
            <a:endParaRPr lang="en-US"/>
          </a:p>
        </p:txBody>
      </p:sp>
    </p:spTree>
    <p:extLst>
      <p:ext uri="{BB962C8B-B14F-4D97-AF65-F5344CB8AC3E}">
        <p14:creationId xmlns:p14="http://schemas.microsoft.com/office/powerpoint/2010/main" val="23933874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8EA52-CD82-AF4B-C264-18145F797605}"/>
              </a:ext>
            </a:extLst>
          </p:cNvPr>
          <p:cNvSpPr>
            <a:spLocks noGrp="1"/>
          </p:cNvSpPr>
          <p:nvPr>
            <p:ph type="ctrTitle"/>
          </p:nvPr>
        </p:nvSpPr>
        <p:spPr>
          <a:xfrm>
            <a:off x="857250" y="1497013"/>
            <a:ext cx="5143500" cy="3182937"/>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BFCDAD1-3DC3-EFA0-7FB0-D2233A5A44FD}"/>
              </a:ext>
            </a:extLst>
          </p:cNvPr>
          <p:cNvSpPr>
            <a:spLocks noGrp="1"/>
          </p:cNvSpPr>
          <p:nvPr>
            <p:ph type="subTitle" idx="1"/>
          </p:nvPr>
        </p:nvSpPr>
        <p:spPr>
          <a:xfrm>
            <a:off x="857250" y="4802188"/>
            <a:ext cx="5143500" cy="22082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3ECE20-37F4-8473-7358-5358ACA1F79B}"/>
              </a:ext>
            </a:extLst>
          </p:cNvPr>
          <p:cNvSpPr>
            <a:spLocks noGrp="1"/>
          </p:cNvSpPr>
          <p:nvPr>
            <p:ph type="dt" sz="half" idx="10"/>
          </p:nvPr>
        </p:nvSpPr>
        <p:spPr/>
        <p:txBody>
          <a:bodyPr/>
          <a:lstStyle/>
          <a:p>
            <a:fld id="{E019F0F6-09B5-401B-B002-951C5837FD11}" type="datetime1">
              <a:rPr lang="en-US" smtClean="0"/>
              <a:t>9/2/2026</a:t>
            </a:fld>
            <a:endParaRPr lang="en-US"/>
          </a:p>
        </p:txBody>
      </p:sp>
      <p:sp>
        <p:nvSpPr>
          <p:cNvPr id="5" name="Footer Placeholder 4">
            <a:extLst>
              <a:ext uri="{FF2B5EF4-FFF2-40B4-BE49-F238E27FC236}">
                <a16:creationId xmlns:a16="http://schemas.microsoft.com/office/drawing/2014/main" id="{1E8FD253-CF2F-ADB3-89B6-111F848E64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D10F4-CD36-5386-AF62-119656746A15}"/>
              </a:ext>
            </a:extLst>
          </p:cNvPr>
          <p:cNvSpPr>
            <a:spLocks noGrp="1"/>
          </p:cNvSpPr>
          <p:nvPr>
            <p:ph type="sldNum" sz="quarter" idx="12"/>
          </p:nvPr>
        </p:nvSpPr>
        <p:spPr/>
        <p:txBody>
          <a:bodyPr/>
          <a:lstStyle/>
          <a:p>
            <a:fld id="{DEFF854E-BEAB-4557-AE05-F3A6D9578359}" type="slidenum">
              <a:rPr lang="en-US" smtClean="0"/>
              <a:t>‹#›</a:t>
            </a:fld>
            <a:endParaRPr lang="en-US"/>
          </a:p>
        </p:txBody>
      </p:sp>
    </p:spTree>
    <p:extLst>
      <p:ext uri="{BB962C8B-B14F-4D97-AF65-F5344CB8AC3E}">
        <p14:creationId xmlns:p14="http://schemas.microsoft.com/office/powerpoint/2010/main" val="1482468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750B3-A07A-0EDD-8066-D5A0174281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2793AC-F1E2-51B4-422A-7F98E233FE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50025B-2E4C-D8BE-972F-79D3AF1DCD50}"/>
              </a:ext>
            </a:extLst>
          </p:cNvPr>
          <p:cNvSpPr>
            <a:spLocks noGrp="1"/>
          </p:cNvSpPr>
          <p:nvPr>
            <p:ph type="dt" sz="half" idx="10"/>
          </p:nvPr>
        </p:nvSpPr>
        <p:spPr/>
        <p:txBody>
          <a:bodyPr/>
          <a:lstStyle/>
          <a:p>
            <a:fld id="{5099E472-CB38-43E0-A8B0-744CBFD4AC78}" type="datetime1">
              <a:rPr lang="en-US" smtClean="0"/>
              <a:t>9/2/2026</a:t>
            </a:fld>
            <a:endParaRPr lang="en-US"/>
          </a:p>
        </p:txBody>
      </p:sp>
      <p:sp>
        <p:nvSpPr>
          <p:cNvPr id="5" name="Footer Placeholder 4">
            <a:extLst>
              <a:ext uri="{FF2B5EF4-FFF2-40B4-BE49-F238E27FC236}">
                <a16:creationId xmlns:a16="http://schemas.microsoft.com/office/drawing/2014/main" id="{9D896CE1-5321-183D-C0FE-F45337AC6F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F462DA-6E2D-12CF-DF6E-5DA0CE3012F4}"/>
              </a:ext>
            </a:extLst>
          </p:cNvPr>
          <p:cNvSpPr>
            <a:spLocks noGrp="1"/>
          </p:cNvSpPr>
          <p:nvPr>
            <p:ph type="sldNum" sz="quarter" idx="12"/>
          </p:nvPr>
        </p:nvSpPr>
        <p:spPr/>
        <p:txBody>
          <a:bodyPr/>
          <a:lstStyle/>
          <a:p>
            <a:fld id="{DEFF854E-BEAB-4557-AE05-F3A6D9578359}" type="slidenum">
              <a:rPr lang="en-US" smtClean="0"/>
              <a:t>‹#›</a:t>
            </a:fld>
            <a:endParaRPr lang="en-US"/>
          </a:p>
        </p:txBody>
      </p:sp>
    </p:spTree>
    <p:extLst>
      <p:ext uri="{BB962C8B-B14F-4D97-AF65-F5344CB8AC3E}">
        <p14:creationId xmlns:p14="http://schemas.microsoft.com/office/powerpoint/2010/main" val="3375041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A7B66-2BBC-533A-9345-D9E0744C882A}"/>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42F7D62-700D-3818-83AC-6A1BED53DB14}"/>
              </a:ext>
            </a:extLst>
          </p:cNvPr>
          <p:cNvSpPr>
            <a:spLocks noGrp="1"/>
          </p:cNvSpPr>
          <p:nvPr>
            <p:ph type="body" idx="1"/>
          </p:nvPr>
        </p:nvSpPr>
        <p:spPr>
          <a:xfrm>
            <a:off x="468313" y="6119813"/>
            <a:ext cx="5915025" cy="2000250"/>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2E03D9-0D52-11DA-34D9-0B41124E0EAB}"/>
              </a:ext>
            </a:extLst>
          </p:cNvPr>
          <p:cNvSpPr>
            <a:spLocks noGrp="1"/>
          </p:cNvSpPr>
          <p:nvPr>
            <p:ph type="dt" sz="half" idx="10"/>
          </p:nvPr>
        </p:nvSpPr>
        <p:spPr/>
        <p:txBody>
          <a:bodyPr/>
          <a:lstStyle/>
          <a:p>
            <a:fld id="{7C850364-9B70-4C7F-88A4-FEC65D2C40F9}" type="datetime1">
              <a:rPr lang="en-US" smtClean="0"/>
              <a:t>9/2/2026</a:t>
            </a:fld>
            <a:endParaRPr lang="en-US"/>
          </a:p>
        </p:txBody>
      </p:sp>
      <p:sp>
        <p:nvSpPr>
          <p:cNvPr id="5" name="Footer Placeholder 4">
            <a:extLst>
              <a:ext uri="{FF2B5EF4-FFF2-40B4-BE49-F238E27FC236}">
                <a16:creationId xmlns:a16="http://schemas.microsoft.com/office/drawing/2014/main" id="{9A56187D-EFCC-A6AD-C754-13C013B663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C6D3F7-F207-3455-5D4D-4980FF5FE6B8}"/>
              </a:ext>
            </a:extLst>
          </p:cNvPr>
          <p:cNvSpPr>
            <a:spLocks noGrp="1"/>
          </p:cNvSpPr>
          <p:nvPr>
            <p:ph type="sldNum" sz="quarter" idx="12"/>
          </p:nvPr>
        </p:nvSpPr>
        <p:spPr/>
        <p:txBody>
          <a:bodyPr/>
          <a:lstStyle/>
          <a:p>
            <a:fld id="{DEFF854E-BEAB-4557-AE05-F3A6D9578359}" type="slidenum">
              <a:rPr lang="en-US" smtClean="0"/>
              <a:t>‹#›</a:t>
            </a:fld>
            <a:endParaRPr lang="en-US"/>
          </a:p>
        </p:txBody>
      </p:sp>
    </p:spTree>
    <p:extLst>
      <p:ext uri="{BB962C8B-B14F-4D97-AF65-F5344CB8AC3E}">
        <p14:creationId xmlns:p14="http://schemas.microsoft.com/office/powerpoint/2010/main" val="294464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D3E3D-A84F-0B3A-091C-4920AC87CA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93BF03-2742-7739-EA97-BEB1726A0761}"/>
              </a:ext>
            </a:extLst>
          </p:cNvPr>
          <p:cNvSpPr>
            <a:spLocks noGrp="1"/>
          </p:cNvSpPr>
          <p:nvPr>
            <p:ph sz="half" idx="1"/>
          </p:nvPr>
        </p:nvSpPr>
        <p:spPr>
          <a:xfrm>
            <a:off x="471488" y="2433638"/>
            <a:ext cx="2881312" cy="580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B90135-3E5F-A2D0-F34F-7597312AE3E8}"/>
              </a:ext>
            </a:extLst>
          </p:cNvPr>
          <p:cNvSpPr>
            <a:spLocks noGrp="1"/>
          </p:cNvSpPr>
          <p:nvPr>
            <p:ph sz="half" idx="2"/>
          </p:nvPr>
        </p:nvSpPr>
        <p:spPr>
          <a:xfrm>
            <a:off x="3505200" y="2433638"/>
            <a:ext cx="2881313" cy="580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E040B0-E128-ECA8-0AAC-1C73DEDBF9C5}"/>
              </a:ext>
            </a:extLst>
          </p:cNvPr>
          <p:cNvSpPr>
            <a:spLocks noGrp="1"/>
          </p:cNvSpPr>
          <p:nvPr>
            <p:ph type="dt" sz="half" idx="10"/>
          </p:nvPr>
        </p:nvSpPr>
        <p:spPr/>
        <p:txBody>
          <a:bodyPr/>
          <a:lstStyle/>
          <a:p>
            <a:fld id="{5D187EE0-C56B-47B9-BF06-D4573E1D45AC}" type="datetime1">
              <a:rPr lang="en-US" smtClean="0"/>
              <a:t>9/2/2026</a:t>
            </a:fld>
            <a:endParaRPr lang="en-US"/>
          </a:p>
        </p:txBody>
      </p:sp>
      <p:sp>
        <p:nvSpPr>
          <p:cNvPr id="6" name="Footer Placeholder 5">
            <a:extLst>
              <a:ext uri="{FF2B5EF4-FFF2-40B4-BE49-F238E27FC236}">
                <a16:creationId xmlns:a16="http://schemas.microsoft.com/office/drawing/2014/main" id="{C90E7F9C-5B0D-96A4-E941-9001617CC6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E3AF4A-CAD7-6812-F06C-61C61DDBDE7C}"/>
              </a:ext>
            </a:extLst>
          </p:cNvPr>
          <p:cNvSpPr>
            <a:spLocks noGrp="1"/>
          </p:cNvSpPr>
          <p:nvPr>
            <p:ph type="sldNum" sz="quarter" idx="12"/>
          </p:nvPr>
        </p:nvSpPr>
        <p:spPr/>
        <p:txBody>
          <a:bodyPr/>
          <a:lstStyle/>
          <a:p>
            <a:fld id="{DEFF854E-BEAB-4557-AE05-F3A6D9578359}" type="slidenum">
              <a:rPr lang="en-US" smtClean="0"/>
              <a:t>‹#›</a:t>
            </a:fld>
            <a:endParaRPr lang="en-US"/>
          </a:p>
        </p:txBody>
      </p:sp>
    </p:spTree>
    <p:extLst>
      <p:ext uri="{BB962C8B-B14F-4D97-AF65-F5344CB8AC3E}">
        <p14:creationId xmlns:p14="http://schemas.microsoft.com/office/powerpoint/2010/main" val="916076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A8B01-7774-356A-3606-6F85F11FAD13}"/>
              </a:ext>
            </a:extLst>
          </p:cNvPr>
          <p:cNvSpPr>
            <a:spLocks noGrp="1"/>
          </p:cNvSpPr>
          <p:nvPr>
            <p:ph type="title"/>
          </p:nvPr>
        </p:nvSpPr>
        <p:spPr>
          <a:xfrm>
            <a:off x="473075" y="487363"/>
            <a:ext cx="5915025" cy="1766887"/>
          </a:xfrm>
        </p:spPr>
        <p:txBody>
          <a:bodyPr/>
          <a:lstStyle/>
          <a:p>
            <a:r>
              <a:rPr lang="en-US"/>
              <a:t>Click to edit Master title style</a:t>
            </a:r>
          </a:p>
        </p:txBody>
      </p:sp>
      <p:sp>
        <p:nvSpPr>
          <p:cNvPr id="3" name="Text Placeholder 2">
            <a:extLst>
              <a:ext uri="{FF2B5EF4-FFF2-40B4-BE49-F238E27FC236}">
                <a16:creationId xmlns:a16="http://schemas.microsoft.com/office/drawing/2014/main" id="{0E19CFA9-810D-F0CF-DEB0-4AC344F39222}"/>
              </a:ext>
            </a:extLst>
          </p:cNvPr>
          <p:cNvSpPr>
            <a:spLocks noGrp="1"/>
          </p:cNvSpPr>
          <p:nvPr>
            <p:ph type="body" idx="1"/>
          </p:nvPr>
        </p:nvSpPr>
        <p:spPr>
          <a:xfrm>
            <a:off x="473075" y="2241550"/>
            <a:ext cx="2900363" cy="10985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A842E5-85D9-1EDE-5B72-781934509620}"/>
              </a:ext>
            </a:extLst>
          </p:cNvPr>
          <p:cNvSpPr>
            <a:spLocks noGrp="1"/>
          </p:cNvSpPr>
          <p:nvPr>
            <p:ph sz="half" idx="2"/>
          </p:nvPr>
        </p:nvSpPr>
        <p:spPr>
          <a:xfrm>
            <a:off x="473075" y="3340100"/>
            <a:ext cx="2900363" cy="4913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F3C4DB-D786-B6A3-8E76-81F411E19E8C}"/>
              </a:ext>
            </a:extLst>
          </p:cNvPr>
          <p:cNvSpPr>
            <a:spLocks noGrp="1"/>
          </p:cNvSpPr>
          <p:nvPr>
            <p:ph type="body" sz="quarter" idx="3"/>
          </p:nvPr>
        </p:nvSpPr>
        <p:spPr>
          <a:xfrm>
            <a:off x="3471863" y="2241550"/>
            <a:ext cx="2916237" cy="10985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7970FF-59D0-8D87-4CE4-7C0382B728A7}"/>
              </a:ext>
            </a:extLst>
          </p:cNvPr>
          <p:cNvSpPr>
            <a:spLocks noGrp="1"/>
          </p:cNvSpPr>
          <p:nvPr>
            <p:ph sz="quarter" idx="4"/>
          </p:nvPr>
        </p:nvSpPr>
        <p:spPr>
          <a:xfrm>
            <a:off x="3471863" y="3340100"/>
            <a:ext cx="2916237" cy="4913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1BB04F-D0EA-9D08-9E25-41E4102B545A}"/>
              </a:ext>
            </a:extLst>
          </p:cNvPr>
          <p:cNvSpPr>
            <a:spLocks noGrp="1"/>
          </p:cNvSpPr>
          <p:nvPr>
            <p:ph type="dt" sz="half" idx="10"/>
          </p:nvPr>
        </p:nvSpPr>
        <p:spPr/>
        <p:txBody>
          <a:bodyPr/>
          <a:lstStyle/>
          <a:p>
            <a:fld id="{ADD0B585-FA32-4D29-A78F-15E2DAEC49A6}" type="datetime1">
              <a:rPr lang="en-US" smtClean="0"/>
              <a:t>9/2/2026</a:t>
            </a:fld>
            <a:endParaRPr lang="en-US"/>
          </a:p>
        </p:txBody>
      </p:sp>
      <p:sp>
        <p:nvSpPr>
          <p:cNvPr id="8" name="Footer Placeholder 7">
            <a:extLst>
              <a:ext uri="{FF2B5EF4-FFF2-40B4-BE49-F238E27FC236}">
                <a16:creationId xmlns:a16="http://schemas.microsoft.com/office/drawing/2014/main" id="{143AEA7C-6831-94E9-4FAA-7F3F68B537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269A4FF-A7DD-50D8-F26E-034659C86976}"/>
              </a:ext>
            </a:extLst>
          </p:cNvPr>
          <p:cNvSpPr>
            <a:spLocks noGrp="1"/>
          </p:cNvSpPr>
          <p:nvPr>
            <p:ph type="sldNum" sz="quarter" idx="12"/>
          </p:nvPr>
        </p:nvSpPr>
        <p:spPr/>
        <p:txBody>
          <a:bodyPr/>
          <a:lstStyle/>
          <a:p>
            <a:fld id="{DEFF854E-BEAB-4557-AE05-F3A6D9578359}" type="slidenum">
              <a:rPr lang="en-US" smtClean="0"/>
              <a:t>‹#›</a:t>
            </a:fld>
            <a:endParaRPr lang="en-US"/>
          </a:p>
        </p:txBody>
      </p:sp>
    </p:spTree>
    <p:extLst>
      <p:ext uri="{BB962C8B-B14F-4D97-AF65-F5344CB8AC3E}">
        <p14:creationId xmlns:p14="http://schemas.microsoft.com/office/powerpoint/2010/main" val="287455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7D054-75A4-DBC8-B218-AAF2349A42F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E7FE1BD-5E4A-8695-9D50-477C521CD5A3}"/>
              </a:ext>
            </a:extLst>
          </p:cNvPr>
          <p:cNvSpPr>
            <a:spLocks noGrp="1"/>
          </p:cNvSpPr>
          <p:nvPr>
            <p:ph type="dt" sz="half" idx="10"/>
          </p:nvPr>
        </p:nvSpPr>
        <p:spPr/>
        <p:txBody>
          <a:bodyPr/>
          <a:lstStyle/>
          <a:p>
            <a:fld id="{B2FED573-0771-468C-93EF-8CEB8921E4B2}" type="datetime1">
              <a:rPr lang="en-US" smtClean="0"/>
              <a:t>9/2/2026</a:t>
            </a:fld>
            <a:endParaRPr lang="en-US"/>
          </a:p>
        </p:txBody>
      </p:sp>
      <p:sp>
        <p:nvSpPr>
          <p:cNvPr id="4" name="Footer Placeholder 3">
            <a:extLst>
              <a:ext uri="{FF2B5EF4-FFF2-40B4-BE49-F238E27FC236}">
                <a16:creationId xmlns:a16="http://schemas.microsoft.com/office/drawing/2014/main" id="{20ED54E0-8F6A-8B77-400F-5D1A72CFF6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796A66-5119-6649-C4BC-1AFF900D21BC}"/>
              </a:ext>
            </a:extLst>
          </p:cNvPr>
          <p:cNvSpPr>
            <a:spLocks noGrp="1"/>
          </p:cNvSpPr>
          <p:nvPr>
            <p:ph type="sldNum" sz="quarter" idx="12"/>
          </p:nvPr>
        </p:nvSpPr>
        <p:spPr/>
        <p:txBody>
          <a:bodyPr/>
          <a:lstStyle/>
          <a:p>
            <a:fld id="{DEFF854E-BEAB-4557-AE05-F3A6D9578359}" type="slidenum">
              <a:rPr lang="en-US" smtClean="0"/>
              <a:t>‹#›</a:t>
            </a:fld>
            <a:endParaRPr lang="en-US"/>
          </a:p>
        </p:txBody>
      </p:sp>
    </p:spTree>
    <p:extLst>
      <p:ext uri="{BB962C8B-B14F-4D97-AF65-F5344CB8AC3E}">
        <p14:creationId xmlns:p14="http://schemas.microsoft.com/office/powerpoint/2010/main" val="2941366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5BFEED-6AD6-8D85-CD96-27FFA00EE6B1}"/>
              </a:ext>
            </a:extLst>
          </p:cNvPr>
          <p:cNvSpPr>
            <a:spLocks noGrp="1"/>
          </p:cNvSpPr>
          <p:nvPr>
            <p:ph type="dt" sz="half" idx="10"/>
          </p:nvPr>
        </p:nvSpPr>
        <p:spPr/>
        <p:txBody>
          <a:bodyPr/>
          <a:lstStyle/>
          <a:p>
            <a:fld id="{E1CA5E7D-6936-4E8E-B725-BE4B0A44B871}" type="datetime1">
              <a:rPr lang="en-US" smtClean="0"/>
              <a:t>9/2/2026</a:t>
            </a:fld>
            <a:endParaRPr lang="en-US"/>
          </a:p>
        </p:txBody>
      </p:sp>
      <p:sp>
        <p:nvSpPr>
          <p:cNvPr id="3" name="Footer Placeholder 2">
            <a:extLst>
              <a:ext uri="{FF2B5EF4-FFF2-40B4-BE49-F238E27FC236}">
                <a16:creationId xmlns:a16="http://schemas.microsoft.com/office/drawing/2014/main" id="{499AE0F3-1C57-C81B-E4CE-65AC8D9F0F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B44E22C-B1CD-E67D-33C5-FDA12EBBE570}"/>
              </a:ext>
            </a:extLst>
          </p:cNvPr>
          <p:cNvSpPr>
            <a:spLocks noGrp="1"/>
          </p:cNvSpPr>
          <p:nvPr>
            <p:ph type="sldNum" sz="quarter" idx="12"/>
          </p:nvPr>
        </p:nvSpPr>
        <p:spPr/>
        <p:txBody>
          <a:bodyPr/>
          <a:lstStyle/>
          <a:p>
            <a:fld id="{DEFF854E-BEAB-4557-AE05-F3A6D9578359}" type="slidenum">
              <a:rPr lang="en-US" smtClean="0"/>
              <a:t>‹#›</a:t>
            </a:fld>
            <a:endParaRPr lang="en-US"/>
          </a:p>
        </p:txBody>
      </p:sp>
    </p:spTree>
    <p:extLst>
      <p:ext uri="{BB962C8B-B14F-4D97-AF65-F5344CB8AC3E}">
        <p14:creationId xmlns:p14="http://schemas.microsoft.com/office/powerpoint/2010/main" val="2360823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86FE7-11B2-719F-569C-8F8FB831558A}"/>
              </a:ext>
            </a:extLst>
          </p:cNvPr>
          <p:cNvSpPr>
            <a:spLocks noGrp="1"/>
          </p:cNvSpPr>
          <p:nvPr>
            <p:ph type="title"/>
          </p:nvPr>
        </p:nvSpPr>
        <p:spPr>
          <a:xfrm>
            <a:off x="473075" y="609600"/>
            <a:ext cx="2211388" cy="21336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CA45A2-4098-8993-52D5-ED6E50DC7525}"/>
              </a:ext>
            </a:extLst>
          </p:cNvPr>
          <p:cNvSpPr>
            <a:spLocks noGrp="1"/>
          </p:cNvSpPr>
          <p:nvPr>
            <p:ph idx="1"/>
          </p:nvPr>
        </p:nvSpPr>
        <p:spPr>
          <a:xfrm>
            <a:off x="2916238" y="1316038"/>
            <a:ext cx="3471862" cy="64992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4E22EC-FC8F-4386-90A6-8D426B3C517F}"/>
              </a:ext>
            </a:extLst>
          </p:cNvPr>
          <p:cNvSpPr>
            <a:spLocks noGrp="1"/>
          </p:cNvSpPr>
          <p:nvPr>
            <p:ph type="body" sz="half" idx="2"/>
          </p:nvPr>
        </p:nvSpPr>
        <p:spPr>
          <a:xfrm>
            <a:off x="473075" y="2743200"/>
            <a:ext cx="2211388" cy="508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0BC5FF-A3D7-BEC4-0015-6AA26F14AD41}"/>
              </a:ext>
            </a:extLst>
          </p:cNvPr>
          <p:cNvSpPr>
            <a:spLocks noGrp="1"/>
          </p:cNvSpPr>
          <p:nvPr>
            <p:ph type="dt" sz="half" idx="10"/>
          </p:nvPr>
        </p:nvSpPr>
        <p:spPr/>
        <p:txBody>
          <a:bodyPr/>
          <a:lstStyle/>
          <a:p>
            <a:fld id="{0752196E-9F45-4740-AE94-134A3AFCC5D8}" type="datetime1">
              <a:rPr lang="en-US" smtClean="0"/>
              <a:t>9/2/2026</a:t>
            </a:fld>
            <a:endParaRPr lang="en-US"/>
          </a:p>
        </p:txBody>
      </p:sp>
      <p:sp>
        <p:nvSpPr>
          <p:cNvPr id="6" name="Footer Placeholder 5">
            <a:extLst>
              <a:ext uri="{FF2B5EF4-FFF2-40B4-BE49-F238E27FC236}">
                <a16:creationId xmlns:a16="http://schemas.microsoft.com/office/drawing/2014/main" id="{8E911E5B-FBD1-9DA4-7231-15399E0F6B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A2B07A-8729-CE86-C969-A0D862D61170}"/>
              </a:ext>
            </a:extLst>
          </p:cNvPr>
          <p:cNvSpPr>
            <a:spLocks noGrp="1"/>
          </p:cNvSpPr>
          <p:nvPr>
            <p:ph type="sldNum" sz="quarter" idx="12"/>
          </p:nvPr>
        </p:nvSpPr>
        <p:spPr/>
        <p:txBody>
          <a:bodyPr/>
          <a:lstStyle/>
          <a:p>
            <a:fld id="{DEFF854E-BEAB-4557-AE05-F3A6D9578359}" type="slidenum">
              <a:rPr lang="en-US" smtClean="0"/>
              <a:t>‹#›</a:t>
            </a:fld>
            <a:endParaRPr lang="en-US"/>
          </a:p>
        </p:txBody>
      </p:sp>
    </p:spTree>
    <p:extLst>
      <p:ext uri="{BB962C8B-B14F-4D97-AF65-F5344CB8AC3E}">
        <p14:creationId xmlns:p14="http://schemas.microsoft.com/office/powerpoint/2010/main" val="2228871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00E99-9344-CB2E-050D-BCFFE5FF8EC1}"/>
              </a:ext>
            </a:extLst>
          </p:cNvPr>
          <p:cNvSpPr>
            <a:spLocks noGrp="1"/>
          </p:cNvSpPr>
          <p:nvPr>
            <p:ph type="title"/>
          </p:nvPr>
        </p:nvSpPr>
        <p:spPr>
          <a:xfrm>
            <a:off x="473075" y="609600"/>
            <a:ext cx="2211388" cy="21336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5D73E0-30FA-E039-3C34-3E413F0A75C2}"/>
              </a:ext>
            </a:extLst>
          </p:cNvPr>
          <p:cNvSpPr>
            <a:spLocks noGrp="1"/>
          </p:cNvSpPr>
          <p:nvPr>
            <p:ph type="pic" idx="1"/>
          </p:nvPr>
        </p:nvSpPr>
        <p:spPr>
          <a:xfrm>
            <a:off x="2916238" y="1316038"/>
            <a:ext cx="3471862" cy="64992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F8651F-8EBF-264F-CBA8-0D8D3ECCCCB1}"/>
              </a:ext>
            </a:extLst>
          </p:cNvPr>
          <p:cNvSpPr>
            <a:spLocks noGrp="1"/>
          </p:cNvSpPr>
          <p:nvPr>
            <p:ph type="body" sz="half" idx="2"/>
          </p:nvPr>
        </p:nvSpPr>
        <p:spPr>
          <a:xfrm>
            <a:off x="473075" y="2743200"/>
            <a:ext cx="2211388" cy="508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853DC5-9CE9-8134-C8BC-DED1DECAC19F}"/>
              </a:ext>
            </a:extLst>
          </p:cNvPr>
          <p:cNvSpPr>
            <a:spLocks noGrp="1"/>
          </p:cNvSpPr>
          <p:nvPr>
            <p:ph type="dt" sz="half" idx="10"/>
          </p:nvPr>
        </p:nvSpPr>
        <p:spPr/>
        <p:txBody>
          <a:bodyPr/>
          <a:lstStyle/>
          <a:p>
            <a:fld id="{888F2D49-7E43-4C12-B295-8C588A54F6E1}" type="datetime1">
              <a:rPr lang="en-US" smtClean="0"/>
              <a:t>9/2/2026</a:t>
            </a:fld>
            <a:endParaRPr lang="en-US"/>
          </a:p>
        </p:txBody>
      </p:sp>
      <p:sp>
        <p:nvSpPr>
          <p:cNvPr id="6" name="Footer Placeholder 5">
            <a:extLst>
              <a:ext uri="{FF2B5EF4-FFF2-40B4-BE49-F238E27FC236}">
                <a16:creationId xmlns:a16="http://schemas.microsoft.com/office/drawing/2014/main" id="{77B0E3B7-F9CC-0E1D-A6AB-F207D60074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08AA4F-0484-E507-3C88-44B5D887DFF5}"/>
              </a:ext>
            </a:extLst>
          </p:cNvPr>
          <p:cNvSpPr>
            <a:spLocks noGrp="1"/>
          </p:cNvSpPr>
          <p:nvPr>
            <p:ph type="sldNum" sz="quarter" idx="12"/>
          </p:nvPr>
        </p:nvSpPr>
        <p:spPr/>
        <p:txBody>
          <a:bodyPr/>
          <a:lstStyle/>
          <a:p>
            <a:fld id="{DEFF854E-BEAB-4557-AE05-F3A6D9578359}" type="slidenum">
              <a:rPr lang="en-US" smtClean="0"/>
              <a:t>‹#›</a:t>
            </a:fld>
            <a:endParaRPr lang="en-US"/>
          </a:p>
        </p:txBody>
      </p:sp>
    </p:spTree>
    <p:extLst>
      <p:ext uri="{BB962C8B-B14F-4D97-AF65-F5344CB8AC3E}">
        <p14:creationId xmlns:p14="http://schemas.microsoft.com/office/powerpoint/2010/main" val="654401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75139-F4A1-3410-2187-CB48AF1724D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AEC99A-1B9D-2BBD-22EA-175A19BB1EB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5DB6ED-7B53-99F5-5131-FD4E6971D010}"/>
              </a:ext>
            </a:extLst>
          </p:cNvPr>
          <p:cNvSpPr>
            <a:spLocks noGrp="1"/>
          </p:cNvSpPr>
          <p:nvPr>
            <p:ph type="dt" sz="half" idx="10"/>
          </p:nvPr>
        </p:nvSpPr>
        <p:spPr/>
        <p:txBody>
          <a:bodyPr/>
          <a:lstStyle/>
          <a:p>
            <a:fld id="{0BF7BFF5-E086-4700-816F-0140CEE62F58}" type="datetime1">
              <a:rPr lang="en-US" smtClean="0"/>
              <a:t>9/2/2026</a:t>
            </a:fld>
            <a:endParaRPr lang="en-US"/>
          </a:p>
        </p:txBody>
      </p:sp>
      <p:sp>
        <p:nvSpPr>
          <p:cNvPr id="5" name="Footer Placeholder 4">
            <a:extLst>
              <a:ext uri="{FF2B5EF4-FFF2-40B4-BE49-F238E27FC236}">
                <a16:creationId xmlns:a16="http://schemas.microsoft.com/office/drawing/2014/main" id="{E29F9406-E503-AAA8-5B2B-E1C9BE02E1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BA4ACA-2E35-7138-732E-76A8D22B8020}"/>
              </a:ext>
            </a:extLst>
          </p:cNvPr>
          <p:cNvSpPr>
            <a:spLocks noGrp="1"/>
          </p:cNvSpPr>
          <p:nvPr>
            <p:ph type="sldNum" sz="quarter" idx="12"/>
          </p:nvPr>
        </p:nvSpPr>
        <p:spPr/>
        <p:txBody>
          <a:bodyPr/>
          <a:lstStyle/>
          <a:p>
            <a:fld id="{DEFF854E-BEAB-4557-AE05-F3A6D9578359}" type="slidenum">
              <a:rPr lang="en-US" smtClean="0"/>
              <a:t>‹#›</a:t>
            </a:fld>
            <a:endParaRPr lang="en-US"/>
          </a:p>
        </p:txBody>
      </p:sp>
    </p:spTree>
    <p:extLst>
      <p:ext uri="{BB962C8B-B14F-4D97-AF65-F5344CB8AC3E}">
        <p14:creationId xmlns:p14="http://schemas.microsoft.com/office/powerpoint/2010/main" val="526348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987BDB-9A4D-DF5B-9681-3DCB9203DCFC}"/>
              </a:ext>
            </a:extLst>
          </p:cNvPr>
          <p:cNvSpPr>
            <a:spLocks noGrp="1"/>
          </p:cNvSpPr>
          <p:nvPr>
            <p:ph type="title" orient="vert"/>
          </p:nvPr>
        </p:nvSpPr>
        <p:spPr>
          <a:xfrm>
            <a:off x="4908550" y="487363"/>
            <a:ext cx="1477963" cy="77485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0DCD330-49E8-DEEC-0AA1-2C497C13D533}"/>
              </a:ext>
            </a:extLst>
          </p:cNvPr>
          <p:cNvSpPr>
            <a:spLocks noGrp="1"/>
          </p:cNvSpPr>
          <p:nvPr>
            <p:ph type="body" orient="vert" idx="1"/>
          </p:nvPr>
        </p:nvSpPr>
        <p:spPr>
          <a:xfrm>
            <a:off x="471488" y="487363"/>
            <a:ext cx="4284662" cy="77485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A7FAAD-4B60-AF02-38FF-DA8F19E8BF09}"/>
              </a:ext>
            </a:extLst>
          </p:cNvPr>
          <p:cNvSpPr>
            <a:spLocks noGrp="1"/>
          </p:cNvSpPr>
          <p:nvPr>
            <p:ph type="dt" sz="half" idx="10"/>
          </p:nvPr>
        </p:nvSpPr>
        <p:spPr/>
        <p:txBody>
          <a:bodyPr/>
          <a:lstStyle/>
          <a:p>
            <a:fld id="{85157C78-637A-43E8-8BA9-219F62B2B34F}" type="datetime1">
              <a:rPr lang="en-US" smtClean="0"/>
              <a:t>9/2/2026</a:t>
            </a:fld>
            <a:endParaRPr lang="en-US"/>
          </a:p>
        </p:txBody>
      </p:sp>
      <p:sp>
        <p:nvSpPr>
          <p:cNvPr id="5" name="Footer Placeholder 4">
            <a:extLst>
              <a:ext uri="{FF2B5EF4-FFF2-40B4-BE49-F238E27FC236}">
                <a16:creationId xmlns:a16="http://schemas.microsoft.com/office/drawing/2014/main" id="{E3408E13-E880-A508-2519-0A072A6B8C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228553-7F92-1D8C-99F5-BEB73E186F59}"/>
              </a:ext>
            </a:extLst>
          </p:cNvPr>
          <p:cNvSpPr>
            <a:spLocks noGrp="1"/>
          </p:cNvSpPr>
          <p:nvPr>
            <p:ph type="sldNum" sz="quarter" idx="12"/>
          </p:nvPr>
        </p:nvSpPr>
        <p:spPr/>
        <p:txBody>
          <a:bodyPr/>
          <a:lstStyle/>
          <a:p>
            <a:fld id="{DEFF854E-BEAB-4557-AE05-F3A6D9578359}" type="slidenum">
              <a:rPr lang="en-US" smtClean="0"/>
              <a:t>‹#›</a:t>
            </a:fld>
            <a:endParaRPr lang="en-US"/>
          </a:p>
        </p:txBody>
      </p:sp>
    </p:spTree>
    <p:extLst>
      <p:ext uri="{BB962C8B-B14F-4D97-AF65-F5344CB8AC3E}">
        <p14:creationId xmlns:p14="http://schemas.microsoft.com/office/powerpoint/2010/main" val="2463731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2753F8-EC87-7B27-BFEC-E2CB966187AB}"/>
              </a:ext>
            </a:extLst>
          </p:cNvPr>
          <p:cNvSpPr>
            <a:spLocks noGrp="1"/>
          </p:cNvSpPr>
          <p:nvPr>
            <p:ph type="title"/>
          </p:nvPr>
        </p:nvSpPr>
        <p:spPr>
          <a:xfrm>
            <a:off x="471488" y="487363"/>
            <a:ext cx="5915025" cy="176688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F6B904-14EC-7614-8E13-9CECD6FE6030}"/>
              </a:ext>
            </a:extLst>
          </p:cNvPr>
          <p:cNvSpPr>
            <a:spLocks noGrp="1"/>
          </p:cNvSpPr>
          <p:nvPr>
            <p:ph type="body" idx="1"/>
          </p:nvPr>
        </p:nvSpPr>
        <p:spPr>
          <a:xfrm>
            <a:off x="471488" y="2433638"/>
            <a:ext cx="5915025" cy="580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AFC02B-33F0-9DDA-E5FD-47C6C4CC0BE5}"/>
              </a:ext>
            </a:extLst>
          </p:cNvPr>
          <p:cNvSpPr>
            <a:spLocks noGrp="1"/>
          </p:cNvSpPr>
          <p:nvPr>
            <p:ph type="dt" sz="half" idx="2"/>
          </p:nvPr>
        </p:nvSpPr>
        <p:spPr>
          <a:xfrm>
            <a:off x="471488" y="8475663"/>
            <a:ext cx="1543050" cy="485775"/>
          </a:xfrm>
          <a:prstGeom prst="rect">
            <a:avLst/>
          </a:prstGeom>
        </p:spPr>
        <p:txBody>
          <a:bodyPr vert="horz" lIns="91440" tIns="45720" rIns="91440" bIns="45720" rtlCol="0" anchor="ctr"/>
          <a:lstStyle>
            <a:lvl1pPr algn="l">
              <a:defRPr sz="1200">
                <a:solidFill>
                  <a:schemeClr val="tx1">
                    <a:tint val="82000"/>
                  </a:schemeClr>
                </a:solidFill>
              </a:defRPr>
            </a:lvl1pPr>
          </a:lstStyle>
          <a:p>
            <a:fld id="{F2487CA1-C68D-4B40-BFD1-7C3F19EA04FF}" type="datetime1">
              <a:rPr lang="en-US" smtClean="0"/>
              <a:t>9/2/2026</a:t>
            </a:fld>
            <a:endParaRPr lang="en-US"/>
          </a:p>
        </p:txBody>
      </p:sp>
      <p:sp>
        <p:nvSpPr>
          <p:cNvPr id="5" name="Footer Placeholder 4">
            <a:extLst>
              <a:ext uri="{FF2B5EF4-FFF2-40B4-BE49-F238E27FC236}">
                <a16:creationId xmlns:a16="http://schemas.microsoft.com/office/drawing/2014/main" id="{06E7D990-9B44-A395-0826-CBA00CDFEC9D}"/>
              </a:ext>
            </a:extLst>
          </p:cNvPr>
          <p:cNvSpPr>
            <a:spLocks noGrp="1"/>
          </p:cNvSpPr>
          <p:nvPr>
            <p:ph type="ftr" sz="quarter" idx="3"/>
          </p:nvPr>
        </p:nvSpPr>
        <p:spPr>
          <a:xfrm>
            <a:off x="2271713" y="8475663"/>
            <a:ext cx="2314575" cy="48577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C688D4-348E-57E6-6947-494794799A9B}"/>
              </a:ext>
            </a:extLst>
          </p:cNvPr>
          <p:cNvSpPr>
            <a:spLocks noGrp="1"/>
          </p:cNvSpPr>
          <p:nvPr>
            <p:ph type="sldNum" sz="quarter" idx="4"/>
          </p:nvPr>
        </p:nvSpPr>
        <p:spPr>
          <a:xfrm>
            <a:off x="4843463" y="8475663"/>
            <a:ext cx="1543050" cy="485775"/>
          </a:xfrm>
          <a:prstGeom prst="rect">
            <a:avLst/>
          </a:prstGeom>
        </p:spPr>
        <p:txBody>
          <a:bodyPr vert="horz" lIns="91440" tIns="45720" rIns="91440" bIns="45720" rtlCol="0" anchor="ctr"/>
          <a:lstStyle>
            <a:lvl1pPr algn="r">
              <a:defRPr sz="1200">
                <a:solidFill>
                  <a:schemeClr val="tx1">
                    <a:tint val="82000"/>
                  </a:schemeClr>
                </a:solidFill>
              </a:defRPr>
            </a:lvl1pPr>
          </a:lstStyle>
          <a:p>
            <a:fld id="{DEFF854E-BEAB-4557-AE05-F3A6D9578359}" type="slidenum">
              <a:rPr lang="en-US" smtClean="0"/>
              <a:t>‹#›</a:t>
            </a:fld>
            <a:endParaRPr lang="en-US"/>
          </a:p>
        </p:txBody>
      </p:sp>
    </p:spTree>
    <p:extLst>
      <p:ext uri="{BB962C8B-B14F-4D97-AF65-F5344CB8AC3E}">
        <p14:creationId xmlns:p14="http://schemas.microsoft.com/office/powerpoint/2010/main" val="23099193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freesvg.org/43265533" TargetMode="External"/><Relationship Id="rId3" Type="http://schemas.openxmlformats.org/officeDocument/2006/relationships/hyperlink" Target="http://www.dppoa.org/" TargetMode="External"/><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hyperlink" Target="mailto:office@dppoa.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mailto:president@dppoa.org"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www.dppoa.org/environment" TargetMode="Externa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hyperlink" Target="https://maturitascafe.com/2012/01/26/what-i-am-learning-from-a-yard-sale/" TargetMode="External"/><Relationship Id="rId5" Type="http://schemas.openxmlformats.org/officeDocument/2006/relationships/image" Target="../media/image7.jpg"/><Relationship Id="rId4" Type="http://schemas.openxmlformats.org/officeDocument/2006/relationships/hyperlink" Target="http://www.dppoa.org/"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7409F-CA82-AE4B-8BD3-32A7736ACED7}"/>
              </a:ext>
            </a:extLst>
          </p:cNvPr>
          <p:cNvSpPr>
            <a:spLocks noGrp="1"/>
          </p:cNvSpPr>
          <p:nvPr>
            <p:ph type="ctrTitle"/>
          </p:nvPr>
        </p:nvSpPr>
        <p:spPr>
          <a:xfrm>
            <a:off x="2010794" y="1229469"/>
            <a:ext cx="4552950" cy="800100"/>
          </a:xfrm>
        </p:spPr>
        <p:txBody>
          <a:bodyPr>
            <a:noAutofit/>
          </a:bodyPr>
          <a:lstStyle/>
          <a:p>
            <a:r>
              <a:rPr lang="en-US" sz="2400" dirty="0">
                <a:latin typeface="Arial" panose="020B0604020202020204" pitchFamily="34" charset="0"/>
                <a:cs typeface="Arial" panose="020B0604020202020204" pitchFamily="34" charset="0"/>
              </a:rPr>
              <a:t>Drum Point</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Property Owners’ Association</a:t>
            </a:r>
          </a:p>
        </p:txBody>
      </p:sp>
      <p:pic>
        <p:nvPicPr>
          <p:cNvPr id="1026" name="Picture 2">
            <a:extLst>
              <a:ext uri="{FF2B5EF4-FFF2-40B4-BE49-F238E27FC236}">
                <a16:creationId xmlns:a16="http://schemas.microsoft.com/office/drawing/2014/main" id="{1954FE4B-E774-8C17-95D4-EE7B1E8F2E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4028" b="10692"/>
          <a:stretch>
            <a:fillRect/>
          </a:stretch>
        </p:blipFill>
        <p:spPr bwMode="auto">
          <a:xfrm>
            <a:off x="294256" y="525165"/>
            <a:ext cx="1650812" cy="1774617"/>
          </a:xfrm>
          <a:prstGeom prst="rect">
            <a:avLst/>
          </a:prstGeom>
          <a:pattFill prst="pct5">
            <a:fgClr>
              <a:srgbClr val="000000"/>
            </a:fgClr>
            <a:bgClr>
              <a:srgbClr val="FFFFFF"/>
            </a:bgClr>
          </a:patt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BF5F9"/>
                  </a:outerShdw>
                </a:effectLst>
              </a14:hiddenEffects>
            </a:ext>
          </a:extLst>
        </p:spPr>
      </p:pic>
      <p:sp>
        <p:nvSpPr>
          <p:cNvPr id="9" name="Rectangle 8">
            <a:extLst>
              <a:ext uri="{FF2B5EF4-FFF2-40B4-BE49-F238E27FC236}">
                <a16:creationId xmlns:a16="http://schemas.microsoft.com/office/drawing/2014/main" id="{39C2AEC5-8EAE-F4BE-BA6E-4AF8C9D43581}"/>
              </a:ext>
            </a:extLst>
          </p:cNvPr>
          <p:cNvSpPr/>
          <p:nvPr/>
        </p:nvSpPr>
        <p:spPr>
          <a:xfrm>
            <a:off x="2508062" y="390525"/>
            <a:ext cx="3880228" cy="707886"/>
          </a:xfrm>
          <a:prstGeom prst="rect">
            <a:avLst/>
          </a:prstGeom>
          <a:noFill/>
        </p:spPr>
        <p:txBody>
          <a:bodyPr wrap="square" lIns="91440" tIns="45720" rIns="91440" bIns="45720">
            <a:spAutoFit/>
          </a:bodyPr>
          <a:lstStyle/>
          <a:p>
            <a:pPr algn="ctr"/>
            <a:r>
              <a:rPr lang="en-US" sz="4000" b="0" cap="none" spc="0" dirty="0">
                <a:ln w="0"/>
                <a:gradFill>
                  <a:gsLst>
                    <a:gs pos="21000">
                      <a:srgbClr val="53575C"/>
                    </a:gs>
                    <a:gs pos="88000">
                      <a:srgbClr val="C5C7CA"/>
                    </a:gs>
                  </a:gsLst>
                  <a:lin ang="5400000"/>
                </a:gradFill>
                <a:effectLst/>
              </a:rPr>
              <a:t>Drum Point Light</a:t>
            </a:r>
          </a:p>
        </p:txBody>
      </p:sp>
      <p:cxnSp>
        <p:nvCxnSpPr>
          <p:cNvPr id="13" name="Straight Connector 12">
            <a:extLst>
              <a:ext uri="{FF2B5EF4-FFF2-40B4-BE49-F238E27FC236}">
                <a16:creationId xmlns:a16="http://schemas.microsoft.com/office/drawing/2014/main" id="{0CAA5D61-12D0-C00D-8CFD-A1014FF926BF}"/>
              </a:ext>
            </a:extLst>
          </p:cNvPr>
          <p:cNvCxnSpPr>
            <a:cxnSpLocks/>
          </p:cNvCxnSpPr>
          <p:nvPr/>
        </p:nvCxnSpPr>
        <p:spPr>
          <a:xfrm flipV="1">
            <a:off x="1119662" y="190291"/>
            <a:ext cx="3167607" cy="665748"/>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50815C73-FB0A-BE2A-4F0E-D69D7D8C1D88}"/>
              </a:ext>
            </a:extLst>
          </p:cNvPr>
          <p:cNvCxnSpPr>
            <a:cxnSpLocks/>
          </p:cNvCxnSpPr>
          <p:nvPr/>
        </p:nvCxnSpPr>
        <p:spPr>
          <a:xfrm>
            <a:off x="1190625" y="856039"/>
            <a:ext cx="4714875" cy="442606"/>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90DA353D-618B-0BAC-C31B-ABD78F5FBBF9}"/>
              </a:ext>
            </a:extLst>
          </p:cNvPr>
          <p:cNvSpPr txBox="1"/>
          <p:nvPr/>
        </p:nvSpPr>
        <p:spPr>
          <a:xfrm>
            <a:off x="246497" y="215040"/>
            <a:ext cx="1601218" cy="307777"/>
          </a:xfrm>
          <a:prstGeom prst="rect">
            <a:avLst/>
          </a:prstGeom>
          <a:noFill/>
        </p:spPr>
        <p:txBody>
          <a:bodyPr wrap="square" rtlCol="0">
            <a:spAutoFit/>
          </a:bodyPr>
          <a:lstStyle/>
          <a:p>
            <a:r>
              <a:rPr lang="en-US" sz="1400" dirty="0">
                <a:cs typeface="Arial" panose="020B0604020202020204" pitchFamily="34" charset="0"/>
              </a:rPr>
              <a:t>Fall 2026</a:t>
            </a:r>
          </a:p>
        </p:txBody>
      </p:sp>
      <p:sp>
        <p:nvSpPr>
          <p:cNvPr id="27" name="TextBox 26">
            <a:extLst>
              <a:ext uri="{FF2B5EF4-FFF2-40B4-BE49-F238E27FC236}">
                <a16:creationId xmlns:a16="http://schemas.microsoft.com/office/drawing/2014/main" id="{EC02CDE6-0BD3-33D2-3464-08599F46AC5B}"/>
              </a:ext>
            </a:extLst>
          </p:cNvPr>
          <p:cNvSpPr txBox="1"/>
          <p:nvPr/>
        </p:nvSpPr>
        <p:spPr>
          <a:xfrm>
            <a:off x="481012" y="2259334"/>
            <a:ext cx="5895975" cy="307777"/>
          </a:xfrm>
          <a:prstGeom prst="rect">
            <a:avLst/>
          </a:prstGeom>
          <a:noFill/>
        </p:spPr>
        <p:txBody>
          <a:bodyPr wrap="square" rtlCol="0">
            <a:spAutoFit/>
          </a:bodyPr>
          <a:lstStyle/>
          <a:p>
            <a:r>
              <a:rPr lang="en-US" sz="1400" dirty="0">
                <a:hlinkClick r:id="rId3">
                  <a:extLst>
                    <a:ext uri="{A12FA001-AC4F-418D-AE19-62706E023703}">
                      <ahyp:hlinkClr xmlns:ahyp="http://schemas.microsoft.com/office/drawing/2018/hyperlinkcolor" val="tx"/>
                    </a:ext>
                  </a:extLst>
                </a:hlinkClick>
              </a:rPr>
              <a:t>www.dppoa.org</a:t>
            </a:r>
            <a:r>
              <a:rPr lang="en-US" sz="1400" dirty="0"/>
              <a:t>			</a:t>
            </a:r>
            <a:r>
              <a:rPr lang="en-US" sz="1400" dirty="0">
                <a:hlinkClick r:id="rId4">
                  <a:extLst>
                    <a:ext uri="{A12FA001-AC4F-418D-AE19-62706E023703}">
                      <ahyp:hlinkClr xmlns:ahyp="http://schemas.microsoft.com/office/drawing/2018/hyperlinkcolor" val="tx"/>
                    </a:ext>
                  </a:extLst>
                </a:hlinkClick>
              </a:rPr>
              <a:t>office@dppoa.org</a:t>
            </a:r>
            <a:r>
              <a:rPr lang="en-US" sz="1400" dirty="0"/>
              <a:t>		410-326-6148</a:t>
            </a:r>
          </a:p>
        </p:txBody>
      </p:sp>
      <p:sp>
        <p:nvSpPr>
          <p:cNvPr id="28" name="Rectangle 27">
            <a:extLst>
              <a:ext uri="{FF2B5EF4-FFF2-40B4-BE49-F238E27FC236}">
                <a16:creationId xmlns:a16="http://schemas.microsoft.com/office/drawing/2014/main" id="{41E43C9C-474B-0F93-5178-25719C8E26F2}"/>
              </a:ext>
            </a:extLst>
          </p:cNvPr>
          <p:cNvSpPr/>
          <p:nvPr/>
        </p:nvSpPr>
        <p:spPr>
          <a:xfrm>
            <a:off x="234063" y="190291"/>
            <a:ext cx="6389874" cy="237682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1660718-437D-32EF-7A6B-0EEEBD7A6FAA}"/>
              </a:ext>
            </a:extLst>
          </p:cNvPr>
          <p:cNvSpPr/>
          <p:nvPr/>
        </p:nvSpPr>
        <p:spPr>
          <a:xfrm>
            <a:off x="288568" y="6788150"/>
            <a:ext cx="6269488" cy="1922200"/>
          </a:xfrm>
          <a:prstGeom prst="rect">
            <a:avLst/>
          </a:prstGeom>
          <a:no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56ACCE4-8ED1-D9EE-0F94-C329E6CE03CA}"/>
              </a:ext>
            </a:extLst>
          </p:cNvPr>
          <p:cNvSpPr txBox="1"/>
          <p:nvPr/>
        </p:nvSpPr>
        <p:spPr>
          <a:xfrm>
            <a:off x="362612" y="6905268"/>
            <a:ext cx="6121400" cy="584775"/>
          </a:xfrm>
          <a:prstGeom prst="rect">
            <a:avLst/>
          </a:prstGeom>
          <a:noFill/>
        </p:spPr>
        <p:txBody>
          <a:bodyPr wrap="square" rtlCol="0">
            <a:spAutoFit/>
          </a:bodyPr>
          <a:lstStyle/>
          <a:p>
            <a:pPr algn="ctr"/>
            <a:r>
              <a:rPr lang="en-US" sz="1600" b="1" dirty="0">
                <a:latin typeface="Bradley Hand ITC" panose="03070402050302030203" pitchFamily="66" charset="0"/>
              </a:rPr>
              <a:t>Maryland Osprey and Nature Festival</a:t>
            </a:r>
          </a:p>
          <a:p>
            <a:pPr algn="ctr"/>
            <a:r>
              <a:rPr lang="en-US" sz="1600" b="1" dirty="0">
                <a:latin typeface="Bradley Hand ITC" panose="03070402050302030203" pitchFamily="66" charset="0"/>
              </a:rPr>
              <a:t>Premier Movie Night and Presentation</a:t>
            </a:r>
            <a:endParaRPr lang="en-US" sz="1600" dirty="0">
              <a:latin typeface="Bradley Hand ITC" panose="03070402050302030203" pitchFamily="66" charset="0"/>
            </a:endParaRPr>
          </a:p>
        </p:txBody>
      </p:sp>
      <p:pic>
        <p:nvPicPr>
          <p:cNvPr id="5" name="Picture 2">
            <a:extLst>
              <a:ext uri="{FF2B5EF4-FFF2-40B4-BE49-F238E27FC236}">
                <a16:creationId xmlns:a16="http://schemas.microsoft.com/office/drawing/2014/main" id="{7DF47F8F-4EA3-30AA-CC11-14887FF003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2650" y="6846721"/>
            <a:ext cx="624456" cy="6533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BF5F9"/>
                  </a:outerShdw>
                </a:effectLst>
              </a14:hiddenEffects>
            </a:ext>
          </a:extLst>
        </p:spPr>
      </p:pic>
      <p:pic>
        <p:nvPicPr>
          <p:cNvPr id="8" name="Picture 2">
            <a:extLst>
              <a:ext uri="{FF2B5EF4-FFF2-40B4-BE49-F238E27FC236}">
                <a16:creationId xmlns:a16="http://schemas.microsoft.com/office/drawing/2014/main" id="{9316486B-CAFE-B1EA-CE2E-242AAEB6E4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10894" y="6836732"/>
            <a:ext cx="624456" cy="6533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BF5F9"/>
                  </a:outerShdw>
                </a:effectLst>
              </a14:hiddenEffects>
            </a:ext>
          </a:extLst>
        </p:spPr>
      </p:pic>
      <p:sp>
        <p:nvSpPr>
          <p:cNvPr id="10" name="TextBox 9">
            <a:extLst>
              <a:ext uri="{FF2B5EF4-FFF2-40B4-BE49-F238E27FC236}">
                <a16:creationId xmlns:a16="http://schemas.microsoft.com/office/drawing/2014/main" id="{97D87488-2C15-A086-1EEB-E8A86020CC6B}"/>
              </a:ext>
            </a:extLst>
          </p:cNvPr>
          <p:cNvSpPr txBox="1"/>
          <p:nvPr/>
        </p:nvSpPr>
        <p:spPr>
          <a:xfrm>
            <a:off x="368300" y="7510021"/>
            <a:ext cx="6110024" cy="1200329"/>
          </a:xfrm>
          <a:prstGeom prst="rect">
            <a:avLst/>
          </a:prstGeom>
          <a:noFill/>
        </p:spPr>
        <p:txBody>
          <a:bodyPr wrap="square" rtlCol="0">
            <a:spAutoFit/>
          </a:bodyPr>
          <a:lstStyle/>
          <a:p>
            <a:pPr algn="ctr"/>
            <a:r>
              <a:rPr lang="en-US" sz="1200" b="1" dirty="0">
                <a:latin typeface="Bradley Hand ITC" panose="03070402050302030203" pitchFamily="66" charset="0"/>
              </a:rPr>
              <a:t>The Drum Point community is cordially invited to a presentation and discussion to be held at the Drum Point Club about the status of the Chesapeake Bay Ospreys.</a:t>
            </a:r>
          </a:p>
          <a:p>
            <a:pPr algn="ctr"/>
            <a:r>
              <a:rPr lang="en-US" sz="1200" b="1" dirty="0">
                <a:latin typeface="Bradley Hand ITC" panose="03070402050302030203" pitchFamily="66" charset="0"/>
              </a:rPr>
              <a:t>The guest speaker is Mr. Greg Kearns, a Senior Park Naturalist for the </a:t>
            </a:r>
          </a:p>
          <a:p>
            <a:pPr algn="ctr"/>
            <a:r>
              <a:rPr lang="en-US" sz="1200" b="1" dirty="0">
                <a:latin typeface="Bradley Hand ITC" panose="03070402050302030203" pitchFamily="66" charset="0"/>
              </a:rPr>
              <a:t>Maryland-National Capital Park and Planning Commission at Patuxent River Park.</a:t>
            </a:r>
          </a:p>
          <a:p>
            <a:pPr algn="ctr"/>
            <a:r>
              <a:rPr lang="en-US" sz="1200" b="1" dirty="0">
                <a:latin typeface="Bradley Hand ITC" panose="03070402050302030203" pitchFamily="66" charset="0"/>
              </a:rPr>
              <a:t>Mark your calendars for </a:t>
            </a:r>
          </a:p>
          <a:p>
            <a:pPr algn="ctr"/>
            <a:r>
              <a:rPr lang="en-US" sz="1200" b="1" dirty="0">
                <a:latin typeface="Bradley Hand ITC" panose="03070402050302030203" pitchFamily="66" charset="0"/>
              </a:rPr>
              <a:t>Thursday, September 24</a:t>
            </a:r>
            <a:r>
              <a:rPr lang="en-US" sz="1200" b="1" baseline="30000" dirty="0">
                <a:latin typeface="Bradley Hand ITC" panose="03070402050302030203" pitchFamily="66" charset="0"/>
              </a:rPr>
              <a:t>th</a:t>
            </a:r>
            <a:r>
              <a:rPr lang="en-US" sz="1200" b="1" dirty="0">
                <a:latin typeface="Bradley Hand ITC" panose="03070402050302030203" pitchFamily="66" charset="0"/>
              </a:rPr>
              <a:t> from 6:30 p.m.  – 8:30 p.m.  </a:t>
            </a:r>
          </a:p>
        </p:txBody>
      </p:sp>
      <p:pic>
        <p:nvPicPr>
          <p:cNvPr id="1028" name="Picture 4">
            <a:extLst>
              <a:ext uri="{FF2B5EF4-FFF2-40B4-BE49-F238E27FC236}">
                <a16:creationId xmlns:a16="http://schemas.microsoft.com/office/drawing/2014/main" id="{AD58D919-961A-07EB-4389-B7FC8A867E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113627">
            <a:off x="4885083" y="3431982"/>
            <a:ext cx="767240" cy="6006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BF5F9"/>
                  </a:outerShdw>
                </a:effectLst>
              </a14:hiddenEffects>
            </a:ext>
          </a:extLst>
        </p:spPr>
      </p:pic>
      <p:pic>
        <p:nvPicPr>
          <p:cNvPr id="23" name="Picture 22">
            <a:extLst>
              <a:ext uri="{FF2B5EF4-FFF2-40B4-BE49-F238E27FC236}">
                <a16:creationId xmlns:a16="http://schemas.microsoft.com/office/drawing/2014/main" id="{7AC47EF4-5648-AE84-575B-C75F06A270DB}"/>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rot="20395140">
            <a:off x="239544" y="2610109"/>
            <a:ext cx="1594948" cy="1237462"/>
          </a:xfrm>
          <a:prstGeom prst="rect">
            <a:avLst/>
          </a:prstGeom>
        </p:spPr>
      </p:pic>
      <p:sp>
        <p:nvSpPr>
          <p:cNvPr id="14" name="TextBox 13">
            <a:extLst>
              <a:ext uri="{FF2B5EF4-FFF2-40B4-BE49-F238E27FC236}">
                <a16:creationId xmlns:a16="http://schemas.microsoft.com/office/drawing/2014/main" id="{B3E2277D-82C4-419B-231F-B505ED7C8748}"/>
              </a:ext>
            </a:extLst>
          </p:cNvPr>
          <p:cNvSpPr txBox="1"/>
          <p:nvPr/>
        </p:nvSpPr>
        <p:spPr>
          <a:xfrm>
            <a:off x="288568" y="6182635"/>
            <a:ext cx="6055674" cy="451406"/>
          </a:xfrm>
          <a:prstGeom prst="rect">
            <a:avLst/>
          </a:prstGeom>
          <a:noFill/>
        </p:spPr>
        <p:txBody>
          <a:bodyPr wrap="square">
            <a:spAutoFit/>
          </a:bodyPr>
          <a:lstStyle/>
          <a:p>
            <a:pPr marL="0" marR="0" indent="0" algn="l">
              <a:lnSpc>
                <a:spcPct val="100000"/>
              </a:lnSpc>
              <a:spcAft>
                <a:spcPts val="400"/>
              </a:spcAft>
              <a:buNone/>
            </a:pPr>
            <a:r>
              <a:rPr lang="en-US" sz="1000" kern="1400" dirty="0">
                <a:ln>
                  <a:noFill/>
                </a:ln>
                <a:solidFill>
                  <a:schemeClr val="tx1"/>
                </a:solidFill>
                <a:effectLst/>
                <a:latin typeface="+mn-lt"/>
              </a:rPr>
              <a:t>Sponsored by the Drum Point Property Owners’ Association and the Drum Point Club</a:t>
            </a:r>
          </a:p>
          <a:p>
            <a:pPr marL="0" marR="0" indent="0" algn="l">
              <a:lnSpc>
                <a:spcPct val="100000"/>
              </a:lnSpc>
              <a:spcAft>
                <a:spcPts val="400"/>
              </a:spcAft>
              <a:buNone/>
            </a:pPr>
            <a:r>
              <a:rPr lang="en-US" sz="1000" kern="1400" dirty="0">
                <a:ln>
                  <a:noFill/>
                </a:ln>
                <a:solidFill>
                  <a:schemeClr val="tx1"/>
                </a:solidFill>
                <a:effectLst/>
                <a:latin typeface="+mn-lt"/>
              </a:rPr>
              <a:t>All property owners, residents and their guests welcome (bring your hang tag for ease of entrance).</a:t>
            </a:r>
            <a:endParaRPr lang="en-US" sz="1000" kern="1400" dirty="0">
              <a:ln>
                <a:noFill/>
              </a:ln>
              <a:solidFill>
                <a:srgbClr val="000000"/>
              </a:solidFill>
              <a:effectLst/>
              <a:latin typeface="Calibri" panose="020F0502020204030204" pitchFamily="34" charset="0"/>
            </a:endParaRPr>
          </a:p>
        </p:txBody>
      </p:sp>
      <p:pic>
        <p:nvPicPr>
          <p:cNvPr id="26" name="Picture 25">
            <a:extLst>
              <a:ext uri="{FF2B5EF4-FFF2-40B4-BE49-F238E27FC236}">
                <a16:creationId xmlns:a16="http://schemas.microsoft.com/office/drawing/2014/main" id="{AB83E995-0B28-5097-B8EB-01E6BB1980DF}"/>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rot="2844677">
            <a:off x="5005271" y="2700658"/>
            <a:ext cx="1624650" cy="1245332"/>
          </a:xfrm>
          <a:prstGeom prst="rect">
            <a:avLst/>
          </a:prstGeom>
        </p:spPr>
      </p:pic>
      <p:sp>
        <p:nvSpPr>
          <p:cNvPr id="6" name="TextBox 5">
            <a:extLst>
              <a:ext uri="{FF2B5EF4-FFF2-40B4-BE49-F238E27FC236}">
                <a16:creationId xmlns:a16="http://schemas.microsoft.com/office/drawing/2014/main" id="{4DFCC639-9E5F-6F55-18EC-9D92A5172D8A}"/>
              </a:ext>
            </a:extLst>
          </p:cNvPr>
          <p:cNvSpPr txBox="1"/>
          <p:nvPr/>
        </p:nvSpPr>
        <p:spPr>
          <a:xfrm>
            <a:off x="1044731" y="3089212"/>
            <a:ext cx="4770120" cy="610232"/>
          </a:xfrm>
          <a:prstGeom prst="rect">
            <a:avLst/>
          </a:prstGeom>
          <a:noFill/>
        </p:spPr>
        <p:txBody>
          <a:bodyPr wrap="square">
            <a:spAutoFit/>
          </a:bodyPr>
          <a:lstStyle/>
          <a:p>
            <a:pPr marL="0" marR="0" indent="0" algn="ctr">
              <a:lnSpc>
                <a:spcPct val="94000"/>
              </a:lnSpc>
              <a:spcAft>
                <a:spcPts val="400"/>
              </a:spcAft>
              <a:buNone/>
            </a:pPr>
            <a:r>
              <a:rPr lang="en-US" sz="1600" b="1" kern="1400" dirty="0">
                <a:ln>
                  <a:noFill/>
                </a:ln>
                <a:solidFill>
                  <a:srgbClr val="000000"/>
                </a:solidFill>
                <a:effectLst/>
                <a:latin typeface="Bradley Hand ITC" panose="03070402050302030203" pitchFamily="66" charset="0"/>
              </a:rPr>
              <a:t>Saturday, October </a:t>
            </a:r>
            <a:r>
              <a:rPr lang="en-US" sz="1600" b="1" kern="1400" dirty="0">
                <a:solidFill>
                  <a:srgbClr val="000000"/>
                </a:solidFill>
                <a:latin typeface="Bradley Hand ITC" panose="03070402050302030203" pitchFamily="66" charset="0"/>
              </a:rPr>
              <a:t>3rd</a:t>
            </a:r>
            <a:r>
              <a:rPr lang="en-US" sz="1600" b="1" kern="1400" dirty="0">
                <a:ln>
                  <a:noFill/>
                </a:ln>
                <a:solidFill>
                  <a:srgbClr val="000000"/>
                </a:solidFill>
                <a:effectLst/>
                <a:latin typeface="Bradley Hand ITC" panose="03070402050302030203" pitchFamily="66" charset="0"/>
              </a:rPr>
              <a:t> from 3:00 - 7:00 at </a:t>
            </a:r>
          </a:p>
          <a:p>
            <a:pPr marL="0" marR="0" indent="0" algn="ctr">
              <a:lnSpc>
                <a:spcPct val="94000"/>
              </a:lnSpc>
              <a:spcAft>
                <a:spcPts val="400"/>
              </a:spcAft>
              <a:buNone/>
            </a:pPr>
            <a:r>
              <a:rPr lang="en-US" sz="1600" b="1" kern="1400" dirty="0">
                <a:ln>
                  <a:noFill/>
                </a:ln>
                <a:solidFill>
                  <a:srgbClr val="000000"/>
                </a:solidFill>
                <a:effectLst/>
                <a:latin typeface="Bradley Hand ITC" panose="03070402050302030203" pitchFamily="66" charset="0"/>
              </a:rPr>
              <a:t>the Drum Point Club* </a:t>
            </a:r>
          </a:p>
        </p:txBody>
      </p:sp>
      <p:sp>
        <p:nvSpPr>
          <p:cNvPr id="7" name="TextBox 6">
            <a:extLst>
              <a:ext uri="{FF2B5EF4-FFF2-40B4-BE49-F238E27FC236}">
                <a16:creationId xmlns:a16="http://schemas.microsoft.com/office/drawing/2014/main" id="{0D4AE856-ABBE-3E31-B245-ED6BA4F8A654}"/>
              </a:ext>
            </a:extLst>
          </p:cNvPr>
          <p:cNvSpPr txBox="1"/>
          <p:nvPr/>
        </p:nvSpPr>
        <p:spPr>
          <a:xfrm>
            <a:off x="362612" y="3997201"/>
            <a:ext cx="6115712" cy="2031325"/>
          </a:xfrm>
          <a:prstGeom prst="rect">
            <a:avLst/>
          </a:prstGeom>
          <a:noFill/>
        </p:spPr>
        <p:txBody>
          <a:bodyPr wrap="square" rtlCol="0">
            <a:spAutoFit/>
          </a:bodyPr>
          <a:lstStyle/>
          <a:p>
            <a:pPr algn="ctr"/>
            <a:r>
              <a:rPr lang="en-US" sz="1400" b="1" dirty="0">
                <a:latin typeface="Bradley Hand ITC" panose="03070402050302030203" pitchFamily="66" charset="0"/>
              </a:rPr>
              <a:t>Back by popular demand will be traditional German Potato Salad and Sauerkraut, brats along with other side dishes, and German Pretzels.</a:t>
            </a:r>
          </a:p>
          <a:p>
            <a:pPr algn="ctr"/>
            <a:r>
              <a:rPr lang="en-US" sz="1400" b="1" dirty="0">
                <a:latin typeface="Bradley Hand ITC" panose="03070402050302030203" pitchFamily="66" charset="0"/>
              </a:rPr>
              <a:t>Soda and water will be provided, and a beer truck will be on site, so you can purchase directly from them or bring your own.</a:t>
            </a:r>
          </a:p>
          <a:p>
            <a:pPr algn="ctr"/>
            <a:r>
              <a:rPr lang="en-US" sz="1400" b="1" kern="1400" dirty="0">
                <a:solidFill>
                  <a:srgbClr val="000000"/>
                </a:solidFill>
                <a:latin typeface="Bradley Hand ITC" panose="03070402050302030203" pitchFamily="66" charset="0"/>
              </a:rPr>
              <a:t>Food will be served  from 4:00 – 5:00.</a:t>
            </a:r>
            <a:endParaRPr lang="en-US" sz="1400" b="1" dirty="0">
              <a:latin typeface="Bradley Hand ITC" panose="03070402050302030203" pitchFamily="66" charset="0"/>
            </a:endParaRPr>
          </a:p>
          <a:p>
            <a:pPr algn="ctr"/>
            <a:endParaRPr lang="en-US" sz="1400" b="1" dirty="0">
              <a:latin typeface="Bradley Hand ITC" panose="03070402050302030203" pitchFamily="66" charset="0"/>
            </a:endParaRPr>
          </a:p>
          <a:p>
            <a:pPr algn="ctr"/>
            <a:r>
              <a:rPr lang="en-US" sz="1400" b="1" dirty="0">
                <a:latin typeface="Bradley Hand ITC" panose="03070402050302030203" pitchFamily="66" charset="0"/>
              </a:rPr>
              <a:t>Enjoy games for the kids and for the adults.</a:t>
            </a:r>
          </a:p>
          <a:p>
            <a:pPr algn="ctr"/>
            <a:r>
              <a:rPr lang="en-US" sz="1400" b="1" dirty="0">
                <a:latin typeface="Bradley Hand ITC" panose="03070402050302030203" pitchFamily="66" charset="0"/>
              </a:rPr>
              <a:t>This year will also feature a Pie Contest (see online brochure for details).  </a:t>
            </a:r>
          </a:p>
          <a:p>
            <a:pPr algn="ctr"/>
            <a:r>
              <a:rPr lang="en-US" sz="1200" b="1" dirty="0">
                <a:latin typeface="Bradley Hand ITC" panose="03070402050302030203" pitchFamily="66" charset="0"/>
              </a:rPr>
              <a:t>.</a:t>
            </a:r>
          </a:p>
        </p:txBody>
      </p:sp>
      <p:pic>
        <p:nvPicPr>
          <p:cNvPr id="11" name="Picture 4">
            <a:extLst>
              <a:ext uri="{FF2B5EF4-FFF2-40B4-BE49-F238E27FC236}">
                <a16:creationId xmlns:a16="http://schemas.microsoft.com/office/drawing/2014/main" id="{F3E317C3-936C-769E-4A1A-DB26B70E17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9933463">
            <a:off x="256674" y="4916303"/>
            <a:ext cx="767240" cy="6006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BF5F9"/>
                  </a:outerShdw>
                </a:effectLst>
              </a14:hiddenEffects>
            </a:ext>
          </a:extLst>
        </p:spPr>
      </p:pic>
    </p:spTree>
    <p:extLst>
      <p:ext uri="{BB962C8B-B14F-4D97-AF65-F5344CB8AC3E}">
        <p14:creationId xmlns:p14="http://schemas.microsoft.com/office/powerpoint/2010/main" val="808783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F7CE4D09-A370-8A10-CC1F-1F88AD8D20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7851" y="523875"/>
            <a:ext cx="857250" cy="857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BF5F9"/>
                  </a:outerShdw>
                </a:effectLst>
              </a14:hiddenEffects>
            </a:ext>
          </a:extLst>
        </p:spPr>
      </p:pic>
      <p:sp>
        <p:nvSpPr>
          <p:cNvPr id="3" name="TextBox 2">
            <a:extLst>
              <a:ext uri="{FF2B5EF4-FFF2-40B4-BE49-F238E27FC236}">
                <a16:creationId xmlns:a16="http://schemas.microsoft.com/office/drawing/2014/main" id="{96FCFEC6-8477-BAAA-A122-CC244A271517}"/>
              </a:ext>
            </a:extLst>
          </p:cNvPr>
          <p:cNvSpPr txBox="1"/>
          <p:nvPr/>
        </p:nvSpPr>
        <p:spPr>
          <a:xfrm>
            <a:off x="342899" y="523875"/>
            <a:ext cx="5629276" cy="646331"/>
          </a:xfrm>
          <a:prstGeom prst="rect">
            <a:avLst/>
          </a:prstGeom>
          <a:noFill/>
        </p:spPr>
        <p:txBody>
          <a:bodyPr wrap="square" rtlCol="0">
            <a:spAutoFit/>
          </a:bodyPr>
          <a:lstStyle/>
          <a:p>
            <a:r>
              <a:rPr lang="en-US" dirty="0"/>
              <a:t>President’s Column</a:t>
            </a:r>
          </a:p>
          <a:p>
            <a:r>
              <a:rPr lang="en-US" dirty="0"/>
              <a:t>	</a:t>
            </a:r>
            <a:r>
              <a:rPr lang="en-US" sz="1600" dirty="0"/>
              <a:t>Allen Fine, President DPPOA Board of Directors</a:t>
            </a:r>
          </a:p>
        </p:txBody>
      </p:sp>
      <p:sp>
        <p:nvSpPr>
          <p:cNvPr id="7" name="Slide Number Placeholder 6">
            <a:extLst>
              <a:ext uri="{FF2B5EF4-FFF2-40B4-BE49-F238E27FC236}">
                <a16:creationId xmlns:a16="http://schemas.microsoft.com/office/drawing/2014/main" id="{0DB15291-0DC6-1E34-3BA9-CADC28E486BE}"/>
              </a:ext>
            </a:extLst>
          </p:cNvPr>
          <p:cNvSpPr>
            <a:spLocks noGrp="1"/>
          </p:cNvSpPr>
          <p:nvPr>
            <p:ph type="sldNum" sz="quarter" idx="12"/>
          </p:nvPr>
        </p:nvSpPr>
        <p:spPr>
          <a:xfrm>
            <a:off x="4843463" y="8475663"/>
            <a:ext cx="1543050" cy="485775"/>
          </a:xfrm>
        </p:spPr>
        <p:txBody>
          <a:bodyPr/>
          <a:lstStyle/>
          <a:p>
            <a:r>
              <a:rPr lang="en-US" dirty="0"/>
              <a:t>2</a:t>
            </a:r>
          </a:p>
        </p:txBody>
      </p:sp>
      <p:sp>
        <p:nvSpPr>
          <p:cNvPr id="9" name="TextBox 8">
            <a:extLst>
              <a:ext uri="{FF2B5EF4-FFF2-40B4-BE49-F238E27FC236}">
                <a16:creationId xmlns:a16="http://schemas.microsoft.com/office/drawing/2014/main" id="{A9ADB332-1D83-C6B1-BDFB-713977949384}"/>
              </a:ext>
            </a:extLst>
          </p:cNvPr>
          <p:cNvSpPr txBox="1"/>
          <p:nvPr/>
        </p:nvSpPr>
        <p:spPr>
          <a:xfrm>
            <a:off x="342899" y="1508711"/>
            <a:ext cx="6172202" cy="7478970"/>
          </a:xfrm>
          <a:prstGeom prst="rect">
            <a:avLst/>
          </a:prstGeom>
          <a:noFill/>
        </p:spPr>
        <p:txBody>
          <a:bodyPr wrap="square">
            <a:spAutoFit/>
          </a:bodyPr>
          <a:lstStyle/>
          <a:p>
            <a:pPr algn="just"/>
            <a:r>
              <a:rPr lang="en-US" sz="1200" dirty="0"/>
              <a:t>	I appreciate and welcome the opportunity to serve as President of such a great, long-standing community.</a:t>
            </a:r>
          </a:p>
          <a:p>
            <a:pPr algn="just"/>
            <a:r>
              <a:rPr lang="en-US" sz="1200" dirty="0"/>
              <a:t>	Drum Point is a special place. The beautiful waterways, beaches, and landscape are certainly part of what makes it so unique, but most importantly, it is the people. Since my wife and I arrived, we have been welcomed by neighbors who quickly became friends. From the beginning, we recognized that this is a community worth caring for, and I am committed to being a strong steward of the Drum Point Property Owners Association and the community we all share.</a:t>
            </a:r>
          </a:p>
          <a:p>
            <a:pPr algn="just"/>
            <a:r>
              <a:rPr lang="en-US" sz="1200" dirty="0"/>
              <a:t>	I want to thank everyone who participated in our recent general meeting. Your energy, engagement, and thoughtful discussion demonstrated how much people care about Drum Point. While there are still questions to resolve regarding how the Association handles Quit Claims for Riparian Rights and Fee Simple Quit Claims, we continue to work through these issues with the County. I welcome your feedback and will remain committed to keeping the community informed and maintaining an open dialogue.</a:t>
            </a:r>
          </a:p>
          <a:p>
            <a:pPr algn="just"/>
            <a:r>
              <a:rPr lang="en-US" sz="1200" dirty="0"/>
              <a:t>	I also want to thank the Planning Committee for its work on the successful renovation and expansion of our Community Beach. Watching the transformation from a small sliver of beach into an expanded stretch of beautiful white sand has been terrific. Even better has been seeing so many people enjoying it again. If you have not visited recently, I encourage you to stop by and see the transformation for yourself.</a:t>
            </a:r>
          </a:p>
          <a:p>
            <a:pPr algn="just"/>
            <a:r>
              <a:rPr lang="en-US" sz="1200" dirty="0"/>
              <a:t>	There are a number of activities planned for the fall, including the Maryland Osprey and Nature Festival movie night and presentation on 9/24, our General Meeting on 9/26, Oktoberfest on 10/3, the Community-Wide Yard Sale on 10/10, and Fall Clean-Up Day on 10/17. I encourage everyone to participate and take advantage of these opportunities to connect with your neighbors and enjoy our community.</a:t>
            </a:r>
          </a:p>
          <a:p>
            <a:pPr algn="just"/>
            <a:r>
              <a:rPr lang="en-US" sz="1200" dirty="0"/>
              <a:t>	Please also be on the lookout for newsletters and updates from the office. They are an important way for us to stay connected and keep everyone informed. If you have suggestions for the newsletter, concerns about the community, or simply want to reach out, please feel free to contact me at </a:t>
            </a:r>
            <a:r>
              <a:rPr lang="en-US" sz="1200" b="1" u="sng" dirty="0">
                <a:hlinkClick r:id="rId4"/>
              </a:rPr>
              <a:t>president@dppoa.org</a:t>
            </a:r>
            <a:r>
              <a:rPr lang="en-US" sz="1200" dirty="0"/>
              <a:t>. I welcome the conversation and look forward to hearing from you.</a:t>
            </a:r>
          </a:p>
          <a:p>
            <a:pPr algn="just"/>
            <a:r>
              <a:rPr lang="en-US" sz="1200" dirty="0"/>
              <a:t>	As summer comes to an end and fall approaches, I hope everyone has an opportunity to get out and enjoy our community, take advantage of the beautiful environment we are fortunate to share, and spend time with friends, neighbors, and the outdoors.</a:t>
            </a:r>
          </a:p>
          <a:p>
            <a:pPr algn="just"/>
            <a:r>
              <a:rPr lang="en-US" sz="1200" dirty="0"/>
              <a:t> </a:t>
            </a:r>
          </a:p>
          <a:p>
            <a:pPr algn="just"/>
            <a:r>
              <a:rPr lang="en-US" sz="1200" dirty="0"/>
              <a:t>It is a privilege to serve as your President.</a:t>
            </a:r>
          </a:p>
          <a:p>
            <a:pPr algn="just"/>
            <a:r>
              <a:rPr lang="en-US" sz="1200" dirty="0"/>
              <a:t> </a:t>
            </a:r>
          </a:p>
          <a:p>
            <a:r>
              <a:rPr lang="en-US" sz="1200" b="1" dirty="0"/>
              <a:t>Allen Fine, </a:t>
            </a:r>
            <a:r>
              <a:rPr lang="en-US" sz="1200" dirty="0"/>
              <a:t>President</a:t>
            </a:r>
            <a:br>
              <a:rPr lang="en-US" sz="1200" dirty="0"/>
            </a:br>
            <a:r>
              <a:rPr lang="en-US" sz="1200" dirty="0"/>
              <a:t>Drum Point Property Owners’ Association</a:t>
            </a:r>
          </a:p>
          <a:p>
            <a:pPr marL="0" marR="0" indent="457200" algn="just">
              <a:buNone/>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0916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BCE86712-7F4E-1178-B56E-C2DA2CEB52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40532">
            <a:off x="2975769" y="7877588"/>
            <a:ext cx="906463" cy="539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BF5F9"/>
                  </a:outerShdw>
                </a:effectLst>
              </a14:hiddenEffects>
            </a:ext>
          </a:extLst>
        </p:spPr>
      </p:pic>
      <p:sp>
        <p:nvSpPr>
          <p:cNvPr id="5" name="Slide Number Placeholder 4">
            <a:extLst>
              <a:ext uri="{FF2B5EF4-FFF2-40B4-BE49-F238E27FC236}">
                <a16:creationId xmlns:a16="http://schemas.microsoft.com/office/drawing/2014/main" id="{0EE4A6C0-74D0-AD2E-59EF-9185A1AE345F}"/>
              </a:ext>
            </a:extLst>
          </p:cNvPr>
          <p:cNvSpPr>
            <a:spLocks noGrp="1"/>
          </p:cNvSpPr>
          <p:nvPr>
            <p:ph type="sldNum" sz="quarter" idx="12"/>
          </p:nvPr>
        </p:nvSpPr>
        <p:spPr>
          <a:xfrm>
            <a:off x="4843463" y="8475663"/>
            <a:ext cx="1543050" cy="485775"/>
          </a:xfrm>
        </p:spPr>
        <p:txBody>
          <a:bodyPr/>
          <a:lstStyle/>
          <a:p>
            <a:r>
              <a:rPr lang="en-US" dirty="0"/>
              <a:t>3</a:t>
            </a:r>
          </a:p>
        </p:txBody>
      </p:sp>
      <p:sp>
        <p:nvSpPr>
          <p:cNvPr id="7" name="Rectangle 6">
            <a:extLst>
              <a:ext uri="{FF2B5EF4-FFF2-40B4-BE49-F238E27FC236}">
                <a16:creationId xmlns:a16="http://schemas.microsoft.com/office/drawing/2014/main" id="{FF45B790-8F66-0C65-BFEF-ED7BE4575F8F}"/>
              </a:ext>
            </a:extLst>
          </p:cNvPr>
          <p:cNvSpPr/>
          <p:nvPr/>
        </p:nvSpPr>
        <p:spPr>
          <a:xfrm>
            <a:off x="3649665" y="394210"/>
            <a:ext cx="2795510" cy="585208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DD72632-FE3F-466F-7F0E-C9F5A47A9351}"/>
              </a:ext>
            </a:extLst>
          </p:cNvPr>
          <p:cNvSpPr txBox="1"/>
          <p:nvPr/>
        </p:nvSpPr>
        <p:spPr>
          <a:xfrm>
            <a:off x="3708325" y="465914"/>
            <a:ext cx="2736850" cy="369332"/>
          </a:xfrm>
          <a:prstGeom prst="rect">
            <a:avLst/>
          </a:prstGeom>
          <a:noFill/>
        </p:spPr>
        <p:txBody>
          <a:bodyPr wrap="square" rtlCol="0">
            <a:spAutoFit/>
          </a:bodyPr>
          <a:lstStyle/>
          <a:p>
            <a:pPr algn="ctr"/>
            <a:r>
              <a:rPr lang="en-US" b="1" dirty="0"/>
              <a:t>Environmental Corner</a:t>
            </a:r>
          </a:p>
        </p:txBody>
      </p:sp>
      <p:sp>
        <p:nvSpPr>
          <p:cNvPr id="4" name="TextBox 3">
            <a:extLst>
              <a:ext uri="{FF2B5EF4-FFF2-40B4-BE49-F238E27FC236}">
                <a16:creationId xmlns:a16="http://schemas.microsoft.com/office/drawing/2014/main" id="{7FBBE440-ABAA-7B27-4792-518C19A8B43F}"/>
              </a:ext>
            </a:extLst>
          </p:cNvPr>
          <p:cNvSpPr txBox="1"/>
          <p:nvPr/>
        </p:nvSpPr>
        <p:spPr>
          <a:xfrm>
            <a:off x="3688785" y="835246"/>
            <a:ext cx="2736850" cy="5578450"/>
          </a:xfrm>
          <a:prstGeom prst="rect">
            <a:avLst/>
          </a:prstGeom>
          <a:noFill/>
        </p:spPr>
        <p:txBody>
          <a:bodyPr wrap="square" rtlCol="0">
            <a:spAutoFit/>
          </a:bodyPr>
          <a:lstStyle/>
          <a:p>
            <a:pPr algn="just"/>
            <a:r>
              <a:rPr lang="en-US" sz="1150" dirty="0"/>
              <a:t>	The DPPOA Board of Directors wishes to welcome Alisa Anania to the Environmental Committee.  Alisa comes to the committee with a  background in environmental issues.  She is a Maryland Master Naturalist and certified Maryland Environmental Educator.  She is also enrolled for classes in the fall Maryland Master Gardener program.</a:t>
            </a:r>
          </a:p>
          <a:p>
            <a:pPr algn="just"/>
            <a:r>
              <a:rPr lang="en-US" sz="1150" dirty="0"/>
              <a:t>	Alisa has written a number of articles about living alongside wildlife in our community.  Check them out at </a:t>
            </a:r>
            <a:r>
              <a:rPr lang="en-US" sz="1150" dirty="0">
                <a:hlinkClick r:id="rId3"/>
              </a:rPr>
              <a:t>www.dppoa.org/environment</a:t>
            </a:r>
            <a:r>
              <a:rPr lang="en-US" sz="1150" dirty="0"/>
              <a:t>.  Topics of interest to all include birdwatching, red foxes, snapping turtles, and the feeding of hummingbirds.  Alisa would also like to schedule guest speakers to coincide with some membership meetings.  Watch your email and the website for more information.</a:t>
            </a:r>
          </a:p>
          <a:p>
            <a:pPr algn="just"/>
            <a:r>
              <a:rPr lang="en-US" sz="1150" dirty="0"/>
              <a:t>	The Association Environmental Committee continues to provide helpful information about how to care for your surroundings, including ridding your property of invasive plant species such as Phragmites and providing information on life within the Critical Area of the Bay.</a:t>
            </a:r>
          </a:p>
          <a:p>
            <a:pPr algn="just"/>
            <a:r>
              <a:rPr lang="en-US" sz="1150" dirty="0"/>
              <a:t>	Go to </a:t>
            </a:r>
            <a:r>
              <a:rPr lang="en-US" sz="1150" dirty="0">
                <a:hlinkClick r:id="rId4"/>
              </a:rPr>
              <a:t>www.dppoa.org</a:t>
            </a:r>
            <a:r>
              <a:rPr lang="en-US" sz="1150" dirty="0"/>
              <a:t> - From the homepage, click on the drop-down menu, then on the Environment link.</a:t>
            </a:r>
          </a:p>
        </p:txBody>
      </p:sp>
      <p:sp>
        <p:nvSpPr>
          <p:cNvPr id="8" name="TextBox 7">
            <a:extLst>
              <a:ext uri="{FF2B5EF4-FFF2-40B4-BE49-F238E27FC236}">
                <a16:creationId xmlns:a16="http://schemas.microsoft.com/office/drawing/2014/main" id="{B1313357-AB29-E050-5671-5BEC1419951D}"/>
              </a:ext>
            </a:extLst>
          </p:cNvPr>
          <p:cNvSpPr txBox="1"/>
          <p:nvPr/>
        </p:nvSpPr>
        <p:spPr>
          <a:xfrm>
            <a:off x="580650" y="4652544"/>
            <a:ext cx="2569028" cy="369332"/>
          </a:xfrm>
          <a:prstGeom prst="rect">
            <a:avLst/>
          </a:prstGeom>
          <a:noFill/>
        </p:spPr>
        <p:txBody>
          <a:bodyPr wrap="square" rtlCol="0">
            <a:spAutoFit/>
          </a:bodyPr>
          <a:lstStyle/>
          <a:p>
            <a:pPr algn="ctr"/>
            <a:r>
              <a:rPr lang="en-US" dirty="0"/>
              <a:t>Fall Cleanup Day</a:t>
            </a:r>
          </a:p>
        </p:txBody>
      </p:sp>
      <p:sp>
        <p:nvSpPr>
          <p:cNvPr id="11" name="TextBox 10">
            <a:extLst>
              <a:ext uri="{FF2B5EF4-FFF2-40B4-BE49-F238E27FC236}">
                <a16:creationId xmlns:a16="http://schemas.microsoft.com/office/drawing/2014/main" id="{834DA420-8F14-613B-45E6-FDD00C043546}"/>
              </a:ext>
            </a:extLst>
          </p:cNvPr>
          <p:cNvSpPr txBox="1"/>
          <p:nvPr/>
        </p:nvSpPr>
        <p:spPr>
          <a:xfrm>
            <a:off x="3649665" y="6606925"/>
            <a:ext cx="2759393" cy="1508105"/>
          </a:xfrm>
          <a:prstGeom prst="rect">
            <a:avLst/>
          </a:prstGeom>
          <a:noFill/>
        </p:spPr>
        <p:txBody>
          <a:bodyPr wrap="square" rtlCol="0">
            <a:spAutoFit/>
          </a:bodyPr>
          <a:lstStyle/>
          <a:p>
            <a:pPr algn="just"/>
            <a:r>
              <a:rPr lang="en-US" sz="1150" dirty="0">
                <a:cs typeface="Times New Roman" panose="02020603050405020304" pitchFamily="18" charset="0"/>
              </a:rPr>
              <a:t>This is your opportunity to recycle that old grill and anything else made primarily of metal and clean out other items that are no longer needed.  For a full list of what can and cannot be placed in the dumpsters please click on the following link – </a:t>
            </a:r>
            <a:r>
              <a:rPr lang="en-US" sz="1150" dirty="0">
                <a:cs typeface="Times New Roman" panose="02020603050405020304" pitchFamily="18" charset="0"/>
                <a:hlinkClick r:id="rId4"/>
              </a:rPr>
              <a:t>www.dppoa.org</a:t>
            </a:r>
            <a:r>
              <a:rPr lang="en-US" sz="1150" dirty="0">
                <a:cs typeface="Times New Roman" panose="02020603050405020304" pitchFamily="18" charset="0"/>
              </a:rPr>
              <a:t> and scroll down to the link -  “Clean up Day.”</a:t>
            </a:r>
            <a:endParaRPr lang="en-US" sz="1150" dirty="0"/>
          </a:p>
        </p:txBody>
      </p:sp>
      <p:sp>
        <p:nvSpPr>
          <p:cNvPr id="12" name="TextBox 11">
            <a:extLst>
              <a:ext uri="{FF2B5EF4-FFF2-40B4-BE49-F238E27FC236}">
                <a16:creationId xmlns:a16="http://schemas.microsoft.com/office/drawing/2014/main" id="{65836FF6-4C5C-03A1-7858-FEE808B6EBB1}"/>
              </a:ext>
            </a:extLst>
          </p:cNvPr>
          <p:cNvSpPr txBox="1"/>
          <p:nvPr/>
        </p:nvSpPr>
        <p:spPr>
          <a:xfrm>
            <a:off x="3672208" y="6333293"/>
            <a:ext cx="2736850" cy="276999"/>
          </a:xfrm>
          <a:prstGeom prst="rect">
            <a:avLst/>
          </a:prstGeom>
          <a:noFill/>
        </p:spPr>
        <p:txBody>
          <a:bodyPr wrap="square" rtlCol="0">
            <a:spAutoFit/>
          </a:bodyPr>
          <a:lstStyle/>
          <a:p>
            <a:r>
              <a:rPr lang="en-US" sz="1200" b="1" u="sng" dirty="0"/>
              <a:t>Fall Cleanup Day continued</a:t>
            </a:r>
          </a:p>
        </p:txBody>
      </p:sp>
      <p:sp>
        <p:nvSpPr>
          <p:cNvPr id="14" name="TextBox 13">
            <a:extLst>
              <a:ext uri="{FF2B5EF4-FFF2-40B4-BE49-F238E27FC236}">
                <a16:creationId xmlns:a16="http://schemas.microsoft.com/office/drawing/2014/main" id="{E57AEFDB-E1F6-4B0B-CE16-F4A0F1732C54}"/>
              </a:ext>
            </a:extLst>
          </p:cNvPr>
          <p:cNvSpPr txBox="1"/>
          <p:nvPr/>
        </p:nvSpPr>
        <p:spPr>
          <a:xfrm>
            <a:off x="471487" y="1190058"/>
            <a:ext cx="2736850" cy="3462486"/>
          </a:xfrm>
          <a:prstGeom prst="rect">
            <a:avLst/>
          </a:prstGeom>
          <a:noFill/>
        </p:spPr>
        <p:txBody>
          <a:bodyPr wrap="square" rtlCol="0">
            <a:spAutoFit/>
          </a:bodyPr>
          <a:lstStyle/>
          <a:p>
            <a:pPr algn="just"/>
            <a:r>
              <a:rPr lang="en-US" sz="1200" dirty="0"/>
              <a:t>	</a:t>
            </a:r>
            <a:r>
              <a:rPr lang="en-US" sz="1150" dirty="0"/>
              <a:t>A community yard sale has been scheduled for </a:t>
            </a:r>
            <a:r>
              <a:rPr lang="en-US" sz="1150" dirty="0">
                <a:solidFill>
                  <a:srgbClr val="FF0000"/>
                </a:solidFill>
              </a:rPr>
              <a:t>Saturday, October 10</a:t>
            </a:r>
            <a:r>
              <a:rPr lang="en-US" sz="1150" baseline="30000" dirty="0">
                <a:solidFill>
                  <a:srgbClr val="FF0000"/>
                </a:solidFill>
              </a:rPr>
              <a:t>th </a:t>
            </a:r>
            <a:r>
              <a:rPr lang="en-US" sz="1150" dirty="0"/>
              <a:t>from 6:00 a.m. – 3:00 p.m. There will be limited space in the lot across from the Association office, but you can add your name/address to a map that Shirley Bean is putting together.</a:t>
            </a:r>
          </a:p>
          <a:p>
            <a:pPr algn="just"/>
            <a:r>
              <a:rPr lang="en-US" sz="1150" dirty="0"/>
              <a:t>	Shirley is organizing the event.  Give her a call at 301-221-7969.  You’ll need to reserve a space or let her know if you would prefer to have your address added to the map.</a:t>
            </a:r>
          </a:p>
          <a:p>
            <a:pPr algn="just"/>
            <a:r>
              <a:rPr lang="en-US" sz="1150" dirty="0"/>
              <a:t>	The Dawg House will be on site with a variety of hotdogs to choose from at a reasonable price, including an “Alpha Gal friendly” option.  </a:t>
            </a:r>
          </a:p>
          <a:p>
            <a:pPr algn="just"/>
            <a:r>
              <a:rPr lang="en-US" sz="1150" dirty="0"/>
              <a:t>	This is a great chance to clear out those items you no longer need but may be something others can use. </a:t>
            </a:r>
          </a:p>
        </p:txBody>
      </p:sp>
      <p:pic>
        <p:nvPicPr>
          <p:cNvPr id="16" name="Picture 15">
            <a:extLst>
              <a:ext uri="{FF2B5EF4-FFF2-40B4-BE49-F238E27FC236}">
                <a16:creationId xmlns:a16="http://schemas.microsoft.com/office/drawing/2014/main" id="{1E0D50F4-3FFA-9B46-36A6-04417C61B2D9}"/>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rot="20422196">
            <a:off x="364565" y="344611"/>
            <a:ext cx="1008689" cy="611938"/>
          </a:xfrm>
          <a:prstGeom prst="rect">
            <a:avLst/>
          </a:prstGeom>
        </p:spPr>
      </p:pic>
      <p:sp>
        <p:nvSpPr>
          <p:cNvPr id="9" name="TextBox 8">
            <a:extLst>
              <a:ext uri="{FF2B5EF4-FFF2-40B4-BE49-F238E27FC236}">
                <a16:creationId xmlns:a16="http://schemas.microsoft.com/office/drawing/2014/main" id="{DA35FB5C-4C00-DFD1-798E-774FF8DC8088}"/>
              </a:ext>
            </a:extLst>
          </p:cNvPr>
          <p:cNvSpPr txBox="1"/>
          <p:nvPr/>
        </p:nvSpPr>
        <p:spPr>
          <a:xfrm>
            <a:off x="830194" y="851504"/>
            <a:ext cx="2187257" cy="338554"/>
          </a:xfrm>
          <a:prstGeom prst="rect">
            <a:avLst/>
          </a:prstGeom>
          <a:noFill/>
        </p:spPr>
        <p:txBody>
          <a:bodyPr wrap="square" rtlCol="0">
            <a:spAutoFit/>
          </a:bodyPr>
          <a:lstStyle/>
          <a:p>
            <a:pPr algn="r"/>
            <a:r>
              <a:rPr lang="en-US" sz="1600" b="1" dirty="0"/>
              <a:t>Community Yard Sale</a:t>
            </a:r>
          </a:p>
        </p:txBody>
      </p:sp>
      <p:sp>
        <p:nvSpPr>
          <p:cNvPr id="6" name="TextBox 5">
            <a:extLst>
              <a:ext uri="{FF2B5EF4-FFF2-40B4-BE49-F238E27FC236}">
                <a16:creationId xmlns:a16="http://schemas.microsoft.com/office/drawing/2014/main" id="{AFA89201-EF0B-2C17-5725-A1D593DD9462}"/>
              </a:ext>
            </a:extLst>
          </p:cNvPr>
          <p:cNvSpPr txBox="1"/>
          <p:nvPr/>
        </p:nvSpPr>
        <p:spPr>
          <a:xfrm>
            <a:off x="471487" y="4991098"/>
            <a:ext cx="2736850" cy="3285515"/>
          </a:xfrm>
          <a:prstGeom prst="rect">
            <a:avLst/>
          </a:prstGeom>
          <a:noFill/>
        </p:spPr>
        <p:txBody>
          <a:bodyPr wrap="square">
            <a:spAutoFit/>
          </a:bodyPr>
          <a:lstStyle/>
          <a:p>
            <a:pPr marL="0" marR="0" indent="0" algn="just">
              <a:buNone/>
            </a:pPr>
            <a:r>
              <a:rPr lang="en-US" sz="1200" kern="1400" dirty="0">
                <a:ln>
                  <a:noFill/>
                </a:ln>
                <a:solidFill>
                  <a:srgbClr val="000000"/>
                </a:solidFill>
                <a:effectLst/>
                <a:cs typeface="Times New Roman" panose="02020603050405020304" pitchFamily="18" charset="0"/>
              </a:rPr>
              <a:t>	</a:t>
            </a:r>
            <a:r>
              <a:rPr lang="en-US" sz="1150" kern="1400" dirty="0">
                <a:ln>
                  <a:noFill/>
                </a:ln>
                <a:solidFill>
                  <a:srgbClr val="000000"/>
                </a:solidFill>
                <a:effectLst/>
                <a:cs typeface="Times New Roman" panose="02020603050405020304" pitchFamily="18" charset="0"/>
              </a:rPr>
              <a:t>The community cleanup has been scheduled for Saturday, </a:t>
            </a:r>
            <a:r>
              <a:rPr lang="en-US" sz="1150" kern="1400" dirty="0">
                <a:solidFill>
                  <a:srgbClr val="FF0000"/>
                </a:solidFill>
                <a:cs typeface="Times New Roman" panose="02020603050405020304" pitchFamily="18" charset="0"/>
              </a:rPr>
              <a:t>October 17</a:t>
            </a:r>
            <a:r>
              <a:rPr lang="en-US" sz="1150" kern="1400" baseline="30000" dirty="0">
                <a:solidFill>
                  <a:srgbClr val="FF0000"/>
                </a:solidFill>
                <a:cs typeface="Times New Roman" panose="02020603050405020304" pitchFamily="18" charset="0"/>
              </a:rPr>
              <a:t>th</a:t>
            </a:r>
            <a:r>
              <a:rPr lang="en-US" sz="1150" kern="1400" dirty="0">
                <a:cs typeface="Times New Roman" panose="02020603050405020304" pitchFamily="18" charset="0"/>
              </a:rPr>
              <a:t>, </a:t>
            </a:r>
            <a:r>
              <a:rPr lang="en-US" sz="1150" kern="1400" dirty="0">
                <a:ln>
                  <a:noFill/>
                </a:ln>
                <a:solidFill>
                  <a:srgbClr val="000000"/>
                </a:solidFill>
                <a:effectLst/>
                <a:cs typeface="Times New Roman" panose="02020603050405020304" pitchFamily="18" charset="0"/>
              </a:rPr>
              <a:t>and the dumpsters will be available to all Drum Point owners and residents from 8:</a:t>
            </a:r>
            <a:r>
              <a:rPr lang="en-US" sz="1150" kern="1400" dirty="0">
                <a:solidFill>
                  <a:srgbClr val="000000"/>
                </a:solidFill>
                <a:cs typeface="Times New Roman" panose="02020603050405020304" pitchFamily="18" charset="0"/>
              </a:rPr>
              <a:t>3</a:t>
            </a:r>
            <a:r>
              <a:rPr lang="en-US" sz="1150" kern="1400" dirty="0">
                <a:ln>
                  <a:noFill/>
                </a:ln>
                <a:solidFill>
                  <a:srgbClr val="000000"/>
                </a:solidFill>
                <a:effectLst/>
                <a:cs typeface="Times New Roman" panose="02020603050405020304" pitchFamily="18" charset="0"/>
              </a:rPr>
              <a:t>0 a.m. until 2:00 p.m.  Please don’t leave anything there prior to that time.  Watch your email for </a:t>
            </a:r>
            <a:r>
              <a:rPr lang="en-US" sz="1150" kern="1400" dirty="0">
                <a:solidFill>
                  <a:srgbClr val="000000"/>
                </a:solidFill>
                <a:cs typeface="Times New Roman" panose="02020603050405020304" pitchFamily="18" charset="0"/>
              </a:rPr>
              <a:t>a reminder</a:t>
            </a:r>
            <a:r>
              <a:rPr lang="en-US" sz="1150" kern="1400" dirty="0">
                <a:ln>
                  <a:noFill/>
                </a:ln>
                <a:solidFill>
                  <a:srgbClr val="000000"/>
                </a:solidFill>
                <a:effectLst/>
                <a:cs typeface="Times New Roman" panose="02020603050405020304" pitchFamily="18" charset="0"/>
              </a:rPr>
              <a:t>.</a:t>
            </a:r>
          </a:p>
          <a:p>
            <a:pPr algn="just">
              <a:tabLst>
                <a:tab pos="457200" algn="l"/>
              </a:tabLst>
            </a:pPr>
            <a:r>
              <a:rPr lang="en-US" sz="1150" dirty="0">
                <a:cs typeface="Times New Roman" panose="02020603050405020304" pitchFamily="18" charset="0"/>
              </a:rPr>
              <a:t>	For those of you unfamiliar with the community cleanup, dumpsters are placed on the vacant lot across from the DPPOA office at 401 Lake Drive.  Owners and residents can bring their unwanted items to the dumpsters.  One dumpster is set aside for the recycling of metal, at no cost to the Association. The Association is charged a fee for the dumpster used for disposal of all other items.  	</a:t>
            </a:r>
            <a:endParaRPr lang="en-US" sz="1150" kern="1400" dirty="0">
              <a:ln>
                <a:noFill/>
              </a:ln>
              <a:solidFill>
                <a:srgbClr val="000000"/>
              </a:solidFill>
              <a:effectLst/>
              <a:cs typeface="Times New Roman" panose="02020603050405020304" pitchFamily="18" charset="0"/>
            </a:endParaRPr>
          </a:p>
        </p:txBody>
      </p:sp>
    </p:spTree>
    <p:extLst>
      <p:ext uri="{BB962C8B-B14F-4D97-AF65-F5344CB8AC3E}">
        <p14:creationId xmlns:p14="http://schemas.microsoft.com/office/powerpoint/2010/main" val="2667179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5B49906-2618-6151-7844-74114AE7F16B}"/>
              </a:ext>
            </a:extLst>
          </p:cNvPr>
          <p:cNvSpPr txBox="1"/>
          <p:nvPr/>
        </p:nvSpPr>
        <p:spPr>
          <a:xfrm>
            <a:off x="297653" y="5227764"/>
            <a:ext cx="3000380" cy="2847254"/>
          </a:xfrm>
          <a:prstGeom prst="rect">
            <a:avLst/>
          </a:prstGeom>
          <a:noFill/>
        </p:spPr>
        <p:txBody>
          <a:bodyPr wrap="square">
            <a:spAutoFit/>
          </a:bodyPr>
          <a:lstStyle/>
          <a:p>
            <a:pPr marL="0" marR="0" indent="0" algn="just">
              <a:lnSpc>
                <a:spcPct val="119000"/>
              </a:lnSpc>
              <a:spcAft>
                <a:spcPts val="600"/>
              </a:spcAft>
              <a:buNone/>
            </a:pPr>
            <a:r>
              <a:rPr lang="en-US" sz="1100" kern="1400" dirty="0">
                <a:ln>
                  <a:noFill/>
                </a:ln>
                <a:solidFill>
                  <a:srgbClr val="000000"/>
                </a:solidFill>
                <a:effectLst/>
              </a:rPr>
              <a:t>All meetings will be conducted according to </a:t>
            </a:r>
            <a:r>
              <a:rPr lang="en-US" sz="1100" i="1" u="sng" kern="1400" dirty="0">
                <a:ln>
                  <a:noFill/>
                </a:ln>
                <a:solidFill>
                  <a:srgbClr val="000000"/>
                </a:solidFill>
                <a:effectLst/>
              </a:rPr>
              <a:t>Maryland Code, Corporations and Associations, Title 5, Sub Title 2, section (§) 5-206.].</a:t>
            </a:r>
            <a:r>
              <a:rPr lang="en-US" sz="1100" kern="1400" dirty="0">
                <a:ln>
                  <a:noFill/>
                </a:ln>
                <a:solidFill>
                  <a:srgbClr val="000000"/>
                </a:solidFill>
                <a:effectLst/>
              </a:rPr>
              <a:t>which states, If the number of members present at a meeting does not meet the requirements of a quorum, those present may call another meeting to meet quorum requirements. At the additional meeting, the members present in person constitute a quorum.*</a:t>
            </a:r>
          </a:p>
          <a:p>
            <a:pPr marL="0" marR="0" indent="0" algn="l">
              <a:lnSpc>
                <a:spcPct val="119000"/>
              </a:lnSpc>
              <a:spcAft>
                <a:spcPts val="600"/>
              </a:spcAft>
              <a:buNone/>
            </a:pPr>
            <a:r>
              <a:rPr lang="en-US" sz="1400" b="1" kern="1400" dirty="0">
                <a:ln>
                  <a:noFill/>
                </a:ln>
                <a:solidFill>
                  <a:srgbClr val="000000"/>
                </a:solidFill>
                <a:effectLst/>
              </a:rPr>
              <a:t>*</a:t>
            </a:r>
            <a:r>
              <a:rPr lang="en-US" sz="1100" b="1" kern="1400" dirty="0">
                <a:ln>
                  <a:noFill/>
                </a:ln>
                <a:solidFill>
                  <a:srgbClr val="000000"/>
                </a:solidFill>
                <a:effectLst/>
              </a:rPr>
              <a:t>Per the DPPOA Attorney - Any and all business of the Association can be discussed at the meeting.</a:t>
            </a:r>
            <a:r>
              <a:rPr lang="en-US" sz="1200" kern="1400" dirty="0">
                <a:ln>
                  <a:noFill/>
                </a:ln>
                <a:solidFill>
                  <a:srgbClr val="000000"/>
                </a:solidFill>
                <a:effectLst/>
              </a:rPr>
              <a:t> </a:t>
            </a:r>
          </a:p>
        </p:txBody>
      </p:sp>
      <p:sp>
        <p:nvSpPr>
          <p:cNvPr id="10" name="TextBox 9">
            <a:extLst>
              <a:ext uri="{FF2B5EF4-FFF2-40B4-BE49-F238E27FC236}">
                <a16:creationId xmlns:a16="http://schemas.microsoft.com/office/drawing/2014/main" id="{CF84E253-88C9-CE11-F27D-D6C43071B5E0}"/>
              </a:ext>
            </a:extLst>
          </p:cNvPr>
          <p:cNvSpPr txBox="1"/>
          <p:nvPr/>
        </p:nvSpPr>
        <p:spPr>
          <a:xfrm>
            <a:off x="3540916" y="5126221"/>
            <a:ext cx="3038477" cy="3231654"/>
          </a:xfrm>
          <a:prstGeom prst="rect">
            <a:avLst/>
          </a:prstGeom>
          <a:noFill/>
        </p:spPr>
        <p:txBody>
          <a:bodyPr wrap="square">
            <a:spAutoFit/>
          </a:bodyPr>
          <a:lstStyle/>
          <a:p>
            <a:pPr marL="0" marR="0" indent="0" algn="ctr">
              <a:buNone/>
            </a:pPr>
            <a:endParaRPr lang="en-US" sz="1100" kern="1400" dirty="0">
              <a:ln>
                <a:noFill/>
              </a:ln>
              <a:solidFill>
                <a:srgbClr val="000000"/>
              </a:solidFill>
              <a:effectLst/>
            </a:endParaRPr>
          </a:p>
          <a:p>
            <a:pPr marL="0" marR="0" indent="0" algn="ctr">
              <a:buNone/>
            </a:pPr>
            <a:r>
              <a:rPr lang="en-US" sz="1100" kern="1400" dirty="0">
                <a:ln>
                  <a:noFill/>
                </a:ln>
                <a:solidFill>
                  <a:srgbClr val="000000"/>
                </a:solidFill>
                <a:effectLst/>
              </a:rPr>
              <a:t> </a:t>
            </a:r>
            <a:r>
              <a:rPr lang="en-US" sz="1100" b="1" kern="1400" dirty="0">
                <a:ln>
                  <a:noFill/>
                </a:ln>
                <a:solidFill>
                  <a:srgbClr val="000000"/>
                </a:solidFill>
                <a:effectLst/>
              </a:rPr>
              <a:t>General Membership Meeting</a:t>
            </a:r>
          </a:p>
          <a:p>
            <a:pPr marL="0" marR="0" indent="0" algn="ctr">
              <a:buNone/>
            </a:pPr>
            <a:r>
              <a:rPr lang="en-US" sz="1100" b="1" kern="1400" dirty="0">
                <a:solidFill>
                  <a:srgbClr val="000000"/>
                </a:solidFill>
              </a:rPr>
              <a:t>Agenda</a:t>
            </a:r>
            <a:endParaRPr lang="en-US" sz="1100" b="1" kern="1400" dirty="0">
              <a:ln>
                <a:noFill/>
              </a:ln>
              <a:solidFill>
                <a:srgbClr val="000000"/>
              </a:solidFill>
              <a:effectLst/>
            </a:endParaRPr>
          </a:p>
          <a:p>
            <a:pPr marL="0" marR="0" indent="0" algn="ctr">
              <a:spcAft>
                <a:spcPts val="600"/>
              </a:spcAft>
              <a:buNone/>
            </a:pPr>
            <a:r>
              <a:rPr lang="en-US" sz="1100" b="1" kern="1400" dirty="0">
                <a:solidFill>
                  <a:srgbClr val="000000"/>
                </a:solidFill>
              </a:rPr>
              <a:t>10:00 a.m. Saturday, September 26, 2026</a:t>
            </a:r>
          </a:p>
          <a:p>
            <a:pPr marL="0" marR="0" indent="0" algn="ctr">
              <a:spcAft>
                <a:spcPts val="600"/>
              </a:spcAft>
              <a:buNone/>
            </a:pPr>
            <a:r>
              <a:rPr lang="en-US" sz="1100" b="1" kern="1400" dirty="0">
                <a:solidFill>
                  <a:srgbClr val="000000"/>
                </a:solidFill>
              </a:rPr>
              <a:t>Drum Point Club</a:t>
            </a:r>
          </a:p>
          <a:p>
            <a:pPr marL="0" marR="0" indent="0" algn="ctr">
              <a:spcAft>
                <a:spcPts val="600"/>
              </a:spcAft>
              <a:buNone/>
            </a:pPr>
            <a:r>
              <a:rPr lang="en-US" sz="1100" b="1" kern="1400" dirty="0">
                <a:solidFill>
                  <a:srgbClr val="000000"/>
                </a:solidFill>
              </a:rPr>
              <a:t>Call to Order</a:t>
            </a:r>
          </a:p>
          <a:p>
            <a:pPr marL="0" marR="0" indent="0" algn="ctr">
              <a:spcAft>
                <a:spcPts val="600"/>
              </a:spcAft>
              <a:buNone/>
            </a:pPr>
            <a:r>
              <a:rPr lang="en-US" sz="1100" b="1" kern="1400" dirty="0">
                <a:solidFill>
                  <a:srgbClr val="000000"/>
                </a:solidFill>
              </a:rPr>
              <a:t>President’s Remarks</a:t>
            </a:r>
          </a:p>
          <a:p>
            <a:pPr marL="0" marR="0" indent="0" algn="ctr">
              <a:spcAft>
                <a:spcPts val="600"/>
              </a:spcAft>
              <a:buNone/>
            </a:pPr>
            <a:r>
              <a:rPr lang="en-US" sz="1100" b="1" kern="1400" dirty="0">
                <a:solidFill>
                  <a:srgbClr val="000000"/>
                </a:solidFill>
              </a:rPr>
              <a:t>Approval of Minutes</a:t>
            </a:r>
          </a:p>
          <a:p>
            <a:pPr marL="0" marR="0" indent="0" algn="ctr">
              <a:spcAft>
                <a:spcPts val="600"/>
              </a:spcAft>
              <a:buNone/>
            </a:pPr>
            <a:r>
              <a:rPr lang="en-US" sz="1100" b="1" kern="1400" dirty="0">
                <a:solidFill>
                  <a:srgbClr val="000000"/>
                </a:solidFill>
              </a:rPr>
              <a:t>Committee Reports</a:t>
            </a:r>
          </a:p>
          <a:p>
            <a:pPr marL="0" marR="0" indent="0" algn="ctr">
              <a:spcAft>
                <a:spcPts val="600"/>
              </a:spcAft>
              <a:buNone/>
            </a:pPr>
            <a:r>
              <a:rPr lang="en-US" sz="1100" b="1" kern="1400" dirty="0">
                <a:solidFill>
                  <a:srgbClr val="000000"/>
                </a:solidFill>
              </a:rPr>
              <a:t>Unfinished Business</a:t>
            </a:r>
          </a:p>
          <a:p>
            <a:pPr marL="0" marR="0" indent="0" algn="ctr">
              <a:spcAft>
                <a:spcPts val="600"/>
              </a:spcAft>
              <a:buNone/>
            </a:pPr>
            <a:r>
              <a:rPr lang="en-US" sz="1100" b="1" kern="1400" dirty="0"/>
              <a:t>Quit Claim Requests</a:t>
            </a:r>
          </a:p>
          <a:p>
            <a:pPr marL="0" marR="0" indent="0" algn="ctr">
              <a:spcAft>
                <a:spcPts val="600"/>
              </a:spcAft>
              <a:buNone/>
            </a:pPr>
            <a:r>
              <a:rPr lang="en-US" sz="1100" b="1" kern="1400" dirty="0">
                <a:solidFill>
                  <a:srgbClr val="000000"/>
                </a:solidFill>
              </a:rPr>
              <a:t>New Business</a:t>
            </a:r>
          </a:p>
          <a:p>
            <a:pPr marL="0" marR="0" indent="0" algn="ctr">
              <a:spcAft>
                <a:spcPts val="600"/>
              </a:spcAft>
              <a:buNone/>
            </a:pPr>
            <a:r>
              <a:rPr lang="en-US" sz="1100" b="1" kern="1400" dirty="0">
                <a:solidFill>
                  <a:srgbClr val="000000"/>
                </a:solidFill>
              </a:rPr>
              <a:t>Public Comments</a:t>
            </a:r>
          </a:p>
          <a:p>
            <a:pPr marL="0" marR="0" indent="0" algn="ctr">
              <a:spcAft>
                <a:spcPts val="600"/>
              </a:spcAft>
              <a:buNone/>
            </a:pPr>
            <a:r>
              <a:rPr lang="en-US" sz="1100" b="1" kern="1400" dirty="0">
                <a:solidFill>
                  <a:srgbClr val="000000"/>
                </a:solidFill>
              </a:rPr>
              <a:t>Adjournment</a:t>
            </a:r>
            <a:endParaRPr lang="en-US" sz="1050" kern="1400" dirty="0">
              <a:ln>
                <a:noFill/>
              </a:ln>
              <a:solidFill>
                <a:srgbClr val="000000"/>
              </a:solidFill>
              <a:effectLst/>
            </a:endParaRPr>
          </a:p>
        </p:txBody>
      </p:sp>
      <p:sp>
        <p:nvSpPr>
          <p:cNvPr id="11" name="Rectangle 10">
            <a:extLst>
              <a:ext uri="{FF2B5EF4-FFF2-40B4-BE49-F238E27FC236}">
                <a16:creationId xmlns:a16="http://schemas.microsoft.com/office/drawing/2014/main" id="{548C490B-A5C6-731F-9E25-6C449080B465}"/>
              </a:ext>
            </a:extLst>
          </p:cNvPr>
          <p:cNvSpPr/>
          <p:nvPr/>
        </p:nvSpPr>
        <p:spPr>
          <a:xfrm>
            <a:off x="3559969" y="5203474"/>
            <a:ext cx="3038476" cy="317530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75D8F8-2669-1DFC-F9E2-F862C690BC84}"/>
              </a:ext>
            </a:extLst>
          </p:cNvPr>
          <p:cNvSpPr/>
          <p:nvPr/>
        </p:nvSpPr>
        <p:spPr>
          <a:xfrm>
            <a:off x="259556" y="5203474"/>
            <a:ext cx="3038476" cy="3182594"/>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lighthouse with a flag on top&#10;&#10;AI-generated content may be incorrect.">
            <a:extLst>
              <a:ext uri="{FF2B5EF4-FFF2-40B4-BE49-F238E27FC236}">
                <a16:creationId xmlns:a16="http://schemas.microsoft.com/office/drawing/2014/main" id="{60C2CB7B-DA6B-38CC-C95D-97AE990FBF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662" y="358250"/>
            <a:ext cx="1028571" cy="1085714"/>
          </a:xfrm>
          <a:prstGeom prst="rect">
            <a:avLst/>
          </a:prstGeom>
        </p:spPr>
      </p:pic>
      <p:sp>
        <p:nvSpPr>
          <p:cNvPr id="17" name="TextBox 16">
            <a:extLst>
              <a:ext uri="{FF2B5EF4-FFF2-40B4-BE49-F238E27FC236}">
                <a16:creationId xmlns:a16="http://schemas.microsoft.com/office/drawing/2014/main" id="{177826C0-C062-3456-FDD8-ED5B0DC355E8}"/>
              </a:ext>
            </a:extLst>
          </p:cNvPr>
          <p:cNvSpPr txBox="1"/>
          <p:nvPr/>
        </p:nvSpPr>
        <p:spPr>
          <a:xfrm>
            <a:off x="1466852" y="433656"/>
            <a:ext cx="2790824" cy="1178400"/>
          </a:xfrm>
          <a:prstGeom prst="rect">
            <a:avLst/>
          </a:prstGeom>
          <a:noFill/>
        </p:spPr>
        <p:txBody>
          <a:bodyPr wrap="square">
            <a:spAutoFit/>
          </a:bodyPr>
          <a:lstStyle/>
          <a:p>
            <a:pPr marL="0" marR="0" indent="0" algn="l">
              <a:buNone/>
            </a:pPr>
            <a:r>
              <a:rPr lang="en-US" sz="1100" kern="1400" dirty="0">
                <a:ln>
                  <a:noFill/>
                </a:ln>
                <a:solidFill>
                  <a:srgbClr val="000000"/>
                </a:solidFill>
                <a:effectLst/>
              </a:rPr>
              <a:t>Drum Point Property Owners’ Association</a:t>
            </a:r>
          </a:p>
          <a:p>
            <a:pPr marL="0" marR="0" indent="0" algn="l">
              <a:buNone/>
            </a:pPr>
            <a:r>
              <a:rPr lang="en-US" sz="1100" kern="1400" dirty="0">
                <a:ln>
                  <a:noFill/>
                </a:ln>
                <a:solidFill>
                  <a:srgbClr val="000000"/>
                </a:solidFill>
                <a:effectLst/>
              </a:rPr>
              <a:t>401 Lake Drive</a:t>
            </a:r>
          </a:p>
          <a:p>
            <a:pPr marL="0" marR="0" indent="0" algn="l">
              <a:buNone/>
            </a:pPr>
            <a:r>
              <a:rPr lang="en-US" sz="1100" kern="1400" dirty="0">
                <a:ln>
                  <a:noFill/>
                </a:ln>
                <a:solidFill>
                  <a:srgbClr val="000000"/>
                </a:solidFill>
                <a:effectLst/>
              </a:rPr>
              <a:t>Lusby, MD  20657</a:t>
            </a:r>
          </a:p>
          <a:p>
            <a:pPr marL="0" marR="0" indent="0" algn="l">
              <a:buNone/>
            </a:pPr>
            <a:r>
              <a:rPr lang="en-US" sz="1100" kern="1400" dirty="0">
                <a:ln>
                  <a:noFill/>
                </a:ln>
                <a:solidFill>
                  <a:srgbClr val="000000"/>
                </a:solidFill>
                <a:effectLst/>
              </a:rPr>
              <a:t>410-326-6148</a:t>
            </a:r>
          </a:p>
          <a:p>
            <a:pPr marL="0" marR="0" indent="0" algn="l">
              <a:buNone/>
            </a:pPr>
            <a:r>
              <a:rPr lang="en-US" sz="1100" kern="1400" dirty="0">
                <a:ln>
                  <a:noFill/>
                </a:ln>
                <a:solidFill>
                  <a:srgbClr val="000000"/>
                </a:solidFill>
                <a:effectLst/>
              </a:rPr>
              <a:t>www.dppoa.org	 office@dppoa.org</a:t>
            </a:r>
          </a:p>
          <a:p>
            <a:pPr marL="0" marR="0" indent="0" algn="l">
              <a:lnSpc>
                <a:spcPct val="119000"/>
              </a:lnSpc>
              <a:spcAft>
                <a:spcPts val="600"/>
              </a:spcAft>
            </a:pPr>
            <a:r>
              <a:rPr lang="en-US" sz="1400" kern="1400" dirty="0">
                <a:ln>
                  <a:noFill/>
                </a:ln>
                <a:solidFill>
                  <a:srgbClr val="000000"/>
                </a:solidFill>
                <a:effectLst/>
                <a:latin typeface="Calibri" panose="020F0502020204030204" pitchFamily="34" charset="0"/>
              </a:rPr>
              <a:t> </a:t>
            </a:r>
          </a:p>
        </p:txBody>
      </p:sp>
      <p:sp>
        <p:nvSpPr>
          <p:cNvPr id="18" name="TextBox 17">
            <a:extLst>
              <a:ext uri="{FF2B5EF4-FFF2-40B4-BE49-F238E27FC236}">
                <a16:creationId xmlns:a16="http://schemas.microsoft.com/office/drawing/2014/main" id="{F02D7CD2-6D94-E475-D9E0-DF48ABF4550E}"/>
              </a:ext>
            </a:extLst>
          </p:cNvPr>
          <p:cNvSpPr txBox="1"/>
          <p:nvPr/>
        </p:nvSpPr>
        <p:spPr>
          <a:xfrm>
            <a:off x="5222080" y="433656"/>
            <a:ext cx="1152525" cy="1015663"/>
          </a:xfrm>
          <a:prstGeom prst="rect">
            <a:avLst/>
          </a:prstGeom>
          <a:noFill/>
        </p:spPr>
        <p:txBody>
          <a:bodyPr wrap="square" rtlCol="0">
            <a:spAutoFit/>
          </a:bodyPr>
          <a:lstStyle/>
          <a:p>
            <a:pPr marL="0" marR="0" indent="0" algn="ctr">
              <a:spcAft>
                <a:spcPts val="600"/>
              </a:spcAft>
              <a:buNone/>
            </a:pPr>
            <a:r>
              <a:rPr lang="en-US" sz="900" kern="1400" dirty="0">
                <a:ln>
                  <a:noFill/>
                </a:ln>
                <a:solidFill>
                  <a:srgbClr val="000000"/>
                </a:solidFill>
                <a:effectLst/>
              </a:rPr>
              <a:t>Pre-Sort STD</a:t>
            </a:r>
          </a:p>
          <a:p>
            <a:pPr marL="0" marR="0" indent="0" algn="ctr">
              <a:spcAft>
                <a:spcPts val="600"/>
              </a:spcAft>
              <a:buNone/>
            </a:pPr>
            <a:r>
              <a:rPr lang="en-US" sz="900" kern="1400" dirty="0">
                <a:ln>
                  <a:noFill/>
                </a:ln>
                <a:solidFill>
                  <a:srgbClr val="000000"/>
                </a:solidFill>
                <a:effectLst/>
              </a:rPr>
              <a:t>U. S. Postage Paid</a:t>
            </a:r>
          </a:p>
          <a:p>
            <a:pPr marL="0" marR="0" indent="0" algn="ctr">
              <a:spcAft>
                <a:spcPts val="600"/>
              </a:spcAft>
              <a:buNone/>
            </a:pPr>
            <a:r>
              <a:rPr lang="en-US" sz="900" kern="1400" dirty="0">
                <a:ln>
                  <a:noFill/>
                </a:ln>
                <a:solidFill>
                  <a:srgbClr val="000000"/>
                </a:solidFill>
                <a:effectLst/>
              </a:rPr>
              <a:t>Prince Frederick, MD</a:t>
            </a:r>
          </a:p>
          <a:p>
            <a:pPr marL="0" marR="0" indent="0" algn="ctr">
              <a:spcAft>
                <a:spcPts val="600"/>
              </a:spcAft>
              <a:buNone/>
            </a:pPr>
            <a:r>
              <a:rPr lang="en-US" sz="900" kern="1400" dirty="0">
                <a:ln>
                  <a:noFill/>
                </a:ln>
                <a:solidFill>
                  <a:srgbClr val="000000"/>
                </a:solidFill>
                <a:effectLst/>
              </a:rPr>
              <a:t>Permit No. 49 </a:t>
            </a:r>
          </a:p>
        </p:txBody>
      </p:sp>
      <p:sp>
        <p:nvSpPr>
          <p:cNvPr id="19" name="Rectangle 18">
            <a:extLst>
              <a:ext uri="{FF2B5EF4-FFF2-40B4-BE49-F238E27FC236}">
                <a16:creationId xmlns:a16="http://schemas.microsoft.com/office/drawing/2014/main" id="{49F1EDD3-BB1C-5BFB-EB18-20A02CC9DA27}"/>
              </a:ext>
            </a:extLst>
          </p:cNvPr>
          <p:cNvSpPr/>
          <p:nvPr/>
        </p:nvSpPr>
        <p:spPr>
          <a:xfrm>
            <a:off x="5222080" y="433655"/>
            <a:ext cx="1152525" cy="103441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336DA3E0-07AD-10B9-4DA3-E0563AA9FE6E}"/>
              </a:ext>
            </a:extLst>
          </p:cNvPr>
          <p:cNvSpPr>
            <a:spLocks noGrp="1"/>
          </p:cNvSpPr>
          <p:nvPr>
            <p:ph type="sldNum" sz="quarter" idx="12"/>
          </p:nvPr>
        </p:nvSpPr>
        <p:spPr>
          <a:xfrm>
            <a:off x="6230539" y="8352362"/>
            <a:ext cx="288131" cy="485775"/>
          </a:xfrm>
        </p:spPr>
        <p:txBody>
          <a:bodyPr/>
          <a:lstStyle/>
          <a:p>
            <a:r>
              <a:rPr lang="en-US" dirty="0"/>
              <a:t>4 </a:t>
            </a:r>
          </a:p>
        </p:txBody>
      </p:sp>
    </p:spTree>
    <p:extLst>
      <p:ext uri="{BB962C8B-B14F-4D97-AF65-F5344CB8AC3E}">
        <p14:creationId xmlns:p14="http://schemas.microsoft.com/office/powerpoint/2010/main" val="3583483755"/>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3787</TotalTime>
  <Words>1473</Words>
  <Application>Microsoft Office PowerPoint</Application>
  <PresentationFormat>Letter Paper (8.5x11 in)</PresentationFormat>
  <Paragraphs>81</Paragraphs>
  <Slides>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Aptos</vt:lpstr>
      <vt:lpstr>Aptos Display</vt:lpstr>
      <vt:lpstr>Arial</vt:lpstr>
      <vt:lpstr>Bradley Hand ITC</vt:lpstr>
      <vt:lpstr>Calibri</vt:lpstr>
      <vt:lpstr>Times New Roman</vt:lpstr>
      <vt:lpstr>Custom Design</vt:lpstr>
      <vt:lpstr>Drum Point Property Owners’ Association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Rhea Webster</dc:creator>
  <cp:lastModifiedBy>Rhea Webster</cp:lastModifiedBy>
  <cp:revision>32</cp:revision>
  <cp:lastPrinted>2026-09-02T16:12:05Z</cp:lastPrinted>
  <dcterms:created xsi:type="dcterms:W3CDTF">2025-05-01T19:42:32Z</dcterms:created>
  <dcterms:modified xsi:type="dcterms:W3CDTF">2026-09-02T19:08:31Z</dcterms:modified>
</cp:coreProperties>
</file>