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8" r:id="rId4"/>
    <p:sldId id="269" r:id="rId5"/>
    <p:sldId id="271" r:id="rId6"/>
    <p:sldId id="272" r:id="rId7"/>
    <p:sldId id="260" r:id="rId8"/>
    <p:sldId id="261" r:id="rId9"/>
    <p:sldId id="263" r:id="rId10"/>
    <p:sldId id="264" r:id="rId11"/>
    <p:sldId id="266" r:id="rId12"/>
    <p:sldId id="265" r:id="rId13"/>
    <p:sldId id="274" r:id="rId14"/>
    <p:sldId id="273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Wagner" userId="e91b92fc-1725-4c0d-b668-7d75290d4ca2" providerId="ADAL" clId="{CDC403A2-7307-4084-8174-92444F6AAC29}"/>
    <pc:docChg chg="custSel modSld">
      <pc:chgData name="Mark Wagner" userId="e91b92fc-1725-4c0d-b668-7d75290d4ca2" providerId="ADAL" clId="{CDC403A2-7307-4084-8174-92444F6AAC29}" dt="2025-03-31T15:02:21.807" v="0" actId="478"/>
      <pc:docMkLst>
        <pc:docMk/>
      </pc:docMkLst>
      <pc:sldChg chg="delSp mod delAnim">
        <pc:chgData name="Mark Wagner" userId="e91b92fc-1725-4c0d-b668-7d75290d4ca2" providerId="ADAL" clId="{CDC403A2-7307-4084-8174-92444F6AAC29}" dt="2025-03-31T15:02:21.807" v="0" actId="478"/>
        <pc:sldMkLst>
          <pc:docMk/>
          <pc:sldMk cId="1817796334" sldId="256"/>
        </pc:sldMkLst>
        <pc:picChg chg="del">
          <ac:chgData name="Mark Wagner" userId="e91b92fc-1725-4c0d-b668-7d75290d4ca2" providerId="ADAL" clId="{CDC403A2-7307-4084-8174-92444F6AAC29}" dt="2025-03-31T15:02:21.807" v="0" actId="478"/>
          <ac:picMkLst>
            <pc:docMk/>
            <pc:sldMk cId="1817796334" sldId="256"/>
            <ac:picMk id="3" creationId="{0743A2B9-FE3F-8597-C4B2-38F30818D1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68028-8048-4334-9946-8E8CD7A37AB9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18B88-702D-4E36-AD2D-5AEEB22C4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6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8B88-702D-4E36-AD2D-5AEEB22C45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8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8B88-702D-4E36-AD2D-5AEEB22C45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77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18B88-702D-4E36-AD2D-5AEEB22C45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9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88830-5589-FFF0-9F01-1233D18DE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18CF1-26DA-7A28-C8F7-0EF1B7145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E068C-2BD2-506B-1494-ACAB7823B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80D2-DBF5-44A5-9E31-E3D37453CD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5C5C2-8D20-F2A2-C618-358FC008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EE777-F707-D5A6-B26C-B6AE473B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270EC-E0D7-475B-86C4-8505E26D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01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292FC-BA88-5A4B-7548-B3C7FE1AA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C5C961-84F6-0937-504D-ADB455EDE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7AB6-D21F-C425-93EB-FFFC01FA4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80D2-DBF5-44A5-9E31-E3D37453CD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80CC0-BC0E-945C-4459-E55EBB472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105F-9FD0-4566-5D47-B0552D24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270EC-E0D7-475B-86C4-8505E26D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59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3A27E6-8E99-5443-E2C1-6DBBD6AE5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492B4-814B-2F63-81A3-45A126274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6B179-E2AB-AA57-FDC2-918764F7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80D2-DBF5-44A5-9E31-E3D37453CD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D517F-A0CA-BCAB-9824-EE4BC6F86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2A205-266C-DD2D-82A4-EBE4FD69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270EC-E0D7-475B-86C4-8505E26D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42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2B5C-2D94-F1B4-08F2-0CDE2AC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181A1-6849-C5A5-245F-D8865DCC9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99F22-D307-8E4A-1BB3-CADB88DE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80D2-DBF5-44A5-9E31-E3D37453CD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23EEC-FDF8-C931-32BB-0E08E78CC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174E2-571A-6B5F-2B51-3D619DF1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270EC-E0D7-475B-86C4-8505E26D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21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7754-F4DC-A3A2-C743-9CFBAA44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FABED-B2B4-13BC-7011-8F0649DC8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E92FE-76AD-BAD4-0FE3-452D62DD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80D2-DBF5-44A5-9E31-E3D37453CD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32626-06F3-0A5C-442C-AD960834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4F800-BD44-691B-11B8-2B185A971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270EC-E0D7-475B-86C4-8505E26D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37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2D38-4F0D-160F-80AC-723BCDB6A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A30E7-18C3-A63B-F0AC-CF5DB5E11B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1C5E9-26EF-1BCA-D216-D87DAB78C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A55E3-7318-7643-D0D0-E16C001D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80D2-DBF5-44A5-9E31-E3D37453CD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97C82-34AD-604D-F610-A6FBAFB6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3333B-9085-3E5A-9E73-5B135B55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270EC-E0D7-475B-86C4-8505E26D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2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7FCEE-A2DE-E64B-78D2-806CB6989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06529-7194-2B6F-B831-580A51DE0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88505-CC60-F8F5-03DE-0D4BAC36E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C1FE7E-CCFF-7136-6F15-E99BC2E4E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AACFB3-2C55-8F78-8127-E957E5232C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AFAC10-7821-078D-D2BD-A1E96763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80D2-DBF5-44A5-9E31-E3D37453CD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60ADE5-5FBD-B2AE-1AAA-242AA405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3B2CD2-3F1F-28C5-0360-E5C0241E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270EC-E0D7-475B-86C4-8505E26D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0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FAA7-51DA-F784-57C9-AE6AF537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A70A2D-67E8-245F-F3E8-BBF51D0A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80D2-DBF5-44A5-9E31-E3D37453CD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0B96A-9C49-E30B-07C3-1EB433CF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846F8-61DA-D1B4-93C4-98867987C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270EC-E0D7-475B-86C4-8505E26D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38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C599AA-24EA-5417-4728-B9189AF63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80D2-DBF5-44A5-9E31-E3D37453CD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3A5CF-9ED8-DB77-1AB9-C31DC060E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587CC-B826-7854-71CB-8E912F8B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270EC-E0D7-475B-86C4-8505E26D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19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46C19-89BD-67F3-760E-BAE341B0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E73EA-0B9C-ED65-2EAC-7DB77178F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8B0F3-055E-C068-183E-BAB2376BF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9641B-2608-629A-E6F5-8FB615AF9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80D2-DBF5-44A5-9E31-E3D37453CD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CFDB8-EF90-C661-6563-CFE9E3E4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FB97A-EE0F-31E2-01B2-8E22D4848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270EC-E0D7-475B-86C4-8505E26D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16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1EE8-4F12-3110-1E3E-B87CF1B2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B6082F-7E1F-0A6B-3FD1-136A2B9CA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39733-EEFA-C215-E7AE-CF72C9C4C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2230E-EA47-AD35-72C3-07B3550D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80D2-DBF5-44A5-9E31-E3D37453CD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66359-28E4-DA78-8F1E-345360523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D0C0B-0D35-A7F5-25BC-45CEB6AB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270EC-E0D7-475B-86C4-8505E26D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58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BABB"/>
            </a:gs>
            <a:gs pos="82000">
              <a:srgbClr val="5FD4D5"/>
            </a:gs>
            <a:gs pos="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373E1-B701-9BAC-1573-2F39ADF1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C000F-FE03-D62F-FA92-2EF11752B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BF675-84C5-1652-6770-ED8864C57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6980D2-DBF5-44A5-9E31-E3D37453CD5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1C900-8FA6-404B-4AB7-9AD5DBDC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EED03-6F4A-5F84-4AED-E010927E4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E270EC-E0D7-475B-86C4-8505E26D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9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08D28-CF9A-6DE2-B2CF-D3ECA2EC7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996B1CA3-60F8-8F9D-D330-721905110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2" y="401059"/>
            <a:ext cx="5092679" cy="284456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FB9C9-5ABA-4FAD-DBDB-4926FAF936AF}"/>
              </a:ext>
            </a:extLst>
          </p:cNvPr>
          <p:cNvSpPr txBox="1"/>
          <p:nvPr/>
        </p:nvSpPr>
        <p:spPr>
          <a:xfrm>
            <a:off x="422788" y="3266701"/>
            <a:ext cx="571483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FAST.</a:t>
            </a:r>
          </a:p>
          <a:p>
            <a:r>
              <a:rPr lang="en-US" sz="2800" dirty="0">
                <a:solidFill>
                  <a:schemeClr val="bg1"/>
                </a:solidFill>
              </a:rPr>
              <a:t>RELIABLE.</a:t>
            </a:r>
          </a:p>
          <a:p>
            <a:r>
              <a:rPr lang="en-US" sz="2800" dirty="0">
                <a:solidFill>
                  <a:schemeClr val="bg1"/>
                </a:solidFill>
              </a:rPr>
              <a:t>AFFORDABLE.</a:t>
            </a:r>
          </a:p>
          <a:p>
            <a:r>
              <a:rPr lang="en-US" sz="2800" dirty="0">
                <a:solidFill>
                  <a:schemeClr val="bg1"/>
                </a:solidFill>
              </a:rPr>
              <a:t>FIBER OPTIC INTERNET</a:t>
            </a:r>
          </a:p>
          <a:p>
            <a:r>
              <a:rPr lang="en-US" sz="2800" dirty="0">
                <a:solidFill>
                  <a:schemeClr val="bg1"/>
                </a:solidFill>
              </a:rPr>
              <a:t>DRUM POINT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APRIL 1, 2025</a:t>
            </a:r>
          </a:p>
        </p:txBody>
      </p:sp>
    </p:spTree>
    <p:extLst>
      <p:ext uri="{BB962C8B-B14F-4D97-AF65-F5344CB8AC3E}">
        <p14:creationId xmlns:p14="http://schemas.microsoft.com/office/powerpoint/2010/main" val="181779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for a event&#10;&#10;Description automatically generated">
            <a:extLst>
              <a:ext uri="{FF2B5EF4-FFF2-40B4-BE49-F238E27FC236}">
                <a16:creationId xmlns:a16="http://schemas.microsoft.com/office/drawing/2014/main" id="{E0AA3170-BB77-74E2-13F4-350E8B415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03" y="851216"/>
            <a:ext cx="2245107" cy="2915725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ar with a decorated top and a flag on the back&#10;&#10;Description automatically generated">
            <a:extLst>
              <a:ext uri="{FF2B5EF4-FFF2-40B4-BE49-F238E27FC236}">
                <a16:creationId xmlns:a16="http://schemas.microsoft.com/office/drawing/2014/main" id="{2F5674AA-5751-63A1-8D72-3B6539043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002" y="3545491"/>
            <a:ext cx="2797159" cy="237758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people standing in front of a food truck&#10;&#10;Description automatically generated">
            <a:extLst>
              <a:ext uri="{FF2B5EF4-FFF2-40B4-BE49-F238E27FC236}">
                <a16:creationId xmlns:a16="http://schemas.microsoft.com/office/drawing/2014/main" id="{8122C776-CEF4-C462-3356-A527E355C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0099" y="4266858"/>
            <a:ext cx="2343200" cy="1757400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people standing in a park&#10;&#10;Description automatically generated">
            <a:extLst>
              <a:ext uri="{FF2B5EF4-FFF2-40B4-BE49-F238E27FC236}">
                <a16:creationId xmlns:a16="http://schemas.microsoft.com/office/drawing/2014/main" id="{244FD8F4-BD16-6134-89F1-BB7F729EA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3604" y="2105962"/>
            <a:ext cx="4977833" cy="3733375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standing at a podium with a person standing at a podium&#10;&#10;Description automatically generated">
            <a:extLst>
              <a:ext uri="{FF2B5EF4-FFF2-40B4-BE49-F238E27FC236}">
                <a16:creationId xmlns:a16="http://schemas.microsoft.com/office/drawing/2014/main" id="{41A64423-FEA8-0556-C344-71D937B5F0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967" y="851216"/>
            <a:ext cx="3162605" cy="2371953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6771466-4EDF-976D-9F8D-9DDE2B9FF4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89821"/>
            <a:ext cx="11748052" cy="1325563"/>
          </a:xfrm>
          <a:prstGeom prst="rect">
            <a:avLst/>
          </a:prstGeom>
        </p:spPr>
        <p:txBody>
          <a:bodyPr vert="horz" lIns="1080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5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atin typeface="+mj-lt"/>
              </a:rPr>
              <a:t> VIEW INTO OUR COMMUNITY ENGAGEMENT</a:t>
            </a:r>
            <a:endParaRPr kumimoji="0" lang="en-US" sz="4000" b="1" i="0" u="none" strike="noStrike" kern="1200" cap="none" spc="50" normalizeH="0" baseline="0" noProof="0" dirty="0">
              <a:ln>
                <a:noFill/>
              </a:ln>
              <a:effectLst/>
              <a:uLnTx/>
              <a:uFillTx/>
              <a:latin typeface="+mj-lt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10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0960E519-71D5-0E19-EC03-90A2E3AD7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213" y="5810333"/>
            <a:ext cx="1569609" cy="876719"/>
          </a:xfrm>
          <a:noFill/>
        </p:spPr>
      </p:pic>
    </p:spTree>
    <p:extLst>
      <p:ext uri="{BB962C8B-B14F-4D97-AF65-F5344CB8AC3E}">
        <p14:creationId xmlns:p14="http://schemas.microsoft.com/office/powerpoint/2010/main" val="2821923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BABB"/>
            </a:gs>
            <a:gs pos="82000">
              <a:srgbClr val="5FD4D5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423701BF-9E36-C5E3-39B3-24C568B29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3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Picture 2" descr="A person and person with virtual reality headsets&#10;&#10;Description automatically generated">
            <a:extLst>
              <a:ext uri="{FF2B5EF4-FFF2-40B4-BE49-F238E27FC236}">
                <a16:creationId xmlns:a16="http://schemas.microsoft.com/office/drawing/2014/main" id="{6E675E2B-C746-1059-0C9B-E9571271C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2" name="Picture 11" descr="A person and a child playing with wind turbine&#10;&#10;Description automatically generated">
            <a:extLst>
              <a:ext uri="{FF2B5EF4-FFF2-40B4-BE49-F238E27FC236}">
                <a16:creationId xmlns:a16="http://schemas.microsoft.com/office/drawing/2014/main" id="{6E901C61-A209-812A-12BB-3ED0AF561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2" name="Freeform: Shape 51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5D7E4B-B52D-7371-14FE-148F75B2F119}"/>
              </a:ext>
            </a:extLst>
          </p:cNvPr>
          <p:cNvSpPr txBox="1">
            <a:spLocks/>
          </p:cNvSpPr>
          <p:nvPr/>
        </p:nvSpPr>
        <p:spPr>
          <a:xfrm>
            <a:off x="438912" y="4773168"/>
            <a:ext cx="3429000" cy="133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5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Live. Work. Play. Stream. Upgrade.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FB6FCF99-43DB-43EF-1352-B2A9F6711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7" r="-1" b="-1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15B51E62-891F-8520-66EB-5CA322A37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7" y="5744026"/>
            <a:ext cx="1569609" cy="876719"/>
          </a:xfrm>
          <a:noFill/>
        </p:spPr>
      </p:pic>
      <p:sp useBgFill="1">
        <p:nvSpPr>
          <p:cNvPr id="4" name="Title 1">
            <a:extLst>
              <a:ext uri="{FF2B5EF4-FFF2-40B4-BE49-F238E27FC236}">
                <a16:creationId xmlns:a16="http://schemas.microsoft.com/office/drawing/2014/main" id="{160BA44B-879F-8A94-82B8-83BFCE8ACA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912" y="528189"/>
            <a:ext cx="3191346" cy="38792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5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THINKBIG NETWORKS SERVICE OFFERINGS</a:t>
            </a:r>
            <a:endParaRPr kumimoji="0" lang="en-US" sz="4000" b="1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9372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BABB"/>
            </a:gs>
            <a:gs pos="82000">
              <a:srgbClr val="5FD4D5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422B449-76CF-753C-360A-1634772AF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0" b="15470"/>
          <a:stretch/>
        </p:blipFill>
        <p:spPr bwMode="auto">
          <a:xfrm>
            <a:off x="3731165" y="3429000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68" name="Freeform: Shape 2067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70" name="Freeform: Shape 2069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CBBF7550-F285-3F74-0FD7-23CC4CB40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7" y="5751576"/>
            <a:ext cx="1569609" cy="876719"/>
          </a:xfrm>
          <a:noFill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D9C9BC0-13A6-546A-DD25-B661B961B7F6}"/>
              </a:ext>
            </a:extLst>
          </p:cNvPr>
          <p:cNvSpPr txBox="1">
            <a:spLocks/>
          </p:cNvSpPr>
          <p:nvPr/>
        </p:nvSpPr>
        <p:spPr>
          <a:xfrm>
            <a:off x="438912" y="4773168"/>
            <a:ext cx="3429000" cy="133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5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 sz="2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Voice. Power. Control.</a:t>
            </a:r>
          </a:p>
        </p:txBody>
      </p:sp>
      <p:pic>
        <p:nvPicPr>
          <p:cNvPr id="19" name="Picture 18" descr="A black rectangular object with a green light&#10;&#10;Description automatically generated">
            <a:extLst>
              <a:ext uri="{FF2B5EF4-FFF2-40B4-BE49-F238E27FC236}">
                <a16:creationId xmlns:a16="http://schemas.microsoft.com/office/drawing/2014/main" id="{5B7DE01F-1D84-BFFC-8EB5-8ACC07C66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30" y="0"/>
            <a:ext cx="3432055" cy="4980442"/>
          </a:xfrm>
          <a:prstGeom prst="rect">
            <a:avLst/>
          </a:prstGeom>
        </p:spPr>
      </p:pic>
      <p:sp useBgFill="1">
        <p:nvSpPr>
          <p:cNvPr id="4" name="Title 1">
            <a:extLst>
              <a:ext uri="{FF2B5EF4-FFF2-40B4-BE49-F238E27FC236}">
                <a16:creationId xmlns:a16="http://schemas.microsoft.com/office/drawing/2014/main" id="{160BA44B-879F-8A94-82B8-83BFCE8ACA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912" y="525436"/>
            <a:ext cx="3281621" cy="38819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5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THINKBIG NETWORKS HOME EQUIPMENT</a:t>
            </a:r>
            <a:endParaRPr kumimoji="0" lang="en-US" sz="4000" b="1" i="0" u="none" strike="noStrike" kern="1200" cap="none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66FF2D-127C-36B8-C288-2625C5679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2157" y="2623543"/>
            <a:ext cx="2388471" cy="4299249"/>
          </a:xfrm>
          <a:prstGeom prst="rect">
            <a:avLst/>
          </a:prstGeom>
        </p:spPr>
      </p:pic>
      <p:pic>
        <p:nvPicPr>
          <p:cNvPr id="10" name="Picture 9" descr="A white square object with a square lid&#10;&#10;Description automatically generated">
            <a:extLst>
              <a:ext uri="{FF2B5EF4-FFF2-40B4-BE49-F238E27FC236}">
                <a16:creationId xmlns:a16="http://schemas.microsoft.com/office/drawing/2014/main" id="{64E335BD-FC75-C727-E3FE-EB4614B9DA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" r="-2" b="6028"/>
          <a:stretch/>
        </p:blipFill>
        <p:spPr>
          <a:xfrm>
            <a:off x="5005199" y="599798"/>
            <a:ext cx="3432055" cy="2344571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3953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network&#10;&#10;AI-generated content may be incorrect.">
            <a:extLst>
              <a:ext uri="{FF2B5EF4-FFF2-40B4-BE49-F238E27FC236}">
                <a16:creationId xmlns:a16="http://schemas.microsoft.com/office/drawing/2014/main" id="{0BFC85E4-5957-89F5-010B-30A95D4A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79" y="457779"/>
            <a:ext cx="10163242" cy="594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9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CAA6A2A5-2029-867F-20F6-0CDA9CBA3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8" y="223022"/>
            <a:ext cx="4140413" cy="2387723"/>
          </a:xfrm>
          <a:prstGeom prst="rect">
            <a:avLst/>
          </a:prstGeom>
        </p:spPr>
      </p:pic>
      <p:pic>
        <p:nvPicPr>
          <p:cNvPr id="7" name="Picture 6" descr="Screens screenshot of a phone&#10;&#10;AI-generated content may be incorrect.">
            <a:extLst>
              <a:ext uri="{FF2B5EF4-FFF2-40B4-BE49-F238E27FC236}">
                <a16:creationId xmlns:a16="http://schemas.microsoft.com/office/drawing/2014/main" id="{043C810F-EDA7-193C-9886-006A13DF8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8" y="3345367"/>
            <a:ext cx="7845372" cy="2709750"/>
          </a:xfrm>
          <a:prstGeom prst="rect">
            <a:avLst/>
          </a:prstGeom>
        </p:spPr>
      </p:pic>
      <p:pic>
        <p:nvPicPr>
          <p:cNvPr id="9" name="Picture 8" descr="A screenshot of a video&#10;&#10;AI-generated content may be incorrect.">
            <a:extLst>
              <a:ext uri="{FF2B5EF4-FFF2-40B4-BE49-F238E27FC236}">
                <a16:creationId xmlns:a16="http://schemas.microsoft.com/office/drawing/2014/main" id="{2288C63E-918C-DFCF-274C-84C97A332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80" y="3345367"/>
            <a:ext cx="3284122" cy="2102005"/>
          </a:xfrm>
          <a:prstGeom prst="rect">
            <a:avLst/>
          </a:prstGeom>
        </p:spPr>
      </p:pic>
      <p:pic>
        <p:nvPicPr>
          <p:cNvPr id="13" name="Picture 12" descr="Screens screenshot of a phone&#10;&#10;AI-generated content may be incorrect.">
            <a:extLst>
              <a:ext uri="{FF2B5EF4-FFF2-40B4-BE49-F238E27FC236}">
                <a16:creationId xmlns:a16="http://schemas.microsoft.com/office/drawing/2014/main" id="{8CB8DF02-75A5-4494-3A69-F6705E130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54" y="223022"/>
            <a:ext cx="7201348" cy="28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7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BABB"/>
            </a:gs>
            <a:gs pos="82000">
              <a:srgbClr val="5FD4D5"/>
            </a:gs>
            <a:gs pos="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2F2CE8-3754-6EA4-FFC0-8CE449863A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080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5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BABB"/>
                </a:solidFill>
                <a:latin typeface="+mj-lt"/>
              </a:rPr>
              <a:t>CALVERT COUNTY’S</a:t>
            </a:r>
            <a:r>
              <a:rPr lang="en-US" sz="4000" dirty="0">
                <a:latin typeface="+mj-lt"/>
              </a:rPr>
              <a:t> LOCAL FIBER INTERNET PROVIDER</a:t>
            </a:r>
            <a:endParaRPr kumimoji="0" lang="en-US" sz="4000" b="1" i="0" u="none" strike="noStrike" kern="1200" cap="none" spc="50" normalizeH="0" baseline="0" noProof="0" dirty="0">
              <a:ln>
                <a:noFill/>
              </a:ln>
              <a:effectLst/>
              <a:uLnTx/>
              <a:uFillTx/>
              <a:latin typeface="+mj-lt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F3059AB1-1E66-53CE-6409-4DF2FAFC6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32" y="1714811"/>
            <a:ext cx="6344535" cy="3543795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7FEF81-B4A8-5176-2753-055581F3A415}"/>
              </a:ext>
            </a:extLst>
          </p:cNvPr>
          <p:cNvSpPr txBox="1">
            <a:spLocks/>
          </p:cNvSpPr>
          <p:nvPr/>
        </p:nvSpPr>
        <p:spPr>
          <a:xfrm>
            <a:off x="838200" y="5356926"/>
            <a:ext cx="10515600" cy="1325563"/>
          </a:xfrm>
          <a:prstGeom prst="rect">
            <a:avLst/>
          </a:prstGeom>
        </p:spPr>
        <p:txBody>
          <a:bodyPr vert="horz" lIns="1080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5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algn="ctr">
              <a:defRPr/>
            </a:pPr>
            <a:r>
              <a:rPr lang="en-US" sz="4000" dirty="0">
                <a:latin typeface="+mj-lt"/>
              </a:rPr>
              <a:t>www.ThinkBigNets.com</a:t>
            </a:r>
          </a:p>
        </p:txBody>
      </p:sp>
    </p:spTree>
    <p:extLst>
      <p:ext uri="{BB962C8B-B14F-4D97-AF65-F5344CB8AC3E}">
        <p14:creationId xmlns:p14="http://schemas.microsoft.com/office/powerpoint/2010/main" val="1466287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7B5D-39D0-5AD5-38C4-CBAE759F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1237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BABB"/>
                </a:solidFill>
              </a:rPr>
              <a:t>THINKBIG NETWORKS</a:t>
            </a:r>
            <a:br>
              <a:rPr lang="en-US" sz="4000" dirty="0"/>
            </a:br>
            <a:r>
              <a:rPr lang="en-US" sz="4000" dirty="0"/>
              <a:t>Bringing Highspeed Fiber Optic Internet to the Residents of Calvert County, MD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5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B8EB8BB7-E453-0482-422E-311DB0406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28" y="5575853"/>
            <a:ext cx="1901399" cy="1062043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29A328-8D74-0AC6-08D9-65F030DCB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50087"/>
            <a:ext cx="12192000" cy="284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91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8">
            <a:extLst>
              <a:ext uri="{FF2B5EF4-FFF2-40B4-BE49-F238E27FC236}">
                <a16:creationId xmlns:a16="http://schemas.microsoft.com/office/drawing/2014/main" id="{A5F84106-775D-5CC2-B540-D80ED8BD582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49" y="2749708"/>
            <a:ext cx="2732699" cy="2001107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A43EBC58-770A-AF31-0683-132D833DE71D}"/>
              </a:ext>
            </a:extLst>
          </p:cNvPr>
          <p:cNvSpPr txBox="1">
            <a:spLocks/>
          </p:cNvSpPr>
          <p:nvPr/>
        </p:nvSpPr>
        <p:spPr>
          <a:xfrm>
            <a:off x="1976914" y="1340396"/>
            <a:ext cx="8108156" cy="388087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>
            <a:lvl1pPr>
              <a:defRPr sz="2588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7144">
              <a:spcBef>
                <a:spcPts val="56"/>
              </a:spcBef>
            </a:pPr>
            <a:r>
              <a:rPr lang="en-US" sz="2475" kern="0" spc="-28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</a:t>
            </a:r>
            <a:r>
              <a:rPr lang="en-US" sz="2475" kern="0" spc="-129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75" kern="0" spc="-6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deliver</a:t>
            </a:r>
            <a:r>
              <a:rPr lang="en-US" sz="2475" kern="0" spc="-158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75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fiber-optic</a:t>
            </a:r>
            <a:r>
              <a:rPr lang="en-US" sz="2475" kern="0" spc="-127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75" kern="0" spc="-17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internet</a:t>
            </a:r>
            <a:r>
              <a:rPr lang="en-US" sz="2475" kern="0" spc="-127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75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directly</a:t>
            </a:r>
            <a:r>
              <a:rPr lang="en-US" sz="2475" kern="0" spc="-175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75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</a:t>
            </a:r>
            <a:r>
              <a:rPr lang="en-US" sz="2475" kern="0" spc="-127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75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</a:t>
            </a:r>
            <a:r>
              <a:rPr lang="en-US" sz="2475" kern="0" spc="-127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75" kern="0" spc="-6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home</a:t>
            </a:r>
            <a:r>
              <a:rPr lang="en-US" sz="2475" kern="0" spc="-6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2475" kern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FFFEDFE-3091-AE29-EDB5-3CD6C2DD4E56}"/>
              </a:ext>
            </a:extLst>
          </p:cNvPr>
          <p:cNvSpPr txBox="1"/>
          <p:nvPr/>
        </p:nvSpPr>
        <p:spPr>
          <a:xfrm>
            <a:off x="6351443" y="2749708"/>
            <a:ext cx="3668316" cy="247968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defTabSz="685800">
              <a:spcBef>
                <a:spcPts val="56"/>
              </a:spcBef>
            </a:pPr>
            <a:r>
              <a:rPr kern="0" spc="-45" dirty="0">
                <a:latin typeface="Verdana"/>
                <a:cs typeface="Verdana"/>
              </a:rPr>
              <a:t>DSL</a:t>
            </a:r>
            <a:r>
              <a:rPr kern="0" spc="-149" dirty="0">
                <a:latin typeface="Verdana"/>
                <a:cs typeface="Verdana"/>
              </a:rPr>
              <a:t> </a:t>
            </a:r>
            <a:r>
              <a:rPr kern="0" dirty="0">
                <a:latin typeface="Verdana"/>
                <a:cs typeface="Verdana"/>
              </a:rPr>
              <a:t>was</a:t>
            </a:r>
            <a:r>
              <a:rPr kern="0" spc="-98" dirty="0">
                <a:latin typeface="Verdana"/>
                <a:cs typeface="Verdana"/>
              </a:rPr>
              <a:t> </a:t>
            </a:r>
            <a:r>
              <a:rPr kern="0" dirty="0">
                <a:latin typeface="Helvetica" panose="020B0604020202020204" pitchFamily="34" charset="0"/>
                <a:cs typeface="Helvetica" panose="020B0604020202020204" pitchFamily="34" charset="0"/>
              </a:rPr>
              <a:t>built</a:t>
            </a:r>
            <a:r>
              <a:rPr kern="0" spc="-95" dirty="0">
                <a:latin typeface="Verdana"/>
                <a:cs typeface="Verdana"/>
              </a:rPr>
              <a:t> </a:t>
            </a:r>
            <a:r>
              <a:rPr kern="0" dirty="0">
                <a:latin typeface="Verdana"/>
                <a:cs typeface="Verdana"/>
              </a:rPr>
              <a:t>to</a:t>
            </a:r>
            <a:r>
              <a:rPr kern="0" spc="-98" dirty="0">
                <a:latin typeface="Verdana"/>
                <a:cs typeface="Verdana"/>
              </a:rPr>
              <a:t> </a:t>
            </a:r>
            <a:r>
              <a:rPr kern="0" spc="-14" dirty="0">
                <a:latin typeface="Verdana"/>
                <a:cs typeface="Verdana"/>
              </a:rPr>
              <a:t>deliver</a:t>
            </a:r>
            <a:r>
              <a:rPr kern="0" spc="-129" dirty="0">
                <a:latin typeface="Verdana"/>
                <a:cs typeface="Verdana"/>
              </a:rPr>
              <a:t> </a:t>
            </a:r>
            <a:r>
              <a:rPr kern="0" spc="-6" dirty="0">
                <a:latin typeface="Verdana"/>
                <a:cs typeface="Verdana"/>
              </a:rPr>
              <a:t>telephone</a:t>
            </a:r>
            <a:r>
              <a:rPr kern="0" spc="-98" dirty="0">
                <a:latin typeface="Verdana"/>
                <a:cs typeface="Verdana"/>
              </a:rPr>
              <a:t> </a:t>
            </a:r>
            <a:r>
              <a:rPr kern="0" spc="-6" dirty="0">
                <a:latin typeface="Verdana"/>
                <a:cs typeface="Verdana"/>
              </a:rPr>
              <a:t>service.</a:t>
            </a:r>
            <a:endParaRPr kern="0" dirty="0">
              <a:latin typeface="Verdana"/>
              <a:cs typeface="Verdana"/>
            </a:endParaRPr>
          </a:p>
          <a:p>
            <a:pPr defTabSz="685800"/>
            <a:endParaRPr kern="0" dirty="0">
              <a:latin typeface="Verdana"/>
              <a:cs typeface="Verdana"/>
            </a:endParaRPr>
          </a:p>
          <a:p>
            <a:pPr marL="7144" defTabSz="685800">
              <a:spcBef>
                <a:spcPts val="1015"/>
              </a:spcBef>
            </a:pPr>
            <a:r>
              <a:rPr kern="0" spc="-20" dirty="0">
                <a:latin typeface="Helvetica" panose="020B0604020202020204" pitchFamily="34" charset="0"/>
                <a:cs typeface="Helvetica" panose="020B0604020202020204" pitchFamily="34" charset="0"/>
              </a:rPr>
              <a:t>Cable</a:t>
            </a:r>
            <a:r>
              <a:rPr kern="0" spc="-113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ern="0" dirty="0">
                <a:latin typeface="Helvetica" panose="020B0604020202020204" pitchFamily="34" charset="0"/>
                <a:cs typeface="Helvetica" panose="020B0604020202020204" pitchFamily="34" charset="0"/>
              </a:rPr>
              <a:t>was</a:t>
            </a:r>
            <a:r>
              <a:rPr kern="0" spc="-10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ern="0" dirty="0">
                <a:latin typeface="Helvetica" panose="020B0604020202020204" pitchFamily="34" charset="0"/>
                <a:cs typeface="Helvetica" panose="020B0604020202020204" pitchFamily="34" charset="0"/>
              </a:rPr>
              <a:t>built</a:t>
            </a:r>
            <a:r>
              <a:rPr kern="0" spc="-10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ern="0" dirty="0">
                <a:latin typeface="Helvetica" panose="020B0604020202020204" pitchFamily="34" charset="0"/>
                <a:cs typeface="Helvetica" panose="020B0604020202020204" pitchFamily="34" charset="0"/>
              </a:rPr>
              <a:t>to</a:t>
            </a:r>
            <a:r>
              <a:rPr kern="0" spc="-98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ern="0" spc="-14" dirty="0">
                <a:latin typeface="Helvetica" panose="020B0604020202020204" pitchFamily="34" charset="0"/>
                <a:cs typeface="Helvetica" panose="020B0604020202020204" pitchFamily="34" charset="0"/>
              </a:rPr>
              <a:t>deliver</a:t>
            </a:r>
            <a:r>
              <a:rPr kern="0" spc="-135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ern="0" spc="-6" dirty="0">
                <a:latin typeface="Helvetica" panose="020B0604020202020204" pitchFamily="34" charset="0"/>
                <a:cs typeface="Helvetica" panose="020B0604020202020204" pitchFamily="34" charset="0"/>
              </a:rPr>
              <a:t>television</a:t>
            </a:r>
            <a:r>
              <a:rPr kern="0" spc="-10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ern="0" spc="-17" dirty="0">
                <a:latin typeface="Helvetica" panose="020B0604020202020204" pitchFamily="34" charset="0"/>
                <a:cs typeface="Helvetica" panose="020B0604020202020204" pitchFamily="34" charset="0"/>
              </a:rPr>
              <a:t>service.</a:t>
            </a:r>
            <a:endParaRPr kern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685800"/>
            <a:endParaRPr kern="0" dirty="0">
              <a:latin typeface="Verdana"/>
              <a:cs typeface="Verdana"/>
            </a:endParaRPr>
          </a:p>
          <a:p>
            <a:pPr marL="7144" defTabSz="685800">
              <a:spcBef>
                <a:spcPts val="1013"/>
              </a:spcBef>
            </a:pPr>
            <a:r>
              <a:rPr b="1" kern="0" spc="-51" dirty="0">
                <a:latin typeface="Helvetica" panose="020B0604020202020204" pitchFamily="34" charset="0"/>
                <a:cs typeface="Helvetica" panose="020B0604020202020204" pitchFamily="34" charset="0"/>
              </a:rPr>
              <a:t>FIBER</a:t>
            </a:r>
            <a:r>
              <a:rPr b="1" kern="0" spc="-65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b="1" kern="0" spc="-95" dirty="0">
                <a:latin typeface="Helvetica" panose="020B0604020202020204" pitchFamily="34" charset="0"/>
                <a:cs typeface="Helvetica" panose="020B0604020202020204" pitchFamily="34" charset="0"/>
              </a:rPr>
              <a:t>IS</a:t>
            </a:r>
            <a:r>
              <a:rPr b="1" kern="0" spc="-65" dirty="0">
                <a:latin typeface="Helvetica" panose="020B0604020202020204" pitchFamily="34" charset="0"/>
                <a:cs typeface="Helvetica" panose="020B0604020202020204" pitchFamily="34" charset="0"/>
              </a:rPr>
              <a:t> BUILT</a:t>
            </a:r>
            <a:r>
              <a:rPr b="1" kern="0" spc="-146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b="1" kern="0" spc="31" dirty="0">
                <a:latin typeface="Helvetica" panose="020B0604020202020204" pitchFamily="34" charset="0"/>
                <a:cs typeface="Helvetica" panose="020B0604020202020204" pitchFamily="34" charset="0"/>
              </a:rPr>
              <a:t>TO</a:t>
            </a:r>
            <a:r>
              <a:rPr b="1" kern="0" spc="-65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b="1" kern="0" spc="-37" dirty="0">
                <a:latin typeface="Helvetica" panose="020B0604020202020204" pitchFamily="34" charset="0"/>
                <a:cs typeface="Helvetica" panose="020B0604020202020204" pitchFamily="34" charset="0"/>
              </a:rPr>
              <a:t>DELIVER</a:t>
            </a:r>
            <a:r>
              <a:rPr lang="en-US" b="1" kern="0" spc="-37" dirty="0">
                <a:latin typeface="Helvetica" panose="020B0604020202020204" pitchFamily="34" charset="0"/>
                <a:cs typeface="Helvetica" panose="020B0604020202020204" pitchFamily="34" charset="0"/>
              </a:rPr>
              <a:t> ALL</a:t>
            </a:r>
            <a:r>
              <a:rPr b="1" kern="0" spc="-65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b="1" kern="0" spc="-6" dirty="0">
                <a:latin typeface="Helvetica" panose="020B0604020202020204" pitchFamily="34" charset="0"/>
                <a:cs typeface="Helvetica" panose="020B0604020202020204" pitchFamily="34" charset="0"/>
              </a:rPr>
              <a:t>DATA.</a:t>
            </a:r>
            <a:endParaRPr kern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BAAD1-DE9D-B8C9-4871-1F70B133A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011" y="5720220"/>
            <a:ext cx="1902117" cy="106079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7B2BFDFC-0459-B04E-BD41-3C6B55CC3559}"/>
              </a:ext>
            </a:extLst>
          </p:cNvPr>
          <p:cNvSpPr/>
          <p:nvPr/>
        </p:nvSpPr>
        <p:spPr>
          <a:xfrm>
            <a:off x="1734915" y="1728483"/>
            <a:ext cx="8215313" cy="0"/>
          </a:xfrm>
          <a:custGeom>
            <a:avLst/>
            <a:gdLst/>
            <a:ahLst/>
            <a:cxnLst/>
            <a:rect l="l" t="t" r="r" b="b"/>
            <a:pathLst>
              <a:path w="14605000">
                <a:moveTo>
                  <a:pt x="0" y="0"/>
                </a:moveTo>
                <a:lnTo>
                  <a:pt x="14605000" y="0"/>
                </a:lnTo>
              </a:path>
            </a:pathLst>
          </a:custGeom>
          <a:ln w="38100">
            <a:solidFill>
              <a:srgbClr val="F3BC48"/>
            </a:solidFill>
          </a:ln>
        </p:spPr>
        <p:txBody>
          <a:bodyPr wrap="square" lIns="0" tIns="0" rIns="0" bIns="0" rtlCol="0"/>
          <a:lstStyle/>
          <a:p>
            <a:pPr defTabSz="685800"/>
            <a:endParaRPr sz="1350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161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>
            <a:extLst>
              <a:ext uri="{FF2B5EF4-FFF2-40B4-BE49-F238E27FC236}">
                <a16:creationId xmlns:a16="http://schemas.microsoft.com/office/drawing/2014/main" id="{108CAB99-624B-25AE-F011-9D3131383E1A}"/>
              </a:ext>
            </a:extLst>
          </p:cNvPr>
          <p:cNvSpPr txBox="1">
            <a:spLocks/>
          </p:cNvSpPr>
          <p:nvPr/>
        </p:nvSpPr>
        <p:spPr>
          <a:xfrm>
            <a:off x="1058408" y="1076098"/>
            <a:ext cx="10629900" cy="51855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345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9525" marR="3810" lvl="0" indent="0" defTabSz="914400" eaLnBrk="1" fontAlgn="auto" latinLnBrk="0" hangingPunct="1">
              <a:lnSpc>
                <a:spcPct val="1051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1" i="0" u="none" strike="noStrike" kern="0" cap="none" spc="-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Fiber</a:t>
            </a:r>
            <a:r>
              <a:rPr kumimoji="0" lang="en-US" sz="3450" b="1" i="0" u="none" strike="noStrike" kern="0" cap="none" spc="-2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3450" b="1" i="0" u="none" strike="noStrike" kern="0" cap="none" spc="41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is</a:t>
            </a:r>
            <a:r>
              <a:rPr kumimoji="0" lang="en-US" sz="3450" b="1" i="0" u="none" strike="noStrike" kern="0" cap="none" spc="-199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345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the</a:t>
            </a:r>
            <a:r>
              <a:rPr kumimoji="0" lang="en-US" sz="3450" b="1" i="0" u="none" strike="noStrike" kern="0" cap="none" spc="-199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3450" b="1" i="0" u="none" strike="noStrike" kern="0" cap="none" spc="-8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future</a:t>
            </a:r>
            <a:r>
              <a:rPr kumimoji="0" lang="en-US" sz="3450" b="1" i="0" u="none" strike="noStrike" kern="0" cap="none" spc="-19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3450" b="1" i="0" u="none" strike="noStrike" kern="0" cap="none" spc="38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of </a:t>
            </a:r>
            <a:r>
              <a:rPr kumimoji="0" lang="en-US" sz="3450" b="1" i="0" u="none" strike="noStrike" kern="0" cap="none" spc="-26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internet</a:t>
            </a:r>
            <a:r>
              <a:rPr kumimoji="0" lang="en-US" sz="3450" b="1" i="0" u="none" strike="noStrike" kern="0" cap="none" spc="-19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3450" b="1" i="0" u="none" strike="noStrike" kern="0" cap="none" spc="-8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connectivity.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6878FE-85A4-BCBB-3B6C-B7B686A0F435}"/>
              </a:ext>
            </a:extLst>
          </p:cNvPr>
          <p:cNvSpPr txBox="1"/>
          <p:nvPr/>
        </p:nvSpPr>
        <p:spPr>
          <a:xfrm>
            <a:off x="2921675" y="1986562"/>
            <a:ext cx="849913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025" b="1" kern="0" dirty="0">
                <a:solidFill>
                  <a:srgbClr val="7030A0"/>
                </a:solidFill>
                <a:latin typeface="Calibri"/>
              </a:rPr>
              <a:t>Faster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FD857-0A60-1200-47C9-3B0C71312F94}"/>
              </a:ext>
            </a:extLst>
          </p:cNvPr>
          <p:cNvSpPr txBox="1"/>
          <p:nvPr/>
        </p:nvSpPr>
        <p:spPr>
          <a:xfrm>
            <a:off x="2932814" y="3143139"/>
            <a:ext cx="1704313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025" b="1" kern="0" dirty="0">
                <a:solidFill>
                  <a:schemeClr val="accent5"/>
                </a:solidFill>
                <a:latin typeface="Calibri"/>
              </a:rPr>
              <a:t>More Reliable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E817-AFF8-FCB7-B225-3525FAB00F9C}"/>
              </a:ext>
            </a:extLst>
          </p:cNvPr>
          <p:cNvSpPr txBox="1"/>
          <p:nvPr/>
        </p:nvSpPr>
        <p:spPr>
          <a:xfrm>
            <a:off x="2921676" y="4221953"/>
            <a:ext cx="1436612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025" b="1" kern="0" dirty="0">
                <a:solidFill>
                  <a:schemeClr val="accent5"/>
                </a:solidFill>
                <a:latin typeface="Calibri"/>
              </a:rPr>
              <a:t>Sustainable</a:t>
            </a:r>
          </a:p>
        </p:txBody>
      </p:sp>
      <p:pic>
        <p:nvPicPr>
          <p:cNvPr id="6" name="Picture 2" descr="lightning bolt">
            <a:extLst>
              <a:ext uri="{FF2B5EF4-FFF2-40B4-BE49-F238E27FC236}">
                <a16:creationId xmlns:a16="http://schemas.microsoft.com/office/drawing/2014/main" id="{0AAC8A2F-1530-CEF8-1FE2-8EB257A94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742" y="2010179"/>
            <a:ext cx="760679" cy="7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ifi waves">
            <a:extLst>
              <a:ext uri="{FF2B5EF4-FFF2-40B4-BE49-F238E27FC236}">
                <a16:creationId xmlns:a16="http://schemas.microsoft.com/office/drawing/2014/main" id="{DAA34435-6E8B-72B0-D01C-CDDA9EE2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59" y="3186383"/>
            <a:ext cx="760679" cy="7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raphic 14" descr="Leaf with solid fill">
            <a:extLst>
              <a:ext uri="{FF2B5EF4-FFF2-40B4-BE49-F238E27FC236}">
                <a16:creationId xmlns:a16="http://schemas.microsoft.com/office/drawing/2014/main" id="{3FB4434C-21E5-2D85-068E-D7B1BC510D0C}"/>
              </a:ext>
            </a:extLst>
          </p:cNvPr>
          <p:cNvSpPr/>
          <p:nvPr/>
        </p:nvSpPr>
        <p:spPr>
          <a:xfrm>
            <a:off x="2031259" y="4221953"/>
            <a:ext cx="593054" cy="592403"/>
          </a:xfrm>
          <a:custGeom>
            <a:avLst/>
            <a:gdLst>
              <a:gd name="connsiteX0" fmla="*/ 314325 w 676275"/>
              <a:gd name="connsiteY0" fmla="*/ 57150 h 648652"/>
              <a:gd name="connsiteX1" fmla="*/ 47625 w 676275"/>
              <a:gd name="connsiteY1" fmla="*/ 323850 h 648652"/>
              <a:gd name="connsiteX2" fmla="*/ 80963 w 676275"/>
              <a:gd name="connsiteY2" fmla="*/ 452438 h 648652"/>
              <a:gd name="connsiteX3" fmla="*/ 146685 w 676275"/>
              <a:gd name="connsiteY3" fmla="*/ 387668 h 648652"/>
              <a:gd name="connsiteX4" fmla="*/ 336233 w 676275"/>
              <a:gd name="connsiteY4" fmla="*/ 232410 h 648652"/>
              <a:gd name="connsiteX5" fmla="*/ 348615 w 676275"/>
              <a:gd name="connsiteY5" fmla="*/ 227648 h 648652"/>
              <a:gd name="connsiteX6" fmla="*/ 367665 w 676275"/>
              <a:gd name="connsiteY6" fmla="*/ 246698 h 648652"/>
              <a:gd name="connsiteX7" fmla="*/ 360045 w 676275"/>
              <a:gd name="connsiteY7" fmla="*/ 261938 h 648652"/>
              <a:gd name="connsiteX8" fmla="*/ 360045 w 676275"/>
              <a:gd name="connsiteY8" fmla="*/ 261938 h 648652"/>
              <a:gd name="connsiteX9" fmla="*/ 86678 w 676275"/>
              <a:gd name="connsiteY9" fmla="*/ 502920 h 648652"/>
              <a:gd name="connsiteX10" fmla="*/ 71438 w 676275"/>
              <a:gd name="connsiteY10" fmla="*/ 520065 h 648652"/>
              <a:gd name="connsiteX11" fmla="*/ 71438 w 676275"/>
              <a:gd name="connsiteY11" fmla="*/ 520065 h 648652"/>
              <a:gd name="connsiteX12" fmla="*/ 0 w 676275"/>
              <a:gd name="connsiteY12" fmla="*/ 648653 h 648652"/>
              <a:gd name="connsiteX13" fmla="*/ 57150 w 676275"/>
              <a:gd name="connsiteY13" fmla="*/ 648653 h 648652"/>
              <a:gd name="connsiteX14" fmla="*/ 140970 w 676275"/>
              <a:gd name="connsiteY14" fmla="*/ 527685 h 648652"/>
              <a:gd name="connsiteX15" fmla="*/ 314325 w 676275"/>
              <a:gd name="connsiteY15" fmla="*/ 591503 h 648652"/>
              <a:gd name="connsiteX16" fmla="*/ 446723 w 676275"/>
              <a:gd name="connsiteY16" fmla="*/ 556260 h 648652"/>
              <a:gd name="connsiteX17" fmla="*/ 446723 w 676275"/>
              <a:gd name="connsiteY17" fmla="*/ 556260 h 648652"/>
              <a:gd name="connsiteX18" fmla="*/ 676275 w 676275"/>
              <a:gd name="connsiteY18" fmla="*/ 0 h 648652"/>
              <a:gd name="connsiteX19" fmla="*/ 314325 w 676275"/>
              <a:gd name="connsiteY19" fmla="*/ 57150 h 64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6275" h="648652">
                <a:moveTo>
                  <a:pt x="314325" y="57150"/>
                </a:moveTo>
                <a:cubicBezTo>
                  <a:pt x="166688" y="57150"/>
                  <a:pt x="47625" y="176213"/>
                  <a:pt x="47625" y="323850"/>
                </a:cubicBezTo>
                <a:cubicBezTo>
                  <a:pt x="47625" y="370523"/>
                  <a:pt x="60007" y="414338"/>
                  <a:pt x="80963" y="452438"/>
                </a:cubicBezTo>
                <a:cubicBezTo>
                  <a:pt x="100965" y="431483"/>
                  <a:pt x="122873" y="410528"/>
                  <a:pt x="146685" y="387668"/>
                </a:cubicBezTo>
                <a:cubicBezTo>
                  <a:pt x="206693" y="331470"/>
                  <a:pt x="277178" y="274320"/>
                  <a:pt x="336233" y="232410"/>
                </a:cubicBezTo>
                <a:cubicBezTo>
                  <a:pt x="340043" y="229552"/>
                  <a:pt x="343853" y="227648"/>
                  <a:pt x="348615" y="227648"/>
                </a:cubicBezTo>
                <a:cubicBezTo>
                  <a:pt x="359093" y="227648"/>
                  <a:pt x="367665" y="236220"/>
                  <a:pt x="367665" y="246698"/>
                </a:cubicBezTo>
                <a:cubicBezTo>
                  <a:pt x="367665" y="253365"/>
                  <a:pt x="364808" y="258127"/>
                  <a:pt x="360045" y="261938"/>
                </a:cubicBezTo>
                <a:lnTo>
                  <a:pt x="360045" y="261938"/>
                </a:lnTo>
                <a:cubicBezTo>
                  <a:pt x="275273" y="322898"/>
                  <a:pt x="162878" y="417195"/>
                  <a:pt x="86678" y="502920"/>
                </a:cubicBezTo>
                <a:cubicBezTo>
                  <a:pt x="86678" y="502920"/>
                  <a:pt x="76200" y="514350"/>
                  <a:pt x="71438" y="520065"/>
                </a:cubicBezTo>
                <a:lnTo>
                  <a:pt x="71438" y="520065"/>
                </a:lnTo>
                <a:cubicBezTo>
                  <a:pt x="28575" y="570548"/>
                  <a:pt x="0" y="616268"/>
                  <a:pt x="0" y="648653"/>
                </a:cubicBezTo>
                <a:lnTo>
                  <a:pt x="57150" y="648653"/>
                </a:lnTo>
                <a:cubicBezTo>
                  <a:pt x="57150" y="627698"/>
                  <a:pt x="90488" y="581978"/>
                  <a:pt x="140970" y="527685"/>
                </a:cubicBezTo>
                <a:cubicBezTo>
                  <a:pt x="187643" y="567690"/>
                  <a:pt x="247650" y="591503"/>
                  <a:pt x="314325" y="591503"/>
                </a:cubicBezTo>
                <a:cubicBezTo>
                  <a:pt x="361950" y="591503"/>
                  <a:pt x="407670" y="579120"/>
                  <a:pt x="446723" y="556260"/>
                </a:cubicBezTo>
                <a:lnTo>
                  <a:pt x="446723" y="556260"/>
                </a:lnTo>
                <a:cubicBezTo>
                  <a:pt x="650558" y="442913"/>
                  <a:pt x="676275" y="234315"/>
                  <a:pt x="676275" y="0"/>
                </a:cubicBezTo>
                <a:cubicBezTo>
                  <a:pt x="676275" y="0"/>
                  <a:pt x="454343" y="60960"/>
                  <a:pt x="314325" y="57150"/>
                </a:cubicBezTo>
                <a:close/>
              </a:path>
            </a:pathLst>
          </a:custGeom>
          <a:gradFill flip="none" rotWithShape="1">
            <a:gsLst>
              <a:gs pos="0">
                <a:srgbClr val="FF0075">
                  <a:alpha val="91765"/>
                </a:srgbClr>
              </a:gs>
              <a:gs pos="11000">
                <a:srgbClr val="FF1D4B"/>
              </a:gs>
              <a:gs pos="100000">
                <a:srgbClr val="F2BD47"/>
              </a:gs>
            </a:gsLst>
            <a:lin ang="189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en-US" sz="1350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B3F61-80E6-6100-68BD-B98426CE787E}"/>
              </a:ext>
            </a:extLst>
          </p:cNvPr>
          <p:cNvSpPr txBox="1"/>
          <p:nvPr/>
        </p:nvSpPr>
        <p:spPr>
          <a:xfrm>
            <a:off x="2921677" y="2350125"/>
            <a:ext cx="69033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kern="0" dirty="0">
                <a:latin typeface="Helvetica" panose="020B0604020202020204" pitchFamily="34" charset="0"/>
                <a:cs typeface="Helvetica" panose="020B0604020202020204" pitchFamily="34" charset="0"/>
              </a:rPr>
              <a:t>Data is transmitted using pulses of light through a thin glass strand. Speeds are symmetrical, meaning upload equals download speed with very little lag or the time it takes the data to transfer across a network</a:t>
            </a:r>
            <a:r>
              <a:rPr lang="en-US" sz="1350" kern="0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27D35-F6B2-D7F5-2E83-157F82D9EB6E}"/>
              </a:ext>
            </a:extLst>
          </p:cNvPr>
          <p:cNvSpPr txBox="1"/>
          <p:nvPr/>
        </p:nvSpPr>
        <p:spPr>
          <a:xfrm>
            <a:off x="2932815" y="3495104"/>
            <a:ext cx="69033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kern="0" dirty="0">
                <a:latin typeface="Helvetica" panose="020B0604020202020204" pitchFamily="34" charset="0"/>
                <a:cs typeface="Helvetica" panose="020B0604020202020204" pitchFamily="34" charset="0"/>
              </a:rPr>
              <a:t>Dedicated bandwidth to each home, so there isn’t a service drop during peak hours. Little reliance on power and almost no interference from other electronic devices</a:t>
            </a:r>
            <a:r>
              <a:rPr lang="en-US" sz="1350" kern="0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5A4FF-777C-65FA-EA59-C9CF7C05D72A}"/>
              </a:ext>
            </a:extLst>
          </p:cNvPr>
          <p:cNvSpPr txBox="1"/>
          <p:nvPr/>
        </p:nvSpPr>
        <p:spPr>
          <a:xfrm>
            <a:off x="2921677" y="4573918"/>
            <a:ext cx="69033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kern="0" dirty="0">
                <a:latin typeface="Helvetica" panose="020B0604020202020204" pitchFamily="34" charset="0"/>
                <a:cs typeface="Helvetica" panose="020B0604020202020204" pitchFamily="34" charset="0"/>
              </a:rPr>
              <a:t>Because fiber-optic networks rely on light to transmit data, there is less reliance on electricity, greatly reducing the carbon footprint over long distances compared to a cable network.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B1245E-707E-4879-C12B-AEDF9DFEC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741" y="5289499"/>
            <a:ext cx="1902117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92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62A4D803-490E-E3E7-677D-131BB63CC8B4}"/>
              </a:ext>
            </a:extLst>
          </p:cNvPr>
          <p:cNvSpPr txBox="1">
            <a:spLocks/>
          </p:cNvSpPr>
          <p:nvPr/>
        </p:nvSpPr>
        <p:spPr>
          <a:xfrm>
            <a:off x="1988344" y="857250"/>
            <a:ext cx="3500438" cy="405464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>
            <a:lvl1pPr>
              <a:defRPr sz="2588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7144" marR="0" lvl="0" indent="0" defTabSz="914400" eaLnBrk="1" fontAlgn="auto" latinLnBrk="0" hangingPunct="1">
              <a:lnSpc>
                <a:spcPct val="100000"/>
              </a:lnSpc>
              <a:spcBef>
                <a:spcPts val="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88" b="1" i="0" u="none" strike="noStrike" kern="0" cap="none" spc="-28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We</a:t>
            </a:r>
            <a:r>
              <a:rPr kumimoji="0" lang="en-US" sz="2588" b="1" i="0" u="none" strike="noStrike" kern="0" cap="none" spc="-158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2588" b="1" i="0" u="none" strike="noStrike" kern="0" cap="none" spc="-14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believe</a:t>
            </a:r>
            <a:r>
              <a:rPr kumimoji="0" lang="en-US" sz="2588" b="1" i="0" u="none" strike="noStrike" kern="0" cap="none" spc="-158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2588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in</a:t>
            </a:r>
            <a:r>
              <a:rPr kumimoji="0" lang="en-US" sz="2588" b="1" i="0" u="none" strike="noStrike" kern="0" cap="none" spc="-158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2588" b="1" i="0" u="none" strike="noStrike" kern="0" cap="none" spc="-6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choice.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27CF7-A02C-F87E-E386-163721D1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30" y="2146656"/>
            <a:ext cx="3772631" cy="25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5E4F7400-2EED-51BC-6754-CDD840791D8F}"/>
              </a:ext>
            </a:extLst>
          </p:cNvPr>
          <p:cNvSpPr txBox="1"/>
          <p:nvPr/>
        </p:nvSpPr>
        <p:spPr>
          <a:xfrm>
            <a:off x="6374606" y="2243852"/>
            <a:ext cx="3545444" cy="275957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defTabSz="685800">
              <a:lnSpc>
                <a:spcPct val="141700"/>
              </a:lnSpc>
              <a:spcBef>
                <a:spcPts val="56"/>
              </a:spcBef>
            </a:pPr>
            <a:r>
              <a:rPr lang="en-US" sz="1600" i="1" kern="0" spc="28" dirty="0">
                <a:latin typeface="Verdana"/>
                <a:cs typeface="Verdana"/>
              </a:rPr>
              <a:t>Most of the communities like Drum Point in Maryland have a choice of broadband providers.  We believe in competition, and we believe in our mission to provide affordable world class broadband services to communities like yours!</a:t>
            </a:r>
            <a:endParaRPr sz="1600" i="1" kern="0" dirty="0">
              <a:latin typeface="Verdana"/>
              <a:cs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8E930-8744-726A-0B21-8F0488DDD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991" y="5426045"/>
            <a:ext cx="1902117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88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BABB"/>
            </a:gs>
            <a:gs pos="62000">
              <a:srgbClr val="5FD4D5"/>
            </a:gs>
            <a:gs pos="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4DECF399-22D0-F494-6338-F72EE35F0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23" y="5625009"/>
            <a:ext cx="1901399" cy="1062043"/>
          </a:xfrm>
          <a:solidFill>
            <a:srgbClr val="00BABB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35C8E1-FF6D-F709-7E89-345114C92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910" y="243191"/>
            <a:ext cx="2410691" cy="2432515"/>
          </a:xfrm>
          <a:prstGeom prst="rect">
            <a:avLst/>
          </a:prstGeom>
        </p:spPr>
      </p:pic>
      <p:pic>
        <p:nvPicPr>
          <p:cNvPr id="6" name="Picture 5" descr="A map of land with different colored squares&#10;&#10;Description automatically generated">
            <a:extLst>
              <a:ext uri="{FF2B5EF4-FFF2-40B4-BE49-F238E27FC236}">
                <a16:creationId xmlns:a16="http://schemas.microsoft.com/office/drawing/2014/main" id="{A2A0F396-561F-F322-AE4F-BE7F599B3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3" y="243191"/>
            <a:ext cx="6128262" cy="61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55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1C9377-D7BA-A528-DB1C-783F8221F727}"/>
              </a:ext>
            </a:extLst>
          </p:cNvPr>
          <p:cNvSpPr txBox="1"/>
          <p:nvPr/>
        </p:nvSpPr>
        <p:spPr>
          <a:xfrm>
            <a:off x="6808304" y="1458267"/>
            <a:ext cx="487035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Majority buried cable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Ability to service 100% passed homes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One area POP (Point of Presence)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compete for all customers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taff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supported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partnership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practices – State of the Art Network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52B4D4-8028-B29C-12DE-3B4AF5B4A4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83572"/>
          </a:xfrm>
          <a:prstGeom prst="rect">
            <a:avLst/>
          </a:prstGeom>
        </p:spPr>
        <p:txBody>
          <a:bodyPr vert="horz" lIns="1080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5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>
                <a:ln>
                  <a:noFill/>
                </a:ln>
                <a:solidFill>
                  <a:srgbClr val="00BABB"/>
                </a:solidFill>
                <a:effectLst/>
                <a:uLnTx/>
                <a:uFillTx/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rPr>
              <a:t>Calvert  </a:t>
            </a:r>
            <a:r>
              <a:rPr kumimoji="0" lang="en-US" sz="4000" b="1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rPr>
              <a:t>FIBER OPTIC BUILD INITIAL PHASES</a:t>
            </a:r>
          </a:p>
        </p:txBody>
      </p:sp>
      <p:pic>
        <p:nvPicPr>
          <p:cNvPr id="8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98C61AD8-7E3F-76B8-40B7-31AA2C3F7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213" y="5810333"/>
            <a:ext cx="1569609" cy="876719"/>
          </a:xfrm>
          <a:noFill/>
        </p:spPr>
      </p:pic>
      <p:pic>
        <p:nvPicPr>
          <p:cNvPr id="4" name="Picture 3" descr="A map of land with red and blue areas&#10;&#10;Description automatically generated">
            <a:extLst>
              <a:ext uri="{FF2B5EF4-FFF2-40B4-BE49-F238E27FC236}">
                <a16:creationId xmlns:a16="http://schemas.microsoft.com/office/drawing/2014/main" id="{2969BD13-DA8E-66FF-BE67-C399305A9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0" y="1308031"/>
            <a:ext cx="6215320" cy="51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78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95E2ED-CC81-06FE-29AF-F844E18F88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365125"/>
            <a:ext cx="11748052" cy="1325563"/>
          </a:xfrm>
          <a:prstGeom prst="rect">
            <a:avLst/>
          </a:prstGeom>
        </p:spPr>
        <p:txBody>
          <a:bodyPr vert="horz" lIns="1080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5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BABB"/>
                </a:solidFill>
                <a:latin typeface="+mj-lt"/>
              </a:rPr>
              <a:t>Calvert </a:t>
            </a:r>
            <a:r>
              <a:rPr lang="en-US" sz="4000" dirty="0">
                <a:latin typeface="+mj-lt"/>
              </a:rPr>
              <a:t>NOTIFICATION OF PRE-CONSTRUCTION</a:t>
            </a:r>
            <a:endParaRPr kumimoji="0" lang="en-US" sz="4000" b="1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38EAA-C7F9-D94E-8D51-6D198EA59908}"/>
              </a:ext>
            </a:extLst>
          </p:cNvPr>
          <p:cNvSpPr txBox="1"/>
          <p:nvPr/>
        </p:nvSpPr>
        <p:spPr>
          <a:xfrm>
            <a:off x="766916" y="1553498"/>
            <a:ext cx="42868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Engage with the Community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Pre-Construction Door Hangers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ThinkBig Team in Neighborhood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Construction is the first impression – we make it a great one!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4F8EB0-46CB-BA44-5517-0FFE580BB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41896"/>
            <a:ext cx="2003267" cy="5162023"/>
          </a:xfrm>
          <a:prstGeom prst="rect">
            <a:avLst/>
          </a:prstGeo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D1CBDC-4876-A934-7B88-B717EC45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174" y="1437559"/>
            <a:ext cx="1986095" cy="5166360"/>
          </a:xfrm>
          <a:prstGeom prst="rect">
            <a:avLst/>
          </a:prstGeo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black and white business card&#10;&#10;Description automatically generated">
            <a:extLst>
              <a:ext uri="{FF2B5EF4-FFF2-40B4-BE49-F238E27FC236}">
                <a16:creationId xmlns:a16="http://schemas.microsoft.com/office/drawing/2014/main" id="{86D1C4C9-537E-7BEA-98C1-13CDD355A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78" y="4415820"/>
            <a:ext cx="2857804" cy="2153511"/>
          </a:xfrm>
          <a:prstGeom prst="rect">
            <a:avLst/>
          </a:prstGeom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5060CDC8-EDDF-2AC3-92AD-14E8D894C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43" y="5820272"/>
            <a:ext cx="1569609" cy="876719"/>
          </a:xfrm>
          <a:noFill/>
        </p:spPr>
      </p:pic>
    </p:spTree>
    <p:extLst>
      <p:ext uri="{BB962C8B-B14F-4D97-AF65-F5344CB8AC3E}">
        <p14:creationId xmlns:p14="http://schemas.microsoft.com/office/powerpoint/2010/main" val="1373810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BABB"/>
            </a:gs>
            <a:gs pos="82000">
              <a:srgbClr val="5FD4D5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men standing next to a large white box&#10;&#10;Description automatically generated">
            <a:extLst>
              <a:ext uri="{FF2B5EF4-FFF2-40B4-BE49-F238E27FC236}">
                <a16:creationId xmlns:a16="http://schemas.microsoft.com/office/drawing/2014/main" id="{34A08D7E-8218-E4A2-3960-835973240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r="1518" b="2"/>
          <a:stretch/>
        </p:blipFill>
        <p:spPr>
          <a:xfrm>
            <a:off x="926688" y="943896"/>
            <a:ext cx="4093428" cy="5628617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treet with a sign and a house&#10;&#10;Description automatically generated with medium confidence">
            <a:extLst>
              <a:ext uri="{FF2B5EF4-FFF2-40B4-BE49-F238E27FC236}">
                <a16:creationId xmlns:a16="http://schemas.microsoft.com/office/drawing/2014/main" id="{6E2518F9-9CD7-C334-FF3B-FE07404F2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 r="3" b="24079"/>
          <a:stretch/>
        </p:blipFill>
        <p:spPr>
          <a:xfrm>
            <a:off x="5614223" y="986908"/>
            <a:ext cx="5651089" cy="2552874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erson in a construction vehicle&#10;&#10;Description automatically generated">
            <a:extLst>
              <a:ext uri="{FF2B5EF4-FFF2-40B4-BE49-F238E27FC236}">
                <a16:creationId xmlns:a16="http://schemas.microsoft.com/office/drawing/2014/main" id="{D66E42ED-51E6-97D7-7221-1F8C60ECE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r="3" b="8048"/>
          <a:stretch/>
        </p:blipFill>
        <p:spPr>
          <a:xfrm>
            <a:off x="5614222" y="3945130"/>
            <a:ext cx="4662839" cy="211148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EF6FF7-A6AF-4C66-D388-C6408012BD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-67495"/>
            <a:ext cx="11748052" cy="1325563"/>
          </a:xfrm>
          <a:prstGeom prst="rect">
            <a:avLst/>
          </a:prstGeom>
        </p:spPr>
        <p:txBody>
          <a:bodyPr vert="horz" lIns="10800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50" baseline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atin typeface="+mj-lt"/>
              </a:rPr>
              <a:t> VIEW INTO OUR CONSTRUCTION</a:t>
            </a:r>
            <a:endParaRPr kumimoji="0" lang="en-US" sz="4000" b="1" i="0" u="none" strike="noStrike" kern="1200" cap="none" spc="50" normalizeH="0" baseline="0" noProof="0" dirty="0">
              <a:ln>
                <a:noFill/>
              </a:ln>
              <a:effectLst/>
              <a:uLnTx/>
              <a:uFillTx/>
              <a:latin typeface="+mj-lt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10" name="Content Placeholder 4" descr="A black and white logo&#10;&#10;Description automatically generated">
            <a:extLst>
              <a:ext uri="{FF2B5EF4-FFF2-40B4-BE49-F238E27FC236}">
                <a16:creationId xmlns:a16="http://schemas.microsoft.com/office/drawing/2014/main" id="{DE60DDC9-95A8-DC90-8EEE-44708DAD9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43" y="5745596"/>
            <a:ext cx="1569609" cy="876719"/>
          </a:xfrm>
          <a:noFill/>
        </p:spPr>
      </p:pic>
    </p:spTree>
    <p:extLst>
      <p:ext uri="{BB962C8B-B14F-4D97-AF65-F5344CB8AC3E}">
        <p14:creationId xmlns:p14="http://schemas.microsoft.com/office/powerpoint/2010/main" val="29413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8821</TotalTime>
  <Words>340</Words>
  <Application>Microsoft Office PowerPoint</Application>
  <PresentationFormat>Widescreen</PresentationFormat>
  <Paragraphs>58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Helvetica</vt:lpstr>
      <vt:lpstr>Tahoma</vt:lpstr>
      <vt:lpstr>Verdana</vt:lpstr>
      <vt:lpstr>Wingdings</vt:lpstr>
      <vt:lpstr>Office Theme</vt:lpstr>
      <vt:lpstr>PowerPoint Presentation</vt:lpstr>
      <vt:lpstr>THINKBIG NETWORKS Bringing Highspeed Fiber Optic Internet to the Residents of Calvert County, MD </vt:lpstr>
      <vt:lpstr>PowerPoint Presentation</vt:lpstr>
      <vt:lpstr>PowerPoint Presentation</vt:lpstr>
      <vt:lpstr>PowerPoint Presentation</vt:lpstr>
      <vt:lpstr>PowerPoint Presentation</vt:lpstr>
      <vt:lpstr>Calvert  FIBER OPTIC BUILD INITIAL PHASES</vt:lpstr>
      <vt:lpstr>Calvert NOTIFICATION OF PRE-CONSTRUCTION</vt:lpstr>
      <vt:lpstr> VIEW INTO OUR CONSTRUCTION</vt:lpstr>
      <vt:lpstr> VIEW INTO OUR COMMUNITY ENGAGEMENT</vt:lpstr>
      <vt:lpstr>THINKBIG NETWORKS SERVICE OFFERINGS</vt:lpstr>
      <vt:lpstr>THINKBIG NETWORKS HOME EQUIPMENT</vt:lpstr>
      <vt:lpstr>PowerPoint Presentation</vt:lpstr>
      <vt:lpstr>PowerPoint Presentation</vt:lpstr>
      <vt:lpstr>CALVERT COUNTY’S LOCAL FIBER INTERNET PROVIDER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Elissa Bell</dc:creator>
  <cp:lastModifiedBy>Mark Wagner</cp:lastModifiedBy>
  <cp:revision>7</cp:revision>
  <dcterms:created xsi:type="dcterms:W3CDTF">2024-08-01T15:08:08Z</dcterms:created>
  <dcterms:modified xsi:type="dcterms:W3CDTF">2025-03-31T15:02:31Z</dcterms:modified>
</cp:coreProperties>
</file>