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9" r:id="rId13"/>
    <p:sldId id="268" r:id="rId14"/>
    <p:sldId id="270" r:id="rId15"/>
    <p:sldId id="271"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49F5589C-E20C-4ABB-B5DC-23F2651FEC33}" type="datetimeFigureOut">
              <a:rPr lang="tr-TR" smtClean="0"/>
              <a:t>27.10.2025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AD2E79-25EE-4CE0-AFAE-799AE8C28183}" type="slidenum">
              <a:rPr lang="tr-TR" smtClean="0"/>
              <a:t>‹#›</a:t>
            </a:fld>
            <a:endParaRPr lang="tr-TR"/>
          </a:p>
        </p:txBody>
      </p:sp>
    </p:spTree>
    <p:extLst>
      <p:ext uri="{BB962C8B-B14F-4D97-AF65-F5344CB8AC3E}">
        <p14:creationId xmlns:p14="http://schemas.microsoft.com/office/powerpoint/2010/main" val="310305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9F5589C-E20C-4ABB-B5DC-23F2651FEC33}" type="datetimeFigureOut">
              <a:rPr lang="tr-TR" smtClean="0"/>
              <a:t>27.10.2025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AD2E79-25EE-4CE0-AFAE-799AE8C28183}" type="slidenum">
              <a:rPr lang="tr-TR" smtClean="0"/>
              <a:t>‹#›</a:t>
            </a:fld>
            <a:endParaRPr lang="tr-TR"/>
          </a:p>
        </p:txBody>
      </p:sp>
    </p:spTree>
    <p:extLst>
      <p:ext uri="{BB962C8B-B14F-4D97-AF65-F5344CB8AC3E}">
        <p14:creationId xmlns:p14="http://schemas.microsoft.com/office/powerpoint/2010/main" val="215590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9F5589C-E20C-4ABB-B5DC-23F2651FEC33}" type="datetimeFigureOut">
              <a:rPr lang="tr-TR" smtClean="0"/>
              <a:t>27.10.2025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AD2E79-25EE-4CE0-AFAE-799AE8C28183}" type="slidenum">
              <a:rPr lang="tr-TR" smtClean="0"/>
              <a:t>‹#›</a:t>
            </a:fld>
            <a:endParaRPr lang="tr-TR"/>
          </a:p>
        </p:txBody>
      </p:sp>
    </p:spTree>
    <p:extLst>
      <p:ext uri="{BB962C8B-B14F-4D97-AF65-F5344CB8AC3E}">
        <p14:creationId xmlns:p14="http://schemas.microsoft.com/office/powerpoint/2010/main" val="313293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9F5589C-E20C-4ABB-B5DC-23F2651FEC33}" type="datetimeFigureOut">
              <a:rPr lang="tr-TR" smtClean="0"/>
              <a:t>27.10.2025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AD2E79-25EE-4CE0-AFAE-799AE8C28183}" type="slidenum">
              <a:rPr lang="tr-TR" smtClean="0"/>
              <a:t>‹#›</a:t>
            </a:fld>
            <a:endParaRPr lang="tr-TR"/>
          </a:p>
        </p:txBody>
      </p:sp>
    </p:spTree>
    <p:extLst>
      <p:ext uri="{BB962C8B-B14F-4D97-AF65-F5344CB8AC3E}">
        <p14:creationId xmlns:p14="http://schemas.microsoft.com/office/powerpoint/2010/main" val="48011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9F5589C-E20C-4ABB-B5DC-23F2651FEC33}" type="datetimeFigureOut">
              <a:rPr lang="tr-TR" smtClean="0"/>
              <a:t>27.10.2025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AD2E79-25EE-4CE0-AFAE-799AE8C28183}" type="slidenum">
              <a:rPr lang="tr-TR" smtClean="0"/>
              <a:t>‹#›</a:t>
            </a:fld>
            <a:endParaRPr lang="tr-TR"/>
          </a:p>
        </p:txBody>
      </p:sp>
    </p:spTree>
    <p:extLst>
      <p:ext uri="{BB962C8B-B14F-4D97-AF65-F5344CB8AC3E}">
        <p14:creationId xmlns:p14="http://schemas.microsoft.com/office/powerpoint/2010/main" val="375122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9F5589C-E20C-4ABB-B5DC-23F2651FEC33}" type="datetimeFigureOut">
              <a:rPr lang="tr-TR" smtClean="0"/>
              <a:t>27.10.2025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AD2E79-25EE-4CE0-AFAE-799AE8C28183}" type="slidenum">
              <a:rPr lang="tr-TR" smtClean="0"/>
              <a:t>‹#›</a:t>
            </a:fld>
            <a:endParaRPr lang="tr-TR"/>
          </a:p>
        </p:txBody>
      </p:sp>
    </p:spTree>
    <p:extLst>
      <p:ext uri="{BB962C8B-B14F-4D97-AF65-F5344CB8AC3E}">
        <p14:creationId xmlns:p14="http://schemas.microsoft.com/office/powerpoint/2010/main" val="1809373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9F5589C-E20C-4ABB-B5DC-23F2651FEC33}" type="datetimeFigureOut">
              <a:rPr lang="tr-TR" smtClean="0"/>
              <a:t>27.10.2025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6AD2E79-25EE-4CE0-AFAE-799AE8C28183}" type="slidenum">
              <a:rPr lang="tr-TR" smtClean="0"/>
              <a:t>‹#›</a:t>
            </a:fld>
            <a:endParaRPr lang="tr-TR"/>
          </a:p>
        </p:txBody>
      </p:sp>
    </p:spTree>
    <p:extLst>
      <p:ext uri="{BB962C8B-B14F-4D97-AF65-F5344CB8AC3E}">
        <p14:creationId xmlns:p14="http://schemas.microsoft.com/office/powerpoint/2010/main" val="173660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9F5589C-E20C-4ABB-B5DC-23F2651FEC33}" type="datetimeFigureOut">
              <a:rPr lang="tr-TR" smtClean="0"/>
              <a:t>27.10.2025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6AD2E79-25EE-4CE0-AFAE-799AE8C28183}" type="slidenum">
              <a:rPr lang="tr-TR" smtClean="0"/>
              <a:t>‹#›</a:t>
            </a:fld>
            <a:endParaRPr lang="tr-TR"/>
          </a:p>
        </p:txBody>
      </p:sp>
    </p:spTree>
    <p:extLst>
      <p:ext uri="{BB962C8B-B14F-4D97-AF65-F5344CB8AC3E}">
        <p14:creationId xmlns:p14="http://schemas.microsoft.com/office/powerpoint/2010/main" val="317201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9F5589C-E20C-4ABB-B5DC-23F2651FEC33}" type="datetimeFigureOut">
              <a:rPr lang="tr-TR" smtClean="0"/>
              <a:t>27.10.2025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6AD2E79-25EE-4CE0-AFAE-799AE8C28183}" type="slidenum">
              <a:rPr lang="tr-TR" smtClean="0"/>
              <a:t>‹#›</a:t>
            </a:fld>
            <a:endParaRPr lang="tr-TR"/>
          </a:p>
        </p:txBody>
      </p:sp>
    </p:spTree>
    <p:extLst>
      <p:ext uri="{BB962C8B-B14F-4D97-AF65-F5344CB8AC3E}">
        <p14:creationId xmlns:p14="http://schemas.microsoft.com/office/powerpoint/2010/main" val="2912592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9F5589C-E20C-4ABB-B5DC-23F2651FEC33}" type="datetimeFigureOut">
              <a:rPr lang="tr-TR" smtClean="0"/>
              <a:t>27.10.2025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AD2E79-25EE-4CE0-AFAE-799AE8C28183}" type="slidenum">
              <a:rPr lang="tr-TR" smtClean="0"/>
              <a:t>‹#›</a:t>
            </a:fld>
            <a:endParaRPr lang="tr-TR"/>
          </a:p>
        </p:txBody>
      </p:sp>
    </p:spTree>
    <p:extLst>
      <p:ext uri="{BB962C8B-B14F-4D97-AF65-F5344CB8AC3E}">
        <p14:creationId xmlns:p14="http://schemas.microsoft.com/office/powerpoint/2010/main" val="377679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9F5589C-E20C-4ABB-B5DC-23F2651FEC33}" type="datetimeFigureOut">
              <a:rPr lang="tr-TR" smtClean="0"/>
              <a:t>27.10.2025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AD2E79-25EE-4CE0-AFAE-799AE8C28183}" type="slidenum">
              <a:rPr lang="tr-TR" smtClean="0"/>
              <a:t>‹#›</a:t>
            </a:fld>
            <a:endParaRPr lang="tr-TR"/>
          </a:p>
        </p:txBody>
      </p:sp>
    </p:spTree>
    <p:extLst>
      <p:ext uri="{BB962C8B-B14F-4D97-AF65-F5344CB8AC3E}">
        <p14:creationId xmlns:p14="http://schemas.microsoft.com/office/powerpoint/2010/main" val="210906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5589C-E20C-4ABB-B5DC-23F2651FEC33}" type="datetimeFigureOut">
              <a:rPr lang="tr-TR" smtClean="0"/>
              <a:t>27.10.2025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D2E79-25EE-4CE0-AFAE-799AE8C28183}" type="slidenum">
              <a:rPr lang="tr-TR" smtClean="0"/>
              <a:t>‹#›</a:t>
            </a:fld>
            <a:endParaRPr lang="tr-TR"/>
          </a:p>
        </p:txBody>
      </p:sp>
    </p:spTree>
    <p:extLst>
      <p:ext uri="{BB962C8B-B14F-4D97-AF65-F5344CB8AC3E}">
        <p14:creationId xmlns:p14="http://schemas.microsoft.com/office/powerpoint/2010/main" val="82794315"/>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545" y="2074985"/>
            <a:ext cx="11579470" cy="707886"/>
          </a:xfrm>
          <a:prstGeom prst="rect">
            <a:avLst/>
          </a:prstGeom>
        </p:spPr>
        <p:txBody>
          <a:bodyPr wrap="square">
            <a:spAutoFit/>
          </a:bodyPr>
          <a:lstStyle/>
          <a:p>
            <a:r>
              <a:rPr lang="tr-TR" sz="2000" i="1" dirty="0" smtClean="0">
                <a:effectLst>
                  <a:outerShdw blurRad="38100" dist="38100" dir="2700000" algn="tl">
                    <a:srgbClr val="000000">
                      <a:alpha val="43137"/>
                    </a:srgbClr>
                  </a:outerShdw>
                </a:effectLst>
              </a:rPr>
              <a:t>Marshall </a:t>
            </a:r>
            <a:r>
              <a:rPr lang="tr-TR" sz="2000" i="1" dirty="0" err="1" smtClean="0">
                <a:effectLst>
                  <a:outerShdw blurRad="38100" dist="38100" dir="2700000" algn="tl">
                    <a:srgbClr val="000000">
                      <a:alpha val="43137"/>
                    </a:srgbClr>
                  </a:outerShdw>
                </a:effectLst>
              </a:rPr>
              <a:t>pumps</a:t>
            </a:r>
            <a:r>
              <a:rPr lang="tr-TR" sz="2000" i="1" dirty="0" smtClean="0">
                <a:effectLst>
                  <a:outerShdw blurRad="38100" dist="38100" dir="2700000" algn="tl">
                    <a:srgbClr val="000000">
                      <a:alpha val="43137"/>
                    </a:srgbClr>
                  </a:outerShdw>
                </a:effectLst>
              </a:rPr>
              <a:t> Türkiye satış ve satış sonrası servis uzmanı Yaşar SOLAR Kalite sorunlarınızı ve maliyet kaygılarınızı yok ediyoruz</a:t>
            </a:r>
            <a:endParaRPr lang="tr-TR" sz="2000" i="1" dirty="0">
              <a:effectLst>
                <a:outerShdw blurRad="38100" dist="38100" dir="2700000" algn="tl">
                  <a:srgbClr val="000000">
                    <a:alpha val="43137"/>
                  </a:srgbClr>
                </a:outerShdw>
              </a:effectLst>
            </a:endParaRPr>
          </a:p>
        </p:txBody>
      </p:sp>
      <p:sp>
        <p:nvSpPr>
          <p:cNvPr id="7" name="Metin Yer Tutucusu 3"/>
          <p:cNvSpPr txBox="1">
            <a:spLocks/>
          </p:cNvSpPr>
          <p:nvPr/>
        </p:nvSpPr>
        <p:spPr>
          <a:xfrm>
            <a:off x="0" y="2664070"/>
            <a:ext cx="12192000" cy="41939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sz="1800" dirty="0" smtClean="0"/>
          </a:p>
          <a:p>
            <a:r>
              <a:rPr lang="tr-TR" sz="1600" i="1" dirty="0" smtClean="0"/>
              <a:t>Silaj </a:t>
            </a:r>
            <a:r>
              <a:rPr lang="tr-TR" sz="1600" i="1" dirty="0" err="1" smtClean="0"/>
              <a:t>strech</a:t>
            </a:r>
            <a:r>
              <a:rPr lang="tr-TR" sz="1600" i="1" dirty="0" smtClean="0"/>
              <a:t> film üretiminde yeni bir çağ başlatacak olan sıvı PIB </a:t>
            </a:r>
            <a:r>
              <a:rPr lang="tr-TR" sz="1600" i="1" dirty="0" err="1" smtClean="0"/>
              <a:t>dozajlama</a:t>
            </a:r>
            <a:r>
              <a:rPr lang="tr-TR" sz="1600" i="1" dirty="0" smtClean="0"/>
              <a:t> teknolojisini sizlerle buluşturmaktan büyük bir heyecan duyuyoruz.</a:t>
            </a:r>
          </a:p>
          <a:p>
            <a:r>
              <a:rPr lang="tr-TR" sz="1600" i="1" dirty="0" smtClean="0"/>
              <a:t>Dünyanın bu alandaki tek mucidi ve üreticisi olan Marshall </a:t>
            </a:r>
            <a:r>
              <a:rPr lang="tr-TR" sz="1600" i="1" dirty="0" err="1" smtClean="0"/>
              <a:t>Pumps</a:t>
            </a:r>
            <a:r>
              <a:rPr lang="tr-TR" sz="1600" i="1" dirty="0" smtClean="0"/>
              <a:t> ile yaptığımız güçlü iş birliği sayesinde, Türkiye’de üreticilere daha düşük maliyetle daha yüksek verim, tüketicilere ise daha kaliteli ve uzun ömürlü ürünler sunan yenilikçi bir sistemi hayata geçirdik.</a:t>
            </a:r>
          </a:p>
          <a:p>
            <a:r>
              <a:rPr lang="tr-TR" sz="1600" i="1" dirty="0" smtClean="0"/>
              <a:t>Bu teknoloji, hem üretimde istikrar hem de nihai üründe dayanıklılık sağlayarak üreticinin de tüketicinin de yüzünü güldürüyor</a:t>
            </a:r>
          </a:p>
          <a:p>
            <a:r>
              <a:rPr lang="tr-TR" sz="1600" i="1" dirty="0" smtClean="0"/>
              <a:t>Sıvı PIB sistemlerinde rakipsiz marka Marshall </a:t>
            </a:r>
            <a:r>
              <a:rPr lang="tr-TR" sz="1600" i="1" dirty="0" err="1" smtClean="0"/>
              <a:t>pumps</a:t>
            </a:r>
            <a:r>
              <a:rPr lang="tr-TR" sz="1600" i="1" dirty="0" smtClean="0"/>
              <a:t> teknolojilerinin Türkiye’deki tek yetkili satış ve satış sonrası servis uzmanı ben Yaşar Solar, bu sistemi kullanıcılarla buluşturan, satış öncesi ve satış sonrasındaki istisnasız her açama da çözüm ortağınız olarak sahadaki deneyimlerimle üretim süreçlerinizde bu teknolojinin size nasıl avantajlar sağlayacağını bizzat paylaşmaktan memnuniyet duyarım.</a:t>
            </a:r>
          </a:p>
          <a:p>
            <a:r>
              <a:rPr lang="tr-TR" sz="1600" i="1" dirty="0" smtClean="0"/>
              <a:t>Marshall kalitesiyle entegre edilen bu sistem, uzun yıllar sorunsuz kullanım, maksimum verim, üstün bir kalite ve müşteri memnuniyetini garanti altına almaktadır</a:t>
            </a:r>
            <a:r>
              <a:rPr lang="tr-TR" sz="1600" dirty="0" smtClean="0"/>
              <a:t>.</a:t>
            </a:r>
          </a:p>
          <a:p>
            <a:r>
              <a:rPr lang="tr-TR" sz="2000" b="1" i="1" dirty="0"/>
              <a:t>Makinenizin veya </a:t>
            </a:r>
            <a:r>
              <a:rPr lang="tr-TR" sz="2000" b="1" i="1" dirty="0" err="1" smtClean="0"/>
              <a:t>Ekstrüderinizin</a:t>
            </a:r>
            <a:r>
              <a:rPr lang="tr-TR" sz="2000" b="1" i="1" dirty="0" smtClean="0"/>
              <a:t> </a:t>
            </a:r>
            <a:r>
              <a:rPr lang="tr-TR" sz="2000" b="1" i="1" dirty="0"/>
              <a:t>sıvı PIB uygulamasına uygun </a:t>
            </a:r>
            <a:r>
              <a:rPr lang="tr-TR" sz="2000" b="1" i="1" dirty="0" err="1" smtClean="0"/>
              <a:t>olmadığınımı</a:t>
            </a:r>
            <a:r>
              <a:rPr lang="tr-TR" sz="2000" b="1" i="1" dirty="0" smtClean="0"/>
              <a:t> düşünüyorsunuz? </a:t>
            </a:r>
            <a:r>
              <a:rPr lang="tr-TR" sz="2000" b="1" i="1" dirty="0"/>
              <a:t>Bu sistem, istisnasız tüm </a:t>
            </a:r>
            <a:r>
              <a:rPr lang="tr-TR" sz="2000" b="1" i="1" dirty="0" err="1"/>
              <a:t>blown</a:t>
            </a:r>
            <a:r>
              <a:rPr lang="tr-TR" sz="2000" b="1" i="1" dirty="0"/>
              <a:t> film hatları ve </a:t>
            </a:r>
            <a:r>
              <a:rPr lang="tr-TR" sz="2000" b="1" i="1" dirty="0" err="1" smtClean="0"/>
              <a:t>ekstrüderlere</a:t>
            </a:r>
            <a:r>
              <a:rPr lang="tr-TR" sz="2000" b="1" i="1" dirty="0" smtClean="0"/>
              <a:t> </a:t>
            </a:r>
            <a:r>
              <a:rPr lang="tr-TR" sz="2000" b="1" i="1" dirty="0"/>
              <a:t>uyumlu olacak şekilde tasarlanmıştır. Sistem entegrasyonu, satış ve servis uzmanlarımız tarafından gerçekleştirilecektir. Siz sadece kaliteli üretimin, her 1 tonluk üretimde 150 ila 180 dolar aralığında elde edeceğiniz kârın ve farkın keyfini yaşayacaksınız.</a:t>
            </a:r>
          </a:p>
        </p:txBody>
      </p:sp>
      <p:pic>
        <p:nvPicPr>
          <p:cNvPr id="8" name="İçerik Yer Tutucusu 5"/>
          <p:cNvPicPr>
            <a:picLocks noChangeAspect="1"/>
          </p:cNvPicPr>
          <p:nvPr/>
        </p:nvPicPr>
        <p:blipFill>
          <a:blip r:embed="rId2"/>
          <a:stretch>
            <a:fillRect/>
          </a:stretch>
        </p:blipFill>
        <p:spPr>
          <a:xfrm>
            <a:off x="0" y="35282"/>
            <a:ext cx="2975247" cy="2039703"/>
          </a:xfrm>
          <a:prstGeom prst="rect">
            <a:avLst/>
          </a:prstGeom>
        </p:spPr>
      </p:pic>
      <p:pic>
        <p:nvPicPr>
          <p:cNvPr id="10" name="Resim 9"/>
          <p:cNvPicPr>
            <a:picLocks noChangeAspect="1"/>
          </p:cNvPicPr>
          <p:nvPr/>
        </p:nvPicPr>
        <p:blipFill>
          <a:blip r:embed="rId3"/>
          <a:stretch>
            <a:fillRect/>
          </a:stretch>
        </p:blipFill>
        <p:spPr>
          <a:xfrm>
            <a:off x="3164022" y="683061"/>
            <a:ext cx="6030098" cy="744144"/>
          </a:xfrm>
          <a:prstGeom prst="rect">
            <a:avLst/>
          </a:prstGeom>
        </p:spPr>
      </p:pic>
      <p:pic>
        <p:nvPicPr>
          <p:cNvPr id="11" name="Resim 10"/>
          <p:cNvPicPr>
            <a:picLocks noChangeAspect="1"/>
          </p:cNvPicPr>
          <p:nvPr/>
        </p:nvPicPr>
        <p:blipFill>
          <a:blip r:embed="rId4"/>
          <a:stretch>
            <a:fillRect/>
          </a:stretch>
        </p:blipFill>
        <p:spPr>
          <a:xfrm>
            <a:off x="9382896" y="35282"/>
            <a:ext cx="2809104" cy="1986083"/>
          </a:xfrm>
          <a:prstGeom prst="rect">
            <a:avLst/>
          </a:prstGeom>
        </p:spPr>
      </p:pic>
    </p:spTree>
    <p:extLst>
      <p:ext uri="{BB962C8B-B14F-4D97-AF65-F5344CB8AC3E}">
        <p14:creationId xmlns:p14="http://schemas.microsoft.com/office/powerpoint/2010/main" val="510509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22808837"/>
              </p:ext>
            </p:extLst>
          </p:nvPr>
        </p:nvGraphicFramePr>
        <p:xfrm>
          <a:off x="121920" y="111759"/>
          <a:ext cx="11897360" cy="6583681"/>
        </p:xfrm>
        <a:graphic>
          <a:graphicData uri="http://schemas.openxmlformats.org/drawingml/2006/table">
            <a:tbl>
              <a:tblPr firstRow="1" bandRow="1">
                <a:tableStyleId>{5C22544A-7EE6-4342-B048-85BDC9FD1C3A}</a:tableStyleId>
              </a:tblPr>
              <a:tblGrid>
                <a:gridCol w="11897360">
                  <a:extLst>
                    <a:ext uri="{9D8B030D-6E8A-4147-A177-3AD203B41FA5}">
                      <a16:colId xmlns:a16="http://schemas.microsoft.com/office/drawing/2014/main" val="1022305280"/>
                    </a:ext>
                  </a:extLst>
                </a:gridCol>
              </a:tblGrid>
              <a:tr h="65836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2800" b="1" i="0" u="none" strike="noStrike" dirty="0">
                          <a:solidFill>
                            <a:srgbClr val="000000"/>
                          </a:solidFill>
                          <a:effectLst/>
                          <a:latin typeface="Calibri" panose="020F0502020204030204" pitchFamily="34" charset="0"/>
                        </a:rPr>
                        <a:t>GENEL SORULARINIZ</a:t>
                      </a:r>
                      <a:br>
                        <a:rPr lang="tr-TR" sz="2800" b="1" i="0" u="none" strike="noStrike" dirty="0">
                          <a:solidFill>
                            <a:srgbClr val="000000"/>
                          </a:solidFill>
                          <a:effectLst/>
                          <a:latin typeface="Calibri" panose="020F0502020204030204" pitchFamily="34" charset="0"/>
                        </a:rPr>
                      </a:br>
                      <a:r>
                        <a:rPr lang="tr-TR" sz="2800" b="1" i="0" u="none" strike="noStrike" dirty="0">
                          <a:solidFill>
                            <a:srgbClr val="000000"/>
                          </a:solidFill>
                          <a:effectLst/>
                          <a:latin typeface="Calibri" panose="020F0502020204030204" pitchFamily="34" charset="0"/>
                        </a:rPr>
                        <a:t/>
                      </a:r>
                      <a:br>
                        <a:rPr lang="tr-TR" sz="2800" b="1" i="0" u="none" strike="noStrike" dirty="0">
                          <a:solidFill>
                            <a:srgbClr val="000000"/>
                          </a:solidFill>
                          <a:effectLst/>
                          <a:latin typeface="Calibri" panose="020F0502020204030204" pitchFamily="34" charset="0"/>
                        </a:rPr>
                      </a:br>
                      <a:r>
                        <a:rPr lang="tr-TR" sz="2800" b="1" i="0" u="none" strike="noStrike" dirty="0">
                          <a:solidFill>
                            <a:srgbClr val="000000"/>
                          </a:solidFill>
                          <a:effectLst/>
                          <a:latin typeface="Calibri" panose="020F0502020204030204" pitchFamily="34" charset="0"/>
                        </a:rPr>
                        <a:t>1. SIVI PIB EKSTRUDERE NASIL ENJEKTE EDİLİR?</a:t>
                      </a:r>
                      <a:br>
                        <a:rPr lang="tr-TR" sz="2800" b="1" i="0" u="none" strike="noStrike" dirty="0">
                          <a:solidFill>
                            <a:srgbClr val="000000"/>
                          </a:solidFill>
                          <a:effectLst/>
                          <a:latin typeface="Calibri" panose="020F0502020204030204" pitchFamily="34" charset="0"/>
                        </a:rPr>
                      </a:br>
                      <a:r>
                        <a:rPr lang="tr-TR" sz="2800" b="1" i="0" u="none" strike="noStrike" dirty="0">
                          <a:solidFill>
                            <a:srgbClr val="000000"/>
                          </a:solidFill>
                          <a:effectLst/>
                          <a:latin typeface="Calibri" panose="020F0502020204030204" pitchFamily="34" charset="0"/>
                        </a:rPr>
                        <a:t>2. SIVI PIB UYGULAMASINDA ZORLUK YAŞARMIYIM? </a:t>
                      </a:r>
                      <a:br>
                        <a:rPr lang="tr-TR" sz="2800" b="1" i="0" u="none" strike="noStrike" dirty="0">
                          <a:solidFill>
                            <a:srgbClr val="000000"/>
                          </a:solidFill>
                          <a:effectLst/>
                          <a:latin typeface="Calibri" panose="020F0502020204030204" pitchFamily="34" charset="0"/>
                        </a:rPr>
                      </a:br>
                      <a:r>
                        <a:rPr lang="tr-TR" sz="2800" b="1" i="0" u="none" strike="noStrike" dirty="0">
                          <a:solidFill>
                            <a:srgbClr val="000000"/>
                          </a:solidFill>
                          <a:effectLst/>
                          <a:latin typeface="Calibri" panose="020F0502020204030204" pitchFamily="34" charset="0"/>
                        </a:rPr>
                        <a:t>3. SIVI PIB </a:t>
                      </a:r>
                      <a:r>
                        <a:rPr lang="tr-TR" sz="2800" b="1" i="0" u="none" strike="noStrike" dirty="0" smtClean="0">
                          <a:solidFill>
                            <a:srgbClr val="000000"/>
                          </a:solidFill>
                          <a:effectLst/>
                          <a:latin typeface="Calibri" panose="020F0502020204030204" pitchFamily="34" charset="0"/>
                        </a:rPr>
                        <a:t>SİSTEMİNİN </a:t>
                      </a:r>
                      <a:r>
                        <a:rPr lang="tr-TR" sz="2800" b="1" i="0" u="none" strike="noStrike" dirty="0">
                          <a:solidFill>
                            <a:srgbClr val="000000"/>
                          </a:solidFill>
                          <a:effectLst/>
                          <a:latin typeface="Calibri" panose="020F0502020204030204" pitchFamily="34" charset="0"/>
                        </a:rPr>
                        <a:t>MONTAJI VE ENTEGRASYONU NASIL YAPILIR?</a:t>
                      </a:r>
                      <a:br>
                        <a:rPr lang="tr-TR" sz="2800" b="1" i="0" u="none" strike="noStrike" dirty="0">
                          <a:solidFill>
                            <a:srgbClr val="000000"/>
                          </a:solidFill>
                          <a:effectLst/>
                          <a:latin typeface="Calibri" panose="020F0502020204030204" pitchFamily="34" charset="0"/>
                        </a:rPr>
                      </a:br>
                      <a:r>
                        <a:rPr lang="tr-TR" sz="2800" b="1" i="0" u="none" strike="noStrike" dirty="0">
                          <a:solidFill>
                            <a:srgbClr val="000000"/>
                          </a:solidFill>
                          <a:effectLst/>
                          <a:latin typeface="Calibri" panose="020F0502020204030204" pitchFamily="34" charset="0"/>
                        </a:rPr>
                        <a:t>4</a:t>
                      </a:r>
                      <a:r>
                        <a:rPr lang="tr-TR" sz="2800" b="1" i="0" u="none" strike="noStrike" dirty="0" smtClean="0">
                          <a:solidFill>
                            <a:srgbClr val="000000"/>
                          </a:solidFill>
                          <a:effectLst/>
                          <a:latin typeface="Calibri" panose="020F0502020204030204" pitchFamily="34" charset="0"/>
                        </a:rPr>
                        <a:t>.</a:t>
                      </a:r>
                      <a:r>
                        <a:rPr lang="tr-TR" sz="2800" b="1" i="0" u="none" strike="noStrike" baseline="0" dirty="0" smtClean="0">
                          <a:solidFill>
                            <a:srgbClr val="000000"/>
                          </a:solidFill>
                          <a:effectLst/>
                          <a:latin typeface="Calibri" panose="020F0502020204030204" pitchFamily="34" charset="0"/>
                        </a:rPr>
                        <a:t> STOKTA SIVI PIB OLMADIĞI ZAMAN PW60 </a:t>
                      </a:r>
                      <a:r>
                        <a:rPr lang="tr-TR" sz="2800" b="1" i="0" u="none" strike="noStrike" dirty="0" smtClean="0">
                          <a:solidFill>
                            <a:srgbClr val="000000"/>
                          </a:solidFill>
                          <a:effectLst/>
                          <a:latin typeface="Calibri" panose="020F0502020204030204" pitchFamily="34" charset="0"/>
                        </a:rPr>
                        <a:t>MASTERBATCH</a:t>
                      </a:r>
                    </a:p>
                    <a:p>
                      <a:pPr algn="l" fontAlgn="ctr"/>
                      <a:r>
                        <a:rPr lang="tr-TR" sz="2800" b="1" i="0" u="none" strike="noStrike" baseline="0" dirty="0" smtClean="0">
                          <a:solidFill>
                            <a:srgbClr val="000000"/>
                          </a:solidFill>
                          <a:effectLst/>
                          <a:latin typeface="Calibri" panose="020F0502020204030204" pitchFamily="34" charset="0"/>
                        </a:rPr>
                        <a:t>     KULLANA BİLİRMİYİM </a:t>
                      </a:r>
                      <a:r>
                        <a:rPr lang="tr-TR" sz="2800" b="1" i="0" u="none" strike="noStrike" dirty="0" smtClean="0">
                          <a:solidFill>
                            <a:srgbClr val="000000"/>
                          </a:solidFill>
                          <a:effectLst/>
                          <a:latin typeface="Calibri" panose="020F0502020204030204" pitchFamily="34" charset="0"/>
                        </a:rPr>
                        <a:t>?</a:t>
                      </a:r>
                      <a:r>
                        <a:rPr lang="tr-TR" sz="2800" b="1" i="0" u="none" strike="noStrike" dirty="0">
                          <a:solidFill>
                            <a:srgbClr val="000000"/>
                          </a:solidFill>
                          <a:effectLst/>
                          <a:latin typeface="Calibri" panose="020F0502020204030204" pitchFamily="34" charset="0"/>
                        </a:rPr>
                        <a:t/>
                      </a:r>
                      <a:br>
                        <a:rPr lang="tr-TR" sz="2800" b="1" i="0" u="none" strike="noStrike" dirty="0">
                          <a:solidFill>
                            <a:srgbClr val="000000"/>
                          </a:solidFill>
                          <a:effectLst/>
                          <a:latin typeface="Calibri" panose="020F0502020204030204" pitchFamily="34" charset="0"/>
                        </a:rPr>
                      </a:br>
                      <a:r>
                        <a:rPr lang="tr-TR" sz="2800" b="1" i="0" u="none" strike="noStrike" dirty="0">
                          <a:solidFill>
                            <a:srgbClr val="000000"/>
                          </a:solidFill>
                          <a:effectLst/>
                          <a:latin typeface="Calibri" panose="020F0502020204030204" pitchFamily="34" charset="0"/>
                        </a:rPr>
                        <a:t>5. İHTİYAÇ HALİNDE SERVİSLİK HİZMETİ ALABİLİRMİYİM? </a:t>
                      </a:r>
                      <a:r>
                        <a:rPr lang="tr-TR" sz="2800" b="1" i="0" u="none" strike="noStrike" dirty="0" smtClean="0">
                          <a:solidFill>
                            <a:srgbClr val="000000"/>
                          </a:solidFill>
                          <a:effectLst/>
                          <a:latin typeface="Calibri" panose="020F0502020204030204" pitchFamily="34" charset="0"/>
                        </a:rPr>
                        <a:t> </a:t>
                      </a:r>
                      <a:endParaRPr lang="tr-TR" sz="28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34696580"/>
                  </a:ext>
                </a:extLst>
              </a:tr>
            </a:tbl>
          </a:graphicData>
        </a:graphic>
      </p:graphicFrame>
    </p:spTree>
    <p:extLst>
      <p:ext uri="{BB962C8B-B14F-4D97-AF65-F5344CB8AC3E}">
        <p14:creationId xmlns:p14="http://schemas.microsoft.com/office/powerpoint/2010/main" val="1537896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277127672"/>
              </p:ext>
            </p:extLst>
          </p:nvPr>
        </p:nvGraphicFramePr>
        <p:xfrm>
          <a:off x="0" y="-1"/>
          <a:ext cx="12192000" cy="71162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882345633"/>
                    </a:ext>
                  </a:extLst>
                </a:gridCol>
              </a:tblGrid>
              <a:tr h="1266093">
                <a:tc>
                  <a:txBody>
                    <a:bodyPr/>
                    <a:lstStyle/>
                    <a:p>
                      <a:r>
                        <a:rPr lang="tr-TR" b="1" dirty="0" smtClean="0">
                          <a:solidFill>
                            <a:schemeClr val="tx1"/>
                          </a:solidFill>
                        </a:rPr>
                        <a:t>1. SIVI PIB EKSTRUDERE NASIL ENJEKTE EDİLİR?</a:t>
                      </a:r>
                    </a:p>
                    <a:p>
                      <a:r>
                        <a:rPr lang="tr-TR" b="0" dirty="0" smtClean="0">
                          <a:solidFill>
                            <a:schemeClr val="tx1"/>
                          </a:solidFill>
                        </a:rPr>
                        <a:t>Sıvı </a:t>
                      </a:r>
                      <a:r>
                        <a:rPr lang="tr-TR" b="0" dirty="0" err="1" smtClean="0">
                          <a:solidFill>
                            <a:schemeClr val="tx1"/>
                          </a:solidFill>
                        </a:rPr>
                        <a:t>PIB'nin</a:t>
                      </a:r>
                      <a:r>
                        <a:rPr lang="tr-TR" b="0" dirty="0" smtClean="0">
                          <a:solidFill>
                            <a:schemeClr val="tx1"/>
                          </a:solidFill>
                        </a:rPr>
                        <a:t> </a:t>
                      </a:r>
                      <a:r>
                        <a:rPr lang="tr-TR" b="0" dirty="0" err="1" smtClean="0">
                          <a:solidFill>
                            <a:schemeClr val="tx1"/>
                          </a:solidFill>
                        </a:rPr>
                        <a:t>ekstrüdere</a:t>
                      </a:r>
                      <a:r>
                        <a:rPr lang="tr-TR" b="0" dirty="0" smtClean="0">
                          <a:solidFill>
                            <a:schemeClr val="tx1"/>
                          </a:solidFill>
                        </a:rPr>
                        <a:t> güvenli ve verimli enjeksiyonu için size özel olarak tasarlanmış, kanıtlanmış enjeksiyon sistemlerimiz ve profesyonel teknik danışmanlığımızla yanınızdayız. Aşağıda, standart bir </a:t>
                      </a:r>
                      <a:r>
                        <a:rPr lang="tr-TR" b="0" dirty="0" err="1" smtClean="0">
                          <a:solidFill>
                            <a:schemeClr val="tx1"/>
                          </a:solidFill>
                        </a:rPr>
                        <a:t>ekstruder</a:t>
                      </a:r>
                      <a:r>
                        <a:rPr lang="tr-TR" b="0" dirty="0" smtClean="0">
                          <a:solidFill>
                            <a:schemeClr val="tx1"/>
                          </a:solidFill>
                        </a:rPr>
                        <a:t> kesitine ait çizimde gösterilen </a:t>
                      </a:r>
                    </a:p>
                    <a:p>
                      <a:r>
                        <a:rPr lang="tr-TR" b="0" dirty="0" smtClean="0">
                          <a:solidFill>
                            <a:schemeClr val="tx1"/>
                          </a:solidFill>
                        </a:rPr>
                        <a:t>3 farklı entegrasyon seçeneğinden, saha koşullarınıza en uygun olanı servis uzmanımız tarafından belirleniyor</a:t>
                      </a:r>
                      <a:r>
                        <a:rPr lang="tr-TR" b="0" baseline="0" dirty="0" smtClean="0">
                          <a:solidFill>
                            <a:schemeClr val="tx1"/>
                          </a:solidFill>
                        </a:rPr>
                        <a:t> </a:t>
                      </a:r>
                      <a:r>
                        <a:rPr lang="tr-TR" b="0" dirty="0" smtClean="0">
                          <a:solidFill>
                            <a:schemeClr val="tx1"/>
                          </a:solidFill>
                        </a:rPr>
                        <a:t> ve uyguluyor.</a:t>
                      </a:r>
                      <a:endParaRPr lang="tr-TR" b="0"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1110042696"/>
                  </a:ext>
                </a:extLst>
              </a:tr>
              <a:tr h="1249101">
                <a:tc>
                  <a:txBody>
                    <a:bodyPr/>
                    <a:lstStyle/>
                    <a:p>
                      <a:r>
                        <a:rPr lang="tr-TR" b="1" dirty="0" smtClean="0"/>
                        <a:t>2. SIVI PIB UYGULAMASINDA ZORLUK YAŞARMIYIM? </a:t>
                      </a:r>
                    </a:p>
                    <a:p>
                      <a:r>
                        <a:rPr lang="tr-TR" dirty="0" smtClean="0"/>
                        <a:t>Hayır, doğru planlama ve uzman desteği ile zorluk yaşamazsınız. Sisteminizin kararlılığını önceden analiz ederek</a:t>
                      </a:r>
                      <a:r>
                        <a:rPr lang="tr-TR" baseline="0" dirty="0" smtClean="0"/>
                        <a:t> </a:t>
                      </a:r>
                      <a:r>
                        <a:rPr lang="tr-TR" dirty="0" smtClean="0"/>
                        <a:t>ve olası tüm riskleri (viskozite değişimi, sızıntı, karışım verimsizliği gibi) en baştan ortadan kaldırıyoruz. Deneyimlerimizle, sorunsuz bir operasyon için gerekli tüm önlemleri </a:t>
                      </a:r>
                      <a:r>
                        <a:rPr lang="tr-TR" dirty="0" err="1" smtClean="0"/>
                        <a:t>proaktif</a:t>
                      </a:r>
                      <a:r>
                        <a:rPr lang="tr-TR" dirty="0" smtClean="0"/>
                        <a:t> olarak alıyoruz.</a:t>
                      </a:r>
                      <a:endParaRPr lang="tr-TR" dirty="0"/>
                    </a:p>
                  </a:txBody>
                  <a:tcPr>
                    <a:solidFill>
                      <a:schemeClr val="accent1">
                        <a:lumMod val="60000"/>
                        <a:lumOff val="40000"/>
                      </a:schemeClr>
                    </a:solidFill>
                  </a:tcPr>
                </a:tc>
                <a:extLst>
                  <a:ext uri="{0D108BD9-81ED-4DB2-BD59-A6C34878D82A}">
                    <a16:rowId xmlns:a16="http://schemas.microsoft.com/office/drawing/2014/main" val="2135030334"/>
                  </a:ext>
                </a:extLst>
              </a:tr>
              <a:tr h="1476812">
                <a:tc>
                  <a:txBody>
                    <a:bodyPr/>
                    <a:lstStyle/>
                    <a:p>
                      <a:r>
                        <a:rPr lang="tr-TR" b="1" dirty="0" smtClean="0"/>
                        <a:t>3. Sıvı PIB Pompasının Montajı ve Entegrasyonu Nasıl Yapılır?</a:t>
                      </a:r>
                    </a:p>
                    <a:p>
                      <a:r>
                        <a:rPr lang="tr-TR" dirty="0" smtClean="0"/>
                        <a:t>Montaj ve entegrasyon işlemlerinin tamamının</a:t>
                      </a:r>
                      <a:r>
                        <a:rPr lang="tr-TR" baseline="0" dirty="0" smtClean="0"/>
                        <a:t> Yetkili servis u</a:t>
                      </a:r>
                      <a:r>
                        <a:rPr lang="tr-TR" dirty="0" smtClean="0"/>
                        <a:t>zmanımız</a:t>
                      </a:r>
                      <a:r>
                        <a:rPr lang="tr-TR" baseline="0" dirty="0" smtClean="0"/>
                        <a:t> </a:t>
                      </a:r>
                      <a:r>
                        <a:rPr lang="tr-TR" dirty="0" smtClean="0"/>
                        <a:t> tarafından gerçekleştirilmelidir</a:t>
                      </a:r>
                      <a:r>
                        <a:rPr lang="tr-TR" baseline="0" dirty="0" smtClean="0"/>
                        <a:t> </a:t>
                      </a:r>
                      <a:r>
                        <a:rPr lang="tr-TR" dirty="0" smtClean="0"/>
                        <a:t> Bu süreç, yalnızca mekanik bir kurulum değil, aynı zamanda sistemin </a:t>
                      </a:r>
                      <a:r>
                        <a:rPr lang="tr-TR" dirty="0" err="1" smtClean="0"/>
                        <a:t>ekstruder</a:t>
                      </a:r>
                      <a:r>
                        <a:rPr lang="tr-TR" baseline="0" dirty="0" smtClean="0"/>
                        <a:t> ile</a:t>
                      </a:r>
                      <a:r>
                        <a:rPr lang="tr-TR" dirty="0" smtClean="0"/>
                        <a:t> mükemmel uyum içinde çalıştığından emin olmak için kapsamlı bir devreye alma ve test sürecidir. Sisteminizin uzun vadede verimli ve sorunsuz çalışmasının tek garantisi bu profesyonel yaklaşımdır.</a:t>
                      </a:r>
                      <a:endParaRPr lang="tr-TR" dirty="0"/>
                    </a:p>
                  </a:txBody>
                  <a:tcPr>
                    <a:solidFill>
                      <a:schemeClr val="accent1">
                        <a:lumMod val="60000"/>
                        <a:lumOff val="40000"/>
                      </a:schemeClr>
                    </a:solidFill>
                  </a:tcPr>
                </a:tc>
                <a:extLst>
                  <a:ext uri="{0D108BD9-81ED-4DB2-BD59-A6C34878D82A}">
                    <a16:rowId xmlns:a16="http://schemas.microsoft.com/office/drawing/2014/main" val="943927385"/>
                  </a:ext>
                </a:extLst>
              </a:tr>
              <a:tr h="120607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b="1" dirty="0" smtClean="0"/>
                        <a:t>4. </a:t>
                      </a:r>
                      <a:r>
                        <a:rPr lang="tr-TR" sz="1600" b="1" i="0" u="none" strike="noStrike" baseline="0" dirty="0" smtClean="0">
                          <a:solidFill>
                            <a:srgbClr val="000000"/>
                          </a:solidFill>
                          <a:effectLst/>
                          <a:latin typeface="Calibri" panose="020F0502020204030204" pitchFamily="34" charset="0"/>
                        </a:rPr>
                        <a:t>STOKTA SIVI PIB OLMADIĞI ZAMAN PW60 </a:t>
                      </a:r>
                      <a:r>
                        <a:rPr lang="tr-TR" sz="1600" b="1" i="0" u="none" strike="noStrike" dirty="0" smtClean="0">
                          <a:solidFill>
                            <a:srgbClr val="000000"/>
                          </a:solidFill>
                          <a:effectLst/>
                          <a:latin typeface="Calibri" panose="020F0502020204030204" pitchFamily="34" charset="0"/>
                        </a:rPr>
                        <a:t>MASTERBATCH</a:t>
                      </a:r>
                    </a:p>
                    <a:p>
                      <a:pPr algn="l" fontAlgn="ctr"/>
                      <a:r>
                        <a:rPr lang="tr-TR" sz="1600" b="1" i="0" u="none" strike="noStrike" baseline="0" dirty="0" smtClean="0">
                          <a:solidFill>
                            <a:srgbClr val="000000"/>
                          </a:solidFill>
                          <a:effectLst/>
                          <a:latin typeface="Calibri" panose="020F0502020204030204" pitchFamily="34" charset="0"/>
                        </a:rPr>
                        <a:t>     KULLANA BİLİRMİYİM </a:t>
                      </a:r>
                      <a:r>
                        <a:rPr lang="tr-TR" sz="1800" b="1" i="0" u="none" strike="noStrike" dirty="0" smtClean="0">
                          <a:solidFill>
                            <a:srgbClr val="000000"/>
                          </a:solidFill>
                          <a:effectLst/>
                          <a:latin typeface="Calibri" panose="020F0502020204030204" pitchFamily="34" charset="0"/>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tr-TR" sz="1800" b="0" i="0" u="none" strike="noStrike" dirty="0" smtClean="0">
                          <a:solidFill>
                            <a:srgbClr val="000000"/>
                          </a:solidFill>
                          <a:effectLst/>
                          <a:latin typeface="Calibri" panose="020F0502020204030204" pitchFamily="34" charset="0"/>
                        </a:rPr>
                        <a:t>Hammadde</a:t>
                      </a:r>
                      <a:r>
                        <a:rPr lang="tr-TR" sz="1800" b="0" i="0" u="none" strike="noStrike" baseline="0" dirty="0" smtClean="0">
                          <a:solidFill>
                            <a:srgbClr val="000000"/>
                          </a:solidFill>
                          <a:effectLst/>
                          <a:latin typeface="Calibri" panose="020F0502020204030204" pitchFamily="34" charset="0"/>
                        </a:rPr>
                        <a:t> stoklarınıza göre istediğiniz zaman sıvı PIB sistemini kapatıp PW60 </a:t>
                      </a:r>
                      <a:r>
                        <a:rPr lang="tr-TR" sz="1800" b="0" i="0" u="none" strike="noStrike" dirty="0" smtClean="0">
                          <a:solidFill>
                            <a:srgbClr val="000000"/>
                          </a:solidFill>
                          <a:effectLst/>
                          <a:latin typeface="Calibri" panose="020F0502020204030204" pitchFamily="34" charset="0"/>
                        </a:rPr>
                        <a:t>MASTERBATCH kullana</a:t>
                      </a:r>
                      <a:r>
                        <a:rPr lang="tr-TR" sz="1800" b="0" i="0" u="none" strike="noStrike" baseline="0" dirty="0" smtClean="0">
                          <a:solidFill>
                            <a:srgbClr val="000000"/>
                          </a:solidFill>
                          <a:effectLst/>
                          <a:latin typeface="Calibri" panose="020F0502020204030204" pitchFamily="34" charset="0"/>
                        </a:rPr>
                        <a:t> bilirsiniz iki sistem arasındaki geçişler sadece birkaç saniyenizi </a:t>
                      </a:r>
                      <a:r>
                        <a:rPr lang="tr-TR" sz="1800" b="0" i="0" u="none" strike="noStrike" baseline="0" smtClean="0">
                          <a:solidFill>
                            <a:srgbClr val="000000"/>
                          </a:solidFill>
                          <a:effectLst/>
                          <a:latin typeface="Calibri" panose="020F0502020204030204" pitchFamily="34" charset="0"/>
                        </a:rPr>
                        <a:t>alır </a:t>
                      </a:r>
                      <a:endParaRPr lang="tr-TR" sz="1800" b="0" i="0" u="none" strike="noStrike" dirty="0" smtClean="0">
                        <a:solidFill>
                          <a:srgbClr val="000000"/>
                        </a:solidFill>
                        <a:effectLst/>
                        <a:latin typeface="Calibri" panose="020F0502020204030204" pitchFamily="34" charset="0"/>
                      </a:endParaRPr>
                    </a:p>
                    <a:p>
                      <a:pPr algn="l" fontAlgn="ctr"/>
                      <a:endParaRPr lang="tr-TR" sz="1800" b="1" i="0" u="none" strike="noStrike" dirty="0" smtClean="0">
                        <a:solidFill>
                          <a:srgbClr val="000000"/>
                        </a:solidFill>
                        <a:effectLst/>
                        <a:latin typeface="Calibri" panose="020F0502020204030204" pitchFamily="34" charset="0"/>
                      </a:endParaRPr>
                    </a:p>
                  </a:txBody>
                  <a:tcPr>
                    <a:solidFill>
                      <a:schemeClr val="accent1">
                        <a:lumMod val="60000"/>
                        <a:lumOff val="40000"/>
                      </a:schemeClr>
                    </a:solidFill>
                  </a:tcPr>
                </a:tc>
                <a:extLst>
                  <a:ext uri="{0D108BD9-81ED-4DB2-BD59-A6C34878D82A}">
                    <a16:rowId xmlns:a16="http://schemas.microsoft.com/office/drawing/2014/main" val="3949143922"/>
                  </a:ext>
                </a:extLst>
              </a:tr>
              <a:tr h="1661154">
                <a:tc>
                  <a:txBody>
                    <a:bodyPr/>
                    <a:lstStyle/>
                    <a:p>
                      <a:r>
                        <a:rPr lang="tr-TR" b="1" dirty="0" smtClean="0"/>
                        <a:t>5. İhtiyaç Halinde Servislik Hizmeti Alabilir miyim?</a:t>
                      </a:r>
                    </a:p>
                    <a:p>
                      <a:r>
                        <a:rPr lang="tr-TR" dirty="0" smtClean="0"/>
                        <a:t>Evet, 7/24 teknik destek ve hızlı servis hizmetimizle yanınızdayız. Satın alma sonrasında yalnız kalmazsınız. İhtiyaç duyduğunuz her an, Satış sonrası </a:t>
                      </a:r>
                    </a:p>
                    <a:p>
                      <a:r>
                        <a:rPr lang="tr-TR" dirty="0" smtClean="0"/>
                        <a:t>servis uzmanımıza kolayca ulaşabilir, sahada veya uzaktan teknik destek alabilirsiniz. Amacımız, yalnızca bir sistem kurmak değil, üretiminizin sürekliliği için sürekli bir iş ortağı olmaktır.</a:t>
                      </a:r>
                      <a:endParaRPr lang="tr-TR" dirty="0"/>
                    </a:p>
                  </a:txBody>
                  <a:tcPr>
                    <a:solidFill>
                      <a:schemeClr val="accent1">
                        <a:lumMod val="60000"/>
                        <a:lumOff val="40000"/>
                      </a:schemeClr>
                    </a:solidFill>
                  </a:tcPr>
                </a:tc>
                <a:extLst>
                  <a:ext uri="{0D108BD9-81ED-4DB2-BD59-A6C34878D82A}">
                    <a16:rowId xmlns:a16="http://schemas.microsoft.com/office/drawing/2014/main" val="83562110"/>
                  </a:ext>
                </a:extLst>
              </a:tr>
            </a:tbl>
          </a:graphicData>
        </a:graphic>
      </p:graphicFrame>
    </p:spTree>
    <p:extLst>
      <p:ext uri="{BB962C8B-B14F-4D97-AF65-F5344CB8AC3E}">
        <p14:creationId xmlns:p14="http://schemas.microsoft.com/office/powerpoint/2010/main" val="55979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01535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4053254" cy="6858000"/>
          </a:xfrm>
          <a:prstGeom prst="rect">
            <a:avLst/>
          </a:prstGeom>
        </p:spPr>
      </p:pic>
      <p:pic>
        <p:nvPicPr>
          <p:cNvPr id="3" name="Resim 2"/>
          <p:cNvPicPr>
            <a:picLocks noChangeAspect="1"/>
          </p:cNvPicPr>
          <p:nvPr/>
        </p:nvPicPr>
        <p:blipFill>
          <a:blip r:embed="rId3"/>
          <a:stretch>
            <a:fillRect/>
          </a:stretch>
        </p:blipFill>
        <p:spPr>
          <a:xfrm>
            <a:off x="4132384" y="0"/>
            <a:ext cx="3877407" cy="6858000"/>
          </a:xfrm>
          <a:prstGeom prst="rect">
            <a:avLst/>
          </a:prstGeom>
        </p:spPr>
      </p:pic>
      <p:pic>
        <p:nvPicPr>
          <p:cNvPr id="4" name="Resim 3"/>
          <p:cNvPicPr>
            <a:picLocks noChangeAspect="1"/>
          </p:cNvPicPr>
          <p:nvPr/>
        </p:nvPicPr>
        <p:blipFill>
          <a:blip r:embed="rId4"/>
          <a:stretch>
            <a:fillRect/>
          </a:stretch>
        </p:blipFill>
        <p:spPr>
          <a:xfrm>
            <a:off x="8088921" y="0"/>
            <a:ext cx="4103079" cy="6850341"/>
          </a:xfrm>
          <a:prstGeom prst="rect">
            <a:avLst/>
          </a:prstGeom>
        </p:spPr>
      </p:pic>
    </p:spTree>
    <p:extLst>
      <p:ext uri="{BB962C8B-B14F-4D97-AF65-F5344CB8AC3E}">
        <p14:creationId xmlns:p14="http://schemas.microsoft.com/office/powerpoint/2010/main" val="1118841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4149357398"/>
              </p:ext>
            </p:extLst>
          </p:nvPr>
        </p:nvGraphicFramePr>
        <p:xfrm>
          <a:off x="70338" y="87924"/>
          <a:ext cx="12010292" cy="13329136"/>
        </p:xfrm>
        <a:graphic>
          <a:graphicData uri="http://schemas.openxmlformats.org/drawingml/2006/table">
            <a:tbl>
              <a:tblPr firstRow="1" bandRow="1">
                <a:tableStyleId>{5C22544A-7EE6-4342-B048-85BDC9FD1C3A}</a:tableStyleId>
              </a:tblPr>
              <a:tblGrid>
                <a:gridCol w="12010292">
                  <a:extLst>
                    <a:ext uri="{9D8B030D-6E8A-4147-A177-3AD203B41FA5}">
                      <a16:colId xmlns:a16="http://schemas.microsoft.com/office/drawing/2014/main" val="2468238918"/>
                    </a:ext>
                  </a:extLst>
                </a:gridCol>
              </a:tblGrid>
              <a:tr h="6664568">
                <a:tc>
                  <a:txBody>
                    <a:bodyPr/>
                    <a:lstStyle/>
                    <a:p>
                      <a:r>
                        <a:rPr lang="tr-TR" sz="2400" dirty="0" smtClean="0"/>
                        <a:t>💼 Saygıdeğer Üreticiler,</a:t>
                      </a:r>
                    </a:p>
                    <a:p>
                      <a:r>
                        <a:rPr lang="tr-TR" sz="2000" b="0" dirty="0" smtClean="0"/>
                        <a:t>Bugün sadece bir üstün teknolojiyi değil, aynı zamanda sektördeki rekabet gücünüzün anahtarını size sunduğumuza inanıyoruz.</a:t>
                      </a:r>
                    </a:p>
                    <a:p>
                      <a:r>
                        <a:rPr lang="tr-TR" sz="2000" b="0" dirty="0" smtClean="0"/>
                        <a:t>💡 Gördüğünüz gibi, bu sistem yalnızca silaj </a:t>
                      </a:r>
                      <a:r>
                        <a:rPr lang="tr-TR" sz="2000" b="0" dirty="0" err="1" smtClean="0"/>
                        <a:t>streç</a:t>
                      </a:r>
                      <a:r>
                        <a:rPr lang="tr-TR" sz="2000" b="0" dirty="0" smtClean="0"/>
                        <a:t> film üretiminde bir yenilik değil</a:t>
                      </a:r>
                      <a:r>
                        <a:rPr lang="tr-TR" sz="2000" b="0" baseline="0" dirty="0" smtClean="0"/>
                        <a:t> </a:t>
                      </a:r>
                      <a:r>
                        <a:rPr lang="tr-TR" sz="2000" b="0" dirty="0" smtClean="0"/>
                        <a:t>aynı zamanda verimlilik, kalite ve sürdürülebilir kazanç anlamında yeni bir standarttır.</a:t>
                      </a:r>
                    </a:p>
                    <a:p>
                      <a:r>
                        <a:rPr lang="tr-TR" sz="2000" b="0" dirty="0" smtClean="0"/>
                        <a:t>⚙ Biz sadece teknoloji satmıyoruz</a:t>
                      </a:r>
                      <a:r>
                        <a:rPr lang="tr-TR" sz="2000" b="0" baseline="0" dirty="0" smtClean="0"/>
                        <a:t> </a:t>
                      </a:r>
                      <a:r>
                        <a:rPr lang="tr-TR" sz="2000" b="0" dirty="0" smtClean="0"/>
                        <a:t>üretiminizin sürekliliğini, kalite</a:t>
                      </a:r>
                      <a:r>
                        <a:rPr lang="tr-TR" sz="2000" b="0" baseline="0" dirty="0" smtClean="0"/>
                        <a:t> standartlarınızı</a:t>
                      </a:r>
                      <a:r>
                        <a:rPr lang="tr-TR" sz="2000" b="0" dirty="0" smtClean="0"/>
                        <a:t> ve kârlılığınızı garanti altına alıyoruz.</a:t>
                      </a:r>
                    </a:p>
                    <a:p>
                      <a:r>
                        <a:rPr lang="tr-TR" sz="2000" b="0" dirty="0" smtClean="0"/>
                        <a:t>🚀 Rakip firmalar bu teknolojiyi keşfetmeye başladı bile önümüzdeki 1 yıl içinde Sıvı PIB kullanan üreticiler,</a:t>
                      </a:r>
                    </a:p>
                    <a:p>
                      <a:r>
                        <a:rPr lang="tr-TR" sz="2000" b="0" dirty="0" smtClean="0"/>
                        <a:t>✅ %40’a varan daha yüksek müşteri memnuniyeti,✅</a:t>
                      </a:r>
                      <a:r>
                        <a:rPr lang="tr-TR" sz="2000" b="0" baseline="0" dirty="0" smtClean="0"/>
                        <a:t> Her 1 Tonluk üretimde 150 ila 200 dolarlara </a:t>
                      </a:r>
                      <a:r>
                        <a:rPr lang="tr-TR" sz="2000" b="0" dirty="0" smtClean="0"/>
                        <a:t>varan daha düşük üretim maliyeti ile rekabet gücünü artırarak pazar payını genişletecektir.</a:t>
                      </a:r>
                    </a:p>
                    <a:p>
                      <a:r>
                        <a:rPr lang="tr-TR" sz="2000" b="0" dirty="0" smtClean="0"/>
                        <a:t>📈 Kalite farkını tecrübe eden tüketiciler tarafından</a:t>
                      </a:r>
                      <a:r>
                        <a:rPr lang="tr-TR" sz="2000" b="0" baseline="0" dirty="0" smtClean="0"/>
                        <a:t> </a:t>
                      </a:r>
                      <a:r>
                        <a:rPr lang="tr-TR" sz="2000" b="0" dirty="0" smtClean="0"/>
                        <a:t>Sıvı PIB dışındaki ürünler artık</a:t>
                      </a:r>
                      <a:r>
                        <a:rPr lang="tr-TR" sz="2000" b="0" baseline="0" dirty="0" smtClean="0"/>
                        <a:t> </a:t>
                      </a:r>
                      <a:r>
                        <a:rPr lang="tr-TR" sz="2000" b="0" dirty="0" smtClean="0"/>
                        <a:t>“eski teknoloji” olarak anılacak.</a:t>
                      </a:r>
                    </a:p>
                    <a:p>
                      <a:r>
                        <a:rPr lang="tr-TR" sz="2000" b="0" dirty="0" smtClean="0"/>
                        <a:t>🔥 Bugün bir karar vermeniz gerekiyor:➡ Ya değişimin bir parçası olacaksınız,➡ Ya da değişimi izleyen tarafta kalacaksınız</a:t>
                      </a:r>
                      <a:r>
                        <a:rPr lang="tr-TR" sz="2000" b="0" baseline="0" dirty="0" smtClean="0"/>
                        <a:t> t</a:t>
                      </a:r>
                      <a:r>
                        <a:rPr lang="tr-TR" sz="2000" b="0" dirty="0" smtClean="0"/>
                        <a:t>ercih sizin!</a:t>
                      </a:r>
                      <a:r>
                        <a:rPr lang="tr-TR" sz="2000" b="0" baseline="0" dirty="0" smtClean="0"/>
                        <a:t> </a:t>
                      </a:r>
                    </a:p>
                    <a:p>
                      <a:endParaRPr lang="tr-TR" sz="2000" b="0" baseline="0" dirty="0" smtClean="0"/>
                    </a:p>
                    <a:p>
                      <a:r>
                        <a:rPr lang="tr-TR" sz="2000" b="0" baseline="0" dirty="0" smtClean="0"/>
                        <a:t>Saygılarımla</a:t>
                      </a:r>
                    </a:p>
                    <a:p>
                      <a:endParaRPr lang="tr-TR" sz="2000" b="0" baseline="0" dirty="0" smtClean="0"/>
                    </a:p>
                    <a:p>
                      <a:r>
                        <a:rPr lang="tr-TR" sz="2000" b="0" baseline="0" dirty="0" smtClean="0"/>
                        <a:t>Yaşar SOLAR</a:t>
                      </a:r>
                    </a:p>
                    <a:p>
                      <a:r>
                        <a:rPr lang="tr-TR" sz="2000" b="0" baseline="0" dirty="0" smtClean="0"/>
                        <a:t>Marshall </a:t>
                      </a:r>
                      <a:r>
                        <a:rPr lang="tr-TR" sz="2000" b="0" baseline="0" dirty="0" err="1" smtClean="0"/>
                        <a:t>pumps</a:t>
                      </a:r>
                      <a:r>
                        <a:rPr lang="tr-TR" sz="2000" b="0" baseline="0" dirty="0" smtClean="0"/>
                        <a:t> </a:t>
                      </a:r>
                    </a:p>
                    <a:p>
                      <a:r>
                        <a:rPr lang="tr-TR" sz="2000" b="0" baseline="0" dirty="0" smtClean="0"/>
                        <a:t>Satış ve satış sonrası servis uzmanı</a:t>
                      </a:r>
                    </a:p>
                    <a:p>
                      <a:r>
                        <a:rPr lang="tr-TR" sz="2000" b="0" baseline="0" dirty="0" smtClean="0"/>
                        <a:t>yasar.solar.marshallpumps@gmail.com </a:t>
                      </a:r>
                    </a:p>
                    <a:p>
                      <a:r>
                        <a:rPr lang="tr-TR" sz="2000" b="0" dirty="0" smtClean="0"/>
                        <a:t>TEL.+90</a:t>
                      </a:r>
                      <a:r>
                        <a:rPr lang="tr-TR" sz="2000" b="0" baseline="0" dirty="0" smtClean="0"/>
                        <a:t> 0542 316 50 55</a:t>
                      </a:r>
                      <a:endParaRPr lang="tr-TR" sz="2000" b="0" dirty="0"/>
                    </a:p>
                  </a:txBody>
                  <a:tcPr/>
                </a:tc>
                <a:extLst>
                  <a:ext uri="{0D108BD9-81ED-4DB2-BD59-A6C34878D82A}">
                    <a16:rowId xmlns:a16="http://schemas.microsoft.com/office/drawing/2014/main" val="3701747612"/>
                  </a:ext>
                </a:extLst>
              </a:tr>
              <a:tr h="6664568">
                <a:tc>
                  <a:txBody>
                    <a:bodyPr/>
                    <a:lstStyle/>
                    <a:p>
                      <a:endParaRPr lang="tr-TR" sz="2000" b="0" dirty="0"/>
                    </a:p>
                  </a:txBody>
                  <a:tcPr/>
                </a:tc>
                <a:extLst>
                  <a:ext uri="{0D108BD9-81ED-4DB2-BD59-A6C34878D82A}">
                    <a16:rowId xmlns:a16="http://schemas.microsoft.com/office/drawing/2014/main" val="2423784848"/>
                  </a:ext>
                </a:extLst>
              </a:tr>
            </a:tbl>
          </a:graphicData>
        </a:graphic>
      </p:graphicFrame>
    </p:spTree>
    <p:extLst>
      <p:ext uri="{BB962C8B-B14F-4D97-AF65-F5344CB8AC3E}">
        <p14:creationId xmlns:p14="http://schemas.microsoft.com/office/powerpoint/2010/main" val="359902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sz="half" idx="2"/>
            <p:extLst>
              <p:ext uri="{D42A27DB-BD31-4B8C-83A1-F6EECF244321}">
                <p14:modId xmlns:p14="http://schemas.microsoft.com/office/powerpoint/2010/main" val="1156450386"/>
              </p:ext>
            </p:extLst>
          </p:nvPr>
        </p:nvGraphicFramePr>
        <p:xfrm>
          <a:off x="5310554" y="0"/>
          <a:ext cx="6881446" cy="6857999"/>
        </p:xfrm>
        <a:graphic>
          <a:graphicData uri="http://schemas.openxmlformats.org/drawingml/2006/table">
            <a:tbl>
              <a:tblPr firstRow="1" bandRow="1">
                <a:tableStyleId>{5C22544A-7EE6-4342-B048-85BDC9FD1C3A}</a:tableStyleId>
              </a:tblPr>
              <a:tblGrid>
                <a:gridCol w="6881446">
                  <a:extLst>
                    <a:ext uri="{9D8B030D-6E8A-4147-A177-3AD203B41FA5}">
                      <a16:colId xmlns:a16="http://schemas.microsoft.com/office/drawing/2014/main" val="180633917"/>
                    </a:ext>
                  </a:extLst>
                </a:gridCol>
              </a:tblGrid>
              <a:tr h="6857999">
                <a:tc>
                  <a:txBody>
                    <a:bodyPr/>
                    <a:lstStyle/>
                    <a:p>
                      <a:r>
                        <a:rPr lang="tr-TR" sz="2400" b="0" dirty="0" smtClean="0"/>
                        <a:t>Yapışkanlık/Tutuculuk (</a:t>
                      </a:r>
                      <a:r>
                        <a:rPr lang="tr-TR" sz="2400" b="0" dirty="0" err="1" smtClean="0"/>
                        <a:t>Peel</a:t>
                      </a:r>
                      <a:r>
                        <a:rPr lang="tr-TR" sz="2400" b="0" dirty="0" smtClean="0"/>
                        <a:t> Test - N/cm)</a:t>
                      </a:r>
                    </a:p>
                    <a:p>
                      <a:r>
                        <a:rPr lang="tr-TR" sz="2400" b="0" dirty="0" smtClean="0">
                          <a:solidFill>
                            <a:schemeClr val="accent4">
                              <a:lumMod val="40000"/>
                              <a:lumOff val="60000"/>
                            </a:schemeClr>
                          </a:solidFill>
                        </a:rPr>
                        <a:t>██████</a:t>
                      </a:r>
                      <a:r>
                        <a:rPr lang="tr-TR" sz="2400" b="0" dirty="0" smtClean="0"/>
                        <a:t> PW60: 4.2 N/cm</a:t>
                      </a:r>
                    </a:p>
                    <a:p>
                      <a:endParaRPr lang="tr-TR" sz="2400" b="0" dirty="0" smtClean="0"/>
                    </a:p>
                    <a:p>
                      <a:r>
                        <a:rPr lang="tr-TR" sz="2400" b="0" dirty="0" smtClean="0">
                          <a:solidFill>
                            <a:schemeClr val="accent6">
                              <a:lumMod val="60000"/>
                              <a:lumOff val="40000"/>
                            </a:schemeClr>
                          </a:solidFill>
                        </a:rPr>
                        <a:t>██████████</a:t>
                      </a:r>
                      <a:r>
                        <a:rPr lang="tr-TR" sz="2400" b="0" dirty="0" smtClean="0"/>
                        <a:t> Sıvı PIB: 7.8 N/cm  (✅ %85 Artış)</a:t>
                      </a:r>
                    </a:p>
                    <a:p>
                      <a:endParaRPr lang="tr-TR" sz="2400" b="0" dirty="0" smtClean="0"/>
                    </a:p>
                    <a:p>
                      <a:endParaRPr lang="tr-TR" sz="2400" b="0" dirty="0" smtClean="0"/>
                    </a:p>
                    <a:p>
                      <a:r>
                        <a:rPr lang="tr-TR" sz="2400" b="0" dirty="0" smtClean="0"/>
                        <a:t>Esneklik/Uzama (%)</a:t>
                      </a:r>
                    </a:p>
                    <a:p>
                      <a:r>
                        <a:rPr lang="tr-TR" sz="2400" b="0" dirty="0" smtClean="0">
                          <a:solidFill>
                            <a:schemeClr val="accent4">
                              <a:lumMod val="40000"/>
                              <a:lumOff val="60000"/>
                            </a:schemeClr>
                          </a:solidFill>
                        </a:rPr>
                        <a:t>███████</a:t>
                      </a:r>
                      <a:r>
                        <a:rPr lang="tr-TR" sz="2400" b="0" dirty="0" smtClean="0"/>
                        <a:t> PW60: %520</a:t>
                      </a:r>
                    </a:p>
                    <a:p>
                      <a:endParaRPr lang="tr-TR" sz="2400" b="0" dirty="0" smtClean="0"/>
                    </a:p>
                    <a:p>
                      <a:r>
                        <a:rPr lang="tr-TR" sz="2400" b="0" dirty="0" smtClean="0">
                          <a:solidFill>
                            <a:schemeClr val="accent6">
                              <a:lumMod val="60000"/>
                              <a:lumOff val="40000"/>
                            </a:schemeClr>
                          </a:solidFill>
                        </a:rPr>
                        <a:t>██████████</a:t>
                      </a:r>
                      <a:r>
                        <a:rPr lang="tr-TR" sz="2400" b="0" dirty="0" smtClean="0"/>
                        <a:t> Sıvı PIB: %680      (✅ %30 Artış)</a:t>
                      </a:r>
                    </a:p>
                    <a:p>
                      <a:endParaRPr lang="tr-TR" sz="2400" b="0" dirty="0" smtClean="0"/>
                    </a:p>
                    <a:p>
                      <a:endParaRPr lang="tr-TR" sz="2400" b="0" dirty="0" smtClean="0"/>
                    </a:p>
                    <a:p>
                      <a:r>
                        <a:rPr lang="tr-TR" sz="2400" b="0" dirty="0" smtClean="0"/>
                        <a:t>UV Direnci (Ay)</a:t>
                      </a:r>
                    </a:p>
                    <a:p>
                      <a:r>
                        <a:rPr lang="tr-TR" sz="2400" b="0" dirty="0" smtClean="0">
                          <a:solidFill>
                            <a:schemeClr val="accent4">
                              <a:lumMod val="40000"/>
                              <a:lumOff val="60000"/>
                            </a:schemeClr>
                          </a:solidFill>
                        </a:rPr>
                        <a:t>████████</a:t>
                      </a:r>
                      <a:r>
                        <a:rPr lang="tr-TR" sz="2400" b="0" dirty="0" smtClean="0"/>
                        <a:t> PW60: 8-9 ay</a:t>
                      </a:r>
                    </a:p>
                    <a:p>
                      <a:endParaRPr lang="tr-TR" sz="2400" b="0" dirty="0" smtClean="0"/>
                    </a:p>
                    <a:p>
                      <a:r>
                        <a:rPr lang="tr-TR" sz="2400" b="0" dirty="0" smtClean="0">
                          <a:solidFill>
                            <a:schemeClr val="accent6">
                              <a:lumMod val="60000"/>
                              <a:lumOff val="40000"/>
                            </a:schemeClr>
                          </a:solidFill>
                        </a:rPr>
                        <a:t>██████████</a:t>
                      </a:r>
                      <a:r>
                        <a:rPr lang="tr-TR" sz="2400" b="0" dirty="0" smtClean="0"/>
                        <a:t> Sıvı PIB: 12+ ay     (✅ %40 Artış</a:t>
                      </a:r>
                      <a:r>
                        <a:rPr lang="tr-TR" dirty="0" smtClean="0"/>
                        <a:t>)</a:t>
                      </a:r>
                    </a:p>
                    <a:p>
                      <a:endParaRPr lang="tr-TR" dirty="0" smtClean="0"/>
                    </a:p>
                    <a:p>
                      <a:endParaRPr lang="tr-TR" dirty="0" smtClean="0"/>
                    </a:p>
                    <a:p>
                      <a:r>
                        <a:rPr lang="tr-TR" dirty="0" smtClean="0"/>
                        <a:t>Q</a:t>
                      </a:r>
                      <a:endParaRPr lang="tr-TR" dirty="0"/>
                    </a:p>
                  </a:txBody>
                  <a:tcPr/>
                </a:tc>
                <a:extLst>
                  <a:ext uri="{0D108BD9-81ED-4DB2-BD59-A6C34878D82A}">
                    <a16:rowId xmlns:a16="http://schemas.microsoft.com/office/drawing/2014/main" val="1615899179"/>
                  </a:ext>
                </a:extLst>
              </a:tr>
            </a:tbl>
          </a:graphicData>
        </a:graphic>
      </p:graphicFrame>
      <p:pic>
        <p:nvPicPr>
          <p:cNvPr id="5" name="Resim 4"/>
          <p:cNvPicPr>
            <a:picLocks noChangeAspect="1"/>
          </p:cNvPicPr>
          <p:nvPr/>
        </p:nvPicPr>
        <p:blipFill>
          <a:blip r:embed="rId2"/>
          <a:stretch>
            <a:fillRect/>
          </a:stretch>
        </p:blipFill>
        <p:spPr>
          <a:xfrm>
            <a:off x="0" y="0"/>
            <a:ext cx="5239481" cy="6858000"/>
          </a:xfrm>
          <a:prstGeom prst="rect">
            <a:avLst/>
          </a:prstGeom>
          <a:solidFill>
            <a:schemeClr val="bg2">
              <a:lumMod val="90000"/>
            </a:schemeClr>
          </a:solidFill>
        </p:spPr>
      </p:pic>
    </p:spTree>
    <p:extLst>
      <p:ext uri="{BB962C8B-B14F-4D97-AF65-F5344CB8AC3E}">
        <p14:creationId xmlns:p14="http://schemas.microsoft.com/office/powerpoint/2010/main" val="376419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442482632"/>
              </p:ext>
            </p:extLst>
          </p:nvPr>
        </p:nvGraphicFramePr>
        <p:xfrm>
          <a:off x="0" y="10161"/>
          <a:ext cx="12192000" cy="723704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68995716"/>
                    </a:ext>
                  </a:extLst>
                </a:gridCol>
                <a:gridCol w="3048000">
                  <a:extLst>
                    <a:ext uri="{9D8B030D-6E8A-4147-A177-3AD203B41FA5}">
                      <a16:colId xmlns:a16="http://schemas.microsoft.com/office/drawing/2014/main" val="3940516511"/>
                    </a:ext>
                  </a:extLst>
                </a:gridCol>
                <a:gridCol w="3048000">
                  <a:extLst>
                    <a:ext uri="{9D8B030D-6E8A-4147-A177-3AD203B41FA5}">
                      <a16:colId xmlns:a16="http://schemas.microsoft.com/office/drawing/2014/main" val="2612580280"/>
                    </a:ext>
                  </a:extLst>
                </a:gridCol>
                <a:gridCol w="3048000">
                  <a:extLst>
                    <a:ext uri="{9D8B030D-6E8A-4147-A177-3AD203B41FA5}">
                      <a16:colId xmlns:a16="http://schemas.microsoft.com/office/drawing/2014/main" val="1910032542"/>
                    </a:ext>
                  </a:extLst>
                </a:gridCol>
              </a:tblGrid>
              <a:tr h="599439">
                <a:tc gridSpan="4">
                  <a:txBody>
                    <a:bodyPr/>
                    <a:lstStyle/>
                    <a:p>
                      <a:pPr algn="ctr"/>
                      <a:r>
                        <a:rPr lang="tr-TR" sz="2000" b="1" dirty="0" smtClean="0"/>
                        <a:t>EN İYİ SİLAJ STRECH FİLM TANIMI, KULLANIM AMACI, ZORUNLU ÖZELLİKLERİ VE KRİTİK HUSUSLAR</a:t>
                      </a:r>
                      <a:endParaRPr lang="tr-TR" sz="2000" b="1"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593313009"/>
                  </a:ext>
                </a:extLst>
              </a:tr>
              <a:tr h="694005">
                <a:tc>
                  <a:txBody>
                    <a:bodyPr/>
                    <a:lstStyle/>
                    <a:p>
                      <a:pPr algn="ctr"/>
                      <a:r>
                        <a:rPr lang="tr-TR" b="1" dirty="0" smtClean="0"/>
                        <a:t>SİLAJ STRECH FİLM NEDİR </a:t>
                      </a:r>
                      <a:endParaRPr lang="tr-TR" b="1" dirty="0"/>
                    </a:p>
                  </a:txBody>
                  <a:tcPr>
                    <a:solidFill>
                      <a:schemeClr val="accent1">
                        <a:lumMod val="40000"/>
                        <a:lumOff val="60000"/>
                      </a:schemeClr>
                    </a:solidFill>
                  </a:tcPr>
                </a:tc>
                <a:tc>
                  <a:txBody>
                    <a:bodyPr/>
                    <a:lstStyle/>
                    <a:p>
                      <a:pPr algn="ctr"/>
                      <a:r>
                        <a:rPr lang="tr-TR" b="1" dirty="0" smtClean="0"/>
                        <a:t>KULLANIM</a:t>
                      </a:r>
                      <a:r>
                        <a:rPr lang="tr-TR" b="1" baseline="0" dirty="0" smtClean="0"/>
                        <a:t> AMACI </a:t>
                      </a:r>
                      <a:endParaRPr lang="tr-TR" b="1" dirty="0"/>
                    </a:p>
                  </a:txBody>
                  <a:tcPr>
                    <a:solidFill>
                      <a:schemeClr val="accent1">
                        <a:lumMod val="20000"/>
                        <a:lumOff val="80000"/>
                      </a:schemeClr>
                    </a:solidFill>
                  </a:tcPr>
                </a:tc>
                <a:tc>
                  <a:txBody>
                    <a:bodyPr/>
                    <a:lstStyle/>
                    <a:p>
                      <a:pPr algn="ctr"/>
                      <a:r>
                        <a:rPr lang="tr-TR" b="1" dirty="0" smtClean="0"/>
                        <a:t>SİLAJ STRECH FİLM ZORUNLU ÖZELLİKLERİ</a:t>
                      </a:r>
                      <a:endParaRPr lang="tr-TR" b="1" dirty="0"/>
                    </a:p>
                  </a:txBody>
                  <a:tcPr>
                    <a:solidFill>
                      <a:schemeClr val="accent1">
                        <a:lumMod val="40000"/>
                        <a:lumOff val="60000"/>
                      </a:schemeClr>
                    </a:solidFill>
                  </a:tcPr>
                </a:tc>
                <a:tc>
                  <a:txBody>
                    <a:bodyPr/>
                    <a:lstStyle/>
                    <a:p>
                      <a:pPr algn="ctr"/>
                      <a:r>
                        <a:rPr lang="tr-TR" b="1" dirty="0" smtClean="0"/>
                        <a:t>SİLAJ STRECH FİLM KRİTİK</a:t>
                      </a:r>
                      <a:r>
                        <a:rPr lang="tr-TR" b="1" baseline="0" dirty="0" smtClean="0"/>
                        <a:t> HUSUSLAR</a:t>
                      </a:r>
                      <a:endParaRPr lang="tr-TR" b="1" dirty="0"/>
                    </a:p>
                  </a:txBody>
                  <a:tcPr>
                    <a:solidFill>
                      <a:schemeClr val="accent5">
                        <a:lumMod val="20000"/>
                        <a:lumOff val="80000"/>
                      </a:schemeClr>
                    </a:solidFill>
                  </a:tcPr>
                </a:tc>
                <a:extLst>
                  <a:ext uri="{0D108BD9-81ED-4DB2-BD59-A6C34878D82A}">
                    <a16:rowId xmlns:a16="http://schemas.microsoft.com/office/drawing/2014/main" val="2337150023"/>
                  </a:ext>
                </a:extLst>
              </a:tr>
              <a:tr h="5562766">
                <a:tc>
                  <a:txBody>
                    <a:bodyPr/>
                    <a:lstStyle/>
                    <a:p>
                      <a:r>
                        <a:rPr lang="tr-TR" sz="1600" b="1" dirty="0" smtClean="0"/>
                        <a:t>Tanım:</a:t>
                      </a:r>
                      <a:r>
                        <a:rPr lang="tr-TR" sz="1600" dirty="0" smtClean="0"/>
                        <a:t> </a:t>
                      </a:r>
                    </a:p>
                    <a:p>
                      <a:r>
                        <a:rPr lang="tr-TR" sz="1600" dirty="0" smtClean="0"/>
                        <a:t>Yem bitkilerinin (mısır, yonca, çayır otu gibi)  havasız ortamda fermantasyonunu sağlamak için kullanılan özel plastik film.</a:t>
                      </a:r>
                    </a:p>
                    <a:p>
                      <a:endParaRPr lang="tr-TR" sz="1600" dirty="0" smtClean="0"/>
                    </a:p>
                    <a:p>
                      <a:r>
                        <a:rPr lang="tr-TR" sz="1600" b="1" dirty="0" smtClean="0"/>
                        <a:t>Amacı: </a:t>
                      </a:r>
                    </a:p>
                    <a:p>
                      <a:r>
                        <a:rPr lang="tr-TR" sz="1600" dirty="0" err="1" smtClean="0"/>
                        <a:t>Yeşil,Taze</a:t>
                      </a:r>
                      <a:r>
                        <a:rPr lang="tr-TR" sz="1600" dirty="0" smtClean="0"/>
                        <a:t> yemi oksijensiz </a:t>
                      </a:r>
                    </a:p>
                    <a:p>
                      <a:r>
                        <a:rPr lang="tr-TR" sz="1600" dirty="0" smtClean="0"/>
                        <a:t>ortamda saklayarak besin değerini korumak.</a:t>
                      </a:r>
                    </a:p>
                    <a:p>
                      <a:endParaRPr lang="tr-TR" sz="1600" dirty="0" smtClean="0"/>
                    </a:p>
                    <a:p>
                      <a:r>
                        <a:rPr lang="tr-TR" sz="1600" b="1" dirty="0" smtClean="0"/>
                        <a:t>Özellikleri:</a:t>
                      </a:r>
                    </a:p>
                    <a:p>
                      <a:r>
                        <a:rPr lang="tr-TR" sz="1600" dirty="0" smtClean="0"/>
                        <a:t>· 23-30 mikron kalınlık</a:t>
                      </a:r>
                    </a:p>
                    <a:p>
                      <a:r>
                        <a:rPr lang="tr-TR" sz="1600" dirty="0" smtClean="0"/>
                        <a:t>· 500-750 mm genişlik</a:t>
                      </a:r>
                    </a:p>
                    <a:p>
                      <a:r>
                        <a:rPr lang="tr-TR" sz="1600" dirty="0" smtClean="0"/>
                        <a:t>· Siyah/beyaz veya yeşil renk</a:t>
                      </a:r>
                    </a:p>
                    <a:p>
                      <a:r>
                        <a:rPr lang="tr-TR" sz="1600" dirty="0" smtClean="0"/>
                        <a:t>· UV stabilize</a:t>
                      </a:r>
                    </a:p>
                    <a:p>
                      <a:endParaRPr lang="tr-TR" sz="1600" dirty="0" smtClean="0"/>
                    </a:p>
                    <a:p>
                      <a:r>
                        <a:rPr lang="tr-TR" sz="1600" b="1" dirty="0" smtClean="0"/>
                        <a:t>Kullanım Alanları:</a:t>
                      </a:r>
                    </a:p>
                    <a:p>
                      <a:r>
                        <a:rPr lang="tr-TR" sz="1600" dirty="0" smtClean="0"/>
                        <a:t>· Mısır silajı</a:t>
                      </a:r>
                    </a:p>
                    <a:p>
                      <a:r>
                        <a:rPr lang="tr-TR" sz="1600" dirty="0" smtClean="0"/>
                        <a:t>· Yonca silajı</a:t>
                      </a:r>
                    </a:p>
                    <a:p>
                      <a:r>
                        <a:rPr lang="tr-TR" sz="1600" dirty="0" smtClean="0"/>
                        <a:t>· Çayır otu silajı</a:t>
                      </a:r>
                    </a:p>
                    <a:p>
                      <a:r>
                        <a:rPr lang="tr-TR" sz="1600" dirty="0" smtClean="0"/>
                        <a:t>· Tahıl silajları</a:t>
                      </a:r>
                      <a:endParaRPr lang="tr-TR" sz="1600" dirty="0"/>
                    </a:p>
                  </a:txBody>
                  <a:tcPr>
                    <a:solidFill>
                      <a:schemeClr val="accent1">
                        <a:lumMod val="40000"/>
                        <a:lumOff val="60000"/>
                      </a:schemeClr>
                    </a:solidFill>
                  </a:tcPr>
                </a:tc>
                <a:tc>
                  <a:txBody>
                    <a:bodyPr/>
                    <a:lstStyle/>
                    <a:p>
                      <a:r>
                        <a:rPr lang="tr-TR" sz="1600" b="1" dirty="0" smtClean="0"/>
                        <a:t>1. OKSİJEN BARIYERİ</a:t>
                      </a:r>
                    </a:p>
                    <a:p>
                      <a:r>
                        <a:rPr lang="tr-TR" sz="1600" dirty="0" smtClean="0"/>
                        <a:t>· Havayı keserek bakteri oluşumunu engeller</a:t>
                      </a:r>
                    </a:p>
                    <a:p>
                      <a:r>
                        <a:rPr lang="tr-TR" sz="1600" dirty="0" smtClean="0"/>
                        <a:t>· Anaerobik ortam oluşturur</a:t>
                      </a:r>
                    </a:p>
                    <a:p>
                      <a:endParaRPr lang="tr-TR" sz="1600" dirty="0" smtClean="0"/>
                    </a:p>
                    <a:p>
                      <a:r>
                        <a:rPr lang="tr-TR" sz="1600" b="1" dirty="0" smtClean="0"/>
                        <a:t>2. FERMANTASYON KONTROLÜ</a:t>
                      </a:r>
                    </a:p>
                    <a:p>
                      <a:r>
                        <a:rPr lang="tr-TR" sz="1600" dirty="0" smtClean="0"/>
                        <a:t>· Yemin ideal şartlarda mayalanmasını sağlar</a:t>
                      </a:r>
                    </a:p>
                    <a:p>
                      <a:r>
                        <a:rPr lang="tr-TR" sz="1600" dirty="0" smtClean="0"/>
                        <a:t>· </a:t>
                      </a:r>
                      <a:r>
                        <a:rPr lang="tr-TR" sz="1600" dirty="0" err="1" smtClean="0"/>
                        <a:t>pH</a:t>
                      </a:r>
                      <a:r>
                        <a:rPr lang="tr-TR" sz="1600" dirty="0" smtClean="0"/>
                        <a:t> dengesini korur</a:t>
                      </a:r>
                    </a:p>
                    <a:p>
                      <a:r>
                        <a:rPr lang="tr-TR" sz="1600" dirty="0" smtClean="0"/>
                        <a:t>· Laktik asit bakterilerini destekler</a:t>
                      </a:r>
                    </a:p>
                    <a:p>
                      <a:endParaRPr lang="tr-TR" sz="1600" dirty="0" smtClean="0"/>
                    </a:p>
                    <a:p>
                      <a:r>
                        <a:rPr lang="tr-TR" sz="1600" b="1" dirty="0" smtClean="0"/>
                        <a:t>3. BESİN KORUMA</a:t>
                      </a:r>
                    </a:p>
                    <a:p>
                      <a:r>
                        <a:rPr lang="tr-TR" sz="1600" dirty="0" smtClean="0"/>
                        <a:t>· Protein ve enerji kaybını önler (%90'a varan koruma)</a:t>
                      </a:r>
                    </a:p>
                    <a:p>
                      <a:r>
                        <a:rPr lang="tr-TR" sz="1600" dirty="0" smtClean="0"/>
                        <a:t>· Vitamin ve mineral kaybını minimize eder</a:t>
                      </a:r>
                    </a:p>
                    <a:p>
                      <a:r>
                        <a:rPr lang="tr-TR" sz="1600" dirty="0" smtClean="0"/>
                        <a:t>· Enerji değerini korur</a:t>
                      </a:r>
                    </a:p>
                    <a:p>
                      <a:endParaRPr lang="tr-TR" sz="1600" dirty="0" smtClean="0"/>
                    </a:p>
                    <a:p>
                      <a:r>
                        <a:rPr lang="tr-TR" sz="1600" b="1" dirty="0" smtClean="0"/>
                        <a:t>4. MALİYET TASARRUFU</a:t>
                      </a:r>
                    </a:p>
                    <a:p>
                      <a:r>
                        <a:rPr lang="tr-TR" sz="1600" dirty="0" smtClean="0"/>
                        <a:t>· Yem kayıplarını %70-80 azaltır</a:t>
                      </a:r>
                    </a:p>
                    <a:p>
                      <a:r>
                        <a:rPr lang="tr-TR" sz="1600" dirty="0" smtClean="0"/>
                        <a:t>· İşçilik maliyetlerini düşürür</a:t>
                      </a:r>
                    </a:p>
                    <a:p>
                      <a:r>
                        <a:rPr lang="tr-TR" sz="1600" dirty="0" smtClean="0"/>
                        <a:t>· Depolama kayıplarını minimize eder</a:t>
                      </a:r>
                      <a:endParaRPr lang="tr-TR" sz="1600" dirty="0"/>
                    </a:p>
                  </a:txBody>
                  <a:tcPr>
                    <a:solidFill>
                      <a:schemeClr val="accent1">
                        <a:lumMod val="20000"/>
                        <a:lumOff val="80000"/>
                      </a:schemeClr>
                    </a:solidFill>
                  </a:tcPr>
                </a:tc>
                <a:tc>
                  <a:txBody>
                    <a:bodyPr/>
                    <a:lstStyle/>
                    <a:p>
                      <a:r>
                        <a:rPr lang="tr-TR" sz="1600" b="1" dirty="0" smtClean="0"/>
                        <a:t>1. MEKANİK DAYANIKLILIK</a:t>
                      </a:r>
                    </a:p>
                    <a:p>
                      <a:r>
                        <a:rPr lang="tr-TR" sz="1600" dirty="0" smtClean="0"/>
                        <a:t>· Yırtılma Direnci: &gt; 60 N/mm²</a:t>
                      </a:r>
                    </a:p>
                    <a:p>
                      <a:r>
                        <a:rPr lang="tr-TR" sz="1600" dirty="0" smtClean="0"/>
                        <a:t>· Delinme Direnci: &gt; 800 gram</a:t>
                      </a:r>
                    </a:p>
                    <a:p>
                      <a:r>
                        <a:rPr lang="tr-TR" sz="1600" dirty="0" smtClean="0"/>
                        <a:t>· Çekme Mukavemeti: &gt; 25 </a:t>
                      </a:r>
                      <a:r>
                        <a:rPr lang="tr-TR" sz="1600" dirty="0" err="1" smtClean="0"/>
                        <a:t>MPa</a:t>
                      </a:r>
                      <a:endParaRPr lang="tr-TR" sz="1600" dirty="0" smtClean="0"/>
                    </a:p>
                    <a:p>
                      <a:r>
                        <a:rPr lang="tr-TR" sz="1600" dirty="0" smtClean="0"/>
                        <a:t>· Uzama Kapasitesi: %500-700</a:t>
                      </a:r>
                    </a:p>
                    <a:p>
                      <a:endParaRPr lang="tr-TR" sz="1600" dirty="0" smtClean="0"/>
                    </a:p>
                    <a:p>
                      <a:r>
                        <a:rPr lang="tr-TR" sz="1600" b="1" dirty="0" smtClean="0"/>
                        <a:t>2. BARIYER ÖZELLİKLERİ</a:t>
                      </a:r>
                    </a:p>
                    <a:p>
                      <a:pPr algn="l"/>
                      <a:r>
                        <a:rPr lang="tr-TR" sz="1600" dirty="0" smtClean="0"/>
                        <a:t>· Oksijen Geçirgenliği: &lt; 2000 cm³/m²/24 saat</a:t>
                      </a:r>
                    </a:p>
                    <a:p>
                      <a:r>
                        <a:rPr lang="tr-TR" sz="1600" dirty="0" smtClean="0"/>
                        <a:t>· UV Direnci: 12 ay güneş altında dayanım</a:t>
                      </a:r>
                    </a:p>
                    <a:p>
                      <a:r>
                        <a:rPr lang="tr-TR" sz="1600" dirty="0" smtClean="0"/>
                        <a:t>· Nem Geçirgenliği: &lt; 10 g/m²/24 saat</a:t>
                      </a:r>
                    </a:p>
                    <a:p>
                      <a:endParaRPr lang="tr-TR" sz="1600" dirty="0" smtClean="0"/>
                    </a:p>
                    <a:p>
                      <a:r>
                        <a:rPr lang="tr-TR" sz="1600" b="1" dirty="0" smtClean="0"/>
                        <a:t>3. ESNEKLİK &amp; YAPIŞKANLIK</a:t>
                      </a:r>
                    </a:p>
                    <a:p>
                      <a:r>
                        <a:rPr lang="tr-TR" sz="1600" dirty="0" smtClean="0"/>
                        <a:t>· Soğuk Esnekliği: -20°C'de esnekliğini korumalı</a:t>
                      </a:r>
                    </a:p>
                    <a:p>
                      <a:r>
                        <a:rPr lang="tr-TR" sz="1600" dirty="0" smtClean="0"/>
                        <a:t>· Sıcak Esnekliği: +50°C'de deforme olmamalı</a:t>
                      </a:r>
                    </a:p>
                    <a:p>
                      <a:r>
                        <a:rPr lang="tr-TR" sz="1600" dirty="0" smtClean="0"/>
                        <a:t>· Kendinden Yapışma: Katmanlar birbirine yapışmalı</a:t>
                      </a:r>
                    </a:p>
                    <a:p>
                      <a:r>
                        <a:rPr lang="tr-TR" sz="1600" dirty="0" smtClean="0"/>
                        <a:t>· Köpük Tutma: Film yüzeyi köpüğü tutmalı</a:t>
                      </a:r>
                    </a:p>
                    <a:p>
                      <a:endParaRPr lang="tr-TR" sz="1600" dirty="0"/>
                    </a:p>
                  </a:txBody>
                  <a:tcPr>
                    <a:solidFill>
                      <a:schemeClr val="accent1">
                        <a:lumMod val="40000"/>
                        <a:lumOff val="60000"/>
                      </a:schemeClr>
                    </a:solidFill>
                  </a:tcPr>
                </a:tc>
                <a:tc>
                  <a:txBody>
                    <a:bodyPr/>
                    <a:lstStyle/>
                    <a:p>
                      <a:r>
                        <a:rPr lang="tr-TR" sz="1600" b="1" dirty="0" smtClean="0"/>
                        <a:t>1. HOMOJEN YAPI</a:t>
                      </a:r>
                    </a:p>
                    <a:p>
                      <a:r>
                        <a:rPr lang="tr-TR" sz="1600" dirty="0" smtClean="0"/>
                        <a:t>· Kalınlık farkı </a:t>
                      </a:r>
                      <a:r>
                        <a:rPr lang="tr-TR" sz="1600" dirty="0" err="1" smtClean="0"/>
                        <a:t>max</a:t>
                      </a:r>
                      <a:r>
                        <a:rPr lang="tr-TR" sz="1600" dirty="0" smtClean="0"/>
                        <a:t>. %5 olmalı</a:t>
                      </a:r>
                    </a:p>
                    <a:p>
                      <a:r>
                        <a:rPr lang="tr-TR" sz="1600" dirty="0" smtClean="0"/>
                        <a:t>· Renk dağılımı eşit olmalı</a:t>
                      </a:r>
                    </a:p>
                    <a:p>
                      <a:r>
                        <a:rPr lang="tr-TR" sz="1600" dirty="0" smtClean="0"/>
                        <a:t>· Yüzey düzgünlüğü sabit olmalı</a:t>
                      </a:r>
                    </a:p>
                    <a:p>
                      <a:endParaRPr lang="tr-TR" sz="1600" dirty="0" smtClean="0"/>
                    </a:p>
                    <a:p>
                      <a:r>
                        <a:rPr lang="tr-TR" sz="1600" b="1" dirty="0" smtClean="0"/>
                        <a:t>2. KENAR MUKAVEMETİ</a:t>
                      </a:r>
                    </a:p>
                    <a:p>
                      <a:r>
                        <a:rPr lang="tr-TR" sz="1600" dirty="0" smtClean="0"/>
                        <a:t>· Kenar yırtılmalarına karşı dayanıklı</a:t>
                      </a:r>
                    </a:p>
                    <a:p>
                      <a:r>
                        <a:rPr lang="tr-TR" sz="1600" dirty="0" smtClean="0"/>
                        <a:t>· Kesim kalitesi yüksek olmalı</a:t>
                      </a:r>
                    </a:p>
                    <a:p>
                      <a:r>
                        <a:rPr lang="tr-TR" sz="1600" dirty="0" smtClean="0"/>
                        <a:t>· Kenar düzgünlüğü sabit olmalı</a:t>
                      </a:r>
                    </a:p>
                    <a:p>
                      <a:endParaRPr lang="tr-TR" sz="1600" dirty="0" smtClean="0"/>
                    </a:p>
                    <a:p>
                      <a:r>
                        <a:rPr lang="tr-TR" sz="1600" b="1" dirty="0" smtClean="0"/>
                        <a:t>3. AŞINMA DİRENCİ</a:t>
                      </a:r>
                    </a:p>
                    <a:p>
                      <a:r>
                        <a:rPr lang="tr-TR" sz="1600" dirty="0" smtClean="0"/>
                        <a:t>· Zorlu depolama koşullarına dayanım</a:t>
                      </a:r>
                    </a:p>
                    <a:p>
                      <a:r>
                        <a:rPr lang="tr-TR" sz="1600" dirty="0" smtClean="0"/>
                        <a:t>· Kimyasallara direnç</a:t>
                      </a:r>
                    </a:p>
                    <a:p>
                      <a:r>
                        <a:rPr lang="tr-TR" sz="1600" dirty="0" smtClean="0"/>
                        <a:t>· Yıpranmaya karşı dayanıklılık</a:t>
                      </a:r>
                    </a:p>
                    <a:p>
                      <a:endParaRPr lang="tr-TR" sz="1600" dirty="0" smtClean="0"/>
                    </a:p>
                    <a:p>
                      <a:r>
                        <a:rPr lang="tr-TR" sz="1600" b="1" dirty="0" smtClean="0"/>
                        <a:t>4. GÜVENLİK ÖZELLİKLERİ</a:t>
                      </a:r>
                    </a:p>
                    <a:p>
                      <a:r>
                        <a:rPr lang="tr-TR" sz="1600" dirty="0" smtClean="0"/>
                        <a:t>· </a:t>
                      </a:r>
                      <a:r>
                        <a:rPr lang="tr-TR" sz="1600" dirty="0" err="1" smtClean="0"/>
                        <a:t>Toksik</a:t>
                      </a:r>
                      <a:r>
                        <a:rPr lang="tr-TR" sz="1600" dirty="0" smtClean="0"/>
                        <a:t> madde içermemeli</a:t>
                      </a:r>
                    </a:p>
                    <a:p>
                      <a:r>
                        <a:rPr lang="tr-TR" sz="1600" dirty="0" smtClean="0"/>
                        <a:t>· Hayvan sağlığına uygun olmalı</a:t>
                      </a:r>
                    </a:p>
                    <a:p>
                      <a:r>
                        <a:rPr lang="tr-TR" sz="1600" dirty="0" smtClean="0"/>
                        <a:t>· Çevre dostu bileşenler</a:t>
                      </a:r>
                    </a:p>
                    <a:p>
                      <a:endParaRPr lang="tr-TR" sz="1600" dirty="0"/>
                    </a:p>
                  </a:txBody>
                  <a:tcPr>
                    <a:solidFill>
                      <a:schemeClr val="accent5">
                        <a:lumMod val="20000"/>
                        <a:lumOff val="80000"/>
                      </a:schemeClr>
                    </a:solidFill>
                  </a:tcPr>
                </a:tc>
                <a:extLst>
                  <a:ext uri="{0D108BD9-81ED-4DB2-BD59-A6C34878D82A}">
                    <a16:rowId xmlns:a16="http://schemas.microsoft.com/office/drawing/2014/main" val="3725739788"/>
                  </a:ext>
                </a:extLst>
              </a:tr>
            </a:tbl>
          </a:graphicData>
        </a:graphic>
      </p:graphicFrame>
    </p:spTree>
    <p:extLst>
      <p:ext uri="{BB962C8B-B14F-4D97-AF65-F5344CB8AC3E}">
        <p14:creationId xmlns:p14="http://schemas.microsoft.com/office/powerpoint/2010/main" val="3753776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875467290"/>
              </p:ext>
            </p:extLst>
          </p:nvPr>
        </p:nvGraphicFramePr>
        <p:xfrm>
          <a:off x="0" y="1"/>
          <a:ext cx="12191999" cy="6847858"/>
        </p:xfrm>
        <a:graphic>
          <a:graphicData uri="http://schemas.openxmlformats.org/drawingml/2006/table">
            <a:tbl>
              <a:tblPr firstRow="1" bandRow="1">
                <a:tableStyleId>{5C22544A-7EE6-4342-B048-85BDC9FD1C3A}</a:tableStyleId>
              </a:tblPr>
              <a:tblGrid>
                <a:gridCol w="12191999">
                  <a:extLst>
                    <a:ext uri="{9D8B030D-6E8A-4147-A177-3AD203B41FA5}">
                      <a16:colId xmlns:a16="http://schemas.microsoft.com/office/drawing/2014/main" val="3147364880"/>
                    </a:ext>
                  </a:extLst>
                </a:gridCol>
              </a:tblGrid>
              <a:tr h="4870937">
                <a:tc>
                  <a:txBody>
                    <a:bodyPr/>
                    <a:lstStyle/>
                    <a:p>
                      <a:pPr algn="ctr"/>
                      <a:r>
                        <a:rPr lang="tr-TR" sz="3200" dirty="0" smtClean="0"/>
                        <a:t>YUKARDA AMACINA UYGUN OLARAK KALİTELİ BİR SİLAJ STRECH'TE </a:t>
                      </a:r>
                    </a:p>
                    <a:p>
                      <a:pPr algn="ctr"/>
                      <a:r>
                        <a:rPr lang="tr-TR" sz="3200" dirty="0" smtClean="0"/>
                        <a:t>MUTLAKA OLMASI GEREKEN  ÖZELLİKLER VERİLMİŞTİR </a:t>
                      </a:r>
                      <a:endParaRPr lang="tr-TR" sz="3200" dirty="0"/>
                    </a:p>
                  </a:txBody>
                  <a:tcPr/>
                </a:tc>
                <a:extLst>
                  <a:ext uri="{0D108BD9-81ED-4DB2-BD59-A6C34878D82A}">
                    <a16:rowId xmlns:a16="http://schemas.microsoft.com/office/drawing/2014/main" val="3264254959"/>
                  </a:ext>
                </a:extLst>
              </a:tr>
              <a:tr h="1976921">
                <a:tc>
                  <a:txBody>
                    <a:bodyPr/>
                    <a:lstStyle/>
                    <a:p>
                      <a:pPr algn="ctr"/>
                      <a:r>
                        <a:rPr lang="tr-TR" sz="2400" dirty="0" smtClean="0"/>
                        <a:t>AŞAĞIDA MEVCUT KLASİK YÖNTEMLER İLE ÜRETİLEN KATKI MADDESİ (PW60 YADA PWL60) MASTERBATCH OLAN BİR SİLAJ STRECH FİLMİNİN TÜKETİCİDEN GELEN GERİ DÖNÜŞLER, GENEL ŞİKAYETLER UZUN VADELİ DENEYİMLER DOĞRULTUSUNDA YAPILAN ORTALAMA LABORATUVAR TEST SONUÇLARI VE GENEL TÜKETİCİ DEĞERLENDİRMELERİ BULUNMAKTADIR</a:t>
                      </a:r>
                      <a:endParaRPr lang="tr-TR" sz="2400" dirty="0"/>
                    </a:p>
                  </a:txBody>
                  <a:tcPr/>
                </a:tc>
                <a:extLst>
                  <a:ext uri="{0D108BD9-81ED-4DB2-BD59-A6C34878D82A}">
                    <a16:rowId xmlns:a16="http://schemas.microsoft.com/office/drawing/2014/main" val="1891870756"/>
                  </a:ext>
                </a:extLst>
              </a:tr>
            </a:tbl>
          </a:graphicData>
        </a:graphic>
      </p:graphicFrame>
      <p:pic>
        <p:nvPicPr>
          <p:cNvPr id="9" name="Resim 8"/>
          <p:cNvPicPr>
            <a:picLocks noChangeAspect="1"/>
          </p:cNvPicPr>
          <p:nvPr/>
        </p:nvPicPr>
        <p:blipFill>
          <a:blip r:embed="rId2"/>
          <a:stretch>
            <a:fillRect/>
          </a:stretch>
        </p:blipFill>
        <p:spPr>
          <a:xfrm>
            <a:off x="-1" y="1116623"/>
            <a:ext cx="12191999" cy="3701562"/>
          </a:xfrm>
          <a:prstGeom prst="rect">
            <a:avLst/>
          </a:prstGeom>
        </p:spPr>
      </p:pic>
    </p:spTree>
    <p:extLst>
      <p:ext uri="{BB962C8B-B14F-4D97-AF65-F5344CB8AC3E}">
        <p14:creationId xmlns:p14="http://schemas.microsoft.com/office/powerpoint/2010/main" val="60850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983414600"/>
              </p:ext>
            </p:extLst>
          </p:nvPr>
        </p:nvGraphicFramePr>
        <p:xfrm>
          <a:off x="-2" y="-1"/>
          <a:ext cx="12192000" cy="12684518"/>
        </p:xfrm>
        <a:graphic>
          <a:graphicData uri="http://schemas.openxmlformats.org/drawingml/2006/table">
            <a:tbl>
              <a:tblPr firstRow="1" bandRow="1">
                <a:tableStyleId>{5C22544A-7EE6-4342-B048-85BDC9FD1C3A}</a:tableStyleId>
              </a:tblPr>
              <a:tblGrid>
                <a:gridCol w="2039817">
                  <a:extLst>
                    <a:ext uri="{9D8B030D-6E8A-4147-A177-3AD203B41FA5}">
                      <a16:colId xmlns:a16="http://schemas.microsoft.com/office/drawing/2014/main" val="1560081170"/>
                    </a:ext>
                  </a:extLst>
                </a:gridCol>
                <a:gridCol w="1566985">
                  <a:extLst>
                    <a:ext uri="{9D8B030D-6E8A-4147-A177-3AD203B41FA5}">
                      <a16:colId xmlns:a16="http://schemas.microsoft.com/office/drawing/2014/main" val="598371248"/>
                    </a:ext>
                  </a:extLst>
                </a:gridCol>
                <a:gridCol w="965198">
                  <a:extLst>
                    <a:ext uri="{9D8B030D-6E8A-4147-A177-3AD203B41FA5}">
                      <a16:colId xmlns:a16="http://schemas.microsoft.com/office/drawing/2014/main" val="1029021657"/>
                    </a:ext>
                  </a:extLst>
                </a:gridCol>
                <a:gridCol w="1581667">
                  <a:extLst>
                    <a:ext uri="{9D8B030D-6E8A-4147-A177-3AD203B41FA5}">
                      <a16:colId xmlns:a16="http://schemas.microsoft.com/office/drawing/2014/main" val="1056238737"/>
                    </a:ext>
                  </a:extLst>
                </a:gridCol>
                <a:gridCol w="2545492">
                  <a:extLst>
                    <a:ext uri="{9D8B030D-6E8A-4147-A177-3AD203B41FA5}">
                      <a16:colId xmlns:a16="http://schemas.microsoft.com/office/drawing/2014/main" val="1332957020"/>
                    </a:ext>
                  </a:extLst>
                </a:gridCol>
                <a:gridCol w="3492841">
                  <a:extLst>
                    <a:ext uri="{9D8B030D-6E8A-4147-A177-3AD203B41FA5}">
                      <a16:colId xmlns:a16="http://schemas.microsoft.com/office/drawing/2014/main" val="1027281947"/>
                    </a:ext>
                  </a:extLst>
                </a:gridCol>
              </a:tblGrid>
              <a:tr h="1249681">
                <a:tc>
                  <a:txBody>
                    <a:bodyPr/>
                    <a:lstStyle/>
                    <a:p>
                      <a:pPr algn="ctr" fontAlgn="ctr"/>
                      <a:r>
                        <a:rPr lang="tr-TR" sz="2000" b="1" i="0" u="none" strike="noStrike" dirty="0">
                          <a:solidFill>
                            <a:srgbClr val="000000"/>
                          </a:solidFill>
                          <a:effectLst/>
                          <a:latin typeface="Calibri" panose="020F0502020204030204" pitchFamily="34" charset="0"/>
                        </a:rPr>
                        <a:t>TEST PARAMETRESİ</a:t>
                      </a:r>
                    </a:p>
                  </a:txBody>
                  <a:tcPr marL="7620" marR="7620" marT="7620" marB="0" anchor="ctr"/>
                </a:tc>
                <a:tc>
                  <a:txBody>
                    <a:bodyPr/>
                    <a:lstStyle/>
                    <a:p>
                      <a:pPr algn="ctr" fontAlgn="ctr"/>
                      <a:r>
                        <a:rPr lang="tr-TR" sz="1600" b="1" i="0" u="none" strike="noStrike" dirty="0">
                          <a:solidFill>
                            <a:srgbClr val="000000"/>
                          </a:solidFill>
                          <a:effectLst/>
                          <a:latin typeface="Calibri" panose="020F0502020204030204" pitchFamily="34" charset="0"/>
                        </a:rPr>
                        <a:t>OLMASI </a:t>
                      </a:r>
                      <a:br>
                        <a:rPr lang="tr-TR" sz="1600" b="1" i="0" u="none" strike="noStrike" dirty="0">
                          <a:solidFill>
                            <a:srgbClr val="000000"/>
                          </a:solidFill>
                          <a:effectLst/>
                          <a:latin typeface="Calibri" panose="020F0502020204030204" pitchFamily="34" charset="0"/>
                        </a:rPr>
                      </a:br>
                      <a:r>
                        <a:rPr lang="tr-TR" sz="1600" b="1" i="0" u="none" strike="noStrike" dirty="0">
                          <a:solidFill>
                            <a:srgbClr val="000000"/>
                          </a:solidFill>
                          <a:effectLst/>
                          <a:latin typeface="Calibri" panose="020F0502020204030204" pitchFamily="34" charset="0"/>
                        </a:rPr>
                        <a:t>GEREKEN OPTİMUM </a:t>
                      </a:r>
                      <a:br>
                        <a:rPr lang="tr-TR" sz="1600" b="1" i="0" u="none" strike="noStrike" dirty="0">
                          <a:solidFill>
                            <a:srgbClr val="000000"/>
                          </a:solidFill>
                          <a:effectLst/>
                          <a:latin typeface="Calibri" panose="020F0502020204030204" pitchFamily="34" charset="0"/>
                        </a:rPr>
                      </a:br>
                      <a:r>
                        <a:rPr lang="tr-TR" sz="1600" b="1" i="0" u="none" strike="noStrike" dirty="0">
                          <a:solidFill>
                            <a:srgbClr val="000000"/>
                          </a:solidFill>
                          <a:effectLst/>
                          <a:latin typeface="Calibri" panose="020F0502020204030204" pitchFamily="34" charset="0"/>
                        </a:rPr>
                        <a:t>DEĞER</a:t>
                      </a:r>
                    </a:p>
                  </a:txBody>
                  <a:tcPr marL="7620" marR="7620" marT="7620" marB="0" anchor="ctr"/>
                </a:tc>
                <a:tc gridSpan="2">
                  <a:txBody>
                    <a:bodyPr/>
                    <a:lstStyle/>
                    <a:p>
                      <a:pPr algn="ctr" fontAlgn="ctr"/>
                      <a:r>
                        <a:rPr lang="tr-TR" sz="1800" b="1" i="0" u="none" strike="noStrike">
                          <a:solidFill>
                            <a:srgbClr val="000000"/>
                          </a:solidFill>
                          <a:effectLst/>
                          <a:latin typeface="Calibri" panose="020F0502020204030204" pitchFamily="34" charset="0"/>
                        </a:rPr>
                        <a:t>ORTALAMA GERÇEK </a:t>
                      </a:r>
                      <a:br>
                        <a:rPr lang="tr-TR" sz="1800" b="1" i="0" u="none" strike="noStrike">
                          <a:solidFill>
                            <a:srgbClr val="000000"/>
                          </a:solidFill>
                          <a:effectLst/>
                          <a:latin typeface="Calibri" panose="020F0502020204030204" pitchFamily="34" charset="0"/>
                        </a:rPr>
                      </a:br>
                      <a:r>
                        <a:rPr lang="tr-TR" sz="1800" b="1" i="0" u="none" strike="noStrike">
                          <a:solidFill>
                            <a:srgbClr val="000000"/>
                          </a:solidFill>
                          <a:effectLst/>
                          <a:latin typeface="Calibri" panose="020F0502020204030204" pitchFamily="34" charset="0"/>
                        </a:rPr>
                        <a:t>SONUÇ</a:t>
                      </a:r>
                    </a:p>
                  </a:txBody>
                  <a:tcPr marL="7620" marR="7620" marT="7620" marB="0" anchor="ctr"/>
                </a:tc>
                <a:tc hMerge="1">
                  <a:txBody>
                    <a:bodyPr/>
                    <a:lstStyle/>
                    <a:p>
                      <a:endParaRPr lang="tr-TR"/>
                    </a:p>
                  </a:txBody>
                  <a:tcPr/>
                </a:tc>
                <a:tc>
                  <a:txBody>
                    <a:bodyPr/>
                    <a:lstStyle/>
                    <a:p>
                      <a:pPr algn="ctr" fontAlgn="ctr"/>
                      <a:r>
                        <a:rPr lang="tr-TR" sz="1600" b="1" i="0" u="none" strike="noStrike">
                          <a:solidFill>
                            <a:srgbClr val="000000"/>
                          </a:solidFill>
                          <a:effectLst/>
                          <a:latin typeface="Calibri" panose="020F0502020204030204" pitchFamily="34" charset="0"/>
                        </a:rPr>
                        <a:t>PRATİKTE KARŞILIK </a:t>
                      </a:r>
                      <a:br>
                        <a:rPr lang="tr-TR" sz="1600" b="1" i="0" u="none" strike="noStrike">
                          <a:solidFill>
                            <a:srgbClr val="000000"/>
                          </a:solidFill>
                          <a:effectLst/>
                          <a:latin typeface="Calibri" panose="020F0502020204030204" pitchFamily="34" charset="0"/>
                        </a:rPr>
                      </a:br>
                      <a:r>
                        <a:rPr lang="tr-TR" sz="1600" b="1" i="0" u="none" strike="noStrike">
                          <a:solidFill>
                            <a:srgbClr val="000000"/>
                          </a:solidFill>
                          <a:effectLst/>
                          <a:latin typeface="Calibri" panose="020F0502020204030204" pitchFamily="34" charset="0"/>
                        </a:rPr>
                        <a:t>GELEN DURUM</a:t>
                      </a:r>
                    </a:p>
                  </a:txBody>
                  <a:tcPr marL="7620" marR="7620" marT="7620" marB="0" anchor="ctr"/>
                </a:tc>
                <a:tc>
                  <a:txBody>
                    <a:bodyPr/>
                    <a:lstStyle/>
                    <a:p>
                      <a:pPr algn="ctr" fontAlgn="ctr"/>
                      <a:r>
                        <a:rPr lang="tr-TR" sz="2200" b="1" i="0" u="none" strike="noStrike">
                          <a:solidFill>
                            <a:srgbClr val="000000"/>
                          </a:solidFill>
                          <a:effectLst/>
                          <a:latin typeface="Calibri" panose="020F0502020204030204" pitchFamily="34" charset="0"/>
                        </a:rPr>
                        <a:t>DEĞERLENDİRME</a:t>
                      </a:r>
                    </a:p>
                  </a:txBody>
                  <a:tcPr marL="7620" marR="7620" marT="7620" marB="0" anchor="ctr"/>
                </a:tc>
                <a:extLst>
                  <a:ext uri="{0D108BD9-81ED-4DB2-BD59-A6C34878D82A}">
                    <a16:rowId xmlns:a16="http://schemas.microsoft.com/office/drawing/2014/main" val="177402363"/>
                  </a:ext>
                </a:extLst>
              </a:tr>
              <a:tr h="902047">
                <a:tc>
                  <a:txBody>
                    <a:bodyPr/>
                    <a:lstStyle/>
                    <a:p>
                      <a:pPr algn="ctr" fontAlgn="ctr"/>
                      <a:r>
                        <a:rPr lang="tr-TR" sz="1800" b="0" i="0" u="none" strike="noStrike" dirty="0">
                          <a:solidFill>
                            <a:srgbClr val="000000"/>
                          </a:solidFill>
                          <a:effectLst/>
                          <a:latin typeface="Calibri" panose="020F0502020204030204" pitchFamily="34" charset="0"/>
                        </a:rPr>
                        <a:t>Yırtılma Direnci </a:t>
                      </a:r>
                    </a:p>
                  </a:txBody>
                  <a:tcPr marL="7620" marR="7620" marT="7620" marB="0" anchor="ctr"/>
                </a:tc>
                <a:tc>
                  <a:txBody>
                    <a:bodyPr/>
                    <a:lstStyle/>
                    <a:p>
                      <a:pPr algn="ctr" fontAlgn="ctr"/>
                      <a:r>
                        <a:rPr lang="tr-TR" sz="1400" b="0" i="0" u="none" strike="noStrike">
                          <a:solidFill>
                            <a:srgbClr val="000000"/>
                          </a:solidFill>
                          <a:effectLst/>
                          <a:latin typeface="Calibri" panose="020F0502020204030204" pitchFamily="34" charset="0"/>
                        </a:rPr>
                        <a:t>60 N/mm²</a:t>
                      </a:r>
                    </a:p>
                  </a:txBody>
                  <a:tcPr marL="7620" marR="7620" marT="7620" marB="0" anchor="ctr"/>
                </a:tc>
                <a:tc gridSpan="2">
                  <a:txBody>
                    <a:bodyPr/>
                    <a:lstStyle/>
                    <a:p>
                      <a:pPr algn="ctr" fontAlgn="ctr"/>
                      <a:r>
                        <a:rPr lang="tr-TR" sz="1800" b="0" i="0" u="none" strike="noStrike">
                          <a:solidFill>
                            <a:srgbClr val="000000"/>
                          </a:solidFill>
                          <a:effectLst/>
                          <a:latin typeface="Calibri" panose="020F0502020204030204" pitchFamily="34" charset="0"/>
                        </a:rPr>
                        <a:t>40-50 N/mm²</a:t>
                      </a:r>
                    </a:p>
                  </a:txBody>
                  <a:tcPr marL="7620" marR="7620" marT="7620" marB="0" anchor="ctr"/>
                </a:tc>
                <a:tc hMerge="1">
                  <a:txBody>
                    <a:bodyPr/>
                    <a:lstStyle/>
                    <a:p>
                      <a:endParaRPr lang="tr-TR"/>
                    </a:p>
                  </a:txBody>
                  <a:tcPr/>
                </a:tc>
                <a:tc>
                  <a:txBody>
                    <a:bodyPr/>
                    <a:lstStyle/>
                    <a:p>
                      <a:pPr algn="ctr" fontAlgn="ctr"/>
                      <a:r>
                        <a:rPr lang="tr-TR" sz="1100" b="0" i="0" u="none" strike="noStrike">
                          <a:solidFill>
                            <a:srgbClr val="000000"/>
                          </a:solidFill>
                          <a:effectLst/>
                          <a:latin typeface="Calibri" panose="020F0502020204030204" pitchFamily="34" charset="0"/>
                        </a:rPr>
                        <a:t>Rüzgar ve mekanik stres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altında kolay yırtılma</a:t>
                      </a:r>
                    </a:p>
                  </a:txBody>
                  <a:tcPr marL="7620" marR="7620" marT="7620" marB="0" anchor="ctr"/>
                </a:tc>
                <a:tc>
                  <a:txBody>
                    <a:bodyPr/>
                    <a:lstStyle/>
                    <a:p>
                      <a:pPr algn="ctr" fontAlgn="ctr"/>
                      <a:r>
                        <a:rPr lang="tr-TR" sz="1100" b="0" i="0" u="none" strike="noStrike">
                          <a:solidFill>
                            <a:srgbClr val="000000"/>
                          </a:solidFill>
                          <a:effectLst/>
                          <a:latin typeface="Calibri" panose="020F0502020204030204" pitchFamily="34" charset="0"/>
                        </a:rPr>
                        <a:t>Beklenenin altında bir dayanım. Gergin sarım sırasında veya rüzgar yükü altında boydan yırtılmalar oluşur.  Sonuç: Tüm balyanın hava alarak bozulma riski.</a:t>
                      </a:r>
                    </a:p>
                  </a:txBody>
                  <a:tcPr marL="7620" marR="7620" marT="7620" marB="0" anchor="ctr"/>
                </a:tc>
                <a:extLst>
                  <a:ext uri="{0D108BD9-81ED-4DB2-BD59-A6C34878D82A}">
                    <a16:rowId xmlns:a16="http://schemas.microsoft.com/office/drawing/2014/main" val="3707006287"/>
                  </a:ext>
                </a:extLst>
              </a:tr>
              <a:tr h="872108">
                <a:tc>
                  <a:txBody>
                    <a:bodyPr/>
                    <a:lstStyle/>
                    <a:p>
                      <a:pPr algn="ctr" fontAlgn="ctr"/>
                      <a:r>
                        <a:rPr lang="tr-TR" sz="1800" b="0" i="0" u="none" strike="noStrike" dirty="0">
                          <a:solidFill>
                            <a:srgbClr val="000000"/>
                          </a:solidFill>
                          <a:effectLst/>
                          <a:latin typeface="Calibri" panose="020F0502020204030204" pitchFamily="34" charset="0"/>
                        </a:rPr>
                        <a:t>Delinme Direnci </a:t>
                      </a:r>
                    </a:p>
                  </a:txBody>
                  <a:tcPr marL="7620" marR="7620" marT="7620" marB="0" anchor="ctr"/>
                </a:tc>
                <a:tc>
                  <a:txBody>
                    <a:bodyPr/>
                    <a:lstStyle/>
                    <a:p>
                      <a:pPr algn="ctr" fontAlgn="ctr"/>
                      <a:r>
                        <a:rPr lang="tr-TR" sz="1400" b="0" i="0" u="none" strike="noStrike" dirty="0">
                          <a:solidFill>
                            <a:srgbClr val="000000"/>
                          </a:solidFill>
                          <a:effectLst/>
                          <a:latin typeface="Calibri" panose="020F0502020204030204" pitchFamily="34" charset="0"/>
                        </a:rPr>
                        <a:t>800 gram</a:t>
                      </a:r>
                    </a:p>
                  </a:txBody>
                  <a:tcPr marL="7620" marR="7620" marT="7620" marB="0" anchor="ctr"/>
                </a:tc>
                <a:tc gridSpan="2">
                  <a:txBody>
                    <a:bodyPr/>
                    <a:lstStyle/>
                    <a:p>
                      <a:pPr algn="ctr" fontAlgn="ctr"/>
                      <a:r>
                        <a:rPr lang="tr-TR" sz="1800" b="0" i="0" u="none" strike="noStrike">
                          <a:solidFill>
                            <a:srgbClr val="000000"/>
                          </a:solidFill>
                          <a:effectLst/>
                          <a:latin typeface="Calibri" panose="020F0502020204030204" pitchFamily="34" charset="0"/>
                        </a:rPr>
                        <a:t>400-600 gram</a:t>
                      </a:r>
                    </a:p>
                  </a:txBody>
                  <a:tcPr marL="7620" marR="7620" marT="7620" marB="0" anchor="ctr"/>
                </a:tc>
                <a:tc hMerge="1">
                  <a:txBody>
                    <a:bodyPr/>
                    <a:lstStyle/>
                    <a:p>
                      <a:endParaRPr lang="tr-TR"/>
                    </a:p>
                  </a:txBody>
                  <a:tcPr/>
                </a:tc>
                <a:tc>
                  <a:txBody>
                    <a:bodyPr/>
                    <a:lstStyle/>
                    <a:p>
                      <a:pPr algn="ctr" fontAlgn="ctr"/>
                      <a:r>
                        <a:rPr lang="tr-TR" sz="1100" b="0" i="0" u="none" strike="noStrike">
                          <a:solidFill>
                            <a:srgbClr val="000000"/>
                          </a:solidFill>
                          <a:effectLst/>
                          <a:latin typeface="Calibri" panose="020F0502020204030204" pitchFamily="34" charset="0"/>
                        </a:rPr>
                        <a:t>Yabancı nesnelere temas ettiğinde Fiziksel darbelerde kolay delinmesi </a:t>
                      </a:r>
                    </a:p>
                  </a:txBody>
                  <a:tcPr marL="7620" marR="7620" marT="7620" marB="0" anchor="ctr"/>
                </a:tc>
                <a:tc>
                  <a:txBody>
                    <a:bodyPr/>
                    <a:lstStyle/>
                    <a:p>
                      <a:pPr algn="ctr" fontAlgn="ctr"/>
                      <a:r>
                        <a:rPr lang="tr-TR" sz="1100" b="0" i="0" u="none" strike="noStrike">
                          <a:solidFill>
                            <a:srgbClr val="000000"/>
                          </a:solidFill>
                          <a:effectLst/>
                          <a:latin typeface="Calibri" panose="020F0502020204030204" pitchFamily="34" charset="0"/>
                        </a:rPr>
                        <a:t>Sap, dal, taş gibi sivri nesnelere karşı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yetersiz koruma. Hayvanların yaklaşması veya küçük darbelerde delikler oluşur.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 Sonuç: Hava giriş noktaları, küf ve fire.</a:t>
                      </a:r>
                    </a:p>
                  </a:txBody>
                  <a:tcPr marL="7620" marR="7620" marT="7620" marB="0" anchor="ctr"/>
                </a:tc>
                <a:extLst>
                  <a:ext uri="{0D108BD9-81ED-4DB2-BD59-A6C34878D82A}">
                    <a16:rowId xmlns:a16="http://schemas.microsoft.com/office/drawing/2014/main" val="3090605918"/>
                  </a:ext>
                </a:extLst>
              </a:tr>
              <a:tr h="982846">
                <a:tc>
                  <a:txBody>
                    <a:bodyPr/>
                    <a:lstStyle/>
                    <a:p>
                      <a:pPr algn="ctr" fontAlgn="ctr"/>
                      <a:r>
                        <a:rPr lang="tr-TR" sz="1800" b="0" i="0" u="none" strike="noStrike" dirty="0">
                          <a:solidFill>
                            <a:srgbClr val="000000"/>
                          </a:solidFill>
                          <a:effectLst/>
                          <a:latin typeface="Calibri" panose="020F0502020204030204" pitchFamily="34" charset="0"/>
                        </a:rPr>
                        <a:t>Çekme Mukavemeti</a:t>
                      </a:r>
                    </a:p>
                  </a:txBody>
                  <a:tcPr marL="7620" marR="7620" marT="7620" marB="0" anchor="ctr"/>
                </a:tc>
                <a:tc>
                  <a:txBody>
                    <a:bodyPr/>
                    <a:lstStyle/>
                    <a:p>
                      <a:pPr algn="ctr" fontAlgn="ctr"/>
                      <a:r>
                        <a:rPr lang="tr-TR" sz="1400" b="0" i="0" u="none" strike="noStrike">
                          <a:solidFill>
                            <a:srgbClr val="000000"/>
                          </a:solidFill>
                          <a:effectLst/>
                          <a:latin typeface="Calibri" panose="020F0502020204030204" pitchFamily="34" charset="0"/>
                        </a:rPr>
                        <a:t>25 Mpa</a:t>
                      </a:r>
                    </a:p>
                  </a:txBody>
                  <a:tcPr marL="7620" marR="7620" marT="7620" marB="0" anchor="ctr"/>
                </a:tc>
                <a:tc gridSpan="2">
                  <a:txBody>
                    <a:bodyPr/>
                    <a:lstStyle/>
                    <a:p>
                      <a:pPr algn="ctr" fontAlgn="ctr"/>
                      <a:r>
                        <a:rPr lang="tr-TR" sz="1800" b="0" i="0" u="none" strike="noStrike" dirty="0">
                          <a:solidFill>
                            <a:srgbClr val="000000"/>
                          </a:solidFill>
                          <a:effectLst/>
                          <a:latin typeface="Calibri" panose="020F0502020204030204" pitchFamily="34" charset="0"/>
                        </a:rPr>
                        <a:t>18-22 </a:t>
                      </a:r>
                      <a:r>
                        <a:rPr lang="tr-TR" sz="1800" b="0" i="0" u="none" strike="noStrike" dirty="0" err="1">
                          <a:solidFill>
                            <a:srgbClr val="000000"/>
                          </a:solidFill>
                          <a:effectLst/>
                          <a:latin typeface="Calibri" panose="020F0502020204030204" pitchFamily="34" charset="0"/>
                        </a:rPr>
                        <a:t>Mpa</a:t>
                      </a:r>
                      <a:endParaRPr lang="tr-TR" sz="1800" b="0"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tr-TR"/>
                    </a:p>
                  </a:txBody>
                  <a:tcPr/>
                </a:tc>
                <a:tc>
                  <a:txBody>
                    <a:bodyPr/>
                    <a:lstStyle/>
                    <a:p>
                      <a:pPr algn="ctr" fontAlgn="ctr"/>
                      <a:r>
                        <a:rPr lang="tr-TR" sz="1100" b="0" i="0" u="none" strike="noStrike" dirty="0">
                          <a:solidFill>
                            <a:srgbClr val="000000"/>
                          </a:solidFill>
                          <a:effectLst/>
                          <a:latin typeface="Calibri" panose="020F0502020204030204" pitchFamily="34" charset="0"/>
                        </a:rPr>
                        <a:t>Sarım sırasında kopmalar ve gerginlik kaybı </a:t>
                      </a:r>
                    </a:p>
                  </a:txBody>
                  <a:tcPr marL="7620" marR="7620" marT="7620" marB="0" anchor="ctr"/>
                </a:tc>
                <a:tc>
                  <a:txBody>
                    <a:bodyPr/>
                    <a:lstStyle/>
                    <a:p>
                      <a:pPr algn="ctr" fontAlgn="ctr"/>
                      <a:r>
                        <a:rPr lang="tr-TR" sz="1100" b="0" i="0" u="none" strike="noStrike">
                          <a:solidFill>
                            <a:srgbClr val="000000"/>
                          </a:solidFill>
                          <a:effectLst/>
                          <a:latin typeface="Calibri" panose="020F0502020204030204" pitchFamily="34" charset="0"/>
                        </a:rPr>
                        <a:t>Düşük çekme dayanımı,film sarımı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sırasında özellikle balya kenarlarında kopmalara ve gerginlik kaybına neden olur.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Yeterli sıkılık sağlanamadığı için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balya içinde hava boşlukları kalır.</a:t>
                      </a:r>
                    </a:p>
                  </a:txBody>
                  <a:tcPr marL="7620" marR="7620" marT="7620" marB="0" anchor="ctr"/>
                </a:tc>
                <a:extLst>
                  <a:ext uri="{0D108BD9-81ED-4DB2-BD59-A6C34878D82A}">
                    <a16:rowId xmlns:a16="http://schemas.microsoft.com/office/drawing/2014/main" val="1994819063"/>
                  </a:ext>
                </a:extLst>
              </a:tr>
              <a:tr h="633046">
                <a:tc>
                  <a:txBody>
                    <a:bodyPr/>
                    <a:lstStyle/>
                    <a:p>
                      <a:pPr algn="ctr" fontAlgn="ctr"/>
                      <a:r>
                        <a:rPr lang="tr-TR" sz="1800" b="0" i="0" u="none" strike="noStrike" dirty="0">
                          <a:solidFill>
                            <a:srgbClr val="000000"/>
                          </a:solidFill>
                          <a:effectLst/>
                          <a:latin typeface="Calibri" panose="020F0502020204030204" pitchFamily="34" charset="0"/>
                        </a:rPr>
                        <a:t>Uzama Kapasitesi</a:t>
                      </a:r>
                    </a:p>
                  </a:txBody>
                  <a:tcPr marL="7620" marR="7620" marT="7620" marB="0" anchor="ctr"/>
                </a:tc>
                <a:tc>
                  <a:txBody>
                    <a:bodyPr/>
                    <a:lstStyle/>
                    <a:p>
                      <a:pPr algn="ctr" fontAlgn="ctr"/>
                      <a:r>
                        <a:rPr lang="tr-TR" sz="1400" b="0" i="0" u="none" strike="noStrike">
                          <a:solidFill>
                            <a:srgbClr val="000000"/>
                          </a:solidFill>
                          <a:effectLst/>
                          <a:latin typeface="Calibri" panose="020F0502020204030204" pitchFamily="34" charset="0"/>
                        </a:rPr>
                        <a:t>%500-700</a:t>
                      </a:r>
                    </a:p>
                  </a:txBody>
                  <a:tcPr marL="7620" marR="7620" marT="7620" marB="0" anchor="ctr"/>
                </a:tc>
                <a:tc gridSpan="2">
                  <a:txBody>
                    <a:bodyPr/>
                    <a:lstStyle/>
                    <a:p>
                      <a:pPr algn="ctr" fontAlgn="ctr"/>
                      <a:r>
                        <a:rPr lang="tr-TR" sz="1800" b="0" i="0" u="none" strike="noStrike">
                          <a:solidFill>
                            <a:srgbClr val="000000"/>
                          </a:solidFill>
                          <a:effectLst/>
                          <a:latin typeface="Calibri" panose="020F0502020204030204" pitchFamily="34" charset="0"/>
                        </a:rPr>
                        <a:t>%300-%450</a:t>
                      </a:r>
                    </a:p>
                  </a:txBody>
                  <a:tcPr marL="7620" marR="7620" marT="7620" marB="0" anchor="ctr"/>
                </a:tc>
                <a:tc hMerge="1">
                  <a:txBody>
                    <a:bodyPr/>
                    <a:lstStyle/>
                    <a:p>
                      <a:endParaRPr lang="tr-TR"/>
                    </a:p>
                  </a:txBody>
                  <a:tcPr/>
                </a:tc>
                <a:tc>
                  <a:txBody>
                    <a:bodyPr/>
                    <a:lstStyle/>
                    <a:p>
                      <a:pPr algn="ctr" fontAlgn="ctr"/>
                      <a:r>
                        <a:rPr lang="tr-TR" sz="1100" b="0" i="0" u="none" strike="noStrike">
                          <a:solidFill>
                            <a:srgbClr val="000000"/>
                          </a:solidFill>
                          <a:effectLst/>
                          <a:latin typeface="Calibri" panose="020F0502020204030204" pitchFamily="34" charset="0"/>
                        </a:rPr>
                        <a:t>Yetersiz esneklik balyayı kavrayamama</a:t>
                      </a:r>
                    </a:p>
                  </a:txBody>
                  <a:tcPr marL="7620" marR="7620" marT="7620" marB="0" anchor="ctr"/>
                </a:tc>
                <a:tc>
                  <a:txBody>
                    <a:bodyPr/>
                    <a:lstStyle/>
                    <a:p>
                      <a:pPr algn="ctr" fontAlgn="b"/>
                      <a:r>
                        <a:rPr lang="tr-TR" sz="1100" b="0" i="0" u="none" strike="noStrike" dirty="0">
                          <a:solidFill>
                            <a:srgbClr val="000000"/>
                          </a:solidFill>
                          <a:effectLst/>
                          <a:latin typeface="Calibri" panose="020F0502020204030204" pitchFamily="34" charset="0"/>
                        </a:rPr>
                        <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Sınırlı esneme </a:t>
                      </a:r>
                      <a:r>
                        <a:rPr lang="tr-TR" sz="1100" b="0" i="0" u="none" strike="noStrike" dirty="0" err="1">
                          <a:solidFill>
                            <a:srgbClr val="000000"/>
                          </a:solidFill>
                          <a:effectLst/>
                          <a:latin typeface="Calibri" panose="020F0502020204030204" pitchFamily="34" charset="0"/>
                        </a:rPr>
                        <a:t>özelliği,balyanın</a:t>
                      </a:r>
                      <a:r>
                        <a:rPr lang="tr-TR" sz="1100" b="0" i="0" u="none" strike="noStrike" dirty="0">
                          <a:solidFill>
                            <a:srgbClr val="000000"/>
                          </a:solidFill>
                          <a:effectLst/>
                          <a:latin typeface="Calibri" panose="020F0502020204030204" pitchFamily="34" charset="0"/>
                        </a:rPr>
                        <a:t> tüm</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 yüzeyini kavrayamamasına ve homojen </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bir sarma işlemi yapılamamasına </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sebep olur. Özellikle düzensiz </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şekilli balyalarda yetersiz kalır.</a:t>
                      </a:r>
                    </a:p>
                  </a:txBody>
                  <a:tcPr marL="7620" marR="7620" marT="7620" marB="0" anchor="b"/>
                </a:tc>
                <a:extLst>
                  <a:ext uri="{0D108BD9-81ED-4DB2-BD59-A6C34878D82A}">
                    <a16:rowId xmlns:a16="http://schemas.microsoft.com/office/drawing/2014/main" val="1948705832"/>
                  </a:ext>
                </a:extLst>
              </a:tr>
              <a:tr h="914177">
                <a:tc>
                  <a:txBody>
                    <a:bodyPr/>
                    <a:lstStyle/>
                    <a:p>
                      <a:pPr algn="ctr" fontAlgn="ctr"/>
                      <a:r>
                        <a:rPr lang="tr-TR" sz="1800" b="0" i="0" u="none" strike="noStrike" dirty="0">
                          <a:solidFill>
                            <a:srgbClr val="000000"/>
                          </a:solidFill>
                          <a:effectLst/>
                          <a:latin typeface="Calibri" panose="020F0502020204030204" pitchFamily="34" charset="0"/>
                        </a:rPr>
                        <a:t>Oksijen Geçirgenliği</a:t>
                      </a:r>
                    </a:p>
                  </a:txBody>
                  <a:tcPr marL="7620" marR="7620" marT="7620" marB="0" anchor="ctr"/>
                </a:tc>
                <a:tc>
                  <a:txBody>
                    <a:bodyPr/>
                    <a:lstStyle/>
                    <a:p>
                      <a:pPr algn="ctr" fontAlgn="ctr"/>
                      <a:r>
                        <a:rPr lang="tr-TR" sz="1400" b="0" i="0" u="none" strike="noStrike">
                          <a:solidFill>
                            <a:srgbClr val="000000"/>
                          </a:solidFill>
                          <a:effectLst/>
                          <a:latin typeface="Calibri" panose="020F0502020204030204" pitchFamily="34" charset="0"/>
                        </a:rPr>
                        <a:t>2000 </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cm³/m²/24 saat</a:t>
                      </a:r>
                    </a:p>
                  </a:txBody>
                  <a:tcPr marL="7620" marR="7620" marT="7620" marB="0" anchor="ctr"/>
                </a:tc>
                <a:tc gridSpan="2">
                  <a:txBody>
                    <a:bodyPr/>
                    <a:lstStyle/>
                    <a:p>
                      <a:pPr algn="ctr" fontAlgn="ctr"/>
                      <a:r>
                        <a:rPr lang="tr-TR" sz="1800" b="0" i="0" u="none" strike="noStrike">
                          <a:solidFill>
                            <a:srgbClr val="000000"/>
                          </a:solidFill>
                          <a:effectLst/>
                          <a:latin typeface="Calibri" panose="020F0502020204030204" pitchFamily="34" charset="0"/>
                        </a:rPr>
                        <a:t>3500 cm³/m²/24s</a:t>
                      </a:r>
                    </a:p>
                  </a:txBody>
                  <a:tcPr marL="7620" marR="7620" marT="7620" marB="0" anchor="ctr"/>
                </a:tc>
                <a:tc hMerge="1">
                  <a:txBody>
                    <a:bodyPr/>
                    <a:lstStyle/>
                    <a:p>
                      <a:endParaRPr lang="tr-TR"/>
                    </a:p>
                  </a:txBody>
                  <a:tcPr/>
                </a:tc>
                <a:tc>
                  <a:txBody>
                    <a:bodyPr/>
                    <a:lstStyle/>
                    <a:p>
                      <a:pPr algn="ctr" fontAlgn="ctr"/>
                      <a:r>
                        <a:rPr lang="tr-TR" sz="1100" b="0" i="0" u="none" strike="noStrike">
                          <a:solidFill>
                            <a:srgbClr val="000000"/>
                          </a:solidFill>
                          <a:effectLst/>
                          <a:latin typeface="Calibri" panose="020F0502020204030204" pitchFamily="34" charset="0"/>
                        </a:rPr>
                        <a:t>Hava sızıntısı nedeni ile kötü fermantasyon</a:t>
                      </a:r>
                    </a:p>
                  </a:txBody>
                  <a:tcPr marL="7620" marR="7620" marT="7620" marB="0" anchor="ctr"/>
                </a:tc>
                <a:tc>
                  <a:txBody>
                    <a:bodyPr/>
                    <a:lstStyle/>
                    <a:p>
                      <a:pPr algn="ctr" fontAlgn="ctr"/>
                      <a:r>
                        <a:rPr lang="tr-TR" sz="1100" b="0" i="0" u="none" strike="noStrike">
                          <a:solidFill>
                            <a:srgbClr val="000000"/>
                          </a:solidFill>
                          <a:effectLst/>
                          <a:latin typeface="Calibri" panose="020F0502020204030204" pitchFamily="34" charset="0"/>
                        </a:rPr>
                        <a:t>Yüksek oksijen geçişi.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Fermantasyon stabil değildir,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istenmeyen bakteriler (küf) üreyebilir.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Sonuç: Besin değeri kaybı, ekşi koku,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hayvanların yemi reddetmesi.</a:t>
                      </a:r>
                    </a:p>
                  </a:txBody>
                  <a:tcPr marL="7620" marR="7620" marT="7620" marB="0" anchor="ctr"/>
                </a:tc>
                <a:extLst>
                  <a:ext uri="{0D108BD9-81ED-4DB2-BD59-A6C34878D82A}">
                    <a16:rowId xmlns:a16="http://schemas.microsoft.com/office/drawing/2014/main" val="1082592354"/>
                  </a:ext>
                </a:extLst>
              </a:tr>
              <a:tr h="954577">
                <a:tc>
                  <a:txBody>
                    <a:bodyPr/>
                    <a:lstStyle/>
                    <a:p>
                      <a:pPr algn="ctr" fontAlgn="ctr"/>
                      <a:r>
                        <a:rPr lang="tr-TR" sz="1800" b="0" i="0" u="none" strike="noStrike" dirty="0">
                          <a:solidFill>
                            <a:srgbClr val="000000"/>
                          </a:solidFill>
                          <a:effectLst/>
                          <a:latin typeface="Calibri" panose="020F0502020204030204" pitchFamily="34" charset="0"/>
                        </a:rPr>
                        <a:t>UV Direnci</a:t>
                      </a:r>
                    </a:p>
                  </a:txBody>
                  <a:tcPr marL="7620" marR="7620" marT="7620" marB="0" anchor="ctr"/>
                </a:tc>
                <a:tc>
                  <a:txBody>
                    <a:bodyPr/>
                    <a:lstStyle/>
                    <a:p>
                      <a:pPr algn="ctr" fontAlgn="ctr"/>
                      <a:r>
                        <a:rPr lang="tr-TR" sz="1400" b="0" i="0" u="none" strike="noStrike">
                          <a:solidFill>
                            <a:srgbClr val="000000"/>
                          </a:solidFill>
                          <a:effectLst/>
                          <a:latin typeface="Calibri" panose="020F0502020204030204" pitchFamily="34" charset="0"/>
                        </a:rPr>
                        <a:t>12 ay +</a:t>
                      </a:r>
                    </a:p>
                  </a:txBody>
                  <a:tcPr marL="7620" marR="7620" marT="7620" marB="0" anchor="ctr"/>
                </a:tc>
                <a:tc gridSpan="2">
                  <a:txBody>
                    <a:bodyPr/>
                    <a:lstStyle/>
                    <a:p>
                      <a:pPr algn="ctr" fontAlgn="ctr"/>
                      <a:r>
                        <a:rPr lang="tr-TR" sz="1800" b="0" i="0" u="none" strike="noStrike">
                          <a:solidFill>
                            <a:srgbClr val="000000"/>
                          </a:solidFill>
                          <a:effectLst/>
                          <a:latin typeface="Calibri" panose="020F0502020204030204" pitchFamily="34" charset="0"/>
                        </a:rPr>
                        <a:t>7-9 ay</a:t>
                      </a:r>
                    </a:p>
                  </a:txBody>
                  <a:tcPr marL="7620" marR="7620" marT="7620" marB="0" anchor="ctr"/>
                </a:tc>
                <a:tc hMerge="1">
                  <a:txBody>
                    <a:bodyPr/>
                    <a:lstStyle/>
                    <a:p>
                      <a:endParaRPr lang="tr-TR"/>
                    </a:p>
                  </a:txBody>
                  <a:tcPr/>
                </a:tc>
                <a:tc>
                  <a:txBody>
                    <a:bodyPr/>
                    <a:lstStyle/>
                    <a:p>
                      <a:pPr algn="ctr" fontAlgn="ctr"/>
                      <a:r>
                        <a:rPr lang="tr-TR" sz="1100" b="0" i="0" u="none" strike="noStrike">
                          <a:solidFill>
                            <a:srgbClr val="000000"/>
                          </a:solidFill>
                          <a:effectLst/>
                          <a:latin typeface="Calibri" panose="020F0502020204030204" pitchFamily="34" charset="0"/>
                        </a:rPr>
                        <a:t>Bir sezondan sonra özelliğini kaybetmesi</a:t>
                      </a:r>
                    </a:p>
                  </a:txBody>
                  <a:tcPr marL="7620" marR="7620" marT="7620" marB="0" anchor="ctr"/>
                </a:tc>
                <a:tc>
                  <a:txBody>
                    <a:bodyPr/>
                    <a:lstStyle/>
                    <a:p>
                      <a:pPr algn="ctr" fontAlgn="ctr"/>
                      <a:r>
                        <a:rPr lang="tr-TR" sz="1100" b="0" i="0" u="none" strike="noStrike">
                          <a:solidFill>
                            <a:srgbClr val="000000"/>
                          </a:solidFill>
                          <a:effectLst/>
                          <a:latin typeface="Calibri" panose="020F0502020204030204" pitchFamily="34" charset="0"/>
                        </a:rPr>
                        <a:t>Renk solması, yüzeyde çatlaklar ve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gevşeme gözlemlenir. Mekanik özellikleri</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(esneklik, yırtılma) %50'ye varan oranda azalır.  Sonuç: Depolanan film ertesi sene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güvenle kullanılamaz, ek maliyet.</a:t>
                      </a:r>
                    </a:p>
                  </a:txBody>
                  <a:tcPr marL="7620" marR="7620" marT="7620" marB="0" anchor="ctr"/>
                </a:tc>
                <a:extLst>
                  <a:ext uri="{0D108BD9-81ED-4DB2-BD59-A6C34878D82A}">
                    <a16:rowId xmlns:a16="http://schemas.microsoft.com/office/drawing/2014/main" val="1103911601"/>
                  </a:ext>
                </a:extLst>
              </a:tr>
              <a:tr h="722415">
                <a:tc>
                  <a:txBody>
                    <a:bodyPr/>
                    <a:lstStyle/>
                    <a:p>
                      <a:pPr algn="ctr" fontAlgn="ctr"/>
                      <a:r>
                        <a:rPr lang="tr-TR" sz="1800" b="0" i="0" u="none" strike="noStrike" dirty="0">
                          <a:solidFill>
                            <a:srgbClr val="000000"/>
                          </a:solidFill>
                          <a:effectLst/>
                          <a:latin typeface="Calibri" panose="020F0502020204030204" pitchFamily="34" charset="0"/>
                        </a:rPr>
                        <a:t>Nem Geçirgenliği</a:t>
                      </a:r>
                    </a:p>
                  </a:txBody>
                  <a:tcPr marL="7620" marR="7620" marT="7620" marB="0" anchor="ctr"/>
                </a:tc>
                <a:tc>
                  <a:txBody>
                    <a:bodyPr/>
                    <a:lstStyle/>
                    <a:p>
                      <a:pPr algn="ctr" fontAlgn="ctr"/>
                      <a:r>
                        <a:rPr lang="tr-TR" sz="1400" b="0" i="0" u="none" strike="noStrike">
                          <a:solidFill>
                            <a:srgbClr val="000000"/>
                          </a:solidFill>
                          <a:effectLst/>
                          <a:latin typeface="Calibri" panose="020F0502020204030204" pitchFamily="34" charset="0"/>
                        </a:rPr>
                        <a:t>10 g/m²/</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24 saat</a:t>
                      </a:r>
                    </a:p>
                  </a:txBody>
                  <a:tcPr marL="7620" marR="7620" marT="7620" marB="0" anchor="ctr"/>
                </a:tc>
                <a:tc gridSpan="2">
                  <a:txBody>
                    <a:bodyPr/>
                    <a:lstStyle/>
                    <a:p>
                      <a:pPr algn="ctr" fontAlgn="ctr"/>
                      <a:r>
                        <a:rPr lang="tr-TR" sz="1800" b="0" i="0" u="none" strike="noStrike">
                          <a:solidFill>
                            <a:srgbClr val="000000"/>
                          </a:solidFill>
                          <a:effectLst/>
                          <a:latin typeface="Calibri" panose="020F0502020204030204" pitchFamily="34" charset="0"/>
                        </a:rPr>
                        <a:t>15-25 g/m²/24s</a:t>
                      </a:r>
                    </a:p>
                  </a:txBody>
                  <a:tcPr marL="7620" marR="7620" marT="7620" marB="0" anchor="ctr"/>
                </a:tc>
                <a:tc hMerge="1">
                  <a:txBody>
                    <a:bodyPr/>
                    <a:lstStyle/>
                    <a:p>
                      <a:endParaRPr lang="tr-TR"/>
                    </a:p>
                  </a:txBody>
                  <a:tcPr/>
                </a:tc>
                <a:tc>
                  <a:txBody>
                    <a:bodyPr/>
                    <a:lstStyle/>
                    <a:p>
                      <a:pPr algn="ctr" fontAlgn="ctr"/>
                      <a:r>
                        <a:rPr lang="tr-TR" sz="1100" b="0" i="0" u="none" strike="noStrike">
                          <a:solidFill>
                            <a:srgbClr val="000000"/>
                          </a:solidFill>
                          <a:effectLst/>
                          <a:latin typeface="Calibri" panose="020F0502020204030204" pitchFamily="34" charset="0"/>
                        </a:rPr>
                        <a:t>Nem kaybı, Kuruma ve Besin değeri kaybı</a:t>
                      </a:r>
                    </a:p>
                  </a:txBody>
                  <a:tcPr marL="7620" marR="7620" marT="7620" marB="0" anchor="ctr"/>
                </a:tc>
                <a:tc>
                  <a:txBody>
                    <a:bodyPr/>
                    <a:lstStyle/>
                    <a:p>
                      <a:pPr algn="ctr" fontAlgn="ctr"/>
                      <a:r>
                        <a:rPr lang="tr-TR" sz="1100" b="0" i="0" u="none" strike="noStrike">
                          <a:solidFill>
                            <a:srgbClr val="000000"/>
                          </a:solidFill>
                          <a:effectLst/>
                          <a:latin typeface="Calibri" panose="020F0502020204030204" pitchFamily="34" charset="0"/>
                        </a:rPr>
                        <a:t>Yüksek nem geçirgenlik değeri,silajın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kurumasına ve besin değeri kaybına yol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açar. Ideal nem koruması sağlanamadığı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için yem kalitesi düşer.</a:t>
                      </a:r>
                    </a:p>
                  </a:txBody>
                  <a:tcPr marL="7620" marR="7620" marT="7620" marB="0" anchor="ctr"/>
                </a:tc>
                <a:extLst>
                  <a:ext uri="{0D108BD9-81ED-4DB2-BD59-A6C34878D82A}">
                    <a16:rowId xmlns:a16="http://schemas.microsoft.com/office/drawing/2014/main" val="3288510531"/>
                  </a:ext>
                </a:extLst>
              </a:tr>
              <a:tr h="1642045">
                <a:tc>
                  <a:txBody>
                    <a:bodyPr/>
                    <a:lstStyle/>
                    <a:p>
                      <a:pPr algn="ctr" fontAlgn="ctr"/>
                      <a:r>
                        <a:rPr lang="tr-TR" sz="1600" b="0" i="0" u="none" strike="noStrike" dirty="0">
                          <a:solidFill>
                            <a:srgbClr val="000000"/>
                          </a:solidFill>
                          <a:effectLst/>
                          <a:latin typeface="Calibri" panose="020F0502020204030204" pitchFamily="34" charset="0"/>
                        </a:rPr>
                        <a:t>Ortam Sıcaklığına göre </a:t>
                      </a:r>
                      <a:br>
                        <a:rPr lang="tr-TR" sz="1600" b="0" i="0" u="none" strike="noStrike" dirty="0">
                          <a:solidFill>
                            <a:srgbClr val="000000"/>
                          </a:solidFill>
                          <a:effectLst/>
                          <a:latin typeface="Calibri" panose="020F0502020204030204" pitchFamily="34" charset="0"/>
                        </a:rPr>
                      </a:br>
                      <a:r>
                        <a:rPr lang="tr-TR" sz="1600" b="0" i="0" u="none" strike="noStrike" dirty="0">
                          <a:solidFill>
                            <a:srgbClr val="000000"/>
                          </a:solidFill>
                          <a:effectLst/>
                          <a:latin typeface="Calibri" panose="020F0502020204030204" pitchFamily="34" charset="0"/>
                        </a:rPr>
                        <a:t>Uzama Performansı </a:t>
                      </a:r>
                      <a:br>
                        <a:rPr lang="tr-TR" sz="1600" b="0" i="0" u="none" strike="noStrike" dirty="0">
                          <a:solidFill>
                            <a:srgbClr val="000000"/>
                          </a:solidFill>
                          <a:effectLst/>
                          <a:latin typeface="Calibri" panose="020F0502020204030204" pitchFamily="34" charset="0"/>
                        </a:rPr>
                      </a:br>
                      <a:r>
                        <a:rPr lang="tr-TR" sz="1600" b="0" i="0" u="none" strike="noStrike" dirty="0">
                          <a:solidFill>
                            <a:srgbClr val="000000"/>
                          </a:solidFill>
                          <a:effectLst/>
                          <a:latin typeface="Calibri" panose="020F0502020204030204" pitchFamily="34" charset="0"/>
                        </a:rPr>
                        <a:t>test sonuçları</a:t>
                      </a:r>
                    </a:p>
                  </a:txBody>
                  <a:tcPr marL="7620" marR="7620" marT="7620" marB="0" anchor="ctr"/>
                </a:tc>
                <a:tc>
                  <a:txBody>
                    <a:bodyPr/>
                    <a:lstStyle/>
                    <a:p>
                      <a:pPr algn="ctr" fontAlgn="ctr"/>
                      <a:r>
                        <a:rPr lang="tr-TR" sz="1400" b="0" i="0" u="none" strike="noStrike">
                          <a:solidFill>
                            <a:srgbClr val="000000"/>
                          </a:solidFill>
                          <a:effectLst/>
                          <a:latin typeface="Calibri" panose="020F0502020204030204" pitchFamily="34" charset="0"/>
                        </a:rPr>
                        <a:t>(-20°C'de) esnekliğini korumalı</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(+50°C'de) deforme olmamalı</a:t>
                      </a:r>
                    </a:p>
                  </a:txBody>
                  <a:tcPr marL="7620" marR="7620" marT="7620" marB="0" anchor="ctr"/>
                </a:tc>
                <a:tc gridSpan="2">
                  <a:txBody>
                    <a:bodyPr/>
                    <a:lstStyle/>
                    <a:p>
                      <a:pPr algn="l" fontAlgn="ctr"/>
                      <a:r>
                        <a:rPr lang="tr-TR" sz="1400" b="0" i="0" u="none" strike="noStrike">
                          <a:solidFill>
                            <a:srgbClr val="000000"/>
                          </a:solidFill>
                          <a:effectLst/>
                          <a:latin typeface="Calibri" panose="020F0502020204030204" pitchFamily="34" charset="0"/>
                        </a:rPr>
                        <a:t>(+20°C) Uzama:      %400-450</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(+5°C)   Uzama:       %200-250</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(0°C)     Uzama:       %100-150</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(-5°C)   Uzama:            %50-80  </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Kırılganlık başlıyor</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(-10°C)  Uzama:           %30-15 </a:t>
                      </a:r>
                      <a:br>
                        <a:rPr lang="tr-TR" sz="1400" b="0" i="0" u="none" strike="noStrike">
                          <a:solidFill>
                            <a:srgbClr val="000000"/>
                          </a:solidFill>
                          <a:effectLst/>
                          <a:latin typeface="Calibri" panose="020F0502020204030204" pitchFamily="34" charset="0"/>
                        </a:rPr>
                      </a:br>
                      <a:r>
                        <a:rPr lang="tr-TR" sz="1400" b="0" i="0" u="none" strike="noStrike">
                          <a:solidFill>
                            <a:srgbClr val="000000"/>
                          </a:solidFill>
                          <a:effectLst/>
                          <a:latin typeface="Calibri" panose="020F0502020204030204" pitchFamily="34" charset="0"/>
                        </a:rPr>
                        <a:t>Kesin yırtılma</a:t>
                      </a:r>
                    </a:p>
                  </a:txBody>
                  <a:tcPr marL="7620" marR="7620" marT="7620" marB="0" anchor="ctr"/>
                </a:tc>
                <a:tc hMerge="1">
                  <a:txBody>
                    <a:bodyPr/>
                    <a:lstStyle/>
                    <a:p>
                      <a:endParaRPr lang="tr-TR"/>
                    </a:p>
                  </a:txBody>
                  <a:tcPr/>
                </a:tc>
                <a:tc>
                  <a:txBody>
                    <a:bodyPr/>
                    <a:lstStyle/>
                    <a:p>
                      <a:pPr algn="ctr" fontAlgn="ctr"/>
                      <a:r>
                        <a:rPr lang="tr-TR" sz="1100" b="0" i="0" u="none" strike="noStrike" dirty="0">
                          <a:solidFill>
                            <a:srgbClr val="000000"/>
                          </a:solidFill>
                          <a:effectLst/>
                          <a:latin typeface="Calibri" panose="020F0502020204030204" pitchFamily="34" charset="0"/>
                        </a:rPr>
                        <a:t>Kış aylarımda </a:t>
                      </a:r>
                      <a:r>
                        <a:rPr lang="tr-TR" sz="1100" b="0" i="0" u="none" strike="noStrike" dirty="0" err="1">
                          <a:solidFill>
                            <a:srgbClr val="000000"/>
                          </a:solidFill>
                          <a:effectLst/>
                          <a:latin typeface="Calibri" panose="020F0502020204030204" pitchFamily="34" charset="0"/>
                        </a:rPr>
                        <a:t>Krılganlaşma</a:t>
                      </a:r>
                      <a:r>
                        <a:rPr lang="tr-TR" sz="1100" b="0" i="0" u="none" strike="noStrike" dirty="0">
                          <a:solidFill>
                            <a:srgbClr val="000000"/>
                          </a:solidFill>
                          <a:effectLst/>
                          <a:latin typeface="Calibri" panose="020F0502020204030204" pitchFamily="34" charset="0"/>
                        </a:rPr>
                        <a:t> ve yırtılma</a:t>
                      </a:r>
                    </a:p>
                  </a:txBody>
                  <a:tcPr marL="7620" marR="7620" marT="7620" marB="0" anchor="ctr"/>
                </a:tc>
                <a:tc>
                  <a:txBody>
                    <a:bodyPr/>
                    <a:lstStyle/>
                    <a:p>
                      <a:pPr algn="ctr" fontAlgn="ctr"/>
                      <a:r>
                        <a:rPr lang="tr-TR" sz="1100" b="0" i="0" u="none" strike="noStrike">
                          <a:solidFill>
                            <a:srgbClr val="000000"/>
                          </a:solidFill>
                          <a:effectLst/>
                          <a:latin typeface="Calibri" panose="020F0502020204030204" pitchFamily="34" charset="0"/>
                        </a:rPr>
                        <a:t>&gt; +5°C'nin altında esnekliği hızla kaybeder.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 Sarım sırasında "gıcırdama" hissi ve ani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yırtılmalar yaşanır.  Sonuç: Daha </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fazla film israfı ve verimsiz sarım.</a:t>
                      </a:r>
                    </a:p>
                  </a:txBody>
                  <a:tcPr marL="7620" marR="7620" marT="7620" marB="0" anchor="ctr"/>
                </a:tc>
                <a:extLst>
                  <a:ext uri="{0D108BD9-81ED-4DB2-BD59-A6C34878D82A}">
                    <a16:rowId xmlns:a16="http://schemas.microsoft.com/office/drawing/2014/main" val="1604275115"/>
                  </a:ext>
                </a:extLst>
              </a:tr>
              <a:tr h="440319">
                <a:tc rowSpan="4">
                  <a:txBody>
                    <a:bodyPr/>
                    <a:lstStyle/>
                    <a:p>
                      <a:pPr algn="ctr" fontAlgn="ctr"/>
                      <a:r>
                        <a:rPr lang="tr-TR" sz="1800" b="0" i="0" u="none" strike="noStrike" dirty="0">
                          <a:solidFill>
                            <a:srgbClr val="000000"/>
                          </a:solidFill>
                          <a:effectLst/>
                          <a:latin typeface="Calibri" panose="020F0502020204030204" pitchFamily="34" charset="0"/>
                        </a:rPr>
                        <a:t>(</a:t>
                      </a:r>
                      <a:r>
                        <a:rPr lang="tr-TR" sz="1800" b="0" i="0" u="none" strike="noStrike" dirty="0" err="1">
                          <a:solidFill>
                            <a:srgbClr val="000000"/>
                          </a:solidFill>
                          <a:effectLst/>
                          <a:latin typeface="Calibri" panose="020F0502020204030204" pitchFamily="34" charset="0"/>
                        </a:rPr>
                        <a:t>Tack</a:t>
                      </a:r>
                      <a:r>
                        <a:rPr lang="tr-TR" sz="1800" b="0" i="0" u="none" strike="noStrike" dirty="0">
                          <a:solidFill>
                            <a:srgbClr val="000000"/>
                          </a:solidFill>
                          <a:effectLst/>
                          <a:latin typeface="Calibri" panose="020F0502020204030204" pitchFamily="34" charset="0"/>
                        </a:rPr>
                        <a:t>) Kendinden </a:t>
                      </a:r>
                      <a:br>
                        <a:rPr lang="tr-TR" sz="1800" b="0" i="0" u="none" strike="noStrike" dirty="0">
                          <a:solidFill>
                            <a:srgbClr val="000000"/>
                          </a:solidFill>
                          <a:effectLst/>
                          <a:latin typeface="Calibri" panose="020F0502020204030204" pitchFamily="34" charset="0"/>
                        </a:rPr>
                      </a:br>
                      <a:r>
                        <a:rPr lang="tr-TR" sz="1800" b="0" i="0" u="none" strike="noStrike" dirty="0">
                          <a:solidFill>
                            <a:srgbClr val="000000"/>
                          </a:solidFill>
                          <a:effectLst/>
                          <a:latin typeface="Calibri" panose="020F0502020204030204" pitchFamily="34" charset="0"/>
                        </a:rPr>
                        <a:t>Yapışma-Tutuculuk </a:t>
                      </a:r>
                    </a:p>
                  </a:txBody>
                  <a:tcPr marL="7620" marR="7620" marT="7620" marB="0" anchor="ctr"/>
                </a:tc>
                <a:tc rowSpan="4">
                  <a:txBody>
                    <a:bodyPr/>
                    <a:lstStyle/>
                    <a:p>
                      <a:pPr algn="ctr" fontAlgn="ctr"/>
                      <a:r>
                        <a:rPr lang="tr-TR" sz="1400" b="0" i="0" u="none" strike="noStrike">
                          <a:solidFill>
                            <a:srgbClr val="000000"/>
                          </a:solidFill>
                          <a:effectLst/>
                          <a:latin typeface="Calibri" panose="020F0502020204030204" pitchFamily="34" charset="0"/>
                        </a:rPr>
                        <a:t>İÇ VE DIŞ YÜZEY BİRBİRİNE YAPIŞMALI</a:t>
                      </a:r>
                    </a:p>
                  </a:txBody>
                  <a:tcPr marL="7620" marR="7620" marT="7620" marB="0" anchor="ctr"/>
                </a:tc>
                <a:tc>
                  <a:txBody>
                    <a:bodyPr/>
                    <a:lstStyle/>
                    <a:p>
                      <a:pPr algn="ctr" fontAlgn="ctr"/>
                      <a:r>
                        <a:rPr lang="tr-TR" sz="1200" b="1" i="0" u="none" strike="noStrike">
                          <a:solidFill>
                            <a:srgbClr val="000000"/>
                          </a:solidFill>
                          <a:effectLst/>
                          <a:latin typeface="Calibri" panose="020F0502020204030204" pitchFamily="34" charset="0"/>
                        </a:rPr>
                        <a:t>Ölçüm Metodu</a:t>
                      </a:r>
                    </a:p>
                  </a:txBody>
                  <a:tcPr marL="7620" marR="7620" marT="7620" marB="0" anchor="ctr"/>
                </a:tc>
                <a:tc>
                  <a:txBody>
                    <a:bodyPr/>
                    <a:lstStyle/>
                    <a:p>
                      <a:pPr algn="ctr" fontAlgn="ctr"/>
                      <a:r>
                        <a:rPr lang="tr-TR" sz="1100" b="1" i="0" u="none" strike="noStrike">
                          <a:solidFill>
                            <a:srgbClr val="000000"/>
                          </a:solidFill>
                          <a:effectLst/>
                          <a:latin typeface="Calibri" panose="020F0502020204030204" pitchFamily="34" charset="0"/>
                        </a:rPr>
                        <a:t>SONUÇ</a:t>
                      </a:r>
                    </a:p>
                  </a:txBody>
                  <a:tcPr marL="7620" marR="7620" marT="7620" marB="0" anchor="ctr"/>
                </a:tc>
                <a:tc rowSpan="4">
                  <a:txBody>
                    <a:bodyPr/>
                    <a:lstStyle/>
                    <a:p>
                      <a:pPr algn="ctr" fontAlgn="ctr"/>
                      <a:r>
                        <a:rPr lang="tr-TR" sz="1100" b="0" i="0" u="none" strike="noStrike">
                          <a:solidFill>
                            <a:srgbClr val="000000"/>
                          </a:solidFill>
                          <a:effectLst/>
                          <a:latin typeface="Calibri" panose="020F0502020204030204" pitchFamily="34" charset="0"/>
                        </a:rPr>
                        <a:t>Rüzgarlı havalarda katman ayrılması</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Silajın Açılması</a:t>
                      </a:r>
                    </a:p>
                  </a:txBody>
                  <a:tcPr marL="7620" marR="7620" marT="7620" marB="0" anchor="ctr"/>
                </a:tc>
                <a:tc rowSpan="4">
                  <a:txBody>
                    <a:bodyPr/>
                    <a:lstStyle/>
                    <a:p>
                      <a:pPr algn="ctr" fontAlgn="ctr"/>
                      <a:r>
                        <a:rPr lang="tr-TR" sz="1100" b="0" i="0" u="none" strike="noStrike">
                          <a:solidFill>
                            <a:srgbClr val="000000"/>
                          </a:solidFill>
                          <a:effectLst/>
                          <a:latin typeface="Calibri" panose="020F0502020204030204" pitchFamily="34" charset="0"/>
                        </a:rPr>
                        <a:t>Soğuk havalarda neredeyse hiç yapışmaz. Rüzgarda katmanlar kolayca ayrılır ve</a:t>
                      </a:r>
                      <a:br>
                        <a:rPr lang="tr-TR" sz="1100" b="0" i="0" u="none" strike="noStrike">
                          <a:solidFill>
                            <a:srgbClr val="000000"/>
                          </a:solidFill>
                          <a:effectLst/>
                          <a:latin typeface="Calibri" panose="020F0502020204030204" pitchFamily="34" charset="0"/>
                        </a:rPr>
                      </a:br>
                      <a:r>
                        <a:rPr lang="tr-TR" sz="1100" b="0" i="0" u="none" strike="noStrike">
                          <a:solidFill>
                            <a:srgbClr val="000000"/>
                          </a:solidFill>
                          <a:effectLst/>
                          <a:latin typeface="Calibri" panose="020F0502020204030204" pitchFamily="34" charset="0"/>
                        </a:rPr>
                        <a:t>film uçar.   Sonuç: Silajı tekrar sarmak için ekstra iş gücü, zaman kaybı ve artı maliyet </a:t>
                      </a:r>
                    </a:p>
                  </a:txBody>
                  <a:tcPr marL="7620" marR="7620" marT="7620" marB="0" anchor="ctr"/>
                </a:tc>
                <a:extLst>
                  <a:ext uri="{0D108BD9-81ED-4DB2-BD59-A6C34878D82A}">
                    <a16:rowId xmlns:a16="http://schemas.microsoft.com/office/drawing/2014/main" val="999442667"/>
                  </a:ext>
                </a:extLst>
              </a:tr>
              <a:tr h="498474">
                <a:tc vMerge="1">
                  <a:txBody>
                    <a:bodyPr/>
                    <a:lstStyle/>
                    <a:p>
                      <a:endParaRPr lang="tr-TR"/>
                    </a:p>
                  </a:txBody>
                  <a:tcPr/>
                </a:tc>
                <a:tc vMerge="1">
                  <a:txBody>
                    <a:bodyPr/>
                    <a:lstStyle/>
                    <a:p>
                      <a:endParaRPr lang="tr-TR"/>
                    </a:p>
                  </a:txBody>
                  <a:tcPr/>
                </a:tc>
                <a:tc>
                  <a:txBody>
                    <a:bodyPr/>
                    <a:lstStyle/>
                    <a:p>
                      <a:pPr algn="ctr" fontAlgn="ctr"/>
                      <a:r>
                        <a:rPr lang="tr-TR" sz="1200" b="0" i="0" u="none" strike="noStrike">
                          <a:solidFill>
                            <a:srgbClr val="000000"/>
                          </a:solidFill>
                          <a:effectLst/>
                          <a:latin typeface="Calibri" panose="020F0502020204030204" pitchFamily="34" charset="0"/>
                        </a:rPr>
                        <a:t>Peel Strength</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(Yapışma gücü)</a:t>
                      </a:r>
                    </a:p>
                  </a:txBody>
                  <a:tcPr marL="7620" marR="7620" marT="7620" marB="0" anchor="ctr"/>
                </a:tc>
                <a:tc>
                  <a:txBody>
                    <a:bodyPr/>
                    <a:lstStyle/>
                    <a:p>
                      <a:pPr algn="ctr" fontAlgn="ctr"/>
                      <a:r>
                        <a:rPr lang="tr-TR" sz="1200" b="0" i="0" u="none" strike="noStrike">
                          <a:solidFill>
                            <a:srgbClr val="000000"/>
                          </a:solidFill>
                          <a:effectLst/>
                          <a:latin typeface="Calibri" panose="020F0502020204030204" pitchFamily="34" charset="0"/>
                        </a:rPr>
                        <a:t>2 - 4  N/cm</a:t>
                      </a:r>
                    </a:p>
                  </a:txBody>
                  <a:tcPr marL="7620" marR="7620" marT="7620"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768418300"/>
                  </a:ext>
                </a:extLst>
              </a:tr>
              <a:tr h="598169">
                <a:tc vMerge="1">
                  <a:txBody>
                    <a:bodyPr/>
                    <a:lstStyle/>
                    <a:p>
                      <a:endParaRPr lang="tr-TR"/>
                    </a:p>
                  </a:txBody>
                  <a:tcPr/>
                </a:tc>
                <a:tc vMerge="1">
                  <a:txBody>
                    <a:bodyPr/>
                    <a:lstStyle/>
                    <a:p>
                      <a:endParaRPr lang="tr-TR"/>
                    </a:p>
                  </a:txBody>
                  <a:tcPr/>
                </a:tc>
                <a:tc>
                  <a:txBody>
                    <a:bodyPr/>
                    <a:lstStyle/>
                    <a:p>
                      <a:pPr algn="ctr" fontAlgn="ctr"/>
                      <a:r>
                        <a:rPr lang="tr-TR" sz="1200" b="0" i="0" u="none" strike="noStrike">
                          <a:solidFill>
                            <a:srgbClr val="000000"/>
                          </a:solidFill>
                          <a:effectLst/>
                          <a:latin typeface="Calibri" panose="020F0502020204030204" pitchFamily="34" charset="0"/>
                        </a:rPr>
                        <a:t>Quick Stick</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(Hızlı Yapışma)</a:t>
                      </a:r>
                    </a:p>
                  </a:txBody>
                  <a:tcPr marL="7620" marR="7620" marT="7620" marB="0" anchor="ctr"/>
                </a:tc>
                <a:tc>
                  <a:txBody>
                    <a:bodyPr/>
                    <a:lstStyle/>
                    <a:p>
                      <a:pPr algn="ctr" fontAlgn="ctr"/>
                      <a:r>
                        <a:rPr lang="tr-TR" sz="1200" b="0" i="0" u="none" strike="noStrike">
                          <a:solidFill>
                            <a:srgbClr val="000000"/>
                          </a:solidFill>
                          <a:effectLst/>
                          <a:latin typeface="Calibri" panose="020F0502020204030204" pitchFamily="34" charset="0"/>
                        </a:rPr>
                        <a:t>1 - 3  N/cm</a:t>
                      </a:r>
                    </a:p>
                  </a:txBody>
                  <a:tcPr marL="7620" marR="7620" marT="7620"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680958048"/>
                  </a:ext>
                </a:extLst>
              </a:tr>
              <a:tr h="598169">
                <a:tc vMerge="1">
                  <a:txBody>
                    <a:bodyPr/>
                    <a:lstStyle/>
                    <a:p>
                      <a:endParaRPr lang="tr-TR"/>
                    </a:p>
                  </a:txBody>
                  <a:tcPr/>
                </a:tc>
                <a:tc vMerge="1">
                  <a:txBody>
                    <a:bodyPr/>
                    <a:lstStyle/>
                    <a:p>
                      <a:endParaRPr lang="tr-TR"/>
                    </a:p>
                  </a:txBody>
                  <a:tcPr/>
                </a:tc>
                <a:tc>
                  <a:txBody>
                    <a:bodyPr/>
                    <a:lstStyle/>
                    <a:p>
                      <a:pPr algn="ctr" fontAlgn="ctr"/>
                      <a:r>
                        <a:rPr lang="tr-TR" sz="1200" b="0" i="0" u="none" strike="noStrike">
                          <a:solidFill>
                            <a:srgbClr val="000000"/>
                          </a:solidFill>
                          <a:effectLst/>
                          <a:latin typeface="Calibri" panose="020F0502020204030204" pitchFamily="34" charset="0"/>
                        </a:rPr>
                        <a:t>Tack Force</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(Yapışma Kuvveti)</a:t>
                      </a:r>
                    </a:p>
                  </a:txBody>
                  <a:tcPr marL="7620" marR="7620" marT="7620" marB="0" anchor="ctr"/>
                </a:tc>
                <a:tc>
                  <a:txBody>
                    <a:bodyPr/>
                    <a:lstStyle/>
                    <a:p>
                      <a:pPr algn="ctr" fontAlgn="ctr"/>
                      <a:r>
                        <a:rPr lang="tr-TR" sz="1200" b="0" i="0" u="none" strike="noStrike">
                          <a:solidFill>
                            <a:srgbClr val="000000"/>
                          </a:solidFill>
                          <a:effectLst/>
                          <a:latin typeface="Calibri" panose="020F0502020204030204" pitchFamily="34" charset="0"/>
                        </a:rPr>
                        <a:t>0.5 - 1.5  N</a:t>
                      </a:r>
                    </a:p>
                  </a:txBody>
                  <a:tcPr marL="7620" marR="7620" marT="7620"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596241827"/>
                  </a:ext>
                </a:extLst>
              </a:tr>
              <a:tr h="1296031">
                <a:tc>
                  <a:txBody>
                    <a:bodyPr/>
                    <a:lstStyle/>
                    <a:p>
                      <a:pPr algn="ctr" fontAlgn="ctr"/>
                      <a:r>
                        <a:rPr lang="tr-TR" sz="1800" b="0" i="0" u="none" strike="noStrike">
                          <a:solidFill>
                            <a:srgbClr val="000000"/>
                          </a:solidFill>
                          <a:effectLst/>
                          <a:latin typeface="Calibri" panose="020F0502020204030204" pitchFamily="34" charset="0"/>
                        </a:rPr>
                        <a:t>Homojenlik</a:t>
                      </a:r>
                    </a:p>
                  </a:txBody>
                  <a:tcPr marL="7620" marR="7620" marT="7620" marB="0" anchor="ctr"/>
                </a:tc>
                <a:tc>
                  <a:txBody>
                    <a:bodyPr/>
                    <a:lstStyle/>
                    <a:p>
                      <a:pPr algn="ctr" fontAlgn="ctr"/>
                      <a:r>
                        <a:rPr lang="tr-TR" sz="1400" b="0" i="0" u="none" strike="noStrike">
                          <a:solidFill>
                            <a:srgbClr val="000000"/>
                          </a:solidFill>
                          <a:effectLst/>
                          <a:latin typeface="Calibri" panose="020F0502020204030204" pitchFamily="34" charset="0"/>
                        </a:rPr>
                        <a:t>YÜKSEK </a:t>
                      </a:r>
                    </a:p>
                  </a:txBody>
                  <a:tcPr marL="7620" marR="7620" marT="7620" marB="0" anchor="ctr"/>
                </a:tc>
                <a:tc gridSpan="2">
                  <a:txBody>
                    <a:bodyPr/>
                    <a:lstStyle/>
                    <a:p>
                      <a:pPr algn="ctr" fontAlgn="ctr"/>
                      <a:r>
                        <a:rPr lang="tr-TR" sz="2000" b="0" i="0" u="none" strike="noStrike">
                          <a:solidFill>
                            <a:srgbClr val="000000"/>
                          </a:solidFill>
                          <a:effectLst/>
                          <a:latin typeface="Calibri" panose="020F0502020204030204" pitchFamily="34" charset="0"/>
                        </a:rPr>
                        <a:t>Düşük </a:t>
                      </a:r>
                    </a:p>
                  </a:txBody>
                  <a:tcPr marL="7620" marR="7620" marT="7620" marB="0" anchor="ctr"/>
                </a:tc>
                <a:tc hMerge="1">
                  <a:txBody>
                    <a:bodyPr/>
                    <a:lstStyle/>
                    <a:p>
                      <a:endParaRPr lang="tr-TR"/>
                    </a:p>
                  </a:txBody>
                  <a:tcPr/>
                </a:tc>
                <a:tc>
                  <a:txBody>
                    <a:bodyPr/>
                    <a:lstStyle/>
                    <a:p>
                      <a:pPr algn="ctr" fontAlgn="ctr"/>
                      <a:r>
                        <a:rPr lang="tr-TR" sz="1100" b="0" i="0" u="none" strike="noStrike">
                          <a:solidFill>
                            <a:srgbClr val="000000"/>
                          </a:solidFill>
                          <a:effectLst/>
                          <a:latin typeface="Calibri" panose="020F0502020204030204" pitchFamily="34" charset="0"/>
                        </a:rPr>
                        <a:t>Film yüzeyinde zayıf noktalar</a:t>
                      </a:r>
                    </a:p>
                  </a:txBody>
                  <a:tcPr marL="7620" marR="7620" marT="7620" marB="0" anchor="ctr"/>
                </a:tc>
                <a:tc>
                  <a:txBody>
                    <a:bodyPr/>
                    <a:lstStyle/>
                    <a:p>
                      <a:pPr algn="ctr" fontAlgn="ctr"/>
                      <a:r>
                        <a:rPr lang="tr-TR" sz="1100" b="0" i="0" u="none" strike="noStrike" dirty="0" err="1">
                          <a:solidFill>
                            <a:srgbClr val="000000"/>
                          </a:solidFill>
                          <a:effectLst/>
                          <a:latin typeface="Calibri" panose="020F0502020204030204" pitchFamily="34" charset="0"/>
                        </a:rPr>
                        <a:t>Masterbatch'in</a:t>
                      </a:r>
                      <a:r>
                        <a:rPr lang="tr-TR" sz="1100" b="0" i="0" u="none" strike="noStrike" dirty="0">
                          <a:solidFill>
                            <a:srgbClr val="000000"/>
                          </a:solidFill>
                          <a:effectLst/>
                          <a:latin typeface="Calibri" panose="020F0502020204030204" pitchFamily="34" charset="0"/>
                        </a:rPr>
                        <a:t> eşit dağılmaması nedeniyle </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filmde "zayıf noktalar" oluşur.  </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Bu noktalardan yırtılma ve hava sızıntısı riski yüksektir. </a:t>
                      </a:r>
                      <a:br>
                        <a:rPr lang="tr-TR" sz="1100" b="0" i="0" u="none" strike="noStrike" dirty="0">
                          <a:solidFill>
                            <a:srgbClr val="000000"/>
                          </a:solidFill>
                          <a:effectLst/>
                          <a:latin typeface="Calibri" panose="020F0502020204030204" pitchFamily="34" charset="0"/>
                        </a:rPr>
                      </a:br>
                      <a:r>
                        <a:rPr lang="tr-TR" sz="1100" b="0" i="0" u="none" strike="noStrike" dirty="0">
                          <a:solidFill>
                            <a:srgbClr val="000000"/>
                          </a:solidFill>
                          <a:effectLst/>
                          <a:latin typeface="Calibri" panose="020F0502020204030204" pitchFamily="34" charset="0"/>
                        </a:rPr>
                        <a:t> Sonuç: Kalite tutarsızlığı, şansa bağlı bir performans.</a:t>
                      </a:r>
                    </a:p>
                  </a:txBody>
                  <a:tcPr marL="7620" marR="7620" marT="7620" marB="0" anchor="ctr"/>
                </a:tc>
                <a:extLst>
                  <a:ext uri="{0D108BD9-81ED-4DB2-BD59-A6C34878D82A}">
                    <a16:rowId xmlns:a16="http://schemas.microsoft.com/office/drawing/2014/main" val="2411711419"/>
                  </a:ext>
                </a:extLst>
              </a:tr>
            </a:tbl>
          </a:graphicData>
        </a:graphic>
      </p:graphicFrame>
    </p:spTree>
    <p:extLst>
      <p:ext uri="{BB962C8B-B14F-4D97-AF65-F5344CB8AC3E}">
        <p14:creationId xmlns:p14="http://schemas.microsoft.com/office/powerpoint/2010/main" val="350083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53433732"/>
              </p:ext>
            </p:extLst>
          </p:nvPr>
        </p:nvGraphicFramePr>
        <p:xfrm>
          <a:off x="0" y="2083778"/>
          <a:ext cx="12192000" cy="477422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989766857"/>
                    </a:ext>
                  </a:extLst>
                </a:gridCol>
              </a:tblGrid>
              <a:tr h="2305154">
                <a:tc>
                  <a:txBody>
                    <a:bodyPr/>
                    <a:lstStyle/>
                    <a:p>
                      <a:pPr algn="ctr"/>
                      <a:r>
                        <a:rPr lang="tr-TR" sz="2400" dirty="0" smtClean="0"/>
                        <a:t>Çiftçilerimizin tarlada ve ahırda yaşadığı kalite sorunları ve maliyet kaygılarını yok etmek, büyük zorluklarla elde ettikleri hayvan yemlerinin israfını önlemek ve kafalarındaki soru işaretlerini ortadan kaldırmak için; standart silaj </a:t>
                      </a:r>
                      <a:r>
                        <a:rPr lang="tr-TR" sz="2400" dirty="0" err="1" smtClean="0"/>
                        <a:t>strech</a:t>
                      </a:r>
                      <a:r>
                        <a:rPr lang="tr-TR" sz="2400" dirty="0" smtClean="0"/>
                        <a:t> film laboratuvar verilerini, çiftçilerimizin sahada kullanım sırasında ve sonrasında edindikleri deneyimleri bir araya getirdik sonuç olarak yukarıdaki somut, gerçek değerleri ve değerlendirmeleri elde ettik."</a:t>
                      </a:r>
                      <a:endParaRPr lang="tr-TR" sz="2400" dirty="0"/>
                    </a:p>
                  </a:txBody>
                  <a:tcPr/>
                </a:tc>
                <a:extLst>
                  <a:ext uri="{0D108BD9-81ED-4DB2-BD59-A6C34878D82A}">
                    <a16:rowId xmlns:a16="http://schemas.microsoft.com/office/drawing/2014/main" val="2785549554"/>
                  </a:ext>
                </a:extLst>
              </a:tr>
              <a:tr h="1567509">
                <a:tc>
                  <a:txBody>
                    <a:bodyPr/>
                    <a:lstStyle/>
                    <a:p>
                      <a:pPr algn="l"/>
                      <a:r>
                        <a:rPr lang="tr-TR" sz="2400" dirty="0" smtClean="0"/>
                        <a:t>İşte tüm bu veriler bize tek bir şeyi gösterdi: Gerçek çözüm SIVI PIB teknolojisinden geçiyor.</a:t>
                      </a:r>
                    </a:p>
                    <a:p>
                      <a:pPr algn="l"/>
                      <a:r>
                        <a:rPr lang="tr-TR" sz="2400" dirty="0" smtClean="0"/>
                        <a:t>Aşağıdaki karşılaştırmalı (kıyaslama) tablosu sıvı </a:t>
                      </a:r>
                      <a:r>
                        <a:rPr lang="tr-TR" sz="2400" dirty="0" err="1" smtClean="0"/>
                        <a:t>PIB’nin</a:t>
                      </a:r>
                      <a:r>
                        <a:rPr lang="tr-TR" sz="2400" dirty="0" smtClean="0"/>
                        <a:t> her bir soruna nasıl kesin bir çözüm getirdiğini kanıtlıyor.</a:t>
                      </a:r>
                      <a:endParaRPr lang="tr-TR" sz="2400" dirty="0"/>
                    </a:p>
                  </a:txBody>
                  <a:tcPr/>
                </a:tc>
                <a:extLst>
                  <a:ext uri="{0D108BD9-81ED-4DB2-BD59-A6C34878D82A}">
                    <a16:rowId xmlns:a16="http://schemas.microsoft.com/office/drawing/2014/main" val="4018383570"/>
                  </a:ext>
                </a:extLst>
              </a:tr>
              <a:tr h="901558">
                <a:tc>
                  <a:txBody>
                    <a:bodyPr/>
                    <a:lstStyle/>
                    <a:p>
                      <a:pPr algn="ctr"/>
                      <a:r>
                        <a:rPr lang="tr-TR" sz="2000" dirty="0" smtClean="0">
                          <a:solidFill>
                            <a:schemeClr val="tx1"/>
                          </a:solidFill>
                        </a:rPr>
                        <a:t>AŞAĞIDA (PW60-PWL60) MASTERBATCH VE SIVI PIB KARŞILAŞTIRMALI LABORATUVAR TEST SONUÇLARI VE TECRÜBE EDİLMİŞ GERÇEK DEĞERLENDİRMELER TABLOSUNU BULACAKSINIZ </a:t>
                      </a:r>
                      <a:endParaRPr lang="tr-TR" sz="2000"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3002231282"/>
                  </a:ext>
                </a:extLst>
              </a:tr>
            </a:tbl>
          </a:graphicData>
        </a:graphic>
      </p:graphicFrame>
      <p:pic>
        <p:nvPicPr>
          <p:cNvPr id="6" name="Resim 5"/>
          <p:cNvPicPr>
            <a:picLocks noChangeAspect="1"/>
          </p:cNvPicPr>
          <p:nvPr/>
        </p:nvPicPr>
        <p:blipFill>
          <a:blip r:embed="rId2"/>
          <a:stretch>
            <a:fillRect/>
          </a:stretch>
        </p:blipFill>
        <p:spPr>
          <a:xfrm>
            <a:off x="0" y="1"/>
            <a:ext cx="12191999" cy="2083778"/>
          </a:xfrm>
          <a:prstGeom prst="rect">
            <a:avLst/>
          </a:prstGeom>
        </p:spPr>
      </p:pic>
    </p:spTree>
    <p:extLst>
      <p:ext uri="{BB962C8B-B14F-4D97-AF65-F5344CB8AC3E}">
        <p14:creationId xmlns:p14="http://schemas.microsoft.com/office/powerpoint/2010/main" val="648154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3339476616"/>
              </p:ext>
            </p:extLst>
          </p:nvPr>
        </p:nvGraphicFramePr>
        <p:xfrm>
          <a:off x="0" y="6"/>
          <a:ext cx="12192000" cy="1274593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11294861"/>
                    </a:ext>
                  </a:extLst>
                </a:gridCol>
                <a:gridCol w="3048000">
                  <a:extLst>
                    <a:ext uri="{9D8B030D-6E8A-4147-A177-3AD203B41FA5}">
                      <a16:colId xmlns:a16="http://schemas.microsoft.com/office/drawing/2014/main" val="1164688192"/>
                    </a:ext>
                  </a:extLst>
                </a:gridCol>
                <a:gridCol w="3048000">
                  <a:extLst>
                    <a:ext uri="{9D8B030D-6E8A-4147-A177-3AD203B41FA5}">
                      <a16:colId xmlns:a16="http://schemas.microsoft.com/office/drawing/2014/main" val="3383941119"/>
                    </a:ext>
                  </a:extLst>
                </a:gridCol>
                <a:gridCol w="3048000">
                  <a:extLst>
                    <a:ext uri="{9D8B030D-6E8A-4147-A177-3AD203B41FA5}">
                      <a16:colId xmlns:a16="http://schemas.microsoft.com/office/drawing/2014/main" val="1413627431"/>
                    </a:ext>
                  </a:extLst>
                </a:gridCol>
              </a:tblGrid>
              <a:tr h="548634">
                <a:tc>
                  <a:txBody>
                    <a:bodyPr/>
                    <a:lstStyle/>
                    <a:p>
                      <a:pPr algn="ctr" fontAlgn="ctr"/>
                      <a:r>
                        <a:rPr lang="tr-TR" sz="2000" b="1" i="0" u="none" strike="noStrike" dirty="0">
                          <a:solidFill>
                            <a:srgbClr val="000000"/>
                          </a:solidFill>
                          <a:effectLst/>
                          <a:latin typeface="Calibri" panose="020F0502020204030204" pitchFamily="34" charset="0"/>
                        </a:rPr>
                        <a:t>TEST PARAMATRELERİ</a:t>
                      </a:r>
                    </a:p>
                  </a:txBody>
                  <a:tcPr marL="7620" marR="7620" marT="7620" marB="0" anchor="ctr"/>
                </a:tc>
                <a:tc>
                  <a:txBody>
                    <a:bodyPr/>
                    <a:lstStyle/>
                    <a:p>
                      <a:pPr algn="ctr" fontAlgn="ctr"/>
                      <a:r>
                        <a:rPr lang="tr-TR" sz="2000" b="1" i="0" u="none" strike="noStrike" dirty="0">
                          <a:solidFill>
                            <a:srgbClr val="000000"/>
                          </a:solidFill>
                          <a:effectLst/>
                          <a:latin typeface="Calibri" panose="020F0502020204030204" pitchFamily="34" charset="0"/>
                        </a:rPr>
                        <a:t> (PW60-PWL60) MASTERBATCH</a:t>
                      </a:r>
                    </a:p>
                  </a:txBody>
                  <a:tcPr marL="7620" marR="7620" marT="7620" marB="0" anchor="ctr"/>
                </a:tc>
                <a:tc>
                  <a:txBody>
                    <a:bodyPr/>
                    <a:lstStyle/>
                    <a:p>
                      <a:pPr algn="ctr" fontAlgn="ctr"/>
                      <a:r>
                        <a:rPr lang="tr-TR" sz="2400" b="1" i="0" u="sng" strike="noStrike" dirty="0">
                          <a:solidFill>
                            <a:srgbClr val="000000"/>
                          </a:solidFill>
                          <a:effectLst/>
                          <a:latin typeface="Calibri" panose="020F0502020204030204" pitchFamily="34" charset="0"/>
                        </a:rPr>
                        <a:t>SIVI PIB FORMÜLÜ</a:t>
                      </a:r>
                    </a:p>
                  </a:txBody>
                  <a:tcPr marL="7620" marR="7620" marT="7620" marB="0" anchor="ctr"/>
                </a:tc>
                <a:tc>
                  <a:txBody>
                    <a:bodyPr/>
                    <a:lstStyle/>
                    <a:p>
                      <a:pPr algn="ctr" fontAlgn="ctr"/>
                      <a:r>
                        <a:rPr lang="tr-TR" sz="2000" b="1" i="0" u="sng" strike="noStrike" dirty="0">
                          <a:solidFill>
                            <a:srgbClr val="000000"/>
                          </a:solidFill>
                          <a:effectLst/>
                          <a:latin typeface="Calibri" panose="020F0502020204030204" pitchFamily="34" charset="0"/>
                        </a:rPr>
                        <a:t>SIVI PIB DEĞERLENDİRMESİ</a:t>
                      </a:r>
                    </a:p>
                  </a:txBody>
                  <a:tcPr marL="7620" marR="7620" marT="7620" marB="0" anchor="ctr"/>
                </a:tc>
                <a:extLst>
                  <a:ext uri="{0D108BD9-81ED-4DB2-BD59-A6C34878D82A}">
                    <a16:rowId xmlns:a16="http://schemas.microsoft.com/office/drawing/2014/main" val="1836241920"/>
                  </a:ext>
                </a:extLst>
              </a:tr>
              <a:tr h="1393361">
                <a:tc>
                  <a:txBody>
                    <a:bodyPr/>
                    <a:lstStyle/>
                    <a:p>
                      <a:pPr algn="ctr" fontAlgn="ctr"/>
                      <a:r>
                        <a:rPr lang="tr-TR" sz="1800" b="0" i="0" u="none" strike="noStrike" dirty="0">
                          <a:solidFill>
                            <a:srgbClr val="000000"/>
                          </a:solidFill>
                          <a:effectLst/>
                          <a:latin typeface="Calibri" panose="020F0502020204030204" pitchFamily="34" charset="0"/>
                        </a:rPr>
                        <a:t>Yırtılma Direnci </a:t>
                      </a:r>
                    </a:p>
                  </a:txBody>
                  <a:tcPr marL="7620" marR="7620" marT="7620" marB="0" anchor="ctr"/>
                </a:tc>
                <a:tc>
                  <a:txBody>
                    <a:bodyPr/>
                    <a:lstStyle/>
                    <a:p>
                      <a:pPr algn="ctr" fontAlgn="ctr"/>
                      <a:r>
                        <a:rPr lang="tr-TR" sz="1800" b="0" i="0" u="none" strike="noStrike" dirty="0">
                          <a:solidFill>
                            <a:srgbClr val="000000"/>
                          </a:solidFill>
                          <a:effectLst/>
                          <a:latin typeface="Calibri" panose="020F0502020204030204" pitchFamily="34" charset="0"/>
                        </a:rPr>
                        <a:t>40-50 N/mm²</a:t>
                      </a:r>
                    </a:p>
                  </a:txBody>
                  <a:tcPr marL="7620" marR="7620" marT="7620" marB="0" anchor="ctr"/>
                </a:tc>
                <a:tc>
                  <a:txBody>
                    <a:bodyPr/>
                    <a:lstStyle/>
                    <a:p>
                      <a:pPr algn="ctr" fontAlgn="ctr"/>
                      <a:r>
                        <a:rPr lang="tr-TR" sz="1800" b="0" i="0" u="none" strike="noStrike" dirty="0">
                          <a:solidFill>
                            <a:srgbClr val="000000"/>
                          </a:solidFill>
                          <a:effectLst/>
                          <a:latin typeface="Calibri" panose="020F0502020204030204" pitchFamily="34" charset="0"/>
                        </a:rPr>
                        <a:t>60-70 N/mm²</a:t>
                      </a:r>
                    </a:p>
                  </a:txBody>
                  <a:tcPr marL="7620" marR="7620" marT="7620" marB="0" anchor="ctr"/>
                </a:tc>
                <a:tc>
                  <a:txBody>
                    <a:bodyPr/>
                    <a:lstStyle/>
                    <a:p>
                      <a:pPr algn="ctr" fontAlgn="ctr"/>
                      <a:r>
                        <a:rPr lang="tr-TR" sz="1600" b="0" i="0" u="none" strike="noStrike" dirty="0">
                          <a:solidFill>
                            <a:srgbClr val="000000"/>
                          </a:solidFill>
                          <a:effectLst/>
                          <a:latin typeface="Calibri" panose="020F0502020204030204" pitchFamily="34" charset="0"/>
                        </a:rPr>
                        <a:t>ÜSTÜN DAYANIKLILIK </a:t>
                      </a:r>
                      <a:br>
                        <a:rPr lang="tr-TR" sz="1600" b="0" i="0" u="none" strike="noStrike" dirty="0">
                          <a:solidFill>
                            <a:srgbClr val="000000"/>
                          </a:solidFill>
                          <a:effectLst/>
                          <a:latin typeface="Calibri" panose="020F0502020204030204" pitchFamily="34" charset="0"/>
                        </a:rPr>
                      </a:br>
                      <a:r>
                        <a:rPr lang="tr-TR" sz="1600" b="0" i="0" u="none" strike="noStrike" dirty="0">
                          <a:solidFill>
                            <a:srgbClr val="000000"/>
                          </a:solidFill>
                          <a:effectLst/>
                          <a:latin typeface="Calibri" panose="020F0502020204030204" pitchFamily="34" charset="0"/>
                        </a:rPr>
                        <a:t> Rüzgar ve mekanik strese karşı maksimum </a:t>
                      </a:r>
                      <a:br>
                        <a:rPr lang="tr-TR" sz="1600" b="0" i="0" u="none" strike="noStrike" dirty="0">
                          <a:solidFill>
                            <a:srgbClr val="000000"/>
                          </a:solidFill>
                          <a:effectLst/>
                          <a:latin typeface="Calibri" panose="020F0502020204030204" pitchFamily="34" charset="0"/>
                        </a:rPr>
                      </a:br>
                      <a:r>
                        <a:rPr lang="tr-TR" sz="1600" b="0" i="0" u="none" strike="noStrike" dirty="0">
                          <a:solidFill>
                            <a:srgbClr val="000000"/>
                          </a:solidFill>
                          <a:effectLst/>
                          <a:latin typeface="Calibri" panose="020F0502020204030204" pitchFamily="34" charset="0"/>
                        </a:rPr>
                        <a:t>direnç. Balya yırtılma riski minimize edilir.</a:t>
                      </a:r>
                    </a:p>
                  </a:txBody>
                  <a:tcPr marL="7620" marR="7620" marT="7620" marB="0" anchor="ctr"/>
                </a:tc>
                <a:extLst>
                  <a:ext uri="{0D108BD9-81ED-4DB2-BD59-A6C34878D82A}">
                    <a16:rowId xmlns:a16="http://schemas.microsoft.com/office/drawing/2014/main" val="1431035209"/>
                  </a:ext>
                </a:extLst>
              </a:tr>
              <a:tr h="1393361">
                <a:tc>
                  <a:txBody>
                    <a:bodyPr/>
                    <a:lstStyle/>
                    <a:p>
                      <a:pPr algn="ctr" fontAlgn="ctr"/>
                      <a:r>
                        <a:rPr lang="tr-TR" sz="1800" b="0" i="0" u="none" strike="noStrike" dirty="0">
                          <a:solidFill>
                            <a:srgbClr val="000000"/>
                          </a:solidFill>
                          <a:effectLst/>
                          <a:latin typeface="Calibri" panose="020F0502020204030204" pitchFamily="34" charset="0"/>
                        </a:rPr>
                        <a:t>Delinme Direnci </a:t>
                      </a:r>
                    </a:p>
                  </a:txBody>
                  <a:tcPr marL="7620" marR="7620" marT="7620" marB="0" anchor="ctr"/>
                </a:tc>
                <a:tc>
                  <a:txBody>
                    <a:bodyPr/>
                    <a:lstStyle/>
                    <a:p>
                      <a:pPr algn="ctr" fontAlgn="ctr"/>
                      <a:r>
                        <a:rPr lang="tr-TR" sz="1800" b="0" i="0" u="none" strike="noStrike" dirty="0">
                          <a:solidFill>
                            <a:srgbClr val="000000"/>
                          </a:solidFill>
                          <a:effectLst/>
                          <a:latin typeface="Calibri" panose="020F0502020204030204" pitchFamily="34" charset="0"/>
                        </a:rPr>
                        <a:t>(PW60): 400-600 gram</a:t>
                      </a:r>
                    </a:p>
                  </a:txBody>
                  <a:tcPr marL="7620" marR="7620" marT="7620" marB="0" anchor="ctr"/>
                </a:tc>
                <a:tc>
                  <a:txBody>
                    <a:bodyPr/>
                    <a:lstStyle/>
                    <a:p>
                      <a:pPr algn="ctr" fontAlgn="ctr"/>
                      <a:r>
                        <a:rPr lang="tr-TR" sz="1800" b="0" i="0" u="none" strike="noStrike" dirty="0">
                          <a:solidFill>
                            <a:srgbClr val="000000"/>
                          </a:solidFill>
                          <a:effectLst/>
                          <a:latin typeface="Calibri" panose="020F0502020204030204" pitchFamily="34" charset="0"/>
                        </a:rPr>
                        <a:t> 1000-1500 gram</a:t>
                      </a:r>
                    </a:p>
                  </a:txBody>
                  <a:tcPr marL="7620" marR="7620" marT="7620" marB="0" anchor="ctr"/>
                </a:tc>
                <a:tc>
                  <a:txBody>
                    <a:bodyPr/>
                    <a:lstStyle/>
                    <a:p>
                      <a:pPr algn="ctr" fontAlgn="ctr"/>
                      <a:r>
                        <a:rPr lang="tr-TR" sz="1600" b="0" i="0" u="none" strike="noStrike" dirty="0">
                          <a:solidFill>
                            <a:srgbClr val="000000"/>
                          </a:solidFill>
                          <a:effectLst/>
                          <a:latin typeface="Calibri" panose="020F0502020204030204" pitchFamily="34" charset="0"/>
                        </a:rPr>
                        <a:t>KUSURSUZ KORUMA - Taş, dal gibi sivri nesnelere karşı çift kat koruma. Delinme kaynaklı hava sızıntısı riski ortadan kalkar.</a:t>
                      </a:r>
                      <a:br>
                        <a:rPr lang="tr-TR" sz="1600" b="0" i="0" u="none" strike="noStrike" dirty="0">
                          <a:solidFill>
                            <a:srgbClr val="000000"/>
                          </a:solidFill>
                          <a:effectLst/>
                          <a:latin typeface="Calibri" panose="020F0502020204030204" pitchFamily="34" charset="0"/>
                        </a:rPr>
                      </a:br>
                      <a:endParaRPr lang="tr-TR" sz="16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71094580"/>
                  </a:ext>
                </a:extLst>
              </a:tr>
              <a:tr h="1393361">
                <a:tc>
                  <a:txBody>
                    <a:bodyPr/>
                    <a:lstStyle/>
                    <a:p>
                      <a:pPr algn="ctr" fontAlgn="ctr"/>
                      <a:r>
                        <a:rPr lang="tr-TR" sz="1800" b="0" i="0" u="none" strike="noStrike" dirty="0">
                          <a:solidFill>
                            <a:srgbClr val="000000"/>
                          </a:solidFill>
                          <a:effectLst/>
                          <a:latin typeface="Calibri" panose="020F0502020204030204" pitchFamily="34" charset="0"/>
                        </a:rPr>
                        <a:t>Çekme Mukavemeti</a:t>
                      </a:r>
                    </a:p>
                  </a:txBody>
                  <a:tcPr marL="7620" marR="7620" marT="7620" marB="0" anchor="ctr"/>
                </a:tc>
                <a:tc>
                  <a:txBody>
                    <a:bodyPr/>
                    <a:lstStyle/>
                    <a:p>
                      <a:pPr algn="ctr" fontAlgn="ctr"/>
                      <a:r>
                        <a:rPr lang="tr-TR" sz="1800" b="0" i="0" u="none" strike="noStrike" dirty="0">
                          <a:solidFill>
                            <a:srgbClr val="000000"/>
                          </a:solidFill>
                          <a:effectLst/>
                          <a:latin typeface="Calibri" panose="020F0502020204030204" pitchFamily="34" charset="0"/>
                        </a:rPr>
                        <a:t> (PW60): 18-22 </a:t>
                      </a:r>
                      <a:r>
                        <a:rPr lang="tr-TR" sz="1800" b="0" i="0" u="none" strike="noStrike" dirty="0" err="1">
                          <a:solidFill>
                            <a:srgbClr val="000000"/>
                          </a:solidFill>
                          <a:effectLst/>
                          <a:latin typeface="Calibri" panose="020F0502020204030204" pitchFamily="34" charset="0"/>
                        </a:rPr>
                        <a:t>Mpa</a:t>
                      </a:r>
                      <a:endParaRPr lang="tr-TR"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tr-TR" sz="1800" b="0" i="0" u="none" strike="noStrike">
                          <a:solidFill>
                            <a:srgbClr val="000000"/>
                          </a:solidFill>
                          <a:effectLst/>
                          <a:latin typeface="Calibri" panose="020F0502020204030204" pitchFamily="34" charset="0"/>
                        </a:rPr>
                        <a:t>25-30 Mpa</a:t>
                      </a:r>
                    </a:p>
                  </a:txBody>
                  <a:tcPr marL="7620" marR="7620" marT="7620" marB="0" anchor="ctr"/>
                </a:tc>
                <a:tc>
                  <a:txBody>
                    <a:bodyPr/>
                    <a:lstStyle/>
                    <a:p>
                      <a:pPr algn="ctr" fontAlgn="t"/>
                      <a:r>
                        <a:rPr lang="tr-TR" sz="1600" b="0" i="0" u="none" strike="noStrike" dirty="0">
                          <a:solidFill>
                            <a:srgbClr val="000000"/>
                          </a:solidFill>
                          <a:effectLst/>
                          <a:latin typeface="Calibri" panose="020F0502020204030204" pitchFamily="34" charset="0"/>
                        </a:rPr>
                        <a:t>MÜKEMMEL GERGİNLİK - Sarım sırasında kopma olmaz, balya tam sıkılıkta sarılır. Hava boşlukları oluşmaz.</a:t>
                      </a:r>
                      <a:br>
                        <a:rPr lang="tr-TR" sz="1600" b="0" i="0" u="none" strike="noStrike" dirty="0">
                          <a:solidFill>
                            <a:srgbClr val="000000"/>
                          </a:solidFill>
                          <a:effectLst/>
                          <a:latin typeface="Calibri" panose="020F0502020204030204" pitchFamily="34" charset="0"/>
                        </a:rPr>
                      </a:br>
                      <a:endParaRPr lang="tr-TR"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785325978"/>
                  </a:ext>
                </a:extLst>
              </a:tr>
              <a:tr h="1393361">
                <a:tc>
                  <a:txBody>
                    <a:bodyPr/>
                    <a:lstStyle/>
                    <a:p>
                      <a:pPr algn="ctr" fontAlgn="ctr"/>
                      <a:r>
                        <a:rPr lang="tr-TR" sz="1800" b="0" i="0" u="none" strike="noStrike">
                          <a:solidFill>
                            <a:srgbClr val="000000"/>
                          </a:solidFill>
                          <a:effectLst/>
                          <a:latin typeface="Calibri" panose="020F0502020204030204" pitchFamily="34" charset="0"/>
                        </a:rPr>
                        <a:t>Uzama Kapasitesi</a:t>
                      </a:r>
                    </a:p>
                  </a:txBody>
                  <a:tcPr marL="7620" marR="7620" marT="7620" marB="0" anchor="ctr"/>
                </a:tc>
                <a:tc>
                  <a:txBody>
                    <a:bodyPr/>
                    <a:lstStyle/>
                    <a:p>
                      <a:pPr algn="ctr" fontAlgn="ctr"/>
                      <a:r>
                        <a:rPr lang="tr-TR" sz="1800" b="0" i="0" u="none" strike="noStrike" dirty="0">
                          <a:solidFill>
                            <a:srgbClr val="000000"/>
                          </a:solidFill>
                          <a:effectLst/>
                          <a:latin typeface="Calibri" panose="020F0502020204030204" pitchFamily="34" charset="0"/>
                        </a:rPr>
                        <a:t> %300-%450</a:t>
                      </a:r>
                    </a:p>
                  </a:txBody>
                  <a:tcPr marL="7620" marR="7620" marT="7620" marB="0" anchor="ctr"/>
                </a:tc>
                <a:tc>
                  <a:txBody>
                    <a:bodyPr/>
                    <a:lstStyle/>
                    <a:p>
                      <a:pPr algn="ctr" fontAlgn="ctr"/>
                      <a:r>
                        <a:rPr lang="tr-TR" sz="1800" b="0" i="0" u="none" strike="noStrike">
                          <a:solidFill>
                            <a:srgbClr val="000000"/>
                          </a:solidFill>
                          <a:effectLst/>
                          <a:latin typeface="Calibri" panose="020F0502020204030204" pitchFamily="34" charset="0"/>
                        </a:rPr>
                        <a:t>%500-%700</a:t>
                      </a:r>
                    </a:p>
                  </a:txBody>
                  <a:tcPr marL="7620" marR="7620" marT="7620" marB="0" anchor="ctr"/>
                </a:tc>
                <a:tc>
                  <a:txBody>
                    <a:bodyPr/>
                    <a:lstStyle/>
                    <a:p>
                      <a:pPr algn="ctr" fontAlgn="ctr"/>
                      <a:r>
                        <a:rPr lang="tr-TR" sz="1600" b="0" i="0" u="none" strike="noStrike" dirty="0">
                          <a:solidFill>
                            <a:srgbClr val="000000"/>
                          </a:solidFill>
                          <a:effectLst/>
                          <a:latin typeface="Calibri" panose="020F0502020204030204" pitchFamily="34" charset="0"/>
                        </a:rPr>
                        <a:t>KUSURSUZ KAVRAMA  </a:t>
                      </a:r>
                      <a:br>
                        <a:rPr lang="tr-TR" sz="1600" b="0" i="0" u="none" strike="noStrike" dirty="0">
                          <a:solidFill>
                            <a:srgbClr val="000000"/>
                          </a:solidFill>
                          <a:effectLst/>
                          <a:latin typeface="Calibri" panose="020F0502020204030204" pitchFamily="34" charset="0"/>
                        </a:rPr>
                      </a:br>
                      <a:r>
                        <a:rPr lang="tr-TR" sz="1600" b="0" i="0" u="none" strike="noStrike" dirty="0">
                          <a:solidFill>
                            <a:srgbClr val="000000"/>
                          </a:solidFill>
                          <a:effectLst/>
                          <a:latin typeface="Calibri" panose="020F0502020204030204" pitchFamily="34" charset="0"/>
                        </a:rPr>
                        <a:t>En düzensiz balyaları bile tamamen sarar. </a:t>
                      </a:r>
                      <a:br>
                        <a:rPr lang="tr-TR" sz="1600" b="0" i="0" u="none" strike="noStrike" dirty="0">
                          <a:solidFill>
                            <a:srgbClr val="000000"/>
                          </a:solidFill>
                          <a:effectLst/>
                          <a:latin typeface="Calibri" panose="020F0502020204030204" pitchFamily="34" charset="0"/>
                        </a:rPr>
                      </a:br>
                      <a:r>
                        <a:rPr lang="tr-TR" sz="1600" b="0" i="0" u="none" strike="noStrike" dirty="0">
                          <a:solidFill>
                            <a:srgbClr val="000000"/>
                          </a:solidFill>
                          <a:effectLst/>
                          <a:latin typeface="Calibri" panose="020F0502020204030204" pitchFamily="34" charset="0"/>
                        </a:rPr>
                        <a:t>Homojen sarma ile her noktada koruma.</a:t>
                      </a:r>
                    </a:p>
                  </a:txBody>
                  <a:tcPr marL="7620" marR="7620" marT="7620" marB="0" anchor="ctr"/>
                </a:tc>
                <a:extLst>
                  <a:ext uri="{0D108BD9-81ED-4DB2-BD59-A6C34878D82A}">
                    <a16:rowId xmlns:a16="http://schemas.microsoft.com/office/drawing/2014/main" val="2311231622"/>
                  </a:ext>
                </a:extLst>
              </a:tr>
              <a:tr h="1116228">
                <a:tc>
                  <a:txBody>
                    <a:bodyPr/>
                    <a:lstStyle/>
                    <a:p>
                      <a:pPr algn="ctr" fontAlgn="ctr"/>
                      <a:r>
                        <a:rPr lang="tr-TR" sz="1800" b="0" i="0" u="none" strike="noStrike">
                          <a:solidFill>
                            <a:srgbClr val="000000"/>
                          </a:solidFill>
                          <a:effectLst/>
                          <a:latin typeface="Calibri" panose="020F0502020204030204" pitchFamily="34" charset="0"/>
                        </a:rPr>
                        <a:t>Oksijen Geçirgenliği</a:t>
                      </a:r>
                    </a:p>
                  </a:txBody>
                  <a:tcPr marL="7620" marR="7620" marT="7620" marB="0" anchor="ctr"/>
                </a:tc>
                <a:tc>
                  <a:txBody>
                    <a:bodyPr/>
                    <a:lstStyle/>
                    <a:p>
                      <a:pPr algn="ctr" fontAlgn="ctr"/>
                      <a:r>
                        <a:rPr lang="tr-TR" sz="1800" b="0" i="0" u="none" strike="noStrike" dirty="0">
                          <a:solidFill>
                            <a:srgbClr val="000000"/>
                          </a:solidFill>
                          <a:effectLst/>
                          <a:latin typeface="Calibri" panose="020F0502020204030204" pitchFamily="34" charset="0"/>
                        </a:rPr>
                        <a:t>3500 cm³/m²/24s</a:t>
                      </a:r>
                    </a:p>
                  </a:txBody>
                  <a:tcPr marL="7620" marR="7620" marT="7620" marB="0" anchor="ctr"/>
                </a:tc>
                <a:tc>
                  <a:txBody>
                    <a:bodyPr/>
                    <a:lstStyle/>
                    <a:p>
                      <a:pPr algn="ctr" fontAlgn="ctr"/>
                      <a:r>
                        <a:rPr lang="tr-TR" sz="1800" b="0" i="0" u="none" strike="noStrike">
                          <a:solidFill>
                            <a:srgbClr val="000000"/>
                          </a:solidFill>
                          <a:effectLst/>
                          <a:latin typeface="Calibri" panose="020F0502020204030204" pitchFamily="34" charset="0"/>
                        </a:rPr>
                        <a:t>2000 cm³/m²/24s</a:t>
                      </a:r>
                    </a:p>
                  </a:txBody>
                  <a:tcPr marL="7620" marR="7620" marT="7620" marB="0" anchor="ctr"/>
                </a:tc>
                <a:tc>
                  <a:txBody>
                    <a:bodyPr/>
                    <a:lstStyle/>
                    <a:p>
                      <a:pPr algn="ctr" fontAlgn="ctr"/>
                      <a:r>
                        <a:rPr lang="tr-TR" sz="1600" b="0" i="0" u="none" strike="noStrike" dirty="0">
                          <a:solidFill>
                            <a:srgbClr val="000000"/>
                          </a:solidFill>
                          <a:effectLst/>
                          <a:latin typeface="Calibri" panose="020F0502020204030204" pitchFamily="34" charset="0"/>
                        </a:rPr>
                        <a:t> İDEAL FERMANTASYON  </a:t>
                      </a:r>
                      <a:br>
                        <a:rPr lang="tr-TR" sz="1600" b="0" i="0" u="none" strike="noStrike" dirty="0">
                          <a:solidFill>
                            <a:srgbClr val="000000"/>
                          </a:solidFill>
                          <a:effectLst/>
                          <a:latin typeface="Calibri" panose="020F0502020204030204" pitchFamily="34" charset="0"/>
                        </a:rPr>
                      </a:br>
                      <a:r>
                        <a:rPr lang="tr-TR" sz="1600" b="0" i="0" u="none" strike="noStrike" dirty="0">
                          <a:solidFill>
                            <a:srgbClr val="000000"/>
                          </a:solidFill>
                          <a:effectLst/>
                          <a:latin typeface="Calibri" panose="020F0502020204030204" pitchFamily="34" charset="0"/>
                        </a:rPr>
                        <a:t>Minimum hava sızıntısı ile stabil fermantasyon. Küf ve besin kaybı önlenir.</a:t>
                      </a:r>
                    </a:p>
                  </a:txBody>
                  <a:tcPr marL="7620" marR="7620" marT="7620" marB="0" anchor="ctr"/>
                </a:tc>
                <a:extLst>
                  <a:ext uri="{0D108BD9-81ED-4DB2-BD59-A6C34878D82A}">
                    <a16:rowId xmlns:a16="http://schemas.microsoft.com/office/drawing/2014/main" val="2185622030"/>
                  </a:ext>
                </a:extLst>
              </a:tr>
              <a:tr h="1116228">
                <a:tc>
                  <a:txBody>
                    <a:bodyPr/>
                    <a:lstStyle/>
                    <a:p>
                      <a:pPr algn="ctr" fontAlgn="ctr"/>
                      <a:r>
                        <a:rPr lang="tr-TR" sz="1800" b="0" i="0" u="none" strike="noStrike">
                          <a:solidFill>
                            <a:srgbClr val="000000"/>
                          </a:solidFill>
                          <a:effectLst/>
                          <a:latin typeface="Calibri" panose="020F0502020204030204" pitchFamily="34" charset="0"/>
                        </a:rPr>
                        <a:t>UV Direnci</a:t>
                      </a:r>
                    </a:p>
                  </a:txBody>
                  <a:tcPr marL="7620" marR="7620" marT="7620" marB="0" anchor="ctr"/>
                </a:tc>
                <a:tc>
                  <a:txBody>
                    <a:bodyPr/>
                    <a:lstStyle/>
                    <a:p>
                      <a:pPr algn="ctr" fontAlgn="ctr"/>
                      <a:r>
                        <a:rPr lang="tr-TR" sz="1800" b="0" i="0" u="none" strike="noStrike">
                          <a:solidFill>
                            <a:srgbClr val="000000"/>
                          </a:solidFill>
                          <a:effectLst/>
                          <a:latin typeface="Calibri" panose="020F0502020204030204" pitchFamily="34" charset="0"/>
                        </a:rPr>
                        <a:t>7-9 ay</a:t>
                      </a:r>
                    </a:p>
                  </a:txBody>
                  <a:tcPr marL="7620" marR="7620" marT="7620" marB="0" anchor="ctr"/>
                </a:tc>
                <a:tc>
                  <a:txBody>
                    <a:bodyPr/>
                    <a:lstStyle/>
                    <a:p>
                      <a:pPr algn="ctr" fontAlgn="ctr"/>
                      <a:r>
                        <a:rPr lang="tr-TR" sz="1800" b="0" i="0" u="none" strike="noStrike" dirty="0">
                          <a:solidFill>
                            <a:srgbClr val="000000"/>
                          </a:solidFill>
                          <a:effectLst/>
                          <a:latin typeface="Calibri" panose="020F0502020204030204" pitchFamily="34" charset="0"/>
                        </a:rPr>
                        <a:t>12+ ay</a:t>
                      </a:r>
                    </a:p>
                  </a:txBody>
                  <a:tcPr marL="7620" marR="7620" marT="7620" marB="0" anchor="ctr"/>
                </a:tc>
                <a:tc>
                  <a:txBody>
                    <a:bodyPr/>
                    <a:lstStyle/>
                    <a:p>
                      <a:pPr algn="ctr" fontAlgn="ctr"/>
                      <a:r>
                        <a:rPr lang="tr-TR" sz="1600" b="0" i="0" u="none" strike="noStrike" dirty="0">
                          <a:solidFill>
                            <a:srgbClr val="000000"/>
                          </a:solidFill>
                          <a:effectLst/>
                          <a:latin typeface="Calibri" panose="020F0502020204030204" pitchFamily="34" charset="0"/>
                        </a:rPr>
                        <a:t>TAM SEZON GARANTİSİ </a:t>
                      </a:r>
                      <a:br>
                        <a:rPr lang="tr-TR" sz="1600" b="0" i="0" u="none" strike="noStrike" dirty="0">
                          <a:solidFill>
                            <a:srgbClr val="000000"/>
                          </a:solidFill>
                          <a:effectLst/>
                          <a:latin typeface="Calibri" panose="020F0502020204030204" pitchFamily="34" charset="0"/>
                        </a:rPr>
                      </a:br>
                      <a:r>
                        <a:rPr lang="tr-TR" sz="1600" b="0" i="0" u="none" strike="noStrike" dirty="0">
                          <a:solidFill>
                            <a:srgbClr val="000000"/>
                          </a:solidFill>
                          <a:effectLst/>
                          <a:latin typeface="Calibri" panose="020F0502020204030204" pitchFamily="34" charset="0"/>
                        </a:rPr>
                        <a:t>Güneş altında özellik kaybı olmaz. Ertesi sezon güvenle kullanılabilir.</a:t>
                      </a:r>
                    </a:p>
                  </a:txBody>
                  <a:tcPr marL="7620" marR="7620" marT="7620" marB="0" anchor="ctr"/>
                </a:tc>
                <a:extLst>
                  <a:ext uri="{0D108BD9-81ED-4DB2-BD59-A6C34878D82A}">
                    <a16:rowId xmlns:a16="http://schemas.microsoft.com/office/drawing/2014/main" val="2040736216"/>
                  </a:ext>
                </a:extLst>
              </a:tr>
              <a:tr h="974132">
                <a:tc>
                  <a:txBody>
                    <a:bodyPr/>
                    <a:lstStyle/>
                    <a:p>
                      <a:pPr algn="ctr" fontAlgn="ctr"/>
                      <a:r>
                        <a:rPr lang="tr-TR" sz="1800" b="0" i="0" u="none" strike="noStrike">
                          <a:solidFill>
                            <a:srgbClr val="000000"/>
                          </a:solidFill>
                          <a:effectLst/>
                          <a:latin typeface="Calibri" panose="020F0502020204030204" pitchFamily="34" charset="0"/>
                        </a:rPr>
                        <a:t>Nem Geçirgenliği</a:t>
                      </a:r>
                    </a:p>
                  </a:txBody>
                  <a:tcPr marL="7620" marR="7620" marT="7620" marB="0" anchor="ctr"/>
                </a:tc>
                <a:tc>
                  <a:txBody>
                    <a:bodyPr/>
                    <a:lstStyle/>
                    <a:p>
                      <a:pPr algn="ctr" fontAlgn="ctr"/>
                      <a:r>
                        <a:rPr lang="tr-TR" sz="1800" b="0" i="0" u="none" strike="noStrike">
                          <a:solidFill>
                            <a:srgbClr val="000000"/>
                          </a:solidFill>
                          <a:effectLst/>
                          <a:latin typeface="Calibri" panose="020F0502020204030204" pitchFamily="34" charset="0"/>
                        </a:rPr>
                        <a:t>15-25 g/m²/24s</a:t>
                      </a:r>
                    </a:p>
                  </a:txBody>
                  <a:tcPr marL="7620" marR="7620" marT="7620" marB="0" anchor="ctr"/>
                </a:tc>
                <a:tc>
                  <a:txBody>
                    <a:bodyPr/>
                    <a:lstStyle/>
                    <a:p>
                      <a:pPr algn="ctr" fontAlgn="ctr"/>
                      <a:r>
                        <a:rPr lang="tr-TR" sz="1800" b="0" i="0" u="none" strike="noStrike" dirty="0">
                          <a:solidFill>
                            <a:srgbClr val="000000"/>
                          </a:solidFill>
                          <a:effectLst/>
                          <a:latin typeface="Calibri" panose="020F0502020204030204" pitchFamily="34" charset="0"/>
                        </a:rPr>
                        <a:t>10 g/m²/24s</a:t>
                      </a:r>
                    </a:p>
                  </a:txBody>
                  <a:tcPr marL="7620" marR="7620" marT="7620" marB="0" anchor="ctr"/>
                </a:tc>
                <a:tc>
                  <a:txBody>
                    <a:bodyPr/>
                    <a:lstStyle/>
                    <a:p>
                      <a:pPr algn="ctr" fontAlgn="ctr"/>
                      <a:r>
                        <a:rPr lang="tr-TR" sz="1600" b="0" i="0" u="none" strike="noStrike" dirty="0" smtClean="0">
                          <a:solidFill>
                            <a:srgbClr val="000000"/>
                          </a:solidFill>
                          <a:effectLst/>
                          <a:latin typeface="Calibri" panose="020F0502020204030204" pitchFamily="34" charset="0"/>
                        </a:rPr>
                        <a:t>MAXIMUM NEM KORUMASI </a:t>
                      </a:r>
                      <a:r>
                        <a:rPr lang="tr-TR" sz="1600" b="0" i="0" u="none" strike="noStrike" dirty="0">
                          <a:solidFill>
                            <a:srgbClr val="000000"/>
                          </a:solidFill>
                          <a:effectLst/>
                          <a:latin typeface="Calibri" panose="020F0502020204030204" pitchFamily="34" charset="0"/>
                        </a:rPr>
                        <a:t>Silajın kuruması engellenir, </a:t>
                      </a:r>
                      <a:br>
                        <a:rPr lang="tr-TR" sz="1600" b="0" i="0" u="none" strike="noStrike" dirty="0">
                          <a:solidFill>
                            <a:srgbClr val="000000"/>
                          </a:solidFill>
                          <a:effectLst/>
                          <a:latin typeface="Calibri" panose="020F0502020204030204" pitchFamily="34" charset="0"/>
                        </a:rPr>
                      </a:br>
                      <a:r>
                        <a:rPr lang="tr-TR" sz="1600" b="0" i="0" u="none" strike="noStrike" dirty="0">
                          <a:solidFill>
                            <a:srgbClr val="000000"/>
                          </a:solidFill>
                          <a:effectLst/>
                          <a:latin typeface="Calibri" panose="020F0502020204030204" pitchFamily="34" charset="0"/>
                        </a:rPr>
                        <a:t>besin değeri korunur.</a:t>
                      </a:r>
                    </a:p>
                  </a:txBody>
                  <a:tcPr marL="7620" marR="7620" marT="7620" marB="0" anchor="ctr"/>
                </a:tc>
                <a:extLst>
                  <a:ext uri="{0D108BD9-81ED-4DB2-BD59-A6C34878D82A}">
                    <a16:rowId xmlns:a16="http://schemas.microsoft.com/office/drawing/2014/main" val="265259495"/>
                  </a:ext>
                </a:extLst>
              </a:tr>
              <a:tr h="1116228">
                <a:tc>
                  <a:txBody>
                    <a:bodyPr/>
                    <a:lstStyle/>
                    <a:p>
                      <a:pPr algn="ctr" fontAlgn="ctr"/>
                      <a:r>
                        <a:rPr lang="tr-TR" sz="1800" b="0" i="0" u="none" strike="noStrike">
                          <a:solidFill>
                            <a:srgbClr val="000000"/>
                          </a:solidFill>
                          <a:effectLst/>
                          <a:latin typeface="Calibri" panose="020F0502020204030204" pitchFamily="34" charset="0"/>
                        </a:rPr>
                        <a:t>Ortam Sıcaklığına göre </a:t>
                      </a:r>
                      <a:br>
                        <a:rPr lang="tr-TR" sz="1800" b="0" i="0" u="none" strike="noStrike">
                          <a:solidFill>
                            <a:srgbClr val="000000"/>
                          </a:solidFill>
                          <a:effectLst/>
                          <a:latin typeface="Calibri" panose="020F0502020204030204" pitchFamily="34" charset="0"/>
                        </a:rPr>
                      </a:br>
                      <a:r>
                        <a:rPr lang="tr-TR" sz="1800" b="0" i="0" u="none" strike="noStrike">
                          <a:solidFill>
                            <a:srgbClr val="000000"/>
                          </a:solidFill>
                          <a:effectLst/>
                          <a:latin typeface="Calibri" panose="020F0502020204030204" pitchFamily="34" charset="0"/>
                        </a:rPr>
                        <a:t>Uzama Performansı </a:t>
                      </a:r>
                      <a:br>
                        <a:rPr lang="tr-TR" sz="1800" b="0" i="0" u="none" strike="noStrike">
                          <a:solidFill>
                            <a:srgbClr val="000000"/>
                          </a:solidFill>
                          <a:effectLst/>
                          <a:latin typeface="Calibri" panose="020F0502020204030204" pitchFamily="34" charset="0"/>
                        </a:rPr>
                      </a:br>
                      <a:r>
                        <a:rPr lang="tr-TR" sz="1800" b="0" i="0" u="none" strike="noStrike">
                          <a:solidFill>
                            <a:srgbClr val="000000"/>
                          </a:solidFill>
                          <a:effectLst/>
                          <a:latin typeface="Calibri" panose="020F0502020204030204" pitchFamily="34" charset="0"/>
                        </a:rPr>
                        <a:t>test sonuçları</a:t>
                      </a:r>
                    </a:p>
                  </a:txBody>
                  <a:tcPr marL="7620" marR="7620" marT="7620" marB="0" anchor="ctr"/>
                </a:tc>
                <a:tc>
                  <a:txBody>
                    <a:bodyPr/>
                    <a:lstStyle/>
                    <a:p>
                      <a:pPr algn="ctr" fontAlgn="ctr"/>
                      <a:r>
                        <a:rPr lang="tr-TR" sz="1600" b="0" i="0" u="none" strike="noStrike">
                          <a:solidFill>
                            <a:srgbClr val="000000"/>
                          </a:solidFill>
                          <a:effectLst/>
                          <a:latin typeface="Calibri" panose="020F0502020204030204" pitchFamily="34" charset="0"/>
                        </a:rPr>
                        <a:t>(+5°C'de performans kaybı)</a:t>
                      </a:r>
                    </a:p>
                  </a:txBody>
                  <a:tcPr marL="7620" marR="7620" marT="7620" marB="0" anchor="ctr"/>
                </a:tc>
                <a:tc>
                  <a:txBody>
                    <a:bodyPr/>
                    <a:lstStyle/>
                    <a:p>
                      <a:pPr algn="ctr" fontAlgn="ctr"/>
                      <a:r>
                        <a:rPr lang="tr-TR" sz="1800" b="0" i="0" u="none" strike="noStrike" dirty="0">
                          <a:solidFill>
                            <a:srgbClr val="000000"/>
                          </a:solidFill>
                          <a:effectLst/>
                          <a:latin typeface="Calibri" panose="020F0502020204030204" pitchFamily="34" charset="0"/>
                        </a:rPr>
                        <a:t>(-20°C'ye kadar esneklik)</a:t>
                      </a:r>
                    </a:p>
                  </a:txBody>
                  <a:tcPr marL="7620" marR="7620" marT="7620" marB="0" anchor="ctr"/>
                </a:tc>
                <a:tc>
                  <a:txBody>
                    <a:bodyPr/>
                    <a:lstStyle/>
                    <a:p>
                      <a:pPr algn="ctr" fontAlgn="ctr"/>
                      <a:r>
                        <a:rPr lang="tr-TR" sz="1600" b="0" i="0" u="none" strike="noStrike" dirty="0">
                          <a:solidFill>
                            <a:srgbClr val="000000"/>
                          </a:solidFill>
                          <a:effectLst/>
                          <a:latin typeface="Calibri" panose="020F0502020204030204" pitchFamily="34" charset="0"/>
                        </a:rPr>
                        <a:t> MEVSİM DEĞİŞİKLİĞİ </a:t>
                      </a:r>
                      <a:br>
                        <a:rPr lang="tr-TR" sz="1600" b="0" i="0" u="none" strike="noStrike" dirty="0">
                          <a:solidFill>
                            <a:srgbClr val="000000"/>
                          </a:solidFill>
                          <a:effectLst/>
                          <a:latin typeface="Calibri" panose="020F0502020204030204" pitchFamily="34" charset="0"/>
                        </a:rPr>
                      </a:br>
                      <a:r>
                        <a:rPr lang="tr-TR" sz="1600" b="0" i="0" u="none" strike="noStrike" dirty="0">
                          <a:solidFill>
                            <a:srgbClr val="000000"/>
                          </a:solidFill>
                          <a:effectLst/>
                          <a:latin typeface="Calibri" panose="020F0502020204030204" pitchFamily="34" charset="0"/>
                        </a:rPr>
                        <a:t>Soğuk havalarda bile kolay sarım, </a:t>
                      </a:r>
                      <a:br>
                        <a:rPr lang="tr-TR" sz="1600" b="0" i="0" u="none" strike="noStrike" dirty="0">
                          <a:solidFill>
                            <a:srgbClr val="000000"/>
                          </a:solidFill>
                          <a:effectLst/>
                          <a:latin typeface="Calibri" panose="020F0502020204030204" pitchFamily="34" charset="0"/>
                        </a:rPr>
                      </a:br>
                      <a:r>
                        <a:rPr lang="tr-TR" sz="1600" b="0" i="0" u="none" strike="noStrike" dirty="0">
                          <a:solidFill>
                            <a:srgbClr val="000000"/>
                          </a:solidFill>
                          <a:effectLst/>
                          <a:latin typeface="Calibri" panose="020F0502020204030204" pitchFamily="34" charset="0"/>
                        </a:rPr>
                        <a:t>kırılma ve yırtılma yok.</a:t>
                      </a:r>
                    </a:p>
                  </a:txBody>
                  <a:tcPr marL="7620" marR="7620" marT="7620" marB="0" anchor="ctr"/>
                </a:tc>
                <a:extLst>
                  <a:ext uri="{0D108BD9-81ED-4DB2-BD59-A6C34878D82A}">
                    <a16:rowId xmlns:a16="http://schemas.microsoft.com/office/drawing/2014/main" val="1308452605"/>
                  </a:ext>
                </a:extLst>
              </a:tr>
              <a:tr h="1116228">
                <a:tc>
                  <a:txBody>
                    <a:bodyPr/>
                    <a:lstStyle/>
                    <a:p>
                      <a:pPr algn="ctr" fontAlgn="ctr"/>
                      <a:r>
                        <a:rPr lang="tr-TR" sz="1800" b="0" i="0" u="none" strike="noStrike">
                          <a:solidFill>
                            <a:srgbClr val="000000"/>
                          </a:solidFill>
                          <a:effectLst/>
                          <a:latin typeface="Calibri" panose="020F0502020204030204" pitchFamily="34" charset="0"/>
                        </a:rPr>
                        <a:t>(Tack) Kendinden </a:t>
                      </a:r>
                      <a:br>
                        <a:rPr lang="tr-TR" sz="1800" b="0" i="0" u="none" strike="noStrike">
                          <a:solidFill>
                            <a:srgbClr val="000000"/>
                          </a:solidFill>
                          <a:effectLst/>
                          <a:latin typeface="Calibri" panose="020F0502020204030204" pitchFamily="34" charset="0"/>
                        </a:rPr>
                      </a:br>
                      <a:r>
                        <a:rPr lang="tr-TR" sz="1800" b="0" i="0" u="none" strike="noStrike">
                          <a:solidFill>
                            <a:srgbClr val="000000"/>
                          </a:solidFill>
                          <a:effectLst/>
                          <a:latin typeface="Calibri" panose="020F0502020204030204" pitchFamily="34" charset="0"/>
                        </a:rPr>
                        <a:t>Yapışma-Tutuculuk </a:t>
                      </a:r>
                    </a:p>
                  </a:txBody>
                  <a:tcPr marL="7620" marR="7620" marT="7620" marB="0" anchor="ctr"/>
                </a:tc>
                <a:tc>
                  <a:txBody>
                    <a:bodyPr/>
                    <a:lstStyle/>
                    <a:p>
                      <a:pPr algn="ctr" fontAlgn="ctr"/>
                      <a:r>
                        <a:rPr lang="tr-TR" sz="1800" b="0" i="0" u="none" strike="noStrike" dirty="0">
                          <a:solidFill>
                            <a:srgbClr val="000000"/>
                          </a:solidFill>
                          <a:effectLst/>
                          <a:latin typeface="Calibri" panose="020F0502020204030204" pitchFamily="34" charset="0"/>
                        </a:rPr>
                        <a:t>Zayıf (2-4 N/cm</a:t>
                      </a:r>
                    </a:p>
                  </a:txBody>
                  <a:tcPr marL="7620" marR="7620" marT="7620" marB="0" anchor="ctr"/>
                </a:tc>
                <a:tc>
                  <a:txBody>
                    <a:bodyPr/>
                    <a:lstStyle/>
                    <a:p>
                      <a:pPr algn="ctr" fontAlgn="ctr"/>
                      <a:r>
                        <a:rPr lang="tr-TR" sz="1800" b="0" i="0" u="none" strike="noStrike" dirty="0">
                          <a:solidFill>
                            <a:srgbClr val="000000"/>
                          </a:solidFill>
                          <a:effectLst/>
                          <a:latin typeface="Calibri" panose="020F0502020204030204" pitchFamily="34" charset="0"/>
                        </a:rPr>
                        <a:t>Üstün (8-12 N/cm)</a:t>
                      </a:r>
                    </a:p>
                  </a:txBody>
                  <a:tcPr marL="7620" marR="7620" marT="7620" marB="0" anchor="ctr"/>
                </a:tc>
                <a:tc>
                  <a:txBody>
                    <a:bodyPr/>
                    <a:lstStyle/>
                    <a:p>
                      <a:pPr algn="ctr" fontAlgn="ctr"/>
                      <a:r>
                        <a:rPr lang="tr-TR" sz="1600" b="0" i="0" u="none" strike="noStrike" dirty="0">
                          <a:solidFill>
                            <a:srgbClr val="000000"/>
                          </a:solidFill>
                          <a:effectLst/>
                          <a:latin typeface="Calibri" panose="020F0502020204030204" pitchFamily="34" charset="0"/>
                        </a:rPr>
                        <a:t>RÜZGARDA AÇILMAZ </a:t>
                      </a:r>
                      <a:br>
                        <a:rPr lang="tr-TR" sz="1600" b="0" i="0" u="none" strike="noStrike" dirty="0">
                          <a:solidFill>
                            <a:srgbClr val="000000"/>
                          </a:solidFill>
                          <a:effectLst/>
                          <a:latin typeface="Calibri" panose="020F0502020204030204" pitchFamily="34" charset="0"/>
                        </a:rPr>
                      </a:br>
                      <a:r>
                        <a:rPr lang="tr-TR" sz="1600" b="0" i="0" u="none" strike="noStrike" dirty="0">
                          <a:solidFill>
                            <a:srgbClr val="000000"/>
                          </a:solidFill>
                          <a:effectLst/>
                          <a:latin typeface="Calibri" panose="020F0502020204030204" pitchFamily="34" charset="0"/>
                        </a:rPr>
                        <a:t>Katmanlar mükemmel yapışır, rüzgarda ayrılma ve açılma olmaz.</a:t>
                      </a:r>
                    </a:p>
                  </a:txBody>
                  <a:tcPr marL="7620" marR="7620" marT="7620" marB="0" anchor="ctr"/>
                </a:tc>
                <a:extLst>
                  <a:ext uri="{0D108BD9-81ED-4DB2-BD59-A6C34878D82A}">
                    <a16:rowId xmlns:a16="http://schemas.microsoft.com/office/drawing/2014/main" val="2826999655"/>
                  </a:ext>
                </a:extLst>
              </a:tr>
              <a:tr h="1116228">
                <a:tc>
                  <a:txBody>
                    <a:bodyPr/>
                    <a:lstStyle/>
                    <a:p>
                      <a:pPr algn="ctr" fontAlgn="ctr"/>
                      <a:r>
                        <a:rPr lang="tr-TR" sz="1800" b="0" i="0" u="none" strike="noStrike">
                          <a:solidFill>
                            <a:srgbClr val="000000"/>
                          </a:solidFill>
                          <a:effectLst/>
                          <a:latin typeface="Calibri" panose="020F0502020204030204" pitchFamily="34" charset="0"/>
                        </a:rPr>
                        <a:t>Homojenlik</a:t>
                      </a:r>
                    </a:p>
                  </a:txBody>
                  <a:tcPr marL="7620" marR="7620" marT="7620" marB="0" anchor="ctr"/>
                </a:tc>
                <a:tc>
                  <a:txBody>
                    <a:bodyPr/>
                    <a:lstStyle/>
                    <a:p>
                      <a:pPr algn="ctr" fontAlgn="ctr"/>
                      <a:r>
                        <a:rPr lang="tr-TR" sz="1800" b="0" i="0" u="none" strike="noStrike">
                          <a:solidFill>
                            <a:srgbClr val="000000"/>
                          </a:solidFill>
                          <a:effectLst/>
                          <a:latin typeface="Calibri" panose="020F0502020204030204" pitchFamily="34" charset="0"/>
                        </a:rPr>
                        <a:t>Düşük</a:t>
                      </a:r>
                    </a:p>
                  </a:txBody>
                  <a:tcPr marL="7620" marR="7620" marT="7620" marB="0" anchor="ctr"/>
                </a:tc>
                <a:tc>
                  <a:txBody>
                    <a:bodyPr/>
                    <a:lstStyle/>
                    <a:p>
                      <a:pPr algn="ctr" fontAlgn="ctr"/>
                      <a:r>
                        <a:rPr lang="tr-TR" sz="1800" b="0" i="0" u="none" strike="noStrike">
                          <a:solidFill>
                            <a:srgbClr val="000000"/>
                          </a:solidFill>
                          <a:effectLst/>
                          <a:latin typeface="Calibri" panose="020F0502020204030204" pitchFamily="34" charset="0"/>
                        </a:rPr>
                        <a:t>Mükemmel</a:t>
                      </a:r>
                    </a:p>
                  </a:txBody>
                  <a:tcPr marL="7620" marR="7620" marT="7620" marB="0" anchor="ctr"/>
                </a:tc>
                <a:tc>
                  <a:txBody>
                    <a:bodyPr/>
                    <a:lstStyle/>
                    <a:p>
                      <a:pPr algn="ctr" fontAlgn="ctr"/>
                      <a:r>
                        <a:rPr lang="tr-TR" sz="1600" b="0" i="0" u="none" strike="noStrike" dirty="0">
                          <a:solidFill>
                            <a:srgbClr val="000000"/>
                          </a:solidFill>
                          <a:effectLst/>
                          <a:latin typeface="Calibri" panose="020F0502020204030204" pitchFamily="34" charset="0"/>
                        </a:rPr>
                        <a:t>TUTARLI KALİTE </a:t>
                      </a:r>
                      <a:br>
                        <a:rPr lang="tr-TR" sz="1600" b="0" i="0" u="none" strike="noStrike" dirty="0">
                          <a:solidFill>
                            <a:srgbClr val="000000"/>
                          </a:solidFill>
                          <a:effectLst/>
                          <a:latin typeface="Calibri" panose="020F0502020204030204" pitchFamily="34" charset="0"/>
                        </a:rPr>
                      </a:br>
                      <a:r>
                        <a:rPr lang="tr-TR" sz="1600" b="0" i="0" u="none" strike="noStrike" dirty="0">
                          <a:solidFill>
                            <a:srgbClr val="000000"/>
                          </a:solidFill>
                          <a:effectLst/>
                          <a:latin typeface="Calibri" panose="020F0502020204030204" pitchFamily="34" charset="0"/>
                        </a:rPr>
                        <a:t> Filmin her noktasında aynı performans. </a:t>
                      </a:r>
                      <a:br>
                        <a:rPr lang="tr-TR" sz="1600" b="0" i="0" u="none" strike="noStrike" dirty="0">
                          <a:solidFill>
                            <a:srgbClr val="000000"/>
                          </a:solidFill>
                          <a:effectLst/>
                          <a:latin typeface="Calibri" panose="020F0502020204030204" pitchFamily="34" charset="0"/>
                        </a:rPr>
                      </a:br>
                      <a:r>
                        <a:rPr lang="tr-TR" sz="1600" b="0" i="0" u="none" strike="noStrike" dirty="0">
                          <a:solidFill>
                            <a:srgbClr val="000000"/>
                          </a:solidFill>
                          <a:effectLst/>
                          <a:latin typeface="Calibri" panose="020F0502020204030204" pitchFamily="34" charset="0"/>
                        </a:rPr>
                        <a:t>Zayıf nokta ve sürpriz arıza yok</a:t>
                      </a:r>
                      <a:r>
                        <a:rPr lang="tr-TR" sz="1800" b="1" i="0" u="none" strike="noStrike" dirty="0">
                          <a:solidFill>
                            <a:srgbClr val="000000"/>
                          </a:solidFill>
                          <a:effectLst/>
                          <a:latin typeface="Calibri" panose="020F0502020204030204" pitchFamily="34" charset="0"/>
                        </a:rPr>
                        <a:t>.</a:t>
                      </a:r>
                    </a:p>
                  </a:txBody>
                  <a:tcPr marL="7620" marR="7620" marT="7620" marB="0" anchor="ctr"/>
                </a:tc>
                <a:extLst>
                  <a:ext uri="{0D108BD9-81ED-4DB2-BD59-A6C34878D82A}">
                    <a16:rowId xmlns:a16="http://schemas.microsoft.com/office/drawing/2014/main" val="776574415"/>
                  </a:ext>
                </a:extLst>
              </a:tr>
            </a:tbl>
          </a:graphicData>
        </a:graphic>
      </p:graphicFrame>
    </p:spTree>
    <p:extLst>
      <p:ext uri="{BB962C8B-B14F-4D97-AF65-F5344CB8AC3E}">
        <p14:creationId xmlns:p14="http://schemas.microsoft.com/office/powerpoint/2010/main" val="233013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406110910"/>
              </p:ext>
            </p:extLst>
          </p:nvPr>
        </p:nvGraphicFramePr>
        <p:xfrm>
          <a:off x="0" y="3515358"/>
          <a:ext cx="12192000" cy="332811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157770918"/>
                    </a:ext>
                  </a:extLst>
                </a:gridCol>
              </a:tblGrid>
              <a:tr h="2045183">
                <a:tc>
                  <a:txBody>
                    <a:bodyPr/>
                    <a:lstStyle/>
                    <a:p>
                      <a:pPr algn="ctr"/>
                      <a:r>
                        <a:rPr lang="tr-TR" sz="2000" i="1" dirty="0" smtClean="0"/>
                        <a:t>"Eğer siz de;</a:t>
                      </a:r>
                    </a:p>
                    <a:p>
                      <a:pPr algn="ctr"/>
                      <a:r>
                        <a:rPr lang="tr-TR" sz="2000" i="1" dirty="0" smtClean="0"/>
                        <a:t> Silaj </a:t>
                      </a:r>
                      <a:r>
                        <a:rPr lang="tr-TR" sz="2000" i="1" dirty="0" err="1" smtClean="0"/>
                        <a:t>stretch</a:t>
                      </a:r>
                      <a:r>
                        <a:rPr lang="tr-TR" sz="2000" i="1" dirty="0" smtClean="0"/>
                        <a:t> film üretiminde yukarıda kanıtlanmış üstün test sonuçlarını yakalamak, Ürün kalitenizi sektörde zirveye taşımak, Maximum müşteri memnuniyeti ile satışlarınızı katlamak ve aynı zamanda üretim maliyetlerinizi düşürmek istiyorsanız doğru yerdesiniz!   Teknolojimiz, Satış ve Satış sonrası Servis Uzmanımız ile her zaman yanınızdayız.</a:t>
                      </a:r>
                    </a:p>
                    <a:p>
                      <a:pPr algn="ctr"/>
                      <a:r>
                        <a:rPr lang="tr-TR" sz="2000" i="1" dirty="0" smtClean="0"/>
                        <a:t>Karar sizin - Sıradan kalmak ya da farkı yakalayarak lider olmak!"</a:t>
                      </a:r>
                      <a:endParaRPr lang="tr-TR" sz="2000" i="1" dirty="0"/>
                    </a:p>
                  </a:txBody>
                  <a:tcPr/>
                </a:tc>
                <a:extLst>
                  <a:ext uri="{0D108BD9-81ED-4DB2-BD59-A6C34878D82A}">
                    <a16:rowId xmlns:a16="http://schemas.microsoft.com/office/drawing/2014/main" val="133737871"/>
                  </a:ext>
                </a:extLst>
              </a:tr>
              <a:tr h="1282927">
                <a:tc>
                  <a:txBody>
                    <a:bodyPr/>
                    <a:lstStyle/>
                    <a:p>
                      <a:pPr algn="ctr"/>
                      <a:r>
                        <a:rPr lang="tr-TR" sz="1800" i="1" dirty="0" smtClean="0"/>
                        <a:t>SUNUMUMDA BU BÖLÜME KADAR  (SIVI PIB) POLİZOBÜTİLEN TEKNOLOJİSİNİN MÜŞTERİ MEMNUNİYETİ VE </a:t>
                      </a:r>
                    </a:p>
                    <a:p>
                      <a:pPr algn="ctr"/>
                      <a:r>
                        <a:rPr lang="tr-TR" sz="1800" i="1" dirty="0" smtClean="0"/>
                        <a:t>ÜRÜN KALİTESİNİ SOMUT VE DOĞRULUĞU KANITLANMIŞ  VERİLER İLE %30-40+ ↗️ ORANINDA ARTTIRDIĞINI GÖRDÜK </a:t>
                      </a:r>
                    </a:p>
                    <a:p>
                      <a:pPr algn="ctr"/>
                      <a:r>
                        <a:rPr lang="tr-TR" sz="1800" i="1" dirty="0" smtClean="0"/>
                        <a:t>BU BÖLÜMDE İSE (SIVI PIB’NİN) KLASİK YÖNTEM</a:t>
                      </a:r>
                      <a:r>
                        <a:rPr lang="tr-TR" sz="1800" i="1" baseline="0" dirty="0" smtClean="0"/>
                        <a:t> İLE KIYASLANDIĞINDA</a:t>
                      </a:r>
                      <a:r>
                        <a:rPr lang="tr-TR" sz="1800" i="1" dirty="0" smtClean="0"/>
                        <a:t> ÜRETİM MALİYETLERİNİ NASIL DÜŞTÜĞÜNÜ AÇIKLAYALIM </a:t>
                      </a:r>
                      <a:endParaRPr lang="tr-TR" sz="1800" i="1" dirty="0"/>
                    </a:p>
                  </a:txBody>
                  <a:tcPr>
                    <a:solidFill>
                      <a:schemeClr val="accent4">
                        <a:lumMod val="40000"/>
                        <a:lumOff val="60000"/>
                      </a:schemeClr>
                    </a:solidFill>
                  </a:tcPr>
                </a:tc>
                <a:extLst>
                  <a:ext uri="{0D108BD9-81ED-4DB2-BD59-A6C34878D82A}">
                    <a16:rowId xmlns:a16="http://schemas.microsoft.com/office/drawing/2014/main" val="3200401641"/>
                  </a:ext>
                </a:extLst>
              </a:tr>
            </a:tbl>
          </a:graphicData>
        </a:graphic>
      </p:graphicFrame>
      <p:pic>
        <p:nvPicPr>
          <p:cNvPr id="7" name="Resim 6"/>
          <p:cNvPicPr>
            <a:picLocks noChangeAspect="1"/>
          </p:cNvPicPr>
          <p:nvPr/>
        </p:nvPicPr>
        <p:blipFill>
          <a:blip r:embed="rId2"/>
          <a:stretch>
            <a:fillRect/>
          </a:stretch>
        </p:blipFill>
        <p:spPr>
          <a:xfrm>
            <a:off x="0" y="-1"/>
            <a:ext cx="12192000" cy="3515359"/>
          </a:xfrm>
          <a:prstGeom prst="rect">
            <a:avLst/>
          </a:prstGeom>
        </p:spPr>
      </p:pic>
    </p:spTree>
    <p:extLst>
      <p:ext uri="{BB962C8B-B14F-4D97-AF65-F5344CB8AC3E}">
        <p14:creationId xmlns:p14="http://schemas.microsoft.com/office/powerpoint/2010/main" val="397131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3988051350"/>
              </p:ext>
            </p:extLst>
          </p:nvPr>
        </p:nvGraphicFramePr>
        <p:xfrm>
          <a:off x="0" y="0"/>
          <a:ext cx="12192000" cy="716661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472515044"/>
                    </a:ext>
                  </a:extLst>
                </a:gridCol>
              </a:tblGrid>
              <a:tr h="857250">
                <a:tc>
                  <a:txBody>
                    <a:bodyPr/>
                    <a:lstStyle/>
                    <a:p>
                      <a:pPr algn="ctr"/>
                      <a:r>
                        <a:rPr lang="tr-TR" sz="2400" i="1" dirty="0" smtClean="0"/>
                        <a:t>BU BÖLÜMDE (SIVI PIB) TEKNOLOJİSİNİN HANGİ KATKI MADDELERİNİN</a:t>
                      </a:r>
                      <a:r>
                        <a:rPr lang="tr-TR" sz="2400" i="1" baseline="0" dirty="0" smtClean="0"/>
                        <a:t> KULLANIMINI ORTADAN KALDIRDIĞINA  VE ÜRETİCİYE NASIL TASARRUF ETTİRDİĞİNE BAKALIM</a:t>
                      </a:r>
                      <a:endParaRPr lang="tr-TR" sz="2400" i="1" dirty="0"/>
                    </a:p>
                  </a:txBody>
                  <a:tcPr/>
                </a:tc>
                <a:extLst>
                  <a:ext uri="{0D108BD9-81ED-4DB2-BD59-A6C34878D82A}">
                    <a16:rowId xmlns:a16="http://schemas.microsoft.com/office/drawing/2014/main" val="3419257448"/>
                  </a:ext>
                </a:extLst>
              </a:tr>
              <a:tr h="6000749">
                <a:tc>
                  <a:txBody>
                    <a:bodyPr/>
                    <a:lstStyle/>
                    <a:p>
                      <a:r>
                        <a:rPr lang="tr-TR" sz="2400" b="1" dirty="0" smtClean="0"/>
                        <a:t>SORU: Sıvı PIB Teknolojisi maliyetleri nasıl düşürüyor </a:t>
                      </a:r>
                    </a:p>
                    <a:p>
                      <a:endParaRPr lang="tr-TR" sz="2400" dirty="0" smtClean="0"/>
                    </a:p>
                    <a:p>
                      <a:r>
                        <a:rPr lang="tr-TR" baseline="0" dirty="0" smtClean="0"/>
                        <a:t> </a:t>
                      </a:r>
                      <a:r>
                        <a:rPr lang="tr-TR" sz="2000" baseline="0" dirty="0" smtClean="0"/>
                        <a:t>1. </a:t>
                      </a:r>
                      <a:r>
                        <a:rPr lang="tr-TR" sz="2000" dirty="0" smtClean="0"/>
                        <a:t>Sıvı PIB üstün, kalıcı ve uzun ömürlü yapışkanlık özelliği sayesinde (PW60 ve PWL60) </a:t>
                      </a:r>
                      <a:r>
                        <a:rPr lang="tr-TR" sz="2000" dirty="0" err="1" smtClean="0"/>
                        <a:t>Masterbatch</a:t>
                      </a:r>
                      <a:r>
                        <a:rPr lang="tr-TR" sz="2000" dirty="0" smtClean="0"/>
                        <a:t> </a:t>
                      </a:r>
                    </a:p>
                    <a:p>
                      <a:r>
                        <a:rPr lang="tr-TR" sz="2000" dirty="0" smtClean="0"/>
                        <a:t>  kullanımını tamamen ortadan kaldırmaktadır</a:t>
                      </a:r>
                    </a:p>
                    <a:p>
                      <a:endParaRPr lang="tr-TR" sz="2000" dirty="0" smtClean="0"/>
                    </a:p>
                    <a:p>
                      <a:r>
                        <a:rPr lang="tr-TR" sz="2000" dirty="0" smtClean="0"/>
                        <a:t> -(PW60 ve PWL60) </a:t>
                      </a:r>
                      <a:r>
                        <a:rPr lang="tr-TR" sz="2000" dirty="0" err="1" smtClean="0"/>
                        <a:t>Masterbatch</a:t>
                      </a:r>
                      <a:r>
                        <a:rPr lang="tr-TR" sz="2000" dirty="0" smtClean="0"/>
                        <a:t> Totalde %7.5 ila %8 oranında</a:t>
                      </a:r>
                      <a:r>
                        <a:rPr lang="tr-TR" sz="2000" baseline="0" dirty="0" smtClean="0"/>
                        <a:t> kullanılırken </a:t>
                      </a:r>
                    </a:p>
                    <a:p>
                      <a:r>
                        <a:rPr lang="tr-TR" sz="2000" baseline="0" dirty="0" smtClean="0"/>
                        <a:t> -(Sıvı PIB) Totalde %4 oranda kullanılır</a:t>
                      </a:r>
                    </a:p>
                    <a:p>
                      <a:pPr marL="0" marR="0" indent="0" algn="l" defTabSz="914400" rtl="0" eaLnBrk="1" fontAlgn="auto" latinLnBrk="0" hangingPunct="1">
                        <a:lnSpc>
                          <a:spcPct val="100000"/>
                        </a:lnSpc>
                        <a:spcBef>
                          <a:spcPts val="0"/>
                        </a:spcBef>
                        <a:spcAft>
                          <a:spcPts val="0"/>
                        </a:spcAft>
                        <a:buClrTx/>
                        <a:buSzTx/>
                        <a:buFontTx/>
                        <a:buNone/>
                        <a:tabLst/>
                        <a:defRPr/>
                      </a:pPr>
                      <a:r>
                        <a:rPr lang="tr-TR" sz="2000" baseline="0" dirty="0" smtClean="0"/>
                        <a:t> -(Sıvı PIB) %50 daha az kullanıldığı halde Yapışkanlık Tutuculuk </a:t>
                      </a:r>
                      <a:r>
                        <a:rPr lang="tr-TR" sz="2000" b="0" i="0" u="none" strike="noStrike" baseline="0" dirty="0" smtClean="0">
                          <a:solidFill>
                            <a:srgbClr val="000000"/>
                          </a:solidFill>
                          <a:effectLst/>
                          <a:latin typeface="Calibri" panose="020F0502020204030204" pitchFamily="34" charset="0"/>
                        </a:rPr>
                        <a:t>%60’ın üzerinde artar</a:t>
                      </a:r>
                      <a:endParaRPr lang="tr-TR" sz="2000" b="0" i="0" u="none" strike="noStrike" dirty="0" smtClean="0">
                        <a:solidFill>
                          <a:srgbClr val="000000"/>
                        </a:solidFill>
                        <a:effectLst/>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2000" b="0" i="0" u="none" strike="noStrike" dirty="0" smtClean="0">
                        <a:solidFill>
                          <a:srgbClr val="000000"/>
                        </a:solidFill>
                        <a:effectLst/>
                        <a:latin typeface="Calibri" panose="020F0502020204030204" pitchFamily="34" charset="0"/>
                      </a:endParaRPr>
                    </a:p>
                    <a:p>
                      <a:r>
                        <a:rPr lang="tr-TR" sz="2000" baseline="0" dirty="0" smtClean="0"/>
                        <a:t>  2. Sıvı PIB aynı şekilde %4.5 oranda kullanıldığında </a:t>
                      </a:r>
                      <a:r>
                        <a:rPr lang="tr-TR" sz="2000" baseline="0" dirty="0" err="1" smtClean="0"/>
                        <a:t>strech’in</a:t>
                      </a:r>
                      <a:r>
                        <a:rPr lang="tr-TR" sz="2000" baseline="0" dirty="0" smtClean="0"/>
                        <a:t> en önemli özelliklerinden olan  elastik (uzama) oranını %70 arttırdığı için elastik hammaddesi olan EWA kullanımını da tamamen ortadan kaldırır</a:t>
                      </a:r>
                      <a:r>
                        <a:rPr lang="tr-TR" sz="2000" dirty="0" smtClean="0"/>
                        <a:t>     </a:t>
                      </a:r>
                    </a:p>
                    <a:p>
                      <a:endParaRPr lang="tr-TR" sz="2000" dirty="0" smtClean="0"/>
                    </a:p>
                    <a:p>
                      <a:r>
                        <a:rPr lang="tr-TR" sz="2000" dirty="0" smtClean="0"/>
                        <a:t>  3. Sıvı PIB yüksek UV direncine</a:t>
                      </a:r>
                      <a:r>
                        <a:rPr lang="tr-TR" sz="2000" baseline="0" dirty="0" smtClean="0"/>
                        <a:t> sahip olduğundan UV tüketimini %50 azaltmaktadır </a:t>
                      </a:r>
                      <a:endParaRPr lang="tr-TR" sz="2000" dirty="0" smtClean="0"/>
                    </a:p>
                    <a:p>
                      <a:r>
                        <a:rPr lang="tr-TR" sz="2000" dirty="0" smtClean="0"/>
                        <a:t>  </a:t>
                      </a:r>
                    </a:p>
                    <a:p>
                      <a:r>
                        <a:rPr lang="tr-TR" sz="2000" baseline="0" dirty="0" smtClean="0"/>
                        <a:t>  </a:t>
                      </a:r>
                      <a:r>
                        <a:rPr lang="tr-TR" sz="2000" b="1" dirty="0" smtClean="0"/>
                        <a:t>Sonuç: </a:t>
                      </a:r>
                    </a:p>
                    <a:p>
                      <a:r>
                        <a:rPr lang="tr-TR" sz="2000" dirty="0" smtClean="0"/>
                        <a:t>-Kullanım oranının %60 daha az olması, </a:t>
                      </a:r>
                    </a:p>
                    <a:p>
                      <a:r>
                        <a:rPr lang="tr-TR" sz="2000" dirty="0" smtClean="0"/>
                        <a:t>-(PW60-PWL60 ve UW) Katkı hammaddelerinin kullanımını tamamen ortadan kaldırması </a:t>
                      </a:r>
                    </a:p>
                    <a:p>
                      <a:r>
                        <a:rPr lang="tr-TR" sz="2000" dirty="0" smtClean="0"/>
                        <a:t>-UV</a:t>
                      </a:r>
                      <a:r>
                        <a:rPr lang="tr-TR" sz="2000" baseline="0" dirty="0" smtClean="0"/>
                        <a:t> Tüketimini % 50 azaltması </a:t>
                      </a:r>
                      <a:endParaRPr lang="tr-TR" sz="2000" dirty="0" smtClean="0"/>
                    </a:p>
                    <a:p>
                      <a:endParaRPr lang="tr-TR" sz="2000" dirty="0" smtClean="0"/>
                    </a:p>
                    <a:p>
                      <a:r>
                        <a:rPr lang="tr-TR" sz="2000" dirty="0" smtClean="0"/>
                        <a:t> </a:t>
                      </a:r>
                      <a:endParaRPr lang="tr-TR" sz="2000" dirty="0"/>
                    </a:p>
                  </a:txBody>
                  <a:tcPr/>
                </a:tc>
                <a:extLst>
                  <a:ext uri="{0D108BD9-81ED-4DB2-BD59-A6C34878D82A}">
                    <a16:rowId xmlns:a16="http://schemas.microsoft.com/office/drawing/2014/main" val="1327527106"/>
                  </a:ext>
                </a:extLst>
              </a:tr>
            </a:tbl>
          </a:graphicData>
        </a:graphic>
      </p:graphicFrame>
    </p:spTree>
    <p:extLst>
      <p:ext uri="{BB962C8B-B14F-4D97-AF65-F5344CB8AC3E}">
        <p14:creationId xmlns:p14="http://schemas.microsoft.com/office/powerpoint/2010/main" val="74979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761108140"/>
              </p:ext>
            </p:extLst>
          </p:nvPr>
        </p:nvGraphicFramePr>
        <p:xfrm>
          <a:off x="0" y="1"/>
          <a:ext cx="12192000" cy="10346386"/>
        </p:xfrm>
        <a:graphic>
          <a:graphicData uri="http://schemas.openxmlformats.org/drawingml/2006/table">
            <a:tbl>
              <a:tblPr firstRow="1" bandRow="1">
                <a:tableStyleId>{5C22544A-7EE6-4342-B048-85BDC9FD1C3A}</a:tableStyleId>
              </a:tblPr>
              <a:tblGrid>
                <a:gridCol w="6311839">
                  <a:extLst>
                    <a:ext uri="{9D8B030D-6E8A-4147-A177-3AD203B41FA5}">
                      <a16:colId xmlns:a16="http://schemas.microsoft.com/office/drawing/2014/main" val="387723912"/>
                    </a:ext>
                  </a:extLst>
                </a:gridCol>
                <a:gridCol w="5880161">
                  <a:extLst>
                    <a:ext uri="{9D8B030D-6E8A-4147-A177-3AD203B41FA5}">
                      <a16:colId xmlns:a16="http://schemas.microsoft.com/office/drawing/2014/main" val="2205117744"/>
                    </a:ext>
                  </a:extLst>
                </a:gridCol>
              </a:tblGrid>
              <a:tr h="890573">
                <a:tc>
                  <a:txBody>
                    <a:bodyPr/>
                    <a:lstStyle/>
                    <a:p>
                      <a:pPr algn="ctr"/>
                      <a:r>
                        <a:rPr lang="tr-TR" dirty="0" smtClean="0"/>
                        <a:t>(PW60-PWL60)</a:t>
                      </a:r>
                    </a:p>
                    <a:p>
                      <a:pPr algn="ctr"/>
                      <a:r>
                        <a:rPr lang="tr-TR" dirty="0" smtClean="0"/>
                        <a:t>SONUÇLARINI ZAMANLA FARK EDECEĞİNİZ</a:t>
                      </a:r>
                    </a:p>
                    <a:p>
                      <a:pPr algn="ctr"/>
                      <a:r>
                        <a:rPr lang="tr-TR" dirty="0" smtClean="0"/>
                        <a:t>GÖRÜNMEYEN SESSİZ MALİYETLER </a:t>
                      </a:r>
                      <a:endParaRPr lang="tr-TR" dirty="0"/>
                    </a:p>
                  </a:txBody>
                  <a:tcPr/>
                </a:tc>
                <a:tc>
                  <a:txBody>
                    <a:bodyPr/>
                    <a:lstStyle/>
                    <a:p>
                      <a:pPr algn="ctr"/>
                      <a:r>
                        <a:rPr lang="tr-TR" dirty="0" smtClean="0"/>
                        <a:t>(SIVI PIB)</a:t>
                      </a:r>
                    </a:p>
                    <a:p>
                      <a:pPr algn="ctr"/>
                      <a:r>
                        <a:rPr lang="tr-TR" dirty="0" smtClean="0"/>
                        <a:t>SONUÇLARINI ZAMANLA FARK EDECEĞİNİZ</a:t>
                      </a:r>
                    </a:p>
                    <a:p>
                      <a:pPr algn="ctr"/>
                      <a:r>
                        <a:rPr lang="tr-TR" dirty="0" smtClean="0"/>
                        <a:t>GÖRÜNMEYEN SESSİZ TASARRUFLAR</a:t>
                      </a:r>
                      <a:endParaRPr lang="tr-TR" dirty="0"/>
                    </a:p>
                  </a:txBody>
                  <a:tcPr/>
                </a:tc>
                <a:extLst>
                  <a:ext uri="{0D108BD9-81ED-4DB2-BD59-A6C34878D82A}">
                    <a16:rowId xmlns:a16="http://schemas.microsoft.com/office/drawing/2014/main" val="1909982987"/>
                  </a:ext>
                </a:extLst>
              </a:tr>
              <a:tr h="9431986">
                <a:tc>
                  <a:txBody>
                    <a:bodyPr/>
                    <a:lstStyle/>
                    <a:p>
                      <a:r>
                        <a:rPr lang="tr-TR" b="1" dirty="0" smtClean="0"/>
                        <a:t>1. ENERJİ VERİMSİZLİĞİ:</a:t>
                      </a:r>
                    </a:p>
                    <a:p>
                      <a:r>
                        <a:rPr lang="tr-TR" dirty="0" smtClean="0"/>
                        <a:t>· Yüksek erime sıcaklığı gereksinimi</a:t>
                      </a:r>
                    </a:p>
                    <a:p>
                      <a:r>
                        <a:rPr lang="tr-TR" dirty="0" smtClean="0"/>
                        <a:t>· </a:t>
                      </a:r>
                      <a:r>
                        <a:rPr lang="tr-TR" dirty="0" err="1" smtClean="0"/>
                        <a:t>Ekstrüder</a:t>
                      </a:r>
                      <a:r>
                        <a:rPr lang="tr-TR" dirty="0" smtClean="0"/>
                        <a:t> motor yükü artışı</a:t>
                      </a:r>
                    </a:p>
                    <a:p>
                      <a:r>
                        <a:rPr lang="tr-TR" dirty="0" smtClean="0"/>
                        <a:t>· Soğutma sistemi ek enerji tüketimi</a:t>
                      </a:r>
                    </a:p>
                    <a:p>
                      <a:r>
                        <a:rPr lang="tr-TR" dirty="0" smtClean="0"/>
                        <a:t>· Sonuç: Elektrik faturası + ekipman ömrü kısalması</a:t>
                      </a:r>
                    </a:p>
                    <a:p>
                      <a:r>
                        <a:rPr lang="tr-TR" b="1" dirty="0" smtClean="0"/>
                        <a:t>2. KATKI MADDESİ KAOSU:</a:t>
                      </a:r>
                    </a:p>
                    <a:p>
                      <a:r>
                        <a:rPr lang="tr-TR" b="0" dirty="0" smtClean="0"/>
                        <a:t>· Fazladan </a:t>
                      </a:r>
                      <a:r>
                        <a:rPr lang="tr-TR" b="0" dirty="0" err="1" smtClean="0"/>
                        <a:t>masterbatch</a:t>
                      </a:r>
                      <a:r>
                        <a:rPr lang="tr-TR" b="0" dirty="0" smtClean="0"/>
                        <a:t> karmaşası</a:t>
                      </a:r>
                    </a:p>
                    <a:p>
                      <a:r>
                        <a:rPr lang="tr-TR" dirty="0" smtClean="0"/>
                        <a:t>· Renk ve katkı tutarsızlığı</a:t>
                      </a:r>
                    </a:p>
                    <a:p>
                      <a:r>
                        <a:rPr lang="tr-TR" dirty="0" smtClean="0"/>
                        <a:t>· "Süprüntüye giden" fire malzeme</a:t>
                      </a:r>
                    </a:p>
                    <a:p>
                      <a:r>
                        <a:rPr lang="tr-TR" dirty="0" smtClean="0"/>
                        <a:t>· Sonuç: Ham madde israfı + kalite kaybı</a:t>
                      </a:r>
                    </a:p>
                    <a:p>
                      <a:r>
                        <a:rPr lang="tr-TR" b="1" dirty="0" smtClean="0"/>
                        <a:t>3. İŞ GÜCÜ VERİMSİZLİĞİ:</a:t>
                      </a:r>
                    </a:p>
                    <a:p>
                      <a:r>
                        <a:rPr lang="tr-TR" dirty="0" smtClean="0"/>
                        <a:t>· Sürekli makina başı kontrol</a:t>
                      </a:r>
                    </a:p>
                    <a:p>
                      <a:r>
                        <a:rPr lang="tr-TR" dirty="0" smtClean="0"/>
                        <a:t>· Kalibre ayarı için teknik personel</a:t>
                      </a:r>
                    </a:p>
                    <a:p>
                      <a:r>
                        <a:rPr lang="tr-TR" dirty="0" smtClean="0"/>
                        <a:t>· Temizleme ve bakım süreleri</a:t>
                      </a:r>
                    </a:p>
                    <a:p>
                      <a:r>
                        <a:rPr lang="tr-TR" dirty="0" smtClean="0"/>
                        <a:t>· Sonuç: Personel maliyeti + verimlilik kaybı</a:t>
                      </a:r>
                    </a:p>
                    <a:p>
                      <a:r>
                        <a:rPr lang="tr-TR" b="1" dirty="0" smtClean="0"/>
                        <a:t>4. PLANLANMAMIŞ DURUŞLAR:</a:t>
                      </a:r>
                    </a:p>
                    <a:p>
                      <a:r>
                        <a:rPr lang="tr-TR" dirty="0" smtClean="0"/>
                        <a:t>· Beklenmedik makina arızaları</a:t>
                      </a:r>
                    </a:p>
                    <a:p>
                      <a:r>
                        <a:rPr lang="tr-TR" dirty="0" smtClean="0"/>
                        <a:t>· Acil temizlik ve bakım</a:t>
                      </a:r>
                    </a:p>
                    <a:p>
                      <a:r>
                        <a:rPr lang="tr-TR" dirty="0" smtClean="0"/>
                        <a:t>· Üretim planı kaymaları</a:t>
                      </a:r>
                    </a:p>
                    <a:p>
                      <a:r>
                        <a:rPr lang="tr-TR" dirty="0" smtClean="0"/>
                        <a:t>· Sonuç: Kapasite kaybı + teslimat gecikmesi</a:t>
                      </a:r>
                    </a:p>
                    <a:p>
                      <a:r>
                        <a:rPr lang="tr-TR" b="1" dirty="0" smtClean="0"/>
                        <a:t>5. DOZLAMA SİSTEMİ ARIZALARI:</a:t>
                      </a:r>
                    </a:p>
                    <a:p>
                      <a:r>
                        <a:rPr lang="tr-TR" dirty="0" smtClean="0"/>
                        <a:t>· </a:t>
                      </a:r>
                      <a:r>
                        <a:rPr lang="tr-TR" dirty="0" err="1" smtClean="0"/>
                        <a:t>Masterbatch</a:t>
                      </a:r>
                      <a:r>
                        <a:rPr lang="tr-TR" dirty="0" smtClean="0"/>
                        <a:t> topaklanması dozaj </a:t>
                      </a:r>
                    </a:p>
                    <a:p>
                      <a:r>
                        <a:rPr lang="tr-TR" dirty="0" smtClean="0"/>
                        <a:t>mekanizmalarını tıkar</a:t>
                      </a:r>
                    </a:p>
                    <a:p>
                      <a:r>
                        <a:rPr lang="tr-TR" dirty="0" smtClean="0"/>
                        <a:t>· Vana, valf ve </a:t>
                      </a:r>
                      <a:r>
                        <a:rPr lang="tr-TR" dirty="0" err="1" smtClean="0"/>
                        <a:t>klepeler</a:t>
                      </a:r>
                      <a:r>
                        <a:rPr lang="tr-TR" baseline="0" dirty="0" smtClean="0"/>
                        <a:t> yapışkan yüzeyden dolayı sık sık arızalanır</a:t>
                      </a:r>
                    </a:p>
                    <a:p>
                      <a:r>
                        <a:rPr lang="tr-TR" baseline="0" dirty="0" smtClean="0"/>
                        <a:t>Mikser dönmekte zorlanır</a:t>
                      </a:r>
                    </a:p>
                    <a:p>
                      <a:r>
                        <a:rPr lang="tr-TR" baseline="0" dirty="0" smtClean="0"/>
                        <a:t>Kalibrasyon sapmaları </a:t>
                      </a:r>
                    </a:p>
                    <a:p>
                      <a:r>
                        <a:rPr lang="tr-TR" baseline="0" dirty="0" smtClean="0"/>
                        <a:t>Homojen olmayan karışım,</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Sonuç plansız duruşların artması bakım masrafları artar</a:t>
                      </a:r>
                    </a:p>
                    <a:p>
                      <a:r>
                        <a:rPr lang="tr-TR" b="1" dirty="0" smtClean="0"/>
                        <a:t>6. KALİBRE AYAR KAYIPLARI</a:t>
                      </a:r>
                    </a:p>
                    <a:p>
                      <a:r>
                        <a:rPr lang="tr-TR" dirty="0" smtClean="0"/>
                        <a:t>· </a:t>
                      </a:r>
                      <a:r>
                        <a:rPr lang="tr-TR" dirty="0" err="1" smtClean="0"/>
                        <a:t>Homojensiz</a:t>
                      </a:r>
                      <a:r>
                        <a:rPr lang="tr-TR" dirty="0" smtClean="0"/>
                        <a:t> karışım kalibrasyon zorluğu</a:t>
                      </a:r>
                    </a:p>
                    <a:p>
                      <a:r>
                        <a:rPr lang="tr-TR" dirty="0" smtClean="0"/>
                        <a:t>· Sürekli ayar gerektiren üretim hattı</a:t>
                      </a:r>
                    </a:p>
                    <a:p>
                      <a:r>
                        <a:rPr lang="tr-TR" dirty="0" smtClean="0"/>
                        <a:t>· Kalınlık dalgalanmaları</a:t>
                      </a:r>
                    </a:p>
                    <a:p>
                      <a:r>
                        <a:rPr lang="tr-TR" dirty="0" smtClean="0"/>
                        <a:t>Tutarsız kalite</a:t>
                      </a:r>
                    </a:p>
                    <a:p>
                      <a:r>
                        <a:rPr lang="tr-TR" dirty="0" smtClean="0"/>
                        <a:t>· Sonuç: Fire oranı + iş gücü kaybı</a:t>
                      </a:r>
                      <a:endParaRPr lang="tr-TR" dirty="0"/>
                    </a:p>
                  </a:txBody>
                  <a:tcPr/>
                </a:tc>
                <a:tc>
                  <a:txBody>
                    <a:bodyPr/>
                    <a:lstStyle/>
                    <a:p>
                      <a:r>
                        <a:rPr lang="tr-TR" b="1" dirty="0" smtClean="0"/>
                        <a:t>1. ENERJİ VERİMLİLİĞİ</a:t>
                      </a:r>
                    </a:p>
                    <a:p>
                      <a:r>
                        <a:rPr lang="tr-TR" dirty="0" smtClean="0"/>
                        <a:t>· Düşük erime sıcaklığı ile enerji tüketimi azalır</a:t>
                      </a:r>
                    </a:p>
                    <a:p>
                      <a:r>
                        <a:rPr lang="tr-TR" dirty="0" smtClean="0"/>
                        <a:t>· </a:t>
                      </a:r>
                      <a:r>
                        <a:rPr lang="tr-TR" dirty="0" err="1" smtClean="0"/>
                        <a:t>Ekstrüder</a:t>
                      </a:r>
                      <a:r>
                        <a:rPr lang="tr-TR" dirty="0" smtClean="0"/>
                        <a:t> motor yükü hafifler</a:t>
                      </a:r>
                    </a:p>
                    <a:p>
                      <a:r>
                        <a:rPr lang="tr-TR" dirty="0" smtClean="0"/>
                        <a:t>· Soğutma sistemi daha verimli çalışır</a:t>
                      </a:r>
                    </a:p>
                    <a:p>
                      <a:r>
                        <a:rPr lang="tr-TR" dirty="0" smtClean="0"/>
                        <a:t>· Sonuç: Elektrik faturasında düşüş + ekipman ömrü uzaması</a:t>
                      </a:r>
                    </a:p>
                    <a:p>
                      <a:r>
                        <a:rPr lang="tr-TR" b="1" dirty="0" smtClean="0"/>
                        <a:t>2. KATKI MADDESİ OPTİMİZASYONU</a:t>
                      </a:r>
                    </a:p>
                    <a:p>
                      <a:r>
                        <a:rPr lang="tr-TR" dirty="0" smtClean="0"/>
                        <a:t>· Tek tip sıvı katkı ile karmaşa son bulur</a:t>
                      </a:r>
                    </a:p>
                    <a:p>
                      <a:r>
                        <a:rPr lang="tr-TR" dirty="0" smtClean="0"/>
                        <a:t>· Renk ve katkı </a:t>
                      </a:r>
                      <a:r>
                        <a:rPr lang="tr-TR" dirty="0" err="1" smtClean="0"/>
                        <a:t>tuaaqtarlılığı</a:t>
                      </a:r>
                      <a:r>
                        <a:rPr lang="tr-TR" dirty="0" smtClean="0"/>
                        <a:t> sağlanır</a:t>
                      </a:r>
                    </a:p>
                    <a:p>
                      <a:r>
                        <a:rPr lang="tr-TR" dirty="0" smtClean="0"/>
                        <a:t>· Fire malzeme ortadan kalkar</a:t>
                      </a:r>
                    </a:p>
                    <a:p>
                      <a:r>
                        <a:rPr lang="tr-TR" dirty="0" smtClean="0"/>
                        <a:t>· Sonuç: Ham madde tasarrufu + kalite artışı</a:t>
                      </a:r>
                    </a:p>
                    <a:p>
                      <a:r>
                        <a:rPr lang="tr-TR" b="1" dirty="0" smtClean="0"/>
                        <a:t>3. İŞ GÜCÜ VERİMLİLİĞİ</a:t>
                      </a:r>
                    </a:p>
                    <a:p>
                      <a:r>
                        <a:rPr lang="tr-TR" dirty="0" smtClean="0"/>
                        <a:t>· Makina başı kontrol ihtiyacı azalır</a:t>
                      </a:r>
                    </a:p>
                    <a:p>
                      <a:r>
                        <a:rPr lang="tr-TR" dirty="0" smtClean="0"/>
                        <a:t>· Kalibre ayarı için daha az teknik personel</a:t>
                      </a:r>
                    </a:p>
                    <a:p>
                      <a:r>
                        <a:rPr lang="tr-TR" dirty="0" smtClean="0"/>
                        <a:t>· Temizleme ve bakım süreleri kısalır</a:t>
                      </a:r>
                    </a:p>
                    <a:p>
                      <a:r>
                        <a:rPr lang="tr-TR" dirty="0" smtClean="0"/>
                        <a:t>· Sonuç: Personel maliyeti düşüşü + verimlilik artışı</a:t>
                      </a:r>
                    </a:p>
                    <a:p>
                      <a:r>
                        <a:rPr lang="tr-TR" b="1" dirty="0" smtClean="0"/>
                        <a:t>4. PLANLI ÜRETİM GÜVENCESİ</a:t>
                      </a:r>
                    </a:p>
                    <a:p>
                      <a:r>
                        <a:rPr lang="tr-TR" dirty="0" smtClean="0"/>
                        <a:t>· Beklenmedik makina arızaları minimize olur</a:t>
                      </a:r>
                    </a:p>
                    <a:p>
                      <a:r>
                        <a:rPr lang="tr-TR" dirty="0" smtClean="0"/>
                        <a:t>· Planlı bakım ile kesintisiz üretim</a:t>
                      </a:r>
                    </a:p>
                    <a:p>
                      <a:r>
                        <a:rPr lang="tr-TR" dirty="0" smtClean="0"/>
                        <a:t>· Üretim planı istikrarı</a:t>
                      </a:r>
                    </a:p>
                    <a:p>
                      <a:r>
                        <a:rPr lang="tr-TR" dirty="0" smtClean="0"/>
                        <a:t>· Sonuç: Kapasite kullanımında artış + teslimat güvenilirliği</a:t>
                      </a:r>
                    </a:p>
                    <a:p>
                      <a:r>
                        <a:rPr lang="tr-TR" b="1" dirty="0" smtClean="0"/>
                        <a:t>5. EKİPMAN ÖMRÜ UZAMASI</a:t>
                      </a:r>
                    </a:p>
                    <a:p>
                      <a:r>
                        <a:rPr lang="tr-TR" dirty="0" smtClean="0"/>
                        <a:t>-</a:t>
                      </a:r>
                      <a:r>
                        <a:rPr lang="tr-TR" dirty="0" err="1" smtClean="0"/>
                        <a:t>Dozajlama</a:t>
                      </a:r>
                      <a:r>
                        <a:rPr lang="tr-TR" baseline="0" dirty="0" smtClean="0"/>
                        <a:t> sistemleri daha az aşınır</a:t>
                      </a:r>
                    </a:p>
                    <a:p>
                      <a:r>
                        <a:rPr lang="tr-TR" baseline="0" dirty="0" smtClean="0"/>
                        <a:t>-Vana ve </a:t>
                      </a:r>
                      <a:r>
                        <a:rPr lang="tr-TR" baseline="0" dirty="0" err="1" smtClean="0"/>
                        <a:t>klepelerde</a:t>
                      </a:r>
                      <a:r>
                        <a:rPr lang="tr-TR" baseline="0" dirty="0" smtClean="0"/>
                        <a:t> aşınmalar ve zorlanmalar azalır</a:t>
                      </a:r>
                    </a:p>
                    <a:p>
                      <a:r>
                        <a:rPr lang="tr-TR" baseline="0" dirty="0" smtClean="0"/>
                        <a:t>-Karıştırıcı mikser rahatlar </a:t>
                      </a:r>
                    </a:p>
                    <a:p>
                      <a:r>
                        <a:rPr lang="tr-TR" baseline="0" dirty="0" smtClean="0"/>
                        <a:t>-</a:t>
                      </a:r>
                      <a:r>
                        <a:rPr lang="tr-TR" baseline="0" dirty="0" err="1" smtClean="0"/>
                        <a:t>Dozajlama</a:t>
                      </a:r>
                      <a:r>
                        <a:rPr lang="tr-TR" baseline="0" dirty="0" smtClean="0"/>
                        <a:t> stabil çalışır </a:t>
                      </a:r>
                    </a:p>
                    <a:p>
                      <a:r>
                        <a:rPr lang="tr-TR" baseline="0" dirty="0" smtClean="0"/>
                        <a:t>-Homojen karışım stabilize olur</a:t>
                      </a:r>
                    </a:p>
                    <a:p>
                      <a:r>
                        <a:rPr lang="tr-TR" baseline="0" dirty="0" smtClean="0"/>
                        <a:t>-Ürün kalitesi artar</a:t>
                      </a:r>
                    </a:p>
                    <a:p>
                      <a:r>
                        <a:rPr lang="tr-TR" b="1" baseline="0" dirty="0" smtClean="0"/>
                        <a:t>6. MÜŞTERİ SADAKATİ ARTISI</a:t>
                      </a:r>
                    </a:p>
                    <a:p>
                      <a:r>
                        <a:rPr lang="tr-TR" baseline="0" dirty="0" smtClean="0"/>
                        <a:t>· Tutarlı kalite ile müşteri memnuniyeti</a:t>
                      </a:r>
                    </a:p>
                    <a:p>
                      <a:r>
                        <a:rPr lang="tr-TR" baseline="0" dirty="0" smtClean="0"/>
                        <a:t>· Tekrarlayan satış oranında artış</a:t>
                      </a:r>
                    </a:p>
                    <a:p>
                      <a:r>
                        <a:rPr lang="tr-TR" baseline="0" dirty="0" smtClean="0"/>
                        <a:t>· Referans müşteri portföyü büyümesi</a:t>
                      </a:r>
                    </a:p>
                    <a:p>
                      <a:r>
                        <a:rPr lang="tr-TR" baseline="0" dirty="0" smtClean="0"/>
                        <a:t>· Sonuç: Pazarlama maliyetlerinde düşüş + karlılık artışı</a:t>
                      </a:r>
                    </a:p>
                  </a:txBody>
                  <a:tcPr>
                    <a:solidFill>
                      <a:schemeClr val="accent1">
                        <a:lumMod val="40000"/>
                        <a:lumOff val="60000"/>
                      </a:schemeClr>
                    </a:solidFill>
                  </a:tcPr>
                </a:tc>
                <a:extLst>
                  <a:ext uri="{0D108BD9-81ED-4DB2-BD59-A6C34878D82A}">
                    <a16:rowId xmlns:a16="http://schemas.microsoft.com/office/drawing/2014/main" val="187543898"/>
                  </a:ext>
                </a:extLst>
              </a:tr>
            </a:tbl>
          </a:graphicData>
        </a:graphic>
      </p:graphicFrame>
    </p:spTree>
    <p:extLst>
      <p:ext uri="{BB962C8B-B14F-4D97-AF65-F5344CB8AC3E}">
        <p14:creationId xmlns:p14="http://schemas.microsoft.com/office/powerpoint/2010/main" val="96721705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936</TotalTime>
  <Words>2300</Words>
  <Application>Microsoft Office PowerPoint</Application>
  <PresentationFormat>Geniş ekran</PresentationFormat>
  <Paragraphs>345</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Msi</dc:creator>
  <cp:lastModifiedBy>Msi</cp:lastModifiedBy>
  <cp:revision>80</cp:revision>
  <dcterms:created xsi:type="dcterms:W3CDTF">2025-10-19T05:48:57Z</dcterms:created>
  <dcterms:modified xsi:type="dcterms:W3CDTF">2025-10-27T13:05:25Z</dcterms:modified>
</cp:coreProperties>
</file>