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64d0429a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64d0429a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64d0429a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64d0429a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64d0429a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64d0429a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64d0429a4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64d0429a4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64d0429a4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864d0429a4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64d0429a4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64d0429a4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64d0429a4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64d0429a4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myjewishlearning.com/article/what-is-the-temple-mount/" TargetMode="External"/><Relationship Id="rId4" Type="http://schemas.openxmlformats.org/officeDocument/2006/relationships/hyperlink" Target="https://www.haaretz.com/archaeology/.premium-the-history-of-the-temple-mount-1.5331578" TargetMode="External"/><Relationship Id="rId5" Type="http://schemas.openxmlformats.org/officeDocument/2006/relationships/hyperlink" Target="https://www.smithsonianmag.com/history/what-is-beneath-the-temple-mount-920764/" TargetMode="External"/><Relationship Id="rId6" Type="http://schemas.openxmlformats.org/officeDocument/2006/relationships/hyperlink" Target="https://www.historynet.com/what-is-the-history-of-temple-mount.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Temple Mount</a:t>
            </a:r>
            <a:endParaRPr/>
          </a:p>
        </p:txBody>
      </p:sp>
      <p:sp>
        <p:nvSpPr>
          <p:cNvPr id="135" name="Google Shape;135;p13"/>
          <p:cNvSpPr txBox="1"/>
          <p:nvPr>
            <p:ph idx="1" type="subTitle"/>
          </p:nvPr>
        </p:nvSpPr>
        <p:spPr>
          <a:xfrm>
            <a:off x="5328900" y="3435050"/>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By Sefir Olevsky</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The history of the Temple Mount</a:t>
            </a:r>
            <a:endParaRPr sz="3300"/>
          </a:p>
        </p:txBody>
      </p:sp>
      <p:sp>
        <p:nvSpPr>
          <p:cNvPr id="141" name="Google Shape;141;p14"/>
          <p:cNvSpPr txBox="1"/>
          <p:nvPr>
            <p:ph idx="1" type="body"/>
          </p:nvPr>
        </p:nvSpPr>
        <p:spPr>
          <a:xfrm>
            <a:off x="1593475" y="1518725"/>
            <a:ext cx="6911400" cy="3393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t>The T</a:t>
            </a:r>
            <a:r>
              <a:rPr lang="en" sz="1700"/>
              <a:t>emple</a:t>
            </a:r>
            <a:r>
              <a:rPr lang="en" sz="1700"/>
              <a:t> Mount is a very old Monument that holds many stories to the I</a:t>
            </a:r>
            <a:r>
              <a:rPr lang="en" sz="1700"/>
              <a:t>sraelites</a:t>
            </a:r>
            <a:r>
              <a:rPr lang="en" sz="1700"/>
              <a:t> past.  The Temple Mount was built over the very same spot where </a:t>
            </a:r>
            <a:r>
              <a:rPr lang="en" sz="1700"/>
              <a:t>Solomon's</a:t>
            </a:r>
            <a:r>
              <a:rPr lang="en" sz="1700"/>
              <a:t> temple used to stand, some of Solomon’s temple is still there, but just built in with some of the new structures.  In the middle of the Temple Mount there is a </a:t>
            </a:r>
            <a:r>
              <a:rPr lang="en" sz="1700"/>
              <a:t>structure</a:t>
            </a:r>
            <a:r>
              <a:rPr lang="en" sz="1700"/>
              <a:t>, called the Dome of Rock, which is holy to many religions including, Muslamic, P</a:t>
            </a:r>
            <a:r>
              <a:rPr lang="en" sz="1700"/>
              <a:t>alestinian</a:t>
            </a:r>
            <a:r>
              <a:rPr lang="en" sz="1700"/>
              <a:t>, and J</a:t>
            </a:r>
            <a:r>
              <a:rPr lang="en" sz="1700"/>
              <a:t>udaism</a:t>
            </a:r>
            <a:r>
              <a:rPr lang="en" sz="1700"/>
              <a:t>. The reason the Dome of Rock is Called the “Dome of Rock” is because there is a rock inside of it, which is holy to both Muslims and Jews. The rock is said to be where all creation of the earth began and it is where Abraham poised to sacrifice his son, Isaac.</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Sizes and Dates of the Temple Mount</a:t>
            </a:r>
            <a:endParaRPr/>
          </a:p>
        </p:txBody>
      </p:sp>
      <p:sp>
        <p:nvSpPr>
          <p:cNvPr id="147" name="Google Shape;147;p15"/>
          <p:cNvSpPr txBox="1"/>
          <p:nvPr>
            <p:ph idx="1" type="body"/>
          </p:nvPr>
        </p:nvSpPr>
        <p:spPr>
          <a:xfrm>
            <a:off x="1297500" y="1567550"/>
            <a:ext cx="7038900" cy="3429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t>In 957 BCE Solomon’s Temple was built, but a few hundred years later it was then destroyed by the Babylonians in 586 BCE.  However, the jews </a:t>
            </a:r>
            <a:r>
              <a:rPr lang="en" sz="1700"/>
              <a:t>weren't</a:t>
            </a:r>
            <a:r>
              <a:rPr lang="en" sz="1700"/>
              <a:t> ready to let go of the past, so in 19 BCE Herod the Great decided to rebuild the temple and make it bigger </a:t>
            </a:r>
            <a:r>
              <a:rPr lang="en" sz="1700"/>
              <a:t>than</a:t>
            </a:r>
            <a:r>
              <a:rPr lang="en" sz="1700"/>
              <a:t> ever. So, he set out on </a:t>
            </a:r>
            <a:r>
              <a:rPr lang="en" sz="1700"/>
              <a:t>an</a:t>
            </a:r>
            <a:r>
              <a:rPr lang="en" sz="1700"/>
              <a:t> </a:t>
            </a:r>
            <a:r>
              <a:rPr lang="en" sz="1700"/>
              <a:t>ambitious</a:t>
            </a:r>
            <a:r>
              <a:rPr lang="en" sz="1700"/>
              <a:t> project that involved over 10,000 workers, but all the hard work </a:t>
            </a:r>
            <a:r>
              <a:rPr lang="en" sz="1700"/>
              <a:t>paid</a:t>
            </a:r>
            <a:r>
              <a:rPr lang="en" sz="1700"/>
              <a:t> of and they nearly doubled the </a:t>
            </a:r>
            <a:r>
              <a:rPr lang="en" sz="1700"/>
              <a:t>original</a:t>
            </a:r>
            <a:r>
              <a:rPr lang="en" sz="1700"/>
              <a:t> size. Now the temple had even more relics and </a:t>
            </a:r>
            <a:r>
              <a:rPr lang="en" sz="1700"/>
              <a:t>structures</a:t>
            </a:r>
            <a:r>
              <a:rPr lang="en" sz="1700"/>
              <a:t>  than before, which included the Dome of Rock, which held the rock that started it all.  The Temple mount is </a:t>
            </a:r>
            <a:r>
              <a:rPr lang="en" sz="1700"/>
              <a:t>approximately</a:t>
            </a:r>
            <a:r>
              <a:rPr lang="en" sz="1700"/>
              <a:t> 488 m along the west, 470 m along the east, 315 m along the north and 280 m along the south, giving a total area of approximately 150,000 m2 (37 acres).</a:t>
            </a: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6200" u="sng"/>
              <a:t>Work Cited</a:t>
            </a:r>
            <a:endParaRPr b="1" sz="6600" u="sng"/>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Arial"/>
              <a:buChar char="●"/>
            </a:pPr>
            <a:r>
              <a:rPr lang="en" sz="1700" u="sng">
                <a:solidFill>
                  <a:schemeClr val="hlink"/>
                </a:solidFill>
                <a:latin typeface="Arial"/>
                <a:ea typeface="Arial"/>
                <a:cs typeface="Arial"/>
                <a:sym typeface="Arial"/>
                <a:hlinkClick r:id="rId3"/>
              </a:rPr>
              <a:t>https://www.myjewishlearning.com/article/what-is-the-temple-mount/</a:t>
            </a:r>
            <a:endParaRPr sz="1900"/>
          </a:p>
          <a:p>
            <a:pPr indent="-323850" lvl="0" marL="457200" rtl="0" algn="l">
              <a:spcBef>
                <a:spcPts val="0"/>
              </a:spcBef>
              <a:spcAft>
                <a:spcPts val="0"/>
              </a:spcAft>
              <a:buSzPts val="1500"/>
              <a:buFont typeface="Arial"/>
              <a:buChar char="●"/>
            </a:pPr>
            <a:r>
              <a:rPr lang="en" sz="1600" u="sng">
                <a:solidFill>
                  <a:schemeClr val="hlink"/>
                </a:solidFill>
                <a:latin typeface="Arial"/>
                <a:ea typeface="Arial"/>
                <a:cs typeface="Arial"/>
                <a:sym typeface="Arial"/>
                <a:hlinkClick r:id="rId4"/>
              </a:rPr>
              <a:t>https://www.haaretz.com/archaeology/.premium-the-history-of-the-temple-mount-1.5331578</a:t>
            </a:r>
            <a:endParaRPr sz="2200"/>
          </a:p>
          <a:p>
            <a:pPr indent="-323850" lvl="0" marL="457200" rtl="0" algn="l">
              <a:spcBef>
                <a:spcPts val="0"/>
              </a:spcBef>
              <a:spcAft>
                <a:spcPts val="0"/>
              </a:spcAft>
              <a:buSzPts val="1500"/>
              <a:buFont typeface="Arial"/>
              <a:buChar char="●"/>
            </a:pPr>
            <a:r>
              <a:rPr lang="en" sz="1600" u="sng">
                <a:solidFill>
                  <a:schemeClr val="hlink"/>
                </a:solidFill>
                <a:latin typeface="Arial"/>
                <a:ea typeface="Arial"/>
                <a:cs typeface="Arial"/>
                <a:sym typeface="Arial"/>
                <a:hlinkClick r:id="rId5"/>
              </a:rPr>
              <a:t>https://www.smithsonianmag.com/history/what-is-beneath-the-temple-mount-920764/</a:t>
            </a:r>
            <a:endParaRPr sz="2700"/>
          </a:p>
          <a:p>
            <a:pPr indent="-323850" lvl="0" marL="457200" rtl="0" algn="l">
              <a:spcBef>
                <a:spcPts val="0"/>
              </a:spcBef>
              <a:spcAft>
                <a:spcPts val="0"/>
              </a:spcAft>
              <a:buSzPts val="1500"/>
              <a:buChar char="●"/>
            </a:pPr>
            <a:r>
              <a:rPr lang="en" sz="1600" u="sng">
                <a:solidFill>
                  <a:schemeClr val="hlink"/>
                </a:solidFill>
                <a:latin typeface="Arial"/>
                <a:ea typeface="Arial"/>
                <a:cs typeface="Arial"/>
                <a:sym typeface="Arial"/>
                <a:hlinkClick r:id="rId6"/>
              </a:rPr>
              <a:t>https://www.historynet.com/what-is-the-history-of-temple-mount.htm</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Top Views of the Temple Mount</a:t>
            </a:r>
            <a:endParaRPr/>
          </a:p>
        </p:txBody>
      </p:sp>
      <p:sp>
        <p:nvSpPr>
          <p:cNvPr id="159" name="Google Shape;159;p17"/>
          <p:cNvSpPr txBox="1"/>
          <p:nvPr>
            <p:ph idx="1" type="body"/>
          </p:nvPr>
        </p:nvSpPr>
        <p:spPr>
          <a:xfrm>
            <a:off x="0" y="1205050"/>
            <a:ext cx="9144000" cy="393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0" name="Google Shape;160;p17"/>
          <p:cNvPicPr preferRelativeResize="0"/>
          <p:nvPr/>
        </p:nvPicPr>
        <p:blipFill>
          <a:blip r:embed="rId3">
            <a:alphaModFix/>
          </a:blip>
          <a:stretch>
            <a:fillRect/>
          </a:stretch>
        </p:blipFill>
        <p:spPr>
          <a:xfrm>
            <a:off x="0" y="1205050"/>
            <a:ext cx="4696675" cy="2586449"/>
          </a:xfrm>
          <a:prstGeom prst="rect">
            <a:avLst/>
          </a:prstGeom>
          <a:noFill/>
          <a:ln>
            <a:noFill/>
          </a:ln>
        </p:spPr>
      </p:pic>
      <p:pic>
        <p:nvPicPr>
          <p:cNvPr id="161" name="Google Shape;161;p17"/>
          <p:cNvPicPr preferRelativeResize="0"/>
          <p:nvPr/>
        </p:nvPicPr>
        <p:blipFill>
          <a:blip r:embed="rId4">
            <a:alphaModFix/>
          </a:blip>
          <a:stretch>
            <a:fillRect/>
          </a:stretch>
        </p:blipFill>
        <p:spPr>
          <a:xfrm>
            <a:off x="4342950" y="1866350"/>
            <a:ext cx="4806400" cy="327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 and Back view of the Temple Mount</a:t>
            </a:r>
            <a:endParaRPr/>
          </a:p>
        </p:txBody>
      </p:sp>
      <p:sp>
        <p:nvSpPr>
          <p:cNvPr id="167" name="Google Shape;167;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8" name="Google Shape;168;p18"/>
          <p:cNvPicPr preferRelativeResize="0"/>
          <p:nvPr/>
        </p:nvPicPr>
        <p:blipFill>
          <a:blip r:embed="rId3">
            <a:alphaModFix/>
          </a:blip>
          <a:stretch>
            <a:fillRect/>
          </a:stretch>
        </p:blipFill>
        <p:spPr>
          <a:xfrm>
            <a:off x="-3" y="1235100"/>
            <a:ext cx="5526276" cy="2310100"/>
          </a:xfrm>
          <a:prstGeom prst="rect">
            <a:avLst/>
          </a:prstGeom>
          <a:noFill/>
          <a:ln>
            <a:noFill/>
          </a:ln>
        </p:spPr>
      </p:pic>
      <p:pic>
        <p:nvPicPr>
          <p:cNvPr id="169" name="Google Shape;169;p18"/>
          <p:cNvPicPr preferRelativeResize="0"/>
          <p:nvPr/>
        </p:nvPicPr>
        <p:blipFill>
          <a:blip r:embed="rId4">
            <a:alphaModFix/>
          </a:blip>
          <a:stretch>
            <a:fillRect/>
          </a:stretch>
        </p:blipFill>
        <p:spPr>
          <a:xfrm>
            <a:off x="3968076" y="3012625"/>
            <a:ext cx="5175926" cy="213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20270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Side Views of the Temple Mount</a:t>
            </a:r>
            <a:endParaRPr/>
          </a:p>
          <a:p>
            <a:pPr indent="0" lvl="0" marL="0" rtl="0" algn="l">
              <a:spcBef>
                <a:spcPts val="0"/>
              </a:spcBef>
              <a:spcAft>
                <a:spcPts val="0"/>
              </a:spcAft>
              <a:buNone/>
            </a:pPr>
            <a:r>
              <a:t/>
            </a:r>
            <a:endParaRPr/>
          </a:p>
        </p:txBody>
      </p:sp>
      <p:sp>
        <p:nvSpPr>
          <p:cNvPr id="175" name="Google Shape;175;p19"/>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6" name="Google Shape;176;p19"/>
          <p:cNvPicPr preferRelativeResize="0"/>
          <p:nvPr/>
        </p:nvPicPr>
        <p:blipFill>
          <a:blip r:embed="rId3">
            <a:alphaModFix/>
          </a:blip>
          <a:stretch>
            <a:fillRect/>
          </a:stretch>
        </p:blipFill>
        <p:spPr>
          <a:xfrm>
            <a:off x="0" y="939775"/>
            <a:ext cx="5554976" cy="2388400"/>
          </a:xfrm>
          <a:prstGeom prst="rect">
            <a:avLst/>
          </a:prstGeom>
          <a:noFill/>
          <a:ln>
            <a:noFill/>
          </a:ln>
        </p:spPr>
      </p:pic>
      <p:pic>
        <p:nvPicPr>
          <p:cNvPr id="177" name="Google Shape;177;p19"/>
          <p:cNvPicPr preferRelativeResize="0"/>
          <p:nvPr/>
        </p:nvPicPr>
        <p:blipFill>
          <a:blip r:embed="rId4">
            <a:alphaModFix/>
          </a:blip>
          <a:stretch>
            <a:fillRect/>
          </a:stretch>
        </p:blipFill>
        <p:spPr>
          <a:xfrm>
            <a:off x="3589025" y="2790296"/>
            <a:ext cx="5554974" cy="23532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Positive/Negative Experiences creating the Temple Mount</a:t>
            </a:r>
            <a:endParaRPr/>
          </a:p>
        </p:txBody>
      </p:sp>
      <p:sp>
        <p:nvSpPr>
          <p:cNvPr id="183" name="Google Shape;183;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One positive thing I went through creating my </a:t>
            </a:r>
            <a:r>
              <a:rPr lang="en"/>
              <a:t>structure</a:t>
            </a:r>
            <a:r>
              <a:rPr lang="en"/>
              <a:t> was that there were many times when I could duplicate </a:t>
            </a:r>
            <a:r>
              <a:rPr lang="en"/>
              <a:t>different</a:t>
            </a:r>
            <a:r>
              <a:rPr lang="en"/>
              <a:t> things, for example when I made the stairs I was able to duplicate some of them. Another time was when I created the tree’s and I only had to create one version, then I duplicated it and scattered it around the inside of the Temple Mount.</a:t>
            </a:r>
            <a:endParaRPr/>
          </a:p>
          <a:p>
            <a:pPr indent="-311150" lvl="0" marL="457200" rtl="0" algn="l">
              <a:spcBef>
                <a:spcPts val="0"/>
              </a:spcBef>
              <a:spcAft>
                <a:spcPts val="0"/>
              </a:spcAft>
              <a:buSzPts val="1300"/>
              <a:buChar char="➢"/>
            </a:pPr>
            <a:r>
              <a:rPr lang="en"/>
              <a:t>One negative time I had creating my </a:t>
            </a:r>
            <a:r>
              <a:rPr lang="en"/>
              <a:t>structure</a:t>
            </a:r>
            <a:r>
              <a:rPr lang="en"/>
              <a:t> was that, when I went to color the outside part of the structure I used the a</a:t>
            </a:r>
            <a:r>
              <a:rPr lang="en"/>
              <a:t>ctual</a:t>
            </a:r>
            <a:r>
              <a:rPr lang="en"/>
              <a:t> picture to color it, so it became very annoying to try to line up the exact parts of the picture to that exact part on the structure.</a:t>
            </a:r>
            <a:endParaRPr/>
          </a:p>
          <a:p>
            <a:pPr indent="-311150" lvl="0" marL="457200" rtl="0" algn="l">
              <a:spcBef>
                <a:spcPts val="0"/>
              </a:spcBef>
              <a:spcAft>
                <a:spcPts val="0"/>
              </a:spcAft>
              <a:buSzPts val="1300"/>
              <a:buChar char="➢"/>
            </a:pPr>
            <a:r>
              <a:rPr lang="en"/>
              <a:t>Another positive time I had when creating my structure, was when I was making the domes on top of almost any structure. This was because, it was very easy to make a half circle and cut it in half, then you just had to use a follow me tool to connect one side of the half circle to the other, and then you would create a dome.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