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58" r:id="rId5"/>
    <p:sldId id="259" r:id="rId6"/>
    <p:sldId id="260" r:id="rId7"/>
    <p:sldId id="266" r:id="rId8"/>
    <p:sldId id="262" r:id="rId9"/>
    <p:sldId id="263" r:id="rId10"/>
    <p:sldId id="264"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D3C0B-8BE4-121B-2DD0-54ED58CBAF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61625B-480E-6662-9ADB-4DC9595ECA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4569F6-B3AE-A5B6-9853-9A132A51D954}"/>
              </a:ext>
            </a:extLst>
          </p:cNvPr>
          <p:cNvSpPr>
            <a:spLocks noGrp="1"/>
          </p:cNvSpPr>
          <p:nvPr>
            <p:ph type="dt" sz="half" idx="10"/>
          </p:nvPr>
        </p:nvSpPr>
        <p:spPr/>
        <p:txBody>
          <a:bodyPr/>
          <a:lstStyle/>
          <a:p>
            <a:fld id="{9E6BC7E0-FB6F-4FE6-8685-863991887121}" type="datetimeFigureOut">
              <a:rPr lang="en-US" smtClean="0"/>
              <a:t>8/12/2023</a:t>
            </a:fld>
            <a:endParaRPr lang="en-US"/>
          </a:p>
        </p:txBody>
      </p:sp>
      <p:sp>
        <p:nvSpPr>
          <p:cNvPr id="5" name="Footer Placeholder 4">
            <a:extLst>
              <a:ext uri="{FF2B5EF4-FFF2-40B4-BE49-F238E27FC236}">
                <a16:creationId xmlns:a16="http://schemas.microsoft.com/office/drawing/2014/main" id="{B9823A27-7423-1DD0-11FF-5FA14ACA10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D8F19A-72E9-A9CC-1305-98367A314DF1}"/>
              </a:ext>
            </a:extLst>
          </p:cNvPr>
          <p:cNvSpPr>
            <a:spLocks noGrp="1"/>
          </p:cNvSpPr>
          <p:nvPr>
            <p:ph type="sldNum" sz="quarter" idx="12"/>
          </p:nvPr>
        </p:nvSpPr>
        <p:spPr/>
        <p:txBody>
          <a:bodyPr/>
          <a:lstStyle/>
          <a:p>
            <a:fld id="{3B89D0C0-6112-48F3-A21B-7D71BEAEFD9C}" type="slidenum">
              <a:rPr lang="en-US" smtClean="0"/>
              <a:t>‹#›</a:t>
            </a:fld>
            <a:endParaRPr lang="en-US"/>
          </a:p>
        </p:txBody>
      </p:sp>
    </p:spTree>
    <p:extLst>
      <p:ext uri="{BB962C8B-B14F-4D97-AF65-F5344CB8AC3E}">
        <p14:creationId xmlns:p14="http://schemas.microsoft.com/office/powerpoint/2010/main" val="2725027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B8D00-6567-6693-B445-70BA369B30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7F24D-E679-CF28-FDF6-ADBD0D01EB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6AC0E6-CDA1-5038-A6FC-650A7A956C96}"/>
              </a:ext>
            </a:extLst>
          </p:cNvPr>
          <p:cNvSpPr>
            <a:spLocks noGrp="1"/>
          </p:cNvSpPr>
          <p:nvPr>
            <p:ph type="dt" sz="half" idx="10"/>
          </p:nvPr>
        </p:nvSpPr>
        <p:spPr/>
        <p:txBody>
          <a:bodyPr/>
          <a:lstStyle/>
          <a:p>
            <a:fld id="{9E6BC7E0-FB6F-4FE6-8685-863991887121}" type="datetimeFigureOut">
              <a:rPr lang="en-US" smtClean="0"/>
              <a:t>8/12/2023</a:t>
            </a:fld>
            <a:endParaRPr lang="en-US"/>
          </a:p>
        </p:txBody>
      </p:sp>
      <p:sp>
        <p:nvSpPr>
          <p:cNvPr id="5" name="Footer Placeholder 4">
            <a:extLst>
              <a:ext uri="{FF2B5EF4-FFF2-40B4-BE49-F238E27FC236}">
                <a16:creationId xmlns:a16="http://schemas.microsoft.com/office/drawing/2014/main" id="{9B57EFB3-686E-076C-9394-D06844E2B7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FB4A30-0951-A38B-0780-90A05386991C}"/>
              </a:ext>
            </a:extLst>
          </p:cNvPr>
          <p:cNvSpPr>
            <a:spLocks noGrp="1"/>
          </p:cNvSpPr>
          <p:nvPr>
            <p:ph type="sldNum" sz="quarter" idx="12"/>
          </p:nvPr>
        </p:nvSpPr>
        <p:spPr/>
        <p:txBody>
          <a:bodyPr/>
          <a:lstStyle/>
          <a:p>
            <a:fld id="{3B89D0C0-6112-48F3-A21B-7D71BEAEFD9C}" type="slidenum">
              <a:rPr lang="en-US" smtClean="0"/>
              <a:t>‹#›</a:t>
            </a:fld>
            <a:endParaRPr lang="en-US"/>
          </a:p>
        </p:txBody>
      </p:sp>
    </p:spTree>
    <p:extLst>
      <p:ext uri="{BB962C8B-B14F-4D97-AF65-F5344CB8AC3E}">
        <p14:creationId xmlns:p14="http://schemas.microsoft.com/office/powerpoint/2010/main" val="2516712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D90C65-E330-247C-5D5D-39AA929B8F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8AC0B7-0A41-0B0D-AA7A-84FA8DA23A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F4EB44-7DA3-AC87-BAE8-C648CFCE6A3A}"/>
              </a:ext>
            </a:extLst>
          </p:cNvPr>
          <p:cNvSpPr>
            <a:spLocks noGrp="1"/>
          </p:cNvSpPr>
          <p:nvPr>
            <p:ph type="dt" sz="half" idx="10"/>
          </p:nvPr>
        </p:nvSpPr>
        <p:spPr/>
        <p:txBody>
          <a:bodyPr/>
          <a:lstStyle/>
          <a:p>
            <a:fld id="{9E6BC7E0-FB6F-4FE6-8685-863991887121}" type="datetimeFigureOut">
              <a:rPr lang="en-US" smtClean="0"/>
              <a:t>8/12/2023</a:t>
            </a:fld>
            <a:endParaRPr lang="en-US"/>
          </a:p>
        </p:txBody>
      </p:sp>
      <p:sp>
        <p:nvSpPr>
          <p:cNvPr id="5" name="Footer Placeholder 4">
            <a:extLst>
              <a:ext uri="{FF2B5EF4-FFF2-40B4-BE49-F238E27FC236}">
                <a16:creationId xmlns:a16="http://schemas.microsoft.com/office/drawing/2014/main" id="{60A7A3F2-ACE3-9995-7C4D-FB9DA373C4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A31791-6C3B-7667-B73E-6CD6A906E1D4}"/>
              </a:ext>
            </a:extLst>
          </p:cNvPr>
          <p:cNvSpPr>
            <a:spLocks noGrp="1"/>
          </p:cNvSpPr>
          <p:nvPr>
            <p:ph type="sldNum" sz="quarter" idx="12"/>
          </p:nvPr>
        </p:nvSpPr>
        <p:spPr/>
        <p:txBody>
          <a:bodyPr/>
          <a:lstStyle/>
          <a:p>
            <a:fld id="{3B89D0C0-6112-48F3-A21B-7D71BEAEFD9C}" type="slidenum">
              <a:rPr lang="en-US" smtClean="0"/>
              <a:t>‹#›</a:t>
            </a:fld>
            <a:endParaRPr lang="en-US"/>
          </a:p>
        </p:txBody>
      </p:sp>
    </p:spTree>
    <p:extLst>
      <p:ext uri="{BB962C8B-B14F-4D97-AF65-F5344CB8AC3E}">
        <p14:creationId xmlns:p14="http://schemas.microsoft.com/office/powerpoint/2010/main" val="181653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E3D0C-27D1-288C-ABCB-5E6ADA7BC7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28E48A-CCF7-7F6F-2934-B8B8BF13A8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7C7652-510A-90E2-643A-17D846FCE248}"/>
              </a:ext>
            </a:extLst>
          </p:cNvPr>
          <p:cNvSpPr>
            <a:spLocks noGrp="1"/>
          </p:cNvSpPr>
          <p:nvPr>
            <p:ph type="dt" sz="half" idx="10"/>
          </p:nvPr>
        </p:nvSpPr>
        <p:spPr/>
        <p:txBody>
          <a:bodyPr/>
          <a:lstStyle/>
          <a:p>
            <a:fld id="{9E6BC7E0-FB6F-4FE6-8685-863991887121}" type="datetimeFigureOut">
              <a:rPr lang="en-US" smtClean="0"/>
              <a:t>8/12/2023</a:t>
            </a:fld>
            <a:endParaRPr lang="en-US"/>
          </a:p>
        </p:txBody>
      </p:sp>
      <p:sp>
        <p:nvSpPr>
          <p:cNvPr id="5" name="Footer Placeholder 4">
            <a:extLst>
              <a:ext uri="{FF2B5EF4-FFF2-40B4-BE49-F238E27FC236}">
                <a16:creationId xmlns:a16="http://schemas.microsoft.com/office/drawing/2014/main" id="{51516C52-3E0E-E154-0795-35F644BCA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E8A9C4-32E1-57E1-DFA4-033C1948AF0E}"/>
              </a:ext>
            </a:extLst>
          </p:cNvPr>
          <p:cNvSpPr>
            <a:spLocks noGrp="1"/>
          </p:cNvSpPr>
          <p:nvPr>
            <p:ph type="sldNum" sz="quarter" idx="12"/>
          </p:nvPr>
        </p:nvSpPr>
        <p:spPr/>
        <p:txBody>
          <a:bodyPr/>
          <a:lstStyle/>
          <a:p>
            <a:fld id="{3B89D0C0-6112-48F3-A21B-7D71BEAEFD9C}" type="slidenum">
              <a:rPr lang="en-US" smtClean="0"/>
              <a:t>‹#›</a:t>
            </a:fld>
            <a:endParaRPr lang="en-US"/>
          </a:p>
        </p:txBody>
      </p:sp>
    </p:spTree>
    <p:extLst>
      <p:ext uri="{BB962C8B-B14F-4D97-AF65-F5344CB8AC3E}">
        <p14:creationId xmlns:p14="http://schemas.microsoft.com/office/powerpoint/2010/main" val="290702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4FF1F-BA3D-FA4F-8EA7-446AFEFE5B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E2F826-F8D9-C268-EDFA-D8ACBF0982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DFFFA3-4724-6D00-2E69-EFE0C5C00B3F}"/>
              </a:ext>
            </a:extLst>
          </p:cNvPr>
          <p:cNvSpPr>
            <a:spLocks noGrp="1"/>
          </p:cNvSpPr>
          <p:nvPr>
            <p:ph type="dt" sz="half" idx="10"/>
          </p:nvPr>
        </p:nvSpPr>
        <p:spPr/>
        <p:txBody>
          <a:bodyPr/>
          <a:lstStyle/>
          <a:p>
            <a:fld id="{9E6BC7E0-FB6F-4FE6-8685-863991887121}" type="datetimeFigureOut">
              <a:rPr lang="en-US" smtClean="0"/>
              <a:t>8/12/2023</a:t>
            </a:fld>
            <a:endParaRPr lang="en-US"/>
          </a:p>
        </p:txBody>
      </p:sp>
      <p:sp>
        <p:nvSpPr>
          <p:cNvPr id="5" name="Footer Placeholder 4">
            <a:extLst>
              <a:ext uri="{FF2B5EF4-FFF2-40B4-BE49-F238E27FC236}">
                <a16:creationId xmlns:a16="http://schemas.microsoft.com/office/drawing/2014/main" id="{CAE0F92F-1390-2821-8AD1-2780C84125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D26B30-5B22-4800-2AF9-E5499F08D90A}"/>
              </a:ext>
            </a:extLst>
          </p:cNvPr>
          <p:cNvSpPr>
            <a:spLocks noGrp="1"/>
          </p:cNvSpPr>
          <p:nvPr>
            <p:ph type="sldNum" sz="quarter" idx="12"/>
          </p:nvPr>
        </p:nvSpPr>
        <p:spPr/>
        <p:txBody>
          <a:bodyPr/>
          <a:lstStyle/>
          <a:p>
            <a:fld id="{3B89D0C0-6112-48F3-A21B-7D71BEAEFD9C}" type="slidenum">
              <a:rPr lang="en-US" smtClean="0"/>
              <a:t>‹#›</a:t>
            </a:fld>
            <a:endParaRPr lang="en-US"/>
          </a:p>
        </p:txBody>
      </p:sp>
    </p:spTree>
    <p:extLst>
      <p:ext uri="{BB962C8B-B14F-4D97-AF65-F5344CB8AC3E}">
        <p14:creationId xmlns:p14="http://schemas.microsoft.com/office/powerpoint/2010/main" val="195732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72B6-1489-8A65-C01C-B6E027CD15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45BD51-8F75-3147-9DD5-F437213FF4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84B80C-C447-E9F3-FD4C-872B140432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4208CE-810F-EB0C-6571-6B7D27190BBE}"/>
              </a:ext>
            </a:extLst>
          </p:cNvPr>
          <p:cNvSpPr>
            <a:spLocks noGrp="1"/>
          </p:cNvSpPr>
          <p:nvPr>
            <p:ph type="dt" sz="half" idx="10"/>
          </p:nvPr>
        </p:nvSpPr>
        <p:spPr/>
        <p:txBody>
          <a:bodyPr/>
          <a:lstStyle/>
          <a:p>
            <a:fld id="{9E6BC7E0-FB6F-4FE6-8685-863991887121}" type="datetimeFigureOut">
              <a:rPr lang="en-US" smtClean="0"/>
              <a:t>8/12/2023</a:t>
            </a:fld>
            <a:endParaRPr lang="en-US"/>
          </a:p>
        </p:txBody>
      </p:sp>
      <p:sp>
        <p:nvSpPr>
          <p:cNvPr id="6" name="Footer Placeholder 5">
            <a:extLst>
              <a:ext uri="{FF2B5EF4-FFF2-40B4-BE49-F238E27FC236}">
                <a16:creationId xmlns:a16="http://schemas.microsoft.com/office/drawing/2014/main" id="{0344A6B6-52BB-0649-480D-8E52B49F46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A338EC-D668-3DD7-1C7B-D3145AE37E15}"/>
              </a:ext>
            </a:extLst>
          </p:cNvPr>
          <p:cNvSpPr>
            <a:spLocks noGrp="1"/>
          </p:cNvSpPr>
          <p:nvPr>
            <p:ph type="sldNum" sz="quarter" idx="12"/>
          </p:nvPr>
        </p:nvSpPr>
        <p:spPr/>
        <p:txBody>
          <a:bodyPr/>
          <a:lstStyle/>
          <a:p>
            <a:fld id="{3B89D0C0-6112-48F3-A21B-7D71BEAEFD9C}" type="slidenum">
              <a:rPr lang="en-US" smtClean="0"/>
              <a:t>‹#›</a:t>
            </a:fld>
            <a:endParaRPr lang="en-US"/>
          </a:p>
        </p:txBody>
      </p:sp>
    </p:spTree>
    <p:extLst>
      <p:ext uri="{BB962C8B-B14F-4D97-AF65-F5344CB8AC3E}">
        <p14:creationId xmlns:p14="http://schemas.microsoft.com/office/powerpoint/2010/main" val="170884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F1D49-F793-5835-0083-8B97508018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9FA4D4-DF63-76D0-69CE-D019E8B17B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27216D-CC08-8B8F-C77F-86A0DF8039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E20F30-25F3-8D1F-7EC1-D1619B0C0E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332603-868D-E6F3-CF8E-03D71DEE9E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E6F0D9-E3BE-B1E0-FACD-04B291A3F8B4}"/>
              </a:ext>
            </a:extLst>
          </p:cNvPr>
          <p:cNvSpPr>
            <a:spLocks noGrp="1"/>
          </p:cNvSpPr>
          <p:nvPr>
            <p:ph type="dt" sz="half" idx="10"/>
          </p:nvPr>
        </p:nvSpPr>
        <p:spPr/>
        <p:txBody>
          <a:bodyPr/>
          <a:lstStyle/>
          <a:p>
            <a:fld id="{9E6BC7E0-FB6F-4FE6-8685-863991887121}" type="datetimeFigureOut">
              <a:rPr lang="en-US" smtClean="0"/>
              <a:t>8/12/2023</a:t>
            </a:fld>
            <a:endParaRPr lang="en-US"/>
          </a:p>
        </p:txBody>
      </p:sp>
      <p:sp>
        <p:nvSpPr>
          <p:cNvPr id="8" name="Footer Placeholder 7">
            <a:extLst>
              <a:ext uri="{FF2B5EF4-FFF2-40B4-BE49-F238E27FC236}">
                <a16:creationId xmlns:a16="http://schemas.microsoft.com/office/drawing/2014/main" id="{DC12C9AD-8558-64A1-6FEE-18C1304D2A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8923F6-49C3-92F3-7911-5AED653B4ED8}"/>
              </a:ext>
            </a:extLst>
          </p:cNvPr>
          <p:cNvSpPr>
            <a:spLocks noGrp="1"/>
          </p:cNvSpPr>
          <p:nvPr>
            <p:ph type="sldNum" sz="quarter" idx="12"/>
          </p:nvPr>
        </p:nvSpPr>
        <p:spPr/>
        <p:txBody>
          <a:bodyPr/>
          <a:lstStyle/>
          <a:p>
            <a:fld id="{3B89D0C0-6112-48F3-A21B-7D71BEAEFD9C}" type="slidenum">
              <a:rPr lang="en-US" smtClean="0"/>
              <a:t>‹#›</a:t>
            </a:fld>
            <a:endParaRPr lang="en-US"/>
          </a:p>
        </p:txBody>
      </p:sp>
    </p:spTree>
    <p:extLst>
      <p:ext uri="{BB962C8B-B14F-4D97-AF65-F5344CB8AC3E}">
        <p14:creationId xmlns:p14="http://schemas.microsoft.com/office/powerpoint/2010/main" val="95244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8A455-2F8B-4494-1750-113ABB6B35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B0A8F3-CD45-05E2-98C7-71FB73128B8E}"/>
              </a:ext>
            </a:extLst>
          </p:cNvPr>
          <p:cNvSpPr>
            <a:spLocks noGrp="1"/>
          </p:cNvSpPr>
          <p:nvPr>
            <p:ph type="dt" sz="half" idx="10"/>
          </p:nvPr>
        </p:nvSpPr>
        <p:spPr/>
        <p:txBody>
          <a:bodyPr/>
          <a:lstStyle/>
          <a:p>
            <a:fld id="{9E6BC7E0-FB6F-4FE6-8685-863991887121}" type="datetimeFigureOut">
              <a:rPr lang="en-US" smtClean="0"/>
              <a:t>8/12/2023</a:t>
            </a:fld>
            <a:endParaRPr lang="en-US"/>
          </a:p>
        </p:txBody>
      </p:sp>
      <p:sp>
        <p:nvSpPr>
          <p:cNvPr id="4" name="Footer Placeholder 3">
            <a:extLst>
              <a:ext uri="{FF2B5EF4-FFF2-40B4-BE49-F238E27FC236}">
                <a16:creationId xmlns:a16="http://schemas.microsoft.com/office/drawing/2014/main" id="{9819AAD9-A126-61C4-4286-38DA07D78D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00D4BB-EDBA-0F04-7B26-2284DEA0A407}"/>
              </a:ext>
            </a:extLst>
          </p:cNvPr>
          <p:cNvSpPr>
            <a:spLocks noGrp="1"/>
          </p:cNvSpPr>
          <p:nvPr>
            <p:ph type="sldNum" sz="quarter" idx="12"/>
          </p:nvPr>
        </p:nvSpPr>
        <p:spPr/>
        <p:txBody>
          <a:bodyPr/>
          <a:lstStyle/>
          <a:p>
            <a:fld id="{3B89D0C0-6112-48F3-A21B-7D71BEAEFD9C}" type="slidenum">
              <a:rPr lang="en-US" smtClean="0"/>
              <a:t>‹#›</a:t>
            </a:fld>
            <a:endParaRPr lang="en-US"/>
          </a:p>
        </p:txBody>
      </p:sp>
    </p:spTree>
    <p:extLst>
      <p:ext uri="{BB962C8B-B14F-4D97-AF65-F5344CB8AC3E}">
        <p14:creationId xmlns:p14="http://schemas.microsoft.com/office/powerpoint/2010/main" val="3909160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8F811-F5CD-74D9-2818-7341CEC8886A}"/>
              </a:ext>
            </a:extLst>
          </p:cNvPr>
          <p:cNvSpPr>
            <a:spLocks noGrp="1"/>
          </p:cNvSpPr>
          <p:nvPr>
            <p:ph type="dt" sz="half" idx="10"/>
          </p:nvPr>
        </p:nvSpPr>
        <p:spPr/>
        <p:txBody>
          <a:bodyPr/>
          <a:lstStyle/>
          <a:p>
            <a:fld id="{9E6BC7E0-FB6F-4FE6-8685-863991887121}" type="datetimeFigureOut">
              <a:rPr lang="en-US" smtClean="0"/>
              <a:t>8/12/2023</a:t>
            </a:fld>
            <a:endParaRPr lang="en-US"/>
          </a:p>
        </p:txBody>
      </p:sp>
      <p:sp>
        <p:nvSpPr>
          <p:cNvPr id="3" name="Footer Placeholder 2">
            <a:extLst>
              <a:ext uri="{FF2B5EF4-FFF2-40B4-BE49-F238E27FC236}">
                <a16:creationId xmlns:a16="http://schemas.microsoft.com/office/drawing/2014/main" id="{D36FE51B-E619-C06D-BC36-8FE19ED5B1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294FEE-F826-7321-3650-344ACEC8314D}"/>
              </a:ext>
            </a:extLst>
          </p:cNvPr>
          <p:cNvSpPr>
            <a:spLocks noGrp="1"/>
          </p:cNvSpPr>
          <p:nvPr>
            <p:ph type="sldNum" sz="quarter" idx="12"/>
          </p:nvPr>
        </p:nvSpPr>
        <p:spPr/>
        <p:txBody>
          <a:bodyPr/>
          <a:lstStyle/>
          <a:p>
            <a:fld id="{3B89D0C0-6112-48F3-A21B-7D71BEAEFD9C}" type="slidenum">
              <a:rPr lang="en-US" smtClean="0"/>
              <a:t>‹#›</a:t>
            </a:fld>
            <a:endParaRPr lang="en-US"/>
          </a:p>
        </p:txBody>
      </p:sp>
    </p:spTree>
    <p:extLst>
      <p:ext uri="{BB962C8B-B14F-4D97-AF65-F5344CB8AC3E}">
        <p14:creationId xmlns:p14="http://schemas.microsoft.com/office/powerpoint/2010/main" val="2808782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9CFE4-DD6D-CBFC-ADCA-B753C3CF57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E8E159-9640-DD3A-84AE-80CACC899B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D0FCA4-4A6D-7BC1-A195-D887C484EF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FC343B-4E0E-34AD-8E90-99ACEA4853F0}"/>
              </a:ext>
            </a:extLst>
          </p:cNvPr>
          <p:cNvSpPr>
            <a:spLocks noGrp="1"/>
          </p:cNvSpPr>
          <p:nvPr>
            <p:ph type="dt" sz="half" idx="10"/>
          </p:nvPr>
        </p:nvSpPr>
        <p:spPr/>
        <p:txBody>
          <a:bodyPr/>
          <a:lstStyle/>
          <a:p>
            <a:fld id="{9E6BC7E0-FB6F-4FE6-8685-863991887121}" type="datetimeFigureOut">
              <a:rPr lang="en-US" smtClean="0"/>
              <a:t>8/12/2023</a:t>
            </a:fld>
            <a:endParaRPr lang="en-US"/>
          </a:p>
        </p:txBody>
      </p:sp>
      <p:sp>
        <p:nvSpPr>
          <p:cNvPr id="6" name="Footer Placeholder 5">
            <a:extLst>
              <a:ext uri="{FF2B5EF4-FFF2-40B4-BE49-F238E27FC236}">
                <a16:creationId xmlns:a16="http://schemas.microsoft.com/office/drawing/2014/main" id="{5D55C5B8-F9B4-4B6E-B4FD-233C454ED3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F665F-C5EC-1488-895D-C3461C10DD6C}"/>
              </a:ext>
            </a:extLst>
          </p:cNvPr>
          <p:cNvSpPr>
            <a:spLocks noGrp="1"/>
          </p:cNvSpPr>
          <p:nvPr>
            <p:ph type="sldNum" sz="quarter" idx="12"/>
          </p:nvPr>
        </p:nvSpPr>
        <p:spPr/>
        <p:txBody>
          <a:bodyPr/>
          <a:lstStyle/>
          <a:p>
            <a:fld id="{3B89D0C0-6112-48F3-A21B-7D71BEAEFD9C}" type="slidenum">
              <a:rPr lang="en-US" smtClean="0"/>
              <a:t>‹#›</a:t>
            </a:fld>
            <a:endParaRPr lang="en-US"/>
          </a:p>
        </p:txBody>
      </p:sp>
    </p:spTree>
    <p:extLst>
      <p:ext uri="{BB962C8B-B14F-4D97-AF65-F5344CB8AC3E}">
        <p14:creationId xmlns:p14="http://schemas.microsoft.com/office/powerpoint/2010/main" val="3710288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6C8C0-C4EB-F624-F900-7B0090A539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56B7AB-C24D-DF21-BCCA-D642CE1DA4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DEC461-B031-0F30-46ED-3A4DE23FF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4DD0F3-303C-D15A-3629-D2D8A1B97212}"/>
              </a:ext>
            </a:extLst>
          </p:cNvPr>
          <p:cNvSpPr>
            <a:spLocks noGrp="1"/>
          </p:cNvSpPr>
          <p:nvPr>
            <p:ph type="dt" sz="half" idx="10"/>
          </p:nvPr>
        </p:nvSpPr>
        <p:spPr/>
        <p:txBody>
          <a:bodyPr/>
          <a:lstStyle/>
          <a:p>
            <a:fld id="{9E6BC7E0-FB6F-4FE6-8685-863991887121}" type="datetimeFigureOut">
              <a:rPr lang="en-US" smtClean="0"/>
              <a:t>8/12/2023</a:t>
            </a:fld>
            <a:endParaRPr lang="en-US"/>
          </a:p>
        </p:txBody>
      </p:sp>
      <p:sp>
        <p:nvSpPr>
          <p:cNvPr id="6" name="Footer Placeholder 5">
            <a:extLst>
              <a:ext uri="{FF2B5EF4-FFF2-40B4-BE49-F238E27FC236}">
                <a16:creationId xmlns:a16="http://schemas.microsoft.com/office/drawing/2014/main" id="{A0F83336-3CAD-BFA7-9AEF-4F4C160EF9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3C318E-3E07-3F4C-A9A2-27EEAAE4B006}"/>
              </a:ext>
            </a:extLst>
          </p:cNvPr>
          <p:cNvSpPr>
            <a:spLocks noGrp="1"/>
          </p:cNvSpPr>
          <p:nvPr>
            <p:ph type="sldNum" sz="quarter" idx="12"/>
          </p:nvPr>
        </p:nvSpPr>
        <p:spPr/>
        <p:txBody>
          <a:bodyPr/>
          <a:lstStyle/>
          <a:p>
            <a:fld id="{3B89D0C0-6112-48F3-A21B-7D71BEAEFD9C}" type="slidenum">
              <a:rPr lang="en-US" smtClean="0"/>
              <a:t>‹#›</a:t>
            </a:fld>
            <a:endParaRPr lang="en-US"/>
          </a:p>
        </p:txBody>
      </p:sp>
    </p:spTree>
    <p:extLst>
      <p:ext uri="{BB962C8B-B14F-4D97-AF65-F5344CB8AC3E}">
        <p14:creationId xmlns:p14="http://schemas.microsoft.com/office/powerpoint/2010/main" val="2370217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608666-EF47-FE1C-8A7D-0E26D3AD2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7E43F6-C5D3-DF61-1246-400E6CEF04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057937-9E9F-CF44-9A35-D3C93DE80D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BC7E0-FB6F-4FE6-8685-863991887121}" type="datetimeFigureOut">
              <a:rPr lang="en-US" smtClean="0"/>
              <a:t>8/12/2023</a:t>
            </a:fld>
            <a:endParaRPr lang="en-US"/>
          </a:p>
        </p:txBody>
      </p:sp>
      <p:sp>
        <p:nvSpPr>
          <p:cNvPr id="5" name="Footer Placeholder 4">
            <a:extLst>
              <a:ext uri="{FF2B5EF4-FFF2-40B4-BE49-F238E27FC236}">
                <a16:creationId xmlns:a16="http://schemas.microsoft.com/office/drawing/2014/main" id="{CDCF0FC5-A62C-E5C7-41A8-9D93168E0E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0E8F73-19EC-43D2-976B-97FDB295E0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9D0C0-6112-48F3-A21B-7D71BEAEFD9C}" type="slidenum">
              <a:rPr lang="en-US" smtClean="0"/>
              <a:t>‹#›</a:t>
            </a:fld>
            <a:endParaRPr lang="en-US"/>
          </a:p>
        </p:txBody>
      </p:sp>
    </p:spTree>
    <p:extLst>
      <p:ext uri="{BB962C8B-B14F-4D97-AF65-F5344CB8AC3E}">
        <p14:creationId xmlns:p14="http://schemas.microsoft.com/office/powerpoint/2010/main" val="3460558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rumble.com/v2vdr7e-the-peoples-power-and-duty-to-stop-unlawful-prosecution-of-president-trump.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erson in a gray suit&#10;&#10;Description automatically generated">
            <a:extLst>
              <a:ext uri="{FF2B5EF4-FFF2-40B4-BE49-F238E27FC236}">
                <a16:creationId xmlns:a16="http://schemas.microsoft.com/office/drawing/2014/main" id="{6ECBE57F-C521-C7C8-30EE-DC6E8625F7D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66845" y="-2394"/>
            <a:ext cx="5437075" cy="6860394"/>
          </a:xfrm>
        </p:spPr>
      </p:pic>
      <p:sp>
        <p:nvSpPr>
          <p:cNvPr id="7" name="TextBox 6">
            <a:extLst>
              <a:ext uri="{FF2B5EF4-FFF2-40B4-BE49-F238E27FC236}">
                <a16:creationId xmlns:a16="http://schemas.microsoft.com/office/drawing/2014/main" id="{1E18A2E0-3591-FB24-EBB8-E579F9253174}"/>
              </a:ext>
            </a:extLst>
          </p:cNvPr>
          <p:cNvSpPr txBox="1"/>
          <p:nvPr/>
        </p:nvSpPr>
        <p:spPr>
          <a:xfrm>
            <a:off x="9658906" y="2966138"/>
            <a:ext cx="1876732" cy="923330"/>
          </a:xfrm>
          <a:prstGeom prst="rect">
            <a:avLst/>
          </a:prstGeom>
          <a:noFill/>
        </p:spPr>
        <p:txBody>
          <a:bodyPr wrap="none" rtlCol="0">
            <a:spAutoFit/>
          </a:bodyPr>
          <a:lstStyle/>
          <a:p>
            <a:r>
              <a:rPr lang="en-US" sz="5400" b="1" kern="1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Part 1</a:t>
            </a:r>
            <a:endParaRPr lang="en-US" sz="5400" dirty="0"/>
          </a:p>
        </p:txBody>
      </p:sp>
      <p:sp>
        <p:nvSpPr>
          <p:cNvPr id="8" name="TextBox 7">
            <a:extLst>
              <a:ext uri="{FF2B5EF4-FFF2-40B4-BE49-F238E27FC236}">
                <a16:creationId xmlns:a16="http://schemas.microsoft.com/office/drawing/2014/main" id="{9A38EC21-BC05-F364-7402-4CE5FCD2629F}"/>
              </a:ext>
            </a:extLst>
          </p:cNvPr>
          <p:cNvSpPr txBox="1"/>
          <p:nvPr/>
        </p:nvSpPr>
        <p:spPr>
          <a:xfrm>
            <a:off x="8619740" y="4270159"/>
            <a:ext cx="3572260" cy="523220"/>
          </a:xfrm>
          <a:prstGeom prst="rect">
            <a:avLst/>
          </a:prstGeom>
          <a:noFill/>
        </p:spPr>
        <p:txBody>
          <a:bodyPr wrap="none" rtlCol="0">
            <a:spAutoFit/>
          </a:bodyPr>
          <a:lstStyle/>
          <a:p>
            <a:r>
              <a:rPr lang="en-US" sz="2800" dirty="0"/>
              <a:t>The State Constitutions</a:t>
            </a:r>
          </a:p>
        </p:txBody>
      </p:sp>
    </p:spTree>
    <p:extLst>
      <p:ext uri="{BB962C8B-B14F-4D97-AF65-F5344CB8AC3E}">
        <p14:creationId xmlns:p14="http://schemas.microsoft.com/office/powerpoint/2010/main" val="1461683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5D37F-1EB3-A694-FDBA-805B7C07B4F0}"/>
              </a:ext>
            </a:extLst>
          </p:cNvPr>
          <p:cNvSpPr>
            <a:spLocks noGrp="1"/>
          </p:cNvSpPr>
          <p:nvPr>
            <p:ph type="title"/>
          </p:nvPr>
        </p:nvSpPr>
        <p:spPr>
          <a:xfrm>
            <a:off x="838200" y="223285"/>
            <a:ext cx="10515600" cy="1325563"/>
          </a:xfrm>
        </p:spPr>
        <p:txBody>
          <a:bodyPr>
            <a:normAutofit/>
          </a:bodyPr>
          <a:lstStyle/>
          <a:p>
            <a:r>
              <a:rPr lang="en-US" sz="44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Christian Principles Exist in the Highest Law:</a:t>
            </a:r>
            <a:br>
              <a:rPr lang="en-US" sz="44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36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(pt.2)</a:t>
            </a:r>
            <a:endParaRPr lang="en-US" sz="3600" dirty="0">
              <a:solidFill>
                <a:srgbClr val="7030A0"/>
              </a:solidFill>
            </a:endParaRPr>
          </a:p>
        </p:txBody>
      </p:sp>
      <p:sp>
        <p:nvSpPr>
          <p:cNvPr id="3" name="Content Placeholder 2">
            <a:extLst>
              <a:ext uri="{FF2B5EF4-FFF2-40B4-BE49-F238E27FC236}">
                <a16:creationId xmlns:a16="http://schemas.microsoft.com/office/drawing/2014/main" id="{8EA16BE6-E0AB-6D12-A022-0CC0179B7235}"/>
              </a:ext>
            </a:extLst>
          </p:cNvPr>
          <p:cNvSpPr>
            <a:spLocks noGrp="1"/>
          </p:cNvSpPr>
          <p:nvPr>
            <p:ph idx="1"/>
          </p:nvPr>
        </p:nvSpPr>
        <p:spPr>
          <a:xfrm>
            <a:off x="221511" y="1644871"/>
            <a:ext cx="11748977" cy="4809091"/>
          </a:xfrm>
        </p:spPr>
        <p:txBody>
          <a:bodyPr>
            <a:noAutofit/>
          </a:bodyPr>
          <a:lstStyle/>
          <a:p>
            <a:pPr marL="0" marR="0">
              <a:lnSpc>
                <a:spcPct val="107000"/>
              </a:lnSpc>
              <a:spcBef>
                <a:spcPts val="0"/>
              </a:spcBef>
              <a:spcAft>
                <a:spcPts val="800"/>
              </a:spcAft>
            </a:pPr>
            <a:r>
              <a:rPr lang="en-US" sz="18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The Psalmists understood that following the Lord and believing in Him was necessary in order to </a:t>
            </a:r>
            <a:r>
              <a:rPr lang="en-US" sz="1800" kern="100" dirty="0">
                <a:solidFill>
                  <a:srgbClr val="2F5496"/>
                </a:solidFill>
                <a:latin typeface="Calibri" panose="020F0502020204030204" pitchFamily="34" charset="0"/>
                <a:ea typeface="Calibri" panose="020F0502020204030204" pitchFamily="34" charset="0"/>
                <a:cs typeface="Calibri" panose="020F0502020204030204" pitchFamily="34" charset="0"/>
              </a:rPr>
              <a:t>d</a:t>
            </a:r>
            <a:r>
              <a:rPr lang="en-US" sz="18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estroy all the nations that were encompassed round about him. He could look out and see armies attacking from every direction; but he knew that in the </a:t>
            </a:r>
            <a:r>
              <a:rPr lang="en-US" sz="1800" kern="100" dirty="0">
                <a:solidFill>
                  <a:srgbClr val="2F5496"/>
                </a:solidFill>
                <a:latin typeface="Calibri" panose="020F0502020204030204" pitchFamily="34" charset="0"/>
                <a:ea typeface="Calibri" panose="020F0502020204030204" pitchFamily="34" charset="0"/>
                <a:cs typeface="Calibri" panose="020F0502020204030204" pitchFamily="34" charset="0"/>
              </a:rPr>
              <a:t>name of the Lord </a:t>
            </a:r>
            <a:r>
              <a:rPr lang="en-US" sz="18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he would win.</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Our forefathers constituted a nation that God allowed us to create, </a:t>
            </a:r>
            <a:r>
              <a:rPr lang="en-US" sz="1800" b="1"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with contract terms / a covenant that our servants will follow whatever it is that the people have required</a:t>
            </a:r>
            <a:r>
              <a:rPr lang="en-US" sz="18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and, as evidence of their indenture, are paid to enact our business. </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We must get back to the fundamental principle that </a:t>
            </a:r>
            <a:r>
              <a:rPr lang="en-US" sz="1800" b="1"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Good Faith </a:t>
            </a:r>
            <a:r>
              <a:rPr lang="en-US" sz="18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must be observed. </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We need to seek </a:t>
            </a:r>
            <a:r>
              <a:rPr lang="en-US" sz="1800" b="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what is right </a:t>
            </a:r>
            <a:r>
              <a:rPr lang="en-US" sz="18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in the Maxims of Law: </a:t>
            </a:r>
            <a:r>
              <a:rPr lang="en-US" sz="1800" b="1"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Fairness, virtue, righteousness, protecting the People, standing by your oath</a:t>
            </a:r>
            <a:r>
              <a:rPr lang="en-US" sz="18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All these are fundamental, yet no one has taught us.</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Conservatives don’t know or feel that they can lawfully correct these things, so they don’t take action. Don’t be distracted by the confusion around you. </a:t>
            </a:r>
            <a:r>
              <a:rPr lang="en-US" sz="1800" b="1"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We all need to do that which is right. </a:t>
            </a:r>
          </a:p>
          <a:p>
            <a:endParaRPr lang="en-US" sz="1800" dirty="0"/>
          </a:p>
        </p:txBody>
      </p:sp>
    </p:spTree>
    <p:extLst>
      <p:ext uri="{BB962C8B-B14F-4D97-AF65-F5344CB8AC3E}">
        <p14:creationId xmlns:p14="http://schemas.microsoft.com/office/powerpoint/2010/main" val="4259042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7D6C6-CDB9-C920-AF09-0C7AE9294122}"/>
              </a:ext>
            </a:extLst>
          </p:cNvPr>
          <p:cNvSpPr>
            <a:spLocks noGrp="1"/>
          </p:cNvSpPr>
          <p:nvPr>
            <p:ph type="title"/>
          </p:nvPr>
        </p:nvSpPr>
        <p:spPr>
          <a:xfrm>
            <a:off x="838200" y="280065"/>
            <a:ext cx="10515600" cy="1325563"/>
          </a:xfrm>
        </p:spPr>
        <p:txBody>
          <a:bodyPr/>
          <a:lstStyle/>
          <a:p>
            <a:r>
              <a:rPr lang="en-US" i="1" dirty="0">
                <a:solidFill>
                  <a:srgbClr val="7030A0"/>
                </a:solidFill>
              </a:rPr>
              <a:t>Key Information on our State Constitutions</a:t>
            </a:r>
          </a:p>
        </p:txBody>
      </p:sp>
      <p:sp>
        <p:nvSpPr>
          <p:cNvPr id="3" name="Content Placeholder 2">
            <a:extLst>
              <a:ext uri="{FF2B5EF4-FFF2-40B4-BE49-F238E27FC236}">
                <a16:creationId xmlns:a16="http://schemas.microsoft.com/office/drawing/2014/main" id="{120F8AE0-8C89-49F6-AA3C-11D8E6F76B57}"/>
              </a:ext>
            </a:extLst>
          </p:cNvPr>
          <p:cNvSpPr>
            <a:spLocks noGrp="1"/>
          </p:cNvSpPr>
          <p:nvPr>
            <p:ph idx="1"/>
          </p:nvPr>
        </p:nvSpPr>
        <p:spPr>
          <a:xfrm>
            <a:off x="702815" y="1718675"/>
            <a:ext cx="10786369" cy="4859260"/>
          </a:xfrm>
        </p:spPr>
        <p:txBody>
          <a:bodyPr>
            <a:normAutofit/>
          </a:bodyPr>
          <a:lstStyle/>
          <a:p>
            <a:pPr marL="0" indent="0">
              <a:buNone/>
            </a:pPr>
            <a:r>
              <a:rPr lang="en-US" dirty="0">
                <a:solidFill>
                  <a:schemeClr val="bg2">
                    <a:lumMod val="25000"/>
                  </a:schemeClr>
                </a:solidFill>
              </a:rPr>
              <a:t>Each state constitution consists of a Preamble and two sections:</a:t>
            </a:r>
          </a:p>
          <a:p>
            <a:pPr marL="457200" lvl="1" indent="0">
              <a:buNone/>
            </a:pPr>
            <a:r>
              <a:rPr lang="en-US" dirty="0">
                <a:solidFill>
                  <a:schemeClr val="bg2">
                    <a:lumMod val="25000"/>
                  </a:schemeClr>
                </a:solidFill>
              </a:rPr>
              <a:t>The Preamble, a spiritual statement</a:t>
            </a:r>
          </a:p>
          <a:p>
            <a:pPr marL="457200" lvl="1" indent="0">
              <a:buNone/>
            </a:pPr>
            <a:r>
              <a:rPr lang="en-US" dirty="0">
                <a:solidFill>
                  <a:schemeClr val="bg2">
                    <a:lumMod val="25000"/>
                  </a:schemeClr>
                </a:solidFill>
              </a:rPr>
              <a:t>The Declaration or Bill of Rights, which no trustee/servant shall transgress</a:t>
            </a:r>
          </a:p>
          <a:p>
            <a:pPr marL="457200" lvl="1" indent="0">
              <a:buNone/>
            </a:pPr>
            <a:r>
              <a:rPr lang="en-US" dirty="0">
                <a:solidFill>
                  <a:schemeClr val="bg2">
                    <a:lumMod val="25000"/>
                  </a:schemeClr>
                </a:solidFill>
              </a:rPr>
              <a:t>The Frame of Government, a general grant of powers to agent trustees</a:t>
            </a:r>
          </a:p>
          <a:p>
            <a:pPr marL="457200" lvl="1" indent="0">
              <a:buNone/>
            </a:pPr>
            <a:endParaRPr lang="en-US" dirty="0"/>
          </a:p>
          <a:p>
            <a:pPr marL="457200" lvl="1" indent="0">
              <a:buNone/>
            </a:pPr>
            <a:r>
              <a:rPr lang="en-US" i="1" dirty="0">
                <a:solidFill>
                  <a:schemeClr val="accent1">
                    <a:lumMod val="75000"/>
                  </a:schemeClr>
                </a:solidFill>
              </a:rPr>
              <a:t>The state constitutions are whereby We, the People </a:t>
            </a:r>
            <a:r>
              <a:rPr lang="en-US" b="1" i="1" dirty="0">
                <a:solidFill>
                  <a:schemeClr val="accent1">
                    <a:lumMod val="75000"/>
                  </a:schemeClr>
                </a:solidFill>
              </a:rPr>
              <a:t>stand on our God-given rights</a:t>
            </a:r>
            <a:r>
              <a:rPr lang="en-US" i="1" dirty="0">
                <a:solidFill>
                  <a:schemeClr val="accent1">
                    <a:lumMod val="75000"/>
                  </a:schemeClr>
                </a:solidFill>
              </a:rPr>
              <a:t>, regulate our government, and work towards a more perfect union</a:t>
            </a:r>
          </a:p>
          <a:p>
            <a:pPr marL="457200" lvl="1" indent="0">
              <a:buNone/>
            </a:pPr>
            <a:endParaRPr lang="en-US" dirty="0">
              <a:solidFill>
                <a:schemeClr val="accent1">
                  <a:lumMod val="75000"/>
                </a:schemeClr>
              </a:solidFill>
            </a:endParaRPr>
          </a:p>
          <a:p>
            <a:pPr marL="457200" lvl="1" indent="0">
              <a:buNone/>
            </a:pPr>
            <a:r>
              <a:rPr lang="en-US" dirty="0">
                <a:solidFill>
                  <a:schemeClr val="accent1">
                    <a:lumMod val="75000"/>
                  </a:schemeClr>
                </a:solidFill>
              </a:rPr>
              <a:t>All state constitutions must remain republican in form (People hold all power)  </a:t>
            </a:r>
          </a:p>
          <a:p>
            <a:pPr marL="457200" lvl="1" indent="0">
              <a:buNone/>
            </a:pPr>
            <a:endParaRPr lang="en-US" dirty="0">
              <a:solidFill>
                <a:schemeClr val="accent1">
                  <a:lumMod val="75000"/>
                </a:schemeClr>
              </a:solidFill>
            </a:endParaRPr>
          </a:p>
          <a:p>
            <a:pPr marL="457200" lvl="1" indent="0">
              <a:buNone/>
            </a:pPr>
            <a:r>
              <a:rPr lang="en-US" dirty="0">
                <a:solidFill>
                  <a:schemeClr val="accent1">
                    <a:lumMod val="75000"/>
                  </a:schemeClr>
                </a:solidFill>
              </a:rPr>
              <a:t>The People’s constitutions are </a:t>
            </a:r>
            <a:r>
              <a:rPr lang="en-US" b="1" i="1" dirty="0">
                <a:solidFill>
                  <a:schemeClr val="accent1">
                    <a:lumMod val="75000"/>
                  </a:schemeClr>
                </a:solidFill>
              </a:rPr>
              <a:t>express trusts </a:t>
            </a:r>
            <a:r>
              <a:rPr lang="en-US" dirty="0">
                <a:solidFill>
                  <a:schemeClr val="accent1">
                    <a:lumMod val="75000"/>
                  </a:schemeClr>
                </a:solidFill>
              </a:rPr>
              <a:t>in form, indenturing each gov’t servant into a role of trustee; under obligation of contract to perform adequately</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628403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0EF28-910D-A164-9DF8-72BB72C7D6AF}"/>
              </a:ext>
            </a:extLst>
          </p:cNvPr>
          <p:cNvSpPr>
            <a:spLocks noGrp="1"/>
          </p:cNvSpPr>
          <p:nvPr>
            <p:ph type="title"/>
          </p:nvPr>
        </p:nvSpPr>
        <p:spPr>
          <a:xfrm>
            <a:off x="838200" y="265815"/>
            <a:ext cx="10515600" cy="1325563"/>
          </a:xfrm>
        </p:spPr>
        <p:txBody>
          <a:bodyPr/>
          <a:lstStyle/>
          <a:p>
            <a:r>
              <a:rPr lang="en-US" i="1" u="sng" dirty="0">
                <a:solidFill>
                  <a:srgbClr val="7030A0"/>
                </a:solidFill>
              </a:rPr>
              <a:t>End of Part 1: The Fifty State Constitutions</a:t>
            </a:r>
          </a:p>
        </p:txBody>
      </p:sp>
      <p:sp>
        <p:nvSpPr>
          <p:cNvPr id="3" name="Content Placeholder 2">
            <a:extLst>
              <a:ext uri="{FF2B5EF4-FFF2-40B4-BE49-F238E27FC236}">
                <a16:creationId xmlns:a16="http://schemas.microsoft.com/office/drawing/2014/main" id="{5E013ED7-7C89-E6CE-0D01-B61BE5CD0072}"/>
              </a:ext>
            </a:extLst>
          </p:cNvPr>
          <p:cNvSpPr>
            <a:spLocks noGrp="1"/>
          </p:cNvSpPr>
          <p:nvPr>
            <p:ph idx="1"/>
          </p:nvPr>
        </p:nvSpPr>
        <p:spPr>
          <a:xfrm>
            <a:off x="142043" y="1729931"/>
            <a:ext cx="11769966" cy="4766561"/>
          </a:xfrm>
        </p:spPr>
        <p:txBody>
          <a:bodyPr>
            <a:normAutofit fontScale="92500" lnSpcReduction="20000"/>
          </a:bodyPr>
          <a:lstStyle/>
          <a:p>
            <a:r>
              <a:rPr lang="en-US" dirty="0">
                <a:solidFill>
                  <a:schemeClr val="bg2">
                    <a:lumMod val="25000"/>
                  </a:schemeClr>
                </a:solidFill>
              </a:rPr>
              <a:t>This presentation is compiled from original webcast content by Dave Jose on June 20, 2023</a:t>
            </a:r>
          </a:p>
          <a:p>
            <a:r>
              <a:rPr lang="en-US" i="1" dirty="0">
                <a:solidFill>
                  <a:schemeClr val="bg2">
                    <a:lumMod val="25000"/>
                  </a:schemeClr>
                </a:solidFill>
              </a:rPr>
              <a:t>Dave Jose’s </a:t>
            </a:r>
            <a:r>
              <a:rPr lang="en-US" dirty="0">
                <a:solidFill>
                  <a:schemeClr val="bg2">
                    <a:lumMod val="25000"/>
                  </a:schemeClr>
                </a:solidFill>
              </a:rPr>
              <a:t>webcasts can be found on his </a:t>
            </a:r>
            <a:r>
              <a:rPr lang="en-US" dirty="0">
                <a:solidFill>
                  <a:srgbClr val="0070C0"/>
                </a:solidFill>
              </a:rPr>
              <a:t>Rumble</a:t>
            </a:r>
            <a:r>
              <a:rPr lang="en-US" dirty="0">
                <a:solidFill>
                  <a:schemeClr val="bg2">
                    <a:lumMod val="25000"/>
                  </a:schemeClr>
                </a:solidFill>
              </a:rPr>
              <a:t> channel </a:t>
            </a:r>
            <a:r>
              <a:rPr lang="en-US" i="1" dirty="0">
                <a:solidFill>
                  <a:srgbClr val="0070C0"/>
                </a:solidFill>
              </a:rPr>
              <a:t>Davecaresforyou</a:t>
            </a:r>
          </a:p>
          <a:p>
            <a:r>
              <a:rPr lang="en-US" i="1" dirty="0">
                <a:solidFill>
                  <a:schemeClr val="bg2">
                    <a:lumMod val="25000"/>
                  </a:schemeClr>
                </a:solidFill>
              </a:rPr>
              <a:t>IMPORTANT! </a:t>
            </a:r>
            <a:r>
              <a:rPr lang="en-US" dirty="0">
                <a:solidFill>
                  <a:schemeClr val="bg2">
                    <a:lumMod val="25000"/>
                  </a:schemeClr>
                </a:solidFill>
              </a:rPr>
              <a:t>Please follow Dave on </a:t>
            </a:r>
            <a:r>
              <a:rPr lang="en-US" dirty="0">
                <a:solidFill>
                  <a:srgbClr val="0070C0"/>
                </a:solidFill>
              </a:rPr>
              <a:t>X</a:t>
            </a:r>
            <a:r>
              <a:rPr lang="en-US" dirty="0">
                <a:solidFill>
                  <a:schemeClr val="bg2">
                    <a:lumMod val="25000"/>
                  </a:schemeClr>
                </a:solidFill>
              </a:rPr>
              <a:t> (Twitter) </a:t>
            </a:r>
            <a:r>
              <a:rPr lang="en-US" i="1" dirty="0">
                <a:solidFill>
                  <a:srgbClr val="0070C0"/>
                </a:solidFill>
              </a:rPr>
              <a:t>@RealDaveCares4u</a:t>
            </a:r>
          </a:p>
          <a:p>
            <a:endParaRPr lang="en-US" dirty="0">
              <a:solidFill>
                <a:schemeClr val="bg2">
                  <a:lumMod val="25000"/>
                </a:schemeClr>
              </a:solidFill>
            </a:endParaRPr>
          </a:p>
          <a:p>
            <a:r>
              <a:rPr lang="en-US" dirty="0">
                <a:solidFill>
                  <a:schemeClr val="bg2">
                    <a:lumMod val="25000"/>
                  </a:schemeClr>
                </a:solidFill>
              </a:rPr>
              <a:t>Please feel free to follow up with </a:t>
            </a:r>
            <a:r>
              <a:rPr lang="en-US" i="1" dirty="0">
                <a:solidFill>
                  <a:schemeClr val="bg2">
                    <a:lumMod val="25000"/>
                  </a:schemeClr>
                </a:solidFill>
              </a:rPr>
              <a:t>WTPN</a:t>
            </a:r>
            <a:r>
              <a:rPr lang="en-US" dirty="0">
                <a:solidFill>
                  <a:schemeClr val="bg2">
                    <a:lumMod val="25000"/>
                  </a:schemeClr>
                </a:solidFill>
              </a:rPr>
              <a:t> via email to:  </a:t>
            </a:r>
            <a:r>
              <a:rPr lang="en-US" i="1" dirty="0">
                <a:solidFill>
                  <a:schemeClr val="bg2">
                    <a:lumMod val="25000"/>
                  </a:schemeClr>
                </a:solidFill>
              </a:rPr>
              <a:t>admin@WeThePeopleNotices.org</a:t>
            </a:r>
          </a:p>
          <a:p>
            <a:endParaRPr lang="en-US" dirty="0">
              <a:solidFill>
                <a:schemeClr val="bg2">
                  <a:lumMod val="25000"/>
                </a:schemeClr>
              </a:solidFill>
            </a:endParaRPr>
          </a:p>
          <a:p>
            <a:r>
              <a:rPr lang="en-US" dirty="0">
                <a:solidFill>
                  <a:schemeClr val="bg2">
                    <a:lumMod val="25000"/>
                  </a:schemeClr>
                </a:solidFill>
              </a:rPr>
              <a:t>We, the American People are learning our power in the state constitutions and as a movement are growing exponentially as we reform government at Grassroots level</a:t>
            </a:r>
          </a:p>
          <a:p>
            <a:endParaRPr lang="en-US" b="1" dirty="0">
              <a:solidFill>
                <a:schemeClr val="bg2">
                  <a:lumMod val="25000"/>
                </a:schemeClr>
              </a:solidFill>
            </a:endParaRPr>
          </a:p>
          <a:p>
            <a:r>
              <a:rPr lang="en-US" b="1" i="1" dirty="0">
                <a:solidFill>
                  <a:schemeClr val="bg2">
                    <a:lumMod val="25000"/>
                  </a:schemeClr>
                </a:solidFill>
              </a:rPr>
              <a:t>Get out there: Assemble, Consult, and Reform </a:t>
            </a:r>
            <a:r>
              <a:rPr lang="en-US" b="1" dirty="0">
                <a:solidFill>
                  <a:schemeClr val="bg2">
                    <a:lumMod val="25000"/>
                  </a:schemeClr>
                </a:solidFill>
              </a:rPr>
              <a:t>government peaceably, lawfully, </a:t>
            </a:r>
            <a:r>
              <a:rPr lang="en-US" b="1" i="1" dirty="0">
                <a:solidFill>
                  <a:schemeClr val="bg2">
                    <a:lumMod val="25000"/>
                  </a:schemeClr>
                </a:solidFill>
              </a:rPr>
              <a:t>And BY RIGHT!</a:t>
            </a:r>
          </a:p>
        </p:txBody>
      </p:sp>
    </p:spTree>
    <p:extLst>
      <p:ext uri="{BB962C8B-B14F-4D97-AF65-F5344CB8AC3E}">
        <p14:creationId xmlns:p14="http://schemas.microsoft.com/office/powerpoint/2010/main" val="144551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FDA90-6ECC-32C8-B6AA-C31F6E50C6DE}"/>
              </a:ext>
            </a:extLst>
          </p:cNvPr>
          <p:cNvSpPr>
            <a:spLocks noGrp="1"/>
          </p:cNvSpPr>
          <p:nvPr>
            <p:ph type="ctrTitle"/>
          </p:nvPr>
        </p:nvSpPr>
        <p:spPr>
          <a:xfrm>
            <a:off x="721360" y="223520"/>
            <a:ext cx="9946640" cy="3286443"/>
          </a:xfrm>
        </p:spPr>
        <p:txBody>
          <a:bodyPr>
            <a:normAutofit fontScale="90000"/>
          </a:bodyPr>
          <a:lstStyle/>
          <a:p>
            <a:pPr marL="0" marR="0">
              <a:lnSpc>
                <a:spcPct val="107000"/>
              </a:lnSpc>
              <a:spcBef>
                <a:spcPts val="0"/>
              </a:spcBef>
              <a:spcAft>
                <a:spcPts val="800"/>
              </a:spcAft>
            </a:pPr>
            <a:br>
              <a:rPr lang="en-US" sz="32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br>
            <a:r>
              <a:rPr lang="en-US" sz="32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Summary Review of: Dave Jose’s “The People’s Power &amp; Duty To Stop Unlawful Prosecution of President Trump”</a:t>
            </a:r>
            <a:br>
              <a:rPr lang="en-US" sz="18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br>
              <a:rPr lang="en-US" sz="18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i="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Part 1:</a:t>
            </a:r>
            <a:r>
              <a:rPr lang="en-US" sz="18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 </a:t>
            </a:r>
            <a:r>
              <a:rPr lang="en-US" sz="1800" i="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Streamed June 20, 2023</a:t>
            </a:r>
            <a:br>
              <a:rPr lang="en-US" sz="1800" b="1" i="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br>
            <a:br>
              <a:rPr lang="en-US" sz="1800" b="1" kern="100" dirty="0">
                <a:effectLst/>
                <a:latin typeface="Calibri" panose="020F0502020204030204" pitchFamily="34" charset="0"/>
                <a:ea typeface="Calibri" panose="020F0502020204030204" pitchFamily="34" charset="0"/>
                <a:cs typeface="Calibri" panose="020F0502020204030204" pitchFamily="34"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hlinkClick r:id="rId2"/>
              </a:rPr>
              <a:t>https://rumble.com/v2vdr7e-the-peoples-power-and-duty-to-stop-unlawful-prosecution-of-president-trump.html</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9B43A96F-8D25-50FB-5F3A-8C875FCF2CC0}"/>
              </a:ext>
            </a:extLst>
          </p:cNvPr>
          <p:cNvSpPr>
            <a:spLocks noGrp="1"/>
          </p:cNvSpPr>
          <p:nvPr>
            <p:ph type="subTitle" idx="1"/>
          </p:nvPr>
        </p:nvSpPr>
        <p:spPr>
          <a:xfrm>
            <a:off x="1524000" y="3149276"/>
            <a:ext cx="9144000" cy="3485204"/>
          </a:xfrm>
        </p:spPr>
        <p:txBody>
          <a:bodyPr>
            <a:normAutofit fontScale="92500"/>
          </a:bodyPr>
          <a:lstStyle/>
          <a:p>
            <a:pPr algn="l"/>
            <a:r>
              <a:rPr lang="en-US" dirty="0">
                <a:solidFill>
                  <a:schemeClr val="accent1">
                    <a:lumMod val="75000"/>
                  </a:schemeClr>
                </a:solidFill>
              </a:rPr>
              <a:t>This tutorial is taken from Dave Jose’s recent video linked above. Here, WTPN breaks Dave’s presentation into three PowerPoints showing the People their power to fix what is wrong in government-- peaceably,  lawfully, and </a:t>
            </a:r>
            <a:r>
              <a:rPr lang="en-US" i="1" dirty="0">
                <a:solidFill>
                  <a:schemeClr val="accent1">
                    <a:lumMod val="75000"/>
                  </a:schemeClr>
                </a:solidFill>
              </a:rPr>
              <a:t>BY RIGHT.</a:t>
            </a:r>
          </a:p>
          <a:p>
            <a:pPr algn="l"/>
            <a:endParaRPr lang="en-US" dirty="0">
              <a:solidFill>
                <a:schemeClr val="accent1">
                  <a:lumMod val="75000"/>
                </a:schemeClr>
              </a:solidFill>
            </a:endParaRPr>
          </a:p>
          <a:p>
            <a:pPr algn="l"/>
            <a:r>
              <a:rPr lang="en-US" dirty="0">
                <a:solidFill>
                  <a:srgbClr val="7030A0"/>
                </a:solidFill>
              </a:rPr>
              <a:t>Part 1 is presented herein: </a:t>
            </a:r>
            <a:r>
              <a:rPr lang="en-US" dirty="0">
                <a:solidFill>
                  <a:schemeClr val="accent1">
                    <a:lumMod val="75000"/>
                  </a:schemeClr>
                </a:solidFill>
              </a:rPr>
              <a:t>The Fifty State Constitutions </a:t>
            </a:r>
          </a:p>
          <a:p>
            <a:pPr algn="l"/>
            <a:r>
              <a:rPr lang="en-US" dirty="0">
                <a:solidFill>
                  <a:srgbClr val="7030A0"/>
                </a:solidFill>
              </a:rPr>
              <a:t>Part 2: </a:t>
            </a:r>
            <a:r>
              <a:rPr lang="en-US" dirty="0">
                <a:solidFill>
                  <a:schemeClr val="accent1">
                    <a:lumMod val="75000"/>
                  </a:schemeClr>
                </a:solidFill>
              </a:rPr>
              <a:t>presents The Fundamental Principles of Law that allowed creation of the American constitutional republics </a:t>
            </a:r>
          </a:p>
          <a:p>
            <a:pPr algn="l"/>
            <a:r>
              <a:rPr lang="en-US" dirty="0">
                <a:solidFill>
                  <a:srgbClr val="7030A0"/>
                </a:solidFill>
              </a:rPr>
              <a:t>Part 3: </a:t>
            </a:r>
            <a:r>
              <a:rPr lang="en-US" dirty="0">
                <a:solidFill>
                  <a:schemeClr val="accent1">
                    <a:lumMod val="75000"/>
                  </a:schemeClr>
                </a:solidFill>
              </a:rPr>
              <a:t>shows how the People are to preserve the republic and find remedy using logical steps documented in Historical Law by John Locke</a:t>
            </a:r>
          </a:p>
        </p:txBody>
      </p:sp>
    </p:spTree>
    <p:extLst>
      <p:ext uri="{BB962C8B-B14F-4D97-AF65-F5344CB8AC3E}">
        <p14:creationId xmlns:p14="http://schemas.microsoft.com/office/powerpoint/2010/main" val="3361206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2755B-F5F3-8882-38BD-CF8C244BAF9D}"/>
              </a:ext>
            </a:extLst>
          </p:cNvPr>
          <p:cNvSpPr>
            <a:spLocks noGrp="1"/>
          </p:cNvSpPr>
          <p:nvPr>
            <p:ph type="title"/>
          </p:nvPr>
        </p:nvSpPr>
        <p:spPr>
          <a:xfrm>
            <a:off x="900344" y="500062"/>
            <a:ext cx="10515600" cy="1325563"/>
          </a:xfrm>
        </p:spPr>
        <p:txBody>
          <a:bodyPr/>
          <a:lstStyle/>
          <a:p>
            <a:r>
              <a:rPr lang="en-US" sz="44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What are Freemen? </a:t>
            </a:r>
            <a:r>
              <a:rPr lang="en-US" sz="4400" i="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Example? </a:t>
            </a:r>
            <a:r>
              <a:rPr lang="en-US" sz="44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Americans! </a:t>
            </a:r>
            <a:br>
              <a:rPr lang="en-US" sz="44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bg2">
                  <a:lumMod val="25000"/>
                </a:schemeClr>
              </a:solidFill>
            </a:endParaRPr>
          </a:p>
        </p:txBody>
      </p:sp>
      <p:sp>
        <p:nvSpPr>
          <p:cNvPr id="3" name="Content Placeholder 2">
            <a:extLst>
              <a:ext uri="{FF2B5EF4-FFF2-40B4-BE49-F238E27FC236}">
                <a16:creationId xmlns:a16="http://schemas.microsoft.com/office/drawing/2014/main" id="{AA0E9BD8-55BC-00C5-0E37-48D241723FF8}"/>
              </a:ext>
            </a:extLst>
          </p:cNvPr>
          <p:cNvSpPr>
            <a:spLocks noGrp="1"/>
          </p:cNvSpPr>
          <p:nvPr>
            <p:ph idx="1"/>
          </p:nvPr>
        </p:nvSpPr>
        <p:spPr>
          <a:xfrm>
            <a:off x="838200" y="1719093"/>
            <a:ext cx="10515600" cy="4351338"/>
          </a:xfrm>
        </p:spPr>
        <p:txBody>
          <a:bodyPr>
            <a:normAutofit fontScale="92500" lnSpcReduction="10000"/>
          </a:bodyPr>
          <a:lstStyle/>
          <a:p>
            <a:pPr marL="0" marR="0">
              <a:lnSpc>
                <a:spcPct val="107000"/>
              </a:lnSpc>
              <a:spcBef>
                <a:spcPts val="0"/>
              </a:spcBef>
              <a:spcAft>
                <a:spcPts val="800"/>
              </a:spcAft>
            </a:pPr>
            <a:r>
              <a:rPr lang="en-US" sz="2400" b="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In a republic no man is a slave. </a:t>
            </a: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In the British Monarchy the King was the sovereign and political ruler over the land; citizens were merely subjects. </a:t>
            </a:r>
          </a:p>
          <a:p>
            <a:pPr marL="0" marR="0">
              <a:lnSpc>
                <a:spcPct val="107000"/>
              </a:lnSpc>
              <a:spcBef>
                <a:spcPts val="0"/>
              </a:spcBef>
              <a:spcAft>
                <a:spcPts val="800"/>
              </a:spcAft>
            </a:pPr>
            <a:endPar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When the American colonists decided to declare independence from the monarchy, they looked to the wisdom of the ages to formulate a new system pursuant to </a:t>
            </a:r>
            <a:r>
              <a:rPr lang="en-US" sz="2400" b="1"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Christian teachings, customs and usage</a:t>
            </a:r>
            <a:r>
              <a:rPr lang="en-US" sz="2400"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(the common law) </a:t>
            </a: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and constituted their new states as </a:t>
            </a:r>
            <a:r>
              <a:rPr lang="en-US" sz="2400" b="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republics, </a:t>
            </a: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whereby the powers of the British Throne were transferred to God’s People.</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The new states were by design republican in form, as the People reserved rights inherent from God to themselves and enacted their creation: a voluntary political association (body politic) with a sole purpose to preserve the People’s life, liberty and property.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22282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9F40E-6E9E-601F-08A1-38017BB601A8}"/>
              </a:ext>
            </a:extLst>
          </p:cNvPr>
          <p:cNvSpPr>
            <a:spLocks noGrp="1"/>
          </p:cNvSpPr>
          <p:nvPr>
            <p:ph type="title"/>
          </p:nvPr>
        </p:nvSpPr>
        <p:spPr>
          <a:xfrm>
            <a:off x="838200" y="397023"/>
            <a:ext cx="10515600" cy="1325563"/>
          </a:xfrm>
        </p:spPr>
        <p:txBody>
          <a:bodyPr>
            <a:noAutofit/>
          </a:bodyPr>
          <a:lstStyle/>
          <a:p>
            <a:pPr marL="0" marR="0">
              <a:lnSpc>
                <a:spcPct val="107000"/>
              </a:lnSpc>
              <a:spcBef>
                <a:spcPts val="0"/>
              </a:spcBef>
              <a:spcAft>
                <a:spcPts val="800"/>
              </a:spcAft>
            </a:pPr>
            <a:r>
              <a:rPr lang="en-US" sz="24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Kentucky Bill of Rights Section 2: </a:t>
            </a:r>
            <a:br>
              <a:rPr lang="en-US" sz="24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4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a:t>
            </a:r>
            <a:r>
              <a:rPr lang="en-US" sz="24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Absolute and arbitrary power over the lives, liberty and property of freemen exists nowhere in a republic, not even in the largest majority.”</a:t>
            </a:r>
            <a:br>
              <a:rPr lang="en-US" sz="24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2400" dirty="0">
              <a:solidFill>
                <a:schemeClr val="bg2">
                  <a:lumMod val="25000"/>
                </a:schemeClr>
              </a:solidFill>
            </a:endParaRPr>
          </a:p>
        </p:txBody>
      </p:sp>
      <p:sp>
        <p:nvSpPr>
          <p:cNvPr id="3" name="Content Placeholder 2">
            <a:extLst>
              <a:ext uri="{FF2B5EF4-FFF2-40B4-BE49-F238E27FC236}">
                <a16:creationId xmlns:a16="http://schemas.microsoft.com/office/drawing/2014/main" id="{6AA12DE7-FB64-B8BA-56A7-229300AABB04}"/>
              </a:ext>
            </a:extLst>
          </p:cNvPr>
          <p:cNvSpPr>
            <a:spLocks noGrp="1"/>
          </p:cNvSpPr>
          <p:nvPr>
            <p:ph idx="1"/>
          </p:nvPr>
        </p:nvSpPr>
        <p:spPr>
          <a:xfrm>
            <a:off x="838200" y="1923280"/>
            <a:ext cx="10515600" cy="4351338"/>
          </a:xfrm>
        </p:spPr>
        <p:txBody>
          <a:bodyPr>
            <a:normAutofit lnSpcReduction="10000"/>
          </a:bodyPr>
          <a:lstStyle/>
          <a:p>
            <a:pPr marL="0" marR="0">
              <a:lnSpc>
                <a:spcPct val="107000"/>
              </a:lnSpc>
              <a:spcBef>
                <a:spcPts val="0"/>
              </a:spcBef>
              <a:spcAft>
                <a:spcPts val="800"/>
              </a:spcAft>
            </a:pPr>
            <a:r>
              <a:rPr lang="en-US" sz="2400"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Largest Majority Rules? </a:t>
            </a: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That would be a democracy-- one step from tyranny. </a:t>
            </a:r>
          </a:p>
          <a:p>
            <a:pPr marL="0" marR="0">
              <a:lnSpc>
                <a:spcPct val="107000"/>
              </a:lnSpc>
              <a:spcBef>
                <a:spcPts val="0"/>
              </a:spcBef>
              <a:spcAft>
                <a:spcPts val="800"/>
              </a:spcAft>
            </a:pPr>
            <a:endParaRPr lang="en-US" sz="2400" kern="100" dirty="0">
              <a:solidFill>
                <a:srgbClr val="2F5496"/>
              </a:solidFill>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In our republic legislators may use a limited majority procedure to set policy, but shall not rule over the People’s life, liberty or property</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Lately there have been ongoing attacks on the People’s life, liberty, and property. </a:t>
            </a:r>
            <a:r>
              <a:rPr lang="en-US" sz="2400"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Some examples: </a:t>
            </a: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Covid mandates, </a:t>
            </a:r>
            <a:r>
              <a:rPr lang="en-US" sz="2400" kern="100" dirty="0">
                <a:solidFill>
                  <a:srgbClr val="2F5496"/>
                </a:solidFill>
                <a:latin typeface="Calibri" panose="020F0502020204030204" pitchFamily="34" charset="0"/>
                <a:ea typeface="Calibri" panose="020F0502020204030204" pitchFamily="34" charset="0"/>
                <a:cs typeface="Calibri" panose="020F0502020204030204" pitchFamily="34" charset="0"/>
              </a:rPr>
              <a:t>indoctrinating school</a:t>
            </a: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children, gun control efforts, limiting the People’s freedoms to speak and protest</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2F5496"/>
                </a:solidFill>
                <a:latin typeface="Calibri" panose="020F0502020204030204" pitchFamily="34" charset="0"/>
                <a:ea typeface="Calibri" panose="020F0502020204030204" pitchFamily="34" charset="0"/>
                <a:cs typeface="Calibri" panose="020F0502020204030204" pitchFamily="34" charset="0"/>
              </a:rPr>
              <a:t>In our republic We, t</a:t>
            </a: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he People have the </a:t>
            </a:r>
            <a:r>
              <a:rPr lang="en-US" sz="2400" b="1"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inherent right</a:t>
            </a:r>
            <a:r>
              <a:rPr lang="en-US" sz="2400"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a:t>
            </a: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to control our state.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76598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CD281-AE17-7168-FA5E-1870F9E74187}"/>
              </a:ext>
            </a:extLst>
          </p:cNvPr>
          <p:cNvSpPr>
            <a:spLocks noGrp="1"/>
          </p:cNvSpPr>
          <p:nvPr>
            <p:ph type="title"/>
          </p:nvPr>
        </p:nvSpPr>
        <p:spPr>
          <a:xfrm>
            <a:off x="838200" y="334775"/>
            <a:ext cx="10515600" cy="1325563"/>
          </a:xfrm>
        </p:spPr>
        <p:txBody>
          <a:bodyPr>
            <a:noAutofit/>
          </a:bodyPr>
          <a:lstStyle/>
          <a:p>
            <a:pPr marL="0" marR="0">
              <a:lnSpc>
                <a:spcPct val="107000"/>
              </a:lnSpc>
              <a:spcBef>
                <a:spcPts val="0"/>
              </a:spcBef>
              <a:spcAft>
                <a:spcPts val="800"/>
              </a:spcAft>
            </a:pPr>
            <a:r>
              <a:rPr lang="en-US" sz="24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Kentucky Bill of Rights Section 1: </a:t>
            </a:r>
            <a:br>
              <a:rPr lang="en-US" sz="24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4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“All men are, by nature, free and equal, and have certain inherent and inalienable rights, among which may be reckoned:</a:t>
            </a:r>
            <a:br>
              <a:rPr lang="en-US" sz="24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2400" dirty="0">
              <a:solidFill>
                <a:schemeClr val="bg2">
                  <a:lumMod val="25000"/>
                </a:schemeClr>
              </a:solidFill>
            </a:endParaRPr>
          </a:p>
        </p:txBody>
      </p:sp>
      <p:sp>
        <p:nvSpPr>
          <p:cNvPr id="3" name="Content Placeholder 2">
            <a:extLst>
              <a:ext uri="{FF2B5EF4-FFF2-40B4-BE49-F238E27FC236}">
                <a16:creationId xmlns:a16="http://schemas.microsoft.com/office/drawing/2014/main" id="{155A7D3F-902B-1F2B-6D6E-B93155FC6290}"/>
              </a:ext>
            </a:extLst>
          </p:cNvPr>
          <p:cNvSpPr>
            <a:spLocks noGrp="1"/>
          </p:cNvSpPr>
          <p:nvPr>
            <p:ph idx="1"/>
          </p:nvPr>
        </p:nvSpPr>
        <p:spPr>
          <a:xfrm>
            <a:off x="838200" y="1801671"/>
            <a:ext cx="10515600" cy="5121784"/>
          </a:xfrm>
        </p:spPr>
        <p:txBody>
          <a:bodyPr>
            <a:normAutofit fontScale="92500" lnSpcReduction="10000"/>
          </a:bodyPr>
          <a:lstStyle/>
          <a:p>
            <a:pPr marL="457200" marR="0">
              <a:lnSpc>
                <a:spcPct val="107000"/>
              </a:lnSpc>
              <a:spcBef>
                <a:spcPts val="0"/>
              </a:spcBef>
              <a:spcAft>
                <a:spcPts val="800"/>
              </a:spcAft>
            </a:pPr>
            <a:r>
              <a:rPr lang="en-US" sz="20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First: The right of enjoying and defending their lives and liberties.</a:t>
            </a:r>
            <a:endParaRPr lang="en-US" sz="20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0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Second: The right of worshipping Almighty God according to the dictates of their consciences.</a:t>
            </a:r>
            <a:endParaRPr lang="en-US" sz="20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0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Third: The right of seeking and pursuing their safety and happiness.</a:t>
            </a:r>
            <a:endParaRPr lang="en-US" sz="20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0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Fourth: The right of freely communicating their thoughts and opinions.</a:t>
            </a:r>
            <a:endParaRPr lang="en-US" sz="20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0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Fifth: The right of acquiring and protecting property.</a:t>
            </a:r>
            <a:endParaRPr lang="en-US" sz="20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0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Sixth: The right of assembling together in a peaceable manner for their common good, and of applying to those invested with the power of government for redress of grievances or other proper purposes, by petition, address or remonstrance.</a:t>
            </a:r>
            <a:endParaRPr lang="en-US" sz="20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0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Seventh: The right to bear arms in defense of themselves and of the State, subject to the power of the General Assembly to enact laws to prevent persons from carrying concealed weapons.”</a:t>
            </a:r>
          </a:p>
          <a:p>
            <a:pPr marR="0" indent="0">
              <a:lnSpc>
                <a:spcPct val="107000"/>
              </a:lnSpc>
              <a:spcBef>
                <a:spcPts val="0"/>
              </a:spcBef>
              <a:spcAft>
                <a:spcPts val="800"/>
              </a:spcAft>
              <a:buNone/>
            </a:pPr>
            <a:endParaRPr lang="en-US" sz="2000" kern="100" dirty="0">
              <a:effectLst/>
              <a:latin typeface="Calibri" panose="020F0502020204030204" pitchFamily="34" charset="0"/>
              <a:ea typeface="Calibri" panose="020F0502020204030204" pitchFamily="34" charset="0"/>
              <a:cs typeface="Calibri" panose="020F0502020204030204" pitchFamily="34" charset="0"/>
            </a:endParaRPr>
          </a:p>
          <a:p>
            <a:pPr marL="0">
              <a:lnSpc>
                <a:spcPct val="107000"/>
              </a:lnSpc>
              <a:spcBef>
                <a:spcPts val="0"/>
              </a:spcBef>
              <a:spcAft>
                <a:spcPts val="800"/>
              </a:spcAft>
            </a:pPr>
            <a:r>
              <a:rPr lang="en-US" sz="2000" kern="100" dirty="0">
                <a:solidFill>
                  <a:srgbClr val="2F5496"/>
                </a:solidFill>
                <a:latin typeface="Calibri" panose="020F0502020204030204" pitchFamily="34" charset="0"/>
                <a:cs typeface="Calibri" panose="020F0502020204030204" pitchFamily="34" charset="0"/>
              </a:rPr>
              <a:t>See</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Sixth: “other proper purposes” not enumerated b/c these matters are up to the People to decide</a:t>
            </a:r>
          </a:p>
          <a:p>
            <a:pPr marL="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The People have the right &amp; duty to give petition or remonstrance to servants as to state of our nation</a:t>
            </a:r>
          </a:p>
          <a:p>
            <a:pPr marL="0" indent="0">
              <a:lnSpc>
                <a:spcPct val="107000"/>
              </a:lnSpc>
              <a:spcBef>
                <a:spcPts val="0"/>
              </a:spcBef>
              <a:spcAft>
                <a:spcPts val="800"/>
              </a:spcAft>
              <a:buNone/>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11527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FB84B-60BF-95FE-9921-E7014385584C}"/>
              </a:ext>
            </a:extLst>
          </p:cNvPr>
          <p:cNvSpPr>
            <a:spLocks noGrp="1"/>
          </p:cNvSpPr>
          <p:nvPr>
            <p:ph type="title"/>
          </p:nvPr>
        </p:nvSpPr>
        <p:spPr>
          <a:xfrm>
            <a:off x="838200" y="489413"/>
            <a:ext cx="10515600" cy="1325563"/>
          </a:xfrm>
        </p:spPr>
        <p:txBody>
          <a:bodyPr>
            <a:noAutofit/>
          </a:bodyPr>
          <a:lstStyle/>
          <a:p>
            <a:pPr marL="0" marR="0">
              <a:lnSpc>
                <a:spcPct val="107000"/>
              </a:lnSpc>
              <a:spcBef>
                <a:spcPts val="0"/>
              </a:spcBef>
              <a:spcAft>
                <a:spcPts val="800"/>
              </a:spcAft>
            </a:pPr>
            <a:r>
              <a:rPr lang="en-US" sz="20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Georgia Constitution Bill of Rights Paragraph 1: Origin and Structure of Government</a:t>
            </a:r>
            <a:br>
              <a:rPr lang="en-US" sz="20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0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“The people of this state have the inherent right of regulating their internal government. Government is instituted for the protection, security, and benefit of the people; and at all times they have the right to alter or reform the same whenever the public good may require it.”</a:t>
            </a:r>
            <a:br>
              <a:rPr lang="en-US" sz="20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2000" dirty="0">
              <a:solidFill>
                <a:schemeClr val="bg2">
                  <a:lumMod val="25000"/>
                </a:schemeClr>
              </a:solidFill>
            </a:endParaRPr>
          </a:p>
        </p:txBody>
      </p:sp>
      <p:sp>
        <p:nvSpPr>
          <p:cNvPr id="3" name="Content Placeholder 2">
            <a:extLst>
              <a:ext uri="{FF2B5EF4-FFF2-40B4-BE49-F238E27FC236}">
                <a16:creationId xmlns:a16="http://schemas.microsoft.com/office/drawing/2014/main" id="{B08143FE-53E8-8A16-632C-56A3D0067C7E}"/>
              </a:ext>
            </a:extLst>
          </p:cNvPr>
          <p:cNvSpPr>
            <a:spLocks noGrp="1"/>
          </p:cNvSpPr>
          <p:nvPr>
            <p:ph idx="1"/>
          </p:nvPr>
        </p:nvSpPr>
        <p:spPr>
          <a:xfrm>
            <a:off x="838200" y="2328556"/>
            <a:ext cx="10515600" cy="4752728"/>
          </a:xfrm>
        </p:spPr>
        <p:txBody>
          <a:bodyPr>
            <a:normAutofit/>
          </a:bodyPr>
          <a:lstStyle/>
          <a:p>
            <a:pPr marL="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We do not hire leaders into government. We, the People are to govern our servants</a:t>
            </a:r>
          </a:p>
          <a:p>
            <a:pPr marL="0" marR="0">
              <a:lnSpc>
                <a:spcPct val="107000"/>
              </a:lnSpc>
              <a:spcBef>
                <a:spcPts val="0"/>
              </a:spcBef>
              <a:spcAft>
                <a:spcPts val="800"/>
              </a:spcAft>
            </a:pPr>
            <a:endPar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How often do you tell your will to your government servants? </a:t>
            </a:r>
          </a:p>
          <a:p>
            <a:pPr marL="0" marR="0">
              <a:lnSpc>
                <a:spcPct val="107000"/>
              </a:lnSpc>
              <a:spcBef>
                <a:spcPts val="0"/>
              </a:spcBef>
              <a:spcAft>
                <a:spcPts val="80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42150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BAB03-0450-26C0-170B-294F155E8C41}"/>
              </a:ext>
            </a:extLst>
          </p:cNvPr>
          <p:cNvSpPr>
            <a:spLocks noGrp="1"/>
          </p:cNvSpPr>
          <p:nvPr>
            <p:ph type="title"/>
          </p:nvPr>
        </p:nvSpPr>
        <p:spPr>
          <a:xfrm>
            <a:off x="669851" y="95693"/>
            <a:ext cx="11068493" cy="2509284"/>
          </a:xfrm>
        </p:spPr>
        <p:txBody>
          <a:bodyPr>
            <a:noAutofit/>
          </a:bodyPr>
          <a:lstStyle/>
          <a:p>
            <a:pPr marL="0" marR="0">
              <a:lnSpc>
                <a:spcPct val="107000"/>
              </a:lnSpc>
              <a:spcBef>
                <a:spcPts val="0"/>
              </a:spcBef>
              <a:spcAft>
                <a:spcPts val="800"/>
              </a:spcAft>
            </a:pPr>
            <a:r>
              <a:rPr lang="en-US" sz="19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Missouri Constitution Article 1 Section 2: Promotion of General Welfare--Natural Rights of Persons-Equality Under the Law--Purpose of Government</a:t>
            </a:r>
            <a:br>
              <a:rPr lang="en-US" sz="19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19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“That all constitutional government is intended to promote the general welfare of the people; that all persons have a natural right to life, liberty, the pursuit of happiness and the enjoyment of the gains of their own industry; that all persons are created equal and are entitled to equal rights and opportunity under the law; that to give security to these things is the principal office of government, and that when government does not confer this security, it fails in its chief design.”</a:t>
            </a:r>
            <a:br>
              <a:rPr lang="en-US" sz="19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br>
            <a:endParaRPr lang="en-US" sz="1900" dirty="0">
              <a:solidFill>
                <a:schemeClr val="bg2">
                  <a:lumMod val="25000"/>
                </a:schemeClr>
              </a:solidFill>
            </a:endParaRPr>
          </a:p>
        </p:txBody>
      </p:sp>
      <p:sp>
        <p:nvSpPr>
          <p:cNvPr id="3" name="Content Placeholder 2">
            <a:extLst>
              <a:ext uri="{FF2B5EF4-FFF2-40B4-BE49-F238E27FC236}">
                <a16:creationId xmlns:a16="http://schemas.microsoft.com/office/drawing/2014/main" id="{6989F492-58F2-976B-2AF5-A598F69288D5}"/>
              </a:ext>
            </a:extLst>
          </p:cNvPr>
          <p:cNvSpPr>
            <a:spLocks noGrp="1"/>
          </p:cNvSpPr>
          <p:nvPr>
            <p:ph idx="1"/>
          </p:nvPr>
        </p:nvSpPr>
        <p:spPr>
          <a:xfrm>
            <a:off x="838200" y="2506662"/>
            <a:ext cx="10515600" cy="4351338"/>
          </a:xfrm>
        </p:spPr>
        <p:txBody>
          <a:bodyPr>
            <a:normAutofit lnSpcReduction="10000"/>
          </a:bodyPr>
          <a:lstStyle/>
          <a:p>
            <a:pPr marL="0" marR="0">
              <a:lnSpc>
                <a:spcPct val="107000"/>
              </a:lnSpc>
              <a:spcBef>
                <a:spcPts val="0"/>
              </a:spcBef>
              <a:spcAft>
                <a:spcPts val="800"/>
              </a:spcAft>
            </a:pPr>
            <a:r>
              <a:rPr lang="en-US" sz="2000" b="1" i="1" u="sng" kern="100" dirty="0">
                <a:solidFill>
                  <a:srgbClr val="2F5597"/>
                </a:solidFill>
                <a:effectLst/>
                <a:latin typeface="Calibri" panose="020F0502020204030204" pitchFamily="34" charset="0"/>
                <a:ea typeface="Calibri" panose="020F0502020204030204" pitchFamily="34" charset="0"/>
                <a:cs typeface="Calibri" panose="020F0502020204030204" pitchFamily="34" charset="0"/>
              </a:rPr>
              <a:t>“to give security to these things is the principal office of government” </a:t>
            </a:r>
          </a:p>
          <a:p>
            <a:pPr marL="0" marR="0">
              <a:lnSpc>
                <a:spcPct val="107000"/>
              </a:lnSpc>
              <a:spcBef>
                <a:spcPts val="0"/>
              </a:spcBef>
              <a:spcAft>
                <a:spcPts val="800"/>
              </a:spcAft>
            </a:pPr>
            <a:endParaRPr lang="en-US" sz="2000" b="1" i="1" u="sng" kern="100" dirty="0">
              <a:solidFill>
                <a:srgbClr val="2F5597"/>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2000" b="1" i="1" u="sng" kern="100" dirty="0">
                <a:solidFill>
                  <a:srgbClr val="2F5597"/>
                </a:solidFill>
                <a:effectLst/>
                <a:latin typeface="Calibri" panose="020F0502020204030204" pitchFamily="34" charset="0"/>
                <a:ea typeface="Calibri" panose="020F0502020204030204" pitchFamily="34" charset="0"/>
                <a:cs typeface="Calibri" panose="020F0502020204030204" pitchFamily="34" charset="0"/>
              </a:rPr>
              <a:t>“when government does not confer this security, it fails</a:t>
            </a:r>
            <a:r>
              <a:rPr lang="en-US" sz="2000" b="1" i="1" u="sng"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 </a:t>
            </a:r>
            <a:r>
              <a:rPr lang="en-US" sz="2000" b="1" i="1" u="sng" kern="100" dirty="0">
                <a:solidFill>
                  <a:srgbClr val="2F5597"/>
                </a:solidFill>
                <a:effectLst/>
                <a:latin typeface="Calibri" panose="020F0502020204030204" pitchFamily="34" charset="0"/>
                <a:ea typeface="Calibri" panose="020F0502020204030204" pitchFamily="34" charset="0"/>
                <a:cs typeface="Calibri" panose="020F0502020204030204" pitchFamily="34" charset="0"/>
              </a:rPr>
              <a:t>in its chief design” </a:t>
            </a:r>
            <a:endParaRPr lang="en-US" sz="2000" b="1" i="1" u="sng" dirty="0"/>
          </a:p>
          <a:p>
            <a:pPr marL="0" marR="0">
              <a:lnSpc>
                <a:spcPct val="107000"/>
              </a:lnSpc>
              <a:spcBef>
                <a:spcPts val="0"/>
              </a:spcBef>
              <a:spcAft>
                <a:spcPts val="800"/>
              </a:spcAft>
            </a:pPr>
            <a:endParaRPr lang="en-US" sz="20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We are supposed to be fixing this. How is 5$ per gallon gas and </a:t>
            </a:r>
            <a:r>
              <a:rPr lang="en-US" sz="2000" kern="100" dirty="0">
                <a:solidFill>
                  <a:srgbClr val="2F5496"/>
                </a:solidFill>
                <a:latin typeface="Calibri" panose="020F0502020204030204" pitchFamily="34" charset="0"/>
                <a:ea typeface="Calibri" panose="020F0502020204030204" pitchFamily="34" charset="0"/>
                <a:cs typeface="Calibri" panose="020F0502020204030204" pitchFamily="34" charset="0"/>
              </a:rPr>
              <a:t>s</a:t>
            </a: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hutting down pipelines benefitting you? </a:t>
            </a:r>
          </a:p>
          <a:p>
            <a:pPr marL="0" marR="0">
              <a:lnSpc>
                <a:spcPct val="107000"/>
              </a:lnSpc>
              <a:spcBef>
                <a:spcPts val="0"/>
              </a:spcBef>
              <a:spcAft>
                <a:spcPts val="80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The People, as trust protector, are to change government ‘as required’ to keep it responsive</a:t>
            </a:r>
          </a:p>
          <a:p>
            <a:pPr marL="0" marR="0">
              <a:lnSpc>
                <a:spcPct val="107000"/>
              </a:lnSpc>
              <a:spcBef>
                <a:spcPts val="0"/>
              </a:spcBef>
              <a:spcAft>
                <a:spcPts val="80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Government servants do not understand how government is supposed to work. For starters, focus on stopping your servants from doing wrong.</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8672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7A78F-3107-E4C0-928D-A69C2380A39B}"/>
              </a:ext>
            </a:extLst>
          </p:cNvPr>
          <p:cNvSpPr>
            <a:spLocks noGrp="1"/>
          </p:cNvSpPr>
          <p:nvPr>
            <p:ph type="title"/>
          </p:nvPr>
        </p:nvSpPr>
        <p:spPr>
          <a:xfrm>
            <a:off x="606054" y="474956"/>
            <a:ext cx="11036595" cy="1584251"/>
          </a:xfrm>
        </p:spPr>
        <p:txBody>
          <a:bodyPr>
            <a:noAutofit/>
          </a:bodyPr>
          <a:lstStyle/>
          <a:p>
            <a:pPr marL="0" marR="0">
              <a:lnSpc>
                <a:spcPct val="107000"/>
              </a:lnSpc>
              <a:spcBef>
                <a:spcPts val="0"/>
              </a:spcBef>
              <a:spcAft>
                <a:spcPts val="800"/>
              </a:spcAft>
            </a:pPr>
            <a:r>
              <a:rPr lang="en-US" sz="19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Missouri Constitution Article 1 Section 3: Powers of the People over Internal Affairs, Constitution and Form of Government</a:t>
            </a:r>
            <a:br>
              <a:rPr lang="en-US" sz="19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1900"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“That the people of this state have the inherent, sole and exclusive right to regulate the internal government and police thereof, and to alter and abolish their constitution and form of government whenever they may deem it necessary to their safety and happiness, provided such change be not repugnant to the Constitution of the United States.”</a:t>
            </a:r>
            <a:br>
              <a:rPr lang="en-US" sz="19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1900" dirty="0">
              <a:solidFill>
                <a:schemeClr val="bg2">
                  <a:lumMod val="25000"/>
                </a:schemeClr>
              </a:solidFill>
            </a:endParaRPr>
          </a:p>
        </p:txBody>
      </p:sp>
      <p:sp>
        <p:nvSpPr>
          <p:cNvPr id="3" name="Content Placeholder 2">
            <a:extLst>
              <a:ext uri="{FF2B5EF4-FFF2-40B4-BE49-F238E27FC236}">
                <a16:creationId xmlns:a16="http://schemas.microsoft.com/office/drawing/2014/main" id="{764619E1-A4AD-874A-22BF-4A74826362E6}"/>
              </a:ext>
            </a:extLst>
          </p:cNvPr>
          <p:cNvSpPr>
            <a:spLocks noGrp="1"/>
          </p:cNvSpPr>
          <p:nvPr>
            <p:ph idx="1"/>
          </p:nvPr>
        </p:nvSpPr>
        <p:spPr>
          <a:xfrm>
            <a:off x="866551" y="2190750"/>
            <a:ext cx="10515600" cy="4667250"/>
          </a:xfrm>
        </p:spPr>
        <p:txBody>
          <a:bodyPr>
            <a:normAutofit/>
          </a:bodyPr>
          <a:lstStyle/>
          <a:p>
            <a:pPr marL="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We should not look to trappings of authority or big names to save us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Inherent = comes from God</a:t>
            </a: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The word “Policy” is the root of the terms </a:t>
            </a:r>
            <a:r>
              <a:rPr lang="en-US" sz="2000" b="1"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politics, political &amp; police </a:t>
            </a: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We, the People </a:t>
            </a:r>
            <a:r>
              <a:rPr lang="en-US" sz="2000" kern="100" dirty="0">
                <a:solidFill>
                  <a:srgbClr val="2F5496"/>
                </a:solidFill>
                <a:latin typeface="Calibri" panose="020F0502020204030204" pitchFamily="34" charset="0"/>
                <a:ea typeface="Calibri" panose="020F0502020204030204" pitchFamily="34" charset="0"/>
                <a:cs typeface="Calibri" panose="020F0502020204030204" pitchFamily="34" charset="0"/>
              </a:rPr>
              <a:t>hold all power over our public </a:t>
            </a: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policy and our body politic (society)!</a:t>
            </a: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We have the right to change the </a:t>
            </a:r>
            <a:r>
              <a:rPr lang="en-US" sz="2000" b="1"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constitution</a:t>
            </a: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whenever we deem it necessary. Wherever or however we deem it necessary, we have power to change </a:t>
            </a:r>
            <a:r>
              <a:rPr lang="en-US" sz="2000" b="1"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government</a:t>
            </a:r>
            <a:r>
              <a:rPr lang="en-US" sz="2000"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a:t>
            </a:r>
            <a:r>
              <a:rPr lang="en-US" sz="2000" kern="100" dirty="0">
                <a:solidFill>
                  <a:srgbClr val="2F5496"/>
                </a:solidFill>
                <a:latin typeface="Calibri" panose="020F0502020204030204" pitchFamily="34" charset="0"/>
                <a:ea typeface="Calibri" panose="020F0502020204030204" pitchFamily="34" charset="0"/>
                <a:cs typeface="Calibri" panose="020F0502020204030204" pitchFamily="34" charset="0"/>
              </a:rPr>
              <a:t>(</a:t>
            </a: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individual persons, offices, and/or form or structure)</a:t>
            </a: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The People have a right to say to trustees, “you have failed in your chief design”. Do we have to… keep paying them? … keep contracting with them? … wait until the next election? … wait until we get permission? </a:t>
            </a:r>
            <a:r>
              <a:rPr lang="en-US" sz="2000" b="1"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NO</a:t>
            </a: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Government </a:t>
            </a:r>
            <a:r>
              <a:rPr lang="en-US" sz="2000" kern="100" dirty="0">
                <a:solidFill>
                  <a:srgbClr val="2F5496"/>
                </a:solidFill>
                <a:latin typeface="Calibri" panose="020F0502020204030204" pitchFamily="34" charset="0"/>
                <a:ea typeface="Calibri" panose="020F0502020204030204" pitchFamily="34" charset="0"/>
                <a:cs typeface="Calibri" panose="020F0502020204030204" pitchFamily="34" charset="0"/>
              </a:rPr>
              <a:t>should</a:t>
            </a: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be changed any time We, the People deem it necessary for our </a:t>
            </a:r>
            <a:r>
              <a:rPr lang="en-US" sz="2000" b="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happiness and safety</a:t>
            </a:r>
            <a:endPar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endParaRPr>
          </a:p>
          <a:p>
            <a:endParaRPr lang="en-US" sz="2000" dirty="0"/>
          </a:p>
        </p:txBody>
      </p:sp>
    </p:spTree>
    <p:extLst>
      <p:ext uri="{BB962C8B-B14F-4D97-AF65-F5344CB8AC3E}">
        <p14:creationId xmlns:p14="http://schemas.microsoft.com/office/powerpoint/2010/main" val="91252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9109-7F22-6A17-9766-8D631731C9E1}"/>
              </a:ext>
            </a:extLst>
          </p:cNvPr>
          <p:cNvSpPr>
            <a:spLocks noGrp="1"/>
          </p:cNvSpPr>
          <p:nvPr>
            <p:ph type="title"/>
          </p:nvPr>
        </p:nvSpPr>
        <p:spPr/>
        <p:txBody>
          <a:bodyPr>
            <a:normAutofit/>
          </a:bodyPr>
          <a:lstStyle/>
          <a:p>
            <a:r>
              <a:rPr lang="en-US" sz="36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Christian Principles Exist in the Highest Law:</a:t>
            </a:r>
            <a:br>
              <a:rPr lang="en-US" sz="36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3600" i="1"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Psalms 118</a:t>
            </a:r>
            <a:endParaRPr lang="en-US" sz="3600" i="1" dirty="0">
              <a:solidFill>
                <a:srgbClr val="7030A0"/>
              </a:solidFill>
            </a:endParaRPr>
          </a:p>
        </p:txBody>
      </p:sp>
      <p:sp>
        <p:nvSpPr>
          <p:cNvPr id="3" name="Content Placeholder 2">
            <a:extLst>
              <a:ext uri="{FF2B5EF4-FFF2-40B4-BE49-F238E27FC236}">
                <a16:creationId xmlns:a16="http://schemas.microsoft.com/office/drawing/2014/main" id="{4E24F0C2-0544-5B25-C638-E85A7C8657BC}"/>
              </a:ext>
            </a:extLst>
          </p:cNvPr>
          <p:cNvSpPr>
            <a:spLocks noGrp="1"/>
          </p:cNvSpPr>
          <p:nvPr>
            <p:ph idx="1"/>
          </p:nvPr>
        </p:nvSpPr>
        <p:spPr>
          <a:xfrm>
            <a:off x="838200" y="1985114"/>
            <a:ext cx="10515600" cy="4351338"/>
          </a:xfrm>
        </p:spPr>
        <p:txBody>
          <a:bodyPr/>
          <a:lstStyle/>
          <a:p>
            <a:pPr marL="0" marR="0">
              <a:lnSpc>
                <a:spcPct val="107000"/>
              </a:lnSpc>
              <a:spcBef>
                <a:spcPts val="0"/>
              </a:spcBef>
              <a:spcAft>
                <a:spcPts val="800"/>
              </a:spcAft>
            </a:pPr>
            <a:r>
              <a:rPr lang="en-US" sz="1800" kern="1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Verse 8: </a:t>
            </a:r>
            <a:r>
              <a:rPr lang="en-US" sz="1800" i="1"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It is </a:t>
            </a:r>
            <a:r>
              <a:rPr lang="en-US" sz="1800"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better to trust in the LORD than to put confidence in man. </a:t>
            </a:r>
          </a:p>
          <a:p>
            <a:pPr marL="0" marR="0">
              <a:lnSpc>
                <a:spcPct val="107000"/>
              </a:lnSpc>
              <a:spcBef>
                <a:spcPts val="0"/>
              </a:spcBef>
              <a:spcAft>
                <a:spcPts val="800"/>
              </a:spcAft>
            </a:pPr>
            <a:endParaRPr lang="en-US" sz="18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Verse 9: </a:t>
            </a:r>
            <a:r>
              <a:rPr lang="en-US" sz="1800" i="1"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It is </a:t>
            </a:r>
            <a:r>
              <a:rPr lang="en-US" sz="1800"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better to trust in the LORD than to put confidence in princes. </a:t>
            </a:r>
          </a:p>
          <a:p>
            <a:pPr marL="0" marR="0">
              <a:lnSpc>
                <a:spcPct val="107000"/>
              </a:lnSpc>
              <a:spcBef>
                <a:spcPts val="0"/>
              </a:spcBef>
              <a:spcAft>
                <a:spcPts val="800"/>
              </a:spcAft>
            </a:pPr>
            <a:endParaRPr lang="en-US" sz="18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Verse 10: </a:t>
            </a:r>
            <a:r>
              <a:rPr lang="en-US" sz="1800"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All nations compassed me about: but in the name of the LORD will I destroy them. </a:t>
            </a:r>
          </a:p>
          <a:p>
            <a:pPr marL="0" marR="0">
              <a:lnSpc>
                <a:spcPct val="107000"/>
              </a:lnSpc>
              <a:spcBef>
                <a:spcPts val="0"/>
              </a:spcBef>
              <a:spcAft>
                <a:spcPts val="800"/>
              </a:spcAft>
            </a:pPr>
            <a:endParaRPr lang="en-US" sz="18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Verse 13: </a:t>
            </a:r>
            <a:r>
              <a:rPr lang="en-US" sz="1800"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Thou hast thrust sore at me that I might fall: but the LORD helped me. </a:t>
            </a:r>
          </a:p>
          <a:p>
            <a:pPr marL="0" marR="0">
              <a:lnSpc>
                <a:spcPct val="107000"/>
              </a:lnSpc>
              <a:spcBef>
                <a:spcPts val="0"/>
              </a:spcBef>
              <a:spcAft>
                <a:spcPts val="800"/>
              </a:spcAft>
            </a:pPr>
            <a:endParaRPr lang="en-US" sz="18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Verse 14: </a:t>
            </a:r>
            <a:r>
              <a:rPr lang="en-US" sz="1800"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The LORD </a:t>
            </a:r>
            <a:r>
              <a:rPr lang="en-US" sz="1800" i="1"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is</a:t>
            </a:r>
            <a:r>
              <a:rPr lang="en-US" sz="1800"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 my strength and song, and is become my salvation.</a:t>
            </a:r>
            <a:endParaRPr lang="en-US" sz="18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57802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1728</Words>
  <Application>Microsoft Office PowerPoint</Application>
  <PresentationFormat>Widescreen</PresentationFormat>
  <Paragraphs>96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 Summary Review of: Dave Jose’s “The People’s Power &amp; Duty To Stop Unlawful Prosecution of President Trump”  Part 1: Streamed June 20, 2023  https://rumble.com/v2vdr7e-the-peoples-power-and-duty-to-stop-unlawful-prosecution-of-president-trump.html </vt:lpstr>
      <vt:lpstr>What are Freemen? Example? Americans!  </vt:lpstr>
      <vt:lpstr>Kentucky Bill of Rights Section 2:  “Absolute and arbitrary power over the lives, liberty and property of freemen exists nowhere in a republic, not even in the largest majority.” </vt:lpstr>
      <vt:lpstr>Kentucky Bill of Rights Section 1:  “All men are, by nature, free and equal, and have certain inherent and inalienable rights, among which may be reckoned: </vt:lpstr>
      <vt:lpstr>Georgia Constitution Bill of Rights Paragraph 1: Origin and Structure of Government “The people of this state have the inherent right of regulating their internal government. Government is instituted for the protection, security, and benefit of the people; and at all times they have the right to alter or reform the same whenever the public good may require it.” </vt:lpstr>
      <vt:lpstr>Missouri Constitution Article 1 Section 2: Promotion of General Welfare--Natural Rights of Persons-Equality Under the Law--Purpose of Government “That all constitutional government is intended to promote the general welfare of the people; that all persons have a natural right to life, liberty, the pursuit of happiness and the enjoyment of the gains of their own industry; that all persons are created equal and are entitled to equal rights and opportunity under the law; that to give security to these things is the principal office of government, and that when government does not confer this security, it fails in its chief design.” </vt:lpstr>
      <vt:lpstr>Missouri Constitution Article 1 Section 3: Powers of the People over Internal Affairs, Constitution and Form of Government “That the people of this state have the inherent, sole and exclusive right to regulate the internal government and police thereof, and to alter and abolish their constitution and form of government whenever they may deem it necessary to their safety and happiness, provided such change be not repugnant to the Constitution of the United States.” </vt:lpstr>
      <vt:lpstr>Christian Principles Exist in the Highest Law: Psalms 118</vt:lpstr>
      <vt:lpstr>Christian Principles Exist in the Highest Law: (pt.2)</vt:lpstr>
      <vt:lpstr>Key Information on our State Constitutions</vt:lpstr>
      <vt:lpstr>End of Part 1: The Fifty State Constitutions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Bradley Tuttle</dc:creator>
  <cp:lastModifiedBy>Bradley Tuttle</cp:lastModifiedBy>
  <cp:revision>114</cp:revision>
  <dcterms:created xsi:type="dcterms:W3CDTF">2023-08-05T14:33:09Z</dcterms:created>
  <dcterms:modified xsi:type="dcterms:W3CDTF">2023-08-12T17:17:31Z</dcterms:modified>
</cp:coreProperties>
</file>