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8" r:id="rId6"/>
    <p:sldId id="260" r:id="rId7"/>
    <p:sldId id="261" r:id="rId8"/>
    <p:sldId id="262" r:id="rId9"/>
    <p:sldId id="263"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6" d="100"/>
          <a:sy n="86" d="100"/>
        </p:scale>
        <p:origin x="33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E2EEA-1481-B9F0-A02F-24802A6AAE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7F49CA-8C3A-B978-3764-5FDF8EA01D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8E5A07-FCE5-5B8B-D37F-BC2C19839EB1}"/>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5" name="Footer Placeholder 4">
            <a:extLst>
              <a:ext uri="{FF2B5EF4-FFF2-40B4-BE49-F238E27FC236}">
                <a16:creationId xmlns:a16="http://schemas.microsoft.com/office/drawing/2014/main" id="{227C8224-09F1-B5E9-63C1-71FECCB963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71D74-D802-2783-21AB-616B91A992FB}"/>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428459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5C4F-5B6F-2CA0-6D41-968FB0115F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3B079E-28AA-5CD1-84C6-24554CC619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4268E1-DABE-2B21-594F-F69438CF8ECC}"/>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5" name="Footer Placeholder 4">
            <a:extLst>
              <a:ext uri="{FF2B5EF4-FFF2-40B4-BE49-F238E27FC236}">
                <a16:creationId xmlns:a16="http://schemas.microsoft.com/office/drawing/2014/main" id="{B2EC9114-5C8A-3A3B-4C88-253EB7AEC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0CDA6-DE81-1524-5ABF-D78A34F35FEF}"/>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2478487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BC73B4-0DBC-C580-5649-DD3DC6E786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054BD3-5F4E-DF0E-6618-B0E2BF6B20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E1E0D-956B-4DE0-963A-10F27D30E70E}"/>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5" name="Footer Placeholder 4">
            <a:extLst>
              <a:ext uri="{FF2B5EF4-FFF2-40B4-BE49-F238E27FC236}">
                <a16:creationId xmlns:a16="http://schemas.microsoft.com/office/drawing/2014/main" id="{69BB1EAF-257A-E556-831C-270758F13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3BA03-6C68-3C7B-B06D-58EEED7DDCB9}"/>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2886034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FF9A-B3DC-F5D9-BFD5-4E67331B21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F3F59-B12D-2B44-783E-2A25A023BC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C90AFC-D70D-C837-9135-4E0C9CFC459E}"/>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5" name="Footer Placeholder 4">
            <a:extLst>
              <a:ext uri="{FF2B5EF4-FFF2-40B4-BE49-F238E27FC236}">
                <a16:creationId xmlns:a16="http://schemas.microsoft.com/office/drawing/2014/main" id="{10DEE4CA-0EA4-1210-0EBA-6F5EC4752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E7998-EF89-C8BC-8962-822DD656D47E}"/>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95763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23722-0852-2BA4-C68C-59E798EC68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962875-22BE-362F-95A1-58247B2BB7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F43DAD-0B9A-DD08-868C-149E99E93A81}"/>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5" name="Footer Placeholder 4">
            <a:extLst>
              <a:ext uri="{FF2B5EF4-FFF2-40B4-BE49-F238E27FC236}">
                <a16:creationId xmlns:a16="http://schemas.microsoft.com/office/drawing/2014/main" id="{ADF01AE2-7702-D98A-ECF1-856A2F3D5A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21FA9-0121-6C24-4EDA-61B3CBEF5255}"/>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1352388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C1364-BEB9-0CEC-E7D1-5270272FDE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1325E-78F3-F93E-0EDA-E22105E794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FC53AA-9629-4BB7-F86D-5E6F8DF120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863B99-EE9F-EB15-8403-43A5D3049869}"/>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6" name="Footer Placeholder 5">
            <a:extLst>
              <a:ext uri="{FF2B5EF4-FFF2-40B4-BE49-F238E27FC236}">
                <a16:creationId xmlns:a16="http://schemas.microsoft.com/office/drawing/2014/main" id="{D5213E81-2D9D-9853-3A97-0F6CC09EB5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CAC501-26A5-E8D1-F932-C0FBE643D792}"/>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582252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D0831-2131-8B96-4ED8-0F7C8D21FD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BD5B19-0E34-6646-AD3C-F9A1143E30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7E4E9B-437E-C6F6-524C-E263036E3A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CFF866-D858-4F21-ED9E-097CCE2C08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F7089A-2E53-EF85-9D0B-6F654A81D8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F842E4-0C49-4438-FC0B-B88A362791F1}"/>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8" name="Footer Placeholder 7">
            <a:extLst>
              <a:ext uri="{FF2B5EF4-FFF2-40B4-BE49-F238E27FC236}">
                <a16:creationId xmlns:a16="http://schemas.microsoft.com/office/drawing/2014/main" id="{BC990DC4-E68D-1D36-BBFD-B794DADD06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AEC26F-CB03-88F0-77E4-A65623AFCF8E}"/>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20927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7D14-4685-5764-FDBD-70B288884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5A7679-F617-FEDE-1977-4F3785598717}"/>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4" name="Footer Placeholder 3">
            <a:extLst>
              <a:ext uri="{FF2B5EF4-FFF2-40B4-BE49-F238E27FC236}">
                <a16:creationId xmlns:a16="http://schemas.microsoft.com/office/drawing/2014/main" id="{533FA31F-18C3-671B-C1E9-7FDB234BD3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FE2871-9A62-B053-EF11-59EFF00B681E}"/>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6771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064A3F-354B-43B8-9A85-55C612E1E7C4}"/>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3" name="Footer Placeholder 2">
            <a:extLst>
              <a:ext uri="{FF2B5EF4-FFF2-40B4-BE49-F238E27FC236}">
                <a16:creationId xmlns:a16="http://schemas.microsoft.com/office/drawing/2014/main" id="{18BFDB19-3348-0D29-D311-47D7110BA9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F3275D-DFBD-2408-281E-A4FD52DF16CE}"/>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362971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589AB-BF76-2D32-6591-C3C44624A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334618-28D2-8E10-D2E5-BAC5361AE9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02450B-225A-DEFC-ABA7-9B7F6823B9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B141D7-4BA9-5430-76C1-17F9B4CFE3D0}"/>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6" name="Footer Placeholder 5">
            <a:extLst>
              <a:ext uri="{FF2B5EF4-FFF2-40B4-BE49-F238E27FC236}">
                <a16:creationId xmlns:a16="http://schemas.microsoft.com/office/drawing/2014/main" id="{E7D4A420-9814-E7FD-8854-CB53C4D034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CECDA7-0980-1860-9100-B3D43796B488}"/>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213099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9A7-BB31-4B90-8A40-E80F61BFE2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F30697-D361-5510-E197-99A95630E4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5C4F41-03DD-D369-AFF0-E2175E34EC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25BB90-275C-E6D3-7DE0-60FE4437B882}"/>
              </a:ext>
            </a:extLst>
          </p:cNvPr>
          <p:cNvSpPr>
            <a:spLocks noGrp="1"/>
          </p:cNvSpPr>
          <p:nvPr>
            <p:ph type="dt" sz="half" idx="10"/>
          </p:nvPr>
        </p:nvSpPr>
        <p:spPr/>
        <p:txBody>
          <a:bodyPr/>
          <a:lstStyle/>
          <a:p>
            <a:fld id="{C626F214-4D12-426B-927F-612689C19F56}" type="datetimeFigureOut">
              <a:rPr lang="en-US" smtClean="0"/>
              <a:t>8/12/2023</a:t>
            </a:fld>
            <a:endParaRPr lang="en-US"/>
          </a:p>
        </p:txBody>
      </p:sp>
      <p:sp>
        <p:nvSpPr>
          <p:cNvPr id="6" name="Footer Placeholder 5">
            <a:extLst>
              <a:ext uri="{FF2B5EF4-FFF2-40B4-BE49-F238E27FC236}">
                <a16:creationId xmlns:a16="http://schemas.microsoft.com/office/drawing/2014/main" id="{D5A010E0-20EB-A429-33CD-1C994CEA82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9CC0C5-48F1-0568-DA36-537033BE8A89}"/>
              </a:ext>
            </a:extLst>
          </p:cNvPr>
          <p:cNvSpPr>
            <a:spLocks noGrp="1"/>
          </p:cNvSpPr>
          <p:nvPr>
            <p:ph type="sldNum" sz="quarter" idx="12"/>
          </p:nvPr>
        </p:nvSpPr>
        <p:spPr/>
        <p:txBody>
          <a:bodyPr/>
          <a:lstStyle/>
          <a:p>
            <a:fld id="{D3910C33-FEC8-41CF-9CF4-98DDA7FBE2A5}" type="slidenum">
              <a:rPr lang="en-US" smtClean="0"/>
              <a:t>‹#›</a:t>
            </a:fld>
            <a:endParaRPr lang="en-US"/>
          </a:p>
        </p:txBody>
      </p:sp>
    </p:spTree>
    <p:extLst>
      <p:ext uri="{BB962C8B-B14F-4D97-AF65-F5344CB8AC3E}">
        <p14:creationId xmlns:p14="http://schemas.microsoft.com/office/powerpoint/2010/main" val="210844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8D5886-0737-6E5C-2957-EE5A72448E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63B854-8DDC-6970-AE39-B362A17316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CDC41-A95A-4441-CBEE-6710D52F4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6F214-4D12-426B-927F-612689C19F56}" type="datetimeFigureOut">
              <a:rPr lang="en-US" smtClean="0"/>
              <a:t>8/12/2023</a:t>
            </a:fld>
            <a:endParaRPr lang="en-US"/>
          </a:p>
        </p:txBody>
      </p:sp>
      <p:sp>
        <p:nvSpPr>
          <p:cNvPr id="5" name="Footer Placeholder 4">
            <a:extLst>
              <a:ext uri="{FF2B5EF4-FFF2-40B4-BE49-F238E27FC236}">
                <a16:creationId xmlns:a16="http://schemas.microsoft.com/office/drawing/2014/main" id="{4205140B-E7FA-FFA1-4284-01A8E99565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C818C4-A8F3-8DC7-0455-34D9E076D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10C33-FEC8-41CF-9CF4-98DDA7FBE2A5}" type="slidenum">
              <a:rPr lang="en-US" smtClean="0"/>
              <a:t>‹#›</a:t>
            </a:fld>
            <a:endParaRPr lang="en-US"/>
          </a:p>
        </p:txBody>
      </p:sp>
    </p:spTree>
    <p:extLst>
      <p:ext uri="{BB962C8B-B14F-4D97-AF65-F5344CB8AC3E}">
        <p14:creationId xmlns:p14="http://schemas.microsoft.com/office/powerpoint/2010/main" val="2956791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umble.com/v2vdr7e-the-peoples-power-and-duty-to-stop-unlawful-prosecution-of-president-trump.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erson in a gray suit&#10;&#10;Description automatically generated">
            <a:extLst>
              <a:ext uri="{FF2B5EF4-FFF2-40B4-BE49-F238E27FC236}">
                <a16:creationId xmlns:a16="http://schemas.microsoft.com/office/drawing/2014/main" id="{DE626FDA-C51A-F453-7589-55837BB8263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89687" y="0"/>
            <a:ext cx="5468233" cy="6899706"/>
          </a:xfrm>
        </p:spPr>
      </p:pic>
      <p:sp>
        <p:nvSpPr>
          <p:cNvPr id="7" name="TextBox 6">
            <a:extLst>
              <a:ext uri="{FF2B5EF4-FFF2-40B4-BE49-F238E27FC236}">
                <a16:creationId xmlns:a16="http://schemas.microsoft.com/office/drawing/2014/main" id="{CFE66C3A-A62E-C68A-D0CA-8452E3BEA087}"/>
              </a:ext>
            </a:extLst>
          </p:cNvPr>
          <p:cNvSpPr txBox="1"/>
          <p:nvPr/>
        </p:nvSpPr>
        <p:spPr>
          <a:xfrm>
            <a:off x="9723120" y="2895600"/>
            <a:ext cx="1287212" cy="646331"/>
          </a:xfrm>
          <a:prstGeom prst="rect">
            <a:avLst/>
          </a:prstGeom>
          <a:noFill/>
        </p:spPr>
        <p:txBody>
          <a:bodyPr wrap="none" rtlCol="0">
            <a:spAutoFit/>
          </a:bodyPr>
          <a:lstStyle/>
          <a:p>
            <a:r>
              <a:rPr lang="en-US" sz="3600" dirty="0">
                <a:solidFill>
                  <a:srgbClr val="7030A0"/>
                </a:solidFill>
              </a:rPr>
              <a:t>Part 2</a:t>
            </a:r>
          </a:p>
        </p:txBody>
      </p:sp>
      <p:sp>
        <p:nvSpPr>
          <p:cNvPr id="8" name="TextBox 7">
            <a:extLst>
              <a:ext uri="{FF2B5EF4-FFF2-40B4-BE49-F238E27FC236}">
                <a16:creationId xmlns:a16="http://schemas.microsoft.com/office/drawing/2014/main" id="{C5735C20-9DD1-88F1-C23A-50456B293E11}"/>
              </a:ext>
            </a:extLst>
          </p:cNvPr>
          <p:cNvSpPr txBox="1"/>
          <p:nvPr/>
        </p:nvSpPr>
        <p:spPr>
          <a:xfrm>
            <a:off x="8860533" y="4119239"/>
            <a:ext cx="3368999" cy="400110"/>
          </a:xfrm>
          <a:prstGeom prst="rect">
            <a:avLst/>
          </a:prstGeom>
          <a:noFill/>
        </p:spPr>
        <p:txBody>
          <a:bodyPr wrap="none" rtlCol="0">
            <a:spAutoFit/>
          </a:bodyPr>
          <a:lstStyle/>
          <a:p>
            <a:r>
              <a:rPr lang="en-US" sz="2000" dirty="0"/>
              <a:t>Fundamental Principles of Law</a:t>
            </a:r>
          </a:p>
        </p:txBody>
      </p:sp>
    </p:spTree>
    <p:extLst>
      <p:ext uri="{BB962C8B-B14F-4D97-AF65-F5344CB8AC3E}">
        <p14:creationId xmlns:p14="http://schemas.microsoft.com/office/powerpoint/2010/main" val="515569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0EF28-910D-A164-9DF8-72BB72C7D6AF}"/>
              </a:ext>
            </a:extLst>
          </p:cNvPr>
          <p:cNvSpPr>
            <a:spLocks noGrp="1"/>
          </p:cNvSpPr>
          <p:nvPr>
            <p:ph type="title"/>
          </p:nvPr>
        </p:nvSpPr>
        <p:spPr>
          <a:xfrm>
            <a:off x="838200" y="174375"/>
            <a:ext cx="10515600" cy="1325563"/>
          </a:xfrm>
        </p:spPr>
        <p:txBody>
          <a:bodyPr>
            <a:normAutofit/>
          </a:bodyPr>
          <a:lstStyle/>
          <a:p>
            <a:pPr algn="ctr"/>
            <a:r>
              <a:rPr lang="en-US" sz="4000" i="1" u="sng" dirty="0">
                <a:solidFill>
                  <a:srgbClr val="7030A0"/>
                </a:solidFill>
              </a:rPr>
              <a:t>End of Part 2: The Maxims of Law</a:t>
            </a:r>
          </a:p>
        </p:txBody>
      </p:sp>
      <p:sp>
        <p:nvSpPr>
          <p:cNvPr id="3" name="Content Placeholder 2">
            <a:extLst>
              <a:ext uri="{FF2B5EF4-FFF2-40B4-BE49-F238E27FC236}">
                <a16:creationId xmlns:a16="http://schemas.microsoft.com/office/drawing/2014/main" id="{5E013ED7-7C89-E6CE-0D01-B61BE5CD0072}"/>
              </a:ext>
            </a:extLst>
          </p:cNvPr>
          <p:cNvSpPr>
            <a:spLocks noGrp="1"/>
          </p:cNvSpPr>
          <p:nvPr>
            <p:ph idx="1"/>
          </p:nvPr>
        </p:nvSpPr>
        <p:spPr>
          <a:xfrm>
            <a:off x="279991" y="1729931"/>
            <a:ext cx="11632018" cy="4766561"/>
          </a:xfrm>
        </p:spPr>
        <p:txBody>
          <a:bodyPr>
            <a:normAutofit fontScale="92500" lnSpcReduction="20000"/>
          </a:bodyPr>
          <a:lstStyle/>
          <a:p>
            <a:r>
              <a:rPr lang="en-US" dirty="0">
                <a:solidFill>
                  <a:schemeClr val="bg2">
                    <a:lumMod val="25000"/>
                  </a:schemeClr>
                </a:solidFill>
              </a:rPr>
              <a:t>This presentation is compiled from original webcast content by Dave Jose on June 20, 2023. </a:t>
            </a:r>
            <a:r>
              <a:rPr lang="en-US" i="1" dirty="0">
                <a:solidFill>
                  <a:schemeClr val="bg2">
                    <a:lumMod val="25000"/>
                  </a:schemeClr>
                </a:solidFill>
              </a:rPr>
              <a:t>Please watch Dave’s 60 Minute webcast in its entirety (linked)</a:t>
            </a:r>
          </a:p>
          <a:p>
            <a:r>
              <a:rPr lang="en-US" i="1" dirty="0">
                <a:solidFill>
                  <a:schemeClr val="bg2">
                    <a:lumMod val="25000"/>
                  </a:schemeClr>
                </a:solidFill>
              </a:rPr>
              <a:t>Dave Jose’s </a:t>
            </a:r>
            <a:r>
              <a:rPr lang="en-US" dirty="0">
                <a:solidFill>
                  <a:schemeClr val="bg2">
                    <a:lumMod val="25000"/>
                  </a:schemeClr>
                </a:solidFill>
              </a:rPr>
              <a:t>webcasts can be found on the </a:t>
            </a:r>
            <a:r>
              <a:rPr lang="en-US" i="1" dirty="0">
                <a:solidFill>
                  <a:srgbClr val="0070C0"/>
                </a:solidFill>
              </a:rPr>
              <a:t>Rumble</a:t>
            </a:r>
            <a:r>
              <a:rPr lang="en-US" dirty="0">
                <a:solidFill>
                  <a:schemeClr val="bg2">
                    <a:lumMod val="25000"/>
                  </a:schemeClr>
                </a:solidFill>
              </a:rPr>
              <a:t> channel </a:t>
            </a:r>
            <a:r>
              <a:rPr lang="en-US" i="1" dirty="0">
                <a:solidFill>
                  <a:srgbClr val="0070C0"/>
                </a:solidFill>
              </a:rPr>
              <a:t>Davecaresforyou</a:t>
            </a:r>
          </a:p>
          <a:p>
            <a:r>
              <a:rPr lang="en-US" i="1" dirty="0">
                <a:solidFill>
                  <a:schemeClr val="bg2">
                    <a:lumMod val="25000"/>
                  </a:schemeClr>
                </a:solidFill>
              </a:rPr>
              <a:t>IMPORTANT! </a:t>
            </a:r>
            <a:r>
              <a:rPr lang="en-US" dirty="0">
                <a:solidFill>
                  <a:schemeClr val="bg2">
                    <a:lumMod val="25000"/>
                  </a:schemeClr>
                </a:solidFill>
              </a:rPr>
              <a:t>Please follow Dave on </a:t>
            </a:r>
            <a:r>
              <a:rPr lang="en-US" i="1" dirty="0">
                <a:solidFill>
                  <a:srgbClr val="0070C0"/>
                </a:solidFill>
              </a:rPr>
              <a:t>X</a:t>
            </a:r>
            <a:r>
              <a:rPr lang="en-US" dirty="0">
                <a:solidFill>
                  <a:schemeClr val="bg2">
                    <a:lumMod val="25000"/>
                  </a:schemeClr>
                </a:solidFill>
              </a:rPr>
              <a:t> (Twitter) </a:t>
            </a:r>
            <a:r>
              <a:rPr lang="en-US" i="1" dirty="0">
                <a:solidFill>
                  <a:srgbClr val="0070C0"/>
                </a:solidFill>
              </a:rPr>
              <a:t>@RealDaveCares4u</a:t>
            </a:r>
          </a:p>
          <a:p>
            <a:endParaRPr lang="en-US" dirty="0">
              <a:solidFill>
                <a:schemeClr val="bg2">
                  <a:lumMod val="25000"/>
                </a:schemeClr>
              </a:solidFill>
            </a:endParaRPr>
          </a:p>
          <a:p>
            <a:r>
              <a:rPr lang="en-US" dirty="0">
                <a:solidFill>
                  <a:schemeClr val="bg2">
                    <a:lumMod val="25000"/>
                  </a:schemeClr>
                </a:solidFill>
              </a:rPr>
              <a:t>Please feel free to follow up with </a:t>
            </a:r>
            <a:r>
              <a:rPr lang="en-US" i="1" dirty="0">
                <a:solidFill>
                  <a:schemeClr val="bg2">
                    <a:lumMod val="25000"/>
                  </a:schemeClr>
                </a:solidFill>
              </a:rPr>
              <a:t>WTPN</a:t>
            </a:r>
            <a:r>
              <a:rPr lang="en-US" dirty="0">
                <a:solidFill>
                  <a:schemeClr val="bg2">
                    <a:lumMod val="25000"/>
                  </a:schemeClr>
                </a:solidFill>
              </a:rPr>
              <a:t> via email to:  </a:t>
            </a:r>
            <a:r>
              <a:rPr lang="en-US" i="1" dirty="0">
                <a:solidFill>
                  <a:schemeClr val="bg2">
                    <a:lumMod val="25000"/>
                  </a:schemeClr>
                </a:solidFill>
              </a:rPr>
              <a:t>admin@WeThePeopleNotices.org</a:t>
            </a:r>
          </a:p>
          <a:p>
            <a:endParaRPr lang="en-US" dirty="0">
              <a:solidFill>
                <a:schemeClr val="bg2">
                  <a:lumMod val="25000"/>
                </a:schemeClr>
              </a:solidFill>
            </a:endParaRPr>
          </a:p>
          <a:p>
            <a:r>
              <a:rPr lang="en-US" dirty="0">
                <a:solidFill>
                  <a:schemeClr val="bg2">
                    <a:lumMod val="25000"/>
                  </a:schemeClr>
                </a:solidFill>
              </a:rPr>
              <a:t>We, the American People are learning our power in the state constitutions and as a movement are growing exponentially as we reform government at Grassroots level</a:t>
            </a:r>
          </a:p>
          <a:p>
            <a:pPr marL="0" indent="0">
              <a:buNone/>
            </a:pPr>
            <a:endParaRPr lang="en-US" b="1" dirty="0">
              <a:solidFill>
                <a:schemeClr val="bg2">
                  <a:lumMod val="25000"/>
                </a:schemeClr>
              </a:solidFill>
            </a:endParaRPr>
          </a:p>
          <a:p>
            <a:r>
              <a:rPr lang="en-US" b="1" i="1" dirty="0">
                <a:solidFill>
                  <a:schemeClr val="bg2">
                    <a:lumMod val="25000"/>
                  </a:schemeClr>
                </a:solidFill>
              </a:rPr>
              <a:t>Get out there: Assemble, Consult, and Reform </a:t>
            </a:r>
            <a:r>
              <a:rPr lang="en-US" b="1" dirty="0">
                <a:solidFill>
                  <a:schemeClr val="bg2">
                    <a:lumMod val="25000"/>
                  </a:schemeClr>
                </a:solidFill>
              </a:rPr>
              <a:t>government peaceably, lawfully, </a:t>
            </a:r>
            <a:r>
              <a:rPr lang="en-US" b="1" i="1" dirty="0">
                <a:solidFill>
                  <a:schemeClr val="bg2">
                    <a:lumMod val="25000"/>
                  </a:schemeClr>
                </a:solidFill>
              </a:rPr>
              <a:t>And BY RIGHT!</a:t>
            </a:r>
          </a:p>
        </p:txBody>
      </p:sp>
    </p:spTree>
    <p:extLst>
      <p:ext uri="{BB962C8B-B14F-4D97-AF65-F5344CB8AC3E}">
        <p14:creationId xmlns:p14="http://schemas.microsoft.com/office/powerpoint/2010/main" val="144551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DA90-6ECC-32C8-B6AA-C31F6E50C6DE}"/>
              </a:ext>
            </a:extLst>
          </p:cNvPr>
          <p:cNvSpPr>
            <a:spLocks noGrp="1"/>
          </p:cNvSpPr>
          <p:nvPr>
            <p:ph type="ctrTitle"/>
          </p:nvPr>
        </p:nvSpPr>
        <p:spPr>
          <a:xfrm>
            <a:off x="721360" y="223520"/>
            <a:ext cx="9946640" cy="3286443"/>
          </a:xfrm>
        </p:spPr>
        <p:txBody>
          <a:bodyPr>
            <a:normAutofit fontScale="90000"/>
          </a:bodyPr>
          <a:lstStyle/>
          <a:p>
            <a:pPr marL="0" marR="0">
              <a:lnSpc>
                <a:spcPct val="107000"/>
              </a:lnSpc>
              <a:spcBef>
                <a:spcPts val="0"/>
              </a:spcBef>
              <a:spcAft>
                <a:spcPts val="800"/>
              </a:spcAft>
            </a:pPr>
            <a:r>
              <a:rPr lang="en-US" sz="32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Summary Review of: Dave Jose’s “The People’s Power &amp; Duty To Stop Unlawful Prosecution of President Trump” </a:t>
            </a:r>
            <a:br>
              <a:rPr lang="en-US" sz="18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n-US" sz="18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1800" i="1"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Part 2:</a:t>
            </a:r>
            <a:r>
              <a:rPr lang="en-US" sz="1800" kern="1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Streamed June 20, 2023</a:t>
            </a:r>
            <a:br>
              <a:rPr lang="en-US" sz="1800" b="1" i="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br>
            <a:br>
              <a:rPr lang="en-US" sz="1800" b="1" kern="100" dirty="0">
                <a:effectLst/>
                <a:latin typeface="Calibri" panose="020F0502020204030204" pitchFamily="34" charset="0"/>
                <a:ea typeface="Calibri" panose="020F0502020204030204" pitchFamily="34" charset="0"/>
                <a:cs typeface="Calibri" panose="020F0502020204030204" pitchFamily="34"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hlinkClick r:id="rId2"/>
              </a:rPr>
              <a:t>https://rumble.com/v2vdr7e-the-peoples-power-and-duty-to-stop-unlawful-prosecution-of-president-trump.html</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9B43A96F-8D25-50FB-5F3A-8C875FCF2CC0}"/>
              </a:ext>
            </a:extLst>
          </p:cNvPr>
          <p:cNvSpPr>
            <a:spLocks noGrp="1"/>
          </p:cNvSpPr>
          <p:nvPr>
            <p:ph type="subTitle" idx="1"/>
          </p:nvPr>
        </p:nvSpPr>
        <p:spPr>
          <a:xfrm>
            <a:off x="1524000" y="3149276"/>
            <a:ext cx="9144000" cy="3485204"/>
          </a:xfrm>
        </p:spPr>
        <p:txBody>
          <a:bodyPr>
            <a:normAutofit fontScale="92500" lnSpcReduction="10000"/>
          </a:bodyPr>
          <a:lstStyle/>
          <a:p>
            <a:pPr algn="l"/>
            <a:r>
              <a:rPr lang="en-US" dirty="0">
                <a:solidFill>
                  <a:schemeClr val="accent1">
                    <a:lumMod val="75000"/>
                  </a:schemeClr>
                </a:solidFill>
              </a:rPr>
              <a:t>These tutorials are taken from Dave Jose’s recent video linked above. Here, </a:t>
            </a:r>
            <a:r>
              <a:rPr lang="en-US" i="1" dirty="0">
                <a:solidFill>
                  <a:schemeClr val="accent1">
                    <a:lumMod val="75000"/>
                  </a:schemeClr>
                </a:solidFill>
              </a:rPr>
              <a:t>WTPN</a:t>
            </a:r>
            <a:r>
              <a:rPr lang="en-US" dirty="0">
                <a:solidFill>
                  <a:schemeClr val="accent1">
                    <a:lumMod val="75000"/>
                  </a:schemeClr>
                </a:solidFill>
              </a:rPr>
              <a:t> breaks Dave’s presentation into </a:t>
            </a:r>
            <a:r>
              <a:rPr lang="en-US" i="1" u="sng" dirty="0">
                <a:solidFill>
                  <a:srgbClr val="7030A0"/>
                </a:solidFill>
              </a:rPr>
              <a:t>Three PowerPoints  </a:t>
            </a:r>
            <a:r>
              <a:rPr lang="en-US" dirty="0">
                <a:solidFill>
                  <a:schemeClr val="accent1">
                    <a:lumMod val="75000"/>
                  </a:schemeClr>
                </a:solidFill>
              </a:rPr>
              <a:t>showing the People their power to fix what is wrong in government-- peaceably,  lawfully, and </a:t>
            </a:r>
            <a:r>
              <a:rPr lang="en-US" i="1" dirty="0">
                <a:solidFill>
                  <a:schemeClr val="accent1">
                    <a:lumMod val="75000"/>
                  </a:schemeClr>
                </a:solidFill>
              </a:rPr>
              <a:t>BY RIGHT.</a:t>
            </a:r>
          </a:p>
          <a:p>
            <a:pPr algn="l"/>
            <a:endParaRPr lang="en-US" dirty="0">
              <a:solidFill>
                <a:schemeClr val="accent1">
                  <a:lumMod val="75000"/>
                </a:schemeClr>
              </a:solidFill>
            </a:endParaRPr>
          </a:p>
          <a:p>
            <a:pPr algn="l"/>
            <a:r>
              <a:rPr lang="en-US" dirty="0">
                <a:solidFill>
                  <a:srgbClr val="7030A0"/>
                </a:solidFill>
              </a:rPr>
              <a:t>Part 1: </a:t>
            </a:r>
            <a:r>
              <a:rPr lang="en-US" dirty="0">
                <a:solidFill>
                  <a:schemeClr val="accent1">
                    <a:lumMod val="75000"/>
                  </a:schemeClr>
                </a:solidFill>
              </a:rPr>
              <a:t>presents the Fifty State Constitutions </a:t>
            </a:r>
          </a:p>
          <a:p>
            <a:pPr algn="l"/>
            <a:r>
              <a:rPr lang="en-US" i="1" dirty="0">
                <a:solidFill>
                  <a:srgbClr val="7030A0"/>
                </a:solidFill>
              </a:rPr>
              <a:t>Part 2 is presented herein: </a:t>
            </a:r>
            <a:r>
              <a:rPr lang="en-US" i="1" dirty="0">
                <a:solidFill>
                  <a:schemeClr val="accent1">
                    <a:lumMod val="75000"/>
                  </a:schemeClr>
                </a:solidFill>
              </a:rPr>
              <a:t>The Fundamental Principles of Law that allowed creation of the American constitutional republics </a:t>
            </a:r>
          </a:p>
          <a:p>
            <a:pPr algn="l"/>
            <a:r>
              <a:rPr lang="en-US" dirty="0">
                <a:solidFill>
                  <a:srgbClr val="7030A0"/>
                </a:solidFill>
              </a:rPr>
              <a:t>Part 3: </a:t>
            </a:r>
            <a:r>
              <a:rPr lang="en-US" dirty="0">
                <a:solidFill>
                  <a:schemeClr val="accent1">
                    <a:lumMod val="75000"/>
                  </a:schemeClr>
                </a:solidFill>
              </a:rPr>
              <a:t>shows how the People are to preserve the republic and find remedy using logical steps documented in Historical Law by John Locke</a:t>
            </a:r>
          </a:p>
        </p:txBody>
      </p:sp>
    </p:spTree>
    <p:extLst>
      <p:ext uri="{BB962C8B-B14F-4D97-AF65-F5344CB8AC3E}">
        <p14:creationId xmlns:p14="http://schemas.microsoft.com/office/powerpoint/2010/main" val="3361206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DC29-A765-6BA8-3E24-70BA0E97EEF7}"/>
              </a:ext>
            </a:extLst>
          </p:cNvPr>
          <p:cNvSpPr>
            <a:spLocks noGrp="1"/>
          </p:cNvSpPr>
          <p:nvPr>
            <p:ph type="title"/>
          </p:nvPr>
        </p:nvSpPr>
        <p:spPr>
          <a:xfrm>
            <a:off x="838200" y="526695"/>
            <a:ext cx="10515600" cy="1325563"/>
          </a:xfrm>
        </p:spPr>
        <p:txBody>
          <a:bodyPr>
            <a:noAutofit/>
          </a:bodyPr>
          <a:lstStyle/>
          <a:p>
            <a:r>
              <a:rPr lang="en-US" sz="28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The Fundamental Principles of Law: A Selection of Maxims of Law by Charles A. Weisman   </a:t>
            </a:r>
            <a:r>
              <a:rPr lang="en-US" sz="2800" b="1" i="1"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Chapter 50: Good Faith</a:t>
            </a:r>
            <a:br>
              <a:rPr lang="en-US" sz="32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en-US" sz="3200" dirty="0">
              <a:solidFill>
                <a:srgbClr val="7030A0"/>
              </a:solidFill>
            </a:endParaRPr>
          </a:p>
        </p:txBody>
      </p:sp>
      <p:sp>
        <p:nvSpPr>
          <p:cNvPr id="3" name="Content Placeholder 2">
            <a:extLst>
              <a:ext uri="{FF2B5EF4-FFF2-40B4-BE49-F238E27FC236}">
                <a16:creationId xmlns:a16="http://schemas.microsoft.com/office/drawing/2014/main" id="{BEE9ADD8-14AA-D2A4-6AD0-CF4A2505473A}"/>
              </a:ext>
            </a:extLst>
          </p:cNvPr>
          <p:cNvSpPr>
            <a:spLocks noGrp="1"/>
          </p:cNvSpPr>
          <p:nvPr>
            <p:ph idx="1"/>
          </p:nvPr>
        </p:nvSpPr>
        <p:spPr>
          <a:xfrm>
            <a:off x="443883" y="2091955"/>
            <a:ext cx="11061576" cy="4351338"/>
          </a:xfrm>
        </p:spPr>
        <p:txBody>
          <a:bodyPr/>
          <a:lstStyle/>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50c. Good faith demands that what is agreed upon shall be done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Are our trustees following election laws? Was there government authority for Covid lockdowns?</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50d. Good faith must be observed.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Good Faith is a biblical principle that one must do what he agrees to do</a:t>
            </a:r>
          </a:p>
          <a:p>
            <a:pPr marL="0" marR="0">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3361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84C3F-C5A4-0AC8-C99D-8471AD495137}"/>
              </a:ext>
            </a:extLst>
          </p:cNvPr>
          <p:cNvSpPr>
            <a:spLocks noGrp="1"/>
          </p:cNvSpPr>
          <p:nvPr>
            <p:ph type="title"/>
          </p:nvPr>
        </p:nvSpPr>
        <p:spPr>
          <a:xfrm>
            <a:off x="838200" y="374003"/>
            <a:ext cx="10515600" cy="1325563"/>
          </a:xfrm>
        </p:spPr>
        <p:txBody>
          <a:bodyPr>
            <a:normAutofit/>
          </a:bodyPr>
          <a:lstStyle/>
          <a:p>
            <a:r>
              <a:rPr lang="en-US" sz="28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The Fundamental Principles of Law: A Selection of Maxims of Law by Charles A. Weisman  </a:t>
            </a:r>
            <a:r>
              <a:rPr lang="en-US" sz="2800" b="1" i="1"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Chapter 51: Government</a:t>
            </a:r>
            <a:endParaRPr lang="en-US" sz="2800" i="1" dirty="0">
              <a:solidFill>
                <a:srgbClr val="7030A0"/>
              </a:solidFill>
            </a:endParaRPr>
          </a:p>
        </p:txBody>
      </p:sp>
      <p:sp>
        <p:nvSpPr>
          <p:cNvPr id="3" name="Content Placeholder 2">
            <a:extLst>
              <a:ext uri="{FF2B5EF4-FFF2-40B4-BE49-F238E27FC236}">
                <a16:creationId xmlns:a16="http://schemas.microsoft.com/office/drawing/2014/main" id="{D73EAEE3-C2DA-E915-F839-B939508C623A}"/>
              </a:ext>
            </a:extLst>
          </p:cNvPr>
          <p:cNvSpPr>
            <a:spLocks noGrp="1"/>
          </p:cNvSpPr>
          <p:nvPr>
            <p:ph idx="1"/>
          </p:nvPr>
        </p:nvSpPr>
        <p:spPr>
          <a:xfrm>
            <a:off x="418730" y="1812307"/>
            <a:ext cx="11354540" cy="5045693"/>
          </a:xfrm>
        </p:spPr>
        <p:txBody>
          <a:bodyPr>
            <a:noAutofit/>
          </a:bodyPr>
          <a:lstStyle/>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Calibri" panose="020F0502020204030204" pitchFamily="34" charset="0"/>
              </a:rPr>
              <a:t>51b. The government is to be subject to the law, for the law makes the government.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What the People put into their constitution, is what all government servants have to follow. They must be able to see that only statutes in </a:t>
            </a:r>
            <a:r>
              <a:rPr lang="en-US" sz="2000"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pursuance of their constitutional authority</a:t>
            </a: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are what they agree to do and must do.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Calibri" panose="020F0502020204030204" pitchFamily="34" charset="0"/>
              </a:rPr>
              <a:t>51c. Obedience makes government, not the name by which it is called.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They are supposed to follow what the People want and the laws say. They often don’t want do the job they agreed to do</a:t>
            </a:r>
          </a:p>
          <a:p>
            <a:pPr marL="0" marR="0">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Calibri" panose="020F0502020204030204" pitchFamily="34" charset="0"/>
              </a:rPr>
              <a:t>51d. The laws themselves desire that they should be governed by right.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 persons that get into government positions have to follow the law. What they swear to do in good faith, they must follow.</a:t>
            </a:r>
          </a:p>
          <a:p>
            <a:pPr marL="0" marR="0">
              <a:lnSpc>
                <a:spcPct val="107000"/>
              </a:lnSpc>
              <a:spcBef>
                <a:spcPts val="0"/>
              </a:spcBef>
              <a:spcAft>
                <a:spcPts val="800"/>
              </a:spcAft>
            </a:pPr>
            <a:endParaRPr lang="en-US" sz="19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900" dirty="0"/>
          </a:p>
        </p:txBody>
      </p:sp>
    </p:spTree>
    <p:extLst>
      <p:ext uri="{BB962C8B-B14F-4D97-AF65-F5344CB8AC3E}">
        <p14:creationId xmlns:p14="http://schemas.microsoft.com/office/powerpoint/2010/main" val="232400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DD171-20FF-AF8B-CAE2-3F3B7A0DE78F}"/>
              </a:ext>
            </a:extLst>
          </p:cNvPr>
          <p:cNvSpPr>
            <a:spLocks noGrp="1"/>
          </p:cNvSpPr>
          <p:nvPr>
            <p:ph type="title"/>
          </p:nvPr>
        </p:nvSpPr>
        <p:spPr/>
        <p:txBody>
          <a:bodyPr>
            <a:normAutofit/>
          </a:bodyPr>
          <a:lstStyle/>
          <a:p>
            <a:r>
              <a:rPr lang="en-US" sz="28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The Fundamental Principles of Law: A Selection of Maxims of Law by Charles A. Weisman  </a:t>
            </a:r>
            <a:r>
              <a:rPr lang="en-US" sz="2800" b="1" i="1"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Chapter 51: Government</a:t>
            </a:r>
            <a:endParaRPr lang="en-US" sz="2800" i="1" dirty="0">
              <a:solidFill>
                <a:srgbClr val="7030A0"/>
              </a:solidFill>
            </a:endParaRPr>
          </a:p>
        </p:txBody>
      </p:sp>
      <p:sp>
        <p:nvSpPr>
          <p:cNvPr id="3" name="Content Placeholder 2">
            <a:extLst>
              <a:ext uri="{FF2B5EF4-FFF2-40B4-BE49-F238E27FC236}">
                <a16:creationId xmlns:a16="http://schemas.microsoft.com/office/drawing/2014/main" id="{658B2332-0B32-37AA-57AA-A437D44FBCCE}"/>
              </a:ext>
            </a:extLst>
          </p:cNvPr>
          <p:cNvSpPr>
            <a:spLocks noGrp="1"/>
          </p:cNvSpPr>
          <p:nvPr>
            <p:ph idx="1"/>
          </p:nvPr>
        </p:nvSpPr>
        <p:spPr>
          <a:xfrm>
            <a:off x="838200" y="1870014"/>
            <a:ext cx="10515600" cy="4351338"/>
          </a:xfrm>
        </p:spPr>
        <p:txBody>
          <a:bodyPr>
            <a:normAutofit fontScale="92500" lnSpcReduction="20000"/>
          </a:bodyPr>
          <a:lstStyle/>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51k. The law is not to be violated by those in government.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People complain about having their rights taken away. But most </a:t>
            </a:r>
            <a:r>
              <a:rPr lang="en-US" sz="2400" kern="100" dirty="0">
                <a:solidFill>
                  <a:srgbClr val="2F5496"/>
                </a:solidFill>
                <a:latin typeface="Calibri" panose="020F0502020204030204" pitchFamily="34" charset="0"/>
                <a:ea typeface="Calibri" panose="020F0502020204030204" pitchFamily="34" charset="0"/>
                <a:cs typeface="Calibri" panose="020F0502020204030204" pitchFamily="34" charset="0"/>
              </a:rPr>
              <a:t>people</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tend to think of collective rights, not individual rights </a:t>
            </a:r>
            <a:r>
              <a:rPr lang="en-US" sz="24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which are of equal importance</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51i. Individual liberties are antecedent to all government.</a:t>
            </a: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Individual liberties… not collective. Some believe you can vote every two years to have your collective rights protected. No. We are to alter, reform or abolish government at will any time we see that our happiness and safety are not secured … </a:t>
            </a:r>
            <a:r>
              <a:rPr lang="en-US" sz="24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and that means individual rights too</a:t>
            </a:r>
            <a:endPar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latin typeface="Calibri" panose="020F0502020204030204" pitchFamily="34" charset="0"/>
                <a:ea typeface="Calibri" panose="020F0502020204030204" pitchFamily="34" charset="0"/>
                <a:cs typeface="Calibri" panose="020F0502020204030204" pitchFamily="34" charset="0"/>
              </a:rPr>
              <a:t>The People’s i</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ndividual rights were here before them, and will remain so after them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08542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DF1D8-48F3-89A7-D4C6-48D67A159C0B}"/>
              </a:ext>
            </a:extLst>
          </p:cNvPr>
          <p:cNvSpPr>
            <a:spLocks noGrp="1"/>
          </p:cNvSpPr>
          <p:nvPr>
            <p:ph type="title"/>
          </p:nvPr>
        </p:nvSpPr>
        <p:spPr/>
        <p:txBody>
          <a:bodyPr>
            <a:normAutofit/>
          </a:bodyPr>
          <a:lstStyle/>
          <a:p>
            <a:r>
              <a:rPr lang="en-US" sz="28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The Fundamental Principles of Law: A Selection of Maxims of Law by Charles A. Weisman  </a:t>
            </a:r>
            <a:r>
              <a:rPr lang="en-US" sz="2800" b="1" i="1"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Chapter 51: Government</a:t>
            </a:r>
            <a:endParaRPr lang="en-US" sz="2800" dirty="0">
              <a:solidFill>
                <a:srgbClr val="7030A0"/>
              </a:solidFill>
            </a:endParaRPr>
          </a:p>
        </p:txBody>
      </p:sp>
      <p:sp>
        <p:nvSpPr>
          <p:cNvPr id="3" name="Content Placeholder 2">
            <a:extLst>
              <a:ext uri="{FF2B5EF4-FFF2-40B4-BE49-F238E27FC236}">
                <a16:creationId xmlns:a16="http://schemas.microsoft.com/office/drawing/2014/main" id="{32DDB77E-1D4B-1ECA-0CD7-F7B0108CBD2B}"/>
              </a:ext>
            </a:extLst>
          </p:cNvPr>
          <p:cNvSpPr>
            <a:spLocks noGrp="1"/>
          </p:cNvSpPr>
          <p:nvPr>
            <p:ph idx="1"/>
          </p:nvPr>
        </p:nvSpPr>
        <p:spPr>
          <a:xfrm>
            <a:off x="292963" y="1941035"/>
            <a:ext cx="11478827" cy="4770484"/>
          </a:xfrm>
        </p:spPr>
        <p:txBody>
          <a:bodyPr>
            <a:normAutofit/>
          </a:bodyPr>
          <a:lstStyle/>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Calibri" panose="020F0502020204030204" pitchFamily="34" charset="0"/>
              </a:rPr>
              <a:t>51l. Lapse of time does not bar the commonwealth.</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They don’t want you to know that our servants have to do what they swore to, a biblical idea. We, the People are given the power from God to make them do what’s right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Calibri" panose="020F0502020204030204" pitchFamily="34" charset="0"/>
              </a:rPr>
              <a:t>51o. All political power is inherent in the people by decree of God and none can exist except it be derived by them.</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This is the American Maxim that shows they have no power to do anything outside their granted authority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Calibri" panose="020F0502020204030204" pitchFamily="34" charset="0"/>
              </a:rPr>
              <a:t>51p. The main object of government is the protection and preservation of personal rights, private property, and public liberties, and upholding the law of God.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are in a position of tyranny right now because the government does not know their duties and We, the People don’t know our rights and duties so we can’t correct them. For our republic to endure we need to be bringing to them a frequent recurrence to the fundamental principles of law</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1128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83C0-7CA4-E67D-060D-FCDB3E7622B3}"/>
              </a:ext>
            </a:extLst>
          </p:cNvPr>
          <p:cNvSpPr>
            <a:spLocks noGrp="1"/>
          </p:cNvSpPr>
          <p:nvPr>
            <p:ph type="title"/>
          </p:nvPr>
        </p:nvSpPr>
        <p:spPr>
          <a:xfrm>
            <a:off x="838200" y="253365"/>
            <a:ext cx="10515600" cy="1325563"/>
          </a:xfrm>
        </p:spPr>
        <p:txBody>
          <a:bodyPr>
            <a:normAutofit/>
          </a:bodyPr>
          <a:lstStyle/>
          <a:p>
            <a:r>
              <a:rPr lang="en-US" sz="28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The Fundamental Principles of Law: A Selection of Maxims of Law by Charles A. Weisman  </a:t>
            </a:r>
            <a:r>
              <a:rPr lang="en-US" sz="2800" b="1" i="1"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Chapter 51: Government</a:t>
            </a:r>
            <a:endParaRPr lang="en-US" sz="2800" dirty="0">
              <a:solidFill>
                <a:srgbClr val="7030A0"/>
              </a:solidFill>
            </a:endParaRPr>
          </a:p>
        </p:txBody>
      </p:sp>
      <p:sp>
        <p:nvSpPr>
          <p:cNvPr id="3" name="Content Placeholder 2">
            <a:extLst>
              <a:ext uri="{FF2B5EF4-FFF2-40B4-BE49-F238E27FC236}">
                <a16:creationId xmlns:a16="http://schemas.microsoft.com/office/drawing/2014/main" id="{02B5D51D-8D83-A007-72DC-8F773B7AF842}"/>
              </a:ext>
            </a:extLst>
          </p:cNvPr>
          <p:cNvSpPr>
            <a:spLocks noGrp="1"/>
          </p:cNvSpPr>
          <p:nvPr>
            <p:ph idx="1"/>
          </p:nvPr>
        </p:nvSpPr>
        <p:spPr>
          <a:xfrm>
            <a:off x="275207" y="1690688"/>
            <a:ext cx="11532093" cy="5056341"/>
          </a:xfrm>
        </p:spPr>
        <p:txBody>
          <a:bodyPr>
            <a:normAutofit lnSpcReduction="10000"/>
          </a:bodyPr>
          <a:lstStyle/>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Calibri" panose="020F0502020204030204" pitchFamily="34" charset="0"/>
              </a:rPr>
              <a:t>51q. A frequent recurrence to fundamental principles, and a firm adherence to justice, virtue, and original law, are indispensibly necessary to preserve the blessings of liberty and good government.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‘Original law’ comes from the people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0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Calibri" panose="020F0502020204030204" pitchFamily="34" charset="0"/>
              </a:rPr>
              <a:t>51r. As usurpation is the exercise of power, which another has a right to; so tyranny is the exercise of power beyond right, which no body can have a right to.</a:t>
            </a: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never gave these servants a right to do what they are doing today. </a:t>
            </a:r>
            <a:r>
              <a:rPr lang="en-US" sz="20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are to hold them to virtue, righteousness, honesty, and upholding the law of God</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Our forefathers wrote the constitutions based on Christianity and the wisdom of the ages. </a:t>
            </a:r>
            <a:r>
              <a:rPr lang="en-US" sz="20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 common law from which the constitutions were created is based upon Christianity and Biblical teachings. </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a:t>
            </a:r>
            <a:r>
              <a:rPr lang="en-US" sz="20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That which is just’ can only be seen if one knows the difference between right and wrong</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Government agents work to separate their actions from what government is vs. </a:t>
            </a:r>
            <a:r>
              <a:rPr lang="en-US" sz="20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what is right and Godly</a:t>
            </a:r>
            <a:r>
              <a:rPr lang="en-US" sz="20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But is this how it really is supposed to be?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53921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03723-1F95-2DE7-D8A3-7D95B5A73D73}"/>
              </a:ext>
            </a:extLst>
          </p:cNvPr>
          <p:cNvSpPr>
            <a:spLocks noGrp="1"/>
          </p:cNvSpPr>
          <p:nvPr>
            <p:ph type="title"/>
          </p:nvPr>
        </p:nvSpPr>
        <p:spPr/>
        <p:txBody>
          <a:bodyPr>
            <a:normAutofit/>
          </a:bodyPr>
          <a:lstStyle/>
          <a:p>
            <a:r>
              <a:rPr lang="en-US" sz="28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The Fundamental Principles of Law: A Selection of Maxims of Law by Charles A. Weisman  </a:t>
            </a:r>
            <a:r>
              <a:rPr lang="en-US" sz="2800" b="1" i="1"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Chapter 49: God, Divinity, Religion</a:t>
            </a:r>
            <a:endParaRPr lang="en-US" sz="2800" dirty="0">
              <a:solidFill>
                <a:srgbClr val="7030A0"/>
              </a:solidFill>
            </a:endParaRPr>
          </a:p>
        </p:txBody>
      </p:sp>
      <p:sp>
        <p:nvSpPr>
          <p:cNvPr id="3" name="Content Placeholder 2">
            <a:extLst>
              <a:ext uri="{FF2B5EF4-FFF2-40B4-BE49-F238E27FC236}">
                <a16:creationId xmlns:a16="http://schemas.microsoft.com/office/drawing/2014/main" id="{4FA710FC-BE93-7FC6-EC44-0592C49BBBCC}"/>
              </a:ext>
            </a:extLst>
          </p:cNvPr>
          <p:cNvSpPr>
            <a:spLocks noGrp="1"/>
          </p:cNvSpPr>
          <p:nvPr>
            <p:ph idx="1"/>
          </p:nvPr>
        </p:nvSpPr>
        <p:spPr>
          <a:xfrm>
            <a:off x="310717" y="1825625"/>
            <a:ext cx="11336785" cy="4667250"/>
          </a:xfrm>
        </p:spPr>
        <p:txBody>
          <a:bodyPr>
            <a:normAutofit lnSpcReduction="10000"/>
          </a:bodyPr>
          <a:lstStyle/>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 49f. That is the highest law which favors religion.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49g. That consideration is strongest which determines in favor of religion.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49i. The Christian religion is a part of the common law.</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Can you see a pattern here of what has been hidden from us?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How is it that we can see things in the written law that none of us has been taught?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Are we are upholding our responsibilities to make sure our government servants are following the law?</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No statute is to be written that goes against the common law- the original law- else it </a:t>
            </a:r>
            <a:r>
              <a:rPr lang="en-US" sz="2400" b="1" kern="100" dirty="0">
                <a:solidFill>
                  <a:srgbClr val="2F5496"/>
                </a:solidFill>
                <a:latin typeface="Calibri" panose="020F0502020204030204" pitchFamily="34" charset="0"/>
                <a:ea typeface="Calibri" panose="020F0502020204030204" pitchFamily="34" charset="0"/>
                <a:cs typeface="Calibri" panose="020F0502020204030204" pitchFamily="34" charset="0"/>
              </a:rPr>
              <a:t>be</a:t>
            </a:r>
            <a:r>
              <a:rPr lang="en-US" sz="2400" b="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null and void</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41823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07154-827B-D35A-C4B2-94572B236223}"/>
              </a:ext>
            </a:extLst>
          </p:cNvPr>
          <p:cNvSpPr>
            <a:spLocks noGrp="1"/>
          </p:cNvSpPr>
          <p:nvPr>
            <p:ph type="title"/>
          </p:nvPr>
        </p:nvSpPr>
        <p:spPr>
          <a:xfrm>
            <a:off x="838200" y="342142"/>
            <a:ext cx="10515600" cy="1325563"/>
          </a:xfrm>
        </p:spPr>
        <p:txBody>
          <a:bodyPr>
            <a:normAutofit/>
          </a:bodyPr>
          <a:lstStyle/>
          <a:p>
            <a:r>
              <a:rPr lang="en-US" sz="2800" b="1" kern="1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The Fundamental Principles of Law: A Selection of Maxims of Law by Charles A. Weisman </a:t>
            </a:r>
            <a:r>
              <a:rPr lang="en-US" sz="2800" b="1" kern="100" dirty="0">
                <a:solidFill>
                  <a:srgbClr val="7030A0"/>
                </a:solidFill>
                <a:latin typeface="Calibri" panose="020F0502020204030204" pitchFamily="34" charset="0"/>
                <a:ea typeface="Calibri" panose="020F0502020204030204" pitchFamily="34" charset="0"/>
                <a:cs typeface="Calibri" panose="020F0502020204030204" pitchFamily="34" charset="0"/>
              </a:rPr>
              <a:t>-</a:t>
            </a:r>
            <a:r>
              <a:rPr lang="en-US" sz="2800" b="1" kern="100" dirty="0">
                <a:solidFill>
                  <a:schemeClr val="bg2">
                    <a:lumMod val="25000"/>
                  </a:schemeClr>
                </a:solidFill>
                <a:latin typeface="Calibri" panose="020F0502020204030204" pitchFamily="34" charset="0"/>
                <a:ea typeface="Calibri" panose="020F0502020204030204" pitchFamily="34" charset="0"/>
                <a:cs typeface="Calibri" panose="020F0502020204030204" pitchFamily="34" charset="0"/>
              </a:rPr>
              <a:t> </a:t>
            </a:r>
            <a:r>
              <a:rPr lang="en-US" sz="2800" b="1" i="1" kern="100" dirty="0">
                <a:solidFill>
                  <a:srgbClr val="7030A0"/>
                </a:solidFill>
                <a:latin typeface="Calibri" panose="020F0502020204030204" pitchFamily="34" charset="0"/>
                <a:ea typeface="Calibri" panose="020F0502020204030204" pitchFamily="34" charset="0"/>
                <a:cs typeface="Calibri" panose="020F0502020204030204" pitchFamily="34" charset="0"/>
              </a:rPr>
              <a:t>Getting to </a:t>
            </a:r>
            <a:r>
              <a:rPr lang="en-US" sz="2800" b="1" i="1" kern="1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Good Governance</a:t>
            </a:r>
            <a:endParaRPr lang="en-US" sz="2800" dirty="0">
              <a:solidFill>
                <a:srgbClr val="7030A0"/>
              </a:solidFill>
            </a:endParaRPr>
          </a:p>
        </p:txBody>
      </p:sp>
      <p:sp>
        <p:nvSpPr>
          <p:cNvPr id="3" name="Content Placeholder 2">
            <a:extLst>
              <a:ext uri="{FF2B5EF4-FFF2-40B4-BE49-F238E27FC236}">
                <a16:creationId xmlns:a16="http://schemas.microsoft.com/office/drawing/2014/main" id="{4F97818B-2565-B21D-C708-65723EACF989}"/>
              </a:ext>
            </a:extLst>
          </p:cNvPr>
          <p:cNvSpPr>
            <a:spLocks noGrp="1"/>
          </p:cNvSpPr>
          <p:nvPr>
            <p:ph idx="1"/>
          </p:nvPr>
        </p:nvSpPr>
        <p:spPr>
          <a:xfrm>
            <a:off x="203200" y="1779465"/>
            <a:ext cx="11698796" cy="5363015"/>
          </a:xfrm>
        </p:spPr>
        <p:txBody>
          <a:bodyPr>
            <a:normAutofit/>
          </a:bodyPr>
          <a:lstStyle/>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When our servants tell the People what they can do for us-- they always start at statutes but never talk to us about the original law, the highest law – the State Constitution</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They never admit that they are not supposed to use their power against us, which is a breach of trust; and when doing so they individually evaporate their authority</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We need to look at the writings of our forefathers of law to understand how we should correct our government. What are they doing wrong these days and what are our remedies?</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Are they showing us </a:t>
            </a:r>
            <a:r>
              <a:rPr lang="en-US" sz="24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OUR</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power or are they trying to stay </a:t>
            </a:r>
            <a:r>
              <a:rPr lang="en-US" sz="24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IN</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power? It is hard for them to show they act from the People’s power. They are not standing up </a:t>
            </a:r>
            <a:r>
              <a:rPr lang="en-US" sz="2400" b="1" i="1"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FOR</a:t>
            </a:r>
            <a:r>
              <a:rPr lang="en-US" sz="2400" kern="1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the People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90706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1349</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Summary Review of: Dave Jose’s “The People’s Power &amp; Duty To Stop Unlawful Prosecution of President Trump”   Part 2: Streamed June 20, 2023  https://rumble.com/v2vdr7e-the-peoples-power-and-duty-to-stop-unlawful-prosecution-of-president-trump.html </vt:lpstr>
      <vt:lpstr>The Fundamental Principles of Law: A Selection of Maxims of Law by Charles A. Weisman   Chapter 50: Good Faith </vt:lpstr>
      <vt:lpstr>The Fundamental Principles of Law: A Selection of Maxims of Law by Charles A. Weisman  Chapter 51: Government</vt:lpstr>
      <vt:lpstr>The Fundamental Principles of Law: A Selection of Maxims of Law by Charles A. Weisman  Chapter 51: Government</vt:lpstr>
      <vt:lpstr>The Fundamental Principles of Law: A Selection of Maxims of Law by Charles A. Weisman  Chapter 51: Government</vt:lpstr>
      <vt:lpstr>The Fundamental Principles of Law: A Selection of Maxims of Law by Charles A. Weisman  Chapter 51: Government</vt:lpstr>
      <vt:lpstr>The Fundamental Principles of Law: A Selection of Maxims of Law by Charles A. Weisman  Chapter 49: God, Divinity, Religion</vt:lpstr>
      <vt:lpstr>The Fundamental Principles of Law: A Selection of Maxims of Law by Charles A. Weisman - Getting to Good Governance</vt:lpstr>
      <vt:lpstr>End of Part 2: The Maxims of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Bradley Tuttle</dc:creator>
  <cp:lastModifiedBy>Bradley Tuttle</cp:lastModifiedBy>
  <cp:revision>73</cp:revision>
  <dcterms:created xsi:type="dcterms:W3CDTF">2023-08-05T14:35:15Z</dcterms:created>
  <dcterms:modified xsi:type="dcterms:W3CDTF">2023-08-12T17:37:09Z</dcterms:modified>
</cp:coreProperties>
</file>