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56" r:id="rId2"/>
    <p:sldId id="258" r:id="rId3"/>
    <p:sldId id="259" r:id="rId4"/>
    <p:sldId id="260" r:id="rId5"/>
    <p:sldId id="289" r:id="rId6"/>
    <p:sldId id="288" r:id="rId7"/>
    <p:sldId id="294" r:id="rId8"/>
    <p:sldId id="262" r:id="rId9"/>
    <p:sldId id="261" r:id="rId10"/>
    <p:sldId id="263" r:id="rId11"/>
    <p:sldId id="264" r:id="rId12"/>
    <p:sldId id="265" r:id="rId13"/>
    <p:sldId id="267" r:id="rId14"/>
    <p:sldId id="269" r:id="rId15"/>
    <p:sldId id="272" r:id="rId16"/>
    <p:sldId id="277" r:id="rId17"/>
    <p:sldId id="278" r:id="rId18"/>
    <p:sldId id="273" r:id="rId19"/>
    <p:sldId id="293" r:id="rId20"/>
    <p:sldId id="268" r:id="rId21"/>
    <p:sldId id="271" r:id="rId22"/>
    <p:sldId id="276" r:id="rId23"/>
    <p:sldId id="275" r:id="rId24"/>
    <p:sldId id="290" r:id="rId25"/>
    <p:sldId id="274" r:id="rId26"/>
    <p:sldId id="291" r:id="rId27"/>
    <p:sldId id="292" r:id="rId28"/>
    <p:sldId id="270" r:id="rId29"/>
    <p:sldId id="284" r:id="rId30"/>
    <p:sldId id="287" r:id="rId31"/>
    <p:sldId id="295" r:id="rId32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2927" tIns="46463" rIns="92927" bIns="46463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2927" tIns="46463" rIns="92927" bIns="46463" rtlCol="0"/>
          <a:lstStyle>
            <a:lvl1pPr algn="r">
              <a:defRPr sz="1200"/>
            </a:lvl1pPr>
          </a:lstStyle>
          <a:p>
            <a:fld id="{5F951AB7-92FF-4A8E-BAD2-5440C8120DE7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2927" tIns="46463" rIns="92927" bIns="46463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2927" tIns="46463" rIns="92927" bIns="46463" rtlCol="0" anchor="b"/>
          <a:lstStyle>
            <a:lvl1pPr algn="r">
              <a:defRPr sz="1200"/>
            </a:lvl1pPr>
          </a:lstStyle>
          <a:p>
            <a:fld id="{A78F98B8-3A71-49AD-B7AE-8491A1F380FE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7746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E5DAA4-DD5F-4111-A6BE-E12931BC55B6}" type="datetimeFigureOut">
              <a:rPr lang="fr-CA" smtClean="0"/>
              <a:pPr/>
              <a:t>2016-11-16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pPr algn="ctr"/>
            <a:r>
              <a:rPr lang="en-CA" sz="6000" b="1" dirty="0" err="1"/>
              <a:t>Règles</a:t>
            </a:r>
            <a:r>
              <a:rPr lang="en-CA" sz="6000" b="1" dirty="0"/>
              <a:t> </a:t>
            </a:r>
            <a:r>
              <a:rPr lang="en-CA" sz="6000" b="1" dirty="0" err="1"/>
              <a:t>fiscales</a:t>
            </a:r>
            <a:r>
              <a:rPr lang="en-CA" sz="6000" b="1" dirty="0"/>
              <a:t> </a:t>
            </a:r>
            <a:br>
              <a:rPr lang="en-CA" dirty="0"/>
            </a:br>
            <a:br>
              <a:rPr lang="en-CA" dirty="0"/>
            </a:br>
            <a:r>
              <a:rPr lang="en-CA" dirty="0"/>
              <a:t>pour les </a:t>
            </a:r>
            <a:r>
              <a:rPr lang="en-CA" dirty="0" err="1"/>
              <a:t>travailleurs</a:t>
            </a:r>
            <a:r>
              <a:rPr lang="en-CA" dirty="0"/>
              <a:t> </a:t>
            </a:r>
            <a:r>
              <a:rPr lang="en-CA" dirty="0" err="1"/>
              <a:t>autonomes</a:t>
            </a:r>
            <a:r>
              <a:rPr lang="en-CA" dirty="0"/>
              <a:t> </a:t>
            </a:r>
            <a:br>
              <a:rPr lang="en-CA" dirty="0"/>
            </a:br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Être</a:t>
            </a:r>
            <a:r>
              <a:rPr lang="en-CA" dirty="0"/>
              <a:t> T.A. </a:t>
            </a:r>
            <a:r>
              <a:rPr lang="en-CA" dirty="0" err="1"/>
              <a:t>est-ce</a:t>
            </a:r>
            <a:r>
              <a:rPr lang="en-CA" dirty="0"/>
              <a:t> </a:t>
            </a:r>
            <a:r>
              <a:rPr lang="en-CA" dirty="0" err="1"/>
              <a:t>si</a:t>
            </a:r>
            <a:r>
              <a:rPr lang="en-CA" dirty="0"/>
              <a:t> </a:t>
            </a:r>
            <a:r>
              <a:rPr lang="en-CA" dirty="0" err="1"/>
              <a:t>avantageux</a:t>
            </a:r>
            <a:r>
              <a:rPr lang="en-CA" dirty="0"/>
              <a:t>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20000"/>
          </a:bodyPr>
          <a:lstStyle/>
          <a:p>
            <a:r>
              <a:rPr lang="en-CA" dirty="0" err="1"/>
              <a:t>Avantages</a:t>
            </a:r>
            <a:r>
              <a:rPr lang="en-CA" dirty="0"/>
              <a:t> :  </a:t>
            </a:r>
            <a:r>
              <a:rPr lang="en-CA" dirty="0" err="1"/>
              <a:t>Voir</a:t>
            </a:r>
            <a:r>
              <a:rPr lang="en-CA" dirty="0"/>
              <a:t> tableau des </a:t>
            </a:r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endParaRPr lang="en-CA" dirty="0"/>
          </a:p>
          <a:p>
            <a:pPr lvl="1"/>
            <a:r>
              <a:rPr lang="en-CA" dirty="0" err="1"/>
              <a:t>Déductibilité</a:t>
            </a:r>
            <a:r>
              <a:rPr lang="en-CA" dirty="0"/>
              <a:t> des </a:t>
            </a:r>
            <a:r>
              <a:rPr lang="en-CA" dirty="0" err="1"/>
              <a:t>frais</a:t>
            </a:r>
            <a:r>
              <a:rPr lang="en-CA" dirty="0"/>
              <a:t> bureau à domicile &amp; </a:t>
            </a:r>
            <a:r>
              <a:rPr lang="en-CA" dirty="0" err="1"/>
              <a:t>frais</a:t>
            </a:r>
            <a:r>
              <a:rPr lang="en-CA" dirty="0"/>
              <a:t> auto</a:t>
            </a:r>
          </a:p>
          <a:p>
            <a:pPr lvl="1"/>
            <a:r>
              <a:rPr lang="en-CA" dirty="0" err="1"/>
              <a:t>Déductibilité</a:t>
            </a:r>
            <a:r>
              <a:rPr lang="en-CA" dirty="0"/>
              <a:t> </a:t>
            </a:r>
            <a:r>
              <a:rPr lang="en-CA" dirty="0" err="1"/>
              <a:t>frais</a:t>
            </a:r>
            <a:r>
              <a:rPr lang="en-CA" dirty="0"/>
              <a:t>  connexion à Internet &amp; </a:t>
            </a:r>
            <a:r>
              <a:rPr lang="en-CA" dirty="0" err="1"/>
              <a:t>cellulaire</a:t>
            </a:r>
            <a:endParaRPr lang="en-CA" dirty="0"/>
          </a:p>
          <a:p>
            <a:pPr lvl="1"/>
            <a:r>
              <a:rPr lang="en-CA" dirty="0" err="1"/>
              <a:t>Déductibilité</a:t>
            </a:r>
            <a:r>
              <a:rPr lang="en-CA" dirty="0"/>
              <a:t>  (location)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amortissement</a:t>
            </a:r>
            <a:r>
              <a:rPr lang="en-CA" dirty="0"/>
              <a:t> (</a:t>
            </a:r>
            <a:r>
              <a:rPr lang="en-CA" dirty="0" err="1"/>
              <a:t>achat</a:t>
            </a:r>
            <a:r>
              <a:rPr lang="en-CA" dirty="0"/>
              <a:t>) : </a:t>
            </a:r>
            <a:r>
              <a:rPr lang="en-CA" dirty="0" err="1"/>
              <a:t>téléphone</a:t>
            </a:r>
            <a:r>
              <a:rPr lang="en-CA" dirty="0"/>
              <a:t>, </a:t>
            </a:r>
            <a:r>
              <a:rPr lang="en-CA" dirty="0" err="1"/>
              <a:t>photocopieur</a:t>
            </a:r>
            <a:r>
              <a:rPr lang="en-CA" dirty="0"/>
              <a:t>, </a:t>
            </a:r>
            <a:r>
              <a:rPr lang="en-CA" dirty="0" err="1"/>
              <a:t>ordinateur</a:t>
            </a:r>
            <a:endParaRPr lang="en-CA" dirty="0"/>
          </a:p>
          <a:p>
            <a:pPr lvl="1"/>
            <a:r>
              <a:rPr lang="en-CA" dirty="0" err="1"/>
              <a:t>Déductibilité</a:t>
            </a:r>
            <a:r>
              <a:rPr lang="en-CA" dirty="0"/>
              <a:t> des </a:t>
            </a:r>
            <a:r>
              <a:rPr lang="en-CA" dirty="0" err="1"/>
              <a:t>honoraires</a:t>
            </a:r>
            <a:r>
              <a:rPr lang="en-CA" dirty="0"/>
              <a:t> </a:t>
            </a:r>
            <a:r>
              <a:rPr lang="en-CA" dirty="0" err="1"/>
              <a:t>comptables</a:t>
            </a:r>
            <a:endParaRPr lang="en-CA" dirty="0"/>
          </a:p>
          <a:p>
            <a:pPr lvl="1"/>
            <a:r>
              <a:rPr lang="en-CA" dirty="0" err="1"/>
              <a:t>Récupération</a:t>
            </a:r>
            <a:r>
              <a:rPr lang="en-CA" dirty="0"/>
              <a:t> de TPS et TVQ (</a:t>
            </a:r>
            <a:r>
              <a:rPr lang="en-CA" dirty="0" err="1"/>
              <a:t>s’il</a:t>
            </a:r>
            <a:r>
              <a:rPr lang="en-CA" dirty="0"/>
              <a:t> y a lieu) = </a:t>
            </a:r>
            <a:r>
              <a:rPr lang="en-CA" dirty="0" err="1"/>
              <a:t>Revenus</a:t>
            </a:r>
            <a:r>
              <a:rPr lang="en-CA" dirty="0"/>
              <a:t> </a:t>
            </a:r>
            <a:r>
              <a:rPr lang="en-CA" dirty="0" err="1"/>
              <a:t>négatifs</a:t>
            </a:r>
            <a:endParaRPr lang="en-CA" dirty="0"/>
          </a:p>
          <a:p>
            <a:pPr>
              <a:spcBef>
                <a:spcPts val="1200"/>
              </a:spcBef>
            </a:pPr>
            <a:r>
              <a:rPr lang="en-CA" dirty="0" err="1"/>
              <a:t>Inconvénients</a:t>
            </a:r>
            <a:endParaRPr lang="en-CA" dirty="0"/>
          </a:p>
          <a:p>
            <a:pPr lvl="1"/>
            <a:r>
              <a:rPr lang="en-CA" dirty="0" err="1"/>
              <a:t>Cotisations</a:t>
            </a:r>
            <a:r>
              <a:rPr lang="en-CA" dirty="0"/>
              <a:t> </a:t>
            </a:r>
            <a:r>
              <a:rPr lang="en-CA" dirty="0" err="1"/>
              <a:t>supplémentaires</a:t>
            </a:r>
            <a:r>
              <a:rPr lang="en-CA" dirty="0"/>
              <a:t>  : RRQ, RQAP, FSS</a:t>
            </a:r>
          </a:p>
          <a:p>
            <a:pPr lvl="1"/>
            <a:r>
              <a:rPr lang="en-CA" dirty="0"/>
              <a:t>Assurances (</a:t>
            </a:r>
            <a:r>
              <a:rPr lang="en-CA" dirty="0" err="1"/>
              <a:t>responsabilité</a:t>
            </a:r>
            <a:r>
              <a:rPr lang="en-CA" dirty="0"/>
              <a:t> &amp; </a:t>
            </a:r>
            <a:r>
              <a:rPr lang="en-CA" dirty="0" err="1"/>
              <a:t>salaire</a:t>
            </a:r>
            <a:r>
              <a:rPr lang="en-CA" dirty="0"/>
              <a:t>)</a:t>
            </a:r>
          </a:p>
          <a:p>
            <a:pPr lvl="1"/>
            <a:r>
              <a:rPr lang="en-CA" dirty="0" err="1"/>
              <a:t>Revenus</a:t>
            </a:r>
            <a:r>
              <a:rPr lang="en-CA" dirty="0"/>
              <a:t> variables</a:t>
            </a:r>
          </a:p>
          <a:p>
            <a:pPr lvl="1"/>
            <a:r>
              <a:rPr lang="en-CA" dirty="0" err="1"/>
              <a:t>Horaires</a:t>
            </a:r>
            <a:r>
              <a:rPr lang="en-CA" dirty="0"/>
              <a:t> de travail :  &gt; 40 </a:t>
            </a:r>
            <a:r>
              <a:rPr lang="en-CA" dirty="0" err="1"/>
              <a:t>heures</a:t>
            </a:r>
            <a:r>
              <a:rPr lang="en-CA" dirty="0"/>
              <a:t> /</a:t>
            </a:r>
            <a:r>
              <a:rPr lang="en-CA" dirty="0" err="1"/>
              <a:t>sem</a:t>
            </a:r>
            <a:r>
              <a:rPr lang="en-CA" dirty="0"/>
              <a:t> et </a:t>
            </a:r>
            <a:r>
              <a:rPr lang="en-CA" dirty="0" err="1"/>
              <a:t>soirs</a:t>
            </a:r>
            <a:endParaRPr lang="en-CA" dirty="0"/>
          </a:p>
          <a:p>
            <a:pPr lvl="1"/>
            <a:r>
              <a:rPr lang="en-CA" dirty="0" err="1"/>
              <a:t>Prévoir</a:t>
            </a:r>
            <a:r>
              <a:rPr lang="en-CA" dirty="0"/>
              <a:t> le </a:t>
            </a:r>
            <a:r>
              <a:rPr lang="en-CA" dirty="0" err="1"/>
              <a:t>paiement</a:t>
            </a:r>
            <a:r>
              <a:rPr lang="en-CA" dirty="0"/>
              <a:t> des </a:t>
            </a:r>
            <a:r>
              <a:rPr lang="en-CA" dirty="0" err="1"/>
              <a:t>impôts</a:t>
            </a:r>
            <a:r>
              <a:rPr lang="en-CA" dirty="0"/>
              <a:t> &amp; taxes (TPS &amp; TVQ)</a:t>
            </a:r>
            <a:endParaRPr lang="fr-CA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51520" y="3717032"/>
            <a:ext cx="64807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/>
              <a:t>Dépenses</a:t>
            </a:r>
            <a:r>
              <a:rPr lang="en-CA" dirty="0"/>
              <a:t> :</a:t>
            </a:r>
            <a:br>
              <a:rPr lang="en-CA" dirty="0"/>
            </a:br>
            <a:r>
              <a:rPr lang="en-CA" dirty="0" err="1"/>
              <a:t>Critères</a:t>
            </a:r>
            <a:r>
              <a:rPr lang="en-CA" dirty="0"/>
              <a:t> </a:t>
            </a:r>
            <a:r>
              <a:rPr lang="en-CA" dirty="0" err="1"/>
              <a:t>d’admissibilité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en-CA" dirty="0" err="1"/>
              <a:t>Encourues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le but de </a:t>
            </a:r>
            <a:r>
              <a:rPr lang="en-CA" dirty="0" err="1"/>
              <a:t>gagner</a:t>
            </a:r>
            <a:r>
              <a:rPr lang="en-CA" dirty="0"/>
              <a:t> un </a:t>
            </a:r>
            <a:r>
              <a:rPr lang="en-CA" dirty="0" err="1"/>
              <a:t>revenu</a:t>
            </a:r>
            <a:r>
              <a:rPr lang="en-CA" dirty="0"/>
              <a:t> </a:t>
            </a:r>
          </a:p>
          <a:p>
            <a:r>
              <a:rPr lang="en-CA" dirty="0"/>
              <a:t>Avec un </a:t>
            </a:r>
            <a:r>
              <a:rPr lang="en-CA" dirty="0" err="1"/>
              <a:t>espoir</a:t>
            </a:r>
            <a:r>
              <a:rPr lang="en-CA" dirty="0"/>
              <a:t> </a:t>
            </a:r>
            <a:r>
              <a:rPr lang="en-CA" dirty="0" err="1"/>
              <a:t>raisonnable</a:t>
            </a:r>
            <a:r>
              <a:rPr lang="en-CA" dirty="0"/>
              <a:t> de profit</a:t>
            </a:r>
          </a:p>
          <a:p>
            <a:r>
              <a:rPr lang="en-CA" dirty="0" err="1"/>
              <a:t>Nécessaires</a:t>
            </a:r>
            <a:endParaRPr lang="en-CA" dirty="0"/>
          </a:p>
          <a:p>
            <a:r>
              <a:rPr lang="en-CA" dirty="0" err="1"/>
              <a:t>Raisonnables</a:t>
            </a:r>
            <a:endParaRPr lang="en-CA" dirty="0"/>
          </a:p>
          <a:p>
            <a:r>
              <a:rPr lang="en-CA" dirty="0"/>
              <a:t>Portion affaires VS </a:t>
            </a:r>
            <a:r>
              <a:rPr lang="en-CA" dirty="0" err="1"/>
              <a:t>personnelle</a:t>
            </a:r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algn="ctr">
              <a:buNone/>
            </a:pPr>
            <a:r>
              <a:rPr lang="en-CA" dirty="0" err="1"/>
              <a:t>Auriez-vous</a:t>
            </a:r>
            <a:r>
              <a:rPr lang="en-CA" dirty="0"/>
              <a:t> </a:t>
            </a:r>
            <a:r>
              <a:rPr lang="en-CA" dirty="0" err="1"/>
              <a:t>effectué</a:t>
            </a:r>
            <a:r>
              <a:rPr lang="en-CA" dirty="0"/>
              <a:t> </a:t>
            </a:r>
            <a:r>
              <a:rPr lang="en-CA" dirty="0" err="1"/>
              <a:t>cette</a:t>
            </a:r>
            <a:r>
              <a:rPr lang="en-CA" dirty="0"/>
              <a:t> </a:t>
            </a:r>
            <a:r>
              <a:rPr lang="en-CA" dirty="0" err="1"/>
              <a:t>dépense</a:t>
            </a:r>
            <a:r>
              <a:rPr lang="en-CA" dirty="0"/>
              <a:t> ?</a:t>
            </a:r>
            <a:endParaRPr lang="fr-CA" dirty="0"/>
          </a:p>
          <a:p>
            <a:pPr>
              <a:buNone/>
            </a:pPr>
            <a:endParaRPr lang="fr-CA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283968" y="5013176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293720"/>
          </a:xfrm>
        </p:spPr>
        <p:txBody>
          <a:bodyPr>
            <a:normAutofit lnSpcReduction="10000"/>
          </a:bodyPr>
          <a:lstStyle/>
          <a:p>
            <a:r>
              <a:rPr lang="en-CA" dirty="0" err="1"/>
              <a:t>Trois</a:t>
            </a:r>
            <a:r>
              <a:rPr lang="en-CA" dirty="0"/>
              <a:t> </a:t>
            </a:r>
            <a:r>
              <a:rPr lang="en-CA" dirty="0" err="1"/>
              <a:t>grandes</a:t>
            </a:r>
            <a:r>
              <a:rPr lang="en-CA" dirty="0"/>
              <a:t> </a:t>
            </a:r>
            <a:r>
              <a:rPr lang="en-CA" dirty="0" err="1"/>
              <a:t>catégories</a:t>
            </a:r>
            <a:endParaRPr lang="en-CA" dirty="0"/>
          </a:p>
          <a:p>
            <a:pPr lvl="1"/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généraux</a:t>
            </a:r>
            <a:r>
              <a:rPr lang="en-CA" dirty="0"/>
              <a:t> : administration, formation, assurances  et </a:t>
            </a:r>
            <a:r>
              <a:rPr lang="en-CA" dirty="0" err="1"/>
              <a:t>autres</a:t>
            </a:r>
            <a:r>
              <a:rPr lang="en-CA" dirty="0"/>
              <a:t> </a:t>
            </a:r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d’exploitation</a:t>
            </a:r>
            <a:endParaRPr lang="en-CA" dirty="0"/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d’utilisation</a:t>
            </a:r>
            <a:r>
              <a:rPr lang="en-CA" dirty="0"/>
              <a:t> </a:t>
            </a:r>
            <a:r>
              <a:rPr lang="en-CA" dirty="0" err="1"/>
              <a:t>d’une</a:t>
            </a:r>
            <a:r>
              <a:rPr lang="en-CA" dirty="0"/>
              <a:t> automobile </a:t>
            </a:r>
          </a:p>
          <a:p>
            <a:pPr lvl="2"/>
            <a:r>
              <a:rPr lang="en-CA" dirty="0" err="1"/>
              <a:t>Travailleur</a:t>
            </a:r>
            <a:r>
              <a:rPr lang="en-CA" dirty="0"/>
              <a:t> </a:t>
            </a:r>
            <a:r>
              <a:rPr lang="en-CA" dirty="0" err="1"/>
              <a:t>autonome</a:t>
            </a:r>
            <a:endParaRPr lang="en-CA" dirty="0"/>
          </a:p>
          <a:p>
            <a:pPr lvl="2"/>
            <a:r>
              <a:rPr lang="en-CA" dirty="0" err="1"/>
              <a:t>Revenus</a:t>
            </a:r>
            <a:r>
              <a:rPr lang="en-CA" dirty="0"/>
              <a:t> </a:t>
            </a:r>
            <a:r>
              <a:rPr lang="en-CA" dirty="0" err="1"/>
              <a:t>locatifs</a:t>
            </a:r>
            <a:r>
              <a:rPr lang="en-CA" dirty="0"/>
              <a:t> (</a:t>
            </a:r>
            <a:r>
              <a:rPr lang="en-CA" dirty="0" err="1"/>
              <a:t>règle</a:t>
            </a:r>
            <a:r>
              <a:rPr lang="en-CA" dirty="0"/>
              <a:t> </a:t>
            </a:r>
            <a:r>
              <a:rPr lang="en-CA" dirty="0" err="1"/>
              <a:t>particulière</a:t>
            </a:r>
            <a:r>
              <a:rPr lang="en-CA" dirty="0"/>
              <a:t> pour </a:t>
            </a:r>
            <a:r>
              <a:rPr lang="en-CA" dirty="0" err="1"/>
              <a:t>locatif</a:t>
            </a:r>
            <a:r>
              <a:rPr lang="en-CA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CA" dirty="0" err="1"/>
              <a:t>Frais</a:t>
            </a:r>
            <a:r>
              <a:rPr lang="en-CA" dirty="0"/>
              <a:t> de bureau à domicile (</a:t>
            </a:r>
            <a:r>
              <a:rPr lang="en-CA" dirty="0" err="1"/>
              <a:t>critères</a:t>
            </a:r>
            <a:r>
              <a:rPr lang="en-CA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généraux</a:t>
            </a:r>
            <a:r>
              <a:rPr lang="en-CA" dirty="0"/>
              <a:t> : </a:t>
            </a:r>
            <a:r>
              <a:rPr lang="en-CA" dirty="0" err="1">
                <a:solidFill>
                  <a:srgbClr val="FFC000"/>
                </a:solidFill>
              </a:rPr>
              <a:t>Fichier</a:t>
            </a:r>
            <a:r>
              <a:rPr lang="en-CA" dirty="0">
                <a:solidFill>
                  <a:srgbClr val="FFC000"/>
                </a:solidFill>
              </a:rPr>
              <a:t> Excel</a:t>
            </a:r>
            <a:endParaRPr lang="fr-CA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/>
              <a:t>Sous-traitance</a:t>
            </a:r>
            <a:endParaRPr lang="en-CA" dirty="0"/>
          </a:p>
          <a:p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publicité</a:t>
            </a:r>
            <a:endParaRPr lang="en-CA" dirty="0"/>
          </a:p>
          <a:p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repas</a:t>
            </a:r>
            <a:r>
              <a:rPr lang="en-CA" dirty="0"/>
              <a:t> : 50% (affaires, voyages, </a:t>
            </a:r>
            <a:r>
              <a:rPr lang="en-CA" dirty="0" err="1"/>
              <a:t>congrès</a:t>
            </a:r>
            <a:r>
              <a:rPr lang="en-CA" dirty="0"/>
              <a:t>) </a:t>
            </a:r>
          </a:p>
          <a:p>
            <a:r>
              <a:rPr lang="en-CA" dirty="0"/>
              <a:t>Assurances </a:t>
            </a:r>
            <a:r>
              <a:rPr lang="en-CA" b="1" dirty="0" err="1"/>
              <a:t>commerciales</a:t>
            </a:r>
            <a:r>
              <a:rPr lang="en-CA" dirty="0"/>
              <a:t> (</a:t>
            </a:r>
            <a:r>
              <a:rPr lang="en-CA" dirty="0" err="1"/>
              <a:t>loyer</a:t>
            </a:r>
            <a:r>
              <a:rPr lang="en-CA" dirty="0"/>
              <a:t>  et </a:t>
            </a:r>
            <a:r>
              <a:rPr lang="en-CA" dirty="0" err="1"/>
              <a:t>responsabilité</a:t>
            </a:r>
            <a:r>
              <a:rPr lang="en-CA" dirty="0"/>
              <a:t>)</a:t>
            </a:r>
          </a:p>
          <a:p>
            <a:r>
              <a:rPr lang="en-CA" dirty="0" err="1"/>
              <a:t>Intérêts</a:t>
            </a:r>
            <a:r>
              <a:rPr lang="en-CA" dirty="0"/>
              <a:t> et </a:t>
            </a:r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bancaires</a:t>
            </a:r>
            <a:r>
              <a:rPr lang="en-CA" dirty="0"/>
              <a:t> : Attention à la contamination !</a:t>
            </a:r>
          </a:p>
          <a:p>
            <a:r>
              <a:rPr lang="en-CA" dirty="0" err="1"/>
              <a:t>Permis</a:t>
            </a:r>
            <a:r>
              <a:rPr lang="en-CA" dirty="0"/>
              <a:t> et </a:t>
            </a:r>
            <a:r>
              <a:rPr lang="en-CA" dirty="0" err="1"/>
              <a:t>cotisations</a:t>
            </a:r>
            <a:r>
              <a:rPr lang="en-CA" dirty="0"/>
              <a:t> </a:t>
            </a:r>
            <a:r>
              <a:rPr lang="en-CA" dirty="0" err="1"/>
              <a:t>annuelles</a:t>
            </a:r>
            <a:endParaRPr lang="en-CA" dirty="0"/>
          </a:p>
          <a:p>
            <a:r>
              <a:rPr lang="en-CA" dirty="0" err="1"/>
              <a:t>Frais</a:t>
            </a:r>
            <a:r>
              <a:rPr lang="en-CA" dirty="0"/>
              <a:t> de bureau : </a:t>
            </a:r>
            <a:r>
              <a:rPr lang="en-CA" dirty="0" err="1"/>
              <a:t>Stylos</a:t>
            </a:r>
            <a:r>
              <a:rPr lang="en-CA" dirty="0"/>
              <a:t>, </a:t>
            </a:r>
            <a:r>
              <a:rPr lang="en-CA" dirty="0" err="1"/>
              <a:t>papeterie</a:t>
            </a:r>
            <a:r>
              <a:rPr lang="en-CA" dirty="0"/>
              <a:t> et timbres</a:t>
            </a:r>
          </a:p>
          <a:p>
            <a:r>
              <a:rPr lang="en-CA" dirty="0" err="1"/>
              <a:t>Fournitures</a:t>
            </a:r>
            <a:r>
              <a:rPr lang="en-CA" dirty="0"/>
              <a:t> : </a:t>
            </a:r>
            <a:r>
              <a:rPr lang="en-CA" dirty="0" err="1"/>
              <a:t>Inclus</a:t>
            </a:r>
            <a:r>
              <a:rPr lang="en-CA" dirty="0"/>
              <a:t> </a:t>
            </a:r>
            <a:r>
              <a:rPr lang="en-CA" dirty="0" err="1"/>
              <a:t>indirectement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le service </a:t>
            </a:r>
            <a:r>
              <a:rPr lang="en-CA" dirty="0" err="1"/>
              <a:t>offert</a:t>
            </a:r>
            <a:endParaRPr lang="en-CA" dirty="0"/>
          </a:p>
          <a:p>
            <a:pPr lvl="1"/>
            <a:r>
              <a:rPr lang="en-CA" dirty="0" err="1"/>
              <a:t>Huile</a:t>
            </a:r>
            <a:r>
              <a:rPr lang="en-CA" dirty="0"/>
              <a:t> de massage (</a:t>
            </a:r>
            <a:r>
              <a:rPr lang="en-CA" dirty="0" err="1"/>
              <a:t>massothérapeute</a:t>
            </a:r>
            <a:r>
              <a:rPr lang="en-CA" dirty="0"/>
              <a:t>) </a:t>
            </a:r>
          </a:p>
          <a:p>
            <a:pPr lvl="1"/>
            <a:r>
              <a:rPr lang="en-CA" dirty="0" err="1"/>
              <a:t>Shampooings</a:t>
            </a:r>
            <a:r>
              <a:rPr lang="en-CA" dirty="0"/>
              <a:t>, </a:t>
            </a:r>
            <a:r>
              <a:rPr lang="en-CA" dirty="0" err="1"/>
              <a:t>teintures</a:t>
            </a:r>
            <a:r>
              <a:rPr lang="en-CA" dirty="0"/>
              <a:t> et </a:t>
            </a:r>
            <a:r>
              <a:rPr lang="en-CA" dirty="0" err="1"/>
              <a:t>fixatifs</a:t>
            </a:r>
            <a:r>
              <a:rPr lang="en-CA" dirty="0"/>
              <a:t> (coiffure)</a:t>
            </a:r>
          </a:p>
          <a:p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comptables</a:t>
            </a:r>
            <a:r>
              <a:rPr lang="en-CA" dirty="0"/>
              <a:t> et </a:t>
            </a:r>
            <a:r>
              <a:rPr lang="en-CA" dirty="0" err="1"/>
              <a:t>autres</a:t>
            </a:r>
            <a:r>
              <a:rPr lang="en-CA" dirty="0"/>
              <a:t> </a:t>
            </a:r>
            <a:r>
              <a:rPr lang="en-CA" dirty="0" err="1"/>
              <a:t>honoraires</a:t>
            </a:r>
            <a:r>
              <a:rPr lang="en-CA" dirty="0"/>
              <a:t> </a:t>
            </a:r>
            <a:r>
              <a:rPr lang="en-CA" dirty="0" err="1"/>
              <a:t>profesionnels</a:t>
            </a:r>
            <a:endParaRPr lang="en-CA" dirty="0"/>
          </a:p>
          <a:p>
            <a:r>
              <a:rPr lang="en-CA" dirty="0" err="1"/>
              <a:t>Frais</a:t>
            </a:r>
            <a:r>
              <a:rPr lang="en-CA" dirty="0"/>
              <a:t> de formation, </a:t>
            </a:r>
            <a:r>
              <a:rPr lang="en-CA" dirty="0" err="1"/>
              <a:t>relatifs</a:t>
            </a:r>
            <a:r>
              <a:rPr lang="en-CA" dirty="0"/>
              <a:t> à 1 </a:t>
            </a:r>
            <a:r>
              <a:rPr lang="en-CA" dirty="0" err="1"/>
              <a:t>ou</a:t>
            </a:r>
            <a:r>
              <a:rPr lang="en-CA" dirty="0"/>
              <a:t> 2 </a:t>
            </a:r>
            <a:r>
              <a:rPr lang="en-CA" dirty="0" err="1"/>
              <a:t>congrès</a:t>
            </a:r>
            <a:r>
              <a:rPr lang="en-CA" dirty="0"/>
              <a:t> et de voyage</a:t>
            </a:r>
          </a:p>
          <a:p>
            <a:r>
              <a:rPr lang="en-CA" dirty="0" err="1"/>
              <a:t>Frais</a:t>
            </a:r>
            <a:r>
              <a:rPr lang="en-CA" dirty="0"/>
              <a:t> de location, </a:t>
            </a:r>
            <a:r>
              <a:rPr lang="en-CA" dirty="0" err="1"/>
              <a:t>d’entretien</a:t>
            </a:r>
            <a:r>
              <a:rPr lang="en-CA" dirty="0"/>
              <a:t> et de </a:t>
            </a:r>
            <a:r>
              <a:rPr lang="en-CA" dirty="0" err="1"/>
              <a:t>réparation</a:t>
            </a:r>
            <a:endParaRPr lang="en-CA" dirty="0"/>
          </a:p>
          <a:p>
            <a:endParaRPr lang="fr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généraux</a:t>
            </a:r>
            <a:r>
              <a:rPr lang="en-CA" dirty="0"/>
              <a:t> : suite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r>
              <a:rPr lang="en-CA" dirty="0" err="1"/>
              <a:t>Que</a:t>
            </a:r>
            <a:r>
              <a:rPr lang="en-CA" dirty="0"/>
              <a:t> faire des </a:t>
            </a:r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cellulaires</a:t>
            </a:r>
            <a:r>
              <a:rPr lang="en-CA" dirty="0"/>
              <a:t>, </a:t>
            </a:r>
            <a:r>
              <a:rPr lang="en-CA" dirty="0" err="1"/>
              <a:t>d’internet</a:t>
            </a:r>
            <a:r>
              <a:rPr lang="en-CA" dirty="0"/>
              <a:t> et de </a:t>
            </a:r>
            <a:r>
              <a:rPr lang="en-CA" dirty="0" err="1"/>
              <a:t>toutes</a:t>
            </a:r>
            <a:r>
              <a:rPr lang="en-CA" dirty="0"/>
              <a:t> les </a:t>
            </a:r>
            <a:r>
              <a:rPr lang="en-CA" dirty="0" err="1"/>
              <a:t>dépenses</a:t>
            </a:r>
            <a:r>
              <a:rPr lang="en-CA" dirty="0"/>
              <a:t> qui </a:t>
            </a:r>
            <a:r>
              <a:rPr lang="en-CA" dirty="0" err="1"/>
              <a:t>servent</a:t>
            </a:r>
            <a:r>
              <a:rPr lang="en-CA" dirty="0"/>
              <a:t> à des fins </a:t>
            </a:r>
            <a:r>
              <a:rPr lang="en-CA" dirty="0" err="1"/>
              <a:t>personnelles</a:t>
            </a:r>
            <a:r>
              <a:rPr lang="en-CA" dirty="0"/>
              <a:t> ?</a:t>
            </a:r>
          </a:p>
          <a:p>
            <a:r>
              <a:rPr lang="en-CA" dirty="0"/>
              <a:t>Question à se poser</a:t>
            </a:r>
          </a:p>
          <a:p>
            <a:pPr lvl="1"/>
            <a:r>
              <a:rPr lang="en-CA" dirty="0" err="1"/>
              <a:t>Pouvez-vous</a:t>
            </a:r>
            <a:r>
              <a:rPr lang="en-CA" dirty="0"/>
              <a:t> </a:t>
            </a:r>
            <a:r>
              <a:rPr lang="en-CA" dirty="0" err="1"/>
              <a:t>prouver</a:t>
            </a:r>
            <a:r>
              <a:rPr lang="en-CA" dirty="0"/>
              <a:t> </a:t>
            </a:r>
            <a:r>
              <a:rPr lang="en-CA" dirty="0" err="1"/>
              <a:t>que</a:t>
            </a:r>
            <a:r>
              <a:rPr lang="en-CA" dirty="0"/>
              <a:t> son utilisation </a:t>
            </a:r>
            <a:r>
              <a:rPr lang="en-CA" dirty="0" err="1"/>
              <a:t>est</a:t>
            </a:r>
            <a:r>
              <a:rPr lang="en-CA" dirty="0"/>
              <a:t> indispensable pour fins </a:t>
            </a:r>
            <a:r>
              <a:rPr lang="en-CA" dirty="0" err="1"/>
              <a:t>d’affaires</a:t>
            </a:r>
            <a:r>
              <a:rPr lang="en-CA" dirty="0"/>
              <a:t> ?</a:t>
            </a:r>
          </a:p>
          <a:p>
            <a:r>
              <a:rPr lang="en-CA" dirty="0" err="1"/>
              <a:t>Deux</a:t>
            </a:r>
            <a:r>
              <a:rPr lang="en-CA" dirty="0"/>
              <a:t> solutions :</a:t>
            </a:r>
          </a:p>
          <a:p>
            <a:pPr lvl="1"/>
            <a:r>
              <a:rPr lang="en-CA" dirty="0" err="1"/>
              <a:t>Inclure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les </a:t>
            </a:r>
            <a:r>
              <a:rPr lang="en-CA" dirty="0" err="1"/>
              <a:t>frais</a:t>
            </a:r>
            <a:r>
              <a:rPr lang="en-CA" dirty="0"/>
              <a:t> de bureau à domicile </a:t>
            </a:r>
            <a:r>
              <a:rPr lang="en-CA" dirty="0" err="1"/>
              <a:t>si</a:t>
            </a:r>
            <a:r>
              <a:rPr lang="en-CA" dirty="0"/>
              <a:t> % utilisation comparable à </a:t>
            </a:r>
            <a:r>
              <a:rPr lang="en-CA" dirty="0" err="1"/>
              <a:t>superficie</a:t>
            </a:r>
            <a:r>
              <a:rPr lang="en-CA" dirty="0"/>
              <a:t> du bureau</a:t>
            </a:r>
          </a:p>
          <a:p>
            <a:pPr lvl="1"/>
            <a:r>
              <a:rPr lang="en-CA" dirty="0" err="1"/>
              <a:t>Inclure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les </a:t>
            </a:r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généraux</a:t>
            </a:r>
            <a:r>
              <a:rPr lang="en-CA" dirty="0"/>
              <a:t> en </a:t>
            </a:r>
            <a:r>
              <a:rPr lang="en-CA" dirty="0" err="1"/>
              <a:t>inscrivant</a:t>
            </a:r>
            <a:r>
              <a:rPr lang="en-CA" dirty="0"/>
              <a:t> le % affaires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repas</a:t>
            </a:r>
            <a:r>
              <a:rPr lang="en-CA" dirty="0"/>
              <a:t> et de divertissement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CA" dirty="0" err="1"/>
              <a:t>Limité</a:t>
            </a:r>
            <a:r>
              <a:rPr lang="en-CA" dirty="0"/>
              <a:t> à 50 % du </a:t>
            </a:r>
            <a:r>
              <a:rPr lang="en-CA" dirty="0" err="1"/>
              <a:t>moindre</a:t>
            </a:r>
            <a:r>
              <a:rPr lang="en-CA" dirty="0"/>
              <a:t> de :</a:t>
            </a:r>
          </a:p>
          <a:p>
            <a:pPr lvl="1"/>
            <a:r>
              <a:rPr lang="en-CA" dirty="0" err="1"/>
              <a:t>Montant</a:t>
            </a:r>
            <a:r>
              <a:rPr lang="en-CA" dirty="0"/>
              <a:t> </a:t>
            </a:r>
            <a:r>
              <a:rPr lang="en-CA" dirty="0" err="1"/>
              <a:t>payé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payable</a:t>
            </a:r>
          </a:p>
          <a:p>
            <a:pPr lvl="1"/>
            <a:r>
              <a:rPr lang="en-CA" dirty="0" err="1"/>
              <a:t>Montant</a:t>
            </a:r>
            <a:r>
              <a:rPr lang="en-CA" dirty="0"/>
              <a:t> </a:t>
            </a:r>
            <a:r>
              <a:rPr lang="en-CA" dirty="0" err="1"/>
              <a:t>raisonnable</a:t>
            </a:r>
            <a:endParaRPr lang="en-CA" dirty="0"/>
          </a:p>
          <a:p>
            <a:r>
              <a:rPr lang="en-CA" dirty="0" err="1"/>
              <a:t>Dans</a:t>
            </a:r>
            <a:r>
              <a:rPr lang="en-CA" dirty="0"/>
              <a:t> le but de </a:t>
            </a:r>
            <a:r>
              <a:rPr lang="en-CA" dirty="0" err="1"/>
              <a:t>produire</a:t>
            </a:r>
            <a:r>
              <a:rPr lang="en-CA" dirty="0"/>
              <a:t> un </a:t>
            </a:r>
            <a:r>
              <a:rPr lang="en-CA" dirty="0" err="1"/>
              <a:t>revenu</a:t>
            </a:r>
            <a:endParaRPr lang="en-CA" dirty="0"/>
          </a:p>
          <a:p>
            <a:r>
              <a:rPr lang="en-CA" dirty="0" err="1"/>
              <a:t>Repas</a:t>
            </a:r>
            <a:r>
              <a:rPr lang="en-CA" dirty="0"/>
              <a:t> </a:t>
            </a:r>
            <a:r>
              <a:rPr lang="en-CA" dirty="0" err="1"/>
              <a:t>d’affaires</a:t>
            </a:r>
            <a:r>
              <a:rPr lang="en-CA" dirty="0"/>
              <a:t> : </a:t>
            </a:r>
          </a:p>
          <a:p>
            <a:pPr lvl="1"/>
            <a:r>
              <a:rPr lang="en-CA" dirty="0" err="1"/>
              <a:t>Inclus</a:t>
            </a:r>
            <a:r>
              <a:rPr lang="en-CA" dirty="0"/>
              <a:t> les </a:t>
            </a:r>
            <a:r>
              <a:rPr lang="en-CA" dirty="0" err="1"/>
              <a:t>boissons</a:t>
            </a:r>
            <a:r>
              <a:rPr lang="en-CA" dirty="0"/>
              <a:t>, taxes, </a:t>
            </a:r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couvert</a:t>
            </a:r>
            <a:r>
              <a:rPr lang="en-CA" dirty="0"/>
              <a:t> et pourboires</a:t>
            </a:r>
          </a:p>
          <a:p>
            <a:r>
              <a:rPr lang="en-CA" dirty="0"/>
              <a:t>Exception à la </a:t>
            </a:r>
            <a:r>
              <a:rPr lang="en-CA" dirty="0" err="1"/>
              <a:t>règle</a:t>
            </a:r>
            <a:r>
              <a:rPr lang="en-CA" dirty="0"/>
              <a:t> du 50 %</a:t>
            </a:r>
          </a:p>
          <a:p>
            <a:pPr lvl="1"/>
            <a:r>
              <a:rPr lang="en-CA" dirty="0" err="1"/>
              <a:t>Grands</a:t>
            </a:r>
            <a:r>
              <a:rPr lang="en-CA" dirty="0"/>
              <a:t> </a:t>
            </a:r>
            <a:r>
              <a:rPr lang="en-CA" dirty="0" err="1"/>
              <a:t>routiers</a:t>
            </a:r>
            <a:endParaRPr lang="en-CA" dirty="0"/>
          </a:p>
          <a:p>
            <a:pPr lvl="1"/>
            <a:r>
              <a:rPr lang="en-CA" dirty="0" err="1"/>
              <a:t>Acteurs</a:t>
            </a:r>
            <a:r>
              <a:rPr lang="en-CA" dirty="0"/>
              <a:t> et artistes </a:t>
            </a:r>
          </a:p>
          <a:p>
            <a:pPr lvl="1"/>
            <a:r>
              <a:rPr lang="en-CA" dirty="0"/>
              <a:t>Si </a:t>
            </a:r>
            <a:r>
              <a:rPr lang="en-CA" dirty="0" err="1"/>
              <a:t>facturé</a:t>
            </a:r>
            <a:r>
              <a:rPr lang="en-CA" dirty="0"/>
              <a:t> au client (</a:t>
            </a:r>
            <a:r>
              <a:rPr lang="en-CA" dirty="0" err="1"/>
              <a:t>inclus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/>
              <a:t>vos</a:t>
            </a:r>
            <a:r>
              <a:rPr lang="en-CA" dirty="0"/>
              <a:t> </a:t>
            </a:r>
            <a:r>
              <a:rPr lang="en-CA" dirty="0" err="1"/>
              <a:t>revenus</a:t>
            </a:r>
            <a:r>
              <a:rPr lang="en-CA" dirty="0"/>
              <a:t>)</a:t>
            </a:r>
            <a:endParaRPr lang="fr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Frais</a:t>
            </a:r>
            <a:r>
              <a:rPr lang="en-CA" dirty="0"/>
              <a:t> de formation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 err="1"/>
              <a:t>Déductibles</a:t>
            </a:r>
            <a:r>
              <a:rPr lang="en-CA" b="1" dirty="0"/>
              <a:t> </a:t>
            </a:r>
            <a:r>
              <a:rPr lang="en-CA" dirty="0" err="1"/>
              <a:t>si</a:t>
            </a:r>
            <a:endParaRPr lang="en-CA" dirty="0"/>
          </a:p>
          <a:p>
            <a:pPr lvl="1"/>
            <a:r>
              <a:rPr lang="en-CA" dirty="0" err="1"/>
              <a:t>Engagés</a:t>
            </a:r>
            <a:r>
              <a:rPr lang="en-CA" dirty="0"/>
              <a:t> pour les </a:t>
            </a:r>
            <a:r>
              <a:rPr lang="en-CA" dirty="0" err="1"/>
              <a:t>besoins</a:t>
            </a:r>
            <a:r>
              <a:rPr lang="en-CA" dirty="0"/>
              <a:t> de </a:t>
            </a:r>
            <a:r>
              <a:rPr lang="en-CA" dirty="0" err="1"/>
              <a:t>l’entreprise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de la profession</a:t>
            </a:r>
          </a:p>
          <a:p>
            <a:pPr lvl="1"/>
            <a:r>
              <a:rPr lang="en-CA" dirty="0" err="1"/>
              <a:t>Engagés</a:t>
            </a:r>
            <a:r>
              <a:rPr lang="en-CA" dirty="0"/>
              <a:t> pour conserver, </a:t>
            </a:r>
            <a:r>
              <a:rPr lang="en-CA" dirty="0" err="1"/>
              <a:t>mettre</a:t>
            </a:r>
            <a:r>
              <a:rPr lang="en-CA" dirty="0"/>
              <a:t> à jour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améliorer</a:t>
            </a:r>
            <a:r>
              <a:rPr lang="en-CA" dirty="0"/>
              <a:t> </a:t>
            </a:r>
            <a:r>
              <a:rPr lang="en-CA" dirty="0" err="1"/>
              <a:t>une</a:t>
            </a:r>
            <a:r>
              <a:rPr lang="en-CA" dirty="0"/>
              <a:t> </a:t>
            </a:r>
            <a:r>
              <a:rPr lang="en-CA" dirty="0" err="1"/>
              <a:t>compétence</a:t>
            </a:r>
            <a:r>
              <a:rPr lang="en-CA" dirty="0"/>
              <a:t>  </a:t>
            </a:r>
            <a:r>
              <a:rPr lang="en-CA" dirty="0" err="1"/>
              <a:t>ou</a:t>
            </a:r>
            <a:r>
              <a:rPr lang="en-CA" dirty="0"/>
              <a:t> un titre déjà </a:t>
            </a:r>
            <a:r>
              <a:rPr lang="en-CA" dirty="0" err="1"/>
              <a:t>acquis</a:t>
            </a:r>
            <a:endParaRPr lang="en-CA" dirty="0"/>
          </a:p>
          <a:p>
            <a:pPr lvl="1"/>
            <a:r>
              <a:rPr lang="en-CA" dirty="0" err="1"/>
              <a:t>Engagés</a:t>
            </a:r>
            <a:r>
              <a:rPr lang="en-CA" dirty="0"/>
              <a:t> pour </a:t>
            </a:r>
            <a:r>
              <a:rPr lang="en-CA" dirty="0" err="1"/>
              <a:t>apprendre</a:t>
            </a:r>
            <a:r>
              <a:rPr lang="en-CA" dirty="0"/>
              <a:t> les plus </a:t>
            </a:r>
            <a:r>
              <a:rPr lang="en-CA" dirty="0" err="1"/>
              <a:t>récentes</a:t>
            </a:r>
            <a:r>
              <a:rPr lang="en-CA" dirty="0"/>
              <a:t> </a:t>
            </a:r>
            <a:r>
              <a:rPr lang="en-CA" dirty="0" err="1"/>
              <a:t>méthodes</a:t>
            </a:r>
            <a:r>
              <a:rPr lang="en-CA" dirty="0"/>
              <a:t> de </a:t>
            </a:r>
            <a:r>
              <a:rPr lang="en-CA" dirty="0" err="1"/>
              <a:t>sa</a:t>
            </a:r>
            <a:r>
              <a:rPr lang="en-CA" dirty="0"/>
              <a:t> profession</a:t>
            </a:r>
          </a:p>
          <a:p>
            <a:endParaRPr lang="en-CA" dirty="0"/>
          </a:p>
          <a:p>
            <a:r>
              <a:rPr lang="en-CA" dirty="0"/>
              <a:t>Non </a:t>
            </a:r>
            <a:r>
              <a:rPr lang="en-CA" dirty="0" err="1"/>
              <a:t>déductibles</a:t>
            </a:r>
            <a:r>
              <a:rPr lang="en-CA" dirty="0"/>
              <a:t> </a:t>
            </a:r>
            <a:r>
              <a:rPr lang="en-CA" dirty="0" err="1"/>
              <a:t>mais</a:t>
            </a:r>
            <a:r>
              <a:rPr lang="en-CA" dirty="0"/>
              <a:t> </a:t>
            </a:r>
            <a:r>
              <a:rPr lang="en-CA" b="1" dirty="0" err="1"/>
              <a:t>capitalisables</a:t>
            </a:r>
            <a:r>
              <a:rPr lang="en-CA" b="1" dirty="0"/>
              <a:t> </a:t>
            </a:r>
            <a:r>
              <a:rPr lang="en-CA" dirty="0" err="1"/>
              <a:t>si</a:t>
            </a:r>
            <a:endParaRPr lang="en-CA" dirty="0"/>
          </a:p>
          <a:p>
            <a:pPr lvl="1"/>
            <a:r>
              <a:rPr lang="en-CA" dirty="0" err="1"/>
              <a:t>Procurent</a:t>
            </a:r>
            <a:r>
              <a:rPr lang="en-CA" dirty="0"/>
              <a:t> un </a:t>
            </a:r>
            <a:r>
              <a:rPr lang="en-CA" dirty="0" err="1"/>
              <a:t>avantage</a:t>
            </a:r>
            <a:r>
              <a:rPr lang="en-CA" dirty="0"/>
              <a:t> durable :</a:t>
            </a:r>
          </a:p>
          <a:p>
            <a:pPr lvl="2"/>
            <a:r>
              <a:rPr lang="en-CA" dirty="0" err="1"/>
              <a:t>Obtention</a:t>
            </a:r>
            <a:r>
              <a:rPr lang="en-CA" dirty="0"/>
              <a:t> </a:t>
            </a:r>
            <a:r>
              <a:rPr lang="en-CA" dirty="0" err="1"/>
              <a:t>d’une</a:t>
            </a:r>
            <a:r>
              <a:rPr lang="en-CA" dirty="0"/>
              <a:t> nouvelle </a:t>
            </a:r>
            <a:r>
              <a:rPr lang="en-CA" dirty="0" err="1"/>
              <a:t>compétence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titre </a:t>
            </a:r>
            <a:r>
              <a:rPr lang="en-CA" dirty="0" err="1"/>
              <a:t>professionnel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dirty="0" err="1"/>
              <a:t>Dépenses</a:t>
            </a:r>
            <a:r>
              <a:rPr lang="en-CA" b="1" dirty="0"/>
              <a:t> </a:t>
            </a:r>
            <a:r>
              <a:rPr lang="en-CA" b="1" dirty="0" err="1"/>
              <a:t>déductibles</a:t>
            </a:r>
            <a:r>
              <a:rPr lang="en-CA" b="1" dirty="0"/>
              <a:t> </a:t>
            </a:r>
            <a:r>
              <a:rPr lang="en-CA" dirty="0"/>
              <a:t>à 100%</a:t>
            </a:r>
            <a:br>
              <a:rPr lang="en-CA" dirty="0"/>
            </a:br>
            <a:r>
              <a:rPr lang="en-CA" dirty="0" err="1"/>
              <a:t>ou</a:t>
            </a:r>
            <a:r>
              <a:rPr lang="en-CA" dirty="0"/>
              <a:t> à 20% </a:t>
            </a:r>
            <a:r>
              <a:rPr lang="en-CA" dirty="0" err="1"/>
              <a:t>ou</a:t>
            </a:r>
            <a:r>
              <a:rPr lang="en-CA" dirty="0"/>
              <a:t> 30% = </a:t>
            </a:r>
            <a:r>
              <a:rPr lang="en-CA" b="1" dirty="0" err="1"/>
              <a:t>amortissement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La </a:t>
            </a:r>
            <a:r>
              <a:rPr lang="en-CA" dirty="0" err="1"/>
              <a:t>dépense</a:t>
            </a:r>
            <a:r>
              <a:rPr lang="en-CA" dirty="0"/>
              <a:t> procure-t-</a:t>
            </a:r>
            <a:r>
              <a:rPr lang="en-CA" dirty="0" err="1"/>
              <a:t>elle</a:t>
            </a:r>
            <a:r>
              <a:rPr lang="en-CA" dirty="0"/>
              <a:t> un </a:t>
            </a:r>
            <a:r>
              <a:rPr lang="en-CA" dirty="0" err="1"/>
              <a:t>avantage</a:t>
            </a:r>
            <a:r>
              <a:rPr lang="en-CA" dirty="0"/>
              <a:t> durable</a:t>
            </a:r>
          </a:p>
          <a:p>
            <a:r>
              <a:rPr lang="en-CA" dirty="0"/>
              <a:t>La </a:t>
            </a:r>
            <a:r>
              <a:rPr lang="en-CA" dirty="0" err="1"/>
              <a:t>dépense</a:t>
            </a:r>
            <a:r>
              <a:rPr lang="en-CA" dirty="0"/>
              <a:t>  vise-t-</a:t>
            </a:r>
            <a:r>
              <a:rPr lang="en-CA" dirty="0" err="1"/>
              <a:t>elle</a:t>
            </a:r>
            <a:r>
              <a:rPr lang="en-CA" dirty="0"/>
              <a:t> </a:t>
            </a:r>
            <a:r>
              <a:rPr lang="en-CA" dirty="0" err="1"/>
              <a:t>l’entretien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l’amélioration</a:t>
            </a:r>
            <a:r>
              <a:rPr lang="en-CA" dirty="0"/>
              <a:t> de </a:t>
            </a:r>
            <a:r>
              <a:rPr lang="en-CA" dirty="0" err="1"/>
              <a:t>votre</a:t>
            </a:r>
            <a:r>
              <a:rPr lang="en-CA" dirty="0"/>
              <a:t> </a:t>
            </a:r>
            <a:r>
              <a:rPr lang="en-CA" dirty="0" err="1"/>
              <a:t>bien</a:t>
            </a:r>
            <a:endParaRPr lang="en-CA" dirty="0"/>
          </a:p>
          <a:p>
            <a:r>
              <a:rPr lang="en-CA" dirty="0"/>
              <a:t>La </a:t>
            </a:r>
            <a:r>
              <a:rPr lang="en-CA" dirty="0" err="1"/>
              <a:t>dépense</a:t>
            </a:r>
            <a:r>
              <a:rPr lang="en-CA" dirty="0"/>
              <a:t> </a:t>
            </a:r>
            <a:r>
              <a:rPr lang="en-CA" dirty="0" err="1"/>
              <a:t>s’applique</a:t>
            </a:r>
            <a:r>
              <a:rPr lang="en-CA" dirty="0"/>
              <a:t>-t-</a:t>
            </a:r>
            <a:r>
              <a:rPr lang="en-CA" dirty="0" err="1"/>
              <a:t>elle</a:t>
            </a:r>
            <a:r>
              <a:rPr lang="en-CA" dirty="0"/>
              <a:t> à </a:t>
            </a:r>
            <a:r>
              <a:rPr lang="en-CA" dirty="0" err="1"/>
              <a:t>une</a:t>
            </a:r>
            <a:r>
              <a:rPr lang="en-CA" dirty="0"/>
              <a:t> </a:t>
            </a:r>
            <a:r>
              <a:rPr lang="en-CA" dirty="0" err="1"/>
              <a:t>partie</a:t>
            </a:r>
            <a:r>
              <a:rPr lang="en-CA" dirty="0"/>
              <a:t> d’un </a:t>
            </a:r>
            <a:r>
              <a:rPr lang="en-CA" dirty="0" err="1"/>
              <a:t>bien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à un </a:t>
            </a:r>
            <a:r>
              <a:rPr lang="en-CA" dirty="0" err="1"/>
              <a:t>bien</a:t>
            </a:r>
            <a:r>
              <a:rPr lang="en-CA" dirty="0"/>
              <a:t> distinct</a:t>
            </a:r>
          </a:p>
          <a:p>
            <a:r>
              <a:rPr lang="en-CA" dirty="0" err="1"/>
              <a:t>Quelle</a:t>
            </a:r>
            <a:r>
              <a:rPr lang="en-CA" dirty="0"/>
              <a:t> </a:t>
            </a:r>
            <a:r>
              <a:rPr lang="en-CA" dirty="0" err="1"/>
              <a:t>est</a:t>
            </a:r>
            <a:r>
              <a:rPr lang="en-CA" dirty="0"/>
              <a:t> la </a:t>
            </a:r>
            <a:r>
              <a:rPr lang="en-CA" dirty="0" err="1"/>
              <a:t>valeur</a:t>
            </a:r>
            <a:r>
              <a:rPr lang="en-CA" dirty="0"/>
              <a:t> de la </a:t>
            </a:r>
            <a:r>
              <a:rPr lang="en-CA" dirty="0" err="1"/>
              <a:t>dépense</a:t>
            </a:r>
            <a:endParaRPr lang="en-CA" dirty="0"/>
          </a:p>
          <a:p>
            <a:r>
              <a:rPr lang="en-CA" dirty="0"/>
              <a:t>La </a:t>
            </a:r>
            <a:r>
              <a:rPr lang="en-CA" dirty="0" err="1"/>
              <a:t>dépense</a:t>
            </a:r>
            <a:r>
              <a:rPr lang="en-CA" dirty="0"/>
              <a:t> de </a:t>
            </a:r>
            <a:r>
              <a:rPr lang="en-CA" dirty="0" err="1"/>
              <a:t>réparation</a:t>
            </a:r>
            <a:r>
              <a:rPr lang="en-CA" dirty="0"/>
              <a:t> a-t-</a:t>
            </a:r>
            <a:r>
              <a:rPr lang="en-CA" dirty="0" err="1"/>
              <a:t>elle</a:t>
            </a:r>
            <a:r>
              <a:rPr lang="en-CA" dirty="0"/>
              <a:t> </a:t>
            </a:r>
            <a:r>
              <a:rPr lang="en-CA" dirty="0" err="1"/>
              <a:t>été</a:t>
            </a:r>
            <a:r>
              <a:rPr lang="en-CA" dirty="0"/>
              <a:t> </a:t>
            </a:r>
            <a:r>
              <a:rPr lang="en-CA" dirty="0" err="1"/>
              <a:t>faite</a:t>
            </a:r>
            <a:r>
              <a:rPr lang="en-CA" dirty="0"/>
              <a:t> pour </a:t>
            </a:r>
            <a:r>
              <a:rPr lang="en-CA" b="1" dirty="0" err="1"/>
              <a:t>remettre</a:t>
            </a:r>
            <a:r>
              <a:rPr lang="en-CA" b="1" dirty="0"/>
              <a:t> en bon </a:t>
            </a:r>
            <a:r>
              <a:rPr lang="en-CA" b="1" dirty="0" err="1"/>
              <a:t>état</a:t>
            </a:r>
            <a:r>
              <a:rPr lang="en-CA" b="1" dirty="0"/>
              <a:t> </a:t>
            </a:r>
            <a:r>
              <a:rPr lang="en-CA" dirty="0"/>
              <a:t>un </a:t>
            </a:r>
            <a:r>
              <a:rPr lang="en-CA" dirty="0" err="1"/>
              <a:t>bien</a:t>
            </a:r>
            <a:r>
              <a:rPr lang="en-CA" dirty="0"/>
              <a:t> </a:t>
            </a:r>
            <a:r>
              <a:rPr lang="en-CA" dirty="0" err="1"/>
              <a:t>usagé</a:t>
            </a:r>
            <a:endParaRPr lang="en-CA" dirty="0"/>
          </a:p>
          <a:p>
            <a:r>
              <a:rPr lang="en-CA" dirty="0"/>
              <a:t>La </a:t>
            </a:r>
            <a:r>
              <a:rPr lang="en-CA" dirty="0" err="1"/>
              <a:t>dépense</a:t>
            </a:r>
            <a:r>
              <a:rPr lang="en-CA" dirty="0"/>
              <a:t> de </a:t>
            </a:r>
            <a:r>
              <a:rPr lang="en-CA" dirty="0" err="1"/>
              <a:t>réparation</a:t>
            </a:r>
            <a:r>
              <a:rPr lang="en-CA" dirty="0"/>
              <a:t> a-t-</a:t>
            </a:r>
            <a:r>
              <a:rPr lang="en-CA" dirty="0" err="1"/>
              <a:t>elle</a:t>
            </a:r>
            <a:r>
              <a:rPr lang="en-CA" dirty="0"/>
              <a:t> </a:t>
            </a:r>
            <a:r>
              <a:rPr lang="en-CA" dirty="0" err="1"/>
              <a:t>été</a:t>
            </a:r>
            <a:r>
              <a:rPr lang="en-CA" dirty="0"/>
              <a:t> </a:t>
            </a:r>
            <a:r>
              <a:rPr lang="en-CA" dirty="0" err="1"/>
              <a:t>faite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/>
              <a:t>une</a:t>
            </a:r>
            <a:r>
              <a:rPr lang="en-CA" dirty="0"/>
              <a:t> </a:t>
            </a:r>
            <a:r>
              <a:rPr lang="en-CA" b="1" dirty="0"/>
              <a:t>perspective de </a:t>
            </a:r>
            <a:r>
              <a:rPr lang="en-CA" b="1" dirty="0" err="1"/>
              <a:t>vente</a:t>
            </a:r>
            <a:endParaRPr lang="fr-C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/>
              <a:t>Principales</a:t>
            </a:r>
            <a:r>
              <a:rPr lang="en-CA" dirty="0"/>
              <a:t> </a:t>
            </a:r>
            <a:r>
              <a:rPr lang="en-CA" dirty="0" err="1"/>
              <a:t>catégories</a:t>
            </a:r>
            <a:r>
              <a:rPr lang="en-CA" dirty="0"/>
              <a:t> </a:t>
            </a:r>
            <a:r>
              <a:rPr lang="en-CA" dirty="0" err="1"/>
              <a:t>d’amortissement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5085184"/>
          </a:xfrm>
        </p:spPr>
        <p:txBody>
          <a:bodyPr>
            <a:normAutofit fontScale="77500" lnSpcReduction="20000"/>
          </a:bodyPr>
          <a:lstStyle/>
          <a:p>
            <a:r>
              <a:rPr lang="en-CA" dirty="0" err="1"/>
              <a:t>Catégorie</a:t>
            </a:r>
            <a:r>
              <a:rPr lang="en-CA" dirty="0"/>
              <a:t> 8 (20%)</a:t>
            </a:r>
          </a:p>
          <a:p>
            <a:pPr lvl="1"/>
            <a:r>
              <a:rPr lang="en-CA" dirty="0" err="1"/>
              <a:t>Ameublement</a:t>
            </a:r>
            <a:r>
              <a:rPr lang="en-CA" dirty="0"/>
              <a:t> et </a:t>
            </a:r>
            <a:r>
              <a:rPr lang="en-CA" dirty="0" err="1"/>
              <a:t>équipement</a:t>
            </a:r>
            <a:r>
              <a:rPr lang="en-CA" dirty="0"/>
              <a:t> de bureau (</a:t>
            </a:r>
            <a:r>
              <a:rPr lang="en-CA" dirty="0" err="1"/>
              <a:t>photocopieur</a:t>
            </a:r>
            <a:r>
              <a:rPr lang="en-CA" dirty="0"/>
              <a:t>, </a:t>
            </a:r>
            <a:r>
              <a:rPr lang="en-CA" dirty="0" err="1"/>
              <a:t>télécopieur</a:t>
            </a:r>
            <a:r>
              <a:rPr lang="en-CA" dirty="0"/>
              <a:t>, </a:t>
            </a:r>
            <a:r>
              <a:rPr lang="en-CA" dirty="0" err="1"/>
              <a:t>tél</a:t>
            </a:r>
            <a:endParaRPr lang="en-CA" dirty="0"/>
          </a:p>
          <a:p>
            <a:pPr lvl="1"/>
            <a:r>
              <a:rPr lang="en-CA" dirty="0" err="1"/>
              <a:t>Enseignes</a:t>
            </a:r>
            <a:r>
              <a:rPr lang="en-CA" dirty="0"/>
              <a:t> </a:t>
            </a:r>
            <a:r>
              <a:rPr lang="en-CA" dirty="0" err="1"/>
              <a:t>électriques</a:t>
            </a:r>
            <a:endParaRPr lang="en-CA" dirty="0"/>
          </a:p>
          <a:p>
            <a:pPr lvl="1"/>
            <a:r>
              <a:rPr lang="en-CA" dirty="0" err="1"/>
              <a:t>Équipement</a:t>
            </a:r>
            <a:r>
              <a:rPr lang="en-CA" dirty="0"/>
              <a:t> de </a:t>
            </a:r>
            <a:r>
              <a:rPr lang="en-CA" dirty="0" err="1"/>
              <a:t>réfrigération</a:t>
            </a:r>
            <a:endParaRPr lang="en-CA" dirty="0"/>
          </a:p>
          <a:p>
            <a:pPr lvl="1"/>
            <a:r>
              <a:rPr lang="en-CA" dirty="0"/>
              <a:t>GPS </a:t>
            </a:r>
            <a:r>
              <a:rPr lang="en-CA" dirty="0" err="1"/>
              <a:t>portatif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installé</a:t>
            </a:r>
            <a:r>
              <a:rPr lang="en-CA" dirty="0"/>
              <a:t> après </a:t>
            </a:r>
            <a:r>
              <a:rPr lang="en-CA" dirty="0" err="1"/>
              <a:t>l’achat</a:t>
            </a:r>
            <a:r>
              <a:rPr lang="en-CA" dirty="0"/>
              <a:t> de </a:t>
            </a:r>
            <a:r>
              <a:rPr lang="en-CA" dirty="0" err="1"/>
              <a:t>l’auto</a:t>
            </a:r>
            <a:endParaRPr lang="en-CA" dirty="0"/>
          </a:p>
          <a:p>
            <a:pPr lvl="1"/>
            <a:r>
              <a:rPr lang="en-CA" dirty="0" err="1"/>
              <a:t>Matériel</a:t>
            </a:r>
            <a:r>
              <a:rPr lang="en-CA" dirty="0"/>
              <a:t> et </a:t>
            </a:r>
            <a:r>
              <a:rPr lang="en-CA" dirty="0" err="1"/>
              <a:t>outillage</a:t>
            </a:r>
            <a:r>
              <a:rPr lang="en-CA" dirty="0"/>
              <a:t> non </a:t>
            </a:r>
            <a:r>
              <a:rPr lang="en-CA" dirty="0" err="1"/>
              <a:t>spécifiés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/>
              <a:t>autre</a:t>
            </a:r>
            <a:r>
              <a:rPr lang="en-CA" dirty="0"/>
              <a:t> </a:t>
            </a:r>
            <a:r>
              <a:rPr lang="en-CA" dirty="0" err="1"/>
              <a:t>catégorie</a:t>
            </a:r>
            <a:endParaRPr lang="en-CA" dirty="0"/>
          </a:p>
          <a:p>
            <a:pPr lvl="1"/>
            <a:r>
              <a:rPr lang="en-CA" dirty="0" err="1"/>
              <a:t>Outils</a:t>
            </a:r>
            <a:r>
              <a:rPr lang="en-CA" dirty="0"/>
              <a:t> de plus de 200$</a:t>
            </a:r>
          </a:p>
          <a:p>
            <a:pPr lvl="1"/>
            <a:r>
              <a:rPr lang="en-CA" dirty="0" err="1"/>
              <a:t>Téléphone</a:t>
            </a:r>
            <a:r>
              <a:rPr lang="en-CA" dirty="0"/>
              <a:t> &amp; </a:t>
            </a:r>
            <a:r>
              <a:rPr lang="en-CA" dirty="0" err="1"/>
              <a:t>cellulaires</a:t>
            </a:r>
            <a:endParaRPr lang="en-CA" dirty="0"/>
          </a:p>
          <a:p>
            <a:r>
              <a:rPr lang="en-CA" dirty="0" err="1"/>
              <a:t>Catégorie</a:t>
            </a:r>
            <a:r>
              <a:rPr lang="en-CA" dirty="0"/>
              <a:t> 10 et 10.1 (30%)</a:t>
            </a:r>
          </a:p>
          <a:p>
            <a:pPr lvl="1"/>
            <a:r>
              <a:rPr lang="en-CA" dirty="0"/>
              <a:t>10.1 </a:t>
            </a:r>
            <a:r>
              <a:rPr lang="en-CA" dirty="0" err="1"/>
              <a:t>Voitures</a:t>
            </a:r>
            <a:r>
              <a:rPr lang="en-CA" dirty="0"/>
              <a:t> de </a:t>
            </a:r>
            <a:r>
              <a:rPr lang="en-CA" dirty="0" err="1"/>
              <a:t>tourisme</a:t>
            </a:r>
            <a:r>
              <a:rPr lang="en-CA" dirty="0"/>
              <a:t> de plus de 30,000$ </a:t>
            </a:r>
            <a:r>
              <a:rPr lang="en-CA" dirty="0" err="1"/>
              <a:t>avant</a:t>
            </a:r>
            <a:r>
              <a:rPr lang="en-CA" dirty="0"/>
              <a:t> </a:t>
            </a:r>
            <a:r>
              <a:rPr lang="en-CA" dirty="0" err="1"/>
              <a:t>tx</a:t>
            </a:r>
            <a:endParaRPr lang="en-CA" dirty="0"/>
          </a:p>
          <a:p>
            <a:pPr lvl="1"/>
            <a:r>
              <a:rPr lang="en-CA" dirty="0"/>
              <a:t>10 </a:t>
            </a:r>
            <a:r>
              <a:rPr lang="en-CA" dirty="0" err="1"/>
              <a:t>Autres</a:t>
            </a:r>
            <a:r>
              <a:rPr lang="en-CA" dirty="0"/>
              <a:t> automobiles, camions, </a:t>
            </a:r>
            <a:r>
              <a:rPr lang="en-CA" dirty="0" err="1"/>
              <a:t>remorques</a:t>
            </a:r>
            <a:r>
              <a:rPr lang="en-CA" dirty="0"/>
              <a:t> &amp; GPS</a:t>
            </a:r>
          </a:p>
          <a:p>
            <a:r>
              <a:rPr lang="en-CA" dirty="0" err="1"/>
              <a:t>Catégorie</a:t>
            </a:r>
            <a:r>
              <a:rPr lang="en-CA" dirty="0"/>
              <a:t> 50 (55%)</a:t>
            </a:r>
          </a:p>
          <a:p>
            <a:pPr lvl="1"/>
            <a:r>
              <a:rPr lang="en-CA" dirty="0" err="1"/>
              <a:t>Matériel</a:t>
            </a:r>
            <a:r>
              <a:rPr lang="en-CA" dirty="0"/>
              <a:t> </a:t>
            </a:r>
            <a:r>
              <a:rPr lang="en-CA" dirty="0" err="1"/>
              <a:t>informatique</a:t>
            </a:r>
            <a:r>
              <a:rPr lang="en-CA" dirty="0"/>
              <a:t> </a:t>
            </a:r>
            <a:r>
              <a:rPr lang="en-CA" dirty="0" err="1"/>
              <a:t>neuf</a:t>
            </a:r>
            <a:endParaRPr lang="en-CA" dirty="0"/>
          </a:p>
          <a:p>
            <a:pPr lvl="1"/>
            <a:r>
              <a:rPr lang="en-CA" dirty="0"/>
              <a:t>Exception pour </a:t>
            </a:r>
            <a:r>
              <a:rPr lang="en-CA" dirty="0" err="1"/>
              <a:t>achats</a:t>
            </a:r>
            <a:r>
              <a:rPr lang="en-CA" dirty="0"/>
              <a:t> </a:t>
            </a:r>
            <a:r>
              <a:rPr lang="en-CA" dirty="0" err="1"/>
              <a:t>effectués</a:t>
            </a:r>
            <a:r>
              <a:rPr lang="en-CA" dirty="0"/>
              <a:t> entre 27 </a:t>
            </a:r>
            <a:r>
              <a:rPr lang="en-CA" dirty="0" err="1"/>
              <a:t>jan</a:t>
            </a:r>
            <a:r>
              <a:rPr lang="en-CA" dirty="0"/>
              <a:t> 2009 et 1er </a:t>
            </a:r>
            <a:r>
              <a:rPr lang="en-CA" dirty="0" err="1"/>
              <a:t>fév</a:t>
            </a:r>
            <a:r>
              <a:rPr lang="en-CA" dirty="0"/>
              <a:t> 2011 (100%)</a:t>
            </a:r>
          </a:p>
          <a:p>
            <a:pPr lvl="1">
              <a:spcBef>
                <a:spcPts val="1200"/>
              </a:spcBef>
              <a:buNone/>
            </a:pPr>
            <a:r>
              <a:rPr lang="en-CA" dirty="0"/>
              <a:t>N.B. La </a:t>
            </a:r>
            <a:r>
              <a:rPr lang="en-CA" dirty="0" err="1"/>
              <a:t>grande</a:t>
            </a:r>
            <a:r>
              <a:rPr lang="en-CA" dirty="0"/>
              <a:t> </a:t>
            </a:r>
            <a:r>
              <a:rPr lang="en-CA" dirty="0" err="1"/>
              <a:t>majorité</a:t>
            </a:r>
            <a:r>
              <a:rPr lang="en-CA" dirty="0"/>
              <a:t> des </a:t>
            </a:r>
            <a:r>
              <a:rPr lang="en-CA" dirty="0" err="1"/>
              <a:t>biens</a:t>
            </a:r>
            <a:r>
              <a:rPr lang="en-CA" dirty="0"/>
              <a:t> </a:t>
            </a:r>
            <a:r>
              <a:rPr lang="en-CA" dirty="0" err="1"/>
              <a:t>sont</a:t>
            </a:r>
            <a:r>
              <a:rPr lang="en-CA" dirty="0"/>
              <a:t> </a:t>
            </a:r>
            <a:r>
              <a:rPr lang="en-CA" dirty="0" err="1"/>
              <a:t>sujets</a:t>
            </a:r>
            <a:r>
              <a:rPr lang="en-CA" dirty="0"/>
              <a:t> à la </a:t>
            </a:r>
            <a:r>
              <a:rPr lang="en-CA" dirty="0" err="1"/>
              <a:t>règle</a:t>
            </a:r>
            <a:r>
              <a:rPr lang="en-CA" dirty="0"/>
              <a:t> du </a:t>
            </a:r>
            <a:r>
              <a:rPr lang="en-CA" dirty="0" err="1"/>
              <a:t>demi-taux</a:t>
            </a:r>
            <a:endParaRPr lang="en-CA" dirty="0"/>
          </a:p>
          <a:p>
            <a:pPr lvl="1"/>
            <a:endParaRPr lang="en-CA" dirty="0"/>
          </a:p>
          <a:p>
            <a:endParaRPr lang="fr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/>
              <a:t>Amortissements : pour tenir compte de la dépréciation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Distinction entre amortissement comptable et fiscal</a:t>
            </a:r>
          </a:p>
          <a:p>
            <a:pPr lvl="1"/>
            <a:r>
              <a:rPr lang="fr-CA" dirty="0"/>
              <a:t>Comptable</a:t>
            </a:r>
          </a:p>
          <a:p>
            <a:pPr lvl="2"/>
            <a:r>
              <a:rPr lang="fr-CA" dirty="0"/>
              <a:t>Au prorata du nombre de mois</a:t>
            </a:r>
          </a:p>
          <a:p>
            <a:pPr lvl="1"/>
            <a:r>
              <a:rPr lang="fr-CA" dirty="0"/>
              <a:t>Fiscal</a:t>
            </a:r>
          </a:p>
          <a:p>
            <a:pPr lvl="2"/>
            <a:r>
              <a:rPr lang="fr-CA" dirty="0"/>
              <a:t>Règle du </a:t>
            </a:r>
            <a:r>
              <a:rPr lang="fr-CA" dirty="0" err="1"/>
              <a:t>demi-taux</a:t>
            </a:r>
            <a:endParaRPr lang="fr-CA" dirty="0"/>
          </a:p>
          <a:p>
            <a:pPr lvl="2"/>
            <a:r>
              <a:rPr lang="fr-CA" dirty="0"/>
              <a:t>Obligation de transformer l’amortissement comptable</a:t>
            </a:r>
          </a:p>
          <a:p>
            <a:r>
              <a:rPr lang="fr-CA" dirty="0"/>
              <a:t>Utilisation discrétionnaire VS récupération fiscale</a:t>
            </a:r>
          </a:p>
          <a:p>
            <a:pPr lvl="1"/>
            <a:r>
              <a:rPr lang="fr-CA" dirty="0"/>
              <a:t>Automobile</a:t>
            </a:r>
          </a:p>
          <a:p>
            <a:pPr lvl="1"/>
            <a:r>
              <a:rPr lang="fr-CA" dirty="0"/>
              <a:t>Catégories 8 et 55</a:t>
            </a:r>
          </a:p>
          <a:p>
            <a:pPr lvl="1"/>
            <a:r>
              <a:rPr lang="fr-CA" dirty="0"/>
              <a:t>Immobilier</a:t>
            </a:r>
          </a:p>
          <a:p>
            <a:pPr lvl="2"/>
            <a:r>
              <a:rPr lang="fr-CA" dirty="0"/>
              <a:t> VS perte exemption pour résidence principale</a:t>
            </a:r>
          </a:p>
          <a:p>
            <a:pPr lvl="2"/>
            <a:r>
              <a:rPr lang="fr-CA" dirty="0"/>
              <a:t>Récupération d’amortissement !</a:t>
            </a:r>
          </a:p>
          <a:p>
            <a:pPr lvl="1"/>
            <a:r>
              <a:rPr lang="fr-CA" dirty="0"/>
              <a:t>REER !</a:t>
            </a:r>
          </a:p>
          <a:p>
            <a:pPr lvl="3"/>
            <a:endParaRPr lang="fr-CA" dirty="0"/>
          </a:p>
        </p:txBody>
      </p:sp>
      <p:sp>
        <p:nvSpPr>
          <p:cNvPr id="4" name="Rectangle : coins arrondis 3"/>
          <p:cNvSpPr/>
          <p:nvPr/>
        </p:nvSpPr>
        <p:spPr>
          <a:xfrm>
            <a:off x="2195736" y="4005064"/>
            <a:ext cx="2160240" cy="39772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657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Objectif</a:t>
            </a:r>
            <a:r>
              <a:rPr lang="en-CA" dirty="0"/>
              <a:t> 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816424"/>
          </a:xfrm>
        </p:spPr>
        <p:txBody>
          <a:bodyPr>
            <a:normAutofit/>
          </a:bodyPr>
          <a:lstStyle/>
          <a:p>
            <a:r>
              <a:rPr lang="en-CA" sz="3600" dirty="0" err="1"/>
              <a:t>Vous</a:t>
            </a:r>
            <a:r>
              <a:rPr lang="en-CA" sz="3600" dirty="0"/>
              <a:t> </a:t>
            </a:r>
            <a:r>
              <a:rPr lang="en-CA" sz="3600" dirty="0" err="1"/>
              <a:t>permettre</a:t>
            </a:r>
            <a:r>
              <a:rPr lang="en-CA" sz="3600" dirty="0"/>
              <a:t> de </a:t>
            </a:r>
            <a:r>
              <a:rPr lang="en-CA" sz="3600" dirty="0" err="1"/>
              <a:t>mieux</a:t>
            </a:r>
            <a:r>
              <a:rPr lang="en-CA" sz="3600" dirty="0"/>
              <a:t> </a:t>
            </a:r>
            <a:r>
              <a:rPr lang="en-CA" sz="3600" dirty="0" err="1"/>
              <a:t>comprendre</a:t>
            </a:r>
            <a:r>
              <a:rPr lang="en-CA" sz="3600" dirty="0"/>
              <a:t> les </a:t>
            </a:r>
            <a:r>
              <a:rPr lang="en-CA" sz="3600" dirty="0" err="1"/>
              <a:t>règles</a:t>
            </a:r>
            <a:r>
              <a:rPr lang="en-CA" sz="3600" dirty="0"/>
              <a:t> </a:t>
            </a:r>
            <a:r>
              <a:rPr lang="en-CA" sz="3600" dirty="0" err="1"/>
              <a:t>fiscales</a:t>
            </a:r>
            <a:r>
              <a:rPr lang="en-CA" sz="3600" dirty="0"/>
              <a:t> </a:t>
            </a:r>
            <a:r>
              <a:rPr lang="en-CA" sz="3600" dirty="0" err="1"/>
              <a:t>afin</a:t>
            </a:r>
            <a:r>
              <a:rPr lang="en-CA" sz="3600" dirty="0"/>
              <a:t> de </a:t>
            </a:r>
            <a:r>
              <a:rPr lang="en-CA" sz="3600" dirty="0" err="1"/>
              <a:t>pouvoir</a:t>
            </a:r>
            <a:r>
              <a:rPr lang="en-CA" sz="3600" dirty="0"/>
              <a:t> </a:t>
            </a:r>
            <a:r>
              <a:rPr lang="en-CA" sz="3600" dirty="0" err="1"/>
              <a:t>réduire</a:t>
            </a:r>
            <a:r>
              <a:rPr lang="en-CA" sz="3600" dirty="0"/>
              <a:t> </a:t>
            </a:r>
            <a:r>
              <a:rPr lang="en-CA" sz="3600" dirty="0" err="1"/>
              <a:t>autant</a:t>
            </a:r>
            <a:r>
              <a:rPr lang="en-CA" sz="3600" dirty="0"/>
              <a:t> </a:t>
            </a:r>
            <a:r>
              <a:rPr lang="en-CA" sz="3600" dirty="0" err="1"/>
              <a:t>que</a:t>
            </a:r>
            <a:r>
              <a:rPr lang="en-CA" sz="3600" dirty="0"/>
              <a:t> possible </a:t>
            </a:r>
            <a:r>
              <a:rPr lang="en-CA" sz="3600" dirty="0" err="1"/>
              <a:t>l’impôt</a:t>
            </a:r>
            <a:r>
              <a:rPr lang="en-CA" sz="3600" dirty="0"/>
              <a:t> à payer tout en </a:t>
            </a:r>
            <a:r>
              <a:rPr lang="en-CA" sz="3600" dirty="0" err="1"/>
              <a:t>vous</a:t>
            </a:r>
            <a:r>
              <a:rPr lang="en-CA" sz="3600" dirty="0"/>
              <a:t> </a:t>
            </a:r>
            <a:r>
              <a:rPr lang="en-CA" sz="3600" dirty="0" err="1"/>
              <a:t>protégeant</a:t>
            </a:r>
            <a:r>
              <a:rPr lang="en-CA" sz="3600" dirty="0"/>
              <a:t> </a:t>
            </a:r>
            <a:r>
              <a:rPr lang="en-CA" sz="3600" dirty="0" err="1"/>
              <a:t>contre</a:t>
            </a:r>
            <a:r>
              <a:rPr lang="en-CA" sz="3600" dirty="0"/>
              <a:t> la </a:t>
            </a:r>
            <a:r>
              <a:rPr lang="en-CA" sz="3600" dirty="0" err="1"/>
              <a:t>voracité</a:t>
            </a:r>
            <a:r>
              <a:rPr lang="en-CA" sz="3600" dirty="0"/>
              <a:t> du </a:t>
            </a:r>
            <a:r>
              <a:rPr lang="en-CA" sz="3600" dirty="0" err="1"/>
              <a:t>fisc</a:t>
            </a:r>
            <a:endParaRPr lang="en-CA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d’utilisation</a:t>
            </a:r>
            <a:r>
              <a:rPr lang="en-CA" dirty="0"/>
              <a:t> </a:t>
            </a:r>
            <a:r>
              <a:rPr lang="en-CA" dirty="0" err="1"/>
              <a:t>d’une</a:t>
            </a:r>
            <a:r>
              <a:rPr lang="en-CA" dirty="0"/>
              <a:t> automobile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Dépenses déductibles :</a:t>
            </a:r>
          </a:p>
          <a:p>
            <a:pPr lvl="1"/>
            <a:r>
              <a:rPr lang="fr-CA" dirty="0"/>
              <a:t>Dépenses de gaz</a:t>
            </a:r>
          </a:p>
          <a:p>
            <a:pPr lvl="1"/>
            <a:r>
              <a:rPr lang="fr-CA" dirty="0"/>
              <a:t>Frais de réparation et d’entretien du véhicule</a:t>
            </a:r>
          </a:p>
          <a:p>
            <a:pPr lvl="1"/>
            <a:r>
              <a:rPr lang="fr-CA" dirty="0"/>
              <a:t>Frais d’intérêts sur emprunt ou de location</a:t>
            </a:r>
          </a:p>
          <a:p>
            <a:pPr lvl="1"/>
            <a:r>
              <a:rPr lang="en-CA" dirty="0" err="1"/>
              <a:t>Coût</a:t>
            </a:r>
            <a:r>
              <a:rPr lang="en-CA" dirty="0"/>
              <a:t> des assurances automobile</a:t>
            </a:r>
          </a:p>
          <a:p>
            <a:pPr lvl="2"/>
            <a:r>
              <a:rPr lang="en-CA" dirty="0"/>
              <a:t>Attention pour  assurance </a:t>
            </a:r>
            <a:r>
              <a:rPr lang="en-CA" dirty="0" err="1"/>
              <a:t>spécifique</a:t>
            </a:r>
            <a:r>
              <a:rPr lang="en-CA" dirty="0"/>
              <a:t> (100%)</a:t>
            </a:r>
            <a:endParaRPr lang="fr-CA" dirty="0"/>
          </a:p>
          <a:p>
            <a:pPr lvl="1"/>
            <a:r>
              <a:rPr lang="fr-CA" dirty="0"/>
              <a:t>Coût du permis de conduire et de l’immatriculation</a:t>
            </a:r>
          </a:p>
          <a:p>
            <a:pPr lvl="1"/>
            <a:r>
              <a:rPr lang="en-CA" dirty="0" err="1"/>
              <a:t>Dépréciation</a:t>
            </a:r>
            <a:r>
              <a:rPr lang="en-CA" dirty="0"/>
              <a:t> du </a:t>
            </a:r>
            <a:r>
              <a:rPr lang="en-CA" dirty="0" err="1"/>
              <a:t>véhicule</a:t>
            </a:r>
            <a:endParaRPr lang="fr-CA" dirty="0"/>
          </a:p>
          <a:p>
            <a:r>
              <a:rPr lang="en-CA" dirty="0" err="1"/>
              <a:t>Calcul</a:t>
            </a:r>
            <a:r>
              <a:rPr lang="en-CA" dirty="0"/>
              <a:t> = </a:t>
            </a:r>
            <a:r>
              <a:rPr lang="en-CA" dirty="0" err="1"/>
              <a:t>pourcentage</a:t>
            </a:r>
            <a:r>
              <a:rPr lang="en-CA" dirty="0"/>
              <a:t> </a:t>
            </a:r>
            <a:r>
              <a:rPr lang="en-CA" dirty="0" err="1"/>
              <a:t>d’utilisation</a:t>
            </a:r>
            <a:r>
              <a:rPr lang="en-CA" dirty="0"/>
              <a:t> et non </a:t>
            </a:r>
            <a:r>
              <a:rPr lang="en-CA" dirty="0" err="1"/>
              <a:t>coût</a:t>
            </a:r>
            <a:r>
              <a:rPr lang="en-CA" dirty="0"/>
              <a:t>/Km</a:t>
            </a:r>
          </a:p>
          <a:p>
            <a:pPr lvl="1"/>
            <a:r>
              <a:rPr lang="en-CA" dirty="0" err="1"/>
              <a:t>Inscrire</a:t>
            </a:r>
            <a:r>
              <a:rPr lang="en-CA" dirty="0"/>
              <a:t> les </a:t>
            </a:r>
            <a:r>
              <a:rPr lang="en-CA" dirty="0" err="1"/>
              <a:t>déplacements</a:t>
            </a:r>
            <a:r>
              <a:rPr lang="en-CA" dirty="0"/>
              <a:t>  </a:t>
            </a:r>
            <a:r>
              <a:rPr lang="en-CA" dirty="0" err="1"/>
              <a:t>dans</a:t>
            </a:r>
            <a:r>
              <a:rPr lang="en-CA" dirty="0"/>
              <a:t> un </a:t>
            </a:r>
            <a:r>
              <a:rPr lang="en-CA" dirty="0" err="1"/>
              <a:t>registre</a:t>
            </a:r>
            <a:r>
              <a:rPr lang="en-CA" dirty="0"/>
              <a:t> (agenda)</a:t>
            </a:r>
          </a:p>
          <a:p>
            <a:pPr lvl="1"/>
            <a:r>
              <a:rPr lang="en-CA" dirty="0" err="1"/>
              <a:t>Prendre</a:t>
            </a:r>
            <a:r>
              <a:rPr lang="en-CA" dirty="0"/>
              <a:t> le </a:t>
            </a:r>
            <a:r>
              <a:rPr lang="en-CA" dirty="0" err="1"/>
              <a:t>kilométrage</a:t>
            </a:r>
            <a:r>
              <a:rPr lang="en-CA" dirty="0"/>
              <a:t> du </a:t>
            </a:r>
            <a:r>
              <a:rPr lang="en-CA" dirty="0" err="1"/>
              <a:t>véhicule</a:t>
            </a:r>
            <a:r>
              <a:rPr lang="en-CA" dirty="0"/>
              <a:t> au début &amp; à la fin de </a:t>
            </a:r>
            <a:r>
              <a:rPr lang="en-CA" dirty="0" err="1"/>
              <a:t>l’année</a:t>
            </a:r>
            <a:endParaRPr lang="fr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Exemple</a:t>
            </a:r>
            <a:r>
              <a:rPr lang="en-CA" dirty="0"/>
              <a:t> </a:t>
            </a:r>
            <a:r>
              <a:rPr lang="en-CA" dirty="0" err="1"/>
              <a:t>déduction</a:t>
            </a:r>
            <a:r>
              <a:rPr lang="en-CA" dirty="0"/>
              <a:t> automobile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err="1"/>
              <a:t>Frais</a:t>
            </a:r>
            <a:r>
              <a:rPr lang="en-CA" dirty="0"/>
              <a:t> de </a:t>
            </a:r>
            <a:r>
              <a:rPr lang="en-CA" dirty="0" err="1"/>
              <a:t>déplacements</a:t>
            </a:r>
            <a:endParaRPr lang="en-CA" dirty="0"/>
          </a:p>
          <a:p>
            <a:pPr lvl="1"/>
            <a:r>
              <a:rPr lang="en-CA" dirty="0"/>
              <a:t>Km </a:t>
            </a:r>
            <a:r>
              <a:rPr lang="en-CA" dirty="0" err="1"/>
              <a:t>parcourus</a:t>
            </a:r>
            <a:r>
              <a:rPr lang="en-CA" dirty="0"/>
              <a:t> pour affaires          27,000 Km</a:t>
            </a:r>
          </a:p>
          <a:p>
            <a:pPr lvl="1"/>
            <a:r>
              <a:rPr lang="en-CA" dirty="0"/>
              <a:t>Km total </a:t>
            </a:r>
            <a:r>
              <a:rPr lang="en-CA" dirty="0" err="1"/>
              <a:t>parcourus</a:t>
            </a:r>
            <a:r>
              <a:rPr lang="en-CA" dirty="0"/>
              <a:t>                        30.000 Km</a:t>
            </a:r>
          </a:p>
          <a:p>
            <a:pPr lvl="1"/>
            <a:r>
              <a:rPr lang="en-CA" dirty="0"/>
              <a:t>Essence                                              2,400$</a:t>
            </a:r>
          </a:p>
          <a:p>
            <a:pPr lvl="1"/>
            <a:r>
              <a:rPr lang="en-CA" dirty="0" err="1"/>
              <a:t>Entretien</a:t>
            </a:r>
            <a:r>
              <a:rPr lang="en-CA" dirty="0"/>
              <a:t> et </a:t>
            </a:r>
            <a:r>
              <a:rPr lang="en-CA" dirty="0" err="1"/>
              <a:t>réparation</a:t>
            </a:r>
            <a:r>
              <a:rPr lang="en-CA" dirty="0"/>
              <a:t>                        200$</a:t>
            </a:r>
          </a:p>
          <a:p>
            <a:pPr lvl="1"/>
            <a:r>
              <a:rPr lang="en-CA" dirty="0"/>
              <a:t>Prime </a:t>
            </a:r>
            <a:r>
              <a:rPr lang="en-CA" dirty="0" err="1"/>
              <a:t>d’assurance</a:t>
            </a:r>
            <a:r>
              <a:rPr lang="en-CA" dirty="0"/>
              <a:t>                                 800$</a:t>
            </a:r>
          </a:p>
          <a:p>
            <a:pPr lvl="1"/>
            <a:r>
              <a:rPr lang="en-CA" dirty="0" err="1"/>
              <a:t>Intérêts</a:t>
            </a:r>
            <a:r>
              <a:rPr lang="en-CA" dirty="0"/>
              <a:t> </a:t>
            </a:r>
            <a:r>
              <a:rPr lang="en-CA" dirty="0" err="1"/>
              <a:t>sur</a:t>
            </a:r>
            <a:r>
              <a:rPr lang="en-CA" dirty="0"/>
              <a:t>  </a:t>
            </a:r>
            <a:r>
              <a:rPr lang="en-CA" dirty="0" err="1"/>
              <a:t>emprunt</a:t>
            </a:r>
            <a:r>
              <a:rPr lang="en-CA" dirty="0"/>
              <a:t>                         1,000$</a:t>
            </a:r>
          </a:p>
          <a:p>
            <a:pPr lvl="1"/>
            <a:r>
              <a:rPr lang="en-CA" dirty="0" err="1"/>
              <a:t>Permis</a:t>
            </a:r>
            <a:r>
              <a:rPr lang="en-CA" dirty="0"/>
              <a:t> et </a:t>
            </a:r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d’immatriculation</a:t>
            </a:r>
            <a:r>
              <a:rPr lang="en-CA" dirty="0"/>
              <a:t>        300$</a:t>
            </a:r>
          </a:p>
          <a:p>
            <a:pPr lvl="1"/>
            <a:r>
              <a:rPr lang="en-CA" dirty="0" err="1"/>
              <a:t>Déduction</a:t>
            </a:r>
            <a:r>
              <a:rPr lang="en-CA" dirty="0"/>
              <a:t> pour </a:t>
            </a:r>
            <a:r>
              <a:rPr lang="en-CA" dirty="0" err="1"/>
              <a:t>amortissement</a:t>
            </a:r>
            <a:r>
              <a:rPr lang="en-CA" dirty="0"/>
              <a:t>        3,500$</a:t>
            </a:r>
          </a:p>
          <a:p>
            <a:pPr lvl="1"/>
            <a:r>
              <a:rPr lang="en-CA" dirty="0"/>
              <a:t>Total des </a:t>
            </a:r>
            <a:r>
              <a:rPr lang="en-CA" dirty="0" err="1"/>
              <a:t>dépenses</a:t>
            </a:r>
            <a:r>
              <a:rPr lang="en-CA" dirty="0"/>
              <a:t>                              8,200$</a:t>
            </a:r>
          </a:p>
          <a:p>
            <a:pPr>
              <a:spcBef>
                <a:spcPts val="1200"/>
              </a:spcBef>
            </a:pPr>
            <a:r>
              <a:rPr lang="en-CA" dirty="0" err="1"/>
              <a:t>Déduction</a:t>
            </a:r>
            <a:r>
              <a:rPr lang="en-CA" dirty="0"/>
              <a:t> : </a:t>
            </a:r>
          </a:p>
          <a:p>
            <a:pPr lvl="1"/>
            <a:r>
              <a:rPr lang="en-CA" u="sng" dirty="0"/>
              <a:t>27,000 Km pour affaires X 8,200$  </a:t>
            </a:r>
            <a:r>
              <a:rPr lang="en-CA" dirty="0"/>
              <a:t>= 7,380$</a:t>
            </a:r>
          </a:p>
          <a:p>
            <a:pPr lvl="1">
              <a:buNone/>
            </a:pPr>
            <a:r>
              <a:rPr lang="en-CA" dirty="0"/>
              <a:t>    30,000 Km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059832" y="6165304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Attention 000 : </a:t>
            </a:r>
            <a:r>
              <a:rPr lang="en-CA" sz="2000" dirty="0" err="1">
                <a:solidFill>
                  <a:srgbClr val="FF0000"/>
                </a:solidFill>
              </a:rPr>
              <a:t>très</a:t>
            </a:r>
            <a:r>
              <a:rPr lang="en-CA" sz="2000" dirty="0">
                <a:solidFill>
                  <a:srgbClr val="FF0000"/>
                </a:solidFill>
              </a:rPr>
              <a:t> suspect !</a:t>
            </a:r>
            <a:endParaRPr lang="fr-C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7016" y="764704"/>
            <a:ext cx="88569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Utilisation de la </a:t>
            </a:r>
            <a:r>
              <a:rPr lang="en-CA" dirty="0" err="1"/>
              <a:t>résidence</a:t>
            </a:r>
            <a:r>
              <a:rPr lang="en-CA" dirty="0"/>
              <a:t> </a:t>
            </a:r>
            <a:r>
              <a:rPr lang="en-CA" dirty="0" err="1"/>
              <a:t>personnelle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en-CA" dirty="0"/>
              <a:t>Pour un </a:t>
            </a:r>
            <a:r>
              <a:rPr lang="en-CA" dirty="0" err="1"/>
              <a:t>particulier</a:t>
            </a:r>
            <a:r>
              <a:rPr lang="en-CA" dirty="0"/>
              <a:t> en affaires, les </a:t>
            </a:r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reliées</a:t>
            </a:r>
            <a:r>
              <a:rPr lang="en-CA" dirty="0"/>
              <a:t> à </a:t>
            </a:r>
            <a:r>
              <a:rPr lang="en-CA" dirty="0" err="1"/>
              <a:t>l’utilisation</a:t>
            </a:r>
            <a:r>
              <a:rPr lang="en-CA" dirty="0"/>
              <a:t> d’un local de travail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/>
              <a:t>sa</a:t>
            </a:r>
            <a:r>
              <a:rPr lang="en-CA" dirty="0"/>
              <a:t> </a:t>
            </a:r>
            <a:r>
              <a:rPr lang="en-CA" dirty="0" err="1"/>
              <a:t>résidence</a:t>
            </a:r>
            <a:r>
              <a:rPr lang="en-CA" dirty="0"/>
              <a:t> </a:t>
            </a:r>
            <a:r>
              <a:rPr lang="en-CA" dirty="0" err="1"/>
              <a:t>sont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r>
              <a:rPr lang="en-CA" dirty="0"/>
              <a:t> à condition </a:t>
            </a:r>
            <a:r>
              <a:rPr lang="en-CA" dirty="0" err="1"/>
              <a:t>que</a:t>
            </a:r>
            <a:r>
              <a:rPr lang="en-CA" dirty="0"/>
              <a:t> :</a:t>
            </a:r>
          </a:p>
          <a:p>
            <a:pPr lvl="1"/>
            <a:r>
              <a:rPr lang="en-CA" dirty="0" err="1"/>
              <a:t>Ce</a:t>
            </a:r>
            <a:r>
              <a:rPr lang="en-CA" dirty="0"/>
              <a:t> local </a:t>
            </a:r>
            <a:r>
              <a:rPr lang="en-CA" dirty="0" err="1"/>
              <a:t>constitue</a:t>
            </a:r>
            <a:r>
              <a:rPr lang="en-CA" dirty="0"/>
              <a:t> son principal lieu </a:t>
            </a:r>
            <a:r>
              <a:rPr lang="en-CA" dirty="0" err="1"/>
              <a:t>d’affaires</a:t>
            </a:r>
            <a:r>
              <a:rPr lang="en-CA" dirty="0"/>
              <a:t> </a:t>
            </a:r>
          </a:p>
          <a:p>
            <a:pPr lvl="1" algn="ctr">
              <a:buNone/>
            </a:pPr>
            <a:r>
              <a:rPr lang="en-CA" dirty="0" err="1"/>
              <a:t>Ou</a:t>
            </a:r>
            <a:endParaRPr lang="en-CA" dirty="0"/>
          </a:p>
          <a:p>
            <a:pPr lvl="1"/>
            <a:r>
              <a:rPr lang="en-CA" dirty="0" err="1"/>
              <a:t>Qu’il</a:t>
            </a:r>
            <a:r>
              <a:rPr lang="en-CA" dirty="0"/>
              <a:t> serve </a:t>
            </a:r>
            <a:r>
              <a:rPr lang="en-CA" dirty="0" err="1"/>
              <a:t>exclusivement</a:t>
            </a:r>
            <a:r>
              <a:rPr lang="en-CA" dirty="0"/>
              <a:t> à </a:t>
            </a:r>
            <a:r>
              <a:rPr lang="en-CA" dirty="0" err="1"/>
              <a:t>gagner</a:t>
            </a:r>
            <a:r>
              <a:rPr lang="en-CA" dirty="0"/>
              <a:t> du </a:t>
            </a:r>
            <a:r>
              <a:rPr lang="en-CA" dirty="0" err="1"/>
              <a:t>revenu</a:t>
            </a:r>
            <a:endParaRPr lang="en-CA" dirty="0"/>
          </a:p>
          <a:p>
            <a:r>
              <a:rPr lang="en-CA" dirty="0" err="1"/>
              <a:t>Vous</a:t>
            </a:r>
            <a:r>
              <a:rPr lang="en-CA" dirty="0"/>
              <a:t> </a:t>
            </a:r>
            <a:r>
              <a:rPr lang="en-CA" dirty="0" err="1"/>
              <a:t>devez</a:t>
            </a:r>
            <a:r>
              <a:rPr lang="en-CA" dirty="0"/>
              <a:t> </a:t>
            </a:r>
            <a:r>
              <a:rPr lang="en-CA" dirty="0" err="1"/>
              <a:t>alors</a:t>
            </a:r>
            <a:r>
              <a:rPr lang="en-CA" dirty="0"/>
              <a:t> </a:t>
            </a:r>
            <a:r>
              <a:rPr lang="en-CA" dirty="0" err="1"/>
              <a:t>établir</a:t>
            </a:r>
            <a:r>
              <a:rPr lang="en-CA" dirty="0"/>
              <a:t> la proportion </a:t>
            </a:r>
            <a:r>
              <a:rPr lang="en-CA" dirty="0" err="1"/>
              <a:t>d’utilisation</a:t>
            </a:r>
            <a:r>
              <a:rPr lang="en-CA" dirty="0"/>
              <a:t> de la </a:t>
            </a:r>
            <a:r>
              <a:rPr lang="en-CA" dirty="0" err="1"/>
              <a:t>résidence</a:t>
            </a:r>
            <a:r>
              <a:rPr lang="en-CA" dirty="0"/>
              <a:t> pour affaires, en </a:t>
            </a:r>
            <a:r>
              <a:rPr lang="en-CA" dirty="0" err="1"/>
              <a:t>fonction</a:t>
            </a:r>
            <a:r>
              <a:rPr lang="en-CA" dirty="0"/>
              <a:t> de la </a:t>
            </a:r>
            <a:r>
              <a:rPr lang="en-CA" b="1" dirty="0" err="1"/>
              <a:t>superficie</a:t>
            </a:r>
            <a:r>
              <a:rPr lang="en-CA" b="1" dirty="0"/>
              <a:t> et du temps </a:t>
            </a:r>
            <a:r>
              <a:rPr lang="en-CA" b="1" dirty="0" err="1"/>
              <a:t>d’utilisation</a:t>
            </a:r>
            <a:r>
              <a:rPr lang="en-CA" b="1" dirty="0"/>
              <a:t> </a:t>
            </a:r>
            <a:endParaRPr lang="fr-CA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/>
              <a:t>Déductibilité</a:t>
            </a:r>
            <a:r>
              <a:rPr lang="en-CA" dirty="0"/>
              <a:t> </a:t>
            </a:r>
            <a:br>
              <a:rPr lang="en-CA" dirty="0"/>
            </a:br>
            <a:r>
              <a:rPr lang="en-CA" dirty="0"/>
              <a:t>des </a:t>
            </a:r>
            <a:r>
              <a:rPr lang="en-CA" dirty="0" err="1"/>
              <a:t>frais</a:t>
            </a:r>
            <a:r>
              <a:rPr lang="en-CA" dirty="0"/>
              <a:t> de bureau à domicile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389120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Si le T.A </a:t>
            </a:r>
            <a:r>
              <a:rPr lang="en-CA" dirty="0" err="1"/>
              <a:t>rencontre</a:t>
            </a:r>
            <a:r>
              <a:rPr lang="en-CA" dirty="0"/>
              <a:t> des clients à </a:t>
            </a:r>
            <a:r>
              <a:rPr lang="en-CA" b="1" dirty="0" err="1"/>
              <a:t>leur</a:t>
            </a:r>
            <a:r>
              <a:rPr lang="en-CA" dirty="0"/>
              <a:t> domicile</a:t>
            </a:r>
          </a:p>
          <a:p>
            <a:pPr lvl="1"/>
            <a:r>
              <a:rPr lang="en-CA" dirty="0" err="1"/>
              <a:t>S’il</a:t>
            </a:r>
            <a:r>
              <a:rPr lang="en-CA" dirty="0"/>
              <a:t> utilise </a:t>
            </a:r>
            <a:r>
              <a:rPr lang="en-CA" dirty="0" err="1"/>
              <a:t>une</a:t>
            </a:r>
            <a:r>
              <a:rPr lang="en-CA" dirty="0"/>
              <a:t> pièce pour la </a:t>
            </a:r>
            <a:r>
              <a:rPr lang="en-CA" dirty="0" err="1"/>
              <a:t>gestion</a:t>
            </a:r>
            <a:r>
              <a:rPr lang="en-CA" dirty="0"/>
              <a:t> de son </a:t>
            </a:r>
            <a:r>
              <a:rPr lang="en-CA" dirty="0" err="1"/>
              <a:t>entreprise</a:t>
            </a:r>
            <a:r>
              <a:rPr lang="en-CA" dirty="0"/>
              <a:t> , </a:t>
            </a:r>
            <a:r>
              <a:rPr lang="en-CA" dirty="0" err="1"/>
              <a:t>cette</a:t>
            </a:r>
            <a:r>
              <a:rPr lang="en-CA" dirty="0"/>
              <a:t> pièce </a:t>
            </a:r>
            <a:r>
              <a:rPr lang="en-CA" dirty="0" err="1"/>
              <a:t>est</a:t>
            </a:r>
            <a:r>
              <a:rPr lang="en-CA" dirty="0"/>
              <a:t> </a:t>
            </a:r>
            <a:r>
              <a:rPr lang="en-CA" dirty="0" err="1"/>
              <a:t>alors</a:t>
            </a:r>
            <a:r>
              <a:rPr lang="en-CA" dirty="0"/>
              <a:t> </a:t>
            </a:r>
            <a:r>
              <a:rPr lang="en-CA" dirty="0" err="1"/>
              <a:t>considérée</a:t>
            </a:r>
            <a:r>
              <a:rPr lang="en-CA" dirty="0"/>
              <a:t> </a:t>
            </a:r>
            <a:r>
              <a:rPr lang="en-CA" dirty="0" err="1"/>
              <a:t>comme</a:t>
            </a:r>
            <a:r>
              <a:rPr lang="en-CA" dirty="0"/>
              <a:t> son principal lieu </a:t>
            </a:r>
            <a:r>
              <a:rPr lang="en-CA" dirty="0" err="1"/>
              <a:t>d’affaires</a:t>
            </a:r>
            <a:endParaRPr lang="en-CA" dirty="0"/>
          </a:p>
          <a:p>
            <a:pPr lvl="1"/>
            <a:r>
              <a:rPr lang="en-CA" dirty="0" err="1"/>
              <a:t>Certains</a:t>
            </a:r>
            <a:r>
              <a:rPr lang="en-CA" dirty="0"/>
              <a:t> </a:t>
            </a:r>
            <a:r>
              <a:rPr lang="en-CA" dirty="0" err="1"/>
              <a:t>frais</a:t>
            </a:r>
            <a:r>
              <a:rPr lang="en-CA" dirty="0"/>
              <a:t>  (ex. </a:t>
            </a:r>
            <a:r>
              <a:rPr lang="en-CA" dirty="0" err="1"/>
              <a:t>intérêts</a:t>
            </a:r>
            <a:r>
              <a:rPr lang="en-CA" dirty="0"/>
              <a:t> </a:t>
            </a:r>
            <a:r>
              <a:rPr lang="en-CA" dirty="0" err="1"/>
              <a:t>hypothécaires</a:t>
            </a:r>
            <a:r>
              <a:rPr lang="en-CA" dirty="0"/>
              <a:t>) </a:t>
            </a:r>
            <a:r>
              <a:rPr lang="en-CA" dirty="0" err="1"/>
              <a:t>deviennent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r>
              <a:rPr lang="en-CA" dirty="0"/>
              <a:t>  </a:t>
            </a:r>
          </a:p>
          <a:p>
            <a:pPr lvl="1"/>
            <a:r>
              <a:rPr lang="en-CA" b="1" dirty="0"/>
              <a:t>N.B. Il ne </a:t>
            </a:r>
            <a:r>
              <a:rPr lang="en-CA" b="1" dirty="0" err="1"/>
              <a:t>doit</a:t>
            </a:r>
            <a:r>
              <a:rPr lang="en-CA" b="1" dirty="0"/>
              <a:t> pas y </a:t>
            </a:r>
            <a:r>
              <a:rPr lang="en-CA" b="1" dirty="0" err="1"/>
              <a:t>avoir</a:t>
            </a:r>
            <a:r>
              <a:rPr lang="en-CA" b="1" dirty="0"/>
              <a:t> de local commercial</a:t>
            </a:r>
          </a:p>
          <a:p>
            <a:pPr>
              <a:spcBef>
                <a:spcPts val="1800"/>
              </a:spcBef>
            </a:pPr>
            <a:r>
              <a:rPr lang="en-CA" dirty="0"/>
              <a:t>Si le T.A </a:t>
            </a:r>
            <a:r>
              <a:rPr lang="en-CA" dirty="0" err="1"/>
              <a:t>reçoit</a:t>
            </a:r>
            <a:r>
              <a:rPr lang="en-CA" dirty="0"/>
              <a:t> </a:t>
            </a:r>
            <a:r>
              <a:rPr lang="en-CA" dirty="0" err="1"/>
              <a:t>ses</a:t>
            </a:r>
            <a:r>
              <a:rPr lang="en-CA" dirty="0"/>
              <a:t> clients à son bureau</a:t>
            </a:r>
          </a:p>
          <a:p>
            <a:pPr lvl="1"/>
            <a:r>
              <a:rPr lang="en-CA" dirty="0"/>
              <a:t>Le local de travail ne </a:t>
            </a:r>
            <a:r>
              <a:rPr lang="en-CA" dirty="0" err="1"/>
              <a:t>doit</a:t>
            </a:r>
            <a:r>
              <a:rPr lang="en-CA" dirty="0"/>
              <a:t> </a:t>
            </a:r>
            <a:r>
              <a:rPr lang="en-CA" dirty="0" err="1"/>
              <a:t>être</a:t>
            </a:r>
            <a:r>
              <a:rPr lang="en-CA" dirty="0"/>
              <a:t> </a:t>
            </a:r>
            <a:r>
              <a:rPr lang="en-CA" dirty="0" err="1"/>
              <a:t>utilisé</a:t>
            </a:r>
            <a:r>
              <a:rPr lang="en-CA" dirty="0"/>
              <a:t> </a:t>
            </a:r>
            <a:r>
              <a:rPr lang="en-CA" dirty="0" err="1"/>
              <a:t>que</a:t>
            </a:r>
            <a:r>
              <a:rPr lang="en-CA" dirty="0"/>
              <a:t> pour </a:t>
            </a:r>
            <a:r>
              <a:rPr lang="en-CA" b="1" dirty="0" err="1"/>
              <a:t>tirer</a:t>
            </a:r>
            <a:r>
              <a:rPr lang="en-CA" b="1" dirty="0"/>
              <a:t> un </a:t>
            </a:r>
            <a:r>
              <a:rPr lang="en-CA" b="1" dirty="0" err="1"/>
              <a:t>revenu</a:t>
            </a:r>
            <a:r>
              <a:rPr lang="en-CA" b="1" dirty="0"/>
              <a:t> </a:t>
            </a:r>
            <a:r>
              <a:rPr lang="en-CA" b="1" dirty="0" err="1"/>
              <a:t>d’une</a:t>
            </a:r>
            <a:r>
              <a:rPr lang="en-CA" b="1" dirty="0"/>
              <a:t> </a:t>
            </a:r>
            <a:r>
              <a:rPr lang="en-CA" b="1" dirty="0" err="1"/>
              <a:t>entreprise</a:t>
            </a:r>
            <a:r>
              <a:rPr lang="en-CA" b="1" dirty="0"/>
              <a:t> et </a:t>
            </a:r>
            <a:r>
              <a:rPr lang="en-CA" dirty="0" err="1"/>
              <a:t>rencontrer</a:t>
            </a:r>
            <a:r>
              <a:rPr lang="en-CA" dirty="0"/>
              <a:t> des </a:t>
            </a:r>
            <a:r>
              <a:rPr lang="en-CA" b="1" dirty="0"/>
              <a:t>clients </a:t>
            </a:r>
            <a:r>
              <a:rPr lang="en-CA" sz="2800" b="1" cap="small" dirty="0" err="1"/>
              <a:t>sur</a:t>
            </a:r>
            <a:r>
              <a:rPr lang="en-CA" sz="2800" b="1" cap="small" dirty="0"/>
              <a:t> </a:t>
            </a:r>
            <a:r>
              <a:rPr lang="en-CA" sz="2800" b="1" cap="small" dirty="0" err="1"/>
              <a:t>une</a:t>
            </a:r>
            <a:r>
              <a:rPr lang="en-CA" sz="2800" b="1" cap="small" dirty="0"/>
              <a:t> base </a:t>
            </a:r>
            <a:r>
              <a:rPr lang="en-CA" sz="2800" b="1" cap="small" dirty="0" err="1"/>
              <a:t>régulière</a:t>
            </a:r>
            <a:endParaRPr lang="en-CA" sz="2800" b="1" cap="small" dirty="0"/>
          </a:p>
          <a:p>
            <a:pPr lvl="2"/>
            <a:r>
              <a:rPr lang="en-CA" dirty="0"/>
              <a:t>Par  </a:t>
            </a:r>
            <a:r>
              <a:rPr lang="en-CA" dirty="0" err="1"/>
              <a:t>exemple</a:t>
            </a:r>
            <a:r>
              <a:rPr lang="en-CA" dirty="0"/>
              <a:t>, pour un </a:t>
            </a:r>
            <a:r>
              <a:rPr lang="en-CA" dirty="0" err="1"/>
              <a:t>médecin</a:t>
            </a:r>
            <a:r>
              <a:rPr lang="en-CA" dirty="0"/>
              <a:t> qui </a:t>
            </a:r>
            <a:r>
              <a:rPr lang="en-CA" dirty="0" err="1"/>
              <a:t>recevrait</a:t>
            </a:r>
            <a:r>
              <a:rPr lang="en-CA" dirty="0"/>
              <a:t> à son domicile un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deux</a:t>
            </a:r>
            <a:r>
              <a:rPr lang="en-CA" dirty="0"/>
              <a:t> patients par </a:t>
            </a:r>
            <a:r>
              <a:rPr lang="en-CA" dirty="0" err="1"/>
              <a:t>semaine</a:t>
            </a:r>
            <a:r>
              <a:rPr lang="en-CA" dirty="0"/>
              <a:t>, le </a:t>
            </a:r>
            <a:r>
              <a:rPr lang="en-CA" dirty="0" err="1"/>
              <a:t>critère</a:t>
            </a:r>
            <a:r>
              <a:rPr lang="en-CA" dirty="0"/>
              <a:t> de la </a:t>
            </a:r>
            <a:r>
              <a:rPr lang="en-CA" dirty="0" err="1"/>
              <a:t>fréquence</a:t>
            </a:r>
            <a:r>
              <a:rPr lang="en-CA" dirty="0"/>
              <a:t> et de la </a:t>
            </a:r>
            <a:r>
              <a:rPr lang="en-CA" dirty="0" err="1"/>
              <a:t>régularité</a:t>
            </a:r>
            <a:r>
              <a:rPr lang="en-CA" dirty="0"/>
              <a:t> ne </a:t>
            </a:r>
            <a:r>
              <a:rPr lang="en-CA" dirty="0" err="1"/>
              <a:t>serait</a:t>
            </a:r>
            <a:r>
              <a:rPr lang="en-CA" dirty="0"/>
              <a:t> pas </a:t>
            </a:r>
            <a:r>
              <a:rPr lang="en-CA" dirty="0" err="1"/>
              <a:t>respecté</a:t>
            </a:r>
            <a:r>
              <a:rPr lang="en-CA" dirty="0"/>
              <a:t>.</a:t>
            </a:r>
          </a:p>
          <a:p>
            <a:r>
              <a:rPr lang="en-CA" dirty="0" err="1"/>
              <a:t>Uniquement</a:t>
            </a:r>
            <a:r>
              <a:rPr lang="en-CA" dirty="0"/>
              <a:t> </a:t>
            </a:r>
            <a:r>
              <a:rPr lang="en-CA" dirty="0" err="1"/>
              <a:t>si</a:t>
            </a:r>
            <a:r>
              <a:rPr lang="en-CA" dirty="0"/>
              <a:t> </a:t>
            </a:r>
            <a:r>
              <a:rPr lang="en-CA" dirty="0" err="1"/>
              <a:t>ces</a:t>
            </a:r>
            <a:r>
              <a:rPr lang="en-CA" dirty="0"/>
              <a:t> </a:t>
            </a:r>
            <a:r>
              <a:rPr lang="en-CA" dirty="0" err="1"/>
              <a:t>frais</a:t>
            </a:r>
            <a:r>
              <a:rPr lang="en-CA" dirty="0"/>
              <a:t> ne </a:t>
            </a:r>
            <a:r>
              <a:rPr lang="en-CA" dirty="0" err="1"/>
              <a:t>dépassent</a:t>
            </a:r>
            <a:r>
              <a:rPr lang="en-CA" dirty="0"/>
              <a:t> pas le </a:t>
            </a:r>
            <a:r>
              <a:rPr lang="en-CA" dirty="0" err="1"/>
              <a:t>revenu</a:t>
            </a:r>
            <a:r>
              <a:rPr lang="en-CA" dirty="0"/>
              <a:t> </a:t>
            </a:r>
            <a:r>
              <a:rPr lang="en-CA" dirty="0" err="1"/>
              <a:t>tiré</a:t>
            </a:r>
            <a:r>
              <a:rPr lang="en-CA" dirty="0"/>
              <a:t> de </a:t>
            </a:r>
            <a:r>
              <a:rPr lang="en-CA" dirty="0" err="1"/>
              <a:t>l’entreprise</a:t>
            </a:r>
            <a:endParaRPr lang="en-CA" dirty="0"/>
          </a:p>
        </p:txBody>
      </p:sp>
      <p:sp>
        <p:nvSpPr>
          <p:cNvPr id="4" name="ZoneTexte 3"/>
          <p:cNvSpPr txBox="1"/>
          <p:nvPr/>
        </p:nvSpPr>
        <p:spPr>
          <a:xfrm>
            <a:off x="2123728" y="6336007"/>
            <a:ext cx="694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cap="small" dirty="0"/>
              <a:t>Ne </a:t>
            </a:r>
            <a:r>
              <a:rPr lang="en-CA" sz="2400" b="1" cap="small" dirty="0" err="1"/>
              <a:t>peuvent</a:t>
            </a:r>
            <a:r>
              <a:rPr lang="en-CA" sz="2400" b="1" cap="small" dirty="0"/>
              <a:t> </a:t>
            </a:r>
            <a:r>
              <a:rPr lang="en-CA" sz="2400" b="1" cap="small" dirty="0" err="1"/>
              <a:t>jamais</a:t>
            </a:r>
            <a:r>
              <a:rPr lang="en-CA" sz="2400" b="1" cap="small" dirty="0"/>
              <a:t> </a:t>
            </a:r>
            <a:r>
              <a:rPr lang="en-CA" sz="2400" b="1" cap="small" dirty="0" err="1"/>
              <a:t>créer</a:t>
            </a:r>
            <a:r>
              <a:rPr lang="en-CA" sz="2400" b="1" cap="small" dirty="0"/>
              <a:t> </a:t>
            </a:r>
            <a:r>
              <a:rPr lang="en-CA" sz="2400" b="1" cap="small" dirty="0" err="1"/>
              <a:t>une</a:t>
            </a:r>
            <a:r>
              <a:rPr lang="en-CA" sz="2400" b="1" cap="small" dirty="0"/>
              <a:t> </a:t>
            </a:r>
            <a:r>
              <a:rPr lang="en-CA" sz="2400" b="1" cap="small" dirty="0" err="1"/>
              <a:t>perte</a:t>
            </a:r>
            <a:r>
              <a:rPr lang="en-CA" sz="2400" b="1" cap="small" dirty="0"/>
              <a:t> </a:t>
            </a:r>
            <a:r>
              <a:rPr lang="en-CA" sz="2400" b="1" cap="small" dirty="0" err="1"/>
              <a:t>d’entreprise</a:t>
            </a:r>
            <a:endParaRPr lang="fr-CA" sz="2400" b="1" cap="small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691680" y="6566840"/>
            <a:ext cx="4320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007096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/>
              <a:t>Déductibilité</a:t>
            </a:r>
            <a:r>
              <a:rPr lang="en-CA" dirty="0"/>
              <a:t> de la </a:t>
            </a:r>
            <a:r>
              <a:rPr lang="en-CA" dirty="0" err="1"/>
              <a:t>résidence</a:t>
            </a:r>
            <a:r>
              <a:rPr lang="en-CA" dirty="0"/>
              <a:t> pour </a:t>
            </a:r>
            <a:r>
              <a:rPr lang="en-CA" dirty="0" err="1"/>
              <a:t>gagner</a:t>
            </a:r>
            <a:r>
              <a:rPr lang="en-CA" dirty="0"/>
              <a:t> des </a:t>
            </a:r>
            <a:r>
              <a:rPr lang="en-CA" dirty="0" err="1"/>
              <a:t>revenus</a:t>
            </a:r>
            <a:r>
              <a:rPr lang="en-CA" dirty="0"/>
              <a:t> de </a:t>
            </a:r>
            <a:r>
              <a:rPr lang="en-CA" dirty="0" err="1"/>
              <a:t>garderie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sz="4700" dirty="0" err="1"/>
              <a:t>travailleur</a:t>
            </a:r>
            <a:r>
              <a:rPr lang="en-CA" sz="4700" dirty="0"/>
              <a:t> </a:t>
            </a:r>
            <a:r>
              <a:rPr lang="en-CA" sz="4700" dirty="0" err="1"/>
              <a:t>autonome</a:t>
            </a:r>
            <a:r>
              <a:rPr lang="en-CA" sz="4700" dirty="0"/>
              <a:t> à temps </a:t>
            </a:r>
            <a:r>
              <a:rPr lang="en-CA" sz="4700" dirty="0" err="1"/>
              <a:t>partiel</a:t>
            </a:r>
            <a:endParaRPr lang="fr-CA" sz="4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636912"/>
            <a:ext cx="8229600" cy="4221088"/>
          </a:xfrm>
        </p:spPr>
        <p:txBody>
          <a:bodyPr/>
          <a:lstStyle/>
          <a:p>
            <a:r>
              <a:rPr lang="en-CA" dirty="0" err="1"/>
              <a:t>Dès</a:t>
            </a:r>
            <a:r>
              <a:rPr lang="en-CA" dirty="0"/>
              <a:t> </a:t>
            </a:r>
            <a:r>
              <a:rPr lang="en-CA" dirty="0" err="1"/>
              <a:t>qu’il</a:t>
            </a:r>
            <a:r>
              <a:rPr lang="en-CA" dirty="0"/>
              <a:t> y a utilisation </a:t>
            </a:r>
            <a:r>
              <a:rPr lang="en-CA" dirty="0" err="1"/>
              <a:t>mixte</a:t>
            </a:r>
            <a:r>
              <a:rPr lang="en-CA" dirty="0"/>
              <a:t> de </a:t>
            </a:r>
            <a:r>
              <a:rPr lang="en-CA" dirty="0" err="1"/>
              <a:t>l’espace</a:t>
            </a:r>
            <a:r>
              <a:rPr lang="en-CA" dirty="0"/>
              <a:t> de travail</a:t>
            </a:r>
          </a:p>
          <a:p>
            <a:r>
              <a:rPr lang="en-CA" dirty="0" err="1"/>
              <a:t>Exemple</a:t>
            </a:r>
            <a:endParaRPr lang="en-CA" dirty="0"/>
          </a:p>
          <a:p>
            <a:pPr lvl="1"/>
            <a:r>
              <a:rPr lang="en-CA" dirty="0" err="1"/>
              <a:t>Superficie</a:t>
            </a:r>
            <a:r>
              <a:rPr lang="en-CA" dirty="0"/>
              <a:t> </a:t>
            </a:r>
            <a:r>
              <a:rPr lang="en-CA" dirty="0" err="1"/>
              <a:t>totale</a:t>
            </a:r>
            <a:r>
              <a:rPr lang="en-CA" dirty="0"/>
              <a:t> </a:t>
            </a:r>
            <a:r>
              <a:rPr lang="en-CA" dirty="0" err="1"/>
              <a:t>utilisée</a:t>
            </a:r>
            <a:r>
              <a:rPr lang="en-CA" dirty="0"/>
              <a:t> 30 m/ 100 m</a:t>
            </a:r>
          </a:p>
          <a:p>
            <a:pPr lvl="1"/>
            <a:r>
              <a:rPr lang="en-CA" dirty="0"/>
              <a:t>Utilisation 10h/</a:t>
            </a:r>
            <a:r>
              <a:rPr lang="en-CA" dirty="0" err="1"/>
              <a:t>jr</a:t>
            </a:r>
            <a:r>
              <a:rPr lang="en-CA" dirty="0"/>
              <a:t>  5 </a:t>
            </a:r>
            <a:r>
              <a:rPr lang="en-CA" dirty="0" err="1"/>
              <a:t>jours</a:t>
            </a:r>
            <a:r>
              <a:rPr lang="en-CA" dirty="0"/>
              <a:t> par </a:t>
            </a:r>
            <a:r>
              <a:rPr lang="en-CA" dirty="0" err="1"/>
              <a:t>semaine</a:t>
            </a:r>
            <a:endParaRPr lang="en-CA" dirty="0"/>
          </a:p>
          <a:p>
            <a:pPr lvl="1"/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totaux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r>
              <a:rPr lang="en-CA" dirty="0"/>
              <a:t> : 7,000$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CA" dirty="0" err="1"/>
              <a:t>Calcul</a:t>
            </a:r>
            <a:endParaRPr lang="en-CA" dirty="0"/>
          </a:p>
          <a:p>
            <a:pPr lvl="1"/>
            <a:r>
              <a:rPr lang="en-CA" dirty="0">
                <a:solidFill>
                  <a:srgbClr val="FF0000"/>
                </a:solidFill>
              </a:rPr>
              <a:t>10/24 </a:t>
            </a:r>
            <a:r>
              <a:rPr lang="en-CA" dirty="0" err="1">
                <a:solidFill>
                  <a:srgbClr val="FF0000"/>
                </a:solidFill>
              </a:rPr>
              <a:t>hres</a:t>
            </a:r>
            <a:r>
              <a:rPr lang="en-CA" dirty="0">
                <a:solidFill>
                  <a:srgbClr val="FF0000"/>
                </a:solidFill>
              </a:rPr>
              <a:t> X 30/100 </a:t>
            </a:r>
            <a:r>
              <a:rPr lang="en-CA" dirty="0" err="1">
                <a:solidFill>
                  <a:srgbClr val="FF0000"/>
                </a:solidFill>
              </a:rPr>
              <a:t>mètre</a:t>
            </a:r>
            <a:r>
              <a:rPr lang="en-CA" dirty="0">
                <a:solidFill>
                  <a:srgbClr val="FF0000"/>
                </a:solidFill>
              </a:rPr>
              <a:t> X 5/7 </a:t>
            </a:r>
            <a:r>
              <a:rPr lang="en-CA" dirty="0" err="1">
                <a:solidFill>
                  <a:srgbClr val="FF0000"/>
                </a:solidFill>
              </a:rPr>
              <a:t>jours</a:t>
            </a:r>
            <a:r>
              <a:rPr lang="en-CA" dirty="0">
                <a:solidFill>
                  <a:srgbClr val="FF0000"/>
                </a:solidFill>
              </a:rPr>
              <a:t> X 7,000$ = 625$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9592" y="602128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Source : </a:t>
            </a:r>
            <a:r>
              <a:rPr lang="en-CA" dirty="0" err="1"/>
              <a:t>Agence</a:t>
            </a:r>
            <a:r>
              <a:rPr lang="en-CA" dirty="0"/>
              <a:t> du </a:t>
            </a:r>
            <a:r>
              <a:rPr lang="en-CA" dirty="0" err="1"/>
              <a:t>Revenu</a:t>
            </a:r>
            <a:r>
              <a:rPr lang="en-CA" dirty="0"/>
              <a:t> du Canada - </a:t>
            </a:r>
            <a:r>
              <a:rPr lang="en-CA" dirty="0" err="1"/>
              <a:t>Séminaire</a:t>
            </a:r>
            <a:r>
              <a:rPr lang="en-CA" dirty="0"/>
              <a:t> </a:t>
            </a:r>
            <a:r>
              <a:rPr lang="en-CA" dirty="0" err="1"/>
              <a:t>d’informations</a:t>
            </a:r>
            <a:r>
              <a:rPr lang="en-CA" dirty="0"/>
              <a:t> en </a:t>
            </a:r>
            <a:r>
              <a:rPr lang="en-CA" dirty="0" err="1"/>
              <a:t>fiscalité</a:t>
            </a:r>
            <a:r>
              <a:rPr lang="en-CA" dirty="0"/>
              <a:t> pour les </a:t>
            </a:r>
            <a:r>
              <a:rPr lang="en-CA" dirty="0" err="1"/>
              <a:t>responsables</a:t>
            </a:r>
            <a:r>
              <a:rPr lang="en-CA" dirty="0"/>
              <a:t> de </a:t>
            </a:r>
            <a:r>
              <a:rPr lang="en-CA" dirty="0" err="1"/>
              <a:t>garde</a:t>
            </a:r>
            <a:r>
              <a:rPr lang="en-CA" dirty="0"/>
              <a:t> en milieu familial</a:t>
            </a:r>
            <a:endParaRPr lang="fr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b="1" dirty="0"/>
              <a:t>non-</a:t>
            </a:r>
            <a:r>
              <a:rPr lang="en-CA" b="1" dirty="0" err="1"/>
              <a:t>déductibles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922520"/>
          </a:xfrm>
        </p:spPr>
        <p:txBody>
          <a:bodyPr>
            <a:normAutofit/>
          </a:bodyPr>
          <a:lstStyle/>
          <a:p>
            <a:pPr lvl="1"/>
            <a:r>
              <a:rPr lang="en-CA" dirty="0" err="1"/>
              <a:t>Habillement</a:t>
            </a:r>
            <a:endParaRPr lang="en-CA" dirty="0"/>
          </a:p>
          <a:p>
            <a:pPr lvl="1"/>
            <a:r>
              <a:rPr lang="en-CA" dirty="0"/>
              <a:t>Service </a:t>
            </a:r>
            <a:r>
              <a:rPr lang="en-CA" dirty="0" err="1"/>
              <a:t>téléphonique</a:t>
            </a:r>
            <a:r>
              <a:rPr lang="en-CA" dirty="0"/>
              <a:t> de base (</a:t>
            </a:r>
            <a:r>
              <a:rPr lang="en-CA" dirty="0" err="1"/>
              <a:t>sauf</a:t>
            </a:r>
            <a:r>
              <a:rPr lang="en-CA" dirty="0"/>
              <a:t> </a:t>
            </a:r>
            <a:r>
              <a:rPr lang="en-CA" dirty="0" err="1"/>
              <a:t>si</a:t>
            </a:r>
            <a:r>
              <a:rPr lang="en-CA" dirty="0"/>
              <a:t> commercial)</a:t>
            </a:r>
          </a:p>
          <a:p>
            <a:pPr lvl="1"/>
            <a:r>
              <a:rPr lang="en-CA" dirty="0"/>
              <a:t>Assurance-vie &amp; assurance </a:t>
            </a:r>
            <a:r>
              <a:rPr lang="en-CA" dirty="0" err="1"/>
              <a:t>invalidité</a:t>
            </a:r>
            <a:r>
              <a:rPr lang="en-CA" dirty="0"/>
              <a:t> (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salaire</a:t>
            </a:r>
            <a:r>
              <a:rPr lang="en-CA" dirty="0"/>
              <a:t>)</a:t>
            </a:r>
          </a:p>
          <a:p>
            <a:pPr lvl="1"/>
            <a:r>
              <a:rPr lang="en-CA" dirty="0" err="1"/>
              <a:t>Intérêts</a:t>
            </a:r>
            <a:r>
              <a:rPr lang="en-CA" dirty="0"/>
              <a:t> et </a:t>
            </a:r>
            <a:r>
              <a:rPr lang="en-CA" dirty="0" err="1"/>
              <a:t>pénalités</a:t>
            </a:r>
            <a:r>
              <a:rPr lang="en-CA" dirty="0"/>
              <a:t> </a:t>
            </a:r>
            <a:r>
              <a:rPr lang="en-CA" dirty="0" err="1"/>
              <a:t>payés</a:t>
            </a:r>
            <a:r>
              <a:rPr lang="en-CA" dirty="0"/>
              <a:t> </a:t>
            </a:r>
            <a:r>
              <a:rPr lang="en-CA" dirty="0" err="1"/>
              <a:t>sur</a:t>
            </a:r>
            <a:r>
              <a:rPr lang="en-CA" dirty="0"/>
              <a:t>  </a:t>
            </a:r>
            <a:r>
              <a:rPr lang="en-CA" dirty="0" err="1"/>
              <a:t>vos</a:t>
            </a:r>
            <a:r>
              <a:rPr lang="en-CA" dirty="0"/>
              <a:t> </a:t>
            </a:r>
            <a:r>
              <a:rPr lang="en-CA" dirty="0" err="1"/>
              <a:t>impôts</a:t>
            </a:r>
            <a:endParaRPr lang="en-CA" dirty="0"/>
          </a:p>
          <a:p>
            <a:pPr lvl="1"/>
            <a:r>
              <a:rPr lang="en-CA" dirty="0"/>
              <a:t>Contraventions</a:t>
            </a:r>
          </a:p>
          <a:p>
            <a:pPr lvl="1"/>
            <a:r>
              <a:rPr lang="en-CA" dirty="0" err="1"/>
              <a:t>Coûts</a:t>
            </a:r>
            <a:r>
              <a:rPr lang="en-CA" dirty="0"/>
              <a:t> des </a:t>
            </a:r>
            <a:r>
              <a:rPr lang="en-CA" dirty="0" err="1"/>
              <a:t>produits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services consommés </a:t>
            </a:r>
            <a:r>
              <a:rPr lang="en-CA" dirty="0" err="1"/>
              <a:t>personnellement</a:t>
            </a:r>
            <a:endParaRPr lang="en-CA" dirty="0"/>
          </a:p>
          <a:p>
            <a:pPr lvl="1"/>
            <a:r>
              <a:rPr lang="en-CA" dirty="0" err="1"/>
              <a:t>Cotisations</a:t>
            </a:r>
            <a:r>
              <a:rPr lang="en-CA" dirty="0"/>
              <a:t> à un club de golf </a:t>
            </a:r>
            <a:r>
              <a:rPr lang="en-CA" dirty="0" err="1"/>
              <a:t>ou</a:t>
            </a:r>
            <a:r>
              <a:rPr lang="en-CA" dirty="0"/>
              <a:t> de </a:t>
            </a:r>
            <a:r>
              <a:rPr lang="en-CA" dirty="0" err="1"/>
              <a:t>conditionnement</a:t>
            </a:r>
            <a:r>
              <a:rPr lang="en-CA" dirty="0"/>
              <a:t> physique</a:t>
            </a:r>
          </a:p>
          <a:p>
            <a:pPr lvl="1"/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faites</a:t>
            </a:r>
            <a:r>
              <a:rPr lang="en-CA" dirty="0"/>
              <a:t> pour </a:t>
            </a:r>
            <a:r>
              <a:rPr lang="en-CA" dirty="0" err="1"/>
              <a:t>l’usage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l’entretien</a:t>
            </a:r>
            <a:r>
              <a:rPr lang="en-CA" dirty="0"/>
              <a:t> d’un bateau de </a:t>
            </a:r>
            <a:r>
              <a:rPr lang="en-CA" dirty="0" err="1"/>
              <a:t>plaisance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d’un chalet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Erreur la plus fréquente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/>
          <a:lstStyle/>
          <a:p>
            <a:r>
              <a:rPr lang="fr-CA" dirty="0"/>
              <a:t>Mélanger la poche de l’entrepreneur avec la poche de l’entreprise</a:t>
            </a:r>
          </a:p>
          <a:p>
            <a:pPr lvl="1"/>
            <a:r>
              <a:rPr lang="fr-CA" dirty="0"/>
              <a:t>Ouvrir un compte bancaire séparé</a:t>
            </a:r>
          </a:p>
          <a:p>
            <a:pPr lvl="1"/>
            <a:r>
              <a:rPr lang="fr-CA" dirty="0"/>
              <a:t>Marge de crédit	: déductibles si dépenses affaires seulement</a:t>
            </a:r>
          </a:p>
          <a:p>
            <a:r>
              <a:rPr lang="fr-CA" dirty="0"/>
              <a:t>Technique de Mise à Part de l’Argent</a:t>
            </a:r>
          </a:p>
          <a:p>
            <a:pPr lvl="1"/>
            <a:r>
              <a:rPr lang="fr-CA" dirty="0"/>
              <a:t>Un compte pour payer les factures (avec marge crédit)</a:t>
            </a:r>
          </a:p>
          <a:p>
            <a:pPr lvl="1"/>
            <a:r>
              <a:rPr lang="fr-CA" dirty="0"/>
              <a:t>Un compte pour le dépôt des gains</a:t>
            </a:r>
          </a:p>
        </p:txBody>
      </p:sp>
    </p:spTree>
    <p:extLst>
      <p:ext uri="{BB962C8B-B14F-4D97-AF65-F5344CB8AC3E}">
        <p14:creationId xmlns:p14="http://schemas.microsoft.com/office/powerpoint/2010/main" val="1739824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Fiscalité et taxes de ventes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fr-CA" dirty="0"/>
              <a:t>Enregistrement à la TPS et la TVQ</a:t>
            </a:r>
          </a:p>
          <a:p>
            <a:pPr lvl="1"/>
            <a:r>
              <a:rPr lang="fr-CA" dirty="0"/>
              <a:t>Dès que le revenu brut &gt; 30,000 $</a:t>
            </a:r>
          </a:p>
          <a:p>
            <a:pPr lvl="1"/>
            <a:r>
              <a:rPr lang="fr-CA" dirty="0"/>
              <a:t>Sur la base de 4 trimestres consécutifs</a:t>
            </a:r>
          </a:p>
          <a:p>
            <a:r>
              <a:rPr lang="fr-CA" dirty="0"/>
              <a:t>Calcul des remises de TPS &amp; TVQ</a:t>
            </a:r>
          </a:p>
          <a:p>
            <a:pPr lvl="1"/>
            <a:r>
              <a:rPr lang="fr-CA" dirty="0"/>
              <a:t>Notions d’intrants</a:t>
            </a:r>
          </a:p>
          <a:p>
            <a:pPr lvl="1"/>
            <a:r>
              <a:rPr lang="fr-CA" dirty="0"/>
              <a:t>Calcul abrégé ou détaillé</a:t>
            </a:r>
          </a:p>
          <a:p>
            <a:pPr lvl="1"/>
            <a:r>
              <a:rPr lang="fr-CA" dirty="0"/>
              <a:t>Annuel ou trimestriel VS gestion des sommes reçues</a:t>
            </a:r>
          </a:p>
          <a:p>
            <a:pPr lvl="1"/>
            <a:r>
              <a:rPr lang="fr-CA" sz="3200" dirty="0">
                <a:solidFill>
                  <a:srgbClr val="FFC000"/>
                </a:solidFill>
              </a:rPr>
              <a:t>Fichier Excel</a:t>
            </a:r>
          </a:p>
        </p:txBody>
      </p:sp>
    </p:spTree>
    <p:extLst>
      <p:ext uri="{BB962C8B-B14F-4D97-AF65-F5344CB8AC3E}">
        <p14:creationId xmlns:p14="http://schemas.microsoft.com/office/powerpoint/2010/main" val="242692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Autres</a:t>
            </a:r>
            <a:r>
              <a:rPr lang="en-CA" dirty="0"/>
              <a:t> </a:t>
            </a:r>
            <a:r>
              <a:rPr lang="en-CA" dirty="0" err="1"/>
              <a:t>informations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712968" cy="4922520"/>
          </a:xfrm>
        </p:spPr>
        <p:txBody>
          <a:bodyPr>
            <a:normAutofit fontScale="85000" lnSpcReduction="10000"/>
          </a:bodyPr>
          <a:lstStyle/>
          <a:p>
            <a:r>
              <a:rPr lang="en-CA" dirty="0" err="1"/>
              <a:t>Règles</a:t>
            </a:r>
            <a:r>
              <a:rPr lang="en-CA" dirty="0"/>
              <a:t> de 3, 6 et 10 </a:t>
            </a:r>
            <a:r>
              <a:rPr lang="en-CA" dirty="0" err="1"/>
              <a:t>ans</a:t>
            </a:r>
            <a:endParaRPr lang="en-CA" dirty="0"/>
          </a:p>
          <a:p>
            <a:pPr lvl="1"/>
            <a:r>
              <a:rPr lang="en-CA" dirty="0" err="1"/>
              <a:t>Années</a:t>
            </a:r>
            <a:r>
              <a:rPr lang="en-CA" dirty="0"/>
              <a:t> </a:t>
            </a:r>
            <a:r>
              <a:rPr lang="en-CA" dirty="0" err="1"/>
              <a:t>prescrites</a:t>
            </a:r>
            <a:r>
              <a:rPr lang="en-CA" dirty="0"/>
              <a:t> : 3 </a:t>
            </a:r>
            <a:r>
              <a:rPr lang="en-CA" dirty="0" err="1"/>
              <a:t>ans</a:t>
            </a:r>
            <a:r>
              <a:rPr lang="en-CA" dirty="0"/>
              <a:t> (2013-2014-2015)</a:t>
            </a:r>
          </a:p>
          <a:p>
            <a:pPr lvl="1"/>
            <a:r>
              <a:rPr lang="en-CA" dirty="0"/>
              <a:t>Conservation des documents : 6 </a:t>
            </a:r>
            <a:r>
              <a:rPr lang="en-CA" dirty="0" err="1"/>
              <a:t>ans</a:t>
            </a:r>
            <a:r>
              <a:rPr lang="en-CA" dirty="0"/>
              <a:t> (&gt;2010)</a:t>
            </a:r>
          </a:p>
          <a:p>
            <a:pPr lvl="1"/>
            <a:r>
              <a:rPr lang="en-CA" dirty="0" err="1"/>
              <a:t>Redressement</a:t>
            </a:r>
            <a:r>
              <a:rPr lang="en-CA" dirty="0"/>
              <a:t> des </a:t>
            </a:r>
            <a:r>
              <a:rPr lang="en-CA" dirty="0" err="1"/>
              <a:t>déclarations</a:t>
            </a:r>
            <a:r>
              <a:rPr lang="en-CA" dirty="0"/>
              <a:t> : 10 </a:t>
            </a:r>
            <a:r>
              <a:rPr lang="en-CA" dirty="0" err="1"/>
              <a:t>ans</a:t>
            </a:r>
            <a:r>
              <a:rPr lang="en-CA" dirty="0"/>
              <a:t> (2005 à 2015)</a:t>
            </a:r>
          </a:p>
          <a:p>
            <a:r>
              <a:rPr lang="en-CA" dirty="0"/>
              <a:t>Dates de production et </a:t>
            </a:r>
            <a:r>
              <a:rPr lang="en-CA" dirty="0" err="1"/>
              <a:t>d’intérêts</a:t>
            </a:r>
            <a:endParaRPr lang="en-CA" dirty="0"/>
          </a:p>
          <a:p>
            <a:pPr lvl="1"/>
            <a:r>
              <a:rPr lang="en-CA" dirty="0"/>
              <a:t>Date de </a:t>
            </a:r>
            <a:r>
              <a:rPr lang="en-CA" dirty="0" err="1"/>
              <a:t>paiement</a:t>
            </a:r>
            <a:r>
              <a:rPr lang="en-CA" dirty="0"/>
              <a:t> : 30 </a:t>
            </a:r>
            <a:r>
              <a:rPr lang="en-CA" dirty="0" err="1"/>
              <a:t>avril</a:t>
            </a:r>
            <a:endParaRPr lang="en-CA" dirty="0"/>
          </a:p>
          <a:p>
            <a:pPr lvl="1"/>
            <a:r>
              <a:rPr lang="en-CA" dirty="0"/>
              <a:t>Date de production : 15 </a:t>
            </a:r>
            <a:r>
              <a:rPr lang="en-CA" dirty="0" err="1"/>
              <a:t>juin</a:t>
            </a:r>
            <a:endParaRPr lang="en-CA" dirty="0"/>
          </a:p>
          <a:p>
            <a:r>
              <a:rPr lang="en-CA" dirty="0" err="1"/>
              <a:t>Intérêts</a:t>
            </a:r>
            <a:r>
              <a:rPr lang="en-CA" dirty="0"/>
              <a:t> &amp; </a:t>
            </a:r>
            <a:r>
              <a:rPr lang="en-CA" dirty="0" err="1"/>
              <a:t>pénalités</a:t>
            </a:r>
            <a:r>
              <a:rPr lang="en-CA" dirty="0"/>
              <a:t> </a:t>
            </a:r>
          </a:p>
          <a:p>
            <a:pPr lvl="1"/>
            <a:r>
              <a:rPr lang="en-CA" dirty="0"/>
              <a:t>Production </a:t>
            </a:r>
            <a:r>
              <a:rPr lang="en-CA" dirty="0" err="1"/>
              <a:t>tardive</a:t>
            </a:r>
            <a:r>
              <a:rPr lang="en-CA" dirty="0"/>
              <a:t> : 5% de </a:t>
            </a:r>
            <a:r>
              <a:rPr lang="en-CA" dirty="0" err="1"/>
              <a:t>l’impôt</a:t>
            </a:r>
            <a:r>
              <a:rPr lang="en-CA" dirty="0"/>
              <a:t> payable + 1% / </a:t>
            </a:r>
            <a:r>
              <a:rPr lang="en-CA" dirty="0" err="1"/>
              <a:t>mois</a:t>
            </a:r>
            <a:endParaRPr lang="en-CA" dirty="0"/>
          </a:p>
          <a:p>
            <a:pPr lvl="1"/>
            <a:r>
              <a:rPr lang="en-CA" dirty="0" err="1"/>
              <a:t>Fausse</a:t>
            </a:r>
            <a:r>
              <a:rPr lang="en-CA" dirty="0"/>
              <a:t> </a:t>
            </a:r>
            <a:r>
              <a:rPr lang="en-CA" dirty="0" err="1"/>
              <a:t>déclaration</a:t>
            </a:r>
            <a:r>
              <a:rPr lang="en-CA" dirty="0"/>
              <a:t> : 50% de </a:t>
            </a:r>
            <a:r>
              <a:rPr lang="en-CA" dirty="0" err="1"/>
              <a:t>l’impôt</a:t>
            </a:r>
            <a:r>
              <a:rPr lang="en-CA" dirty="0"/>
              <a:t> </a:t>
            </a:r>
            <a:r>
              <a:rPr lang="en-CA" dirty="0" err="1"/>
              <a:t>attribuable</a:t>
            </a:r>
            <a:endParaRPr lang="en-CA" dirty="0"/>
          </a:p>
          <a:p>
            <a:r>
              <a:rPr lang="en-CA" dirty="0" err="1"/>
              <a:t>Acomptes</a:t>
            </a:r>
            <a:r>
              <a:rPr lang="en-CA" dirty="0"/>
              <a:t> </a:t>
            </a:r>
            <a:r>
              <a:rPr lang="en-CA" dirty="0" err="1"/>
              <a:t>provisionnels</a:t>
            </a:r>
            <a:endParaRPr lang="en-CA" dirty="0"/>
          </a:p>
          <a:p>
            <a:pPr lvl="1"/>
            <a:r>
              <a:rPr lang="en-CA" dirty="0"/>
              <a:t>Si </a:t>
            </a:r>
            <a:r>
              <a:rPr lang="en-CA" dirty="0" err="1"/>
              <a:t>impôts</a:t>
            </a:r>
            <a:r>
              <a:rPr lang="en-CA" dirty="0"/>
              <a:t> à payer &gt; 1,800$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/>
              <a:t>l’année</a:t>
            </a:r>
            <a:r>
              <a:rPr lang="en-CA" dirty="0"/>
              <a:t> et </a:t>
            </a:r>
            <a:r>
              <a:rPr lang="en-CA" dirty="0" err="1"/>
              <a:t>l’une</a:t>
            </a:r>
            <a:r>
              <a:rPr lang="en-CA" dirty="0"/>
              <a:t> des 2 </a:t>
            </a:r>
            <a:r>
              <a:rPr lang="en-CA" dirty="0" err="1"/>
              <a:t>années</a:t>
            </a:r>
            <a:r>
              <a:rPr lang="en-CA" dirty="0"/>
              <a:t> </a:t>
            </a:r>
            <a:r>
              <a:rPr lang="en-CA" dirty="0" err="1"/>
              <a:t>précédentes</a:t>
            </a:r>
            <a:endParaRPr lang="en-CA" dirty="0"/>
          </a:p>
          <a:p>
            <a:pPr lvl="1"/>
            <a:r>
              <a:rPr lang="en-CA" dirty="0"/>
              <a:t>4 </a:t>
            </a:r>
            <a:r>
              <a:rPr lang="en-CA" dirty="0" err="1"/>
              <a:t>versements</a:t>
            </a:r>
            <a:r>
              <a:rPr lang="en-CA" dirty="0"/>
              <a:t> à faire (15 mars, 15 </a:t>
            </a:r>
            <a:r>
              <a:rPr lang="en-CA" dirty="0" err="1"/>
              <a:t>juin</a:t>
            </a:r>
            <a:r>
              <a:rPr lang="en-CA" dirty="0"/>
              <a:t>, 15 sept, 15 </a:t>
            </a:r>
            <a:r>
              <a:rPr lang="en-CA" dirty="0" err="1"/>
              <a:t>déc</a:t>
            </a:r>
            <a:r>
              <a:rPr lang="en-CA" dirty="0"/>
              <a:t>)</a:t>
            </a:r>
          </a:p>
          <a:p>
            <a:pPr lvl="1"/>
            <a:r>
              <a:rPr lang="en-CA" dirty="0" err="1"/>
              <a:t>Frais</a:t>
            </a:r>
            <a:r>
              <a:rPr lang="en-CA" dirty="0"/>
              <a:t> </a:t>
            </a:r>
            <a:r>
              <a:rPr lang="en-CA" dirty="0" err="1"/>
              <a:t>d’intérêts</a:t>
            </a:r>
            <a:r>
              <a:rPr lang="en-CA" dirty="0"/>
              <a:t> </a:t>
            </a:r>
            <a:r>
              <a:rPr lang="en-CA" dirty="0" err="1"/>
              <a:t>élevé</a:t>
            </a:r>
            <a:r>
              <a:rPr lang="en-CA" dirty="0"/>
              <a:t> au Québec : 16% !  </a:t>
            </a:r>
            <a:r>
              <a:rPr lang="en-CA" dirty="0" err="1"/>
              <a:t>si</a:t>
            </a:r>
            <a:r>
              <a:rPr lang="en-CA" dirty="0"/>
              <a:t> </a:t>
            </a:r>
            <a:r>
              <a:rPr lang="en-CA" dirty="0" err="1"/>
              <a:t>acomptes</a:t>
            </a:r>
            <a:r>
              <a:rPr lang="en-CA" dirty="0"/>
              <a:t> </a:t>
            </a:r>
            <a:r>
              <a:rPr lang="en-CA" dirty="0" err="1"/>
              <a:t>insuffisants</a:t>
            </a:r>
            <a:r>
              <a:rPr lang="en-CA" dirty="0"/>
              <a:t> (75%) 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/>
              <a:t>Incitatif financier reçu d’une institution financière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fr-CA" dirty="0"/>
              <a:t>Ristourne de Desjardins :</a:t>
            </a:r>
          </a:p>
          <a:p>
            <a:pPr lvl="1"/>
            <a:r>
              <a:rPr lang="fr-CA" dirty="0"/>
              <a:t>Sur revenus de placements : T4 A</a:t>
            </a:r>
          </a:p>
          <a:p>
            <a:pPr lvl="1"/>
            <a:r>
              <a:rPr lang="fr-CA" dirty="0"/>
              <a:t>Sur intérêts hypothécaire :   Imposable, si déductible</a:t>
            </a:r>
          </a:p>
          <a:p>
            <a:pPr lvl="2"/>
            <a:r>
              <a:rPr lang="fr-CA" dirty="0"/>
              <a:t>Réduction des intérêts déductibles</a:t>
            </a:r>
          </a:p>
          <a:p>
            <a:pPr lvl="3"/>
            <a:r>
              <a:rPr lang="fr-CA" dirty="0"/>
              <a:t>Intérêts totaux payés dans l’année : 4,000$</a:t>
            </a:r>
          </a:p>
          <a:p>
            <a:pPr lvl="3"/>
            <a:r>
              <a:rPr lang="fr-CA" dirty="0"/>
              <a:t>Intérêts reçues via la ristourne	:          300$</a:t>
            </a:r>
          </a:p>
          <a:p>
            <a:pPr lvl="3"/>
            <a:r>
              <a:rPr lang="fr-CA" dirty="0"/>
              <a:t>Intérêts déductibles :                         3,700$</a:t>
            </a:r>
          </a:p>
          <a:p>
            <a:pPr lvl="3"/>
            <a:r>
              <a:rPr lang="fr-CA" dirty="0"/>
              <a:t>Surface utilisée pour fins d’affaires : 10 %</a:t>
            </a:r>
          </a:p>
          <a:p>
            <a:pPr lvl="3"/>
            <a:r>
              <a:rPr lang="fr-CA" dirty="0"/>
              <a:t>Réduction possible du revenus d’affaires : 370$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Les </a:t>
            </a:r>
            <a:r>
              <a:rPr lang="en-CA" dirty="0" err="1"/>
              <a:t>grandes</a:t>
            </a:r>
            <a:r>
              <a:rPr lang="en-CA" dirty="0"/>
              <a:t> </a:t>
            </a:r>
            <a:r>
              <a:rPr lang="en-CA" dirty="0" err="1"/>
              <a:t>lignes</a:t>
            </a:r>
            <a:r>
              <a:rPr lang="en-CA" dirty="0"/>
              <a:t> de la </a:t>
            </a:r>
            <a:r>
              <a:rPr lang="en-CA" dirty="0" err="1"/>
              <a:t>journée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29824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/>
              <a:t>Quelques</a:t>
            </a:r>
            <a:r>
              <a:rPr lang="en-CA" dirty="0"/>
              <a:t> </a:t>
            </a:r>
            <a:r>
              <a:rPr lang="en-CA" dirty="0" err="1"/>
              <a:t>références</a:t>
            </a:r>
            <a:r>
              <a:rPr lang="en-CA" dirty="0"/>
              <a:t> </a:t>
            </a:r>
            <a:r>
              <a:rPr lang="en-CA" dirty="0" err="1"/>
              <a:t>utiles</a:t>
            </a:r>
            <a:endParaRPr lang="en-CA" dirty="0"/>
          </a:p>
          <a:p>
            <a:r>
              <a:rPr lang="en-CA" dirty="0" err="1"/>
              <a:t>Quelles</a:t>
            </a:r>
            <a:r>
              <a:rPr lang="en-CA" dirty="0"/>
              <a:t> </a:t>
            </a:r>
            <a:r>
              <a:rPr lang="en-CA" dirty="0" err="1"/>
              <a:t>sont</a:t>
            </a:r>
            <a:r>
              <a:rPr lang="en-CA" dirty="0"/>
              <a:t> les obligations du </a:t>
            </a:r>
            <a:r>
              <a:rPr lang="en-CA" dirty="0" err="1"/>
              <a:t>contribuable</a:t>
            </a:r>
            <a:endParaRPr lang="en-CA" dirty="0"/>
          </a:p>
          <a:p>
            <a:r>
              <a:rPr lang="en-CA" dirty="0" err="1"/>
              <a:t>Êtes-vous</a:t>
            </a:r>
            <a:r>
              <a:rPr lang="en-CA" dirty="0"/>
              <a:t> un </a:t>
            </a:r>
            <a:r>
              <a:rPr lang="en-CA" dirty="0" err="1"/>
              <a:t>vrai</a:t>
            </a:r>
            <a:r>
              <a:rPr lang="en-CA" dirty="0"/>
              <a:t> </a:t>
            </a:r>
            <a:r>
              <a:rPr lang="en-CA" dirty="0" err="1"/>
              <a:t>travailleur</a:t>
            </a:r>
            <a:r>
              <a:rPr lang="en-CA" dirty="0"/>
              <a:t> </a:t>
            </a:r>
            <a:r>
              <a:rPr lang="en-CA" dirty="0" err="1"/>
              <a:t>autonome</a:t>
            </a:r>
            <a:endParaRPr lang="en-CA" dirty="0"/>
          </a:p>
          <a:p>
            <a:r>
              <a:rPr lang="en-CA" dirty="0" err="1"/>
              <a:t>Est-il</a:t>
            </a:r>
            <a:r>
              <a:rPr lang="en-CA" dirty="0"/>
              <a:t> </a:t>
            </a:r>
            <a:r>
              <a:rPr lang="en-CA" dirty="0" err="1"/>
              <a:t>si</a:t>
            </a:r>
            <a:r>
              <a:rPr lang="en-CA" dirty="0"/>
              <a:t> </a:t>
            </a:r>
            <a:r>
              <a:rPr lang="en-CA" dirty="0" err="1"/>
              <a:t>avantageux</a:t>
            </a:r>
            <a:r>
              <a:rPr lang="en-CA" dirty="0"/>
              <a:t> d’être </a:t>
            </a:r>
            <a:r>
              <a:rPr lang="en-CA" dirty="0" err="1"/>
              <a:t>travailleur</a:t>
            </a:r>
            <a:r>
              <a:rPr lang="en-CA" dirty="0"/>
              <a:t> </a:t>
            </a:r>
            <a:r>
              <a:rPr lang="en-CA" dirty="0" err="1"/>
              <a:t>autonome</a:t>
            </a:r>
            <a:endParaRPr lang="en-CA" dirty="0"/>
          </a:p>
          <a:p>
            <a:r>
              <a:rPr lang="en-CA" dirty="0" err="1"/>
              <a:t>Critères</a:t>
            </a:r>
            <a:r>
              <a:rPr lang="en-CA" dirty="0"/>
              <a:t> </a:t>
            </a:r>
            <a:r>
              <a:rPr lang="en-CA" dirty="0" err="1"/>
              <a:t>généraux</a:t>
            </a:r>
            <a:r>
              <a:rPr lang="en-CA" dirty="0"/>
              <a:t> pour </a:t>
            </a:r>
            <a:r>
              <a:rPr lang="en-CA" dirty="0" err="1"/>
              <a:t>que</a:t>
            </a:r>
            <a:r>
              <a:rPr lang="en-CA" dirty="0"/>
              <a:t> les </a:t>
            </a:r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soient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endParaRPr lang="en-CA" dirty="0"/>
          </a:p>
          <a:p>
            <a:r>
              <a:rPr lang="en-CA" dirty="0"/>
              <a:t>Classification des </a:t>
            </a:r>
            <a:r>
              <a:rPr lang="en-CA" dirty="0" err="1"/>
              <a:t>dépenses</a:t>
            </a:r>
            <a:r>
              <a:rPr lang="en-CA" dirty="0"/>
              <a:t> en </a:t>
            </a:r>
            <a:r>
              <a:rPr lang="en-CA" dirty="0" err="1"/>
              <a:t>trois</a:t>
            </a:r>
            <a:r>
              <a:rPr lang="en-CA" dirty="0"/>
              <a:t> </a:t>
            </a:r>
            <a:r>
              <a:rPr lang="en-CA" dirty="0" err="1"/>
              <a:t>grandes</a:t>
            </a:r>
            <a:r>
              <a:rPr lang="en-CA" dirty="0"/>
              <a:t> </a:t>
            </a:r>
            <a:r>
              <a:rPr lang="en-CA" dirty="0" err="1"/>
              <a:t>catégories</a:t>
            </a:r>
            <a:endParaRPr lang="en-CA" dirty="0"/>
          </a:p>
          <a:p>
            <a:r>
              <a:rPr lang="en-CA" dirty="0" err="1"/>
              <a:t>Règles</a:t>
            </a:r>
            <a:r>
              <a:rPr lang="en-CA" dirty="0"/>
              <a:t> </a:t>
            </a:r>
            <a:r>
              <a:rPr lang="en-CA" dirty="0" err="1"/>
              <a:t>d’or</a:t>
            </a:r>
            <a:r>
              <a:rPr lang="en-CA" dirty="0"/>
              <a:t> pour les </a:t>
            </a:r>
            <a:r>
              <a:rPr lang="en-CA" dirty="0" err="1"/>
              <a:t>déductions</a:t>
            </a:r>
            <a:r>
              <a:rPr lang="en-CA" dirty="0"/>
              <a:t> des </a:t>
            </a:r>
            <a:r>
              <a:rPr lang="en-CA" dirty="0" err="1"/>
              <a:t>frais</a:t>
            </a:r>
            <a:r>
              <a:rPr lang="en-CA" dirty="0"/>
              <a:t> automobiles</a:t>
            </a:r>
          </a:p>
          <a:p>
            <a:r>
              <a:rPr lang="en-CA" dirty="0" err="1"/>
              <a:t>Quand</a:t>
            </a:r>
            <a:r>
              <a:rPr lang="en-CA" dirty="0"/>
              <a:t> </a:t>
            </a:r>
            <a:r>
              <a:rPr lang="en-CA" dirty="0" err="1"/>
              <a:t>peut</a:t>
            </a:r>
            <a:r>
              <a:rPr lang="en-CA" dirty="0"/>
              <a:t>-on </a:t>
            </a:r>
            <a:r>
              <a:rPr lang="en-CA" dirty="0" err="1"/>
              <a:t>déduire</a:t>
            </a:r>
            <a:r>
              <a:rPr lang="en-CA" dirty="0"/>
              <a:t> les </a:t>
            </a:r>
            <a:r>
              <a:rPr lang="en-CA" dirty="0" err="1"/>
              <a:t>intérêts</a:t>
            </a:r>
            <a:r>
              <a:rPr lang="en-CA" dirty="0"/>
              <a:t> </a:t>
            </a:r>
            <a:r>
              <a:rPr lang="en-CA" dirty="0" err="1"/>
              <a:t>hypothécaires</a:t>
            </a:r>
            <a:endParaRPr lang="en-CA" dirty="0"/>
          </a:p>
          <a:p>
            <a:r>
              <a:rPr lang="en-CA" dirty="0"/>
              <a:t>Distinctions entre </a:t>
            </a:r>
            <a:r>
              <a:rPr lang="en-CA" dirty="0" err="1"/>
              <a:t>dépenses</a:t>
            </a:r>
            <a:r>
              <a:rPr lang="en-CA" dirty="0"/>
              <a:t> </a:t>
            </a:r>
            <a:r>
              <a:rPr lang="en-CA" dirty="0" err="1"/>
              <a:t>déductibles</a:t>
            </a:r>
            <a:r>
              <a:rPr lang="en-CA" dirty="0"/>
              <a:t> et </a:t>
            </a:r>
            <a:r>
              <a:rPr lang="en-CA" dirty="0" err="1"/>
              <a:t>amortissables</a:t>
            </a:r>
            <a:endParaRPr lang="en-CA" dirty="0"/>
          </a:p>
          <a:p>
            <a:r>
              <a:rPr lang="en-CA" dirty="0"/>
              <a:t>Assurance </a:t>
            </a:r>
            <a:r>
              <a:rPr lang="en-CA" dirty="0" err="1"/>
              <a:t>chômage</a:t>
            </a:r>
            <a:r>
              <a:rPr lang="en-CA" dirty="0"/>
              <a:t> &amp; nouvelle protection pour T.A.</a:t>
            </a:r>
            <a:endParaRPr lang="fr-C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r>
              <a:rPr lang="fr-CA" dirty="0"/>
              <a:t>Nouvelle protection pour les TA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85000" lnSpcReduction="20000"/>
          </a:bodyPr>
          <a:lstStyle/>
          <a:p>
            <a:r>
              <a:rPr lang="fr-CA" dirty="0"/>
              <a:t>Accès, si désiré, à certaines prestations d’assurance emploi </a:t>
            </a:r>
          </a:p>
          <a:p>
            <a:pPr lvl="1"/>
            <a:r>
              <a:rPr lang="fr-CA" dirty="0"/>
              <a:t>Prestations parentales (déjà disponible au Québec via RQAP)</a:t>
            </a:r>
          </a:p>
          <a:p>
            <a:pPr lvl="1"/>
            <a:r>
              <a:rPr lang="fr-CA" dirty="0"/>
              <a:t>Prestation de maternité (Idem)</a:t>
            </a:r>
          </a:p>
          <a:p>
            <a:pPr lvl="1"/>
            <a:r>
              <a:rPr lang="fr-CA" dirty="0"/>
              <a:t>Prestation de maladie</a:t>
            </a:r>
          </a:p>
          <a:p>
            <a:pPr lvl="1"/>
            <a:r>
              <a:rPr lang="fr-CA" dirty="0"/>
              <a:t>Prestation de compassion</a:t>
            </a:r>
          </a:p>
          <a:p>
            <a:pPr>
              <a:spcBef>
                <a:spcPts val="1200"/>
              </a:spcBef>
            </a:pPr>
            <a:r>
              <a:rPr lang="fr-CA" dirty="0"/>
              <a:t>Comme les travailleurs autonomes du Québec sont couverts par le RQAP, le régime proposé apparaît peu intéressant</a:t>
            </a:r>
          </a:p>
          <a:p>
            <a:pPr>
              <a:spcBef>
                <a:spcPts val="1200"/>
              </a:spcBef>
            </a:pPr>
            <a:r>
              <a:rPr lang="fr-CA" dirty="0"/>
              <a:t>Vous devez attendre 12 mois avant de pouvoir faire une première demande de prestations spéciales</a:t>
            </a:r>
          </a:p>
          <a:p>
            <a:pPr>
              <a:spcBef>
                <a:spcPts val="1200"/>
              </a:spcBef>
            </a:pPr>
            <a:r>
              <a:rPr lang="fr-CA" dirty="0"/>
              <a:t>Si vous recevez des revenus pendant votre invalidité, Revenu Canada déduira intégralement de vos prestations toute la rémunération reçue</a:t>
            </a:r>
          </a:p>
          <a:p>
            <a:pPr>
              <a:spcBef>
                <a:spcPts val="1200"/>
              </a:spcBef>
            </a:pPr>
            <a:r>
              <a:rPr lang="fr-CA" dirty="0"/>
              <a:t>Une fois que vous avez reçu des prestations, vous ne pouvez plus révoquer l’accord et vous devrez continuez à payer des cotisations en fonction de votre revenu de travailleur autonome, tant et aussi longtemps que vous demeurez T.A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Sondage à remplir !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Attention </a:t>
            </a:r>
            <a:r>
              <a:rPr lang="fr-CA"/>
              <a:t>aux  colonnes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050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Quelques</a:t>
            </a:r>
            <a:r>
              <a:rPr lang="en-CA" dirty="0"/>
              <a:t> </a:t>
            </a:r>
            <a:r>
              <a:rPr lang="en-CA" dirty="0" err="1"/>
              <a:t>références</a:t>
            </a:r>
            <a:r>
              <a:rPr lang="en-CA" dirty="0"/>
              <a:t> </a:t>
            </a:r>
            <a:r>
              <a:rPr lang="en-CA" dirty="0" err="1"/>
              <a:t>utiles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964488" cy="4389120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/>
              <a:t>Séminaire</a:t>
            </a:r>
            <a:r>
              <a:rPr lang="en-CA" dirty="0"/>
              <a:t> en </a:t>
            </a:r>
            <a:r>
              <a:rPr lang="en-CA" dirty="0" err="1"/>
              <a:t>fiscalité</a:t>
            </a:r>
            <a:r>
              <a:rPr lang="en-CA" dirty="0"/>
              <a:t> </a:t>
            </a:r>
            <a:r>
              <a:rPr lang="en-CA" dirty="0" err="1"/>
              <a:t>offert</a:t>
            </a:r>
            <a:r>
              <a:rPr lang="en-CA" dirty="0"/>
              <a:t> par </a:t>
            </a:r>
            <a:r>
              <a:rPr lang="en-CA" dirty="0" err="1"/>
              <a:t>l’Agence</a:t>
            </a:r>
            <a:r>
              <a:rPr lang="en-CA" dirty="0"/>
              <a:t> du </a:t>
            </a:r>
            <a:r>
              <a:rPr lang="en-CA" dirty="0" err="1"/>
              <a:t>Revenu</a:t>
            </a:r>
            <a:r>
              <a:rPr lang="en-CA" dirty="0"/>
              <a:t> Canada       (1-800-959-7775 </a:t>
            </a:r>
            <a:r>
              <a:rPr lang="en-CA" dirty="0" err="1"/>
              <a:t>ou</a:t>
            </a:r>
            <a:r>
              <a:rPr lang="en-CA" dirty="0"/>
              <a:t> www.arc.gc.ca/evenements)</a:t>
            </a:r>
          </a:p>
          <a:p>
            <a:r>
              <a:rPr lang="en-CA" dirty="0"/>
              <a:t>Brochures </a:t>
            </a:r>
          </a:p>
          <a:p>
            <a:pPr lvl="1"/>
            <a:r>
              <a:rPr lang="en-CA" b="1" dirty="0"/>
              <a:t>In 155 </a:t>
            </a:r>
            <a:r>
              <a:rPr lang="en-CA" b="1" dirty="0" err="1"/>
              <a:t>ou</a:t>
            </a:r>
            <a:r>
              <a:rPr lang="en-CA" b="1" dirty="0"/>
              <a:t> T4002</a:t>
            </a:r>
            <a:r>
              <a:rPr lang="en-CA" dirty="0"/>
              <a:t>: Les </a:t>
            </a:r>
            <a:r>
              <a:rPr lang="en-CA" dirty="0" err="1"/>
              <a:t>revenus</a:t>
            </a:r>
            <a:r>
              <a:rPr lang="en-CA" dirty="0"/>
              <a:t> </a:t>
            </a:r>
            <a:r>
              <a:rPr lang="en-CA" dirty="0" err="1"/>
              <a:t>d’entreprises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de profession</a:t>
            </a:r>
          </a:p>
          <a:p>
            <a:pPr lvl="1"/>
            <a:r>
              <a:rPr lang="en-CA" dirty="0"/>
              <a:t>IN 300 : Aide-</a:t>
            </a:r>
            <a:r>
              <a:rPr lang="en-CA" dirty="0" err="1"/>
              <a:t>mémoire</a:t>
            </a:r>
            <a:r>
              <a:rPr lang="en-CA" dirty="0"/>
              <a:t> </a:t>
            </a:r>
            <a:r>
              <a:rPr lang="en-CA" dirty="0" err="1"/>
              <a:t>concernant</a:t>
            </a:r>
            <a:r>
              <a:rPr lang="en-CA" dirty="0"/>
              <a:t> la </a:t>
            </a:r>
            <a:r>
              <a:rPr lang="en-CA" dirty="0" err="1"/>
              <a:t>fiscalité</a:t>
            </a:r>
            <a:endParaRPr lang="en-CA" dirty="0"/>
          </a:p>
          <a:p>
            <a:pPr lvl="1"/>
            <a:r>
              <a:rPr lang="en-CA" dirty="0"/>
              <a:t>In 301 </a:t>
            </a:r>
            <a:r>
              <a:rPr lang="en-CA" dirty="0" err="1"/>
              <a:t>ou</a:t>
            </a:r>
            <a:r>
              <a:rPr lang="en-CA" dirty="0"/>
              <a:t> RC 4110: </a:t>
            </a:r>
            <a:r>
              <a:rPr lang="en-CA" dirty="0" err="1"/>
              <a:t>Travailleur</a:t>
            </a:r>
            <a:r>
              <a:rPr lang="en-CA" dirty="0"/>
              <a:t> </a:t>
            </a:r>
            <a:r>
              <a:rPr lang="en-CA" dirty="0" err="1"/>
              <a:t>autonome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/>
              <a:t>salarié</a:t>
            </a:r>
            <a:r>
              <a:rPr lang="en-CA" dirty="0"/>
              <a:t> ?</a:t>
            </a:r>
          </a:p>
          <a:p>
            <a:pPr lvl="1"/>
            <a:r>
              <a:rPr lang="en-CA" dirty="0"/>
              <a:t>IN 307 : Le </a:t>
            </a:r>
            <a:r>
              <a:rPr lang="en-CA" dirty="0" err="1"/>
              <a:t>démarrage</a:t>
            </a:r>
            <a:r>
              <a:rPr lang="en-CA" dirty="0"/>
              <a:t> </a:t>
            </a:r>
            <a:r>
              <a:rPr lang="en-CA" dirty="0" err="1"/>
              <a:t>d’entreprise</a:t>
            </a:r>
            <a:r>
              <a:rPr lang="en-CA" dirty="0"/>
              <a:t> et la </a:t>
            </a:r>
            <a:r>
              <a:rPr lang="en-CA" dirty="0" err="1"/>
              <a:t>fiscalité</a:t>
            </a:r>
            <a:r>
              <a:rPr lang="en-CA" dirty="0"/>
              <a:t> (TPS &amp; TVQ)</a:t>
            </a:r>
          </a:p>
          <a:p>
            <a:pPr>
              <a:lnSpc>
                <a:spcPct val="110000"/>
              </a:lnSpc>
            </a:pPr>
            <a:r>
              <a:rPr lang="en-CA" dirty="0" err="1"/>
              <a:t>Taux</a:t>
            </a:r>
            <a:r>
              <a:rPr lang="en-CA" dirty="0"/>
              <a:t> </a:t>
            </a:r>
            <a:r>
              <a:rPr lang="en-CA" dirty="0" err="1"/>
              <a:t>implicites</a:t>
            </a:r>
            <a:r>
              <a:rPr lang="en-CA" dirty="0"/>
              <a:t> </a:t>
            </a:r>
            <a:r>
              <a:rPr lang="en-CA" dirty="0" err="1"/>
              <a:t>d’imposition</a:t>
            </a:r>
            <a:endParaRPr lang="fr-CA" dirty="0"/>
          </a:p>
          <a:p>
            <a:pPr lvl="1"/>
            <a:r>
              <a:rPr lang="fr-CA" dirty="0"/>
              <a:t>http://www.cqff.com/claude_laferriere/accueil_courbe_2012.htm</a:t>
            </a:r>
          </a:p>
          <a:p>
            <a:pPr lvl="1"/>
            <a:r>
              <a:rPr lang="fr-CA" dirty="0"/>
              <a:t>http://www.budget.finances.gouv.qc.ca/Budget/outils/Calculette_fr.html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br>
              <a:rPr lang="fr-CA" dirty="0"/>
            </a:br>
            <a:r>
              <a:rPr lang="fr-CA" sz="5400" dirty="0"/>
              <a:t> </a:t>
            </a:r>
            <a:r>
              <a:rPr lang="fr-CA" sz="4400" dirty="0"/>
              <a:t>Le principe de progressivité de l’impôt </a:t>
            </a:r>
            <a:br>
              <a:rPr lang="fr-CA" sz="5400" dirty="0"/>
            </a:br>
            <a:endParaRPr lang="fr-CA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1115616" y="632460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Se </a:t>
            </a:r>
            <a:r>
              <a:rPr lang="en-CA" sz="2000" dirty="0" err="1"/>
              <a:t>pourrait-il</a:t>
            </a:r>
            <a:r>
              <a:rPr lang="en-CA" sz="2000" dirty="0"/>
              <a:t> </a:t>
            </a:r>
            <a:r>
              <a:rPr lang="en-CA" sz="2000" dirty="0" err="1"/>
              <a:t>que</a:t>
            </a:r>
            <a:r>
              <a:rPr lang="en-CA" sz="2000" dirty="0"/>
              <a:t> </a:t>
            </a:r>
            <a:r>
              <a:rPr lang="en-CA" sz="2000" dirty="0" err="1"/>
              <a:t>cela</a:t>
            </a:r>
            <a:r>
              <a:rPr lang="en-CA" sz="2000" dirty="0"/>
              <a:t> ne </a:t>
            </a:r>
            <a:r>
              <a:rPr lang="en-CA" sz="2000" dirty="0" err="1"/>
              <a:t>représente</a:t>
            </a:r>
            <a:r>
              <a:rPr lang="en-CA" sz="2000" dirty="0"/>
              <a:t> </a:t>
            </a:r>
            <a:r>
              <a:rPr lang="en-CA" sz="2000" dirty="0" err="1"/>
              <a:t>qu’une</a:t>
            </a:r>
            <a:r>
              <a:rPr lang="en-CA" sz="2000" dirty="0"/>
              <a:t> </a:t>
            </a:r>
            <a:r>
              <a:rPr lang="en-CA" sz="2000" dirty="0" err="1"/>
              <a:t>partie</a:t>
            </a:r>
            <a:r>
              <a:rPr lang="en-CA" sz="2000" dirty="0"/>
              <a:t> de la </a:t>
            </a:r>
            <a:r>
              <a:rPr lang="en-CA" sz="2000" dirty="0" err="1"/>
              <a:t>réalité</a:t>
            </a:r>
            <a:r>
              <a:rPr lang="en-CA" sz="2000" dirty="0"/>
              <a:t> ?</a:t>
            </a:r>
            <a:endParaRPr lang="fr-CA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39" y="1654329"/>
            <a:ext cx="8670322" cy="46702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403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Pourquoi est-ce important?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" y="1383318"/>
            <a:ext cx="9136089" cy="5474682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>
            <a:off x="1619672" y="3573016"/>
            <a:ext cx="525658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78497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/>
              <a:t>Entreprise : </a:t>
            </a:r>
            <a:br>
              <a:rPr lang="fr-CA" dirty="0"/>
            </a:br>
            <a:r>
              <a:rPr lang="fr-CA" sz="4400" dirty="0"/>
              <a:t>Enregistrée, non enregistrée,  Inc ou </a:t>
            </a:r>
            <a:r>
              <a:rPr lang="fr-CA" sz="4400" dirty="0" err="1"/>
              <a:t>Ltée</a:t>
            </a:r>
            <a:endParaRPr lang="fr-CA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653136"/>
          </a:xfrm>
        </p:spPr>
        <p:txBody>
          <a:bodyPr>
            <a:normAutofit fontScale="85000" lnSpcReduction="20000"/>
          </a:bodyPr>
          <a:lstStyle/>
          <a:p>
            <a:r>
              <a:rPr lang="fr-CA" b="1" dirty="0"/>
              <a:t>Enregistrée et non enregistrée (ENR)</a:t>
            </a:r>
          </a:p>
          <a:p>
            <a:pPr lvl="1"/>
            <a:r>
              <a:rPr lang="fr-CA" dirty="0"/>
              <a:t>Entreprise et particulier ne font qu’un</a:t>
            </a:r>
          </a:p>
          <a:p>
            <a:pPr lvl="1"/>
            <a:r>
              <a:rPr lang="fr-CA" dirty="0"/>
              <a:t>La totalité des revenus d’entreprises doivent être inscrits dans les déclarations du particulier T1 &amp; TP1</a:t>
            </a:r>
          </a:p>
          <a:p>
            <a:pPr lvl="1"/>
            <a:r>
              <a:rPr lang="fr-CA" dirty="0"/>
              <a:t>En cas de problèmes financiers, aucune porte de sortie pour le particulier</a:t>
            </a:r>
          </a:p>
          <a:p>
            <a:pPr lvl="1"/>
            <a:r>
              <a:rPr lang="fr-CA" dirty="0"/>
              <a:t>Enregistrement : comme un nom de domaine</a:t>
            </a:r>
          </a:p>
          <a:p>
            <a:pPr>
              <a:spcBef>
                <a:spcPts val="1800"/>
              </a:spcBef>
            </a:pPr>
            <a:r>
              <a:rPr lang="fr-CA" b="1" dirty="0" err="1"/>
              <a:t>Incoporée</a:t>
            </a:r>
            <a:r>
              <a:rPr lang="fr-CA" b="1" dirty="0"/>
              <a:t> (Inc. ou </a:t>
            </a:r>
            <a:r>
              <a:rPr lang="fr-CA" b="1" dirty="0" err="1"/>
              <a:t>Ltée</a:t>
            </a:r>
            <a:r>
              <a:rPr lang="fr-CA" b="1" dirty="0"/>
              <a:t>)</a:t>
            </a:r>
          </a:p>
          <a:p>
            <a:pPr lvl="1"/>
            <a:r>
              <a:rPr lang="fr-CA" dirty="0"/>
              <a:t>Deux entités distinctes</a:t>
            </a:r>
          </a:p>
          <a:p>
            <a:pPr lvl="1"/>
            <a:r>
              <a:rPr lang="fr-CA" dirty="0"/>
              <a:t>Permet d’éviter faillite personnelle sauf si garanties personnelles exigée par l’institution financière</a:t>
            </a:r>
          </a:p>
          <a:p>
            <a:pPr lvl="1"/>
            <a:r>
              <a:rPr lang="fr-CA" dirty="0"/>
              <a:t>L’entreprise paie un salaire et/ou des dividendes (à inclure T1 &amp; TP1)</a:t>
            </a:r>
          </a:p>
          <a:p>
            <a:pPr lvl="1"/>
            <a:r>
              <a:rPr lang="fr-CA" dirty="0"/>
              <a:t>Avantageux seulement si Revenus générés &gt; besoins financiers Sinon aucune économie fiscale</a:t>
            </a:r>
          </a:p>
        </p:txBody>
      </p:sp>
    </p:spTree>
    <p:extLst>
      <p:ext uri="{BB962C8B-B14F-4D97-AF65-F5344CB8AC3E}">
        <p14:creationId xmlns:p14="http://schemas.microsoft.com/office/powerpoint/2010/main" val="85862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Obligations du </a:t>
            </a:r>
            <a:r>
              <a:rPr lang="en-CA" dirty="0" err="1"/>
              <a:t>contribuable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fr-CA" dirty="0"/>
              <a:t>La responsabilité de l’exactitude de l’information et de l’intégralité des déclarations contenues dans votre déclaration vous incombe en vertu de la Loi de l’impôt sur le revenu</a:t>
            </a:r>
          </a:p>
          <a:p>
            <a:r>
              <a:rPr lang="en-CA" dirty="0" err="1"/>
              <a:t>Inclure</a:t>
            </a:r>
            <a:r>
              <a:rPr lang="en-CA" dirty="0"/>
              <a:t> </a:t>
            </a:r>
            <a:r>
              <a:rPr lang="en-CA" dirty="0" err="1"/>
              <a:t>tous</a:t>
            </a:r>
            <a:r>
              <a:rPr lang="en-CA" dirty="0"/>
              <a:t> les </a:t>
            </a:r>
            <a:r>
              <a:rPr lang="en-CA" dirty="0" err="1"/>
              <a:t>revenus</a:t>
            </a:r>
            <a:r>
              <a:rPr lang="en-CA" dirty="0"/>
              <a:t> </a:t>
            </a:r>
            <a:r>
              <a:rPr lang="en-CA" dirty="0" err="1"/>
              <a:t>tirés</a:t>
            </a:r>
            <a:r>
              <a:rPr lang="en-CA" dirty="0"/>
              <a:t> de </a:t>
            </a:r>
            <a:r>
              <a:rPr lang="en-CA" dirty="0" err="1"/>
              <a:t>votre</a:t>
            </a:r>
            <a:r>
              <a:rPr lang="en-CA" dirty="0"/>
              <a:t> </a:t>
            </a:r>
            <a:r>
              <a:rPr lang="en-CA" dirty="0" err="1"/>
              <a:t>entreprise</a:t>
            </a:r>
            <a:r>
              <a:rPr lang="en-CA" dirty="0"/>
              <a:t> et de </a:t>
            </a:r>
            <a:r>
              <a:rPr lang="en-CA" dirty="0" err="1"/>
              <a:t>toute</a:t>
            </a:r>
            <a:r>
              <a:rPr lang="en-CA" dirty="0"/>
              <a:t> </a:t>
            </a:r>
            <a:r>
              <a:rPr lang="en-CA" dirty="0" err="1"/>
              <a:t>autre</a:t>
            </a:r>
            <a:r>
              <a:rPr lang="en-CA" dirty="0"/>
              <a:t> source</a:t>
            </a:r>
            <a:endParaRPr lang="fr-CA" dirty="0"/>
          </a:p>
          <a:p>
            <a:r>
              <a:rPr lang="en-CA" dirty="0" err="1"/>
              <a:t>S’enregistrer</a:t>
            </a:r>
            <a:r>
              <a:rPr lang="en-CA" dirty="0"/>
              <a:t>  aux fins de la TPS et de la TVQ </a:t>
            </a:r>
            <a:r>
              <a:rPr lang="en-CA" dirty="0" err="1"/>
              <a:t>dès</a:t>
            </a:r>
            <a:r>
              <a:rPr lang="en-CA" dirty="0"/>
              <a:t> </a:t>
            </a:r>
            <a:r>
              <a:rPr lang="en-CA" dirty="0" err="1"/>
              <a:t>que</a:t>
            </a:r>
            <a:r>
              <a:rPr lang="en-CA" dirty="0"/>
              <a:t> les </a:t>
            </a:r>
            <a:r>
              <a:rPr lang="en-CA" b="1" dirty="0" err="1"/>
              <a:t>ventes</a:t>
            </a:r>
            <a:r>
              <a:rPr lang="en-CA" b="1" dirty="0"/>
              <a:t> </a:t>
            </a:r>
            <a:r>
              <a:rPr lang="en-CA" dirty="0" err="1"/>
              <a:t>totales</a:t>
            </a:r>
            <a:r>
              <a:rPr lang="en-CA" dirty="0"/>
              <a:t> </a:t>
            </a:r>
            <a:r>
              <a:rPr lang="en-CA" dirty="0" err="1"/>
              <a:t>dépassent</a:t>
            </a:r>
            <a:r>
              <a:rPr lang="en-CA" dirty="0"/>
              <a:t> 30,000$, </a:t>
            </a:r>
            <a:r>
              <a:rPr lang="en-CA" dirty="0" err="1"/>
              <a:t>sur</a:t>
            </a:r>
            <a:r>
              <a:rPr lang="en-CA" dirty="0"/>
              <a:t> </a:t>
            </a:r>
            <a:r>
              <a:rPr lang="en-CA" dirty="0" err="1"/>
              <a:t>toutes</a:t>
            </a:r>
            <a:r>
              <a:rPr lang="en-CA" dirty="0"/>
              <a:t> </a:t>
            </a:r>
            <a:r>
              <a:rPr lang="en-CA" dirty="0" err="1"/>
              <a:t>périodes</a:t>
            </a:r>
            <a:r>
              <a:rPr lang="en-CA" dirty="0"/>
              <a:t> mobiles de 4 </a:t>
            </a:r>
            <a:r>
              <a:rPr lang="en-CA" dirty="0" err="1"/>
              <a:t>trimestres</a:t>
            </a:r>
            <a:endParaRPr lang="en-CA" dirty="0"/>
          </a:p>
          <a:p>
            <a:r>
              <a:rPr lang="en-CA" dirty="0" err="1"/>
              <a:t>Retenir</a:t>
            </a:r>
            <a:r>
              <a:rPr lang="en-CA" dirty="0"/>
              <a:t> </a:t>
            </a:r>
            <a:r>
              <a:rPr lang="en-CA" dirty="0" err="1"/>
              <a:t>l’impôt</a:t>
            </a:r>
            <a:r>
              <a:rPr lang="en-CA" dirty="0"/>
              <a:t> </a:t>
            </a:r>
            <a:r>
              <a:rPr lang="en-CA" dirty="0" err="1"/>
              <a:t>sur</a:t>
            </a:r>
            <a:r>
              <a:rPr lang="en-CA" dirty="0"/>
              <a:t> le </a:t>
            </a:r>
            <a:r>
              <a:rPr lang="en-CA" dirty="0" err="1"/>
              <a:t>revenu</a:t>
            </a:r>
            <a:r>
              <a:rPr lang="en-CA" dirty="0"/>
              <a:t> &amp; les </a:t>
            </a:r>
            <a:r>
              <a:rPr lang="en-CA" dirty="0" err="1"/>
              <a:t>cotisations</a:t>
            </a:r>
            <a:r>
              <a:rPr lang="en-CA" dirty="0"/>
              <a:t> </a:t>
            </a:r>
            <a:r>
              <a:rPr lang="en-CA" dirty="0" err="1"/>
              <a:t>obligatoires</a:t>
            </a:r>
            <a:r>
              <a:rPr lang="en-CA" dirty="0"/>
              <a:t> (RRQ, A.E, RQAP) des </a:t>
            </a:r>
            <a:r>
              <a:rPr lang="en-CA" dirty="0" err="1"/>
              <a:t>employés</a:t>
            </a:r>
            <a:r>
              <a:rPr lang="en-CA" dirty="0"/>
              <a:t> (</a:t>
            </a:r>
            <a:r>
              <a:rPr lang="en-CA" dirty="0" err="1"/>
              <a:t>s’il</a:t>
            </a:r>
            <a:r>
              <a:rPr lang="en-CA" dirty="0"/>
              <a:t> y a lieu)</a:t>
            </a:r>
            <a:endParaRPr lang="fr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Êtes-vous</a:t>
            </a:r>
            <a:r>
              <a:rPr lang="en-CA" dirty="0"/>
              <a:t> un </a:t>
            </a:r>
            <a:r>
              <a:rPr lang="en-CA" dirty="0" err="1"/>
              <a:t>vrai</a:t>
            </a:r>
            <a:r>
              <a:rPr lang="en-CA" dirty="0"/>
              <a:t> T.A.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276872"/>
            <a:ext cx="8568952" cy="3869784"/>
          </a:xfrm>
        </p:spPr>
        <p:txBody>
          <a:bodyPr>
            <a:normAutofit/>
          </a:bodyPr>
          <a:lstStyle/>
          <a:p>
            <a:r>
              <a:rPr lang="fr-CA" dirty="0"/>
              <a:t>Niveaux de contrôle (payeur) et d’autonomie (travailleur)</a:t>
            </a:r>
          </a:p>
          <a:p>
            <a:r>
              <a:rPr lang="fr-CA" dirty="0"/>
              <a:t>La propriété des outils nécessaires </a:t>
            </a:r>
          </a:p>
          <a:p>
            <a:r>
              <a:rPr lang="fr-CA" dirty="0"/>
              <a:t>Sous-traitance ou embauches d’assistant par le T.A </a:t>
            </a:r>
          </a:p>
          <a:p>
            <a:r>
              <a:rPr lang="fr-CA" dirty="0"/>
              <a:t>Le risque financier</a:t>
            </a:r>
          </a:p>
          <a:p>
            <a:r>
              <a:rPr lang="fr-CA" dirty="0"/>
              <a:t>Responsabilité en matière d’investissement et de gestion</a:t>
            </a:r>
          </a:p>
          <a:p>
            <a:r>
              <a:rPr lang="fr-CA" dirty="0"/>
              <a:t>Possibilité de profit</a:t>
            </a:r>
          </a:p>
          <a:p>
            <a:r>
              <a:rPr lang="fr-CA" dirty="0"/>
              <a:t>L’attitude de chacune des parties quant à leur relation d’affaires VS cessation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1499</TotalTime>
  <Words>1989</Words>
  <Application>Microsoft Office PowerPoint</Application>
  <PresentationFormat>Affichage à l'écran (4:3)</PresentationFormat>
  <Paragraphs>273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5" baseType="lpstr">
      <vt:lpstr>Calibri</vt:lpstr>
      <vt:lpstr>Constantia</vt:lpstr>
      <vt:lpstr>Wingdings 2</vt:lpstr>
      <vt:lpstr>Débit</vt:lpstr>
      <vt:lpstr>Règles fiscales   pour les travailleurs autonomes  </vt:lpstr>
      <vt:lpstr>Objectif </vt:lpstr>
      <vt:lpstr>Les grandes lignes de la journée</vt:lpstr>
      <vt:lpstr>Quelques références utiles</vt:lpstr>
      <vt:lpstr>  Le principe de progressivité de l’impôt  </vt:lpstr>
      <vt:lpstr>Pourquoi est-ce important?</vt:lpstr>
      <vt:lpstr>Entreprise :  Enregistrée, non enregistrée,  Inc ou Ltée</vt:lpstr>
      <vt:lpstr>Obligations du contribuable</vt:lpstr>
      <vt:lpstr>Êtes-vous un vrai T.A. ?</vt:lpstr>
      <vt:lpstr>Être T.A. est-ce si avantageux ?</vt:lpstr>
      <vt:lpstr>Dépenses : Critères d’admissibilité</vt:lpstr>
      <vt:lpstr>Dépenses déductibles</vt:lpstr>
      <vt:lpstr>Frais généraux : Fichier Excel</vt:lpstr>
      <vt:lpstr>Frais généraux : suite</vt:lpstr>
      <vt:lpstr>Frais de repas et de divertissement</vt:lpstr>
      <vt:lpstr>Frais de formation</vt:lpstr>
      <vt:lpstr>Dépenses déductibles à 100% ou à 20% ou 30% = amortissement</vt:lpstr>
      <vt:lpstr>Principales catégories d’amortissement</vt:lpstr>
      <vt:lpstr>Amortissements : pour tenir compte de la dépréciation !</vt:lpstr>
      <vt:lpstr>Frais d’utilisation d’une automobile</vt:lpstr>
      <vt:lpstr>Exemple déduction automobile</vt:lpstr>
      <vt:lpstr>Utilisation de la résidence personnelle</vt:lpstr>
      <vt:lpstr>Déductibilité  des frais de bureau à domicile</vt:lpstr>
      <vt:lpstr>Déductibilité de la résidence pour gagner des revenus de garderie ou travailleur autonome à temps partiel</vt:lpstr>
      <vt:lpstr>Dépenses non-déductibles</vt:lpstr>
      <vt:lpstr>Erreur la plus fréquente</vt:lpstr>
      <vt:lpstr>Fiscalité et taxes de ventes</vt:lpstr>
      <vt:lpstr>Autres informations</vt:lpstr>
      <vt:lpstr>Incitatif financier reçu d’une institution financière</vt:lpstr>
      <vt:lpstr>Nouvelle protection pour les TA</vt:lpstr>
      <vt:lpstr>Sondage à remplir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Finances d'OR</cp:lastModifiedBy>
  <cp:revision>127</cp:revision>
  <cp:lastPrinted>2016-11-16T13:55:07Z</cp:lastPrinted>
  <dcterms:created xsi:type="dcterms:W3CDTF">2011-10-02T12:08:15Z</dcterms:created>
  <dcterms:modified xsi:type="dcterms:W3CDTF">2016-11-16T13:55:41Z</dcterms:modified>
</cp:coreProperties>
</file>