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56" r:id="rId2"/>
    <p:sldId id="258" r:id="rId3"/>
    <p:sldId id="289" r:id="rId4"/>
    <p:sldId id="288" r:id="rId5"/>
    <p:sldId id="259" r:id="rId6"/>
    <p:sldId id="260" r:id="rId7"/>
    <p:sldId id="262" r:id="rId8"/>
    <p:sldId id="291" r:id="rId9"/>
    <p:sldId id="264" r:id="rId10"/>
    <p:sldId id="279" r:id="rId11"/>
    <p:sldId id="281" r:id="rId12"/>
    <p:sldId id="292" r:id="rId13"/>
    <p:sldId id="282" r:id="rId14"/>
    <p:sldId id="298" r:id="rId15"/>
    <p:sldId id="280" r:id="rId16"/>
    <p:sldId id="268" r:id="rId17"/>
    <p:sldId id="271" r:id="rId18"/>
    <p:sldId id="297" r:id="rId19"/>
    <p:sldId id="286" r:id="rId20"/>
    <p:sldId id="296" r:id="rId21"/>
    <p:sldId id="284" r:id="rId22"/>
    <p:sldId id="290" r:id="rId23"/>
    <p:sldId id="299" r:id="rId24"/>
    <p:sldId id="300" r:id="rId25"/>
    <p:sldId id="301" r:id="rId26"/>
    <p:sldId id="294" r:id="rId27"/>
    <p:sldId id="295" r:id="rId28"/>
    <p:sldId id="285" r:id="rId29"/>
    <p:sldId id="283" r:id="rId30"/>
    <p:sldId id="302" r:id="rId31"/>
    <p:sldId id="303" r:id="rId3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oshiba\Documents\Finances%20d'OR\Fiscalit&#233;\REER\Imp&#244;ts%202013\REER2013_32_Modifications%20feuille%20r&#233;sum&#233;e%20et%20REER%20VS%20sans%20REER%20page%201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A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CA"/>
              <a:t>Paliers d'imposition combinés (féd + prov)</a:t>
            </a:r>
          </a:p>
        </c:rich>
      </c:tx>
      <c:layout>
        <c:manualLayout>
          <c:xMode val="edge"/>
          <c:yMode val="edge"/>
          <c:x val="0.25351850969943895"/>
          <c:y val="2.89910625432142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44861314308477"/>
          <c:y val="0.13335925423306538"/>
          <c:w val="0.81121569364753165"/>
          <c:h val="0.64746884301560725"/>
        </c:manualLayout>
      </c:layout>
      <c:lineChart>
        <c:grouping val="standard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'Table '!$O$30:$O$71</c:f>
              <c:numCache>
                <c:formatCode>0</c:formatCode>
                <c:ptCount val="41"/>
                <c:pt idx="0">
                  <c:v>5000</c:v>
                </c:pt>
                <c:pt idx="1">
                  <c:v>10000</c:v>
                </c:pt>
                <c:pt idx="2">
                  <c:v>11300</c:v>
                </c:pt>
                <c:pt idx="3">
                  <c:v>12500</c:v>
                </c:pt>
                <c:pt idx="4">
                  <c:v>13500</c:v>
                </c:pt>
                <c:pt idx="5">
                  <c:v>13990</c:v>
                </c:pt>
                <c:pt idx="6">
                  <c:v>15000</c:v>
                </c:pt>
                <c:pt idx="7" formatCode="#,##0">
                  <c:v>25000</c:v>
                </c:pt>
                <c:pt idx="8" formatCode="#,##0">
                  <c:v>27987</c:v>
                </c:pt>
                <c:pt idx="9" formatCode="#,##0">
                  <c:v>30000</c:v>
                </c:pt>
                <c:pt idx="10" formatCode="#,##0">
                  <c:v>32500</c:v>
                </c:pt>
                <c:pt idx="11" formatCode="#,##0">
                  <c:v>35000</c:v>
                </c:pt>
                <c:pt idx="12" formatCode="#,##0">
                  <c:v>37500</c:v>
                </c:pt>
                <c:pt idx="13" formatCode="#,##0">
                  <c:v>40000</c:v>
                </c:pt>
                <c:pt idx="14" formatCode="#,##0">
                  <c:v>41095</c:v>
                </c:pt>
                <c:pt idx="15" formatCode="#,##0">
                  <c:v>42000</c:v>
                </c:pt>
                <c:pt idx="16">
                  <c:v>43562</c:v>
                </c:pt>
                <c:pt idx="17">
                  <c:v>45000</c:v>
                </c:pt>
                <c:pt idx="18">
                  <c:v>50000</c:v>
                </c:pt>
                <c:pt idx="19">
                  <c:v>55000</c:v>
                </c:pt>
                <c:pt idx="20">
                  <c:v>60000</c:v>
                </c:pt>
                <c:pt idx="21">
                  <c:v>65000</c:v>
                </c:pt>
                <c:pt idx="22">
                  <c:v>70000</c:v>
                </c:pt>
                <c:pt idx="23">
                  <c:v>75000</c:v>
                </c:pt>
                <c:pt idx="24">
                  <c:v>80000</c:v>
                </c:pt>
                <c:pt idx="25">
                  <c:v>82190</c:v>
                </c:pt>
                <c:pt idx="26">
                  <c:v>85000</c:v>
                </c:pt>
                <c:pt idx="27" formatCode="General">
                  <c:v>87000</c:v>
                </c:pt>
                <c:pt idx="28">
                  <c:v>87123</c:v>
                </c:pt>
                <c:pt idx="29">
                  <c:v>92123</c:v>
                </c:pt>
                <c:pt idx="30">
                  <c:v>97123</c:v>
                </c:pt>
                <c:pt idx="31" formatCode="General">
                  <c:v>99999</c:v>
                </c:pt>
                <c:pt idx="32">
                  <c:v>102123</c:v>
                </c:pt>
                <c:pt idx="33">
                  <c:v>107123</c:v>
                </c:pt>
                <c:pt idx="34">
                  <c:v>112123</c:v>
                </c:pt>
                <c:pt idx="35">
                  <c:v>117123</c:v>
                </c:pt>
                <c:pt idx="36">
                  <c:v>122123</c:v>
                </c:pt>
                <c:pt idx="37">
                  <c:v>127123</c:v>
                </c:pt>
                <c:pt idx="38">
                  <c:v>132123</c:v>
                </c:pt>
                <c:pt idx="39">
                  <c:v>135055</c:v>
                </c:pt>
                <c:pt idx="40">
                  <c:v>140055</c:v>
                </c:pt>
              </c:numCache>
            </c:numRef>
          </c:cat>
          <c:val>
            <c:numRef>
              <c:f>'Table '!$P$30:$P$71</c:f>
              <c:numCache>
                <c:formatCode>0.0%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0.28525</c:v>
                </c:pt>
                <c:pt idx="7">
                  <c:v>0.28525</c:v>
                </c:pt>
                <c:pt idx="8">
                  <c:v>0.28525</c:v>
                </c:pt>
                <c:pt idx="9">
                  <c:v>0.28525</c:v>
                </c:pt>
                <c:pt idx="10">
                  <c:v>0.28525</c:v>
                </c:pt>
                <c:pt idx="11">
                  <c:v>0.28525</c:v>
                </c:pt>
                <c:pt idx="12">
                  <c:v>0.28525</c:v>
                </c:pt>
                <c:pt idx="13">
                  <c:v>0.28525</c:v>
                </c:pt>
                <c:pt idx="14">
                  <c:v>0.32525000000000015</c:v>
                </c:pt>
                <c:pt idx="15">
                  <c:v>0.32525000000000015</c:v>
                </c:pt>
                <c:pt idx="16">
                  <c:v>0.38370000000000015</c:v>
                </c:pt>
                <c:pt idx="17">
                  <c:v>0.38370000000000015</c:v>
                </c:pt>
                <c:pt idx="18">
                  <c:v>0.38370000000000015</c:v>
                </c:pt>
                <c:pt idx="19">
                  <c:v>0.38370000000000015</c:v>
                </c:pt>
                <c:pt idx="20">
                  <c:v>0.38370000000000015</c:v>
                </c:pt>
                <c:pt idx="21">
                  <c:v>0.38370000000000015</c:v>
                </c:pt>
                <c:pt idx="22">
                  <c:v>0.38370000000000015</c:v>
                </c:pt>
                <c:pt idx="23">
                  <c:v>0.38370000000000015</c:v>
                </c:pt>
                <c:pt idx="24">
                  <c:v>0.38370000000000015</c:v>
                </c:pt>
                <c:pt idx="25">
                  <c:v>0.42370000000000002</c:v>
                </c:pt>
                <c:pt idx="26">
                  <c:v>0.42370000000000002</c:v>
                </c:pt>
                <c:pt idx="27">
                  <c:v>0.42370000000000002</c:v>
                </c:pt>
                <c:pt idx="28">
                  <c:v>0.45710000000000001</c:v>
                </c:pt>
                <c:pt idx="29">
                  <c:v>0.45710000000000001</c:v>
                </c:pt>
                <c:pt idx="30">
                  <c:v>0.45710000000000001</c:v>
                </c:pt>
                <c:pt idx="31">
                  <c:v>0.45710000000000001</c:v>
                </c:pt>
                <c:pt idx="32">
                  <c:v>0.47460000000000002</c:v>
                </c:pt>
                <c:pt idx="33">
                  <c:v>0.47460000000000002</c:v>
                </c:pt>
                <c:pt idx="34">
                  <c:v>0.47460000000000002</c:v>
                </c:pt>
                <c:pt idx="35">
                  <c:v>0.47460000000000002</c:v>
                </c:pt>
                <c:pt idx="36">
                  <c:v>0.47460000000000002</c:v>
                </c:pt>
                <c:pt idx="37">
                  <c:v>0.47460000000000002</c:v>
                </c:pt>
                <c:pt idx="38">
                  <c:v>0.47460000000000002</c:v>
                </c:pt>
                <c:pt idx="39">
                  <c:v>0.49965000000000009</c:v>
                </c:pt>
                <c:pt idx="40">
                  <c:v>0.49965000000000009</c:v>
                </c:pt>
              </c:numCache>
            </c:numRef>
          </c:val>
        </c:ser>
        <c:ser>
          <c:idx val="1"/>
          <c:order val="1"/>
          <c:spPr>
            <a:ln w="12700">
              <a:solidFill>
                <a:srgbClr val="3366FF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cat>
            <c:numRef>
              <c:f>'Table '!$O$30:$O$71</c:f>
              <c:numCache>
                <c:formatCode>0</c:formatCode>
                <c:ptCount val="41"/>
                <c:pt idx="0">
                  <c:v>5000</c:v>
                </c:pt>
                <c:pt idx="1">
                  <c:v>10000</c:v>
                </c:pt>
                <c:pt idx="2">
                  <c:v>11300</c:v>
                </c:pt>
                <c:pt idx="3">
                  <c:v>12500</c:v>
                </c:pt>
                <c:pt idx="4">
                  <c:v>13500</c:v>
                </c:pt>
                <c:pt idx="5">
                  <c:v>13990</c:v>
                </c:pt>
                <c:pt idx="6">
                  <c:v>15000</c:v>
                </c:pt>
                <c:pt idx="7" formatCode="#,##0">
                  <c:v>25000</c:v>
                </c:pt>
                <c:pt idx="8" formatCode="#,##0">
                  <c:v>27987</c:v>
                </c:pt>
                <c:pt idx="9" formatCode="#,##0">
                  <c:v>30000</c:v>
                </c:pt>
                <c:pt idx="10" formatCode="#,##0">
                  <c:v>32500</c:v>
                </c:pt>
                <c:pt idx="11" formatCode="#,##0">
                  <c:v>35000</c:v>
                </c:pt>
                <c:pt idx="12" formatCode="#,##0">
                  <c:v>37500</c:v>
                </c:pt>
                <c:pt idx="13" formatCode="#,##0">
                  <c:v>40000</c:v>
                </c:pt>
                <c:pt idx="14" formatCode="#,##0">
                  <c:v>41095</c:v>
                </c:pt>
                <c:pt idx="15" formatCode="#,##0">
                  <c:v>42000</c:v>
                </c:pt>
                <c:pt idx="16">
                  <c:v>43562</c:v>
                </c:pt>
                <c:pt idx="17">
                  <c:v>45000</c:v>
                </c:pt>
                <c:pt idx="18">
                  <c:v>50000</c:v>
                </c:pt>
                <c:pt idx="19">
                  <c:v>55000</c:v>
                </c:pt>
                <c:pt idx="20">
                  <c:v>60000</c:v>
                </c:pt>
                <c:pt idx="21">
                  <c:v>65000</c:v>
                </c:pt>
                <c:pt idx="22">
                  <c:v>70000</c:v>
                </c:pt>
                <c:pt idx="23">
                  <c:v>75000</c:v>
                </c:pt>
                <c:pt idx="24">
                  <c:v>80000</c:v>
                </c:pt>
                <c:pt idx="25">
                  <c:v>82190</c:v>
                </c:pt>
                <c:pt idx="26">
                  <c:v>85000</c:v>
                </c:pt>
                <c:pt idx="27" formatCode="General">
                  <c:v>87000</c:v>
                </c:pt>
                <c:pt idx="28">
                  <c:v>87123</c:v>
                </c:pt>
                <c:pt idx="29">
                  <c:v>92123</c:v>
                </c:pt>
                <c:pt idx="30">
                  <c:v>97123</c:v>
                </c:pt>
                <c:pt idx="31" formatCode="General">
                  <c:v>99999</c:v>
                </c:pt>
                <c:pt idx="32">
                  <c:v>102123</c:v>
                </c:pt>
                <c:pt idx="33">
                  <c:v>107123</c:v>
                </c:pt>
                <c:pt idx="34">
                  <c:v>112123</c:v>
                </c:pt>
                <c:pt idx="35">
                  <c:v>117123</c:v>
                </c:pt>
                <c:pt idx="36">
                  <c:v>122123</c:v>
                </c:pt>
                <c:pt idx="37">
                  <c:v>127123</c:v>
                </c:pt>
                <c:pt idx="38">
                  <c:v>132123</c:v>
                </c:pt>
                <c:pt idx="39">
                  <c:v>135055</c:v>
                </c:pt>
                <c:pt idx="40">
                  <c:v>140055</c:v>
                </c:pt>
              </c:numCache>
            </c:numRef>
          </c:cat>
          <c:val>
            <c:numRef>
              <c:f>'Table '!$P$30:$P$71</c:f>
              <c:numCache>
                <c:formatCode>0.0%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0.28525</c:v>
                </c:pt>
                <c:pt idx="7">
                  <c:v>0.28525</c:v>
                </c:pt>
                <c:pt idx="8">
                  <c:v>0.28525</c:v>
                </c:pt>
                <c:pt idx="9">
                  <c:v>0.28525</c:v>
                </c:pt>
                <c:pt idx="10">
                  <c:v>0.28525</c:v>
                </c:pt>
                <c:pt idx="11">
                  <c:v>0.28525</c:v>
                </c:pt>
                <c:pt idx="12">
                  <c:v>0.28525</c:v>
                </c:pt>
                <c:pt idx="13">
                  <c:v>0.28525</c:v>
                </c:pt>
                <c:pt idx="14">
                  <c:v>0.32525000000000015</c:v>
                </c:pt>
                <c:pt idx="15">
                  <c:v>0.32525000000000015</c:v>
                </c:pt>
                <c:pt idx="16">
                  <c:v>0.38370000000000015</c:v>
                </c:pt>
                <c:pt idx="17">
                  <c:v>0.38370000000000015</c:v>
                </c:pt>
                <c:pt idx="18">
                  <c:v>0.38370000000000015</c:v>
                </c:pt>
                <c:pt idx="19">
                  <c:v>0.38370000000000015</c:v>
                </c:pt>
                <c:pt idx="20">
                  <c:v>0.38370000000000015</c:v>
                </c:pt>
                <c:pt idx="21">
                  <c:v>0.38370000000000015</c:v>
                </c:pt>
                <c:pt idx="22">
                  <c:v>0.38370000000000015</c:v>
                </c:pt>
                <c:pt idx="23">
                  <c:v>0.38370000000000015</c:v>
                </c:pt>
                <c:pt idx="24">
                  <c:v>0.38370000000000015</c:v>
                </c:pt>
                <c:pt idx="25">
                  <c:v>0.42370000000000002</c:v>
                </c:pt>
                <c:pt idx="26">
                  <c:v>0.42370000000000002</c:v>
                </c:pt>
                <c:pt idx="27">
                  <c:v>0.42370000000000002</c:v>
                </c:pt>
                <c:pt idx="28">
                  <c:v>0.45710000000000001</c:v>
                </c:pt>
                <c:pt idx="29">
                  <c:v>0.45710000000000001</c:v>
                </c:pt>
                <c:pt idx="30">
                  <c:v>0.45710000000000001</c:v>
                </c:pt>
                <c:pt idx="31">
                  <c:v>0.45710000000000001</c:v>
                </c:pt>
                <c:pt idx="32">
                  <c:v>0.47460000000000002</c:v>
                </c:pt>
                <c:pt idx="33">
                  <c:v>0.47460000000000002</c:v>
                </c:pt>
                <c:pt idx="34">
                  <c:v>0.47460000000000002</c:v>
                </c:pt>
                <c:pt idx="35">
                  <c:v>0.47460000000000002</c:v>
                </c:pt>
                <c:pt idx="36">
                  <c:v>0.47460000000000002</c:v>
                </c:pt>
                <c:pt idx="37">
                  <c:v>0.47460000000000002</c:v>
                </c:pt>
                <c:pt idx="38">
                  <c:v>0.47460000000000002</c:v>
                </c:pt>
                <c:pt idx="39">
                  <c:v>0.49965000000000009</c:v>
                </c:pt>
                <c:pt idx="40">
                  <c:v>0.49965000000000009</c:v>
                </c:pt>
              </c:numCache>
            </c:numRef>
          </c:val>
        </c:ser>
        <c:marker val="1"/>
        <c:axId val="95069696"/>
        <c:axId val="95085312"/>
      </c:lineChart>
      <c:catAx>
        <c:axId val="95069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CA" sz="900"/>
                  <a:t>Revenu personnel</a:t>
                </a:r>
              </a:p>
            </c:rich>
          </c:tx>
          <c:layout>
            <c:manualLayout>
              <c:xMode val="edge"/>
              <c:yMode val="edge"/>
              <c:x val="0.44299092353324043"/>
              <c:y val="0.92892569248135826"/>
            </c:manualLayout>
          </c:layout>
          <c:spPr>
            <a:noFill/>
            <a:ln w="25400">
              <a:noFill/>
            </a:ln>
          </c:spPr>
        </c:title>
        <c:numFmt formatCode="[$$-1009]#,##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95085312"/>
        <c:crosses val="autoZero"/>
        <c:auto val="1"/>
        <c:lblAlgn val="ctr"/>
        <c:lblOffset val="100"/>
        <c:tickLblSkip val="3"/>
        <c:tickMarkSkip val="1"/>
      </c:catAx>
      <c:valAx>
        <c:axId val="9508531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CA"/>
                  <a:t>Taux marginal (%)</a:t>
                </a:r>
              </a:p>
            </c:rich>
          </c:tx>
          <c:layout>
            <c:manualLayout>
              <c:xMode val="edge"/>
              <c:yMode val="edge"/>
              <c:x val="7.6478556209047324E-3"/>
              <c:y val="0.19129694954301096"/>
            </c:manualLayout>
          </c:layout>
          <c:spPr>
            <a:noFill/>
            <a:ln w="25400">
              <a:noFill/>
            </a:ln>
          </c:spPr>
        </c:title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9506969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0.15798</cdr:x>
      <cdr:y>0.24237</cdr:y>
    </cdr:from>
    <cdr:to>
      <cdr:x>0.9693</cdr:x>
      <cdr:y>0.24237</cdr:y>
    </cdr:to>
    <cdr:sp macro="" textlink="">
      <cdr:nvSpPr>
        <cdr:cNvPr id="43009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630944" y="573171"/>
          <a:ext cx="3240355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>
              <a:alpha val="70000"/>
            </a:srgbClr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fr-CA"/>
        </a:p>
      </cdr:txBody>
    </cdr:sp>
  </cdr:relSizeAnchor>
  <cdr:relSizeAnchor xmlns:cdr="http://schemas.openxmlformats.org/drawingml/2006/chartDrawing">
    <cdr:from>
      <cdr:x>0.15633</cdr:x>
      <cdr:y>0.2953</cdr:y>
    </cdr:from>
    <cdr:to>
      <cdr:x>0.96765</cdr:x>
      <cdr:y>0.2953</cdr:y>
    </cdr:to>
    <cdr:sp macro="" textlink="">
      <cdr:nvSpPr>
        <cdr:cNvPr id="43010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624375" y="698341"/>
          <a:ext cx="3240355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FF0000">
              <a:alpha val="70000"/>
            </a:srgbClr>
          </a:solidFill>
          <a:prstDash val="dashDot"/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fr-CA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F951AB7-92FF-4A8E-BAD2-5440C8120DE7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78F98B8-3A71-49AD-B7AE-8491A1F380FE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470404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E5DAA4-DD5F-4111-A6BE-E12931BC55B6}" type="datetimeFigureOut">
              <a:rPr lang="fr-CA" smtClean="0"/>
              <a:pPr/>
              <a:t>20/02/14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A2CE23-D92C-4A2C-AFB1-606A1B887572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en-CA" sz="6000" b="1" dirty="0" err="1" smtClean="0"/>
              <a:t>Règles</a:t>
            </a:r>
            <a:r>
              <a:rPr lang="en-CA" sz="6000" b="1" dirty="0" smtClean="0"/>
              <a:t> </a:t>
            </a:r>
            <a:r>
              <a:rPr lang="en-CA" sz="6000" b="1" dirty="0" err="1" smtClean="0"/>
              <a:t>fiscales</a:t>
            </a:r>
            <a:r>
              <a:rPr lang="en-CA" sz="6000" b="1" dirty="0" smtClean="0"/>
              <a:t>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pour les </a:t>
            </a:r>
            <a:r>
              <a:rPr lang="en-CA" dirty="0" err="1" smtClean="0"/>
              <a:t>revenus</a:t>
            </a:r>
            <a:r>
              <a:rPr lang="en-CA" dirty="0" smtClean="0"/>
              <a:t> </a:t>
            </a:r>
            <a:r>
              <a:rPr lang="en-CA" dirty="0" err="1" smtClean="0"/>
              <a:t>locatifs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CA" dirty="0" err="1" smtClean="0"/>
              <a:t>Dépenses</a:t>
            </a:r>
            <a:r>
              <a:rPr lang="en-CA" dirty="0" smtClean="0"/>
              <a:t> de natures </a:t>
            </a:r>
            <a:r>
              <a:rPr lang="en-CA" dirty="0" err="1" smtClean="0"/>
              <a:t>courantes</a:t>
            </a:r>
            <a:r>
              <a:rPr lang="en-CA" dirty="0" smtClean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608512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CA" dirty="0" smtClean="0"/>
              <a:t>Les taxes </a:t>
            </a:r>
            <a:r>
              <a:rPr lang="en-CA" dirty="0" err="1" smtClean="0"/>
              <a:t>foncières</a:t>
            </a:r>
            <a:r>
              <a:rPr lang="en-CA" dirty="0" smtClean="0"/>
              <a:t> et </a:t>
            </a:r>
            <a:r>
              <a:rPr lang="en-CA" dirty="0" err="1" smtClean="0"/>
              <a:t>scolaires</a:t>
            </a:r>
            <a:endParaRPr lang="en-CA" dirty="0" smtClean="0"/>
          </a:p>
          <a:p>
            <a:pPr lvl="1"/>
            <a:r>
              <a:rPr lang="en-CA" dirty="0" smtClean="0"/>
              <a:t>Les assurances</a:t>
            </a:r>
          </a:p>
          <a:p>
            <a:pPr lvl="1"/>
            <a:r>
              <a:rPr lang="en-CA" dirty="0" smtClean="0"/>
              <a:t>Les </a:t>
            </a:r>
            <a:r>
              <a:rPr lang="en-CA" dirty="0" err="1" smtClean="0"/>
              <a:t>intérêts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l’hypothèque</a:t>
            </a:r>
            <a:endParaRPr lang="en-CA" dirty="0" smtClean="0"/>
          </a:p>
          <a:p>
            <a:pPr lvl="1"/>
            <a:r>
              <a:rPr lang="en-CA" dirty="0" err="1" smtClean="0"/>
              <a:t>Électricité</a:t>
            </a:r>
            <a:r>
              <a:rPr lang="en-CA" dirty="0" smtClean="0"/>
              <a:t> et </a:t>
            </a:r>
            <a:r>
              <a:rPr lang="en-CA" dirty="0" err="1" smtClean="0"/>
              <a:t>chauffage</a:t>
            </a:r>
            <a:r>
              <a:rPr lang="en-CA" dirty="0" smtClean="0"/>
              <a:t> (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fournis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Aménagement</a:t>
            </a:r>
            <a:r>
              <a:rPr lang="en-CA" dirty="0" smtClean="0"/>
              <a:t> </a:t>
            </a:r>
            <a:r>
              <a:rPr lang="en-CA" dirty="0" err="1" smtClean="0"/>
              <a:t>paysager</a:t>
            </a:r>
            <a:r>
              <a:rPr lang="en-CA" dirty="0" smtClean="0"/>
              <a:t> (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immeuble</a:t>
            </a:r>
            <a:r>
              <a:rPr lang="en-CA" dirty="0" smtClean="0"/>
              <a:t> &gt; 50% à </a:t>
            </a:r>
            <a:r>
              <a:rPr lang="en-CA" dirty="0" err="1" smtClean="0"/>
              <a:t>produire</a:t>
            </a:r>
            <a:r>
              <a:rPr lang="en-CA" dirty="0" smtClean="0"/>
              <a:t> un </a:t>
            </a:r>
            <a:r>
              <a:rPr lang="en-CA" dirty="0" err="1" smtClean="0"/>
              <a:t>revenu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Salaire</a:t>
            </a:r>
            <a:r>
              <a:rPr lang="en-CA" dirty="0" smtClean="0"/>
              <a:t> des </a:t>
            </a:r>
            <a:r>
              <a:rPr lang="en-CA" dirty="0" err="1" smtClean="0"/>
              <a:t>personnes</a:t>
            </a:r>
            <a:r>
              <a:rPr lang="en-CA" dirty="0" smtClean="0"/>
              <a:t> </a:t>
            </a:r>
            <a:r>
              <a:rPr lang="en-CA" dirty="0" err="1" smtClean="0"/>
              <a:t>affectées</a:t>
            </a:r>
            <a:r>
              <a:rPr lang="en-CA" dirty="0" smtClean="0"/>
              <a:t> à </a:t>
            </a:r>
            <a:r>
              <a:rPr lang="en-CA" dirty="0" err="1" smtClean="0"/>
              <a:t>l’entretien</a:t>
            </a:r>
            <a:r>
              <a:rPr lang="en-CA" dirty="0" smtClean="0"/>
              <a:t> </a:t>
            </a:r>
          </a:p>
          <a:p>
            <a:pPr lvl="1"/>
            <a:r>
              <a:rPr lang="en-CA" dirty="0" err="1" smtClean="0"/>
              <a:t>Honoraires</a:t>
            </a:r>
            <a:r>
              <a:rPr lang="en-CA" dirty="0" smtClean="0"/>
              <a:t> </a:t>
            </a:r>
            <a:r>
              <a:rPr lang="en-CA" dirty="0" err="1" smtClean="0"/>
              <a:t>comptables</a:t>
            </a:r>
            <a:r>
              <a:rPr lang="en-CA" dirty="0" smtClean="0"/>
              <a:t> pour  </a:t>
            </a:r>
            <a:r>
              <a:rPr lang="en-CA" dirty="0" err="1" smtClean="0"/>
              <a:t>tenue</a:t>
            </a:r>
            <a:r>
              <a:rPr lang="en-CA" dirty="0" smtClean="0"/>
              <a:t> de </a:t>
            </a:r>
            <a:r>
              <a:rPr lang="en-CA" dirty="0" err="1" smtClean="0"/>
              <a:t>livres</a:t>
            </a:r>
            <a:r>
              <a:rPr lang="en-CA" dirty="0" smtClean="0"/>
              <a:t> et </a:t>
            </a:r>
            <a:r>
              <a:rPr lang="en-CA" dirty="0" err="1" smtClean="0"/>
              <a:t>états</a:t>
            </a:r>
            <a:r>
              <a:rPr lang="en-CA" dirty="0" smtClean="0"/>
              <a:t> financiers</a:t>
            </a:r>
          </a:p>
          <a:p>
            <a:pPr lvl="1"/>
            <a:r>
              <a:rPr lang="en-CA" dirty="0" err="1" smtClean="0"/>
              <a:t>Frais</a:t>
            </a:r>
            <a:r>
              <a:rPr lang="en-CA" dirty="0" smtClean="0"/>
              <a:t> de </a:t>
            </a:r>
            <a:r>
              <a:rPr lang="en-CA" dirty="0" err="1" smtClean="0"/>
              <a:t>publicités</a:t>
            </a:r>
            <a:r>
              <a:rPr lang="en-CA" dirty="0" smtClean="0"/>
              <a:t> (</a:t>
            </a:r>
            <a:r>
              <a:rPr lang="en-CA" dirty="0" err="1" smtClean="0"/>
              <a:t>annonces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d’administration</a:t>
            </a:r>
            <a:r>
              <a:rPr lang="en-CA" dirty="0" smtClean="0"/>
              <a:t> et de </a:t>
            </a:r>
            <a:r>
              <a:rPr lang="en-CA" dirty="0" err="1" smtClean="0"/>
              <a:t>banque</a:t>
            </a:r>
            <a:r>
              <a:rPr lang="en-CA" dirty="0" smtClean="0"/>
              <a:t> (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compte</a:t>
            </a:r>
            <a:r>
              <a:rPr lang="en-CA" dirty="0" smtClean="0"/>
              <a:t> distinct) </a:t>
            </a:r>
          </a:p>
          <a:p>
            <a:pPr lvl="1"/>
            <a:r>
              <a:rPr lang="en-CA" dirty="0" err="1" smtClean="0"/>
              <a:t>Honoraires</a:t>
            </a:r>
            <a:r>
              <a:rPr lang="en-CA" dirty="0" smtClean="0"/>
              <a:t> </a:t>
            </a:r>
            <a:r>
              <a:rPr lang="en-CA" dirty="0" err="1" smtClean="0"/>
              <a:t>d’avocat</a:t>
            </a:r>
            <a:r>
              <a:rPr lang="en-CA" dirty="0" smtClean="0"/>
              <a:t> pour </a:t>
            </a:r>
            <a:r>
              <a:rPr lang="en-CA" dirty="0" err="1" smtClean="0"/>
              <a:t>percevoir</a:t>
            </a:r>
            <a:r>
              <a:rPr lang="en-CA" dirty="0" smtClean="0"/>
              <a:t> des </a:t>
            </a:r>
            <a:r>
              <a:rPr lang="en-CA" dirty="0" err="1" smtClean="0"/>
              <a:t>loyers</a:t>
            </a:r>
            <a:endParaRPr lang="en-CA" dirty="0" smtClean="0"/>
          </a:p>
          <a:p>
            <a:pPr lvl="1"/>
            <a:r>
              <a:rPr lang="en-CA" dirty="0" smtClean="0"/>
              <a:t>Timbres, </a:t>
            </a:r>
            <a:r>
              <a:rPr lang="en-CA" dirty="0" err="1" smtClean="0"/>
              <a:t>poste</a:t>
            </a:r>
            <a:r>
              <a:rPr lang="en-CA" dirty="0" smtClean="0"/>
              <a:t> et </a:t>
            </a:r>
            <a:r>
              <a:rPr lang="en-CA" dirty="0" err="1" smtClean="0"/>
              <a:t>papeterie</a:t>
            </a:r>
            <a:endParaRPr lang="en-CA" dirty="0" smtClean="0"/>
          </a:p>
          <a:p>
            <a:pPr lvl="1"/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raisonnables</a:t>
            </a:r>
            <a:r>
              <a:rPr lang="en-CA" dirty="0" smtClean="0"/>
              <a:t> </a:t>
            </a:r>
            <a:r>
              <a:rPr lang="en-CA" dirty="0" err="1" smtClean="0"/>
              <a:t>d’automobiles</a:t>
            </a:r>
            <a:r>
              <a:rPr lang="en-CA" dirty="0" smtClean="0"/>
              <a:t> (</a:t>
            </a:r>
            <a:r>
              <a:rPr lang="en-CA" dirty="0" err="1" smtClean="0"/>
              <a:t>règles</a:t>
            </a:r>
            <a:r>
              <a:rPr lang="en-CA" dirty="0" smtClean="0"/>
              <a:t> </a:t>
            </a:r>
            <a:r>
              <a:rPr lang="en-CA" dirty="0" err="1" smtClean="0"/>
              <a:t>spécifiques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raisonnables</a:t>
            </a:r>
            <a:r>
              <a:rPr lang="en-CA" dirty="0" smtClean="0"/>
              <a:t> pour des </a:t>
            </a:r>
            <a:r>
              <a:rPr lang="en-CA" dirty="0" err="1" smtClean="0"/>
              <a:t>cours</a:t>
            </a:r>
            <a:r>
              <a:rPr lang="en-CA" dirty="0" smtClean="0"/>
              <a:t> de formation en </a:t>
            </a:r>
            <a:r>
              <a:rPr lang="en-CA" dirty="0" err="1" smtClean="0"/>
              <a:t>gestion</a:t>
            </a:r>
            <a:r>
              <a:rPr lang="en-CA" dirty="0" smtClean="0"/>
              <a:t> </a:t>
            </a:r>
            <a:r>
              <a:rPr lang="en-CA" dirty="0" err="1" smtClean="0"/>
              <a:t>immobilière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79512" y="6165304"/>
            <a:ext cx="8964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 smtClean="0"/>
              <a:t>Déduites</a:t>
            </a:r>
            <a:r>
              <a:rPr lang="en-CA" sz="2000" dirty="0" smtClean="0"/>
              <a:t> </a:t>
            </a:r>
            <a:r>
              <a:rPr lang="en-CA" sz="2000" dirty="0" err="1" smtClean="0"/>
              <a:t>dans</a:t>
            </a:r>
            <a:r>
              <a:rPr lang="en-CA" sz="2000" dirty="0" smtClean="0"/>
              <a:t> </a:t>
            </a:r>
            <a:r>
              <a:rPr lang="en-CA" sz="2000" dirty="0" err="1" smtClean="0"/>
              <a:t>l’année</a:t>
            </a:r>
            <a:r>
              <a:rPr lang="en-CA" sz="2000" dirty="0" smtClean="0"/>
              <a:t> </a:t>
            </a:r>
            <a:r>
              <a:rPr lang="en-CA" sz="2000" dirty="0" err="1" smtClean="0"/>
              <a:t>où</a:t>
            </a:r>
            <a:r>
              <a:rPr lang="en-CA" sz="2000" dirty="0" smtClean="0"/>
              <a:t> </a:t>
            </a:r>
            <a:r>
              <a:rPr lang="en-CA" sz="2000" dirty="0" err="1" smtClean="0"/>
              <a:t>elles</a:t>
            </a:r>
            <a:r>
              <a:rPr lang="en-CA" sz="2000" dirty="0" smtClean="0"/>
              <a:t> </a:t>
            </a:r>
            <a:r>
              <a:rPr lang="en-CA" sz="2000" dirty="0" err="1" smtClean="0"/>
              <a:t>sont</a:t>
            </a:r>
            <a:r>
              <a:rPr lang="en-CA" sz="2000" dirty="0" smtClean="0"/>
              <a:t> </a:t>
            </a:r>
            <a:r>
              <a:rPr lang="en-CA" sz="2000" dirty="0" err="1" smtClean="0"/>
              <a:t>engagées</a:t>
            </a:r>
            <a:r>
              <a:rPr lang="en-CA" sz="2000" dirty="0" smtClean="0"/>
              <a:t>, </a:t>
            </a:r>
            <a:r>
              <a:rPr lang="en-CA" sz="2000" dirty="0" err="1" smtClean="0"/>
              <a:t>sauf</a:t>
            </a:r>
            <a:r>
              <a:rPr lang="en-CA" sz="2000" dirty="0" smtClean="0"/>
              <a:t> </a:t>
            </a:r>
            <a:r>
              <a:rPr lang="en-CA" sz="2000" dirty="0" err="1" smtClean="0"/>
              <a:t>frais</a:t>
            </a:r>
            <a:r>
              <a:rPr lang="en-CA" sz="2000" dirty="0" smtClean="0"/>
              <a:t> </a:t>
            </a:r>
            <a:r>
              <a:rPr lang="en-CA" sz="2000" dirty="0" err="1" smtClean="0"/>
              <a:t>d’aménagement</a:t>
            </a:r>
            <a:r>
              <a:rPr lang="en-CA" sz="2000" dirty="0" smtClean="0"/>
              <a:t> </a:t>
            </a:r>
            <a:r>
              <a:rPr lang="en-CA" sz="2000" dirty="0" err="1" smtClean="0"/>
              <a:t>paysager</a:t>
            </a:r>
            <a:endParaRPr lang="en-CA" sz="2000" dirty="0" smtClean="0"/>
          </a:p>
          <a:p>
            <a:r>
              <a:rPr lang="en-CA" sz="2000" dirty="0" smtClean="0"/>
              <a:t>Attention à la portion </a:t>
            </a:r>
            <a:r>
              <a:rPr lang="en-CA" sz="2000" dirty="0" err="1" smtClean="0"/>
              <a:t>personnelle</a:t>
            </a:r>
            <a:r>
              <a:rPr lang="en-CA" sz="2000" dirty="0" smtClean="0"/>
              <a:t> </a:t>
            </a:r>
            <a:r>
              <a:rPr lang="en-CA" sz="2000" dirty="0" err="1" smtClean="0"/>
              <a:t>s’il</a:t>
            </a:r>
            <a:r>
              <a:rPr lang="en-CA" sz="2000" dirty="0" smtClean="0"/>
              <a:t> y a lieu !</a:t>
            </a:r>
            <a:endParaRPr lang="fr-CA" sz="2000" dirty="0" smtClean="0"/>
          </a:p>
          <a:p>
            <a:endParaRPr lang="fr-CA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191672" y="177281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err="1" smtClean="0">
                <a:solidFill>
                  <a:schemeClr val="accent1">
                    <a:lumMod val="75000"/>
                  </a:schemeClr>
                </a:solidFill>
              </a:rPr>
              <a:t>Voir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CA" sz="2400" dirty="0" err="1" smtClean="0">
                <a:solidFill>
                  <a:schemeClr val="accent1">
                    <a:lumMod val="75000"/>
                  </a:schemeClr>
                </a:solidFill>
              </a:rPr>
              <a:t>Chiffrier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</a:rPr>
              <a:t> Excel</a:t>
            </a:r>
            <a:endParaRPr lang="fr-CA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en-CA" dirty="0" err="1" smtClean="0"/>
              <a:t>Dépenses</a:t>
            </a:r>
            <a:r>
              <a:rPr lang="en-CA" dirty="0" smtClean="0"/>
              <a:t> de natures </a:t>
            </a:r>
            <a:r>
              <a:rPr lang="en-CA" dirty="0" err="1" smtClean="0"/>
              <a:t>capitales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 smtClean="0"/>
              <a:t>Coût</a:t>
            </a:r>
            <a:r>
              <a:rPr lang="en-CA" dirty="0" smtClean="0"/>
              <a:t> </a:t>
            </a:r>
            <a:r>
              <a:rPr lang="en-CA" dirty="0" err="1" smtClean="0"/>
              <a:t>d’achat</a:t>
            </a:r>
            <a:r>
              <a:rPr lang="en-CA" dirty="0" smtClean="0"/>
              <a:t> de </a:t>
            </a:r>
            <a:r>
              <a:rPr lang="en-CA" dirty="0" err="1" smtClean="0"/>
              <a:t>l’immeuble</a:t>
            </a:r>
            <a:endParaRPr lang="en-CA" dirty="0" smtClean="0"/>
          </a:p>
          <a:p>
            <a:r>
              <a:rPr lang="en-CA" dirty="0" err="1" smtClean="0"/>
              <a:t>Taxe</a:t>
            </a:r>
            <a:r>
              <a:rPr lang="en-CA" dirty="0" smtClean="0"/>
              <a:t> de </a:t>
            </a:r>
            <a:r>
              <a:rPr lang="en-CA" dirty="0" err="1" smtClean="0"/>
              <a:t>bienvenue</a:t>
            </a:r>
            <a:r>
              <a:rPr lang="en-CA" dirty="0" smtClean="0"/>
              <a:t> (</a:t>
            </a:r>
            <a:r>
              <a:rPr lang="en-CA" dirty="0" err="1" smtClean="0"/>
              <a:t>droits</a:t>
            </a:r>
            <a:r>
              <a:rPr lang="en-CA" dirty="0" smtClean="0"/>
              <a:t> de mutation)</a:t>
            </a:r>
          </a:p>
          <a:p>
            <a:r>
              <a:rPr lang="en-CA" dirty="0" smtClean="0"/>
              <a:t>Portion des </a:t>
            </a:r>
            <a:r>
              <a:rPr lang="en-CA" dirty="0" err="1" smtClean="0"/>
              <a:t>frais</a:t>
            </a:r>
            <a:r>
              <a:rPr lang="en-CA" dirty="0" smtClean="0"/>
              <a:t> de </a:t>
            </a:r>
            <a:r>
              <a:rPr lang="en-CA" dirty="0" err="1" smtClean="0"/>
              <a:t>notaire</a:t>
            </a:r>
            <a:r>
              <a:rPr lang="en-CA" dirty="0" smtClean="0"/>
              <a:t> </a:t>
            </a:r>
            <a:r>
              <a:rPr lang="en-CA" dirty="0" err="1" smtClean="0"/>
              <a:t>relatifs</a:t>
            </a:r>
            <a:r>
              <a:rPr lang="en-CA" dirty="0" smtClean="0"/>
              <a:t> à la </a:t>
            </a:r>
            <a:r>
              <a:rPr lang="en-CA" dirty="0" err="1" smtClean="0"/>
              <a:t>préparation</a:t>
            </a:r>
            <a:r>
              <a:rPr lang="en-CA" dirty="0" smtClean="0"/>
              <a:t> de </a:t>
            </a:r>
            <a:r>
              <a:rPr lang="en-CA" dirty="0" err="1" smtClean="0"/>
              <a:t>l’acte</a:t>
            </a:r>
            <a:r>
              <a:rPr lang="en-CA" dirty="0" smtClean="0"/>
              <a:t> de </a:t>
            </a:r>
            <a:r>
              <a:rPr lang="en-CA" dirty="0" err="1" smtClean="0"/>
              <a:t>vente</a:t>
            </a:r>
            <a:endParaRPr lang="en-CA" dirty="0" smtClean="0"/>
          </a:p>
          <a:p>
            <a:r>
              <a:rPr lang="en-CA" dirty="0" err="1" smtClean="0"/>
              <a:t>Coût</a:t>
            </a:r>
            <a:r>
              <a:rPr lang="en-CA" dirty="0" smtClean="0"/>
              <a:t> du </a:t>
            </a:r>
            <a:r>
              <a:rPr lang="en-CA" dirty="0" err="1" smtClean="0"/>
              <a:t>certificat</a:t>
            </a:r>
            <a:r>
              <a:rPr lang="en-CA" dirty="0" smtClean="0"/>
              <a:t> de localisation</a:t>
            </a:r>
          </a:p>
          <a:p>
            <a:r>
              <a:rPr lang="en-CA" dirty="0" err="1" smtClean="0"/>
              <a:t>Coût</a:t>
            </a:r>
            <a:r>
              <a:rPr lang="en-CA" dirty="0" smtClean="0"/>
              <a:t> de </a:t>
            </a:r>
            <a:r>
              <a:rPr lang="en-CA" dirty="0" err="1" smtClean="0"/>
              <a:t>l’ajout</a:t>
            </a:r>
            <a:r>
              <a:rPr lang="en-CA" dirty="0" smtClean="0"/>
              <a:t> d’un foyer </a:t>
            </a:r>
            <a:r>
              <a:rPr lang="en-CA" dirty="0" err="1" smtClean="0"/>
              <a:t>ou</a:t>
            </a:r>
            <a:r>
              <a:rPr lang="en-CA" dirty="0" smtClean="0"/>
              <a:t> d’un garage</a:t>
            </a:r>
          </a:p>
          <a:p>
            <a:r>
              <a:rPr lang="en-CA" dirty="0" err="1" smtClean="0"/>
              <a:t>Coût</a:t>
            </a:r>
            <a:r>
              <a:rPr lang="en-CA" dirty="0" smtClean="0"/>
              <a:t> des </a:t>
            </a:r>
            <a:r>
              <a:rPr lang="en-CA" dirty="0" err="1" smtClean="0"/>
              <a:t>honoraires</a:t>
            </a:r>
            <a:r>
              <a:rPr lang="en-CA" dirty="0" smtClean="0"/>
              <a:t> de </a:t>
            </a:r>
            <a:r>
              <a:rPr lang="en-CA" dirty="0" err="1" smtClean="0"/>
              <a:t>l’inspecteur</a:t>
            </a:r>
            <a:r>
              <a:rPr lang="en-CA" dirty="0" smtClean="0"/>
              <a:t> en </a:t>
            </a:r>
            <a:r>
              <a:rPr lang="en-CA" dirty="0" err="1" smtClean="0"/>
              <a:t>bâtiment</a:t>
            </a:r>
            <a:endParaRPr lang="en-CA" dirty="0" smtClean="0"/>
          </a:p>
          <a:p>
            <a:r>
              <a:rPr lang="en-CA" dirty="0" err="1" smtClean="0"/>
              <a:t>Coût</a:t>
            </a:r>
            <a:r>
              <a:rPr lang="en-CA" dirty="0" smtClean="0"/>
              <a:t> de </a:t>
            </a:r>
            <a:r>
              <a:rPr lang="en-CA" dirty="0" err="1" smtClean="0"/>
              <a:t>certaines</a:t>
            </a:r>
            <a:r>
              <a:rPr lang="en-CA" dirty="0" smtClean="0"/>
              <a:t> </a:t>
            </a:r>
            <a:r>
              <a:rPr lang="en-CA" dirty="0" err="1" smtClean="0"/>
              <a:t>dépenses</a:t>
            </a:r>
            <a:r>
              <a:rPr lang="en-CA" dirty="0" smtClean="0"/>
              <a:t> de </a:t>
            </a:r>
            <a:r>
              <a:rPr lang="en-CA" dirty="0" err="1" smtClean="0"/>
              <a:t>rénovation</a:t>
            </a:r>
            <a:r>
              <a:rPr lang="en-CA" dirty="0" smtClean="0"/>
              <a:t> </a:t>
            </a:r>
            <a:r>
              <a:rPr lang="en-CA" dirty="0" err="1" smtClean="0"/>
              <a:t>visant</a:t>
            </a:r>
            <a:r>
              <a:rPr lang="en-CA" dirty="0" smtClean="0"/>
              <a:t> à </a:t>
            </a:r>
            <a:r>
              <a:rPr lang="en-CA" dirty="0" err="1" smtClean="0"/>
              <a:t>améliorer</a:t>
            </a:r>
            <a:r>
              <a:rPr lang="en-CA" dirty="0" smtClean="0"/>
              <a:t> un </a:t>
            </a:r>
            <a:r>
              <a:rPr lang="en-CA" dirty="0" err="1" smtClean="0"/>
              <a:t>bien</a:t>
            </a:r>
            <a:r>
              <a:rPr lang="en-CA" dirty="0" smtClean="0"/>
              <a:t> au-</a:t>
            </a:r>
            <a:r>
              <a:rPr lang="en-CA" dirty="0" err="1" smtClean="0"/>
              <a:t>delà</a:t>
            </a:r>
            <a:r>
              <a:rPr lang="en-CA" dirty="0" smtClean="0"/>
              <a:t> de son </a:t>
            </a:r>
            <a:r>
              <a:rPr lang="en-CA" dirty="0" err="1" smtClean="0"/>
              <a:t>état</a:t>
            </a:r>
            <a:r>
              <a:rPr lang="en-CA" dirty="0" smtClean="0"/>
              <a:t> initial</a:t>
            </a:r>
          </a:p>
          <a:p>
            <a:r>
              <a:rPr lang="en-CA" dirty="0" err="1" smtClean="0"/>
              <a:t>Réparations</a:t>
            </a:r>
            <a:r>
              <a:rPr lang="en-CA" dirty="0" smtClean="0"/>
              <a:t> </a:t>
            </a:r>
            <a:r>
              <a:rPr lang="en-CA" dirty="0" err="1" smtClean="0"/>
              <a:t>effectées</a:t>
            </a:r>
            <a:r>
              <a:rPr lang="en-CA" dirty="0" smtClean="0"/>
              <a:t> pour la </a:t>
            </a:r>
            <a:r>
              <a:rPr lang="en-CA" dirty="0" err="1" smtClean="0"/>
              <a:t>vente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condition de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vente</a:t>
            </a:r>
            <a:endParaRPr lang="en-CA" dirty="0" smtClean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6381328"/>
            <a:ext cx="8892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 smtClean="0"/>
              <a:t>Serviront</a:t>
            </a:r>
            <a:r>
              <a:rPr lang="en-CA" sz="2000" dirty="0" smtClean="0"/>
              <a:t> à </a:t>
            </a:r>
            <a:r>
              <a:rPr lang="en-CA" sz="2000" dirty="0" err="1" smtClean="0"/>
              <a:t>réduire</a:t>
            </a:r>
            <a:r>
              <a:rPr lang="en-CA" sz="2000" dirty="0" smtClean="0"/>
              <a:t> le gain en capital : Il </a:t>
            </a:r>
            <a:r>
              <a:rPr lang="en-CA" sz="2000" dirty="0" err="1" smtClean="0"/>
              <a:t>faut</a:t>
            </a:r>
            <a:r>
              <a:rPr lang="en-CA" sz="2000" dirty="0" smtClean="0"/>
              <a:t> </a:t>
            </a:r>
            <a:r>
              <a:rPr lang="en-CA" sz="2000" dirty="0" err="1" smtClean="0"/>
              <a:t>donc</a:t>
            </a:r>
            <a:r>
              <a:rPr lang="en-CA" sz="2000" dirty="0" smtClean="0"/>
              <a:t> conserver </a:t>
            </a:r>
            <a:r>
              <a:rPr lang="en-CA" sz="2000" dirty="0" err="1" smtClean="0"/>
              <a:t>toutes</a:t>
            </a:r>
            <a:r>
              <a:rPr lang="en-CA" sz="2000" dirty="0" smtClean="0"/>
              <a:t> </a:t>
            </a:r>
            <a:r>
              <a:rPr lang="en-CA" sz="2000" dirty="0" err="1" smtClean="0"/>
              <a:t>ces</a:t>
            </a:r>
            <a:r>
              <a:rPr lang="en-CA" sz="2000" dirty="0" smtClean="0"/>
              <a:t> factures</a:t>
            </a:r>
            <a:endParaRPr lang="fr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Entretien</a:t>
            </a:r>
            <a:r>
              <a:rPr lang="en-CA" dirty="0" smtClean="0"/>
              <a:t> et </a:t>
            </a:r>
            <a:r>
              <a:rPr lang="en-CA" dirty="0" err="1" smtClean="0"/>
              <a:t>réparation</a:t>
            </a:r>
            <a:r>
              <a:rPr lang="en-CA" dirty="0" smtClean="0"/>
              <a:t> : </a:t>
            </a:r>
            <a:br>
              <a:rPr lang="en-CA" dirty="0" smtClean="0"/>
            </a:br>
            <a:r>
              <a:rPr lang="en-CA" sz="4000" dirty="0" err="1" smtClean="0"/>
              <a:t>Dépenses</a:t>
            </a:r>
            <a:r>
              <a:rPr lang="en-CA" sz="4000" dirty="0" smtClean="0"/>
              <a:t> de nature courante </a:t>
            </a:r>
            <a:r>
              <a:rPr lang="en-CA" sz="4000" dirty="0" err="1" smtClean="0"/>
              <a:t>ou</a:t>
            </a:r>
            <a:r>
              <a:rPr lang="en-CA" sz="4000" dirty="0" smtClean="0"/>
              <a:t> </a:t>
            </a:r>
            <a:r>
              <a:rPr lang="en-CA" sz="4000" dirty="0" err="1" smtClean="0"/>
              <a:t>capitale</a:t>
            </a:r>
            <a:r>
              <a:rPr lang="en-CA" sz="4000" dirty="0" smtClean="0"/>
              <a:t> ?</a:t>
            </a:r>
            <a:endParaRPr lang="fr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38912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Les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d’entretien</a:t>
            </a:r>
            <a:r>
              <a:rPr lang="en-CA" dirty="0" smtClean="0"/>
              <a:t> et de </a:t>
            </a:r>
            <a:r>
              <a:rPr lang="en-CA" dirty="0" err="1" smtClean="0"/>
              <a:t>réparation</a:t>
            </a:r>
            <a:r>
              <a:rPr lang="en-CA" dirty="0" smtClean="0"/>
              <a:t> </a:t>
            </a:r>
            <a:r>
              <a:rPr lang="en-CA" dirty="0" err="1" smtClean="0"/>
              <a:t>visant</a:t>
            </a:r>
            <a:r>
              <a:rPr lang="en-CA" dirty="0" smtClean="0"/>
              <a:t> à </a:t>
            </a:r>
            <a:r>
              <a:rPr lang="en-CA" dirty="0" err="1" smtClean="0"/>
              <a:t>ramener</a:t>
            </a:r>
            <a:r>
              <a:rPr lang="en-CA" dirty="0" smtClean="0"/>
              <a:t> </a:t>
            </a:r>
            <a:r>
              <a:rPr lang="en-CA" dirty="0" err="1" smtClean="0"/>
              <a:t>l’immeuble</a:t>
            </a:r>
            <a:r>
              <a:rPr lang="en-CA" dirty="0" smtClean="0"/>
              <a:t> à </a:t>
            </a:r>
            <a:r>
              <a:rPr lang="en-CA" dirty="0" err="1" smtClean="0"/>
              <a:t>sa</a:t>
            </a:r>
            <a:r>
              <a:rPr lang="en-CA" dirty="0" smtClean="0"/>
              <a:t> </a:t>
            </a:r>
            <a:r>
              <a:rPr lang="en-CA" dirty="0" err="1" smtClean="0"/>
              <a:t>valeur</a:t>
            </a:r>
            <a:r>
              <a:rPr lang="en-CA" dirty="0" smtClean="0"/>
              <a:t> </a:t>
            </a:r>
            <a:r>
              <a:rPr lang="en-CA" dirty="0" err="1" smtClean="0"/>
              <a:t>normale</a:t>
            </a:r>
            <a:r>
              <a:rPr lang="en-CA" dirty="0" smtClean="0"/>
              <a:t> constituent </a:t>
            </a:r>
            <a:r>
              <a:rPr lang="en-CA" dirty="0" err="1" smtClean="0"/>
              <a:t>habituellement</a:t>
            </a:r>
            <a:r>
              <a:rPr lang="en-CA" dirty="0" smtClean="0"/>
              <a:t> des </a:t>
            </a:r>
            <a:r>
              <a:rPr lang="en-CA" dirty="0" err="1" smtClean="0"/>
              <a:t>dépenses</a:t>
            </a:r>
            <a:r>
              <a:rPr lang="en-CA" dirty="0" smtClean="0"/>
              <a:t> de nature courante </a:t>
            </a:r>
            <a:r>
              <a:rPr lang="en-CA" dirty="0" err="1" smtClean="0"/>
              <a:t>entièrement</a:t>
            </a:r>
            <a:r>
              <a:rPr lang="en-CA" dirty="0" smtClean="0"/>
              <a:t> </a:t>
            </a:r>
            <a:r>
              <a:rPr lang="en-CA" dirty="0" err="1" smtClean="0"/>
              <a:t>déductibles</a:t>
            </a:r>
            <a:endParaRPr lang="en-CA" dirty="0" smtClean="0"/>
          </a:p>
          <a:p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règle</a:t>
            </a:r>
            <a:r>
              <a:rPr lang="en-CA" dirty="0" smtClean="0"/>
              <a:t> </a:t>
            </a:r>
            <a:r>
              <a:rPr lang="en-CA" dirty="0" err="1" smtClean="0"/>
              <a:t>avantageuse</a:t>
            </a:r>
            <a:r>
              <a:rPr lang="en-CA" dirty="0" smtClean="0"/>
              <a:t> ne </a:t>
            </a:r>
            <a:r>
              <a:rPr lang="en-CA" dirty="0" err="1" smtClean="0"/>
              <a:t>s’applique</a:t>
            </a:r>
            <a:r>
              <a:rPr lang="en-CA" dirty="0" smtClean="0"/>
              <a:t> </a:t>
            </a:r>
            <a:r>
              <a:rPr lang="en-CA" dirty="0" err="1" smtClean="0"/>
              <a:t>cependant</a:t>
            </a:r>
            <a:r>
              <a:rPr lang="en-CA" dirty="0" smtClean="0"/>
              <a:t> pas à </a:t>
            </a:r>
            <a:r>
              <a:rPr lang="en-CA" dirty="0" err="1" smtClean="0"/>
              <a:t>l’acquisition</a:t>
            </a:r>
            <a:r>
              <a:rPr lang="en-CA" dirty="0" smtClean="0"/>
              <a:t> </a:t>
            </a:r>
            <a:r>
              <a:rPr lang="en-CA" dirty="0" err="1" smtClean="0"/>
              <a:t>d’immeubles</a:t>
            </a:r>
            <a:r>
              <a:rPr lang="en-CA" dirty="0" smtClean="0"/>
              <a:t> </a:t>
            </a:r>
            <a:r>
              <a:rPr lang="en-CA" dirty="0" err="1" smtClean="0"/>
              <a:t>délabrés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d’un </a:t>
            </a:r>
            <a:r>
              <a:rPr lang="en-CA" dirty="0" err="1" smtClean="0"/>
              <a:t>viel</a:t>
            </a:r>
            <a:r>
              <a:rPr lang="en-CA" dirty="0" smtClean="0"/>
              <a:t> </a:t>
            </a:r>
            <a:r>
              <a:rPr lang="en-CA" dirty="0" err="1" smtClean="0"/>
              <a:t>immeuble</a:t>
            </a:r>
            <a:r>
              <a:rPr lang="en-CA" dirty="0" smtClean="0"/>
              <a:t> </a:t>
            </a:r>
            <a:r>
              <a:rPr lang="en-CA" dirty="0" err="1" smtClean="0"/>
              <a:t>nécessitant</a:t>
            </a:r>
            <a:r>
              <a:rPr lang="en-CA" dirty="0" smtClean="0"/>
              <a:t> des </a:t>
            </a:r>
            <a:r>
              <a:rPr lang="en-CA" dirty="0" err="1" smtClean="0"/>
              <a:t>réparations</a:t>
            </a:r>
            <a:r>
              <a:rPr lang="en-CA" dirty="0" smtClean="0"/>
              <a:t> </a:t>
            </a:r>
            <a:r>
              <a:rPr lang="en-CA" dirty="0" err="1" smtClean="0"/>
              <a:t>importantes</a:t>
            </a:r>
            <a:endParaRPr lang="en-CA" dirty="0" smtClean="0"/>
          </a:p>
          <a:p>
            <a:r>
              <a:rPr lang="en-CA" dirty="0" err="1" smtClean="0"/>
              <a:t>Votre</a:t>
            </a:r>
            <a:r>
              <a:rPr lang="en-CA" dirty="0" smtClean="0"/>
              <a:t> </a:t>
            </a:r>
            <a:r>
              <a:rPr lang="en-CA" dirty="0" err="1" smtClean="0"/>
              <a:t>meilleure</a:t>
            </a:r>
            <a:r>
              <a:rPr lang="en-CA" dirty="0" smtClean="0"/>
              <a:t> chance pour </a:t>
            </a:r>
            <a:r>
              <a:rPr lang="en-CA" dirty="0" err="1" smtClean="0"/>
              <a:t>qu’une</a:t>
            </a:r>
            <a:r>
              <a:rPr lang="en-CA" dirty="0" smtClean="0"/>
              <a:t> </a:t>
            </a:r>
            <a:r>
              <a:rPr lang="en-CA" dirty="0" err="1" smtClean="0"/>
              <a:t>dépense</a:t>
            </a:r>
            <a:r>
              <a:rPr lang="en-CA" dirty="0" smtClean="0"/>
              <a:t> se </a:t>
            </a:r>
            <a:r>
              <a:rPr lang="en-CA" dirty="0" err="1" smtClean="0"/>
              <a:t>qualifie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dépense</a:t>
            </a:r>
            <a:r>
              <a:rPr lang="en-CA" dirty="0" smtClean="0"/>
              <a:t> de nature courante </a:t>
            </a:r>
            <a:r>
              <a:rPr lang="en-CA" dirty="0" err="1" smtClean="0"/>
              <a:t>est</a:t>
            </a:r>
            <a:r>
              <a:rPr lang="en-CA" dirty="0" smtClean="0"/>
              <a:t> de </a:t>
            </a:r>
            <a:r>
              <a:rPr lang="en-CA" dirty="0" err="1" smtClean="0"/>
              <a:t>démontrer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s’agit</a:t>
            </a:r>
            <a:r>
              <a:rPr lang="en-CA" dirty="0" smtClean="0"/>
              <a:t> </a:t>
            </a:r>
            <a:r>
              <a:rPr lang="en-CA" dirty="0" err="1" smtClean="0"/>
              <a:t>simplement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réparation</a:t>
            </a:r>
            <a:r>
              <a:rPr lang="en-CA" dirty="0" smtClean="0"/>
              <a:t> </a:t>
            </a:r>
            <a:r>
              <a:rPr lang="en-CA" dirty="0" err="1" smtClean="0"/>
              <a:t>rendue</a:t>
            </a:r>
            <a:r>
              <a:rPr lang="en-CA" dirty="0" smtClean="0"/>
              <a:t> </a:t>
            </a:r>
            <a:r>
              <a:rPr lang="en-CA" dirty="0" err="1" smtClean="0"/>
              <a:t>nécessaire</a:t>
            </a:r>
            <a:r>
              <a:rPr lang="en-CA" dirty="0" smtClean="0"/>
              <a:t> par </a:t>
            </a:r>
            <a:r>
              <a:rPr lang="en-CA" dirty="0" err="1" smtClean="0"/>
              <a:t>l’usage</a:t>
            </a:r>
            <a:r>
              <a:rPr lang="en-CA" dirty="0" smtClean="0"/>
              <a:t> du </a:t>
            </a:r>
            <a:r>
              <a:rPr lang="en-CA" dirty="0" err="1" smtClean="0"/>
              <a:t>bien</a:t>
            </a:r>
            <a:r>
              <a:rPr lang="en-CA" dirty="0" smtClean="0"/>
              <a:t>.</a:t>
            </a:r>
          </a:p>
          <a:p>
            <a:r>
              <a:rPr lang="en-CA" dirty="0" smtClean="0"/>
              <a:t>La </a:t>
            </a:r>
            <a:r>
              <a:rPr lang="en-CA" dirty="0" err="1" smtClean="0"/>
              <a:t>dépense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de nature </a:t>
            </a:r>
            <a:r>
              <a:rPr lang="en-CA" dirty="0" err="1" smtClean="0"/>
              <a:t>capitale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elle</a:t>
            </a:r>
            <a:r>
              <a:rPr lang="en-CA" dirty="0" smtClean="0"/>
              <a:t> a </a:t>
            </a:r>
            <a:r>
              <a:rPr lang="en-CA" dirty="0" err="1" smtClean="0"/>
              <a:t>créée</a:t>
            </a:r>
            <a:r>
              <a:rPr lang="en-CA" dirty="0" smtClean="0"/>
              <a:t> un nouveau </a:t>
            </a:r>
            <a:r>
              <a:rPr lang="en-CA" dirty="0" err="1" smtClean="0"/>
              <a:t>bien</a:t>
            </a:r>
            <a:r>
              <a:rPr lang="en-CA" dirty="0" smtClean="0"/>
              <a:t> qui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différent</a:t>
            </a:r>
            <a:r>
              <a:rPr lang="en-CA" dirty="0" smtClean="0"/>
              <a:t> du </a:t>
            </a:r>
            <a:r>
              <a:rPr lang="en-CA" dirty="0" err="1" smtClean="0"/>
              <a:t>bien</a:t>
            </a:r>
            <a:r>
              <a:rPr lang="en-CA" dirty="0" smtClean="0"/>
              <a:t> initial (marches </a:t>
            </a:r>
            <a:r>
              <a:rPr lang="en-CA" dirty="0" err="1" smtClean="0"/>
              <a:t>béton</a:t>
            </a:r>
            <a:r>
              <a:rPr lang="en-CA" dirty="0" smtClean="0"/>
              <a:t> VS bois)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assujetties</a:t>
            </a:r>
            <a:r>
              <a:rPr lang="en-CA" dirty="0" smtClean="0"/>
              <a:t> </a:t>
            </a:r>
            <a:br>
              <a:rPr lang="en-CA" dirty="0" smtClean="0"/>
            </a:br>
            <a:r>
              <a:rPr lang="en-CA" dirty="0" smtClean="0"/>
              <a:t>à des </a:t>
            </a:r>
            <a:r>
              <a:rPr lang="en-CA" dirty="0" err="1" smtClean="0"/>
              <a:t>règles</a:t>
            </a:r>
            <a:r>
              <a:rPr lang="en-CA" dirty="0" smtClean="0"/>
              <a:t> </a:t>
            </a:r>
            <a:r>
              <a:rPr lang="en-CA" dirty="0" err="1" smtClean="0"/>
              <a:t>particulières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922520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Commission de l’agent immobilier,  frais de quittance et pénalité hypothécaire  reliés à la vente :</a:t>
            </a:r>
          </a:p>
          <a:p>
            <a:pPr lvl="1"/>
            <a:r>
              <a:rPr lang="fr-CA" dirty="0" smtClean="0"/>
              <a:t>Réduit le gain en capital à la vente</a:t>
            </a:r>
          </a:p>
          <a:p>
            <a:pPr>
              <a:spcBef>
                <a:spcPts val="900"/>
              </a:spcBef>
            </a:pPr>
            <a:r>
              <a:rPr lang="fr-CA" dirty="0" smtClean="0"/>
              <a:t>Portion des frais de notaire relié à la préparation et à l’enregistrement de l’acte d’hypothèque &amp; frais SCHL</a:t>
            </a:r>
          </a:p>
          <a:p>
            <a:pPr lvl="1"/>
            <a:r>
              <a:rPr lang="fr-CA" dirty="0" smtClean="0"/>
              <a:t>Amortissement linéaire de 20% pendant 5 ans</a:t>
            </a:r>
          </a:p>
          <a:p>
            <a:pPr>
              <a:spcBef>
                <a:spcPts val="600"/>
              </a:spcBef>
            </a:pPr>
            <a:r>
              <a:rPr lang="fr-CA" dirty="0" smtClean="0"/>
              <a:t>L’amortissement de la portion bâtisse ( 4%)</a:t>
            </a:r>
          </a:p>
          <a:p>
            <a:pPr lvl="1"/>
            <a:r>
              <a:rPr lang="fr-CA" dirty="0" smtClean="0"/>
              <a:t>Impossibilité de créer une perte </a:t>
            </a:r>
          </a:p>
          <a:p>
            <a:pPr>
              <a:spcBef>
                <a:spcPts val="900"/>
              </a:spcBef>
            </a:pPr>
            <a:r>
              <a:rPr lang="fr-CA" dirty="0" smtClean="0"/>
              <a:t>Utilisation mixte de l’immeuble</a:t>
            </a:r>
          </a:p>
          <a:p>
            <a:pPr lvl="1"/>
            <a:r>
              <a:rPr lang="fr-CA" dirty="0" smtClean="0"/>
              <a:t>Dépenses partagées selon le principe de la superficie </a:t>
            </a:r>
          </a:p>
          <a:p>
            <a:pPr>
              <a:spcBef>
                <a:spcPts val="900"/>
              </a:spcBef>
            </a:pPr>
            <a:r>
              <a:rPr lang="fr-CA" dirty="0" smtClean="0"/>
              <a:t>Récupération d’amortissement si prix de vente &gt; FNACC (exemple)</a:t>
            </a:r>
          </a:p>
          <a:p>
            <a:pPr>
              <a:spcBef>
                <a:spcPts val="900"/>
              </a:spcBef>
            </a:pPr>
            <a:r>
              <a:rPr lang="fr-CA" dirty="0" smtClean="0"/>
              <a:t>Perte finale : vente à prix moindre que FNACC (exemple)</a:t>
            </a:r>
          </a:p>
          <a:p>
            <a:pPr lvl="1"/>
            <a:r>
              <a:rPr lang="fr-CA" dirty="0" smtClean="0"/>
              <a:t>Perte finale sur immeuble déductible contre tout autre revenu</a:t>
            </a:r>
          </a:p>
          <a:p>
            <a:pPr lvl="1"/>
            <a:r>
              <a:rPr lang="fr-CA" dirty="0" smtClean="0"/>
              <a:t>Sur portion terrain, déductible à l’encontre de gains en capital seulement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Amortissement</a:t>
            </a:r>
            <a:r>
              <a:rPr lang="en-CA" dirty="0" smtClean="0"/>
              <a:t> de la </a:t>
            </a:r>
            <a:r>
              <a:rPr lang="en-CA" dirty="0" err="1" smtClean="0"/>
              <a:t>bâtisse</a:t>
            </a:r>
            <a:r>
              <a:rPr lang="en-CA" dirty="0" smtClean="0"/>
              <a:t>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err="1" smtClean="0"/>
              <a:t>Dépense</a:t>
            </a:r>
            <a:r>
              <a:rPr lang="en-CA" dirty="0" smtClean="0"/>
              <a:t> </a:t>
            </a:r>
            <a:r>
              <a:rPr lang="en-CA" dirty="0" err="1" smtClean="0"/>
              <a:t>discrétionnaire</a:t>
            </a:r>
            <a:endParaRPr lang="en-CA" dirty="0" smtClean="0"/>
          </a:p>
          <a:p>
            <a:r>
              <a:rPr lang="en-CA" dirty="0" err="1" smtClean="0"/>
              <a:t>Vient</a:t>
            </a:r>
            <a:r>
              <a:rPr lang="en-CA" dirty="0" smtClean="0"/>
              <a:t> </a:t>
            </a:r>
            <a:r>
              <a:rPr lang="en-CA" dirty="0" err="1" smtClean="0"/>
              <a:t>réduire</a:t>
            </a:r>
            <a:r>
              <a:rPr lang="en-CA" dirty="0" smtClean="0"/>
              <a:t> le </a:t>
            </a:r>
            <a:r>
              <a:rPr lang="en-CA" dirty="0" err="1" smtClean="0"/>
              <a:t>revenu</a:t>
            </a:r>
            <a:r>
              <a:rPr lang="en-CA" dirty="0" smtClean="0"/>
              <a:t> imposable</a:t>
            </a:r>
          </a:p>
          <a:p>
            <a:r>
              <a:rPr lang="en-CA" dirty="0" smtClean="0"/>
              <a:t>Comparable à un REER</a:t>
            </a:r>
          </a:p>
          <a:p>
            <a:r>
              <a:rPr lang="en-CA" dirty="0" err="1" smtClean="0"/>
              <a:t>Donc</a:t>
            </a:r>
            <a:r>
              <a:rPr lang="en-CA" dirty="0" smtClean="0"/>
              <a:t> comparer </a:t>
            </a:r>
            <a:r>
              <a:rPr lang="en-CA" dirty="0" err="1" smtClean="0"/>
              <a:t>économies</a:t>
            </a:r>
            <a:r>
              <a:rPr lang="en-CA" dirty="0" smtClean="0"/>
              <a:t> VS </a:t>
            </a:r>
            <a:r>
              <a:rPr lang="en-CA" dirty="0" err="1" smtClean="0"/>
              <a:t>récupération</a:t>
            </a:r>
            <a:r>
              <a:rPr lang="en-CA" dirty="0" smtClean="0"/>
              <a:t> </a:t>
            </a:r>
            <a:r>
              <a:rPr lang="en-CA" dirty="0" err="1" smtClean="0"/>
              <a:t>fiscale</a:t>
            </a:r>
            <a:endParaRPr lang="en-CA" dirty="0" smtClean="0"/>
          </a:p>
          <a:p>
            <a:r>
              <a:rPr lang="en-CA" dirty="0" err="1" smtClean="0"/>
              <a:t>Avantageux</a:t>
            </a:r>
            <a:r>
              <a:rPr lang="en-CA" dirty="0" smtClean="0"/>
              <a:t> </a:t>
            </a:r>
            <a:r>
              <a:rPr lang="en-CA" dirty="0" err="1" smtClean="0"/>
              <a:t>principalement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Ménages avec </a:t>
            </a:r>
            <a:r>
              <a:rPr lang="en-CA" dirty="0" err="1" smtClean="0"/>
              <a:t>enfants</a:t>
            </a:r>
            <a:r>
              <a:rPr lang="en-CA" dirty="0" smtClean="0"/>
              <a:t> </a:t>
            </a:r>
            <a:r>
              <a:rPr lang="en-CA" dirty="0" err="1" smtClean="0"/>
              <a:t>mineurs</a:t>
            </a:r>
            <a:endParaRPr lang="en-CA" dirty="0" smtClean="0"/>
          </a:p>
          <a:p>
            <a:pPr lvl="1"/>
            <a:r>
              <a:rPr lang="en-CA" dirty="0" smtClean="0"/>
              <a:t>Si </a:t>
            </a:r>
            <a:r>
              <a:rPr lang="en-CA" dirty="0" err="1" smtClean="0"/>
              <a:t>réinvestissement</a:t>
            </a:r>
            <a:r>
              <a:rPr lang="en-CA" dirty="0" smtClean="0"/>
              <a:t> de </a:t>
            </a:r>
            <a:r>
              <a:rPr lang="en-CA" dirty="0" err="1" smtClean="0"/>
              <a:t>l’économie</a:t>
            </a:r>
            <a:endParaRPr lang="en-CA" dirty="0" smtClean="0"/>
          </a:p>
          <a:p>
            <a:pPr lvl="2"/>
            <a:r>
              <a:rPr lang="en-CA" dirty="0" smtClean="0"/>
              <a:t>CELI</a:t>
            </a:r>
          </a:p>
          <a:p>
            <a:pPr lvl="2"/>
            <a:r>
              <a:rPr lang="en-CA" dirty="0" err="1" smtClean="0"/>
              <a:t>Remboursement</a:t>
            </a:r>
            <a:r>
              <a:rPr lang="en-CA" dirty="0" smtClean="0"/>
              <a:t> de </a:t>
            </a:r>
            <a:r>
              <a:rPr lang="en-CA" dirty="0" err="1" smtClean="0"/>
              <a:t>dettes</a:t>
            </a:r>
            <a:r>
              <a:rPr lang="en-CA" dirty="0" smtClean="0"/>
              <a:t> à </a:t>
            </a:r>
            <a:r>
              <a:rPr lang="en-CA" dirty="0" err="1" smtClean="0"/>
              <a:t>taux</a:t>
            </a:r>
            <a:r>
              <a:rPr lang="en-CA" dirty="0" smtClean="0"/>
              <a:t> </a:t>
            </a:r>
            <a:r>
              <a:rPr lang="en-CA" dirty="0" err="1" smtClean="0"/>
              <a:t>élevé</a:t>
            </a:r>
            <a:endParaRPr lang="en-CA" dirty="0" smtClean="0"/>
          </a:p>
          <a:p>
            <a:r>
              <a:rPr lang="en-CA" dirty="0" smtClean="0"/>
              <a:t>À </a:t>
            </a:r>
            <a:r>
              <a:rPr lang="en-CA" dirty="0" err="1" smtClean="0"/>
              <a:t>éviter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économies</a:t>
            </a:r>
            <a:r>
              <a:rPr lang="en-CA" dirty="0" smtClean="0"/>
              <a:t> (TEMI) &lt; 36 % (couple)</a:t>
            </a:r>
          </a:p>
          <a:p>
            <a:pPr>
              <a:buNone/>
            </a:pPr>
            <a:r>
              <a:rPr lang="en-CA" dirty="0" smtClean="0"/>
              <a:t>                                                       &lt; 44 % (</a:t>
            </a:r>
            <a:r>
              <a:rPr lang="en-CA" dirty="0" err="1" smtClean="0"/>
              <a:t>célibataires</a:t>
            </a:r>
            <a:r>
              <a:rPr lang="en-CA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Règles</a:t>
            </a:r>
            <a:r>
              <a:rPr lang="en-CA" dirty="0" smtClean="0"/>
              <a:t> </a:t>
            </a:r>
            <a:r>
              <a:rPr lang="en-CA" dirty="0" err="1" smtClean="0"/>
              <a:t>particulières</a:t>
            </a:r>
            <a:r>
              <a:rPr lang="en-CA" dirty="0" smtClean="0"/>
              <a:t> pour </a:t>
            </a:r>
            <a:r>
              <a:rPr lang="en-CA" dirty="0" err="1" smtClean="0"/>
              <a:t>l’auto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Si le </a:t>
            </a:r>
            <a:r>
              <a:rPr lang="en-CA" dirty="0" err="1" smtClean="0"/>
              <a:t>particulier</a:t>
            </a:r>
            <a:r>
              <a:rPr lang="en-CA" dirty="0" smtClean="0"/>
              <a:t> tire </a:t>
            </a:r>
            <a:r>
              <a:rPr lang="en-CA" dirty="0" err="1" smtClean="0"/>
              <a:t>ses</a:t>
            </a:r>
            <a:r>
              <a:rPr lang="en-CA" dirty="0" smtClean="0"/>
              <a:t> </a:t>
            </a:r>
            <a:r>
              <a:rPr lang="en-CA" dirty="0" err="1" smtClean="0"/>
              <a:t>revenus</a:t>
            </a:r>
            <a:r>
              <a:rPr lang="en-CA" dirty="0" smtClean="0"/>
              <a:t> d’un </a:t>
            </a:r>
            <a:r>
              <a:rPr lang="en-CA" dirty="0" err="1" smtClean="0"/>
              <a:t>seul</a:t>
            </a:r>
            <a:r>
              <a:rPr lang="en-CA" dirty="0" smtClean="0"/>
              <a:t> </a:t>
            </a:r>
            <a:r>
              <a:rPr lang="en-CA" dirty="0" err="1" smtClean="0"/>
              <a:t>bien</a:t>
            </a:r>
            <a:r>
              <a:rPr lang="en-CA" dirty="0" smtClean="0"/>
              <a:t> </a:t>
            </a:r>
            <a:r>
              <a:rPr lang="en-CA" dirty="0" err="1" smtClean="0"/>
              <a:t>locatif</a:t>
            </a:r>
            <a:endParaRPr lang="en-CA" dirty="0" smtClean="0"/>
          </a:p>
          <a:p>
            <a:pPr lvl="1"/>
            <a:r>
              <a:rPr lang="en-CA" dirty="0" smtClean="0"/>
              <a:t>Il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déduire</a:t>
            </a:r>
            <a:r>
              <a:rPr lang="en-CA" dirty="0" smtClean="0"/>
              <a:t> les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b="1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son </a:t>
            </a:r>
            <a:r>
              <a:rPr lang="en-CA" dirty="0" err="1" smtClean="0"/>
              <a:t>véhicule</a:t>
            </a:r>
            <a:r>
              <a:rPr lang="en-CA" dirty="0" smtClean="0"/>
              <a:t> </a:t>
            </a:r>
            <a:r>
              <a:rPr lang="en-CA" dirty="0" err="1" smtClean="0"/>
              <a:t>sert</a:t>
            </a:r>
            <a:r>
              <a:rPr lang="en-CA" dirty="0" smtClean="0"/>
              <a:t> à transporter des </a:t>
            </a:r>
            <a:r>
              <a:rPr lang="en-CA" dirty="0" err="1" smtClean="0"/>
              <a:t>outils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des </a:t>
            </a:r>
            <a:r>
              <a:rPr lang="en-CA" dirty="0" err="1" smtClean="0"/>
              <a:t>matériaux</a:t>
            </a:r>
            <a:r>
              <a:rPr lang="en-CA" dirty="0" smtClean="0"/>
              <a:t> pour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puisse</a:t>
            </a:r>
            <a:r>
              <a:rPr lang="en-CA" dirty="0" smtClean="0"/>
              <a:t> </a:t>
            </a:r>
            <a:r>
              <a:rPr lang="en-CA" dirty="0" err="1" smtClean="0"/>
              <a:t>effectuer</a:t>
            </a:r>
            <a:r>
              <a:rPr lang="en-CA" dirty="0" smtClean="0"/>
              <a:t> </a:t>
            </a:r>
            <a:r>
              <a:rPr lang="en-CA" dirty="0" err="1" smtClean="0"/>
              <a:t>lui-même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partie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la </a:t>
            </a:r>
            <a:r>
              <a:rPr lang="en-CA" dirty="0" err="1" smtClean="0"/>
              <a:t>totalité</a:t>
            </a:r>
            <a:r>
              <a:rPr lang="en-CA" dirty="0" smtClean="0"/>
              <a:t> de </a:t>
            </a:r>
            <a:r>
              <a:rPr lang="en-CA" dirty="0" err="1" smtClean="0"/>
              <a:t>travaux</a:t>
            </a:r>
            <a:r>
              <a:rPr lang="en-CA" dirty="0" smtClean="0"/>
              <a:t> </a:t>
            </a:r>
            <a:r>
              <a:rPr lang="en-CA" dirty="0" err="1" smtClean="0"/>
              <a:t>d’entretien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de </a:t>
            </a:r>
            <a:r>
              <a:rPr lang="en-CA" dirty="0" err="1" smtClean="0"/>
              <a:t>réparation</a:t>
            </a:r>
            <a:endParaRPr lang="en-CA" dirty="0" smtClean="0"/>
          </a:p>
          <a:p>
            <a:pPr lvl="1"/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tous</a:t>
            </a:r>
            <a:r>
              <a:rPr lang="en-CA" dirty="0" smtClean="0"/>
              <a:t> les </a:t>
            </a:r>
            <a:r>
              <a:rPr lang="en-CA" dirty="0" err="1" smtClean="0"/>
              <a:t>autres</a:t>
            </a:r>
            <a:r>
              <a:rPr lang="en-CA" dirty="0" smtClean="0"/>
              <a:t> </a:t>
            </a:r>
            <a:r>
              <a:rPr lang="en-CA" dirty="0" err="1" smtClean="0"/>
              <a:t>cas</a:t>
            </a:r>
            <a:r>
              <a:rPr lang="en-CA" dirty="0" smtClean="0"/>
              <a:t> (ex. perception des </a:t>
            </a:r>
            <a:r>
              <a:rPr lang="en-CA" dirty="0" err="1" smtClean="0"/>
              <a:t>loyers</a:t>
            </a:r>
            <a:r>
              <a:rPr lang="en-CA" dirty="0" smtClean="0"/>
              <a:t>) les </a:t>
            </a:r>
            <a:r>
              <a:rPr lang="en-CA" dirty="0" err="1" smtClean="0"/>
              <a:t>déplacements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considérés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des </a:t>
            </a:r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personnelles</a:t>
            </a:r>
            <a:r>
              <a:rPr lang="en-CA" dirty="0" smtClean="0"/>
              <a:t> et ne </a:t>
            </a:r>
            <a:r>
              <a:rPr lang="en-CA" dirty="0" err="1" smtClean="0"/>
              <a:t>sont</a:t>
            </a:r>
            <a:r>
              <a:rPr lang="en-CA" dirty="0" smtClean="0"/>
              <a:t> pas </a:t>
            </a:r>
            <a:r>
              <a:rPr lang="en-CA" dirty="0" err="1" smtClean="0"/>
              <a:t>admissibles</a:t>
            </a:r>
            <a:endParaRPr lang="en-CA" dirty="0" smtClean="0"/>
          </a:p>
          <a:p>
            <a:r>
              <a:rPr lang="en-CA" dirty="0" smtClean="0"/>
              <a:t>Si le </a:t>
            </a:r>
            <a:r>
              <a:rPr lang="en-CA" dirty="0" err="1" smtClean="0"/>
              <a:t>particulier</a:t>
            </a:r>
            <a:r>
              <a:rPr lang="en-CA" dirty="0" smtClean="0"/>
              <a:t> </a:t>
            </a:r>
            <a:r>
              <a:rPr lang="en-CA" dirty="0" err="1" smtClean="0"/>
              <a:t>possède</a:t>
            </a:r>
            <a:r>
              <a:rPr lang="en-CA" dirty="0" smtClean="0"/>
              <a:t> au </a:t>
            </a:r>
            <a:r>
              <a:rPr lang="en-CA" dirty="0" err="1" smtClean="0"/>
              <a:t>moins</a:t>
            </a:r>
            <a:r>
              <a:rPr lang="en-CA" dirty="0" smtClean="0"/>
              <a:t> </a:t>
            </a:r>
            <a:r>
              <a:rPr lang="en-CA" dirty="0" err="1" smtClean="0"/>
              <a:t>deux</a:t>
            </a:r>
            <a:r>
              <a:rPr lang="en-CA" dirty="0" smtClean="0"/>
              <a:t> </a:t>
            </a:r>
            <a:r>
              <a:rPr lang="en-CA" dirty="0" err="1" smtClean="0"/>
              <a:t>biens</a:t>
            </a:r>
            <a:r>
              <a:rPr lang="en-CA" dirty="0" smtClean="0"/>
              <a:t> </a:t>
            </a:r>
            <a:r>
              <a:rPr lang="en-CA" dirty="0" err="1" smtClean="0"/>
              <a:t>locatifs</a:t>
            </a:r>
            <a:r>
              <a:rPr lang="en-CA" dirty="0" smtClean="0"/>
              <a:t> (à des </a:t>
            </a:r>
            <a:r>
              <a:rPr lang="en-CA" dirty="0" err="1" smtClean="0"/>
              <a:t>endroits</a:t>
            </a:r>
            <a:r>
              <a:rPr lang="en-CA" dirty="0" smtClean="0"/>
              <a:t> </a:t>
            </a:r>
            <a:r>
              <a:rPr lang="en-CA" dirty="0" err="1" smtClean="0"/>
              <a:t>différents</a:t>
            </a:r>
            <a:r>
              <a:rPr lang="en-CA" dirty="0" smtClean="0"/>
              <a:t> de </a:t>
            </a:r>
            <a:r>
              <a:rPr lang="en-CA" dirty="0" err="1" smtClean="0"/>
              <a:t>celui</a:t>
            </a:r>
            <a:r>
              <a:rPr lang="en-CA" dirty="0" smtClean="0"/>
              <a:t> de </a:t>
            </a:r>
            <a:r>
              <a:rPr lang="en-CA" dirty="0" err="1" smtClean="0"/>
              <a:t>sa</a:t>
            </a:r>
            <a:r>
              <a:rPr lang="en-CA" dirty="0" smtClean="0"/>
              <a:t>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principale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Déductibles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pour le T.A. 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d’utilisation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automobile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Dépenses déductibles :</a:t>
            </a:r>
          </a:p>
          <a:p>
            <a:pPr lvl="1"/>
            <a:r>
              <a:rPr lang="fr-CA" dirty="0" smtClean="0"/>
              <a:t>Dépenses de gaz</a:t>
            </a:r>
          </a:p>
          <a:p>
            <a:pPr lvl="1"/>
            <a:r>
              <a:rPr lang="fr-CA" dirty="0" smtClean="0"/>
              <a:t>Frais de réparation et d’entretien du véhicule</a:t>
            </a:r>
          </a:p>
          <a:p>
            <a:pPr lvl="1"/>
            <a:r>
              <a:rPr lang="fr-CA" dirty="0" smtClean="0"/>
              <a:t>Frais d’intérêts sur emprunt ou de location</a:t>
            </a:r>
          </a:p>
          <a:p>
            <a:pPr lvl="1"/>
            <a:r>
              <a:rPr lang="en-CA" dirty="0" err="1" smtClean="0"/>
              <a:t>Coût</a:t>
            </a:r>
            <a:r>
              <a:rPr lang="en-CA" dirty="0" smtClean="0"/>
              <a:t> des assurances automobile</a:t>
            </a:r>
          </a:p>
          <a:p>
            <a:pPr lvl="2"/>
            <a:r>
              <a:rPr lang="en-CA" dirty="0" smtClean="0"/>
              <a:t>Attention pour  assurance </a:t>
            </a:r>
            <a:r>
              <a:rPr lang="en-CA" dirty="0" err="1" smtClean="0"/>
              <a:t>spécifique</a:t>
            </a:r>
            <a:endParaRPr lang="fr-CA" dirty="0" smtClean="0"/>
          </a:p>
          <a:p>
            <a:pPr lvl="1"/>
            <a:r>
              <a:rPr lang="fr-CA" dirty="0" smtClean="0"/>
              <a:t>Coût du permis de conduire et de l’immatriculation</a:t>
            </a:r>
          </a:p>
          <a:p>
            <a:pPr lvl="1"/>
            <a:r>
              <a:rPr lang="en-CA" dirty="0" err="1" smtClean="0"/>
              <a:t>Dépréciation</a:t>
            </a:r>
            <a:r>
              <a:rPr lang="en-CA" dirty="0" smtClean="0"/>
              <a:t> du </a:t>
            </a:r>
            <a:r>
              <a:rPr lang="en-CA" dirty="0" err="1" smtClean="0"/>
              <a:t>véhicule</a:t>
            </a:r>
            <a:endParaRPr lang="fr-CA" dirty="0" smtClean="0"/>
          </a:p>
          <a:p>
            <a:r>
              <a:rPr lang="en-CA" dirty="0" err="1" smtClean="0"/>
              <a:t>Calcul</a:t>
            </a:r>
            <a:r>
              <a:rPr lang="en-CA" dirty="0" smtClean="0"/>
              <a:t> = </a:t>
            </a:r>
            <a:r>
              <a:rPr lang="en-CA" dirty="0" err="1" smtClean="0"/>
              <a:t>pourcentage</a:t>
            </a:r>
            <a:r>
              <a:rPr lang="en-CA" dirty="0" smtClean="0"/>
              <a:t> </a:t>
            </a:r>
            <a:r>
              <a:rPr lang="en-CA" dirty="0" err="1" smtClean="0"/>
              <a:t>d’utilisation</a:t>
            </a:r>
            <a:r>
              <a:rPr lang="en-CA" dirty="0" smtClean="0"/>
              <a:t> et non </a:t>
            </a:r>
            <a:r>
              <a:rPr lang="en-CA" dirty="0" err="1" smtClean="0"/>
              <a:t>coût</a:t>
            </a:r>
            <a:r>
              <a:rPr lang="en-CA" dirty="0" smtClean="0"/>
              <a:t>/Km</a:t>
            </a:r>
          </a:p>
          <a:p>
            <a:pPr lvl="1"/>
            <a:r>
              <a:rPr lang="en-CA" dirty="0" err="1" smtClean="0"/>
              <a:t>Inscrire</a:t>
            </a:r>
            <a:r>
              <a:rPr lang="en-CA" dirty="0" smtClean="0"/>
              <a:t> les </a:t>
            </a:r>
            <a:r>
              <a:rPr lang="en-CA" dirty="0" err="1" smtClean="0"/>
              <a:t>déplacements</a:t>
            </a:r>
            <a:r>
              <a:rPr lang="en-CA" dirty="0" smtClean="0"/>
              <a:t>  </a:t>
            </a:r>
            <a:r>
              <a:rPr lang="en-CA" dirty="0" err="1" smtClean="0"/>
              <a:t>dans</a:t>
            </a:r>
            <a:r>
              <a:rPr lang="en-CA" dirty="0" smtClean="0"/>
              <a:t> un </a:t>
            </a:r>
            <a:r>
              <a:rPr lang="en-CA" dirty="0" err="1" smtClean="0"/>
              <a:t>registre</a:t>
            </a:r>
            <a:r>
              <a:rPr lang="en-CA" dirty="0" smtClean="0"/>
              <a:t> (agenda)</a:t>
            </a:r>
          </a:p>
          <a:p>
            <a:pPr lvl="1"/>
            <a:r>
              <a:rPr lang="en-CA" dirty="0" err="1" smtClean="0"/>
              <a:t>Prendre</a:t>
            </a:r>
            <a:r>
              <a:rPr lang="en-CA" dirty="0" smtClean="0"/>
              <a:t> le </a:t>
            </a:r>
            <a:r>
              <a:rPr lang="en-CA" dirty="0" err="1" smtClean="0"/>
              <a:t>kilométrage</a:t>
            </a:r>
            <a:r>
              <a:rPr lang="en-CA" dirty="0" smtClean="0"/>
              <a:t> du </a:t>
            </a:r>
            <a:r>
              <a:rPr lang="en-CA" dirty="0" err="1" smtClean="0"/>
              <a:t>véhicule</a:t>
            </a:r>
            <a:r>
              <a:rPr lang="en-CA" dirty="0" smtClean="0"/>
              <a:t> au début &amp; à la fin de </a:t>
            </a:r>
            <a:r>
              <a:rPr lang="en-CA" dirty="0" err="1" smtClean="0"/>
              <a:t>l’année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Exemple</a:t>
            </a:r>
            <a:r>
              <a:rPr lang="en-CA" dirty="0" smtClean="0"/>
              <a:t> </a:t>
            </a:r>
            <a:r>
              <a:rPr lang="en-CA" dirty="0" err="1" smtClean="0"/>
              <a:t>déduction</a:t>
            </a:r>
            <a:r>
              <a:rPr lang="en-CA" dirty="0" smtClean="0"/>
              <a:t> automobile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err="1" smtClean="0"/>
              <a:t>Frais</a:t>
            </a:r>
            <a:r>
              <a:rPr lang="en-CA" dirty="0" smtClean="0"/>
              <a:t> de </a:t>
            </a:r>
            <a:r>
              <a:rPr lang="en-CA" dirty="0" err="1" smtClean="0"/>
              <a:t>déplacements</a:t>
            </a:r>
            <a:endParaRPr lang="en-CA" dirty="0" smtClean="0"/>
          </a:p>
          <a:p>
            <a:pPr lvl="1"/>
            <a:r>
              <a:rPr lang="en-CA" dirty="0" smtClean="0"/>
              <a:t>Km </a:t>
            </a:r>
            <a:r>
              <a:rPr lang="en-CA" dirty="0" err="1" smtClean="0"/>
              <a:t>parcourus</a:t>
            </a:r>
            <a:r>
              <a:rPr lang="en-CA" dirty="0" smtClean="0"/>
              <a:t> pour affaires          27,000 Km</a:t>
            </a:r>
          </a:p>
          <a:p>
            <a:pPr lvl="1"/>
            <a:r>
              <a:rPr lang="en-CA" dirty="0" smtClean="0"/>
              <a:t>Km total </a:t>
            </a:r>
            <a:r>
              <a:rPr lang="en-CA" dirty="0" err="1" smtClean="0"/>
              <a:t>parcourus</a:t>
            </a:r>
            <a:r>
              <a:rPr lang="en-CA" dirty="0" smtClean="0"/>
              <a:t>                        30.000 Km</a:t>
            </a:r>
          </a:p>
          <a:p>
            <a:pPr lvl="1"/>
            <a:r>
              <a:rPr lang="en-CA" dirty="0" smtClean="0"/>
              <a:t>Essence                                              2,400$</a:t>
            </a:r>
          </a:p>
          <a:p>
            <a:pPr lvl="1"/>
            <a:r>
              <a:rPr lang="en-CA" dirty="0" err="1" smtClean="0"/>
              <a:t>Entretien</a:t>
            </a:r>
            <a:r>
              <a:rPr lang="en-CA" dirty="0" smtClean="0"/>
              <a:t> et </a:t>
            </a:r>
            <a:r>
              <a:rPr lang="en-CA" dirty="0" err="1" smtClean="0"/>
              <a:t>réparation</a:t>
            </a:r>
            <a:r>
              <a:rPr lang="en-CA" dirty="0" smtClean="0"/>
              <a:t>                        200$</a:t>
            </a:r>
          </a:p>
          <a:p>
            <a:pPr lvl="1"/>
            <a:r>
              <a:rPr lang="en-CA" dirty="0" smtClean="0"/>
              <a:t>Prime </a:t>
            </a:r>
            <a:r>
              <a:rPr lang="en-CA" dirty="0" err="1" smtClean="0"/>
              <a:t>d’assurance</a:t>
            </a:r>
            <a:r>
              <a:rPr lang="en-CA" dirty="0" smtClean="0"/>
              <a:t>                                 800$</a:t>
            </a:r>
          </a:p>
          <a:p>
            <a:pPr lvl="1"/>
            <a:r>
              <a:rPr lang="en-CA" dirty="0" err="1" smtClean="0"/>
              <a:t>Intérêts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 </a:t>
            </a:r>
            <a:r>
              <a:rPr lang="en-CA" dirty="0" err="1" smtClean="0"/>
              <a:t>emprunt</a:t>
            </a:r>
            <a:r>
              <a:rPr lang="en-CA" dirty="0" smtClean="0"/>
              <a:t>                         1,000$</a:t>
            </a:r>
          </a:p>
          <a:p>
            <a:pPr lvl="1"/>
            <a:r>
              <a:rPr lang="en-CA" dirty="0" err="1" smtClean="0"/>
              <a:t>Permis</a:t>
            </a:r>
            <a:r>
              <a:rPr lang="en-CA" dirty="0" smtClean="0"/>
              <a:t> et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d’immatriculation</a:t>
            </a:r>
            <a:r>
              <a:rPr lang="en-CA" dirty="0" smtClean="0"/>
              <a:t>        300$</a:t>
            </a:r>
          </a:p>
          <a:p>
            <a:pPr lvl="1"/>
            <a:r>
              <a:rPr lang="en-CA" dirty="0" err="1" smtClean="0"/>
              <a:t>Déduction</a:t>
            </a:r>
            <a:r>
              <a:rPr lang="en-CA" dirty="0" smtClean="0"/>
              <a:t> pour </a:t>
            </a:r>
            <a:r>
              <a:rPr lang="en-CA" dirty="0" err="1" smtClean="0"/>
              <a:t>amortissement</a:t>
            </a:r>
            <a:r>
              <a:rPr lang="en-CA" dirty="0" smtClean="0"/>
              <a:t>        3,500$</a:t>
            </a:r>
          </a:p>
          <a:p>
            <a:pPr lvl="1"/>
            <a:r>
              <a:rPr lang="en-CA" dirty="0" smtClean="0"/>
              <a:t>Total des </a:t>
            </a:r>
            <a:r>
              <a:rPr lang="en-CA" dirty="0" err="1" smtClean="0"/>
              <a:t>dépenses</a:t>
            </a:r>
            <a:r>
              <a:rPr lang="en-CA" dirty="0" smtClean="0"/>
              <a:t>                              8,200$</a:t>
            </a:r>
          </a:p>
          <a:p>
            <a:pPr>
              <a:spcBef>
                <a:spcPts val="1200"/>
              </a:spcBef>
            </a:pPr>
            <a:r>
              <a:rPr lang="en-CA" dirty="0" err="1" smtClean="0"/>
              <a:t>Déduction</a:t>
            </a:r>
            <a:r>
              <a:rPr lang="en-CA" dirty="0" smtClean="0"/>
              <a:t> : </a:t>
            </a:r>
          </a:p>
          <a:p>
            <a:pPr lvl="1"/>
            <a:r>
              <a:rPr lang="en-CA" u="sng" dirty="0" smtClean="0"/>
              <a:t>27,000 Km pour affaires X 8,200$  </a:t>
            </a:r>
            <a:r>
              <a:rPr lang="en-CA" dirty="0" smtClean="0"/>
              <a:t>= 7,380$</a:t>
            </a:r>
          </a:p>
          <a:p>
            <a:pPr lvl="1">
              <a:buNone/>
            </a:pPr>
            <a:r>
              <a:rPr lang="en-CA" dirty="0" smtClean="0"/>
              <a:t>    30,000 Km</a:t>
            </a:r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763688" y="6150114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 smtClean="0">
                <a:solidFill>
                  <a:srgbClr val="FF0000"/>
                </a:solidFill>
              </a:rPr>
              <a:t>Exemple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seulement</a:t>
            </a:r>
            <a:r>
              <a:rPr lang="en-CA" sz="2000" dirty="0" smtClean="0">
                <a:solidFill>
                  <a:srgbClr val="FF0000"/>
                </a:solidFill>
              </a:rPr>
              <a:t>, ne </a:t>
            </a:r>
            <a:r>
              <a:rPr lang="en-CA" sz="2000" dirty="0" err="1" smtClean="0">
                <a:solidFill>
                  <a:srgbClr val="FF0000"/>
                </a:solidFill>
              </a:rPr>
              <a:t>jamais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inscrire</a:t>
            </a:r>
            <a:r>
              <a:rPr lang="en-CA" sz="2000" dirty="0" smtClean="0">
                <a:solidFill>
                  <a:srgbClr val="FF0000"/>
                </a:solidFill>
              </a:rPr>
              <a:t> 000 :</a:t>
            </a:r>
          </a:p>
          <a:p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indique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que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vous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n’avez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tenu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aucun</a:t>
            </a:r>
            <a:r>
              <a:rPr lang="en-CA" sz="2000" dirty="0" smtClean="0">
                <a:solidFill>
                  <a:srgbClr val="FF0000"/>
                </a:solidFill>
              </a:rPr>
              <a:t> </a:t>
            </a:r>
            <a:r>
              <a:rPr lang="en-CA" sz="2000" dirty="0" err="1" smtClean="0">
                <a:solidFill>
                  <a:srgbClr val="FF0000"/>
                </a:solidFill>
              </a:rPr>
              <a:t>registre</a:t>
            </a:r>
            <a:r>
              <a:rPr lang="en-CA" sz="2000" dirty="0" smtClean="0">
                <a:solidFill>
                  <a:srgbClr val="FF0000"/>
                </a:solidFill>
              </a:rPr>
              <a:t> !</a:t>
            </a:r>
            <a:endParaRPr lang="fr-C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Informations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les </a:t>
            </a:r>
            <a:r>
              <a:rPr lang="en-CA" dirty="0" err="1" smtClean="0"/>
              <a:t>fournisseurs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 smtClean="0"/>
              <a:t>Mesure</a:t>
            </a:r>
            <a:r>
              <a:rPr lang="en-CA" dirty="0" smtClean="0"/>
              <a:t> </a:t>
            </a:r>
            <a:r>
              <a:rPr lang="en-CA" dirty="0" err="1" smtClean="0"/>
              <a:t>visant</a:t>
            </a:r>
            <a:r>
              <a:rPr lang="en-CA" dirty="0" smtClean="0"/>
              <a:t> à </a:t>
            </a:r>
            <a:r>
              <a:rPr lang="en-CA" dirty="0" err="1" smtClean="0"/>
              <a:t>contrer</a:t>
            </a:r>
            <a:r>
              <a:rPr lang="en-CA" dirty="0" smtClean="0"/>
              <a:t> </a:t>
            </a:r>
            <a:r>
              <a:rPr lang="en-CA" dirty="0" err="1" smtClean="0"/>
              <a:t>l’évasion</a:t>
            </a:r>
            <a:r>
              <a:rPr lang="en-CA" dirty="0" smtClean="0"/>
              <a:t> </a:t>
            </a:r>
            <a:r>
              <a:rPr lang="en-CA" dirty="0" err="1" smtClean="0"/>
              <a:t>fiscale</a:t>
            </a:r>
            <a:endParaRPr lang="en-CA" dirty="0" smtClean="0"/>
          </a:p>
          <a:p>
            <a:r>
              <a:rPr lang="en-CA" dirty="0" err="1" smtClean="0"/>
              <a:t>Formulaire</a:t>
            </a:r>
            <a:r>
              <a:rPr lang="en-CA" dirty="0" smtClean="0"/>
              <a:t> </a:t>
            </a:r>
            <a:r>
              <a:rPr lang="en-CA" dirty="0" err="1" smtClean="0"/>
              <a:t>prescrit</a:t>
            </a:r>
            <a:r>
              <a:rPr lang="en-CA" dirty="0" smtClean="0"/>
              <a:t> : TP-1086.R.23.12</a:t>
            </a:r>
          </a:p>
          <a:p>
            <a:r>
              <a:rPr lang="en-CA" dirty="0" err="1" smtClean="0"/>
              <a:t>Informations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chaque</a:t>
            </a:r>
            <a:r>
              <a:rPr lang="en-CA" dirty="0" smtClean="0"/>
              <a:t> </a:t>
            </a:r>
            <a:r>
              <a:rPr lang="en-CA" dirty="0" err="1" smtClean="0"/>
              <a:t>fournisseur</a:t>
            </a:r>
            <a:r>
              <a:rPr lang="en-CA" dirty="0" smtClean="0"/>
              <a:t> qui a </a:t>
            </a:r>
            <a:r>
              <a:rPr lang="en-CA" dirty="0" err="1" smtClean="0"/>
              <a:t>effectué</a:t>
            </a:r>
            <a:r>
              <a:rPr lang="en-CA" dirty="0" smtClean="0"/>
              <a:t> des </a:t>
            </a:r>
            <a:r>
              <a:rPr lang="en-CA" dirty="0" err="1" smtClean="0"/>
              <a:t>travaux</a:t>
            </a:r>
            <a:r>
              <a:rPr lang="en-CA" dirty="0" smtClean="0"/>
              <a:t> </a:t>
            </a:r>
            <a:r>
              <a:rPr lang="en-CA" dirty="0" err="1" smtClean="0"/>
              <a:t>d’entretien</a:t>
            </a:r>
            <a:r>
              <a:rPr lang="en-CA" dirty="0" smtClean="0"/>
              <a:t>, </a:t>
            </a:r>
            <a:r>
              <a:rPr lang="en-CA" dirty="0" err="1" smtClean="0"/>
              <a:t>d’amélioration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de </a:t>
            </a:r>
            <a:r>
              <a:rPr lang="en-CA" dirty="0" err="1" smtClean="0"/>
              <a:t>rénovation</a:t>
            </a:r>
            <a:endParaRPr lang="en-CA" dirty="0" smtClean="0"/>
          </a:p>
          <a:p>
            <a:pPr lvl="1"/>
            <a:r>
              <a:rPr lang="en-CA" dirty="0" smtClean="0"/>
              <a:t>Nom</a:t>
            </a:r>
          </a:p>
          <a:p>
            <a:pPr lvl="1"/>
            <a:r>
              <a:rPr lang="en-CA" dirty="0" err="1" smtClean="0"/>
              <a:t>Adresse</a:t>
            </a:r>
            <a:endParaRPr lang="en-CA" dirty="0" smtClean="0"/>
          </a:p>
          <a:p>
            <a:pPr lvl="1"/>
            <a:r>
              <a:rPr lang="en-CA" dirty="0" smtClean="0"/>
              <a:t>NAS</a:t>
            </a:r>
          </a:p>
          <a:p>
            <a:pPr lvl="1"/>
            <a:r>
              <a:rPr lang="en-CA" dirty="0" err="1" smtClean="0"/>
              <a:t>Numéro</a:t>
            </a:r>
            <a:r>
              <a:rPr lang="en-CA" dirty="0" smtClean="0"/>
              <a:t> de TVQ</a:t>
            </a:r>
          </a:p>
          <a:p>
            <a:pPr lvl="1"/>
            <a:r>
              <a:rPr lang="en-CA" dirty="0" err="1" smtClean="0"/>
              <a:t>Montant</a:t>
            </a:r>
            <a:r>
              <a:rPr lang="en-CA" dirty="0" smtClean="0"/>
              <a:t> </a:t>
            </a:r>
            <a:r>
              <a:rPr lang="en-CA" dirty="0" err="1" smtClean="0"/>
              <a:t>payé</a:t>
            </a:r>
            <a:endParaRPr lang="en-CA" dirty="0" smtClean="0"/>
          </a:p>
          <a:p>
            <a:r>
              <a:rPr lang="en-CA" dirty="0" err="1" smtClean="0"/>
              <a:t>Pénalité</a:t>
            </a:r>
            <a:r>
              <a:rPr lang="en-CA" dirty="0" smtClean="0"/>
              <a:t> de 200$/</a:t>
            </a:r>
            <a:r>
              <a:rPr lang="en-CA" dirty="0" err="1" smtClean="0"/>
              <a:t>fournisseur</a:t>
            </a:r>
            <a:r>
              <a:rPr lang="en-CA" dirty="0" smtClean="0"/>
              <a:t> en </a:t>
            </a:r>
            <a:r>
              <a:rPr lang="en-CA" dirty="0" err="1" smtClean="0"/>
              <a:t>cas</a:t>
            </a:r>
            <a:r>
              <a:rPr lang="en-CA" dirty="0" smtClean="0"/>
              <a:t> de </a:t>
            </a:r>
            <a:r>
              <a:rPr lang="en-CA" dirty="0" err="1" smtClean="0"/>
              <a:t>défaut</a:t>
            </a:r>
            <a:r>
              <a:rPr lang="en-CA" dirty="0" smtClean="0"/>
              <a:t> !</a:t>
            </a:r>
            <a:endParaRPr lang="en-CA" dirty="0" smtClean="0"/>
          </a:p>
          <a:p>
            <a:r>
              <a:rPr lang="en-CA" dirty="0" err="1" smtClean="0"/>
              <a:t>Avantage</a:t>
            </a:r>
            <a:r>
              <a:rPr lang="en-CA" dirty="0" smtClean="0"/>
              <a:t> : </a:t>
            </a:r>
            <a:r>
              <a:rPr lang="en-CA" dirty="0" err="1" smtClean="0"/>
              <a:t>moins</a:t>
            </a:r>
            <a:r>
              <a:rPr lang="en-CA" dirty="0" smtClean="0"/>
              <a:t> de contestation au moment </a:t>
            </a:r>
            <a:r>
              <a:rPr lang="en-CA" dirty="0" err="1" smtClean="0"/>
              <a:t>d’établir</a:t>
            </a:r>
            <a:r>
              <a:rPr lang="en-CA" dirty="0" smtClean="0"/>
              <a:t>  </a:t>
            </a:r>
            <a:r>
              <a:rPr lang="en-CA" dirty="0" err="1" smtClean="0"/>
              <a:t>votre</a:t>
            </a:r>
            <a:r>
              <a:rPr lang="en-CA" dirty="0" smtClean="0"/>
              <a:t> gain (</a:t>
            </a:r>
            <a:r>
              <a:rPr lang="en-CA" dirty="0" err="1" smtClean="0"/>
              <a:t>perte</a:t>
            </a:r>
            <a:r>
              <a:rPr lang="en-CA" dirty="0" smtClean="0"/>
              <a:t>) en capital !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fr-CA" dirty="0" smtClean="0"/>
              <a:t>Répartition du prix de vente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CA" sz="3200" dirty="0" err="1" smtClean="0"/>
              <a:t>Traitement</a:t>
            </a:r>
            <a:r>
              <a:rPr lang="en-CA" sz="3200" dirty="0" smtClean="0"/>
              <a:t> fiscal </a:t>
            </a:r>
            <a:r>
              <a:rPr lang="en-CA" sz="3200" dirty="0" err="1" smtClean="0"/>
              <a:t>différent</a:t>
            </a:r>
            <a:r>
              <a:rPr lang="en-CA" sz="3200" dirty="0" smtClean="0"/>
              <a:t> : Terrain VS </a:t>
            </a:r>
            <a:r>
              <a:rPr lang="en-CA" sz="3200" dirty="0" err="1" smtClean="0"/>
              <a:t>immeuble</a:t>
            </a:r>
            <a:endParaRPr lang="en-CA" sz="3200" dirty="0" smtClean="0"/>
          </a:p>
          <a:p>
            <a:r>
              <a:rPr lang="en-CA" sz="3200" dirty="0" err="1" smtClean="0"/>
              <a:t>Détermination</a:t>
            </a:r>
            <a:r>
              <a:rPr lang="en-CA" sz="3200" dirty="0" smtClean="0"/>
              <a:t> de la </a:t>
            </a:r>
            <a:r>
              <a:rPr lang="en-CA" sz="3200" dirty="0" err="1" smtClean="0"/>
              <a:t>valeur</a:t>
            </a:r>
            <a:r>
              <a:rPr lang="en-CA" sz="3200" dirty="0" smtClean="0"/>
              <a:t> de </a:t>
            </a:r>
            <a:r>
              <a:rPr lang="en-CA" sz="3200" dirty="0" err="1" smtClean="0"/>
              <a:t>l’immeuble</a:t>
            </a:r>
            <a:endParaRPr lang="en-CA" sz="3200" dirty="0" smtClean="0"/>
          </a:p>
          <a:p>
            <a:pPr lvl="2">
              <a:buNone/>
            </a:pPr>
            <a:r>
              <a:rPr lang="en-CA" sz="2700" dirty="0" err="1" smtClean="0"/>
              <a:t>Coût</a:t>
            </a:r>
            <a:r>
              <a:rPr lang="en-CA" sz="2700" dirty="0" smtClean="0"/>
              <a:t> à </a:t>
            </a:r>
            <a:r>
              <a:rPr lang="en-CA" sz="2700" dirty="0" err="1" smtClean="0"/>
              <a:t>l’achat</a:t>
            </a:r>
            <a:r>
              <a:rPr lang="en-CA" sz="2700" dirty="0" smtClean="0"/>
              <a:t> :                   160,000$</a:t>
            </a:r>
          </a:p>
          <a:p>
            <a:pPr lvl="2">
              <a:buNone/>
            </a:pPr>
            <a:r>
              <a:rPr lang="en-CA" sz="2700" dirty="0" err="1" smtClean="0"/>
              <a:t>Frais</a:t>
            </a:r>
            <a:r>
              <a:rPr lang="en-CA" sz="2700" dirty="0" smtClean="0"/>
              <a:t> </a:t>
            </a:r>
            <a:r>
              <a:rPr lang="en-CA" sz="2700" dirty="0" err="1" smtClean="0"/>
              <a:t>reliées</a:t>
            </a:r>
            <a:r>
              <a:rPr lang="en-CA" sz="2700" dirty="0" smtClean="0"/>
              <a:t> à </a:t>
            </a:r>
            <a:r>
              <a:rPr lang="en-CA" sz="2700" dirty="0" err="1" smtClean="0"/>
              <a:t>l’achat</a:t>
            </a:r>
            <a:r>
              <a:rPr lang="en-CA" sz="2700" dirty="0" smtClean="0"/>
              <a:t> </a:t>
            </a:r>
          </a:p>
          <a:p>
            <a:pPr lvl="3">
              <a:buNone/>
            </a:pPr>
            <a:r>
              <a:rPr lang="en-CA" sz="2600" dirty="0" err="1" smtClean="0"/>
              <a:t>Notaire</a:t>
            </a:r>
            <a:r>
              <a:rPr lang="en-CA" sz="2600" dirty="0" smtClean="0"/>
              <a:t>  (</a:t>
            </a:r>
            <a:r>
              <a:rPr lang="en-CA" sz="2600" dirty="0" err="1" smtClean="0"/>
              <a:t>acte</a:t>
            </a:r>
            <a:r>
              <a:rPr lang="en-CA" sz="2600" dirty="0" smtClean="0"/>
              <a:t> de </a:t>
            </a:r>
            <a:r>
              <a:rPr lang="en-CA" sz="2600" dirty="0" err="1" smtClean="0"/>
              <a:t>vente</a:t>
            </a:r>
            <a:r>
              <a:rPr lang="en-CA" sz="2600" dirty="0" smtClean="0"/>
              <a:t>)        800$</a:t>
            </a:r>
          </a:p>
          <a:p>
            <a:pPr lvl="3">
              <a:buNone/>
            </a:pPr>
            <a:r>
              <a:rPr lang="en-CA" sz="2600" dirty="0" err="1" smtClean="0"/>
              <a:t>Droits</a:t>
            </a:r>
            <a:r>
              <a:rPr lang="en-CA" sz="2600" dirty="0" smtClean="0"/>
              <a:t> de mutations            1,400$</a:t>
            </a:r>
          </a:p>
          <a:p>
            <a:pPr lvl="2">
              <a:buNone/>
            </a:pPr>
            <a:r>
              <a:rPr lang="en-CA" sz="2700" dirty="0" err="1" smtClean="0"/>
              <a:t>Coût</a:t>
            </a:r>
            <a:r>
              <a:rPr lang="en-CA" sz="2700" dirty="0" smtClean="0"/>
              <a:t> </a:t>
            </a:r>
            <a:r>
              <a:rPr lang="en-CA" sz="2700" dirty="0" err="1" smtClean="0"/>
              <a:t>immeuble</a:t>
            </a:r>
            <a:r>
              <a:rPr lang="en-CA" sz="2700" dirty="0" smtClean="0"/>
              <a:t> :                162,200$</a:t>
            </a:r>
          </a:p>
          <a:p>
            <a:pPr>
              <a:lnSpc>
                <a:spcPct val="170000"/>
              </a:lnSpc>
            </a:pPr>
            <a:r>
              <a:rPr lang="en-CA" sz="3200" dirty="0" err="1" smtClean="0"/>
              <a:t>Répartition</a:t>
            </a:r>
            <a:r>
              <a:rPr lang="en-CA" sz="3200" dirty="0" smtClean="0"/>
              <a:t> du </a:t>
            </a:r>
            <a:r>
              <a:rPr lang="en-CA" sz="3200" dirty="0" err="1" smtClean="0"/>
              <a:t>coût</a:t>
            </a:r>
            <a:r>
              <a:rPr lang="en-CA" sz="3200" dirty="0" smtClean="0"/>
              <a:t> entre </a:t>
            </a:r>
            <a:r>
              <a:rPr lang="en-CA" sz="3200" dirty="0" err="1" smtClean="0"/>
              <a:t>l’immeuble</a:t>
            </a:r>
            <a:r>
              <a:rPr lang="en-CA" sz="3200" dirty="0" smtClean="0"/>
              <a:t> et le terrain</a:t>
            </a:r>
          </a:p>
          <a:p>
            <a:pPr lvl="2">
              <a:buNone/>
            </a:pPr>
            <a:r>
              <a:rPr lang="en-CA" sz="2700" dirty="0" smtClean="0"/>
              <a:t>                                 </a:t>
            </a:r>
            <a:r>
              <a:rPr lang="en-CA" sz="2700" dirty="0" err="1" smtClean="0"/>
              <a:t>municipale</a:t>
            </a:r>
            <a:r>
              <a:rPr lang="en-CA" sz="2700" dirty="0" smtClean="0"/>
              <a:t>       %             JVM</a:t>
            </a:r>
          </a:p>
          <a:p>
            <a:pPr lvl="2">
              <a:buNone/>
            </a:pPr>
            <a:r>
              <a:rPr lang="en-CA" sz="2700" dirty="0" err="1" smtClean="0"/>
              <a:t>Valeur</a:t>
            </a:r>
            <a:r>
              <a:rPr lang="en-CA" sz="2700" dirty="0" smtClean="0"/>
              <a:t> terrain           16,400$          12.6%       20,502$</a:t>
            </a:r>
          </a:p>
          <a:p>
            <a:pPr lvl="2">
              <a:buNone/>
            </a:pPr>
            <a:r>
              <a:rPr lang="en-CA" sz="2700" dirty="0" err="1" smtClean="0"/>
              <a:t>Valeur</a:t>
            </a:r>
            <a:r>
              <a:rPr lang="en-CA" sz="2700" dirty="0" smtClean="0"/>
              <a:t> </a:t>
            </a:r>
            <a:r>
              <a:rPr lang="en-CA" sz="2700" dirty="0" err="1" smtClean="0"/>
              <a:t>immeuble</a:t>
            </a:r>
            <a:r>
              <a:rPr lang="en-CA" sz="2700" dirty="0" smtClean="0"/>
              <a:t>   113,300 $           87.3%     141,698$</a:t>
            </a:r>
          </a:p>
          <a:p>
            <a:pPr lvl="1"/>
            <a:endParaRPr lang="fr-CA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Objectif</a:t>
            </a:r>
            <a:r>
              <a:rPr lang="en-CA" dirty="0" smtClean="0"/>
              <a:t> 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79512" y="2276872"/>
            <a:ext cx="8964488" cy="3816424"/>
          </a:xfrm>
        </p:spPr>
        <p:txBody>
          <a:bodyPr>
            <a:normAutofit/>
          </a:bodyPr>
          <a:lstStyle/>
          <a:p>
            <a:pPr algn="ctr"/>
            <a:r>
              <a:rPr lang="en-CA" sz="3600" dirty="0" err="1" smtClean="0"/>
              <a:t>Vous</a:t>
            </a:r>
            <a:r>
              <a:rPr lang="en-CA" sz="3600" dirty="0" smtClean="0"/>
              <a:t> </a:t>
            </a:r>
            <a:r>
              <a:rPr lang="en-CA" sz="3600" dirty="0" err="1" smtClean="0"/>
              <a:t>permettre</a:t>
            </a:r>
            <a:r>
              <a:rPr lang="en-CA" sz="3600" dirty="0" smtClean="0"/>
              <a:t> de </a:t>
            </a:r>
            <a:r>
              <a:rPr lang="en-CA" sz="3600" dirty="0" err="1" smtClean="0"/>
              <a:t>mieux</a:t>
            </a:r>
            <a:r>
              <a:rPr lang="en-CA" sz="3600" dirty="0" smtClean="0"/>
              <a:t> </a:t>
            </a:r>
            <a:r>
              <a:rPr lang="en-CA" sz="3600" dirty="0" err="1" smtClean="0"/>
              <a:t>comprendre</a:t>
            </a:r>
            <a:r>
              <a:rPr lang="en-CA" sz="3600" dirty="0" smtClean="0"/>
              <a:t> les </a:t>
            </a:r>
            <a:r>
              <a:rPr lang="en-CA" sz="3600" dirty="0" err="1" smtClean="0"/>
              <a:t>règles</a:t>
            </a:r>
            <a:r>
              <a:rPr lang="en-CA" sz="3600" dirty="0" smtClean="0"/>
              <a:t> </a:t>
            </a:r>
            <a:r>
              <a:rPr lang="en-CA" sz="3600" dirty="0" err="1" smtClean="0"/>
              <a:t>fiscales</a:t>
            </a:r>
            <a:r>
              <a:rPr lang="en-CA" sz="3600" dirty="0" smtClean="0"/>
              <a:t> </a:t>
            </a:r>
            <a:r>
              <a:rPr lang="en-CA" sz="3600" dirty="0" err="1" smtClean="0"/>
              <a:t>afin</a:t>
            </a:r>
            <a:r>
              <a:rPr lang="en-CA" sz="3600" dirty="0" smtClean="0"/>
              <a:t> de </a:t>
            </a:r>
            <a:r>
              <a:rPr lang="en-CA" sz="3600" dirty="0" err="1" smtClean="0"/>
              <a:t>pouvoir</a:t>
            </a:r>
            <a:r>
              <a:rPr lang="en-CA" sz="3600" dirty="0" smtClean="0"/>
              <a:t> </a:t>
            </a:r>
            <a:r>
              <a:rPr lang="en-CA" sz="3600" dirty="0" err="1" smtClean="0"/>
              <a:t>réduire</a:t>
            </a:r>
            <a:r>
              <a:rPr lang="en-CA" sz="3600" dirty="0" smtClean="0"/>
              <a:t> </a:t>
            </a:r>
            <a:r>
              <a:rPr lang="en-CA" sz="3600" dirty="0" err="1" smtClean="0"/>
              <a:t>autant</a:t>
            </a:r>
            <a:r>
              <a:rPr lang="en-CA" sz="3600" dirty="0" smtClean="0"/>
              <a:t> </a:t>
            </a:r>
            <a:r>
              <a:rPr lang="en-CA" sz="3600" dirty="0" err="1" smtClean="0"/>
              <a:t>que</a:t>
            </a:r>
            <a:r>
              <a:rPr lang="en-CA" sz="3600" dirty="0" smtClean="0"/>
              <a:t> possible </a:t>
            </a:r>
            <a:r>
              <a:rPr lang="en-CA" sz="3600" dirty="0" err="1" smtClean="0"/>
              <a:t>l’impôt</a:t>
            </a:r>
            <a:r>
              <a:rPr lang="en-CA" sz="3600" dirty="0" smtClean="0"/>
              <a:t> à payer tout en </a:t>
            </a:r>
            <a:r>
              <a:rPr lang="en-CA" sz="3600" dirty="0" err="1" smtClean="0"/>
              <a:t>vous</a:t>
            </a:r>
            <a:r>
              <a:rPr lang="en-CA" sz="3600" dirty="0" smtClean="0"/>
              <a:t> </a:t>
            </a:r>
            <a:r>
              <a:rPr lang="en-CA" sz="3600" dirty="0" err="1" smtClean="0"/>
              <a:t>protégeant</a:t>
            </a:r>
            <a:r>
              <a:rPr lang="en-CA" sz="3600" dirty="0" smtClean="0"/>
              <a:t> </a:t>
            </a:r>
            <a:r>
              <a:rPr lang="en-CA" sz="3600" dirty="0" err="1" smtClean="0"/>
              <a:t>contre</a:t>
            </a:r>
            <a:r>
              <a:rPr lang="en-CA" sz="3600" dirty="0" smtClean="0"/>
              <a:t> la </a:t>
            </a:r>
            <a:r>
              <a:rPr lang="en-CA" sz="3600" dirty="0" err="1" smtClean="0"/>
              <a:t>voracité</a:t>
            </a:r>
            <a:r>
              <a:rPr lang="en-CA" sz="3600" dirty="0" smtClean="0"/>
              <a:t> du </a:t>
            </a:r>
            <a:r>
              <a:rPr lang="en-CA" sz="3600" dirty="0" err="1" smtClean="0"/>
              <a:t>fisc</a:t>
            </a:r>
            <a:endParaRPr lang="en-C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Répartition</a:t>
            </a:r>
            <a:r>
              <a:rPr lang="en-CA" dirty="0" smtClean="0"/>
              <a:t> entre </a:t>
            </a:r>
            <a:r>
              <a:rPr lang="en-CA" dirty="0" err="1" smtClean="0"/>
              <a:t>conjoints</a:t>
            </a:r>
            <a:r>
              <a:rPr lang="en-CA" dirty="0" smtClean="0"/>
              <a:t>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935480"/>
            <a:ext cx="8964488" cy="4389120"/>
          </a:xfrm>
        </p:spPr>
        <p:txBody>
          <a:bodyPr/>
          <a:lstStyle/>
          <a:p>
            <a:r>
              <a:rPr lang="en-CA" dirty="0" err="1" smtClean="0"/>
              <a:t>Devez-vous</a:t>
            </a:r>
            <a:r>
              <a:rPr lang="en-CA" dirty="0" smtClean="0"/>
              <a:t> </a:t>
            </a:r>
            <a:r>
              <a:rPr lang="en-CA" dirty="0" err="1" smtClean="0"/>
              <a:t>absolument</a:t>
            </a:r>
            <a:r>
              <a:rPr lang="en-CA" dirty="0" smtClean="0"/>
              <a:t> </a:t>
            </a:r>
            <a:r>
              <a:rPr lang="en-CA" dirty="0" err="1" smtClean="0"/>
              <a:t>répartir</a:t>
            </a:r>
            <a:r>
              <a:rPr lang="en-CA" dirty="0" smtClean="0"/>
              <a:t> le tout 50/50</a:t>
            </a:r>
          </a:p>
          <a:p>
            <a:r>
              <a:rPr lang="en-CA" dirty="0" smtClean="0"/>
              <a:t>Impacts à court </a:t>
            </a:r>
            <a:r>
              <a:rPr lang="en-CA" dirty="0" err="1" smtClean="0"/>
              <a:t>terme</a:t>
            </a:r>
            <a:endParaRPr lang="en-CA" dirty="0" smtClean="0"/>
          </a:p>
          <a:p>
            <a:pPr lvl="1"/>
            <a:r>
              <a:rPr lang="en-CA" dirty="0" err="1" smtClean="0"/>
              <a:t>Pertes</a:t>
            </a:r>
            <a:r>
              <a:rPr lang="en-CA" dirty="0" smtClean="0"/>
              <a:t> locatives : conjoint au </a:t>
            </a:r>
            <a:r>
              <a:rPr lang="en-CA" dirty="0" err="1" smtClean="0"/>
              <a:t>revenu</a:t>
            </a:r>
            <a:r>
              <a:rPr lang="en-CA" dirty="0" smtClean="0"/>
              <a:t> le plus </a:t>
            </a:r>
            <a:r>
              <a:rPr lang="en-CA" dirty="0" err="1" smtClean="0"/>
              <a:t>élevé</a:t>
            </a:r>
            <a:endParaRPr lang="en-CA" dirty="0" smtClean="0"/>
          </a:p>
          <a:p>
            <a:r>
              <a:rPr lang="en-CA" dirty="0" smtClean="0"/>
              <a:t>Impacts à long </a:t>
            </a:r>
            <a:r>
              <a:rPr lang="en-CA" dirty="0" err="1" smtClean="0"/>
              <a:t>terme</a:t>
            </a:r>
            <a:endParaRPr lang="en-CA" dirty="0" smtClean="0"/>
          </a:p>
          <a:p>
            <a:pPr lvl="1"/>
            <a:r>
              <a:rPr lang="en-CA" dirty="0" err="1" smtClean="0"/>
              <a:t>Revenus</a:t>
            </a:r>
            <a:r>
              <a:rPr lang="en-CA" dirty="0" smtClean="0"/>
              <a:t> </a:t>
            </a:r>
            <a:r>
              <a:rPr lang="en-CA" dirty="0" err="1" smtClean="0"/>
              <a:t>locatifs</a:t>
            </a:r>
            <a:endParaRPr lang="en-CA" dirty="0" smtClean="0"/>
          </a:p>
          <a:p>
            <a:pPr lvl="2"/>
            <a:r>
              <a:rPr lang="en-CA" dirty="0" err="1" smtClean="0"/>
              <a:t>Revenu</a:t>
            </a:r>
            <a:r>
              <a:rPr lang="en-CA" dirty="0" smtClean="0"/>
              <a:t> le plus </a:t>
            </a:r>
            <a:r>
              <a:rPr lang="en-CA" dirty="0" err="1" smtClean="0"/>
              <a:t>faible</a:t>
            </a:r>
            <a:r>
              <a:rPr lang="en-CA" dirty="0" smtClean="0"/>
              <a:t> = </a:t>
            </a:r>
            <a:r>
              <a:rPr lang="en-CA" dirty="0" err="1" smtClean="0"/>
              <a:t>impôts</a:t>
            </a:r>
            <a:r>
              <a:rPr lang="en-CA" dirty="0" smtClean="0"/>
              <a:t> </a:t>
            </a:r>
            <a:r>
              <a:rPr lang="en-CA" dirty="0" err="1" smtClean="0"/>
              <a:t>moindre</a:t>
            </a:r>
            <a:r>
              <a:rPr lang="en-CA" dirty="0" smtClean="0"/>
              <a:t> (CELI)</a:t>
            </a:r>
          </a:p>
          <a:p>
            <a:pPr lvl="2"/>
            <a:r>
              <a:rPr lang="en-CA" dirty="0" err="1" smtClean="0"/>
              <a:t>Revenu</a:t>
            </a:r>
            <a:r>
              <a:rPr lang="en-CA" dirty="0" smtClean="0"/>
              <a:t> le plus </a:t>
            </a:r>
            <a:r>
              <a:rPr lang="en-CA" dirty="0" err="1" smtClean="0"/>
              <a:t>élevé</a:t>
            </a:r>
            <a:r>
              <a:rPr lang="en-CA" dirty="0" smtClean="0"/>
              <a:t> = </a:t>
            </a:r>
            <a:r>
              <a:rPr lang="en-CA" dirty="0" err="1" smtClean="0"/>
              <a:t>déduction</a:t>
            </a:r>
            <a:r>
              <a:rPr lang="en-CA" dirty="0" smtClean="0"/>
              <a:t> </a:t>
            </a:r>
            <a:r>
              <a:rPr lang="en-CA" dirty="0" err="1" smtClean="0"/>
              <a:t>fiscale</a:t>
            </a:r>
            <a:r>
              <a:rPr lang="en-CA" dirty="0" smtClean="0"/>
              <a:t> plus </a:t>
            </a:r>
            <a:r>
              <a:rPr lang="en-CA" dirty="0" err="1" smtClean="0"/>
              <a:t>élevée</a:t>
            </a:r>
            <a:r>
              <a:rPr lang="en-CA" dirty="0" smtClean="0"/>
              <a:t> (REER conjoint)</a:t>
            </a:r>
          </a:p>
          <a:p>
            <a:pPr lvl="1"/>
            <a:r>
              <a:rPr lang="en-CA" dirty="0" smtClean="0"/>
              <a:t>Gain en capital</a:t>
            </a:r>
          </a:p>
          <a:p>
            <a:pPr lvl="1"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>Incitatif financier reçu d’une institution financière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L’incitatif (ex 20,000$) reçu de l’institution financière est entièrement imposable, sous réserve d’un choix possible</a:t>
            </a:r>
          </a:p>
          <a:p>
            <a:r>
              <a:rPr lang="fr-CA" dirty="0" smtClean="0"/>
              <a:t>Ce choix consiste à réduire la dépense d’intérêts déductibles l’année de la réception de l’incitatif et/ou de l’année suivante</a:t>
            </a:r>
          </a:p>
          <a:p>
            <a:r>
              <a:rPr lang="fr-CA" dirty="0" smtClean="0"/>
              <a:t>Dans le meilleur des mondes, l’étalement de l’imposition de l’incitatif ne peut s’effectuer que sur deux années d’imposition</a:t>
            </a:r>
          </a:p>
          <a:p>
            <a:r>
              <a:rPr lang="fr-CA" dirty="0" smtClean="0"/>
              <a:t>Ristourne de Desjardins : Imposable puisque revenus d’intérêts déductibles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>Incitatif financier reçu d’une institution financière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fr-CA" dirty="0" smtClean="0"/>
              <a:t>Ristourne de Desjardins :</a:t>
            </a:r>
          </a:p>
          <a:p>
            <a:pPr lvl="1"/>
            <a:r>
              <a:rPr lang="fr-CA" dirty="0" smtClean="0"/>
              <a:t>Sur revenus de placements : Non imposable</a:t>
            </a:r>
          </a:p>
          <a:p>
            <a:pPr lvl="1"/>
            <a:r>
              <a:rPr lang="fr-CA" dirty="0" smtClean="0"/>
              <a:t>Sur intérêts hypothécaire :   Imposable</a:t>
            </a:r>
          </a:p>
          <a:p>
            <a:pPr lvl="2"/>
            <a:r>
              <a:rPr lang="fr-CA" dirty="0" smtClean="0"/>
              <a:t>Réduction des intérêts déductibles</a:t>
            </a:r>
          </a:p>
          <a:p>
            <a:pPr lvl="3"/>
            <a:r>
              <a:rPr lang="fr-CA" dirty="0" smtClean="0"/>
              <a:t>Intérêts totaux payés dans l’année : 4,000$</a:t>
            </a:r>
          </a:p>
          <a:p>
            <a:pPr lvl="3"/>
            <a:r>
              <a:rPr lang="fr-CA" dirty="0" smtClean="0"/>
              <a:t>Intérêts reçues via la ristourne	:          300$</a:t>
            </a:r>
          </a:p>
          <a:p>
            <a:pPr lvl="3"/>
            <a:r>
              <a:rPr lang="fr-CA" dirty="0" smtClean="0"/>
              <a:t>Intérêts déductibles :                         3,700$</a:t>
            </a:r>
          </a:p>
          <a:p>
            <a:pPr lvl="3"/>
            <a:r>
              <a:rPr lang="fr-CA" dirty="0" smtClean="0"/>
              <a:t>Portion locative (superficie) :              50 %</a:t>
            </a:r>
          </a:p>
          <a:p>
            <a:pPr lvl="3"/>
            <a:r>
              <a:rPr lang="fr-CA" dirty="0" smtClean="0"/>
              <a:t>Dépense déductibles :                        1,850$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40059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en-CA" dirty="0" smtClean="0"/>
              <a:t>Gains en capital à la </a:t>
            </a:r>
            <a:r>
              <a:rPr lang="en-CA" dirty="0" err="1" smtClean="0"/>
              <a:t>vente</a:t>
            </a:r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5373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741984"/>
                <a:gridCol w="2743200"/>
              </a:tblGrid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Coût à l'acquisition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$96 000,00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Dépenses capitalisables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Droits de mutation (TX bienvenue)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$710,00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Dépenses de nature capitale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$26 510,80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des dépenses capitalisables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$27 220,80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PBR avant la vente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$123 220,80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Prix de vente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$132 500,00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Gains avant frais de vente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$9 279,20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Frais reliés à la vente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Commission agent immobilier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$9 106,02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de quittance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$755,36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Pénalités hypothécaires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CA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des frais reliés à la vente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$9 861,38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  <a:tr h="383801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Gain </a:t>
                      </a:r>
                      <a:r>
                        <a:rPr lang="fr-CA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(perte)</a:t>
                      </a:r>
                      <a:r>
                        <a:rPr lang="fr-CA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CA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-$582,18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ctr">
              <a:lnSpc>
                <a:spcPts val="4000"/>
              </a:lnSpc>
            </a:pPr>
            <a:r>
              <a:rPr lang="en-CA" dirty="0" smtClean="0"/>
              <a:t>Exemption </a:t>
            </a:r>
            <a:br>
              <a:rPr lang="en-CA" dirty="0" smtClean="0"/>
            </a:br>
            <a:r>
              <a:rPr lang="en-CA" dirty="0" smtClean="0"/>
              <a:t>pour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principale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35480"/>
            <a:ext cx="8568952" cy="4922520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La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maison</a:t>
            </a:r>
            <a:r>
              <a:rPr lang="en-CA" dirty="0" smtClean="0"/>
              <a:t>, un chalet, un duplex, un </a:t>
            </a:r>
            <a:r>
              <a:rPr lang="en-CA" dirty="0" err="1" smtClean="0"/>
              <a:t>immeuble</a:t>
            </a:r>
            <a:r>
              <a:rPr lang="en-CA" dirty="0" smtClean="0"/>
              <a:t> </a:t>
            </a:r>
            <a:r>
              <a:rPr lang="en-CA" dirty="0" err="1" smtClean="0"/>
              <a:t>locatif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Elle </a:t>
            </a:r>
            <a:r>
              <a:rPr lang="en-CA" dirty="0" err="1" smtClean="0"/>
              <a:t>doit</a:t>
            </a:r>
            <a:r>
              <a:rPr lang="en-CA" dirty="0" smtClean="0"/>
              <a:t> </a:t>
            </a:r>
            <a:r>
              <a:rPr lang="en-CA" dirty="0" err="1" smtClean="0"/>
              <a:t>appartenir</a:t>
            </a:r>
            <a:r>
              <a:rPr lang="en-CA" dirty="0" smtClean="0"/>
              <a:t> au </a:t>
            </a:r>
            <a:r>
              <a:rPr lang="en-CA" dirty="0" err="1" smtClean="0"/>
              <a:t>contribuable</a:t>
            </a:r>
            <a:r>
              <a:rPr lang="en-CA" dirty="0" smtClean="0"/>
              <a:t> </a:t>
            </a:r>
            <a:r>
              <a:rPr lang="en-CA" dirty="0" err="1" smtClean="0"/>
              <a:t>personnellement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conjointement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Elle </a:t>
            </a:r>
            <a:r>
              <a:rPr lang="en-CA" dirty="0" err="1" smtClean="0"/>
              <a:t>doit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habité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partie</a:t>
            </a:r>
            <a:r>
              <a:rPr lang="en-CA" dirty="0" smtClean="0"/>
              <a:t> de </a:t>
            </a:r>
            <a:r>
              <a:rPr lang="en-CA" dirty="0" err="1" smtClean="0"/>
              <a:t>l’année</a:t>
            </a:r>
            <a:r>
              <a:rPr lang="en-CA" dirty="0" smtClean="0"/>
              <a:t> par le </a:t>
            </a:r>
            <a:r>
              <a:rPr lang="en-CA" dirty="0" err="1" smtClean="0"/>
              <a:t>contribuable</a:t>
            </a:r>
            <a:r>
              <a:rPr lang="en-CA" dirty="0" smtClean="0"/>
              <a:t>, le conjoint, </a:t>
            </a:r>
            <a:r>
              <a:rPr lang="en-CA" dirty="0" err="1" smtClean="0"/>
              <a:t>l’ancien</a:t>
            </a:r>
            <a:r>
              <a:rPr lang="en-CA" dirty="0" smtClean="0"/>
              <a:t> conjoint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l’enfant</a:t>
            </a:r>
            <a:r>
              <a:rPr lang="en-CA" dirty="0" smtClean="0"/>
              <a:t> (</a:t>
            </a:r>
            <a:r>
              <a:rPr lang="en-CA" dirty="0" err="1" smtClean="0"/>
              <a:t>mineur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majeur</a:t>
            </a:r>
            <a:r>
              <a:rPr lang="en-CA" dirty="0" smtClean="0"/>
              <a:t>) 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Le </a:t>
            </a:r>
            <a:r>
              <a:rPr lang="en-CA" dirty="0" err="1" smtClean="0"/>
              <a:t>contribuable</a:t>
            </a:r>
            <a:r>
              <a:rPr lang="en-CA" dirty="0" smtClean="0"/>
              <a:t> </a:t>
            </a:r>
            <a:r>
              <a:rPr lang="en-CA" dirty="0" err="1" smtClean="0"/>
              <a:t>doit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en </a:t>
            </a:r>
            <a:r>
              <a:rPr lang="en-CA" dirty="0" err="1" smtClean="0"/>
              <a:t>mesure</a:t>
            </a:r>
            <a:r>
              <a:rPr lang="en-CA" dirty="0" smtClean="0"/>
              <a:t> de </a:t>
            </a:r>
            <a:r>
              <a:rPr lang="en-CA" dirty="0" err="1" smtClean="0"/>
              <a:t>prouver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a </a:t>
            </a:r>
            <a:r>
              <a:rPr lang="en-CA" dirty="0" err="1" smtClean="0"/>
              <a:t>normalement</a:t>
            </a:r>
            <a:r>
              <a:rPr lang="en-CA" dirty="0" smtClean="0"/>
              <a:t> </a:t>
            </a:r>
            <a:r>
              <a:rPr lang="en-CA" dirty="0" err="1" smtClean="0"/>
              <a:t>habité</a:t>
            </a:r>
            <a:r>
              <a:rPr lang="en-CA" dirty="0" smtClean="0"/>
              <a:t> </a:t>
            </a:r>
            <a:r>
              <a:rPr lang="en-CA" dirty="0" err="1" smtClean="0"/>
              <a:t>l’endroit</a:t>
            </a:r>
            <a:r>
              <a:rPr lang="en-CA" dirty="0" smtClean="0"/>
              <a:t> </a:t>
            </a:r>
            <a:r>
              <a:rPr lang="en-CA" dirty="0" err="1" smtClean="0"/>
              <a:t>désigné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principale</a:t>
            </a:r>
            <a:r>
              <a:rPr lang="en-CA" dirty="0" smtClean="0"/>
              <a:t> au </a:t>
            </a:r>
            <a:r>
              <a:rPr lang="en-CA" dirty="0" err="1" smtClean="0"/>
              <a:t>cours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année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seule</a:t>
            </a:r>
            <a:r>
              <a:rPr lang="en-CA" dirty="0" smtClean="0"/>
              <a:t> </a:t>
            </a:r>
            <a:r>
              <a:rPr lang="en-CA" dirty="0" err="1" smtClean="0"/>
              <a:t>résidence</a:t>
            </a:r>
            <a:r>
              <a:rPr lang="en-CA" dirty="0" smtClean="0"/>
              <a:t> par </a:t>
            </a:r>
            <a:r>
              <a:rPr lang="en-CA" dirty="0" err="1" smtClean="0"/>
              <a:t>famille</a:t>
            </a:r>
            <a:r>
              <a:rPr lang="en-CA" dirty="0" smtClean="0"/>
              <a:t> </a:t>
            </a:r>
            <a:r>
              <a:rPr lang="en-CA" dirty="0" err="1" smtClean="0"/>
              <a:t>depuis</a:t>
            </a:r>
            <a:r>
              <a:rPr lang="en-CA" dirty="0" smtClean="0"/>
              <a:t> 1982 (enfant &lt;18 </a:t>
            </a:r>
            <a:r>
              <a:rPr lang="en-CA" dirty="0" err="1" smtClean="0"/>
              <a:t>ans</a:t>
            </a:r>
            <a:r>
              <a:rPr lang="en-CA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Si Monsieur A </a:t>
            </a:r>
            <a:r>
              <a:rPr lang="en-CA" dirty="0" err="1" smtClean="0"/>
              <a:t>loue</a:t>
            </a:r>
            <a:r>
              <a:rPr lang="en-CA" dirty="0" smtClean="0"/>
              <a:t> son chalet </a:t>
            </a:r>
            <a:r>
              <a:rPr lang="en-CA" dirty="0" err="1" smtClean="0"/>
              <a:t>sur</a:t>
            </a:r>
            <a:r>
              <a:rPr lang="en-CA" dirty="0" smtClean="0"/>
              <a:t> le </a:t>
            </a:r>
            <a:r>
              <a:rPr lang="en-CA" dirty="0" err="1" smtClean="0"/>
              <a:t>bord</a:t>
            </a:r>
            <a:r>
              <a:rPr lang="en-CA" dirty="0" smtClean="0"/>
              <a:t> de </a:t>
            </a:r>
            <a:r>
              <a:rPr lang="en-CA" dirty="0" err="1" smtClean="0"/>
              <a:t>l’eau</a:t>
            </a:r>
            <a:r>
              <a:rPr lang="en-CA" dirty="0" smtClean="0"/>
              <a:t> à </a:t>
            </a:r>
            <a:r>
              <a:rPr lang="en-CA" dirty="0" err="1" smtClean="0"/>
              <a:t>ses</a:t>
            </a:r>
            <a:r>
              <a:rPr lang="en-CA" dirty="0" smtClean="0"/>
              <a:t> </a:t>
            </a:r>
            <a:r>
              <a:rPr lang="en-CA" dirty="0" err="1" smtClean="0"/>
              <a:t>enfants</a:t>
            </a:r>
            <a:r>
              <a:rPr lang="en-CA" dirty="0" smtClean="0"/>
              <a:t> (</a:t>
            </a:r>
            <a:r>
              <a:rPr lang="en-CA" dirty="0" err="1" smtClean="0"/>
              <a:t>personne</a:t>
            </a:r>
            <a:r>
              <a:rPr lang="en-CA" dirty="0" smtClean="0"/>
              <a:t> admissible) tout au long de </a:t>
            </a:r>
            <a:r>
              <a:rPr lang="en-CA" dirty="0" err="1" smtClean="0"/>
              <a:t>l’année</a:t>
            </a:r>
            <a:r>
              <a:rPr lang="en-CA" dirty="0" smtClean="0"/>
              <a:t>, le chalet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constituer</a:t>
            </a:r>
            <a:r>
              <a:rPr lang="en-CA" dirty="0" smtClean="0"/>
              <a:t> la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principale</a:t>
            </a:r>
            <a:r>
              <a:rPr lang="en-CA" dirty="0" smtClean="0"/>
              <a:t> de Monsieur A </a:t>
            </a:r>
            <a:r>
              <a:rPr lang="en-CA" dirty="0" err="1" smtClean="0"/>
              <a:t>s’il</a:t>
            </a:r>
            <a:r>
              <a:rPr lang="en-CA" dirty="0" smtClean="0"/>
              <a:t> la </a:t>
            </a:r>
            <a:r>
              <a:rPr lang="en-CA" dirty="0" err="1" smtClean="0"/>
              <a:t>désigne</a:t>
            </a:r>
            <a:r>
              <a:rPr lang="en-CA" dirty="0" smtClean="0"/>
              <a:t> </a:t>
            </a:r>
            <a:r>
              <a:rPr lang="en-CA" dirty="0" err="1" smtClean="0"/>
              <a:t>ainsi</a:t>
            </a:r>
            <a:r>
              <a:rPr lang="en-CA" dirty="0" smtClean="0"/>
              <a:t> </a:t>
            </a:r>
            <a:r>
              <a:rPr lang="en-CA" dirty="0" err="1" smtClean="0"/>
              <a:t>lors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disposition </a:t>
            </a:r>
            <a:r>
              <a:rPr lang="en-CA" dirty="0" err="1" smtClean="0"/>
              <a:t>éventuelle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maison</a:t>
            </a:r>
            <a:r>
              <a:rPr lang="en-CA" dirty="0" smtClean="0"/>
              <a:t> </a:t>
            </a:r>
            <a:r>
              <a:rPr lang="en-CA" dirty="0" err="1" smtClean="0"/>
              <a:t>conservera</a:t>
            </a:r>
            <a:r>
              <a:rPr lang="en-CA" dirty="0" smtClean="0"/>
              <a:t> </a:t>
            </a:r>
            <a:r>
              <a:rPr lang="en-CA" dirty="0" err="1" smtClean="0"/>
              <a:t>entièrement</a:t>
            </a:r>
            <a:r>
              <a:rPr lang="en-CA" dirty="0" smtClean="0"/>
              <a:t> son </a:t>
            </a:r>
            <a:r>
              <a:rPr lang="en-CA" dirty="0" err="1" smtClean="0"/>
              <a:t>statut</a:t>
            </a:r>
            <a:r>
              <a:rPr lang="en-CA" dirty="0" smtClean="0"/>
              <a:t> de </a:t>
            </a:r>
            <a:r>
              <a:rPr lang="en-CA" dirty="0" err="1" smtClean="0"/>
              <a:t>résidence</a:t>
            </a:r>
            <a:r>
              <a:rPr lang="en-CA" dirty="0" smtClean="0"/>
              <a:t> </a:t>
            </a:r>
            <a:r>
              <a:rPr lang="en-CA" dirty="0" err="1" smtClean="0"/>
              <a:t>principae</a:t>
            </a:r>
            <a:r>
              <a:rPr lang="en-CA" dirty="0" smtClean="0"/>
              <a:t> </a:t>
            </a:r>
            <a:r>
              <a:rPr lang="en-CA" dirty="0" err="1" smtClean="0"/>
              <a:t>même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partie</a:t>
            </a:r>
            <a:r>
              <a:rPr lang="en-CA" dirty="0" smtClean="0"/>
              <a:t> de la </a:t>
            </a:r>
            <a:r>
              <a:rPr lang="en-CA" dirty="0" err="1" smtClean="0"/>
              <a:t>maison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utilisée</a:t>
            </a:r>
            <a:r>
              <a:rPr lang="en-CA" dirty="0" smtClean="0"/>
              <a:t> pour </a:t>
            </a:r>
            <a:r>
              <a:rPr lang="en-CA" dirty="0" err="1" smtClean="0"/>
              <a:t>gagner</a:t>
            </a:r>
            <a:r>
              <a:rPr lang="en-CA" dirty="0" smtClean="0"/>
              <a:t> un </a:t>
            </a:r>
            <a:r>
              <a:rPr lang="en-CA" dirty="0" err="1" smtClean="0"/>
              <a:t>revenu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l’usage</a:t>
            </a:r>
            <a:r>
              <a:rPr lang="en-CA" dirty="0" smtClean="0"/>
              <a:t>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accessoire</a:t>
            </a:r>
            <a:r>
              <a:rPr lang="en-CA" dirty="0" smtClean="0"/>
              <a:t> et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aucun</a:t>
            </a:r>
            <a:r>
              <a:rPr lang="en-CA" dirty="0" smtClean="0"/>
              <a:t> </a:t>
            </a:r>
            <a:r>
              <a:rPr lang="en-CA" dirty="0" err="1" smtClean="0"/>
              <a:t>amortissement</a:t>
            </a:r>
            <a:r>
              <a:rPr lang="en-CA" dirty="0" smtClean="0"/>
              <a:t> </a:t>
            </a:r>
            <a:r>
              <a:rPr lang="en-CA" dirty="0" err="1" smtClean="0"/>
              <a:t>n’est</a:t>
            </a:r>
            <a:r>
              <a:rPr lang="en-CA" dirty="0" smtClean="0"/>
              <a:t> </a:t>
            </a:r>
            <a:r>
              <a:rPr lang="en-CA" dirty="0" err="1" smtClean="0"/>
              <a:t>demandé</a:t>
            </a:r>
            <a:endParaRPr lang="en-CA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Calcul</a:t>
            </a:r>
            <a:r>
              <a:rPr lang="en-CA" dirty="0" smtClean="0"/>
              <a:t> de </a:t>
            </a:r>
            <a:r>
              <a:rPr lang="en-CA" dirty="0" err="1" smtClean="0"/>
              <a:t>l’exemption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u="sng" dirty="0" smtClean="0"/>
              <a:t>1+nbre </a:t>
            </a:r>
            <a:r>
              <a:rPr lang="en-CA" u="sng" dirty="0" err="1" smtClean="0"/>
              <a:t>années</a:t>
            </a:r>
            <a:r>
              <a:rPr lang="en-CA" u="sng" dirty="0" smtClean="0"/>
              <a:t> après 1971 </a:t>
            </a:r>
            <a:r>
              <a:rPr lang="en-CA" u="sng" dirty="0" err="1" smtClean="0"/>
              <a:t>désignées</a:t>
            </a:r>
            <a:endParaRPr lang="en-CA" u="sng" dirty="0" smtClean="0"/>
          </a:p>
          <a:p>
            <a:pPr>
              <a:spcBef>
                <a:spcPts val="0"/>
              </a:spcBef>
              <a:buNone/>
            </a:pPr>
            <a:r>
              <a:rPr lang="en-CA" dirty="0" smtClean="0"/>
              <a:t>    </a:t>
            </a:r>
            <a:r>
              <a:rPr lang="en-CA" dirty="0" err="1" smtClean="0"/>
              <a:t>Nombre</a:t>
            </a:r>
            <a:r>
              <a:rPr lang="en-CA" dirty="0" smtClean="0"/>
              <a:t> </a:t>
            </a:r>
            <a:r>
              <a:rPr lang="en-CA" dirty="0" err="1" smtClean="0"/>
              <a:t>d’années</a:t>
            </a:r>
            <a:r>
              <a:rPr lang="en-CA" dirty="0" smtClean="0"/>
              <a:t> </a:t>
            </a:r>
            <a:r>
              <a:rPr lang="en-CA" dirty="0" err="1" smtClean="0"/>
              <a:t>où</a:t>
            </a:r>
            <a:r>
              <a:rPr lang="en-CA" dirty="0" smtClean="0"/>
              <a:t> </a:t>
            </a:r>
            <a:r>
              <a:rPr lang="en-CA" dirty="0" err="1" smtClean="0"/>
              <a:t>il</a:t>
            </a:r>
            <a:r>
              <a:rPr lang="en-CA" dirty="0" smtClean="0"/>
              <a:t> a </a:t>
            </a:r>
            <a:r>
              <a:rPr lang="en-CA" dirty="0" err="1" smtClean="0"/>
              <a:t>été</a:t>
            </a:r>
            <a:r>
              <a:rPr lang="en-CA" dirty="0" smtClean="0"/>
              <a:t> </a:t>
            </a:r>
            <a:r>
              <a:rPr lang="en-CA" dirty="0" err="1" smtClean="0"/>
              <a:t>propriétaire</a:t>
            </a:r>
            <a:endParaRPr lang="en-CA" dirty="0" smtClean="0"/>
          </a:p>
          <a:p>
            <a:r>
              <a:rPr lang="en-CA" dirty="0" err="1" smtClean="0"/>
              <a:t>Exemple</a:t>
            </a:r>
            <a:r>
              <a:rPr lang="en-CA" dirty="0" smtClean="0"/>
              <a:t> :</a:t>
            </a:r>
          </a:p>
          <a:p>
            <a:pPr lvl="1"/>
            <a:r>
              <a:rPr lang="en-CA" dirty="0" smtClean="0"/>
              <a:t>Jean </a:t>
            </a:r>
            <a:r>
              <a:rPr lang="en-CA" dirty="0" err="1" smtClean="0"/>
              <a:t>est</a:t>
            </a:r>
            <a:r>
              <a:rPr lang="en-CA" dirty="0" smtClean="0"/>
              <a:t> </a:t>
            </a:r>
            <a:r>
              <a:rPr lang="en-CA" dirty="0" err="1" smtClean="0"/>
              <a:t>propriétaire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maison</a:t>
            </a:r>
            <a:r>
              <a:rPr lang="en-CA" dirty="0" smtClean="0"/>
              <a:t> </a:t>
            </a:r>
            <a:r>
              <a:rPr lang="en-CA" dirty="0" err="1" smtClean="0"/>
              <a:t>acquise</a:t>
            </a:r>
            <a:r>
              <a:rPr lang="en-CA" dirty="0" smtClean="0"/>
              <a:t> en 1990 au </a:t>
            </a:r>
            <a:r>
              <a:rPr lang="en-CA" dirty="0" err="1" smtClean="0"/>
              <a:t>coût</a:t>
            </a:r>
            <a:r>
              <a:rPr lang="en-CA" dirty="0" smtClean="0"/>
              <a:t> de 70,000$. En 2012, </a:t>
            </a:r>
            <a:r>
              <a:rPr lang="en-CA" dirty="0" err="1" smtClean="0"/>
              <a:t>il</a:t>
            </a:r>
            <a:r>
              <a:rPr lang="en-CA" dirty="0" smtClean="0"/>
              <a:t> vend la </a:t>
            </a:r>
            <a:r>
              <a:rPr lang="en-CA" dirty="0" err="1" smtClean="0"/>
              <a:t>résidence</a:t>
            </a:r>
            <a:r>
              <a:rPr lang="en-CA" dirty="0" smtClean="0"/>
              <a:t> 150,000$. Le gain de 80,000, sera </a:t>
            </a:r>
            <a:r>
              <a:rPr lang="en-CA" dirty="0" err="1" smtClean="0"/>
              <a:t>exempté</a:t>
            </a:r>
            <a:r>
              <a:rPr lang="en-CA" dirty="0" smtClean="0"/>
              <a:t> de la </a:t>
            </a:r>
            <a:r>
              <a:rPr lang="en-CA" dirty="0" err="1" smtClean="0"/>
              <a:t>façon</a:t>
            </a:r>
            <a:r>
              <a:rPr lang="en-CA" dirty="0" smtClean="0"/>
              <a:t> </a:t>
            </a:r>
            <a:r>
              <a:rPr lang="en-CA" dirty="0" err="1" smtClean="0"/>
              <a:t>suivante</a:t>
            </a:r>
            <a:endParaRPr lang="en-CA" dirty="0" smtClean="0"/>
          </a:p>
          <a:p>
            <a:pPr lvl="2"/>
            <a:r>
              <a:rPr lang="en-CA" dirty="0" smtClean="0"/>
              <a:t>80,000$ * (1+23)/23</a:t>
            </a:r>
          </a:p>
          <a:p>
            <a:r>
              <a:rPr lang="en-CA" dirty="0" smtClean="0"/>
              <a:t>La </a:t>
            </a:r>
            <a:r>
              <a:rPr lang="en-CA" dirty="0" err="1" smtClean="0"/>
              <a:t>règle</a:t>
            </a:r>
            <a:r>
              <a:rPr lang="en-CA" dirty="0" smtClean="0"/>
              <a:t> du 1+ </a:t>
            </a:r>
            <a:r>
              <a:rPr lang="en-CA" dirty="0" err="1" smtClean="0"/>
              <a:t>s’applique</a:t>
            </a:r>
            <a:r>
              <a:rPr lang="en-CA" dirty="0" smtClean="0"/>
              <a:t> pour </a:t>
            </a:r>
            <a:r>
              <a:rPr lang="en-CA" dirty="0" err="1" smtClean="0"/>
              <a:t>chaque</a:t>
            </a:r>
            <a:r>
              <a:rPr lang="en-CA" dirty="0" smtClean="0"/>
              <a:t> </a:t>
            </a:r>
            <a:r>
              <a:rPr lang="en-CA" dirty="0" err="1" smtClean="0"/>
              <a:t>bien</a:t>
            </a:r>
            <a:r>
              <a:rPr lang="en-CA" dirty="0" smtClean="0"/>
              <a:t> !</a:t>
            </a:r>
          </a:p>
          <a:p>
            <a:r>
              <a:rPr lang="en-CA" dirty="0" smtClean="0"/>
              <a:t>Pour un </a:t>
            </a:r>
            <a:r>
              <a:rPr lang="en-CA" dirty="0" err="1" smtClean="0"/>
              <a:t>plex</a:t>
            </a:r>
            <a:r>
              <a:rPr lang="en-CA" dirty="0" smtClean="0"/>
              <a:t>, </a:t>
            </a:r>
            <a:r>
              <a:rPr lang="en-CA" dirty="0" err="1" smtClean="0"/>
              <a:t>ce</a:t>
            </a:r>
            <a:r>
              <a:rPr lang="en-CA" dirty="0" smtClean="0"/>
              <a:t> </a:t>
            </a:r>
            <a:r>
              <a:rPr lang="en-CA" dirty="0" err="1" smtClean="0"/>
              <a:t>n’est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la portion </a:t>
            </a:r>
            <a:r>
              <a:rPr lang="en-CA" dirty="0" err="1" smtClean="0"/>
              <a:t>utilisée</a:t>
            </a:r>
            <a:r>
              <a:rPr lang="en-CA" dirty="0" smtClean="0"/>
              <a:t> à des fins </a:t>
            </a:r>
            <a:r>
              <a:rPr lang="en-CA" dirty="0" err="1" smtClean="0"/>
              <a:t>personnelles</a:t>
            </a:r>
            <a:r>
              <a:rPr lang="en-CA" dirty="0" smtClean="0"/>
              <a:t> (25-50%) qui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exempté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Location à un </a:t>
            </a:r>
            <a:r>
              <a:rPr lang="en-CA" dirty="0" err="1" smtClean="0"/>
              <a:t>membre</a:t>
            </a:r>
            <a:r>
              <a:rPr lang="en-CA" dirty="0" smtClean="0"/>
              <a:t> de la </a:t>
            </a:r>
            <a:r>
              <a:rPr lang="en-CA" dirty="0" err="1" smtClean="0"/>
              <a:t>famille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 smtClean="0"/>
              <a:t>Lorsqu’il</a:t>
            </a:r>
            <a:r>
              <a:rPr lang="en-CA" dirty="0" smtClean="0"/>
              <a:t> y a un </a:t>
            </a:r>
            <a:r>
              <a:rPr lang="en-CA" dirty="0" err="1" smtClean="0"/>
              <a:t>élément</a:t>
            </a:r>
            <a:r>
              <a:rPr lang="en-CA" dirty="0" smtClean="0"/>
              <a:t> personnel et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l’activité</a:t>
            </a:r>
            <a:r>
              <a:rPr lang="en-CA" dirty="0" smtClean="0"/>
              <a:t> de location </a:t>
            </a:r>
            <a:r>
              <a:rPr lang="en-CA" dirty="0" err="1" smtClean="0"/>
              <a:t>n’est</a:t>
            </a:r>
            <a:r>
              <a:rPr lang="en-CA" dirty="0" smtClean="0"/>
              <a:t> pas </a:t>
            </a:r>
            <a:r>
              <a:rPr lang="en-CA" dirty="0" err="1" smtClean="0"/>
              <a:t>exploitée</a:t>
            </a:r>
            <a:r>
              <a:rPr lang="en-CA" dirty="0" smtClean="0"/>
              <a:t> de </a:t>
            </a:r>
            <a:r>
              <a:rPr lang="en-CA" dirty="0" err="1" smtClean="0"/>
              <a:t>façon</a:t>
            </a:r>
            <a:r>
              <a:rPr lang="en-CA" dirty="0" smtClean="0"/>
              <a:t> </a:t>
            </a:r>
            <a:r>
              <a:rPr lang="en-CA" dirty="0" err="1" smtClean="0"/>
              <a:t>suffisamment</a:t>
            </a:r>
            <a:r>
              <a:rPr lang="en-CA" dirty="0" smtClean="0"/>
              <a:t> </a:t>
            </a:r>
            <a:r>
              <a:rPr lang="en-CA" dirty="0" err="1" smtClean="0"/>
              <a:t>commerciale</a:t>
            </a:r>
            <a:r>
              <a:rPr lang="en-CA" dirty="0" smtClean="0"/>
              <a:t>, </a:t>
            </a:r>
            <a:r>
              <a:rPr lang="en-CA" dirty="0" err="1" smtClean="0"/>
              <a:t>il</a:t>
            </a:r>
            <a:r>
              <a:rPr lang="en-CA" dirty="0" smtClean="0"/>
              <a:t> ne </a:t>
            </a:r>
            <a:r>
              <a:rPr lang="en-CA" dirty="0" err="1" smtClean="0"/>
              <a:t>s’agit</a:t>
            </a:r>
            <a:r>
              <a:rPr lang="en-CA" dirty="0" smtClean="0"/>
              <a:t> pas </a:t>
            </a:r>
            <a:r>
              <a:rPr lang="en-CA" dirty="0" err="1" smtClean="0"/>
              <a:t>d’une</a:t>
            </a:r>
            <a:r>
              <a:rPr lang="en-CA" dirty="0" smtClean="0"/>
              <a:t> source de </a:t>
            </a:r>
            <a:r>
              <a:rPr lang="en-CA" dirty="0" err="1" smtClean="0"/>
              <a:t>revenus</a:t>
            </a:r>
            <a:r>
              <a:rPr lang="en-CA" dirty="0" smtClean="0"/>
              <a:t> aux fins de la </a:t>
            </a:r>
            <a:r>
              <a:rPr lang="en-CA" dirty="0" err="1" smtClean="0"/>
              <a:t>Loi</a:t>
            </a:r>
            <a:r>
              <a:rPr lang="en-CA" dirty="0" smtClean="0"/>
              <a:t> et </a:t>
            </a:r>
            <a:r>
              <a:rPr lang="en-CA" b="1" dirty="0" smtClean="0"/>
              <a:t>le </a:t>
            </a:r>
            <a:r>
              <a:rPr lang="en-CA" b="1" dirty="0" err="1" smtClean="0"/>
              <a:t>revenu</a:t>
            </a:r>
            <a:r>
              <a:rPr lang="en-CA" b="1" dirty="0" smtClean="0"/>
              <a:t> de location ne </a:t>
            </a:r>
            <a:r>
              <a:rPr lang="en-CA" b="1" dirty="0" err="1" smtClean="0"/>
              <a:t>doit</a:t>
            </a:r>
            <a:r>
              <a:rPr lang="en-CA" b="1" dirty="0" smtClean="0"/>
              <a:t> </a:t>
            </a:r>
            <a:r>
              <a:rPr lang="en-CA" b="1" dirty="0" err="1" smtClean="0"/>
              <a:t>même</a:t>
            </a:r>
            <a:r>
              <a:rPr lang="en-CA" b="1" dirty="0" smtClean="0"/>
              <a:t> pas </a:t>
            </a:r>
            <a:r>
              <a:rPr lang="en-CA" b="1" dirty="0" err="1" smtClean="0"/>
              <a:t>être</a:t>
            </a:r>
            <a:r>
              <a:rPr lang="en-CA" b="1" dirty="0" smtClean="0"/>
              <a:t> </a:t>
            </a:r>
            <a:r>
              <a:rPr lang="en-CA" b="1" dirty="0" err="1" smtClean="0"/>
              <a:t>inclus</a:t>
            </a:r>
            <a:r>
              <a:rPr lang="en-CA" b="1" dirty="0" smtClean="0"/>
              <a:t> au </a:t>
            </a:r>
            <a:r>
              <a:rPr lang="en-CA" b="1" dirty="0" err="1" smtClean="0"/>
              <a:t>revenu</a:t>
            </a:r>
            <a:r>
              <a:rPr lang="en-CA" b="1" dirty="0" smtClean="0"/>
              <a:t> du </a:t>
            </a:r>
            <a:r>
              <a:rPr lang="en-CA" b="1" dirty="0" err="1" smtClean="0"/>
              <a:t>contribuable</a:t>
            </a:r>
            <a:r>
              <a:rPr lang="en-CA" dirty="0" smtClean="0"/>
              <a:t> (</a:t>
            </a:r>
            <a:r>
              <a:rPr lang="en-CA" dirty="0" err="1" smtClean="0"/>
              <a:t>évidemment</a:t>
            </a:r>
            <a:r>
              <a:rPr lang="en-CA" dirty="0" smtClean="0"/>
              <a:t>, les </a:t>
            </a:r>
            <a:r>
              <a:rPr lang="en-CA" dirty="0" err="1" smtClean="0"/>
              <a:t>dépenses</a:t>
            </a:r>
            <a:r>
              <a:rPr lang="en-CA" dirty="0" smtClean="0"/>
              <a:t> y </a:t>
            </a:r>
            <a:r>
              <a:rPr lang="en-CA" dirty="0" err="1" smtClean="0"/>
              <a:t>afférentes</a:t>
            </a:r>
            <a:r>
              <a:rPr lang="en-CA" dirty="0" smtClean="0"/>
              <a:t> ne </a:t>
            </a:r>
            <a:r>
              <a:rPr lang="en-CA" dirty="0" err="1" smtClean="0"/>
              <a:t>seraient</a:t>
            </a:r>
            <a:r>
              <a:rPr lang="en-CA" dirty="0" smtClean="0"/>
              <a:t> pas </a:t>
            </a:r>
            <a:r>
              <a:rPr lang="en-CA" dirty="0" err="1" smtClean="0"/>
              <a:t>déductibles</a:t>
            </a:r>
            <a:r>
              <a:rPr lang="en-CA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Si un </a:t>
            </a:r>
            <a:r>
              <a:rPr lang="en-CA" dirty="0" err="1" smtClean="0"/>
              <a:t>immeuble</a:t>
            </a:r>
            <a:r>
              <a:rPr lang="en-CA" dirty="0" smtClean="0"/>
              <a:t> </a:t>
            </a:r>
            <a:r>
              <a:rPr lang="en-CA" dirty="0" err="1" smtClean="0"/>
              <a:t>locatif</a:t>
            </a:r>
            <a:r>
              <a:rPr lang="en-CA" dirty="0" smtClean="0"/>
              <a:t> </a:t>
            </a:r>
            <a:r>
              <a:rPr lang="en-CA" dirty="0" err="1" smtClean="0"/>
              <a:t>génère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perte</a:t>
            </a:r>
            <a:r>
              <a:rPr lang="en-CA" dirty="0" smtClean="0"/>
              <a:t> locative </a:t>
            </a:r>
            <a:r>
              <a:rPr lang="en-CA" dirty="0" err="1" smtClean="0"/>
              <a:t>alors</a:t>
            </a:r>
            <a:r>
              <a:rPr lang="en-CA" dirty="0" smtClean="0"/>
              <a:t> </a:t>
            </a:r>
            <a:r>
              <a:rPr lang="en-CA" dirty="0" err="1" smtClean="0"/>
              <a:t>qu’une</a:t>
            </a:r>
            <a:r>
              <a:rPr lang="en-CA" dirty="0" smtClean="0"/>
              <a:t> </a:t>
            </a:r>
            <a:r>
              <a:rPr lang="en-CA" dirty="0" err="1" smtClean="0"/>
              <a:t>personne</a:t>
            </a:r>
            <a:r>
              <a:rPr lang="en-CA" dirty="0" smtClean="0"/>
              <a:t> avec lien de </a:t>
            </a:r>
            <a:r>
              <a:rPr lang="en-CA" dirty="0" err="1" smtClean="0"/>
              <a:t>dépendance</a:t>
            </a:r>
            <a:r>
              <a:rPr lang="en-CA" dirty="0" smtClean="0"/>
              <a:t> </a:t>
            </a:r>
            <a:r>
              <a:rPr lang="en-CA" dirty="0" err="1" smtClean="0"/>
              <a:t>loue</a:t>
            </a:r>
            <a:r>
              <a:rPr lang="en-CA" dirty="0" smtClean="0"/>
              <a:t> un des </a:t>
            </a:r>
            <a:r>
              <a:rPr lang="en-CA" dirty="0" err="1" smtClean="0"/>
              <a:t>logements</a:t>
            </a:r>
            <a:r>
              <a:rPr lang="en-CA" dirty="0" smtClean="0"/>
              <a:t>, </a:t>
            </a:r>
            <a:r>
              <a:rPr lang="en-CA" b="1" dirty="0" smtClean="0"/>
              <a:t>le </a:t>
            </a:r>
            <a:r>
              <a:rPr lang="en-CA" b="1" dirty="0" err="1" smtClean="0"/>
              <a:t>contribuable</a:t>
            </a:r>
            <a:r>
              <a:rPr lang="en-CA" b="1" dirty="0" smtClean="0"/>
              <a:t> </a:t>
            </a:r>
            <a:r>
              <a:rPr lang="en-CA" b="1" dirty="0" err="1" smtClean="0"/>
              <a:t>pourrait</a:t>
            </a:r>
            <a:r>
              <a:rPr lang="en-CA" b="1" dirty="0" smtClean="0"/>
              <a:t> se </a:t>
            </a:r>
            <a:r>
              <a:rPr lang="en-CA" b="1" dirty="0" err="1" smtClean="0"/>
              <a:t>voir</a:t>
            </a:r>
            <a:r>
              <a:rPr lang="en-CA" b="1" dirty="0" smtClean="0"/>
              <a:t> </a:t>
            </a:r>
            <a:r>
              <a:rPr lang="en-CA" b="1" dirty="0" err="1" smtClean="0"/>
              <a:t>refuser</a:t>
            </a:r>
            <a:r>
              <a:rPr lang="en-CA" b="1" dirty="0" smtClean="0"/>
              <a:t> </a:t>
            </a:r>
            <a:r>
              <a:rPr lang="en-CA" dirty="0" smtClean="0"/>
              <a:t>(</a:t>
            </a:r>
            <a:r>
              <a:rPr lang="en-CA" dirty="0" err="1" smtClean="0"/>
              <a:t>ou</a:t>
            </a:r>
            <a:r>
              <a:rPr lang="en-CA" dirty="0" smtClean="0"/>
              <a:t> se </a:t>
            </a:r>
            <a:r>
              <a:rPr lang="en-CA" dirty="0" err="1" smtClean="0"/>
              <a:t>voir</a:t>
            </a:r>
            <a:r>
              <a:rPr lang="en-CA" dirty="0" smtClean="0"/>
              <a:t> </a:t>
            </a:r>
            <a:r>
              <a:rPr lang="en-CA" dirty="0" err="1" smtClean="0"/>
              <a:t>réduire</a:t>
            </a:r>
            <a:r>
              <a:rPr lang="en-CA" dirty="0" smtClean="0"/>
              <a:t>) </a:t>
            </a:r>
            <a:r>
              <a:rPr lang="en-CA" b="1" dirty="0" smtClean="0"/>
              <a:t>la </a:t>
            </a:r>
            <a:r>
              <a:rPr lang="en-CA" b="1" dirty="0" err="1" smtClean="0"/>
              <a:t>perte</a:t>
            </a:r>
            <a:r>
              <a:rPr lang="en-CA" b="1" dirty="0" smtClean="0"/>
              <a:t> de location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Si un </a:t>
            </a:r>
            <a:r>
              <a:rPr lang="en-CA" dirty="0" err="1" smtClean="0"/>
              <a:t>particulier</a:t>
            </a:r>
            <a:r>
              <a:rPr lang="en-CA" dirty="0" smtClean="0"/>
              <a:t> </a:t>
            </a:r>
            <a:r>
              <a:rPr lang="en-CA" dirty="0" err="1" smtClean="0"/>
              <a:t>décide</a:t>
            </a:r>
            <a:r>
              <a:rPr lang="en-CA" dirty="0" smtClean="0"/>
              <a:t> </a:t>
            </a:r>
            <a:r>
              <a:rPr lang="en-CA" dirty="0" err="1" smtClean="0"/>
              <a:t>carrément</a:t>
            </a:r>
            <a:r>
              <a:rPr lang="en-CA" dirty="0" smtClean="0"/>
              <a:t> de </a:t>
            </a:r>
            <a:r>
              <a:rPr lang="en-CA" dirty="0" err="1" smtClean="0"/>
              <a:t>louer</a:t>
            </a:r>
            <a:r>
              <a:rPr lang="en-CA" dirty="0" smtClean="0"/>
              <a:t> un </a:t>
            </a:r>
            <a:r>
              <a:rPr lang="en-CA" dirty="0" err="1" smtClean="0"/>
              <a:t>logement</a:t>
            </a:r>
            <a:r>
              <a:rPr lang="en-CA" dirty="0" smtClean="0"/>
              <a:t> à un parent à des conditions </a:t>
            </a:r>
            <a:r>
              <a:rPr lang="en-CA" dirty="0" err="1" smtClean="0"/>
              <a:t>tellement</a:t>
            </a:r>
            <a:r>
              <a:rPr lang="en-CA" dirty="0" smtClean="0"/>
              <a:t> </a:t>
            </a:r>
            <a:r>
              <a:rPr lang="en-CA" dirty="0" err="1" smtClean="0"/>
              <a:t>favorables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soit</a:t>
            </a:r>
            <a:r>
              <a:rPr lang="en-CA" dirty="0" smtClean="0"/>
              <a:t> impossible </a:t>
            </a:r>
            <a:r>
              <a:rPr lang="en-CA" dirty="0" err="1" smtClean="0"/>
              <a:t>d’en</a:t>
            </a:r>
            <a:r>
              <a:rPr lang="en-CA" dirty="0" smtClean="0"/>
              <a:t> </a:t>
            </a:r>
            <a:r>
              <a:rPr lang="en-CA" dirty="0" err="1" smtClean="0"/>
              <a:t>tirer</a:t>
            </a:r>
            <a:r>
              <a:rPr lang="en-CA" dirty="0" smtClean="0"/>
              <a:t> un </a:t>
            </a:r>
            <a:r>
              <a:rPr lang="en-CA" dirty="0" err="1" smtClean="0"/>
              <a:t>revenu</a:t>
            </a:r>
            <a:r>
              <a:rPr lang="en-CA" dirty="0" smtClean="0"/>
              <a:t> (net des </a:t>
            </a:r>
            <a:r>
              <a:rPr lang="en-CA" dirty="0" err="1" smtClean="0"/>
              <a:t>dépenses</a:t>
            </a:r>
            <a:r>
              <a:rPr lang="en-CA" dirty="0" smtClean="0"/>
              <a:t>), </a:t>
            </a:r>
            <a:r>
              <a:rPr lang="en-CA" dirty="0" err="1" smtClean="0"/>
              <a:t>cela</a:t>
            </a:r>
            <a:r>
              <a:rPr lang="en-CA" dirty="0" smtClean="0"/>
              <a:t> </a:t>
            </a:r>
            <a:r>
              <a:rPr lang="en-CA" dirty="0" err="1" smtClean="0"/>
              <a:t>pourrait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considéré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un </a:t>
            </a:r>
            <a:r>
              <a:rPr lang="en-CA" dirty="0" err="1" smtClean="0"/>
              <a:t>changement</a:t>
            </a:r>
            <a:r>
              <a:rPr lang="en-CA" dirty="0" smtClean="0"/>
              <a:t> </a:t>
            </a:r>
            <a:r>
              <a:rPr lang="en-CA" dirty="0" err="1" smtClean="0"/>
              <a:t>d’usage</a:t>
            </a:r>
            <a:r>
              <a:rPr lang="en-CA" dirty="0" smtClean="0"/>
              <a:t> et </a:t>
            </a:r>
            <a:r>
              <a:rPr lang="en-CA" b="1" dirty="0" err="1" smtClean="0"/>
              <a:t>déclencher</a:t>
            </a:r>
            <a:r>
              <a:rPr lang="en-CA" b="1" dirty="0" smtClean="0"/>
              <a:t> </a:t>
            </a:r>
            <a:r>
              <a:rPr lang="en-CA" b="1" dirty="0" err="1" smtClean="0"/>
              <a:t>une</a:t>
            </a:r>
            <a:r>
              <a:rPr lang="en-CA" b="1" dirty="0" smtClean="0"/>
              <a:t> disposition </a:t>
            </a:r>
            <a:r>
              <a:rPr lang="en-CA" b="1" dirty="0" err="1" smtClean="0"/>
              <a:t>réputée</a:t>
            </a:r>
            <a:r>
              <a:rPr lang="en-CA" b="1" dirty="0" smtClean="0"/>
              <a:t> de </a:t>
            </a:r>
            <a:r>
              <a:rPr lang="en-CA" b="1" dirty="0" err="1" smtClean="0"/>
              <a:t>l’immeuble</a:t>
            </a:r>
            <a:r>
              <a:rPr lang="en-CA" b="1" dirty="0" smtClean="0"/>
              <a:t> !</a:t>
            </a:r>
            <a:endParaRPr lang="fr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Vente</a:t>
            </a:r>
            <a:r>
              <a:rPr lang="en-CA" dirty="0" smtClean="0"/>
              <a:t> à prix de </a:t>
            </a:r>
            <a:r>
              <a:rPr lang="en-CA" dirty="0" err="1" smtClean="0"/>
              <a:t>faveur</a:t>
            </a:r>
            <a:r>
              <a:rPr lang="en-CA" dirty="0" smtClean="0"/>
              <a:t> à un enfant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 smtClean="0"/>
              <a:t>Problème</a:t>
            </a:r>
            <a:r>
              <a:rPr lang="en-CA" dirty="0" smtClean="0"/>
              <a:t> de double imposition</a:t>
            </a:r>
          </a:p>
          <a:p>
            <a:pPr lvl="1"/>
            <a:r>
              <a:rPr lang="en-CA" dirty="0" smtClean="0"/>
              <a:t>Parent </a:t>
            </a:r>
            <a:r>
              <a:rPr lang="en-CA" dirty="0" err="1" smtClean="0"/>
              <a:t>réputé</a:t>
            </a:r>
            <a:r>
              <a:rPr lang="en-CA" dirty="0" smtClean="0"/>
              <a:t> </a:t>
            </a:r>
            <a:r>
              <a:rPr lang="en-CA" dirty="0" err="1" smtClean="0"/>
              <a:t>avoir</a:t>
            </a:r>
            <a:r>
              <a:rPr lang="en-CA" dirty="0" smtClean="0"/>
              <a:t> </a:t>
            </a:r>
            <a:r>
              <a:rPr lang="en-CA" dirty="0" err="1" smtClean="0"/>
              <a:t>disposé</a:t>
            </a:r>
            <a:r>
              <a:rPr lang="en-CA" dirty="0" smtClean="0"/>
              <a:t> de </a:t>
            </a:r>
            <a:r>
              <a:rPr lang="en-CA" dirty="0" err="1" smtClean="0"/>
              <a:t>l’immeuble</a:t>
            </a:r>
            <a:r>
              <a:rPr lang="en-CA" dirty="0" smtClean="0"/>
              <a:t> à </a:t>
            </a:r>
            <a:r>
              <a:rPr lang="en-CA" dirty="0" err="1" smtClean="0"/>
              <a:t>sa</a:t>
            </a:r>
            <a:r>
              <a:rPr lang="en-CA" dirty="0" smtClean="0"/>
              <a:t> JVM</a:t>
            </a:r>
          </a:p>
          <a:p>
            <a:pPr lvl="2"/>
            <a:r>
              <a:rPr lang="en-CA" dirty="0" err="1" smtClean="0"/>
              <a:t>Donc</a:t>
            </a:r>
            <a:r>
              <a:rPr lang="en-CA" dirty="0" smtClean="0"/>
              <a:t> gain en capital et </a:t>
            </a:r>
            <a:r>
              <a:rPr lang="en-CA" dirty="0" err="1" smtClean="0"/>
              <a:t>récupération</a:t>
            </a:r>
            <a:r>
              <a:rPr lang="en-CA" dirty="0" smtClean="0"/>
              <a:t> </a:t>
            </a:r>
            <a:r>
              <a:rPr lang="en-CA" dirty="0" err="1" smtClean="0"/>
              <a:t>amortissement</a:t>
            </a:r>
            <a:endParaRPr lang="en-CA" dirty="0" smtClean="0"/>
          </a:p>
          <a:p>
            <a:pPr lvl="1"/>
            <a:r>
              <a:rPr lang="en-CA" dirty="0" err="1" smtClean="0"/>
              <a:t>Fils</a:t>
            </a:r>
            <a:r>
              <a:rPr lang="en-CA" dirty="0" smtClean="0"/>
              <a:t> </a:t>
            </a:r>
            <a:r>
              <a:rPr lang="en-CA" dirty="0" err="1" smtClean="0"/>
              <a:t>réputé</a:t>
            </a:r>
            <a:r>
              <a:rPr lang="en-CA" dirty="0" smtClean="0"/>
              <a:t> </a:t>
            </a:r>
            <a:r>
              <a:rPr lang="en-CA" dirty="0" err="1" smtClean="0"/>
              <a:t>l’avoir</a:t>
            </a:r>
            <a:r>
              <a:rPr lang="en-CA" dirty="0" smtClean="0"/>
              <a:t> </a:t>
            </a:r>
            <a:r>
              <a:rPr lang="en-CA" dirty="0" err="1" smtClean="0"/>
              <a:t>acquis</a:t>
            </a:r>
            <a:r>
              <a:rPr lang="en-CA" dirty="0" smtClean="0"/>
              <a:t> à la JVM</a:t>
            </a:r>
          </a:p>
          <a:p>
            <a:r>
              <a:rPr lang="en-CA" dirty="0" err="1" smtClean="0"/>
              <a:t>Deux</a:t>
            </a:r>
            <a:r>
              <a:rPr lang="en-CA" dirty="0" smtClean="0"/>
              <a:t> solutions</a:t>
            </a:r>
          </a:p>
          <a:p>
            <a:pPr lvl="1"/>
            <a:r>
              <a:rPr lang="en-CA" dirty="0" smtClean="0"/>
              <a:t>Première </a:t>
            </a:r>
            <a:r>
              <a:rPr lang="en-CA" dirty="0" err="1" smtClean="0"/>
              <a:t>méthode</a:t>
            </a:r>
            <a:r>
              <a:rPr lang="en-CA" dirty="0" smtClean="0"/>
              <a:t> : (plus </a:t>
            </a:r>
            <a:r>
              <a:rPr lang="en-CA" dirty="0" err="1" smtClean="0"/>
              <a:t>risquée</a:t>
            </a:r>
            <a:r>
              <a:rPr lang="en-CA" dirty="0" smtClean="0"/>
              <a:t>!)</a:t>
            </a:r>
            <a:endParaRPr lang="en-CA" dirty="0" smtClean="0"/>
          </a:p>
          <a:p>
            <a:pPr lvl="2"/>
            <a:r>
              <a:rPr lang="en-CA" dirty="0" err="1" smtClean="0"/>
              <a:t>Vente</a:t>
            </a:r>
            <a:r>
              <a:rPr lang="en-CA" dirty="0" smtClean="0"/>
              <a:t> à un prix </a:t>
            </a:r>
            <a:r>
              <a:rPr lang="en-CA" dirty="0" err="1" smtClean="0"/>
              <a:t>égal</a:t>
            </a:r>
            <a:r>
              <a:rPr lang="en-CA" dirty="0" smtClean="0"/>
              <a:t> à la JVM</a:t>
            </a:r>
          </a:p>
          <a:p>
            <a:pPr lvl="2"/>
            <a:r>
              <a:rPr lang="en-CA" dirty="0" err="1" smtClean="0"/>
              <a:t>Hypothèque</a:t>
            </a:r>
            <a:r>
              <a:rPr lang="en-CA" dirty="0" smtClean="0"/>
              <a:t> </a:t>
            </a:r>
            <a:r>
              <a:rPr lang="en-CA" dirty="0" err="1" smtClean="0"/>
              <a:t>équivalente</a:t>
            </a:r>
            <a:r>
              <a:rPr lang="en-CA" dirty="0" smtClean="0"/>
              <a:t> au prix de </a:t>
            </a:r>
            <a:r>
              <a:rPr lang="en-CA" dirty="0" err="1" smtClean="0"/>
              <a:t>faveur</a:t>
            </a:r>
            <a:r>
              <a:rPr lang="en-CA" dirty="0" smtClean="0"/>
              <a:t>  + </a:t>
            </a:r>
            <a:r>
              <a:rPr lang="en-CA" dirty="0" err="1" smtClean="0"/>
              <a:t>Solde</a:t>
            </a:r>
            <a:r>
              <a:rPr lang="en-CA" dirty="0" smtClean="0"/>
              <a:t> de prix de </a:t>
            </a:r>
            <a:r>
              <a:rPr lang="en-CA" dirty="0" err="1" smtClean="0"/>
              <a:t>vente</a:t>
            </a:r>
            <a:r>
              <a:rPr lang="en-CA" dirty="0" smtClean="0"/>
              <a:t> sans </a:t>
            </a:r>
            <a:r>
              <a:rPr lang="en-CA" dirty="0" err="1" smtClean="0"/>
              <a:t>intérêt</a:t>
            </a:r>
            <a:r>
              <a:rPr lang="en-CA" dirty="0" smtClean="0"/>
              <a:t> pour la balance</a:t>
            </a:r>
          </a:p>
          <a:p>
            <a:pPr lvl="2"/>
            <a:r>
              <a:rPr lang="en-CA" dirty="0" err="1" smtClean="0"/>
              <a:t>Dette</a:t>
            </a:r>
            <a:r>
              <a:rPr lang="en-CA" dirty="0" smtClean="0"/>
              <a:t> ne </a:t>
            </a:r>
            <a:r>
              <a:rPr lang="en-CA" dirty="0" err="1" smtClean="0"/>
              <a:t>doit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effacée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via le testament</a:t>
            </a:r>
          </a:p>
          <a:p>
            <a:pPr lvl="1"/>
            <a:r>
              <a:rPr lang="en-CA" dirty="0" err="1" smtClean="0"/>
              <a:t>Deuxième</a:t>
            </a:r>
            <a:r>
              <a:rPr lang="en-CA" dirty="0" smtClean="0"/>
              <a:t> </a:t>
            </a:r>
            <a:r>
              <a:rPr lang="en-CA" dirty="0" err="1" smtClean="0"/>
              <a:t>méthode</a:t>
            </a:r>
            <a:endParaRPr lang="en-CA" dirty="0" smtClean="0"/>
          </a:p>
          <a:p>
            <a:pPr lvl="2"/>
            <a:r>
              <a:rPr lang="en-CA" dirty="0" err="1" smtClean="0"/>
              <a:t>Vente</a:t>
            </a:r>
            <a:r>
              <a:rPr lang="en-CA" dirty="0" smtClean="0"/>
              <a:t> de 60% </a:t>
            </a:r>
            <a:r>
              <a:rPr lang="en-CA" dirty="0" err="1" smtClean="0"/>
              <a:t>indivis</a:t>
            </a:r>
            <a:r>
              <a:rPr lang="en-CA" dirty="0" smtClean="0"/>
              <a:t> de </a:t>
            </a:r>
            <a:r>
              <a:rPr lang="en-CA" dirty="0" err="1" smtClean="0"/>
              <a:t>l’immeuble</a:t>
            </a:r>
            <a:r>
              <a:rPr lang="en-CA" dirty="0" smtClean="0"/>
              <a:t> à son </a:t>
            </a:r>
            <a:r>
              <a:rPr lang="en-CA" dirty="0" err="1" smtClean="0"/>
              <a:t>fils</a:t>
            </a:r>
            <a:r>
              <a:rPr lang="en-CA" dirty="0" smtClean="0"/>
              <a:t> au prix de </a:t>
            </a:r>
            <a:r>
              <a:rPr lang="en-CA" dirty="0" err="1" smtClean="0"/>
              <a:t>faveur</a:t>
            </a:r>
            <a:endParaRPr lang="en-CA" dirty="0" smtClean="0"/>
          </a:p>
          <a:p>
            <a:pPr lvl="2"/>
            <a:r>
              <a:rPr lang="en-CA" dirty="0" err="1" smtClean="0"/>
              <a:t>Puis</a:t>
            </a:r>
            <a:r>
              <a:rPr lang="en-CA" dirty="0" smtClean="0"/>
              <a:t> via </a:t>
            </a:r>
            <a:r>
              <a:rPr lang="en-CA" dirty="0" err="1" smtClean="0"/>
              <a:t>une</a:t>
            </a:r>
            <a:r>
              <a:rPr lang="en-CA" dirty="0" smtClean="0"/>
              <a:t> donation en </a:t>
            </a:r>
            <a:r>
              <a:rPr lang="en-CA" dirty="0" err="1" smtClean="0"/>
              <a:t>bonne</a:t>
            </a:r>
            <a:r>
              <a:rPr lang="en-CA" dirty="0" smtClean="0"/>
              <a:t> et due </a:t>
            </a:r>
            <a:r>
              <a:rPr lang="en-CA" dirty="0" err="1" smtClean="0"/>
              <a:t>forme</a:t>
            </a:r>
            <a:r>
              <a:rPr lang="en-CA" dirty="0" smtClean="0"/>
              <a:t> </a:t>
            </a:r>
            <a:r>
              <a:rPr lang="en-CA" dirty="0" err="1" smtClean="0"/>
              <a:t>transfert</a:t>
            </a:r>
            <a:r>
              <a:rPr lang="en-CA" dirty="0" smtClean="0"/>
              <a:t> la balance (40% </a:t>
            </a:r>
            <a:r>
              <a:rPr lang="en-CA" dirty="0" err="1" smtClean="0"/>
              <a:t>indivis</a:t>
            </a:r>
            <a:r>
              <a:rPr lang="en-CA" dirty="0" smtClean="0"/>
              <a:t>) de </a:t>
            </a:r>
            <a:r>
              <a:rPr lang="en-CA" dirty="0" err="1" smtClean="0"/>
              <a:t>l’immeuble</a:t>
            </a:r>
            <a:endParaRPr lang="en-CA" dirty="0" smtClean="0"/>
          </a:p>
          <a:p>
            <a:pPr lvl="1"/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Relevés 4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520280"/>
          </a:xfrm>
        </p:spPr>
        <p:txBody>
          <a:bodyPr>
            <a:noAutofit/>
          </a:bodyPr>
          <a:lstStyle/>
          <a:p>
            <a:r>
              <a:rPr lang="fr-CA" sz="3600" dirty="0" smtClean="0"/>
              <a:t>2010 était la dernière année pour laquelle le propriétaire d’immeuble était tenu de remettre à chacun de ses locataires un relevé 4</a:t>
            </a:r>
            <a:endParaRPr lang="fr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dirty="0" smtClean="0"/>
              <a:t>Primes d’assurance-vie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389120"/>
          </a:xfrm>
        </p:spPr>
        <p:txBody>
          <a:bodyPr/>
          <a:lstStyle/>
          <a:p>
            <a:r>
              <a:rPr lang="fr-CA" dirty="0" smtClean="0"/>
              <a:t>Les primes d’assurance-vie peuvent être déduites du revenu de location si :</a:t>
            </a:r>
          </a:p>
          <a:p>
            <a:pPr lvl="1"/>
            <a:r>
              <a:rPr lang="fr-CA" dirty="0" smtClean="0"/>
              <a:t>La police d’assurance-vie est </a:t>
            </a:r>
            <a:r>
              <a:rPr lang="fr-CA" b="1" dirty="0" smtClean="0"/>
              <a:t>cédée</a:t>
            </a:r>
            <a:r>
              <a:rPr lang="fr-CA" dirty="0" smtClean="0"/>
              <a:t> à l’institution financière dans le cadre d’un emprunt servant à produire un revenu</a:t>
            </a:r>
          </a:p>
          <a:p>
            <a:pPr lvl="1"/>
            <a:r>
              <a:rPr lang="fr-CA" dirty="0" smtClean="0"/>
              <a:t>La </a:t>
            </a:r>
            <a:r>
              <a:rPr lang="fr-CA" b="1" dirty="0" smtClean="0"/>
              <a:t>cession</a:t>
            </a:r>
            <a:r>
              <a:rPr lang="fr-CA" dirty="0" smtClean="0"/>
              <a:t> de la police est exigée à titre de garantie de l’emprunt. Ceci résulte d’une  véritable exigence</a:t>
            </a:r>
          </a:p>
          <a:p>
            <a:pPr lvl="1"/>
            <a:r>
              <a:rPr lang="fr-CA" dirty="0" smtClean="0"/>
              <a:t>Le particulier est titulaire de la police</a:t>
            </a:r>
          </a:p>
          <a:p>
            <a:pPr lvl="1"/>
            <a:r>
              <a:rPr lang="fr-CA" dirty="0" smtClean="0"/>
              <a:t>Les intérêts sur l’emprunt sont déductibles</a:t>
            </a:r>
          </a:p>
          <a:p>
            <a:r>
              <a:rPr lang="en-CA" dirty="0" err="1" smtClean="0"/>
              <a:t>Seule</a:t>
            </a:r>
            <a:r>
              <a:rPr lang="en-CA" dirty="0" smtClean="0"/>
              <a:t> la </a:t>
            </a:r>
            <a:r>
              <a:rPr lang="en-CA" dirty="0" err="1" smtClean="0"/>
              <a:t>partie</a:t>
            </a:r>
            <a:r>
              <a:rPr lang="en-CA" dirty="0" smtClean="0"/>
              <a:t> des primes se </a:t>
            </a:r>
            <a:r>
              <a:rPr lang="en-CA" dirty="0" err="1" smtClean="0"/>
              <a:t>rapportant</a:t>
            </a:r>
            <a:r>
              <a:rPr lang="en-CA" dirty="0" smtClean="0"/>
              <a:t> à la portion de </a:t>
            </a:r>
            <a:r>
              <a:rPr lang="en-CA" dirty="0" err="1" smtClean="0"/>
              <a:t>l’emprunt</a:t>
            </a:r>
            <a:r>
              <a:rPr lang="en-CA" dirty="0" smtClean="0"/>
              <a:t> servant à </a:t>
            </a:r>
            <a:r>
              <a:rPr lang="en-CA" dirty="0" err="1" smtClean="0"/>
              <a:t>gagner</a:t>
            </a:r>
            <a:r>
              <a:rPr lang="en-CA" dirty="0" smtClean="0"/>
              <a:t> un </a:t>
            </a:r>
            <a:r>
              <a:rPr lang="en-CA" dirty="0" err="1" smtClean="0"/>
              <a:t>revenu</a:t>
            </a:r>
            <a:r>
              <a:rPr lang="en-CA" dirty="0" smtClean="0"/>
              <a:t> sera admissible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sz="5400" dirty="0" smtClean="0"/>
              <a:t> </a:t>
            </a:r>
            <a:r>
              <a:rPr lang="fr-CA" sz="4400" dirty="0" smtClean="0"/>
              <a:t>Le principe de progressivité de l’impôt </a:t>
            </a:r>
            <a:r>
              <a:rPr lang="fr-CA" sz="5400" dirty="0" smtClean="0"/>
              <a:t/>
            </a:r>
            <a:br>
              <a:rPr lang="fr-CA" sz="5400" dirty="0" smtClean="0"/>
            </a:br>
            <a:r>
              <a:rPr lang="fr-CA" sz="4000" dirty="0" smtClean="0"/>
              <a:t>Taux combinés (</a:t>
            </a:r>
            <a:r>
              <a:rPr lang="fr-CA" sz="4000" dirty="0" err="1" smtClean="0"/>
              <a:t>féd</a:t>
            </a:r>
            <a:r>
              <a:rPr lang="fr-CA" sz="4000" dirty="0" smtClean="0"/>
              <a:t> + </a:t>
            </a:r>
            <a:r>
              <a:rPr lang="fr-CA" sz="4000" dirty="0" err="1" smtClean="0"/>
              <a:t>prov</a:t>
            </a:r>
            <a:r>
              <a:rPr lang="fr-CA" sz="4000" dirty="0" smtClean="0"/>
              <a:t>) 2013</a:t>
            </a:r>
            <a:endParaRPr lang="fr-CA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1331640" y="639633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err="1" smtClean="0"/>
              <a:t>Cela</a:t>
            </a:r>
            <a:r>
              <a:rPr lang="en-CA" sz="2400" dirty="0" smtClean="0"/>
              <a:t> se </a:t>
            </a:r>
            <a:r>
              <a:rPr lang="en-CA" sz="2400" dirty="0" err="1" smtClean="0"/>
              <a:t>pourrait-il</a:t>
            </a:r>
            <a:r>
              <a:rPr lang="en-CA" sz="2400" dirty="0" smtClean="0"/>
              <a:t> </a:t>
            </a:r>
            <a:r>
              <a:rPr lang="en-CA" sz="2400" dirty="0" err="1" smtClean="0"/>
              <a:t>que</a:t>
            </a:r>
            <a:r>
              <a:rPr lang="en-CA" sz="2400" dirty="0" smtClean="0"/>
              <a:t> </a:t>
            </a:r>
            <a:r>
              <a:rPr lang="en-CA" sz="2400" dirty="0" err="1" smtClean="0"/>
              <a:t>ce</a:t>
            </a:r>
            <a:r>
              <a:rPr lang="en-CA" sz="2400" dirty="0" smtClean="0"/>
              <a:t> ne </a:t>
            </a:r>
            <a:r>
              <a:rPr lang="en-CA" sz="2400" dirty="0" err="1" smtClean="0"/>
              <a:t>soit</a:t>
            </a:r>
            <a:r>
              <a:rPr lang="en-CA" sz="2400" dirty="0" smtClean="0"/>
              <a:t> </a:t>
            </a:r>
            <a:r>
              <a:rPr lang="en-CA" sz="2400" dirty="0" err="1" smtClean="0"/>
              <a:t>qu’un</a:t>
            </a:r>
            <a:r>
              <a:rPr lang="en-CA" sz="2400" dirty="0" smtClean="0"/>
              <a:t> </a:t>
            </a:r>
            <a:r>
              <a:rPr lang="en-CA" sz="2400" dirty="0" err="1" smtClean="0"/>
              <a:t>mythe</a:t>
            </a:r>
            <a:r>
              <a:rPr lang="en-CA" sz="2400" dirty="0" smtClean="0"/>
              <a:t> ?</a:t>
            </a:r>
            <a:endParaRPr lang="fr-CA" sz="2400" dirty="0"/>
          </a:p>
        </p:txBody>
      </p:sp>
      <p:graphicFrame>
        <p:nvGraphicFramePr>
          <p:cNvPr id="8" name="Chart 3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algn="ctr"/>
            <a:r>
              <a:rPr lang="en-CA" dirty="0" err="1" smtClean="0"/>
              <a:t>Erreurs</a:t>
            </a:r>
            <a:r>
              <a:rPr lang="en-CA" dirty="0" smtClean="0"/>
              <a:t> </a:t>
            </a:r>
            <a:r>
              <a:rPr lang="en-CA" dirty="0" err="1" smtClean="0"/>
              <a:t>courantes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229200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Non </a:t>
            </a:r>
            <a:r>
              <a:rPr lang="en-CA" dirty="0" err="1" smtClean="0"/>
              <a:t>réclamation</a:t>
            </a:r>
            <a:r>
              <a:rPr lang="en-CA" dirty="0" smtClean="0"/>
              <a:t> des </a:t>
            </a:r>
            <a:r>
              <a:rPr lang="en-CA" dirty="0" err="1" smtClean="0"/>
              <a:t>honoraires</a:t>
            </a:r>
            <a:r>
              <a:rPr lang="en-CA" dirty="0" smtClean="0"/>
              <a:t> </a:t>
            </a:r>
            <a:r>
              <a:rPr lang="en-CA" dirty="0" err="1" smtClean="0"/>
              <a:t>professionnels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Non </a:t>
            </a:r>
            <a:r>
              <a:rPr lang="en-CA" dirty="0" err="1" smtClean="0"/>
              <a:t>réclamation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perte</a:t>
            </a:r>
            <a:r>
              <a:rPr lang="en-CA" dirty="0" smtClean="0"/>
              <a:t> finale </a:t>
            </a:r>
            <a:r>
              <a:rPr lang="en-CA" dirty="0" err="1" smtClean="0"/>
              <a:t>sur</a:t>
            </a:r>
            <a:r>
              <a:rPr lang="en-CA" dirty="0" smtClean="0"/>
              <a:t> la </a:t>
            </a:r>
            <a:r>
              <a:rPr lang="en-CA" dirty="0" err="1" smtClean="0"/>
              <a:t>bâtisse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Réclamation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</a:t>
            </a:r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courantes</a:t>
            </a:r>
            <a:r>
              <a:rPr lang="en-CA" dirty="0" smtClean="0"/>
              <a:t> de la </a:t>
            </a:r>
            <a:r>
              <a:rPr lang="en-CA" dirty="0" err="1" smtClean="0"/>
              <a:t>taxe</a:t>
            </a:r>
            <a:r>
              <a:rPr lang="en-CA" dirty="0" smtClean="0"/>
              <a:t> de </a:t>
            </a:r>
            <a:r>
              <a:rPr lang="en-CA" dirty="0" err="1" smtClean="0"/>
              <a:t>bienvenue</a:t>
            </a:r>
            <a:r>
              <a:rPr lang="en-CA" dirty="0" smtClean="0"/>
              <a:t>, </a:t>
            </a:r>
            <a:r>
              <a:rPr lang="en-CA" dirty="0" err="1" smtClean="0"/>
              <a:t>alors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s’agit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dépense</a:t>
            </a:r>
            <a:r>
              <a:rPr lang="en-CA" dirty="0" smtClean="0"/>
              <a:t> </a:t>
            </a:r>
            <a:r>
              <a:rPr lang="en-CA" dirty="0" err="1" smtClean="0"/>
              <a:t>capitalisable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Capitalisation des </a:t>
            </a:r>
            <a:r>
              <a:rPr lang="en-CA" dirty="0" err="1" smtClean="0"/>
              <a:t>frais</a:t>
            </a:r>
            <a:r>
              <a:rPr lang="en-CA" dirty="0" smtClean="0"/>
              <a:t> de </a:t>
            </a:r>
            <a:r>
              <a:rPr lang="en-CA" dirty="0" err="1" smtClean="0"/>
              <a:t>notaires</a:t>
            </a:r>
            <a:r>
              <a:rPr lang="en-CA" dirty="0" smtClean="0"/>
              <a:t> (portion </a:t>
            </a:r>
            <a:r>
              <a:rPr lang="en-CA" dirty="0" err="1" smtClean="0"/>
              <a:t>acte</a:t>
            </a:r>
            <a:r>
              <a:rPr lang="en-CA" dirty="0" smtClean="0"/>
              <a:t> </a:t>
            </a:r>
            <a:r>
              <a:rPr lang="en-CA" dirty="0" err="1" smtClean="0"/>
              <a:t>hypothécaire</a:t>
            </a:r>
            <a:r>
              <a:rPr lang="en-CA" dirty="0" smtClean="0"/>
              <a:t>) </a:t>
            </a:r>
            <a:r>
              <a:rPr lang="en-CA" dirty="0" err="1" smtClean="0"/>
              <a:t>alors</a:t>
            </a:r>
            <a:r>
              <a:rPr lang="en-CA" dirty="0" smtClean="0"/>
              <a:t> </a:t>
            </a:r>
            <a:r>
              <a:rPr lang="en-CA" dirty="0" err="1" smtClean="0"/>
              <a:t>qu’ils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déductibles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5 </a:t>
            </a:r>
            <a:r>
              <a:rPr lang="en-CA" dirty="0" err="1" smtClean="0"/>
              <a:t>ans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Amortissement</a:t>
            </a:r>
            <a:r>
              <a:rPr lang="en-CA" dirty="0" smtClean="0"/>
              <a:t> du </a:t>
            </a:r>
            <a:r>
              <a:rPr lang="en-CA" dirty="0" err="1" smtClean="0"/>
              <a:t>coût</a:t>
            </a:r>
            <a:r>
              <a:rPr lang="en-CA" dirty="0" smtClean="0"/>
              <a:t> du terrain car </a:t>
            </a:r>
            <a:r>
              <a:rPr lang="en-CA" dirty="0" err="1" smtClean="0"/>
              <a:t>aucune</a:t>
            </a:r>
            <a:r>
              <a:rPr lang="en-CA" dirty="0" smtClean="0"/>
              <a:t> </a:t>
            </a:r>
            <a:r>
              <a:rPr lang="en-CA" dirty="0" err="1" smtClean="0"/>
              <a:t>répartition</a:t>
            </a:r>
            <a:r>
              <a:rPr lang="en-CA" dirty="0" smtClean="0"/>
              <a:t> terrain-</a:t>
            </a:r>
            <a:r>
              <a:rPr lang="en-CA" dirty="0" err="1" smtClean="0"/>
              <a:t>bâtisse</a:t>
            </a:r>
            <a:r>
              <a:rPr lang="en-CA" dirty="0" smtClean="0"/>
              <a:t> </a:t>
            </a:r>
            <a:r>
              <a:rPr lang="en-CA" dirty="0" err="1" smtClean="0"/>
              <a:t>n’a</a:t>
            </a:r>
            <a:r>
              <a:rPr lang="en-CA" dirty="0" smtClean="0"/>
              <a:t> </a:t>
            </a:r>
            <a:r>
              <a:rPr lang="en-CA" dirty="0" err="1" smtClean="0"/>
              <a:t>été</a:t>
            </a:r>
            <a:r>
              <a:rPr lang="en-CA" dirty="0" smtClean="0"/>
              <a:t> </a:t>
            </a:r>
            <a:r>
              <a:rPr lang="en-CA" dirty="0" err="1" smtClean="0"/>
              <a:t>effectuée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Création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augmentation </a:t>
            </a:r>
            <a:r>
              <a:rPr lang="en-CA" dirty="0" err="1" smtClean="0"/>
              <a:t>d’une</a:t>
            </a:r>
            <a:r>
              <a:rPr lang="en-CA" dirty="0" smtClean="0"/>
              <a:t> </a:t>
            </a:r>
            <a:r>
              <a:rPr lang="en-CA" dirty="0" err="1" smtClean="0"/>
              <a:t>perte</a:t>
            </a:r>
            <a:r>
              <a:rPr lang="en-CA" dirty="0" smtClean="0"/>
              <a:t> locative en </a:t>
            </a:r>
            <a:r>
              <a:rPr lang="en-CA" dirty="0" err="1" smtClean="0"/>
              <a:t>réclamant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dépense</a:t>
            </a:r>
            <a:r>
              <a:rPr lang="en-CA" dirty="0" smtClean="0"/>
              <a:t> </a:t>
            </a:r>
            <a:r>
              <a:rPr lang="en-CA" dirty="0" err="1" smtClean="0"/>
              <a:t>d’amortissement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Omission de </a:t>
            </a:r>
            <a:r>
              <a:rPr lang="en-CA" dirty="0" err="1" smtClean="0"/>
              <a:t>ventiler</a:t>
            </a:r>
            <a:r>
              <a:rPr lang="en-CA" dirty="0" smtClean="0"/>
              <a:t> les </a:t>
            </a:r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courantes</a:t>
            </a:r>
            <a:r>
              <a:rPr lang="en-CA" dirty="0" smtClean="0"/>
              <a:t> VS  utilisation </a:t>
            </a:r>
            <a:r>
              <a:rPr lang="en-CA" dirty="0" err="1" smtClean="0"/>
              <a:t>personnelle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err="1" smtClean="0"/>
              <a:t>Évaluation</a:t>
            </a:r>
            <a:r>
              <a:rPr lang="en-CA" dirty="0" smtClean="0"/>
              <a:t> </a:t>
            </a:r>
            <a:r>
              <a:rPr lang="en-CA" dirty="0" err="1" smtClean="0"/>
              <a:t>erronnée</a:t>
            </a:r>
            <a:r>
              <a:rPr lang="en-CA" dirty="0" smtClean="0"/>
              <a:t> du </a:t>
            </a:r>
            <a:r>
              <a:rPr lang="en-CA" dirty="0" err="1" smtClean="0"/>
              <a:t>pourcentage</a:t>
            </a:r>
            <a:r>
              <a:rPr lang="en-CA" dirty="0" smtClean="0"/>
              <a:t> </a:t>
            </a:r>
            <a:r>
              <a:rPr lang="en-CA" dirty="0" err="1" smtClean="0"/>
              <a:t>utilisé</a:t>
            </a:r>
            <a:r>
              <a:rPr lang="en-CA" dirty="0" smtClean="0"/>
              <a:t> pour </a:t>
            </a:r>
            <a:r>
              <a:rPr lang="en-CA" dirty="0" err="1" smtClean="0"/>
              <a:t>établir</a:t>
            </a:r>
            <a:r>
              <a:rPr lang="en-CA" dirty="0" smtClean="0"/>
              <a:t> </a:t>
            </a:r>
            <a:r>
              <a:rPr lang="en-CA" dirty="0" err="1" smtClean="0"/>
              <a:t>partie</a:t>
            </a:r>
            <a:r>
              <a:rPr lang="en-CA" dirty="0" smtClean="0"/>
              <a:t> </a:t>
            </a:r>
            <a:r>
              <a:rPr lang="en-CA" dirty="0" err="1" smtClean="0"/>
              <a:t>personnelle</a:t>
            </a:r>
            <a:endParaRPr lang="en-CA" dirty="0" smtClean="0"/>
          </a:p>
          <a:p>
            <a:pPr>
              <a:spcBef>
                <a:spcPts val="1200"/>
              </a:spcBef>
            </a:pPr>
            <a:r>
              <a:rPr lang="en-CA" dirty="0" smtClean="0"/>
              <a:t>Omission de </a:t>
            </a:r>
            <a:r>
              <a:rPr lang="en-CA" dirty="0" err="1" smtClean="0"/>
              <a:t>produire</a:t>
            </a:r>
            <a:r>
              <a:rPr lang="en-CA" dirty="0" smtClean="0"/>
              <a:t> au Québec le </a:t>
            </a:r>
            <a:r>
              <a:rPr lang="en-CA" dirty="0" err="1" smtClean="0"/>
              <a:t>formulaire</a:t>
            </a:r>
            <a:r>
              <a:rPr lang="en-CA" dirty="0" smtClean="0"/>
              <a:t> TP-1086.R.23.12</a:t>
            </a:r>
          </a:p>
          <a:p>
            <a:pPr>
              <a:spcBef>
                <a:spcPts val="1200"/>
              </a:spcBef>
            </a:pPr>
            <a:r>
              <a:rPr lang="en-CA" dirty="0" err="1" smtClean="0"/>
              <a:t>Réclamer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</a:t>
            </a:r>
            <a:r>
              <a:rPr lang="en-CA" dirty="0" err="1" smtClean="0"/>
              <a:t>perte</a:t>
            </a:r>
            <a:r>
              <a:rPr lang="en-CA" dirty="0" smtClean="0"/>
              <a:t> de location </a:t>
            </a:r>
            <a:r>
              <a:rPr lang="en-CA" dirty="0" err="1" smtClean="0"/>
              <a:t>lorsque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louer</a:t>
            </a:r>
            <a:r>
              <a:rPr lang="en-CA" dirty="0" smtClean="0"/>
              <a:t> à un </a:t>
            </a:r>
            <a:r>
              <a:rPr lang="en-CA" dirty="0" err="1" smtClean="0"/>
              <a:t>membre</a:t>
            </a:r>
            <a:r>
              <a:rPr lang="en-CA" dirty="0" smtClean="0"/>
              <a:t> de la </a:t>
            </a:r>
            <a:r>
              <a:rPr lang="en-CA" dirty="0" err="1" smtClean="0"/>
              <a:t>famille</a:t>
            </a:r>
            <a:endParaRPr lang="fr-C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Questions &amp; </a:t>
            </a:r>
            <a:r>
              <a:rPr lang="en-CA" dirty="0" err="1" smtClean="0"/>
              <a:t>sondage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Attention </a:t>
            </a:r>
            <a:r>
              <a:rPr lang="en-CA" dirty="0" err="1" smtClean="0"/>
              <a:t>colonnes</a:t>
            </a:r>
            <a:r>
              <a:rPr lang="en-CA" dirty="0" smtClean="0"/>
              <a:t> </a:t>
            </a:r>
            <a:r>
              <a:rPr lang="en-CA" dirty="0" err="1" smtClean="0"/>
              <a:t>inversées</a:t>
            </a:r>
            <a:r>
              <a:rPr lang="en-CA" dirty="0" smtClean="0"/>
              <a:t> !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CA" dirty="0" smtClean="0"/>
              <a:t>Pourquoi est-ce important?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25740"/>
            <a:ext cx="9144000" cy="513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Les </a:t>
            </a:r>
            <a:r>
              <a:rPr lang="en-CA" dirty="0" err="1" smtClean="0"/>
              <a:t>grandes</a:t>
            </a:r>
            <a:r>
              <a:rPr lang="en-CA" dirty="0" smtClean="0"/>
              <a:t> </a:t>
            </a:r>
            <a:r>
              <a:rPr lang="en-CA" dirty="0" err="1" smtClean="0"/>
              <a:t>lignes</a:t>
            </a:r>
            <a:r>
              <a:rPr lang="en-CA" dirty="0" smtClean="0"/>
              <a:t> de la </a:t>
            </a:r>
            <a:r>
              <a:rPr lang="en-CA" dirty="0" err="1" smtClean="0"/>
              <a:t>journée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229824"/>
          </a:xfrm>
        </p:spPr>
        <p:txBody>
          <a:bodyPr>
            <a:normAutofit fontScale="92500" lnSpcReduction="10000"/>
          </a:bodyPr>
          <a:lstStyle/>
          <a:p>
            <a:r>
              <a:rPr lang="en-CA" dirty="0" err="1" smtClean="0"/>
              <a:t>Quelques</a:t>
            </a:r>
            <a:r>
              <a:rPr lang="en-CA" dirty="0" smtClean="0"/>
              <a:t> </a:t>
            </a:r>
            <a:r>
              <a:rPr lang="en-CA" dirty="0" err="1" smtClean="0"/>
              <a:t>références</a:t>
            </a:r>
            <a:r>
              <a:rPr lang="en-CA" dirty="0" smtClean="0"/>
              <a:t> </a:t>
            </a:r>
            <a:r>
              <a:rPr lang="en-CA" dirty="0" err="1" smtClean="0"/>
              <a:t>utiles</a:t>
            </a:r>
            <a:endParaRPr lang="en-CA" dirty="0" smtClean="0"/>
          </a:p>
          <a:p>
            <a:r>
              <a:rPr lang="en-CA" dirty="0" err="1" smtClean="0"/>
              <a:t>Quelles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les obligations du </a:t>
            </a:r>
            <a:r>
              <a:rPr lang="en-CA" dirty="0" err="1" smtClean="0"/>
              <a:t>contribuable</a:t>
            </a:r>
            <a:endParaRPr lang="en-CA" dirty="0" smtClean="0"/>
          </a:p>
          <a:p>
            <a:r>
              <a:rPr lang="en-CA" dirty="0" err="1" smtClean="0"/>
              <a:t>Comptabilité</a:t>
            </a:r>
            <a:r>
              <a:rPr lang="en-CA" dirty="0" smtClean="0"/>
              <a:t> : </a:t>
            </a:r>
            <a:r>
              <a:rPr lang="en-CA" dirty="0" err="1" smtClean="0"/>
              <a:t>méthode</a:t>
            </a:r>
            <a:r>
              <a:rPr lang="en-CA" dirty="0" smtClean="0"/>
              <a:t> de </a:t>
            </a:r>
            <a:r>
              <a:rPr lang="en-CA" dirty="0" err="1" smtClean="0"/>
              <a:t>caisse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d’exercice</a:t>
            </a:r>
            <a:endParaRPr lang="en-CA" dirty="0" smtClean="0"/>
          </a:p>
          <a:p>
            <a:r>
              <a:rPr lang="en-CA" dirty="0" smtClean="0"/>
              <a:t>Types de </a:t>
            </a:r>
            <a:r>
              <a:rPr lang="en-CA" dirty="0" err="1" smtClean="0"/>
              <a:t>dépenses</a:t>
            </a:r>
            <a:r>
              <a:rPr lang="en-CA" dirty="0" smtClean="0"/>
              <a:t> : </a:t>
            </a:r>
            <a:r>
              <a:rPr lang="en-CA" dirty="0" err="1" smtClean="0"/>
              <a:t>courantes</a:t>
            </a:r>
            <a:r>
              <a:rPr lang="en-CA" dirty="0" smtClean="0"/>
              <a:t> VS </a:t>
            </a:r>
            <a:r>
              <a:rPr lang="en-CA" dirty="0" err="1" smtClean="0"/>
              <a:t>capitales</a:t>
            </a:r>
            <a:endParaRPr lang="en-CA" dirty="0" smtClean="0"/>
          </a:p>
          <a:p>
            <a:r>
              <a:rPr lang="en-CA" dirty="0" err="1" smtClean="0"/>
              <a:t>Ristournes</a:t>
            </a:r>
            <a:r>
              <a:rPr lang="en-CA" dirty="0" smtClean="0"/>
              <a:t> et </a:t>
            </a:r>
            <a:r>
              <a:rPr lang="en-CA" dirty="0" err="1" smtClean="0"/>
              <a:t>incitatifs</a:t>
            </a:r>
            <a:r>
              <a:rPr lang="en-CA" dirty="0" smtClean="0"/>
              <a:t> suite à </a:t>
            </a:r>
            <a:r>
              <a:rPr lang="en-CA" dirty="0" err="1" smtClean="0"/>
              <a:t>l’acquisition</a:t>
            </a:r>
            <a:endParaRPr lang="en-CA" dirty="0" smtClean="0"/>
          </a:p>
          <a:p>
            <a:r>
              <a:rPr lang="en-CA" dirty="0" err="1" smtClean="0"/>
              <a:t>Répartitions</a:t>
            </a:r>
            <a:r>
              <a:rPr lang="en-CA" dirty="0" smtClean="0"/>
              <a:t> : terrain VS </a:t>
            </a:r>
            <a:r>
              <a:rPr lang="en-CA" dirty="0" err="1" smtClean="0"/>
              <a:t>immeuble</a:t>
            </a:r>
            <a:r>
              <a:rPr lang="en-CA" dirty="0" smtClean="0"/>
              <a:t> &amp; entre </a:t>
            </a:r>
            <a:r>
              <a:rPr lang="en-CA" dirty="0" err="1" smtClean="0"/>
              <a:t>conjoints</a:t>
            </a:r>
            <a:endParaRPr lang="en-CA" dirty="0" smtClean="0"/>
          </a:p>
          <a:p>
            <a:r>
              <a:rPr lang="en-CA" dirty="0" err="1" smtClean="0"/>
              <a:t>Travaux</a:t>
            </a:r>
            <a:r>
              <a:rPr lang="en-CA" dirty="0" smtClean="0"/>
              <a:t> </a:t>
            </a:r>
            <a:r>
              <a:rPr lang="en-CA" dirty="0" err="1" smtClean="0"/>
              <a:t>d’entretien</a:t>
            </a:r>
            <a:r>
              <a:rPr lang="en-CA" dirty="0" smtClean="0"/>
              <a:t> &amp; </a:t>
            </a:r>
            <a:r>
              <a:rPr lang="en-CA" dirty="0" err="1" smtClean="0"/>
              <a:t>informations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les </a:t>
            </a:r>
            <a:r>
              <a:rPr lang="en-CA" dirty="0" err="1" smtClean="0"/>
              <a:t>fournisseurs</a:t>
            </a:r>
            <a:endParaRPr lang="en-CA" dirty="0" smtClean="0"/>
          </a:p>
          <a:p>
            <a:r>
              <a:rPr lang="en-CA" dirty="0" err="1" smtClean="0"/>
              <a:t>Amortissement</a:t>
            </a:r>
            <a:r>
              <a:rPr lang="en-CA" dirty="0" smtClean="0"/>
              <a:t> VS REER</a:t>
            </a:r>
          </a:p>
          <a:p>
            <a:r>
              <a:rPr lang="en-CA" dirty="0" smtClean="0"/>
              <a:t>Gains en capital à la </a:t>
            </a:r>
            <a:r>
              <a:rPr lang="en-CA" dirty="0" err="1" smtClean="0"/>
              <a:t>vente</a:t>
            </a:r>
            <a:r>
              <a:rPr lang="en-CA" dirty="0" smtClean="0"/>
              <a:t> (</a:t>
            </a:r>
            <a:r>
              <a:rPr lang="en-CA" dirty="0" err="1" smtClean="0"/>
              <a:t>récupération</a:t>
            </a:r>
            <a:r>
              <a:rPr lang="en-CA" dirty="0" smtClean="0"/>
              <a:t> </a:t>
            </a:r>
            <a:r>
              <a:rPr lang="en-CA" dirty="0" err="1" smtClean="0"/>
              <a:t>amortissement</a:t>
            </a:r>
            <a:r>
              <a:rPr lang="en-CA" dirty="0" smtClean="0"/>
              <a:t>)</a:t>
            </a:r>
          </a:p>
          <a:p>
            <a:r>
              <a:rPr lang="en-CA" dirty="0" smtClean="0"/>
              <a:t>Location à des </a:t>
            </a:r>
            <a:r>
              <a:rPr lang="en-CA" dirty="0" err="1" smtClean="0"/>
              <a:t>personnes</a:t>
            </a:r>
            <a:r>
              <a:rPr lang="en-CA" dirty="0" smtClean="0"/>
              <a:t> </a:t>
            </a:r>
            <a:r>
              <a:rPr lang="en-CA" dirty="0" err="1" smtClean="0"/>
              <a:t>liées</a:t>
            </a:r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Quelques</a:t>
            </a:r>
            <a:r>
              <a:rPr lang="en-CA" dirty="0" smtClean="0"/>
              <a:t> </a:t>
            </a:r>
            <a:r>
              <a:rPr lang="en-CA" dirty="0" err="1" smtClean="0"/>
              <a:t>références</a:t>
            </a:r>
            <a:r>
              <a:rPr lang="en-CA" dirty="0" smtClean="0"/>
              <a:t> </a:t>
            </a:r>
            <a:r>
              <a:rPr lang="en-CA" dirty="0" err="1" smtClean="0"/>
              <a:t>utiles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389120"/>
          </a:xfrm>
        </p:spPr>
        <p:txBody>
          <a:bodyPr>
            <a:normAutofit/>
          </a:bodyPr>
          <a:lstStyle/>
          <a:p>
            <a:r>
              <a:rPr lang="en-CA" dirty="0" err="1" smtClean="0"/>
              <a:t>Séminaire</a:t>
            </a:r>
            <a:r>
              <a:rPr lang="en-CA" dirty="0" smtClean="0"/>
              <a:t> en </a:t>
            </a:r>
            <a:r>
              <a:rPr lang="en-CA" dirty="0" err="1" smtClean="0"/>
              <a:t>fiscalité</a:t>
            </a:r>
            <a:r>
              <a:rPr lang="en-CA" dirty="0" smtClean="0"/>
              <a:t> </a:t>
            </a:r>
            <a:r>
              <a:rPr lang="en-CA" dirty="0" err="1" smtClean="0"/>
              <a:t>offert</a:t>
            </a:r>
            <a:r>
              <a:rPr lang="en-CA" dirty="0" smtClean="0"/>
              <a:t> par </a:t>
            </a:r>
            <a:r>
              <a:rPr lang="en-CA" dirty="0" err="1" smtClean="0"/>
              <a:t>l’Agence</a:t>
            </a:r>
            <a:r>
              <a:rPr lang="en-CA" dirty="0" smtClean="0"/>
              <a:t> du </a:t>
            </a:r>
            <a:r>
              <a:rPr lang="en-CA" dirty="0" err="1" smtClean="0"/>
              <a:t>Revenu</a:t>
            </a:r>
            <a:r>
              <a:rPr lang="en-CA" dirty="0" smtClean="0"/>
              <a:t> Canada       (1-800-959-7775 </a:t>
            </a:r>
            <a:r>
              <a:rPr lang="en-CA" dirty="0" err="1" smtClean="0"/>
              <a:t>ou</a:t>
            </a:r>
            <a:r>
              <a:rPr lang="en-CA" dirty="0" smtClean="0"/>
              <a:t> www.arc.gc.ca/evenements)</a:t>
            </a:r>
          </a:p>
          <a:p>
            <a:r>
              <a:rPr lang="en-CA" dirty="0" smtClean="0"/>
              <a:t>Brochure </a:t>
            </a:r>
          </a:p>
          <a:p>
            <a:pPr lvl="1"/>
            <a:r>
              <a:rPr lang="en-CA" b="1" dirty="0" smtClean="0"/>
              <a:t>In 100 </a:t>
            </a:r>
            <a:r>
              <a:rPr lang="en-CA" dirty="0" smtClean="0"/>
              <a:t>Le </a:t>
            </a:r>
            <a:r>
              <a:rPr lang="en-CA" dirty="0" err="1" smtClean="0"/>
              <a:t>particulier</a:t>
            </a:r>
            <a:r>
              <a:rPr lang="en-CA" dirty="0" smtClean="0"/>
              <a:t> et les </a:t>
            </a:r>
            <a:r>
              <a:rPr lang="en-CA" dirty="0" err="1" smtClean="0"/>
              <a:t>revenus</a:t>
            </a:r>
            <a:r>
              <a:rPr lang="en-CA" dirty="0" smtClean="0"/>
              <a:t> </a:t>
            </a:r>
            <a:r>
              <a:rPr lang="en-CA" dirty="0" err="1" smtClean="0"/>
              <a:t>locatifs</a:t>
            </a:r>
            <a:endParaRPr lang="en-CA" dirty="0" smtClean="0"/>
          </a:p>
          <a:p>
            <a:pPr>
              <a:lnSpc>
                <a:spcPct val="110000"/>
              </a:lnSpc>
            </a:pPr>
            <a:r>
              <a:rPr lang="en-CA" dirty="0" err="1" smtClean="0"/>
              <a:t>Taux</a:t>
            </a:r>
            <a:r>
              <a:rPr lang="en-CA" dirty="0" smtClean="0"/>
              <a:t> </a:t>
            </a:r>
            <a:r>
              <a:rPr lang="en-CA" dirty="0" err="1" smtClean="0"/>
              <a:t>implicites</a:t>
            </a:r>
            <a:r>
              <a:rPr lang="en-CA" dirty="0" smtClean="0"/>
              <a:t> </a:t>
            </a:r>
            <a:r>
              <a:rPr lang="en-CA" dirty="0" err="1" smtClean="0"/>
              <a:t>d’imposition</a:t>
            </a:r>
            <a:r>
              <a:rPr lang="en-CA" dirty="0" smtClean="0"/>
              <a:t> </a:t>
            </a:r>
            <a:endParaRPr lang="fr-CA" dirty="0" smtClean="0"/>
          </a:p>
          <a:p>
            <a:pPr lvl="1"/>
            <a:r>
              <a:rPr lang="fr-CA" sz="2000" dirty="0" smtClean="0"/>
              <a:t>http://www.cqff.com/claude_laferriere/accueil_courbe_2011.htm</a:t>
            </a:r>
          </a:p>
          <a:p>
            <a:pPr lvl="1"/>
            <a:r>
              <a:rPr lang="fr-CA" sz="2000" dirty="0" smtClean="0"/>
              <a:t>http://www.budget.finances.gouv.qc.ca/Budget/outils/Calculette_fr.html</a:t>
            </a:r>
            <a:endParaRPr lang="fr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Obligations du </a:t>
            </a:r>
            <a:r>
              <a:rPr lang="en-CA" dirty="0" err="1" smtClean="0"/>
              <a:t>contribuable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>
            <a:normAutofit/>
          </a:bodyPr>
          <a:lstStyle/>
          <a:p>
            <a:r>
              <a:rPr lang="fr-CA" dirty="0" smtClean="0"/>
              <a:t>La responsabilité de l’exactitude de l’information et de l’intégralité des déclarations contenues dans votre déclaration vous incombe en vertu de la Loi de l’impôt sur le revenu</a:t>
            </a:r>
          </a:p>
          <a:p>
            <a:r>
              <a:rPr lang="en-CA" dirty="0" err="1" smtClean="0"/>
              <a:t>Revenu</a:t>
            </a:r>
            <a:r>
              <a:rPr lang="en-CA" dirty="0" smtClean="0"/>
              <a:t> Québec a </a:t>
            </a:r>
            <a:r>
              <a:rPr lang="en-CA" dirty="0" err="1" smtClean="0"/>
              <a:t>développé</a:t>
            </a:r>
            <a:r>
              <a:rPr lang="en-CA" dirty="0" smtClean="0"/>
              <a:t> des </a:t>
            </a:r>
            <a:r>
              <a:rPr lang="en-CA" dirty="0" err="1" smtClean="0"/>
              <a:t>outils</a:t>
            </a:r>
            <a:r>
              <a:rPr lang="en-CA" dirty="0" smtClean="0"/>
              <a:t> </a:t>
            </a:r>
            <a:r>
              <a:rPr lang="en-CA" dirty="0" err="1" smtClean="0"/>
              <a:t>lui</a:t>
            </a:r>
            <a:r>
              <a:rPr lang="en-CA" dirty="0" smtClean="0"/>
              <a:t> </a:t>
            </a:r>
            <a:r>
              <a:rPr lang="en-CA" dirty="0" err="1" smtClean="0"/>
              <a:t>permettant</a:t>
            </a:r>
            <a:r>
              <a:rPr lang="en-CA" dirty="0" smtClean="0"/>
              <a:t> </a:t>
            </a:r>
            <a:r>
              <a:rPr lang="en-CA" dirty="0" err="1" smtClean="0"/>
              <a:t>d’identifier</a:t>
            </a:r>
            <a:r>
              <a:rPr lang="en-CA" dirty="0" smtClean="0"/>
              <a:t> </a:t>
            </a:r>
            <a:r>
              <a:rPr lang="en-CA" dirty="0" err="1" smtClean="0"/>
              <a:t>efficacement</a:t>
            </a:r>
            <a:r>
              <a:rPr lang="en-CA" dirty="0" smtClean="0"/>
              <a:t> les </a:t>
            </a:r>
            <a:r>
              <a:rPr lang="en-CA" dirty="0" err="1" smtClean="0"/>
              <a:t>cas</a:t>
            </a:r>
            <a:r>
              <a:rPr lang="en-CA" dirty="0" smtClean="0"/>
              <a:t> à </a:t>
            </a:r>
            <a:r>
              <a:rPr lang="en-CA" dirty="0" err="1" smtClean="0"/>
              <a:t>risque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</a:t>
            </a:r>
            <a:r>
              <a:rPr lang="en-CA" dirty="0" err="1" smtClean="0"/>
              <a:t>secteur</a:t>
            </a:r>
            <a:r>
              <a:rPr lang="en-CA" dirty="0" smtClean="0"/>
              <a:t> de </a:t>
            </a:r>
            <a:r>
              <a:rPr lang="en-CA" dirty="0" err="1" smtClean="0"/>
              <a:t>l’immobilier</a:t>
            </a:r>
            <a:endParaRPr lang="en-CA" dirty="0" smtClean="0"/>
          </a:p>
          <a:p>
            <a:r>
              <a:rPr lang="en-CA" dirty="0" smtClean="0"/>
              <a:t>La </a:t>
            </a:r>
            <a:r>
              <a:rPr lang="en-CA" dirty="0" err="1" smtClean="0"/>
              <a:t>véricatrice</a:t>
            </a:r>
            <a:r>
              <a:rPr lang="en-CA" dirty="0" smtClean="0"/>
              <a:t> a </a:t>
            </a:r>
            <a:r>
              <a:rPr lang="en-CA" dirty="0" err="1" smtClean="0"/>
              <a:t>recommandée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Revenu</a:t>
            </a:r>
            <a:r>
              <a:rPr lang="en-CA" dirty="0" smtClean="0"/>
              <a:t> Québec </a:t>
            </a:r>
            <a:r>
              <a:rPr lang="en-CA" dirty="0" err="1" smtClean="0"/>
              <a:t>s’attarde</a:t>
            </a:r>
            <a:r>
              <a:rPr lang="en-CA" dirty="0" smtClean="0"/>
              <a:t> plus à </a:t>
            </a:r>
            <a:r>
              <a:rPr lang="en-CA" dirty="0" err="1" smtClean="0"/>
              <a:t>l’avenir</a:t>
            </a:r>
            <a:r>
              <a:rPr lang="en-CA" dirty="0" smtClean="0"/>
              <a:t> à la </a:t>
            </a:r>
            <a:r>
              <a:rPr lang="en-CA" dirty="0" err="1" smtClean="0"/>
              <a:t>vérification</a:t>
            </a:r>
            <a:r>
              <a:rPr lang="en-CA" dirty="0" smtClean="0"/>
              <a:t> des </a:t>
            </a:r>
            <a:r>
              <a:rPr lang="en-CA" dirty="0" err="1" smtClean="0"/>
              <a:t>revenus</a:t>
            </a:r>
            <a:r>
              <a:rPr lang="en-CA" dirty="0" smtClean="0"/>
              <a:t> </a:t>
            </a:r>
            <a:r>
              <a:rPr lang="en-CA" dirty="0" err="1" smtClean="0"/>
              <a:t>locatifs</a:t>
            </a:r>
            <a:r>
              <a:rPr lang="en-CA" dirty="0" smtClean="0"/>
              <a:t>, y </a:t>
            </a:r>
            <a:r>
              <a:rPr lang="en-CA" dirty="0" err="1" smtClean="0"/>
              <a:t>compris</a:t>
            </a:r>
            <a:r>
              <a:rPr lang="en-CA" dirty="0" smtClean="0"/>
              <a:t> </a:t>
            </a:r>
            <a:r>
              <a:rPr lang="en-CA" dirty="0" err="1" smtClean="0"/>
              <a:t>ceux</a:t>
            </a:r>
            <a:r>
              <a:rPr lang="en-CA" dirty="0" smtClean="0"/>
              <a:t> qui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rentables</a:t>
            </a:r>
            <a:r>
              <a:rPr lang="en-CA" dirty="0" smtClean="0"/>
              <a:t>...</a:t>
            </a:r>
          </a:p>
          <a:p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129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Comptabilité</a:t>
            </a:r>
            <a:r>
              <a:rPr lang="en-CA" dirty="0" smtClean="0"/>
              <a:t> : </a:t>
            </a:r>
            <a:r>
              <a:rPr lang="en-CA" dirty="0" err="1" smtClean="0"/>
              <a:t>caisse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d’exercice</a:t>
            </a:r>
            <a:r>
              <a:rPr lang="en-CA" dirty="0" smtClean="0"/>
              <a:t> 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5157192"/>
          </a:xfrm>
        </p:spPr>
        <p:txBody>
          <a:bodyPr>
            <a:normAutofit fontScale="92500"/>
          </a:bodyPr>
          <a:lstStyle/>
          <a:p>
            <a:r>
              <a:rPr lang="en-CA" dirty="0" err="1" smtClean="0"/>
              <a:t>Dans</a:t>
            </a:r>
            <a:r>
              <a:rPr lang="en-CA" dirty="0" smtClean="0"/>
              <a:t> la </a:t>
            </a:r>
            <a:r>
              <a:rPr lang="en-CA" dirty="0" err="1" smtClean="0"/>
              <a:t>plupart</a:t>
            </a:r>
            <a:r>
              <a:rPr lang="en-CA" dirty="0" smtClean="0"/>
              <a:t> des </a:t>
            </a:r>
            <a:r>
              <a:rPr lang="en-CA" dirty="0" err="1" smtClean="0"/>
              <a:t>cas</a:t>
            </a:r>
            <a:r>
              <a:rPr lang="en-CA" dirty="0" smtClean="0"/>
              <a:t>,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utilisez</a:t>
            </a:r>
            <a:r>
              <a:rPr lang="en-CA" dirty="0" smtClean="0"/>
              <a:t> la </a:t>
            </a:r>
            <a:r>
              <a:rPr lang="en-CA" dirty="0" err="1" smtClean="0"/>
              <a:t>méthode</a:t>
            </a:r>
            <a:r>
              <a:rPr lang="en-CA" dirty="0" smtClean="0"/>
              <a:t> de </a:t>
            </a:r>
            <a:r>
              <a:rPr lang="en-CA" b="1" dirty="0" err="1" smtClean="0"/>
              <a:t>comptabilité</a:t>
            </a:r>
            <a:r>
              <a:rPr lang="en-CA" b="1" dirty="0" smtClean="0"/>
              <a:t> </a:t>
            </a:r>
            <a:r>
              <a:rPr lang="en-CA" b="1" dirty="0" err="1" smtClean="0"/>
              <a:t>d’exercice</a:t>
            </a:r>
            <a:r>
              <a:rPr lang="en-CA" b="1" dirty="0" smtClean="0"/>
              <a:t> </a:t>
            </a:r>
            <a:r>
              <a:rPr lang="en-CA" dirty="0" smtClean="0"/>
              <a:t>pour </a:t>
            </a:r>
            <a:r>
              <a:rPr lang="en-CA" dirty="0" err="1" smtClean="0"/>
              <a:t>calculer</a:t>
            </a:r>
            <a:r>
              <a:rPr lang="en-CA" dirty="0" smtClean="0"/>
              <a:t> </a:t>
            </a:r>
            <a:r>
              <a:rPr lang="en-CA" dirty="0" err="1" smtClean="0"/>
              <a:t>votre</a:t>
            </a:r>
            <a:r>
              <a:rPr lang="en-CA" dirty="0" smtClean="0"/>
              <a:t> </a:t>
            </a:r>
            <a:r>
              <a:rPr lang="en-CA" dirty="0" err="1" smtClean="0"/>
              <a:t>revenu</a:t>
            </a:r>
            <a:r>
              <a:rPr lang="en-CA" dirty="0" smtClean="0"/>
              <a:t> de location.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devez</a:t>
            </a:r>
            <a:r>
              <a:rPr lang="en-CA" dirty="0" smtClean="0"/>
              <a:t> </a:t>
            </a:r>
            <a:r>
              <a:rPr lang="en-CA" dirty="0" err="1" smtClean="0"/>
              <a:t>donc</a:t>
            </a:r>
            <a:r>
              <a:rPr lang="en-CA" dirty="0" smtClean="0"/>
              <a:t> :</a:t>
            </a:r>
          </a:p>
          <a:p>
            <a:pPr lvl="1"/>
            <a:r>
              <a:rPr lang="en-CA" dirty="0" err="1" smtClean="0"/>
              <a:t>Inclure</a:t>
            </a:r>
            <a:r>
              <a:rPr lang="en-CA" dirty="0" smtClean="0"/>
              <a:t> les </a:t>
            </a:r>
            <a:r>
              <a:rPr lang="en-CA" dirty="0" err="1" smtClean="0"/>
              <a:t>loyers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</a:t>
            </a:r>
            <a:r>
              <a:rPr lang="en-CA" dirty="0" err="1" smtClean="0"/>
              <a:t>revenu</a:t>
            </a:r>
            <a:r>
              <a:rPr lang="en-CA" dirty="0" smtClean="0"/>
              <a:t> de </a:t>
            </a:r>
            <a:r>
              <a:rPr lang="en-CA" dirty="0" err="1" smtClean="0"/>
              <a:t>l’année</a:t>
            </a:r>
            <a:r>
              <a:rPr lang="en-CA" dirty="0" smtClean="0"/>
              <a:t> </a:t>
            </a:r>
            <a:r>
              <a:rPr lang="en-CA" dirty="0" err="1" smtClean="0"/>
              <a:t>où</a:t>
            </a:r>
            <a:r>
              <a:rPr lang="en-CA" dirty="0" smtClean="0"/>
              <a:t> </a:t>
            </a:r>
            <a:r>
              <a:rPr lang="en-CA" dirty="0" err="1" smtClean="0"/>
              <a:t>ils</a:t>
            </a:r>
            <a:r>
              <a:rPr lang="en-CA" dirty="0" smtClean="0"/>
              <a:t> </a:t>
            </a:r>
            <a:r>
              <a:rPr lang="en-CA" dirty="0" err="1" smtClean="0"/>
              <a:t>doivent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payés</a:t>
            </a:r>
            <a:r>
              <a:rPr lang="en-CA" dirty="0" smtClean="0"/>
              <a:t>,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les </a:t>
            </a:r>
            <a:r>
              <a:rPr lang="en-CA" dirty="0" err="1" smtClean="0"/>
              <a:t>ayez</a:t>
            </a:r>
            <a:r>
              <a:rPr lang="en-CA" dirty="0" smtClean="0"/>
              <a:t> </a:t>
            </a:r>
            <a:r>
              <a:rPr lang="en-CA" dirty="0" err="1" smtClean="0"/>
              <a:t>reçus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non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année-là</a:t>
            </a:r>
            <a:endParaRPr lang="en-CA" dirty="0" smtClean="0"/>
          </a:p>
          <a:p>
            <a:pPr lvl="1"/>
            <a:r>
              <a:rPr lang="en-CA" dirty="0" err="1" smtClean="0"/>
              <a:t>Déduire</a:t>
            </a:r>
            <a:r>
              <a:rPr lang="en-CA" dirty="0" smtClean="0"/>
              <a:t> les </a:t>
            </a:r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l’année</a:t>
            </a:r>
            <a:r>
              <a:rPr lang="en-CA" dirty="0" smtClean="0"/>
              <a:t> </a:t>
            </a:r>
            <a:r>
              <a:rPr lang="en-CA" dirty="0" err="1" smtClean="0"/>
              <a:t>où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les </a:t>
            </a:r>
            <a:r>
              <a:rPr lang="en-CA" dirty="0" err="1" smtClean="0"/>
              <a:t>avez</a:t>
            </a:r>
            <a:r>
              <a:rPr lang="en-CA" dirty="0" smtClean="0"/>
              <a:t> </a:t>
            </a:r>
            <a:r>
              <a:rPr lang="en-CA" dirty="0" err="1" smtClean="0"/>
              <a:t>engagées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les </a:t>
            </a:r>
            <a:r>
              <a:rPr lang="en-CA" dirty="0" err="1" smtClean="0"/>
              <a:t>ayez</a:t>
            </a:r>
            <a:r>
              <a:rPr lang="en-CA" dirty="0" smtClean="0"/>
              <a:t> </a:t>
            </a:r>
            <a:r>
              <a:rPr lang="en-CA" dirty="0" err="1" smtClean="0"/>
              <a:t>payées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non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année-là</a:t>
            </a:r>
            <a:endParaRPr lang="en-CA" dirty="0" smtClean="0"/>
          </a:p>
          <a:p>
            <a:r>
              <a:rPr lang="en-CA" dirty="0" err="1" smtClean="0"/>
              <a:t>Vous</a:t>
            </a:r>
            <a:r>
              <a:rPr lang="en-CA" dirty="0" smtClean="0"/>
              <a:t> ne </a:t>
            </a:r>
            <a:r>
              <a:rPr lang="en-CA" dirty="0" err="1" smtClean="0"/>
              <a:t>pouvez</a:t>
            </a:r>
            <a:r>
              <a:rPr lang="en-CA" dirty="0" smtClean="0"/>
              <a:t> utiliser la </a:t>
            </a:r>
            <a:r>
              <a:rPr lang="en-CA" dirty="0" err="1" smtClean="0"/>
              <a:t>méthode</a:t>
            </a:r>
            <a:r>
              <a:rPr lang="en-CA" dirty="0" smtClean="0"/>
              <a:t> de </a:t>
            </a:r>
            <a:r>
              <a:rPr lang="en-CA" dirty="0" err="1" smtClean="0"/>
              <a:t>caisse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obtenez</a:t>
            </a:r>
            <a:r>
              <a:rPr lang="en-CA" dirty="0" smtClean="0"/>
              <a:t> </a:t>
            </a:r>
            <a:r>
              <a:rPr lang="en-CA" dirty="0" err="1" smtClean="0"/>
              <a:t>pratiquement</a:t>
            </a:r>
            <a:r>
              <a:rPr lang="en-CA" dirty="0" smtClean="0"/>
              <a:t> le </a:t>
            </a:r>
            <a:r>
              <a:rPr lang="en-CA" dirty="0" err="1" smtClean="0"/>
              <a:t>même</a:t>
            </a:r>
            <a:r>
              <a:rPr lang="en-CA" dirty="0" smtClean="0"/>
              <a:t> </a:t>
            </a:r>
            <a:r>
              <a:rPr lang="en-CA" dirty="0" err="1" smtClean="0"/>
              <a:t>résultat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</a:t>
            </a:r>
            <a:r>
              <a:rPr lang="en-CA" dirty="0" err="1" smtClean="0"/>
              <a:t>précédemment</a:t>
            </a:r>
            <a:r>
              <a:rPr lang="en-CA" dirty="0" smtClean="0"/>
              <a:t> !</a:t>
            </a:r>
          </a:p>
          <a:p>
            <a:pPr lvl="1"/>
            <a:r>
              <a:rPr lang="en-CA" dirty="0" err="1" smtClean="0"/>
              <a:t>Revenus</a:t>
            </a:r>
            <a:r>
              <a:rPr lang="en-CA" dirty="0" smtClean="0"/>
              <a:t> </a:t>
            </a:r>
            <a:r>
              <a:rPr lang="en-CA" dirty="0" err="1" smtClean="0"/>
              <a:t>reçus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l’année</a:t>
            </a:r>
            <a:endParaRPr lang="en-CA" dirty="0" smtClean="0"/>
          </a:p>
          <a:p>
            <a:pPr lvl="1"/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 err="1" smtClean="0"/>
              <a:t>déduites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l’années</a:t>
            </a:r>
            <a:r>
              <a:rPr lang="en-CA" dirty="0" smtClean="0"/>
              <a:t> </a:t>
            </a:r>
            <a:r>
              <a:rPr lang="en-CA" dirty="0" err="1" smtClean="0"/>
              <a:t>qu’elles</a:t>
            </a:r>
            <a:r>
              <a:rPr lang="en-CA" dirty="0" smtClean="0"/>
              <a:t> </a:t>
            </a:r>
            <a:r>
              <a:rPr lang="en-CA" dirty="0" err="1" smtClean="0"/>
              <a:t>ont</a:t>
            </a:r>
            <a:r>
              <a:rPr lang="en-CA" dirty="0" smtClean="0"/>
              <a:t> </a:t>
            </a:r>
            <a:r>
              <a:rPr lang="en-CA" dirty="0" err="1" smtClean="0"/>
              <a:t>été</a:t>
            </a:r>
            <a:r>
              <a:rPr lang="en-CA" dirty="0" smtClean="0"/>
              <a:t> </a:t>
            </a:r>
            <a:r>
              <a:rPr lang="en-CA" dirty="0" err="1" smtClean="0"/>
              <a:t>payées</a:t>
            </a:r>
            <a:endParaRPr lang="en-CA" dirty="0" smtClean="0"/>
          </a:p>
          <a:p>
            <a:r>
              <a:rPr lang="en-CA" dirty="0" err="1" smtClean="0"/>
              <a:t>Mauvaises</a:t>
            </a:r>
            <a:r>
              <a:rPr lang="en-CA" dirty="0" smtClean="0"/>
              <a:t>  </a:t>
            </a:r>
            <a:r>
              <a:rPr lang="en-CA" dirty="0" err="1" smtClean="0"/>
              <a:t>créances</a:t>
            </a:r>
            <a:r>
              <a:rPr lang="en-CA" dirty="0" smtClean="0"/>
              <a:t>  :  </a:t>
            </a:r>
            <a:r>
              <a:rPr lang="en-CA" dirty="0" err="1" smtClean="0"/>
              <a:t>Caisse</a:t>
            </a:r>
            <a:r>
              <a:rPr lang="en-CA" dirty="0" smtClean="0"/>
              <a:t> VS </a:t>
            </a:r>
            <a:r>
              <a:rPr lang="en-CA" dirty="0" err="1" smtClean="0"/>
              <a:t>exercice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err="1" smtClean="0"/>
              <a:t>Dépenses</a:t>
            </a:r>
            <a:r>
              <a:rPr lang="en-CA" dirty="0" smtClean="0"/>
              <a:t> :</a:t>
            </a:r>
            <a:br>
              <a:rPr lang="en-CA" dirty="0" smtClean="0"/>
            </a:br>
            <a:r>
              <a:rPr lang="en-CA" dirty="0" err="1" smtClean="0"/>
              <a:t>Critères</a:t>
            </a:r>
            <a:r>
              <a:rPr lang="en-CA" dirty="0" smtClean="0"/>
              <a:t> </a:t>
            </a:r>
            <a:r>
              <a:rPr lang="en-CA" dirty="0" err="1" smtClean="0"/>
              <a:t>d’admissibilité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en-CA" dirty="0" err="1" smtClean="0"/>
              <a:t>Encourues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le but de </a:t>
            </a:r>
            <a:r>
              <a:rPr lang="en-CA" dirty="0" err="1" smtClean="0"/>
              <a:t>gagner</a:t>
            </a:r>
            <a:r>
              <a:rPr lang="en-CA" dirty="0" smtClean="0"/>
              <a:t> un </a:t>
            </a:r>
            <a:r>
              <a:rPr lang="en-CA" dirty="0" err="1" smtClean="0"/>
              <a:t>revenu</a:t>
            </a:r>
            <a:r>
              <a:rPr lang="en-CA" dirty="0" smtClean="0"/>
              <a:t> </a:t>
            </a:r>
          </a:p>
          <a:p>
            <a:r>
              <a:rPr lang="en-CA" dirty="0" smtClean="0"/>
              <a:t>Avec </a:t>
            </a:r>
            <a:r>
              <a:rPr lang="en-CA" b="1" dirty="0" smtClean="0"/>
              <a:t>un </a:t>
            </a:r>
            <a:r>
              <a:rPr lang="en-CA" b="1" dirty="0" err="1" smtClean="0"/>
              <a:t>espoir</a:t>
            </a:r>
            <a:r>
              <a:rPr lang="en-CA" b="1" dirty="0" smtClean="0"/>
              <a:t> </a:t>
            </a:r>
            <a:r>
              <a:rPr lang="en-CA" b="1" dirty="0" err="1" smtClean="0"/>
              <a:t>raisonnable</a:t>
            </a:r>
            <a:r>
              <a:rPr lang="en-CA" b="1" dirty="0" smtClean="0"/>
              <a:t> de profit</a:t>
            </a:r>
          </a:p>
          <a:p>
            <a:r>
              <a:rPr lang="en-CA" dirty="0" err="1" smtClean="0"/>
              <a:t>Nécessaires</a:t>
            </a:r>
            <a:endParaRPr lang="en-CA" dirty="0" smtClean="0"/>
          </a:p>
          <a:p>
            <a:r>
              <a:rPr lang="en-CA" b="1" dirty="0" err="1" smtClean="0"/>
              <a:t>Raisonnables</a:t>
            </a:r>
            <a:endParaRPr lang="en-CA" b="1" dirty="0" smtClean="0"/>
          </a:p>
          <a:p>
            <a:r>
              <a:rPr lang="en-CA" dirty="0" smtClean="0"/>
              <a:t>Portion affaires VS </a:t>
            </a:r>
            <a:r>
              <a:rPr lang="en-CA" dirty="0" err="1" smtClean="0"/>
              <a:t>personnelle</a:t>
            </a: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algn="ctr">
              <a:buNone/>
            </a:pPr>
            <a:r>
              <a:rPr lang="en-CA" dirty="0" err="1" smtClean="0"/>
              <a:t>Auriez-vous</a:t>
            </a:r>
            <a:r>
              <a:rPr lang="en-CA" dirty="0" smtClean="0"/>
              <a:t> </a:t>
            </a:r>
            <a:r>
              <a:rPr lang="en-CA" dirty="0" err="1" smtClean="0"/>
              <a:t>effectué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dépense</a:t>
            </a:r>
            <a:r>
              <a:rPr lang="en-CA" dirty="0" smtClean="0"/>
              <a:t> ?</a:t>
            </a:r>
            <a:endParaRPr lang="fr-CA" dirty="0" smtClean="0"/>
          </a:p>
          <a:p>
            <a:pPr>
              <a:buNone/>
            </a:pPr>
            <a:endParaRPr lang="fr-CA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283968" y="5013176"/>
            <a:ext cx="0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2241</TotalTime>
  <Words>2243</Words>
  <Application>Microsoft Office PowerPoint</Application>
  <PresentationFormat>Affichage à l'écran (4:3)</PresentationFormat>
  <Paragraphs>268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Débit</vt:lpstr>
      <vt:lpstr>Règles fiscales  pour les revenus locatifs</vt:lpstr>
      <vt:lpstr>Objectif </vt:lpstr>
      <vt:lpstr>  Le principe de progressivité de l’impôt  Taux combinés (féd + prov) 2013</vt:lpstr>
      <vt:lpstr>Pourquoi est-ce important?</vt:lpstr>
      <vt:lpstr>Les grandes lignes de la journée</vt:lpstr>
      <vt:lpstr>Quelques références utiles</vt:lpstr>
      <vt:lpstr>Obligations du contribuable</vt:lpstr>
      <vt:lpstr>Comptabilité : caisse ou d’exercice ?</vt:lpstr>
      <vt:lpstr>Dépenses : Critères d’admissibilité</vt:lpstr>
      <vt:lpstr>Dépenses de natures courantes </vt:lpstr>
      <vt:lpstr>Dépenses de natures capitales</vt:lpstr>
      <vt:lpstr>Entretien et réparation :  Dépenses de nature courante ou capitale ?</vt:lpstr>
      <vt:lpstr>Dépenses assujetties  à des règles particulières</vt:lpstr>
      <vt:lpstr>Amortissement de la bâtisse!</vt:lpstr>
      <vt:lpstr>Règles particulières pour l’auto</vt:lpstr>
      <vt:lpstr>Frais d’utilisation d’une automobile</vt:lpstr>
      <vt:lpstr>Exemple déduction automobile</vt:lpstr>
      <vt:lpstr>Informations sur les fournisseurs</vt:lpstr>
      <vt:lpstr>Répartition du prix de vente</vt:lpstr>
      <vt:lpstr>Répartition entre conjoints ?</vt:lpstr>
      <vt:lpstr>Incitatif financier reçu d’une institution financière</vt:lpstr>
      <vt:lpstr>Incitatif financier reçu d’une institution financière</vt:lpstr>
      <vt:lpstr>Gains en capital à la vente</vt:lpstr>
      <vt:lpstr>Exemption  pour résidence principale</vt:lpstr>
      <vt:lpstr>Calcul de l’exemption</vt:lpstr>
      <vt:lpstr>Location à un membre de la famille</vt:lpstr>
      <vt:lpstr>Vente à prix de faveur à un enfant</vt:lpstr>
      <vt:lpstr>Relevés 4</vt:lpstr>
      <vt:lpstr>Primes d’assurance-vie</vt:lpstr>
      <vt:lpstr>Erreurs courantes</vt:lpstr>
      <vt:lpstr>Questions &amp; sondage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175</cp:revision>
  <dcterms:created xsi:type="dcterms:W3CDTF">2011-10-02T12:08:15Z</dcterms:created>
  <dcterms:modified xsi:type="dcterms:W3CDTF">2014-02-21T01:59:26Z</dcterms:modified>
</cp:coreProperties>
</file>