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21"/>
  </p:notesMasterIdLst>
  <p:handoutMasterIdLst>
    <p:handoutMasterId r:id="rId22"/>
  </p:handoutMasterIdLst>
  <p:sldIdLst>
    <p:sldId id="256" r:id="rId5"/>
    <p:sldId id="263" r:id="rId6"/>
    <p:sldId id="266" r:id="rId7"/>
    <p:sldId id="262" r:id="rId8"/>
    <p:sldId id="265" r:id="rId9"/>
    <p:sldId id="267" r:id="rId10"/>
    <p:sldId id="268" r:id="rId11"/>
    <p:sldId id="269" r:id="rId12"/>
    <p:sldId id="270" r:id="rId13"/>
    <p:sldId id="274" r:id="rId14"/>
    <p:sldId id="271" r:id="rId15"/>
    <p:sldId id="272" r:id="rId16"/>
    <p:sldId id="273" r:id="rId17"/>
    <p:sldId id="259" r:id="rId18"/>
    <p:sldId id="264" r:id="rId19"/>
    <p:sldId id="260"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0252C"/>
    <a:srgbClr val="B21E28"/>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771" autoAdjust="0"/>
    <p:restoredTop sz="94644" autoAdjust="0"/>
  </p:normalViewPr>
  <p:slideViewPr>
    <p:cSldViewPr snapToGrid="0" snapToObjects="1">
      <p:cViewPr varScale="1">
        <p:scale>
          <a:sx n="51" d="100"/>
          <a:sy n="51" d="100"/>
        </p:scale>
        <p:origin x="1099" y="38"/>
      </p:cViewPr>
      <p:guideLst>
        <p:guide orient="horz" pos="2160"/>
        <p:guide pos="3840"/>
      </p:guideLst>
    </p:cSldViewPr>
  </p:slideViewPr>
  <p:outlineViewPr>
    <p:cViewPr>
      <p:scale>
        <a:sx n="33" d="100"/>
        <a:sy n="33" d="100"/>
      </p:scale>
      <p:origin x="0" y="-4699"/>
    </p:cViewPr>
  </p:outlineViewPr>
  <p:notesTextViewPr>
    <p:cViewPr>
      <p:scale>
        <a:sx n="100" d="100"/>
        <a:sy n="100" d="100"/>
      </p:scale>
      <p:origin x="0" y="0"/>
    </p:cViewPr>
  </p:notesTextViewPr>
  <p:sorterViewPr>
    <p:cViewPr>
      <p:scale>
        <a:sx n="100" d="100"/>
        <a:sy n="100" d="100"/>
      </p:scale>
      <p:origin x="0" y="-475"/>
    </p:cViewPr>
  </p:sorterViewPr>
  <p:notesViewPr>
    <p:cSldViewPr snapToGrid="0" snapToObjects="1">
      <p:cViewPr varScale="1">
        <p:scale>
          <a:sx n="42" d="100"/>
          <a:sy n="42" d="100"/>
        </p:scale>
        <p:origin x="2501" y="43"/>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4217927-3012-D742-9E9B-DD5E3CDBFC9D}" type="datetimeFigureOut">
              <a:rPr lang="en-US" smtClean="0"/>
              <a:t>11/4/2020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A41EECF-4466-CA44-9B38-D322BCC873C1}" type="slidenum">
              <a:rPr lang="en-US" smtClean="0"/>
              <a:t>‹#›</a:t>
            </a:fld>
            <a:endParaRPr lang="en-US"/>
          </a:p>
        </p:txBody>
      </p:sp>
    </p:spTree>
    <p:extLst>
      <p:ext uri="{BB962C8B-B14F-4D97-AF65-F5344CB8AC3E}">
        <p14:creationId xmlns:p14="http://schemas.microsoft.com/office/powerpoint/2010/main" val="109497336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34E1ECF-FCD7-2544-BD28-B85EA2FC210C}" type="datetimeFigureOut">
              <a:rPr lang="en-US" smtClean="0"/>
              <a:t>11/4/2020</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5B28E94-58AE-0B4F-8F4E-E773BCE86059}" type="slidenum">
              <a:rPr lang="en-US" smtClean="0"/>
              <a:t>‹#›</a:t>
            </a:fld>
            <a:endParaRPr lang="en-US"/>
          </a:p>
        </p:txBody>
      </p:sp>
    </p:spTree>
    <p:extLst>
      <p:ext uri="{BB962C8B-B14F-4D97-AF65-F5344CB8AC3E}">
        <p14:creationId xmlns:p14="http://schemas.microsoft.com/office/powerpoint/2010/main" val="101820346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tyle>
          <a:lnRef idx="2">
            <a:schemeClr val="accent4"/>
          </a:lnRef>
          <a:fillRef idx="1">
            <a:schemeClr val="lt1"/>
          </a:fillRef>
          <a:effectRef idx="0">
            <a:schemeClr val="accent4"/>
          </a:effectRef>
          <a:fontRef idx="minor">
            <a:schemeClr val="dk1"/>
          </a:fontRef>
        </p:style>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5B28E94-58AE-0B4F-8F4E-E773BCE86059}" type="slidenum">
              <a:rPr lang="en-US" smtClean="0"/>
              <a:t>1</a:t>
            </a:fld>
            <a:endParaRPr lang="en-US"/>
          </a:p>
        </p:txBody>
      </p:sp>
    </p:spTree>
    <p:extLst>
      <p:ext uri="{BB962C8B-B14F-4D97-AF65-F5344CB8AC3E}">
        <p14:creationId xmlns:p14="http://schemas.microsoft.com/office/powerpoint/2010/main" val="6106946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do you want the future to look like? Where do you see yourself in one, three five, ten years. Give them time to answer. You are finding motivational tools that will increase production</a:t>
            </a:r>
          </a:p>
          <a:p>
            <a:endParaRPr lang="en-US" dirty="0"/>
          </a:p>
          <a:p>
            <a:r>
              <a:rPr lang="en-US" dirty="0"/>
              <a:t>KPI? This is stats. Now you have permission to micromanage. Personalized stats are critical on next slide</a:t>
            </a:r>
          </a:p>
          <a:p>
            <a:endParaRPr lang="en-US" dirty="0"/>
          </a:p>
          <a:p>
            <a:r>
              <a:rPr lang="en-US" dirty="0"/>
              <a:t>Who is your best partner/ Story of Jeff White and Decker Ford</a:t>
            </a:r>
          </a:p>
          <a:p>
            <a:r>
              <a:rPr lang="en-US" dirty="0"/>
              <a:t>Last questions.</a:t>
            </a:r>
          </a:p>
        </p:txBody>
      </p:sp>
      <p:sp>
        <p:nvSpPr>
          <p:cNvPr id="4" name="Slide Number Placeholder 3"/>
          <p:cNvSpPr>
            <a:spLocks noGrp="1"/>
          </p:cNvSpPr>
          <p:nvPr>
            <p:ph type="sldNum" sz="quarter" idx="5"/>
          </p:nvPr>
        </p:nvSpPr>
        <p:spPr/>
        <p:txBody>
          <a:bodyPr/>
          <a:lstStyle/>
          <a:p>
            <a:fld id="{35B28E94-58AE-0B4F-8F4E-E773BCE86059}" type="slidenum">
              <a:rPr lang="en-US" smtClean="0"/>
              <a:t>10</a:t>
            </a:fld>
            <a:endParaRPr lang="en-US"/>
          </a:p>
        </p:txBody>
      </p:sp>
    </p:spTree>
    <p:extLst>
      <p:ext uri="{BB962C8B-B14F-4D97-AF65-F5344CB8AC3E}">
        <p14:creationId xmlns:p14="http://schemas.microsoft.com/office/powerpoint/2010/main" val="34679740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have to remind us about this. It is only as important as you make it.</a:t>
            </a:r>
          </a:p>
          <a:p>
            <a:r>
              <a:rPr lang="en-US" dirty="0"/>
              <a:t>What do they think</a:t>
            </a:r>
          </a:p>
          <a:p>
            <a:r>
              <a:rPr lang="en-US" dirty="0"/>
              <a:t>Relief. They hate them and we use them to belittle and make them fell bad.</a:t>
            </a:r>
          </a:p>
          <a:p>
            <a:r>
              <a:rPr lang="en-US" dirty="0"/>
              <a:t>Frustration you just told them they are not important. We all walk around with a hidden sign that says” Make me feel important.”</a:t>
            </a:r>
          </a:p>
          <a:p>
            <a:r>
              <a:rPr lang="en-US" dirty="0"/>
              <a:t>Anger, this is a time to get help or air a frustration and you took it away.</a:t>
            </a:r>
          </a:p>
          <a:p>
            <a:r>
              <a:rPr lang="en-US" dirty="0"/>
              <a:t>Do not do it</a:t>
            </a:r>
          </a:p>
          <a:p>
            <a:endParaRPr lang="en-US" dirty="0"/>
          </a:p>
        </p:txBody>
      </p:sp>
      <p:sp>
        <p:nvSpPr>
          <p:cNvPr id="4" name="Slide Number Placeholder 3"/>
          <p:cNvSpPr>
            <a:spLocks noGrp="1"/>
          </p:cNvSpPr>
          <p:nvPr>
            <p:ph type="sldNum" sz="quarter" idx="5"/>
          </p:nvPr>
        </p:nvSpPr>
        <p:spPr/>
        <p:txBody>
          <a:bodyPr/>
          <a:lstStyle/>
          <a:p>
            <a:fld id="{35B28E94-58AE-0B4F-8F4E-E773BCE86059}" type="slidenum">
              <a:rPr lang="en-US" smtClean="0"/>
              <a:t>11</a:t>
            </a:fld>
            <a:endParaRPr lang="en-US"/>
          </a:p>
        </p:txBody>
      </p:sp>
    </p:spTree>
    <p:extLst>
      <p:ext uri="{BB962C8B-B14F-4D97-AF65-F5344CB8AC3E}">
        <p14:creationId xmlns:p14="http://schemas.microsoft.com/office/powerpoint/2010/main" val="30737280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5B28E94-58AE-0B4F-8F4E-E773BCE86059}" type="slidenum">
              <a:rPr lang="en-US" smtClean="0"/>
              <a:t>12</a:t>
            </a:fld>
            <a:endParaRPr lang="en-US"/>
          </a:p>
        </p:txBody>
      </p:sp>
    </p:spTree>
    <p:extLst>
      <p:ext uri="{BB962C8B-B14F-4D97-AF65-F5344CB8AC3E}">
        <p14:creationId xmlns:p14="http://schemas.microsoft.com/office/powerpoint/2010/main" val="17009581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most important skill a manager can develop. Becoming an effective coach.</a:t>
            </a:r>
          </a:p>
          <a:p>
            <a:r>
              <a:rPr lang="en-US" dirty="0"/>
              <a:t>Leadership is a choice not a rank. Would your team follow their leaders? If you answer no, you need to change.</a:t>
            </a:r>
          </a:p>
          <a:p>
            <a:r>
              <a:rPr lang="en-US" dirty="0"/>
              <a:t>Leadership is not inherent, it can be taught.</a:t>
            </a:r>
          </a:p>
          <a:p>
            <a:endParaRPr lang="en-US" dirty="0"/>
          </a:p>
        </p:txBody>
      </p:sp>
      <p:sp>
        <p:nvSpPr>
          <p:cNvPr id="4" name="Slide Number Placeholder 3"/>
          <p:cNvSpPr>
            <a:spLocks noGrp="1"/>
          </p:cNvSpPr>
          <p:nvPr>
            <p:ph type="sldNum" sz="quarter" idx="5"/>
          </p:nvPr>
        </p:nvSpPr>
        <p:spPr/>
        <p:txBody>
          <a:bodyPr/>
          <a:lstStyle/>
          <a:p>
            <a:fld id="{35B28E94-58AE-0B4F-8F4E-E773BCE86059}" type="slidenum">
              <a:rPr lang="en-US" smtClean="0"/>
              <a:t>13</a:t>
            </a:fld>
            <a:endParaRPr lang="en-US"/>
          </a:p>
        </p:txBody>
      </p:sp>
    </p:spTree>
    <p:extLst>
      <p:ext uri="{BB962C8B-B14F-4D97-AF65-F5344CB8AC3E}">
        <p14:creationId xmlns:p14="http://schemas.microsoft.com/office/powerpoint/2010/main" val="33128452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5B28E94-58AE-0B4F-8F4E-E773BCE86059}" type="slidenum">
              <a:rPr lang="en-US" smtClean="0"/>
              <a:t>14</a:t>
            </a:fld>
            <a:endParaRPr lang="en-US"/>
          </a:p>
        </p:txBody>
      </p:sp>
    </p:spTree>
    <p:extLst>
      <p:ext uri="{BB962C8B-B14F-4D97-AF65-F5344CB8AC3E}">
        <p14:creationId xmlns:p14="http://schemas.microsoft.com/office/powerpoint/2010/main" val="12261865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5B28E94-58AE-0B4F-8F4E-E773BCE86059}" type="slidenum">
              <a:rPr lang="en-US" smtClean="0"/>
              <a:t>15</a:t>
            </a:fld>
            <a:endParaRPr lang="en-US"/>
          </a:p>
        </p:txBody>
      </p:sp>
    </p:spTree>
    <p:extLst>
      <p:ext uri="{BB962C8B-B14F-4D97-AF65-F5344CB8AC3E}">
        <p14:creationId xmlns:p14="http://schemas.microsoft.com/office/powerpoint/2010/main" val="4294451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5B28E94-58AE-0B4F-8F4E-E773BCE86059}" type="slidenum">
              <a:rPr lang="en-US" smtClean="0"/>
              <a:t>16</a:t>
            </a:fld>
            <a:endParaRPr lang="en-US"/>
          </a:p>
        </p:txBody>
      </p:sp>
    </p:spTree>
    <p:extLst>
      <p:ext uri="{BB962C8B-B14F-4D97-AF65-F5344CB8AC3E}">
        <p14:creationId xmlns:p14="http://schemas.microsoft.com/office/powerpoint/2010/main" val="42002963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5B28E94-58AE-0B4F-8F4E-E773BCE86059}" type="slidenum">
              <a:rPr lang="en-US" smtClean="0"/>
              <a:t>2</a:t>
            </a:fld>
            <a:endParaRPr lang="en-US"/>
          </a:p>
        </p:txBody>
      </p:sp>
    </p:spTree>
    <p:extLst>
      <p:ext uri="{BB962C8B-B14F-4D97-AF65-F5344CB8AC3E}">
        <p14:creationId xmlns:p14="http://schemas.microsoft.com/office/powerpoint/2010/main" val="9911375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There are so many people at the top of our organizations who are not leaders. </a:t>
            </a:r>
          </a:p>
          <a:p>
            <a:r>
              <a:rPr lang="en-US" dirty="0"/>
              <a:t>In our business we give bonuses to people who are willing to sacrifice others so that we may gain.</a:t>
            </a:r>
          </a:p>
          <a:p>
            <a:r>
              <a:rPr lang="en-US" dirty="0"/>
              <a:t>We do what they say because they have authority, but we would not follow them.</a:t>
            </a:r>
          </a:p>
          <a:p>
            <a:r>
              <a:rPr lang="en-US" dirty="0"/>
              <a:t>We promote someone and then proceed to train them on administrative things and throw them to the wolves as a leader.</a:t>
            </a:r>
          </a:p>
          <a:p>
            <a:r>
              <a:rPr lang="en-US" dirty="0"/>
              <a:t>How many of your employees have enough trust in their Manager, they willingly do what is asked.</a:t>
            </a:r>
          </a:p>
          <a:p>
            <a:r>
              <a:rPr lang="en-US" dirty="0"/>
              <a:t>Leadership is a choice not a rank</a:t>
            </a:r>
          </a:p>
          <a:p>
            <a:r>
              <a:rPr lang="en-US" dirty="0"/>
              <a:t>We all go to meetings, 20 groups, conference. Is it the alphabet?</a:t>
            </a:r>
          </a:p>
          <a:p>
            <a:r>
              <a:rPr lang="en-US" dirty="0"/>
              <a:t>Story of ZEN Leader</a:t>
            </a:r>
          </a:p>
          <a:p>
            <a:r>
              <a:rPr lang="en-US" dirty="0"/>
              <a:t>I am guilty of this as well. If you get one concept that helps your team it is time well spent.</a:t>
            </a:r>
          </a:p>
          <a:p>
            <a:r>
              <a:rPr lang="en-US" dirty="0"/>
              <a:t>Pareto’s principle 80/20  Where do we spend our time. 80% is spent on the 20% that effects us. Admin and the top 20%. We leave the bottom 80 to a quick one to one or critique after the sale. This creates our </a:t>
            </a:r>
            <a:r>
              <a:rPr lang="en-US"/>
              <a:t>turnover problem.</a:t>
            </a:r>
            <a:endParaRPr lang="en-US" dirty="0"/>
          </a:p>
          <a:p>
            <a:r>
              <a:rPr lang="en-US" dirty="0"/>
              <a:t>We continually say we must change or die. </a:t>
            </a:r>
          </a:p>
          <a:p>
            <a:r>
              <a:rPr lang="en-US" dirty="0"/>
              <a:t>Gallup Survey found that the quality of your managers and team leaders is the single biggest factor in your dealership’s success</a:t>
            </a:r>
          </a:p>
          <a:p>
            <a:endParaRPr lang="en-US" dirty="0"/>
          </a:p>
        </p:txBody>
      </p:sp>
      <p:sp>
        <p:nvSpPr>
          <p:cNvPr id="4" name="Slide Number Placeholder 3"/>
          <p:cNvSpPr>
            <a:spLocks noGrp="1"/>
          </p:cNvSpPr>
          <p:nvPr>
            <p:ph type="sldNum" sz="quarter" idx="5"/>
          </p:nvPr>
        </p:nvSpPr>
        <p:spPr/>
        <p:txBody>
          <a:bodyPr/>
          <a:lstStyle/>
          <a:p>
            <a:fld id="{35B28E94-58AE-0B4F-8F4E-E773BCE86059}" type="slidenum">
              <a:rPr lang="en-US" smtClean="0"/>
              <a:t>3</a:t>
            </a:fld>
            <a:endParaRPr lang="en-US"/>
          </a:p>
        </p:txBody>
      </p:sp>
    </p:spTree>
    <p:extLst>
      <p:ext uri="{BB962C8B-B14F-4D97-AF65-F5344CB8AC3E}">
        <p14:creationId xmlns:p14="http://schemas.microsoft.com/office/powerpoint/2010/main" val="35083391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may laugh or cry. As I have traveled around the country this is the norm not the exception</a:t>
            </a:r>
          </a:p>
        </p:txBody>
      </p:sp>
      <p:sp>
        <p:nvSpPr>
          <p:cNvPr id="4" name="Slide Number Placeholder 3"/>
          <p:cNvSpPr>
            <a:spLocks noGrp="1"/>
          </p:cNvSpPr>
          <p:nvPr>
            <p:ph type="sldNum" sz="quarter" idx="5"/>
          </p:nvPr>
        </p:nvSpPr>
        <p:spPr/>
        <p:txBody>
          <a:bodyPr/>
          <a:lstStyle/>
          <a:p>
            <a:fld id="{35B28E94-58AE-0B4F-8F4E-E773BCE86059}" type="slidenum">
              <a:rPr lang="en-US" smtClean="0"/>
              <a:t>4</a:t>
            </a:fld>
            <a:endParaRPr lang="en-US"/>
          </a:p>
        </p:txBody>
      </p:sp>
    </p:spTree>
    <p:extLst>
      <p:ext uri="{BB962C8B-B14F-4D97-AF65-F5344CB8AC3E}">
        <p14:creationId xmlns:p14="http://schemas.microsoft.com/office/powerpoint/2010/main" val="37653764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surveyed dealerships and asked them about one on ones. First the staff</a:t>
            </a:r>
          </a:p>
          <a:p>
            <a:r>
              <a:rPr lang="en-US" dirty="0"/>
              <a:t>Next the managers</a:t>
            </a:r>
          </a:p>
          <a:p>
            <a:r>
              <a:rPr lang="en-US" dirty="0"/>
              <a:t>Let us give them a break and define it</a:t>
            </a:r>
          </a:p>
          <a:p>
            <a:r>
              <a:rPr lang="en-US" dirty="0"/>
              <a:t>Actual scheduled one on one</a:t>
            </a:r>
          </a:p>
          <a:p>
            <a:r>
              <a:rPr lang="en-US" dirty="0"/>
              <a:t>Everyday</a:t>
            </a:r>
          </a:p>
          <a:p>
            <a:r>
              <a:rPr lang="en-US" dirty="0"/>
              <a:t>Once per month</a:t>
            </a:r>
          </a:p>
          <a:p>
            <a:r>
              <a:rPr lang="en-US" dirty="0"/>
              <a:t>80-90% cannot reach their goals without help. We have to know how to help them</a:t>
            </a:r>
          </a:p>
          <a:p>
            <a:r>
              <a:rPr lang="en-US" dirty="0"/>
              <a:t>Stop this madness</a:t>
            </a:r>
          </a:p>
          <a:p>
            <a:r>
              <a:rPr lang="en-US" dirty="0"/>
              <a:t>How do we know?</a:t>
            </a:r>
          </a:p>
          <a:p>
            <a:r>
              <a:rPr lang="en-US" dirty="0"/>
              <a:t>If we empty our cup and listen to our people. It will be an amazing experience for all</a:t>
            </a:r>
          </a:p>
          <a:p>
            <a:endParaRPr lang="en-US" dirty="0"/>
          </a:p>
        </p:txBody>
      </p:sp>
      <p:sp>
        <p:nvSpPr>
          <p:cNvPr id="4" name="Slide Number Placeholder 3"/>
          <p:cNvSpPr>
            <a:spLocks noGrp="1"/>
          </p:cNvSpPr>
          <p:nvPr>
            <p:ph type="sldNum" sz="quarter" idx="5"/>
          </p:nvPr>
        </p:nvSpPr>
        <p:spPr/>
        <p:txBody>
          <a:bodyPr/>
          <a:lstStyle/>
          <a:p>
            <a:fld id="{35B28E94-58AE-0B4F-8F4E-E773BCE86059}" type="slidenum">
              <a:rPr lang="en-US" smtClean="0"/>
              <a:t>5</a:t>
            </a:fld>
            <a:endParaRPr lang="en-US"/>
          </a:p>
        </p:txBody>
      </p:sp>
    </p:spTree>
    <p:extLst>
      <p:ext uri="{BB962C8B-B14F-4D97-AF65-F5344CB8AC3E}">
        <p14:creationId xmlns:p14="http://schemas.microsoft.com/office/powerpoint/2010/main" val="16885387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do your managers say.</a:t>
            </a:r>
          </a:p>
          <a:p>
            <a:r>
              <a:rPr lang="en-US" dirty="0"/>
              <a:t>I do not have time. This is a way of saying I do not think it important. If we believe we do</a:t>
            </a:r>
          </a:p>
          <a:p>
            <a:r>
              <a:rPr lang="en-US" dirty="0"/>
              <a:t>Surprising if we take the time we make the time. Employees will put less effort into misguided plans and do what we expect</a:t>
            </a:r>
          </a:p>
          <a:p>
            <a:r>
              <a:rPr lang="en-US" dirty="0"/>
              <a:t>Why?</a:t>
            </a:r>
          </a:p>
          <a:p>
            <a:r>
              <a:rPr lang="en-US" dirty="0"/>
              <a:t>Do some homework, be ready</a:t>
            </a:r>
          </a:p>
          <a:p>
            <a:r>
              <a:rPr lang="en-US" dirty="0"/>
              <a:t>We tell our people all the time, you must be ready then we do it off the cuff.</a:t>
            </a:r>
          </a:p>
          <a:p>
            <a:r>
              <a:rPr lang="en-US" dirty="0"/>
              <a:t>If you schedule, and you must schedule it, nothing is more important. If you ask your managers to do this, it is more important than anything they are doing until it is over</a:t>
            </a:r>
          </a:p>
          <a:p>
            <a:endParaRPr lang="en-US" dirty="0"/>
          </a:p>
        </p:txBody>
      </p:sp>
      <p:sp>
        <p:nvSpPr>
          <p:cNvPr id="4" name="Slide Number Placeholder 3"/>
          <p:cNvSpPr>
            <a:spLocks noGrp="1"/>
          </p:cNvSpPr>
          <p:nvPr>
            <p:ph type="sldNum" sz="quarter" idx="5"/>
          </p:nvPr>
        </p:nvSpPr>
        <p:spPr/>
        <p:txBody>
          <a:bodyPr/>
          <a:lstStyle/>
          <a:p>
            <a:fld id="{35B28E94-58AE-0B4F-8F4E-E773BCE86059}" type="slidenum">
              <a:rPr lang="en-US" smtClean="0"/>
              <a:t>6</a:t>
            </a:fld>
            <a:endParaRPr lang="en-US"/>
          </a:p>
        </p:txBody>
      </p:sp>
    </p:spTree>
    <p:extLst>
      <p:ext uri="{BB962C8B-B14F-4D97-AF65-F5344CB8AC3E}">
        <p14:creationId xmlns:p14="http://schemas.microsoft.com/office/powerpoint/2010/main" val="13729765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cannot stress this enough. If you schedule it do it. This review will only be as important as you make it.</a:t>
            </a:r>
          </a:p>
          <a:p>
            <a:endParaRPr lang="en-US" dirty="0"/>
          </a:p>
          <a:p>
            <a:endParaRPr lang="en-US" dirty="0"/>
          </a:p>
          <a:p>
            <a:r>
              <a:rPr lang="en-US" dirty="0"/>
              <a:t>What is your purpose? Do not stop at make a living. It takes time to find this, as Simon Sinek says. Why, Why , Why. </a:t>
            </a:r>
          </a:p>
          <a:p>
            <a:r>
              <a:rPr lang="en-US" dirty="0"/>
              <a:t>I teach the most important question that can be asked. Why?</a:t>
            </a:r>
          </a:p>
          <a:p>
            <a:endParaRPr lang="en-US" dirty="0"/>
          </a:p>
          <a:p>
            <a:r>
              <a:rPr lang="en-US" dirty="0"/>
              <a:t>Goals, your goals. This has to be their goals. Let them express it. Not the 12 every sales person sets.</a:t>
            </a:r>
          </a:p>
          <a:p>
            <a:r>
              <a:rPr lang="en-US" dirty="0"/>
              <a:t>This is tied to their purpose. What goals need to be set to start on the path to accomplishing their purpose.</a:t>
            </a:r>
          </a:p>
          <a:p>
            <a:endParaRPr lang="en-US" dirty="0"/>
          </a:p>
          <a:p>
            <a:r>
              <a:rPr lang="en-US" dirty="0"/>
              <a:t>How do you measure?</a:t>
            </a:r>
          </a:p>
          <a:p>
            <a:r>
              <a:rPr lang="en-US" dirty="0"/>
              <a:t>20 calls, 40 emails, 3 fresh ups, 1 referral. NO</a:t>
            </a:r>
          </a:p>
          <a:p>
            <a:r>
              <a:rPr lang="en-US" dirty="0"/>
              <a:t>This is their measurement and it is critical they set it up</a:t>
            </a:r>
          </a:p>
          <a:p>
            <a:endParaRPr lang="en-US" dirty="0"/>
          </a:p>
        </p:txBody>
      </p:sp>
      <p:sp>
        <p:nvSpPr>
          <p:cNvPr id="4" name="Slide Number Placeholder 3"/>
          <p:cNvSpPr>
            <a:spLocks noGrp="1"/>
          </p:cNvSpPr>
          <p:nvPr>
            <p:ph type="sldNum" sz="quarter" idx="5"/>
          </p:nvPr>
        </p:nvSpPr>
        <p:spPr/>
        <p:txBody>
          <a:bodyPr/>
          <a:lstStyle/>
          <a:p>
            <a:fld id="{35B28E94-58AE-0B4F-8F4E-E773BCE86059}" type="slidenum">
              <a:rPr lang="en-US" smtClean="0"/>
              <a:t>7</a:t>
            </a:fld>
            <a:endParaRPr lang="en-US"/>
          </a:p>
        </p:txBody>
      </p:sp>
    </p:spTree>
    <p:extLst>
      <p:ext uri="{BB962C8B-B14F-4D97-AF65-F5344CB8AC3E}">
        <p14:creationId xmlns:p14="http://schemas.microsoft.com/office/powerpoint/2010/main" val="22053196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KPI? </a:t>
            </a:r>
          </a:p>
          <a:p>
            <a:r>
              <a:rPr lang="en-US" dirty="0"/>
              <a:t>This is stats. Now you have permission to micromanage. Personalized stats are critical</a:t>
            </a:r>
          </a:p>
          <a:p>
            <a:endParaRPr lang="en-US" dirty="0"/>
          </a:p>
        </p:txBody>
      </p:sp>
      <p:sp>
        <p:nvSpPr>
          <p:cNvPr id="4" name="Slide Number Placeholder 3"/>
          <p:cNvSpPr>
            <a:spLocks noGrp="1"/>
          </p:cNvSpPr>
          <p:nvPr>
            <p:ph type="sldNum" sz="quarter" idx="5"/>
          </p:nvPr>
        </p:nvSpPr>
        <p:spPr/>
        <p:txBody>
          <a:bodyPr/>
          <a:lstStyle/>
          <a:p>
            <a:fld id="{35B28E94-58AE-0B4F-8F4E-E773BCE86059}" type="slidenum">
              <a:rPr lang="en-US" smtClean="0"/>
              <a:t>8</a:t>
            </a:fld>
            <a:endParaRPr lang="en-US"/>
          </a:p>
        </p:txBody>
      </p:sp>
    </p:spTree>
    <p:extLst>
      <p:ext uri="{BB962C8B-B14F-4D97-AF65-F5344CB8AC3E}">
        <p14:creationId xmlns:p14="http://schemas.microsoft.com/office/powerpoint/2010/main" val="16101144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do they need to do everyday to reach their purpose?</a:t>
            </a:r>
          </a:p>
          <a:p>
            <a:endParaRPr lang="en-US" dirty="0"/>
          </a:p>
          <a:p>
            <a:r>
              <a:rPr lang="en-US" dirty="0"/>
              <a:t>We must make it easy or they will give up.</a:t>
            </a:r>
          </a:p>
        </p:txBody>
      </p:sp>
      <p:sp>
        <p:nvSpPr>
          <p:cNvPr id="4" name="Slide Number Placeholder 3"/>
          <p:cNvSpPr>
            <a:spLocks noGrp="1"/>
          </p:cNvSpPr>
          <p:nvPr>
            <p:ph type="sldNum" sz="quarter" idx="5"/>
          </p:nvPr>
        </p:nvSpPr>
        <p:spPr/>
        <p:txBody>
          <a:bodyPr/>
          <a:lstStyle/>
          <a:p>
            <a:fld id="{35B28E94-58AE-0B4F-8F4E-E773BCE86059}" type="slidenum">
              <a:rPr lang="en-US" smtClean="0"/>
              <a:t>9</a:t>
            </a:fld>
            <a:endParaRPr lang="en-US"/>
          </a:p>
        </p:txBody>
      </p:sp>
    </p:spTree>
    <p:extLst>
      <p:ext uri="{BB962C8B-B14F-4D97-AF65-F5344CB8AC3E}">
        <p14:creationId xmlns:p14="http://schemas.microsoft.com/office/powerpoint/2010/main" val="370992498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137034" y="1365888"/>
            <a:ext cx="6401365" cy="3363783"/>
          </a:xfrm>
        </p:spPr>
        <p:txBody>
          <a:bodyPr/>
          <a:lstStyle>
            <a:lvl1pPr algn="ctr">
              <a:defRPr b="1" i="0" spc="0">
                <a:solidFill>
                  <a:schemeClr val="bg1"/>
                </a:solidFill>
                <a:latin typeface="Calibri"/>
                <a:cs typeface="Calibri"/>
              </a:defRPr>
            </a:lvl1pPr>
          </a:lstStyle>
          <a:p>
            <a:r>
              <a:rPr lang="en-US" dirty="0"/>
              <a:t>Click to edit Master title style</a:t>
            </a:r>
          </a:p>
        </p:txBody>
      </p:sp>
    </p:spTree>
    <p:extLst>
      <p:ext uri="{BB962C8B-B14F-4D97-AF65-F5344CB8AC3E}">
        <p14:creationId xmlns:p14="http://schemas.microsoft.com/office/powerpoint/2010/main" val="22028579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2" name="Rectangle 21"/>
          <p:cNvSpPr/>
          <p:nvPr userDrawn="1"/>
        </p:nvSpPr>
        <p:spPr>
          <a:xfrm>
            <a:off x="-82296" y="6695554"/>
            <a:ext cx="12274296" cy="281317"/>
          </a:xfrm>
          <a:prstGeom prst="rect">
            <a:avLst/>
          </a:prstGeom>
          <a:solidFill>
            <a:srgbClr val="B21E2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3" name="Title 1"/>
          <p:cNvSpPr>
            <a:spLocks noGrp="1"/>
          </p:cNvSpPr>
          <p:nvPr>
            <p:ph type="title"/>
          </p:nvPr>
        </p:nvSpPr>
        <p:spPr>
          <a:xfrm>
            <a:off x="609600" y="498996"/>
            <a:ext cx="10972800" cy="731520"/>
          </a:xfrm>
        </p:spPr>
        <p:txBody>
          <a:bodyPr/>
          <a:lstStyle>
            <a:lvl1pPr algn="ctr">
              <a:defRPr b="1" spc="0"/>
            </a:lvl1pPr>
          </a:lstStyle>
          <a:p>
            <a:r>
              <a:rPr lang="en-US" dirty="0"/>
              <a:t>Click to edit Master title style</a:t>
            </a:r>
          </a:p>
        </p:txBody>
      </p:sp>
    </p:spTree>
    <p:extLst>
      <p:ext uri="{BB962C8B-B14F-4D97-AF65-F5344CB8AC3E}">
        <p14:creationId xmlns:p14="http://schemas.microsoft.com/office/powerpoint/2010/main" val="10690800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498996"/>
            <a:ext cx="10972800" cy="731520"/>
          </a:xfrm>
        </p:spPr>
        <p:txBody>
          <a:bodyPr/>
          <a:lstStyle>
            <a:lvl1pPr algn="ctr">
              <a:defRPr b="1" spc="0"/>
            </a:lvl1pPr>
          </a:lstStyle>
          <a:p>
            <a:r>
              <a:rPr lang="en-US" dirty="0"/>
              <a:t>Click to edit Master title style</a:t>
            </a:r>
          </a:p>
        </p:txBody>
      </p:sp>
      <p:sp>
        <p:nvSpPr>
          <p:cNvPr id="3" name="Content Placeholder 2"/>
          <p:cNvSpPr>
            <a:spLocks noGrp="1"/>
          </p:cNvSpPr>
          <p:nvPr>
            <p:ph idx="1"/>
          </p:nvPr>
        </p:nvSpPr>
        <p:spPr>
          <a:xfrm>
            <a:off x="609600" y="1453897"/>
            <a:ext cx="10972800" cy="45259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Rectangle 12"/>
          <p:cNvSpPr/>
          <p:nvPr userDrawn="1"/>
        </p:nvSpPr>
        <p:spPr>
          <a:xfrm>
            <a:off x="-82296" y="6695554"/>
            <a:ext cx="12274296" cy="281317"/>
          </a:xfrm>
          <a:prstGeom prst="rect">
            <a:avLst/>
          </a:prstGeom>
          <a:solidFill>
            <a:srgbClr val="B21E2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840235372"/>
      </p:ext>
    </p:extLst>
  </p:cSld>
  <p:clrMapOvr>
    <a:masterClrMapping/>
  </p:clrMapOvr>
  <p:extLst>
    <p:ext uri="{DCECCB84-F9BA-43D5-87BE-67443E8EF086}">
      <p15:sldGuideLst xmlns:p15="http://schemas.microsoft.com/office/powerpoint/2012/main">
        <p15:guide id="1" orient="horz" pos="912"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447800"/>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447800"/>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Rectangle 13"/>
          <p:cNvSpPr/>
          <p:nvPr userDrawn="1"/>
        </p:nvSpPr>
        <p:spPr>
          <a:xfrm>
            <a:off x="-82296" y="6695554"/>
            <a:ext cx="12274296" cy="281317"/>
          </a:xfrm>
          <a:prstGeom prst="rect">
            <a:avLst/>
          </a:prstGeom>
          <a:solidFill>
            <a:srgbClr val="B21E2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1" name="Title 1"/>
          <p:cNvSpPr>
            <a:spLocks noGrp="1"/>
          </p:cNvSpPr>
          <p:nvPr>
            <p:ph type="title"/>
          </p:nvPr>
        </p:nvSpPr>
        <p:spPr>
          <a:xfrm>
            <a:off x="609600" y="498996"/>
            <a:ext cx="10972800" cy="731520"/>
          </a:xfrm>
        </p:spPr>
        <p:txBody>
          <a:bodyPr/>
          <a:lstStyle>
            <a:lvl1pPr algn="ctr">
              <a:defRPr b="1" spc="0"/>
            </a:lvl1pPr>
          </a:lstStyle>
          <a:p>
            <a:r>
              <a:rPr lang="en-US" dirty="0"/>
              <a:t>Click to edit Master title style</a:t>
            </a:r>
          </a:p>
        </p:txBody>
      </p:sp>
    </p:spTree>
    <p:extLst>
      <p:ext uri="{BB962C8B-B14F-4D97-AF65-F5344CB8AC3E}">
        <p14:creationId xmlns:p14="http://schemas.microsoft.com/office/powerpoint/2010/main" val="1512451584"/>
      </p:ext>
    </p:extLst>
  </p:cSld>
  <p:clrMapOvr>
    <a:masterClrMapping/>
  </p:clrMapOvr>
  <p:extLst>
    <p:ext uri="{DCECCB84-F9BA-43D5-87BE-67443E8EF086}">
      <p15:sldGuideLst xmlns:p15="http://schemas.microsoft.com/office/powerpoint/2012/main">
        <p15:guide id="1" orient="horz" pos="912"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599" y="1447800"/>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09599" y="2087562"/>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93367" y="1447800"/>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93367" y="2087562"/>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Rectangle 17"/>
          <p:cNvSpPr/>
          <p:nvPr userDrawn="1"/>
        </p:nvSpPr>
        <p:spPr>
          <a:xfrm>
            <a:off x="-82296" y="6695554"/>
            <a:ext cx="12274296" cy="281317"/>
          </a:xfrm>
          <a:prstGeom prst="rect">
            <a:avLst/>
          </a:prstGeom>
          <a:solidFill>
            <a:srgbClr val="B21E2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1" name="Title 1"/>
          <p:cNvSpPr>
            <a:spLocks noGrp="1"/>
          </p:cNvSpPr>
          <p:nvPr>
            <p:ph type="title"/>
          </p:nvPr>
        </p:nvSpPr>
        <p:spPr>
          <a:xfrm>
            <a:off x="609600" y="498996"/>
            <a:ext cx="10972800" cy="731520"/>
          </a:xfrm>
        </p:spPr>
        <p:txBody>
          <a:bodyPr/>
          <a:lstStyle>
            <a:lvl1pPr algn="ctr">
              <a:defRPr b="1" spc="0"/>
            </a:lvl1pPr>
          </a:lstStyle>
          <a:p>
            <a:r>
              <a:rPr lang="en-US" dirty="0"/>
              <a:t>Click to edit Master title style</a:t>
            </a:r>
          </a:p>
        </p:txBody>
      </p:sp>
    </p:spTree>
    <p:extLst>
      <p:ext uri="{BB962C8B-B14F-4D97-AF65-F5344CB8AC3E}">
        <p14:creationId xmlns:p14="http://schemas.microsoft.com/office/powerpoint/2010/main" val="954372902"/>
      </p:ext>
    </p:extLst>
  </p:cSld>
  <p:clrMapOvr>
    <a:masterClrMapping/>
  </p:clrMapOvr>
  <p:extLst>
    <p:ext uri="{DCECCB84-F9BA-43D5-87BE-67443E8EF086}">
      <p15:sldGuideLst xmlns:p15="http://schemas.microsoft.com/office/powerpoint/2012/main">
        <p15:guide id="1" orient="horz" pos="912"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2" name="Rectangle 11"/>
          <p:cNvSpPr/>
          <p:nvPr userDrawn="1"/>
        </p:nvSpPr>
        <p:spPr>
          <a:xfrm>
            <a:off x="-82296" y="6695554"/>
            <a:ext cx="12371832" cy="281317"/>
          </a:xfrm>
          <a:prstGeom prst="rect">
            <a:avLst/>
          </a:prstGeom>
          <a:solidFill>
            <a:srgbClr val="B21E2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3" name="Title 1"/>
          <p:cNvSpPr>
            <a:spLocks noGrp="1"/>
          </p:cNvSpPr>
          <p:nvPr>
            <p:ph type="title"/>
          </p:nvPr>
        </p:nvSpPr>
        <p:spPr>
          <a:xfrm>
            <a:off x="609600" y="498996"/>
            <a:ext cx="10972800" cy="731520"/>
          </a:xfrm>
        </p:spPr>
        <p:txBody>
          <a:bodyPr/>
          <a:lstStyle>
            <a:lvl1pPr algn="ctr">
              <a:defRPr b="1" spc="0"/>
            </a:lvl1pPr>
          </a:lstStyle>
          <a:p>
            <a:r>
              <a:rPr lang="en-US" dirty="0"/>
              <a:t>Click to edit Master title style</a:t>
            </a:r>
          </a:p>
        </p:txBody>
      </p:sp>
    </p:spTree>
    <p:extLst>
      <p:ext uri="{BB962C8B-B14F-4D97-AF65-F5344CB8AC3E}">
        <p14:creationId xmlns:p14="http://schemas.microsoft.com/office/powerpoint/2010/main" val="13667020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 name="Title 1"/>
          <p:cNvSpPr>
            <a:spLocks noGrp="1"/>
          </p:cNvSpPr>
          <p:nvPr>
            <p:ph type="ctrTitle" hasCustomPrompt="1"/>
          </p:nvPr>
        </p:nvSpPr>
        <p:spPr>
          <a:xfrm>
            <a:off x="0" y="1152144"/>
            <a:ext cx="12192000" cy="4507992"/>
          </a:xfrm>
        </p:spPr>
        <p:txBody>
          <a:bodyPr/>
          <a:lstStyle>
            <a:lvl1pPr algn="ctr">
              <a:defRPr b="1" i="0" spc="0">
                <a:solidFill>
                  <a:schemeClr val="bg1"/>
                </a:solidFill>
                <a:latin typeface="Calibri"/>
                <a:cs typeface="Calibri"/>
              </a:defRPr>
            </a:lvl1pPr>
          </a:lstStyle>
          <a:p>
            <a:r>
              <a:rPr lang="en-US" dirty="0"/>
              <a:t>Section Break</a:t>
            </a:r>
          </a:p>
        </p:txBody>
      </p:sp>
    </p:spTree>
    <p:extLst>
      <p:ext uri="{BB962C8B-B14F-4D97-AF65-F5344CB8AC3E}">
        <p14:creationId xmlns:p14="http://schemas.microsoft.com/office/powerpoint/2010/main" val="39788588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Question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709961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895344" y="1770868"/>
            <a:ext cx="4644793" cy="3212612"/>
          </a:xfrm>
          <a:prstGeom prst="rect">
            <a:avLst/>
          </a:prstGeom>
        </p:spPr>
      </p:pic>
    </p:spTree>
    <p:extLst>
      <p:ext uri="{BB962C8B-B14F-4D97-AF65-F5344CB8AC3E}">
        <p14:creationId xmlns:p14="http://schemas.microsoft.com/office/powerpoint/2010/main" val="36492761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453080"/>
            <a:ext cx="10972800" cy="964557"/>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Box 3"/>
          <p:cNvSpPr txBox="1"/>
          <p:nvPr userDrawn="1"/>
        </p:nvSpPr>
        <p:spPr>
          <a:xfrm>
            <a:off x="10992939" y="6446108"/>
            <a:ext cx="521728" cy="369332"/>
          </a:xfrm>
          <a:prstGeom prst="rect">
            <a:avLst/>
          </a:prstGeom>
          <a:noFill/>
        </p:spPr>
        <p:txBody>
          <a:bodyPr wrap="square" rtlCol="0">
            <a:spAutoFit/>
          </a:bodyPr>
          <a:lstStyle/>
          <a:p>
            <a:endParaRPr lang="en-US" sz="1800" dirty="0"/>
          </a:p>
        </p:txBody>
      </p:sp>
    </p:spTree>
    <p:extLst>
      <p:ext uri="{BB962C8B-B14F-4D97-AF65-F5344CB8AC3E}">
        <p14:creationId xmlns:p14="http://schemas.microsoft.com/office/powerpoint/2010/main" val="3032298358"/>
      </p:ext>
    </p:extLst>
  </p:cSld>
  <p:clrMap bg1="lt1" tx1="dk1" bg2="lt2" tx2="dk2" accent1="accent1" accent2="accent2" accent3="accent3" accent4="accent4" accent5="accent5" accent6="accent6" hlink="hlink" folHlink="folHlink"/>
  <p:sldLayoutIdLst>
    <p:sldLayoutId id="2147483649" r:id="rId1"/>
    <p:sldLayoutId id="2147483658" r:id="rId2"/>
    <p:sldLayoutId id="2147483650" r:id="rId3"/>
    <p:sldLayoutId id="2147483652" r:id="rId4"/>
    <p:sldLayoutId id="2147483653" r:id="rId5"/>
    <p:sldLayoutId id="2147483659" r:id="rId6"/>
    <p:sldLayoutId id="2147483655" r:id="rId7"/>
    <p:sldLayoutId id="2147483656" r:id="rId8"/>
    <p:sldLayoutId id="2147483657" r:id="rId9"/>
  </p:sldLayoutIdLst>
  <p:hf hdr="0" dt="0"/>
  <p:txStyles>
    <p:titleStyle>
      <a:lvl1pPr algn="ctr" defTabSz="457200" rtl="0" eaLnBrk="1" latinLnBrk="0" hangingPunct="1">
        <a:spcBef>
          <a:spcPct val="0"/>
        </a:spcBef>
        <a:buNone/>
        <a:defRPr sz="4000" b="1" i="0" kern="1200" spc="-150">
          <a:solidFill>
            <a:schemeClr val="accent6">
              <a:lumMod val="75000"/>
            </a:schemeClr>
          </a:solidFill>
          <a:latin typeface="Calibri"/>
          <a:ea typeface="+mj-ea"/>
          <a:cs typeface="Calibri"/>
        </a:defRPr>
      </a:lvl1pPr>
    </p:titleStyle>
    <p:bodyStyle>
      <a:lvl1pPr marL="342900" indent="-342900" algn="l" defTabSz="457200" rtl="0" eaLnBrk="1" latinLnBrk="0" hangingPunct="1">
        <a:spcBef>
          <a:spcPts val="1400"/>
        </a:spcBef>
        <a:buClr>
          <a:schemeClr val="accent1"/>
        </a:buClr>
        <a:buSzPct val="90000"/>
        <a:buFont typeface="Arial"/>
        <a:buChar char="•"/>
        <a:defRPr sz="3200" b="0" i="0" kern="1200">
          <a:solidFill>
            <a:schemeClr val="accent6">
              <a:lumMod val="75000"/>
            </a:schemeClr>
          </a:solidFill>
          <a:latin typeface="+mn-lt"/>
          <a:ea typeface="+mn-ea"/>
          <a:cs typeface="Trade Gothic LT Std"/>
        </a:defRPr>
      </a:lvl1pPr>
      <a:lvl2pPr marL="742950" indent="-285750" algn="l" defTabSz="457200" rtl="0" eaLnBrk="1" latinLnBrk="0" hangingPunct="1">
        <a:spcBef>
          <a:spcPts val="800"/>
        </a:spcBef>
        <a:buClr>
          <a:schemeClr val="accent1"/>
        </a:buClr>
        <a:buSzPct val="90000"/>
        <a:buFont typeface="Arial"/>
        <a:buChar char="–"/>
        <a:defRPr sz="2800" b="0" i="0" kern="1200">
          <a:solidFill>
            <a:schemeClr val="accent6">
              <a:lumMod val="75000"/>
            </a:schemeClr>
          </a:solidFill>
          <a:latin typeface="+mn-lt"/>
          <a:ea typeface="+mn-ea"/>
          <a:cs typeface="Trade Gothic LT Std"/>
        </a:defRPr>
      </a:lvl2pPr>
      <a:lvl3pPr marL="1143000" indent="-228600" algn="l" defTabSz="457200" rtl="0" eaLnBrk="1" latinLnBrk="0" hangingPunct="1">
        <a:spcBef>
          <a:spcPts val="600"/>
        </a:spcBef>
        <a:buClr>
          <a:schemeClr val="accent1"/>
        </a:buClr>
        <a:buSzPct val="90000"/>
        <a:buFont typeface="Arial"/>
        <a:buChar char="•"/>
        <a:defRPr sz="2400" b="0" i="0" kern="1200">
          <a:solidFill>
            <a:schemeClr val="accent6">
              <a:lumMod val="75000"/>
            </a:schemeClr>
          </a:solidFill>
          <a:latin typeface="+mn-lt"/>
          <a:ea typeface="+mn-ea"/>
          <a:cs typeface="Trade Gothic LT Std"/>
        </a:defRPr>
      </a:lvl3pPr>
      <a:lvl4pPr marL="1600200" indent="-228600" algn="l" defTabSz="457200" rtl="0" eaLnBrk="1" latinLnBrk="0" hangingPunct="1">
        <a:spcBef>
          <a:spcPts val="500"/>
        </a:spcBef>
        <a:buClr>
          <a:schemeClr val="accent1"/>
        </a:buClr>
        <a:buSzPct val="90000"/>
        <a:buFont typeface="Arial"/>
        <a:buChar char="–"/>
        <a:defRPr sz="2000" b="0" i="0" kern="1200">
          <a:solidFill>
            <a:schemeClr val="accent6">
              <a:lumMod val="75000"/>
            </a:schemeClr>
          </a:solidFill>
          <a:latin typeface="+mn-lt"/>
          <a:ea typeface="+mn-ea"/>
          <a:cs typeface="Trade Gothic LT Std"/>
        </a:defRPr>
      </a:lvl4pPr>
      <a:lvl5pPr marL="2057400" indent="-228600" algn="l" defTabSz="457200" rtl="0" eaLnBrk="1" latinLnBrk="0" hangingPunct="1">
        <a:spcBef>
          <a:spcPts val="500"/>
        </a:spcBef>
        <a:buClr>
          <a:schemeClr val="accent1"/>
        </a:buClr>
        <a:buSzPct val="90000"/>
        <a:buFont typeface="Arial"/>
        <a:buChar char="»"/>
        <a:defRPr sz="2000" b="0" i="0" kern="1200">
          <a:solidFill>
            <a:schemeClr val="accent6">
              <a:lumMod val="75000"/>
            </a:schemeClr>
          </a:solidFill>
          <a:latin typeface="+mn-lt"/>
          <a:ea typeface="+mn-ea"/>
          <a:cs typeface="Trade Gothic LT Std"/>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bobmorgan@vobconsulting.com"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hyperlink" Target="mailto:bobmorgan@vobconsulting.com" TargetMode="External"/><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7.jp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18340" y="1269999"/>
            <a:ext cx="7755320" cy="3363783"/>
          </a:xfrm>
        </p:spPr>
        <p:txBody>
          <a:bodyPr>
            <a:normAutofit/>
          </a:bodyPr>
          <a:lstStyle/>
          <a:p>
            <a:r>
              <a:rPr lang="en-US" sz="5400" dirty="0"/>
              <a:t>The Most Important Skill a Manager can Develop</a:t>
            </a:r>
          </a:p>
        </p:txBody>
      </p:sp>
      <p:sp>
        <p:nvSpPr>
          <p:cNvPr id="4" name="Oval 3"/>
          <p:cNvSpPr/>
          <p:nvPr/>
        </p:nvSpPr>
        <p:spPr>
          <a:xfrm>
            <a:off x="740763" y="4459573"/>
            <a:ext cx="2016177" cy="2016177"/>
          </a:xfrm>
          <a:prstGeom prst="ellipse">
            <a:avLst/>
          </a:prstGeom>
          <a:solidFill>
            <a:schemeClr val="bg1"/>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Subtitle 2"/>
          <p:cNvSpPr txBox="1">
            <a:spLocks/>
          </p:cNvSpPr>
          <p:nvPr/>
        </p:nvSpPr>
        <p:spPr>
          <a:xfrm>
            <a:off x="2834595" y="5516380"/>
            <a:ext cx="2493711" cy="1341620"/>
          </a:xfrm>
          <a:prstGeom prst="rect">
            <a:avLst/>
          </a:prstGeom>
        </p:spPr>
        <p:txBody>
          <a:bodyPr vert="horz" lIns="91440" tIns="45720" rIns="91440" bIns="45720" rtlCol="0" anchor="ctr">
            <a:noAutofit/>
          </a:bodyPr>
          <a:lstStyle>
            <a:lvl1pPr marL="342900" indent="-342900" algn="l" defTabSz="457200" rtl="0" eaLnBrk="1" latinLnBrk="0" hangingPunct="1">
              <a:spcBef>
                <a:spcPts val="1400"/>
              </a:spcBef>
              <a:buClr>
                <a:schemeClr val="accent1"/>
              </a:buClr>
              <a:buSzPct val="90000"/>
              <a:buFont typeface="Arial"/>
              <a:buChar char="•"/>
              <a:defRPr sz="3200" b="0" i="0" kern="1200">
                <a:solidFill>
                  <a:schemeClr val="accent6">
                    <a:lumMod val="75000"/>
                  </a:schemeClr>
                </a:solidFill>
                <a:latin typeface="+mn-lt"/>
                <a:ea typeface="+mn-ea"/>
                <a:cs typeface="Trade Gothic LT Std"/>
              </a:defRPr>
            </a:lvl1pPr>
            <a:lvl2pPr marL="742950" indent="-285750" algn="l" defTabSz="457200" rtl="0" eaLnBrk="1" latinLnBrk="0" hangingPunct="1">
              <a:spcBef>
                <a:spcPts val="800"/>
              </a:spcBef>
              <a:buClr>
                <a:schemeClr val="accent1"/>
              </a:buClr>
              <a:buSzPct val="90000"/>
              <a:buFont typeface="Arial"/>
              <a:buChar char="–"/>
              <a:defRPr sz="2800" b="0" i="0" kern="1200">
                <a:solidFill>
                  <a:schemeClr val="accent6">
                    <a:lumMod val="75000"/>
                  </a:schemeClr>
                </a:solidFill>
                <a:latin typeface="+mn-lt"/>
                <a:ea typeface="+mn-ea"/>
                <a:cs typeface="Trade Gothic LT Std"/>
              </a:defRPr>
            </a:lvl2pPr>
            <a:lvl3pPr marL="1143000" indent="-228600" algn="l" defTabSz="457200" rtl="0" eaLnBrk="1" latinLnBrk="0" hangingPunct="1">
              <a:spcBef>
                <a:spcPts val="600"/>
              </a:spcBef>
              <a:buClr>
                <a:schemeClr val="accent1"/>
              </a:buClr>
              <a:buSzPct val="90000"/>
              <a:buFont typeface="Arial"/>
              <a:buChar char="•"/>
              <a:defRPr sz="2400" b="0" i="0" kern="1200">
                <a:solidFill>
                  <a:schemeClr val="accent6">
                    <a:lumMod val="75000"/>
                  </a:schemeClr>
                </a:solidFill>
                <a:latin typeface="+mn-lt"/>
                <a:ea typeface="+mn-ea"/>
                <a:cs typeface="Trade Gothic LT Std"/>
              </a:defRPr>
            </a:lvl3pPr>
            <a:lvl4pPr marL="1600200" indent="-228600" algn="l" defTabSz="457200" rtl="0" eaLnBrk="1" latinLnBrk="0" hangingPunct="1">
              <a:spcBef>
                <a:spcPts val="500"/>
              </a:spcBef>
              <a:buClr>
                <a:schemeClr val="accent1"/>
              </a:buClr>
              <a:buSzPct val="90000"/>
              <a:buFont typeface="Arial"/>
              <a:buChar char="–"/>
              <a:defRPr sz="2000" b="0" i="0" kern="1200">
                <a:solidFill>
                  <a:schemeClr val="accent6">
                    <a:lumMod val="75000"/>
                  </a:schemeClr>
                </a:solidFill>
                <a:latin typeface="+mn-lt"/>
                <a:ea typeface="+mn-ea"/>
                <a:cs typeface="Trade Gothic LT Std"/>
              </a:defRPr>
            </a:lvl4pPr>
            <a:lvl5pPr marL="2057400" indent="-228600" algn="l" defTabSz="457200" rtl="0" eaLnBrk="1" latinLnBrk="0" hangingPunct="1">
              <a:spcBef>
                <a:spcPts val="500"/>
              </a:spcBef>
              <a:buClr>
                <a:schemeClr val="accent1"/>
              </a:buClr>
              <a:buSzPct val="90000"/>
              <a:buFont typeface="Arial"/>
              <a:buChar char="»"/>
              <a:defRPr sz="2000" b="0" i="0" kern="1200">
                <a:solidFill>
                  <a:schemeClr val="accent6">
                    <a:lumMod val="75000"/>
                  </a:schemeClr>
                </a:solidFill>
                <a:latin typeface="+mn-lt"/>
                <a:ea typeface="+mn-ea"/>
                <a:cs typeface="Trade Gothic LT Std"/>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200"/>
              </a:spcBef>
              <a:buNone/>
            </a:pPr>
            <a:r>
              <a:rPr lang="en-US" sz="1200" b="1" dirty="0"/>
              <a:t>Robert Morgan	</a:t>
            </a:r>
            <a:endParaRPr lang="en-US" sz="1200" i="1" dirty="0"/>
          </a:p>
          <a:p>
            <a:pPr marL="0" indent="0">
              <a:spcBef>
                <a:spcPts val="200"/>
              </a:spcBef>
              <a:buNone/>
            </a:pPr>
            <a:r>
              <a:rPr lang="en-US" sz="1200" dirty="0"/>
              <a:t>Disruptive Leadership</a:t>
            </a:r>
          </a:p>
          <a:p>
            <a:pPr marL="0" indent="0">
              <a:spcBef>
                <a:spcPts val="200"/>
              </a:spcBef>
              <a:buNone/>
            </a:pPr>
            <a:r>
              <a:rPr lang="en-US" sz="1200" dirty="0"/>
              <a:t>801-633-8252</a:t>
            </a:r>
          </a:p>
          <a:p>
            <a:pPr marL="0" indent="0">
              <a:spcBef>
                <a:spcPts val="200"/>
              </a:spcBef>
              <a:buNone/>
            </a:pPr>
            <a:r>
              <a:rPr lang="en-US" sz="1200" dirty="0">
                <a:hlinkClick r:id="rId3"/>
              </a:rPr>
              <a:t>bobmorgan@vobconsulting.com</a:t>
            </a:r>
            <a:endParaRPr lang="en-US" sz="1200" dirty="0"/>
          </a:p>
          <a:p>
            <a:pPr marL="0" indent="0">
              <a:spcBef>
                <a:spcPts val="200"/>
              </a:spcBef>
              <a:buNone/>
            </a:pPr>
            <a:r>
              <a:rPr lang="en-US" sz="1200" dirty="0">
                <a:sym typeface="Symbol" panose="05050102010706020507" pitchFamily="18" charset="2"/>
              </a:rPr>
              <a:t>VOB LLC</a:t>
            </a:r>
            <a:endParaRPr lang="en-US" sz="1200" dirty="0"/>
          </a:p>
        </p:txBody>
      </p:sp>
      <p:pic>
        <p:nvPicPr>
          <p:cNvPr id="15" name="Picture 14" descr="A person standing in front of a mirror posing for the camera&#10;&#10;Description automatically generated">
            <a:extLst>
              <a:ext uri="{FF2B5EF4-FFF2-40B4-BE49-F238E27FC236}">
                <a16:creationId xmlns:a16="http://schemas.microsoft.com/office/drawing/2014/main" id="{63BD90CE-1BC9-4AD3-BECE-3A379711B980}"/>
              </a:ext>
            </a:extLst>
          </p:cNvPr>
          <p:cNvPicPr>
            <a:picLocks noChangeAspect="1"/>
          </p:cNvPicPr>
          <p:nvPr/>
        </p:nvPicPr>
        <p:blipFill>
          <a:blip r:embed="rId4"/>
          <a:stretch>
            <a:fillRect/>
          </a:stretch>
        </p:blipFill>
        <p:spPr>
          <a:xfrm>
            <a:off x="740763" y="4459572"/>
            <a:ext cx="2016177" cy="2016178"/>
          </a:xfrm>
          <a:prstGeom prst="rect">
            <a:avLst/>
          </a:prstGeom>
        </p:spPr>
      </p:pic>
    </p:spTree>
    <p:extLst>
      <p:ext uri="{BB962C8B-B14F-4D97-AF65-F5344CB8AC3E}">
        <p14:creationId xmlns:p14="http://schemas.microsoft.com/office/powerpoint/2010/main" val="374830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47DB9E-0943-4121-823B-E4B3D21D3363}"/>
              </a:ext>
            </a:extLst>
          </p:cNvPr>
          <p:cNvSpPr>
            <a:spLocks noGrp="1"/>
          </p:cNvSpPr>
          <p:nvPr>
            <p:ph type="title"/>
          </p:nvPr>
        </p:nvSpPr>
        <p:spPr/>
        <p:txBody>
          <a:bodyPr/>
          <a:lstStyle/>
          <a:p>
            <a:r>
              <a:rPr lang="en-US" dirty="0"/>
              <a:t>Coaching Objectives cont.</a:t>
            </a:r>
          </a:p>
        </p:txBody>
      </p:sp>
      <p:sp>
        <p:nvSpPr>
          <p:cNvPr id="3" name="Content Placeholder 2">
            <a:extLst>
              <a:ext uri="{FF2B5EF4-FFF2-40B4-BE49-F238E27FC236}">
                <a16:creationId xmlns:a16="http://schemas.microsoft.com/office/drawing/2014/main" id="{77002C57-91D4-4B32-BFFB-57FD97C4825D}"/>
              </a:ext>
            </a:extLst>
          </p:cNvPr>
          <p:cNvSpPr>
            <a:spLocks noGrp="1"/>
          </p:cNvSpPr>
          <p:nvPr>
            <p:ph idx="1"/>
          </p:nvPr>
        </p:nvSpPr>
        <p:spPr/>
        <p:txBody>
          <a:bodyPr/>
          <a:lstStyle/>
          <a:p>
            <a:pPr lvl="0"/>
            <a:r>
              <a:rPr lang="en-US" dirty="0"/>
              <a:t>How are we going to accomplish this? Action plan with KPI.</a:t>
            </a:r>
          </a:p>
          <a:p>
            <a:r>
              <a:rPr lang="en-US" dirty="0"/>
              <a:t>What do you want the future to look like?</a:t>
            </a:r>
          </a:p>
          <a:p>
            <a:pPr lvl="0"/>
            <a:r>
              <a:rPr lang="en-US" dirty="0"/>
              <a:t>Who is your best partner?</a:t>
            </a:r>
          </a:p>
          <a:p>
            <a:pPr lvl="0"/>
            <a:r>
              <a:rPr lang="en-US" dirty="0"/>
              <a:t>Last of all, how are you?</a:t>
            </a:r>
          </a:p>
        </p:txBody>
      </p:sp>
    </p:spTree>
    <p:extLst>
      <p:ext uri="{BB962C8B-B14F-4D97-AF65-F5344CB8AC3E}">
        <p14:creationId xmlns:p14="http://schemas.microsoft.com/office/powerpoint/2010/main" val="279578071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p:cTn id="31"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7" descr="A picture containing toy, doll, clock, sign&#10;&#10;Description automatically generated">
            <a:extLst>
              <a:ext uri="{FF2B5EF4-FFF2-40B4-BE49-F238E27FC236}">
                <a16:creationId xmlns:a16="http://schemas.microsoft.com/office/drawing/2014/main" id="{9000F592-EEBB-4E2D-B2ED-E801EBE3D75D}"/>
              </a:ext>
            </a:extLst>
          </p:cNvPr>
          <p:cNvPicPr>
            <a:picLocks noGrp="1" noChangeAspect="1"/>
          </p:cNvPicPr>
          <p:nvPr>
            <p:ph sz="half" idx="1"/>
          </p:nvPr>
        </p:nvPicPr>
        <p:blipFill>
          <a:blip r:embed="rId3"/>
          <a:stretch>
            <a:fillRect/>
          </a:stretch>
        </p:blipFill>
        <p:spPr>
          <a:xfrm>
            <a:off x="609600" y="2512663"/>
            <a:ext cx="5384800" cy="2396236"/>
          </a:xfrm>
          <a:noFill/>
        </p:spPr>
      </p:pic>
      <p:sp>
        <p:nvSpPr>
          <p:cNvPr id="2" name="Content Placeholder 1">
            <a:extLst>
              <a:ext uri="{FF2B5EF4-FFF2-40B4-BE49-F238E27FC236}">
                <a16:creationId xmlns:a16="http://schemas.microsoft.com/office/drawing/2014/main" id="{D8717E38-62A4-44CB-B3EA-053F3D26778B}"/>
              </a:ext>
            </a:extLst>
          </p:cNvPr>
          <p:cNvSpPr>
            <a:spLocks noGrp="1"/>
          </p:cNvSpPr>
          <p:nvPr>
            <p:ph sz="half" idx="2"/>
          </p:nvPr>
        </p:nvSpPr>
        <p:spPr>
          <a:xfrm>
            <a:off x="6197600" y="1447800"/>
            <a:ext cx="5384800" cy="4525963"/>
          </a:xfrm>
        </p:spPr>
        <p:txBody>
          <a:bodyPr>
            <a:normAutofit/>
          </a:bodyPr>
          <a:lstStyle/>
          <a:p>
            <a:r>
              <a:rPr lang="en-US"/>
              <a:t>What does your employee think when they hear this?</a:t>
            </a:r>
          </a:p>
          <a:p>
            <a:r>
              <a:rPr lang="en-US"/>
              <a:t>Relief? </a:t>
            </a:r>
          </a:p>
          <a:p>
            <a:r>
              <a:rPr lang="en-US"/>
              <a:t>Frustration? </a:t>
            </a:r>
          </a:p>
          <a:p>
            <a:r>
              <a:rPr lang="en-US"/>
              <a:t>Anger?</a:t>
            </a:r>
          </a:p>
          <a:p>
            <a:r>
              <a:rPr lang="en-US"/>
              <a:t>None of it good for morale</a:t>
            </a:r>
          </a:p>
          <a:p>
            <a:endParaRPr lang="en-US" dirty="0"/>
          </a:p>
        </p:txBody>
      </p:sp>
      <p:sp>
        <p:nvSpPr>
          <p:cNvPr id="4" name="Title 3">
            <a:extLst>
              <a:ext uri="{FF2B5EF4-FFF2-40B4-BE49-F238E27FC236}">
                <a16:creationId xmlns:a16="http://schemas.microsoft.com/office/drawing/2014/main" id="{CC58B5C3-AD8E-4C9E-A9F5-6C61C047E7C3}"/>
              </a:ext>
            </a:extLst>
          </p:cNvPr>
          <p:cNvSpPr>
            <a:spLocks noGrp="1"/>
          </p:cNvSpPr>
          <p:nvPr>
            <p:ph type="title"/>
          </p:nvPr>
        </p:nvSpPr>
        <p:spPr>
          <a:xfrm>
            <a:off x="609600" y="498996"/>
            <a:ext cx="10972800" cy="731520"/>
          </a:xfrm>
        </p:spPr>
        <p:txBody>
          <a:bodyPr anchor="ctr">
            <a:normAutofit/>
          </a:bodyPr>
          <a:lstStyle/>
          <a:p>
            <a:r>
              <a:rPr lang="en-US" dirty="0"/>
              <a:t>I am so sorry. I need to reschedule again.</a:t>
            </a:r>
          </a:p>
        </p:txBody>
      </p:sp>
    </p:spTree>
    <p:extLst>
      <p:ext uri="{BB962C8B-B14F-4D97-AF65-F5344CB8AC3E}">
        <p14:creationId xmlns:p14="http://schemas.microsoft.com/office/powerpoint/2010/main" val="4106498827"/>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A8F9978-277A-4DBC-A305-FE33A1C8B1BF}"/>
              </a:ext>
            </a:extLst>
          </p:cNvPr>
          <p:cNvSpPr>
            <a:spLocks noGrp="1"/>
          </p:cNvSpPr>
          <p:nvPr>
            <p:ph type="body" idx="1"/>
          </p:nvPr>
        </p:nvSpPr>
        <p:spPr/>
        <p:txBody>
          <a:bodyPr/>
          <a:lstStyle/>
          <a:p>
            <a:r>
              <a:rPr lang="en-US" dirty="0"/>
              <a:t>Spend 80% of your Time for 20% growth</a:t>
            </a:r>
          </a:p>
        </p:txBody>
      </p:sp>
      <p:sp>
        <p:nvSpPr>
          <p:cNvPr id="3" name="Content Placeholder 2">
            <a:extLst>
              <a:ext uri="{FF2B5EF4-FFF2-40B4-BE49-F238E27FC236}">
                <a16:creationId xmlns:a16="http://schemas.microsoft.com/office/drawing/2014/main" id="{966E2FC9-60AA-4475-AED3-64F801A19B1F}"/>
              </a:ext>
            </a:extLst>
          </p:cNvPr>
          <p:cNvSpPr>
            <a:spLocks noGrp="1"/>
          </p:cNvSpPr>
          <p:nvPr>
            <p:ph sz="half" idx="2"/>
          </p:nvPr>
        </p:nvSpPr>
        <p:spPr/>
        <p:txBody>
          <a:bodyPr/>
          <a:lstStyle/>
          <a:p>
            <a:r>
              <a:rPr lang="en-US" dirty="0"/>
              <a:t>2 salespeople averaging 20</a:t>
            </a:r>
          </a:p>
          <a:p>
            <a:r>
              <a:rPr lang="en-US" dirty="0"/>
              <a:t>3 salespeople averaging 15</a:t>
            </a:r>
          </a:p>
          <a:p>
            <a:r>
              <a:rPr lang="en-US" dirty="0"/>
              <a:t>85 X 20% = 17 more units</a:t>
            </a:r>
          </a:p>
          <a:p>
            <a:r>
              <a:rPr lang="en-US" dirty="0"/>
              <a:t>20 Unit average = 4 more per month?</a:t>
            </a:r>
          </a:p>
        </p:txBody>
      </p:sp>
      <p:sp>
        <p:nvSpPr>
          <p:cNvPr id="4" name="Text Placeholder 3">
            <a:extLst>
              <a:ext uri="{FF2B5EF4-FFF2-40B4-BE49-F238E27FC236}">
                <a16:creationId xmlns:a16="http://schemas.microsoft.com/office/drawing/2014/main" id="{3B5A4823-550A-4556-A5E7-20EE21137019}"/>
              </a:ext>
            </a:extLst>
          </p:cNvPr>
          <p:cNvSpPr>
            <a:spLocks noGrp="1"/>
          </p:cNvSpPr>
          <p:nvPr>
            <p:ph type="body" sz="quarter" idx="3"/>
          </p:nvPr>
        </p:nvSpPr>
        <p:spPr/>
        <p:txBody>
          <a:bodyPr/>
          <a:lstStyle/>
          <a:p>
            <a:r>
              <a:rPr lang="en-US" dirty="0"/>
              <a:t>Spend 80% of your time for 30% growth</a:t>
            </a:r>
          </a:p>
        </p:txBody>
      </p:sp>
      <p:sp>
        <p:nvSpPr>
          <p:cNvPr id="5" name="Content Placeholder 4">
            <a:extLst>
              <a:ext uri="{FF2B5EF4-FFF2-40B4-BE49-F238E27FC236}">
                <a16:creationId xmlns:a16="http://schemas.microsoft.com/office/drawing/2014/main" id="{DD220AA6-C82E-406B-9623-274BEF66DDF8}"/>
              </a:ext>
            </a:extLst>
          </p:cNvPr>
          <p:cNvSpPr>
            <a:spLocks noGrp="1"/>
          </p:cNvSpPr>
          <p:nvPr>
            <p:ph sz="quarter" idx="4"/>
          </p:nvPr>
        </p:nvSpPr>
        <p:spPr/>
        <p:txBody>
          <a:bodyPr/>
          <a:lstStyle/>
          <a:p>
            <a:r>
              <a:rPr lang="en-US" dirty="0"/>
              <a:t>20 salespeople averaging 9</a:t>
            </a:r>
          </a:p>
          <a:p>
            <a:r>
              <a:rPr lang="en-US" dirty="0"/>
              <a:t>180 X 30% = 54</a:t>
            </a:r>
          </a:p>
          <a:p>
            <a:r>
              <a:rPr lang="en-US" dirty="0"/>
              <a:t>9 Unit average 30% growth = 2.7 per month.</a:t>
            </a:r>
          </a:p>
          <a:p>
            <a:r>
              <a:rPr lang="en-US" dirty="0"/>
              <a:t>Which is easier?</a:t>
            </a:r>
          </a:p>
        </p:txBody>
      </p:sp>
      <p:sp>
        <p:nvSpPr>
          <p:cNvPr id="6" name="Title 5">
            <a:extLst>
              <a:ext uri="{FF2B5EF4-FFF2-40B4-BE49-F238E27FC236}">
                <a16:creationId xmlns:a16="http://schemas.microsoft.com/office/drawing/2014/main" id="{28D7E21D-C9CA-414B-8804-8971A40CDB07}"/>
              </a:ext>
            </a:extLst>
          </p:cNvPr>
          <p:cNvSpPr>
            <a:spLocks noGrp="1"/>
          </p:cNvSpPr>
          <p:nvPr>
            <p:ph type="title"/>
          </p:nvPr>
        </p:nvSpPr>
        <p:spPr/>
        <p:txBody>
          <a:bodyPr/>
          <a:lstStyle/>
          <a:p>
            <a:r>
              <a:rPr lang="en-US" dirty="0"/>
              <a:t>Observations</a:t>
            </a:r>
          </a:p>
        </p:txBody>
      </p:sp>
    </p:spTree>
    <p:extLst>
      <p:ext uri="{BB962C8B-B14F-4D97-AF65-F5344CB8AC3E}">
        <p14:creationId xmlns:p14="http://schemas.microsoft.com/office/powerpoint/2010/main" val="387432570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p:cTn id="31"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grpId="0" nodeType="clickEffect">
                                  <p:stCondLst>
                                    <p:cond delay="0"/>
                                  </p:stCondLst>
                                  <p:childTnLst>
                                    <p:set>
                                      <p:cBhvr>
                                        <p:cTn id="38" dur="1" fill="hold">
                                          <p:stCondLst>
                                            <p:cond delay="0"/>
                                          </p:stCondLst>
                                        </p:cTn>
                                        <p:tgtEl>
                                          <p:spTgt spid="5">
                                            <p:txEl>
                                              <p:pRg st="0" end="0"/>
                                            </p:txEl>
                                          </p:spTgt>
                                        </p:tgtEl>
                                        <p:attrNameLst>
                                          <p:attrName>style.visibility</p:attrName>
                                        </p:attrNameLst>
                                      </p:cBhvr>
                                      <p:to>
                                        <p:strVal val="visible"/>
                                      </p:to>
                                    </p:set>
                                    <p:anim calcmode="lin" valueType="num">
                                      <p:cBhvr>
                                        <p:cTn id="39" dur="1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40" dur="1000" fill="hold"/>
                                        <p:tgtEl>
                                          <p:spTgt spid="5">
                                            <p:txEl>
                                              <p:pRg st="0" end="0"/>
                                            </p:txEl>
                                          </p:spTgt>
                                        </p:tgtEl>
                                        <p:attrNameLst>
                                          <p:attrName>ppt_h</p:attrName>
                                        </p:attrNameLst>
                                      </p:cBhvr>
                                      <p:tavLst>
                                        <p:tav tm="0">
                                          <p:val>
                                            <p:fltVal val="0"/>
                                          </p:val>
                                        </p:tav>
                                        <p:tav tm="100000">
                                          <p:val>
                                            <p:strVal val="#ppt_h"/>
                                          </p:val>
                                        </p:tav>
                                      </p:tavLst>
                                    </p:anim>
                                    <p:anim calcmode="lin" valueType="num">
                                      <p:cBhvr>
                                        <p:cTn id="41" dur="1000" fill="hold"/>
                                        <p:tgtEl>
                                          <p:spTgt spid="5">
                                            <p:txEl>
                                              <p:pRg st="0" end="0"/>
                                            </p:txEl>
                                          </p:spTgt>
                                        </p:tgtEl>
                                        <p:attrNameLst>
                                          <p:attrName>style.rotation</p:attrName>
                                        </p:attrNameLst>
                                      </p:cBhvr>
                                      <p:tavLst>
                                        <p:tav tm="0">
                                          <p:val>
                                            <p:fltVal val="90"/>
                                          </p:val>
                                        </p:tav>
                                        <p:tav tm="100000">
                                          <p:val>
                                            <p:fltVal val="0"/>
                                          </p:val>
                                        </p:tav>
                                      </p:tavLst>
                                    </p:anim>
                                    <p:animEffect transition="in" filter="fade">
                                      <p:cBhvr>
                                        <p:cTn id="42" dur="1000"/>
                                        <p:tgtEl>
                                          <p:spTgt spid="5">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grpId="0" nodeType="clickEffect">
                                  <p:stCondLst>
                                    <p:cond delay="0"/>
                                  </p:stCondLst>
                                  <p:childTnLst>
                                    <p:set>
                                      <p:cBhvr>
                                        <p:cTn id="46" dur="1" fill="hold">
                                          <p:stCondLst>
                                            <p:cond delay="0"/>
                                          </p:stCondLst>
                                        </p:cTn>
                                        <p:tgtEl>
                                          <p:spTgt spid="5">
                                            <p:txEl>
                                              <p:pRg st="1" end="1"/>
                                            </p:txEl>
                                          </p:spTgt>
                                        </p:tgtEl>
                                        <p:attrNameLst>
                                          <p:attrName>style.visibility</p:attrName>
                                        </p:attrNameLst>
                                      </p:cBhvr>
                                      <p:to>
                                        <p:strVal val="visible"/>
                                      </p:to>
                                    </p:set>
                                    <p:anim calcmode="lin" valueType="num">
                                      <p:cBhvr>
                                        <p:cTn id="47" dur="1000" fill="hold"/>
                                        <p:tgtEl>
                                          <p:spTgt spid="5">
                                            <p:txEl>
                                              <p:pRg st="1" end="1"/>
                                            </p:txEl>
                                          </p:spTgt>
                                        </p:tgtEl>
                                        <p:attrNameLst>
                                          <p:attrName>ppt_w</p:attrName>
                                        </p:attrNameLst>
                                      </p:cBhvr>
                                      <p:tavLst>
                                        <p:tav tm="0">
                                          <p:val>
                                            <p:fltVal val="0"/>
                                          </p:val>
                                        </p:tav>
                                        <p:tav tm="100000">
                                          <p:val>
                                            <p:strVal val="#ppt_w"/>
                                          </p:val>
                                        </p:tav>
                                      </p:tavLst>
                                    </p:anim>
                                    <p:anim calcmode="lin" valueType="num">
                                      <p:cBhvr>
                                        <p:cTn id="48" dur="1000" fill="hold"/>
                                        <p:tgtEl>
                                          <p:spTgt spid="5">
                                            <p:txEl>
                                              <p:pRg st="1" end="1"/>
                                            </p:txEl>
                                          </p:spTgt>
                                        </p:tgtEl>
                                        <p:attrNameLst>
                                          <p:attrName>ppt_h</p:attrName>
                                        </p:attrNameLst>
                                      </p:cBhvr>
                                      <p:tavLst>
                                        <p:tav tm="0">
                                          <p:val>
                                            <p:fltVal val="0"/>
                                          </p:val>
                                        </p:tav>
                                        <p:tav tm="100000">
                                          <p:val>
                                            <p:strVal val="#ppt_h"/>
                                          </p:val>
                                        </p:tav>
                                      </p:tavLst>
                                    </p:anim>
                                    <p:anim calcmode="lin" valueType="num">
                                      <p:cBhvr>
                                        <p:cTn id="49" dur="1000" fill="hold"/>
                                        <p:tgtEl>
                                          <p:spTgt spid="5">
                                            <p:txEl>
                                              <p:pRg st="1" end="1"/>
                                            </p:txEl>
                                          </p:spTgt>
                                        </p:tgtEl>
                                        <p:attrNameLst>
                                          <p:attrName>style.rotation</p:attrName>
                                        </p:attrNameLst>
                                      </p:cBhvr>
                                      <p:tavLst>
                                        <p:tav tm="0">
                                          <p:val>
                                            <p:fltVal val="90"/>
                                          </p:val>
                                        </p:tav>
                                        <p:tav tm="100000">
                                          <p:val>
                                            <p:fltVal val="0"/>
                                          </p:val>
                                        </p:tav>
                                      </p:tavLst>
                                    </p:anim>
                                    <p:animEffect transition="in" filter="fade">
                                      <p:cBhvr>
                                        <p:cTn id="50" dur="1000"/>
                                        <p:tgtEl>
                                          <p:spTgt spid="5">
                                            <p:txEl>
                                              <p:pRg st="1" end="1"/>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31" presetClass="entr" presetSubtype="0" fill="hold" grpId="0" nodeType="clickEffect">
                                  <p:stCondLst>
                                    <p:cond delay="0"/>
                                  </p:stCondLst>
                                  <p:childTnLst>
                                    <p:set>
                                      <p:cBhvr>
                                        <p:cTn id="54" dur="1" fill="hold">
                                          <p:stCondLst>
                                            <p:cond delay="0"/>
                                          </p:stCondLst>
                                        </p:cTn>
                                        <p:tgtEl>
                                          <p:spTgt spid="5">
                                            <p:txEl>
                                              <p:pRg st="2" end="2"/>
                                            </p:txEl>
                                          </p:spTgt>
                                        </p:tgtEl>
                                        <p:attrNameLst>
                                          <p:attrName>style.visibility</p:attrName>
                                        </p:attrNameLst>
                                      </p:cBhvr>
                                      <p:to>
                                        <p:strVal val="visible"/>
                                      </p:to>
                                    </p:set>
                                    <p:anim calcmode="lin" valueType="num">
                                      <p:cBhvr>
                                        <p:cTn id="55" dur="1000" fill="hold"/>
                                        <p:tgtEl>
                                          <p:spTgt spid="5">
                                            <p:txEl>
                                              <p:pRg st="2" end="2"/>
                                            </p:txEl>
                                          </p:spTgt>
                                        </p:tgtEl>
                                        <p:attrNameLst>
                                          <p:attrName>ppt_w</p:attrName>
                                        </p:attrNameLst>
                                      </p:cBhvr>
                                      <p:tavLst>
                                        <p:tav tm="0">
                                          <p:val>
                                            <p:fltVal val="0"/>
                                          </p:val>
                                        </p:tav>
                                        <p:tav tm="100000">
                                          <p:val>
                                            <p:strVal val="#ppt_w"/>
                                          </p:val>
                                        </p:tav>
                                      </p:tavLst>
                                    </p:anim>
                                    <p:anim calcmode="lin" valueType="num">
                                      <p:cBhvr>
                                        <p:cTn id="56" dur="1000" fill="hold"/>
                                        <p:tgtEl>
                                          <p:spTgt spid="5">
                                            <p:txEl>
                                              <p:pRg st="2" end="2"/>
                                            </p:txEl>
                                          </p:spTgt>
                                        </p:tgtEl>
                                        <p:attrNameLst>
                                          <p:attrName>ppt_h</p:attrName>
                                        </p:attrNameLst>
                                      </p:cBhvr>
                                      <p:tavLst>
                                        <p:tav tm="0">
                                          <p:val>
                                            <p:fltVal val="0"/>
                                          </p:val>
                                        </p:tav>
                                        <p:tav tm="100000">
                                          <p:val>
                                            <p:strVal val="#ppt_h"/>
                                          </p:val>
                                        </p:tav>
                                      </p:tavLst>
                                    </p:anim>
                                    <p:anim calcmode="lin" valueType="num">
                                      <p:cBhvr>
                                        <p:cTn id="57" dur="1000" fill="hold"/>
                                        <p:tgtEl>
                                          <p:spTgt spid="5">
                                            <p:txEl>
                                              <p:pRg st="2" end="2"/>
                                            </p:txEl>
                                          </p:spTgt>
                                        </p:tgtEl>
                                        <p:attrNameLst>
                                          <p:attrName>style.rotation</p:attrName>
                                        </p:attrNameLst>
                                      </p:cBhvr>
                                      <p:tavLst>
                                        <p:tav tm="0">
                                          <p:val>
                                            <p:fltVal val="90"/>
                                          </p:val>
                                        </p:tav>
                                        <p:tav tm="100000">
                                          <p:val>
                                            <p:fltVal val="0"/>
                                          </p:val>
                                        </p:tav>
                                      </p:tavLst>
                                    </p:anim>
                                    <p:animEffect transition="in" filter="fade">
                                      <p:cBhvr>
                                        <p:cTn id="58" dur="1000"/>
                                        <p:tgtEl>
                                          <p:spTgt spid="5">
                                            <p:txEl>
                                              <p:pRg st="2" end="2"/>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31" presetClass="entr" presetSubtype="0" fill="hold" grpId="0" nodeType="clickEffect">
                                  <p:stCondLst>
                                    <p:cond delay="0"/>
                                  </p:stCondLst>
                                  <p:childTnLst>
                                    <p:set>
                                      <p:cBhvr>
                                        <p:cTn id="62" dur="1" fill="hold">
                                          <p:stCondLst>
                                            <p:cond delay="0"/>
                                          </p:stCondLst>
                                        </p:cTn>
                                        <p:tgtEl>
                                          <p:spTgt spid="5">
                                            <p:txEl>
                                              <p:pRg st="3" end="3"/>
                                            </p:txEl>
                                          </p:spTgt>
                                        </p:tgtEl>
                                        <p:attrNameLst>
                                          <p:attrName>style.visibility</p:attrName>
                                        </p:attrNameLst>
                                      </p:cBhvr>
                                      <p:to>
                                        <p:strVal val="visible"/>
                                      </p:to>
                                    </p:set>
                                    <p:anim calcmode="lin" valueType="num">
                                      <p:cBhvr>
                                        <p:cTn id="63" dur="1000" fill="hold"/>
                                        <p:tgtEl>
                                          <p:spTgt spid="5">
                                            <p:txEl>
                                              <p:pRg st="3" end="3"/>
                                            </p:txEl>
                                          </p:spTgt>
                                        </p:tgtEl>
                                        <p:attrNameLst>
                                          <p:attrName>ppt_w</p:attrName>
                                        </p:attrNameLst>
                                      </p:cBhvr>
                                      <p:tavLst>
                                        <p:tav tm="0">
                                          <p:val>
                                            <p:fltVal val="0"/>
                                          </p:val>
                                        </p:tav>
                                        <p:tav tm="100000">
                                          <p:val>
                                            <p:strVal val="#ppt_w"/>
                                          </p:val>
                                        </p:tav>
                                      </p:tavLst>
                                    </p:anim>
                                    <p:anim calcmode="lin" valueType="num">
                                      <p:cBhvr>
                                        <p:cTn id="64" dur="1000" fill="hold"/>
                                        <p:tgtEl>
                                          <p:spTgt spid="5">
                                            <p:txEl>
                                              <p:pRg st="3" end="3"/>
                                            </p:txEl>
                                          </p:spTgt>
                                        </p:tgtEl>
                                        <p:attrNameLst>
                                          <p:attrName>ppt_h</p:attrName>
                                        </p:attrNameLst>
                                      </p:cBhvr>
                                      <p:tavLst>
                                        <p:tav tm="0">
                                          <p:val>
                                            <p:fltVal val="0"/>
                                          </p:val>
                                        </p:tav>
                                        <p:tav tm="100000">
                                          <p:val>
                                            <p:strVal val="#ppt_h"/>
                                          </p:val>
                                        </p:tav>
                                      </p:tavLst>
                                    </p:anim>
                                    <p:anim calcmode="lin" valueType="num">
                                      <p:cBhvr>
                                        <p:cTn id="65" dur="1000" fill="hold"/>
                                        <p:tgtEl>
                                          <p:spTgt spid="5">
                                            <p:txEl>
                                              <p:pRg st="3" end="3"/>
                                            </p:txEl>
                                          </p:spTgt>
                                        </p:tgtEl>
                                        <p:attrNameLst>
                                          <p:attrName>style.rotation</p:attrName>
                                        </p:attrNameLst>
                                      </p:cBhvr>
                                      <p:tavLst>
                                        <p:tav tm="0">
                                          <p:val>
                                            <p:fltVal val="90"/>
                                          </p:val>
                                        </p:tav>
                                        <p:tav tm="100000">
                                          <p:val>
                                            <p:fltVal val="0"/>
                                          </p:val>
                                        </p:tav>
                                      </p:tavLst>
                                    </p:anim>
                                    <p:animEffect transition="in" filter="fade">
                                      <p:cBhvr>
                                        <p:cTn id="66" dur="10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97834E-FBE8-41B2-BAEE-23B01B549A0A}"/>
              </a:ext>
            </a:extLst>
          </p:cNvPr>
          <p:cNvSpPr>
            <a:spLocks noGrp="1"/>
          </p:cNvSpPr>
          <p:nvPr>
            <p:ph type="title"/>
          </p:nvPr>
        </p:nvSpPr>
        <p:spPr/>
        <p:txBody>
          <a:bodyPr/>
          <a:lstStyle/>
          <a:p>
            <a:r>
              <a:rPr lang="en-US" dirty="0"/>
              <a:t>Coaches Review</a:t>
            </a:r>
          </a:p>
        </p:txBody>
      </p:sp>
      <p:sp>
        <p:nvSpPr>
          <p:cNvPr id="3" name="Content Placeholder 2">
            <a:extLst>
              <a:ext uri="{FF2B5EF4-FFF2-40B4-BE49-F238E27FC236}">
                <a16:creationId xmlns:a16="http://schemas.microsoft.com/office/drawing/2014/main" id="{1E84B8C9-6903-426D-9F19-41B55AE1E658}"/>
              </a:ext>
            </a:extLst>
          </p:cNvPr>
          <p:cNvSpPr>
            <a:spLocks noGrp="1"/>
          </p:cNvSpPr>
          <p:nvPr>
            <p:ph idx="1"/>
          </p:nvPr>
        </p:nvSpPr>
        <p:spPr/>
        <p:txBody>
          <a:bodyPr/>
          <a:lstStyle/>
          <a:p>
            <a:r>
              <a:rPr lang="en-US" b="1" dirty="0"/>
              <a:t>Absolutely the most high-level item a Manager can do </a:t>
            </a:r>
          </a:p>
          <a:p>
            <a:endParaRPr lang="en-US" dirty="0"/>
          </a:p>
        </p:txBody>
      </p:sp>
      <p:sp>
        <p:nvSpPr>
          <p:cNvPr id="4" name="Conclusion Circle 1">
            <a:extLst>
              <a:ext uri="{FF2B5EF4-FFF2-40B4-BE49-F238E27FC236}">
                <a16:creationId xmlns:a16="http://schemas.microsoft.com/office/drawing/2014/main" id="{9420F380-0E2A-48BB-8191-F1B735D5972A}"/>
              </a:ext>
            </a:extLst>
          </p:cNvPr>
          <p:cNvSpPr/>
          <p:nvPr/>
        </p:nvSpPr>
        <p:spPr>
          <a:xfrm>
            <a:off x="618000" y="2637000"/>
            <a:ext cx="3240000" cy="3240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t>30% Growth</a:t>
            </a:r>
          </a:p>
        </p:txBody>
      </p:sp>
      <p:sp>
        <p:nvSpPr>
          <p:cNvPr id="5" name="Conclusion Circle 2">
            <a:extLst>
              <a:ext uri="{FF2B5EF4-FFF2-40B4-BE49-F238E27FC236}">
                <a16:creationId xmlns:a16="http://schemas.microsoft.com/office/drawing/2014/main" id="{BC1B24E0-5E60-43EF-8E5A-33011AA1D09A}"/>
              </a:ext>
            </a:extLst>
          </p:cNvPr>
          <p:cNvSpPr/>
          <p:nvPr/>
        </p:nvSpPr>
        <p:spPr>
          <a:xfrm>
            <a:off x="4410012" y="2699796"/>
            <a:ext cx="3240000" cy="3240000"/>
          </a:xfrm>
          <a:prstGeom prst="ellips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t>Higher levels of Employee engagement</a:t>
            </a:r>
          </a:p>
        </p:txBody>
      </p:sp>
      <p:sp>
        <p:nvSpPr>
          <p:cNvPr id="6" name="Conclusion Circle 3">
            <a:extLst>
              <a:ext uri="{FF2B5EF4-FFF2-40B4-BE49-F238E27FC236}">
                <a16:creationId xmlns:a16="http://schemas.microsoft.com/office/drawing/2014/main" id="{29A5E0E4-C34B-484D-ABA1-59D8499657CD}"/>
              </a:ext>
            </a:extLst>
          </p:cNvPr>
          <p:cNvSpPr/>
          <p:nvPr/>
        </p:nvSpPr>
        <p:spPr>
          <a:xfrm>
            <a:off x="8334000" y="2637000"/>
            <a:ext cx="3240000" cy="3240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t>Less stress for everyone</a:t>
            </a:r>
          </a:p>
        </p:txBody>
      </p:sp>
    </p:spTree>
    <p:extLst>
      <p:ext uri="{BB962C8B-B14F-4D97-AF65-F5344CB8AC3E}">
        <p14:creationId xmlns:p14="http://schemas.microsoft.com/office/powerpoint/2010/main" val="39060622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nodeType="clickEffect">
                                  <p:stCondLst>
                                    <p:cond delay="0"/>
                                  </p:stCondLst>
                                  <p:childTnLst>
                                    <p:set>
                                      <p:cBhvr>
                                        <p:cTn id="24" dur="1" fill="hold">
                                          <p:stCondLst>
                                            <p:cond delay="0"/>
                                          </p:stCondLst>
                                        </p:cTn>
                                        <p:tgtEl>
                                          <p:spTgt spid="5">
                                            <p:txEl>
                                              <p:pRg st="0" end="0"/>
                                            </p:txEl>
                                          </p:spTgt>
                                        </p:tgtEl>
                                        <p:attrNameLst>
                                          <p:attrName>style.visibility</p:attrName>
                                        </p:attrNameLst>
                                      </p:cBhvr>
                                      <p:to>
                                        <p:strVal val="visible"/>
                                      </p:to>
                                    </p:set>
                                    <p:anim calcmode="lin" valueType="num">
                                      <p:cBhvr>
                                        <p:cTn id="25" dur="1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26" dur="1000" fill="hold"/>
                                        <p:tgtEl>
                                          <p:spTgt spid="5">
                                            <p:txEl>
                                              <p:pRg st="0" end="0"/>
                                            </p:txEl>
                                          </p:spTgt>
                                        </p:tgtEl>
                                        <p:attrNameLst>
                                          <p:attrName>ppt_h</p:attrName>
                                        </p:attrNameLst>
                                      </p:cBhvr>
                                      <p:tavLst>
                                        <p:tav tm="0">
                                          <p:val>
                                            <p:fltVal val="0"/>
                                          </p:val>
                                        </p:tav>
                                        <p:tav tm="100000">
                                          <p:val>
                                            <p:strVal val="#ppt_h"/>
                                          </p:val>
                                        </p:tav>
                                      </p:tavLst>
                                    </p:anim>
                                    <p:anim calcmode="lin" valueType="num">
                                      <p:cBhvr>
                                        <p:cTn id="27" dur="1000" fill="hold"/>
                                        <p:tgtEl>
                                          <p:spTgt spid="5">
                                            <p:txEl>
                                              <p:pRg st="0" end="0"/>
                                            </p:txEl>
                                          </p:spTgt>
                                        </p:tgtEl>
                                        <p:attrNameLst>
                                          <p:attrName>style.rotation</p:attrName>
                                        </p:attrNameLst>
                                      </p:cBhvr>
                                      <p:tavLst>
                                        <p:tav tm="0">
                                          <p:val>
                                            <p:fltVal val="90"/>
                                          </p:val>
                                        </p:tav>
                                        <p:tav tm="100000">
                                          <p:val>
                                            <p:fltVal val="0"/>
                                          </p:val>
                                        </p:tav>
                                      </p:tavLst>
                                    </p:anim>
                                    <p:animEffect transition="in" filter="fade">
                                      <p:cBhvr>
                                        <p:cTn id="28" dur="1000"/>
                                        <p:tgtEl>
                                          <p:spTgt spid="5">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31" presetClass="entr" presetSubtype="0" fill="hold" nodeType="clickEffect">
                                  <p:stCondLst>
                                    <p:cond delay="0"/>
                                  </p:stCondLst>
                                  <p:childTnLst>
                                    <p:set>
                                      <p:cBhvr>
                                        <p:cTn id="32" dur="1" fill="hold">
                                          <p:stCondLst>
                                            <p:cond delay="0"/>
                                          </p:stCondLst>
                                        </p:cTn>
                                        <p:tgtEl>
                                          <p:spTgt spid="6">
                                            <p:txEl>
                                              <p:pRg st="0" end="0"/>
                                            </p:txEl>
                                          </p:spTgt>
                                        </p:tgtEl>
                                        <p:attrNameLst>
                                          <p:attrName>style.visibility</p:attrName>
                                        </p:attrNameLst>
                                      </p:cBhvr>
                                      <p:to>
                                        <p:strVal val="visible"/>
                                      </p:to>
                                    </p:set>
                                    <p:anim calcmode="lin" valueType="num">
                                      <p:cBhvr>
                                        <p:cTn id="33" dur="1000" fill="hold"/>
                                        <p:tgtEl>
                                          <p:spTgt spid="6">
                                            <p:txEl>
                                              <p:pRg st="0" end="0"/>
                                            </p:txEl>
                                          </p:spTgt>
                                        </p:tgtEl>
                                        <p:attrNameLst>
                                          <p:attrName>ppt_w</p:attrName>
                                        </p:attrNameLst>
                                      </p:cBhvr>
                                      <p:tavLst>
                                        <p:tav tm="0">
                                          <p:val>
                                            <p:fltVal val="0"/>
                                          </p:val>
                                        </p:tav>
                                        <p:tav tm="100000">
                                          <p:val>
                                            <p:strVal val="#ppt_w"/>
                                          </p:val>
                                        </p:tav>
                                      </p:tavLst>
                                    </p:anim>
                                    <p:anim calcmode="lin" valueType="num">
                                      <p:cBhvr>
                                        <p:cTn id="34" dur="1000" fill="hold"/>
                                        <p:tgtEl>
                                          <p:spTgt spid="6">
                                            <p:txEl>
                                              <p:pRg st="0" end="0"/>
                                            </p:txEl>
                                          </p:spTgt>
                                        </p:tgtEl>
                                        <p:attrNameLst>
                                          <p:attrName>ppt_h</p:attrName>
                                        </p:attrNameLst>
                                      </p:cBhvr>
                                      <p:tavLst>
                                        <p:tav tm="0">
                                          <p:val>
                                            <p:fltVal val="0"/>
                                          </p:val>
                                        </p:tav>
                                        <p:tav tm="100000">
                                          <p:val>
                                            <p:strVal val="#ppt_h"/>
                                          </p:val>
                                        </p:tav>
                                      </p:tavLst>
                                    </p:anim>
                                    <p:anim calcmode="lin" valueType="num">
                                      <p:cBhvr>
                                        <p:cTn id="35" dur="1000" fill="hold"/>
                                        <p:tgtEl>
                                          <p:spTgt spid="6">
                                            <p:txEl>
                                              <p:pRg st="0" end="0"/>
                                            </p:txEl>
                                          </p:spTgt>
                                        </p:tgtEl>
                                        <p:attrNameLst>
                                          <p:attrName>style.rotation</p:attrName>
                                        </p:attrNameLst>
                                      </p:cBhvr>
                                      <p:tavLst>
                                        <p:tav tm="0">
                                          <p:val>
                                            <p:fltVal val="90"/>
                                          </p:val>
                                        </p:tav>
                                        <p:tav tm="100000">
                                          <p:val>
                                            <p:fltVal val="0"/>
                                          </p:val>
                                        </p:tav>
                                      </p:tavLst>
                                    </p:anim>
                                    <p:animEffect transition="in" filter="fade">
                                      <p:cBhvr>
                                        <p:cTn id="36" dur="1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472455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18340" y="1269999"/>
            <a:ext cx="7755320" cy="3363783"/>
          </a:xfrm>
        </p:spPr>
        <p:txBody>
          <a:bodyPr>
            <a:normAutofit/>
          </a:bodyPr>
          <a:lstStyle/>
          <a:p>
            <a:r>
              <a:rPr lang="en-US" sz="5400" dirty="0"/>
              <a:t>The Most Important Skill a Manager can Develop</a:t>
            </a:r>
          </a:p>
        </p:txBody>
      </p:sp>
      <p:sp>
        <p:nvSpPr>
          <p:cNvPr id="4" name="Oval 3"/>
          <p:cNvSpPr/>
          <p:nvPr/>
        </p:nvSpPr>
        <p:spPr>
          <a:xfrm>
            <a:off x="740763" y="4459573"/>
            <a:ext cx="2016177" cy="2016177"/>
          </a:xfrm>
          <a:prstGeom prst="ellipse">
            <a:avLst/>
          </a:prstGeom>
          <a:solidFill>
            <a:schemeClr val="bg1"/>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Box 2"/>
          <p:cNvSpPr txBox="1"/>
          <p:nvPr/>
        </p:nvSpPr>
        <p:spPr>
          <a:xfrm>
            <a:off x="1256771" y="5206051"/>
            <a:ext cx="984159" cy="523220"/>
          </a:xfrm>
          <a:prstGeom prst="rect">
            <a:avLst/>
          </a:prstGeom>
          <a:noFill/>
        </p:spPr>
        <p:txBody>
          <a:bodyPr wrap="square" rtlCol="0">
            <a:spAutoFit/>
          </a:bodyPr>
          <a:lstStyle/>
          <a:p>
            <a:pPr algn="ctr"/>
            <a:r>
              <a:rPr lang="en-US" sz="1400" dirty="0"/>
              <a:t>Your photo here</a:t>
            </a:r>
          </a:p>
        </p:txBody>
      </p:sp>
      <p:sp>
        <p:nvSpPr>
          <p:cNvPr id="5" name="Subtitle 2"/>
          <p:cNvSpPr txBox="1">
            <a:spLocks/>
          </p:cNvSpPr>
          <p:nvPr/>
        </p:nvSpPr>
        <p:spPr>
          <a:xfrm>
            <a:off x="2834595" y="5516380"/>
            <a:ext cx="2493711" cy="1341620"/>
          </a:xfrm>
          <a:prstGeom prst="rect">
            <a:avLst/>
          </a:prstGeom>
        </p:spPr>
        <p:txBody>
          <a:bodyPr vert="horz" lIns="91440" tIns="45720" rIns="91440" bIns="45720" rtlCol="0" anchor="ctr">
            <a:noAutofit/>
          </a:bodyPr>
          <a:lstStyle>
            <a:lvl1pPr marL="342900" indent="-342900" algn="l" defTabSz="457200" rtl="0" eaLnBrk="1" latinLnBrk="0" hangingPunct="1">
              <a:spcBef>
                <a:spcPts val="1400"/>
              </a:spcBef>
              <a:buClr>
                <a:schemeClr val="accent1"/>
              </a:buClr>
              <a:buSzPct val="90000"/>
              <a:buFont typeface="Arial"/>
              <a:buChar char="•"/>
              <a:defRPr sz="3200" b="0" i="0" kern="1200">
                <a:solidFill>
                  <a:schemeClr val="accent6">
                    <a:lumMod val="75000"/>
                  </a:schemeClr>
                </a:solidFill>
                <a:latin typeface="+mn-lt"/>
                <a:ea typeface="+mn-ea"/>
                <a:cs typeface="Trade Gothic LT Std"/>
              </a:defRPr>
            </a:lvl1pPr>
            <a:lvl2pPr marL="742950" indent="-285750" algn="l" defTabSz="457200" rtl="0" eaLnBrk="1" latinLnBrk="0" hangingPunct="1">
              <a:spcBef>
                <a:spcPts val="800"/>
              </a:spcBef>
              <a:buClr>
                <a:schemeClr val="accent1"/>
              </a:buClr>
              <a:buSzPct val="90000"/>
              <a:buFont typeface="Arial"/>
              <a:buChar char="–"/>
              <a:defRPr sz="2800" b="0" i="0" kern="1200">
                <a:solidFill>
                  <a:schemeClr val="accent6">
                    <a:lumMod val="75000"/>
                  </a:schemeClr>
                </a:solidFill>
                <a:latin typeface="+mn-lt"/>
                <a:ea typeface="+mn-ea"/>
                <a:cs typeface="Trade Gothic LT Std"/>
              </a:defRPr>
            </a:lvl2pPr>
            <a:lvl3pPr marL="1143000" indent="-228600" algn="l" defTabSz="457200" rtl="0" eaLnBrk="1" latinLnBrk="0" hangingPunct="1">
              <a:spcBef>
                <a:spcPts val="600"/>
              </a:spcBef>
              <a:buClr>
                <a:schemeClr val="accent1"/>
              </a:buClr>
              <a:buSzPct val="90000"/>
              <a:buFont typeface="Arial"/>
              <a:buChar char="•"/>
              <a:defRPr sz="2400" b="0" i="0" kern="1200">
                <a:solidFill>
                  <a:schemeClr val="accent6">
                    <a:lumMod val="75000"/>
                  </a:schemeClr>
                </a:solidFill>
                <a:latin typeface="+mn-lt"/>
                <a:ea typeface="+mn-ea"/>
                <a:cs typeface="Trade Gothic LT Std"/>
              </a:defRPr>
            </a:lvl3pPr>
            <a:lvl4pPr marL="1600200" indent="-228600" algn="l" defTabSz="457200" rtl="0" eaLnBrk="1" latinLnBrk="0" hangingPunct="1">
              <a:spcBef>
                <a:spcPts val="500"/>
              </a:spcBef>
              <a:buClr>
                <a:schemeClr val="accent1"/>
              </a:buClr>
              <a:buSzPct val="90000"/>
              <a:buFont typeface="Arial"/>
              <a:buChar char="–"/>
              <a:defRPr sz="2000" b="0" i="0" kern="1200">
                <a:solidFill>
                  <a:schemeClr val="accent6">
                    <a:lumMod val="75000"/>
                  </a:schemeClr>
                </a:solidFill>
                <a:latin typeface="+mn-lt"/>
                <a:ea typeface="+mn-ea"/>
                <a:cs typeface="Trade Gothic LT Std"/>
              </a:defRPr>
            </a:lvl4pPr>
            <a:lvl5pPr marL="2057400" indent="-228600" algn="l" defTabSz="457200" rtl="0" eaLnBrk="1" latinLnBrk="0" hangingPunct="1">
              <a:spcBef>
                <a:spcPts val="500"/>
              </a:spcBef>
              <a:buClr>
                <a:schemeClr val="accent1"/>
              </a:buClr>
              <a:buSzPct val="90000"/>
              <a:buFont typeface="Arial"/>
              <a:buChar char="»"/>
              <a:defRPr sz="2000" b="0" i="0" kern="1200">
                <a:solidFill>
                  <a:schemeClr val="accent6">
                    <a:lumMod val="75000"/>
                  </a:schemeClr>
                </a:solidFill>
                <a:latin typeface="+mn-lt"/>
                <a:ea typeface="+mn-ea"/>
                <a:cs typeface="Trade Gothic LT Std"/>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200"/>
              </a:spcBef>
              <a:buNone/>
            </a:pPr>
            <a:r>
              <a:rPr lang="en-US" sz="1200" b="1" dirty="0"/>
              <a:t>Robert Morgan	</a:t>
            </a:r>
            <a:endParaRPr lang="en-US" sz="1200" i="1" dirty="0"/>
          </a:p>
          <a:p>
            <a:pPr marL="0" indent="0">
              <a:spcBef>
                <a:spcPts val="200"/>
              </a:spcBef>
              <a:buNone/>
            </a:pPr>
            <a:r>
              <a:rPr lang="en-US" sz="1200" dirty="0"/>
              <a:t>Disruptive Leadership</a:t>
            </a:r>
          </a:p>
          <a:p>
            <a:pPr marL="0" indent="0">
              <a:spcBef>
                <a:spcPts val="200"/>
              </a:spcBef>
              <a:buNone/>
            </a:pPr>
            <a:r>
              <a:rPr lang="en-US" sz="1200" dirty="0"/>
              <a:t>801-633-8252</a:t>
            </a:r>
          </a:p>
          <a:p>
            <a:pPr marL="0" indent="0">
              <a:spcBef>
                <a:spcPts val="200"/>
              </a:spcBef>
              <a:buNone/>
            </a:pPr>
            <a:r>
              <a:rPr lang="en-US" sz="1200" dirty="0">
                <a:hlinkClick r:id="rId3"/>
              </a:rPr>
              <a:t>bobmorgan@vobconsulting.com</a:t>
            </a:r>
            <a:endParaRPr lang="en-US" sz="1200" dirty="0"/>
          </a:p>
          <a:p>
            <a:pPr marL="0" indent="0">
              <a:spcBef>
                <a:spcPts val="200"/>
              </a:spcBef>
              <a:buNone/>
            </a:pPr>
            <a:r>
              <a:rPr lang="en-US" sz="1200" dirty="0">
                <a:sym typeface="Symbol" panose="05050102010706020507" pitchFamily="18" charset="2"/>
              </a:rPr>
              <a:t>VOB LLC</a:t>
            </a:r>
            <a:endParaRPr lang="en-US" sz="1200" dirty="0"/>
          </a:p>
        </p:txBody>
      </p:sp>
      <p:pic>
        <p:nvPicPr>
          <p:cNvPr id="7" name="Picture 6" descr="A person standing in front of a mirror posing for the camera&#10;&#10;Description automatically generated">
            <a:extLst>
              <a:ext uri="{FF2B5EF4-FFF2-40B4-BE49-F238E27FC236}">
                <a16:creationId xmlns:a16="http://schemas.microsoft.com/office/drawing/2014/main" id="{845370D5-BA5D-4C1E-A73B-DEDA48DA092E}"/>
              </a:ext>
            </a:extLst>
          </p:cNvPr>
          <p:cNvPicPr>
            <a:picLocks noChangeAspect="1"/>
          </p:cNvPicPr>
          <p:nvPr/>
        </p:nvPicPr>
        <p:blipFill>
          <a:blip r:embed="rId4"/>
          <a:stretch>
            <a:fillRect/>
          </a:stretch>
        </p:blipFill>
        <p:spPr>
          <a:xfrm>
            <a:off x="740763" y="4459572"/>
            <a:ext cx="2016177" cy="2016178"/>
          </a:xfrm>
          <a:prstGeom prst="rect">
            <a:avLst/>
          </a:prstGeom>
        </p:spPr>
      </p:pic>
    </p:spTree>
    <p:extLst>
      <p:ext uri="{BB962C8B-B14F-4D97-AF65-F5344CB8AC3E}">
        <p14:creationId xmlns:p14="http://schemas.microsoft.com/office/powerpoint/2010/main" val="191764526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242519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10783" y="1175004"/>
            <a:ext cx="10770434" cy="4507992"/>
          </a:xfrm>
        </p:spPr>
        <p:txBody>
          <a:bodyPr>
            <a:normAutofit/>
          </a:bodyPr>
          <a:lstStyle/>
          <a:p>
            <a:pPr algn="l"/>
            <a:r>
              <a:rPr lang="en-US" sz="3600" b="0" dirty="0"/>
              <a:t>These presentation materials are provided by the presenter who is solely responsible for the contents of the presentation. NADA assumes no responsibility or liability for the contents of the presentation.</a:t>
            </a:r>
          </a:p>
        </p:txBody>
      </p:sp>
    </p:spTree>
    <p:extLst>
      <p:ext uri="{BB962C8B-B14F-4D97-AF65-F5344CB8AC3E}">
        <p14:creationId xmlns:p14="http://schemas.microsoft.com/office/powerpoint/2010/main" val="227289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12C6AC-DCDF-46B1-A4CE-5FDE837529C9}"/>
              </a:ext>
            </a:extLst>
          </p:cNvPr>
          <p:cNvSpPr>
            <a:spLocks noGrp="1"/>
          </p:cNvSpPr>
          <p:nvPr>
            <p:ph type="title"/>
          </p:nvPr>
        </p:nvSpPr>
        <p:spPr/>
        <p:txBody>
          <a:bodyPr>
            <a:normAutofit/>
          </a:bodyPr>
          <a:lstStyle/>
          <a:p>
            <a:r>
              <a:rPr lang="en-US" sz="4000" dirty="0"/>
              <a:t>What is the #1 key to your Dealership’s success?</a:t>
            </a:r>
            <a:endParaRPr lang="en-US" dirty="0"/>
          </a:p>
        </p:txBody>
      </p:sp>
      <p:sp>
        <p:nvSpPr>
          <p:cNvPr id="3" name="Content Placeholder 2">
            <a:extLst>
              <a:ext uri="{FF2B5EF4-FFF2-40B4-BE49-F238E27FC236}">
                <a16:creationId xmlns:a16="http://schemas.microsoft.com/office/drawing/2014/main" id="{EFD3207A-75B9-422E-8155-302C7A0E8C81}"/>
              </a:ext>
            </a:extLst>
          </p:cNvPr>
          <p:cNvSpPr>
            <a:spLocks noGrp="1"/>
          </p:cNvSpPr>
          <p:nvPr>
            <p:ph idx="1"/>
          </p:nvPr>
        </p:nvSpPr>
        <p:spPr/>
        <p:txBody>
          <a:bodyPr>
            <a:normAutofit/>
          </a:bodyPr>
          <a:lstStyle/>
          <a:p>
            <a:r>
              <a:rPr lang="en-US" sz="3600" dirty="0"/>
              <a:t>SEO, CTA, PPC, PPO, CTR, CPC, ABC, XYZ?</a:t>
            </a:r>
          </a:p>
          <a:p>
            <a:r>
              <a:rPr lang="en-US" sz="3600" dirty="0"/>
              <a:t>ZEN Dealer</a:t>
            </a:r>
          </a:p>
          <a:p>
            <a:r>
              <a:rPr lang="en-US" sz="3600" dirty="0"/>
              <a:t>Where do we spend our time?</a:t>
            </a:r>
          </a:p>
          <a:p>
            <a:r>
              <a:rPr lang="en-US" sz="3600" dirty="0"/>
              <a:t>Pareto’s Principal  </a:t>
            </a:r>
          </a:p>
          <a:p>
            <a:r>
              <a:rPr lang="en-US" sz="3600" dirty="0"/>
              <a:t>We say we must change or die</a:t>
            </a:r>
          </a:p>
          <a:p>
            <a:r>
              <a:rPr lang="en-US" sz="3600" dirty="0"/>
              <a:t>We have to have </a:t>
            </a:r>
            <a:r>
              <a:rPr lang="en-US" sz="3600"/>
              <a:t>real conversations.</a:t>
            </a:r>
            <a:endParaRPr lang="en-US" sz="3600" dirty="0"/>
          </a:p>
          <a:p>
            <a:endParaRPr lang="en-US" dirty="0"/>
          </a:p>
        </p:txBody>
      </p:sp>
    </p:spTree>
    <p:extLst>
      <p:ext uri="{BB962C8B-B14F-4D97-AF65-F5344CB8AC3E}">
        <p14:creationId xmlns:p14="http://schemas.microsoft.com/office/powerpoint/2010/main" val="108405117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arn(inVertical)">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83B9A74D-44B8-478B-8236-1A8E9401E5B8}"/>
              </a:ext>
            </a:extLst>
          </p:cNvPr>
          <p:cNvPicPr>
            <a:picLocks noChangeAspect="1"/>
          </p:cNvPicPr>
          <p:nvPr/>
        </p:nvPicPr>
        <p:blipFill>
          <a:blip r:embed="rId3"/>
          <a:stretch>
            <a:fillRect/>
          </a:stretch>
        </p:blipFill>
        <p:spPr>
          <a:xfrm>
            <a:off x="4293915" y="4459643"/>
            <a:ext cx="2921233" cy="1829184"/>
          </a:xfrm>
          <a:prstGeom prst="rect">
            <a:avLst/>
          </a:prstGeom>
        </p:spPr>
      </p:pic>
      <p:sp>
        <p:nvSpPr>
          <p:cNvPr id="2" name="Title 1"/>
          <p:cNvSpPr>
            <a:spLocks noGrp="1"/>
          </p:cNvSpPr>
          <p:nvPr>
            <p:ph type="title"/>
          </p:nvPr>
        </p:nvSpPr>
        <p:spPr>
          <a:xfrm>
            <a:off x="760429" y="929608"/>
            <a:ext cx="10972800" cy="731520"/>
          </a:xfrm>
        </p:spPr>
        <p:txBody>
          <a:bodyPr>
            <a:normAutofit fontScale="90000"/>
          </a:bodyPr>
          <a:lstStyle/>
          <a:p>
            <a:r>
              <a:rPr lang="en-US" sz="4900" dirty="0"/>
              <a:t>Let’s have a one on one.</a:t>
            </a:r>
            <a:br>
              <a:rPr lang="en-US" dirty="0"/>
            </a:br>
            <a:endParaRPr lang="en-US" dirty="0"/>
          </a:p>
        </p:txBody>
      </p:sp>
      <p:pic>
        <p:nvPicPr>
          <p:cNvPr id="7" name="Content Placeholder 6">
            <a:extLst>
              <a:ext uri="{FF2B5EF4-FFF2-40B4-BE49-F238E27FC236}">
                <a16:creationId xmlns:a16="http://schemas.microsoft.com/office/drawing/2014/main" id="{7A2EE60F-E198-4482-869E-C517A8D460D5}"/>
              </a:ext>
            </a:extLst>
          </p:cNvPr>
          <p:cNvPicPr>
            <a:picLocks noGrp="1" noChangeAspect="1"/>
          </p:cNvPicPr>
          <p:nvPr>
            <p:ph idx="1"/>
          </p:nvPr>
        </p:nvPicPr>
        <p:blipFill>
          <a:blip r:embed="rId3"/>
          <a:stretch>
            <a:fillRect/>
          </a:stretch>
        </p:blipFill>
        <p:spPr>
          <a:xfrm>
            <a:off x="760429" y="1762484"/>
            <a:ext cx="3082894" cy="1930410"/>
          </a:xfrm>
        </p:spPr>
      </p:pic>
      <p:sp>
        <p:nvSpPr>
          <p:cNvPr id="10" name="Thought Bubble: Cloud 9">
            <a:extLst>
              <a:ext uri="{FF2B5EF4-FFF2-40B4-BE49-F238E27FC236}">
                <a16:creationId xmlns:a16="http://schemas.microsoft.com/office/drawing/2014/main" id="{D8BDCDD9-B001-475A-98E6-43E8721D1323}"/>
              </a:ext>
            </a:extLst>
          </p:cNvPr>
          <p:cNvSpPr/>
          <p:nvPr/>
        </p:nvSpPr>
        <p:spPr>
          <a:xfrm>
            <a:off x="1715218" y="1213844"/>
            <a:ext cx="2045970" cy="1097280"/>
          </a:xfrm>
          <a:prstGeom prst="cloudCallout">
            <a:avLst/>
          </a:prstGeom>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1100" dirty="0">
                <a:effectLst/>
                <a:ea typeface="Calibri" panose="020F0502020204030204" pitchFamily="34" charset="0"/>
                <a:cs typeface="Times New Roman" panose="02020603050405020304" pitchFamily="18" charset="0"/>
              </a:rPr>
              <a:t>GM just asked for the goals. I better have a one on one.</a:t>
            </a:r>
          </a:p>
        </p:txBody>
      </p:sp>
      <p:pic>
        <p:nvPicPr>
          <p:cNvPr id="14" name="Picture 13">
            <a:extLst>
              <a:ext uri="{FF2B5EF4-FFF2-40B4-BE49-F238E27FC236}">
                <a16:creationId xmlns:a16="http://schemas.microsoft.com/office/drawing/2014/main" id="{9EA4D8D7-5A61-4CFA-9B8E-6AFF390D1B5A}"/>
              </a:ext>
            </a:extLst>
          </p:cNvPr>
          <p:cNvPicPr>
            <a:picLocks noChangeAspect="1"/>
          </p:cNvPicPr>
          <p:nvPr/>
        </p:nvPicPr>
        <p:blipFill>
          <a:blip r:embed="rId4"/>
          <a:stretch>
            <a:fillRect/>
          </a:stretch>
        </p:blipFill>
        <p:spPr>
          <a:xfrm>
            <a:off x="8585207" y="3672136"/>
            <a:ext cx="2263392" cy="1969302"/>
          </a:xfrm>
          <a:prstGeom prst="rect">
            <a:avLst/>
          </a:prstGeom>
        </p:spPr>
      </p:pic>
      <p:sp>
        <p:nvSpPr>
          <p:cNvPr id="12" name="Thought Bubble: Cloud 11">
            <a:extLst>
              <a:ext uri="{FF2B5EF4-FFF2-40B4-BE49-F238E27FC236}">
                <a16:creationId xmlns:a16="http://schemas.microsoft.com/office/drawing/2014/main" id="{8C74FA31-2F1D-42F5-8378-94A45A64DB27}"/>
              </a:ext>
            </a:extLst>
          </p:cNvPr>
          <p:cNvSpPr/>
          <p:nvPr/>
        </p:nvSpPr>
        <p:spPr>
          <a:xfrm>
            <a:off x="10363359" y="3185864"/>
            <a:ext cx="1369870" cy="911629"/>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b="1" dirty="0">
                <a:effectLst/>
                <a:ea typeface="Calibri" panose="020F0502020204030204" pitchFamily="34" charset="0"/>
                <a:cs typeface="Times New Roman" panose="02020603050405020304" pitchFamily="18" charset="0"/>
              </a:rPr>
              <a:t>Ummm8</a:t>
            </a:r>
          </a:p>
        </p:txBody>
      </p:sp>
      <p:sp>
        <p:nvSpPr>
          <p:cNvPr id="11" name="Speech Bubble: Oval 10">
            <a:extLst>
              <a:ext uri="{FF2B5EF4-FFF2-40B4-BE49-F238E27FC236}">
                <a16:creationId xmlns:a16="http://schemas.microsoft.com/office/drawing/2014/main" id="{8B99C1FC-3085-4348-9D33-F07771ECAA4C}"/>
              </a:ext>
            </a:extLst>
          </p:cNvPr>
          <p:cNvSpPr/>
          <p:nvPr/>
        </p:nvSpPr>
        <p:spPr>
          <a:xfrm>
            <a:off x="9338794" y="1415907"/>
            <a:ext cx="2356422" cy="1969302"/>
          </a:xfrm>
          <a:prstGeom prst="wedgeEllipseCallout">
            <a:avLst/>
          </a:prstGeom>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dirty="0">
                <a:effectLst/>
                <a:ea typeface="Calibri" panose="020F0502020204030204" pitchFamily="34" charset="0"/>
                <a:cs typeface="Times New Roman" panose="02020603050405020304" pitchFamily="18" charset="0"/>
              </a:rPr>
              <a:t>What’s up Boss?</a:t>
            </a:r>
          </a:p>
          <a:p>
            <a:pPr marL="0" marR="0" algn="ctr">
              <a:lnSpc>
                <a:spcPct val="107000"/>
              </a:lnSpc>
              <a:spcBef>
                <a:spcPts val="0"/>
              </a:spcBef>
              <a:spcAft>
                <a:spcPts val="800"/>
              </a:spcAft>
            </a:pPr>
            <a:r>
              <a:rPr lang="en-US" dirty="0">
                <a:effectLst/>
                <a:ea typeface="Calibri" panose="020F0502020204030204" pitchFamily="34" charset="0"/>
                <a:cs typeface="Times New Roman" panose="02020603050405020304" pitchFamily="18" charset="0"/>
              </a:rPr>
              <a:t>How about 12?</a:t>
            </a:r>
          </a:p>
        </p:txBody>
      </p:sp>
      <p:sp>
        <p:nvSpPr>
          <p:cNvPr id="3" name="Speech Bubble: Rectangle with Corners Rounded 2">
            <a:extLst>
              <a:ext uri="{FF2B5EF4-FFF2-40B4-BE49-F238E27FC236}">
                <a16:creationId xmlns:a16="http://schemas.microsoft.com/office/drawing/2014/main" id="{26734362-E74E-429A-BE86-77A14CECBBC0}"/>
              </a:ext>
            </a:extLst>
          </p:cNvPr>
          <p:cNvSpPr/>
          <p:nvPr/>
        </p:nvSpPr>
        <p:spPr>
          <a:xfrm>
            <a:off x="4650950" y="2593966"/>
            <a:ext cx="2564198" cy="1930410"/>
          </a:xfrm>
          <a:prstGeom prst="wedgeRoundRectCallou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t>Kale, You got a minute?</a:t>
            </a:r>
          </a:p>
          <a:p>
            <a:pPr algn="ctr"/>
            <a:r>
              <a:rPr lang="en-US" dirty="0"/>
              <a:t>Time for your One on One.</a:t>
            </a:r>
          </a:p>
          <a:p>
            <a:pPr algn="ctr"/>
            <a:r>
              <a:rPr lang="en-US" dirty="0"/>
              <a:t>What’s your goal?</a:t>
            </a:r>
          </a:p>
        </p:txBody>
      </p:sp>
    </p:spTree>
    <p:extLst>
      <p:ext uri="{BB962C8B-B14F-4D97-AF65-F5344CB8AC3E}">
        <p14:creationId xmlns:p14="http://schemas.microsoft.com/office/powerpoint/2010/main" val="171748157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fade">
                                      <p:cBhvr>
                                        <p:cTn id="47" dur="1000"/>
                                        <p:tgtEl>
                                          <p:spTgt spid="12"/>
                                        </p:tgtEl>
                                      </p:cBhvr>
                                    </p:animEffect>
                                    <p:anim calcmode="lin" valueType="num">
                                      <p:cBhvr>
                                        <p:cTn id="48" dur="1000" fill="hold"/>
                                        <p:tgtEl>
                                          <p:spTgt spid="12"/>
                                        </p:tgtEl>
                                        <p:attrNameLst>
                                          <p:attrName>ppt_x</p:attrName>
                                        </p:attrNameLst>
                                      </p:cBhvr>
                                      <p:tavLst>
                                        <p:tav tm="0">
                                          <p:val>
                                            <p:strVal val="#ppt_x"/>
                                          </p:val>
                                        </p:tav>
                                        <p:tav tm="100000">
                                          <p:val>
                                            <p:strVal val="#ppt_x"/>
                                          </p:val>
                                        </p:tav>
                                      </p:tavLst>
                                    </p:anim>
                                    <p:anim calcmode="lin" valueType="num">
                                      <p:cBhvr>
                                        <p:cTn id="4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nodeType="clickEffect">
                                  <p:stCondLst>
                                    <p:cond delay="0"/>
                                  </p:stCondLst>
                                  <p:childTnLst>
                                    <p:set>
                                      <p:cBhvr>
                                        <p:cTn id="53" dur="1" fill="hold">
                                          <p:stCondLst>
                                            <p:cond delay="0"/>
                                          </p:stCondLst>
                                        </p:cTn>
                                        <p:tgtEl>
                                          <p:spTgt spid="12">
                                            <p:txEl>
                                              <p:pRg st="0" end="0"/>
                                            </p:txEl>
                                          </p:spTgt>
                                        </p:tgtEl>
                                        <p:attrNameLst>
                                          <p:attrName>style.visibility</p:attrName>
                                        </p:attrNameLst>
                                      </p:cBhvr>
                                      <p:to>
                                        <p:strVal val="visible"/>
                                      </p:to>
                                    </p:set>
                                    <p:animEffect transition="in" filter="fade">
                                      <p:cBhvr>
                                        <p:cTn id="54" dur="1000"/>
                                        <p:tgtEl>
                                          <p:spTgt spid="12">
                                            <p:txEl>
                                              <p:pRg st="0" end="0"/>
                                            </p:txEl>
                                          </p:spTgt>
                                        </p:tgtEl>
                                      </p:cBhvr>
                                    </p:animEffect>
                                    <p:anim calcmode="lin" valueType="num">
                                      <p:cBhvr>
                                        <p:cTn id="55"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56"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11">
                                            <p:txEl>
                                              <p:pRg st="1" end="1"/>
                                            </p:txEl>
                                          </p:spTgt>
                                        </p:tgtEl>
                                        <p:attrNameLst>
                                          <p:attrName>style.visibility</p:attrName>
                                        </p:attrNameLst>
                                      </p:cBhvr>
                                      <p:to>
                                        <p:strVal val="visible"/>
                                      </p:to>
                                    </p:set>
                                    <p:anim calcmode="lin" valueType="num">
                                      <p:cBhvr additive="base">
                                        <p:cTn id="61" dur="500" fill="hold"/>
                                        <p:tgtEl>
                                          <p:spTgt spid="11">
                                            <p:txEl>
                                              <p:pRg st="1" end="1"/>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11">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1" grpId="0" animBg="1"/>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5BFF33B-4B78-4B91-AF13-0CD9E4A1B2CA}"/>
              </a:ext>
            </a:extLst>
          </p:cNvPr>
          <p:cNvSpPr>
            <a:spLocks noGrp="1"/>
          </p:cNvSpPr>
          <p:nvPr>
            <p:ph sz="half" idx="1"/>
          </p:nvPr>
        </p:nvSpPr>
        <p:spPr/>
        <p:txBody>
          <a:bodyPr/>
          <a:lstStyle/>
          <a:p>
            <a:r>
              <a:rPr lang="en-US" sz="2800" dirty="0"/>
              <a:t>Do your Managers have a one on one? </a:t>
            </a:r>
          </a:p>
          <a:p>
            <a:r>
              <a:rPr lang="en-US" sz="2800" b="1" dirty="0"/>
              <a:t>30%</a:t>
            </a:r>
          </a:p>
          <a:p>
            <a:r>
              <a:rPr lang="en-US" sz="2800" dirty="0"/>
              <a:t>Managers, do you conduct one on one? </a:t>
            </a:r>
          </a:p>
          <a:p>
            <a:r>
              <a:rPr lang="en-US" sz="2800" b="1" dirty="0"/>
              <a:t>90%+</a:t>
            </a:r>
          </a:p>
          <a:p>
            <a:endParaRPr lang="en-US" dirty="0"/>
          </a:p>
        </p:txBody>
      </p:sp>
      <p:sp>
        <p:nvSpPr>
          <p:cNvPr id="3" name="Content Placeholder 2">
            <a:extLst>
              <a:ext uri="{FF2B5EF4-FFF2-40B4-BE49-F238E27FC236}">
                <a16:creationId xmlns:a16="http://schemas.microsoft.com/office/drawing/2014/main" id="{9A419DCF-F747-4780-8726-D5AB76540B93}"/>
              </a:ext>
            </a:extLst>
          </p:cNvPr>
          <p:cNvSpPr>
            <a:spLocks noGrp="1"/>
          </p:cNvSpPr>
          <p:nvPr>
            <p:ph sz="half" idx="2"/>
          </p:nvPr>
        </p:nvSpPr>
        <p:spPr/>
        <p:txBody>
          <a:bodyPr>
            <a:normAutofit fontScale="77500" lnSpcReduction="20000"/>
          </a:bodyPr>
          <a:lstStyle/>
          <a:p>
            <a:r>
              <a:rPr lang="en-US" sz="2800" b="1" dirty="0"/>
              <a:t>Reality </a:t>
            </a:r>
          </a:p>
          <a:p>
            <a:r>
              <a:rPr lang="en-US" sz="2800" dirty="0"/>
              <a:t>Actual scheduled one on one.</a:t>
            </a:r>
          </a:p>
          <a:p>
            <a:r>
              <a:rPr lang="en-US" sz="2800" dirty="0"/>
              <a:t>Everyday ? </a:t>
            </a:r>
          </a:p>
          <a:p>
            <a:r>
              <a:rPr lang="en-US" sz="2800" b="1" dirty="0"/>
              <a:t>10%</a:t>
            </a:r>
          </a:p>
          <a:p>
            <a:r>
              <a:rPr lang="en-US" sz="2800" dirty="0"/>
              <a:t>Once per month? </a:t>
            </a:r>
          </a:p>
          <a:p>
            <a:r>
              <a:rPr lang="en-US" sz="2800" b="1" dirty="0"/>
              <a:t>30%</a:t>
            </a:r>
          </a:p>
          <a:p>
            <a:r>
              <a:rPr lang="en-US" sz="2800" b="1" dirty="0"/>
              <a:t>80-90 % of our staff cannot accomplish their objectives alone.</a:t>
            </a:r>
          </a:p>
          <a:p>
            <a:r>
              <a:rPr lang="en-US" b="1" dirty="0"/>
              <a:t>We do not rise to the level of our goals. We fall to the level of our system</a:t>
            </a:r>
            <a:endParaRPr lang="en-US" sz="2800" b="1" dirty="0"/>
          </a:p>
          <a:p>
            <a:pPr marL="0" indent="0">
              <a:buNone/>
            </a:pPr>
            <a:endParaRPr lang="en-US" sz="2800" dirty="0"/>
          </a:p>
          <a:p>
            <a:endParaRPr lang="en-US" dirty="0"/>
          </a:p>
        </p:txBody>
      </p:sp>
      <p:sp>
        <p:nvSpPr>
          <p:cNvPr id="4" name="Title 3">
            <a:extLst>
              <a:ext uri="{FF2B5EF4-FFF2-40B4-BE49-F238E27FC236}">
                <a16:creationId xmlns:a16="http://schemas.microsoft.com/office/drawing/2014/main" id="{08E65DF3-61A0-4282-9299-DD5C12E5A9CA}"/>
              </a:ext>
            </a:extLst>
          </p:cNvPr>
          <p:cNvSpPr>
            <a:spLocks noGrp="1"/>
          </p:cNvSpPr>
          <p:nvPr>
            <p:ph type="title"/>
          </p:nvPr>
        </p:nvSpPr>
        <p:spPr>
          <a:xfrm>
            <a:off x="411638" y="404727"/>
            <a:ext cx="10972800" cy="877317"/>
          </a:xfrm>
        </p:spPr>
        <p:txBody>
          <a:bodyPr>
            <a:noAutofit/>
          </a:bodyPr>
          <a:lstStyle/>
          <a:p>
            <a:r>
              <a:rPr lang="en-US" sz="3200" dirty="0"/>
              <a:t>We surveyed Dealerships across the Country. </a:t>
            </a:r>
            <a:br>
              <a:rPr lang="en-US" sz="3200" dirty="0"/>
            </a:br>
            <a:r>
              <a:rPr lang="en-US" sz="3200" dirty="0"/>
              <a:t>We asked four questions.</a:t>
            </a:r>
          </a:p>
        </p:txBody>
      </p:sp>
    </p:spTree>
    <p:extLst>
      <p:ext uri="{BB962C8B-B14F-4D97-AF65-F5344CB8AC3E}">
        <p14:creationId xmlns:p14="http://schemas.microsoft.com/office/powerpoint/2010/main" val="392029242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10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2">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2">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2">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anim calcmode="lin" valueType="num">
                                      <p:cBhvr>
                                        <p:cTn id="15" dur="1000" fill="hold"/>
                                        <p:tgtEl>
                                          <p:spTgt spid="2">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2">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2">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2">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2">
                                            <p:txEl>
                                              <p:pRg st="2" end="2"/>
                                            </p:txEl>
                                          </p:spTgt>
                                        </p:tgtEl>
                                        <p:attrNameLst>
                                          <p:attrName>style.visibility</p:attrName>
                                        </p:attrNameLst>
                                      </p:cBhvr>
                                      <p:to>
                                        <p:strVal val="visible"/>
                                      </p:to>
                                    </p:set>
                                    <p:anim calcmode="lin" valueType="num">
                                      <p:cBhvr>
                                        <p:cTn id="23" dur="1000" fill="hold"/>
                                        <p:tgtEl>
                                          <p:spTgt spid="2">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2">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2">
                                            <p:txEl>
                                              <p:pRg st="2" end="2"/>
                                            </p:txEl>
                                          </p:spTgt>
                                        </p:tgtEl>
                                        <p:attrNameLst>
                                          <p:attrName>style.rotation</p:attrName>
                                        </p:attrNameLst>
                                      </p:cBhvr>
                                      <p:tavLst>
                                        <p:tav tm="0">
                                          <p:val>
                                            <p:fltVal val="90"/>
                                          </p:val>
                                        </p:tav>
                                        <p:tav tm="100000">
                                          <p:val>
                                            <p:fltVal val="0"/>
                                          </p:val>
                                        </p:tav>
                                      </p:tavLst>
                                    </p:anim>
                                    <p:animEffect transition="in" filter="fade">
                                      <p:cBhvr>
                                        <p:cTn id="26" dur="1000"/>
                                        <p:tgtEl>
                                          <p:spTgt spid="2">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2">
                                            <p:txEl>
                                              <p:pRg st="3" end="3"/>
                                            </p:txEl>
                                          </p:spTgt>
                                        </p:tgtEl>
                                        <p:attrNameLst>
                                          <p:attrName>style.visibility</p:attrName>
                                        </p:attrNameLst>
                                      </p:cBhvr>
                                      <p:to>
                                        <p:strVal val="visible"/>
                                      </p:to>
                                    </p:set>
                                    <p:anim calcmode="lin" valueType="num">
                                      <p:cBhvr>
                                        <p:cTn id="31" dur="1000" fill="hold"/>
                                        <p:tgtEl>
                                          <p:spTgt spid="2">
                                            <p:txEl>
                                              <p:pRg st="3" end="3"/>
                                            </p:txEl>
                                          </p:spTgt>
                                        </p:tgtEl>
                                        <p:attrNameLst>
                                          <p:attrName>ppt_w</p:attrName>
                                        </p:attrNameLst>
                                      </p:cBhvr>
                                      <p:tavLst>
                                        <p:tav tm="0">
                                          <p:val>
                                            <p:fltVal val="0"/>
                                          </p:val>
                                        </p:tav>
                                        <p:tav tm="100000">
                                          <p:val>
                                            <p:strVal val="#ppt_w"/>
                                          </p:val>
                                        </p:tav>
                                      </p:tavLst>
                                    </p:anim>
                                    <p:anim calcmode="lin" valueType="num">
                                      <p:cBhvr>
                                        <p:cTn id="32" dur="1000" fill="hold"/>
                                        <p:tgtEl>
                                          <p:spTgt spid="2">
                                            <p:txEl>
                                              <p:pRg st="3" end="3"/>
                                            </p:txEl>
                                          </p:spTgt>
                                        </p:tgtEl>
                                        <p:attrNameLst>
                                          <p:attrName>ppt_h</p:attrName>
                                        </p:attrNameLst>
                                      </p:cBhvr>
                                      <p:tavLst>
                                        <p:tav tm="0">
                                          <p:val>
                                            <p:fltVal val="0"/>
                                          </p:val>
                                        </p:tav>
                                        <p:tav tm="100000">
                                          <p:val>
                                            <p:strVal val="#ppt_h"/>
                                          </p:val>
                                        </p:tav>
                                      </p:tavLst>
                                    </p:anim>
                                    <p:anim calcmode="lin" valueType="num">
                                      <p:cBhvr>
                                        <p:cTn id="33" dur="1000" fill="hold"/>
                                        <p:tgtEl>
                                          <p:spTgt spid="2">
                                            <p:txEl>
                                              <p:pRg st="3" end="3"/>
                                            </p:txEl>
                                          </p:spTgt>
                                        </p:tgtEl>
                                        <p:attrNameLst>
                                          <p:attrName>style.rotation</p:attrName>
                                        </p:attrNameLst>
                                      </p:cBhvr>
                                      <p:tavLst>
                                        <p:tav tm="0">
                                          <p:val>
                                            <p:fltVal val="90"/>
                                          </p:val>
                                        </p:tav>
                                        <p:tav tm="100000">
                                          <p:val>
                                            <p:fltVal val="0"/>
                                          </p:val>
                                        </p:tav>
                                      </p:tavLst>
                                    </p:anim>
                                    <p:animEffect transition="in" filter="fade">
                                      <p:cBhvr>
                                        <p:cTn id="34" dur="1000"/>
                                        <p:tgtEl>
                                          <p:spTgt spid="2">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grpId="0" nodeType="clickEffect">
                                  <p:stCondLst>
                                    <p:cond delay="0"/>
                                  </p:stCondLst>
                                  <p:childTnLst>
                                    <p:set>
                                      <p:cBhvr>
                                        <p:cTn id="38" dur="1" fill="hold">
                                          <p:stCondLst>
                                            <p:cond delay="0"/>
                                          </p:stCondLst>
                                        </p:cTn>
                                        <p:tgtEl>
                                          <p:spTgt spid="3">
                                            <p:txEl>
                                              <p:pRg st="0" end="0"/>
                                            </p:txEl>
                                          </p:spTgt>
                                        </p:tgtEl>
                                        <p:attrNameLst>
                                          <p:attrName>style.visibility</p:attrName>
                                        </p:attrNameLst>
                                      </p:cBhvr>
                                      <p:to>
                                        <p:strVal val="visible"/>
                                      </p:to>
                                    </p:set>
                                    <p:anim calcmode="lin" valueType="num">
                                      <p:cBhvr>
                                        <p:cTn id="39"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40"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41"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42" dur="1000"/>
                                        <p:tgtEl>
                                          <p:spTgt spid="3">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grpId="0" nodeType="clickEffect">
                                  <p:stCondLst>
                                    <p:cond delay="0"/>
                                  </p:stCondLst>
                                  <p:childTnLst>
                                    <p:set>
                                      <p:cBhvr>
                                        <p:cTn id="46" dur="1" fill="hold">
                                          <p:stCondLst>
                                            <p:cond delay="0"/>
                                          </p:stCondLst>
                                        </p:cTn>
                                        <p:tgtEl>
                                          <p:spTgt spid="3">
                                            <p:txEl>
                                              <p:pRg st="1" end="1"/>
                                            </p:txEl>
                                          </p:spTgt>
                                        </p:tgtEl>
                                        <p:attrNameLst>
                                          <p:attrName>style.visibility</p:attrName>
                                        </p:attrNameLst>
                                      </p:cBhvr>
                                      <p:to>
                                        <p:strVal val="visible"/>
                                      </p:to>
                                    </p:set>
                                    <p:anim calcmode="lin" valueType="num">
                                      <p:cBhvr>
                                        <p:cTn id="47"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48"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49"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50" dur="1000"/>
                                        <p:tgtEl>
                                          <p:spTgt spid="3">
                                            <p:txEl>
                                              <p:pRg st="1" end="1"/>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31" presetClass="entr" presetSubtype="0" fill="hold" grpId="0" nodeType="clickEffect">
                                  <p:stCondLst>
                                    <p:cond delay="0"/>
                                  </p:stCondLst>
                                  <p:childTnLst>
                                    <p:set>
                                      <p:cBhvr>
                                        <p:cTn id="54" dur="1" fill="hold">
                                          <p:stCondLst>
                                            <p:cond delay="0"/>
                                          </p:stCondLst>
                                        </p:cTn>
                                        <p:tgtEl>
                                          <p:spTgt spid="3">
                                            <p:txEl>
                                              <p:pRg st="2" end="2"/>
                                            </p:txEl>
                                          </p:spTgt>
                                        </p:tgtEl>
                                        <p:attrNameLst>
                                          <p:attrName>style.visibility</p:attrName>
                                        </p:attrNameLst>
                                      </p:cBhvr>
                                      <p:to>
                                        <p:strVal val="visible"/>
                                      </p:to>
                                    </p:set>
                                    <p:anim calcmode="lin" valueType="num">
                                      <p:cBhvr>
                                        <p:cTn id="55"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56"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57"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58" dur="1000"/>
                                        <p:tgtEl>
                                          <p:spTgt spid="3">
                                            <p:txEl>
                                              <p:pRg st="2" end="2"/>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31" presetClass="entr" presetSubtype="0" fill="hold" grpId="0" nodeType="clickEffect">
                                  <p:stCondLst>
                                    <p:cond delay="0"/>
                                  </p:stCondLst>
                                  <p:childTnLst>
                                    <p:set>
                                      <p:cBhvr>
                                        <p:cTn id="62" dur="1" fill="hold">
                                          <p:stCondLst>
                                            <p:cond delay="0"/>
                                          </p:stCondLst>
                                        </p:cTn>
                                        <p:tgtEl>
                                          <p:spTgt spid="3">
                                            <p:txEl>
                                              <p:pRg st="3" end="3"/>
                                            </p:txEl>
                                          </p:spTgt>
                                        </p:tgtEl>
                                        <p:attrNameLst>
                                          <p:attrName>style.visibility</p:attrName>
                                        </p:attrNameLst>
                                      </p:cBhvr>
                                      <p:to>
                                        <p:strVal val="visible"/>
                                      </p:to>
                                    </p:set>
                                    <p:anim calcmode="lin" valueType="num">
                                      <p:cBhvr>
                                        <p:cTn id="63"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64"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65"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66" dur="1000"/>
                                        <p:tgtEl>
                                          <p:spTgt spid="3">
                                            <p:txEl>
                                              <p:pRg st="3" end="3"/>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31" presetClass="entr" presetSubtype="0" fill="hold" grpId="0" nodeType="clickEffect">
                                  <p:stCondLst>
                                    <p:cond delay="0"/>
                                  </p:stCondLst>
                                  <p:childTnLst>
                                    <p:set>
                                      <p:cBhvr>
                                        <p:cTn id="70" dur="1" fill="hold">
                                          <p:stCondLst>
                                            <p:cond delay="0"/>
                                          </p:stCondLst>
                                        </p:cTn>
                                        <p:tgtEl>
                                          <p:spTgt spid="3">
                                            <p:txEl>
                                              <p:pRg st="4" end="4"/>
                                            </p:txEl>
                                          </p:spTgt>
                                        </p:tgtEl>
                                        <p:attrNameLst>
                                          <p:attrName>style.visibility</p:attrName>
                                        </p:attrNameLst>
                                      </p:cBhvr>
                                      <p:to>
                                        <p:strVal val="visible"/>
                                      </p:to>
                                    </p:set>
                                    <p:anim calcmode="lin" valueType="num">
                                      <p:cBhvr>
                                        <p:cTn id="71"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72"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73"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74" dur="1000"/>
                                        <p:tgtEl>
                                          <p:spTgt spid="3">
                                            <p:txEl>
                                              <p:pRg st="4" end="4"/>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31" presetClass="entr" presetSubtype="0" fill="hold" grpId="0" nodeType="clickEffect">
                                  <p:stCondLst>
                                    <p:cond delay="0"/>
                                  </p:stCondLst>
                                  <p:childTnLst>
                                    <p:set>
                                      <p:cBhvr>
                                        <p:cTn id="78" dur="1" fill="hold">
                                          <p:stCondLst>
                                            <p:cond delay="0"/>
                                          </p:stCondLst>
                                        </p:cTn>
                                        <p:tgtEl>
                                          <p:spTgt spid="3">
                                            <p:txEl>
                                              <p:pRg st="5" end="5"/>
                                            </p:txEl>
                                          </p:spTgt>
                                        </p:tgtEl>
                                        <p:attrNameLst>
                                          <p:attrName>style.visibility</p:attrName>
                                        </p:attrNameLst>
                                      </p:cBhvr>
                                      <p:to>
                                        <p:strVal val="visible"/>
                                      </p:to>
                                    </p:set>
                                    <p:anim calcmode="lin" valueType="num">
                                      <p:cBhvr>
                                        <p:cTn id="79"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80"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81" dur="1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82" dur="1000"/>
                                        <p:tgtEl>
                                          <p:spTgt spid="3">
                                            <p:txEl>
                                              <p:pRg st="5" end="5"/>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31" presetClass="entr" presetSubtype="0" fill="hold" grpId="0" nodeType="clickEffect">
                                  <p:stCondLst>
                                    <p:cond delay="0"/>
                                  </p:stCondLst>
                                  <p:childTnLst>
                                    <p:set>
                                      <p:cBhvr>
                                        <p:cTn id="86" dur="1" fill="hold">
                                          <p:stCondLst>
                                            <p:cond delay="0"/>
                                          </p:stCondLst>
                                        </p:cTn>
                                        <p:tgtEl>
                                          <p:spTgt spid="3">
                                            <p:txEl>
                                              <p:pRg st="6" end="6"/>
                                            </p:txEl>
                                          </p:spTgt>
                                        </p:tgtEl>
                                        <p:attrNameLst>
                                          <p:attrName>style.visibility</p:attrName>
                                        </p:attrNameLst>
                                      </p:cBhvr>
                                      <p:to>
                                        <p:strVal val="visible"/>
                                      </p:to>
                                    </p:set>
                                    <p:anim calcmode="lin" valueType="num">
                                      <p:cBhvr>
                                        <p:cTn id="87" dur="1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88" dur="1000" fill="hold"/>
                                        <p:tgtEl>
                                          <p:spTgt spid="3">
                                            <p:txEl>
                                              <p:pRg st="6" end="6"/>
                                            </p:txEl>
                                          </p:spTgt>
                                        </p:tgtEl>
                                        <p:attrNameLst>
                                          <p:attrName>ppt_h</p:attrName>
                                        </p:attrNameLst>
                                      </p:cBhvr>
                                      <p:tavLst>
                                        <p:tav tm="0">
                                          <p:val>
                                            <p:fltVal val="0"/>
                                          </p:val>
                                        </p:tav>
                                        <p:tav tm="100000">
                                          <p:val>
                                            <p:strVal val="#ppt_h"/>
                                          </p:val>
                                        </p:tav>
                                      </p:tavLst>
                                    </p:anim>
                                    <p:anim calcmode="lin" valueType="num">
                                      <p:cBhvr>
                                        <p:cTn id="89" dur="1000" fill="hold"/>
                                        <p:tgtEl>
                                          <p:spTgt spid="3">
                                            <p:txEl>
                                              <p:pRg st="6" end="6"/>
                                            </p:txEl>
                                          </p:spTgt>
                                        </p:tgtEl>
                                        <p:attrNameLst>
                                          <p:attrName>style.rotation</p:attrName>
                                        </p:attrNameLst>
                                      </p:cBhvr>
                                      <p:tavLst>
                                        <p:tav tm="0">
                                          <p:val>
                                            <p:fltVal val="90"/>
                                          </p:val>
                                        </p:tav>
                                        <p:tav tm="100000">
                                          <p:val>
                                            <p:fltVal val="0"/>
                                          </p:val>
                                        </p:tav>
                                      </p:tavLst>
                                    </p:anim>
                                    <p:animEffect transition="in" filter="fade">
                                      <p:cBhvr>
                                        <p:cTn id="90" dur="1000"/>
                                        <p:tgtEl>
                                          <p:spTgt spid="3">
                                            <p:txEl>
                                              <p:pRg st="6" end="6"/>
                                            </p:txEl>
                                          </p:spTgt>
                                        </p:tgtEl>
                                      </p:cBhvr>
                                    </p:animEffect>
                                  </p:childTnLst>
                                </p:cTn>
                              </p:par>
                            </p:childTnLst>
                          </p:cTn>
                        </p:par>
                      </p:childTnLst>
                    </p:cTn>
                  </p:par>
                  <p:par>
                    <p:cTn id="91" fill="hold">
                      <p:stCondLst>
                        <p:cond delay="indefinite"/>
                      </p:stCondLst>
                      <p:childTnLst>
                        <p:par>
                          <p:cTn id="92" fill="hold">
                            <p:stCondLst>
                              <p:cond delay="0"/>
                            </p:stCondLst>
                            <p:childTnLst>
                              <p:par>
                                <p:cTn id="93" presetID="31" presetClass="entr" presetSubtype="0" fill="hold" grpId="0" nodeType="clickEffect">
                                  <p:stCondLst>
                                    <p:cond delay="0"/>
                                  </p:stCondLst>
                                  <p:childTnLst>
                                    <p:set>
                                      <p:cBhvr>
                                        <p:cTn id="94" dur="1" fill="hold">
                                          <p:stCondLst>
                                            <p:cond delay="0"/>
                                          </p:stCondLst>
                                        </p:cTn>
                                        <p:tgtEl>
                                          <p:spTgt spid="3">
                                            <p:txEl>
                                              <p:pRg st="7" end="7"/>
                                            </p:txEl>
                                          </p:spTgt>
                                        </p:tgtEl>
                                        <p:attrNameLst>
                                          <p:attrName>style.visibility</p:attrName>
                                        </p:attrNameLst>
                                      </p:cBhvr>
                                      <p:to>
                                        <p:strVal val="visible"/>
                                      </p:to>
                                    </p:set>
                                    <p:anim calcmode="lin" valueType="num">
                                      <p:cBhvr>
                                        <p:cTn id="95" dur="1000" fill="hold"/>
                                        <p:tgtEl>
                                          <p:spTgt spid="3">
                                            <p:txEl>
                                              <p:pRg st="7" end="7"/>
                                            </p:txEl>
                                          </p:spTgt>
                                        </p:tgtEl>
                                        <p:attrNameLst>
                                          <p:attrName>ppt_w</p:attrName>
                                        </p:attrNameLst>
                                      </p:cBhvr>
                                      <p:tavLst>
                                        <p:tav tm="0">
                                          <p:val>
                                            <p:fltVal val="0"/>
                                          </p:val>
                                        </p:tav>
                                        <p:tav tm="100000">
                                          <p:val>
                                            <p:strVal val="#ppt_w"/>
                                          </p:val>
                                        </p:tav>
                                      </p:tavLst>
                                    </p:anim>
                                    <p:anim calcmode="lin" valueType="num">
                                      <p:cBhvr>
                                        <p:cTn id="96" dur="1000" fill="hold"/>
                                        <p:tgtEl>
                                          <p:spTgt spid="3">
                                            <p:txEl>
                                              <p:pRg st="7" end="7"/>
                                            </p:txEl>
                                          </p:spTgt>
                                        </p:tgtEl>
                                        <p:attrNameLst>
                                          <p:attrName>ppt_h</p:attrName>
                                        </p:attrNameLst>
                                      </p:cBhvr>
                                      <p:tavLst>
                                        <p:tav tm="0">
                                          <p:val>
                                            <p:fltVal val="0"/>
                                          </p:val>
                                        </p:tav>
                                        <p:tav tm="100000">
                                          <p:val>
                                            <p:strVal val="#ppt_h"/>
                                          </p:val>
                                        </p:tav>
                                      </p:tavLst>
                                    </p:anim>
                                    <p:anim calcmode="lin" valueType="num">
                                      <p:cBhvr>
                                        <p:cTn id="97" dur="1000" fill="hold"/>
                                        <p:tgtEl>
                                          <p:spTgt spid="3">
                                            <p:txEl>
                                              <p:pRg st="7" end="7"/>
                                            </p:txEl>
                                          </p:spTgt>
                                        </p:tgtEl>
                                        <p:attrNameLst>
                                          <p:attrName>style.rotation</p:attrName>
                                        </p:attrNameLst>
                                      </p:cBhvr>
                                      <p:tavLst>
                                        <p:tav tm="0">
                                          <p:val>
                                            <p:fltVal val="90"/>
                                          </p:val>
                                        </p:tav>
                                        <p:tav tm="100000">
                                          <p:val>
                                            <p:fltVal val="0"/>
                                          </p:val>
                                        </p:tav>
                                      </p:tavLst>
                                    </p:anim>
                                    <p:animEffect transition="in" filter="fade">
                                      <p:cBhvr>
                                        <p:cTn id="98" dur="1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D607F6D-DA38-4F14-A394-0E089BF3ADBF}"/>
              </a:ext>
            </a:extLst>
          </p:cNvPr>
          <p:cNvSpPr>
            <a:spLocks noGrp="1"/>
          </p:cNvSpPr>
          <p:nvPr>
            <p:ph sz="half" idx="1"/>
          </p:nvPr>
        </p:nvSpPr>
        <p:spPr/>
        <p:txBody>
          <a:bodyPr>
            <a:normAutofit/>
          </a:bodyPr>
          <a:lstStyle/>
          <a:p>
            <a:r>
              <a:rPr lang="en-US" dirty="0"/>
              <a:t>Take time to make time</a:t>
            </a:r>
          </a:p>
          <a:p>
            <a:r>
              <a:rPr lang="en-US" dirty="0"/>
              <a:t>Before the meeting, Prepare- do some research and take notes.</a:t>
            </a:r>
          </a:p>
          <a:p>
            <a:pPr marL="0" indent="0">
              <a:buNone/>
            </a:pPr>
            <a:endParaRPr lang="en-US" dirty="0"/>
          </a:p>
          <a:p>
            <a:pPr marL="0" indent="0">
              <a:buNone/>
            </a:pPr>
            <a:r>
              <a:rPr lang="en-US" dirty="0"/>
              <a:t>If you schedule a review, nothing is more important. No interruptions. </a:t>
            </a:r>
          </a:p>
          <a:p>
            <a:endParaRPr lang="en-US" dirty="0"/>
          </a:p>
        </p:txBody>
      </p:sp>
      <p:sp>
        <p:nvSpPr>
          <p:cNvPr id="3" name="Content Placeholder 2">
            <a:extLst>
              <a:ext uri="{FF2B5EF4-FFF2-40B4-BE49-F238E27FC236}">
                <a16:creationId xmlns:a16="http://schemas.microsoft.com/office/drawing/2014/main" id="{35FF45D4-FAA3-4E28-828C-A75399D70CB6}"/>
              </a:ext>
            </a:extLst>
          </p:cNvPr>
          <p:cNvSpPr>
            <a:spLocks noGrp="1"/>
          </p:cNvSpPr>
          <p:nvPr>
            <p:ph sz="half" idx="2"/>
          </p:nvPr>
        </p:nvSpPr>
        <p:spPr/>
        <p:txBody>
          <a:bodyPr/>
          <a:lstStyle/>
          <a:p>
            <a:r>
              <a:rPr lang="en-US" sz="2800" b="1" dirty="0"/>
              <a:t> Employee must understand that you care.</a:t>
            </a:r>
          </a:p>
          <a:p>
            <a:r>
              <a:rPr lang="en-US" sz="2800" b="1" dirty="0"/>
              <a:t>Decide what excellence looks like for each review</a:t>
            </a:r>
          </a:p>
          <a:p>
            <a:r>
              <a:rPr lang="en-US" sz="2800" b="1" dirty="0"/>
              <a:t>Make an agenda</a:t>
            </a:r>
          </a:p>
          <a:p>
            <a:r>
              <a:rPr lang="en-US" b="1" dirty="0"/>
              <a:t>Let the employee know what to expect.</a:t>
            </a:r>
            <a:endParaRPr lang="en-US" sz="2800" b="1" dirty="0"/>
          </a:p>
          <a:p>
            <a:endParaRPr lang="en-US" dirty="0"/>
          </a:p>
        </p:txBody>
      </p:sp>
      <p:sp>
        <p:nvSpPr>
          <p:cNvPr id="4" name="Title 3">
            <a:extLst>
              <a:ext uri="{FF2B5EF4-FFF2-40B4-BE49-F238E27FC236}">
                <a16:creationId xmlns:a16="http://schemas.microsoft.com/office/drawing/2014/main" id="{D76A8606-4AB1-47CC-B4BE-6082B76D7770}"/>
              </a:ext>
            </a:extLst>
          </p:cNvPr>
          <p:cNvSpPr>
            <a:spLocks noGrp="1"/>
          </p:cNvSpPr>
          <p:nvPr>
            <p:ph type="title"/>
          </p:nvPr>
        </p:nvSpPr>
        <p:spPr/>
        <p:txBody>
          <a:bodyPr/>
          <a:lstStyle/>
          <a:p>
            <a:r>
              <a:rPr lang="en-US" dirty="0"/>
              <a:t>Coaches Review Checklist</a:t>
            </a:r>
          </a:p>
        </p:txBody>
      </p:sp>
    </p:spTree>
    <p:extLst>
      <p:ext uri="{BB962C8B-B14F-4D97-AF65-F5344CB8AC3E}">
        <p14:creationId xmlns:p14="http://schemas.microsoft.com/office/powerpoint/2010/main" val="119487512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barn(inVertical)">
                                      <p:cBhvr>
                                        <p:cTn id="17" dur="5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3">
                                            <p:txEl>
                                              <p:pRg st="1" end="1"/>
                                            </p:txEl>
                                          </p:spTgt>
                                        </p:tgtEl>
                                        <p:attrNameLst>
                                          <p:attrName>style.visibility</p:attrName>
                                        </p:attrNameLst>
                                      </p:cBhvr>
                                      <p:to>
                                        <p:strVal val="visible"/>
                                      </p:to>
                                    </p:set>
                                    <p:animEffect transition="in" filter="barn(inVertical)">
                                      <p:cBhvr>
                                        <p:cTn id="26" dur="500"/>
                                        <p:tgtEl>
                                          <p:spTgt spid="3">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3C3B93-F21A-45F8-AD33-0F2757D0E174}"/>
              </a:ext>
            </a:extLst>
          </p:cNvPr>
          <p:cNvSpPr>
            <a:spLocks noGrp="1"/>
          </p:cNvSpPr>
          <p:nvPr>
            <p:ph type="title"/>
          </p:nvPr>
        </p:nvSpPr>
        <p:spPr/>
        <p:txBody>
          <a:bodyPr/>
          <a:lstStyle/>
          <a:p>
            <a:r>
              <a:rPr lang="en-US" dirty="0"/>
              <a:t>Coaching Objectives</a:t>
            </a:r>
          </a:p>
        </p:txBody>
      </p:sp>
      <p:sp>
        <p:nvSpPr>
          <p:cNvPr id="3" name="Content Placeholder 2">
            <a:extLst>
              <a:ext uri="{FF2B5EF4-FFF2-40B4-BE49-F238E27FC236}">
                <a16:creationId xmlns:a16="http://schemas.microsoft.com/office/drawing/2014/main" id="{AEF2391C-6A1D-4C0B-8153-E68AD600FF9B}"/>
              </a:ext>
            </a:extLst>
          </p:cNvPr>
          <p:cNvSpPr>
            <a:spLocks noGrp="1"/>
          </p:cNvSpPr>
          <p:nvPr>
            <p:ph idx="1"/>
          </p:nvPr>
        </p:nvSpPr>
        <p:spPr/>
        <p:txBody>
          <a:bodyPr>
            <a:normAutofit/>
          </a:bodyPr>
          <a:lstStyle/>
          <a:p>
            <a:pPr lvl="0"/>
            <a:r>
              <a:rPr lang="en-US" dirty="0"/>
              <a:t>Schedule a time.  This must be strict. </a:t>
            </a:r>
          </a:p>
          <a:p>
            <a:pPr lvl="0"/>
            <a:r>
              <a:rPr lang="en-US" dirty="0"/>
              <a:t>Ask these questions.</a:t>
            </a:r>
          </a:p>
          <a:p>
            <a:pPr lvl="0"/>
            <a:r>
              <a:rPr lang="en-US" dirty="0"/>
              <a:t>What is your purpose? Why do you do what you do? </a:t>
            </a:r>
          </a:p>
          <a:p>
            <a:pPr lvl="0"/>
            <a:r>
              <a:rPr lang="en-US" dirty="0"/>
              <a:t>What are your actual goals?</a:t>
            </a:r>
          </a:p>
          <a:p>
            <a:pPr lvl="0"/>
            <a:r>
              <a:rPr lang="en-US" dirty="0"/>
              <a:t>How should we measure your progress?</a:t>
            </a:r>
          </a:p>
          <a:p>
            <a:pPr lvl="0"/>
            <a:r>
              <a:rPr lang="en-US" dirty="0"/>
              <a:t>If we want our team to win, we must make it easy.</a:t>
            </a:r>
          </a:p>
          <a:p>
            <a:endParaRPr lang="en-US" dirty="0"/>
          </a:p>
        </p:txBody>
      </p:sp>
    </p:spTree>
    <p:extLst>
      <p:ext uri="{BB962C8B-B14F-4D97-AF65-F5344CB8AC3E}">
        <p14:creationId xmlns:p14="http://schemas.microsoft.com/office/powerpoint/2010/main" val="364358696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arn(inVertical)">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EDB878-9B9A-4C0E-9CCE-67EA148860B0}"/>
              </a:ext>
            </a:extLst>
          </p:cNvPr>
          <p:cNvSpPr>
            <a:spLocks noGrp="1"/>
          </p:cNvSpPr>
          <p:nvPr>
            <p:ph type="title"/>
          </p:nvPr>
        </p:nvSpPr>
        <p:spPr>
          <a:xfrm>
            <a:off x="609600" y="498996"/>
            <a:ext cx="10972800" cy="731520"/>
          </a:xfrm>
        </p:spPr>
        <p:txBody>
          <a:bodyPr anchor="ctr">
            <a:normAutofit/>
          </a:bodyPr>
          <a:lstStyle/>
          <a:p>
            <a:r>
              <a:rPr lang="en-US" dirty="0"/>
              <a:t>KPI’s</a:t>
            </a:r>
          </a:p>
        </p:txBody>
      </p:sp>
      <p:pic>
        <p:nvPicPr>
          <p:cNvPr id="5" name="Content Placeholder 4" descr="A screenshot of a cell phone&#10;&#10;Description automatically generated">
            <a:extLst>
              <a:ext uri="{FF2B5EF4-FFF2-40B4-BE49-F238E27FC236}">
                <a16:creationId xmlns:a16="http://schemas.microsoft.com/office/drawing/2014/main" id="{37037C19-B184-4785-A96F-A62D7C16AD72}"/>
              </a:ext>
            </a:extLst>
          </p:cNvPr>
          <p:cNvPicPr>
            <a:picLocks noGrp="1" noChangeAspect="1"/>
          </p:cNvPicPr>
          <p:nvPr>
            <p:ph idx="1"/>
          </p:nvPr>
        </p:nvPicPr>
        <p:blipFill>
          <a:blip r:embed="rId3"/>
          <a:stretch>
            <a:fillRect/>
          </a:stretch>
        </p:blipFill>
        <p:spPr>
          <a:xfrm>
            <a:off x="833252" y="1453897"/>
            <a:ext cx="10525495" cy="4525963"/>
          </a:xfrm>
          <a:prstGeom prst="rect">
            <a:avLst/>
          </a:prstGeom>
          <a:noFill/>
        </p:spPr>
      </p:pic>
    </p:spTree>
    <p:extLst>
      <p:ext uri="{BB962C8B-B14F-4D97-AF65-F5344CB8AC3E}">
        <p14:creationId xmlns:p14="http://schemas.microsoft.com/office/powerpoint/2010/main" val="101588384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001302-84BE-43B8-8646-A19C8590B063}"/>
              </a:ext>
            </a:extLst>
          </p:cNvPr>
          <p:cNvSpPr>
            <a:spLocks noGrp="1"/>
          </p:cNvSpPr>
          <p:nvPr>
            <p:ph type="title"/>
          </p:nvPr>
        </p:nvSpPr>
        <p:spPr>
          <a:xfrm>
            <a:off x="609600" y="517225"/>
            <a:ext cx="10972800" cy="731520"/>
          </a:xfrm>
        </p:spPr>
        <p:txBody>
          <a:bodyPr/>
          <a:lstStyle/>
          <a:p>
            <a:r>
              <a:rPr lang="en-US" dirty="0"/>
              <a:t>KPI’s cont.</a:t>
            </a:r>
          </a:p>
        </p:txBody>
      </p:sp>
      <p:pic>
        <p:nvPicPr>
          <p:cNvPr id="7" name="Content Placeholder 6" descr="A picture containing table&#10;&#10;Description automatically generated">
            <a:extLst>
              <a:ext uri="{FF2B5EF4-FFF2-40B4-BE49-F238E27FC236}">
                <a16:creationId xmlns:a16="http://schemas.microsoft.com/office/drawing/2014/main" id="{5B0198AB-065C-4B1F-B9E5-72E48D11FD10}"/>
              </a:ext>
            </a:extLst>
          </p:cNvPr>
          <p:cNvPicPr>
            <a:picLocks noGrp="1" noChangeAspect="1"/>
          </p:cNvPicPr>
          <p:nvPr>
            <p:ph idx="1"/>
          </p:nvPr>
        </p:nvPicPr>
        <p:blipFill>
          <a:blip r:embed="rId3"/>
          <a:stretch>
            <a:fillRect/>
          </a:stretch>
        </p:blipFill>
        <p:spPr>
          <a:xfrm>
            <a:off x="1729740" y="1474470"/>
            <a:ext cx="8732520" cy="1303020"/>
          </a:xfrm>
        </p:spPr>
      </p:pic>
      <p:pic>
        <p:nvPicPr>
          <p:cNvPr id="9" name="Picture 8">
            <a:extLst>
              <a:ext uri="{FF2B5EF4-FFF2-40B4-BE49-F238E27FC236}">
                <a16:creationId xmlns:a16="http://schemas.microsoft.com/office/drawing/2014/main" id="{56D62D3C-5225-4787-A55E-5C4F4CB10CF3}"/>
              </a:ext>
            </a:extLst>
          </p:cNvPr>
          <p:cNvPicPr>
            <a:picLocks noChangeAspect="1"/>
          </p:cNvPicPr>
          <p:nvPr/>
        </p:nvPicPr>
        <p:blipFill>
          <a:blip r:embed="rId4"/>
          <a:stretch>
            <a:fillRect/>
          </a:stretch>
        </p:blipFill>
        <p:spPr>
          <a:xfrm>
            <a:off x="1199212" y="3564147"/>
            <a:ext cx="10148341" cy="779017"/>
          </a:xfrm>
          <a:prstGeom prst="rect">
            <a:avLst/>
          </a:prstGeom>
        </p:spPr>
      </p:pic>
    </p:spTree>
    <p:extLst>
      <p:ext uri="{BB962C8B-B14F-4D97-AF65-F5344CB8AC3E}">
        <p14:creationId xmlns:p14="http://schemas.microsoft.com/office/powerpoint/2010/main" val="258260498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theme/theme1.xml><?xml version="1.0" encoding="utf-8"?>
<a:theme xmlns:a="http://schemas.openxmlformats.org/drawingml/2006/main" name="Office Theme">
  <a:themeElements>
    <a:clrScheme name="NADA Theme Colors">
      <a:dk1>
        <a:srgbClr val="343333"/>
      </a:dk1>
      <a:lt1>
        <a:sysClr val="window" lastClr="FFFFFF"/>
      </a:lt1>
      <a:dk2>
        <a:srgbClr val="7D868C"/>
      </a:dk2>
      <a:lt2>
        <a:srgbClr val="EEECE1"/>
      </a:lt2>
      <a:accent1>
        <a:srgbClr val="B21E28"/>
      </a:accent1>
      <a:accent2>
        <a:srgbClr val="F9A01B"/>
      </a:accent2>
      <a:accent3>
        <a:srgbClr val="009BDE"/>
      </a:accent3>
      <a:accent4>
        <a:srgbClr val="242D69"/>
      </a:accent4>
      <a:accent5>
        <a:srgbClr val="006098"/>
      </a:accent5>
      <a:accent6>
        <a:srgbClr val="6D6E6D"/>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hda9b6f063ed43b9a72c1dddb0a8a82b xmlns="fe5f00b5-6c73-4148-9925-4caee36ffe9e">
      <Terms xmlns="http://schemas.microsoft.com/office/infopath/2007/PartnerControls">
        <TermInfo xmlns="http://schemas.microsoft.com/office/infopath/2007/PartnerControls">
          <TermName xmlns="http://schemas.microsoft.com/office/infopath/2007/PartnerControls">Dealer Ops</TermName>
          <TermId xmlns="http://schemas.microsoft.com/office/infopath/2007/PartnerControls">399b655e-127f-4966-8d5b-a73e52a2fc91</TermId>
        </TermInfo>
      </Terms>
    </hda9b6f063ed43b9a72c1dddb0a8a82b>
    <ibeaa3177c2e471a8240de72bf6510be xmlns="fe5f00b5-6c73-4148-9925-4caee36ffe9e">
      <Terms xmlns="http://schemas.microsoft.com/office/infopath/2007/PartnerControls">
        <TermInfo xmlns="http://schemas.microsoft.com/office/infopath/2007/PartnerControls">
          <TermName xmlns="http://schemas.microsoft.com/office/infopath/2007/PartnerControls">Bus Dev/Mkt</TermName>
          <TermId xmlns="http://schemas.microsoft.com/office/infopath/2007/PartnerControls">cd1e31a5-8be1-433e-b384-e0908fa4c7dc</TermId>
        </TermInfo>
      </Terms>
    </ibeaa3177c2e471a8240de72bf6510be>
    <b20fea9494fb49ed9d60134aec1091fa xmlns="fe5f00b5-6c73-4148-9925-4caee36ffe9e">
      <Terms xmlns="http://schemas.microsoft.com/office/infopath/2007/PartnerControls"/>
    </b20fea9494fb49ed9d60134aec1091fa>
    <cebb80587744479d8f8fad311460f8d7 xmlns="fe5f00b5-6c73-4148-9925-4caee36ffe9e">
      <Terms xmlns="http://schemas.microsoft.com/office/infopath/2007/PartnerControls"/>
    </cebb80587744479d8f8fad311460f8d7>
    <TaxCatchAll xmlns="fe5f00b5-6c73-4148-9925-4caee36ffe9e">
      <Value>1169</Value>
      <Value>1495</Value>
    </TaxCatchAll>
    <e804c5277777465fa3cc8baf9963f243 xmlns="fe5f00b5-6c73-4148-9925-4caee36ffe9e">
      <Terms xmlns="http://schemas.microsoft.com/office/infopath/2007/PartnerControls"/>
    </e804c5277777465fa3cc8baf9963f243>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New Generic Document" ma:contentTypeID="0x01010053D2C0C7FF87ED43AA12E0E9042742200F0058F44135F85C2D48A2239BFB49A68773" ma:contentTypeVersion="92" ma:contentTypeDescription="" ma:contentTypeScope="" ma:versionID="e572f7621404b6f8d05b35635a73865b">
  <xsd:schema xmlns:xsd="http://www.w3.org/2001/XMLSchema" xmlns:xs="http://www.w3.org/2001/XMLSchema" xmlns:p="http://schemas.microsoft.com/office/2006/metadata/properties" xmlns:ns2="fe5f00b5-6c73-4148-9925-4caee36ffe9e" xmlns:ns3="f3ffbab2-3c13-4801-8fd0-733cfa3e34d3" targetNamespace="http://schemas.microsoft.com/office/2006/metadata/properties" ma:root="true" ma:fieldsID="4d6c191e7d016453221c1144b6254e16" ns2:_="" ns3:_="">
    <xsd:import namespace="fe5f00b5-6c73-4148-9925-4caee36ffe9e"/>
    <xsd:import namespace="f3ffbab2-3c13-4801-8fd0-733cfa3e34d3"/>
    <xsd:element name="properties">
      <xsd:complexType>
        <xsd:sequence>
          <xsd:element name="documentManagement">
            <xsd:complexType>
              <xsd:all>
                <xsd:element ref="ns2:TaxCatchAllLabel" minOccurs="0"/>
                <xsd:element ref="ns2:TaxCatchAll" minOccurs="0"/>
                <xsd:element ref="ns2:b20fea9494fb49ed9d60134aec1091fa" minOccurs="0"/>
                <xsd:element ref="ns2:e804c5277777465fa3cc8baf9963f243" minOccurs="0"/>
                <xsd:element ref="ns2:ibeaa3177c2e471a8240de72bf6510be" minOccurs="0"/>
                <xsd:element ref="ns2:hda9b6f063ed43b9a72c1dddb0a8a82b" minOccurs="0"/>
                <xsd:element ref="ns3:MediaServiceMetadata" minOccurs="0"/>
                <xsd:element ref="ns3:MediaServiceFastMetadata" minOccurs="0"/>
                <xsd:element ref="ns3:MediaServiceDateTaken" minOccurs="0"/>
                <xsd:element ref="ns3:MediaServiceAutoTags" minOccurs="0"/>
                <xsd:element ref="ns3:MediaServiceOCR" minOccurs="0"/>
                <xsd:element ref="ns2:cebb80587744479d8f8fad311460f8d7" minOccurs="0"/>
                <xsd:element ref="ns3:MediaServiceAutoKeyPoints" minOccurs="0"/>
                <xsd:element ref="ns3:MediaServiceKeyPoints"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e5f00b5-6c73-4148-9925-4caee36ffe9e" elementFormDefault="qualified">
    <xsd:import namespace="http://schemas.microsoft.com/office/2006/documentManagement/types"/>
    <xsd:import namespace="http://schemas.microsoft.com/office/infopath/2007/PartnerControls"/>
    <xsd:element name="TaxCatchAllLabel" ma:index="4" nillable="true" ma:displayName="Taxonomy Catch All Column1" ma:hidden="true" ma:list="{25d348a9-6aa5-456c-a21d-16fac11c02f4}" ma:internalName="TaxCatchAllLabel" ma:readOnly="true" ma:showField="CatchAllDataLabel" ma:web="fe5f00b5-6c73-4148-9925-4caee36ffe9e">
      <xsd:complexType>
        <xsd:complexContent>
          <xsd:extension base="dms:MultiChoiceLookup">
            <xsd:sequence>
              <xsd:element name="Value" type="dms:Lookup" maxOccurs="unbounded" minOccurs="0" nillable="true"/>
            </xsd:sequence>
          </xsd:extension>
        </xsd:complexContent>
      </xsd:complexType>
    </xsd:element>
    <xsd:element name="TaxCatchAll" ma:index="5" nillable="true" ma:displayName="Taxonomy Catch All Column" ma:hidden="true" ma:list="{25d348a9-6aa5-456c-a21d-16fac11c02f4}" ma:internalName="TaxCatchAll" ma:readOnly="false" ma:showField="CatchAllData" ma:web="fe5f00b5-6c73-4148-9925-4caee36ffe9e">
      <xsd:complexType>
        <xsd:complexContent>
          <xsd:extension base="dms:MultiChoiceLookup">
            <xsd:sequence>
              <xsd:element name="Value" type="dms:Lookup" maxOccurs="unbounded" minOccurs="0" nillable="true"/>
            </xsd:sequence>
          </xsd:extension>
        </xsd:complexContent>
      </xsd:complexType>
    </xsd:element>
    <xsd:element name="b20fea9494fb49ed9d60134aec1091fa" ma:index="6" nillable="true" ma:taxonomy="true" ma:internalName="b20fea9494fb49ed9d60134aec1091fa" ma:taxonomyFieldName="Dept_x0020_Keywords" ma:displayName="Dept Keywords" ma:readOnly="false" ma:default="" ma:fieldId="{b20fea94-94fb-49ed-9d60-134aec1091fa}" ma:taxonomyMulti="true" ma:sspId="55917360-5397-4f5c-b67c-1a85f7149f1b" ma:termSetId="cb1aff4a-45dc-49bb-af31-ae988d8348b1" ma:anchorId="ab7e3b81-0ecf-4542-a41c-404d139d900e" ma:open="false" ma:isKeyword="false">
      <xsd:complexType>
        <xsd:sequence>
          <xsd:element ref="pc:Terms" minOccurs="0" maxOccurs="1"/>
        </xsd:sequence>
      </xsd:complexType>
    </xsd:element>
    <xsd:element name="e804c5277777465fa3cc8baf9963f243" ma:index="7" nillable="true" ma:taxonomy="true" ma:internalName="e804c5277777465fa3cc8baf9963f243" ma:taxonomyFieldName="Category1" ma:displayName="Category" ma:readOnly="false" ma:default="" ma:fieldId="{e804c527-7777-465f-a3cc-8baf9963f243}" ma:sspId="55917360-5397-4f5c-b67c-1a85f7149f1b" ma:termSetId="02d8a62b-cd1f-4ccc-a714-3dd27e2a3187" ma:anchorId="622b0fe6-3c04-4ffd-8539-a295610aea71" ma:open="false" ma:isKeyword="false">
      <xsd:complexType>
        <xsd:sequence>
          <xsd:element ref="pc:Terms" minOccurs="0" maxOccurs="1"/>
        </xsd:sequence>
      </xsd:complexType>
    </xsd:element>
    <xsd:element name="ibeaa3177c2e471a8240de72bf6510be" ma:index="8" nillable="true" ma:taxonomy="true" ma:internalName="ibeaa3177c2e471a8240de72bf6510be" ma:taxonomyFieldName="Group1" ma:displayName="Group" ma:readOnly="false" ma:default="" ma:fieldId="{2beaa317-7c2e-471a-8240-de72bf6510be}" ma:taxonomyMulti="true" ma:sspId="55917360-5397-4f5c-b67c-1a85f7149f1b" ma:termSetId="647d1679-73ad-467e-8a49-d40320c2ae47" ma:anchorId="1d92bccb-14c3-4fc1-a20c-5f96fb54a107" ma:open="false" ma:isKeyword="false">
      <xsd:complexType>
        <xsd:sequence>
          <xsd:element ref="pc:Terms" minOccurs="0" maxOccurs="1"/>
        </xsd:sequence>
      </xsd:complexType>
    </xsd:element>
    <xsd:element name="hda9b6f063ed43b9a72c1dddb0a8a82b" ma:index="16" nillable="true" ma:taxonomy="true" ma:internalName="hda9b6f063ed43b9a72c1dddb0a8a82b" ma:taxonomyFieldName="Dept" ma:displayName="Dept" ma:default="" ma:fieldId="{1da9b6f0-63ed-43b9-a72c-1dddb0a8a82b}" ma:taxonomyMulti="true" ma:sspId="55917360-5397-4f5c-b67c-1a85f7149f1b" ma:termSetId="8ed8c9ea-7052-4c1d-a4d7-b9c10bffea6f" ma:anchorId="00000000-0000-0000-0000-000000000000" ma:open="true" ma:isKeyword="false">
      <xsd:complexType>
        <xsd:sequence>
          <xsd:element ref="pc:Terms" minOccurs="0" maxOccurs="1"/>
        </xsd:sequence>
      </xsd:complexType>
    </xsd:element>
    <xsd:element name="cebb80587744479d8f8fad311460f8d7" ma:index="23" nillable="true" ma:taxonomy="true" ma:internalName="cebb80587744479d8f8fad311460f8d7" ma:taxonomyFieldName="District0" ma:displayName="District" ma:readOnly="false" ma:default="" ma:fieldId="{cebb8058-7744-479d-8f8f-ad311460f8d7}" ma:sspId="55917360-5397-4f5c-b67c-1a85f7149f1b" ma:termSetId="83f877b6-8157-4bc8-b4f2-31e1c6f9c150"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f3ffbab2-3c13-4801-8fd0-733cfa3e34d3" elementFormDefault="qualified">
    <xsd:import namespace="http://schemas.microsoft.com/office/2006/documentManagement/types"/>
    <xsd:import namespace="http://schemas.microsoft.com/office/infopath/2007/PartnerControls"/>
    <xsd:element name="MediaServiceMetadata" ma:index="18" nillable="true" ma:displayName="MediaServiceMetadata" ma:hidden="true" ma:internalName="MediaServiceMetadata" ma:readOnly="true">
      <xsd:simpleType>
        <xsd:restriction base="dms:Note"/>
      </xsd:simpleType>
    </xsd:element>
    <xsd:element name="MediaServiceFastMetadata" ma:index="19" nillable="true" ma:displayName="MediaServiceFastMetadata" ma:hidden="true" ma:internalName="MediaServiceFastMetadata" ma:readOnly="true">
      <xsd:simpleType>
        <xsd:restriction base="dms:Note"/>
      </xsd:simpleType>
    </xsd:element>
    <xsd:element name="MediaServiceDateTaken" ma:index="20" nillable="true" ma:displayName="MediaServiceDateTaken" ma:hidden="true" ma:internalName="MediaServiceDateTaken" ma:readOnly="true">
      <xsd:simpleType>
        <xsd:restriction base="dms:Text"/>
      </xsd:simpleType>
    </xsd:element>
    <xsd:element name="MediaServiceAutoTags" ma:index="21" nillable="true" ma:displayName="MediaServiceAutoTags" ma:internalName="MediaServiceAutoTags" ma:readOnly="true">
      <xsd:simpleType>
        <xsd:restriction base="dms:Text"/>
      </xsd:simpleType>
    </xsd:element>
    <xsd:element name="MediaServiceOCR" ma:index="22" nillable="true" ma:displayName="MediaServiceOCR" ma:internalName="MediaServiceOCR" ma:readOnly="true">
      <xsd:simpleType>
        <xsd:restriction base="dms:Note">
          <xsd:maxLength value="255"/>
        </xsd:restriction>
      </xsd:simpleType>
    </xsd:element>
    <xsd:element name="MediaServiceAutoKeyPoints" ma:index="25" nillable="true" ma:displayName="MediaServiceAutoKeyPoints" ma:hidden="true" ma:internalName="MediaServiceAutoKeyPoints" ma:readOnly="true">
      <xsd:simpleType>
        <xsd:restriction base="dms:Note"/>
      </xsd:simpleType>
    </xsd:element>
    <xsd:element name="MediaServiceKeyPoints" ma:index="26" nillable="true" ma:displayName="KeyPoints" ma:internalName="MediaServiceKeyPoints" ma:readOnly="true">
      <xsd:simpleType>
        <xsd:restriction base="dms:Note">
          <xsd:maxLength value="255"/>
        </xsd:restriction>
      </xsd:simpleType>
    </xsd:element>
    <xsd:element name="MediaServiceGenerationTime" ma:index="27" nillable="true" ma:displayName="MediaServiceGenerationTime" ma:hidden="true" ma:internalName="MediaServiceGenerationTime" ma:readOnly="true">
      <xsd:simpleType>
        <xsd:restriction base="dms:Text"/>
      </xsd:simpleType>
    </xsd:element>
    <xsd:element name="MediaServiceEventHashCode" ma:index="28"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1"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66B8209-BFA9-4D18-A03D-196F050289C3}">
  <ds:schemaRefs>
    <ds:schemaRef ds:uri="http://purl.org/dc/dcmitype/"/>
    <ds:schemaRef ds:uri="http://purl.org/dc/elements/1.1/"/>
    <ds:schemaRef ds:uri="f3ffbab2-3c13-4801-8fd0-733cfa3e34d3"/>
    <ds:schemaRef ds:uri="http://schemas.microsoft.com/office/2006/documentManagement/types"/>
    <ds:schemaRef ds:uri="http://purl.org/dc/terms/"/>
    <ds:schemaRef ds:uri="http://schemas.microsoft.com/office/infopath/2007/PartnerControls"/>
    <ds:schemaRef ds:uri="http://www.w3.org/XML/1998/namespace"/>
    <ds:schemaRef ds:uri="http://schemas.openxmlformats.org/package/2006/metadata/core-properties"/>
    <ds:schemaRef ds:uri="fe5f00b5-6c73-4148-9925-4caee36ffe9e"/>
    <ds:schemaRef ds:uri="http://schemas.microsoft.com/office/2006/metadata/properties"/>
  </ds:schemaRefs>
</ds:datastoreItem>
</file>

<file path=customXml/itemProps2.xml><?xml version="1.0" encoding="utf-8"?>
<ds:datastoreItem xmlns:ds="http://schemas.openxmlformats.org/officeDocument/2006/customXml" ds:itemID="{294E7ECF-924B-4C96-8EEC-469674637187}">
  <ds:schemaRefs>
    <ds:schemaRef ds:uri="http://schemas.microsoft.com/sharepoint/v3/contenttype/forms"/>
  </ds:schemaRefs>
</ds:datastoreItem>
</file>

<file path=customXml/itemProps3.xml><?xml version="1.0" encoding="utf-8"?>
<ds:datastoreItem xmlns:ds="http://schemas.openxmlformats.org/officeDocument/2006/customXml" ds:itemID="{5C1BB3A5-7FE2-486F-AA16-18116C8CD74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e5f00b5-6c73-4148-9925-4caee36ffe9e"/>
    <ds:schemaRef ds:uri="f3ffbab2-3c13-4801-8fd0-733cfa3e34d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219</TotalTime>
  <Words>1410</Words>
  <Application>Microsoft Office PowerPoint</Application>
  <PresentationFormat>Widescreen</PresentationFormat>
  <Paragraphs>166</Paragraphs>
  <Slides>16</Slides>
  <Notes>16</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16</vt:i4>
      </vt:variant>
    </vt:vector>
  </HeadingPairs>
  <TitlesOfParts>
    <vt:vector size="19" baseType="lpstr">
      <vt:lpstr>Arial</vt:lpstr>
      <vt:lpstr>Calibri</vt:lpstr>
      <vt:lpstr>Office Theme</vt:lpstr>
      <vt:lpstr>The Most Important Skill a Manager can Develop</vt:lpstr>
      <vt:lpstr>These presentation materials are provided by the presenter who is solely responsible for the contents of the presentation. NADA assumes no responsibility or liability for the contents of the presentation.</vt:lpstr>
      <vt:lpstr>What is the #1 key to your Dealership’s success?</vt:lpstr>
      <vt:lpstr>Let’s have a one on one. </vt:lpstr>
      <vt:lpstr>We surveyed Dealerships across the Country.  We asked four questions.</vt:lpstr>
      <vt:lpstr>Coaches Review Checklist</vt:lpstr>
      <vt:lpstr>Coaching Objectives</vt:lpstr>
      <vt:lpstr>KPI’s</vt:lpstr>
      <vt:lpstr>KPI’s cont.</vt:lpstr>
      <vt:lpstr>Coaching Objectives cont.</vt:lpstr>
      <vt:lpstr>I am so sorry. I need to reschedule again.</vt:lpstr>
      <vt:lpstr>Observations</vt:lpstr>
      <vt:lpstr>Coaches Review</vt:lpstr>
      <vt:lpstr>PowerPoint Presentation</vt:lpstr>
      <vt:lpstr>The Most Important Skill a Manager can Develop</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Most Important Skill a Manager can Develop</dc:title>
  <dc:creator>ROBERT Morgan</dc:creator>
  <cp:lastModifiedBy>ROBERT Morgan</cp:lastModifiedBy>
  <cp:revision>24</cp:revision>
  <dcterms:created xsi:type="dcterms:W3CDTF">2020-10-20T18:12:03Z</dcterms:created>
  <dcterms:modified xsi:type="dcterms:W3CDTF">2020-11-04T22:09:15Z</dcterms:modified>
</cp:coreProperties>
</file>