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332"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333"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18288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8F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74"/>
    <p:restoredTop sz="94694"/>
  </p:normalViewPr>
  <p:slideViewPr>
    <p:cSldViewPr snapToGrid="0">
      <p:cViewPr varScale="1">
        <p:scale>
          <a:sx n="58" d="100"/>
          <a:sy n="58" d="100"/>
        </p:scale>
        <p:origin x="1496"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1143000" y="685800"/>
            <a:ext cx="4572000" cy="3429000"/>
          </a:xfrm>
          <a:prstGeom prst="rect">
            <a:avLst/>
          </a:prstGeom>
        </p:spPr>
        <p:txBody>
          <a:bodyPr/>
          <a:lstStyle/>
          <a:p>
            <a:endParaRPr/>
          </a:p>
        </p:txBody>
      </p:sp>
      <p:sp>
        <p:nvSpPr>
          <p:cNvPr id="247" name="Shape 24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I retired after 24 years at a Milwaukee Public elementary school.</a:t>
            </a:r>
          </a:p>
          <a:p>
            <a:r>
              <a:t>Told my husband I’m retiring from work and cooking.  Retiring from cooking has not worked out like I had hoped.  In 2011, I joined Lifelong Gardening as my arthritis was acting up.</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Whether you are young or old. Ask the audience to picture themselves in their gardens.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Are you planting a field or a flower pot?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Be innovative in your containers.</a:t>
            </a:r>
          </a:p>
          <a:p>
            <a:pPr defTabSz="914400">
              <a:lnSpc>
                <a:spcPct val="100000"/>
              </a:lnSpc>
              <a:defRPr sz="2400">
                <a:latin typeface="Calibri"/>
                <a:ea typeface="Calibri"/>
                <a:cs typeface="Calibri"/>
                <a:sym typeface="Calibri"/>
              </a:defRPr>
            </a:pPr>
            <a:endParaRPr/>
          </a:p>
          <a:p>
            <a:pPr defTabSz="914400">
              <a:lnSpc>
                <a:spcPct val="100000"/>
              </a:lnSpc>
              <a:defRPr sz="2400">
                <a:latin typeface="Calibri"/>
                <a:ea typeface="Calibri"/>
                <a:cs typeface="Calibri"/>
                <a:sym typeface="Calibri"/>
              </a:defRPr>
            </a:pPr>
            <a:r>
              <a:t>What other suggestions do you have?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“Belly button” gardening or ledge gardens or elevated gardens.  I have 6 elevated gardens at home.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pPr defTabSz="914400">
              <a:lnSpc>
                <a:spcPct val="100000"/>
              </a:lnSpc>
              <a:defRPr sz="2000">
                <a:latin typeface="Calibri"/>
                <a:ea typeface="Calibri"/>
                <a:cs typeface="Calibri"/>
                <a:sym typeface="Calibri"/>
              </a:defRPr>
            </a:pPr>
            <a:r>
              <a:t>Remember your level of commitment –</a:t>
            </a:r>
          </a:p>
          <a:p>
            <a:pPr defTabSz="914400">
              <a:lnSpc>
                <a:spcPct val="100000"/>
              </a:lnSpc>
              <a:defRPr sz="2000">
                <a:latin typeface="Calibri"/>
                <a:ea typeface="Calibri"/>
                <a:cs typeface="Calibri"/>
                <a:sym typeface="Calibri"/>
              </a:defRPr>
            </a:pPr>
            <a:r>
              <a:t>Do you want lots of colorful flowers – consider pots and plots of annuals –</a:t>
            </a:r>
          </a:p>
          <a:p>
            <a:pPr defTabSz="914400">
              <a:lnSpc>
                <a:spcPct val="100000"/>
              </a:lnSpc>
              <a:defRPr sz="2000">
                <a:latin typeface="Calibri"/>
                <a:ea typeface="Calibri"/>
                <a:cs typeface="Calibri"/>
                <a:sym typeface="Calibri"/>
              </a:defRPr>
            </a:pPr>
            <a:r>
              <a:t>Or do you prefer perennial beds that require less maintenance?</a:t>
            </a:r>
          </a:p>
          <a:p>
            <a:pPr defTabSz="914400">
              <a:lnSpc>
                <a:spcPct val="100000"/>
              </a:lnSpc>
              <a:defRPr sz="2000">
                <a:latin typeface="Calibri"/>
                <a:ea typeface="Calibri"/>
                <a:cs typeface="Calibri"/>
                <a:sym typeface="Calibri"/>
              </a:defRPr>
            </a:pPr>
            <a:r>
              <a:t>Bulbs anyone? Do not forget to accent with beautiful foliage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noRot="1" noChangeAspect="1"/>
          </p:cNvSpPr>
          <p:nvPr>
            <p:ph type="sldImg"/>
          </p:nvPr>
        </p:nvSpPr>
        <p:spPr>
          <a:prstGeom prst="rect">
            <a:avLst/>
          </a:prstGeom>
        </p:spPr>
        <p:txBody>
          <a:bodyPr/>
          <a:lstStyle/>
          <a:p>
            <a:endParaRPr/>
          </a:p>
        </p:txBody>
      </p:sp>
      <p:sp>
        <p:nvSpPr>
          <p:cNvPr id="388" name="Shape 388"/>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Discuss points on the slide with the audience. Tell story of something you planted that was not good.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p>
            <a:pPr defTabSz="914400">
              <a:lnSpc>
                <a:spcPct val="100000"/>
              </a:lnSpc>
              <a:defRPr sz="2800">
                <a:latin typeface="Calibri"/>
                <a:ea typeface="Calibri"/>
                <a:cs typeface="Calibri"/>
                <a:sym typeface="Calibri"/>
              </a:defRPr>
            </a:pPr>
            <a:r>
              <a:t>To save energy and reduce maintenance in your garden let’s review this list of the things to avoid and know what your level of commitment is.</a:t>
            </a:r>
          </a:p>
          <a:p>
            <a:pPr defTabSz="914400">
              <a:lnSpc>
                <a:spcPct val="100000"/>
              </a:lnSpc>
              <a:defRPr sz="2800">
                <a:latin typeface="Calibri"/>
                <a:ea typeface="Calibri"/>
                <a:cs typeface="Calibri"/>
                <a:sym typeface="Calibri"/>
              </a:defRPr>
            </a:pPr>
            <a:r>
              <a:t>For less maintenance in the garden – Avoid:</a:t>
            </a:r>
          </a:p>
          <a:p>
            <a:pPr defTabSz="914400">
              <a:lnSpc>
                <a:spcPct val="100000"/>
              </a:lnSpc>
              <a:defRPr sz="2800">
                <a:latin typeface="Calibri"/>
                <a:ea typeface="Calibri"/>
                <a:cs typeface="Calibri"/>
                <a:sym typeface="Calibri"/>
              </a:defRPr>
            </a:pPr>
            <a:r>
              <a:t>Deadheading needs</a:t>
            </a:r>
          </a:p>
          <a:p>
            <a:pPr defTabSz="914400">
              <a:lnSpc>
                <a:spcPct val="100000"/>
              </a:lnSpc>
              <a:defRPr sz="2800">
                <a:latin typeface="Calibri"/>
                <a:ea typeface="Calibri"/>
                <a:cs typeface="Calibri"/>
                <a:sym typeface="Calibri"/>
              </a:defRPr>
            </a:pPr>
            <a:r>
              <a:t>Special care --- Diseases in your area –</a:t>
            </a:r>
          </a:p>
          <a:p>
            <a:pPr defTabSz="914400">
              <a:lnSpc>
                <a:spcPct val="100000"/>
              </a:lnSpc>
              <a:defRPr sz="2800">
                <a:latin typeface="Calibri"/>
                <a:ea typeface="Calibri"/>
                <a:cs typeface="Calibri"/>
                <a:sym typeface="Calibri"/>
              </a:defRPr>
            </a:pPr>
            <a:r>
              <a:t>How often a plant needs to be divided or will you need to remove plants because they are not hardy in your zone.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rPr dirty="0"/>
              <a:t>A 2.5 gallon water container weights 22 lbs.  Can you lift that?  Should you lift that much weight?   Show Fiskars two-handled watering can.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Thumbs have very small muscles.  It is important to avoid continual pressure on your thumb.</a:t>
            </a:r>
          </a:p>
          <a:p>
            <a:pPr defTabSz="914400">
              <a:lnSpc>
                <a:spcPct val="100000"/>
              </a:lnSpc>
              <a:defRPr sz="2400">
                <a:latin typeface="Calibri"/>
                <a:ea typeface="Calibri"/>
                <a:cs typeface="Calibri"/>
                <a:sym typeface="Calibri"/>
              </a:defRPr>
            </a:pPr>
            <a:r>
              <a:t>If a gardener has arthritis, the thumb joint is usually painful.  </a:t>
            </a:r>
          </a:p>
          <a:p>
            <a:pPr defTabSz="914400">
              <a:lnSpc>
                <a:spcPct val="100000"/>
              </a:lnSpc>
              <a:defRPr sz="2400">
                <a:latin typeface="Calibri"/>
                <a:ea typeface="Calibri"/>
                <a:cs typeface="Calibri"/>
                <a:sym typeface="Calibri"/>
              </a:defRPr>
            </a:pPr>
            <a:r>
              <a:t>Look for tools with levers or locks to greatly reduce joint impact.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rPr dirty="0"/>
              <a:t>Avoid extended use of very small muscles. A stressed grip causes us to use greater energy to perform the task.</a:t>
            </a:r>
          </a:p>
          <a:p>
            <a:pPr defTabSz="914400">
              <a:lnSpc>
                <a:spcPct val="100000"/>
              </a:lnSpc>
              <a:defRPr sz="2400">
                <a:latin typeface="Calibri"/>
                <a:ea typeface="Calibri"/>
                <a:cs typeface="Calibri"/>
                <a:sym typeface="Calibri"/>
              </a:defRPr>
            </a:pPr>
            <a:r>
              <a:rPr dirty="0"/>
              <a:t>Grasping over time can cause strain in arms, shoulders, neck, or back and can also raise blood pressure.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Describe the steps towards creating Lifelong Gardening.</a:t>
            </a:r>
          </a:p>
          <a:p>
            <a:pPr marL="320842" indent="-320842" defTabSz="914400">
              <a:lnSpc>
                <a:spcPct val="100000"/>
              </a:lnSpc>
              <a:buSzPct val="100000"/>
              <a:buAutoNum type="arabicPeriod"/>
              <a:defRPr sz="2400">
                <a:latin typeface="Calibri"/>
                <a:ea typeface="Calibri"/>
                <a:cs typeface="Calibri"/>
                <a:sym typeface="Calibri"/>
              </a:defRPr>
            </a:pPr>
            <a:r>
              <a:t> In 2010, a SEWMGV acquired tools from a Horticultural center near her cottage.  She started the Lifelong Gardening Project which consists of people from nursing, Physical and occupational therapy, education and technology.</a:t>
            </a:r>
          </a:p>
          <a:p>
            <a:pPr marL="320842" indent="-320842" defTabSz="914400">
              <a:lnSpc>
                <a:spcPct val="100000"/>
              </a:lnSpc>
              <a:buSzPct val="100000"/>
              <a:buAutoNum type="arabicPeriod"/>
              <a:defRPr sz="2400">
                <a:latin typeface="Calibri"/>
                <a:ea typeface="Calibri"/>
                <a:cs typeface="Calibri"/>
                <a:sym typeface="Calibri"/>
              </a:defRPr>
            </a:pPr>
            <a:r>
              <a:t>Yearly we started sending out donation letters and purchased tools which would be ergonomically beneficial.</a:t>
            </a:r>
          </a:p>
          <a:p>
            <a:pPr marL="320842" indent="-320842" defTabSz="914400">
              <a:lnSpc>
                <a:spcPct val="100000"/>
              </a:lnSpc>
              <a:buSzPct val="100000"/>
              <a:buAutoNum type="arabicPeriod"/>
              <a:defRPr sz="2400">
                <a:latin typeface="Calibri"/>
                <a:ea typeface="Calibri"/>
                <a:cs typeface="Calibri"/>
                <a:sym typeface="Calibri"/>
              </a:defRPr>
            </a:pPr>
            <a:r>
              <a:t>We created our first Power Point and many requests came in for our presentation.  It was pretty much “word of mouth”.</a:t>
            </a:r>
          </a:p>
          <a:p>
            <a:pPr defTabSz="914400">
              <a:lnSpc>
                <a:spcPct val="100000"/>
              </a:lnSpc>
              <a:defRPr sz="2400">
                <a:latin typeface="Calibri"/>
                <a:ea typeface="Calibri"/>
                <a:cs typeface="Calibri"/>
                <a:sym typeface="Calibri"/>
              </a:defRPr>
            </a:pPr>
            <a:r>
              <a:t>4.  Then we created our “Toolbox” which has everything you would need to create your own Lifelong         Gardening Project.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noRot="1" noChangeAspect="1"/>
          </p:cNvSpPr>
          <p:nvPr>
            <p:ph type="sldImg"/>
          </p:nvPr>
        </p:nvSpPr>
        <p:spPr>
          <a:prstGeom prst="rect">
            <a:avLst/>
          </a:prstGeom>
        </p:spPr>
        <p:txBody>
          <a:bodyPr/>
          <a:lstStyle/>
          <a:p>
            <a:endParaRPr/>
          </a:p>
        </p:txBody>
      </p:sp>
      <p:sp>
        <p:nvSpPr>
          <p:cNvPr id="439" name="Shape 439"/>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Make sure the watering wand has a metal loop that grips the handle so you don’t have to squeeze the handle which causes stress.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xfrm>
            <a:off x="1143000" y="685800"/>
            <a:ext cx="4572000" cy="3429000"/>
          </a:xfrm>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Use the old fashion technique, your finger!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a:spLocks noGrp="1" noRot="1" noChangeAspect="1"/>
          </p:cNvSpPr>
          <p:nvPr>
            <p:ph type="sldImg"/>
          </p:nvPr>
        </p:nvSpPr>
        <p:spPr>
          <a:prstGeom prst="rect">
            <a:avLst/>
          </a:prstGeom>
        </p:spPr>
        <p:txBody>
          <a:bodyPr/>
          <a:lstStyle/>
          <a:p>
            <a:endParaRPr/>
          </a:p>
        </p:txBody>
      </p:sp>
      <p:sp>
        <p:nvSpPr>
          <p:cNvPr id="467" name="Shape 467"/>
          <p:cNvSpPr>
            <a:spLocks noGrp="1"/>
          </p:cNvSpPr>
          <p:nvPr>
            <p:ph type="body" sz="quarter" idx="1"/>
          </p:nvPr>
        </p:nvSpPr>
        <p:spPr>
          <a:prstGeom prst="rect">
            <a:avLst/>
          </a:prstGeom>
        </p:spPr>
        <p:txBody>
          <a:bodyPr/>
          <a:lstStyle/>
          <a:p>
            <a:pPr defTabSz="914400">
              <a:lnSpc>
                <a:spcPct val="100000"/>
              </a:lnSpc>
              <a:defRPr sz="2800">
                <a:latin typeface="Calibri"/>
                <a:ea typeface="Calibri"/>
                <a:cs typeface="Calibri"/>
                <a:sym typeface="Calibri"/>
              </a:defRPr>
            </a:pPr>
            <a:r>
              <a:t>Review 4 bullet points:</a:t>
            </a:r>
          </a:p>
          <a:p>
            <a:pPr defTabSz="914400">
              <a:lnSpc>
                <a:spcPct val="100000"/>
              </a:lnSpc>
              <a:defRPr sz="2800">
                <a:latin typeface="Calibri"/>
                <a:ea typeface="Calibri"/>
                <a:cs typeface="Calibri"/>
                <a:sym typeface="Calibri"/>
              </a:defRPr>
            </a:pPr>
            <a:r>
              <a:t>Ergonomic or modified tools help to save energy.</a:t>
            </a:r>
          </a:p>
          <a:p>
            <a:pPr defTabSz="914400">
              <a:lnSpc>
                <a:spcPct val="100000"/>
              </a:lnSpc>
              <a:defRPr sz="2800">
                <a:latin typeface="Calibri"/>
                <a:ea typeface="Calibri"/>
                <a:cs typeface="Calibri"/>
                <a:sym typeface="Calibri"/>
              </a:defRPr>
            </a:pPr>
            <a:r>
              <a:t>Long handles give you move leverage.</a:t>
            </a:r>
          </a:p>
          <a:p>
            <a:pPr defTabSz="914400">
              <a:lnSpc>
                <a:spcPct val="100000"/>
              </a:lnSpc>
              <a:defRPr sz="2800">
                <a:latin typeface="Calibri"/>
                <a:ea typeface="Calibri"/>
                <a:cs typeface="Calibri"/>
                <a:sym typeface="Calibri"/>
              </a:defRPr>
            </a:pPr>
            <a:r>
              <a:t>Smaller tool ends help you to lift and move weight that is easier on smaller muscles and saves energy.</a:t>
            </a:r>
          </a:p>
          <a:p>
            <a:pPr defTabSz="914400">
              <a:lnSpc>
                <a:spcPct val="100000"/>
              </a:lnSpc>
              <a:defRPr sz="2800">
                <a:latin typeface="Calibri"/>
                <a:ea typeface="Calibri"/>
                <a:cs typeface="Calibri"/>
                <a:sym typeface="Calibri"/>
              </a:defRPr>
            </a:pPr>
            <a:r>
              <a:t>Two-handed tasks save energy and allows for more strength to do a task.</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To save energy. Explain the three items listed on the slide. If you have a small urban garden a garden bag or bucket may be sufficient for your tools; but if you have a more expansive garden you might want to consider placing tools out in your garden, or a 2-wheeled cart to help move things.  How about a golf bag or other means to move tools easily around your garden area.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noRot="1" noChangeAspect="1"/>
          </p:cNvSpPr>
          <p:nvPr>
            <p:ph type="sldImg"/>
          </p:nvPr>
        </p:nvSpPr>
        <p:spPr>
          <a:prstGeom prst="rect">
            <a:avLst/>
          </a:prstGeom>
        </p:spPr>
        <p:txBody>
          <a:bodyPr/>
          <a:lstStyle/>
          <a:p>
            <a:endParaRPr/>
          </a:p>
        </p:txBody>
      </p:sp>
      <p:sp>
        <p:nvSpPr>
          <p:cNvPr id="490" name="Shape 490"/>
          <p:cNvSpPr>
            <a:spLocks noGrp="1"/>
          </p:cNvSpPr>
          <p:nvPr>
            <p:ph type="body" sz="quarter" idx="1"/>
          </p:nvPr>
        </p:nvSpPr>
        <p:spPr>
          <a:prstGeom prst="rect">
            <a:avLst/>
          </a:prstGeom>
        </p:spPr>
        <p:txBody>
          <a:bodyPr/>
          <a:lstStyle>
            <a:lvl1pPr defTabSz="464576">
              <a:lnSpc>
                <a:spcPct val="100000"/>
              </a:lnSpc>
              <a:spcBef>
                <a:spcPts val="800"/>
              </a:spcBef>
              <a:defRPr sz="2400">
                <a:latin typeface="Calibri"/>
                <a:ea typeface="Calibri"/>
                <a:cs typeface="Calibri"/>
                <a:sym typeface="Calibri"/>
              </a:defRPr>
            </a:lvl1pPr>
          </a:lstStyle>
          <a:p>
            <a:r>
              <a:t>Balancing a wheelbarrow can put stress on the body, especially if you overfill it (can topple).  Two wheels gives you more balance.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Demonstrate modifying a tool using pipe wrap and tape. Explain ease and low costs.</a:t>
            </a:r>
          </a:p>
          <a:p>
            <a:pPr defTabSz="914400">
              <a:lnSpc>
                <a:spcPct val="100000"/>
              </a:lnSpc>
              <a:defRPr sz="2400">
                <a:latin typeface="Calibri"/>
                <a:ea typeface="Calibri"/>
                <a:cs typeface="Calibri"/>
                <a:sym typeface="Calibri"/>
              </a:defRPr>
            </a:pPr>
            <a:r>
              <a:t>Use pipe insulation with electrical tape.  Someone used an old handle from a crutch.</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Shape 511"/>
          <p:cNvSpPr>
            <a:spLocks noGrp="1" noRot="1" noChangeAspect="1"/>
          </p:cNvSpPr>
          <p:nvPr>
            <p:ph type="sldImg"/>
          </p:nvPr>
        </p:nvSpPr>
        <p:spPr>
          <a:prstGeom prst="rect">
            <a:avLst/>
          </a:prstGeom>
        </p:spPr>
        <p:txBody>
          <a:bodyPr/>
          <a:lstStyle/>
          <a:p>
            <a:endParaRPr/>
          </a:p>
        </p:txBody>
      </p:sp>
      <p:sp>
        <p:nvSpPr>
          <p:cNvPr id="512" name="Shape 512"/>
          <p:cNvSpPr>
            <a:spLocks noGrp="1"/>
          </p:cNvSpPr>
          <p:nvPr>
            <p:ph type="body" sz="quarter" idx="1"/>
          </p:nvPr>
        </p:nvSpPr>
        <p:spPr>
          <a:prstGeom prst="rect">
            <a:avLst/>
          </a:prstGeom>
        </p:spPr>
        <p:txBody>
          <a:bodyPr/>
          <a:lstStyle/>
          <a:p>
            <a:pPr defTabSz="914400">
              <a:lnSpc>
                <a:spcPct val="100000"/>
              </a:lnSpc>
              <a:defRPr>
                <a:latin typeface="Calibri"/>
                <a:ea typeface="Calibri"/>
                <a:cs typeface="Calibri"/>
                <a:sym typeface="Calibri"/>
              </a:defRPr>
            </a:pPr>
            <a:r>
              <a:t>The D-grip mounts mid-way down the garden tool or snow shovel handle and gives lifting leverage to the forward hand. It also minimizes bending of the back.</a:t>
            </a:r>
          </a:p>
          <a:p>
            <a:pPr defTabSz="914400">
              <a:lnSpc>
                <a:spcPct val="100000"/>
              </a:lnSpc>
              <a:defRPr>
                <a:latin typeface="Calibri"/>
                <a:ea typeface="Calibri"/>
                <a:cs typeface="Calibri"/>
                <a:sym typeface="Calibri"/>
              </a:defRPr>
            </a:pPr>
            <a:r>
              <a:t>The T-grip mounts at the upper end of a garden tool handle and gives pushing and pulling control to the back hand. It also minimizes bending of the wrist and allows for full-body leverage when pushing.  Both handles are designed to offer arthritis and back pain relief and to reduce the risk of repetitive strain injuries, including Carpal Tunnel Syndrome and tendonitis. The plastic grip is easily movable from one tool to another; you may need to use a wrench for tightening.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519"/>
          <p:cNvSpPr>
            <a:spLocks noGrp="1" noRot="1" noChangeAspect="1"/>
          </p:cNvSpPr>
          <p:nvPr>
            <p:ph type="sldImg"/>
          </p:nvPr>
        </p:nvSpPr>
        <p:spPr>
          <a:prstGeom prst="rect">
            <a:avLst/>
          </a:prstGeom>
        </p:spPr>
        <p:txBody>
          <a:bodyPr/>
          <a:lstStyle/>
          <a:p>
            <a:endParaRPr/>
          </a:p>
        </p:txBody>
      </p:sp>
      <p:sp>
        <p:nvSpPr>
          <p:cNvPr id="520" name="Shape 520"/>
          <p:cNvSpPr>
            <a:spLocks noGrp="1"/>
          </p:cNvSpPr>
          <p:nvPr>
            <p:ph type="body" sz="quarter" idx="1"/>
          </p:nvPr>
        </p:nvSpPr>
        <p:spPr>
          <a:prstGeom prst="rect">
            <a:avLst/>
          </a:prstGeom>
        </p:spPr>
        <p:txBody>
          <a:bodyPr/>
          <a:lstStyle/>
          <a:p>
            <a:r>
              <a:t>Show the different ways to use the kneeler (seat, kneel, help get up off the ground).</a:t>
            </a:r>
          </a:p>
          <a:p>
            <a:r>
              <a:t>Pass around the cushioned kneelers.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a:spLocks noGrp="1" noRot="1" noChangeAspect="1"/>
          </p:cNvSpPr>
          <p:nvPr>
            <p:ph type="sldImg"/>
          </p:nvPr>
        </p:nvSpPr>
        <p:spPr>
          <a:prstGeom prst="rect">
            <a:avLst/>
          </a:prstGeom>
        </p:spPr>
        <p:txBody>
          <a:bodyPr/>
          <a:lstStyle/>
          <a:p>
            <a:endParaRPr/>
          </a:p>
        </p:txBody>
      </p:sp>
      <p:sp>
        <p:nvSpPr>
          <p:cNvPr id="527" name="Shape 527"/>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It equalizes the weight between two people.</a:t>
            </a:r>
          </a:p>
          <a:p>
            <a:pPr defTabSz="914400">
              <a:lnSpc>
                <a:spcPct val="100000"/>
              </a:lnSpc>
              <a:defRPr sz="2400">
                <a:latin typeface="Calibri"/>
                <a:ea typeface="Calibri"/>
                <a:cs typeface="Calibri"/>
                <a:sym typeface="Calibri"/>
              </a:defRPr>
            </a:pPr>
            <a:r>
              <a:t>For bringing your prize winning pumpkin from the garden.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prstGeom prst="rect">
            <a:avLst/>
          </a:prstGeom>
        </p:spPr>
        <p:txBody>
          <a:bodyPr/>
          <a:lstStyle/>
          <a:p>
            <a:endParaRPr/>
          </a:p>
        </p:txBody>
      </p:sp>
      <p:sp>
        <p:nvSpPr>
          <p:cNvPr id="533" name="Shape 533"/>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Has adjustable lever that clamps onto the rim of pot to keep it on the foot for transportation.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After setting up an inventory &amp; creating a Power Point for our presentations, we decided to enter the Search for Excellence Award in 2017 and we WON 1st place in the Special Needs Category!!  Creating the Train the Trainer is the last step in our Special Needs Category requirement. </a:t>
            </a:r>
          </a:p>
          <a:p>
            <a:pPr defTabSz="914400">
              <a:lnSpc>
                <a:spcPct val="100000"/>
              </a:lnSpc>
              <a:defRPr sz="2400">
                <a:latin typeface="Calibri"/>
                <a:ea typeface="Calibri"/>
                <a:cs typeface="Calibri"/>
                <a:sym typeface="Calibri"/>
              </a:defRPr>
            </a:pPr>
            <a:r>
              <a:t>Liz and Marilynn along with another member of our group were there to represent us in Portland, OR.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noRot="1" noChangeAspect="1"/>
          </p:cNvSpPr>
          <p:nvPr>
            <p:ph type="sldImg"/>
          </p:nvPr>
        </p:nvSpPr>
        <p:spPr>
          <a:prstGeom prst="rect">
            <a:avLst/>
          </a:prstGeom>
        </p:spPr>
        <p:txBody>
          <a:bodyPr/>
          <a:lstStyle/>
          <a:p>
            <a:endParaRPr/>
          </a:p>
        </p:txBody>
      </p:sp>
      <p:sp>
        <p:nvSpPr>
          <p:cNvPr id="543" name="Shape 543"/>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The garden is also all about your tools and the care and use of these tools. If possible, don’t store them dirty; minimally, clean at the end of the gardening season.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noRot="1" noChangeAspect="1"/>
          </p:cNvSpPr>
          <p:nvPr>
            <p:ph type="sldImg"/>
          </p:nvPr>
        </p:nvSpPr>
        <p:spPr>
          <a:prstGeom prst="rect">
            <a:avLst/>
          </a:prstGeom>
        </p:spPr>
        <p:txBody>
          <a:bodyPr/>
          <a:lstStyle/>
          <a:p>
            <a:endParaRPr/>
          </a:p>
        </p:txBody>
      </p:sp>
      <p:sp>
        <p:nvSpPr>
          <p:cNvPr id="552" name="Shape 552"/>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Have you ever had the moment when you thought Oh NO – I have just done something that will hurt tomorrow????</a:t>
            </a:r>
          </a:p>
          <a:p>
            <a:pPr defTabSz="914400">
              <a:lnSpc>
                <a:spcPct val="100000"/>
              </a:lnSpc>
              <a:defRPr sz="2400">
                <a:latin typeface="Calibri"/>
                <a:ea typeface="Calibri"/>
                <a:cs typeface="Calibri"/>
                <a:sym typeface="Calibri"/>
              </a:defRPr>
            </a:pPr>
            <a:r>
              <a:t>Did you stretch before starting in your garden ????</a:t>
            </a:r>
          </a:p>
          <a:p>
            <a:pPr defTabSz="914400">
              <a:lnSpc>
                <a:spcPct val="100000"/>
              </a:lnSpc>
              <a:defRPr sz="2400">
                <a:latin typeface="Calibri"/>
                <a:ea typeface="Calibri"/>
                <a:cs typeface="Calibri"/>
                <a:sym typeface="Calibri"/>
              </a:defRPr>
            </a:pPr>
            <a:r>
              <a:t>Pay attention to your body.  Pain = stop/change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Shape 567"/>
          <p:cNvSpPr>
            <a:spLocks noGrp="1" noRot="1" noChangeAspect="1"/>
          </p:cNvSpPr>
          <p:nvPr>
            <p:ph type="sldImg"/>
          </p:nvPr>
        </p:nvSpPr>
        <p:spPr>
          <a:prstGeom prst="rect">
            <a:avLst/>
          </a:prstGeom>
        </p:spPr>
        <p:txBody>
          <a:bodyPr/>
          <a:lstStyle/>
          <a:p>
            <a:endParaRPr/>
          </a:p>
        </p:txBody>
      </p:sp>
      <p:sp>
        <p:nvSpPr>
          <p:cNvPr id="568" name="Shape 568"/>
          <p:cNvSpPr>
            <a:spLocks noGrp="1"/>
          </p:cNvSpPr>
          <p:nvPr>
            <p:ph type="body" sz="quarter" idx="1"/>
          </p:nvPr>
        </p:nvSpPr>
        <p:spPr>
          <a:prstGeom prst="rect">
            <a:avLst/>
          </a:prstGeom>
        </p:spPr>
        <p:txBody>
          <a:bodyPr/>
          <a:lstStyle>
            <a:lvl1pPr defTabSz="914400">
              <a:lnSpc>
                <a:spcPct val="100000"/>
              </a:lnSpc>
              <a:defRPr sz="2800">
                <a:latin typeface="Calibri"/>
                <a:ea typeface="Calibri"/>
                <a:cs typeface="Calibri"/>
                <a:sym typeface="Calibri"/>
              </a:defRPr>
            </a:lvl1pPr>
          </a:lstStyle>
          <a:p>
            <a:r>
              <a:t>Now we’ll discuss good body mechanics.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noRot="1" noChangeAspect="1"/>
          </p:cNvSpPr>
          <p:nvPr>
            <p:ph type="sldImg"/>
          </p:nvPr>
        </p:nvSpPr>
        <p:spPr>
          <a:prstGeom prst="rect">
            <a:avLst/>
          </a:prstGeom>
        </p:spPr>
        <p:txBody>
          <a:bodyPr/>
          <a:lstStyle/>
          <a:p>
            <a:endParaRPr/>
          </a:p>
        </p:txBody>
      </p:sp>
      <p:sp>
        <p:nvSpPr>
          <p:cNvPr id="577" name="Shape 577"/>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Review the first 4 rules. Each will float in on click.</a:t>
            </a:r>
          </a:p>
          <a:p>
            <a:pPr defTabSz="914400">
              <a:lnSpc>
                <a:spcPct val="100000"/>
              </a:lnSpc>
              <a:defRPr sz="2400" b="1">
                <a:latin typeface="Calibri"/>
                <a:ea typeface="Calibri"/>
                <a:cs typeface="Calibri"/>
                <a:sym typeface="Calibri"/>
              </a:defRPr>
            </a:pPr>
            <a:r>
              <a:t>Demo proper bending</a:t>
            </a:r>
            <a:r>
              <a:rPr b="0"/>
              <a:t>: from hips with knees above feet and rear pushed backward.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prstGeom prst="rect">
            <a:avLst/>
          </a:prstGeom>
        </p:spPr>
        <p:txBody>
          <a:bodyPr/>
          <a:lstStyle/>
          <a:p>
            <a:endParaRPr/>
          </a:p>
        </p:txBody>
      </p:sp>
      <p:sp>
        <p:nvSpPr>
          <p:cNvPr id="585" name="Shape 585"/>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Review remaining 4 rules.</a:t>
            </a:r>
          </a:p>
          <a:p>
            <a:pPr defTabSz="914400">
              <a:lnSpc>
                <a:spcPct val="100000"/>
              </a:lnSpc>
              <a:defRPr sz="2400">
                <a:latin typeface="Calibri"/>
                <a:ea typeface="Calibri"/>
                <a:cs typeface="Calibri"/>
                <a:sym typeface="Calibri"/>
              </a:defRPr>
            </a:pPr>
            <a:r>
              <a:t>Remember twisting was a dance not a way to move loads.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hape 555"/>
          <p:cNvSpPr>
            <a:spLocks noGrp="1" noRot="1" noChangeAspect="1"/>
          </p:cNvSpPr>
          <p:nvPr>
            <p:ph type="sldImg"/>
          </p:nvPr>
        </p:nvSpPr>
        <p:spPr>
          <a:xfrm>
            <a:off x="1143000" y="685800"/>
            <a:ext cx="4572000" cy="3429000"/>
          </a:xfrm>
          <a:prstGeom prst="rect">
            <a:avLst/>
          </a:prstGeom>
        </p:spPr>
        <p:txBody>
          <a:bodyPr/>
          <a:lstStyle/>
          <a:p>
            <a:endParaRPr/>
          </a:p>
        </p:txBody>
      </p:sp>
      <p:sp>
        <p:nvSpPr>
          <p:cNvPr id="556" name="Shape 556"/>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rPr dirty="0"/>
              <a:t>Activity:  Provide these directions.   </a:t>
            </a:r>
          </a:p>
          <a:p>
            <a:pPr defTabSz="914400">
              <a:lnSpc>
                <a:spcPct val="100000"/>
              </a:lnSpc>
              <a:defRPr sz="2400">
                <a:latin typeface="Calibri"/>
                <a:ea typeface="Calibri"/>
                <a:cs typeface="Calibri"/>
                <a:sym typeface="Calibri"/>
              </a:defRPr>
            </a:pPr>
            <a:r>
              <a:rPr dirty="0"/>
              <a:t>Assistants can move through the group to assist learners who appear confused or struggling.</a:t>
            </a:r>
          </a:p>
          <a:p>
            <a:pPr defTabSz="914400">
              <a:lnSpc>
                <a:spcPct val="100000"/>
              </a:lnSpc>
              <a:defRPr sz="2400">
                <a:latin typeface="Calibri"/>
                <a:ea typeface="Calibri"/>
                <a:cs typeface="Calibri"/>
                <a:sym typeface="Calibri"/>
              </a:defRPr>
            </a:pPr>
            <a:r>
              <a:rPr dirty="0"/>
              <a:t>May want to restate a rule or two – remember to maintain a wide base of support and avoid bending for more than 7 minutes without a change in position.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Shape 601"/>
          <p:cNvSpPr>
            <a:spLocks noGrp="1" noRot="1" noChangeAspect="1"/>
          </p:cNvSpPr>
          <p:nvPr>
            <p:ph type="sldImg"/>
          </p:nvPr>
        </p:nvSpPr>
        <p:spPr>
          <a:prstGeom prst="rect">
            <a:avLst/>
          </a:prstGeom>
        </p:spPr>
        <p:txBody>
          <a:bodyPr/>
          <a:lstStyle/>
          <a:p>
            <a:endParaRPr/>
          </a:p>
        </p:txBody>
      </p:sp>
      <p:sp>
        <p:nvSpPr>
          <p:cNvPr id="602" name="Shape 602"/>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Change tasks and actions often every 10-15 minutes.  Helps to prevent strains and muscle fatigue. </a:t>
            </a:r>
          </a:p>
          <a:p>
            <a:pPr defTabSz="914400">
              <a:lnSpc>
                <a:spcPct val="100000"/>
              </a:lnSpc>
              <a:defRPr sz="2400">
                <a:latin typeface="Calibri"/>
                <a:ea typeface="Calibri"/>
                <a:cs typeface="Calibri"/>
                <a:sym typeface="Calibri"/>
              </a:defRPr>
            </a:pPr>
            <a:r>
              <a:t>Gardening ADD (Attention Deficit Disorder)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Shape 609"/>
          <p:cNvSpPr>
            <a:spLocks noGrp="1" noRot="1" noChangeAspect="1"/>
          </p:cNvSpPr>
          <p:nvPr>
            <p:ph type="sldImg"/>
          </p:nvPr>
        </p:nvSpPr>
        <p:spPr>
          <a:prstGeom prst="rect">
            <a:avLst/>
          </a:prstGeom>
        </p:spPr>
        <p:txBody>
          <a:bodyPr/>
          <a:lstStyle/>
          <a:p>
            <a:endParaRPr/>
          </a:p>
        </p:txBody>
      </p:sp>
      <p:sp>
        <p:nvSpPr>
          <p:cNvPr id="610" name="Shape 610"/>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Sit if it works for your body.  Notice the ladies are using a telescoping tool to weed with both hands; this helps center the tool to your body.</a:t>
            </a:r>
          </a:p>
          <a:p>
            <a:pPr defTabSz="914400">
              <a:lnSpc>
                <a:spcPct val="100000"/>
              </a:lnSpc>
              <a:defRPr sz="2400">
                <a:latin typeface="Calibri"/>
                <a:ea typeface="Calibri"/>
                <a:cs typeface="Calibri"/>
                <a:sym typeface="Calibri"/>
              </a:defRPr>
            </a:pPr>
            <a:r>
              <a:t>Take a rest and hydration break; maybe a short walk around the rest of your garden . . . remember to change tasks often.</a:t>
            </a:r>
          </a:p>
          <a:p>
            <a:pPr defTabSz="914400">
              <a:lnSpc>
                <a:spcPct val="100000"/>
              </a:lnSpc>
              <a:defRPr sz="2400">
                <a:latin typeface="Calibri"/>
                <a:ea typeface="Calibri"/>
                <a:cs typeface="Calibri"/>
                <a:sym typeface="Calibri"/>
              </a:defRPr>
            </a:pPr>
            <a:r>
              <a:t>Do you need more sunscreen or bug spray?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hape 622"/>
          <p:cNvSpPr>
            <a:spLocks noGrp="1" noRot="1" noChangeAspect="1"/>
          </p:cNvSpPr>
          <p:nvPr>
            <p:ph type="sldImg"/>
          </p:nvPr>
        </p:nvSpPr>
        <p:spPr>
          <a:prstGeom prst="rect">
            <a:avLst/>
          </a:prstGeom>
        </p:spPr>
        <p:txBody>
          <a:bodyPr/>
          <a:lstStyle/>
          <a:p>
            <a:endParaRPr/>
          </a:p>
        </p:txBody>
      </p:sp>
      <p:sp>
        <p:nvSpPr>
          <p:cNvPr id="623" name="Shape 623"/>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Large muscles are better than using tiny muscles.</a:t>
            </a:r>
          </a:p>
          <a:p>
            <a:pPr defTabSz="914400">
              <a:lnSpc>
                <a:spcPct val="100000"/>
              </a:lnSpc>
              <a:defRPr sz="2400">
                <a:latin typeface="Calibri"/>
                <a:ea typeface="Calibri"/>
                <a:cs typeface="Calibri"/>
                <a:sym typeface="Calibri"/>
              </a:defRPr>
            </a:pPr>
            <a:r>
              <a:t>Look at Ann in the top right photo carrying the tray rather than pinching.</a:t>
            </a:r>
          </a:p>
          <a:p>
            <a:pPr defTabSz="914400">
              <a:lnSpc>
                <a:spcPct val="100000"/>
              </a:lnSpc>
              <a:defRPr sz="2400">
                <a:latin typeface="Calibri"/>
                <a:ea typeface="Calibri"/>
                <a:cs typeface="Calibri"/>
                <a:sym typeface="Calibri"/>
              </a:defRPr>
            </a:pPr>
            <a:r>
              <a:t>Two-handed tools are better that one-handed, especially if you’re working for more that 10 minutes.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noRot="1" noChangeAspect="1"/>
          </p:cNvSpPr>
          <p:nvPr>
            <p:ph type="sldImg"/>
          </p:nvPr>
        </p:nvSpPr>
        <p:spPr>
          <a:prstGeom prst="rect">
            <a:avLst/>
          </a:prstGeom>
        </p:spPr>
        <p:txBody>
          <a:bodyPr/>
          <a:lstStyle/>
          <a:p>
            <a:endParaRPr/>
          </a:p>
        </p:txBody>
      </p:sp>
      <p:sp>
        <p:nvSpPr>
          <p:cNvPr id="637" name="Shape 637"/>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The gardener on the upper left is shoveling in a manner that stresses the body – note the straight knees and rounded back.    </a:t>
            </a:r>
            <a:br/>
            <a:r>
              <a:t>The gardener on the upper right is lifting while straightening her hips and knees and not using her back to lift.</a:t>
            </a:r>
          </a:p>
          <a:p>
            <a:pPr defTabSz="914400">
              <a:lnSpc>
                <a:spcPct val="100000"/>
              </a:lnSpc>
              <a:defRPr sz="2400">
                <a:latin typeface="Calibri"/>
                <a:ea typeface="Calibri"/>
                <a:cs typeface="Calibri"/>
                <a:sym typeface="Calibri"/>
              </a:defRPr>
            </a:pPr>
            <a:r>
              <a:t>Placement of soil: In the bottom left photo the gardener is twisting her trunk to place soil in a container that is located away from the digging hole.</a:t>
            </a:r>
          </a:p>
          <a:p>
            <a:pPr defTabSz="914400">
              <a:lnSpc>
                <a:spcPct val="100000"/>
              </a:lnSpc>
              <a:defRPr sz="2400">
                <a:latin typeface="Calibri"/>
                <a:ea typeface="Calibri"/>
                <a:cs typeface="Calibri"/>
                <a:sym typeface="Calibri"/>
              </a:defRPr>
            </a:pPr>
            <a:r>
              <a:t>In the bottom right photo, the gardener has stepped around with the soil on the shovel to directly face the receptacle.</a:t>
            </a:r>
          </a:p>
          <a:p>
            <a:pPr defTabSz="914400">
              <a:lnSpc>
                <a:spcPct val="100000"/>
              </a:lnSpc>
              <a:defRPr sz="2400">
                <a:latin typeface="Calibri"/>
                <a:ea typeface="Calibri"/>
                <a:cs typeface="Calibri"/>
                <a:sym typeface="Calibri"/>
              </a:defRPr>
            </a:pPr>
            <a:endParaRPr/>
          </a:p>
          <a:p>
            <a:pPr defTabSz="914400">
              <a:lnSpc>
                <a:spcPct val="100000"/>
              </a:lnSpc>
              <a:defRPr sz="2400">
                <a:latin typeface="Calibri"/>
                <a:ea typeface="Calibri"/>
                <a:cs typeface="Calibri"/>
                <a:sym typeface="Calibri"/>
              </a:defRPr>
            </a:pPr>
            <a:r>
              <a:t>Note that a shovel that has an oversized head will hold a load of soil that is too heavy to be lifted comfortably.</a:t>
            </a:r>
          </a:p>
          <a:p>
            <a:pPr defTabSz="914400">
              <a:lnSpc>
                <a:spcPct val="100000"/>
              </a:lnSpc>
              <a:defRPr sz="2400">
                <a:latin typeface="Calibri"/>
                <a:ea typeface="Calibri"/>
                <a:cs typeface="Calibri"/>
                <a:sym typeface="Calibri"/>
              </a:defRPr>
            </a:pPr>
            <a:r>
              <a:t>Remember to keep the tool end sharp so that less effort is used cutting through the soil or plant roots.</a:t>
            </a:r>
          </a:p>
          <a:p>
            <a:pPr defTabSz="914400">
              <a:lnSpc>
                <a:spcPct val="100000"/>
              </a:lnSpc>
              <a:defRPr sz="2400">
                <a:latin typeface="Calibri"/>
                <a:ea typeface="Calibri"/>
                <a:cs typeface="Calibri"/>
                <a:sym typeface="Calibri"/>
              </a:defRPr>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This is Southeast Wisconsin Master Gardeners Lifelong Learning Project’s Mission.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Shape 643"/>
          <p:cNvSpPr>
            <a:spLocks noGrp="1" noRot="1" noChangeAspect="1"/>
          </p:cNvSpPr>
          <p:nvPr>
            <p:ph type="sldImg"/>
          </p:nvPr>
        </p:nvSpPr>
        <p:spPr>
          <a:prstGeom prst="rect">
            <a:avLst/>
          </a:prstGeom>
        </p:spPr>
        <p:txBody>
          <a:bodyPr/>
          <a:lstStyle/>
          <a:p>
            <a:endParaRPr/>
          </a:p>
        </p:txBody>
      </p:sp>
      <p:sp>
        <p:nvSpPr>
          <p:cNvPr id="644" name="Shape 644"/>
          <p:cNvSpPr>
            <a:spLocks noGrp="1"/>
          </p:cNvSpPr>
          <p:nvPr>
            <p:ph type="body" sz="quarter" idx="1"/>
          </p:nvPr>
        </p:nvSpPr>
        <p:spPr>
          <a:prstGeom prst="rect">
            <a:avLst/>
          </a:prstGeom>
        </p:spPr>
        <p:txBody>
          <a:bodyPr/>
          <a:lstStyle/>
          <a:p>
            <a:pPr defTabSz="914400">
              <a:lnSpc>
                <a:spcPct val="100000"/>
              </a:lnSpc>
              <a:defRPr>
                <a:latin typeface="Calibri"/>
                <a:ea typeface="Calibri"/>
                <a:cs typeface="Calibri"/>
                <a:sym typeface="Calibri"/>
              </a:defRPr>
            </a:pPr>
            <a:r>
              <a:t>Adaptive tool or power tools? DIY large seed planter:  PVC piping attached to a dowel or broom handle with clamps.</a:t>
            </a:r>
          </a:p>
          <a:p>
            <a:pPr defTabSz="914400">
              <a:lnSpc>
                <a:spcPct val="100000"/>
              </a:lnSpc>
              <a:defRPr>
                <a:latin typeface="Calibri"/>
                <a:ea typeface="Calibri"/>
                <a:cs typeface="Calibri"/>
                <a:sym typeface="Calibri"/>
              </a:defRPr>
            </a:pPr>
            <a:r>
              <a:t>Make your time in the garden easier – and consider later actions.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a:spLocks noGrp="1" noRot="1" noChangeAspect="1"/>
          </p:cNvSpPr>
          <p:nvPr>
            <p:ph type="sldImg"/>
          </p:nvPr>
        </p:nvSpPr>
        <p:spPr>
          <a:prstGeom prst="rect">
            <a:avLst/>
          </a:prstGeom>
        </p:spPr>
        <p:txBody>
          <a:bodyPr/>
          <a:lstStyle/>
          <a:p>
            <a:endParaRPr/>
          </a:p>
        </p:txBody>
      </p:sp>
      <p:sp>
        <p:nvSpPr>
          <p:cNvPr id="654" name="Shape 654"/>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Examples of energy-conserving items are seed tapes, dial planters, and adaptive planters.</a:t>
            </a:r>
          </a:p>
          <a:p>
            <a:pPr defTabSz="914400">
              <a:lnSpc>
                <a:spcPct val="100000"/>
              </a:lnSpc>
              <a:defRPr sz="2400">
                <a:latin typeface="Calibri"/>
                <a:ea typeface="Calibri"/>
                <a:cs typeface="Calibri"/>
                <a:sym typeface="Calibri"/>
              </a:defRPr>
            </a:pPr>
            <a:r>
              <a:t>Seed tapes can be purchased or made during the winter while hoping for spring.  Show how to put a paint brush in a medium styrofoam ball for better grip.</a:t>
            </a:r>
          </a:p>
          <a:p>
            <a:pPr defTabSz="914400">
              <a:lnSpc>
                <a:spcPct val="100000"/>
              </a:lnSpc>
              <a:defRPr sz="2400">
                <a:latin typeface="Calibri"/>
                <a:ea typeface="Calibri"/>
                <a:cs typeface="Calibri"/>
                <a:sym typeface="Calibri"/>
              </a:defRPr>
            </a:pPr>
            <a:r>
              <a:t>Dialers: you fill and shake out seeds. Adaptive tool helps you plant while standing.</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noRot="1" noChangeAspect="1"/>
          </p:cNvSpPr>
          <p:nvPr>
            <p:ph type="sldImg"/>
          </p:nvPr>
        </p:nvSpPr>
        <p:spPr>
          <a:prstGeom prst="rect">
            <a:avLst/>
          </a:prstGeom>
        </p:spPr>
        <p:txBody>
          <a:bodyPr/>
          <a:lstStyle/>
          <a:p>
            <a:endParaRPr/>
          </a:p>
        </p:txBody>
      </p:sp>
      <p:sp>
        <p:nvSpPr>
          <p:cNvPr id="663" name="Shape 663"/>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What is wrong in these pictures?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Shape 674"/>
          <p:cNvSpPr>
            <a:spLocks noGrp="1" noRot="1" noChangeAspect="1"/>
          </p:cNvSpPr>
          <p:nvPr>
            <p:ph type="sldImg"/>
          </p:nvPr>
        </p:nvSpPr>
        <p:spPr>
          <a:prstGeom prst="rect">
            <a:avLst/>
          </a:prstGeom>
        </p:spPr>
        <p:txBody>
          <a:bodyPr/>
          <a:lstStyle/>
          <a:p>
            <a:endParaRPr/>
          </a:p>
        </p:txBody>
      </p:sp>
      <p:sp>
        <p:nvSpPr>
          <p:cNvPr id="675" name="Shape 675"/>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Hoeing anyone – Talk about Diamond Hoe (should be 8’)</a:t>
            </a:r>
          </a:p>
          <a:p>
            <a:pPr defTabSz="914400">
              <a:lnSpc>
                <a:spcPct val="100000"/>
              </a:lnSpc>
              <a:defRPr sz="2400">
                <a:latin typeface="Calibri"/>
                <a:ea typeface="Calibri"/>
                <a:cs typeface="Calibri"/>
                <a:sym typeface="Calibri"/>
              </a:defRPr>
            </a:pPr>
            <a:r>
              <a:t>Describe the 3 positions in the upper right picture</a:t>
            </a:r>
          </a:p>
          <a:p>
            <a:pPr defTabSz="914400">
              <a:lnSpc>
                <a:spcPct val="100000"/>
              </a:lnSpc>
              <a:defRPr sz="2400">
                <a:latin typeface="Calibri"/>
                <a:ea typeface="Calibri"/>
                <a:cs typeface="Calibri"/>
                <a:sym typeface="Calibri"/>
              </a:defRPr>
            </a:pPr>
            <a:r>
              <a:t>Discuss alternatives – sitting and the correct posture for weeding a small patch.</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Shape 681"/>
          <p:cNvSpPr>
            <a:spLocks noGrp="1" noRot="1" noChangeAspect="1"/>
          </p:cNvSpPr>
          <p:nvPr>
            <p:ph type="sldImg"/>
          </p:nvPr>
        </p:nvSpPr>
        <p:spPr>
          <a:prstGeom prst="rect">
            <a:avLst/>
          </a:prstGeom>
        </p:spPr>
        <p:txBody>
          <a:bodyPr/>
          <a:lstStyle/>
          <a:p>
            <a:endParaRPr/>
          </a:p>
        </p:txBody>
      </p:sp>
      <p:sp>
        <p:nvSpPr>
          <p:cNvPr id="682" name="Shape 682"/>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Handy tool - keeps you upright. Demonstrate weeder (no bending required).</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lvl1pPr defTabSz="914400">
              <a:lnSpc>
                <a:spcPct val="100000"/>
              </a:lnSpc>
              <a:defRPr sz="2000">
                <a:latin typeface="Calibri"/>
                <a:ea typeface="Calibri"/>
                <a:cs typeface="Calibri"/>
                <a:sym typeface="Calibri"/>
              </a:defRPr>
            </a:lvl1pPr>
          </a:lstStyle>
          <a:p>
            <a:r>
              <a:t>Does your tool selection match your size/structure?  The tool on the left is too big for this woman and she will hurt herself trying to move too much. With a larger rake you may gather more leaves, but will you be able to move them safely especially if wet?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Shape 693"/>
          <p:cNvSpPr>
            <a:spLocks noGrp="1" noRot="1" noChangeAspect="1"/>
          </p:cNvSpPr>
          <p:nvPr>
            <p:ph type="sldImg"/>
          </p:nvPr>
        </p:nvSpPr>
        <p:spPr>
          <a:prstGeom prst="rect">
            <a:avLst/>
          </a:prstGeom>
        </p:spPr>
        <p:txBody>
          <a:bodyPr/>
          <a:lstStyle/>
          <a:p>
            <a:endParaRPr/>
          </a:p>
        </p:txBody>
      </p:sp>
      <p:sp>
        <p:nvSpPr>
          <p:cNvPr id="694" name="Shape 694"/>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Demonstrate the incorrect way, then dance with the rake the correct way (vacuuming also).</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a:spLocks noGrp="1" noRot="1" noChangeAspect="1"/>
          </p:cNvSpPr>
          <p:nvPr>
            <p:ph type="sldImg"/>
          </p:nvPr>
        </p:nvSpPr>
        <p:spPr>
          <a:prstGeom prst="rect">
            <a:avLst/>
          </a:prstGeom>
        </p:spPr>
        <p:txBody>
          <a:bodyPr/>
          <a:lstStyle/>
          <a:p>
            <a:endParaRPr/>
          </a:p>
        </p:txBody>
      </p:sp>
      <p:sp>
        <p:nvSpPr>
          <p:cNvPr id="701" name="Shape 701"/>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Get audience involved; ask them to give points to remember.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Shape 706"/>
          <p:cNvSpPr>
            <a:spLocks noGrp="1" noRot="1" noChangeAspect="1"/>
          </p:cNvSpPr>
          <p:nvPr>
            <p:ph type="sldImg"/>
          </p:nvPr>
        </p:nvSpPr>
        <p:spPr>
          <a:prstGeom prst="rect">
            <a:avLst/>
          </a:prstGeom>
        </p:spPr>
        <p:txBody>
          <a:bodyPr/>
          <a:lstStyle/>
          <a:p>
            <a:endParaRPr/>
          </a:p>
        </p:txBody>
      </p:sp>
      <p:sp>
        <p:nvSpPr>
          <p:cNvPr id="707" name="Shape 707"/>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Next, we’ll talk about protecting your joints.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Shape 714"/>
          <p:cNvSpPr>
            <a:spLocks noGrp="1" noRot="1" noChangeAspect="1"/>
          </p:cNvSpPr>
          <p:nvPr>
            <p:ph type="sldImg"/>
          </p:nvPr>
        </p:nvSpPr>
        <p:spPr>
          <a:prstGeom prst="rect">
            <a:avLst/>
          </a:prstGeom>
        </p:spPr>
        <p:txBody>
          <a:bodyPr/>
          <a:lstStyle/>
          <a:p>
            <a:endParaRPr/>
          </a:p>
        </p:txBody>
      </p:sp>
      <p:sp>
        <p:nvSpPr>
          <p:cNvPr id="715" name="Shape 715"/>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When striking (as with a hammer) or performing repetitive motions with one hand, remember to keep your wrist in a neutral position. Also rest your wrists often by allowing your hands to hang alongside your legs or rest in your lap.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After reading Disclaimer in a fast “radio commercial” voice, reiterate we are not doctors.  If you have a preexisting condition, check with your doctor about how much you can do in the garden.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Shape 721"/>
          <p:cNvSpPr>
            <a:spLocks noGrp="1" noRot="1" noChangeAspect="1"/>
          </p:cNvSpPr>
          <p:nvPr>
            <p:ph type="sldImg"/>
          </p:nvPr>
        </p:nvSpPr>
        <p:spPr>
          <a:prstGeom prst="rect">
            <a:avLst/>
          </a:prstGeom>
        </p:spPr>
        <p:txBody>
          <a:bodyPr/>
          <a:lstStyle/>
          <a:p>
            <a:endParaRPr/>
          </a:p>
        </p:txBody>
      </p:sp>
      <p:sp>
        <p:nvSpPr>
          <p:cNvPr id="722" name="Shape 722"/>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How many of you have felt fatigue after your hand has been in one of these incorrect positions for a length of time?  Now you can successfully demonstrate the neutral hand positions that will provide relief from some of this fatigue. Note:  Incorrect wrist positions can contribute to carpal tunnel syndrome or other injuries.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Shape 733"/>
          <p:cNvSpPr>
            <a:spLocks noGrp="1" noRot="1" noChangeAspect="1"/>
          </p:cNvSpPr>
          <p:nvPr>
            <p:ph type="sldImg"/>
          </p:nvPr>
        </p:nvSpPr>
        <p:spPr>
          <a:prstGeom prst="rect">
            <a:avLst/>
          </a:prstGeom>
        </p:spPr>
        <p:txBody>
          <a:bodyPr/>
          <a:lstStyle/>
          <a:p>
            <a:endParaRPr/>
          </a:p>
        </p:txBody>
      </p:sp>
      <p:sp>
        <p:nvSpPr>
          <p:cNvPr id="734" name="Shape 734"/>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When standing and your hand is down to your side, this is the neutral position.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Shape 757"/>
          <p:cNvSpPr>
            <a:spLocks noGrp="1" noRot="1" noChangeAspect="1"/>
          </p:cNvSpPr>
          <p:nvPr>
            <p:ph type="sldImg"/>
          </p:nvPr>
        </p:nvSpPr>
        <p:spPr>
          <a:prstGeom prst="rect">
            <a:avLst/>
          </a:prstGeom>
        </p:spPr>
        <p:txBody>
          <a:bodyPr/>
          <a:lstStyle/>
          <a:p>
            <a:endParaRPr/>
          </a:p>
        </p:txBody>
      </p:sp>
      <p:sp>
        <p:nvSpPr>
          <p:cNvPr id="758" name="Shape 758"/>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The photos on the bottom show proper positions when using hand garden tools.</a:t>
            </a:r>
          </a:p>
          <a:p>
            <a:pPr defTabSz="914400">
              <a:lnSpc>
                <a:spcPct val="100000"/>
              </a:lnSpc>
              <a:defRPr sz="2400">
                <a:latin typeface="Calibri"/>
                <a:ea typeface="Calibri"/>
                <a:cs typeface="Calibri"/>
                <a:sym typeface="Calibri"/>
              </a:defRPr>
            </a:pPr>
            <a:r>
              <a:t>Poor position causes stress - the wrist is bent forward toward the palm and excessively toward the little finger.</a:t>
            </a:r>
          </a:p>
          <a:p>
            <a:pPr defTabSz="914400">
              <a:lnSpc>
                <a:spcPct val="100000"/>
              </a:lnSpc>
              <a:defRPr sz="2400">
                <a:latin typeface="Calibri"/>
                <a:ea typeface="Calibri"/>
                <a:cs typeface="Calibri"/>
                <a:sym typeface="Calibri"/>
              </a:defRPr>
            </a:pPr>
            <a:r>
              <a:t>The photos on the bottom show lines that indicate better wrist position; the hand tools used here are called “Radius” tools. Be sure to grasp the tool at the end of the handle; not on the curve of the handle near tool end.   </a:t>
            </a:r>
          </a:p>
          <a:p>
            <a:pPr defTabSz="914400">
              <a:lnSpc>
                <a:spcPct val="100000"/>
              </a:lnSpc>
              <a:defRPr sz="2400">
                <a:latin typeface="Calibri"/>
                <a:ea typeface="Calibri"/>
                <a:cs typeface="Calibri"/>
                <a:sym typeface="Calibri"/>
              </a:defRPr>
            </a:pPr>
            <a:r>
              <a:t>Special equipment isn’t necessarily required, as long as you are aware of the potential for problems.  </a:t>
            </a:r>
          </a:p>
          <a:p>
            <a:pPr defTabSz="914400">
              <a:lnSpc>
                <a:spcPct val="100000"/>
              </a:lnSpc>
              <a:defRPr sz="2400">
                <a:latin typeface="Calibri"/>
                <a:ea typeface="Calibri"/>
                <a:cs typeface="Calibri"/>
                <a:sym typeface="Calibri"/>
              </a:defRPr>
            </a:pPr>
            <a:r>
              <a:t>Consider changing tasks/positions frequently or alternating doing the task from your dominant to your non-dominant hand.</a:t>
            </a:r>
          </a:p>
          <a:p>
            <a:pPr defTabSz="914400">
              <a:lnSpc>
                <a:spcPct val="100000"/>
              </a:lnSpc>
              <a:defRPr sz="2400">
                <a:latin typeface="Calibri"/>
                <a:ea typeface="Calibri"/>
                <a:cs typeface="Calibri"/>
                <a:sym typeface="Calibri"/>
              </a:defRPr>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Shape 763"/>
          <p:cNvSpPr>
            <a:spLocks noGrp="1" noRot="1" noChangeAspect="1"/>
          </p:cNvSpPr>
          <p:nvPr>
            <p:ph type="sldImg"/>
          </p:nvPr>
        </p:nvSpPr>
        <p:spPr>
          <a:prstGeom prst="rect">
            <a:avLst/>
          </a:prstGeom>
        </p:spPr>
        <p:txBody>
          <a:bodyPr/>
          <a:lstStyle/>
          <a:p>
            <a:endParaRPr/>
          </a:p>
        </p:txBody>
      </p:sp>
      <p:sp>
        <p:nvSpPr>
          <p:cNvPr id="764" name="Shape 764"/>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These views show correct positions: the wrist and hand are properly aligned with the forearm.</a:t>
            </a:r>
          </a:p>
          <a:p>
            <a:pPr defTabSz="914400">
              <a:lnSpc>
                <a:spcPct val="100000"/>
              </a:lnSpc>
              <a:defRPr sz="2400">
                <a:latin typeface="Calibri"/>
                <a:ea typeface="Calibri"/>
                <a:cs typeface="Calibri"/>
                <a:sym typeface="Calibri"/>
              </a:defRPr>
            </a:pPr>
            <a:r>
              <a:t>On the left is a Peta Easi-Grip tool.    </a:t>
            </a:r>
          </a:p>
          <a:p>
            <a:pPr defTabSz="914400">
              <a:lnSpc>
                <a:spcPct val="100000"/>
              </a:lnSpc>
              <a:defRPr sz="2400">
                <a:latin typeface="Calibri"/>
                <a:ea typeface="Calibri"/>
                <a:cs typeface="Calibri"/>
                <a:sym typeface="Calibri"/>
              </a:defRPr>
            </a:pPr>
            <a:r>
              <a:t>On the right you see an additional positioner: Peta fist grip tool with forearm cuff.  This combination decreases stress on the wrist and redirects force to larger elbow joint and muscles.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hape 787"/>
          <p:cNvSpPr>
            <a:spLocks noGrp="1" noRot="1" noChangeAspect="1"/>
          </p:cNvSpPr>
          <p:nvPr>
            <p:ph type="sldImg"/>
          </p:nvPr>
        </p:nvSpPr>
        <p:spPr>
          <a:prstGeom prst="rect">
            <a:avLst/>
          </a:prstGeom>
        </p:spPr>
        <p:txBody>
          <a:bodyPr/>
          <a:lstStyle/>
          <a:p>
            <a:endParaRPr/>
          </a:p>
        </p:txBody>
      </p:sp>
      <p:sp>
        <p:nvSpPr>
          <p:cNvPr id="788" name="Shape 788"/>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Point out what is right and wrong about the hand positions in the photos.  Explain the proper grip photo </a:t>
            </a:r>
            <a:r>
              <a:rPr b="1"/>
              <a:t>with a demonstration</a:t>
            </a:r>
            <a:r>
              <a:t>:  Have everyone in the audience form the letter “O” with their thumb and fingers to feel a natural grip without stress. You are using greater energy to clasp the tool and perform the job when grip is not correct.</a:t>
            </a:r>
          </a:p>
          <a:p>
            <a:pPr defTabSz="914400">
              <a:lnSpc>
                <a:spcPct val="100000"/>
              </a:lnSpc>
              <a:defRPr sz="2400">
                <a:latin typeface="Calibri"/>
                <a:ea typeface="Calibri"/>
                <a:cs typeface="Calibri"/>
                <a:sym typeface="Calibri"/>
              </a:defRPr>
            </a:pPr>
            <a:r>
              <a:t>Stress grip can cause blood pressure to rise and strain to arms, shoulders, neck and back.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Shape 796"/>
          <p:cNvSpPr>
            <a:spLocks noGrp="1" noRot="1" noChangeAspect="1"/>
          </p:cNvSpPr>
          <p:nvPr>
            <p:ph type="sldImg"/>
          </p:nvPr>
        </p:nvSpPr>
        <p:spPr>
          <a:prstGeom prst="rect">
            <a:avLst/>
          </a:prstGeom>
        </p:spPr>
        <p:txBody>
          <a:bodyPr/>
          <a:lstStyle/>
          <a:p>
            <a:endParaRPr/>
          </a:p>
        </p:txBody>
      </p:sp>
      <p:sp>
        <p:nvSpPr>
          <p:cNvPr id="797" name="Shape 797"/>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Bionic gloves vs. husband’s gloves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Shape 804"/>
          <p:cNvSpPr>
            <a:spLocks noGrp="1" noRot="1" noChangeAspect="1"/>
          </p:cNvSpPr>
          <p:nvPr>
            <p:ph type="sldImg"/>
          </p:nvPr>
        </p:nvSpPr>
        <p:spPr>
          <a:prstGeom prst="rect">
            <a:avLst/>
          </a:prstGeom>
        </p:spPr>
        <p:txBody>
          <a:bodyPr/>
          <a:lstStyle/>
          <a:p>
            <a:endParaRPr/>
          </a:p>
        </p:txBody>
      </p:sp>
      <p:sp>
        <p:nvSpPr>
          <p:cNvPr id="805" name="Shape 805"/>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Demonstrate proper grip on a Radius tool.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Shape 816"/>
          <p:cNvSpPr>
            <a:spLocks noGrp="1" noRot="1" noChangeAspect="1"/>
          </p:cNvSpPr>
          <p:nvPr>
            <p:ph type="sldImg"/>
          </p:nvPr>
        </p:nvSpPr>
        <p:spPr>
          <a:prstGeom prst="rect">
            <a:avLst/>
          </a:prstGeom>
        </p:spPr>
        <p:txBody>
          <a:bodyPr/>
          <a:lstStyle/>
          <a:p>
            <a:endParaRPr/>
          </a:p>
        </p:txBody>
      </p:sp>
      <p:sp>
        <p:nvSpPr>
          <p:cNvPr id="817" name="Shape 817"/>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Have audience member experience a PETA tool without cuff, then add cuff</a:t>
            </a:r>
          </a:p>
          <a:p>
            <a:pPr defTabSz="914400">
              <a:lnSpc>
                <a:spcPct val="100000"/>
              </a:lnSpc>
              <a:defRPr sz="2400">
                <a:latin typeface="Calibri"/>
                <a:ea typeface="Calibri"/>
                <a:cs typeface="Calibri"/>
                <a:sym typeface="Calibri"/>
              </a:defRPr>
            </a:pPr>
            <a:r>
              <a:t>and see if they can tell the difference.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Shape 858"/>
          <p:cNvSpPr>
            <a:spLocks noGrp="1" noRot="1" noChangeAspect="1"/>
          </p:cNvSpPr>
          <p:nvPr>
            <p:ph type="sldImg"/>
          </p:nvPr>
        </p:nvSpPr>
        <p:spPr>
          <a:prstGeom prst="rect">
            <a:avLst/>
          </a:prstGeom>
        </p:spPr>
        <p:txBody>
          <a:bodyPr/>
          <a:lstStyle/>
          <a:p>
            <a:endParaRPr/>
          </a:p>
        </p:txBody>
      </p:sp>
      <p:sp>
        <p:nvSpPr>
          <p:cNvPr id="859" name="Shape 859"/>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There are many shapes and sizes of pruners. Please make certain that the pruner </a:t>
            </a:r>
            <a:r>
              <a:rPr sz="5600" b="1"/>
              <a:t>fits</a:t>
            </a:r>
            <a:r>
              <a:t> your hand. They also come left- or right- handed. Over-extending your fingers due to poor fit will cause injury over time and cause you to use more energy to perform the task. </a:t>
            </a:r>
          </a:p>
          <a:p>
            <a:pPr defTabSz="914400">
              <a:lnSpc>
                <a:spcPct val="100000"/>
              </a:lnSpc>
              <a:defRPr sz="2400" b="1">
                <a:latin typeface="Calibri"/>
                <a:ea typeface="Calibri"/>
                <a:cs typeface="Calibri"/>
                <a:sym typeface="Calibri"/>
              </a:defRPr>
            </a:pPr>
            <a:r>
              <a:t>Remember</a:t>
            </a:r>
            <a:r>
              <a:rPr b="0"/>
              <a:t> your first knuckle should show above the pruner handle when you begin to grasp the tool.</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Shape 866"/>
          <p:cNvSpPr>
            <a:spLocks noGrp="1" noRot="1" noChangeAspect="1"/>
          </p:cNvSpPr>
          <p:nvPr>
            <p:ph type="sldImg"/>
          </p:nvPr>
        </p:nvSpPr>
        <p:spPr>
          <a:prstGeom prst="rect">
            <a:avLst/>
          </a:prstGeom>
        </p:spPr>
        <p:txBody>
          <a:bodyPr/>
          <a:lstStyle/>
          <a:p>
            <a:endParaRPr/>
          </a:p>
        </p:txBody>
      </p:sp>
      <p:sp>
        <p:nvSpPr>
          <p:cNvPr id="867" name="Shape 867"/>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Review proper fit and have assistant demonstrate proper fit.</a:t>
            </a:r>
          </a:p>
          <a:p>
            <a:pPr defTabSz="914400">
              <a:lnSpc>
                <a:spcPct val="100000"/>
              </a:lnSpc>
              <a:defRPr sz="2400">
                <a:latin typeface="Calibri"/>
                <a:ea typeface="Calibri"/>
                <a:cs typeface="Calibri"/>
                <a:sym typeface="Calibri"/>
              </a:defRPr>
            </a:pPr>
            <a:r>
              <a:t>Pictured is an anvil pruner. </a:t>
            </a:r>
            <a:r>
              <a:rPr b="1"/>
              <a:t>Ask the audience</a:t>
            </a:r>
            <a:r>
              <a:t>: What is it used for within the garden? Correct answer: dead material removal.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Review objectives with the audience; state these objectives in different words.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Shape 874"/>
          <p:cNvSpPr>
            <a:spLocks noGrp="1" noRot="1" noChangeAspect="1"/>
          </p:cNvSpPr>
          <p:nvPr>
            <p:ph type="sldImg"/>
          </p:nvPr>
        </p:nvSpPr>
        <p:spPr>
          <a:prstGeom prst="rect">
            <a:avLst/>
          </a:prstGeom>
        </p:spPr>
        <p:txBody>
          <a:bodyPr/>
          <a:lstStyle/>
          <a:p>
            <a:endParaRPr/>
          </a:p>
        </p:txBody>
      </p:sp>
      <p:sp>
        <p:nvSpPr>
          <p:cNvPr id="875" name="Shape 875"/>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There are two types of pruners:  Anvil and Bypass.  Each has important jobs to do in the garden. Use </a:t>
            </a:r>
            <a:r>
              <a:rPr b="1"/>
              <a:t>anvil</a:t>
            </a:r>
            <a:r>
              <a:t> pruners for removing </a:t>
            </a:r>
            <a:r>
              <a:rPr b="1"/>
              <a:t>dead</a:t>
            </a:r>
            <a:r>
              <a:t> growth (stems, stalks) from your plants. </a:t>
            </a:r>
            <a:r>
              <a:rPr b="1"/>
              <a:t>Bypass</a:t>
            </a:r>
            <a:r>
              <a:t> pruners are best used on </a:t>
            </a:r>
            <a:r>
              <a:rPr b="1"/>
              <a:t>live</a:t>
            </a:r>
            <a:r>
              <a:t> growth and make a clean cut across the stem of the plant.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Shape 885"/>
          <p:cNvSpPr>
            <a:spLocks noGrp="1" noRot="1" noChangeAspect="1"/>
          </p:cNvSpPr>
          <p:nvPr>
            <p:ph type="sldImg"/>
          </p:nvPr>
        </p:nvSpPr>
        <p:spPr>
          <a:prstGeom prst="rect">
            <a:avLst/>
          </a:prstGeom>
        </p:spPr>
        <p:txBody>
          <a:bodyPr/>
          <a:lstStyle/>
          <a:p>
            <a:endParaRPr/>
          </a:p>
        </p:txBody>
      </p:sp>
      <p:sp>
        <p:nvSpPr>
          <p:cNvPr id="886" name="Shape 886"/>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Demonstrate use of cut and hold tools on twigs or flowers.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Shape 891"/>
          <p:cNvSpPr>
            <a:spLocks noGrp="1" noRot="1" noChangeAspect="1"/>
          </p:cNvSpPr>
          <p:nvPr>
            <p:ph type="sldImg"/>
          </p:nvPr>
        </p:nvSpPr>
        <p:spPr>
          <a:prstGeom prst="rect">
            <a:avLst/>
          </a:prstGeom>
        </p:spPr>
        <p:txBody>
          <a:bodyPr/>
          <a:lstStyle/>
          <a:p>
            <a:endParaRPr/>
          </a:p>
        </p:txBody>
      </p:sp>
      <p:sp>
        <p:nvSpPr>
          <p:cNvPr id="892" name="Shape 892"/>
          <p:cNvSpPr>
            <a:spLocks noGrp="1"/>
          </p:cNvSpPr>
          <p:nvPr>
            <p:ph type="body" sz="quarter" idx="1"/>
          </p:nvPr>
        </p:nvSpPr>
        <p:spPr>
          <a:prstGeom prst="rect">
            <a:avLst/>
          </a:prstGeom>
        </p:spPr>
        <p:txBody>
          <a:bodyPr/>
          <a:lstStyle>
            <a:lvl1pPr>
              <a:lnSpc>
                <a:spcPct val="100000"/>
              </a:lnSpc>
              <a:defRPr sz="2400">
                <a:latin typeface="Calibri"/>
                <a:ea typeface="Calibri"/>
                <a:cs typeface="Calibri"/>
                <a:sym typeface="Calibri"/>
              </a:defRPr>
            </a:lvl1pPr>
          </a:lstStyle>
          <a:p>
            <a:r>
              <a:t>Telescoping pruners allow you to extend your reach to trim. Look for those with lightweight aluminum handles. This model weighs only two pounds, has a push button spring that lock the handles in place and has shock absorbers.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Shape 901"/>
          <p:cNvSpPr>
            <a:spLocks noGrp="1" noRot="1" noChangeAspect="1"/>
          </p:cNvSpPr>
          <p:nvPr>
            <p:ph type="sldImg"/>
          </p:nvPr>
        </p:nvSpPr>
        <p:spPr>
          <a:prstGeom prst="rect">
            <a:avLst/>
          </a:prstGeom>
        </p:spPr>
        <p:txBody>
          <a:bodyPr/>
          <a:lstStyle/>
          <a:p>
            <a:endParaRPr/>
          </a:p>
        </p:txBody>
      </p:sp>
      <p:sp>
        <p:nvSpPr>
          <p:cNvPr id="902" name="Shape 902"/>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Compare the shovels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Shape 916"/>
          <p:cNvSpPr>
            <a:spLocks noGrp="1" noRot="1" noChangeAspect="1"/>
          </p:cNvSpPr>
          <p:nvPr>
            <p:ph type="sldImg"/>
          </p:nvPr>
        </p:nvSpPr>
        <p:spPr>
          <a:prstGeom prst="rect">
            <a:avLst/>
          </a:prstGeom>
        </p:spPr>
        <p:txBody>
          <a:bodyPr/>
          <a:lstStyle/>
          <a:p>
            <a:endParaRPr/>
          </a:p>
        </p:txBody>
      </p:sp>
      <p:sp>
        <p:nvSpPr>
          <p:cNvPr id="917" name="Shape 917"/>
          <p:cNvSpPr>
            <a:spLocks noGrp="1"/>
          </p:cNvSpPr>
          <p:nvPr>
            <p:ph type="body" sz="quarter" idx="1"/>
          </p:nvPr>
        </p:nvSpPr>
        <p:spPr>
          <a:prstGeom prst="rect">
            <a:avLst/>
          </a:prstGeom>
        </p:spPr>
        <p:txBody>
          <a:bodyPr/>
          <a:lstStyle>
            <a:lvl1pPr>
              <a:lnSpc>
                <a:spcPct val="117999"/>
              </a:lnSpc>
              <a:defRPr sz="2400"/>
            </a:lvl1pPr>
          </a:lstStyle>
          <a:p>
            <a:r>
              <a:t>If you are interested in seeing the other tools we have in our inventory, check out the website…….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Show and discuss the handouts.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pPr defTabSz="914400">
              <a:lnSpc>
                <a:spcPct val="100000"/>
              </a:lnSpc>
              <a:defRPr sz="3200">
                <a:latin typeface="Calibri"/>
                <a:ea typeface="Calibri"/>
                <a:cs typeface="Calibri"/>
                <a:sym typeface="Calibri"/>
              </a:defRPr>
            </a:pPr>
            <a:r>
              <a:t>Prepare before heading out to the garden. Warmup exercises are included in the trifold handout received in your packet. </a:t>
            </a:r>
          </a:p>
          <a:p>
            <a:pPr defTabSz="914400">
              <a:lnSpc>
                <a:spcPct val="100000"/>
              </a:lnSpc>
              <a:defRPr sz="3200">
                <a:latin typeface="Calibri"/>
                <a:ea typeface="Calibri"/>
                <a:cs typeface="Calibri"/>
                <a:sym typeface="Calibri"/>
              </a:defRPr>
            </a:pPr>
            <a:r>
              <a:t>Review other items listed on the slide.</a:t>
            </a:r>
          </a:p>
          <a:p>
            <a:pPr defTabSz="914400">
              <a:lnSpc>
                <a:spcPct val="100000"/>
              </a:lnSpc>
              <a:defRPr sz="3200">
                <a:latin typeface="Calibri"/>
                <a:ea typeface="Calibri"/>
                <a:cs typeface="Calibri"/>
                <a:sym typeface="Calibri"/>
              </a:defRPr>
            </a:pPr>
            <a:r>
              <a:t>Ask Vanna’s what they have in their Garden Bags/Buckets.</a:t>
            </a:r>
          </a:p>
          <a:p>
            <a:pPr defTabSz="914400">
              <a:lnSpc>
                <a:spcPct val="100000"/>
              </a:lnSpc>
              <a:defRPr sz="3200">
                <a:latin typeface="Calibri"/>
                <a:ea typeface="Calibri"/>
                <a:cs typeface="Calibri"/>
                <a:sym typeface="Calibri"/>
              </a:defRPr>
            </a:pPr>
            <a:r>
              <a:t>Hats	Sunglasses	Sunscreen</a:t>
            </a:r>
          </a:p>
          <a:p>
            <a:pPr defTabSz="914400">
              <a:lnSpc>
                <a:spcPct val="100000"/>
              </a:lnSpc>
              <a:defRPr sz="3200">
                <a:latin typeface="Calibri"/>
                <a:ea typeface="Calibri"/>
                <a:cs typeface="Calibri"/>
                <a:sym typeface="Calibri"/>
              </a:defRPr>
            </a:pPr>
            <a:r>
              <a:t>Bug Spray	Cell Phone	Water</a:t>
            </a:r>
          </a:p>
          <a:p>
            <a:pPr defTabSz="914400">
              <a:lnSpc>
                <a:spcPct val="100000"/>
              </a:lnSpc>
              <a:defRPr sz="3200">
                <a:latin typeface="Calibri"/>
                <a:ea typeface="Calibri"/>
                <a:cs typeface="Calibri"/>
                <a:sym typeface="Calibri"/>
              </a:defRPr>
            </a:pPr>
            <a:r>
              <a:t>Favorite tools		Gloves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Ask for a raise of hands to the questions.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901005" y="11859862"/>
            <a:ext cx="16478253"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904871" y="2574992"/>
            <a:ext cx="16478255" cy="4648202"/>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901007" y="7223190"/>
            <a:ext cx="16478252" cy="1905002"/>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904875" y="4920843"/>
            <a:ext cx="1647825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904875" y="1075926"/>
            <a:ext cx="16478250" cy="7241586"/>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904875" y="8262180"/>
            <a:ext cx="1647825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1822518" y="10675453"/>
            <a:ext cx="15150041"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315442" y="4939860"/>
            <a:ext cx="15657116" cy="3836281"/>
          </a:xfrm>
          <a:prstGeom prst="rect">
            <a:avLst/>
          </a:prstGeom>
        </p:spPr>
        <p:txBody>
          <a:bodyPr numCol="1" spcCol="38100"/>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1820525" y="1016000"/>
            <a:ext cx="5579325" cy="5949678"/>
          </a:xfrm>
          <a:prstGeom prst="rect">
            <a:avLst/>
          </a:prstGeom>
        </p:spPr>
        <p:txBody>
          <a:bodyPr lIns="91439" tIns="45719" rIns="91439" bIns="45719" numCol="1" spcCol="38100">
            <a:noAutofit/>
          </a:bodyPr>
          <a:lstStyle/>
          <a:p>
            <a:endParaRPr/>
          </a:p>
        </p:txBody>
      </p:sp>
      <p:sp>
        <p:nvSpPr>
          <p:cNvPr id="125" name="Bowl with salmon cakes, salad, and hummus "/>
          <p:cNvSpPr>
            <a:spLocks noGrp="1"/>
          </p:cNvSpPr>
          <p:nvPr>
            <p:ph type="pic" sz="half" idx="22"/>
          </p:nvPr>
        </p:nvSpPr>
        <p:spPr>
          <a:xfrm>
            <a:off x="10125075" y="3978276"/>
            <a:ext cx="7829550" cy="12150182"/>
          </a:xfrm>
          <a:prstGeom prst="rect">
            <a:avLst/>
          </a:prstGeom>
        </p:spPr>
        <p:txBody>
          <a:bodyPr lIns="91439" tIns="45719" rIns="91439" bIns="45719" numCol="1" spcCol="38100">
            <a:noAutofit/>
          </a:bodyPr>
          <a:lstStyle/>
          <a:p>
            <a:endParaRPr/>
          </a:p>
        </p:txBody>
      </p:sp>
      <p:sp>
        <p:nvSpPr>
          <p:cNvPr id="126" name="Bowl of pappardelle pasta with parsley butter, roasted hazelnuts, and shaved parmesan cheese"/>
          <p:cNvSpPr>
            <a:spLocks noGrp="1"/>
          </p:cNvSpPr>
          <p:nvPr>
            <p:ph type="pic" idx="23"/>
          </p:nvPr>
        </p:nvSpPr>
        <p:spPr>
          <a:xfrm>
            <a:off x="-104775" y="495300"/>
            <a:ext cx="12458700" cy="12458700"/>
          </a:xfrm>
          <a:prstGeom prst="rect">
            <a:avLst/>
          </a:prstGeom>
        </p:spPr>
        <p:txBody>
          <a:bodyPr lIns="91439" tIns="45719" rIns="91439" bIns="45719" numCol="1" spcCol="38100">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000125" y="-5524500"/>
            <a:ext cx="20288250" cy="21640800"/>
          </a:xfrm>
          <a:prstGeom prst="rect">
            <a:avLst/>
          </a:prstGeom>
        </p:spPr>
        <p:txBody>
          <a:bodyPr lIns="91439" tIns="45719" rIns="91439" bIns="45719" numCol="1" spcCol="38100">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3228975" y="730251"/>
            <a:ext cx="11830050" cy="2651128"/>
          </a:xfrm>
          <a:prstGeom prst="rect">
            <a:avLst/>
          </a:prstGeom>
        </p:spPr>
        <p:txBody>
          <a:bodyPr lIns="91438" tIns="91438" rIns="91438" bIns="91438" anchor="ctr"/>
          <a:lstStyle>
            <a:lvl1pPr defTabSz="1828800">
              <a:lnSpc>
                <a:spcPct val="90000"/>
              </a:lnSpc>
              <a:defRPr sz="8800" b="0" spc="0">
                <a:latin typeface="Calibri"/>
                <a:ea typeface="Calibri"/>
                <a:cs typeface="Calibri"/>
                <a:sym typeface="Calibri"/>
              </a:defRPr>
            </a:lvl1pPr>
          </a:lstStyle>
          <a:p>
            <a:r>
              <a:t>Title Text</a:t>
            </a:r>
          </a:p>
        </p:txBody>
      </p:sp>
      <p:sp>
        <p:nvSpPr>
          <p:cNvPr id="150" name="Body Level One…"/>
          <p:cNvSpPr txBox="1">
            <a:spLocks noGrp="1"/>
          </p:cNvSpPr>
          <p:nvPr>
            <p:ph type="body" sz="half" idx="1"/>
          </p:nvPr>
        </p:nvSpPr>
        <p:spPr>
          <a:xfrm>
            <a:off x="3228975" y="3651250"/>
            <a:ext cx="5829300" cy="8702676"/>
          </a:xfrm>
          <a:prstGeom prst="rect">
            <a:avLst/>
          </a:prstGeom>
        </p:spPr>
        <p:txBody>
          <a:bodyPr lIns="91438" tIns="91438" rIns="91438" bIns="91438" numCol="1" spcCol="38100"/>
          <a:lstStyle>
            <a:lvl1pPr marL="457200" indent="-457200" defTabSz="1828800">
              <a:spcBef>
                <a:spcPts val="2000"/>
              </a:spcBef>
              <a:buSzPct val="100000"/>
              <a:buFont typeface="Arial"/>
              <a:defRPr sz="5600">
                <a:latin typeface="Calibri"/>
                <a:ea typeface="Calibri"/>
                <a:cs typeface="Calibri"/>
                <a:sym typeface="Calibri"/>
              </a:defRPr>
            </a:lvl1pPr>
            <a:lvl2pPr marL="990600" indent="-533400" defTabSz="1828800">
              <a:spcBef>
                <a:spcPts val="2000"/>
              </a:spcBef>
              <a:buSzPct val="100000"/>
              <a:buFont typeface="Arial"/>
              <a:defRPr sz="5600">
                <a:latin typeface="Calibri"/>
                <a:ea typeface="Calibri"/>
                <a:cs typeface="Calibri"/>
                <a:sym typeface="Calibri"/>
              </a:defRPr>
            </a:lvl2pPr>
            <a:lvl3pPr marL="1554478" indent="-640078" defTabSz="1828800">
              <a:spcBef>
                <a:spcPts val="2000"/>
              </a:spcBef>
              <a:buSzPct val="100000"/>
              <a:buFont typeface="Arial"/>
              <a:defRPr sz="5600">
                <a:latin typeface="Calibri"/>
                <a:ea typeface="Calibri"/>
                <a:cs typeface="Calibri"/>
                <a:sym typeface="Calibri"/>
              </a:defRPr>
            </a:lvl3pPr>
            <a:lvl4pPr marL="2082800" indent="-711200" defTabSz="1828800">
              <a:spcBef>
                <a:spcPts val="2000"/>
              </a:spcBef>
              <a:buSzPct val="100000"/>
              <a:buFont typeface="Arial"/>
              <a:defRPr sz="5600">
                <a:latin typeface="Calibri"/>
                <a:ea typeface="Calibri"/>
                <a:cs typeface="Calibri"/>
                <a:sym typeface="Calibri"/>
              </a:defRPr>
            </a:lvl4pPr>
            <a:lvl5pPr marL="2540000" indent="-711200" defTabSz="1828800">
              <a:spcBef>
                <a:spcPts val="2000"/>
              </a:spcBef>
              <a:buSzPct val="100000"/>
              <a:buFont typeface="Arial"/>
              <a:defRPr sz="5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14554479" y="12802240"/>
            <a:ext cx="504546" cy="551179"/>
          </a:xfrm>
          <a:prstGeom prst="rect">
            <a:avLst/>
          </a:prstGeom>
        </p:spPr>
        <p:txBody>
          <a:bodyPr lIns="91438" tIns="91438" rIns="91438" bIns="91438"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58" name="Title Text"/>
          <p:cNvSpPr txBox="1">
            <a:spLocks noGrp="1"/>
          </p:cNvSpPr>
          <p:nvPr>
            <p:ph type="title"/>
          </p:nvPr>
        </p:nvSpPr>
        <p:spPr>
          <a:xfrm>
            <a:off x="3228975" y="730251"/>
            <a:ext cx="11830050" cy="2651128"/>
          </a:xfrm>
          <a:prstGeom prst="rect">
            <a:avLst/>
          </a:prstGeom>
        </p:spPr>
        <p:txBody>
          <a:bodyPr lIns="91438" tIns="91438" rIns="91438" bIns="91438" anchor="ctr"/>
          <a:lstStyle>
            <a:lvl1pPr defTabSz="1828800">
              <a:lnSpc>
                <a:spcPct val="90000"/>
              </a:lnSpc>
              <a:defRPr sz="8800" b="0" spc="0">
                <a:latin typeface="Calibri"/>
                <a:ea typeface="Calibri"/>
                <a:cs typeface="Calibri"/>
                <a:sym typeface="Calibri"/>
              </a:defRPr>
            </a:lvl1pPr>
          </a:lstStyle>
          <a:p>
            <a:r>
              <a:t>Title Text</a:t>
            </a:r>
          </a:p>
        </p:txBody>
      </p:sp>
      <p:sp>
        <p:nvSpPr>
          <p:cNvPr id="159" name="Slide Number"/>
          <p:cNvSpPr txBox="1">
            <a:spLocks noGrp="1"/>
          </p:cNvSpPr>
          <p:nvPr>
            <p:ph type="sldNum" sz="quarter" idx="2"/>
          </p:nvPr>
        </p:nvSpPr>
        <p:spPr>
          <a:xfrm>
            <a:off x="14554479" y="12802240"/>
            <a:ext cx="504546" cy="551179"/>
          </a:xfrm>
          <a:prstGeom prst="rect">
            <a:avLst/>
          </a:prstGeom>
        </p:spPr>
        <p:txBody>
          <a:bodyPr lIns="91438" tIns="91438" rIns="91438" bIns="91438"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66" name="Title Text"/>
          <p:cNvSpPr txBox="1">
            <a:spLocks noGrp="1"/>
          </p:cNvSpPr>
          <p:nvPr>
            <p:ph type="title"/>
          </p:nvPr>
        </p:nvSpPr>
        <p:spPr>
          <a:xfrm>
            <a:off x="3228975" y="730251"/>
            <a:ext cx="11830050" cy="2651128"/>
          </a:xfrm>
          <a:prstGeom prst="rect">
            <a:avLst/>
          </a:prstGeom>
        </p:spPr>
        <p:txBody>
          <a:bodyPr lIns="91438" tIns="91438" rIns="91438" bIns="91438" anchor="ctr"/>
          <a:lstStyle>
            <a:lvl1pPr defTabSz="1828800">
              <a:lnSpc>
                <a:spcPct val="90000"/>
              </a:lnSpc>
              <a:defRPr sz="8800" b="0" spc="0">
                <a:latin typeface="Calibri"/>
                <a:ea typeface="Calibri"/>
                <a:cs typeface="Calibri"/>
                <a:sym typeface="Calibri"/>
              </a:defRPr>
            </a:lvl1pPr>
          </a:lstStyle>
          <a:p>
            <a:r>
              <a:t>Title Text</a:t>
            </a:r>
          </a:p>
        </p:txBody>
      </p:sp>
      <p:sp>
        <p:nvSpPr>
          <p:cNvPr id="167" name="Body Level One…"/>
          <p:cNvSpPr txBox="1">
            <a:spLocks noGrp="1"/>
          </p:cNvSpPr>
          <p:nvPr>
            <p:ph type="body" idx="1"/>
          </p:nvPr>
        </p:nvSpPr>
        <p:spPr>
          <a:xfrm>
            <a:off x="3228975" y="3651250"/>
            <a:ext cx="11830050" cy="8702676"/>
          </a:xfrm>
          <a:prstGeom prst="rect">
            <a:avLst/>
          </a:prstGeom>
        </p:spPr>
        <p:txBody>
          <a:bodyPr lIns="91438" tIns="91438" rIns="91438" bIns="91438" numCol="1" spcCol="38100"/>
          <a:lstStyle>
            <a:lvl1pPr marL="457200" indent="-457200" defTabSz="1828800">
              <a:spcBef>
                <a:spcPts val="2000"/>
              </a:spcBef>
              <a:buSzPct val="100000"/>
              <a:buFont typeface="Arial"/>
              <a:defRPr sz="5600">
                <a:latin typeface="Calibri"/>
                <a:ea typeface="Calibri"/>
                <a:cs typeface="Calibri"/>
                <a:sym typeface="Calibri"/>
              </a:defRPr>
            </a:lvl1pPr>
            <a:lvl2pPr marL="990600" indent="-533400" defTabSz="1828800">
              <a:spcBef>
                <a:spcPts val="2000"/>
              </a:spcBef>
              <a:buSzPct val="100000"/>
              <a:buFont typeface="Arial"/>
              <a:defRPr sz="5600">
                <a:latin typeface="Calibri"/>
                <a:ea typeface="Calibri"/>
                <a:cs typeface="Calibri"/>
                <a:sym typeface="Calibri"/>
              </a:defRPr>
            </a:lvl2pPr>
            <a:lvl3pPr marL="1554478" indent="-640078" defTabSz="1828800">
              <a:spcBef>
                <a:spcPts val="2000"/>
              </a:spcBef>
              <a:buSzPct val="100000"/>
              <a:buFont typeface="Arial"/>
              <a:defRPr sz="5600">
                <a:latin typeface="Calibri"/>
                <a:ea typeface="Calibri"/>
                <a:cs typeface="Calibri"/>
                <a:sym typeface="Calibri"/>
              </a:defRPr>
            </a:lvl3pPr>
            <a:lvl4pPr marL="2082800" indent="-711200" defTabSz="1828800">
              <a:spcBef>
                <a:spcPts val="2000"/>
              </a:spcBef>
              <a:buSzPct val="100000"/>
              <a:buFont typeface="Arial"/>
              <a:defRPr sz="5600">
                <a:latin typeface="Calibri"/>
                <a:ea typeface="Calibri"/>
                <a:cs typeface="Calibri"/>
                <a:sym typeface="Calibri"/>
              </a:defRPr>
            </a:lvl4pPr>
            <a:lvl5pPr marL="2540000" indent="-711200" defTabSz="1828800">
              <a:spcBef>
                <a:spcPts val="2000"/>
              </a:spcBef>
              <a:buSzPct val="100000"/>
              <a:buFont typeface="Arial"/>
              <a:defRPr sz="5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14554479" y="12802240"/>
            <a:ext cx="504546" cy="551179"/>
          </a:xfrm>
          <a:prstGeom prst="rect">
            <a:avLst/>
          </a:prstGeom>
        </p:spPr>
        <p:txBody>
          <a:bodyPr lIns="91438" tIns="91438" rIns="91438" bIns="91438"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75" name="Title Text"/>
          <p:cNvSpPr txBox="1">
            <a:spLocks noGrp="1"/>
          </p:cNvSpPr>
          <p:nvPr>
            <p:ph type="title"/>
          </p:nvPr>
        </p:nvSpPr>
        <p:spPr>
          <a:xfrm>
            <a:off x="3314700" y="2244725"/>
            <a:ext cx="11658600" cy="4775203"/>
          </a:xfrm>
          <a:prstGeom prst="rect">
            <a:avLst/>
          </a:prstGeom>
        </p:spPr>
        <p:txBody>
          <a:bodyPr lIns="91438" tIns="91438" rIns="91438" bIns="91438" anchor="b"/>
          <a:lstStyle>
            <a:lvl1pPr algn="ctr" defTabSz="1828800">
              <a:lnSpc>
                <a:spcPct val="90000"/>
              </a:lnSpc>
              <a:defRPr sz="12000" b="0" spc="0">
                <a:latin typeface="Calibri"/>
                <a:ea typeface="Calibri"/>
                <a:cs typeface="Calibri"/>
                <a:sym typeface="Calibri"/>
              </a:defRPr>
            </a:lvl1pPr>
          </a:lstStyle>
          <a:p>
            <a:r>
              <a:t>Title Text</a:t>
            </a:r>
          </a:p>
        </p:txBody>
      </p:sp>
      <p:sp>
        <p:nvSpPr>
          <p:cNvPr id="176" name="Body Level One…"/>
          <p:cNvSpPr txBox="1">
            <a:spLocks noGrp="1"/>
          </p:cNvSpPr>
          <p:nvPr>
            <p:ph type="body" sz="quarter" idx="1"/>
          </p:nvPr>
        </p:nvSpPr>
        <p:spPr>
          <a:xfrm>
            <a:off x="4000500" y="7204075"/>
            <a:ext cx="10287000" cy="3311526"/>
          </a:xfrm>
          <a:prstGeom prst="rect">
            <a:avLst/>
          </a:prstGeom>
        </p:spPr>
        <p:txBody>
          <a:bodyPr lIns="91438" tIns="91438" rIns="91438" bIns="91438" numCol="1" spcCol="38100"/>
          <a:lstStyle>
            <a:lvl1pPr marL="0" indent="0" algn="ctr" defTabSz="1828800">
              <a:spcBef>
                <a:spcPts val="2000"/>
              </a:spcBef>
              <a:buSzTx/>
              <a:buNone/>
              <a:defRPr>
                <a:latin typeface="Calibri"/>
                <a:ea typeface="Calibri"/>
                <a:cs typeface="Calibri"/>
                <a:sym typeface="Calibri"/>
              </a:defRPr>
            </a:lvl1pPr>
            <a:lvl2pPr marL="0" indent="0" algn="ctr" defTabSz="1828800">
              <a:spcBef>
                <a:spcPts val="2000"/>
              </a:spcBef>
              <a:buSzTx/>
              <a:buNone/>
              <a:defRPr>
                <a:latin typeface="Calibri"/>
                <a:ea typeface="Calibri"/>
                <a:cs typeface="Calibri"/>
                <a:sym typeface="Calibri"/>
              </a:defRPr>
            </a:lvl2pPr>
            <a:lvl3pPr marL="0" indent="0" algn="ctr" defTabSz="1828800">
              <a:spcBef>
                <a:spcPts val="2000"/>
              </a:spcBef>
              <a:buSzTx/>
              <a:buNone/>
              <a:defRPr>
                <a:latin typeface="Calibri"/>
                <a:ea typeface="Calibri"/>
                <a:cs typeface="Calibri"/>
                <a:sym typeface="Calibri"/>
              </a:defRPr>
            </a:lvl3pPr>
            <a:lvl4pPr marL="0" indent="0" algn="ctr" defTabSz="1828800">
              <a:spcBef>
                <a:spcPts val="2000"/>
              </a:spcBef>
              <a:buSzTx/>
              <a:buNone/>
              <a:defRPr>
                <a:latin typeface="Calibri"/>
                <a:ea typeface="Calibri"/>
                <a:cs typeface="Calibri"/>
                <a:sym typeface="Calibri"/>
              </a:defRPr>
            </a:lvl4pPr>
            <a:lvl5pPr marL="0" indent="0" algn="ctr" defTabSz="1828800">
              <a:spcBef>
                <a:spcPts val="2000"/>
              </a:spcBef>
              <a:buSzTx/>
              <a:buNone/>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xfrm>
            <a:off x="14554479" y="12802240"/>
            <a:ext cx="504546" cy="551179"/>
          </a:xfrm>
          <a:prstGeom prst="rect">
            <a:avLst/>
          </a:prstGeom>
        </p:spPr>
        <p:txBody>
          <a:bodyPr lIns="91438" tIns="91438" rIns="91438" bIns="91438"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866775" y="-1295400"/>
            <a:ext cx="20059650" cy="16018933"/>
          </a:xfrm>
          <a:prstGeom prst="rect">
            <a:avLst/>
          </a:prstGeom>
        </p:spPr>
        <p:txBody>
          <a:bodyPr lIns="91439" tIns="45719" rIns="91439" bIns="45719" numCol="1" spcCol="38100">
            <a:noAutofit/>
          </a:bodyPr>
          <a:lstStyle/>
          <a:p>
            <a:endParaRPr/>
          </a:p>
        </p:txBody>
      </p:sp>
      <p:sp>
        <p:nvSpPr>
          <p:cNvPr id="22" name="Presentation Title"/>
          <p:cNvSpPr txBox="1">
            <a:spLocks noGrp="1"/>
          </p:cNvSpPr>
          <p:nvPr>
            <p:ph type="title" hasCustomPrompt="1"/>
          </p:nvPr>
        </p:nvSpPr>
        <p:spPr>
          <a:xfrm>
            <a:off x="904875" y="7124700"/>
            <a:ext cx="16478250" cy="4648200"/>
          </a:xfrm>
          <a:prstGeom prst="rect">
            <a:avLst/>
          </a:prstGeom>
        </p:spPr>
        <p:txBody>
          <a:bodyPr anchor="b"/>
          <a:lstStyle>
            <a:lvl1pPr>
              <a:defRPr sz="11600" spc="-232"/>
            </a:lvl1pPr>
          </a:lstStyle>
          <a:p>
            <a:r>
              <a:t>Presentation Title</a:t>
            </a:r>
          </a:p>
        </p:txBody>
      </p:sp>
      <p:sp>
        <p:nvSpPr>
          <p:cNvPr id="23" name="Body Level One…"/>
          <p:cNvSpPr txBox="1">
            <a:spLocks noGrp="1"/>
          </p:cNvSpPr>
          <p:nvPr>
            <p:ph type="body" sz="quarter" idx="1" hasCustomPrompt="1"/>
          </p:nvPr>
        </p:nvSpPr>
        <p:spPr>
          <a:xfrm>
            <a:off x="905767" y="1106138"/>
            <a:ext cx="16476467"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24" name="Body Level One…"/>
          <p:cNvSpPr txBox="1">
            <a:spLocks noGrp="1"/>
          </p:cNvSpPr>
          <p:nvPr>
            <p:ph type="body" sz="quarter" idx="22" hasCustomPrompt="1"/>
          </p:nvPr>
        </p:nvSpPr>
        <p:spPr>
          <a:xfrm>
            <a:off x="904875" y="11609909"/>
            <a:ext cx="16478250" cy="1116953"/>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84" name="Title Text"/>
          <p:cNvSpPr txBox="1">
            <a:spLocks noGrp="1"/>
          </p:cNvSpPr>
          <p:nvPr>
            <p:ph type="title"/>
          </p:nvPr>
        </p:nvSpPr>
        <p:spPr>
          <a:xfrm>
            <a:off x="3230761" y="730251"/>
            <a:ext cx="11830052" cy="2651128"/>
          </a:xfrm>
          <a:prstGeom prst="rect">
            <a:avLst/>
          </a:prstGeom>
        </p:spPr>
        <p:txBody>
          <a:bodyPr lIns="91438" tIns="91438" rIns="91438" bIns="91438" anchor="ctr"/>
          <a:lstStyle>
            <a:lvl1pPr defTabSz="1828800">
              <a:lnSpc>
                <a:spcPct val="90000"/>
              </a:lnSpc>
              <a:defRPr sz="8800" b="0" spc="0">
                <a:latin typeface="Calibri"/>
                <a:ea typeface="Calibri"/>
                <a:cs typeface="Calibri"/>
                <a:sym typeface="Calibri"/>
              </a:defRPr>
            </a:lvl1pPr>
          </a:lstStyle>
          <a:p>
            <a:r>
              <a:t>Title Text</a:t>
            </a:r>
          </a:p>
        </p:txBody>
      </p:sp>
      <p:sp>
        <p:nvSpPr>
          <p:cNvPr id="185" name="Body Level One…"/>
          <p:cNvSpPr txBox="1">
            <a:spLocks noGrp="1"/>
          </p:cNvSpPr>
          <p:nvPr>
            <p:ph type="body" sz="quarter" idx="1"/>
          </p:nvPr>
        </p:nvSpPr>
        <p:spPr>
          <a:xfrm>
            <a:off x="3230763" y="3362326"/>
            <a:ext cx="5802512" cy="1647826"/>
          </a:xfrm>
          <a:prstGeom prst="rect">
            <a:avLst/>
          </a:prstGeom>
        </p:spPr>
        <p:txBody>
          <a:bodyPr lIns="91438" tIns="91438" rIns="91438" bIns="91438" numCol="1" spcCol="38100" anchor="b"/>
          <a:lstStyle>
            <a:lvl1pPr marL="0" indent="0" defTabSz="1828800">
              <a:spcBef>
                <a:spcPts val="2000"/>
              </a:spcBef>
              <a:buSzTx/>
              <a:buNone/>
              <a:defRPr b="1">
                <a:latin typeface="Calibri"/>
                <a:ea typeface="Calibri"/>
                <a:cs typeface="Calibri"/>
                <a:sym typeface="Calibri"/>
              </a:defRPr>
            </a:lvl1pPr>
            <a:lvl2pPr marL="0" indent="0" defTabSz="1828800">
              <a:spcBef>
                <a:spcPts val="2000"/>
              </a:spcBef>
              <a:buSzTx/>
              <a:buNone/>
              <a:defRPr b="1">
                <a:latin typeface="Calibri"/>
                <a:ea typeface="Calibri"/>
                <a:cs typeface="Calibri"/>
                <a:sym typeface="Calibri"/>
              </a:defRPr>
            </a:lvl2pPr>
            <a:lvl3pPr marL="0" indent="0" defTabSz="1828800">
              <a:spcBef>
                <a:spcPts val="2000"/>
              </a:spcBef>
              <a:buSzTx/>
              <a:buNone/>
              <a:defRPr b="1">
                <a:latin typeface="Calibri"/>
                <a:ea typeface="Calibri"/>
                <a:cs typeface="Calibri"/>
                <a:sym typeface="Calibri"/>
              </a:defRPr>
            </a:lvl3pPr>
            <a:lvl4pPr marL="0" indent="0" defTabSz="1828800">
              <a:spcBef>
                <a:spcPts val="2000"/>
              </a:spcBef>
              <a:buSzTx/>
              <a:buNone/>
              <a:defRPr b="1">
                <a:latin typeface="Calibri"/>
                <a:ea typeface="Calibri"/>
                <a:cs typeface="Calibri"/>
                <a:sym typeface="Calibri"/>
              </a:defRPr>
            </a:lvl4pPr>
            <a:lvl5pPr marL="0" indent="0" defTabSz="1828800">
              <a:spcBef>
                <a:spcPts val="2000"/>
              </a:spcBef>
              <a:buSzTx/>
              <a:buNone/>
              <a:defRPr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6" name="Text Placeholder 4"/>
          <p:cNvSpPr>
            <a:spLocks noGrp="1"/>
          </p:cNvSpPr>
          <p:nvPr>
            <p:ph type="body" sz="quarter" idx="21"/>
          </p:nvPr>
        </p:nvSpPr>
        <p:spPr>
          <a:xfrm>
            <a:off x="9229725" y="3362326"/>
            <a:ext cx="5831088" cy="1647826"/>
          </a:xfrm>
          <a:prstGeom prst="rect">
            <a:avLst/>
          </a:prstGeom>
        </p:spPr>
        <p:txBody>
          <a:bodyPr lIns="91438" tIns="91438" rIns="91438" bIns="91438" numCol="1" spcCol="38100" anchor="b"/>
          <a:lstStyle/>
          <a:p>
            <a:pPr marL="0" indent="0" defTabSz="1828800">
              <a:spcBef>
                <a:spcPts val="2000"/>
              </a:spcBef>
              <a:buSzTx/>
              <a:buNone/>
              <a:defRPr b="1">
                <a:latin typeface="Calibri"/>
                <a:ea typeface="Calibri"/>
                <a:cs typeface="Calibri"/>
                <a:sym typeface="Calibri"/>
              </a:defRPr>
            </a:pPr>
            <a:endParaRPr/>
          </a:p>
        </p:txBody>
      </p:sp>
      <p:sp>
        <p:nvSpPr>
          <p:cNvPr id="187" name="Slide Number"/>
          <p:cNvSpPr txBox="1">
            <a:spLocks noGrp="1"/>
          </p:cNvSpPr>
          <p:nvPr>
            <p:ph type="sldNum" sz="quarter" idx="2"/>
          </p:nvPr>
        </p:nvSpPr>
        <p:spPr>
          <a:xfrm>
            <a:off x="14554479" y="12802240"/>
            <a:ext cx="504546" cy="551179"/>
          </a:xfrm>
          <a:prstGeom prst="rect">
            <a:avLst/>
          </a:prstGeom>
        </p:spPr>
        <p:txBody>
          <a:bodyPr lIns="91438" tIns="91438" rIns="91438" bIns="91438"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3230761" y="914400"/>
            <a:ext cx="4423769" cy="3200400"/>
          </a:xfrm>
          <a:prstGeom prst="rect">
            <a:avLst/>
          </a:prstGeom>
        </p:spPr>
        <p:txBody>
          <a:bodyPr lIns="91438" tIns="91438" rIns="91438" bIns="91438" anchor="b"/>
          <a:lstStyle>
            <a:lvl1pPr defTabSz="1828800">
              <a:lnSpc>
                <a:spcPct val="90000"/>
              </a:lnSpc>
              <a:defRPr sz="6400" b="0" spc="0">
                <a:latin typeface="Calibri"/>
                <a:ea typeface="Calibri"/>
                <a:cs typeface="Calibri"/>
                <a:sym typeface="Calibri"/>
              </a:defRPr>
            </a:lvl1pPr>
          </a:lstStyle>
          <a:p>
            <a:r>
              <a:t>Title Text</a:t>
            </a:r>
          </a:p>
        </p:txBody>
      </p:sp>
      <p:sp>
        <p:nvSpPr>
          <p:cNvPr id="195" name="Body Level One…"/>
          <p:cNvSpPr txBox="1">
            <a:spLocks noGrp="1"/>
          </p:cNvSpPr>
          <p:nvPr>
            <p:ph type="body" sz="half" idx="1"/>
          </p:nvPr>
        </p:nvSpPr>
        <p:spPr>
          <a:xfrm>
            <a:off x="8117086" y="1974851"/>
            <a:ext cx="6943727" cy="9747252"/>
          </a:xfrm>
          <a:prstGeom prst="rect">
            <a:avLst/>
          </a:prstGeom>
        </p:spPr>
        <p:txBody>
          <a:bodyPr lIns="91438" tIns="91438" rIns="91438" bIns="91438" numCol="1" spcCol="38100"/>
          <a:lstStyle>
            <a:lvl1pPr marL="457200" indent="-457200" defTabSz="1828800">
              <a:spcBef>
                <a:spcPts val="2000"/>
              </a:spcBef>
              <a:buSzPct val="100000"/>
              <a:buFont typeface="Arial"/>
              <a:defRPr sz="6400">
                <a:latin typeface="Calibri"/>
                <a:ea typeface="Calibri"/>
                <a:cs typeface="Calibri"/>
                <a:sym typeface="Calibri"/>
              </a:defRPr>
            </a:lvl1pPr>
            <a:lvl2pPr marL="979714" indent="-522513" defTabSz="1828800">
              <a:spcBef>
                <a:spcPts val="2000"/>
              </a:spcBef>
              <a:buSzPct val="100000"/>
              <a:buFont typeface="Arial"/>
              <a:defRPr sz="6400">
                <a:latin typeface="Calibri"/>
                <a:ea typeface="Calibri"/>
                <a:cs typeface="Calibri"/>
                <a:sym typeface="Calibri"/>
              </a:defRPr>
            </a:lvl2pPr>
            <a:lvl3pPr marL="1524000" defTabSz="1828800">
              <a:spcBef>
                <a:spcPts val="2000"/>
              </a:spcBef>
              <a:buSzPct val="100000"/>
              <a:buFont typeface="Arial"/>
              <a:defRPr sz="6400">
                <a:latin typeface="Calibri"/>
                <a:ea typeface="Calibri"/>
                <a:cs typeface="Calibri"/>
                <a:sym typeface="Calibri"/>
              </a:defRPr>
            </a:lvl3pPr>
            <a:lvl4pPr marL="2103120" indent="-731519" defTabSz="1828800">
              <a:spcBef>
                <a:spcPts val="2000"/>
              </a:spcBef>
              <a:buSzPct val="100000"/>
              <a:buFont typeface="Arial"/>
              <a:defRPr sz="6400">
                <a:latin typeface="Calibri"/>
                <a:ea typeface="Calibri"/>
                <a:cs typeface="Calibri"/>
                <a:sym typeface="Calibri"/>
              </a:defRPr>
            </a:lvl4pPr>
            <a:lvl5pPr marL="2560320" indent="-731520" defTabSz="1828800">
              <a:spcBef>
                <a:spcPts val="2000"/>
              </a:spcBef>
              <a:buSzPct val="100000"/>
              <a:buFont typeface="Arial"/>
              <a:defRPr sz="6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6" name="Text Placeholder 3"/>
          <p:cNvSpPr>
            <a:spLocks noGrp="1"/>
          </p:cNvSpPr>
          <p:nvPr>
            <p:ph type="body" sz="quarter" idx="21"/>
          </p:nvPr>
        </p:nvSpPr>
        <p:spPr>
          <a:xfrm>
            <a:off x="3230761" y="4114800"/>
            <a:ext cx="4423769" cy="7623176"/>
          </a:xfrm>
          <a:prstGeom prst="rect">
            <a:avLst/>
          </a:prstGeom>
        </p:spPr>
        <p:txBody>
          <a:bodyPr lIns="91438" tIns="91438" rIns="91438" bIns="91438" numCol="1" spcCol="38100"/>
          <a:lstStyle/>
          <a:p>
            <a:pPr marL="0" indent="0" defTabSz="1828800">
              <a:spcBef>
                <a:spcPts val="2000"/>
              </a:spcBef>
              <a:buSzTx/>
              <a:buNone/>
              <a:defRPr sz="3200">
                <a:latin typeface="Calibri"/>
                <a:ea typeface="Calibri"/>
                <a:cs typeface="Calibri"/>
                <a:sym typeface="Calibri"/>
              </a:defRPr>
            </a:pPr>
            <a:endParaRPr/>
          </a:p>
        </p:txBody>
      </p:sp>
      <p:sp>
        <p:nvSpPr>
          <p:cNvPr id="197" name="Slide Number"/>
          <p:cNvSpPr txBox="1">
            <a:spLocks noGrp="1"/>
          </p:cNvSpPr>
          <p:nvPr>
            <p:ph type="sldNum" sz="quarter" idx="2"/>
          </p:nvPr>
        </p:nvSpPr>
        <p:spPr>
          <a:xfrm>
            <a:off x="14554479" y="12802240"/>
            <a:ext cx="504546" cy="551179"/>
          </a:xfrm>
          <a:prstGeom prst="rect">
            <a:avLst/>
          </a:prstGeom>
        </p:spPr>
        <p:txBody>
          <a:bodyPr lIns="91438" tIns="91438" rIns="91438" bIns="91438"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0">
    <p:bg>
      <p:bgPr>
        <a:solidFill>
          <a:srgbClr val="3F3F3F"/>
        </a:solidFill>
        <a:effectLst/>
      </p:bgPr>
    </p:bg>
    <p:spTree>
      <p:nvGrpSpPr>
        <p:cNvPr id="1" name=""/>
        <p:cNvGrpSpPr/>
        <p:nvPr/>
      </p:nvGrpSpPr>
      <p:grpSpPr>
        <a:xfrm>
          <a:off x="0" y="0"/>
          <a:ext cx="0" cy="0"/>
          <a:chOff x="0" y="0"/>
          <a:chExt cx="0" cy="0"/>
        </a:xfrm>
      </p:grpSpPr>
      <p:sp>
        <p:nvSpPr>
          <p:cNvPr id="204" name="Slide Number"/>
          <p:cNvSpPr txBox="1">
            <a:spLocks noGrp="1"/>
          </p:cNvSpPr>
          <p:nvPr>
            <p:ph type="sldNum" sz="quarter" idx="2"/>
          </p:nvPr>
        </p:nvSpPr>
        <p:spPr>
          <a:xfrm>
            <a:off x="14554479" y="12802237"/>
            <a:ext cx="504546" cy="551179"/>
          </a:xfrm>
          <a:prstGeom prst="rect">
            <a:avLst/>
          </a:prstGeom>
        </p:spPr>
        <p:txBody>
          <a:bodyPr lIns="91438" tIns="91438" rIns="91438" bIns="91438" anchor="ctr"/>
          <a:lstStyle>
            <a:lvl1pPr algn="r" defTabSz="1828800">
              <a:defRPr sz="240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414141"/>
        </a:solidFill>
        <a:effectLst/>
      </p:bgPr>
    </p:bg>
    <p:spTree>
      <p:nvGrpSpPr>
        <p:cNvPr id="1" name=""/>
        <p:cNvGrpSpPr/>
        <p:nvPr/>
      </p:nvGrpSpPr>
      <p:grpSpPr>
        <a:xfrm>
          <a:off x="0" y="0"/>
          <a:ext cx="0" cy="0"/>
          <a:chOff x="0" y="0"/>
          <a:chExt cx="0" cy="0"/>
        </a:xfrm>
      </p:grpSpPr>
      <p:sp>
        <p:nvSpPr>
          <p:cNvPr id="211" name="Title Text"/>
          <p:cNvSpPr txBox="1">
            <a:spLocks noGrp="1"/>
          </p:cNvSpPr>
          <p:nvPr>
            <p:ph type="title"/>
          </p:nvPr>
        </p:nvSpPr>
        <p:spPr>
          <a:xfrm>
            <a:off x="3228975" y="730251"/>
            <a:ext cx="11830050" cy="2651128"/>
          </a:xfrm>
          <a:prstGeom prst="rect">
            <a:avLst/>
          </a:prstGeom>
        </p:spPr>
        <p:txBody>
          <a:bodyPr lIns="91438" tIns="91438" rIns="91438" bIns="91438" anchor="ctr"/>
          <a:lstStyle>
            <a:lvl1pPr defTabSz="1828800">
              <a:lnSpc>
                <a:spcPct val="90000"/>
              </a:lnSpc>
              <a:defRPr sz="8800" b="0" spc="0">
                <a:solidFill>
                  <a:srgbClr val="FFFFFF"/>
                </a:solidFill>
                <a:latin typeface="Calibri"/>
                <a:ea typeface="Calibri"/>
                <a:cs typeface="Calibri"/>
                <a:sym typeface="Calibri"/>
              </a:defRPr>
            </a:lvl1pPr>
          </a:lstStyle>
          <a:p>
            <a:r>
              <a:t>Title Text</a:t>
            </a:r>
          </a:p>
        </p:txBody>
      </p:sp>
      <p:sp>
        <p:nvSpPr>
          <p:cNvPr id="212" name="Body Level One…"/>
          <p:cNvSpPr txBox="1">
            <a:spLocks noGrp="1"/>
          </p:cNvSpPr>
          <p:nvPr>
            <p:ph type="body" idx="1"/>
          </p:nvPr>
        </p:nvSpPr>
        <p:spPr>
          <a:xfrm>
            <a:off x="3228975" y="3651250"/>
            <a:ext cx="11830050" cy="8702676"/>
          </a:xfrm>
          <a:prstGeom prst="rect">
            <a:avLst/>
          </a:prstGeom>
        </p:spPr>
        <p:txBody>
          <a:bodyPr lIns="91438" tIns="91438" rIns="91438" bIns="91438" numCol="1" spcCol="38100"/>
          <a:lstStyle>
            <a:lvl1pPr marL="457200" indent="-457200" defTabSz="1828800">
              <a:spcBef>
                <a:spcPts val="2000"/>
              </a:spcBef>
              <a:buSzPct val="100000"/>
              <a:buFont typeface="Arial"/>
              <a:defRPr sz="5600">
                <a:solidFill>
                  <a:srgbClr val="FFFFFF"/>
                </a:solidFill>
                <a:latin typeface="Calibri"/>
                <a:ea typeface="Calibri"/>
                <a:cs typeface="Calibri"/>
                <a:sym typeface="Calibri"/>
              </a:defRPr>
            </a:lvl1pPr>
            <a:lvl2pPr marL="990600" indent="-533400" defTabSz="1828800">
              <a:spcBef>
                <a:spcPts val="2000"/>
              </a:spcBef>
              <a:buSzPct val="100000"/>
              <a:buFont typeface="Arial"/>
              <a:defRPr sz="5600">
                <a:solidFill>
                  <a:srgbClr val="FFFFFF"/>
                </a:solidFill>
                <a:latin typeface="Calibri"/>
                <a:ea typeface="Calibri"/>
                <a:cs typeface="Calibri"/>
                <a:sym typeface="Calibri"/>
              </a:defRPr>
            </a:lvl2pPr>
            <a:lvl3pPr marL="1554478" indent="-640078" defTabSz="1828800">
              <a:spcBef>
                <a:spcPts val="2000"/>
              </a:spcBef>
              <a:buSzPct val="100000"/>
              <a:buFont typeface="Arial"/>
              <a:defRPr sz="5600">
                <a:solidFill>
                  <a:srgbClr val="FFFFFF"/>
                </a:solidFill>
                <a:latin typeface="Calibri"/>
                <a:ea typeface="Calibri"/>
                <a:cs typeface="Calibri"/>
                <a:sym typeface="Calibri"/>
              </a:defRPr>
            </a:lvl3pPr>
            <a:lvl4pPr marL="2082800" indent="-711200" defTabSz="1828800">
              <a:spcBef>
                <a:spcPts val="2000"/>
              </a:spcBef>
              <a:buSzPct val="100000"/>
              <a:buFont typeface="Arial"/>
              <a:defRPr sz="5600">
                <a:solidFill>
                  <a:srgbClr val="FFFFFF"/>
                </a:solidFill>
                <a:latin typeface="Calibri"/>
                <a:ea typeface="Calibri"/>
                <a:cs typeface="Calibri"/>
                <a:sym typeface="Calibri"/>
              </a:defRPr>
            </a:lvl4pPr>
            <a:lvl5pPr marL="2540000" indent="-711200" defTabSz="1828800">
              <a:spcBef>
                <a:spcPts val="2000"/>
              </a:spcBef>
              <a:buSzPct val="100000"/>
              <a:buFont typeface="Arial"/>
              <a:defRPr sz="5600">
                <a:solidFill>
                  <a:srgbClr val="FFFFFF"/>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3" name="Slide Number"/>
          <p:cNvSpPr txBox="1">
            <a:spLocks noGrp="1"/>
          </p:cNvSpPr>
          <p:nvPr>
            <p:ph type="sldNum" sz="quarter" idx="2"/>
          </p:nvPr>
        </p:nvSpPr>
        <p:spPr>
          <a:xfrm>
            <a:off x="14554479" y="12802240"/>
            <a:ext cx="504546" cy="551179"/>
          </a:xfrm>
          <a:prstGeom prst="rect">
            <a:avLst/>
          </a:prstGeom>
        </p:spPr>
        <p:txBody>
          <a:bodyPr lIns="91438" tIns="91438" rIns="91438" bIns="91438" anchor="ctr"/>
          <a:lstStyle>
            <a:lvl1pPr algn="r" defTabSz="1828800">
              <a:defRPr sz="240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20" name="Title Text"/>
          <p:cNvSpPr txBox="1">
            <a:spLocks noGrp="1"/>
          </p:cNvSpPr>
          <p:nvPr>
            <p:ph type="title"/>
          </p:nvPr>
        </p:nvSpPr>
        <p:spPr>
          <a:xfrm>
            <a:off x="1257300" y="730250"/>
            <a:ext cx="15773400" cy="2651128"/>
          </a:xfrm>
          <a:prstGeom prst="rect">
            <a:avLst/>
          </a:prstGeom>
        </p:spPr>
        <p:txBody>
          <a:bodyPr lIns="91437" tIns="91437" rIns="91437" bIns="91437" anchor="ctr"/>
          <a:lstStyle>
            <a:lvl1pPr defTabSz="1828800">
              <a:lnSpc>
                <a:spcPct val="90000"/>
              </a:lnSpc>
              <a:defRPr sz="8800" b="0" spc="0">
                <a:latin typeface="Calibri"/>
                <a:ea typeface="Calibri"/>
                <a:cs typeface="Calibri"/>
                <a:sym typeface="Calibri"/>
              </a:defRPr>
            </a:lvl1pPr>
          </a:lstStyle>
          <a:p>
            <a:r>
              <a:t>Title Text</a:t>
            </a:r>
          </a:p>
        </p:txBody>
      </p:sp>
      <p:sp>
        <p:nvSpPr>
          <p:cNvPr id="221" name="Slide Number"/>
          <p:cNvSpPr txBox="1">
            <a:spLocks noGrp="1"/>
          </p:cNvSpPr>
          <p:nvPr>
            <p:ph type="sldNum" sz="quarter" idx="2"/>
          </p:nvPr>
        </p:nvSpPr>
        <p:spPr>
          <a:xfrm>
            <a:off x="16526156" y="12802238"/>
            <a:ext cx="504544" cy="551177"/>
          </a:xfrm>
          <a:prstGeom prst="rect">
            <a:avLst/>
          </a:prstGeom>
        </p:spPr>
        <p:txBody>
          <a:bodyPr lIns="91437" tIns="91437" rIns="91437" bIns="91437" anchor="ctr"/>
          <a:lstStyle>
            <a:lvl1pPr algn="r" defTabSz="9144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8" name="Slide Title"/>
          <p:cNvSpPr txBox="1">
            <a:spLocks noGrp="1"/>
          </p:cNvSpPr>
          <p:nvPr>
            <p:ph type="title" hasCustomPrompt="1"/>
          </p:nvPr>
        </p:nvSpPr>
        <p:spPr>
          <a:xfrm>
            <a:off x="904875" y="2524125"/>
            <a:ext cx="16478250" cy="1074872"/>
          </a:xfrm>
          <a:prstGeom prst="rect">
            <a:avLst/>
          </a:prstGeom>
        </p:spPr>
        <p:txBody>
          <a:bodyPr lIns="38100" tIns="38100" rIns="38100" bIns="38100"/>
          <a:lstStyle>
            <a:lvl1pPr defTabSz="2438338">
              <a:defRPr sz="8400" spc="-168"/>
            </a:lvl1pPr>
          </a:lstStyle>
          <a:p>
            <a:r>
              <a:t>Slide Title</a:t>
            </a:r>
          </a:p>
        </p:txBody>
      </p:sp>
      <p:sp>
        <p:nvSpPr>
          <p:cNvPr id="229" name="Slide Subtitle"/>
          <p:cNvSpPr txBox="1">
            <a:spLocks noGrp="1"/>
          </p:cNvSpPr>
          <p:nvPr>
            <p:ph type="body" sz="quarter" idx="21" hasCustomPrompt="1"/>
          </p:nvPr>
        </p:nvSpPr>
        <p:spPr>
          <a:xfrm>
            <a:off x="904875" y="3494221"/>
            <a:ext cx="16478250" cy="701086"/>
          </a:xfrm>
          <a:prstGeom prst="rect">
            <a:avLst/>
          </a:prstGeom>
          <a:ln w="3175"/>
        </p:spPr>
        <p:txBody>
          <a:bodyPr lIns="34289" tIns="34289" rIns="34289" bIns="34289" numCol="1" spcCol="38100"/>
          <a:lstStyle>
            <a:lvl1pPr marL="0" indent="0" defTabSz="643889">
              <a:lnSpc>
                <a:spcPct val="100000"/>
              </a:lnSpc>
              <a:spcBef>
                <a:spcPts val="0"/>
              </a:spcBef>
              <a:buSzTx/>
              <a:buNone/>
              <a:defRPr sz="4212" b="1"/>
            </a:lvl1pPr>
          </a:lstStyle>
          <a:p>
            <a:r>
              <a:t>Slide Subtitle</a:t>
            </a:r>
          </a:p>
        </p:txBody>
      </p:sp>
      <p:sp>
        <p:nvSpPr>
          <p:cNvPr id="230" name="Body Level One…"/>
          <p:cNvSpPr txBox="1">
            <a:spLocks noGrp="1"/>
          </p:cNvSpPr>
          <p:nvPr>
            <p:ph type="body" idx="1" hasCustomPrompt="1"/>
          </p:nvPr>
        </p:nvSpPr>
        <p:spPr>
          <a:xfrm>
            <a:off x="904875" y="4900878"/>
            <a:ext cx="16478250" cy="6192009"/>
          </a:xfrm>
          <a:prstGeom prst="rect">
            <a:avLst/>
          </a:prstGeom>
        </p:spPr>
        <p:txBody>
          <a:bodyPr lIns="38100" tIns="38100" rIns="38100" bIns="38100" numCol="1" spcCol="38100"/>
          <a:lstStyle>
            <a:lvl1pPr defTabSz="2438338"/>
            <a:lvl2pPr defTabSz="2438338"/>
            <a:lvl3pPr defTabSz="2438338"/>
            <a:lvl4pPr defTabSz="2438338"/>
            <a:lvl5pPr defTabSz="2438338"/>
          </a:lstStyle>
          <a:p>
            <a:r>
              <a:t>Slide bullet text</a:t>
            </a:r>
          </a:p>
          <a:p>
            <a:pPr lvl="1"/>
            <a:endParaRPr/>
          </a:p>
          <a:p>
            <a:pPr lvl="2"/>
            <a:endParaRPr/>
          </a:p>
          <a:p>
            <a:pPr lvl="3"/>
            <a:endParaRPr/>
          </a:p>
          <a:p>
            <a:pPr lvl="4"/>
            <a:endParaRPr/>
          </a:p>
        </p:txBody>
      </p:sp>
      <p:sp>
        <p:nvSpPr>
          <p:cNvPr id="231" name="Slide Number"/>
          <p:cNvSpPr txBox="1">
            <a:spLocks noGrp="1"/>
          </p:cNvSpPr>
          <p:nvPr>
            <p:ph type="sldNum" sz="quarter" idx="2"/>
          </p:nvPr>
        </p:nvSpPr>
        <p:spPr>
          <a:xfrm>
            <a:off x="8967761" y="11456999"/>
            <a:ext cx="343105" cy="349200"/>
          </a:xfrm>
          <a:prstGeom prst="rect">
            <a:avLst/>
          </a:prstGeom>
        </p:spPr>
        <p:txBody>
          <a:bodyPr lIns="38100" tIns="38100" rIns="38100" bIns="38100"/>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38" name="Title Text"/>
          <p:cNvSpPr txBox="1">
            <a:spLocks noGrp="1"/>
          </p:cNvSpPr>
          <p:nvPr>
            <p:ph type="title"/>
          </p:nvPr>
        </p:nvSpPr>
        <p:spPr>
          <a:xfrm>
            <a:off x="1257300" y="730251"/>
            <a:ext cx="15773400" cy="2651127"/>
          </a:xfrm>
          <a:prstGeom prst="rect">
            <a:avLst/>
          </a:prstGeom>
        </p:spPr>
        <p:txBody>
          <a:bodyPr lIns="91439" tIns="91439" rIns="91439" bIns="91439" anchor="ctr"/>
          <a:lstStyle>
            <a:lvl1pPr defTabSz="1828800">
              <a:lnSpc>
                <a:spcPct val="90000"/>
              </a:lnSpc>
              <a:defRPr sz="8800" b="0" spc="0">
                <a:latin typeface="Calibri"/>
                <a:ea typeface="Calibri"/>
                <a:cs typeface="Calibri"/>
                <a:sym typeface="Calibri"/>
              </a:defRPr>
            </a:lvl1pPr>
          </a:lstStyle>
          <a:p>
            <a:r>
              <a:t>Title Text</a:t>
            </a:r>
          </a:p>
        </p:txBody>
      </p:sp>
      <p:sp>
        <p:nvSpPr>
          <p:cNvPr id="239" name="Body Level One…"/>
          <p:cNvSpPr txBox="1">
            <a:spLocks noGrp="1"/>
          </p:cNvSpPr>
          <p:nvPr>
            <p:ph type="body" sz="half" idx="1"/>
          </p:nvPr>
        </p:nvSpPr>
        <p:spPr>
          <a:xfrm>
            <a:off x="1257300" y="3651250"/>
            <a:ext cx="7772400" cy="8702676"/>
          </a:xfrm>
          <a:prstGeom prst="rect">
            <a:avLst/>
          </a:prstGeom>
        </p:spPr>
        <p:txBody>
          <a:bodyPr lIns="91439" tIns="91439" rIns="91439" bIns="91439" numCol="1" spcCol="38100"/>
          <a:lstStyle>
            <a:lvl1pPr marL="457200" indent="-457200" defTabSz="1828800">
              <a:spcBef>
                <a:spcPts val="2000"/>
              </a:spcBef>
              <a:buSzPct val="100000"/>
              <a:buFont typeface="Arial"/>
              <a:defRPr sz="5600">
                <a:latin typeface="Calibri"/>
                <a:ea typeface="Calibri"/>
                <a:cs typeface="Calibri"/>
                <a:sym typeface="Calibri"/>
              </a:defRPr>
            </a:lvl1pPr>
            <a:lvl2pPr marL="990600" indent="-533400" defTabSz="1828800">
              <a:spcBef>
                <a:spcPts val="2000"/>
              </a:spcBef>
              <a:buSzPct val="100000"/>
              <a:buFont typeface="Arial"/>
              <a:defRPr sz="5600">
                <a:latin typeface="Calibri"/>
                <a:ea typeface="Calibri"/>
                <a:cs typeface="Calibri"/>
                <a:sym typeface="Calibri"/>
              </a:defRPr>
            </a:lvl2pPr>
            <a:lvl3pPr marL="1554479" indent="-640079" defTabSz="1828800">
              <a:spcBef>
                <a:spcPts val="2000"/>
              </a:spcBef>
              <a:buSzPct val="100000"/>
              <a:buFont typeface="Arial"/>
              <a:defRPr sz="5600">
                <a:latin typeface="Calibri"/>
                <a:ea typeface="Calibri"/>
                <a:cs typeface="Calibri"/>
                <a:sym typeface="Calibri"/>
              </a:defRPr>
            </a:lvl3pPr>
            <a:lvl4pPr marL="2082800" indent="-711200" defTabSz="1828800">
              <a:spcBef>
                <a:spcPts val="2000"/>
              </a:spcBef>
              <a:buSzPct val="100000"/>
              <a:buFont typeface="Arial"/>
              <a:defRPr sz="5600">
                <a:latin typeface="Calibri"/>
                <a:ea typeface="Calibri"/>
                <a:cs typeface="Calibri"/>
                <a:sym typeface="Calibri"/>
              </a:defRPr>
            </a:lvl4pPr>
            <a:lvl5pPr marL="2540000" indent="-711200" defTabSz="1828800">
              <a:spcBef>
                <a:spcPts val="2000"/>
              </a:spcBef>
              <a:buSzPct val="100000"/>
              <a:buFont typeface="Arial"/>
              <a:defRPr sz="5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16526152" y="12802238"/>
            <a:ext cx="504548" cy="551181"/>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8229600" y="-203200"/>
            <a:ext cx="9108628" cy="14135100"/>
          </a:xfrm>
          <a:prstGeom prst="rect">
            <a:avLst/>
          </a:prstGeom>
        </p:spPr>
        <p:txBody>
          <a:bodyPr lIns="91439" tIns="45719" rIns="91439" bIns="45719" numCol="1" spcCol="38100">
            <a:noAutofit/>
          </a:bodyPr>
          <a:lstStyle/>
          <a:p>
            <a:endParaRPr/>
          </a:p>
        </p:txBody>
      </p:sp>
      <p:sp>
        <p:nvSpPr>
          <p:cNvPr id="33" name="Slide Title"/>
          <p:cNvSpPr txBox="1">
            <a:spLocks noGrp="1"/>
          </p:cNvSpPr>
          <p:nvPr>
            <p:ph type="title" hasCustomPrompt="1"/>
          </p:nvPr>
        </p:nvSpPr>
        <p:spPr>
          <a:xfrm>
            <a:off x="904875" y="1270000"/>
            <a:ext cx="7334250" cy="5882275"/>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904875" y="7060576"/>
            <a:ext cx="7334250" cy="5385424"/>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8955062"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904875" y="1079500"/>
            <a:ext cx="16478250" cy="1433164"/>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904875" y="2372961"/>
            <a:ext cx="1647825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dy Level One…"/>
          <p:cNvSpPr txBox="1">
            <a:spLocks noGrp="1"/>
          </p:cNvSpPr>
          <p:nvPr>
            <p:ph type="body" sz="quarter" idx="1" hasCustomPrompt="1"/>
          </p:nvPr>
        </p:nvSpPr>
        <p:spPr>
          <a:xfrm>
            <a:off x="904875" y="2372961"/>
            <a:ext cx="733425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61" name="Body Level One…"/>
          <p:cNvSpPr txBox="1">
            <a:spLocks noGrp="1"/>
          </p:cNvSpPr>
          <p:nvPr>
            <p:ph type="body" sz="half" idx="21" hasCustomPrompt="1"/>
          </p:nvPr>
        </p:nvSpPr>
        <p:spPr>
          <a:xfrm>
            <a:off x="904875" y="4248503"/>
            <a:ext cx="7334250" cy="8256631"/>
          </a:xfrm>
          <a:prstGeom prst="rect">
            <a:avLst/>
          </a:prstGeom>
        </p:spPr>
        <p:txBody>
          <a:bodyPr numCol="1" spcCol="38100"/>
          <a:lstStyle/>
          <a:p>
            <a:r>
              <a:t>Slide bullet text</a:t>
            </a:r>
          </a:p>
        </p:txBody>
      </p:sp>
      <p:sp>
        <p:nvSpPr>
          <p:cNvPr id="62" name="Bowl of pappardelle pasta with parsley butter, roasted hazelnuts, and shaved parmesan cheese"/>
          <p:cNvSpPr>
            <a:spLocks noGrp="1"/>
          </p:cNvSpPr>
          <p:nvPr>
            <p:ph type="pic" idx="22"/>
          </p:nvPr>
        </p:nvSpPr>
        <p:spPr>
          <a:xfrm>
            <a:off x="9144000" y="-407266"/>
            <a:ext cx="8187657" cy="14555833"/>
          </a:xfrm>
          <a:prstGeom prst="rect">
            <a:avLst/>
          </a:prstGeom>
        </p:spPr>
        <p:txBody>
          <a:bodyPr lIns="91439" tIns="45719" rIns="91439" bIns="45719" numCol="1" spcCol="38100">
            <a:noAutofit/>
          </a:bodyPr>
          <a:lstStyle/>
          <a:p>
            <a:endParaRPr/>
          </a:p>
        </p:txBody>
      </p:sp>
      <p:sp>
        <p:nvSpPr>
          <p:cNvPr id="63" name="Slide Title"/>
          <p:cNvSpPr txBox="1">
            <a:spLocks noGrp="1"/>
          </p:cNvSpPr>
          <p:nvPr>
            <p:ph type="title" hasCustomPrompt="1"/>
          </p:nvPr>
        </p:nvSpPr>
        <p:spPr>
          <a:xfrm>
            <a:off x="904875" y="1079500"/>
            <a:ext cx="733425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904871" y="4533900"/>
            <a:ext cx="1647825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8955062"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904875" y="1079500"/>
            <a:ext cx="16478250" cy="1434951"/>
          </a:xfrm>
          <a:prstGeom prst="rect">
            <a:avLst/>
          </a:prstGeom>
        </p:spPr>
        <p:txBody>
          <a:bodyPr/>
          <a:lstStyle/>
          <a:p>
            <a:r>
              <a:t>Slide Title</a:t>
            </a:r>
          </a:p>
        </p:txBody>
      </p:sp>
      <p:sp>
        <p:nvSpPr>
          <p:cNvPr id="80" name="Body Level One…"/>
          <p:cNvSpPr txBox="1">
            <a:spLocks noGrp="1"/>
          </p:cNvSpPr>
          <p:nvPr>
            <p:ph type="body" sz="quarter" idx="1" hasCustomPrompt="1"/>
          </p:nvPr>
        </p:nvSpPr>
        <p:spPr>
          <a:xfrm>
            <a:off x="904875" y="2372961"/>
            <a:ext cx="1647825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904875" y="1079500"/>
            <a:ext cx="16478250" cy="143510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904875" y="2372961"/>
            <a:ext cx="1647825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904875" y="4248503"/>
            <a:ext cx="16478250" cy="8256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2740025" y="2743200"/>
            <a:ext cx="14630400" cy="1505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8955062"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5.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5.xml"/><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hyperlink" Target="http://sewmg.org/lifelong-gardening" TargetMode="Externa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1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image" Target="../media/image87.jpeg"/><Relationship Id="rId4" Type="http://schemas.openxmlformats.org/officeDocument/2006/relationships/image" Target="../media/image86.jpeg"/></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image" Target="../media/image100.jpeg"/><Relationship Id="rId4" Type="http://schemas.openxmlformats.org/officeDocument/2006/relationships/image" Target="../media/image99.jpeg"/></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1.xml"/><Relationship Id="rId1" Type="http://schemas.openxmlformats.org/officeDocument/2006/relationships/slideLayout" Target="../slideLayouts/slideLayout17.xml"/><Relationship Id="rId5" Type="http://schemas.openxmlformats.org/officeDocument/2006/relationships/image" Target="../media/image103.jpeg"/><Relationship Id="rId4" Type="http://schemas.openxmlformats.org/officeDocument/2006/relationships/image" Target="../media/image102.jpeg"/></Relationships>
</file>

<file path=ppt/slides/_rels/slide4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image" Target="../media/image105.jpeg"/></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openxmlformats.org/officeDocument/2006/relationships/image" Target="../media/image112.jpeg"/><Relationship Id="rId4" Type="http://schemas.openxmlformats.org/officeDocument/2006/relationships/image" Target="../media/image1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115.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1.xml"/><Relationship Id="rId1" Type="http://schemas.openxmlformats.org/officeDocument/2006/relationships/slideLayout" Target="../slideLayouts/slideLayout17.xml"/><Relationship Id="rId5" Type="http://schemas.openxmlformats.org/officeDocument/2006/relationships/image" Target="../media/image121.jpeg"/><Relationship Id="rId4" Type="http://schemas.openxmlformats.org/officeDocument/2006/relationships/image" Target="../media/image120.jpeg"/></Relationships>
</file>

<file path=ppt/slides/_rels/slide5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7.xml"/><Relationship Id="rId4" Type="http://schemas.openxmlformats.org/officeDocument/2006/relationships/image" Target="../media/image124.jpeg"/></Relationships>
</file>

<file path=ppt/slides/_rels/slide5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image" Target="../media/image128.jpeg"/><Relationship Id="rId5" Type="http://schemas.openxmlformats.org/officeDocument/2006/relationships/image" Target="../media/image127.png"/><Relationship Id="rId4" Type="http://schemas.openxmlformats.org/officeDocument/2006/relationships/image" Target="../media/image126.jpeg"/></Relationships>
</file>

<file path=ppt/slides/_rels/slide5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3.xml"/><Relationship Id="rId1" Type="http://schemas.openxmlformats.org/officeDocument/2006/relationships/slideLayout" Target="../slideLayouts/slideLayout17.xml"/><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132.tif"/><Relationship Id="rId2" Type="http://schemas.openxmlformats.org/officeDocument/2006/relationships/image" Target="../media/image131.tif"/><Relationship Id="rId1" Type="http://schemas.openxmlformats.org/officeDocument/2006/relationships/slideLayout" Target="../slideLayouts/slideLayout17.xml"/><Relationship Id="rId5" Type="http://schemas.openxmlformats.org/officeDocument/2006/relationships/image" Target="../media/image15.jpeg"/><Relationship Id="rId4" Type="http://schemas.openxmlformats.org/officeDocument/2006/relationships/image" Target="../media/image133.tif"/></Relationships>
</file>

<file path=ppt/slides/_rels/slide6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4.xml"/><Relationship Id="rId1" Type="http://schemas.openxmlformats.org/officeDocument/2006/relationships/slideLayout" Target="../slideLayouts/slideLayout18.xml"/><Relationship Id="rId5" Type="http://schemas.openxmlformats.org/officeDocument/2006/relationships/image" Target="../media/image136.jpeg"/><Relationship Id="rId4" Type="http://schemas.openxmlformats.org/officeDocument/2006/relationships/image" Target="../media/image135.jpeg"/></Relationships>
</file>

<file path=ppt/slides/_rels/slide6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image" Target="../media/image138.jpeg"/></Relationships>
</file>

<file path=ppt/slides/_rels/slide63.xml.rels><?xml version="1.0" encoding="UTF-8" standalone="yes"?>
<Relationships xmlns="http://schemas.openxmlformats.org/package/2006/relationships"><Relationship Id="rId3" Type="http://schemas.openxmlformats.org/officeDocument/2006/relationships/image" Target="../media/image139.tif"/><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7.xml"/><Relationship Id="rId1" Type="http://schemas.openxmlformats.org/officeDocument/2006/relationships/slideLayout" Target="../slideLayouts/slideLayout17.xml"/><Relationship Id="rId5" Type="http://schemas.openxmlformats.org/officeDocument/2006/relationships/image" Target="../media/image142.jpeg"/><Relationship Id="rId4" Type="http://schemas.openxmlformats.org/officeDocument/2006/relationships/image" Target="../media/image141.jpeg"/></Relationships>
</file>

<file path=ppt/slides/_rels/slide6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7.xml"/><Relationship Id="rId4" Type="http://schemas.openxmlformats.org/officeDocument/2006/relationships/image" Target="../media/image145.jpeg"/></Relationships>
</file>

<file path=ppt/slides/_rels/slide6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notesSlide" Target="../notesSlides/notesSlide58.xml"/><Relationship Id="rId1" Type="http://schemas.openxmlformats.org/officeDocument/2006/relationships/slideLayout" Target="../slideLayouts/slideLayout17.xml"/><Relationship Id="rId6" Type="http://schemas.openxmlformats.org/officeDocument/2006/relationships/image" Target="../media/image151.png"/><Relationship Id="rId5" Type="http://schemas.openxmlformats.org/officeDocument/2006/relationships/image" Target="../media/image150.jpeg"/><Relationship Id="rId10" Type="http://schemas.openxmlformats.org/officeDocument/2006/relationships/image" Target="../media/image155.jpeg"/><Relationship Id="rId4" Type="http://schemas.openxmlformats.org/officeDocument/2006/relationships/image" Target="../media/image149.png"/><Relationship Id="rId9" Type="http://schemas.openxmlformats.org/officeDocument/2006/relationships/image" Target="../media/image154.jpeg"/></Relationships>
</file>

<file path=ppt/slides/_rels/slide6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59.xml"/><Relationship Id="rId1" Type="http://schemas.openxmlformats.org/officeDocument/2006/relationships/slideLayout" Target="../slideLayouts/slideLayout17.xml"/><Relationship Id="rId4" Type="http://schemas.openxmlformats.org/officeDocument/2006/relationships/image" Target="../media/image157.jpeg"/></Relationships>
</file>

<file path=ppt/slides/_rels/slide6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60.xml"/><Relationship Id="rId1" Type="http://schemas.openxmlformats.org/officeDocument/2006/relationships/slideLayout" Target="../slideLayouts/slideLayout17.xml"/><Relationship Id="rId4" Type="http://schemas.openxmlformats.org/officeDocument/2006/relationships/image" Target="../media/image159.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61.xml"/><Relationship Id="rId1" Type="http://schemas.openxmlformats.org/officeDocument/2006/relationships/slideLayout" Target="../slideLayouts/slideLayout17.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jpeg"/></Relationships>
</file>

<file path=ppt/slides/_rels/slide7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63.xml"/><Relationship Id="rId1" Type="http://schemas.openxmlformats.org/officeDocument/2006/relationships/slideLayout" Target="../slideLayouts/slideLayout17.xml"/><Relationship Id="rId5" Type="http://schemas.openxmlformats.org/officeDocument/2006/relationships/image" Target="../media/image167.jpeg"/><Relationship Id="rId4" Type="http://schemas.openxmlformats.org/officeDocument/2006/relationships/image" Target="../media/image166.jpeg"/></Relationships>
</file>

<file path=ppt/slides/_rels/slide73.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pn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hyperlink" Target="http://sewmg.org" TargetMode="External"/><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Rectangle 15"/>
          <p:cNvSpPr/>
          <p:nvPr/>
        </p:nvSpPr>
        <p:spPr>
          <a:xfrm>
            <a:off x="881741" y="946415"/>
            <a:ext cx="16524517" cy="3212598"/>
          </a:xfrm>
          <a:prstGeom prst="rect">
            <a:avLst/>
          </a:prstGeom>
          <a:solidFill>
            <a:srgbClr val="404040"/>
          </a:solidFill>
          <a:ln w="254000" cap="sq">
            <a:solidFill>
              <a:srgbClr val="A0A0A0"/>
            </a:solidFill>
            <a:miter/>
          </a:ln>
        </p:spPr>
        <p:txBody>
          <a:bodyPr lIns="50800" tIns="50800" rIns="50800" bIns="50800" anchor="ctr"/>
          <a:lstStyle/>
          <a:p>
            <a:pPr defTabSz="1828800">
              <a:defRPr sz="3600">
                <a:solidFill>
                  <a:srgbClr val="FFFFFF"/>
                </a:solidFill>
                <a:latin typeface="Calibri"/>
                <a:ea typeface="Calibri"/>
                <a:cs typeface="Calibri"/>
                <a:sym typeface="Calibri"/>
              </a:defRPr>
            </a:pPr>
            <a:endParaRPr/>
          </a:p>
        </p:txBody>
      </p:sp>
      <p:sp>
        <p:nvSpPr>
          <p:cNvPr id="250" name="TextBox 3"/>
          <p:cNvSpPr txBox="1"/>
          <p:nvPr/>
        </p:nvSpPr>
        <p:spPr>
          <a:xfrm>
            <a:off x="1488803" y="1245290"/>
            <a:ext cx="15291007" cy="2395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p>
            <a:pPr defTabSz="1828800">
              <a:lnSpc>
                <a:spcPct val="114000"/>
              </a:lnSpc>
              <a:defRPr sz="6000">
                <a:solidFill>
                  <a:srgbClr val="FFFFFF"/>
                </a:solidFill>
                <a:latin typeface="Gill Sans"/>
                <a:ea typeface="Gill Sans"/>
                <a:cs typeface="Gill Sans"/>
                <a:sym typeface="Gill Sans"/>
              </a:defRPr>
            </a:pPr>
            <a:r>
              <a:rPr sz="6800" dirty="0"/>
              <a:t>Enjoying Gardening Throughout Your Life</a:t>
            </a:r>
            <a:endParaRPr sz="6800" dirty="0">
              <a:latin typeface="Arial"/>
              <a:ea typeface="Arial"/>
              <a:cs typeface="Arial"/>
              <a:sym typeface="Arial"/>
            </a:endParaRPr>
          </a:p>
          <a:p>
            <a:pPr defTabSz="1828800">
              <a:lnSpc>
                <a:spcPct val="150000"/>
              </a:lnSpc>
              <a:defRPr sz="4400">
                <a:solidFill>
                  <a:srgbClr val="FFFFFF"/>
                </a:solidFill>
                <a:latin typeface="Gill Sans"/>
                <a:ea typeface="Gill Sans"/>
                <a:cs typeface="Gill Sans"/>
                <a:sym typeface="Gill Sans"/>
              </a:defRPr>
            </a:pPr>
            <a:r>
              <a:rPr sz="5000" dirty="0"/>
              <a:t>Gardening Basics ·  Good Body Mechanics ·  Hand Tools</a:t>
            </a:r>
            <a:endParaRPr sz="5000" dirty="0">
              <a:latin typeface="Arial"/>
              <a:ea typeface="Arial"/>
              <a:cs typeface="Arial"/>
              <a:sym typeface="Arial"/>
            </a:endParaRPr>
          </a:p>
        </p:txBody>
      </p:sp>
      <p:pic>
        <p:nvPicPr>
          <p:cNvPr id="251" name="Picture 5" descr="Picture 5"/>
          <p:cNvPicPr>
            <a:picLocks noChangeAspect="1"/>
          </p:cNvPicPr>
          <p:nvPr/>
        </p:nvPicPr>
        <p:blipFill>
          <a:blip r:embed="rId2"/>
          <a:stretch>
            <a:fillRect/>
          </a:stretch>
        </p:blipFill>
        <p:spPr>
          <a:xfrm>
            <a:off x="42151014" y="26279654"/>
            <a:ext cx="9830319" cy="8355770"/>
          </a:xfrm>
          <a:prstGeom prst="rect">
            <a:avLst/>
          </a:prstGeom>
          <a:ln w="12700">
            <a:miter lim="400000"/>
          </a:ln>
        </p:spPr>
      </p:pic>
      <p:sp>
        <p:nvSpPr>
          <p:cNvPr id="252" name="Straight Connector 8"/>
          <p:cNvSpPr/>
          <p:nvPr/>
        </p:nvSpPr>
        <p:spPr>
          <a:xfrm>
            <a:off x="2228243" y="7916527"/>
            <a:ext cx="3052624" cy="3"/>
          </a:xfrm>
          <a:prstGeom prst="line">
            <a:avLst/>
          </a:prstGeom>
          <a:ln w="38100">
            <a:solidFill>
              <a:srgbClr val="FFFFFF"/>
            </a:solidFill>
            <a:miter/>
          </a:ln>
        </p:spPr>
        <p:txBody>
          <a:bodyPr lIns="45718" tIns="45718" rIns="45718" bIns="45718"/>
          <a:lstStyle/>
          <a:p>
            <a:endParaRPr/>
          </a:p>
        </p:txBody>
      </p:sp>
      <p:pic>
        <p:nvPicPr>
          <p:cNvPr id="253" name="Picture 10" descr="Picture 10"/>
          <p:cNvPicPr>
            <a:picLocks noChangeAspect="1"/>
          </p:cNvPicPr>
          <p:nvPr/>
        </p:nvPicPr>
        <p:blipFill>
          <a:blip r:embed="rId3"/>
          <a:stretch>
            <a:fillRect/>
          </a:stretch>
        </p:blipFill>
        <p:spPr>
          <a:xfrm>
            <a:off x="793932" y="6119510"/>
            <a:ext cx="6614160" cy="5669280"/>
          </a:xfrm>
          <a:prstGeom prst="rect">
            <a:avLst/>
          </a:prstGeom>
          <a:ln w="12700">
            <a:miter lim="400000"/>
          </a:ln>
        </p:spPr>
      </p:pic>
      <p:pic>
        <p:nvPicPr>
          <p:cNvPr id="255" name="image000000.jpg" descr="image000000.jpg"/>
          <p:cNvPicPr>
            <a:picLocks noChangeAspect="1"/>
          </p:cNvPicPr>
          <p:nvPr/>
        </p:nvPicPr>
        <p:blipFill>
          <a:blip r:embed="rId4"/>
          <a:srcRect l="3055"/>
          <a:stretch/>
        </p:blipFill>
        <p:spPr>
          <a:xfrm>
            <a:off x="7843520" y="4676762"/>
            <a:ext cx="9650548" cy="855477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Content Placeholder 8"/>
          <p:cNvSpPr txBox="1">
            <a:spLocks noGrp="1"/>
          </p:cNvSpPr>
          <p:nvPr>
            <p:ph type="body" idx="1"/>
          </p:nvPr>
        </p:nvSpPr>
        <p:spPr>
          <a:xfrm>
            <a:off x="421941" y="2667808"/>
            <a:ext cx="11386805" cy="9634649"/>
          </a:xfrm>
          <a:prstGeom prst="rect">
            <a:avLst/>
          </a:prstGeom>
        </p:spPr>
        <p:txBody>
          <a:bodyPr/>
          <a:lstStyle/>
          <a:p>
            <a:pPr marL="568929" lvl="1" indent="-568929" defTabSz="1810511">
              <a:lnSpc>
                <a:spcPct val="120000"/>
              </a:lnSpc>
              <a:spcBef>
                <a:spcPts val="0"/>
              </a:spcBef>
              <a:defRPr sz="5940">
                <a:latin typeface="Gill Sans MT"/>
                <a:ea typeface="Gill Sans MT"/>
                <a:cs typeface="Gill Sans MT"/>
                <a:sym typeface="Gill Sans MT"/>
              </a:defRPr>
            </a:pPr>
            <a:r>
              <a:rPr dirty="0"/>
              <a:t>Warm up muscles with exercise</a:t>
            </a:r>
            <a:endParaRPr sz="4752" dirty="0"/>
          </a:p>
          <a:p>
            <a:pPr marL="568929" lvl="1" indent="-568929" defTabSz="1810511">
              <a:lnSpc>
                <a:spcPct val="120000"/>
              </a:lnSpc>
              <a:spcBef>
                <a:spcPts val="1100"/>
              </a:spcBef>
              <a:defRPr sz="5940">
                <a:solidFill>
                  <a:srgbClr val="548235"/>
                </a:solidFill>
                <a:latin typeface="Gill Sans MT"/>
                <a:ea typeface="Gill Sans MT"/>
                <a:cs typeface="Gill Sans MT"/>
                <a:sym typeface="Gill Sans MT"/>
              </a:defRPr>
            </a:pPr>
            <a:r>
              <a:rPr dirty="0"/>
              <a:t>Wear a hat, sunglasses, and</a:t>
            </a:r>
            <a:endParaRPr sz="4752" dirty="0"/>
          </a:p>
          <a:p>
            <a:pPr marL="568929" lvl="1" indent="-568929" defTabSz="1810511">
              <a:lnSpc>
                <a:spcPct val="100000"/>
              </a:lnSpc>
              <a:spcBef>
                <a:spcPts val="0"/>
              </a:spcBef>
              <a:buSzTx/>
              <a:buNone/>
              <a:defRPr sz="5940">
                <a:solidFill>
                  <a:srgbClr val="548235"/>
                </a:solidFill>
                <a:latin typeface="Gill Sans MT"/>
                <a:ea typeface="Gill Sans MT"/>
                <a:cs typeface="Gill Sans MT"/>
                <a:sym typeface="Gill Sans MT"/>
              </a:defRPr>
            </a:pPr>
            <a:r>
              <a:rPr dirty="0"/>
              <a:t>	sunscreen</a:t>
            </a:r>
            <a:endParaRPr sz="4752" dirty="0"/>
          </a:p>
          <a:p>
            <a:pPr marL="568929" lvl="1" indent="-568929" defTabSz="1810511">
              <a:lnSpc>
                <a:spcPct val="120000"/>
              </a:lnSpc>
              <a:spcBef>
                <a:spcPts val="1100"/>
              </a:spcBef>
              <a:defRPr sz="5940">
                <a:latin typeface="Gill Sans MT"/>
                <a:ea typeface="Gill Sans MT"/>
                <a:cs typeface="Gill Sans MT"/>
                <a:sym typeface="Gill Sans MT"/>
              </a:defRPr>
            </a:pPr>
            <a:r>
              <a:rPr dirty="0"/>
              <a:t>Have your cell phone</a:t>
            </a:r>
            <a:endParaRPr sz="4752" dirty="0"/>
          </a:p>
          <a:p>
            <a:pPr marL="568929" lvl="1" indent="-568929" defTabSz="1810511">
              <a:lnSpc>
                <a:spcPct val="120000"/>
              </a:lnSpc>
              <a:spcBef>
                <a:spcPts val="1100"/>
              </a:spcBef>
              <a:defRPr sz="5940">
                <a:solidFill>
                  <a:srgbClr val="548235"/>
                </a:solidFill>
                <a:latin typeface="Gill Sans MT"/>
                <a:ea typeface="Gill Sans MT"/>
                <a:cs typeface="Gill Sans MT"/>
                <a:sym typeface="Gill Sans MT"/>
              </a:defRPr>
            </a:pPr>
            <a:r>
              <a:rPr dirty="0"/>
              <a:t>Carry water</a:t>
            </a:r>
            <a:endParaRPr sz="4752" dirty="0"/>
          </a:p>
          <a:p>
            <a:pPr marL="568929" lvl="1" indent="-568929" defTabSz="1810511">
              <a:lnSpc>
                <a:spcPct val="120000"/>
              </a:lnSpc>
              <a:spcBef>
                <a:spcPts val="1100"/>
              </a:spcBef>
              <a:defRPr sz="5940">
                <a:latin typeface="Gill Sans MT"/>
                <a:ea typeface="Gill Sans MT"/>
                <a:cs typeface="Gill Sans MT"/>
                <a:sym typeface="Gill Sans MT"/>
              </a:defRPr>
            </a:pPr>
            <a:r>
              <a:rPr dirty="0"/>
              <a:t>Carry tools to avoid trips</a:t>
            </a:r>
            <a:endParaRPr sz="4752" dirty="0"/>
          </a:p>
          <a:p>
            <a:pPr marL="568929" lvl="1" indent="-568929" defTabSz="1810511">
              <a:lnSpc>
                <a:spcPct val="120000"/>
              </a:lnSpc>
              <a:spcBef>
                <a:spcPts val="1100"/>
              </a:spcBef>
              <a:defRPr sz="5940">
                <a:solidFill>
                  <a:srgbClr val="548235"/>
                </a:solidFill>
                <a:latin typeface="Gill Sans MT"/>
                <a:ea typeface="Gill Sans MT"/>
                <a:cs typeface="Gill Sans MT"/>
                <a:sym typeface="Gill Sans MT"/>
              </a:defRPr>
            </a:pPr>
            <a:r>
              <a:rPr dirty="0"/>
              <a:t>Wear gloves that </a:t>
            </a:r>
            <a:r>
              <a:rPr u="sng" dirty="0"/>
              <a:t>fit</a:t>
            </a:r>
            <a:r>
              <a:rPr dirty="0"/>
              <a:t> </a:t>
            </a:r>
            <a:r>
              <a:rPr u="sng" dirty="0"/>
              <a:t>you</a:t>
            </a:r>
            <a:r>
              <a:rPr dirty="0"/>
              <a:t>!</a:t>
            </a:r>
            <a:endParaRPr sz="4752" dirty="0"/>
          </a:p>
          <a:p>
            <a:pPr marL="568929" lvl="1" indent="-568929" defTabSz="1810511">
              <a:lnSpc>
                <a:spcPct val="120000"/>
              </a:lnSpc>
              <a:spcBef>
                <a:spcPts val="1100"/>
              </a:spcBef>
              <a:defRPr sz="5940">
                <a:latin typeface="Gill Sans MT"/>
                <a:ea typeface="Gill Sans MT"/>
                <a:cs typeface="Gill Sans MT"/>
                <a:sym typeface="Gill Sans MT"/>
              </a:defRPr>
            </a:pPr>
            <a:r>
              <a:rPr dirty="0"/>
              <a:t>Is Tetanus shot current?</a:t>
            </a:r>
          </a:p>
        </p:txBody>
      </p:sp>
      <p:sp>
        <p:nvSpPr>
          <p:cNvPr id="323" name="Title 1"/>
          <p:cNvSpPr txBox="1">
            <a:spLocks noGrp="1"/>
          </p:cNvSpPr>
          <p:nvPr>
            <p:ph type="title"/>
          </p:nvPr>
        </p:nvSpPr>
        <p:spPr>
          <a:xfrm>
            <a:off x="0" y="-1"/>
            <a:ext cx="18288000" cy="1928792"/>
          </a:xfrm>
          <a:prstGeom prst="rect">
            <a:avLst/>
          </a:prstGeom>
          <a:solidFill>
            <a:srgbClr val="404040"/>
          </a:solidFill>
        </p:spPr>
        <p:txBody>
          <a:bodyPr/>
          <a:lstStyle>
            <a:lvl1pPr algn="ctr">
              <a:lnSpc>
                <a:spcPct val="100000"/>
              </a:lnSpc>
              <a:defRPr sz="8000">
                <a:solidFill>
                  <a:srgbClr val="FFFFFF"/>
                </a:solidFill>
                <a:latin typeface="Gill Sans MT"/>
                <a:ea typeface="Gill Sans MT"/>
                <a:cs typeface="Gill Sans MT"/>
                <a:sym typeface="Gill Sans MT"/>
              </a:defRPr>
            </a:lvl1pPr>
          </a:lstStyle>
          <a:p>
            <a:r>
              <a:t>Be Prepared</a:t>
            </a:r>
          </a:p>
        </p:txBody>
      </p:sp>
      <p:pic>
        <p:nvPicPr>
          <p:cNvPr id="324" name="Picture 8" descr="Picture 8"/>
          <p:cNvPicPr>
            <a:picLocks noChangeAspect="1"/>
          </p:cNvPicPr>
          <p:nvPr/>
        </p:nvPicPr>
        <p:blipFill>
          <a:blip r:embed="rId3"/>
          <a:stretch>
            <a:fillRect/>
          </a:stretch>
        </p:blipFill>
        <p:spPr>
          <a:xfrm>
            <a:off x="9755200" y="8093361"/>
            <a:ext cx="2819604" cy="5029201"/>
          </a:xfrm>
          <a:prstGeom prst="rect">
            <a:avLst/>
          </a:prstGeom>
          <a:ln w="12700">
            <a:miter lim="400000"/>
          </a:ln>
        </p:spPr>
      </p:pic>
      <p:pic>
        <p:nvPicPr>
          <p:cNvPr id="325" name="Picture 10" descr="Picture 10"/>
          <p:cNvPicPr>
            <a:picLocks noChangeAspect="1"/>
          </p:cNvPicPr>
          <p:nvPr/>
        </p:nvPicPr>
        <p:blipFill>
          <a:blip r:embed="rId4"/>
          <a:stretch>
            <a:fillRect/>
          </a:stretch>
        </p:blipFill>
        <p:spPr>
          <a:xfrm>
            <a:off x="15817712" y="7449555"/>
            <a:ext cx="2241308" cy="5669281"/>
          </a:xfrm>
          <a:prstGeom prst="rect">
            <a:avLst/>
          </a:prstGeom>
          <a:ln w="12700">
            <a:miter lim="400000"/>
          </a:ln>
        </p:spPr>
      </p:pic>
      <p:pic>
        <p:nvPicPr>
          <p:cNvPr id="326" name="Picture 12" descr="Picture 12"/>
          <p:cNvPicPr>
            <a:picLocks noChangeAspect="1"/>
          </p:cNvPicPr>
          <p:nvPr/>
        </p:nvPicPr>
        <p:blipFill>
          <a:blip r:embed="rId5"/>
          <a:stretch>
            <a:fillRect/>
          </a:stretch>
        </p:blipFill>
        <p:spPr>
          <a:xfrm>
            <a:off x="13193520" y="8226794"/>
            <a:ext cx="2222806" cy="4754881"/>
          </a:xfrm>
          <a:prstGeom prst="rect">
            <a:avLst/>
          </a:prstGeom>
          <a:ln w="12700">
            <a:miter lim="400000"/>
          </a:ln>
        </p:spPr>
      </p:pic>
      <p:pic>
        <p:nvPicPr>
          <p:cNvPr id="327" name="Picture 18" descr="Picture 18"/>
          <p:cNvPicPr>
            <a:picLocks noChangeAspect="1"/>
          </p:cNvPicPr>
          <p:nvPr/>
        </p:nvPicPr>
        <p:blipFill>
          <a:blip r:embed="rId6"/>
          <a:stretch>
            <a:fillRect/>
          </a:stretch>
        </p:blipFill>
        <p:spPr>
          <a:xfrm>
            <a:off x="15507298" y="2355905"/>
            <a:ext cx="2241309" cy="2944784"/>
          </a:xfrm>
          <a:prstGeom prst="rect">
            <a:avLst/>
          </a:prstGeom>
          <a:ln w="12700">
            <a:miter lim="400000"/>
          </a:ln>
        </p:spPr>
      </p:pic>
      <p:pic>
        <p:nvPicPr>
          <p:cNvPr id="328" name="Picture 20" descr="Picture 20"/>
          <p:cNvPicPr>
            <a:picLocks noChangeAspect="1"/>
          </p:cNvPicPr>
          <p:nvPr/>
        </p:nvPicPr>
        <p:blipFill>
          <a:blip r:embed="rId7"/>
          <a:stretch>
            <a:fillRect/>
          </a:stretch>
        </p:blipFill>
        <p:spPr>
          <a:xfrm>
            <a:off x="11454761" y="2667808"/>
            <a:ext cx="3632197" cy="3874818"/>
          </a:xfrm>
          <a:prstGeom prst="rect">
            <a:avLst/>
          </a:prstGeom>
          <a:ln w="12700">
            <a:miter lim="400000"/>
          </a:ln>
        </p:spPr>
      </p:pic>
      <p:pic>
        <p:nvPicPr>
          <p:cNvPr id="329" name="Picture 4" descr="Picture 4"/>
          <p:cNvPicPr>
            <a:picLocks noChangeAspect="1"/>
          </p:cNvPicPr>
          <p:nvPr/>
        </p:nvPicPr>
        <p:blipFill>
          <a:blip r:embed="rId8"/>
          <a:stretch>
            <a:fillRect/>
          </a:stretch>
        </p:blipFill>
        <p:spPr>
          <a:xfrm>
            <a:off x="8685214" y="5955523"/>
            <a:ext cx="4585645" cy="146304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Picture 6" descr="Picture 6"/>
          <p:cNvPicPr>
            <a:picLocks noChangeAspect="1"/>
          </p:cNvPicPr>
          <p:nvPr/>
        </p:nvPicPr>
        <p:blipFill>
          <a:blip r:embed="rId3"/>
          <a:stretch>
            <a:fillRect/>
          </a:stretch>
        </p:blipFill>
        <p:spPr>
          <a:xfrm>
            <a:off x="8676423" y="1042835"/>
            <a:ext cx="9178247" cy="6126481"/>
          </a:xfrm>
          <a:prstGeom prst="rect">
            <a:avLst/>
          </a:prstGeom>
          <a:ln w="12700">
            <a:miter lim="400000"/>
          </a:ln>
        </p:spPr>
      </p:pic>
      <p:sp>
        <p:nvSpPr>
          <p:cNvPr id="334" name="TextBox 2"/>
          <p:cNvSpPr txBox="1"/>
          <p:nvPr/>
        </p:nvSpPr>
        <p:spPr>
          <a:xfrm>
            <a:off x="8722142" y="7456699"/>
            <a:ext cx="9086809" cy="437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828800">
              <a:lnSpc>
                <a:spcPct val="150000"/>
              </a:lnSpc>
              <a:spcBef>
                <a:spcPts val="1200"/>
              </a:spcBef>
              <a:defRPr sz="4800" b="1">
                <a:solidFill>
                  <a:srgbClr val="000000"/>
                </a:solidFill>
                <a:latin typeface="Gill Sans MT"/>
                <a:ea typeface="Gill Sans MT"/>
                <a:cs typeface="Gill Sans MT"/>
                <a:sym typeface="Gill Sans MT"/>
              </a:defRPr>
            </a:pPr>
            <a:r>
              <a:t>Do you suffer from arthritis?</a:t>
            </a:r>
          </a:p>
          <a:p>
            <a:pPr defTabSz="1828800">
              <a:lnSpc>
                <a:spcPct val="150000"/>
              </a:lnSpc>
              <a:spcBef>
                <a:spcPts val="600"/>
              </a:spcBef>
              <a:defRPr sz="4800" b="1">
                <a:solidFill>
                  <a:srgbClr val="000000"/>
                </a:solidFill>
                <a:latin typeface="Gill Sans MT"/>
                <a:ea typeface="Gill Sans MT"/>
                <a:cs typeface="Gill Sans MT"/>
                <a:sym typeface="Gill Sans MT"/>
              </a:defRPr>
            </a:pPr>
            <a:r>
              <a:t>Losing range of motion?</a:t>
            </a:r>
          </a:p>
          <a:p>
            <a:pPr defTabSz="1828800">
              <a:lnSpc>
                <a:spcPct val="150000"/>
              </a:lnSpc>
              <a:spcBef>
                <a:spcPts val="600"/>
              </a:spcBef>
              <a:defRPr sz="4800" b="1">
                <a:solidFill>
                  <a:srgbClr val="000000"/>
                </a:solidFill>
                <a:latin typeface="Gill Sans MT"/>
                <a:ea typeface="Gill Sans MT"/>
                <a:cs typeface="Gill Sans MT"/>
                <a:sym typeface="Gill Sans MT"/>
              </a:defRPr>
            </a:pPr>
            <a:r>
              <a:t>Limited mobility?</a:t>
            </a:r>
          </a:p>
          <a:p>
            <a:pPr defTabSz="1828800">
              <a:lnSpc>
                <a:spcPct val="150000"/>
              </a:lnSpc>
              <a:spcBef>
                <a:spcPts val="1200"/>
              </a:spcBef>
              <a:defRPr sz="4800" b="1">
                <a:solidFill>
                  <a:srgbClr val="000000"/>
                </a:solidFill>
                <a:latin typeface="Gill Sans MT"/>
                <a:ea typeface="Gill Sans MT"/>
                <a:cs typeface="Gill Sans MT"/>
                <a:sym typeface="Gill Sans MT"/>
              </a:defRPr>
            </a:pPr>
            <a:r>
              <a:t>Aches and pains?</a:t>
            </a:r>
          </a:p>
        </p:txBody>
      </p:sp>
      <p:pic>
        <p:nvPicPr>
          <p:cNvPr id="335" name="Picture 2" descr="Picture 2"/>
          <p:cNvPicPr>
            <a:picLocks noChangeAspect="1"/>
          </p:cNvPicPr>
          <p:nvPr/>
        </p:nvPicPr>
        <p:blipFill>
          <a:blip r:embed="rId4"/>
          <a:stretch>
            <a:fillRect/>
          </a:stretch>
        </p:blipFill>
        <p:spPr>
          <a:xfrm>
            <a:off x="433329" y="1049352"/>
            <a:ext cx="8106170" cy="1088136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Title 3"/>
          <p:cNvSpPr txBox="1">
            <a:spLocks noGrp="1"/>
          </p:cNvSpPr>
          <p:nvPr>
            <p:ph type="title"/>
          </p:nvPr>
        </p:nvSpPr>
        <p:spPr>
          <a:xfrm>
            <a:off x="3856937" y="9624897"/>
            <a:ext cx="11045064" cy="2635288"/>
          </a:xfrm>
          <a:prstGeom prst="rect">
            <a:avLst/>
          </a:prstGeom>
        </p:spPr>
        <p:txBody>
          <a:bodyPr anchor="b"/>
          <a:lstStyle/>
          <a:p>
            <a:pPr>
              <a:defRPr sz="6400" b="1">
                <a:solidFill>
                  <a:srgbClr val="151515"/>
                </a:solidFill>
                <a:latin typeface="Gill Sans MT"/>
                <a:ea typeface="Gill Sans MT"/>
                <a:cs typeface="Gill Sans MT"/>
                <a:sym typeface="Gill Sans MT"/>
              </a:defRPr>
            </a:pPr>
            <a:r>
              <a:t>No matter where you are</a:t>
            </a:r>
            <a:br/>
            <a:r>
              <a:t>in your garden journey . . .</a:t>
            </a:r>
          </a:p>
        </p:txBody>
      </p:sp>
      <p:pic>
        <p:nvPicPr>
          <p:cNvPr id="340" name="Picture 4" descr="Picture 4"/>
          <p:cNvPicPr>
            <a:picLocks noChangeAspect="1"/>
          </p:cNvPicPr>
          <p:nvPr/>
        </p:nvPicPr>
        <p:blipFill>
          <a:blip r:embed="rId3"/>
          <a:stretch>
            <a:fillRect/>
          </a:stretch>
        </p:blipFill>
        <p:spPr>
          <a:xfrm>
            <a:off x="9378092" y="1455815"/>
            <a:ext cx="8749505" cy="8138160"/>
          </a:xfrm>
          <a:prstGeom prst="rect">
            <a:avLst/>
          </a:prstGeom>
          <a:ln w="12700">
            <a:miter lim="400000"/>
          </a:ln>
        </p:spPr>
      </p:pic>
      <p:pic>
        <p:nvPicPr>
          <p:cNvPr id="341" name="Picture 12" descr="Picture 12"/>
          <p:cNvPicPr>
            <a:picLocks noChangeAspect="1"/>
          </p:cNvPicPr>
          <p:nvPr/>
        </p:nvPicPr>
        <p:blipFill>
          <a:blip r:embed="rId4"/>
          <a:stretch>
            <a:fillRect/>
          </a:stretch>
        </p:blipFill>
        <p:spPr>
          <a:xfrm>
            <a:off x="160402" y="1455815"/>
            <a:ext cx="8748130" cy="813816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Title 1"/>
          <p:cNvSpPr txBox="1">
            <a:spLocks noGrp="1"/>
          </p:cNvSpPr>
          <p:nvPr>
            <p:ph type="title"/>
          </p:nvPr>
        </p:nvSpPr>
        <p:spPr>
          <a:xfrm>
            <a:off x="0" y="11258540"/>
            <a:ext cx="18288002" cy="1898660"/>
          </a:xfrm>
          <a:prstGeom prst="rect">
            <a:avLst/>
          </a:prstGeom>
        </p:spPr>
        <p:txBody>
          <a:bodyPr/>
          <a:lstStyle/>
          <a:p>
            <a:pPr algn="ctr">
              <a:defRPr sz="6600" b="1">
                <a:solidFill>
                  <a:srgbClr val="151515"/>
                </a:solidFill>
                <a:latin typeface="Gill Sans MT"/>
                <a:ea typeface="Gill Sans MT"/>
                <a:cs typeface="Gill Sans MT"/>
                <a:sym typeface="Gill Sans MT"/>
              </a:defRPr>
            </a:pPr>
            <a:r>
              <a:rPr dirty="0"/>
              <a:t>Consider the Scale of Your Project</a:t>
            </a:r>
          </a:p>
        </p:txBody>
      </p:sp>
      <p:pic>
        <p:nvPicPr>
          <p:cNvPr id="346" name="Picture 2" descr="Picture 2"/>
          <p:cNvPicPr>
            <a:picLocks noChangeAspect="1"/>
          </p:cNvPicPr>
          <p:nvPr/>
        </p:nvPicPr>
        <p:blipFill>
          <a:blip r:embed="rId3"/>
          <a:stretch>
            <a:fillRect/>
          </a:stretch>
        </p:blipFill>
        <p:spPr>
          <a:xfrm>
            <a:off x="344722" y="0"/>
            <a:ext cx="8294346" cy="11064241"/>
          </a:xfrm>
          <a:prstGeom prst="rect">
            <a:avLst/>
          </a:prstGeom>
          <a:ln w="12700">
            <a:miter lim="400000"/>
          </a:ln>
        </p:spPr>
      </p:pic>
      <p:pic>
        <p:nvPicPr>
          <p:cNvPr id="347" name="Picture 6" descr="Picture 6"/>
          <p:cNvPicPr>
            <a:picLocks noChangeAspect="1"/>
          </p:cNvPicPr>
          <p:nvPr/>
        </p:nvPicPr>
        <p:blipFill>
          <a:blip r:embed="rId4"/>
          <a:stretch>
            <a:fillRect/>
          </a:stretch>
        </p:blipFill>
        <p:spPr>
          <a:xfrm>
            <a:off x="9304210" y="19878"/>
            <a:ext cx="8639068" cy="11064241"/>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TextBox 2"/>
          <p:cNvSpPr txBox="1"/>
          <p:nvPr/>
        </p:nvSpPr>
        <p:spPr>
          <a:xfrm>
            <a:off x="12943244" y="293091"/>
            <a:ext cx="5066452" cy="2255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1828800">
              <a:lnSpc>
                <a:spcPct val="70000"/>
              </a:lnSpc>
              <a:defRPr sz="8000">
                <a:solidFill>
                  <a:srgbClr val="404040"/>
                </a:solidFill>
                <a:latin typeface="Gill Sans MT"/>
                <a:ea typeface="Gill Sans MT"/>
                <a:cs typeface="Gill Sans MT"/>
                <a:sym typeface="Gill Sans MT"/>
              </a:defRPr>
            </a:pPr>
            <a:r>
              <a:t>Go</a:t>
            </a:r>
            <a:endParaRPr>
              <a:solidFill>
                <a:srgbClr val="FFFFFF"/>
              </a:solidFill>
            </a:endParaRPr>
          </a:p>
          <a:p>
            <a:pPr defTabSz="1828800">
              <a:lnSpc>
                <a:spcPct val="70000"/>
              </a:lnSpc>
              <a:defRPr sz="8000">
                <a:solidFill>
                  <a:srgbClr val="404040"/>
                </a:solidFill>
                <a:latin typeface="Gill Sans MT"/>
                <a:ea typeface="Gill Sans MT"/>
                <a:cs typeface="Gill Sans MT"/>
                <a:sym typeface="Gill Sans MT"/>
              </a:defRPr>
            </a:pPr>
            <a:r>
              <a:t>Vertical</a:t>
            </a:r>
          </a:p>
        </p:txBody>
      </p:sp>
      <p:sp>
        <p:nvSpPr>
          <p:cNvPr id="352" name="TextBox 1"/>
          <p:cNvSpPr txBox="1"/>
          <p:nvPr/>
        </p:nvSpPr>
        <p:spPr>
          <a:xfrm>
            <a:off x="8489841" y="6737092"/>
            <a:ext cx="3789243" cy="6812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l" defTabSz="1828800">
              <a:defRPr sz="4800">
                <a:solidFill>
                  <a:srgbClr val="000000"/>
                </a:solidFill>
                <a:latin typeface="Gill Sans MT"/>
                <a:ea typeface="Gill Sans MT"/>
                <a:cs typeface="Gill Sans MT"/>
                <a:sym typeface="Gill Sans MT"/>
              </a:defRPr>
            </a:pPr>
            <a:r>
              <a:t>Birdbaths</a:t>
            </a:r>
            <a:endParaRPr sz="3400"/>
          </a:p>
          <a:p>
            <a:pPr algn="l" defTabSz="1828800">
              <a:defRPr sz="4800">
                <a:solidFill>
                  <a:srgbClr val="000000"/>
                </a:solidFill>
                <a:latin typeface="Gill Sans MT"/>
                <a:ea typeface="Gill Sans MT"/>
                <a:cs typeface="Gill Sans MT"/>
                <a:sym typeface="Gill Sans MT"/>
              </a:defRPr>
            </a:pPr>
            <a:r>
              <a:t>Containers</a:t>
            </a:r>
            <a:endParaRPr sz="3400"/>
          </a:p>
          <a:p>
            <a:pPr algn="l" defTabSz="1828800">
              <a:defRPr sz="4800">
                <a:solidFill>
                  <a:srgbClr val="000000"/>
                </a:solidFill>
                <a:latin typeface="Gill Sans MT"/>
                <a:ea typeface="Gill Sans MT"/>
                <a:cs typeface="Gill Sans MT"/>
                <a:sym typeface="Gill Sans MT"/>
              </a:defRPr>
            </a:pPr>
            <a:r>
              <a:t>Pallets</a:t>
            </a:r>
            <a:endParaRPr sz="3400"/>
          </a:p>
          <a:p>
            <a:pPr algn="l" defTabSz="1828800">
              <a:defRPr sz="4800">
                <a:solidFill>
                  <a:srgbClr val="000000"/>
                </a:solidFill>
                <a:latin typeface="Gill Sans MT"/>
                <a:ea typeface="Gill Sans MT"/>
                <a:cs typeface="Gill Sans MT"/>
                <a:sym typeface="Gill Sans MT"/>
              </a:defRPr>
            </a:pPr>
            <a:r>
              <a:t>Plant Towers</a:t>
            </a:r>
            <a:endParaRPr sz="3400"/>
          </a:p>
          <a:p>
            <a:pPr algn="l" defTabSz="1828800">
              <a:defRPr sz="4800">
                <a:solidFill>
                  <a:srgbClr val="000000"/>
                </a:solidFill>
                <a:latin typeface="Gill Sans MT"/>
                <a:ea typeface="Gill Sans MT"/>
                <a:cs typeface="Gill Sans MT"/>
                <a:sym typeface="Gill Sans MT"/>
              </a:defRPr>
            </a:pPr>
            <a:r>
              <a:t>Pot Hangers</a:t>
            </a:r>
            <a:endParaRPr sz="3400"/>
          </a:p>
          <a:p>
            <a:pPr algn="l" defTabSz="1828800">
              <a:defRPr sz="4800">
                <a:solidFill>
                  <a:srgbClr val="000000"/>
                </a:solidFill>
                <a:latin typeface="Gill Sans MT"/>
                <a:ea typeface="Gill Sans MT"/>
                <a:cs typeface="Gill Sans MT"/>
                <a:sym typeface="Gill Sans MT"/>
              </a:defRPr>
            </a:pPr>
            <a:r>
              <a:t>Rain Gutters</a:t>
            </a:r>
            <a:endParaRPr sz="3400"/>
          </a:p>
          <a:p>
            <a:pPr algn="l" defTabSz="1828800">
              <a:defRPr sz="4800">
                <a:solidFill>
                  <a:srgbClr val="000000"/>
                </a:solidFill>
                <a:latin typeface="Gill Sans MT"/>
                <a:ea typeface="Gill Sans MT"/>
                <a:cs typeface="Gill Sans MT"/>
                <a:sym typeface="Gill Sans MT"/>
              </a:defRPr>
            </a:pPr>
            <a:r>
              <a:t>Bottles</a:t>
            </a:r>
            <a:endParaRPr sz="3400"/>
          </a:p>
          <a:p>
            <a:pPr algn="l" defTabSz="1828800">
              <a:defRPr sz="4800">
                <a:solidFill>
                  <a:srgbClr val="000000"/>
                </a:solidFill>
                <a:latin typeface="Gill Sans MT"/>
                <a:ea typeface="Gill Sans MT"/>
                <a:cs typeface="Gill Sans MT"/>
                <a:sym typeface="Gill Sans MT"/>
              </a:defRPr>
            </a:pPr>
            <a:r>
              <a:t>Shoe Caddies</a:t>
            </a:r>
          </a:p>
        </p:txBody>
      </p:sp>
      <p:sp>
        <p:nvSpPr>
          <p:cNvPr id="353" name="Rectangle 3"/>
          <p:cNvSpPr/>
          <p:nvPr/>
        </p:nvSpPr>
        <p:spPr>
          <a:xfrm>
            <a:off x="13045439" y="2487646"/>
            <a:ext cx="5249336" cy="3096258"/>
          </a:xfrm>
          <a:prstGeom prst="rect">
            <a:avLst/>
          </a:prstGeom>
          <a:solidFill>
            <a:srgbClr val="C5E0B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1828800">
              <a:lnSpc>
                <a:spcPct val="90000"/>
              </a:lnSpc>
              <a:defRPr sz="5200" b="1">
                <a:solidFill>
                  <a:srgbClr val="000000"/>
                </a:solidFill>
                <a:latin typeface="Gill Sans MT"/>
                <a:ea typeface="Gill Sans MT"/>
                <a:cs typeface="Gill Sans MT"/>
                <a:sym typeface="Gill Sans MT"/>
              </a:defRPr>
            </a:pPr>
            <a:r>
              <a:t>Reuse</a:t>
            </a:r>
          </a:p>
          <a:p>
            <a:pPr defTabSz="1828800">
              <a:lnSpc>
                <a:spcPct val="90000"/>
              </a:lnSpc>
              <a:defRPr sz="5200" b="1">
                <a:solidFill>
                  <a:srgbClr val="000000"/>
                </a:solidFill>
                <a:latin typeface="Gill Sans MT"/>
                <a:ea typeface="Gill Sans MT"/>
                <a:cs typeface="Gill Sans MT"/>
                <a:sym typeface="Gill Sans MT"/>
              </a:defRPr>
            </a:pPr>
            <a:r>
              <a:t>Recycle</a:t>
            </a:r>
          </a:p>
          <a:p>
            <a:pPr defTabSz="1828800">
              <a:lnSpc>
                <a:spcPct val="90000"/>
              </a:lnSpc>
              <a:defRPr sz="5200" b="1">
                <a:solidFill>
                  <a:srgbClr val="000000"/>
                </a:solidFill>
                <a:latin typeface="Gill Sans MT"/>
                <a:ea typeface="Gill Sans MT"/>
                <a:cs typeface="Gill Sans MT"/>
                <a:sym typeface="Gill Sans MT"/>
              </a:defRPr>
            </a:pPr>
            <a:r>
              <a:t>Reinvent  Repurpose</a:t>
            </a:r>
          </a:p>
        </p:txBody>
      </p:sp>
      <p:pic>
        <p:nvPicPr>
          <p:cNvPr id="354" name="Picture 5" descr="Picture 5"/>
          <p:cNvPicPr>
            <a:picLocks noChangeAspect="1"/>
          </p:cNvPicPr>
          <p:nvPr/>
        </p:nvPicPr>
        <p:blipFill>
          <a:blip r:embed="rId3"/>
          <a:stretch>
            <a:fillRect/>
          </a:stretch>
        </p:blipFill>
        <p:spPr>
          <a:xfrm>
            <a:off x="13045439" y="5852159"/>
            <a:ext cx="5242562" cy="7863842"/>
          </a:xfrm>
          <a:prstGeom prst="rect">
            <a:avLst/>
          </a:prstGeom>
          <a:ln w="12700">
            <a:miter lim="400000"/>
          </a:ln>
        </p:spPr>
      </p:pic>
      <p:pic>
        <p:nvPicPr>
          <p:cNvPr id="355" name="Picture 6" descr="Picture 6"/>
          <p:cNvPicPr>
            <a:picLocks noChangeAspect="1"/>
          </p:cNvPicPr>
          <p:nvPr/>
        </p:nvPicPr>
        <p:blipFill>
          <a:blip r:embed="rId4"/>
          <a:stretch>
            <a:fillRect/>
          </a:stretch>
        </p:blipFill>
        <p:spPr>
          <a:xfrm>
            <a:off x="1" y="4389120"/>
            <a:ext cx="7388353" cy="9326882"/>
          </a:xfrm>
          <a:prstGeom prst="rect">
            <a:avLst/>
          </a:prstGeom>
          <a:ln w="12700">
            <a:miter lim="400000"/>
          </a:ln>
        </p:spPr>
      </p:pic>
      <p:pic>
        <p:nvPicPr>
          <p:cNvPr id="356" name="Picture 8" descr="Picture 8"/>
          <p:cNvPicPr>
            <a:picLocks noChangeAspect="1"/>
          </p:cNvPicPr>
          <p:nvPr/>
        </p:nvPicPr>
        <p:blipFill>
          <a:blip r:embed="rId5"/>
          <a:stretch>
            <a:fillRect/>
          </a:stretch>
        </p:blipFill>
        <p:spPr>
          <a:xfrm>
            <a:off x="7801375" y="-3"/>
            <a:ext cx="4817492" cy="6217923"/>
          </a:xfrm>
          <a:prstGeom prst="rect">
            <a:avLst/>
          </a:prstGeom>
          <a:ln w="12700">
            <a:miter lim="400000"/>
          </a:ln>
        </p:spPr>
      </p:pic>
      <p:pic>
        <p:nvPicPr>
          <p:cNvPr id="357" name="Picture 11" descr="Picture 11"/>
          <p:cNvPicPr>
            <a:picLocks noChangeAspect="1"/>
          </p:cNvPicPr>
          <p:nvPr/>
        </p:nvPicPr>
        <p:blipFill>
          <a:blip r:embed="rId6"/>
          <a:stretch>
            <a:fillRect/>
          </a:stretch>
        </p:blipFill>
        <p:spPr>
          <a:xfrm>
            <a:off x="1625" y="-3"/>
            <a:ext cx="7380908" cy="403578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Picture 6" descr="Picture 6"/>
          <p:cNvPicPr>
            <a:picLocks noChangeAspect="1"/>
          </p:cNvPicPr>
          <p:nvPr/>
        </p:nvPicPr>
        <p:blipFill>
          <a:blip r:embed="rId2"/>
          <a:stretch>
            <a:fillRect/>
          </a:stretch>
        </p:blipFill>
        <p:spPr>
          <a:xfrm>
            <a:off x="2596102" y="0"/>
            <a:ext cx="13716001" cy="13716000"/>
          </a:xfrm>
          <a:prstGeom prst="rect">
            <a:avLst/>
          </a:prstGeom>
          <a:ln w="12700">
            <a:miter lim="400000"/>
          </a:ln>
        </p:spPr>
      </p:pic>
      <p:sp>
        <p:nvSpPr>
          <p:cNvPr id="362" name="TextBox 2"/>
          <p:cNvSpPr txBox="1"/>
          <p:nvPr/>
        </p:nvSpPr>
        <p:spPr>
          <a:xfrm>
            <a:off x="2596102" y="1925"/>
            <a:ext cx="13716001" cy="919479"/>
          </a:xfrm>
          <a:prstGeom prst="rect">
            <a:avLst/>
          </a:prstGeom>
          <a:solidFill>
            <a:srgbClr val="568E2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p>
            <a:pPr defTabSz="1828800">
              <a:defRPr sz="4400">
                <a:solidFill>
                  <a:srgbClr val="FFFFFF"/>
                </a:solidFill>
                <a:latin typeface="Gill Sans MT"/>
                <a:ea typeface="Gill Sans MT"/>
                <a:cs typeface="Gill Sans MT"/>
                <a:sym typeface="Gill Sans MT"/>
              </a:defRPr>
            </a:pPr>
            <a:r>
              <a:t>Whether you are totally into gardening for yourself </a:t>
            </a:r>
            <a:r>
              <a:rPr sz="4800"/>
              <a:t>. . .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Picture 6" descr="Picture 6"/>
          <p:cNvPicPr>
            <a:picLocks noChangeAspect="1"/>
          </p:cNvPicPr>
          <p:nvPr/>
        </p:nvPicPr>
        <p:blipFill>
          <a:blip r:embed="rId2"/>
          <a:stretch>
            <a:fillRect/>
          </a:stretch>
        </p:blipFill>
        <p:spPr>
          <a:xfrm>
            <a:off x="792480" y="1015660"/>
            <a:ext cx="16703040" cy="12527282"/>
          </a:xfrm>
          <a:prstGeom prst="rect">
            <a:avLst/>
          </a:prstGeom>
          <a:ln w="12700">
            <a:miter lim="400000"/>
          </a:ln>
        </p:spPr>
      </p:pic>
      <p:sp>
        <p:nvSpPr>
          <p:cNvPr id="365" name="TextBox 3"/>
          <p:cNvSpPr txBox="1"/>
          <p:nvPr/>
        </p:nvSpPr>
        <p:spPr>
          <a:xfrm>
            <a:off x="792478" y="0"/>
            <a:ext cx="16703041" cy="1008379"/>
          </a:xfrm>
          <a:prstGeom prst="rect">
            <a:avLst/>
          </a:prstGeom>
          <a:solidFill>
            <a:srgbClr val="568E2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defRPr sz="5400" b="1">
                <a:solidFill>
                  <a:srgbClr val="FFFFFF"/>
                </a:solidFill>
                <a:latin typeface="Gill Sans MT"/>
                <a:ea typeface="Gill Sans MT"/>
                <a:cs typeface="Gill Sans MT"/>
                <a:sym typeface="Gill Sans MT"/>
              </a:defRPr>
            </a:lvl1pPr>
          </a:lstStyle>
          <a:p>
            <a:r>
              <a:t> .  .  . or just love to see others do the work</a:t>
            </a:r>
          </a:p>
        </p:txBody>
      </p:sp>
      <p:sp>
        <p:nvSpPr>
          <p:cNvPr id="366" name="TextBox 4"/>
          <p:cNvSpPr txBox="1"/>
          <p:nvPr/>
        </p:nvSpPr>
        <p:spPr>
          <a:xfrm>
            <a:off x="12601492" y="12732583"/>
            <a:ext cx="4492488" cy="104647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2800">
                <a:solidFill>
                  <a:srgbClr val="151515"/>
                </a:solidFill>
                <a:latin typeface="Gill Sans MT"/>
                <a:ea typeface="Gill Sans MT"/>
                <a:cs typeface="Gill Sans MT"/>
                <a:sym typeface="Gill Sans MT"/>
              </a:defRPr>
            </a:lvl1pPr>
          </a:lstStyle>
          <a:p>
            <a:r>
              <a:t>Janesville WI Rotary Gardens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Picture 18" descr="Picture 18"/>
          <p:cNvPicPr>
            <a:picLocks noChangeAspect="1"/>
          </p:cNvPicPr>
          <p:nvPr/>
        </p:nvPicPr>
        <p:blipFill>
          <a:blip r:embed="rId3"/>
          <a:stretch>
            <a:fillRect/>
          </a:stretch>
        </p:blipFill>
        <p:spPr>
          <a:xfrm>
            <a:off x="11277600" y="152401"/>
            <a:ext cx="6858000" cy="5806505"/>
          </a:xfrm>
          <a:prstGeom prst="rect">
            <a:avLst/>
          </a:prstGeom>
          <a:ln w="12700">
            <a:miter lim="400000"/>
          </a:ln>
        </p:spPr>
      </p:pic>
      <p:sp>
        <p:nvSpPr>
          <p:cNvPr id="369" name="TextBox 5"/>
          <p:cNvSpPr txBox="1"/>
          <p:nvPr/>
        </p:nvSpPr>
        <p:spPr>
          <a:xfrm>
            <a:off x="6797041" y="1070611"/>
            <a:ext cx="4084319" cy="3649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p>
            <a:pPr defTabSz="1828800">
              <a:defRPr sz="7600">
                <a:solidFill>
                  <a:srgbClr val="404040"/>
                </a:solidFill>
                <a:latin typeface="Gill Sans MT"/>
                <a:ea typeface="Gill Sans MT"/>
                <a:cs typeface="Gill Sans MT"/>
                <a:sym typeface="Gill Sans MT"/>
              </a:defRPr>
            </a:pPr>
            <a:r>
              <a:t>Raised</a:t>
            </a:r>
            <a:endParaRPr>
              <a:solidFill>
                <a:srgbClr val="FFFFFF"/>
              </a:solidFill>
            </a:endParaRPr>
          </a:p>
          <a:p>
            <a:pPr defTabSz="1828800">
              <a:defRPr sz="7600">
                <a:solidFill>
                  <a:srgbClr val="404040"/>
                </a:solidFill>
                <a:latin typeface="Gill Sans MT"/>
                <a:ea typeface="Gill Sans MT"/>
                <a:cs typeface="Gill Sans MT"/>
                <a:sym typeface="Gill Sans MT"/>
              </a:defRPr>
            </a:pPr>
            <a:r>
              <a:t>Garden</a:t>
            </a:r>
            <a:endParaRPr>
              <a:solidFill>
                <a:srgbClr val="FFFFFF"/>
              </a:solidFill>
            </a:endParaRPr>
          </a:p>
          <a:p>
            <a:pPr defTabSz="1828800">
              <a:defRPr sz="7600">
                <a:solidFill>
                  <a:srgbClr val="404040"/>
                </a:solidFill>
                <a:latin typeface="Gill Sans MT"/>
                <a:ea typeface="Gill Sans MT"/>
                <a:cs typeface="Gill Sans MT"/>
                <a:sym typeface="Gill Sans MT"/>
              </a:defRPr>
            </a:pPr>
            <a:r>
              <a:t> Beds</a:t>
            </a:r>
          </a:p>
        </p:txBody>
      </p:sp>
      <p:pic>
        <p:nvPicPr>
          <p:cNvPr id="370" name="Picture 10" descr="Picture 10"/>
          <p:cNvPicPr>
            <a:picLocks noChangeAspect="1"/>
          </p:cNvPicPr>
          <p:nvPr/>
        </p:nvPicPr>
        <p:blipFill>
          <a:blip r:embed="rId4"/>
          <a:stretch>
            <a:fillRect/>
          </a:stretch>
        </p:blipFill>
        <p:spPr>
          <a:xfrm>
            <a:off x="7010400" y="7162800"/>
            <a:ext cx="11139598" cy="5192184"/>
          </a:xfrm>
          <a:prstGeom prst="rect">
            <a:avLst/>
          </a:prstGeom>
          <a:ln w="12700">
            <a:miter lim="400000"/>
          </a:ln>
        </p:spPr>
      </p:pic>
      <p:pic>
        <p:nvPicPr>
          <p:cNvPr id="371" name="Picture 12" descr="Picture 12"/>
          <p:cNvPicPr>
            <a:picLocks noChangeAspect="1"/>
          </p:cNvPicPr>
          <p:nvPr/>
        </p:nvPicPr>
        <p:blipFill>
          <a:blip r:embed="rId5"/>
          <a:stretch>
            <a:fillRect/>
          </a:stretch>
        </p:blipFill>
        <p:spPr>
          <a:xfrm>
            <a:off x="152400" y="6858000"/>
            <a:ext cx="6553200" cy="6165866"/>
          </a:xfrm>
          <a:prstGeom prst="rect">
            <a:avLst/>
          </a:prstGeom>
          <a:ln w="12700">
            <a:miter lim="400000"/>
          </a:ln>
        </p:spPr>
      </p:pic>
      <p:pic>
        <p:nvPicPr>
          <p:cNvPr id="372" name="Picture 19" descr="Picture 19"/>
          <p:cNvPicPr>
            <a:picLocks noChangeAspect="1"/>
          </p:cNvPicPr>
          <p:nvPr/>
        </p:nvPicPr>
        <p:blipFill>
          <a:blip r:embed="rId6"/>
          <a:stretch>
            <a:fillRect/>
          </a:stretch>
        </p:blipFill>
        <p:spPr>
          <a:xfrm>
            <a:off x="152401" y="152400"/>
            <a:ext cx="6262305" cy="54864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 name="Title 1"/>
          <p:cNvGrpSpPr/>
          <p:nvPr/>
        </p:nvGrpSpPr>
        <p:grpSpPr>
          <a:xfrm>
            <a:off x="0" y="-31569"/>
            <a:ext cx="18288000" cy="1905001"/>
            <a:chOff x="0" y="0"/>
            <a:chExt cx="18288000" cy="1905000"/>
          </a:xfrm>
        </p:grpSpPr>
        <p:sp>
          <p:nvSpPr>
            <p:cNvPr id="376" name="Rectangle"/>
            <p:cNvSpPr/>
            <p:nvPr/>
          </p:nvSpPr>
          <p:spPr>
            <a:xfrm>
              <a:off x="0" y="0"/>
              <a:ext cx="18288000" cy="1905001"/>
            </a:xfrm>
            <a:prstGeom prst="rect">
              <a:avLst/>
            </a:prstGeom>
            <a:solidFill>
              <a:srgbClr val="568E23"/>
            </a:solidFill>
            <a:ln w="12700" cap="flat">
              <a:noFill/>
              <a:miter lim="400000"/>
            </a:ln>
            <a:effectLst/>
          </p:spPr>
          <p:txBody>
            <a:bodyPr wrap="square" lIns="50800" tIns="50800" rIns="50800" bIns="50800" numCol="1" anchor="ctr">
              <a:noAutofit/>
            </a:bodyPr>
            <a:lstStyle/>
            <a:p>
              <a:pPr defTabSz="1828800">
                <a:defRPr sz="8800">
                  <a:solidFill>
                    <a:srgbClr val="FFFFFF"/>
                  </a:solidFill>
                  <a:latin typeface="Calibri"/>
                  <a:ea typeface="Calibri"/>
                  <a:cs typeface="Calibri"/>
                  <a:sym typeface="Calibri"/>
                </a:defRPr>
              </a:pPr>
              <a:endParaRPr/>
            </a:p>
          </p:txBody>
        </p:sp>
        <p:sp>
          <p:nvSpPr>
            <p:cNvPr id="377" name="Endless Possibilities in Plant Selection"/>
            <p:cNvSpPr txBox="1"/>
            <p:nvPr/>
          </p:nvSpPr>
          <p:spPr>
            <a:xfrm>
              <a:off x="91439" y="314960"/>
              <a:ext cx="18105121" cy="12750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defTabSz="1828800">
                <a:defRPr sz="7200" b="1">
                  <a:solidFill>
                    <a:srgbClr val="FFFFFF"/>
                  </a:solidFill>
                  <a:latin typeface="Gill Sans MT"/>
                  <a:ea typeface="Gill Sans MT"/>
                  <a:cs typeface="Gill Sans MT"/>
                  <a:sym typeface="Gill Sans MT"/>
                </a:defRPr>
              </a:lvl1pPr>
            </a:lstStyle>
            <a:p>
              <a:r>
                <a:t>Endless Possibilities in Plant Selection</a:t>
              </a:r>
            </a:p>
          </p:txBody>
        </p:sp>
      </p:grpSp>
      <p:sp>
        <p:nvSpPr>
          <p:cNvPr id="379" name="Title 1"/>
          <p:cNvSpPr txBox="1"/>
          <p:nvPr/>
        </p:nvSpPr>
        <p:spPr>
          <a:xfrm>
            <a:off x="371596" y="3065415"/>
            <a:ext cx="6807694" cy="9123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marL="574676" indent="-574676" algn="l" defTabSz="1828800">
              <a:spcBef>
                <a:spcPts val="6000"/>
              </a:spcBef>
              <a:buSzPct val="100000"/>
              <a:buFont typeface="Arial"/>
              <a:buChar char="•"/>
              <a:defRPr sz="4800">
                <a:solidFill>
                  <a:srgbClr val="262626"/>
                </a:solidFill>
                <a:latin typeface="Gill Sans MT"/>
                <a:ea typeface="Gill Sans MT"/>
                <a:cs typeface="Gill Sans MT"/>
                <a:sym typeface="Gill Sans MT"/>
              </a:defRPr>
            </a:pPr>
            <a:r>
              <a:t>Consider site or container</a:t>
            </a:r>
            <a:endParaRPr sz="8800"/>
          </a:p>
          <a:p>
            <a:pPr marL="574676" indent="-574676" algn="l" defTabSz="1828800">
              <a:spcBef>
                <a:spcPts val="6000"/>
              </a:spcBef>
              <a:buSzPct val="100000"/>
              <a:buFont typeface="Arial"/>
              <a:buChar char="•"/>
              <a:defRPr sz="4800">
                <a:solidFill>
                  <a:srgbClr val="262626"/>
                </a:solidFill>
                <a:latin typeface="Gill Sans MT"/>
                <a:ea typeface="Gill Sans MT"/>
                <a:cs typeface="Gill Sans MT"/>
                <a:sym typeface="Gill Sans MT"/>
              </a:defRPr>
            </a:pPr>
            <a:r>
              <a:t>Size of plants</a:t>
            </a:r>
            <a:endParaRPr sz="8800"/>
          </a:p>
          <a:p>
            <a:pPr marL="574676" indent="-574676" algn="l" defTabSz="1828800">
              <a:spcBef>
                <a:spcPts val="6000"/>
              </a:spcBef>
              <a:buSzPct val="100000"/>
              <a:buFont typeface="Arial"/>
              <a:buChar char="•"/>
              <a:defRPr sz="4800">
                <a:solidFill>
                  <a:srgbClr val="262626"/>
                </a:solidFill>
                <a:latin typeface="Gill Sans MT"/>
                <a:ea typeface="Gill Sans MT"/>
                <a:cs typeface="Gill Sans MT"/>
                <a:sym typeface="Gill Sans MT"/>
              </a:defRPr>
            </a:pPr>
            <a:r>
              <a:t>Soil, light, and water requirements (zone)</a:t>
            </a:r>
            <a:endParaRPr sz="8800"/>
          </a:p>
          <a:p>
            <a:pPr marL="574676" indent="-574676" algn="l" defTabSz="1828800">
              <a:spcBef>
                <a:spcPts val="6000"/>
              </a:spcBef>
              <a:buSzPct val="100000"/>
              <a:buFont typeface="Arial"/>
              <a:buChar char="•"/>
              <a:defRPr sz="4800">
                <a:solidFill>
                  <a:srgbClr val="262626"/>
                </a:solidFill>
                <a:latin typeface="Gill Sans MT"/>
                <a:ea typeface="Gill Sans MT"/>
                <a:cs typeface="Gill Sans MT"/>
                <a:sym typeface="Gill Sans MT"/>
              </a:defRPr>
            </a:pPr>
            <a:r>
              <a:t>Availability of varieties and cost</a:t>
            </a:r>
            <a:endParaRPr sz="8800"/>
          </a:p>
          <a:p>
            <a:pPr marL="574676" indent="-574676" algn="l" defTabSz="1828800">
              <a:spcBef>
                <a:spcPts val="6000"/>
              </a:spcBef>
              <a:buSzPct val="100000"/>
              <a:buFont typeface="Arial"/>
              <a:buChar char="•"/>
              <a:defRPr sz="4800">
                <a:solidFill>
                  <a:srgbClr val="262626"/>
                </a:solidFill>
                <a:latin typeface="Gill Sans MT"/>
                <a:ea typeface="Gill Sans MT"/>
                <a:cs typeface="Gill Sans MT"/>
                <a:sym typeface="Gill Sans MT"/>
              </a:defRPr>
            </a:pPr>
            <a:r>
              <a:t>Personal preference</a:t>
            </a:r>
          </a:p>
        </p:txBody>
      </p:sp>
      <p:pic>
        <p:nvPicPr>
          <p:cNvPr id="380" name="Picture 6" descr="Picture 6"/>
          <p:cNvPicPr>
            <a:picLocks noChangeAspect="1"/>
          </p:cNvPicPr>
          <p:nvPr/>
        </p:nvPicPr>
        <p:blipFill>
          <a:blip r:embed="rId3"/>
          <a:stretch>
            <a:fillRect/>
          </a:stretch>
        </p:blipFill>
        <p:spPr>
          <a:xfrm>
            <a:off x="7270729" y="2290353"/>
            <a:ext cx="10972802" cy="10972802"/>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Title 1"/>
          <p:cNvSpPr txBox="1">
            <a:spLocks noGrp="1"/>
          </p:cNvSpPr>
          <p:nvPr>
            <p:ph type="title"/>
          </p:nvPr>
        </p:nvSpPr>
        <p:spPr>
          <a:xfrm>
            <a:off x="0" y="0"/>
            <a:ext cx="18288002" cy="2138798"/>
          </a:xfrm>
          <a:prstGeom prst="rect">
            <a:avLst/>
          </a:prstGeom>
          <a:solidFill>
            <a:srgbClr val="568E23"/>
          </a:solidFill>
        </p:spPr>
        <p:txBody>
          <a:bodyPr anchor="ctr"/>
          <a:lstStyle>
            <a:lvl1pPr algn="ctr">
              <a:defRPr sz="8000" b="1">
                <a:solidFill>
                  <a:srgbClr val="FFFFFF"/>
                </a:solidFill>
                <a:latin typeface="Gill Sans MT"/>
                <a:ea typeface="Gill Sans MT"/>
                <a:cs typeface="Gill Sans MT"/>
                <a:sym typeface="Gill Sans MT"/>
              </a:defRPr>
            </a:lvl1pPr>
          </a:lstStyle>
          <a:p>
            <a:r>
              <a:t>Plant Selection</a:t>
            </a:r>
          </a:p>
        </p:txBody>
      </p:sp>
      <p:pic>
        <p:nvPicPr>
          <p:cNvPr id="385" name="Picture 6" descr="Picture 6"/>
          <p:cNvPicPr>
            <a:picLocks noChangeAspect="1"/>
          </p:cNvPicPr>
          <p:nvPr/>
        </p:nvPicPr>
        <p:blipFill>
          <a:blip r:embed="rId3"/>
          <a:stretch>
            <a:fillRect/>
          </a:stretch>
        </p:blipFill>
        <p:spPr>
          <a:xfrm>
            <a:off x="587827" y="3167558"/>
            <a:ext cx="7531785" cy="10058402"/>
          </a:xfrm>
          <a:prstGeom prst="rect">
            <a:avLst/>
          </a:prstGeom>
          <a:ln w="12700">
            <a:miter lim="400000"/>
          </a:ln>
        </p:spPr>
      </p:pic>
      <p:sp>
        <p:nvSpPr>
          <p:cNvPr id="386" name="Content Placeholder 2"/>
          <p:cNvSpPr txBox="1">
            <a:spLocks noGrp="1"/>
          </p:cNvSpPr>
          <p:nvPr>
            <p:ph type="body" sz="half" idx="1"/>
          </p:nvPr>
        </p:nvSpPr>
        <p:spPr>
          <a:xfrm>
            <a:off x="8228728" y="2970546"/>
            <a:ext cx="9471444" cy="10452428"/>
          </a:xfrm>
          <a:prstGeom prst="rect">
            <a:avLst/>
          </a:prstGeom>
        </p:spPr>
        <p:txBody>
          <a:bodyPr/>
          <a:lstStyle/>
          <a:p>
            <a:pPr marL="448055" indent="-448055" defTabSz="1792222">
              <a:spcBef>
                <a:spcPts val="0"/>
              </a:spcBef>
              <a:defRPr sz="4700">
                <a:latin typeface="Gill Sans MT"/>
                <a:ea typeface="Gill Sans MT"/>
                <a:cs typeface="Gill Sans MT"/>
                <a:sym typeface="Gill Sans MT"/>
              </a:defRPr>
            </a:pPr>
            <a:r>
              <a:t>Choose plants that grow naturally in your area (zone, soil)</a:t>
            </a:r>
          </a:p>
          <a:p>
            <a:pPr marL="448055" indent="-448055" defTabSz="1792222">
              <a:spcBef>
                <a:spcPts val="5800"/>
              </a:spcBef>
              <a:defRPr sz="4700">
                <a:latin typeface="Gill Sans MT"/>
                <a:ea typeface="Gill Sans MT"/>
                <a:cs typeface="Gill Sans MT"/>
                <a:sym typeface="Gill Sans MT"/>
              </a:defRPr>
            </a:pPr>
            <a:r>
              <a:t>Shrubs are less maintenance than perennials, and perennials are less work than annuals </a:t>
            </a:r>
          </a:p>
          <a:p>
            <a:pPr marL="448055" indent="-448055" defTabSz="1792222">
              <a:spcBef>
                <a:spcPts val="5800"/>
              </a:spcBef>
              <a:defRPr sz="4700">
                <a:latin typeface="Gill Sans MT"/>
                <a:ea typeface="Gill Sans MT"/>
                <a:cs typeface="Gill Sans MT"/>
                <a:sym typeface="Gill Sans MT"/>
              </a:defRPr>
            </a:pPr>
            <a:r>
              <a:t>Avoid aggressive and invasive plants </a:t>
            </a:r>
          </a:p>
          <a:p>
            <a:pPr marL="448055" indent="-448055" defTabSz="1792222">
              <a:spcBef>
                <a:spcPts val="5800"/>
              </a:spcBef>
              <a:defRPr sz="4700">
                <a:latin typeface="Gill Sans MT"/>
                <a:ea typeface="Gill Sans MT"/>
                <a:cs typeface="Gill Sans MT"/>
                <a:sym typeface="Gill Sans MT"/>
              </a:defRPr>
            </a:pPr>
            <a:r>
              <a:t>Use groundcover and mulch to reduce weeding</a:t>
            </a:r>
          </a:p>
          <a:p>
            <a:pPr marL="448055" indent="-448055" defTabSz="1792222">
              <a:spcBef>
                <a:spcPts val="5800"/>
              </a:spcBef>
              <a:defRPr sz="4700">
                <a:latin typeface="Gill Sans MT"/>
                <a:ea typeface="Gill Sans MT"/>
                <a:cs typeface="Gill Sans MT"/>
                <a:sym typeface="Gill Sans MT"/>
              </a:defRPr>
            </a:pPr>
            <a:r>
              <a:t>Use containers and annuals for accent and color</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TextBox 6"/>
          <p:cNvSpPr txBox="1"/>
          <p:nvPr/>
        </p:nvSpPr>
        <p:spPr>
          <a:xfrm>
            <a:off x="637733" y="4748018"/>
            <a:ext cx="6416298" cy="4219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b">
            <a:normAutofit/>
          </a:bodyPr>
          <a:lstStyle/>
          <a:p>
            <a:pPr>
              <a:lnSpc>
                <a:spcPct val="72000"/>
              </a:lnSpc>
              <a:spcBef>
                <a:spcPts val="1200"/>
              </a:spcBef>
              <a:defRPr sz="9900" b="1">
                <a:latin typeface="Arial"/>
                <a:ea typeface="Arial"/>
                <a:cs typeface="Arial"/>
                <a:sym typeface="Arial"/>
              </a:defRPr>
            </a:pPr>
            <a:r>
              <a:rPr dirty="0"/>
              <a:t>Ann</a:t>
            </a:r>
            <a:endParaRPr sz="2200" dirty="0"/>
          </a:p>
          <a:p>
            <a:pPr>
              <a:lnSpc>
                <a:spcPct val="72000"/>
              </a:lnSpc>
              <a:spcBef>
                <a:spcPts val="1200"/>
              </a:spcBef>
              <a:defRPr sz="5600" b="1">
                <a:latin typeface="Arial"/>
                <a:ea typeface="Arial"/>
                <a:cs typeface="Arial"/>
                <a:sym typeface="Arial"/>
              </a:defRPr>
            </a:pPr>
            <a:endParaRPr sz="2200" dirty="0"/>
          </a:p>
          <a:p>
            <a:pPr>
              <a:lnSpc>
                <a:spcPct val="99200"/>
              </a:lnSpc>
              <a:defRPr sz="5100">
                <a:latin typeface="Arial"/>
                <a:ea typeface="Arial"/>
                <a:cs typeface="Arial"/>
                <a:sym typeface="Arial"/>
              </a:defRPr>
            </a:pPr>
            <a:r>
              <a:rPr dirty="0"/>
              <a:t>“Since retiring,</a:t>
            </a:r>
            <a:endParaRPr sz="2200" dirty="0"/>
          </a:p>
          <a:p>
            <a:pPr>
              <a:lnSpc>
                <a:spcPct val="99200"/>
              </a:lnSpc>
              <a:defRPr sz="5100">
                <a:latin typeface="Arial"/>
                <a:ea typeface="Arial"/>
                <a:cs typeface="Arial"/>
                <a:sym typeface="Arial"/>
              </a:defRPr>
            </a:pPr>
            <a:r>
              <a:rPr dirty="0"/>
              <a:t>I help more </a:t>
            </a:r>
          </a:p>
          <a:p>
            <a:pPr>
              <a:lnSpc>
                <a:spcPct val="99200"/>
              </a:lnSpc>
              <a:defRPr sz="5100">
                <a:latin typeface="Arial"/>
                <a:ea typeface="Arial"/>
                <a:cs typeface="Arial"/>
                <a:sym typeface="Arial"/>
              </a:defRPr>
            </a:pPr>
            <a:r>
              <a:rPr dirty="0"/>
              <a:t>with presentations.”</a:t>
            </a:r>
          </a:p>
        </p:txBody>
      </p:sp>
      <p:pic>
        <p:nvPicPr>
          <p:cNvPr id="258" name="Picture 12" descr="Picture 12"/>
          <p:cNvPicPr>
            <a:picLocks noChangeAspect="1"/>
          </p:cNvPicPr>
          <p:nvPr/>
        </p:nvPicPr>
        <p:blipFill>
          <a:blip r:embed="rId3"/>
          <a:stretch>
            <a:fillRect/>
          </a:stretch>
        </p:blipFill>
        <p:spPr>
          <a:xfrm rot="5400000">
            <a:off x="7260424" y="604176"/>
            <a:ext cx="3767152" cy="3566160"/>
          </a:xfrm>
          <a:prstGeom prst="rect">
            <a:avLst/>
          </a:prstGeom>
          <a:ln w="12700">
            <a:miter lim="400000"/>
          </a:ln>
        </p:spPr>
      </p:pic>
      <p:pic>
        <p:nvPicPr>
          <p:cNvPr id="259" name="Picture 8" descr="Picture 8"/>
          <p:cNvPicPr>
            <a:picLocks noChangeAspect="1"/>
          </p:cNvPicPr>
          <p:nvPr/>
        </p:nvPicPr>
        <p:blipFill>
          <a:blip r:embed="rId4"/>
          <a:stretch>
            <a:fillRect/>
          </a:stretch>
        </p:blipFill>
        <p:spPr>
          <a:xfrm rot="5400000">
            <a:off x="7400718" y="9685959"/>
            <a:ext cx="3486563" cy="3566160"/>
          </a:xfrm>
          <a:prstGeom prst="rect">
            <a:avLst/>
          </a:prstGeom>
          <a:ln w="12700">
            <a:miter lim="400000"/>
          </a:ln>
        </p:spPr>
      </p:pic>
      <p:pic>
        <p:nvPicPr>
          <p:cNvPr id="260" name="Picture 14" descr="Picture 14"/>
          <p:cNvPicPr>
            <a:picLocks noChangeAspect="1"/>
          </p:cNvPicPr>
          <p:nvPr/>
        </p:nvPicPr>
        <p:blipFill>
          <a:blip r:embed="rId5"/>
          <a:stretch>
            <a:fillRect/>
          </a:stretch>
        </p:blipFill>
        <p:spPr>
          <a:xfrm rot="5400000">
            <a:off x="11358293" y="675262"/>
            <a:ext cx="6286764" cy="5943600"/>
          </a:xfrm>
          <a:prstGeom prst="rect">
            <a:avLst/>
          </a:prstGeom>
          <a:ln w="12700">
            <a:miter lim="400000"/>
          </a:ln>
        </p:spPr>
      </p:pic>
      <p:pic>
        <p:nvPicPr>
          <p:cNvPr id="261" name="Picture 16" descr="Picture 16"/>
          <p:cNvPicPr>
            <a:picLocks noChangeAspect="1"/>
          </p:cNvPicPr>
          <p:nvPr/>
        </p:nvPicPr>
        <p:blipFill>
          <a:blip r:embed="rId6"/>
          <a:stretch>
            <a:fillRect/>
          </a:stretch>
        </p:blipFill>
        <p:spPr>
          <a:xfrm>
            <a:off x="7360917" y="5169494"/>
            <a:ext cx="3555185" cy="3657600"/>
          </a:xfrm>
          <a:prstGeom prst="rect">
            <a:avLst/>
          </a:prstGeom>
          <a:ln w="12700">
            <a:miter lim="400000"/>
          </a:ln>
        </p:spPr>
      </p:pic>
      <p:pic>
        <p:nvPicPr>
          <p:cNvPr id="262" name="Picture 10" descr="Picture 10"/>
          <p:cNvPicPr>
            <a:picLocks noChangeAspect="1"/>
          </p:cNvPicPr>
          <p:nvPr/>
        </p:nvPicPr>
        <p:blipFill>
          <a:blip r:embed="rId7"/>
          <a:stretch>
            <a:fillRect/>
          </a:stretch>
        </p:blipFill>
        <p:spPr>
          <a:xfrm>
            <a:off x="11529875" y="7268720"/>
            <a:ext cx="6079281" cy="59436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Picture 4" descr="Picture 4"/>
          <p:cNvPicPr>
            <a:picLocks noChangeAspect="1"/>
          </p:cNvPicPr>
          <p:nvPr/>
        </p:nvPicPr>
        <p:blipFill>
          <a:blip r:embed="rId3"/>
          <a:stretch>
            <a:fillRect/>
          </a:stretch>
        </p:blipFill>
        <p:spPr>
          <a:xfrm>
            <a:off x="3461910" y="4389661"/>
            <a:ext cx="6400802" cy="6400803"/>
          </a:xfrm>
          <a:prstGeom prst="rect">
            <a:avLst/>
          </a:prstGeom>
          <a:ln w="12700">
            <a:miter lim="400000"/>
          </a:ln>
        </p:spPr>
      </p:pic>
      <p:sp>
        <p:nvSpPr>
          <p:cNvPr id="391" name="Content Placeholder 2"/>
          <p:cNvSpPr txBox="1">
            <a:spLocks noGrp="1"/>
          </p:cNvSpPr>
          <p:nvPr>
            <p:ph type="body" sz="half" idx="1"/>
          </p:nvPr>
        </p:nvSpPr>
        <p:spPr>
          <a:xfrm>
            <a:off x="418761" y="3394345"/>
            <a:ext cx="7513288" cy="8756075"/>
          </a:xfrm>
          <a:prstGeom prst="rect">
            <a:avLst/>
          </a:prstGeom>
        </p:spPr>
        <p:txBody>
          <a:bodyPr anchor="t"/>
          <a:lstStyle/>
          <a:p>
            <a:pPr lvl="1">
              <a:lnSpc>
                <a:spcPct val="100000"/>
              </a:lnSpc>
              <a:spcBef>
                <a:spcPts val="6000"/>
              </a:spcBef>
              <a:defRPr sz="6400" b="0">
                <a:solidFill>
                  <a:srgbClr val="C00000"/>
                </a:solidFill>
                <a:latin typeface="Gill Sans MT"/>
                <a:ea typeface="Gill Sans MT"/>
                <a:cs typeface="Gill Sans MT"/>
                <a:sym typeface="Gill Sans MT"/>
              </a:defRPr>
            </a:pPr>
            <a:r>
              <a:t>Dividing</a:t>
            </a:r>
            <a:endParaRPr>
              <a:latin typeface="Calibri"/>
              <a:ea typeface="Calibri"/>
              <a:cs typeface="Calibri"/>
              <a:sym typeface="Calibri"/>
            </a:endParaRPr>
          </a:p>
          <a:p>
            <a:pPr lvl="1">
              <a:lnSpc>
                <a:spcPct val="100000"/>
              </a:lnSpc>
              <a:spcBef>
                <a:spcPts val="6000"/>
              </a:spcBef>
              <a:defRPr sz="6400" b="0">
                <a:latin typeface="Gill Sans MT"/>
                <a:ea typeface="Gill Sans MT"/>
                <a:cs typeface="Gill Sans MT"/>
                <a:sym typeface="Gill Sans MT"/>
              </a:defRPr>
            </a:pPr>
            <a:r>
              <a:t>Staking </a:t>
            </a:r>
            <a:endParaRPr>
              <a:latin typeface="Calibri"/>
              <a:ea typeface="Calibri"/>
              <a:cs typeface="Calibri"/>
              <a:sym typeface="Calibri"/>
            </a:endParaRPr>
          </a:p>
          <a:p>
            <a:pPr lvl="1">
              <a:lnSpc>
                <a:spcPct val="100000"/>
              </a:lnSpc>
              <a:spcBef>
                <a:spcPts val="6000"/>
              </a:spcBef>
              <a:defRPr sz="6400" b="0">
                <a:solidFill>
                  <a:srgbClr val="C00000"/>
                </a:solidFill>
                <a:latin typeface="Gill Sans MT"/>
                <a:ea typeface="Gill Sans MT"/>
                <a:cs typeface="Gill Sans MT"/>
                <a:sym typeface="Gill Sans MT"/>
              </a:defRPr>
            </a:pPr>
            <a:r>
              <a:t>Deadheading</a:t>
            </a:r>
            <a:endParaRPr>
              <a:latin typeface="Calibri"/>
              <a:ea typeface="Calibri"/>
              <a:cs typeface="Calibri"/>
              <a:sym typeface="Calibri"/>
            </a:endParaRPr>
          </a:p>
          <a:p>
            <a:pPr lvl="1">
              <a:lnSpc>
                <a:spcPct val="100000"/>
              </a:lnSpc>
              <a:spcBef>
                <a:spcPts val="6000"/>
              </a:spcBef>
              <a:defRPr sz="6400" b="0">
                <a:latin typeface="Gill Sans MT"/>
                <a:ea typeface="Gill Sans MT"/>
                <a:cs typeface="Gill Sans MT"/>
                <a:sym typeface="Gill Sans MT"/>
              </a:defRPr>
            </a:pPr>
            <a:r>
              <a:t>Special care</a:t>
            </a:r>
            <a:endParaRPr>
              <a:latin typeface="Calibri"/>
              <a:ea typeface="Calibri"/>
              <a:cs typeface="Calibri"/>
              <a:sym typeface="Calibri"/>
            </a:endParaRPr>
          </a:p>
          <a:p>
            <a:pPr lvl="1">
              <a:lnSpc>
                <a:spcPct val="100000"/>
              </a:lnSpc>
              <a:spcBef>
                <a:spcPts val="0"/>
              </a:spcBef>
              <a:defRPr sz="6400" b="0">
                <a:solidFill>
                  <a:srgbClr val="C00000"/>
                </a:solidFill>
                <a:latin typeface="Gill Sans MT"/>
                <a:ea typeface="Gill Sans MT"/>
                <a:cs typeface="Gill Sans MT"/>
                <a:sym typeface="Gill Sans MT"/>
              </a:defRPr>
            </a:pPr>
            <a:endParaRPr>
              <a:latin typeface="Calibri"/>
              <a:ea typeface="Calibri"/>
              <a:cs typeface="Calibri"/>
              <a:sym typeface="Calibri"/>
            </a:endParaRPr>
          </a:p>
          <a:p>
            <a:pPr lvl="1">
              <a:lnSpc>
                <a:spcPct val="100000"/>
              </a:lnSpc>
              <a:spcBef>
                <a:spcPts val="0"/>
              </a:spcBef>
              <a:defRPr sz="6400" b="0">
                <a:solidFill>
                  <a:srgbClr val="C00000"/>
                </a:solidFill>
                <a:latin typeface="Gill Sans MT"/>
                <a:ea typeface="Gill Sans MT"/>
                <a:cs typeface="Gill Sans MT"/>
                <a:sym typeface="Gill Sans MT"/>
              </a:defRPr>
            </a:pPr>
            <a:r>
              <a:t>Disease prone </a:t>
            </a:r>
          </a:p>
        </p:txBody>
      </p:sp>
      <p:sp>
        <p:nvSpPr>
          <p:cNvPr id="392" name="Content Placeholder 6"/>
          <p:cNvSpPr txBox="1"/>
          <p:nvPr/>
        </p:nvSpPr>
        <p:spPr>
          <a:xfrm>
            <a:off x="9808092" y="3432304"/>
            <a:ext cx="8388468" cy="8756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lvl="1" algn="l" defTabSz="1828800">
              <a:spcBef>
                <a:spcPts val="6000"/>
              </a:spcBef>
              <a:defRPr sz="6400">
                <a:solidFill>
                  <a:srgbClr val="000000"/>
                </a:solidFill>
                <a:latin typeface="Gill Sans MT"/>
                <a:ea typeface="Gill Sans MT"/>
                <a:cs typeface="Gill Sans MT"/>
                <a:sym typeface="Gill Sans MT"/>
              </a:defRPr>
            </a:pPr>
            <a:r>
              <a:t>Not hardy in your zone</a:t>
            </a:r>
            <a:endParaRPr sz="4800"/>
          </a:p>
          <a:p>
            <a:pPr lvl="1" algn="l" defTabSz="1828800">
              <a:spcBef>
                <a:spcPts val="6000"/>
              </a:spcBef>
              <a:defRPr sz="6400">
                <a:solidFill>
                  <a:srgbClr val="C00000"/>
                </a:solidFill>
                <a:latin typeface="Gill Sans MT"/>
                <a:ea typeface="Gill Sans MT"/>
                <a:cs typeface="Gill Sans MT"/>
                <a:sym typeface="Gill Sans MT"/>
              </a:defRPr>
            </a:pPr>
            <a:r>
              <a:t>Food for wildlife </a:t>
            </a:r>
            <a:endParaRPr sz="4800"/>
          </a:p>
          <a:p>
            <a:pPr lvl="1" algn="l" defTabSz="1828800">
              <a:spcBef>
                <a:spcPts val="6000"/>
              </a:spcBef>
              <a:defRPr sz="6400">
                <a:solidFill>
                  <a:srgbClr val="000000"/>
                </a:solidFill>
                <a:latin typeface="Gill Sans MT"/>
                <a:ea typeface="Gill Sans MT"/>
                <a:cs typeface="Gill Sans MT"/>
                <a:sym typeface="Gill Sans MT"/>
              </a:defRPr>
            </a:pPr>
            <a:r>
              <a:t>Have a short lifespan</a:t>
            </a:r>
          </a:p>
          <a:p>
            <a:pPr lvl="1" algn="l" defTabSz="1828800">
              <a:lnSpc>
                <a:spcPct val="110000"/>
              </a:lnSpc>
              <a:spcBef>
                <a:spcPts val="6000"/>
              </a:spcBef>
              <a:defRPr sz="6400">
                <a:solidFill>
                  <a:srgbClr val="C00000"/>
                </a:solidFill>
                <a:latin typeface="Gill Sans MT"/>
                <a:ea typeface="Gill Sans MT"/>
                <a:cs typeface="Gill Sans MT"/>
                <a:sym typeface="Gill Sans MT"/>
              </a:defRPr>
            </a:pPr>
            <a:r>
              <a:t>Require extensive maintenance</a:t>
            </a:r>
          </a:p>
        </p:txBody>
      </p:sp>
      <p:grpSp>
        <p:nvGrpSpPr>
          <p:cNvPr id="395" name="Title 1"/>
          <p:cNvGrpSpPr/>
          <p:nvPr/>
        </p:nvGrpSpPr>
        <p:grpSpPr>
          <a:xfrm>
            <a:off x="-3" y="-4"/>
            <a:ext cx="18288002" cy="2006081"/>
            <a:chOff x="-1" y="-2"/>
            <a:chExt cx="18288001" cy="2006079"/>
          </a:xfrm>
        </p:grpSpPr>
        <p:sp>
          <p:nvSpPr>
            <p:cNvPr id="393" name="Rectangle"/>
            <p:cNvSpPr/>
            <p:nvPr/>
          </p:nvSpPr>
          <p:spPr>
            <a:xfrm>
              <a:off x="-2" y="-3"/>
              <a:ext cx="18288002" cy="2006081"/>
            </a:xfrm>
            <a:prstGeom prst="rect">
              <a:avLst/>
            </a:prstGeom>
            <a:solidFill>
              <a:srgbClr val="BFBFBF"/>
            </a:solidFill>
            <a:ln w="12700" cap="flat">
              <a:noFill/>
              <a:miter lim="400000"/>
            </a:ln>
            <a:effectLst/>
          </p:spPr>
          <p:txBody>
            <a:bodyPr wrap="square" lIns="50800" tIns="50800" rIns="50800" bIns="50800" numCol="1" anchor="ctr">
              <a:noAutofit/>
            </a:bodyPr>
            <a:lstStyle/>
            <a:p>
              <a:pPr defTabSz="1828800">
                <a:defRPr sz="8800">
                  <a:solidFill>
                    <a:srgbClr val="000000"/>
                  </a:solidFill>
                  <a:latin typeface="Calibri"/>
                  <a:ea typeface="Calibri"/>
                  <a:cs typeface="Calibri"/>
                  <a:sym typeface="Calibri"/>
                </a:defRPr>
              </a:pPr>
              <a:endParaRPr/>
            </a:p>
          </p:txBody>
        </p:sp>
        <p:sp>
          <p:nvSpPr>
            <p:cNvPr id="394" name="Plants to Avoid"/>
            <p:cNvSpPr txBox="1"/>
            <p:nvPr/>
          </p:nvSpPr>
          <p:spPr>
            <a:xfrm>
              <a:off x="91438" y="301997"/>
              <a:ext cx="18105122" cy="14020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defTabSz="1828800">
                <a:defRPr sz="8000" b="1">
                  <a:solidFill>
                    <a:srgbClr val="A20000"/>
                  </a:solidFill>
                  <a:latin typeface="Gill Sans MT"/>
                  <a:ea typeface="Gill Sans MT"/>
                  <a:cs typeface="Gill Sans MT"/>
                  <a:sym typeface="Gill Sans MT"/>
                </a:defRPr>
              </a:lvl1pPr>
            </a:lstStyle>
            <a:p>
              <a:r>
                <a:t>Plants to Avoid</a:t>
              </a:r>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TextBox 3"/>
          <p:cNvSpPr txBox="1"/>
          <p:nvPr/>
        </p:nvSpPr>
        <p:spPr>
          <a:xfrm>
            <a:off x="593059" y="12709100"/>
            <a:ext cx="7508332" cy="737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defRPr sz="4000">
                <a:solidFill>
                  <a:srgbClr val="000000"/>
                </a:solidFill>
                <a:latin typeface="Arial"/>
                <a:ea typeface="Arial"/>
                <a:cs typeface="Arial"/>
                <a:sym typeface="Arial"/>
              </a:defRPr>
            </a:lvl1pPr>
          </a:lstStyle>
          <a:p>
            <a:r>
              <a:t>Self-Watering Systems</a:t>
            </a:r>
          </a:p>
        </p:txBody>
      </p:sp>
      <p:sp>
        <p:nvSpPr>
          <p:cNvPr id="400" name="TextBox 12"/>
          <p:cNvSpPr txBox="1"/>
          <p:nvPr/>
        </p:nvSpPr>
        <p:spPr>
          <a:xfrm>
            <a:off x="0" y="6845"/>
            <a:ext cx="18288000" cy="1402079"/>
          </a:xfrm>
          <a:prstGeom prst="rect">
            <a:avLst/>
          </a:prstGeom>
          <a:solidFill>
            <a:srgbClr val="E7E6E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lvl1pPr defTabSz="1828800">
              <a:defRPr sz="8000">
                <a:solidFill>
                  <a:srgbClr val="404040"/>
                </a:solidFill>
                <a:latin typeface="Gill Sans MT"/>
                <a:ea typeface="Gill Sans MT"/>
                <a:cs typeface="Gill Sans MT"/>
                <a:sym typeface="Gill Sans MT"/>
              </a:defRPr>
            </a:lvl1pPr>
          </a:lstStyle>
          <a:p>
            <a:r>
              <a:t>Containers, Self-Watering</a:t>
            </a:r>
          </a:p>
        </p:txBody>
      </p:sp>
      <p:sp>
        <p:nvSpPr>
          <p:cNvPr id="401" name="Rectangle 1"/>
          <p:cNvSpPr txBox="1"/>
          <p:nvPr/>
        </p:nvSpPr>
        <p:spPr>
          <a:xfrm>
            <a:off x="348349" y="2084174"/>
            <a:ext cx="13673329" cy="476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p>
            <a:pPr marL="346075" indent="-342900" algn="l" defTabSz="1828800">
              <a:spcBef>
                <a:spcPts val="2400"/>
              </a:spcBef>
              <a:buSzPct val="100000"/>
              <a:buFont typeface="Arial"/>
              <a:buChar char="•"/>
              <a:defRPr sz="4400">
                <a:solidFill>
                  <a:srgbClr val="262626"/>
                </a:solidFill>
                <a:latin typeface="Gill Sans MT"/>
                <a:ea typeface="Gill Sans MT"/>
                <a:cs typeface="Gill Sans MT"/>
                <a:sym typeface="Gill Sans MT"/>
              </a:defRPr>
            </a:pPr>
            <a:r>
              <a:t>Choose container size according to plant needs</a:t>
            </a:r>
          </a:p>
          <a:p>
            <a:pPr marL="346075" indent="-342900" algn="l" defTabSz="1828800">
              <a:spcBef>
                <a:spcPts val="2400"/>
              </a:spcBef>
              <a:buSzPct val="100000"/>
              <a:buFont typeface="Arial"/>
              <a:buChar char="•"/>
              <a:defRPr sz="4400">
                <a:solidFill>
                  <a:srgbClr val="262626"/>
                </a:solidFill>
                <a:latin typeface="Gill Sans MT"/>
                <a:ea typeface="Gill Sans MT"/>
                <a:cs typeface="Gill Sans MT"/>
                <a:sym typeface="Gill Sans MT"/>
              </a:defRPr>
            </a:pPr>
            <a:r>
              <a:t>Provide adequate drainage</a:t>
            </a:r>
          </a:p>
          <a:p>
            <a:pPr marL="346075" indent="-342900" algn="l" defTabSz="1828800">
              <a:spcBef>
                <a:spcPts val="2400"/>
              </a:spcBef>
              <a:buSzPct val="100000"/>
              <a:buFont typeface="Arial"/>
              <a:buChar char="•"/>
              <a:defRPr sz="4400">
                <a:solidFill>
                  <a:srgbClr val="262626"/>
                </a:solidFill>
                <a:latin typeface="Gill Sans MT"/>
                <a:ea typeface="Gill Sans MT"/>
                <a:cs typeface="Gill Sans MT"/>
                <a:sym typeface="Gill Sans MT"/>
              </a:defRPr>
            </a:pPr>
            <a:r>
              <a:t>Use proper potting mix</a:t>
            </a:r>
          </a:p>
          <a:p>
            <a:pPr marL="346075" indent="-342900" algn="l" defTabSz="1828800">
              <a:spcBef>
                <a:spcPts val="2400"/>
              </a:spcBef>
              <a:buSzPct val="100000"/>
              <a:buFont typeface="Arial"/>
              <a:buChar char="•"/>
              <a:defRPr sz="4400">
                <a:solidFill>
                  <a:srgbClr val="262626"/>
                </a:solidFill>
                <a:latin typeface="Gill Sans MT"/>
                <a:ea typeface="Gill Sans MT"/>
                <a:cs typeface="Gill Sans MT"/>
                <a:sym typeface="Gill Sans MT"/>
              </a:defRPr>
            </a:pPr>
            <a:r>
              <a:t>Put on wheels if moving</a:t>
            </a:r>
          </a:p>
          <a:p>
            <a:pPr marL="346075" indent="-342900" algn="l" defTabSz="1828800">
              <a:spcBef>
                <a:spcPts val="2400"/>
              </a:spcBef>
              <a:buSzPct val="100000"/>
              <a:buFont typeface="Arial"/>
              <a:buChar char="•"/>
              <a:defRPr sz="4400">
                <a:solidFill>
                  <a:srgbClr val="262626"/>
                </a:solidFill>
                <a:latin typeface="Gill Sans MT"/>
                <a:ea typeface="Gill Sans MT"/>
                <a:cs typeface="Gill Sans MT"/>
                <a:sym typeface="Gill Sans MT"/>
              </a:defRPr>
            </a:pPr>
            <a:r>
              <a:t>Consider access to water</a:t>
            </a:r>
          </a:p>
        </p:txBody>
      </p:sp>
      <p:pic>
        <p:nvPicPr>
          <p:cNvPr id="402" name="Picture 2" descr="Picture 2"/>
          <p:cNvPicPr>
            <a:picLocks noChangeAspect="1"/>
          </p:cNvPicPr>
          <p:nvPr/>
        </p:nvPicPr>
        <p:blipFill>
          <a:blip r:embed="rId2"/>
          <a:stretch>
            <a:fillRect/>
          </a:stretch>
        </p:blipFill>
        <p:spPr>
          <a:xfrm>
            <a:off x="7860394" y="3582050"/>
            <a:ext cx="5415820" cy="3282316"/>
          </a:xfrm>
          <a:prstGeom prst="rect">
            <a:avLst/>
          </a:prstGeom>
          <a:ln w="12700">
            <a:miter lim="400000"/>
          </a:ln>
        </p:spPr>
      </p:pic>
      <p:pic>
        <p:nvPicPr>
          <p:cNvPr id="403" name="Picture 6" descr="Picture 6"/>
          <p:cNvPicPr>
            <a:picLocks noChangeAspect="1"/>
          </p:cNvPicPr>
          <p:nvPr/>
        </p:nvPicPr>
        <p:blipFill>
          <a:blip r:embed="rId3"/>
          <a:stretch>
            <a:fillRect/>
          </a:stretch>
        </p:blipFill>
        <p:spPr>
          <a:xfrm>
            <a:off x="8766041" y="7268950"/>
            <a:ext cx="9020342" cy="6035042"/>
          </a:xfrm>
          <a:prstGeom prst="rect">
            <a:avLst/>
          </a:prstGeom>
          <a:ln w="12700">
            <a:miter lim="400000"/>
          </a:ln>
        </p:spPr>
      </p:pic>
      <p:pic>
        <p:nvPicPr>
          <p:cNvPr id="404" name="Picture 8" descr="Picture 8"/>
          <p:cNvPicPr>
            <a:picLocks noChangeAspect="1"/>
          </p:cNvPicPr>
          <p:nvPr/>
        </p:nvPicPr>
        <p:blipFill>
          <a:blip r:embed="rId4"/>
          <a:stretch>
            <a:fillRect/>
          </a:stretch>
        </p:blipFill>
        <p:spPr>
          <a:xfrm>
            <a:off x="13276211" y="2103120"/>
            <a:ext cx="4754882" cy="4754880"/>
          </a:xfrm>
          <a:prstGeom prst="rect">
            <a:avLst/>
          </a:prstGeom>
          <a:ln w="12700">
            <a:miter lim="400000"/>
          </a:ln>
        </p:spPr>
      </p:pic>
      <p:sp>
        <p:nvSpPr>
          <p:cNvPr id="405" name="TextBox 14"/>
          <p:cNvSpPr txBox="1"/>
          <p:nvPr/>
        </p:nvSpPr>
        <p:spPr>
          <a:xfrm>
            <a:off x="14908110" y="6234288"/>
            <a:ext cx="2117230" cy="737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defRPr sz="4000">
                <a:solidFill>
                  <a:srgbClr val="000000"/>
                </a:solidFill>
                <a:latin typeface="Arial"/>
                <a:ea typeface="Arial"/>
                <a:cs typeface="Arial"/>
                <a:sym typeface="Arial"/>
              </a:defRPr>
            </a:lvl1pPr>
          </a:lstStyle>
          <a:p>
            <a:r>
              <a:t>Herbs</a:t>
            </a:r>
          </a:p>
        </p:txBody>
      </p:sp>
      <p:pic>
        <p:nvPicPr>
          <p:cNvPr id="406" name="Picture 10" descr="Picture 10"/>
          <p:cNvPicPr>
            <a:picLocks noChangeAspect="1"/>
          </p:cNvPicPr>
          <p:nvPr/>
        </p:nvPicPr>
        <p:blipFill>
          <a:blip r:embed="rId5"/>
          <a:stretch>
            <a:fillRect/>
          </a:stretch>
        </p:blipFill>
        <p:spPr>
          <a:xfrm>
            <a:off x="501617" y="7268950"/>
            <a:ext cx="7691216" cy="5486403"/>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pSp>
        <p:nvGrpSpPr>
          <p:cNvPr id="410" name="Title 1"/>
          <p:cNvGrpSpPr/>
          <p:nvPr/>
        </p:nvGrpSpPr>
        <p:grpSpPr>
          <a:xfrm>
            <a:off x="0" y="17145"/>
            <a:ext cx="18933798" cy="2032001"/>
            <a:chOff x="0" y="0"/>
            <a:chExt cx="18933796" cy="2032000"/>
          </a:xfrm>
        </p:grpSpPr>
        <p:sp>
          <p:nvSpPr>
            <p:cNvPr id="408" name="Rectangle"/>
            <p:cNvSpPr/>
            <p:nvPr/>
          </p:nvSpPr>
          <p:spPr>
            <a:xfrm>
              <a:off x="0" y="0"/>
              <a:ext cx="18307397" cy="2032000"/>
            </a:xfrm>
            <a:prstGeom prst="rect">
              <a:avLst/>
            </a:prstGeom>
            <a:solidFill>
              <a:srgbClr val="E7E6E6"/>
            </a:solidFill>
            <a:ln w="12700" cap="flat">
              <a:noFill/>
              <a:miter lim="400000"/>
            </a:ln>
            <a:effectLst/>
          </p:spPr>
          <p:txBody>
            <a:bodyPr wrap="square" lIns="50800" tIns="50800" rIns="50800" bIns="50800" numCol="1" anchor="ctr">
              <a:noAutofit/>
            </a:bodyPr>
            <a:lstStyle/>
            <a:p>
              <a:pPr defTabSz="1828800">
                <a:defRPr sz="8800">
                  <a:solidFill>
                    <a:srgbClr val="000000"/>
                  </a:solidFill>
                  <a:latin typeface="Calibri"/>
                  <a:ea typeface="Calibri"/>
                  <a:cs typeface="Calibri"/>
                  <a:sym typeface="Calibri"/>
                </a:defRPr>
              </a:pPr>
              <a:endParaRPr/>
            </a:p>
          </p:txBody>
        </p:sp>
        <p:sp>
          <p:nvSpPr>
            <p:cNvPr id="409" name="Accessibility to Water"/>
            <p:cNvSpPr txBox="1"/>
            <p:nvPr/>
          </p:nvSpPr>
          <p:spPr>
            <a:xfrm>
              <a:off x="809278" y="314960"/>
              <a:ext cx="18124518" cy="14020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defTabSz="1828800">
                <a:defRPr sz="8000">
                  <a:solidFill>
                    <a:srgbClr val="000000"/>
                  </a:solidFill>
                  <a:latin typeface="Gill Sans MT"/>
                  <a:ea typeface="Gill Sans MT"/>
                  <a:cs typeface="Gill Sans MT"/>
                  <a:sym typeface="Gill Sans MT"/>
                </a:defRPr>
              </a:lvl1pPr>
            </a:lstStyle>
            <a:p>
              <a:r>
                <a:rPr dirty="0"/>
                <a:t>Accessibility to Water</a:t>
              </a:r>
            </a:p>
          </p:txBody>
        </p:sp>
      </p:grpSp>
      <p:sp>
        <p:nvSpPr>
          <p:cNvPr id="411" name="Title 1"/>
          <p:cNvSpPr txBox="1"/>
          <p:nvPr/>
        </p:nvSpPr>
        <p:spPr>
          <a:xfrm>
            <a:off x="72045" y="2611664"/>
            <a:ext cx="18085725" cy="10088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p>
            <a:pPr marL="817562" indent="-623887" algn="l" defTabSz="1828800">
              <a:spcBef>
                <a:spcPts val="3600"/>
              </a:spcBef>
              <a:buSzPct val="100000"/>
              <a:buFont typeface="Arial"/>
              <a:buChar char="•"/>
              <a:defRPr sz="6800">
                <a:solidFill>
                  <a:srgbClr val="000000"/>
                </a:solidFill>
                <a:latin typeface="Gill Sans MT"/>
                <a:ea typeface="Gill Sans MT"/>
                <a:cs typeface="Gill Sans MT"/>
                <a:sym typeface="Gill Sans MT"/>
              </a:defRPr>
            </a:pPr>
            <a:r>
              <a:rPr dirty="0"/>
              <a:t>Place garden or containers close to the house.</a:t>
            </a:r>
            <a:endParaRPr sz="8800" dirty="0"/>
          </a:p>
          <a:p>
            <a:pPr marL="808037" indent="-581025" algn="l" defTabSz="1828800">
              <a:spcBef>
                <a:spcPts val="7200"/>
              </a:spcBef>
              <a:buSzPct val="100000"/>
              <a:buFont typeface="Arial"/>
              <a:buChar char="•"/>
              <a:defRPr sz="6800">
                <a:solidFill>
                  <a:srgbClr val="000000"/>
                </a:solidFill>
                <a:latin typeface="Gill Sans MT"/>
                <a:ea typeface="Gill Sans MT"/>
                <a:cs typeface="Gill Sans MT"/>
                <a:sym typeface="Gill Sans MT"/>
              </a:defRPr>
            </a:pPr>
            <a:r>
              <a:rPr dirty="0"/>
              <a:t>Use self-watering containers or irrigation.</a:t>
            </a:r>
            <a:endParaRPr sz="8800" dirty="0"/>
          </a:p>
          <a:p>
            <a:pPr marL="808037" indent="-581025" algn="l" defTabSz="1828800">
              <a:spcBef>
                <a:spcPts val="7200"/>
              </a:spcBef>
              <a:buSzPct val="100000"/>
              <a:buFont typeface="Arial"/>
              <a:buChar char="•"/>
              <a:defRPr sz="6800">
                <a:solidFill>
                  <a:srgbClr val="000000"/>
                </a:solidFill>
                <a:latin typeface="Gill Sans MT"/>
                <a:ea typeface="Gill Sans MT"/>
                <a:cs typeface="Gill Sans MT"/>
                <a:sym typeface="Gill Sans MT"/>
              </a:defRPr>
            </a:pPr>
            <a:r>
              <a:rPr dirty="0"/>
              <a:t>Put containers where rain will reach them.</a:t>
            </a:r>
            <a:endParaRPr sz="8800" dirty="0"/>
          </a:p>
          <a:p>
            <a:pPr marL="565150" indent="-555625" algn="l" defTabSz="1828800">
              <a:spcBef>
                <a:spcPts val="7200"/>
              </a:spcBef>
              <a:buSzPct val="100000"/>
              <a:buFont typeface="Arial"/>
              <a:buChar char="•"/>
              <a:defRPr sz="6800">
                <a:solidFill>
                  <a:srgbClr val="000000"/>
                </a:solidFill>
                <a:latin typeface="Gill Sans MT"/>
                <a:ea typeface="Gill Sans MT"/>
                <a:cs typeface="Gill Sans MT"/>
                <a:sym typeface="Gill Sans MT"/>
              </a:defRPr>
            </a:pPr>
            <a:r>
              <a:rPr dirty="0"/>
              <a:t>Mulch to conserve moisture.</a:t>
            </a:r>
            <a:endParaRPr sz="8800" dirty="0"/>
          </a:p>
          <a:p>
            <a:pPr marL="565150" indent="-555625" algn="l" defTabSz="1828800">
              <a:spcBef>
                <a:spcPts val="7200"/>
              </a:spcBef>
              <a:buSzPct val="100000"/>
              <a:buFont typeface="Arial"/>
              <a:buChar char="•"/>
              <a:defRPr sz="6800">
                <a:solidFill>
                  <a:srgbClr val="262626"/>
                </a:solidFill>
                <a:latin typeface="Gill Sans MT"/>
                <a:ea typeface="Gill Sans MT"/>
                <a:cs typeface="Gill Sans MT"/>
                <a:sym typeface="Gill Sans MT"/>
              </a:defRPr>
            </a:pPr>
            <a:r>
              <a:rPr dirty="0"/>
              <a:t>Choose drought resistant plants.</a:t>
            </a:r>
          </a:p>
        </p:txBody>
      </p:sp>
      <p:pic>
        <p:nvPicPr>
          <p:cNvPr id="412" name="shopping.jpeg" descr="shopping.jpeg"/>
          <p:cNvPicPr>
            <a:picLocks noChangeAspect="1"/>
          </p:cNvPicPr>
          <p:nvPr/>
        </p:nvPicPr>
        <p:blipFill>
          <a:blip r:embed="rId4"/>
          <a:srcRect t="7798" b="10148"/>
          <a:stretch/>
        </p:blipFill>
        <p:spPr>
          <a:xfrm>
            <a:off x="14236502" y="10011593"/>
            <a:ext cx="4051498" cy="368726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8" name="Picture 4"/>
          <p:cNvGrpSpPr/>
          <p:nvPr/>
        </p:nvGrpSpPr>
        <p:grpSpPr>
          <a:xfrm>
            <a:off x="1029447" y="1137025"/>
            <a:ext cx="7033206" cy="8107683"/>
            <a:chOff x="0" y="0"/>
            <a:chExt cx="7033204" cy="8107681"/>
          </a:xfrm>
        </p:grpSpPr>
        <p:pic>
          <p:nvPicPr>
            <p:cNvPr id="416" name="image178.png" descr="image178.png"/>
            <p:cNvPicPr>
              <a:picLocks noChangeAspect="1"/>
            </p:cNvPicPr>
            <p:nvPr/>
          </p:nvPicPr>
          <p:blipFill>
            <a:blip r:embed="rId3"/>
            <a:stretch>
              <a:fillRect/>
            </a:stretch>
          </p:blipFill>
          <p:spPr>
            <a:xfrm>
              <a:off x="80188" y="76438"/>
              <a:ext cx="6876818" cy="7955044"/>
            </a:xfrm>
            <a:prstGeom prst="rect">
              <a:avLst/>
            </a:prstGeom>
            <a:ln w="12700" cap="flat">
              <a:noFill/>
              <a:miter lim="400000"/>
            </a:ln>
            <a:effectLst>
              <a:outerShdw blurRad="584200" dist="279400" dir="2700000" rotWithShape="0">
                <a:srgbClr val="333333">
                  <a:alpha val="64999"/>
                </a:srgbClr>
              </a:outerShdw>
            </a:effectLst>
          </p:spPr>
        </p:pic>
        <p:sp>
          <p:nvSpPr>
            <p:cNvPr id="417" name="Rectangle"/>
            <p:cNvSpPr/>
            <p:nvPr/>
          </p:nvSpPr>
          <p:spPr>
            <a:xfrm>
              <a:off x="0" y="0"/>
              <a:ext cx="7033206" cy="8107683"/>
            </a:xfrm>
            <a:prstGeom prst="rect">
              <a:avLst/>
            </a:prstGeom>
            <a:noFill/>
            <a:ln w="152400" cap="flat">
              <a:solidFill>
                <a:srgbClr val="404040"/>
              </a:solidFill>
              <a:prstDash val="solid"/>
              <a:round/>
            </a:ln>
            <a:effectLst/>
          </p:spPr>
          <p:txBody>
            <a:bodyPr wrap="square" lIns="50800" tIns="50800" rIns="50800" bIns="50800" numCol="1" anchor="ctr">
              <a:noAutofit/>
            </a:bodyPr>
            <a:lstStyle/>
            <a:p>
              <a:pPr algn="l" defTabSz="1828800">
                <a:defRPr sz="3600">
                  <a:solidFill>
                    <a:srgbClr val="000000"/>
                  </a:solidFill>
                  <a:latin typeface="Calibri"/>
                  <a:ea typeface="Calibri"/>
                  <a:cs typeface="Calibri"/>
                  <a:sym typeface="Calibri"/>
                </a:defRPr>
              </a:pPr>
              <a:endParaRPr/>
            </a:p>
          </p:txBody>
        </p:sp>
      </p:grpSp>
      <p:pic>
        <p:nvPicPr>
          <p:cNvPr id="419" name="Picture 4" descr="Picture 4"/>
          <p:cNvPicPr>
            <a:picLocks noChangeAspect="1"/>
          </p:cNvPicPr>
          <p:nvPr/>
        </p:nvPicPr>
        <p:blipFill>
          <a:blip r:embed="rId4"/>
          <a:stretch>
            <a:fillRect/>
          </a:stretch>
        </p:blipFill>
        <p:spPr>
          <a:xfrm>
            <a:off x="8978717" y="1217247"/>
            <a:ext cx="8188696" cy="7960672"/>
          </a:xfrm>
          <a:prstGeom prst="rect">
            <a:avLst/>
          </a:prstGeom>
          <a:ln w="152400" cap="rnd">
            <a:solidFill>
              <a:srgbClr val="404040"/>
            </a:solidFill>
          </a:ln>
          <a:effectLst>
            <a:outerShdw blurRad="584200" dist="279400" dir="2700000" rotWithShape="0">
              <a:srgbClr val="333333">
                <a:alpha val="64999"/>
              </a:srgbClr>
            </a:outerShdw>
          </a:effectLst>
        </p:spPr>
      </p:pic>
      <p:sp>
        <p:nvSpPr>
          <p:cNvPr id="420" name="Title 1"/>
          <p:cNvSpPr txBox="1">
            <a:spLocks noGrp="1"/>
          </p:cNvSpPr>
          <p:nvPr>
            <p:ph type="title"/>
          </p:nvPr>
        </p:nvSpPr>
        <p:spPr>
          <a:xfrm>
            <a:off x="1105648" y="10281501"/>
            <a:ext cx="16061764" cy="2008075"/>
          </a:xfrm>
          <a:prstGeom prst="rect">
            <a:avLst/>
          </a:prstGeom>
          <a:solidFill>
            <a:srgbClr val="404040"/>
          </a:solidFill>
        </p:spPr>
        <p:txBody>
          <a:bodyPr/>
          <a:lstStyle>
            <a:lvl1pPr algn="ctr">
              <a:lnSpc>
                <a:spcPct val="100000"/>
              </a:lnSpc>
              <a:defRPr sz="8000">
                <a:solidFill>
                  <a:srgbClr val="FFFFFF"/>
                </a:solidFill>
                <a:latin typeface="Gill Sans MT"/>
                <a:ea typeface="Gill Sans MT"/>
                <a:cs typeface="Gill Sans MT"/>
                <a:sym typeface="Gill Sans MT"/>
              </a:defRPr>
            </a:lvl1pPr>
          </a:lstStyle>
          <a:p>
            <a:r>
              <a:t>Avoid Thumb Pressure</a:t>
            </a:r>
          </a:p>
        </p:txBody>
      </p:sp>
      <p:sp>
        <p:nvSpPr>
          <p:cNvPr id="421" name="TextBox 6"/>
          <p:cNvSpPr txBox="1"/>
          <p:nvPr/>
        </p:nvSpPr>
        <p:spPr>
          <a:xfrm>
            <a:off x="11984832" y="6829191"/>
            <a:ext cx="2252920" cy="737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defRPr sz="4000" b="1">
                <a:solidFill>
                  <a:srgbClr val="FFFFFF"/>
                </a:solidFill>
                <a:latin typeface="Arial"/>
                <a:ea typeface="Arial"/>
                <a:cs typeface="Arial"/>
                <a:sym typeface="Arial"/>
              </a:defRPr>
            </a:lvl1pPr>
          </a:lstStyle>
          <a:p>
            <a:r>
              <a:t>Better</a:t>
            </a:r>
          </a:p>
        </p:txBody>
      </p:sp>
      <p:sp>
        <p:nvSpPr>
          <p:cNvPr id="422" name="TextBox 6"/>
          <p:cNvSpPr txBox="1"/>
          <p:nvPr/>
        </p:nvSpPr>
        <p:spPr>
          <a:xfrm>
            <a:off x="3823199" y="6825891"/>
            <a:ext cx="2264066" cy="737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defRPr sz="4000" b="1">
                <a:solidFill>
                  <a:srgbClr val="FFFFFF"/>
                </a:solidFill>
                <a:latin typeface="Arial"/>
                <a:ea typeface="Arial"/>
                <a:cs typeface="Arial"/>
                <a:sym typeface="Arial"/>
              </a:defRPr>
            </a:lvl1pPr>
          </a:lstStyle>
          <a:p>
            <a:r>
              <a:t>Stress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Title 1"/>
          <p:cNvSpPr txBox="1">
            <a:spLocks noGrp="1"/>
          </p:cNvSpPr>
          <p:nvPr>
            <p:ph type="title"/>
          </p:nvPr>
        </p:nvSpPr>
        <p:spPr>
          <a:xfrm>
            <a:off x="415635" y="9617364"/>
            <a:ext cx="17456730" cy="3048002"/>
          </a:xfrm>
          <a:prstGeom prst="rect">
            <a:avLst/>
          </a:prstGeom>
          <a:solidFill>
            <a:srgbClr val="FFFFFF"/>
          </a:solidFill>
          <a:ln w="76200">
            <a:solidFill>
              <a:srgbClr val="404040"/>
            </a:solidFill>
            <a:miter lim="800000"/>
          </a:ln>
        </p:spPr>
        <p:txBody>
          <a:bodyPr/>
          <a:lstStyle/>
          <a:p>
            <a:pPr algn="ctr">
              <a:defRPr sz="7200">
                <a:solidFill>
                  <a:srgbClr val="404040"/>
                </a:solidFill>
                <a:latin typeface="Gill Sans MT"/>
                <a:ea typeface="Gill Sans MT"/>
                <a:cs typeface="Gill Sans MT"/>
                <a:sym typeface="Gill Sans MT"/>
              </a:defRPr>
            </a:pPr>
            <a:r>
              <a:t>Avoid Prolonged Pinching</a:t>
            </a:r>
            <a:br/>
            <a:r>
              <a:t>and Squeezing</a:t>
            </a:r>
          </a:p>
        </p:txBody>
      </p:sp>
      <p:pic>
        <p:nvPicPr>
          <p:cNvPr id="427" name="Picture 1" descr="Picture 1"/>
          <p:cNvPicPr>
            <a:picLocks noChangeAspect="1"/>
          </p:cNvPicPr>
          <p:nvPr/>
        </p:nvPicPr>
        <p:blipFill>
          <a:blip r:embed="rId3"/>
          <a:stretch>
            <a:fillRect/>
          </a:stretch>
        </p:blipFill>
        <p:spPr>
          <a:xfrm>
            <a:off x="9436607" y="1"/>
            <a:ext cx="8851394" cy="8851394"/>
          </a:xfrm>
          <a:prstGeom prst="rect">
            <a:avLst/>
          </a:prstGeom>
          <a:ln w="12700">
            <a:miter lim="400000"/>
          </a:ln>
          <a:effectLst>
            <a:outerShdw blurRad="584200" dist="279400" dir="2700000" rotWithShape="0">
              <a:srgbClr val="333333">
                <a:alpha val="64999"/>
              </a:srgbClr>
            </a:outerShdw>
          </a:effectLst>
        </p:spPr>
      </p:pic>
      <p:pic>
        <p:nvPicPr>
          <p:cNvPr id="428" name="Picture 2" descr="Picture 2"/>
          <p:cNvPicPr>
            <a:picLocks noChangeAspect="1"/>
          </p:cNvPicPr>
          <p:nvPr/>
        </p:nvPicPr>
        <p:blipFill>
          <a:blip r:embed="rId4"/>
          <a:stretch>
            <a:fillRect/>
          </a:stretch>
        </p:blipFill>
        <p:spPr>
          <a:xfrm>
            <a:off x="1" y="12701"/>
            <a:ext cx="8906258" cy="8906258"/>
          </a:xfrm>
          <a:prstGeom prst="rect">
            <a:avLst/>
          </a:prstGeom>
          <a:ln w="12700">
            <a:miter lim="400000"/>
          </a:ln>
          <a:effectLst>
            <a:outerShdw blurRad="584200" dist="279400" dir="2700000" rotWithShape="0">
              <a:srgbClr val="333333">
                <a:alpha val="64999"/>
              </a:srgbClr>
            </a:outerShdw>
          </a:effectLst>
        </p:spPr>
      </p:pic>
      <p:sp>
        <p:nvSpPr>
          <p:cNvPr id="429" name="TextBox 13"/>
          <p:cNvSpPr txBox="1"/>
          <p:nvPr/>
        </p:nvSpPr>
        <p:spPr>
          <a:xfrm>
            <a:off x="11547928" y="7780768"/>
            <a:ext cx="1852514" cy="737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lvl1pPr algn="l" defTabSz="1828800">
              <a:defRPr sz="4000" b="1">
                <a:solidFill>
                  <a:srgbClr val="FFFFFF"/>
                </a:solidFill>
                <a:latin typeface="Arial"/>
                <a:ea typeface="Arial"/>
                <a:cs typeface="Arial"/>
                <a:sym typeface="Arial"/>
              </a:defRPr>
            </a:lvl1pPr>
          </a:lstStyle>
          <a:p>
            <a:r>
              <a:t>Better</a:t>
            </a:r>
          </a:p>
        </p:txBody>
      </p:sp>
      <p:sp>
        <p:nvSpPr>
          <p:cNvPr id="430" name="TextBox 10"/>
          <p:cNvSpPr txBox="1"/>
          <p:nvPr/>
        </p:nvSpPr>
        <p:spPr>
          <a:xfrm>
            <a:off x="2069735" y="7780768"/>
            <a:ext cx="2022354" cy="737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lvl1pPr algn="l" defTabSz="1828800">
              <a:defRPr sz="4000" b="1">
                <a:solidFill>
                  <a:srgbClr val="FFFFFF"/>
                </a:solidFill>
                <a:latin typeface="Arial"/>
                <a:ea typeface="Arial"/>
                <a:cs typeface="Arial"/>
                <a:sym typeface="Arial"/>
              </a:defRPr>
            </a:lvl1pPr>
          </a:lstStyle>
          <a:p>
            <a:r>
              <a:t>Stress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TextBox 2"/>
          <p:cNvSpPr txBox="1"/>
          <p:nvPr/>
        </p:nvSpPr>
        <p:spPr>
          <a:xfrm>
            <a:off x="0" y="4524"/>
            <a:ext cx="18288000" cy="1402079"/>
          </a:xfrm>
          <a:prstGeom prst="rect">
            <a:avLst/>
          </a:prstGeom>
          <a:solidFill>
            <a:srgbClr val="E7E6E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defRPr sz="8000">
                <a:solidFill>
                  <a:srgbClr val="000000"/>
                </a:solidFill>
                <a:latin typeface="Gill Sans MT"/>
                <a:ea typeface="Gill Sans MT"/>
                <a:cs typeface="Gill Sans MT"/>
                <a:sym typeface="Gill Sans MT"/>
              </a:defRPr>
            </a:lvl1pPr>
          </a:lstStyle>
          <a:p>
            <a:r>
              <a:t>Watering Wand</a:t>
            </a:r>
          </a:p>
        </p:txBody>
      </p:sp>
      <p:pic>
        <p:nvPicPr>
          <p:cNvPr id="435" name="Picture 11" descr="Picture 11"/>
          <p:cNvPicPr>
            <a:picLocks noChangeAspect="1"/>
          </p:cNvPicPr>
          <p:nvPr/>
        </p:nvPicPr>
        <p:blipFill>
          <a:blip r:embed="rId3"/>
          <a:stretch>
            <a:fillRect/>
          </a:stretch>
        </p:blipFill>
        <p:spPr>
          <a:xfrm>
            <a:off x="1942950" y="6858000"/>
            <a:ext cx="6604002" cy="6578600"/>
          </a:xfrm>
          <a:prstGeom prst="rect">
            <a:avLst/>
          </a:prstGeom>
          <a:ln w="12700">
            <a:miter lim="400000"/>
          </a:ln>
        </p:spPr>
      </p:pic>
      <p:pic>
        <p:nvPicPr>
          <p:cNvPr id="436" name="Picture 13" descr="Picture 13"/>
          <p:cNvPicPr>
            <a:picLocks noChangeAspect="1"/>
          </p:cNvPicPr>
          <p:nvPr/>
        </p:nvPicPr>
        <p:blipFill>
          <a:blip r:embed="rId4"/>
          <a:stretch>
            <a:fillRect/>
          </a:stretch>
        </p:blipFill>
        <p:spPr>
          <a:xfrm>
            <a:off x="8546949" y="3937000"/>
            <a:ext cx="8839202" cy="9499600"/>
          </a:xfrm>
          <a:prstGeom prst="rect">
            <a:avLst/>
          </a:prstGeom>
          <a:ln w="12700">
            <a:miter lim="400000"/>
          </a:ln>
        </p:spPr>
      </p:pic>
      <p:sp>
        <p:nvSpPr>
          <p:cNvPr id="437" name="Rectangle 1"/>
          <p:cNvSpPr txBox="1"/>
          <p:nvPr/>
        </p:nvSpPr>
        <p:spPr>
          <a:xfrm>
            <a:off x="396241" y="1632862"/>
            <a:ext cx="17495519" cy="5059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marL="457201" indent="-447676" algn="l" defTabSz="1828800">
              <a:spcBef>
                <a:spcPts val="1200"/>
              </a:spcBef>
              <a:buSzPct val="100000"/>
              <a:buFont typeface="Arial"/>
              <a:buChar char="•"/>
              <a:defRPr sz="4800">
                <a:solidFill>
                  <a:srgbClr val="000000"/>
                </a:solidFill>
                <a:latin typeface="Gill Sans MT"/>
                <a:ea typeface="Gill Sans MT"/>
                <a:cs typeface="Gill Sans MT"/>
                <a:sym typeface="Gill Sans MT"/>
              </a:defRPr>
            </a:pPr>
            <a:r>
              <a:t>Reaches into hanging baskets, low pots on the ground and into raised beds without need to bend or stretch to reach pots, decreasing risk of falls.</a:t>
            </a:r>
          </a:p>
          <a:p>
            <a:pPr marL="457201" indent="-447676" algn="l" defTabSz="1828800">
              <a:spcBef>
                <a:spcPts val="1200"/>
              </a:spcBef>
              <a:buSzPct val="100000"/>
              <a:buFont typeface="Arial"/>
              <a:buChar char="•"/>
              <a:defRPr sz="4800">
                <a:solidFill>
                  <a:srgbClr val="000000"/>
                </a:solidFill>
                <a:latin typeface="Gill Sans MT"/>
                <a:ea typeface="Gill Sans MT"/>
                <a:cs typeface="Gill Sans MT"/>
                <a:sym typeface="Gill Sans MT"/>
              </a:defRPr>
            </a:pPr>
            <a:r>
              <a:t>Conserves energy.</a:t>
            </a:r>
          </a:p>
          <a:p>
            <a:pPr marL="457201" indent="-447676" algn="l" defTabSz="1828800">
              <a:spcBef>
                <a:spcPts val="1200"/>
              </a:spcBef>
              <a:buSzPct val="100000"/>
              <a:buFont typeface="Arial"/>
              <a:buChar char="•"/>
              <a:defRPr sz="4800">
                <a:solidFill>
                  <a:srgbClr val="000000"/>
                </a:solidFill>
                <a:latin typeface="Gill Sans MT"/>
                <a:ea typeface="Gill Sans MT"/>
                <a:cs typeface="Gill Sans MT"/>
                <a:sym typeface="Gill Sans MT"/>
              </a:defRPr>
            </a:pPr>
            <a:r>
              <a:t>No need to carry heavy watering cans. </a:t>
            </a:r>
          </a:p>
          <a:p>
            <a:pPr marL="457201" indent="-447676" algn="l" defTabSz="1828800">
              <a:spcBef>
                <a:spcPts val="1200"/>
              </a:spcBef>
              <a:buSzPct val="100000"/>
              <a:buFont typeface="Arial"/>
              <a:buChar char="•"/>
              <a:defRPr sz="4800">
                <a:solidFill>
                  <a:srgbClr val="000000"/>
                </a:solidFill>
                <a:latin typeface="Gill Sans MT"/>
                <a:ea typeface="Gill Sans MT"/>
                <a:cs typeface="Gill Sans MT"/>
                <a:sym typeface="Gill Sans MT"/>
              </a:defRPr>
            </a:pPr>
            <a:r>
              <a:t>Reduces stress on joints and muscles.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3" name="Rectangle 3"/>
          <p:cNvGrpSpPr/>
          <p:nvPr/>
        </p:nvGrpSpPr>
        <p:grpSpPr>
          <a:xfrm>
            <a:off x="0" y="0"/>
            <a:ext cx="18288000" cy="1828800"/>
            <a:chOff x="0" y="0"/>
            <a:chExt cx="18288000" cy="1828800"/>
          </a:xfrm>
        </p:grpSpPr>
        <p:sp>
          <p:nvSpPr>
            <p:cNvPr id="401" name="Rectangle"/>
            <p:cNvSpPr/>
            <p:nvPr/>
          </p:nvSpPr>
          <p:spPr>
            <a:xfrm>
              <a:off x="0" y="0"/>
              <a:ext cx="18288000" cy="1828800"/>
            </a:xfrm>
            <a:prstGeom prst="rect">
              <a:avLst/>
            </a:prstGeom>
            <a:solidFill>
              <a:srgbClr val="E7E6E6"/>
            </a:solidFill>
            <a:ln w="12700" cap="flat">
              <a:noFill/>
              <a:miter lim="400000"/>
            </a:ln>
            <a:effectLst/>
          </p:spPr>
          <p:txBody>
            <a:bodyPr wrap="square" lIns="91439" tIns="91439" rIns="91439" bIns="91439" numCol="1" anchor="ctr">
              <a:noAutofit/>
            </a:bodyPr>
            <a:lstStyle/>
            <a:p>
              <a:pPr defTabSz="1828197">
                <a:defRPr sz="3600">
                  <a:solidFill>
                    <a:srgbClr val="FFFFFF"/>
                  </a:solidFill>
                  <a:latin typeface="Calibri"/>
                  <a:ea typeface="Calibri"/>
                  <a:cs typeface="Calibri"/>
                  <a:sym typeface="Calibri"/>
                </a:defRPr>
              </a:pPr>
              <a:endParaRPr sz="3600"/>
            </a:p>
          </p:txBody>
        </p:sp>
        <p:sp>
          <p:nvSpPr>
            <p:cNvPr id="402" name="When to Water"/>
            <p:cNvSpPr txBox="1"/>
            <p:nvPr/>
          </p:nvSpPr>
          <p:spPr>
            <a:xfrm>
              <a:off x="91436" y="213363"/>
              <a:ext cx="18105128" cy="14020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6" tIns="91436" rIns="91436" bIns="91436" numCol="1" anchor="ctr">
              <a:spAutoFit/>
            </a:bodyPr>
            <a:lstStyle>
              <a:lvl1pPr defTabSz="1828197">
                <a:defRPr sz="8000">
                  <a:solidFill>
                    <a:srgbClr val="000000"/>
                  </a:solidFill>
                  <a:latin typeface="Gill Sans MT"/>
                  <a:ea typeface="Gill Sans MT"/>
                  <a:cs typeface="Gill Sans MT"/>
                  <a:sym typeface="Gill Sans MT"/>
                </a:defRPr>
              </a:lvl1pPr>
            </a:lstStyle>
            <a:p>
              <a:r>
                <a:t>When to Water</a:t>
              </a:r>
            </a:p>
          </p:txBody>
        </p:sp>
      </p:grpSp>
      <p:sp>
        <p:nvSpPr>
          <p:cNvPr id="404" name="TextBox 9"/>
          <p:cNvSpPr txBox="1"/>
          <p:nvPr/>
        </p:nvSpPr>
        <p:spPr>
          <a:xfrm>
            <a:off x="436190" y="3059604"/>
            <a:ext cx="9782133" cy="88024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568326" indent="-568326" algn="l" defTabSz="1828800">
              <a:buSzPct val="100000"/>
              <a:buFont typeface="Arial"/>
              <a:buChar char="•"/>
              <a:defRPr sz="6000">
                <a:solidFill>
                  <a:srgbClr val="262626"/>
                </a:solidFill>
                <a:latin typeface="Gill Sans MT"/>
                <a:ea typeface="Gill Sans MT"/>
                <a:cs typeface="Gill Sans MT"/>
                <a:sym typeface="Gill Sans MT"/>
              </a:defRPr>
            </a:pPr>
            <a:r>
              <a:rPr sz="6000" dirty="0"/>
              <a:t>Planter feels lighter in weight</a:t>
            </a:r>
          </a:p>
          <a:p>
            <a:pPr marL="568326" indent="-568326" algn="l" defTabSz="1828800">
              <a:spcBef>
                <a:spcPts val="6000"/>
              </a:spcBef>
              <a:buSzPct val="100000"/>
              <a:buFont typeface="Arial"/>
              <a:buChar char="•"/>
              <a:defRPr sz="6000">
                <a:solidFill>
                  <a:srgbClr val="262626"/>
                </a:solidFill>
                <a:latin typeface="Gill Sans MT"/>
                <a:ea typeface="Gill Sans MT"/>
                <a:cs typeface="Gill Sans MT"/>
                <a:sym typeface="Gill Sans MT"/>
              </a:defRPr>
            </a:pPr>
            <a:r>
              <a:rPr sz="6000" dirty="0"/>
              <a:t>Soil feels dry at finger depth</a:t>
            </a:r>
          </a:p>
          <a:p>
            <a:pPr marL="568326" indent="-568326" algn="l" defTabSz="1828800">
              <a:spcBef>
                <a:spcPts val="6000"/>
              </a:spcBef>
              <a:buSzPct val="100000"/>
              <a:buFont typeface="Arial"/>
              <a:buChar char="•"/>
              <a:defRPr sz="6000">
                <a:solidFill>
                  <a:srgbClr val="262626"/>
                </a:solidFill>
                <a:latin typeface="Gill Sans MT"/>
                <a:ea typeface="Gill Sans MT"/>
                <a:cs typeface="Gill Sans MT"/>
                <a:sym typeface="Gill Sans MT"/>
              </a:defRPr>
            </a:pPr>
            <a:r>
              <a:rPr sz="6000" dirty="0"/>
              <a:t>Plants begin to wilt</a:t>
            </a:r>
          </a:p>
          <a:p>
            <a:pPr marL="568326" indent="-568326" algn="l" defTabSz="1828800">
              <a:spcBef>
                <a:spcPts val="6000"/>
              </a:spcBef>
              <a:buSzPct val="100000"/>
              <a:buFont typeface="Arial"/>
              <a:buChar char="•"/>
              <a:defRPr sz="6000">
                <a:solidFill>
                  <a:srgbClr val="262626"/>
                </a:solidFill>
                <a:latin typeface="Gill Sans MT"/>
                <a:ea typeface="Gill Sans MT"/>
                <a:cs typeface="Gill Sans MT"/>
                <a:sym typeface="Gill Sans MT"/>
              </a:defRPr>
            </a:pPr>
            <a:r>
              <a:rPr sz="6000" dirty="0"/>
              <a:t>Weather has been hot, dry and windy</a:t>
            </a:r>
          </a:p>
          <a:p>
            <a:pPr marL="568326" indent="-568326" algn="l" defTabSz="1828800">
              <a:spcBef>
                <a:spcPts val="6000"/>
              </a:spcBef>
              <a:buSzPct val="100000"/>
              <a:buFont typeface="Arial"/>
              <a:buChar char="•"/>
              <a:defRPr sz="6000">
                <a:solidFill>
                  <a:srgbClr val="262626"/>
                </a:solidFill>
                <a:latin typeface="Gill Sans MT"/>
                <a:ea typeface="Gill Sans MT"/>
                <a:cs typeface="Gill Sans MT"/>
                <a:sym typeface="Gill Sans MT"/>
              </a:defRPr>
            </a:pPr>
            <a:r>
              <a:rPr sz="6000" dirty="0"/>
              <a:t>Experience</a:t>
            </a:r>
          </a:p>
        </p:txBody>
      </p:sp>
      <p:pic>
        <p:nvPicPr>
          <p:cNvPr id="405" name="Picture 4" descr="Picture 4"/>
          <p:cNvPicPr>
            <a:picLocks noChangeAspect="1"/>
          </p:cNvPicPr>
          <p:nvPr/>
        </p:nvPicPr>
        <p:blipFill>
          <a:blip r:embed="rId3"/>
          <a:stretch>
            <a:fillRect/>
          </a:stretch>
        </p:blipFill>
        <p:spPr>
          <a:xfrm>
            <a:off x="10825476" y="2245363"/>
            <a:ext cx="7026334" cy="10972800"/>
          </a:xfrm>
          <a:prstGeom prst="rect">
            <a:avLst/>
          </a:prstGeom>
          <a:ln w="76200" cap="sq">
            <a:solidFill>
              <a:srgbClr val="000000"/>
            </a:solidFill>
            <a:miter/>
          </a:ln>
          <a:effectLst>
            <a:outerShdw blurRad="101600" dist="76200" dir="2700000" rotWithShape="0">
              <a:srgbClr val="000000">
                <a:alpha val="43000"/>
              </a:srgbClr>
            </a:outerShdw>
          </a:effec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 name="Picture 3" descr="Picture 3"/>
          <p:cNvPicPr>
            <a:picLocks noChangeAspect="1"/>
          </p:cNvPicPr>
          <p:nvPr/>
        </p:nvPicPr>
        <p:blipFill>
          <a:blip r:embed="rId3"/>
          <a:stretch>
            <a:fillRect/>
          </a:stretch>
        </p:blipFill>
        <p:spPr>
          <a:xfrm>
            <a:off x="11406106" y="2709273"/>
            <a:ext cx="6456396" cy="10406668"/>
          </a:xfrm>
          <a:prstGeom prst="rect">
            <a:avLst/>
          </a:prstGeom>
          <a:ln w="12700">
            <a:miter lim="400000"/>
          </a:ln>
        </p:spPr>
      </p:pic>
      <p:sp>
        <p:nvSpPr>
          <p:cNvPr id="452" name="Content Placeholder 2"/>
          <p:cNvSpPr txBox="1">
            <a:spLocks noGrp="1"/>
          </p:cNvSpPr>
          <p:nvPr>
            <p:ph type="body" sz="quarter" idx="1"/>
          </p:nvPr>
        </p:nvSpPr>
        <p:spPr>
          <a:xfrm>
            <a:off x="658678" y="3598788"/>
            <a:ext cx="10202990" cy="2330276"/>
          </a:xfrm>
          <a:prstGeom prst="rect">
            <a:avLst/>
          </a:prstGeom>
          <a:solidFill>
            <a:srgbClr val="E7E6E6"/>
          </a:solidFill>
        </p:spPr>
        <p:txBody>
          <a:bodyPr anchor="ctr"/>
          <a:lstStyle>
            <a:lvl1pPr marL="0" indent="0">
              <a:lnSpc>
                <a:spcPct val="100000"/>
              </a:lnSpc>
              <a:buSzTx/>
              <a:buNone/>
              <a:defRPr sz="6000">
                <a:latin typeface="Gill Sans MT"/>
                <a:ea typeface="Gill Sans MT"/>
                <a:cs typeface="Gill Sans MT"/>
                <a:sym typeface="Gill Sans MT"/>
              </a:defRPr>
            </a:lvl1pPr>
          </a:lstStyle>
          <a:p>
            <a:r>
              <a:rPr dirty="0"/>
              <a:t>Light-weight, ergonomically designed tools</a:t>
            </a:r>
          </a:p>
        </p:txBody>
      </p:sp>
      <p:grpSp>
        <p:nvGrpSpPr>
          <p:cNvPr id="455" name="Title 1"/>
          <p:cNvGrpSpPr/>
          <p:nvPr/>
        </p:nvGrpSpPr>
        <p:grpSpPr>
          <a:xfrm>
            <a:off x="0" y="0"/>
            <a:ext cx="18288000" cy="1692613"/>
            <a:chOff x="0" y="0"/>
            <a:chExt cx="18288000" cy="1692612"/>
          </a:xfrm>
        </p:grpSpPr>
        <p:sp>
          <p:nvSpPr>
            <p:cNvPr id="453" name="Rectangle"/>
            <p:cNvSpPr/>
            <p:nvPr/>
          </p:nvSpPr>
          <p:spPr>
            <a:xfrm>
              <a:off x="0" y="0"/>
              <a:ext cx="18288000" cy="1692613"/>
            </a:xfrm>
            <a:prstGeom prst="rect">
              <a:avLst/>
            </a:prstGeom>
            <a:solidFill>
              <a:srgbClr val="404040"/>
            </a:solidFill>
            <a:ln w="12700" cap="flat">
              <a:noFill/>
              <a:miter lim="400000"/>
            </a:ln>
            <a:effectLst/>
          </p:spPr>
          <p:txBody>
            <a:bodyPr wrap="square" lIns="50800" tIns="50800" rIns="50800" bIns="50800" numCol="1" anchor="ctr">
              <a:noAutofit/>
            </a:bodyPr>
            <a:lstStyle/>
            <a:p>
              <a:pPr defTabSz="1828800">
                <a:defRPr sz="8800">
                  <a:solidFill>
                    <a:srgbClr val="000000"/>
                  </a:solidFill>
                  <a:latin typeface="Calibri"/>
                  <a:ea typeface="Calibri"/>
                  <a:cs typeface="Calibri"/>
                  <a:sym typeface="Calibri"/>
                </a:defRPr>
              </a:pPr>
              <a:endParaRPr/>
            </a:p>
          </p:txBody>
        </p:sp>
        <p:sp>
          <p:nvSpPr>
            <p:cNvPr id="454" name="Tools"/>
            <p:cNvSpPr txBox="1"/>
            <p:nvPr/>
          </p:nvSpPr>
          <p:spPr>
            <a:xfrm>
              <a:off x="91439" y="145265"/>
              <a:ext cx="18105121" cy="14020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defTabSz="1828800">
                <a:defRPr sz="8000" b="1">
                  <a:solidFill>
                    <a:srgbClr val="FFFFFF"/>
                  </a:solidFill>
                  <a:latin typeface="Gill Sans MT"/>
                  <a:ea typeface="Gill Sans MT"/>
                  <a:cs typeface="Gill Sans MT"/>
                  <a:sym typeface="Gill Sans MT"/>
                </a:defRPr>
              </a:lvl1pPr>
            </a:lstStyle>
            <a:p>
              <a:r>
                <a:t>Tools</a:t>
              </a:r>
            </a:p>
          </p:txBody>
        </p:sp>
      </p:grpSp>
      <p:grpSp>
        <p:nvGrpSpPr>
          <p:cNvPr id="458" name="Content Placeholder 2"/>
          <p:cNvGrpSpPr/>
          <p:nvPr/>
        </p:nvGrpSpPr>
        <p:grpSpPr>
          <a:xfrm>
            <a:off x="658676" y="8549140"/>
            <a:ext cx="10202995" cy="2176051"/>
            <a:chOff x="0" y="0"/>
            <a:chExt cx="10202994" cy="2176050"/>
          </a:xfrm>
        </p:grpSpPr>
        <p:sp>
          <p:nvSpPr>
            <p:cNvPr id="456" name="Rectangle"/>
            <p:cNvSpPr/>
            <p:nvPr/>
          </p:nvSpPr>
          <p:spPr>
            <a:xfrm>
              <a:off x="-1" y="-1"/>
              <a:ext cx="10202995" cy="2176051"/>
            </a:xfrm>
            <a:prstGeom prst="rect">
              <a:avLst/>
            </a:prstGeom>
            <a:solidFill>
              <a:srgbClr val="E7E6E6"/>
            </a:solidFill>
            <a:ln w="12700" cap="flat">
              <a:noFill/>
              <a:miter lim="400000"/>
            </a:ln>
            <a:effectLst/>
          </p:spPr>
          <p:txBody>
            <a:bodyPr wrap="square" lIns="50800" tIns="50800" rIns="50800" bIns="50800" numCol="1" anchor="ctr">
              <a:noAutofit/>
            </a:bodyPr>
            <a:lstStyle/>
            <a:p>
              <a:pPr algn="l" defTabSz="1828800">
                <a:spcBef>
                  <a:spcPts val="2000"/>
                </a:spcBef>
                <a:defRPr sz="5600">
                  <a:solidFill>
                    <a:srgbClr val="000000"/>
                  </a:solidFill>
                  <a:latin typeface="Calibri"/>
                  <a:ea typeface="Calibri"/>
                  <a:cs typeface="Calibri"/>
                  <a:sym typeface="Calibri"/>
                </a:defRPr>
              </a:pPr>
              <a:endParaRPr/>
            </a:p>
          </p:txBody>
        </p:sp>
        <p:sp>
          <p:nvSpPr>
            <p:cNvPr id="457" name="Tools with smaller ends; reduce the weight of the tool"/>
            <p:cNvSpPr txBox="1"/>
            <p:nvPr/>
          </p:nvSpPr>
          <p:spPr>
            <a:xfrm>
              <a:off x="91439" y="82184"/>
              <a:ext cx="10020115" cy="20116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algn="l" defTabSz="1828800">
                <a:spcBef>
                  <a:spcPts val="2000"/>
                </a:spcBef>
                <a:defRPr sz="6000">
                  <a:solidFill>
                    <a:srgbClr val="000000"/>
                  </a:solidFill>
                  <a:latin typeface="Gill Sans MT"/>
                  <a:ea typeface="Gill Sans MT"/>
                  <a:cs typeface="Gill Sans MT"/>
                  <a:sym typeface="Gill Sans MT"/>
                </a:defRPr>
              </a:lvl1pPr>
            </a:lstStyle>
            <a:p>
              <a:r>
                <a:t>Tools with smaller ends; reduce the weight of the tool</a:t>
              </a:r>
            </a:p>
          </p:txBody>
        </p:sp>
      </p:grpSp>
      <p:sp>
        <p:nvSpPr>
          <p:cNvPr id="459" name="Content Placeholder 2"/>
          <p:cNvSpPr txBox="1"/>
          <p:nvPr/>
        </p:nvSpPr>
        <p:spPr>
          <a:xfrm>
            <a:off x="740998" y="2074385"/>
            <a:ext cx="10038354" cy="1224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indent="3175" algn="l" defTabSz="1828800">
              <a:lnSpc>
                <a:spcPct val="120000"/>
              </a:lnSpc>
              <a:spcBef>
                <a:spcPts val="2000"/>
              </a:spcBef>
              <a:defRPr sz="6800" b="1" u="sng">
                <a:solidFill>
                  <a:srgbClr val="000000"/>
                </a:solidFill>
                <a:latin typeface="Gill Sans MT"/>
                <a:ea typeface="Gill Sans MT"/>
                <a:cs typeface="Gill Sans MT"/>
                <a:sym typeface="Gill Sans MT"/>
              </a:defRPr>
            </a:lvl1pPr>
          </a:lstStyle>
          <a:p>
            <a:r>
              <a:rPr dirty="0"/>
              <a:t>USE:</a:t>
            </a:r>
          </a:p>
        </p:txBody>
      </p:sp>
      <p:grpSp>
        <p:nvGrpSpPr>
          <p:cNvPr id="462" name="Content Placeholder 2"/>
          <p:cNvGrpSpPr/>
          <p:nvPr/>
        </p:nvGrpSpPr>
        <p:grpSpPr>
          <a:xfrm>
            <a:off x="658677" y="10939891"/>
            <a:ext cx="10202993" cy="2176051"/>
            <a:chOff x="0" y="0"/>
            <a:chExt cx="10202991" cy="2176050"/>
          </a:xfrm>
        </p:grpSpPr>
        <p:sp>
          <p:nvSpPr>
            <p:cNvPr id="460" name="Rectangle"/>
            <p:cNvSpPr/>
            <p:nvPr/>
          </p:nvSpPr>
          <p:spPr>
            <a:xfrm>
              <a:off x="-1" y="-1"/>
              <a:ext cx="10202993" cy="2176051"/>
            </a:xfrm>
            <a:prstGeom prst="rect">
              <a:avLst/>
            </a:prstGeom>
            <a:solidFill>
              <a:srgbClr val="E2F0D9"/>
            </a:solidFill>
            <a:ln w="12700" cap="flat">
              <a:noFill/>
              <a:miter lim="400000"/>
            </a:ln>
            <a:effectLst/>
          </p:spPr>
          <p:txBody>
            <a:bodyPr wrap="square" lIns="50800" tIns="50800" rIns="50800" bIns="50800" numCol="1" anchor="ctr">
              <a:noAutofit/>
            </a:bodyPr>
            <a:lstStyle/>
            <a:p>
              <a:pPr algn="l" defTabSz="1828800">
                <a:spcBef>
                  <a:spcPts val="2000"/>
                </a:spcBef>
                <a:defRPr sz="5600">
                  <a:solidFill>
                    <a:srgbClr val="000000"/>
                  </a:solidFill>
                  <a:latin typeface="Calibri"/>
                  <a:ea typeface="Calibri"/>
                  <a:cs typeface="Calibri"/>
                  <a:sym typeface="Calibri"/>
                </a:defRPr>
              </a:pPr>
              <a:endParaRPr/>
            </a:p>
          </p:txBody>
        </p:sp>
        <p:sp>
          <p:nvSpPr>
            <p:cNvPr id="461" name="Two hands whenever possible; lopper vs. pruner"/>
            <p:cNvSpPr txBox="1"/>
            <p:nvPr/>
          </p:nvSpPr>
          <p:spPr>
            <a:xfrm>
              <a:off x="91440" y="82184"/>
              <a:ext cx="10020112" cy="20116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algn="l" defTabSz="1828800">
                <a:spcBef>
                  <a:spcPts val="2000"/>
                </a:spcBef>
                <a:defRPr sz="6000">
                  <a:solidFill>
                    <a:srgbClr val="000000"/>
                  </a:solidFill>
                  <a:latin typeface="Gill Sans MT"/>
                  <a:ea typeface="Gill Sans MT"/>
                  <a:cs typeface="Gill Sans MT"/>
                  <a:sym typeface="Gill Sans MT"/>
                </a:defRPr>
              </a:lvl1pPr>
            </a:lstStyle>
            <a:p>
              <a:r>
                <a:rPr dirty="0"/>
                <a:t>Two hands whenever possible; lopper vs. pruner</a:t>
              </a:r>
            </a:p>
          </p:txBody>
        </p:sp>
      </p:grpSp>
      <p:grpSp>
        <p:nvGrpSpPr>
          <p:cNvPr id="465" name="Content Placeholder 2"/>
          <p:cNvGrpSpPr/>
          <p:nvPr/>
        </p:nvGrpSpPr>
        <p:grpSpPr>
          <a:xfrm>
            <a:off x="658676" y="6151077"/>
            <a:ext cx="10202995" cy="2176052"/>
            <a:chOff x="-1" y="-1"/>
            <a:chExt cx="10202993" cy="2176051"/>
          </a:xfrm>
        </p:grpSpPr>
        <p:sp>
          <p:nvSpPr>
            <p:cNvPr id="463" name="Rectangle"/>
            <p:cNvSpPr/>
            <p:nvPr/>
          </p:nvSpPr>
          <p:spPr>
            <a:xfrm>
              <a:off x="-1" y="-1"/>
              <a:ext cx="10202993" cy="2176051"/>
            </a:xfrm>
            <a:prstGeom prst="rect">
              <a:avLst/>
            </a:prstGeom>
            <a:solidFill>
              <a:srgbClr val="E2F0D9"/>
            </a:solidFill>
            <a:ln w="12700" cap="flat">
              <a:noFill/>
              <a:miter lim="400000"/>
            </a:ln>
            <a:effectLst/>
          </p:spPr>
          <p:txBody>
            <a:bodyPr wrap="square" lIns="50800" tIns="50800" rIns="50800" bIns="50800" numCol="1" anchor="ctr">
              <a:noAutofit/>
            </a:bodyPr>
            <a:lstStyle/>
            <a:p>
              <a:pPr algn="l" defTabSz="1828800">
                <a:spcBef>
                  <a:spcPts val="2000"/>
                </a:spcBef>
                <a:defRPr sz="5600">
                  <a:solidFill>
                    <a:srgbClr val="000000"/>
                  </a:solidFill>
                  <a:latin typeface="Calibri"/>
                  <a:ea typeface="Calibri"/>
                  <a:cs typeface="Calibri"/>
                  <a:sym typeface="Calibri"/>
                </a:defRPr>
              </a:pPr>
              <a:endParaRPr/>
            </a:p>
          </p:txBody>
        </p:sp>
        <p:sp>
          <p:nvSpPr>
            <p:cNvPr id="464" name="Long-handled tools; increase reach and decrease bending"/>
            <p:cNvSpPr txBox="1"/>
            <p:nvPr/>
          </p:nvSpPr>
          <p:spPr>
            <a:xfrm>
              <a:off x="91440" y="82184"/>
              <a:ext cx="10020112" cy="20116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algn="l" defTabSz="1828800">
                <a:spcBef>
                  <a:spcPts val="2000"/>
                </a:spcBef>
                <a:defRPr sz="6000">
                  <a:solidFill>
                    <a:srgbClr val="000000"/>
                  </a:solidFill>
                  <a:latin typeface="Gill Sans MT"/>
                  <a:ea typeface="Gill Sans MT"/>
                  <a:cs typeface="Gill Sans MT"/>
                  <a:sym typeface="Gill Sans MT"/>
                </a:defRPr>
              </a:lvl1pPr>
            </a:lstStyle>
            <a:p>
              <a:r>
                <a:rPr dirty="0"/>
                <a:t>Long-handled tools; increase reach and decrease bending</a:t>
              </a:r>
            </a:p>
          </p:txBody>
        </p:sp>
      </p:gr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 name="Content Placeholder 2"/>
          <p:cNvGrpSpPr/>
          <p:nvPr/>
        </p:nvGrpSpPr>
        <p:grpSpPr>
          <a:xfrm>
            <a:off x="1064600" y="5036835"/>
            <a:ext cx="7309897" cy="3655721"/>
            <a:chOff x="0" y="0"/>
            <a:chExt cx="7309896" cy="3655719"/>
          </a:xfrm>
        </p:grpSpPr>
        <p:sp>
          <p:nvSpPr>
            <p:cNvPr id="469" name="Rectangle"/>
            <p:cNvSpPr/>
            <p:nvPr/>
          </p:nvSpPr>
          <p:spPr>
            <a:xfrm>
              <a:off x="-1" y="-1"/>
              <a:ext cx="7309897" cy="3655721"/>
            </a:xfrm>
            <a:prstGeom prst="rect">
              <a:avLst/>
            </a:prstGeom>
            <a:solidFill>
              <a:srgbClr val="E2F0D9"/>
            </a:solidFill>
            <a:ln w="12700" cap="flat">
              <a:noFill/>
              <a:miter lim="400000"/>
            </a:ln>
            <a:effectLst/>
          </p:spPr>
          <p:txBody>
            <a:bodyPr wrap="square" lIns="50800" tIns="50800" rIns="50800" bIns="50800" numCol="1" anchor="ctr">
              <a:noAutofit/>
            </a:bodyPr>
            <a:lstStyle/>
            <a:p>
              <a:pPr algn="l" defTabSz="1828800">
                <a:spcBef>
                  <a:spcPts val="2000"/>
                </a:spcBef>
                <a:defRPr sz="5600">
                  <a:solidFill>
                    <a:srgbClr val="000000"/>
                  </a:solidFill>
                  <a:latin typeface="Calibri"/>
                  <a:ea typeface="Calibri"/>
                  <a:cs typeface="Calibri"/>
                  <a:sym typeface="Calibri"/>
                </a:defRPr>
              </a:pPr>
              <a:endParaRPr/>
            </a:p>
          </p:txBody>
        </p:sp>
        <p:sp>
          <p:nvSpPr>
            <p:cNvPr id="470" name="Use a two-wheeled cart rather than a wheelbarrow"/>
            <p:cNvSpPr txBox="1"/>
            <p:nvPr/>
          </p:nvSpPr>
          <p:spPr>
            <a:xfrm>
              <a:off x="91438" y="364818"/>
              <a:ext cx="7127017" cy="29260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algn="l" defTabSz="1828800">
                <a:spcBef>
                  <a:spcPts val="2000"/>
                </a:spcBef>
                <a:defRPr sz="6000">
                  <a:solidFill>
                    <a:srgbClr val="000000"/>
                  </a:solidFill>
                  <a:latin typeface="Gill Sans MT"/>
                  <a:ea typeface="Gill Sans MT"/>
                  <a:cs typeface="Gill Sans MT"/>
                  <a:sym typeface="Gill Sans MT"/>
                </a:defRPr>
              </a:lvl1pPr>
            </a:lstStyle>
            <a:p>
              <a:r>
                <a:t>Use a two-wheeled cart rather than a wheelbarrow</a:t>
              </a:r>
            </a:p>
          </p:txBody>
        </p:sp>
      </p:grpSp>
      <p:grpSp>
        <p:nvGrpSpPr>
          <p:cNvPr id="474" name="Content Placeholder 2"/>
          <p:cNvGrpSpPr/>
          <p:nvPr/>
        </p:nvGrpSpPr>
        <p:grpSpPr>
          <a:xfrm>
            <a:off x="1064600" y="9395362"/>
            <a:ext cx="7309897" cy="3651347"/>
            <a:chOff x="0" y="0"/>
            <a:chExt cx="7309896" cy="3651346"/>
          </a:xfrm>
        </p:grpSpPr>
        <p:sp>
          <p:nvSpPr>
            <p:cNvPr id="472" name="Rectangle"/>
            <p:cNvSpPr/>
            <p:nvPr/>
          </p:nvSpPr>
          <p:spPr>
            <a:xfrm>
              <a:off x="-1" y="-1"/>
              <a:ext cx="7309897" cy="3651347"/>
            </a:xfrm>
            <a:prstGeom prst="rect">
              <a:avLst/>
            </a:prstGeom>
            <a:solidFill>
              <a:srgbClr val="E7E6E6"/>
            </a:solidFill>
            <a:ln w="12700" cap="flat">
              <a:noFill/>
              <a:miter lim="400000"/>
            </a:ln>
            <a:effectLst/>
          </p:spPr>
          <p:txBody>
            <a:bodyPr wrap="square" lIns="50800" tIns="50800" rIns="50800" bIns="50800" numCol="1" anchor="ctr">
              <a:noAutofit/>
            </a:bodyPr>
            <a:lstStyle/>
            <a:p>
              <a:pPr algn="l" defTabSz="1828800">
                <a:spcBef>
                  <a:spcPts val="2000"/>
                </a:spcBef>
                <a:defRPr sz="5600">
                  <a:solidFill>
                    <a:srgbClr val="000000"/>
                  </a:solidFill>
                  <a:latin typeface="Calibri"/>
                  <a:ea typeface="Calibri"/>
                  <a:cs typeface="Calibri"/>
                  <a:sym typeface="Calibri"/>
                </a:defRPr>
              </a:pPr>
              <a:endParaRPr/>
            </a:p>
          </p:txBody>
        </p:sp>
        <p:sp>
          <p:nvSpPr>
            <p:cNvPr id="473" name="Keep tools clean, sharpened and lubricated"/>
            <p:cNvSpPr txBox="1"/>
            <p:nvPr/>
          </p:nvSpPr>
          <p:spPr>
            <a:xfrm>
              <a:off x="91438" y="362631"/>
              <a:ext cx="7127017" cy="29260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p>
              <a:pPr algn="l" defTabSz="1828800">
                <a:spcBef>
                  <a:spcPts val="2000"/>
                </a:spcBef>
                <a:defRPr sz="6000">
                  <a:solidFill>
                    <a:srgbClr val="000000"/>
                  </a:solidFill>
                  <a:latin typeface="Gill Sans MT"/>
                  <a:ea typeface="Gill Sans MT"/>
                  <a:cs typeface="Gill Sans MT"/>
                  <a:sym typeface="Gill Sans MT"/>
                </a:defRPr>
              </a:pPr>
              <a:r>
                <a:t>Keep tools clean, sharpened, and lubricated</a:t>
              </a:r>
            </a:p>
          </p:txBody>
        </p:sp>
      </p:grpSp>
      <p:grpSp>
        <p:nvGrpSpPr>
          <p:cNvPr id="477" name="Content Placeholder 2"/>
          <p:cNvGrpSpPr/>
          <p:nvPr/>
        </p:nvGrpSpPr>
        <p:grpSpPr>
          <a:xfrm>
            <a:off x="1021308" y="684771"/>
            <a:ext cx="7309893" cy="3840479"/>
            <a:chOff x="0" y="0"/>
            <a:chExt cx="7309891" cy="3840477"/>
          </a:xfrm>
        </p:grpSpPr>
        <p:sp>
          <p:nvSpPr>
            <p:cNvPr id="475" name="Rectangle"/>
            <p:cNvSpPr/>
            <p:nvPr/>
          </p:nvSpPr>
          <p:spPr>
            <a:xfrm>
              <a:off x="0" y="94567"/>
              <a:ext cx="7309893" cy="3651347"/>
            </a:xfrm>
            <a:prstGeom prst="rect">
              <a:avLst/>
            </a:prstGeom>
            <a:solidFill>
              <a:srgbClr val="E7E6E6"/>
            </a:solidFill>
            <a:ln w="12700" cap="flat">
              <a:noFill/>
              <a:miter lim="400000"/>
            </a:ln>
            <a:effectLst/>
          </p:spPr>
          <p:txBody>
            <a:bodyPr wrap="square" lIns="50800" tIns="50800" rIns="50800" bIns="50800" numCol="1" anchor="ctr">
              <a:noAutofit/>
            </a:bodyPr>
            <a:lstStyle/>
            <a:p>
              <a:pPr algn="l" defTabSz="1828800">
                <a:spcBef>
                  <a:spcPts val="3600"/>
                </a:spcBef>
                <a:defRPr sz="5600">
                  <a:solidFill>
                    <a:srgbClr val="000000"/>
                  </a:solidFill>
                  <a:latin typeface="Calibri"/>
                  <a:ea typeface="Calibri"/>
                  <a:cs typeface="Calibri"/>
                  <a:sym typeface="Calibri"/>
                </a:defRPr>
              </a:pPr>
              <a:endParaRPr/>
            </a:p>
          </p:txBody>
        </p:sp>
        <p:sp>
          <p:nvSpPr>
            <p:cNvPr id="476" name="Store tools close to use, avoid carrying long distances and extra trips"/>
            <p:cNvSpPr txBox="1"/>
            <p:nvPr/>
          </p:nvSpPr>
          <p:spPr>
            <a:xfrm>
              <a:off x="91439" y="-1"/>
              <a:ext cx="7127014" cy="38404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algn="l" defTabSz="1828800">
                <a:spcBef>
                  <a:spcPts val="3600"/>
                </a:spcBef>
                <a:defRPr sz="6000">
                  <a:solidFill>
                    <a:srgbClr val="000000"/>
                  </a:solidFill>
                  <a:latin typeface="Gill Sans MT"/>
                  <a:ea typeface="Gill Sans MT"/>
                  <a:cs typeface="Gill Sans MT"/>
                  <a:sym typeface="Gill Sans MT"/>
                </a:defRPr>
              </a:lvl1pPr>
            </a:lstStyle>
            <a:p>
              <a:r>
                <a:t>Store tools close to use, avoid carrying long distances and extra trips</a:t>
              </a:r>
            </a:p>
          </p:txBody>
        </p:sp>
      </p:grpSp>
      <p:pic>
        <p:nvPicPr>
          <p:cNvPr id="478" name="Picture 8" descr="Picture 8"/>
          <p:cNvPicPr>
            <a:picLocks noChangeAspect="1"/>
          </p:cNvPicPr>
          <p:nvPr/>
        </p:nvPicPr>
        <p:blipFill>
          <a:blip r:embed="rId3"/>
          <a:stretch>
            <a:fillRect/>
          </a:stretch>
        </p:blipFill>
        <p:spPr>
          <a:xfrm>
            <a:off x="9307283" y="0"/>
            <a:ext cx="8980716" cy="137160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 name="Picture 10" descr="Picture 10"/>
          <p:cNvPicPr>
            <a:picLocks noChangeAspect="1"/>
          </p:cNvPicPr>
          <p:nvPr/>
        </p:nvPicPr>
        <p:blipFill>
          <a:blip r:embed="rId3"/>
          <a:stretch>
            <a:fillRect/>
          </a:stretch>
        </p:blipFill>
        <p:spPr>
          <a:xfrm>
            <a:off x="-24837" y="4937759"/>
            <a:ext cx="6371926" cy="8778242"/>
          </a:xfrm>
          <a:prstGeom prst="rect">
            <a:avLst/>
          </a:prstGeom>
          <a:ln w="12700">
            <a:miter lim="400000"/>
          </a:ln>
        </p:spPr>
      </p:pic>
      <p:pic>
        <p:nvPicPr>
          <p:cNvPr id="483" name="Picture 12" descr="Picture 12"/>
          <p:cNvPicPr>
            <a:picLocks noChangeAspect="1"/>
          </p:cNvPicPr>
          <p:nvPr/>
        </p:nvPicPr>
        <p:blipFill>
          <a:blip r:embed="rId4"/>
          <a:stretch>
            <a:fillRect/>
          </a:stretch>
        </p:blipFill>
        <p:spPr>
          <a:xfrm>
            <a:off x="11854960" y="5476773"/>
            <a:ext cx="6429678" cy="8239229"/>
          </a:xfrm>
          <a:prstGeom prst="rect">
            <a:avLst/>
          </a:prstGeom>
          <a:ln w="12700">
            <a:miter lim="400000"/>
          </a:ln>
        </p:spPr>
      </p:pic>
      <p:sp>
        <p:nvSpPr>
          <p:cNvPr id="484" name="Title 1"/>
          <p:cNvSpPr txBox="1">
            <a:spLocks noGrp="1"/>
          </p:cNvSpPr>
          <p:nvPr>
            <p:ph type="title"/>
          </p:nvPr>
        </p:nvSpPr>
        <p:spPr>
          <a:xfrm>
            <a:off x="-24829" y="-36576"/>
            <a:ext cx="18312828" cy="1943924"/>
          </a:xfrm>
          <a:prstGeom prst="rect">
            <a:avLst/>
          </a:prstGeom>
          <a:solidFill>
            <a:srgbClr val="D0CECE"/>
          </a:solidFill>
        </p:spPr>
        <p:txBody>
          <a:bodyPr/>
          <a:lstStyle>
            <a:lvl1pPr algn="ctr">
              <a:lnSpc>
                <a:spcPct val="100000"/>
              </a:lnSpc>
              <a:defRPr sz="8000">
                <a:solidFill>
                  <a:srgbClr val="404040"/>
                </a:solidFill>
                <a:latin typeface="Gill Sans MT"/>
                <a:ea typeface="Gill Sans MT"/>
                <a:cs typeface="Gill Sans MT"/>
                <a:sym typeface="Gill Sans MT"/>
              </a:defRPr>
            </a:lvl1pPr>
          </a:lstStyle>
          <a:p>
            <a:r>
              <a:t>Use Wheels for Transport</a:t>
            </a:r>
          </a:p>
        </p:txBody>
      </p:sp>
      <p:sp>
        <p:nvSpPr>
          <p:cNvPr id="485" name="Title 1"/>
          <p:cNvSpPr txBox="1"/>
          <p:nvPr/>
        </p:nvSpPr>
        <p:spPr>
          <a:xfrm>
            <a:off x="7132591" y="7219536"/>
            <a:ext cx="3973167" cy="5605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p>
            <a:pPr defTabSz="1371600">
              <a:defRPr sz="4800">
                <a:solidFill>
                  <a:srgbClr val="404040"/>
                </a:solidFill>
                <a:latin typeface="Gill Sans MT"/>
                <a:ea typeface="Gill Sans MT"/>
                <a:cs typeface="Gill Sans MT"/>
                <a:sym typeface="Gill Sans MT"/>
              </a:defRPr>
            </a:pPr>
            <a:r>
              <a:t>Push is</a:t>
            </a:r>
            <a:endParaRPr sz="6600"/>
          </a:p>
          <a:p>
            <a:pPr defTabSz="1371600">
              <a:defRPr sz="4800">
                <a:solidFill>
                  <a:srgbClr val="404040"/>
                </a:solidFill>
                <a:latin typeface="Gill Sans MT"/>
                <a:ea typeface="Gill Sans MT"/>
                <a:cs typeface="Gill Sans MT"/>
                <a:sym typeface="Gill Sans MT"/>
              </a:defRPr>
            </a:pPr>
            <a:r>
              <a:t>Better</a:t>
            </a:r>
            <a:endParaRPr sz="6600"/>
          </a:p>
          <a:p>
            <a:pPr defTabSz="1371600">
              <a:defRPr sz="4800">
                <a:solidFill>
                  <a:srgbClr val="404040"/>
                </a:solidFill>
                <a:latin typeface="Gill Sans MT"/>
                <a:ea typeface="Gill Sans MT"/>
                <a:cs typeface="Gill Sans MT"/>
                <a:sym typeface="Gill Sans MT"/>
              </a:defRPr>
            </a:pPr>
            <a:r>
              <a:t>than Pull</a:t>
            </a:r>
            <a:endParaRPr sz="6600"/>
          </a:p>
          <a:p>
            <a:pPr defTabSz="1371600">
              <a:defRPr sz="6600">
                <a:solidFill>
                  <a:srgbClr val="404040"/>
                </a:solidFill>
                <a:latin typeface="Gill Sans MT"/>
                <a:ea typeface="Gill Sans MT"/>
                <a:cs typeface="Gill Sans MT"/>
                <a:sym typeface="Gill Sans MT"/>
              </a:defRPr>
            </a:pPr>
            <a:endParaRPr sz="6600"/>
          </a:p>
          <a:p>
            <a:pPr defTabSz="1371600">
              <a:defRPr sz="4800">
                <a:solidFill>
                  <a:srgbClr val="404040"/>
                </a:solidFill>
                <a:latin typeface="Gill Sans MT"/>
                <a:ea typeface="Gill Sans MT"/>
                <a:cs typeface="Gill Sans MT"/>
                <a:sym typeface="Gill Sans MT"/>
              </a:defRPr>
            </a:pPr>
            <a:r>
              <a:t>Roll</a:t>
            </a:r>
            <a:endParaRPr sz="6600"/>
          </a:p>
          <a:p>
            <a:pPr defTabSz="1371600">
              <a:defRPr sz="4800">
                <a:solidFill>
                  <a:srgbClr val="404040"/>
                </a:solidFill>
                <a:latin typeface="Gill Sans MT"/>
                <a:ea typeface="Gill Sans MT"/>
                <a:cs typeface="Gill Sans MT"/>
                <a:sym typeface="Gill Sans MT"/>
              </a:defRPr>
            </a:pPr>
            <a:r>
              <a:t>Better</a:t>
            </a:r>
            <a:endParaRPr sz="6600"/>
          </a:p>
          <a:p>
            <a:pPr defTabSz="1371600">
              <a:defRPr sz="4800">
                <a:solidFill>
                  <a:srgbClr val="404040"/>
                </a:solidFill>
                <a:latin typeface="Gill Sans MT"/>
                <a:ea typeface="Gill Sans MT"/>
                <a:cs typeface="Gill Sans MT"/>
                <a:sym typeface="Gill Sans MT"/>
              </a:defRPr>
            </a:pPr>
            <a:r>
              <a:t>than Carry</a:t>
            </a:r>
          </a:p>
        </p:txBody>
      </p:sp>
      <p:sp>
        <p:nvSpPr>
          <p:cNvPr id="486" name="Straight Connector 4"/>
          <p:cNvSpPr/>
          <p:nvPr/>
        </p:nvSpPr>
        <p:spPr>
          <a:xfrm>
            <a:off x="7912675" y="10025988"/>
            <a:ext cx="2413002" cy="3"/>
          </a:xfrm>
          <a:prstGeom prst="line">
            <a:avLst/>
          </a:prstGeom>
          <a:ln w="76200">
            <a:solidFill>
              <a:srgbClr val="548235"/>
            </a:solidFill>
            <a:miter/>
          </a:ln>
        </p:spPr>
        <p:txBody>
          <a:bodyPr lIns="45718" tIns="45718" rIns="45718" bIns="45718"/>
          <a:lstStyle/>
          <a:p>
            <a:endParaRPr/>
          </a:p>
        </p:txBody>
      </p:sp>
      <p:pic>
        <p:nvPicPr>
          <p:cNvPr id="487" name="Picture 14" descr="Picture 14"/>
          <p:cNvPicPr>
            <a:picLocks noChangeAspect="1"/>
          </p:cNvPicPr>
          <p:nvPr/>
        </p:nvPicPr>
        <p:blipFill>
          <a:blip r:embed="rId5"/>
          <a:stretch>
            <a:fillRect/>
          </a:stretch>
        </p:blipFill>
        <p:spPr>
          <a:xfrm>
            <a:off x="4937759" y="1907347"/>
            <a:ext cx="8412482" cy="4754883"/>
          </a:xfrm>
          <a:prstGeom prst="rect">
            <a:avLst/>
          </a:prstGeom>
          <a:ln w="12700">
            <a:miter lim="400000"/>
          </a:ln>
        </p:spPr>
      </p:pic>
      <p:sp>
        <p:nvSpPr>
          <p:cNvPr id="488" name="TextBox 2"/>
          <p:cNvSpPr txBox="1"/>
          <p:nvPr/>
        </p:nvSpPr>
        <p:spPr>
          <a:xfrm>
            <a:off x="9891639" y="5160626"/>
            <a:ext cx="2611120" cy="861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defRPr sz="4800" b="1">
                <a:solidFill>
                  <a:srgbClr val="000000"/>
                </a:solidFill>
                <a:latin typeface="Arial"/>
                <a:ea typeface="Arial"/>
                <a:cs typeface="Arial"/>
                <a:sym typeface="Arial"/>
              </a:defRPr>
            </a:lvl1pPr>
          </a:lstStyle>
          <a:p>
            <a:r>
              <a:t>Stress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Rectangle 35"/>
          <p:cNvSpPr/>
          <p:nvPr/>
        </p:nvSpPr>
        <p:spPr>
          <a:xfrm>
            <a:off x="8880647" y="0"/>
            <a:ext cx="9407353" cy="13716000"/>
          </a:xfrm>
          <a:prstGeom prst="rect">
            <a:avLst/>
          </a:prstGeom>
          <a:gradFill>
            <a:gsLst>
              <a:gs pos="0">
                <a:srgbClr val="5B9BD5">
                  <a:alpha val="82000"/>
                </a:srgbClr>
              </a:gs>
              <a:gs pos="25000">
                <a:srgbClr val="5B9BD5">
                  <a:alpha val="60000"/>
                </a:srgbClr>
              </a:gs>
              <a:gs pos="94000">
                <a:srgbClr val="AFABAB"/>
              </a:gs>
              <a:gs pos="100000">
                <a:srgbClr val="AFABAB"/>
              </a:gs>
            </a:gsLst>
            <a:lin ang="4200000"/>
          </a:gra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268" name="Freeform 49"/>
          <p:cNvSpPr/>
          <p:nvPr/>
        </p:nvSpPr>
        <p:spPr>
          <a:xfrm flipH="1">
            <a:off x="10096272" y="1206670"/>
            <a:ext cx="8217128" cy="12553682"/>
          </a:xfrm>
          <a:custGeom>
            <a:avLst/>
            <a:gdLst/>
            <a:ahLst/>
            <a:cxnLst>
              <a:cxn ang="0">
                <a:pos x="wd2" y="hd2"/>
              </a:cxn>
              <a:cxn ang="5400000">
                <a:pos x="wd2" y="hd2"/>
              </a:cxn>
              <a:cxn ang="10800000">
                <a:pos x="wd2" y="hd2"/>
              </a:cxn>
              <a:cxn ang="16200000">
                <a:pos x="wd2" y="hd2"/>
              </a:cxn>
            </a:cxnLst>
            <a:rect l="0" t="0" r="r" b="b"/>
            <a:pathLst>
              <a:path w="21600" h="21600" extrusionOk="0">
                <a:moveTo>
                  <a:pt x="8588" y="0"/>
                </a:moveTo>
                <a:cubicBezTo>
                  <a:pt x="15775" y="0"/>
                  <a:pt x="21600" y="5084"/>
                  <a:pt x="21600" y="11356"/>
                </a:cubicBezTo>
                <a:cubicBezTo>
                  <a:pt x="21600" y="15668"/>
                  <a:pt x="18847" y="19418"/>
                  <a:pt x="14791" y="21341"/>
                </a:cubicBezTo>
                <a:lnTo>
                  <a:pt x="14174" y="21600"/>
                </a:lnTo>
                <a:lnTo>
                  <a:pt x="3002" y="21600"/>
                </a:lnTo>
                <a:lnTo>
                  <a:pt x="2386" y="21341"/>
                </a:lnTo>
                <a:cubicBezTo>
                  <a:pt x="1649" y="20991"/>
                  <a:pt x="954" y="20581"/>
                  <a:pt x="312" y="20118"/>
                </a:cubicBezTo>
                <a:lnTo>
                  <a:pt x="0" y="19871"/>
                </a:lnTo>
                <a:lnTo>
                  <a:pt x="0" y="2840"/>
                </a:lnTo>
                <a:lnTo>
                  <a:pt x="312" y="2593"/>
                </a:lnTo>
                <a:cubicBezTo>
                  <a:pt x="2561" y="973"/>
                  <a:pt x="5445" y="0"/>
                  <a:pt x="8588" y="0"/>
                </a:cubicBezTo>
                <a:close/>
              </a:path>
            </a:pathLst>
          </a:custGeom>
          <a:solidFill>
            <a:srgbClr val="FFFFFF"/>
          </a:solidFill>
          <a:ln w="25400">
            <a:solidFill>
              <a:srgbClr val="B1BECA"/>
            </a:solidFill>
            <a:miter/>
          </a:ln>
        </p:spPr>
        <p:txBody>
          <a:bodyPr tIns="91439" bIns="91439" anchor="ctr"/>
          <a:lstStyle/>
          <a:p>
            <a:pPr defTabSz="1828800">
              <a:defRPr sz="3600">
                <a:solidFill>
                  <a:srgbClr val="FFFFFF"/>
                </a:solidFill>
                <a:latin typeface="Calibri"/>
                <a:ea typeface="Calibri"/>
                <a:cs typeface="Calibri"/>
                <a:sym typeface="Calibri"/>
              </a:defRPr>
            </a:pPr>
            <a:endParaRPr/>
          </a:p>
        </p:txBody>
      </p:sp>
      <p:pic>
        <p:nvPicPr>
          <p:cNvPr id="269" name="Picture 9" descr="Picture 9"/>
          <p:cNvPicPr>
            <a:picLocks noChangeAspect="1"/>
          </p:cNvPicPr>
          <p:nvPr/>
        </p:nvPicPr>
        <p:blipFill>
          <a:blip r:embed="rId3"/>
          <a:srcRect/>
          <a:stretch>
            <a:fillRect/>
          </a:stretch>
        </p:blipFill>
        <p:spPr>
          <a:xfrm>
            <a:off x="10339975" y="1658804"/>
            <a:ext cx="7948025" cy="12194779"/>
          </a:xfrm>
          <a:custGeom>
            <a:avLst/>
            <a:gdLst/>
            <a:ahLst/>
            <a:cxnLst>
              <a:cxn ang="0">
                <a:pos x="wd2" y="hd2"/>
              </a:cxn>
              <a:cxn ang="5400000">
                <a:pos x="wd2" y="hd2"/>
              </a:cxn>
              <a:cxn ang="10800000">
                <a:pos x="wd2" y="hd2"/>
              </a:cxn>
              <a:cxn ang="16200000">
                <a:pos x="wd2" y="hd2"/>
              </a:cxn>
            </a:cxnLst>
            <a:rect l="0" t="0" r="r" b="b"/>
            <a:pathLst>
              <a:path w="21600" h="21600" extrusionOk="0">
                <a:moveTo>
                  <a:pt x="12720" y="0"/>
                </a:moveTo>
                <a:cubicBezTo>
                  <a:pt x="5695" y="0"/>
                  <a:pt x="0" y="4949"/>
                  <a:pt x="0" y="11054"/>
                </a:cubicBezTo>
                <a:cubicBezTo>
                  <a:pt x="0" y="15633"/>
                  <a:pt x="3203" y="19562"/>
                  <a:pt x="7769" y="21240"/>
                </a:cubicBezTo>
                <a:lnTo>
                  <a:pt x="8901" y="21600"/>
                </a:lnTo>
                <a:lnTo>
                  <a:pt x="16541" y="21600"/>
                </a:lnTo>
                <a:lnTo>
                  <a:pt x="17672" y="21240"/>
                </a:lnTo>
                <a:cubicBezTo>
                  <a:pt x="18813" y="20821"/>
                  <a:pt x="19869" y="20260"/>
                  <a:pt x="20812" y="19585"/>
                </a:cubicBezTo>
                <a:lnTo>
                  <a:pt x="21600" y="18962"/>
                </a:lnTo>
                <a:lnTo>
                  <a:pt x="21600" y="3146"/>
                </a:lnTo>
                <a:lnTo>
                  <a:pt x="20812" y="2524"/>
                </a:lnTo>
                <a:cubicBezTo>
                  <a:pt x="18613" y="947"/>
                  <a:pt x="15794" y="0"/>
                  <a:pt x="12720" y="0"/>
                </a:cubicBezTo>
                <a:close/>
              </a:path>
            </a:pathLst>
          </a:custGeom>
          <a:ln w="12700">
            <a:miter lim="400000"/>
          </a:ln>
        </p:spPr>
      </p:pic>
      <p:pic>
        <p:nvPicPr>
          <p:cNvPr id="270" name="Picture 10"/>
          <p:cNvPicPr>
            <a:picLocks noChangeAspect="1"/>
          </p:cNvPicPr>
          <p:nvPr/>
        </p:nvPicPr>
        <p:blipFill>
          <a:blip r:embed="rId4">
            <a:extLst>
              <a:ext uri="{28A0092B-C50C-407E-A947-70E740481C1C}">
                <a14:useLocalDpi xmlns:a14="http://schemas.microsoft.com/office/drawing/2010/main" val="0"/>
              </a:ext>
            </a:extLst>
          </a:blip>
          <a:srcRect/>
          <a:stretch/>
        </p:blipFill>
        <p:spPr>
          <a:xfrm>
            <a:off x="639835" y="388648"/>
            <a:ext cx="2451223" cy="2103120"/>
          </a:xfrm>
          <a:prstGeom prst="rect">
            <a:avLst/>
          </a:prstGeom>
          <a:ln w="12700">
            <a:miter lim="400000"/>
          </a:ln>
        </p:spPr>
      </p:pic>
      <p:sp>
        <p:nvSpPr>
          <p:cNvPr id="271" name="TextBox 16"/>
          <p:cNvSpPr txBox="1"/>
          <p:nvPr/>
        </p:nvSpPr>
        <p:spPr>
          <a:xfrm>
            <a:off x="3091058" y="375364"/>
            <a:ext cx="14442978" cy="11861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r" defTabSz="1828800">
              <a:defRPr sz="6600" b="1">
                <a:solidFill>
                  <a:srgbClr val="404040"/>
                </a:solidFill>
                <a:latin typeface="Gill Sans MT"/>
                <a:ea typeface="Gill Sans MT"/>
                <a:cs typeface="Gill Sans MT"/>
                <a:sym typeface="Gill Sans MT"/>
              </a:defRPr>
            </a:lvl1pPr>
          </a:lstStyle>
          <a:p>
            <a:r>
              <a:rPr dirty="0"/>
              <a:t>SEWMG Lifelong Gardening Project</a:t>
            </a:r>
          </a:p>
        </p:txBody>
      </p:sp>
      <p:sp>
        <p:nvSpPr>
          <p:cNvPr id="272" name="Rectangle 17"/>
          <p:cNvSpPr txBox="1"/>
          <p:nvPr/>
        </p:nvSpPr>
        <p:spPr>
          <a:xfrm>
            <a:off x="3258561" y="1561544"/>
            <a:ext cx="8483600" cy="821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l" defTabSz="1828800">
              <a:lnSpc>
                <a:spcPct val="90000"/>
              </a:lnSpc>
              <a:spcBef>
                <a:spcPts val="1200"/>
              </a:spcBef>
              <a:defRPr sz="3800" b="1" u="sng">
                <a:solidFill>
                  <a:srgbClr val="0000FF"/>
                </a:solidFill>
                <a:uFill>
                  <a:solidFill>
                    <a:srgbClr val="0000FF"/>
                  </a:solidFill>
                </a:uFill>
                <a:latin typeface="Gill Sans MT"/>
                <a:ea typeface="Gill Sans MT"/>
                <a:cs typeface="Gill Sans MT"/>
                <a:sym typeface="Gill Sans MT"/>
                <a:hlinkClick r:id="rId5"/>
              </a:defRPr>
            </a:lvl1pPr>
          </a:lstStyle>
          <a:p>
            <a:pPr>
              <a:defRPr u="none">
                <a:solidFill>
                  <a:srgbClr val="548235"/>
                </a:solidFill>
                <a:uFillTx/>
              </a:defRPr>
            </a:pPr>
            <a:r>
              <a:rPr lang="en-US" sz="4600" dirty="0">
                <a:solidFill>
                  <a:srgbClr val="588F26"/>
                </a:solidFill>
                <a:hlinkClick r:id="rId5">
                  <a:extLst>
                    <a:ext uri="{A12FA001-AC4F-418D-AE19-62706E023703}">
                      <ahyp:hlinkClr xmlns:ahyp="http://schemas.microsoft.com/office/drawing/2018/hyperlinkcolor" val="tx"/>
                    </a:ext>
                  </a:extLst>
                </a:hlinkClick>
              </a:rPr>
              <a:t>sewmg.org/lifelong-gardening</a:t>
            </a:r>
            <a:endParaRPr sz="4600" dirty="0">
              <a:solidFill>
                <a:srgbClr val="588F26"/>
              </a:solidFill>
              <a:uFill>
                <a:solidFill>
                  <a:srgbClr val="0000FF"/>
                </a:solidFill>
              </a:uFill>
              <a:hlinkClick r:id="rId5">
                <a:extLst>
                  <a:ext uri="{A12FA001-AC4F-418D-AE19-62706E023703}">
                    <ahyp:hlinkClr xmlns:ahyp="http://schemas.microsoft.com/office/drawing/2018/hyperlinkcolor" val="tx"/>
                  </a:ext>
                </a:extLst>
              </a:hlinkClick>
            </a:endParaRPr>
          </a:p>
        </p:txBody>
      </p:sp>
      <p:sp>
        <p:nvSpPr>
          <p:cNvPr id="273" name="Content Placeholder 2"/>
          <p:cNvSpPr txBox="1">
            <a:spLocks noGrp="1"/>
          </p:cNvSpPr>
          <p:nvPr>
            <p:ph type="body" sz="half" idx="1"/>
          </p:nvPr>
        </p:nvSpPr>
        <p:spPr>
          <a:xfrm>
            <a:off x="804093" y="2491768"/>
            <a:ext cx="7272461" cy="10731519"/>
          </a:xfrm>
          <a:prstGeom prst="rect">
            <a:avLst/>
          </a:prstGeom>
        </p:spPr>
        <p:txBody>
          <a:bodyPr anchor="ctr"/>
          <a:lstStyle/>
          <a:p>
            <a:pPr>
              <a:spcBef>
                <a:spcPts val="2400"/>
              </a:spcBef>
              <a:defRPr sz="3400">
                <a:latin typeface="Gill Sans MT"/>
                <a:ea typeface="Gill Sans MT"/>
                <a:cs typeface="Gill Sans MT"/>
                <a:sym typeface="Gill Sans MT"/>
              </a:defRPr>
            </a:pPr>
            <a:r>
              <a:rPr dirty="0"/>
              <a:t>A horticultural center with adaptive tools was being phased out. A SEWMG volunteer requested and received the tools in 2010 and the LLG Project was formed, including MGVs who were in nursing, physical and occupational therapy, education, and technology.</a:t>
            </a:r>
          </a:p>
          <a:p>
            <a:pPr>
              <a:spcBef>
                <a:spcPts val="2400"/>
              </a:spcBef>
              <a:defRPr sz="3400">
                <a:latin typeface="Gill Sans MT"/>
                <a:ea typeface="Gill Sans MT"/>
                <a:cs typeface="Gill Sans MT"/>
                <a:sym typeface="Gill Sans MT"/>
              </a:defRPr>
            </a:pPr>
            <a:r>
              <a:rPr dirty="0"/>
              <a:t>We cataloged the adaptive tools donated and proceeded to initiate and send donation letters to obtain additional tools.</a:t>
            </a:r>
          </a:p>
          <a:p>
            <a:pPr>
              <a:spcBef>
                <a:spcPts val="2400"/>
              </a:spcBef>
              <a:defRPr sz="3400">
                <a:latin typeface="Gill Sans MT"/>
                <a:ea typeface="Gill Sans MT"/>
                <a:cs typeface="Gill Sans MT"/>
                <a:sym typeface="Gill Sans MT"/>
              </a:defRPr>
            </a:pPr>
            <a:r>
              <a:rPr dirty="0"/>
              <a:t>A tool demonstration was created and requests for presentations began coming in. We developed our first PowerPoint, and additional presentations followed.</a:t>
            </a:r>
          </a:p>
          <a:p>
            <a:pPr>
              <a:spcBef>
                <a:spcPts val="2400"/>
              </a:spcBef>
              <a:defRPr sz="3400">
                <a:latin typeface="Gill Sans MT"/>
                <a:ea typeface="Gill Sans MT"/>
                <a:cs typeface="Gill Sans MT"/>
                <a:sym typeface="Gill Sans MT"/>
              </a:defRPr>
            </a:pPr>
            <a:r>
              <a:rPr dirty="0"/>
              <a:t>We created a “Toolbox” and have expanded to teach our program to other master gardener volunteers.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73">
                                            <p:bg/>
                                          </p:spTgt>
                                        </p:tgtEl>
                                        <p:attrNameLst>
                                          <p:attrName>style.visibility</p:attrName>
                                        </p:attrNameLst>
                                      </p:cBhvr>
                                      <p:to>
                                        <p:strVal val="visible"/>
                                      </p:to>
                                    </p:set>
                                    <p:anim calcmode="lin" valueType="num">
                                      <p:cBhvr>
                                        <p:cTn id="7" dur="1000" fill="hold"/>
                                        <p:tgtEl>
                                          <p:spTgt spid="273">
                                            <p:bg/>
                                          </p:spTgt>
                                        </p:tgtEl>
                                        <p:attrNameLst>
                                          <p:attrName>ppt_x</p:attrName>
                                        </p:attrNameLst>
                                      </p:cBhvr>
                                      <p:tavLst>
                                        <p:tav tm="0">
                                          <p:val>
                                            <p:strVal val="#ppt_x"/>
                                          </p:val>
                                        </p:tav>
                                        <p:tav tm="100000">
                                          <p:val>
                                            <p:strVal val="#ppt_x"/>
                                          </p:val>
                                        </p:tav>
                                      </p:tavLst>
                                    </p:anim>
                                    <p:anim calcmode="lin" valueType="num">
                                      <p:cBhvr>
                                        <p:cTn id="8" dur="1000" fill="hold"/>
                                        <p:tgtEl>
                                          <p:spTgt spid="273">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273">
                                            <p:txEl>
                                              <p:pRg st="0" end="0"/>
                                            </p:txEl>
                                          </p:spTgt>
                                        </p:tgtEl>
                                        <p:attrNameLst>
                                          <p:attrName>style.visibility</p:attrName>
                                        </p:attrNameLst>
                                      </p:cBhvr>
                                      <p:to>
                                        <p:strVal val="visible"/>
                                      </p:to>
                                    </p:set>
                                    <p:anim calcmode="lin" valueType="num">
                                      <p:cBhvr>
                                        <p:cTn id="11" dur="1000" fill="hold"/>
                                        <p:tgtEl>
                                          <p:spTgt spid="27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2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273">
                                            <p:txEl>
                                              <p:pRg st="1" end="1"/>
                                            </p:txEl>
                                          </p:spTgt>
                                        </p:tgtEl>
                                        <p:attrNameLst>
                                          <p:attrName>style.visibility</p:attrName>
                                        </p:attrNameLst>
                                      </p:cBhvr>
                                      <p:to>
                                        <p:strVal val="visible"/>
                                      </p:to>
                                    </p:set>
                                    <p:anim calcmode="lin" valueType="num">
                                      <p:cBhvr>
                                        <p:cTn id="17" dur="1000" fill="hold"/>
                                        <p:tgtEl>
                                          <p:spTgt spid="27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27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iterate>
                                    <p:tmAbs val="0"/>
                                  </p:iterate>
                                  <p:childTnLst>
                                    <p:set>
                                      <p:cBhvr>
                                        <p:cTn id="22" fill="hold"/>
                                        <p:tgtEl>
                                          <p:spTgt spid="273">
                                            <p:txEl>
                                              <p:pRg st="2" end="2"/>
                                            </p:txEl>
                                          </p:spTgt>
                                        </p:tgtEl>
                                        <p:attrNameLst>
                                          <p:attrName>style.visibility</p:attrName>
                                        </p:attrNameLst>
                                      </p:cBhvr>
                                      <p:to>
                                        <p:strVal val="visible"/>
                                      </p:to>
                                    </p:set>
                                    <p:anim calcmode="lin" valueType="num">
                                      <p:cBhvr>
                                        <p:cTn id="23" dur="1000" fill="hold"/>
                                        <p:tgtEl>
                                          <p:spTgt spid="27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27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1" nodeType="clickEffect">
                                  <p:stCondLst>
                                    <p:cond delay="0"/>
                                  </p:stCondLst>
                                  <p:iterate>
                                    <p:tmAbs val="0"/>
                                  </p:iterate>
                                  <p:childTnLst>
                                    <p:set>
                                      <p:cBhvr>
                                        <p:cTn id="28" fill="hold"/>
                                        <p:tgtEl>
                                          <p:spTgt spid="273">
                                            <p:txEl>
                                              <p:pRg st="3" end="3"/>
                                            </p:txEl>
                                          </p:spTgt>
                                        </p:tgtEl>
                                        <p:attrNameLst>
                                          <p:attrName>style.visibility</p:attrName>
                                        </p:attrNameLst>
                                      </p:cBhvr>
                                      <p:to>
                                        <p:strVal val="visible"/>
                                      </p:to>
                                    </p:set>
                                    <p:anim calcmode="lin" valueType="num">
                                      <p:cBhvr>
                                        <p:cTn id="29" dur="1000" fill="hold"/>
                                        <p:tgtEl>
                                          <p:spTgt spid="27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7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1" build="p"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4" name="Rectangle"/>
          <p:cNvGrpSpPr/>
          <p:nvPr/>
        </p:nvGrpSpPr>
        <p:grpSpPr>
          <a:xfrm>
            <a:off x="0" y="26778"/>
            <a:ext cx="18288000" cy="2134531"/>
            <a:chOff x="0" y="0"/>
            <a:chExt cx="18288000" cy="2134530"/>
          </a:xfrm>
        </p:grpSpPr>
        <p:sp>
          <p:nvSpPr>
            <p:cNvPr id="492" name="Rectangle"/>
            <p:cNvSpPr/>
            <p:nvPr/>
          </p:nvSpPr>
          <p:spPr>
            <a:xfrm>
              <a:off x="0" y="0"/>
              <a:ext cx="18288000" cy="2134531"/>
            </a:xfrm>
            <a:prstGeom prst="rect">
              <a:avLst/>
            </a:prstGeom>
            <a:solidFill>
              <a:srgbClr val="404040"/>
            </a:solidFill>
            <a:ln w="12700" cap="flat">
              <a:noFill/>
              <a:miter lim="400000"/>
            </a:ln>
            <a:effectLst>
              <a:outerShdw dist="38100" dir="5400000" rotWithShape="0">
                <a:srgbClr val="000000">
                  <a:alpha val="37999"/>
                </a:srgbClr>
              </a:outerShdw>
            </a:effectLst>
          </p:spPr>
          <p:txBody>
            <a:bodyPr wrap="square" lIns="50800" tIns="50800" rIns="50800" bIns="50800" numCol="1" anchor="ctr">
              <a:noAutofit/>
            </a:bodyPr>
            <a:lstStyle/>
            <a:p>
              <a:pPr defTabSz="1828800">
                <a:defRPr sz="8800">
                  <a:solidFill>
                    <a:srgbClr val="FFFFFF"/>
                  </a:solidFill>
                  <a:latin typeface="Gill Sans MT"/>
                  <a:ea typeface="Gill Sans MT"/>
                  <a:cs typeface="Gill Sans MT"/>
                  <a:sym typeface="Gill Sans MT"/>
                </a:defRPr>
              </a:pPr>
              <a:endParaRPr/>
            </a:p>
          </p:txBody>
        </p:sp>
        <p:sp>
          <p:nvSpPr>
            <p:cNvPr id="493" name="Modify Tools"/>
            <p:cNvSpPr txBox="1"/>
            <p:nvPr/>
          </p:nvSpPr>
          <p:spPr>
            <a:xfrm>
              <a:off x="0" y="302726"/>
              <a:ext cx="18288000" cy="15290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defTabSz="1828800">
                <a:defRPr sz="8800">
                  <a:solidFill>
                    <a:srgbClr val="FFFFFF"/>
                  </a:solidFill>
                  <a:latin typeface="Gill Sans MT"/>
                  <a:ea typeface="Gill Sans MT"/>
                  <a:cs typeface="Gill Sans MT"/>
                  <a:sym typeface="Gill Sans MT"/>
                </a:defRPr>
              </a:lvl1pPr>
            </a:lstStyle>
            <a:p>
              <a:r>
                <a:t>Modify Tools</a:t>
              </a:r>
            </a:p>
          </p:txBody>
        </p:sp>
      </p:grpSp>
      <p:pic>
        <p:nvPicPr>
          <p:cNvPr id="495" name="Picture 1" descr="Picture 1"/>
          <p:cNvPicPr>
            <a:picLocks noChangeAspect="1"/>
          </p:cNvPicPr>
          <p:nvPr/>
        </p:nvPicPr>
        <p:blipFill>
          <a:blip r:embed="rId3"/>
          <a:stretch>
            <a:fillRect/>
          </a:stretch>
        </p:blipFill>
        <p:spPr>
          <a:xfrm>
            <a:off x="10823016" y="2415911"/>
            <a:ext cx="7464984" cy="5669282"/>
          </a:xfrm>
          <a:prstGeom prst="rect">
            <a:avLst/>
          </a:prstGeom>
          <a:ln w="12700">
            <a:miter lim="400000"/>
          </a:ln>
        </p:spPr>
      </p:pic>
      <p:pic>
        <p:nvPicPr>
          <p:cNvPr id="496" name="Picture 3" descr="Picture 3"/>
          <p:cNvPicPr>
            <a:picLocks noChangeAspect="1"/>
          </p:cNvPicPr>
          <p:nvPr/>
        </p:nvPicPr>
        <p:blipFill>
          <a:blip r:embed="rId4"/>
          <a:stretch>
            <a:fillRect/>
          </a:stretch>
        </p:blipFill>
        <p:spPr>
          <a:xfrm>
            <a:off x="2319423" y="2350660"/>
            <a:ext cx="2303140" cy="11338560"/>
          </a:xfrm>
          <a:prstGeom prst="rect">
            <a:avLst/>
          </a:prstGeom>
          <a:ln w="12700">
            <a:miter lim="400000"/>
          </a:ln>
        </p:spPr>
      </p:pic>
      <p:pic>
        <p:nvPicPr>
          <p:cNvPr id="497" name="Picture 6" descr="Picture 6"/>
          <p:cNvPicPr>
            <a:picLocks noChangeAspect="1"/>
          </p:cNvPicPr>
          <p:nvPr/>
        </p:nvPicPr>
        <p:blipFill>
          <a:blip r:embed="rId5"/>
          <a:stretch>
            <a:fillRect/>
          </a:stretch>
        </p:blipFill>
        <p:spPr>
          <a:xfrm>
            <a:off x="1" y="2350660"/>
            <a:ext cx="2018259" cy="11338560"/>
          </a:xfrm>
          <a:prstGeom prst="rect">
            <a:avLst/>
          </a:prstGeom>
          <a:ln w="12700">
            <a:miter lim="400000"/>
          </a:ln>
        </p:spPr>
      </p:pic>
      <p:pic>
        <p:nvPicPr>
          <p:cNvPr id="498" name="Picture 7" descr="Picture 7"/>
          <p:cNvPicPr>
            <a:picLocks noChangeAspect="1"/>
          </p:cNvPicPr>
          <p:nvPr/>
        </p:nvPicPr>
        <p:blipFill>
          <a:blip r:embed="rId6"/>
          <a:stretch>
            <a:fillRect/>
          </a:stretch>
        </p:blipFill>
        <p:spPr>
          <a:xfrm>
            <a:off x="9728251" y="8568580"/>
            <a:ext cx="8559750" cy="5120642"/>
          </a:xfrm>
          <a:prstGeom prst="rect">
            <a:avLst/>
          </a:prstGeom>
          <a:ln w="12700">
            <a:miter lim="400000"/>
          </a:ln>
        </p:spPr>
      </p:pic>
      <p:pic>
        <p:nvPicPr>
          <p:cNvPr id="499" name="Picture 8" descr="Picture 8"/>
          <p:cNvPicPr>
            <a:picLocks noChangeAspect="1"/>
          </p:cNvPicPr>
          <p:nvPr/>
        </p:nvPicPr>
        <p:blipFill>
          <a:blip r:embed="rId7"/>
          <a:stretch>
            <a:fillRect/>
          </a:stretch>
        </p:blipFill>
        <p:spPr>
          <a:xfrm>
            <a:off x="4868529" y="2350660"/>
            <a:ext cx="5568579" cy="5852160"/>
          </a:xfrm>
          <a:prstGeom prst="rect">
            <a:avLst/>
          </a:prstGeom>
          <a:ln w="12700">
            <a:miter lim="400000"/>
          </a:ln>
        </p:spPr>
      </p:pic>
      <p:sp>
        <p:nvSpPr>
          <p:cNvPr id="500" name="TextBox 9"/>
          <p:cNvSpPr txBox="1"/>
          <p:nvPr/>
        </p:nvSpPr>
        <p:spPr>
          <a:xfrm>
            <a:off x="5338034" y="9559239"/>
            <a:ext cx="3674742" cy="311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1828800">
              <a:defRPr sz="6400" b="1">
                <a:solidFill>
                  <a:srgbClr val="C31F1F"/>
                </a:solidFill>
                <a:latin typeface="Gill Sans MT"/>
                <a:ea typeface="Gill Sans MT"/>
                <a:cs typeface="Gill Sans MT"/>
                <a:sym typeface="Gill Sans MT"/>
              </a:defRPr>
            </a:pPr>
            <a:r>
              <a:t>Improve Favorite</a:t>
            </a:r>
          </a:p>
          <a:p>
            <a:pPr defTabSz="1828800">
              <a:defRPr sz="6400" b="1">
                <a:solidFill>
                  <a:srgbClr val="C31F1F"/>
                </a:solidFill>
                <a:latin typeface="Gill Sans MT"/>
                <a:ea typeface="Gill Sans MT"/>
                <a:cs typeface="Gill Sans MT"/>
                <a:sym typeface="Gill Sans MT"/>
              </a:defRPr>
            </a:pPr>
            <a:r>
              <a:t>Tools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 name="Picture 7" descr="Picture 7"/>
          <p:cNvPicPr>
            <a:picLocks noChangeAspect="1"/>
          </p:cNvPicPr>
          <p:nvPr/>
        </p:nvPicPr>
        <p:blipFill>
          <a:blip r:embed="rId3"/>
          <a:stretch>
            <a:fillRect/>
          </a:stretch>
        </p:blipFill>
        <p:spPr>
          <a:xfrm>
            <a:off x="9353232" y="1894832"/>
            <a:ext cx="8528368" cy="8613648"/>
          </a:xfrm>
          <a:prstGeom prst="rect">
            <a:avLst/>
          </a:prstGeom>
          <a:ln w="12700">
            <a:miter lim="400000"/>
          </a:ln>
        </p:spPr>
      </p:pic>
      <p:pic>
        <p:nvPicPr>
          <p:cNvPr id="505" name="Picture 8" descr="Picture 8"/>
          <p:cNvPicPr>
            <a:picLocks noChangeAspect="1"/>
          </p:cNvPicPr>
          <p:nvPr/>
        </p:nvPicPr>
        <p:blipFill>
          <a:blip r:embed="rId4"/>
          <a:stretch>
            <a:fillRect/>
          </a:stretch>
        </p:blipFill>
        <p:spPr>
          <a:xfrm>
            <a:off x="321121" y="1894832"/>
            <a:ext cx="8613650" cy="8613648"/>
          </a:xfrm>
          <a:prstGeom prst="rect">
            <a:avLst/>
          </a:prstGeom>
          <a:ln w="12700">
            <a:miter lim="400000"/>
          </a:ln>
        </p:spPr>
      </p:pic>
      <p:grpSp>
        <p:nvGrpSpPr>
          <p:cNvPr id="508" name="Title 1"/>
          <p:cNvGrpSpPr/>
          <p:nvPr/>
        </p:nvGrpSpPr>
        <p:grpSpPr>
          <a:xfrm>
            <a:off x="321120" y="11095915"/>
            <a:ext cx="17560483" cy="1947789"/>
            <a:chOff x="0" y="0"/>
            <a:chExt cx="17560481" cy="1947788"/>
          </a:xfrm>
        </p:grpSpPr>
        <p:sp>
          <p:nvSpPr>
            <p:cNvPr id="506" name="Rectangle"/>
            <p:cNvSpPr/>
            <p:nvPr/>
          </p:nvSpPr>
          <p:spPr>
            <a:xfrm>
              <a:off x="-1" y="-1"/>
              <a:ext cx="17560483" cy="1947789"/>
            </a:xfrm>
            <a:prstGeom prst="rect">
              <a:avLst/>
            </a:prstGeom>
            <a:solidFill>
              <a:srgbClr val="404040"/>
            </a:solidFill>
            <a:ln w="12700" cap="flat">
              <a:noFill/>
              <a:miter lim="400000"/>
            </a:ln>
            <a:effectLst>
              <a:outerShdw dist="38100" dir="5400000" rotWithShape="0">
                <a:srgbClr val="000000">
                  <a:alpha val="37999"/>
                </a:srgbClr>
              </a:outerShdw>
            </a:effectLst>
          </p:spPr>
          <p:txBody>
            <a:bodyPr wrap="square" lIns="50800" tIns="50800" rIns="50800" bIns="50800" numCol="1" anchor="ctr">
              <a:noAutofit/>
            </a:bodyPr>
            <a:lstStyle/>
            <a:p>
              <a:pPr defTabSz="1828800">
                <a:defRPr sz="8800">
                  <a:solidFill>
                    <a:srgbClr val="000000"/>
                  </a:solidFill>
                  <a:latin typeface="Calibri"/>
                  <a:ea typeface="Calibri"/>
                  <a:cs typeface="Calibri"/>
                  <a:sym typeface="Calibri"/>
                </a:defRPr>
              </a:pPr>
              <a:endParaRPr/>
            </a:p>
          </p:txBody>
        </p:sp>
        <p:sp>
          <p:nvSpPr>
            <p:cNvPr id="507" name="Back Saving Grips"/>
            <p:cNvSpPr txBox="1"/>
            <p:nvPr/>
          </p:nvSpPr>
          <p:spPr>
            <a:xfrm>
              <a:off x="91439" y="272853"/>
              <a:ext cx="17377602" cy="14020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defTabSz="1828800">
                <a:defRPr sz="8000">
                  <a:solidFill>
                    <a:srgbClr val="FFFFFF"/>
                  </a:solidFill>
                  <a:latin typeface="Gill Sans MT"/>
                  <a:ea typeface="Gill Sans MT"/>
                  <a:cs typeface="Gill Sans MT"/>
                  <a:sym typeface="Gill Sans MT"/>
                </a:defRPr>
              </a:lvl1pPr>
            </a:lstStyle>
            <a:p>
              <a:r>
                <a:t>Back Saving Grips</a:t>
              </a:r>
            </a:p>
          </p:txBody>
        </p:sp>
      </p:grpSp>
      <p:sp>
        <p:nvSpPr>
          <p:cNvPr id="509" name="TextBox 11"/>
          <p:cNvSpPr txBox="1"/>
          <p:nvPr/>
        </p:nvSpPr>
        <p:spPr>
          <a:xfrm>
            <a:off x="321123" y="693814"/>
            <a:ext cx="8613649" cy="1096088"/>
          </a:xfrm>
          <a:prstGeom prst="rect">
            <a:avLst/>
          </a:prstGeom>
          <a:solidFill>
            <a:srgbClr val="D9D9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defRPr sz="6400" b="1">
                <a:solidFill>
                  <a:srgbClr val="000000"/>
                </a:solidFill>
                <a:latin typeface="Arial"/>
                <a:ea typeface="Arial"/>
                <a:cs typeface="Arial"/>
                <a:sym typeface="Arial"/>
              </a:defRPr>
            </a:lvl1pPr>
          </a:lstStyle>
          <a:p>
            <a:r>
              <a:t>D - Grip </a:t>
            </a:r>
          </a:p>
        </p:txBody>
      </p:sp>
      <p:sp>
        <p:nvSpPr>
          <p:cNvPr id="510" name="TextBox 13"/>
          <p:cNvSpPr txBox="1"/>
          <p:nvPr/>
        </p:nvSpPr>
        <p:spPr>
          <a:xfrm>
            <a:off x="9353232" y="693814"/>
            <a:ext cx="8528368" cy="1096088"/>
          </a:xfrm>
          <a:prstGeom prst="rect">
            <a:avLst/>
          </a:prstGeom>
          <a:solidFill>
            <a:srgbClr val="D9D9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defRPr sz="6400" b="1">
                <a:solidFill>
                  <a:srgbClr val="000000"/>
                </a:solidFill>
                <a:latin typeface="Arial"/>
                <a:ea typeface="Arial"/>
                <a:cs typeface="Arial"/>
                <a:sym typeface="Arial"/>
              </a:defRPr>
            </a:lvl1pPr>
          </a:lstStyle>
          <a:p>
            <a:r>
              <a:t>T - Grip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Title 1"/>
          <p:cNvSpPr txBox="1">
            <a:spLocks noGrp="1"/>
          </p:cNvSpPr>
          <p:nvPr>
            <p:ph type="title"/>
          </p:nvPr>
        </p:nvSpPr>
        <p:spPr>
          <a:xfrm>
            <a:off x="0" y="21516"/>
            <a:ext cx="18288000" cy="1654526"/>
          </a:xfrm>
          <a:prstGeom prst="rect">
            <a:avLst/>
          </a:prstGeom>
          <a:solidFill>
            <a:srgbClr val="E7E6E6"/>
          </a:solidFill>
        </p:spPr>
        <p:txBody>
          <a:bodyPr/>
          <a:lstStyle>
            <a:lvl1pPr algn="ctr">
              <a:defRPr sz="8000">
                <a:solidFill>
                  <a:srgbClr val="404040"/>
                </a:solidFill>
                <a:latin typeface="Gill Sans MT"/>
                <a:ea typeface="Gill Sans MT"/>
                <a:cs typeface="Gill Sans MT"/>
                <a:sym typeface="Gill Sans MT"/>
              </a:defRPr>
            </a:lvl1pPr>
          </a:lstStyle>
          <a:p>
            <a:r>
              <a:t>Seats and Kneelers</a:t>
            </a:r>
          </a:p>
        </p:txBody>
      </p:sp>
      <p:pic>
        <p:nvPicPr>
          <p:cNvPr id="515" name="Picture 3" descr="Picture 3"/>
          <p:cNvPicPr>
            <a:picLocks noChangeAspect="1"/>
          </p:cNvPicPr>
          <p:nvPr/>
        </p:nvPicPr>
        <p:blipFill>
          <a:blip r:embed="rId3"/>
          <a:stretch>
            <a:fillRect/>
          </a:stretch>
        </p:blipFill>
        <p:spPr>
          <a:xfrm>
            <a:off x="2089929" y="2356417"/>
            <a:ext cx="5340097" cy="5394962"/>
          </a:xfrm>
          <a:prstGeom prst="rect">
            <a:avLst/>
          </a:prstGeom>
          <a:ln w="12700">
            <a:miter lim="400000"/>
          </a:ln>
        </p:spPr>
      </p:pic>
      <p:pic>
        <p:nvPicPr>
          <p:cNvPr id="516" name="Picture 4" descr="Picture 4"/>
          <p:cNvPicPr>
            <a:picLocks noChangeAspect="1"/>
          </p:cNvPicPr>
          <p:nvPr/>
        </p:nvPicPr>
        <p:blipFill>
          <a:blip r:embed="rId4"/>
          <a:stretch>
            <a:fillRect/>
          </a:stretch>
        </p:blipFill>
        <p:spPr>
          <a:xfrm>
            <a:off x="11187144" y="2381817"/>
            <a:ext cx="4663442" cy="4663443"/>
          </a:xfrm>
          <a:prstGeom prst="rect">
            <a:avLst/>
          </a:prstGeom>
          <a:ln w="12700">
            <a:miter lim="400000"/>
          </a:ln>
        </p:spPr>
      </p:pic>
      <p:pic>
        <p:nvPicPr>
          <p:cNvPr id="517" name="Picture 7" descr="Picture 7"/>
          <p:cNvPicPr>
            <a:picLocks noChangeAspect="1"/>
          </p:cNvPicPr>
          <p:nvPr/>
        </p:nvPicPr>
        <p:blipFill>
          <a:blip r:embed="rId5"/>
          <a:stretch>
            <a:fillRect/>
          </a:stretch>
        </p:blipFill>
        <p:spPr>
          <a:xfrm>
            <a:off x="828057" y="7751378"/>
            <a:ext cx="7863841" cy="5669280"/>
          </a:xfrm>
          <a:prstGeom prst="rect">
            <a:avLst/>
          </a:prstGeom>
          <a:ln w="12700">
            <a:miter lim="400000"/>
          </a:ln>
        </p:spPr>
      </p:pic>
      <p:pic>
        <p:nvPicPr>
          <p:cNvPr id="518" name="Picture 9" descr="Picture 9"/>
          <p:cNvPicPr>
            <a:picLocks noChangeAspect="1"/>
          </p:cNvPicPr>
          <p:nvPr/>
        </p:nvPicPr>
        <p:blipFill>
          <a:blip r:embed="rId6"/>
          <a:stretch>
            <a:fillRect/>
          </a:stretch>
        </p:blipFill>
        <p:spPr>
          <a:xfrm>
            <a:off x="10126140" y="7654156"/>
            <a:ext cx="7015714" cy="5486402"/>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Rectangle 2"/>
          <p:cNvSpPr txBox="1"/>
          <p:nvPr/>
        </p:nvSpPr>
        <p:spPr>
          <a:xfrm>
            <a:off x="953914" y="2266513"/>
            <a:ext cx="16359851" cy="3484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5400">
                <a:solidFill>
                  <a:srgbClr val="000000"/>
                </a:solidFill>
                <a:latin typeface="Gill Sans MT"/>
                <a:ea typeface="Gill Sans MT"/>
                <a:cs typeface="Gill Sans MT"/>
                <a:sym typeface="Gill Sans MT"/>
              </a:defRPr>
            </a:lvl1pPr>
          </a:lstStyle>
          <a:p>
            <a:r>
              <a:t>Allows two people to lift larger (up to 200 lbs.), awkward objects in the garden, resulting in energy conservation and less stress on back, joints and muscles.</a:t>
            </a:r>
          </a:p>
        </p:txBody>
      </p:sp>
      <p:sp>
        <p:nvSpPr>
          <p:cNvPr id="523" name="TextBox 4"/>
          <p:cNvSpPr txBox="1"/>
          <p:nvPr/>
        </p:nvSpPr>
        <p:spPr>
          <a:xfrm>
            <a:off x="-10161" y="16202"/>
            <a:ext cx="18288002" cy="1402079"/>
          </a:xfrm>
          <a:prstGeom prst="rect">
            <a:avLst/>
          </a:prstGeom>
          <a:solidFill>
            <a:srgbClr val="E7E6E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lvl1pPr defTabSz="1828800">
              <a:defRPr sz="8000">
                <a:solidFill>
                  <a:srgbClr val="000000"/>
                </a:solidFill>
                <a:latin typeface="Gill Sans MT"/>
                <a:ea typeface="Gill Sans MT"/>
                <a:cs typeface="Gill Sans MT"/>
                <a:sym typeface="Gill Sans MT"/>
              </a:defRPr>
            </a:lvl1pPr>
          </a:lstStyle>
          <a:p>
            <a:r>
              <a:t>Pot Lifter</a:t>
            </a:r>
          </a:p>
        </p:txBody>
      </p:sp>
      <p:pic>
        <p:nvPicPr>
          <p:cNvPr id="524" name="Picture 1" descr="Picture 1"/>
          <p:cNvPicPr>
            <a:picLocks noChangeAspect="1"/>
          </p:cNvPicPr>
          <p:nvPr/>
        </p:nvPicPr>
        <p:blipFill>
          <a:blip r:embed="rId3"/>
          <a:stretch>
            <a:fillRect/>
          </a:stretch>
        </p:blipFill>
        <p:spPr>
          <a:xfrm>
            <a:off x="11226800" y="5785556"/>
            <a:ext cx="5620734" cy="7498083"/>
          </a:xfrm>
          <a:prstGeom prst="rect">
            <a:avLst/>
          </a:prstGeom>
          <a:ln w="12700">
            <a:miter lim="400000"/>
          </a:ln>
        </p:spPr>
      </p:pic>
      <p:pic>
        <p:nvPicPr>
          <p:cNvPr id="525" name="Picture 8" descr="Picture 8"/>
          <p:cNvPicPr>
            <a:picLocks noChangeAspect="1"/>
          </p:cNvPicPr>
          <p:nvPr/>
        </p:nvPicPr>
        <p:blipFill>
          <a:blip r:embed="rId4"/>
          <a:stretch>
            <a:fillRect/>
          </a:stretch>
        </p:blipFill>
        <p:spPr>
          <a:xfrm>
            <a:off x="1171235" y="6428221"/>
            <a:ext cx="9093992" cy="5669283"/>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Rectangle 2"/>
          <p:cNvSpPr txBox="1"/>
          <p:nvPr/>
        </p:nvSpPr>
        <p:spPr>
          <a:xfrm>
            <a:off x="2113885" y="1904713"/>
            <a:ext cx="14060231" cy="4119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5200">
                <a:solidFill>
                  <a:srgbClr val="000000"/>
                </a:solidFill>
                <a:latin typeface="Gill Sans MT"/>
                <a:ea typeface="Gill Sans MT"/>
                <a:cs typeface="Gill Sans MT"/>
                <a:sym typeface="Gill Sans MT"/>
              </a:defRPr>
            </a:lvl1pPr>
          </a:lstStyle>
          <a:p>
            <a:r>
              <a:t>Carries any potted plant up to 20 inches wide by 30 inches tall and up to 100 pounds. Moves pots and containers with less energy and less stress on joints and muscles, particularly back, knee, and hip joints and muscles.  </a:t>
            </a:r>
          </a:p>
        </p:txBody>
      </p:sp>
      <p:sp>
        <p:nvSpPr>
          <p:cNvPr id="530" name="TextBox 4"/>
          <p:cNvSpPr txBox="1"/>
          <p:nvPr/>
        </p:nvSpPr>
        <p:spPr>
          <a:xfrm>
            <a:off x="0" y="-54710"/>
            <a:ext cx="18288000" cy="1402079"/>
          </a:xfrm>
          <a:prstGeom prst="rect">
            <a:avLst/>
          </a:prstGeom>
          <a:solidFill>
            <a:srgbClr val="E7E6E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lvl1pPr defTabSz="1828800">
              <a:lnSpc>
                <a:spcPct val="90000"/>
              </a:lnSpc>
              <a:defRPr sz="8000">
                <a:solidFill>
                  <a:srgbClr val="000000"/>
                </a:solidFill>
                <a:latin typeface="Gill Sans MT"/>
                <a:ea typeface="Gill Sans MT"/>
                <a:cs typeface="Gill Sans MT"/>
                <a:sym typeface="Gill Sans MT"/>
              </a:defRPr>
            </a:lvl1pPr>
          </a:lstStyle>
          <a:p>
            <a:r>
              <a:t>PotMover Caddy</a:t>
            </a:r>
          </a:p>
        </p:txBody>
      </p:sp>
      <p:pic>
        <p:nvPicPr>
          <p:cNvPr id="531" name="Picture 7" descr="Picture 7"/>
          <p:cNvPicPr>
            <a:picLocks noChangeAspect="1"/>
          </p:cNvPicPr>
          <p:nvPr/>
        </p:nvPicPr>
        <p:blipFill>
          <a:blip r:embed="rId3"/>
          <a:stretch>
            <a:fillRect/>
          </a:stretch>
        </p:blipFill>
        <p:spPr>
          <a:xfrm>
            <a:off x="2022443" y="6702524"/>
            <a:ext cx="14213714" cy="5486403"/>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7" name="Rectangle"/>
          <p:cNvGrpSpPr/>
          <p:nvPr/>
        </p:nvGrpSpPr>
        <p:grpSpPr>
          <a:xfrm>
            <a:off x="2601259" y="747059"/>
            <a:ext cx="13085476" cy="1581892"/>
            <a:chOff x="0" y="0"/>
            <a:chExt cx="13085475" cy="1581890"/>
          </a:xfrm>
        </p:grpSpPr>
        <p:sp>
          <p:nvSpPr>
            <p:cNvPr id="535" name="Rectangle"/>
            <p:cNvSpPr/>
            <p:nvPr/>
          </p:nvSpPr>
          <p:spPr>
            <a:xfrm>
              <a:off x="0" y="-1"/>
              <a:ext cx="13085476" cy="1581892"/>
            </a:xfrm>
            <a:prstGeom prst="rect">
              <a:avLst/>
            </a:prstGeom>
            <a:solidFill>
              <a:srgbClr val="404040"/>
            </a:solidFill>
            <a:ln w="12700" cap="flat">
              <a:noFill/>
              <a:miter lim="400000"/>
            </a:ln>
            <a:effectLst>
              <a:outerShdw dist="38100" dir="5400000" rotWithShape="0">
                <a:srgbClr val="000000">
                  <a:alpha val="37999"/>
                </a:srgbClr>
              </a:outerShdw>
            </a:effectLst>
          </p:spPr>
          <p:txBody>
            <a:bodyPr wrap="square" lIns="50800" tIns="50800" rIns="50800" bIns="50800" numCol="1" anchor="ctr">
              <a:noAutofit/>
            </a:bodyPr>
            <a:lstStyle/>
            <a:p>
              <a:pPr defTabSz="1828800">
                <a:defRPr sz="7200">
                  <a:solidFill>
                    <a:srgbClr val="FFFFFF"/>
                  </a:solidFill>
                  <a:latin typeface="Gill Sans MT"/>
                  <a:ea typeface="Gill Sans MT"/>
                  <a:cs typeface="Gill Sans MT"/>
                  <a:sym typeface="Gill Sans MT"/>
                </a:defRPr>
              </a:pPr>
              <a:endParaRPr/>
            </a:p>
          </p:txBody>
        </p:sp>
        <p:sp>
          <p:nvSpPr>
            <p:cNvPr id="536" name="Garden Smarter Not Harder"/>
            <p:cNvSpPr txBox="1"/>
            <p:nvPr/>
          </p:nvSpPr>
          <p:spPr>
            <a:xfrm>
              <a:off x="0" y="153406"/>
              <a:ext cx="13085476" cy="12750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defTabSz="1828800">
                <a:defRPr sz="7200">
                  <a:solidFill>
                    <a:srgbClr val="FFFFFF"/>
                  </a:solidFill>
                  <a:latin typeface="Gill Sans MT"/>
                  <a:ea typeface="Gill Sans MT"/>
                  <a:cs typeface="Gill Sans MT"/>
                  <a:sym typeface="Gill Sans MT"/>
                </a:defRPr>
              </a:lvl1pPr>
            </a:lstStyle>
            <a:p>
              <a:r>
                <a:t>Garden Smarter Not Harder</a:t>
              </a:r>
            </a:p>
          </p:txBody>
        </p:sp>
      </p:grpSp>
      <p:pic>
        <p:nvPicPr>
          <p:cNvPr id="538" name="Picture 3" descr="Picture 3"/>
          <p:cNvPicPr>
            <a:picLocks noChangeAspect="1"/>
          </p:cNvPicPr>
          <p:nvPr/>
        </p:nvPicPr>
        <p:blipFill>
          <a:blip r:embed="rId3"/>
          <a:stretch>
            <a:fillRect/>
          </a:stretch>
        </p:blipFill>
        <p:spPr>
          <a:xfrm>
            <a:off x="2601259" y="2328950"/>
            <a:ext cx="13085476" cy="8595360"/>
          </a:xfrm>
          <a:prstGeom prst="rect">
            <a:avLst/>
          </a:prstGeom>
          <a:ln w="12700">
            <a:miter lim="400000"/>
          </a:ln>
        </p:spPr>
      </p:pic>
      <p:grpSp>
        <p:nvGrpSpPr>
          <p:cNvPr id="541" name="Rectangle"/>
          <p:cNvGrpSpPr/>
          <p:nvPr/>
        </p:nvGrpSpPr>
        <p:grpSpPr>
          <a:xfrm>
            <a:off x="2601262" y="10727559"/>
            <a:ext cx="13085476" cy="2367279"/>
            <a:chOff x="0" y="0"/>
            <a:chExt cx="13085475" cy="2367277"/>
          </a:xfrm>
        </p:grpSpPr>
        <p:sp>
          <p:nvSpPr>
            <p:cNvPr id="539" name="Rectangle"/>
            <p:cNvSpPr/>
            <p:nvPr/>
          </p:nvSpPr>
          <p:spPr>
            <a:xfrm>
              <a:off x="0" y="392693"/>
              <a:ext cx="13085476" cy="1581892"/>
            </a:xfrm>
            <a:prstGeom prst="rect">
              <a:avLst/>
            </a:prstGeom>
            <a:solidFill>
              <a:srgbClr val="DFDFDF"/>
            </a:solidFill>
            <a:ln w="12700" cap="flat">
              <a:noFill/>
              <a:miter lim="400000"/>
            </a:ln>
            <a:effectLst>
              <a:outerShdw dist="38100" dir="5400000" rotWithShape="0">
                <a:srgbClr val="000000">
                  <a:alpha val="37999"/>
                </a:srgbClr>
              </a:outerShdw>
            </a:effectLst>
          </p:spPr>
          <p:txBody>
            <a:bodyPr wrap="square" lIns="50800" tIns="50800" rIns="50800" bIns="50800" numCol="1" anchor="ctr">
              <a:noAutofit/>
            </a:bodyPr>
            <a:lstStyle/>
            <a:p>
              <a:pPr defTabSz="1828800">
                <a:defRPr sz="7200">
                  <a:solidFill>
                    <a:srgbClr val="151515"/>
                  </a:solidFill>
                  <a:latin typeface="Gill Sans MT"/>
                  <a:ea typeface="Gill Sans MT"/>
                  <a:cs typeface="Gill Sans MT"/>
                  <a:sym typeface="Gill Sans MT"/>
                </a:defRPr>
              </a:pPr>
              <a:endParaRPr/>
            </a:p>
          </p:txBody>
        </p:sp>
        <p:sp>
          <p:nvSpPr>
            <p:cNvPr id="540" name="Select the Right Tool for the Job!"/>
            <p:cNvSpPr txBox="1"/>
            <p:nvPr/>
          </p:nvSpPr>
          <p:spPr>
            <a:xfrm>
              <a:off x="0" y="0"/>
              <a:ext cx="13085476" cy="23672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defTabSz="1828800">
                <a:defRPr sz="7200">
                  <a:solidFill>
                    <a:srgbClr val="151515"/>
                  </a:solidFill>
                  <a:latin typeface="Gill Sans MT"/>
                  <a:ea typeface="Gill Sans MT"/>
                  <a:cs typeface="Gill Sans MT"/>
                  <a:sym typeface="Gill Sans MT"/>
                </a:defRPr>
              </a:lvl1pPr>
            </a:lstStyle>
            <a:p>
              <a:r>
                <a:t>Select the Right Tool for the Job!</a:t>
              </a:r>
            </a:p>
          </p:txBody>
        </p:sp>
      </p:gr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Rectangle 8"/>
          <p:cNvSpPr/>
          <p:nvPr/>
        </p:nvSpPr>
        <p:spPr>
          <a:xfrm>
            <a:off x="504826" y="641348"/>
            <a:ext cx="6499226" cy="12360280"/>
          </a:xfrm>
          <a:prstGeom prst="rect">
            <a:avLst/>
          </a:prstGeom>
          <a:solidFill>
            <a:srgbClr val="404040">
              <a:alpha val="89804"/>
            </a:srgbClr>
          </a:solidFill>
          <a:ln w="254000" cap="sq">
            <a:solidFill>
              <a:srgbClr val="BFBFBF">
                <a:alpha val="80000"/>
              </a:srgbClr>
            </a:solidFill>
            <a:miter/>
          </a:ln>
        </p:spPr>
        <p:txBody>
          <a:bodyPr lIns="50800" tIns="50800" rIns="50800" bIns="50800" anchor="ctr"/>
          <a:lstStyle/>
          <a:p>
            <a:pPr defTabSz="1828800">
              <a:defRPr sz="3600">
                <a:solidFill>
                  <a:srgbClr val="FFFFFF"/>
                </a:solidFill>
                <a:latin typeface="Calibri"/>
                <a:ea typeface="Calibri"/>
                <a:cs typeface="Calibri"/>
                <a:sym typeface="Calibri"/>
              </a:defRPr>
            </a:pPr>
            <a:endParaRPr/>
          </a:p>
        </p:txBody>
      </p:sp>
      <p:sp>
        <p:nvSpPr>
          <p:cNvPr id="546" name="Title 3"/>
          <p:cNvSpPr txBox="1">
            <a:spLocks noGrp="1"/>
          </p:cNvSpPr>
          <p:nvPr>
            <p:ph type="title"/>
          </p:nvPr>
        </p:nvSpPr>
        <p:spPr>
          <a:xfrm>
            <a:off x="1012825" y="1609724"/>
            <a:ext cx="5486403" cy="5775328"/>
          </a:xfrm>
          <a:prstGeom prst="rect">
            <a:avLst/>
          </a:prstGeom>
        </p:spPr>
        <p:txBody>
          <a:bodyPr anchor="b"/>
          <a:lstStyle/>
          <a:p>
            <a:pPr algn="ctr">
              <a:defRPr sz="7200" b="1">
                <a:solidFill>
                  <a:srgbClr val="FFFFFF"/>
                </a:solidFill>
                <a:latin typeface="Gill Sans MT"/>
                <a:ea typeface="Gill Sans MT"/>
                <a:cs typeface="Gill Sans MT"/>
                <a:sym typeface="Gill Sans MT"/>
              </a:defRPr>
            </a:pPr>
            <a:r>
              <a:t>Good</a:t>
            </a:r>
            <a:br/>
            <a:r>
              <a:t>Body</a:t>
            </a:r>
            <a:br/>
            <a:r>
              <a:t>Mechanics</a:t>
            </a:r>
          </a:p>
        </p:txBody>
      </p:sp>
      <p:sp>
        <p:nvSpPr>
          <p:cNvPr id="547" name="Straight Connector 10"/>
          <p:cNvSpPr/>
          <p:nvPr/>
        </p:nvSpPr>
        <p:spPr>
          <a:xfrm>
            <a:off x="1787525" y="7820026"/>
            <a:ext cx="3879853" cy="1"/>
          </a:xfrm>
          <a:prstGeom prst="line">
            <a:avLst/>
          </a:prstGeom>
          <a:ln w="38100">
            <a:solidFill>
              <a:srgbClr val="D9D9D9"/>
            </a:solidFill>
            <a:miter/>
          </a:ln>
        </p:spPr>
        <p:txBody>
          <a:bodyPr lIns="45718" tIns="45718" rIns="45718" bIns="45718"/>
          <a:lstStyle/>
          <a:p>
            <a:endParaRPr/>
          </a:p>
        </p:txBody>
      </p:sp>
      <p:pic>
        <p:nvPicPr>
          <p:cNvPr id="548" name="Picture 5" descr="Picture 5"/>
          <p:cNvPicPr>
            <a:picLocks noChangeAspect="1"/>
          </p:cNvPicPr>
          <p:nvPr/>
        </p:nvPicPr>
        <p:blipFill>
          <a:blip r:embed="rId3"/>
          <a:stretch>
            <a:fillRect/>
          </a:stretch>
        </p:blipFill>
        <p:spPr>
          <a:xfrm>
            <a:off x="11067412" y="877887"/>
            <a:ext cx="6207763" cy="11887202"/>
          </a:xfrm>
          <a:prstGeom prst="rect">
            <a:avLst/>
          </a:prstGeom>
          <a:ln w="12700">
            <a:miter lim="400000"/>
          </a:ln>
        </p:spPr>
      </p:pic>
      <p:sp>
        <p:nvSpPr>
          <p:cNvPr id="549" name="TextBox 6"/>
          <p:cNvSpPr txBox="1"/>
          <p:nvPr/>
        </p:nvSpPr>
        <p:spPr>
          <a:xfrm>
            <a:off x="8128851" y="3838287"/>
            <a:ext cx="3063665" cy="2087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1828800">
              <a:defRPr sz="6400" b="1" i="1">
                <a:solidFill>
                  <a:srgbClr val="000000"/>
                </a:solidFill>
                <a:latin typeface="Bookman Old Style"/>
                <a:ea typeface="Bookman Old Style"/>
                <a:cs typeface="Bookman Old Style"/>
                <a:sym typeface="Bookman Old Style"/>
              </a:defRPr>
            </a:pPr>
            <a:r>
              <a:t>To</a:t>
            </a:r>
          </a:p>
          <a:p>
            <a:pPr defTabSz="1828800">
              <a:defRPr sz="6400" b="1" i="1">
                <a:solidFill>
                  <a:srgbClr val="000000"/>
                </a:solidFill>
                <a:latin typeface="Bookman Old Style"/>
                <a:ea typeface="Bookman Old Style"/>
                <a:cs typeface="Bookman Old Style"/>
                <a:sym typeface="Bookman Old Style"/>
              </a:defRPr>
            </a:pPr>
            <a:r>
              <a:t>Avoid </a:t>
            </a:r>
          </a:p>
        </p:txBody>
      </p:sp>
      <p:pic>
        <p:nvPicPr>
          <p:cNvPr id="550" name="Picture 1" descr="Picture 1"/>
          <p:cNvPicPr>
            <a:picLocks noChangeAspect="1"/>
          </p:cNvPicPr>
          <p:nvPr/>
        </p:nvPicPr>
        <p:blipFill>
          <a:blip r:embed="rId4"/>
          <a:stretch>
            <a:fillRect/>
          </a:stretch>
        </p:blipFill>
        <p:spPr>
          <a:xfrm>
            <a:off x="2154238" y="8810627"/>
            <a:ext cx="3200401" cy="3200401"/>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Content Placeholder 2"/>
          <p:cNvSpPr txBox="1">
            <a:spLocks noGrp="1"/>
          </p:cNvSpPr>
          <p:nvPr>
            <p:ph type="body" sz="quarter" idx="1"/>
          </p:nvPr>
        </p:nvSpPr>
        <p:spPr>
          <a:xfrm>
            <a:off x="1010442" y="4213767"/>
            <a:ext cx="16267116" cy="1477997"/>
          </a:xfrm>
          <a:prstGeom prst="rect">
            <a:avLst/>
          </a:prstGeom>
          <a:solidFill>
            <a:srgbClr val="E2F0D9"/>
          </a:solidFill>
        </p:spPr>
        <p:txBody>
          <a:bodyPr anchor="ctr"/>
          <a:lstStyle>
            <a:lvl1pPr marL="0" indent="0">
              <a:lnSpc>
                <a:spcPct val="100000"/>
              </a:lnSpc>
              <a:spcBef>
                <a:spcPts val="4800"/>
              </a:spcBef>
              <a:buSzTx/>
              <a:buNone/>
              <a:defRPr sz="7200">
                <a:latin typeface="Arial"/>
                <a:ea typeface="Arial"/>
                <a:cs typeface="Arial"/>
                <a:sym typeface="Arial"/>
              </a:defRPr>
            </a:lvl1pPr>
          </a:lstStyle>
          <a:p>
            <a:r>
              <a:t>Maintain balance and control</a:t>
            </a:r>
          </a:p>
        </p:txBody>
      </p:sp>
      <p:grpSp>
        <p:nvGrpSpPr>
          <p:cNvPr id="557" name="Title 1"/>
          <p:cNvGrpSpPr/>
          <p:nvPr/>
        </p:nvGrpSpPr>
        <p:grpSpPr>
          <a:xfrm>
            <a:off x="0" y="-4"/>
            <a:ext cx="18288000" cy="3244168"/>
            <a:chOff x="0" y="-2"/>
            <a:chExt cx="18288000" cy="3244166"/>
          </a:xfrm>
        </p:grpSpPr>
        <p:sp>
          <p:nvSpPr>
            <p:cNvPr id="555" name="Rectangle"/>
            <p:cNvSpPr/>
            <p:nvPr/>
          </p:nvSpPr>
          <p:spPr>
            <a:xfrm>
              <a:off x="0" y="-3"/>
              <a:ext cx="18288000" cy="3244168"/>
            </a:xfrm>
            <a:prstGeom prst="rect">
              <a:avLst/>
            </a:prstGeom>
            <a:solidFill>
              <a:srgbClr val="595959"/>
            </a:solidFill>
            <a:ln w="12700" cap="flat">
              <a:noFill/>
              <a:miter lim="400000"/>
            </a:ln>
            <a:effectLst/>
          </p:spPr>
          <p:txBody>
            <a:bodyPr wrap="square" lIns="50800" tIns="50800" rIns="50800" bIns="50800" numCol="1" anchor="ctr">
              <a:noAutofit/>
            </a:bodyPr>
            <a:lstStyle/>
            <a:p>
              <a:pPr defTabSz="1828800">
                <a:defRPr sz="8800">
                  <a:solidFill>
                    <a:srgbClr val="000000"/>
                  </a:solidFill>
                  <a:latin typeface="Calibri"/>
                  <a:ea typeface="Calibri"/>
                  <a:cs typeface="Calibri"/>
                  <a:sym typeface="Calibri"/>
                </a:defRPr>
              </a:pPr>
              <a:endParaRPr/>
            </a:p>
          </p:txBody>
        </p:sp>
        <p:sp>
          <p:nvSpPr>
            <p:cNvPr id="556" name="Reasons to Use…"/>
            <p:cNvSpPr txBox="1"/>
            <p:nvPr/>
          </p:nvSpPr>
          <p:spPr>
            <a:xfrm>
              <a:off x="91439" y="311440"/>
              <a:ext cx="18105121" cy="26212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p>
              <a:pPr defTabSz="1828800">
                <a:defRPr sz="8000" b="1">
                  <a:solidFill>
                    <a:srgbClr val="FFFFFF"/>
                  </a:solidFill>
                  <a:latin typeface="Gill Sans MT"/>
                  <a:ea typeface="Gill Sans MT"/>
                  <a:cs typeface="Gill Sans MT"/>
                  <a:sym typeface="Gill Sans MT"/>
                </a:defRPr>
              </a:pPr>
              <a:r>
                <a:t>Reasons to Use</a:t>
              </a:r>
              <a:endParaRPr sz="8800"/>
            </a:p>
            <a:p>
              <a:pPr defTabSz="1828800">
                <a:defRPr sz="8000" b="1">
                  <a:solidFill>
                    <a:srgbClr val="FFFFFF"/>
                  </a:solidFill>
                  <a:latin typeface="Gill Sans MT"/>
                  <a:ea typeface="Gill Sans MT"/>
                  <a:cs typeface="Gill Sans MT"/>
                  <a:sym typeface="Gill Sans MT"/>
                </a:defRPr>
              </a:pPr>
              <a:r>
                <a:t>Good Body Mechanics</a:t>
              </a:r>
            </a:p>
          </p:txBody>
        </p:sp>
      </p:grpSp>
      <p:grpSp>
        <p:nvGrpSpPr>
          <p:cNvPr id="560" name="Content Placeholder 2"/>
          <p:cNvGrpSpPr/>
          <p:nvPr/>
        </p:nvGrpSpPr>
        <p:grpSpPr>
          <a:xfrm>
            <a:off x="1010442" y="6349805"/>
            <a:ext cx="16267116" cy="1477997"/>
            <a:chOff x="0" y="0"/>
            <a:chExt cx="16267115" cy="1477996"/>
          </a:xfrm>
        </p:grpSpPr>
        <p:sp>
          <p:nvSpPr>
            <p:cNvPr id="558" name="Rectangle"/>
            <p:cNvSpPr/>
            <p:nvPr/>
          </p:nvSpPr>
          <p:spPr>
            <a:xfrm>
              <a:off x="0" y="-1"/>
              <a:ext cx="16267116" cy="1477998"/>
            </a:xfrm>
            <a:prstGeom prst="rect">
              <a:avLst/>
            </a:prstGeom>
            <a:solidFill>
              <a:srgbClr val="C5E0B4"/>
            </a:solidFill>
            <a:ln w="12700" cap="flat">
              <a:noFill/>
              <a:miter lim="400000"/>
            </a:ln>
            <a:effectLst/>
          </p:spPr>
          <p:txBody>
            <a:bodyPr wrap="square" lIns="50800" tIns="50800" rIns="50800" bIns="50800" numCol="1" anchor="ctr">
              <a:noAutofit/>
            </a:bodyPr>
            <a:lstStyle/>
            <a:p>
              <a:pPr algn="l" defTabSz="1828800">
                <a:spcBef>
                  <a:spcPts val="7200"/>
                </a:spcBef>
                <a:defRPr sz="5600">
                  <a:solidFill>
                    <a:srgbClr val="000000"/>
                  </a:solidFill>
                  <a:latin typeface="Calibri"/>
                  <a:ea typeface="Calibri"/>
                  <a:cs typeface="Calibri"/>
                  <a:sym typeface="Calibri"/>
                </a:defRPr>
              </a:pPr>
              <a:endParaRPr/>
            </a:p>
          </p:txBody>
        </p:sp>
        <p:sp>
          <p:nvSpPr>
            <p:cNvPr id="559" name="Prevent injury"/>
            <p:cNvSpPr txBox="1"/>
            <p:nvPr/>
          </p:nvSpPr>
          <p:spPr>
            <a:xfrm>
              <a:off x="91439" y="141815"/>
              <a:ext cx="16084236" cy="11943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algn="l" defTabSz="1828800">
                <a:spcBef>
                  <a:spcPts val="7200"/>
                </a:spcBef>
                <a:defRPr sz="7200">
                  <a:solidFill>
                    <a:srgbClr val="000000"/>
                  </a:solidFill>
                  <a:latin typeface="Arial"/>
                  <a:ea typeface="Arial"/>
                  <a:cs typeface="Arial"/>
                  <a:sym typeface="Arial"/>
                </a:defRPr>
              </a:lvl1pPr>
            </a:lstStyle>
            <a:p>
              <a:r>
                <a:t>Prevent injury</a:t>
              </a:r>
            </a:p>
          </p:txBody>
        </p:sp>
      </p:grpSp>
      <p:grpSp>
        <p:nvGrpSpPr>
          <p:cNvPr id="563" name="Content Placeholder 2"/>
          <p:cNvGrpSpPr/>
          <p:nvPr/>
        </p:nvGrpSpPr>
        <p:grpSpPr>
          <a:xfrm>
            <a:off x="1010442" y="8739844"/>
            <a:ext cx="16267116" cy="1477997"/>
            <a:chOff x="0" y="0"/>
            <a:chExt cx="16267115" cy="1477996"/>
          </a:xfrm>
        </p:grpSpPr>
        <p:sp>
          <p:nvSpPr>
            <p:cNvPr id="561" name="Rectangle"/>
            <p:cNvSpPr/>
            <p:nvPr/>
          </p:nvSpPr>
          <p:spPr>
            <a:xfrm>
              <a:off x="0" y="-1"/>
              <a:ext cx="16267116" cy="1477998"/>
            </a:xfrm>
            <a:prstGeom prst="rect">
              <a:avLst/>
            </a:prstGeom>
            <a:solidFill>
              <a:srgbClr val="A9D18E"/>
            </a:solidFill>
            <a:ln w="12700" cap="flat">
              <a:noFill/>
              <a:miter lim="400000"/>
            </a:ln>
            <a:effectLst/>
          </p:spPr>
          <p:txBody>
            <a:bodyPr wrap="square" lIns="50800" tIns="50800" rIns="50800" bIns="50800" numCol="1" anchor="ctr">
              <a:noAutofit/>
            </a:bodyPr>
            <a:lstStyle/>
            <a:p>
              <a:pPr algn="l" defTabSz="1828800">
                <a:spcBef>
                  <a:spcPts val="7200"/>
                </a:spcBef>
                <a:defRPr sz="5600">
                  <a:solidFill>
                    <a:srgbClr val="000000"/>
                  </a:solidFill>
                  <a:latin typeface="Calibri"/>
                  <a:ea typeface="Calibri"/>
                  <a:cs typeface="Calibri"/>
                  <a:sym typeface="Calibri"/>
                </a:defRPr>
              </a:pPr>
              <a:endParaRPr/>
            </a:p>
          </p:txBody>
        </p:sp>
        <p:sp>
          <p:nvSpPr>
            <p:cNvPr id="562" name="Make tasks easier"/>
            <p:cNvSpPr txBox="1"/>
            <p:nvPr/>
          </p:nvSpPr>
          <p:spPr>
            <a:xfrm>
              <a:off x="91439" y="141815"/>
              <a:ext cx="16084236" cy="11943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algn="l" defTabSz="1828800">
                <a:spcBef>
                  <a:spcPts val="7200"/>
                </a:spcBef>
                <a:defRPr sz="7200">
                  <a:solidFill>
                    <a:srgbClr val="000000"/>
                  </a:solidFill>
                  <a:latin typeface="Arial"/>
                  <a:ea typeface="Arial"/>
                  <a:cs typeface="Arial"/>
                  <a:sym typeface="Arial"/>
                </a:defRPr>
              </a:lvl1pPr>
            </a:lstStyle>
            <a:p>
              <a:r>
                <a:t>Make tasks easier</a:t>
              </a:r>
            </a:p>
          </p:txBody>
        </p:sp>
      </p:grpSp>
      <p:grpSp>
        <p:nvGrpSpPr>
          <p:cNvPr id="566" name="Content Placeholder 2"/>
          <p:cNvGrpSpPr/>
          <p:nvPr/>
        </p:nvGrpSpPr>
        <p:grpSpPr>
          <a:xfrm>
            <a:off x="1010442" y="11129881"/>
            <a:ext cx="16267116" cy="1477997"/>
            <a:chOff x="0" y="0"/>
            <a:chExt cx="16267115" cy="1477996"/>
          </a:xfrm>
        </p:grpSpPr>
        <p:sp>
          <p:nvSpPr>
            <p:cNvPr id="564" name="Rectangle"/>
            <p:cNvSpPr/>
            <p:nvPr/>
          </p:nvSpPr>
          <p:spPr>
            <a:xfrm>
              <a:off x="0" y="-1"/>
              <a:ext cx="16267116" cy="1477998"/>
            </a:xfrm>
            <a:prstGeom prst="rect">
              <a:avLst/>
            </a:prstGeom>
            <a:solidFill>
              <a:srgbClr val="87C55E"/>
            </a:solidFill>
            <a:ln w="12700" cap="flat">
              <a:noFill/>
              <a:miter lim="400000"/>
            </a:ln>
            <a:effectLst/>
          </p:spPr>
          <p:txBody>
            <a:bodyPr wrap="square" lIns="50800" tIns="50800" rIns="50800" bIns="50800" numCol="1" anchor="ctr">
              <a:noAutofit/>
            </a:bodyPr>
            <a:lstStyle/>
            <a:p>
              <a:pPr algn="l" defTabSz="1828800">
                <a:spcBef>
                  <a:spcPts val="7200"/>
                </a:spcBef>
                <a:defRPr sz="5600">
                  <a:solidFill>
                    <a:srgbClr val="000000"/>
                  </a:solidFill>
                  <a:latin typeface="Calibri"/>
                  <a:ea typeface="Calibri"/>
                  <a:cs typeface="Calibri"/>
                  <a:sym typeface="Calibri"/>
                </a:defRPr>
              </a:pPr>
              <a:endParaRPr/>
            </a:p>
          </p:txBody>
        </p:sp>
        <p:sp>
          <p:nvSpPr>
            <p:cNvPr id="565" name="Prevent unnecessary fatigue and strain"/>
            <p:cNvSpPr txBox="1"/>
            <p:nvPr/>
          </p:nvSpPr>
          <p:spPr>
            <a:xfrm>
              <a:off x="91439" y="141815"/>
              <a:ext cx="16084236" cy="11943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algn="l" defTabSz="1828800">
                <a:spcBef>
                  <a:spcPts val="7200"/>
                </a:spcBef>
                <a:defRPr sz="7200">
                  <a:solidFill>
                    <a:srgbClr val="000000"/>
                  </a:solidFill>
                  <a:latin typeface="Arial"/>
                  <a:ea typeface="Arial"/>
                  <a:cs typeface="Arial"/>
                  <a:sym typeface="Arial"/>
                </a:defRPr>
              </a:lvl1pPr>
            </a:lstStyle>
            <a:p>
              <a:r>
                <a:t>Prevent unnecessary fatigue and strain</a:t>
              </a:r>
            </a:p>
          </p:txBody>
        </p:sp>
      </p:gr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Content Placeholder 4"/>
          <p:cNvSpPr txBox="1">
            <a:spLocks noGrp="1"/>
          </p:cNvSpPr>
          <p:nvPr>
            <p:ph type="body" idx="1"/>
          </p:nvPr>
        </p:nvSpPr>
        <p:spPr>
          <a:xfrm>
            <a:off x="0" y="2510443"/>
            <a:ext cx="9144000" cy="11205558"/>
          </a:xfrm>
          <a:prstGeom prst="rect">
            <a:avLst/>
          </a:prstGeom>
          <a:solidFill>
            <a:srgbClr val="F2F2F2"/>
          </a:solidFill>
        </p:spPr>
        <p:txBody>
          <a:bodyPr>
            <a:normAutofit/>
          </a:bodyPr>
          <a:lstStyle/>
          <a:p>
            <a:pPr marL="1044575" indent="-895350" algn="ctr">
              <a:lnSpc>
                <a:spcPct val="100000"/>
              </a:lnSpc>
              <a:buSzTx/>
              <a:buNone/>
              <a:tabLst>
                <a:tab pos="914400" algn="l"/>
              </a:tabLst>
              <a:defRPr b="1">
                <a:latin typeface="Arial"/>
                <a:ea typeface="Arial"/>
                <a:cs typeface="Arial"/>
                <a:sym typeface="Arial"/>
              </a:defRPr>
            </a:pPr>
            <a:r>
              <a:rPr sz="5200" dirty="0"/>
              <a:t>Eight Rules:</a:t>
            </a:r>
          </a:p>
          <a:p>
            <a:pPr marL="1044575" indent="-895350">
              <a:lnSpc>
                <a:spcPct val="100000"/>
              </a:lnSpc>
              <a:spcBef>
                <a:spcPts val="4800"/>
              </a:spcBef>
              <a:buSzTx/>
              <a:buNone/>
              <a:tabLst>
                <a:tab pos="914400" algn="l"/>
              </a:tabLst>
              <a:defRPr>
                <a:latin typeface="Arial"/>
                <a:ea typeface="Arial"/>
                <a:cs typeface="Arial"/>
                <a:sym typeface="Arial"/>
              </a:defRPr>
            </a:pPr>
            <a:r>
              <a:rPr sz="5200" dirty="0"/>
              <a:t>1.	Maintain broad base of support</a:t>
            </a:r>
          </a:p>
          <a:p>
            <a:pPr marL="1044575" indent="-895350">
              <a:lnSpc>
                <a:spcPct val="100000"/>
              </a:lnSpc>
              <a:spcBef>
                <a:spcPts val="4800"/>
              </a:spcBef>
              <a:buSzTx/>
              <a:buNone/>
              <a:tabLst>
                <a:tab pos="914400" algn="l"/>
              </a:tabLst>
              <a:defRPr>
                <a:latin typeface="Arial"/>
                <a:ea typeface="Arial"/>
                <a:cs typeface="Arial"/>
                <a:sym typeface="Arial"/>
              </a:defRPr>
            </a:pPr>
            <a:r>
              <a:rPr sz="5200" dirty="0"/>
              <a:t>2.	Bend at hips and knees; get close to an object</a:t>
            </a:r>
          </a:p>
          <a:p>
            <a:pPr marL="1044575" indent="-895350">
              <a:lnSpc>
                <a:spcPct val="100000"/>
              </a:lnSpc>
              <a:spcBef>
                <a:spcPts val="4800"/>
              </a:spcBef>
              <a:buSzTx/>
              <a:buNone/>
              <a:tabLst>
                <a:tab pos="914400" algn="l"/>
              </a:tabLst>
              <a:defRPr>
                <a:latin typeface="Arial"/>
                <a:ea typeface="Arial"/>
                <a:cs typeface="Arial"/>
                <a:sym typeface="Arial"/>
              </a:defRPr>
            </a:pPr>
            <a:r>
              <a:rPr sz="5200" dirty="0"/>
              <a:t>3.	Use stronger (larger) muscles</a:t>
            </a:r>
          </a:p>
          <a:p>
            <a:pPr marL="1044575" indent="-895350">
              <a:lnSpc>
                <a:spcPct val="100000"/>
              </a:lnSpc>
              <a:spcBef>
                <a:spcPts val="4800"/>
              </a:spcBef>
              <a:buSzTx/>
              <a:buNone/>
              <a:tabLst>
                <a:tab pos="914400" algn="l"/>
              </a:tabLst>
              <a:defRPr>
                <a:latin typeface="Arial"/>
                <a:ea typeface="Arial"/>
                <a:cs typeface="Arial"/>
                <a:sym typeface="Arial"/>
              </a:defRPr>
            </a:pPr>
            <a:r>
              <a:rPr sz="5200" dirty="0"/>
              <a:t>4.	Use your body weight to push/pull</a:t>
            </a:r>
          </a:p>
        </p:txBody>
      </p:sp>
      <p:grpSp>
        <p:nvGrpSpPr>
          <p:cNvPr id="573" name="Title 1"/>
          <p:cNvGrpSpPr/>
          <p:nvPr/>
        </p:nvGrpSpPr>
        <p:grpSpPr>
          <a:xfrm>
            <a:off x="0" y="-5"/>
            <a:ext cx="9144000" cy="2510450"/>
            <a:chOff x="0" y="-2"/>
            <a:chExt cx="9144000" cy="2510448"/>
          </a:xfrm>
        </p:grpSpPr>
        <p:sp>
          <p:nvSpPr>
            <p:cNvPr id="571" name="Rectangle"/>
            <p:cNvSpPr/>
            <p:nvPr/>
          </p:nvSpPr>
          <p:spPr>
            <a:xfrm>
              <a:off x="0" y="-3"/>
              <a:ext cx="9144000" cy="2510450"/>
            </a:xfrm>
            <a:prstGeom prst="rect">
              <a:avLst/>
            </a:prstGeom>
            <a:solidFill>
              <a:srgbClr val="F2F2F2"/>
            </a:solidFill>
            <a:ln w="12700" cap="flat">
              <a:noFill/>
              <a:miter lim="400000"/>
            </a:ln>
            <a:effectLst/>
          </p:spPr>
          <p:txBody>
            <a:bodyPr wrap="square" lIns="50800" tIns="50800" rIns="50800" bIns="50800" numCol="1" anchor="ctr">
              <a:noAutofit/>
            </a:bodyPr>
            <a:lstStyle/>
            <a:p>
              <a:pPr defTabSz="1828800">
                <a:defRPr sz="8800">
                  <a:solidFill>
                    <a:srgbClr val="000000"/>
                  </a:solidFill>
                  <a:latin typeface="Calibri"/>
                  <a:ea typeface="Calibri"/>
                  <a:cs typeface="Calibri"/>
                  <a:sym typeface="Calibri"/>
                </a:defRPr>
              </a:pPr>
              <a:endParaRPr/>
            </a:p>
          </p:txBody>
        </p:sp>
        <p:sp>
          <p:nvSpPr>
            <p:cNvPr id="572" name="Body Mechanics"/>
            <p:cNvSpPr txBox="1"/>
            <p:nvPr/>
          </p:nvSpPr>
          <p:spPr>
            <a:xfrm>
              <a:off x="91438" y="596202"/>
              <a:ext cx="8961123" cy="1318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defTabSz="1828800">
                <a:defRPr sz="8000" b="1">
                  <a:solidFill>
                    <a:srgbClr val="000000"/>
                  </a:solidFill>
                  <a:latin typeface="Arial"/>
                  <a:ea typeface="Arial"/>
                  <a:cs typeface="Arial"/>
                  <a:sym typeface="Arial"/>
                </a:defRPr>
              </a:lvl1pPr>
            </a:lstStyle>
            <a:p>
              <a:r>
                <a:t>Body Mechanics</a:t>
              </a:r>
            </a:p>
          </p:txBody>
        </p:sp>
      </p:grpSp>
      <p:sp>
        <p:nvSpPr>
          <p:cNvPr id="574" name="Straight Connector 2"/>
          <p:cNvSpPr/>
          <p:nvPr/>
        </p:nvSpPr>
        <p:spPr>
          <a:xfrm>
            <a:off x="1995054" y="2161310"/>
            <a:ext cx="5347858" cy="1"/>
          </a:xfrm>
          <a:prstGeom prst="line">
            <a:avLst/>
          </a:prstGeom>
          <a:ln w="76200">
            <a:solidFill>
              <a:srgbClr val="FFFFFF"/>
            </a:solidFill>
            <a:miter/>
          </a:ln>
        </p:spPr>
        <p:txBody>
          <a:bodyPr lIns="45718" tIns="45718" rIns="45718" bIns="45718"/>
          <a:lstStyle/>
          <a:p>
            <a:endParaRPr/>
          </a:p>
        </p:txBody>
      </p:sp>
      <p:pic>
        <p:nvPicPr>
          <p:cNvPr id="575" name="Picture 3" descr="Picture 3"/>
          <p:cNvPicPr>
            <a:picLocks noChangeAspect="1"/>
          </p:cNvPicPr>
          <p:nvPr/>
        </p:nvPicPr>
        <p:blipFill>
          <a:blip r:embed="rId3"/>
          <a:stretch>
            <a:fillRect/>
          </a:stretch>
        </p:blipFill>
        <p:spPr>
          <a:xfrm>
            <a:off x="9144000" y="2510445"/>
            <a:ext cx="9095232" cy="877824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70">
                                            <p:txEl>
                                              <p:pRg st="1" end="1"/>
                                            </p:txEl>
                                          </p:spTgt>
                                        </p:tgtEl>
                                        <p:attrNameLst>
                                          <p:attrName>style.visibility</p:attrName>
                                        </p:attrNameLst>
                                      </p:cBhvr>
                                      <p:to>
                                        <p:strVal val="visible"/>
                                      </p:to>
                                    </p:set>
                                    <p:anim calcmode="lin" valueType="num">
                                      <p:cBhvr>
                                        <p:cTn id="7" dur="1000" fill="hold"/>
                                        <p:tgtEl>
                                          <p:spTgt spid="570">
                                            <p:txEl>
                                              <p:pRg st="1" end="1"/>
                                            </p:txEl>
                                          </p:spTgt>
                                        </p:tgtEl>
                                        <p:attrNameLst>
                                          <p:attrName>ppt_x</p:attrName>
                                        </p:attrNameLst>
                                      </p:cBhvr>
                                      <p:tavLst>
                                        <p:tav tm="0">
                                          <p:val>
                                            <p:strVal val="#ppt_x"/>
                                          </p:val>
                                        </p:tav>
                                        <p:tav tm="100000">
                                          <p:val>
                                            <p:strVal val="#ppt_x"/>
                                          </p:val>
                                        </p:tav>
                                      </p:tavLst>
                                    </p:anim>
                                    <p:anim calcmode="lin" valueType="num">
                                      <p:cBhvr>
                                        <p:cTn id="8" dur="1000" fill="hold"/>
                                        <p:tgtEl>
                                          <p:spTgt spid="5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p:tmAbs val="0"/>
                                  </p:iterate>
                                  <p:childTnLst>
                                    <p:set>
                                      <p:cBhvr>
                                        <p:cTn id="12" fill="hold"/>
                                        <p:tgtEl>
                                          <p:spTgt spid="570">
                                            <p:txEl>
                                              <p:pRg st="2" end="2"/>
                                            </p:txEl>
                                          </p:spTgt>
                                        </p:tgtEl>
                                        <p:attrNameLst>
                                          <p:attrName>style.visibility</p:attrName>
                                        </p:attrNameLst>
                                      </p:cBhvr>
                                      <p:to>
                                        <p:strVal val="visible"/>
                                      </p:to>
                                    </p:set>
                                    <p:anim calcmode="lin" valueType="num">
                                      <p:cBhvr>
                                        <p:cTn id="13" dur="1000" fill="hold"/>
                                        <p:tgtEl>
                                          <p:spTgt spid="570">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iterate>
                                    <p:tmAbs val="0"/>
                                  </p:iterate>
                                  <p:childTnLst>
                                    <p:set>
                                      <p:cBhvr>
                                        <p:cTn id="18" fill="hold"/>
                                        <p:tgtEl>
                                          <p:spTgt spid="570">
                                            <p:txEl>
                                              <p:pRg st="3" end="3"/>
                                            </p:txEl>
                                          </p:spTgt>
                                        </p:tgtEl>
                                        <p:attrNameLst>
                                          <p:attrName>style.visibility</p:attrName>
                                        </p:attrNameLst>
                                      </p:cBhvr>
                                      <p:to>
                                        <p:strVal val="visible"/>
                                      </p:to>
                                    </p:set>
                                    <p:anim calcmode="lin" valueType="num">
                                      <p:cBhvr>
                                        <p:cTn id="19" dur="1000" fill="hold"/>
                                        <p:tgtEl>
                                          <p:spTgt spid="570">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5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iterate>
                                    <p:tmAbs val="0"/>
                                  </p:iterate>
                                  <p:childTnLst>
                                    <p:set>
                                      <p:cBhvr>
                                        <p:cTn id="24" fill="hold"/>
                                        <p:tgtEl>
                                          <p:spTgt spid="570">
                                            <p:txEl>
                                              <p:pRg st="4" end="4"/>
                                            </p:txEl>
                                          </p:spTgt>
                                        </p:tgtEl>
                                        <p:attrNameLst>
                                          <p:attrName>style.visibility</p:attrName>
                                        </p:attrNameLst>
                                      </p:cBhvr>
                                      <p:to>
                                        <p:strVal val="visible"/>
                                      </p:to>
                                    </p:set>
                                    <p:anim calcmode="lin" valueType="num">
                                      <p:cBhvr>
                                        <p:cTn id="25" dur="1000" fill="hold"/>
                                        <p:tgtEl>
                                          <p:spTgt spid="570">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57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 grpId="1" build="p" bldLvl="5"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Content Placeholder 2"/>
          <p:cNvSpPr txBox="1">
            <a:spLocks noGrp="1"/>
          </p:cNvSpPr>
          <p:nvPr>
            <p:ph type="body" idx="1"/>
          </p:nvPr>
        </p:nvSpPr>
        <p:spPr>
          <a:xfrm>
            <a:off x="0" y="0"/>
            <a:ext cx="9144000" cy="13716000"/>
          </a:xfrm>
          <a:prstGeom prst="rect">
            <a:avLst/>
          </a:prstGeom>
          <a:solidFill>
            <a:srgbClr val="F2F2F2"/>
          </a:solidFill>
        </p:spPr>
        <p:txBody>
          <a:bodyPr/>
          <a:lstStyle/>
          <a:p>
            <a:pPr marL="914400" indent="-914400">
              <a:lnSpc>
                <a:spcPct val="150000"/>
              </a:lnSpc>
              <a:spcBef>
                <a:spcPts val="0"/>
              </a:spcBef>
              <a:buSzTx/>
              <a:buNone/>
              <a:tabLst>
                <a:tab pos="914400" algn="l"/>
              </a:tabLst>
              <a:defRPr sz="2000">
                <a:latin typeface="Arial"/>
                <a:ea typeface="Arial"/>
                <a:cs typeface="Arial"/>
                <a:sym typeface="Arial"/>
              </a:defRPr>
            </a:pPr>
            <a:endParaRPr dirty="0"/>
          </a:p>
          <a:p>
            <a:pPr marL="914400" indent="-914400">
              <a:lnSpc>
                <a:spcPct val="100000"/>
              </a:lnSpc>
              <a:spcBef>
                <a:spcPts val="0"/>
              </a:spcBef>
              <a:buSzTx/>
              <a:buNone/>
              <a:tabLst>
                <a:tab pos="914400" algn="l"/>
              </a:tabLst>
              <a:defRPr>
                <a:latin typeface="Arial"/>
                <a:ea typeface="Arial"/>
                <a:cs typeface="Arial"/>
                <a:sym typeface="Arial"/>
              </a:defRPr>
            </a:pPr>
            <a:endParaRPr dirty="0"/>
          </a:p>
          <a:p>
            <a:pPr marL="1044575" indent="-895350">
              <a:lnSpc>
                <a:spcPct val="100000"/>
              </a:lnSpc>
              <a:spcBef>
                <a:spcPts val="0"/>
              </a:spcBef>
              <a:buSzTx/>
              <a:buNone/>
              <a:defRPr>
                <a:latin typeface="Arial"/>
                <a:ea typeface="Arial"/>
                <a:cs typeface="Arial"/>
                <a:sym typeface="Arial"/>
              </a:defRPr>
            </a:pPr>
            <a:r>
              <a:rPr sz="5200" dirty="0"/>
              <a:t>5.	Carry heavy objects close/next to your body</a:t>
            </a:r>
          </a:p>
          <a:p>
            <a:pPr marL="1044575" indent="-895350">
              <a:lnSpc>
                <a:spcPct val="100000"/>
              </a:lnSpc>
              <a:spcBef>
                <a:spcPts val="8400"/>
              </a:spcBef>
              <a:buSzTx/>
              <a:buNone/>
              <a:defRPr>
                <a:latin typeface="Arial"/>
                <a:ea typeface="Arial"/>
                <a:cs typeface="Arial"/>
                <a:sym typeface="Arial"/>
              </a:defRPr>
            </a:pPr>
            <a:r>
              <a:rPr sz="5200" dirty="0"/>
              <a:t>6.	Avoid twisting your body as you work</a:t>
            </a:r>
          </a:p>
          <a:p>
            <a:pPr marL="1044575" indent="-895350">
              <a:lnSpc>
                <a:spcPct val="100000"/>
              </a:lnSpc>
              <a:spcBef>
                <a:spcPts val="8400"/>
              </a:spcBef>
              <a:buSzTx/>
              <a:buNone/>
              <a:defRPr>
                <a:latin typeface="Arial"/>
                <a:ea typeface="Arial"/>
                <a:cs typeface="Arial"/>
                <a:sym typeface="Arial"/>
              </a:defRPr>
            </a:pPr>
            <a:r>
              <a:rPr sz="5200" dirty="0"/>
              <a:t>7.	Avoid bending for long lengths of time</a:t>
            </a:r>
          </a:p>
          <a:p>
            <a:pPr marL="1044575" indent="-895350">
              <a:lnSpc>
                <a:spcPct val="100000"/>
              </a:lnSpc>
              <a:spcBef>
                <a:spcPts val="8400"/>
              </a:spcBef>
              <a:buSzTx/>
              <a:buNone/>
              <a:defRPr>
                <a:latin typeface="Arial"/>
                <a:ea typeface="Arial"/>
                <a:cs typeface="Arial"/>
                <a:sym typeface="Arial"/>
              </a:defRPr>
            </a:pPr>
            <a:r>
              <a:rPr sz="5200" dirty="0"/>
              <a:t>8.	For heavy objects get help or use device/tool</a:t>
            </a:r>
          </a:p>
        </p:txBody>
      </p:sp>
      <p:sp>
        <p:nvSpPr>
          <p:cNvPr id="580" name="TextBox 1"/>
          <p:cNvSpPr txBox="1"/>
          <p:nvPr/>
        </p:nvSpPr>
        <p:spPr>
          <a:xfrm>
            <a:off x="10480040" y="269852"/>
            <a:ext cx="1341120" cy="861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4800" b="1">
                <a:solidFill>
                  <a:srgbClr val="C0000F"/>
                </a:solidFill>
                <a:latin typeface="Arial"/>
                <a:ea typeface="Arial"/>
                <a:cs typeface="Arial"/>
                <a:sym typeface="Arial"/>
              </a:defRPr>
            </a:lvl1pPr>
          </a:lstStyle>
          <a:p>
            <a:r>
              <a:t>NO</a:t>
            </a:r>
          </a:p>
        </p:txBody>
      </p:sp>
      <p:sp>
        <p:nvSpPr>
          <p:cNvPr id="581" name="TextBox 5"/>
          <p:cNvSpPr txBox="1"/>
          <p:nvPr/>
        </p:nvSpPr>
        <p:spPr>
          <a:xfrm>
            <a:off x="15272407" y="269852"/>
            <a:ext cx="1603354" cy="861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4800" b="1">
                <a:solidFill>
                  <a:srgbClr val="007824"/>
                </a:solidFill>
                <a:latin typeface="Arial"/>
                <a:ea typeface="Arial"/>
                <a:cs typeface="Arial"/>
                <a:sym typeface="Arial"/>
              </a:defRPr>
            </a:lvl1pPr>
          </a:lstStyle>
          <a:p>
            <a:r>
              <a:t>YES</a:t>
            </a:r>
          </a:p>
        </p:txBody>
      </p:sp>
      <p:pic>
        <p:nvPicPr>
          <p:cNvPr id="582" name="Picture 6" descr="Picture 6"/>
          <p:cNvPicPr>
            <a:picLocks noChangeAspect="1"/>
          </p:cNvPicPr>
          <p:nvPr/>
        </p:nvPicPr>
        <p:blipFill>
          <a:blip r:embed="rId3"/>
          <a:stretch>
            <a:fillRect/>
          </a:stretch>
        </p:blipFill>
        <p:spPr>
          <a:xfrm>
            <a:off x="9144000" y="1193183"/>
            <a:ext cx="8610600" cy="5664203"/>
          </a:xfrm>
          <a:prstGeom prst="rect">
            <a:avLst/>
          </a:prstGeom>
          <a:ln w="12700">
            <a:miter lim="400000"/>
          </a:ln>
        </p:spPr>
      </p:pic>
      <p:pic>
        <p:nvPicPr>
          <p:cNvPr id="583" name="Picture 8" descr="Picture 8"/>
          <p:cNvPicPr>
            <a:picLocks noChangeAspect="1"/>
          </p:cNvPicPr>
          <p:nvPr/>
        </p:nvPicPr>
        <p:blipFill>
          <a:blip r:embed="rId4"/>
          <a:stretch>
            <a:fillRect/>
          </a:stretch>
        </p:blipFill>
        <p:spPr>
          <a:xfrm>
            <a:off x="9612283" y="7407254"/>
            <a:ext cx="8142318" cy="630874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79">
                                            <p:txEl>
                                              <p:pRg st="3" end="3"/>
                                            </p:txEl>
                                          </p:spTgt>
                                        </p:tgtEl>
                                        <p:attrNameLst>
                                          <p:attrName>style.visibility</p:attrName>
                                        </p:attrNameLst>
                                      </p:cBhvr>
                                      <p:to>
                                        <p:strVal val="visible"/>
                                      </p:to>
                                    </p:set>
                                    <p:anim calcmode="lin" valueType="num">
                                      <p:cBhvr>
                                        <p:cTn id="7" dur="1000" fill="hold"/>
                                        <p:tgtEl>
                                          <p:spTgt spid="579">
                                            <p:txEl>
                                              <p:pRg st="3" end="3"/>
                                            </p:txEl>
                                          </p:spTgt>
                                        </p:tgtEl>
                                        <p:attrNameLst>
                                          <p:attrName>ppt_x</p:attrName>
                                        </p:attrNameLst>
                                      </p:cBhvr>
                                      <p:tavLst>
                                        <p:tav tm="0">
                                          <p:val>
                                            <p:strVal val="#ppt_x"/>
                                          </p:val>
                                        </p:tav>
                                        <p:tav tm="100000">
                                          <p:val>
                                            <p:strVal val="#ppt_x"/>
                                          </p:val>
                                        </p:tav>
                                      </p:tavLst>
                                    </p:anim>
                                    <p:anim calcmode="lin" valueType="num">
                                      <p:cBhvr>
                                        <p:cTn id="8" dur="1000" fill="hold"/>
                                        <p:tgtEl>
                                          <p:spTgt spid="5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p:tmAbs val="0"/>
                                  </p:iterate>
                                  <p:childTnLst>
                                    <p:set>
                                      <p:cBhvr>
                                        <p:cTn id="12" fill="hold"/>
                                        <p:tgtEl>
                                          <p:spTgt spid="579">
                                            <p:txEl>
                                              <p:pRg st="4" end="4"/>
                                            </p:txEl>
                                          </p:spTgt>
                                        </p:tgtEl>
                                        <p:attrNameLst>
                                          <p:attrName>style.visibility</p:attrName>
                                        </p:attrNameLst>
                                      </p:cBhvr>
                                      <p:to>
                                        <p:strVal val="visible"/>
                                      </p:to>
                                    </p:set>
                                    <p:anim calcmode="lin" valueType="num">
                                      <p:cBhvr>
                                        <p:cTn id="13" dur="1000" fill="hold"/>
                                        <p:tgtEl>
                                          <p:spTgt spid="579">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5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iterate>
                                    <p:tmAbs val="0"/>
                                  </p:iterate>
                                  <p:childTnLst>
                                    <p:set>
                                      <p:cBhvr>
                                        <p:cTn id="18" fill="hold"/>
                                        <p:tgtEl>
                                          <p:spTgt spid="579">
                                            <p:txEl>
                                              <p:pRg st="5" end="5"/>
                                            </p:txEl>
                                          </p:spTgt>
                                        </p:tgtEl>
                                        <p:attrNameLst>
                                          <p:attrName>style.visibility</p:attrName>
                                        </p:attrNameLst>
                                      </p:cBhvr>
                                      <p:to>
                                        <p:strVal val="visible"/>
                                      </p:to>
                                    </p:set>
                                    <p:anim calcmode="lin" valueType="num">
                                      <p:cBhvr>
                                        <p:cTn id="19" dur="1000" fill="hold"/>
                                        <p:tgtEl>
                                          <p:spTgt spid="579">
                                            <p:txEl>
                                              <p:pRg st="5" end="5"/>
                                            </p:txEl>
                                          </p:spTgt>
                                        </p:tgtEl>
                                        <p:attrNameLst>
                                          <p:attrName>ppt_x</p:attrName>
                                        </p:attrNameLst>
                                      </p:cBhvr>
                                      <p:tavLst>
                                        <p:tav tm="0">
                                          <p:val>
                                            <p:strVal val="#ppt_x"/>
                                          </p:val>
                                        </p:tav>
                                        <p:tav tm="100000">
                                          <p:val>
                                            <p:strVal val="#ppt_x"/>
                                          </p:val>
                                        </p:tav>
                                      </p:tavLst>
                                    </p:anim>
                                    <p:anim calcmode="lin" valueType="num">
                                      <p:cBhvr>
                                        <p:cTn id="20" dur="1000" fill="hold"/>
                                        <p:tgtEl>
                                          <p:spTgt spid="57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 grpId="1"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Picture 4" descr="Picture 4"/>
          <p:cNvPicPr>
            <a:picLocks noChangeAspect="1"/>
          </p:cNvPicPr>
          <p:nvPr/>
        </p:nvPicPr>
        <p:blipFill>
          <a:blip r:embed="rId3"/>
          <a:stretch>
            <a:fillRect/>
          </a:stretch>
        </p:blipFill>
        <p:spPr>
          <a:xfrm>
            <a:off x="3840479" y="674402"/>
            <a:ext cx="10607042" cy="2560321"/>
          </a:xfrm>
          <a:prstGeom prst="rect">
            <a:avLst/>
          </a:prstGeom>
          <a:ln w="12700">
            <a:miter lim="400000"/>
          </a:ln>
        </p:spPr>
      </p:pic>
      <p:pic>
        <p:nvPicPr>
          <p:cNvPr id="278" name="Picture 4" descr="Picture 4"/>
          <p:cNvPicPr>
            <a:picLocks noChangeAspect="1"/>
          </p:cNvPicPr>
          <p:nvPr/>
        </p:nvPicPr>
        <p:blipFill>
          <a:blip r:embed="rId4"/>
          <a:stretch>
            <a:fillRect/>
          </a:stretch>
        </p:blipFill>
        <p:spPr>
          <a:xfrm>
            <a:off x="9949733" y="4110287"/>
            <a:ext cx="7513227" cy="8412482"/>
          </a:xfrm>
          <a:prstGeom prst="rect">
            <a:avLst/>
          </a:prstGeom>
          <a:ln w="12700">
            <a:miter lim="400000"/>
          </a:ln>
        </p:spPr>
      </p:pic>
      <p:pic>
        <p:nvPicPr>
          <p:cNvPr id="279" name="Picture 7" descr="Picture 7"/>
          <p:cNvPicPr>
            <a:picLocks noChangeAspect="1"/>
          </p:cNvPicPr>
          <p:nvPr/>
        </p:nvPicPr>
        <p:blipFill>
          <a:blip r:embed="rId5"/>
          <a:stretch>
            <a:fillRect/>
          </a:stretch>
        </p:blipFill>
        <p:spPr>
          <a:xfrm>
            <a:off x="1110790" y="3616869"/>
            <a:ext cx="2560321" cy="5852161"/>
          </a:xfrm>
          <a:prstGeom prst="rect">
            <a:avLst/>
          </a:prstGeom>
          <a:ln w="12700">
            <a:miter lim="400000"/>
          </a:ln>
        </p:spPr>
      </p:pic>
      <p:sp>
        <p:nvSpPr>
          <p:cNvPr id="280" name="TextBox 8"/>
          <p:cNvSpPr txBox="1"/>
          <p:nvPr/>
        </p:nvSpPr>
        <p:spPr>
          <a:xfrm>
            <a:off x="3894180" y="4542897"/>
            <a:ext cx="5313703" cy="4094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defRPr sz="6400" b="1">
                <a:solidFill>
                  <a:srgbClr val="262626"/>
                </a:solidFill>
                <a:latin typeface="Gill Sans MT"/>
                <a:ea typeface="Gill Sans MT"/>
                <a:cs typeface="Gill Sans MT"/>
                <a:sym typeface="Gill Sans MT"/>
              </a:defRPr>
            </a:pPr>
            <a:r>
              <a:t>2017</a:t>
            </a:r>
          </a:p>
          <a:p>
            <a:pPr defTabSz="1828800">
              <a:defRPr sz="6400">
                <a:solidFill>
                  <a:srgbClr val="262626"/>
                </a:solidFill>
                <a:latin typeface="Gill Sans MT"/>
                <a:ea typeface="Gill Sans MT"/>
                <a:cs typeface="Gill Sans MT"/>
                <a:sym typeface="Gill Sans MT"/>
              </a:defRPr>
            </a:pPr>
            <a:r>
              <a:t>Search for</a:t>
            </a:r>
          </a:p>
          <a:p>
            <a:pPr defTabSz="1828800">
              <a:defRPr sz="6400">
                <a:solidFill>
                  <a:srgbClr val="262626"/>
                </a:solidFill>
                <a:latin typeface="Gill Sans MT"/>
                <a:ea typeface="Gill Sans MT"/>
                <a:cs typeface="Gill Sans MT"/>
                <a:sym typeface="Gill Sans MT"/>
              </a:defRPr>
            </a:pPr>
            <a:r>
              <a:t>Excellence</a:t>
            </a:r>
          </a:p>
          <a:p>
            <a:pPr defTabSz="1828800">
              <a:defRPr sz="6400">
                <a:solidFill>
                  <a:srgbClr val="262626"/>
                </a:solidFill>
                <a:latin typeface="Gill Sans MT"/>
                <a:ea typeface="Gill Sans MT"/>
                <a:cs typeface="Gill Sans MT"/>
                <a:sym typeface="Gill Sans MT"/>
              </a:defRPr>
            </a:pPr>
            <a:r>
              <a:t>Award Winner</a:t>
            </a:r>
          </a:p>
        </p:txBody>
      </p:sp>
      <p:sp>
        <p:nvSpPr>
          <p:cNvPr id="281" name="Rectangle 10"/>
          <p:cNvSpPr txBox="1"/>
          <p:nvPr/>
        </p:nvSpPr>
        <p:spPr>
          <a:xfrm>
            <a:off x="509206" y="9975280"/>
            <a:ext cx="8961120" cy="2887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spcBef>
                <a:spcPts val="1200"/>
              </a:spcBef>
              <a:defRPr sz="5600">
                <a:solidFill>
                  <a:srgbClr val="262626"/>
                </a:solidFill>
                <a:latin typeface="Gill Sans MT"/>
                <a:ea typeface="Gill Sans MT"/>
                <a:cs typeface="Gill Sans MT"/>
                <a:sym typeface="Gill Sans MT"/>
              </a:defRPr>
            </a:pPr>
            <a:r>
              <a:t>Special Needs Category</a:t>
            </a:r>
          </a:p>
          <a:p>
            <a:pPr defTabSz="1828800">
              <a:spcBef>
                <a:spcPts val="1200"/>
              </a:spcBef>
              <a:defRPr sz="5600">
                <a:solidFill>
                  <a:srgbClr val="262626"/>
                </a:solidFill>
                <a:latin typeface="Gill Sans MT"/>
                <a:ea typeface="Gill Sans MT"/>
                <a:cs typeface="Gill Sans MT"/>
                <a:sym typeface="Gill Sans MT"/>
              </a:defRPr>
            </a:pPr>
            <a:r>
              <a:t>“Gardening Through Life” Project</a:t>
            </a:r>
          </a:p>
        </p:txBody>
      </p:sp>
      <p:sp>
        <p:nvSpPr>
          <p:cNvPr id="282" name="Straight Connector 2"/>
          <p:cNvSpPr/>
          <p:nvPr/>
        </p:nvSpPr>
        <p:spPr>
          <a:xfrm>
            <a:off x="4936593" y="8754129"/>
            <a:ext cx="3228877" cy="28704"/>
          </a:xfrm>
          <a:prstGeom prst="line">
            <a:avLst/>
          </a:prstGeom>
          <a:ln w="38100">
            <a:solidFill>
              <a:srgbClr val="264AB2"/>
            </a:solidFill>
            <a:miter/>
          </a:ln>
        </p:spPr>
        <p:txBody>
          <a:bodyPr tIns="91439" bIns="91439"/>
          <a:lstStyle/>
          <a:p>
            <a:pPr algn="l" defTabSz="1828800">
              <a:defRPr sz="3600">
                <a:solidFill>
                  <a:srgbClr val="000000"/>
                </a:solidFill>
                <a:latin typeface="Calibri"/>
                <a:ea typeface="Calibri"/>
                <a:cs typeface="Calibri"/>
                <a:sym typeface="Calibri"/>
              </a:defRPr>
            </a:pPr>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Content Placeholder 2"/>
          <p:cNvSpPr txBox="1">
            <a:spLocks noGrp="1"/>
          </p:cNvSpPr>
          <p:nvPr>
            <p:ph type="body" idx="1"/>
          </p:nvPr>
        </p:nvSpPr>
        <p:spPr>
          <a:xfrm>
            <a:off x="402301" y="2696306"/>
            <a:ext cx="17692766" cy="10597665"/>
          </a:xfrm>
          <a:prstGeom prst="rect">
            <a:avLst/>
          </a:prstGeom>
        </p:spPr>
        <p:txBody>
          <a:bodyPr/>
          <a:lstStyle/>
          <a:p>
            <a:pPr marL="0" indent="0" algn="ctr">
              <a:lnSpc>
                <a:spcPct val="72000"/>
              </a:lnSpc>
              <a:spcBef>
                <a:spcPts val="3600"/>
              </a:spcBef>
              <a:buSzTx/>
              <a:buNone/>
              <a:defRPr sz="6000">
                <a:solidFill>
                  <a:srgbClr val="404040"/>
                </a:solidFill>
                <a:latin typeface="Gill Sans MT"/>
                <a:ea typeface="Gill Sans MT"/>
                <a:cs typeface="Gill Sans MT"/>
                <a:sym typeface="Gill Sans MT"/>
              </a:defRPr>
            </a:pPr>
            <a:r>
              <a:rPr dirty="0"/>
              <a:t>Everyone Stand Up</a:t>
            </a:r>
            <a:endParaRPr lang="en-US" dirty="0"/>
          </a:p>
          <a:p>
            <a:pPr marL="0" indent="0" algn="ctr">
              <a:lnSpc>
                <a:spcPct val="72000"/>
              </a:lnSpc>
              <a:spcBef>
                <a:spcPts val="3600"/>
              </a:spcBef>
              <a:buSzTx/>
              <a:buNone/>
              <a:defRPr sz="6000">
                <a:solidFill>
                  <a:srgbClr val="404040"/>
                </a:solidFill>
                <a:latin typeface="Gill Sans MT"/>
                <a:ea typeface="Gill Sans MT"/>
                <a:cs typeface="Gill Sans MT"/>
                <a:sym typeface="Gill Sans MT"/>
              </a:defRPr>
            </a:pPr>
            <a:endParaRPr sz="800" dirty="0"/>
          </a:p>
          <a:p>
            <a:pPr marL="473075" indent="-452438">
              <a:lnSpc>
                <a:spcPct val="80000"/>
              </a:lnSpc>
              <a:spcBef>
                <a:spcPts val="1200"/>
              </a:spcBef>
              <a:defRPr sz="4600" u="sng">
                <a:latin typeface="Gill Sans MT"/>
                <a:ea typeface="Gill Sans MT"/>
                <a:cs typeface="Gill Sans MT"/>
                <a:sym typeface="Gill Sans MT"/>
              </a:defRPr>
            </a:pPr>
            <a:r>
              <a:rPr sz="4800" dirty="0"/>
              <a:t>Broad base of support looks like</a:t>
            </a:r>
            <a:r>
              <a:rPr sz="4800" u="none" dirty="0"/>
              <a:t>:</a:t>
            </a:r>
          </a:p>
          <a:p>
            <a:pPr marL="473075" lvl="1" indent="0">
              <a:lnSpc>
                <a:spcPct val="96000"/>
              </a:lnSpc>
              <a:spcBef>
                <a:spcPts val="1200"/>
              </a:spcBef>
              <a:buSzTx/>
              <a:buNone/>
              <a:defRPr sz="4600" i="1">
                <a:solidFill>
                  <a:srgbClr val="548235"/>
                </a:solidFill>
                <a:latin typeface="Gill Sans MT"/>
                <a:ea typeface="Gill Sans MT"/>
                <a:cs typeface="Gill Sans MT"/>
                <a:sym typeface="Gill Sans MT"/>
              </a:defRPr>
            </a:pPr>
            <a:r>
              <a:rPr sz="4800" dirty="0"/>
              <a:t>Feet shoulder-width apart (8-10 inches)</a:t>
            </a:r>
          </a:p>
          <a:p>
            <a:pPr marL="473075" lvl="1" indent="0">
              <a:lnSpc>
                <a:spcPct val="96000"/>
              </a:lnSpc>
              <a:spcBef>
                <a:spcPts val="1200"/>
              </a:spcBef>
              <a:buSzTx/>
              <a:buNone/>
              <a:defRPr sz="4600" i="1">
                <a:latin typeface="Gill Sans MT"/>
                <a:ea typeface="Gill Sans MT"/>
                <a:cs typeface="Gill Sans MT"/>
                <a:sym typeface="Gill Sans MT"/>
              </a:defRPr>
            </a:pPr>
            <a:r>
              <a:rPr sz="4800" dirty="0"/>
              <a:t>One foot slightly in front of other foot</a:t>
            </a:r>
          </a:p>
          <a:p>
            <a:pPr marL="473075" lvl="1" indent="0">
              <a:lnSpc>
                <a:spcPct val="96000"/>
              </a:lnSpc>
              <a:spcBef>
                <a:spcPts val="1200"/>
              </a:spcBef>
              <a:buSzTx/>
              <a:buNone/>
              <a:defRPr sz="4600" i="1">
                <a:solidFill>
                  <a:srgbClr val="548235"/>
                </a:solidFill>
                <a:latin typeface="Gill Sans MT"/>
                <a:ea typeface="Gill Sans MT"/>
                <a:cs typeface="Gill Sans MT"/>
                <a:sym typeface="Gill Sans MT"/>
              </a:defRPr>
            </a:pPr>
            <a:r>
              <a:rPr sz="4800" dirty="0"/>
              <a:t>Balance weight on both feet </a:t>
            </a:r>
          </a:p>
          <a:p>
            <a:pPr marL="473075" lvl="1" indent="0">
              <a:lnSpc>
                <a:spcPct val="96000"/>
              </a:lnSpc>
              <a:spcBef>
                <a:spcPts val="1200"/>
              </a:spcBef>
              <a:buSzTx/>
              <a:buNone/>
              <a:defRPr sz="4600" i="1">
                <a:latin typeface="Gill Sans MT"/>
                <a:ea typeface="Gill Sans MT"/>
                <a:cs typeface="Gill Sans MT"/>
                <a:sym typeface="Gill Sans MT"/>
              </a:defRPr>
            </a:pPr>
            <a:r>
              <a:rPr sz="4800" dirty="0"/>
              <a:t>Toes pointed in direction of movement</a:t>
            </a:r>
          </a:p>
          <a:p>
            <a:pPr marL="473075" lvl="1" indent="0">
              <a:lnSpc>
                <a:spcPct val="96000"/>
              </a:lnSpc>
              <a:spcBef>
                <a:spcPts val="1200"/>
              </a:spcBef>
              <a:buSzTx/>
              <a:buNone/>
              <a:defRPr sz="4600" i="1">
                <a:solidFill>
                  <a:srgbClr val="548235"/>
                </a:solidFill>
                <a:latin typeface="Gill Sans MT"/>
                <a:ea typeface="Gill Sans MT"/>
                <a:cs typeface="Gill Sans MT"/>
                <a:sym typeface="Gill Sans MT"/>
              </a:defRPr>
            </a:pPr>
            <a:r>
              <a:rPr sz="4800" dirty="0"/>
              <a:t>Do not lock knees</a:t>
            </a:r>
          </a:p>
          <a:p>
            <a:pPr marL="473075" indent="0">
              <a:lnSpc>
                <a:spcPct val="80000"/>
              </a:lnSpc>
              <a:spcBef>
                <a:spcPts val="3600"/>
              </a:spcBef>
              <a:buSzTx/>
              <a:buNone/>
              <a:defRPr sz="4600" b="1">
                <a:solidFill>
                  <a:srgbClr val="C00000"/>
                </a:solidFill>
                <a:latin typeface="Gill Sans MT"/>
                <a:ea typeface="Gill Sans MT"/>
                <a:cs typeface="Gill Sans MT"/>
                <a:sym typeface="Gill Sans MT"/>
              </a:defRPr>
            </a:pPr>
            <a:r>
              <a:rPr sz="4800" dirty="0"/>
              <a:t>How does this feel?</a:t>
            </a:r>
          </a:p>
          <a:p>
            <a:pPr marL="473075" indent="-452438">
              <a:lnSpc>
                <a:spcPct val="80000"/>
              </a:lnSpc>
              <a:spcBef>
                <a:spcPts val="2400"/>
              </a:spcBef>
              <a:defRPr sz="4600" u="sng">
                <a:latin typeface="Gill Sans MT"/>
                <a:ea typeface="Gill Sans MT"/>
                <a:cs typeface="Gill Sans MT"/>
                <a:sym typeface="Gill Sans MT"/>
              </a:defRPr>
            </a:pPr>
            <a:r>
              <a:rPr sz="4800" dirty="0"/>
              <a:t>Bend from the hip with soft knees – use larger muscles</a:t>
            </a:r>
          </a:p>
          <a:p>
            <a:pPr marL="473075" lvl="1" indent="0">
              <a:lnSpc>
                <a:spcPct val="80000"/>
              </a:lnSpc>
              <a:spcBef>
                <a:spcPts val="3600"/>
              </a:spcBef>
              <a:buSzTx/>
              <a:buNone/>
              <a:defRPr sz="4600" i="1">
                <a:solidFill>
                  <a:srgbClr val="548235"/>
                </a:solidFill>
                <a:latin typeface="Gill Sans MT"/>
                <a:ea typeface="Gill Sans MT"/>
                <a:cs typeface="Gill Sans MT"/>
                <a:sym typeface="Gill Sans MT"/>
              </a:defRPr>
            </a:pPr>
            <a:r>
              <a:rPr sz="4800" dirty="0"/>
              <a:t>Keep back straight and do not bend from the waist</a:t>
            </a:r>
          </a:p>
          <a:p>
            <a:pPr marL="473075" indent="-452438">
              <a:lnSpc>
                <a:spcPct val="72000"/>
              </a:lnSpc>
              <a:spcBef>
                <a:spcPts val="2400"/>
              </a:spcBef>
              <a:defRPr sz="4600">
                <a:latin typeface="Gill Sans MT"/>
                <a:ea typeface="Gill Sans MT"/>
                <a:cs typeface="Gill Sans MT"/>
                <a:sym typeface="Gill Sans MT"/>
              </a:defRPr>
            </a:pPr>
            <a:r>
              <a:rPr sz="4800" dirty="0"/>
              <a:t>Golfer’s bend</a:t>
            </a:r>
          </a:p>
        </p:txBody>
      </p:sp>
      <p:pic>
        <p:nvPicPr>
          <p:cNvPr id="551" name="Picture 3" descr="Picture 3"/>
          <p:cNvPicPr>
            <a:picLocks noChangeAspect="1"/>
          </p:cNvPicPr>
          <p:nvPr/>
        </p:nvPicPr>
        <p:blipFill>
          <a:blip r:embed="rId3"/>
          <a:stretch>
            <a:fillRect/>
          </a:stretch>
        </p:blipFill>
        <p:spPr>
          <a:xfrm>
            <a:off x="12970310" y="3683912"/>
            <a:ext cx="4624443" cy="5852161"/>
          </a:xfrm>
          <a:prstGeom prst="rect">
            <a:avLst/>
          </a:prstGeom>
          <a:ln w="12700">
            <a:miter lim="400000"/>
          </a:ln>
        </p:spPr>
      </p:pic>
      <p:grpSp>
        <p:nvGrpSpPr>
          <p:cNvPr id="554" name="Title 1"/>
          <p:cNvGrpSpPr/>
          <p:nvPr/>
        </p:nvGrpSpPr>
        <p:grpSpPr>
          <a:xfrm>
            <a:off x="0" y="0"/>
            <a:ext cx="18288000" cy="2161310"/>
            <a:chOff x="0" y="0"/>
            <a:chExt cx="18288000" cy="2161309"/>
          </a:xfrm>
        </p:grpSpPr>
        <p:sp>
          <p:nvSpPr>
            <p:cNvPr id="552" name="Rectangle"/>
            <p:cNvSpPr/>
            <p:nvPr/>
          </p:nvSpPr>
          <p:spPr>
            <a:xfrm>
              <a:off x="0" y="0"/>
              <a:ext cx="18288000" cy="2161310"/>
            </a:xfrm>
            <a:prstGeom prst="rect">
              <a:avLst/>
            </a:prstGeom>
            <a:gradFill flip="none" rotWithShape="1">
              <a:gsLst>
                <a:gs pos="0">
                  <a:srgbClr val="EDEDED"/>
                </a:gs>
                <a:gs pos="64999">
                  <a:srgbClr val="D0D0D0"/>
                </a:gs>
                <a:gs pos="100000">
                  <a:srgbClr val="BCBCBC"/>
                </a:gs>
              </a:gsLst>
              <a:lin ang="5400000" scaled="0"/>
            </a:gra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553" name="Practice"/>
            <p:cNvSpPr txBox="1"/>
            <p:nvPr/>
          </p:nvSpPr>
          <p:spPr>
            <a:xfrm>
              <a:off x="91439" y="379614"/>
              <a:ext cx="18105121" cy="14020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defTabSz="1828800">
                <a:defRPr sz="8000" b="1">
                  <a:solidFill>
                    <a:srgbClr val="404040"/>
                  </a:solidFill>
                  <a:latin typeface="Gill Sans MT"/>
                  <a:ea typeface="Gill Sans MT"/>
                  <a:cs typeface="Gill Sans MT"/>
                  <a:sym typeface="Gill Sans MT"/>
                </a:defRPr>
              </a:lvl1pPr>
            </a:lstStyle>
            <a:p>
              <a:r>
                <a:t>Practice</a:t>
              </a:r>
            </a:p>
          </p:txBody>
        </p:sp>
      </p:gr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Title 1"/>
          <p:cNvSpPr txBox="1">
            <a:spLocks noGrp="1"/>
          </p:cNvSpPr>
          <p:nvPr>
            <p:ph type="title"/>
          </p:nvPr>
        </p:nvSpPr>
        <p:spPr>
          <a:xfrm>
            <a:off x="10485" y="10241660"/>
            <a:ext cx="18288000" cy="2656160"/>
          </a:xfrm>
          <a:prstGeom prst="rect">
            <a:avLst/>
          </a:prstGeom>
          <a:solidFill>
            <a:srgbClr val="F2F2F2"/>
          </a:solidFill>
        </p:spPr>
        <p:txBody>
          <a:bodyPr/>
          <a:lstStyle/>
          <a:p>
            <a:pPr algn="ctr">
              <a:lnSpc>
                <a:spcPct val="100000"/>
              </a:lnSpc>
              <a:defRPr sz="7600">
                <a:solidFill>
                  <a:srgbClr val="404040"/>
                </a:solidFill>
                <a:latin typeface="Gill Sans MT"/>
                <a:ea typeface="Gill Sans MT"/>
                <a:cs typeface="Gill Sans MT"/>
                <a:sym typeface="Gill Sans MT"/>
              </a:defRPr>
            </a:pPr>
            <a:r>
              <a:rPr dirty="0"/>
              <a:t>Switch Tasks</a:t>
            </a:r>
            <a:br>
              <a:rPr dirty="0"/>
            </a:br>
            <a:r>
              <a:rPr dirty="0"/>
              <a:t>Change Positions Often</a:t>
            </a:r>
          </a:p>
        </p:txBody>
      </p:sp>
      <p:sp>
        <p:nvSpPr>
          <p:cNvPr id="596" name="Straight Connector 3"/>
          <p:cNvSpPr/>
          <p:nvPr/>
        </p:nvSpPr>
        <p:spPr>
          <a:xfrm>
            <a:off x="10484" y="9942133"/>
            <a:ext cx="18288001" cy="1"/>
          </a:xfrm>
          <a:prstGeom prst="line">
            <a:avLst/>
          </a:prstGeom>
          <a:ln w="139700">
            <a:solidFill>
              <a:srgbClr val="595959"/>
            </a:solidFill>
            <a:miter/>
          </a:ln>
        </p:spPr>
        <p:txBody>
          <a:bodyPr lIns="45718" tIns="45718" rIns="45718" bIns="45718"/>
          <a:lstStyle/>
          <a:p>
            <a:endParaRPr/>
          </a:p>
        </p:txBody>
      </p:sp>
      <p:sp>
        <p:nvSpPr>
          <p:cNvPr id="597" name="Straight Connector 9"/>
          <p:cNvSpPr/>
          <p:nvPr/>
        </p:nvSpPr>
        <p:spPr>
          <a:xfrm>
            <a:off x="-1" y="13197345"/>
            <a:ext cx="18288001" cy="1"/>
          </a:xfrm>
          <a:prstGeom prst="line">
            <a:avLst/>
          </a:prstGeom>
          <a:ln w="139700">
            <a:solidFill>
              <a:srgbClr val="595959"/>
            </a:solidFill>
            <a:miter/>
          </a:ln>
        </p:spPr>
        <p:txBody>
          <a:bodyPr lIns="45718" tIns="45718" rIns="45718" bIns="45718"/>
          <a:lstStyle/>
          <a:p>
            <a:endParaRPr/>
          </a:p>
        </p:txBody>
      </p:sp>
      <p:pic>
        <p:nvPicPr>
          <p:cNvPr id="598" name="Picture 3" descr="Picture 3"/>
          <p:cNvPicPr>
            <a:picLocks noChangeAspect="1"/>
          </p:cNvPicPr>
          <p:nvPr/>
        </p:nvPicPr>
        <p:blipFill>
          <a:blip r:embed="rId3"/>
          <a:stretch>
            <a:fillRect/>
          </a:stretch>
        </p:blipFill>
        <p:spPr>
          <a:xfrm>
            <a:off x="1" y="818011"/>
            <a:ext cx="6400849" cy="8595360"/>
          </a:xfrm>
          <a:prstGeom prst="rect">
            <a:avLst/>
          </a:prstGeom>
          <a:ln w="12700">
            <a:miter lim="400000"/>
          </a:ln>
        </p:spPr>
      </p:pic>
      <p:pic>
        <p:nvPicPr>
          <p:cNvPr id="599" name="Picture 2" descr="Picture 2"/>
          <p:cNvPicPr>
            <a:picLocks noChangeAspect="1"/>
          </p:cNvPicPr>
          <p:nvPr/>
        </p:nvPicPr>
        <p:blipFill>
          <a:blip r:embed="rId4"/>
          <a:stretch>
            <a:fillRect/>
          </a:stretch>
        </p:blipFill>
        <p:spPr>
          <a:xfrm>
            <a:off x="6578262" y="818180"/>
            <a:ext cx="5152447" cy="8595188"/>
          </a:xfrm>
          <a:prstGeom prst="rect">
            <a:avLst/>
          </a:prstGeom>
          <a:ln w="12700">
            <a:miter lim="400000"/>
          </a:ln>
        </p:spPr>
      </p:pic>
      <p:pic>
        <p:nvPicPr>
          <p:cNvPr id="600" name="Picture 3" descr="Picture 3"/>
          <p:cNvPicPr>
            <a:picLocks noChangeAspect="1"/>
          </p:cNvPicPr>
          <p:nvPr/>
        </p:nvPicPr>
        <p:blipFill>
          <a:blip r:embed="rId5"/>
          <a:stretch>
            <a:fillRect/>
          </a:stretch>
        </p:blipFill>
        <p:spPr>
          <a:xfrm>
            <a:off x="11905488" y="803658"/>
            <a:ext cx="6382514" cy="8613648"/>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 name="Picture 3" descr="Picture 3"/>
          <p:cNvPicPr>
            <a:picLocks noChangeAspect="1"/>
          </p:cNvPicPr>
          <p:nvPr/>
        </p:nvPicPr>
        <p:blipFill>
          <a:blip r:embed="rId3"/>
          <a:stretch>
            <a:fillRect/>
          </a:stretch>
        </p:blipFill>
        <p:spPr>
          <a:xfrm>
            <a:off x="659697" y="-30155"/>
            <a:ext cx="8119073" cy="6138036"/>
          </a:xfrm>
          <a:custGeom>
            <a:avLst/>
            <a:gdLst/>
            <a:ahLst/>
            <a:cxnLst>
              <a:cxn ang="0">
                <a:pos x="wd2" y="hd2"/>
              </a:cxn>
              <a:cxn ang="5400000">
                <a:pos x="wd2" y="hd2"/>
              </a:cxn>
              <a:cxn ang="10800000">
                <a:pos x="wd2" y="hd2"/>
              </a:cxn>
              <a:cxn ang="16200000">
                <a:pos x="wd2" y="hd2"/>
              </a:cxn>
            </a:cxnLst>
            <a:rect l="0" t="0" r="r" b="b"/>
            <a:pathLst>
              <a:path w="21600" h="21600" extrusionOk="0">
                <a:moveTo>
                  <a:pt x="1535" y="0"/>
                </a:moveTo>
                <a:lnTo>
                  <a:pt x="1304" y="504"/>
                </a:lnTo>
                <a:cubicBezTo>
                  <a:pt x="473" y="2528"/>
                  <a:pt x="0" y="4848"/>
                  <a:pt x="0" y="7314"/>
                </a:cubicBezTo>
                <a:cubicBezTo>
                  <a:pt x="0" y="15204"/>
                  <a:pt x="4835" y="21600"/>
                  <a:pt x="10800" y="21600"/>
                </a:cubicBezTo>
                <a:cubicBezTo>
                  <a:pt x="16765" y="21600"/>
                  <a:pt x="21600" y="15204"/>
                  <a:pt x="21600" y="7314"/>
                </a:cubicBezTo>
                <a:cubicBezTo>
                  <a:pt x="21600" y="4848"/>
                  <a:pt x="21127" y="2528"/>
                  <a:pt x="20296" y="504"/>
                </a:cubicBezTo>
                <a:lnTo>
                  <a:pt x="20065" y="0"/>
                </a:lnTo>
                <a:lnTo>
                  <a:pt x="1535" y="0"/>
                </a:lnTo>
                <a:close/>
              </a:path>
            </a:pathLst>
          </a:custGeom>
          <a:ln w="12700">
            <a:miter lim="400000"/>
          </a:ln>
        </p:spPr>
      </p:pic>
      <p:pic>
        <p:nvPicPr>
          <p:cNvPr id="605" name="Picture 5" descr="Picture 5"/>
          <p:cNvPicPr>
            <a:picLocks noChangeAspect="1"/>
          </p:cNvPicPr>
          <p:nvPr/>
        </p:nvPicPr>
        <p:blipFill>
          <a:blip r:embed="rId4"/>
          <a:stretch>
            <a:fillRect/>
          </a:stretch>
        </p:blipFill>
        <p:spPr>
          <a:xfrm>
            <a:off x="9594553" y="3151662"/>
            <a:ext cx="8693448" cy="10564340"/>
          </a:xfrm>
          <a:custGeom>
            <a:avLst/>
            <a:gdLst/>
            <a:ahLst/>
            <a:cxnLst>
              <a:cxn ang="0">
                <a:pos x="wd2" y="hd2"/>
              </a:cxn>
              <a:cxn ang="5400000">
                <a:pos x="wd2" y="hd2"/>
              </a:cxn>
              <a:cxn ang="10800000">
                <a:pos x="wd2" y="hd2"/>
              </a:cxn>
              <a:cxn ang="16200000">
                <a:pos x="wd2" y="hd2"/>
              </a:cxn>
            </a:cxnLst>
            <a:rect l="0" t="0" r="r" b="b"/>
            <a:pathLst>
              <a:path w="21600" h="21600" extrusionOk="0">
                <a:moveTo>
                  <a:pt x="14293" y="0"/>
                </a:moveTo>
                <a:cubicBezTo>
                  <a:pt x="6399" y="0"/>
                  <a:pt x="0" y="5266"/>
                  <a:pt x="0" y="11762"/>
                </a:cubicBezTo>
                <a:cubicBezTo>
                  <a:pt x="0" y="15822"/>
                  <a:pt x="2500" y="19402"/>
                  <a:pt x="6302" y="21516"/>
                </a:cubicBezTo>
                <a:lnTo>
                  <a:pt x="6471" y="21600"/>
                </a:lnTo>
                <a:lnTo>
                  <a:pt x="21600" y="21600"/>
                </a:lnTo>
                <a:lnTo>
                  <a:pt x="21600" y="1666"/>
                </a:lnTo>
                <a:lnTo>
                  <a:pt x="21107" y="1420"/>
                </a:lnTo>
                <a:cubicBezTo>
                  <a:pt x="19082" y="515"/>
                  <a:pt x="16760" y="0"/>
                  <a:pt x="14293" y="0"/>
                </a:cubicBezTo>
                <a:close/>
              </a:path>
            </a:pathLst>
          </a:custGeom>
          <a:ln w="12700">
            <a:miter lim="400000"/>
          </a:ln>
        </p:spPr>
      </p:pic>
      <p:sp>
        <p:nvSpPr>
          <p:cNvPr id="606" name="Title 1"/>
          <p:cNvSpPr txBox="1"/>
          <p:nvPr/>
        </p:nvSpPr>
        <p:spPr>
          <a:xfrm>
            <a:off x="1167739" y="7385560"/>
            <a:ext cx="6030913" cy="5008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1371600">
              <a:defRPr sz="6400">
                <a:solidFill>
                  <a:srgbClr val="262626"/>
                </a:solidFill>
                <a:latin typeface="Gill Sans MT"/>
                <a:ea typeface="Gill Sans MT"/>
                <a:cs typeface="Gill Sans MT"/>
                <a:sym typeface="Gill Sans MT"/>
              </a:defRPr>
            </a:pPr>
            <a:r>
              <a:t>Sit to Do a Task</a:t>
            </a:r>
            <a:endParaRPr sz="8800"/>
          </a:p>
          <a:p>
            <a:pPr defTabSz="1371600">
              <a:spcBef>
                <a:spcPts val="3600"/>
              </a:spcBef>
              <a:defRPr sz="6400">
                <a:solidFill>
                  <a:srgbClr val="262626"/>
                </a:solidFill>
                <a:latin typeface="Gill Sans MT"/>
                <a:ea typeface="Gill Sans MT"/>
                <a:cs typeface="Gill Sans MT"/>
                <a:sym typeface="Gill Sans MT"/>
              </a:defRPr>
            </a:pPr>
            <a:r>
              <a:t>Take Frequent</a:t>
            </a:r>
            <a:endParaRPr sz="8800"/>
          </a:p>
          <a:p>
            <a:pPr defTabSz="1371600">
              <a:defRPr sz="6400">
                <a:solidFill>
                  <a:srgbClr val="262626"/>
                </a:solidFill>
                <a:latin typeface="Gill Sans MT"/>
                <a:ea typeface="Gill Sans MT"/>
                <a:cs typeface="Gill Sans MT"/>
                <a:sym typeface="Gill Sans MT"/>
              </a:defRPr>
            </a:pPr>
            <a:r>
              <a:t>Rest Breaks</a:t>
            </a:r>
            <a:endParaRPr sz="8800"/>
          </a:p>
          <a:p>
            <a:pPr defTabSz="1371600">
              <a:spcBef>
                <a:spcPts val="3600"/>
              </a:spcBef>
              <a:defRPr sz="6400">
                <a:solidFill>
                  <a:srgbClr val="262626"/>
                </a:solidFill>
                <a:latin typeface="Gill Sans MT"/>
                <a:ea typeface="Gill Sans MT"/>
                <a:cs typeface="Gill Sans MT"/>
                <a:sym typeface="Gill Sans MT"/>
              </a:defRPr>
            </a:pPr>
            <a:r>
              <a:t>Hydrate</a:t>
            </a:r>
          </a:p>
        </p:txBody>
      </p:sp>
      <p:sp>
        <p:nvSpPr>
          <p:cNvPr id="607" name="Straight Connector 2"/>
          <p:cNvSpPr/>
          <p:nvPr/>
        </p:nvSpPr>
        <p:spPr>
          <a:xfrm>
            <a:off x="3230695" y="8737600"/>
            <a:ext cx="1905002" cy="0"/>
          </a:xfrm>
          <a:prstGeom prst="line">
            <a:avLst/>
          </a:prstGeom>
          <a:ln w="38100">
            <a:solidFill>
              <a:srgbClr val="548235"/>
            </a:solidFill>
            <a:miter/>
          </a:ln>
        </p:spPr>
        <p:txBody>
          <a:bodyPr lIns="45718" tIns="45718" rIns="45718" bIns="45718"/>
          <a:lstStyle/>
          <a:p>
            <a:endParaRPr/>
          </a:p>
        </p:txBody>
      </p:sp>
      <p:sp>
        <p:nvSpPr>
          <p:cNvPr id="608" name="Straight Connector 17"/>
          <p:cNvSpPr/>
          <p:nvPr/>
        </p:nvSpPr>
        <p:spPr>
          <a:xfrm>
            <a:off x="3230695" y="11150600"/>
            <a:ext cx="1905002" cy="0"/>
          </a:xfrm>
          <a:prstGeom prst="line">
            <a:avLst/>
          </a:prstGeom>
          <a:ln w="38100">
            <a:solidFill>
              <a:srgbClr val="548235"/>
            </a:solidFill>
            <a:miter/>
          </a:ln>
        </p:spPr>
        <p:txBody>
          <a:bodyPr lIns="45718" tIns="45718" rIns="45718" bIns="45718"/>
          <a:lstStyle/>
          <a:p>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Title 1"/>
          <p:cNvSpPr txBox="1">
            <a:spLocks noGrp="1"/>
          </p:cNvSpPr>
          <p:nvPr>
            <p:ph type="title"/>
          </p:nvPr>
        </p:nvSpPr>
        <p:spPr>
          <a:xfrm>
            <a:off x="12132233" y="1450462"/>
            <a:ext cx="5109884" cy="3659425"/>
          </a:xfrm>
          <a:prstGeom prst="rect">
            <a:avLst/>
          </a:prstGeom>
        </p:spPr>
        <p:txBody>
          <a:bodyPr/>
          <a:lstStyle/>
          <a:p>
            <a:pPr algn="ctr">
              <a:lnSpc>
                <a:spcPct val="100000"/>
              </a:lnSpc>
              <a:defRPr sz="6400">
                <a:solidFill>
                  <a:srgbClr val="404040"/>
                </a:solidFill>
                <a:latin typeface="Gill Sans MT"/>
                <a:ea typeface="Gill Sans MT"/>
                <a:cs typeface="Gill Sans MT"/>
                <a:sym typeface="Gill Sans MT"/>
              </a:defRPr>
            </a:pPr>
            <a:r>
              <a:t>Use Larger Muscles</a:t>
            </a:r>
            <a:br/>
            <a:r>
              <a:t>and Joints</a:t>
            </a:r>
          </a:p>
        </p:txBody>
      </p:sp>
      <p:sp>
        <p:nvSpPr>
          <p:cNvPr id="613" name="TextBox 4"/>
          <p:cNvSpPr txBox="1"/>
          <p:nvPr/>
        </p:nvSpPr>
        <p:spPr>
          <a:xfrm>
            <a:off x="534687" y="5318011"/>
            <a:ext cx="2958322" cy="942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l" defTabSz="1828800">
              <a:defRPr sz="4800" b="1">
                <a:solidFill>
                  <a:srgbClr val="FFFFFF"/>
                </a:solidFill>
                <a:latin typeface="Calibri"/>
                <a:ea typeface="Calibri"/>
                <a:cs typeface="Calibri"/>
                <a:sym typeface="Calibri"/>
              </a:defRPr>
            </a:pPr>
            <a:r>
              <a:t> </a:t>
            </a:r>
            <a:r>
              <a:rPr>
                <a:latin typeface="Gill Sans MT"/>
                <a:ea typeface="Gill Sans MT"/>
                <a:cs typeface="Gill Sans MT"/>
                <a:sym typeface="Gill Sans MT"/>
              </a:rPr>
              <a:t>WRONG</a:t>
            </a:r>
          </a:p>
        </p:txBody>
      </p:sp>
      <p:pic>
        <p:nvPicPr>
          <p:cNvPr id="614" name="Picture 3" descr="Picture 3"/>
          <p:cNvPicPr>
            <a:picLocks noChangeAspect="1"/>
          </p:cNvPicPr>
          <p:nvPr/>
        </p:nvPicPr>
        <p:blipFill>
          <a:blip r:embed="rId3"/>
          <a:stretch>
            <a:fillRect/>
          </a:stretch>
        </p:blipFill>
        <p:spPr>
          <a:xfrm>
            <a:off x="5859005" y="7145019"/>
            <a:ext cx="5487085" cy="6583682"/>
          </a:xfrm>
          <a:prstGeom prst="rect">
            <a:avLst/>
          </a:prstGeom>
          <a:ln w="12700">
            <a:miter lim="400000"/>
          </a:ln>
        </p:spPr>
      </p:pic>
      <p:pic>
        <p:nvPicPr>
          <p:cNvPr id="615" name="Picture 2" descr="Picture 2"/>
          <p:cNvPicPr>
            <a:picLocks noChangeAspect="1"/>
          </p:cNvPicPr>
          <p:nvPr/>
        </p:nvPicPr>
        <p:blipFill>
          <a:blip r:embed="rId4"/>
          <a:stretch>
            <a:fillRect/>
          </a:stretch>
        </p:blipFill>
        <p:spPr>
          <a:xfrm>
            <a:off x="11968" y="7132319"/>
            <a:ext cx="5489390" cy="6583682"/>
          </a:xfrm>
          <a:prstGeom prst="rect">
            <a:avLst/>
          </a:prstGeom>
          <a:ln w="12700">
            <a:miter lim="400000"/>
          </a:ln>
        </p:spPr>
      </p:pic>
      <p:sp>
        <p:nvSpPr>
          <p:cNvPr id="616" name="Title 1"/>
          <p:cNvSpPr txBox="1"/>
          <p:nvPr/>
        </p:nvSpPr>
        <p:spPr>
          <a:xfrm>
            <a:off x="12222938" y="8286106"/>
            <a:ext cx="4927740" cy="311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p>
            <a:pPr defTabSz="914400">
              <a:defRPr sz="6400">
                <a:solidFill>
                  <a:srgbClr val="404040"/>
                </a:solidFill>
                <a:latin typeface="Gill Sans MT"/>
                <a:ea typeface="Gill Sans MT"/>
                <a:cs typeface="Gill Sans MT"/>
                <a:sym typeface="Gill Sans MT"/>
              </a:defRPr>
            </a:pPr>
            <a:r>
              <a:t>Recruit</a:t>
            </a:r>
            <a:endParaRPr sz="8800"/>
          </a:p>
          <a:p>
            <a:pPr defTabSz="914400">
              <a:defRPr sz="6400">
                <a:solidFill>
                  <a:srgbClr val="404040"/>
                </a:solidFill>
                <a:latin typeface="Gill Sans MT"/>
                <a:ea typeface="Gill Sans MT"/>
                <a:cs typeface="Gill Sans MT"/>
                <a:sym typeface="Gill Sans MT"/>
              </a:defRPr>
            </a:pPr>
            <a:r>
              <a:t>More</a:t>
            </a:r>
            <a:endParaRPr sz="8800"/>
          </a:p>
          <a:p>
            <a:pPr defTabSz="914400">
              <a:defRPr sz="6400">
                <a:solidFill>
                  <a:srgbClr val="404040"/>
                </a:solidFill>
                <a:latin typeface="Gill Sans MT"/>
                <a:ea typeface="Gill Sans MT"/>
                <a:cs typeface="Gill Sans MT"/>
                <a:sym typeface="Gill Sans MT"/>
              </a:defRPr>
            </a:pPr>
            <a:r>
              <a:t>Muscles</a:t>
            </a:r>
          </a:p>
        </p:txBody>
      </p:sp>
      <p:sp>
        <p:nvSpPr>
          <p:cNvPr id="617" name="TextBox 4"/>
          <p:cNvSpPr txBox="1"/>
          <p:nvPr/>
        </p:nvSpPr>
        <p:spPr>
          <a:xfrm>
            <a:off x="6323978" y="10442447"/>
            <a:ext cx="2355056" cy="861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l" defTabSz="1828800">
              <a:defRPr sz="4800" b="1">
                <a:solidFill>
                  <a:srgbClr val="FFFFFF"/>
                </a:solidFill>
                <a:latin typeface="Arial"/>
                <a:ea typeface="Arial"/>
                <a:cs typeface="Arial"/>
                <a:sym typeface="Arial"/>
              </a:defRPr>
            </a:pPr>
            <a:r>
              <a:t> </a:t>
            </a:r>
            <a:r>
              <a:rPr sz="4000"/>
              <a:t>Better</a:t>
            </a:r>
          </a:p>
        </p:txBody>
      </p:sp>
      <p:pic>
        <p:nvPicPr>
          <p:cNvPr id="618" name="Picture 3" descr="Picture 3"/>
          <p:cNvPicPr>
            <a:picLocks noChangeAspect="1"/>
          </p:cNvPicPr>
          <p:nvPr/>
        </p:nvPicPr>
        <p:blipFill>
          <a:blip r:embed="rId5"/>
          <a:stretch>
            <a:fillRect/>
          </a:stretch>
        </p:blipFill>
        <p:spPr>
          <a:xfrm>
            <a:off x="5859005" y="30566"/>
            <a:ext cx="5544155" cy="6949442"/>
          </a:xfrm>
          <a:prstGeom prst="rect">
            <a:avLst/>
          </a:prstGeom>
          <a:ln w="12700">
            <a:miter lim="400000"/>
          </a:ln>
        </p:spPr>
      </p:pic>
      <p:pic>
        <p:nvPicPr>
          <p:cNvPr id="619" name="Picture 14" descr="Picture 14"/>
          <p:cNvPicPr>
            <a:picLocks noChangeAspect="1"/>
          </p:cNvPicPr>
          <p:nvPr/>
        </p:nvPicPr>
        <p:blipFill>
          <a:blip r:embed="rId6"/>
          <a:stretch>
            <a:fillRect/>
          </a:stretch>
        </p:blipFill>
        <p:spPr>
          <a:xfrm>
            <a:off x="-11183" y="12701"/>
            <a:ext cx="5505652" cy="6949441"/>
          </a:xfrm>
          <a:prstGeom prst="rect">
            <a:avLst/>
          </a:prstGeom>
          <a:ln w="12700">
            <a:miter lim="400000"/>
          </a:ln>
        </p:spPr>
      </p:pic>
      <p:sp>
        <p:nvSpPr>
          <p:cNvPr id="620" name="Right Arrow 12"/>
          <p:cNvSpPr/>
          <p:nvPr/>
        </p:nvSpPr>
        <p:spPr>
          <a:xfrm rot="16200000">
            <a:off x="3267007" y="5001428"/>
            <a:ext cx="999428" cy="722243"/>
          </a:xfrm>
          <a:prstGeom prst="rightArrow">
            <a:avLst>
              <a:gd name="adj1" fmla="val 30813"/>
              <a:gd name="adj2" fmla="val 50000"/>
            </a:avLst>
          </a:prstGeom>
          <a:solidFill>
            <a:srgbClr val="EC0007"/>
          </a:solidFill>
          <a:ln w="12700">
            <a:miter lim="400000"/>
          </a:ln>
        </p:spPr>
        <p:txBody>
          <a:bodyPr lIns="50800" tIns="50800" rIns="50800" bIns="50800" anchor="ctr"/>
          <a:lstStyle/>
          <a:p>
            <a:pPr defTabSz="1828800">
              <a:defRPr sz="3600">
                <a:solidFill>
                  <a:srgbClr val="FFFFFF"/>
                </a:solidFill>
                <a:latin typeface="Calibri"/>
                <a:ea typeface="Calibri"/>
                <a:cs typeface="Calibri"/>
                <a:sym typeface="Calibri"/>
              </a:defRPr>
            </a:pPr>
            <a:endParaRPr/>
          </a:p>
        </p:txBody>
      </p:sp>
      <p:sp>
        <p:nvSpPr>
          <p:cNvPr id="621" name="TextBox 4"/>
          <p:cNvSpPr txBox="1"/>
          <p:nvPr/>
        </p:nvSpPr>
        <p:spPr>
          <a:xfrm>
            <a:off x="3065889" y="6005741"/>
            <a:ext cx="1945979" cy="737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defRPr sz="4000" b="1">
                <a:solidFill>
                  <a:srgbClr val="FFFFFF"/>
                </a:solidFill>
                <a:latin typeface="Arial"/>
                <a:ea typeface="Arial"/>
                <a:cs typeface="Arial"/>
                <a:sym typeface="Arial"/>
              </a:defRPr>
            </a:lvl1pPr>
          </a:lstStyle>
          <a:p>
            <a:r>
              <a:t>Stress</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 name="Picture 2" descr="Picture 2"/>
          <p:cNvPicPr>
            <a:picLocks noChangeAspect="1"/>
          </p:cNvPicPr>
          <p:nvPr/>
        </p:nvPicPr>
        <p:blipFill>
          <a:blip r:embed="rId3"/>
          <a:stretch>
            <a:fillRect/>
          </a:stretch>
        </p:blipFill>
        <p:spPr>
          <a:xfrm>
            <a:off x="-22227" y="6064"/>
            <a:ext cx="6445253" cy="6502970"/>
          </a:xfrm>
          <a:prstGeom prst="rect">
            <a:avLst/>
          </a:prstGeom>
          <a:ln w="12700">
            <a:miter lim="400000"/>
          </a:ln>
        </p:spPr>
      </p:pic>
      <p:pic>
        <p:nvPicPr>
          <p:cNvPr id="626" name="Picture 3" descr="Picture 3"/>
          <p:cNvPicPr>
            <a:picLocks noChangeAspect="1"/>
          </p:cNvPicPr>
          <p:nvPr/>
        </p:nvPicPr>
        <p:blipFill>
          <a:blip r:embed="rId4"/>
          <a:stretch>
            <a:fillRect/>
          </a:stretch>
        </p:blipFill>
        <p:spPr>
          <a:xfrm>
            <a:off x="12353925" y="692"/>
            <a:ext cx="5934074" cy="6567690"/>
          </a:xfrm>
          <a:prstGeom prst="rect">
            <a:avLst/>
          </a:prstGeom>
          <a:ln w="12700">
            <a:miter lim="400000"/>
          </a:ln>
        </p:spPr>
      </p:pic>
      <p:sp>
        <p:nvSpPr>
          <p:cNvPr id="627" name="TextBox 14"/>
          <p:cNvSpPr txBox="1"/>
          <p:nvPr/>
        </p:nvSpPr>
        <p:spPr>
          <a:xfrm>
            <a:off x="3707766" y="3248025"/>
            <a:ext cx="2458721" cy="861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1828800">
              <a:defRPr sz="4800">
                <a:solidFill>
                  <a:srgbClr val="FFFFFF"/>
                </a:solidFill>
                <a:latin typeface="Arial"/>
                <a:ea typeface="Arial"/>
                <a:cs typeface="Arial"/>
                <a:sym typeface="Arial"/>
              </a:defRPr>
            </a:pPr>
            <a:r>
              <a:t> </a:t>
            </a:r>
            <a:r>
              <a:rPr sz="4400" b="1"/>
              <a:t>Stress</a:t>
            </a:r>
          </a:p>
        </p:txBody>
      </p:sp>
      <p:pic>
        <p:nvPicPr>
          <p:cNvPr id="628" name="Picture 2" descr="Picture 2"/>
          <p:cNvPicPr>
            <a:picLocks noChangeAspect="1"/>
          </p:cNvPicPr>
          <p:nvPr/>
        </p:nvPicPr>
        <p:blipFill>
          <a:blip r:embed="rId5"/>
          <a:stretch>
            <a:fillRect/>
          </a:stretch>
        </p:blipFill>
        <p:spPr>
          <a:xfrm>
            <a:off x="1" y="6514765"/>
            <a:ext cx="6442077" cy="7192050"/>
          </a:xfrm>
          <a:prstGeom prst="rect">
            <a:avLst/>
          </a:prstGeom>
          <a:ln w="12700">
            <a:miter lim="400000"/>
          </a:ln>
        </p:spPr>
      </p:pic>
      <p:pic>
        <p:nvPicPr>
          <p:cNvPr id="629" name="Picture 3" descr="Picture 3"/>
          <p:cNvPicPr>
            <a:picLocks noChangeAspect="1"/>
          </p:cNvPicPr>
          <p:nvPr/>
        </p:nvPicPr>
        <p:blipFill>
          <a:blip r:embed="rId6"/>
          <a:stretch>
            <a:fillRect/>
          </a:stretch>
        </p:blipFill>
        <p:spPr>
          <a:xfrm>
            <a:off x="12353925" y="6448893"/>
            <a:ext cx="5934074" cy="7263463"/>
          </a:xfrm>
          <a:prstGeom prst="rect">
            <a:avLst/>
          </a:prstGeom>
          <a:ln w="12700">
            <a:miter lim="400000"/>
          </a:ln>
        </p:spPr>
      </p:pic>
      <p:sp>
        <p:nvSpPr>
          <p:cNvPr id="630" name="TextBox 14"/>
          <p:cNvSpPr txBox="1"/>
          <p:nvPr/>
        </p:nvSpPr>
        <p:spPr>
          <a:xfrm>
            <a:off x="650241" y="7924800"/>
            <a:ext cx="2458721" cy="861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1828800">
              <a:defRPr sz="4800">
                <a:solidFill>
                  <a:srgbClr val="FFFFFF"/>
                </a:solidFill>
                <a:latin typeface="Arial"/>
                <a:ea typeface="Arial"/>
                <a:cs typeface="Arial"/>
                <a:sym typeface="Arial"/>
              </a:defRPr>
            </a:pPr>
            <a:r>
              <a:t> </a:t>
            </a:r>
            <a:r>
              <a:rPr sz="4400" b="1"/>
              <a:t>Stress</a:t>
            </a:r>
          </a:p>
        </p:txBody>
      </p:sp>
      <p:sp>
        <p:nvSpPr>
          <p:cNvPr id="631" name="Title 1"/>
          <p:cNvSpPr txBox="1"/>
          <p:nvPr/>
        </p:nvSpPr>
        <p:spPr>
          <a:xfrm>
            <a:off x="7305041" y="9711374"/>
            <a:ext cx="4147819" cy="2138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p>
            <a:pPr defTabSz="914400">
              <a:defRPr sz="6400">
                <a:solidFill>
                  <a:srgbClr val="3B3838"/>
                </a:solidFill>
                <a:latin typeface="Gill Sans MT"/>
                <a:ea typeface="Gill Sans MT"/>
                <a:cs typeface="Gill Sans MT"/>
                <a:sym typeface="Gill Sans MT"/>
              </a:defRPr>
            </a:pPr>
            <a:r>
              <a:t>Do Not</a:t>
            </a:r>
            <a:endParaRPr sz="8800"/>
          </a:p>
          <a:p>
            <a:pPr defTabSz="914400">
              <a:defRPr sz="6400">
                <a:solidFill>
                  <a:srgbClr val="3B3838"/>
                </a:solidFill>
                <a:latin typeface="Gill Sans MT"/>
                <a:ea typeface="Gill Sans MT"/>
                <a:cs typeface="Gill Sans MT"/>
                <a:sym typeface="Gill Sans MT"/>
              </a:defRPr>
            </a:pPr>
            <a:r>
              <a:t>Twist</a:t>
            </a:r>
          </a:p>
        </p:txBody>
      </p:sp>
      <p:sp>
        <p:nvSpPr>
          <p:cNvPr id="632" name="Title 1"/>
          <p:cNvSpPr txBox="1"/>
          <p:nvPr/>
        </p:nvSpPr>
        <p:spPr>
          <a:xfrm>
            <a:off x="7314565" y="1111885"/>
            <a:ext cx="4147822" cy="2138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p>
            <a:pPr defTabSz="914400">
              <a:defRPr sz="6400">
                <a:solidFill>
                  <a:srgbClr val="404040"/>
                </a:solidFill>
                <a:latin typeface="Gill Sans MT"/>
                <a:ea typeface="Gill Sans MT"/>
                <a:cs typeface="Gill Sans MT"/>
                <a:sym typeface="Gill Sans MT"/>
              </a:defRPr>
            </a:pPr>
            <a:r>
              <a:t>Bend at</a:t>
            </a:r>
            <a:endParaRPr sz="8800"/>
          </a:p>
          <a:p>
            <a:pPr defTabSz="914400">
              <a:defRPr sz="6400">
                <a:solidFill>
                  <a:srgbClr val="404040"/>
                </a:solidFill>
                <a:latin typeface="Gill Sans MT"/>
                <a:ea typeface="Gill Sans MT"/>
                <a:cs typeface="Gill Sans MT"/>
                <a:sym typeface="Gill Sans MT"/>
              </a:defRPr>
            </a:pPr>
            <a:r>
              <a:t>the Knees</a:t>
            </a:r>
          </a:p>
        </p:txBody>
      </p:sp>
      <p:sp>
        <p:nvSpPr>
          <p:cNvPr id="633" name="TextBox 5"/>
          <p:cNvSpPr txBox="1"/>
          <p:nvPr/>
        </p:nvSpPr>
        <p:spPr>
          <a:xfrm>
            <a:off x="7605079" y="4754707"/>
            <a:ext cx="3547743" cy="3277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1828800">
              <a:defRPr sz="7200">
                <a:solidFill>
                  <a:srgbClr val="000000"/>
                </a:solidFill>
                <a:latin typeface="Arial"/>
                <a:ea typeface="Arial"/>
                <a:cs typeface="Arial"/>
                <a:sym typeface="Arial"/>
              </a:defRPr>
            </a:pPr>
            <a:r>
              <a:t>Using</a:t>
            </a:r>
            <a:endParaRPr sz="5600"/>
          </a:p>
          <a:p>
            <a:pPr defTabSz="1828800">
              <a:defRPr sz="7200">
                <a:solidFill>
                  <a:srgbClr val="000000"/>
                </a:solidFill>
                <a:latin typeface="Arial"/>
                <a:ea typeface="Arial"/>
                <a:cs typeface="Arial"/>
                <a:sym typeface="Arial"/>
              </a:defRPr>
            </a:pPr>
            <a:r>
              <a:t>the </a:t>
            </a:r>
            <a:endParaRPr sz="5600"/>
          </a:p>
          <a:p>
            <a:pPr defTabSz="1828800">
              <a:defRPr sz="7200">
                <a:solidFill>
                  <a:srgbClr val="000000"/>
                </a:solidFill>
                <a:latin typeface="Arial"/>
                <a:ea typeface="Arial"/>
                <a:cs typeface="Arial"/>
                <a:sym typeface="Arial"/>
              </a:defRPr>
            </a:pPr>
            <a:r>
              <a:t>Shovel</a:t>
            </a:r>
          </a:p>
        </p:txBody>
      </p:sp>
      <p:sp>
        <p:nvSpPr>
          <p:cNvPr id="634" name="Arrow: Right 13"/>
          <p:cNvSpPr/>
          <p:nvPr/>
        </p:nvSpPr>
        <p:spPr>
          <a:xfrm>
            <a:off x="10083800" y="3454400"/>
            <a:ext cx="1470026" cy="92076"/>
          </a:xfrm>
          <a:prstGeom prst="rightArrow">
            <a:avLst>
              <a:gd name="adj1" fmla="val 50000"/>
              <a:gd name="adj2" fmla="val 50000"/>
            </a:avLst>
          </a:prstGeom>
          <a:solidFill>
            <a:srgbClr val="548235"/>
          </a:solidFill>
          <a:ln w="177800">
            <a:solidFill>
              <a:srgbClr val="548235"/>
            </a:solidFill>
            <a:miter/>
          </a:ln>
        </p:spPr>
        <p:txBody>
          <a:bodyPr lIns="50800" tIns="50800" rIns="50800" bIns="50800" anchor="ctr"/>
          <a:lstStyle/>
          <a:p>
            <a:pPr defTabSz="1828800">
              <a:defRPr sz="3600">
                <a:solidFill>
                  <a:srgbClr val="FFFFFF"/>
                </a:solidFill>
                <a:latin typeface="Calibri"/>
                <a:ea typeface="Calibri"/>
                <a:cs typeface="Calibri"/>
                <a:sym typeface="Calibri"/>
              </a:defRPr>
            </a:pPr>
            <a:endParaRPr/>
          </a:p>
        </p:txBody>
      </p:sp>
      <p:sp>
        <p:nvSpPr>
          <p:cNvPr id="635" name="Arrow: Right 18"/>
          <p:cNvSpPr/>
          <p:nvPr/>
        </p:nvSpPr>
        <p:spPr>
          <a:xfrm>
            <a:off x="10083800" y="12015693"/>
            <a:ext cx="1470026" cy="92078"/>
          </a:xfrm>
          <a:prstGeom prst="rightArrow">
            <a:avLst>
              <a:gd name="adj1" fmla="val 50000"/>
              <a:gd name="adj2" fmla="val 50000"/>
            </a:avLst>
          </a:prstGeom>
          <a:solidFill>
            <a:srgbClr val="548235"/>
          </a:solidFill>
          <a:ln w="177800">
            <a:solidFill>
              <a:srgbClr val="548235"/>
            </a:solidFill>
            <a:miter/>
          </a:ln>
        </p:spPr>
        <p:txBody>
          <a:bodyPr lIns="50800" tIns="50800" rIns="50800" bIns="50800" anchor="ctr"/>
          <a:lstStyle/>
          <a:p>
            <a:pPr defTabSz="1828800">
              <a:defRPr sz="3600">
                <a:solidFill>
                  <a:srgbClr val="FFFFFF"/>
                </a:solidFill>
                <a:latin typeface="Calibri"/>
                <a:ea typeface="Calibri"/>
                <a:cs typeface="Calibri"/>
                <a:sym typeface="Calibri"/>
              </a:defRPr>
            </a:pPr>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Title 1"/>
          <p:cNvSpPr txBox="1">
            <a:spLocks noGrp="1"/>
          </p:cNvSpPr>
          <p:nvPr>
            <p:ph type="title"/>
          </p:nvPr>
        </p:nvSpPr>
        <p:spPr>
          <a:xfrm>
            <a:off x="0" y="11760200"/>
            <a:ext cx="18288000" cy="1651000"/>
          </a:xfrm>
          <a:prstGeom prst="rect">
            <a:avLst/>
          </a:prstGeom>
          <a:solidFill>
            <a:srgbClr val="D0CECE"/>
          </a:solidFill>
        </p:spPr>
        <p:txBody>
          <a:bodyPr/>
          <a:lstStyle>
            <a:lvl1pPr algn="ctr">
              <a:defRPr sz="8000">
                <a:solidFill>
                  <a:srgbClr val="404040"/>
                </a:solidFill>
                <a:latin typeface="Gill Sans MT"/>
                <a:ea typeface="Gill Sans MT"/>
                <a:cs typeface="Gill Sans MT"/>
                <a:sym typeface="Gill Sans MT"/>
              </a:defRPr>
            </a:lvl1pPr>
          </a:lstStyle>
          <a:p>
            <a:r>
              <a:t>Planting</a:t>
            </a:r>
          </a:p>
        </p:txBody>
      </p:sp>
      <p:pic>
        <p:nvPicPr>
          <p:cNvPr id="640" name="Picture 3" descr="Picture 3"/>
          <p:cNvPicPr>
            <a:picLocks noChangeAspect="1"/>
          </p:cNvPicPr>
          <p:nvPr/>
        </p:nvPicPr>
        <p:blipFill>
          <a:blip r:embed="rId3"/>
          <a:stretch>
            <a:fillRect/>
          </a:stretch>
        </p:blipFill>
        <p:spPr>
          <a:xfrm>
            <a:off x="0" y="304800"/>
            <a:ext cx="7315200" cy="10972800"/>
          </a:xfrm>
          <a:prstGeom prst="rect">
            <a:avLst/>
          </a:prstGeom>
          <a:ln w="12700">
            <a:miter lim="400000"/>
          </a:ln>
        </p:spPr>
      </p:pic>
      <p:pic>
        <p:nvPicPr>
          <p:cNvPr id="641" name="Picture 6" descr="Picture 6"/>
          <p:cNvPicPr>
            <a:picLocks noChangeAspect="1"/>
          </p:cNvPicPr>
          <p:nvPr/>
        </p:nvPicPr>
        <p:blipFill>
          <a:blip r:embed="rId4"/>
          <a:stretch>
            <a:fillRect/>
          </a:stretch>
        </p:blipFill>
        <p:spPr>
          <a:xfrm>
            <a:off x="6641431" y="3789145"/>
            <a:ext cx="5005138" cy="7488457"/>
          </a:xfrm>
          <a:prstGeom prst="rect">
            <a:avLst/>
          </a:prstGeom>
          <a:ln w="12700">
            <a:miter lim="400000"/>
          </a:ln>
        </p:spPr>
      </p:pic>
      <p:pic>
        <p:nvPicPr>
          <p:cNvPr id="642" name="Picture 10" descr="Picture 10"/>
          <p:cNvPicPr>
            <a:picLocks noChangeAspect="1"/>
          </p:cNvPicPr>
          <p:nvPr/>
        </p:nvPicPr>
        <p:blipFill>
          <a:blip r:embed="rId5"/>
          <a:stretch>
            <a:fillRect/>
          </a:stretch>
        </p:blipFill>
        <p:spPr>
          <a:xfrm>
            <a:off x="12223830" y="360994"/>
            <a:ext cx="6064172" cy="1092328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 name="Picture 2" descr="Picture 2"/>
          <p:cNvPicPr>
            <a:picLocks noChangeAspect="1"/>
          </p:cNvPicPr>
          <p:nvPr/>
        </p:nvPicPr>
        <p:blipFill>
          <a:blip r:embed="rId3"/>
          <a:stretch>
            <a:fillRect/>
          </a:stretch>
        </p:blipFill>
        <p:spPr>
          <a:xfrm>
            <a:off x="191" y="0"/>
            <a:ext cx="9721090" cy="9473184"/>
          </a:xfrm>
          <a:prstGeom prst="rect">
            <a:avLst/>
          </a:prstGeom>
          <a:ln w="12700">
            <a:miter lim="400000"/>
          </a:ln>
        </p:spPr>
      </p:pic>
      <p:sp>
        <p:nvSpPr>
          <p:cNvPr id="647" name="Title 1"/>
          <p:cNvSpPr txBox="1">
            <a:spLocks noGrp="1"/>
          </p:cNvSpPr>
          <p:nvPr>
            <p:ph type="title"/>
          </p:nvPr>
        </p:nvSpPr>
        <p:spPr>
          <a:xfrm>
            <a:off x="0" y="11853951"/>
            <a:ext cx="18288000" cy="1862048"/>
          </a:xfrm>
          <a:prstGeom prst="rect">
            <a:avLst/>
          </a:prstGeom>
          <a:solidFill>
            <a:srgbClr val="404040"/>
          </a:solidFill>
        </p:spPr>
        <p:txBody>
          <a:bodyPr/>
          <a:lstStyle>
            <a:lvl1pPr algn="ctr">
              <a:defRPr sz="8000">
                <a:solidFill>
                  <a:srgbClr val="FFFFFF"/>
                </a:solidFill>
                <a:latin typeface="Gill Sans MT"/>
                <a:ea typeface="Gill Sans MT"/>
                <a:cs typeface="Gill Sans MT"/>
                <a:sym typeface="Gill Sans MT"/>
              </a:defRPr>
            </a:lvl1pPr>
          </a:lstStyle>
          <a:p>
            <a:r>
              <a:t>Use Better Methods</a:t>
            </a:r>
          </a:p>
        </p:txBody>
      </p:sp>
      <p:sp>
        <p:nvSpPr>
          <p:cNvPr id="648" name="TextBox 5"/>
          <p:cNvSpPr txBox="1"/>
          <p:nvPr/>
        </p:nvSpPr>
        <p:spPr>
          <a:xfrm>
            <a:off x="0" y="9462999"/>
            <a:ext cx="9715332" cy="1436259"/>
          </a:xfrm>
          <a:prstGeom prst="rect">
            <a:avLst/>
          </a:prstGeom>
          <a:solidFill>
            <a:srgbClr val="D9D9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1828800">
              <a:defRPr sz="4800">
                <a:solidFill>
                  <a:srgbClr val="262626"/>
                </a:solidFill>
                <a:latin typeface="Arial"/>
                <a:ea typeface="Arial"/>
                <a:cs typeface="Arial"/>
                <a:sym typeface="Arial"/>
              </a:defRPr>
            </a:pPr>
            <a:r>
              <a:t>Seed Tapes</a:t>
            </a:r>
          </a:p>
          <a:p>
            <a:pPr defTabSz="1828800">
              <a:defRPr sz="4000">
                <a:solidFill>
                  <a:srgbClr val="262626"/>
                </a:solidFill>
                <a:latin typeface="Arial"/>
                <a:ea typeface="Arial"/>
                <a:cs typeface="Arial"/>
                <a:sym typeface="Arial"/>
              </a:defRPr>
            </a:pPr>
            <a:r>
              <a:t>Commercial or Homemade</a:t>
            </a:r>
          </a:p>
        </p:txBody>
      </p:sp>
      <p:sp>
        <p:nvSpPr>
          <p:cNvPr id="649" name="TextBox 6"/>
          <p:cNvSpPr txBox="1"/>
          <p:nvPr/>
        </p:nvSpPr>
        <p:spPr>
          <a:xfrm>
            <a:off x="11222142" y="10132153"/>
            <a:ext cx="7065859" cy="861436"/>
          </a:xfrm>
          <a:prstGeom prst="rect">
            <a:avLst/>
          </a:prstGeom>
          <a:solidFill>
            <a:srgbClr val="D9D9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lvl1pPr defTabSz="1828800">
              <a:defRPr sz="4800">
                <a:solidFill>
                  <a:srgbClr val="262626"/>
                </a:solidFill>
                <a:latin typeface="Arial"/>
                <a:ea typeface="Arial"/>
                <a:cs typeface="Arial"/>
                <a:sym typeface="Arial"/>
              </a:defRPr>
            </a:lvl1pPr>
          </a:lstStyle>
          <a:p>
            <a:r>
              <a:t>Seed Dialer</a:t>
            </a:r>
          </a:p>
        </p:txBody>
      </p:sp>
      <p:sp>
        <p:nvSpPr>
          <p:cNvPr id="650" name="TextBox 2"/>
          <p:cNvSpPr txBox="1"/>
          <p:nvPr/>
        </p:nvSpPr>
        <p:spPr>
          <a:xfrm>
            <a:off x="7067581" y="1333905"/>
            <a:ext cx="2280908" cy="855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defRPr sz="4400" b="1">
                <a:solidFill>
                  <a:srgbClr val="FFFFFF"/>
                </a:solidFill>
                <a:latin typeface="Gill Sans MT"/>
                <a:ea typeface="Gill Sans MT"/>
                <a:cs typeface="Gill Sans MT"/>
                <a:sym typeface="Gill Sans MT"/>
              </a:defRPr>
            </a:lvl1pPr>
          </a:lstStyle>
          <a:p>
            <a:r>
              <a:t>Stress</a:t>
            </a:r>
          </a:p>
        </p:txBody>
      </p:sp>
      <p:pic>
        <p:nvPicPr>
          <p:cNvPr id="651" name="Picture 4" descr="Picture 4"/>
          <p:cNvPicPr>
            <a:picLocks noChangeAspect="1"/>
          </p:cNvPicPr>
          <p:nvPr/>
        </p:nvPicPr>
        <p:blipFill>
          <a:blip r:embed="rId4"/>
          <a:stretch>
            <a:fillRect/>
          </a:stretch>
        </p:blipFill>
        <p:spPr>
          <a:xfrm>
            <a:off x="11222142" y="-14344"/>
            <a:ext cx="7067552" cy="10115551"/>
          </a:xfrm>
          <a:prstGeom prst="rect">
            <a:avLst/>
          </a:prstGeom>
          <a:ln w="12700">
            <a:miter lim="400000"/>
          </a:ln>
        </p:spPr>
      </p:pic>
      <p:pic>
        <p:nvPicPr>
          <p:cNvPr id="652" name="Picture 1" descr="Picture 1"/>
          <p:cNvPicPr>
            <a:picLocks noChangeAspect="1"/>
          </p:cNvPicPr>
          <p:nvPr/>
        </p:nvPicPr>
        <p:blipFill>
          <a:blip r:embed="rId5"/>
          <a:stretch>
            <a:fillRect/>
          </a:stretch>
        </p:blipFill>
        <p:spPr>
          <a:xfrm>
            <a:off x="6595943" y="1"/>
            <a:ext cx="6238779" cy="3529585"/>
          </a:xfrm>
          <a:prstGeom prst="rect">
            <a:avLst/>
          </a:prstGeom>
          <a:ln w="12700">
            <a:solidFill>
              <a:srgbClr val="FFFFFF"/>
            </a:solidFill>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Title 1"/>
          <p:cNvSpPr txBox="1">
            <a:spLocks noGrp="1"/>
          </p:cNvSpPr>
          <p:nvPr>
            <p:ph type="title"/>
          </p:nvPr>
        </p:nvSpPr>
        <p:spPr>
          <a:xfrm>
            <a:off x="1420107" y="0"/>
            <a:ext cx="15456159" cy="1722124"/>
          </a:xfrm>
          <a:prstGeom prst="rect">
            <a:avLst/>
          </a:prstGeom>
          <a:solidFill>
            <a:srgbClr val="E7E6E6"/>
          </a:solidFill>
        </p:spPr>
        <p:txBody>
          <a:bodyPr/>
          <a:lstStyle>
            <a:lvl1pPr algn="ctr">
              <a:defRPr sz="8000">
                <a:solidFill>
                  <a:srgbClr val="404040"/>
                </a:solidFill>
                <a:latin typeface="Gill Sans MT"/>
                <a:ea typeface="Gill Sans MT"/>
                <a:cs typeface="Gill Sans MT"/>
                <a:sym typeface="Gill Sans MT"/>
              </a:defRPr>
            </a:lvl1pPr>
          </a:lstStyle>
          <a:p>
            <a:r>
              <a:t>Weeding</a:t>
            </a:r>
          </a:p>
        </p:txBody>
      </p:sp>
      <p:grpSp>
        <p:nvGrpSpPr>
          <p:cNvPr id="659" name="Title 1"/>
          <p:cNvGrpSpPr/>
          <p:nvPr/>
        </p:nvGrpSpPr>
        <p:grpSpPr>
          <a:xfrm>
            <a:off x="1420702" y="11928240"/>
            <a:ext cx="15455559" cy="1799589"/>
            <a:chOff x="0" y="0"/>
            <a:chExt cx="15455557" cy="1799588"/>
          </a:xfrm>
        </p:grpSpPr>
        <p:sp>
          <p:nvSpPr>
            <p:cNvPr id="657" name="Rectangle"/>
            <p:cNvSpPr/>
            <p:nvPr/>
          </p:nvSpPr>
          <p:spPr>
            <a:xfrm>
              <a:off x="0" y="11821"/>
              <a:ext cx="15455558" cy="1775944"/>
            </a:xfrm>
            <a:prstGeom prst="rect">
              <a:avLst/>
            </a:prstGeom>
            <a:solidFill>
              <a:srgbClr val="F2F2F2"/>
            </a:solidFill>
            <a:ln w="12700" cap="flat">
              <a:noFill/>
              <a:miter lim="400000"/>
            </a:ln>
            <a:effectLst/>
          </p:spPr>
          <p:txBody>
            <a:bodyPr wrap="square" lIns="50800" tIns="50800" rIns="50800" bIns="50800" numCol="1" anchor="ctr">
              <a:noAutofit/>
            </a:bodyPr>
            <a:lstStyle/>
            <a:p>
              <a:pPr defTabSz="914400">
                <a:lnSpc>
                  <a:spcPct val="90000"/>
                </a:lnSpc>
                <a:defRPr sz="8800">
                  <a:solidFill>
                    <a:srgbClr val="000000"/>
                  </a:solidFill>
                  <a:latin typeface="Calibri"/>
                  <a:ea typeface="Calibri"/>
                  <a:cs typeface="Calibri"/>
                  <a:sym typeface="Calibri"/>
                </a:defRPr>
              </a:pPr>
              <a:endParaRPr/>
            </a:p>
          </p:txBody>
        </p:sp>
        <p:sp>
          <p:nvSpPr>
            <p:cNvPr id="658" name="Stressful Positions…"/>
            <p:cNvSpPr txBox="1"/>
            <p:nvPr/>
          </p:nvSpPr>
          <p:spPr>
            <a:xfrm>
              <a:off x="91439" y="0"/>
              <a:ext cx="15272679" cy="17995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p>
              <a:pPr defTabSz="914400">
                <a:lnSpc>
                  <a:spcPct val="90000"/>
                </a:lnSpc>
                <a:defRPr sz="5600">
                  <a:solidFill>
                    <a:srgbClr val="404040"/>
                  </a:solidFill>
                  <a:latin typeface="Gill Sans MT"/>
                  <a:ea typeface="Gill Sans MT"/>
                  <a:cs typeface="Gill Sans MT"/>
                  <a:sym typeface="Gill Sans MT"/>
                </a:defRPr>
              </a:pPr>
              <a:r>
                <a:t>Stressful Positions</a:t>
              </a:r>
              <a:endParaRPr sz="8800"/>
            </a:p>
            <a:p>
              <a:pPr defTabSz="914400">
                <a:lnSpc>
                  <a:spcPct val="90000"/>
                </a:lnSpc>
                <a:defRPr sz="4800">
                  <a:solidFill>
                    <a:srgbClr val="404040"/>
                  </a:solidFill>
                  <a:latin typeface="Gill Sans MT"/>
                  <a:ea typeface="Gill Sans MT"/>
                  <a:cs typeface="Gill Sans MT"/>
                  <a:sym typeface="Gill Sans MT"/>
                </a:defRPr>
              </a:pPr>
              <a:r>
                <a:t>Too Much Stress on Bac</a:t>
              </a:r>
              <a:r>
                <a:rPr sz="5600"/>
                <a:t>k</a:t>
              </a:r>
            </a:p>
          </p:txBody>
        </p:sp>
      </p:grpSp>
      <p:pic>
        <p:nvPicPr>
          <p:cNvPr id="660" name="Picture 3" descr="Picture 3"/>
          <p:cNvPicPr>
            <a:picLocks noChangeAspect="1"/>
          </p:cNvPicPr>
          <p:nvPr/>
        </p:nvPicPr>
        <p:blipFill>
          <a:blip r:embed="rId3"/>
          <a:stretch>
            <a:fillRect/>
          </a:stretch>
        </p:blipFill>
        <p:spPr>
          <a:xfrm>
            <a:off x="1415857" y="1843239"/>
            <a:ext cx="6679935" cy="10029526"/>
          </a:xfrm>
          <a:prstGeom prst="rect">
            <a:avLst/>
          </a:prstGeom>
          <a:ln w="12700">
            <a:miter lim="400000"/>
          </a:ln>
        </p:spPr>
      </p:pic>
      <p:pic>
        <p:nvPicPr>
          <p:cNvPr id="661" name="Picture 6" descr="Picture 6"/>
          <p:cNvPicPr>
            <a:picLocks noChangeAspect="1"/>
          </p:cNvPicPr>
          <p:nvPr/>
        </p:nvPicPr>
        <p:blipFill>
          <a:blip r:embed="rId4"/>
          <a:stretch>
            <a:fillRect/>
          </a:stretch>
        </p:blipFill>
        <p:spPr>
          <a:xfrm>
            <a:off x="10138636" y="1833612"/>
            <a:ext cx="6679933" cy="10048776"/>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TextBox 4"/>
          <p:cNvSpPr txBox="1"/>
          <p:nvPr/>
        </p:nvSpPr>
        <p:spPr>
          <a:xfrm>
            <a:off x="14614211" y="7807535"/>
            <a:ext cx="3275606" cy="805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l" defTabSz="1828800">
              <a:defRPr sz="3600">
                <a:solidFill>
                  <a:srgbClr val="FFFFFF"/>
                </a:solidFill>
                <a:latin typeface="Arial"/>
                <a:ea typeface="Arial"/>
                <a:cs typeface="Arial"/>
                <a:sym typeface="Arial"/>
              </a:defRPr>
            </a:pPr>
            <a:r>
              <a:t> </a:t>
            </a:r>
            <a:r>
              <a:rPr b="1">
                <a:solidFill>
                  <a:srgbClr val="262626"/>
                </a:solidFill>
              </a:rPr>
              <a:t>Diamond </a:t>
            </a:r>
            <a:r>
              <a:rPr sz="4000" b="1">
                <a:solidFill>
                  <a:srgbClr val="262626"/>
                </a:solidFill>
                <a:latin typeface="Calibri"/>
                <a:ea typeface="Calibri"/>
                <a:cs typeface="Calibri"/>
                <a:sym typeface="Calibri"/>
              </a:rPr>
              <a:t>Hoe</a:t>
            </a:r>
          </a:p>
        </p:txBody>
      </p:sp>
      <p:sp>
        <p:nvSpPr>
          <p:cNvPr id="666" name="Title 1"/>
          <p:cNvSpPr txBox="1"/>
          <p:nvPr/>
        </p:nvSpPr>
        <p:spPr>
          <a:xfrm>
            <a:off x="8860301" y="9011309"/>
            <a:ext cx="4824805" cy="2499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p>
            <a:pPr defTabSz="914400">
              <a:lnSpc>
                <a:spcPct val="90000"/>
              </a:lnSpc>
              <a:defRPr sz="8000">
                <a:solidFill>
                  <a:srgbClr val="3B3838"/>
                </a:solidFill>
                <a:latin typeface="Gill Sans MT"/>
                <a:ea typeface="Gill Sans MT"/>
                <a:cs typeface="Gill Sans MT"/>
                <a:sym typeface="Gill Sans MT"/>
              </a:defRPr>
            </a:pPr>
            <a:r>
              <a:t>Good</a:t>
            </a:r>
            <a:endParaRPr sz="8800"/>
          </a:p>
          <a:p>
            <a:pPr defTabSz="914400">
              <a:lnSpc>
                <a:spcPct val="90000"/>
              </a:lnSpc>
              <a:defRPr sz="8000">
                <a:solidFill>
                  <a:srgbClr val="3B3838"/>
                </a:solidFill>
                <a:latin typeface="Gill Sans MT"/>
                <a:ea typeface="Gill Sans MT"/>
                <a:cs typeface="Gill Sans MT"/>
                <a:sym typeface="Gill Sans MT"/>
              </a:defRPr>
            </a:pPr>
            <a:r>
              <a:t>Positions</a:t>
            </a:r>
          </a:p>
        </p:txBody>
      </p:sp>
      <p:pic>
        <p:nvPicPr>
          <p:cNvPr id="667" name="Picture 2" descr="Picture 2"/>
          <p:cNvPicPr>
            <a:picLocks noChangeAspect="1"/>
          </p:cNvPicPr>
          <p:nvPr/>
        </p:nvPicPr>
        <p:blipFill>
          <a:blip r:embed="rId3"/>
          <a:stretch>
            <a:fillRect/>
          </a:stretch>
        </p:blipFill>
        <p:spPr>
          <a:xfrm>
            <a:off x="1" y="7955281"/>
            <a:ext cx="7959391" cy="5760721"/>
          </a:xfrm>
          <a:prstGeom prst="rect">
            <a:avLst/>
          </a:prstGeom>
          <a:ln w="12700">
            <a:miter lim="400000"/>
          </a:ln>
        </p:spPr>
      </p:pic>
      <p:pic>
        <p:nvPicPr>
          <p:cNvPr id="668" name="Picture 3" descr="Picture 3"/>
          <p:cNvPicPr>
            <a:picLocks noChangeAspect="1"/>
          </p:cNvPicPr>
          <p:nvPr/>
        </p:nvPicPr>
        <p:blipFill>
          <a:blip r:embed="rId4"/>
          <a:stretch>
            <a:fillRect/>
          </a:stretch>
        </p:blipFill>
        <p:spPr>
          <a:xfrm>
            <a:off x="1" y="1"/>
            <a:ext cx="6079915" cy="7717536"/>
          </a:xfrm>
          <a:prstGeom prst="rect">
            <a:avLst/>
          </a:prstGeom>
          <a:ln w="12700">
            <a:miter lim="400000"/>
          </a:ln>
        </p:spPr>
      </p:pic>
      <p:pic>
        <p:nvPicPr>
          <p:cNvPr id="669" name="Picture 2" descr="Picture 2"/>
          <p:cNvPicPr>
            <a:picLocks noChangeAspect="1"/>
          </p:cNvPicPr>
          <p:nvPr/>
        </p:nvPicPr>
        <p:blipFill>
          <a:blip r:embed="rId5"/>
          <a:stretch>
            <a:fillRect/>
          </a:stretch>
        </p:blipFill>
        <p:spPr>
          <a:xfrm>
            <a:off x="6904877" y="0"/>
            <a:ext cx="11383124" cy="7717536"/>
          </a:xfrm>
          <a:prstGeom prst="rect">
            <a:avLst/>
          </a:prstGeom>
          <a:ln w="12700">
            <a:miter lim="400000"/>
          </a:ln>
        </p:spPr>
      </p:pic>
      <p:sp>
        <p:nvSpPr>
          <p:cNvPr id="670" name="Title 1"/>
          <p:cNvSpPr txBox="1"/>
          <p:nvPr/>
        </p:nvSpPr>
        <p:spPr>
          <a:xfrm>
            <a:off x="11907702" y="850242"/>
            <a:ext cx="2656502" cy="737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lvl1pPr defTabSz="914400">
              <a:defRPr sz="4000" b="1">
                <a:solidFill>
                  <a:srgbClr val="FFFFFF"/>
                </a:solidFill>
                <a:latin typeface="Arial"/>
                <a:ea typeface="Arial"/>
                <a:cs typeface="Arial"/>
                <a:sym typeface="Arial"/>
              </a:defRPr>
            </a:lvl1pPr>
          </a:lstStyle>
          <a:p>
            <a:r>
              <a:t>Too Bent</a:t>
            </a:r>
          </a:p>
        </p:txBody>
      </p:sp>
      <p:sp>
        <p:nvSpPr>
          <p:cNvPr id="671" name="Title 1"/>
          <p:cNvSpPr txBox="1"/>
          <p:nvPr/>
        </p:nvSpPr>
        <p:spPr>
          <a:xfrm>
            <a:off x="12606704" y="9003332"/>
            <a:ext cx="1872132" cy="919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lvl1pPr defTabSz="914400">
              <a:defRPr sz="4800" b="1">
                <a:solidFill>
                  <a:srgbClr val="FFFFFF"/>
                </a:solidFill>
                <a:latin typeface="Gill Sans MT"/>
                <a:ea typeface="Gill Sans MT"/>
                <a:cs typeface="Gill Sans MT"/>
                <a:sym typeface="Gill Sans MT"/>
              </a:defRPr>
            </a:lvl1pPr>
          </a:lstStyle>
          <a:p>
            <a:r>
              <a:t>Best</a:t>
            </a:r>
          </a:p>
        </p:txBody>
      </p:sp>
      <p:sp>
        <p:nvSpPr>
          <p:cNvPr id="672" name="Title 1"/>
          <p:cNvSpPr txBox="1"/>
          <p:nvPr/>
        </p:nvSpPr>
        <p:spPr>
          <a:xfrm>
            <a:off x="13533152" y="3996952"/>
            <a:ext cx="1755450" cy="737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lvl1pPr defTabSz="914400">
              <a:defRPr sz="4000" b="1">
                <a:solidFill>
                  <a:srgbClr val="FFFFFF"/>
                </a:solidFill>
                <a:latin typeface="Arial"/>
                <a:ea typeface="Arial"/>
                <a:cs typeface="Arial"/>
                <a:sym typeface="Arial"/>
              </a:defRPr>
            </a:lvl1pPr>
          </a:lstStyle>
          <a:p>
            <a:r>
              <a:t>Best</a:t>
            </a:r>
          </a:p>
        </p:txBody>
      </p:sp>
      <p:pic>
        <p:nvPicPr>
          <p:cNvPr id="673" name="Picture 3" descr="Picture 3"/>
          <p:cNvPicPr>
            <a:picLocks noChangeAspect="1"/>
          </p:cNvPicPr>
          <p:nvPr/>
        </p:nvPicPr>
        <p:blipFill>
          <a:blip r:embed="rId6"/>
          <a:stretch>
            <a:fillRect/>
          </a:stretch>
        </p:blipFill>
        <p:spPr>
          <a:xfrm>
            <a:off x="14645451" y="8584693"/>
            <a:ext cx="3170670" cy="4754882"/>
          </a:xfrm>
          <a:prstGeom prst="rect">
            <a:avLst/>
          </a:prstGeom>
          <a:ln w="76200">
            <a:solidFill>
              <a:srgbClr val="264AB2"/>
            </a:solidFill>
            <a:miter/>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TextBox 1"/>
          <p:cNvSpPr txBox="1"/>
          <p:nvPr/>
        </p:nvSpPr>
        <p:spPr>
          <a:xfrm>
            <a:off x="0" y="11488266"/>
            <a:ext cx="18288000" cy="1402079"/>
          </a:xfrm>
          <a:prstGeom prst="rect">
            <a:avLst/>
          </a:prstGeom>
          <a:solidFill>
            <a:srgbClr val="D9D9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lnSpc>
                <a:spcPct val="90000"/>
              </a:lnSpc>
              <a:defRPr sz="8000">
                <a:solidFill>
                  <a:srgbClr val="404040"/>
                </a:solidFill>
                <a:latin typeface="Gill Sans MT"/>
                <a:ea typeface="Gill Sans MT"/>
                <a:cs typeface="Gill Sans MT"/>
                <a:sym typeface="Gill Sans MT"/>
              </a:defRPr>
            </a:lvl1pPr>
          </a:lstStyle>
          <a:p>
            <a:r>
              <a:t>Fiskars Uproot Weeder</a:t>
            </a:r>
          </a:p>
        </p:txBody>
      </p:sp>
      <p:pic>
        <p:nvPicPr>
          <p:cNvPr id="678" name="Picture 5" descr="Picture 5"/>
          <p:cNvPicPr>
            <a:picLocks noChangeAspect="1"/>
          </p:cNvPicPr>
          <p:nvPr/>
        </p:nvPicPr>
        <p:blipFill>
          <a:blip r:embed="rId3"/>
          <a:stretch>
            <a:fillRect/>
          </a:stretch>
        </p:blipFill>
        <p:spPr>
          <a:xfrm>
            <a:off x="19661" y="755445"/>
            <a:ext cx="6699468" cy="10049200"/>
          </a:xfrm>
          <a:prstGeom prst="rect">
            <a:avLst/>
          </a:prstGeom>
          <a:ln w="12700">
            <a:miter lim="400000"/>
          </a:ln>
        </p:spPr>
      </p:pic>
      <p:pic>
        <p:nvPicPr>
          <p:cNvPr id="679" name="Picture 7" descr="Picture 7"/>
          <p:cNvPicPr>
            <a:picLocks noChangeAspect="1"/>
          </p:cNvPicPr>
          <p:nvPr/>
        </p:nvPicPr>
        <p:blipFill>
          <a:blip r:embed="rId4"/>
          <a:stretch>
            <a:fillRect/>
          </a:stretch>
        </p:blipFill>
        <p:spPr>
          <a:xfrm>
            <a:off x="6802335" y="755868"/>
            <a:ext cx="5139893" cy="10048776"/>
          </a:xfrm>
          <a:prstGeom prst="rect">
            <a:avLst/>
          </a:prstGeom>
          <a:ln w="12700">
            <a:miter lim="400000"/>
          </a:ln>
        </p:spPr>
      </p:pic>
      <p:pic>
        <p:nvPicPr>
          <p:cNvPr id="680" name="Picture 9" descr="Picture 9"/>
          <p:cNvPicPr>
            <a:picLocks noChangeAspect="1"/>
          </p:cNvPicPr>
          <p:nvPr/>
        </p:nvPicPr>
        <p:blipFill>
          <a:blip r:embed="rId5"/>
          <a:stretch>
            <a:fillRect/>
          </a:stretch>
        </p:blipFill>
        <p:spPr>
          <a:xfrm>
            <a:off x="12011917" y="755445"/>
            <a:ext cx="6256425" cy="10048776"/>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itle 3"/>
          <p:cNvSpPr txBox="1">
            <a:spLocks noGrp="1"/>
          </p:cNvSpPr>
          <p:nvPr>
            <p:ph type="title"/>
          </p:nvPr>
        </p:nvSpPr>
        <p:spPr>
          <a:xfrm>
            <a:off x="1681396" y="1374959"/>
            <a:ext cx="11211261" cy="1988345"/>
          </a:xfrm>
          <a:prstGeom prst="rect">
            <a:avLst/>
          </a:prstGeom>
        </p:spPr>
        <p:txBody>
          <a:bodyPr/>
          <a:lstStyle/>
          <a:p>
            <a:pPr>
              <a:defRPr sz="6000" b="1">
                <a:latin typeface="Gill Sans MT"/>
                <a:ea typeface="Gill Sans MT"/>
                <a:cs typeface="Gill Sans MT"/>
                <a:sym typeface="Gill Sans MT"/>
              </a:defRPr>
            </a:pPr>
            <a:r>
              <a:t>Lifelong Gardening</a:t>
            </a:r>
            <a:br/>
            <a:r>
              <a:t>MISSION</a:t>
            </a:r>
          </a:p>
        </p:txBody>
      </p:sp>
      <p:sp>
        <p:nvSpPr>
          <p:cNvPr id="287" name="Content Placeholder 3"/>
          <p:cNvSpPr txBox="1">
            <a:spLocks noGrp="1"/>
          </p:cNvSpPr>
          <p:nvPr>
            <p:ph type="body" sz="half" idx="1"/>
          </p:nvPr>
        </p:nvSpPr>
        <p:spPr>
          <a:xfrm>
            <a:off x="1681396" y="3965704"/>
            <a:ext cx="9051919" cy="7682012"/>
          </a:xfrm>
          <a:prstGeom prst="rect">
            <a:avLst/>
          </a:prstGeom>
        </p:spPr>
        <p:txBody>
          <a:bodyPr anchor="ctr"/>
          <a:lstStyle/>
          <a:p>
            <a:pPr marL="0" indent="0">
              <a:spcBef>
                <a:spcPts val="1200"/>
              </a:spcBef>
              <a:buSzTx/>
              <a:buNone/>
              <a:defRPr sz="4400">
                <a:latin typeface="Gill Sans MT"/>
                <a:ea typeface="Gill Sans MT"/>
                <a:cs typeface="Gill Sans MT"/>
                <a:sym typeface="Gill Sans MT"/>
              </a:defRPr>
            </a:pPr>
            <a:r>
              <a:t>Our mission is to educate the public on principles and methods that enable gardeners to enjoy gardening throughout their lifetime.</a:t>
            </a:r>
          </a:p>
          <a:p>
            <a:pPr marL="0" indent="0">
              <a:spcBef>
                <a:spcPts val="1200"/>
              </a:spcBef>
              <a:buSzTx/>
              <a:buNone/>
              <a:defRPr sz="4400">
                <a:latin typeface="Gill Sans MT"/>
                <a:ea typeface="Gill Sans MT"/>
                <a:cs typeface="Gill Sans MT"/>
                <a:sym typeface="Gill Sans MT"/>
              </a:defRPr>
            </a:pPr>
            <a:endParaRPr/>
          </a:p>
          <a:p>
            <a:pPr marL="0" indent="0">
              <a:spcBef>
                <a:spcPts val="1200"/>
              </a:spcBef>
              <a:buSzTx/>
              <a:buNone/>
              <a:defRPr sz="4400">
                <a:latin typeface="Gill Sans MT"/>
                <a:ea typeface="Gill Sans MT"/>
                <a:cs typeface="Gill Sans MT"/>
                <a:sym typeface="Gill Sans MT"/>
              </a:defRPr>
            </a:pPr>
            <a:r>
              <a:t>Education is designed to teach:</a:t>
            </a:r>
          </a:p>
          <a:p>
            <a:pPr marL="692151" indent="-682626">
              <a:spcBef>
                <a:spcPts val="1200"/>
              </a:spcBef>
              <a:buFontTx/>
              <a:buAutoNum type="arabicPeriod"/>
              <a:defRPr sz="4400">
                <a:latin typeface="Gill Sans MT"/>
                <a:ea typeface="Gill Sans MT"/>
                <a:cs typeface="Gill Sans MT"/>
                <a:sym typeface="Gill Sans MT"/>
              </a:defRPr>
            </a:pPr>
            <a:r>
              <a:t>How to modify the garden – accessibility and plant selection;</a:t>
            </a:r>
          </a:p>
          <a:p>
            <a:pPr marL="673101" lvl="1" indent="-663576">
              <a:spcBef>
                <a:spcPts val="1200"/>
              </a:spcBef>
              <a:buSzTx/>
              <a:buNone/>
              <a:defRPr sz="4400">
                <a:latin typeface="Gill Sans MT"/>
                <a:ea typeface="Gill Sans MT"/>
                <a:cs typeface="Gill Sans MT"/>
                <a:sym typeface="Gill Sans MT"/>
              </a:defRPr>
            </a:pPr>
            <a:r>
              <a:t>2.	How to modify the gardener –  techniques and tools.</a:t>
            </a:r>
          </a:p>
        </p:txBody>
      </p:sp>
      <p:sp>
        <p:nvSpPr>
          <p:cNvPr id="288" name="Rectangle 10"/>
          <p:cNvSpPr/>
          <p:nvPr/>
        </p:nvSpPr>
        <p:spPr>
          <a:xfrm>
            <a:off x="14378869" y="0"/>
            <a:ext cx="3909132" cy="13716000"/>
          </a:xfrm>
          <a:prstGeom prst="rect">
            <a:avLst/>
          </a:prstGeom>
          <a:solidFill>
            <a:srgbClr val="568E23"/>
          </a:solidFill>
          <a:ln w="12700">
            <a:miter lim="400000"/>
          </a:ln>
        </p:spPr>
        <p:txBody>
          <a:bodyPr lIns="50800" tIns="50800" rIns="50800" bIns="50800" anchor="ctr"/>
          <a:lstStyle/>
          <a:p>
            <a:pPr defTabSz="1828800">
              <a:defRPr sz="2600">
                <a:solidFill>
                  <a:srgbClr val="FFFFFF"/>
                </a:solidFill>
                <a:latin typeface="Calibri"/>
                <a:ea typeface="Calibri"/>
                <a:cs typeface="Calibri"/>
                <a:sym typeface="Calibri"/>
              </a:defRPr>
            </a:pPr>
            <a:endParaRPr/>
          </a:p>
        </p:txBody>
      </p:sp>
      <p:sp>
        <p:nvSpPr>
          <p:cNvPr id="289" name="Oval 12"/>
          <p:cNvSpPr/>
          <p:nvPr/>
        </p:nvSpPr>
        <p:spPr>
          <a:xfrm>
            <a:off x="12259133" y="4738263"/>
            <a:ext cx="4239476" cy="4239476"/>
          </a:xfrm>
          <a:prstGeom prst="ellipse">
            <a:avLst/>
          </a:prstGeom>
          <a:solidFill>
            <a:srgbClr val="FFFFFF"/>
          </a:solidFill>
          <a:ln w="38100">
            <a:solidFill>
              <a:srgbClr val="99CB5C"/>
            </a:solidFill>
            <a:miter/>
          </a:ln>
        </p:spPr>
        <p:txBody>
          <a:bodyPr lIns="50800" tIns="50800" rIns="50800" bIns="50800" anchor="ctr"/>
          <a:lstStyle/>
          <a:p>
            <a:pPr defTabSz="1828800">
              <a:defRPr sz="2600">
                <a:solidFill>
                  <a:srgbClr val="FFFFFF"/>
                </a:solidFill>
                <a:latin typeface="Calibri"/>
                <a:ea typeface="Calibri"/>
                <a:cs typeface="Calibri"/>
                <a:sym typeface="Calibri"/>
              </a:defRPr>
            </a:pPr>
            <a:endParaRPr/>
          </a:p>
        </p:txBody>
      </p:sp>
      <p:pic>
        <p:nvPicPr>
          <p:cNvPr id="290" name="Picture 4" descr="Picture 4"/>
          <p:cNvPicPr>
            <a:picLocks noChangeAspect="1"/>
          </p:cNvPicPr>
          <p:nvPr/>
        </p:nvPicPr>
        <p:blipFill>
          <a:blip r:embed="rId3"/>
          <a:stretch>
            <a:fillRect/>
          </a:stretch>
        </p:blipFill>
        <p:spPr>
          <a:xfrm>
            <a:off x="12920580" y="5394959"/>
            <a:ext cx="2916580" cy="2926081"/>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Title 1"/>
          <p:cNvSpPr txBox="1">
            <a:spLocks noGrp="1"/>
          </p:cNvSpPr>
          <p:nvPr>
            <p:ph type="title"/>
          </p:nvPr>
        </p:nvSpPr>
        <p:spPr>
          <a:xfrm>
            <a:off x="1479230" y="5668655"/>
            <a:ext cx="5065775" cy="2415769"/>
          </a:xfrm>
          <a:prstGeom prst="rect">
            <a:avLst/>
          </a:prstGeom>
        </p:spPr>
        <p:txBody>
          <a:bodyPr anchor="b"/>
          <a:lstStyle>
            <a:lvl1pPr algn="ctr" defTabSz="1682494">
              <a:defRPr sz="6900">
                <a:solidFill>
                  <a:srgbClr val="404040"/>
                </a:solidFill>
                <a:latin typeface="Gill Sans MT"/>
                <a:ea typeface="Gill Sans MT"/>
                <a:cs typeface="Gill Sans MT"/>
                <a:sym typeface="Gill Sans MT"/>
              </a:defRPr>
            </a:lvl1pPr>
          </a:lstStyle>
          <a:p>
            <a:r>
              <a:t>Use Smaller Tool Ends</a:t>
            </a:r>
          </a:p>
        </p:txBody>
      </p:sp>
      <p:pic>
        <p:nvPicPr>
          <p:cNvPr id="685" name="Picture 2" descr="Picture 2"/>
          <p:cNvPicPr>
            <a:picLocks noChangeAspect="1"/>
          </p:cNvPicPr>
          <p:nvPr/>
        </p:nvPicPr>
        <p:blipFill>
          <a:blip r:embed="rId3"/>
          <a:stretch>
            <a:fillRect/>
          </a:stretch>
        </p:blipFill>
        <p:spPr>
          <a:xfrm>
            <a:off x="8051811" y="1109980"/>
            <a:ext cx="8598417" cy="11521441"/>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Title 1"/>
          <p:cNvSpPr txBox="1">
            <a:spLocks noGrp="1"/>
          </p:cNvSpPr>
          <p:nvPr>
            <p:ph type="title"/>
          </p:nvPr>
        </p:nvSpPr>
        <p:spPr>
          <a:xfrm>
            <a:off x="10195862" y="738090"/>
            <a:ext cx="7067548" cy="2286002"/>
          </a:xfrm>
          <a:prstGeom prst="rect">
            <a:avLst/>
          </a:prstGeom>
          <a:solidFill>
            <a:srgbClr val="548235"/>
          </a:solidFill>
        </p:spPr>
        <p:txBody>
          <a:bodyPr/>
          <a:lstStyle>
            <a:lvl1pPr algn="ctr">
              <a:defRPr sz="8000" b="1">
                <a:solidFill>
                  <a:srgbClr val="FFFFFF"/>
                </a:solidFill>
                <a:latin typeface="Gill Sans MT"/>
                <a:ea typeface="Gill Sans MT"/>
                <a:cs typeface="Gill Sans MT"/>
                <a:sym typeface="Gill Sans MT"/>
              </a:defRPr>
            </a:lvl1pPr>
          </a:lstStyle>
          <a:p>
            <a:r>
              <a:t>Raking</a:t>
            </a:r>
          </a:p>
        </p:txBody>
      </p:sp>
      <p:sp>
        <p:nvSpPr>
          <p:cNvPr id="690" name="TextBox 4"/>
          <p:cNvSpPr txBox="1"/>
          <p:nvPr/>
        </p:nvSpPr>
        <p:spPr>
          <a:xfrm>
            <a:off x="10188196" y="4812670"/>
            <a:ext cx="7075215" cy="3112967"/>
          </a:xfrm>
          <a:prstGeom prst="rect">
            <a:avLst/>
          </a:prstGeom>
          <a:ln w="38100">
            <a:solidFill>
              <a:srgbClr val="FFFFF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1828800">
              <a:lnSpc>
                <a:spcPct val="90000"/>
              </a:lnSpc>
              <a:defRPr sz="7200">
                <a:solidFill>
                  <a:srgbClr val="404040"/>
                </a:solidFill>
                <a:latin typeface="Arial"/>
                <a:ea typeface="Arial"/>
                <a:cs typeface="Arial"/>
                <a:sym typeface="Arial"/>
              </a:defRPr>
            </a:pPr>
            <a:r>
              <a:t>Dance</a:t>
            </a:r>
            <a:endParaRPr>
              <a:solidFill>
                <a:srgbClr val="FFFFFF"/>
              </a:solidFill>
            </a:endParaRPr>
          </a:p>
          <a:p>
            <a:pPr defTabSz="1828800">
              <a:lnSpc>
                <a:spcPct val="90000"/>
              </a:lnSpc>
              <a:defRPr sz="7200">
                <a:solidFill>
                  <a:srgbClr val="404040"/>
                </a:solidFill>
                <a:latin typeface="Arial"/>
                <a:ea typeface="Arial"/>
                <a:cs typeface="Arial"/>
                <a:sym typeface="Arial"/>
              </a:defRPr>
            </a:pPr>
            <a:r>
              <a:t>with </a:t>
            </a:r>
            <a:endParaRPr>
              <a:solidFill>
                <a:srgbClr val="FFFFFF"/>
              </a:solidFill>
            </a:endParaRPr>
          </a:p>
          <a:p>
            <a:pPr defTabSz="1828800">
              <a:lnSpc>
                <a:spcPct val="90000"/>
              </a:lnSpc>
              <a:defRPr sz="7200">
                <a:solidFill>
                  <a:srgbClr val="404040"/>
                </a:solidFill>
                <a:latin typeface="Arial"/>
                <a:ea typeface="Arial"/>
                <a:cs typeface="Arial"/>
                <a:sym typeface="Arial"/>
              </a:defRPr>
            </a:pPr>
            <a:r>
              <a:t>the rake!</a:t>
            </a:r>
          </a:p>
        </p:txBody>
      </p:sp>
      <p:pic>
        <p:nvPicPr>
          <p:cNvPr id="691" name="Picture 3" descr="Picture 3"/>
          <p:cNvPicPr>
            <a:picLocks noChangeAspect="1"/>
          </p:cNvPicPr>
          <p:nvPr/>
        </p:nvPicPr>
        <p:blipFill>
          <a:blip r:embed="rId3"/>
          <a:stretch>
            <a:fillRect/>
          </a:stretch>
        </p:blipFill>
        <p:spPr>
          <a:xfrm>
            <a:off x="10553696" y="9777503"/>
            <a:ext cx="6381753" cy="2857502"/>
          </a:xfrm>
          <a:prstGeom prst="rect">
            <a:avLst/>
          </a:prstGeom>
          <a:ln w="12700">
            <a:miter lim="400000"/>
          </a:ln>
        </p:spPr>
      </p:pic>
      <p:pic>
        <p:nvPicPr>
          <p:cNvPr id="692" name="Picture 3" descr="Picture 3"/>
          <p:cNvPicPr>
            <a:picLocks noChangeAspect="1"/>
          </p:cNvPicPr>
          <p:nvPr/>
        </p:nvPicPr>
        <p:blipFill>
          <a:blip r:embed="rId4"/>
          <a:stretch>
            <a:fillRect/>
          </a:stretch>
        </p:blipFill>
        <p:spPr>
          <a:xfrm>
            <a:off x="1024591" y="738089"/>
            <a:ext cx="8186875" cy="12252961"/>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Content Placeholder 2"/>
          <p:cNvSpPr txBox="1">
            <a:spLocks noGrp="1"/>
          </p:cNvSpPr>
          <p:nvPr>
            <p:ph type="body" idx="1"/>
          </p:nvPr>
        </p:nvSpPr>
        <p:spPr>
          <a:xfrm>
            <a:off x="711200" y="3452707"/>
            <a:ext cx="16865600" cy="9037609"/>
          </a:xfrm>
          <a:prstGeom prst="rect">
            <a:avLst/>
          </a:prstGeom>
        </p:spPr>
        <p:txBody>
          <a:bodyPr/>
          <a:lstStyle/>
          <a:p>
            <a:pPr>
              <a:lnSpc>
                <a:spcPct val="102600"/>
              </a:lnSpc>
              <a:spcBef>
                <a:spcPts val="4800"/>
              </a:spcBef>
              <a:defRPr sz="6400">
                <a:latin typeface="Gill Sans MT"/>
                <a:ea typeface="Gill Sans MT"/>
                <a:cs typeface="Gill Sans MT"/>
                <a:sym typeface="Gill Sans MT"/>
              </a:defRPr>
            </a:pPr>
            <a:r>
              <a:t>Keep a wide base of support</a:t>
            </a:r>
          </a:p>
          <a:p>
            <a:pPr>
              <a:lnSpc>
                <a:spcPct val="102600"/>
              </a:lnSpc>
              <a:spcBef>
                <a:spcPts val="4800"/>
              </a:spcBef>
              <a:defRPr sz="6400">
                <a:solidFill>
                  <a:srgbClr val="548235"/>
                </a:solidFill>
                <a:latin typeface="Gill Sans MT"/>
                <a:ea typeface="Gill Sans MT"/>
                <a:cs typeface="Gill Sans MT"/>
                <a:sym typeface="Gill Sans MT"/>
              </a:defRPr>
            </a:pPr>
            <a:r>
              <a:t>Keep Back Straight, bend at the knees</a:t>
            </a:r>
          </a:p>
          <a:p>
            <a:pPr>
              <a:lnSpc>
                <a:spcPct val="102600"/>
              </a:lnSpc>
              <a:spcBef>
                <a:spcPts val="4800"/>
              </a:spcBef>
              <a:defRPr sz="6400" b="1">
                <a:latin typeface="Gill Sans MT"/>
                <a:ea typeface="Gill Sans MT"/>
                <a:cs typeface="Gill Sans MT"/>
                <a:sym typeface="Gill Sans MT"/>
              </a:defRPr>
            </a:pPr>
            <a:r>
              <a:t>Avoid Twisting</a:t>
            </a:r>
          </a:p>
          <a:p>
            <a:pPr>
              <a:lnSpc>
                <a:spcPct val="102600"/>
              </a:lnSpc>
              <a:spcBef>
                <a:spcPts val="4800"/>
              </a:spcBef>
              <a:defRPr sz="6400">
                <a:solidFill>
                  <a:srgbClr val="548235"/>
                </a:solidFill>
                <a:latin typeface="Gill Sans MT"/>
                <a:ea typeface="Gill Sans MT"/>
                <a:cs typeface="Gill Sans MT"/>
                <a:sym typeface="Gill Sans MT"/>
              </a:defRPr>
            </a:pPr>
            <a:r>
              <a:t>Keep load close to body</a:t>
            </a:r>
          </a:p>
          <a:p>
            <a:pPr>
              <a:lnSpc>
                <a:spcPct val="102600"/>
              </a:lnSpc>
              <a:spcBef>
                <a:spcPts val="2400"/>
              </a:spcBef>
              <a:defRPr sz="6400">
                <a:latin typeface="Gill Sans MT"/>
                <a:ea typeface="Gill Sans MT"/>
                <a:cs typeface="Gill Sans MT"/>
                <a:sym typeface="Gill Sans MT"/>
              </a:defRPr>
            </a:pPr>
            <a:r>
              <a:t>Push rather than pull whenever possible</a:t>
            </a:r>
          </a:p>
        </p:txBody>
      </p:sp>
      <p:grpSp>
        <p:nvGrpSpPr>
          <p:cNvPr id="699" name="Title 1"/>
          <p:cNvGrpSpPr/>
          <p:nvPr/>
        </p:nvGrpSpPr>
        <p:grpSpPr>
          <a:xfrm>
            <a:off x="0" y="0"/>
            <a:ext cx="18288000" cy="2223213"/>
            <a:chOff x="0" y="0"/>
            <a:chExt cx="18288000" cy="2223212"/>
          </a:xfrm>
        </p:grpSpPr>
        <p:sp>
          <p:nvSpPr>
            <p:cNvPr id="697" name="Rectangle"/>
            <p:cNvSpPr/>
            <p:nvPr/>
          </p:nvSpPr>
          <p:spPr>
            <a:xfrm>
              <a:off x="0" y="0"/>
              <a:ext cx="18288000" cy="2223213"/>
            </a:xfrm>
            <a:prstGeom prst="rect">
              <a:avLst/>
            </a:prstGeom>
            <a:solidFill>
              <a:srgbClr val="404040"/>
            </a:solidFill>
            <a:ln w="12700" cap="flat">
              <a:noFill/>
              <a:miter lim="400000"/>
            </a:ln>
            <a:effectLst/>
          </p:spPr>
          <p:txBody>
            <a:bodyPr wrap="square" lIns="50800" tIns="50800" rIns="50800" bIns="50800" numCol="1" anchor="ctr">
              <a:noAutofit/>
            </a:bodyPr>
            <a:lstStyle/>
            <a:p>
              <a:pPr defTabSz="1828800">
                <a:defRPr sz="8800">
                  <a:solidFill>
                    <a:srgbClr val="000000"/>
                  </a:solidFill>
                  <a:latin typeface="Calibri"/>
                  <a:ea typeface="Calibri"/>
                  <a:cs typeface="Calibri"/>
                  <a:sym typeface="Calibri"/>
                </a:defRPr>
              </a:pPr>
              <a:endParaRPr/>
            </a:p>
          </p:txBody>
        </p:sp>
        <p:sp>
          <p:nvSpPr>
            <p:cNvPr id="698" name="Key Points to Remember"/>
            <p:cNvSpPr txBox="1"/>
            <p:nvPr/>
          </p:nvSpPr>
          <p:spPr>
            <a:xfrm>
              <a:off x="91439" y="410565"/>
              <a:ext cx="18105121" cy="14020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defTabSz="1828800">
                <a:defRPr sz="8000">
                  <a:solidFill>
                    <a:srgbClr val="FFFFFF"/>
                  </a:solidFill>
                  <a:latin typeface="Gill Sans MT"/>
                  <a:ea typeface="Gill Sans MT"/>
                  <a:cs typeface="Gill Sans MT"/>
                  <a:sym typeface="Gill Sans MT"/>
                </a:defRPr>
              </a:lvl1pPr>
            </a:lstStyle>
            <a:p>
              <a:r>
                <a:t>Key Points to Remember</a:t>
              </a:r>
            </a:p>
          </p:txBody>
        </p:sp>
      </p:gr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Title 3"/>
          <p:cNvSpPr txBox="1">
            <a:spLocks noGrp="1"/>
          </p:cNvSpPr>
          <p:nvPr>
            <p:ph type="title"/>
          </p:nvPr>
        </p:nvSpPr>
        <p:spPr>
          <a:xfrm>
            <a:off x="1012825" y="1609724"/>
            <a:ext cx="5486403" cy="5775328"/>
          </a:xfrm>
          <a:prstGeom prst="rect">
            <a:avLst/>
          </a:prstGeom>
        </p:spPr>
        <p:txBody>
          <a:bodyPr anchor="b"/>
          <a:lstStyle>
            <a:lvl1pPr algn="ctr">
              <a:defRPr sz="8000" b="1">
                <a:solidFill>
                  <a:srgbClr val="404040"/>
                </a:solidFill>
                <a:latin typeface="Gill Sans MT"/>
                <a:ea typeface="Gill Sans MT"/>
                <a:cs typeface="Gill Sans MT"/>
                <a:sym typeface="Gill Sans MT"/>
              </a:defRPr>
            </a:lvl1pPr>
          </a:lstStyle>
          <a:p>
            <a:r>
              <a:t>Protect Joints </a:t>
            </a:r>
          </a:p>
        </p:txBody>
      </p:sp>
      <p:sp>
        <p:nvSpPr>
          <p:cNvPr id="704" name="Straight Connector 10"/>
          <p:cNvSpPr/>
          <p:nvPr/>
        </p:nvSpPr>
        <p:spPr>
          <a:xfrm>
            <a:off x="1787525" y="7820026"/>
            <a:ext cx="3879853" cy="1"/>
          </a:xfrm>
          <a:prstGeom prst="line">
            <a:avLst/>
          </a:prstGeom>
          <a:ln w="38100">
            <a:solidFill>
              <a:srgbClr val="D9D9D9"/>
            </a:solidFill>
            <a:miter/>
          </a:ln>
        </p:spPr>
        <p:txBody>
          <a:bodyPr lIns="45718" tIns="45718" rIns="45718" bIns="45718"/>
          <a:lstStyle/>
          <a:p>
            <a:endParaRPr/>
          </a:p>
        </p:txBody>
      </p:sp>
      <p:pic>
        <p:nvPicPr>
          <p:cNvPr id="705" name="Picture 8" descr="Picture 8"/>
          <p:cNvPicPr>
            <a:picLocks noChangeAspect="1"/>
          </p:cNvPicPr>
          <p:nvPr/>
        </p:nvPicPr>
        <p:blipFill>
          <a:blip r:embed="rId3"/>
          <a:stretch>
            <a:fillRect/>
          </a:stretch>
        </p:blipFill>
        <p:spPr>
          <a:xfrm>
            <a:off x="7690480" y="464167"/>
            <a:ext cx="9051926" cy="12436476"/>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Content Placeholder 4" descr="Content Placeholder 4"/>
          <p:cNvPicPr>
            <a:picLocks noChangeAspect="1"/>
          </p:cNvPicPr>
          <p:nvPr/>
        </p:nvPicPr>
        <p:blipFill>
          <a:blip r:embed="rId3"/>
          <a:stretch>
            <a:fillRect/>
          </a:stretch>
        </p:blipFill>
        <p:spPr>
          <a:xfrm>
            <a:off x="2970086" y="6858000"/>
            <a:ext cx="11887202" cy="6400800"/>
          </a:xfrm>
          <a:prstGeom prst="rect">
            <a:avLst/>
          </a:prstGeom>
          <a:ln w="12700">
            <a:miter lim="400000"/>
          </a:ln>
        </p:spPr>
      </p:pic>
      <p:sp>
        <p:nvSpPr>
          <p:cNvPr id="710" name="TextBox 1"/>
          <p:cNvSpPr txBox="1"/>
          <p:nvPr/>
        </p:nvSpPr>
        <p:spPr>
          <a:xfrm>
            <a:off x="1296228" y="2764571"/>
            <a:ext cx="15695541" cy="34616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marL="463550" indent="-463550" algn="l" defTabSz="1828800">
              <a:spcBef>
                <a:spcPts val="3600"/>
              </a:spcBef>
              <a:buSzPct val="100000"/>
              <a:buFont typeface="Arial"/>
              <a:buChar char="•"/>
              <a:defRPr sz="5600">
                <a:solidFill>
                  <a:srgbClr val="000000"/>
                </a:solidFill>
                <a:latin typeface="Arial"/>
                <a:ea typeface="Arial"/>
                <a:cs typeface="Arial"/>
                <a:sym typeface="Arial"/>
              </a:defRPr>
            </a:pPr>
            <a:r>
              <a:t>The least stressful posture for the wrist is called the </a:t>
            </a:r>
            <a:r>
              <a:rPr b="1"/>
              <a:t>neutral posture.</a:t>
            </a:r>
          </a:p>
          <a:p>
            <a:pPr marL="463550" indent="-463550" algn="l" defTabSz="1828800">
              <a:buSzPct val="100000"/>
              <a:buFont typeface="Arial"/>
              <a:buChar char="•"/>
              <a:defRPr sz="5600">
                <a:solidFill>
                  <a:srgbClr val="000000"/>
                </a:solidFill>
                <a:latin typeface="Arial"/>
                <a:ea typeface="Arial"/>
                <a:cs typeface="Arial"/>
                <a:sym typeface="Arial"/>
              </a:defRPr>
            </a:pPr>
            <a:r>
              <a:t>The wrist normally assumes this posture when your hand is hanging comfortably at your side.</a:t>
            </a:r>
          </a:p>
        </p:txBody>
      </p:sp>
      <p:grpSp>
        <p:nvGrpSpPr>
          <p:cNvPr id="713" name="Title 1"/>
          <p:cNvGrpSpPr/>
          <p:nvPr/>
        </p:nvGrpSpPr>
        <p:grpSpPr>
          <a:xfrm>
            <a:off x="-3" y="10"/>
            <a:ext cx="18288002" cy="2108202"/>
            <a:chOff x="-1" y="5"/>
            <a:chExt cx="18288001" cy="2108201"/>
          </a:xfrm>
        </p:grpSpPr>
        <p:sp>
          <p:nvSpPr>
            <p:cNvPr id="711" name="Rectangle"/>
            <p:cNvSpPr/>
            <p:nvPr/>
          </p:nvSpPr>
          <p:spPr>
            <a:xfrm>
              <a:off x="-2" y="5"/>
              <a:ext cx="18288002" cy="2108202"/>
            </a:xfrm>
            <a:prstGeom prst="rect">
              <a:avLst/>
            </a:prstGeom>
            <a:solidFill>
              <a:srgbClr val="D9D9D9"/>
            </a:solidFill>
            <a:ln w="12700" cap="flat">
              <a:noFill/>
              <a:miter lim="400000"/>
            </a:ln>
            <a:effectLst/>
          </p:spPr>
          <p:txBody>
            <a:bodyPr wrap="square" lIns="50800" tIns="50800" rIns="50800" bIns="50800" numCol="1" anchor="ctr">
              <a:noAutofit/>
            </a:bodyPr>
            <a:lstStyle/>
            <a:p>
              <a:pPr defTabSz="1828800">
                <a:defRPr sz="8800">
                  <a:solidFill>
                    <a:srgbClr val="000000"/>
                  </a:solidFill>
                  <a:latin typeface="Calibri"/>
                  <a:ea typeface="Calibri"/>
                  <a:cs typeface="Calibri"/>
                  <a:sym typeface="Calibri"/>
                </a:defRPr>
              </a:pPr>
              <a:endParaRPr/>
            </a:p>
          </p:txBody>
        </p:sp>
        <p:sp>
          <p:nvSpPr>
            <p:cNvPr id="712" name="Wrist Posture"/>
            <p:cNvSpPr txBox="1"/>
            <p:nvPr/>
          </p:nvSpPr>
          <p:spPr>
            <a:xfrm>
              <a:off x="91438" y="353065"/>
              <a:ext cx="18105122" cy="14020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defTabSz="1828800">
                <a:defRPr sz="8000" b="1">
                  <a:solidFill>
                    <a:srgbClr val="404040"/>
                  </a:solidFill>
                  <a:latin typeface="Gill Sans MT"/>
                  <a:ea typeface="Gill Sans MT"/>
                  <a:cs typeface="Gill Sans MT"/>
                  <a:sym typeface="Gill Sans MT"/>
                </a:defRPr>
              </a:lvl1pPr>
            </a:lstStyle>
            <a:p>
              <a:r>
                <a:t>Wrist Posture</a:t>
              </a:r>
            </a:p>
          </p:txBody>
        </p:sp>
      </p:gr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 name="Content Placeholder 3" descr="Content Placeholder 3"/>
          <p:cNvPicPr>
            <a:picLocks noChangeAspect="1"/>
          </p:cNvPicPr>
          <p:nvPr/>
        </p:nvPicPr>
        <p:blipFill>
          <a:blip r:embed="rId3"/>
          <a:stretch>
            <a:fillRect/>
          </a:stretch>
        </p:blipFill>
        <p:spPr>
          <a:xfrm>
            <a:off x="1371600" y="2370950"/>
            <a:ext cx="15544800" cy="10424160"/>
          </a:xfrm>
          <a:prstGeom prst="rect">
            <a:avLst/>
          </a:prstGeom>
          <a:ln w="12700">
            <a:miter lim="400000"/>
          </a:ln>
        </p:spPr>
      </p:pic>
      <p:grpSp>
        <p:nvGrpSpPr>
          <p:cNvPr id="720" name="Title 1"/>
          <p:cNvGrpSpPr/>
          <p:nvPr/>
        </p:nvGrpSpPr>
        <p:grpSpPr>
          <a:xfrm>
            <a:off x="-50800" y="-2"/>
            <a:ext cx="18338800" cy="1867713"/>
            <a:chOff x="0" y="0"/>
            <a:chExt cx="18338800" cy="1867712"/>
          </a:xfrm>
        </p:grpSpPr>
        <p:sp>
          <p:nvSpPr>
            <p:cNvPr id="718" name="Rectangle"/>
            <p:cNvSpPr/>
            <p:nvPr/>
          </p:nvSpPr>
          <p:spPr>
            <a:xfrm>
              <a:off x="0" y="-1"/>
              <a:ext cx="18338800" cy="1867713"/>
            </a:xfrm>
            <a:prstGeom prst="rect">
              <a:avLst/>
            </a:prstGeom>
            <a:solidFill>
              <a:srgbClr val="D9D9D9"/>
            </a:solidFill>
            <a:ln w="12700" cap="flat">
              <a:noFill/>
              <a:miter lim="400000"/>
            </a:ln>
            <a:effectLst/>
          </p:spPr>
          <p:txBody>
            <a:bodyPr wrap="square" lIns="50800" tIns="50800" rIns="50800" bIns="50800" numCol="1" anchor="ctr">
              <a:noAutofit/>
            </a:bodyPr>
            <a:lstStyle/>
            <a:p>
              <a:pPr defTabSz="1828800">
                <a:defRPr sz="8800">
                  <a:solidFill>
                    <a:srgbClr val="000000"/>
                  </a:solidFill>
                  <a:latin typeface="Calibri"/>
                  <a:ea typeface="Calibri"/>
                  <a:cs typeface="Calibri"/>
                  <a:sym typeface="Calibri"/>
                </a:defRPr>
              </a:pPr>
              <a:endParaRPr/>
            </a:p>
          </p:txBody>
        </p:sp>
        <p:sp>
          <p:nvSpPr>
            <p:cNvPr id="719" name="Neutral Wrist"/>
            <p:cNvSpPr txBox="1"/>
            <p:nvPr/>
          </p:nvSpPr>
          <p:spPr>
            <a:xfrm>
              <a:off x="91439" y="232815"/>
              <a:ext cx="18155921" cy="14020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spAutoFit/>
            </a:bodyPr>
            <a:lstStyle>
              <a:lvl1pPr defTabSz="1828800">
                <a:defRPr sz="8000" b="1">
                  <a:solidFill>
                    <a:srgbClr val="404040"/>
                  </a:solidFill>
                  <a:latin typeface="Gill Sans MT"/>
                  <a:ea typeface="Gill Sans MT"/>
                  <a:cs typeface="Gill Sans MT"/>
                  <a:sym typeface="Gill Sans MT"/>
                </a:defRPr>
              </a:lvl1pPr>
            </a:lstStyle>
            <a:p>
              <a:r>
                <a:t>Neutral Wrist </a:t>
              </a:r>
            </a:p>
          </p:txBody>
        </p:sp>
      </p:gr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Title 1"/>
          <p:cNvSpPr txBox="1">
            <a:spLocks noGrp="1"/>
          </p:cNvSpPr>
          <p:nvPr>
            <p:ph type="title"/>
          </p:nvPr>
        </p:nvSpPr>
        <p:spPr>
          <a:xfrm>
            <a:off x="8661400" y="8943444"/>
            <a:ext cx="9626600" cy="2286002"/>
          </a:xfrm>
          <a:prstGeom prst="rect">
            <a:avLst/>
          </a:prstGeom>
          <a:solidFill>
            <a:srgbClr val="595959"/>
          </a:solidFill>
          <a:effectLst>
            <a:outerShdw dist="38100" dir="5400000" rotWithShape="0">
              <a:srgbClr val="000000">
                <a:alpha val="37999"/>
              </a:srgbClr>
            </a:outerShdw>
          </a:effectLst>
        </p:spPr>
        <p:txBody>
          <a:bodyPr/>
          <a:lstStyle>
            <a:lvl1pPr algn="ctr">
              <a:defRPr sz="8000">
                <a:solidFill>
                  <a:srgbClr val="FFFFFF"/>
                </a:solidFill>
                <a:latin typeface="Gill Sans MT"/>
                <a:ea typeface="Gill Sans MT"/>
                <a:cs typeface="Gill Sans MT"/>
                <a:sym typeface="Gill Sans MT"/>
              </a:defRPr>
            </a:lvl1pPr>
          </a:lstStyle>
          <a:p>
            <a:r>
              <a:t>Best Position</a:t>
            </a:r>
          </a:p>
        </p:txBody>
      </p:sp>
      <p:pic>
        <p:nvPicPr>
          <p:cNvPr id="725" name="Picture 2" descr="Picture 2"/>
          <p:cNvPicPr>
            <a:picLocks noChangeAspect="1"/>
          </p:cNvPicPr>
          <p:nvPr/>
        </p:nvPicPr>
        <p:blipFill>
          <a:blip r:embed="rId3"/>
          <a:stretch>
            <a:fillRect/>
          </a:stretch>
        </p:blipFill>
        <p:spPr>
          <a:xfrm>
            <a:off x="-18831" y="707025"/>
            <a:ext cx="8537366" cy="6016629"/>
          </a:xfrm>
          <a:prstGeom prst="rect">
            <a:avLst/>
          </a:prstGeom>
          <a:ln w="12700">
            <a:miter lim="400000"/>
          </a:ln>
        </p:spPr>
      </p:pic>
      <p:pic>
        <p:nvPicPr>
          <p:cNvPr id="726" name="Picture 4" descr="Picture 4"/>
          <p:cNvPicPr>
            <a:picLocks noChangeAspect="1"/>
          </p:cNvPicPr>
          <p:nvPr/>
        </p:nvPicPr>
        <p:blipFill>
          <a:blip r:embed="rId4"/>
          <a:stretch>
            <a:fillRect/>
          </a:stretch>
        </p:blipFill>
        <p:spPr>
          <a:xfrm>
            <a:off x="-18831" y="8135732"/>
            <a:ext cx="8556195" cy="4868295"/>
          </a:xfrm>
          <a:prstGeom prst="rect">
            <a:avLst/>
          </a:prstGeom>
          <a:ln w="12700">
            <a:miter lim="400000"/>
          </a:ln>
        </p:spPr>
      </p:pic>
      <p:pic>
        <p:nvPicPr>
          <p:cNvPr id="727" name="Picture 3" descr="Picture 3"/>
          <p:cNvPicPr>
            <a:picLocks noChangeAspect="1"/>
          </p:cNvPicPr>
          <p:nvPr/>
        </p:nvPicPr>
        <p:blipFill>
          <a:blip r:embed="rId5"/>
          <a:stretch>
            <a:fillRect/>
          </a:stretch>
        </p:blipFill>
        <p:spPr>
          <a:xfrm>
            <a:off x="8661400" y="2487091"/>
            <a:ext cx="9626600" cy="6397629"/>
          </a:xfrm>
          <a:prstGeom prst="rect">
            <a:avLst/>
          </a:prstGeom>
          <a:ln w="12700">
            <a:miter lim="400000"/>
          </a:ln>
        </p:spPr>
      </p:pic>
      <p:sp>
        <p:nvSpPr>
          <p:cNvPr id="728" name="TextBox 6"/>
          <p:cNvSpPr txBox="1"/>
          <p:nvPr/>
        </p:nvSpPr>
        <p:spPr>
          <a:xfrm>
            <a:off x="12721590" y="904875"/>
            <a:ext cx="2458721" cy="932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4800">
                <a:solidFill>
                  <a:srgbClr val="FFFFFF"/>
                </a:solidFill>
                <a:latin typeface="Calibri"/>
                <a:ea typeface="Calibri"/>
                <a:cs typeface="Calibri"/>
                <a:sym typeface="Calibri"/>
              </a:defRPr>
            </a:lvl1pPr>
          </a:lstStyle>
          <a:p>
            <a:r>
              <a:t> WRONG</a:t>
            </a:r>
          </a:p>
        </p:txBody>
      </p:sp>
      <p:sp>
        <p:nvSpPr>
          <p:cNvPr id="729" name="Right Arrow 8"/>
          <p:cNvSpPr/>
          <p:nvPr/>
        </p:nvSpPr>
        <p:spPr>
          <a:xfrm rot="16200000">
            <a:off x="11838544" y="7316269"/>
            <a:ext cx="1440628" cy="692878"/>
          </a:xfrm>
          <a:prstGeom prst="rightArrow">
            <a:avLst>
              <a:gd name="adj1" fmla="val 30813"/>
              <a:gd name="adj2" fmla="val 50000"/>
            </a:avLst>
          </a:prstGeom>
          <a:solidFill>
            <a:srgbClr val="EC0007"/>
          </a:solidFill>
          <a:ln w="12700">
            <a:miter lim="400000"/>
          </a:ln>
        </p:spPr>
        <p:txBody>
          <a:bodyPr lIns="50800" tIns="50800" rIns="50800" bIns="50800" anchor="ctr"/>
          <a:lstStyle/>
          <a:p>
            <a:pPr defTabSz="1828800">
              <a:defRPr sz="3600">
                <a:solidFill>
                  <a:srgbClr val="FFFFFF"/>
                </a:solidFill>
                <a:latin typeface="Calibri"/>
                <a:ea typeface="Calibri"/>
                <a:cs typeface="Calibri"/>
                <a:sym typeface="Calibri"/>
              </a:defRPr>
            </a:pPr>
            <a:endParaRPr/>
          </a:p>
        </p:txBody>
      </p:sp>
      <p:sp>
        <p:nvSpPr>
          <p:cNvPr id="730" name="TextBox 6"/>
          <p:cNvSpPr txBox="1"/>
          <p:nvPr/>
        </p:nvSpPr>
        <p:spPr>
          <a:xfrm>
            <a:off x="-18831" y="6876897"/>
            <a:ext cx="8518536" cy="1033779"/>
          </a:xfrm>
          <a:prstGeom prst="rect">
            <a:avLst/>
          </a:prstGeom>
          <a:solidFill>
            <a:srgbClr val="D9D9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p>
            <a:pPr defTabSz="1828800">
              <a:lnSpc>
                <a:spcPct val="90000"/>
              </a:lnSpc>
              <a:defRPr sz="4800" b="1">
                <a:solidFill>
                  <a:srgbClr val="FFFFFF"/>
                </a:solidFill>
                <a:latin typeface="Gill Sans MT"/>
                <a:ea typeface="Gill Sans MT"/>
                <a:cs typeface="Gill Sans MT"/>
                <a:sym typeface="Gill Sans MT"/>
              </a:defRPr>
            </a:pPr>
            <a:r>
              <a:t> </a:t>
            </a:r>
            <a:r>
              <a:rPr sz="5600">
                <a:solidFill>
                  <a:srgbClr val="000000"/>
                </a:solidFill>
              </a:rPr>
              <a:t>Stressful Positions</a:t>
            </a:r>
          </a:p>
        </p:txBody>
      </p:sp>
      <p:sp>
        <p:nvSpPr>
          <p:cNvPr id="731" name="Right Arrow 12"/>
          <p:cNvSpPr/>
          <p:nvPr/>
        </p:nvSpPr>
        <p:spPr>
          <a:xfrm rot="16200000">
            <a:off x="192498" y="7153805"/>
            <a:ext cx="790549" cy="457012"/>
          </a:xfrm>
          <a:prstGeom prst="rightArrow">
            <a:avLst>
              <a:gd name="adj1" fmla="val 30813"/>
              <a:gd name="adj2" fmla="val 50000"/>
            </a:avLst>
          </a:prstGeom>
          <a:solidFill>
            <a:srgbClr val="000000"/>
          </a:solidFill>
          <a:ln w="12700">
            <a:solidFill>
              <a:srgbClr val="000000"/>
            </a:solidFill>
            <a:miter/>
          </a:ln>
        </p:spPr>
        <p:txBody>
          <a:bodyPr lIns="50800" tIns="50800" rIns="50800" bIns="50800" anchor="ctr"/>
          <a:lstStyle/>
          <a:p>
            <a:pPr defTabSz="1828800">
              <a:defRPr sz="3600">
                <a:solidFill>
                  <a:srgbClr val="FFFFFF"/>
                </a:solidFill>
                <a:latin typeface="Calibri"/>
                <a:ea typeface="Calibri"/>
                <a:cs typeface="Calibri"/>
                <a:sym typeface="Calibri"/>
              </a:defRPr>
            </a:pPr>
            <a:endParaRPr/>
          </a:p>
        </p:txBody>
      </p:sp>
      <p:sp>
        <p:nvSpPr>
          <p:cNvPr id="732" name="Right Arrow 13"/>
          <p:cNvSpPr/>
          <p:nvPr/>
        </p:nvSpPr>
        <p:spPr>
          <a:xfrm rot="5400000">
            <a:off x="7535333" y="7153809"/>
            <a:ext cx="790550" cy="457012"/>
          </a:xfrm>
          <a:prstGeom prst="rightArrow">
            <a:avLst>
              <a:gd name="adj1" fmla="val 30813"/>
              <a:gd name="adj2" fmla="val 50000"/>
            </a:avLst>
          </a:prstGeom>
          <a:solidFill>
            <a:srgbClr val="000000"/>
          </a:solidFill>
          <a:ln w="12700">
            <a:solidFill>
              <a:srgbClr val="000000"/>
            </a:solidFill>
            <a:miter/>
          </a:ln>
        </p:spPr>
        <p:txBody>
          <a:bodyPr lIns="50800" tIns="50800" rIns="50800" bIns="50800" anchor="ctr"/>
          <a:lstStyle/>
          <a:p>
            <a:pPr defTabSz="1828800">
              <a:defRPr sz="3600">
                <a:solidFill>
                  <a:srgbClr val="FFFFFF"/>
                </a:solidFill>
                <a:latin typeface="Calibri"/>
                <a:ea typeface="Calibri"/>
                <a:cs typeface="Calibri"/>
                <a:sym typeface="Calibri"/>
              </a:defRPr>
            </a:pPr>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 name="Picture 2" descr="Picture 2"/>
          <p:cNvPicPr>
            <a:picLocks noChangeAspect="1"/>
          </p:cNvPicPr>
          <p:nvPr/>
        </p:nvPicPr>
        <p:blipFill>
          <a:blip r:embed="rId2"/>
          <a:stretch>
            <a:fillRect/>
          </a:stretch>
        </p:blipFill>
        <p:spPr>
          <a:xfrm>
            <a:off x="4" y="-3"/>
            <a:ext cx="5922670" cy="8961120"/>
          </a:xfrm>
          <a:prstGeom prst="rect">
            <a:avLst/>
          </a:prstGeom>
          <a:ln w="12700">
            <a:miter lim="400000"/>
          </a:ln>
        </p:spPr>
      </p:pic>
      <p:sp>
        <p:nvSpPr>
          <p:cNvPr id="737" name="Title 1"/>
          <p:cNvSpPr txBox="1">
            <a:spLocks noGrp="1"/>
          </p:cNvSpPr>
          <p:nvPr>
            <p:ph type="title"/>
          </p:nvPr>
        </p:nvSpPr>
        <p:spPr>
          <a:xfrm>
            <a:off x="11930354" y="11055926"/>
            <a:ext cx="6171039" cy="2286001"/>
          </a:xfrm>
          <a:prstGeom prst="rect">
            <a:avLst/>
          </a:prstGeom>
          <a:solidFill>
            <a:srgbClr val="595959"/>
          </a:solidFill>
          <a:effectLst>
            <a:outerShdw dist="38100" dir="5400000" rotWithShape="0">
              <a:srgbClr val="000000">
                <a:alpha val="37999"/>
              </a:srgbClr>
            </a:outerShdw>
          </a:effectLst>
        </p:spPr>
        <p:txBody>
          <a:bodyPr/>
          <a:lstStyle>
            <a:lvl1pPr algn="ctr">
              <a:defRPr sz="7600">
                <a:solidFill>
                  <a:srgbClr val="FFFFFF"/>
                </a:solidFill>
                <a:latin typeface="Gill Sans MT"/>
                <a:ea typeface="Gill Sans MT"/>
                <a:cs typeface="Gill Sans MT"/>
                <a:sym typeface="Gill Sans MT"/>
              </a:defRPr>
            </a:lvl1pPr>
          </a:lstStyle>
          <a:p>
            <a:r>
              <a:t>Best Position</a:t>
            </a:r>
          </a:p>
        </p:txBody>
      </p:sp>
      <p:sp>
        <p:nvSpPr>
          <p:cNvPr id="738" name="TextBox 6"/>
          <p:cNvSpPr txBox="1"/>
          <p:nvPr/>
        </p:nvSpPr>
        <p:spPr>
          <a:xfrm>
            <a:off x="-8952" y="9223375"/>
            <a:ext cx="11752702" cy="1033778"/>
          </a:xfrm>
          <a:prstGeom prst="rect">
            <a:avLst/>
          </a:prstGeom>
          <a:solidFill>
            <a:srgbClr val="D9D9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1828800">
              <a:defRPr sz="4800" b="1">
                <a:solidFill>
                  <a:srgbClr val="FFFFFF"/>
                </a:solidFill>
                <a:latin typeface="Gill Sans MT"/>
                <a:ea typeface="Gill Sans MT"/>
                <a:cs typeface="Gill Sans MT"/>
                <a:sym typeface="Gill Sans MT"/>
              </a:defRPr>
            </a:pPr>
            <a:r>
              <a:t> </a:t>
            </a:r>
            <a:r>
              <a:rPr sz="5600">
                <a:solidFill>
                  <a:srgbClr val="000000"/>
                </a:solidFill>
              </a:rPr>
              <a:t>Stressful Positions</a:t>
            </a:r>
          </a:p>
        </p:txBody>
      </p:sp>
      <p:pic>
        <p:nvPicPr>
          <p:cNvPr id="739" name="Picture 5" descr="Picture 5"/>
          <p:cNvPicPr>
            <a:picLocks noChangeAspect="1"/>
          </p:cNvPicPr>
          <p:nvPr/>
        </p:nvPicPr>
        <p:blipFill>
          <a:blip r:embed="rId3"/>
          <a:stretch>
            <a:fillRect/>
          </a:stretch>
        </p:blipFill>
        <p:spPr>
          <a:xfrm>
            <a:off x="11930354" y="0"/>
            <a:ext cx="6171038" cy="10789920"/>
          </a:xfrm>
          <a:prstGeom prst="rect">
            <a:avLst/>
          </a:prstGeom>
          <a:ln w="12700">
            <a:miter lim="400000"/>
          </a:ln>
        </p:spPr>
      </p:pic>
      <p:pic>
        <p:nvPicPr>
          <p:cNvPr id="740" name="Picture 3" descr="Picture 3"/>
          <p:cNvPicPr>
            <a:picLocks noChangeAspect="1"/>
          </p:cNvPicPr>
          <p:nvPr/>
        </p:nvPicPr>
        <p:blipFill>
          <a:blip r:embed="rId4"/>
          <a:stretch>
            <a:fillRect/>
          </a:stretch>
        </p:blipFill>
        <p:spPr>
          <a:xfrm>
            <a:off x="6025789" y="-3"/>
            <a:ext cx="5717961" cy="8961120"/>
          </a:xfrm>
          <a:prstGeom prst="rect">
            <a:avLst/>
          </a:prstGeom>
          <a:ln w="12700">
            <a:miter lim="400000"/>
          </a:ln>
        </p:spPr>
      </p:pic>
      <p:sp>
        <p:nvSpPr>
          <p:cNvPr id="741" name="Right Arrow 9"/>
          <p:cNvSpPr/>
          <p:nvPr/>
        </p:nvSpPr>
        <p:spPr>
          <a:xfrm rot="19216057">
            <a:off x="12648900" y="4203172"/>
            <a:ext cx="1336012" cy="641046"/>
          </a:xfrm>
          <a:prstGeom prst="rightArrow">
            <a:avLst>
              <a:gd name="adj1" fmla="val 30813"/>
              <a:gd name="adj2" fmla="val 50000"/>
            </a:avLst>
          </a:prstGeom>
          <a:solidFill>
            <a:srgbClr val="EC0007"/>
          </a:solidFill>
          <a:ln w="12700">
            <a:miter lim="400000"/>
          </a:ln>
        </p:spPr>
        <p:txBody>
          <a:bodyPr lIns="50800" tIns="50800" rIns="50800" bIns="50800" anchor="ctr"/>
          <a:lstStyle/>
          <a:p>
            <a:pPr defTabSz="1828800">
              <a:defRPr sz="3600">
                <a:solidFill>
                  <a:srgbClr val="FFFFFF"/>
                </a:solidFill>
                <a:latin typeface="Calibri"/>
                <a:ea typeface="Calibri"/>
                <a:cs typeface="Calibri"/>
                <a:sym typeface="Calibri"/>
              </a:defRPr>
            </a:pPr>
            <a:endParaRPr/>
          </a:p>
        </p:txBody>
      </p:sp>
      <p:sp>
        <p:nvSpPr>
          <p:cNvPr id="742" name="Right Arrow 10"/>
          <p:cNvSpPr/>
          <p:nvPr/>
        </p:nvSpPr>
        <p:spPr>
          <a:xfrm rot="16200000">
            <a:off x="1587038" y="9488127"/>
            <a:ext cx="790550" cy="457012"/>
          </a:xfrm>
          <a:prstGeom prst="rightArrow">
            <a:avLst>
              <a:gd name="adj1" fmla="val 30813"/>
              <a:gd name="adj2" fmla="val 50000"/>
            </a:avLst>
          </a:prstGeom>
          <a:solidFill>
            <a:srgbClr val="000000"/>
          </a:solidFill>
          <a:ln w="12700">
            <a:solidFill>
              <a:srgbClr val="000000"/>
            </a:solidFill>
            <a:miter/>
          </a:ln>
        </p:spPr>
        <p:txBody>
          <a:bodyPr lIns="50800" tIns="50800" rIns="50800" bIns="50800" anchor="ctr"/>
          <a:lstStyle/>
          <a:p>
            <a:pPr defTabSz="1828800">
              <a:defRPr sz="3600">
                <a:solidFill>
                  <a:srgbClr val="FFFFFF"/>
                </a:solidFill>
                <a:latin typeface="Calibri"/>
                <a:ea typeface="Calibri"/>
                <a:cs typeface="Calibri"/>
                <a:sym typeface="Calibri"/>
              </a:defRPr>
            </a:pPr>
            <a:endParaRPr/>
          </a:p>
        </p:txBody>
      </p:sp>
      <p:sp>
        <p:nvSpPr>
          <p:cNvPr id="743" name="Right Arrow 11"/>
          <p:cNvSpPr/>
          <p:nvPr/>
        </p:nvSpPr>
        <p:spPr>
          <a:xfrm rot="16200000">
            <a:off x="9415051" y="9488130"/>
            <a:ext cx="790550" cy="457012"/>
          </a:xfrm>
          <a:prstGeom prst="rightArrow">
            <a:avLst>
              <a:gd name="adj1" fmla="val 30813"/>
              <a:gd name="adj2" fmla="val 50000"/>
            </a:avLst>
          </a:prstGeom>
          <a:solidFill>
            <a:srgbClr val="000000"/>
          </a:solidFill>
          <a:ln w="12700">
            <a:solidFill>
              <a:srgbClr val="000000"/>
            </a:solidFill>
            <a:miter/>
          </a:ln>
        </p:spPr>
        <p:txBody>
          <a:bodyPr lIns="50800" tIns="50800" rIns="50800" bIns="50800" anchor="ctr"/>
          <a:lstStyle/>
          <a:p>
            <a:pPr defTabSz="1828800">
              <a:defRPr sz="3600">
                <a:solidFill>
                  <a:srgbClr val="FFFFFF"/>
                </a:solidFill>
                <a:latin typeface="Calibri"/>
                <a:ea typeface="Calibri"/>
                <a:cs typeface="Calibri"/>
                <a:sym typeface="Calibri"/>
              </a:defRPr>
            </a:pPr>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 name="Picture 2" descr="Picture 2"/>
          <p:cNvPicPr>
            <a:picLocks noChangeAspect="1"/>
          </p:cNvPicPr>
          <p:nvPr/>
        </p:nvPicPr>
        <p:blipFill>
          <a:blip r:embed="rId3"/>
          <a:stretch>
            <a:fillRect/>
          </a:stretch>
        </p:blipFill>
        <p:spPr>
          <a:xfrm>
            <a:off x="1238250" y="0"/>
            <a:ext cx="4676778" cy="7010400"/>
          </a:xfrm>
          <a:prstGeom prst="rect">
            <a:avLst/>
          </a:prstGeom>
          <a:ln w="12700">
            <a:miter lim="400000"/>
          </a:ln>
        </p:spPr>
      </p:pic>
      <p:pic>
        <p:nvPicPr>
          <p:cNvPr id="746" name="Picture 3" descr="Picture 3"/>
          <p:cNvPicPr>
            <a:picLocks noChangeAspect="1"/>
          </p:cNvPicPr>
          <p:nvPr/>
        </p:nvPicPr>
        <p:blipFill>
          <a:blip r:embed="rId4"/>
          <a:stretch>
            <a:fillRect/>
          </a:stretch>
        </p:blipFill>
        <p:spPr>
          <a:xfrm>
            <a:off x="12147550" y="0"/>
            <a:ext cx="4518028" cy="6718300"/>
          </a:xfrm>
          <a:prstGeom prst="rect">
            <a:avLst/>
          </a:prstGeom>
          <a:ln w="12700">
            <a:miter lim="400000"/>
          </a:ln>
        </p:spPr>
      </p:pic>
      <p:sp>
        <p:nvSpPr>
          <p:cNvPr id="747" name="Straight Connector 5"/>
          <p:cNvSpPr/>
          <p:nvPr/>
        </p:nvSpPr>
        <p:spPr>
          <a:xfrm>
            <a:off x="3638550" y="2041525"/>
            <a:ext cx="498479" cy="1898652"/>
          </a:xfrm>
          <a:prstGeom prst="line">
            <a:avLst/>
          </a:prstGeom>
          <a:ln w="76200">
            <a:solidFill>
              <a:srgbClr val="000000"/>
            </a:solidFill>
          </a:ln>
          <a:effectLst>
            <a:outerShdw blurRad="76200" dist="38100" dir="5400000" rotWithShape="0">
              <a:srgbClr val="808080">
                <a:alpha val="37999"/>
              </a:srgbClr>
            </a:outerShdw>
          </a:effectLst>
        </p:spPr>
        <p:txBody>
          <a:bodyPr lIns="45718" tIns="45718" rIns="45718" bIns="45718"/>
          <a:lstStyle/>
          <a:p>
            <a:endParaRPr/>
          </a:p>
        </p:txBody>
      </p:sp>
      <p:sp>
        <p:nvSpPr>
          <p:cNvPr id="748" name="Straight Connector 11"/>
          <p:cNvSpPr/>
          <p:nvPr/>
        </p:nvSpPr>
        <p:spPr>
          <a:xfrm>
            <a:off x="4139567" y="3940176"/>
            <a:ext cx="1" cy="777876"/>
          </a:xfrm>
          <a:prstGeom prst="line">
            <a:avLst/>
          </a:prstGeom>
          <a:ln w="76200">
            <a:solidFill>
              <a:srgbClr val="000000"/>
            </a:solidFill>
          </a:ln>
          <a:effectLst>
            <a:outerShdw blurRad="76200" dist="38100" dir="5400000" rotWithShape="0">
              <a:srgbClr val="808080">
                <a:alpha val="37999"/>
              </a:srgbClr>
            </a:outerShdw>
          </a:effectLst>
        </p:spPr>
        <p:txBody>
          <a:bodyPr lIns="45718" tIns="45718" rIns="45718" bIns="45718"/>
          <a:lstStyle/>
          <a:p>
            <a:endParaRPr/>
          </a:p>
        </p:txBody>
      </p:sp>
      <p:sp>
        <p:nvSpPr>
          <p:cNvPr id="749" name="Straight Connector 13"/>
          <p:cNvSpPr/>
          <p:nvPr/>
        </p:nvSpPr>
        <p:spPr>
          <a:xfrm>
            <a:off x="14862176" y="3187700"/>
            <a:ext cx="2" cy="844550"/>
          </a:xfrm>
          <a:prstGeom prst="line">
            <a:avLst/>
          </a:prstGeom>
          <a:ln w="76200">
            <a:solidFill>
              <a:srgbClr val="000000"/>
            </a:solidFill>
          </a:ln>
          <a:effectLst>
            <a:outerShdw blurRad="76200" dist="38100" dir="5400000" rotWithShape="0">
              <a:srgbClr val="808080">
                <a:alpha val="37999"/>
              </a:srgbClr>
            </a:outerShdw>
          </a:effectLst>
        </p:spPr>
        <p:txBody>
          <a:bodyPr lIns="45718" tIns="45718" rIns="45718" bIns="45718"/>
          <a:lstStyle/>
          <a:p>
            <a:endParaRPr/>
          </a:p>
        </p:txBody>
      </p:sp>
      <p:sp>
        <p:nvSpPr>
          <p:cNvPr id="750" name="Straight Connector 14"/>
          <p:cNvSpPr/>
          <p:nvPr/>
        </p:nvSpPr>
        <p:spPr>
          <a:xfrm>
            <a:off x="14335126" y="1616075"/>
            <a:ext cx="527052" cy="1571626"/>
          </a:xfrm>
          <a:prstGeom prst="line">
            <a:avLst/>
          </a:prstGeom>
          <a:ln w="76200">
            <a:solidFill>
              <a:srgbClr val="000000"/>
            </a:solidFill>
          </a:ln>
          <a:effectLst>
            <a:outerShdw blurRad="76200" dist="38100" dir="5400000" rotWithShape="0">
              <a:srgbClr val="808080">
                <a:alpha val="37999"/>
              </a:srgbClr>
            </a:outerShdw>
          </a:effectLst>
        </p:spPr>
        <p:txBody>
          <a:bodyPr lIns="45718" tIns="45718" rIns="45718" bIns="45718"/>
          <a:lstStyle/>
          <a:p>
            <a:endParaRPr/>
          </a:p>
        </p:txBody>
      </p:sp>
      <p:pic>
        <p:nvPicPr>
          <p:cNvPr id="751" name="Picture 7" descr="Picture 7"/>
          <p:cNvPicPr>
            <a:picLocks noChangeAspect="1"/>
          </p:cNvPicPr>
          <p:nvPr/>
        </p:nvPicPr>
        <p:blipFill>
          <a:blip r:embed="rId5"/>
          <a:stretch>
            <a:fillRect/>
          </a:stretch>
        </p:blipFill>
        <p:spPr>
          <a:xfrm>
            <a:off x="1298575" y="7143750"/>
            <a:ext cx="4679953" cy="6572250"/>
          </a:xfrm>
          <a:prstGeom prst="rect">
            <a:avLst/>
          </a:prstGeom>
          <a:ln w="12700">
            <a:miter lim="400000"/>
          </a:ln>
        </p:spPr>
      </p:pic>
      <p:pic>
        <p:nvPicPr>
          <p:cNvPr id="752" name="Picture 3" descr="Picture 3"/>
          <p:cNvPicPr>
            <a:picLocks noChangeAspect="1"/>
          </p:cNvPicPr>
          <p:nvPr/>
        </p:nvPicPr>
        <p:blipFill>
          <a:blip r:embed="rId6"/>
          <a:stretch>
            <a:fillRect/>
          </a:stretch>
        </p:blipFill>
        <p:spPr>
          <a:xfrm>
            <a:off x="12147550" y="6950075"/>
            <a:ext cx="4518028" cy="6765926"/>
          </a:xfrm>
          <a:prstGeom prst="rect">
            <a:avLst/>
          </a:prstGeom>
          <a:ln w="12700">
            <a:miter lim="400000"/>
          </a:ln>
        </p:spPr>
      </p:pic>
      <p:sp>
        <p:nvSpPr>
          <p:cNvPr id="753" name="Title 1"/>
          <p:cNvSpPr txBox="1"/>
          <p:nvPr/>
        </p:nvSpPr>
        <p:spPr>
          <a:xfrm>
            <a:off x="6654165" y="8712837"/>
            <a:ext cx="4757422" cy="2367279"/>
          </a:xfrm>
          <a:prstGeom prst="rect">
            <a:avLst/>
          </a:prstGeom>
          <a:ln w="12700">
            <a:miter lim="400000"/>
          </a:ln>
          <a:effectLst>
            <a:outerShdw blurRad="76200" dist="38100" dir="5400000" rotWithShape="0">
              <a:srgbClr val="000000">
                <a:alpha val="37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lvl1pPr defTabSz="914400">
              <a:defRPr sz="7200">
                <a:solidFill>
                  <a:srgbClr val="404040"/>
                </a:solidFill>
                <a:latin typeface="Gill Sans MT"/>
                <a:ea typeface="Gill Sans MT"/>
                <a:cs typeface="Gill Sans MT"/>
                <a:sym typeface="Gill Sans MT"/>
              </a:defRPr>
            </a:lvl1pPr>
          </a:lstStyle>
          <a:p>
            <a:r>
              <a:t>Good Position</a:t>
            </a:r>
          </a:p>
        </p:txBody>
      </p:sp>
      <p:sp>
        <p:nvSpPr>
          <p:cNvPr id="754" name="Straight Connector 16"/>
          <p:cNvSpPr/>
          <p:nvPr/>
        </p:nvSpPr>
        <p:spPr>
          <a:xfrm>
            <a:off x="3629025" y="8162925"/>
            <a:ext cx="508002" cy="1857376"/>
          </a:xfrm>
          <a:prstGeom prst="line">
            <a:avLst/>
          </a:prstGeom>
          <a:ln w="76200">
            <a:solidFill>
              <a:srgbClr val="000000"/>
            </a:solidFill>
          </a:ln>
          <a:effectLst>
            <a:outerShdw blurRad="76200" dist="38100" dir="5400000" rotWithShape="0">
              <a:srgbClr val="808080">
                <a:alpha val="37999"/>
              </a:srgbClr>
            </a:outerShdw>
          </a:effectLst>
        </p:spPr>
        <p:txBody>
          <a:bodyPr lIns="45718" tIns="45718" rIns="45718" bIns="45718"/>
          <a:lstStyle/>
          <a:p>
            <a:endParaRPr/>
          </a:p>
        </p:txBody>
      </p:sp>
      <p:sp>
        <p:nvSpPr>
          <p:cNvPr id="755" name="Straight Connector 20"/>
          <p:cNvSpPr/>
          <p:nvPr/>
        </p:nvSpPr>
        <p:spPr>
          <a:xfrm>
            <a:off x="13106398" y="8356598"/>
            <a:ext cx="574677" cy="2146304"/>
          </a:xfrm>
          <a:prstGeom prst="line">
            <a:avLst/>
          </a:prstGeom>
          <a:ln w="76200">
            <a:solidFill>
              <a:srgbClr val="000000"/>
            </a:solidFill>
          </a:ln>
          <a:effectLst>
            <a:outerShdw blurRad="76200" dist="38100" dir="5400000" rotWithShape="0">
              <a:srgbClr val="808080">
                <a:alpha val="37999"/>
              </a:srgbClr>
            </a:outerShdw>
          </a:effectLst>
        </p:spPr>
        <p:txBody>
          <a:bodyPr lIns="45718" tIns="45718" rIns="45718" bIns="45718"/>
          <a:lstStyle/>
          <a:p>
            <a:endParaRPr/>
          </a:p>
        </p:txBody>
      </p:sp>
      <p:sp>
        <p:nvSpPr>
          <p:cNvPr id="756" name="Title 1"/>
          <p:cNvSpPr txBox="1"/>
          <p:nvPr/>
        </p:nvSpPr>
        <p:spPr>
          <a:xfrm>
            <a:off x="6654165" y="1805624"/>
            <a:ext cx="4757422" cy="2367279"/>
          </a:xfrm>
          <a:prstGeom prst="rect">
            <a:avLst/>
          </a:prstGeom>
          <a:ln w="12700">
            <a:miter lim="400000"/>
          </a:ln>
          <a:effectLst>
            <a:outerShdw blurRad="76200" dist="38100" dir="5400000" rotWithShape="0">
              <a:srgbClr val="000000">
                <a:alpha val="37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p>
            <a:pPr defTabSz="914400">
              <a:defRPr sz="7200">
                <a:solidFill>
                  <a:srgbClr val="404040"/>
                </a:solidFill>
                <a:latin typeface="Gill Sans MT"/>
                <a:ea typeface="Gill Sans MT"/>
                <a:cs typeface="Gill Sans MT"/>
                <a:sym typeface="Gill Sans MT"/>
              </a:defRPr>
            </a:pPr>
            <a:r>
              <a:t>Poor</a:t>
            </a:r>
            <a:endParaRPr sz="8800"/>
          </a:p>
          <a:p>
            <a:pPr defTabSz="914400">
              <a:defRPr sz="7200">
                <a:solidFill>
                  <a:srgbClr val="404040"/>
                </a:solidFill>
                <a:latin typeface="Gill Sans MT"/>
                <a:ea typeface="Gill Sans MT"/>
                <a:cs typeface="Gill Sans MT"/>
                <a:sym typeface="Gill Sans MT"/>
              </a:defRPr>
            </a:pPr>
            <a:r>
              <a:t>Position</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 name="Picture 2" descr="Picture 2"/>
          <p:cNvPicPr>
            <a:picLocks noChangeAspect="1"/>
          </p:cNvPicPr>
          <p:nvPr/>
        </p:nvPicPr>
        <p:blipFill>
          <a:blip r:embed="rId3"/>
          <a:stretch>
            <a:fillRect/>
          </a:stretch>
        </p:blipFill>
        <p:spPr>
          <a:xfrm>
            <a:off x="0" y="542926"/>
            <a:ext cx="8413750" cy="10163176"/>
          </a:xfrm>
          <a:prstGeom prst="rect">
            <a:avLst/>
          </a:prstGeom>
          <a:ln w="12700">
            <a:miter lim="400000"/>
          </a:ln>
        </p:spPr>
      </p:pic>
      <p:pic>
        <p:nvPicPr>
          <p:cNvPr id="761" name="Picture 4" descr="Picture 4"/>
          <p:cNvPicPr>
            <a:picLocks noChangeAspect="1"/>
          </p:cNvPicPr>
          <p:nvPr/>
        </p:nvPicPr>
        <p:blipFill>
          <a:blip r:embed="rId4"/>
          <a:stretch>
            <a:fillRect/>
          </a:stretch>
        </p:blipFill>
        <p:spPr>
          <a:xfrm>
            <a:off x="9875342" y="542926"/>
            <a:ext cx="8411566" cy="10163176"/>
          </a:xfrm>
          <a:prstGeom prst="rect">
            <a:avLst/>
          </a:prstGeom>
          <a:ln w="12700">
            <a:miter lim="400000"/>
          </a:ln>
        </p:spPr>
      </p:pic>
      <p:sp>
        <p:nvSpPr>
          <p:cNvPr id="762" name="Title 1"/>
          <p:cNvSpPr txBox="1">
            <a:spLocks noGrp="1"/>
          </p:cNvSpPr>
          <p:nvPr>
            <p:ph type="title"/>
          </p:nvPr>
        </p:nvSpPr>
        <p:spPr>
          <a:xfrm>
            <a:off x="0" y="10991850"/>
            <a:ext cx="18288000" cy="2085976"/>
          </a:xfrm>
          <a:prstGeom prst="rect">
            <a:avLst/>
          </a:prstGeom>
          <a:effectLst>
            <a:outerShdw blurRad="76200" dist="38100" dir="5400000" rotWithShape="0">
              <a:srgbClr val="000000">
                <a:alpha val="37999"/>
              </a:srgbClr>
            </a:outerShdw>
          </a:effectLst>
        </p:spPr>
        <p:txBody>
          <a:bodyPr/>
          <a:lstStyle>
            <a:lvl1pPr algn="ctr">
              <a:defRPr sz="8000">
                <a:solidFill>
                  <a:srgbClr val="404040"/>
                </a:solidFill>
                <a:latin typeface="Gill Sans MT"/>
                <a:ea typeface="Gill Sans MT"/>
                <a:cs typeface="Gill Sans MT"/>
                <a:sym typeface="Gill Sans MT"/>
              </a:defRPr>
            </a:lvl1pPr>
          </a:lstStyle>
          <a:p>
            <a:r>
              <a:t>Good Positions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itle 1"/>
          <p:cNvSpPr txBox="1">
            <a:spLocks noGrp="1"/>
          </p:cNvSpPr>
          <p:nvPr>
            <p:ph type="title"/>
          </p:nvPr>
        </p:nvSpPr>
        <p:spPr>
          <a:xfrm>
            <a:off x="0" y="-18288"/>
            <a:ext cx="18288000" cy="2029968"/>
          </a:xfrm>
          <a:prstGeom prst="rect">
            <a:avLst/>
          </a:prstGeom>
          <a:solidFill>
            <a:srgbClr val="568E23"/>
          </a:solidFill>
        </p:spPr>
        <p:txBody>
          <a:bodyPr/>
          <a:lstStyle>
            <a:lvl1pPr algn="ctr">
              <a:defRPr sz="8000">
                <a:solidFill>
                  <a:srgbClr val="FFFFFF"/>
                </a:solidFill>
                <a:latin typeface="Gill Sans MT"/>
                <a:ea typeface="Gill Sans MT"/>
                <a:cs typeface="Gill Sans MT"/>
                <a:sym typeface="Gill Sans MT"/>
              </a:defRPr>
            </a:lvl1pPr>
          </a:lstStyle>
          <a:p>
            <a:r>
              <a:t>Tools are Available to Handle</a:t>
            </a:r>
          </a:p>
        </p:txBody>
      </p:sp>
      <p:sp>
        <p:nvSpPr>
          <p:cNvPr id="295" name="Rectangle 2"/>
          <p:cNvSpPr txBox="1"/>
          <p:nvPr/>
        </p:nvSpPr>
        <p:spPr>
          <a:xfrm>
            <a:off x="1363756" y="2778125"/>
            <a:ext cx="15560487" cy="10241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l" defTabSz="1828800">
              <a:defRPr sz="4000">
                <a:solidFill>
                  <a:srgbClr val="262626"/>
                </a:solidFill>
                <a:latin typeface="Gill Sans MT"/>
                <a:ea typeface="Gill Sans MT"/>
                <a:cs typeface="Gill Sans MT"/>
                <a:sym typeface="Gill Sans MT"/>
              </a:defRPr>
            </a:pPr>
            <a:r>
              <a:rPr dirty="0"/>
              <a:t>The SouthEast Wisconsin Master Gardeners demonstrate these enabling tools and equipment as a service to people interested in gardening.  This is not an inclusive collection and does not represent an endorsement of these products or retailers.</a:t>
            </a:r>
          </a:p>
          <a:p>
            <a:pPr algn="l" defTabSz="1828800">
              <a:defRPr sz="4000">
                <a:solidFill>
                  <a:srgbClr val="262626"/>
                </a:solidFill>
                <a:latin typeface="Gill Sans MT"/>
                <a:ea typeface="Gill Sans MT"/>
                <a:cs typeface="Gill Sans MT"/>
                <a:sym typeface="Gill Sans MT"/>
              </a:defRPr>
            </a:pPr>
            <a:endParaRPr dirty="0"/>
          </a:p>
          <a:p>
            <a:pPr algn="l" defTabSz="1828800">
              <a:spcBef>
                <a:spcPts val="2400"/>
              </a:spcBef>
              <a:defRPr sz="4000" b="1" u="sng">
                <a:solidFill>
                  <a:srgbClr val="262626"/>
                </a:solidFill>
                <a:latin typeface="Gill Sans MT"/>
                <a:ea typeface="Gill Sans MT"/>
                <a:cs typeface="Gill Sans MT"/>
                <a:sym typeface="Gill Sans MT"/>
              </a:defRPr>
            </a:pPr>
            <a:r>
              <a:rPr dirty="0"/>
              <a:t>Disclaimer</a:t>
            </a:r>
          </a:p>
          <a:p>
            <a:pPr algn="l" defTabSz="1828800">
              <a:defRPr sz="4000">
                <a:solidFill>
                  <a:srgbClr val="262626"/>
                </a:solidFill>
                <a:latin typeface="Gill Sans MT"/>
                <a:ea typeface="Gill Sans MT"/>
                <a:cs typeface="Gill Sans MT"/>
                <a:sym typeface="Gill Sans MT"/>
              </a:defRPr>
            </a:pPr>
            <a:r>
              <a:rPr dirty="0"/>
              <a:t>The gardening tools and techniques you see and experience today are designed to enable people with physical impairments to participate in gardening activities.  These tools and techniques are also designed to prevent injury and pain while gardening. This information is general only and should not be construed as medical advice or treatment. </a:t>
            </a:r>
          </a:p>
          <a:p>
            <a:pPr algn="l" defTabSz="1828800">
              <a:defRPr sz="4000">
                <a:solidFill>
                  <a:srgbClr val="262626"/>
                </a:solidFill>
                <a:latin typeface="Gill Sans MT"/>
                <a:ea typeface="Gill Sans MT"/>
                <a:cs typeface="Gill Sans MT"/>
                <a:sym typeface="Gill Sans MT"/>
              </a:defRPr>
            </a:pPr>
            <a:endParaRPr dirty="0"/>
          </a:p>
          <a:p>
            <a:pPr algn="l" defTabSz="1828800">
              <a:defRPr sz="4000">
                <a:solidFill>
                  <a:srgbClr val="262626"/>
                </a:solidFill>
                <a:latin typeface="Gill Sans MT"/>
                <a:ea typeface="Gill Sans MT"/>
                <a:cs typeface="Gill Sans MT"/>
                <a:sym typeface="Gill Sans MT"/>
              </a:defRPr>
            </a:pPr>
            <a:r>
              <a:rPr dirty="0"/>
              <a:t>You should consult a physician concerning your own situation and any physical problems or medical questions you may have before putting these techniques and tools to use in your own garden.</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 name="Picture 11" descr="Picture 11"/>
          <p:cNvPicPr>
            <a:picLocks noChangeAspect="1"/>
          </p:cNvPicPr>
          <p:nvPr/>
        </p:nvPicPr>
        <p:blipFill>
          <a:blip r:embed="rId2"/>
          <a:stretch>
            <a:fillRect/>
          </a:stretch>
        </p:blipFill>
        <p:spPr>
          <a:xfrm rot="1446017">
            <a:off x="7182029" y="1421554"/>
            <a:ext cx="4876802" cy="3657603"/>
          </a:xfrm>
          <a:prstGeom prst="rect">
            <a:avLst/>
          </a:prstGeom>
          <a:ln w="12700">
            <a:miter lim="400000"/>
          </a:ln>
        </p:spPr>
      </p:pic>
      <p:sp>
        <p:nvSpPr>
          <p:cNvPr id="767" name="Rectangle 8"/>
          <p:cNvSpPr/>
          <p:nvPr/>
        </p:nvSpPr>
        <p:spPr>
          <a:xfrm>
            <a:off x="504826" y="641348"/>
            <a:ext cx="6499226" cy="12360280"/>
          </a:xfrm>
          <a:prstGeom prst="rect">
            <a:avLst/>
          </a:prstGeom>
          <a:solidFill>
            <a:srgbClr val="404040">
              <a:alpha val="89804"/>
            </a:srgbClr>
          </a:solidFill>
          <a:ln w="254000" cap="sq">
            <a:solidFill>
              <a:srgbClr val="BFBFBF">
                <a:alpha val="80000"/>
              </a:srgbClr>
            </a:solidFill>
            <a:miter/>
          </a:ln>
        </p:spPr>
        <p:txBody>
          <a:bodyPr lIns="50800" tIns="50800" rIns="50800" bIns="50800" anchor="ctr"/>
          <a:lstStyle/>
          <a:p>
            <a:pPr defTabSz="1828800">
              <a:defRPr sz="3600">
                <a:solidFill>
                  <a:srgbClr val="FFFFFF"/>
                </a:solidFill>
                <a:latin typeface="Calibri"/>
                <a:ea typeface="Calibri"/>
                <a:cs typeface="Calibri"/>
                <a:sym typeface="Calibri"/>
              </a:defRPr>
            </a:pPr>
            <a:endParaRPr/>
          </a:p>
        </p:txBody>
      </p:sp>
      <p:sp>
        <p:nvSpPr>
          <p:cNvPr id="768" name="Title 3"/>
          <p:cNvSpPr txBox="1">
            <a:spLocks noGrp="1"/>
          </p:cNvSpPr>
          <p:nvPr>
            <p:ph type="title"/>
          </p:nvPr>
        </p:nvSpPr>
        <p:spPr>
          <a:xfrm>
            <a:off x="984250" y="-447676"/>
            <a:ext cx="5486403" cy="5775328"/>
          </a:xfrm>
          <a:prstGeom prst="rect">
            <a:avLst/>
          </a:prstGeom>
        </p:spPr>
        <p:txBody>
          <a:bodyPr anchor="b"/>
          <a:lstStyle/>
          <a:p>
            <a:pPr algn="ctr">
              <a:defRPr sz="7200" b="1">
                <a:solidFill>
                  <a:srgbClr val="FFFFFF"/>
                </a:solidFill>
                <a:latin typeface="Gill Sans MT"/>
                <a:ea typeface="Gill Sans MT"/>
                <a:cs typeface="Gill Sans MT"/>
                <a:sym typeface="Gill Sans MT"/>
              </a:defRPr>
            </a:pPr>
            <a:br/>
            <a:r>
              <a:t>Hand</a:t>
            </a:r>
            <a:br/>
            <a:r>
              <a:t>Tools</a:t>
            </a:r>
          </a:p>
        </p:txBody>
      </p:sp>
      <p:sp>
        <p:nvSpPr>
          <p:cNvPr id="769" name="Straight Connector 10"/>
          <p:cNvSpPr/>
          <p:nvPr/>
        </p:nvSpPr>
        <p:spPr>
          <a:xfrm>
            <a:off x="1787525" y="6680519"/>
            <a:ext cx="3879853" cy="1"/>
          </a:xfrm>
          <a:prstGeom prst="line">
            <a:avLst/>
          </a:prstGeom>
          <a:ln w="38100">
            <a:solidFill>
              <a:srgbClr val="D9D9D9"/>
            </a:solidFill>
            <a:miter/>
          </a:ln>
        </p:spPr>
        <p:txBody>
          <a:bodyPr lIns="45718" tIns="45718" rIns="45718" bIns="45718"/>
          <a:lstStyle/>
          <a:p>
            <a:endParaRPr/>
          </a:p>
        </p:txBody>
      </p:sp>
      <p:pic>
        <p:nvPicPr>
          <p:cNvPr id="770" name="Picture 3" descr="Picture 3"/>
          <p:cNvPicPr>
            <a:picLocks noChangeAspect="1"/>
          </p:cNvPicPr>
          <p:nvPr/>
        </p:nvPicPr>
        <p:blipFill>
          <a:blip r:embed="rId3"/>
          <a:stretch>
            <a:fillRect/>
          </a:stretch>
        </p:blipFill>
        <p:spPr>
          <a:xfrm>
            <a:off x="11931015" y="365762"/>
            <a:ext cx="5852162" cy="5852160"/>
          </a:xfrm>
          <a:prstGeom prst="rect">
            <a:avLst/>
          </a:prstGeom>
          <a:ln w="12700">
            <a:miter lim="400000"/>
          </a:ln>
        </p:spPr>
      </p:pic>
      <p:pic>
        <p:nvPicPr>
          <p:cNvPr id="771" name="Picture 4" descr="Picture 4"/>
          <p:cNvPicPr>
            <a:picLocks noChangeAspect="1"/>
          </p:cNvPicPr>
          <p:nvPr/>
        </p:nvPicPr>
        <p:blipFill>
          <a:blip r:embed="rId4"/>
          <a:stretch>
            <a:fillRect/>
          </a:stretch>
        </p:blipFill>
        <p:spPr>
          <a:xfrm>
            <a:off x="8935439" y="6217923"/>
            <a:ext cx="7315202" cy="7315201"/>
          </a:xfrm>
          <a:prstGeom prst="rect">
            <a:avLst/>
          </a:prstGeom>
          <a:ln w="12700">
            <a:miter lim="400000"/>
          </a:ln>
        </p:spPr>
      </p:pic>
      <p:pic>
        <p:nvPicPr>
          <p:cNvPr id="772" name="Picture 1" descr="Picture 1"/>
          <p:cNvPicPr>
            <a:picLocks noChangeAspect="1"/>
          </p:cNvPicPr>
          <p:nvPr/>
        </p:nvPicPr>
        <p:blipFill>
          <a:blip r:embed="rId5"/>
          <a:stretch>
            <a:fillRect/>
          </a:stretch>
        </p:blipFill>
        <p:spPr>
          <a:xfrm>
            <a:off x="2127251" y="8033387"/>
            <a:ext cx="3200401" cy="3200401"/>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Content Placeholder 2"/>
          <p:cNvSpPr txBox="1">
            <a:spLocks noGrp="1"/>
          </p:cNvSpPr>
          <p:nvPr>
            <p:ph type="body" idx="1"/>
          </p:nvPr>
        </p:nvSpPr>
        <p:spPr>
          <a:prstGeom prst="rect">
            <a:avLst/>
          </a:prstGeom>
        </p:spPr>
        <p:txBody>
          <a:bodyPr/>
          <a:lstStyle/>
          <a:p>
            <a:endParaRPr/>
          </a:p>
        </p:txBody>
      </p:sp>
      <p:grpSp>
        <p:nvGrpSpPr>
          <p:cNvPr id="777" name="Title 1"/>
          <p:cNvGrpSpPr/>
          <p:nvPr/>
        </p:nvGrpSpPr>
        <p:grpSpPr>
          <a:xfrm>
            <a:off x="676825" y="7504263"/>
            <a:ext cx="5254826" cy="5416103"/>
            <a:chOff x="0" y="0"/>
            <a:chExt cx="5254824" cy="5416101"/>
          </a:xfrm>
        </p:grpSpPr>
        <p:sp>
          <p:nvSpPr>
            <p:cNvPr id="775" name="Rectangle"/>
            <p:cNvSpPr/>
            <p:nvPr/>
          </p:nvSpPr>
          <p:spPr>
            <a:xfrm>
              <a:off x="0" y="0"/>
              <a:ext cx="5254825" cy="5416102"/>
            </a:xfrm>
            <a:prstGeom prst="rect">
              <a:avLst/>
            </a:prstGeom>
            <a:solidFill>
              <a:srgbClr val="595959"/>
            </a:solidFill>
            <a:ln w="12700" cap="flat">
              <a:noFill/>
              <a:miter lim="400000"/>
            </a:ln>
            <a:effectLst>
              <a:outerShdw dist="38100" dir="5400000" rotWithShape="0">
                <a:srgbClr val="000000">
                  <a:alpha val="37999"/>
                </a:srgbClr>
              </a:outerShdw>
            </a:effectLst>
          </p:spPr>
          <p:txBody>
            <a:bodyPr wrap="square" lIns="50800" tIns="50800" rIns="50800" bIns="50800" numCol="1" anchor="ctr">
              <a:noAutofit/>
            </a:bodyPr>
            <a:lstStyle/>
            <a:p>
              <a:pPr defTabSz="1828800">
                <a:defRPr sz="8800">
                  <a:solidFill>
                    <a:srgbClr val="000000"/>
                  </a:solidFill>
                  <a:latin typeface="Calibri"/>
                  <a:ea typeface="Calibri"/>
                  <a:cs typeface="Calibri"/>
                  <a:sym typeface="Calibri"/>
                </a:defRPr>
              </a:pPr>
              <a:endParaRPr/>
            </a:p>
          </p:txBody>
        </p:sp>
        <p:sp>
          <p:nvSpPr>
            <p:cNvPr id="776" name="Size of…"/>
            <p:cNvSpPr txBox="1"/>
            <p:nvPr/>
          </p:nvSpPr>
          <p:spPr>
            <a:xfrm>
              <a:off x="68579" y="1001171"/>
              <a:ext cx="5117666" cy="34137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80" tIns="68580" rIns="68580" bIns="68580" numCol="1" anchor="ctr">
              <a:spAutoFit/>
            </a:bodyPr>
            <a:lstStyle/>
            <a:p>
              <a:pPr defTabSz="1828800">
                <a:defRPr sz="7200">
                  <a:solidFill>
                    <a:srgbClr val="FFFFFF"/>
                  </a:solidFill>
                  <a:latin typeface="Gill Sans MT"/>
                  <a:ea typeface="Gill Sans MT"/>
                  <a:cs typeface="Gill Sans MT"/>
                  <a:sym typeface="Gill Sans MT"/>
                </a:defRPr>
              </a:pPr>
              <a:r>
                <a:t>Size of</a:t>
              </a:r>
              <a:endParaRPr sz="8800"/>
            </a:p>
            <a:p>
              <a:pPr defTabSz="1828800">
                <a:defRPr sz="7200">
                  <a:solidFill>
                    <a:srgbClr val="FFFFFF"/>
                  </a:solidFill>
                  <a:latin typeface="Gill Sans MT"/>
                  <a:ea typeface="Gill Sans MT"/>
                  <a:cs typeface="Gill Sans MT"/>
                  <a:sym typeface="Gill Sans MT"/>
                </a:defRPr>
              </a:pPr>
              <a:r>
                <a:t>Proper</a:t>
              </a:r>
              <a:endParaRPr sz="8800"/>
            </a:p>
            <a:p>
              <a:pPr defTabSz="1828800">
                <a:defRPr sz="7200">
                  <a:solidFill>
                    <a:srgbClr val="FFFFFF"/>
                  </a:solidFill>
                  <a:latin typeface="Gill Sans MT"/>
                  <a:ea typeface="Gill Sans MT"/>
                  <a:cs typeface="Gill Sans MT"/>
                  <a:sym typeface="Gill Sans MT"/>
                </a:defRPr>
              </a:pPr>
              <a:r>
                <a:t>Grip</a:t>
              </a:r>
            </a:p>
          </p:txBody>
        </p:sp>
      </p:grpSp>
      <p:grpSp>
        <p:nvGrpSpPr>
          <p:cNvPr id="780" name="Picture 4"/>
          <p:cNvGrpSpPr/>
          <p:nvPr/>
        </p:nvGrpSpPr>
        <p:grpSpPr>
          <a:xfrm>
            <a:off x="6661979" y="674232"/>
            <a:ext cx="11292845" cy="4572003"/>
            <a:chOff x="0" y="0"/>
            <a:chExt cx="11292843" cy="4572001"/>
          </a:xfrm>
        </p:grpSpPr>
        <p:sp>
          <p:nvSpPr>
            <p:cNvPr id="778" name="Rectangle"/>
            <p:cNvSpPr/>
            <p:nvPr/>
          </p:nvSpPr>
          <p:spPr>
            <a:xfrm>
              <a:off x="-1" y="-1"/>
              <a:ext cx="11292844" cy="4572003"/>
            </a:xfrm>
            <a:prstGeom prst="rect">
              <a:avLst/>
            </a:prstGeom>
            <a:solidFill>
              <a:srgbClr val="404040"/>
            </a:solidFill>
            <a:ln w="12700" cap="flat">
              <a:noFill/>
              <a:miter lim="400000"/>
            </a:ln>
            <a:effectLst/>
          </p:spPr>
          <p:txBody>
            <a:bodyPr wrap="square" lIns="50800" tIns="50800" rIns="50800" bIns="50800" numCol="1" anchor="ctr">
              <a:noAutofit/>
            </a:bodyPr>
            <a:lstStyle/>
            <a:p>
              <a:pPr algn="l" defTabSz="1828800">
                <a:defRPr sz="3600">
                  <a:solidFill>
                    <a:srgbClr val="000000"/>
                  </a:solidFill>
                  <a:latin typeface="Calibri"/>
                  <a:ea typeface="Calibri"/>
                  <a:cs typeface="Calibri"/>
                  <a:sym typeface="Calibri"/>
                </a:defRPr>
              </a:pPr>
              <a:endParaRPr/>
            </a:p>
          </p:txBody>
        </p:sp>
        <p:pic>
          <p:nvPicPr>
            <p:cNvPr id="779" name="image185.jpeg" descr="image185.jpeg"/>
            <p:cNvPicPr>
              <a:picLocks noChangeAspect="1"/>
            </p:cNvPicPr>
            <p:nvPr/>
          </p:nvPicPr>
          <p:blipFill>
            <a:blip r:embed="rId3"/>
            <a:stretch>
              <a:fillRect/>
            </a:stretch>
          </p:blipFill>
          <p:spPr>
            <a:xfrm>
              <a:off x="-1" y="0"/>
              <a:ext cx="11292844" cy="4572002"/>
            </a:xfrm>
            <a:prstGeom prst="rect">
              <a:avLst/>
            </a:prstGeom>
            <a:ln w="38100" cap="flat">
              <a:solidFill>
                <a:srgbClr val="000000"/>
              </a:solidFill>
              <a:prstDash val="solid"/>
              <a:round/>
            </a:ln>
            <a:effectLst/>
          </p:spPr>
        </p:pic>
      </p:grpSp>
      <p:pic>
        <p:nvPicPr>
          <p:cNvPr id="781" name="Picture 5" descr="Picture 5"/>
          <p:cNvPicPr>
            <a:picLocks noChangeAspect="1"/>
          </p:cNvPicPr>
          <p:nvPr/>
        </p:nvPicPr>
        <p:blipFill>
          <a:blip r:embed="rId4"/>
          <a:stretch>
            <a:fillRect/>
          </a:stretch>
        </p:blipFill>
        <p:spPr>
          <a:xfrm>
            <a:off x="6661980" y="5992964"/>
            <a:ext cx="11292842" cy="6949442"/>
          </a:xfrm>
          <a:prstGeom prst="rect">
            <a:avLst/>
          </a:prstGeom>
          <a:ln w="38100">
            <a:solidFill>
              <a:srgbClr val="000000"/>
            </a:solidFill>
            <a:miter/>
          </a:ln>
        </p:spPr>
      </p:pic>
      <p:grpSp>
        <p:nvGrpSpPr>
          <p:cNvPr id="784" name="Picture 3"/>
          <p:cNvGrpSpPr/>
          <p:nvPr/>
        </p:nvGrpSpPr>
        <p:grpSpPr>
          <a:xfrm>
            <a:off x="333179" y="674231"/>
            <a:ext cx="6054168" cy="5669282"/>
            <a:chOff x="0" y="0"/>
            <a:chExt cx="6054167" cy="5669281"/>
          </a:xfrm>
        </p:grpSpPr>
        <p:sp>
          <p:nvSpPr>
            <p:cNvPr id="782" name="Rectangle"/>
            <p:cNvSpPr/>
            <p:nvPr/>
          </p:nvSpPr>
          <p:spPr>
            <a:xfrm>
              <a:off x="-1" y="-1"/>
              <a:ext cx="6054169" cy="5669282"/>
            </a:xfrm>
            <a:prstGeom prst="rect">
              <a:avLst/>
            </a:prstGeom>
            <a:solidFill>
              <a:srgbClr val="404040"/>
            </a:solidFill>
            <a:ln w="12700" cap="flat">
              <a:noFill/>
              <a:miter lim="400000"/>
            </a:ln>
            <a:effectLst/>
          </p:spPr>
          <p:txBody>
            <a:bodyPr wrap="square" lIns="50800" tIns="50800" rIns="50800" bIns="50800" numCol="1" anchor="ctr">
              <a:noAutofit/>
            </a:bodyPr>
            <a:lstStyle/>
            <a:p>
              <a:pPr algn="l" defTabSz="1828800">
                <a:defRPr sz="3600">
                  <a:solidFill>
                    <a:srgbClr val="000000"/>
                  </a:solidFill>
                  <a:latin typeface="Calibri"/>
                  <a:ea typeface="Calibri"/>
                  <a:cs typeface="Calibri"/>
                  <a:sym typeface="Calibri"/>
                </a:defRPr>
              </a:pPr>
              <a:endParaRPr/>
            </a:p>
          </p:txBody>
        </p:sp>
        <p:pic>
          <p:nvPicPr>
            <p:cNvPr id="783" name="image187.jpeg" descr="image187.jpeg"/>
            <p:cNvPicPr>
              <a:picLocks noChangeAspect="1"/>
            </p:cNvPicPr>
            <p:nvPr/>
          </p:nvPicPr>
          <p:blipFill>
            <a:blip r:embed="rId5"/>
            <a:stretch>
              <a:fillRect/>
            </a:stretch>
          </p:blipFill>
          <p:spPr>
            <a:xfrm>
              <a:off x="0" y="-1"/>
              <a:ext cx="6054168" cy="5669283"/>
            </a:xfrm>
            <a:prstGeom prst="rect">
              <a:avLst/>
            </a:prstGeom>
            <a:ln w="38100" cap="flat">
              <a:solidFill>
                <a:srgbClr val="000000"/>
              </a:solidFill>
              <a:prstDash val="solid"/>
              <a:round/>
            </a:ln>
            <a:effectLst/>
          </p:spPr>
        </p:pic>
      </p:grpSp>
      <p:sp>
        <p:nvSpPr>
          <p:cNvPr id="785" name="TextBox 7"/>
          <p:cNvSpPr txBox="1"/>
          <p:nvPr/>
        </p:nvSpPr>
        <p:spPr>
          <a:xfrm>
            <a:off x="12894647" y="925702"/>
            <a:ext cx="2459150" cy="932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l" defTabSz="1828800">
              <a:defRPr sz="4800">
                <a:solidFill>
                  <a:srgbClr val="000000"/>
                </a:solidFill>
                <a:latin typeface="Calibri"/>
                <a:ea typeface="Calibri"/>
                <a:cs typeface="Calibri"/>
                <a:sym typeface="Calibri"/>
              </a:defRPr>
            </a:pPr>
            <a:r>
              <a:t> </a:t>
            </a:r>
            <a:r>
              <a:rPr b="1">
                <a:solidFill>
                  <a:srgbClr val="FFFFFF"/>
                </a:solidFill>
                <a:latin typeface="Arial"/>
                <a:ea typeface="Arial"/>
                <a:cs typeface="Arial"/>
                <a:sym typeface="Arial"/>
              </a:rPr>
              <a:t>Stress</a:t>
            </a:r>
          </a:p>
        </p:txBody>
      </p:sp>
      <p:sp>
        <p:nvSpPr>
          <p:cNvPr id="786" name="Rectangle 8"/>
          <p:cNvSpPr txBox="1"/>
          <p:nvPr/>
        </p:nvSpPr>
        <p:spPr>
          <a:xfrm>
            <a:off x="14905363" y="8777554"/>
            <a:ext cx="2459842" cy="861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defRPr sz="4800" b="1">
                <a:solidFill>
                  <a:srgbClr val="FFFFFF"/>
                </a:solidFill>
                <a:latin typeface="Arial"/>
                <a:ea typeface="Arial"/>
                <a:cs typeface="Arial"/>
                <a:sym typeface="Arial"/>
              </a:defRPr>
            </a:lvl1pPr>
          </a:lstStyle>
          <a:p>
            <a:r>
              <a:t>Better</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Title 1"/>
          <p:cNvSpPr txBox="1">
            <a:spLocks noGrp="1"/>
          </p:cNvSpPr>
          <p:nvPr>
            <p:ph type="title"/>
          </p:nvPr>
        </p:nvSpPr>
        <p:spPr>
          <a:xfrm>
            <a:off x="539640" y="8352301"/>
            <a:ext cx="4956630" cy="2712348"/>
          </a:xfrm>
          <a:prstGeom prst="rect">
            <a:avLst/>
          </a:prstGeom>
        </p:spPr>
        <p:txBody>
          <a:bodyPr/>
          <a:lstStyle>
            <a:lvl1pPr algn="ctr">
              <a:defRPr sz="7200">
                <a:solidFill>
                  <a:srgbClr val="404040"/>
                </a:solidFill>
                <a:latin typeface="Gill Sans MT"/>
                <a:ea typeface="Gill Sans MT"/>
                <a:cs typeface="Gill Sans MT"/>
                <a:sym typeface="Gill Sans MT"/>
              </a:defRPr>
            </a:lvl1pPr>
          </a:lstStyle>
          <a:p>
            <a:r>
              <a:t>Gloves Should Fit</a:t>
            </a:r>
          </a:p>
        </p:txBody>
      </p:sp>
      <p:pic>
        <p:nvPicPr>
          <p:cNvPr id="791" name="Picture 2" descr="Picture 2"/>
          <p:cNvPicPr>
            <a:picLocks noChangeAspect="1"/>
          </p:cNvPicPr>
          <p:nvPr/>
        </p:nvPicPr>
        <p:blipFill>
          <a:blip r:embed="rId3"/>
          <a:stretch>
            <a:fillRect/>
          </a:stretch>
        </p:blipFill>
        <p:spPr>
          <a:xfrm>
            <a:off x="0" y="-18345"/>
            <a:ext cx="13792200" cy="6426202"/>
          </a:xfrm>
          <a:prstGeom prst="rect">
            <a:avLst/>
          </a:prstGeom>
          <a:ln w="12700">
            <a:miter lim="400000"/>
          </a:ln>
        </p:spPr>
      </p:pic>
      <p:pic>
        <p:nvPicPr>
          <p:cNvPr id="792" name="Picture 3" descr="Picture 3"/>
          <p:cNvPicPr>
            <a:picLocks noChangeAspect="1"/>
          </p:cNvPicPr>
          <p:nvPr/>
        </p:nvPicPr>
        <p:blipFill>
          <a:blip r:embed="rId4"/>
          <a:stretch>
            <a:fillRect/>
          </a:stretch>
        </p:blipFill>
        <p:spPr>
          <a:xfrm>
            <a:off x="5779777" y="7260335"/>
            <a:ext cx="12508225" cy="6455666"/>
          </a:xfrm>
          <a:prstGeom prst="rect">
            <a:avLst/>
          </a:prstGeom>
          <a:ln w="12700">
            <a:miter lim="400000"/>
          </a:ln>
        </p:spPr>
      </p:pic>
      <p:sp>
        <p:nvSpPr>
          <p:cNvPr id="793" name="TextBox 4"/>
          <p:cNvSpPr txBox="1"/>
          <p:nvPr/>
        </p:nvSpPr>
        <p:spPr>
          <a:xfrm>
            <a:off x="5871219" y="12356689"/>
            <a:ext cx="3124442" cy="7995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defRPr sz="4400" b="1">
                <a:solidFill>
                  <a:srgbClr val="FFFFFF"/>
                </a:solidFill>
                <a:latin typeface="Arial"/>
                <a:ea typeface="Arial"/>
                <a:cs typeface="Arial"/>
                <a:sym typeface="Arial"/>
              </a:defRPr>
            </a:lvl1pPr>
          </a:lstStyle>
          <a:p>
            <a:r>
              <a:t>Best</a:t>
            </a:r>
          </a:p>
        </p:txBody>
      </p:sp>
      <p:sp>
        <p:nvSpPr>
          <p:cNvPr id="794" name="TextBox 2"/>
          <p:cNvSpPr txBox="1"/>
          <p:nvPr/>
        </p:nvSpPr>
        <p:spPr>
          <a:xfrm>
            <a:off x="13883640" y="6529802"/>
            <a:ext cx="2695137" cy="701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3600">
                <a:solidFill>
                  <a:srgbClr val="000000"/>
                </a:solidFill>
                <a:latin typeface="Arial"/>
                <a:ea typeface="Arial"/>
                <a:cs typeface="Arial"/>
                <a:sym typeface="Arial"/>
              </a:defRPr>
            </a:lvl1pPr>
          </a:lstStyle>
          <a:p>
            <a:r>
              <a:t>Bio-Gloves</a:t>
            </a:r>
          </a:p>
        </p:txBody>
      </p:sp>
      <p:sp>
        <p:nvSpPr>
          <p:cNvPr id="795" name="TextBox 4"/>
          <p:cNvSpPr txBox="1"/>
          <p:nvPr/>
        </p:nvSpPr>
        <p:spPr>
          <a:xfrm>
            <a:off x="91440" y="5043099"/>
            <a:ext cx="3124443" cy="7995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defRPr sz="4400" b="1">
                <a:solidFill>
                  <a:srgbClr val="FFFFFF"/>
                </a:solidFill>
                <a:latin typeface="Arial"/>
                <a:ea typeface="Arial"/>
                <a:cs typeface="Arial"/>
                <a:sym typeface="Arial"/>
              </a:defRPr>
            </a:lvl1pPr>
          </a:lstStyle>
          <a:p>
            <a:r>
              <a:t>Poor Fit</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1" name="Title 1"/>
          <p:cNvGrpSpPr/>
          <p:nvPr/>
        </p:nvGrpSpPr>
        <p:grpSpPr>
          <a:xfrm>
            <a:off x="-3" y="0"/>
            <a:ext cx="18288002" cy="1643591"/>
            <a:chOff x="-1" y="0"/>
            <a:chExt cx="18288001" cy="1643590"/>
          </a:xfrm>
        </p:grpSpPr>
        <p:sp>
          <p:nvSpPr>
            <p:cNvPr id="799" name="Rectangle"/>
            <p:cNvSpPr/>
            <p:nvPr/>
          </p:nvSpPr>
          <p:spPr>
            <a:xfrm>
              <a:off x="-2" y="0"/>
              <a:ext cx="18288002" cy="1643591"/>
            </a:xfrm>
            <a:prstGeom prst="rect">
              <a:avLst/>
            </a:prstGeom>
            <a:solidFill>
              <a:srgbClr val="D0CECE"/>
            </a:solidFill>
            <a:ln w="12700" cap="flat">
              <a:noFill/>
              <a:miter lim="400000"/>
            </a:ln>
            <a:effectLst>
              <a:outerShdw dist="38100" dir="5400000" rotWithShape="0">
                <a:srgbClr val="000000">
                  <a:alpha val="37999"/>
                </a:srgbClr>
              </a:outerShdw>
            </a:effectLst>
          </p:spPr>
          <p:txBody>
            <a:bodyPr wrap="square" lIns="50800" tIns="50800" rIns="50800" bIns="50800" numCol="1" anchor="ctr">
              <a:noAutofit/>
            </a:bodyPr>
            <a:lstStyle/>
            <a:p>
              <a:pPr defTabSz="1828800">
                <a:defRPr sz="8800">
                  <a:solidFill>
                    <a:srgbClr val="000000"/>
                  </a:solidFill>
                  <a:latin typeface="Calibri"/>
                  <a:ea typeface="Calibri"/>
                  <a:cs typeface="Calibri"/>
                  <a:sym typeface="Calibri"/>
                </a:defRPr>
              </a:pPr>
              <a:endParaRPr/>
            </a:p>
          </p:txBody>
        </p:sp>
        <p:sp>
          <p:nvSpPr>
            <p:cNvPr id="800" name="Radius Hand Tools"/>
            <p:cNvSpPr txBox="1"/>
            <p:nvPr/>
          </p:nvSpPr>
          <p:spPr>
            <a:xfrm>
              <a:off x="68577" y="80114"/>
              <a:ext cx="18150843" cy="14833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80" tIns="68580" rIns="68580" bIns="68580" numCol="1" anchor="ctr">
              <a:spAutoFit/>
            </a:bodyPr>
            <a:lstStyle>
              <a:lvl1pPr defTabSz="1828800">
                <a:defRPr sz="8800">
                  <a:solidFill>
                    <a:srgbClr val="404040"/>
                  </a:solidFill>
                  <a:latin typeface="Gill Sans MT"/>
                  <a:ea typeface="Gill Sans MT"/>
                  <a:cs typeface="Gill Sans MT"/>
                  <a:sym typeface="Gill Sans MT"/>
                </a:defRPr>
              </a:lvl1pPr>
            </a:lstStyle>
            <a:p>
              <a:r>
                <a:t>Radius Hand Tools</a:t>
              </a:r>
            </a:p>
          </p:txBody>
        </p:sp>
      </p:grpSp>
      <p:sp>
        <p:nvSpPr>
          <p:cNvPr id="802" name="Rectangle 2"/>
          <p:cNvSpPr txBox="1"/>
          <p:nvPr/>
        </p:nvSpPr>
        <p:spPr>
          <a:xfrm>
            <a:off x="470204" y="2746835"/>
            <a:ext cx="17347593" cy="1046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p>
            <a:pPr algn="l" defTabSz="1828800">
              <a:tabLst>
                <a:tab pos="3175000" algn="l"/>
                <a:tab pos="6248400" algn="l"/>
                <a:tab pos="7543800" algn="l"/>
                <a:tab pos="10820400" algn="l"/>
                <a:tab pos="14046200" algn="l"/>
              </a:tabLst>
              <a:defRPr b="1" i="1">
                <a:solidFill>
                  <a:srgbClr val="000000"/>
                </a:solidFill>
                <a:latin typeface="Calibri"/>
                <a:ea typeface="Calibri"/>
                <a:cs typeface="Calibri"/>
                <a:sym typeface="Calibri"/>
              </a:defRPr>
            </a:pPr>
            <a:r>
              <a:t>	</a:t>
            </a:r>
            <a:r>
              <a:rPr sz="5600"/>
              <a:t>Trowel</a:t>
            </a:r>
            <a:r>
              <a:t>	</a:t>
            </a:r>
            <a:r>
              <a:rPr sz="5600"/>
              <a:t>Transplanter	Weeder	Cultivator</a:t>
            </a:r>
          </a:p>
        </p:txBody>
      </p:sp>
      <p:pic>
        <p:nvPicPr>
          <p:cNvPr id="803" name="Picture 11" descr="Picture 11"/>
          <p:cNvPicPr>
            <a:picLocks noChangeAspect="1"/>
          </p:cNvPicPr>
          <p:nvPr/>
        </p:nvPicPr>
        <p:blipFill>
          <a:blip r:embed="rId3"/>
          <a:stretch>
            <a:fillRect/>
          </a:stretch>
        </p:blipFill>
        <p:spPr>
          <a:xfrm>
            <a:off x="378765" y="4165601"/>
            <a:ext cx="16666245" cy="8412482"/>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 name="Picture 9" descr="Picture 9"/>
          <p:cNvPicPr>
            <a:picLocks noChangeAspect="1"/>
          </p:cNvPicPr>
          <p:nvPr/>
        </p:nvPicPr>
        <p:blipFill>
          <a:blip r:embed="rId3"/>
          <a:stretch>
            <a:fillRect/>
          </a:stretch>
        </p:blipFill>
        <p:spPr>
          <a:xfrm>
            <a:off x="1600748" y="2658157"/>
            <a:ext cx="14654214" cy="9509762"/>
          </a:xfrm>
          <a:prstGeom prst="rect">
            <a:avLst/>
          </a:prstGeom>
          <a:ln w="12700">
            <a:miter lim="400000"/>
          </a:ln>
        </p:spPr>
      </p:pic>
      <p:sp>
        <p:nvSpPr>
          <p:cNvPr id="808" name="Title 1"/>
          <p:cNvSpPr txBox="1">
            <a:spLocks noGrp="1"/>
          </p:cNvSpPr>
          <p:nvPr>
            <p:ph type="title"/>
          </p:nvPr>
        </p:nvSpPr>
        <p:spPr>
          <a:xfrm>
            <a:off x="0" y="-6239"/>
            <a:ext cx="18288000" cy="1983896"/>
          </a:xfrm>
          <a:prstGeom prst="rect">
            <a:avLst/>
          </a:prstGeom>
          <a:solidFill>
            <a:srgbClr val="D0CECE"/>
          </a:solidFill>
        </p:spPr>
        <p:txBody>
          <a:bodyPr/>
          <a:lstStyle/>
          <a:p>
            <a:pPr algn="ctr">
              <a:defRPr sz="8000">
                <a:solidFill>
                  <a:srgbClr val="404040"/>
                </a:solidFill>
                <a:latin typeface="Gill Sans MT"/>
                <a:ea typeface="Gill Sans MT"/>
                <a:cs typeface="Gill Sans MT"/>
                <a:sym typeface="Gill Sans MT"/>
              </a:defRPr>
            </a:pPr>
            <a:r>
              <a:t>Peta Easi-Grip® Tools</a:t>
            </a:r>
            <a:br/>
            <a:r>
              <a:rPr sz="4400"/>
              <a:t>“More Work for Less Effort”</a:t>
            </a:r>
          </a:p>
        </p:txBody>
      </p:sp>
      <p:sp>
        <p:nvSpPr>
          <p:cNvPr id="809" name="Text Box 2"/>
          <p:cNvSpPr txBox="1"/>
          <p:nvPr/>
        </p:nvSpPr>
        <p:spPr>
          <a:xfrm>
            <a:off x="14674327" y="8310619"/>
            <a:ext cx="2597154" cy="63948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3200" b="1" i="1">
                <a:solidFill>
                  <a:srgbClr val="000000"/>
                </a:solidFill>
                <a:latin typeface="Arial"/>
                <a:ea typeface="Arial"/>
                <a:cs typeface="Arial"/>
                <a:sym typeface="Arial"/>
              </a:defRPr>
            </a:lvl1pPr>
          </a:lstStyle>
          <a:p>
            <a:r>
              <a:t>Arm Cuff</a:t>
            </a:r>
          </a:p>
        </p:txBody>
      </p:sp>
      <p:sp>
        <p:nvSpPr>
          <p:cNvPr id="810" name="Text Box 5"/>
          <p:cNvSpPr txBox="1"/>
          <p:nvPr/>
        </p:nvSpPr>
        <p:spPr>
          <a:xfrm>
            <a:off x="12521779" y="7074482"/>
            <a:ext cx="1820922" cy="63948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3200" b="1" i="1">
                <a:solidFill>
                  <a:srgbClr val="000000"/>
                </a:solidFill>
                <a:latin typeface="Arial"/>
                <a:ea typeface="Arial"/>
                <a:cs typeface="Arial"/>
                <a:sym typeface="Arial"/>
              </a:defRPr>
            </a:lvl1pPr>
          </a:lstStyle>
          <a:p>
            <a:r>
              <a:t>Fork</a:t>
            </a:r>
          </a:p>
        </p:txBody>
      </p:sp>
      <p:sp>
        <p:nvSpPr>
          <p:cNvPr id="811" name="Text Box 1"/>
          <p:cNvSpPr txBox="1"/>
          <p:nvPr/>
        </p:nvSpPr>
        <p:spPr>
          <a:xfrm>
            <a:off x="10544123" y="5842337"/>
            <a:ext cx="1820924" cy="63948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3200" b="1" i="1">
                <a:solidFill>
                  <a:srgbClr val="000000"/>
                </a:solidFill>
                <a:latin typeface="Arial"/>
                <a:ea typeface="Arial"/>
                <a:cs typeface="Arial"/>
                <a:sym typeface="Arial"/>
              </a:defRPr>
            </a:lvl1pPr>
          </a:lstStyle>
          <a:p>
            <a:r>
              <a:t>Trowel</a:t>
            </a:r>
          </a:p>
        </p:txBody>
      </p:sp>
      <p:sp>
        <p:nvSpPr>
          <p:cNvPr id="812" name="Text Box 4"/>
          <p:cNvSpPr txBox="1"/>
          <p:nvPr/>
        </p:nvSpPr>
        <p:spPr>
          <a:xfrm>
            <a:off x="8403791" y="4356389"/>
            <a:ext cx="2854908" cy="63948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3200" b="1" i="1">
                <a:solidFill>
                  <a:srgbClr val="000000"/>
                </a:solidFill>
                <a:latin typeface="Arial"/>
                <a:ea typeface="Arial"/>
                <a:cs typeface="Arial"/>
                <a:sym typeface="Arial"/>
              </a:defRPr>
            </a:lvl1pPr>
          </a:lstStyle>
          <a:p>
            <a:r>
              <a:t>Cultivator</a:t>
            </a:r>
          </a:p>
        </p:txBody>
      </p:sp>
      <p:sp>
        <p:nvSpPr>
          <p:cNvPr id="813" name="Text Box 1"/>
          <p:cNvSpPr txBox="1"/>
          <p:nvPr/>
        </p:nvSpPr>
        <p:spPr>
          <a:xfrm>
            <a:off x="6577131" y="2937118"/>
            <a:ext cx="2350724" cy="63948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3200" b="1" i="1">
                <a:solidFill>
                  <a:srgbClr val="000000"/>
                </a:solidFill>
                <a:latin typeface="Arial"/>
                <a:ea typeface="Arial"/>
                <a:cs typeface="Arial"/>
                <a:sym typeface="Arial"/>
              </a:defRPr>
            </a:lvl1pPr>
          </a:lstStyle>
          <a:p>
            <a:r>
              <a:t>Weeder</a:t>
            </a:r>
          </a:p>
        </p:txBody>
      </p:sp>
      <p:pic>
        <p:nvPicPr>
          <p:cNvPr id="814" name="Picture 3" descr="Picture 3"/>
          <p:cNvPicPr>
            <a:picLocks noChangeAspect="1"/>
          </p:cNvPicPr>
          <p:nvPr/>
        </p:nvPicPr>
        <p:blipFill>
          <a:blip r:embed="rId4"/>
          <a:stretch>
            <a:fillRect/>
          </a:stretch>
        </p:blipFill>
        <p:spPr>
          <a:xfrm>
            <a:off x="11454586" y="1967059"/>
            <a:ext cx="6833414" cy="3840483"/>
          </a:xfrm>
          <a:prstGeom prst="rect">
            <a:avLst/>
          </a:prstGeom>
          <a:ln w="12700">
            <a:miter lim="400000"/>
          </a:ln>
        </p:spPr>
      </p:pic>
      <p:pic>
        <p:nvPicPr>
          <p:cNvPr id="815" name="Picture 14" descr="Picture 14"/>
          <p:cNvPicPr>
            <a:picLocks noChangeAspect="1"/>
          </p:cNvPicPr>
          <p:nvPr/>
        </p:nvPicPr>
        <p:blipFill>
          <a:blip r:embed="rId5"/>
          <a:stretch>
            <a:fillRect/>
          </a:stretch>
        </p:blipFill>
        <p:spPr>
          <a:xfrm rot="5400000">
            <a:off x="-548075" y="8778806"/>
            <a:ext cx="5485269" cy="4389122"/>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itle 1"/>
          <p:cNvSpPr txBox="1">
            <a:spLocks noGrp="1"/>
          </p:cNvSpPr>
          <p:nvPr>
            <p:ph type="title"/>
          </p:nvPr>
        </p:nvSpPr>
        <p:spPr>
          <a:xfrm>
            <a:off x="0" y="-6238"/>
            <a:ext cx="18288000" cy="1504992"/>
          </a:xfrm>
          <a:prstGeom prst="rect">
            <a:avLst/>
          </a:prstGeom>
          <a:solidFill>
            <a:srgbClr val="D0CECE"/>
          </a:solidFill>
        </p:spPr>
        <p:txBody>
          <a:bodyPr/>
          <a:lstStyle>
            <a:lvl1pPr algn="ctr">
              <a:defRPr sz="8000">
                <a:solidFill>
                  <a:srgbClr val="404040"/>
                </a:solidFill>
                <a:latin typeface="Gill Sans MT"/>
                <a:ea typeface="Gill Sans MT"/>
                <a:cs typeface="Gill Sans MT"/>
                <a:sym typeface="Gill Sans MT"/>
              </a:defRPr>
            </a:lvl1pPr>
          </a:lstStyle>
          <a:p>
            <a:r>
              <a:t>Peta Easi-Grip®  Add-on Handles</a:t>
            </a:r>
          </a:p>
        </p:txBody>
      </p:sp>
      <p:pic>
        <p:nvPicPr>
          <p:cNvPr id="820" name="Picture 17" descr="Picture 17"/>
          <p:cNvPicPr>
            <a:picLocks noChangeAspect="1"/>
          </p:cNvPicPr>
          <p:nvPr/>
        </p:nvPicPr>
        <p:blipFill>
          <a:blip r:embed="rId2"/>
          <a:stretch>
            <a:fillRect/>
          </a:stretch>
        </p:blipFill>
        <p:spPr>
          <a:xfrm>
            <a:off x="9144000" y="7188399"/>
            <a:ext cx="7369338" cy="4572003"/>
          </a:xfrm>
          <a:prstGeom prst="rect">
            <a:avLst/>
          </a:prstGeom>
          <a:ln w="12700">
            <a:miter lim="400000"/>
          </a:ln>
        </p:spPr>
      </p:pic>
      <p:pic>
        <p:nvPicPr>
          <p:cNvPr id="821" name="Picture 13" descr="Picture 13"/>
          <p:cNvPicPr>
            <a:picLocks noChangeAspect="1"/>
          </p:cNvPicPr>
          <p:nvPr/>
        </p:nvPicPr>
        <p:blipFill>
          <a:blip r:embed="rId3"/>
          <a:stretch>
            <a:fillRect/>
          </a:stretch>
        </p:blipFill>
        <p:spPr>
          <a:xfrm>
            <a:off x="10267343" y="2562692"/>
            <a:ext cx="2944292" cy="5120642"/>
          </a:xfrm>
          <a:prstGeom prst="rect">
            <a:avLst/>
          </a:prstGeom>
          <a:ln w="12700">
            <a:miter lim="400000"/>
          </a:ln>
        </p:spPr>
      </p:pic>
      <p:sp>
        <p:nvSpPr>
          <p:cNvPr id="822" name="Text Box 3"/>
          <p:cNvSpPr txBox="1"/>
          <p:nvPr/>
        </p:nvSpPr>
        <p:spPr>
          <a:xfrm>
            <a:off x="13595573" y="3794226"/>
            <a:ext cx="2097956" cy="130926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l" defTabSz="1828800">
              <a:defRPr sz="4000" b="1" i="1">
                <a:solidFill>
                  <a:srgbClr val="000000"/>
                </a:solidFill>
                <a:latin typeface="Arial"/>
                <a:ea typeface="Arial"/>
                <a:cs typeface="Arial"/>
                <a:sym typeface="Arial"/>
              </a:defRPr>
            </a:pPr>
            <a:r>
              <a:t>Handle</a:t>
            </a:r>
          </a:p>
          <a:p>
            <a:pPr algn="l" defTabSz="1828800">
              <a:defRPr sz="4000" b="1" i="1">
                <a:solidFill>
                  <a:srgbClr val="000000"/>
                </a:solidFill>
                <a:latin typeface="Arial"/>
                <a:ea typeface="Arial"/>
                <a:cs typeface="Arial"/>
                <a:sym typeface="Arial"/>
              </a:defRPr>
            </a:pPr>
            <a:r>
              <a:t>(2/set)</a:t>
            </a:r>
          </a:p>
        </p:txBody>
      </p:sp>
      <p:sp>
        <p:nvSpPr>
          <p:cNvPr id="823" name="Text Box 3"/>
          <p:cNvSpPr txBox="1"/>
          <p:nvPr/>
        </p:nvSpPr>
        <p:spPr>
          <a:xfrm>
            <a:off x="10419151" y="12001379"/>
            <a:ext cx="6352846" cy="73776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4000" b="1" i="1">
                <a:solidFill>
                  <a:srgbClr val="000000"/>
                </a:solidFill>
                <a:latin typeface="Arial"/>
                <a:ea typeface="Arial"/>
                <a:cs typeface="Arial"/>
                <a:sym typeface="Arial"/>
              </a:defRPr>
            </a:lvl1pPr>
          </a:lstStyle>
          <a:p>
            <a:r>
              <a:t>Modify an existing tool</a:t>
            </a:r>
          </a:p>
        </p:txBody>
      </p:sp>
      <p:pic>
        <p:nvPicPr>
          <p:cNvPr id="824" name="Picture 26" descr="Picture 26"/>
          <p:cNvPicPr>
            <a:picLocks noChangeAspect="1"/>
          </p:cNvPicPr>
          <p:nvPr/>
        </p:nvPicPr>
        <p:blipFill>
          <a:blip r:embed="rId4"/>
          <a:stretch>
            <a:fillRect/>
          </a:stretch>
        </p:blipFill>
        <p:spPr>
          <a:xfrm>
            <a:off x="95860" y="1739731"/>
            <a:ext cx="7924802" cy="11887202"/>
          </a:xfrm>
          <a:prstGeom prst="rect">
            <a:avLst/>
          </a:prstGeom>
          <a:ln w="12700">
            <a:miter lim="400000"/>
          </a:ln>
        </p:spPr>
      </p:pic>
      <p:sp>
        <p:nvSpPr>
          <p:cNvPr id="825" name="Slide Number"/>
          <p:cNvSpPr txBox="1">
            <a:spLocks noGrp="1"/>
          </p:cNvSpPr>
          <p:nvPr>
            <p:ph type="sldNum" sz="quarter" idx="4294967295"/>
          </p:nvPr>
        </p:nvSpPr>
        <p:spPr>
          <a:xfrm>
            <a:off x="16526152" y="12802239"/>
            <a:ext cx="504547" cy="5511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lstStyle>
            <a:lvl1pPr algn="r" defTabSz="1828800">
              <a:defRPr sz="2400">
                <a:solidFill>
                  <a:srgbClr val="888888"/>
                </a:solidFill>
                <a:latin typeface="Calibri"/>
                <a:ea typeface="Calibri"/>
                <a:cs typeface="Calibri"/>
                <a:sym typeface="Calibri"/>
              </a:defRPr>
            </a:lvl1pPr>
          </a:lstStyle>
          <a:p>
            <a:fld id="{86CB4B4D-7CA3-9044-876B-883B54F8677D}" type="slidenum">
              <a:rPr/>
              <a:t>65</a:t>
            </a:fld>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 name="Picture 9" descr="Picture 9"/>
          <p:cNvPicPr>
            <a:picLocks noChangeAspect="1"/>
          </p:cNvPicPr>
          <p:nvPr/>
        </p:nvPicPr>
        <p:blipFill>
          <a:blip r:embed="rId2"/>
          <a:stretch>
            <a:fillRect/>
          </a:stretch>
        </p:blipFill>
        <p:spPr>
          <a:xfrm>
            <a:off x="6691555" y="5669279"/>
            <a:ext cx="11596446" cy="8046723"/>
          </a:xfrm>
          <a:prstGeom prst="rect">
            <a:avLst/>
          </a:prstGeom>
          <a:ln w="12700">
            <a:miter lim="400000"/>
          </a:ln>
        </p:spPr>
      </p:pic>
      <p:sp>
        <p:nvSpPr>
          <p:cNvPr id="828" name="Rectangle 1"/>
          <p:cNvSpPr txBox="1"/>
          <p:nvPr/>
        </p:nvSpPr>
        <p:spPr>
          <a:xfrm>
            <a:off x="91441" y="1847620"/>
            <a:ext cx="18105121" cy="3472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marL="361950" indent="-361950" algn="l" defTabSz="1828800">
              <a:spcBef>
                <a:spcPts val="2400"/>
              </a:spcBef>
              <a:buSzPct val="100000"/>
              <a:buFont typeface="Arial"/>
              <a:buChar char="•"/>
              <a:defRPr sz="3600">
                <a:solidFill>
                  <a:srgbClr val="000000"/>
                </a:solidFill>
                <a:latin typeface="Arial"/>
                <a:ea typeface="Arial"/>
                <a:cs typeface="Arial"/>
                <a:sym typeface="Arial"/>
              </a:defRPr>
            </a:pPr>
            <a:r>
              <a:t>Work from a sitting position to reach the ground or into raised beds.</a:t>
            </a:r>
          </a:p>
          <a:p>
            <a:pPr marL="361950" indent="-361950" algn="l" defTabSz="1828800">
              <a:spcBef>
                <a:spcPts val="2400"/>
              </a:spcBef>
              <a:buSzPct val="100000"/>
              <a:buFont typeface="Arial"/>
              <a:buChar char="•"/>
              <a:defRPr sz="3600">
                <a:solidFill>
                  <a:srgbClr val="000000"/>
                </a:solidFill>
                <a:latin typeface="Arial"/>
                <a:ea typeface="Arial"/>
                <a:cs typeface="Arial"/>
                <a:sym typeface="Arial"/>
              </a:defRPr>
            </a:pPr>
            <a:r>
              <a:t>Ergonomically angled; keeps the hand and wrist in a neutral position, </a:t>
            </a:r>
            <a:r>
              <a:rPr>
                <a:latin typeface="Gill Sans MT"/>
                <a:ea typeface="Gill Sans MT"/>
                <a:cs typeface="Gill Sans MT"/>
                <a:sym typeface="Gill Sans MT"/>
              </a:rPr>
              <a:t>decreasing</a:t>
            </a:r>
            <a:r>
              <a:t> stress and pain at these joints. </a:t>
            </a:r>
          </a:p>
          <a:p>
            <a:pPr marL="361950" indent="-361950" algn="l" defTabSz="1828800">
              <a:spcBef>
                <a:spcPts val="2400"/>
              </a:spcBef>
              <a:buSzPct val="100000"/>
              <a:buFont typeface="Arial"/>
              <a:buChar char="•"/>
              <a:defRPr sz="3600">
                <a:solidFill>
                  <a:srgbClr val="000000"/>
                </a:solidFill>
                <a:latin typeface="Arial"/>
                <a:ea typeface="Arial"/>
                <a:cs typeface="Arial"/>
                <a:sym typeface="Arial"/>
              </a:defRPr>
            </a:pPr>
            <a:r>
              <a:t>Forearm cuff attached to tool relieves stress on the wrist muscles and joint by transferring some of the work to the larger elbow and shoulder muscles and joints.  </a:t>
            </a:r>
          </a:p>
        </p:txBody>
      </p:sp>
      <p:sp>
        <p:nvSpPr>
          <p:cNvPr id="829" name="Text Box 2"/>
          <p:cNvSpPr txBox="1"/>
          <p:nvPr/>
        </p:nvSpPr>
        <p:spPr>
          <a:xfrm rot="20574468">
            <a:off x="9253702" y="8267106"/>
            <a:ext cx="1162052" cy="55117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b="1" i="1">
                <a:solidFill>
                  <a:srgbClr val="000000"/>
                </a:solidFill>
                <a:latin typeface="Calibri"/>
                <a:ea typeface="Calibri"/>
                <a:cs typeface="Calibri"/>
                <a:sym typeface="Calibri"/>
              </a:defRPr>
            </a:lvl1pPr>
          </a:lstStyle>
          <a:p>
            <a:r>
              <a:t>Hoe</a:t>
            </a:r>
          </a:p>
        </p:txBody>
      </p:sp>
      <p:sp>
        <p:nvSpPr>
          <p:cNvPr id="830" name="Text Box 2"/>
          <p:cNvSpPr txBox="1"/>
          <p:nvPr/>
        </p:nvSpPr>
        <p:spPr>
          <a:xfrm rot="20484558">
            <a:off x="9741417" y="9175545"/>
            <a:ext cx="1943102" cy="55117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b="1" i="1">
                <a:solidFill>
                  <a:srgbClr val="000000"/>
                </a:solidFill>
                <a:latin typeface="Calibri"/>
                <a:ea typeface="Calibri"/>
                <a:cs typeface="Calibri"/>
                <a:sym typeface="Calibri"/>
              </a:defRPr>
            </a:lvl1pPr>
          </a:lstStyle>
          <a:p>
            <a:r>
              <a:t>Cultivator</a:t>
            </a:r>
          </a:p>
        </p:txBody>
      </p:sp>
      <p:sp>
        <p:nvSpPr>
          <p:cNvPr id="831" name="Text Box 2"/>
          <p:cNvSpPr txBox="1"/>
          <p:nvPr/>
        </p:nvSpPr>
        <p:spPr>
          <a:xfrm rot="20607828">
            <a:off x="11367285" y="11243910"/>
            <a:ext cx="1162051" cy="55117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b="1" i="1">
                <a:solidFill>
                  <a:srgbClr val="000000"/>
                </a:solidFill>
                <a:latin typeface="Calibri"/>
                <a:ea typeface="Calibri"/>
                <a:cs typeface="Calibri"/>
                <a:sym typeface="Calibri"/>
              </a:defRPr>
            </a:lvl1pPr>
          </a:lstStyle>
          <a:p>
            <a:r>
              <a:t>Fork</a:t>
            </a:r>
          </a:p>
        </p:txBody>
      </p:sp>
      <p:sp>
        <p:nvSpPr>
          <p:cNvPr id="832" name="Text Box 2"/>
          <p:cNvSpPr txBox="1"/>
          <p:nvPr/>
        </p:nvSpPr>
        <p:spPr>
          <a:xfrm>
            <a:off x="14587864" y="12571317"/>
            <a:ext cx="1790702" cy="55117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b="1" i="1">
                <a:solidFill>
                  <a:srgbClr val="000000"/>
                </a:solidFill>
                <a:latin typeface="Calibri"/>
                <a:ea typeface="Calibri"/>
                <a:cs typeface="Calibri"/>
                <a:sym typeface="Calibri"/>
              </a:defRPr>
            </a:lvl1pPr>
          </a:lstStyle>
          <a:p>
            <a:r>
              <a:t>Arm Cuff</a:t>
            </a:r>
          </a:p>
        </p:txBody>
      </p:sp>
      <p:sp>
        <p:nvSpPr>
          <p:cNvPr id="833" name="Text Box 2"/>
          <p:cNvSpPr txBox="1"/>
          <p:nvPr/>
        </p:nvSpPr>
        <p:spPr>
          <a:xfrm rot="20488055">
            <a:off x="10763236" y="10279820"/>
            <a:ext cx="1466852" cy="55117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b="1" i="1">
                <a:solidFill>
                  <a:srgbClr val="000000"/>
                </a:solidFill>
                <a:latin typeface="Calibri"/>
                <a:ea typeface="Calibri"/>
                <a:cs typeface="Calibri"/>
                <a:sym typeface="Calibri"/>
              </a:defRPr>
            </a:lvl1pPr>
          </a:lstStyle>
          <a:p>
            <a:r>
              <a:t>Trowel</a:t>
            </a:r>
          </a:p>
        </p:txBody>
      </p:sp>
      <p:pic>
        <p:nvPicPr>
          <p:cNvPr id="834" name="Picture 16" descr="Picture 16"/>
          <p:cNvPicPr>
            <a:picLocks noChangeAspect="1"/>
          </p:cNvPicPr>
          <p:nvPr/>
        </p:nvPicPr>
        <p:blipFill>
          <a:blip r:embed="rId3"/>
          <a:stretch>
            <a:fillRect/>
          </a:stretch>
        </p:blipFill>
        <p:spPr>
          <a:xfrm>
            <a:off x="1" y="5669279"/>
            <a:ext cx="6882022" cy="8046723"/>
          </a:xfrm>
          <a:prstGeom prst="rect">
            <a:avLst/>
          </a:prstGeom>
          <a:ln w="12700">
            <a:miter lim="400000"/>
          </a:ln>
        </p:spPr>
      </p:pic>
      <p:grpSp>
        <p:nvGrpSpPr>
          <p:cNvPr id="837" name="Peta Long Reach Easi-Grip® Tools"/>
          <p:cNvGrpSpPr/>
          <p:nvPr/>
        </p:nvGrpSpPr>
        <p:grpSpPr>
          <a:xfrm>
            <a:off x="1" y="2"/>
            <a:ext cx="18250928" cy="1596168"/>
            <a:chOff x="0" y="1"/>
            <a:chExt cx="18250926" cy="1596167"/>
          </a:xfrm>
        </p:grpSpPr>
        <p:sp>
          <p:nvSpPr>
            <p:cNvPr id="835" name="Rectangle"/>
            <p:cNvSpPr/>
            <p:nvPr/>
          </p:nvSpPr>
          <p:spPr>
            <a:xfrm>
              <a:off x="0" y="1"/>
              <a:ext cx="18250928" cy="1596168"/>
            </a:xfrm>
            <a:prstGeom prst="rect">
              <a:avLst/>
            </a:prstGeom>
            <a:solidFill>
              <a:srgbClr val="D5D5D5"/>
            </a:solidFill>
            <a:ln w="12700" cap="flat">
              <a:noFill/>
              <a:miter lim="400000"/>
            </a:ln>
            <a:effectLst/>
          </p:spPr>
          <p:txBody>
            <a:bodyPr wrap="square" lIns="50800" tIns="50800" rIns="50800" bIns="50800" numCol="1" anchor="ctr">
              <a:noAutofit/>
            </a:bodyPr>
            <a:lstStyle/>
            <a:p>
              <a:pPr defTabSz="1828800">
                <a:lnSpc>
                  <a:spcPct val="90000"/>
                </a:lnSpc>
                <a:defRPr sz="8000">
                  <a:solidFill>
                    <a:srgbClr val="404040"/>
                  </a:solidFill>
                  <a:latin typeface="Arial"/>
                  <a:ea typeface="Arial"/>
                  <a:cs typeface="Arial"/>
                  <a:sym typeface="Arial"/>
                </a:defRPr>
              </a:pPr>
              <a:endParaRPr/>
            </a:p>
          </p:txBody>
        </p:sp>
        <p:sp>
          <p:nvSpPr>
            <p:cNvPr id="836" name="Peta Long Reach Easi-Grip® Tools"/>
            <p:cNvSpPr txBox="1"/>
            <p:nvPr/>
          </p:nvSpPr>
          <p:spPr>
            <a:xfrm>
              <a:off x="0" y="1"/>
              <a:ext cx="18250928" cy="15961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ctr">
              <a:normAutofit/>
            </a:bodyPr>
            <a:lstStyle/>
            <a:p>
              <a:pPr defTabSz="1828800">
                <a:lnSpc>
                  <a:spcPct val="90000"/>
                </a:lnSpc>
                <a:defRPr sz="8000">
                  <a:solidFill>
                    <a:srgbClr val="404040"/>
                  </a:solidFill>
                  <a:latin typeface="Arial"/>
                  <a:ea typeface="Arial"/>
                  <a:cs typeface="Arial"/>
                  <a:sym typeface="Arial"/>
                </a:defRPr>
              </a:pPr>
              <a:r>
                <a:t>Peta </a:t>
              </a:r>
              <a:r>
                <a:rPr>
                  <a:latin typeface="Gill Sans MT"/>
                  <a:ea typeface="Gill Sans MT"/>
                  <a:cs typeface="Gill Sans MT"/>
                  <a:sym typeface="Gill Sans MT"/>
                </a:rPr>
                <a:t>Long</a:t>
              </a:r>
              <a:r>
                <a:t> Reach Easi-Grip® Tools</a:t>
              </a:r>
            </a:p>
          </p:txBody>
        </p:sp>
      </p:gr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 name="Picture 15" descr="Picture 15"/>
          <p:cNvPicPr>
            <a:picLocks noChangeAspect="1"/>
          </p:cNvPicPr>
          <p:nvPr/>
        </p:nvPicPr>
        <p:blipFill>
          <a:blip r:embed="rId3"/>
          <a:stretch>
            <a:fillRect/>
          </a:stretch>
        </p:blipFill>
        <p:spPr>
          <a:xfrm>
            <a:off x="12504101" y="851648"/>
            <a:ext cx="5630778" cy="2743202"/>
          </a:xfrm>
          <a:prstGeom prst="rect">
            <a:avLst/>
          </a:prstGeom>
          <a:ln w="12700">
            <a:miter lim="400000"/>
          </a:ln>
        </p:spPr>
      </p:pic>
      <p:pic>
        <p:nvPicPr>
          <p:cNvPr id="840" name="Picture 6" descr="Picture 6"/>
          <p:cNvPicPr>
            <a:picLocks noChangeAspect="1"/>
          </p:cNvPicPr>
          <p:nvPr/>
        </p:nvPicPr>
        <p:blipFill>
          <a:blip r:embed="rId4"/>
          <a:stretch>
            <a:fillRect/>
          </a:stretch>
        </p:blipFill>
        <p:spPr>
          <a:xfrm>
            <a:off x="12759766" y="6125881"/>
            <a:ext cx="5303522" cy="5303522"/>
          </a:xfrm>
          <a:prstGeom prst="rect">
            <a:avLst/>
          </a:prstGeom>
          <a:ln w="12700">
            <a:miter lim="400000"/>
          </a:ln>
        </p:spPr>
      </p:pic>
      <p:sp>
        <p:nvSpPr>
          <p:cNvPr id="841" name="Title 1"/>
          <p:cNvSpPr txBox="1">
            <a:spLocks noGrp="1"/>
          </p:cNvSpPr>
          <p:nvPr>
            <p:ph type="title"/>
          </p:nvPr>
        </p:nvSpPr>
        <p:spPr>
          <a:xfrm>
            <a:off x="0" y="11718328"/>
            <a:ext cx="18288000" cy="1489674"/>
          </a:xfrm>
          <a:prstGeom prst="rect">
            <a:avLst/>
          </a:prstGeom>
          <a:solidFill>
            <a:srgbClr val="D0CECE"/>
          </a:solidFill>
        </p:spPr>
        <p:txBody>
          <a:bodyPr/>
          <a:lstStyle>
            <a:lvl1pPr algn="ctr">
              <a:defRPr sz="8000">
                <a:solidFill>
                  <a:srgbClr val="404040"/>
                </a:solidFill>
                <a:latin typeface="Gill Sans MT"/>
                <a:ea typeface="Gill Sans MT"/>
                <a:cs typeface="Gill Sans MT"/>
                <a:sym typeface="Gill Sans MT"/>
              </a:defRPr>
            </a:lvl1pPr>
          </a:lstStyle>
          <a:p>
            <a:r>
              <a:t>Use Proper Pruners</a:t>
            </a:r>
          </a:p>
        </p:txBody>
      </p:sp>
      <p:pic>
        <p:nvPicPr>
          <p:cNvPr id="842" name="Picture 2" descr="Picture 2"/>
          <p:cNvPicPr>
            <a:picLocks noChangeAspect="1"/>
          </p:cNvPicPr>
          <p:nvPr/>
        </p:nvPicPr>
        <p:blipFill>
          <a:blip r:embed="rId5"/>
          <a:stretch>
            <a:fillRect/>
          </a:stretch>
        </p:blipFill>
        <p:spPr>
          <a:xfrm>
            <a:off x="328705" y="268940"/>
            <a:ext cx="5014465" cy="3730756"/>
          </a:xfrm>
          <a:prstGeom prst="rect">
            <a:avLst/>
          </a:prstGeom>
          <a:ln w="12700">
            <a:miter lim="400000"/>
          </a:ln>
        </p:spPr>
      </p:pic>
      <p:sp>
        <p:nvSpPr>
          <p:cNvPr id="843" name="TextBox 3"/>
          <p:cNvSpPr txBox="1"/>
          <p:nvPr/>
        </p:nvSpPr>
        <p:spPr>
          <a:xfrm>
            <a:off x="3438266" y="2435412"/>
            <a:ext cx="1908884" cy="701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3600">
                <a:solidFill>
                  <a:srgbClr val="000000"/>
                </a:solidFill>
                <a:latin typeface="Arial"/>
                <a:ea typeface="Arial"/>
                <a:cs typeface="Arial"/>
                <a:sym typeface="Arial"/>
              </a:defRPr>
            </a:lvl1pPr>
          </a:lstStyle>
          <a:p>
            <a:r>
              <a:t>Ratchet </a:t>
            </a:r>
          </a:p>
        </p:txBody>
      </p:sp>
      <p:pic>
        <p:nvPicPr>
          <p:cNvPr id="844" name="Picture 9" descr="Picture 9"/>
          <p:cNvPicPr>
            <a:picLocks noChangeAspect="1"/>
          </p:cNvPicPr>
          <p:nvPr/>
        </p:nvPicPr>
        <p:blipFill>
          <a:blip r:embed="rId6"/>
          <a:stretch>
            <a:fillRect/>
          </a:stretch>
        </p:blipFill>
        <p:spPr>
          <a:xfrm>
            <a:off x="636492" y="7306236"/>
            <a:ext cx="4989323" cy="4059939"/>
          </a:xfrm>
          <a:prstGeom prst="rect">
            <a:avLst/>
          </a:prstGeom>
          <a:ln w="12700">
            <a:miter lim="400000"/>
          </a:ln>
        </p:spPr>
      </p:pic>
      <p:sp>
        <p:nvSpPr>
          <p:cNvPr id="845" name="TextBox 16"/>
          <p:cNvSpPr txBox="1"/>
          <p:nvPr/>
        </p:nvSpPr>
        <p:spPr>
          <a:xfrm>
            <a:off x="2742003" y="10225746"/>
            <a:ext cx="2754558" cy="701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3600">
                <a:solidFill>
                  <a:srgbClr val="000000"/>
                </a:solidFill>
                <a:latin typeface="Arial"/>
                <a:ea typeface="Arial"/>
                <a:cs typeface="Arial"/>
                <a:sym typeface="Arial"/>
              </a:defRPr>
            </a:lvl1pPr>
          </a:lstStyle>
          <a:p>
            <a:r>
              <a:t>Small Hand</a:t>
            </a:r>
          </a:p>
        </p:txBody>
      </p:sp>
      <p:sp>
        <p:nvSpPr>
          <p:cNvPr id="846" name="TextBox 17"/>
          <p:cNvSpPr txBox="1"/>
          <p:nvPr/>
        </p:nvSpPr>
        <p:spPr>
          <a:xfrm>
            <a:off x="15537631" y="9634070"/>
            <a:ext cx="2267472" cy="701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3600">
                <a:solidFill>
                  <a:srgbClr val="000000"/>
                </a:solidFill>
                <a:latin typeface="Arial"/>
                <a:ea typeface="Arial"/>
                <a:cs typeface="Arial"/>
                <a:sym typeface="Arial"/>
              </a:defRPr>
            </a:lvl1pPr>
          </a:lstStyle>
          <a:p>
            <a:r>
              <a:t>Left Hand </a:t>
            </a:r>
          </a:p>
        </p:txBody>
      </p:sp>
      <p:pic>
        <p:nvPicPr>
          <p:cNvPr id="847" name="Picture 13" descr="Picture 13"/>
          <p:cNvPicPr>
            <a:picLocks noChangeAspect="1"/>
          </p:cNvPicPr>
          <p:nvPr/>
        </p:nvPicPr>
        <p:blipFill>
          <a:blip r:embed="rId7"/>
          <a:stretch>
            <a:fillRect/>
          </a:stretch>
        </p:blipFill>
        <p:spPr>
          <a:xfrm>
            <a:off x="9161933" y="4320990"/>
            <a:ext cx="6792687" cy="2377442"/>
          </a:xfrm>
          <a:prstGeom prst="rect">
            <a:avLst/>
          </a:prstGeom>
          <a:ln w="12700">
            <a:miter lim="400000"/>
          </a:ln>
        </p:spPr>
      </p:pic>
      <p:sp>
        <p:nvSpPr>
          <p:cNvPr id="848" name="TextBox 20"/>
          <p:cNvSpPr txBox="1"/>
          <p:nvPr/>
        </p:nvSpPr>
        <p:spPr>
          <a:xfrm>
            <a:off x="10194666" y="6069107"/>
            <a:ext cx="1412836" cy="701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3600">
                <a:solidFill>
                  <a:srgbClr val="000000"/>
                </a:solidFill>
                <a:latin typeface="Arial"/>
                <a:ea typeface="Arial"/>
                <a:cs typeface="Arial"/>
                <a:sym typeface="Arial"/>
              </a:defRPr>
            </a:lvl1pPr>
          </a:lstStyle>
          <a:p>
            <a:r>
              <a:t>Anvil</a:t>
            </a:r>
          </a:p>
        </p:txBody>
      </p:sp>
      <p:pic>
        <p:nvPicPr>
          <p:cNvPr id="849" name="Picture 14" descr="Picture 14"/>
          <p:cNvPicPr>
            <a:picLocks noChangeAspect="1"/>
          </p:cNvPicPr>
          <p:nvPr/>
        </p:nvPicPr>
        <p:blipFill>
          <a:blip r:embed="rId8"/>
          <a:stretch>
            <a:fillRect/>
          </a:stretch>
        </p:blipFill>
        <p:spPr>
          <a:xfrm>
            <a:off x="5898784" y="578224"/>
            <a:ext cx="5848462" cy="1956819"/>
          </a:xfrm>
          <a:prstGeom prst="rect">
            <a:avLst/>
          </a:prstGeom>
          <a:ln w="12700">
            <a:miter lim="400000"/>
          </a:ln>
        </p:spPr>
      </p:pic>
      <p:sp>
        <p:nvSpPr>
          <p:cNvPr id="850" name="TextBox 22"/>
          <p:cNvSpPr txBox="1"/>
          <p:nvPr/>
        </p:nvSpPr>
        <p:spPr>
          <a:xfrm>
            <a:off x="7816029" y="2620682"/>
            <a:ext cx="2655943" cy="701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3600">
                <a:solidFill>
                  <a:srgbClr val="000000"/>
                </a:solidFill>
                <a:latin typeface="Arial"/>
                <a:ea typeface="Arial"/>
                <a:cs typeface="Arial"/>
                <a:sym typeface="Arial"/>
              </a:defRPr>
            </a:lvl1pPr>
          </a:lstStyle>
          <a:p>
            <a:r>
              <a:t>PowerGear </a:t>
            </a:r>
          </a:p>
        </p:txBody>
      </p:sp>
      <p:sp>
        <p:nvSpPr>
          <p:cNvPr id="851" name="TextBox 24"/>
          <p:cNvSpPr txBox="1"/>
          <p:nvPr/>
        </p:nvSpPr>
        <p:spPr>
          <a:xfrm>
            <a:off x="14778617" y="3239248"/>
            <a:ext cx="2939824" cy="701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3600">
                <a:solidFill>
                  <a:srgbClr val="000000"/>
                </a:solidFill>
                <a:latin typeface="Arial"/>
                <a:ea typeface="Arial"/>
                <a:cs typeface="Arial"/>
                <a:sym typeface="Arial"/>
              </a:defRPr>
            </a:lvl1pPr>
          </a:lstStyle>
          <a:p>
            <a:r>
              <a:t>Power Step</a:t>
            </a:r>
          </a:p>
        </p:txBody>
      </p:sp>
      <p:pic>
        <p:nvPicPr>
          <p:cNvPr id="852" name="Picture 21" descr="Picture 21"/>
          <p:cNvPicPr>
            <a:picLocks noChangeAspect="1"/>
          </p:cNvPicPr>
          <p:nvPr/>
        </p:nvPicPr>
        <p:blipFill>
          <a:blip r:embed="rId9"/>
          <a:stretch>
            <a:fillRect/>
          </a:stretch>
        </p:blipFill>
        <p:spPr>
          <a:xfrm>
            <a:off x="1389530" y="4407649"/>
            <a:ext cx="6858001" cy="2194562"/>
          </a:xfrm>
          <a:prstGeom prst="rect">
            <a:avLst/>
          </a:prstGeom>
          <a:ln w="12700">
            <a:miter lim="400000"/>
          </a:ln>
        </p:spPr>
      </p:pic>
      <p:sp>
        <p:nvSpPr>
          <p:cNvPr id="853" name="TextBox 28"/>
          <p:cNvSpPr txBox="1"/>
          <p:nvPr/>
        </p:nvSpPr>
        <p:spPr>
          <a:xfrm>
            <a:off x="2326641" y="6329083"/>
            <a:ext cx="1929802" cy="701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3600">
                <a:solidFill>
                  <a:srgbClr val="000000"/>
                </a:solidFill>
                <a:latin typeface="Arial"/>
                <a:ea typeface="Arial"/>
                <a:cs typeface="Arial"/>
                <a:sym typeface="Arial"/>
              </a:defRPr>
            </a:lvl1pPr>
          </a:lstStyle>
          <a:p>
            <a:r>
              <a:t>Bypass</a:t>
            </a:r>
          </a:p>
        </p:txBody>
      </p:sp>
      <p:pic>
        <p:nvPicPr>
          <p:cNvPr id="854" name="Picture 23" descr="Picture 23"/>
          <p:cNvPicPr>
            <a:picLocks noChangeAspect="1"/>
          </p:cNvPicPr>
          <p:nvPr/>
        </p:nvPicPr>
        <p:blipFill>
          <a:blip r:embed="rId10"/>
          <a:stretch>
            <a:fillRect/>
          </a:stretch>
        </p:blipFill>
        <p:spPr>
          <a:xfrm>
            <a:off x="6920751" y="7723092"/>
            <a:ext cx="4772935" cy="2871218"/>
          </a:xfrm>
          <a:prstGeom prst="rect">
            <a:avLst/>
          </a:prstGeom>
          <a:ln w="12700">
            <a:miter lim="400000"/>
          </a:ln>
        </p:spPr>
      </p:pic>
      <p:sp>
        <p:nvSpPr>
          <p:cNvPr id="855" name="TextBox 30"/>
          <p:cNvSpPr txBox="1"/>
          <p:nvPr/>
        </p:nvSpPr>
        <p:spPr>
          <a:xfrm>
            <a:off x="7397674" y="9923929"/>
            <a:ext cx="2509520" cy="701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l" defTabSz="1828800">
              <a:defRPr sz="3600">
                <a:solidFill>
                  <a:srgbClr val="000000"/>
                </a:solidFill>
                <a:latin typeface="Arial"/>
                <a:ea typeface="Arial"/>
                <a:cs typeface="Arial"/>
                <a:sym typeface="Arial"/>
              </a:defRPr>
            </a:lvl1pPr>
          </a:lstStyle>
          <a:p>
            <a:r>
              <a:t>Cut &amp; Hold</a:t>
            </a:r>
          </a:p>
        </p:txBody>
      </p:sp>
      <p:sp>
        <p:nvSpPr>
          <p:cNvPr id="856" name="Straight Connector 26"/>
          <p:cNvSpPr/>
          <p:nvPr/>
        </p:nvSpPr>
        <p:spPr>
          <a:xfrm>
            <a:off x="-1" y="11534589"/>
            <a:ext cx="18288001" cy="1"/>
          </a:xfrm>
          <a:prstGeom prst="line">
            <a:avLst/>
          </a:prstGeom>
          <a:ln w="139700">
            <a:solidFill>
              <a:srgbClr val="404040"/>
            </a:solidFill>
            <a:miter/>
          </a:ln>
        </p:spPr>
        <p:txBody>
          <a:bodyPr lIns="45718" tIns="45718" rIns="45718" bIns="45718"/>
          <a:lstStyle/>
          <a:p>
            <a:endParaRPr/>
          </a:p>
        </p:txBody>
      </p:sp>
      <p:sp>
        <p:nvSpPr>
          <p:cNvPr id="857" name="Straight Connector 33"/>
          <p:cNvSpPr/>
          <p:nvPr/>
        </p:nvSpPr>
        <p:spPr>
          <a:xfrm>
            <a:off x="-1" y="13387291"/>
            <a:ext cx="18288001" cy="1"/>
          </a:xfrm>
          <a:prstGeom prst="line">
            <a:avLst/>
          </a:prstGeom>
          <a:ln w="139700">
            <a:solidFill>
              <a:srgbClr val="404040"/>
            </a:solidFill>
            <a:miter/>
          </a:ln>
        </p:spPr>
        <p:txBody>
          <a:bodyPr lIns="45718" tIns="45718" rIns="45718" bIns="45718"/>
          <a:lstStyle/>
          <a:p>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itle 1"/>
          <p:cNvSpPr txBox="1">
            <a:spLocks noGrp="1"/>
          </p:cNvSpPr>
          <p:nvPr>
            <p:ph type="title"/>
          </p:nvPr>
        </p:nvSpPr>
        <p:spPr>
          <a:xfrm>
            <a:off x="0" y="11265559"/>
            <a:ext cx="18288000" cy="2020212"/>
          </a:xfrm>
          <a:prstGeom prst="rect">
            <a:avLst/>
          </a:prstGeom>
          <a:solidFill>
            <a:srgbClr val="404040"/>
          </a:solidFill>
        </p:spPr>
        <p:txBody>
          <a:bodyPr/>
          <a:lstStyle>
            <a:lvl1pPr algn="ctr">
              <a:defRPr sz="8000">
                <a:solidFill>
                  <a:srgbClr val="FFFFFF"/>
                </a:solidFill>
                <a:latin typeface="Gill Sans MT"/>
                <a:ea typeface="Gill Sans MT"/>
                <a:cs typeface="Gill Sans MT"/>
                <a:sym typeface="Gill Sans MT"/>
              </a:defRPr>
            </a:lvl1pPr>
          </a:lstStyle>
          <a:p>
            <a:r>
              <a:t>Select Pruner for Hand Size</a:t>
            </a:r>
          </a:p>
        </p:txBody>
      </p:sp>
      <p:pic>
        <p:nvPicPr>
          <p:cNvPr id="862" name="Picture 2" descr="Picture 2"/>
          <p:cNvPicPr>
            <a:picLocks noChangeAspect="1"/>
          </p:cNvPicPr>
          <p:nvPr/>
        </p:nvPicPr>
        <p:blipFill>
          <a:blip r:embed="rId3"/>
          <a:stretch>
            <a:fillRect/>
          </a:stretch>
        </p:blipFill>
        <p:spPr>
          <a:xfrm>
            <a:off x="0" y="6711"/>
            <a:ext cx="9728200" cy="10832380"/>
          </a:xfrm>
          <a:prstGeom prst="rect">
            <a:avLst/>
          </a:prstGeom>
          <a:ln w="12700">
            <a:miter lim="400000"/>
          </a:ln>
        </p:spPr>
      </p:pic>
      <p:sp>
        <p:nvSpPr>
          <p:cNvPr id="863" name="TextBox 4"/>
          <p:cNvSpPr txBox="1"/>
          <p:nvPr/>
        </p:nvSpPr>
        <p:spPr>
          <a:xfrm>
            <a:off x="5989769" y="1091576"/>
            <a:ext cx="2469748" cy="7995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lvl1pPr defTabSz="1828800">
              <a:defRPr sz="4400" b="1">
                <a:solidFill>
                  <a:srgbClr val="FFFFFF"/>
                </a:solidFill>
                <a:latin typeface="Arial"/>
                <a:ea typeface="Arial"/>
                <a:cs typeface="Arial"/>
                <a:sym typeface="Arial"/>
              </a:defRPr>
            </a:lvl1pPr>
          </a:lstStyle>
          <a:p>
            <a:r>
              <a:t>Stress</a:t>
            </a:r>
          </a:p>
        </p:txBody>
      </p:sp>
      <p:pic>
        <p:nvPicPr>
          <p:cNvPr id="864" name="Picture 3" descr="Picture 3"/>
          <p:cNvPicPr>
            <a:picLocks noChangeAspect="1"/>
          </p:cNvPicPr>
          <p:nvPr/>
        </p:nvPicPr>
        <p:blipFill>
          <a:blip r:embed="rId4"/>
          <a:stretch>
            <a:fillRect/>
          </a:stretch>
        </p:blipFill>
        <p:spPr>
          <a:xfrm>
            <a:off x="9931400" y="7289"/>
            <a:ext cx="8356600" cy="10831220"/>
          </a:xfrm>
          <a:prstGeom prst="rect">
            <a:avLst/>
          </a:prstGeom>
          <a:ln w="12700">
            <a:miter lim="400000"/>
          </a:ln>
        </p:spPr>
      </p:pic>
      <p:sp>
        <p:nvSpPr>
          <p:cNvPr id="865" name="TextBox 4"/>
          <p:cNvSpPr txBox="1"/>
          <p:nvPr/>
        </p:nvSpPr>
        <p:spPr>
          <a:xfrm>
            <a:off x="11109866" y="1134626"/>
            <a:ext cx="2464458" cy="7995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lvl1pPr defTabSz="1828800">
              <a:defRPr sz="4400" b="1">
                <a:solidFill>
                  <a:srgbClr val="FFFFFF"/>
                </a:solidFill>
                <a:latin typeface="Arial"/>
                <a:ea typeface="Arial"/>
                <a:cs typeface="Arial"/>
                <a:sym typeface="Arial"/>
              </a:defRPr>
            </a:lvl1pPr>
          </a:lstStyle>
          <a:p>
            <a:r>
              <a:t>Better</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itle 1"/>
          <p:cNvSpPr txBox="1">
            <a:spLocks noGrp="1"/>
          </p:cNvSpPr>
          <p:nvPr>
            <p:ph type="title"/>
          </p:nvPr>
        </p:nvSpPr>
        <p:spPr>
          <a:xfrm>
            <a:off x="0" y="-1"/>
            <a:ext cx="18288000" cy="2183296"/>
          </a:xfrm>
          <a:prstGeom prst="rect">
            <a:avLst/>
          </a:prstGeom>
          <a:solidFill>
            <a:srgbClr val="D9D9D9"/>
          </a:solidFill>
        </p:spPr>
        <p:txBody>
          <a:bodyPr/>
          <a:lstStyle>
            <a:lvl1pPr algn="ctr">
              <a:lnSpc>
                <a:spcPct val="100000"/>
              </a:lnSpc>
              <a:defRPr sz="8000">
                <a:solidFill>
                  <a:srgbClr val="404040"/>
                </a:solidFill>
                <a:latin typeface="Gill Sans MT"/>
                <a:ea typeface="Gill Sans MT"/>
                <a:cs typeface="Gill Sans MT"/>
                <a:sym typeface="Gill Sans MT"/>
              </a:defRPr>
            </a:lvl1pPr>
          </a:lstStyle>
          <a:p>
            <a:r>
              <a:t>Anvil vs. Bypass Pruners</a:t>
            </a:r>
          </a:p>
        </p:txBody>
      </p:sp>
      <p:sp>
        <p:nvSpPr>
          <p:cNvPr id="870" name="TextBox 2"/>
          <p:cNvSpPr txBox="1"/>
          <p:nvPr/>
        </p:nvSpPr>
        <p:spPr>
          <a:xfrm>
            <a:off x="1404750" y="10124140"/>
            <a:ext cx="6398735" cy="24673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marL="339725" indent="-336550" algn="l" defTabSz="1828800">
              <a:buSzPct val="100000"/>
              <a:buFont typeface="Arial"/>
              <a:buChar char="•"/>
              <a:defRPr sz="4000">
                <a:solidFill>
                  <a:srgbClr val="000000"/>
                </a:solidFill>
                <a:latin typeface="Arial"/>
                <a:ea typeface="Arial"/>
                <a:cs typeface="Arial"/>
                <a:sym typeface="Arial"/>
              </a:defRPr>
            </a:pPr>
            <a:r>
              <a:t>Anvil pruners tend to crush soft plant tissue.</a:t>
            </a:r>
          </a:p>
          <a:p>
            <a:pPr marL="339725" indent="-336550" algn="l" defTabSz="1828800">
              <a:buSzPct val="100000"/>
              <a:buFont typeface="Arial"/>
              <a:buChar char="•"/>
              <a:defRPr sz="4000">
                <a:solidFill>
                  <a:srgbClr val="000000"/>
                </a:solidFill>
                <a:latin typeface="Arial"/>
                <a:ea typeface="Arial"/>
                <a:cs typeface="Arial"/>
                <a:sym typeface="Arial"/>
              </a:defRPr>
            </a:pPr>
            <a:r>
              <a:t>Ideal for hard-to-cut, tough, dry or dead wood</a:t>
            </a:r>
            <a:r>
              <a:rPr sz="3600">
                <a:latin typeface="Calibri"/>
                <a:ea typeface="Calibri"/>
                <a:cs typeface="Calibri"/>
                <a:sym typeface="Calibri"/>
              </a:rPr>
              <a:t>.</a:t>
            </a:r>
          </a:p>
        </p:txBody>
      </p:sp>
      <p:sp>
        <p:nvSpPr>
          <p:cNvPr id="871" name="TextBox 9"/>
          <p:cNvSpPr txBox="1"/>
          <p:nvPr/>
        </p:nvSpPr>
        <p:spPr>
          <a:xfrm>
            <a:off x="9434148" y="10139080"/>
            <a:ext cx="7699178" cy="2467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marL="339725" indent="-336550" algn="l" defTabSz="1828800">
              <a:buSzPct val="100000"/>
              <a:buFont typeface="Arial"/>
              <a:buChar char="•"/>
              <a:defRPr sz="4000">
                <a:solidFill>
                  <a:srgbClr val="000000"/>
                </a:solidFill>
                <a:latin typeface="Arial"/>
                <a:ea typeface="Arial"/>
                <a:cs typeface="Arial"/>
                <a:sym typeface="Arial"/>
              </a:defRPr>
            </a:pPr>
            <a:r>
              <a:t>Bypass pruners work more like scissors where two blades pass by each other.</a:t>
            </a:r>
          </a:p>
          <a:p>
            <a:pPr marL="339725" indent="-336550" algn="l" defTabSz="1828800">
              <a:buSzPct val="100000"/>
              <a:buFont typeface="Arial"/>
              <a:buChar char="•"/>
              <a:defRPr sz="4000">
                <a:solidFill>
                  <a:srgbClr val="000000"/>
                </a:solidFill>
                <a:latin typeface="Arial"/>
                <a:ea typeface="Arial"/>
                <a:cs typeface="Arial"/>
                <a:sym typeface="Arial"/>
              </a:defRPr>
            </a:pPr>
            <a:r>
              <a:t>Closer, more precise cuts</a:t>
            </a:r>
            <a:r>
              <a:rPr sz="3600">
                <a:latin typeface="Calibri"/>
                <a:ea typeface="Calibri"/>
                <a:cs typeface="Calibri"/>
                <a:sym typeface="Calibri"/>
              </a:rPr>
              <a:t>.</a:t>
            </a:r>
          </a:p>
        </p:txBody>
      </p:sp>
      <p:pic>
        <p:nvPicPr>
          <p:cNvPr id="872" name="Picture 3" descr="Picture 3"/>
          <p:cNvPicPr>
            <a:picLocks noChangeAspect="1"/>
          </p:cNvPicPr>
          <p:nvPr/>
        </p:nvPicPr>
        <p:blipFill>
          <a:blip r:embed="rId3"/>
          <a:stretch>
            <a:fillRect/>
          </a:stretch>
        </p:blipFill>
        <p:spPr>
          <a:xfrm>
            <a:off x="806822" y="3240741"/>
            <a:ext cx="7590120" cy="6157260"/>
          </a:xfrm>
          <a:prstGeom prst="rect">
            <a:avLst/>
          </a:prstGeom>
          <a:ln w="152400">
            <a:solidFill>
              <a:srgbClr val="D9D9D9"/>
            </a:solidFill>
          </a:ln>
        </p:spPr>
      </p:pic>
      <p:pic>
        <p:nvPicPr>
          <p:cNvPr id="873" name="Picture 6" descr="Picture 6"/>
          <p:cNvPicPr>
            <a:picLocks noChangeAspect="1"/>
          </p:cNvPicPr>
          <p:nvPr/>
        </p:nvPicPr>
        <p:blipFill>
          <a:blip r:embed="rId4"/>
          <a:stretch>
            <a:fillRect/>
          </a:stretch>
        </p:blipFill>
        <p:spPr>
          <a:xfrm>
            <a:off x="9278466" y="3270624"/>
            <a:ext cx="8108223" cy="6108192"/>
          </a:xfrm>
          <a:prstGeom prst="rect">
            <a:avLst/>
          </a:prstGeom>
          <a:ln w="152400">
            <a:solidFill>
              <a:srgbClr val="D9D9D9"/>
            </a:solidFill>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Rectangle 8"/>
          <p:cNvSpPr/>
          <p:nvPr/>
        </p:nvSpPr>
        <p:spPr>
          <a:xfrm>
            <a:off x="482600" y="641350"/>
            <a:ext cx="17322800" cy="12433300"/>
          </a:xfrm>
          <a:prstGeom prst="rect">
            <a:avLst/>
          </a:prstGeom>
          <a:solidFill>
            <a:srgbClr val="000000">
              <a:alpha val="8000"/>
            </a:srgbClr>
          </a:solidFill>
          <a:ln w="12700">
            <a:miter lim="400000"/>
          </a:ln>
        </p:spPr>
        <p:txBody>
          <a:bodyPr lIns="50800" tIns="50800" rIns="50800" bIns="50800" anchor="ctr"/>
          <a:lstStyle/>
          <a:p>
            <a:pPr defTabSz="1828800">
              <a:defRPr sz="3600">
                <a:solidFill>
                  <a:srgbClr val="FFFFFF"/>
                </a:solidFill>
                <a:latin typeface="Calibri"/>
                <a:ea typeface="Calibri"/>
                <a:cs typeface="Calibri"/>
                <a:sym typeface="Calibri"/>
              </a:defRPr>
            </a:pPr>
            <a:endParaRPr/>
          </a:p>
        </p:txBody>
      </p:sp>
      <p:sp>
        <p:nvSpPr>
          <p:cNvPr id="300" name="Title 1"/>
          <p:cNvSpPr txBox="1"/>
          <p:nvPr/>
        </p:nvSpPr>
        <p:spPr>
          <a:xfrm>
            <a:off x="1870234" y="3995653"/>
            <a:ext cx="4352607" cy="2072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p>
            <a:pPr defTabSz="1828800">
              <a:lnSpc>
                <a:spcPct val="90000"/>
              </a:lnSpc>
              <a:spcBef>
                <a:spcPts val="1200"/>
              </a:spcBef>
              <a:defRPr sz="6000" b="1">
                <a:solidFill>
                  <a:srgbClr val="568E23"/>
                </a:solidFill>
                <a:latin typeface="Gill Sans MT"/>
                <a:ea typeface="Gill Sans MT"/>
                <a:cs typeface="Gill Sans MT"/>
                <a:sym typeface="Gill Sans MT"/>
              </a:defRPr>
            </a:pPr>
            <a:r>
              <a:t>Program</a:t>
            </a:r>
            <a:endParaRPr sz="7200">
              <a:solidFill>
                <a:srgbClr val="548235"/>
              </a:solidFill>
            </a:endParaRPr>
          </a:p>
          <a:p>
            <a:pPr defTabSz="1828800">
              <a:lnSpc>
                <a:spcPct val="90000"/>
              </a:lnSpc>
              <a:spcBef>
                <a:spcPts val="1200"/>
              </a:spcBef>
              <a:defRPr sz="6000" b="1">
                <a:solidFill>
                  <a:srgbClr val="568E23"/>
                </a:solidFill>
                <a:latin typeface="Gill Sans MT"/>
                <a:ea typeface="Gill Sans MT"/>
                <a:cs typeface="Gill Sans MT"/>
                <a:sym typeface="Gill Sans MT"/>
              </a:defRPr>
            </a:pPr>
            <a:r>
              <a:t>Objectives</a:t>
            </a:r>
          </a:p>
        </p:txBody>
      </p:sp>
      <p:sp>
        <p:nvSpPr>
          <p:cNvPr id="301" name="Straight Connector 10"/>
          <p:cNvSpPr/>
          <p:nvPr/>
        </p:nvSpPr>
        <p:spPr>
          <a:xfrm flipH="1">
            <a:off x="6981826" y="4114800"/>
            <a:ext cx="1" cy="5486400"/>
          </a:xfrm>
          <a:prstGeom prst="line">
            <a:avLst/>
          </a:prstGeom>
          <a:ln w="38100">
            <a:solidFill>
              <a:srgbClr val="262626"/>
            </a:solidFill>
            <a:miter/>
          </a:ln>
        </p:spPr>
        <p:txBody>
          <a:bodyPr lIns="45718" tIns="45718" rIns="45718" bIns="45718"/>
          <a:lstStyle/>
          <a:p>
            <a:endParaRPr/>
          </a:p>
        </p:txBody>
      </p:sp>
      <p:sp>
        <p:nvSpPr>
          <p:cNvPr id="302" name="Content Placeholder 2"/>
          <p:cNvSpPr txBox="1">
            <a:spLocks noGrp="1"/>
          </p:cNvSpPr>
          <p:nvPr>
            <p:ph type="body" idx="1"/>
          </p:nvPr>
        </p:nvSpPr>
        <p:spPr>
          <a:xfrm>
            <a:off x="7610475" y="641348"/>
            <a:ext cx="9566279" cy="12436478"/>
          </a:xfrm>
          <a:prstGeom prst="rect">
            <a:avLst/>
          </a:prstGeom>
        </p:spPr>
        <p:txBody>
          <a:bodyPr anchor="ctr"/>
          <a:lstStyle/>
          <a:p>
            <a:pPr marL="460376" indent="-460376">
              <a:lnSpc>
                <a:spcPct val="114000"/>
              </a:lnSpc>
              <a:spcBef>
                <a:spcPts val="0"/>
              </a:spcBef>
              <a:defRPr sz="4800">
                <a:solidFill>
                  <a:srgbClr val="262626"/>
                </a:solidFill>
                <a:latin typeface="Gill Sans MT"/>
                <a:ea typeface="Gill Sans MT"/>
                <a:cs typeface="Gill Sans MT"/>
                <a:sym typeface="Gill Sans MT"/>
              </a:defRPr>
            </a:pPr>
            <a:r>
              <a:t>Understand tool and gardening basics</a:t>
            </a:r>
          </a:p>
          <a:p>
            <a:pPr marL="460376" indent="-460376">
              <a:lnSpc>
                <a:spcPct val="114000"/>
              </a:lnSpc>
              <a:spcBef>
                <a:spcPts val="4800"/>
              </a:spcBef>
              <a:defRPr sz="4800">
                <a:solidFill>
                  <a:srgbClr val="262626"/>
                </a:solidFill>
                <a:latin typeface="Gill Sans MT"/>
                <a:ea typeface="Gill Sans MT"/>
                <a:cs typeface="Gill Sans MT"/>
                <a:sym typeface="Gill Sans MT"/>
              </a:defRPr>
            </a:pPr>
            <a:r>
              <a:t>Proper body mechanics for back and joint protection</a:t>
            </a:r>
          </a:p>
          <a:p>
            <a:pPr marL="460376" indent="-460376">
              <a:lnSpc>
                <a:spcPct val="114000"/>
              </a:lnSpc>
              <a:spcBef>
                <a:spcPts val="4800"/>
              </a:spcBef>
              <a:defRPr sz="4800">
                <a:solidFill>
                  <a:srgbClr val="262626"/>
                </a:solidFill>
                <a:latin typeface="Gill Sans MT"/>
                <a:ea typeface="Gill Sans MT"/>
                <a:cs typeface="Gill Sans MT"/>
                <a:sym typeface="Gill Sans MT"/>
              </a:defRPr>
            </a:pPr>
            <a:r>
              <a:t>Learn about tools and techniques that can be used for specific gardening tasks </a:t>
            </a:r>
          </a:p>
          <a:p>
            <a:pPr marL="466726" indent="-466726">
              <a:lnSpc>
                <a:spcPct val="114000"/>
              </a:lnSpc>
              <a:spcBef>
                <a:spcPts val="4800"/>
              </a:spcBef>
              <a:defRPr sz="4800">
                <a:solidFill>
                  <a:srgbClr val="262626"/>
                </a:solidFill>
                <a:latin typeface="Gill Sans MT"/>
                <a:ea typeface="Gill Sans MT"/>
                <a:cs typeface="Gill Sans MT"/>
                <a:sym typeface="Gill Sans MT"/>
              </a:defRPr>
            </a:pPr>
            <a:r>
              <a:t>Understand energy conservation and accessible gardening</a:t>
            </a:r>
          </a:p>
        </p:txBody>
      </p:sp>
      <p:pic>
        <p:nvPicPr>
          <p:cNvPr id="303" name="Picture 1" descr="Picture 1"/>
          <p:cNvPicPr>
            <a:picLocks noChangeAspect="1"/>
          </p:cNvPicPr>
          <p:nvPr/>
        </p:nvPicPr>
        <p:blipFill>
          <a:blip r:embed="rId3"/>
          <a:stretch>
            <a:fillRect/>
          </a:stretch>
        </p:blipFill>
        <p:spPr>
          <a:xfrm>
            <a:off x="2446338" y="6412860"/>
            <a:ext cx="3200401" cy="3200401"/>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 name="Picture 2" descr="Picture 2"/>
          <p:cNvPicPr>
            <a:picLocks noChangeAspect="1"/>
          </p:cNvPicPr>
          <p:nvPr/>
        </p:nvPicPr>
        <p:blipFill>
          <a:blip r:embed="rId3"/>
          <a:stretch>
            <a:fillRect/>
          </a:stretch>
        </p:blipFill>
        <p:spPr>
          <a:xfrm>
            <a:off x="9326051" y="4342893"/>
            <a:ext cx="6251946" cy="9368296"/>
          </a:xfrm>
          <a:prstGeom prst="rect">
            <a:avLst/>
          </a:prstGeom>
          <a:ln w="12700">
            <a:miter lim="400000"/>
          </a:ln>
        </p:spPr>
      </p:pic>
      <p:pic>
        <p:nvPicPr>
          <p:cNvPr id="878" name="Picture 3" descr="Picture 3"/>
          <p:cNvPicPr>
            <a:picLocks noChangeAspect="1"/>
          </p:cNvPicPr>
          <p:nvPr/>
        </p:nvPicPr>
        <p:blipFill>
          <a:blip r:embed="rId4"/>
          <a:stretch>
            <a:fillRect/>
          </a:stretch>
        </p:blipFill>
        <p:spPr>
          <a:xfrm>
            <a:off x="6025215" y="8369079"/>
            <a:ext cx="3191102" cy="5346922"/>
          </a:xfrm>
          <a:prstGeom prst="rect">
            <a:avLst/>
          </a:prstGeom>
          <a:ln w="12700">
            <a:miter lim="400000"/>
          </a:ln>
        </p:spPr>
      </p:pic>
      <p:pic>
        <p:nvPicPr>
          <p:cNvPr id="879" name="Picture 2" descr="Picture 2"/>
          <p:cNvPicPr>
            <a:picLocks noChangeAspect="1"/>
          </p:cNvPicPr>
          <p:nvPr/>
        </p:nvPicPr>
        <p:blipFill>
          <a:blip r:embed="rId5"/>
          <a:stretch>
            <a:fillRect/>
          </a:stretch>
        </p:blipFill>
        <p:spPr>
          <a:xfrm>
            <a:off x="1240" y="4338084"/>
            <a:ext cx="5895246" cy="9377916"/>
          </a:xfrm>
          <a:prstGeom prst="rect">
            <a:avLst/>
          </a:prstGeom>
          <a:ln w="12700">
            <a:miter lim="400000"/>
          </a:ln>
        </p:spPr>
      </p:pic>
      <p:sp>
        <p:nvSpPr>
          <p:cNvPr id="880" name="TextBox 4"/>
          <p:cNvSpPr txBox="1"/>
          <p:nvPr/>
        </p:nvSpPr>
        <p:spPr>
          <a:xfrm>
            <a:off x="6363535" y="5035526"/>
            <a:ext cx="2509536" cy="2636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p>
            <a:pPr defTabSz="1828800">
              <a:defRPr sz="5600" b="1">
                <a:solidFill>
                  <a:srgbClr val="262626"/>
                </a:solidFill>
                <a:latin typeface="Arial"/>
                <a:ea typeface="Arial"/>
                <a:cs typeface="Arial"/>
                <a:sym typeface="Arial"/>
              </a:defRPr>
            </a:pPr>
            <a:r>
              <a:t>Cut</a:t>
            </a:r>
          </a:p>
          <a:p>
            <a:pPr defTabSz="1828800">
              <a:defRPr sz="5600" b="1">
                <a:solidFill>
                  <a:srgbClr val="262626"/>
                </a:solidFill>
                <a:latin typeface="Arial"/>
                <a:ea typeface="Arial"/>
                <a:cs typeface="Arial"/>
                <a:sym typeface="Arial"/>
              </a:defRPr>
            </a:pPr>
            <a:r>
              <a:t>and</a:t>
            </a:r>
          </a:p>
          <a:p>
            <a:pPr defTabSz="1828800">
              <a:defRPr sz="5600" b="1">
                <a:solidFill>
                  <a:srgbClr val="262626"/>
                </a:solidFill>
                <a:latin typeface="Arial"/>
                <a:ea typeface="Arial"/>
                <a:cs typeface="Arial"/>
                <a:sym typeface="Arial"/>
              </a:defRPr>
            </a:pPr>
            <a:r>
              <a:t>Hold</a:t>
            </a:r>
          </a:p>
        </p:txBody>
      </p:sp>
      <p:sp>
        <p:nvSpPr>
          <p:cNvPr id="881" name="Title 1"/>
          <p:cNvSpPr txBox="1"/>
          <p:nvPr/>
        </p:nvSpPr>
        <p:spPr>
          <a:xfrm>
            <a:off x="11980402" y="869338"/>
            <a:ext cx="3420053" cy="2392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lvl1pPr defTabSz="914400">
              <a:defRPr sz="4800">
                <a:solidFill>
                  <a:srgbClr val="262626"/>
                </a:solidFill>
                <a:latin typeface="Gill Sans MT"/>
                <a:ea typeface="Gill Sans MT"/>
                <a:cs typeface="Gill Sans MT"/>
                <a:sym typeface="Gill Sans MT"/>
              </a:defRPr>
            </a:lvl1pPr>
          </a:lstStyle>
          <a:p>
            <a:r>
              <a:t>Two Hands when Possible</a:t>
            </a:r>
          </a:p>
        </p:txBody>
      </p:sp>
      <p:sp>
        <p:nvSpPr>
          <p:cNvPr id="882" name="TextBox 9"/>
          <p:cNvSpPr txBox="1"/>
          <p:nvPr/>
        </p:nvSpPr>
        <p:spPr>
          <a:xfrm>
            <a:off x="0" y="12423337"/>
            <a:ext cx="5886827" cy="127507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1828800">
              <a:defRPr sz="3600">
                <a:solidFill>
                  <a:srgbClr val="262626"/>
                </a:solidFill>
                <a:latin typeface="Gill Sans MT"/>
                <a:ea typeface="Gill Sans MT"/>
                <a:cs typeface="Gill Sans MT"/>
                <a:sym typeface="Gill Sans MT"/>
              </a:defRPr>
            </a:pPr>
            <a:r>
              <a:t>5 minute maximum</a:t>
            </a:r>
          </a:p>
          <a:p>
            <a:pPr defTabSz="1828800">
              <a:defRPr sz="3600">
                <a:solidFill>
                  <a:srgbClr val="262626"/>
                </a:solidFill>
                <a:latin typeface="Gill Sans MT"/>
                <a:ea typeface="Gill Sans MT"/>
                <a:cs typeface="Gill Sans MT"/>
                <a:sym typeface="Gill Sans MT"/>
              </a:defRPr>
            </a:pPr>
            <a:r>
              <a:t>on neck movements</a:t>
            </a:r>
          </a:p>
        </p:txBody>
      </p:sp>
      <p:sp>
        <p:nvSpPr>
          <p:cNvPr id="883" name="TextBox 4"/>
          <p:cNvSpPr txBox="1"/>
          <p:nvPr/>
        </p:nvSpPr>
        <p:spPr>
          <a:xfrm>
            <a:off x="3577384" y="7411828"/>
            <a:ext cx="1905067" cy="728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lvl1pPr defTabSz="1828800">
              <a:defRPr sz="3600" b="1">
                <a:solidFill>
                  <a:srgbClr val="FFFFFF"/>
                </a:solidFill>
                <a:latin typeface="Gill Sans MT"/>
                <a:ea typeface="Gill Sans MT"/>
                <a:cs typeface="Gill Sans MT"/>
                <a:sym typeface="Gill Sans MT"/>
              </a:defRPr>
            </a:lvl1pPr>
          </a:lstStyle>
          <a:p>
            <a:r>
              <a:t>Beware</a:t>
            </a:r>
          </a:p>
        </p:txBody>
      </p:sp>
      <p:pic>
        <p:nvPicPr>
          <p:cNvPr id="884" name="Picture 3" descr="Picture 3"/>
          <p:cNvPicPr>
            <a:picLocks noChangeAspect="1"/>
          </p:cNvPicPr>
          <p:nvPr/>
        </p:nvPicPr>
        <p:blipFill>
          <a:blip r:embed="rId6"/>
          <a:stretch>
            <a:fillRect/>
          </a:stretch>
        </p:blipFill>
        <p:spPr>
          <a:xfrm>
            <a:off x="106532" y="-39191"/>
            <a:ext cx="11454126" cy="4235141"/>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Rectangle 3"/>
          <p:cNvSpPr txBox="1"/>
          <p:nvPr/>
        </p:nvSpPr>
        <p:spPr>
          <a:xfrm>
            <a:off x="853441" y="2014715"/>
            <a:ext cx="16581119" cy="3840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l" defTabSz="1828800">
              <a:defRPr sz="6000">
                <a:solidFill>
                  <a:srgbClr val="000000"/>
                </a:solidFill>
                <a:latin typeface="Gill Sans MT"/>
                <a:ea typeface="Gill Sans MT"/>
                <a:cs typeface="Gill Sans MT"/>
                <a:sym typeface="Gill Sans MT"/>
              </a:defRPr>
            </a:pPr>
            <a:r>
              <a:t>Telescoping handles extend from 28 to 41.5 inches to reach higher and deeper into your flowerbed without leaning or using a ladder.</a:t>
            </a:r>
          </a:p>
          <a:p>
            <a:pPr algn="l" defTabSz="1828800">
              <a:defRPr sz="6000">
                <a:solidFill>
                  <a:srgbClr val="000000"/>
                </a:solidFill>
                <a:latin typeface="Gill Sans MT"/>
                <a:ea typeface="Gill Sans MT"/>
                <a:cs typeface="Gill Sans MT"/>
                <a:sym typeface="Gill Sans MT"/>
              </a:defRPr>
            </a:pPr>
            <a:r>
              <a:t>Decreases your risk of falling.</a:t>
            </a:r>
          </a:p>
        </p:txBody>
      </p:sp>
      <p:sp>
        <p:nvSpPr>
          <p:cNvPr id="889" name="TextBox 1"/>
          <p:cNvSpPr txBox="1"/>
          <p:nvPr/>
        </p:nvSpPr>
        <p:spPr>
          <a:xfrm>
            <a:off x="0" y="-1"/>
            <a:ext cx="18288000" cy="1402079"/>
          </a:xfrm>
          <a:prstGeom prst="rect">
            <a:avLst/>
          </a:prstGeom>
          <a:solidFill>
            <a:srgbClr val="D0CEC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defRPr sz="8000">
                <a:solidFill>
                  <a:srgbClr val="404040"/>
                </a:solidFill>
                <a:latin typeface="Gill Sans MT"/>
                <a:ea typeface="Gill Sans MT"/>
                <a:cs typeface="Gill Sans MT"/>
                <a:sym typeface="Gill Sans MT"/>
              </a:defRPr>
            </a:lvl1pPr>
          </a:lstStyle>
          <a:p>
            <a:r>
              <a:t>Telescoping Hedge Shear</a:t>
            </a:r>
          </a:p>
        </p:txBody>
      </p:sp>
      <p:pic>
        <p:nvPicPr>
          <p:cNvPr id="890" name="Picture 7" descr="Picture 7"/>
          <p:cNvPicPr>
            <a:picLocks noChangeAspect="1"/>
          </p:cNvPicPr>
          <p:nvPr/>
        </p:nvPicPr>
        <p:blipFill>
          <a:blip r:embed="rId3"/>
          <a:stretch>
            <a:fillRect/>
          </a:stretch>
        </p:blipFill>
        <p:spPr>
          <a:xfrm>
            <a:off x="812800" y="6491644"/>
            <a:ext cx="16713200" cy="6019803"/>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 name="Picture 6" descr="Picture 6"/>
          <p:cNvPicPr>
            <a:picLocks noChangeAspect="1"/>
          </p:cNvPicPr>
          <p:nvPr/>
        </p:nvPicPr>
        <p:blipFill>
          <a:blip r:embed="rId3"/>
          <a:stretch>
            <a:fillRect/>
          </a:stretch>
        </p:blipFill>
        <p:spPr>
          <a:xfrm>
            <a:off x="8987314" y="2175609"/>
            <a:ext cx="7498083" cy="7498082"/>
          </a:xfrm>
          <a:prstGeom prst="rect">
            <a:avLst/>
          </a:prstGeom>
          <a:ln w="12700">
            <a:miter lim="400000"/>
          </a:ln>
        </p:spPr>
      </p:pic>
      <p:pic>
        <p:nvPicPr>
          <p:cNvPr id="895" name="Picture 7" descr="Picture 7"/>
          <p:cNvPicPr>
            <a:picLocks noChangeAspect="1"/>
          </p:cNvPicPr>
          <p:nvPr/>
        </p:nvPicPr>
        <p:blipFill>
          <a:blip r:embed="rId4"/>
          <a:stretch>
            <a:fillRect/>
          </a:stretch>
        </p:blipFill>
        <p:spPr>
          <a:xfrm>
            <a:off x="5197330" y="1679069"/>
            <a:ext cx="2294042" cy="10241282"/>
          </a:xfrm>
          <a:prstGeom prst="rect">
            <a:avLst/>
          </a:prstGeom>
          <a:ln w="12700">
            <a:miter lim="400000"/>
          </a:ln>
        </p:spPr>
      </p:pic>
      <p:sp>
        <p:nvSpPr>
          <p:cNvPr id="896" name="Rectangle 9"/>
          <p:cNvSpPr txBox="1"/>
          <p:nvPr/>
        </p:nvSpPr>
        <p:spPr>
          <a:xfrm>
            <a:off x="4739512" y="11505372"/>
            <a:ext cx="3209680" cy="1910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l" defTabSz="1828800">
              <a:defRPr sz="2800">
                <a:solidFill>
                  <a:srgbClr val="000000"/>
                </a:solidFill>
                <a:latin typeface="Gill Sans MT"/>
                <a:ea typeface="Gill Sans MT"/>
                <a:cs typeface="Gill Sans MT"/>
                <a:sym typeface="Gill Sans MT"/>
              </a:defRPr>
            </a:pPr>
            <a:r>
              <a:t>Radius Garden</a:t>
            </a:r>
          </a:p>
          <a:p>
            <a:pPr algn="l" defTabSz="1828800">
              <a:defRPr sz="2800">
                <a:solidFill>
                  <a:srgbClr val="000000"/>
                </a:solidFill>
                <a:latin typeface="Gill Sans MT"/>
                <a:ea typeface="Gill Sans MT"/>
                <a:cs typeface="Gill Sans MT"/>
                <a:sym typeface="Gill Sans MT"/>
              </a:defRPr>
            </a:pPr>
            <a:r>
              <a:t>Pro-Lite Ergonomic Carbon Steel Shovel</a:t>
            </a:r>
          </a:p>
        </p:txBody>
      </p:sp>
      <p:sp>
        <p:nvSpPr>
          <p:cNvPr id="897" name="Rectangle 10"/>
          <p:cNvSpPr txBox="1"/>
          <p:nvPr/>
        </p:nvSpPr>
        <p:spPr>
          <a:xfrm>
            <a:off x="1326201" y="11708116"/>
            <a:ext cx="2951372" cy="1478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l" defTabSz="1828800">
              <a:defRPr sz="2800">
                <a:solidFill>
                  <a:srgbClr val="000000"/>
                </a:solidFill>
                <a:latin typeface="Gill Sans MT"/>
                <a:ea typeface="Gill Sans MT"/>
                <a:cs typeface="Gill Sans MT"/>
                <a:sym typeface="Gill Sans MT"/>
              </a:defRPr>
            </a:pPr>
            <a:r>
              <a:t>Radius Garden</a:t>
            </a:r>
          </a:p>
          <a:p>
            <a:pPr algn="l" defTabSz="1828800">
              <a:defRPr sz="2800">
                <a:solidFill>
                  <a:srgbClr val="000000"/>
                </a:solidFill>
                <a:latin typeface="Gill Sans MT"/>
                <a:ea typeface="Gill Sans MT"/>
                <a:cs typeface="Gill Sans MT"/>
                <a:sym typeface="Gill Sans MT"/>
              </a:defRPr>
            </a:pPr>
            <a:r>
              <a:t>Root Slayer Shovel</a:t>
            </a:r>
          </a:p>
        </p:txBody>
      </p:sp>
      <p:pic>
        <p:nvPicPr>
          <p:cNvPr id="898" name="Picture 11" descr="Picture 11"/>
          <p:cNvPicPr>
            <a:picLocks noChangeAspect="1"/>
          </p:cNvPicPr>
          <p:nvPr/>
        </p:nvPicPr>
        <p:blipFill>
          <a:blip r:embed="rId5"/>
          <a:stretch>
            <a:fillRect/>
          </a:stretch>
        </p:blipFill>
        <p:spPr>
          <a:xfrm>
            <a:off x="1550994" y="961444"/>
            <a:ext cx="2501790" cy="10424160"/>
          </a:xfrm>
          <a:prstGeom prst="rect">
            <a:avLst/>
          </a:prstGeom>
          <a:ln w="12700">
            <a:miter lim="400000"/>
          </a:ln>
        </p:spPr>
      </p:pic>
      <p:sp>
        <p:nvSpPr>
          <p:cNvPr id="899" name="Rectangle 12"/>
          <p:cNvSpPr txBox="1"/>
          <p:nvPr/>
        </p:nvSpPr>
        <p:spPr>
          <a:xfrm>
            <a:off x="9235441" y="6799708"/>
            <a:ext cx="3611500" cy="1478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l" defTabSz="1828800">
              <a:defRPr sz="2800">
                <a:solidFill>
                  <a:srgbClr val="000000"/>
                </a:solidFill>
                <a:latin typeface="Gill Sans MT"/>
                <a:ea typeface="Gill Sans MT"/>
                <a:cs typeface="Gill Sans MT"/>
                <a:sym typeface="Gill Sans MT"/>
              </a:defRPr>
            </a:pPr>
            <a:r>
              <a:t>Spearhead Spade</a:t>
            </a:r>
          </a:p>
          <a:p>
            <a:pPr algn="l" defTabSz="1828800">
              <a:defRPr sz="2800">
                <a:solidFill>
                  <a:srgbClr val="000000"/>
                </a:solidFill>
                <a:latin typeface="Gill Sans MT"/>
                <a:ea typeface="Gill Sans MT"/>
                <a:cs typeface="Gill Sans MT"/>
                <a:sym typeface="Gill Sans MT"/>
              </a:defRPr>
            </a:pPr>
            <a:r>
              <a:t>Avail. 3 handle lengths</a:t>
            </a:r>
          </a:p>
        </p:txBody>
      </p:sp>
      <p:sp>
        <p:nvSpPr>
          <p:cNvPr id="900" name="TextBox 1"/>
          <p:cNvSpPr txBox="1"/>
          <p:nvPr/>
        </p:nvSpPr>
        <p:spPr>
          <a:xfrm>
            <a:off x="9780465" y="11222520"/>
            <a:ext cx="8001002" cy="1402079"/>
          </a:xfrm>
          <a:prstGeom prst="rect">
            <a:avLst/>
          </a:prstGeom>
          <a:solidFill>
            <a:srgbClr val="D0CEC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lvl1pPr defTabSz="1828800">
              <a:defRPr sz="8000">
                <a:solidFill>
                  <a:srgbClr val="000000"/>
                </a:solidFill>
                <a:latin typeface="Gill Sans MT"/>
                <a:ea typeface="Gill Sans MT"/>
                <a:cs typeface="Gill Sans MT"/>
                <a:sym typeface="Gill Sans MT"/>
              </a:defRPr>
            </a:lvl1pPr>
          </a:lstStyle>
          <a:p>
            <a:r>
              <a:t>Shovels</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 name="Picture 2" descr="Picture 2"/>
          <p:cNvPicPr>
            <a:picLocks noChangeAspect="1"/>
          </p:cNvPicPr>
          <p:nvPr/>
        </p:nvPicPr>
        <p:blipFill>
          <a:blip r:embed="rId2"/>
          <a:stretch>
            <a:fillRect/>
          </a:stretch>
        </p:blipFill>
        <p:spPr>
          <a:xfrm>
            <a:off x="4642091" y="133284"/>
            <a:ext cx="9007870" cy="13449433"/>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06" name="Content Placeholder 3" descr="Content Placeholder 3"/>
          <p:cNvPicPr>
            <a:picLocks noChangeAspect="1"/>
          </p:cNvPicPr>
          <p:nvPr/>
        </p:nvPicPr>
        <p:blipFill>
          <a:blip r:embed="rId2">
            <a:alphaModFix amt="35000"/>
          </a:blip>
          <a:stretch>
            <a:fillRect/>
          </a:stretch>
        </p:blipFill>
        <p:spPr>
          <a:xfrm>
            <a:off x="-5" y="18"/>
            <a:ext cx="18288002" cy="13715981"/>
          </a:xfrm>
          <a:prstGeom prst="rect">
            <a:avLst/>
          </a:prstGeom>
          <a:ln w="12700">
            <a:miter lim="400000"/>
          </a:ln>
        </p:spPr>
      </p:pic>
      <p:sp>
        <p:nvSpPr>
          <p:cNvPr id="907" name="Title 1"/>
          <p:cNvSpPr txBox="1">
            <a:spLocks noGrp="1"/>
          </p:cNvSpPr>
          <p:nvPr>
            <p:ph type="title"/>
          </p:nvPr>
        </p:nvSpPr>
        <p:spPr>
          <a:xfrm>
            <a:off x="9710739" y="8243089"/>
            <a:ext cx="7566508" cy="3563458"/>
          </a:xfrm>
          <a:prstGeom prst="rect">
            <a:avLst/>
          </a:prstGeom>
        </p:spPr>
        <p:txBody>
          <a:bodyPr anchor="t"/>
          <a:lstStyle>
            <a:lvl1pPr defTabSz="1371600">
              <a:lnSpc>
                <a:spcPct val="114000"/>
              </a:lnSpc>
              <a:defRPr sz="4800" b="1">
                <a:latin typeface="Gill Sans MT"/>
                <a:ea typeface="Gill Sans MT"/>
                <a:cs typeface="Gill Sans MT"/>
                <a:sym typeface="Gill Sans MT"/>
              </a:defRPr>
            </a:lvl1pPr>
          </a:lstStyle>
          <a:p>
            <a:r>
              <a:t>Using proper techniques and the right tools may allow you to enjoy gardening through life.</a:t>
            </a:r>
          </a:p>
        </p:txBody>
      </p:sp>
      <p:sp>
        <p:nvSpPr>
          <p:cNvPr id="908" name="Freeform: Shape 17"/>
          <p:cNvSpPr/>
          <p:nvPr/>
        </p:nvSpPr>
        <p:spPr>
          <a:xfrm rot="10800000" flipH="1">
            <a:off x="-8" y="-4"/>
            <a:ext cx="8699994" cy="10289384"/>
          </a:xfrm>
          <a:custGeom>
            <a:avLst/>
            <a:gdLst/>
            <a:ahLst/>
            <a:cxnLst>
              <a:cxn ang="0">
                <a:pos x="wd2" y="hd2"/>
              </a:cxn>
              <a:cxn ang="5400000">
                <a:pos x="wd2" y="hd2"/>
              </a:cxn>
              <a:cxn ang="10800000">
                <a:pos x="wd2" y="hd2"/>
              </a:cxn>
              <a:cxn ang="16200000">
                <a:pos x="wd2" y="hd2"/>
              </a:cxn>
            </a:cxnLst>
            <a:rect l="0" t="0" r="r" b="b"/>
            <a:pathLst>
              <a:path w="21600" h="21600" extrusionOk="0">
                <a:moveTo>
                  <a:pt x="2486" y="21600"/>
                </a:moveTo>
                <a:lnTo>
                  <a:pt x="13864" y="21600"/>
                </a:lnTo>
                <a:lnTo>
                  <a:pt x="14582" y="21307"/>
                </a:lnTo>
                <a:cubicBezTo>
                  <a:pt x="18762" y="19387"/>
                  <a:pt x="21600" y="15643"/>
                  <a:pt x="21600" y="11338"/>
                </a:cubicBezTo>
                <a:cubicBezTo>
                  <a:pt x="21600" y="5076"/>
                  <a:pt x="15596" y="0"/>
                  <a:pt x="8191" y="0"/>
                </a:cubicBezTo>
                <a:cubicBezTo>
                  <a:pt x="5356" y="0"/>
                  <a:pt x="2726" y="744"/>
                  <a:pt x="560" y="2013"/>
                </a:cubicBezTo>
                <a:lnTo>
                  <a:pt x="0" y="2372"/>
                </a:lnTo>
                <a:lnTo>
                  <a:pt x="0" y="20304"/>
                </a:lnTo>
                <a:lnTo>
                  <a:pt x="560" y="20662"/>
                </a:lnTo>
                <a:cubicBezTo>
                  <a:pt x="870" y="20844"/>
                  <a:pt x="1189" y="21014"/>
                  <a:pt x="1516" y="21174"/>
                </a:cubicBezTo>
                <a:close/>
              </a:path>
            </a:pathLst>
          </a:custGeom>
          <a:solidFill>
            <a:srgbClr val="FFFFFF">
              <a:alpha val="80000"/>
            </a:srgbClr>
          </a:solidFill>
          <a:ln w="12700">
            <a:miter lim="400000"/>
          </a:ln>
        </p:spPr>
        <p:txBody>
          <a:bodyPr lIns="50800" tIns="50800" rIns="50800" bIns="50800" anchor="ctr"/>
          <a:lstStyle/>
          <a:p>
            <a:pPr defTabSz="1371600">
              <a:defRPr sz="2600">
                <a:solidFill>
                  <a:srgbClr val="FFFFFF"/>
                </a:solidFill>
                <a:latin typeface="Calibri"/>
                <a:ea typeface="Calibri"/>
                <a:cs typeface="Calibri"/>
                <a:sym typeface="Calibri"/>
              </a:defRPr>
            </a:pPr>
            <a:endParaRPr/>
          </a:p>
        </p:txBody>
      </p:sp>
      <p:pic>
        <p:nvPicPr>
          <p:cNvPr id="909" name="Picture 5" descr="Picture 5"/>
          <p:cNvPicPr>
            <a:picLocks noChangeAspect="1"/>
          </p:cNvPicPr>
          <p:nvPr/>
        </p:nvPicPr>
        <p:blipFill>
          <a:blip r:embed="rId3"/>
          <a:stretch>
            <a:fillRect/>
          </a:stretch>
        </p:blipFill>
        <p:spPr>
          <a:xfrm>
            <a:off x="-4" y="2"/>
            <a:ext cx="8449072" cy="10024666"/>
          </a:xfrm>
          <a:custGeom>
            <a:avLst/>
            <a:gdLst/>
            <a:ahLst/>
            <a:cxnLst>
              <a:cxn ang="0">
                <a:pos x="wd2" y="hd2"/>
              </a:cxn>
              <a:cxn ang="5400000">
                <a:pos x="wd2" y="hd2"/>
              </a:cxn>
              <a:cxn ang="10800000">
                <a:pos x="wd2" y="hd2"/>
              </a:cxn>
              <a:cxn ang="16200000">
                <a:pos x="wd2" y="hd2"/>
              </a:cxn>
            </a:cxnLst>
            <a:rect l="0" t="0" r="r" b="b"/>
            <a:pathLst>
              <a:path w="21600" h="21600" extrusionOk="0">
                <a:moveTo>
                  <a:pt x="4467" y="0"/>
                </a:moveTo>
                <a:lnTo>
                  <a:pt x="3954" y="138"/>
                </a:lnTo>
                <a:cubicBezTo>
                  <a:pt x="2546" y="572"/>
                  <a:pt x="1252" y="1204"/>
                  <a:pt x="117" y="1993"/>
                </a:cubicBezTo>
                <a:lnTo>
                  <a:pt x="0" y="2082"/>
                </a:lnTo>
                <a:lnTo>
                  <a:pt x="0" y="18983"/>
                </a:lnTo>
                <a:lnTo>
                  <a:pt x="117" y="19073"/>
                </a:lnTo>
                <a:cubicBezTo>
                  <a:pt x="2387" y="20652"/>
                  <a:pt x="5296" y="21600"/>
                  <a:pt x="8469" y="21600"/>
                </a:cubicBezTo>
                <a:cubicBezTo>
                  <a:pt x="15721" y="21600"/>
                  <a:pt x="21600" y="16645"/>
                  <a:pt x="21600" y="10533"/>
                </a:cubicBezTo>
                <a:cubicBezTo>
                  <a:pt x="21600" y="5949"/>
                  <a:pt x="18293" y="2015"/>
                  <a:pt x="13581" y="335"/>
                </a:cubicBezTo>
                <a:lnTo>
                  <a:pt x="12493" y="0"/>
                </a:lnTo>
                <a:lnTo>
                  <a:pt x="4467" y="0"/>
                </a:lnTo>
                <a:close/>
              </a:path>
            </a:pathLst>
          </a:cu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TextBox 12"/>
          <p:cNvSpPr txBox="1"/>
          <p:nvPr/>
        </p:nvSpPr>
        <p:spPr>
          <a:xfrm>
            <a:off x="10384973" y="3219473"/>
            <a:ext cx="6901539" cy="72770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normAutofit/>
          </a:bodyPr>
          <a:lstStyle/>
          <a:p>
            <a:pPr defTabSz="1828800">
              <a:lnSpc>
                <a:spcPct val="102600"/>
              </a:lnSpc>
              <a:spcBef>
                <a:spcPts val="1200"/>
              </a:spcBef>
              <a:defRPr sz="6000" b="1">
                <a:solidFill>
                  <a:srgbClr val="FFFFFF"/>
                </a:solidFill>
                <a:latin typeface="Gill Sans MT"/>
                <a:ea typeface="Gill Sans MT"/>
                <a:cs typeface="Gill Sans MT"/>
                <a:sym typeface="Gill Sans MT"/>
              </a:defRPr>
            </a:pPr>
            <a:r>
              <a:t>Thank you for attending!</a:t>
            </a:r>
            <a:endParaRPr sz="5000">
              <a:latin typeface="Arial"/>
              <a:ea typeface="Arial"/>
              <a:cs typeface="Arial"/>
              <a:sym typeface="Arial"/>
            </a:endParaRPr>
          </a:p>
          <a:p>
            <a:pPr defTabSz="1828800">
              <a:lnSpc>
                <a:spcPct val="102600"/>
              </a:lnSpc>
              <a:spcBef>
                <a:spcPts val="1200"/>
              </a:spcBef>
              <a:defRPr sz="6000" b="1">
                <a:solidFill>
                  <a:srgbClr val="FFFFFF"/>
                </a:solidFill>
                <a:latin typeface="Gill Sans MT"/>
                <a:ea typeface="Gill Sans MT"/>
                <a:cs typeface="Gill Sans MT"/>
                <a:sym typeface="Gill Sans MT"/>
              </a:defRPr>
            </a:pPr>
            <a:endParaRPr sz="5000">
              <a:latin typeface="Arial"/>
              <a:ea typeface="Arial"/>
              <a:cs typeface="Arial"/>
              <a:sym typeface="Arial"/>
            </a:endParaRPr>
          </a:p>
          <a:p>
            <a:pPr defTabSz="1828800">
              <a:lnSpc>
                <a:spcPct val="102600"/>
              </a:lnSpc>
              <a:spcBef>
                <a:spcPts val="1200"/>
              </a:spcBef>
              <a:defRPr sz="6000" b="1">
                <a:solidFill>
                  <a:srgbClr val="FFFFFF"/>
                </a:solidFill>
                <a:latin typeface="Gill Sans MT"/>
                <a:ea typeface="Gill Sans MT"/>
                <a:cs typeface="Gill Sans MT"/>
                <a:sym typeface="Gill Sans MT"/>
              </a:defRPr>
            </a:pPr>
            <a:r>
              <a:t>Are there any questions?</a:t>
            </a:r>
          </a:p>
        </p:txBody>
      </p:sp>
      <p:sp>
        <p:nvSpPr>
          <p:cNvPr id="912" name="Freeform: Shape 17"/>
          <p:cNvSpPr/>
          <p:nvPr/>
        </p:nvSpPr>
        <p:spPr>
          <a:xfrm flipH="1">
            <a:off x="-1" y="0"/>
            <a:ext cx="9258301" cy="137160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2" y="0"/>
                </a:lnTo>
                <a:lnTo>
                  <a:pt x="123" y="841"/>
                </a:lnTo>
                <a:cubicBezTo>
                  <a:pt x="42" y="1562"/>
                  <a:pt x="0" y="2293"/>
                  <a:pt x="0" y="3033"/>
                </a:cubicBezTo>
                <a:cubicBezTo>
                  <a:pt x="0" y="10800"/>
                  <a:pt x="4591" y="17602"/>
                  <a:pt x="11464" y="21361"/>
                </a:cubicBezTo>
                <a:lnTo>
                  <a:pt x="11925" y="21600"/>
                </a:lnTo>
                <a:lnTo>
                  <a:pt x="21600" y="21600"/>
                </a:lnTo>
                <a:close/>
              </a:path>
            </a:pathLst>
          </a:custGeom>
          <a:solidFill>
            <a:srgbClr val="FFFFFF">
              <a:alpha val="80000"/>
            </a:srgbClr>
          </a:solidFill>
          <a:ln w="12700">
            <a:miter lim="400000"/>
          </a:ln>
        </p:spPr>
        <p:txBody>
          <a:bodyPr lIns="50800" tIns="50800" rIns="50800" bIns="50800" anchor="ctr"/>
          <a:lstStyle/>
          <a:p>
            <a:pPr defTabSz="1828800">
              <a:defRPr sz="3600">
                <a:solidFill>
                  <a:srgbClr val="FFFFFF"/>
                </a:solidFill>
                <a:latin typeface="Calibri"/>
                <a:ea typeface="Calibri"/>
                <a:cs typeface="Calibri"/>
                <a:sym typeface="Calibri"/>
              </a:defRPr>
            </a:pPr>
            <a:endParaRPr/>
          </a:p>
        </p:txBody>
      </p:sp>
      <p:pic>
        <p:nvPicPr>
          <p:cNvPr id="913" name="Picture 6" descr="Picture 6"/>
          <p:cNvPicPr>
            <a:picLocks noChangeAspect="1"/>
          </p:cNvPicPr>
          <p:nvPr/>
        </p:nvPicPr>
        <p:blipFill>
          <a:blip r:embed="rId2"/>
          <a:srcRect/>
          <a:stretch>
            <a:fillRect/>
          </a:stretch>
        </p:blipFill>
        <p:spPr>
          <a:xfrm>
            <a:off x="40" y="19"/>
            <a:ext cx="9036051" cy="137159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738" y="21600"/>
                </a:lnTo>
                <a:lnTo>
                  <a:pt x="9144" y="21418"/>
                </a:lnTo>
                <a:cubicBezTo>
                  <a:pt x="16564" y="17877"/>
                  <a:pt x="21600" y="10971"/>
                  <a:pt x="21600" y="3032"/>
                </a:cubicBezTo>
                <a:cubicBezTo>
                  <a:pt x="21600" y="2311"/>
                  <a:pt x="21559" y="1598"/>
                  <a:pt x="21478" y="895"/>
                </a:cubicBezTo>
                <a:lnTo>
                  <a:pt x="21348" y="0"/>
                </a:lnTo>
                <a:lnTo>
                  <a:pt x="0" y="0"/>
                </a:lnTo>
                <a:close/>
              </a:path>
            </a:pathLst>
          </a:custGeom>
          <a:ln w="12700">
            <a:miter lim="400000"/>
          </a:ln>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5D5D5"/>
            </a:gs>
            <a:gs pos="100000">
              <a:srgbClr val="B7B19D"/>
            </a:gs>
          </a:gsLst>
          <a:lin ang="5400000" scaled="0"/>
        </a:gradFill>
        <a:effectLst/>
      </p:bgPr>
    </p:bg>
    <p:spTree>
      <p:nvGrpSpPr>
        <p:cNvPr id="1" name=""/>
        <p:cNvGrpSpPr/>
        <p:nvPr/>
      </p:nvGrpSpPr>
      <p:grpSpPr>
        <a:xfrm>
          <a:off x="0" y="0"/>
          <a:ext cx="0" cy="0"/>
          <a:chOff x="0" y="0"/>
          <a:chExt cx="0" cy="0"/>
        </a:xfrm>
      </p:grpSpPr>
      <p:sp>
        <p:nvSpPr>
          <p:cNvPr id="915" name="~ sewmg.org…"/>
          <p:cNvSpPr txBox="1">
            <a:spLocks noGrp="1"/>
          </p:cNvSpPr>
          <p:nvPr>
            <p:ph type="body" sz="half" idx="1"/>
          </p:nvPr>
        </p:nvSpPr>
        <p:spPr>
          <a:xfrm>
            <a:off x="1485900" y="2422281"/>
            <a:ext cx="15316200" cy="7620680"/>
          </a:xfrm>
          <a:prstGeom prst="rect">
            <a:avLst/>
          </a:prstGeom>
        </p:spPr>
        <p:txBody>
          <a:bodyPr>
            <a:normAutofit/>
          </a:bodyPr>
          <a:lstStyle/>
          <a:p>
            <a:pPr marL="0" indent="0">
              <a:buSzTx/>
              <a:buNone/>
              <a:defRPr sz="7200"/>
            </a:pPr>
            <a:r>
              <a:rPr lang="en-US" sz="8000" b="1" dirty="0">
                <a:solidFill>
                  <a:srgbClr val="588F26"/>
                </a:solidFill>
              </a:rPr>
              <a:t>Visit</a:t>
            </a:r>
            <a:r>
              <a:rPr lang="en-US" b="1" dirty="0">
                <a:solidFill>
                  <a:srgbClr val="588F26"/>
                </a:solidFill>
              </a:rPr>
              <a:t> website</a:t>
            </a:r>
            <a:r>
              <a:rPr lang="en-US" b="1">
                <a:solidFill>
                  <a:srgbClr val="588F26"/>
                </a:solidFill>
              </a:rPr>
              <a:t>: sewmg</a:t>
            </a:r>
            <a:r>
              <a:rPr lang="en-US" b="1" dirty="0" err="1">
                <a:solidFill>
                  <a:srgbClr val="588F26"/>
                </a:solidFill>
              </a:rPr>
              <a:t>.org</a:t>
            </a:r>
            <a:endParaRPr b="1" u="sng" dirty="0">
              <a:solidFill>
                <a:srgbClr val="588F26"/>
              </a:solidFill>
              <a:uFill>
                <a:solidFill>
                  <a:srgbClr val="0000FF"/>
                </a:solidFill>
              </a:uFill>
              <a:hlinkClick r:id="rId3"/>
            </a:endParaRPr>
          </a:p>
          <a:p>
            <a:pPr marL="0" indent="0">
              <a:buSzTx/>
              <a:buNone/>
              <a:defRPr sz="7200"/>
            </a:pPr>
            <a:r>
              <a:rPr lang="en-US" dirty="0"/>
              <a:t>On Menu bar choose:</a:t>
            </a:r>
          </a:p>
          <a:p>
            <a:pPr marL="23813" indent="0">
              <a:buSzTx/>
              <a:buNone/>
              <a:defRPr sz="7200"/>
            </a:pPr>
            <a:r>
              <a:rPr dirty="0"/>
              <a:t>Activities</a:t>
            </a:r>
            <a:r>
              <a:rPr lang="en-US" dirty="0"/>
              <a:t> - then </a:t>
            </a:r>
            <a:r>
              <a:rPr dirty="0"/>
              <a:t>Lifelong Gardening</a:t>
            </a:r>
          </a:p>
          <a:p>
            <a:pPr marL="23813" indent="0">
              <a:buSzTx/>
              <a:buNone/>
              <a:defRPr sz="7200"/>
            </a:pPr>
            <a:r>
              <a:rPr lang="en-US" dirty="0"/>
              <a:t>Lifelong Gardening Toolbox includes  Tool Book (last item)</a:t>
            </a:r>
            <a:endParaRPr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Title 1"/>
          <p:cNvSpPr txBox="1">
            <a:spLocks noGrp="1"/>
          </p:cNvSpPr>
          <p:nvPr>
            <p:ph type="title"/>
          </p:nvPr>
        </p:nvSpPr>
        <p:spPr>
          <a:xfrm>
            <a:off x="8003400" y="2080900"/>
            <a:ext cx="9605678" cy="1558929"/>
          </a:xfrm>
          <a:prstGeom prst="rect">
            <a:avLst/>
          </a:prstGeom>
          <a:solidFill>
            <a:srgbClr val="D9D9D9"/>
          </a:solidFill>
        </p:spPr>
        <p:txBody>
          <a:bodyPr/>
          <a:lstStyle>
            <a:lvl1pPr algn="ctr">
              <a:defRPr sz="7200">
                <a:solidFill>
                  <a:srgbClr val="3B3838"/>
                </a:solidFill>
                <a:latin typeface="Gill Sans MT"/>
                <a:ea typeface="Gill Sans MT"/>
                <a:cs typeface="Gill Sans MT"/>
                <a:sym typeface="Gill Sans MT"/>
              </a:defRPr>
            </a:lvl1pPr>
          </a:lstStyle>
          <a:p>
            <a:r>
              <a:t>Handouts</a:t>
            </a:r>
          </a:p>
        </p:txBody>
      </p:sp>
      <p:sp>
        <p:nvSpPr>
          <p:cNvPr id="308" name="Content Placeholder 10"/>
          <p:cNvSpPr txBox="1">
            <a:spLocks noGrp="1"/>
          </p:cNvSpPr>
          <p:nvPr>
            <p:ph type="body" sz="half" idx="1"/>
          </p:nvPr>
        </p:nvSpPr>
        <p:spPr>
          <a:xfrm>
            <a:off x="8003400" y="4147211"/>
            <a:ext cx="9605679" cy="7487889"/>
          </a:xfrm>
          <a:prstGeom prst="rect">
            <a:avLst/>
          </a:prstGeom>
        </p:spPr>
        <p:txBody>
          <a:bodyPr>
            <a:normAutofit fontScale="92500"/>
          </a:bodyPr>
          <a:lstStyle/>
          <a:p>
            <a:pPr marL="395431" indent="-395431" defTabSz="1581728">
              <a:lnSpc>
                <a:spcPct val="100000"/>
              </a:lnSpc>
              <a:spcBef>
                <a:spcPts val="5800"/>
              </a:spcBef>
              <a:defRPr sz="4464">
                <a:solidFill>
                  <a:srgbClr val="262626"/>
                </a:solidFill>
                <a:latin typeface="Gill Sans MT"/>
                <a:ea typeface="Gill Sans MT"/>
                <a:cs typeface="Gill Sans MT"/>
                <a:sym typeface="Gill Sans MT"/>
              </a:defRPr>
            </a:pPr>
            <a:r>
              <a:rPr dirty="0"/>
              <a:t>Gardening Exercises and Body Mechanics Brochure</a:t>
            </a:r>
            <a:endParaRPr sz="4092" dirty="0"/>
          </a:p>
          <a:p>
            <a:pPr marL="395431" indent="-395431" defTabSz="1581728">
              <a:lnSpc>
                <a:spcPct val="100000"/>
              </a:lnSpc>
              <a:spcBef>
                <a:spcPts val="3400"/>
              </a:spcBef>
              <a:defRPr sz="4464">
                <a:solidFill>
                  <a:srgbClr val="262626"/>
                </a:solidFill>
                <a:latin typeface="Gill Sans MT"/>
                <a:ea typeface="Gill Sans MT"/>
                <a:cs typeface="Gill Sans MT"/>
                <a:sym typeface="Gill Sans MT"/>
              </a:defRPr>
            </a:pPr>
            <a:r>
              <a:rPr dirty="0"/>
              <a:t>Lifelong Gardening Tips Brochure</a:t>
            </a:r>
            <a:endParaRPr sz="4092" dirty="0"/>
          </a:p>
          <a:p>
            <a:pPr marL="395431" indent="-395431" defTabSz="1581728">
              <a:lnSpc>
                <a:spcPct val="100000"/>
              </a:lnSpc>
              <a:spcBef>
                <a:spcPts val="3400"/>
              </a:spcBef>
              <a:defRPr sz="4464">
                <a:solidFill>
                  <a:srgbClr val="262626"/>
                </a:solidFill>
                <a:latin typeface="Gill Sans MT"/>
                <a:ea typeface="Gill Sans MT"/>
                <a:cs typeface="Gill Sans MT"/>
                <a:sym typeface="Gill Sans MT"/>
              </a:defRPr>
            </a:pPr>
            <a:r>
              <a:rPr dirty="0"/>
              <a:t>Lifelong Gardening Information:</a:t>
            </a:r>
            <a:endParaRPr sz="4092" dirty="0"/>
          </a:p>
          <a:p>
            <a:pPr marL="746125" indent="-349250" defTabSz="1581728">
              <a:lnSpc>
                <a:spcPct val="110000"/>
              </a:lnSpc>
              <a:spcBef>
                <a:spcPts val="0"/>
              </a:spcBef>
              <a:buSzTx/>
              <a:buFont typeface="Wingdings" pitchFamily="2" charset="2"/>
              <a:buChar char="§"/>
              <a:defRPr sz="4464" i="1">
                <a:solidFill>
                  <a:srgbClr val="262626"/>
                </a:solidFill>
                <a:latin typeface="Gill Sans MT"/>
                <a:ea typeface="Gill Sans MT"/>
                <a:cs typeface="Gill Sans MT"/>
                <a:sym typeface="Gill Sans MT"/>
              </a:defRPr>
            </a:pPr>
            <a:r>
              <a:rPr dirty="0">
                <a:solidFill>
                  <a:schemeClr val="tx1">
                    <a:lumMod val="75000"/>
                  </a:schemeClr>
                </a:solidFill>
              </a:rPr>
              <a:t>Basic Tool Considerations</a:t>
            </a:r>
            <a:endParaRPr sz="4092" dirty="0">
              <a:solidFill>
                <a:schemeClr val="tx1">
                  <a:lumMod val="75000"/>
                </a:schemeClr>
              </a:solidFill>
            </a:endParaRPr>
          </a:p>
          <a:p>
            <a:pPr marL="746125" indent="-349250" defTabSz="1581728">
              <a:lnSpc>
                <a:spcPct val="110000"/>
              </a:lnSpc>
              <a:spcBef>
                <a:spcPts val="0"/>
              </a:spcBef>
              <a:buSzTx/>
              <a:buFont typeface="Wingdings" pitchFamily="2" charset="2"/>
              <a:buChar char="§"/>
              <a:defRPr sz="4464" i="1">
                <a:solidFill>
                  <a:srgbClr val="262626"/>
                </a:solidFill>
                <a:latin typeface="Gill Sans MT"/>
                <a:ea typeface="Gill Sans MT"/>
                <a:cs typeface="Gill Sans MT"/>
                <a:sym typeface="Gill Sans MT"/>
              </a:defRPr>
            </a:pPr>
            <a:r>
              <a:rPr dirty="0">
                <a:solidFill>
                  <a:schemeClr val="tx1">
                    <a:lumMod val="75000"/>
                  </a:schemeClr>
                </a:solidFill>
              </a:rPr>
              <a:t>East Care Plant Selection</a:t>
            </a:r>
            <a:endParaRPr sz="4092" dirty="0">
              <a:solidFill>
                <a:schemeClr val="tx1">
                  <a:lumMod val="75000"/>
                </a:schemeClr>
              </a:solidFill>
            </a:endParaRPr>
          </a:p>
          <a:p>
            <a:pPr marL="746125" indent="-349250" defTabSz="1581728">
              <a:lnSpc>
                <a:spcPct val="110000"/>
              </a:lnSpc>
              <a:spcBef>
                <a:spcPts val="0"/>
              </a:spcBef>
              <a:buSzTx/>
              <a:buFont typeface="Wingdings" pitchFamily="2" charset="2"/>
              <a:buChar char="§"/>
              <a:defRPr sz="4464" i="1">
                <a:solidFill>
                  <a:srgbClr val="262626"/>
                </a:solidFill>
                <a:latin typeface="Gill Sans MT"/>
                <a:ea typeface="Gill Sans MT"/>
                <a:cs typeface="Gill Sans MT"/>
                <a:sym typeface="Gill Sans MT"/>
              </a:defRPr>
            </a:pPr>
            <a:r>
              <a:rPr dirty="0">
                <a:solidFill>
                  <a:schemeClr val="tx1">
                    <a:lumMod val="75000"/>
                  </a:schemeClr>
                </a:solidFill>
              </a:rPr>
              <a:t>Equipment - Enabling Tools for Gardening</a:t>
            </a:r>
            <a:endParaRPr lang="en-US" dirty="0">
              <a:solidFill>
                <a:schemeClr val="tx1">
                  <a:lumMod val="75000"/>
                </a:schemeClr>
              </a:solidFill>
            </a:endParaRPr>
          </a:p>
          <a:p>
            <a:pPr marL="746125" indent="-349250" defTabSz="1581728">
              <a:lnSpc>
                <a:spcPct val="110000"/>
              </a:lnSpc>
              <a:spcBef>
                <a:spcPts val="0"/>
              </a:spcBef>
              <a:buSzTx/>
              <a:buFont typeface="Wingdings" pitchFamily="2" charset="2"/>
              <a:buChar char="§"/>
              <a:defRPr sz="4464" i="1">
                <a:solidFill>
                  <a:srgbClr val="262626"/>
                </a:solidFill>
                <a:latin typeface="Gill Sans MT"/>
                <a:ea typeface="Gill Sans MT"/>
                <a:cs typeface="Gill Sans MT"/>
                <a:sym typeface="Gill Sans MT"/>
              </a:defRPr>
            </a:pPr>
            <a:r>
              <a:rPr dirty="0">
                <a:solidFill>
                  <a:schemeClr val="tx1">
                    <a:lumMod val="75000"/>
                  </a:schemeClr>
                </a:solidFill>
              </a:rPr>
              <a:t>Websites and Catalogs</a:t>
            </a:r>
            <a:endParaRPr lang="en-US" dirty="0">
              <a:solidFill>
                <a:schemeClr val="tx1">
                  <a:lumMod val="75000"/>
                </a:schemeClr>
              </a:solidFill>
            </a:endParaRPr>
          </a:p>
          <a:p>
            <a:pPr marL="746125" indent="-349250" defTabSz="1581728">
              <a:lnSpc>
                <a:spcPct val="110000"/>
              </a:lnSpc>
              <a:spcBef>
                <a:spcPts val="0"/>
              </a:spcBef>
              <a:buSzTx/>
              <a:buFont typeface="Wingdings" pitchFamily="2" charset="2"/>
              <a:buChar char="§"/>
              <a:defRPr sz="4464" i="1">
                <a:solidFill>
                  <a:srgbClr val="262626"/>
                </a:solidFill>
                <a:latin typeface="Gill Sans MT"/>
                <a:ea typeface="Gill Sans MT"/>
                <a:cs typeface="Gill Sans MT"/>
                <a:sym typeface="Gill Sans MT"/>
              </a:defRPr>
            </a:pPr>
            <a:r>
              <a:rPr dirty="0">
                <a:solidFill>
                  <a:schemeClr val="tx1">
                    <a:lumMod val="75000"/>
                  </a:schemeClr>
                </a:solidFill>
              </a:rPr>
              <a:t>Publications and Reference Books</a:t>
            </a:r>
          </a:p>
        </p:txBody>
      </p:sp>
      <p:pic>
        <p:nvPicPr>
          <p:cNvPr id="309" name="Picture 4" descr="Picture 4"/>
          <p:cNvPicPr>
            <a:picLocks noChangeAspect="1"/>
          </p:cNvPicPr>
          <p:nvPr/>
        </p:nvPicPr>
        <p:blipFill>
          <a:blip r:embed="rId3"/>
          <a:stretch>
            <a:fillRect/>
          </a:stretch>
        </p:blipFill>
        <p:spPr>
          <a:xfrm>
            <a:off x="678921" y="4147211"/>
            <a:ext cx="6675117" cy="667512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Rectangle 8"/>
          <p:cNvSpPr/>
          <p:nvPr/>
        </p:nvSpPr>
        <p:spPr>
          <a:xfrm>
            <a:off x="504826" y="641348"/>
            <a:ext cx="6499226" cy="12360280"/>
          </a:xfrm>
          <a:prstGeom prst="rect">
            <a:avLst/>
          </a:prstGeom>
          <a:solidFill>
            <a:srgbClr val="404040">
              <a:alpha val="89804"/>
            </a:srgbClr>
          </a:solidFill>
          <a:ln w="254000" cap="sq">
            <a:solidFill>
              <a:srgbClr val="BFBFBF">
                <a:alpha val="80000"/>
              </a:srgbClr>
            </a:solidFill>
            <a:miter/>
          </a:ln>
        </p:spPr>
        <p:txBody>
          <a:bodyPr lIns="50800" tIns="50800" rIns="50800" bIns="50800" anchor="ctr"/>
          <a:lstStyle/>
          <a:p>
            <a:pPr defTabSz="1828800">
              <a:defRPr sz="3600">
                <a:solidFill>
                  <a:srgbClr val="FFFFFF"/>
                </a:solidFill>
                <a:latin typeface="Gill Sans MT"/>
                <a:ea typeface="Gill Sans MT"/>
                <a:cs typeface="Gill Sans MT"/>
                <a:sym typeface="Gill Sans MT"/>
              </a:defRPr>
            </a:pPr>
            <a:endParaRPr/>
          </a:p>
        </p:txBody>
      </p:sp>
      <p:sp>
        <p:nvSpPr>
          <p:cNvPr id="314" name="Title 3"/>
          <p:cNvSpPr txBox="1">
            <a:spLocks noGrp="1"/>
          </p:cNvSpPr>
          <p:nvPr>
            <p:ph type="title"/>
          </p:nvPr>
        </p:nvSpPr>
        <p:spPr>
          <a:xfrm>
            <a:off x="704850" y="714374"/>
            <a:ext cx="6299200" cy="6670676"/>
          </a:xfrm>
          <a:prstGeom prst="rect">
            <a:avLst/>
          </a:prstGeom>
        </p:spPr>
        <p:txBody>
          <a:bodyPr anchor="b"/>
          <a:lstStyle/>
          <a:p>
            <a:pPr algn="ctr">
              <a:defRPr sz="7200" b="1">
                <a:solidFill>
                  <a:srgbClr val="FFFFFF"/>
                </a:solidFill>
                <a:latin typeface="Gill Sans MT"/>
                <a:ea typeface="Gill Sans MT"/>
                <a:cs typeface="Gill Sans MT"/>
                <a:sym typeface="Gill Sans MT"/>
              </a:defRPr>
            </a:pPr>
            <a:r>
              <a:t>Gardening</a:t>
            </a:r>
            <a:br/>
            <a:r>
              <a:t>Basics</a:t>
            </a:r>
            <a:r>
              <a:rPr>
                <a:latin typeface="Arial"/>
                <a:ea typeface="Arial"/>
                <a:cs typeface="Arial"/>
                <a:sym typeface="Arial"/>
              </a:rPr>
              <a:t> </a:t>
            </a:r>
          </a:p>
        </p:txBody>
      </p:sp>
      <p:sp>
        <p:nvSpPr>
          <p:cNvPr id="315" name="Straight Connector 10"/>
          <p:cNvSpPr/>
          <p:nvPr/>
        </p:nvSpPr>
        <p:spPr>
          <a:xfrm>
            <a:off x="1787525" y="7820026"/>
            <a:ext cx="3879853" cy="1"/>
          </a:xfrm>
          <a:prstGeom prst="line">
            <a:avLst/>
          </a:prstGeom>
          <a:ln w="38100">
            <a:solidFill>
              <a:srgbClr val="D9D9D9"/>
            </a:solidFill>
            <a:miter/>
          </a:ln>
        </p:spPr>
        <p:txBody>
          <a:bodyPr lIns="45718" tIns="45718" rIns="45718" bIns="45718"/>
          <a:lstStyle/>
          <a:p>
            <a:endParaRPr/>
          </a:p>
        </p:txBody>
      </p:sp>
      <p:pic>
        <p:nvPicPr>
          <p:cNvPr id="316" name="Picture 2" descr="Picture 2"/>
          <p:cNvPicPr>
            <a:picLocks noChangeAspect="1"/>
          </p:cNvPicPr>
          <p:nvPr/>
        </p:nvPicPr>
        <p:blipFill>
          <a:blip r:embed="rId2"/>
          <a:stretch>
            <a:fillRect/>
          </a:stretch>
        </p:blipFill>
        <p:spPr>
          <a:xfrm>
            <a:off x="2154238" y="8810627"/>
            <a:ext cx="3200401" cy="3200401"/>
          </a:xfrm>
          <a:prstGeom prst="rect">
            <a:avLst/>
          </a:prstGeom>
          <a:ln w="12700">
            <a:miter lim="400000"/>
          </a:ln>
        </p:spPr>
      </p:pic>
      <p:pic>
        <p:nvPicPr>
          <p:cNvPr id="317" name="Picture 2" descr="Picture 2"/>
          <p:cNvPicPr>
            <a:picLocks noChangeAspect="1"/>
          </p:cNvPicPr>
          <p:nvPr/>
        </p:nvPicPr>
        <p:blipFill>
          <a:blip r:embed="rId3"/>
          <a:stretch>
            <a:fillRect/>
          </a:stretch>
        </p:blipFill>
        <p:spPr>
          <a:xfrm>
            <a:off x="7589218" y="509269"/>
            <a:ext cx="4355157" cy="6035042"/>
          </a:xfrm>
          <a:prstGeom prst="rect">
            <a:avLst/>
          </a:prstGeom>
          <a:ln w="12700">
            <a:miter lim="400000"/>
          </a:ln>
        </p:spPr>
      </p:pic>
      <p:pic>
        <p:nvPicPr>
          <p:cNvPr id="318" name="Picture 4" descr="Picture 4"/>
          <p:cNvPicPr>
            <a:picLocks noChangeAspect="1"/>
          </p:cNvPicPr>
          <p:nvPr/>
        </p:nvPicPr>
        <p:blipFill>
          <a:blip r:embed="rId4"/>
          <a:stretch>
            <a:fillRect/>
          </a:stretch>
        </p:blipFill>
        <p:spPr>
          <a:xfrm>
            <a:off x="12529542" y="509269"/>
            <a:ext cx="5258934" cy="5669281"/>
          </a:xfrm>
          <a:prstGeom prst="rect">
            <a:avLst/>
          </a:prstGeom>
          <a:ln w="12700">
            <a:miter lim="400000"/>
          </a:ln>
        </p:spPr>
      </p:pic>
      <p:pic>
        <p:nvPicPr>
          <p:cNvPr id="319" name="Picture 12" descr="Picture 12"/>
          <p:cNvPicPr>
            <a:picLocks noChangeAspect="1"/>
          </p:cNvPicPr>
          <p:nvPr/>
        </p:nvPicPr>
        <p:blipFill>
          <a:blip r:embed="rId5"/>
          <a:stretch>
            <a:fillRect/>
          </a:stretch>
        </p:blipFill>
        <p:spPr>
          <a:xfrm flipH="1">
            <a:off x="13803135" y="6858000"/>
            <a:ext cx="4361993" cy="6492241"/>
          </a:xfrm>
          <a:prstGeom prst="rect">
            <a:avLst/>
          </a:prstGeom>
          <a:ln w="12700">
            <a:miter lim="400000"/>
          </a:ln>
        </p:spPr>
      </p:pic>
      <p:pic>
        <p:nvPicPr>
          <p:cNvPr id="320" name="Picture 6" descr="Picture 6"/>
          <p:cNvPicPr>
            <a:picLocks noChangeAspect="1"/>
          </p:cNvPicPr>
          <p:nvPr/>
        </p:nvPicPr>
        <p:blipFill>
          <a:blip r:embed="rId6"/>
          <a:stretch>
            <a:fillRect/>
          </a:stretch>
        </p:blipFill>
        <p:spPr>
          <a:xfrm>
            <a:off x="7301369" y="6736080"/>
            <a:ext cx="6200115" cy="576072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300</TotalTime>
  <Words>4116</Words>
  <Application>Microsoft Macintosh PowerPoint</Application>
  <PresentationFormat>Custom</PresentationFormat>
  <Paragraphs>465</Paragraphs>
  <Slides>76</Slides>
  <Notes>64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Calibri</vt:lpstr>
      <vt:lpstr>Gill Sans MT</vt:lpstr>
      <vt:lpstr>Helvetica Neue</vt:lpstr>
      <vt:lpstr>Helvetica Neue Medium</vt:lpstr>
      <vt:lpstr>Wingdings</vt:lpstr>
      <vt:lpstr>21_BasicWhite</vt:lpstr>
      <vt:lpstr>PowerPoint Presentation</vt:lpstr>
      <vt:lpstr>PowerPoint Presentation</vt:lpstr>
      <vt:lpstr>PowerPoint Presentation</vt:lpstr>
      <vt:lpstr>PowerPoint Presentation</vt:lpstr>
      <vt:lpstr>Lifelong Gardening MISSION</vt:lpstr>
      <vt:lpstr>Tools are Available to Handle</vt:lpstr>
      <vt:lpstr>PowerPoint Presentation</vt:lpstr>
      <vt:lpstr>Handouts</vt:lpstr>
      <vt:lpstr>Gardening Basics </vt:lpstr>
      <vt:lpstr>Be Prepared</vt:lpstr>
      <vt:lpstr>PowerPoint Presentation</vt:lpstr>
      <vt:lpstr>No matter where you are in your garden journey . . .</vt:lpstr>
      <vt:lpstr>Consider the Scale of Your Project</vt:lpstr>
      <vt:lpstr>PowerPoint Presentation</vt:lpstr>
      <vt:lpstr>PowerPoint Presentation</vt:lpstr>
      <vt:lpstr>PowerPoint Presentation</vt:lpstr>
      <vt:lpstr>PowerPoint Presentation</vt:lpstr>
      <vt:lpstr>PowerPoint Presentation</vt:lpstr>
      <vt:lpstr>Plant Selection</vt:lpstr>
      <vt:lpstr>PowerPoint Presentation</vt:lpstr>
      <vt:lpstr>PowerPoint Presentation</vt:lpstr>
      <vt:lpstr>PowerPoint Presentation</vt:lpstr>
      <vt:lpstr>Avoid Thumb Pressure</vt:lpstr>
      <vt:lpstr>Avoid Prolonged Pinching and Squeezing</vt:lpstr>
      <vt:lpstr>PowerPoint Presentation</vt:lpstr>
      <vt:lpstr>PowerPoint Presentation</vt:lpstr>
      <vt:lpstr>PowerPoint Presentation</vt:lpstr>
      <vt:lpstr>PowerPoint Presentation</vt:lpstr>
      <vt:lpstr>Use Wheels for Transport</vt:lpstr>
      <vt:lpstr>PowerPoint Presentation</vt:lpstr>
      <vt:lpstr>PowerPoint Presentation</vt:lpstr>
      <vt:lpstr>Seats and Kneelers</vt:lpstr>
      <vt:lpstr>PowerPoint Presentation</vt:lpstr>
      <vt:lpstr>PowerPoint Presentation</vt:lpstr>
      <vt:lpstr>PowerPoint Presentation</vt:lpstr>
      <vt:lpstr>Good Body Mechanics</vt:lpstr>
      <vt:lpstr>PowerPoint Presentation</vt:lpstr>
      <vt:lpstr>PowerPoint Presentation</vt:lpstr>
      <vt:lpstr>PowerPoint Presentation</vt:lpstr>
      <vt:lpstr>PowerPoint Presentation</vt:lpstr>
      <vt:lpstr>Switch Tasks Change Positions Often</vt:lpstr>
      <vt:lpstr>PowerPoint Presentation</vt:lpstr>
      <vt:lpstr>Use Larger Muscles and Joints</vt:lpstr>
      <vt:lpstr>PowerPoint Presentation</vt:lpstr>
      <vt:lpstr>Planting</vt:lpstr>
      <vt:lpstr>Use Better Methods</vt:lpstr>
      <vt:lpstr>Weeding</vt:lpstr>
      <vt:lpstr>PowerPoint Presentation</vt:lpstr>
      <vt:lpstr>PowerPoint Presentation</vt:lpstr>
      <vt:lpstr>Use Smaller Tool Ends</vt:lpstr>
      <vt:lpstr>Raking</vt:lpstr>
      <vt:lpstr>PowerPoint Presentation</vt:lpstr>
      <vt:lpstr>Protect Joints </vt:lpstr>
      <vt:lpstr>PowerPoint Presentation</vt:lpstr>
      <vt:lpstr>PowerPoint Presentation</vt:lpstr>
      <vt:lpstr>Best Position</vt:lpstr>
      <vt:lpstr>Best Position</vt:lpstr>
      <vt:lpstr>PowerPoint Presentation</vt:lpstr>
      <vt:lpstr>Good Positions</vt:lpstr>
      <vt:lpstr> Hand Tools</vt:lpstr>
      <vt:lpstr>PowerPoint Presentation</vt:lpstr>
      <vt:lpstr>Gloves Should Fit</vt:lpstr>
      <vt:lpstr>PowerPoint Presentation</vt:lpstr>
      <vt:lpstr>Peta Easi-Grip® Tools “More Work for Less Effort”</vt:lpstr>
      <vt:lpstr>Peta Easi-Grip®  Add-on Handles</vt:lpstr>
      <vt:lpstr>PowerPoint Presentation</vt:lpstr>
      <vt:lpstr>Use Proper Pruners</vt:lpstr>
      <vt:lpstr>Select Pruner for Hand Size</vt:lpstr>
      <vt:lpstr>Anvil vs. Bypass Pruners</vt:lpstr>
      <vt:lpstr>PowerPoint Presentation</vt:lpstr>
      <vt:lpstr>PowerPoint Presentation</vt:lpstr>
      <vt:lpstr>PowerPoint Presentation</vt:lpstr>
      <vt:lpstr>PowerPoint Presentation</vt:lpstr>
      <vt:lpstr>Using proper techniques and the right tools may allow you to enjoy gardening through life.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Susan McDonell</cp:lastModifiedBy>
  <cp:revision>12</cp:revision>
  <cp:lastPrinted>2025-01-07T00:23:00Z</cp:lastPrinted>
  <dcterms:modified xsi:type="dcterms:W3CDTF">2025-01-07T21:02:56Z</dcterms:modified>
</cp:coreProperties>
</file>