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8" r:id="rId50"/>
    <p:sldId id="307"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E23"/>
    <a:srgbClr val="025A06"/>
    <a:srgbClr val="79A653"/>
    <a:srgbClr val="F9E71E"/>
    <a:srgbClr val="F38F06"/>
    <a:srgbClr val="5E9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14"/>
    <p:restoredTop sz="94637"/>
  </p:normalViewPr>
  <p:slideViewPr>
    <p:cSldViewPr snapToGrid="0" snapToObjects="1">
      <p:cViewPr varScale="1">
        <p:scale>
          <a:sx n="37" d="100"/>
          <a:sy n="37" d="100"/>
        </p:scale>
        <p:origin x="379"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28" name="Shape 2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1143000" y="685800"/>
            <a:ext cx="4572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This is Southeast Wisconsin Master Gardeners Lifelong Learning Project’s Mission.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1143000" y="685800"/>
            <a:ext cx="4572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Be innovative in your containers.</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r>
              <a:t>What other suggestions do you have?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1143000" y="685800"/>
            <a:ext cx="4572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“Belly button” gardening or ledge gardens.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1143000" y="685800"/>
            <a:ext cx="4572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Remember your level of commitment –</a:t>
            </a:r>
          </a:p>
          <a:p>
            <a:pPr defTabSz="914400">
              <a:lnSpc>
                <a:spcPct val="100000"/>
              </a:lnSpc>
              <a:defRPr sz="2400">
                <a:latin typeface="Calibri"/>
                <a:ea typeface="Calibri"/>
                <a:cs typeface="Calibri"/>
                <a:sym typeface="Calibri"/>
              </a:defRPr>
            </a:pPr>
            <a:r>
              <a:t>Do you want lots of colorful flowers – consider pots and plots of annuals –</a:t>
            </a:r>
          </a:p>
          <a:p>
            <a:pPr defTabSz="914400">
              <a:lnSpc>
                <a:spcPct val="100000"/>
              </a:lnSpc>
              <a:defRPr sz="2400">
                <a:latin typeface="Calibri"/>
                <a:ea typeface="Calibri"/>
                <a:cs typeface="Calibri"/>
                <a:sym typeface="Calibri"/>
              </a:defRPr>
            </a:pPr>
            <a:r>
              <a:t>Or do you prefer annual beds that require less maintenance?</a:t>
            </a:r>
          </a:p>
          <a:p>
            <a:pPr defTabSz="914400">
              <a:lnSpc>
                <a:spcPct val="100000"/>
              </a:lnSpc>
              <a:defRPr sz="2400">
                <a:latin typeface="Calibri"/>
                <a:ea typeface="Calibri"/>
                <a:cs typeface="Calibri"/>
                <a:sym typeface="Calibri"/>
              </a:defRPr>
            </a:pPr>
            <a:r>
              <a:t>Bulbs anyone? Do not forget to accent with beautiful foliage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1143000" y="685800"/>
            <a:ext cx="4572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Discuss points on the slide with the audience. Tell story of something you planted that was not good.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1143000" y="685800"/>
            <a:ext cx="4572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defTabSz="914400">
              <a:lnSpc>
                <a:spcPct val="100000"/>
              </a:lnSpc>
              <a:defRPr sz="2800">
                <a:latin typeface="Calibri"/>
                <a:ea typeface="Calibri"/>
                <a:cs typeface="Calibri"/>
                <a:sym typeface="Calibri"/>
              </a:defRPr>
            </a:pPr>
            <a:r>
              <a:t>To save energy and reduce maintenance in your garden let’s review this list of the things to avoid and know what your level of commitment is.</a:t>
            </a:r>
          </a:p>
          <a:p>
            <a:pPr defTabSz="914400">
              <a:lnSpc>
                <a:spcPct val="100000"/>
              </a:lnSpc>
              <a:defRPr sz="2800">
                <a:latin typeface="Calibri"/>
                <a:ea typeface="Calibri"/>
                <a:cs typeface="Calibri"/>
                <a:sym typeface="Calibri"/>
              </a:defRPr>
            </a:pPr>
            <a:r>
              <a:t>For less maintenance in the garden – Avoid:</a:t>
            </a:r>
          </a:p>
          <a:p>
            <a:pPr defTabSz="914400">
              <a:lnSpc>
                <a:spcPct val="100000"/>
              </a:lnSpc>
              <a:defRPr sz="2800">
                <a:latin typeface="Calibri"/>
                <a:ea typeface="Calibri"/>
                <a:cs typeface="Calibri"/>
                <a:sym typeface="Calibri"/>
              </a:defRPr>
            </a:pPr>
            <a:r>
              <a:t>Deadheading needs</a:t>
            </a:r>
          </a:p>
          <a:p>
            <a:pPr defTabSz="914400">
              <a:lnSpc>
                <a:spcPct val="100000"/>
              </a:lnSpc>
              <a:defRPr sz="2800">
                <a:latin typeface="Calibri"/>
                <a:ea typeface="Calibri"/>
                <a:cs typeface="Calibri"/>
                <a:sym typeface="Calibri"/>
              </a:defRPr>
            </a:pPr>
            <a:r>
              <a:t>Special care --- Diseases in your area –</a:t>
            </a:r>
          </a:p>
          <a:p>
            <a:pPr defTabSz="914400">
              <a:lnSpc>
                <a:spcPct val="100000"/>
              </a:lnSpc>
              <a:defRPr sz="2800">
                <a:latin typeface="Calibri"/>
                <a:ea typeface="Calibri"/>
                <a:cs typeface="Calibri"/>
                <a:sym typeface="Calibri"/>
              </a:defRPr>
            </a:pPr>
            <a:r>
              <a:t>How often a plant needs to be divided or will you need to remove plants because they are not hardy in your zone.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 2.5 gallon water container weights 22 lbs.  Can you lift that?  Should you lift </a:t>
            </a:r>
          </a:p>
          <a:p>
            <a:pPr defTabSz="914400">
              <a:lnSpc>
                <a:spcPct val="100000"/>
              </a:lnSpc>
              <a:defRPr sz="2400">
                <a:latin typeface="Calibri"/>
                <a:ea typeface="Calibri"/>
                <a:cs typeface="Calibri"/>
                <a:sym typeface="Calibri"/>
              </a:defRPr>
            </a:pPr>
            <a:r>
              <a:t>that much weight?   Show Fiskars two-handled watering can.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1143000" y="685800"/>
            <a:ext cx="4572000" cy="3429000"/>
          </a:xfrm>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Use the old fashion technique, your finger!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1143000" y="685800"/>
            <a:ext cx="4572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Make sure the watering wand has a metal loop that grips the handle so you </a:t>
            </a:r>
          </a:p>
          <a:p>
            <a:pPr defTabSz="914400">
              <a:lnSpc>
                <a:spcPct val="100000"/>
              </a:lnSpc>
              <a:defRPr sz="2400">
                <a:latin typeface="Calibri"/>
                <a:ea typeface="Calibri"/>
                <a:cs typeface="Calibri"/>
                <a:sym typeface="Calibri"/>
              </a:defRPr>
            </a:pPr>
            <a:r>
              <a:t>don’t have to squeeze the handle which causes stress.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1143000" y="685800"/>
            <a:ext cx="4572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defRPr sz="2800">
                <a:latin typeface="Calibri"/>
                <a:ea typeface="Calibri"/>
                <a:cs typeface="Calibri"/>
                <a:sym typeface="Calibri"/>
              </a:defRPr>
            </a:pPr>
            <a:r>
              <a:t>Review 4 bullet points:</a:t>
            </a:r>
          </a:p>
          <a:p>
            <a:pPr defTabSz="914400">
              <a:lnSpc>
                <a:spcPct val="100000"/>
              </a:lnSpc>
              <a:defRPr sz="2800">
                <a:latin typeface="Calibri"/>
                <a:ea typeface="Calibri"/>
                <a:cs typeface="Calibri"/>
                <a:sym typeface="Calibri"/>
              </a:defRPr>
            </a:pPr>
            <a:r>
              <a:t>Ergonomic or modified tools help to save energy.</a:t>
            </a:r>
          </a:p>
          <a:p>
            <a:pPr defTabSz="914400">
              <a:lnSpc>
                <a:spcPct val="100000"/>
              </a:lnSpc>
              <a:defRPr sz="2800">
                <a:latin typeface="Calibri"/>
                <a:ea typeface="Calibri"/>
                <a:cs typeface="Calibri"/>
                <a:sym typeface="Calibri"/>
              </a:defRPr>
            </a:pPr>
            <a:r>
              <a:t>Long handles give you move leverage.</a:t>
            </a:r>
          </a:p>
          <a:p>
            <a:pPr defTabSz="914400">
              <a:lnSpc>
                <a:spcPct val="100000"/>
              </a:lnSpc>
              <a:defRPr sz="2800">
                <a:latin typeface="Calibri"/>
                <a:ea typeface="Calibri"/>
                <a:cs typeface="Calibri"/>
                <a:sym typeface="Calibri"/>
              </a:defRPr>
            </a:pPr>
            <a:r>
              <a:t>Smaller tool ends help you to lift and move weight that is easier on smaller muscles and saves energy.</a:t>
            </a:r>
          </a:p>
          <a:p>
            <a:pPr defTabSz="914400">
              <a:lnSpc>
                <a:spcPct val="100000"/>
              </a:lnSpc>
              <a:defRPr sz="2800">
                <a:latin typeface="Calibri"/>
                <a:ea typeface="Calibri"/>
                <a:cs typeface="Calibri"/>
                <a:sym typeface="Calibri"/>
              </a:defRPr>
            </a:pPr>
            <a:r>
              <a:t>Two-handed tasks save energy and allows for more strength to do a task.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To save energy. Explain the three items listed on the slide. If you have a small urban garden a garden bag or bucket may be sufficient for your tools; but if you have a more expansive garden  you might want to consider placing tools out in your garden, or a 2-wheeled cart to help move things.  How about a golf bag or other means to move tools easily around your garden area.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After reading Disclaimer in a fast “radio commercial” voice, reiterate we are not doctors.  If you have a preexisting condition, check with your doctor about how much you can do in the garden.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The garden is also all about your tools and the care and use of these tools. If possible, don’t store them dirty; minimally, clean at the end of the gardening season.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1143000" y="685800"/>
            <a:ext cx="4572000" cy="342900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lvl1pPr defTabSz="464576">
              <a:lnSpc>
                <a:spcPct val="100000"/>
              </a:lnSpc>
              <a:spcBef>
                <a:spcPts val="800"/>
              </a:spcBef>
              <a:defRPr sz="2400">
                <a:latin typeface="Calibri"/>
                <a:ea typeface="Calibri"/>
                <a:cs typeface="Calibri"/>
                <a:sym typeface="Calibri"/>
              </a:defRPr>
            </a:lvl1pPr>
          </a:lstStyle>
          <a:p>
            <a:r>
              <a:t>Balancing a wheelbarrow can put stress on the body, especially if you overfill it (can topple).  Two wheels gives you more balance.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modifying a tool using pipe wrap and tape. Explain ease and low costs.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1143000" y="685800"/>
            <a:ext cx="4572000" cy="3429000"/>
          </a:xfrm>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pPr defTabSz="914400">
              <a:lnSpc>
                <a:spcPct val="100000"/>
              </a:lnSpc>
              <a:defRPr>
                <a:latin typeface="Calibri"/>
                <a:ea typeface="Calibri"/>
                <a:cs typeface="Calibri"/>
                <a:sym typeface="Calibri"/>
              </a:defRPr>
            </a:pPr>
            <a:r>
              <a:t>The D-grip mounts mid-way down the garden tool or snow shovel handle and gives lifting leverage to the forward hand. It also minimizes bending of the back.</a:t>
            </a:r>
          </a:p>
          <a:p>
            <a:pPr defTabSz="914400">
              <a:lnSpc>
                <a:spcPct val="100000"/>
              </a:lnSpc>
              <a:defRPr>
                <a:latin typeface="Calibri"/>
                <a:ea typeface="Calibri"/>
                <a:cs typeface="Calibri"/>
                <a:sym typeface="Calibri"/>
              </a:defRPr>
            </a:pPr>
            <a:r>
              <a:t>The T-grip mounts at the upper end of a garden tool handle and gives pushing and pulling control to the back hand. It also minimizes bending of the wrist and allows for full-body leverage when pushing.  Both handles are designed to offer arthritis and back pain relief and to reduce the risk of repetitive strain injuries, including Carpal Tunnel Syndrome and tendonitis. The plastic grip is easily movable from one tool to another; you may need to use a wrench for tightening.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1143000" y="685800"/>
            <a:ext cx="4572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It equalizes the weight between two people.</a:t>
            </a:r>
          </a:p>
          <a:p>
            <a:pPr defTabSz="914400">
              <a:lnSpc>
                <a:spcPct val="100000"/>
              </a:lnSpc>
              <a:defRPr sz="2400">
                <a:latin typeface="Calibri"/>
                <a:ea typeface="Calibri"/>
                <a:cs typeface="Calibri"/>
                <a:sym typeface="Calibri"/>
              </a:defRPr>
            </a:pPr>
            <a:r>
              <a:t>For bringing your prize winning pumpkin from the garden.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1143000" y="685800"/>
            <a:ext cx="4572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rPr dirty="0"/>
              <a:t>Has adjustable lever that clamps onto the rim of pot to keep it on the foot for transportation.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1143000" y="685800"/>
            <a:ext cx="4572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Have you ever had the moment when you thought Oh NO – I have just done something that will hurt tomorrow????</a:t>
            </a:r>
          </a:p>
          <a:p>
            <a:pPr defTabSz="914400">
              <a:lnSpc>
                <a:spcPct val="100000"/>
              </a:lnSpc>
              <a:defRPr sz="2400">
                <a:latin typeface="Calibri"/>
                <a:ea typeface="Calibri"/>
                <a:cs typeface="Calibri"/>
                <a:sym typeface="Calibri"/>
              </a:defRPr>
            </a:pPr>
            <a:r>
              <a:t>Did you stretch before starting in your garden ????</a:t>
            </a:r>
          </a:p>
          <a:p>
            <a:pPr defTabSz="914400">
              <a:lnSpc>
                <a:spcPct val="100000"/>
              </a:lnSpc>
              <a:defRPr sz="2400">
                <a:latin typeface="Calibri"/>
                <a:ea typeface="Calibri"/>
                <a:cs typeface="Calibri"/>
                <a:sym typeface="Calibri"/>
              </a:defRPr>
            </a:pPr>
            <a:r>
              <a:t>Pay attention to your body.  Pain = stop/change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xfrm>
            <a:off x="1143000" y="685800"/>
            <a:ext cx="4572000" cy="3429000"/>
          </a:xfrm>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lvl1pPr defTabSz="914400">
              <a:lnSpc>
                <a:spcPct val="100000"/>
              </a:lnSpc>
              <a:defRPr sz="2800">
                <a:latin typeface="Calibri"/>
                <a:ea typeface="Calibri"/>
                <a:cs typeface="Calibri"/>
                <a:sym typeface="Calibri"/>
              </a:defRPr>
            </a:lvl1pPr>
          </a:lstStyle>
          <a:p>
            <a:r>
              <a:t>Now we’ll discuss good body mechanics.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1143000" y="685800"/>
            <a:ext cx="4572000" cy="3429000"/>
          </a:xfrm>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rPr dirty="0"/>
              <a:t>Review the first 4 rules. Each will float in on click.</a:t>
            </a:r>
          </a:p>
          <a:p>
            <a:pPr defTabSz="914400">
              <a:lnSpc>
                <a:spcPct val="100000"/>
              </a:lnSpc>
              <a:defRPr sz="2400" b="1">
                <a:latin typeface="Calibri"/>
                <a:ea typeface="Calibri"/>
                <a:cs typeface="Calibri"/>
                <a:sym typeface="Calibri"/>
              </a:defRPr>
            </a:pPr>
            <a:r>
              <a:rPr dirty="0"/>
              <a:t>Demo proper bending</a:t>
            </a:r>
            <a:r>
              <a:rPr b="0" dirty="0"/>
              <a:t>: from hips with knees above feet and rear pushed backward.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xfrm>
            <a:off x="1143000" y="685800"/>
            <a:ext cx="4572000" cy="3429000"/>
          </a:xfrm>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remaining 4 rules.</a:t>
            </a:r>
          </a:p>
          <a:p>
            <a:pPr defTabSz="914400">
              <a:lnSpc>
                <a:spcPct val="100000"/>
              </a:lnSpc>
              <a:defRPr sz="2400">
                <a:latin typeface="Calibri"/>
                <a:ea typeface="Calibri"/>
                <a:cs typeface="Calibri"/>
                <a:sym typeface="Calibri"/>
              </a:defRPr>
            </a:pPr>
            <a:r>
              <a:t>Remember twisting was a dance not a way to move loads.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1143000" y="685800"/>
            <a:ext cx="4572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Review objectives with the audience; state these objectives in different words.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Activity:  Provide these directions.   </a:t>
            </a:r>
          </a:p>
          <a:p>
            <a:pPr defTabSz="914400">
              <a:lnSpc>
                <a:spcPct val="100000"/>
              </a:lnSpc>
              <a:defRPr sz="2400">
                <a:latin typeface="Calibri"/>
                <a:ea typeface="Calibri"/>
                <a:cs typeface="Calibri"/>
                <a:sym typeface="Calibri"/>
              </a:defRPr>
            </a:pPr>
            <a:r>
              <a:t>Assistants can move through the group to assist learners who appear confused or struggling.</a:t>
            </a:r>
          </a:p>
          <a:p>
            <a:pPr defTabSz="914400">
              <a:lnSpc>
                <a:spcPct val="100000"/>
              </a:lnSpc>
              <a:defRPr sz="2400">
                <a:latin typeface="Calibri"/>
                <a:ea typeface="Calibri"/>
                <a:cs typeface="Calibri"/>
                <a:sym typeface="Calibri"/>
              </a:defRPr>
            </a:pPr>
            <a:r>
              <a:t>May want to restate a rule or two – remember to maintain a wide base of support and avoid bending for more than 7 minutes without a change in position.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xfrm>
            <a:off x="1143000" y="685800"/>
            <a:ext cx="4572000" cy="3429000"/>
          </a:xfrm>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Change tasks and actions often every 10-15 minutes.  Helps to prevent strains and muscle fatigue.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xfrm>
            <a:off x="1143000" y="685800"/>
            <a:ext cx="4572000" cy="3429000"/>
          </a:xfrm>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rPr dirty="0"/>
              <a:t>Sit if it works for your body.  Notice the ladies are using a telescoping tool to weed with both hands; this helps center the tool to your body.</a:t>
            </a:r>
          </a:p>
          <a:p>
            <a:pPr defTabSz="914400">
              <a:lnSpc>
                <a:spcPct val="100000"/>
              </a:lnSpc>
              <a:defRPr sz="2400">
                <a:latin typeface="Calibri"/>
                <a:ea typeface="Calibri"/>
                <a:cs typeface="Calibri"/>
                <a:sym typeface="Calibri"/>
              </a:defRPr>
            </a:pPr>
            <a:r>
              <a:rPr dirty="0"/>
              <a:t>Take a rest and hydration break; maybe a short walk around the rest of your garden . . . remember to change tasks often.</a:t>
            </a:r>
          </a:p>
          <a:p>
            <a:pPr defTabSz="914400">
              <a:lnSpc>
                <a:spcPct val="100000"/>
              </a:lnSpc>
              <a:defRPr sz="2400">
                <a:latin typeface="Calibri"/>
                <a:ea typeface="Calibri"/>
                <a:cs typeface="Calibri"/>
                <a:sym typeface="Calibri"/>
              </a:defRPr>
            </a:pPr>
            <a:r>
              <a:rPr dirty="0"/>
              <a:t>Do you need more sunscreen or bug spray?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xfrm>
            <a:off x="1143000" y="685800"/>
            <a:ext cx="4572000" cy="3429000"/>
          </a:xfrm>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Large muscles are better than using tiny muscles.</a:t>
            </a:r>
          </a:p>
          <a:p>
            <a:pPr defTabSz="914400">
              <a:lnSpc>
                <a:spcPct val="100000"/>
              </a:lnSpc>
              <a:defRPr sz="2400">
                <a:latin typeface="Calibri"/>
                <a:ea typeface="Calibri"/>
                <a:cs typeface="Calibri"/>
                <a:sym typeface="Calibri"/>
              </a:defRPr>
            </a:pPr>
            <a:r>
              <a:t>Look at Ann in the top right photo carrying the tray rather than pinching.</a:t>
            </a:r>
          </a:p>
          <a:p>
            <a:pPr defTabSz="914400">
              <a:lnSpc>
                <a:spcPct val="100000"/>
              </a:lnSpc>
              <a:defRPr sz="2400">
                <a:latin typeface="Calibri"/>
                <a:ea typeface="Calibri"/>
                <a:cs typeface="Calibri"/>
                <a:sym typeface="Calibri"/>
              </a:defRPr>
            </a:pPr>
            <a:r>
              <a:t>Two-handed tools are better that one-handed, especially if you’re working for more that 10 minutes.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gardener on the upper left is shoveling in a manner that stresses the body – note the straight knees and rounded back.    </a:t>
            </a:r>
            <a:br/>
            <a:r>
              <a:t>The gardener on the upper right is lifting while straightening her hips and knees and not using her back to lift.</a:t>
            </a:r>
          </a:p>
          <a:p>
            <a:pPr defTabSz="914400">
              <a:lnSpc>
                <a:spcPct val="100000"/>
              </a:lnSpc>
              <a:defRPr sz="2400">
                <a:latin typeface="Calibri"/>
                <a:ea typeface="Calibri"/>
                <a:cs typeface="Calibri"/>
                <a:sym typeface="Calibri"/>
              </a:defRPr>
            </a:pPr>
            <a:r>
              <a:t>Placement of soil: In the bottom left photo the gardener is twisting her trunk to place soil in a container that is located away from the digging hole.</a:t>
            </a:r>
          </a:p>
          <a:p>
            <a:pPr defTabSz="914400">
              <a:lnSpc>
                <a:spcPct val="100000"/>
              </a:lnSpc>
              <a:defRPr sz="2400">
                <a:latin typeface="Calibri"/>
                <a:ea typeface="Calibri"/>
                <a:cs typeface="Calibri"/>
                <a:sym typeface="Calibri"/>
              </a:defRPr>
            </a:pPr>
            <a:r>
              <a:t>In the bottom right photo, the gardener has stepped around with the soil on the shovel to directly face the receptacle.</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r>
              <a:t>Note that a shovel that has an oversized head will hold a load of soil that is too heavy to be lifted comfortably.</a:t>
            </a:r>
          </a:p>
          <a:p>
            <a:pPr defTabSz="914400">
              <a:lnSpc>
                <a:spcPct val="100000"/>
              </a:lnSpc>
              <a:defRPr sz="2400">
                <a:latin typeface="Calibri"/>
                <a:ea typeface="Calibri"/>
                <a:cs typeface="Calibri"/>
                <a:sym typeface="Calibri"/>
              </a:defRPr>
            </a:pPr>
            <a:r>
              <a:t>Remember to keep the tool end sharp so that less effort is used cutting through the soil or plant roots.</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xfrm>
            <a:off x="1143000" y="685800"/>
            <a:ext cx="4572000" cy="3429000"/>
          </a:xfrm>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Lifting – where are your big muscles in this action? Use the hips and knees to lift and rotate your whole body.</a:t>
            </a:r>
          </a:p>
          <a:p>
            <a:pPr defTabSz="914400">
              <a:lnSpc>
                <a:spcPct val="100000"/>
              </a:lnSpc>
              <a:defRPr sz="2400">
                <a:latin typeface="Calibri"/>
                <a:ea typeface="Calibri"/>
                <a:cs typeface="Calibri"/>
                <a:sym typeface="Calibri"/>
              </a:defRPr>
            </a:pPr>
            <a:r>
              <a:t>Do not twist.  Point both feet in the direction you are going.</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1143000" y="685800"/>
            <a:ext cx="4572000" cy="3429000"/>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Does your tool selection match your size/structure?  The tool on the left is too big for this woman and she will hurt herself trying to move too much. With a larger rake you may gather more leaves, but will you be able to move them</a:t>
            </a:r>
          </a:p>
          <a:p>
            <a:pPr defTabSz="914400">
              <a:lnSpc>
                <a:spcPct val="100000"/>
              </a:lnSpc>
              <a:defRPr sz="2400">
                <a:latin typeface="Calibri"/>
                <a:ea typeface="Calibri"/>
                <a:cs typeface="Calibri"/>
                <a:sym typeface="Calibri"/>
              </a:defRPr>
            </a:pPr>
            <a:r>
              <a:t>safely especially if wet?</a:t>
            </a: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1143000" y="685800"/>
            <a:ext cx="4572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the incorrect way, then dance with the rake the correct way (vacuuming also).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xfrm>
            <a:off x="1143000" y="685800"/>
            <a:ext cx="4572000" cy="3429000"/>
          </a:xfrm>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Next, we’ll talk about protecting your joints.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xfrm>
            <a:off x="1143000" y="685800"/>
            <a:ext cx="4572000" cy="3429000"/>
          </a:xfrm>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When standing and your hand is down to your side, this is the neutral position.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1143000" y="685800"/>
            <a:ext cx="4572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Show and discuss the handouts.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xfrm>
            <a:off x="1143000" y="685800"/>
            <a:ext cx="4572000" cy="3429000"/>
          </a:xfrm>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Adaptive tool or power tools? DIY large seed planter:  PVC piping attached to a dowel or broom handle with clamps.</a:t>
            </a:r>
          </a:p>
          <a:p>
            <a:pPr defTabSz="914400">
              <a:lnSpc>
                <a:spcPct val="100000"/>
              </a:lnSpc>
              <a:defRPr sz="2400">
                <a:latin typeface="Calibri"/>
                <a:ea typeface="Calibri"/>
                <a:cs typeface="Calibri"/>
                <a:sym typeface="Calibri"/>
              </a:defRPr>
            </a:pPr>
            <a:r>
              <a:t>Make your time in the garden easier – and consider later actions.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What is wrong in these pictures?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xfrm>
            <a:off x="1143000" y="685800"/>
            <a:ext cx="4572000" cy="3429000"/>
          </a:xfrm>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Hoeing anyone – Talk about Diamond Hoe (should be 8’)</a:t>
            </a:r>
          </a:p>
          <a:p>
            <a:pPr defTabSz="914400">
              <a:lnSpc>
                <a:spcPct val="100000"/>
              </a:lnSpc>
              <a:defRPr sz="2400">
                <a:latin typeface="Calibri"/>
                <a:ea typeface="Calibri"/>
                <a:cs typeface="Calibri"/>
                <a:sym typeface="Calibri"/>
              </a:defRPr>
            </a:pPr>
            <a:r>
              <a:t>Describe the 3 positions in the upper right picture</a:t>
            </a:r>
          </a:p>
          <a:p>
            <a:pPr defTabSz="914400">
              <a:lnSpc>
                <a:spcPct val="100000"/>
              </a:lnSpc>
              <a:defRPr sz="2400">
                <a:latin typeface="Calibri"/>
                <a:ea typeface="Calibri"/>
                <a:cs typeface="Calibri"/>
                <a:sym typeface="Calibri"/>
              </a:defRPr>
            </a:pPr>
            <a:r>
              <a:t>Discuss alternatives – sitting and the correct posture for weeding a small patch.</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xfrm>
            <a:off x="1143000" y="685800"/>
            <a:ext cx="4572000" cy="3429000"/>
          </a:xfrm>
          <a:prstGeom prst="rect">
            <a:avLst/>
          </a:prstGeom>
        </p:spPr>
        <p:txBody>
          <a:bodyPr/>
          <a:lstStyle/>
          <a:p>
            <a:endParaRPr/>
          </a:p>
        </p:txBody>
      </p:sp>
      <p:sp>
        <p:nvSpPr>
          <p:cNvPr id="674" name="Shape 674"/>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Handy tool - keeps you upright. Demonstrate weeder (no bending required).</a:t>
            </a: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xfrm>
            <a:off x="1143000" y="685800"/>
            <a:ext cx="4572000" cy="3429000"/>
          </a:xfrm>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Get audience involved; ask them to give points to remember.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1143000" y="685800"/>
            <a:ext cx="4572000" cy="3429000"/>
          </a:xfrm>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How many of you have felt fatigue after your hand has been in one of these incorrect positions for a length of time?  Now you can successfully demonstrate the neutral hand positions that will provide relief from some of this fatigue. Note:  Incorrect wrist positions can contribute to carpal tunnel syndrome or other injuries.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xfrm>
            <a:off x="1143000" y="685800"/>
            <a:ext cx="4572000" cy="3429000"/>
          </a:xfrm>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When striking (as with a hammer) or performing repetitive motions with one hand, remember to keep your wrist in a neutral position. Also rest your wrists often by allowing your hands to hang alongside your legs or rest in your lap.</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xfrm>
            <a:off x="1143000" y="685800"/>
            <a:ext cx="4572000" cy="3429000"/>
          </a:xfrm>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 photos on the bottom show proper positions when using hand garden tools.</a:t>
            </a:r>
          </a:p>
          <a:p>
            <a:pPr defTabSz="914400">
              <a:lnSpc>
                <a:spcPct val="100000"/>
              </a:lnSpc>
              <a:defRPr sz="2400">
                <a:latin typeface="Calibri"/>
                <a:ea typeface="Calibri"/>
                <a:cs typeface="Calibri"/>
                <a:sym typeface="Calibri"/>
              </a:defRPr>
            </a:pPr>
            <a:r>
              <a:t>Poor position causes stress - the wrist is bent forward toward the palm and excessively toward the little finger.</a:t>
            </a:r>
          </a:p>
          <a:p>
            <a:pPr defTabSz="914400">
              <a:lnSpc>
                <a:spcPct val="100000"/>
              </a:lnSpc>
              <a:defRPr sz="2400">
                <a:latin typeface="Calibri"/>
                <a:ea typeface="Calibri"/>
                <a:cs typeface="Calibri"/>
                <a:sym typeface="Calibri"/>
              </a:defRPr>
            </a:pPr>
            <a:r>
              <a:t>The photos on the bottom show lines that indicate better wrist position; the hand tools used here are called “Radius” tools. Be sure to grasp the tool at the end of the handle; not on the curve of the handle near tool end.   </a:t>
            </a:r>
          </a:p>
          <a:p>
            <a:pPr defTabSz="914400">
              <a:lnSpc>
                <a:spcPct val="100000"/>
              </a:lnSpc>
              <a:defRPr sz="2400">
                <a:latin typeface="Calibri"/>
                <a:ea typeface="Calibri"/>
                <a:cs typeface="Calibri"/>
                <a:sym typeface="Calibri"/>
              </a:defRPr>
            </a:pPr>
            <a:r>
              <a:t>Special equipment isn’t necessarily required, as long as you are aware of the potential for problems.  </a:t>
            </a:r>
          </a:p>
          <a:p>
            <a:pPr defTabSz="914400">
              <a:lnSpc>
                <a:spcPct val="100000"/>
              </a:lnSpc>
              <a:defRPr sz="2400">
                <a:latin typeface="Calibri"/>
                <a:ea typeface="Calibri"/>
                <a:cs typeface="Calibri"/>
                <a:sym typeface="Calibri"/>
              </a:defRPr>
            </a:pPr>
            <a:r>
              <a:t>Consider changing tasks/positions frequently or alternating doing the task from your dominant to your non-dominant hand.</a:t>
            </a:r>
          </a:p>
          <a:p>
            <a:pPr defTabSz="914400">
              <a:lnSpc>
                <a:spcPct val="100000"/>
              </a:lnSpc>
              <a:defRPr sz="2400">
                <a:latin typeface="Calibri"/>
                <a:ea typeface="Calibri"/>
                <a:cs typeface="Calibri"/>
                <a:sym typeface="Calibri"/>
              </a:defRPr>
            </a:pPr>
            <a:endParaRPr/>
          </a:p>
          <a:p>
            <a:pPr defTabSz="914400">
              <a:lnSpc>
                <a:spcPct val="100000"/>
              </a:lnSpc>
              <a:defRPr sz="2400">
                <a:latin typeface="Calibri"/>
                <a:ea typeface="Calibri"/>
                <a:cs typeface="Calibri"/>
                <a:sym typeface="Calibri"/>
              </a:defRPr>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xfrm>
            <a:off x="1143000" y="685800"/>
            <a:ext cx="4572000" cy="3429000"/>
          </a:xfrm>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These views show correct positions: the wrist and hand are properly aligned with the forearm.</a:t>
            </a:r>
          </a:p>
          <a:p>
            <a:pPr defTabSz="914400">
              <a:lnSpc>
                <a:spcPct val="100000"/>
              </a:lnSpc>
              <a:defRPr sz="2400">
                <a:latin typeface="Calibri"/>
                <a:ea typeface="Calibri"/>
                <a:cs typeface="Calibri"/>
                <a:sym typeface="Calibri"/>
              </a:defRPr>
            </a:pPr>
            <a:r>
              <a:t>On the left is a Peta Easi-Grip tool.    </a:t>
            </a:r>
          </a:p>
          <a:p>
            <a:pPr defTabSz="914400">
              <a:lnSpc>
                <a:spcPct val="100000"/>
              </a:lnSpc>
              <a:defRPr sz="2400">
                <a:latin typeface="Calibri"/>
                <a:ea typeface="Calibri"/>
                <a:cs typeface="Calibri"/>
                <a:sym typeface="Calibri"/>
              </a:defRPr>
            </a:pPr>
            <a:r>
              <a:t>On the right you see an additional positioner: Peta fist grip tool with forearm cuff.  This combination decreases stress on the wrist and redirects force to larger elbow joint and muscles.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xfrm>
            <a:off x="1143000" y="685800"/>
            <a:ext cx="4572000" cy="3429000"/>
          </a:xfrm>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Thumbs have very small muscles.  It is important to avoid continual pressure on your thumb.</a:t>
            </a:r>
          </a:p>
          <a:p>
            <a:pPr defTabSz="914400">
              <a:lnSpc>
                <a:spcPct val="100000"/>
              </a:lnSpc>
              <a:defRPr sz="2400">
                <a:latin typeface="Calibri"/>
                <a:ea typeface="Calibri"/>
                <a:cs typeface="Calibri"/>
                <a:sym typeface="Calibri"/>
              </a:defRPr>
            </a:pPr>
            <a:r>
              <a:t>If a gardener has arthritis, the thumb joint is usually painful.  </a:t>
            </a:r>
          </a:p>
          <a:p>
            <a:pPr defTabSz="914400">
              <a:lnSpc>
                <a:spcPct val="100000"/>
              </a:lnSpc>
              <a:defRPr sz="2400">
                <a:latin typeface="Calibri"/>
                <a:ea typeface="Calibri"/>
                <a:cs typeface="Calibri"/>
                <a:sym typeface="Calibri"/>
              </a:defRPr>
            </a:pPr>
            <a:r>
              <a:t>Look for tools with levers or locks to greatly reduce joint impact.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1143000" y="685800"/>
            <a:ext cx="4572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pPr defTabSz="914400">
              <a:lnSpc>
                <a:spcPct val="100000"/>
              </a:lnSpc>
              <a:defRPr sz="3200">
                <a:latin typeface="Calibri"/>
                <a:ea typeface="Calibri"/>
                <a:cs typeface="Calibri"/>
                <a:sym typeface="Calibri"/>
              </a:defRPr>
            </a:pPr>
            <a:r>
              <a:rPr dirty="0"/>
              <a:t>Prepare before heading out to the garden. Warmup exercises are included in the trifold handout received in your packet. </a:t>
            </a:r>
          </a:p>
          <a:p>
            <a:pPr defTabSz="914400">
              <a:lnSpc>
                <a:spcPct val="100000"/>
              </a:lnSpc>
              <a:defRPr sz="3200">
                <a:latin typeface="Calibri"/>
                <a:ea typeface="Calibri"/>
                <a:cs typeface="Calibri"/>
                <a:sym typeface="Calibri"/>
              </a:defRPr>
            </a:pPr>
            <a:r>
              <a:rPr dirty="0"/>
              <a:t>Review other items listed on the slide.</a:t>
            </a:r>
          </a:p>
          <a:p>
            <a:pPr defTabSz="914400">
              <a:lnSpc>
                <a:spcPct val="100000"/>
              </a:lnSpc>
              <a:defRPr sz="3200">
                <a:latin typeface="Calibri"/>
                <a:ea typeface="Calibri"/>
                <a:cs typeface="Calibri"/>
                <a:sym typeface="Calibri"/>
              </a:defRPr>
            </a:pPr>
            <a:r>
              <a:rPr dirty="0"/>
              <a:t>Ask Vanna’s what they have in their Garden Bags/Buckets.</a:t>
            </a:r>
          </a:p>
          <a:p>
            <a:pPr defTabSz="914400">
              <a:lnSpc>
                <a:spcPct val="100000"/>
              </a:lnSpc>
              <a:defRPr sz="3200">
                <a:latin typeface="Calibri"/>
                <a:ea typeface="Calibri"/>
                <a:cs typeface="Calibri"/>
                <a:sym typeface="Calibri"/>
              </a:defRPr>
            </a:pPr>
            <a:r>
              <a:rPr dirty="0"/>
              <a:t>Hats	Sunglasses	Sunscreen</a:t>
            </a:r>
          </a:p>
          <a:p>
            <a:pPr defTabSz="914400">
              <a:lnSpc>
                <a:spcPct val="100000"/>
              </a:lnSpc>
              <a:defRPr sz="3200">
                <a:latin typeface="Calibri"/>
                <a:ea typeface="Calibri"/>
                <a:cs typeface="Calibri"/>
                <a:sym typeface="Calibri"/>
              </a:defRPr>
            </a:pPr>
            <a:r>
              <a:rPr dirty="0"/>
              <a:t>Bug Spray	Cell Phone	Water</a:t>
            </a:r>
          </a:p>
          <a:p>
            <a:pPr defTabSz="914400">
              <a:lnSpc>
                <a:spcPct val="100000"/>
              </a:lnSpc>
              <a:defRPr sz="3200">
                <a:latin typeface="Calibri"/>
                <a:ea typeface="Calibri"/>
                <a:cs typeface="Calibri"/>
                <a:sym typeface="Calibri"/>
              </a:defRPr>
            </a:pPr>
            <a:r>
              <a:rPr dirty="0"/>
              <a:t>Favorite tools		Gloves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Avoid extended use of very small muscles. A stressed grip causes us to use greater energy to perform the task.</a:t>
            </a:r>
          </a:p>
          <a:p>
            <a:pPr defTabSz="914400">
              <a:lnSpc>
                <a:spcPct val="100000"/>
              </a:lnSpc>
              <a:defRPr sz="2400">
                <a:latin typeface="Calibri"/>
                <a:ea typeface="Calibri"/>
                <a:cs typeface="Calibri"/>
                <a:sym typeface="Calibri"/>
              </a:defRPr>
            </a:pPr>
            <a:r>
              <a:t>Grasping over time can cause strain in arms, shoulders, neck, or back and can also raise blood pressure.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xfrm>
            <a:off x="1143000" y="685800"/>
            <a:ext cx="4572000" cy="3429000"/>
          </a:xfrm>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Examples of energy-conserving items are seed tapes, dial planters, and adaptive planters.</a:t>
            </a:r>
          </a:p>
          <a:p>
            <a:pPr defTabSz="914400">
              <a:lnSpc>
                <a:spcPct val="100000"/>
              </a:lnSpc>
              <a:defRPr sz="2400">
                <a:latin typeface="Calibri"/>
                <a:ea typeface="Calibri"/>
                <a:cs typeface="Calibri"/>
                <a:sym typeface="Calibri"/>
              </a:defRPr>
            </a:pPr>
            <a:r>
              <a:t>Seed tapes can be purchased or made during the winter while hoping for spring.  Show how to put a paint brush in a medium styrofoam ball for better grip.</a:t>
            </a:r>
          </a:p>
          <a:p>
            <a:pPr defTabSz="914400">
              <a:lnSpc>
                <a:spcPct val="100000"/>
              </a:lnSpc>
              <a:defRPr sz="2400">
                <a:latin typeface="Calibri"/>
                <a:ea typeface="Calibri"/>
                <a:cs typeface="Calibri"/>
                <a:sym typeface="Calibri"/>
              </a:defRPr>
            </a:pPr>
            <a:r>
              <a:t>Dialers: you fill and shake out seeds. Adaptive tool helps you plant while standing.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1143000" y="685800"/>
            <a:ext cx="4572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Point out what is right and wrong about the hand positions in the photos.  Explain the proper grip photo </a:t>
            </a:r>
            <a:r>
              <a:rPr b="1"/>
              <a:t>with a demonstration</a:t>
            </a:r>
            <a:r>
              <a:t>:  Have everyone in the audience form the letter “O” with their thumb and fingers to feel a natural grip without stress. You are using greater energy to clasp the tool and perform the job when grip is not correct.</a:t>
            </a:r>
          </a:p>
          <a:p>
            <a:pPr defTabSz="914400">
              <a:lnSpc>
                <a:spcPct val="100000"/>
              </a:lnSpc>
              <a:defRPr sz="2400">
                <a:latin typeface="Calibri"/>
                <a:ea typeface="Calibri"/>
                <a:cs typeface="Calibri"/>
                <a:sym typeface="Calibri"/>
              </a:defRPr>
            </a:pPr>
            <a:r>
              <a:t>Stress grip can cause blood pressure to rise and strain to arms, shoulders, neck and back.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xfrm>
            <a:off x="1143000" y="685800"/>
            <a:ext cx="4572000" cy="3429000"/>
          </a:xfrm>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proper grip on a Radius tool.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xfrm>
            <a:off x="1143000" y="685800"/>
            <a:ext cx="4572000" cy="3429000"/>
          </a:xfrm>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Have audience member experience a PETA tool without cuff, then add cuff</a:t>
            </a:r>
          </a:p>
          <a:p>
            <a:pPr defTabSz="914400">
              <a:lnSpc>
                <a:spcPct val="100000"/>
              </a:lnSpc>
              <a:defRPr sz="2400">
                <a:latin typeface="Calibri"/>
                <a:ea typeface="Calibri"/>
                <a:cs typeface="Calibri"/>
                <a:sym typeface="Calibri"/>
              </a:defRPr>
            </a:pPr>
            <a:r>
              <a:t>and see if they can tell the difference.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xfrm>
            <a:off x="1143000" y="685800"/>
            <a:ext cx="4572000" cy="3429000"/>
          </a:xfrm>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There are many shapes and sizes of pruners. Please make certain that the pruner </a:t>
            </a:r>
            <a:r>
              <a:rPr sz="5600" b="1"/>
              <a:t>fits</a:t>
            </a:r>
            <a:r>
              <a:t> your hand. They also come left- or right- handed. Over-extending your fingers due to poor fit will cause injury over time and cause you to use more energy to perform the task. </a:t>
            </a:r>
          </a:p>
          <a:p>
            <a:pPr defTabSz="914400">
              <a:lnSpc>
                <a:spcPct val="100000"/>
              </a:lnSpc>
              <a:defRPr sz="2400" b="1">
                <a:latin typeface="Calibri"/>
                <a:ea typeface="Calibri"/>
                <a:cs typeface="Calibri"/>
                <a:sym typeface="Calibri"/>
              </a:defRPr>
            </a:pPr>
            <a:r>
              <a:t>Remember</a:t>
            </a:r>
            <a:r>
              <a:rPr b="0"/>
              <a:t> your first knuckle should show above the pruner handle when you begin to grasp the tool.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xfrm>
            <a:off x="1143000" y="685800"/>
            <a:ext cx="4572000" cy="3429000"/>
          </a:xfrm>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t>Review proper fit and have assistant demonstrate proper fit.</a:t>
            </a:r>
          </a:p>
          <a:p>
            <a:pPr defTabSz="914400">
              <a:lnSpc>
                <a:spcPct val="100000"/>
              </a:lnSpc>
              <a:defRPr sz="2400">
                <a:latin typeface="Calibri"/>
                <a:ea typeface="Calibri"/>
                <a:cs typeface="Calibri"/>
                <a:sym typeface="Calibri"/>
              </a:defRPr>
            </a:pPr>
            <a:r>
              <a:t>Pictured is an anvil pruner. </a:t>
            </a:r>
            <a:r>
              <a:rPr b="1"/>
              <a:t>Ask the audience</a:t>
            </a:r>
            <a:r>
              <a:t>: What is it used for within the garden? Correct answer: dead material removal.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a:spLocks noGrp="1" noRot="1" noChangeAspect="1"/>
          </p:cNvSpPr>
          <p:nvPr>
            <p:ph type="sldImg"/>
          </p:nvPr>
        </p:nvSpPr>
        <p:spPr>
          <a:xfrm>
            <a:off x="1143000" y="685800"/>
            <a:ext cx="4572000" cy="3429000"/>
          </a:xfrm>
          <a:prstGeom prst="rect">
            <a:avLst/>
          </a:prstGeom>
        </p:spPr>
        <p:txBody>
          <a:bodyPr/>
          <a:lstStyle/>
          <a:p>
            <a:endParaRPr/>
          </a:p>
        </p:txBody>
      </p:sp>
      <p:sp>
        <p:nvSpPr>
          <p:cNvPr id="859" name="Shape 859"/>
          <p:cNvSpPr>
            <a:spLocks noGrp="1"/>
          </p:cNvSpPr>
          <p:nvPr>
            <p:ph type="body" sz="quarter" idx="1"/>
          </p:nvPr>
        </p:nvSpPr>
        <p:spPr>
          <a:prstGeom prst="rect">
            <a:avLst/>
          </a:prstGeom>
        </p:spPr>
        <p:txBody>
          <a:bodyPr/>
          <a:lstStyle/>
          <a:p>
            <a:pPr defTabSz="914400">
              <a:lnSpc>
                <a:spcPct val="100000"/>
              </a:lnSpc>
              <a:defRPr sz="2400">
                <a:latin typeface="Calibri"/>
                <a:ea typeface="Calibri"/>
                <a:cs typeface="Calibri"/>
                <a:sym typeface="Calibri"/>
              </a:defRPr>
            </a:pPr>
            <a:r>
              <a:rPr dirty="0"/>
              <a:t>There are two types of pruners:  Anvil and Bypass.  Each has important jobs to do in the garden. Use </a:t>
            </a:r>
            <a:r>
              <a:rPr b="1" dirty="0"/>
              <a:t>anvil</a:t>
            </a:r>
            <a:r>
              <a:rPr dirty="0"/>
              <a:t> pruners for removing </a:t>
            </a:r>
            <a:r>
              <a:rPr b="1" dirty="0"/>
              <a:t>dead</a:t>
            </a:r>
            <a:r>
              <a:rPr dirty="0"/>
              <a:t> growth (stems, stalks) from your plants. </a:t>
            </a:r>
            <a:r>
              <a:rPr b="1" dirty="0"/>
              <a:t>Bypass</a:t>
            </a:r>
            <a:r>
              <a:rPr dirty="0"/>
              <a:t> pruners are best used on </a:t>
            </a:r>
            <a:r>
              <a:rPr b="1" dirty="0"/>
              <a:t>live</a:t>
            </a:r>
            <a:r>
              <a:rPr dirty="0"/>
              <a:t> growth and make a clean cut across the stem of the plant.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xfrm>
            <a:off x="1143000" y="685800"/>
            <a:ext cx="4572000" cy="3429000"/>
          </a:xfrm>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Demonstrate use of cut and hold tools on twigs or flowers.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xfrm>
            <a:off x="1143000" y="685800"/>
            <a:ext cx="4572000" cy="3429000"/>
          </a:xfrm>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lvl1pPr>
              <a:lnSpc>
                <a:spcPct val="100000"/>
              </a:lnSpc>
              <a:defRPr sz="2400">
                <a:latin typeface="Calibri"/>
                <a:ea typeface="Calibri"/>
                <a:cs typeface="Calibri"/>
                <a:sym typeface="Calibri"/>
              </a:defRPr>
            </a:lvl1pPr>
          </a:lstStyle>
          <a:p>
            <a:r>
              <a:t>Telescoping pruners allow you to extend your reach to trim. Look for those with lightweight aluminum handles. This model weighs only two pounds, has a push button spring that lock the handles in place and has shock absorbers.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1143000" y="685800"/>
            <a:ext cx="4572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Ask for a raise of hands to the questions.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xfrm>
            <a:off x="1143000" y="685800"/>
            <a:ext cx="4572000" cy="3429000"/>
          </a:xfrm>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Bionic gloves vs. husband’s gloves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1143000" y="685800"/>
            <a:ext cx="4572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Compare the shovels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1143000" y="685800"/>
            <a:ext cx="4572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Whether you are young or old. Ask the audience to picture themselves in their gardens.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1143000" y="685800"/>
            <a:ext cx="4572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Are you planting a field or a flower pot?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lvl1pPr defTabSz="914400">
              <a:lnSpc>
                <a:spcPct val="100000"/>
              </a:lnSpc>
              <a:defRPr sz="2400">
                <a:latin typeface="Calibri"/>
                <a:ea typeface="Calibri"/>
                <a:cs typeface="Calibri"/>
                <a:sym typeface="Calibri"/>
              </a:defRPr>
            </a:lvl1pPr>
          </a:lstStyle>
          <a:p>
            <a:r>
              <a:t>Many options depending on where and what you want to plant and most important, the space available to you.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901006" y="11859863"/>
            <a:ext cx="16478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904872" y="2574992"/>
            <a:ext cx="16478253"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901007" y="7223191"/>
            <a:ext cx="1647825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904875" y="4920843"/>
            <a:ext cx="1647825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904875" y="1075927"/>
            <a:ext cx="1647825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904875" y="8262180"/>
            <a:ext cx="1647825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822519" y="10675454"/>
            <a:ext cx="15150039"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315442" y="4939860"/>
            <a:ext cx="15657116"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1820526" y="1016000"/>
            <a:ext cx="5579324"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0125075" y="3978276"/>
            <a:ext cx="782955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04775" y="495300"/>
            <a:ext cx="124587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000125" y="-5524500"/>
            <a:ext cx="2028825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50" name="Body Level One…"/>
          <p:cNvSpPr txBox="1">
            <a:spLocks noGrp="1"/>
          </p:cNvSpPr>
          <p:nvPr>
            <p:ph type="body" sz="half" idx="1"/>
          </p:nvPr>
        </p:nvSpPr>
        <p:spPr>
          <a:xfrm>
            <a:off x="3228975" y="3651250"/>
            <a:ext cx="5829300" cy="8702676"/>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59"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67" name="Body Level One…"/>
          <p:cNvSpPr txBox="1">
            <a:spLocks noGrp="1"/>
          </p:cNvSpPr>
          <p:nvPr>
            <p:ph type="body" idx="1"/>
          </p:nvPr>
        </p:nvSpPr>
        <p:spPr>
          <a:xfrm>
            <a:off x="3228975" y="3651250"/>
            <a:ext cx="11830050" cy="8702676"/>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3314700" y="2244726"/>
            <a:ext cx="11658600" cy="4775201"/>
          </a:xfrm>
          <a:prstGeom prst="rect">
            <a:avLst/>
          </a:prstGeom>
        </p:spPr>
        <p:txBody>
          <a:bodyPr lIns="91439" tIns="91439" rIns="91439" bIns="91439" anchor="b"/>
          <a:lstStyle>
            <a:lvl1pPr algn="ctr" defTabSz="1828800">
              <a:lnSpc>
                <a:spcPct val="90000"/>
              </a:lnSpc>
              <a:defRPr sz="12000" b="0" spc="0">
                <a:latin typeface="Calibri"/>
                <a:ea typeface="Calibri"/>
                <a:cs typeface="Calibri"/>
                <a:sym typeface="Calibri"/>
              </a:defRPr>
            </a:lvl1pPr>
          </a:lstStyle>
          <a:p>
            <a:r>
              <a:t>Title Text</a:t>
            </a:r>
          </a:p>
        </p:txBody>
      </p:sp>
      <p:sp>
        <p:nvSpPr>
          <p:cNvPr id="184" name="Body Level One…"/>
          <p:cNvSpPr txBox="1">
            <a:spLocks noGrp="1"/>
          </p:cNvSpPr>
          <p:nvPr>
            <p:ph type="body" sz="quarter" idx="1"/>
          </p:nvPr>
        </p:nvSpPr>
        <p:spPr>
          <a:xfrm>
            <a:off x="4000500" y="7204076"/>
            <a:ext cx="10287000" cy="3311525"/>
          </a:xfrm>
          <a:prstGeom prst="rect">
            <a:avLst/>
          </a:prstGeom>
        </p:spPr>
        <p:txBody>
          <a:bodyPr lIns="91439" tIns="91439" rIns="91439" bIns="91439"/>
          <a:lstStyle>
            <a:lvl1pPr marL="0" indent="0" algn="ctr" defTabSz="1828800">
              <a:spcBef>
                <a:spcPts val="2000"/>
              </a:spcBef>
              <a:buSzTx/>
              <a:buNone/>
              <a:defRPr>
                <a:latin typeface="Calibri"/>
                <a:ea typeface="Calibri"/>
                <a:cs typeface="Calibri"/>
                <a:sym typeface="Calibri"/>
              </a:defRPr>
            </a:lvl1pPr>
            <a:lvl2pPr marL="0" indent="457200" algn="ctr" defTabSz="1828800">
              <a:spcBef>
                <a:spcPts val="2000"/>
              </a:spcBef>
              <a:buSzTx/>
              <a:buNone/>
              <a:defRPr>
                <a:latin typeface="Calibri"/>
                <a:ea typeface="Calibri"/>
                <a:cs typeface="Calibri"/>
                <a:sym typeface="Calibri"/>
              </a:defRPr>
            </a:lvl2pPr>
            <a:lvl3pPr marL="0" indent="914400" algn="ctr" defTabSz="1828800">
              <a:spcBef>
                <a:spcPts val="2000"/>
              </a:spcBef>
              <a:buSzTx/>
              <a:buNone/>
              <a:defRPr>
                <a:latin typeface="Calibri"/>
                <a:ea typeface="Calibri"/>
                <a:cs typeface="Calibri"/>
                <a:sym typeface="Calibri"/>
              </a:defRPr>
            </a:lvl3pPr>
            <a:lvl4pPr marL="0" indent="1371600" algn="ctr" defTabSz="1828800">
              <a:spcBef>
                <a:spcPts val="2000"/>
              </a:spcBef>
              <a:buSzTx/>
              <a:buNone/>
              <a:defRPr>
                <a:latin typeface="Calibri"/>
                <a:ea typeface="Calibri"/>
                <a:cs typeface="Calibri"/>
                <a:sym typeface="Calibri"/>
              </a:defRPr>
            </a:lvl4pPr>
            <a:lvl5pPr marL="0" indent="1828800" algn="ctr" defTabSz="1828800">
              <a:spcBef>
                <a:spcPts val="2000"/>
              </a:spcBef>
              <a:buSzTx/>
              <a:buNone/>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866775" y="-1295400"/>
            <a:ext cx="2005965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904875" y="7124700"/>
            <a:ext cx="1647825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905768" y="1106138"/>
            <a:ext cx="16476466"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904875" y="11609910"/>
            <a:ext cx="1647825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3230762" y="730252"/>
            <a:ext cx="11830051" cy="2651127"/>
          </a:xfrm>
          <a:prstGeom prst="rect">
            <a:avLst/>
          </a:prstGeom>
        </p:spPr>
        <p:txBody>
          <a:bodyPr lIns="91439" tIns="91439" rIns="91439" bIns="91439" anchor="ctr"/>
          <a:lstStyle>
            <a:lvl1pPr defTabSz="1828800">
              <a:lnSpc>
                <a:spcPct val="90000"/>
              </a:lnSpc>
              <a:defRPr sz="8800" b="0" spc="0">
                <a:latin typeface="Calibri"/>
                <a:ea typeface="Calibri"/>
                <a:cs typeface="Calibri"/>
                <a:sym typeface="Calibri"/>
              </a:defRPr>
            </a:lvl1pPr>
          </a:lstStyle>
          <a:p>
            <a:r>
              <a:t>Title Text</a:t>
            </a:r>
          </a:p>
        </p:txBody>
      </p:sp>
      <p:sp>
        <p:nvSpPr>
          <p:cNvPr id="193" name="Body Level One…"/>
          <p:cNvSpPr txBox="1">
            <a:spLocks noGrp="1"/>
          </p:cNvSpPr>
          <p:nvPr>
            <p:ph type="body" sz="quarter" idx="1"/>
          </p:nvPr>
        </p:nvSpPr>
        <p:spPr>
          <a:xfrm>
            <a:off x="3230763" y="3362327"/>
            <a:ext cx="5802511" cy="1647825"/>
          </a:xfrm>
          <a:prstGeom prst="rect">
            <a:avLst/>
          </a:prstGeom>
        </p:spPr>
        <p:txBody>
          <a:bodyPr lIns="91439" tIns="91439" rIns="91439" bIns="91439" anchor="b"/>
          <a:lstStyle>
            <a:lvl1pPr marL="0" indent="0" defTabSz="1828800">
              <a:spcBef>
                <a:spcPts val="2000"/>
              </a:spcBef>
              <a:buSzTx/>
              <a:buNone/>
              <a:defRPr b="1">
                <a:latin typeface="Calibri"/>
                <a:ea typeface="Calibri"/>
                <a:cs typeface="Calibri"/>
                <a:sym typeface="Calibri"/>
              </a:defRPr>
            </a:lvl1pPr>
            <a:lvl2pPr marL="0" indent="457200" defTabSz="1828800">
              <a:spcBef>
                <a:spcPts val="2000"/>
              </a:spcBef>
              <a:buSzTx/>
              <a:buNone/>
              <a:defRPr b="1">
                <a:latin typeface="Calibri"/>
                <a:ea typeface="Calibri"/>
                <a:cs typeface="Calibri"/>
                <a:sym typeface="Calibri"/>
              </a:defRPr>
            </a:lvl2pPr>
            <a:lvl3pPr marL="0" indent="914400" defTabSz="1828800">
              <a:spcBef>
                <a:spcPts val="2000"/>
              </a:spcBef>
              <a:buSzTx/>
              <a:buNone/>
              <a:defRPr b="1">
                <a:latin typeface="Calibri"/>
                <a:ea typeface="Calibri"/>
                <a:cs typeface="Calibri"/>
                <a:sym typeface="Calibri"/>
              </a:defRPr>
            </a:lvl3pPr>
            <a:lvl4pPr marL="0" indent="1371600" defTabSz="1828800">
              <a:spcBef>
                <a:spcPts val="2000"/>
              </a:spcBef>
              <a:buSzTx/>
              <a:buNone/>
              <a:defRPr b="1">
                <a:latin typeface="Calibri"/>
                <a:ea typeface="Calibri"/>
                <a:cs typeface="Calibri"/>
                <a:sym typeface="Calibri"/>
              </a:defRPr>
            </a:lvl4pPr>
            <a:lvl5pPr marL="0" indent="1828800" defTabSz="1828800">
              <a:spcBef>
                <a:spcPts val="2000"/>
              </a:spcBef>
              <a:buSzTx/>
              <a:buNone/>
              <a:defRPr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4" name="Text Placeholder 4"/>
          <p:cNvSpPr>
            <a:spLocks noGrp="1"/>
          </p:cNvSpPr>
          <p:nvPr>
            <p:ph type="body" sz="quarter" idx="21"/>
          </p:nvPr>
        </p:nvSpPr>
        <p:spPr>
          <a:xfrm>
            <a:off x="9229726" y="3362327"/>
            <a:ext cx="5831087" cy="1647825"/>
          </a:xfrm>
          <a:prstGeom prst="rect">
            <a:avLst/>
          </a:prstGeom>
        </p:spPr>
        <p:txBody>
          <a:bodyPr lIns="91439" tIns="91439" rIns="91439" bIns="91439" anchor="b"/>
          <a:lstStyle>
            <a:lvl1pPr marL="0" indent="0" defTabSz="1828800">
              <a:spcBef>
                <a:spcPts val="2000"/>
              </a:spcBef>
              <a:buSzTx/>
              <a:buNone/>
              <a:defRPr b="1">
                <a:latin typeface="Calibri"/>
                <a:cs typeface="Calibri"/>
                <a:sym typeface="Calibri"/>
              </a:defRPr>
            </a:lvl1pPr>
          </a:lstStyle>
          <a:p>
            <a:pPr marL="0" indent="0" defTabSz="1828800">
              <a:spcBef>
                <a:spcPts val="2000"/>
              </a:spcBef>
              <a:buSzTx/>
              <a:buNone/>
              <a:defRPr b="1">
                <a:latin typeface="Calibri"/>
                <a:ea typeface="Calibri"/>
                <a:cs typeface="Calibri"/>
                <a:sym typeface="Calibri"/>
              </a:defRPr>
            </a:pPr>
            <a:endParaRPr/>
          </a:p>
        </p:txBody>
      </p:sp>
      <p:sp>
        <p:nvSpPr>
          <p:cNvPr id="195"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3230762" y="914400"/>
            <a:ext cx="4423767" cy="3200400"/>
          </a:xfrm>
          <a:prstGeom prst="rect">
            <a:avLst/>
          </a:prstGeom>
        </p:spPr>
        <p:txBody>
          <a:bodyPr lIns="91439" tIns="91439" rIns="91439" bIns="91439" anchor="b"/>
          <a:lstStyle>
            <a:lvl1pPr defTabSz="1828800">
              <a:lnSpc>
                <a:spcPct val="90000"/>
              </a:lnSpc>
              <a:defRPr sz="6400" b="0" spc="0">
                <a:latin typeface="Calibri"/>
                <a:ea typeface="Calibri"/>
                <a:cs typeface="Calibri"/>
                <a:sym typeface="Calibri"/>
              </a:defRPr>
            </a:lvl1pPr>
          </a:lstStyle>
          <a:p>
            <a:r>
              <a:t>Title Text</a:t>
            </a:r>
          </a:p>
        </p:txBody>
      </p:sp>
      <p:sp>
        <p:nvSpPr>
          <p:cNvPr id="203" name="Body Level One…"/>
          <p:cNvSpPr txBox="1">
            <a:spLocks noGrp="1"/>
          </p:cNvSpPr>
          <p:nvPr>
            <p:ph type="body" sz="half" idx="1"/>
          </p:nvPr>
        </p:nvSpPr>
        <p:spPr>
          <a:xfrm>
            <a:off x="8117087" y="1974852"/>
            <a:ext cx="6943726" cy="9747251"/>
          </a:xfrm>
          <a:prstGeom prst="rect">
            <a:avLst/>
          </a:prstGeom>
        </p:spPr>
        <p:txBody>
          <a:bodyPr lIns="91439" tIns="91439" rIns="91439" bIns="91439"/>
          <a:lstStyle>
            <a:lvl1pPr marL="457200" indent="-457200" defTabSz="1828800">
              <a:spcBef>
                <a:spcPts val="2000"/>
              </a:spcBef>
              <a:buSzPct val="100000"/>
              <a:buFont typeface="Arial"/>
              <a:defRPr sz="6400">
                <a:latin typeface="Calibri"/>
                <a:ea typeface="Calibri"/>
                <a:cs typeface="Calibri"/>
                <a:sym typeface="Calibri"/>
              </a:defRPr>
            </a:lvl1pPr>
            <a:lvl2pPr marL="979714" indent="-522514" defTabSz="1828800">
              <a:spcBef>
                <a:spcPts val="2000"/>
              </a:spcBef>
              <a:buSzPct val="100000"/>
              <a:buFont typeface="Arial"/>
              <a:defRPr sz="6400">
                <a:latin typeface="Calibri"/>
                <a:ea typeface="Calibri"/>
                <a:cs typeface="Calibri"/>
                <a:sym typeface="Calibri"/>
              </a:defRPr>
            </a:lvl2pPr>
            <a:lvl3pPr marL="1524000" defTabSz="1828800">
              <a:spcBef>
                <a:spcPts val="2000"/>
              </a:spcBef>
              <a:buSzPct val="100000"/>
              <a:buFont typeface="Arial"/>
              <a:defRPr sz="6400">
                <a:latin typeface="Calibri"/>
                <a:ea typeface="Calibri"/>
                <a:cs typeface="Calibri"/>
                <a:sym typeface="Calibri"/>
              </a:defRPr>
            </a:lvl3pPr>
            <a:lvl4pPr marL="2103120" indent="-731520" defTabSz="1828800">
              <a:spcBef>
                <a:spcPts val="2000"/>
              </a:spcBef>
              <a:buSzPct val="100000"/>
              <a:buFont typeface="Arial"/>
              <a:defRPr sz="6400">
                <a:latin typeface="Calibri"/>
                <a:ea typeface="Calibri"/>
                <a:cs typeface="Calibri"/>
                <a:sym typeface="Calibri"/>
              </a:defRPr>
            </a:lvl4pPr>
            <a:lvl5pPr marL="2560320" indent="-731520" defTabSz="1828800">
              <a:spcBef>
                <a:spcPts val="2000"/>
              </a:spcBef>
              <a:buSzPct val="100000"/>
              <a:buFont typeface="Arial"/>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 name="Text Placeholder 3"/>
          <p:cNvSpPr>
            <a:spLocks noGrp="1"/>
          </p:cNvSpPr>
          <p:nvPr>
            <p:ph type="body" sz="quarter" idx="21"/>
          </p:nvPr>
        </p:nvSpPr>
        <p:spPr>
          <a:xfrm>
            <a:off x="3230762" y="4114800"/>
            <a:ext cx="4423768" cy="7623176"/>
          </a:xfrm>
          <a:prstGeom prst="rect">
            <a:avLst/>
          </a:prstGeom>
        </p:spPr>
        <p:txBody>
          <a:bodyPr lIns="91439" tIns="91439" rIns="91439" bIns="91439"/>
          <a:lstStyle>
            <a:lvl1pPr marL="0" indent="0" defTabSz="1828800">
              <a:spcBef>
                <a:spcPts val="2000"/>
              </a:spcBef>
              <a:buSzTx/>
              <a:buNone/>
              <a:defRPr sz="3200">
                <a:latin typeface="Calibri"/>
                <a:cs typeface="Calibri"/>
                <a:sym typeface="Calibri"/>
              </a:defRPr>
            </a:lvl1pPr>
          </a:lstStyle>
          <a:p>
            <a:pPr marL="0" indent="0" defTabSz="1828800">
              <a:spcBef>
                <a:spcPts val="2000"/>
              </a:spcBef>
              <a:buSzTx/>
              <a:buNone/>
              <a:defRPr sz="3200">
                <a:latin typeface="Calibri"/>
                <a:ea typeface="Calibri"/>
                <a:cs typeface="Calibri"/>
                <a:sym typeface="Calibri"/>
              </a:defRPr>
            </a:pPr>
            <a:endParaRPr/>
          </a:p>
        </p:txBody>
      </p:sp>
      <p:sp>
        <p:nvSpPr>
          <p:cNvPr id="205"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3F3F3F"/>
        </a:solidFill>
        <a:effectLst/>
      </p:bgPr>
    </p:bg>
    <p:spTree>
      <p:nvGrpSpPr>
        <p:cNvPr id="1" name=""/>
        <p:cNvGrpSpPr/>
        <p:nvPr/>
      </p:nvGrpSpPr>
      <p:grpSpPr>
        <a:xfrm>
          <a:off x="0" y="0"/>
          <a:ext cx="0" cy="0"/>
          <a:chOff x="0" y="0"/>
          <a:chExt cx="0" cy="0"/>
        </a:xfrm>
      </p:grpSpPr>
      <p:sp>
        <p:nvSpPr>
          <p:cNvPr id="212" name="Slide Number"/>
          <p:cNvSpPr txBox="1">
            <a:spLocks noGrp="1"/>
          </p:cNvSpPr>
          <p:nvPr>
            <p:ph type="sldNum" sz="quarter" idx="2"/>
          </p:nvPr>
        </p:nvSpPr>
        <p:spPr>
          <a:xfrm>
            <a:off x="14512081" y="12800829"/>
            <a:ext cx="546944" cy="553996"/>
          </a:xfrm>
          <a:prstGeom prst="rect">
            <a:avLst/>
          </a:prstGeom>
        </p:spPr>
        <p:txBody>
          <a:bodyPr lIns="91439" tIns="91439" rIns="91439" bIns="91439" anchor="ctr"/>
          <a:lstStyle>
            <a:lvl1pPr algn="r" defTabSz="1828800">
              <a:defRPr sz="2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414141"/>
        </a:solidFill>
        <a:effectLst/>
      </p:bgPr>
    </p:bg>
    <p:spTree>
      <p:nvGrpSpPr>
        <p:cNvPr id="1" name=""/>
        <p:cNvGrpSpPr/>
        <p:nvPr/>
      </p:nvGrpSpPr>
      <p:grpSpPr>
        <a:xfrm>
          <a:off x="0" y="0"/>
          <a:ext cx="0" cy="0"/>
          <a:chOff x="0" y="0"/>
          <a:chExt cx="0" cy="0"/>
        </a:xfrm>
      </p:grpSpPr>
      <p:sp>
        <p:nvSpPr>
          <p:cNvPr id="219" name="Title Text"/>
          <p:cNvSpPr txBox="1">
            <a:spLocks noGrp="1"/>
          </p:cNvSpPr>
          <p:nvPr>
            <p:ph type="title"/>
          </p:nvPr>
        </p:nvSpPr>
        <p:spPr>
          <a:xfrm>
            <a:off x="3228975" y="730252"/>
            <a:ext cx="11830050" cy="2651127"/>
          </a:xfrm>
          <a:prstGeom prst="rect">
            <a:avLst/>
          </a:prstGeom>
        </p:spPr>
        <p:txBody>
          <a:bodyPr lIns="91439" tIns="91439" rIns="91439" bIns="91439" anchor="ctr"/>
          <a:lstStyle>
            <a:lvl1pPr defTabSz="1828800">
              <a:lnSpc>
                <a:spcPct val="90000"/>
              </a:lnSpc>
              <a:defRPr sz="8800" b="0" spc="0">
                <a:solidFill>
                  <a:srgbClr val="FFFFFF"/>
                </a:solidFill>
                <a:latin typeface="Calibri"/>
                <a:ea typeface="Calibri"/>
                <a:cs typeface="Calibri"/>
                <a:sym typeface="Calibri"/>
              </a:defRPr>
            </a:lvl1pPr>
          </a:lstStyle>
          <a:p>
            <a:r>
              <a:t>Title Text</a:t>
            </a:r>
          </a:p>
        </p:txBody>
      </p:sp>
      <p:sp>
        <p:nvSpPr>
          <p:cNvPr id="220" name="Body Level One…"/>
          <p:cNvSpPr txBox="1">
            <a:spLocks noGrp="1"/>
          </p:cNvSpPr>
          <p:nvPr>
            <p:ph type="body" idx="1"/>
          </p:nvPr>
        </p:nvSpPr>
        <p:spPr>
          <a:xfrm>
            <a:off x="3228975" y="3651250"/>
            <a:ext cx="11830050" cy="8702676"/>
          </a:xfrm>
          <a:prstGeom prst="rect">
            <a:avLst/>
          </a:prstGeom>
        </p:spPr>
        <p:txBody>
          <a:bodyPr lIns="91439" tIns="91439" rIns="91439" bIns="91439"/>
          <a:lstStyle>
            <a:lvl1pPr marL="457200" indent="-457200" defTabSz="1828800">
              <a:spcBef>
                <a:spcPts val="2000"/>
              </a:spcBef>
              <a:buSzPct val="100000"/>
              <a:buFont typeface="Arial"/>
              <a:defRPr sz="5600">
                <a:solidFill>
                  <a:srgbClr val="FFFFFF"/>
                </a:solidFill>
                <a:latin typeface="Calibri"/>
                <a:ea typeface="Calibri"/>
                <a:cs typeface="Calibri"/>
                <a:sym typeface="Calibri"/>
              </a:defRPr>
            </a:lvl1pPr>
            <a:lvl2pPr marL="990600" indent="-533400" defTabSz="1828800">
              <a:spcBef>
                <a:spcPts val="2000"/>
              </a:spcBef>
              <a:buSzPct val="100000"/>
              <a:buFont typeface="Arial"/>
              <a:defRPr sz="5600">
                <a:solidFill>
                  <a:srgbClr val="FFFFFF"/>
                </a:solidFill>
                <a:latin typeface="Calibri"/>
                <a:ea typeface="Calibri"/>
                <a:cs typeface="Calibri"/>
                <a:sym typeface="Calibri"/>
              </a:defRPr>
            </a:lvl2pPr>
            <a:lvl3pPr marL="1554479" indent="-640079" defTabSz="1828800">
              <a:spcBef>
                <a:spcPts val="2000"/>
              </a:spcBef>
              <a:buSzPct val="100000"/>
              <a:buFont typeface="Arial"/>
              <a:defRPr sz="5600">
                <a:solidFill>
                  <a:srgbClr val="FFFFFF"/>
                </a:solidFill>
                <a:latin typeface="Calibri"/>
                <a:ea typeface="Calibri"/>
                <a:cs typeface="Calibri"/>
                <a:sym typeface="Calibri"/>
              </a:defRPr>
            </a:lvl3pPr>
            <a:lvl4pPr marL="2082800" indent="-711200" defTabSz="1828800">
              <a:spcBef>
                <a:spcPts val="2000"/>
              </a:spcBef>
              <a:buSzPct val="100000"/>
              <a:buFont typeface="Arial"/>
              <a:defRPr sz="5600">
                <a:solidFill>
                  <a:srgbClr val="FFFFFF"/>
                </a:solidFill>
                <a:latin typeface="Calibri"/>
                <a:ea typeface="Calibri"/>
                <a:cs typeface="Calibri"/>
                <a:sym typeface="Calibri"/>
              </a:defRPr>
            </a:lvl4pPr>
            <a:lvl5pPr marL="2540000" indent="-711200" defTabSz="1828800">
              <a:spcBef>
                <a:spcPts val="2000"/>
              </a:spcBef>
              <a:buSzPct val="100000"/>
              <a:buFont typeface="Arial"/>
              <a:defRPr sz="56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14512081" y="12800832"/>
            <a:ext cx="546944" cy="553996"/>
          </a:xfrm>
          <a:prstGeom prst="rect">
            <a:avLst/>
          </a:prstGeom>
        </p:spPr>
        <p:txBody>
          <a:bodyPr lIns="91439" tIns="91439" rIns="91439" bIns="91439" anchor="ctr"/>
          <a:lstStyle>
            <a:lvl1pPr algn="r" defTabSz="1828800">
              <a:defRPr sz="24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8229600" y="-203200"/>
            <a:ext cx="9108628"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904875" y="1270001"/>
            <a:ext cx="733425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904875" y="7060576"/>
            <a:ext cx="733425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8964587" y="13080242"/>
            <a:ext cx="349455" cy="3795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904875" y="2372962"/>
            <a:ext cx="16478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904875" y="2372962"/>
            <a:ext cx="7334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904875" y="4248504"/>
            <a:ext cx="733425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9144000" y="-407266"/>
            <a:ext cx="8187656"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904875" y="1079500"/>
            <a:ext cx="733425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904872" y="4533900"/>
            <a:ext cx="16478253"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8964587" y="13080242"/>
            <a:ext cx="349455" cy="3795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904875" y="1079501"/>
            <a:ext cx="1647825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904875" y="2372962"/>
            <a:ext cx="16478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904875" y="1079500"/>
            <a:ext cx="1647825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904875" y="2372962"/>
            <a:ext cx="1647825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904875" y="1079501"/>
            <a:ext cx="1647825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904875" y="4248504"/>
            <a:ext cx="1647825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8964587" y="13076008"/>
            <a:ext cx="349455" cy="379591"/>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 id="2147483671" r:id="rId22"/>
    <p:sldLayoutId id="2147483672" r:id="rId2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7.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91.jpe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7.xml"/><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97.jpeg"/><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image" Target="../media/image107.tif"/><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109.tif"/></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jpeg"/></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124.jpeg"/><Relationship Id="rId4" Type="http://schemas.openxmlformats.org/officeDocument/2006/relationships/image" Target="../media/image12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27.jpeg"/><Relationship Id="rId4" Type="http://schemas.openxmlformats.org/officeDocument/2006/relationships/image" Target="../media/image126.jpeg"/></Relationships>
</file>

<file path=ppt/slides/_rels/slide61.xml.rels><?xml version="1.0" encoding="UTF-8" standalone="yes"?>
<Relationships xmlns="http://schemas.openxmlformats.org/package/2006/relationships"><Relationship Id="rId3" Type="http://schemas.openxmlformats.org/officeDocument/2006/relationships/image" Target="../media/image128.tif"/><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131.jpeg"/><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7.xml"/><Relationship Id="rId4" Type="http://schemas.openxmlformats.org/officeDocument/2006/relationships/image" Target="../media/image134.jpeg"/></Relationships>
</file>

<file path=ppt/slides/_rels/slide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140.pn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png"/><Relationship Id="rId9" Type="http://schemas.openxmlformats.org/officeDocument/2006/relationships/image" Target="../media/image143.jpeg"/></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146.jpeg"/></Relationships>
</file>

<file path=ppt/slides/_rels/slide6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148.jpeg"/></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55.jpeg"/></Relationships>
</file>

<file path=ppt/slides/_rels/slide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1.xml"/><Relationship Id="rId1" Type="http://schemas.openxmlformats.org/officeDocument/2006/relationships/slideLayout" Target="../slideLayouts/slideLayout17.xml"/><Relationship Id="rId5" Type="http://schemas.openxmlformats.org/officeDocument/2006/relationships/image" Target="../media/image158.jpeg"/><Relationship Id="rId4" Type="http://schemas.openxmlformats.org/officeDocument/2006/relationships/image" Target="../media/image157.jpeg"/></Relationships>
</file>

<file path=ppt/slides/_rels/slide7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15"/>
          <p:cNvSpPr/>
          <p:nvPr/>
        </p:nvSpPr>
        <p:spPr>
          <a:xfrm>
            <a:off x="827314" y="582558"/>
            <a:ext cx="16524515" cy="3553482"/>
          </a:xfrm>
          <a:prstGeom prst="rect">
            <a:avLst/>
          </a:prstGeom>
          <a:solidFill>
            <a:srgbClr val="404040"/>
          </a:solidFill>
          <a:ln w="254000" cap="sq" cmpd="thinThick">
            <a:solidFill>
              <a:schemeClr val="bg2">
                <a:lumMod val="75000"/>
              </a:schemeClr>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231" name="TextBox 3"/>
          <p:cNvSpPr txBox="1"/>
          <p:nvPr/>
        </p:nvSpPr>
        <p:spPr>
          <a:xfrm>
            <a:off x="1444066" y="804819"/>
            <a:ext cx="15291008" cy="3108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p>
            <a:pPr defTabSz="1828800">
              <a:lnSpc>
                <a:spcPct val="114000"/>
              </a:lnSpc>
              <a:defRPr sz="5600">
                <a:solidFill>
                  <a:srgbClr val="FFFFFF"/>
                </a:solidFill>
                <a:latin typeface="Arial"/>
                <a:ea typeface="Arial"/>
                <a:cs typeface="Arial"/>
                <a:sym typeface="Arial"/>
              </a:defRPr>
            </a:pPr>
            <a:endParaRPr lang="en-US" sz="5400" dirty="0">
              <a:latin typeface="Gill Sans" panose="020B0502020104020203" pitchFamily="34" charset="-79"/>
              <a:cs typeface="Gill Sans" panose="020B0502020104020203" pitchFamily="34" charset="-79"/>
            </a:endParaRPr>
          </a:p>
          <a:p>
            <a:pPr defTabSz="1828800">
              <a:lnSpc>
                <a:spcPct val="114000"/>
              </a:lnSpc>
              <a:defRPr sz="5600">
                <a:solidFill>
                  <a:srgbClr val="FFFFFF"/>
                </a:solidFill>
                <a:latin typeface="Arial"/>
                <a:ea typeface="Arial"/>
                <a:cs typeface="Arial"/>
                <a:sym typeface="Arial"/>
              </a:defRPr>
            </a:pPr>
            <a:r>
              <a:rPr lang="en-US" sz="6000" dirty="0">
                <a:latin typeface="Gill Sans" panose="020B0502020104020203" pitchFamily="34" charset="-79"/>
                <a:cs typeface="Gill Sans" panose="020B0502020104020203" pitchFamily="34" charset="-79"/>
              </a:rPr>
              <a:t>Enjoying Gardening Throughout Your Life</a:t>
            </a:r>
          </a:p>
          <a:p>
            <a:pPr defTabSz="1828800">
              <a:lnSpc>
                <a:spcPct val="150000"/>
              </a:lnSpc>
              <a:defRPr sz="5600">
                <a:solidFill>
                  <a:srgbClr val="FFFFFF"/>
                </a:solidFill>
                <a:latin typeface="Arial"/>
                <a:ea typeface="Arial"/>
                <a:cs typeface="Arial"/>
                <a:sym typeface="Arial"/>
              </a:defRPr>
            </a:pPr>
            <a:r>
              <a:rPr sz="4400" dirty="0">
                <a:latin typeface="Gill Sans" panose="020B0502020104020203" pitchFamily="34" charset="-79"/>
                <a:cs typeface="Gill Sans" panose="020B0502020104020203" pitchFamily="34" charset="-79"/>
              </a:rPr>
              <a:t>Gardening</a:t>
            </a:r>
            <a:r>
              <a:rPr lang="en-US" sz="4400" dirty="0">
                <a:latin typeface="Gill Sans" panose="020B0502020104020203" pitchFamily="34" charset="-79"/>
                <a:cs typeface="Gill Sans" panose="020B0502020104020203" pitchFamily="34" charset="-79"/>
              </a:rPr>
              <a:t> </a:t>
            </a:r>
            <a:r>
              <a:rPr sz="4400" dirty="0">
                <a:latin typeface="Gill Sans" panose="020B0502020104020203" pitchFamily="34" charset="-79"/>
                <a:cs typeface="Gill Sans" panose="020B0502020104020203" pitchFamily="34" charset="-79"/>
              </a:rPr>
              <a:t>Basics</a:t>
            </a:r>
            <a:r>
              <a:rPr lang="en-US" sz="4400" dirty="0">
                <a:latin typeface="Gill Sans" panose="020B0502020104020203" pitchFamily="34" charset="-79"/>
                <a:cs typeface="Gill Sans" panose="020B0502020104020203" pitchFamily="34" charset="-79"/>
              </a:rPr>
              <a:t> ·  </a:t>
            </a:r>
            <a:r>
              <a:rPr sz="4400" dirty="0">
                <a:latin typeface="Gill Sans" panose="020B0502020104020203" pitchFamily="34" charset="-79"/>
                <a:cs typeface="Gill Sans" panose="020B0502020104020203" pitchFamily="34" charset="-79"/>
              </a:rPr>
              <a:t>Good Body</a:t>
            </a:r>
            <a:r>
              <a:rPr lang="en-US" sz="4400" dirty="0">
                <a:latin typeface="Gill Sans" panose="020B0502020104020203" pitchFamily="34" charset="-79"/>
                <a:cs typeface="Gill Sans" panose="020B0502020104020203" pitchFamily="34" charset="-79"/>
              </a:rPr>
              <a:t> </a:t>
            </a:r>
            <a:r>
              <a:rPr sz="4400" dirty="0">
                <a:latin typeface="Gill Sans" panose="020B0502020104020203" pitchFamily="34" charset="-79"/>
                <a:cs typeface="Gill Sans" panose="020B0502020104020203" pitchFamily="34" charset="-79"/>
              </a:rPr>
              <a:t>Mechanics</a:t>
            </a:r>
            <a:r>
              <a:rPr lang="en-US" sz="4400" dirty="0">
                <a:latin typeface="Gill Sans" panose="020B0502020104020203" pitchFamily="34" charset="-79"/>
                <a:cs typeface="Gill Sans" panose="020B0502020104020203" pitchFamily="34" charset="-79"/>
              </a:rPr>
              <a:t> ·  </a:t>
            </a:r>
            <a:r>
              <a:rPr sz="4400" dirty="0">
                <a:latin typeface="Gill Sans" panose="020B0502020104020203" pitchFamily="34" charset="-79"/>
                <a:cs typeface="Gill Sans" panose="020B0502020104020203" pitchFamily="34" charset="-79"/>
              </a:rPr>
              <a:t>Hand</a:t>
            </a:r>
            <a:r>
              <a:rPr lang="en-US" sz="4400" dirty="0">
                <a:latin typeface="Gill Sans" panose="020B0502020104020203" pitchFamily="34" charset="-79"/>
                <a:cs typeface="Gill Sans" panose="020B0502020104020203" pitchFamily="34" charset="-79"/>
              </a:rPr>
              <a:t> </a:t>
            </a:r>
            <a:r>
              <a:rPr sz="4400" dirty="0">
                <a:latin typeface="Gill Sans" panose="020B0502020104020203" pitchFamily="34" charset="-79"/>
                <a:cs typeface="Gill Sans" panose="020B0502020104020203" pitchFamily="34" charset="-79"/>
              </a:rPr>
              <a:t>Tools</a:t>
            </a:r>
          </a:p>
          <a:p>
            <a:pPr defTabSz="1828800">
              <a:lnSpc>
                <a:spcPct val="114000"/>
              </a:lnSpc>
              <a:defRPr sz="5600">
                <a:solidFill>
                  <a:srgbClr val="FFFFFF"/>
                </a:solidFill>
                <a:latin typeface="Arial"/>
                <a:ea typeface="Arial"/>
                <a:cs typeface="Arial"/>
                <a:sym typeface="Arial"/>
              </a:defRPr>
            </a:pPr>
            <a:endParaRPr sz="5400" dirty="0">
              <a:latin typeface="Gill Sans" panose="020B0502020104020203" pitchFamily="34" charset="-79"/>
              <a:cs typeface="Gill Sans" panose="020B0502020104020203" pitchFamily="34" charset="-79"/>
            </a:endParaRPr>
          </a:p>
        </p:txBody>
      </p:sp>
      <p:pic>
        <p:nvPicPr>
          <p:cNvPr id="232" name="Picture 5" descr="Picture 5"/>
          <p:cNvPicPr>
            <a:picLocks noChangeAspect="1"/>
          </p:cNvPicPr>
          <p:nvPr/>
        </p:nvPicPr>
        <p:blipFill>
          <a:blip r:embed="rId2"/>
          <a:stretch>
            <a:fillRect/>
          </a:stretch>
        </p:blipFill>
        <p:spPr>
          <a:xfrm>
            <a:off x="7521511" y="4777674"/>
            <a:ext cx="9830318" cy="8355768"/>
          </a:xfrm>
          <a:prstGeom prst="rect">
            <a:avLst/>
          </a:prstGeom>
          <a:ln w="12700">
            <a:miter lim="400000"/>
          </a:ln>
        </p:spPr>
      </p:pic>
      <p:sp>
        <p:nvSpPr>
          <p:cNvPr id="234" name="Straight Connector 8"/>
          <p:cNvSpPr/>
          <p:nvPr/>
        </p:nvSpPr>
        <p:spPr>
          <a:xfrm>
            <a:off x="2228243" y="7916528"/>
            <a:ext cx="3052623" cy="1"/>
          </a:xfrm>
          <a:prstGeom prst="line">
            <a:avLst/>
          </a:prstGeom>
          <a:ln w="38100">
            <a:solidFill>
              <a:srgbClr val="FFFFFF"/>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11" name="Picture 10">
            <a:extLst>
              <a:ext uri="{FF2B5EF4-FFF2-40B4-BE49-F238E27FC236}">
                <a16:creationId xmlns:a16="http://schemas.microsoft.com/office/drawing/2014/main" id="{8B68C9B3-8E64-7F43-BDE8-650A0F395A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2569" y="6210952"/>
            <a:ext cx="6403969" cy="54864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xfrm>
            <a:off x="0" y="11258541"/>
            <a:ext cx="18288001" cy="2457459"/>
          </a:xfrm>
          <a:prstGeom prst="rect">
            <a:avLst/>
          </a:prstGeom>
        </p:spPr>
        <p:txBody>
          <a:bodyPr anchor="ctr">
            <a:normAutofit/>
          </a:bodyPr>
          <a:lstStyle/>
          <a:p>
            <a:pPr algn="ctr">
              <a:defRPr sz="8000" b="1">
                <a:solidFill>
                  <a:srgbClr val="404040"/>
                </a:solidFill>
                <a:latin typeface="Gill Sans MT"/>
                <a:ea typeface="Gill Sans MT"/>
                <a:cs typeface="Gill Sans MT"/>
                <a:sym typeface="Gill Sans MT"/>
              </a:defRPr>
            </a:pPr>
            <a:r>
              <a:rPr sz="6600" dirty="0">
                <a:solidFill>
                  <a:schemeClr val="bg2">
                    <a:lumMod val="10000"/>
                  </a:schemeClr>
                </a:solidFill>
              </a:rPr>
              <a:t>Consider the Scale</a:t>
            </a:r>
            <a:r>
              <a:rPr lang="en-US" sz="6600" dirty="0">
                <a:solidFill>
                  <a:schemeClr val="bg2">
                    <a:lumMod val="10000"/>
                  </a:schemeClr>
                </a:solidFill>
              </a:rPr>
              <a:t> o</a:t>
            </a:r>
            <a:r>
              <a:rPr sz="6600" dirty="0">
                <a:solidFill>
                  <a:schemeClr val="bg2">
                    <a:lumMod val="10000"/>
                  </a:schemeClr>
                </a:solidFill>
              </a:rPr>
              <a:t>f </a:t>
            </a:r>
            <a:r>
              <a:rPr lang="en-US" sz="6600" dirty="0">
                <a:solidFill>
                  <a:schemeClr val="bg2">
                    <a:lumMod val="10000"/>
                  </a:schemeClr>
                </a:solidFill>
              </a:rPr>
              <a:t>Y</a:t>
            </a:r>
            <a:r>
              <a:rPr sz="6600" dirty="0">
                <a:solidFill>
                  <a:schemeClr val="bg2">
                    <a:lumMod val="10000"/>
                  </a:schemeClr>
                </a:solidFill>
              </a:rPr>
              <a:t>our Project</a:t>
            </a:r>
          </a:p>
        </p:txBody>
      </p:sp>
      <p:pic>
        <p:nvPicPr>
          <p:cNvPr id="2050" name="Picture 2" descr="Daffy for daffodils: Town of Walworth couple keeps watch over 1 million  daffodils | Local News | lakegenevanews.net">
            <a:extLst>
              <a:ext uri="{FF2B5EF4-FFF2-40B4-BE49-F238E27FC236}">
                <a16:creationId xmlns:a16="http://schemas.microsoft.com/office/drawing/2014/main" id="{8978DFD4-C71F-6B9E-7595-12F479501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23" y="0"/>
            <a:ext cx="8294345" cy="11064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ansplanting Container Grown Daffodils - How To Transplant Daffodils To  The Garden">
            <a:extLst>
              <a:ext uri="{FF2B5EF4-FFF2-40B4-BE49-F238E27FC236}">
                <a16:creationId xmlns:a16="http://schemas.microsoft.com/office/drawing/2014/main" id="{B0507635-6356-FFCC-E473-E24059C794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693"/>
          <a:stretch/>
        </p:blipFill>
        <p:spPr bwMode="auto">
          <a:xfrm>
            <a:off x="9304210" y="19878"/>
            <a:ext cx="8639067" cy="11064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7"/>
          <p:cNvSpPr txBox="1"/>
          <p:nvPr/>
        </p:nvSpPr>
        <p:spPr>
          <a:xfrm>
            <a:off x="10819957" y="1337679"/>
            <a:ext cx="7468043" cy="10374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lnSpc>
                <a:spcPct val="150000"/>
              </a:lnSpc>
              <a:defRPr sz="5600" b="1">
                <a:solidFill>
                  <a:srgbClr val="404040"/>
                </a:solidFill>
                <a:latin typeface="Gill Sans MT"/>
                <a:ea typeface="Gill Sans MT"/>
                <a:cs typeface="Gill Sans MT"/>
                <a:sym typeface="Gill Sans MT"/>
              </a:defRPr>
            </a:pPr>
            <a:r>
              <a:rPr sz="5600" dirty="0"/>
              <a:t>Horizontal or Vertical</a:t>
            </a:r>
          </a:p>
          <a:p>
            <a:pPr defTabSz="1828800">
              <a:lnSpc>
                <a:spcPct val="150000"/>
              </a:lnSpc>
              <a:defRPr sz="5600" b="1">
                <a:solidFill>
                  <a:srgbClr val="548235"/>
                </a:solidFill>
                <a:latin typeface="Gill Sans MT"/>
                <a:ea typeface="Gill Sans MT"/>
                <a:cs typeface="Gill Sans MT"/>
                <a:sym typeface="Gill Sans MT"/>
              </a:defRPr>
            </a:pPr>
            <a:r>
              <a:rPr sz="5600" dirty="0">
                <a:solidFill>
                  <a:srgbClr val="568E23"/>
                </a:solidFill>
              </a:rPr>
              <a:t>Inside or Outside</a:t>
            </a:r>
          </a:p>
          <a:p>
            <a:pPr defTabSz="1828800">
              <a:lnSpc>
                <a:spcPct val="150000"/>
              </a:lnSpc>
              <a:defRPr sz="5600" b="1">
                <a:solidFill>
                  <a:srgbClr val="404040"/>
                </a:solidFill>
                <a:latin typeface="Gill Sans MT"/>
                <a:ea typeface="Gill Sans MT"/>
                <a:cs typeface="Gill Sans MT"/>
                <a:sym typeface="Gill Sans MT"/>
              </a:defRPr>
            </a:pPr>
            <a:r>
              <a:rPr sz="5600" dirty="0"/>
              <a:t>Large or Small</a:t>
            </a:r>
          </a:p>
          <a:p>
            <a:pPr defTabSz="1828800">
              <a:lnSpc>
                <a:spcPct val="150000"/>
              </a:lnSpc>
              <a:defRPr sz="5600" b="1">
                <a:solidFill>
                  <a:srgbClr val="548235"/>
                </a:solidFill>
                <a:latin typeface="Gill Sans MT"/>
                <a:ea typeface="Gill Sans MT"/>
                <a:cs typeface="Gill Sans MT"/>
                <a:sym typeface="Gill Sans MT"/>
              </a:defRPr>
            </a:pPr>
            <a:r>
              <a:rPr sz="5600" dirty="0">
                <a:solidFill>
                  <a:srgbClr val="568E23"/>
                </a:solidFill>
              </a:rPr>
              <a:t>Containers</a:t>
            </a:r>
          </a:p>
          <a:p>
            <a:pPr defTabSz="1828800">
              <a:lnSpc>
                <a:spcPct val="150000"/>
              </a:lnSpc>
              <a:defRPr sz="5600" b="1">
                <a:solidFill>
                  <a:srgbClr val="404040"/>
                </a:solidFill>
                <a:latin typeface="Gill Sans MT"/>
                <a:ea typeface="Gill Sans MT"/>
                <a:cs typeface="Gill Sans MT"/>
                <a:sym typeface="Gill Sans MT"/>
              </a:defRPr>
            </a:pPr>
            <a:r>
              <a:rPr sz="5600" dirty="0"/>
              <a:t>Raised Beds</a:t>
            </a:r>
          </a:p>
          <a:p>
            <a:pPr defTabSz="1828800">
              <a:lnSpc>
                <a:spcPct val="150000"/>
              </a:lnSpc>
              <a:defRPr sz="5600" b="1">
                <a:solidFill>
                  <a:srgbClr val="548235"/>
                </a:solidFill>
                <a:latin typeface="Gill Sans MT"/>
                <a:ea typeface="Gill Sans MT"/>
                <a:cs typeface="Gill Sans MT"/>
                <a:sym typeface="Gill Sans MT"/>
              </a:defRPr>
            </a:pPr>
            <a:r>
              <a:rPr sz="5600" dirty="0">
                <a:solidFill>
                  <a:srgbClr val="568E23"/>
                </a:solidFill>
              </a:rPr>
              <a:t>Trellises</a:t>
            </a:r>
          </a:p>
          <a:p>
            <a:pPr defTabSz="1828800">
              <a:lnSpc>
                <a:spcPct val="150000"/>
              </a:lnSpc>
              <a:defRPr sz="5600" b="1">
                <a:solidFill>
                  <a:srgbClr val="404040"/>
                </a:solidFill>
                <a:latin typeface="Gill Sans MT"/>
                <a:ea typeface="Gill Sans MT"/>
                <a:cs typeface="Gill Sans MT"/>
                <a:sym typeface="Gill Sans MT"/>
              </a:defRPr>
            </a:pPr>
            <a:r>
              <a:rPr sz="5600" dirty="0"/>
              <a:t>Walls</a:t>
            </a:r>
          </a:p>
        </p:txBody>
      </p:sp>
      <p:pic>
        <p:nvPicPr>
          <p:cNvPr id="1028" name="Picture 4" descr="An award-winning green wall — Wild West End">
            <a:extLst>
              <a:ext uri="{FF2B5EF4-FFF2-40B4-BE49-F238E27FC236}">
                <a16:creationId xmlns:a16="http://schemas.microsoft.com/office/drawing/2014/main" id="{2ECABAB7-982C-4385-C84B-619B65241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370"/>
          <a:stretch/>
        </p:blipFill>
        <p:spPr bwMode="auto">
          <a:xfrm>
            <a:off x="463383" y="762000"/>
            <a:ext cx="10356574" cy="1219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nstantly Transform Your Garden Storage Shed With These Top Ideas - 700 N  COTTAGE">
            <a:extLst>
              <a:ext uri="{FF2B5EF4-FFF2-40B4-BE49-F238E27FC236}">
                <a16:creationId xmlns:a16="http://schemas.microsoft.com/office/drawing/2014/main" id="{81CA8C2A-F3EF-4966-DA6A-C7DF64D65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102" y="0"/>
            <a:ext cx="13716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338" name="TextBox 2"/>
          <p:cNvSpPr txBox="1"/>
          <p:nvPr/>
        </p:nvSpPr>
        <p:spPr>
          <a:xfrm>
            <a:off x="2596102" y="0"/>
            <a:ext cx="13716000" cy="923328"/>
          </a:xfrm>
          <a:prstGeom prst="rect">
            <a:avLst/>
          </a:prstGeom>
          <a:solidFill>
            <a:srgbClr val="568E2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defTabSz="1828800">
              <a:defRPr sz="4800">
                <a:solidFill>
                  <a:srgbClr val="000000"/>
                </a:solidFill>
                <a:latin typeface="Gill Sans MT"/>
                <a:ea typeface="Gill Sans MT"/>
                <a:cs typeface="Gill Sans MT"/>
                <a:sym typeface="Gill Sans MT"/>
              </a:defRPr>
            </a:lvl1pPr>
          </a:lstStyle>
          <a:p>
            <a:r>
              <a:rPr sz="4400" dirty="0">
                <a:solidFill>
                  <a:schemeClr val="bg1"/>
                </a:solidFill>
              </a:rPr>
              <a:t>Whether you are </a:t>
            </a:r>
            <a:r>
              <a:rPr lang="en-US" sz="4400" dirty="0">
                <a:solidFill>
                  <a:schemeClr val="bg1"/>
                </a:solidFill>
              </a:rPr>
              <a:t>totally</a:t>
            </a:r>
            <a:r>
              <a:rPr sz="4400" dirty="0">
                <a:solidFill>
                  <a:schemeClr val="bg1"/>
                </a:solidFill>
              </a:rPr>
              <a:t> into gardening for yourself </a:t>
            </a:r>
            <a:r>
              <a:rPr dirty="0">
                <a:solidFill>
                  <a:schemeClr val="bg1"/>
                </a:solidFill>
              </a:rPr>
              <a:t>. . .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he Red/Yellow/Orange Theme Succeeds! | Rotary Botanical Gardens">
            <a:extLst>
              <a:ext uri="{FF2B5EF4-FFF2-40B4-BE49-F238E27FC236}">
                <a16:creationId xmlns:a16="http://schemas.microsoft.com/office/drawing/2014/main" id="{4A9D60FC-946F-D35C-41EC-F0EB1BE7A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 y="1015661"/>
            <a:ext cx="16703040" cy="12527280"/>
          </a:xfrm>
          <a:prstGeom prst="rect">
            <a:avLst/>
          </a:prstGeom>
          <a:noFill/>
          <a:extLst>
            <a:ext uri="{909E8E84-426E-40DD-AFC4-6F175D3DCCD1}">
              <a14:hiddenFill xmlns:a14="http://schemas.microsoft.com/office/drawing/2010/main">
                <a:solidFill>
                  <a:srgbClr val="FFFFFF"/>
                </a:solidFill>
              </a14:hiddenFill>
            </a:ext>
          </a:extLst>
        </p:spPr>
      </p:pic>
      <p:sp>
        <p:nvSpPr>
          <p:cNvPr id="341" name="TextBox 3"/>
          <p:cNvSpPr txBox="1"/>
          <p:nvPr/>
        </p:nvSpPr>
        <p:spPr>
          <a:xfrm>
            <a:off x="792479" y="0"/>
            <a:ext cx="16703039" cy="1015661"/>
          </a:xfrm>
          <a:prstGeom prst="rect">
            <a:avLst/>
          </a:prstGeom>
          <a:solidFill>
            <a:srgbClr val="568E2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1828800">
              <a:defRPr sz="4800" b="1">
                <a:solidFill>
                  <a:srgbClr val="FFFFFF"/>
                </a:solidFill>
                <a:latin typeface="Gill Sans MT"/>
                <a:ea typeface="Gill Sans MT"/>
                <a:cs typeface="Gill Sans MT"/>
                <a:sym typeface="Gill Sans MT"/>
              </a:defRPr>
            </a:lvl1pPr>
          </a:lstStyle>
          <a:p>
            <a:r>
              <a:rPr lang="en-US" sz="5400" dirty="0">
                <a:solidFill>
                  <a:schemeClr val="bg1"/>
                </a:solidFill>
              </a:rPr>
              <a:t> .  .  . </a:t>
            </a:r>
            <a:r>
              <a:rPr sz="5400" dirty="0">
                <a:solidFill>
                  <a:schemeClr val="bg1"/>
                </a:solidFill>
              </a:rPr>
              <a:t>or just love to see others do the work</a:t>
            </a:r>
          </a:p>
        </p:txBody>
      </p:sp>
      <p:sp>
        <p:nvSpPr>
          <p:cNvPr id="342" name="TextBox 4"/>
          <p:cNvSpPr txBox="1"/>
          <p:nvPr/>
        </p:nvSpPr>
        <p:spPr>
          <a:xfrm>
            <a:off x="12601492" y="12732583"/>
            <a:ext cx="4492487" cy="615551"/>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algn="l" defTabSz="1828800">
              <a:defRPr sz="2800">
                <a:solidFill>
                  <a:srgbClr val="FFFFFF"/>
                </a:solidFill>
                <a:latin typeface="Gill Sans MT"/>
                <a:ea typeface="Gill Sans MT"/>
                <a:cs typeface="Gill Sans MT"/>
                <a:sym typeface="Gill Sans MT"/>
              </a:defRPr>
            </a:lvl1pPr>
          </a:lstStyle>
          <a:p>
            <a:r>
              <a:rPr lang="en-US" dirty="0">
                <a:solidFill>
                  <a:schemeClr val="bg2">
                    <a:lumMod val="10000"/>
                  </a:schemeClr>
                </a:solidFill>
              </a:rPr>
              <a:t>Janesville WI Rotary Gardens</a:t>
            </a:r>
            <a:endParaRPr dirty="0">
              <a:solidFill>
                <a:schemeClr val="bg2">
                  <a:lumMod val="10000"/>
                </a:schemeClr>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Box 2"/>
          <p:cNvSpPr txBox="1"/>
          <p:nvPr/>
        </p:nvSpPr>
        <p:spPr>
          <a:xfrm>
            <a:off x="12943243" y="293091"/>
            <a:ext cx="5066453" cy="1937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lnSpc>
                <a:spcPct val="70000"/>
              </a:lnSpc>
              <a:defRPr sz="8000">
                <a:solidFill>
                  <a:srgbClr val="404040"/>
                </a:solidFill>
                <a:latin typeface="Gill Sans MT"/>
                <a:ea typeface="Gill Sans MT"/>
                <a:cs typeface="Gill Sans MT"/>
                <a:sym typeface="Gill Sans MT"/>
              </a:defRPr>
            </a:pPr>
            <a:r>
              <a:rPr sz="8000"/>
              <a:t>Go</a:t>
            </a:r>
            <a:endParaRPr sz="8000">
              <a:solidFill>
                <a:srgbClr val="FFFFFF"/>
              </a:solidFill>
            </a:endParaRPr>
          </a:p>
          <a:p>
            <a:pPr defTabSz="1828800">
              <a:lnSpc>
                <a:spcPct val="70000"/>
              </a:lnSpc>
              <a:defRPr sz="8000">
                <a:solidFill>
                  <a:srgbClr val="404040"/>
                </a:solidFill>
                <a:latin typeface="Gill Sans MT"/>
                <a:ea typeface="Gill Sans MT"/>
                <a:cs typeface="Gill Sans MT"/>
                <a:sym typeface="Gill Sans MT"/>
              </a:defRPr>
            </a:pPr>
            <a:r>
              <a:rPr sz="8000"/>
              <a:t>Vertical</a:t>
            </a:r>
          </a:p>
        </p:txBody>
      </p:sp>
      <p:sp>
        <p:nvSpPr>
          <p:cNvPr id="345" name="TextBox 1"/>
          <p:cNvSpPr txBox="1"/>
          <p:nvPr/>
        </p:nvSpPr>
        <p:spPr>
          <a:xfrm>
            <a:off x="8489841" y="6737093"/>
            <a:ext cx="3789244" cy="6093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gn="l" defTabSz="1828800">
              <a:defRPr sz="3400">
                <a:solidFill>
                  <a:srgbClr val="000000"/>
                </a:solidFill>
                <a:latin typeface="Gill Sans MT"/>
                <a:ea typeface="Gill Sans MT"/>
                <a:cs typeface="Gill Sans MT"/>
                <a:sym typeface="Gill Sans MT"/>
              </a:defRPr>
            </a:pPr>
            <a:r>
              <a:rPr sz="4800" dirty="0"/>
              <a:t>Birdbaths</a:t>
            </a:r>
          </a:p>
          <a:p>
            <a:pPr algn="l" defTabSz="1828800">
              <a:defRPr sz="3400">
                <a:solidFill>
                  <a:srgbClr val="000000"/>
                </a:solidFill>
                <a:latin typeface="Gill Sans MT"/>
                <a:ea typeface="Gill Sans MT"/>
                <a:cs typeface="Gill Sans MT"/>
                <a:sym typeface="Gill Sans MT"/>
              </a:defRPr>
            </a:pPr>
            <a:r>
              <a:rPr sz="4800" dirty="0"/>
              <a:t>Containers</a:t>
            </a:r>
          </a:p>
          <a:p>
            <a:pPr algn="l" defTabSz="1828800">
              <a:defRPr sz="3400">
                <a:solidFill>
                  <a:srgbClr val="000000"/>
                </a:solidFill>
                <a:latin typeface="Gill Sans MT"/>
                <a:ea typeface="Gill Sans MT"/>
                <a:cs typeface="Gill Sans MT"/>
                <a:sym typeface="Gill Sans MT"/>
              </a:defRPr>
            </a:pPr>
            <a:r>
              <a:rPr sz="4800" dirty="0"/>
              <a:t>Pallets</a:t>
            </a:r>
          </a:p>
          <a:p>
            <a:pPr algn="l" defTabSz="1828800">
              <a:defRPr sz="3400">
                <a:solidFill>
                  <a:srgbClr val="000000"/>
                </a:solidFill>
                <a:latin typeface="Gill Sans MT"/>
                <a:ea typeface="Gill Sans MT"/>
                <a:cs typeface="Gill Sans MT"/>
                <a:sym typeface="Gill Sans MT"/>
              </a:defRPr>
            </a:pPr>
            <a:r>
              <a:rPr sz="4800" dirty="0"/>
              <a:t>Plant Towers</a:t>
            </a:r>
          </a:p>
          <a:p>
            <a:pPr algn="l" defTabSz="1828800">
              <a:defRPr sz="3400">
                <a:solidFill>
                  <a:srgbClr val="000000"/>
                </a:solidFill>
                <a:latin typeface="Gill Sans MT"/>
                <a:ea typeface="Gill Sans MT"/>
                <a:cs typeface="Gill Sans MT"/>
                <a:sym typeface="Gill Sans MT"/>
              </a:defRPr>
            </a:pPr>
            <a:r>
              <a:rPr sz="4800" dirty="0"/>
              <a:t>Pot Hangers</a:t>
            </a:r>
          </a:p>
          <a:p>
            <a:pPr algn="l" defTabSz="1828800">
              <a:defRPr sz="3400">
                <a:solidFill>
                  <a:srgbClr val="000000"/>
                </a:solidFill>
                <a:latin typeface="Gill Sans MT"/>
                <a:ea typeface="Gill Sans MT"/>
                <a:cs typeface="Gill Sans MT"/>
                <a:sym typeface="Gill Sans MT"/>
              </a:defRPr>
            </a:pPr>
            <a:r>
              <a:rPr sz="4800" dirty="0"/>
              <a:t>Rain Gutters</a:t>
            </a:r>
          </a:p>
          <a:p>
            <a:pPr algn="l" defTabSz="1828800">
              <a:defRPr sz="3400">
                <a:solidFill>
                  <a:srgbClr val="000000"/>
                </a:solidFill>
                <a:latin typeface="Gill Sans MT"/>
                <a:ea typeface="Gill Sans MT"/>
                <a:cs typeface="Gill Sans MT"/>
                <a:sym typeface="Gill Sans MT"/>
              </a:defRPr>
            </a:pPr>
            <a:r>
              <a:rPr sz="4800" dirty="0"/>
              <a:t>Bottles</a:t>
            </a:r>
          </a:p>
          <a:p>
            <a:pPr algn="l" defTabSz="1828800">
              <a:defRPr sz="3400">
                <a:solidFill>
                  <a:srgbClr val="000000"/>
                </a:solidFill>
                <a:latin typeface="Gill Sans MT"/>
                <a:ea typeface="Gill Sans MT"/>
                <a:cs typeface="Gill Sans MT"/>
                <a:sym typeface="Gill Sans MT"/>
              </a:defRPr>
            </a:pPr>
            <a:r>
              <a:rPr sz="4800" dirty="0"/>
              <a:t>Shoe Caddies</a:t>
            </a:r>
          </a:p>
        </p:txBody>
      </p:sp>
      <p:sp>
        <p:nvSpPr>
          <p:cNvPr id="346" name="Rectangle 3"/>
          <p:cNvSpPr/>
          <p:nvPr/>
        </p:nvSpPr>
        <p:spPr>
          <a:xfrm>
            <a:off x="13045440" y="2487646"/>
            <a:ext cx="5249335" cy="3096261"/>
          </a:xfrm>
          <a:prstGeom prst="rect">
            <a:avLst/>
          </a:prstGeom>
          <a:solidFill>
            <a:srgbClr val="C5E0B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lnSpc>
                <a:spcPct val="90000"/>
              </a:lnSpc>
              <a:defRPr sz="5200" b="1">
                <a:solidFill>
                  <a:srgbClr val="000000"/>
                </a:solidFill>
                <a:latin typeface="Gill Sans MT"/>
                <a:ea typeface="Gill Sans MT"/>
                <a:cs typeface="Gill Sans MT"/>
                <a:sym typeface="Gill Sans MT"/>
              </a:defRPr>
            </a:pPr>
            <a:r>
              <a:rPr sz="5200" dirty="0"/>
              <a:t>Reuse</a:t>
            </a:r>
          </a:p>
          <a:p>
            <a:pPr defTabSz="1828800">
              <a:lnSpc>
                <a:spcPct val="90000"/>
              </a:lnSpc>
              <a:defRPr sz="5200" b="1">
                <a:solidFill>
                  <a:srgbClr val="000000"/>
                </a:solidFill>
                <a:latin typeface="Gill Sans MT"/>
                <a:ea typeface="Gill Sans MT"/>
                <a:cs typeface="Gill Sans MT"/>
                <a:sym typeface="Gill Sans MT"/>
              </a:defRPr>
            </a:pPr>
            <a:r>
              <a:rPr sz="5200" dirty="0"/>
              <a:t>Recycle</a:t>
            </a:r>
          </a:p>
          <a:p>
            <a:pPr defTabSz="1828800">
              <a:lnSpc>
                <a:spcPct val="90000"/>
              </a:lnSpc>
              <a:defRPr sz="5200" b="1">
                <a:solidFill>
                  <a:srgbClr val="000000"/>
                </a:solidFill>
                <a:latin typeface="Gill Sans MT"/>
                <a:ea typeface="Gill Sans MT"/>
                <a:cs typeface="Gill Sans MT"/>
                <a:sym typeface="Gill Sans MT"/>
              </a:defRPr>
            </a:pPr>
            <a:r>
              <a:rPr sz="5200" dirty="0"/>
              <a:t>Reinvent  Repurpose</a:t>
            </a:r>
          </a:p>
        </p:txBody>
      </p:sp>
      <p:pic>
        <p:nvPicPr>
          <p:cNvPr id="347" name="Picture 5" descr="Picture 5"/>
          <p:cNvPicPr>
            <a:picLocks noChangeAspect="1"/>
          </p:cNvPicPr>
          <p:nvPr/>
        </p:nvPicPr>
        <p:blipFill>
          <a:blip r:embed="rId3"/>
          <a:stretch>
            <a:fillRect/>
          </a:stretch>
        </p:blipFill>
        <p:spPr>
          <a:xfrm>
            <a:off x="13045440" y="5852160"/>
            <a:ext cx="5242561" cy="7863841"/>
          </a:xfrm>
          <a:prstGeom prst="rect">
            <a:avLst/>
          </a:prstGeom>
          <a:ln w="12700">
            <a:miter lim="400000"/>
          </a:ln>
        </p:spPr>
      </p:pic>
      <p:pic>
        <p:nvPicPr>
          <p:cNvPr id="348" name="Picture 6" descr="Picture 6"/>
          <p:cNvPicPr>
            <a:picLocks noChangeAspect="1"/>
          </p:cNvPicPr>
          <p:nvPr/>
        </p:nvPicPr>
        <p:blipFill>
          <a:blip r:embed="rId4"/>
          <a:stretch>
            <a:fillRect/>
          </a:stretch>
        </p:blipFill>
        <p:spPr>
          <a:xfrm>
            <a:off x="1" y="4389121"/>
            <a:ext cx="7388353" cy="9326881"/>
          </a:xfrm>
          <a:prstGeom prst="rect">
            <a:avLst/>
          </a:prstGeom>
          <a:ln w="12700">
            <a:miter lim="400000"/>
          </a:ln>
        </p:spPr>
      </p:pic>
      <p:pic>
        <p:nvPicPr>
          <p:cNvPr id="349" name="Picture 8" descr="Picture 8"/>
          <p:cNvPicPr>
            <a:picLocks noChangeAspect="1"/>
          </p:cNvPicPr>
          <p:nvPr/>
        </p:nvPicPr>
        <p:blipFill>
          <a:blip r:embed="rId5"/>
          <a:stretch>
            <a:fillRect/>
          </a:stretch>
        </p:blipFill>
        <p:spPr>
          <a:xfrm>
            <a:off x="7801376" y="-3"/>
            <a:ext cx="4817491" cy="6217922"/>
          </a:xfrm>
          <a:prstGeom prst="rect">
            <a:avLst/>
          </a:prstGeom>
          <a:ln w="12700">
            <a:miter lim="400000"/>
          </a:ln>
        </p:spPr>
      </p:pic>
      <p:pic>
        <p:nvPicPr>
          <p:cNvPr id="350" name="Picture 11" descr="Picture 11"/>
          <p:cNvPicPr>
            <a:picLocks noChangeAspect="1"/>
          </p:cNvPicPr>
          <p:nvPr/>
        </p:nvPicPr>
        <p:blipFill>
          <a:blip r:embed="rId6"/>
          <a:stretch>
            <a:fillRect/>
          </a:stretch>
        </p:blipFill>
        <p:spPr>
          <a:xfrm>
            <a:off x="1626" y="-3"/>
            <a:ext cx="7380907" cy="403578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18" descr="Picture 18"/>
          <p:cNvPicPr>
            <a:picLocks noChangeAspect="1"/>
          </p:cNvPicPr>
          <p:nvPr/>
        </p:nvPicPr>
        <p:blipFill>
          <a:blip r:embed="rId3"/>
          <a:stretch>
            <a:fillRect/>
          </a:stretch>
        </p:blipFill>
        <p:spPr>
          <a:xfrm>
            <a:off x="11277600" y="152401"/>
            <a:ext cx="6858000" cy="5806505"/>
          </a:xfrm>
          <a:prstGeom prst="rect">
            <a:avLst/>
          </a:prstGeom>
          <a:ln w="12700">
            <a:miter lim="400000"/>
          </a:ln>
        </p:spPr>
      </p:pic>
      <p:sp>
        <p:nvSpPr>
          <p:cNvPr id="355" name="TextBox 5"/>
          <p:cNvSpPr txBox="1"/>
          <p:nvPr/>
        </p:nvSpPr>
        <p:spPr>
          <a:xfrm>
            <a:off x="6797041" y="1048942"/>
            <a:ext cx="4084321" cy="3693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1828800">
              <a:defRPr sz="7600">
                <a:solidFill>
                  <a:srgbClr val="404040"/>
                </a:solidFill>
                <a:latin typeface="Gill Sans MT"/>
                <a:ea typeface="Gill Sans MT"/>
                <a:cs typeface="Gill Sans MT"/>
                <a:sym typeface="Gill Sans MT"/>
              </a:defRPr>
            </a:pPr>
            <a:r>
              <a:rPr sz="7600"/>
              <a:t>Raised</a:t>
            </a:r>
            <a:endParaRPr sz="7600">
              <a:solidFill>
                <a:srgbClr val="FFFFFF"/>
              </a:solidFill>
            </a:endParaRPr>
          </a:p>
          <a:p>
            <a:pPr defTabSz="1828800">
              <a:defRPr sz="7600">
                <a:solidFill>
                  <a:srgbClr val="404040"/>
                </a:solidFill>
                <a:latin typeface="Gill Sans MT"/>
                <a:ea typeface="Gill Sans MT"/>
                <a:cs typeface="Gill Sans MT"/>
                <a:sym typeface="Gill Sans MT"/>
              </a:defRPr>
            </a:pPr>
            <a:r>
              <a:rPr sz="7600"/>
              <a:t>Garden</a:t>
            </a:r>
            <a:endParaRPr sz="7600">
              <a:solidFill>
                <a:srgbClr val="FFFFFF"/>
              </a:solidFill>
            </a:endParaRPr>
          </a:p>
          <a:p>
            <a:pPr defTabSz="1828800">
              <a:defRPr sz="7600">
                <a:solidFill>
                  <a:srgbClr val="404040"/>
                </a:solidFill>
                <a:latin typeface="Gill Sans MT"/>
                <a:ea typeface="Gill Sans MT"/>
                <a:cs typeface="Gill Sans MT"/>
                <a:sym typeface="Gill Sans MT"/>
              </a:defRPr>
            </a:pPr>
            <a:r>
              <a:rPr sz="7600"/>
              <a:t> Beds</a:t>
            </a:r>
          </a:p>
        </p:txBody>
      </p:sp>
      <p:pic>
        <p:nvPicPr>
          <p:cNvPr id="356" name="Picture 10" descr="Picture 10"/>
          <p:cNvPicPr>
            <a:picLocks noChangeAspect="1"/>
          </p:cNvPicPr>
          <p:nvPr/>
        </p:nvPicPr>
        <p:blipFill>
          <a:blip r:embed="rId4"/>
          <a:stretch>
            <a:fillRect/>
          </a:stretch>
        </p:blipFill>
        <p:spPr>
          <a:xfrm>
            <a:off x="7010401" y="7162800"/>
            <a:ext cx="11139597" cy="5192184"/>
          </a:xfrm>
          <a:prstGeom prst="rect">
            <a:avLst/>
          </a:prstGeom>
          <a:ln w="12700">
            <a:miter lim="400000"/>
          </a:ln>
        </p:spPr>
      </p:pic>
      <p:pic>
        <p:nvPicPr>
          <p:cNvPr id="357" name="Picture 12" descr="Picture 12"/>
          <p:cNvPicPr>
            <a:picLocks noChangeAspect="1"/>
          </p:cNvPicPr>
          <p:nvPr/>
        </p:nvPicPr>
        <p:blipFill>
          <a:blip r:embed="rId5"/>
          <a:stretch>
            <a:fillRect/>
          </a:stretch>
        </p:blipFill>
        <p:spPr>
          <a:xfrm>
            <a:off x="152400" y="6858000"/>
            <a:ext cx="6553200" cy="6165866"/>
          </a:xfrm>
          <a:prstGeom prst="rect">
            <a:avLst/>
          </a:prstGeom>
          <a:ln w="12700">
            <a:miter lim="400000"/>
          </a:ln>
        </p:spPr>
      </p:pic>
      <p:pic>
        <p:nvPicPr>
          <p:cNvPr id="358" name="Picture 19" descr="Picture 19"/>
          <p:cNvPicPr>
            <a:picLocks noChangeAspect="1"/>
          </p:cNvPicPr>
          <p:nvPr/>
        </p:nvPicPr>
        <p:blipFill>
          <a:blip r:embed="rId6"/>
          <a:stretch>
            <a:fillRect/>
          </a:stretch>
        </p:blipFill>
        <p:spPr>
          <a:xfrm>
            <a:off x="152401" y="152400"/>
            <a:ext cx="6262305" cy="54864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Title 1"/>
          <p:cNvGrpSpPr/>
          <p:nvPr/>
        </p:nvGrpSpPr>
        <p:grpSpPr>
          <a:xfrm>
            <a:off x="0" y="-31569"/>
            <a:ext cx="18288000" cy="1905001"/>
            <a:chOff x="0" y="0"/>
            <a:chExt cx="18288000" cy="1905000"/>
          </a:xfrm>
        </p:grpSpPr>
        <p:sp>
          <p:nvSpPr>
            <p:cNvPr id="362" name="Rectangle"/>
            <p:cNvSpPr/>
            <p:nvPr/>
          </p:nvSpPr>
          <p:spPr>
            <a:xfrm>
              <a:off x="0" y="0"/>
              <a:ext cx="18288000" cy="1905000"/>
            </a:xfrm>
            <a:prstGeom prst="rect">
              <a:avLst/>
            </a:prstGeom>
            <a:solidFill>
              <a:srgbClr val="568E23"/>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solidFill>
                  <a:schemeClr val="bg1"/>
                </a:solidFill>
              </a:endParaRPr>
            </a:p>
          </p:txBody>
        </p:sp>
        <p:sp>
          <p:nvSpPr>
            <p:cNvPr id="363" name="Endless Possibilities in Plant Selection"/>
            <p:cNvSpPr txBox="1"/>
            <p:nvPr/>
          </p:nvSpPr>
          <p:spPr>
            <a:xfrm>
              <a:off x="91439" y="306170"/>
              <a:ext cx="18105121" cy="12926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7200" b="1">
                  <a:solidFill>
                    <a:srgbClr val="000000"/>
                  </a:solidFill>
                  <a:latin typeface="Gill Sans MT"/>
                  <a:ea typeface="Gill Sans MT"/>
                  <a:cs typeface="Gill Sans MT"/>
                  <a:sym typeface="Gill Sans MT"/>
                </a:defRPr>
              </a:lvl1pPr>
            </a:lstStyle>
            <a:p>
              <a:r>
                <a:rPr dirty="0">
                  <a:solidFill>
                    <a:schemeClr val="bg1"/>
                  </a:solidFill>
                </a:rPr>
                <a:t>Endless Possibilities in Plant Selection</a:t>
              </a:r>
            </a:p>
          </p:txBody>
        </p:sp>
      </p:grpSp>
      <p:sp>
        <p:nvSpPr>
          <p:cNvPr id="365" name="Title 1"/>
          <p:cNvSpPr txBox="1"/>
          <p:nvPr/>
        </p:nvSpPr>
        <p:spPr>
          <a:xfrm>
            <a:off x="371596" y="3065416"/>
            <a:ext cx="6807695" cy="9123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Consider site or container</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Size of plants</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Soil, light, and water requirements (zone)</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Availability of varieties and cost</a:t>
            </a:r>
            <a:endParaRPr sz="8800"/>
          </a:p>
          <a:p>
            <a:pPr marL="574676" indent="-574676" algn="l" defTabSz="1828800">
              <a:spcBef>
                <a:spcPts val="6000"/>
              </a:spcBef>
              <a:buSzPct val="100000"/>
              <a:buFont typeface="Arial"/>
              <a:buChar char="•"/>
              <a:defRPr sz="4800">
                <a:solidFill>
                  <a:srgbClr val="262626"/>
                </a:solidFill>
                <a:latin typeface="Gill Sans MT"/>
                <a:ea typeface="Gill Sans MT"/>
                <a:cs typeface="Gill Sans MT"/>
                <a:sym typeface="Gill Sans MT"/>
              </a:defRPr>
            </a:pPr>
            <a:r>
              <a:rPr sz="4800"/>
              <a:t>Personal preference</a:t>
            </a:r>
          </a:p>
        </p:txBody>
      </p:sp>
      <p:pic>
        <p:nvPicPr>
          <p:cNvPr id="366" name="Picture 6" descr="Picture 6"/>
          <p:cNvPicPr>
            <a:picLocks noChangeAspect="1"/>
          </p:cNvPicPr>
          <p:nvPr/>
        </p:nvPicPr>
        <p:blipFill>
          <a:blip r:embed="rId3"/>
          <a:stretch>
            <a:fillRect/>
          </a:stretch>
        </p:blipFill>
        <p:spPr>
          <a:xfrm>
            <a:off x="7270730" y="2290354"/>
            <a:ext cx="10972801" cy="109728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a:spLocks noGrp="1"/>
          </p:cNvSpPr>
          <p:nvPr>
            <p:ph type="title"/>
          </p:nvPr>
        </p:nvSpPr>
        <p:spPr>
          <a:xfrm>
            <a:off x="0" y="0"/>
            <a:ext cx="18288002" cy="2138798"/>
          </a:xfrm>
          <a:prstGeom prst="rect">
            <a:avLst/>
          </a:prstGeom>
          <a:solidFill>
            <a:srgbClr val="568E23"/>
          </a:solidFill>
        </p:spPr>
        <p:txBody>
          <a:bodyPr anchor="ctr"/>
          <a:lstStyle>
            <a:lvl1pPr algn="ctr">
              <a:defRPr sz="8000" b="1">
                <a:solidFill>
                  <a:srgbClr val="FFFFFF"/>
                </a:solidFill>
                <a:latin typeface="Gill Sans MT"/>
                <a:ea typeface="Gill Sans MT"/>
                <a:cs typeface="Gill Sans MT"/>
                <a:sym typeface="Gill Sans MT"/>
              </a:defRPr>
            </a:lvl1pPr>
          </a:lstStyle>
          <a:p>
            <a:r>
              <a:t>Plant Selection</a:t>
            </a:r>
          </a:p>
        </p:txBody>
      </p:sp>
      <p:pic>
        <p:nvPicPr>
          <p:cNvPr id="371" name="Picture 6" descr="Picture 6"/>
          <p:cNvPicPr>
            <a:picLocks noChangeAspect="1"/>
          </p:cNvPicPr>
          <p:nvPr/>
        </p:nvPicPr>
        <p:blipFill>
          <a:blip r:embed="rId3"/>
          <a:stretch>
            <a:fillRect/>
          </a:stretch>
        </p:blipFill>
        <p:spPr>
          <a:xfrm>
            <a:off x="587828" y="3167559"/>
            <a:ext cx="7531784" cy="10058401"/>
          </a:xfrm>
          <a:prstGeom prst="rect">
            <a:avLst/>
          </a:prstGeom>
          <a:ln w="12700">
            <a:miter lim="400000"/>
          </a:ln>
        </p:spPr>
      </p:pic>
      <p:sp>
        <p:nvSpPr>
          <p:cNvPr id="372" name="Content Placeholder 2"/>
          <p:cNvSpPr txBox="1">
            <a:spLocks noGrp="1"/>
          </p:cNvSpPr>
          <p:nvPr>
            <p:ph type="body" sz="half" idx="1"/>
          </p:nvPr>
        </p:nvSpPr>
        <p:spPr>
          <a:xfrm>
            <a:off x="8228729" y="2970546"/>
            <a:ext cx="9471443" cy="10452428"/>
          </a:xfrm>
          <a:prstGeom prst="rect">
            <a:avLst/>
          </a:prstGeom>
        </p:spPr>
        <p:txBody>
          <a:bodyPr/>
          <a:lstStyle/>
          <a:p>
            <a:pPr marL="448055" indent="-448055" defTabSz="1792223">
              <a:spcBef>
                <a:spcPts val="0"/>
              </a:spcBef>
              <a:defRPr sz="4704">
                <a:latin typeface="Gill Sans MT"/>
                <a:ea typeface="Gill Sans MT"/>
                <a:cs typeface="Gill Sans MT"/>
                <a:sym typeface="Gill Sans MT"/>
              </a:defRPr>
            </a:pPr>
            <a:r>
              <a:rPr dirty="0"/>
              <a:t>Choose plants that grow naturally in your area (zone, soil)</a:t>
            </a:r>
          </a:p>
          <a:p>
            <a:pPr marL="448055" indent="-448055" defTabSz="1792223">
              <a:spcBef>
                <a:spcPts val="5800"/>
              </a:spcBef>
              <a:defRPr sz="4704">
                <a:latin typeface="Gill Sans MT"/>
                <a:ea typeface="Gill Sans MT"/>
                <a:cs typeface="Gill Sans MT"/>
                <a:sym typeface="Gill Sans MT"/>
              </a:defRPr>
            </a:pPr>
            <a:r>
              <a:rPr dirty="0"/>
              <a:t>Shrubs are less maintenance than perennials, and perennials are less work than annuals </a:t>
            </a:r>
          </a:p>
          <a:p>
            <a:pPr marL="448055" indent="-448055" defTabSz="1792223">
              <a:spcBef>
                <a:spcPts val="5800"/>
              </a:spcBef>
              <a:defRPr sz="4704">
                <a:latin typeface="Gill Sans MT"/>
                <a:ea typeface="Gill Sans MT"/>
                <a:cs typeface="Gill Sans MT"/>
                <a:sym typeface="Gill Sans MT"/>
              </a:defRPr>
            </a:pPr>
            <a:r>
              <a:rPr dirty="0"/>
              <a:t>Avoid aggressive and invasive plants </a:t>
            </a:r>
          </a:p>
          <a:p>
            <a:pPr marL="448055" indent="-448055" defTabSz="1792223">
              <a:spcBef>
                <a:spcPts val="5800"/>
              </a:spcBef>
              <a:defRPr sz="4704">
                <a:latin typeface="Gill Sans MT"/>
                <a:ea typeface="Gill Sans MT"/>
                <a:cs typeface="Gill Sans MT"/>
                <a:sym typeface="Gill Sans MT"/>
              </a:defRPr>
            </a:pPr>
            <a:r>
              <a:rPr dirty="0"/>
              <a:t>Use groundcover and mulch to reduce weeding</a:t>
            </a:r>
          </a:p>
          <a:p>
            <a:pPr marL="448055" indent="-448055" defTabSz="1792223">
              <a:spcBef>
                <a:spcPts val="5800"/>
              </a:spcBef>
              <a:defRPr sz="4704">
                <a:latin typeface="Gill Sans MT"/>
                <a:ea typeface="Gill Sans MT"/>
                <a:cs typeface="Gill Sans MT"/>
                <a:sym typeface="Gill Sans MT"/>
              </a:defRPr>
            </a:pPr>
            <a:r>
              <a:rPr dirty="0"/>
              <a:t>Use containers and annuals for accent and color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4" descr="Picture 4"/>
          <p:cNvPicPr>
            <a:picLocks noChangeAspect="1"/>
          </p:cNvPicPr>
          <p:nvPr/>
        </p:nvPicPr>
        <p:blipFill>
          <a:blip r:embed="rId3"/>
          <a:stretch>
            <a:fillRect/>
          </a:stretch>
        </p:blipFill>
        <p:spPr>
          <a:xfrm>
            <a:off x="3461910" y="4389662"/>
            <a:ext cx="6400801" cy="6400801"/>
          </a:xfrm>
          <a:prstGeom prst="rect">
            <a:avLst/>
          </a:prstGeom>
          <a:ln w="12700">
            <a:miter lim="400000"/>
          </a:ln>
        </p:spPr>
      </p:pic>
      <p:sp>
        <p:nvSpPr>
          <p:cNvPr id="377" name="Content Placeholder 2"/>
          <p:cNvSpPr txBox="1">
            <a:spLocks noGrp="1"/>
          </p:cNvSpPr>
          <p:nvPr>
            <p:ph type="body" sz="quarter" idx="1"/>
          </p:nvPr>
        </p:nvSpPr>
        <p:spPr>
          <a:xfrm>
            <a:off x="418761" y="3394345"/>
            <a:ext cx="7513289" cy="8756074"/>
          </a:xfrm>
          <a:prstGeom prst="rect">
            <a:avLst/>
          </a:prstGeom>
        </p:spPr>
        <p:txBody>
          <a:bodyPr anchor="t"/>
          <a:lstStyle/>
          <a:p>
            <a:pPr lvl="1" indent="0">
              <a:lnSpc>
                <a:spcPct val="100000"/>
              </a:lnSpc>
              <a:spcBef>
                <a:spcPts val="6000"/>
              </a:spcBef>
              <a:defRPr sz="6400" b="0">
                <a:solidFill>
                  <a:srgbClr val="C00000"/>
                </a:solidFill>
                <a:latin typeface="Gill Sans MT"/>
                <a:ea typeface="Gill Sans MT"/>
                <a:cs typeface="Gill Sans MT"/>
                <a:sym typeface="Gill Sans MT"/>
              </a:defRPr>
            </a:pPr>
            <a:r>
              <a:rPr dirty="0"/>
              <a:t>Dividing</a:t>
            </a:r>
            <a:endParaRPr dirty="0">
              <a:latin typeface="Calibri"/>
              <a:ea typeface="Calibri"/>
              <a:cs typeface="Calibri"/>
              <a:sym typeface="Calibri"/>
            </a:endParaRPr>
          </a:p>
          <a:p>
            <a:pPr lvl="1" indent="0">
              <a:lnSpc>
                <a:spcPct val="100000"/>
              </a:lnSpc>
              <a:spcBef>
                <a:spcPts val="6000"/>
              </a:spcBef>
              <a:defRPr sz="6400" b="0">
                <a:latin typeface="Gill Sans MT"/>
                <a:ea typeface="Gill Sans MT"/>
                <a:cs typeface="Gill Sans MT"/>
                <a:sym typeface="Gill Sans MT"/>
              </a:defRPr>
            </a:pPr>
            <a:r>
              <a:rPr dirty="0"/>
              <a:t>Staking </a:t>
            </a:r>
            <a:endParaRPr dirty="0">
              <a:latin typeface="Calibri"/>
              <a:ea typeface="Calibri"/>
              <a:cs typeface="Calibri"/>
              <a:sym typeface="Calibri"/>
            </a:endParaRPr>
          </a:p>
          <a:p>
            <a:pPr lvl="1" indent="0">
              <a:lnSpc>
                <a:spcPct val="100000"/>
              </a:lnSpc>
              <a:spcBef>
                <a:spcPts val="6000"/>
              </a:spcBef>
              <a:defRPr sz="6400" b="0">
                <a:solidFill>
                  <a:srgbClr val="C00000"/>
                </a:solidFill>
                <a:latin typeface="Gill Sans MT"/>
                <a:ea typeface="Gill Sans MT"/>
                <a:cs typeface="Gill Sans MT"/>
                <a:sym typeface="Gill Sans MT"/>
              </a:defRPr>
            </a:pPr>
            <a:r>
              <a:rPr dirty="0"/>
              <a:t>Deadheading</a:t>
            </a:r>
            <a:endParaRPr dirty="0">
              <a:latin typeface="Calibri"/>
              <a:ea typeface="Calibri"/>
              <a:cs typeface="Calibri"/>
              <a:sym typeface="Calibri"/>
            </a:endParaRPr>
          </a:p>
          <a:p>
            <a:pPr lvl="1" indent="0">
              <a:lnSpc>
                <a:spcPct val="100000"/>
              </a:lnSpc>
              <a:spcBef>
                <a:spcPts val="6000"/>
              </a:spcBef>
              <a:defRPr sz="6400" b="0">
                <a:latin typeface="Gill Sans MT"/>
                <a:ea typeface="Gill Sans MT"/>
                <a:cs typeface="Gill Sans MT"/>
                <a:sym typeface="Gill Sans MT"/>
              </a:defRPr>
            </a:pPr>
            <a:r>
              <a:rPr dirty="0"/>
              <a:t>Special care</a:t>
            </a:r>
            <a:endParaRPr dirty="0">
              <a:latin typeface="Calibri"/>
              <a:ea typeface="Calibri"/>
              <a:cs typeface="Calibri"/>
              <a:sym typeface="Calibri"/>
            </a:endParaRPr>
          </a:p>
          <a:p>
            <a:pPr lvl="1" indent="0">
              <a:lnSpc>
                <a:spcPct val="100000"/>
              </a:lnSpc>
              <a:spcBef>
                <a:spcPts val="0"/>
              </a:spcBef>
              <a:defRPr sz="6400" b="0">
                <a:solidFill>
                  <a:srgbClr val="C00000"/>
                </a:solidFill>
                <a:latin typeface="Gill Sans MT"/>
                <a:ea typeface="Gill Sans MT"/>
                <a:cs typeface="Gill Sans MT"/>
                <a:sym typeface="Gill Sans MT"/>
              </a:defRPr>
            </a:pPr>
            <a:endParaRPr lang="en-US" dirty="0"/>
          </a:p>
          <a:p>
            <a:pPr lvl="1" indent="0">
              <a:lnSpc>
                <a:spcPct val="100000"/>
              </a:lnSpc>
              <a:spcBef>
                <a:spcPts val="0"/>
              </a:spcBef>
              <a:defRPr sz="6400" b="0">
                <a:solidFill>
                  <a:srgbClr val="C00000"/>
                </a:solidFill>
                <a:latin typeface="Gill Sans MT"/>
                <a:ea typeface="Gill Sans MT"/>
                <a:cs typeface="Gill Sans MT"/>
                <a:sym typeface="Gill Sans MT"/>
              </a:defRPr>
            </a:pPr>
            <a:r>
              <a:rPr dirty="0"/>
              <a:t>Disease prone </a:t>
            </a:r>
          </a:p>
        </p:txBody>
      </p:sp>
      <p:sp>
        <p:nvSpPr>
          <p:cNvPr id="378" name="Content Placeholder 6"/>
          <p:cNvSpPr txBox="1"/>
          <p:nvPr/>
        </p:nvSpPr>
        <p:spPr>
          <a:xfrm>
            <a:off x="9808091" y="3432305"/>
            <a:ext cx="8388469" cy="8756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pPr lvl="1" indent="0" algn="l" defTabSz="1828800">
              <a:spcBef>
                <a:spcPts val="6000"/>
              </a:spcBef>
              <a:defRPr sz="6400">
                <a:solidFill>
                  <a:srgbClr val="000000"/>
                </a:solidFill>
                <a:latin typeface="Gill Sans MT"/>
                <a:ea typeface="Gill Sans MT"/>
                <a:cs typeface="Gill Sans MT"/>
                <a:sym typeface="Gill Sans MT"/>
              </a:defRPr>
            </a:pPr>
            <a:r>
              <a:rPr sz="6400" dirty="0"/>
              <a:t>Not hardy in your zone</a:t>
            </a:r>
            <a:endParaRPr sz="4800" dirty="0"/>
          </a:p>
          <a:p>
            <a:pPr lvl="1" indent="0" algn="l" defTabSz="1828800">
              <a:spcBef>
                <a:spcPts val="6000"/>
              </a:spcBef>
              <a:defRPr sz="6400">
                <a:solidFill>
                  <a:srgbClr val="C00000"/>
                </a:solidFill>
                <a:latin typeface="Gill Sans MT"/>
                <a:ea typeface="Gill Sans MT"/>
                <a:cs typeface="Gill Sans MT"/>
                <a:sym typeface="Gill Sans MT"/>
              </a:defRPr>
            </a:pPr>
            <a:r>
              <a:rPr sz="6400" dirty="0"/>
              <a:t>Food for wildlife </a:t>
            </a:r>
            <a:endParaRPr sz="4800" dirty="0"/>
          </a:p>
          <a:p>
            <a:pPr lvl="1" indent="0" algn="l" defTabSz="1828800">
              <a:spcBef>
                <a:spcPts val="6000"/>
              </a:spcBef>
              <a:defRPr sz="6400">
                <a:solidFill>
                  <a:srgbClr val="000000"/>
                </a:solidFill>
                <a:latin typeface="Gill Sans MT"/>
                <a:ea typeface="Gill Sans MT"/>
                <a:cs typeface="Gill Sans MT"/>
                <a:sym typeface="Gill Sans MT"/>
              </a:defRPr>
            </a:pPr>
            <a:r>
              <a:rPr sz="6400" dirty="0"/>
              <a:t>Have a short lifespan</a:t>
            </a:r>
            <a:endParaRPr lang="en-US" sz="6400" dirty="0"/>
          </a:p>
          <a:p>
            <a:pPr lvl="1" indent="0" algn="l" defTabSz="1828800">
              <a:lnSpc>
                <a:spcPct val="110000"/>
              </a:lnSpc>
              <a:spcBef>
                <a:spcPts val="6000"/>
              </a:spcBef>
              <a:defRPr sz="6400">
                <a:solidFill>
                  <a:srgbClr val="C00000"/>
                </a:solidFill>
                <a:latin typeface="Gill Sans MT"/>
                <a:ea typeface="Gill Sans MT"/>
                <a:cs typeface="Gill Sans MT"/>
                <a:sym typeface="Gill Sans MT"/>
              </a:defRPr>
            </a:pPr>
            <a:r>
              <a:rPr sz="6400" dirty="0"/>
              <a:t>Require extensive maintenance</a:t>
            </a:r>
          </a:p>
        </p:txBody>
      </p:sp>
      <p:grpSp>
        <p:nvGrpSpPr>
          <p:cNvPr id="381" name="Title 1"/>
          <p:cNvGrpSpPr/>
          <p:nvPr/>
        </p:nvGrpSpPr>
        <p:grpSpPr>
          <a:xfrm>
            <a:off x="-1" y="-1"/>
            <a:ext cx="18288000" cy="2006078"/>
            <a:chOff x="0" y="0"/>
            <a:chExt cx="18287998" cy="2006076"/>
          </a:xfrm>
        </p:grpSpPr>
        <p:sp>
          <p:nvSpPr>
            <p:cNvPr id="379" name="Rectangle"/>
            <p:cNvSpPr/>
            <p:nvPr/>
          </p:nvSpPr>
          <p:spPr>
            <a:xfrm>
              <a:off x="-1" y="-1"/>
              <a:ext cx="18288000" cy="2006078"/>
            </a:xfrm>
            <a:prstGeom prst="rect">
              <a:avLst/>
            </a:prstGeom>
            <a:solidFill>
              <a:srgbClr val="BFBFBF"/>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380" name="Plants to Avoid"/>
            <p:cNvSpPr txBox="1"/>
            <p:nvPr/>
          </p:nvSpPr>
          <p:spPr>
            <a:xfrm>
              <a:off x="91439" y="301998"/>
              <a:ext cx="18105119"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A20000"/>
                  </a:solidFill>
                  <a:latin typeface="Gill Sans MT"/>
                  <a:ea typeface="Gill Sans MT"/>
                  <a:cs typeface="Gill Sans MT"/>
                  <a:sym typeface="Gill Sans MT"/>
                </a:defRPr>
              </a:lvl1pPr>
            </a:lstStyle>
            <a:p>
              <a:r>
                <a:t>Plants to Avoid</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Box 3"/>
          <p:cNvSpPr txBox="1"/>
          <p:nvPr/>
        </p:nvSpPr>
        <p:spPr>
          <a:xfrm>
            <a:off x="593058" y="12709101"/>
            <a:ext cx="7508334"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000">
                <a:solidFill>
                  <a:srgbClr val="000000"/>
                </a:solidFill>
                <a:latin typeface="Arial"/>
                <a:ea typeface="Arial"/>
                <a:cs typeface="Arial"/>
                <a:sym typeface="Arial"/>
              </a:defRPr>
            </a:lvl1pPr>
          </a:lstStyle>
          <a:p>
            <a:r>
              <a:t>Self-Watering Systems</a:t>
            </a:r>
          </a:p>
        </p:txBody>
      </p:sp>
      <p:sp>
        <p:nvSpPr>
          <p:cNvPr id="386" name="TextBox 12"/>
          <p:cNvSpPr txBox="1"/>
          <p:nvPr/>
        </p:nvSpPr>
        <p:spPr>
          <a:xfrm>
            <a:off x="0" y="6846"/>
            <a:ext cx="18288000" cy="1402081"/>
          </a:xfrm>
          <a:prstGeom prst="rect">
            <a:avLst/>
          </a:prstGeom>
          <a:solidFill>
            <a:srgbClr val="E7E6E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8000">
                <a:solidFill>
                  <a:srgbClr val="404040"/>
                </a:solidFill>
                <a:latin typeface="Gill Sans MT"/>
                <a:ea typeface="Gill Sans MT"/>
                <a:cs typeface="Gill Sans MT"/>
                <a:sym typeface="Gill Sans MT"/>
              </a:defRPr>
            </a:lvl1pPr>
          </a:lstStyle>
          <a:p>
            <a:r>
              <a:t>Containers, Self-Watering</a:t>
            </a:r>
          </a:p>
        </p:txBody>
      </p:sp>
      <p:sp>
        <p:nvSpPr>
          <p:cNvPr id="387" name="Rectangle 1"/>
          <p:cNvSpPr txBox="1"/>
          <p:nvPr/>
        </p:nvSpPr>
        <p:spPr>
          <a:xfrm>
            <a:off x="348348" y="2071475"/>
            <a:ext cx="13673329" cy="4767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Choose container size according to plant needs</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Provide adequate drainage</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Use proper potting mix</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Put on wheels if moving</a:t>
            </a:r>
          </a:p>
          <a:p>
            <a:pPr marL="346075" indent="-342900" algn="l" defTabSz="1828800">
              <a:spcBef>
                <a:spcPts val="2400"/>
              </a:spcBef>
              <a:buSzPct val="100000"/>
              <a:buFont typeface="Arial"/>
              <a:buChar char="•"/>
              <a:defRPr sz="4400">
                <a:solidFill>
                  <a:srgbClr val="262626"/>
                </a:solidFill>
                <a:latin typeface="Gill Sans MT"/>
                <a:ea typeface="Gill Sans MT"/>
                <a:cs typeface="Gill Sans MT"/>
                <a:sym typeface="Gill Sans MT"/>
              </a:defRPr>
            </a:pPr>
            <a:r>
              <a:rPr sz="4400"/>
              <a:t>Consider access to water</a:t>
            </a:r>
          </a:p>
        </p:txBody>
      </p:sp>
      <p:pic>
        <p:nvPicPr>
          <p:cNvPr id="388" name="Picture 2" descr="Picture 2"/>
          <p:cNvPicPr>
            <a:picLocks noChangeAspect="1"/>
          </p:cNvPicPr>
          <p:nvPr/>
        </p:nvPicPr>
        <p:blipFill>
          <a:blip r:embed="rId2"/>
          <a:stretch>
            <a:fillRect/>
          </a:stretch>
        </p:blipFill>
        <p:spPr>
          <a:xfrm>
            <a:off x="7241171" y="3206764"/>
            <a:ext cx="6035042" cy="3657601"/>
          </a:xfrm>
          <a:prstGeom prst="rect">
            <a:avLst/>
          </a:prstGeom>
          <a:ln w="12700">
            <a:miter lim="400000"/>
          </a:ln>
        </p:spPr>
      </p:pic>
      <p:pic>
        <p:nvPicPr>
          <p:cNvPr id="389" name="Picture 6" descr="Picture 6"/>
          <p:cNvPicPr>
            <a:picLocks noChangeAspect="1"/>
          </p:cNvPicPr>
          <p:nvPr/>
        </p:nvPicPr>
        <p:blipFill>
          <a:blip r:embed="rId3"/>
          <a:stretch>
            <a:fillRect/>
          </a:stretch>
        </p:blipFill>
        <p:spPr>
          <a:xfrm>
            <a:off x="8766042" y="7268951"/>
            <a:ext cx="9020341" cy="6035041"/>
          </a:xfrm>
          <a:prstGeom prst="rect">
            <a:avLst/>
          </a:prstGeom>
          <a:ln w="12700">
            <a:miter lim="400000"/>
          </a:ln>
        </p:spPr>
      </p:pic>
      <p:pic>
        <p:nvPicPr>
          <p:cNvPr id="390" name="Picture 8" descr="Picture 8"/>
          <p:cNvPicPr>
            <a:picLocks noChangeAspect="1"/>
          </p:cNvPicPr>
          <p:nvPr/>
        </p:nvPicPr>
        <p:blipFill>
          <a:blip r:embed="rId4"/>
          <a:stretch>
            <a:fillRect/>
          </a:stretch>
        </p:blipFill>
        <p:spPr>
          <a:xfrm>
            <a:off x="13276212" y="2103120"/>
            <a:ext cx="4754881" cy="4754880"/>
          </a:xfrm>
          <a:prstGeom prst="rect">
            <a:avLst/>
          </a:prstGeom>
          <a:ln w="12700">
            <a:miter lim="400000"/>
          </a:ln>
        </p:spPr>
      </p:pic>
      <p:sp>
        <p:nvSpPr>
          <p:cNvPr id="391" name="TextBox 14"/>
          <p:cNvSpPr txBox="1"/>
          <p:nvPr/>
        </p:nvSpPr>
        <p:spPr>
          <a:xfrm>
            <a:off x="14908108" y="6234289"/>
            <a:ext cx="2117231"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000">
                <a:solidFill>
                  <a:srgbClr val="000000"/>
                </a:solidFill>
                <a:latin typeface="Arial"/>
                <a:ea typeface="Arial"/>
                <a:cs typeface="Arial"/>
                <a:sym typeface="Arial"/>
              </a:defRPr>
            </a:lvl1pPr>
          </a:lstStyle>
          <a:p>
            <a:r>
              <a:t>Herbs</a:t>
            </a:r>
          </a:p>
        </p:txBody>
      </p:sp>
      <p:pic>
        <p:nvPicPr>
          <p:cNvPr id="392" name="Picture 10" descr="Picture 10"/>
          <p:cNvPicPr>
            <a:picLocks noChangeAspect="1"/>
          </p:cNvPicPr>
          <p:nvPr/>
        </p:nvPicPr>
        <p:blipFill>
          <a:blip r:embed="rId5"/>
          <a:stretch>
            <a:fillRect/>
          </a:stretch>
        </p:blipFill>
        <p:spPr>
          <a:xfrm>
            <a:off x="501617" y="7268951"/>
            <a:ext cx="7691216" cy="54864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3"/>
          <p:cNvSpPr txBox="1">
            <a:spLocks noGrp="1"/>
          </p:cNvSpPr>
          <p:nvPr>
            <p:ph type="title"/>
          </p:nvPr>
        </p:nvSpPr>
        <p:spPr>
          <a:xfrm>
            <a:off x="1681397" y="1374960"/>
            <a:ext cx="11211260" cy="1988345"/>
          </a:xfrm>
          <a:prstGeom prst="rect">
            <a:avLst/>
          </a:prstGeom>
        </p:spPr>
        <p:txBody>
          <a:bodyPr/>
          <a:lstStyle/>
          <a:p>
            <a:pPr>
              <a:defRPr sz="6000" b="1">
                <a:latin typeface="Gill Sans MT"/>
                <a:ea typeface="Gill Sans MT"/>
                <a:cs typeface="Gill Sans MT"/>
                <a:sym typeface="Gill Sans MT"/>
              </a:defRPr>
            </a:pPr>
            <a:r>
              <a:rPr dirty="0"/>
              <a:t>Lifelong Gardening</a:t>
            </a:r>
            <a:br>
              <a:rPr dirty="0"/>
            </a:br>
            <a:r>
              <a:rPr dirty="0"/>
              <a:t>MISSION</a:t>
            </a:r>
          </a:p>
        </p:txBody>
      </p:sp>
      <p:sp>
        <p:nvSpPr>
          <p:cNvPr id="267" name="Content Placeholder 3"/>
          <p:cNvSpPr txBox="1">
            <a:spLocks noGrp="1"/>
          </p:cNvSpPr>
          <p:nvPr>
            <p:ph type="body" sz="half" idx="1"/>
          </p:nvPr>
        </p:nvSpPr>
        <p:spPr>
          <a:xfrm>
            <a:off x="1681397" y="3965704"/>
            <a:ext cx="9051917" cy="7682011"/>
          </a:xfrm>
          <a:prstGeom prst="rect">
            <a:avLst/>
          </a:prstGeom>
        </p:spPr>
        <p:txBody>
          <a:bodyPr anchor="ctr"/>
          <a:lstStyle/>
          <a:p>
            <a:pPr marL="0" indent="0">
              <a:spcBef>
                <a:spcPts val="1200"/>
              </a:spcBef>
              <a:buSzTx/>
              <a:buNone/>
              <a:defRPr sz="4400">
                <a:latin typeface="Gill Sans MT"/>
                <a:ea typeface="Gill Sans MT"/>
                <a:cs typeface="Gill Sans MT"/>
                <a:sym typeface="Gill Sans MT"/>
              </a:defRPr>
            </a:pPr>
            <a:r>
              <a:rPr dirty="0"/>
              <a:t>Our mission is to educate the public on principles and methods that enable gardeners to enjoy gardening throughout their lifetime.</a:t>
            </a:r>
          </a:p>
          <a:p>
            <a:pPr marL="0" indent="0">
              <a:spcBef>
                <a:spcPts val="1200"/>
              </a:spcBef>
              <a:buSzTx/>
              <a:buNone/>
              <a:defRPr sz="4400">
                <a:latin typeface="Gill Sans MT"/>
                <a:ea typeface="Gill Sans MT"/>
                <a:cs typeface="Gill Sans MT"/>
                <a:sym typeface="Gill Sans MT"/>
              </a:defRPr>
            </a:pPr>
            <a:endParaRPr dirty="0"/>
          </a:p>
          <a:p>
            <a:pPr marL="0" indent="0">
              <a:spcBef>
                <a:spcPts val="1200"/>
              </a:spcBef>
              <a:buSzTx/>
              <a:buNone/>
              <a:defRPr sz="4400">
                <a:latin typeface="Gill Sans MT"/>
                <a:ea typeface="Gill Sans MT"/>
                <a:cs typeface="Gill Sans MT"/>
                <a:sym typeface="Gill Sans MT"/>
              </a:defRPr>
            </a:pPr>
            <a:r>
              <a:rPr dirty="0"/>
              <a:t>Education is designed to teach:</a:t>
            </a:r>
          </a:p>
          <a:p>
            <a:pPr marL="692151" indent="-682626">
              <a:spcBef>
                <a:spcPts val="1200"/>
              </a:spcBef>
              <a:buFontTx/>
              <a:buAutoNum type="arabicPeriod"/>
              <a:defRPr sz="4400">
                <a:latin typeface="Gill Sans MT"/>
                <a:ea typeface="Gill Sans MT"/>
                <a:cs typeface="Gill Sans MT"/>
                <a:sym typeface="Gill Sans MT"/>
              </a:defRPr>
            </a:pPr>
            <a:r>
              <a:rPr dirty="0"/>
              <a:t>How to modify the garden – accessibility and plant selection;</a:t>
            </a:r>
          </a:p>
          <a:p>
            <a:pPr marL="682626" lvl="1" indent="-673101">
              <a:spcBef>
                <a:spcPts val="1200"/>
              </a:spcBef>
              <a:buSzTx/>
              <a:buNone/>
              <a:defRPr sz="4400">
                <a:latin typeface="Gill Sans MT"/>
                <a:ea typeface="Gill Sans MT"/>
                <a:cs typeface="Gill Sans MT"/>
                <a:sym typeface="Gill Sans MT"/>
              </a:defRPr>
            </a:pPr>
            <a:r>
              <a:rPr dirty="0"/>
              <a:t>2.	How to modify the gardener –  techniques and tools.</a:t>
            </a:r>
            <a:endParaRPr sz="4800" dirty="0"/>
          </a:p>
        </p:txBody>
      </p:sp>
      <p:sp>
        <p:nvSpPr>
          <p:cNvPr id="268" name="Rectangle 10"/>
          <p:cNvSpPr/>
          <p:nvPr/>
        </p:nvSpPr>
        <p:spPr>
          <a:xfrm>
            <a:off x="14378870" y="0"/>
            <a:ext cx="3909131" cy="13716000"/>
          </a:xfrm>
          <a:prstGeom prst="rect">
            <a:avLst/>
          </a:prstGeom>
          <a:solidFill>
            <a:srgbClr val="568E23"/>
          </a:solidFill>
          <a:ln w="12700">
            <a:miter lim="400000"/>
          </a:ln>
        </p:spPr>
        <p:txBody>
          <a:bodyPr tIns="91439" bIns="91439" anchor="ctr"/>
          <a:lstStyle/>
          <a:p>
            <a:pPr defTabSz="1828800">
              <a:defRPr sz="2600">
                <a:solidFill>
                  <a:srgbClr val="FFFFFF"/>
                </a:solidFill>
                <a:latin typeface="Calibri"/>
                <a:ea typeface="Calibri"/>
                <a:cs typeface="Calibri"/>
                <a:sym typeface="Calibri"/>
              </a:defRPr>
            </a:pPr>
            <a:endParaRPr sz="2600"/>
          </a:p>
        </p:txBody>
      </p:sp>
      <p:sp>
        <p:nvSpPr>
          <p:cNvPr id="269" name="Oval 12"/>
          <p:cNvSpPr/>
          <p:nvPr/>
        </p:nvSpPr>
        <p:spPr>
          <a:xfrm>
            <a:off x="12259134" y="4738264"/>
            <a:ext cx="4239473" cy="4239473"/>
          </a:xfrm>
          <a:prstGeom prst="ellipse">
            <a:avLst/>
          </a:prstGeom>
          <a:solidFill>
            <a:srgbClr val="FFFFFF"/>
          </a:solidFill>
          <a:ln w="38100">
            <a:solidFill>
              <a:srgbClr val="99CB5C"/>
            </a:solidFill>
            <a:miter/>
          </a:ln>
        </p:spPr>
        <p:txBody>
          <a:bodyPr tIns="91439" bIns="91439" anchor="ctr"/>
          <a:lstStyle/>
          <a:p>
            <a:pPr defTabSz="1828800">
              <a:defRPr sz="2600">
                <a:solidFill>
                  <a:srgbClr val="FFFFFF"/>
                </a:solidFill>
                <a:latin typeface="Calibri"/>
                <a:ea typeface="Calibri"/>
                <a:cs typeface="Calibri"/>
                <a:sym typeface="Calibri"/>
              </a:defRPr>
            </a:pPr>
            <a:endParaRPr sz="2600"/>
          </a:p>
        </p:txBody>
      </p:sp>
      <p:pic>
        <p:nvPicPr>
          <p:cNvPr id="270" name="Picture 4"/>
          <p:cNvPicPr>
            <a:picLocks/>
          </p:cNvPicPr>
          <p:nvPr/>
        </p:nvPicPr>
        <p:blipFill>
          <a:blip r:embed="rId3">
            <a:extLst>
              <a:ext uri="{28A0092B-C50C-407E-A947-70E740481C1C}">
                <a14:useLocalDpi xmlns:a14="http://schemas.microsoft.com/office/drawing/2010/main" val="0"/>
              </a:ext>
            </a:extLst>
          </a:blip>
          <a:srcRect/>
          <a:stretch/>
        </p:blipFill>
        <p:spPr>
          <a:xfrm>
            <a:off x="12915830" y="5394960"/>
            <a:ext cx="2926080" cy="292608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396" name="Title 1"/>
          <p:cNvGrpSpPr/>
          <p:nvPr/>
        </p:nvGrpSpPr>
        <p:grpSpPr>
          <a:xfrm>
            <a:off x="-19396" y="0"/>
            <a:ext cx="18307396" cy="2032000"/>
            <a:chOff x="0" y="0"/>
            <a:chExt cx="18307395" cy="2032000"/>
          </a:xfrm>
        </p:grpSpPr>
        <p:sp>
          <p:nvSpPr>
            <p:cNvPr id="394" name="Rectangle"/>
            <p:cNvSpPr/>
            <p:nvPr/>
          </p:nvSpPr>
          <p:spPr>
            <a:xfrm>
              <a:off x="0" y="0"/>
              <a:ext cx="18307396" cy="2032000"/>
            </a:xfrm>
            <a:prstGeom prst="rect">
              <a:avLst/>
            </a:prstGeom>
            <a:solidFill>
              <a:srgbClr val="E7E6E6"/>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395" name="Accessibility to Water"/>
            <p:cNvSpPr txBox="1"/>
            <p:nvPr/>
          </p:nvSpPr>
          <p:spPr>
            <a:xfrm>
              <a:off x="91440" y="314960"/>
              <a:ext cx="18124516" cy="14020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a:solidFill>
                    <a:srgbClr val="000000"/>
                  </a:solidFill>
                  <a:latin typeface="Gill Sans MT"/>
                  <a:ea typeface="Gill Sans MT"/>
                  <a:cs typeface="Gill Sans MT"/>
                  <a:sym typeface="Gill Sans MT"/>
                </a:defRPr>
              </a:lvl1pPr>
            </a:lstStyle>
            <a:p>
              <a:r>
                <a:t>Accessibility to Water</a:t>
              </a:r>
            </a:p>
          </p:txBody>
        </p:sp>
      </p:grpSp>
      <p:sp>
        <p:nvSpPr>
          <p:cNvPr id="397" name="Title 1"/>
          <p:cNvSpPr txBox="1"/>
          <p:nvPr/>
        </p:nvSpPr>
        <p:spPr>
          <a:xfrm>
            <a:off x="72044" y="3101012"/>
            <a:ext cx="18085725" cy="9110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marL="817563" indent="-623888" algn="l" defTabSz="1828800">
              <a:spcBef>
                <a:spcPts val="3600"/>
              </a:spcBef>
              <a:buSzPct val="100000"/>
              <a:buFont typeface="Arial" panose="020B0604020202020204" pitchFamily="34" charset="0"/>
              <a:buChar char="•"/>
              <a:defRPr sz="6800">
                <a:solidFill>
                  <a:srgbClr val="000000"/>
                </a:solidFill>
                <a:latin typeface="Gill Sans MT"/>
                <a:ea typeface="Gill Sans MT"/>
                <a:cs typeface="Gill Sans MT"/>
                <a:sym typeface="Gill Sans MT"/>
              </a:defRPr>
            </a:pPr>
            <a:r>
              <a:rPr sz="6800" dirty="0"/>
              <a:t>Place garden or containers close to the house.</a:t>
            </a:r>
            <a:endParaRPr sz="8800" dirty="0"/>
          </a:p>
          <a:p>
            <a:pPr marL="808037" indent="-5810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sz="6800" dirty="0"/>
              <a:t>Use self-watering containers or irrigation.</a:t>
            </a:r>
            <a:endParaRPr sz="8800" dirty="0"/>
          </a:p>
          <a:p>
            <a:pPr marL="808037" indent="-5810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sz="6800" dirty="0"/>
              <a:t>Put containers where rain will reach them.</a:t>
            </a:r>
            <a:endParaRPr sz="8800" dirty="0"/>
          </a:p>
          <a:p>
            <a:pPr marL="565150" indent="-555625" algn="l" defTabSz="1828800">
              <a:spcBef>
                <a:spcPts val="7200"/>
              </a:spcBef>
              <a:buSzPct val="100000"/>
              <a:buFont typeface="Arial"/>
              <a:buChar char="•"/>
              <a:defRPr sz="6800">
                <a:solidFill>
                  <a:srgbClr val="000000"/>
                </a:solidFill>
                <a:latin typeface="Gill Sans MT"/>
                <a:ea typeface="Gill Sans MT"/>
                <a:cs typeface="Gill Sans MT"/>
                <a:sym typeface="Gill Sans MT"/>
              </a:defRPr>
            </a:pPr>
            <a:r>
              <a:rPr sz="6800" dirty="0"/>
              <a:t>Mulch to conserve moisture.</a:t>
            </a:r>
            <a:endParaRPr sz="8800" dirty="0"/>
          </a:p>
          <a:p>
            <a:pPr marL="565150" indent="-555625" algn="l" defTabSz="1828800">
              <a:spcBef>
                <a:spcPts val="7200"/>
              </a:spcBef>
              <a:buSzPct val="100000"/>
              <a:buFont typeface="Arial"/>
              <a:buChar char="•"/>
              <a:defRPr sz="6800">
                <a:solidFill>
                  <a:srgbClr val="262626"/>
                </a:solidFill>
                <a:latin typeface="Gill Sans MT"/>
                <a:ea typeface="Gill Sans MT"/>
                <a:cs typeface="Gill Sans MT"/>
                <a:sym typeface="Gill Sans MT"/>
              </a:defRPr>
            </a:pPr>
            <a:r>
              <a:rPr sz="6800" dirty="0"/>
              <a:t>Choose drought resistant plants.</a:t>
            </a:r>
            <a:endParaRPr sz="88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Rectangle 3"/>
          <p:cNvGrpSpPr/>
          <p:nvPr/>
        </p:nvGrpSpPr>
        <p:grpSpPr>
          <a:xfrm>
            <a:off x="0" y="0"/>
            <a:ext cx="18288000" cy="1828800"/>
            <a:chOff x="0" y="0"/>
            <a:chExt cx="18288000" cy="1828800"/>
          </a:xfrm>
        </p:grpSpPr>
        <p:sp>
          <p:nvSpPr>
            <p:cNvPr id="401" name="Rectangle"/>
            <p:cNvSpPr/>
            <p:nvPr/>
          </p:nvSpPr>
          <p:spPr>
            <a:xfrm>
              <a:off x="0" y="0"/>
              <a:ext cx="18288000" cy="1828800"/>
            </a:xfrm>
            <a:prstGeom prst="rect">
              <a:avLst/>
            </a:prstGeom>
            <a:solidFill>
              <a:srgbClr val="E7E6E6"/>
            </a:solidFill>
            <a:ln w="12700" cap="flat">
              <a:noFill/>
              <a:miter lim="400000"/>
            </a:ln>
            <a:effectLst/>
          </p:spPr>
          <p:txBody>
            <a:bodyPr wrap="square" lIns="91439" tIns="91439" rIns="91439" bIns="91439" numCol="1" anchor="ctr">
              <a:noAutofit/>
            </a:bodyPr>
            <a:lstStyle/>
            <a:p>
              <a:pPr defTabSz="1828197">
                <a:defRPr sz="3600">
                  <a:solidFill>
                    <a:srgbClr val="FFFFFF"/>
                  </a:solidFill>
                  <a:latin typeface="Calibri"/>
                  <a:ea typeface="Calibri"/>
                  <a:cs typeface="Calibri"/>
                  <a:sym typeface="Calibri"/>
                </a:defRPr>
              </a:pPr>
              <a:endParaRPr sz="3600"/>
            </a:p>
          </p:txBody>
        </p:sp>
        <p:sp>
          <p:nvSpPr>
            <p:cNvPr id="402" name="When to Water"/>
            <p:cNvSpPr txBox="1"/>
            <p:nvPr/>
          </p:nvSpPr>
          <p:spPr>
            <a:xfrm>
              <a:off x="91436" y="213363"/>
              <a:ext cx="18105128" cy="1402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6" tIns="91436" rIns="91436" bIns="91436" numCol="1" anchor="ctr">
              <a:spAutoFit/>
            </a:bodyPr>
            <a:lstStyle>
              <a:lvl1pPr defTabSz="1828197">
                <a:defRPr sz="8000">
                  <a:solidFill>
                    <a:srgbClr val="000000"/>
                  </a:solidFill>
                  <a:latin typeface="Gill Sans MT"/>
                  <a:ea typeface="Gill Sans MT"/>
                  <a:cs typeface="Gill Sans MT"/>
                  <a:sym typeface="Gill Sans MT"/>
                </a:defRPr>
              </a:lvl1pPr>
            </a:lstStyle>
            <a:p>
              <a:r>
                <a:t>When to Water</a:t>
              </a:r>
            </a:p>
          </p:txBody>
        </p:sp>
      </p:grpSp>
      <p:sp>
        <p:nvSpPr>
          <p:cNvPr id="404" name="TextBox 9"/>
          <p:cNvSpPr txBox="1"/>
          <p:nvPr/>
        </p:nvSpPr>
        <p:spPr>
          <a:xfrm>
            <a:off x="324678" y="3378653"/>
            <a:ext cx="9782133" cy="8802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568326" indent="-568326" algn="l" defTabSz="1828800">
              <a:buSzPct val="100000"/>
              <a:buFont typeface="Arial"/>
              <a:buChar char="•"/>
              <a:defRPr sz="6000">
                <a:solidFill>
                  <a:srgbClr val="262626"/>
                </a:solidFill>
                <a:latin typeface="Gill Sans MT"/>
                <a:ea typeface="Gill Sans MT"/>
                <a:cs typeface="Gill Sans MT"/>
                <a:sym typeface="Gill Sans MT"/>
              </a:defRPr>
            </a:pPr>
            <a:r>
              <a:rPr sz="6000" dirty="0"/>
              <a:t>Planter feels lighter in weight</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Soil feels dry at finger depth</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Plants begin to wilt</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Weather has been hot, dry and windy</a:t>
            </a:r>
          </a:p>
          <a:p>
            <a:pPr marL="568326" indent="-568326" algn="l" defTabSz="1828800">
              <a:spcBef>
                <a:spcPts val="6000"/>
              </a:spcBef>
              <a:buSzPct val="100000"/>
              <a:buFont typeface="Arial"/>
              <a:buChar char="•"/>
              <a:defRPr sz="6000">
                <a:solidFill>
                  <a:srgbClr val="262626"/>
                </a:solidFill>
                <a:latin typeface="Gill Sans MT"/>
                <a:ea typeface="Gill Sans MT"/>
                <a:cs typeface="Gill Sans MT"/>
                <a:sym typeface="Gill Sans MT"/>
              </a:defRPr>
            </a:pPr>
            <a:r>
              <a:rPr sz="6000" dirty="0"/>
              <a:t>Experience</a:t>
            </a:r>
          </a:p>
        </p:txBody>
      </p:sp>
      <p:pic>
        <p:nvPicPr>
          <p:cNvPr id="405" name="Picture 4" descr="Picture 4"/>
          <p:cNvPicPr>
            <a:picLocks noChangeAspect="1"/>
          </p:cNvPicPr>
          <p:nvPr/>
        </p:nvPicPr>
        <p:blipFill>
          <a:blip r:embed="rId3"/>
          <a:stretch>
            <a:fillRect/>
          </a:stretch>
        </p:blipFill>
        <p:spPr>
          <a:xfrm>
            <a:off x="10761329" y="2156297"/>
            <a:ext cx="7201993" cy="11247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TextBox 2"/>
          <p:cNvSpPr txBox="1"/>
          <p:nvPr/>
        </p:nvSpPr>
        <p:spPr>
          <a:xfrm>
            <a:off x="0" y="4524"/>
            <a:ext cx="18288000" cy="1402081"/>
          </a:xfrm>
          <a:prstGeom prst="rect">
            <a:avLst/>
          </a:prstGeom>
          <a:solidFill>
            <a:srgbClr val="E7E6E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a:solidFill>
                  <a:srgbClr val="000000"/>
                </a:solidFill>
                <a:latin typeface="Gill Sans MT"/>
                <a:ea typeface="Gill Sans MT"/>
                <a:cs typeface="Gill Sans MT"/>
                <a:sym typeface="Gill Sans MT"/>
              </a:defRPr>
            </a:lvl1pPr>
          </a:lstStyle>
          <a:p>
            <a:r>
              <a:t>Watering Wand</a:t>
            </a:r>
          </a:p>
        </p:txBody>
      </p:sp>
      <p:pic>
        <p:nvPicPr>
          <p:cNvPr id="410" name="Picture 11" descr="Picture 11"/>
          <p:cNvPicPr>
            <a:picLocks noChangeAspect="1"/>
          </p:cNvPicPr>
          <p:nvPr/>
        </p:nvPicPr>
        <p:blipFill>
          <a:blip r:embed="rId3"/>
          <a:stretch>
            <a:fillRect/>
          </a:stretch>
        </p:blipFill>
        <p:spPr>
          <a:xfrm>
            <a:off x="1942951" y="6858000"/>
            <a:ext cx="6604001" cy="6578600"/>
          </a:xfrm>
          <a:prstGeom prst="rect">
            <a:avLst/>
          </a:prstGeom>
          <a:ln w="12700">
            <a:miter lim="400000"/>
          </a:ln>
        </p:spPr>
      </p:pic>
      <p:pic>
        <p:nvPicPr>
          <p:cNvPr id="411" name="Picture 13" descr="Picture 13"/>
          <p:cNvPicPr>
            <a:picLocks noChangeAspect="1"/>
          </p:cNvPicPr>
          <p:nvPr/>
        </p:nvPicPr>
        <p:blipFill>
          <a:blip r:embed="rId4"/>
          <a:stretch>
            <a:fillRect/>
          </a:stretch>
        </p:blipFill>
        <p:spPr>
          <a:xfrm>
            <a:off x="8546950" y="3937000"/>
            <a:ext cx="8839201" cy="9499600"/>
          </a:xfrm>
          <a:prstGeom prst="rect">
            <a:avLst/>
          </a:prstGeom>
          <a:ln w="12700">
            <a:miter lim="400000"/>
          </a:ln>
        </p:spPr>
      </p:pic>
      <p:sp>
        <p:nvSpPr>
          <p:cNvPr id="412" name="Rectangle 1"/>
          <p:cNvSpPr txBox="1"/>
          <p:nvPr/>
        </p:nvSpPr>
        <p:spPr>
          <a:xfrm>
            <a:off x="396240" y="1632863"/>
            <a:ext cx="17495519" cy="5078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Reaches into hanging baskets, low pots on the ground and into raised beds without need to bend or stretch to reach pots, decreasing risk of falls.</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Conserves energy.</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No need to carry heavy watering cans. </a:t>
            </a:r>
          </a:p>
          <a:p>
            <a:pPr marL="457201" indent="-447676" algn="l" defTabSz="1828800">
              <a:spcBef>
                <a:spcPts val="1200"/>
              </a:spcBef>
              <a:buSzPct val="100000"/>
              <a:buFont typeface="Arial"/>
              <a:buChar char="•"/>
              <a:defRPr sz="4800">
                <a:solidFill>
                  <a:srgbClr val="000000"/>
                </a:solidFill>
                <a:latin typeface="Gill Sans MT"/>
                <a:ea typeface="Gill Sans MT"/>
                <a:cs typeface="Gill Sans MT"/>
                <a:sym typeface="Gill Sans MT"/>
              </a:defRPr>
            </a:pPr>
            <a:r>
              <a:rPr sz="4800"/>
              <a:t>Reduces stress on joints and muscles.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Picture 3" descr="Picture 3"/>
          <p:cNvPicPr>
            <a:picLocks noChangeAspect="1"/>
          </p:cNvPicPr>
          <p:nvPr/>
        </p:nvPicPr>
        <p:blipFill>
          <a:blip r:embed="rId3"/>
          <a:stretch>
            <a:fillRect/>
          </a:stretch>
        </p:blipFill>
        <p:spPr>
          <a:xfrm>
            <a:off x="11406107" y="2709273"/>
            <a:ext cx="6456395" cy="10406668"/>
          </a:xfrm>
          <a:prstGeom prst="rect">
            <a:avLst/>
          </a:prstGeom>
          <a:ln w="12700">
            <a:miter lim="400000"/>
          </a:ln>
        </p:spPr>
      </p:pic>
      <p:sp>
        <p:nvSpPr>
          <p:cNvPr id="417" name="Content Placeholder 2"/>
          <p:cNvSpPr txBox="1">
            <a:spLocks noGrp="1"/>
          </p:cNvSpPr>
          <p:nvPr>
            <p:ph type="body" sz="quarter" idx="1"/>
          </p:nvPr>
        </p:nvSpPr>
        <p:spPr>
          <a:xfrm>
            <a:off x="658678" y="3598789"/>
            <a:ext cx="10202990" cy="2330275"/>
          </a:xfrm>
          <a:prstGeom prst="rect">
            <a:avLst/>
          </a:prstGeom>
          <a:solidFill>
            <a:srgbClr val="E7E6E6"/>
          </a:solidFill>
        </p:spPr>
        <p:txBody>
          <a:bodyPr anchor="ctr"/>
          <a:lstStyle>
            <a:lvl1pPr marL="0" indent="0">
              <a:lnSpc>
                <a:spcPct val="100000"/>
              </a:lnSpc>
              <a:buSzTx/>
              <a:buNone/>
              <a:defRPr sz="6000">
                <a:latin typeface="Gill Sans MT"/>
                <a:ea typeface="Gill Sans MT"/>
                <a:cs typeface="Gill Sans MT"/>
                <a:sym typeface="Gill Sans MT"/>
              </a:defRPr>
            </a:lvl1pPr>
          </a:lstStyle>
          <a:p>
            <a:r>
              <a:t>Light-weight, ergonomically designed tools</a:t>
            </a:r>
          </a:p>
        </p:txBody>
      </p:sp>
      <p:grpSp>
        <p:nvGrpSpPr>
          <p:cNvPr id="420" name="Title 1"/>
          <p:cNvGrpSpPr/>
          <p:nvPr/>
        </p:nvGrpSpPr>
        <p:grpSpPr>
          <a:xfrm>
            <a:off x="0" y="0"/>
            <a:ext cx="18288000" cy="1692612"/>
            <a:chOff x="0" y="0"/>
            <a:chExt cx="18288000" cy="1692611"/>
          </a:xfrm>
        </p:grpSpPr>
        <p:sp>
          <p:nvSpPr>
            <p:cNvPr id="418" name="Rectangle"/>
            <p:cNvSpPr/>
            <p:nvPr/>
          </p:nvSpPr>
          <p:spPr>
            <a:xfrm>
              <a:off x="0" y="0"/>
              <a:ext cx="18288000" cy="1692612"/>
            </a:xfrm>
            <a:prstGeom prst="rect">
              <a:avLst/>
            </a:prstGeom>
            <a:solidFill>
              <a:srgbClr val="404040"/>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19" name="Tools"/>
            <p:cNvSpPr txBox="1"/>
            <p:nvPr/>
          </p:nvSpPr>
          <p:spPr>
            <a:xfrm>
              <a:off x="91439" y="145265"/>
              <a:ext cx="18105121"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FFFFFF"/>
                  </a:solidFill>
                  <a:latin typeface="Gill Sans MT"/>
                  <a:ea typeface="Gill Sans MT"/>
                  <a:cs typeface="Gill Sans MT"/>
                  <a:sym typeface="Gill Sans MT"/>
                </a:defRPr>
              </a:lvl1pPr>
            </a:lstStyle>
            <a:p>
              <a:r>
                <a:t>Tools</a:t>
              </a:r>
            </a:p>
          </p:txBody>
        </p:sp>
      </p:grpSp>
      <p:grpSp>
        <p:nvGrpSpPr>
          <p:cNvPr id="423" name="Content Placeholder 2"/>
          <p:cNvGrpSpPr/>
          <p:nvPr/>
        </p:nvGrpSpPr>
        <p:grpSpPr>
          <a:xfrm>
            <a:off x="658677" y="8549141"/>
            <a:ext cx="10202993" cy="2176049"/>
            <a:chOff x="0" y="0"/>
            <a:chExt cx="10202991" cy="2176047"/>
          </a:xfrm>
        </p:grpSpPr>
        <p:sp>
          <p:nvSpPr>
            <p:cNvPr id="421" name="Rectangle"/>
            <p:cNvSpPr/>
            <p:nvPr/>
          </p:nvSpPr>
          <p:spPr>
            <a:xfrm>
              <a:off x="0" y="0"/>
              <a:ext cx="10202992" cy="2176048"/>
            </a:xfrm>
            <a:prstGeom prst="rect">
              <a:avLst/>
            </a:prstGeom>
            <a:solidFill>
              <a:srgbClr val="E7E6E6"/>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22" name="Tools with smaller ends; reduce the weight of the tool"/>
            <p:cNvSpPr txBox="1"/>
            <p:nvPr/>
          </p:nvSpPr>
          <p:spPr>
            <a:xfrm>
              <a:off x="91440" y="82184"/>
              <a:ext cx="10020112" cy="201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Tools with smaller ends; reduce the weight of the tool</a:t>
              </a:r>
            </a:p>
          </p:txBody>
        </p:sp>
      </p:grpSp>
      <p:sp>
        <p:nvSpPr>
          <p:cNvPr id="424" name="Content Placeholder 2"/>
          <p:cNvSpPr txBox="1"/>
          <p:nvPr/>
        </p:nvSpPr>
        <p:spPr>
          <a:xfrm>
            <a:off x="740998" y="2074385"/>
            <a:ext cx="10038355" cy="133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indent="3175" algn="l" defTabSz="1828800">
              <a:lnSpc>
                <a:spcPct val="120000"/>
              </a:lnSpc>
              <a:spcBef>
                <a:spcPts val="2000"/>
              </a:spcBef>
              <a:defRPr sz="6800" b="1" u="sng">
                <a:solidFill>
                  <a:srgbClr val="000000"/>
                </a:solidFill>
                <a:latin typeface="Gill Sans MT"/>
                <a:ea typeface="Gill Sans MT"/>
                <a:cs typeface="Gill Sans MT"/>
                <a:sym typeface="Gill Sans MT"/>
              </a:defRPr>
            </a:lvl1pPr>
          </a:lstStyle>
          <a:p>
            <a:r>
              <a:t>USE:</a:t>
            </a:r>
          </a:p>
        </p:txBody>
      </p:sp>
      <p:grpSp>
        <p:nvGrpSpPr>
          <p:cNvPr id="427" name="Content Placeholder 2"/>
          <p:cNvGrpSpPr/>
          <p:nvPr/>
        </p:nvGrpSpPr>
        <p:grpSpPr>
          <a:xfrm>
            <a:off x="658678" y="10939892"/>
            <a:ext cx="10202990" cy="2176049"/>
            <a:chOff x="0" y="0"/>
            <a:chExt cx="10202988" cy="2176047"/>
          </a:xfrm>
        </p:grpSpPr>
        <p:sp>
          <p:nvSpPr>
            <p:cNvPr id="425" name="Rectangle"/>
            <p:cNvSpPr/>
            <p:nvPr/>
          </p:nvSpPr>
          <p:spPr>
            <a:xfrm>
              <a:off x="0" y="0"/>
              <a:ext cx="10202990" cy="2176048"/>
            </a:xfrm>
            <a:prstGeom prst="rect">
              <a:avLst/>
            </a:prstGeom>
            <a:solidFill>
              <a:srgbClr val="E2F0D9"/>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26" name="Two hands whenever possible; lopper vs. pruner"/>
            <p:cNvSpPr txBox="1"/>
            <p:nvPr/>
          </p:nvSpPr>
          <p:spPr>
            <a:xfrm>
              <a:off x="91440" y="82184"/>
              <a:ext cx="10020110" cy="201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Two hands whenever possible; lopper vs. pruner</a:t>
              </a:r>
            </a:p>
          </p:txBody>
        </p:sp>
      </p:grpSp>
      <p:grpSp>
        <p:nvGrpSpPr>
          <p:cNvPr id="430" name="Content Placeholder 2"/>
          <p:cNvGrpSpPr/>
          <p:nvPr/>
        </p:nvGrpSpPr>
        <p:grpSpPr>
          <a:xfrm>
            <a:off x="658678" y="6151079"/>
            <a:ext cx="10202990" cy="2176049"/>
            <a:chOff x="0" y="0"/>
            <a:chExt cx="10202988" cy="2176047"/>
          </a:xfrm>
        </p:grpSpPr>
        <p:sp>
          <p:nvSpPr>
            <p:cNvPr id="428" name="Rectangle"/>
            <p:cNvSpPr/>
            <p:nvPr/>
          </p:nvSpPr>
          <p:spPr>
            <a:xfrm>
              <a:off x="0" y="0"/>
              <a:ext cx="10202990" cy="2176048"/>
            </a:xfrm>
            <a:prstGeom prst="rect">
              <a:avLst/>
            </a:prstGeom>
            <a:solidFill>
              <a:srgbClr val="E2F0D9"/>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29" name="Long-handled tools; increase reach and decrease bending"/>
            <p:cNvSpPr txBox="1"/>
            <p:nvPr/>
          </p:nvSpPr>
          <p:spPr>
            <a:xfrm>
              <a:off x="91440" y="82184"/>
              <a:ext cx="10020110" cy="2011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Long-handled tools; increase reach and decrease bending</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 name="Content Placeholder 2"/>
          <p:cNvGrpSpPr/>
          <p:nvPr/>
        </p:nvGrpSpPr>
        <p:grpSpPr>
          <a:xfrm>
            <a:off x="1064601" y="5036836"/>
            <a:ext cx="7309895" cy="3655719"/>
            <a:chOff x="0" y="0"/>
            <a:chExt cx="7309894" cy="3655717"/>
          </a:xfrm>
        </p:grpSpPr>
        <p:sp>
          <p:nvSpPr>
            <p:cNvPr id="434" name="Rectangle"/>
            <p:cNvSpPr/>
            <p:nvPr/>
          </p:nvSpPr>
          <p:spPr>
            <a:xfrm>
              <a:off x="-1" y="0"/>
              <a:ext cx="7309896" cy="3655718"/>
            </a:xfrm>
            <a:prstGeom prst="rect">
              <a:avLst/>
            </a:prstGeom>
            <a:solidFill>
              <a:srgbClr val="E2F0D9"/>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35" name="Use a two-wheeled cart rather than a wheelbarrow"/>
            <p:cNvSpPr txBox="1"/>
            <p:nvPr/>
          </p:nvSpPr>
          <p:spPr>
            <a:xfrm>
              <a:off x="91439" y="364818"/>
              <a:ext cx="7127015" cy="2926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t>Use a two-wheeled cart rather than a wheelbarrow</a:t>
              </a:r>
            </a:p>
          </p:txBody>
        </p:sp>
      </p:grpSp>
      <p:grpSp>
        <p:nvGrpSpPr>
          <p:cNvPr id="439" name="Content Placeholder 2"/>
          <p:cNvGrpSpPr/>
          <p:nvPr/>
        </p:nvGrpSpPr>
        <p:grpSpPr>
          <a:xfrm>
            <a:off x="1064601" y="9395363"/>
            <a:ext cx="7309895" cy="3651345"/>
            <a:chOff x="0" y="0"/>
            <a:chExt cx="7309894" cy="3651344"/>
          </a:xfrm>
        </p:grpSpPr>
        <p:sp>
          <p:nvSpPr>
            <p:cNvPr id="437" name="Rectangle"/>
            <p:cNvSpPr/>
            <p:nvPr/>
          </p:nvSpPr>
          <p:spPr>
            <a:xfrm>
              <a:off x="-1" y="-1"/>
              <a:ext cx="7309896" cy="3651346"/>
            </a:xfrm>
            <a:prstGeom prst="rect">
              <a:avLst/>
            </a:prstGeom>
            <a:solidFill>
              <a:srgbClr val="E7E6E6"/>
            </a:solidFill>
            <a:ln w="12700" cap="flat">
              <a:noFill/>
              <a:miter lim="400000"/>
            </a:ln>
            <a:effectLst/>
          </p:spPr>
          <p:txBody>
            <a:bodyPr wrap="square" lIns="91439" tIns="91439" rIns="91439" bIns="91439" numCol="1" anchor="ctr">
              <a:noAutofit/>
            </a:bodyPr>
            <a:lstStyle/>
            <a:p>
              <a:pPr algn="l" defTabSz="1828800">
                <a:spcBef>
                  <a:spcPts val="2000"/>
                </a:spcBef>
                <a:defRPr sz="5600">
                  <a:solidFill>
                    <a:srgbClr val="000000"/>
                  </a:solidFill>
                  <a:latin typeface="Calibri"/>
                  <a:ea typeface="Calibri"/>
                  <a:cs typeface="Calibri"/>
                  <a:sym typeface="Calibri"/>
                </a:defRPr>
              </a:pPr>
              <a:endParaRPr sz="5600"/>
            </a:p>
          </p:txBody>
        </p:sp>
        <p:sp>
          <p:nvSpPr>
            <p:cNvPr id="438" name="Keep tools clean, sharpened and lubricated"/>
            <p:cNvSpPr txBox="1"/>
            <p:nvPr/>
          </p:nvSpPr>
          <p:spPr>
            <a:xfrm>
              <a:off x="91439" y="362632"/>
              <a:ext cx="7127015" cy="2926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2000"/>
                </a:spcBef>
                <a:defRPr sz="6000">
                  <a:solidFill>
                    <a:srgbClr val="000000"/>
                  </a:solidFill>
                  <a:latin typeface="Gill Sans MT"/>
                  <a:ea typeface="Gill Sans MT"/>
                  <a:cs typeface="Gill Sans MT"/>
                  <a:sym typeface="Gill Sans MT"/>
                </a:defRPr>
              </a:lvl1pPr>
            </a:lstStyle>
            <a:p>
              <a:r>
                <a:rPr dirty="0"/>
                <a:t>Keep tools clean, sharpened</a:t>
              </a:r>
              <a:r>
                <a:rPr lang="en-US" dirty="0"/>
                <a:t>,</a:t>
              </a:r>
              <a:r>
                <a:rPr dirty="0"/>
                <a:t> and lubricated</a:t>
              </a:r>
            </a:p>
          </p:txBody>
        </p:sp>
      </p:grpSp>
      <p:grpSp>
        <p:nvGrpSpPr>
          <p:cNvPr id="442" name="Content Placeholder 2"/>
          <p:cNvGrpSpPr/>
          <p:nvPr/>
        </p:nvGrpSpPr>
        <p:grpSpPr>
          <a:xfrm>
            <a:off x="1021308" y="684772"/>
            <a:ext cx="7309892" cy="3840480"/>
            <a:chOff x="0" y="0"/>
            <a:chExt cx="7309891" cy="3840479"/>
          </a:xfrm>
        </p:grpSpPr>
        <p:sp>
          <p:nvSpPr>
            <p:cNvPr id="440" name="Rectangle"/>
            <p:cNvSpPr/>
            <p:nvPr/>
          </p:nvSpPr>
          <p:spPr>
            <a:xfrm>
              <a:off x="0" y="94567"/>
              <a:ext cx="7309892" cy="3651346"/>
            </a:xfrm>
            <a:prstGeom prst="rect">
              <a:avLst/>
            </a:prstGeom>
            <a:solidFill>
              <a:srgbClr val="E7E6E6"/>
            </a:solidFill>
            <a:ln w="12700" cap="flat">
              <a:noFill/>
              <a:miter lim="400000"/>
            </a:ln>
            <a:effectLst/>
          </p:spPr>
          <p:txBody>
            <a:bodyPr wrap="square" lIns="91439" tIns="91439" rIns="91439" bIns="91439" numCol="1" anchor="ctr">
              <a:noAutofit/>
            </a:bodyPr>
            <a:lstStyle/>
            <a:p>
              <a:pPr algn="l" defTabSz="1828800">
                <a:spcBef>
                  <a:spcPts val="3600"/>
                </a:spcBef>
                <a:defRPr sz="5600">
                  <a:solidFill>
                    <a:srgbClr val="000000"/>
                  </a:solidFill>
                  <a:latin typeface="Calibri"/>
                  <a:ea typeface="Calibri"/>
                  <a:cs typeface="Calibri"/>
                  <a:sym typeface="Calibri"/>
                </a:defRPr>
              </a:pPr>
              <a:endParaRPr sz="5600"/>
            </a:p>
          </p:txBody>
        </p:sp>
        <p:sp>
          <p:nvSpPr>
            <p:cNvPr id="441" name="Store tools close to use, avoid carrying long distances and extra trips"/>
            <p:cNvSpPr txBox="1"/>
            <p:nvPr/>
          </p:nvSpPr>
          <p:spPr>
            <a:xfrm>
              <a:off x="91439" y="-1"/>
              <a:ext cx="7127013" cy="38404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3600"/>
                </a:spcBef>
                <a:defRPr sz="6000">
                  <a:solidFill>
                    <a:srgbClr val="000000"/>
                  </a:solidFill>
                  <a:latin typeface="Gill Sans MT"/>
                  <a:ea typeface="Gill Sans MT"/>
                  <a:cs typeface="Gill Sans MT"/>
                  <a:sym typeface="Gill Sans MT"/>
                </a:defRPr>
              </a:lvl1pPr>
            </a:lstStyle>
            <a:p>
              <a:r>
                <a:t>Store tools close to use, avoid carrying long distances and extra trips</a:t>
              </a:r>
            </a:p>
          </p:txBody>
        </p:sp>
      </p:grpSp>
      <p:pic>
        <p:nvPicPr>
          <p:cNvPr id="443" name="Picture 8" descr="Picture 8"/>
          <p:cNvPicPr>
            <a:picLocks noChangeAspect="1"/>
          </p:cNvPicPr>
          <p:nvPr/>
        </p:nvPicPr>
        <p:blipFill>
          <a:blip r:embed="rId3"/>
          <a:stretch>
            <a:fillRect/>
          </a:stretch>
        </p:blipFill>
        <p:spPr>
          <a:xfrm>
            <a:off x="9307284" y="0"/>
            <a:ext cx="8980715"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 name="Title 1"/>
          <p:cNvGrpSpPr/>
          <p:nvPr/>
        </p:nvGrpSpPr>
        <p:grpSpPr>
          <a:xfrm>
            <a:off x="1371596" y="-1"/>
            <a:ext cx="15544802" cy="1581888"/>
            <a:chOff x="0" y="0"/>
            <a:chExt cx="15544801" cy="1581886"/>
          </a:xfrm>
        </p:grpSpPr>
        <p:sp>
          <p:nvSpPr>
            <p:cNvPr id="447" name="Rectangle"/>
            <p:cNvSpPr/>
            <p:nvPr/>
          </p:nvSpPr>
          <p:spPr>
            <a:xfrm>
              <a:off x="0" y="-1"/>
              <a:ext cx="15544802" cy="1581888"/>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48" name="Garden Smarter Not Harder"/>
            <p:cNvSpPr txBox="1"/>
            <p:nvPr/>
          </p:nvSpPr>
          <p:spPr>
            <a:xfrm>
              <a:off x="91440" y="89902"/>
              <a:ext cx="15361922"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Garden Smarter Not Harder</a:t>
              </a:r>
            </a:p>
          </p:txBody>
        </p:sp>
      </p:grpSp>
      <p:grpSp>
        <p:nvGrpSpPr>
          <p:cNvPr id="452" name="Title 1"/>
          <p:cNvGrpSpPr/>
          <p:nvPr/>
        </p:nvGrpSpPr>
        <p:grpSpPr>
          <a:xfrm>
            <a:off x="1371597" y="12192697"/>
            <a:ext cx="15544801" cy="1566337"/>
            <a:chOff x="0" y="-1"/>
            <a:chExt cx="15544800" cy="1566336"/>
          </a:xfrm>
        </p:grpSpPr>
        <p:sp>
          <p:nvSpPr>
            <p:cNvPr id="450" name="Rectangle"/>
            <p:cNvSpPr/>
            <p:nvPr/>
          </p:nvSpPr>
          <p:spPr>
            <a:xfrm>
              <a:off x="0" y="-1"/>
              <a:ext cx="15544800" cy="1566336"/>
            </a:xfrm>
            <a:prstGeom prst="rect">
              <a:avLst/>
            </a:prstGeom>
            <a:solidFill>
              <a:srgbClr val="D0CECE"/>
            </a:solidFill>
            <a:ln w="12700" cap="flat">
              <a:noFill/>
              <a:miter lim="400000"/>
            </a:ln>
            <a:effectLst/>
          </p:spPr>
          <p:txBody>
            <a:bodyPr wrap="square" lIns="91439" tIns="91439" rIns="91439" bIns="91439" numCol="1" anchor="t">
              <a:noAutofit/>
            </a:bodyPr>
            <a:lstStyle/>
            <a:p>
              <a:pPr defTabSz="1828800">
                <a:defRPr sz="8800">
                  <a:solidFill>
                    <a:srgbClr val="000000"/>
                  </a:solidFill>
                  <a:latin typeface="Calibri"/>
                  <a:ea typeface="Calibri"/>
                  <a:cs typeface="Calibri"/>
                  <a:sym typeface="Calibri"/>
                </a:defRPr>
              </a:pPr>
              <a:endParaRPr sz="8800"/>
            </a:p>
          </p:txBody>
        </p:sp>
        <p:sp>
          <p:nvSpPr>
            <p:cNvPr id="451" name="Select the right tools for the job!"/>
            <p:cNvSpPr txBox="1"/>
            <p:nvPr/>
          </p:nvSpPr>
          <p:spPr>
            <a:xfrm>
              <a:off x="91439" y="-1"/>
              <a:ext cx="15361921" cy="12926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1828800">
                <a:defRPr sz="7200">
                  <a:solidFill>
                    <a:srgbClr val="404040"/>
                  </a:solidFill>
                  <a:latin typeface="Gill Sans MT"/>
                  <a:ea typeface="Gill Sans MT"/>
                  <a:cs typeface="Gill Sans MT"/>
                  <a:sym typeface="Gill Sans MT"/>
                </a:defRPr>
              </a:lvl1pPr>
            </a:lstStyle>
            <a:p>
              <a:r>
                <a:t>Select the right tools for the job!</a:t>
              </a:r>
            </a:p>
          </p:txBody>
        </p:sp>
      </p:grpSp>
      <p:pic>
        <p:nvPicPr>
          <p:cNvPr id="453" name="Picture 3" descr="Picture 3"/>
          <p:cNvPicPr>
            <a:picLocks noChangeAspect="1"/>
          </p:cNvPicPr>
          <p:nvPr/>
        </p:nvPicPr>
        <p:blipFill>
          <a:blip r:embed="rId3"/>
          <a:stretch>
            <a:fillRect/>
          </a:stretch>
        </p:blipFill>
        <p:spPr>
          <a:xfrm>
            <a:off x="1371600" y="1752600"/>
            <a:ext cx="15544800" cy="102108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Picture 10" descr="Picture 10"/>
          <p:cNvPicPr>
            <a:picLocks noChangeAspect="1"/>
          </p:cNvPicPr>
          <p:nvPr/>
        </p:nvPicPr>
        <p:blipFill>
          <a:blip r:embed="rId3"/>
          <a:stretch>
            <a:fillRect/>
          </a:stretch>
        </p:blipFill>
        <p:spPr>
          <a:xfrm>
            <a:off x="-24837" y="4937760"/>
            <a:ext cx="6371925" cy="8778241"/>
          </a:xfrm>
          <a:prstGeom prst="rect">
            <a:avLst/>
          </a:prstGeom>
          <a:ln w="12700">
            <a:miter lim="400000"/>
          </a:ln>
        </p:spPr>
      </p:pic>
      <p:pic>
        <p:nvPicPr>
          <p:cNvPr id="458" name="Picture 12" descr="Picture 12"/>
          <p:cNvPicPr>
            <a:picLocks noChangeAspect="1"/>
          </p:cNvPicPr>
          <p:nvPr/>
        </p:nvPicPr>
        <p:blipFill>
          <a:blip r:embed="rId4"/>
          <a:stretch>
            <a:fillRect/>
          </a:stretch>
        </p:blipFill>
        <p:spPr>
          <a:xfrm>
            <a:off x="11854961" y="5476774"/>
            <a:ext cx="6429677" cy="8239227"/>
          </a:xfrm>
          <a:prstGeom prst="rect">
            <a:avLst/>
          </a:prstGeom>
          <a:ln w="12700">
            <a:miter lim="400000"/>
          </a:ln>
        </p:spPr>
      </p:pic>
      <p:sp>
        <p:nvSpPr>
          <p:cNvPr id="459" name="Title 1"/>
          <p:cNvSpPr txBox="1">
            <a:spLocks noGrp="1"/>
          </p:cNvSpPr>
          <p:nvPr>
            <p:ph type="title"/>
          </p:nvPr>
        </p:nvSpPr>
        <p:spPr>
          <a:xfrm>
            <a:off x="-24829" y="-36576"/>
            <a:ext cx="18312828" cy="1943924"/>
          </a:xfrm>
          <a:prstGeom prst="rect">
            <a:avLst/>
          </a:prstGeom>
          <a:solidFill>
            <a:srgbClr val="D0CECE"/>
          </a:solidFill>
        </p:spPr>
        <p:txBody>
          <a:bodyPr/>
          <a:lstStyle>
            <a:lvl1pPr algn="ctr">
              <a:lnSpc>
                <a:spcPct val="100000"/>
              </a:lnSpc>
              <a:defRPr sz="8000">
                <a:solidFill>
                  <a:srgbClr val="404040"/>
                </a:solidFill>
                <a:latin typeface="Gill Sans MT"/>
                <a:ea typeface="Gill Sans MT"/>
                <a:cs typeface="Gill Sans MT"/>
                <a:sym typeface="Gill Sans MT"/>
              </a:defRPr>
            </a:lvl1pPr>
          </a:lstStyle>
          <a:p>
            <a:r>
              <a:t>Use Wheels for Transport</a:t>
            </a:r>
          </a:p>
        </p:txBody>
      </p:sp>
      <p:sp>
        <p:nvSpPr>
          <p:cNvPr id="460" name="Title 1"/>
          <p:cNvSpPr txBox="1"/>
          <p:nvPr/>
        </p:nvSpPr>
        <p:spPr>
          <a:xfrm>
            <a:off x="7132591" y="7206271"/>
            <a:ext cx="3973167" cy="5632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1371600">
              <a:defRPr sz="4800">
                <a:solidFill>
                  <a:srgbClr val="404040"/>
                </a:solidFill>
                <a:latin typeface="Gill Sans MT"/>
                <a:ea typeface="Gill Sans MT"/>
                <a:cs typeface="Gill Sans MT"/>
                <a:sym typeface="Gill Sans MT"/>
              </a:defRPr>
            </a:pPr>
            <a:r>
              <a:rPr sz="4800"/>
              <a:t>Push is</a:t>
            </a:r>
            <a:endParaRPr sz="6600"/>
          </a:p>
          <a:p>
            <a:pPr defTabSz="1371600">
              <a:defRPr sz="4800">
                <a:solidFill>
                  <a:srgbClr val="404040"/>
                </a:solidFill>
                <a:latin typeface="Gill Sans MT"/>
                <a:ea typeface="Gill Sans MT"/>
                <a:cs typeface="Gill Sans MT"/>
                <a:sym typeface="Gill Sans MT"/>
              </a:defRPr>
            </a:pPr>
            <a:r>
              <a:rPr sz="4800"/>
              <a:t>Better</a:t>
            </a:r>
            <a:endParaRPr sz="6600"/>
          </a:p>
          <a:p>
            <a:pPr defTabSz="1371600">
              <a:defRPr sz="4800">
                <a:solidFill>
                  <a:srgbClr val="404040"/>
                </a:solidFill>
                <a:latin typeface="Gill Sans MT"/>
                <a:ea typeface="Gill Sans MT"/>
                <a:cs typeface="Gill Sans MT"/>
                <a:sym typeface="Gill Sans MT"/>
              </a:defRPr>
            </a:pPr>
            <a:r>
              <a:rPr sz="4800"/>
              <a:t>than Pull</a:t>
            </a:r>
            <a:endParaRPr sz="6600"/>
          </a:p>
          <a:p>
            <a:pPr defTabSz="1371600">
              <a:defRPr sz="4800">
                <a:solidFill>
                  <a:srgbClr val="404040"/>
                </a:solidFill>
                <a:latin typeface="Gill Sans MT"/>
                <a:ea typeface="Gill Sans MT"/>
                <a:cs typeface="Gill Sans MT"/>
                <a:sym typeface="Gill Sans MT"/>
              </a:defRPr>
            </a:pPr>
            <a:endParaRPr sz="6600"/>
          </a:p>
          <a:p>
            <a:pPr defTabSz="1371600">
              <a:defRPr sz="4800">
                <a:solidFill>
                  <a:srgbClr val="404040"/>
                </a:solidFill>
                <a:latin typeface="Gill Sans MT"/>
                <a:ea typeface="Gill Sans MT"/>
                <a:cs typeface="Gill Sans MT"/>
                <a:sym typeface="Gill Sans MT"/>
              </a:defRPr>
            </a:pPr>
            <a:r>
              <a:rPr sz="4800"/>
              <a:t>Roll</a:t>
            </a:r>
            <a:endParaRPr sz="6600"/>
          </a:p>
          <a:p>
            <a:pPr defTabSz="1371600">
              <a:defRPr sz="4800">
                <a:solidFill>
                  <a:srgbClr val="404040"/>
                </a:solidFill>
                <a:latin typeface="Gill Sans MT"/>
                <a:ea typeface="Gill Sans MT"/>
                <a:cs typeface="Gill Sans MT"/>
                <a:sym typeface="Gill Sans MT"/>
              </a:defRPr>
            </a:pPr>
            <a:r>
              <a:rPr sz="4800"/>
              <a:t>Better</a:t>
            </a:r>
            <a:endParaRPr sz="6600"/>
          </a:p>
          <a:p>
            <a:pPr defTabSz="1371600">
              <a:defRPr sz="4800">
                <a:solidFill>
                  <a:srgbClr val="404040"/>
                </a:solidFill>
                <a:latin typeface="Gill Sans MT"/>
                <a:ea typeface="Gill Sans MT"/>
                <a:cs typeface="Gill Sans MT"/>
                <a:sym typeface="Gill Sans MT"/>
              </a:defRPr>
            </a:pPr>
            <a:r>
              <a:rPr sz="4800"/>
              <a:t>than Carry</a:t>
            </a:r>
          </a:p>
        </p:txBody>
      </p:sp>
      <p:sp>
        <p:nvSpPr>
          <p:cNvPr id="461" name="Straight Connector 4"/>
          <p:cNvSpPr/>
          <p:nvPr/>
        </p:nvSpPr>
        <p:spPr>
          <a:xfrm>
            <a:off x="7912675" y="10025989"/>
            <a:ext cx="2413001" cy="1"/>
          </a:xfrm>
          <a:prstGeom prst="line">
            <a:avLst/>
          </a:prstGeom>
          <a:ln w="76200">
            <a:solidFill>
              <a:srgbClr val="548235"/>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462" name="Picture 14" descr="Picture 14"/>
          <p:cNvPicPr>
            <a:picLocks noChangeAspect="1"/>
          </p:cNvPicPr>
          <p:nvPr/>
        </p:nvPicPr>
        <p:blipFill>
          <a:blip r:embed="rId5"/>
          <a:stretch>
            <a:fillRect/>
          </a:stretch>
        </p:blipFill>
        <p:spPr>
          <a:xfrm>
            <a:off x="4937759" y="1907348"/>
            <a:ext cx="8412482" cy="4754881"/>
          </a:xfrm>
          <a:prstGeom prst="rect">
            <a:avLst/>
          </a:prstGeom>
          <a:ln w="12700">
            <a:miter lim="400000"/>
          </a:ln>
        </p:spPr>
      </p:pic>
      <p:sp>
        <p:nvSpPr>
          <p:cNvPr id="463" name="TextBox 2"/>
          <p:cNvSpPr txBox="1"/>
          <p:nvPr/>
        </p:nvSpPr>
        <p:spPr>
          <a:xfrm>
            <a:off x="9891639" y="5160626"/>
            <a:ext cx="2611121"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Stress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Title 1"/>
          <p:cNvGrpSpPr/>
          <p:nvPr/>
        </p:nvGrpSpPr>
        <p:grpSpPr>
          <a:xfrm>
            <a:off x="0" y="26779"/>
            <a:ext cx="18288000" cy="2106822"/>
            <a:chOff x="0" y="0"/>
            <a:chExt cx="18288000" cy="2106820"/>
          </a:xfrm>
        </p:grpSpPr>
        <p:sp>
          <p:nvSpPr>
            <p:cNvPr id="467" name="Rectangle"/>
            <p:cNvSpPr/>
            <p:nvPr/>
          </p:nvSpPr>
          <p:spPr>
            <a:xfrm>
              <a:off x="0" y="-1"/>
              <a:ext cx="18288000" cy="2106822"/>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68" name="Modify Tools"/>
            <p:cNvSpPr txBox="1"/>
            <p:nvPr/>
          </p:nvSpPr>
          <p:spPr>
            <a:xfrm>
              <a:off x="91439" y="352370"/>
              <a:ext cx="18105121" cy="14020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Modify Tools</a:t>
              </a:r>
            </a:p>
          </p:txBody>
        </p:sp>
      </p:grpSp>
      <p:pic>
        <p:nvPicPr>
          <p:cNvPr id="470" name="Picture 1" descr="Picture 1"/>
          <p:cNvPicPr>
            <a:picLocks noChangeAspect="1"/>
          </p:cNvPicPr>
          <p:nvPr/>
        </p:nvPicPr>
        <p:blipFill>
          <a:blip r:embed="rId3"/>
          <a:stretch>
            <a:fillRect/>
          </a:stretch>
        </p:blipFill>
        <p:spPr>
          <a:xfrm>
            <a:off x="10823016" y="2415911"/>
            <a:ext cx="7464984" cy="5669281"/>
          </a:xfrm>
          <a:prstGeom prst="rect">
            <a:avLst/>
          </a:prstGeom>
          <a:ln w="12700">
            <a:miter lim="400000"/>
          </a:ln>
        </p:spPr>
      </p:pic>
      <p:pic>
        <p:nvPicPr>
          <p:cNvPr id="471" name="Picture 3" descr="Picture 3"/>
          <p:cNvPicPr>
            <a:picLocks noChangeAspect="1"/>
          </p:cNvPicPr>
          <p:nvPr/>
        </p:nvPicPr>
        <p:blipFill>
          <a:blip r:embed="rId4"/>
          <a:stretch>
            <a:fillRect/>
          </a:stretch>
        </p:blipFill>
        <p:spPr>
          <a:xfrm>
            <a:off x="2319424" y="2350660"/>
            <a:ext cx="2303139" cy="11338560"/>
          </a:xfrm>
          <a:prstGeom prst="rect">
            <a:avLst/>
          </a:prstGeom>
          <a:ln w="12700">
            <a:miter lim="400000"/>
          </a:ln>
        </p:spPr>
      </p:pic>
      <p:pic>
        <p:nvPicPr>
          <p:cNvPr id="472" name="Picture 6" descr="Picture 6"/>
          <p:cNvPicPr>
            <a:picLocks noChangeAspect="1"/>
          </p:cNvPicPr>
          <p:nvPr/>
        </p:nvPicPr>
        <p:blipFill>
          <a:blip r:embed="rId5"/>
          <a:stretch>
            <a:fillRect/>
          </a:stretch>
        </p:blipFill>
        <p:spPr>
          <a:xfrm>
            <a:off x="1" y="2350660"/>
            <a:ext cx="2018259" cy="11338560"/>
          </a:xfrm>
          <a:prstGeom prst="rect">
            <a:avLst/>
          </a:prstGeom>
          <a:ln w="12700">
            <a:miter lim="400000"/>
          </a:ln>
        </p:spPr>
      </p:pic>
      <p:pic>
        <p:nvPicPr>
          <p:cNvPr id="473" name="Picture 7" descr="Picture 7"/>
          <p:cNvPicPr>
            <a:picLocks noChangeAspect="1"/>
          </p:cNvPicPr>
          <p:nvPr/>
        </p:nvPicPr>
        <p:blipFill>
          <a:blip r:embed="rId6"/>
          <a:stretch>
            <a:fillRect/>
          </a:stretch>
        </p:blipFill>
        <p:spPr>
          <a:xfrm>
            <a:off x="9728252" y="8568581"/>
            <a:ext cx="8559749" cy="5120641"/>
          </a:xfrm>
          <a:prstGeom prst="rect">
            <a:avLst/>
          </a:prstGeom>
          <a:ln w="12700">
            <a:miter lim="400000"/>
          </a:ln>
        </p:spPr>
      </p:pic>
      <p:pic>
        <p:nvPicPr>
          <p:cNvPr id="474" name="Picture 8" descr="Picture 8"/>
          <p:cNvPicPr>
            <a:picLocks noChangeAspect="1"/>
          </p:cNvPicPr>
          <p:nvPr/>
        </p:nvPicPr>
        <p:blipFill>
          <a:blip r:embed="rId7"/>
          <a:stretch>
            <a:fillRect/>
          </a:stretch>
        </p:blipFill>
        <p:spPr>
          <a:xfrm>
            <a:off x="4868530" y="2350660"/>
            <a:ext cx="5568577" cy="5852160"/>
          </a:xfrm>
          <a:prstGeom prst="rect">
            <a:avLst/>
          </a:prstGeom>
          <a:ln w="12700">
            <a:miter lim="400000"/>
          </a:ln>
        </p:spPr>
      </p:pic>
      <p:sp>
        <p:nvSpPr>
          <p:cNvPr id="475" name="TextBox 9"/>
          <p:cNvSpPr txBox="1"/>
          <p:nvPr/>
        </p:nvSpPr>
        <p:spPr>
          <a:xfrm>
            <a:off x="5338034" y="9559240"/>
            <a:ext cx="3674743" cy="3116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6400" b="1">
                <a:solidFill>
                  <a:srgbClr val="C31F1F"/>
                </a:solidFill>
                <a:latin typeface="Gill Sans MT"/>
                <a:ea typeface="Gill Sans MT"/>
                <a:cs typeface="Gill Sans MT"/>
                <a:sym typeface="Gill Sans MT"/>
              </a:defRPr>
            </a:pPr>
            <a:r>
              <a:rPr sz="6400"/>
              <a:t>Improve Favorite</a:t>
            </a:r>
          </a:p>
          <a:p>
            <a:pPr defTabSz="1828800">
              <a:defRPr sz="6400" b="1">
                <a:solidFill>
                  <a:srgbClr val="C31F1F"/>
                </a:solidFill>
                <a:latin typeface="Gill Sans MT"/>
                <a:ea typeface="Gill Sans MT"/>
                <a:cs typeface="Gill Sans MT"/>
                <a:sym typeface="Gill Sans MT"/>
              </a:defRPr>
            </a:pPr>
            <a:r>
              <a:rPr sz="6400"/>
              <a:t>Tools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Picture 7" descr="Picture 7"/>
          <p:cNvPicPr>
            <a:picLocks noChangeAspect="1"/>
          </p:cNvPicPr>
          <p:nvPr/>
        </p:nvPicPr>
        <p:blipFill>
          <a:blip r:embed="rId3"/>
          <a:stretch>
            <a:fillRect/>
          </a:stretch>
        </p:blipFill>
        <p:spPr>
          <a:xfrm>
            <a:off x="9353232" y="1894832"/>
            <a:ext cx="8528368" cy="8613648"/>
          </a:xfrm>
          <a:prstGeom prst="rect">
            <a:avLst/>
          </a:prstGeom>
          <a:ln w="12700">
            <a:miter lim="400000"/>
          </a:ln>
        </p:spPr>
      </p:pic>
      <p:pic>
        <p:nvPicPr>
          <p:cNvPr id="480" name="Picture 8" descr="Picture 8"/>
          <p:cNvPicPr>
            <a:picLocks noChangeAspect="1"/>
          </p:cNvPicPr>
          <p:nvPr/>
        </p:nvPicPr>
        <p:blipFill>
          <a:blip r:embed="rId4"/>
          <a:stretch>
            <a:fillRect/>
          </a:stretch>
        </p:blipFill>
        <p:spPr>
          <a:xfrm>
            <a:off x="321122" y="1894832"/>
            <a:ext cx="8613649" cy="8613648"/>
          </a:xfrm>
          <a:prstGeom prst="rect">
            <a:avLst/>
          </a:prstGeom>
          <a:ln w="12700">
            <a:miter lim="400000"/>
          </a:ln>
        </p:spPr>
      </p:pic>
      <p:grpSp>
        <p:nvGrpSpPr>
          <p:cNvPr id="483" name="Title 1"/>
          <p:cNvGrpSpPr/>
          <p:nvPr/>
        </p:nvGrpSpPr>
        <p:grpSpPr>
          <a:xfrm>
            <a:off x="321121" y="11095916"/>
            <a:ext cx="17560480" cy="1947787"/>
            <a:chOff x="0" y="0"/>
            <a:chExt cx="17560478" cy="1947785"/>
          </a:xfrm>
        </p:grpSpPr>
        <p:sp>
          <p:nvSpPr>
            <p:cNvPr id="481" name="Rectangle"/>
            <p:cNvSpPr/>
            <p:nvPr/>
          </p:nvSpPr>
          <p:spPr>
            <a:xfrm>
              <a:off x="-1" y="0"/>
              <a:ext cx="17560480" cy="1947786"/>
            </a:xfrm>
            <a:prstGeom prst="rect">
              <a:avLst/>
            </a:prstGeom>
            <a:solidFill>
              <a:srgbClr val="404040"/>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482" name="Back Saving Grips"/>
            <p:cNvSpPr txBox="1"/>
            <p:nvPr/>
          </p:nvSpPr>
          <p:spPr>
            <a:xfrm>
              <a:off x="91439" y="272853"/>
              <a:ext cx="17377599"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Back Saving Grips</a:t>
              </a:r>
            </a:p>
          </p:txBody>
        </p:sp>
      </p:grpSp>
      <p:sp>
        <p:nvSpPr>
          <p:cNvPr id="484" name="TextBox 11"/>
          <p:cNvSpPr txBox="1"/>
          <p:nvPr/>
        </p:nvSpPr>
        <p:spPr>
          <a:xfrm>
            <a:off x="321123" y="693814"/>
            <a:ext cx="8613649" cy="1169549"/>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6400" b="1">
                <a:solidFill>
                  <a:srgbClr val="000000"/>
                </a:solidFill>
                <a:latin typeface="Arial"/>
                <a:ea typeface="Arial"/>
                <a:cs typeface="Arial"/>
                <a:sym typeface="Arial"/>
              </a:defRPr>
            </a:lvl1pPr>
          </a:lstStyle>
          <a:p>
            <a:r>
              <a:t>D - Grip </a:t>
            </a:r>
          </a:p>
        </p:txBody>
      </p:sp>
      <p:sp>
        <p:nvSpPr>
          <p:cNvPr id="485" name="TextBox 13"/>
          <p:cNvSpPr txBox="1"/>
          <p:nvPr/>
        </p:nvSpPr>
        <p:spPr>
          <a:xfrm>
            <a:off x="9353232" y="693814"/>
            <a:ext cx="8528368" cy="1169549"/>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6400" b="1">
                <a:solidFill>
                  <a:srgbClr val="000000"/>
                </a:solidFill>
                <a:latin typeface="Arial"/>
                <a:ea typeface="Arial"/>
                <a:cs typeface="Arial"/>
                <a:sym typeface="Arial"/>
              </a:defRPr>
            </a:lvl1pPr>
          </a:lstStyle>
          <a:p>
            <a:r>
              <a:t>T - Grip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Title 1"/>
          <p:cNvSpPr txBox="1">
            <a:spLocks noGrp="1"/>
          </p:cNvSpPr>
          <p:nvPr>
            <p:ph type="title"/>
          </p:nvPr>
        </p:nvSpPr>
        <p:spPr>
          <a:xfrm>
            <a:off x="0" y="21516"/>
            <a:ext cx="18288000" cy="1654526"/>
          </a:xfrm>
          <a:prstGeom prst="rect">
            <a:avLst/>
          </a:prstGeom>
          <a:solidFill>
            <a:srgbClr val="E7E6E6"/>
          </a:solidFill>
        </p:spPr>
        <p:txBody>
          <a:bodyPr/>
          <a:lstStyle>
            <a:lvl1pPr algn="ctr">
              <a:defRPr sz="8000">
                <a:solidFill>
                  <a:srgbClr val="404040"/>
                </a:solidFill>
                <a:latin typeface="Gill Sans MT"/>
                <a:ea typeface="Gill Sans MT"/>
                <a:cs typeface="Gill Sans MT"/>
                <a:sym typeface="Gill Sans MT"/>
              </a:defRPr>
            </a:lvl1pPr>
          </a:lstStyle>
          <a:p>
            <a:r>
              <a:t>Seats and Kneelers</a:t>
            </a:r>
          </a:p>
        </p:txBody>
      </p:sp>
      <p:pic>
        <p:nvPicPr>
          <p:cNvPr id="490" name="Picture 3" descr="Picture 3"/>
          <p:cNvPicPr>
            <a:picLocks noChangeAspect="1"/>
          </p:cNvPicPr>
          <p:nvPr/>
        </p:nvPicPr>
        <p:blipFill>
          <a:blip r:embed="rId2"/>
          <a:stretch>
            <a:fillRect/>
          </a:stretch>
        </p:blipFill>
        <p:spPr>
          <a:xfrm>
            <a:off x="2089929" y="2356418"/>
            <a:ext cx="5340097" cy="5394961"/>
          </a:xfrm>
          <a:prstGeom prst="rect">
            <a:avLst/>
          </a:prstGeom>
          <a:ln w="12700">
            <a:miter lim="400000"/>
          </a:ln>
        </p:spPr>
      </p:pic>
      <p:pic>
        <p:nvPicPr>
          <p:cNvPr id="491" name="Picture 4" descr="Picture 4"/>
          <p:cNvPicPr>
            <a:picLocks noChangeAspect="1"/>
          </p:cNvPicPr>
          <p:nvPr/>
        </p:nvPicPr>
        <p:blipFill>
          <a:blip r:embed="rId3"/>
          <a:stretch>
            <a:fillRect/>
          </a:stretch>
        </p:blipFill>
        <p:spPr>
          <a:xfrm>
            <a:off x="11187144" y="2381817"/>
            <a:ext cx="4663441" cy="4663442"/>
          </a:xfrm>
          <a:prstGeom prst="rect">
            <a:avLst/>
          </a:prstGeom>
          <a:ln w="12700">
            <a:miter lim="400000"/>
          </a:ln>
        </p:spPr>
      </p:pic>
      <p:pic>
        <p:nvPicPr>
          <p:cNvPr id="492" name="Picture 7" descr="Picture 7"/>
          <p:cNvPicPr>
            <a:picLocks noChangeAspect="1"/>
          </p:cNvPicPr>
          <p:nvPr/>
        </p:nvPicPr>
        <p:blipFill>
          <a:blip r:embed="rId4"/>
          <a:stretch>
            <a:fillRect/>
          </a:stretch>
        </p:blipFill>
        <p:spPr>
          <a:xfrm>
            <a:off x="828057" y="7751378"/>
            <a:ext cx="7863841" cy="5669280"/>
          </a:xfrm>
          <a:prstGeom prst="rect">
            <a:avLst/>
          </a:prstGeom>
          <a:ln w="12700">
            <a:miter lim="400000"/>
          </a:ln>
        </p:spPr>
      </p:pic>
      <p:pic>
        <p:nvPicPr>
          <p:cNvPr id="493" name="Picture 9" descr="Picture 9"/>
          <p:cNvPicPr>
            <a:picLocks noChangeAspect="1"/>
          </p:cNvPicPr>
          <p:nvPr/>
        </p:nvPicPr>
        <p:blipFill>
          <a:blip r:embed="rId5"/>
          <a:stretch>
            <a:fillRect/>
          </a:stretch>
        </p:blipFill>
        <p:spPr>
          <a:xfrm>
            <a:off x="10126141" y="7654157"/>
            <a:ext cx="7015713" cy="54864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p:cNvSpPr txBox="1">
            <a:spLocks noGrp="1"/>
          </p:cNvSpPr>
          <p:nvPr>
            <p:ph type="title"/>
          </p:nvPr>
        </p:nvSpPr>
        <p:spPr>
          <a:xfrm>
            <a:off x="0" y="-18288"/>
            <a:ext cx="18288000" cy="2029968"/>
          </a:xfrm>
          <a:prstGeom prst="rect">
            <a:avLst/>
          </a:prstGeom>
          <a:solidFill>
            <a:srgbClr val="568E23"/>
          </a:solidFill>
        </p:spPr>
        <p:txBody>
          <a:bodyPr/>
          <a:lstStyle>
            <a:lvl1pPr algn="ctr">
              <a:defRPr sz="8000">
                <a:solidFill>
                  <a:srgbClr val="FFFFFF"/>
                </a:solidFill>
                <a:latin typeface="Gill Sans MT"/>
                <a:ea typeface="Gill Sans MT"/>
                <a:cs typeface="Gill Sans MT"/>
                <a:sym typeface="Gill Sans MT"/>
              </a:defRPr>
            </a:lvl1pPr>
          </a:lstStyle>
          <a:p>
            <a:r>
              <a:t>Tools are Available to Handle</a:t>
            </a:r>
          </a:p>
        </p:txBody>
      </p:sp>
      <p:sp>
        <p:nvSpPr>
          <p:cNvPr id="275" name="Rectangle 2"/>
          <p:cNvSpPr txBox="1"/>
          <p:nvPr/>
        </p:nvSpPr>
        <p:spPr>
          <a:xfrm>
            <a:off x="1363756" y="2778126"/>
            <a:ext cx="15560488" cy="9725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000">
                <a:solidFill>
                  <a:srgbClr val="262626"/>
                </a:solidFill>
                <a:latin typeface="Gill Sans MT"/>
                <a:ea typeface="Gill Sans MT"/>
                <a:cs typeface="Gill Sans MT"/>
                <a:sym typeface="Gill Sans MT"/>
              </a:defRPr>
            </a:pPr>
            <a:r>
              <a:rPr sz="4000"/>
              <a:t>The SouthEast Wisconsin Master Gardeners demonstrate these enabling tools and equipment as a service to people interested in gardening.  This is not an inclusive collection and does not represent an endorsement of these products or retailers.</a:t>
            </a:r>
          </a:p>
          <a:p>
            <a:pPr algn="l" defTabSz="1828800">
              <a:defRPr sz="4000">
                <a:solidFill>
                  <a:srgbClr val="262626"/>
                </a:solidFill>
                <a:latin typeface="Gill Sans MT"/>
                <a:ea typeface="Gill Sans MT"/>
                <a:cs typeface="Gill Sans MT"/>
                <a:sym typeface="Gill Sans MT"/>
              </a:defRPr>
            </a:pPr>
            <a:endParaRPr sz="4000"/>
          </a:p>
          <a:p>
            <a:pPr algn="l" defTabSz="1828800">
              <a:spcBef>
                <a:spcPts val="2400"/>
              </a:spcBef>
              <a:defRPr sz="4000" b="1" u="sng">
                <a:solidFill>
                  <a:srgbClr val="262626"/>
                </a:solidFill>
                <a:latin typeface="Gill Sans MT"/>
                <a:ea typeface="Gill Sans MT"/>
                <a:cs typeface="Gill Sans MT"/>
                <a:sym typeface="Gill Sans MT"/>
              </a:defRPr>
            </a:pPr>
            <a:r>
              <a:rPr sz="4000"/>
              <a:t>Disclaimer</a:t>
            </a:r>
          </a:p>
          <a:p>
            <a:pPr algn="l" defTabSz="1828800">
              <a:defRPr sz="4000">
                <a:solidFill>
                  <a:srgbClr val="262626"/>
                </a:solidFill>
                <a:latin typeface="Gill Sans MT"/>
                <a:ea typeface="Gill Sans MT"/>
                <a:cs typeface="Gill Sans MT"/>
                <a:sym typeface="Gill Sans MT"/>
              </a:defRPr>
            </a:pPr>
            <a:r>
              <a:rPr sz="4000"/>
              <a:t>The gardening tools and techniques you see and experience today are designed to enable people with physical impairments to participate in gardening activities.  These tools and techniques are also designed to prevent injury and pain while gardening. This information is general only and should not be construed as medical advice or treatment. </a:t>
            </a:r>
          </a:p>
          <a:p>
            <a:pPr algn="l" defTabSz="1828800">
              <a:defRPr sz="4000">
                <a:solidFill>
                  <a:srgbClr val="262626"/>
                </a:solidFill>
                <a:latin typeface="Gill Sans MT"/>
                <a:ea typeface="Gill Sans MT"/>
                <a:cs typeface="Gill Sans MT"/>
                <a:sym typeface="Gill Sans MT"/>
              </a:defRPr>
            </a:pPr>
            <a:endParaRPr sz="4000"/>
          </a:p>
          <a:p>
            <a:pPr algn="l" defTabSz="1828800">
              <a:defRPr sz="4000">
                <a:solidFill>
                  <a:srgbClr val="262626"/>
                </a:solidFill>
                <a:latin typeface="Gill Sans MT"/>
                <a:ea typeface="Gill Sans MT"/>
                <a:cs typeface="Gill Sans MT"/>
                <a:sym typeface="Gill Sans MT"/>
              </a:defRPr>
            </a:pPr>
            <a:r>
              <a:rPr sz="4000"/>
              <a:t>You should consult a physician concerning your own situation and any physical problems or medical questions you may have before putting these techniques and tools to use in your own garden.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2"/>
          <p:cNvSpPr txBox="1"/>
          <p:nvPr/>
        </p:nvSpPr>
        <p:spPr>
          <a:xfrm>
            <a:off x="953914" y="2266513"/>
            <a:ext cx="16359851" cy="2677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5400">
                <a:solidFill>
                  <a:srgbClr val="000000"/>
                </a:solidFill>
                <a:latin typeface="Gill Sans MT"/>
                <a:ea typeface="Gill Sans MT"/>
                <a:cs typeface="Gill Sans MT"/>
                <a:sym typeface="Gill Sans MT"/>
              </a:defRPr>
            </a:lvl1pPr>
          </a:lstStyle>
          <a:p>
            <a:r>
              <a:t>Allows two people to lift larger (up to 200 lbs.), awkward objects in the garden, resulting in energy conservation and less stress on back, joints and muscles.</a:t>
            </a:r>
          </a:p>
        </p:txBody>
      </p:sp>
      <p:sp>
        <p:nvSpPr>
          <p:cNvPr id="496" name="TextBox 4"/>
          <p:cNvSpPr txBox="1"/>
          <p:nvPr/>
        </p:nvSpPr>
        <p:spPr>
          <a:xfrm>
            <a:off x="-10161" y="16202"/>
            <a:ext cx="18288001" cy="1402081"/>
          </a:xfrm>
          <a:prstGeom prst="rect">
            <a:avLst/>
          </a:prstGeom>
          <a:solidFill>
            <a:srgbClr val="E7E6E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8000">
                <a:solidFill>
                  <a:srgbClr val="000000"/>
                </a:solidFill>
                <a:latin typeface="Gill Sans MT"/>
                <a:ea typeface="Gill Sans MT"/>
                <a:cs typeface="Gill Sans MT"/>
                <a:sym typeface="Gill Sans MT"/>
              </a:defRPr>
            </a:lvl1pPr>
          </a:lstStyle>
          <a:p>
            <a:r>
              <a:t>Pot Lifter</a:t>
            </a:r>
          </a:p>
        </p:txBody>
      </p:sp>
      <p:pic>
        <p:nvPicPr>
          <p:cNvPr id="497" name="Picture 1" descr="Picture 1"/>
          <p:cNvPicPr>
            <a:picLocks noChangeAspect="1"/>
          </p:cNvPicPr>
          <p:nvPr/>
        </p:nvPicPr>
        <p:blipFill>
          <a:blip r:embed="rId3"/>
          <a:stretch>
            <a:fillRect/>
          </a:stretch>
        </p:blipFill>
        <p:spPr>
          <a:xfrm>
            <a:off x="11226801" y="5785557"/>
            <a:ext cx="5620733" cy="7498081"/>
          </a:xfrm>
          <a:prstGeom prst="rect">
            <a:avLst/>
          </a:prstGeom>
          <a:ln w="12700">
            <a:miter lim="400000"/>
          </a:ln>
        </p:spPr>
      </p:pic>
      <p:pic>
        <p:nvPicPr>
          <p:cNvPr id="498" name="Picture 8" descr="Picture 8"/>
          <p:cNvPicPr>
            <a:picLocks noChangeAspect="1"/>
          </p:cNvPicPr>
          <p:nvPr/>
        </p:nvPicPr>
        <p:blipFill>
          <a:blip r:embed="rId4"/>
          <a:stretch>
            <a:fillRect/>
          </a:stretch>
        </p:blipFill>
        <p:spPr>
          <a:xfrm>
            <a:off x="1171236" y="6428222"/>
            <a:ext cx="9093991" cy="566928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2"/>
          <p:cNvSpPr txBox="1"/>
          <p:nvPr/>
        </p:nvSpPr>
        <p:spPr>
          <a:xfrm>
            <a:off x="2113884" y="1904713"/>
            <a:ext cx="14060231" cy="4185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5200">
                <a:solidFill>
                  <a:srgbClr val="000000"/>
                </a:solidFill>
                <a:latin typeface="Gill Sans MT"/>
                <a:ea typeface="Gill Sans MT"/>
                <a:cs typeface="Gill Sans MT"/>
                <a:sym typeface="Gill Sans MT"/>
              </a:defRPr>
            </a:lvl1pPr>
          </a:lstStyle>
          <a:p>
            <a:r>
              <a:t>Carries any potted plant up to 20 inches wide by 30 inches tall and up to 100 pounds. Moves pots and containers with less energy and less stress on joints and muscles, particularly back, knee, and hip joints and muscles.  </a:t>
            </a:r>
          </a:p>
        </p:txBody>
      </p:sp>
      <p:sp>
        <p:nvSpPr>
          <p:cNvPr id="503" name="TextBox 4"/>
          <p:cNvSpPr txBox="1"/>
          <p:nvPr/>
        </p:nvSpPr>
        <p:spPr>
          <a:xfrm>
            <a:off x="0" y="0"/>
            <a:ext cx="18288000" cy="1292660"/>
          </a:xfrm>
          <a:prstGeom prst="rect">
            <a:avLst/>
          </a:prstGeom>
          <a:solidFill>
            <a:srgbClr val="E7E6E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lnSpc>
                <a:spcPct val="90000"/>
              </a:lnSpc>
              <a:defRPr sz="8000">
                <a:solidFill>
                  <a:srgbClr val="000000"/>
                </a:solidFill>
                <a:latin typeface="Gill Sans MT"/>
                <a:ea typeface="Gill Sans MT"/>
                <a:cs typeface="Gill Sans MT"/>
                <a:sym typeface="Gill Sans MT"/>
              </a:defRPr>
            </a:lvl1pPr>
          </a:lstStyle>
          <a:p>
            <a:r>
              <a:t>PotMover Caddy</a:t>
            </a:r>
          </a:p>
        </p:txBody>
      </p:sp>
      <p:pic>
        <p:nvPicPr>
          <p:cNvPr id="504" name="Picture 7" descr="Picture 7"/>
          <p:cNvPicPr>
            <a:picLocks noChangeAspect="1"/>
          </p:cNvPicPr>
          <p:nvPr/>
        </p:nvPicPr>
        <p:blipFill>
          <a:blip r:embed="rId3"/>
          <a:stretch>
            <a:fillRect/>
          </a:stretch>
        </p:blipFill>
        <p:spPr>
          <a:xfrm>
            <a:off x="2022443" y="6702525"/>
            <a:ext cx="14213714" cy="548640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Rectangle 8"/>
          <p:cNvSpPr/>
          <p:nvPr/>
        </p:nvSpPr>
        <p:spPr>
          <a:xfrm>
            <a:off x="504826" y="641349"/>
            <a:ext cx="6499225" cy="12360278"/>
          </a:xfrm>
          <a:prstGeom prst="rect">
            <a:avLst/>
          </a:prstGeom>
          <a:solidFill>
            <a:srgbClr val="404040">
              <a:alpha val="89804"/>
            </a:srgbClr>
          </a:solidFill>
          <a:ln w="254000" cap="sq">
            <a:solidFill>
              <a:srgbClr val="BFBFBF">
                <a:alpha val="80000"/>
              </a:srgbClr>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509" name="Title 3"/>
          <p:cNvSpPr txBox="1">
            <a:spLocks noGrp="1"/>
          </p:cNvSpPr>
          <p:nvPr>
            <p:ph type="title"/>
          </p:nvPr>
        </p:nvSpPr>
        <p:spPr>
          <a:xfrm>
            <a:off x="1012826" y="1609725"/>
            <a:ext cx="5486401" cy="5775326"/>
          </a:xfrm>
          <a:prstGeom prst="rect">
            <a:avLst/>
          </a:prstGeom>
        </p:spPr>
        <p:txBody>
          <a:bodyPr anchor="b"/>
          <a:lstStyle/>
          <a:p>
            <a:pPr algn="ctr">
              <a:defRPr sz="7200" b="1">
                <a:solidFill>
                  <a:srgbClr val="FFFFFF"/>
                </a:solidFill>
                <a:latin typeface="Gill Sans MT"/>
                <a:ea typeface="Gill Sans MT"/>
                <a:cs typeface="Gill Sans MT"/>
                <a:sym typeface="Gill Sans MT"/>
              </a:defRPr>
            </a:pPr>
            <a:r>
              <a:t>Good</a:t>
            </a:r>
            <a:br/>
            <a:r>
              <a:t>Body</a:t>
            </a:r>
            <a:br/>
            <a:r>
              <a:t>Mechanics</a:t>
            </a:r>
          </a:p>
        </p:txBody>
      </p:sp>
      <p:sp>
        <p:nvSpPr>
          <p:cNvPr id="510"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511" name="Picture 5" descr="Picture 5"/>
          <p:cNvPicPr>
            <a:picLocks noChangeAspect="1"/>
          </p:cNvPicPr>
          <p:nvPr/>
        </p:nvPicPr>
        <p:blipFill>
          <a:blip r:embed="rId3"/>
          <a:stretch>
            <a:fillRect/>
          </a:stretch>
        </p:blipFill>
        <p:spPr>
          <a:xfrm>
            <a:off x="11067412" y="877888"/>
            <a:ext cx="6207763" cy="11887201"/>
          </a:xfrm>
          <a:prstGeom prst="rect">
            <a:avLst/>
          </a:prstGeom>
          <a:ln w="12700">
            <a:miter lim="400000"/>
          </a:ln>
        </p:spPr>
      </p:pic>
      <p:sp>
        <p:nvSpPr>
          <p:cNvPr id="512" name="TextBox 6"/>
          <p:cNvSpPr txBox="1"/>
          <p:nvPr/>
        </p:nvSpPr>
        <p:spPr>
          <a:xfrm>
            <a:off x="8128851" y="3838287"/>
            <a:ext cx="3063665" cy="215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6400" b="1" i="1">
                <a:solidFill>
                  <a:srgbClr val="000000"/>
                </a:solidFill>
                <a:latin typeface="Bookman Old Style"/>
                <a:ea typeface="Bookman Old Style"/>
                <a:cs typeface="Bookman Old Style"/>
                <a:sym typeface="Bookman Old Style"/>
              </a:defRPr>
            </a:pPr>
            <a:r>
              <a:rPr sz="6400"/>
              <a:t>To</a:t>
            </a:r>
          </a:p>
          <a:p>
            <a:pPr defTabSz="1828800">
              <a:defRPr sz="6400" b="1" i="1">
                <a:solidFill>
                  <a:srgbClr val="000000"/>
                </a:solidFill>
                <a:latin typeface="Bookman Old Style"/>
                <a:ea typeface="Bookman Old Style"/>
                <a:cs typeface="Bookman Old Style"/>
                <a:sym typeface="Bookman Old Style"/>
              </a:defRPr>
            </a:pPr>
            <a:r>
              <a:rPr sz="6400"/>
              <a:t>Avoid </a:t>
            </a:r>
          </a:p>
        </p:txBody>
      </p:sp>
      <p:pic>
        <p:nvPicPr>
          <p:cNvPr id="2" name="Picture 1">
            <a:extLst>
              <a:ext uri="{FF2B5EF4-FFF2-40B4-BE49-F238E27FC236}">
                <a16:creationId xmlns:a16="http://schemas.microsoft.com/office/drawing/2014/main" id="{B759071E-38F7-B1A7-BE28-97915D98B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238" y="8810627"/>
            <a:ext cx="3200400" cy="320040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Content Placeholder 2"/>
          <p:cNvSpPr txBox="1">
            <a:spLocks noGrp="1"/>
          </p:cNvSpPr>
          <p:nvPr>
            <p:ph type="body" sz="quarter" idx="1"/>
          </p:nvPr>
        </p:nvSpPr>
        <p:spPr>
          <a:xfrm>
            <a:off x="1010443" y="4213768"/>
            <a:ext cx="16267114" cy="1477995"/>
          </a:xfrm>
          <a:prstGeom prst="rect">
            <a:avLst/>
          </a:prstGeom>
          <a:solidFill>
            <a:srgbClr val="E2F0D9"/>
          </a:solidFill>
        </p:spPr>
        <p:txBody>
          <a:bodyPr anchor="ctr"/>
          <a:lstStyle>
            <a:lvl1pPr marL="0" indent="0">
              <a:lnSpc>
                <a:spcPct val="100000"/>
              </a:lnSpc>
              <a:spcBef>
                <a:spcPts val="4800"/>
              </a:spcBef>
              <a:buSzTx/>
              <a:buNone/>
              <a:defRPr sz="7200">
                <a:latin typeface="Arial"/>
                <a:ea typeface="Arial"/>
                <a:cs typeface="Arial"/>
                <a:sym typeface="Arial"/>
              </a:defRPr>
            </a:lvl1pPr>
          </a:lstStyle>
          <a:p>
            <a:r>
              <a:t>Maintain balance and control</a:t>
            </a:r>
          </a:p>
        </p:txBody>
      </p:sp>
      <p:grpSp>
        <p:nvGrpSpPr>
          <p:cNvPr id="520" name="Title 1"/>
          <p:cNvGrpSpPr/>
          <p:nvPr/>
        </p:nvGrpSpPr>
        <p:grpSpPr>
          <a:xfrm>
            <a:off x="0" y="-1"/>
            <a:ext cx="18288000" cy="3244164"/>
            <a:chOff x="0" y="0"/>
            <a:chExt cx="18288000" cy="3244162"/>
          </a:xfrm>
        </p:grpSpPr>
        <p:sp>
          <p:nvSpPr>
            <p:cNvPr id="518" name="Rectangle"/>
            <p:cNvSpPr/>
            <p:nvPr/>
          </p:nvSpPr>
          <p:spPr>
            <a:xfrm>
              <a:off x="0" y="-1"/>
              <a:ext cx="18288000" cy="3244164"/>
            </a:xfrm>
            <a:prstGeom prst="rect">
              <a:avLst/>
            </a:prstGeom>
            <a:solidFill>
              <a:srgbClr val="595959"/>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19" name="Reasons to Use…"/>
            <p:cNvSpPr txBox="1"/>
            <p:nvPr/>
          </p:nvSpPr>
          <p:spPr>
            <a:xfrm>
              <a:off x="91439" y="311441"/>
              <a:ext cx="18105121" cy="26212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p>
              <a:pPr defTabSz="1828800">
                <a:defRPr sz="8000" b="1">
                  <a:solidFill>
                    <a:srgbClr val="FFFFFF"/>
                  </a:solidFill>
                  <a:latin typeface="Gill Sans MT"/>
                  <a:ea typeface="Gill Sans MT"/>
                  <a:cs typeface="Gill Sans MT"/>
                  <a:sym typeface="Gill Sans MT"/>
                </a:defRPr>
              </a:pPr>
              <a:r>
                <a:rPr sz="8000"/>
                <a:t>Reasons to Use</a:t>
              </a:r>
              <a:endParaRPr sz="8800"/>
            </a:p>
            <a:p>
              <a:pPr defTabSz="1828800">
                <a:defRPr sz="8000" b="1">
                  <a:solidFill>
                    <a:srgbClr val="FFFFFF"/>
                  </a:solidFill>
                  <a:latin typeface="Gill Sans MT"/>
                  <a:ea typeface="Gill Sans MT"/>
                  <a:cs typeface="Gill Sans MT"/>
                  <a:sym typeface="Gill Sans MT"/>
                </a:defRPr>
              </a:pPr>
              <a:r>
                <a:rPr sz="8000"/>
                <a:t>Good Body Mechanics</a:t>
              </a:r>
            </a:p>
          </p:txBody>
        </p:sp>
      </p:grpSp>
      <p:grpSp>
        <p:nvGrpSpPr>
          <p:cNvPr id="523" name="Content Placeholder 2"/>
          <p:cNvGrpSpPr/>
          <p:nvPr/>
        </p:nvGrpSpPr>
        <p:grpSpPr>
          <a:xfrm>
            <a:off x="1010442" y="6349805"/>
            <a:ext cx="16267116" cy="1477996"/>
            <a:chOff x="-1" y="0"/>
            <a:chExt cx="16267114" cy="1477994"/>
          </a:xfrm>
        </p:grpSpPr>
        <p:sp>
          <p:nvSpPr>
            <p:cNvPr id="521" name="Rectangle"/>
            <p:cNvSpPr/>
            <p:nvPr/>
          </p:nvSpPr>
          <p:spPr>
            <a:xfrm>
              <a:off x="-1" y="0"/>
              <a:ext cx="16267114" cy="1477994"/>
            </a:xfrm>
            <a:prstGeom prst="rect">
              <a:avLst/>
            </a:prstGeom>
            <a:solidFill>
              <a:srgbClr val="C5E0B4"/>
            </a:solidFill>
            <a:ln w="12700" cap="flat">
              <a:noFill/>
              <a:miter lim="400000"/>
            </a:ln>
            <a:effectLst/>
          </p:spPr>
          <p:txBody>
            <a:bodyPr wrap="square" lIns="91439" tIns="91439" rIns="91439" bIns="91439" numCol="1" anchor="ctr">
              <a:noAutofit/>
            </a:bodyPr>
            <a:lstStyle/>
            <a:p>
              <a:pPr algn="l" defTabSz="1828800">
                <a:spcBef>
                  <a:spcPts val="7200"/>
                </a:spcBef>
                <a:defRPr sz="5600">
                  <a:solidFill>
                    <a:srgbClr val="000000"/>
                  </a:solidFill>
                  <a:latin typeface="Calibri"/>
                  <a:ea typeface="Calibri"/>
                  <a:cs typeface="Calibri"/>
                  <a:sym typeface="Calibri"/>
                </a:defRPr>
              </a:pPr>
              <a:endParaRPr sz="5600"/>
            </a:p>
          </p:txBody>
        </p:sp>
        <p:sp>
          <p:nvSpPr>
            <p:cNvPr id="522" name="Prevent injury"/>
            <p:cNvSpPr txBox="1"/>
            <p:nvPr/>
          </p:nvSpPr>
          <p:spPr>
            <a:xfrm>
              <a:off x="91439" y="92668"/>
              <a:ext cx="16084233" cy="129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7200"/>
                </a:spcBef>
                <a:defRPr sz="7200">
                  <a:solidFill>
                    <a:srgbClr val="000000"/>
                  </a:solidFill>
                  <a:latin typeface="Arial"/>
                  <a:ea typeface="Arial"/>
                  <a:cs typeface="Arial"/>
                  <a:sym typeface="Arial"/>
                </a:defRPr>
              </a:lvl1pPr>
            </a:lstStyle>
            <a:p>
              <a:r>
                <a:t>Prevent injury</a:t>
              </a:r>
            </a:p>
          </p:txBody>
        </p:sp>
      </p:grpSp>
      <p:grpSp>
        <p:nvGrpSpPr>
          <p:cNvPr id="526" name="Content Placeholder 2"/>
          <p:cNvGrpSpPr/>
          <p:nvPr/>
        </p:nvGrpSpPr>
        <p:grpSpPr>
          <a:xfrm>
            <a:off x="1010442" y="8739844"/>
            <a:ext cx="16267116" cy="1477996"/>
            <a:chOff x="-1" y="0"/>
            <a:chExt cx="16267114" cy="1477994"/>
          </a:xfrm>
        </p:grpSpPr>
        <p:sp>
          <p:nvSpPr>
            <p:cNvPr id="524" name="Rectangle"/>
            <p:cNvSpPr/>
            <p:nvPr/>
          </p:nvSpPr>
          <p:spPr>
            <a:xfrm>
              <a:off x="-1" y="0"/>
              <a:ext cx="16267114" cy="1477994"/>
            </a:xfrm>
            <a:prstGeom prst="rect">
              <a:avLst/>
            </a:prstGeom>
            <a:solidFill>
              <a:srgbClr val="A9D18E"/>
            </a:solidFill>
            <a:ln w="12700" cap="flat">
              <a:noFill/>
              <a:miter lim="400000"/>
            </a:ln>
            <a:effectLst/>
          </p:spPr>
          <p:txBody>
            <a:bodyPr wrap="square" lIns="91439" tIns="91439" rIns="91439" bIns="91439" numCol="1" anchor="ctr">
              <a:noAutofit/>
            </a:bodyPr>
            <a:lstStyle/>
            <a:p>
              <a:pPr algn="l" defTabSz="1828800">
                <a:spcBef>
                  <a:spcPts val="7200"/>
                </a:spcBef>
                <a:defRPr sz="5600">
                  <a:solidFill>
                    <a:srgbClr val="000000"/>
                  </a:solidFill>
                  <a:latin typeface="Calibri"/>
                  <a:ea typeface="Calibri"/>
                  <a:cs typeface="Calibri"/>
                  <a:sym typeface="Calibri"/>
                </a:defRPr>
              </a:pPr>
              <a:endParaRPr sz="5600"/>
            </a:p>
          </p:txBody>
        </p:sp>
        <p:sp>
          <p:nvSpPr>
            <p:cNvPr id="525" name="Make tasks easier"/>
            <p:cNvSpPr txBox="1"/>
            <p:nvPr/>
          </p:nvSpPr>
          <p:spPr>
            <a:xfrm>
              <a:off x="91439" y="92668"/>
              <a:ext cx="16084233" cy="129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7200"/>
                </a:spcBef>
                <a:defRPr sz="7200">
                  <a:solidFill>
                    <a:srgbClr val="000000"/>
                  </a:solidFill>
                  <a:latin typeface="Arial"/>
                  <a:ea typeface="Arial"/>
                  <a:cs typeface="Arial"/>
                  <a:sym typeface="Arial"/>
                </a:defRPr>
              </a:lvl1pPr>
            </a:lstStyle>
            <a:p>
              <a:r>
                <a:t>Make tasks easier</a:t>
              </a:r>
            </a:p>
          </p:txBody>
        </p:sp>
      </p:grpSp>
      <p:grpSp>
        <p:nvGrpSpPr>
          <p:cNvPr id="529" name="Content Placeholder 2"/>
          <p:cNvGrpSpPr/>
          <p:nvPr/>
        </p:nvGrpSpPr>
        <p:grpSpPr>
          <a:xfrm>
            <a:off x="1010442" y="11129881"/>
            <a:ext cx="16267116" cy="1477996"/>
            <a:chOff x="-1" y="0"/>
            <a:chExt cx="16267114" cy="1477994"/>
          </a:xfrm>
        </p:grpSpPr>
        <p:sp>
          <p:nvSpPr>
            <p:cNvPr id="527" name="Rectangle"/>
            <p:cNvSpPr/>
            <p:nvPr/>
          </p:nvSpPr>
          <p:spPr>
            <a:xfrm>
              <a:off x="-1" y="0"/>
              <a:ext cx="16267114" cy="1477994"/>
            </a:xfrm>
            <a:prstGeom prst="rect">
              <a:avLst/>
            </a:prstGeom>
            <a:solidFill>
              <a:srgbClr val="87C55E"/>
            </a:solidFill>
            <a:ln w="12700" cap="flat">
              <a:noFill/>
              <a:miter lim="400000"/>
            </a:ln>
            <a:effectLst/>
          </p:spPr>
          <p:txBody>
            <a:bodyPr wrap="square" lIns="91439" tIns="91439" rIns="91439" bIns="91439" numCol="1" anchor="ctr">
              <a:noAutofit/>
            </a:bodyPr>
            <a:lstStyle/>
            <a:p>
              <a:pPr algn="l" defTabSz="1828800">
                <a:spcBef>
                  <a:spcPts val="7200"/>
                </a:spcBef>
                <a:defRPr sz="5600">
                  <a:solidFill>
                    <a:srgbClr val="000000"/>
                  </a:solidFill>
                  <a:latin typeface="Calibri"/>
                  <a:ea typeface="Calibri"/>
                  <a:cs typeface="Calibri"/>
                  <a:sym typeface="Calibri"/>
                </a:defRPr>
              </a:pPr>
              <a:endParaRPr sz="5600"/>
            </a:p>
          </p:txBody>
        </p:sp>
        <p:sp>
          <p:nvSpPr>
            <p:cNvPr id="528" name="Prevent unnecessary fatigue and strain"/>
            <p:cNvSpPr txBox="1"/>
            <p:nvPr/>
          </p:nvSpPr>
          <p:spPr>
            <a:xfrm>
              <a:off x="91439" y="92668"/>
              <a:ext cx="16084233" cy="129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l" defTabSz="1828800">
                <a:spcBef>
                  <a:spcPts val="7200"/>
                </a:spcBef>
                <a:defRPr sz="7200">
                  <a:solidFill>
                    <a:srgbClr val="000000"/>
                  </a:solidFill>
                  <a:latin typeface="Arial"/>
                  <a:ea typeface="Arial"/>
                  <a:cs typeface="Arial"/>
                  <a:sym typeface="Arial"/>
                </a:defRPr>
              </a:lvl1pPr>
            </a:lstStyle>
            <a:p>
              <a:r>
                <a:t>Prevent unnecessary fatigue and strain</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ontent Placeholder 4"/>
          <p:cNvSpPr txBox="1">
            <a:spLocks noGrp="1"/>
          </p:cNvSpPr>
          <p:nvPr>
            <p:ph type="body" sz="half" idx="1"/>
          </p:nvPr>
        </p:nvSpPr>
        <p:spPr>
          <a:xfrm>
            <a:off x="0" y="2510443"/>
            <a:ext cx="9144000" cy="11205558"/>
          </a:xfrm>
          <a:prstGeom prst="rect">
            <a:avLst/>
          </a:prstGeom>
          <a:solidFill>
            <a:srgbClr val="F2F2F2"/>
          </a:solidFill>
        </p:spPr>
        <p:txBody>
          <a:bodyPr/>
          <a:lstStyle/>
          <a:p>
            <a:pPr marL="796926" indent="-796926" algn="ctr">
              <a:lnSpc>
                <a:spcPct val="100000"/>
              </a:lnSpc>
              <a:buSzTx/>
              <a:buNone/>
              <a:defRPr b="1">
                <a:latin typeface="Arial"/>
                <a:ea typeface="Arial"/>
                <a:cs typeface="Arial"/>
                <a:sym typeface="Arial"/>
              </a:defRPr>
            </a:pPr>
            <a:r>
              <a:rPr dirty="0"/>
              <a:t>Eight Rules:</a:t>
            </a:r>
          </a:p>
          <a:p>
            <a:pPr marL="914400" indent="-914400">
              <a:lnSpc>
                <a:spcPct val="100000"/>
              </a:lnSpc>
              <a:spcBef>
                <a:spcPts val="4800"/>
              </a:spcBef>
              <a:buSzTx/>
              <a:buNone/>
              <a:tabLst>
                <a:tab pos="914400" algn="l"/>
              </a:tabLst>
              <a:defRPr>
                <a:latin typeface="Arial"/>
                <a:ea typeface="Arial"/>
                <a:cs typeface="Arial"/>
                <a:sym typeface="Arial"/>
              </a:defRPr>
            </a:pPr>
            <a:r>
              <a:rPr dirty="0"/>
              <a:t>1.	Maintain broad base of support</a:t>
            </a:r>
          </a:p>
          <a:p>
            <a:pPr marL="914400" indent="-914400">
              <a:lnSpc>
                <a:spcPct val="100000"/>
              </a:lnSpc>
              <a:spcBef>
                <a:spcPts val="4800"/>
              </a:spcBef>
              <a:buSzTx/>
              <a:buNone/>
              <a:tabLst>
                <a:tab pos="914400" algn="l"/>
              </a:tabLst>
              <a:defRPr>
                <a:latin typeface="Arial"/>
                <a:ea typeface="Arial"/>
                <a:cs typeface="Arial"/>
                <a:sym typeface="Arial"/>
              </a:defRPr>
            </a:pPr>
            <a:r>
              <a:rPr dirty="0"/>
              <a:t>2.	Bend at hips and knees; get close to an object</a:t>
            </a:r>
          </a:p>
          <a:p>
            <a:pPr marL="914400" indent="-914400">
              <a:lnSpc>
                <a:spcPct val="100000"/>
              </a:lnSpc>
              <a:spcBef>
                <a:spcPts val="4800"/>
              </a:spcBef>
              <a:buSzTx/>
              <a:buNone/>
              <a:tabLst>
                <a:tab pos="914400" algn="l"/>
              </a:tabLst>
              <a:defRPr>
                <a:latin typeface="Arial"/>
                <a:ea typeface="Arial"/>
                <a:cs typeface="Arial"/>
                <a:sym typeface="Arial"/>
              </a:defRPr>
            </a:pPr>
            <a:r>
              <a:rPr dirty="0"/>
              <a:t>3.	Use stronger (larger) muscles</a:t>
            </a:r>
          </a:p>
          <a:p>
            <a:pPr marL="914400" indent="-914400">
              <a:lnSpc>
                <a:spcPct val="100000"/>
              </a:lnSpc>
              <a:spcBef>
                <a:spcPts val="4800"/>
              </a:spcBef>
              <a:buSzTx/>
              <a:buNone/>
              <a:tabLst>
                <a:tab pos="914400" algn="l"/>
              </a:tabLst>
              <a:defRPr>
                <a:latin typeface="Arial"/>
                <a:ea typeface="Arial"/>
                <a:cs typeface="Arial"/>
                <a:sym typeface="Arial"/>
              </a:defRPr>
            </a:pPr>
            <a:r>
              <a:rPr dirty="0"/>
              <a:t>4.	Use your body weight to push/pull</a:t>
            </a:r>
          </a:p>
        </p:txBody>
      </p:sp>
      <p:grpSp>
        <p:nvGrpSpPr>
          <p:cNvPr id="536" name="Title 1"/>
          <p:cNvGrpSpPr/>
          <p:nvPr/>
        </p:nvGrpSpPr>
        <p:grpSpPr>
          <a:xfrm>
            <a:off x="0" y="-2"/>
            <a:ext cx="9144000" cy="2510448"/>
            <a:chOff x="0" y="-1"/>
            <a:chExt cx="9144000" cy="2510446"/>
          </a:xfrm>
        </p:grpSpPr>
        <p:sp>
          <p:nvSpPr>
            <p:cNvPr id="534" name="Rectangle"/>
            <p:cNvSpPr/>
            <p:nvPr/>
          </p:nvSpPr>
          <p:spPr>
            <a:xfrm>
              <a:off x="0" y="-1"/>
              <a:ext cx="9144000" cy="2510446"/>
            </a:xfrm>
            <a:prstGeom prst="rect">
              <a:avLst/>
            </a:prstGeom>
            <a:solidFill>
              <a:srgbClr val="F2F2F2"/>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35" name="Body Mechanics"/>
            <p:cNvSpPr txBox="1"/>
            <p:nvPr/>
          </p:nvSpPr>
          <p:spPr>
            <a:xfrm>
              <a:off x="91439" y="547338"/>
              <a:ext cx="8961121" cy="14157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000000"/>
                  </a:solidFill>
                  <a:latin typeface="Arial"/>
                  <a:ea typeface="Arial"/>
                  <a:cs typeface="Arial"/>
                  <a:sym typeface="Arial"/>
                </a:defRPr>
              </a:lvl1pPr>
            </a:lstStyle>
            <a:p>
              <a:r>
                <a:t>Body Mechanics</a:t>
              </a:r>
            </a:p>
          </p:txBody>
        </p:sp>
      </p:grpSp>
      <p:sp>
        <p:nvSpPr>
          <p:cNvPr id="537" name="Straight Connector 2"/>
          <p:cNvSpPr/>
          <p:nvPr/>
        </p:nvSpPr>
        <p:spPr>
          <a:xfrm>
            <a:off x="1995055" y="2161310"/>
            <a:ext cx="5347857" cy="1"/>
          </a:xfrm>
          <a:prstGeom prst="line">
            <a:avLst/>
          </a:prstGeom>
          <a:ln w="76200">
            <a:solidFill>
              <a:srgbClr val="FFFFFF"/>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538" name="Picture 3" descr="Picture 3"/>
          <p:cNvPicPr>
            <a:picLocks noChangeAspect="1"/>
          </p:cNvPicPr>
          <p:nvPr/>
        </p:nvPicPr>
        <p:blipFill>
          <a:blip r:embed="rId3"/>
          <a:stretch>
            <a:fillRect/>
          </a:stretch>
        </p:blipFill>
        <p:spPr>
          <a:xfrm>
            <a:off x="9144000" y="2510445"/>
            <a:ext cx="9095232" cy="87782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33">
                                            <p:txEl>
                                              <p:pRg st="1" end="1"/>
                                            </p:txEl>
                                          </p:spTgt>
                                        </p:tgtEl>
                                        <p:attrNameLst>
                                          <p:attrName>style.visibility</p:attrName>
                                        </p:attrNameLst>
                                      </p:cBhvr>
                                      <p:to>
                                        <p:strVal val="visible"/>
                                      </p:to>
                                    </p:set>
                                    <p:anim calcmode="lin" valueType="num">
                                      <p:cBhvr>
                                        <p:cTn id="7" dur="1000" fill="hold"/>
                                        <p:tgtEl>
                                          <p:spTgt spid="533">
                                            <p:txEl>
                                              <p:pRg st="1" end="1"/>
                                            </p:txEl>
                                          </p:spTgt>
                                        </p:tgtEl>
                                        <p:attrNameLst>
                                          <p:attrName>ppt_x</p:attrName>
                                        </p:attrNameLst>
                                      </p:cBhvr>
                                      <p:tavLst>
                                        <p:tav tm="0">
                                          <p:val>
                                            <p:strVal val="#ppt_x"/>
                                          </p:val>
                                        </p:tav>
                                        <p:tav tm="100000">
                                          <p:val>
                                            <p:strVal val="#ppt_x"/>
                                          </p:val>
                                        </p:tav>
                                      </p:tavLst>
                                    </p:anim>
                                    <p:anim calcmode="lin" valueType="num">
                                      <p:cBhvr>
                                        <p:cTn id="8" dur="1000" fill="hold"/>
                                        <p:tgtEl>
                                          <p:spTgt spid="5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33">
                                            <p:txEl>
                                              <p:pRg st="2" end="2"/>
                                            </p:txEl>
                                          </p:spTgt>
                                        </p:tgtEl>
                                        <p:attrNameLst>
                                          <p:attrName>style.visibility</p:attrName>
                                        </p:attrNameLst>
                                      </p:cBhvr>
                                      <p:to>
                                        <p:strVal val="visible"/>
                                      </p:to>
                                    </p:set>
                                    <p:anim calcmode="lin" valueType="num">
                                      <p:cBhvr>
                                        <p:cTn id="13" dur="1000" fill="hold"/>
                                        <p:tgtEl>
                                          <p:spTgt spid="53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533">
                                            <p:txEl>
                                              <p:pRg st="3" end="3"/>
                                            </p:txEl>
                                          </p:spTgt>
                                        </p:tgtEl>
                                        <p:attrNameLst>
                                          <p:attrName>style.visibility</p:attrName>
                                        </p:attrNameLst>
                                      </p:cBhvr>
                                      <p:to>
                                        <p:strVal val="visible"/>
                                      </p:to>
                                    </p:set>
                                    <p:anim calcmode="lin" valueType="num">
                                      <p:cBhvr>
                                        <p:cTn id="19" dur="1000" fill="hold"/>
                                        <p:tgtEl>
                                          <p:spTgt spid="53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iterate>
                                    <p:tmAbs val="0"/>
                                  </p:iterate>
                                  <p:childTnLst>
                                    <p:set>
                                      <p:cBhvr>
                                        <p:cTn id="24" fill="hold"/>
                                        <p:tgtEl>
                                          <p:spTgt spid="533">
                                            <p:txEl>
                                              <p:pRg st="4" end="4"/>
                                            </p:txEl>
                                          </p:spTgt>
                                        </p:tgtEl>
                                        <p:attrNameLst>
                                          <p:attrName>style.visibility</p:attrName>
                                        </p:attrNameLst>
                                      </p:cBhvr>
                                      <p:to>
                                        <p:strVal val="visible"/>
                                      </p:to>
                                    </p:set>
                                    <p:anim calcmode="lin" valueType="num">
                                      <p:cBhvr>
                                        <p:cTn id="25" dur="1000" fill="hold"/>
                                        <p:tgtEl>
                                          <p:spTgt spid="53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ontent Placeholder 2"/>
          <p:cNvSpPr txBox="1">
            <a:spLocks noGrp="1"/>
          </p:cNvSpPr>
          <p:nvPr>
            <p:ph type="body" sz="half" idx="1"/>
          </p:nvPr>
        </p:nvSpPr>
        <p:spPr>
          <a:xfrm>
            <a:off x="0" y="0"/>
            <a:ext cx="9144000" cy="13716000"/>
          </a:xfrm>
          <a:prstGeom prst="rect">
            <a:avLst/>
          </a:prstGeom>
          <a:solidFill>
            <a:srgbClr val="F2F2F2"/>
          </a:solidFill>
        </p:spPr>
        <p:txBody>
          <a:bodyPr/>
          <a:lstStyle/>
          <a:p>
            <a:pPr marL="914400" indent="-914400">
              <a:lnSpc>
                <a:spcPct val="150000"/>
              </a:lnSpc>
              <a:spcBef>
                <a:spcPts val="0"/>
              </a:spcBef>
              <a:buSzTx/>
              <a:buNone/>
              <a:tabLst>
                <a:tab pos="914400" algn="l"/>
              </a:tabLst>
              <a:defRPr sz="2000">
                <a:latin typeface="Arial"/>
                <a:ea typeface="Arial"/>
                <a:cs typeface="Arial"/>
                <a:sym typeface="Arial"/>
              </a:defRPr>
            </a:pPr>
            <a:endParaRPr dirty="0"/>
          </a:p>
          <a:p>
            <a:pPr marL="914400" indent="-914400">
              <a:lnSpc>
                <a:spcPct val="100000"/>
              </a:lnSpc>
              <a:spcBef>
                <a:spcPts val="0"/>
              </a:spcBef>
              <a:buSzTx/>
              <a:buNone/>
              <a:tabLst>
                <a:tab pos="914400" algn="l"/>
              </a:tabLst>
              <a:defRPr>
                <a:latin typeface="Arial"/>
                <a:ea typeface="Arial"/>
                <a:cs typeface="Arial"/>
                <a:sym typeface="Arial"/>
              </a:defRPr>
            </a:pPr>
            <a:endParaRPr dirty="0"/>
          </a:p>
          <a:p>
            <a:pPr marL="914400" indent="-914400">
              <a:lnSpc>
                <a:spcPct val="100000"/>
              </a:lnSpc>
              <a:spcBef>
                <a:spcPts val="0"/>
              </a:spcBef>
              <a:buSzTx/>
              <a:buNone/>
              <a:tabLst>
                <a:tab pos="914400" algn="l"/>
              </a:tabLst>
              <a:defRPr>
                <a:latin typeface="Arial"/>
                <a:ea typeface="Arial"/>
                <a:cs typeface="Arial"/>
                <a:sym typeface="Arial"/>
              </a:defRPr>
            </a:pPr>
            <a:r>
              <a:rPr dirty="0"/>
              <a:t>5.	Carry heavy objects close/next to your body</a:t>
            </a:r>
          </a:p>
          <a:p>
            <a:pPr marL="914400" indent="-914400">
              <a:lnSpc>
                <a:spcPct val="100000"/>
              </a:lnSpc>
              <a:spcBef>
                <a:spcPts val="8400"/>
              </a:spcBef>
              <a:buSzTx/>
              <a:buNone/>
              <a:tabLst>
                <a:tab pos="914400" algn="l"/>
              </a:tabLst>
              <a:defRPr>
                <a:latin typeface="Arial"/>
                <a:ea typeface="Arial"/>
                <a:cs typeface="Arial"/>
                <a:sym typeface="Arial"/>
              </a:defRPr>
            </a:pPr>
            <a:r>
              <a:rPr dirty="0"/>
              <a:t>6.	Avoid twisting your body as you work</a:t>
            </a:r>
          </a:p>
          <a:p>
            <a:pPr marL="914400" indent="-914400">
              <a:lnSpc>
                <a:spcPct val="100000"/>
              </a:lnSpc>
              <a:spcBef>
                <a:spcPts val="8400"/>
              </a:spcBef>
              <a:buSzTx/>
              <a:buNone/>
              <a:tabLst>
                <a:tab pos="914400" algn="l"/>
              </a:tabLst>
              <a:defRPr>
                <a:latin typeface="Arial"/>
                <a:ea typeface="Arial"/>
                <a:cs typeface="Arial"/>
                <a:sym typeface="Arial"/>
              </a:defRPr>
            </a:pPr>
            <a:r>
              <a:rPr dirty="0"/>
              <a:t>7.	Avoid bending for long lengths of time</a:t>
            </a:r>
          </a:p>
          <a:p>
            <a:pPr marL="914400" indent="-914400">
              <a:lnSpc>
                <a:spcPct val="100000"/>
              </a:lnSpc>
              <a:spcBef>
                <a:spcPts val="8400"/>
              </a:spcBef>
              <a:buSzTx/>
              <a:buNone/>
              <a:tabLst>
                <a:tab pos="914400" algn="l"/>
              </a:tabLst>
              <a:defRPr>
                <a:latin typeface="Arial"/>
                <a:ea typeface="Arial"/>
                <a:cs typeface="Arial"/>
                <a:sym typeface="Arial"/>
              </a:defRPr>
            </a:pPr>
            <a:r>
              <a:rPr dirty="0"/>
              <a:t>8.	For heavy objects get help or use device/tool</a:t>
            </a:r>
          </a:p>
        </p:txBody>
      </p:sp>
      <p:sp>
        <p:nvSpPr>
          <p:cNvPr id="543" name="TextBox 1"/>
          <p:cNvSpPr txBox="1"/>
          <p:nvPr/>
        </p:nvSpPr>
        <p:spPr>
          <a:xfrm>
            <a:off x="10480040" y="269853"/>
            <a:ext cx="1341121"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4800" b="1">
                <a:solidFill>
                  <a:srgbClr val="C0000F"/>
                </a:solidFill>
                <a:latin typeface="Arial"/>
                <a:ea typeface="Arial"/>
                <a:cs typeface="Arial"/>
                <a:sym typeface="Arial"/>
              </a:defRPr>
            </a:lvl1pPr>
          </a:lstStyle>
          <a:p>
            <a:r>
              <a:t>NO</a:t>
            </a:r>
          </a:p>
        </p:txBody>
      </p:sp>
      <p:sp>
        <p:nvSpPr>
          <p:cNvPr id="544" name="TextBox 5"/>
          <p:cNvSpPr txBox="1"/>
          <p:nvPr/>
        </p:nvSpPr>
        <p:spPr>
          <a:xfrm>
            <a:off x="15272406" y="269853"/>
            <a:ext cx="1603355"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4800" b="1">
                <a:solidFill>
                  <a:srgbClr val="007824"/>
                </a:solidFill>
                <a:latin typeface="Arial"/>
                <a:ea typeface="Arial"/>
                <a:cs typeface="Arial"/>
                <a:sym typeface="Arial"/>
              </a:defRPr>
            </a:lvl1pPr>
          </a:lstStyle>
          <a:p>
            <a:r>
              <a:t>YES</a:t>
            </a:r>
          </a:p>
        </p:txBody>
      </p:sp>
      <p:pic>
        <p:nvPicPr>
          <p:cNvPr id="545" name="Picture 6" descr="Picture 6"/>
          <p:cNvPicPr>
            <a:picLocks noChangeAspect="1"/>
          </p:cNvPicPr>
          <p:nvPr/>
        </p:nvPicPr>
        <p:blipFill>
          <a:blip r:embed="rId3"/>
          <a:stretch>
            <a:fillRect/>
          </a:stretch>
        </p:blipFill>
        <p:spPr>
          <a:xfrm>
            <a:off x="9144000" y="1193184"/>
            <a:ext cx="8610600" cy="5664201"/>
          </a:xfrm>
          <a:prstGeom prst="rect">
            <a:avLst/>
          </a:prstGeom>
          <a:ln w="12700">
            <a:miter lim="400000"/>
          </a:ln>
        </p:spPr>
      </p:pic>
      <p:pic>
        <p:nvPicPr>
          <p:cNvPr id="546" name="Picture 8" descr="Picture 8"/>
          <p:cNvPicPr>
            <a:picLocks noChangeAspect="1"/>
          </p:cNvPicPr>
          <p:nvPr/>
        </p:nvPicPr>
        <p:blipFill>
          <a:blip r:embed="rId4"/>
          <a:stretch>
            <a:fillRect/>
          </a:stretch>
        </p:blipFill>
        <p:spPr>
          <a:xfrm>
            <a:off x="9612284" y="7407254"/>
            <a:ext cx="8142317" cy="630874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42">
                                            <p:txEl>
                                              <p:pRg st="3" end="3"/>
                                            </p:txEl>
                                          </p:spTgt>
                                        </p:tgtEl>
                                        <p:attrNameLst>
                                          <p:attrName>style.visibility</p:attrName>
                                        </p:attrNameLst>
                                      </p:cBhvr>
                                      <p:to>
                                        <p:strVal val="visible"/>
                                      </p:to>
                                    </p:set>
                                    <p:anim calcmode="lin" valueType="num">
                                      <p:cBhvr>
                                        <p:cTn id="7" dur="1000" fill="hold"/>
                                        <p:tgtEl>
                                          <p:spTgt spid="542">
                                            <p:txEl>
                                              <p:pRg st="3" end="3"/>
                                            </p:txEl>
                                          </p:spTgt>
                                        </p:tgtEl>
                                        <p:attrNameLst>
                                          <p:attrName>ppt_x</p:attrName>
                                        </p:attrNameLst>
                                      </p:cBhvr>
                                      <p:tavLst>
                                        <p:tav tm="0">
                                          <p:val>
                                            <p:strVal val="#ppt_x"/>
                                          </p:val>
                                        </p:tav>
                                        <p:tav tm="100000">
                                          <p:val>
                                            <p:strVal val="#ppt_x"/>
                                          </p:val>
                                        </p:tav>
                                      </p:tavLst>
                                    </p:anim>
                                    <p:anim calcmode="lin" valueType="num">
                                      <p:cBhvr>
                                        <p:cTn id="8" dur="1000" fill="hold"/>
                                        <p:tgtEl>
                                          <p:spTgt spid="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42">
                                            <p:txEl>
                                              <p:pRg st="4" end="4"/>
                                            </p:txEl>
                                          </p:spTgt>
                                        </p:tgtEl>
                                        <p:attrNameLst>
                                          <p:attrName>style.visibility</p:attrName>
                                        </p:attrNameLst>
                                      </p:cBhvr>
                                      <p:to>
                                        <p:strVal val="visible"/>
                                      </p:to>
                                    </p:set>
                                    <p:anim calcmode="lin" valueType="num">
                                      <p:cBhvr>
                                        <p:cTn id="13" dur="1000" fill="hold"/>
                                        <p:tgtEl>
                                          <p:spTgt spid="54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542">
                                            <p:txEl>
                                              <p:pRg st="5" end="5"/>
                                            </p:txEl>
                                          </p:spTgt>
                                        </p:tgtEl>
                                        <p:attrNameLst>
                                          <p:attrName>style.visibility</p:attrName>
                                        </p:attrNameLst>
                                      </p:cBhvr>
                                      <p:to>
                                        <p:strVal val="visible"/>
                                      </p:to>
                                    </p:set>
                                    <p:anim calcmode="lin" valueType="num">
                                      <p:cBhvr>
                                        <p:cTn id="19" dur="1000" fill="hold"/>
                                        <p:tgtEl>
                                          <p:spTgt spid="542">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54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ontent Placeholder 2"/>
          <p:cNvSpPr txBox="1">
            <a:spLocks noGrp="1"/>
          </p:cNvSpPr>
          <p:nvPr>
            <p:ph type="body" idx="1"/>
          </p:nvPr>
        </p:nvSpPr>
        <p:spPr>
          <a:xfrm>
            <a:off x="402301" y="2696306"/>
            <a:ext cx="17692766" cy="10597665"/>
          </a:xfrm>
          <a:prstGeom prst="rect">
            <a:avLst/>
          </a:prstGeom>
        </p:spPr>
        <p:txBody>
          <a:bodyPr/>
          <a:lstStyle/>
          <a:p>
            <a:pPr marL="0" indent="0" algn="ctr">
              <a:lnSpc>
                <a:spcPct val="72000"/>
              </a:lnSpc>
              <a:spcBef>
                <a:spcPts val="3600"/>
              </a:spcBef>
              <a:buSzTx/>
              <a:buNone/>
              <a:defRPr sz="6000">
                <a:solidFill>
                  <a:srgbClr val="404040"/>
                </a:solidFill>
                <a:latin typeface="Gill Sans MT"/>
                <a:ea typeface="Gill Sans MT"/>
                <a:cs typeface="Gill Sans MT"/>
                <a:sym typeface="Gill Sans MT"/>
              </a:defRPr>
            </a:pPr>
            <a:r>
              <a:rPr dirty="0"/>
              <a:t>Everyone Stand Up</a:t>
            </a:r>
            <a:endParaRPr lang="en-US" dirty="0"/>
          </a:p>
          <a:p>
            <a:pPr marL="0" indent="0" algn="ctr">
              <a:lnSpc>
                <a:spcPct val="72000"/>
              </a:lnSpc>
              <a:spcBef>
                <a:spcPts val="3600"/>
              </a:spcBef>
              <a:buSzTx/>
              <a:buNone/>
              <a:defRPr sz="6000">
                <a:solidFill>
                  <a:srgbClr val="404040"/>
                </a:solidFill>
                <a:latin typeface="Gill Sans MT"/>
                <a:ea typeface="Gill Sans MT"/>
                <a:cs typeface="Gill Sans MT"/>
                <a:sym typeface="Gill Sans MT"/>
              </a:defRPr>
            </a:pPr>
            <a:endParaRPr sz="800" dirty="0"/>
          </a:p>
          <a:p>
            <a:pPr marL="473075" indent="-452438">
              <a:lnSpc>
                <a:spcPct val="80000"/>
              </a:lnSpc>
              <a:spcBef>
                <a:spcPts val="1200"/>
              </a:spcBef>
              <a:defRPr sz="4600" u="sng">
                <a:latin typeface="Gill Sans MT"/>
                <a:ea typeface="Gill Sans MT"/>
                <a:cs typeface="Gill Sans MT"/>
                <a:sym typeface="Gill Sans MT"/>
              </a:defRPr>
            </a:pPr>
            <a:r>
              <a:rPr sz="4800" dirty="0"/>
              <a:t>Broad base of support looks like</a:t>
            </a:r>
            <a:r>
              <a:rPr sz="4800" u="none" dirty="0"/>
              <a: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Feet shoulder-width apart (8-10 inches)</a:t>
            </a:r>
          </a:p>
          <a:p>
            <a:pPr marL="473075" lvl="1" indent="0">
              <a:lnSpc>
                <a:spcPct val="96000"/>
              </a:lnSpc>
              <a:spcBef>
                <a:spcPts val="1200"/>
              </a:spcBef>
              <a:buSzTx/>
              <a:buNone/>
              <a:defRPr sz="4600" i="1">
                <a:latin typeface="Gill Sans MT"/>
                <a:ea typeface="Gill Sans MT"/>
                <a:cs typeface="Gill Sans MT"/>
                <a:sym typeface="Gill Sans MT"/>
              </a:defRPr>
            </a:pPr>
            <a:r>
              <a:rPr sz="4800" dirty="0"/>
              <a:t>One foot slightly in front of other foot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Balance weight on both feet </a:t>
            </a:r>
          </a:p>
          <a:p>
            <a:pPr marL="473075" lvl="1" indent="0">
              <a:lnSpc>
                <a:spcPct val="96000"/>
              </a:lnSpc>
              <a:spcBef>
                <a:spcPts val="1200"/>
              </a:spcBef>
              <a:buSzTx/>
              <a:buNone/>
              <a:defRPr sz="4600" i="1">
                <a:latin typeface="Gill Sans MT"/>
                <a:ea typeface="Gill Sans MT"/>
                <a:cs typeface="Gill Sans MT"/>
                <a:sym typeface="Gill Sans MT"/>
              </a:defRPr>
            </a:pPr>
            <a:r>
              <a:rPr sz="4800" dirty="0"/>
              <a:t>Toes pointed in direction of movement</a:t>
            </a:r>
          </a:p>
          <a:p>
            <a:pPr marL="473075" lvl="1" indent="0">
              <a:lnSpc>
                <a:spcPct val="96000"/>
              </a:lnSpc>
              <a:spcBef>
                <a:spcPts val="1200"/>
              </a:spcBef>
              <a:buSzTx/>
              <a:buNone/>
              <a:defRPr sz="4600" i="1">
                <a:solidFill>
                  <a:srgbClr val="548235"/>
                </a:solidFill>
                <a:latin typeface="Gill Sans MT"/>
                <a:ea typeface="Gill Sans MT"/>
                <a:cs typeface="Gill Sans MT"/>
                <a:sym typeface="Gill Sans MT"/>
              </a:defRPr>
            </a:pPr>
            <a:r>
              <a:rPr sz="4800" dirty="0"/>
              <a:t>Do not lock knees</a:t>
            </a:r>
          </a:p>
          <a:p>
            <a:pPr marL="473075" indent="0">
              <a:lnSpc>
                <a:spcPct val="80000"/>
              </a:lnSpc>
              <a:spcBef>
                <a:spcPts val="3600"/>
              </a:spcBef>
              <a:buSzTx/>
              <a:buNone/>
              <a:defRPr sz="4600" b="1">
                <a:solidFill>
                  <a:srgbClr val="C00000"/>
                </a:solidFill>
                <a:latin typeface="Gill Sans MT"/>
                <a:ea typeface="Gill Sans MT"/>
                <a:cs typeface="Gill Sans MT"/>
                <a:sym typeface="Gill Sans MT"/>
              </a:defRPr>
            </a:pPr>
            <a:r>
              <a:rPr sz="4800" dirty="0"/>
              <a:t>How does this feel?</a:t>
            </a:r>
          </a:p>
          <a:p>
            <a:pPr marL="473075" indent="-452438">
              <a:lnSpc>
                <a:spcPct val="80000"/>
              </a:lnSpc>
              <a:spcBef>
                <a:spcPts val="2400"/>
              </a:spcBef>
              <a:defRPr sz="4600" u="sng">
                <a:latin typeface="Gill Sans MT"/>
                <a:ea typeface="Gill Sans MT"/>
                <a:cs typeface="Gill Sans MT"/>
                <a:sym typeface="Gill Sans MT"/>
              </a:defRPr>
            </a:pPr>
            <a:r>
              <a:rPr sz="4800" dirty="0"/>
              <a:t>Bend from the hip with soft knees – use larger muscles</a:t>
            </a:r>
          </a:p>
          <a:p>
            <a:pPr marL="473075" lvl="1" indent="0">
              <a:lnSpc>
                <a:spcPct val="80000"/>
              </a:lnSpc>
              <a:spcBef>
                <a:spcPts val="3600"/>
              </a:spcBef>
              <a:buSzTx/>
              <a:buNone/>
              <a:defRPr sz="4600" i="1">
                <a:solidFill>
                  <a:srgbClr val="548235"/>
                </a:solidFill>
                <a:latin typeface="Gill Sans MT"/>
                <a:ea typeface="Gill Sans MT"/>
                <a:cs typeface="Gill Sans MT"/>
                <a:sym typeface="Gill Sans MT"/>
              </a:defRPr>
            </a:pPr>
            <a:r>
              <a:rPr sz="4800" dirty="0"/>
              <a:t>Keep back straight and do not bend from the waist</a:t>
            </a:r>
          </a:p>
          <a:p>
            <a:pPr marL="473075" indent="-452438">
              <a:lnSpc>
                <a:spcPct val="72000"/>
              </a:lnSpc>
              <a:spcBef>
                <a:spcPts val="2400"/>
              </a:spcBef>
              <a:defRPr sz="4600">
                <a:latin typeface="Gill Sans MT"/>
                <a:ea typeface="Gill Sans MT"/>
                <a:cs typeface="Gill Sans MT"/>
                <a:sym typeface="Gill Sans MT"/>
              </a:defRPr>
            </a:pPr>
            <a:r>
              <a:rPr sz="4800" dirty="0"/>
              <a:t>Golfer’s bend</a:t>
            </a:r>
          </a:p>
        </p:txBody>
      </p:sp>
      <p:pic>
        <p:nvPicPr>
          <p:cNvPr id="551" name="Picture 3" descr="Picture 3"/>
          <p:cNvPicPr>
            <a:picLocks noChangeAspect="1"/>
          </p:cNvPicPr>
          <p:nvPr/>
        </p:nvPicPr>
        <p:blipFill>
          <a:blip r:embed="rId3"/>
          <a:stretch>
            <a:fillRect/>
          </a:stretch>
        </p:blipFill>
        <p:spPr>
          <a:xfrm>
            <a:off x="12970310" y="3683912"/>
            <a:ext cx="4624443" cy="5852161"/>
          </a:xfrm>
          <a:prstGeom prst="rect">
            <a:avLst/>
          </a:prstGeom>
          <a:ln w="12700">
            <a:miter lim="400000"/>
          </a:ln>
        </p:spPr>
      </p:pic>
      <p:grpSp>
        <p:nvGrpSpPr>
          <p:cNvPr id="554" name="Title 1"/>
          <p:cNvGrpSpPr/>
          <p:nvPr/>
        </p:nvGrpSpPr>
        <p:grpSpPr>
          <a:xfrm>
            <a:off x="0" y="0"/>
            <a:ext cx="18288000" cy="2161310"/>
            <a:chOff x="0" y="0"/>
            <a:chExt cx="18288000" cy="2161309"/>
          </a:xfrm>
        </p:grpSpPr>
        <p:sp>
          <p:nvSpPr>
            <p:cNvPr id="552" name="Rectangle"/>
            <p:cNvSpPr/>
            <p:nvPr/>
          </p:nvSpPr>
          <p:spPr>
            <a:xfrm>
              <a:off x="0" y="0"/>
              <a:ext cx="18288000" cy="2161310"/>
            </a:xfrm>
            <a:prstGeom prst="rect">
              <a:avLst/>
            </a:prstGeom>
            <a:gradFill flip="none" rotWithShape="1">
              <a:gsLst>
                <a:gs pos="0">
                  <a:srgbClr val="EDEDED"/>
                </a:gs>
                <a:gs pos="64999">
                  <a:srgbClr val="D0D0D0"/>
                </a:gs>
                <a:gs pos="100000">
                  <a:srgbClr val="BCBCBC"/>
                </a:gs>
              </a:gsLst>
              <a:lin ang="5400000" scaled="0"/>
            </a:gra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553" name="Practice"/>
            <p:cNvSpPr txBox="1"/>
            <p:nvPr/>
          </p:nvSpPr>
          <p:spPr>
            <a:xfrm>
              <a:off x="91439" y="379614"/>
              <a:ext cx="18105121"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Practice</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Title 1"/>
          <p:cNvSpPr txBox="1">
            <a:spLocks noGrp="1"/>
          </p:cNvSpPr>
          <p:nvPr>
            <p:ph type="title"/>
          </p:nvPr>
        </p:nvSpPr>
        <p:spPr>
          <a:xfrm>
            <a:off x="0" y="10412649"/>
            <a:ext cx="18288000" cy="2656159"/>
          </a:xfrm>
          <a:prstGeom prst="rect">
            <a:avLst/>
          </a:prstGeom>
          <a:solidFill>
            <a:srgbClr val="F2F2F2"/>
          </a:solidFill>
        </p:spPr>
        <p:txBody>
          <a:bodyPr/>
          <a:lstStyle/>
          <a:p>
            <a:pPr algn="ctr">
              <a:lnSpc>
                <a:spcPct val="100000"/>
              </a:lnSpc>
              <a:defRPr sz="7600">
                <a:solidFill>
                  <a:srgbClr val="404040"/>
                </a:solidFill>
                <a:latin typeface="Gill Sans MT"/>
                <a:ea typeface="Gill Sans MT"/>
                <a:cs typeface="Gill Sans MT"/>
                <a:sym typeface="Gill Sans MT"/>
              </a:defRPr>
            </a:pPr>
            <a:r>
              <a:t>Switch Tasks</a:t>
            </a:r>
            <a:br/>
            <a:r>
              <a:t>Change Positions Often</a:t>
            </a:r>
          </a:p>
        </p:txBody>
      </p:sp>
      <p:sp>
        <p:nvSpPr>
          <p:cNvPr id="559" name="Straight Connector 3"/>
          <p:cNvSpPr/>
          <p:nvPr/>
        </p:nvSpPr>
        <p:spPr>
          <a:xfrm>
            <a:off x="0" y="10180378"/>
            <a:ext cx="18288000" cy="1"/>
          </a:xfrm>
          <a:prstGeom prst="line">
            <a:avLst/>
          </a:prstGeom>
          <a:ln w="139700">
            <a:solidFill>
              <a:srgbClr val="59595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560" name="Straight Connector 9"/>
          <p:cNvSpPr/>
          <p:nvPr/>
        </p:nvSpPr>
        <p:spPr>
          <a:xfrm>
            <a:off x="0" y="13292329"/>
            <a:ext cx="18288000" cy="1"/>
          </a:xfrm>
          <a:prstGeom prst="line">
            <a:avLst/>
          </a:prstGeom>
          <a:ln w="139700">
            <a:solidFill>
              <a:srgbClr val="59595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561" name="Picture 3" descr="Picture 3"/>
          <p:cNvPicPr>
            <a:picLocks noChangeAspect="1"/>
          </p:cNvPicPr>
          <p:nvPr/>
        </p:nvPicPr>
        <p:blipFill>
          <a:blip r:embed="rId3"/>
          <a:stretch>
            <a:fillRect/>
          </a:stretch>
        </p:blipFill>
        <p:spPr>
          <a:xfrm>
            <a:off x="1" y="818011"/>
            <a:ext cx="6400849" cy="8595360"/>
          </a:xfrm>
          <a:prstGeom prst="rect">
            <a:avLst/>
          </a:prstGeom>
          <a:ln w="12700">
            <a:miter lim="400000"/>
          </a:ln>
        </p:spPr>
      </p:pic>
      <p:pic>
        <p:nvPicPr>
          <p:cNvPr id="562" name="Picture 2" descr="Picture 2"/>
          <p:cNvPicPr>
            <a:picLocks noChangeAspect="1"/>
          </p:cNvPicPr>
          <p:nvPr/>
        </p:nvPicPr>
        <p:blipFill>
          <a:blip r:embed="rId4"/>
          <a:stretch>
            <a:fillRect/>
          </a:stretch>
        </p:blipFill>
        <p:spPr>
          <a:xfrm>
            <a:off x="6578263" y="818180"/>
            <a:ext cx="5152445" cy="8595188"/>
          </a:xfrm>
          <a:prstGeom prst="rect">
            <a:avLst/>
          </a:prstGeom>
          <a:ln w="12700">
            <a:miter lim="400000"/>
          </a:ln>
        </p:spPr>
      </p:pic>
      <p:pic>
        <p:nvPicPr>
          <p:cNvPr id="563" name="Picture 3" descr="Picture 3"/>
          <p:cNvPicPr>
            <a:picLocks noChangeAspect="1"/>
          </p:cNvPicPr>
          <p:nvPr/>
        </p:nvPicPr>
        <p:blipFill>
          <a:blip r:embed="rId5"/>
          <a:stretch>
            <a:fillRect/>
          </a:stretch>
        </p:blipFill>
        <p:spPr>
          <a:xfrm>
            <a:off x="11905488" y="803658"/>
            <a:ext cx="6382513" cy="861364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Picture 3" descr="Picture 3"/>
          <p:cNvPicPr>
            <a:picLocks noChangeAspect="1"/>
          </p:cNvPicPr>
          <p:nvPr/>
        </p:nvPicPr>
        <p:blipFill>
          <a:blip r:embed="rId3"/>
          <a:stretch>
            <a:fillRect/>
          </a:stretch>
        </p:blipFill>
        <p:spPr>
          <a:xfrm>
            <a:off x="659697" y="-30154"/>
            <a:ext cx="8119073" cy="6138034"/>
          </a:xfrm>
          <a:custGeom>
            <a:avLst/>
            <a:gdLst/>
            <a:ahLst/>
            <a:cxnLst>
              <a:cxn ang="0">
                <a:pos x="wd2" y="hd2"/>
              </a:cxn>
              <a:cxn ang="5400000">
                <a:pos x="wd2" y="hd2"/>
              </a:cxn>
              <a:cxn ang="10800000">
                <a:pos x="wd2" y="hd2"/>
              </a:cxn>
              <a:cxn ang="16200000">
                <a:pos x="wd2" y="hd2"/>
              </a:cxn>
            </a:cxnLst>
            <a:rect l="0" t="0" r="r" b="b"/>
            <a:pathLst>
              <a:path w="21600" h="21600" extrusionOk="0">
                <a:moveTo>
                  <a:pt x="1535" y="0"/>
                </a:moveTo>
                <a:lnTo>
                  <a:pt x="1304" y="504"/>
                </a:lnTo>
                <a:cubicBezTo>
                  <a:pt x="473" y="2528"/>
                  <a:pt x="0" y="4848"/>
                  <a:pt x="0" y="7314"/>
                </a:cubicBezTo>
                <a:cubicBezTo>
                  <a:pt x="0" y="15204"/>
                  <a:pt x="4835" y="21600"/>
                  <a:pt x="10800" y="21600"/>
                </a:cubicBezTo>
                <a:cubicBezTo>
                  <a:pt x="16765" y="21600"/>
                  <a:pt x="21600" y="15204"/>
                  <a:pt x="21600" y="7314"/>
                </a:cubicBezTo>
                <a:cubicBezTo>
                  <a:pt x="21600" y="4848"/>
                  <a:pt x="21128" y="2528"/>
                  <a:pt x="20297" y="504"/>
                </a:cubicBezTo>
                <a:lnTo>
                  <a:pt x="20065" y="0"/>
                </a:lnTo>
                <a:lnTo>
                  <a:pt x="1535" y="0"/>
                </a:lnTo>
                <a:close/>
              </a:path>
            </a:pathLst>
          </a:custGeom>
          <a:ln w="12700">
            <a:miter lim="400000"/>
          </a:ln>
        </p:spPr>
      </p:pic>
      <p:pic>
        <p:nvPicPr>
          <p:cNvPr id="568" name="Picture 5" descr="Picture 5"/>
          <p:cNvPicPr>
            <a:picLocks noChangeAspect="1"/>
          </p:cNvPicPr>
          <p:nvPr/>
        </p:nvPicPr>
        <p:blipFill>
          <a:blip r:embed="rId4"/>
          <a:stretch>
            <a:fillRect/>
          </a:stretch>
        </p:blipFill>
        <p:spPr>
          <a:xfrm>
            <a:off x="9594554" y="3151663"/>
            <a:ext cx="8693447" cy="10564339"/>
          </a:xfrm>
          <a:custGeom>
            <a:avLst/>
            <a:gdLst/>
            <a:ahLst/>
            <a:cxnLst>
              <a:cxn ang="0">
                <a:pos x="wd2" y="hd2"/>
              </a:cxn>
              <a:cxn ang="5400000">
                <a:pos x="wd2" y="hd2"/>
              </a:cxn>
              <a:cxn ang="10800000">
                <a:pos x="wd2" y="hd2"/>
              </a:cxn>
              <a:cxn ang="16200000">
                <a:pos x="wd2" y="hd2"/>
              </a:cxn>
            </a:cxnLst>
            <a:rect l="0" t="0" r="r" b="b"/>
            <a:pathLst>
              <a:path w="21600" h="21600" extrusionOk="0">
                <a:moveTo>
                  <a:pt x="14293" y="0"/>
                </a:moveTo>
                <a:cubicBezTo>
                  <a:pt x="6399" y="0"/>
                  <a:pt x="0" y="5266"/>
                  <a:pt x="0" y="11762"/>
                </a:cubicBezTo>
                <a:cubicBezTo>
                  <a:pt x="0" y="15822"/>
                  <a:pt x="2500" y="19402"/>
                  <a:pt x="6302" y="21516"/>
                </a:cubicBezTo>
                <a:lnTo>
                  <a:pt x="6471" y="21600"/>
                </a:lnTo>
                <a:lnTo>
                  <a:pt x="21600" y="21600"/>
                </a:lnTo>
                <a:lnTo>
                  <a:pt x="21600" y="1666"/>
                </a:lnTo>
                <a:lnTo>
                  <a:pt x="21107" y="1420"/>
                </a:lnTo>
                <a:cubicBezTo>
                  <a:pt x="19082" y="515"/>
                  <a:pt x="16760" y="0"/>
                  <a:pt x="14293" y="0"/>
                </a:cubicBezTo>
                <a:close/>
              </a:path>
            </a:pathLst>
          </a:custGeom>
          <a:ln w="12700">
            <a:miter lim="400000"/>
          </a:ln>
        </p:spPr>
      </p:pic>
      <p:sp>
        <p:nvSpPr>
          <p:cNvPr id="569" name="Title 1"/>
          <p:cNvSpPr txBox="1"/>
          <p:nvPr/>
        </p:nvSpPr>
        <p:spPr>
          <a:xfrm>
            <a:off x="1167739" y="7385561"/>
            <a:ext cx="6030913" cy="500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371600">
              <a:defRPr sz="6400">
                <a:solidFill>
                  <a:srgbClr val="262626"/>
                </a:solidFill>
                <a:latin typeface="Gill Sans MT"/>
                <a:ea typeface="Gill Sans MT"/>
                <a:cs typeface="Gill Sans MT"/>
                <a:sym typeface="Gill Sans MT"/>
              </a:defRPr>
            </a:pPr>
            <a:r>
              <a:rPr sz="6400"/>
              <a:t>Sit to Do a Task</a:t>
            </a:r>
            <a:endParaRPr sz="8800"/>
          </a:p>
          <a:p>
            <a:pPr defTabSz="1371600">
              <a:spcBef>
                <a:spcPts val="3600"/>
              </a:spcBef>
              <a:defRPr sz="6400">
                <a:solidFill>
                  <a:srgbClr val="262626"/>
                </a:solidFill>
                <a:latin typeface="Gill Sans MT"/>
                <a:ea typeface="Gill Sans MT"/>
                <a:cs typeface="Gill Sans MT"/>
                <a:sym typeface="Gill Sans MT"/>
              </a:defRPr>
            </a:pPr>
            <a:r>
              <a:rPr sz="6400"/>
              <a:t>Take Frequent</a:t>
            </a:r>
            <a:endParaRPr sz="8800"/>
          </a:p>
          <a:p>
            <a:pPr defTabSz="1371600">
              <a:defRPr sz="6400">
                <a:solidFill>
                  <a:srgbClr val="262626"/>
                </a:solidFill>
                <a:latin typeface="Gill Sans MT"/>
                <a:ea typeface="Gill Sans MT"/>
                <a:cs typeface="Gill Sans MT"/>
                <a:sym typeface="Gill Sans MT"/>
              </a:defRPr>
            </a:pPr>
            <a:r>
              <a:rPr sz="6400"/>
              <a:t>Rest Breaks</a:t>
            </a:r>
            <a:endParaRPr sz="8800"/>
          </a:p>
          <a:p>
            <a:pPr defTabSz="1371600">
              <a:spcBef>
                <a:spcPts val="3600"/>
              </a:spcBef>
              <a:defRPr sz="6400">
                <a:solidFill>
                  <a:srgbClr val="262626"/>
                </a:solidFill>
                <a:latin typeface="Gill Sans MT"/>
                <a:ea typeface="Gill Sans MT"/>
                <a:cs typeface="Gill Sans MT"/>
                <a:sym typeface="Gill Sans MT"/>
              </a:defRPr>
            </a:pPr>
            <a:r>
              <a:rPr sz="6400"/>
              <a:t>Hydrate</a:t>
            </a:r>
          </a:p>
        </p:txBody>
      </p:sp>
      <p:sp>
        <p:nvSpPr>
          <p:cNvPr id="570" name="Straight Connector 2"/>
          <p:cNvSpPr/>
          <p:nvPr/>
        </p:nvSpPr>
        <p:spPr>
          <a:xfrm>
            <a:off x="3230695" y="8737600"/>
            <a:ext cx="1905001" cy="0"/>
          </a:xfrm>
          <a:prstGeom prst="line">
            <a:avLst/>
          </a:prstGeom>
          <a:ln w="38100">
            <a:solidFill>
              <a:srgbClr val="548235"/>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571" name="Straight Connector 17"/>
          <p:cNvSpPr/>
          <p:nvPr/>
        </p:nvSpPr>
        <p:spPr>
          <a:xfrm>
            <a:off x="3230695" y="11150600"/>
            <a:ext cx="1905001" cy="0"/>
          </a:xfrm>
          <a:prstGeom prst="line">
            <a:avLst/>
          </a:prstGeom>
          <a:ln w="38100">
            <a:solidFill>
              <a:srgbClr val="548235"/>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itle 1"/>
          <p:cNvSpPr txBox="1">
            <a:spLocks noGrp="1"/>
          </p:cNvSpPr>
          <p:nvPr>
            <p:ph type="title"/>
          </p:nvPr>
        </p:nvSpPr>
        <p:spPr>
          <a:xfrm>
            <a:off x="12132233" y="1450463"/>
            <a:ext cx="5109884" cy="3659423"/>
          </a:xfrm>
          <a:prstGeom prst="rect">
            <a:avLst/>
          </a:prstGeom>
        </p:spPr>
        <p:txBody>
          <a:bodyPr/>
          <a:lstStyle/>
          <a:p>
            <a:pPr algn="ctr">
              <a:lnSpc>
                <a:spcPct val="100000"/>
              </a:lnSpc>
              <a:defRPr sz="6400">
                <a:solidFill>
                  <a:srgbClr val="404040"/>
                </a:solidFill>
                <a:latin typeface="Gill Sans MT"/>
                <a:ea typeface="Gill Sans MT"/>
                <a:cs typeface="Gill Sans MT"/>
                <a:sym typeface="Gill Sans MT"/>
              </a:defRPr>
            </a:pPr>
            <a:r>
              <a:t>Use Larger Muscles</a:t>
            </a:r>
            <a:br/>
            <a:r>
              <a:t>and Joints</a:t>
            </a:r>
          </a:p>
        </p:txBody>
      </p:sp>
      <p:sp>
        <p:nvSpPr>
          <p:cNvPr id="576" name="TextBox 4"/>
          <p:cNvSpPr txBox="1"/>
          <p:nvPr/>
        </p:nvSpPr>
        <p:spPr>
          <a:xfrm>
            <a:off x="534687" y="5318012"/>
            <a:ext cx="2958322" cy="1661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800" b="1">
                <a:solidFill>
                  <a:srgbClr val="FFFFFF"/>
                </a:solidFill>
                <a:latin typeface="Calibri"/>
                <a:ea typeface="Calibri"/>
                <a:cs typeface="Calibri"/>
                <a:sym typeface="Calibri"/>
              </a:defRPr>
            </a:pPr>
            <a:r>
              <a:rPr sz="4800"/>
              <a:t> </a:t>
            </a:r>
            <a:r>
              <a:rPr sz="4800">
                <a:latin typeface="Gill Sans MT"/>
                <a:ea typeface="Gill Sans MT"/>
                <a:cs typeface="Gill Sans MT"/>
                <a:sym typeface="Gill Sans MT"/>
              </a:rPr>
              <a:t>WRONG</a:t>
            </a:r>
          </a:p>
        </p:txBody>
      </p:sp>
      <p:pic>
        <p:nvPicPr>
          <p:cNvPr id="577" name="Picture 3" descr="Picture 3"/>
          <p:cNvPicPr>
            <a:picLocks noChangeAspect="1"/>
          </p:cNvPicPr>
          <p:nvPr/>
        </p:nvPicPr>
        <p:blipFill>
          <a:blip r:embed="rId3"/>
          <a:stretch>
            <a:fillRect/>
          </a:stretch>
        </p:blipFill>
        <p:spPr>
          <a:xfrm>
            <a:off x="5859005" y="7132320"/>
            <a:ext cx="5487084" cy="6583681"/>
          </a:xfrm>
          <a:prstGeom prst="rect">
            <a:avLst/>
          </a:prstGeom>
          <a:ln w="12700">
            <a:miter lim="400000"/>
          </a:ln>
        </p:spPr>
      </p:pic>
      <p:pic>
        <p:nvPicPr>
          <p:cNvPr id="578" name="Picture 2" descr="Picture 2"/>
          <p:cNvPicPr>
            <a:picLocks noChangeAspect="1"/>
          </p:cNvPicPr>
          <p:nvPr/>
        </p:nvPicPr>
        <p:blipFill>
          <a:blip r:embed="rId4"/>
          <a:stretch>
            <a:fillRect/>
          </a:stretch>
        </p:blipFill>
        <p:spPr>
          <a:xfrm>
            <a:off x="11969" y="7132320"/>
            <a:ext cx="5489389" cy="6583681"/>
          </a:xfrm>
          <a:prstGeom prst="rect">
            <a:avLst/>
          </a:prstGeom>
          <a:ln w="12700">
            <a:miter lim="400000"/>
          </a:ln>
        </p:spPr>
      </p:pic>
      <p:sp>
        <p:nvSpPr>
          <p:cNvPr id="579" name="Title 1"/>
          <p:cNvSpPr txBox="1"/>
          <p:nvPr/>
        </p:nvSpPr>
        <p:spPr>
          <a:xfrm>
            <a:off x="12222938" y="8286107"/>
            <a:ext cx="4927741" cy="3116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914400">
              <a:defRPr sz="6400">
                <a:solidFill>
                  <a:srgbClr val="404040"/>
                </a:solidFill>
                <a:latin typeface="Gill Sans MT"/>
                <a:ea typeface="Gill Sans MT"/>
                <a:cs typeface="Gill Sans MT"/>
                <a:sym typeface="Gill Sans MT"/>
              </a:defRPr>
            </a:pPr>
            <a:r>
              <a:rPr sz="6400"/>
              <a:t>Recruit</a:t>
            </a:r>
            <a:endParaRPr sz="8800"/>
          </a:p>
          <a:p>
            <a:pPr defTabSz="914400">
              <a:defRPr sz="6400">
                <a:solidFill>
                  <a:srgbClr val="404040"/>
                </a:solidFill>
                <a:latin typeface="Gill Sans MT"/>
                <a:ea typeface="Gill Sans MT"/>
                <a:cs typeface="Gill Sans MT"/>
                <a:sym typeface="Gill Sans MT"/>
              </a:defRPr>
            </a:pPr>
            <a:r>
              <a:rPr sz="6400"/>
              <a:t>More</a:t>
            </a:r>
            <a:endParaRPr sz="8800"/>
          </a:p>
          <a:p>
            <a:pPr defTabSz="914400">
              <a:defRPr sz="6400">
                <a:solidFill>
                  <a:srgbClr val="404040"/>
                </a:solidFill>
                <a:latin typeface="Gill Sans MT"/>
                <a:ea typeface="Gill Sans MT"/>
                <a:cs typeface="Gill Sans MT"/>
                <a:sym typeface="Gill Sans MT"/>
              </a:defRPr>
            </a:pPr>
            <a:r>
              <a:rPr sz="6400"/>
              <a:t>Muscles</a:t>
            </a:r>
          </a:p>
        </p:txBody>
      </p:sp>
      <p:sp>
        <p:nvSpPr>
          <p:cNvPr id="580" name="TextBox 4"/>
          <p:cNvSpPr txBox="1"/>
          <p:nvPr/>
        </p:nvSpPr>
        <p:spPr>
          <a:xfrm>
            <a:off x="6323977" y="10442447"/>
            <a:ext cx="2355057"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800" b="1">
                <a:solidFill>
                  <a:srgbClr val="FFFFFF"/>
                </a:solidFill>
                <a:latin typeface="Arial"/>
                <a:ea typeface="Arial"/>
                <a:cs typeface="Arial"/>
                <a:sym typeface="Arial"/>
              </a:defRPr>
            </a:pPr>
            <a:r>
              <a:rPr sz="4800"/>
              <a:t> </a:t>
            </a:r>
            <a:r>
              <a:rPr sz="4000"/>
              <a:t>Better</a:t>
            </a:r>
          </a:p>
        </p:txBody>
      </p:sp>
      <p:pic>
        <p:nvPicPr>
          <p:cNvPr id="581" name="Picture 3" descr="Picture 3"/>
          <p:cNvPicPr>
            <a:picLocks noChangeAspect="1"/>
          </p:cNvPicPr>
          <p:nvPr/>
        </p:nvPicPr>
        <p:blipFill>
          <a:blip r:embed="rId5"/>
          <a:stretch>
            <a:fillRect/>
          </a:stretch>
        </p:blipFill>
        <p:spPr>
          <a:xfrm>
            <a:off x="5859006" y="30567"/>
            <a:ext cx="5544153" cy="6949441"/>
          </a:xfrm>
          <a:prstGeom prst="rect">
            <a:avLst/>
          </a:prstGeom>
          <a:ln w="12700">
            <a:miter lim="400000"/>
          </a:ln>
        </p:spPr>
      </p:pic>
      <p:pic>
        <p:nvPicPr>
          <p:cNvPr id="582" name="Picture 14" descr="Picture 14"/>
          <p:cNvPicPr>
            <a:picLocks noChangeAspect="1"/>
          </p:cNvPicPr>
          <p:nvPr/>
        </p:nvPicPr>
        <p:blipFill>
          <a:blip r:embed="rId6"/>
          <a:stretch>
            <a:fillRect/>
          </a:stretch>
        </p:blipFill>
        <p:spPr>
          <a:xfrm>
            <a:off x="-11183" y="1"/>
            <a:ext cx="5505651" cy="6949441"/>
          </a:xfrm>
          <a:prstGeom prst="rect">
            <a:avLst/>
          </a:prstGeom>
          <a:ln w="12700">
            <a:miter lim="400000"/>
          </a:ln>
        </p:spPr>
      </p:pic>
      <p:sp>
        <p:nvSpPr>
          <p:cNvPr id="583" name="Right Arrow 12"/>
          <p:cNvSpPr/>
          <p:nvPr/>
        </p:nvSpPr>
        <p:spPr>
          <a:xfrm rot="16200000">
            <a:off x="3267007" y="5001429"/>
            <a:ext cx="999427" cy="722242"/>
          </a:xfrm>
          <a:prstGeom prst="rightArrow">
            <a:avLst>
              <a:gd name="adj1" fmla="val 30813"/>
              <a:gd name="adj2" fmla="val 50000"/>
            </a:avLst>
          </a:prstGeom>
          <a:solidFill>
            <a:srgbClr val="EC00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584" name="TextBox 4"/>
          <p:cNvSpPr txBox="1"/>
          <p:nvPr/>
        </p:nvSpPr>
        <p:spPr>
          <a:xfrm>
            <a:off x="3065889" y="6005742"/>
            <a:ext cx="1945979"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ectangle 8"/>
          <p:cNvSpPr/>
          <p:nvPr/>
        </p:nvSpPr>
        <p:spPr>
          <a:xfrm>
            <a:off x="482600" y="641350"/>
            <a:ext cx="17322800" cy="12433300"/>
          </a:xfrm>
          <a:prstGeom prst="rect">
            <a:avLst/>
          </a:prstGeom>
          <a:solidFill>
            <a:srgbClr val="000000">
              <a:alpha val="8000"/>
            </a:srgbClr>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280" name="Title 1"/>
          <p:cNvSpPr txBox="1"/>
          <p:nvPr/>
        </p:nvSpPr>
        <p:spPr>
          <a:xfrm>
            <a:off x="1870234" y="4031700"/>
            <a:ext cx="4352608" cy="2000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p>
            <a:pPr defTabSz="1828800">
              <a:lnSpc>
                <a:spcPct val="90000"/>
              </a:lnSpc>
              <a:spcBef>
                <a:spcPts val="1200"/>
              </a:spcBef>
              <a:defRPr sz="7200" b="1">
                <a:solidFill>
                  <a:srgbClr val="548235"/>
                </a:solidFill>
                <a:latin typeface="Gill Sans MT"/>
                <a:ea typeface="Gill Sans MT"/>
                <a:cs typeface="Gill Sans MT"/>
                <a:sym typeface="Gill Sans MT"/>
              </a:defRPr>
            </a:pPr>
            <a:r>
              <a:rPr sz="6000" dirty="0">
                <a:solidFill>
                  <a:srgbClr val="568E23"/>
                </a:solidFill>
              </a:rPr>
              <a:t>Program</a:t>
            </a:r>
          </a:p>
          <a:p>
            <a:pPr defTabSz="1828800">
              <a:lnSpc>
                <a:spcPct val="90000"/>
              </a:lnSpc>
              <a:spcBef>
                <a:spcPts val="1200"/>
              </a:spcBef>
              <a:defRPr sz="7200" b="1">
                <a:solidFill>
                  <a:srgbClr val="548235"/>
                </a:solidFill>
                <a:latin typeface="Gill Sans MT"/>
                <a:ea typeface="Gill Sans MT"/>
                <a:cs typeface="Gill Sans MT"/>
                <a:sym typeface="Gill Sans MT"/>
              </a:defRPr>
            </a:pPr>
            <a:r>
              <a:rPr sz="6000" dirty="0">
                <a:solidFill>
                  <a:srgbClr val="568E23"/>
                </a:solidFill>
              </a:rPr>
              <a:t>Objectives</a:t>
            </a:r>
          </a:p>
        </p:txBody>
      </p:sp>
      <p:sp>
        <p:nvSpPr>
          <p:cNvPr id="281" name="Straight Connector 10"/>
          <p:cNvSpPr/>
          <p:nvPr/>
        </p:nvSpPr>
        <p:spPr>
          <a:xfrm flipH="1">
            <a:off x="6981826" y="4114800"/>
            <a:ext cx="1" cy="5486400"/>
          </a:xfrm>
          <a:prstGeom prst="line">
            <a:avLst/>
          </a:prstGeom>
          <a:ln w="38100">
            <a:solidFill>
              <a:srgbClr val="262626"/>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282" name="Content Placeholder 2"/>
          <p:cNvSpPr txBox="1">
            <a:spLocks noGrp="1"/>
          </p:cNvSpPr>
          <p:nvPr>
            <p:ph type="body" sz="half" idx="1"/>
          </p:nvPr>
        </p:nvSpPr>
        <p:spPr>
          <a:xfrm>
            <a:off x="7610476" y="641349"/>
            <a:ext cx="9566277" cy="12436476"/>
          </a:xfrm>
          <a:prstGeom prst="rect">
            <a:avLst/>
          </a:prstGeom>
        </p:spPr>
        <p:txBody>
          <a:bodyPr anchor="ctr"/>
          <a:lstStyle/>
          <a:p>
            <a:pPr marL="460376" indent="-460376">
              <a:lnSpc>
                <a:spcPct val="114000"/>
              </a:lnSpc>
              <a:spcBef>
                <a:spcPts val="0"/>
              </a:spcBef>
              <a:defRPr sz="4800">
                <a:solidFill>
                  <a:srgbClr val="262626"/>
                </a:solidFill>
                <a:latin typeface="Gill Sans MT"/>
                <a:ea typeface="Gill Sans MT"/>
                <a:cs typeface="Gill Sans MT"/>
                <a:sym typeface="Gill Sans MT"/>
              </a:defRPr>
            </a:pPr>
            <a:r>
              <a:t>Understand tool and gardening basics</a:t>
            </a:r>
          </a:p>
          <a:p>
            <a:pPr marL="460376" indent="-460376">
              <a:lnSpc>
                <a:spcPct val="114000"/>
              </a:lnSpc>
              <a:spcBef>
                <a:spcPts val="4800"/>
              </a:spcBef>
              <a:defRPr sz="4800">
                <a:solidFill>
                  <a:srgbClr val="262626"/>
                </a:solidFill>
                <a:latin typeface="Gill Sans MT"/>
                <a:ea typeface="Gill Sans MT"/>
                <a:cs typeface="Gill Sans MT"/>
                <a:sym typeface="Gill Sans MT"/>
              </a:defRPr>
            </a:pPr>
            <a:r>
              <a:t>Proper body mechanics for back and joint protection</a:t>
            </a:r>
          </a:p>
          <a:p>
            <a:pPr marL="460376" indent="-460376">
              <a:lnSpc>
                <a:spcPct val="114000"/>
              </a:lnSpc>
              <a:spcBef>
                <a:spcPts val="4800"/>
              </a:spcBef>
              <a:defRPr sz="4800">
                <a:solidFill>
                  <a:srgbClr val="262626"/>
                </a:solidFill>
                <a:latin typeface="Gill Sans MT"/>
                <a:ea typeface="Gill Sans MT"/>
                <a:cs typeface="Gill Sans MT"/>
                <a:sym typeface="Gill Sans MT"/>
              </a:defRPr>
            </a:pPr>
            <a:r>
              <a:t>Learn about tools and techniques that can be used for specific gardening tasks </a:t>
            </a:r>
          </a:p>
          <a:p>
            <a:pPr marL="466726" indent="-466726">
              <a:lnSpc>
                <a:spcPct val="114000"/>
              </a:lnSpc>
              <a:spcBef>
                <a:spcPts val="4800"/>
              </a:spcBef>
              <a:defRPr sz="4800">
                <a:solidFill>
                  <a:srgbClr val="262626"/>
                </a:solidFill>
                <a:latin typeface="Gill Sans MT"/>
                <a:ea typeface="Gill Sans MT"/>
                <a:cs typeface="Gill Sans MT"/>
                <a:sym typeface="Gill Sans MT"/>
              </a:defRPr>
            </a:pPr>
            <a:r>
              <a:t>Understand energy conservation and accessible gardening</a:t>
            </a:r>
          </a:p>
        </p:txBody>
      </p:sp>
      <p:pic>
        <p:nvPicPr>
          <p:cNvPr id="2" name="Picture 1">
            <a:extLst>
              <a:ext uri="{FF2B5EF4-FFF2-40B4-BE49-F238E27FC236}">
                <a16:creationId xmlns:a16="http://schemas.microsoft.com/office/drawing/2014/main" id="{5F601EF6-E2AF-E209-8D77-C56102240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338" y="6412860"/>
            <a:ext cx="3200400" cy="3200400"/>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Picture 2" descr="Picture 2"/>
          <p:cNvPicPr>
            <a:picLocks noChangeAspect="1"/>
          </p:cNvPicPr>
          <p:nvPr/>
        </p:nvPicPr>
        <p:blipFill>
          <a:blip r:embed="rId3"/>
          <a:stretch>
            <a:fillRect/>
          </a:stretch>
        </p:blipFill>
        <p:spPr>
          <a:xfrm>
            <a:off x="-22226" y="6064"/>
            <a:ext cx="6445252" cy="6502970"/>
          </a:xfrm>
          <a:prstGeom prst="rect">
            <a:avLst/>
          </a:prstGeom>
          <a:ln w="12700">
            <a:miter lim="400000"/>
          </a:ln>
        </p:spPr>
      </p:pic>
      <p:pic>
        <p:nvPicPr>
          <p:cNvPr id="589" name="Picture 3" descr="Picture 3"/>
          <p:cNvPicPr>
            <a:picLocks noChangeAspect="1"/>
          </p:cNvPicPr>
          <p:nvPr/>
        </p:nvPicPr>
        <p:blipFill>
          <a:blip r:embed="rId4"/>
          <a:stretch>
            <a:fillRect/>
          </a:stretch>
        </p:blipFill>
        <p:spPr>
          <a:xfrm>
            <a:off x="12353925" y="692"/>
            <a:ext cx="5934074" cy="6567690"/>
          </a:xfrm>
          <a:prstGeom prst="rect">
            <a:avLst/>
          </a:prstGeom>
          <a:ln w="12700">
            <a:miter lim="400000"/>
          </a:ln>
        </p:spPr>
      </p:pic>
      <p:sp>
        <p:nvSpPr>
          <p:cNvPr id="590" name="TextBox 14"/>
          <p:cNvSpPr txBox="1"/>
          <p:nvPr/>
        </p:nvSpPr>
        <p:spPr>
          <a:xfrm>
            <a:off x="3707765" y="3248025"/>
            <a:ext cx="2458722"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4800">
                <a:solidFill>
                  <a:srgbClr val="FFFFFF"/>
                </a:solidFill>
                <a:latin typeface="Arial"/>
                <a:ea typeface="Arial"/>
                <a:cs typeface="Arial"/>
                <a:sym typeface="Arial"/>
              </a:defRPr>
            </a:pPr>
            <a:r>
              <a:rPr sz="4800"/>
              <a:t> </a:t>
            </a:r>
            <a:r>
              <a:rPr sz="4400" b="1"/>
              <a:t>Stress</a:t>
            </a:r>
          </a:p>
        </p:txBody>
      </p:sp>
      <p:pic>
        <p:nvPicPr>
          <p:cNvPr id="591" name="Picture 2" descr="Picture 2"/>
          <p:cNvPicPr>
            <a:picLocks noChangeAspect="1"/>
          </p:cNvPicPr>
          <p:nvPr/>
        </p:nvPicPr>
        <p:blipFill>
          <a:blip r:embed="rId5"/>
          <a:stretch>
            <a:fillRect/>
          </a:stretch>
        </p:blipFill>
        <p:spPr>
          <a:xfrm>
            <a:off x="1" y="6514765"/>
            <a:ext cx="6442077" cy="7192049"/>
          </a:xfrm>
          <a:prstGeom prst="rect">
            <a:avLst/>
          </a:prstGeom>
          <a:ln w="12700">
            <a:miter lim="400000"/>
          </a:ln>
        </p:spPr>
      </p:pic>
      <p:pic>
        <p:nvPicPr>
          <p:cNvPr id="592" name="Picture 3" descr="Picture 3"/>
          <p:cNvPicPr>
            <a:picLocks noChangeAspect="1"/>
          </p:cNvPicPr>
          <p:nvPr/>
        </p:nvPicPr>
        <p:blipFill>
          <a:blip r:embed="rId6"/>
          <a:stretch>
            <a:fillRect/>
          </a:stretch>
        </p:blipFill>
        <p:spPr>
          <a:xfrm>
            <a:off x="12353925" y="6448894"/>
            <a:ext cx="5934074" cy="7263461"/>
          </a:xfrm>
          <a:prstGeom prst="rect">
            <a:avLst/>
          </a:prstGeom>
          <a:ln w="12700">
            <a:miter lim="400000"/>
          </a:ln>
        </p:spPr>
      </p:pic>
      <p:sp>
        <p:nvSpPr>
          <p:cNvPr id="593" name="TextBox 14"/>
          <p:cNvSpPr txBox="1"/>
          <p:nvPr/>
        </p:nvSpPr>
        <p:spPr>
          <a:xfrm>
            <a:off x="650241" y="7924800"/>
            <a:ext cx="2458721"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4800">
                <a:solidFill>
                  <a:srgbClr val="FFFFFF"/>
                </a:solidFill>
                <a:latin typeface="Arial"/>
                <a:ea typeface="Arial"/>
                <a:cs typeface="Arial"/>
                <a:sym typeface="Arial"/>
              </a:defRPr>
            </a:pPr>
            <a:r>
              <a:rPr sz="4800"/>
              <a:t> </a:t>
            </a:r>
            <a:r>
              <a:rPr sz="4400" b="1"/>
              <a:t>Stress</a:t>
            </a:r>
          </a:p>
        </p:txBody>
      </p:sp>
      <p:sp>
        <p:nvSpPr>
          <p:cNvPr id="594" name="Title 1"/>
          <p:cNvSpPr txBox="1"/>
          <p:nvPr/>
        </p:nvSpPr>
        <p:spPr>
          <a:xfrm>
            <a:off x="7305041" y="9711375"/>
            <a:ext cx="4147821" cy="2138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914400">
              <a:defRPr sz="6400">
                <a:solidFill>
                  <a:srgbClr val="3B3838"/>
                </a:solidFill>
                <a:latin typeface="Gill Sans MT"/>
                <a:ea typeface="Gill Sans MT"/>
                <a:cs typeface="Gill Sans MT"/>
                <a:sym typeface="Gill Sans MT"/>
              </a:defRPr>
            </a:pPr>
            <a:r>
              <a:rPr sz="6400"/>
              <a:t>Do Not</a:t>
            </a:r>
            <a:endParaRPr sz="8800"/>
          </a:p>
          <a:p>
            <a:pPr defTabSz="914400">
              <a:defRPr sz="6400">
                <a:solidFill>
                  <a:srgbClr val="3B3838"/>
                </a:solidFill>
                <a:latin typeface="Gill Sans MT"/>
                <a:ea typeface="Gill Sans MT"/>
                <a:cs typeface="Gill Sans MT"/>
                <a:sym typeface="Gill Sans MT"/>
              </a:defRPr>
            </a:pPr>
            <a:r>
              <a:rPr sz="6400"/>
              <a:t>Twist</a:t>
            </a:r>
          </a:p>
        </p:txBody>
      </p:sp>
      <p:sp>
        <p:nvSpPr>
          <p:cNvPr id="595" name="Title 1"/>
          <p:cNvSpPr txBox="1"/>
          <p:nvPr/>
        </p:nvSpPr>
        <p:spPr>
          <a:xfrm>
            <a:off x="7314565" y="1111885"/>
            <a:ext cx="4147822" cy="2138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914400">
              <a:defRPr sz="6400">
                <a:solidFill>
                  <a:srgbClr val="404040"/>
                </a:solidFill>
                <a:latin typeface="Gill Sans MT"/>
                <a:ea typeface="Gill Sans MT"/>
                <a:cs typeface="Gill Sans MT"/>
                <a:sym typeface="Gill Sans MT"/>
              </a:defRPr>
            </a:pPr>
            <a:r>
              <a:rPr sz="6400"/>
              <a:t>Bend at</a:t>
            </a:r>
            <a:endParaRPr sz="8800"/>
          </a:p>
          <a:p>
            <a:pPr defTabSz="914400">
              <a:defRPr sz="6400">
                <a:solidFill>
                  <a:srgbClr val="404040"/>
                </a:solidFill>
                <a:latin typeface="Gill Sans MT"/>
                <a:ea typeface="Gill Sans MT"/>
                <a:cs typeface="Gill Sans MT"/>
                <a:sym typeface="Gill Sans MT"/>
              </a:defRPr>
            </a:pPr>
            <a:r>
              <a:rPr sz="6400"/>
              <a:t>the Knees</a:t>
            </a:r>
          </a:p>
        </p:txBody>
      </p:sp>
      <p:sp>
        <p:nvSpPr>
          <p:cNvPr id="596" name="TextBox 5"/>
          <p:cNvSpPr txBox="1"/>
          <p:nvPr/>
        </p:nvSpPr>
        <p:spPr>
          <a:xfrm>
            <a:off x="7605079" y="4754708"/>
            <a:ext cx="3547743" cy="350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7200">
                <a:solidFill>
                  <a:srgbClr val="000000"/>
                </a:solidFill>
                <a:latin typeface="Arial"/>
                <a:ea typeface="Arial"/>
                <a:cs typeface="Arial"/>
                <a:sym typeface="Arial"/>
              </a:defRPr>
            </a:pPr>
            <a:r>
              <a:rPr sz="7200"/>
              <a:t>Using</a:t>
            </a:r>
            <a:endParaRPr sz="5600"/>
          </a:p>
          <a:p>
            <a:pPr defTabSz="1828800">
              <a:defRPr sz="7200">
                <a:solidFill>
                  <a:srgbClr val="000000"/>
                </a:solidFill>
                <a:latin typeface="Arial"/>
                <a:ea typeface="Arial"/>
                <a:cs typeface="Arial"/>
                <a:sym typeface="Arial"/>
              </a:defRPr>
            </a:pPr>
            <a:r>
              <a:rPr sz="7200"/>
              <a:t>the </a:t>
            </a:r>
            <a:endParaRPr sz="5600"/>
          </a:p>
          <a:p>
            <a:pPr defTabSz="1828800">
              <a:defRPr sz="7200">
                <a:solidFill>
                  <a:srgbClr val="000000"/>
                </a:solidFill>
                <a:latin typeface="Arial"/>
                <a:ea typeface="Arial"/>
                <a:cs typeface="Arial"/>
                <a:sym typeface="Arial"/>
              </a:defRPr>
            </a:pPr>
            <a:r>
              <a:rPr sz="7200"/>
              <a:t>Shovel</a:t>
            </a:r>
          </a:p>
        </p:txBody>
      </p:sp>
      <p:sp>
        <p:nvSpPr>
          <p:cNvPr id="597" name="Arrow: Right 13"/>
          <p:cNvSpPr/>
          <p:nvPr/>
        </p:nvSpPr>
        <p:spPr>
          <a:xfrm>
            <a:off x="10083800" y="3454400"/>
            <a:ext cx="1470026" cy="92076"/>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598" name="Arrow: Right 18"/>
          <p:cNvSpPr/>
          <p:nvPr/>
        </p:nvSpPr>
        <p:spPr>
          <a:xfrm>
            <a:off x="10083800" y="12015694"/>
            <a:ext cx="1470026" cy="92077"/>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itle 1"/>
          <p:cNvSpPr txBox="1">
            <a:spLocks noGrp="1"/>
          </p:cNvSpPr>
          <p:nvPr>
            <p:ph type="title"/>
          </p:nvPr>
        </p:nvSpPr>
        <p:spPr>
          <a:xfrm>
            <a:off x="7050486" y="-21668"/>
            <a:ext cx="4288635" cy="13716001"/>
          </a:xfrm>
          <a:prstGeom prst="rect">
            <a:avLst/>
          </a:prstGeom>
        </p:spPr>
        <p:txBody>
          <a:bodyPr/>
          <a:lstStyle/>
          <a:p>
            <a:pPr algn="ctr">
              <a:defRPr sz="7200">
                <a:solidFill>
                  <a:srgbClr val="262626"/>
                </a:solidFill>
                <a:latin typeface="Arial"/>
                <a:ea typeface="Arial"/>
                <a:cs typeface="Arial"/>
                <a:sym typeface="Arial"/>
              </a:defRPr>
            </a:pPr>
            <a:r>
              <a:t>Lifting</a:t>
            </a:r>
            <a:br/>
            <a:r>
              <a:t>and</a:t>
            </a:r>
            <a:br/>
            <a:r>
              <a:t>Carrying</a:t>
            </a:r>
            <a:br/>
            <a:br/>
            <a:br/>
            <a:br/>
            <a:r>
              <a:rPr sz="6400">
                <a:solidFill>
                  <a:srgbClr val="404040"/>
                </a:solidFill>
                <a:latin typeface="Gill Sans MT"/>
                <a:ea typeface="Gill Sans MT"/>
                <a:cs typeface="Gill Sans MT"/>
                <a:sym typeface="Gill Sans MT"/>
              </a:rPr>
              <a:t>Bend</a:t>
            </a: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at the</a:t>
            </a: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Knees</a:t>
            </a:r>
            <a:br>
              <a:rPr sz="6400">
                <a:solidFill>
                  <a:srgbClr val="404040"/>
                </a:solidFill>
                <a:latin typeface="Gill Sans MT"/>
                <a:ea typeface="Gill Sans MT"/>
                <a:cs typeface="Gill Sans MT"/>
                <a:sym typeface="Gill Sans MT"/>
              </a:rPr>
            </a:b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Do Not</a:t>
            </a:r>
            <a:br>
              <a:rPr sz="6400">
                <a:solidFill>
                  <a:srgbClr val="404040"/>
                </a:solidFill>
                <a:latin typeface="Gill Sans MT"/>
                <a:ea typeface="Gill Sans MT"/>
                <a:cs typeface="Gill Sans MT"/>
                <a:sym typeface="Gill Sans MT"/>
              </a:rPr>
            </a:br>
            <a:r>
              <a:rPr sz="6400">
                <a:solidFill>
                  <a:srgbClr val="404040"/>
                </a:solidFill>
                <a:latin typeface="Gill Sans MT"/>
                <a:ea typeface="Gill Sans MT"/>
                <a:cs typeface="Gill Sans MT"/>
                <a:sym typeface="Gill Sans MT"/>
              </a:rPr>
              <a:t>Twist</a:t>
            </a:r>
          </a:p>
        </p:txBody>
      </p:sp>
      <p:pic>
        <p:nvPicPr>
          <p:cNvPr id="603" name="Picture 2" descr="Picture 2"/>
          <p:cNvPicPr>
            <a:picLocks noChangeAspect="1"/>
          </p:cNvPicPr>
          <p:nvPr/>
        </p:nvPicPr>
        <p:blipFill>
          <a:blip r:embed="rId3"/>
          <a:stretch>
            <a:fillRect/>
          </a:stretch>
        </p:blipFill>
        <p:spPr>
          <a:xfrm>
            <a:off x="356333" y="1"/>
            <a:ext cx="5925313" cy="6583681"/>
          </a:xfrm>
          <a:prstGeom prst="rect">
            <a:avLst/>
          </a:prstGeom>
          <a:ln w="12700">
            <a:miter lim="400000"/>
          </a:ln>
        </p:spPr>
      </p:pic>
      <p:pic>
        <p:nvPicPr>
          <p:cNvPr id="604" name="Picture 3" descr="Picture 3"/>
          <p:cNvPicPr>
            <a:picLocks noChangeAspect="1"/>
          </p:cNvPicPr>
          <p:nvPr/>
        </p:nvPicPr>
        <p:blipFill>
          <a:blip r:embed="rId4"/>
          <a:stretch>
            <a:fillRect/>
          </a:stretch>
        </p:blipFill>
        <p:spPr>
          <a:xfrm>
            <a:off x="342261" y="6583680"/>
            <a:ext cx="5937175" cy="7132320"/>
          </a:xfrm>
          <a:prstGeom prst="rect">
            <a:avLst/>
          </a:prstGeom>
          <a:ln w="12700">
            <a:miter lim="400000"/>
          </a:ln>
        </p:spPr>
      </p:pic>
      <p:sp>
        <p:nvSpPr>
          <p:cNvPr id="605" name="TextBox 4"/>
          <p:cNvSpPr txBox="1"/>
          <p:nvPr/>
        </p:nvSpPr>
        <p:spPr>
          <a:xfrm>
            <a:off x="346991" y="4724400"/>
            <a:ext cx="2761968"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Stress</a:t>
            </a:r>
          </a:p>
        </p:txBody>
      </p:sp>
      <p:pic>
        <p:nvPicPr>
          <p:cNvPr id="606" name="Picture 2" descr="Picture 2"/>
          <p:cNvPicPr>
            <a:picLocks noChangeAspect="1"/>
          </p:cNvPicPr>
          <p:nvPr/>
        </p:nvPicPr>
        <p:blipFill>
          <a:blip r:embed="rId5"/>
          <a:stretch>
            <a:fillRect/>
          </a:stretch>
        </p:blipFill>
        <p:spPr>
          <a:xfrm>
            <a:off x="12169819" y="12014"/>
            <a:ext cx="5762852" cy="6742533"/>
          </a:xfrm>
          <a:prstGeom prst="rect">
            <a:avLst/>
          </a:prstGeom>
          <a:ln w="12700">
            <a:miter lim="400000"/>
          </a:ln>
        </p:spPr>
      </p:pic>
      <p:sp>
        <p:nvSpPr>
          <p:cNvPr id="607" name="TextBox 4"/>
          <p:cNvSpPr txBox="1"/>
          <p:nvPr/>
        </p:nvSpPr>
        <p:spPr>
          <a:xfrm>
            <a:off x="12243193" y="1219200"/>
            <a:ext cx="2734901"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Stress</a:t>
            </a:r>
          </a:p>
        </p:txBody>
      </p:sp>
      <p:pic>
        <p:nvPicPr>
          <p:cNvPr id="608" name="Picture 3" descr="Picture 3"/>
          <p:cNvPicPr>
            <a:picLocks noChangeAspect="1"/>
          </p:cNvPicPr>
          <p:nvPr/>
        </p:nvPicPr>
        <p:blipFill>
          <a:blip r:embed="rId6"/>
          <a:stretch>
            <a:fillRect/>
          </a:stretch>
        </p:blipFill>
        <p:spPr>
          <a:xfrm>
            <a:off x="12169819" y="6847270"/>
            <a:ext cx="5762852" cy="6857793"/>
          </a:xfrm>
          <a:prstGeom prst="rect">
            <a:avLst/>
          </a:prstGeom>
          <a:ln w="12700">
            <a:miter lim="400000"/>
          </a:ln>
        </p:spPr>
      </p:pic>
      <p:sp>
        <p:nvSpPr>
          <p:cNvPr id="609" name="Arrow: Right 9"/>
          <p:cNvSpPr/>
          <p:nvPr/>
        </p:nvSpPr>
        <p:spPr>
          <a:xfrm>
            <a:off x="10218274" y="12557760"/>
            <a:ext cx="1120847" cy="91439"/>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10" name="Arrow: Right 10"/>
          <p:cNvSpPr/>
          <p:nvPr/>
        </p:nvSpPr>
        <p:spPr>
          <a:xfrm rot="10800000">
            <a:off x="7048275" y="9843249"/>
            <a:ext cx="1120848" cy="91439"/>
          </a:xfrm>
          <a:prstGeom prst="rightArrow">
            <a:avLst>
              <a:gd name="adj1" fmla="val 50000"/>
              <a:gd name="adj2" fmla="val 50000"/>
            </a:avLst>
          </a:prstGeom>
          <a:solidFill>
            <a:srgbClr val="548235"/>
          </a:solidFill>
          <a:ln w="177800">
            <a:solidFill>
              <a:srgbClr val="548235"/>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Title 1"/>
          <p:cNvSpPr txBox="1">
            <a:spLocks noGrp="1"/>
          </p:cNvSpPr>
          <p:nvPr>
            <p:ph type="title"/>
          </p:nvPr>
        </p:nvSpPr>
        <p:spPr>
          <a:xfrm>
            <a:off x="1479230" y="5668656"/>
            <a:ext cx="5065775" cy="2415767"/>
          </a:xfrm>
          <a:prstGeom prst="rect">
            <a:avLst/>
          </a:prstGeom>
        </p:spPr>
        <p:txBody>
          <a:bodyPr anchor="b"/>
          <a:lstStyle>
            <a:lvl1pPr algn="ctr" defTabSz="1682495">
              <a:defRPr sz="6992">
                <a:solidFill>
                  <a:srgbClr val="404040"/>
                </a:solidFill>
                <a:latin typeface="Gill Sans MT"/>
                <a:ea typeface="Gill Sans MT"/>
                <a:cs typeface="Gill Sans MT"/>
                <a:sym typeface="Gill Sans MT"/>
              </a:defRPr>
            </a:lvl1pPr>
          </a:lstStyle>
          <a:p>
            <a:r>
              <a:t>Use Smaller Tool Ends</a:t>
            </a:r>
          </a:p>
        </p:txBody>
      </p:sp>
      <p:pic>
        <p:nvPicPr>
          <p:cNvPr id="615" name="Picture 2" descr="Picture 2"/>
          <p:cNvPicPr>
            <a:picLocks noChangeAspect="1"/>
          </p:cNvPicPr>
          <p:nvPr/>
        </p:nvPicPr>
        <p:blipFill>
          <a:blip r:embed="rId3"/>
          <a:stretch>
            <a:fillRect/>
          </a:stretch>
        </p:blipFill>
        <p:spPr>
          <a:xfrm>
            <a:off x="8051800" y="0"/>
            <a:ext cx="102362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itle 1"/>
          <p:cNvSpPr txBox="1">
            <a:spLocks noGrp="1"/>
          </p:cNvSpPr>
          <p:nvPr>
            <p:ph type="title"/>
          </p:nvPr>
        </p:nvSpPr>
        <p:spPr>
          <a:xfrm>
            <a:off x="10195862" y="738090"/>
            <a:ext cx="7067547" cy="2286002"/>
          </a:xfrm>
          <a:prstGeom prst="rect">
            <a:avLst/>
          </a:prstGeom>
          <a:solidFill>
            <a:srgbClr val="548235"/>
          </a:solidFill>
        </p:spPr>
        <p:txBody>
          <a:bodyPr/>
          <a:lstStyle>
            <a:lvl1pPr algn="ctr">
              <a:defRPr sz="8000" b="1">
                <a:solidFill>
                  <a:srgbClr val="FFFFFF"/>
                </a:solidFill>
                <a:latin typeface="Gill Sans MT"/>
                <a:ea typeface="Gill Sans MT"/>
                <a:cs typeface="Gill Sans MT"/>
                <a:sym typeface="Gill Sans MT"/>
              </a:defRPr>
            </a:lvl1pPr>
          </a:lstStyle>
          <a:p>
            <a:r>
              <a:t>Raking</a:t>
            </a:r>
          </a:p>
        </p:txBody>
      </p:sp>
      <p:sp>
        <p:nvSpPr>
          <p:cNvPr id="620" name="TextBox 4"/>
          <p:cNvSpPr txBox="1"/>
          <p:nvPr/>
        </p:nvSpPr>
        <p:spPr>
          <a:xfrm>
            <a:off x="10188197" y="4812670"/>
            <a:ext cx="7075215" cy="3176252"/>
          </a:xfrm>
          <a:prstGeom prst="rect">
            <a:avLst/>
          </a:prstGeom>
          <a:ln w="38100">
            <a:solidFill>
              <a:srgbClr val="FFFFFF"/>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lnSpc>
                <a:spcPct val="90000"/>
              </a:lnSpc>
              <a:defRPr sz="7200">
                <a:solidFill>
                  <a:srgbClr val="404040"/>
                </a:solidFill>
                <a:latin typeface="Arial"/>
                <a:ea typeface="Arial"/>
                <a:cs typeface="Arial"/>
                <a:sym typeface="Arial"/>
              </a:defRPr>
            </a:pPr>
            <a:r>
              <a:rPr sz="7200"/>
              <a:t>Dance</a:t>
            </a:r>
            <a:endParaRPr sz="7200">
              <a:solidFill>
                <a:srgbClr val="FFFFFF"/>
              </a:solidFill>
            </a:endParaRPr>
          </a:p>
          <a:p>
            <a:pPr defTabSz="1828800">
              <a:lnSpc>
                <a:spcPct val="90000"/>
              </a:lnSpc>
              <a:defRPr sz="7200">
                <a:solidFill>
                  <a:srgbClr val="404040"/>
                </a:solidFill>
                <a:latin typeface="Arial"/>
                <a:ea typeface="Arial"/>
                <a:cs typeface="Arial"/>
                <a:sym typeface="Arial"/>
              </a:defRPr>
            </a:pPr>
            <a:r>
              <a:rPr sz="7200"/>
              <a:t>with </a:t>
            </a:r>
            <a:endParaRPr sz="7200">
              <a:solidFill>
                <a:srgbClr val="FFFFFF"/>
              </a:solidFill>
            </a:endParaRPr>
          </a:p>
          <a:p>
            <a:pPr defTabSz="1828800">
              <a:lnSpc>
                <a:spcPct val="90000"/>
              </a:lnSpc>
              <a:defRPr sz="7200">
                <a:solidFill>
                  <a:srgbClr val="404040"/>
                </a:solidFill>
                <a:latin typeface="Arial"/>
                <a:ea typeface="Arial"/>
                <a:cs typeface="Arial"/>
                <a:sym typeface="Arial"/>
              </a:defRPr>
            </a:pPr>
            <a:r>
              <a:rPr sz="7200"/>
              <a:t>the rake!</a:t>
            </a:r>
          </a:p>
        </p:txBody>
      </p:sp>
      <p:pic>
        <p:nvPicPr>
          <p:cNvPr id="621" name="Picture 3" descr="Picture 3"/>
          <p:cNvPicPr>
            <a:picLocks noChangeAspect="1"/>
          </p:cNvPicPr>
          <p:nvPr/>
        </p:nvPicPr>
        <p:blipFill>
          <a:blip r:embed="rId3"/>
          <a:stretch>
            <a:fillRect/>
          </a:stretch>
        </p:blipFill>
        <p:spPr>
          <a:xfrm>
            <a:off x="10553697" y="9777504"/>
            <a:ext cx="6381751" cy="2857501"/>
          </a:xfrm>
          <a:prstGeom prst="rect">
            <a:avLst/>
          </a:prstGeom>
          <a:ln w="12700">
            <a:miter lim="400000"/>
          </a:ln>
        </p:spPr>
      </p:pic>
      <p:pic>
        <p:nvPicPr>
          <p:cNvPr id="622" name="Picture 3" descr="Picture 3"/>
          <p:cNvPicPr>
            <a:picLocks noChangeAspect="1"/>
          </p:cNvPicPr>
          <p:nvPr/>
        </p:nvPicPr>
        <p:blipFill>
          <a:blip r:embed="rId4"/>
          <a:stretch>
            <a:fillRect/>
          </a:stretch>
        </p:blipFill>
        <p:spPr>
          <a:xfrm>
            <a:off x="1024591" y="457200"/>
            <a:ext cx="8553451" cy="128016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Title 3"/>
          <p:cNvSpPr txBox="1">
            <a:spLocks noGrp="1"/>
          </p:cNvSpPr>
          <p:nvPr>
            <p:ph type="title"/>
          </p:nvPr>
        </p:nvSpPr>
        <p:spPr>
          <a:xfrm>
            <a:off x="1012826" y="1609725"/>
            <a:ext cx="5486401" cy="5775326"/>
          </a:xfrm>
          <a:prstGeom prst="rect">
            <a:avLst/>
          </a:prstGeom>
        </p:spPr>
        <p:txBody>
          <a:bodyPr anchor="b"/>
          <a:lstStyle>
            <a:lvl1pPr algn="ctr">
              <a:defRPr sz="8000" b="1">
                <a:solidFill>
                  <a:srgbClr val="404040"/>
                </a:solidFill>
                <a:latin typeface="Gill Sans MT"/>
                <a:ea typeface="Gill Sans MT"/>
                <a:cs typeface="Gill Sans MT"/>
                <a:sym typeface="Gill Sans MT"/>
              </a:defRPr>
            </a:lvl1pPr>
          </a:lstStyle>
          <a:p>
            <a:r>
              <a:t>Protect Joints </a:t>
            </a:r>
          </a:p>
        </p:txBody>
      </p:sp>
      <p:sp>
        <p:nvSpPr>
          <p:cNvPr id="627"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628" name="Picture 8" descr="Picture 8"/>
          <p:cNvPicPr>
            <a:picLocks noChangeAspect="1"/>
          </p:cNvPicPr>
          <p:nvPr/>
        </p:nvPicPr>
        <p:blipFill>
          <a:blip r:embed="rId3"/>
          <a:stretch>
            <a:fillRect/>
          </a:stretch>
        </p:blipFill>
        <p:spPr>
          <a:xfrm>
            <a:off x="7690480" y="464167"/>
            <a:ext cx="9051926" cy="1243647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Title 1"/>
          <p:cNvSpPr txBox="1">
            <a:spLocks noGrp="1"/>
          </p:cNvSpPr>
          <p:nvPr>
            <p:ph type="title"/>
          </p:nvPr>
        </p:nvSpPr>
        <p:spPr>
          <a:xfrm>
            <a:off x="8661400" y="8943445"/>
            <a:ext cx="9626600" cy="2286001"/>
          </a:xfrm>
          <a:prstGeom prst="rect">
            <a:avLst/>
          </a:prstGeom>
          <a:solidFill>
            <a:srgbClr val="595959"/>
          </a:solidFill>
          <a:effectLst>
            <a:outerShdw dist="38100" dir="5400000" rotWithShape="0">
              <a:srgbClr val="000000">
                <a:alpha val="37999"/>
              </a:srgbClr>
            </a:outerShdw>
          </a:effectLst>
        </p:spPr>
        <p:txBody>
          <a:bodyPr/>
          <a:lstStyle>
            <a:lvl1pPr algn="ctr">
              <a:defRPr sz="8000">
                <a:solidFill>
                  <a:srgbClr val="FFFFFF"/>
                </a:solidFill>
                <a:latin typeface="Gill Sans MT"/>
                <a:ea typeface="Gill Sans MT"/>
                <a:cs typeface="Gill Sans MT"/>
                <a:sym typeface="Gill Sans MT"/>
              </a:defRPr>
            </a:lvl1pPr>
          </a:lstStyle>
          <a:p>
            <a:r>
              <a:t>Best Position</a:t>
            </a:r>
          </a:p>
        </p:txBody>
      </p:sp>
      <p:pic>
        <p:nvPicPr>
          <p:cNvPr id="633" name="Picture 2" descr="Picture 2"/>
          <p:cNvPicPr>
            <a:picLocks noChangeAspect="1"/>
          </p:cNvPicPr>
          <p:nvPr/>
        </p:nvPicPr>
        <p:blipFill>
          <a:blip r:embed="rId3"/>
          <a:stretch>
            <a:fillRect/>
          </a:stretch>
        </p:blipFill>
        <p:spPr>
          <a:xfrm>
            <a:off x="-18831" y="707025"/>
            <a:ext cx="8537366" cy="6016628"/>
          </a:xfrm>
          <a:prstGeom prst="rect">
            <a:avLst/>
          </a:prstGeom>
          <a:ln w="12700">
            <a:miter lim="400000"/>
          </a:ln>
        </p:spPr>
      </p:pic>
      <p:pic>
        <p:nvPicPr>
          <p:cNvPr id="634" name="Picture 4" descr="Picture 4"/>
          <p:cNvPicPr>
            <a:picLocks noChangeAspect="1"/>
          </p:cNvPicPr>
          <p:nvPr/>
        </p:nvPicPr>
        <p:blipFill>
          <a:blip r:embed="rId4"/>
          <a:stretch>
            <a:fillRect/>
          </a:stretch>
        </p:blipFill>
        <p:spPr>
          <a:xfrm>
            <a:off x="-18831" y="8135733"/>
            <a:ext cx="8556195" cy="4868293"/>
          </a:xfrm>
          <a:prstGeom prst="rect">
            <a:avLst/>
          </a:prstGeom>
          <a:ln w="12700">
            <a:miter lim="400000"/>
          </a:ln>
        </p:spPr>
      </p:pic>
      <p:pic>
        <p:nvPicPr>
          <p:cNvPr id="635" name="Picture 3" descr="Picture 3"/>
          <p:cNvPicPr>
            <a:picLocks noChangeAspect="1"/>
          </p:cNvPicPr>
          <p:nvPr/>
        </p:nvPicPr>
        <p:blipFill>
          <a:blip r:embed="rId5"/>
          <a:stretch>
            <a:fillRect/>
          </a:stretch>
        </p:blipFill>
        <p:spPr>
          <a:xfrm>
            <a:off x="8661400" y="2487091"/>
            <a:ext cx="9626600" cy="6397628"/>
          </a:xfrm>
          <a:prstGeom prst="rect">
            <a:avLst/>
          </a:prstGeom>
          <a:ln w="12700">
            <a:miter lim="400000"/>
          </a:ln>
        </p:spPr>
      </p:pic>
      <p:sp>
        <p:nvSpPr>
          <p:cNvPr id="636" name="TextBox 6"/>
          <p:cNvSpPr txBox="1"/>
          <p:nvPr/>
        </p:nvSpPr>
        <p:spPr>
          <a:xfrm>
            <a:off x="12721590" y="904876"/>
            <a:ext cx="2458721" cy="932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4800">
                <a:solidFill>
                  <a:srgbClr val="FFFFFF"/>
                </a:solidFill>
                <a:latin typeface="Calibri"/>
                <a:ea typeface="Calibri"/>
                <a:cs typeface="Calibri"/>
                <a:sym typeface="Calibri"/>
              </a:defRPr>
            </a:lvl1pPr>
          </a:lstStyle>
          <a:p>
            <a:r>
              <a:t> WRONG</a:t>
            </a:r>
          </a:p>
        </p:txBody>
      </p:sp>
      <p:sp>
        <p:nvSpPr>
          <p:cNvPr id="637" name="Right Arrow 8"/>
          <p:cNvSpPr/>
          <p:nvPr/>
        </p:nvSpPr>
        <p:spPr>
          <a:xfrm rot="16200000">
            <a:off x="11838545" y="7316270"/>
            <a:ext cx="1440627" cy="692877"/>
          </a:xfrm>
          <a:prstGeom prst="rightArrow">
            <a:avLst>
              <a:gd name="adj1" fmla="val 30813"/>
              <a:gd name="adj2" fmla="val 50000"/>
            </a:avLst>
          </a:prstGeom>
          <a:solidFill>
            <a:srgbClr val="EC00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38" name="TextBox 6"/>
          <p:cNvSpPr txBox="1"/>
          <p:nvPr/>
        </p:nvSpPr>
        <p:spPr>
          <a:xfrm>
            <a:off x="-18831" y="6913656"/>
            <a:ext cx="8518536" cy="960261"/>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1828800">
              <a:lnSpc>
                <a:spcPct val="90000"/>
              </a:lnSpc>
              <a:defRPr sz="4800" b="1">
                <a:solidFill>
                  <a:srgbClr val="FFFFFF"/>
                </a:solidFill>
                <a:latin typeface="Gill Sans MT"/>
                <a:ea typeface="Gill Sans MT"/>
                <a:cs typeface="Gill Sans MT"/>
                <a:sym typeface="Gill Sans MT"/>
              </a:defRPr>
            </a:pPr>
            <a:r>
              <a:rPr sz="4800"/>
              <a:t> </a:t>
            </a:r>
            <a:r>
              <a:rPr sz="5600">
                <a:solidFill>
                  <a:srgbClr val="000000"/>
                </a:solidFill>
              </a:rPr>
              <a:t>Stressful Positions</a:t>
            </a:r>
          </a:p>
        </p:txBody>
      </p:sp>
      <p:sp>
        <p:nvSpPr>
          <p:cNvPr id="639" name="Right Arrow 12"/>
          <p:cNvSpPr/>
          <p:nvPr/>
        </p:nvSpPr>
        <p:spPr>
          <a:xfrm rot="16200000">
            <a:off x="192498" y="7153806"/>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40" name="Right Arrow 13"/>
          <p:cNvSpPr/>
          <p:nvPr/>
        </p:nvSpPr>
        <p:spPr>
          <a:xfrm rot="5400000">
            <a:off x="7535334" y="7153809"/>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Picture 2" descr="Picture 2"/>
          <p:cNvPicPr>
            <a:picLocks noChangeAspect="1"/>
          </p:cNvPicPr>
          <p:nvPr/>
        </p:nvPicPr>
        <p:blipFill>
          <a:blip r:embed="rId2"/>
          <a:stretch>
            <a:fillRect/>
          </a:stretch>
        </p:blipFill>
        <p:spPr>
          <a:xfrm>
            <a:off x="1" y="-3"/>
            <a:ext cx="6341337" cy="9594576"/>
          </a:xfrm>
          <a:prstGeom prst="rect">
            <a:avLst/>
          </a:prstGeom>
          <a:ln w="12700">
            <a:miter lim="400000"/>
          </a:ln>
        </p:spPr>
      </p:pic>
      <p:sp>
        <p:nvSpPr>
          <p:cNvPr id="645" name="Title 1"/>
          <p:cNvSpPr txBox="1">
            <a:spLocks noGrp="1"/>
          </p:cNvSpPr>
          <p:nvPr>
            <p:ph type="title"/>
          </p:nvPr>
        </p:nvSpPr>
        <p:spPr>
          <a:xfrm>
            <a:off x="11743749" y="11430000"/>
            <a:ext cx="6544251" cy="2286000"/>
          </a:xfrm>
          <a:prstGeom prst="rect">
            <a:avLst/>
          </a:prstGeom>
          <a:solidFill>
            <a:srgbClr val="595959"/>
          </a:solidFill>
          <a:effectLst>
            <a:outerShdw dist="38100" dir="5400000" rotWithShape="0">
              <a:srgbClr val="000000">
                <a:alpha val="37999"/>
              </a:srgbClr>
            </a:outerShdw>
          </a:effectLst>
        </p:spPr>
        <p:txBody>
          <a:bodyPr/>
          <a:lstStyle>
            <a:lvl1pPr algn="ctr">
              <a:defRPr sz="7600">
                <a:solidFill>
                  <a:srgbClr val="FFFFFF"/>
                </a:solidFill>
                <a:latin typeface="Gill Sans MT"/>
                <a:ea typeface="Gill Sans MT"/>
                <a:cs typeface="Gill Sans MT"/>
                <a:sym typeface="Gill Sans MT"/>
              </a:defRPr>
            </a:lvl1pPr>
          </a:lstStyle>
          <a:p>
            <a:r>
              <a:t>Best Position</a:t>
            </a:r>
          </a:p>
        </p:txBody>
      </p:sp>
      <p:sp>
        <p:nvSpPr>
          <p:cNvPr id="646" name="TextBox 6"/>
          <p:cNvSpPr txBox="1"/>
          <p:nvPr/>
        </p:nvSpPr>
        <p:spPr>
          <a:xfrm>
            <a:off x="-8951" y="9223375"/>
            <a:ext cx="11752700" cy="1046438"/>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4800" b="1">
                <a:solidFill>
                  <a:srgbClr val="FFFFFF"/>
                </a:solidFill>
                <a:latin typeface="Gill Sans MT"/>
                <a:ea typeface="Gill Sans MT"/>
                <a:cs typeface="Gill Sans MT"/>
                <a:sym typeface="Gill Sans MT"/>
              </a:defRPr>
            </a:pPr>
            <a:r>
              <a:rPr sz="4800"/>
              <a:t> </a:t>
            </a:r>
            <a:r>
              <a:rPr sz="5600">
                <a:solidFill>
                  <a:srgbClr val="000000"/>
                </a:solidFill>
              </a:rPr>
              <a:t>Stressful Positions</a:t>
            </a:r>
          </a:p>
        </p:txBody>
      </p:sp>
      <p:pic>
        <p:nvPicPr>
          <p:cNvPr id="647" name="Picture 5" descr="Picture 5"/>
          <p:cNvPicPr>
            <a:picLocks noChangeAspect="1"/>
          </p:cNvPicPr>
          <p:nvPr/>
        </p:nvPicPr>
        <p:blipFill>
          <a:blip r:embed="rId3"/>
          <a:stretch>
            <a:fillRect/>
          </a:stretch>
        </p:blipFill>
        <p:spPr>
          <a:xfrm>
            <a:off x="11743746" y="1"/>
            <a:ext cx="6544255" cy="11442483"/>
          </a:xfrm>
          <a:prstGeom prst="rect">
            <a:avLst/>
          </a:prstGeom>
          <a:ln w="12700">
            <a:miter lim="400000"/>
          </a:ln>
        </p:spPr>
      </p:pic>
      <p:pic>
        <p:nvPicPr>
          <p:cNvPr id="648" name="Picture 3" descr="Picture 3"/>
          <p:cNvPicPr>
            <a:picLocks noChangeAspect="1"/>
          </p:cNvPicPr>
          <p:nvPr/>
        </p:nvPicPr>
        <p:blipFill>
          <a:blip r:embed="rId4"/>
          <a:stretch>
            <a:fillRect/>
          </a:stretch>
        </p:blipFill>
        <p:spPr>
          <a:xfrm>
            <a:off x="5867401" y="0"/>
            <a:ext cx="5885301" cy="9223376"/>
          </a:xfrm>
          <a:prstGeom prst="rect">
            <a:avLst/>
          </a:prstGeom>
          <a:ln w="12700">
            <a:miter lim="400000"/>
          </a:ln>
        </p:spPr>
      </p:pic>
      <p:sp>
        <p:nvSpPr>
          <p:cNvPr id="649" name="Right Arrow 9"/>
          <p:cNvSpPr/>
          <p:nvPr/>
        </p:nvSpPr>
        <p:spPr>
          <a:xfrm rot="19216057">
            <a:off x="12648900" y="4203173"/>
            <a:ext cx="1336011" cy="641045"/>
          </a:xfrm>
          <a:prstGeom prst="rightArrow">
            <a:avLst>
              <a:gd name="adj1" fmla="val 30813"/>
              <a:gd name="adj2" fmla="val 50000"/>
            </a:avLst>
          </a:prstGeom>
          <a:solidFill>
            <a:srgbClr val="EC00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50" name="Right Arrow 10"/>
          <p:cNvSpPr/>
          <p:nvPr/>
        </p:nvSpPr>
        <p:spPr>
          <a:xfrm rot="16200000">
            <a:off x="1587039" y="9488128"/>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51" name="Right Arrow 11"/>
          <p:cNvSpPr/>
          <p:nvPr/>
        </p:nvSpPr>
        <p:spPr>
          <a:xfrm rot="16200000">
            <a:off x="9415052" y="9488131"/>
            <a:ext cx="790549" cy="457011"/>
          </a:xfrm>
          <a:prstGeom prst="rightArrow">
            <a:avLst>
              <a:gd name="adj1" fmla="val 30813"/>
              <a:gd name="adj2" fmla="val 50000"/>
            </a:avLst>
          </a:prstGeom>
          <a:solidFill>
            <a:srgbClr val="000000"/>
          </a:solidFill>
          <a:ln w="12700">
            <a:solidFill>
              <a:srgbClr val="000000"/>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Title 1"/>
          <p:cNvSpPr txBox="1">
            <a:spLocks noGrp="1"/>
          </p:cNvSpPr>
          <p:nvPr>
            <p:ph type="title"/>
          </p:nvPr>
        </p:nvSpPr>
        <p:spPr>
          <a:xfrm>
            <a:off x="0" y="11760200"/>
            <a:ext cx="18288000" cy="1651000"/>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Planting</a:t>
            </a:r>
          </a:p>
        </p:txBody>
      </p:sp>
      <p:pic>
        <p:nvPicPr>
          <p:cNvPr id="654" name="Picture 3" descr="Picture 3"/>
          <p:cNvPicPr>
            <a:picLocks noChangeAspect="1"/>
          </p:cNvPicPr>
          <p:nvPr/>
        </p:nvPicPr>
        <p:blipFill>
          <a:blip r:embed="rId3"/>
          <a:stretch>
            <a:fillRect/>
          </a:stretch>
        </p:blipFill>
        <p:spPr>
          <a:xfrm>
            <a:off x="0" y="304800"/>
            <a:ext cx="7315200" cy="10972800"/>
          </a:xfrm>
          <a:prstGeom prst="rect">
            <a:avLst/>
          </a:prstGeom>
          <a:ln w="12700">
            <a:miter lim="400000"/>
          </a:ln>
        </p:spPr>
      </p:pic>
      <p:pic>
        <p:nvPicPr>
          <p:cNvPr id="655" name="Picture 6" descr="Picture 6"/>
          <p:cNvPicPr>
            <a:picLocks noChangeAspect="1"/>
          </p:cNvPicPr>
          <p:nvPr/>
        </p:nvPicPr>
        <p:blipFill>
          <a:blip r:embed="rId4"/>
          <a:stretch>
            <a:fillRect/>
          </a:stretch>
        </p:blipFill>
        <p:spPr>
          <a:xfrm>
            <a:off x="6641432" y="3789146"/>
            <a:ext cx="5005137" cy="7488455"/>
          </a:xfrm>
          <a:prstGeom prst="rect">
            <a:avLst/>
          </a:prstGeom>
          <a:ln w="12700">
            <a:miter lim="400000"/>
          </a:ln>
        </p:spPr>
      </p:pic>
      <p:pic>
        <p:nvPicPr>
          <p:cNvPr id="656" name="Picture 10" descr="Picture 10"/>
          <p:cNvPicPr>
            <a:picLocks noChangeAspect="1"/>
          </p:cNvPicPr>
          <p:nvPr/>
        </p:nvPicPr>
        <p:blipFill>
          <a:blip r:embed="rId5"/>
          <a:stretch>
            <a:fillRect/>
          </a:stretch>
        </p:blipFill>
        <p:spPr>
          <a:xfrm>
            <a:off x="12223831" y="360994"/>
            <a:ext cx="6064171" cy="1092328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Title 1"/>
          <p:cNvSpPr txBox="1">
            <a:spLocks noGrp="1"/>
          </p:cNvSpPr>
          <p:nvPr>
            <p:ph type="title"/>
          </p:nvPr>
        </p:nvSpPr>
        <p:spPr>
          <a:xfrm>
            <a:off x="1420108" y="0"/>
            <a:ext cx="15456157" cy="1722124"/>
          </a:xfrm>
          <a:prstGeom prst="rect">
            <a:avLst/>
          </a:prstGeom>
          <a:solidFill>
            <a:srgbClr val="E7E6E6"/>
          </a:solidFill>
        </p:spPr>
        <p:txBody>
          <a:bodyPr/>
          <a:lstStyle>
            <a:lvl1pPr algn="ctr">
              <a:defRPr sz="8000">
                <a:solidFill>
                  <a:srgbClr val="404040"/>
                </a:solidFill>
                <a:latin typeface="Gill Sans MT"/>
                <a:ea typeface="Gill Sans MT"/>
                <a:cs typeface="Gill Sans MT"/>
                <a:sym typeface="Gill Sans MT"/>
              </a:defRPr>
            </a:lvl1pPr>
          </a:lstStyle>
          <a:p>
            <a:r>
              <a:t>Weeding</a:t>
            </a:r>
          </a:p>
        </p:txBody>
      </p:sp>
      <p:grpSp>
        <p:nvGrpSpPr>
          <p:cNvPr id="663" name="Title 1"/>
          <p:cNvGrpSpPr/>
          <p:nvPr/>
        </p:nvGrpSpPr>
        <p:grpSpPr>
          <a:xfrm>
            <a:off x="1420703" y="11940061"/>
            <a:ext cx="15455558" cy="1775943"/>
            <a:chOff x="0" y="11824"/>
            <a:chExt cx="15455556" cy="1775942"/>
          </a:xfrm>
        </p:grpSpPr>
        <p:sp>
          <p:nvSpPr>
            <p:cNvPr id="661" name="Rectangle"/>
            <p:cNvSpPr/>
            <p:nvPr/>
          </p:nvSpPr>
          <p:spPr>
            <a:xfrm>
              <a:off x="0" y="11824"/>
              <a:ext cx="15455556" cy="1775942"/>
            </a:xfrm>
            <a:prstGeom prst="rect">
              <a:avLst/>
            </a:prstGeom>
            <a:solidFill>
              <a:srgbClr val="F2F2F2"/>
            </a:solidFill>
            <a:ln w="12700" cap="flat">
              <a:noFill/>
              <a:miter lim="400000"/>
            </a:ln>
            <a:effectLst/>
          </p:spPr>
          <p:txBody>
            <a:bodyPr wrap="square" lIns="91439" tIns="91439" rIns="91439" bIns="91439" numCol="1" anchor="ctr">
              <a:noAutofit/>
            </a:bodyPr>
            <a:lstStyle/>
            <a:p>
              <a:pPr defTabSz="914400">
                <a:lnSpc>
                  <a:spcPct val="90000"/>
                </a:lnSpc>
                <a:defRPr sz="8800">
                  <a:solidFill>
                    <a:srgbClr val="000000"/>
                  </a:solidFill>
                  <a:latin typeface="Calibri"/>
                  <a:ea typeface="Calibri"/>
                  <a:cs typeface="Calibri"/>
                  <a:sym typeface="Calibri"/>
                </a:defRPr>
              </a:pPr>
              <a:endParaRPr sz="8800"/>
            </a:p>
          </p:txBody>
        </p:sp>
        <p:sp>
          <p:nvSpPr>
            <p:cNvPr id="662" name="Stressful Positions…"/>
            <p:cNvSpPr/>
            <p:nvPr/>
          </p:nvSpPr>
          <p:spPr>
            <a:xfrm>
              <a:off x="91439" y="31868"/>
              <a:ext cx="15272677" cy="173585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p>
              <a:pPr defTabSz="914400">
                <a:lnSpc>
                  <a:spcPct val="90000"/>
                </a:lnSpc>
                <a:defRPr sz="5600">
                  <a:solidFill>
                    <a:srgbClr val="404040"/>
                  </a:solidFill>
                  <a:latin typeface="Gill Sans MT"/>
                  <a:ea typeface="Gill Sans MT"/>
                  <a:cs typeface="Gill Sans MT"/>
                  <a:sym typeface="Gill Sans MT"/>
                </a:defRPr>
              </a:pPr>
              <a:r>
                <a:rPr sz="5600"/>
                <a:t>Stressful Positions</a:t>
              </a:r>
              <a:endParaRPr sz="8800"/>
            </a:p>
            <a:p>
              <a:pPr defTabSz="914400">
                <a:lnSpc>
                  <a:spcPct val="90000"/>
                </a:lnSpc>
                <a:defRPr sz="4800">
                  <a:solidFill>
                    <a:srgbClr val="404040"/>
                  </a:solidFill>
                  <a:latin typeface="Gill Sans MT"/>
                  <a:ea typeface="Gill Sans MT"/>
                  <a:cs typeface="Gill Sans MT"/>
                  <a:sym typeface="Gill Sans MT"/>
                </a:defRPr>
              </a:pPr>
              <a:r>
                <a:rPr sz="4800"/>
                <a:t>Too Much Stress on Bac</a:t>
              </a:r>
              <a:r>
                <a:rPr sz="5600"/>
                <a:t>k</a:t>
              </a:r>
            </a:p>
          </p:txBody>
        </p:sp>
      </p:grpSp>
      <p:pic>
        <p:nvPicPr>
          <p:cNvPr id="664" name="Picture 3" descr="Picture 3"/>
          <p:cNvPicPr>
            <a:picLocks noChangeAspect="1"/>
          </p:cNvPicPr>
          <p:nvPr/>
        </p:nvPicPr>
        <p:blipFill>
          <a:blip r:embed="rId3"/>
          <a:stretch>
            <a:fillRect/>
          </a:stretch>
        </p:blipFill>
        <p:spPr>
          <a:xfrm>
            <a:off x="1415858" y="1843239"/>
            <a:ext cx="6679933" cy="10029525"/>
          </a:xfrm>
          <a:prstGeom prst="rect">
            <a:avLst/>
          </a:prstGeom>
          <a:ln w="12700">
            <a:miter lim="400000"/>
          </a:ln>
        </p:spPr>
      </p:pic>
      <p:pic>
        <p:nvPicPr>
          <p:cNvPr id="665" name="Picture 6" descr="Picture 6"/>
          <p:cNvPicPr>
            <a:picLocks noChangeAspect="1"/>
          </p:cNvPicPr>
          <p:nvPr/>
        </p:nvPicPr>
        <p:blipFill>
          <a:blip r:embed="rId4"/>
          <a:stretch>
            <a:fillRect/>
          </a:stretch>
        </p:blipFill>
        <p:spPr>
          <a:xfrm>
            <a:off x="10192215" y="1806705"/>
            <a:ext cx="6679932" cy="10048775"/>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TextBox 4"/>
          <p:cNvSpPr txBox="1"/>
          <p:nvPr/>
        </p:nvSpPr>
        <p:spPr>
          <a:xfrm>
            <a:off x="14614211" y="7807535"/>
            <a:ext cx="3275608" cy="805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3600">
                <a:solidFill>
                  <a:srgbClr val="FFFFFF"/>
                </a:solidFill>
                <a:latin typeface="Arial"/>
                <a:ea typeface="Arial"/>
                <a:cs typeface="Arial"/>
                <a:sym typeface="Arial"/>
              </a:defRPr>
            </a:pPr>
            <a:r>
              <a:rPr sz="3600"/>
              <a:t> </a:t>
            </a:r>
            <a:r>
              <a:rPr sz="3600" b="1">
                <a:solidFill>
                  <a:srgbClr val="262626"/>
                </a:solidFill>
              </a:rPr>
              <a:t>Diamond </a:t>
            </a:r>
            <a:r>
              <a:rPr sz="4000" b="1">
                <a:solidFill>
                  <a:srgbClr val="262626"/>
                </a:solidFill>
                <a:latin typeface="Calibri"/>
                <a:ea typeface="Calibri"/>
                <a:cs typeface="Calibri"/>
                <a:sym typeface="Calibri"/>
              </a:rPr>
              <a:t>Hoe</a:t>
            </a:r>
          </a:p>
        </p:txBody>
      </p:sp>
      <p:sp>
        <p:nvSpPr>
          <p:cNvPr id="677" name="Title 1"/>
          <p:cNvSpPr txBox="1"/>
          <p:nvPr/>
        </p:nvSpPr>
        <p:spPr>
          <a:xfrm>
            <a:off x="8860301" y="9060661"/>
            <a:ext cx="4824806" cy="240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914400">
              <a:lnSpc>
                <a:spcPct val="90000"/>
              </a:lnSpc>
              <a:defRPr sz="8000">
                <a:solidFill>
                  <a:srgbClr val="3B3838"/>
                </a:solidFill>
                <a:latin typeface="Gill Sans MT"/>
                <a:ea typeface="Gill Sans MT"/>
                <a:cs typeface="Gill Sans MT"/>
                <a:sym typeface="Gill Sans MT"/>
              </a:defRPr>
            </a:pPr>
            <a:r>
              <a:rPr sz="8000"/>
              <a:t>Good</a:t>
            </a:r>
            <a:endParaRPr sz="8800"/>
          </a:p>
          <a:p>
            <a:pPr defTabSz="914400">
              <a:lnSpc>
                <a:spcPct val="90000"/>
              </a:lnSpc>
              <a:defRPr sz="8000">
                <a:solidFill>
                  <a:srgbClr val="3B3838"/>
                </a:solidFill>
                <a:latin typeface="Gill Sans MT"/>
                <a:ea typeface="Gill Sans MT"/>
                <a:cs typeface="Gill Sans MT"/>
                <a:sym typeface="Gill Sans MT"/>
              </a:defRPr>
            </a:pPr>
            <a:r>
              <a:rPr sz="8000"/>
              <a:t>Positions</a:t>
            </a:r>
          </a:p>
        </p:txBody>
      </p:sp>
      <p:pic>
        <p:nvPicPr>
          <p:cNvPr id="678" name="Picture 2" descr="Picture 2"/>
          <p:cNvPicPr>
            <a:picLocks noChangeAspect="1"/>
          </p:cNvPicPr>
          <p:nvPr/>
        </p:nvPicPr>
        <p:blipFill>
          <a:blip r:embed="rId3"/>
          <a:stretch>
            <a:fillRect/>
          </a:stretch>
        </p:blipFill>
        <p:spPr>
          <a:xfrm>
            <a:off x="1" y="7955281"/>
            <a:ext cx="7959391" cy="5760721"/>
          </a:xfrm>
          <a:prstGeom prst="rect">
            <a:avLst/>
          </a:prstGeom>
          <a:ln w="12700">
            <a:miter lim="400000"/>
          </a:ln>
        </p:spPr>
      </p:pic>
      <p:pic>
        <p:nvPicPr>
          <p:cNvPr id="679" name="Picture 3" descr="Picture 3"/>
          <p:cNvPicPr>
            <a:picLocks noChangeAspect="1"/>
          </p:cNvPicPr>
          <p:nvPr/>
        </p:nvPicPr>
        <p:blipFill>
          <a:blip r:embed="rId4"/>
          <a:stretch>
            <a:fillRect/>
          </a:stretch>
        </p:blipFill>
        <p:spPr>
          <a:xfrm>
            <a:off x="1" y="1"/>
            <a:ext cx="6079915" cy="7717535"/>
          </a:xfrm>
          <a:prstGeom prst="rect">
            <a:avLst/>
          </a:prstGeom>
          <a:ln w="12700">
            <a:miter lim="400000"/>
          </a:ln>
        </p:spPr>
      </p:pic>
      <p:pic>
        <p:nvPicPr>
          <p:cNvPr id="680" name="Picture 2" descr="Picture 2"/>
          <p:cNvPicPr>
            <a:picLocks noChangeAspect="1"/>
          </p:cNvPicPr>
          <p:nvPr/>
        </p:nvPicPr>
        <p:blipFill>
          <a:blip r:embed="rId5"/>
          <a:stretch>
            <a:fillRect/>
          </a:stretch>
        </p:blipFill>
        <p:spPr>
          <a:xfrm>
            <a:off x="6904878" y="0"/>
            <a:ext cx="11383123" cy="7717536"/>
          </a:xfrm>
          <a:prstGeom prst="rect">
            <a:avLst/>
          </a:prstGeom>
          <a:ln w="12700">
            <a:miter lim="400000"/>
          </a:ln>
        </p:spPr>
      </p:pic>
      <p:sp>
        <p:nvSpPr>
          <p:cNvPr id="681" name="Title 1"/>
          <p:cNvSpPr txBox="1"/>
          <p:nvPr/>
        </p:nvSpPr>
        <p:spPr>
          <a:xfrm>
            <a:off x="11907702" y="819013"/>
            <a:ext cx="2656503"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914400">
              <a:defRPr sz="4000" b="1">
                <a:solidFill>
                  <a:srgbClr val="FFFFFF"/>
                </a:solidFill>
                <a:latin typeface="Arial"/>
                <a:ea typeface="Arial"/>
                <a:cs typeface="Arial"/>
                <a:sym typeface="Arial"/>
              </a:defRPr>
            </a:lvl1pPr>
          </a:lstStyle>
          <a:p>
            <a:r>
              <a:t>Too Bent</a:t>
            </a:r>
          </a:p>
        </p:txBody>
      </p:sp>
      <p:sp>
        <p:nvSpPr>
          <p:cNvPr id="682" name="Title 1"/>
          <p:cNvSpPr txBox="1"/>
          <p:nvPr/>
        </p:nvSpPr>
        <p:spPr>
          <a:xfrm>
            <a:off x="12606704" y="9003333"/>
            <a:ext cx="1872133" cy="919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914400">
              <a:defRPr sz="4800" b="1">
                <a:solidFill>
                  <a:srgbClr val="FFFFFF"/>
                </a:solidFill>
                <a:latin typeface="Gill Sans MT"/>
                <a:ea typeface="Gill Sans MT"/>
                <a:cs typeface="Gill Sans MT"/>
                <a:sym typeface="Gill Sans MT"/>
              </a:defRPr>
            </a:lvl1pPr>
          </a:lstStyle>
          <a:p>
            <a:r>
              <a:t>Best</a:t>
            </a:r>
          </a:p>
        </p:txBody>
      </p:sp>
      <p:sp>
        <p:nvSpPr>
          <p:cNvPr id="683" name="Title 1"/>
          <p:cNvSpPr txBox="1"/>
          <p:nvPr/>
        </p:nvSpPr>
        <p:spPr>
          <a:xfrm>
            <a:off x="13533150" y="3965723"/>
            <a:ext cx="1755451"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914400">
              <a:defRPr sz="4000" b="1">
                <a:solidFill>
                  <a:srgbClr val="FFFFFF"/>
                </a:solidFill>
                <a:latin typeface="Arial"/>
                <a:ea typeface="Arial"/>
                <a:cs typeface="Arial"/>
                <a:sym typeface="Arial"/>
              </a:defRPr>
            </a:lvl1pPr>
          </a:lstStyle>
          <a:p>
            <a:r>
              <a:t>Best</a:t>
            </a:r>
          </a:p>
        </p:txBody>
      </p:sp>
      <p:pic>
        <p:nvPicPr>
          <p:cNvPr id="684" name="Picture 3" descr="Picture 3"/>
          <p:cNvPicPr>
            <a:picLocks noChangeAspect="1"/>
          </p:cNvPicPr>
          <p:nvPr/>
        </p:nvPicPr>
        <p:blipFill>
          <a:blip r:embed="rId6"/>
          <a:stretch>
            <a:fillRect/>
          </a:stretch>
        </p:blipFill>
        <p:spPr>
          <a:xfrm>
            <a:off x="14645452" y="8584694"/>
            <a:ext cx="3170669" cy="4754881"/>
          </a:xfrm>
          <a:prstGeom prst="rect">
            <a:avLst/>
          </a:prstGeom>
          <a:ln w="76200">
            <a:solidFill>
              <a:srgbClr val="264AB2"/>
            </a:solidFill>
            <a:miter/>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a:spLocks noGrp="1"/>
          </p:cNvSpPr>
          <p:nvPr>
            <p:ph type="title"/>
          </p:nvPr>
        </p:nvSpPr>
        <p:spPr>
          <a:xfrm>
            <a:off x="9144000" y="1576391"/>
            <a:ext cx="8304904" cy="1558928"/>
          </a:xfrm>
          <a:prstGeom prst="rect">
            <a:avLst/>
          </a:prstGeom>
          <a:solidFill>
            <a:srgbClr val="D9D9D9"/>
          </a:solidFill>
        </p:spPr>
        <p:txBody>
          <a:bodyPr/>
          <a:lstStyle>
            <a:lvl1pPr algn="ctr">
              <a:defRPr sz="7200">
                <a:solidFill>
                  <a:srgbClr val="3B3838"/>
                </a:solidFill>
                <a:latin typeface="Gill Sans MT"/>
                <a:ea typeface="Gill Sans MT"/>
                <a:cs typeface="Gill Sans MT"/>
                <a:sym typeface="Gill Sans MT"/>
              </a:defRPr>
            </a:lvl1pPr>
          </a:lstStyle>
          <a:p>
            <a:r>
              <a:t>Handouts</a:t>
            </a:r>
          </a:p>
        </p:txBody>
      </p:sp>
      <p:sp>
        <p:nvSpPr>
          <p:cNvPr id="288" name="Content Placeholder 10"/>
          <p:cNvSpPr txBox="1">
            <a:spLocks noGrp="1"/>
          </p:cNvSpPr>
          <p:nvPr>
            <p:ph type="body" sz="half" idx="1"/>
          </p:nvPr>
        </p:nvSpPr>
        <p:spPr>
          <a:xfrm>
            <a:off x="8823646" y="3542382"/>
            <a:ext cx="8945611" cy="8597227"/>
          </a:xfrm>
          <a:prstGeom prst="rect">
            <a:avLst/>
          </a:prstGeom>
        </p:spPr>
        <p:txBody>
          <a:bodyPr>
            <a:normAutofit/>
          </a:bodyPr>
          <a:lstStyle/>
          <a:p>
            <a:pPr marL="425195" indent="-425195" defTabSz="1700783">
              <a:lnSpc>
                <a:spcPct val="100000"/>
              </a:lnSpc>
              <a:spcBef>
                <a:spcPts val="6300"/>
              </a:spcBef>
              <a:defRPr sz="4464">
                <a:solidFill>
                  <a:srgbClr val="262626"/>
                </a:solidFill>
                <a:latin typeface="Gill Sans MT"/>
                <a:ea typeface="Gill Sans MT"/>
                <a:cs typeface="Gill Sans MT"/>
                <a:sym typeface="Gill Sans MT"/>
              </a:defRPr>
            </a:pPr>
            <a:r>
              <a:rPr sz="4800" dirty="0"/>
              <a:t>Gardening Exercises and Body Mechanics Brochure</a:t>
            </a:r>
          </a:p>
          <a:p>
            <a:pPr marL="425195" indent="-425195" defTabSz="1700783">
              <a:lnSpc>
                <a:spcPct val="100000"/>
              </a:lnSpc>
              <a:spcBef>
                <a:spcPts val="3700"/>
              </a:spcBef>
              <a:defRPr sz="4464">
                <a:solidFill>
                  <a:srgbClr val="262626"/>
                </a:solidFill>
                <a:latin typeface="Gill Sans MT"/>
                <a:ea typeface="Gill Sans MT"/>
                <a:cs typeface="Gill Sans MT"/>
                <a:sym typeface="Gill Sans MT"/>
              </a:defRPr>
            </a:pPr>
            <a:r>
              <a:rPr sz="4800" dirty="0"/>
              <a:t>Lifelong Gardening Tips Brochure</a:t>
            </a:r>
          </a:p>
          <a:p>
            <a:pPr marL="425195" indent="-425195" defTabSz="1700783">
              <a:lnSpc>
                <a:spcPct val="100000"/>
              </a:lnSpc>
              <a:spcBef>
                <a:spcPts val="3700"/>
              </a:spcBef>
              <a:defRPr sz="4464">
                <a:solidFill>
                  <a:srgbClr val="262626"/>
                </a:solidFill>
                <a:latin typeface="Gill Sans MT"/>
                <a:ea typeface="Gill Sans MT"/>
                <a:cs typeface="Gill Sans MT"/>
                <a:sym typeface="Gill Sans MT"/>
              </a:defRPr>
            </a:pPr>
            <a:r>
              <a:rPr sz="4800" dirty="0"/>
              <a:t>Lifelong Gardening Information:</a:t>
            </a:r>
          </a:p>
          <a:p>
            <a:pPr marL="473075" indent="0" defTabSz="1700783">
              <a:lnSpc>
                <a:spcPct val="100000"/>
              </a:lnSpc>
              <a:spcBef>
                <a:spcPts val="0"/>
              </a:spcBef>
              <a:buSzTx/>
              <a:buNone/>
              <a:defRPr sz="4464" i="1">
                <a:solidFill>
                  <a:srgbClr val="262626"/>
                </a:solidFill>
                <a:latin typeface="Gill Sans MT"/>
                <a:ea typeface="Gill Sans MT"/>
                <a:cs typeface="Gill Sans MT"/>
                <a:sym typeface="Gill Sans MT"/>
              </a:defRPr>
            </a:pPr>
            <a:r>
              <a:rPr sz="4800" dirty="0"/>
              <a:t>Basic Tool Considerations,</a:t>
            </a:r>
          </a:p>
          <a:p>
            <a:pPr marL="473075" indent="0" defTabSz="1700783">
              <a:lnSpc>
                <a:spcPct val="100000"/>
              </a:lnSpc>
              <a:spcBef>
                <a:spcPts val="0"/>
              </a:spcBef>
              <a:buSzTx/>
              <a:buNone/>
              <a:defRPr sz="4464" i="1">
                <a:solidFill>
                  <a:srgbClr val="262626"/>
                </a:solidFill>
                <a:latin typeface="Gill Sans MT"/>
                <a:ea typeface="Gill Sans MT"/>
                <a:cs typeface="Gill Sans MT"/>
                <a:sym typeface="Gill Sans MT"/>
              </a:defRPr>
            </a:pPr>
            <a:r>
              <a:rPr sz="4800" dirty="0"/>
              <a:t>East Care Plant Selection,</a:t>
            </a:r>
          </a:p>
          <a:p>
            <a:pPr marL="473075" indent="0" defTabSz="1700783">
              <a:lnSpc>
                <a:spcPct val="100000"/>
              </a:lnSpc>
              <a:spcBef>
                <a:spcPts val="0"/>
              </a:spcBef>
              <a:buSzTx/>
              <a:buNone/>
              <a:defRPr sz="4464" i="1">
                <a:solidFill>
                  <a:srgbClr val="262626"/>
                </a:solidFill>
                <a:latin typeface="Gill Sans MT"/>
                <a:ea typeface="Gill Sans MT"/>
                <a:cs typeface="Gill Sans MT"/>
                <a:sym typeface="Gill Sans MT"/>
              </a:defRPr>
            </a:pPr>
            <a:r>
              <a:rPr lang="en-US" sz="4800" dirty="0"/>
              <a:t>Equipment - Enabling Tools for Gardening, Websites and Catalogs, Publications and Reference Books</a:t>
            </a:r>
            <a:endParaRPr sz="4800" dirty="0"/>
          </a:p>
        </p:txBody>
      </p:sp>
      <p:pic>
        <p:nvPicPr>
          <p:cNvPr id="289" name="Picture 4" descr="Picture 4"/>
          <p:cNvPicPr>
            <a:picLocks noChangeAspect="1"/>
          </p:cNvPicPr>
          <p:nvPr/>
        </p:nvPicPr>
        <p:blipFill>
          <a:blip r:embed="rId3"/>
          <a:stretch>
            <a:fillRect/>
          </a:stretch>
        </p:blipFill>
        <p:spPr>
          <a:xfrm>
            <a:off x="871082" y="3835938"/>
            <a:ext cx="7132320" cy="7132321"/>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TextBox 1"/>
          <p:cNvSpPr txBox="1"/>
          <p:nvPr/>
        </p:nvSpPr>
        <p:spPr>
          <a:xfrm>
            <a:off x="0" y="11488266"/>
            <a:ext cx="18288000" cy="1292660"/>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lnSpc>
                <a:spcPct val="90000"/>
              </a:lnSpc>
              <a:defRPr sz="8000">
                <a:solidFill>
                  <a:srgbClr val="404040"/>
                </a:solidFill>
                <a:latin typeface="Gill Sans MT"/>
                <a:ea typeface="Gill Sans MT"/>
                <a:cs typeface="Gill Sans MT"/>
                <a:sym typeface="Gill Sans MT"/>
              </a:defRPr>
            </a:lvl1pPr>
          </a:lstStyle>
          <a:p>
            <a:r>
              <a:t>Fiskars Uproot Weeder</a:t>
            </a:r>
          </a:p>
        </p:txBody>
      </p:sp>
      <p:pic>
        <p:nvPicPr>
          <p:cNvPr id="670" name="Picture 5" descr="Picture 5"/>
          <p:cNvPicPr>
            <a:picLocks noChangeAspect="1"/>
          </p:cNvPicPr>
          <p:nvPr/>
        </p:nvPicPr>
        <p:blipFill>
          <a:blip r:embed="rId3"/>
          <a:stretch>
            <a:fillRect/>
          </a:stretch>
        </p:blipFill>
        <p:spPr>
          <a:xfrm>
            <a:off x="19661" y="755445"/>
            <a:ext cx="6699467" cy="10049199"/>
          </a:xfrm>
          <a:prstGeom prst="rect">
            <a:avLst/>
          </a:prstGeom>
          <a:ln w="12700">
            <a:miter lim="400000"/>
          </a:ln>
        </p:spPr>
      </p:pic>
      <p:pic>
        <p:nvPicPr>
          <p:cNvPr id="671" name="Picture 7" descr="Picture 7"/>
          <p:cNvPicPr>
            <a:picLocks noChangeAspect="1"/>
          </p:cNvPicPr>
          <p:nvPr/>
        </p:nvPicPr>
        <p:blipFill>
          <a:blip r:embed="rId4"/>
          <a:stretch>
            <a:fillRect/>
          </a:stretch>
        </p:blipFill>
        <p:spPr>
          <a:xfrm>
            <a:off x="6802335" y="755869"/>
            <a:ext cx="5139892" cy="10048775"/>
          </a:xfrm>
          <a:prstGeom prst="rect">
            <a:avLst/>
          </a:prstGeom>
          <a:ln w="12700">
            <a:miter lim="400000"/>
          </a:ln>
        </p:spPr>
      </p:pic>
      <p:pic>
        <p:nvPicPr>
          <p:cNvPr id="672" name="Picture 9" descr="Picture 9"/>
          <p:cNvPicPr>
            <a:picLocks noChangeAspect="1"/>
          </p:cNvPicPr>
          <p:nvPr/>
        </p:nvPicPr>
        <p:blipFill>
          <a:blip r:embed="rId5"/>
          <a:stretch>
            <a:fillRect/>
          </a:stretch>
        </p:blipFill>
        <p:spPr>
          <a:xfrm>
            <a:off x="12011918" y="755445"/>
            <a:ext cx="6256423" cy="10048775"/>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Content Placeholder 2"/>
          <p:cNvSpPr txBox="1">
            <a:spLocks noGrp="1"/>
          </p:cNvSpPr>
          <p:nvPr>
            <p:ph type="body" idx="1"/>
          </p:nvPr>
        </p:nvSpPr>
        <p:spPr>
          <a:xfrm>
            <a:off x="711200" y="3452708"/>
            <a:ext cx="16865600" cy="9037607"/>
          </a:xfrm>
          <a:prstGeom prst="rect">
            <a:avLst/>
          </a:prstGeom>
        </p:spPr>
        <p:txBody>
          <a:bodyPr/>
          <a:lstStyle/>
          <a:p>
            <a:pPr>
              <a:lnSpc>
                <a:spcPct val="102600"/>
              </a:lnSpc>
              <a:spcBef>
                <a:spcPts val="4800"/>
              </a:spcBef>
              <a:defRPr sz="6400">
                <a:latin typeface="Gill Sans MT"/>
                <a:ea typeface="Gill Sans MT"/>
                <a:cs typeface="Gill Sans MT"/>
                <a:sym typeface="Gill Sans MT"/>
              </a:defRPr>
            </a:pPr>
            <a:r>
              <a:rPr dirty="0"/>
              <a:t>Keep a wide base of support</a:t>
            </a:r>
          </a:p>
          <a:p>
            <a:pPr>
              <a:lnSpc>
                <a:spcPct val="102600"/>
              </a:lnSpc>
              <a:spcBef>
                <a:spcPts val="4800"/>
              </a:spcBef>
              <a:defRPr sz="6400">
                <a:solidFill>
                  <a:srgbClr val="548235"/>
                </a:solidFill>
                <a:latin typeface="Gill Sans MT"/>
                <a:ea typeface="Gill Sans MT"/>
                <a:cs typeface="Gill Sans MT"/>
                <a:sym typeface="Gill Sans MT"/>
              </a:defRPr>
            </a:pPr>
            <a:r>
              <a:rPr dirty="0"/>
              <a:t>Keep Back Straight, bend at the knees</a:t>
            </a:r>
          </a:p>
          <a:p>
            <a:pPr>
              <a:lnSpc>
                <a:spcPct val="102600"/>
              </a:lnSpc>
              <a:spcBef>
                <a:spcPts val="4800"/>
              </a:spcBef>
              <a:defRPr sz="6400" b="1">
                <a:latin typeface="Gill Sans MT"/>
                <a:ea typeface="Gill Sans MT"/>
                <a:cs typeface="Gill Sans MT"/>
                <a:sym typeface="Gill Sans MT"/>
              </a:defRPr>
            </a:pPr>
            <a:r>
              <a:rPr dirty="0"/>
              <a:t>Avoid Twisting</a:t>
            </a:r>
          </a:p>
          <a:p>
            <a:pPr>
              <a:lnSpc>
                <a:spcPct val="102600"/>
              </a:lnSpc>
              <a:spcBef>
                <a:spcPts val="4800"/>
              </a:spcBef>
              <a:defRPr sz="6400">
                <a:solidFill>
                  <a:srgbClr val="548235"/>
                </a:solidFill>
                <a:latin typeface="Gill Sans MT"/>
                <a:ea typeface="Gill Sans MT"/>
                <a:cs typeface="Gill Sans MT"/>
                <a:sym typeface="Gill Sans MT"/>
              </a:defRPr>
            </a:pPr>
            <a:r>
              <a:rPr dirty="0"/>
              <a:t>Keep load close to body</a:t>
            </a:r>
          </a:p>
          <a:p>
            <a:pPr>
              <a:lnSpc>
                <a:spcPct val="102600"/>
              </a:lnSpc>
              <a:spcBef>
                <a:spcPts val="2400"/>
              </a:spcBef>
              <a:defRPr sz="6400">
                <a:latin typeface="Gill Sans MT"/>
                <a:ea typeface="Gill Sans MT"/>
                <a:cs typeface="Gill Sans MT"/>
                <a:sym typeface="Gill Sans MT"/>
              </a:defRPr>
            </a:pPr>
            <a:r>
              <a:rPr dirty="0"/>
              <a:t>Push rather than pull whenever possible</a:t>
            </a:r>
          </a:p>
        </p:txBody>
      </p:sp>
      <p:grpSp>
        <p:nvGrpSpPr>
          <p:cNvPr id="691" name="Title 1"/>
          <p:cNvGrpSpPr/>
          <p:nvPr/>
        </p:nvGrpSpPr>
        <p:grpSpPr>
          <a:xfrm>
            <a:off x="0" y="0"/>
            <a:ext cx="18288000" cy="2223212"/>
            <a:chOff x="0" y="0"/>
            <a:chExt cx="18288000" cy="2223211"/>
          </a:xfrm>
        </p:grpSpPr>
        <p:sp>
          <p:nvSpPr>
            <p:cNvPr id="689" name="Rectangle"/>
            <p:cNvSpPr/>
            <p:nvPr/>
          </p:nvSpPr>
          <p:spPr>
            <a:xfrm>
              <a:off x="0" y="0"/>
              <a:ext cx="18288000" cy="2223212"/>
            </a:xfrm>
            <a:prstGeom prst="rect">
              <a:avLst/>
            </a:prstGeom>
            <a:solidFill>
              <a:srgbClr val="404040"/>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690" name="Key Points to Remember"/>
            <p:cNvSpPr txBox="1"/>
            <p:nvPr/>
          </p:nvSpPr>
          <p:spPr>
            <a:xfrm>
              <a:off x="91439" y="410565"/>
              <a:ext cx="18105121"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a:solidFill>
                    <a:srgbClr val="FFFFFF"/>
                  </a:solidFill>
                  <a:latin typeface="Gill Sans MT"/>
                  <a:ea typeface="Gill Sans MT"/>
                  <a:cs typeface="Gill Sans MT"/>
                  <a:sym typeface="Gill Sans MT"/>
                </a:defRPr>
              </a:lvl1pPr>
            </a:lstStyle>
            <a:p>
              <a:r>
                <a:t>Key Points to Remember</a:t>
              </a:r>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Picture 11" descr="Picture 11"/>
          <p:cNvPicPr>
            <a:picLocks noChangeAspect="1"/>
          </p:cNvPicPr>
          <p:nvPr/>
        </p:nvPicPr>
        <p:blipFill>
          <a:blip r:embed="rId2"/>
          <a:stretch>
            <a:fillRect/>
          </a:stretch>
        </p:blipFill>
        <p:spPr>
          <a:xfrm rot="1446017">
            <a:off x="7182030" y="1421555"/>
            <a:ext cx="4876801" cy="3657601"/>
          </a:xfrm>
          <a:prstGeom prst="rect">
            <a:avLst/>
          </a:prstGeom>
          <a:ln w="12700">
            <a:miter lim="400000"/>
          </a:ln>
        </p:spPr>
      </p:pic>
      <p:sp>
        <p:nvSpPr>
          <p:cNvPr id="696" name="Rectangle 8"/>
          <p:cNvSpPr/>
          <p:nvPr/>
        </p:nvSpPr>
        <p:spPr>
          <a:xfrm>
            <a:off x="504826" y="641349"/>
            <a:ext cx="6499225" cy="12360278"/>
          </a:xfrm>
          <a:prstGeom prst="rect">
            <a:avLst/>
          </a:prstGeom>
          <a:solidFill>
            <a:srgbClr val="404040">
              <a:alpha val="89804"/>
            </a:srgbClr>
          </a:solidFill>
          <a:ln w="254000" cap="sq">
            <a:solidFill>
              <a:srgbClr val="BFBFBF">
                <a:alpha val="80000"/>
              </a:srgbClr>
            </a:solidFill>
            <a:miter/>
          </a:ln>
        </p:spPr>
        <p:txBody>
          <a:bodyPr tIns="91439" bIns="91439" anchor="ctr"/>
          <a:lstStyle/>
          <a:p>
            <a:pPr defTabSz="1828800">
              <a:defRPr sz="3600">
                <a:solidFill>
                  <a:srgbClr val="FFFFFF"/>
                </a:solidFill>
                <a:latin typeface="Calibri"/>
                <a:ea typeface="Calibri"/>
                <a:cs typeface="Calibri"/>
                <a:sym typeface="Calibri"/>
              </a:defRPr>
            </a:pPr>
            <a:endParaRPr sz="3600"/>
          </a:p>
        </p:txBody>
      </p:sp>
      <p:sp>
        <p:nvSpPr>
          <p:cNvPr id="697" name="Title 3"/>
          <p:cNvSpPr txBox="1">
            <a:spLocks noGrp="1"/>
          </p:cNvSpPr>
          <p:nvPr>
            <p:ph type="title"/>
          </p:nvPr>
        </p:nvSpPr>
        <p:spPr>
          <a:xfrm>
            <a:off x="1012826" y="1609725"/>
            <a:ext cx="5486401" cy="5775326"/>
          </a:xfrm>
          <a:prstGeom prst="rect">
            <a:avLst/>
          </a:prstGeom>
        </p:spPr>
        <p:txBody>
          <a:bodyPr anchor="b"/>
          <a:lstStyle/>
          <a:p>
            <a:pPr algn="ctr">
              <a:defRPr sz="7200" b="1">
                <a:solidFill>
                  <a:srgbClr val="FFFFFF"/>
                </a:solidFill>
                <a:latin typeface="Gill Sans MT"/>
                <a:ea typeface="Gill Sans MT"/>
                <a:cs typeface="Gill Sans MT"/>
                <a:sym typeface="Gill Sans MT"/>
              </a:defRPr>
            </a:pPr>
            <a:br/>
            <a:r>
              <a:t>Hand</a:t>
            </a:r>
            <a:br/>
            <a:r>
              <a:t>Tools</a:t>
            </a:r>
          </a:p>
        </p:txBody>
      </p:sp>
      <p:sp>
        <p:nvSpPr>
          <p:cNvPr id="698"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700" name="Picture 3" descr="Picture 3"/>
          <p:cNvPicPr>
            <a:picLocks noChangeAspect="1"/>
          </p:cNvPicPr>
          <p:nvPr/>
        </p:nvPicPr>
        <p:blipFill>
          <a:blip r:embed="rId3"/>
          <a:stretch>
            <a:fillRect/>
          </a:stretch>
        </p:blipFill>
        <p:spPr>
          <a:xfrm>
            <a:off x="11931015" y="365762"/>
            <a:ext cx="5852161" cy="5852160"/>
          </a:xfrm>
          <a:prstGeom prst="rect">
            <a:avLst/>
          </a:prstGeom>
          <a:ln w="12700">
            <a:miter lim="400000"/>
          </a:ln>
        </p:spPr>
      </p:pic>
      <p:pic>
        <p:nvPicPr>
          <p:cNvPr id="701" name="Picture 4" descr="Picture 4"/>
          <p:cNvPicPr>
            <a:picLocks noChangeAspect="1"/>
          </p:cNvPicPr>
          <p:nvPr/>
        </p:nvPicPr>
        <p:blipFill>
          <a:blip r:embed="rId4"/>
          <a:stretch>
            <a:fillRect/>
          </a:stretch>
        </p:blipFill>
        <p:spPr>
          <a:xfrm>
            <a:off x="8935440" y="6217923"/>
            <a:ext cx="7315201" cy="7315201"/>
          </a:xfrm>
          <a:prstGeom prst="rect">
            <a:avLst/>
          </a:prstGeom>
          <a:ln w="12700">
            <a:miter lim="400000"/>
          </a:ln>
        </p:spPr>
      </p:pic>
      <p:pic>
        <p:nvPicPr>
          <p:cNvPr id="2" name="Picture 1">
            <a:extLst>
              <a:ext uri="{FF2B5EF4-FFF2-40B4-BE49-F238E27FC236}">
                <a16:creationId xmlns:a16="http://schemas.microsoft.com/office/drawing/2014/main" id="{4BDDD2ED-DD0F-6943-968E-7D7E93410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238" y="8810627"/>
            <a:ext cx="3200400" cy="3200400"/>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Content Placeholder 3" descr="Content Placeholder 3"/>
          <p:cNvPicPr>
            <a:picLocks noChangeAspect="1"/>
          </p:cNvPicPr>
          <p:nvPr/>
        </p:nvPicPr>
        <p:blipFill>
          <a:blip r:embed="rId3"/>
          <a:stretch>
            <a:fillRect/>
          </a:stretch>
        </p:blipFill>
        <p:spPr>
          <a:xfrm>
            <a:off x="1371600" y="2675750"/>
            <a:ext cx="15544800" cy="10424160"/>
          </a:xfrm>
          <a:prstGeom prst="rect">
            <a:avLst/>
          </a:prstGeom>
          <a:ln w="12700">
            <a:miter lim="400000"/>
          </a:ln>
        </p:spPr>
      </p:pic>
      <p:grpSp>
        <p:nvGrpSpPr>
          <p:cNvPr id="706" name="Title 1"/>
          <p:cNvGrpSpPr/>
          <p:nvPr/>
        </p:nvGrpSpPr>
        <p:grpSpPr>
          <a:xfrm>
            <a:off x="-50800" y="-1"/>
            <a:ext cx="18338800" cy="1867712"/>
            <a:chOff x="0" y="0"/>
            <a:chExt cx="18338800" cy="1867710"/>
          </a:xfrm>
        </p:grpSpPr>
        <p:sp>
          <p:nvSpPr>
            <p:cNvPr id="704" name="Rectangle"/>
            <p:cNvSpPr/>
            <p:nvPr/>
          </p:nvSpPr>
          <p:spPr>
            <a:xfrm>
              <a:off x="0" y="-1"/>
              <a:ext cx="18338800" cy="1867712"/>
            </a:xfrm>
            <a:prstGeom prst="rect">
              <a:avLst/>
            </a:prstGeom>
            <a:solidFill>
              <a:srgbClr val="D9D9D9"/>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05" name="Neutral Wrist"/>
            <p:cNvSpPr txBox="1"/>
            <p:nvPr/>
          </p:nvSpPr>
          <p:spPr>
            <a:xfrm>
              <a:off x="91439" y="232815"/>
              <a:ext cx="18155921"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Neutral Wrist </a:t>
              </a:r>
            </a:p>
          </p:txBody>
        </p:sp>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Content Placeholder 4" descr="Content Placeholder 4"/>
          <p:cNvPicPr>
            <a:picLocks noChangeAspect="1"/>
          </p:cNvPicPr>
          <p:nvPr/>
        </p:nvPicPr>
        <p:blipFill>
          <a:blip r:embed="rId3"/>
          <a:stretch>
            <a:fillRect/>
          </a:stretch>
        </p:blipFill>
        <p:spPr>
          <a:xfrm>
            <a:off x="3147887" y="7315200"/>
            <a:ext cx="11887201" cy="6400800"/>
          </a:xfrm>
          <a:prstGeom prst="rect">
            <a:avLst/>
          </a:prstGeom>
          <a:ln w="12700">
            <a:miter lim="400000"/>
          </a:ln>
        </p:spPr>
      </p:pic>
      <p:sp>
        <p:nvSpPr>
          <p:cNvPr id="711" name="TextBox 1"/>
          <p:cNvSpPr txBox="1"/>
          <p:nvPr/>
        </p:nvSpPr>
        <p:spPr>
          <a:xfrm>
            <a:off x="1296228" y="2764572"/>
            <a:ext cx="15695541" cy="3631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463550" indent="-463550" algn="l" defTabSz="1828800">
              <a:spcBef>
                <a:spcPts val="3600"/>
              </a:spcBef>
              <a:buSzPct val="100000"/>
              <a:buFont typeface="Arial"/>
              <a:buChar char="•"/>
              <a:defRPr sz="5600">
                <a:solidFill>
                  <a:srgbClr val="000000"/>
                </a:solidFill>
                <a:latin typeface="Arial"/>
                <a:ea typeface="Arial"/>
                <a:cs typeface="Arial"/>
                <a:sym typeface="Arial"/>
              </a:defRPr>
            </a:pPr>
            <a:r>
              <a:rPr sz="5600"/>
              <a:t>The least stressful posture for the wrist is called the </a:t>
            </a:r>
            <a:r>
              <a:rPr sz="5600" b="1"/>
              <a:t>neutral posture.</a:t>
            </a:r>
          </a:p>
          <a:p>
            <a:pPr marL="463550" indent="-463550" algn="l" defTabSz="1828800">
              <a:buSzPct val="100000"/>
              <a:buFont typeface="Arial"/>
              <a:buChar char="•"/>
              <a:defRPr sz="5600">
                <a:solidFill>
                  <a:srgbClr val="000000"/>
                </a:solidFill>
                <a:latin typeface="Arial"/>
                <a:ea typeface="Arial"/>
                <a:cs typeface="Arial"/>
                <a:sym typeface="Arial"/>
              </a:defRPr>
            </a:pPr>
            <a:r>
              <a:rPr sz="5600"/>
              <a:t>The wrist normally assumes this posture when your hand is hanging comfortably at your side.</a:t>
            </a:r>
          </a:p>
        </p:txBody>
      </p:sp>
      <p:grpSp>
        <p:nvGrpSpPr>
          <p:cNvPr id="714" name="Title 1"/>
          <p:cNvGrpSpPr/>
          <p:nvPr/>
        </p:nvGrpSpPr>
        <p:grpSpPr>
          <a:xfrm>
            <a:off x="-1" y="5"/>
            <a:ext cx="18288000" cy="2108201"/>
            <a:chOff x="0" y="2"/>
            <a:chExt cx="18287998" cy="2108200"/>
          </a:xfrm>
        </p:grpSpPr>
        <p:sp>
          <p:nvSpPr>
            <p:cNvPr id="712" name="Rectangle"/>
            <p:cNvSpPr/>
            <p:nvPr/>
          </p:nvSpPr>
          <p:spPr>
            <a:xfrm>
              <a:off x="-1" y="2"/>
              <a:ext cx="18288000" cy="2108201"/>
            </a:xfrm>
            <a:prstGeom prst="rect">
              <a:avLst/>
            </a:prstGeom>
            <a:solidFill>
              <a:srgbClr val="D9D9D9"/>
            </a:solidFill>
            <a:ln w="12700" cap="flat">
              <a:noFill/>
              <a:miter lim="400000"/>
            </a:ln>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13" name="Wrist Posture"/>
            <p:cNvSpPr txBox="1"/>
            <p:nvPr/>
          </p:nvSpPr>
          <p:spPr>
            <a:xfrm>
              <a:off x="91439" y="353062"/>
              <a:ext cx="18105119" cy="1402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defTabSz="1828800">
                <a:defRPr sz="8000" b="1">
                  <a:solidFill>
                    <a:srgbClr val="404040"/>
                  </a:solidFill>
                  <a:latin typeface="Gill Sans MT"/>
                  <a:ea typeface="Gill Sans MT"/>
                  <a:cs typeface="Gill Sans MT"/>
                  <a:sym typeface="Gill Sans MT"/>
                </a:defRPr>
              </a:lvl1pPr>
            </a:lstStyle>
            <a:p>
              <a:r>
                <a:t>Wrist Posture</a:t>
              </a:r>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Picture 2" descr="Picture 2"/>
          <p:cNvPicPr>
            <a:picLocks noChangeAspect="1"/>
          </p:cNvPicPr>
          <p:nvPr/>
        </p:nvPicPr>
        <p:blipFill>
          <a:blip r:embed="rId3"/>
          <a:stretch>
            <a:fillRect/>
          </a:stretch>
        </p:blipFill>
        <p:spPr>
          <a:xfrm>
            <a:off x="1238251" y="0"/>
            <a:ext cx="4676777" cy="7010400"/>
          </a:xfrm>
          <a:prstGeom prst="rect">
            <a:avLst/>
          </a:prstGeom>
          <a:ln w="12700">
            <a:miter lim="400000"/>
          </a:ln>
        </p:spPr>
      </p:pic>
      <p:pic>
        <p:nvPicPr>
          <p:cNvPr id="719" name="Picture 3" descr="Picture 3"/>
          <p:cNvPicPr>
            <a:picLocks noChangeAspect="1"/>
          </p:cNvPicPr>
          <p:nvPr/>
        </p:nvPicPr>
        <p:blipFill>
          <a:blip r:embed="rId4"/>
          <a:stretch>
            <a:fillRect/>
          </a:stretch>
        </p:blipFill>
        <p:spPr>
          <a:xfrm>
            <a:off x="12147551" y="0"/>
            <a:ext cx="4518027" cy="6718300"/>
          </a:xfrm>
          <a:prstGeom prst="rect">
            <a:avLst/>
          </a:prstGeom>
          <a:ln w="12700">
            <a:miter lim="400000"/>
          </a:ln>
        </p:spPr>
      </p:pic>
      <p:sp>
        <p:nvSpPr>
          <p:cNvPr id="720" name="Straight Connector 5"/>
          <p:cNvSpPr/>
          <p:nvPr/>
        </p:nvSpPr>
        <p:spPr>
          <a:xfrm>
            <a:off x="3638551" y="2041525"/>
            <a:ext cx="498477" cy="1898652"/>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1" name="Straight Connector 11"/>
          <p:cNvSpPr/>
          <p:nvPr/>
        </p:nvSpPr>
        <p:spPr>
          <a:xfrm>
            <a:off x="4139567" y="3940177"/>
            <a:ext cx="1" cy="777875"/>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2" name="Straight Connector 13"/>
          <p:cNvSpPr/>
          <p:nvPr/>
        </p:nvSpPr>
        <p:spPr>
          <a:xfrm>
            <a:off x="14862177" y="3187700"/>
            <a:ext cx="1" cy="844550"/>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3" name="Straight Connector 14"/>
          <p:cNvSpPr/>
          <p:nvPr/>
        </p:nvSpPr>
        <p:spPr>
          <a:xfrm>
            <a:off x="14335127" y="1616076"/>
            <a:ext cx="527051" cy="1571625"/>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724" name="Picture 7" descr="Picture 7"/>
          <p:cNvPicPr>
            <a:picLocks noChangeAspect="1"/>
          </p:cNvPicPr>
          <p:nvPr/>
        </p:nvPicPr>
        <p:blipFill>
          <a:blip r:embed="rId5"/>
          <a:stretch>
            <a:fillRect/>
          </a:stretch>
        </p:blipFill>
        <p:spPr>
          <a:xfrm>
            <a:off x="1298576" y="7143750"/>
            <a:ext cx="4679951" cy="6572250"/>
          </a:xfrm>
          <a:prstGeom prst="rect">
            <a:avLst/>
          </a:prstGeom>
          <a:ln w="12700">
            <a:miter lim="400000"/>
          </a:ln>
        </p:spPr>
      </p:pic>
      <p:pic>
        <p:nvPicPr>
          <p:cNvPr id="725" name="Picture 3" descr="Picture 3"/>
          <p:cNvPicPr>
            <a:picLocks noChangeAspect="1"/>
          </p:cNvPicPr>
          <p:nvPr/>
        </p:nvPicPr>
        <p:blipFill>
          <a:blip r:embed="rId6"/>
          <a:stretch>
            <a:fillRect/>
          </a:stretch>
        </p:blipFill>
        <p:spPr>
          <a:xfrm>
            <a:off x="12147551" y="6950076"/>
            <a:ext cx="4518027" cy="6765925"/>
          </a:xfrm>
          <a:prstGeom prst="rect">
            <a:avLst/>
          </a:prstGeom>
          <a:ln w="12700">
            <a:miter lim="400000"/>
          </a:ln>
        </p:spPr>
      </p:pic>
      <p:sp>
        <p:nvSpPr>
          <p:cNvPr id="726" name="Title 1"/>
          <p:cNvSpPr txBox="1"/>
          <p:nvPr/>
        </p:nvSpPr>
        <p:spPr>
          <a:xfrm>
            <a:off x="6654165" y="8696149"/>
            <a:ext cx="4757422" cy="2400655"/>
          </a:xfrm>
          <a:prstGeom prst="rect">
            <a:avLst/>
          </a:prstGeom>
          <a:ln w="12700">
            <a:miter lim="400000"/>
          </a:ln>
          <a:effectLst>
            <a:outerShdw blurRad="76200" dist="38100" dir="5400000" rotWithShape="0">
              <a:srgbClr val="000000">
                <a:alpha val="37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914400">
              <a:defRPr sz="7200">
                <a:solidFill>
                  <a:srgbClr val="404040"/>
                </a:solidFill>
                <a:latin typeface="Gill Sans MT"/>
                <a:ea typeface="Gill Sans MT"/>
                <a:cs typeface="Gill Sans MT"/>
                <a:sym typeface="Gill Sans MT"/>
              </a:defRPr>
            </a:lvl1pPr>
          </a:lstStyle>
          <a:p>
            <a:r>
              <a:t>Good Position</a:t>
            </a:r>
          </a:p>
        </p:txBody>
      </p:sp>
      <p:sp>
        <p:nvSpPr>
          <p:cNvPr id="727" name="Straight Connector 16"/>
          <p:cNvSpPr/>
          <p:nvPr/>
        </p:nvSpPr>
        <p:spPr>
          <a:xfrm>
            <a:off x="3629025" y="8162926"/>
            <a:ext cx="508002" cy="1857375"/>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8" name="Straight Connector 20"/>
          <p:cNvSpPr/>
          <p:nvPr/>
        </p:nvSpPr>
        <p:spPr>
          <a:xfrm>
            <a:off x="13106399" y="8356599"/>
            <a:ext cx="574676" cy="2146302"/>
          </a:xfrm>
          <a:prstGeom prst="line">
            <a:avLst/>
          </a:prstGeom>
          <a:ln w="76200">
            <a:solidFill>
              <a:srgbClr val="000000"/>
            </a:solidFill>
          </a:ln>
          <a:effectLst>
            <a:outerShdw blurRad="76200" dist="38100" dir="5400000" rotWithShape="0">
              <a:srgbClr val="808080">
                <a:alpha val="37999"/>
              </a:srgbClr>
            </a:outerShdw>
          </a:effectLst>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729" name="Title 1"/>
          <p:cNvSpPr txBox="1"/>
          <p:nvPr/>
        </p:nvSpPr>
        <p:spPr>
          <a:xfrm>
            <a:off x="6654165" y="1788936"/>
            <a:ext cx="4757422" cy="2400655"/>
          </a:xfrm>
          <a:prstGeom prst="rect">
            <a:avLst/>
          </a:prstGeom>
          <a:ln w="12700">
            <a:miter lim="400000"/>
          </a:ln>
          <a:effectLst>
            <a:outerShdw blurRad="76200" dist="38100" dir="5400000" rotWithShape="0">
              <a:srgbClr val="000000">
                <a:alpha val="379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914400">
              <a:defRPr sz="7200">
                <a:solidFill>
                  <a:srgbClr val="404040"/>
                </a:solidFill>
                <a:latin typeface="Gill Sans MT"/>
                <a:ea typeface="Gill Sans MT"/>
                <a:cs typeface="Gill Sans MT"/>
                <a:sym typeface="Gill Sans MT"/>
              </a:defRPr>
            </a:pPr>
            <a:r>
              <a:rPr sz="7200"/>
              <a:t>Poor</a:t>
            </a:r>
            <a:endParaRPr sz="8800"/>
          </a:p>
          <a:p>
            <a:pPr defTabSz="914400">
              <a:defRPr sz="7200">
                <a:solidFill>
                  <a:srgbClr val="404040"/>
                </a:solidFill>
                <a:latin typeface="Gill Sans MT"/>
                <a:ea typeface="Gill Sans MT"/>
                <a:cs typeface="Gill Sans MT"/>
                <a:sym typeface="Gill Sans MT"/>
              </a:defRPr>
            </a:pPr>
            <a:r>
              <a:rPr sz="7200"/>
              <a:t>Position</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icture 2" descr="Picture 2"/>
          <p:cNvPicPr>
            <a:picLocks noChangeAspect="1"/>
          </p:cNvPicPr>
          <p:nvPr/>
        </p:nvPicPr>
        <p:blipFill>
          <a:blip r:embed="rId3"/>
          <a:stretch>
            <a:fillRect/>
          </a:stretch>
        </p:blipFill>
        <p:spPr>
          <a:xfrm>
            <a:off x="0" y="542927"/>
            <a:ext cx="8413750" cy="10163175"/>
          </a:xfrm>
          <a:prstGeom prst="rect">
            <a:avLst/>
          </a:prstGeom>
          <a:ln w="12700">
            <a:miter lim="400000"/>
          </a:ln>
        </p:spPr>
      </p:pic>
      <p:pic>
        <p:nvPicPr>
          <p:cNvPr id="734" name="Picture 4" descr="Picture 4"/>
          <p:cNvPicPr>
            <a:picLocks noChangeAspect="1"/>
          </p:cNvPicPr>
          <p:nvPr/>
        </p:nvPicPr>
        <p:blipFill>
          <a:blip r:embed="rId4"/>
          <a:stretch>
            <a:fillRect/>
          </a:stretch>
        </p:blipFill>
        <p:spPr>
          <a:xfrm>
            <a:off x="9875342" y="542927"/>
            <a:ext cx="8411566" cy="10163175"/>
          </a:xfrm>
          <a:prstGeom prst="rect">
            <a:avLst/>
          </a:prstGeom>
          <a:ln w="12700">
            <a:miter lim="400000"/>
          </a:ln>
        </p:spPr>
      </p:pic>
      <p:sp>
        <p:nvSpPr>
          <p:cNvPr id="735" name="Title 1"/>
          <p:cNvSpPr txBox="1">
            <a:spLocks noGrp="1"/>
          </p:cNvSpPr>
          <p:nvPr>
            <p:ph type="title"/>
          </p:nvPr>
        </p:nvSpPr>
        <p:spPr>
          <a:xfrm>
            <a:off x="0" y="10991850"/>
            <a:ext cx="18288000" cy="2085976"/>
          </a:xfrm>
          <a:prstGeom prst="rect">
            <a:avLst/>
          </a:prstGeom>
          <a:effectLst>
            <a:outerShdw blurRad="76200" dist="38100" dir="5400000" rotWithShape="0">
              <a:srgbClr val="000000">
                <a:alpha val="37999"/>
              </a:srgbClr>
            </a:outerShdw>
          </a:effectLst>
        </p:spPr>
        <p:txBody>
          <a:bodyPr/>
          <a:lstStyle>
            <a:lvl1pPr algn="ctr">
              <a:defRPr sz="8000">
                <a:solidFill>
                  <a:srgbClr val="404040"/>
                </a:solidFill>
                <a:latin typeface="Gill Sans MT"/>
                <a:ea typeface="Gill Sans MT"/>
                <a:cs typeface="Gill Sans MT"/>
                <a:sym typeface="Gill Sans MT"/>
              </a:defRPr>
            </a:lvl1pPr>
          </a:lstStyle>
          <a:p>
            <a:r>
              <a:t>Good Positions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1" name="Picture 4"/>
          <p:cNvGrpSpPr/>
          <p:nvPr/>
        </p:nvGrpSpPr>
        <p:grpSpPr>
          <a:xfrm>
            <a:off x="1029447" y="1137025"/>
            <a:ext cx="7033205" cy="8107681"/>
            <a:chOff x="0" y="0"/>
            <a:chExt cx="7033204" cy="8107680"/>
          </a:xfrm>
        </p:grpSpPr>
        <p:pic>
          <p:nvPicPr>
            <p:cNvPr id="739" name="image178.png" descr="image178.png"/>
            <p:cNvPicPr>
              <a:picLocks noChangeAspect="1"/>
            </p:cNvPicPr>
            <p:nvPr/>
          </p:nvPicPr>
          <p:blipFill>
            <a:blip r:embed="rId3"/>
            <a:srcRect/>
            <a:stretch>
              <a:fillRect/>
            </a:stretch>
          </p:blipFill>
          <p:spPr>
            <a:xfrm>
              <a:off x="80188" y="76438"/>
              <a:ext cx="6876817" cy="7955043"/>
            </a:xfrm>
            <a:prstGeom prst="rect">
              <a:avLst/>
            </a:prstGeom>
            <a:ln w="12700" cap="flat">
              <a:noFill/>
              <a:miter lim="400000"/>
            </a:ln>
            <a:effectLst>
              <a:outerShdw blurRad="584200" dist="279400" dir="2700000" rotWithShape="0">
                <a:srgbClr val="333333">
                  <a:alpha val="64999"/>
                </a:srgbClr>
              </a:outerShdw>
            </a:effectLst>
          </p:spPr>
        </p:pic>
        <p:sp>
          <p:nvSpPr>
            <p:cNvPr id="740" name="Rectangle"/>
            <p:cNvSpPr/>
            <p:nvPr/>
          </p:nvSpPr>
          <p:spPr>
            <a:xfrm>
              <a:off x="0" y="0"/>
              <a:ext cx="7033205" cy="8107681"/>
            </a:xfrm>
            <a:prstGeom prst="rect">
              <a:avLst/>
            </a:prstGeom>
            <a:noFill/>
            <a:ln w="152400" cap="flat">
              <a:solidFill>
                <a:srgbClr val="404040"/>
              </a:solidFill>
              <a:prstDash val="solid"/>
              <a:round/>
            </a:ln>
            <a:effectLst/>
          </p:spPr>
          <p:txBody>
            <a:bodyPr wrap="square" lIns="91439" tIns="91439" rIns="91439" bIns="91439" numCol="1" anchor="ctr">
              <a:noAutofit/>
            </a:bodyPr>
            <a:lstStyle/>
            <a:p>
              <a:pPr algn="l" defTabSz="1828800">
                <a:defRPr sz="3600">
                  <a:solidFill>
                    <a:srgbClr val="000000"/>
                  </a:solidFill>
                  <a:latin typeface="Calibri"/>
                  <a:ea typeface="Calibri"/>
                  <a:cs typeface="Calibri"/>
                  <a:sym typeface="Calibri"/>
                </a:defRPr>
              </a:pPr>
              <a:endParaRPr sz="3600"/>
            </a:p>
          </p:txBody>
        </p:sp>
      </p:grpSp>
      <p:pic>
        <p:nvPicPr>
          <p:cNvPr id="742" name="Picture 4" descr="Picture 4"/>
          <p:cNvPicPr>
            <a:picLocks noChangeAspect="1"/>
          </p:cNvPicPr>
          <p:nvPr/>
        </p:nvPicPr>
        <p:blipFill>
          <a:blip r:embed="rId4"/>
          <a:stretch>
            <a:fillRect/>
          </a:stretch>
        </p:blipFill>
        <p:spPr>
          <a:xfrm>
            <a:off x="8978718" y="1217248"/>
            <a:ext cx="8188695" cy="7960671"/>
          </a:xfrm>
          <a:prstGeom prst="rect">
            <a:avLst/>
          </a:prstGeom>
          <a:ln w="152400" cap="rnd">
            <a:solidFill>
              <a:srgbClr val="404040"/>
            </a:solidFill>
          </a:ln>
          <a:effectLst>
            <a:outerShdw blurRad="584200" dist="279400" dir="2700000" rotWithShape="0">
              <a:srgbClr val="333333">
                <a:alpha val="64999"/>
              </a:srgbClr>
            </a:outerShdw>
          </a:effectLst>
        </p:spPr>
      </p:pic>
      <p:sp>
        <p:nvSpPr>
          <p:cNvPr id="743" name="Title 1"/>
          <p:cNvSpPr txBox="1">
            <a:spLocks noGrp="1"/>
          </p:cNvSpPr>
          <p:nvPr>
            <p:ph type="title"/>
          </p:nvPr>
        </p:nvSpPr>
        <p:spPr>
          <a:xfrm>
            <a:off x="1105649" y="10281502"/>
            <a:ext cx="16061763" cy="2008075"/>
          </a:xfrm>
          <a:prstGeom prst="rect">
            <a:avLst/>
          </a:prstGeom>
          <a:solidFill>
            <a:srgbClr val="404040"/>
          </a:solidFill>
        </p:spPr>
        <p:txBody>
          <a:bodyPr/>
          <a:lstStyle>
            <a:lvl1pPr algn="ctr">
              <a:lnSpc>
                <a:spcPct val="100000"/>
              </a:lnSpc>
              <a:defRPr sz="8000">
                <a:solidFill>
                  <a:srgbClr val="FFFFFF"/>
                </a:solidFill>
                <a:latin typeface="Gill Sans MT"/>
                <a:ea typeface="Gill Sans MT"/>
                <a:cs typeface="Gill Sans MT"/>
                <a:sym typeface="Gill Sans MT"/>
              </a:defRPr>
            </a:lvl1pPr>
          </a:lstStyle>
          <a:p>
            <a:r>
              <a:t>Avoid Thumb Pressure</a:t>
            </a:r>
          </a:p>
        </p:txBody>
      </p:sp>
      <p:sp>
        <p:nvSpPr>
          <p:cNvPr id="744" name="TextBox 6"/>
          <p:cNvSpPr txBox="1"/>
          <p:nvPr/>
        </p:nvSpPr>
        <p:spPr>
          <a:xfrm>
            <a:off x="11984832" y="6829192"/>
            <a:ext cx="2252921"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000" b="1">
                <a:solidFill>
                  <a:srgbClr val="FFFFFF"/>
                </a:solidFill>
                <a:latin typeface="Arial"/>
                <a:ea typeface="Arial"/>
                <a:cs typeface="Arial"/>
                <a:sym typeface="Arial"/>
              </a:defRPr>
            </a:lvl1pPr>
          </a:lstStyle>
          <a:p>
            <a:r>
              <a:t>Better</a:t>
            </a:r>
          </a:p>
        </p:txBody>
      </p:sp>
      <p:sp>
        <p:nvSpPr>
          <p:cNvPr id="745" name="TextBox 6"/>
          <p:cNvSpPr txBox="1"/>
          <p:nvPr/>
        </p:nvSpPr>
        <p:spPr>
          <a:xfrm>
            <a:off x="3823198" y="6825891"/>
            <a:ext cx="2264067"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itle 1"/>
          <p:cNvSpPr txBox="1">
            <a:spLocks noGrp="1"/>
          </p:cNvSpPr>
          <p:nvPr>
            <p:ph type="title"/>
          </p:nvPr>
        </p:nvSpPr>
        <p:spPr>
          <a:xfrm>
            <a:off x="415635" y="10252365"/>
            <a:ext cx="17456728" cy="3048001"/>
          </a:xfrm>
          <a:prstGeom prst="rect">
            <a:avLst/>
          </a:prstGeom>
          <a:solidFill>
            <a:srgbClr val="FFFFFF"/>
          </a:solidFill>
          <a:ln w="76200">
            <a:solidFill>
              <a:srgbClr val="404040"/>
            </a:solidFill>
            <a:miter lim="800000"/>
          </a:ln>
        </p:spPr>
        <p:txBody>
          <a:bodyPr/>
          <a:lstStyle/>
          <a:p>
            <a:pPr algn="ctr">
              <a:defRPr sz="7200">
                <a:solidFill>
                  <a:srgbClr val="404040"/>
                </a:solidFill>
                <a:latin typeface="Gill Sans MT"/>
                <a:ea typeface="Gill Sans MT"/>
                <a:cs typeface="Gill Sans MT"/>
                <a:sym typeface="Gill Sans MT"/>
              </a:defRPr>
            </a:pPr>
            <a:r>
              <a:t>Avoid Prolonged Pinching</a:t>
            </a:r>
            <a:br/>
            <a:r>
              <a:t>and Squeezing</a:t>
            </a:r>
          </a:p>
        </p:txBody>
      </p:sp>
      <p:pic>
        <p:nvPicPr>
          <p:cNvPr id="750" name="Picture 1" descr="Picture 1"/>
          <p:cNvPicPr>
            <a:picLocks noChangeAspect="1"/>
          </p:cNvPicPr>
          <p:nvPr/>
        </p:nvPicPr>
        <p:blipFill>
          <a:blip r:embed="rId3"/>
          <a:stretch>
            <a:fillRect/>
          </a:stretch>
        </p:blipFill>
        <p:spPr>
          <a:xfrm>
            <a:off x="9436608" y="1"/>
            <a:ext cx="8851393" cy="8851393"/>
          </a:xfrm>
          <a:prstGeom prst="rect">
            <a:avLst/>
          </a:prstGeom>
          <a:ln w="12700">
            <a:miter lim="400000"/>
          </a:ln>
          <a:effectLst>
            <a:outerShdw blurRad="584200" dist="279400" dir="2700000" rotWithShape="0">
              <a:srgbClr val="333333">
                <a:alpha val="64999"/>
              </a:srgbClr>
            </a:outerShdw>
          </a:effectLst>
        </p:spPr>
      </p:pic>
      <p:pic>
        <p:nvPicPr>
          <p:cNvPr id="751" name="Picture 2" descr="Picture 2"/>
          <p:cNvPicPr>
            <a:picLocks noChangeAspect="1"/>
          </p:cNvPicPr>
          <p:nvPr/>
        </p:nvPicPr>
        <p:blipFill>
          <a:blip r:embed="rId4"/>
          <a:stretch>
            <a:fillRect/>
          </a:stretch>
        </p:blipFill>
        <p:spPr>
          <a:xfrm>
            <a:off x="1" y="1"/>
            <a:ext cx="8906257" cy="8906257"/>
          </a:xfrm>
          <a:prstGeom prst="rect">
            <a:avLst/>
          </a:prstGeom>
          <a:ln w="12700">
            <a:miter lim="400000"/>
          </a:ln>
          <a:effectLst>
            <a:outerShdw blurRad="584200" dist="279400" dir="2700000" rotWithShape="0">
              <a:srgbClr val="333333">
                <a:alpha val="64999"/>
              </a:srgbClr>
            </a:outerShdw>
          </a:effectLst>
        </p:spPr>
      </p:pic>
      <p:sp>
        <p:nvSpPr>
          <p:cNvPr id="752" name="TextBox 13"/>
          <p:cNvSpPr txBox="1"/>
          <p:nvPr/>
        </p:nvSpPr>
        <p:spPr>
          <a:xfrm>
            <a:off x="11547928" y="7749539"/>
            <a:ext cx="1852515"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l" defTabSz="1828800">
              <a:defRPr sz="4000" b="1">
                <a:solidFill>
                  <a:srgbClr val="FFFFFF"/>
                </a:solidFill>
                <a:latin typeface="Arial"/>
                <a:ea typeface="Arial"/>
                <a:cs typeface="Arial"/>
                <a:sym typeface="Arial"/>
              </a:defRPr>
            </a:lvl1pPr>
          </a:lstStyle>
          <a:p>
            <a:r>
              <a:t>Better</a:t>
            </a:r>
          </a:p>
        </p:txBody>
      </p:sp>
      <p:sp>
        <p:nvSpPr>
          <p:cNvPr id="753" name="TextBox 10"/>
          <p:cNvSpPr txBox="1"/>
          <p:nvPr/>
        </p:nvSpPr>
        <p:spPr>
          <a:xfrm>
            <a:off x="2069735" y="7749539"/>
            <a:ext cx="2022355" cy="800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l" defTabSz="1828800">
              <a:defRPr sz="4000" b="1">
                <a:solidFill>
                  <a:srgbClr val="FFFFFF"/>
                </a:solidFill>
                <a:latin typeface="Arial"/>
                <a:ea typeface="Arial"/>
                <a:cs typeface="Arial"/>
                <a:sym typeface="Arial"/>
              </a:defRPr>
            </a:lvl1pPr>
          </a:lstStyle>
          <a:p>
            <a:r>
              <a:t>Stress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Picture 2" descr="Picture 2"/>
          <p:cNvPicPr>
            <a:picLocks noChangeAspect="1"/>
          </p:cNvPicPr>
          <p:nvPr/>
        </p:nvPicPr>
        <p:blipFill>
          <a:blip r:embed="rId3"/>
          <a:stretch>
            <a:fillRect/>
          </a:stretch>
        </p:blipFill>
        <p:spPr>
          <a:xfrm>
            <a:off x="192" y="0"/>
            <a:ext cx="9721088" cy="9473184"/>
          </a:xfrm>
          <a:prstGeom prst="rect">
            <a:avLst/>
          </a:prstGeom>
          <a:ln w="12700">
            <a:miter lim="400000"/>
          </a:ln>
        </p:spPr>
      </p:pic>
      <p:sp>
        <p:nvSpPr>
          <p:cNvPr id="758" name="Title 1"/>
          <p:cNvSpPr txBox="1">
            <a:spLocks noGrp="1"/>
          </p:cNvSpPr>
          <p:nvPr>
            <p:ph type="title"/>
          </p:nvPr>
        </p:nvSpPr>
        <p:spPr>
          <a:xfrm>
            <a:off x="0" y="11853952"/>
            <a:ext cx="18288000" cy="1862047"/>
          </a:xfrm>
          <a:prstGeom prst="rect">
            <a:avLst/>
          </a:prstGeom>
          <a:solidFill>
            <a:srgbClr val="404040"/>
          </a:solidFill>
        </p:spPr>
        <p:txBody>
          <a:bodyPr/>
          <a:lstStyle>
            <a:lvl1pPr algn="ctr">
              <a:defRPr sz="8000">
                <a:solidFill>
                  <a:srgbClr val="FFFFFF"/>
                </a:solidFill>
                <a:latin typeface="Gill Sans MT"/>
                <a:ea typeface="Gill Sans MT"/>
                <a:cs typeface="Gill Sans MT"/>
                <a:sym typeface="Gill Sans MT"/>
              </a:defRPr>
            </a:lvl1pPr>
          </a:lstStyle>
          <a:p>
            <a:r>
              <a:t>Use Better Methods</a:t>
            </a:r>
          </a:p>
        </p:txBody>
      </p:sp>
      <p:sp>
        <p:nvSpPr>
          <p:cNvPr id="759" name="TextBox 5"/>
          <p:cNvSpPr txBox="1"/>
          <p:nvPr/>
        </p:nvSpPr>
        <p:spPr>
          <a:xfrm>
            <a:off x="0" y="9462999"/>
            <a:ext cx="9715332" cy="1538881"/>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4800">
                <a:solidFill>
                  <a:srgbClr val="262626"/>
                </a:solidFill>
                <a:latin typeface="Arial"/>
                <a:ea typeface="Arial"/>
                <a:cs typeface="Arial"/>
                <a:sym typeface="Arial"/>
              </a:defRPr>
            </a:pPr>
            <a:r>
              <a:rPr sz="4800"/>
              <a:t>Seed Tapes</a:t>
            </a:r>
          </a:p>
          <a:p>
            <a:pPr defTabSz="1828800">
              <a:defRPr sz="4000">
                <a:solidFill>
                  <a:srgbClr val="262626"/>
                </a:solidFill>
                <a:latin typeface="Arial"/>
                <a:ea typeface="Arial"/>
                <a:cs typeface="Arial"/>
                <a:sym typeface="Arial"/>
              </a:defRPr>
            </a:pPr>
            <a:r>
              <a:rPr sz="4000"/>
              <a:t>Commercial or Homemade</a:t>
            </a:r>
          </a:p>
        </p:txBody>
      </p:sp>
      <p:sp>
        <p:nvSpPr>
          <p:cNvPr id="760" name="TextBox 6"/>
          <p:cNvSpPr txBox="1"/>
          <p:nvPr/>
        </p:nvSpPr>
        <p:spPr>
          <a:xfrm>
            <a:off x="11222143" y="10101207"/>
            <a:ext cx="7065859" cy="923328"/>
          </a:xfrm>
          <a:prstGeom prst="rect">
            <a:avLst/>
          </a:prstGeom>
          <a:solidFill>
            <a:srgbClr val="D9D9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4800">
                <a:solidFill>
                  <a:srgbClr val="262626"/>
                </a:solidFill>
                <a:latin typeface="Arial"/>
                <a:ea typeface="Arial"/>
                <a:cs typeface="Arial"/>
                <a:sym typeface="Arial"/>
              </a:defRPr>
            </a:lvl1pPr>
          </a:lstStyle>
          <a:p>
            <a:r>
              <a:t>Seed Dialer</a:t>
            </a:r>
          </a:p>
        </p:txBody>
      </p:sp>
      <p:sp>
        <p:nvSpPr>
          <p:cNvPr id="761" name="TextBox 2"/>
          <p:cNvSpPr txBox="1"/>
          <p:nvPr/>
        </p:nvSpPr>
        <p:spPr>
          <a:xfrm>
            <a:off x="7067581" y="1333905"/>
            <a:ext cx="2280909" cy="855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400" b="1">
                <a:solidFill>
                  <a:srgbClr val="FFFFFF"/>
                </a:solidFill>
                <a:latin typeface="Gill Sans MT"/>
                <a:ea typeface="Gill Sans MT"/>
                <a:cs typeface="Gill Sans MT"/>
                <a:sym typeface="Gill Sans MT"/>
              </a:defRPr>
            </a:lvl1pPr>
          </a:lstStyle>
          <a:p>
            <a:r>
              <a:t>Stress</a:t>
            </a:r>
          </a:p>
        </p:txBody>
      </p:sp>
      <p:pic>
        <p:nvPicPr>
          <p:cNvPr id="762" name="Picture 4" descr="Picture 4"/>
          <p:cNvPicPr>
            <a:picLocks noChangeAspect="1"/>
          </p:cNvPicPr>
          <p:nvPr/>
        </p:nvPicPr>
        <p:blipFill>
          <a:blip r:embed="rId4"/>
          <a:stretch>
            <a:fillRect/>
          </a:stretch>
        </p:blipFill>
        <p:spPr>
          <a:xfrm>
            <a:off x="11222143" y="-14344"/>
            <a:ext cx="7067551" cy="10115551"/>
          </a:xfrm>
          <a:prstGeom prst="rect">
            <a:avLst/>
          </a:prstGeom>
          <a:ln w="12700">
            <a:miter lim="400000"/>
          </a:ln>
        </p:spPr>
      </p:pic>
      <p:pic>
        <p:nvPicPr>
          <p:cNvPr id="763" name="Picture 1" descr="Picture 1"/>
          <p:cNvPicPr>
            <a:picLocks noChangeAspect="1"/>
          </p:cNvPicPr>
          <p:nvPr/>
        </p:nvPicPr>
        <p:blipFill>
          <a:blip r:embed="rId5"/>
          <a:stretch>
            <a:fillRect/>
          </a:stretch>
        </p:blipFill>
        <p:spPr>
          <a:xfrm>
            <a:off x="6595943" y="1"/>
            <a:ext cx="6238778" cy="3529585"/>
          </a:xfrm>
          <a:prstGeom prst="rect">
            <a:avLst/>
          </a:prstGeom>
          <a:ln w="12700">
            <a:solidFill>
              <a:srgbClr val="FFFFFF"/>
            </a:solid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8"/>
          <p:cNvSpPr/>
          <p:nvPr/>
        </p:nvSpPr>
        <p:spPr>
          <a:xfrm>
            <a:off x="504826" y="641349"/>
            <a:ext cx="6499225" cy="12360278"/>
          </a:xfrm>
          <a:prstGeom prst="rect">
            <a:avLst/>
          </a:prstGeom>
          <a:solidFill>
            <a:srgbClr val="404040">
              <a:alpha val="89804"/>
            </a:srgbClr>
          </a:solidFill>
          <a:ln w="254000" cap="sq">
            <a:solidFill>
              <a:srgbClr val="BFBFBF">
                <a:alpha val="80000"/>
              </a:srgbClr>
            </a:solidFill>
            <a:miter/>
          </a:ln>
        </p:spPr>
        <p:txBody>
          <a:bodyPr tIns="91439" bIns="91439" anchor="ctr"/>
          <a:lstStyle/>
          <a:p>
            <a:pPr defTabSz="1828800">
              <a:defRPr sz="3600">
                <a:solidFill>
                  <a:srgbClr val="FFFFFF"/>
                </a:solidFill>
                <a:latin typeface="Gill Sans MT"/>
                <a:ea typeface="Gill Sans MT"/>
                <a:cs typeface="Gill Sans MT"/>
                <a:sym typeface="Gill Sans MT"/>
              </a:defRPr>
            </a:pPr>
            <a:endParaRPr sz="3600"/>
          </a:p>
        </p:txBody>
      </p:sp>
      <p:sp>
        <p:nvSpPr>
          <p:cNvPr id="294" name="Title 3"/>
          <p:cNvSpPr txBox="1">
            <a:spLocks noGrp="1"/>
          </p:cNvSpPr>
          <p:nvPr>
            <p:ph type="title"/>
          </p:nvPr>
        </p:nvSpPr>
        <p:spPr>
          <a:xfrm>
            <a:off x="704850" y="714374"/>
            <a:ext cx="6299200" cy="6670676"/>
          </a:xfrm>
          <a:prstGeom prst="rect">
            <a:avLst/>
          </a:prstGeom>
        </p:spPr>
        <p:txBody>
          <a:bodyPr anchor="b"/>
          <a:lstStyle/>
          <a:p>
            <a:pPr algn="ctr">
              <a:defRPr sz="7200" b="1">
                <a:solidFill>
                  <a:srgbClr val="FFFFFF"/>
                </a:solidFill>
                <a:latin typeface="Gill Sans MT"/>
                <a:ea typeface="Gill Sans MT"/>
                <a:cs typeface="Gill Sans MT"/>
                <a:sym typeface="Gill Sans MT"/>
              </a:defRPr>
            </a:pPr>
            <a:r>
              <a:t>Gardening</a:t>
            </a:r>
            <a:br/>
            <a:r>
              <a:t>Basics</a:t>
            </a:r>
            <a:r>
              <a:rPr>
                <a:latin typeface="Arial"/>
                <a:ea typeface="Arial"/>
                <a:cs typeface="Arial"/>
                <a:sym typeface="Arial"/>
              </a:rPr>
              <a:t> </a:t>
            </a:r>
          </a:p>
        </p:txBody>
      </p:sp>
      <p:sp>
        <p:nvSpPr>
          <p:cNvPr id="295" name="Straight Connector 10"/>
          <p:cNvSpPr/>
          <p:nvPr/>
        </p:nvSpPr>
        <p:spPr>
          <a:xfrm>
            <a:off x="1787526" y="7820026"/>
            <a:ext cx="3879851" cy="1"/>
          </a:xfrm>
          <a:prstGeom prst="line">
            <a:avLst/>
          </a:prstGeom>
          <a:ln w="38100">
            <a:solidFill>
              <a:srgbClr val="D9D9D9"/>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pic>
        <p:nvPicPr>
          <p:cNvPr id="3" name="Picture 2">
            <a:extLst>
              <a:ext uri="{FF2B5EF4-FFF2-40B4-BE49-F238E27FC236}">
                <a16:creationId xmlns:a16="http://schemas.microsoft.com/office/drawing/2014/main" id="{6CAA0E05-221C-1E32-A06A-E5867F7EC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238" y="8810627"/>
            <a:ext cx="3200400" cy="3200400"/>
          </a:xfrm>
          <a:prstGeom prst="rect">
            <a:avLst/>
          </a:prstGeom>
        </p:spPr>
      </p:pic>
      <p:pic>
        <p:nvPicPr>
          <p:cNvPr id="1026" name="Picture 2" descr="garden tool bucket organizer Sales &amp; Deals">
            <a:extLst>
              <a:ext uri="{FF2B5EF4-FFF2-40B4-BE49-F238E27FC236}">
                <a16:creationId xmlns:a16="http://schemas.microsoft.com/office/drawing/2014/main" id="{953833AC-E45C-7F53-0C13-5B6D56789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923" y="326390"/>
            <a:ext cx="4553116" cy="6309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rdening Tote Bag Garden Tool Bag Garden Tote Home Organizer Gardening  Tool Kit Holder Oxford Bag Gardening Tools Organizer Tote Lawn Yard Bag  with 8 Pockets | Walmart Canada">
            <a:extLst>
              <a:ext uri="{FF2B5EF4-FFF2-40B4-BE49-F238E27FC236}">
                <a16:creationId xmlns:a16="http://schemas.microsoft.com/office/drawing/2014/main" id="{1D18DE0A-A334-91E6-E419-243AFE350D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68" t="8889" r="8730" b="7778"/>
          <a:stretch/>
        </p:blipFill>
        <p:spPr bwMode="auto">
          <a:xfrm>
            <a:off x="12529542" y="509270"/>
            <a:ext cx="5513398"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AF4A400-DACD-1C63-6D00-D0A00EA9BB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3803135" y="6858000"/>
            <a:ext cx="4484865" cy="6675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 Garden Carts Yard Dump Wagon Cart Lawn Utility Cart Outdoor  Steel Heavy Duty Beach Lawn Yard Landscape : Patio, Lawn &amp; Garden">
            <a:extLst>
              <a:ext uri="{FF2B5EF4-FFF2-40B4-BE49-F238E27FC236}">
                <a16:creationId xmlns:a16="http://schemas.microsoft.com/office/drawing/2014/main" id="{9E4BF299-0CE6-EA58-78E5-9C7585C43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369" y="6736080"/>
            <a:ext cx="6396943"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Content Placeholder 2"/>
          <p:cNvSpPr txBox="1">
            <a:spLocks noGrp="1"/>
          </p:cNvSpPr>
          <p:nvPr>
            <p:ph type="body" idx="1"/>
          </p:nvPr>
        </p:nvSpPr>
        <p:spPr>
          <a:prstGeom prst="rect">
            <a:avLst/>
          </a:prstGeom>
        </p:spPr>
        <p:txBody>
          <a:bodyPr/>
          <a:lstStyle/>
          <a:p>
            <a:endParaRPr/>
          </a:p>
        </p:txBody>
      </p:sp>
      <p:grpSp>
        <p:nvGrpSpPr>
          <p:cNvPr id="770" name="Title 1"/>
          <p:cNvGrpSpPr/>
          <p:nvPr/>
        </p:nvGrpSpPr>
        <p:grpSpPr>
          <a:xfrm>
            <a:off x="676825" y="7504264"/>
            <a:ext cx="5254825" cy="5416102"/>
            <a:chOff x="0" y="-1"/>
            <a:chExt cx="5254824" cy="5416100"/>
          </a:xfrm>
        </p:grpSpPr>
        <p:sp>
          <p:nvSpPr>
            <p:cNvPr id="768" name="Rectangle"/>
            <p:cNvSpPr/>
            <p:nvPr/>
          </p:nvSpPr>
          <p:spPr>
            <a:xfrm>
              <a:off x="0" y="-1"/>
              <a:ext cx="5254824" cy="5416100"/>
            </a:xfrm>
            <a:prstGeom prst="rect">
              <a:avLst/>
            </a:prstGeom>
            <a:solidFill>
              <a:srgbClr val="595959"/>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69" name="Size of…"/>
            <p:cNvSpPr txBox="1"/>
            <p:nvPr/>
          </p:nvSpPr>
          <p:spPr>
            <a:xfrm>
              <a:off x="68580" y="976807"/>
              <a:ext cx="5117664" cy="34624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80" tIns="68580" rIns="68580" bIns="68580" numCol="1" anchor="ctr">
              <a:spAutoFit/>
            </a:bodyPr>
            <a:lstStyle/>
            <a:p>
              <a:pPr defTabSz="1828800">
                <a:defRPr sz="7200">
                  <a:solidFill>
                    <a:srgbClr val="FFFFFF"/>
                  </a:solidFill>
                  <a:latin typeface="Gill Sans MT"/>
                  <a:ea typeface="Gill Sans MT"/>
                  <a:cs typeface="Gill Sans MT"/>
                  <a:sym typeface="Gill Sans MT"/>
                </a:defRPr>
              </a:pPr>
              <a:r>
                <a:rPr sz="7200"/>
                <a:t>Size of</a:t>
              </a:r>
              <a:endParaRPr sz="8800"/>
            </a:p>
            <a:p>
              <a:pPr defTabSz="1828800">
                <a:defRPr sz="7200">
                  <a:solidFill>
                    <a:srgbClr val="FFFFFF"/>
                  </a:solidFill>
                  <a:latin typeface="Gill Sans MT"/>
                  <a:ea typeface="Gill Sans MT"/>
                  <a:cs typeface="Gill Sans MT"/>
                  <a:sym typeface="Gill Sans MT"/>
                </a:defRPr>
              </a:pPr>
              <a:r>
                <a:rPr sz="7200"/>
                <a:t>Proper</a:t>
              </a:r>
              <a:endParaRPr sz="8800"/>
            </a:p>
            <a:p>
              <a:pPr defTabSz="1828800">
                <a:defRPr sz="7200">
                  <a:solidFill>
                    <a:srgbClr val="FFFFFF"/>
                  </a:solidFill>
                  <a:latin typeface="Gill Sans MT"/>
                  <a:ea typeface="Gill Sans MT"/>
                  <a:cs typeface="Gill Sans MT"/>
                  <a:sym typeface="Gill Sans MT"/>
                </a:defRPr>
              </a:pPr>
              <a:r>
                <a:rPr sz="7200"/>
                <a:t>Grip</a:t>
              </a:r>
            </a:p>
          </p:txBody>
        </p:sp>
      </p:grpSp>
      <p:grpSp>
        <p:nvGrpSpPr>
          <p:cNvPr id="773" name="Picture 4"/>
          <p:cNvGrpSpPr/>
          <p:nvPr/>
        </p:nvGrpSpPr>
        <p:grpSpPr>
          <a:xfrm>
            <a:off x="6661980" y="674233"/>
            <a:ext cx="11292842" cy="4572001"/>
            <a:chOff x="0" y="0"/>
            <a:chExt cx="11292841" cy="4572000"/>
          </a:xfrm>
        </p:grpSpPr>
        <p:sp>
          <p:nvSpPr>
            <p:cNvPr id="771" name="Rectangle"/>
            <p:cNvSpPr/>
            <p:nvPr/>
          </p:nvSpPr>
          <p:spPr>
            <a:xfrm>
              <a:off x="0" y="0"/>
              <a:ext cx="11292842" cy="4572000"/>
            </a:xfrm>
            <a:prstGeom prst="rect">
              <a:avLst/>
            </a:prstGeom>
            <a:solidFill>
              <a:srgbClr val="404040"/>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Calibri"/>
                  <a:ea typeface="Calibri"/>
                  <a:cs typeface="Calibri"/>
                  <a:sym typeface="Calibri"/>
                </a:defRPr>
              </a:pPr>
              <a:endParaRPr sz="3600"/>
            </a:p>
          </p:txBody>
        </p:sp>
        <p:pic>
          <p:nvPicPr>
            <p:cNvPr id="772" name="image185.jpeg" descr="image185.jpeg"/>
            <p:cNvPicPr>
              <a:picLocks noChangeAspect="1"/>
            </p:cNvPicPr>
            <p:nvPr/>
          </p:nvPicPr>
          <p:blipFill>
            <a:blip r:embed="rId3"/>
            <a:stretch>
              <a:fillRect/>
            </a:stretch>
          </p:blipFill>
          <p:spPr>
            <a:xfrm>
              <a:off x="0" y="0"/>
              <a:ext cx="11292842" cy="4572000"/>
            </a:xfrm>
            <a:prstGeom prst="rect">
              <a:avLst/>
            </a:prstGeom>
            <a:ln w="38100" cap="flat">
              <a:solidFill>
                <a:srgbClr val="000000"/>
              </a:solidFill>
              <a:prstDash val="solid"/>
              <a:round/>
            </a:ln>
            <a:effectLst/>
          </p:spPr>
        </p:pic>
      </p:grpSp>
      <p:pic>
        <p:nvPicPr>
          <p:cNvPr id="774" name="Picture 5" descr="Picture 5"/>
          <p:cNvPicPr>
            <a:picLocks noChangeAspect="1"/>
          </p:cNvPicPr>
          <p:nvPr/>
        </p:nvPicPr>
        <p:blipFill>
          <a:blip r:embed="rId4"/>
          <a:stretch>
            <a:fillRect/>
          </a:stretch>
        </p:blipFill>
        <p:spPr>
          <a:xfrm>
            <a:off x="6661980" y="5992965"/>
            <a:ext cx="11292842" cy="6949441"/>
          </a:xfrm>
          <a:prstGeom prst="rect">
            <a:avLst/>
          </a:prstGeom>
          <a:ln w="38100">
            <a:solidFill>
              <a:srgbClr val="000000"/>
            </a:solidFill>
            <a:miter/>
          </a:ln>
        </p:spPr>
      </p:pic>
      <p:grpSp>
        <p:nvGrpSpPr>
          <p:cNvPr id="777" name="Picture 3"/>
          <p:cNvGrpSpPr/>
          <p:nvPr/>
        </p:nvGrpSpPr>
        <p:grpSpPr>
          <a:xfrm>
            <a:off x="333179" y="674232"/>
            <a:ext cx="6054167" cy="5669280"/>
            <a:chOff x="0" y="0"/>
            <a:chExt cx="6054166" cy="5669279"/>
          </a:xfrm>
        </p:grpSpPr>
        <p:sp>
          <p:nvSpPr>
            <p:cNvPr id="775" name="Rectangle"/>
            <p:cNvSpPr/>
            <p:nvPr/>
          </p:nvSpPr>
          <p:spPr>
            <a:xfrm>
              <a:off x="0" y="0"/>
              <a:ext cx="6054167" cy="5669280"/>
            </a:xfrm>
            <a:prstGeom prst="rect">
              <a:avLst/>
            </a:prstGeom>
            <a:solidFill>
              <a:srgbClr val="404040"/>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Calibri"/>
                  <a:ea typeface="Calibri"/>
                  <a:cs typeface="Calibri"/>
                  <a:sym typeface="Calibri"/>
                </a:defRPr>
              </a:pPr>
              <a:endParaRPr sz="3600"/>
            </a:p>
          </p:txBody>
        </p:sp>
        <p:pic>
          <p:nvPicPr>
            <p:cNvPr id="776" name="image187.jpeg" descr="image187.jpeg"/>
            <p:cNvPicPr>
              <a:picLocks noChangeAspect="1"/>
            </p:cNvPicPr>
            <p:nvPr/>
          </p:nvPicPr>
          <p:blipFill>
            <a:blip r:embed="rId5"/>
            <a:stretch>
              <a:fillRect/>
            </a:stretch>
          </p:blipFill>
          <p:spPr>
            <a:xfrm>
              <a:off x="0" y="0"/>
              <a:ext cx="6054167" cy="5669280"/>
            </a:xfrm>
            <a:prstGeom prst="rect">
              <a:avLst/>
            </a:prstGeom>
            <a:ln w="38100" cap="flat">
              <a:solidFill>
                <a:srgbClr val="000000"/>
              </a:solidFill>
              <a:prstDash val="solid"/>
              <a:round/>
            </a:ln>
            <a:effectLst/>
          </p:spPr>
        </p:pic>
      </p:grpSp>
      <p:sp>
        <p:nvSpPr>
          <p:cNvPr id="778" name="TextBox 7"/>
          <p:cNvSpPr txBox="1"/>
          <p:nvPr/>
        </p:nvSpPr>
        <p:spPr>
          <a:xfrm>
            <a:off x="12894646" y="925703"/>
            <a:ext cx="2459151" cy="932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800">
                <a:solidFill>
                  <a:srgbClr val="000000"/>
                </a:solidFill>
                <a:latin typeface="Calibri"/>
                <a:ea typeface="Calibri"/>
                <a:cs typeface="Calibri"/>
                <a:sym typeface="Calibri"/>
              </a:defRPr>
            </a:pPr>
            <a:r>
              <a:rPr sz="4800"/>
              <a:t> </a:t>
            </a:r>
            <a:r>
              <a:rPr sz="4800" b="1">
                <a:solidFill>
                  <a:srgbClr val="FFFFFF"/>
                </a:solidFill>
                <a:latin typeface="Arial"/>
                <a:ea typeface="Arial"/>
                <a:cs typeface="Arial"/>
                <a:sym typeface="Arial"/>
              </a:rPr>
              <a:t>Stress</a:t>
            </a:r>
          </a:p>
        </p:txBody>
      </p:sp>
      <p:sp>
        <p:nvSpPr>
          <p:cNvPr id="779" name="Rectangle 8"/>
          <p:cNvSpPr txBox="1"/>
          <p:nvPr/>
        </p:nvSpPr>
        <p:spPr>
          <a:xfrm>
            <a:off x="14905362" y="8777555"/>
            <a:ext cx="2459843" cy="923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800" b="1">
                <a:solidFill>
                  <a:srgbClr val="FFFFFF"/>
                </a:solidFill>
                <a:latin typeface="Arial"/>
                <a:ea typeface="Arial"/>
                <a:cs typeface="Arial"/>
                <a:sym typeface="Arial"/>
              </a:defRPr>
            </a:lvl1pPr>
          </a:lstStyle>
          <a:p>
            <a:r>
              <a:t>Better</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5" name="Title 1"/>
          <p:cNvGrpSpPr/>
          <p:nvPr/>
        </p:nvGrpSpPr>
        <p:grpSpPr>
          <a:xfrm>
            <a:off x="-1" y="0"/>
            <a:ext cx="18288000" cy="1643590"/>
            <a:chOff x="0" y="0"/>
            <a:chExt cx="18287998" cy="1643589"/>
          </a:xfrm>
        </p:grpSpPr>
        <p:sp>
          <p:nvSpPr>
            <p:cNvPr id="783" name="Rectangle"/>
            <p:cNvSpPr/>
            <p:nvPr/>
          </p:nvSpPr>
          <p:spPr>
            <a:xfrm>
              <a:off x="-1" y="0"/>
              <a:ext cx="18288000" cy="1643590"/>
            </a:xfrm>
            <a:prstGeom prst="rect">
              <a:avLst/>
            </a:prstGeom>
            <a:solidFill>
              <a:srgbClr val="D0CECE"/>
            </a:solidFill>
            <a:ln w="12700" cap="flat">
              <a:noFill/>
              <a:miter lim="400000"/>
            </a:ln>
            <a:effectLst>
              <a:outerShdw dist="38100" dir="5400000" rotWithShape="0">
                <a:srgbClr val="000000">
                  <a:alpha val="37999"/>
                </a:srgbClr>
              </a:outerShdw>
            </a:effectLst>
          </p:spPr>
          <p:txBody>
            <a:bodyPr wrap="square" lIns="91439" tIns="91439" rIns="91439" bIns="91439" numCol="1" anchor="ctr">
              <a:noAutofit/>
            </a:bodyPr>
            <a:lstStyle/>
            <a:p>
              <a:pPr defTabSz="1828800">
                <a:defRPr sz="8800">
                  <a:solidFill>
                    <a:srgbClr val="000000"/>
                  </a:solidFill>
                  <a:latin typeface="Calibri"/>
                  <a:ea typeface="Calibri"/>
                  <a:cs typeface="Calibri"/>
                  <a:sym typeface="Calibri"/>
                </a:defRPr>
              </a:pPr>
              <a:endParaRPr sz="8800"/>
            </a:p>
          </p:txBody>
        </p:sp>
        <p:sp>
          <p:nvSpPr>
            <p:cNvPr id="784" name="Radius Hand Tools"/>
            <p:cNvSpPr txBox="1"/>
            <p:nvPr/>
          </p:nvSpPr>
          <p:spPr>
            <a:xfrm>
              <a:off x="68579" y="80114"/>
              <a:ext cx="18150839" cy="14833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80" tIns="68580" rIns="68580" bIns="68580" numCol="1" anchor="ctr">
              <a:spAutoFit/>
            </a:bodyPr>
            <a:lstStyle>
              <a:lvl1pPr defTabSz="1828800">
                <a:defRPr sz="8800">
                  <a:solidFill>
                    <a:srgbClr val="404040"/>
                  </a:solidFill>
                  <a:latin typeface="Gill Sans MT"/>
                  <a:ea typeface="Gill Sans MT"/>
                  <a:cs typeface="Gill Sans MT"/>
                  <a:sym typeface="Gill Sans MT"/>
                </a:defRPr>
              </a:lvl1pPr>
            </a:lstStyle>
            <a:p>
              <a:r>
                <a:t>Radius Hand Tools</a:t>
              </a:r>
            </a:p>
          </p:txBody>
        </p:sp>
      </p:grpSp>
      <p:sp>
        <p:nvSpPr>
          <p:cNvPr id="786" name="Rectangle 2"/>
          <p:cNvSpPr txBox="1"/>
          <p:nvPr/>
        </p:nvSpPr>
        <p:spPr>
          <a:xfrm>
            <a:off x="470203" y="2746836"/>
            <a:ext cx="17347594" cy="1046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1828800">
              <a:tabLst>
                <a:tab pos="3175000" algn="l"/>
                <a:tab pos="6248400" algn="l"/>
                <a:tab pos="7543800" algn="l"/>
                <a:tab pos="10820400" algn="l"/>
                <a:tab pos="14046200" algn="l"/>
              </a:tabLst>
              <a:defRPr b="1" i="1">
                <a:solidFill>
                  <a:srgbClr val="000000"/>
                </a:solidFill>
                <a:latin typeface="Calibri"/>
                <a:ea typeface="Calibri"/>
                <a:cs typeface="Calibri"/>
                <a:sym typeface="Calibri"/>
              </a:defRPr>
            </a:pPr>
            <a:r>
              <a:t>	</a:t>
            </a:r>
            <a:r>
              <a:rPr sz="5600"/>
              <a:t>Trowel</a:t>
            </a:r>
            <a:r>
              <a:t>	</a:t>
            </a:r>
            <a:r>
              <a:rPr sz="5600"/>
              <a:t>Transplanter	Weeder	Cultivator</a:t>
            </a:r>
          </a:p>
        </p:txBody>
      </p:sp>
      <p:pic>
        <p:nvPicPr>
          <p:cNvPr id="787" name="Picture 11" descr="Picture 11"/>
          <p:cNvPicPr>
            <a:picLocks noChangeAspect="1"/>
          </p:cNvPicPr>
          <p:nvPr/>
        </p:nvPicPr>
        <p:blipFill>
          <a:blip r:embed="rId3"/>
          <a:stretch>
            <a:fillRect/>
          </a:stretch>
        </p:blipFill>
        <p:spPr>
          <a:xfrm>
            <a:off x="378765" y="4165601"/>
            <a:ext cx="16666245" cy="8412481"/>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 name="Picture 9" descr="Picture 9"/>
          <p:cNvPicPr>
            <a:picLocks noChangeAspect="1"/>
          </p:cNvPicPr>
          <p:nvPr/>
        </p:nvPicPr>
        <p:blipFill>
          <a:blip r:embed="rId3"/>
          <a:stretch>
            <a:fillRect/>
          </a:stretch>
        </p:blipFill>
        <p:spPr>
          <a:xfrm>
            <a:off x="1600749" y="2658158"/>
            <a:ext cx="14654213" cy="9509761"/>
          </a:xfrm>
          <a:prstGeom prst="rect">
            <a:avLst/>
          </a:prstGeom>
          <a:ln w="12700">
            <a:miter lim="400000"/>
          </a:ln>
        </p:spPr>
      </p:pic>
      <p:sp>
        <p:nvSpPr>
          <p:cNvPr id="792" name="Title 1"/>
          <p:cNvSpPr txBox="1">
            <a:spLocks noGrp="1"/>
          </p:cNvSpPr>
          <p:nvPr>
            <p:ph type="title"/>
          </p:nvPr>
        </p:nvSpPr>
        <p:spPr>
          <a:xfrm>
            <a:off x="0" y="-6239"/>
            <a:ext cx="18288000" cy="1983896"/>
          </a:xfrm>
          <a:prstGeom prst="rect">
            <a:avLst/>
          </a:prstGeom>
          <a:solidFill>
            <a:srgbClr val="D0CECE"/>
          </a:solidFill>
        </p:spPr>
        <p:txBody>
          <a:bodyPr/>
          <a:lstStyle/>
          <a:p>
            <a:pPr algn="ctr">
              <a:defRPr sz="8000">
                <a:solidFill>
                  <a:srgbClr val="404040"/>
                </a:solidFill>
                <a:latin typeface="Gill Sans MT"/>
                <a:ea typeface="Gill Sans MT"/>
                <a:cs typeface="Gill Sans MT"/>
                <a:sym typeface="Gill Sans MT"/>
              </a:defRPr>
            </a:pPr>
            <a:r>
              <a:t>Peta Easi-Grip® Tools</a:t>
            </a:r>
            <a:br/>
            <a:r>
              <a:rPr sz="4400"/>
              <a:t>“More Work for Less Effort”</a:t>
            </a:r>
          </a:p>
        </p:txBody>
      </p:sp>
      <p:sp>
        <p:nvSpPr>
          <p:cNvPr id="793" name="Text Box 2"/>
          <p:cNvSpPr txBox="1"/>
          <p:nvPr/>
        </p:nvSpPr>
        <p:spPr>
          <a:xfrm>
            <a:off x="14674328" y="8310619"/>
            <a:ext cx="2597153" cy="67710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Arm Cuff</a:t>
            </a:r>
          </a:p>
        </p:txBody>
      </p:sp>
      <p:sp>
        <p:nvSpPr>
          <p:cNvPr id="794" name="Text Box 5"/>
          <p:cNvSpPr txBox="1"/>
          <p:nvPr/>
        </p:nvSpPr>
        <p:spPr>
          <a:xfrm>
            <a:off x="12521780" y="7074483"/>
            <a:ext cx="1820921" cy="67710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Fork</a:t>
            </a:r>
          </a:p>
        </p:txBody>
      </p:sp>
      <p:sp>
        <p:nvSpPr>
          <p:cNvPr id="795" name="Text Box 1"/>
          <p:cNvSpPr txBox="1"/>
          <p:nvPr/>
        </p:nvSpPr>
        <p:spPr>
          <a:xfrm>
            <a:off x="10544124" y="5842337"/>
            <a:ext cx="1820923" cy="67710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Trowel</a:t>
            </a:r>
          </a:p>
        </p:txBody>
      </p:sp>
      <p:sp>
        <p:nvSpPr>
          <p:cNvPr id="796" name="Text Box 4"/>
          <p:cNvSpPr txBox="1"/>
          <p:nvPr/>
        </p:nvSpPr>
        <p:spPr>
          <a:xfrm>
            <a:off x="8403792" y="4356389"/>
            <a:ext cx="2854907" cy="67710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Cultivator</a:t>
            </a:r>
          </a:p>
        </p:txBody>
      </p:sp>
      <p:sp>
        <p:nvSpPr>
          <p:cNvPr id="797" name="Text Box 1"/>
          <p:cNvSpPr txBox="1"/>
          <p:nvPr/>
        </p:nvSpPr>
        <p:spPr>
          <a:xfrm>
            <a:off x="6577132" y="2937119"/>
            <a:ext cx="2350723" cy="67710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200" b="1" i="1">
                <a:solidFill>
                  <a:srgbClr val="000000"/>
                </a:solidFill>
                <a:latin typeface="Arial"/>
                <a:ea typeface="Arial"/>
                <a:cs typeface="Arial"/>
                <a:sym typeface="Arial"/>
              </a:defRPr>
            </a:lvl1pPr>
          </a:lstStyle>
          <a:p>
            <a:r>
              <a:t>Weeder</a:t>
            </a:r>
          </a:p>
        </p:txBody>
      </p:sp>
      <p:pic>
        <p:nvPicPr>
          <p:cNvPr id="798" name="Picture 3" descr="Picture 3"/>
          <p:cNvPicPr>
            <a:picLocks noChangeAspect="1"/>
          </p:cNvPicPr>
          <p:nvPr/>
        </p:nvPicPr>
        <p:blipFill>
          <a:blip r:embed="rId4"/>
          <a:stretch>
            <a:fillRect/>
          </a:stretch>
        </p:blipFill>
        <p:spPr>
          <a:xfrm>
            <a:off x="11454586" y="1967060"/>
            <a:ext cx="6833414" cy="3840481"/>
          </a:xfrm>
          <a:prstGeom prst="rect">
            <a:avLst/>
          </a:prstGeom>
          <a:ln w="12700">
            <a:miter lim="400000"/>
          </a:ln>
        </p:spPr>
      </p:pic>
      <p:pic>
        <p:nvPicPr>
          <p:cNvPr id="799" name="Picture 14" descr="Picture 14"/>
          <p:cNvPicPr>
            <a:picLocks noChangeAspect="1"/>
          </p:cNvPicPr>
          <p:nvPr/>
        </p:nvPicPr>
        <p:blipFill>
          <a:blip r:embed="rId5"/>
          <a:stretch>
            <a:fillRect/>
          </a:stretch>
        </p:blipFill>
        <p:spPr>
          <a:xfrm rot="5400000">
            <a:off x="-548074" y="8778807"/>
            <a:ext cx="5485268" cy="4389121"/>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itle 1"/>
          <p:cNvSpPr txBox="1">
            <a:spLocks noGrp="1"/>
          </p:cNvSpPr>
          <p:nvPr>
            <p:ph type="title"/>
          </p:nvPr>
        </p:nvSpPr>
        <p:spPr>
          <a:xfrm>
            <a:off x="0" y="-6237"/>
            <a:ext cx="18288000" cy="1504990"/>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rPr dirty="0"/>
              <a:t>Peta </a:t>
            </a:r>
            <a:r>
              <a:rPr dirty="0" err="1"/>
              <a:t>Easi</a:t>
            </a:r>
            <a:r>
              <a:rPr dirty="0"/>
              <a:t>-Grip®  Add-on Handles</a:t>
            </a:r>
          </a:p>
        </p:txBody>
      </p:sp>
      <p:pic>
        <p:nvPicPr>
          <p:cNvPr id="804" name="Picture 17" descr="Picture 17"/>
          <p:cNvPicPr>
            <a:picLocks noChangeAspect="1"/>
          </p:cNvPicPr>
          <p:nvPr/>
        </p:nvPicPr>
        <p:blipFill>
          <a:blip r:embed="rId2"/>
          <a:stretch>
            <a:fillRect/>
          </a:stretch>
        </p:blipFill>
        <p:spPr>
          <a:xfrm>
            <a:off x="9144000" y="7188400"/>
            <a:ext cx="7369338" cy="4572001"/>
          </a:xfrm>
          <a:prstGeom prst="rect">
            <a:avLst/>
          </a:prstGeom>
          <a:ln w="12700">
            <a:miter lim="400000"/>
          </a:ln>
        </p:spPr>
      </p:pic>
      <p:pic>
        <p:nvPicPr>
          <p:cNvPr id="805" name="Picture 13" descr="Picture 13"/>
          <p:cNvPicPr>
            <a:picLocks noChangeAspect="1"/>
          </p:cNvPicPr>
          <p:nvPr/>
        </p:nvPicPr>
        <p:blipFill>
          <a:blip r:embed="rId3"/>
          <a:stretch>
            <a:fillRect/>
          </a:stretch>
        </p:blipFill>
        <p:spPr>
          <a:xfrm>
            <a:off x="10267343" y="2562693"/>
            <a:ext cx="2944291" cy="5120641"/>
          </a:xfrm>
          <a:prstGeom prst="rect">
            <a:avLst/>
          </a:prstGeom>
          <a:ln w="12700">
            <a:miter lim="400000"/>
          </a:ln>
        </p:spPr>
      </p:pic>
      <p:sp>
        <p:nvSpPr>
          <p:cNvPr id="806" name="Text Box 3"/>
          <p:cNvSpPr txBox="1"/>
          <p:nvPr/>
        </p:nvSpPr>
        <p:spPr>
          <a:xfrm>
            <a:off x="13595574" y="3794226"/>
            <a:ext cx="2097955" cy="141577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4000" b="1" i="1">
                <a:solidFill>
                  <a:srgbClr val="000000"/>
                </a:solidFill>
                <a:latin typeface="Arial"/>
                <a:ea typeface="Arial"/>
                <a:cs typeface="Arial"/>
                <a:sym typeface="Arial"/>
              </a:defRPr>
            </a:pPr>
            <a:r>
              <a:rPr sz="4000"/>
              <a:t>Handle</a:t>
            </a:r>
          </a:p>
          <a:p>
            <a:pPr algn="l" defTabSz="1828800">
              <a:defRPr sz="4000" b="1" i="1">
                <a:solidFill>
                  <a:srgbClr val="000000"/>
                </a:solidFill>
                <a:latin typeface="Arial"/>
                <a:ea typeface="Arial"/>
                <a:cs typeface="Arial"/>
                <a:sym typeface="Arial"/>
              </a:defRPr>
            </a:pPr>
            <a:r>
              <a:rPr sz="4000"/>
              <a:t>(2/set)</a:t>
            </a:r>
          </a:p>
        </p:txBody>
      </p:sp>
      <p:sp>
        <p:nvSpPr>
          <p:cNvPr id="807" name="Text Box 3"/>
          <p:cNvSpPr txBox="1"/>
          <p:nvPr/>
        </p:nvSpPr>
        <p:spPr>
          <a:xfrm>
            <a:off x="10419152" y="12001380"/>
            <a:ext cx="6352845" cy="80021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4000" b="1" i="1">
                <a:solidFill>
                  <a:srgbClr val="000000"/>
                </a:solidFill>
                <a:latin typeface="Arial"/>
                <a:ea typeface="Arial"/>
                <a:cs typeface="Arial"/>
                <a:sym typeface="Arial"/>
              </a:defRPr>
            </a:lvl1pPr>
          </a:lstStyle>
          <a:p>
            <a:r>
              <a:t>Modify an existing tool</a:t>
            </a:r>
          </a:p>
        </p:txBody>
      </p:sp>
      <p:pic>
        <p:nvPicPr>
          <p:cNvPr id="808" name="Picture 26" descr="Picture 26"/>
          <p:cNvPicPr>
            <a:picLocks noChangeAspect="1"/>
          </p:cNvPicPr>
          <p:nvPr/>
        </p:nvPicPr>
        <p:blipFill>
          <a:blip r:embed="rId4"/>
          <a:stretch>
            <a:fillRect/>
          </a:stretch>
        </p:blipFill>
        <p:spPr>
          <a:xfrm>
            <a:off x="95861" y="1739732"/>
            <a:ext cx="7924801" cy="11887201"/>
          </a:xfrm>
          <a:prstGeom prst="rect">
            <a:avLst/>
          </a:prstGeom>
          <a:ln w="12700">
            <a:miter lim="400000"/>
          </a:ln>
        </p:spPr>
      </p:pic>
      <p:sp>
        <p:nvSpPr>
          <p:cNvPr id="809" name="Slide Number"/>
          <p:cNvSpPr txBox="1">
            <a:spLocks noGrp="1"/>
          </p:cNvSpPr>
          <p:nvPr>
            <p:ph type="sldNum" sz="quarter" idx="4294967295"/>
          </p:nvPr>
        </p:nvSpPr>
        <p:spPr>
          <a:xfrm>
            <a:off x="16526152" y="12802239"/>
            <a:ext cx="504548" cy="551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anchor="ctr">
            <a:spAutoFit/>
          </a:bodyPr>
          <a:lstStyle>
            <a:lvl1pPr algn="r" defTabSz="1828800">
              <a:defRPr sz="2400">
                <a:solidFill>
                  <a:srgbClr val="888888"/>
                </a:solidFill>
                <a:latin typeface="Calibri"/>
                <a:ea typeface="Calibri"/>
                <a:cs typeface="Calibri"/>
                <a:sym typeface="Calibri"/>
              </a:defRPr>
            </a:lvl1pPr>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 name="Picture 9" descr="Picture 9"/>
          <p:cNvPicPr>
            <a:picLocks noChangeAspect="1"/>
          </p:cNvPicPr>
          <p:nvPr/>
        </p:nvPicPr>
        <p:blipFill>
          <a:blip r:embed="rId2"/>
          <a:stretch>
            <a:fillRect/>
          </a:stretch>
        </p:blipFill>
        <p:spPr>
          <a:xfrm>
            <a:off x="6691556" y="5669280"/>
            <a:ext cx="11596445" cy="8046721"/>
          </a:xfrm>
          <a:prstGeom prst="rect">
            <a:avLst/>
          </a:prstGeom>
          <a:ln w="12700">
            <a:miter lim="400000"/>
          </a:ln>
        </p:spPr>
      </p:pic>
      <p:sp>
        <p:nvSpPr>
          <p:cNvPr id="812" name="Rectangle 1"/>
          <p:cNvSpPr txBox="1"/>
          <p:nvPr/>
        </p:nvSpPr>
        <p:spPr>
          <a:xfrm>
            <a:off x="91440" y="1847621"/>
            <a:ext cx="18105121" cy="3570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rPr sz="3600" dirty="0"/>
              <a:t>Work from a sitting position to reach the ground or into raised beds.</a:t>
            </a:r>
          </a:p>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rPr sz="3600" dirty="0"/>
              <a:t>Ergonomically angled; keeps the hand and wrist in a neutral position, </a:t>
            </a:r>
            <a:r>
              <a:rPr sz="3600" dirty="0">
                <a:latin typeface="Gill Sans MT" panose="020B0502020104020203" pitchFamily="34" charset="77"/>
              </a:rPr>
              <a:t>decreasing</a:t>
            </a:r>
            <a:r>
              <a:rPr sz="3600" dirty="0"/>
              <a:t> stress and pain at these joints. </a:t>
            </a:r>
          </a:p>
          <a:p>
            <a:pPr marL="361950" indent="-361950" algn="l" defTabSz="1828800">
              <a:spcBef>
                <a:spcPts val="2400"/>
              </a:spcBef>
              <a:buSzPct val="100000"/>
              <a:buFont typeface="Arial"/>
              <a:buChar char="•"/>
              <a:defRPr sz="3600">
                <a:solidFill>
                  <a:srgbClr val="000000"/>
                </a:solidFill>
                <a:latin typeface="Arial"/>
                <a:ea typeface="Arial"/>
                <a:cs typeface="Arial"/>
                <a:sym typeface="Arial"/>
              </a:defRPr>
            </a:pPr>
            <a:r>
              <a:rPr sz="3600" dirty="0"/>
              <a:t>Forearm cuff attached to tool relieves stress on the wrist muscles and joint by transferring some of the work to the larger elbow and shoulder muscles and joints.  </a:t>
            </a:r>
          </a:p>
        </p:txBody>
      </p:sp>
      <p:sp>
        <p:nvSpPr>
          <p:cNvPr id="813" name="Text Box 2"/>
          <p:cNvSpPr txBox="1"/>
          <p:nvPr/>
        </p:nvSpPr>
        <p:spPr>
          <a:xfrm rot="20574468">
            <a:off x="9253703" y="8267106"/>
            <a:ext cx="1162051" cy="5511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Hoe</a:t>
            </a:r>
          </a:p>
        </p:txBody>
      </p:sp>
      <p:sp>
        <p:nvSpPr>
          <p:cNvPr id="814" name="Text Box 2"/>
          <p:cNvSpPr txBox="1"/>
          <p:nvPr/>
        </p:nvSpPr>
        <p:spPr>
          <a:xfrm rot="20484558">
            <a:off x="9741418" y="9175545"/>
            <a:ext cx="1943101" cy="5511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Cultivator</a:t>
            </a:r>
          </a:p>
        </p:txBody>
      </p:sp>
      <p:sp>
        <p:nvSpPr>
          <p:cNvPr id="815" name="Text Box 2"/>
          <p:cNvSpPr txBox="1"/>
          <p:nvPr/>
        </p:nvSpPr>
        <p:spPr>
          <a:xfrm rot="20607828">
            <a:off x="11367285" y="11243910"/>
            <a:ext cx="1162051" cy="5511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Fork</a:t>
            </a:r>
          </a:p>
        </p:txBody>
      </p:sp>
      <p:sp>
        <p:nvSpPr>
          <p:cNvPr id="816" name="Text Box 2"/>
          <p:cNvSpPr txBox="1"/>
          <p:nvPr/>
        </p:nvSpPr>
        <p:spPr>
          <a:xfrm>
            <a:off x="14587865" y="12571318"/>
            <a:ext cx="1790701" cy="5511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Arm Cuff</a:t>
            </a:r>
          </a:p>
        </p:txBody>
      </p:sp>
      <p:sp>
        <p:nvSpPr>
          <p:cNvPr id="817" name="Text Box 2"/>
          <p:cNvSpPr txBox="1"/>
          <p:nvPr/>
        </p:nvSpPr>
        <p:spPr>
          <a:xfrm rot="20488055">
            <a:off x="10763237" y="10279820"/>
            <a:ext cx="1466851" cy="5511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b="1" i="1">
                <a:solidFill>
                  <a:srgbClr val="000000"/>
                </a:solidFill>
                <a:latin typeface="Calibri"/>
                <a:ea typeface="Calibri"/>
                <a:cs typeface="Calibri"/>
                <a:sym typeface="Calibri"/>
              </a:defRPr>
            </a:lvl1pPr>
          </a:lstStyle>
          <a:p>
            <a:r>
              <a:t>Trowel</a:t>
            </a:r>
          </a:p>
        </p:txBody>
      </p:sp>
      <p:pic>
        <p:nvPicPr>
          <p:cNvPr id="821" name="Picture 16" descr="Picture 16"/>
          <p:cNvPicPr>
            <a:picLocks noChangeAspect="1"/>
          </p:cNvPicPr>
          <p:nvPr/>
        </p:nvPicPr>
        <p:blipFill>
          <a:blip r:embed="rId3"/>
          <a:stretch>
            <a:fillRect/>
          </a:stretch>
        </p:blipFill>
        <p:spPr>
          <a:xfrm>
            <a:off x="1" y="5669280"/>
            <a:ext cx="6882021" cy="8046721"/>
          </a:xfrm>
          <a:prstGeom prst="rect">
            <a:avLst/>
          </a:prstGeom>
          <a:ln w="12700">
            <a:miter lim="400000"/>
          </a:ln>
        </p:spPr>
      </p:pic>
      <p:sp>
        <p:nvSpPr>
          <p:cNvPr id="15" name="Peta Long Reach Easi-Grip® Tools">
            <a:extLst>
              <a:ext uri="{FF2B5EF4-FFF2-40B4-BE49-F238E27FC236}">
                <a16:creationId xmlns:a16="http://schemas.microsoft.com/office/drawing/2014/main" id="{9829A22A-AC97-B041-8CB0-0AC92D6C4A13}"/>
              </a:ext>
            </a:extLst>
          </p:cNvPr>
          <p:cNvSpPr txBox="1"/>
          <p:nvPr/>
        </p:nvSpPr>
        <p:spPr>
          <a:xfrm>
            <a:off x="1" y="1"/>
            <a:ext cx="18250926" cy="1596168"/>
          </a:xfrm>
          <a:prstGeom prst="rect">
            <a:avLst/>
          </a:prstGeom>
          <a:solidFill>
            <a:schemeClr val="bg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normAutofit/>
          </a:bodyPr>
          <a:lstStyle>
            <a:lvl1pPr defTabSz="1828800">
              <a:lnSpc>
                <a:spcPct val="90000"/>
              </a:lnSpc>
              <a:defRPr sz="8000">
                <a:solidFill>
                  <a:srgbClr val="404040"/>
                </a:solidFill>
                <a:latin typeface="Arial"/>
                <a:ea typeface="Arial"/>
                <a:cs typeface="Arial"/>
                <a:sym typeface="Arial"/>
              </a:defRPr>
            </a:lvl1pPr>
          </a:lstStyle>
          <a:p>
            <a:r>
              <a:rPr lang="en-US" dirty="0"/>
              <a:t>Peta </a:t>
            </a:r>
            <a:r>
              <a:rPr lang="en-US" dirty="0">
                <a:latin typeface="Gill Sans MT" panose="020B0502020104020203" pitchFamily="34" charset="77"/>
              </a:rPr>
              <a:t>Long</a:t>
            </a:r>
            <a:r>
              <a:rPr lang="en-US" dirty="0"/>
              <a:t> Reach </a:t>
            </a:r>
            <a:r>
              <a:rPr lang="en-US" dirty="0" err="1"/>
              <a:t>Easi</a:t>
            </a:r>
            <a:r>
              <a:rPr lang="en-US" dirty="0"/>
              <a:t>-Grip® Tools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Picture 15" descr="Picture 15"/>
          <p:cNvPicPr>
            <a:picLocks noChangeAspect="1"/>
          </p:cNvPicPr>
          <p:nvPr/>
        </p:nvPicPr>
        <p:blipFill>
          <a:blip r:embed="rId3"/>
          <a:stretch>
            <a:fillRect/>
          </a:stretch>
        </p:blipFill>
        <p:spPr>
          <a:xfrm>
            <a:off x="12504102" y="851649"/>
            <a:ext cx="5630777" cy="2743201"/>
          </a:xfrm>
          <a:prstGeom prst="rect">
            <a:avLst/>
          </a:prstGeom>
          <a:ln w="12700">
            <a:miter lim="400000"/>
          </a:ln>
        </p:spPr>
      </p:pic>
      <p:pic>
        <p:nvPicPr>
          <p:cNvPr id="824" name="Picture 6" descr="Picture 6"/>
          <p:cNvPicPr>
            <a:picLocks noChangeAspect="1"/>
          </p:cNvPicPr>
          <p:nvPr/>
        </p:nvPicPr>
        <p:blipFill>
          <a:blip r:embed="rId4"/>
          <a:stretch>
            <a:fillRect/>
          </a:stretch>
        </p:blipFill>
        <p:spPr>
          <a:xfrm>
            <a:off x="12759767" y="6125882"/>
            <a:ext cx="5303521" cy="5303521"/>
          </a:xfrm>
          <a:prstGeom prst="rect">
            <a:avLst/>
          </a:prstGeom>
          <a:ln w="12700">
            <a:miter lim="400000"/>
          </a:ln>
        </p:spPr>
      </p:pic>
      <p:sp>
        <p:nvSpPr>
          <p:cNvPr id="825" name="Title 1"/>
          <p:cNvSpPr txBox="1">
            <a:spLocks noGrp="1"/>
          </p:cNvSpPr>
          <p:nvPr>
            <p:ph type="title"/>
          </p:nvPr>
        </p:nvSpPr>
        <p:spPr>
          <a:xfrm>
            <a:off x="0" y="11718329"/>
            <a:ext cx="18288000" cy="1489673"/>
          </a:xfrm>
          <a:prstGeom prst="rect">
            <a:avLst/>
          </a:prstGeom>
          <a:solidFill>
            <a:srgbClr val="D0CECE"/>
          </a:solidFill>
        </p:spPr>
        <p:txBody>
          <a:bodyPr/>
          <a:lstStyle>
            <a:lvl1pPr algn="ctr">
              <a:defRPr sz="8000">
                <a:solidFill>
                  <a:srgbClr val="404040"/>
                </a:solidFill>
                <a:latin typeface="Gill Sans MT"/>
                <a:ea typeface="Gill Sans MT"/>
                <a:cs typeface="Gill Sans MT"/>
                <a:sym typeface="Gill Sans MT"/>
              </a:defRPr>
            </a:lvl1pPr>
          </a:lstStyle>
          <a:p>
            <a:r>
              <a:t>Use Proper Pruners</a:t>
            </a:r>
          </a:p>
        </p:txBody>
      </p:sp>
      <p:pic>
        <p:nvPicPr>
          <p:cNvPr id="826" name="Picture 2" descr="Picture 2"/>
          <p:cNvPicPr>
            <a:picLocks noChangeAspect="1"/>
          </p:cNvPicPr>
          <p:nvPr/>
        </p:nvPicPr>
        <p:blipFill>
          <a:blip r:embed="rId5"/>
          <a:stretch>
            <a:fillRect/>
          </a:stretch>
        </p:blipFill>
        <p:spPr>
          <a:xfrm>
            <a:off x="328705" y="268941"/>
            <a:ext cx="5014464" cy="3730754"/>
          </a:xfrm>
          <a:prstGeom prst="rect">
            <a:avLst/>
          </a:prstGeom>
          <a:ln w="12700">
            <a:miter lim="400000"/>
          </a:ln>
        </p:spPr>
      </p:pic>
      <p:sp>
        <p:nvSpPr>
          <p:cNvPr id="827" name="TextBox 3"/>
          <p:cNvSpPr txBox="1"/>
          <p:nvPr/>
        </p:nvSpPr>
        <p:spPr>
          <a:xfrm>
            <a:off x="3438265" y="2435413"/>
            <a:ext cx="1908885"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Ratchet </a:t>
            </a:r>
          </a:p>
        </p:txBody>
      </p:sp>
      <p:pic>
        <p:nvPicPr>
          <p:cNvPr id="828" name="Picture 9" descr="Picture 9"/>
          <p:cNvPicPr>
            <a:picLocks noChangeAspect="1"/>
          </p:cNvPicPr>
          <p:nvPr/>
        </p:nvPicPr>
        <p:blipFill>
          <a:blip r:embed="rId6"/>
          <a:stretch>
            <a:fillRect/>
          </a:stretch>
        </p:blipFill>
        <p:spPr>
          <a:xfrm>
            <a:off x="636493" y="7306237"/>
            <a:ext cx="4989321" cy="4059937"/>
          </a:xfrm>
          <a:prstGeom prst="rect">
            <a:avLst/>
          </a:prstGeom>
          <a:ln w="12700">
            <a:miter lim="400000"/>
          </a:ln>
        </p:spPr>
      </p:pic>
      <p:sp>
        <p:nvSpPr>
          <p:cNvPr id="829" name="TextBox 16"/>
          <p:cNvSpPr txBox="1"/>
          <p:nvPr/>
        </p:nvSpPr>
        <p:spPr>
          <a:xfrm>
            <a:off x="2742003" y="10225746"/>
            <a:ext cx="2754558"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Small Hand</a:t>
            </a:r>
          </a:p>
        </p:txBody>
      </p:sp>
      <p:sp>
        <p:nvSpPr>
          <p:cNvPr id="830" name="TextBox 17"/>
          <p:cNvSpPr txBox="1"/>
          <p:nvPr/>
        </p:nvSpPr>
        <p:spPr>
          <a:xfrm>
            <a:off x="15537630" y="9634070"/>
            <a:ext cx="2267473"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Left Hand </a:t>
            </a:r>
          </a:p>
        </p:txBody>
      </p:sp>
      <p:pic>
        <p:nvPicPr>
          <p:cNvPr id="831" name="Picture 13" descr="Picture 13"/>
          <p:cNvPicPr>
            <a:picLocks noChangeAspect="1"/>
          </p:cNvPicPr>
          <p:nvPr/>
        </p:nvPicPr>
        <p:blipFill>
          <a:blip r:embed="rId7"/>
          <a:stretch>
            <a:fillRect/>
          </a:stretch>
        </p:blipFill>
        <p:spPr>
          <a:xfrm>
            <a:off x="9161933" y="4320991"/>
            <a:ext cx="6792687" cy="2377441"/>
          </a:xfrm>
          <a:prstGeom prst="rect">
            <a:avLst/>
          </a:prstGeom>
          <a:ln w="12700">
            <a:miter lim="400000"/>
          </a:ln>
        </p:spPr>
      </p:pic>
      <p:sp>
        <p:nvSpPr>
          <p:cNvPr id="832" name="TextBox 20"/>
          <p:cNvSpPr txBox="1"/>
          <p:nvPr/>
        </p:nvSpPr>
        <p:spPr>
          <a:xfrm>
            <a:off x="10194665" y="6069107"/>
            <a:ext cx="1412837"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Anvil</a:t>
            </a:r>
          </a:p>
        </p:txBody>
      </p:sp>
      <p:pic>
        <p:nvPicPr>
          <p:cNvPr id="833" name="Picture 14" descr="Picture 14"/>
          <p:cNvPicPr>
            <a:picLocks noChangeAspect="1"/>
          </p:cNvPicPr>
          <p:nvPr/>
        </p:nvPicPr>
        <p:blipFill>
          <a:blip r:embed="rId8"/>
          <a:stretch>
            <a:fillRect/>
          </a:stretch>
        </p:blipFill>
        <p:spPr>
          <a:xfrm>
            <a:off x="5898785" y="578225"/>
            <a:ext cx="5848461" cy="1956818"/>
          </a:xfrm>
          <a:prstGeom prst="rect">
            <a:avLst/>
          </a:prstGeom>
          <a:ln w="12700">
            <a:miter lim="400000"/>
          </a:ln>
        </p:spPr>
      </p:pic>
      <p:sp>
        <p:nvSpPr>
          <p:cNvPr id="834" name="TextBox 22"/>
          <p:cNvSpPr txBox="1"/>
          <p:nvPr/>
        </p:nvSpPr>
        <p:spPr>
          <a:xfrm>
            <a:off x="7816029" y="2620682"/>
            <a:ext cx="2655943"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PowerGear </a:t>
            </a:r>
          </a:p>
        </p:txBody>
      </p:sp>
      <p:sp>
        <p:nvSpPr>
          <p:cNvPr id="835" name="TextBox 24"/>
          <p:cNvSpPr txBox="1"/>
          <p:nvPr/>
        </p:nvSpPr>
        <p:spPr>
          <a:xfrm>
            <a:off x="14778616" y="3239249"/>
            <a:ext cx="2939825"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Power Step</a:t>
            </a:r>
          </a:p>
        </p:txBody>
      </p:sp>
      <p:pic>
        <p:nvPicPr>
          <p:cNvPr id="836" name="Picture 21" descr="Picture 21"/>
          <p:cNvPicPr>
            <a:picLocks noChangeAspect="1"/>
          </p:cNvPicPr>
          <p:nvPr/>
        </p:nvPicPr>
        <p:blipFill>
          <a:blip r:embed="rId9"/>
          <a:stretch>
            <a:fillRect/>
          </a:stretch>
        </p:blipFill>
        <p:spPr>
          <a:xfrm>
            <a:off x="1389530" y="4407649"/>
            <a:ext cx="6858001" cy="2194561"/>
          </a:xfrm>
          <a:prstGeom prst="rect">
            <a:avLst/>
          </a:prstGeom>
          <a:ln w="12700">
            <a:miter lim="400000"/>
          </a:ln>
        </p:spPr>
      </p:pic>
      <p:sp>
        <p:nvSpPr>
          <p:cNvPr id="837" name="TextBox 28"/>
          <p:cNvSpPr txBox="1"/>
          <p:nvPr/>
        </p:nvSpPr>
        <p:spPr>
          <a:xfrm>
            <a:off x="2326641" y="6329083"/>
            <a:ext cx="1929803"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Bypass</a:t>
            </a:r>
          </a:p>
        </p:txBody>
      </p:sp>
      <p:pic>
        <p:nvPicPr>
          <p:cNvPr id="838" name="Picture 23" descr="Picture 23"/>
          <p:cNvPicPr>
            <a:picLocks noChangeAspect="1"/>
          </p:cNvPicPr>
          <p:nvPr/>
        </p:nvPicPr>
        <p:blipFill>
          <a:blip r:embed="rId10"/>
          <a:stretch>
            <a:fillRect/>
          </a:stretch>
        </p:blipFill>
        <p:spPr>
          <a:xfrm>
            <a:off x="6920752" y="7723093"/>
            <a:ext cx="4772933" cy="2871217"/>
          </a:xfrm>
          <a:prstGeom prst="rect">
            <a:avLst/>
          </a:prstGeom>
          <a:ln w="12700">
            <a:miter lim="400000"/>
          </a:ln>
        </p:spPr>
      </p:pic>
      <p:sp>
        <p:nvSpPr>
          <p:cNvPr id="839" name="TextBox 30"/>
          <p:cNvSpPr txBox="1"/>
          <p:nvPr/>
        </p:nvSpPr>
        <p:spPr>
          <a:xfrm>
            <a:off x="7397673" y="9923929"/>
            <a:ext cx="2509521"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Cut &amp; Hold</a:t>
            </a:r>
          </a:p>
        </p:txBody>
      </p:sp>
      <p:sp>
        <p:nvSpPr>
          <p:cNvPr id="840" name="Straight Connector 26"/>
          <p:cNvSpPr/>
          <p:nvPr/>
        </p:nvSpPr>
        <p:spPr>
          <a:xfrm>
            <a:off x="0" y="11534589"/>
            <a:ext cx="18288000" cy="1"/>
          </a:xfrm>
          <a:prstGeom prst="line">
            <a:avLst/>
          </a:prstGeom>
          <a:ln w="139700">
            <a:solidFill>
              <a:srgbClr val="404040"/>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
        <p:nvSpPr>
          <p:cNvPr id="841" name="Straight Connector 33"/>
          <p:cNvSpPr/>
          <p:nvPr/>
        </p:nvSpPr>
        <p:spPr>
          <a:xfrm>
            <a:off x="0" y="13387292"/>
            <a:ext cx="18288000" cy="1"/>
          </a:xfrm>
          <a:prstGeom prst="line">
            <a:avLst/>
          </a:prstGeom>
          <a:ln w="139700">
            <a:solidFill>
              <a:srgbClr val="404040"/>
            </a:solidFill>
            <a:miter/>
          </a:ln>
        </p:spPr>
        <p:txBody>
          <a:bodyPr tIns="91439" bIns="91439"/>
          <a:lstStyle/>
          <a:p>
            <a:pPr algn="l" defTabSz="1828800">
              <a:defRPr sz="3600">
                <a:solidFill>
                  <a:srgbClr val="000000"/>
                </a:solidFill>
                <a:latin typeface="Calibri"/>
                <a:ea typeface="Calibri"/>
                <a:cs typeface="Calibri"/>
                <a:sym typeface="Calibri"/>
              </a:defRPr>
            </a:pPr>
            <a:endParaRPr sz="360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itle 1"/>
          <p:cNvSpPr txBox="1">
            <a:spLocks noGrp="1"/>
          </p:cNvSpPr>
          <p:nvPr>
            <p:ph type="title"/>
          </p:nvPr>
        </p:nvSpPr>
        <p:spPr>
          <a:xfrm>
            <a:off x="0" y="11265560"/>
            <a:ext cx="18288000" cy="2020211"/>
          </a:xfrm>
          <a:prstGeom prst="rect">
            <a:avLst/>
          </a:prstGeom>
          <a:solidFill>
            <a:srgbClr val="404040"/>
          </a:solidFill>
        </p:spPr>
        <p:txBody>
          <a:bodyPr/>
          <a:lstStyle>
            <a:lvl1pPr algn="ctr">
              <a:defRPr sz="8000">
                <a:solidFill>
                  <a:srgbClr val="FFFFFF"/>
                </a:solidFill>
                <a:latin typeface="Gill Sans MT"/>
                <a:ea typeface="Gill Sans MT"/>
                <a:cs typeface="Gill Sans MT"/>
                <a:sym typeface="Gill Sans MT"/>
              </a:defRPr>
            </a:lvl1pPr>
          </a:lstStyle>
          <a:p>
            <a:r>
              <a:t>Select Pruner for Hand Size</a:t>
            </a:r>
          </a:p>
        </p:txBody>
      </p:sp>
      <p:pic>
        <p:nvPicPr>
          <p:cNvPr id="846" name="Picture 2" descr="Picture 2"/>
          <p:cNvPicPr>
            <a:picLocks noChangeAspect="1"/>
          </p:cNvPicPr>
          <p:nvPr/>
        </p:nvPicPr>
        <p:blipFill>
          <a:blip r:embed="rId3"/>
          <a:stretch>
            <a:fillRect/>
          </a:stretch>
        </p:blipFill>
        <p:spPr>
          <a:xfrm>
            <a:off x="0" y="6711"/>
            <a:ext cx="9728200" cy="10832379"/>
          </a:xfrm>
          <a:prstGeom prst="rect">
            <a:avLst/>
          </a:prstGeom>
          <a:ln w="12700">
            <a:miter lim="400000"/>
          </a:ln>
        </p:spPr>
      </p:pic>
      <p:sp>
        <p:nvSpPr>
          <p:cNvPr id="847" name="TextBox 4"/>
          <p:cNvSpPr txBox="1"/>
          <p:nvPr/>
        </p:nvSpPr>
        <p:spPr>
          <a:xfrm>
            <a:off x="5989768" y="1060489"/>
            <a:ext cx="2469749"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4400" b="1">
                <a:solidFill>
                  <a:srgbClr val="FFFFFF"/>
                </a:solidFill>
                <a:latin typeface="Arial"/>
                <a:ea typeface="Arial"/>
                <a:cs typeface="Arial"/>
                <a:sym typeface="Arial"/>
              </a:defRPr>
            </a:lvl1pPr>
          </a:lstStyle>
          <a:p>
            <a:r>
              <a:t>Stress</a:t>
            </a:r>
          </a:p>
        </p:txBody>
      </p:sp>
      <p:pic>
        <p:nvPicPr>
          <p:cNvPr id="848" name="Picture 3" descr="Picture 3"/>
          <p:cNvPicPr>
            <a:picLocks noChangeAspect="1"/>
          </p:cNvPicPr>
          <p:nvPr/>
        </p:nvPicPr>
        <p:blipFill>
          <a:blip r:embed="rId4"/>
          <a:stretch>
            <a:fillRect/>
          </a:stretch>
        </p:blipFill>
        <p:spPr>
          <a:xfrm>
            <a:off x="9931400" y="7290"/>
            <a:ext cx="8356600" cy="10831219"/>
          </a:xfrm>
          <a:prstGeom prst="rect">
            <a:avLst/>
          </a:prstGeom>
          <a:ln w="12700">
            <a:miter lim="400000"/>
          </a:ln>
        </p:spPr>
      </p:pic>
      <p:sp>
        <p:nvSpPr>
          <p:cNvPr id="849" name="TextBox 4"/>
          <p:cNvSpPr txBox="1"/>
          <p:nvPr/>
        </p:nvSpPr>
        <p:spPr>
          <a:xfrm>
            <a:off x="11109865" y="1103539"/>
            <a:ext cx="2464459"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4400" b="1">
                <a:solidFill>
                  <a:srgbClr val="FFFFFF"/>
                </a:solidFill>
                <a:latin typeface="Arial"/>
                <a:ea typeface="Arial"/>
                <a:cs typeface="Arial"/>
                <a:sym typeface="Arial"/>
              </a:defRPr>
            </a:lvl1pPr>
          </a:lstStyle>
          <a:p>
            <a:r>
              <a:t>Better</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itle 1"/>
          <p:cNvSpPr txBox="1">
            <a:spLocks noGrp="1"/>
          </p:cNvSpPr>
          <p:nvPr>
            <p:ph type="title"/>
          </p:nvPr>
        </p:nvSpPr>
        <p:spPr>
          <a:xfrm>
            <a:off x="0" y="-1"/>
            <a:ext cx="18288000" cy="2183296"/>
          </a:xfrm>
          <a:prstGeom prst="rect">
            <a:avLst/>
          </a:prstGeom>
          <a:solidFill>
            <a:srgbClr val="D9D9D9"/>
          </a:solidFill>
        </p:spPr>
        <p:txBody>
          <a:bodyPr/>
          <a:lstStyle>
            <a:lvl1pPr algn="ctr">
              <a:lnSpc>
                <a:spcPct val="100000"/>
              </a:lnSpc>
              <a:defRPr sz="8000">
                <a:solidFill>
                  <a:srgbClr val="404040"/>
                </a:solidFill>
                <a:latin typeface="Gill Sans MT"/>
                <a:ea typeface="Gill Sans MT"/>
                <a:cs typeface="Gill Sans MT"/>
                <a:sym typeface="Gill Sans MT"/>
              </a:defRPr>
            </a:lvl1pPr>
          </a:lstStyle>
          <a:p>
            <a:r>
              <a:t>Anvil vs. Bypass Pruners</a:t>
            </a:r>
          </a:p>
        </p:txBody>
      </p:sp>
      <p:sp>
        <p:nvSpPr>
          <p:cNvPr id="854" name="TextBox 2"/>
          <p:cNvSpPr txBox="1"/>
          <p:nvPr/>
        </p:nvSpPr>
        <p:spPr>
          <a:xfrm>
            <a:off x="1404750" y="10124140"/>
            <a:ext cx="6398735" cy="264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339725" indent="-336550" algn="l" defTabSz="1828800">
              <a:buSzPct val="100000"/>
              <a:buFont typeface="Arial"/>
              <a:buChar char="•"/>
              <a:defRPr sz="4000">
                <a:solidFill>
                  <a:srgbClr val="000000"/>
                </a:solidFill>
                <a:latin typeface="Arial"/>
                <a:ea typeface="Arial"/>
                <a:cs typeface="Arial"/>
                <a:sym typeface="Arial"/>
              </a:defRPr>
            </a:pPr>
            <a:r>
              <a:rPr sz="4000"/>
              <a:t>Anvil pruners tend to crush soft plant tissue.</a:t>
            </a:r>
          </a:p>
          <a:p>
            <a:pPr marL="339725" indent="-336550" algn="l" defTabSz="1828800">
              <a:buSzPct val="100000"/>
              <a:buFont typeface="Arial"/>
              <a:buChar char="•"/>
              <a:defRPr sz="4000">
                <a:solidFill>
                  <a:srgbClr val="000000"/>
                </a:solidFill>
                <a:latin typeface="Arial"/>
                <a:ea typeface="Arial"/>
                <a:cs typeface="Arial"/>
                <a:sym typeface="Arial"/>
              </a:defRPr>
            </a:pPr>
            <a:r>
              <a:rPr sz="4000"/>
              <a:t>Ideal for hard-to-cut, tough, dry or dead wood</a:t>
            </a:r>
            <a:r>
              <a:rPr sz="3600">
                <a:latin typeface="Calibri"/>
                <a:ea typeface="Calibri"/>
                <a:cs typeface="Calibri"/>
                <a:sym typeface="Calibri"/>
              </a:rPr>
              <a:t>.</a:t>
            </a:r>
          </a:p>
        </p:txBody>
      </p:sp>
      <p:sp>
        <p:nvSpPr>
          <p:cNvPr id="855" name="TextBox 9"/>
          <p:cNvSpPr txBox="1"/>
          <p:nvPr/>
        </p:nvSpPr>
        <p:spPr>
          <a:xfrm>
            <a:off x="9434148" y="10139080"/>
            <a:ext cx="7699180" cy="264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339725" indent="-336550" algn="l" defTabSz="1828800">
              <a:buSzPct val="100000"/>
              <a:buFont typeface="Arial"/>
              <a:buChar char="•"/>
              <a:defRPr sz="4000">
                <a:solidFill>
                  <a:srgbClr val="000000"/>
                </a:solidFill>
                <a:latin typeface="Arial"/>
                <a:ea typeface="Arial"/>
                <a:cs typeface="Arial"/>
                <a:sym typeface="Arial"/>
              </a:defRPr>
            </a:pPr>
            <a:r>
              <a:rPr sz="4000"/>
              <a:t>Bypass pruners work more like scissors where two blades pass by each other.</a:t>
            </a:r>
          </a:p>
          <a:p>
            <a:pPr marL="339725" indent="-336550" algn="l" defTabSz="1828800">
              <a:buSzPct val="100000"/>
              <a:buFont typeface="Arial"/>
              <a:buChar char="•"/>
              <a:defRPr sz="4000">
                <a:solidFill>
                  <a:srgbClr val="000000"/>
                </a:solidFill>
                <a:latin typeface="Arial"/>
                <a:ea typeface="Arial"/>
                <a:cs typeface="Arial"/>
                <a:sym typeface="Arial"/>
              </a:defRPr>
            </a:pPr>
            <a:r>
              <a:rPr sz="4000"/>
              <a:t>Closer, more precise cuts</a:t>
            </a:r>
            <a:r>
              <a:rPr sz="3600">
                <a:latin typeface="Calibri"/>
                <a:ea typeface="Calibri"/>
                <a:cs typeface="Calibri"/>
                <a:sym typeface="Calibri"/>
              </a:rPr>
              <a:t>.</a:t>
            </a:r>
          </a:p>
        </p:txBody>
      </p:sp>
      <p:pic>
        <p:nvPicPr>
          <p:cNvPr id="856" name="Picture 3" descr="Picture 3"/>
          <p:cNvPicPr>
            <a:picLocks noChangeAspect="1"/>
          </p:cNvPicPr>
          <p:nvPr/>
        </p:nvPicPr>
        <p:blipFill>
          <a:blip r:embed="rId3"/>
          <a:stretch>
            <a:fillRect/>
          </a:stretch>
        </p:blipFill>
        <p:spPr>
          <a:xfrm>
            <a:off x="806822" y="3240742"/>
            <a:ext cx="7590120" cy="6157259"/>
          </a:xfrm>
          <a:prstGeom prst="rect">
            <a:avLst/>
          </a:prstGeom>
          <a:ln w="152400">
            <a:solidFill>
              <a:srgbClr val="D9D9D9"/>
            </a:solidFill>
          </a:ln>
        </p:spPr>
      </p:pic>
      <p:pic>
        <p:nvPicPr>
          <p:cNvPr id="857" name="Picture 6" descr="Picture 6"/>
          <p:cNvPicPr>
            <a:picLocks noChangeAspect="1"/>
          </p:cNvPicPr>
          <p:nvPr/>
        </p:nvPicPr>
        <p:blipFill>
          <a:blip r:embed="rId4"/>
          <a:stretch>
            <a:fillRect/>
          </a:stretch>
        </p:blipFill>
        <p:spPr>
          <a:xfrm>
            <a:off x="9278467" y="3270624"/>
            <a:ext cx="8108221" cy="6108192"/>
          </a:xfrm>
          <a:prstGeom prst="rect">
            <a:avLst/>
          </a:prstGeom>
          <a:ln w="152400">
            <a:solidFill>
              <a:srgbClr val="D9D9D9"/>
            </a:solidFill>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itle 1"/>
          <p:cNvSpPr txBox="1">
            <a:spLocks noGrp="1"/>
          </p:cNvSpPr>
          <p:nvPr>
            <p:ph type="title"/>
          </p:nvPr>
        </p:nvSpPr>
        <p:spPr>
          <a:xfrm>
            <a:off x="16012831" y="4812"/>
            <a:ext cx="2243051" cy="13711188"/>
          </a:xfrm>
          <a:prstGeom prst="rect">
            <a:avLst/>
          </a:prstGeom>
          <a:solidFill>
            <a:srgbClr val="D0CECE"/>
          </a:solidFill>
          <a:effectLst>
            <a:outerShdw blurRad="76200" dist="38100" dir="5400000" rotWithShape="0">
              <a:srgbClr val="000000">
                <a:alpha val="37999"/>
              </a:srgbClr>
            </a:outerShdw>
          </a:effectLst>
        </p:spPr>
        <p:txBody>
          <a:bodyPr vert="eaVert"/>
          <a:lstStyle>
            <a:lvl1pPr>
              <a:lnSpc>
                <a:spcPct val="100000"/>
              </a:lnSpc>
              <a:defRPr sz="10800" spc="-200">
                <a:latin typeface="Gill Sans MT"/>
                <a:ea typeface="Gill Sans MT"/>
                <a:cs typeface="Gill Sans MT"/>
                <a:sym typeface="Gill Sans MT"/>
              </a:defRPr>
            </a:lvl1pPr>
          </a:lstStyle>
          <a:p>
            <a:r>
              <a:t>PRUNING</a:t>
            </a:r>
          </a:p>
        </p:txBody>
      </p:sp>
      <p:pic>
        <p:nvPicPr>
          <p:cNvPr id="862" name="Picture 2" descr="Picture 2"/>
          <p:cNvPicPr>
            <a:picLocks noChangeAspect="1"/>
          </p:cNvPicPr>
          <p:nvPr/>
        </p:nvPicPr>
        <p:blipFill>
          <a:blip r:embed="rId3"/>
          <a:stretch>
            <a:fillRect/>
          </a:stretch>
        </p:blipFill>
        <p:spPr>
          <a:xfrm>
            <a:off x="9326052" y="4342894"/>
            <a:ext cx="6251945" cy="9368295"/>
          </a:xfrm>
          <a:prstGeom prst="rect">
            <a:avLst/>
          </a:prstGeom>
          <a:ln w="12700">
            <a:miter lim="400000"/>
          </a:ln>
        </p:spPr>
      </p:pic>
      <p:pic>
        <p:nvPicPr>
          <p:cNvPr id="863" name="Picture 3" descr="Picture 3"/>
          <p:cNvPicPr>
            <a:picLocks noChangeAspect="1"/>
          </p:cNvPicPr>
          <p:nvPr/>
        </p:nvPicPr>
        <p:blipFill>
          <a:blip r:embed="rId4"/>
          <a:stretch>
            <a:fillRect/>
          </a:stretch>
        </p:blipFill>
        <p:spPr>
          <a:xfrm>
            <a:off x="6025216" y="8369080"/>
            <a:ext cx="3191101" cy="5346921"/>
          </a:xfrm>
          <a:prstGeom prst="rect">
            <a:avLst/>
          </a:prstGeom>
          <a:ln w="12700">
            <a:miter lim="400000"/>
          </a:ln>
        </p:spPr>
      </p:pic>
      <p:pic>
        <p:nvPicPr>
          <p:cNvPr id="864" name="Picture 2" descr="Picture 2"/>
          <p:cNvPicPr>
            <a:picLocks noChangeAspect="1"/>
          </p:cNvPicPr>
          <p:nvPr/>
        </p:nvPicPr>
        <p:blipFill>
          <a:blip r:embed="rId5"/>
          <a:stretch>
            <a:fillRect/>
          </a:stretch>
        </p:blipFill>
        <p:spPr>
          <a:xfrm>
            <a:off x="1241" y="4338084"/>
            <a:ext cx="5895245" cy="9377916"/>
          </a:xfrm>
          <a:prstGeom prst="rect">
            <a:avLst/>
          </a:prstGeom>
          <a:ln w="12700">
            <a:miter lim="400000"/>
          </a:ln>
        </p:spPr>
      </p:pic>
      <p:sp>
        <p:nvSpPr>
          <p:cNvPr id="865" name="TextBox 4"/>
          <p:cNvSpPr txBox="1"/>
          <p:nvPr/>
        </p:nvSpPr>
        <p:spPr>
          <a:xfrm>
            <a:off x="6363535" y="4968589"/>
            <a:ext cx="2509537" cy="276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defTabSz="1828800">
              <a:defRPr sz="5600" b="1">
                <a:solidFill>
                  <a:srgbClr val="262626"/>
                </a:solidFill>
                <a:latin typeface="Arial"/>
                <a:ea typeface="Arial"/>
                <a:cs typeface="Arial"/>
                <a:sym typeface="Arial"/>
              </a:defRPr>
            </a:pPr>
            <a:r>
              <a:rPr sz="5600"/>
              <a:t>Cut</a:t>
            </a:r>
          </a:p>
          <a:p>
            <a:pPr defTabSz="1828800">
              <a:defRPr sz="5600" b="1">
                <a:solidFill>
                  <a:srgbClr val="262626"/>
                </a:solidFill>
                <a:latin typeface="Arial"/>
                <a:ea typeface="Arial"/>
                <a:cs typeface="Arial"/>
                <a:sym typeface="Arial"/>
              </a:defRPr>
            </a:pPr>
            <a:r>
              <a:rPr sz="5600"/>
              <a:t>and</a:t>
            </a:r>
          </a:p>
          <a:p>
            <a:pPr defTabSz="1828800">
              <a:defRPr sz="5600" b="1">
                <a:solidFill>
                  <a:srgbClr val="262626"/>
                </a:solidFill>
                <a:latin typeface="Arial"/>
                <a:ea typeface="Arial"/>
                <a:cs typeface="Arial"/>
                <a:sym typeface="Arial"/>
              </a:defRPr>
            </a:pPr>
            <a:r>
              <a:rPr sz="5600"/>
              <a:t>Hold</a:t>
            </a:r>
          </a:p>
        </p:txBody>
      </p:sp>
      <p:sp>
        <p:nvSpPr>
          <p:cNvPr id="866" name="Title 1"/>
          <p:cNvSpPr txBox="1"/>
          <p:nvPr/>
        </p:nvSpPr>
        <p:spPr>
          <a:xfrm>
            <a:off x="11980401" y="869339"/>
            <a:ext cx="3420055" cy="2392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914400">
              <a:defRPr sz="4800">
                <a:solidFill>
                  <a:srgbClr val="262626"/>
                </a:solidFill>
                <a:latin typeface="Gill Sans MT"/>
                <a:ea typeface="Gill Sans MT"/>
                <a:cs typeface="Gill Sans MT"/>
                <a:sym typeface="Gill Sans MT"/>
              </a:defRPr>
            </a:lvl1pPr>
          </a:lstStyle>
          <a:p>
            <a:r>
              <a:t>Two Hands when Possible</a:t>
            </a:r>
          </a:p>
        </p:txBody>
      </p:sp>
      <p:sp>
        <p:nvSpPr>
          <p:cNvPr id="867" name="TextBox 9"/>
          <p:cNvSpPr txBox="1"/>
          <p:nvPr/>
        </p:nvSpPr>
        <p:spPr>
          <a:xfrm>
            <a:off x="1" y="12423337"/>
            <a:ext cx="5886825" cy="1292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3600">
                <a:solidFill>
                  <a:srgbClr val="262626"/>
                </a:solidFill>
                <a:latin typeface="Gill Sans MT"/>
                <a:ea typeface="Gill Sans MT"/>
                <a:cs typeface="Gill Sans MT"/>
                <a:sym typeface="Gill Sans MT"/>
              </a:defRPr>
            </a:pPr>
            <a:r>
              <a:rPr sz="3600"/>
              <a:t>5 minute maximum</a:t>
            </a:r>
          </a:p>
          <a:p>
            <a:pPr defTabSz="1828800">
              <a:defRPr sz="3600">
                <a:solidFill>
                  <a:srgbClr val="262626"/>
                </a:solidFill>
                <a:latin typeface="Gill Sans MT"/>
                <a:ea typeface="Gill Sans MT"/>
                <a:cs typeface="Gill Sans MT"/>
                <a:sym typeface="Gill Sans MT"/>
              </a:defRPr>
            </a:pPr>
            <a:r>
              <a:rPr sz="3600"/>
              <a:t>on neck movements</a:t>
            </a:r>
          </a:p>
        </p:txBody>
      </p:sp>
      <p:sp>
        <p:nvSpPr>
          <p:cNvPr id="868" name="TextBox 4"/>
          <p:cNvSpPr txBox="1"/>
          <p:nvPr/>
        </p:nvSpPr>
        <p:spPr>
          <a:xfrm>
            <a:off x="3577383" y="7406987"/>
            <a:ext cx="1905068"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3600" b="1">
                <a:solidFill>
                  <a:srgbClr val="FFFFFF"/>
                </a:solidFill>
                <a:latin typeface="Gill Sans MT"/>
                <a:ea typeface="Gill Sans MT"/>
                <a:cs typeface="Gill Sans MT"/>
                <a:sym typeface="Gill Sans MT"/>
              </a:defRPr>
            </a:lvl1pPr>
          </a:lstStyle>
          <a:p>
            <a:r>
              <a:t>Beware</a:t>
            </a:r>
          </a:p>
        </p:txBody>
      </p:sp>
      <p:pic>
        <p:nvPicPr>
          <p:cNvPr id="869" name="Picture 3" descr="Picture 3"/>
          <p:cNvPicPr>
            <a:picLocks noChangeAspect="1"/>
          </p:cNvPicPr>
          <p:nvPr/>
        </p:nvPicPr>
        <p:blipFill>
          <a:blip r:embed="rId6"/>
          <a:stretch>
            <a:fillRect/>
          </a:stretch>
        </p:blipFill>
        <p:spPr>
          <a:xfrm>
            <a:off x="0" y="3839"/>
            <a:ext cx="11454126" cy="4235139"/>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Rectangle 3"/>
          <p:cNvSpPr txBox="1"/>
          <p:nvPr/>
        </p:nvSpPr>
        <p:spPr>
          <a:xfrm>
            <a:off x="853440" y="2014716"/>
            <a:ext cx="16581120" cy="3840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just" defTabSz="1828800">
              <a:defRPr sz="6000">
                <a:solidFill>
                  <a:srgbClr val="000000"/>
                </a:solidFill>
                <a:latin typeface="Gill Sans MT"/>
                <a:ea typeface="Gill Sans MT"/>
                <a:cs typeface="Gill Sans MT"/>
                <a:sym typeface="Gill Sans MT"/>
              </a:defRPr>
            </a:lvl1pPr>
          </a:lstStyle>
          <a:p>
            <a:pPr algn="l"/>
            <a:r>
              <a:rPr dirty="0"/>
              <a:t>Telescoping handles extend from 28 to 41.5 inches to reach higher and deeper into your flowerbed without leaning or using a ladder</a:t>
            </a:r>
            <a:r>
              <a:rPr lang="en-US" dirty="0"/>
              <a:t>.</a:t>
            </a:r>
          </a:p>
          <a:p>
            <a:pPr algn="l"/>
            <a:r>
              <a:rPr lang="en-US" dirty="0"/>
              <a:t>D</a:t>
            </a:r>
            <a:r>
              <a:rPr dirty="0"/>
              <a:t>ecreases your risk of falling.</a:t>
            </a:r>
          </a:p>
        </p:txBody>
      </p:sp>
      <p:sp>
        <p:nvSpPr>
          <p:cNvPr id="874" name="TextBox 1"/>
          <p:cNvSpPr txBox="1"/>
          <p:nvPr/>
        </p:nvSpPr>
        <p:spPr>
          <a:xfrm>
            <a:off x="0" y="-1"/>
            <a:ext cx="18288000" cy="1402081"/>
          </a:xfrm>
          <a:prstGeom prst="rect">
            <a:avLst/>
          </a:prstGeom>
          <a:solidFill>
            <a:srgbClr val="D0CEC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8000">
                <a:solidFill>
                  <a:srgbClr val="404040"/>
                </a:solidFill>
                <a:latin typeface="Gill Sans MT"/>
                <a:ea typeface="Gill Sans MT"/>
                <a:cs typeface="Gill Sans MT"/>
                <a:sym typeface="Gill Sans MT"/>
              </a:defRPr>
            </a:lvl1pPr>
          </a:lstStyle>
          <a:p>
            <a:r>
              <a:t>Telescoping Hedge Shear</a:t>
            </a:r>
          </a:p>
        </p:txBody>
      </p:sp>
      <p:pic>
        <p:nvPicPr>
          <p:cNvPr id="875" name="Picture 7" descr="Picture 7"/>
          <p:cNvPicPr>
            <a:picLocks noChangeAspect="1"/>
          </p:cNvPicPr>
          <p:nvPr/>
        </p:nvPicPr>
        <p:blipFill>
          <a:blip r:embed="rId3"/>
          <a:stretch>
            <a:fillRect/>
          </a:stretch>
        </p:blipFill>
        <p:spPr>
          <a:xfrm>
            <a:off x="812800" y="6491645"/>
            <a:ext cx="16713200" cy="60198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ontent Placeholder 8"/>
          <p:cNvSpPr txBox="1">
            <a:spLocks noGrp="1"/>
          </p:cNvSpPr>
          <p:nvPr>
            <p:ph type="body" sz="half" idx="1"/>
          </p:nvPr>
        </p:nvSpPr>
        <p:spPr>
          <a:xfrm>
            <a:off x="192830" y="2763648"/>
            <a:ext cx="11619109" cy="10147318"/>
          </a:xfrm>
          <a:prstGeom prst="rect">
            <a:avLst/>
          </a:prstGeom>
        </p:spPr>
        <p:txBody>
          <a:bodyPr/>
          <a:lstStyle/>
          <a:p>
            <a:pPr marL="574676" lvl="1" indent="-574676">
              <a:lnSpc>
                <a:spcPct val="120000"/>
              </a:lnSpc>
              <a:spcBef>
                <a:spcPts val="0"/>
              </a:spcBef>
              <a:defRPr sz="6000">
                <a:latin typeface="Gill Sans MT"/>
                <a:ea typeface="Gill Sans MT"/>
                <a:cs typeface="Gill Sans MT"/>
                <a:sym typeface="Gill Sans MT"/>
              </a:defRPr>
            </a:pPr>
            <a:r>
              <a:rPr dirty="0"/>
              <a:t>Warm up muscles with exercise</a:t>
            </a:r>
            <a:endParaRPr sz="4800" dirty="0"/>
          </a:p>
          <a:p>
            <a:pPr marL="574676" lvl="1" indent="-574676">
              <a:lnSpc>
                <a:spcPct val="120000"/>
              </a:lnSpc>
              <a:spcBef>
                <a:spcPts val="1200"/>
              </a:spcBef>
              <a:defRPr sz="6000">
                <a:solidFill>
                  <a:srgbClr val="548235"/>
                </a:solidFill>
                <a:latin typeface="Gill Sans MT"/>
                <a:ea typeface="Gill Sans MT"/>
                <a:cs typeface="Gill Sans MT"/>
                <a:sym typeface="Gill Sans MT"/>
              </a:defRPr>
            </a:pPr>
            <a:r>
              <a:rPr dirty="0"/>
              <a:t>Wear a hat, sunglasses, and</a:t>
            </a:r>
            <a:endParaRPr sz="4800" dirty="0"/>
          </a:p>
          <a:p>
            <a:pPr marL="574676" lvl="1" indent="-574676">
              <a:lnSpc>
                <a:spcPct val="100000"/>
              </a:lnSpc>
              <a:spcBef>
                <a:spcPts val="0"/>
              </a:spcBef>
              <a:buSzTx/>
              <a:buNone/>
              <a:defRPr sz="6000">
                <a:solidFill>
                  <a:srgbClr val="548235"/>
                </a:solidFill>
                <a:latin typeface="Gill Sans MT"/>
                <a:ea typeface="Gill Sans MT"/>
                <a:cs typeface="Gill Sans MT"/>
                <a:sym typeface="Gill Sans MT"/>
              </a:defRPr>
            </a:pPr>
            <a:r>
              <a:rPr dirty="0"/>
              <a:t>	sunscreen</a:t>
            </a:r>
            <a:endParaRPr sz="4800" dirty="0"/>
          </a:p>
          <a:p>
            <a:pPr marL="574676" lvl="1" indent="-574676">
              <a:lnSpc>
                <a:spcPct val="120000"/>
              </a:lnSpc>
              <a:spcBef>
                <a:spcPts val="1200"/>
              </a:spcBef>
              <a:defRPr sz="6000">
                <a:latin typeface="Gill Sans MT"/>
                <a:ea typeface="Gill Sans MT"/>
                <a:cs typeface="Gill Sans MT"/>
                <a:sym typeface="Gill Sans MT"/>
              </a:defRPr>
            </a:pPr>
            <a:r>
              <a:rPr dirty="0"/>
              <a:t>Have your cell phone</a:t>
            </a:r>
            <a:endParaRPr sz="4800" dirty="0"/>
          </a:p>
          <a:p>
            <a:pPr marL="574676" lvl="1" indent="-574676">
              <a:lnSpc>
                <a:spcPct val="120000"/>
              </a:lnSpc>
              <a:spcBef>
                <a:spcPts val="1200"/>
              </a:spcBef>
              <a:defRPr sz="6000">
                <a:solidFill>
                  <a:srgbClr val="548235"/>
                </a:solidFill>
                <a:latin typeface="Gill Sans MT"/>
                <a:ea typeface="Gill Sans MT"/>
                <a:cs typeface="Gill Sans MT"/>
                <a:sym typeface="Gill Sans MT"/>
              </a:defRPr>
            </a:pPr>
            <a:r>
              <a:rPr dirty="0"/>
              <a:t>Carry water</a:t>
            </a:r>
            <a:endParaRPr sz="4800" dirty="0"/>
          </a:p>
          <a:p>
            <a:pPr marL="574676" lvl="1" indent="-574676">
              <a:lnSpc>
                <a:spcPct val="120000"/>
              </a:lnSpc>
              <a:spcBef>
                <a:spcPts val="1200"/>
              </a:spcBef>
              <a:defRPr sz="6000">
                <a:latin typeface="Gill Sans MT"/>
                <a:ea typeface="Gill Sans MT"/>
                <a:cs typeface="Gill Sans MT"/>
                <a:sym typeface="Gill Sans MT"/>
              </a:defRPr>
            </a:pPr>
            <a:r>
              <a:rPr dirty="0"/>
              <a:t>Carry tools to avoid trips</a:t>
            </a:r>
            <a:endParaRPr sz="4800" dirty="0"/>
          </a:p>
          <a:p>
            <a:pPr marL="574676" lvl="1" indent="-574676">
              <a:lnSpc>
                <a:spcPct val="120000"/>
              </a:lnSpc>
              <a:spcBef>
                <a:spcPts val="1200"/>
              </a:spcBef>
              <a:defRPr sz="6000">
                <a:solidFill>
                  <a:srgbClr val="548235"/>
                </a:solidFill>
                <a:latin typeface="Gill Sans MT"/>
                <a:ea typeface="Gill Sans MT"/>
                <a:cs typeface="Gill Sans MT"/>
                <a:sym typeface="Gill Sans MT"/>
              </a:defRPr>
            </a:pPr>
            <a:r>
              <a:rPr dirty="0"/>
              <a:t>Wear gloves that </a:t>
            </a:r>
            <a:r>
              <a:rPr u="sng" dirty="0"/>
              <a:t>fit</a:t>
            </a:r>
            <a:r>
              <a:rPr dirty="0"/>
              <a:t> </a:t>
            </a:r>
            <a:r>
              <a:rPr u="sng" dirty="0"/>
              <a:t>you</a:t>
            </a:r>
            <a:r>
              <a:rPr dirty="0"/>
              <a:t>!</a:t>
            </a:r>
            <a:endParaRPr sz="4800" dirty="0"/>
          </a:p>
          <a:p>
            <a:pPr marL="574676" lvl="1" indent="-574676">
              <a:lnSpc>
                <a:spcPct val="120000"/>
              </a:lnSpc>
              <a:spcBef>
                <a:spcPts val="1200"/>
              </a:spcBef>
              <a:defRPr sz="6000">
                <a:latin typeface="Gill Sans MT"/>
                <a:ea typeface="Gill Sans MT"/>
                <a:cs typeface="Gill Sans MT"/>
                <a:sym typeface="Gill Sans MT"/>
              </a:defRPr>
            </a:pPr>
            <a:r>
              <a:rPr dirty="0"/>
              <a:t>Is Tetanus shot current?</a:t>
            </a:r>
          </a:p>
        </p:txBody>
      </p:sp>
      <p:sp>
        <p:nvSpPr>
          <p:cNvPr id="303" name="Title 1"/>
          <p:cNvSpPr txBox="1">
            <a:spLocks noGrp="1"/>
          </p:cNvSpPr>
          <p:nvPr>
            <p:ph type="title"/>
          </p:nvPr>
        </p:nvSpPr>
        <p:spPr>
          <a:xfrm>
            <a:off x="0" y="-1"/>
            <a:ext cx="18288000" cy="1928792"/>
          </a:xfrm>
          <a:prstGeom prst="rect">
            <a:avLst/>
          </a:prstGeom>
          <a:solidFill>
            <a:srgbClr val="404040"/>
          </a:solidFill>
        </p:spPr>
        <p:txBody>
          <a:bodyPr/>
          <a:lstStyle>
            <a:lvl1pPr algn="ctr">
              <a:lnSpc>
                <a:spcPct val="100000"/>
              </a:lnSpc>
              <a:defRPr sz="8000">
                <a:solidFill>
                  <a:srgbClr val="FFFFFF"/>
                </a:solidFill>
                <a:latin typeface="Gill Sans MT"/>
                <a:ea typeface="Gill Sans MT"/>
                <a:cs typeface="Gill Sans MT"/>
                <a:sym typeface="Gill Sans MT"/>
              </a:defRPr>
            </a:lvl1pPr>
          </a:lstStyle>
          <a:p>
            <a:r>
              <a:t>Be Prepared</a:t>
            </a:r>
          </a:p>
        </p:txBody>
      </p:sp>
      <p:pic>
        <p:nvPicPr>
          <p:cNvPr id="2056" name="Picture 8" descr="Iphone X Png - Iphone X Transparent Background, Png Download , Transparent  Png Image - PNGitem">
            <a:extLst>
              <a:ext uri="{FF2B5EF4-FFF2-40B4-BE49-F238E27FC236}">
                <a16:creationId xmlns:a16="http://schemas.microsoft.com/office/drawing/2014/main" id="{0B93A4A0-D26E-D8A7-EED4-EB1D56C3E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5200" y="8093361"/>
            <a:ext cx="2870868" cy="5120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luminum Water Bottles">
            <a:extLst>
              <a:ext uri="{FF2B5EF4-FFF2-40B4-BE49-F238E27FC236}">
                <a16:creationId xmlns:a16="http://schemas.microsoft.com/office/drawing/2014/main" id="{89CC0A89-04C2-D80B-042F-63DFEC028E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40" r="30126"/>
          <a:stretch/>
        </p:blipFill>
        <p:spPr bwMode="auto">
          <a:xfrm>
            <a:off x="15817712" y="7449555"/>
            <a:ext cx="2277458" cy="57607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unscreen Images | Free Vectors, Stock Photos &amp; PSD">
            <a:extLst>
              <a:ext uri="{FF2B5EF4-FFF2-40B4-BE49-F238E27FC236}">
                <a16:creationId xmlns:a16="http://schemas.microsoft.com/office/drawing/2014/main" id="{CE2C207C-4A23-B190-918D-56EAD38D4C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93520" y="8226795"/>
            <a:ext cx="2265551" cy="484632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2428836-3ABF-9754-6D7C-E328A6BF2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59429" y="2299964"/>
            <a:ext cx="2992628" cy="393192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C8A1DC4F-18BD-4E3D-3423-60F198926C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5314" y="2377440"/>
            <a:ext cx="4200012" cy="4480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63A92ED-3DA1-B02F-1205-47819297160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6905" b="9286"/>
          <a:stretch/>
        </p:blipFill>
        <p:spPr bwMode="auto">
          <a:xfrm>
            <a:off x="8053073" y="6304333"/>
            <a:ext cx="4872247" cy="155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Title 1"/>
          <p:cNvSpPr txBox="1">
            <a:spLocks noGrp="1"/>
          </p:cNvSpPr>
          <p:nvPr>
            <p:ph type="title"/>
          </p:nvPr>
        </p:nvSpPr>
        <p:spPr>
          <a:xfrm>
            <a:off x="539641" y="8352301"/>
            <a:ext cx="4956628" cy="2712347"/>
          </a:xfrm>
          <a:prstGeom prst="rect">
            <a:avLst/>
          </a:prstGeom>
        </p:spPr>
        <p:txBody>
          <a:bodyPr/>
          <a:lstStyle>
            <a:lvl1pPr algn="ctr">
              <a:defRPr sz="7200">
                <a:solidFill>
                  <a:srgbClr val="404040"/>
                </a:solidFill>
                <a:latin typeface="Gill Sans MT"/>
                <a:ea typeface="Gill Sans MT"/>
                <a:cs typeface="Gill Sans MT"/>
                <a:sym typeface="Gill Sans MT"/>
              </a:defRPr>
            </a:lvl1pPr>
          </a:lstStyle>
          <a:p>
            <a:r>
              <a:t>Gloves Should Fit</a:t>
            </a:r>
          </a:p>
        </p:txBody>
      </p:sp>
      <p:pic>
        <p:nvPicPr>
          <p:cNvPr id="880" name="Picture 2" descr="Picture 2"/>
          <p:cNvPicPr>
            <a:picLocks noChangeAspect="1"/>
          </p:cNvPicPr>
          <p:nvPr/>
        </p:nvPicPr>
        <p:blipFill>
          <a:blip r:embed="rId3"/>
          <a:stretch>
            <a:fillRect/>
          </a:stretch>
        </p:blipFill>
        <p:spPr>
          <a:xfrm>
            <a:off x="0" y="-18345"/>
            <a:ext cx="13792200" cy="6426201"/>
          </a:xfrm>
          <a:prstGeom prst="rect">
            <a:avLst/>
          </a:prstGeom>
          <a:ln w="12700">
            <a:miter lim="400000"/>
          </a:ln>
        </p:spPr>
      </p:pic>
      <p:pic>
        <p:nvPicPr>
          <p:cNvPr id="881" name="Picture 3" descr="Picture 3"/>
          <p:cNvPicPr>
            <a:picLocks noChangeAspect="1"/>
          </p:cNvPicPr>
          <p:nvPr/>
        </p:nvPicPr>
        <p:blipFill>
          <a:blip r:embed="rId4"/>
          <a:stretch>
            <a:fillRect/>
          </a:stretch>
        </p:blipFill>
        <p:spPr>
          <a:xfrm>
            <a:off x="5779778" y="7260336"/>
            <a:ext cx="12508223" cy="6455665"/>
          </a:xfrm>
          <a:prstGeom prst="rect">
            <a:avLst/>
          </a:prstGeom>
          <a:ln w="12700">
            <a:miter lim="400000"/>
          </a:ln>
        </p:spPr>
      </p:pic>
      <p:sp>
        <p:nvSpPr>
          <p:cNvPr id="882" name="TextBox 4"/>
          <p:cNvSpPr txBox="1"/>
          <p:nvPr/>
        </p:nvSpPr>
        <p:spPr>
          <a:xfrm>
            <a:off x="5871218" y="12356689"/>
            <a:ext cx="3124443"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Best</a:t>
            </a:r>
          </a:p>
        </p:txBody>
      </p:sp>
      <p:sp>
        <p:nvSpPr>
          <p:cNvPr id="883" name="TextBox 2"/>
          <p:cNvSpPr txBox="1"/>
          <p:nvPr/>
        </p:nvSpPr>
        <p:spPr>
          <a:xfrm>
            <a:off x="13883640" y="6529802"/>
            <a:ext cx="2695137" cy="738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1828800">
              <a:defRPr sz="3600">
                <a:solidFill>
                  <a:srgbClr val="000000"/>
                </a:solidFill>
                <a:latin typeface="Arial"/>
                <a:ea typeface="Arial"/>
                <a:cs typeface="Arial"/>
                <a:sym typeface="Arial"/>
              </a:defRPr>
            </a:lvl1pPr>
          </a:lstStyle>
          <a:p>
            <a:r>
              <a:t>Bio-Gloves</a:t>
            </a:r>
          </a:p>
        </p:txBody>
      </p:sp>
      <p:sp>
        <p:nvSpPr>
          <p:cNvPr id="884" name="TextBox 4"/>
          <p:cNvSpPr txBox="1"/>
          <p:nvPr/>
        </p:nvSpPr>
        <p:spPr>
          <a:xfrm>
            <a:off x="91439" y="5043099"/>
            <a:ext cx="3124444"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defTabSz="1828800">
              <a:defRPr sz="4400" b="1">
                <a:solidFill>
                  <a:srgbClr val="FFFFFF"/>
                </a:solidFill>
                <a:latin typeface="Arial"/>
                <a:ea typeface="Arial"/>
                <a:cs typeface="Arial"/>
                <a:sym typeface="Arial"/>
              </a:defRPr>
            </a:lvl1pPr>
          </a:lstStyle>
          <a:p>
            <a:r>
              <a:t>Poor Fit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 name="Picture 6" descr="Picture 6"/>
          <p:cNvPicPr>
            <a:picLocks noChangeAspect="1"/>
          </p:cNvPicPr>
          <p:nvPr/>
        </p:nvPicPr>
        <p:blipFill>
          <a:blip r:embed="rId3"/>
          <a:stretch>
            <a:fillRect/>
          </a:stretch>
        </p:blipFill>
        <p:spPr>
          <a:xfrm>
            <a:off x="8987315" y="2175609"/>
            <a:ext cx="7498082" cy="7498081"/>
          </a:xfrm>
          <a:prstGeom prst="rect">
            <a:avLst/>
          </a:prstGeom>
          <a:ln w="12700">
            <a:miter lim="400000"/>
          </a:ln>
        </p:spPr>
      </p:pic>
      <p:pic>
        <p:nvPicPr>
          <p:cNvPr id="889" name="Picture 7" descr="Picture 7"/>
          <p:cNvPicPr>
            <a:picLocks noChangeAspect="1"/>
          </p:cNvPicPr>
          <p:nvPr/>
        </p:nvPicPr>
        <p:blipFill>
          <a:blip r:embed="rId4"/>
          <a:stretch>
            <a:fillRect/>
          </a:stretch>
        </p:blipFill>
        <p:spPr>
          <a:xfrm>
            <a:off x="5197331" y="1679069"/>
            <a:ext cx="2294041" cy="10241282"/>
          </a:xfrm>
          <a:prstGeom prst="rect">
            <a:avLst/>
          </a:prstGeom>
          <a:ln w="12700">
            <a:miter lim="400000"/>
          </a:ln>
        </p:spPr>
      </p:pic>
      <p:sp>
        <p:nvSpPr>
          <p:cNvPr id="890" name="Rectangle 9"/>
          <p:cNvSpPr txBox="1"/>
          <p:nvPr/>
        </p:nvSpPr>
        <p:spPr>
          <a:xfrm>
            <a:off x="4739511" y="11492673"/>
            <a:ext cx="3209681" cy="1477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2800">
                <a:solidFill>
                  <a:srgbClr val="000000"/>
                </a:solidFill>
                <a:latin typeface="Gill Sans MT"/>
                <a:ea typeface="Gill Sans MT"/>
                <a:cs typeface="Gill Sans MT"/>
                <a:sym typeface="Gill Sans MT"/>
              </a:defRPr>
            </a:pPr>
            <a:r>
              <a:rPr sz="2800"/>
              <a:t>Radius Garden</a:t>
            </a:r>
          </a:p>
          <a:p>
            <a:pPr algn="l" defTabSz="1828800">
              <a:defRPr sz="2800">
                <a:solidFill>
                  <a:srgbClr val="000000"/>
                </a:solidFill>
                <a:latin typeface="Gill Sans MT"/>
                <a:ea typeface="Gill Sans MT"/>
                <a:cs typeface="Gill Sans MT"/>
                <a:sym typeface="Gill Sans MT"/>
              </a:defRPr>
            </a:pPr>
            <a:r>
              <a:rPr sz="2800"/>
              <a:t>Pro-Lite Ergonomic Carbon Steel Shovel</a:t>
            </a:r>
          </a:p>
        </p:txBody>
      </p:sp>
      <p:sp>
        <p:nvSpPr>
          <p:cNvPr id="891" name="Rectangle 10"/>
          <p:cNvSpPr txBox="1"/>
          <p:nvPr/>
        </p:nvSpPr>
        <p:spPr>
          <a:xfrm>
            <a:off x="1326201" y="11708116"/>
            <a:ext cx="2951372" cy="1046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2800">
                <a:solidFill>
                  <a:srgbClr val="000000"/>
                </a:solidFill>
                <a:latin typeface="Gill Sans MT"/>
                <a:ea typeface="Gill Sans MT"/>
                <a:cs typeface="Gill Sans MT"/>
                <a:sym typeface="Gill Sans MT"/>
              </a:defRPr>
            </a:pPr>
            <a:r>
              <a:rPr sz="2800"/>
              <a:t>Radius Garden</a:t>
            </a:r>
          </a:p>
          <a:p>
            <a:pPr algn="l" defTabSz="1828800">
              <a:defRPr sz="2800">
                <a:solidFill>
                  <a:srgbClr val="000000"/>
                </a:solidFill>
                <a:latin typeface="Gill Sans MT"/>
                <a:ea typeface="Gill Sans MT"/>
                <a:cs typeface="Gill Sans MT"/>
                <a:sym typeface="Gill Sans MT"/>
              </a:defRPr>
            </a:pPr>
            <a:r>
              <a:rPr sz="2800"/>
              <a:t>Root Slayer Shovel</a:t>
            </a:r>
          </a:p>
        </p:txBody>
      </p:sp>
      <p:pic>
        <p:nvPicPr>
          <p:cNvPr id="892" name="Picture 11" descr="Picture 11"/>
          <p:cNvPicPr>
            <a:picLocks noChangeAspect="1"/>
          </p:cNvPicPr>
          <p:nvPr/>
        </p:nvPicPr>
        <p:blipFill>
          <a:blip r:embed="rId5"/>
          <a:stretch>
            <a:fillRect/>
          </a:stretch>
        </p:blipFill>
        <p:spPr>
          <a:xfrm>
            <a:off x="1550995" y="961444"/>
            <a:ext cx="2501789" cy="10424160"/>
          </a:xfrm>
          <a:prstGeom prst="rect">
            <a:avLst/>
          </a:prstGeom>
          <a:ln w="12700">
            <a:miter lim="400000"/>
          </a:ln>
        </p:spPr>
      </p:pic>
      <p:sp>
        <p:nvSpPr>
          <p:cNvPr id="893" name="Rectangle 12"/>
          <p:cNvSpPr txBox="1"/>
          <p:nvPr/>
        </p:nvSpPr>
        <p:spPr>
          <a:xfrm>
            <a:off x="9235441" y="6799709"/>
            <a:ext cx="3611501" cy="1046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2800">
                <a:solidFill>
                  <a:srgbClr val="000000"/>
                </a:solidFill>
                <a:latin typeface="Gill Sans MT"/>
                <a:ea typeface="Gill Sans MT"/>
                <a:cs typeface="Gill Sans MT"/>
                <a:sym typeface="Gill Sans MT"/>
              </a:defRPr>
            </a:pPr>
            <a:r>
              <a:rPr sz="2800"/>
              <a:t>Spearhead Spade</a:t>
            </a:r>
          </a:p>
          <a:p>
            <a:pPr algn="l" defTabSz="1828800">
              <a:defRPr sz="2800">
                <a:solidFill>
                  <a:srgbClr val="000000"/>
                </a:solidFill>
                <a:latin typeface="Gill Sans MT"/>
                <a:ea typeface="Gill Sans MT"/>
                <a:cs typeface="Gill Sans MT"/>
                <a:sym typeface="Gill Sans MT"/>
              </a:defRPr>
            </a:pPr>
            <a:r>
              <a:rPr sz="2800"/>
              <a:t>Avail. 3 handle lengths</a:t>
            </a:r>
          </a:p>
        </p:txBody>
      </p:sp>
      <p:sp>
        <p:nvSpPr>
          <p:cNvPr id="894" name="TextBox 1"/>
          <p:cNvSpPr txBox="1"/>
          <p:nvPr/>
        </p:nvSpPr>
        <p:spPr>
          <a:xfrm>
            <a:off x="9780466" y="11222521"/>
            <a:ext cx="8001001" cy="1402081"/>
          </a:xfrm>
          <a:prstGeom prst="rect">
            <a:avLst/>
          </a:prstGeom>
          <a:solidFill>
            <a:srgbClr val="D0CEC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defTabSz="1828800">
              <a:defRPr sz="8000">
                <a:solidFill>
                  <a:srgbClr val="000000"/>
                </a:solidFill>
                <a:latin typeface="Gill Sans MT"/>
                <a:ea typeface="Gill Sans MT"/>
                <a:cs typeface="Gill Sans MT"/>
                <a:sym typeface="Gill Sans MT"/>
              </a:defRPr>
            </a:lvl1pPr>
          </a:lstStyle>
          <a:p>
            <a:r>
              <a:t>Shovels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 name="Picture 2" descr="Picture 2"/>
          <p:cNvPicPr>
            <a:picLocks noChangeAspect="1"/>
          </p:cNvPicPr>
          <p:nvPr/>
        </p:nvPicPr>
        <p:blipFill>
          <a:blip r:embed="rId2"/>
          <a:srcRect/>
          <a:stretch>
            <a:fillRect/>
          </a:stretch>
        </p:blipFill>
        <p:spPr>
          <a:xfrm>
            <a:off x="4642092" y="133285"/>
            <a:ext cx="9007869" cy="13449431"/>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0" name="Content Placeholder 3" descr="Content Placeholder 3"/>
          <p:cNvPicPr>
            <a:picLocks noChangeAspect="1"/>
          </p:cNvPicPr>
          <p:nvPr/>
        </p:nvPicPr>
        <p:blipFill>
          <a:blip r:embed="rId2">
            <a:alphaModFix amt="35000"/>
          </a:blip>
          <a:stretch>
            <a:fillRect/>
          </a:stretch>
        </p:blipFill>
        <p:spPr>
          <a:xfrm>
            <a:off x="-5" y="19"/>
            <a:ext cx="18288001" cy="13715980"/>
          </a:xfrm>
          <a:prstGeom prst="rect">
            <a:avLst/>
          </a:prstGeom>
          <a:ln w="12700">
            <a:miter lim="400000"/>
          </a:ln>
        </p:spPr>
      </p:pic>
      <p:sp>
        <p:nvSpPr>
          <p:cNvPr id="901" name="Title 1"/>
          <p:cNvSpPr txBox="1">
            <a:spLocks noGrp="1"/>
          </p:cNvSpPr>
          <p:nvPr>
            <p:ph type="title"/>
          </p:nvPr>
        </p:nvSpPr>
        <p:spPr>
          <a:xfrm>
            <a:off x="9710739" y="8243090"/>
            <a:ext cx="7566507" cy="3563457"/>
          </a:xfrm>
          <a:prstGeom prst="rect">
            <a:avLst/>
          </a:prstGeom>
        </p:spPr>
        <p:txBody>
          <a:bodyPr anchor="t"/>
          <a:lstStyle>
            <a:lvl1pPr defTabSz="1371600">
              <a:lnSpc>
                <a:spcPct val="114000"/>
              </a:lnSpc>
              <a:defRPr sz="4800" b="1">
                <a:latin typeface="Gill Sans MT"/>
                <a:ea typeface="Gill Sans MT"/>
                <a:cs typeface="Gill Sans MT"/>
                <a:sym typeface="Gill Sans MT"/>
              </a:defRPr>
            </a:lvl1pPr>
          </a:lstStyle>
          <a:p>
            <a:r>
              <a:rPr dirty="0"/>
              <a:t>Using proper techniques and the right tools may allow you to enjoy gardening through life.</a:t>
            </a:r>
          </a:p>
        </p:txBody>
      </p:sp>
      <p:sp>
        <p:nvSpPr>
          <p:cNvPr id="902" name="Freeform: Shape 17"/>
          <p:cNvSpPr/>
          <p:nvPr/>
        </p:nvSpPr>
        <p:spPr>
          <a:xfrm rot="10800000" flipH="1">
            <a:off x="-8" y="-3"/>
            <a:ext cx="8699994" cy="10289383"/>
          </a:xfrm>
          <a:custGeom>
            <a:avLst/>
            <a:gdLst/>
            <a:ahLst/>
            <a:cxnLst>
              <a:cxn ang="0">
                <a:pos x="wd2" y="hd2"/>
              </a:cxn>
              <a:cxn ang="5400000">
                <a:pos x="wd2" y="hd2"/>
              </a:cxn>
              <a:cxn ang="10800000">
                <a:pos x="wd2" y="hd2"/>
              </a:cxn>
              <a:cxn ang="16200000">
                <a:pos x="wd2" y="hd2"/>
              </a:cxn>
            </a:cxnLst>
            <a:rect l="0" t="0" r="r" b="b"/>
            <a:pathLst>
              <a:path w="21600" h="21600" extrusionOk="0">
                <a:moveTo>
                  <a:pt x="2486" y="21600"/>
                </a:moveTo>
                <a:lnTo>
                  <a:pt x="13864" y="21600"/>
                </a:lnTo>
                <a:lnTo>
                  <a:pt x="14582" y="21307"/>
                </a:lnTo>
                <a:cubicBezTo>
                  <a:pt x="18762" y="19387"/>
                  <a:pt x="21600" y="15643"/>
                  <a:pt x="21600" y="11338"/>
                </a:cubicBezTo>
                <a:cubicBezTo>
                  <a:pt x="21600" y="5076"/>
                  <a:pt x="15596" y="0"/>
                  <a:pt x="8191" y="0"/>
                </a:cubicBezTo>
                <a:cubicBezTo>
                  <a:pt x="5356" y="0"/>
                  <a:pt x="2726" y="744"/>
                  <a:pt x="560" y="2013"/>
                </a:cubicBezTo>
                <a:lnTo>
                  <a:pt x="0" y="2372"/>
                </a:lnTo>
                <a:lnTo>
                  <a:pt x="0" y="20304"/>
                </a:lnTo>
                <a:lnTo>
                  <a:pt x="560" y="20662"/>
                </a:lnTo>
                <a:cubicBezTo>
                  <a:pt x="870" y="20844"/>
                  <a:pt x="1189" y="21014"/>
                  <a:pt x="1516" y="21174"/>
                </a:cubicBezTo>
                <a:close/>
              </a:path>
            </a:pathLst>
          </a:custGeom>
          <a:solidFill>
            <a:srgbClr val="FFFFFF">
              <a:alpha val="80000"/>
            </a:srgbClr>
          </a:solidFill>
          <a:ln w="12700">
            <a:miter lim="400000"/>
          </a:ln>
        </p:spPr>
        <p:txBody>
          <a:bodyPr tIns="91439" bIns="91439" anchor="ctr"/>
          <a:lstStyle/>
          <a:p>
            <a:pPr defTabSz="1371600">
              <a:defRPr sz="2600">
                <a:solidFill>
                  <a:srgbClr val="FFFFFF"/>
                </a:solidFill>
                <a:latin typeface="Calibri"/>
                <a:ea typeface="Calibri"/>
                <a:cs typeface="Calibri"/>
                <a:sym typeface="Calibri"/>
              </a:defRPr>
            </a:pPr>
            <a:endParaRPr sz="2600"/>
          </a:p>
        </p:txBody>
      </p:sp>
      <p:pic>
        <p:nvPicPr>
          <p:cNvPr id="903" name="Picture 5" descr="Picture 5"/>
          <p:cNvPicPr>
            <a:picLocks noChangeAspect="1"/>
          </p:cNvPicPr>
          <p:nvPr/>
        </p:nvPicPr>
        <p:blipFill>
          <a:blip r:embed="rId3"/>
          <a:srcRect r="1" b="1"/>
          <a:stretch>
            <a:fillRect/>
          </a:stretch>
        </p:blipFill>
        <p:spPr>
          <a:xfrm>
            <a:off x="-4" y="2"/>
            <a:ext cx="8449072" cy="10024666"/>
          </a:xfrm>
          <a:custGeom>
            <a:avLst/>
            <a:gdLst/>
            <a:ahLst/>
            <a:cxnLst>
              <a:cxn ang="0">
                <a:pos x="wd2" y="hd2"/>
              </a:cxn>
              <a:cxn ang="5400000">
                <a:pos x="wd2" y="hd2"/>
              </a:cxn>
              <a:cxn ang="10800000">
                <a:pos x="wd2" y="hd2"/>
              </a:cxn>
              <a:cxn ang="16200000">
                <a:pos x="wd2" y="hd2"/>
              </a:cxn>
            </a:cxnLst>
            <a:rect l="0" t="0" r="r" b="b"/>
            <a:pathLst>
              <a:path w="21600" h="21600" extrusionOk="0">
                <a:moveTo>
                  <a:pt x="4467" y="0"/>
                </a:moveTo>
                <a:lnTo>
                  <a:pt x="3954" y="138"/>
                </a:lnTo>
                <a:cubicBezTo>
                  <a:pt x="2546" y="572"/>
                  <a:pt x="1252" y="1204"/>
                  <a:pt x="117" y="1993"/>
                </a:cubicBezTo>
                <a:lnTo>
                  <a:pt x="0" y="2082"/>
                </a:lnTo>
                <a:lnTo>
                  <a:pt x="0" y="18983"/>
                </a:lnTo>
                <a:lnTo>
                  <a:pt x="117" y="19073"/>
                </a:lnTo>
                <a:cubicBezTo>
                  <a:pt x="2387" y="20652"/>
                  <a:pt x="5296" y="21600"/>
                  <a:pt x="8469" y="21600"/>
                </a:cubicBezTo>
                <a:cubicBezTo>
                  <a:pt x="15721" y="21600"/>
                  <a:pt x="21600" y="16645"/>
                  <a:pt x="21600" y="10533"/>
                </a:cubicBezTo>
                <a:cubicBezTo>
                  <a:pt x="21600" y="5949"/>
                  <a:pt x="18293" y="2015"/>
                  <a:pt x="13581" y="335"/>
                </a:cubicBezTo>
                <a:lnTo>
                  <a:pt x="12493" y="0"/>
                </a:lnTo>
                <a:lnTo>
                  <a:pt x="4467" y="0"/>
                </a:lnTo>
                <a:close/>
              </a:path>
            </a:pathLst>
          </a:cu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TextBox 12"/>
          <p:cNvSpPr txBox="1"/>
          <p:nvPr/>
        </p:nvSpPr>
        <p:spPr>
          <a:xfrm>
            <a:off x="10384972" y="3219473"/>
            <a:ext cx="6901541" cy="7277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pPr defTabSz="1828800">
              <a:lnSpc>
                <a:spcPct val="102600"/>
              </a:lnSpc>
              <a:spcBef>
                <a:spcPts val="1200"/>
              </a:spcBef>
              <a:defRPr sz="5000" b="1">
                <a:solidFill>
                  <a:srgbClr val="FFFFFF"/>
                </a:solidFill>
                <a:latin typeface="Arial"/>
                <a:ea typeface="Arial"/>
                <a:cs typeface="Arial"/>
                <a:sym typeface="Arial"/>
              </a:defRPr>
            </a:pPr>
            <a:r>
              <a:rPr sz="6000" dirty="0">
                <a:latin typeface="Gill Sans MT" panose="020B0502020104020203" pitchFamily="34" charset="77"/>
              </a:rPr>
              <a:t>Thank you for attending!</a:t>
            </a:r>
          </a:p>
          <a:p>
            <a:pPr defTabSz="1828800">
              <a:lnSpc>
                <a:spcPct val="102600"/>
              </a:lnSpc>
              <a:spcBef>
                <a:spcPts val="1200"/>
              </a:spcBef>
              <a:defRPr sz="5600" b="1">
                <a:solidFill>
                  <a:srgbClr val="FFFFFF"/>
                </a:solidFill>
                <a:latin typeface="Arial"/>
                <a:ea typeface="Arial"/>
                <a:cs typeface="Arial"/>
                <a:sym typeface="Arial"/>
              </a:defRPr>
            </a:pPr>
            <a:endParaRPr sz="6000" dirty="0">
              <a:latin typeface="Gill Sans MT" panose="020B0502020104020203" pitchFamily="34" charset="77"/>
            </a:endParaRPr>
          </a:p>
          <a:p>
            <a:pPr defTabSz="1828800">
              <a:lnSpc>
                <a:spcPct val="102600"/>
              </a:lnSpc>
              <a:spcBef>
                <a:spcPts val="1200"/>
              </a:spcBef>
              <a:defRPr sz="5000" b="1">
                <a:solidFill>
                  <a:srgbClr val="FFFFFF"/>
                </a:solidFill>
                <a:latin typeface="Arial"/>
                <a:ea typeface="Arial"/>
                <a:cs typeface="Arial"/>
                <a:sym typeface="Arial"/>
              </a:defRPr>
            </a:pPr>
            <a:r>
              <a:rPr sz="6000" dirty="0">
                <a:latin typeface="Gill Sans MT" panose="020B0502020104020203" pitchFamily="34" charset="77"/>
              </a:rPr>
              <a:t>Are there any questions?</a:t>
            </a:r>
          </a:p>
        </p:txBody>
      </p:sp>
      <p:sp>
        <p:nvSpPr>
          <p:cNvPr id="906" name="Freeform: Shape 17"/>
          <p:cNvSpPr/>
          <p:nvPr/>
        </p:nvSpPr>
        <p:spPr>
          <a:xfrm flipH="1">
            <a:off x="-1" y="0"/>
            <a:ext cx="92583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2" y="0"/>
                </a:lnTo>
                <a:lnTo>
                  <a:pt x="123" y="841"/>
                </a:lnTo>
                <a:cubicBezTo>
                  <a:pt x="42" y="1562"/>
                  <a:pt x="0" y="2293"/>
                  <a:pt x="0" y="3033"/>
                </a:cubicBezTo>
                <a:cubicBezTo>
                  <a:pt x="0" y="10800"/>
                  <a:pt x="4591" y="17602"/>
                  <a:pt x="11464" y="21361"/>
                </a:cubicBezTo>
                <a:lnTo>
                  <a:pt x="11925" y="21600"/>
                </a:lnTo>
                <a:lnTo>
                  <a:pt x="21600" y="21600"/>
                </a:lnTo>
                <a:close/>
              </a:path>
            </a:pathLst>
          </a:custGeom>
          <a:solidFill>
            <a:srgbClr val="FFFFFF">
              <a:alpha val="80000"/>
            </a:srgbClr>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sz="3600"/>
          </a:p>
        </p:txBody>
      </p:sp>
      <p:pic>
        <p:nvPicPr>
          <p:cNvPr id="907" name="Picture 6" descr="Picture 6"/>
          <p:cNvPicPr>
            <a:picLocks noChangeAspect="1"/>
          </p:cNvPicPr>
          <p:nvPr/>
        </p:nvPicPr>
        <p:blipFill>
          <a:blip r:embed="rId2"/>
          <a:srcRect r="1"/>
          <a:stretch>
            <a:fillRect/>
          </a:stretch>
        </p:blipFill>
        <p:spPr>
          <a:xfrm>
            <a:off x="40" y="20"/>
            <a:ext cx="9036051" cy="13715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738" y="21600"/>
                </a:lnTo>
                <a:lnTo>
                  <a:pt x="9144" y="21418"/>
                </a:lnTo>
                <a:cubicBezTo>
                  <a:pt x="16564" y="17877"/>
                  <a:pt x="21600" y="10971"/>
                  <a:pt x="21600" y="3032"/>
                </a:cubicBezTo>
                <a:cubicBezTo>
                  <a:pt x="21600" y="2311"/>
                  <a:pt x="21559" y="1598"/>
                  <a:pt x="21478" y="895"/>
                </a:cubicBezTo>
                <a:lnTo>
                  <a:pt x="21348" y="0"/>
                </a:lnTo>
                <a:lnTo>
                  <a:pt x="0" y="0"/>
                </a:lnTo>
                <a:close/>
              </a:path>
            </a:pathLst>
          </a:cu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43 Best Perennials Flowers for Full Sun, Borders and Shade">
            <a:extLst>
              <a:ext uri="{FF2B5EF4-FFF2-40B4-BE49-F238E27FC236}">
                <a16:creationId xmlns:a16="http://schemas.microsoft.com/office/drawing/2014/main" id="{18C42266-669F-D743-5CD6-9E60BCDF9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424" y="1042836"/>
            <a:ext cx="9178246" cy="6126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3F2467-8936-A790-108B-1A45EADB6828}"/>
              </a:ext>
            </a:extLst>
          </p:cNvPr>
          <p:cNvSpPr txBox="1"/>
          <p:nvPr/>
        </p:nvSpPr>
        <p:spPr>
          <a:xfrm>
            <a:off x="8676423" y="7456699"/>
            <a:ext cx="9178247" cy="52164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t">
            <a:noAutofit/>
          </a:bodyPr>
          <a:lstStyle/>
          <a:p>
            <a:pPr defTabSz="1828800">
              <a:lnSpc>
                <a:spcPct val="150000"/>
              </a:lnSpc>
              <a:spcBef>
                <a:spcPts val="1200"/>
              </a:spcBef>
              <a:defRPr sz="4800" b="1">
                <a:solidFill>
                  <a:srgbClr val="000000"/>
                </a:solidFill>
                <a:latin typeface="Gill Sans MT"/>
                <a:ea typeface="Gill Sans MT"/>
                <a:cs typeface="Gill Sans MT"/>
                <a:sym typeface="Gill Sans MT"/>
              </a:defRPr>
            </a:pPr>
            <a:r>
              <a:rPr lang="en-US" sz="4800" dirty="0"/>
              <a:t>Do you suffer from arthritis?</a:t>
            </a:r>
          </a:p>
          <a:p>
            <a:pPr defTabSz="1828800">
              <a:lnSpc>
                <a:spcPct val="150000"/>
              </a:lnSpc>
              <a:spcBef>
                <a:spcPts val="600"/>
              </a:spcBef>
              <a:defRPr sz="4800" b="1">
                <a:solidFill>
                  <a:srgbClr val="000000"/>
                </a:solidFill>
                <a:latin typeface="Gill Sans MT"/>
                <a:ea typeface="Gill Sans MT"/>
                <a:cs typeface="Gill Sans MT"/>
                <a:sym typeface="Gill Sans MT"/>
              </a:defRPr>
            </a:pPr>
            <a:r>
              <a:rPr lang="en-US" sz="4800" dirty="0"/>
              <a:t>Losing range of motion?</a:t>
            </a:r>
          </a:p>
          <a:p>
            <a:pPr defTabSz="1828800">
              <a:lnSpc>
                <a:spcPct val="150000"/>
              </a:lnSpc>
              <a:spcBef>
                <a:spcPts val="600"/>
              </a:spcBef>
              <a:defRPr sz="4800" b="1">
                <a:solidFill>
                  <a:srgbClr val="000000"/>
                </a:solidFill>
                <a:latin typeface="Gill Sans MT"/>
                <a:ea typeface="Gill Sans MT"/>
                <a:cs typeface="Gill Sans MT"/>
                <a:sym typeface="Gill Sans MT"/>
              </a:defRPr>
            </a:pPr>
            <a:r>
              <a:rPr lang="en-US" sz="4800" dirty="0"/>
              <a:t>Limited mobility?</a:t>
            </a:r>
          </a:p>
          <a:p>
            <a:pPr defTabSz="1828800">
              <a:lnSpc>
                <a:spcPct val="150000"/>
              </a:lnSpc>
              <a:spcBef>
                <a:spcPts val="600"/>
              </a:spcBef>
              <a:spcAft>
                <a:spcPts val="1200"/>
              </a:spcAft>
              <a:defRPr sz="4800" b="1">
                <a:solidFill>
                  <a:srgbClr val="000000"/>
                </a:solidFill>
                <a:latin typeface="Gill Sans MT"/>
                <a:ea typeface="Gill Sans MT"/>
                <a:cs typeface="Gill Sans MT"/>
                <a:sym typeface="Gill Sans MT"/>
              </a:defRPr>
            </a:pPr>
            <a:r>
              <a:rPr lang="en-US" sz="4800" dirty="0"/>
              <a:t>Aches and pains?</a:t>
            </a:r>
          </a:p>
        </p:txBody>
      </p:sp>
      <p:pic>
        <p:nvPicPr>
          <p:cNvPr id="3074" name="Picture 2">
            <a:extLst>
              <a:ext uri="{FF2B5EF4-FFF2-40B4-BE49-F238E27FC236}">
                <a16:creationId xmlns:a16="http://schemas.microsoft.com/office/drawing/2014/main" id="{AB829508-9179-6381-A9C0-A2909560C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66"/>
          <a:stretch/>
        </p:blipFill>
        <p:spPr bwMode="auto">
          <a:xfrm>
            <a:off x="433330" y="1049352"/>
            <a:ext cx="8106169" cy="10881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itle 3"/>
          <p:cNvSpPr txBox="1">
            <a:spLocks noGrp="1"/>
          </p:cNvSpPr>
          <p:nvPr>
            <p:ph type="title"/>
          </p:nvPr>
        </p:nvSpPr>
        <p:spPr>
          <a:xfrm>
            <a:off x="3856937" y="9624898"/>
            <a:ext cx="11045063" cy="2635287"/>
          </a:xfrm>
          <a:prstGeom prst="rect">
            <a:avLst/>
          </a:prstGeom>
        </p:spPr>
        <p:txBody>
          <a:bodyPr anchor="b"/>
          <a:lstStyle>
            <a:lvl1pPr>
              <a:defRPr sz="6400" b="1">
                <a:solidFill>
                  <a:srgbClr val="404040"/>
                </a:solidFill>
                <a:latin typeface="Gill Sans MT"/>
                <a:ea typeface="Gill Sans MT"/>
                <a:cs typeface="Gill Sans MT"/>
                <a:sym typeface="Gill Sans MT"/>
              </a:defRPr>
            </a:lvl1pPr>
          </a:lstStyle>
          <a:p>
            <a:r>
              <a:rPr dirty="0">
                <a:solidFill>
                  <a:schemeClr val="bg2">
                    <a:lumMod val="10000"/>
                  </a:schemeClr>
                </a:solidFill>
              </a:rPr>
              <a:t>No matter where you are</a:t>
            </a:r>
            <a:br>
              <a:rPr lang="en-US" dirty="0">
                <a:solidFill>
                  <a:schemeClr val="bg2">
                    <a:lumMod val="10000"/>
                  </a:schemeClr>
                </a:solidFill>
              </a:rPr>
            </a:br>
            <a:r>
              <a:rPr dirty="0">
                <a:solidFill>
                  <a:schemeClr val="bg2">
                    <a:lumMod val="10000"/>
                  </a:schemeClr>
                </a:solidFill>
              </a:rPr>
              <a:t>in your garden journey . . .</a:t>
            </a:r>
          </a:p>
        </p:txBody>
      </p:sp>
      <p:pic>
        <p:nvPicPr>
          <p:cNvPr id="321" name="Picture 4" descr="Picture 4"/>
          <p:cNvPicPr>
            <a:picLocks noChangeAspect="1"/>
          </p:cNvPicPr>
          <p:nvPr/>
        </p:nvPicPr>
        <p:blipFill>
          <a:blip r:embed="rId3"/>
          <a:stretch>
            <a:fillRect/>
          </a:stretch>
        </p:blipFill>
        <p:spPr>
          <a:xfrm>
            <a:off x="9378093" y="1455815"/>
            <a:ext cx="8749504" cy="8138160"/>
          </a:xfrm>
          <a:prstGeom prst="rect">
            <a:avLst/>
          </a:prstGeom>
          <a:ln w="12700">
            <a:miter lim="400000"/>
          </a:ln>
        </p:spPr>
      </p:pic>
      <p:pic>
        <p:nvPicPr>
          <p:cNvPr id="322" name="Picture 12" descr="Picture 12"/>
          <p:cNvPicPr>
            <a:picLocks noChangeAspect="1"/>
          </p:cNvPicPr>
          <p:nvPr/>
        </p:nvPicPr>
        <p:blipFill>
          <a:blip r:embed="rId4"/>
          <a:stretch>
            <a:fillRect/>
          </a:stretch>
        </p:blipFill>
        <p:spPr>
          <a:xfrm>
            <a:off x="160403" y="1455815"/>
            <a:ext cx="8748129" cy="813816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324</TotalTime>
  <Words>3743</Words>
  <Application>Microsoft Office PowerPoint</Application>
  <PresentationFormat>Custom</PresentationFormat>
  <Paragraphs>446</Paragraphs>
  <Slides>74</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Bookman Old Style</vt:lpstr>
      <vt:lpstr>Calibri</vt:lpstr>
      <vt:lpstr>Gill Sans</vt:lpstr>
      <vt:lpstr>Gill Sans MT</vt:lpstr>
      <vt:lpstr>Helvetica Neue</vt:lpstr>
      <vt:lpstr>Helvetica Neue Medium</vt:lpstr>
      <vt:lpstr>21_BasicWhite</vt:lpstr>
      <vt:lpstr>PowerPoint Presentation</vt:lpstr>
      <vt:lpstr>Lifelong Gardening MISSION</vt:lpstr>
      <vt:lpstr>Tools are Available to Handle</vt:lpstr>
      <vt:lpstr>PowerPoint Presentation</vt:lpstr>
      <vt:lpstr>Handouts</vt:lpstr>
      <vt:lpstr>Gardening Basics </vt:lpstr>
      <vt:lpstr>Be Prepared</vt:lpstr>
      <vt:lpstr>PowerPoint Presentation</vt:lpstr>
      <vt:lpstr>No matter where you are in your garden journey . . .</vt:lpstr>
      <vt:lpstr>Consider the Scale of Your Project</vt:lpstr>
      <vt:lpstr>PowerPoint Presentation</vt:lpstr>
      <vt:lpstr>PowerPoint Presentation</vt:lpstr>
      <vt:lpstr>PowerPoint Presentation</vt:lpstr>
      <vt:lpstr>PowerPoint Presentation</vt:lpstr>
      <vt:lpstr>PowerPoint Presentation</vt:lpstr>
      <vt:lpstr>PowerPoint Presentation</vt:lpstr>
      <vt:lpstr>Plant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Wheels for Transport</vt:lpstr>
      <vt:lpstr>PowerPoint Presentation</vt:lpstr>
      <vt:lpstr>PowerPoint Presentation</vt:lpstr>
      <vt:lpstr>Seats and Kneelers</vt:lpstr>
      <vt:lpstr>PowerPoint Presentation</vt:lpstr>
      <vt:lpstr>PowerPoint Presentation</vt:lpstr>
      <vt:lpstr>Good Body Mechanics</vt:lpstr>
      <vt:lpstr>PowerPoint Presentation</vt:lpstr>
      <vt:lpstr>PowerPoint Presentation</vt:lpstr>
      <vt:lpstr>PowerPoint Presentation</vt:lpstr>
      <vt:lpstr>PowerPoint Presentation</vt:lpstr>
      <vt:lpstr>Switch Tasks Change Positions Often</vt:lpstr>
      <vt:lpstr>PowerPoint Presentation</vt:lpstr>
      <vt:lpstr>Use Larger Muscles and Joints</vt:lpstr>
      <vt:lpstr>PowerPoint Presentation</vt:lpstr>
      <vt:lpstr>Lifting and Carrying    Bend at the Knees  Do Not Twist</vt:lpstr>
      <vt:lpstr>Use Smaller Tool Ends</vt:lpstr>
      <vt:lpstr>Raking</vt:lpstr>
      <vt:lpstr>Protect Joints </vt:lpstr>
      <vt:lpstr>Best Position</vt:lpstr>
      <vt:lpstr>Best Position</vt:lpstr>
      <vt:lpstr>Planting</vt:lpstr>
      <vt:lpstr>Weeding</vt:lpstr>
      <vt:lpstr>PowerPoint Presentation</vt:lpstr>
      <vt:lpstr>PowerPoint Presentation</vt:lpstr>
      <vt:lpstr>PowerPoint Presentation</vt:lpstr>
      <vt:lpstr> Hand Tools</vt:lpstr>
      <vt:lpstr>PowerPoint Presentation</vt:lpstr>
      <vt:lpstr>PowerPoint Presentation</vt:lpstr>
      <vt:lpstr>PowerPoint Presentation</vt:lpstr>
      <vt:lpstr>Good Positions</vt:lpstr>
      <vt:lpstr>Avoid Thumb Pressure</vt:lpstr>
      <vt:lpstr>Avoid Prolonged Pinching and Squeezing</vt:lpstr>
      <vt:lpstr>Use Better Methods</vt:lpstr>
      <vt:lpstr>PowerPoint Presentation</vt:lpstr>
      <vt:lpstr>PowerPoint Presentation</vt:lpstr>
      <vt:lpstr>Peta Easi-Grip® Tools “More Work for Less Effort”</vt:lpstr>
      <vt:lpstr>Peta Easi-Grip®  Add-on Handles</vt:lpstr>
      <vt:lpstr>PowerPoint Presentation</vt:lpstr>
      <vt:lpstr>Use Proper Pruners</vt:lpstr>
      <vt:lpstr>Select Pruner for Hand Size</vt:lpstr>
      <vt:lpstr>Anvil vs. Bypass Pruners</vt:lpstr>
      <vt:lpstr>PRUNING</vt:lpstr>
      <vt:lpstr>PowerPoint Presentation</vt:lpstr>
      <vt:lpstr>Gloves Should Fit</vt:lpstr>
      <vt:lpstr>PowerPoint Presentation</vt:lpstr>
      <vt:lpstr>PowerPoint Presentation</vt:lpstr>
      <vt:lpstr>Using proper techniques and the right tools may allow you to enjoy gardening through life.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McDonell, Susan</dc:creator>
  <cp:lastModifiedBy>Susan McDonell</cp:lastModifiedBy>
  <cp:revision>34</cp:revision>
  <dcterms:modified xsi:type="dcterms:W3CDTF">2023-01-30T04:03:33Z</dcterms:modified>
</cp:coreProperties>
</file>